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16"/>
  </p:notesMasterIdLst>
  <p:sldIdLst>
    <p:sldId id="282" r:id="rId3"/>
    <p:sldId id="820" r:id="rId4"/>
    <p:sldId id="822" r:id="rId5"/>
    <p:sldId id="818" r:id="rId6"/>
    <p:sldId id="415" r:id="rId7"/>
    <p:sldId id="817" r:id="rId8"/>
    <p:sldId id="819" r:id="rId9"/>
    <p:sldId id="824" r:id="rId10"/>
    <p:sldId id="825" r:id="rId11"/>
    <p:sldId id="823" r:id="rId12"/>
    <p:sldId id="686" r:id="rId13"/>
    <p:sldId id="685" r:id="rId14"/>
    <p:sldId id="27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7" d="100"/>
          <a:sy n="97" d="100"/>
        </p:scale>
        <p:origin x="1070"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1AAD2B-01E8-4FFF-AA2B-CF5E33D7B790}" type="datetimeFigureOut">
              <a:rPr kumimoji="1" lang="ja-JP" altLang="en-US" smtClean="0"/>
              <a:t>2025/8/4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7F30BE-047C-4DD6-9454-63C4953E5FD7}" type="slidenum">
              <a:rPr kumimoji="1" lang="ja-JP" altLang="en-US" smtClean="0"/>
              <a:t>‹#›</a:t>
            </a:fld>
            <a:endParaRPr kumimoji="1" lang="ja-JP" altLang="en-US"/>
          </a:p>
        </p:txBody>
      </p:sp>
    </p:spTree>
    <p:extLst>
      <p:ext uri="{BB962C8B-B14F-4D97-AF65-F5344CB8AC3E}">
        <p14:creationId xmlns:p14="http://schemas.microsoft.com/office/powerpoint/2010/main" val="414399690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7FAA14F-D4B8-4FAD-8C38-DB5B92F8CCA5}" type="slidenum">
              <a:rPr kumimoji="1" lang="ja-JP" altLang="en-US" smtClean="0"/>
              <a:t>1</a:t>
            </a:fld>
            <a:endParaRPr kumimoji="1" lang="ja-JP" altLang="en-US" dirty="0"/>
          </a:p>
        </p:txBody>
      </p:sp>
    </p:spTree>
    <p:extLst>
      <p:ext uri="{BB962C8B-B14F-4D97-AF65-F5344CB8AC3E}">
        <p14:creationId xmlns:p14="http://schemas.microsoft.com/office/powerpoint/2010/main" val="3881312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大阪府ではおおさか食品ロス削減パートナーシップ制度という制度を設けておりまして、</a:t>
            </a:r>
            <a:endParaRPr kumimoji="1" lang="en-US" altLang="ja-JP" dirty="0"/>
          </a:p>
          <a:p>
            <a:r>
              <a:rPr kumimoji="1" lang="ja-JP" altLang="en-US" dirty="0"/>
              <a:t>食品ロス削減に積極的に取り組むとともに消費者に対して啓発を実施する事業者を後押ししさらに取組みを進めていただくため</a:t>
            </a:r>
            <a:endParaRPr kumimoji="1" lang="en-US" altLang="ja-JP" dirty="0"/>
          </a:p>
          <a:p>
            <a:r>
              <a:rPr kumimoji="1" lang="ja-JP" altLang="en-US" dirty="0"/>
              <a:t>平成３０年度に創設した制度になります。</a:t>
            </a:r>
            <a:endParaRPr kumimoji="1" lang="en-US" altLang="ja-JP" dirty="0"/>
          </a:p>
          <a:p>
            <a:endParaRPr kumimoji="1" lang="en-US" altLang="ja-JP" dirty="0"/>
          </a:p>
          <a:p>
            <a:r>
              <a:rPr kumimoji="1" lang="ja-JP" altLang="en-US" dirty="0"/>
              <a:t>パートナーシップ事業者は令和６年６月末現在で４９事業者登録されており、今年４月～６月においても、</a:t>
            </a:r>
            <a:endParaRPr kumimoji="1" lang="en-US" altLang="ja-JP" dirty="0"/>
          </a:p>
          <a:p>
            <a:r>
              <a:rPr kumimoji="1" lang="ja-JP" altLang="en-US" dirty="0"/>
              <a:t>すでに３事業者に登録いただいており、食品の需要予測をすることで仕入等を調整することができるサービスを提供する事業者など新たな分野での参画も増えています。</a:t>
            </a:r>
            <a:endParaRPr kumimoji="1" lang="en-US" altLang="ja-JP" dirty="0"/>
          </a:p>
          <a:p>
            <a:endParaRPr kumimoji="1" lang="en-US" altLang="ja-JP" dirty="0"/>
          </a:p>
          <a:p>
            <a:r>
              <a:rPr kumimoji="1" lang="ja-JP" altLang="en-US" dirty="0"/>
              <a:t>また、８月２７日にはパートナーシップ事業者交流会を予定しておりまして、</a:t>
            </a:r>
            <a:endParaRPr kumimoji="1" lang="en-US" altLang="ja-JP" dirty="0"/>
          </a:p>
          <a:p>
            <a:r>
              <a:rPr kumimoji="1" lang="ja-JP" altLang="en-US" dirty="0"/>
              <a:t>小売業などの各業種の代表事業者による取組事例の紹介、さらに、事例紹介の後には自由な事業者同士の交流、意見交換の場を設けております。</a:t>
            </a:r>
            <a:endParaRPr kumimoji="1" lang="en-US" altLang="ja-JP" dirty="0"/>
          </a:p>
          <a:p>
            <a:r>
              <a:rPr kumimoji="1" lang="ja-JP" altLang="en-US" dirty="0"/>
              <a:t>参加対象としましてはパートナーシップ事業者を中心に、食品ロス削減の取組を実施していただいている又は実施予定・関心のある事業者、</a:t>
            </a:r>
            <a:endParaRPr kumimoji="1" lang="en-US" altLang="ja-JP" dirty="0"/>
          </a:p>
          <a:p>
            <a:r>
              <a:rPr kumimoji="1" lang="ja-JP" altLang="en-US" dirty="0"/>
              <a:t>大阪府の取組にのボランティアとして協力いただいているもったいないやん活動隊、その他市町村担当者ほか</a:t>
            </a:r>
            <a:endParaRPr kumimoji="1" lang="en-US" altLang="ja-JP" dirty="0"/>
          </a:p>
          <a:p>
            <a:r>
              <a:rPr kumimoji="1" lang="ja-JP" altLang="en-US" dirty="0"/>
              <a:t>食品絵雄削減の取組に興味のある一般の方々にもご参加いただければと考えています。</a:t>
            </a:r>
            <a:endParaRPr kumimoji="1" lang="en-US" altLang="ja-JP" dirty="0"/>
          </a:p>
          <a:p>
            <a:r>
              <a:rPr kumimoji="1" lang="ja-JP" altLang="en-US" dirty="0"/>
              <a:t>すでにエイチツーオーリテイリング株式会社様には本交流会にて事例紹介をしていただく予定になっております。</a:t>
            </a:r>
            <a:endParaRPr kumimoji="1" lang="en-US" altLang="ja-JP" dirty="0"/>
          </a:p>
          <a:p>
            <a:r>
              <a:rPr kumimoji="1" lang="ja-JP" altLang="en-US" dirty="0"/>
              <a:t>懇話会メンバーのみなさまにおかれましてもご興味がおありでしたら、ぜひご連絡いただけましたらと思います。</a:t>
            </a:r>
            <a:endParaRPr kumimoji="1" lang="en-US" altLang="ja-JP" dirty="0"/>
          </a:p>
          <a:p>
            <a:r>
              <a:rPr kumimoji="1" lang="ja-JP" altLang="en-US" dirty="0"/>
              <a:t>パートナー事業者様におかれましては別途連絡させていただきます。</a:t>
            </a:r>
            <a:endParaRPr kumimoji="1" lang="en-US" altLang="ja-JP" dirty="0"/>
          </a:p>
          <a:p>
            <a:endParaRPr kumimoji="1" lang="en-US" altLang="ja-JP" dirty="0"/>
          </a:p>
          <a:p>
            <a:r>
              <a:rPr kumimoji="1" lang="ja-JP" altLang="en-US" dirty="0"/>
              <a:t>本制度の紹介、呼びかけについては、</a:t>
            </a:r>
            <a:endParaRPr kumimoji="1" lang="en-US" altLang="ja-JP" dirty="0"/>
          </a:p>
          <a:p>
            <a:r>
              <a:rPr kumimoji="1" lang="ja-JP" altLang="en-US" dirty="0"/>
              <a:t>食品ロス削減に関連する取組を実施していただいている事業者様を中心に今年度すでに</a:t>
            </a:r>
            <a:r>
              <a:rPr kumimoji="1" lang="en-US" altLang="ja-JP" dirty="0"/>
              <a:t>6</a:t>
            </a:r>
            <a:r>
              <a:rPr kumimoji="1" lang="ja-JP" altLang="en-US" dirty="0"/>
              <a:t>社に制度説明させてもらっており、</a:t>
            </a:r>
            <a:endParaRPr kumimoji="1" lang="en-US" altLang="ja-JP" dirty="0"/>
          </a:p>
          <a:p>
            <a:r>
              <a:rPr kumimoji="1" lang="ja-JP" altLang="en-US" dirty="0"/>
              <a:t>大阪産マルシェでのチラシの配架、またマルシェに出店していただいた事業者様の紹介をパネルのような形で掲示させていただきました。</a:t>
            </a:r>
            <a:endParaRPr kumimoji="1" lang="en-US" altLang="ja-JP" dirty="0"/>
          </a:p>
          <a:p>
            <a:r>
              <a:rPr kumimoji="1" lang="ja-JP" altLang="en-US" dirty="0"/>
              <a:t>また、今後の</a:t>
            </a:r>
            <a:r>
              <a:rPr kumimoji="1" lang="en-US" altLang="ja-JP" dirty="0"/>
              <a:t>FABEX</a:t>
            </a:r>
            <a:r>
              <a:rPr kumimoji="1" lang="ja-JP" altLang="en-US" dirty="0"/>
              <a:t>関西や</a:t>
            </a:r>
            <a:r>
              <a:rPr kumimoji="1" lang="en-US" altLang="ja-JP" dirty="0" err="1"/>
              <a:t>FoodStyleKansai</a:t>
            </a:r>
            <a:r>
              <a:rPr kumimoji="1" lang="ja-JP" altLang="en-US" dirty="0"/>
              <a:t>などの食品関係の展示会でもチラシを配架予定です。</a:t>
            </a:r>
            <a:endParaRPr kumimoji="1" lang="en-US" altLang="ja-JP" dirty="0"/>
          </a:p>
          <a:p>
            <a:r>
              <a:rPr kumimoji="1" lang="ja-JP" altLang="en-US" dirty="0"/>
              <a:t>脱炭素を推進する経営等に取り組んでいる事業者に対して脱炭素・エネルギー政策課が登録している、脱炭素宣言事業者への</a:t>
            </a:r>
            <a:r>
              <a:rPr kumimoji="1" lang="en-US" altLang="ja-JP" dirty="0"/>
              <a:t>PR</a:t>
            </a:r>
            <a:r>
              <a:rPr kumimoji="1" lang="ja-JP" altLang="en-US" dirty="0"/>
              <a:t>も実施予定です。</a:t>
            </a:r>
            <a:endParaRPr kumimoji="1" lang="en-US" altLang="ja-JP" dirty="0"/>
          </a:p>
          <a:p>
            <a:r>
              <a:rPr kumimoji="1" lang="ja-JP" altLang="en-US" dirty="0"/>
              <a:t>その他、興味を示していただいた事業者について随時メールにて情報提供を実施しています。</a:t>
            </a:r>
            <a:endParaRPr kumimoji="1" lang="en-US" altLang="ja-JP" dirty="0"/>
          </a:p>
          <a:p>
            <a:endParaRPr kumimoji="1" lang="en-US" altLang="ja-JP" dirty="0"/>
          </a:p>
          <a:p>
            <a:r>
              <a:rPr kumimoji="1" lang="ja-JP" altLang="en-US" dirty="0"/>
              <a:t>（</a:t>
            </a:r>
            <a:r>
              <a:rPr kumimoji="1" lang="en-US" altLang="ja-JP" dirty="0"/>
              <a:t>※</a:t>
            </a:r>
            <a:r>
              <a:rPr kumimoji="1" lang="ja-JP" altLang="en-US" dirty="0"/>
              <a:t>メモ）</a:t>
            </a:r>
            <a:endParaRPr kumimoji="1" lang="en-US" altLang="ja-JP" dirty="0"/>
          </a:p>
          <a:p>
            <a:r>
              <a:rPr kumimoji="1" lang="ja-JP" altLang="en-US" dirty="0"/>
              <a:t>これまで制度説明をしたのはニチバン、清涼飲料水組合、ライフ、ソフトバンク、サラヤ、ファミリーマートの</a:t>
            </a:r>
            <a:r>
              <a:rPr kumimoji="1" lang="en-US" altLang="ja-JP" dirty="0"/>
              <a:t>6</a:t>
            </a:r>
            <a:r>
              <a:rPr kumimoji="1" lang="ja-JP" altLang="en-US" dirty="0"/>
              <a:t>社</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F2E02A-AB84-4BFE-9045-7703E5AA1E8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16809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大阪府ではおおさか食品ロス削減パートナーシップ制度という制度を設けておりまして、</a:t>
            </a:r>
            <a:endParaRPr kumimoji="1" lang="en-US" altLang="ja-JP" dirty="0"/>
          </a:p>
          <a:p>
            <a:r>
              <a:rPr kumimoji="1" lang="ja-JP" altLang="en-US" dirty="0"/>
              <a:t>食品ロス削減に積極的に取り組むとともに消費者に対して啓発を実施する事業者を後押ししさらに取組みを進めていただくため</a:t>
            </a:r>
            <a:endParaRPr kumimoji="1" lang="en-US" altLang="ja-JP" dirty="0"/>
          </a:p>
          <a:p>
            <a:r>
              <a:rPr kumimoji="1" lang="ja-JP" altLang="en-US" dirty="0"/>
              <a:t>平成３０年度に創設した制度になります。</a:t>
            </a:r>
            <a:endParaRPr kumimoji="1" lang="en-US" altLang="ja-JP" dirty="0"/>
          </a:p>
          <a:p>
            <a:endParaRPr kumimoji="1" lang="en-US" altLang="ja-JP" dirty="0"/>
          </a:p>
          <a:p>
            <a:r>
              <a:rPr kumimoji="1" lang="ja-JP" altLang="en-US" dirty="0"/>
              <a:t>パートナーシップ事業者は令和６年６月末現在で４９事業者登録されており、今年４月～６月においても、</a:t>
            </a:r>
            <a:endParaRPr kumimoji="1" lang="en-US" altLang="ja-JP" dirty="0"/>
          </a:p>
          <a:p>
            <a:r>
              <a:rPr kumimoji="1" lang="ja-JP" altLang="en-US" dirty="0"/>
              <a:t>すでに３事業者に登録いただいており、食品の需要予測をすることで仕入等を調整することができるサービスを提供する事業者など新たな分野での参画も増えています。</a:t>
            </a:r>
            <a:endParaRPr kumimoji="1" lang="en-US" altLang="ja-JP" dirty="0"/>
          </a:p>
          <a:p>
            <a:endParaRPr kumimoji="1" lang="en-US" altLang="ja-JP" dirty="0"/>
          </a:p>
          <a:p>
            <a:r>
              <a:rPr kumimoji="1" lang="ja-JP" altLang="en-US" dirty="0"/>
              <a:t>また、８月２７日にはパートナーシップ事業者交流会を予定しておりまして、</a:t>
            </a:r>
            <a:endParaRPr kumimoji="1" lang="en-US" altLang="ja-JP" dirty="0"/>
          </a:p>
          <a:p>
            <a:r>
              <a:rPr kumimoji="1" lang="ja-JP" altLang="en-US" dirty="0"/>
              <a:t>小売業などの各業種の代表事業者による取組事例の紹介、さらに、事例紹介の後には自由な事業者同士の交流、意見交換の場を設けております。</a:t>
            </a:r>
            <a:endParaRPr kumimoji="1" lang="en-US" altLang="ja-JP" dirty="0"/>
          </a:p>
          <a:p>
            <a:r>
              <a:rPr kumimoji="1" lang="ja-JP" altLang="en-US" dirty="0"/>
              <a:t>参加対象としましてはパートナーシップ事業者を中心に、食品ロス削減の取組を実施していただいている又は実施予定・関心のある事業者、</a:t>
            </a:r>
            <a:endParaRPr kumimoji="1" lang="en-US" altLang="ja-JP" dirty="0"/>
          </a:p>
          <a:p>
            <a:r>
              <a:rPr kumimoji="1" lang="ja-JP" altLang="en-US" dirty="0"/>
              <a:t>大阪府の取組にのボランティアとして協力いただいているもったいないやん活動隊、その他市町村担当者ほか</a:t>
            </a:r>
            <a:endParaRPr kumimoji="1" lang="en-US" altLang="ja-JP" dirty="0"/>
          </a:p>
          <a:p>
            <a:r>
              <a:rPr kumimoji="1" lang="ja-JP" altLang="en-US" dirty="0"/>
              <a:t>食品絵雄削減の取組に興味のある一般の方々にもご参加いただければと考えています。</a:t>
            </a:r>
            <a:endParaRPr kumimoji="1" lang="en-US" altLang="ja-JP" dirty="0"/>
          </a:p>
          <a:p>
            <a:r>
              <a:rPr kumimoji="1" lang="ja-JP" altLang="en-US" dirty="0"/>
              <a:t>すでにエイチツーオーリテイリング株式会社様には本交流会にて事例紹介をしていただく予定になっております。</a:t>
            </a:r>
            <a:endParaRPr kumimoji="1" lang="en-US" altLang="ja-JP" dirty="0"/>
          </a:p>
          <a:p>
            <a:r>
              <a:rPr kumimoji="1" lang="ja-JP" altLang="en-US" dirty="0"/>
              <a:t>懇話会メンバーのみなさまにおかれましてもご興味がおありでしたら、ぜひご連絡いただけましたらと思います。</a:t>
            </a:r>
            <a:endParaRPr kumimoji="1" lang="en-US" altLang="ja-JP" dirty="0"/>
          </a:p>
          <a:p>
            <a:r>
              <a:rPr kumimoji="1" lang="ja-JP" altLang="en-US" dirty="0"/>
              <a:t>パートナー事業者様におかれましては別途連絡させていただきます。</a:t>
            </a:r>
            <a:endParaRPr kumimoji="1" lang="en-US" altLang="ja-JP" dirty="0"/>
          </a:p>
          <a:p>
            <a:endParaRPr kumimoji="1" lang="en-US" altLang="ja-JP" dirty="0"/>
          </a:p>
          <a:p>
            <a:r>
              <a:rPr kumimoji="1" lang="ja-JP" altLang="en-US" dirty="0"/>
              <a:t>本制度の紹介、呼びかけについては、</a:t>
            </a:r>
            <a:endParaRPr kumimoji="1" lang="en-US" altLang="ja-JP" dirty="0"/>
          </a:p>
          <a:p>
            <a:r>
              <a:rPr kumimoji="1" lang="ja-JP" altLang="en-US" dirty="0"/>
              <a:t>食品ロス削減に関連する取組を実施していただいている事業者様を中心に今年度すでに</a:t>
            </a:r>
            <a:r>
              <a:rPr kumimoji="1" lang="en-US" altLang="ja-JP" dirty="0"/>
              <a:t>6</a:t>
            </a:r>
            <a:r>
              <a:rPr kumimoji="1" lang="ja-JP" altLang="en-US" dirty="0"/>
              <a:t>社に制度説明させてもらっており、</a:t>
            </a:r>
            <a:endParaRPr kumimoji="1" lang="en-US" altLang="ja-JP" dirty="0"/>
          </a:p>
          <a:p>
            <a:r>
              <a:rPr kumimoji="1" lang="ja-JP" altLang="en-US" dirty="0"/>
              <a:t>大阪産マルシェでのチラシの配架、またマルシェに出店していただいた事業者様の紹介をパネルのような形で掲示させていただきました。</a:t>
            </a:r>
            <a:endParaRPr kumimoji="1" lang="en-US" altLang="ja-JP" dirty="0"/>
          </a:p>
          <a:p>
            <a:r>
              <a:rPr kumimoji="1" lang="ja-JP" altLang="en-US" dirty="0"/>
              <a:t>また、今後の</a:t>
            </a:r>
            <a:r>
              <a:rPr kumimoji="1" lang="en-US" altLang="ja-JP" dirty="0"/>
              <a:t>FABEX</a:t>
            </a:r>
            <a:r>
              <a:rPr kumimoji="1" lang="ja-JP" altLang="en-US" dirty="0"/>
              <a:t>関西や</a:t>
            </a:r>
            <a:r>
              <a:rPr kumimoji="1" lang="en-US" altLang="ja-JP" dirty="0" err="1"/>
              <a:t>FoodStyleKansai</a:t>
            </a:r>
            <a:r>
              <a:rPr kumimoji="1" lang="ja-JP" altLang="en-US" dirty="0"/>
              <a:t>などの食品関係の展示会でもチラシを配架予定です。</a:t>
            </a:r>
            <a:endParaRPr kumimoji="1" lang="en-US" altLang="ja-JP" dirty="0"/>
          </a:p>
          <a:p>
            <a:r>
              <a:rPr kumimoji="1" lang="ja-JP" altLang="en-US" dirty="0"/>
              <a:t>脱炭素を推進する経営等に取り組んでいる事業者に対して脱炭素・エネルギー政策課が登録している、脱炭素宣言事業者への</a:t>
            </a:r>
            <a:r>
              <a:rPr kumimoji="1" lang="en-US" altLang="ja-JP" dirty="0"/>
              <a:t>PR</a:t>
            </a:r>
            <a:r>
              <a:rPr kumimoji="1" lang="ja-JP" altLang="en-US" dirty="0"/>
              <a:t>も実施予定です。</a:t>
            </a:r>
            <a:endParaRPr kumimoji="1" lang="en-US" altLang="ja-JP" dirty="0"/>
          </a:p>
          <a:p>
            <a:r>
              <a:rPr kumimoji="1" lang="ja-JP" altLang="en-US" dirty="0"/>
              <a:t>その他、興味を示していただいた事業者について随時メールにて情報提供を実施しています。</a:t>
            </a:r>
            <a:endParaRPr kumimoji="1" lang="en-US" altLang="ja-JP" dirty="0"/>
          </a:p>
          <a:p>
            <a:endParaRPr kumimoji="1" lang="en-US" altLang="ja-JP" dirty="0"/>
          </a:p>
          <a:p>
            <a:r>
              <a:rPr kumimoji="1" lang="ja-JP" altLang="en-US" dirty="0"/>
              <a:t>（</a:t>
            </a:r>
            <a:r>
              <a:rPr kumimoji="1" lang="en-US" altLang="ja-JP" dirty="0"/>
              <a:t>※</a:t>
            </a:r>
            <a:r>
              <a:rPr kumimoji="1" lang="ja-JP" altLang="en-US" dirty="0"/>
              <a:t>メモ）</a:t>
            </a:r>
            <a:endParaRPr kumimoji="1" lang="en-US" altLang="ja-JP" dirty="0"/>
          </a:p>
          <a:p>
            <a:r>
              <a:rPr kumimoji="1" lang="ja-JP" altLang="en-US" dirty="0"/>
              <a:t>これまで制度説明をしたのはニチバン、清涼飲料水組合、ライフ、ソフトバンク、サラヤ、ファミリーマートの</a:t>
            </a:r>
            <a:r>
              <a:rPr kumimoji="1" lang="en-US" altLang="ja-JP" dirty="0"/>
              <a:t>6</a:t>
            </a:r>
            <a:r>
              <a:rPr kumimoji="1" lang="ja-JP" altLang="en-US" dirty="0"/>
              <a:t>社</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1BF2E02A-AB84-4BFE-9045-7703E5AA1E8D}" type="slidenum">
              <a:rPr kumimoji="1" lang="ja-JP" altLang="en-US" smtClean="0"/>
              <a:pPr/>
              <a:t>8</a:t>
            </a:fld>
            <a:endParaRPr kumimoji="1" lang="ja-JP" altLang="en-US"/>
          </a:p>
        </p:txBody>
      </p:sp>
    </p:spTree>
    <p:extLst>
      <p:ext uri="{BB962C8B-B14F-4D97-AF65-F5344CB8AC3E}">
        <p14:creationId xmlns:p14="http://schemas.microsoft.com/office/powerpoint/2010/main" val="1435048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大阪府ではおおさか食品ロス削減パートナーシップ制度という制度を設けておりまして、</a:t>
            </a:r>
            <a:endParaRPr kumimoji="1" lang="en-US" altLang="ja-JP" dirty="0"/>
          </a:p>
          <a:p>
            <a:r>
              <a:rPr kumimoji="1" lang="ja-JP" altLang="en-US" dirty="0"/>
              <a:t>食品ロス削減に積極的に取り組むとともに消費者に対して啓発を実施する事業者を後押ししさらに取組みを進めていただくため</a:t>
            </a:r>
            <a:endParaRPr kumimoji="1" lang="en-US" altLang="ja-JP" dirty="0"/>
          </a:p>
          <a:p>
            <a:r>
              <a:rPr kumimoji="1" lang="ja-JP" altLang="en-US" dirty="0"/>
              <a:t>平成３０年度に創設した制度になります。</a:t>
            </a:r>
            <a:endParaRPr kumimoji="1" lang="en-US" altLang="ja-JP" dirty="0"/>
          </a:p>
          <a:p>
            <a:endParaRPr kumimoji="1" lang="en-US" altLang="ja-JP" dirty="0"/>
          </a:p>
          <a:p>
            <a:r>
              <a:rPr kumimoji="1" lang="ja-JP" altLang="en-US" dirty="0"/>
              <a:t>パートナーシップ事業者は令和６年６月末現在で４９事業者登録されており、今年４月～６月においても、</a:t>
            </a:r>
            <a:endParaRPr kumimoji="1" lang="en-US" altLang="ja-JP" dirty="0"/>
          </a:p>
          <a:p>
            <a:r>
              <a:rPr kumimoji="1" lang="ja-JP" altLang="en-US" dirty="0"/>
              <a:t>すでに３事業者に登録いただいており、食品の需要予測をすることで仕入等を調整することができるサービスを提供する事業者など新たな分野での参画も増えています。</a:t>
            </a:r>
            <a:endParaRPr kumimoji="1" lang="en-US" altLang="ja-JP" dirty="0"/>
          </a:p>
          <a:p>
            <a:endParaRPr kumimoji="1" lang="en-US" altLang="ja-JP" dirty="0"/>
          </a:p>
          <a:p>
            <a:r>
              <a:rPr kumimoji="1" lang="ja-JP" altLang="en-US" dirty="0"/>
              <a:t>また、８月２７日にはパートナーシップ事業者交流会を予定しておりまして、</a:t>
            </a:r>
            <a:endParaRPr kumimoji="1" lang="en-US" altLang="ja-JP" dirty="0"/>
          </a:p>
          <a:p>
            <a:r>
              <a:rPr kumimoji="1" lang="ja-JP" altLang="en-US" dirty="0"/>
              <a:t>小売業などの各業種の代表事業者による取組事例の紹介、さらに、事例紹介の後には自由な事業者同士の交流、意見交換の場を設けております。</a:t>
            </a:r>
            <a:endParaRPr kumimoji="1" lang="en-US" altLang="ja-JP" dirty="0"/>
          </a:p>
          <a:p>
            <a:r>
              <a:rPr kumimoji="1" lang="ja-JP" altLang="en-US" dirty="0"/>
              <a:t>参加対象としましてはパートナーシップ事業者を中心に、食品ロス削減の取組を実施していただいている又は実施予定・関心のある事業者、</a:t>
            </a:r>
            <a:endParaRPr kumimoji="1" lang="en-US" altLang="ja-JP" dirty="0"/>
          </a:p>
          <a:p>
            <a:r>
              <a:rPr kumimoji="1" lang="ja-JP" altLang="en-US" dirty="0"/>
              <a:t>大阪府の取組にのボランティアとして協力いただいているもったいないやん活動隊、その他市町村担当者ほか</a:t>
            </a:r>
            <a:endParaRPr kumimoji="1" lang="en-US" altLang="ja-JP" dirty="0"/>
          </a:p>
          <a:p>
            <a:r>
              <a:rPr kumimoji="1" lang="ja-JP" altLang="en-US" dirty="0"/>
              <a:t>食品絵雄削減の取組に興味のある一般の方々にもご参加いただければと考えています。</a:t>
            </a:r>
            <a:endParaRPr kumimoji="1" lang="en-US" altLang="ja-JP" dirty="0"/>
          </a:p>
          <a:p>
            <a:r>
              <a:rPr kumimoji="1" lang="ja-JP" altLang="en-US" dirty="0"/>
              <a:t>すでにエイチツーオーリテイリング株式会社様には本交流会にて事例紹介をしていただく予定になっております。</a:t>
            </a:r>
            <a:endParaRPr kumimoji="1" lang="en-US" altLang="ja-JP" dirty="0"/>
          </a:p>
          <a:p>
            <a:r>
              <a:rPr kumimoji="1" lang="ja-JP" altLang="en-US" dirty="0"/>
              <a:t>懇話会メンバーのみなさまにおかれましてもご興味がおありでしたら、ぜひご連絡いただけましたらと思います。</a:t>
            </a:r>
            <a:endParaRPr kumimoji="1" lang="en-US" altLang="ja-JP" dirty="0"/>
          </a:p>
          <a:p>
            <a:r>
              <a:rPr kumimoji="1" lang="ja-JP" altLang="en-US" dirty="0"/>
              <a:t>パートナー事業者様におかれましては別途連絡させていただきます。</a:t>
            </a:r>
            <a:endParaRPr kumimoji="1" lang="en-US" altLang="ja-JP" dirty="0"/>
          </a:p>
          <a:p>
            <a:endParaRPr kumimoji="1" lang="en-US" altLang="ja-JP" dirty="0"/>
          </a:p>
          <a:p>
            <a:r>
              <a:rPr kumimoji="1" lang="ja-JP" altLang="en-US" dirty="0"/>
              <a:t>本制度の紹介、呼びかけについては、</a:t>
            </a:r>
            <a:endParaRPr kumimoji="1" lang="en-US" altLang="ja-JP" dirty="0"/>
          </a:p>
          <a:p>
            <a:r>
              <a:rPr kumimoji="1" lang="ja-JP" altLang="en-US" dirty="0"/>
              <a:t>食品ロス削減に関連する取組を実施していただいている事業者様を中心に今年度すでに</a:t>
            </a:r>
            <a:r>
              <a:rPr kumimoji="1" lang="en-US" altLang="ja-JP" dirty="0"/>
              <a:t>6</a:t>
            </a:r>
            <a:r>
              <a:rPr kumimoji="1" lang="ja-JP" altLang="en-US" dirty="0"/>
              <a:t>社に制度説明させてもらっており、</a:t>
            </a:r>
            <a:endParaRPr kumimoji="1" lang="en-US" altLang="ja-JP" dirty="0"/>
          </a:p>
          <a:p>
            <a:r>
              <a:rPr kumimoji="1" lang="ja-JP" altLang="en-US" dirty="0"/>
              <a:t>大阪産マルシェでのチラシの配架、またマルシェに出店していただいた事業者様の紹介をパネルのような形で掲示させていただきました。</a:t>
            </a:r>
            <a:endParaRPr kumimoji="1" lang="en-US" altLang="ja-JP" dirty="0"/>
          </a:p>
          <a:p>
            <a:r>
              <a:rPr kumimoji="1" lang="ja-JP" altLang="en-US" dirty="0"/>
              <a:t>また、今後の</a:t>
            </a:r>
            <a:r>
              <a:rPr kumimoji="1" lang="en-US" altLang="ja-JP" dirty="0"/>
              <a:t>FABEX</a:t>
            </a:r>
            <a:r>
              <a:rPr kumimoji="1" lang="ja-JP" altLang="en-US" dirty="0"/>
              <a:t>関西や</a:t>
            </a:r>
            <a:r>
              <a:rPr kumimoji="1" lang="en-US" altLang="ja-JP" dirty="0" err="1"/>
              <a:t>FoodStyleKansai</a:t>
            </a:r>
            <a:r>
              <a:rPr kumimoji="1" lang="ja-JP" altLang="en-US" dirty="0"/>
              <a:t>などの食品関係の展示会でもチラシを配架予定です。</a:t>
            </a:r>
            <a:endParaRPr kumimoji="1" lang="en-US" altLang="ja-JP" dirty="0"/>
          </a:p>
          <a:p>
            <a:r>
              <a:rPr kumimoji="1" lang="ja-JP" altLang="en-US" dirty="0"/>
              <a:t>脱炭素を推進する経営等に取り組んでいる事業者に対して脱炭素・エネルギー政策課が登録している、脱炭素宣言事業者への</a:t>
            </a:r>
            <a:r>
              <a:rPr kumimoji="1" lang="en-US" altLang="ja-JP" dirty="0"/>
              <a:t>PR</a:t>
            </a:r>
            <a:r>
              <a:rPr kumimoji="1" lang="ja-JP" altLang="en-US" dirty="0"/>
              <a:t>も実施予定です。</a:t>
            </a:r>
            <a:endParaRPr kumimoji="1" lang="en-US" altLang="ja-JP" dirty="0"/>
          </a:p>
          <a:p>
            <a:r>
              <a:rPr kumimoji="1" lang="ja-JP" altLang="en-US" dirty="0"/>
              <a:t>その他、興味を示していただいた事業者について随時メールにて情報提供を実施しています。</a:t>
            </a:r>
            <a:endParaRPr kumimoji="1" lang="en-US" altLang="ja-JP" dirty="0"/>
          </a:p>
          <a:p>
            <a:endParaRPr kumimoji="1" lang="en-US" altLang="ja-JP" dirty="0"/>
          </a:p>
          <a:p>
            <a:r>
              <a:rPr kumimoji="1" lang="ja-JP" altLang="en-US" dirty="0"/>
              <a:t>（</a:t>
            </a:r>
            <a:r>
              <a:rPr kumimoji="1" lang="en-US" altLang="ja-JP" dirty="0"/>
              <a:t>※</a:t>
            </a:r>
            <a:r>
              <a:rPr kumimoji="1" lang="ja-JP" altLang="en-US" dirty="0"/>
              <a:t>メモ）</a:t>
            </a:r>
            <a:endParaRPr kumimoji="1" lang="en-US" altLang="ja-JP" dirty="0"/>
          </a:p>
          <a:p>
            <a:r>
              <a:rPr kumimoji="1" lang="ja-JP" altLang="en-US" dirty="0"/>
              <a:t>これまで制度説明をしたのはニチバン、清涼飲料水組合、ライフ、ソフトバンク、サラヤ、ファミリーマートの</a:t>
            </a:r>
            <a:r>
              <a:rPr kumimoji="1" lang="en-US" altLang="ja-JP" dirty="0"/>
              <a:t>6</a:t>
            </a:r>
            <a:r>
              <a:rPr kumimoji="1" lang="ja-JP" altLang="en-US" dirty="0"/>
              <a:t>社</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1BF2E02A-AB84-4BFE-9045-7703E5AA1E8D}" type="slidenum">
              <a:rPr kumimoji="1" lang="ja-JP" altLang="en-US" smtClean="0"/>
              <a:pPr/>
              <a:t>9</a:t>
            </a:fld>
            <a:endParaRPr kumimoji="1" lang="ja-JP" altLang="en-US"/>
          </a:p>
        </p:txBody>
      </p:sp>
    </p:spTree>
    <p:extLst>
      <p:ext uri="{BB962C8B-B14F-4D97-AF65-F5344CB8AC3E}">
        <p14:creationId xmlns:p14="http://schemas.microsoft.com/office/powerpoint/2010/main" val="2809265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26166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287C942-8160-4001-B67B-A90108010025}" type="datetime1">
              <a:rPr kumimoji="1" lang="ja-JP" altLang="en-US" smtClean="0"/>
              <a:t>2025/8/4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1A2E50-83C5-4483-B0CA-AC279CFA76AE}" type="slidenum">
              <a:rPr kumimoji="1" lang="ja-JP" altLang="en-US" smtClean="0"/>
              <a:t>‹#›</a:t>
            </a:fld>
            <a:endParaRPr kumimoji="1" lang="ja-JP" altLang="en-US"/>
          </a:p>
        </p:txBody>
      </p:sp>
    </p:spTree>
    <p:extLst>
      <p:ext uri="{BB962C8B-B14F-4D97-AF65-F5344CB8AC3E}">
        <p14:creationId xmlns:p14="http://schemas.microsoft.com/office/powerpoint/2010/main" val="2183681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AEB5762-01C4-4C0A-94D9-4F8A542B4042}" type="datetime1">
              <a:rPr kumimoji="1" lang="ja-JP" altLang="en-US" smtClean="0"/>
              <a:t>2025/8/4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1A2E50-83C5-4483-B0CA-AC279CFA76AE}" type="slidenum">
              <a:rPr kumimoji="1" lang="ja-JP" altLang="en-US" smtClean="0"/>
              <a:t>‹#›</a:t>
            </a:fld>
            <a:endParaRPr kumimoji="1" lang="ja-JP" altLang="en-US"/>
          </a:p>
        </p:txBody>
      </p:sp>
    </p:spTree>
    <p:extLst>
      <p:ext uri="{BB962C8B-B14F-4D97-AF65-F5344CB8AC3E}">
        <p14:creationId xmlns:p14="http://schemas.microsoft.com/office/powerpoint/2010/main" val="3587644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A54601C-8567-42EE-A26F-B187331179BD}" type="datetime1">
              <a:rPr kumimoji="1" lang="ja-JP" altLang="en-US" smtClean="0"/>
              <a:t>2025/8/4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1A2E50-83C5-4483-B0CA-AC279CFA76AE}" type="slidenum">
              <a:rPr kumimoji="1" lang="ja-JP" altLang="en-US" smtClean="0"/>
              <a:t>‹#›</a:t>
            </a:fld>
            <a:endParaRPr kumimoji="1" lang="ja-JP" altLang="en-US"/>
          </a:p>
        </p:txBody>
      </p:sp>
    </p:spTree>
    <p:extLst>
      <p:ext uri="{BB962C8B-B14F-4D97-AF65-F5344CB8AC3E}">
        <p14:creationId xmlns:p14="http://schemas.microsoft.com/office/powerpoint/2010/main" val="67353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9" indent="0" algn="ctr">
              <a:buNone/>
              <a:defRPr sz="2100"/>
            </a:lvl2pPr>
            <a:lvl3pPr marL="685817" indent="0" algn="ctr">
              <a:buNone/>
              <a:defRPr sz="1800"/>
            </a:lvl3pPr>
            <a:lvl4pPr marL="1028726" indent="0" algn="ctr">
              <a:buNone/>
              <a:defRPr sz="1500"/>
            </a:lvl4pPr>
            <a:lvl5pPr marL="1371634" indent="0" algn="ctr">
              <a:buNone/>
              <a:defRPr sz="1500"/>
            </a:lvl5pPr>
            <a:lvl6pPr marL="1714543" indent="0" algn="ctr">
              <a:buNone/>
              <a:defRPr sz="1500"/>
            </a:lvl6pPr>
            <a:lvl7pPr marL="2057451" indent="0" algn="ctr">
              <a:buNone/>
              <a:defRPr sz="1500"/>
            </a:lvl7pPr>
            <a:lvl8pPr marL="2400360" indent="0" algn="ctr">
              <a:buNone/>
              <a:defRPr sz="1500"/>
            </a:lvl8pPr>
            <a:lvl9pPr marL="2743269"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6C6320D-5B09-4A9C-A62F-ACAE3E45BA9A}" type="datetime1">
              <a:rPr kumimoji="1" lang="ja-JP" altLang="en-US" smtClean="0"/>
              <a:t>2025/8/4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B75F29-2A43-47D9-BF57-FD259BF795F0}" type="slidenum">
              <a:rPr lang="ja-JP" altLang="en-US" smtClean="0"/>
              <a:pPr/>
              <a:t>‹#›</a:t>
            </a:fld>
            <a:endParaRPr lang="ja-JP" altLang="en-US"/>
          </a:p>
        </p:txBody>
      </p:sp>
    </p:spTree>
    <p:extLst>
      <p:ext uri="{BB962C8B-B14F-4D97-AF65-F5344CB8AC3E}">
        <p14:creationId xmlns:p14="http://schemas.microsoft.com/office/powerpoint/2010/main" val="2734070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731D183-69C5-4A99-AE71-50D9D4D4EFA5}" type="datetime1">
              <a:rPr kumimoji="1" lang="ja-JP" altLang="en-US" smtClean="0"/>
              <a:t>2025/8/4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B75F29-2A43-47D9-BF57-FD259BF795F0}" type="slidenum">
              <a:rPr lang="ja-JP" altLang="en-US" smtClean="0"/>
              <a:pPr/>
              <a:t>‹#›</a:t>
            </a:fld>
            <a:endParaRPr lang="ja-JP" altLang="en-US"/>
          </a:p>
        </p:txBody>
      </p:sp>
    </p:spTree>
    <p:extLst>
      <p:ext uri="{BB962C8B-B14F-4D97-AF65-F5344CB8AC3E}">
        <p14:creationId xmlns:p14="http://schemas.microsoft.com/office/powerpoint/2010/main" val="2157682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5"/>
            <a:ext cx="7886700" cy="1500187"/>
          </a:xfrm>
        </p:spPr>
        <p:txBody>
          <a:bodyPr anchor="t">
            <a:normAutofit/>
          </a:bodyPr>
          <a:lstStyle>
            <a:lvl1pPr marL="0" indent="0">
              <a:buNone/>
              <a:defRPr sz="1800">
                <a:solidFill>
                  <a:schemeClr val="tx1">
                    <a:lumMod val="75000"/>
                    <a:lumOff val="25000"/>
                  </a:schemeClr>
                </a:solidFill>
              </a:defRPr>
            </a:lvl1pPr>
            <a:lvl2pPr marL="342909" indent="0">
              <a:buNone/>
              <a:defRPr sz="1350">
                <a:solidFill>
                  <a:schemeClr val="tx1">
                    <a:tint val="75000"/>
                  </a:schemeClr>
                </a:solidFill>
              </a:defRPr>
            </a:lvl2pPr>
            <a:lvl3pPr marL="685817" indent="0">
              <a:buNone/>
              <a:defRPr sz="1200">
                <a:solidFill>
                  <a:schemeClr val="tx1">
                    <a:tint val="75000"/>
                  </a:schemeClr>
                </a:solidFill>
              </a:defRPr>
            </a:lvl3pPr>
            <a:lvl4pPr marL="1028726" indent="0">
              <a:buNone/>
              <a:defRPr sz="1050">
                <a:solidFill>
                  <a:schemeClr val="tx1">
                    <a:tint val="75000"/>
                  </a:schemeClr>
                </a:solidFill>
              </a:defRPr>
            </a:lvl4pPr>
            <a:lvl5pPr marL="1371634" indent="0">
              <a:buNone/>
              <a:defRPr sz="1050">
                <a:solidFill>
                  <a:schemeClr val="tx1">
                    <a:tint val="75000"/>
                  </a:schemeClr>
                </a:solidFill>
              </a:defRPr>
            </a:lvl5pPr>
            <a:lvl6pPr marL="1714543" indent="0">
              <a:buNone/>
              <a:defRPr sz="1050">
                <a:solidFill>
                  <a:schemeClr val="tx1">
                    <a:tint val="75000"/>
                  </a:schemeClr>
                </a:solidFill>
              </a:defRPr>
            </a:lvl6pPr>
            <a:lvl7pPr marL="2057451" indent="0">
              <a:buNone/>
              <a:defRPr sz="1050">
                <a:solidFill>
                  <a:schemeClr val="tx1">
                    <a:tint val="75000"/>
                  </a:schemeClr>
                </a:solidFill>
              </a:defRPr>
            </a:lvl7pPr>
            <a:lvl8pPr marL="2400360" indent="0">
              <a:buNone/>
              <a:defRPr sz="1050">
                <a:solidFill>
                  <a:schemeClr val="tx1">
                    <a:tint val="75000"/>
                  </a:schemeClr>
                </a:solidFill>
              </a:defRPr>
            </a:lvl8pPr>
            <a:lvl9pPr marL="2743269"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EAB0C79-D55E-4EAD-BCDA-9EA1AF2EA73A}" type="datetime1">
              <a:rPr kumimoji="1" lang="ja-JP" altLang="en-US" smtClean="0"/>
              <a:t>2025/8/4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B75F29-2A43-47D9-BF57-FD259BF795F0}" type="slidenum">
              <a:rPr lang="ja-JP" altLang="en-US" smtClean="0"/>
              <a:pPr/>
              <a:t>‹#›</a:t>
            </a:fld>
            <a:endParaRPr lang="ja-JP" altLang="en-US"/>
          </a:p>
        </p:txBody>
      </p:sp>
    </p:spTree>
    <p:extLst>
      <p:ext uri="{BB962C8B-B14F-4D97-AF65-F5344CB8AC3E}">
        <p14:creationId xmlns:p14="http://schemas.microsoft.com/office/powerpoint/2010/main" val="3339064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6" y="1828802"/>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2"/>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4F26781-19C7-428E-8E9F-CAFE78FC9FB8}" type="datetime1">
              <a:rPr kumimoji="1" lang="ja-JP" altLang="en-US" smtClean="0"/>
              <a:t>2025/8/4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FB75F29-2A43-47D9-BF57-FD259BF795F0}" type="slidenum">
              <a:rPr lang="ja-JP" altLang="en-US" smtClean="0"/>
              <a:pPr/>
              <a:t>‹#›</a:t>
            </a:fld>
            <a:endParaRPr lang="ja-JP" altLang="en-US"/>
          </a:p>
        </p:txBody>
      </p:sp>
    </p:spTree>
    <p:extLst>
      <p:ext uri="{BB962C8B-B14F-4D97-AF65-F5344CB8AC3E}">
        <p14:creationId xmlns:p14="http://schemas.microsoft.com/office/powerpoint/2010/main" val="530289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2"/>
            <a:ext cx="3867150" cy="825699"/>
          </a:xfrm>
        </p:spPr>
        <p:txBody>
          <a:bodyPr anchor="b">
            <a:normAutofit/>
          </a:bodyPr>
          <a:lstStyle>
            <a:lvl1pPr marL="0" indent="0">
              <a:spcBef>
                <a:spcPts val="0"/>
              </a:spcBef>
              <a:buNone/>
              <a:defRPr sz="1800" b="1"/>
            </a:lvl1pPr>
            <a:lvl2pPr marL="342909" indent="0">
              <a:buNone/>
              <a:defRPr sz="1500" b="1"/>
            </a:lvl2pPr>
            <a:lvl3pPr marL="685817" indent="0">
              <a:buNone/>
              <a:defRPr sz="1350" b="1"/>
            </a:lvl3pPr>
            <a:lvl4pPr marL="1028726" indent="0">
              <a:buNone/>
              <a:defRPr sz="1200" b="1"/>
            </a:lvl4pPr>
            <a:lvl5pPr marL="1371634" indent="0">
              <a:buNone/>
              <a:defRPr sz="1200" b="1"/>
            </a:lvl5pPr>
            <a:lvl6pPr marL="1714543" indent="0">
              <a:buNone/>
              <a:defRPr sz="1200" b="1"/>
            </a:lvl6pPr>
            <a:lvl7pPr marL="2057451" indent="0">
              <a:buNone/>
              <a:defRPr sz="1200" b="1"/>
            </a:lvl7pPr>
            <a:lvl8pPr marL="2400360" indent="0">
              <a:buNone/>
              <a:defRPr sz="1200" b="1"/>
            </a:lvl8pPr>
            <a:lvl9pPr marL="2743269"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2"/>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1" y="1681851"/>
            <a:ext cx="3886201" cy="825698"/>
          </a:xfrm>
        </p:spPr>
        <p:txBody>
          <a:bodyPr anchor="b"/>
          <a:lstStyle>
            <a:lvl1pPr marL="0" indent="0">
              <a:spcBef>
                <a:spcPts val="0"/>
              </a:spcBef>
              <a:buNone/>
              <a:defRPr sz="1800" b="1"/>
            </a:lvl1pPr>
            <a:lvl2pPr marL="342909" indent="0">
              <a:buNone/>
              <a:defRPr sz="1500" b="1"/>
            </a:lvl2pPr>
            <a:lvl3pPr marL="685817" indent="0">
              <a:buNone/>
              <a:defRPr sz="1350" b="1"/>
            </a:lvl3pPr>
            <a:lvl4pPr marL="1028726" indent="0">
              <a:buNone/>
              <a:defRPr sz="1200" b="1"/>
            </a:lvl4pPr>
            <a:lvl5pPr marL="1371634" indent="0">
              <a:buNone/>
              <a:defRPr sz="1200" b="1"/>
            </a:lvl5pPr>
            <a:lvl6pPr marL="1714543" indent="0">
              <a:buNone/>
              <a:defRPr sz="1200" b="1"/>
            </a:lvl6pPr>
            <a:lvl7pPr marL="2057451" indent="0">
              <a:buNone/>
              <a:defRPr sz="1200" b="1"/>
            </a:lvl7pPr>
            <a:lvl8pPr marL="2400360" indent="0">
              <a:buNone/>
              <a:defRPr sz="1200" b="1"/>
            </a:lvl8pPr>
            <a:lvl9pPr marL="2743269"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1" y="2507552"/>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403610A9-9CDD-40C0-879A-16E65D99DAFE}" type="datetime1">
              <a:rPr kumimoji="1" lang="ja-JP" altLang="en-US" smtClean="0"/>
              <a:t>2025/8/4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FB75F29-2A43-47D9-BF57-FD259BF795F0}" type="slidenum">
              <a:rPr lang="ja-JP" altLang="en-US" smtClean="0"/>
              <a:pPr/>
              <a:t>‹#›</a:t>
            </a:fld>
            <a:endParaRPr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1097454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F061F68-A47F-4CE7-907D-BCD2C806C641}" type="datetime1">
              <a:rPr kumimoji="1" lang="ja-JP" altLang="en-US" smtClean="0"/>
              <a:t>2025/8/4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FB75F29-2A43-47D9-BF57-FD259BF795F0}" type="slidenum">
              <a:rPr lang="ja-JP" altLang="en-US" smtClean="0"/>
              <a:pPr/>
              <a:t>‹#›</a:t>
            </a:fld>
            <a:endParaRPr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079539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2D5E1-95B6-4BAA-8B68-C08D9D4F0260}" type="datetime1">
              <a:rPr kumimoji="1" lang="ja-JP" altLang="en-US" smtClean="0"/>
              <a:t>2025/8/4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FB75F29-2A43-47D9-BF57-FD259BF795F0}" type="slidenum">
              <a:rPr lang="ja-JP" altLang="en-US" smtClean="0"/>
              <a:pPr/>
              <a:t>‹#›</a:t>
            </a:fld>
            <a:endParaRPr lang="ja-JP" altLang="en-US"/>
          </a:p>
        </p:txBody>
      </p:sp>
    </p:spTree>
    <p:extLst>
      <p:ext uri="{BB962C8B-B14F-4D97-AF65-F5344CB8AC3E}">
        <p14:creationId xmlns:p14="http://schemas.microsoft.com/office/powerpoint/2010/main" val="191956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2"/>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1"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9" indent="0">
              <a:buNone/>
              <a:defRPr sz="900"/>
            </a:lvl2pPr>
            <a:lvl3pPr marL="685817" indent="0">
              <a:buNone/>
              <a:defRPr sz="750"/>
            </a:lvl3pPr>
            <a:lvl4pPr marL="1028726" indent="0">
              <a:buNone/>
              <a:defRPr sz="675"/>
            </a:lvl4pPr>
            <a:lvl5pPr marL="1371634" indent="0">
              <a:buNone/>
              <a:defRPr sz="675"/>
            </a:lvl5pPr>
            <a:lvl6pPr marL="1714543" indent="0">
              <a:buNone/>
              <a:defRPr sz="675"/>
            </a:lvl6pPr>
            <a:lvl7pPr marL="2057451" indent="0">
              <a:buNone/>
              <a:defRPr sz="675"/>
            </a:lvl7pPr>
            <a:lvl8pPr marL="2400360" indent="0">
              <a:buNone/>
              <a:defRPr sz="675"/>
            </a:lvl8pPr>
            <a:lvl9pPr marL="2743269"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43D4556-6582-4D06-98CE-4C7BF88EC03B}" type="datetime1">
              <a:rPr kumimoji="1" lang="ja-JP" altLang="en-US" smtClean="0"/>
              <a:t>2025/8/4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FB75F29-2A43-47D9-BF57-FD259BF795F0}" type="slidenum">
              <a:rPr lang="ja-JP" altLang="en-US" smtClean="0"/>
              <a:pPr/>
              <a:t>‹#›</a:t>
            </a:fld>
            <a:endParaRPr lang="ja-JP" altLang="en-US"/>
          </a:p>
        </p:txBody>
      </p:sp>
    </p:spTree>
    <p:extLst>
      <p:ext uri="{BB962C8B-B14F-4D97-AF65-F5344CB8AC3E}">
        <p14:creationId xmlns:p14="http://schemas.microsoft.com/office/powerpoint/2010/main" val="260334070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C59B9E3-E3DF-4453-BB88-2BD2C3BD405A}" type="datetime1">
              <a:rPr kumimoji="1" lang="ja-JP" altLang="en-US" smtClean="0"/>
              <a:t>2025/8/4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1A2E50-83C5-4483-B0CA-AC279CFA76AE}" type="slidenum">
              <a:rPr kumimoji="1" lang="ja-JP" altLang="en-US" smtClean="0"/>
              <a:t>‹#›</a:t>
            </a:fld>
            <a:endParaRPr kumimoji="1" lang="ja-JP" altLang="en-US"/>
          </a:p>
        </p:txBody>
      </p:sp>
    </p:spTree>
    <p:extLst>
      <p:ext uri="{BB962C8B-B14F-4D97-AF65-F5344CB8AC3E}">
        <p14:creationId xmlns:p14="http://schemas.microsoft.com/office/powerpoint/2010/main" val="33142199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1" y="990600"/>
            <a:ext cx="4629150" cy="4876800"/>
          </a:xfrm>
        </p:spPr>
        <p:txBody>
          <a:bodyPr/>
          <a:lstStyle>
            <a:lvl1pPr marL="0" indent="0">
              <a:buNone/>
              <a:defRPr sz="2400"/>
            </a:lvl1pPr>
            <a:lvl2pPr marL="342909" indent="0">
              <a:buNone/>
              <a:defRPr sz="2100"/>
            </a:lvl2pPr>
            <a:lvl3pPr marL="685817" indent="0">
              <a:buNone/>
              <a:defRPr sz="1800"/>
            </a:lvl3pPr>
            <a:lvl4pPr marL="1028726" indent="0">
              <a:buNone/>
              <a:defRPr sz="1500"/>
            </a:lvl4pPr>
            <a:lvl5pPr marL="1371634" indent="0">
              <a:buNone/>
              <a:defRPr sz="1500"/>
            </a:lvl5pPr>
            <a:lvl6pPr marL="1714543" indent="0">
              <a:buNone/>
              <a:defRPr sz="1500"/>
            </a:lvl6pPr>
            <a:lvl7pPr marL="2057451" indent="0">
              <a:buNone/>
              <a:defRPr sz="1500"/>
            </a:lvl7pPr>
            <a:lvl8pPr marL="2400360" indent="0">
              <a:buNone/>
              <a:defRPr sz="1500"/>
            </a:lvl8pPr>
            <a:lvl9pPr marL="2743269"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9" indent="0">
              <a:buNone/>
              <a:defRPr sz="900"/>
            </a:lvl2pPr>
            <a:lvl3pPr marL="685817" indent="0">
              <a:buNone/>
              <a:defRPr sz="750"/>
            </a:lvl3pPr>
            <a:lvl4pPr marL="1028726" indent="0">
              <a:buNone/>
              <a:defRPr sz="675"/>
            </a:lvl4pPr>
            <a:lvl5pPr marL="1371634" indent="0">
              <a:buNone/>
              <a:defRPr sz="675"/>
            </a:lvl5pPr>
            <a:lvl6pPr marL="1714543" indent="0">
              <a:buNone/>
              <a:defRPr sz="675"/>
            </a:lvl6pPr>
            <a:lvl7pPr marL="2057451" indent="0">
              <a:buNone/>
              <a:defRPr sz="675"/>
            </a:lvl7pPr>
            <a:lvl8pPr marL="2400360" indent="0">
              <a:buNone/>
              <a:defRPr sz="675"/>
            </a:lvl8pPr>
            <a:lvl9pPr marL="2743269"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43D4556-6582-4D06-98CE-4C7BF88EC03B}" type="datetime1">
              <a:rPr kumimoji="1" lang="ja-JP" altLang="en-US" smtClean="0"/>
              <a:t>2025/8/4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FB75F29-2A43-47D9-BF57-FD259BF795F0}" type="slidenum">
              <a:rPr lang="ja-JP" altLang="en-US" smtClean="0"/>
              <a:pPr/>
              <a:t>‹#›</a:t>
            </a:fld>
            <a:endParaRPr lang="ja-JP" altLang="en-US"/>
          </a:p>
        </p:txBody>
      </p:sp>
    </p:spTree>
    <p:extLst>
      <p:ext uri="{BB962C8B-B14F-4D97-AF65-F5344CB8AC3E}">
        <p14:creationId xmlns:p14="http://schemas.microsoft.com/office/powerpoint/2010/main" val="109012649"/>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43D4556-6582-4D06-98CE-4C7BF88EC03B}" type="datetime1">
              <a:rPr kumimoji="1" lang="ja-JP" altLang="en-US" smtClean="0"/>
              <a:t>2025/8/4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B75F29-2A43-47D9-BF57-FD259BF795F0}" type="slidenum">
              <a:rPr lang="ja-JP" altLang="en-US" smtClean="0"/>
              <a:pPr/>
              <a:t>‹#›</a:t>
            </a:fld>
            <a:endParaRPr lang="ja-JP" altLang="en-US"/>
          </a:p>
        </p:txBody>
      </p:sp>
    </p:spTree>
    <p:extLst>
      <p:ext uri="{BB962C8B-B14F-4D97-AF65-F5344CB8AC3E}">
        <p14:creationId xmlns:p14="http://schemas.microsoft.com/office/powerpoint/2010/main" val="855876139"/>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4"/>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343D4556-6582-4D06-98CE-4C7BF88EC03B}" type="datetime1">
              <a:rPr kumimoji="1" lang="ja-JP" altLang="en-US" smtClean="0"/>
              <a:t>2025/8/4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B75F29-2A43-47D9-BF57-FD259BF795F0}" type="slidenum">
              <a:rPr lang="ja-JP" altLang="en-US" smtClean="0"/>
              <a:pPr/>
              <a:t>‹#›</a:t>
            </a:fld>
            <a:endParaRPr lang="ja-JP" altLang="en-US"/>
          </a:p>
        </p:txBody>
      </p:sp>
    </p:spTree>
    <p:extLst>
      <p:ext uri="{BB962C8B-B14F-4D97-AF65-F5344CB8AC3E}">
        <p14:creationId xmlns:p14="http://schemas.microsoft.com/office/powerpoint/2010/main" val="254811130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CA191AF-7CC0-40CC-AA06-4B3F44BABB0C}" type="datetime1">
              <a:rPr kumimoji="1" lang="ja-JP" altLang="en-US" smtClean="0"/>
              <a:t>2025/8/4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1A2E50-83C5-4483-B0CA-AC279CFA76AE}" type="slidenum">
              <a:rPr kumimoji="1" lang="ja-JP" altLang="en-US" smtClean="0"/>
              <a:t>‹#›</a:t>
            </a:fld>
            <a:endParaRPr kumimoji="1" lang="ja-JP" altLang="en-US"/>
          </a:p>
        </p:txBody>
      </p:sp>
    </p:spTree>
    <p:extLst>
      <p:ext uri="{BB962C8B-B14F-4D97-AF65-F5344CB8AC3E}">
        <p14:creationId xmlns:p14="http://schemas.microsoft.com/office/powerpoint/2010/main" val="2562380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9DCBC67-7F7A-44AF-BB07-10446325EC56}" type="datetime1">
              <a:rPr kumimoji="1" lang="ja-JP" altLang="en-US" smtClean="0"/>
              <a:t>2025/8/4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81A2E50-83C5-4483-B0CA-AC279CFA76AE}" type="slidenum">
              <a:rPr kumimoji="1" lang="ja-JP" altLang="en-US" smtClean="0"/>
              <a:t>‹#›</a:t>
            </a:fld>
            <a:endParaRPr kumimoji="1" lang="ja-JP" altLang="en-US"/>
          </a:p>
        </p:txBody>
      </p:sp>
    </p:spTree>
    <p:extLst>
      <p:ext uri="{BB962C8B-B14F-4D97-AF65-F5344CB8AC3E}">
        <p14:creationId xmlns:p14="http://schemas.microsoft.com/office/powerpoint/2010/main" val="683358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A35A546-8FE9-4E50-A314-938BD08675C4}" type="datetime1">
              <a:rPr kumimoji="1" lang="ja-JP" altLang="en-US" smtClean="0"/>
              <a:t>2025/8/4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81A2E50-83C5-4483-B0CA-AC279CFA76AE}" type="slidenum">
              <a:rPr kumimoji="1" lang="ja-JP" altLang="en-US" smtClean="0"/>
              <a:t>‹#›</a:t>
            </a:fld>
            <a:endParaRPr kumimoji="1" lang="ja-JP" altLang="en-US"/>
          </a:p>
        </p:txBody>
      </p:sp>
    </p:spTree>
    <p:extLst>
      <p:ext uri="{BB962C8B-B14F-4D97-AF65-F5344CB8AC3E}">
        <p14:creationId xmlns:p14="http://schemas.microsoft.com/office/powerpoint/2010/main" val="2708629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AACD864-318A-4DAD-A7F1-3644D70BA7D2}" type="datetime1">
              <a:rPr kumimoji="1" lang="ja-JP" altLang="en-US" smtClean="0"/>
              <a:t>2025/8/4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81A2E50-83C5-4483-B0CA-AC279CFA76AE}" type="slidenum">
              <a:rPr kumimoji="1" lang="ja-JP" altLang="en-US" smtClean="0"/>
              <a:t>‹#›</a:t>
            </a:fld>
            <a:endParaRPr kumimoji="1" lang="ja-JP" altLang="en-US"/>
          </a:p>
        </p:txBody>
      </p:sp>
    </p:spTree>
    <p:extLst>
      <p:ext uri="{BB962C8B-B14F-4D97-AF65-F5344CB8AC3E}">
        <p14:creationId xmlns:p14="http://schemas.microsoft.com/office/powerpoint/2010/main" val="2212268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067E-7D29-455C-AC30-152F8F6454FA}" type="datetime1">
              <a:rPr kumimoji="1" lang="ja-JP" altLang="en-US" smtClean="0"/>
              <a:t>2025/8/4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81A2E50-83C5-4483-B0CA-AC279CFA76AE}" type="slidenum">
              <a:rPr kumimoji="1" lang="ja-JP" altLang="en-US" smtClean="0"/>
              <a:t>‹#›</a:t>
            </a:fld>
            <a:endParaRPr kumimoji="1" lang="ja-JP" altLang="en-US"/>
          </a:p>
        </p:txBody>
      </p:sp>
    </p:spTree>
    <p:extLst>
      <p:ext uri="{BB962C8B-B14F-4D97-AF65-F5344CB8AC3E}">
        <p14:creationId xmlns:p14="http://schemas.microsoft.com/office/powerpoint/2010/main" val="690076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CC5FD19-95C7-4C3C-A3C8-675A176D4E67}" type="datetime1">
              <a:rPr kumimoji="1" lang="ja-JP" altLang="en-US" smtClean="0"/>
              <a:t>2025/8/4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81A2E50-83C5-4483-B0CA-AC279CFA76AE}" type="slidenum">
              <a:rPr kumimoji="1" lang="ja-JP" altLang="en-US" smtClean="0"/>
              <a:t>‹#›</a:t>
            </a:fld>
            <a:endParaRPr kumimoji="1" lang="ja-JP" altLang="en-US"/>
          </a:p>
        </p:txBody>
      </p:sp>
    </p:spTree>
    <p:extLst>
      <p:ext uri="{BB962C8B-B14F-4D97-AF65-F5344CB8AC3E}">
        <p14:creationId xmlns:p14="http://schemas.microsoft.com/office/powerpoint/2010/main" val="3628814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FBBEB8C-DBAC-4A6E-9F02-C25D50C19026}" type="datetime1">
              <a:rPr kumimoji="1" lang="ja-JP" altLang="en-US" smtClean="0"/>
              <a:t>2025/8/4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81A2E50-83C5-4483-B0CA-AC279CFA76AE}" type="slidenum">
              <a:rPr kumimoji="1" lang="ja-JP" altLang="en-US" smtClean="0"/>
              <a:t>‹#›</a:t>
            </a:fld>
            <a:endParaRPr kumimoji="1" lang="ja-JP" altLang="en-US"/>
          </a:p>
        </p:txBody>
      </p:sp>
    </p:spTree>
    <p:extLst>
      <p:ext uri="{BB962C8B-B14F-4D97-AF65-F5344CB8AC3E}">
        <p14:creationId xmlns:p14="http://schemas.microsoft.com/office/powerpoint/2010/main" val="3619131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0F1809-B12A-47E4-ABEF-CB1BF64847D7}" type="datetime1">
              <a:rPr kumimoji="1" lang="ja-JP" altLang="en-US" smtClean="0"/>
              <a:t>2025/8/4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A2E50-83C5-4483-B0CA-AC279CFA76AE}" type="slidenum">
              <a:rPr kumimoji="1" lang="ja-JP" altLang="en-US" smtClean="0"/>
              <a:t>‹#›</a:t>
            </a:fld>
            <a:endParaRPr kumimoji="1" lang="ja-JP" altLang="en-US"/>
          </a:p>
        </p:txBody>
      </p:sp>
    </p:spTree>
    <p:extLst>
      <p:ext uri="{BB962C8B-B14F-4D97-AF65-F5344CB8AC3E}">
        <p14:creationId xmlns:p14="http://schemas.microsoft.com/office/powerpoint/2010/main" val="1123425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6"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6" y="1828802"/>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343D4556-6582-4D06-98CE-4C7BF88EC03B}" type="datetime1">
              <a:rPr kumimoji="1" lang="ja-JP" altLang="en-US" smtClean="0"/>
              <a:t>2025/8/4</a:t>
            </a:fld>
            <a:endParaRPr kumimoji="1" lang="ja-JP" altLang="en-US"/>
          </a:p>
        </p:txBody>
      </p:sp>
      <p:sp>
        <p:nvSpPr>
          <p:cNvPr id="5" name="Footer Placeholder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6463146" y="6356352"/>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EFB75F29-2A43-47D9-BF57-FD259BF795F0}" type="slidenum">
              <a:rPr lang="ja-JP" altLang="en-US" smtClean="0"/>
              <a:pPr/>
              <a:t>‹#›</a:t>
            </a:fld>
            <a:endParaRPr lang="ja-JP" altLang="en-US"/>
          </a:p>
        </p:txBody>
      </p:sp>
    </p:spTree>
    <p:extLst>
      <p:ext uri="{BB962C8B-B14F-4D97-AF65-F5344CB8AC3E}">
        <p14:creationId xmlns:p14="http://schemas.microsoft.com/office/powerpoint/2010/main" val="18109124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17"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5" indent="-171455" algn="l" defTabSz="685817"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63" indent="-171455" algn="l" defTabSz="685817"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72" indent="-171455" algn="l" defTabSz="685817"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80" indent="-171455" algn="l" defTabSz="685817"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89" indent="-171455" algn="l" defTabSz="685817"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98" indent="-171455" algn="l" defTabSz="685817"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906" indent="-171455" algn="l" defTabSz="685817"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815" indent="-171455" algn="l" defTabSz="685817"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723" indent="-171455" algn="l" defTabSz="685817"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17" rtl="0" eaLnBrk="1" latinLnBrk="0" hangingPunct="1">
        <a:defRPr kumimoji="1" sz="1350" kern="1200">
          <a:solidFill>
            <a:schemeClr val="tx1"/>
          </a:solidFill>
          <a:latin typeface="+mn-lt"/>
          <a:ea typeface="+mn-ea"/>
          <a:cs typeface="+mn-cs"/>
        </a:defRPr>
      </a:lvl1pPr>
      <a:lvl2pPr marL="342909" algn="l" defTabSz="685817" rtl="0" eaLnBrk="1" latinLnBrk="0" hangingPunct="1">
        <a:defRPr kumimoji="1" sz="1350" kern="1200">
          <a:solidFill>
            <a:schemeClr val="tx1"/>
          </a:solidFill>
          <a:latin typeface="+mn-lt"/>
          <a:ea typeface="+mn-ea"/>
          <a:cs typeface="+mn-cs"/>
        </a:defRPr>
      </a:lvl2pPr>
      <a:lvl3pPr marL="685817" algn="l" defTabSz="685817" rtl="0" eaLnBrk="1" latinLnBrk="0" hangingPunct="1">
        <a:defRPr kumimoji="1" sz="1350" kern="1200">
          <a:solidFill>
            <a:schemeClr val="tx1"/>
          </a:solidFill>
          <a:latin typeface="+mn-lt"/>
          <a:ea typeface="+mn-ea"/>
          <a:cs typeface="+mn-cs"/>
        </a:defRPr>
      </a:lvl3pPr>
      <a:lvl4pPr marL="1028726" algn="l" defTabSz="685817" rtl="0" eaLnBrk="1" latinLnBrk="0" hangingPunct="1">
        <a:defRPr kumimoji="1" sz="1350" kern="1200">
          <a:solidFill>
            <a:schemeClr val="tx1"/>
          </a:solidFill>
          <a:latin typeface="+mn-lt"/>
          <a:ea typeface="+mn-ea"/>
          <a:cs typeface="+mn-cs"/>
        </a:defRPr>
      </a:lvl4pPr>
      <a:lvl5pPr marL="1371634" algn="l" defTabSz="685817" rtl="0" eaLnBrk="1" latinLnBrk="0" hangingPunct="1">
        <a:defRPr kumimoji="1" sz="1350" kern="1200">
          <a:solidFill>
            <a:schemeClr val="tx1"/>
          </a:solidFill>
          <a:latin typeface="+mn-lt"/>
          <a:ea typeface="+mn-ea"/>
          <a:cs typeface="+mn-cs"/>
        </a:defRPr>
      </a:lvl5pPr>
      <a:lvl6pPr marL="1714543" algn="l" defTabSz="685817" rtl="0" eaLnBrk="1" latinLnBrk="0" hangingPunct="1">
        <a:defRPr kumimoji="1" sz="1350" kern="1200">
          <a:solidFill>
            <a:schemeClr val="tx1"/>
          </a:solidFill>
          <a:latin typeface="+mn-lt"/>
          <a:ea typeface="+mn-ea"/>
          <a:cs typeface="+mn-cs"/>
        </a:defRPr>
      </a:lvl6pPr>
      <a:lvl7pPr marL="2057451" algn="l" defTabSz="685817" rtl="0" eaLnBrk="1" latinLnBrk="0" hangingPunct="1">
        <a:defRPr kumimoji="1" sz="1350" kern="1200">
          <a:solidFill>
            <a:schemeClr val="tx1"/>
          </a:solidFill>
          <a:latin typeface="+mn-lt"/>
          <a:ea typeface="+mn-ea"/>
          <a:cs typeface="+mn-cs"/>
        </a:defRPr>
      </a:lvl7pPr>
      <a:lvl8pPr marL="2400360" algn="l" defTabSz="685817" rtl="0" eaLnBrk="1" latinLnBrk="0" hangingPunct="1">
        <a:defRPr kumimoji="1" sz="1350" kern="1200">
          <a:solidFill>
            <a:schemeClr val="tx1"/>
          </a:solidFill>
          <a:latin typeface="+mn-lt"/>
          <a:ea typeface="+mn-ea"/>
          <a:cs typeface="+mn-cs"/>
        </a:defRPr>
      </a:lvl8pPr>
      <a:lvl9pPr marL="2743269" algn="l" defTabSz="685817"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hyperlink" Target="https://www.pref.osaka.lg.jp/o120110/ryutai/foodloss/partnership.html" TargetMode="External"/><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0.jp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hyperlink" Target="https://www.irasutoya.com/2018/05/blog-post_426.html" TargetMode="External"/><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953836" y="2819400"/>
            <a:ext cx="8580969" cy="857250"/>
          </a:xfrm>
        </p:spPr>
        <p:txBody>
          <a:bodyPr>
            <a:normAutofit/>
          </a:bodyPr>
          <a:lstStyle/>
          <a:p>
            <a:r>
              <a:rPr lang="ja-JP" altLang="en-US" sz="2800" dirty="0">
                <a:solidFill>
                  <a:schemeClr val="tx1">
                    <a:lumMod val="65000"/>
                    <a:lumOff val="35000"/>
                  </a:schemeClr>
                </a:solidFill>
                <a:latin typeface="UD デジタル 教科書体 NP-B" panose="02020700000000000000" pitchFamily="18" charset="-128"/>
                <a:ea typeface="UD デジタル 教科書体 NP-B" panose="02020700000000000000" pitchFamily="18" charset="-128"/>
              </a:rPr>
              <a:t>令和７年度の食品ロス削減</a:t>
            </a:r>
            <a:r>
              <a:rPr lang="ja-JP" altLang="en-US" sz="2800">
                <a:solidFill>
                  <a:schemeClr val="tx1">
                    <a:lumMod val="65000"/>
                    <a:lumOff val="35000"/>
                  </a:schemeClr>
                </a:solidFill>
                <a:latin typeface="UD デジタル 教科書体 NP-B" panose="02020700000000000000" pitchFamily="18" charset="-128"/>
                <a:ea typeface="UD デジタル 教科書体 NP-B" panose="02020700000000000000" pitchFamily="18" charset="-128"/>
              </a:rPr>
              <a:t>の取組に</a:t>
            </a:r>
            <a:r>
              <a:rPr lang="ja-JP" altLang="en-US" sz="2800" dirty="0">
                <a:solidFill>
                  <a:schemeClr val="tx1">
                    <a:lumMod val="65000"/>
                    <a:lumOff val="35000"/>
                  </a:schemeClr>
                </a:solidFill>
                <a:latin typeface="UD デジタル 教科書体 NP-B" panose="02020700000000000000" pitchFamily="18" charset="-128"/>
                <a:ea typeface="UD デジタル 教科書体 NP-B" panose="02020700000000000000" pitchFamily="18" charset="-128"/>
              </a:rPr>
              <a:t>ついて</a:t>
            </a:r>
          </a:p>
        </p:txBody>
      </p:sp>
      <p:cxnSp>
        <p:nvCxnSpPr>
          <p:cNvPr id="6" name="直線コネクタ 5"/>
          <p:cNvCxnSpPr>
            <a:cxnSpLocks/>
          </p:cNvCxnSpPr>
          <p:nvPr/>
        </p:nvCxnSpPr>
        <p:spPr>
          <a:xfrm>
            <a:off x="847725" y="3748088"/>
            <a:ext cx="7410450" cy="0"/>
          </a:xfrm>
          <a:prstGeom prst="line">
            <a:avLst/>
          </a:prstGeom>
          <a:ln>
            <a:solidFill>
              <a:schemeClr val="accent1">
                <a:lumMod val="50000"/>
              </a:schemeClr>
            </a:solidFill>
          </a:ln>
        </p:spPr>
        <p:style>
          <a:lnRef idx="3">
            <a:schemeClr val="accent2"/>
          </a:lnRef>
          <a:fillRef idx="0">
            <a:schemeClr val="accent2"/>
          </a:fillRef>
          <a:effectRef idx="2">
            <a:schemeClr val="accent2"/>
          </a:effectRef>
          <a:fontRef idx="minor">
            <a:schemeClr val="tx1"/>
          </a:fontRef>
        </p:style>
      </p:cxnSp>
      <p:grpSp>
        <p:nvGrpSpPr>
          <p:cNvPr id="8" name="グループ化 7"/>
          <p:cNvGrpSpPr/>
          <p:nvPr/>
        </p:nvGrpSpPr>
        <p:grpSpPr>
          <a:xfrm>
            <a:off x="172226" y="415142"/>
            <a:ext cx="3126442" cy="385131"/>
            <a:chOff x="285317" y="757882"/>
            <a:chExt cx="10837585" cy="1354699"/>
          </a:xfrm>
        </p:grpSpPr>
        <p:grpSp>
          <p:nvGrpSpPr>
            <p:cNvPr id="9" name="グループ化 8">
              <a:extLst>
                <a:ext uri="{FF2B5EF4-FFF2-40B4-BE49-F238E27FC236}">
                  <a16:creationId xmlns:a16="http://schemas.microsoft.com/office/drawing/2014/main" id="{F1F051AA-3954-45BB-A823-4A6521ED1B9A}"/>
                </a:ext>
              </a:extLst>
            </p:cNvPr>
            <p:cNvGrpSpPr/>
            <p:nvPr/>
          </p:nvGrpSpPr>
          <p:grpSpPr>
            <a:xfrm>
              <a:off x="285317" y="757882"/>
              <a:ext cx="9482886" cy="1354698"/>
              <a:chOff x="192024" y="0"/>
              <a:chExt cx="10838688" cy="1548384"/>
            </a:xfrm>
          </p:grpSpPr>
          <p:pic>
            <p:nvPicPr>
              <p:cNvPr id="11" name="図 10" descr="アイコン&#10;&#10;自動的に生成された説明">
                <a:extLst>
                  <a:ext uri="{FF2B5EF4-FFF2-40B4-BE49-F238E27FC236}">
                    <a16:creationId xmlns:a16="http://schemas.microsoft.com/office/drawing/2014/main" id="{AD9F5F3C-31D2-4EFB-8497-0BB8776554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024" y="0"/>
                <a:ext cx="1548384" cy="1548384"/>
              </a:xfrm>
              <a:prstGeom prst="rect">
                <a:avLst/>
              </a:prstGeom>
            </p:spPr>
          </p:pic>
          <p:pic>
            <p:nvPicPr>
              <p:cNvPr id="12" name="図 11" descr="アイコン が含まれている画像&#10;&#10;自動的に生成された説明">
                <a:extLst>
                  <a:ext uri="{FF2B5EF4-FFF2-40B4-BE49-F238E27FC236}">
                    <a16:creationId xmlns:a16="http://schemas.microsoft.com/office/drawing/2014/main" id="{3C13A7C0-FBB8-4CA8-B240-B6FCD0D76D2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40408" y="0"/>
                <a:ext cx="1548384" cy="1548384"/>
              </a:xfrm>
              <a:prstGeom prst="rect">
                <a:avLst/>
              </a:prstGeom>
            </p:spPr>
          </p:pic>
          <p:pic>
            <p:nvPicPr>
              <p:cNvPr id="13" name="図 12" descr="アイコン が含まれている画像&#10;&#10;自動的に生成された説明">
                <a:extLst>
                  <a:ext uri="{FF2B5EF4-FFF2-40B4-BE49-F238E27FC236}">
                    <a16:creationId xmlns:a16="http://schemas.microsoft.com/office/drawing/2014/main" id="{0C551BCB-3466-43F1-9B9B-B269414C11A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88792" y="0"/>
                <a:ext cx="1548384" cy="1548384"/>
              </a:xfrm>
              <a:prstGeom prst="rect">
                <a:avLst/>
              </a:prstGeom>
            </p:spPr>
          </p:pic>
          <p:pic>
            <p:nvPicPr>
              <p:cNvPr id="14" name="図 13" descr="アイコン が含まれている画像&#10;&#10;自動的に生成された説明">
                <a:extLst>
                  <a:ext uri="{FF2B5EF4-FFF2-40B4-BE49-F238E27FC236}">
                    <a16:creationId xmlns:a16="http://schemas.microsoft.com/office/drawing/2014/main" id="{B1957410-E686-4323-B04B-E7B078C66AC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37176" y="0"/>
                <a:ext cx="1548384" cy="1548384"/>
              </a:xfrm>
              <a:prstGeom prst="rect">
                <a:avLst/>
              </a:prstGeom>
            </p:spPr>
          </p:pic>
          <p:pic>
            <p:nvPicPr>
              <p:cNvPr id="15" name="図 14" descr="ロゴ が含まれている画像&#10;&#10;自動的に生成された説明">
                <a:extLst>
                  <a:ext uri="{FF2B5EF4-FFF2-40B4-BE49-F238E27FC236}">
                    <a16:creationId xmlns:a16="http://schemas.microsoft.com/office/drawing/2014/main" id="{84A3BC83-2E88-4066-9FA6-413884CE609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85560" y="0"/>
                <a:ext cx="1548384" cy="1548384"/>
              </a:xfrm>
              <a:prstGeom prst="rect">
                <a:avLst/>
              </a:prstGeom>
            </p:spPr>
          </p:pic>
          <p:pic>
            <p:nvPicPr>
              <p:cNvPr id="16" name="図 15" descr="アイコン が含まれている画像&#10;&#10;自動的に生成された説明">
                <a:extLst>
                  <a:ext uri="{FF2B5EF4-FFF2-40B4-BE49-F238E27FC236}">
                    <a16:creationId xmlns:a16="http://schemas.microsoft.com/office/drawing/2014/main" id="{9BBC6DAE-1E2E-4328-9C49-95B78CE1F3F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33944" y="0"/>
                <a:ext cx="1548384" cy="1548384"/>
              </a:xfrm>
              <a:prstGeom prst="rect">
                <a:avLst/>
              </a:prstGeom>
            </p:spPr>
          </p:pic>
          <p:pic>
            <p:nvPicPr>
              <p:cNvPr id="17" name="図 16" descr="アイコン&#10;&#10;自動的に生成された説明">
                <a:extLst>
                  <a:ext uri="{FF2B5EF4-FFF2-40B4-BE49-F238E27FC236}">
                    <a16:creationId xmlns:a16="http://schemas.microsoft.com/office/drawing/2014/main" id="{C03E810A-505C-4C5A-B684-766E38ACBD0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482328" y="0"/>
                <a:ext cx="1548384" cy="1548384"/>
              </a:xfrm>
              <a:prstGeom prst="rect">
                <a:avLst/>
              </a:prstGeom>
            </p:spPr>
          </p:pic>
        </p:grpSp>
        <p:pic>
          <p:nvPicPr>
            <p:cNvPr id="10" name="図 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768204" y="757883"/>
              <a:ext cx="1354698" cy="1354698"/>
            </a:xfrm>
            <a:prstGeom prst="rect">
              <a:avLst/>
            </a:prstGeom>
            <a:solidFill>
              <a:schemeClr val="bg1"/>
            </a:solidFill>
          </p:spPr>
        </p:pic>
      </p:grpSp>
      <p:sp>
        <p:nvSpPr>
          <p:cNvPr id="5" name="テキスト ボックス 4">
            <a:extLst>
              <a:ext uri="{FF2B5EF4-FFF2-40B4-BE49-F238E27FC236}">
                <a16:creationId xmlns:a16="http://schemas.microsoft.com/office/drawing/2014/main" id="{0435DBAA-654D-4B31-9D21-962C4E498C75}"/>
              </a:ext>
            </a:extLst>
          </p:cNvPr>
          <p:cNvSpPr txBox="1"/>
          <p:nvPr/>
        </p:nvSpPr>
        <p:spPr>
          <a:xfrm>
            <a:off x="7738006" y="761528"/>
            <a:ext cx="1685925" cy="400110"/>
          </a:xfrm>
          <a:prstGeom prst="rect">
            <a:avLst/>
          </a:prstGeom>
          <a:no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資料１</a:t>
            </a:r>
          </a:p>
        </p:txBody>
      </p:sp>
      <p:sp>
        <p:nvSpPr>
          <p:cNvPr id="18" name="テキスト ボックス 17">
            <a:extLst>
              <a:ext uri="{FF2B5EF4-FFF2-40B4-BE49-F238E27FC236}">
                <a16:creationId xmlns:a16="http://schemas.microsoft.com/office/drawing/2014/main" id="{ECF0B33D-CD98-46DC-8BB3-1C52DE569858}"/>
              </a:ext>
            </a:extLst>
          </p:cNvPr>
          <p:cNvSpPr txBox="1"/>
          <p:nvPr/>
        </p:nvSpPr>
        <p:spPr>
          <a:xfrm>
            <a:off x="4126833" y="235803"/>
            <a:ext cx="5017168" cy="291170"/>
          </a:xfrm>
          <a:prstGeom prst="rect">
            <a:avLst/>
          </a:prstGeom>
          <a:noFill/>
        </p:spPr>
        <p:txBody>
          <a:bodyPr wrap="square" rtlCol="0">
            <a:spAutoFit/>
          </a:bodyPr>
          <a:lstStyle/>
          <a:p>
            <a:r>
              <a:rPr kumimoji="1" lang="en-US" altLang="ja-JP" sz="1292" dirty="0">
                <a:latin typeface="UD デジタル 教科書体 NP-R" panose="02020400000000000000" pitchFamily="18" charset="-128"/>
                <a:ea typeface="UD デジタル 教科書体 NP-R" panose="02020400000000000000" pitchFamily="18" charset="-128"/>
              </a:rPr>
              <a:t>R7.8.7</a:t>
            </a:r>
            <a:r>
              <a:rPr kumimoji="1" lang="ja-JP" altLang="en-US" sz="1292" dirty="0">
                <a:latin typeface="UD デジタル 教科書体 NP-R" panose="02020400000000000000" pitchFamily="18" charset="-128"/>
                <a:ea typeface="UD デジタル 教科書体 NP-R" panose="02020400000000000000" pitchFamily="18" charset="-128"/>
              </a:rPr>
              <a:t>　令和７年度第１回食品ロス削減ネットワーク懇話会資料</a:t>
            </a:r>
          </a:p>
        </p:txBody>
      </p:sp>
    </p:spTree>
    <p:extLst>
      <p:ext uri="{BB962C8B-B14F-4D97-AF65-F5344CB8AC3E}">
        <p14:creationId xmlns:p14="http://schemas.microsoft.com/office/powerpoint/2010/main" val="4023484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565B2A4C-86BC-48BC-B3A0-7655B61E7694}"/>
              </a:ext>
            </a:extLst>
          </p:cNvPr>
          <p:cNvGraphicFramePr>
            <a:graphicFrameLocks noGrp="1"/>
          </p:cNvGraphicFramePr>
          <p:nvPr/>
        </p:nvGraphicFramePr>
        <p:xfrm>
          <a:off x="544073" y="1137725"/>
          <a:ext cx="7830771" cy="4582550"/>
        </p:xfrm>
        <a:graphic>
          <a:graphicData uri="http://schemas.openxmlformats.org/drawingml/2006/table">
            <a:tbl>
              <a:tblPr firstRow="1" bandRow="1">
                <a:tableStyleId>{BDBED569-4797-4DF1-A0F4-6AAB3CD982D8}</a:tableStyleId>
              </a:tblPr>
              <a:tblGrid>
                <a:gridCol w="1085605">
                  <a:extLst>
                    <a:ext uri="{9D8B030D-6E8A-4147-A177-3AD203B41FA5}">
                      <a16:colId xmlns:a16="http://schemas.microsoft.com/office/drawing/2014/main" val="3069237643"/>
                    </a:ext>
                  </a:extLst>
                </a:gridCol>
                <a:gridCol w="6745166">
                  <a:extLst>
                    <a:ext uri="{9D8B030D-6E8A-4147-A177-3AD203B41FA5}">
                      <a16:colId xmlns:a16="http://schemas.microsoft.com/office/drawing/2014/main" val="1108759374"/>
                    </a:ext>
                  </a:extLst>
                </a:gridCol>
              </a:tblGrid>
              <a:tr h="1000121">
                <a:tc>
                  <a:txBody>
                    <a:bodyPr/>
                    <a:lstStyle/>
                    <a:p>
                      <a:pPr algn="ctr"/>
                      <a:r>
                        <a:rPr lang="ja-JP" altLang="en-US" sz="1500" b="1" dirty="0">
                          <a:latin typeface="メイリオ" panose="020B0604030504040204" pitchFamily="50" charset="-128"/>
                          <a:ea typeface="メイリオ" panose="020B0604030504040204" pitchFamily="50" charset="-128"/>
                        </a:rPr>
                        <a:t>開催期間</a:t>
                      </a:r>
                      <a:endParaRPr kumimoji="1" lang="ja-JP" altLang="en-US" sz="1500" b="1" dirty="0">
                        <a:latin typeface="メイリオ" panose="020B0604030504040204" pitchFamily="50" charset="-128"/>
                        <a:ea typeface="メイリオ" panose="020B0604030504040204" pitchFamily="50" charset="-128"/>
                      </a:endParaRPr>
                    </a:p>
                  </a:txBody>
                  <a:tcPr marL="84406" marR="84406" marT="42203" marB="42203" anchor="ctr"/>
                </a:tc>
                <a:tc>
                  <a:txBody>
                    <a:bodyPr/>
                    <a:lstStyle/>
                    <a:p>
                      <a:pPr algn="l"/>
                      <a:r>
                        <a:rPr lang="ja-JP" altLang="en-US" sz="1500" b="0" dirty="0">
                          <a:latin typeface="メイリオ" panose="020B0604030504040204" pitchFamily="50" charset="-128"/>
                          <a:ea typeface="メイリオ" panose="020B0604030504040204" pitchFamily="50" charset="-128"/>
                        </a:rPr>
                        <a:t>令和７年１０月の「食品ロス削減月間」を中心とした期間</a:t>
                      </a:r>
                      <a:endParaRPr lang="en-US" altLang="ja-JP" sz="1500" b="0" dirty="0">
                        <a:latin typeface="メイリオ" panose="020B0604030504040204" pitchFamily="50" charset="-128"/>
                        <a:ea typeface="メイリオ" panose="020B0604030504040204" pitchFamily="50" charset="-128"/>
                      </a:endParaRPr>
                    </a:p>
                  </a:txBody>
                  <a:tcPr marL="84406" marR="84406" marT="42203" marB="42203" anchor="ctr"/>
                </a:tc>
                <a:extLst>
                  <a:ext uri="{0D108BD9-81ED-4DB2-BD59-A6C34878D82A}">
                    <a16:rowId xmlns:a16="http://schemas.microsoft.com/office/drawing/2014/main" val="2717217541"/>
                  </a:ext>
                </a:extLst>
              </a:tr>
              <a:tr h="997711">
                <a:tc>
                  <a:txBody>
                    <a:bodyPr/>
                    <a:lstStyle/>
                    <a:p>
                      <a:pPr algn="ctr"/>
                      <a:r>
                        <a:rPr kumimoji="1" lang="ja-JP" altLang="en-US" sz="1500" b="1" dirty="0">
                          <a:latin typeface="メイリオ" panose="020B0604030504040204" pitchFamily="50" charset="-128"/>
                          <a:ea typeface="メイリオ" panose="020B0604030504040204" pitchFamily="50" charset="-128"/>
                        </a:rPr>
                        <a:t>開催場所</a:t>
                      </a:r>
                    </a:p>
                  </a:txBody>
                  <a:tcPr marL="84406" marR="84406" marT="42203" marB="42203" anchor="ctr"/>
                </a:tc>
                <a:tc>
                  <a:txBody>
                    <a:bodyPr/>
                    <a:lstStyle/>
                    <a:p>
                      <a:r>
                        <a:rPr kumimoji="1" lang="ja-JP" altLang="en-US" sz="1500" dirty="0">
                          <a:latin typeface="メイリオ" panose="020B0604030504040204" pitchFamily="50" charset="-128"/>
                          <a:ea typeface="メイリオ" panose="020B0604030504040204" pitchFamily="50" charset="-128"/>
                        </a:rPr>
                        <a:t>府内全域のスーパーマーケット（詳細は次ページを参照）</a:t>
                      </a:r>
                    </a:p>
                  </a:txBody>
                  <a:tcPr marL="84406" marR="84406" marT="42203" marB="42203" anchor="ctr"/>
                </a:tc>
                <a:extLst>
                  <a:ext uri="{0D108BD9-81ED-4DB2-BD59-A6C34878D82A}">
                    <a16:rowId xmlns:a16="http://schemas.microsoft.com/office/drawing/2014/main" val="126242755"/>
                  </a:ext>
                </a:extLst>
              </a:tr>
              <a:tr h="1292359">
                <a:tc>
                  <a:txBody>
                    <a:bodyPr/>
                    <a:lstStyle/>
                    <a:p>
                      <a:pPr algn="ctr"/>
                      <a:r>
                        <a:rPr kumimoji="1" lang="ja-JP" altLang="en-US" sz="1500" b="1" dirty="0">
                          <a:latin typeface="メイリオ" panose="020B0604030504040204" pitchFamily="50" charset="-128"/>
                          <a:ea typeface="メイリオ" panose="020B0604030504040204" pitchFamily="50" charset="-128"/>
                        </a:rPr>
                        <a:t>概　要</a:t>
                      </a:r>
                    </a:p>
                  </a:txBody>
                  <a:tcPr marL="84406" marR="84406" marT="42203" marB="42203" anchor="ctr"/>
                </a:tc>
                <a:tc>
                  <a:txBody>
                    <a:bodyPr/>
                    <a:lstStyle/>
                    <a:p>
                      <a:r>
                        <a:rPr lang="ja-JP" altLang="en-US" sz="1500" dirty="0">
                          <a:latin typeface="メイリオ" panose="020B0604030504040204" pitchFamily="50" charset="-128"/>
                          <a:ea typeface="メイリオ" panose="020B0604030504040204" pitchFamily="50" charset="-128"/>
                        </a:rPr>
                        <a:t>府内全域のスーパーマーケットにおいて、同時期（１０月食品ロス削減月間）一斉に、イベントによる啓発や販売方法の工夫等を通じた食品ロス削減の取組を実施し、来客される消費者（府民）に対する啓発を行う。</a:t>
                      </a:r>
                      <a:endParaRPr lang="en-US" altLang="ja-JP" sz="1500" dirty="0">
                        <a:latin typeface="メイリオ" panose="020B0604030504040204" pitchFamily="50" charset="-128"/>
                        <a:ea typeface="メイリオ" panose="020B0604030504040204" pitchFamily="50" charset="-128"/>
                        <a:cs typeface="+mn-cs"/>
                      </a:endParaRPr>
                    </a:p>
                  </a:txBody>
                  <a:tcPr marL="84406" marR="84406" marT="42203" marB="42203" anchor="ctr"/>
                </a:tc>
                <a:extLst>
                  <a:ext uri="{0D108BD9-81ED-4DB2-BD59-A6C34878D82A}">
                    <a16:rowId xmlns:a16="http://schemas.microsoft.com/office/drawing/2014/main" val="1992293758"/>
                  </a:ext>
                </a:extLst>
              </a:tr>
              <a:tr h="1292359">
                <a:tc>
                  <a:txBody>
                    <a:bodyPr/>
                    <a:lstStyle/>
                    <a:p>
                      <a:pPr algn="ctr"/>
                      <a:r>
                        <a:rPr lang="ja-JP" altLang="en-US" sz="1500" b="1" dirty="0">
                          <a:latin typeface="メイリオ" panose="020B0604030504040204" pitchFamily="50" charset="-128"/>
                          <a:ea typeface="メイリオ" panose="020B0604030504040204" pitchFamily="50" charset="-128"/>
                        </a:rPr>
                        <a:t>目　的</a:t>
                      </a:r>
                      <a:endParaRPr kumimoji="1" lang="ja-JP" altLang="en-US" sz="1500" b="1" dirty="0">
                        <a:latin typeface="メイリオ" panose="020B0604030504040204" pitchFamily="50" charset="-128"/>
                        <a:ea typeface="メイリオ" panose="020B0604030504040204" pitchFamily="50" charset="-128"/>
                      </a:endParaRPr>
                    </a:p>
                  </a:txBody>
                  <a:tcPr marL="84406" marR="84406" marT="42203" marB="42203" anchor="ctr"/>
                </a:tc>
                <a:tc>
                  <a:txBody>
                    <a:bodyPr/>
                    <a:lstStyle/>
                    <a:p>
                      <a:pPr marL="0" indent="0">
                        <a:buNone/>
                      </a:pPr>
                      <a:r>
                        <a:rPr lang="ja-JP" altLang="en-US" sz="1500" b="1" dirty="0">
                          <a:solidFill>
                            <a:schemeClr val="tx1"/>
                          </a:solidFill>
                          <a:latin typeface="メイリオ" panose="020B0604030504040204" pitchFamily="50" charset="-128"/>
                          <a:ea typeface="メイリオ" panose="020B0604030504040204" pitchFamily="50" charset="-128"/>
                        </a:rPr>
                        <a:t>府内全域のスーパーマーケットにおいて、事業者と行政が一斉にキャンペーンを実施することで話題性を高め</a:t>
                      </a:r>
                      <a:r>
                        <a:rPr lang="ja-JP" altLang="en-US" sz="1500" dirty="0">
                          <a:latin typeface="メイリオ" panose="020B0604030504040204" pitchFamily="50" charset="-128"/>
                          <a:ea typeface="メイリオ" panose="020B0604030504040204" pitchFamily="50" charset="-128"/>
                        </a:rPr>
                        <a:t>、消費者（顧客）行動による</a:t>
                      </a:r>
                      <a:r>
                        <a:rPr lang="ja-JP" altLang="en-US" sz="1500" b="1" u="sng" dirty="0">
                          <a:latin typeface="メイリオ" panose="020B0604030504040204" pitchFamily="50" charset="-128"/>
                          <a:ea typeface="メイリオ" panose="020B0604030504040204" pitchFamily="50" charset="-128"/>
                        </a:rPr>
                        <a:t>事業系及び家庭系食品ロスの削減を促進する</a:t>
                      </a:r>
                      <a:r>
                        <a:rPr lang="ja-JP" altLang="en-US" sz="1500" dirty="0">
                          <a:latin typeface="メイリオ" panose="020B0604030504040204" pitchFamily="50" charset="-128"/>
                          <a:ea typeface="メイリオ" panose="020B0604030504040204" pitchFamily="50" charset="-128"/>
                        </a:rPr>
                        <a:t>。</a:t>
                      </a:r>
                      <a:endParaRPr lang="en-US" altLang="ja-JP" sz="1500" dirty="0">
                        <a:latin typeface="メイリオ" panose="020B0604030504040204" pitchFamily="50" charset="-128"/>
                        <a:ea typeface="メイリオ" panose="020B0604030504040204" pitchFamily="50" charset="-128"/>
                      </a:endParaRPr>
                    </a:p>
                  </a:txBody>
                  <a:tcPr marL="84406" marR="84406" marT="42203" marB="42203" anchor="ctr"/>
                </a:tc>
                <a:extLst>
                  <a:ext uri="{0D108BD9-81ED-4DB2-BD59-A6C34878D82A}">
                    <a16:rowId xmlns:a16="http://schemas.microsoft.com/office/drawing/2014/main" val="3415045450"/>
                  </a:ext>
                </a:extLst>
              </a:tr>
            </a:tbl>
          </a:graphicData>
        </a:graphic>
      </p:graphicFrame>
      <p:sp>
        <p:nvSpPr>
          <p:cNvPr id="4" name="Rectangle 3">
            <a:extLst>
              <a:ext uri="{FF2B5EF4-FFF2-40B4-BE49-F238E27FC236}">
                <a16:creationId xmlns:a16="http://schemas.microsoft.com/office/drawing/2014/main" id="{232124C7-BBB7-4144-8396-65E193F5C874}"/>
              </a:ext>
            </a:extLst>
          </p:cNvPr>
          <p:cNvSpPr>
            <a:spLocks noChangeArrowheads="1"/>
          </p:cNvSpPr>
          <p:nvPr/>
        </p:nvSpPr>
        <p:spPr bwMode="auto">
          <a:xfrm>
            <a:off x="0" y="124547"/>
            <a:ext cx="9138646" cy="474218"/>
          </a:xfrm>
          <a:prstGeom prst="rect">
            <a:avLst/>
          </a:prstGeom>
          <a:solidFill>
            <a:schemeClr val="accent1">
              <a:lumMod val="75000"/>
            </a:schemeClr>
          </a:solidFill>
          <a:ln>
            <a:noFill/>
          </a:ln>
          <a:effectLst>
            <a:outerShdw dist="71842" dir="2700000" algn="ctr" rotWithShape="0">
              <a:schemeClr val="bg2">
                <a:alpha val="50000"/>
              </a:schemeClr>
            </a:outerShdw>
          </a:effectLst>
        </p:spPr>
        <p:txBody>
          <a:bodyPr wrap="none" lIns="82499" tIns="41249" rIns="82499" bIns="41249"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defTabSz="457200" rtl="0" eaLnBrk="1" fontAlgn="auto" latinLnBrk="0" hangingPunct="1">
              <a:lnSpc>
                <a:spcPct val="100000"/>
              </a:lnSpc>
              <a:spcBef>
                <a:spcPct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大阪もったいないキャンペーンについて</a:t>
            </a:r>
            <a:endParaRPr kumimoji="1" lang="zh-TW"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5" name="スライド番号プレースホルダー 3">
            <a:extLst>
              <a:ext uri="{FF2B5EF4-FFF2-40B4-BE49-F238E27FC236}">
                <a16:creationId xmlns:a16="http://schemas.microsoft.com/office/drawing/2014/main" id="{150EADBB-343B-4646-9225-7F7333DEA9AA}"/>
              </a:ext>
            </a:extLst>
          </p:cNvPr>
          <p:cNvSpPr txBox="1">
            <a:spLocks/>
          </p:cNvSpPr>
          <p:nvPr/>
        </p:nvSpPr>
        <p:spPr>
          <a:xfrm>
            <a:off x="8681884" y="6480537"/>
            <a:ext cx="462116" cy="377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1600" dirty="0">
                <a:latin typeface="HGSｺﾞｼｯｸM" panose="020B0600000000000000" pitchFamily="50" charset="-128"/>
                <a:ea typeface="HGSｺﾞｼｯｸM" panose="020B0600000000000000" pitchFamily="50" charset="-128"/>
              </a:rPr>
              <a:t>10</a:t>
            </a:r>
            <a:endParaRPr lang="ja-JP" altLang="en-US" sz="1600"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3756105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9C67467D-85F9-46D9-B219-3EFA1476F7E9}"/>
              </a:ext>
            </a:extLst>
          </p:cNvPr>
          <p:cNvGraphicFramePr>
            <a:graphicFrameLocks noGrp="1"/>
          </p:cNvGraphicFramePr>
          <p:nvPr/>
        </p:nvGraphicFramePr>
        <p:xfrm>
          <a:off x="189186" y="801933"/>
          <a:ext cx="8768417" cy="5670860"/>
        </p:xfrm>
        <a:graphic>
          <a:graphicData uri="http://schemas.openxmlformats.org/drawingml/2006/table">
            <a:tbl>
              <a:tblPr firstRow="1" bandRow="1">
                <a:tableStyleId>{BDBED569-4797-4DF1-A0F4-6AAB3CD982D8}</a:tableStyleId>
              </a:tblPr>
              <a:tblGrid>
                <a:gridCol w="1877309">
                  <a:extLst>
                    <a:ext uri="{9D8B030D-6E8A-4147-A177-3AD203B41FA5}">
                      <a16:colId xmlns:a16="http://schemas.microsoft.com/office/drawing/2014/main" val="3069237643"/>
                    </a:ext>
                  </a:extLst>
                </a:gridCol>
                <a:gridCol w="5533576">
                  <a:extLst>
                    <a:ext uri="{9D8B030D-6E8A-4147-A177-3AD203B41FA5}">
                      <a16:colId xmlns:a16="http://schemas.microsoft.com/office/drawing/2014/main" val="1108759374"/>
                    </a:ext>
                  </a:extLst>
                </a:gridCol>
                <a:gridCol w="1357532">
                  <a:extLst>
                    <a:ext uri="{9D8B030D-6E8A-4147-A177-3AD203B41FA5}">
                      <a16:colId xmlns:a16="http://schemas.microsoft.com/office/drawing/2014/main" val="2744448400"/>
                    </a:ext>
                  </a:extLst>
                </a:gridCol>
              </a:tblGrid>
              <a:tr h="471854">
                <a:tc>
                  <a:txBody>
                    <a:bodyPr/>
                    <a:lstStyle/>
                    <a:p>
                      <a:pPr algn="ctr">
                        <a:lnSpc>
                          <a:spcPts val="1700"/>
                        </a:lnSpc>
                      </a:pPr>
                      <a:r>
                        <a:rPr kumimoji="1" lang="ja-JP" altLang="en-US" sz="1300" b="1" dirty="0">
                          <a:latin typeface="メイリオ" panose="020B0604030504040204" pitchFamily="50" charset="-128"/>
                          <a:ea typeface="メイリオ" panose="020B0604030504040204" pitchFamily="50" charset="-128"/>
                        </a:rPr>
                        <a:t>参画事業者</a:t>
                      </a:r>
                    </a:p>
                  </a:txBody>
                  <a:tcPr marL="84406" marR="84406" marT="42203" marB="42203" anchor="ctr"/>
                </a:tc>
                <a:tc>
                  <a:txBody>
                    <a:bodyPr/>
                    <a:lstStyle/>
                    <a:p>
                      <a:pPr algn="ctr">
                        <a:lnSpc>
                          <a:spcPts val="1700"/>
                        </a:lnSpc>
                      </a:pPr>
                      <a:r>
                        <a:rPr lang="ja-JP" altLang="en-US" sz="1300" b="1" dirty="0">
                          <a:latin typeface="メイリオ" panose="020B0604030504040204" pitchFamily="50" charset="-128"/>
                          <a:ea typeface="メイリオ" panose="020B0604030504040204" pitchFamily="50" charset="-128"/>
                        </a:rPr>
                        <a:t>開催店舗名</a:t>
                      </a:r>
                      <a:endParaRPr lang="en-US" altLang="ja-JP" sz="1300" b="1" dirty="0">
                        <a:latin typeface="メイリオ" panose="020B0604030504040204" pitchFamily="50" charset="-128"/>
                        <a:ea typeface="メイリオ" panose="020B0604030504040204" pitchFamily="50" charset="-128"/>
                      </a:endParaRPr>
                    </a:p>
                  </a:txBody>
                  <a:tcPr marL="84406" marR="84406" marT="42203" marB="42203" anchor="ctr"/>
                </a:tc>
                <a:tc>
                  <a:txBody>
                    <a:bodyPr/>
                    <a:lstStyle/>
                    <a:p>
                      <a:pPr algn="ctr">
                        <a:lnSpc>
                          <a:spcPts val="1700"/>
                        </a:lnSpc>
                      </a:pPr>
                      <a:r>
                        <a:rPr lang="ja-JP" altLang="en-US" sz="1000" b="1" dirty="0">
                          <a:latin typeface="メイリオ" panose="020B0604030504040204" pitchFamily="50" charset="-128"/>
                          <a:ea typeface="メイリオ" panose="020B0604030504040204" pitchFamily="50" charset="-128"/>
                        </a:rPr>
                        <a:t>参加店舗数</a:t>
                      </a:r>
                      <a:endParaRPr lang="en-US" altLang="ja-JP" sz="1000" b="1" dirty="0">
                        <a:latin typeface="メイリオ" panose="020B0604030504040204" pitchFamily="50" charset="-128"/>
                        <a:ea typeface="メイリオ" panose="020B0604030504040204" pitchFamily="50" charset="-128"/>
                      </a:endParaRPr>
                    </a:p>
                    <a:p>
                      <a:pPr algn="ctr">
                        <a:lnSpc>
                          <a:spcPts val="1700"/>
                        </a:lnSpc>
                      </a:pPr>
                      <a:r>
                        <a:rPr lang="ja-JP" altLang="en-US" sz="1000" b="1" u="sng" dirty="0">
                          <a:solidFill>
                            <a:srgbClr val="FF0000"/>
                          </a:solidFill>
                          <a:latin typeface="メイリオ" panose="020B0604030504040204" pitchFamily="50" charset="-128"/>
                          <a:ea typeface="メイリオ" panose="020B0604030504040204" pitchFamily="50" charset="-128"/>
                        </a:rPr>
                        <a:t>約</a:t>
                      </a:r>
                      <a:r>
                        <a:rPr lang="en-US" altLang="ja-JP" sz="1000" b="1" u="sng" dirty="0">
                          <a:solidFill>
                            <a:srgbClr val="FF0000"/>
                          </a:solidFill>
                          <a:latin typeface="メイリオ" panose="020B0604030504040204" pitchFamily="50" charset="-128"/>
                          <a:ea typeface="メイリオ" panose="020B0604030504040204" pitchFamily="50" charset="-128"/>
                        </a:rPr>
                        <a:t>580</a:t>
                      </a:r>
                      <a:r>
                        <a:rPr lang="ja-JP" altLang="en-US" sz="1000" b="1" u="sng" dirty="0">
                          <a:solidFill>
                            <a:srgbClr val="FF0000"/>
                          </a:solidFill>
                          <a:latin typeface="メイリオ" panose="020B0604030504040204" pitchFamily="50" charset="-128"/>
                          <a:ea typeface="メイリオ" panose="020B0604030504040204" pitchFamily="50" charset="-128"/>
                        </a:rPr>
                        <a:t>店舗</a:t>
                      </a:r>
                      <a:r>
                        <a:rPr lang="ja-JP" altLang="en-US" sz="1000" b="1" dirty="0">
                          <a:latin typeface="メイリオ" panose="020B0604030504040204" pitchFamily="50" charset="-128"/>
                          <a:ea typeface="メイリオ" panose="020B0604030504040204" pitchFamily="50" charset="-128"/>
                        </a:rPr>
                        <a:t>（予定）</a:t>
                      </a:r>
                      <a:endParaRPr lang="en-US" altLang="ja-JP" sz="1000" b="1" dirty="0">
                        <a:latin typeface="メイリオ" panose="020B0604030504040204" pitchFamily="50" charset="-128"/>
                        <a:ea typeface="メイリオ" panose="020B0604030504040204" pitchFamily="50" charset="-128"/>
                      </a:endParaRPr>
                    </a:p>
                  </a:txBody>
                  <a:tcPr marL="84406" marR="84406" marT="42203" marB="42203" anchor="ctr"/>
                </a:tc>
                <a:extLst>
                  <a:ext uri="{0D108BD9-81ED-4DB2-BD59-A6C34878D82A}">
                    <a16:rowId xmlns:a16="http://schemas.microsoft.com/office/drawing/2014/main" val="2717217541"/>
                  </a:ext>
                </a:extLst>
              </a:tr>
              <a:tr h="482991">
                <a:tc>
                  <a:txBody>
                    <a:bodyPr/>
                    <a:lstStyle/>
                    <a:p>
                      <a:pPr algn="l">
                        <a:lnSpc>
                          <a:spcPts val="1700"/>
                        </a:lnSpc>
                      </a:pPr>
                      <a:r>
                        <a:rPr kumimoji="1" lang="ja-JP" altLang="en-US" sz="1300" b="1" dirty="0">
                          <a:latin typeface="メイリオ" panose="020B0604030504040204" pitchFamily="50" charset="-128"/>
                          <a:ea typeface="メイリオ" panose="020B0604030504040204" pitchFamily="50" charset="-128"/>
                        </a:rPr>
                        <a:t>㈱関西フード</a:t>
                      </a:r>
                      <a:endParaRPr kumimoji="1" lang="en-US" altLang="ja-JP" sz="1300" b="1" dirty="0">
                        <a:latin typeface="メイリオ" panose="020B0604030504040204" pitchFamily="50" charset="-128"/>
                        <a:ea typeface="メイリオ" panose="020B0604030504040204" pitchFamily="50" charset="-128"/>
                      </a:endParaRPr>
                    </a:p>
                    <a:p>
                      <a:pPr algn="l">
                        <a:lnSpc>
                          <a:spcPts val="1700"/>
                        </a:lnSpc>
                      </a:pPr>
                      <a:r>
                        <a:rPr kumimoji="1" lang="en-US" altLang="ja-JP" sz="1300" b="1" dirty="0">
                          <a:latin typeface="メイリオ" panose="020B0604030504040204" pitchFamily="50" charset="-128"/>
                          <a:ea typeface="メイリオ" panose="020B0604030504040204" pitchFamily="50" charset="-128"/>
                        </a:rPr>
                        <a:t>   </a:t>
                      </a:r>
                      <a:r>
                        <a:rPr kumimoji="1" lang="ja-JP" altLang="en-US" sz="1300" b="1" dirty="0">
                          <a:latin typeface="メイリオ" panose="020B0604030504040204" pitchFamily="50" charset="-128"/>
                          <a:ea typeface="メイリオ" panose="020B0604030504040204" pitchFamily="50" charset="-128"/>
                        </a:rPr>
                        <a:t>マーケット</a:t>
                      </a:r>
                    </a:p>
                  </a:txBody>
                  <a:tcPr marL="84406" marR="84406" marT="42203" marB="42203" anchor="ctr"/>
                </a:tc>
                <a:tc>
                  <a:txBody>
                    <a:bodyPr/>
                    <a:lstStyle/>
                    <a:p>
                      <a:pPr>
                        <a:lnSpc>
                          <a:spcPts val="1700"/>
                        </a:lnSpc>
                      </a:pPr>
                      <a:r>
                        <a:rPr kumimoji="1" lang="ja-JP" altLang="en-US" sz="1000" dirty="0">
                          <a:latin typeface="メイリオ" panose="020B0604030504040204" pitchFamily="50" charset="-128"/>
                          <a:ea typeface="メイリオ" panose="020B0604030504040204" pitchFamily="50" charset="-128"/>
                        </a:rPr>
                        <a:t>イズミヤ・阪急オアシス　　</a:t>
                      </a:r>
                      <a:r>
                        <a:rPr kumimoji="1" lang="en-US" altLang="ja-JP" sz="1000" dirty="0">
                          <a:latin typeface="メイリオ" panose="020B0604030504040204" pitchFamily="50" charset="-128"/>
                          <a:ea typeface="メイリオ" panose="020B0604030504040204" pitchFamily="50" charset="-128"/>
                        </a:rPr>
                        <a:t>107</a:t>
                      </a:r>
                      <a:r>
                        <a:rPr kumimoji="1" lang="ja-JP" altLang="en-US" sz="1000" dirty="0">
                          <a:latin typeface="メイリオ" panose="020B0604030504040204" pitchFamily="50" charset="-128"/>
                          <a:ea typeface="メイリオ" panose="020B0604030504040204" pitchFamily="50" charset="-128"/>
                        </a:rPr>
                        <a:t>店舗</a:t>
                      </a:r>
                    </a:p>
                    <a:p>
                      <a:pPr>
                        <a:lnSpc>
                          <a:spcPts val="1700"/>
                        </a:lnSpc>
                      </a:pPr>
                      <a:r>
                        <a:rPr kumimoji="1" lang="ja-JP" altLang="en-US" sz="1000" dirty="0">
                          <a:latin typeface="メイリオ" panose="020B0604030504040204" pitchFamily="50" charset="-128"/>
                          <a:ea typeface="メイリオ" panose="020B0604030504040204" pitchFamily="50" charset="-128"/>
                        </a:rPr>
                        <a:t>関西スーパーマーケット　　</a:t>
                      </a:r>
                      <a:r>
                        <a:rPr kumimoji="1" lang="en-US" altLang="ja-JP" sz="1000" dirty="0">
                          <a:latin typeface="メイリオ" panose="020B0604030504040204" pitchFamily="50" charset="-128"/>
                          <a:ea typeface="メイリオ" panose="020B0604030504040204" pitchFamily="50" charset="-128"/>
                        </a:rPr>
                        <a:t>36</a:t>
                      </a:r>
                      <a:r>
                        <a:rPr kumimoji="1" lang="ja-JP" altLang="en-US" sz="1000" dirty="0">
                          <a:latin typeface="メイリオ" panose="020B0604030504040204" pitchFamily="50" charset="-128"/>
                          <a:ea typeface="メイリオ" panose="020B0604030504040204" pitchFamily="50" charset="-128"/>
                        </a:rPr>
                        <a:t>店舗</a:t>
                      </a:r>
                      <a:endParaRPr kumimoji="1" lang="en-US" altLang="ja-JP" sz="1000" dirty="0">
                        <a:latin typeface="メイリオ" panose="020B0604030504040204" pitchFamily="50" charset="-128"/>
                        <a:ea typeface="メイリオ" panose="020B0604030504040204" pitchFamily="50" charset="-128"/>
                      </a:endParaRPr>
                    </a:p>
                  </a:txBody>
                  <a:tcPr marL="84406" marR="84406" marT="42203" marB="42203" anchor="ctr"/>
                </a:tc>
                <a:tc>
                  <a:txBody>
                    <a:bodyPr/>
                    <a:lstStyle/>
                    <a:p>
                      <a:pPr algn="r">
                        <a:lnSpc>
                          <a:spcPts val="1700"/>
                        </a:lnSpc>
                      </a:pPr>
                      <a:r>
                        <a:rPr kumimoji="1" lang="en-US" altLang="ja-JP" sz="1500" b="1" dirty="0">
                          <a:solidFill>
                            <a:srgbClr val="FF0000"/>
                          </a:solidFill>
                          <a:latin typeface="メイリオ" panose="020B0604030504040204" pitchFamily="50" charset="-128"/>
                          <a:ea typeface="メイリオ" panose="020B0604030504040204" pitchFamily="50" charset="-128"/>
                        </a:rPr>
                        <a:t>143</a:t>
                      </a:r>
                      <a:endParaRPr kumimoji="1" lang="ja-JP" altLang="en-US" sz="1500" b="1" dirty="0">
                        <a:solidFill>
                          <a:srgbClr val="FF0000"/>
                        </a:solidFill>
                        <a:latin typeface="メイリオ" panose="020B0604030504040204" pitchFamily="50" charset="-128"/>
                        <a:ea typeface="メイリオ" panose="020B0604030504040204" pitchFamily="50" charset="-128"/>
                      </a:endParaRPr>
                    </a:p>
                  </a:txBody>
                  <a:tcPr marL="84406" marR="84406" marT="42203" marB="42203" anchor="ctr"/>
                </a:tc>
                <a:extLst>
                  <a:ext uri="{0D108BD9-81ED-4DB2-BD59-A6C34878D82A}">
                    <a16:rowId xmlns:a16="http://schemas.microsoft.com/office/drawing/2014/main" val="126242755"/>
                  </a:ext>
                </a:extLst>
              </a:tr>
              <a:tr h="482991">
                <a:tc>
                  <a:txBody>
                    <a:bodyPr/>
                    <a:lstStyle/>
                    <a:p>
                      <a:pPr algn="l">
                        <a:lnSpc>
                          <a:spcPts val="1700"/>
                        </a:lnSpc>
                      </a:pPr>
                      <a:r>
                        <a:rPr kumimoji="1" lang="ja-JP" altLang="en-US" sz="1300" b="1" dirty="0">
                          <a:latin typeface="メイリオ" panose="020B0604030504040204" pitchFamily="50" charset="-128"/>
                          <a:ea typeface="メイリオ" panose="020B0604030504040204" pitchFamily="50" charset="-128"/>
                        </a:rPr>
                        <a:t>㈱ライフ</a:t>
                      </a:r>
                      <a:endParaRPr kumimoji="1" lang="en-US" altLang="ja-JP" sz="1300" b="1" dirty="0">
                        <a:latin typeface="メイリオ" panose="020B0604030504040204" pitchFamily="50" charset="-128"/>
                        <a:ea typeface="メイリオ" panose="020B0604030504040204" pitchFamily="50" charset="-128"/>
                      </a:endParaRPr>
                    </a:p>
                    <a:p>
                      <a:pPr algn="l">
                        <a:lnSpc>
                          <a:spcPts val="1700"/>
                        </a:lnSpc>
                      </a:pPr>
                      <a:r>
                        <a:rPr kumimoji="1" lang="en-US" altLang="ja-JP" sz="1300" b="1" dirty="0">
                          <a:latin typeface="メイリオ" panose="020B0604030504040204" pitchFamily="50" charset="-128"/>
                          <a:ea typeface="メイリオ" panose="020B0604030504040204" pitchFamily="50" charset="-128"/>
                        </a:rPr>
                        <a:t> </a:t>
                      </a:r>
                      <a:r>
                        <a:rPr kumimoji="1" lang="ja-JP" altLang="en-US" sz="1300" b="1" dirty="0">
                          <a:latin typeface="メイリオ" panose="020B0604030504040204" pitchFamily="50" charset="-128"/>
                          <a:ea typeface="メイリオ" panose="020B0604030504040204" pitchFamily="50" charset="-128"/>
                        </a:rPr>
                        <a:t>コーポレーション</a:t>
                      </a:r>
                    </a:p>
                  </a:txBody>
                  <a:tcPr marL="84406" marR="84406" marT="42203" marB="42203" anchor="ctr"/>
                </a:tc>
                <a:tc>
                  <a:txBody>
                    <a:bodyPr/>
                    <a:lstStyle/>
                    <a:p>
                      <a:pPr>
                        <a:lnSpc>
                          <a:spcPts val="1700"/>
                        </a:lnSpc>
                      </a:pPr>
                      <a:r>
                        <a:rPr lang="ja-JP" altLang="en-US" sz="1000" dirty="0">
                          <a:latin typeface="メイリオ" panose="020B0604030504040204" pitchFamily="50" charset="-128"/>
                          <a:ea typeface="メイリオ" panose="020B0604030504040204" pitchFamily="50" charset="-128"/>
                        </a:rPr>
                        <a:t>ライフ、ビオラル、セントラルスクエア</a:t>
                      </a:r>
                      <a:endParaRPr lang="en-US" altLang="ja-JP" sz="1000" dirty="0">
                        <a:latin typeface="メイリオ" panose="020B0604030504040204" pitchFamily="50" charset="-128"/>
                        <a:ea typeface="メイリオ" panose="020B0604030504040204" pitchFamily="50" charset="-128"/>
                        <a:cs typeface="+mn-cs"/>
                      </a:endParaRPr>
                    </a:p>
                  </a:txBody>
                  <a:tcPr marL="84406" marR="84406" marT="42203" marB="42203" anchor="ctr"/>
                </a:tc>
                <a:tc>
                  <a:txBody>
                    <a:bodyPr/>
                    <a:lstStyle/>
                    <a:p>
                      <a:pPr algn="r">
                        <a:lnSpc>
                          <a:spcPts val="1700"/>
                        </a:lnSpc>
                      </a:pPr>
                      <a:r>
                        <a:rPr lang="en-US" altLang="ja-JP" sz="1500" b="1" dirty="0">
                          <a:solidFill>
                            <a:srgbClr val="FF0000"/>
                          </a:solidFill>
                          <a:latin typeface="メイリオ" panose="020B0604030504040204" pitchFamily="50" charset="-128"/>
                          <a:ea typeface="メイリオ" panose="020B0604030504040204" pitchFamily="50" charset="-128"/>
                        </a:rPr>
                        <a:t>127</a:t>
                      </a:r>
                      <a:endParaRPr lang="en-US" altLang="ja-JP" sz="1500" b="1" dirty="0">
                        <a:solidFill>
                          <a:srgbClr val="FF0000"/>
                        </a:solidFill>
                        <a:latin typeface="メイリオ" panose="020B0604030504040204" pitchFamily="50" charset="-128"/>
                        <a:ea typeface="メイリオ" panose="020B0604030504040204" pitchFamily="50" charset="-128"/>
                        <a:cs typeface="+mn-cs"/>
                      </a:endParaRPr>
                    </a:p>
                  </a:txBody>
                  <a:tcPr marL="84406" marR="84406" marT="42203" marB="42203" anchor="ctr"/>
                </a:tc>
                <a:extLst>
                  <a:ext uri="{0D108BD9-81ED-4DB2-BD59-A6C34878D82A}">
                    <a16:rowId xmlns:a16="http://schemas.microsoft.com/office/drawing/2014/main" val="1992293758"/>
                  </a:ext>
                </a:extLst>
              </a:tr>
              <a:tr h="421184">
                <a:tc>
                  <a:txBody>
                    <a:bodyPr/>
                    <a:lstStyle/>
                    <a:p>
                      <a:pPr algn="l">
                        <a:lnSpc>
                          <a:spcPts val="1700"/>
                        </a:lnSpc>
                      </a:pPr>
                      <a:r>
                        <a:rPr kumimoji="1" lang="ja-JP" altLang="en-US" sz="1300" b="1" dirty="0">
                          <a:latin typeface="メイリオ" panose="020B0604030504040204" pitchFamily="50" charset="-128"/>
                          <a:ea typeface="メイリオ" panose="020B0604030504040204" pitchFamily="50" charset="-128"/>
                        </a:rPr>
                        <a:t>㈱光洋</a:t>
                      </a:r>
                    </a:p>
                  </a:txBody>
                  <a:tcPr marL="84406" marR="84406" marT="42203" marB="42203" anchor="ctr"/>
                </a:tc>
                <a:tc>
                  <a:txBody>
                    <a:bodyPr/>
                    <a:lstStyle/>
                    <a:p>
                      <a:pPr marL="0" indent="0">
                        <a:lnSpc>
                          <a:spcPts val="1700"/>
                        </a:lnSpc>
                        <a:buNone/>
                      </a:pPr>
                      <a:r>
                        <a:rPr lang="en-US" altLang="ja-JP" sz="1000" dirty="0">
                          <a:latin typeface="メイリオ" panose="020B0604030504040204" pitchFamily="50" charset="-128"/>
                          <a:ea typeface="メイリオ" panose="020B0604030504040204" pitchFamily="50" charset="-128"/>
                        </a:rPr>
                        <a:t>KOHYO</a:t>
                      </a:r>
                      <a:r>
                        <a:rPr lang="ja-JP" altLang="en-US" sz="1000" dirty="0">
                          <a:latin typeface="メイリオ" panose="020B0604030504040204" pitchFamily="50" charset="-128"/>
                          <a:ea typeface="メイリオ" panose="020B0604030504040204" pitchFamily="50" charset="-128"/>
                        </a:rPr>
                        <a:t>、</a:t>
                      </a:r>
                      <a:r>
                        <a:rPr lang="en-US" altLang="ja-JP" sz="1000" dirty="0" err="1">
                          <a:latin typeface="メイリオ" panose="020B0604030504040204" pitchFamily="50" charset="-128"/>
                          <a:ea typeface="メイリオ" panose="020B0604030504040204" pitchFamily="50" charset="-128"/>
                        </a:rPr>
                        <a:t>MaxValu</a:t>
                      </a:r>
                      <a:endParaRPr lang="en-US" altLang="ja-JP" sz="1000" dirty="0">
                        <a:latin typeface="メイリオ" panose="020B0604030504040204" pitchFamily="50" charset="-128"/>
                        <a:ea typeface="メイリオ" panose="020B0604030504040204" pitchFamily="50" charset="-128"/>
                      </a:endParaRPr>
                    </a:p>
                  </a:txBody>
                  <a:tcPr marL="84406" marR="84406" marT="42203" marB="42203" anchor="ctr"/>
                </a:tc>
                <a:tc>
                  <a:txBody>
                    <a:bodyPr/>
                    <a:lstStyle/>
                    <a:p>
                      <a:pPr marL="0" indent="0" algn="r">
                        <a:lnSpc>
                          <a:spcPts val="1700"/>
                        </a:lnSpc>
                        <a:buNone/>
                      </a:pPr>
                      <a:r>
                        <a:rPr lang="en-US" altLang="ja-JP" sz="1500" b="1" dirty="0">
                          <a:solidFill>
                            <a:srgbClr val="FF0000"/>
                          </a:solidFill>
                          <a:latin typeface="メイリオ" panose="020B0604030504040204" pitchFamily="50" charset="-128"/>
                          <a:ea typeface="メイリオ" panose="020B0604030504040204" pitchFamily="50" charset="-128"/>
                        </a:rPr>
                        <a:t>46</a:t>
                      </a:r>
                    </a:p>
                  </a:txBody>
                  <a:tcPr marL="84406" marR="84406" marT="42203" marB="42203" anchor="ctr"/>
                </a:tc>
                <a:extLst>
                  <a:ext uri="{0D108BD9-81ED-4DB2-BD59-A6C34878D82A}">
                    <a16:rowId xmlns:a16="http://schemas.microsoft.com/office/drawing/2014/main" val="3415045450"/>
                  </a:ext>
                </a:extLst>
              </a:tr>
              <a:tr h="421184">
                <a:tc>
                  <a:txBody>
                    <a:bodyPr/>
                    <a:lstStyle/>
                    <a:p>
                      <a:pPr algn="l">
                        <a:lnSpc>
                          <a:spcPts val="1700"/>
                        </a:lnSpc>
                      </a:pPr>
                      <a:r>
                        <a:rPr kumimoji="1" lang="ja-JP" altLang="en-US" sz="1300" b="1" dirty="0">
                          <a:latin typeface="メイリオ" panose="020B0604030504040204" pitchFamily="50" charset="-128"/>
                          <a:ea typeface="メイリオ" panose="020B0604030504040204" pitchFamily="50" charset="-128"/>
                        </a:rPr>
                        <a:t>イオンリテール㈱</a:t>
                      </a:r>
                    </a:p>
                  </a:txBody>
                  <a:tcPr marL="84406" marR="84406" marT="42203" marB="42203" anchor="ctr"/>
                </a:tc>
                <a:tc>
                  <a:txBody>
                    <a:bodyPr/>
                    <a:lstStyle/>
                    <a:p>
                      <a:pPr marL="0" indent="0">
                        <a:lnSpc>
                          <a:spcPts val="1700"/>
                        </a:lnSpc>
                        <a:buNone/>
                      </a:pPr>
                      <a:r>
                        <a:rPr lang="ja-JP" altLang="en-US" sz="1000" dirty="0">
                          <a:latin typeface="メイリオ" panose="020B0604030504040204" pitchFamily="50" charset="-128"/>
                          <a:ea typeface="メイリオ" panose="020B0604030504040204" pitchFamily="50" charset="-128"/>
                        </a:rPr>
                        <a:t>イオン大阪ドームシティ店ほかイオンスタイル店舗等</a:t>
                      </a:r>
                      <a:r>
                        <a:rPr lang="en-US" altLang="ja-JP" sz="1000" dirty="0">
                          <a:latin typeface="メイリオ" panose="020B0604030504040204" pitchFamily="50" charset="-128"/>
                          <a:ea typeface="メイリオ" panose="020B0604030504040204" pitchFamily="50" charset="-128"/>
                        </a:rPr>
                        <a:t>32</a:t>
                      </a:r>
                      <a:r>
                        <a:rPr lang="ja-JP" altLang="en-US" sz="1000" dirty="0">
                          <a:latin typeface="メイリオ" panose="020B0604030504040204" pitchFamily="50" charset="-128"/>
                          <a:ea typeface="メイリオ" panose="020B0604030504040204" pitchFamily="50" charset="-128"/>
                        </a:rPr>
                        <a:t>店舗</a:t>
                      </a:r>
                      <a:endParaRPr lang="en-US" altLang="ja-JP" sz="1000" dirty="0">
                        <a:latin typeface="メイリオ" panose="020B0604030504040204" pitchFamily="50" charset="-128"/>
                        <a:ea typeface="メイリオ" panose="020B0604030504040204" pitchFamily="50" charset="-128"/>
                      </a:endParaRPr>
                    </a:p>
                  </a:txBody>
                  <a:tcPr marL="84406" marR="84406" marT="42203" marB="42203" anchor="ctr"/>
                </a:tc>
                <a:tc>
                  <a:txBody>
                    <a:bodyPr/>
                    <a:lstStyle/>
                    <a:p>
                      <a:pPr marL="0" indent="0" algn="r">
                        <a:lnSpc>
                          <a:spcPts val="1700"/>
                        </a:lnSpc>
                        <a:buNone/>
                      </a:pPr>
                      <a:r>
                        <a:rPr lang="en-US" altLang="ja-JP" sz="1500" b="1" dirty="0">
                          <a:solidFill>
                            <a:srgbClr val="FF0000"/>
                          </a:solidFill>
                          <a:latin typeface="メイリオ" panose="020B0604030504040204" pitchFamily="50" charset="-128"/>
                          <a:ea typeface="メイリオ" panose="020B0604030504040204" pitchFamily="50" charset="-128"/>
                        </a:rPr>
                        <a:t>33</a:t>
                      </a:r>
                    </a:p>
                  </a:txBody>
                  <a:tcPr marL="84406" marR="84406" marT="42203" marB="42203" anchor="ctr"/>
                </a:tc>
                <a:extLst>
                  <a:ext uri="{0D108BD9-81ED-4DB2-BD59-A6C34878D82A}">
                    <a16:rowId xmlns:a16="http://schemas.microsoft.com/office/drawing/2014/main" val="3998216494"/>
                  </a:ext>
                </a:extLst>
              </a:tr>
              <a:tr h="421184">
                <a:tc>
                  <a:txBody>
                    <a:bodyPr/>
                    <a:lstStyle/>
                    <a:p>
                      <a:pPr algn="l">
                        <a:lnSpc>
                          <a:spcPts val="1700"/>
                        </a:lnSpc>
                      </a:pPr>
                      <a:r>
                        <a:rPr kumimoji="1" lang="ja-JP" altLang="en-US" sz="1300" b="1" dirty="0">
                          <a:latin typeface="メイリオ" panose="020B0604030504040204" pitchFamily="50" charset="-128"/>
                          <a:ea typeface="メイリオ" panose="020B0604030504040204" pitchFamily="50" charset="-128"/>
                        </a:rPr>
                        <a:t>㈱ダイエー</a:t>
                      </a:r>
                    </a:p>
                  </a:txBody>
                  <a:tcPr marL="84406" marR="84406" marT="42203" marB="42203" anchor="ctr"/>
                </a:tc>
                <a:tc>
                  <a:txBody>
                    <a:bodyPr/>
                    <a:lstStyle/>
                    <a:p>
                      <a:pPr marL="0" indent="0">
                        <a:lnSpc>
                          <a:spcPts val="1700"/>
                        </a:lnSpc>
                        <a:buNone/>
                      </a:pPr>
                      <a:r>
                        <a:rPr lang="ja-JP" altLang="en-US" sz="1000" dirty="0">
                          <a:latin typeface="メイリオ" panose="020B0604030504040204" pitchFamily="50" charset="-128"/>
                          <a:ea typeface="メイリオ" panose="020B0604030504040204" pitchFamily="50" charset="-128"/>
                        </a:rPr>
                        <a:t>ダイエー、イオンフードスタイル、グルメシティ</a:t>
                      </a:r>
                      <a:endParaRPr lang="en-US" altLang="ja-JP" sz="1000" dirty="0">
                        <a:latin typeface="メイリオ" panose="020B0604030504040204" pitchFamily="50" charset="-128"/>
                        <a:ea typeface="メイリオ" panose="020B0604030504040204" pitchFamily="50" charset="-128"/>
                      </a:endParaRPr>
                    </a:p>
                  </a:txBody>
                  <a:tcPr marL="84406" marR="84406" marT="42203" marB="42203" anchor="ctr"/>
                </a:tc>
                <a:tc>
                  <a:txBody>
                    <a:bodyPr/>
                    <a:lstStyle/>
                    <a:p>
                      <a:pPr marL="0" indent="0" algn="r">
                        <a:lnSpc>
                          <a:spcPts val="1700"/>
                        </a:lnSpc>
                        <a:buNone/>
                      </a:pPr>
                      <a:r>
                        <a:rPr lang="en-US" altLang="ja-JP" sz="1500" b="1" dirty="0">
                          <a:solidFill>
                            <a:srgbClr val="FF0000"/>
                          </a:solidFill>
                          <a:latin typeface="メイリオ" panose="020B0604030504040204" pitchFamily="50" charset="-128"/>
                          <a:ea typeface="メイリオ" panose="020B0604030504040204" pitchFamily="50" charset="-128"/>
                        </a:rPr>
                        <a:t>45</a:t>
                      </a:r>
                    </a:p>
                  </a:txBody>
                  <a:tcPr marL="84406" marR="84406" marT="42203" marB="42203" anchor="ctr"/>
                </a:tc>
                <a:extLst>
                  <a:ext uri="{0D108BD9-81ED-4DB2-BD59-A6C34878D82A}">
                    <a16:rowId xmlns:a16="http://schemas.microsoft.com/office/drawing/2014/main" val="4233676220"/>
                  </a:ext>
                </a:extLst>
              </a:tr>
              <a:tr h="376434">
                <a:tc>
                  <a:txBody>
                    <a:bodyPr/>
                    <a:lstStyle/>
                    <a:p>
                      <a:pPr algn="l">
                        <a:lnSpc>
                          <a:spcPts val="1700"/>
                        </a:lnSpc>
                      </a:pPr>
                      <a:r>
                        <a:rPr kumimoji="1" lang="ja-JP" altLang="en-US" sz="1300" b="1" dirty="0">
                          <a:latin typeface="メイリオ" panose="020B0604030504040204" pitchFamily="50" charset="-128"/>
                          <a:ea typeface="メイリオ" panose="020B0604030504040204" pitchFamily="50" charset="-128"/>
                        </a:rPr>
                        <a:t>㈱サンプラザ</a:t>
                      </a:r>
                    </a:p>
                  </a:txBody>
                  <a:tcPr marL="84406" marR="84406" marT="42203" marB="42203" anchor="ctr"/>
                </a:tc>
                <a:tc>
                  <a:txBody>
                    <a:bodyPr/>
                    <a:lstStyle/>
                    <a:p>
                      <a:pPr marL="0" indent="0">
                        <a:lnSpc>
                          <a:spcPts val="1700"/>
                        </a:lnSpc>
                        <a:buNone/>
                      </a:pPr>
                      <a:r>
                        <a:rPr lang="ja-JP" altLang="en-US" sz="1000" dirty="0">
                          <a:latin typeface="メイリオ" panose="020B0604030504040204" pitchFamily="50" charset="-128"/>
                          <a:ea typeface="メイリオ" panose="020B0604030504040204" pitchFamily="50" charset="-128"/>
                        </a:rPr>
                        <a:t>サンプラザ</a:t>
                      </a:r>
                      <a:endParaRPr lang="en-US" altLang="ja-JP" sz="1000" dirty="0">
                        <a:latin typeface="メイリオ" panose="020B0604030504040204" pitchFamily="50" charset="-128"/>
                        <a:ea typeface="メイリオ" panose="020B0604030504040204" pitchFamily="50" charset="-128"/>
                      </a:endParaRPr>
                    </a:p>
                  </a:txBody>
                  <a:tcPr marL="84406" marR="84406" marT="42203" marB="42203" anchor="ctr"/>
                </a:tc>
                <a:tc>
                  <a:txBody>
                    <a:bodyPr/>
                    <a:lstStyle/>
                    <a:p>
                      <a:pPr marL="0" indent="0" algn="r">
                        <a:lnSpc>
                          <a:spcPts val="1700"/>
                        </a:lnSpc>
                        <a:buNone/>
                      </a:pPr>
                      <a:r>
                        <a:rPr lang="en-US" altLang="ja-JP" sz="1500" b="1" dirty="0">
                          <a:solidFill>
                            <a:srgbClr val="FF0000"/>
                          </a:solidFill>
                          <a:latin typeface="メイリオ" panose="020B0604030504040204" pitchFamily="50" charset="-128"/>
                          <a:ea typeface="メイリオ" panose="020B0604030504040204" pitchFamily="50" charset="-128"/>
                        </a:rPr>
                        <a:t>34</a:t>
                      </a:r>
                    </a:p>
                  </a:txBody>
                  <a:tcPr marL="84406" marR="84406" marT="42203" marB="42203" anchor="ctr"/>
                </a:tc>
                <a:extLst>
                  <a:ext uri="{0D108BD9-81ED-4DB2-BD59-A6C34878D82A}">
                    <a16:rowId xmlns:a16="http://schemas.microsoft.com/office/drawing/2014/main" val="3599900513"/>
                  </a:ext>
                </a:extLst>
              </a:tr>
              <a:tr h="421184">
                <a:tc>
                  <a:txBody>
                    <a:bodyPr/>
                    <a:lstStyle/>
                    <a:p>
                      <a:pPr algn="l">
                        <a:lnSpc>
                          <a:spcPts val="1700"/>
                        </a:lnSpc>
                      </a:pPr>
                      <a:r>
                        <a:rPr kumimoji="1" lang="ja-JP" altLang="en-US" sz="1300" b="1" dirty="0">
                          <a:latin typeface="メイリオ" panose="020B0604030504040204" pitchFamily="50" charset="-128"/>
                          <a:ea typeface="メイリオ" panose="020B0604030504040204" pitchFamily="50" charset="-128"/>
                        </a:rPr>
                        <a:t>㈱万代</a:t>
                      </a:r>
                    </a:p>
                  </a:txBody>
                  <a:tcPr marL="84406" marR="84406" marT="42203" marB="42203" anchor="ctr"/>
                </a:tc>
                <a:tc>
                  <a:txBody>
                    <a:bodyPr/>
                    <a:lstStyle/>
                    <a:p>
                      <a:pPr marL="0" indent="0">
                        <a:lnSpc>
                          <a:spcPts val="1700"/>
                        </a:lnSpc>
                        <a:buNone/>
                      </a:pPr>
                      <a:r>
                        <a:rPr lang="ja-JP" altLang="en-US" sz="1000" dirty="0">
                          <a:latin typeface="メイリオ" panose="020B0604030504040204" pitchFamily="50" charset="-128"/>
                          <a:ea typeface="メイリオ" panose="020B0604030504040204" pitchFamily="50" charset="-128"/>
                        </a:rPr>
                        <a:t>府内全店</a:t>
                      </a:r>
                      <a:endParaRPr lang="en-US" altLang="ja-JP" sz="1000" dirty="0">
                        <a:latin typeface="メイリオ" panose="020B0604030504040204" pitchFamily="50" charset="-128"/>
                        <a:ea typeface="メイリオ" panose="020B0604030504040204" pitchFamily="50" charset="-128"/>
                      </a:endParaRPr>
                    </a:p>
                  </a:txBody>
                  <a:tcPr marL="84406" marR="84406" marT="42203" marB="42203" anchor="ctr"/>
                </a:tc>
                <a:tc>
                  <a:txBody>
                    <a:bodyPr/>
                    <a:lstStyle/>
                    <a:p>
                      <a:pPr marL="0" indent="0" algn="r">
                        <a:lnSpc>
                          <a:spcPts val="1700"/>
                        </a:lnSpc>
                        <a:buNone/>
                      </a:pPr>
                      <a:r>
                        <a:rPr lang="en-US" altLang="ja-JP" sz="1500" b="1" dirty="0">
                          <a:solidFill>
                            <a:srgbClr val="FF0000"/>
                          </a:solidFill>
                          <a:latin typeface="メイリオ" panose="020B0604030504040204" pitchFamily="50" charset="-128"/>
                          <a:ea typeface="メイリオ" panose="020B0604030504040204" pitchFamily="50" charset="-128"/>
                        </a:rPr>
                        <a:t>114</a:t>
                      </a:r>
                    </a:p>
                  </a:txBody>
                  <a:tcPr marL="84406" marR="84406" marT="42203" marB="42203" anchor="ctr"/>
                </a:tc>
                <a:extLst>
                  <a:ext uri="{0D108BD9-81ED-4DB2-BD59-A6C34878D82A}">
                    <a16:rowId xmlns:a16="http://schemas.microsoft.com/office/drawing/2014/main" val="3471931774"/>
                  </a:ext>
                </a:extLst>
              </a:tr>
              <a:tr h="482991">
                <a:tc>
                  <a:txBody>
                    <a:bodyPr/>
                    <a:lstStyle/>
                    <a:p>
                      <a:pPr algn="l">
                        <a:lnSpc>
                          <a:spcPts val="1700"/>
                        </a:lnSpc>
                      </a:pPr>
                      <a:r>
                        <a:rPr kumimoji="1" lang="ja-JP" altLang="en-US" sz="1300" b="1" dirty="0">
                          <a:latin typeface="メイリオ" panose="020B0604030504040204" pitchFamily="50" charset="-128"/>
                          <a:ea typeface="メイリオ" panose="020B0604030504040204" pitchFamily="50" charset="-128"/>
                        </a:rPr>
                        <a:t>生活協同組合</a:t>
                      </a:r>
                      <a:endParaRPr kumimoji="1" lang="en-US" altLang="ja-JP" sz="1300" b="1" dirty="0">
                        <a:latin typeface="メイリオ" panose="020B0604030504040204" pitchFamily="50" charset="-128"/>
                        <a:ea typeface="メイリオ" panose="020B0604030504040204" pitchFamily="50" charset="-128"/>
                      </a:endParaRPr>
                    </a:p>
                    <a:p>
                      <a:pPr algn="l">
                        <a:lnSpc>
                          <a:spcPts val="1700"/>
                        </a:lnSpc>
                      </a:pPr>
                      <a:r>
                        <a:rPr kumimoji="1" lang="ja-JP" altLang="en-US" sz="1300" b="1" dirty="0">
                          <a:latin typeface="メイリオ" panose="020B0604030504040204" pitchFamily="50" charset="-128"/>
                          <a:ea typeface="メイリオ" panose="020B0604030504040204" pitchFamily="50" charset="-128"/>
                        </a:rPr>
                        <a:t>コープこうべ</a:t>
                      </a:r>
                    </a:p>
                  </a:txBody>
                  <a:tcPr marL="84406" marR="84406" marT="42203" marB="42203" anchor="ctr"/>
                </a:tc>
                <a:tc>
                  <a:txBody>
                    <a:bodyPr/>
                    <a:lstStyle/>
                    <a:p>
                      <a:pPr marL="0" indent="0">
                        <a:lnSpc>
                          <a:spcPts val="1700"/>
                        </a:lnSpc>
                        <a:buNone/>
                      </a:pPr>
                      <a:r>
                        <a:rPr lang="zh-TW" altLang="en-US" sz="1000" dirty="0">
                          <a:latin typeface="メイリオ" panose="020B0604030504040204" pitchFamily="50" charset="-128"/>
                          <a:ea typeface="メイリオ" panose="020B0604030504040204" pitchFamily="50" charset="-128"/>
                        </a:rPr>
                        <a:t>桜塚、蛍池、東豊中、吹田、島本、茨木白川、箕面、新光風台</a:t>
                      </a:r>
                      <a:endParaRPr lang="en-US" altLang="ja-JP" sz="1000" dirty="0">
                        <a:latin typeface="メイリオ" panose="020B0604030504040204" pitchFamily="50" charset="-128"/>
                        <a:ea typeface="メイリオ" panose="020B0604030504040204" pitchFamily="50" charset="-128"/>
                      </a:endParaRPr>
                    </a:p>
                  </a:txBody>
                  <a:tcPr marL="84406" marR="84406" marT="42203" marB="42203" anchor="ctr"/>
                </a:tc>
                <a:tc>
                  <a:txBody>
                    <a:bodyPr/>
                    <a:lstStyle/>
                    <a:p>
                      <a:pPr marL="0" indent="0" algn="r">
                        <a:lnSpc>
                          <a:spcPts val="1700"/>
                        </a:lnSpc>
                        <a:buNone/>
                      </a:pPr>
                      <a:r>
                        <a:rPr lang="en-US" altLang="ja-JP" sz="1500" b="1" dirty="0">
                          <a:solidFill>
                            <a:srgbClr val="FF0000"/>
                          </a:solidFill>
                          <a:latin typeface="メイリオ" panose="020B0604030504040204" pitchFamily="50" charset="-128"/>
                          <a:ea typeface="メイリオ" panose="020B0604030504040204" pitchFamily="50" charset="-128"/>
                        </a:rPr>
                        <a:t>14</a:t>
                      </a:r>
                    </a:p>
                  </a:txBody>
                  <a:tcPr marL="84406" marR="84406" marT="42203" marB="42203" anchor="ctr"/>
                </a:tc>
                <a:extLst>
                  <a:ext uri="{0D108BD9-81ED-4DB2-BD59-A6C34878D82A}">
                    <a16:rowId xmlns:a16="http://schemas.microsoft.com/office/drawing/2014/main" val="2121411545"/>
                  </a:ext>
                </a:extLst>
              </a:tr>
              <a:tr h="671146">
                <a:tc>
                  <a:txBody>
                    <a:bodyPr/>
                    <a:lstStyle/>
                    <a:p>
                      <a:pPr algn="l">
                        <a:lnSpc>
                          <a:spcPts val="1700"/>
                        </a:lnSpc>
                      </a:pPr>
                      <a:r>
                        <a:rPr kumimoji="1" lang="ja-JP" altLang="en-US" sz="1300" b="1" dirty="0">
                          <a:latin typeface="メイリオ" panose="020B0604030504040204" pitchFamily="50" charset="-128"/>
                          <a:ea typeface="メイリオ" panose="020B0604030504040204" pitchFamily="50" charset="-128"/>
                        </a:rPr>
                        <a:t>大阪いずみ市民</a:t>
                      </a:r>
                      <a:endParaRPr kumimoji="1" lang="en-US" altLang="ja-JP" sz="1300" b="1" dirty="0">
                        <a:latin typeface="メイリオ" panose="020B0604030504040204" pitchFamily="50" charset="-128"/>
                        <a:ea typeface="メイリオ" panose="020B0604030504040204" pitchFamily="50" charset="-128"/>
                      </a:endParaRPr>
                    </a:p>
                    <a:p>
                      <a:pPr algn="l">
                        <a:lnSpc>
                          <a:spcPts val="1700"/>
                        </a:lnSpc>
                      </a:pPr>
                      <a:r>
                        <a:rPr kumimoji="1" lang="ja-JP" altLang="en-US" sz="1300" b="1" dirty="0">
                          <a:latin typeface="メイリオ" panose="020B0604030504040204" pitchFamily="50" charset="-128"/>
                          <a:ea typeface="メイリオ" panose="020B0604030504040204" pitchFamily="50" charset="-128"/>
                        </a:rPr>
                        <a:t>生活協同組合</a:t>
                      </a:r>
                    </a:p>
                  </a:txBody>
                  <a:tcPr marL="84406" marR="84406" marT="42203" marB="42203" anchor="ctr"/>
                </a:tc>
                <a:tc>
                  <a:txBody>
                    <a:bodyPr/>
                    <a:lstStyle/>
                    <a:p>
                      <a:pPr marL="0" indent="0">
                        <a:lnSpc>
                          <a:spcPts val="1700"/>
                        </a:lnSpc>
                        <a:buNone/>
                      </a:pPr>
                      <a:r>
                        <a:rPr lang="ja-JP" altLang="en-US" sz="1000" dirty="0">
                          <a:latin typeface="メイリオ" panose="020B0604030504040204" pitchFamily="50" charset="-128"/>
                          <a:ea typeface="メイリオ" panose="020B0604030504040204" pitchFamily="50" charset="-128"/>
                        </a:rPr>
                        <a:t>コープ深阪店、コープ城山店、コープ泉佐野店、コープいこらも～る泉佐野店、コープ貝塚店、コープ岸和田店、コープ久米田店、コープ和泉中央店、コープ野々井店、コープ大野芝店、コープ富田林店、コープ若江店</a:t>
                      </a:r>
                      <a:endParaRPr lang="en-US" altLang="ja-JP" sz="1000" dirty="0">
                        <a:latin typeface="メイリオ" panose="020B0604030504040204" pitchFamily="50" charset="-128"/>
                        <a:ea typeface="メイリオ" panose="020B0604030504040204" pitchFamily="50" charset="-128"/>
                      </a:endParaRPr>
                    </a:p>
                  </a:txBody>
                  <a:tcPr marL="84406" marR="84406" marT="42203" marB="42203" anchor="ctr"/>
                </a:tc>
                <a:tc>
                  <a:txBody>
                    <a:bodyPr/>
                    <a:lstStyle/>
                    <a:p>
                      <a:pPr marL="0" indent="0" algn="r">
                        <a:lnSpc>
                          <a:spcPts val="1700"/>
                        </a:lnSpc>
                        <a:buNone/>
                      </a:pPr>
                      <a:r>
                        <a:rPr lang="en-US" altLang="ja-JP" sz="1500" b="1" dirty="0">
                          <a:solidFill>
                            <a:srgbClr val="FF0000"/>
                          </a:solidFill>
                          <a:latin typeface="メイリオ" panose="020B0604030504040204" pitchFamily="50" charset="-128"/>
                          <a:ea typeface="メイリオ" panose="020B0604030504040204" pitchFamily="50" charset="-128"/>
                        </a:rPr>
                        <a:t>12</a:t>
                      </a:r>
                    </a:p>
                  </a:txBody>
                  <a:tcPr marL="84406" marR="84406" marT="42203" marB="42203" anchor="ctr"/>
                </a:tc>
                <a:extLst>
                  <a:ext uri="{0D108BD9-81ED-4DB2-BD59-A6C34878D82A}">
                    <a16:rowId xmlns:a16="http://schemas.microsoft.com/office/drawing/2014/main" val="3960390002"/>
                  </a:ext>
                </a:extLst>
              </a:tr>
              <a:tr h="328304">
                <a:tc>
                  <a:txBody>
                    <a:bodyPr/>
                    <a:lstStyle/>
                    <a:p>
                      <a:pPr algn="l">
                        <a:lnSpc>
                          <a:spcPts val="1700"/>
                        </a:lnSpc>
                      </a:pPr>
                      <a:r>
                        <a:rPr kumimoji="1" lang="ja-JP" altLang="en-US" sz="1300" b="1" dirty="0">
                          <a:latin typeface="メイリオ" panose="020B0604030504040204" pitchFamily="50" charset="-128"/>
                          <a:ea typeface="メイリオ" panose="020B0604030504040204" pitchFamily="50" charset="-128"/>
                        </a:rPr>
                        <a:t>京阪ザ・ストア</a:t>
                      </a:r>
                    </a:p>
                  </a:txBody>
                  <a:tcPr marL="84406" marR="84406" marT="42203" marB="42203" anchor="ctr"/>
                </a:tc>
                <a:tc>
                  <a:txBody>
                    <a:bodyPr/>
                    <a:lstStyle/>
                    <a:p>
                      <a:pPr marL="0" indent="0">
                        <a:lnSpc>
                          <a:spcPts val="1700"/>
                        </a:lnSpc>
                        <a:buNone/>
                      </a:pPr>
                      <a:r>
                        <a:rPr lang="ja-JP" altLang="en-US" sz="1000" dirty="0">
                          <a:latin typeface="メイリオ" panose="020B0604030504040204" pitchFamily="50" charset="-128"/>
                          <a:ea typeface="メイリオ" panose="020B0604030504040204" pitchFamily="50" charset="-128"/>
                        </a:rPr>
                        <a:t>府内フレスト全店（香里園、寝屋川、天満橋、長尾）</a:t>
                      </a:r>
                      <a:endParaRPr lang="en-US" altLang="ja-JP" sz="1000" dirty="0">
                        <a:latin typeface="メイリオ" panose="020B0604030504040204" pitchFamily="50" charset="-128"/>
                        <a:ea typeface="メイリオ" panose="020B0604030504040204" pitchFamily="50" charset="-128"/>
                      </a:endParaRPr>
                    </a:p>
                  </a:txBody>
                  <a:tcPr marL="84406" marR="84406" marT="42203" marB="42203" anchor="ctr"/>
                </a:tc>
                <a:tc>
                  <a:txBody>
                    <a:bodyPr/>
                    <a:lstStyle/>
                    <a:p>
                      <a:pPr marL="0" indent="0" algn="r">
                        <a:lnSpc>
                          <a:spcPts val="1700"/>
                        </a:lnSpc>
                        <a:buNone/>
                      </a:pPr>
                      <a:r>
                        <a:rPr lang="en-US" altLang="ja-JP" sz="1500" b="1" dirty="0">
                          <a:solidFill>
                            <a:srgbClr val="FF0000"/>
                          </a:solidFill>
                          <a:latin typeface="メイリオ" panose="020B0604030504040204" pitchFamily="50" charset="-128"/>
                          <a:ea typeface="メイリオ" panose="020B0604030504040204" pitchFamily="50" charset="-128"/>
                        </a:rPr>
                        <a:t>4</a:t>
                      </a:r>
                    </a:p>
                  </a:txBody>
                  <a:tcPr marL="84406" marR="84406" marT="42203" marB="42203" anchor="ctr"/>
                </a:tc>
                <a:extLst>
                  <a:ext uri="{0D108BD9-81ED-4DB2-BD59-A6C34878D82A}">
                    <a16:rowId xmlns:a16="http://schemas.microsoft.com/office/drawing/2014/main" val="3145896299"/>
                  </a:ext>
                </a:extLst>
              </a:tr>
              <a:tr h="482991">
                <a:tc>
                  <a:txBody>
                    <a:bodyPr/>
                    <a:lstStyle/>
                    <a:p>
                      <a:pPr algn="l">
                        <a:lnSpc>
                          <a:spcPts val="1700"/>
                        </a:lnSpc>
                      </a:pPr>
                      <a:r>
                        <a:rPr kumimoji="1" lang="ja-JP" altLang="en-US" sz="1300" b="1" dirty="0">
                          <a:latin typeface="メイリオ" panose="020B0604030504040204" pitchFamily="50" charset="-128"/>
                          <a:ea typeface="メイリオ" panose="020B0604030504040204" pitchFamily="50" charset="-128"/>
                        </a:rPr>
                        <a:t>食品ロス削減ショップエコイート（仮）</a:t>
                      </a:r>
                    </a:p>
                  </a:txBody>
                  <a:tcPr marL="84406" marR="84406" marT="42203" marB="42203" anchor="ctr"/>
                </a:tc>
                <a:tc>
                  <a:txBody>
                    <a:bodyPr/>
                    <a:lstStyle/>
                    <a:p>
                      <a:pPr marL="0" indent="0">
                        <a:lnSpc>
                          <a:spcPts val="1700"/>
                        </a:lnSpc>
                        <a:buNone/>
                      </a:pPr>
                      <a:r>
                        <a:rPr lang="ja-JP" altLang="en-US" sz="1000" dirty="0">
                          <a:latin typeface="メイリオ" panose="020B0604030504040204" pitchFamily="50" charset="-128"/>
                          <a:ea typeface="メイリオ" panose="020B0604030504040204" pitchFamily="50" charset="-128"/>
                        </a:rPr>
                        <a:t>府内全店</a:t>
                      </a:r>
                      <a:endParaRPr lang="en-US" altLang="ja-JP" sz="1000" dirty="0">
                        <a:latin typeface="メイリオ" panose="020B0604030504040204" pitchFamily="50" charset="-128"/>
                        <a:ea typeface="メイリオ" panose="020B0604030504040204" pitchFamily="50" charset="-128"/>
                      </a:endParaRPr>
                    </a:p>
                  </a:txBody>
                  <a:tcPr marL="84406" marR="84406" marT="42203" marB="42203" anchor="ctr"/>
                </a:tc>
                <a:tc>
                  <a:txBody>
                    <a:bodyPr/>
                    <a:lstStyle/>
                    <a:p>
                      <a:pPr marL="0" indent="0" algn="r">
                        <a:lnSpc>
                          <a:spcPts val="1700"/>
                        </a:lnSpc>
                        <a:buNone/>
                      </a:pPr>
                      <a:r>
                        <a:rPr lang="en-US" altLang="ja-JP" sz="1500" b="1" dirty="0">
                          <a:solidFill>
                            <a:srgbClr val="FF0000"/>
                          </a:solidFill>
                          <a:latin typeface="メイリオ" panose="020B0604030504040204" pitchFamily="50" charset="-128"/>
                          <a:ea typeface="メイリオ" panose="020B0604030504040204" pitchFamily="50" charset="-128"/>
                        </a:rPr>
                        <a:t>8</a:t>
                      </a:r>
                    </a:p>
                  </a:txBody>
                  <a:tcPr marL="84406" marR="84406" marT="42203" marB="42203" anchor="ctr"/>
                </a:tc>
                <a:extLst>
                  <a:ext uri="{0D108BD9-81ED-4DB2-BD59-A6C34878D82A}">
                    <a16:rowId xmlns:a16="http://schemas.microsoft.com/office/drawing/2014/main" val="3376273153"/>
                  </a:ext>
                </a:extLst>
              </a:tr>
            </a:tbl>
          </a:graphicData>
        </a:graphic>
      </p:graphicFrame>
      <p:sp>
        <p:nvSpPr>
          <p:cNvPr id="4" name="Rectangle 3">
            <a:extLst>
              <a:ext uri="{FF2B5EF4-FFF2-40B4-BE49-F238E27FC236}">
                <a16:creationId xmlns:a16="http://schemas.microsoft.com/office/drawing/2014/main" id="{EA9837F5-8299-4328-B7A3-18B4477D56FB}"/>
              </a:ext>
            </a:extLst>
          </p:cNvPr>
          <p:cNvSpPr>
            <a:spLocks noChangeArrowheads="1"/>
          </p:cNvSpPr>
          <p:nvPr/>
        </p:nvSpPr>
        <p:spPr bwMode="auto">
          <a:xfrm>
            <a:off x="0" y="124547"/>
            <a:ext cx="9138646" cy="474218"/>
          </a:xfrm>
          <a:prstGeom prst="rect">
            <a:avLst/>
          </a:prstGeom>
          <a:solidFill>
            <a:schemeClr val="accent1">
              <a:lumMod val="75000"/>
            </a:schemeClr>
          </a:solidFill>
          <a:ln>
            <a:noFill/>
          </a:ln>
          <a:effectLst>
            <a:outerShdw dist="71842" dir="2700000" algn="ctr" rotWithShape="0">
              <a:schemeClr val="bg2">
                <a:alpha val="50000"/>
              </a:schemeClr>
            </a:outerShdw>
          </a:effectLst>
        </p:spPr>
        <p:txBody>
          <a:bodyPr wrap="none" lIns="82499" tIns="41249" rIns="82499" bIns="41249"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defTabSz="457200" rtl="0" eaLnBrk="1" fontAlgn="auto" latinLnBrk="0" hangingPunct="1">
              <a:lnSpc>
                <a:spcPct val="100000"/>
              </a:lnSpc>
              <a:spcBef>
                <a:spcPct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大阪もったいないキャンペーンについて</a:t>
            </a:r>
            <a:endParaRPr kumimoji="1" lang="zh-TW"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6" name="スライド番号プレースホルダー 3">
            <a:extLst>
              <a:ext uri="{FF2B5EF4-FFF2-40B4-BE49-F238E27FC236}">
                <a16:creationId xmlns:a16="http://schemas.microsoft.com/office/drawing/2014/main" id="{FE94C869-3872-4496-BDE8-5BCD5A183CA5}"/>
              </a:ext>
            </a:extLst>
          </p:cNvPr>
          <p:cNvSpPr txBox="1">
            <a:spLocks/>
          </p:cNvSpPr>
          <p:nvPr/>
        </p:nvSpPr>
        <p:spPr>
          <a:xfrm>
            <a:off x="8681884" y="6480537"/>
            <a:ext cx="462116" cy="377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1600" dirty="0">
                <a:latin typeface="HGSｺﾞｼｯｸM" panose="020B0600000000000000" pitchFamily="50" charset="-128"/>
                <a:ea typeface="HGSｺﾞｼｯｸM" panose="020B0600000000000000" pitchFamily="50" charset="-128"/>
              </a:rPr>
              <a:t>11</a:t>
            </a:r>
            <a:endParaRPr lang="ja-JP" altLang="en-US" sz="1600"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3059425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BF4F0300-FBE1-4BDD-9B49-C45DA23B2AA7}"/>
              </a:ext>
            </a:extLst>
          </p:cNvPr>
          <p:cNvSpPr txBox="1"/>
          <p:nvPr/>
        </p:nvSpPr>
        <p:spPr>
          <a:xfrm>
            <a:off x="112088" y="719738"/>
            <a:ext cx="5675080" cy="2614627"/>
          </a:xfrm>
          <a:prstGeom prst="rect">
            <a:avLst/>
          </a:prstGeom>
          <a:noFill/>
        </p:spPr>
        <p:txBody>
          <a:bodyPr wrap="square" rtlCol="0">
            <a:spAutoFit/>
          </a:bodyPr>
          <a:lstStyle/>
          <a:p>
            <a:pPr algn="just" defTabSz="844083">
              <a:lnSpc>
                <a:spcPts val="2308"/>
              </a:lnSpc>
              <a:defRPr/>
            </a:pPr>
            <a:r>
              <a:rPr kumimoji="1" lang="en-US" altLang="ja-JP" sz="1662" b="1" spc="9" dirty="0">
                <a:solidFill>
                  <a:prstClr val="black"/>
                </a:solidFill>
                <a:latin typeface="メイリオ" panose="020B0604030504040204" pitchFamily="50" charset="-128"/>
                <a:ea typeface="メイリオ" panose="020B0604030504040204" pitchFamily="50" charset="-128"/>
              </a:rPr>
              <a:t>【</a:t>
            </a:r>
            <a:r>
              <a:rPr kumimoji="1" lang="ja-JP" altLang="en-US" sz="1662" b="1" spc="9" dirty="0">
                <a:solidFill>
                  <a:prstClr val="black"/>
                </a:solidFill>
                <a:latin typeface="メイリオ" panose="020B0604030504040204" pitchFamily="50" charset="-128"/>
                <a:ea typeface="メイリオ" panose="020B0604030504040204" pitchFamily="50" charset="-128"/>
              </a:rPr>
              <a:t>キックオフイベント</a:t>
            </a:r>
            <a:r>
              <a:rPr kumimoji="1" lang="en-US" altLang="ja-JP" sz="1662" b="1" spc="9" dirty="0">
                <a:solidFill>
                  <a:prstClr val="black"/>
                </a:solidFill>
                <a:latin typeface="メイリオ" panose="020B0604030504040204" pitchFamily="50" charset="-128"/>
                <a:ea typeface="メイリオ" panose="020B0604030504040204" pitchFamily="50" charset="-128"/>
              </a:rPr>
              <a:t>】</a:t>
            </a:r>
          </a:p>
          <a:p>
            <a:pPr algn="just" defTabSz="844083">
              <a:lnSpc>
                <a:spcPts val="2308"/>
              </a:lnSpc>
              <a:defRPr/>
            </a:pPr>
            <a:r>
              <a:rPr kumimoji="1" lang="ja-JP" altLang="en-US" sz="1662" b="1" spc="9" dirty="0">
                <a:solidFill>
                  <a:prstClr val="black"/>
                </a:solidFill>
                <a:latin typeface="メイリオ" panose="020B0604030504040204" pitchFamily="50" charset="-128"/>
                <a:ea typeface="メイリオ" panose="020B0604030504040204" pitchFamily="50" charset="-128"/>
              </a:rPr>
              <a:t>　開催場所：セブンパーク天美</a:t>
            </a:r>
            <a:r>
              <a:rPr kumimoji="1" lang="en-US" altLang="ja-JP" sz="1662" b="1" spc="9" dirty="0">
                <a:solidFill>
                  <a:prstClr val="black"/>
                </a:solidFill>
                <a:latin typeface="メイリオ" panose="020B0604030504040204" pitchFamily="50" charset="-128"/>
                <a:ea typeface="メイリオ" panose="020B0604030504040204" pitchFamily="50" charset="-128"/>
              </a:rPr>
              <a:t>1F</a:t>
            </a:r>
            <a:r>
              <a:rPr kumimoji="1" lang="ja-JP" altLang="en-US" sz="1662" b="1" spc="9" dirty="0">
                <a:solidFill>
                  <a:prstClr val="black"/>
                </a:solidFill>
                <a:latin typeface="メイリオ" panose="020B0604030504040204" pitchFamily="50" charset="-128"/>
                <a:ea typeface="メイリオ" panose="020B0604030504040204" pitchFamily="50" charset="-128"/>
              </a:rPr>
              <a:t>　</a:t>
            </a:r>
            <a:r>
              <a:rPr kumimoji="1" lang="en-US" altLang="ja-JP" sz="1662" b="1" dirty="0">
                <a:solidFill>
                  <a:srgbClr val="222222"/>
                </a:solidFill>
                <a:latin typeface="Noto Sans JP" panose="020B0200000000000000" pitchFamily="50" charset="-128"/>
                <a:ea typeface="Noto Sans JP" panose="020B0200000000000000" pitchFamily="50" charset="-128"/>
              </a:rPr>
              <a:t>AMAMI STADIUM</a:t>
            </a:r>
          </a:p>
          <a:p>
            <a:pPr algn="just" defTabSz="844083">
              <a:lnSpc>
                <a:spcPts val="2308"/>
              </a:lnSpc>
              <a:defRPr/>
            </a:pPr>
            <a:r>
              <a:rPr kumimoji="1" lang="ja-JP" altLang="en-US" sz="1662" b="1" dirty="0">
                <a:solidFill>
                  <a:srgbClr val="222222"/>
                </a:solidFill>
                <a:latin typeface="Noto Sans JP" panose="020B0200000000000000" pitchFamily="50" charset="-128"/>
                <a:ea typeface="Noto Sans JP" panose="020B0200000000000000" pitchFamily="50" charset="-128"/>
              </a:rPr>
              <a:t>　　　日時：令和７年</a:t>
            </a:r>
            <a:r>
              <a:rPr kumimoji="1" lang="en-US" altLang="ja-JP" sz="1662" b="1" dirty="0">
                <a:solidFill>
                  <a:srgbClr val="222222"/>
                </a:solidFill>
                <a:latin typeface="Noto Sans JP" panose="020B0200000000000000" pitchFamily="50" charset="-128"/>
                <a:ea typeface="Noto Sans JP" panose="020B0200000000000000" pitchFamily="50" charset="-128"/>
              </a:rPr>
              <a:t>10</a:t>
            </a:r>
            <a:r>
              <a:rPr kumimoji="1" lang="ja-JP" altLang="en-US" sz="1662" b="1" dirty="0">
                <a:solidFill>
                  <a:srgbClr val="222222"/>
                </a:solidFill>
                <a:latin typeface="Noto Sans JP" panose="020B0200000000000000" pitchFamily="50" charset="-128"/>
                <a:ea typeface="Noto Sans JP" panose="020B0200000000000000" pitchFamily="50" charset="-128"/>
              </a:rPr>
              <a:t>月</a:t>
            </a:r>
            <a:r>
              <a:rPr kumimoji="1" lang="en-US" altLang="ja-JP" sz="1662" b="1" dirty="0">
                <a:solidFill>
                  <a:srgbClr val="222222"/>
                </a:solidFill>
                <a:latin typeface="Noto Sans JP" panose="020B0200000000000000" pitchFamily="50" charset="-128"/>
                <a:ea typeface="Noto Sans JP" panose="020B0200000000000000" pitchFamily="50" charset="-128"/>
              </a:rPr>
              <a:t>5</a:t>
            </a:r>
            <a:r>
              <a:rPr kumimoji="1" lang="ja-JP" altLang="en-US" sz="1662" b="1" dirty="0">
                <a:solidFill>
                  <a:srgbClr val="222222"/>
                </a:solidFill>
                <a:latin typeface="Noto Sans JP" panose="020B0200000000000000" pitchFamily="50" charset="-128"/>
                <a:ea typeface="Noto Sans JP" panose="020B0200000000000000" pitchFamily="50" charset="-128"/>
              </a:rPr>
              <a:t>日　</a:t>
            </a:r>
            <a:r>
              <a:rPr kumimoji="1" lang="en-US" altLang="ja-JP" sz="1662" b="1" dirty="0">
                <a:solidFill>
                  <a:srgbClr val="222222"/>
                </a:solidFill>
                <a:latin typeface="Noto Sans JP" panose="020B0200000000000000" pitchFamily="50" charset="-128"/>
                <a:ea typeface="Noto Sans JP" panose="020B0200000000000000" pitchFamily="50" charset="-128"/>
              </a:rPr>
              <a:t>13</a:t>
            </a:r>
            <a:r>
              <a:rPr kumimoji="1" lang="ja-JP" altLang="en-US" sz="1662" b="1" dirty="0">
                <a:solidFill>
                  <a:srgbClr val="222222"/>
                </a:solidFill>
                <a:latin typeface="Noto Sans JP" panose="020B0200000000000000" pitchFamily="50" charset="-128"/>
                <a:ea typeface="Noto Sans JP" panose="020B0200000000000000" pitchFamily="50" charset="-128"/>
              </a:rPr>
              <a:t>時～</a:t>
            </a:r>
            <a:r>
              <a:rPr kumimoji="1" lang="en-US" altLang="ja-JP" sz="1662" b="1" dirty="0">
                <a:solidFill>
                  <a:srgbClr val="222222"/>
                </a:solidFill>
                <a:latin typeface="Noto Sans JP" panose="020B0200000000000000" pitchFamily="50" charset="-128"/>
                <a:ea typeface="Noto Sans JP" panose="020B0200000000000000" pitchFamily="50" charset="-128"/>
              </a:rPr>
              <a:t>16</a:t>
            </a:r>
            <a:r>
              <a:rPr kumimoji="1" lang="ja-JP" altLang="en-US" sz="1662" b="1" dirty="0">
                <a:solidFill>
                  <a:srgbClr val="222222"/>
                </a:solidFill>
                <a:latin typeface="Noto Sans JP" panose="020B0200000000000000" pitchFamily="50" charset="-128"/>
                <a:ea typeface="Noto Sans JP" panose="020B0200000000000000" pitchFamily="50" charset="-128"/>
              </a:rPr>
              <a:t>時</a:t>
            </a:r>
            <a:endParaRPr kumimoji="1" lang="en-US" altLang="ja-JP" sz="1662" b="1" dirty="0">
              <a:solidFill>
                <a:srgbClr val="222222"/>
              </a:solidFill>
              <a:latin typeface="Noto Sans JP" panose="020B0200000000000000" pitchFamily="50" charset="-128"/>
              <a:ea typeface="Noto Sans JP" panose="020B0200000000000000" pitchFamily="50" charset="-128"/>
            </a:endParaRPr>
          </a:p>
          <a:p>
            <a:pPr algn="just" defTabSz="844083">
              <a:lnSpc>
                <a:spcPts val="2308"/>
              </a:lnSpc>
              <a:defRPr/>
            </a:pPr>
            <a:r>
              <a:rPr kumimoji="1" lang="ja-JP" altLang="en-US" sz="1662" b="1" spc="9" dirty="0">
                <a:solidFill>
                  <a:prstClr val="black"/>
                </a:solidFill>
                <a:latin typeface="メイリオ" panose="020B0604030504040204" pitchFamily="50" charset="-128"/>
                <a:ea typeface="メイリオ" panose="020B0604030504040204" pitchFamily="50" charset="-128"/>
              </a:rPr>
              <a:t>　</a:t>
            </a:r>
            <a:r>
              <a:rPr kumimoji="1" lang="ja-JP" altLang="en-US" sz="1477" b="1" spc="9" dirty="0">
                <a:solidFill>
                  <a:prstClr val="black"/>
                </a:solidFill>
                <a:latin typeface="メイリオ" panose="020B0604030504040204" pitchFamily="50" charset="-128"/>
                <a:ea typeface="メイリオ" panose="020B0604030504040204" pitchFamily="50" charset="-128"/>
              </a:rPr>
              <a:t>★ステージ企画案 </a:t>
            </a:r>
            <a:endParaRPr kumimoji="1" lang="en-US" altLang="ja-JP" sz="1477" b="1" spc="9" dirty="0">
              <a:solidFill>
                <a:prstClr val="black"/>
              </a:solidFill>
              <a:latin typeface="メイリオ" panose="020B0604030504040204" pitchFamily="50" charset="-128"/>
              <a:ea typeface="メイリオ" panose="020B0604030504040204" pitchFamily="50" charset="-128"/>
            </a:endParaRPr>
          </a:p>
          <a:p>
            <a:pPr algn="just" defTabSz="844083">
              <a:lnSpc>
                <a:spcPts val="2308"/>
              </a:lnSpc>
              <a:defRPr/>
            </a:pPr>
            <a:r>
              <a:rPr kumimoji="1" lang="en-US" altLang="ja-JP" sz="1477" spc="9" dirty="0">
                <a:solidFill>
                  <a:prstClr val="black"/>
                </a:solidFill>
                <a:latin typeface="メイリオ" panose="020B0604030504040204" pitchFamily="50" charset="-128"/>
                <a:ea typeface="メイリオ" panose="020B0604030504040204" pitchFamily="50" charset="-128"/>
              </a:rPr>
              <a:t>       </a:t>
            </a:r>
            <a:r>
              <a:rPr kumimoji="1" lang="ja-JP" altLang="en-US" sz="1477" spc="9" dirty="0">
                <a:solidFill>
                  <a:prstClr val="black"/>
                </a:solidFill>
                <a:latin typeface="メイリオ" panose="020B0604030504040204" pitchFamily="50" charset="-128"/>
                <a:ea typeface="メイリオ" panose="020B0604030504040204" pitchFamily="50" charset="-128"/>
              </a:rPr>
              <a:t>・府、各スーパーが登壇し挨拶、取組紹介</a:t>
            </a:r>
            <a:endParaRPr kumimoji="1" lang="en-US" altLang="ja-JP" sz="1477" spc="9" dirty="0">
              <a:solidFill>
                <a:prstClr val="black"/>
              </a:solidFill>
              <a:latin typeface="メイリオ" panose="020B0604030504040204" pitchFamily="50" charset="-128"/>
              <a:ea typeface="メイリオ" panose="020B0604030504040204" pitchFamily="50" charset="-128"/>
            </a:endParaRPr>
          </a:p>
          <a:p>
            <a:pPr algn="just" defTabSz="844083">
              <a:lnSpc>
                <a:spcPts val="2308"/>
              </a:lnSpc>
              <a:defRPr/>
            </a:pPr>
            <a:r>
              <a:rPr kumimoji="1" lang="ja-JP" altLang="en-US" sz="1477" spc="9" dirty="0">
                <a:solidFill>
                  <a:prstClr val="black"/>
                </a:solidFill>
                <a:latin typeface="メイリオ" panose="020B0604030504040204" pitchFamily="50" charset="-128"/>
                <a:ea typeface="メイリオ" panose="020B0604030504040204" pitchFamily="50" charset="-128"/>
              </a:rPr>
              <a:t>　　 ・コック衣装のもずやんが登場</a:t>
            </a:r>
            <a:endParaRPr kumimoji="1" lang="en-US" altLang="ja-JP" sz="1477" spc="9" dirty="0">
              <a:solidFill>
                <a:prstClr val="black"/>
              </a:solidFill>
              <a:latin typeface="メイリオ" panose="020B0604030504040204" pitchFamily="50" charset="-128"/>
              <a:ea typeface="メイリオ" panose="020B0604030504040204" pitchFamily="50" charset="-128"/>
            </a:endParaRPr>
          </a:p>
          <a:p>
            <a:pPr algn="just" defTabSz="844083">
              <a:lnSpc>
                <a:spcPts val="2308"/>
              </a:lnSpc>
              <a:defRPr/>
            </a:pPr>
            <a:r>
              <a:rPr kumimoji="1" lang="ja-JP" altLang="en-US" sz="1477" spc="9" dirty="0">
                <a:solidFill>
                  <a:prstClr val="black"/>
                </a:solidFill>
                <a:latin typeface="メイリオ" panose="020B0604030504040204" pitchFamily="50" charset="-128"/>
                <a:ea typeface="メイリオ" panose="020B0604030504040204" pitchFamily="50" charset="-128"/>
              </a:rPr>
              <a:t>　　 ・クイズ大会等の実施</a:t>
            </a:r>
            <a:endParaRPr kumimoji="1" lang="en-US" altLang="ja-JP" sz="1477" spc="9" dirty="0">
              <a:solidFill>
                <a:prstClr val="black"/>
              </a:solidFill>
              <a:latin typeface="メイリオ" panose="020B0604030504040204" pitchFamily="50" charset="-128"/>
              <a:ea typeface="メイリオ" panose="020B0604030504040204" pitchFamily="50" charset="-128"/>
            </a:endParaRPr>
          </a:p>
          <a:p>
            <a:pPr algn="just" defTabSz="844083">
              <a:lnSpc>
                <a:spcPts val="1385"/>
              </a:lnSpc>
              <a:defRPr/>
            </a:pPr>
            <a:endParaRPr kumimoji="1" lang="en-US" altLang="ja-JP" sz="831" spc="9" dirty="0">
              <a:solidFill>
                <a:prstClr val="black"/>
              </a:solidFill>
              <a:latin typeface="メイリオ" panose="020B0604030504040204" pitchFamily="50" charset="-128"/>
              <a:ea typeface="メイリオ" panose="020B0604030504040204" pitchFamily="50" charset="-128"/>
            </a:endParaRPr>
          </a:p>
          <a:p>
            <a:pPr algn="just" defTabSz="844083">
              <a:lnSpc>
                <a:spcPts val="2308"/>
              </a:lnSpc>
              <a:defRPr/>
            </a:pPr>
            <a:r>
              <a:rPr kumimoji="1" lang="ja-JP" altLang="en-US" sz="1477" spc="9" dirty="0">
                <a:solidFill>
                  <a:prstClr val="black"/>
                </a:solidFill>
                <a:latin typeface="メイリオ" panose="020B0604030504040204" pitchFamily="50" charset="-128"/>
                <a:ea typeface="メイリオ" panose="020B0604030504040204" pitchFamily="50" charset="-128"/>
              </a:rPr>
              <a:t>　</a:t>
            </a:r>
            <a:r>
              <a:rPr kumimoji="1" lang="ja-JP" altLang="en-US" sz="1477" b="1" spc="9" dirty="0">
                <a:solidFill>
                  <a:prstClr val="black"/>
                </a:solidFill>
                <a:latin typeface="メイリオ" panose="020B0604030504040204" pitchFamily="50" charset="-128"/>
                <a:ea typeface="メイリオ" panose="020B0604030504040204" pitchFamily="50" charset="-128"/>
              </a:rPr>
              <a:t>★ブース企画案 </a:t>
            </a:r>
            <a:r>
              <a:rPr kumimoji="1" lang="en-US" altLang="ja-JP" sz="1477" b="1" spc="9" dirty="0">
                <a:solidFill>
                  <a:prstClr val="black"/>
                </a:solidFill>
                <a:latin typeface="メイリオ" panose="020B0604030504040204" pitchFamily="50" charset="-128"/>
                <a:ea typeface="メイリオ" panose="020B0604030504040204" pitchFamily="50" charset="-128"/>
              </a:rPr>
              <a:t>…</a:t>
            </a:r>
            <a:r>
              <a:rPr kumimoji="1" lang="ja-JP" altLang="en-US" sz="1477" spc="9" dirty="0">
                <a:solidFill>
                  <a:prstClr val="black"/>
                </a:solidFill>
                <a:latin typeface="メイリオ" panose="020B0604030504040204" pitchFamily="50" charset="-128"/>
                <a:ea typeface="メイリオ" panose="020B0604030504040204" pitchFamily="50" charset="-128"/>
              </a:rPr>
              <a:t>ステージ周辺エリアにブース展開</a:t>
            </a:r>
            <a:endParaRPr kumimoji="1" lang="en-US" altLang="ja-JP" sz="1477" spc="9" dirty="0">
              <a:solidFill>
                <a:prstClr val="black"/>
              </a:solidFill>
              <a:latin typeface="メイリオ" panose="020B0604030504040204" pitchFamily="50" charset="-128"/>
              <a:ea typeface="メイリオ" panose="020B0604030504040204" pitchFamily="50" charset="-128"/>
            </a:endParaRPr>
          </a:p>
        </p:txBody>
      </p:sp>
      <p:grpSp>
        <p:nvGrpSpPr>
          <p:cNvPr id="7" name="グループ化 6">
            <a:extLst>
              <a:ext uri="{FF2B5EF4-FFF2-40B4-BE49-F238E27FC236}">
                <a16:creationId xmlns:a16="http://schemas.microsoft.com/office/drawing/2014/main" id="{F30DB95C-A478-41E2-8676-201AD9A49B09}"/>
              </a:ext>
            </a:extLst>
          </p:cNvPr>
          <p:cNvGrpSpPr/>
          <p:nvPr/>
        </p:nvGrpSpPr>
        <p:grpSpPr>
          <a:xfrm>
            <a:off x="6138434" y="802681"/>
            <a:ext cx="2683490" cy="2626319"/>
            <a:chOff x="5486400" y="2385421"/>
            <a:chExt cx="3657599" cy="3695819"/>
          </a:xfrm>
        </p:grpSpPr>
        <p:sp>
          <p:nvSpPr>
            <p:cNvPr id="8" name="テキスト ボックス 7">
              <a:extLst>
                <a:ext uri="{FF2B5EF4-FFF2-40B4-BE49-F238E27FC236}">
                  <a16:creationId xmlns:a16="http://schemas.microsoft.com/office/drawing/2014/main" id="{DFCB02F0-A2C5-4D1D-A375-39C70C07AE55}"/>
                </a:ext>
              </a:extLst>
            </p:cNvPr>
            <p:cNvSpPr txBox="1"/>
            <p:nvPr/>
          </p:nvSpPr>
          <p:spPr>
            <a:xfrm>
              <a:off x="5516755" y="2385421"/>
              <a:ext cx="3533798" cy="455579"/>
            </a:xfrm>
            <a:prstGeom prst="rect">
              <a:avLst/>
            </a:prstGeom>
            <a:noFill/>
          </p:spPr>
          <p:txBody>
            <a:bodyPr wrap="square" rtlCol="0">
              <a:spAutoFit/>
            </a:bodyPr>
            <a:lstStyle/>
            <a:p>
              <a:pPr algn="ctr" defTabSz="844083">
                <a:lnSpc>
                  <a:spcPts val="2031"/>
                </a:lnSpc>
                <a:defRPr/>
              </a:pPr>
              <a:r>
                <a:rPr kumimoji="1" lang="ja-JP" altLang="en-US" sz="1015" spc="9" dirty="0">
                  <a:solidFill>
                    <a:prstClr val="black"/>
                  </a:solidFill>
                  <a:latin typeface="メイリオ" panose="020B0604030504040204" pitchFamily="50" charset="-128"/>
                  <a:ea typeface="メイリオ" panose="020B0604030504040204" pitchFamily="50" charset="-128"/>
                </a:rPr>
                <a:t>～ステージ初回挨拶（イメージ）～</a:t>
              </a:r>
              <a:endParaRPr kumimoji="1" lang="en-US" altLang="ja-JP" sz="1015" spc="9" dirty="0">
                <a:solidFill>
                  <a:prstClr val="black"/>
                </a:solidFill>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16B2B860-8856-469F-9417-38BE15050E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6500" y="2777196"/>
              <a:ext cx="1742235" cy="1639878"/>
            </a:xfrm>
            <a:prstGeom prst="rect">
              <a:avLst/>
            </a:prstGeom>
          </p:spPr>
        </p:pic>
        <p:pic>
          <p:nvPicPr>
            <p:cNvPr id="10" name="図 9">
              <a:extLst>
                <a:ext uri="{FF2B5EF4-FFF2-40B4-BE49-F238E27FC236}">
                  <a16:creationId xmlns:a16="http://schemas.microsoft.com/office/drawing/2014/main" id="{3F4826CE-1F11-42ED-98A9-F5A879E61C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9795" y="4214301"/>
              <a:ext cx="763557" cy="1116081"/>
            </a:xfrm>
            <a:prstGeom prst="rect">
              <a:avLst/>
            </a:prstGeom>
          </p:spPr>
        </p:pic>
        <p:pic>
          <p:nvPicPr>
            <p:cNvPr id="11" name="図 10">
              <a:extLst>
                <a:ext uri="{FF2B5EF4-FFF2-40B4-BE49-F238E27FC236}">
                  <a16:creationId xmlns:a16="http://schemas.microsoft.com/office/drawing/2014/main" id="{6EE7DC8A-F90E-4803-B0DD-4AEC826DE47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530404" y="4208289"/>
              <a:ext cx="923289" cy="1122093"/>
            </a:xfrm>
            <a:prstGeom prst="rect">
              <a:avLst/>
            </a:prstGeom>
          </p:spPr>
        </p:pic>
        <p:pic>
          <p:nvPicPr>
            <p:cNvPr id="12" name="図 11">
              <a:extLst>
                <a:ext uri="{FF2B5EF4-FFF2-40B4-BE49-F238E27FC236}">
                  <a16:creationId xmlns:a16="http://schemas.microsoft.com/office/drawing/2014/main" id="{40AD7419-D5C2-4BCC-A7F1-D5B8189675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0745" y="4168708"/>
              <a:ext cx="1533254" cy="1289850"/>
            </a:xfrm>
            <a:prstGeom prst="rect">
              <a:avLst/>
            </a:prstGeom>
          </p:spPr>
        </p:pic>
        <p:sp>
          <p:nvSpPr>
            <p:cNvPr id="13" name="正方形/長方形 12">
              <a:extLst>
                <a:ext uri="{FF2B5EF4-FFF2-40B4-BE49-F238E27FC236}">
                  <a16:creationId xmlns:a16="http://schemas.microsoft.com/office/drawing/2014/main" id="{E7A3895F-2C54-4EA3-9307-163CE04B5999}"/>
                </a:ext>
              </a:extLst>
            </p:cNvPr>
            <p:cNvSpPr/>
            <p:nvPr/>
          </p:nvSpPr>
          <p:spPr>
            <a:xfrm>
              <a:off x="5486400" y="5798837"/>
              <a:ext cx="3533795" cy="28240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r>
                <a:rPr kumimoji="1" lang="ja-JP" altLang="en-US" sz="1662" dirty="0">
                  <a:solidFill>
                    <a:prstClr val="white"/>
                  </a:solidFill>
                  <a:latin typeface="Calibri"/>
                  <a:ea typeface="ＭＳ Ｐゴシック" panose="020B0600070205080204" pitchFamily="50" charset="-128"/>
                </a:rPr>
                <a:t>ステージ</a:t>
              </a:r>
            </a:p>
          </p:txBody>
        </p:sp>
        <p:sp>
          <p:nvSpPr>
            <p:cNvPr id="14" name="テキスト ボックス 13">
              <a:extLst>
                <a:ext uri="{FF2B5EF4-FFF2-40B4-BE49-F238E27FC236}">
                  <a16:creationId xmlns:a16="http://schemas.microsoft.com/office/drawing/2014/main" id="{658269DB-0C8A-4E99-A5BC-B1DF76122897}"/>
                </a:ext>
              </a:extLst>
            </p:cNvPr>
            <p:cNvSpPr txBox="1"/>
            <p:nvPr/>
          </p:nvSpPr>
          <p:spPr>
            <a:xfrm>
              <a:off x="5562645" y="5426111"/>
              <a:ext cx="857855" cy="369859"/>
            </a:xfrm>
            <a:prstGeom prst="rect">
              <a:avLst/>
            </a:prstGeom>
            <a:noFill/>
          </p:spPr>
          <p:txBody>
            <a:bodyPr wrap="square" rtlCol="0">
              <a:spAutoFit/>
            </a:bodyPr>
            <a:lstStyle/>
            <a:p>
              <a:pPr algn="ctr" defTabSz="844083">
                <a:defRPr/>
              </a:pPr>
              <a:r>
                <a:rPr kumimoji="1" lang="ja-JP" altLang="en-US" sz="1108" dirty="0">
                  <a:solidFill>
                    <a:prstClr val="black"/>
                  </a:solidFill>
                  <a:latin typeface="メイリオ" panose="020B0604030504040204" pitchFamily="50" charset="-128"/>
                  <a:ea typeface="メイリオ" panose="020B0604030504040204" pitchFamily="50" charset="-128"/>
                </a:rPr>
                <a:t>司会</a:t>
              </a:r>
            </a:p>
          </p:txBody>
        </p:sp>
        <p:sp>
          <p:nvSpPr>
            <p:cNvPr id="15" name="テキスト ボックス 14">
              <a:extLst>
                <a:ext uri="{FF2B5EF4-FFF2-40B4-BE49-F238E27FC236}">
                  <a16:creationId xmlns:a16="http://schemas.microsoft.com/office/drawing/2014/main" id="{B2C10F99-82FD-41AE-8D48-F81A3C8E60EC}"/>
                </a:ext>
              </a:extLst>
            </p:cNvPr>
            <p:cNvSpPr txBox="1"/>
            <p:nvPr/>
          </p:nvSpPr>
          <p:spPr>
            <a:xfrm>
              <a:off x="6430932" y="5400709"/>
              <a:ext cx="1122232" cy="369859"/>
            </a:xfrm>
            <a:prstGeom prst="rect">
              <a:avLst/>
            </a:prstGeom>
            <a:noFill/>
          </p:spPr>
          <p:txBody>
            <a:bodyPr wrap="square" rtlCol="0">
              <a:spAutoFit/>
            </a:bodyPr>
            <a:lstStyle/>
            <a:p>
              <a:pPr algn="ctr" defTabSz="844083">
                <a:defRPr/>
              </a:pPr>
              <a:r>
                <a:rPr kumimoji="1" lang="ja-JP" altLang="en-US" sz="1108" dirty="0">
                  <a:solidFill>
                    <a:prstClr val="black"/>
                  </a:solidFill>
                  <a:latin typeface="メイリオ" panose="020B0604030504040204" pitchFamily="50" charset="-128"/>
                  <a:ea typeface="メイリオ" panose="020B0604030504040204" pitchFamily="50" charset="-128"/>
                </a:rPr>
                <a:t>もずやん</a:t>
              </a:r>
            </a:p>
          </p:txBody>
        </p:sp>
        <p:sp>
          <p:nvSpPr>
            <p:cNvPr id="16" name="テキスト ボックス 15">
              <a:extLst>
                <a:ext uri="{FF2B5EF4-FFF2-40B4-BE49-F238E27FC236}">
                  <a16:creationId xmlns:a16="http://schemas.microsoft.com/office/drawing/2014/main" id="{FA9DFF8B-C6B2-4EAC-828A-2FABB0557152}"/>
                </a:ext>
              </a:extLst>
            </p:cNvPr>
            <p:cNvSpPr txBox="1"/>
            <p:nvPr/>
          </p:nvSpPr>
          <p:spPr>
            <a:xfrm>
              <a:off x="7657893" y="5400709"/>
              <a:ext cx="1406899" cy="369859"/>
            </a:xfrm>
            <a:prstGeom prst="rect">
              <a:avLst/>
            </a:prstGeom>
            <a:noFill/>
          </p:spPr>
          <p:txBody>
            <a:bodyPr wrap="square" rtlCol="0">
              <a:spAutoFit/>
            </a:bodyPr>
            <a:lstStyle/>
            <a:p>
              <a:pPr algn="ctr" defTabSz="844083">
                <a:defRPr/>
              </a:pPr>
              <a:r>
                <a:rPr kumimoji="1" lang="ja-JP" altLang="en-US" sz="1108" dirty="0">
                  <a:solidFill>
                    <a:prstClr val="black"/>
                  </a:solidFill>
                  <a:latin typeface="メイリオ" panose="020B0604030504040204" pitchFamily="50" charset="-128"/>
                  <a:ea typeface="メイリオ" panose="020B0604030504040204" pitchFamily="50" charset="-128"/>
                </a:rPr>
                <a:t>各事業者</a:t>
              </a:r>
            </a:p>
          </p:txBody>
        </p:sp>
      </p:grpSp>
      <p:sp>
        <p:nvSpPr>
          <p:cNvPr id="17" name="テキスト ボックス 16">
            <a:extLst>
              <a:ext uri="{FF2B5EF4-FFF2-40B4-BE49-F238E27FC236}">
                <a16:creationId xmlns:a16="http://schemas.microsoft.com/office/drawing/2014/main" id="{1DF45DF4-1A5C-48C1-9208-4C22DFF3BF64}"/>
              </a:ext>
            </a:extLst>
          </p:cNvPr>
          <p:cNvSpPr txBox="1"/>
          <p:nvPr/>
        </p:nvSpPr>
        <p:spPr>
          <a:xfrm>
            <a:off x="163728" y="3519609"/>
            <a:ext cx="6667686" cy="2617833"/>
          </a:xfrm>
          <a:prstGeom prst="rect">
            <a:avLst/>
          </a:prstGeom>
          <a:noFill/>
        </p:spPr>
        <p:txBody>
          <a:bodyPr wrap="square" rtlCol="0">
            <a:spAutoFit/>
          </a:bodyPr>
          <a:lstStyle/>
          <a:p>
            <a:pPr algn="just" defTabSz="844083">
              <a:lnSpc>
                <a:spcPts val="2215"/>
              </a:lnSpc>
              <a:defRPr/>
            </a:pPr>
            <a:r>
              <a:rPr kumimoji="1" lang="en-US" altLang="ja-JP" sz="1662" b="1" spc="9" dirty="0">
                <a:solidFill>
                  <a:prstClr val="black"/>
                </a:solidFill>
                <a:latin typeface="メイリオ" panose="020B0604030504040204" pitchFamily="50" charset="-128"/>
                <a:ea typeface="メイリオ" panose="020B0604030504040204" pitchFamily="50" charset="-128"/>
              </a:rPr>
              <a:t>【</a:t>
            </a:r>
            <a:r>
              <a:rPr kumimoji="1" lang="ja-JP" altLang="en-US" sz="1662" b="1" spc="9" dirty="0">
                <a:solidFill>
                  <a:prstClr val="black"/>
                </a:solidFill>
                <a:latin typeface="メイリオ" panose="020B0604030504040204" pitchFamily="50" charset="-128"/>
                <a:ea typeface="メイリオ" panose="020B0604030504040204" pitchFamily="50" charset="-128"/>
              </a:rPr>
              <a:t>主な取組</a:t>
            </a:r>
            <a:r>
              <a:rPr kumimoji="1" lang="en-US" altLang="ja-JP" sz="1662" b="1" spc="9" dirty="0">
                <a:solidFill>
                  <a:prstClr val="black"/>
                </a:solidFill>
                <a:latin typeface="メイリオ" panose="020B0604030504040204" pitchFamily="50" charset="-128"/>
                <a:ea typeface="メイリオ" panose="020B0604030504040204" pitchFamily="50" charset="-128"/>
              </a:rPr>
              <a:t>】</a:t>
            </a:r>
            <a:r>
              <a:rPr kumimoji="1" lang="ja-JP" altLang="en-US" sz="1662" b="1" spc="9" dirty="0">
                <a:solidFill>
                  <a:prstClr val="black"/>
                </a:solidFill>
                <a:latin typeface="メイリオ" panose="020B0604030504040204" pitchFamily="50" charset="-128"/>
                <a:ea typeface="メイリオ" panose="020B0604030504040204" pitchFamily="50" charset="-128"/>
              </a:rPr>
              <a:t>　</a:t>
            </a:r>
            <a:r>
              <a:rPr kumimoji="1" lang="en-US" altLang="ja-JP" sz="1477" spc="9" dirty="0">
                <a:solidFill>
                  <a:prstClr val="black"/>
                </a:solidFill>
                <a:latin typeface="メイリオ" panose="020B0604030504040204" pitchFamily="50" charset="-128"/>
                <a:ea typeface="メイリオ" panose="020B0604030504040204" pitchFamily="50" charset="-128"/>
              </a:rPr>
              <a:t>※</a:t>
            </a:r>
            <a:r>
              <a:rPr kumimoji="1" lang="ja-JP" altLang="en-US" sz="1477" spc="9" dirty="0">
                <a:solidFill>
                  <a:prstClr val="black"/>
                </a:solidFill>
                <a:latin typeface="メイリオ" panose="020B0604030504040204" pitchFamily="50" charset="-128"/>
                <a:ea typeface="メイリオ" panose="020B0604030504040204" pitchFamily="50" charset="-128"/>
              </a:rPr>
              <a:t>各店舗における取組内容は異なる。　</a:t>
            </a:r>
            <a:endParaRPr kumimoji="1" lang="en-US" altLang="ja-JP" sz="1477" spc="9" dirty="0">
              <a:solidFill>
                <a:prstClr val="black"/>
              </a:solidFill>
              <a:latin typeface="メイリオ" panose="020B0604030504040204" pitchFamily="50" charset="-128"/>
              <a:ea typeface="メイリオ" panose="020B0604030504040204" pitchFamily="50" charset="-128"/>
            </a:endParaRPr>
          </a:p>
          <a:p>
            <a:pPr algn="just" defTabSz="844083">
              <a:lnSpc>
                <a:spcPts val="2215"/>
              </a:lnSpc>
              <a:defRPr/>
            </a:pPr>
            <a:r>
              <a:rPr kumimoji="1" lang="ja-JP" altLang="en-US" sz="1477" spc="9" dirty="0">
                <a:solidFill>
                  <a:prstClr val="black"/>
                </a:solidFill>
                <a:latin typeface="メイリオ" panose="020B0604030504040204" pitchFamily="50" charset="-128"/>
                <a:ea typeface="メイリオ" panose="020B0604030504040204" pitchFamily="50" charset="-128"/>
              </a:rPr>
              <a:t>　○ キャンペーン用ポスター（全店舗共通）の掲示</a:t>
            </a:r>
            <a:endParaRPr kumimoji="1" lang="en-US" altLang="ja-JP" sz="1477" spc="9" dirty="0">
              <a:solidFill>
                <a:prstClr val="black"/>
              </a:solidFill>
              <a:latin typeface="メイリオ" panose="020B0604030504040204" pitchFamily="50" charset="-128"/>
              <a:ea typeface="メイリオ" panose="020B0604030504040204" pitchFamily="50" charset="-128"/>
            </a:endParaRPr>
          </a:p>
          <a:p>
            <a:pPr algn="just" defTabSz="844083">
              <a:lnSpc>
                <a:spcPts val="2215"/>
              </a:lnSpc>
              <a:defRPr/>
            </a:pPr>
            <a:r>
              <a:rPr kumimoji="1" lang="ja-JP" altLang="en-US" sz="1477" spc="9" dirty="0">
                <a:solidFill>
                  <a:prstClr val="black"/>
                </a:solidFill>
                <a:latin typeface="メイリオ" panose="020B0604030504040204" pitchFamily="50" charset="-128"/>
                <a:ea typeface="メイリオ" panose="020B0604030504040204" pitchFamily="50" charset="-128"/>
              </a:rPr>
              <a:t>　○ 「食品ロスカードゲーム」、「もったいないやん釣りゲーム」の実施</a:t>
            </a:r>
            <a:endParaRPr kumimoji="1" lang="en-US" altLang="ja-JP" sz="1477" spc="9" dirty="0">
              <a:solidFill>
                <a:prstClr val="black"/>
              </a:solidFill>
              <a:latin typeface="メイリオ" panose="020B0604030504040204" pitchFamily="50" charset="-128"/>
              <a:ea typeface="メイリオ" panose="020B0604030504040204" pitchFamily="50" charset="-128"/>
            </a:endParaRPr>
          </a:p>
          <a:p>
            <a:pPr algn="just" defTabSz="844083">
              <a:lnSpc>
                <a:spcPts val="2215"/>
              </a:lnSpc>
              <a:defRPr/>
            </a:pPr>
            <a:r>
              <a:rPr kumimoji="1" lang="ja-JP" altLang="en-US" sz="1477" spc="9" dirty="0">
                <a:solidFill>
                  <a:prstClr val="black"/>
                </a:solidFill>
                <a:latin typeface="メイリオ" panose="020B0604030504040204" pitchFamily="50" charset="-128"/>
                <a:ea typeface="メイリオ" panose="020B0604030504040204" pitchFamily="50" charset="-128"/>
              </a:rPr>
              <a:t>　○ 食材の使い切りレシピなどの啓発</a:t>
            </a:r>
            <a:endParaRPr kumimoji="1" lang="en-US" altLang="ja-JP" sz="1477" spc="9" dirty="0">
              <a:solidFill>
                <a:prstClr val="black"/>
              </a:solidFill>
              <a:latin typeface="メイリオ" panose="020B0604030504040204" pitchFamily="50" charset="-128"/>
              <a:ea typeface="メイリオ" panose="020B0604030504040204" pitchFamily="50" charset="-128"/>
            </a:endParaRPr>
          </a:p>
          <a:p>
            <a:pPr algn="just" defTabSz="844083">
              <a:lnSpc>
                <a:spcPts val="2215"/>
              </a:lnSpc>
              <a:defRPr/>
            </a:pPr>
            <a:r>
              <a:rPr kumimoji="1" lang="ja-JP" altLang="en-US" sz="1477" spc="9" dirty="0">
                <a:solidFill>
                  <a:prstClr val="black"/>
                </a:solidFill>
                <a:latin typeface="メイリオ" panose="020B0604030504040204" pitchFamily="50" charset="-128"/>
                <a:ea typeface="メイリオ" panose="020B0604030504040204" pitchFamily="50" charset="-128"/>
              </a:rPr>
              <a:t>　○ コト</a:t>
            </a:r>
            <a:r>
              <a:rPr kumimoji="1" lang="en-US" altLang="ja-JP" sz="1477" spc="9" dirty="0">
                <a:solidFill>
                  <a:prstClr val="black"/>
                </a:solidFill>
                <a:latin typeface="メイリオ" panose="020B0604030504040204" pitchFamily="50" charset="-128"/>
                <a:ea typeface="メイリオ" panose="020B0604030504040204" pitchFamily="50" charset="-128"/>
              </a:rPr>
              <a:t>POP</a:t>
            </a:r>
            <a:r>
              <a:rPr kumimoji="1" lang="ja-JP" altLang="en-US" sz="1477" spc="9" dirty="0">
                <a:solidFill>
                  <a:prstClr val="black"/>
                </a:solidFill>
                <a:latin typeface="メイリオ" panose="020B0604030504040204" pitchFamily="50" charset="-128"/>
                <a:ea typeface="メイリオ" panose="020B0604030504040204" pitchFamily="50" charset="-128"/>
              </a:rPr>
              <a:t>を用いた“売り切り”の啓発</a:t>
            </a:r>
            <a:endParaRPr kumimoji="1" lang="en-US" altLang="ja-JP" sz="1477" spc="9" dirty="0">
              <a:solidFill>
                <a:prstClr val="black"/>
              </a:solidFill>
              <a:latin typeface="メイリオ" panose="020B0604030504040204" pitchFamily="50" charset="-128"/>
              <a:ea typeface="メイリオ" panose="020B0604030504040204" pitchFamily="50" charset="-128"/>
            </a:endParaRPr>
          </a:p>
          <a:p>
            <a:pPr algn="just" defTabSz="844083">
              <a:lnSpc>
                <a:spcPts val="2215"/>
              </a:lnSpc>
              <a:defRPr/>
            </a:pPr>
            <a:r>
              <a:rPr kumimoji="1" lang="ja-JP" altLang="en-US" sz="1477" spc="9" dirty="0">
                <a:solidFill>
                  <a:prstClr val="black"/>
                </a:solidFill>
                <a:latin typeface="メイリオ" panose="020B0604030504040204" pitchFamily="50" charset="-128"/>
                <a:ea typeface="メイリオ" panose="020B0604030504040204" pitchFamily="50" charset="-128"/>
              </a:rPr>
              <a:t>　○ 特売イベントによる“売り切り”の実施</a:t>
            </a:r>
            <a:endParaRPr kumimoji="1" lang="en-US" altLang="ja-JP" sz="1477" spc="9" dirty="0">
              <a:solidFill>
                <a:prstClr val="black"/>
              </a:solidFill>
              <a:latin typeface="メイリオ" panose="020B0604030504040204" pitchFamily="50" charset="-128"/>
              <a:ea typeface="メイリオ" panose="020B0604030504040204" pitchFamily="50" charset="-128"/>
            </a:endParaRPr>
          </a:p>
          <a:p>
            <a:pPr algn="just" defTabSz="844083">
              <a:lnSpc>
                <a:spcPts val="2215"/>
              </a:lnSpc>
              <a:defRPr/>
            </a:pPr>
            <a:r>
              <a:rPr kumimoji="1" lang="ja-JP" altLang="en-US" sz="1477" spc="9" dirty="0">
                <a:solidFill>
                  <a:prstClr val="black"/>
                </a:solidFill>
                <a:latin typeface="メイリオ" panose="020B0604030504040204" pitchFamily="50" charset="-128"/>
                <a:ea typeface="メイリオ" panose="020B0604030504040204" pitchFamily="50" charset="-128"/>
              </a:rPr>
              <a:t>　○ 見切り品コーナーの設置</a:t>
            </a:r>
            <a:endParaRPr kumimoji="1" lang="en-US" altLang="ja-JP" sz="1477" spc="9" dirty="0">
              <a:solidFill>
                <a:prstClr val="black"/>
              </a:solidFill>
              <a:latin typeface="メイリオ" panose="020B0604030504040204" pitchFamily="50" charset="-128"/>
              <a:ea typeface="メイリオ" panose="020B0604030504040204" pitchFamily="50" charset="-128"/>
            </a:endParaRPr>
          </a:p>
          <a:p>
            <a:pPr algn="just" defTabSz="844083">
              <a:lnSpc>
                <a:spcPts val="2215"/>
              </a:lnSpc>
              <a:defRPr/>
            </a:pPr>
            <a:r>
              <a:rPr kumimoji="1" lang="ja-JP" altLang="en-US" sz="1477" spc="9" dirty="0">
                <a:solidFill>
                  <a:prstClr val="black"/>
                </a:solidFill>
                <a:latin typeface="メイリオ" panose="020B0604030504040204" pitchFamily="50" charset="-128"/>
                <a:ea typeface="メイリオ" panose="020B0604030504040204" pitchFamily="50" charset="-128"/>
              </a:rPr>
              <a:t>　○ 小分け、セット販売、 ポイントの付与</a:t>
            </a:r>
            <a:endParaRPr kumimoji="1" lang="en-US" altLang="ja-JP" sz="1477" spc="9" dirty="0">
              <a:solidFill>
                <a:prstClr val="black"/>
              </a:solidFill>
              <a:latin typeface="メイリオ" panose="020B0604030504040204" pitchFamily="50" charset="-128"/>
              <a:ea typeface="メイリオ" panose="020B0604030504040204" pitchFamily="50" charset="-128"/>
            </a:endParaRPr>
          </a:p>
          <a:p>
            <a:pPr algn="just" defTabSz="844083">
              <a:lnSpc>
                <a:spcPts val="2215"/>
              </a:lnSpc>
              <a:defRPr/>
            </a:pPr>
            <a:r>
              <a:rPr kumimoji="1" lang="ja-JP" altLang="en-US" sz="1477" spc="9" dirty="0">
                <a:solidFill>
                  <a:prstClr val="black"/>
                </a:solidFill>
                <a:latin typeface="メイリオ" panose="020B0604030504040204" pitchFamily="50" charset="-128"/>
                <a:ea typeface="メイリオ" panose="020B0604030504040204" pitchFamily="50" charset="-128"/>
              </a:rPr>
              <a:t>　○ 食品ロス量の計測（</a:t>
            </a:r>
            <a:r>
              <a:rPr kumimoji="1" lang="en-US" altLang="ja-JP" sz="1477" spc="9" dirty="0">
                <a:solidFill>
                  <a:prstClr val="black"/>
                </a:solidFill>
                <a:latin typeface="メイリオ" panose="020B0604030504040204" pitchFamily="50" charset="-128"/>
                <a:ea typeface="メイリオ" panose="020B0604030504040204" pitchFamily="50" charset="-128"/>
              </a:rPr>
              <a:t>POS</a:t>
            </a:r>
            <a:r>
              <a:rPr kumimoji="1" lang="ja-JP" altLang="en-US" sz="1477" spc="9" dirty="0">
                <a:solidFill>
                  <a:prstClr val="black"/>
                </a:solidFill>
                <a:latin typeface="メイリオ" panose="020B0604030504040204" pitchFamily="50" charset="-128"/>
                <a:ea typeface="メイリオ" panose="020B0604030504040204" pitchFamily="50" charset="-128"/>
              </a:rPr>
              <a:t>データまたは計量）など</a:t>
            </a:r>
            <a:endParaRPr kumimoji="1" lang="en-US" altLang="ja-JP" sz="1477" spc="9" dirty="0">
              <a:solidFill>
                <a:prstClr val="black"/>
              </a:solidFill>
              <a:latin typeface="メイリオ" panose="020B0604030504040204" pitchFamily="50" charset="-128"/>
              <a:ea typeface="メイリオ" panose="020B0604030504040204" pitchFamily="50" charset="-128"/>
            </a:endParaRPr>
          </a:p>
        </p:txBody>
      </p:sp>
      <p:pic>
        <p:nvPicPr>
          <p:cNvPr id="19" name="図 18">
            <a:extLst>
              <a:ext uri="{FF2B5EF4-FFF2-40B4-BE49-F238E27FC236}">
                <a16:creationId xmlns:a16="http://schemas.microsoft.com/office/drawing/2014/main" id="{0A6A060E-1BF3-4AF0-8DD9-55D213C3DED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9650" t="19222" r="20045" b="19334"/>
          <a:stretch/>
        </p:blipFill>
        <p:spPr>
          <a:xfrm>
            <a:off x="6694017" y="3984282"/>
            <a:ext cx="1115538" cy="1608622"/>
          </a:xfrm>
          <a:prstGeom prst="rect">
            <a:avLst/>
          </a:prstGeom>
        </p:spPr>
      </p:pic>
      <p:pic>
        <p:nvPicPr>
          <p:cNvPr id="20" name="図 19">
            <a:extLst>
              <a:ext uri="{FF2B5EF4-FFF2-40B4-BE49-F238E27FC236}">
                <a16:creationId xmlns:a16="http://schemas.microsoft.com/office/drawing/2014/main" id="{D503B7F0-9AEE-4594-9048-B3CAAC49388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9807" t="19778" r="19492" b="19778"/>
          <a:stretch/>
        </p:blipFill>
        <p:spPr>
          <a:xfrm>
            <a:off x="7856278" y="3984282"/>
            <a:ext cx="1124910" cy="1585367"/>
          </a:xfrm>
          <a:prstGeom prst="rect">
            <a:avLst/>
          </a:prstGeom>
        </p:spPr>
      </p:pic>
      <p:sp>
        <p:nvSpPr>
          <p:cNvPr id="21" name="テキスト ボックス 20">
            <a:extLst>
              <a:ext uri="{FF2B5EF4-FFF2-40B4-BE49-F238E27FC236}">
                <a16:creationId xmlns:a16="http://schemas.microsoft.com/office/drawing/2014/main" id="{781A5BC7-4516-4E18-BAC3-D055448D397D}"/>
              </a:ext>
            </a:extLst>
          </p:cNvPr>
          <p:cNvSpPr txBox="1"/>
          <p:nvPr/>
        </p:nvSpPr>
        <p:spPr>
          <a:xfrm>
            <a:off x="6868242" y="5637529"/>
            <a:ext cx="1953682" cy="288862"/>
          </a:xfrm>
          <a:prstGeom prst="rect">
            <a:avLst/>
          </a:prstGeom>
          <a:noFill/>
        </p:spPr>
        <p:txBody>
          <a:bodyPr wrap="square" rtlCol="0">
            <a:spAutoFit/>
          </a:bodyPr>
          <a:lstStyle/>
          <a:p>
            <a:pPr algn="ctr" defTabSz="844083">
              <a:lnSpc>
                <a:spcPts val="1569"/>
              </a:lnSpc>
              <a:defRPr/>
            </a:pPr>
            <a:r>
              <a:rPr kumimoji="1" lang="ja-JP" altLang="en-US" sz="1108" spc="9" dirty="0">
                <a:solidFill>
                  <a:prstClr val="black"/>
                </a:solidFill>
                <a:latin typeface="メイリオ" panose="020B0604030504040204" pitchFamily="50" charset="-128"/>
                <a:ea typeface="メイリオ" panose="020B0604030504040204" pitchFamily="50" charset="-128"/>
              </a:rPr>
              <a:t>食品ロス削減 コト</a:t>
            </a:r>
            <a:r>
              <a:rPr kumimoji="1" lang="en-US" altLang="ja-JP" sz="1108" spc="9" dirty="0">
                <a:solidFill>
                  <a:prstClr val="black"/>
                </a:solidFill>
                <a:latin typeface="メイリオ" panose="020B0604030504040204" pitchFamily="50" charset="-128"/>
                <a:ea typeface="メイリオ" panose="020B0604030504040204" pitchFamily="50" charset="-128"/>
              </a:rPr>
              <a:t>POP</a:t>
            </a:r>
          </a:p>
        </p:txBody>
      </p:sp>
      <p:sp>
        <p:nvSpPr>
          <p:cNvPr id="18" name="Rectangle 3">
            <a:extLst>
              <a:ext uri="{FF2B5EF4-FFF2-40B4-BE49-F238E27FC236}">
                <a16:creationId xmlns:a16="http://schemas.microsoft.com/office/drawing/2014/main" id="{1DDEA9FA-9F51-4397-8272-78029FA091D5}"/>
              </a:ext>
            </a:extLst>
          </p:cNvPr>
          <p:cNvSpPr>
            <a:spLocks noChangeArrowheads="1"/>
          </p:cNvSpPr>
          <p:nvPr/>
        </p:nvSpPr>
        <p:spPr bwMode="auto">
          <a:xfrm>
            <a:off x="0" y="124547"/>
            <a:ext cx="9138646" cy="474218"/>
          </a:xfrm>
          <a:prstGeom prst="rect">
            <a:avLst/>
          </a:prstGeom>
          <a:solidFill>
            <a:schemeClr val="accent1">
              <a:lumMod val="75000"/>
            </a:schemeClr>
          </a:solidFill>
          <a:ln>
            <a:noFill/>
          </a:ln>
          <a:effectLst>
            <a:outerShdw dist="71842" dir="2700000" algn="ctr" rotWithShape="0">
              <a:schemeClr val="bg2">
                <a:alpha val="50000"/>
              </a:schemeClr>
            </a:outerShdw>
          </a:effectLst>
        </p:spPr>
        <p:txBody>
          <a:bodyPr wrap="none" lIns="82499" tIns="41249" rIns="82499" bIns="41249"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defTabSz="457200" rtl="0" eaLnBrk="1" fontAlgn="auto" latinLnBrk="0" hangingPunct="1">
              <a:lnSpc>
                <a:spcPct val="100000"/>
              </a:lnSpc>
              <a:spcBef>
                <a:spcPct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大阪もったいないキャンペーンについて</a:t>
            </a:r>
            <a:endParaRPr kumimoji="1" lang="zh-TW"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2" name="スライド番号プレースホルダー 3">
            <a:extLst>
              <a:ext uri="{FF2B5EF4-FFF2-40B4-BE49-F238E27FC236}">
                <a16:creationId xmlns:a16="http://schemas.microsoft.com/office/drawing/2014/main" id="{58BE4C60-185E-4EC3-A661-FA99EE670A95}"/>
              </a:ext>
            </a:extLst>
          </p:cNvPr>
          <p:cNvSpPr txBox="1">
            <a:spLocks/>
          </p:cNvSpPr>
          <p:nvPr/>
        </p:nvSpPr>
        <p:spPr>
          <a:xfrm>
            <a:off x="8622890" y="6480538"/>
            <a:ext cx="521110" cy="28886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600" dirty="0">
                <a:latin typeface="HGSｺﾞｼｯｸM" panose="020B0600000000000000" pitchFamily="50" charset="-128"/>
                <a:ea typeface="HGSｺﾞｼｯｸM" panose="020B0600000000000000" pitchFamily="50" charset="-128"/>
              </a:rPr>
              <a:t>１</a:t>
            </a:r>
            <a:r>
              <a:rPr lang="en-US" altLang="ja-JP" sz="1600" dirty="0">
                <a:latin typeface="HGSｺﾞｼｯｸM" panose="020B0600000000000000" pitchFamily="50" charset="-128"/>
                <a:ea typeface="HGSｺﾞｼｯｸM" panose="020B0600000000000000" pitchFamily="50" charset="-128"/>
              </a:rPr>
              <a:t>2</a:t>
            </a:r>
            <a:endParaRPr lang="ja-JP" altLang="en-US" sz="1600"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1855631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a:extLst>
              <a:ext uri="{FF2B5EF4-FFF2-40B4-BE49-F238E27FC236}">
                <a16:creationId xmlns:a16="http://schemas.microsoft.com/office/drawing/2014/main" id="{82D25721-2006-4DBB-BD66-82C48AA93174}"/>
              </a:ext>
            </a:extLst>
          </p:cNvPr>
          <p:cNvSpPr txBox="1"/>
          <p:nvPr/>
        </p:nvSpPr>
        <p:spPr>
          <a:xfrm>
            <a:off x="270134" y="779817"/>
            <a:ext cx="8598378" cy="4071627"/>
          </a:xfrm>
          <a:prstGeom prst="rect">
            <a:avLst/>
          </a:prstGeom>
          <a:noFill/>
        </p:spPr>
        <p:txBody>
          <a:bodyPr wrap="square" rtlCol="0">
            <a:spAutoFit/>
          </a:bodyPr>
          <a:lstStyle/>
          <a:p>
            <a:pPr algn="just" defTabSz="844083">
              <a:lnSpc>
                <a:spcPts val="2500"/>
              </a:lnSpc>
              <a:defRPr/>
            </a:pPr>
            <a:r>
              <a:rPr kumimoji="1" lang="en-US" altLang="ja-JP" b="1" spc="9" dirty="0">
                <a:solidFill>
                  <a:prstClr val="black"/>
                </a:solidFill>
                <a:latin typeface="メイリオ" panose="020B0604030504040204" pitchFamily="50" charset="-128"/>
                <a:ea typeface="メイリオ" panose="020B0604030504040204" pitchFamily="50" charset="-128"/>
              </a:rPr>
              <a:t>【</a:t>
            </a:r>
            <a:r>
              <a:rPr kumimoji="1" lang="ja-JP" altLang="en-US" b="1" spc="9" dirty="0">
                <a:solidFill>
                  <a:prstClr val="black"/>
                </a:solidFill>
                <a:latin typeface="メイリオ" panose="020B0604030504040204" pitchFamily="50" charset="-128"/>
                <a:ea typeface="メイリオ" panose="020B0604030504040204" pitchFamily="50" charset="-128"/>
              </a:rPr>
              <a:t>来客者参加型キャンペーン</a:t>
            </a:r>
            <a:r>
              <a:rPr kumimoji="1" lang="en-US" altLang="ja-JP" b="1" spc="9" dirty="0">
                <a:solidFill>
                  <a:prstClr val="black"/>
                </a:solidFill>
                <a:latin typeface="メイリオ" panose="020B0604030504040204" pitchFamily="50" charset="-128"/>
                <a:ea typeface="メイリオ" panose="020B0604030504040204" pitchFamily="50" charset="-128"/>
              </a:rPr>
              <a:t>】</a:t>
            </a:r>
          </a:p>
          <a:p>
            <a:pPr algn="just" defTabSz="844083">
              <a:lnSpc>
                <a:spcPts val="2500"/>
              </a:lnSpc>
              <a:defRPr/>
            </a:pPr>
            <a:r>
              <a:rPr kumimoji="1" lang="ja-JP" altLang="en-US" sz="1600" spc="9" dirty="0">
                <a:solidFill>
                  <a:prstClr val="black"/>
                </a:solidFill>
                <a:latin typeface="メイリオ" panose="020B0604030504040204" pitchFamily="50" charset="-128"/>
                <a:ea typeface="メイリオ" panose="020B0604030504040204" pitchFamily="50" charset="-128"/>
              </a:rPr>
              <a:t>　○ 各スーパーマーケットの来客者には、食品ロス削減の取組に関するアンケートへの</a:t>
            </a:r>
            <a:endParaRPr kumimoji="1" lang="en-US" altLang="ja-JP" sz="1600" spc="9" dirty="0">
              <a:solidFill>
                <a:prstClr val="black"/>
              </a:solidFill>
              <a:latin typeface="メイリオ" panose="020B0604030504040204" pitchFamily="50" charset="-128"/>
              <a:ea typeface="メイリオ" panose="020B0604030504040204" pitchFamily="50" charset="-128"/>
            </a:endParaRPr>
          </a:p>
          <a:p>
            <a:pPr algn="just" defTabSz="844083">
              <a:lnSpc>
                <a:spcPts val="2500"/>
              </a:lnSpc>
              <a:defRPr/>
            </a:pPr>
            <a:r>
              <a:rPr kumimoji="1" lang="ja-JP" altLang="en-US" sz="1600" spc="9" dirty="0">
                <a:solidFill>
                  <a:prstClr val="black"/>
                </a:solidFill>
                <a:latin typeface="メイリオ" panose="020B0604030504040204" pitchFamily="50" charset="-128"/>
                <a:ea typeface="メイリオ" panose="020B0604030504040204" pitchFamily="50" charset="-128"/>
              </a:rPr>
              <a:t>　　回答を通じて、本キャンペーンに参加していただく。</a:t>
            </a:r>
            <a:endParaRPr kumimoji="1" lang="en-US" altLang="ja-JP" sz="1600" spc="9" dirty="0">
              <a:solidFill>
                <a:prstClr val="black"/>
              </a:solidFill>
              <a:latin typeface="メイリオ" panose="020B0604030504040204" pitchFamily="50" charset="-128"/>
              <a:ea typeface="メイリオ" panose="020B0604030504040204" pitchFamily="50" charset="-128"/>
            </a:endParaRPr>
          </a:p>
          <a:p>
            <a:pPr algn="just" defTabSz="844083">
              <a:lnSpc>
                <a:spcPts val="2500"/>
              </a:lnSpc>
              <a:defRPr/>
            </a:pPr>
            <a:r>
              <a:rPr kumimoji="1" lang="ja-JP" altLang="en-US" sz="1600" spc="9" dirty="0">
                <a:solidFill>
                  <a:prstClr val="black"/>
                </a:solidFill>
                <a:latin typeface="メイリオ" panose="020B0604030504040204" pitchFamily="50" charset="-128"/>
                <a:ea typeface="メイリオ" panose="020B0604030504040204" pitchFamily="50" charset="-128"/>
              </a:rPr>
              <a:t>　○ 参加方法について、来客者が、各店舗に設置したキャンペーン用の共通ポスターに</a:t>
            </a:r>
            <a:endParaRPr kumimoji="1" lang="en-US" altLang="ja-JP" sz="1600" spc="9" dirty="0">
              <a:solidFill>
                <a:prstClr val="black"/>
              </a:solidFill>
              <a:latin typeface="メイリオ" panose="020B0604030504040204" pitchFamily="50" charset="-128"/>
              <a:ea typeface="メイリオ" panose="020B0604030504040204" pitchFamily="50" charset="-128"/>
            </a:endParaRPr>
          </a:p>
          <a:p>
            <a:pPr algn="just" defTabSz="844083">
              <a:lnSpc>
                <a:spcPts val="2500"/>
              </a:lnSpc>
              <a:defRPr/>
            </a:pPr>
            <a:r>
              <a:rPr kumimoji="1" lang="ja-JP" altLang="en-US" sz="1600" spc="9" dirty="0">
                <a:solidFill>
                  <a:prstClr val="black"/>
                </a:solidFill>
                <a:latin typeface="メイリオ" panose="020B0604030504040204" pitchFamily="50" charset="-128"/>
                <a:ea typeface="メイリオ" panose="020B0604030504040204" pitchFamily="50" charset="-128"/>
              </a:rPr>
              <a:t>　　掲載されている「</a:t>
            </a:r>
            <a:r>
              <a:rPr kumimoji="1" lang="en-US" altLang="ja-JP" sz="1600" spc="9" dirty="0">
                <a:solidFill>
                  <a:prstClr val="black"/>
                </a:solidFill>
                <a:latin typeface="メイリオ" panose="020B0604030504040204" pitchFamily="50" charset="-128"/>
                <a:ea typeface="メイリオ" panose="020B0604030504040204" pitchFamily="50" charset="-128"/>
              </a:rPr>
              <a:t>QR</a:t>
            </a:r>
            <a:r>
              <a:rPr kumimoji="1" lang="ja-JP" altLang="en-US" sz="1600" spc="9" dirty="0">
                <a:solidFill>
                  <a:prstClr val="black"/>
                </a:solidFill>
                <a:latin typeface="メイリオ" panose="020B0604030504040204" pitchFamily="50" charset="-128"/>
                <a:ea typeface="メイリオ" panose="020B0604030504040204" pitchFamily="50" charset="-128"/>
              </a:rPr>
              <a:t>コード」を読み取ることで、応募することができる。　</a:t>
            </a:r>
            <a:endParaRPr kumimoji="1" lang="en-US" altLang="ja-JP" sz="1600" spc="9" dirty="0">
              <a:solidFill>
                <a:prstClr val="black"/>
              </a:solidFill>
              <a:latin typeface="メイリオ" panose="020B0604030504040204" pitchFamily="50" charset="-128"/>
              <a:ea typeface="メイリオ" panose="020B0604030504040204" pitchFamily="50" charset="-128"/>
            </a:endParaRPr>
          </a:p>
          <a:p>
            <a:pPr algn="just" defTabSz="844083">
              <a:lnSpc>
                <a:spcPts val="2500"/>
              </a:lnSpc>
              <a:defRPr/>
            </a:pPr>
            <a:r>
              <a:rPr kumimoji="1" lang="ja-JP" altLang="en-US" sz="1600" spc="9" dirty="0">
                <a:solidFill>
                  <a:prstClr val="black"/>
                </a:solidFill>
                <a:latin typeface="メイリオ" panose="020B0604030504040204" pitchFamily="50" charset="-128"/>
                <a:ea typeface="メイリオ" panose="020B0604030504040204" pitchFamily="50" charset="-128"/>
              </a:rPr>
              <a:t>　○ 「</a:t>
            </a:r>
            <a:r>
              <a:rPr kumimoji="1" lang="en-US" altLang="ja-JP" sz="1600" spc="9" dirty="0">
                <a:solidFill>
                  <a:prstClr val="black"/>
                </a:solidFill>
                <a:latin typeface="メイリオ" panose="020B0604030504040204" pitchFamily="50" charset="-128"/>
                <a:ea typeface="メイリオ" panose="020B0604030504040204" pitchFamily="50" charset="-128"/>
              </a:rPr>
              <a:t>QR</a:t>
            </a:r>
            <a:r>
              <a:rPr kumimoji="1" lang="ja-JP" altLang="en-US" sz="1600" spc="9" dirty="0">
                <a:solidFill>
                  <a:prstClr val="black"/>
                </a:solidFill>
                <a:latin typeface="メイリオ" panose="020B0604030504040204" pitchFamily="50" charset="-128"/>
                <a:ea typeface="メイリオ" panose="020B0604030504040204" pitchFamily="50" charset="-128"/>
              </a:rPr>
              <a:t>コード」で読み取った入力フォームに、来客者が、各店舗又は家庭で実施して</a:t>
            </a:r>
            <a:endParaRPr kumimoji="1" lang="en-US" altLang="ja-JP" sz="1600" spc="9" dirty="0">
              <a:solidFill>
                <a:prstClr val="black"/>
              </a:solidFill>
              <a:latin typeface="メイリオ" panose="020B0604030504040204" pitchFamily="50" charset="-128"/>
              <a:ea typeface="メイリオ" panose="020B0604030504040204" pitchFamily="50" charset="-128"/>
            </a:endParaRPr>
          </a:p>
          <a:p>
            <a:pPr algn="just" defTabSz="844083">
              <a:lnSpc>
                <a:spcPts val="2500"/>
              </a:lnSpc>
              <a:defRPr/>
            </a:pPr>
            <a:r>
              <a:rPr kumimoji="1" lang="ja-JP" altLang="en-US" sz="1600" spc="9" dirty="0">
                <a:solidFill>
                  <a:prstClr val="black"/>
                </a:solidFill>
                <a:latin typeface="メイリオ" panose="020B0604030504040204" pitchFamily="50" charset="-128"/>
                <a:ea typeface="メイリオ" panose="020B0604030504040204" pitchFamily="50" charset="-128"/>
              </a:rPr>
              <a:t>　　いる食品ロスの削減に向けた取組内容を回答する。</a:t>
            </a:r>
            <a:endParaRPr kumimoji="1" lang="en-US" altLang="ja-JP" sz="1600" spc="9" dirty="0">
              <a:solidFill>
                <a:prstClr val="black"/>
              </a:solidFill>
              <a:latin typeface="メイリオ" panose="020B0604030504040204" pitchFamily="50" charset="-128"/>
              <a:ea typeface="メイリオ" panose="020B0604030504040204" pitchFamily="50" charset="-128"/>
            </a:endParaRPr>
          </a:p>
          <a:p>
            <a:pPr algn="just" defTabSz="844083">
              <a:lnSpc>
                <a:spcPts val="2500"/>
              </a:lnSpc>
              <a:defRPr/>
            </a:pPr>
            <a:r>
              <a:rPr kumimoji="1" lang="ja-JP" altLang="en-US" sz="1600" spc="9" dirty="0">
                <a:solidFill>
                  <a:prstClr val="black"/>
                </a:solidFill>
                <a:latin typeface="メイリオ" panose="020B0604030504040204" pitchFamily="50" charset="-128"/>
                <a:ea typeface="メイリオ" panose="020B0604030504040204" pitchFamily="50" charset="-128"/>
              </a:rPr>
              <a:t>　　</a:t>
            </a:r>
            <a:r>
              <a:rPr kumimoji="1" lang="ja-JP" altLang="en-US" sz="1400" spc="9" dirty="0">
                <a:solidFill>
                  <a:prstClr val="black"/>
                </a:solidFill>
                <a:latin typeface="メイリオ" panose="020B0604030504040204" pitchFamily="50" charset="-128"/>
                <a:ea typeface="メイリオ" panose="020B0604030504040204" pitchFamily="50" charset="-128"/>
              </a:rPr>
              <a:t> </a:t>
            </a:r>
            <a:r>
              <a:rPr kumimoji="1" lang="en-US" altLang="ja-JP" sz="1400" spc="9" dirty="0">
                <a:solidFill>
                  <a:prstClr val="black"/>
                </a:solidFill>
                <a:latin typeface="メイリオ" panose="020B0604030504040204" pitchFamily="50" charset="-128"/>
                <a:ea typeface="メイリオ" panose="020B0604030504040204" pitchFamily="50" charset="-128"/>
              </a:rPr>
              <a:t>《</a:t>
            </a:r>
            <a:r>
              <a:rPr kumimoji="1" lang="ja-JP" altLang="en-US" sz="1400" spc="9" dirty="0">
                <a:solidFill>
                  <a:prstClr val="black"/>
                </a:solidFill>
                <a:latin typeface="メイリオ" panose="020B0604030504040204" pitchFamily="50" charset="-128"/>
                <a:ea typeface="メイリオ" panose="020B0604030504040204" pitchFamily="50" charset="-128"/>
              </a:rPr>
              <a:t>取組例</a:t>
            </a:r>
            <a:r>
              <a:rPr kumimoji="1" lang="en-US" altLang="ja-JP" sz="1400" spc="9" dirty="0">
                <a:solidFill>
                  <a:prstClr val="black"/>
                </a:solidFill>
                <a:latin typeface="メイリオ" panose="020B0604030504040204" pitchFamily="50" charset="-128"/>
                <a:ea typeface="メイリオ" panose="020B0604030504040204" pitchFamily="50" charset="-128"/>
              </a:rPr>
              <a:t>》</a:t>
            </a:r>
            <a:r>
              <a:rPr kumimoji="1" lang="ja-JP" altLang="en-US" sz="1400" spc="9" dirty="0">
                <a:solidFill>
                  <a:prstClr val="black"/>
                </a:solidFill>
                <a:latin typeface="メイリオ" panose="020B0604030504040204" pitchFamily="50" charset="-128"/>
                <a:ea typeface="メイリオ" panose="020B0604030504040204" pitchFamily="50" charset="-128"/>
              </a:rPr>
              <a:t>　てまえどりで商品を購入した、買った食材を使い切るよう心掛けている、など</a:t>
            </a:r>
            <a:endParaRPr kumimoji="1" lang="en-US" altLang="ja-JP" sz="1400" spc="9" dirty="0">
              <a:solidFill>
                <a:prstClr val="black"/>
              </a:solidFill>
              <a:latin typeface="メイリオ" panose="020B0604030504040204" pitchFamily="50" charset="-128"/>
              <a:ea typeface="メイリオ" panose="020B0604030504040204" pitchFamily="50" charset="-128"/>
            </a:endParaRPr>
          </a:p>
          <a:p>
            <a:pPr algn="just" defTabSz="844083">
              <a:lnSpc>
                <a:spcPts val="2500"/>
              </a:lnSpc>
              <a:defRPr/>
            </a:pPr>
            <a:r>
              <a:rPr kumimoji="1" lang="ja-JP" altLang="en-US" sz="1600" spc="9" dirty="0">
                <a:solidFill>
                  <a:prstClr val="black"/>
                </a:solidFill>
                <a:latin typeface="メイリオ" panose="020B0604030504040204" pitchFamily="50" charset="-128"/>
                <a:ea typeface="メイリオ" panose="020B0604030504040204" pitchFamily="50" charset="-128"/>
              </a:rPr>
              <a:t>　○ アンケートに回答していただいた参加者へのインセンティブとして、抽選により</a:t>
            </a:r>
            <a:endParaRPr kumimoji="1" lang="en-US" altLang="ja-JP" sz="1600" spc="9" dirty="0">
              <a:solidFill>
                <a:prstClr val="black"/>
              </a:solidFill>
              <a:latin typeface="メイリオ" panose="020B0604030504040204" pitchFamily="50" charset="-128"/>
              <a:ea typeface="メイリオ" panose="020B0604030504040204" pitchFamily="50" charset="-128"/>
            </a:endParaRPr>
          </a:p>
          <a:p>
            <a:pPr algn="just" defTabSz="844083">
              <a:lnSpc>
                <a:spcPts val="2500"/>
              </a:lnSpc>
              <a:defRPr/>
            </a:pPr>
            <a:r>
              <a:rPr kumimoji="1" lang="ja-JP" altLang="en-US" sz="1600" spc="9" dirty="0">
                <a:solidFill>
                  <a:prstClr val="black"/>
                </a:solidFill>
                <a:latin typeface="メイリオ" panose="020B0604030504040204" pitchFamily="50" charset="-128"/>
                <a:ea typeface="メイリオ" panose="020B0604030504040204" pitchFamily="50" charset="-128"/>
              </a:rPr>
              <a:t>　　賞品をプレゼントする。</a:t>
            </a:r>
            <a:endParaRPr kumimoji="1" lang="en-US" altLang="ja-JP" sz="1600" spc="9" dirty="0">
              <a:solidFill>
                <a:prstClr val="black"/>
              </a:solidFill>
              <a:latin typeface="メイリオ" panose="020B0604030504040204" pitchFamily="50" charset="-128"/>
              <a:ea typeface="メイリオ" panose="020B0604030504040204" pitchFamily="50" charset="-128"/>
            </a:endParaRPr>
          </a:p>
          <a:p>
            <a:pPr algn="just" defTabSz="844083">
              <a:lnSpc>
                <a:spcPts val="2500"/>
              </a:lnSpc>
              <a:defRPr/>
            </a:pPr>
            <a:r>
              <a:rPr kumimoji="1" lang="ja-JP" altLang="en-US" sz="1600" spc="9" dirty="0">
                <a:solidFill>
                  <a:prstClr val="black"/>
                </a:solidFill>
                <a:latin typeface="メイリオ" panose="020B0604030504040204" pitchFamily="50" charset="-128"/>
                <a:ea typeface="メイリオ" panose="020B0604030504040204" pitchFamily="50" charset="-128"/>
              </a:rPr>
              <a:t>　○ 回答結果については、府</a:t>
            </a:r>
            <a:r>
              <a:rPr kumimoji="1" lang="en-US" altLang="ja-JP" sz="1600" spc="9" dirty="0">
                <a:solidFill>
                  <a:prstClr val="black"/>
                </a:solidFill>
                <a:latin typeface="メイリオ" panose="020B0604030504040204" pitchFamily="50" charset="-128"/>
                <a:ea typeface="メイリオ" panose="020B0604030504040204" pitchFamily="50" charset="-128"/>
              </a:rPr>
              <a:t>HP</a:t>
            </a:r>
            <a:r>
              <a:rPr kumimoji="1" lang="ja-JP" altLang="en-US" sz="1600" spc="9" dirty="0">
                <a:solidFill>
                  <a:prstClr val="black"/>
                </a:solidFill>
                <a:latin typeface="メイリオ" panose="020B0604030504040204" pitchFamily="50" charset="-128"/>
                <a:ea typeface="メイリオ" panose="020B0604030504040204" pitchFamily="50" charset="-128"/>
              </a:rPr>
              <a:t>にて公表する。これにより、来客者も、自分たちの取組の</a:t>
            </a:r>
            <a:endParaRPr kumimoji="1" lang="en-US" altLang="ja-JP" sz="1600" spc="9" dirty="0">
              <a:solidFill>
                <a:prstClr val="black"/>
              </a:solidFill>
              <a:latin typeface="メイリオ" panose="020B0604030504040204" pitchFamily="50" charset="-128"/>
              <a:ea typeface="メイリオ" panose="020B0604030504040204" pitchFamily="50" charset="-128"/>
            </a:endParaRPr>
          </a:p>
          <a:p>
            <a:pPr algn="just" defTabSz="844083">
              <a:lnSpc>
                <a:spcPts val="2500"/>
              </a:lnSpc>
              <a:defRPr/>
            </a:pPr>
            <a:r>
              <a:rPr kumimoji="1" lang="ja-JP" altLang="en-US" sz="1600" spc="9" dirty="0">
                <a:solidFill>
                  <a:prstClr val="black"/>
                </a:solidFill>
                <a:latin typeface="メイリオ" panose="020B0604030504040204" pitchFamily="50" charset="-128"/>
                <a:ea typeface="メイリオ" panose="020B0604030504040204" pitchFamily="50" charset="-128"/>
              </a:rPr>
              <a:t>　　成果がわかるよう、「見える化」する。</a:t>
            </a:r>
            <a:endParaRPr kumimoji="1" lang="en-US" altLang="ja-JP" sz="1600" spc="9" dirty="0">
              <a:solidFill>
                <a:prstClr val="black"/>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32F9DF5C-6ECA-4FB8-A30C-C52D789AE9E2}"/>
              </a:ext>
            </a:extLst>
          </p:cNvPr>
          <p:cNvSpPr txBox="1"/>
          <p:nvPr/>
        </p:nvSpPr>
        <p:spPr>
          <a:xfrm>
            <a:off x="270134" y="5032496"/>
            <a:ext cx="8442321" cy="1554913"/>
          </a:xfrm>
          <a:prstGeom prst="rect">
            <a:avLst/>
          </a:prstGeom>
          <a:noFill/>
        </p:spPr>
        <p:txBody>
          <a:bodyPr wrap="square" rtlCol="0">
            <a:spAutoFit/>
          </a:bodyPr>
          <a:lstStyle/>
          <a:p>
            <a:pPr algn="just" defTabSz="844083">
              <a:lnSpc>
                <a:spcPts val="2300"/>
              </a:lnSpc>
              <a:defRPr/>
            </a:pPr>
            <a:r>
              <a:rPr kumimoji="1" lang="en-US" altLang="ja-JP" b="1" spc="9" dirty="0">
                <a:solidFill>
                  <a:prstClr val="black"/>
                </a:solidFill>
                <a:latin typeface="メイリオ" panose="020B0604030504040204" pitchFamily="50" charset="-128"/>
                <a:ea typeface="メイリオ" panose="020B0604030504040204" pitchFamily="50" charset="-128"/>
              </a:rPr>
              <a:t>【</a:t>
            </a:r>
            <a:r>
              <a:rPr kumimoji="1" lang="ja-JP" altLang="en-US" b="1" spc="9" dirty="0">
                <a:solidFill>
                  <a:prstClr val="black"/>
                </a:solidFill>
                <a:latin typeface="メイリオ" panose="020B0604030504040204" pitchFamily="50" charset="-128"/>
                <a:ea typeface="メイリオ" panose="020B0604030504040204" pitchFamily="50" charset="-128"/>
              </a:rPr>
              <a:t>広報</a:t>
            </a:r>
            <a:r>
              <a:rPr kumimoji="1" lang="en-US" altLang="ja-JP" b="1" spc="9" dirty="0">
                <a:solidFill>
                  <a:prstClr val="black"/>
                </a:solidFill>
                <a:latin typeface="メイリオ" panose="020B0604030504040204" pitchFamily="50" charset="-128"/>
                <a:ea typeface="メイリオ" panose="020B0604030504040204" pitchFamily="50" charset="-128"/>
              </a:rPr>
              <a:t>】</a:t>
            </a:r>
            <a:endParaRPr kumimoji="1" lang="en-US" altLang="ja-JP" spc="9" dirty="0">
              <a:solidFill>
                <a:prstClr val="black"/>
              </a:solidFill>
              <a:latin typeface="メイリオ" panose="020B0604030504040204" pitchFamily="50" charset="-128"/>
              <a:ea typeface="メイリオ" panose="020B0604030504040204" pitchFamily="50" charset="-128"/>
            </a:endParaRPr>
          </a:p>
          <a:p>
            <a:pPr algn="just" defTabSz="844083">
              <a:lnSpc>
                <a:spcPts val="2300"/>
              </a:lnSpc>
              <a:defRPr/>
            </a:pPr>
            <a:r>
              <a:rPr kumimoji="1" lang="ja-JP" altLang="en-US" sz="1600" spc="9" dirty="0">
                <a:solidFill>
                  <a:prstClr val="black"/>
                </a:solidFill>
                <a:latin typeface="メイリオ" panose="020B0604030504040204" pitchFamily="50" charset="-128"/>
                <a:ea typeface="メイリオ" panose="020B0604030504040204" pitchFamily="50" charset="-128"/>
              </a:rPr>
              <a:t>　○ キャンペーン実施にかかる知事会見及び報道提供を行う。　</a:t>
            </a:r>
            <a:r>
              <a:rPr kumimoji="1" lang="en-US" altLang="ja-JP" sz="1600" spc="9" dirty="0">
                <a:solidFill>
                  <a:prstClr val="black"/>
                </a:solidFill>
                <a:latin typeface="メイリオ" panose="020B0604030504040204" pitchFamily="50" charset="-128"/>
                <a:ea typeface="メイリオ" panose="020B0604030504040204" pitchFamily="50" charset="-128"/>
              </a:rPr>
              <a:t>※9/10</a:t>
            </a:r>
            <a:r>
              <a:rPr kumimoji="1" lang="ja-JP" altLang="en-US" sz="1600" spc="9" dirty="0">
                <a:solidFill>
                  <a:prstClr val="black"/>
                </a:solidFill>
                <a:latin typeface="メイリオ" panose="020B0604030504040204" pitchFamily="50" charset="-128"/>
                <a:ea typeface="メイリオ" panose="020B0604030504040204" pitchFamily="50" charset="-128"/>
              </a:rPr>
              <a:t>予定</a:t>
            </a:r>
            <a:endParaRPr kumimoji="1" lang="en-US" altLang="ja-JP" sz="1600" spc="9" dirty="0">
              <a:solidFill>
                <a:prstClr val="black"/>
              </a:solidFill>
              <a:latin typeface="メイリオ" panose="020B0604030504040204" pitchFamily="50" charset="-128"/>
              <a:ea typeface="メイリオ" panose="020B0604030504040204" pitchFamily="50" charset="-128"/>
            </a:endParaRPr>
          </a:p>
          <a:p>
            <a:pPr algn="just" defTabSz="844083">
              <a:lnSpc>
                <a:spcPts val="2300"/>
              </a:lnSpc>
              <a:defRPr/>
            </a:pPr>
            <a:r>
              <a:rPr kumimoji="1" lang="ja-JP" altLang="en-US" sz="1600" spc="9" dirty="0">
                <a:solidFill>
                  <a:prstClr val="black"/>
                </a:solidFill>
                <a:latin typeface="メイリオ" panose="020B0604030504040204" pitchFamily="50" charset="-128"/>
                <a:ea typeface="メイリオ" panose="020B0604030504040204" pitchFamily="50" charset="-128"/>
              </a:rPr>
              <a:t>　○ 府と各スーパーマーケットが連携して、キャンペーンの実施を一斉に周知</a:t>
            </a:r>
            <a:endParaRPr kumimoji="1" lang="en-US" altLang="ja-JP" sz="1600" spc="9" dirty="0">
              <a:solidFill>
                <a:prstClr val="black"/>
              </a:solidFill>
              <a:latin typeface="メイリオ" panose="020B0604030504040204" pitchFamily="50" charset="-128"/>
              <a:ea typeface="メイリオ" panose="020B0604030504040204" pitchFamily="50" charset="-128"/>
            </a:endParaRPr>
          </a:p>
          <a:p>
            <a:pPr algn="just" defTabSz="844083">
              <a:lnSpc>
                <a:spcPts val="2300"/>
              </a:lnSpc>
              <a:defRPr/>
            </a:pPr>
            <a:r>
              <a:rPr kumimoji="1" lang="ja-JP" altLang="en-US" sz="1600" spc="9" dirty="0">
                <a:solidFill>
                  <a:prstClr val="black"/>
                </a:solidFill>
                <a:latin typeface="メイリオ" panose="020B0604030504040204" pitchFamily="50" charset="-128"/>
                <a:ea typeface="メイリオ" panose="020B0604030504040204" pitchFamily="50" charset="-128"/>
              </a:rPr>
              <a:t>　　  → </a:t>
            </a:r>
            <a:r>
              <a:rPr kumimoji="1" lang="en-US" altLang="ja-JP" sz="1600" spc="9" dirty="0">
                <a:solidFill>
                  <a:prstClr val="black"/>
                </a:solidFill>
                <a:latin typeface="メイリオ" panose="020B0604030504040204" pitchFamily="50" charset="-128"/>
                <a:ea typeface="メイリオ" panose="020B0604030504040204" pitchFamily="50" charset="-128"/>
              </a:rPr>
              <a:t>HP</a:t>
            </a:r>
            <a:r>
              <a:rPr kumimoji="1" lang="ja-JP" altLang="en-US" sz="1600" spc="9" dirty="0">
                <a:solidFill>
                  <a:prstClr val="black"/>
                </a:solidFill>
                <a:latin typeface="メイリオ" panose="020B0604030504040204" pitchFamily="50" charset="-128"/>
                <a:ea typeface="メイリオ" panose="020B0604030504040204" pitchFamily="50" charset="-128"/>
              </a:rPr>
              <a:t>、各スーパーマーケットの折り込みチラシ、事業者アプリなど</a:t>
            </a:r>
            <a:endParaRPr kumimoji="1" lang="en-US" altLang="ja-JP" sz="1600" spc="9" dirty="0">
              <a:solidFill>
                <a:prstClr val="black"/>
              </a:solidFill>
              <a:latin typeface="メイリオ" panose="020B0604030504040204" pitchFamily="50" charset="-128"/>
              <a:ea typeface="メイリオ" panose="020B0604030504040204" pitchFamily="50" charset="-128"/>
            </a:endParaRPr>
          </a:p>
          <a:p>
            <a:pPr algn="just" defTabSz="844083">
              <a:lnSpc>
                <a:spcPts val="2300"/>
              </a:lnSpc>
              <a:defRPr/>
            </a:pPr>
            <a:r>
              <a:rPr lang="en-US" altLang="ja-JP" sz="1600" spc="9" dirty="0">
                <a:solidFill>
                  <a:prstClr val="black"/>
                </a:solidFill>
                <a:latin typeface="メイリオ" panose="020B0604030504040204" pitchFamily="50" charset="-128"/>
                <a:ea typeface="メイリオ" panose="020B0604030504040204" pitchFamily="50" charset="-128"/>
              </a:rPr>
              <a:t>   </a:t>
            </a:r>
            <a:r>
              <a:rPr lang="ja-JP" altLang="en-US" sz="1600" spc="9" dirty="0">
                <a:solidFill>
                  <a:prstClr val="black"/>
                </a:solidFill>
                <a:latin typeface="メイリオ" panose="020B0604030504040204" pitchFamily="50" charset="-128"/>
                <a:ea typeface="メイリオ" panose="020B0604030504040204" pitchFamily="50" charset="-128"/>
              </a:rPr>
              <a:t>〇 市町村にも</a:t>
            </a:r>
            <a:r>
              <a:rPr lang="en-US" altLang="ja-JP" sz="1600" spc="9" dirty="0">
                <a:solidFill>
                  <a:prstClr val="black"/>
                </a:solidFill>
                <a:latin typeface="メイリオ" panose="020B0604030504040204" pitchFamily="50" charset="-128"/>
                <a:ea typeface="メイリオ" panose="020B0604030504040204" pitchFamily="50" charset="-128"/>
              </a:rPr>
              <a:t>HP</a:t>
            </a:r>
            <a:r>
              <a:rPr lang="ja-JP" altLang="en-US" sz="1600" spc="9" dirty="0">
                <a:solidFill>
                  <a:prstClr val="black"/>
                </a:solidFill>
                <a:latin typeface="メイリオ" panose="020B0604030504040204" pitchFamily="50" charset="-128"/>
                <a:ea typeface="メイリオ" panose="020B0604030504040204" pitchFamily="50" charset="-128"/>
              </a:rPr>
              <a:t>等を活用し、周知依頼</a:t>
            </a:r>
            <a:endParaRPr kumimoji="1" lang="en-US" altLang="ja-JP" sz="1600" spc="9" dirty="0">
              <a:solidFill>
                <a:prstClr val="black"/>
              </a:solidFill>
              <a:latin typeface="メイリオ" panose="020B0604030504040204" pitchFamily="50" charset="-128"/>
              <a:ea typeface="メイリオ" panose="020B0604030504040204" pitchFamily="50" charset="-128"/>
            </a:endParaRPr>
          </a:p>
        </p:txBody>
      </p:sp>
      <p:sp>
        <p:nvSpPr>
          <p:cNvPr id="6" name="Rectangle 3">
            <a:extLst>
              <a:ext uri="{FF2B5EF4-FFF2-40B4-BE49-F238E27FC236}">
                <a16:creationId xmlns:a16="http://schemas.microsoft.com/office/drawing/2014/main" id="{40867FB7-27EF-4CDE-BEFE-BB927710A197}"/>
              </a:ext>
            </a:extLst>
          </p:cNvPr>
          <p:cNvSpPr>
            <a:spLocks noChangeArrowheads="1"/>
          </p:cNvSpPr>
          <p:nvPr/>
        </p:nvSpPr>
        <p:spPr bwMode="auto">
          <a:xfrm>
            <a:off x="0" y="124547"/>
            <a:ext cx="9138646" cy="474218"/>
          </a:xfrm>
          <a:prstGeom prst="rect">
            <a:avLst/>
          </a:prstGeom>
          <a:solidFill>
            <a:schemeClr val="accent1">
              <a:lumMod val="75000"/>
            </a:schemeClr>
          </a:solidFill>
          <a:ln>
            <a:noFill/>
          </a:ln>
          <a:effectLst>
            <a:outerShdw dist="71842" dir="2700000" algn="ctr" rotWithShape="0">
              <a:schemeClr val="bg2">
                <a:alpha val="50000"/>
              </a:schemeClr>
            </a:outerShdw>
          </a:effectLst>
        </p:spPr>
        <p:txBody>
          <a:bodyPr wrap="none" lIns="82499" tIns="41249" rIns="82499" bIns="41249"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defTabSz="457200" rtl="0" eaLnBrk="1" fontAlgn="auto" latinLnBrk="0" hangingPunct="1">
              <a:lnSpc>
                <a:spcPct val="100000"/>
              </a:lnSpc>
              <a:spcBef>
                <a:spcPct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大阪もったいないキャンペーンについて</a:t>
            </a:r>
            <a:endParaRPr kumimoji="1" lang="zh-TW"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5" name="スライド番号プレースホルダー 3">
            <a:extLst>
              <a:ext uri="{FF2B5EF4-FFF2-40B4-BE49-F238E27FC236}">
                <a16:creationId xmlns:a16="http://schemas.microsoft.com/office/drawing/2014/main" id="{EE328D16-E950-4174-B1D2-3564DC7757D4}"/>
              </a:ext>
            </a:extLst>
          </p:cNvPr>
          <p:cNvSpPr txBox="1">
            <a:spLocks/>
          </p:cNvSpPr>
          <p:nvPr/>
        </p:nvSpPr>
        <p:spPr>
          <a:xfrm>
            <a:off x="8712455" y="6480537"/>
            <a:ext cx="431545" cy="37746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1600" dirty="0">
                <a:latin typeface="HGSｺﾞｼｯｸM" panose="020B0600000000000000" pitchFamily="50" charset="-128"/>
                <a:ea typeface="HGSｺﾞｼｯｸM" panose="020B0600000000000000" pitchFamily="50" charset="-128"/>
              </a:rPr>
              <a:t>13</a:t>
            </a:r>
            <a:endParaRPr lang="ja-JP" altLang="en-US" sz="1600"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950301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ctrTitle" idx="4294967295"/>
          </p:nvPr>
        </p:nvSpPr>
        <p:spPr>
          <a:xfrm>
            <a:off x="0" y="128739"/>
            <a:ext cx="9144000" cy="491646"/>
          </a:xfrm>
          <a:solidFill>
            <a:schemeClr val="accent5">
              <a:lumMod val="75000"/>
            </a:schemeClr>
          </a:solidFill>
          <a:ln>
            <a:noFill/>
          </a:ln>
          <a:effectLst/>
        </p:spPr>
        <p:style>
          <a:lnRef idx="0">
            <a:schemeClr val="accent5"/>
          </a:lnRef>
          <a:fillRef idx="3">
            <a:schemeClr val="accent5"/>
          </a:fillRef>
          <a:effectRef idx="3">
            <a:schemeClr val="accent5"/>
          </a:effectRef>
          <a:fontRef idx="minor">
            <a:schemeClr val="lt1"/>
          </a:fontRef>
        </p:style>
        <p:txBody>
          <a:bodyPr anchor="ctr" anchorCtr="0">
            <a:noAutofit/>
          </a:bodyPr>
          <a:lstStyle/>
          <a:p>
            <a:r>
              <a:rPr lang="ja-JP" altLang="en-US" sz="2215" b="1" dirty="0">
                <a:solidFill>
                  <a:schemeClr val="bg1"/>
                </a:solidFill>
                <a:latin typeface="BIZ UDPゴシック" panose="020B0400000000000000" pitchFamily="50" charset="-128"/>
                <a:ea typeface="BIZ UDPゴシック" panose="020B0400000000000000" pitchFamily="50" charset="-128"/>
              </a:rPr>
              <a:t>食品ロス削減ネットワーク懇話会、パートナーシップ制度について</a:t>
            </a:r>
          </a:p>
        </p:txBody>
      </p:sp>
      <p:sp>
        <p:nvSpPr>
          <p:cNvPr id="3" name="正方形/長方形 2"/>
          <p:cNvSpPr/>
          <p:nvPr/>
        </p:nvSpPr>
        <p:spPr>
          <a:xfrm>
            <a:off x="211911" y="3205650"/>
            <a:ext cx="4514377" cy="348109"/>
          </a:xfrm>
          <a:prstGeom prst="rect">
            <a:avLst/>
          </a:prstGeom>
        </p:spPr>
        <p:txBody>
          <a:bodyPr wrap="none">
            <a:spAutoFit/>
          </a:bodyPr>
          <a:lstStyle/>
          <a:p>
            <a:pPr defTabSz="844083">
              <a:defRPr/>
            </a:pPr>
            <a:r>
              <a:rPr lang="ja-JP" altLang="en-US" sz="1662" b="1" dirty="0">
                <a:solidFill>
                  <a:srgbClr val="002060"/>
                </a:solidFill>
                <a:latin typeface="BIZ UDPゴシック" panose="020B0400000000000000" pitchFamily="50" charset="-128"/>
                <a:ea typeface="BIZ UDPゴシック" panose="020B0400000000000000" pitchFamily="50" charset="-128"/>
              </a:rPr>
              <a:t>■おおさか食品ロス削減パートナーシップ制度</a:t>
            </a:r>
            <a:endParaRPr lang="en-US" altLang="ja-JP" sz="1662" b="1" dirty="0">
              <a:solidFill>
                <a:srgbClr val="002060"/>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A0C48F8F-CF09-4D14-AEBC-CD5DCA8B30D7}"/>
              </a:ext>
            </a:extLst>
          </p:cNvPr>
          <p:cNvSpPr/>
          <p:nvPr/>
        </p:nvSpPr>
        <p:spPr>
          <a:xfrm>
            <a:off x="584549" y="3593833"/>
            <a:ext cx="5832499" cy="2913298"/>
          </a:xfrm>
          <a:prstGeom prst="rect">
            <a:avLst/>
          </a:prstGeom>
        </p:spPr>
        <p:txBody>
          <a:bodyPr wrap="square">
            <a:spAutoFit/>
          </a:bodyPr>
          <a:lstStyle/>
          <a:p>
            <a:pPr defTabSz="844083">
              <a:spcAft>
                <a:spcPts val="554"/>
              </a:spcAft>
            </a:pPr>
            <a:r>
              <a:rPr lang="ja-JP" altLang="en-US" sz="1292" dirty="0">
                <a:solidFill>
                  <a:prstClr val="black"/>
                </a:solidFill>
                <a:latin typeface="BIZ UDPゴシック" panose="020B0400000000000000" pitchFamily="50" charset="-128"/>
                <a:ea typeface="BIZ UDPゴシック" panose="020B0400000000000000" pitchFamily="50" charset="-128"/>
              </a:rPr>
              <a:t>食品ロス削減に積極的に取り組むとともに、消費者に対して啓発を実施する事業者を後押しし、さらに取組を進めるため、平成</a:t>
            </a:r>
            <a:r>
              <a:rPr lang="en-US" altLang="ja-JP" sz="1292" dirty="0">
                <a:solidFill>
                  <a:prstClr val="black"/>
                </a:solidFill>
                <a:latin typeface="BIZ UDPゴシック" panose="020B0400000000000000" pitchFamily="50" charset="-128"/>
                <a:ea typeface="BIZ UDPゴシック" panose="020B0400000000000000" pitchFamily="50" charset="-128"/>
              </a:rPr>
              <a:t>30</a:t>
            </a:r>
            <a:r>
              <a:rPr lang="ja-JP" altLang="en-US" sz="1292" dirty="0">
                <a:solidFill>
                  <a:prstClr val="black"/>
                </a:solidFill>
                <a:latin typeface="BIZ UDPゴシック" panose="020B0400000000000000" pitchFamily="50" charset="-128"/>
                <a:ea typeface="BIZ UDPゴシック" panose="020B0400000000000000" pitchFamily="50" charset="-128"/>
              </a:rPr>
              <a:t>年度に創設。</a:t>
            </a:r>
            <a:endParaRPr lang="en-US" altLang="ja-JP" sz="1292" dirty="0">
              <a:solidFill>
                <a:prstClr val="black"/>
              </a:solidFill>
              <a:latin typeface="BIZ UDPゴシック" panose="020B0400000000000000" pitchFamily="50" charset="-128"/>
              <a:ea typeface="BIZ UDPゴシック" panose="020B0400000000000000" pitchFamily="50" charset="-128"/>
            </a:endParaRPr>
          </a:p>
          <a:p>
            <a:pPr defTabSz="844083">
              <a:spcAft>
                <a:spcPts val="554"/>
              </a:spcAft>
            </a:pPr>
            <a:r>
              <a:rPr lang="ja-JP" altLang="en-US" sz="1292" dirty="0">
                <a:solidFill>
                  <a:prstClr val="black"/>
                </a:solidFill>
                <a:latin typeface="BIZ UDPゴシック" panose="020B0400000000000000" pitchFamily="50" charset="-128"/>
                <a:ea typeface="BIZ UDPゴシック" panose="020B0400000000000000" pitchFamily="50" charset="-128"/>
              </a:rPr>
              <a:t>参画分野：食品製造、小売、卸売、飲食、ホテル、ショッピングモール</a:t>
            </a:r>
            <a:endParaRPr lang="en-US" altLang="ja-JP" sz="1292" dirty="0">
              <a:solidFill>
                <a:prstClr val="black"/>
              </a:solidFill>
              <a:latin typeface="BIZ UDPゴシック" panose="020B0400000000000000" pitchFamily="50" charset="-128"/>
              <a:ea typeface="BIZ UDPゴシック" panose="020B0400000000000000" pitchFamily="50" charset="-128"/>
            </a:endParaRPr>
          </a:p>
          <a:p>
            <a:pPr defTabSz="844083">
              <a:spcAft>
                <a:spcPts val="554"/>
              </a:spcAft>
            </a:pPr>
            <a:r>
              <a:rPr lang="ja-JP" altLang="en-US" sz="1292" dirty="0">
                <a:solidFill>
                  <a:prstClr val="black"/>
                </a:solidFill>
                <a:latin typeface="BIZ UDPゴシック" panose="020B0400000000000000" pitchFamily="50" charset="-128"/>
                <a:ea typeface="BIZ UDPゴシック" panose="020B0400000000000000" pitchFamily="50" charset="-128"/>
              </a:rPr>
              <a:t>　　　　　   フードシェアリング、自動発注システム開発、パッケージ</a:t>
            </a:r>
            <a:endParaRPr lang="en-US" altLang="ja-JP" sz="1292" dirty="0">
              <a:solidFill>
                <a:prstClr val="black"/>
              </a:solidFill>
              <a:latin typeface="BIZ UDPゴシック" panose="020B0400000000000000" pitchFamily="50" charset="-128"/>
              <a:ea typeface="BIZ UDPゴシック" panose="020B0400000000000000" pitchFamily="50" charset="-128"/>
            </a:endParaRPr>
          </a:p>
          <a:p>
            <a:pPr defTabSz="844083">
              <a:spcAft>
                <a:spcPts val="554"/>
              </a:spcAft>
            </a:pPr>
            <a:r>
              <a:rPr lang="ja-JP" altLang="en-US" sz="1292" dirty="0">
                <a:solidFill>
                  <a:prstClr val="black"/>
                </a:solidFill>
                <a:latin typeface="BIZ UDPゴシック" panose="020B0400000000000000" pitchFamily="50" charset="-128"/>
                <a:ea typeface="BIZ UDPゴシック" panose="020B0400000000000000" pitchFamily="50" charset="-128"/>
              </a:rPr>
              <a:t>　　　　　   メディア、教育・啓発、組合、企画・広報　等</a:t>
            </a:r>
            <a:endParaRPr lang="en-US" altLang="ja-JP" sz="1292" dirty="0">
              <a:solidFill>
                <a:prstClr val="black"/>
              </a:solidFill>
              <a:latin typeface="BIZ UDPゴシック" panose="020B0400000000000000" pitchFamily="50" charset="-128"/>
              <a:ea typeface="BIZ UDPゴシック" panose="020B0400000000000000" pitchFamily="50" charset="-128"/>
            </a:endParaRPr>
          </a:p>
          <a:p>
            <a:pPr defTabSz="844083">
              <a:spcAft>
                <a:spcPts val="554"/>
              </a:spcAft>
            </a:pPr>
            <a:endParaRPr lang="en-US" altLang="ja-JP" sz="1292" b="1" dirty="0">
              <a:solidFill>
                <a:prstClr val="black"/>
              </a:solidFill>
              <a:latin typeface="BIZ UDPゴシック" panose="020B0400000000000000" pitchFamily="50" charset="-128"/>
              <a:ea typeface="BIZ UDPゴシック" panose="020B0400000000000000" pitchFamily="50" charset="-128"/>
            </a:endParaRPr>
          </a:p>
          <a:p>
            <a:pPr defTabSz="844083">
              <a:defRPr/>
            </a:pPr>
            <a:r>
              <a:rPr lang="ja-JP" altLang="en-US" sz="1662" dirty="0">
                <a:solidFill>
                  <a:prstClr val="black"/>
                </a:solidFill>
                <a:latin typeface="BIZ UDPゴシック" panose="020B0400000000000000" pitchFamily="50" charset="-128"/>
                <a:ea typeface="BIZ UDPゴシック" panose="020B0400000000000000" pitchFamily="50" charset="-128"/>
              </a:rPr>
              <a:t>令和７年８月７日現在</a:t>
            </a:r>
            <a:r>
              <a:rPr lang="ja-JP" altLang="en-US" sz="1662" dirty="0">
                <a:solidFill>
                  <a:srgbClr val="FF0000"/>
                </a:solidFill>
                <a:latin typeface="BIZ UDPゴシック" panose="020B0400000000000000" pitchFamily="50" charset="-128"/>
                <a:ea typeface="BIZ UDPゴシック" panose="020B0400000000000000" pitchFamily="50" charset="-128"/>
              </a:rPr>
              <a:t>　</a:t>
            </a:r>
            <a:r>
              <a:rPr lang="ja-JP" altLang="en-US" sz="1477" u="sng" dirty="0">
                <a:solidFill>
                  <a:srgbClr val="FF0000"/>
                </a:solidFill>
                <a:latin typeface="BIZ UDPゴシック" panose="020B0400000000000000" pitchFamily="50" charset="-128"/>
                <a:ea typeface="BIZ UDPゴシック" panose="020B0400000000000000" pitchFamily="50" charset="-128"/>
              </a:rPr>
              <a:t>５９</a:t>
            </a:r>
            <a:r>
              <a:rPr lang="ja-JP" altLang="en-US" sz="1662" u="sng" dirty="0">
                <a:solidFill>
                  <a:srgbClr val="FF0000"/>
                </a:solidFill>
                <a:latin typeface="BIZ UDPゴシック" panose="020B0400000000000000" pitchFamily="50" charset="-128"/>
                <a:ea typeface="BIZ UDPゴシック" panose="020B0400000000000000" pitchFamily="50" charset="-128"/>
              </a:rPr>
              <a:t>事業者</a:t>
            </a:r>
            <a:endParaRPr lang="en-US" altLang="ja-JP" sz="1662" dirty="0">
              <a:solidFill>
                <a:prstClr val="black"/>
              </a:solidFill>
              <a:latin typeface="BIZ UDPゴシック" panose="020B0400000000000000" pitchFamily="50" charset="-128"/>
              <a:ea typeface="BIZ UDPゴシック" panose="020B0400000000000000" pitchFamily="50" charset="-128"/>
            </a:endParaRPr>
          </a:p>
          <a:p>
            <a:pPr defTabSz="1027261">
              <a:lnSpc>
                <a:spcPts val="1108"/>
              </a:lnSpc>
              <a:tabLst>
                <a:tab pos="5052772" algn="l"/>
              </a:tabLst>
              <a:defRPr/>
            </a:pPr>
            <a:r>
              <a:rPr lang="ja-JP" altLang="en-US" sz="1477" dirty="0">
                <a:solidFill>
                  <a:prstClr val="black"/>
                </a:solidFill>
                <a:latin typeface="BIZ UDPゴシック" panose="020B0400000000000000" pitchFamily="50" charset="-128"/>
                <a:ea typeface="BIZ UDPゴシック" panose="020B0400000000000000" pitchFamily="50" charset="-128"/>
              </a:rPr>
              <a:t>　</a:t>
            </a:r>
            <a:endParaRPr lang="en-US" altLang="ja-JP" sz="1477" dirty="0">
              <a:solidFill>
                <a:prstClr val="black"/>
              </a:solidFill>
              <a:latin typeface="BIZ UDPゴシック" panose="020B0400000000000000" pitchFamily="50" charset="-128"/>
              <a:ea typeface="BIZ UDPゴシック" panose="020B0400000000000000" pitchFamily="50" charset="-128"/>
            </a:endParaRPr>
          </a:p>
          <a:p>
            <a:pPr defTabSz="1027261">
              <a:lnSpc>
                <a:spcPts val="1108"/>
              </a:lnSpc>
              <a:tabLst>
                <a:tab pos="5052772" algn="l"/>
              </a:tabLst>
              <a:defRPr/>
            </a:pPr>
            <a:r>
              <a:rPr lang="ja-JP" altLang="en-US" sz="1477" dirty="0">
                <a:solidFill>
                  <a:prstClr val="black"/>
                </a:solidFill>
                <a:latin typeface="BIZ UDPゴシック" panose="020B0400000000000000" pitchFamily="50" charset="-128"/>
                <a:ea typeface="BIZ UDPゴシック" panose="020B0400000000000000" pitchFamily="50" charset="-128"/>
              </a:rPr>
              <a:t>　・参画事業者（食品製造、飲食店など）</a:t>
            </a:r>
            <a:endParaRPr lang="en-US" altLang="ja-JP" sz="1477" dirty="0">
              <a:solidFill>
                <a:prstClr val="black"/>
              </a:solidFill>
              <a:latin typeface="BIZ UDPゴシック" panose="020B0400000000000000" pitchFamily="50" charset="-128"/>
              <a:ea typeface="BIZ UDPゴシック" panose="020B0400000000000000" pitchFamily="50" charset="-128"/>
            </a:endParaRPr>
          </a:p>
          <a:p>
            <a:pPr defTabSz="1027261">
              <a:lnSpc>
                <a:spcPts val="1108"/>
              </a:lnSpc>
              <a:tabLst>
                <a:tab pos="5052772" algn="l"/>
              </a:tabLst>
              <a:defRPr/>
            </a:pPr>
            <a:endParaRPr lang="en-US" altLang="ja-JP" sz="1477" dirty="0">
              <a:solidFill>
                <a:prstClr val="black"/>
              </a:solidFill>
              <a:latin typeface="BIZ UDPゴシック" panose="020B0400000000000000" pitchFamily="50" charset="-128"/>
              <a:ea typeface="BIZ UDPゴシック" panose="020B0400000000000000" pitchFamily="50" charset="-128"/>
            </a:endParaRPr>
          </a:p>
          <a:p>
            <a:pPr defTabSz="1027261">
              <a:lnSpc>
                <a:spcPts val="1108"/>
              </a:lnSpc>
              <a:tabLst>
                <a:tab pos="5052772" algn="l"/>
              </a:tabLst>
              <a:defRPr/>
            </a:pPr>
            <a:endParaRPr lang="en-US" altLang="ja-JP" sz="1477" dirty="0">
              <a:solidFill>
                <a:prstClr val="black"/>
              </a:solidFill>
              <a:latin typeface="BIZ UDPゴシック" panose="020B0400000000000000" pitchFamily="50" charset="-128"/>
              <a:ea typeface="BIZ UDPゴシック" panose="020B0400000000000000" pitchFamily="50" charset="-128"/>
            </a:endParaRPr>
          </a:p>
          <a:p>
            <a:pPr defTabSz="1027261">
              <a:lnSpc>
                <a:spcPts val="1108"/>
              </a:lnSpc>
              <a:tabLst>
                <a:tab pos="5052772" algn="l"/>
              </a:tabLst>
              <a:defRPr/>
            </a:pPr>
            <a:r>
              <a:rPr lang="ja-JP" altLang="en-US" sz="1477" dirty="0">
                <a:solidFill>
                  <a:prstClr val="black"/>
                </a:solidFill>
                <a:latin typeface="BIZ UDPゴシック" panose="020B0400000000000000" pitchFamily="50" charset="-128"/>
                <a:ea typeface="BIZ UDPゴシック" panose="020B0400000000000000" pitchFamily="50" charset="-128"/>
              </a:rPr>
              <a:t>パートナーシップ制度ホームページ</a:t>
            </a:r>
            <a:endParaRPr lang="en-US" altLang="ja-JP" sz="1477" dirty="0">
              <a:solidFill>
                <a:prstClr val="black"/>
              </a:solidFill>
              <a:latin typeface="BIZ UDPゴシック" panose="020B0400000000000000" pitchFamily="50" charset="-128"/>
              <a:ea typeface="BIZ UDPゴシック" panose="020B0400000000000000" pitchFamily="50" charset="-128"/>
            </a:endParaRPr>
          </a:p>
          <a:p>
            <a:pPr defTabSz="1027261">
              <a:lnSpc>
                <a:spcPts val="1108"/>
              </a:lnSpc>
              <a:tabLst>
                <a:tab pos="5052772" algn="l"/>
              </a:tabLst>
              <a:defRPr/>
            </a:pPr>
            <a:r>
              <a:rPr lang="en-US" altLang="ja-JP" sz="1108" dirty="0">
                <a:solidFill>
                  <a:prstClr val="black"/>
                </a:solidFill>
                <a:latin typeface="BIZ UDPゴシック" panose="020B0400000000000000" pitchFamily="50" charset="-128"/>
                <a:ea typeface="BIZ UDPゴシック" panose="020B0400000000000000" pitchFamily="50" charset="-128"/>
                <a:hlinkClick r:id="rId3"/>
              </a:rPr>
              <a:t>https://www.pref.osaka.lg.jp/o120110/ryutai/foodloss/partnership.html</a:t>
            </a:r>
            <a:endParaRPr lang="en-US" altLang="ja-JP" sz="1108" dirty="0">
              <a:solidFill>
                <a:prstClr val="black"/>
              </a:solidFill>
              <a:latin typeface="BIZ UDPゴシック" panose="020B0400000000000000" pitchFamily="50" charset="-128"/>
              <a:ea typeface="BIZ UDPゴシック" panose="020B0400000000000000" pitchFamily="50" charset="-128"/>
            </a:endParaRPr>
          </a:p>
          <a:p>
            <a:pPr defTabSz="1027261">
              <a:lnSpc>
                <a:spcPts val="1108"/>
              </a:lnSpc>
              <a:tabLst>
                <a:tab pos="5052772" algn="l"/>
              </a:tabLst>
              <a:defRPr/>
            </a:pPr>
            <a:endParaRPr lang="en-US" altLang="ja-JP" sz="1477" dirty="0">
              <a:solidFill>
                <a:prstClr val="black"/>
              </a:solidFill>
              <a:latin typeface="BIZ UDPゴシック" panose="020B0400000000000000" pitchFamily="50" charset="-128"/>
              <a:ea typeface="BIZ UDPゴシック" panose="020B0400000000000000" pitchFamily="50" charset="-128"/>
            </a:endParaRPr>
          </a:p>
        </p:txBody>
      </p:sp>
      <p:grpSp>
        <p:nvGrpSpPr>
          <p:cNvPr id="9" name="グループ化 8">
            <a:extLst>
              <a:ext uri="{FF2B5EF4-FFF2-40B4-BE49-F238E27FC236}">
                <a16:creationId xmlns:a16="http://schemas.microsoft.com/office/drawing/2014/main" id="{88597E6E-69CC-4B2A-BE96-E6A3704CDCBF}"/>
              </a:ext>
            </a:extLst>
          </p:cNvPr>
          <p:cNvGrpSpPr/>
          <p:nvPr/>
        </p:nvGrpSpPr>
        <p:grpSpPr>
          <a:xfrm>
            <a:off x="6213580" y="1085960"/>
            <a:ext cx="2882059" cy="2258725"/>
            <a:chOff x="6706018" y="1905367"/>
            <a:chExt cx="2556227" cy="2008347"/>
          </a:xfrm>
        </p:grpSpPr>
        <p:grpSp>
          <p:nvGrpSpPr>
            <p:cNvPr id="10" name="グループ化 9">
              <a:extLst>
                <a:ext uri="{FF2B5EF4-FFF2-40B4-BE49-F238E27FC236}">
                  <a16:creationId xmlns:a16="http://schemas.microsoft.com/office/drawing/2014/main" id="{ED061F00-8097-451D-B9E5-67FCBE27F1E3}"/>
                </a:ext>
              </a:extLst>
            </p:cNvPr>
            <p:cNvGrpSpPr/>
            <p:nvPr/>
          </p:nvGrpSpPr>
          <p:grpSpPr>
            <a:xfrm>
              <a:off x="6706018" y="1905367"/>
              <a:ext cx="2556227" cy="2008347"/>
              <a:chOff x="183007" y="-387727"/>
              <a:chExt cx="2718783" cy="2135671"/>
            </a:xfrm>
          </p:grpSpPr>
          <p:sp>
            <p:nvSpPr>
              <p:cNvPr id="16" name="楕円 15">
                <a:extLst>
                  <a:ext uri="{FF2B5EF4-FFF2-40B4-BE49-F238E27FC236}">
                    <a16:creationId xmlns:a16="http://schemas.microsoft.com/office/drawing/2014/main" id="{40DFDBC6-09FE-4DA0-8B80-3D96C79FDED1}"/>
                  </a:ext>
                </a:extLst>
              </p:cNvPr>
              <p:cNvSpPr/>
              <p:nvPr/>
            </p:nvSpPr>
            <p:spPr bwMode="gray">
              <a:xfrm>
                <a:off x="183007" y="-225722"/>
                <a:ext cx="2375587" cy="1795367"/>
              </a:xfrm>
              <a:prstGeom prst="ellipse">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defTabSz="844083"/>
                <a:endParaRPr lang="ja-JP" altLang="en-US" sz="923">
                  <a:solidFill>
                    <a:prstClr val="white"/>
                  </a:solidFill>
                  <a:latin typeface="BIZ UDPゴシック" panose="020B0400000000000000" pitchFamily="50" charset="-128"/>
                  <a:ea typeface="BIZ UDPゴシック" panose="020B0400000000000000" pitchFamily="50" charset="-128"/>
                </a:endParaRPr>
              </a:p>
            </p:txBody>
          </p:sp>
          <p:sp>
            <p:nvSpPr>
              <p:cNvPr id="17" name="角丸四角形 56">
                <a:extLst>
                  <a:ext uri="{FF2B5EF4-FFF2-40B4-BE49-F238E27FC236}">
                    <a16:creationId xmlns:a16="http://schemas.microsoft.com/office/drawing/2014/main" id="{E6F3AD0D-3E25-4816-A417-51272FAAC0D3}"/>
                  </a:ext>
                </a:extLst>
              </p:cNvPr>
              <p:cNvSpPr/>
              <p:nvPr/>
            </p:nvSpPr>
            <p:spPr>
              <a:xfrm>
                <a:off x="374948" y="-387727"/>
                <a:ext cx="2038987" cy="4557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spcAft>
                    <a:spcPts val="554"/>
                  </a:spcAft>
                </a:pPr>
                <a:r>
                  <a:rPr lang="ja-JP" altLang="en-US" sz="923"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食品関連事業者</a:t>
                </a:r>
                <a:br>
                  <a:rPr lang="en-US" altLang="ja-JP" sz="923" dirty="0">
                    <a:solidFill>
                      <a:prstClr val="white"/>
                    </a:solidFill>
                    <a:latin typeface="BIZ UDPゴシック" panose="020B0400000000000000" pitchFamily="50" charset="-128"/>
                    <a:ea typeface="BIZ UDPゴシック" panose="020B0400000000000000" pitchFamily="50" charset="-128"/>
                    <a:cs typeface="Times New Roman" panose="02020603050405020304" pitchFamily="18" charset="0"/>
                  </a:rPr>
                </a:br>
                <a:r>
                  <a:rPr lang="ja-JP" altLang="en-US" sz="923"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（製造、卸、小売、外食等）</a:t>
                </a:r>
                <a:endParaRPr lang="ja-JP" altLang="en-US" sz="923" dirty="0">
                  <a:solidFill>
                    <a:prstClr val="white"/>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9" name="角丸四角形 57">
                <a:extLst>
                  <a:ext uri="{FF2B5EF4-FFF2-40B4-BE49-F238E27FC236}">
                    <a16:creationId xmlns:a16="http://schemas.microsoft.com/office/drawing/2014/main" id="{EC32948B-40F4-4B42-8C08-4F4EC76C440B}"/>
                  </a:ext>
                </a:extLst>
              </p:cNvPr>
              <p:cNvSpPr/>
              <p:nvPr/>
            </p:nvSpPr>
            <p:spPr>
              <a:xfrm>
                <a:off x="185729" y="964558"/>
                <a:ext cx="697545" cy="39446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r>
                  <a:rPr lang="ja-JP" altLang="en-US" sz="923"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消費者</a:t>
                </a:r>
                <a:endParaRPr lang="ja-JP" altLang="en-US" sz="923" dirty="0">
                  <a:solidFill>
                    <a:prstClr val="white"/>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20" name="角丸四角形 58">
                <a:extLst>
                  <a:ext uri="{FF2B5EF4-FFF2-40B4-BE49-F238E27FC236}">
                    <a16:creationId xmlns:a16="http://schemas.microsoft.com/office/drawing/2014/main" id="{4B8D1A80-964B-4AE3-BA56-7F87B0E1FA36}"/>
                  </a:ext>
                </a:extLst>
              </p:cNvPr>
              <p:cNvSpPr/>
              <p:nvPr/>
            </p:nvSpPr>
            <p:spPr>
              <a:xfrm flipH="1">
                <a:off x="2167804" y="961837"/>
                <a:ext cx="536631" cy="3957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ctr" defTabSz="844083"/>
                <a:r>
                  <a:rPr lang="ja-JP" altLang="en-US" sz="923"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行政</a:t>
                </a:r>
                <a:endParaRPr lang="ja-JP" altLang="en-US" sz="923" dirty="0">
                  <a:solidFill>
                    <a:prstClr val="white"/>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pic>
            <p:nvPicPr>
              <p:cNvPr id="21" name="図 20" descr="真剣な会議のイラスト（老若男女）">
                <a:hlinkClick r:id="rId4"/>
                <a:extLst>
                  <a:ext uri="{FF2B5EF4-FFF2-40B4-BE49-F238E27FC236}">
                    <a16:creationId xmlns:a16="http://schemas.microsoft.com/office/drawing/2014/main" id="{44AC2AD6-0AAB-49C9-8EB3-0BD3D3BD72F2}"/>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1008017" y="404100"/>
                <a:ext cx="781050" cy="781050"/>
              </a:xfrm>
              <a:prstGeom prst="rect">
                <a:avLst/>
              </a:prstGeom>
              <a:noFill/>
              <a:ln>
                <a:noFill/>
              </a:ln>
            </p:spPr>
          </p:pic>
          <p:sp>
            <p:nvSpPr>
              <p:cNvPr id="22" name="テキスト ボックス 2">
                <a:extLst>
                  <a:ext uri="{FF2B5EF4-FFF2-40B4-BE49-F238E27FC236}">
                    <a16:creationId xmlns:a16="http://schemas.microsoft.com/office/drawing/2014/main" id="{7B36E0A8-F100-4A57-8B7A-E3FBAFEE3F41}"/>
                  </a:ext>
                </a:extLst>
              </p:cNvPr>
              <p:cNvSpPr txBox="1">
                <a:spLocks noChangeArrowheads="1"/>
              </p:cNvSpPr>
              <p:nvPr/>
            </p:nvSpPr>
            <p:spPr bwMode="auto">
              <a:xfrm>
                <a:off x="706985" y="1609599"/>
                <a:ext cx="2194805" cy="138345"/>
              </a:xfrm>
              <a:prstGeom prst="rect">
                <a:avLst/>
              </a:prstGeom>
              <a:noFill/>
              <a:ln w="9525">
                <a:noFill/>
                <a:miter lim="800000"/>
                <a:headEnd/>
                <a:tailEnd/>
              </a:ln>
            </p:spPr>
            <p:txBody>
              <a:bodyPr rot="0" vert="horz" wrap="square" lIns="84406" tIns="42203" rIns="84406" bIns="42203" anchor="t" anchorCtr="0">
                <a:noAutofit/>
              </a:bodyPr>
              <a:lstStyle/>
              <a:p>
                <a:pPr algn="just" defTabSz="844083"/>
                <a:r>
                  <a:rPr lang="ja-JP" altLang="en-US" sz="923" b="1"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ネットワーク懇話会のイメージ</a:t>
                </a:r>
                <a:endParaRPr lang="ja-JP" altLang="en-US" sz="923" dirty="0">
                  <a:solidFill>
                    <a:prstClr val="black"/>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grpSp>
        <p:sp>
          <p:nvSpPr>
            <p:cNvPr id="11" name="テキスト ボックス 2">
              <a:extLst>
                <a:ext uri="{FF2B5EF4-FFF2-40B4-BE49-F238E27FC236}">
                  <a16:creationId xmlns:a16="http://schemas.microsoft.com/office/drawing/2014/main" id="{20E94752-822E-4CBD-8728-502CEEC6455D}"/>
                </a:ext>
              </a:extLst>
            </p:cNvPr>
            <p:cNvSpPr txBox="1">
              <a:spLocks noChangeArrowheads="1"/>
            </p:cNvSpPr>
            <p:nvPr/>
          </p:nvSpPr>
          <p:spPr bwMode="auto">
            <a:xfrm>
              <a:off x="6869297" y="2414536"/>
              <a:ext cx="2114452" cy="303530"/>
            </a:xfrm>
            <a:prstGeom prst="rect">
              <a:avLst/>
            </a:prstGeom>
            <a:noFill/>
            <a:ln w="9525">
              <a:noFill/>
              <a:miter lim="800000"/>
              <a:headEnd/>
              <a:tailEnd/>
            </a:ln>
          </p:spPr>
          <p:txBody>
            <a:bodyPr rot="0" vert="horz" wrap="square" lIns="84406" tIns="42203" rIns="84406" bIns="42203" anchor="t" anchorCtr="0">
              <a:noAutofit/>
            </a:bodyPr>
            <a:lstStyle/>
            <a:p>
              <a:pPr algn="just" defTabSz="844083"/>
              <a:r>
                <a:rPr lang="ja-JP" altLang="en-US" sz="923"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具体的な取組展開、各業界団体へ発信</a:t>
              </a:r>
              <a:endParaRPr lang="en-US" altLang="ja-JP" sz="923"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2" name="テキスト ボックス 2">
              <a:extLst>
                <a:ext uri="{FF2B5EF4-FFF2-40B4-BE49-F238E27FC236}">
                  <a16:creationId xmlns:a16="http://schemas.microsoft.com/office/drawing/2014/main" id="{56A95D30-C2DF-4613-B557-3A855BBDA8BA}"/>
                </a:ext>
              </a:extLst>
            </p:cNvPr>
            <p:cNvSpPr txBox="1">
              <a:spLocks noChangeArrowheads="1"/>
            </p:cNvSpPr>
            <p:nvPr/>
          </p:nvSpPr>
          <p:spPr bwMode="auto">
            <a:xfrm>
              <a:off x="6786443" y="2854615"/>
              <a:ext cx="807449" cy="374519"/>
            </a:xfrm>
            <a:prstGeom prst="rect">
              <a:avLst/>
            </a:prstGeom>
            <a:noFill/>
            <a:ln w="9525">
              <a:noFill/>
              <a:miter lim="800000"/>
              <a:headEnd/>
              <a:tailEnd/>
            </a:ln>
          </p:spPr>
          <p:txBody>
            <a:bodyPr rot="0" vert="horz" wrap="square" lIns="84406" tIns="42203" rIns="84406" bIns="42203" anchor="t" anchorCtr="0">
              <a:noAutofit/>
            </a:bodyPr>
            <a:lstStyle/>
            <a:p>
              <a:pPr algn="just" defTabSz="844083">
                <a:lnSpc>
                  <a:spcPts val="923"/>
                </a:lnSpc>
              </a:pPr>
              <a:r>
                <a:rPr lang="ja-JP" altLang="en-US" sz="923"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意識啓発等</a:t>
              </a:r>
            </a:p>
          </p:txBody>
        </p:sp>
        <p:sp>
          <p:nvSpPr>
            <p:cNvPr id="13" name="テキスト ボックス 2">
              <a:extLst>
                <a:ext uri="{FF2B5EF4-FFF2-40B4-BE49-F238E27FC236}">
                  <a16:creationId xmlns:a16="http://schemas.microsoft.com/office/drawing/2014/main" id="{ED16570A-286B-4BE3-855B-2A2883B669A2}"/>
                </a:ext>
              </a:extLst>
            </p:cNvPr>
            <p:cNvSpPr txBox="1">
              <a:spLocks noChangeArrowheads="1"/>
            </p:cNvSpPr>
            <p:nvPr/>
          </p:nvSpPr>
          <p:spPr bwMode="auto">
            <a:xfrm>
              <a:off x="8157899" y="2736851"/>
              <a:ext cx="870029" cy="400050"/>
            </a:xfrm>
            <a:prstGeom prst="rect">
              <a:avLst/>
            </a:prstGeom>
            <a:noFill/>
            <a:ln w="9525">
              <a:noFill/>
              <a:miter lim="800000"/>
              <a:headEnd/>
              <a:tailEnd/>
            </a:ln>
          </p:spPr>
          <p:txBody>
            <a:bodyPr rot="0" vert="horz" wrap="square" lIns="84406" tIns="42203" rIns="84406" bIns="42203" anchor="t" anchorCtr="0">
              <a:noAutofit/>
            </a:bodyPr>
            <a:lstStyle/>
            <a:p>
              <a:pPr algn="ctr" defTabSz="844083">
                <a:lnSpc>
                  <a:spcPts val="923"/>
                </a:lnSpc>
                <a:spcAft>
                  <a:spcPts val="554"/>
                </a:spcAft>
              </a:pPr>
              <a:r>
                <a:rPr lang="ja-JP" altLang="en-US" sz="923"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計画の進捗</a:t>
              </a:r>
            </a:p>
            <a:p>
              <a:pPr algn="ctr" defTabSz="844083">
                <a:lnSpc>
                  <a:spcPts val="923"/>
                </a:lnSpc>
                <a:spcAft>
                  <a:spcPts val="554"/>
                </a:spcAft>
              </a:pPr>
              <a:r>
                <a:rPr lang="ja-JP" altLang="en-US" sz="923"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管理等</a:t>
              </a:r>
            </a:p>
          </p:txBody>
        </p:sp>
        <p:sp>
          <p:nvSpPr>
            <p:cNvPr id="14" name="テキスト ボックス 2">
              <a:extLst>
                <a:ext uri="{FF2B5EF4-FFF2-40B4-BE49-F238E27FC236}">
                  <a16:creationId xmlns:a16="http://schemas.microsoft.com/office/drawing/2014/main" id="{E454C834-8B08-49B3-9F55-D5019EA86508}"/>
                </a:ext>
              </a:extLst>
            </p:cNvPr>
            <p:cNvSpPr txBox="1">
              <a:spLocks noChangeArrowheads="1"/>
            </p:cNvSpPr>
            <p:nvPr/>
          </p:nvSpPr>
          <p:spPr bwMode="auto">
            <a:xfrm>
              <a:off x="7518711" y="3378040"/>
              <a:ext cx="734060" cy="297180"/>
            </a:xfrm>
            <a:prstGeom prst="rect">
              <a:avLst/>
            </a:prstGeom>
            <a:noFill/>
            <a:ln w="9525">
              <a:noFill/>
              <a:miter lim="800000"/>
              <a:headEnd/>
              <a:tailEnd/>
            </a:ln>
          </p:spPr>
          <p:txBody>
            <a:bodyPr rot="0" vert="horz" wrap="square" lIns="84406" tIns="42203" rIns="84406" bIns="42203" anchor="t" anchorCtr="0">
              <a:noAutofit/>
            </a:bodyPr>
            <a:lstStyle/>
            <a:p>
              <a:pPr algn="ctr" defTabSz="844083">
                <a:lnSpc>
                  <a:spcPts val="923"/>
                </a:lnSpc>
              </a:pPr>
              <a:r>
                <a:rPr lang="ja-JP" altLang="en-US" sz="923"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意見交換</a:t>
              </a:r>
            </a:p>
          </p:txBody>
        </p:sp>
      </p:grpSp>
      <p:sp>
        <p:nvSpPr>
          <p:cNvPr id="23" name="正方形/長方形 22">
            <a:extLst>
              <a:ext uri="{FF2B5EF4-FFF2-40B4-BE49-F238E27FC236}">
                <a16:creationId xmlns:a16="http://schemas.microsoft.com/office/drawing/2014/main" id="{02FE7544-CAB1-4802-9F12-22A8FF15E319}"/>
              </a:ext>
            </a:extLst>
          </p:cNvPr>
          <p:cNvSpPr/>
          <p:nvPr/>
        </p:nvSpPr>
        <p:spPr>
          <a:xfrm>
            <a:off x="211911" y="1012749"/>
            <a:ext cx="3445174" cy="348109"/>
          </a:xfrm>
          <a:prstGeom prst="rect">
            <a:avLst/>
          </a:prstGeom>
        </p:spPr>
        <p:txBody>
          <a:bodyPr wrap="none">
            <a:spAutoFit/>
          </a:bodyPr>
          <a:lstStyle/>
          <a:p>
            <a:pPr defTabSz="844083"/>
            <a:r>
              <a:rPr lang="ja-JP" altLang="en-US" sz="1662" b="1" dirty="0">
                <a:solidFill>
                  <a:srgbClr val="002060"/>
                </a:solidFill>
                <a:latin typeface="BIZ UDPゴシック" panose="020B0400000000000000" pitchFamily="50" charset="-128"/>
                <a:ea typeface="BIZ UDPゴシック" panose="020B0400000000000000" pitchFamily="50" charset="-128"/>
              </a:rPr>
              <a:t>■食品ロス削減ネットワーク懇話会</a:t>
            </a:r>
            <a:endParaRPr lang="en-US" altLang="ja-JP" sz="1662" b="1" dirty="0">
              <a:solidFill>
                <a:srgbClr val="002060"/>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882EB7CC-4457-4070-BED1-95F36EB8492A}"/>
              </a:ext>
            </a:extLst>
          </p:cNvPr>
          <p:cNvSpPr/>
          <p:nvPr/>
        </p:nvSpPr>
        <p:spPr>
          <a:xfrm>
            <a:off x="375192" y="1462137"/>
            <a:ext cx="5696623" cy="592470"/>
          </a:xfrm>
          <a:prstGeom prst="rect">
            <a:avLst/>
          </a:prstGeom>
        </p:spPr>
        <p:txBody>
          <a:bodyPr wrap="square">
            <a:spAutoFit/>
          </a:bodyPr>
          <a:lstStyle/>
          <a:p>
            <a:pPr defTabSz="844083">
              <a:lnSpc>
                <a:spcPts val="923"/>
              </a:lnSpc>
              <a:spcAft>
                <a:spcPts val="554"/>
              </a:spcAft>
            </a:pPr>
            <a:r>
              <a:rPr lang="en-US" altLang="ja-JP" sz="1292" b="1" dirty="0">
                <a:solidFill>
                  <a:prstClr val="black"/>
                </a:solidFill>
                <a:latin typeface="BIZ UDPゴシック" panose="020B0400000000000000" pitchFamily="50" charset="-128"/>
                <a:ea typeface="BIZ UDPゴシック" panose="020B0400000000000000" pitchFamily="50" charset="-128"/>
              </a:rPr>
              <a:t>【</a:t>
            </a:r>
            <a:r>
              <a:rPr lang="ja-JP" altLang="en-US" sz="1292" b="1" dirty="0">
                <a:solidFill>
                  <a:prstClr val="black"/>
                </a:solidFill>
                <a:latin typeface="BIZ UDPゴシック" panose="020B0400000000000000" pitchFamily="50" charset="-128"/>
                <a:ea typeface="BIZ UDPゴシック" panose="020B0400000000000000" pitchFamily="50" charset="-128"/>
              </a:rPr>
              <a:t>目的</a:t>
            </a:r>
            <a:r>
              <a:rPr lang="en-US" altLang="ja-JP" sz="1292" b="1" dirty="0">
                <a:solidFill>
                  <a:prstClr val="black"/>
                </a:solidFill>
                <a:latin typeface="BIZ UDPゴシック" panose="020B0400000000000000" pitchFamily="50" charset="-128"/>
                <a:ea typeface="BIZ UDPゴシック" panose="020B0400000000000000" pitchFamily="50" charset="-128"/>
              </a:rPr>
              <a:t>】</a:t>
            </a:r>
            <a:r>
              <a:rPr lang="ja-JP" altLang="en-US" sz="1292" dirty="0">
                <a:solidFill>
                  <a:prstClr val="black"/>
                </a:solidFill>
                <a:latin typeface="BIZ UDPゴシック" panose="020B0400000000000000" pitchFamily="50" charset="-128"/>
                <a:ea typeface="BIZ UDPゴシック" panose="020B0400000000000000" pitchFamily="50" charset="-128"/>
              </a:rPr>
              <a:t>食品製造業者</a:t>
            </a:r>
            <a:r>
              <a:rPr lang="en-US" altLang="ja-JP" sz="1292" dirty="0">
                <a:solidFill>
                  <a:prstClr val="black"/>
                </a:solidFill>
                <a:latin typeface="BIZ UDPゴシック" panose="020B0400000000000000" pitchFamily="50" charset="-128"/>
                <a:ea typeface="BIZ UDPゴシック" panose="020B0400000000000000" pitchFamily="50" charset="-128"/>
              </a:rPr>
              <a:t>､</a:t>
            </a:r>
            <a:r>
              <a:rPr lang="ja-JP" altLang="en-US" sz="1292" dirty="0">
                <a:solidFill>
                  <a:prstClr val="black"/>
                </a:solidFill>
                <a:latin typeface="BIZ UDPゴシック" panose="020B0400000000000000" pitchFamily="50" charset="-128"/>
                <a:ea typeface="BIZ UDPゴシック" panose="020B0400000000000000" pitchFamily="50" charset="-128"/>
              </a:rPr>
              <a:t>食品卸売・小売業者、外食事業者</a:t>
            </a:r>
            <a:r>
              <a:rPr lang="en-US" altLang="ja-JP" sz="1292" dirty="0">
                <a:solidFill>
                  <a:prstClr val="black"/>
                </a:solidFill>
                <a:latin typeface="BIZ UDPゴシック" panose="020B0400000000000000" pitchFamily="50" charset="-128"/>
                <a:ea typeface="BIZ UDPゴシック" panose="020B0400000000000000" pitchFamily="50" charset="-128"/>
              </a:rPr>
              <a:t>､</a:t>
            </a:r>
            <a:r>
              <a:rPr lang="ja-JP" altLang="en-US" sz="1292" dirty="0">
                <a:solidFill>
                  <a:prstClr val="black"/>
                </a:solidFill>
                <a:latin typeface="BIZ UDPゴシック" panose="020B0400000000000000" pitchFamily="50" charset="-128"/>
                <a:ea typeface="BIZ UDPゴシック" panose="020B0400000000000000" pitchFamily="50" charset="-128"/>
              </a:rPr>
              <a:t>消費者</a:t>
            </a:r>
            <a:r>
              <a:rPr lang="en-US" altLang="ja-JP" sz="1292" dirty="0">
                <a:solidFill>
                  <a:prstClr val="black"/>
                </a:solidFill>
                <a:latin typeface="BIZ UDPゴシック" panose="020B0400000000000000" pitchFamily="50" charset="-128"/>
                <a:ea typeface="BIZ UDPゴシック" panose="020B0400000000000000" pitchFamily="50" charset="-128"/>
              </a:rPr>
              <a:t>､</a:t>
            </a:r>
            <a:r>
              <a:rPr lang="ja-JP" altLang="en-US" sz="1292" dirty="0">
                <a:solidFill>
                  <a:prstClr val="black"/>
                </a:solidFill>
                <a:latin typeface="BIZ UDPゴシック" panose="020B0400000000000000" pitchFamily="50" charset="-128"/>
                <a:ea typeface="BIZ UDPゴシック" panose="020B0400000000000000" pitchFamily="50" charset="-128"/>
              </a:rPr>
              <a:t>行政等による　　</a:t>
            </a:r>
            <a:endParaRPr lang="en-US" altLang="ja-JP" sz="1292" dirty="0">
              <a:solidFill>
                <a:prstClr val="black"/>
              </a:solidFill>
              <a:latin typeface="BIZ UDPゴシック" panose="020B0400000000000000" pitchFamily="50" charset="-128"/>
              <a:ea typeface="BIZ UDPゴシック" panose="020B0400000000000000" pitchFamily="50" charset="-128"/>
            </a:endParaRPr>
          </a:p>
          <a:p>
            <a:pPr defTabSz="844083">
              <a:lnSpc>
                <a:spcPts val="923"/>
              </a:lnSpc>
              <a:spcAft>
                <a:spcPts val="554"/>
              </a:spcAft>
            </a:pPr>
            <a:r>
              <a:rPr lang="ja-JP" altLang="en-US" sz="1292" dirty="0">
                <a:solidFill>
                  <a:prstClr val="black"/>
                </a:solidFill>
                <a:latin typeface="BIZ UDPゴシック" panose="020B0400000000000000" pitchFamily="50" charset="-128"/>
                <a:ea typeface="BIZ UDPゴシック" panose="020B0400000000000000" pitchFamily="50" charset="-128"/>
              </a:rPr>
              <a:t>　　　　　「食品ロス削減ネットワーク懇話会」を設置し、流通全体で</a:t>
            </a:r>
            <a:endParaRPr lang="en-US" altLang="ja-JP" sz="1292" dirty="0">
              <a:solidFill>
                <a:prstClr val="black"/>
              </a:solidFill>
              <a:latin typeface="BIZ UDPゴシック" panose="020B0400000000000000" pitchFamily="50" charset="-128"/>
              <a:ea typeface="BIZ UDPゴシック" panose="020B0400000000000000" pitchFamily="50" charset="-128"/>
            </a:endParaRPr>
          </a:p>
          <a:p>
            <a:pPr defTabSz="844083">
              <a:lnSpc>
                <a:spcPts val="923"/>
              </a:lnSpc>
              <a:spcAft>
                <a:spcPts val="554"/>
              </a:spcAft>
            </a:pPr>
            <a:r>
              <a:rPr lang="ja-JP" altLang="en-US" sz="1292" dirty="0">
                <a:solidFill>
                  <a:prstClr val="black"/>
                </a:solidFill>
                <a:latin typeface="BIZ UDPゴシック" panose="020B0400000000000000" pitchFamily="50" charset="-128"/>
                <a:ea typeface="BIZ UDPゴシック" panose="020B0400000000000000" pitchFamily="50" charset="-128"/>
              </a:rPr>
              <a:t>　　　　　具体的な取組を展開し、食品ロス削減をめざす。</a:t>
            </a:r>
          </a:p>
        </p:txBody>
      </p:sp>
      <p:sp>
        <p:nvSpPr>
          <p:cNvPr id="25" name="テキスト ボックス 24">
            <a:extLst>
              <a:ext uri="{FF2B5EF4-FFF2-40B4-BE49-F238E27FC236}">
                <a16:creationId xmlns:a16="http://schemas.microsoft.com/office/drawing/2014/main" id="{09545157-727B-47F8-A697-C4EA9F505536}"/>
              </a:ext>
            </a:extLst>
          </p:cNvPr>
          <p:cNvSpPr txBox="1"/>
          <p:nvPr/>
        </p:nvSpPr>
        <p:spPr>
          <a:xfrm>
            <a:off x="840603" y="2171318"/>
            <a:ext cx="3478179" cy="774251"/>
          </a:xfrm>
          <a:prstGeom prst="rect">
            <a:avLst/>
          </a:prstGeom>
          <a:noFill/>
        </p:spPr>
        <p:txBody>
          <a:bodyPr wrap="square" rtlCol="0">
            <a:spAutoFit/>
          </a:bodyPr>
          <a:lstStyle/>
          <a:p>
            <a:pPr defTabSz="844083"/>
            <a:r>
              <a:rPr kumimoji="1" lang="ja-JP" altLang="en-US" sz="1477" dirty="0">
                <a:solidFill>
                  <a:prstClr val="black"/>
                </a:solidFill>
                <a:latin typeface="BIZ UDPゴシック" panose="020B0400000000000000" pitchFamily="50" charset="-128"/>
                <a:ea typeface="BIZ UDPゴシック" panose="020B0400000000000000" pitchFamily="50" charset="-128"/>
              </a:rPr>
              <a:t>〇全体会議（８月７日、</a:t>
            </a:r>
            <a:r>
              <a:rPr kumimoji="1" lang="en-US" altLang="ja-JP" sz="1477" dirty="0">
                <a:solidFill>
                  <a:prstClr val="black"/>
                </a:solidFill>
                <a:latin typeface="BIZ UDPゴシック" panose="020B0400000000000000" pitchFamily="50" charset="-128"/>
                <a:ea typeface="BIZ UDPゴシック" panose="020B0400000000000000" pitchFamily="50" charset="-128"/>
              </a:rPr>
              <a:t>R</a:t>
            </a:r>
            <a:r>
              <a:rPr kumimoji="1" lang="ja-JP" altLang="en-US" sz="1477" dirty="0">
                <a:solidFill>
                  <a:prstClr val="black"/>
                </a:solidFill>
                <a:latin typeface="BIZ UDPゴシック" panose="020B0400000000000000" pitchFamily="50" charset="-128"/>
                <a:ea typeface="BIZ UDPゴシック" panose="020B0400000000000000" pitchFamily="50" charset="-128"/>
              </a:rPr>
              <a:t>８</a:t>
            </a:r>
            <a:r>
              <a:rPr kumimoji="1" lang="en-US" altLang="ja-JP" sz="1477" dirty="0">
                <a:solidFill>
                  <a:prstClr val="black"/>
                </a:solidFill>
                <a:latin typeface="BIZ UDPゴシック" panose="020B0400000000000000" pitchFamily="50" charset="-128"/>
                <a:ea typeface="BIZ UDPゴシック" panose="020B0400000000000000" pitchFamily="50" charset="-128"/>
              </a:rPr>
              <a:t>.</a:t>
            </a:r>
            <a:r>
              <a:rPr kumimoji="1" lang="ja-JP" altLang="en-US" sz="1477" dirty="0">
                <a:solidFill>
                  <a:prstClr val="black"/>
                </a:solidFill>
                <a:latin typeface="BIZ UDPゴシック" panose="020B0400000000000000" pitchFamily="50" charset="-128"/>
                <a:ea typeface="BIZ UDPゴシック" panose="020B0400000000000000" pitchFamily="50" charset="-128"/>
              </a:rPr>
              <a:t>２月予定）</a:t>
            </a:r>
            <a:endParaRPr kumimoji="1" lang="en-US" altLang="ja-JP" sz="1477" dirty="0">
              <a:solidFill>
                <a:prstClr val="black"/>
              </a:solidFill>
              <a:latin typeface="BIZ UDPゴシック" panose="020B0400000000000000" pitchFamily="50" charset="-128"/>
              <a:ea typeface="BIZ UDPゴシック" panose="020B0400000000000000" pitchFamily="50" charset="-128"/>
            </a:endParaRPr>
          </a:p>
          <a:p>
            <a:pPr defTabSz="844083"/>
            <a:r>
              <a:rPr kumimoji="1" lang="ja-JP" altLang="en-US" sz="1662" dirty="0">
                <a:solidFill>
                  <a:prstClr val="black"/>
                </a:solidFill>
                <a:latin typeface="BIZ UDPゴシック" panose="020B0400000000000000" pitchFamily="50" charset="-128"/>
                <a:ea typeface="BIZ UDPゴシック" panose="020B0400000000000000" pitchFamily="50" charset="-128"/>
              </a:rPr>
              <a:t>　</a:t>
            </a:r>
            <a:r>
              <a:rPr kumimoji="1" lang="ja-JP" altLang="en-US" sz="1292" dirty="0">
                <a:solidFill>
                  <a:prstClr val="black"/>
                </a:solidFill>
                <a:latin typeface="BIZ UDPゴシック" panose="020B0400000000000000" pitchFamily="50" charset="-128"/>
                <a:ea typeface="BIZ UDPゴシック" panose="020B0400000000000000" pitchFamily="50" charset="-128"/>
              </a:rPr>
              <a:t>各段階の情報交換や取組への意見など　　</a:t>
            </a:r>
            <a:endParaRPr kumimoji="1" lang="en-US" altLang="ja-JP" sz="1292" dirty="0">
              <a:solidFill>
                <a:prstClr val="black"/>
              </a:solidFill>
              <a:latin typeface="BIZ UDPゴシック" panose="020B0400000000000000" pitchFamily="50" charset="-128"/>
              <a:ea typeface="BIZ UDPゴシック" panose="020B0400000000000000" pitchFamily="50" charset="-128"/>
            </a:endParaRPr>
          </a:p>
          <a:p>
            <a:pPr defTabSz="844083"/>
            <a:endParaRPr kumimoji="1" lang="ja-JP" altLang="en-US" sz="1292" dirty="0">
              <a:solidFill>
                <a:prstClr val="black"/>
              </a:solidFill>
              <a:latin typeface="BIZ UDPゴシック" panose="020B0400000000000000" pitchFamily="50" charset="-128"/>
              <a:ea typeface="BIZ UDPゴシック" panose="020B0400000000000000" pitchFamily="50" charset="-128"/>
            </a:endParaRPr>
          </a:p>
        </p:txBody>
      </p:sp>
      <p:pic>
        <p:nvPicPr>
          <p:cNvPr id="18" name="図 17">
            <a:extLst>
              <a:ext uri="{FF2B5EF4-FFF2-40B4-BE49-F238E27FC236}">
                <a16:creationId xmlns:a16="http://schemas.microsoft.com/office/drawing/2014/main" id="{AC91E4CE-0F61-43F2-874B-06253B3974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8781" y="3720209"/>
            <a:ext cx="1183760" cy="674811"/>
          </a:xfrm>
          <a:prstGeom prst="rect">
            <a:avLst/>
          </a:prstGeom>
        </p:spPr>
      </p:pic>
      <p:pic>
        <p:nvPicPr>
          <p:cNvPr id="29" name="図 28">
            <a:extLst>
              <a:ext uri="{FF2B5EF4-FFF2-40B4-BE49-F238E27FC236}">
                <a16:creationId xmlns:a16="http://schemas.microsoft.com/office/drawing/2014/main" id="{430A9F09-EA05-4B06-A540-CBBFEE226B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10663" y="4581043"/>
            <a:ext cx="2586984" cy="399451"/>
          </a:xfrm>
          <a:prstGeom prst="rect">
            <a:avLst/>
          </a:prstGeom>
        </p:spPr>
      </p:pic>
      <p:pic>
        <p:nvPicPr>
          <p:cNvPr id="33" name="図 32">
            <a:extLst>
              <a:ext uri="{FF2B5EF4-FFF2-40B4-BE49-F238E27FC236}">
                <a16:creationId xmlns:a16="http://schemas.microsoft.com/office/drawing/2014/main" id="{7733E236-972F-4A60-98A1-AB38F04CA27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09482" y="5010727"/>
            <a:ext cx="2389263" cy="436787"/>
          </a:xfrm>
          <a:prstGeom prst="rect">
            <a:avLst/>
          </a:prstGeom>
        </p:spPr>
      </p:pic>
      <p:pic>
        <p:nvPicPr>
          <p:cNvPr id="36" name="図 35">
            <a:extLst>
              <a:ext uri="{FF2B5EF4-FFF2-40B4-BE49-F238E27FC236}">
                <a16:creationId xmlns:a16="http://schemas.microsoft.com/office/drawing/2014/main" id="{83FF0C42-1339-49D4-990F-4296E8ADBBC9}"/>
              </a:ext>
            </a:extLst>
          </p:cNvPr>
          <p:cNvPicPr>
            <a:picLocks noChangeAspect="1"/>
          </p:cNvPicPr>
          <p:nvPr/>
        </p:nvPicPr>
        <p:blipFill rotWithShape="1">
          <a:blip r:embed="rId9">
            <a:extLst>
              <a:ext uri="{28A0092B-C50C-407E-A947-70E740481C1C}">
                <a14:useLocalDpi xmlns:a14="http://schemas.microsoft.com/office/drawing/2010/main" val="0"/>
              </a:ext>
            </a:extLst>
          </a:blip>
          <a:srcRect t="20362" b="17479"/>
          <a:stretch/>
        </p:blipFill>
        <p:spPr>
          <a:xfrm>
            <a:off x="7692800" y="3687701"/>
            <a:ext cx="1289333" cy="801424"/>
          </a:xfrm>
          <a:prstGeom prst="rect">
            <a:avLst/>
          </a:prstGeom>
        </p:spPr>
      </p:pic>
      <p:pic>
        <p:nvPicPr>
          <p:cNvPr id="38" name="図 37">
            <a:extLst>
              <a:ext uri="{FF2B5EF4-FFF2-40B4-BE49-F238E27FC236}">
                <a16:creationId xmlns:a16="http://schemas.microsoft.com/office/drawing/2014/main" id="{0048F88D-42AE-44F8-88B9-8FEFFB2EDE66}"/>
              </a:ext>
            </a:extLst>
          </p:cNvPr>
          <p:cNvPicPr>
            <a:picLocks noChangeAspect="1"/>
          </p:cNvPicPr>
          <p:nvPr/>
        </p:nvPicPr>
        <p:blipFill rotWithShape="1">
          <a:blip r:embed="rId10">
            <a:extLst>
              <a:ext uri="{28A0092B-C50C-407E-A947-70E740481C1C}">
                <a14:useLocalDpi xmlns:a14="http://schemas.microsoft.com/office/drawing/2010/main" val="0"/>
              </a:ext>
            </a:extLst>
          </a:blip>
          <a:srcRect t="17100" b="17466"/>
          <a:stretch/>
        </p:blipFill>
        <p:spPr>
          <a:xfrm>
            <a:off x="6575941" y="5922669"/>
            <a:ext cx="967737" cy="895643"/>
          </a:xfrm>
          <a:prstGeom prst="rect">
            <a:avLst/>
          </a:prstGeom>
        </p:spPr>
      </p:pic>
      <p:sp>
        <p:nvSpPr>
          <p:cNvPr id="26" name="スライド番号プレースホルダー 3">
            <a:extLst>
              <a:ext uri="{FF2B5EF4-FFF2-40B4-BE49-F238E27FC236}">
                <a16:creationId xmlns:a16="http://schemas.microsoft.com/office/drawing/2014/main" id="{4C2EA96C-6959-4EC4-87A6-59957AD8FC6C}"/>
              </a:ext>
            </a:extLst>
          </p:cNvPr>
          <p:cNvSpPr txBox="1">
            <a:spLocks/>
          </p:cNvSpPr>
          <p:nvPr/>
        </p:nvSpPr>
        <p:spPr>
          <a:xfrm>
            <a:off x="8887102" y="6480537"/>
            <a:ext cx="256898" cy="37075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600" dirty="0">
                <a:latin typeface="HGSｺﾞｼｯｸM" panose="020B0600000000000000" pitchFamily="50" charset="-128"/>
                <a:ea typeface="HGSｺﾞｼｯｸM" panose="020B0600000000000000" pitchFamily="50" charset="-128"/>
              </a:rPr>
              <a:t>１</a:t>
            </a:r>
          </a:p>
        </p:txBody>
      </p:sp>
      <p:sp>
        <p:nvSpPr>
          <p:cNvPr id="2" name="AutoShape 2" descr="macocoro">
            <a:extLst>
              <a:ext uri="{FF2B5EF4-FFF2-40B4-BE49-F238E27FC236}">
                <a16:creationId xmlns:a16="http://schemas.microsoft.com/office/drawing/2014/main" id="{1701623A-9CEF-407D-9F28-80F29152623A}"/>
              </a:ext>
            </a:extLst>
          </p:cNvPr>
          <p:cNvSpPr>
            <a:spLocks noChangeAspect="1" noChangeArrowheads="1"/>
          </p:cNvSpPr>
          <p:nvPr/>
        </p:nvSpPr>
        <p:spPr bwMode="auto">
          <a:xfrm>
            <a:off x="7763692" y="604134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4" name="図 3">
            <a:extLst>
              <a:ext uri="{FF2B5EF4-FFF2-40B4-BE49-F238E27FC236}">
                <a16:creationId xmlns:a16="http://schemas.microsoft.com/office/drawing/2014/main" id="{14224A74-9A36-4E9B-A95E-393D5DE416C0}"/>
              </a:ext>
            </a:extLst>
          </p:cNvPr>
          <p:cNvPicPr>
            <a:picLocks noChangeAspect="1"/>
          </p:cNvPicPr>
          <p:nvPr/>
        </p:nvPicPr>
        <p:blipFill>
          <a:blip r:embed="rId11"/>
          <a:stretch>
            <a:fillRect/>
          </a:stretch>
        </p:blipFill>
        <p:spPr>
          <a:xfrm>
            <a:off x="6509482" y="5447279"/>
            <a:ext cx="2266951" cy="609396"/>
          </a:xfrm>
          <a:prstGeom prst="rect">
            <a:avLst/>
          </a:prstGeom>
        </p:spPr>
      </p:pic>
    </p:spTree>
    <p:extLst>
      <p:ext uri="{BB962C8B-B14F-4D97-AF65-F5344CB8AC3E}">
        <p14:creationId xmlns:p14="http://schemas.microsoft.com/office/powerpoint/2010/main" val="3128776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6">
            <a:extLst>
              <a:ext uri="{FF2B5EF4-FFF2-40B4-BE49-F238E27FC236}">
                <a16:creationId xmlns:a16="http://schemas.microsoft.com/office/drawing/2014/main" id="{A26BD26D-5E18-48BF-9620-176A71333005}"/>
              </a:ext>
            </a:extLst>
          </p:cNvPr>
          <p:cNvSpPr>
            <a:spLocks noChangeArrowheads="1"/>
          </p:cNvSpPr>
          <p:nvPr/>
        </p:nvSpPr>
        <p:spPr bwMode="auto">
          <a:xfrm>
            <a:off x="146758" y="970179"/>
            <a:ext cx="8555680" cy="1757286"/>
          </a:xfrm>
          <a:prstGeom prst="flowChartProcess">
            <a:avLst/>
          </a:prstGeom>
          <a:noFill/>
          <a:ln w="31750" cap="rnd">
            <a:solidFill>
              <a:schemeClr val="accent5">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a:spcBef>
                <a:spcPct val="0"/>
              </a:spcBef>
              <a:buNone/>
            </a:pPr>
            <a:endParaRPr lang="en-US" altLang="ja-JP" sz="944" b="1" dirty="0">
              <a:solidFill>
                <a:prstClr val="black"/>
              </a:solidFill>
              <a:latin typeface="BIZ UDPゴシック" panose="020B0400000000000000" pitchFamily="50" charset="-128"/>
              <a:ea typeface="BIZ UDPゴシック" panose="020B0400000000000000" pitchFamily="50" charset="-128"/>
            </a:endParaRPr>
          </a:p>
          <a:p>
            <a:pPr defTabSz="844083">
              <a:spcBef>
                <a:spcPct val="0"/>
              </a:spcBef>
              <a:buNone/>
            </a:pPr>
            <a:endParaRPr lang="en-US" altLang="ja-JP" sz="865" dirty="0">
              <a:solidFill>
                <a:prstClr val="black"/>
              </a:solidFill>
              <a:latin typeface="BIZ UDPゴシック" panose="020B0400000000000000" pitchFamily="50" charset="-128"/>
              <a:ea typeface="BIZ UDPゴシック" panose="020B0400000000000000" pitchFamily="50" charset="-128"/>
            </a:endParaRPr>
          </a:p>
          <a:p>
            <a:pPr defTabSz="844083">
              <a:spcBef>
                <a:spcPct val="0"/>
              </a:spcBef>
              <a:buNone/>
            </a:pPr>
            <a:r>
              <a:rPr lang="en-US" altLang="ja-JP" sz="865" dirty="0">
                <a:solidFill>
                  <a:prstClr val="black"/>
                </a:solidFill>
                <a:latin typeface="BIZ UDPゴシック" panose="020B0400000000000000" pitchFamily="50" charset="-128"/>
                <a:ea typeface="BIZ UDPゴシック" panose="020B0400000000000000" pitchFamily="50" charset="-128"/>
              </a:rPr>
              <a:t>  </a:t>
            </a:r>
            <a:r>
              <a:rPr lang="ja-JP" altLang="en-US" sz="865" dirty="0">
                <a:solidFill>
                  <a:prstClr val="black"/>
                </a:solidFill>
                <a:latin typeface="BIZ UDPゴシック" panose="020B0400000000000000" pitchFamily="50" charset="-128"/>
                <a:ea typeface="BIZ UDPゴシック" panose="020B0400000000000000" pitchFamily="50" charset="-128"/>
              </a:rPr>
              <a:t>　</a:t>
            </a:r>
            <a:endParaRPr lang="en-US" altLang="ja-JP" sz="944" dirty="0">
              <a:solidFill>
                <a:prstClr val="black"/>
              </a:solidFill>
              <a:latin typeface="BIZ UDPゴシック" panose="020B0400000000000000" pitchFamily="50" charset="-128"/>
              <a:ea typeface="BIZ UDPゴシック" panose="020B0400000000000000" pitchFamily="50" charset="-128"/>
            </a:endParaRPr>
          </a:p>
          <a:p>
            <a:pPr defTabSz="844083">
              <a:spcBef>
                <a:spcPct val="0"/>
              </a:spcBef>
              <a:buNone/>
            </a:pPr>
            <a:r>
              <a:rPr lang="ja-JP" altLang="en-US" sz="944" dirty="0">
                <a:solidFill>
                  <a:prstClr val="black"/>
                </a:solidFill>
                <a:latin typeface="BIZ UDPゴシック" panose="020B0400000000000000" pitchFamily="50" charset="-128"/>
                <a:ea typeface="BIZ UDPゴシック" panose="020B0400000000000000" pitchFamily="50" charset="-128"/>
              </a:rPr>
              <a:t>　</a:t>
            </a:r>
            <a:r>
              <a:rPr lang="ja-JP" altLang="en-US" sz="865" dirty="0">
                <a:solidFill>
                  <a:prstClr val="black"/>
                </a:solidFill>
                <a:latin typeface="BIZ UDPゴシック" panose="020B0400000000000000" pitchFamily="50" charset="-128"/>
                <a:ea typeface="BIZ UDPゴシック" panose="020B0400000000000000" pitchFamily="50" charset="-128"/>
              </a:rPr>
              <a:t>　　</a:t>
            </a:r>
            <a:endParaRPr lang="en-US" altLang="ja-JP" sz="865" dirty="0">
              <a:solidFill>
                <a:prstClr val="black"/>
              </a:solidFill>
              <a:latin typeface="BIZ UDPゴシック" panose="020B0400000000000000" pitchFamily="50" charset="-128"/>
              <a:ea typeface="BIZ UDPゴシック" panose="020B0400000000000000" pitchFamily="50" charset="-128"/>
            </a:endParaRPr>
          </a:p>
          <a:p>
            <a:pPr defTabSz="844083">
              <a:spcBef>
                <a:spcPct val="0"/>
              </a:spcBef>
              <a:buNone/>
            </a:pPr>
            <a:endParaRPr lang="en-US" altLang="ja-JP" sz="944" dirty="0">
              <a:solidFill>
                <a:prstClr val="black"/>
              </a:solidFill>
              <a:latin typeface="BIZ UDPゴシック" panose="020B0400000000000000" pitchFamily="50" charset="-128"/>
              <a:ea typeface="BIZ UDPゴシック" panose="020B0400000000000000" pitchFamily="50" charset="-128"/>
            </a:endParaRPr>
          </a:p>
          <a:p>
            <a:pPr defTabSz="844083">
              <a:spcBef>
                <a:spcPct val="0"/>
              </a:spcBef>
              <a:buNone/>
            </a:pPr>
            <a:r>
              <a:rPr lang="ja-JP" altLang="en-US" sz="944" dirty="0">
                <a:solidFill>
                  <a:prstClr val="black"/>
                </a:solidFill>
                <a:latin typeface="BIZ UDPゴシック" panose="020B0400000000000000" pitchFamily="50" charset="-128"/>
                <a:ea typeface="BIZ UDPゴシック" panose="020B0400000000000000" pitchFamily="50" charset="-128"/>
              </a:rPr>
              <a:t>　</a:t>
            </a:r>
            <a:endParaRPr lang="en-US" altLang="ja-JP" sz="944" dirty="0">
              <a:solidFill>
                <a:prstClr val="black"/>
              </a:solidFill>
              <a:latin typeface="BIZ UDPゴシック" panose="020B0400000000000000" pitchFamily="50" charset="-128"/>
              <a:ea typeface="BIZ UDPゴシック" panose="020B0400000000000000" pitchFamily="50" charset="-128"/>
            </a:endParaRPr>
          </a:p>
          <a:p>
            <a:pPr defTabSz="844083">
              <a:spcBef>
                <a:spcPct val="0"/>
              </a:spcBef>
              <a:buNone/>
            </a:pPr>
            <a:endParaRPr lang="en-US" altLang="ja-JP" sz="944" dirty="0">
              <a:solidFill>
                <a:prstClr val="black"/>
              </a:solidFill>
              <a:latin typeface="BIZ UDPゴシック" panose="020B0400000000000000" pitchFamily="50" charset="-128"/>
              <a:ea typeface="BIZ UDPゴシック" panose="020B0400000000000000" pitchFamily="50" charset="-128"/>
            </a:endParaRPr>
          </a:p>
        </p:txBody>
      </p:sp>
      <p:sp>
        <p:nvSpPr>
          <p:cNvPr id="9" name="AutoShape 7">
            <a:extLst>
              <a:ext uri="{FF2B5EF4-FFF2-40B4-BE49-F238E27FC236}">
                <a16:creationId xmlns:a16="http://schemas.microsoft.com/office/drawing/2014/main" id="{EB87CEFD-7821-4C28-BFE4-74087D382AFB}"/>
              </a:ext>
            </a:extLst>
          </p:cNvPr>
          <p:cNvSpPr>
            <a:spLocks noChangeAspect="1" noChangeArrowheads="1"/>
          </p:cNvSpPr>
          <p:nvPr/>
        </p:nvSpPr>
        <p:spPr bwMode="auto">
          <a:xfrm>
            <a:off x="259487" y="834250"/>
            <a:ext cx="698149" cy="285443"/>
          </a:xfrm>
          <a:prstGeom prst="roundRect">
            <a:avLst>
              <a:gd name="adj" fmla="val 16667"/>
            </a:avLst>
          </a:prstGeom>
          <a:solidFill>
            <a:schemeClr val="accent5">
              <a:lumMod val="75000"/>
            </a:schemeClr>
          </a:solidFill>
          <a:ln w="19050">
            <a:noFill/>
            <a:round/>
            <a:headEnd/>
            <a:tailEnd/>
          </a:ln>
          <a:effectLst/>
        </p:spPr>
        <p:txBody>
          <a:bodyPr wrap="none" lIns="68338" tIns="34169" rIns="68338" bIns="34169"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083">
              <a:spcBef>
                <a:spcPct val="0"/>
              </a:spcBef>
              <a:buNone/>
            </a:pPr>
            <a:r>
              <a:rPr lang="ja-JP" altLang="en-US" sz="1292" b="1" dirty="0">
                <a:solidFill>
                  <a:prstClr val="white"/>
                </a:solidFill>
                <a:latin typeface="BIZ UDPゴシック" panose="020B0400000000000000" pitchFamily="50" charset="-128"/>
                <a:ea typeface="BIZ UDPゴシック" panose="020B0400000000000000" pitchFamily="50" charset="-128"/>
              </a:rPr>
              <a:t>概　要</a:t>
            </a:r>
          </a:p>
        </p:txBody>
      </p:sp>
      <p:sp>
        <p:nvSpPr>
          <p:cNvPr id="10" name="正方形/長方形 9">
            <a:extLst>
              <a:ext uri="{FF2B5EF4-FFF2-40B4-BE49-F238E27FC236}">
                <a16:creationId xmlns:a16="http://schemas.microsoft.com/office/drawing/2014/main" id="{AB248235-D4AD-4DA9-8F40-DE79454D4502}"/>
              </a:ext>
            </a:extLst>
          </p:cNvPr>
          <p:cNvSpPr/>
          <p:nvPr/>
        </p:nvSpPr>
        <p:spPr>
          <a:xfrm>
            <a:off x="259487" y="1080395"/>
            <a:ext cx="8555680" cy="1583510"/>
          </a:xfrm>
          <a:prstGeom prst="rect">
            <a:avLst/>
          </a:prstGeom>
        </p:spPr>
        <p:txBody>
          <a:bodyPr wrap="square">
            <a:spAutoFit/>
          </a:bodyPr>
          <a:lstStyle/>
          <a:p>
            <a:pPr defTabSz="844083">
              <a:lnSpc>
                <a:spcPct val="150000"/>
              </a:lnSpc>
            </a:pPr>
            <a:r>
              <a:rPr lang="ja-JP" altLang="en-US" sz="1108" dirty="0">
                <a:solidFill>
                  <a:prstClr val="black"/>
                </a:solidFill>
                <a:latin typeface="BIZ UDPゴシック" panose="020B0400000000000000" pitchFamily="50" charset="-128"/>
                <a:ea typeface="BIZ UDPゴシック" panose="020B0400000000000000" pitchFamily="50" charset="-128"/>
              </a:rPr>
              <a:t>○　大阪府牛乳処理事業協同組合のご協力を得て、令和６年の２学期より、学校給食用の牛乳パックに「大阪府食品ロス削減スローガン」　</a:t>
            </a:r>
            <a:endParaRPr lang="en-US" altLang="ja-JP" sz="1108" dirty="0">
              <a:solidFill>
                <a:prstClr val="black"/>
              </a:solidFill>
              <a:latin typeface="BIZ UDPゴシック" panose="020B0400000000000000" pitchFamily="50" charset="-128"/>
              <a:ea typeface="BIZ UDPゴシック" panose="020B0400000000000000" pitchFamily="50" charset="-128"/>
            </a:endParaRPr>
          </a:p>
          <a:p>
            <a:pPr defTabSz="844083">
              <a:lnSpc>
                <a:spcPct val="150000"/>
              </a:lnSpc>
            </a:pPr>
            <a:r>
              <a:rPr lang="ja-JP" altLang="en-US" sz="1108" dirty="0">
                <a:solidFill>
                  <a:prstClr val="black"/>
                </a:solidFill>
                <a:latin typeface="BIZ UDPゴシック" panose="020B0400000000000000" pitchFamily="50" charset="-128"/>
                <a:ea typeface="BIZ UDPゴシック" panose="020B0400000000000000" pitchFamily="50" charset="-128"/>
              </a:rPr>
              <a:t>　　　を掲載し、府内の児童・生徒に対する啓発を行っている。</a:t>
            </a:r>
          </a:p>
          <a:p>
            <a:pPr defTabSz="844083">
              <a:lnSpc>
                <a:spcPct val="150000"/>
              </a:lnSpc>
            </a:pPr>
            <a:r>
              <a:rPr lang="ja-JP" altLang="en-US" sz="1108" dirty="0">
                <a:solidFill>
                  <a:prstClr val="black"/>
                </a:solidFill>
                <a:latin typeface="BIZ UDPゴシック" panose="020B0400000000000000" pitchFamily="50" charset="-128"/>
                <a:ea typeface="BIZ UDPゴシック" panose="020B0400000000000000" pitchFamily="50" charset="-128"/>
              </a:rPr>
              <a:t>○　この啓発にあたっては、大阪・関西万博のシンボルとして親しみを持たれている公式キャラクター“ミャクミャク”を、</a:t>
            </a:r>
            <a:endParaRPr lang="en-US" altLang="ja-JP" sz="1108" dirty="0">
              <a:solidFill>
                <a:prstClr val="black"/>
              </a:solidFill>
              <a:latin typeface="BIZ UDPゴシック" panose="020B0400000000000000" pitchFamily="50" charset="-128"/>
              <a:ea typeface="BIZ UDPゴシック" panose="020B0400000000000000" pitchFamily="50" charset="-128"/>
            </a:endParaRPr>
          </a:p>
          <a:p>
            <a:pPr defTabSz="844083">
              <a:lnSpc>
                <a:spcPct val="150000"/>
              </a:lnSpc>
            </a:pPr>
            <a:r>
              <a:rPr lang="ja-JP" altLang="en-US" sz="1108" dirty="0">
                <a:solidFill>
                  <a:prstClr val="black"/>
                </a:solidFill>
                <a:latin typeface="BIZ UDPゴシック" panose="020B0400000000000000" pitchFamily="50" charset="-128"/>
                <a:ea typeface="BIZ UDPゴシック" panose="020B0400000000000000" pitchFamily="50" charset="-128"/>
              </a:rPr>
              <a:t>　　　アイキャッチとして掲載している。</a:t>
            </a:r>
            <a:endParaRPr lang="en-US" altLang="ja-JP" sz="1108" dirty="0">
              <a:solidFill>
                <a:prstClr val="black"/>
              </a:solidFill>
              <a:latin typeface="BIZ UDPゴシック" panose="020B0400000000000000" pitchFamily="50" charset="-128"/>
              <a:ea typeface="BIZ UDPゴシック" panose="020B0400000000000000" pitchFamily="50" charset="-128"/>
            </a:endParaRPr>
          </a:p>
          <a:p>
            <a:pPr defTabSz="844083">
              <a:lnSpc>
                <a:spcPct val="150000"/>
              </a:lnSpc>
            </a:pPr>
            <a:r>
              <a:rPr lang="ja-JP" altLang="en-US" sz="1108" dirty="0">
                <a:solidFill>
                  <a:prstClr val="black"/>
                </a:solidFill>
                <a:latin typeface="BIZ UDPゴシック" panose="020B0400000000000000" pitchFamily="50" charset="-128"/>
                <a:ea typeface="BIZ UDPゴシック" panose="020B0400000000000000" pitchFamily="50" charset="-128"/>
              </a:rPr>
              <a:t>○　大阪府内の子供たちに、大阪・関西万博の更なる機運醸成を図るとともに、学校給食を通じて、「</a:t>
            </a:r>
            <a:r>
              <a:rPr lang="en-US" altLang="ja-JP" sz="1108" dirty="0">
                <a:solidFill>
                  <a:prstClr val="black"/>
                </a:solidFill>
                <a:latin typeface="BIZ UDPゴシック" panose="020B0400000000000000" pitchFamily="50" charset="-128"/>
                <a:ea typeface="BIZ UDPゴシック" panose="020B0400000000000000" pitchFamily="50" charset="-128"/>
              </a:rPr>
              <a:t>EXPO 2025 </a:t>
            </a:r>
            <a:r>
              <a:rPr lang="ja-JP" altLang="en-US" sz="1108" dirty="0">
                <a:solidFill>
                  <a:prstClr val="black"/>
                </a:solidFill>
                <a:latin typeface="BIZ UDPゴシック" panose="020B0400000000000000" pitchFamily="50" charset="-128"/>
                <a:ea typeface="BIZ UDPゴシック" panose="020B0400000000000000" pitchFamily="50" charset="-128"/>
              </a:rPr>
              <a:t>グリーンビジョン」の</a:t>
            </a:r>
            <a:endParaRPr lang="en-US" altLang="ja-JP" sz="1108" dirty="0">
              <a:solidFill>
                <a:prstClr val="black"/>
              </a:solidFill>
              <a:latin typeface="BIZ UDPゴシック" panose="020B0400000000000000" pitchFamily="50" charset="-128"/>
              <a:ea typeface="BIZ UDPゴシック" panose="020B0400000000000000" pitchFamily="50" charset="-128"/>
            </a:endParaRPr>
          </a:p>
          <a:p>
            <a:pPr defTabSz="844083">
              <a:lnSpc>
                <a:spcPct val="150000"/>
              </a:lnSpc>
            </a:pPr>
            <a:r>
              <a:rPr lang="ja-JP" altLang="en-US" sz="1108" dirty="0">
                <a:solidFill>
                  <a:prstClr val="black"/>
                </a:solidFill>
                <a:latin typeface="BIZ UDPゴシック" panose="020B0400000000000000" pitchFamily="50" charset="-128"/>
                <a:ea typeface="BIZ UDPゴシック" panose="020B0400000000000000" pitchFamily="50" charset="-128"/>
              </a:rPr>
              <a:t>　　</a:t>
            </a:r>
            <a:r>
              <a:rPr lang="en-US" altLang="ja-JP" sz="1108" dirty="0">
                <a:solidFill>
                  <a:prstClr val="black"/>
                </a:solidFill>
                <a:latin typeface="BIZ UDPゴシック" panose="020B0400000000000000" pitchFamily="50" charset="-128"/>
                <a:ea typeface="BIZ UDPゴシック" panose="020B0400000000000000" pitchFamily="50" charset="-128"/>
              </a:rPr>
              <a:t>『</a:t>
            </a:r>
            <a:r>
              <a:rPr lang="ja-JP" altLang="en-US" sz="1108" dirty="0">
                <a:solidFill>
                  <a:prstClr val="black"/>
                </a:solidFill>
                <a:latin typeface="BIZ UDPゴシック" panose="020B0400000000000000" pitchFamily="50" charset="-128"/>
                <a:ea typeface="BIZ UDPゴシック" panose="020B0400000000000000" pitchFamily="50" charset="-128"/>
              </a:rPr>
              <a:t>脱炭素</a:t>
            </a:r>
            <a:r>
              <a:rPr lang="en-US" altLang="ja-JP" sz="1108" dirty="0">
                <a:solidFill>
                  <a:prstClr val="black"/>
                </a:solidFill>
                <a:latin typeface="BIZ UDPゴシック" panose="020B0400000000000000" pitchFamily="50" charset="-128"/>
                <a:ea typeface="BIZ UDPゴシック" panose="020B0400000000000000" pitchFamily="50" charset="-128"/>
              </a:rPr>
              <a:t>』</a:t>
            </a:r>
            <a:r>
              <a:rPr lang="ja-JP" altLang="en-US" sz="1108" dirty="0">
                <a:solidFill>
                  <a:prstClr val="black"/>
                </a:solidFill>
                <a:latin typeface="BIZ UDPゴシック" panose="020B0400000000000000" pitchFamily="50" charset="-128"/>
                <a:ea typeface="BIZ UDPゴシック" panose="020B0400000000000000" pitchFamily="50" charset="-128"/>
              </a:rPr>
              <a:t>と</a:t>
            </a:r>
            <a:r>
              <a:rPr lang="en-US" altLang="ja-JP" sz="1108" dirty="0">
                <a:solidFill>
                  <a:prstClr val="black"/>
                </a:solidFill>
                <a:latin typeface="BIZ UDPゴシック" panose="020B0400000000000000" pitchFamily="50" charset="-128"/>
                <a:ea typeface="BIZ UDPゴシック" panose="020B0400000000000000" pitchFamily="50" charset="-128"/>
              </a:rPr>
              <a:t>『</a:t>
            </a:r>
            <a:r>
              <a:rPr lang="ja-JP" altLang="en-US" sz="1108" dirty="0">
                <a:solidFill>
                  <a:prstClr val="black"/>
                </a:solidFill>
                <a:latin typeface="BIZ UDPゴシック" panose="020B0400000000000000" pitchFamily="50" charset="-128"/>
                <a:ea typeface="BIZ UDPゴシック" panose="020B0400000000000000" pitchFamily="50" charset="-128"/>
              </a:rPr>
              <a:t>資源循環</a:t>
            </a:r>
            <a:r>
              <a:rPr lang="en-US" altLang="ja-JP" sz="1108" dirty="0">
                <a:solidFill>
                  <a:prstClr val="black"/>
                </a:solidFill>
                <a:latin typeface="BIZ UDPゴシック" panose="020B0400000000000000" pitchFamily="50" charset="-128"/>
                <a:ea typeface="BIZ UDPゴシック" panose="020B0400000000000000" pitchFamily="50" charset="-128"/>
              </a:rPr>
              <a:t>』</a:t>
            </a:r>
            <a:r>
              <a:rPr lang="ja-JP" altLang="en-US" sz="1108" dirty="0">
                <a:solidFill>
                  <a:prstClr val="black"/>
                </a:solidFill>
                <a:latin typeface="BIZ UDPゴシック" panose="020B0400000000000000" pitchFamily="50" charset="-128"/>
                <a:ea typeface="BIZ UDPゴシック" panose="020B0400000000000000" pitchFamily="50" charset="-128"/>
              </a:rPr>
              <a:t>の両方で大きなテーマとして掲げている「食品ロス削減」について、更なる機運醸成を図るもの。</a:t>
            </a:r>
          </a:p>
        </p:txBody>
      </p:sp>
      <p:sp>
        <p:nvSpPr>
          <p:cNvPr id="13" name="テキスト ボックス 12">
            <a:extLst>
              <a:ext uri="{FF2B5EF4-FFF2-40B4-BE49-F238E27FC236}">
                <a16:creationId xmlns:a16="http://schemas.microsoft.com/office/drawing/2014/main" id="{278461D7-0173-406D-9074-E3F868A2F5F7}"/>
              </a:ext>
            </a:extLst>
          </p:cNvPr>
          <p:cNvSpPr txBox="1"/>
          <p:nvPr/>
        </p:nvSpPr>
        <p:spPr>
          <a:xfrm>
            <a:off x="3188779" y="2891126"/>
            <a:ext cx="5513657" cy="3947427"/>
          </a:xfrm>
          <a:prstGeom prst="rect">
            <a:avLst/>
          </a:prstGeom>
          <a:noFill/>
        </p:spPr>
        <p:txBody>
          <a:bodyPr wrap="square">
            <a:spAutoFit/>
          </a:bodyPr>
          <a:lstStyle/>
          <a:p>
            <a:pPr defTabSz="844083"/>
            <a:r>
              <a:rPr lang="en-US" altLang="ja-JP" sz="1193" dirty="0">
                <a:solidFill>
                  <a:prstClr val="black"/>
                </a:solidFill>
                <a:latin typeface="BIZ UDPゴシック" panose="020B0400000000000000" pitchFamily="50" charset="-128"/>
                <a:ea typeface="BIZ UDPゴシック" panose="020B0400000000000000" pitchFamily="50" charset="-128"/>
              </a:rPr>
              <a:t>【</a:t>
            </a:r>
            <a:r>
              <a:rPr lang="ja-JP" altLang="en-US" sz="1193" dirty="0">
                <a:solidFill>
                  <a:prstClr val="black"/>
                </a:solidFill>
                <a:latin typeface="BIZ UDPゴシック" panose="020B0400000000000000" pitchFamily="50" charset="-128"/>
                <a:ea typeface="BIZ UDPゴシック" panose="020B0400000000000000" pitchFamily="50" charset="-128"/>
              </a:rPr>
              <a:t>対象地域</a:t>
            </a:r>
            <a:r>
              <a:rPr lang="en-US" altLang="ja-JP" sz="1193" dirty="0">
                <a:solidFill>
                  <a:prstClr val="black"/>
                </a:solidFill>
                <a:latin typeface="BIZ UDPゴシック" panose="020B0400000000000000" pitchFamily="50" charset="-128"/>
                <a:ea typeface="BIZ UDPゴシック" panose="020B0400000000000000" pitchFamily="50" charset="-128"/>
              </a:rPr>
              <a:t>】</a:t>
            </a:r>
          </a:p>
          <a:p>
            <a:pPr defTabSz="844083"/>
            <a:r>
              <a:rPr lang="ja-JP" altLang="en-US" sz="1193" dirty="0">
                <a:solidFill>
                  <a:prstClr val="black"/>
                </a:solidFill>
                <a:latin typeface="BIZ UDPゴシック" panose="020B0400000000000000" pitchFamily="50" charset="-128"/>
                <a:ea typeface="BIZ UDPゴシック" panose="020B0400000000000000" pitchFamily="50" charset="-128"/>
              </a:rPr>
              <a:t>　　大阪府牛乳処理事業協同組合が、学校給食用牛乳を供給している　　</a:t>
            </a:r>
            <a:endParaRPr lang="en-US" altLang="ja-JP" sz="1193" dirty="0">
              <a:solidFill>
                <a:prstClr val="black"/>
              </a:solidFill>
              <a:latin typeface="BIZ UDPゴシック" panose="020B0400000000000000" pitchFamily="50" charset="-128"/>
              <a:ea typeface="BIZ UDPゴシック" panose="020B0400000000000000" pitchFamily="50" charset="-128"/>
            </a:endParaRPr>
          </a:p>
          <a:p>
            <a:pPr defTabSz="844083"/>
            <a:r>
              <a:rPr lang="ja-JP" altLang="en-US" sz="1193" dirty="0">
                <a:solidFill>
                  <a:prstClr val="black"/>
                </a:solidFill>
                <a:latin typeface="BIZ UDPゴシック" panose="020B0400000000000000" pitchFamily="50" charset="-128"/>
                <a:ea typeface="BIZ UDPゴシック" panose="020B0400000000000000" pitchFamily="50" charset="-128"/>
              </a:rPr>
              <a:t>　公立小中学校と特別支援学校（府内</a:t>
            </a:r>
            <a:r>
              <a:rPr lang="en-US" altLang="ja-JP" sz="1193" dirty="0">
                <a:solidFill>
                  <a:prstClr val="black"/>
                </a:solidFill>
                <a:latin typeface="BIZ UDPゴシック" panose="020B0400000000000000" pitchFamily="50" charset="-128"/>
                <a:ea typeface="BIZ UDPゴシック" panose="020B0400000000000000" pitchFamily="50" charset="-128"/>
              </a:rPr>
              <a:t>33</a:t>
            </a:r>
            <a:r>
              <a:rPr lang="ja-JP" altLang="en-US" sz="1193" dirty="0">
                <a:solidFill>
                  <a:prstClr val="black"/>
                </a:solidFill>
                <a:latin typeface="BIZ UDPゴシック" panose="020B0400000000000000" pitchFamily="50" charset="-128"/>
                <a:ea typeface="BIZ UDPゴシック" panose="020B0400000000000000" pitchFamily="50" charset="-128"/>
              </a:rPr>
              <a:t>市町村（</a:t>
            </a:r>
            <a:r>
              <a:rPr lang="en-US" altLang="ja-JP" sz="1193" dirty="0">
                <a:solidFill>
                  <a:prstClr val="black"/>
                </a:solidFill>
                <a:latin typeface="BIZ UDPゴシック" panose="020B0400000000000000" pitchFamily="50" charset="-128"/>
                <a:ea typeface="BIZ UDPゴシック" panose="020B0400000000000000" pitchFamily="50" charset="-128"/>
              </a:rPr>
              <a:t>※</a:t>
            </a:r>
            <a:r>
              <a:rPr lang="ja-JP" altLang="en-US" sz="1193" dirty="0">
                <a:solidFill>
                  <a:prstClr val="black"/>
                </a:solidFill>
                <a:latin typeface="BIZ UDPゴシック" panose="020B0400000000000000" pitchFamily="50" charset="-128"/>
                <a:ea typeface="BIZ UDPゴシック" panose="020B0400000000000000" pitchFamily="50" charset="-128"/>
              </a:rPr>
              <a:t>）、和歌山県、</a:t>
            </a:r>
            <a:endParaRPr lang="en-US" altLang="ja-JP" sz="1193" dirty="0">
              <a:solidFill>
                <a:prstClr val="black"/>
              </a:solidFill>
              <a:latin typeface="BIZ UDPゴシック" panose="020B0400000000000000" pitchFamily="50" charset="-128"/>
              <a:ea typeface="BIZ UDPゴシック" panose="020B0400000000000000" pitchFamily="50" charset="-128"/>
            </a:endParaRPr>
          </a:p>
          <a:p>
            <a:pPr defTabSz="844083"/>
            <a:r>
              <a:rPr lang="ja-JP" altLang="en-US" sz="1193" dirty="0">
                <a:solidFill>
                  <a:prstClr val="black"/>
                </a:solidFill>
                <a:latin typeface="BIZ UDPゴシック" panose="020B0400000000000000" pitchFamily="50" charset="-128"/>
                <a:ea typeface="BIZ UDPゴシック" panose="020B0400000000000000" pitchFamily="50" charset="-128"/>
              </a:rPr>
              <a:t>　奈良県の一部の市町村）</a:t>
            </a:r>
          </a:p>
          <a:p>
            <a:pPr defTabSz="844083"/>
            <a:r>
              <a:rPr lang="ja-JP" altLang="en-US" sz="1193" dirty="0">
                <a:solidFill>
                  <a:prstClr val="black"/>
                </a:solidFill>
                <a:latin typeface="BIZ UDPゴシック" panose="020B0400000000000000" pitchFamily="50" charset="-128"/>
                <a:ea typeface="BIZ UDPゴシック" panose="020B0400000000000000" pitchFamily="50" charset="-128"/>
              </a:rPr>
              <a:t>　（</a:t>
            </a:r>
            <a:r>
              <a:rPr lang="en-US" altLang="ja-JP" sz="1193" dirty="0">
                <a:solidFill>
                  <a:prstClr val="black"/>
                </a:solidFill>
                <a:latin typeface="BIZ UDPゴシック" panose="020B0400000000000000" pitchFamily="50" charset="-128"/>
                <a:ea typeface="BIZ UDPゴシック" panose="020B0400000000000000" pitchFamily="50" charset="-128"/>
              </a:rPr>
              <a:t>※</a:t>
            </a:r>
            <a:r>
              <a:rPr lang="ja-JP" altLang="en-US" sz="1193" dirty="0">
                <a:solidFill>
                  <a:prstClr val="black"/>
                </a:solidFill>
                <a:latin typeface="BIZ UDPゴシック" panose="020B0400000000000000" pitchFamily="50" charset="-128"/>
                <a:ea typeface="BIZ UDPゴシック" panose="020B0400000000000000" pitchFamily="50" charset="-128"/>
              </a:rPr>
              <a:t>）豊中市、豊能町、能勢町、茨木市、吹田市、大東市、貝塚市、</a:t>
            </a:r>
            <a:endParaRPr lang="en-US" altLang="ja-JP" sz="1193" dirty="0">
              <a:solidFill>
                <a:prstClr val="black"/>
              </a:solidFill>
              <a:latin typeface="BIZ UDPゴシック" panose="020B0400000000000000" pitchFamily="50" charset="-128"/>
              <a:ea typeface="BIZ UDPゴシック" panose="020B0400000000000000" pitchFamily="50" charset="-128"/>
            </a:endParaRPr>
          </a:p>
          <a:p>
            <a:pPr defTabSz="844083"/>
            <a:r>
              <a:rPr lang="ja-JP" altLang="en-US" sz="1193" dirty="0">
                <a:solidFill>
                  <a:prstClr val="black"/>
                </a:solidFill>
                <a:latin typeface="BIZ UDPゴシック" panose="020B0400000000000000" pitchFamily="50" charset="-128"/>
                <a:ea typeface="BIZ UDPゴシック" panose="020B0400000000000000" pitchFamily="50" charset="-128"/>
              </a:rPr>
              <a:t>　　　　　泉大津市、守口市、松原市を除く府内市町村</a:t>
            </a:r>
            <a:endParaRPr lang="en-US" altLang="ja-JP" sz="1193" dirty="0">
              <a:solidFill>
                <a:prstClr val="black"/>
              </a:solidFill>
              <a:latin typeface="BIZ UDPゴシック" panose="020B0400000000000000" pitchFamily="50" charset="-128"/>
              <a:ea typeface="BIZ UDPゴシック" panose="020B0400000000000000" pitchFamily="50" charset="-128"/>
            </a:endParaRPr>
          </a:p>
          <a:p>
            <a:pPr defTabSz="844083"/>
            <a:endParaRPr lang="en-US" altLang="ja-JP" sz="1193" dirty="0">
              <a:solidFill>
                <a:prstClr val="black"/>
              </a:solidFill>
              <a:latin typeface="BIZ UDPゴシック" panose="020B0400000000000000" pitchFamily="50" charset="-128"/>
              <a:ea typeface="BIZ UDPゴシック" panose="020B0400000000000000" pitchFamily="50" charset="-128"/>
            </a:endParaRPr>
          </a:p>
          <a:p>
            <a:pPr defTabSz="844083"/>
            <a:r>
              <a:rPr lang="en-US" altLang="ja-JP" sz="1193" dirty="0">
                <a:solidFill>
                  <a:prstClr val="black"/>
                </a:solidFill>
                <a:latin typeface="BIZ UDPゴシック" panose="020B0400000000000000" pitchFamily="50" charset="-128"/>
                <a:ea typeface="BIZ UDPゴシック" panose="020B0400000000000000" pitchFamily="50" charset="-128"/>
              </a:rPr>
              <a:t>【</a:t>
            </a:r>
            <a:r>
              <a:rPr lang="ja-JP" altLang="en-US" sz="1193" dirty="0">
                <a:solidFill>
                  <a:prstClr val="black"/>
                </a:solidFill>
                <a:latin typeface="BIZ UDPゴシック" panose="020B0400000000000000" pitchFamily="50" charset="-128"/>
                <a:ea typeface="BIZ UDPゴシック" panose="020B0400000000000000" pitchFamily="50" charset="-128"/>
              </a:rPr>
              <a:t>広報欄付牛乳パック供給本数</a:t>
            </a:r>
            <a:r>
              <a:rPr lang="en-US" altLang="ja-JP" sz="1193" dirty="0">
                <a:solidFill>
                  <a:prstClr val="black"/>
                </a:solidFill>
                <a:latin typeface="BIZ UDPゴシック" panose="020B0400000000000000" pitchFamily="50" charset="-128"/>
                <a:ea typeface="BIZ UDPゴシック" panose="020B0400000000000000" pitchFamily="50" charset="-128"/>
              </a:rPr>
              <a:t>】</a:t>
            </a:r>
          </a:p>
          <a:p>
            <a:pPr defTabSz="844083"/>
            <a:endParaRPr lang="en-US" altLang="ja-JP" sz="1193" dirty="0">
              <a:solidFill>
                <a:prstClr val="black"/>
              </a:solidFill>
              <a:latin typeface="BIZ UDPゴシック" panose="020B0400000000000000" pitchFamily="50" charset="-128"/>
              <a:ea typeface="BIZ UDPゴシック" panose="020B0400000000000000" pitchFamily="50" charset="-128"/>
            </a:endParaRPr>
          </a:p>
          <a:p>
            <a:pPr defTabSz="844083"/>
            <a:r>
              <a:rPr lang="ja-JP" altLang="en-US" sz="1193" dirty="0">
                <a:solidFill>
                  <a:prstClr val="black"/>
                </a:solidFill>
                <a:latin typeface="BIZ UDPゴシック" panose="020B0400000000000000" pitchFamily="50" charset="-128"/>
                <a:ea typeface="BIZ UDPゴシック" panose="020B0400000000000000" pitchFamily="50" charset="-128"/>
              </a:rPr>
              <a:t>　〇令和６年度実績</a:t>
            </a:r>
            <a:endParaRPr lang="en-US" altLang="ja-JP" sz="1193" dirty="0">
              <a:solidFill>
                <a:prstClr val="black"/>
              </a:solidFill>
              <a:latin typeface="BIZ UDPゴシック" panose="020B0400000000000000" pitchFamily="50" charset="-128"/>
              <a:ea typeface="BIZ UDPゴシック" panose="020B0400000000000000" pitchFamily="50" charset="-128"/>
            </a:endParaRPr>
          </a:p>
          <a:p>
            <a:pPr defTabSz="844083"/>
            <a:r>
              <a:rPr lang="ja-JP" altLang="en-US" sz="1193" dirty="0">
                <a:solidFill>
                  <a:prstClr val="black"/>
                </a:solidFill>
                <a:latin typeface="BIZ UDPゴシック" panose="020B0400000000000000" pitchFamily="50" charset="-128"/>
                <a:ea typeface="BIZ UDPゴシック" panose="020B0400000000000000" pitchFamily="50" charset="-128"/>
              </a:rPr>
              <a:t>　　　約５</a:t>
            </a:r>
            <a:r>
              <a:rPr lang="en-US" altLang="ja-JP" sz="1193" dirty="0">
                <a:solidFill>
                  <a:prstClr val="black"/>
                </a:solidFill>
                <a:latin typeface="BIZ UDPゴシック" panose="020B0400000000000000" pitchFamily="50" charset="-128"/>
                <a:ea typeface="BIZ UDPゴシック" panose="020B0400000000000000" pitchFamily="50" charset="-128"/>
              </a:rPr>
              <a:t>,</a:t>
            </a:r>
            <a:r>
              <a:rPr lang="ja-JP" altLang="en-US" sz="1193" dirty="0">
                <a:solidFill>
                  <a:prstClr val="black"/>
                </a:solidFill>
                <a:latin typeface="BIZ UDPゴシック" panose="020B0400000000000000" pitchFamily="50" charset="-128"/>
                <a:ea typeface="BIZ UDPゴシック" panose="020B0400000000000000" pitchFamily="50" charset="-128"/>
              </a:rPr>
              <a:t>７</a:t>
            </a:r>
            <a:r>
              <a:rPr lang="en-US" altLang="ja-JP" sz="1193" dirty="0">
                <a:solidFill>
                  <a:prstClr val="black"/>
                </a:solidFill>
                <a:latin typeface="BIZ UDPゴシック" panose="020B0400000000000000" pitchFamily="50" charset="-128"/>
                <a:ea typeface="BIZ UDPゴシック" panose="020B0400000000000000" pitchFamily="50" charset="-128"/>
              </a:rPr>
              <a:t>00</a:t>
            </a:r>
            <a:r>
              <a:rPr lang="ja-JP" altLang="en-US" sz="1193" dirty="0">
                <a:solidFill>
                  <a:prstClr val="black"/>
                </a:solidFill>
                <a:latin typeface="BIZ UDPゴシック" panose="020B0400000000000000" pitchFamily="50" charset="-128"/>
                <a:ea typeface="BIZ UDPゴシック" panose="020B0400000000000000" pitchFamily="50" charset="-128"/>
              </a:rPr>
              <a:t>万本（</a:t>
            </a:r>
            <a:r>
              <a:rPr lang="en-US" altLang="ja-JP" sz="1193" dirty="0">
                <a:solidFill>
                  <a:prstClr val="black"/>
                </a:solidFill>
                <a:latin typeface="BIZ UDPゴシック" panose="020B0400000000000000" pitchFamily="50" charset="-128"/>
                <a:ea typeface="BIZ UDPゴシック" panose="020B0400000000000000" pitchFamily="50" charset="-128"/>
              </a:rPr>
              <a:t>R6</a:t>
            </a:r>
            <a:r>
              <a:rPr lang="ja-JP" altLang="en-US" sz="1193" dirty="0">
                <a:solidFill>
                  <a:prstClr val="black"/>
                </a:solidFill>
                <a:latin typeface="BIZ UDPゴシック" panose="020B0400000000000000" pitchFamily="50" charset="-128"/>
                <a:ea typeface="BIZ UDPゴシック" panose="020B0400000000000000" pitchFamily="50" charset="-128"/>
              </a:rPr>
              <a:t>年</a:t>
            </a:r>
            <a:r>
              <a:rPr lang="en-US" altLang="ja-JP" sz="1193" dirty="0">
                <a:solidFill>
                  <a:prstClr val="black"/>
                </a:solidFill>
                <a:latin typeface="BIZ UDPゴシック" panose="020B0400000000000000" pitchFamily="50" charset="-128"/>
                <a:ea typeface="BIZ UDPゴシック" panose="020B0400000000000000" pitchFamily="50" charset="-128"/>
              </a:rPr>
              <a:t>2</a:t>
            </a:r>
            <a:r>
              <a:rPr lang="ja-JP" altLang="en-US" sz="1193" dirty="0">
                <a:solidFill>
                  <a:prstClr val="black"/>
                </a:solidFill>
                <a:latin typeface="BIZ UDPゴシック" panose="020B0400000000000000" pitchFamily="50" charset="-128"/>
                <a:ea typeface="BIZ UDPゴシック" panose="020B0400000000000000" pitchFamily="50" charset="-128"/>
              </a:rPr>
              <a:t>学期～３月末）</a:t>
            </a:r>
            <a:endParaRPr lang="en-US" altLang="ja-JP" sz="1193" dirty="0">
              <a:solidFill>
                <a:prstClr val="black"/>
              </a:solidFill>
              <a:latin typeface="BIZ UDPゴシック" panose="020B0400000000000000" pitchFamily="50" charset="-128"/>
              <a:ea typeface="BIZ UDPゴシック" panose="020B0400000000000000" pitchFamily="50" charset="-128"/>
            </a:endParaRPr>
          </a:p>
          <a:p>
            <a:pPr defTabSz="844083"/>
            <a:r>
              <a:rPr lang="ja-JP" altLang="en-US" sz="1193" dirty="0">
                <a:solidFill>
                  <a:prstClr val="black"/>
                </a:solidFill>
                <a:latin typeface="BIZ UDPゴシック" panose="020B0400000000000000" pitchFamily="50" charset="-128"/>
                <a:ea typeface="BIZ UDPゴシック" panose="020B0400000000000000" pitchFamily="50" charset="-128"/>
              </a:rPr>
              <a:t>　</a:t>
            </a:r>
            <a:endParaRPr lang="en-US" altLang="ja-JP" sz="1193" dirty="0">
              <a:solidFill>
                <a:prstClr val="black"/>
              </a:solidFill>
              <a:latin typeface="BIZ UDPゴシック" panose="020B0400000000000000" pitchFamily="50" charset="-128"/>
              <a:ea typeface="BIZ UDPゴシック" panose="020B0400000000000000" pitchFamily="50" charset="-128"/>
            </a:endParaRPr>
          </a:p>
          <a:p>
            <a:pPr defTabSz="844083"/>
            <a:r>
              <a:rPr lang="ja-JP" altLang="en-US" sz="1193" dirty="0">
                <a:solidFill>
                  <a:prstClr val="black"/>
                </a:solidFill>
                <a:latin typeface="BIZ UDPゴシック" panose="020B0400000000000000" pitchFamily="50" charset="-128"/>
                <a:ea typeface="BIZ UDPゴシック" panose="020B0400000000000000" pitchFamily="50" charset="-128"/>
              </a:rPr>
              <a:t>　〇令和７年度予定</a:t>
            </a:r>
            <a:endParaRPr lang="en-US" altLang="ja-JP" sz="1193" dirty="0">
              <a:solidFill>
                <a:prstClr val="black"/>
              </a:solidFill>
              <a:latin typeface="BIZ UDPゴシック" panose="020B0400000000000000" pitchFamily="50" charset="-128"/>
              <a:ea typeface="BIZ UDPゴシック" panose="020B0400000000000000" pitchFamily="50" charset="-128"/>
            </a:endParaRPr>
          </a:p>
          <a:p>
            <a:pPr defTabSz="844083"/>
            <a:r>
              <a:rPr lang="ja-JP" altLang="en-US" sz="1193" dirty="0">
                <a:solidFill>
                  <a:prstClr val="black"/>
                </a:solidFill>
                <a:latin typeface="BIZ UDPゴシック" panose="020B0400000000000000" pitchFamily="50" charset="-128"/>
                <a:ea typeface="BIZ UDPゴシック" panose="020B0400000000000000" pitchFamily="50" charset="-128"/>
              </a:rPr>
              <a:t>　　　約３</a:t>
            </a:r>
            <a:r>
              <a:rPr lang="en-US" altLang="ja-JP" sz="1193" dirty="0">
                <a:solidFill>
                  <a:prstClr val="black"/>
                </a:solidFill>
                <a:latin typeface="BIZ UDPゴシック" panose="020B0400000000000000" pitchFamily="50" charset="-128"/>
                <a:ea typeface="BIZ UDPゴシック" panose="020B0400000000000000" pitchFamily="50" charset="-128"/>
              </a:rPr>
              <a:t>,</a:t>
            </a:r>
            <a:r>
              <a:rPr lang="ja-JP" altLang="en-US" sz="1193" dirty="0">
                <a:solidFill>
                  <a:prstClr val="black"/>
                </a:solidFill>
                <a:latin typeface="BIZ UDPゴシック" panose="020B0400000000000000" pitchFamily="50" charset="-128"/>
                <a:ea typeface="BIZ UDPゴシック" panose="020B0400000000000000" pitchFamily="50" charset="-128"/>
              </a:rPr>
              <a:t>０</a:t>
            </a:r>
            <a:r>
              <a:rPr lang="en-US" altLang="ja-JP" sz="1193" dirty="0">
                <a:solidFill>
                  <a:prstClr val="black"/>
                </a:solidFill>
                <a:latin typeface="BIZ UDPゴシック" panose="020B0400000000000000" pitchFamily="50" charset="-128"/>
                <a:ea typeface="BIZ UDPゴシック" panose="020B0400000000000000" pitchFamily="50" charset="-128"/>
              </a:rPr>
              <a:t>00</a:t>
            </a:r>
            <a:r>
              <a:rPr lang="ja-JP" altLang="en-US" sz="1193" dirty="0">
                <a:solidFill>
                  <a:prstClr val="black"/>
                </a:solidFill>
                <a:latin typeface="BIZ UDPゴシック" panose="020B0400000000000000" pitchFamily="50" charset="-128"/>
                <a:ea typeface="BIZ UDPゴシック" panose="020B0400000000000000" pitchFamily="50" charset="-128"/>
              </a:rPr>
              <a:t>万本</a:t>
            </a:r>
            <a:endParaRPr lang="en-US" altLang="ja-JP" sz="1193" dirty="0">
              <a:solidFill>
                <a:prstClr val="black"/>
              </a:solidFill>
              <a:latin typeface="BIZ UDPゴシック" panose="020B0400000000000000" pitchFamily="50" charset="-128"/>
              <a:ea typeface="BIZ UDPゴシック" panose="020B0400000000000000" pitchFamily="50" charset="-128"/>
            </a:endParaRPr>
          </a:p>
          <a:p>
            <a:pPr defTabSz="844083"/>
            <a:endParaRPr lang="en-US" altLang="ja-JP" sz="1193" dirty="0">
              <a:solidFill>
                <a:prstClr val="black"/>
              </a:solidFill>
              <a:latin typeface="BIZ UDPゴシック" panose="020B0400000000000000" pitchFamily="50" charset="-128"/>
              <a:ea typeface="BIZ UDPゴシック" panose="020B0400000000000000" pitchFamily="50" charset="-128"/>
            </a:endParaRPr>
          </a:p>
          <a:p>
            <a:pPr defTabSz="844083"/>
            <a:r>
              <a:rPr lang="en-US" altLang="ja-JP" sz="1193" dirty="0">
                <a:solidFill>
                  <a:prstClr val="black"/>
                </a:solidFill>
                <a:latin typeface="BIZ UDPゴシック" panose="020B0400000000000000" pitchFamily="50" charset="-128"/>
                <a:ea typeface="BIZ UDPゴシック" panose="020B0400000000000000" pitchFamily="50" charset="-128"/>
              </a:rPr>
              <a:t>【</a:t>
            </a:r>
            <a:r>
              <a:rPr lang="ja-JP" altLang="en-US" sz="1193" dirty="0">
                <a:solidFill>
                  <a:prstClr val="black"/>
                </a:solidFill>
                <a:latin typeface="BIZ UDPゴシック" panose="020B0400000000000000" pitchFamily="50" charset="-128"/>
                <a:ea typeface="BIZ UDPゴシック" panose="020B0400000000000000" pitchFamily="50" charset="-128"/>
              </a:rPr>
              <a:t>掲載時期</a:t>
            </a:r>
            <a:r>
              <a:rPr lang="en-US" altLang="ja-JP" sz="1193" dirty="0">
                <a:solidFill>
                  <a:prstClr val="black"/>
                </a:solidFill>
                <a:latin typeface="BIZ UDPゴシック" panose="020B0400000000000000" pitchFamily="50" charset="-128"/>
                <a:ea typeface="BIZ UDPゴシック" panose="020B0400000000000000" pitchFamily="50" charset="-128"/>
              </a:rPr>
              <a:t>】</a:t>
            </a:r>
          </a:p>
          <a:p>
            <a:pPr defTabSz="844083"/>
            <a:r>
              <a:rPr lang="ja-JP" altLang="en-US" sz="1193" dirty="0">
                <a:solidFill>
                  <a:prstClr val="black"/>
                </a:solidFill>
                <a:latin typeface="BIZ UDPゴシック" panose="020B0400000000000000" pitchFamily="50" charset="-128"/>
                <a:ea typeface="BIZ UDPゴシック" panose="020B0400000000000000" pitchFamily="50" charset="-128"/>
              </a:rPr>
              <a:t>　〇令和６年２学期～令和７年</a:t>
            </a:r>
            <a:r>
              <a:rPr lang="en-US" altLang="ja-JP" sz="1193" dirty="0">
                <a:solidFill>
                  <a:prstClr val="black"/>
                </a:solidFill>
                <a:latin typeface="BIZ UDPゴシック" panose="020B0400000000000000" pitchFamily="50" charset="-128"/>
                <a:ea typeface="BIZ UDPゴシック" panose="020B0400000000000000" pitchFamily="50" charset="-128"/>
              </a:rPr>
              <a:t>10</a:t>
            </a:r>
            <a:r>
              <a:rPr lang="ja-JP" altLang="en-US" sz="1193" dirty="0">
                <a:solidFill>
                  <a:prstClr val="black"/>
                </a:solidFill>
                <a:latin typeface="BIZ UDPゴシック" panose="020B0400000000000000" pitchFamily="50" charset="-128"/>
                <a:ea typeface="BIZ UDPゴシック" panose="020B0400000000000000" pitchFamily="50" charset="-128"/>
              </a:rPr>
              <a:t>月（予定）</a:t>
            </a:r>
            <a:endParaRPr lang="en-US" altLang="ja-JP" sz="1193" dirty="0">
              <a:solidFill>
                <a:prstClr val="black"/>
              </a:solidFill>
              <a:latin typeface="BIZ UDPゴシック" panose="020B0400000000000000" pitchFamily="50" charset="-128"/>
              <a:ea typeface="BIZ UDPゴシック" panose="020B0400000000000000" pitchFamily="50" charset="-128"/>
            </a:endParaRPr>
          </a:p>
          <a:p>
            <a:pPr defTabSz="844083"/>
            <a:r>
              <a:rPr lang="ja-JP" altLang="en-US" sz="1193" dirty="0">
                <a:solidFill>
                  <a:prstClr val="black"/>
                </a:solidFill>
                <a:latin typeface="BIZ UDPゴシック" panose="020B0400000000000000" pitchFamily="50" charset="-128"/>
                <a:ea typeface="BIZ UDPゴシック" panose="020B0400000000000000" pitchFamily="50" charset="-128"/>
              </a:rPr>
              <a:t>　　　：日本酪農協同</a:t>
            </a:r>
            <a:r>
              <a:rPr lang="en-US" altLang="ja-JP" sz="1193" dirty="0">
                <a:solidFill>
                  <a:prstClr val="black"/>
                </a:solidFill>
                <a:latin typeface="BIZ UDPゴシック" panose="020B0400000000000000" pitchFamily="50" charset="-128"/>
                <a:ea typeface="BIZ UDPゴシック" panose="020B0400000000000000" pitchFamily="50" charset="-128"/>
              </a:rPr>
              <a:t>(</a:t>
            </a:r>
            <a:r>
              <a:rPr lang="ja-JP" altLang="en-US" sz="1193" dirty="0">
                <a:solidFill>
                  <a:prstClr val="black"/>
                </a:solidFill>
                <a:latin typeface="BIZ UDPゴシック" panose="020B0400000000000000" pitchFamily="50" charset="-128"/>
                <a:ea typeface="BIZ UDPゴシック" panose="020B0400000000000000" pitchFamily="50" charset="-128"/>
              </a:rPr>
              <a:t>株</a:t>
            </a:r>
            <a:r>
              <a:rPr lang="en-US" altLang="ja-JP" sz="1193" dirty="0">
                <a:solidFill>
                  <a:prstClr val="black"/>
                </a:solidFill>
                <a:latin typeface="BIZ UDPゴシック" panose="020B0400000000000000" pitchFamily="50" charset="-128"/>
                <a:ea typeface="BIZ UDPゴシック" panose="020B0400000000000000" pitchFamily="50" charset="-128"/>
              </a:rPr>
              <a:t>)</a:t>
            </a:r>
            <a:r>
              <a:rPr lang="ja-JP" altLang="en-US" sz="1193" dirty="0">
                <a:solidFill>
                  <a:prstClr val="black"/>
                </a:solidFill>
                <a:latin typeface="BIZ UDPゴシック" panose="020B0400000000000000" pitchFamily="50" charset="-128"/>
                <a:ea typeface="BIZ UDPゴシック" panose="020B0400000000000000" pitchFamily="50" charset="-128"/>
              </a:rPr>
              <a:t>、泉南乳業</a:t>
            </a:r>
            <a:r>
              <a:rPr lang="en-US" altLang="ja-JP" sz="1193" dirty="0">
                <a:solidFill>
                  <a:prstClr val="black"/>
                </a:solidFill>
                <a:latin typeface="BIZ UDPゴシック" panose="020B0400000000000000" pitchFamily="50" charset="-128"/>
                <a:ea typeface="BIZ UDPゴシック" panose="020B0400000000000000" pitchFamily="50" charset="-128"/>
              </a:rPr>
              <a:t>(</a:t>
            </a:r>
            <a:r>
              <a:rPr lang="ja-JP" altLang="en-US" sz="1193" dirty="0">
                <a:solidFill>
                  <a:prstClr val="black"/>
                </a:solidFill>
                <a:latin typeface="BIZ UDPゴシック" panose="020B0400000000000000" pitchFamily="50" charset="-128"/>
                <a:ea typeface="BIZ UDPゴシック" panose="020B0400000000000000" pitchFamily="50" charset="-128"/>
              </a:rPr>
              <a:t>株</a:t>
            </a:r>
            <a:r>
              <a:rPr lang="en-US" altLang="ja-JP" sz="1193" dirty="0">
                <a:solidFill>
                  <a:prstClr val="black"/>
                </a:solidFill>
                <a:latin typeface="BIZ UDPゴシック" panose="020B0400000000000000" pitchFamily="50" charset="-128"/>
                <a:ea typeface="BIZ UDPゴシック" panose="020B0400000000000000" pitchFamily="50" charset="-128"/>
              </a:rPr>
              <a:t>)</a:t>
            </a:r>
            <a:r>
              <a:rPr lang="ja-JP" altLang="en-US" sz="1193" dirty="0">
                <a:solidFill>
                  <a:prstClr val="black"/>
                </a:solidFill>
                <a:latin typeface="BIZ UDPゴシック" panose="020B0400000000000000" pitchFamily="50" charset="-128"/>
                <a:ea typeface="BIZ UDPゴシック" panose="020B0400000000000000" pitchFamily="50" charset="-128"/>
              </a:rPr>
              <a:t>、</a:t>
            </a:r>
            <a:r>
              <a:rPr lang="en-US" altLang="ja-JP" sz="1193" dirty="0">
                <a:solidFill>
                  <a:prstClr val="black"/>
                </a:solidFill>
                <a:latin typeface="BIZ UDPゴシック" panose="020B0400000000000000" pitchFamily="50" charset="-128"/>
                <a:ea typeface="BIZ UDPゴシック" panose="020B0400000000000000" pitchFamily="50" charset="-128"/>
              </a:rPr>
              <a:t>(</a:t>
            </a:r>
            <a:r>
              <a:rPr lang="ja-JP" altLang="en-US" sz="1193" dirty="0">
                <a:solidFill>
                  <a:prstClr val="black"/>
                </a:solidFill>
                <a:latin typeface="BIZ UDPゴシック" panose="020B0400000000000000" pitchFamily="50" charset="-128"/>
                <a:ea typeface="BIZ UDPゴシック" panose="020B0400000000000000" pitchFamily="50" charset="-128"/>
              </a:rPr>
              <a:t>株</a:t>
            </a:r>
            <a:r>
              <a:rPr lang="en-US" altLang="ja-JP" sz="1193" dirty="0">
                <a:solidFill>
                  <a:prstClr val="black"/>
                </a:solidFill>
                <a:latin typeface="BIZ UDPゴシック" panose="020B0400000000000000" pitchFamily="50" charset="-128"/>
                <a:ea typeface="BIZ UDPゴシック" panose="020B0400000000000000" pitchFamily="50" charset="-128"/>
              </a:rPr>
              <a:t>)</a:t>
            </a:r>
            <a:r>
              <a:rPr lang="ja-JP" altLang="en-US" sz="1193" dirty="0">
                <a:solidFill>
                  <a:prstClr val="black"/>
                </a:solidFill>
                <a:latin typeface="BIZ UDPゴシック" panose="020B0400000000000000" pitchFamily="50" charset="-128"/>
                <a:ea typeface="BIZ UDPゴシック" panose="020B0400000000000000" pitchFamily="50" charset="-128"/>
              </a:rPr>
              <a:t>いかるが牛乳、ビタミン乳業</a:t>
            </a:r>
            <a:r>
              <a:rPr lang="en-US" altLang="ja-JP" sz="1193" dirty="0">
                <a:solidFill>
                  <a:prstClr val="black"/>
                </a:solidFill>
                <a:latin typeface="BIZ UDPゴシック" panose="020B0400000000000000" pitchFamily="50" charset="-128"/>
                <a:ea typeface="BIZ UDPゴシック" panose="020B0400000000000000" pitchFamily="50" charset="-128"/>
              </a:rPr>
              <a:t>(</a:t>
            </a:r>
            <a:r>
              <a:rPr lang="ja-JP" altLang="en-US" sz="1193" dirty="0">
                <a:solidFill>
                  <a:prstClr val="black"/>
                </a:solidFill>
                <a:latin typeface="BIZ UDPゴシック" panose="020B0400000000000000" pitchFamily="50" charset="-128"/>
                <a:ea typeface="BIZ UDPゴシック" panose="020B0400000000000000" pitchFamily="50" charset="-128"/>
              </a:rPr>
              <a:t>株</a:t>
            </a:r>
            <a:r>
              <a:rPr lang="en-US" altLang="ja-JP" sz="1193" dirty="0">
                <a:solidFill>
                  <a:prstClr val="black"/>
                </a:solidFill>
                <a:latin typeface="BIZ UDPゴシック" panose="020B0400000000000000" pitchFamily="50" charset="-128"/>
                <a:ea typeface="BIZ UDPゴシック" panose="020B0400000000000000" pitchFamily="50" charset="-128"/>
              </a:rPr>
              <a:t>)</a:t>
            </a:r>
            <a:r>
              <a:rPr lang="ja-JP" altLang="en-US" sz="1193" dirty="0">
                <a:solidFill>
                  <a:prstClr val="black"/>
                </a:solidFill>
                <a:latin typeface="BIZ UDPゴシック" panose="020B0400000000000000" pitchFamily="50" charset="-128"/>
                <a:ea typeface="BIZ UDPゴシック" panose="020B0400000000000000" pitchFamily="50" charset="-128"/>
              </a:rPr>
              <a:t>　　</a:t>
            </a:r>
          </a:p>
          <a:p>
            <a:pPr defTabSz="844083"/>
            <a:r>
              <a:rPr lang="ja-JP" altLang="en-US" sz="1193" dirty="0">
                <a:solidFill>
                  <a:prstClr val="black"/>
                </a:solidFill>
                <a:latin typeface="BIZ UDPゴシック" panose="020B0400000000000000" pitchFamily="50" charset="-128"/>
                <a:ea typeface="BIZ UDPゴシック" panose="020B0400000000000000" pitchFamily="50" charset="-128"/>
              </a:rPr>
              <a:t>　〇令和６年</a:t>
            </a:r>
            <a:r>
              <a:rPr lang="en-US" altLang="ja-JP" sz="1193" dirty="0">
                <a:solidFill>
                  <a:prstClr val="black"/>
                </a:solidFill>
                <a:latin typeface="BIZ UDPゴシック" panose="020B0400000000000000" pitchFamily="50" charset="-128"/>
                <a:ea typeface="BIZ UDPゴシック" panose="020B0400000000000000" pitchFamily="50" charset="-128"/>
              </a:rPr>
              <a:t>10</a:t>
            </a:r>
            <a:r>
              <a:rPr lang="ja-JP" altLang="en-US" sz="1193" dirty="0">
                <a:solidFill>
                  <a:prstClr val="black"/>
                </a:solidFill>
                <a:latin typeface="BIZ UDPゴシック" panose="020B0400000000000000" pitchFamily="50" charset="-128"/>
                <a:ea typeface="BIZ UDPゴシック" panose="020B0400000000000000" pitchFamily="50" charset="-128"/>
              </a:rPr>
              <a:t>月～令和７年</a:t>
            </a:r>
            <a:r>
              <a:rPr lang="en-US" altLang="ja-JP" sz="1193" dirty="0">
                <a:solidFill>
                  <a:prstClr val="black"/>
                </a:solidFill>
                <a:latin typeface="BIZ UDPゴシック" panose="020B0400000000000000" pitchFamily="50" charset="-128"/>
                <a:ea typeface="BIZ UDPゴシック" panose="020B0400000000000000" pitchFamily="50" charset="-128"/>
              </a:rPr>
              <a:t>10</a:t>
            </a:r>
            <a:r>
              <a:rPr lang="ja-JP" altLang="en-US" sz="1193" dirty="0">
                <a:solidFill>
                  <a:prstClr val="black"/>
                </a:solidFill>
                <a:latin typeface="BIZ UDPゴシック" panose="020B0400000000000000" pitchFamily="50" charset="-128"/>
                <a:ea typeface="BIZ UDPゴシック" panose="020B0400000000000000" pitchFamily="50" charset="-128"/>
              </a:rPr>
              <a:t>月（予定）</a:t>
            </a:r>
            <a:endParaRPr lang="en-US" altLang="ja-JP" sz="1193" dirty="0">
              <a:solidFill>
                <a:prstClr val="black"/>
              </a:solidFill>
              <a:latin typeface="BIZ UDPゴシック" panose="020B0400000000000000" pitchFamily="50" charset="-128"/>
              <a:ea typeface="BIZ UDPゴシック" panose="020B0400000000000000" pitchFamily="50" charset="-128"/>
            </a:endParaRPr>
          </a:p>
          <a:p>
            <a:pPr defTabSz="844083"/>
            <a:r>
              <a:rPr lang="ja-JP" altLang="en-US" sz="1193" dirty="0">
                <a:solidFill>
                  <a:prstClr val="black"/>
                </a:solidFill>
                <a:latin typeface="BIZ UDPゴシック" panose="020B0400000000000000" pitchFamily="50" charset="-128"/>
                <a:ea typeface="BIZ UDPゴシック" panose="020B0400000000000000" pitchFamily="50" charset="-128"/>
              </a:rPr>
              <a:t>　　　：北庄司乳業</a:t>
            </a:r>
            <a:r>
              <a:rPr lang="en-US" altLang="ja-JP" sz="1193" dirty="0">
                <a:solidFill>
                  <a:prstClr val="black"/>
                </a:solidFill>
                <a:latin typeface="BIZ UDPゴシック" panose="020B0400000000000000" pitchFamily="50" charset="-128"/>
                <a:ea typeface="BIZ UDPゴシック" panose="020B0400000000000000" pitchFamily="50" charset="-128"/>
              </a:rPr>
              <a:t>(</a:t>
            </a:r>
            <a:r>
              <a:rPr lang="ja-JP" altLang="en-US" sz="1193" dirty="0">
                <a:solidFill>
                  <a:prstClr val="black"/>
                </a:solidFill>
                <a:latin typeface="BIZ UDPゴシック" panose="020B0400000000000000" pitchFamily="50" charset="-128"/>
                <a:ea typeface="BIZ UDPゴシック" panose="020B0400000000000000" pitchFamily="50" charset="-128"/>
              </a:rPr>
              <a:t>株</a:t>
            </a:r>
            <a:r>
              <a:rPr lang="en-US" altLang="ja-JP" sz="1193" dirty="0">
                <a:solidFill>
                  <a:prstClr val="black"/>
                </a:solidFill>
                <a:latin typeface="BIZ UDPゴシック" panose="020B0400000000000000" pitchFamily="50" charset="-128"/>
                <a:ea typeface="BIZ UDPゴシック" panose="020B0400000000000000" pitchFamily="50" charset="-128"/>
              </a:rPr>
              <a:t>)</a:t>
            </a:r>
            <a:r>
              <a:rPr lang="ja-JP" altLang="en-US" sz="1193" dirty="0">
                <a:solidFill>
                  <a:prstClr val="black"/>
                </a:solidFill>
                <a:latin typeface="BIZ UDPゴシック" panose="020B0400000000000000" pitchFamily="50" charset="-128"/>
                <a:ea typeface="BIZ UDPゴシック" panose="020B0400000000000000" pitchFamily="50" charset="-128"/>
              </a:rPr>
              <a:t>、南海牛乳処理工場</a:t>
            </a:r>
          </a:p>
          <a:p>
            <a:pPr defTabSz="844083"/>
            <a:endParaRPr lang="ja-JP" altLang="en-US" sz="1193" dirty="0">
              <a:solidFill>
                <a:prstClr val="black"/>
              </a:solidFill>
              <a:latin typeface="BIZ UDPゴシック" panose="020B0400000000000000" pitchFamily="50" charset="-128"/>
              <a:ea typeface="BIZ UDPゴシック" panose="020B0400000000000000" pitchFamily="50" charset="-128"/>
            </a:endParaRPr>
          </a:p>
        </p:txBody>
      </p:sp>
      <p:pic>
        <p:nvPicPr>
          <p:cNvPr id="16" name="図 15">
            <a:extLst>
              <a:ext uri="{FF2B5EF4-FFF2-40B4-BE49-F238E27FC236}">
                <a16:creationId xmlns:a16="http://schemas.microsoft.com/office/drawing/2014/main" id="{F4B8B1A2-17E8-45E8-B36C-82FEEE2F35FC}"/>
              </a:ext>
            </a:extLst>
          </p:cNvPr>
          <p:cNvPicPr>
            <a:picLocks noChangeAspect="1"/>
          </p:cNvPicPr>
          <p:nvPr/>
        </p:nvPicPr>
        <p:blipFill rotWithShape="1">
          <a:blip r:embed="rId2"/>
          <a:srcRect l="31744" t="20782" r="23588" b="14685"/>
          <a:stretch/>
        </p:blipFill>
        <p:spPr>
          <a:xfrm>
            <a:off x="594107" y="2863394"/>
            <a:ext cx="2157251" cy="1947966"/>
          </a:xfrm>
          <a:prstGeom prst="rect">
            <a:avLst/>
          </a:prstGeom>
        </p:spPr>
      </p:pic>
      <p:pic>
        <p:nvPicPr>
          <p:cNvPr id="3" name="図 2">
            <a:extLst>
              <a:ext uri="{FF2B5EF4-FFF2-40B4-BE49-F238E27FC236}">
                <a16:creationId xmlns:a16="http://schemas.microsoft.com/office/drawing/2014/main" id="{ED0FF291-1419-46C5-8E88-D28D8457A1C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8561" y="5029009"/>
            <a:ext cx="2204305" cy="1504971"/>
          </a:xfrm>
          <a:prstGeom prst="rect">
            <a:avLst/>
          </a:prstGeom>
        </p:spPr>
      </p:pic>
      <p:sp>
        <p:nvSpPr>
          <p:cNvPr id="14" name="タイトル 1">
            <a:extLst>
              <a:ext uri="{FF2B5EF4-FFF2-40B4-BE49-F238E27FC236}">
                <a16:creationId xmlns:a16="http://schemas.microsoft.com/office/drawing/2014/main" id="{52625BF2-E544-490F-B4D8-5D6E5C9E3077}"/>
              </a:ext>
            </a:extLst>
          </p:cNvPr>
          <p:cNvSpPr txBox="1">
            <a:spLocks/>
          </p:cNvSpPr>
          <p:nvPr/>
        </p:nvSpPr>
        <p:spPr>
          <a:xfrm>
            <a:off x="0" y="106373"/>
            <a:ext cx="9144000" cy="400014"/>
          </a:xfrm>
          <a:prstGeom prst="rect">
            <a:avLst/>
          </a:prstGeom>
          <a:solidFill>
            <a:schemeClr val="accent5">
              <a:lumMod val="75000"/>
            </a:schemeClr>
          </a:solidFill>
          <a:effectLst/>
        </p:spPr>
        <p:style>
          <a:lnRef idx="0">
            <a:schemeClr val="accent5"/>
          </a:lnRef>
          <a:fillRef idx="3">
            <a:schemeClr val="accent5"/>
          </a:fillRef>
          <a:effectRef idx="3">
            <a:schemeClr val="accent5"/>
          </a:effectRef>
          <a:fontRef idx="minor">
            <a:schemeClr val="lt1"/>
          </a:fontRef>
        </p:style>
        <p:txBody>
          <a:bodyPr vert="horz" lIns="84406" tIns="42203" rIns="84406" bIns="42203" rtlCol="0" anchor="ctr" anchorCtr="0">
            <a:noAutofit/>
          </a:bodyPr>
          <a:lstStyle>
            <a:lvl1pPr algn="l" defTabSz="742950" rtl="0" eaLnBrk="1" latinLnBrk="0" hangingPunct="1">
              <a:lnSpc>
                <a:spcPct val="90000"/>
              </a:lnSpc>
              <a:spcBef>
                <a:spcPct val="0"/>
              </a:spcBef>
              <a:buNone/>
              <a:defRPr kumimoji="1" sz="3575"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685817"/>
            <a:r>
              <a:rPr lang="ja-JP" altLang="en-US" sz="1662" b="1" dirty="0">
                <a:solidFill>
                  <a:prstClr val="white"/>
                </a:solidFill>
                <a:latin typeface="BIZ UDPゴシック" panose="020B0400000000000000" pitchFamily="50" charset="-128"/>
                <a:ea typeface="BIZ UDPゴシック" panose="020B0400000000000000" pitchFamily="50" charset="-128"/>
              </a:rPr>
              <a:t>学校牛乳広報欄を活用した食ロスキャンペーン</a:t>
            </a:r>
            <a:endParaRPr lang="en-US" altLang="ja-JP" sz="1662" b="1" dirty="0">
              <a:solidFill>
                <a:prstClr val="white"/>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63EDE060-C29F-4452-8FDC-CCD31ACD5BAA}"/>
              </a:ext>
            </a:extLst>
          </p:cNvPr>
          <p:cNvSpPr/>
          <p:nvPr/>
        </p:nvSpPr>
        <p:spPr>
          <a:xfrm>
            <a:off x="259487" y="489211"/>
            <a:ext cx="2105063" cy="523220"/>
          </a:xfrm>
          <a:prstGeom prst="rect">
            <a:avLst/>
          </a:prstGeom>
        </p:spPr>
        <p:txBody>
          <a:bodyPr wrap="none">
            <a:spAutoFit/>
          </a:bodyPr>
          <a:lstStyle/>
          <a:p>
            <a:pPr defTabSz="844083"/>
            <a:r>
              <a:rPr lang="en-US" altLang="ja-JP" sz="1400" b="1" dirty="0">
                <a:solidFill>
                  <a:srgbClr val="002060"/>
                </a:solidFill>
                <a:latin typeface="BIZ UDPゴシック" panose="020B0400000000000000" pitchFamily="50" charset="-128"/>
                <a:ea typeface="BIZ UDPゴシック" panose="020B0400000000000000" pitchFamily="50" charset="-128"/>
              </a:rPr>
              <a:t>※</a:t>
            </a:r>
            <a:r>
              <a:rPr lang="ja-JP" altLang="en-US" sz="1400" b="1" dirty="0">
                <a:solidFill>
                  <a:srgbClr val="002060"/>
                </a:solidFill>
                <a:latin typeface="BIZ UDPゴシック" panose="020B0400000000000000" pitchFamily="50" charset="-128"/>
                <a:ea typeface="BIZ UDPゴシック" panose="020B0400000000000000" pitchFamily="50" charset="-128"/>
              </a:rPr>
              <a:t>令和６年度からの継続</a:t>
            </a:r>
          </a:p>
          <a:p>
            <a:pPr defTabSz="844083"/>
            <a:endParaRPr lang="en-US" altLang="ja-JP" sz="1400" b="1" dirty="0">
              <a:solidFill>
                <a:srgbClr val="002060"/>
              </a:solidFill>
              <a:latin typeface="BIZ UDPゴシック" panose="020B0400000000000000" pitchFamily="50" charset="-128"/>
              <a:ea typeface="BIZ UDPゴシック" panose="020B0400000000000000" pitchFamily="50" charset="-128"/>
            </a:endParaRPr>
          </a:p>
        </p:txBody>
      </p:sp>
      <p:sp>
        <p:nvSpPr>
          <p:cNvPr id="17" name="スライド番号プレースホルダー 3">
            <a:extLst>
              <a:ext uri="{FF2B5EF4-FFF2-40B4-BE49-F238E27FC236}">
                <a16:creationId xmlns:a16="http://schemas.microsoft.com/office/drawing/2014/main" id="{1CA3092F-E6FE-484C-9564-37C6F34DDB72}"/>
              </a:ext>
            </a:extLst>
          </p:cNvPr>
          <p:cNvSpPr txBox="1">
            <a:spLocks/>
          </p:cNvSpPr>
          <p:nvPr/>
        </p:nvSpPr>
        <p:spPr>
          <a:xfrm>
            <a:off x="8887102" y="6480537"/>
            <a:ext cx="256898" cy="37075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600" dirty="0">
                <a:latin typeface="HGSｺﾞｼｯｸM" panose="020B0600000000000000" pitchFamily="50" charset="-128"/>
                <a:ea typeface="HGSｺﾞｼｯｸM" panose="020B0600000000000000" pitchFamily="50" charset="-128"/>
              </a:rPr>
              <a:t>２</a:t>
            </a:r>
          </a:p>
        </p:txBody>
      </p:sp>
    </p:spTree>
    <p:extLst>
      <p:ext uri="{BB962C8B-B14F-4D97-AF65-F5344CB8AC3E}">
        <p14:creationId xmlns:p14="http://schemas.microsoft.com/office/powerpoint/2010/main" val="2195299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86E8F281-6C5E-426D-9013-31A2FED1889F}"/>
              </a:ext>
            </a:extLst>
          </p:cNvPr>
          <p:cNvSpPr/>
          <p:nvPr/>
        </p:nvSpPr>
        <p:spPr>
          <a:xfrm>
            <a:off x="392824" y="2036071"/>
            <a:ext cx="6245739" cy="376385"/>
          </a:xfrm>
          <a:prstGeom prst="rect">
            <a:avLst/>
          </a:prstGeom>
        </p:spPr>
        <p:txBody>
          <a:bodyPr wrap="square">
            <a:spAutoFit/>
          </a:bodyPr>
          <a:lstStyle/>
          <a:p>
            <a:pPr defTabSz="844083">
              <a:defRPr/>
            </a:pPr>
            <a:r>
              <a:rPr kumimoji="1" lang="ja-JP" altLang="en-US" sz="1846" dirty="0">
                <a:solidFill>
                  <a:prstClr val="black"/>
                </a:solidFill>
                <a:latin typeface="BIZ UDPゴシック" panose="020B0400000000000000" pitchFamily="50" charset="-128"/>
                <a:ea typeface="BIZ UDPゴシック" panose="020B0400000000000000" pitchFamily="50" charset="-128"/>
              </a:rPr>
              <a:t>〇食品ロス削減講座の開催</a:t>
            </a:r>
            <a:endParaRPr kumimoji="1" lang="en-US" altLang="ja-JP" sz="1846" dirty="0">
              <a:solidFill>
                <a:prstClr val="black"/>
              </a:solidFill>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FC68EC1B-793F-450E-A272-0C984D5023D3}"/>
              </a:ext>
            </a:extLst>
          </p:cNvPr>
          <p:cNvSpPr txBox="1"/>
          <p:nvPr/>
        </p:nvSpPr>
        <p:spPr>
          <a:xfrm>
            <a:off x="558228" y="2402305"/>
            <a:ext cx="6717239" cy="1754326"/>
          </a:xfrm>
          <a:prstGeom prst="rect">
            <a:avLst/>
          </a:prstGeom>
          <a:noFill/>
          <a:ln>
            <a:noFill/>
          </a:ln>
        </p:spPr>
        <p:txBody>
          <a:bodyPr wrap="square" rtlCol="0">
            <a:spAutoFit/>
          </a:bodyPr>
          <a:lstStyle/>
          <a:p>
            <a:pPr defTabSz="844083">
              <a:defRPr/>
            </a:pPr>
            <a:r>
              <a:rPr kumimoji="1" lang="ja-JP" altLang="en-US" sz="1350" dirty="0">
                <a:solidFill>
                  <a:prstClr val="black"/>
                </a:solidFill>
                <a:latin typeface="BIZ UDPゴシック" panose="020B0400000000000000" pitchFamily="50" charset="-128"/>
                <a:ea typeface="BIZ UDPゴシック" panose="020B0400000000000000" pitchFamily="50" charset="-128"/>
              </a:rPr>
              <a:t>　■対象</a:t>
            </a:r>
          </a:p>
          <a:p>
            <a:pPr defTabSz="844083">
              <a:defRPr/>
            </a:pPr>
            <a:r>
              <a:rPr kumimoji="1" lang="ja-JP" altLang="en-US" sz="1350" dirty="0">
                <a:solidFill>
                  <a:prstClr val="black"/>
                </a:solidFill>
                <a:latin typeface="BIZ UDPゴシック" panose="020B0400000000000000" pitchFamily="50" charset="-128"/>
                <a:ea typeface="BIZ UDPゴシック" panose="020B0400000000000000" pitchFamily="50" charset="-128"/>
              </a:rPr>
              <a:t>   　 ・市町村担当者、事業者、活動隊</a:t>
            </a:r>
            <a:endParaRPr kumimoji="1" lang="en-US" altLang="ja-JP" sz="1350" dirty="0">
              <a:solidFill>
                <a:prstClr val="black"/>
              </a:solidFill>
              <a:latin typeface="BIZ UDPゴシック" panose="020B0400000000000000" pitchFamily="50" charset="-128"/>
              <a:ea typeface="BIZ UDPゴシック" panose="020B0400000000000000" pitchFamily="50" charset="-128"/>
            </a:endParaRPr>
          </a:p>
          <a:p>
            <a:pPr defTabSz="844083">
              <a:defRPr/>
            </a:pPr>
            <a:r>
              <a:rPr kumimoji="1" lang="ja-JP" altLang="en-US" sz="1350" dirty="0">
                <a:solidFill>
                  <a:prstClr val="black"/>
                </a:solidFill>
                <a:latin typeface="BIZ UDPゴシック" panose="020B0400000000000000" pitchFamily="50" charset="-128"/>
                <a:ea typeface="BIZ UDPゴシック" panose="020B0400000000000000" pitchFamily="50" charset="-128"/>
              </a:rPr>
              <a:t>  ■開催期間</a:t>
            </a:r>
            <a:endParaRPr kumimoji="1" lang="en-US" altLang="ja-JP" sz="1350" dirty="0">
              <a:solidFill>
                <a:prstClr val="black"/>
              </a:solidFill>
              <a:latin typeface="BIZ UDPゴシック" panose="020B0400000000000000" pitchFamily="50" charset="-128"/>
              <a:ea typeface="BIZ UDPゴシック" panose="020B0400000000000000" pitchFamily="50" charset="-128"/>
            </a:endParaRPr>
          </a:p>
          <a:p>
            <a:pPr defTabSz="844083">
              <a:defRPr/>
            </a:pPr>
            <a:r>
              <a:rPr kumimoji="1" lang="ja-JP" altLang="en-US" sz="1350" dirty="0">
                <a:solidFill>
                  <a:prstClr val="black"/>
                </a:solidFill>
                <a:latin typeface="BIZ UDPゴシック" panose="020B0400000000000000" pitchFamily="50" charset="-128"/>
                <a:ea typeface="BIZ UDPゴシック" panose="020B0400000000000000" pitchFamily="50" charset="-128"/>
              </a:rPr>
              <a:t>　　　・</a:t>
            </a:r>
            <a:r>
              <a:rPr kumimoji="1" lang="en-US" altLang="ja-JP" sz="1350" dirty="0">
                <a:solidFill>
                  <a:prstClr val="black"/>
                </a:solidFill>
                <a:latin typeface="BIZ UDPゴシック" panose="020B0400000000000000" pitchFamily="50" charset="-128"/>
                <a:ea typeface="BIZ UDPゴシック" panose="020B0400000000000000" pitchFamily="50" charset="-128"/>
              </a:rPr>
              <a:t>10</a:t>
            </a:r>
            <a:r>
              <a:rPr kumimoji="1" lang="ja-JP" altLang="en-US" sz="1350" dirty="0">
                <a:solidFill>
                  <a:prstClr val="black"/>
                </a:solidFill>
                <a:latin typeface="BIZ UDPゴシック" panose="020B0400000000000000" pitchFamily="50" charset="-128"/>
                <a:ea typeface="BIZ UDPゴシック" panose="020B0400000000000000" pitchFamily="50" charset="-128"/>
              </a:rPr>
              <a:t>～</a:t>
            </a:r>
            <a:r>
              <a:rPr kumimoji="1" lang="en-US" altLang="ja-JP" sz="1350" dirty="0">
                <a:solidFill>
                  <a:prstClr val="black"/>
                </a:solidFill>
                <a:latin typeface="BIZ UDPゴシック" panose="020B0400000000000000" pitchFamily="50" charset="-128"/>
                <a:ea typeface="BIZ UDPゴシック" panose="020B0400000000000000" pitchFamily="50" charset="-128"/>
              </a:rPr>
              <a:t>11</a:t>
            </a:r>
            <a:r>
              <a:rPr kumimoji="1" lang="ja-JP" altLang="en-US" sz="1350" dirty="0">
                <a:solidFill>
                  <a:prstClr val="black"/>
                </a:solidFill>
                <a:latin typeface="BIZ UDPゴシック" panose="020B0400000000000000" pitchFamily="50" charset="-128"/>
                <a:ea typeface="BIZ UDPゴシック" panose="020B0400000000000000" pitchFamily="50" charset="-128"/>
              </a:rPr>
              <a:t>月の平日</a:t>
            </a:r>
          </a:p>
          <a:p>
            <a:pPr defTabSz="844083">
              <a:defRPr/>
            </a:pPr>
            <a:r>
              <a:rPr kumimoji="1" lang="ja-JP" altLang="en-US" sz="1350" dirty="0">
                <a:solidFill>
                  <a:prstClr val="black"/>
                </a:solidFill>
                <a:latin typeface="BIZ UDPゴシック" panose="020B0400000000000000" pitchFamily="50" charset="-128"/>
                <a:ea typeface="BIZ UDPゴシック" panose="020B0400000000000000" pitchFamily="50" charset="-128"/>
              </a:rPr>
              <a:t>  ■内容</a:t>
            </a:r>
          </a:p>
          <a:p>
            <a:pPr defTabSz="844083">
              <a:defRPr/>
            </a:pPr>
            <a:r>
              <a:rPr kumimoji="1" lang="ja-JP" altLang="en-US" sz="1350" dirty="0">
                <a:solidFill>
                  <a:prstClr val="black"/>
                </a:solidFill>
                <a:latin typeface="BIZ UDPゴシック" panose="020B0400000000000000" pitchFamily="50" charset="-128"/>
                <a:ea typeface="BIZ UDPゴシック" panose="020B0400000000000000" pitchFamily="50" charset="-128"/>
              </a:rPr>
              <a:t>      ①食品ロスの基礎知識や効果的な啓発手法、出前講座の手法、</a:t>
            </a:r>
            <a:endParaRPr kumimoji="1" lang="en-US" altLang="ja-JP" sz="1350" dirty="0">
              <a:solidFill>
                <a:prstClr val="black"/>
              </a:solidFill>
              <a:latin typeface="BIZ UDPゴシック" panose="020B0400000000000000" pitchFamily="50" charset="-128"/>
              <a:ea typeface="BIZ UDPゴシック" panose="020B0400000000000000" pitchFamily="50" charset="-128"/>
            </a:endParaRPr>
          </a:p>
          <a:p>
            <a:pPr defTabSz="844083">
              <a:defRPr/>
            </a:pPr>
            <a:r>
              <a:rPr kumimoji="1" lang="en-US" altLang="ja-JP" sz="1350" dirty="0">
                <a:solidFill>
                  <a:prstClr val="black"/>
                </a:solidFill>
                <a:latin typeface="BIZ UDPゴシック" panose="020B0400000000000000" pitchFamily="50" charset="-128"/>
                <a:ea typeface="BIZ UDPゴシック" panose="020B0400000000000000" pitchFamily="50" charset="-128"/>
              </a:rPr>
              <a:t>         </a:t>
            </a:r>
            <a:r>
              <a:rPr kumimoji="1" lang="ja-JP" altLang="en-US" sz="1350" dirty="0">
                <a:solidFill>
                  <a:prstClr val="black"/>
                </a:solidFill>
                <a:latin typeface="BIZ UDPゴシック" panose="020B0400000000000000" pitchFamily="50" charset="-128"/>
                <a:ea typeface="BIZ UDPゴシック" panose="020B0400000000000000" pitchFamily="50" charset="-128"/>
              </a:rPr>
              <a:t>市町村・事業者の食  品ロス削減取組事例の共有　等</a:t>
            </a:r>
          </a:p>
          <a:p>
            <a:pPr defTabSz="844083">
              <a:defRPr/>
            </a:pPr>
            <a:r>
              <a:rPr kumimoji="1" lang="ja-JP" altLang="en-US" sz="1350" dirty="0">
                <a:solidFill>
                  <a:prstClr val="black"/>
                </a:solidFill>
                <a:latin typeface="BIZ UDPゴシック" panose="020B0400000000000000" pitchFamily="50" charset="-128"/>
                <a:ea typeface="BIZ UDPゴシック" panose="020B0400000000000000" pitchFamily="50" charset="-128"/>
              </a:rPr>
              <a:t>　　　②事業者等における食品ロスの現状や削減対策　等</a:t>
            </a:r>
          </a:p>
        </p:txBody>
      </p:sp>
      <p:sp>
        <p:nvSpPr>
          <p:cNvPr id="34" name="正方形/長方形 33">
            <a:extLst>
              <a:ext uri="{FF2B5EF4-FFF2-40B4-BE49-F238E27FC236}">
                <a16:creationId xmlns:a16="http://schemas.microsoft.com/office/drawing/2014/main" id="{83F59005-7DF9-4602-8175-E893B64D7ED5}"/>
              </a:ext>
            </a:extLst>
          </p:cNvPr>
          <p:cNvSpPr/>
          <p:nvPr/>
        </p:nvSpPr>
        <p:spPr>
          <a:xfrm>
            <a:off x="304570" y="4459996"/>
            <a:ext cx="6245739" cy="660437"/>
          </a:xfrm>
          <a:prstGeom prst="rect">
            <a:avLst/>
          </a:prstGeom>
        </p:spPr>
        <p:txBody>
          <a:bodyPr wrap="square">
            <a:spAutoFit/>
          </a:bodyPr>
          <a:lstStyle/>
          <a:p>
            <a:pPr defTabSz="844083">
              <a:defRPr/>
            </a:pPr>
            <a:r>
              <a:rPr kumimoji="1" lang="ja-JP" altLang="en-US" sz="1846" dirty="0">
                <a:solidFill>
                  <a:schemeClr val="bg2"/>
                </a:solidFill>
                <a:latin typeface="BIZ UDPゴシック" panose="020B0400000000000000" pitchFamily="50" charset="-128"/>
                <a:ea typeface="BIZ UDPゴシック" panose="020B0400000000000000" pitchFamily="50" charset="-128"/>
              </a:rPr>
              <a:t>〇地域の食品ロス削減に向けた取組の実践（活動隊の派遣）</a:t>
            </a:r>
            <a:br>
              <a:rPr kumimoji="1" lang="ja-JP" altLang="en-US" sz="1846" dirty="0">
                <a:solidFill>
                  <a:schemeClr val="bg2"/>
                </a:solidFill>
                <a:latin typeface="BIZ UDPゴシック" panose="020B0400000000000000" pitchFamily="50" charset="-128"/>
                <a:ea typeface="BIZ UDPゴシック" panose="020B0400000000000000" pitchFamily="50" charset="-128"/>
              </a:rPr>
            </a:br>
            <a:endParaRPr kumimoji="1" lang="en-US" altLang="ja-JP" sz="1846" dirty="0">
              <a:solidFill>
                <a:schemeClr val="bg2"/>
              </a:solidFill>
              <a:latin typeface="BIZ UDPゴシック" panose="020B0400000000000000" pitchFamily="50" charset="-128"/>
              <a:ea typeface="BIZ UDPゴシック" panose="020B0400000000000000" pitchFamily="50" charset="-128"/>
            </a:endParaRPr>
          </a:p>
        </p:txBody>
      </p:sp>
      <p:sp>
        <p:nvSpPr>
          <p:cNvPr id="44" name="テキスト ボックス 43">
            <a:extLst>
              <a:ext uri="{FF2B5EF4-FFF2-40B4-BE49-F238E27FC236}">
                <a16:creationId xmlns:a16="http://schemas.microsoft.com/office/drawing/2014/main" id="{A4715402-7EC4-446B-9E93-554999AF082D}"/>
              </a:ext>
            </a:extLst>
          </p:cNvPr>
          <p:cNvSpPr txBox="1"/>
          <p:nvPr/>
        </p:nvSpPr>
        <p:spPr>
          <a:xfrm>
            <a:off x="558228" y="4795466"/>
            <a:ext cx="6717239" cy="1754326"/>
          </a:xfrm>
          <a:prstGeom prst="rect">
            <a:avLst/>
          </a:prstGeom>
          <a:noFill/>
          <a:ln>
            <a:noFill/>
          </a:ln>
        </p:spPr>
        <p:txBody>
          <a:bodyPr wrap="square" rtlCol="0">
            <a:spAutoFit/>
          </a:bodyPr>
          <a:lstStyle/>
          <a:p>
            <a:pPr defTabSz="844083">
              <a:defRPr/>
            </a:pPr>
            <a:r>
              <a:rPr kumimoji="1" lang="ja-JP" altLang="en-US" sz="1350" dirty="0">
                <a:solidFill>
                  <a:schemeClr val="bg2"/>
                </a:solidFill>
                <a:latin typeface="BIZ UDPゴシック" panose="020B0400000000000000" pitchFamily="50" charset="-128"/>
                <a:ea typeface="BIZ UDPゴシック" panose="020B0400000000000000" pitchFamily="50" charset="-128"/>
              </a:rPr>
              <a:t>　■対象地域</a:t>
            </a:r>
          </a:p>
          <a:p>
            <a:pPr defTabSz="844083">
              <a:defRPr/>
            </a:pPr>
            <a:r>
              <a:rPr kumimoji="1" lang="ja-JP" altLang="en-US" sz="1350" dirty="0">
                <a:solidFill>
                  <a:schemeClr val="bg2"/>
                </a:solidFill>
                <a:latin typeface="BIZ UDPゴシック" panose="020B0400000000000000" pitchFamily="50" charset="-128"/>
                <a:ea typeface="BIZ UDPゴシック" panose="020B0400000000000000" pitchFamily="50" charset="-128"/>
              </a:rPr>
              <a:t>　　  ・特定の市町村（事前の希望調査・ヒアリング等で決定）</a:t>
            </a:r>
          </a:p>
          <a:p>
            <a:pPr defTabSz="844083">
              <a:defRPr/>
            </a:pPr>
            <a:r>
              <a:rPr kumimoji="1" lang="ja-JP" altLang="en-US" sz="1350" dirty="0">
                <a:solidFill>
                  <a:schemeClr val="bg2"/>
                </a:solidFill>
                <a:latin typeface="BIZ UDPゴシック" panose="020B0400000000000000" pitchFamily="50" charset="-128"/>
                <a:ea typeface="BIZ UDPゴシック" panose="020B0400000000000000" pitchFamily="50" charset="-128"/>
              </a:rPr>
              <a:t>　    </a:t>
            </a:r>
          </a:p>
          <a:p>
            <a:pPr defTabSz="844083">
              <a:defRPr/>
            </a:pPr>
            <a:r>
              <a:rPr kumimoji="1" lang="ja-JP" altLang="en-US" sz="1350" dirty="0">
                <a:solidFill>
                  <a:schemeClr val="bg2"/>
                </a:solidFill>
                <a:latin typeface="BIZ UDPゴシック" panose="020B0400000000000000" pitchFamily="50" charset="-128"/>
                <a:ea typeface="BIZ UDPゴシック" panose="020B0400000000000000" pitchFamily="50" charset="-128"/>
              </a:rPr>
              <a:t>　■想定される活動内容</a:t>
            </a:r>
          </a:p>
          <a:p>
            <a:pPr defTabSz="844083">
              <a:defRPr/>
            </a:pPr>
            <a:r>
              <a:rPr kumimoji="1" lang="ja-JP" altLang="en-US" sz="1350" dirty="0">
                <a:solidFill>
                  <a:schemeClr val="bg2"/>
                </a:solidFill>
                <a:latin typeface="BIZ UDPゴシック" panose="020B0400000000000000" pitchFamily="50" charset="-128"/>
                <a:ea typeface="BIZ UDPゴシック" panose="020B0400000000000000" pitchFamily="50" charset="-128"/>
              </a:rPr>
              <a:t>　　  ・市町村イベントでの啓発ブース出展</a:t>
            </a:r>
          </a:p>
          <a:p>
            <a:pPr defTabSz="844083">
              <a:defRPr/>
            </a:pPr>
            <a:r>
              <a:rPr kumimoji="1" lang="ja-JP" altLang="en-US" sz="1350" dirty="0">
                <a:solidFill>
                  <a:schemeClr val="bg2"/>
                </a:solidFill>
                <a:latin typeface="BIZ UDPゴシック" panose="020B0400000000000000" pitchFamily="50" charset="-128"/>
                <a:ea typeface="BIZ UDPゴシック" panose="020B0400000000000000" pitchFamily="50" charset="-128"/>
              </a:rPr>
              <a:t>　 　 ・学校や市民講座での出前講座</a:t>
            </a:r>
          </a:p>
          <a:p>
            <a:pPr defTabSz="844083">
              <a:defRPr/>
            </a:pPr>
            <a:r>
              <a:rPr kumimoji="1" lang="ja-JP" altLang="en-US" sz="1350" dirty="0">
                <a:solidFill>
                  <a:schemeClr val="bg2"/>
                </a:solidFill>
                <a:latin typeface="BIZ UDPゴシック" panose="020B0400000000000000" pitchFamily="50" charset="-128"/>
                <a:ea typeface="BIZ UDPゴシック" panose="020B0400000000000000" pitchFamily="50" charset="-128"/>
              </a:rPr>
              <a:t>    　・スーパー等での 啓発</a:t>
            </a:r>
            <a:r>
              <a:rPr kumimoji="1" lang="en-US" altLang="ja-JP" sz="1350" dirty="0">
                <a:solidFill>
                  <a:schemeClr val="bg2"/>
                </a:solidFill>
                <a:latin typeface="BIZ UDPゴシック" panose="020B0400000000000000" pitchFamily="50" charset="-128"/>
                <a:ea typeface="BIZ UDPゴシック" panose="020B0400000000000000" pitchFamily="50" charset="-128"/>
              </a:rPr>
              <a:t>POP</a:t>
            </a:r>
            <a:r>
              <a:rPr kumimoji="1" lang="ja-JP" altLang="en-US" sz="1350" dirty="0">
                <a:solidFill>
                  <a:schemeClr val="bg2"/>
                </a:solidFill>
                <a:latin typeface="BIZ UDPゴシック" panose="020B0400000000000000" pitchFamily="50" charset="-128"/>
                <a:ea typeface="BIZ UDPゴシック" panose="020B0400000000000000" pitchFamily="50" charset="-128"/>
              </a:rPr>
              <a:t>作成</a:t>
            </a:r>
            <a:endParaRPr kumimoji="1" lang="en-US" altLang="ja-JP" sz="1350" dirty="0">
              <a:solidFill>
                <a:schemeClr val="bg2"/>
              </a:solidFill>
              <a:latin typeface="BIZ UDPゴシック" panose="020B0400000000000000" pitchFamily="50" charset="-128"/>
              <a:ea typeface="BIZ UDPゴシック" panose="020B0400000000000000" pitchFamily="50" charset="-128"/>
            </a:endParaRPr>
          </a:p>
          <a:p>
            <a:pPr defTabSz="844083">
              <a:defRPr/>
            </a:pPr>
            <a:r>
              <a:rPr kumimoji="1" lang="ja-JP" altLang="en-US" sz="1350" dirty="0">
                <a:solidFill>
                  <a:schemeClr val="bg2"/>
                </a:solidFill>
                <a:latin typeface="BIZ UDPゴシック" panose="020B0400000000000000" pitchFamily="50" charset="-128"/>
                <a:ea typeface="BIZ UDPゴシック" panose="020B0400000000000000" pitchFamily="50" charset="-128"/>
              </a:rPr>
              <a:t>　 　 ・市や事業者の実施するフードドライブの受付・仕分けへの協力</a:t>
            </a:r>
            <a:endParaRPr kumimoji="1" lang="en-US" altLang="ja-JP" sz="1350" dirty="0">
              <a:solidFill>
                <a:schemeClr val="bg2"/>
              </a:solidFill>
              <a:latin typeface="BIZ UDPゴシック" panose="020B0400000000000000" pitchFamily="50" charset="-128"/>
              <a:ea typeface="BIZ UDPゴシック" panose="020B0400000000000000" pitchFamily="50" charset="-128"/>
            </a:endParaRPr>
          </a:p>
        </p:txBody>
      </p:sp>
      <p:pic>
        <p:nvPicPr>
          <p:cNvPr id="2" name="図 1">
            <a:extLst>
              <a:ext uri="{FF2B5EF4-FFF2-40B4-BE49-F238E27FC236}">
                <a16:creationId xmlns:a16="http://schemas.microsoft.com/office/drawing/2014/main" id="{474989EC-9041-475D-BD3E-008A6A6B860B}"/>
              </a:ext>
            </a:extLst>
          </p:cNvPr>
          <p:cNvPicPr>
            <a:picLocks noChangeAspect="1"/>
          </p:cNvPicPr>
          <p:nvPr/>
        </p:nvPicPr>
        <p:blipFill>
          <a:blip r:embed="rId2"/>
          <a:stretch>
            <a:fillRect/>
          </a:stretch>
        </p:blipFill>
        <p:spPr>
          <a:xfrm>
            <a:off x="5890042" y="2359446"/>
            <a:ext cx="2768790" cy="1707643"/>
          </a:xfrm>
          <a:prstGeom prst="rect">
            <a:avLst/>
          </a:prstGeom>
        </p:spPr>
      </p:pic>
      <p:grpSp>
        <p:nvGrpSpPr>
          <p:cNvPr id="26" name="グループ化 25">
            <a:extLst>
              <a:ext uri="{FF2B5EF4-FFF2-40B4-BE49-F238E27FC236}">
                <a16:creationId xmlns:a16="http://schemas.microsoft.com/office/drawing/2014/main" id="{A567D3DB-CB43-4C22-9557-F79D1E245E95}"/>
              </a:ext>
            </a:extLst>
          </p:cNvPr>
          <p:cNvGrpSpPr/>
          <p:nvPr/>
        </p:nvGrpSpPr>
        <p:grpSpPr>
          <a:xfrm>
            <a:off x="5873307" y="4811092"/>
            <a:ext cx="2770850" cy="1896352"/>
            <a:chOff x="5189586" y="4237571"/>
            <a:chExt cx="3772034" cy="2322325"/>
          </a:xfrm>
        </p:grpSpPr>
        <p:sp>
          <p:nvSpPr>
            <p:cNvPr id="27" name="四角形: 角を丸くする 26">
              <a:extLst>
                <a:ext uri="{FF2B5EF4-FFF2-40B4-BE49-F238E27FC236}">
                  <a16:creationId xmlns:a16="http://schemas.microsoft.com/office/drawing/2014/main" id="{FEDE6133-C090-47FA-9A06-C46B4DB7C12A}"/>
                </a:ext>
              </a:extLst>
            </p:cNvPr>
            <p:cNvSpPr/>
            <p:nvPr/>
          </p:nvSpPr>
          <p:spPr>
            <a:xfrm>
              <a:off x="5189586" y="4237571"/>
              <a:ext cx="3772034" cy="2322325"/>
            </a:xfrm>
            <a:prstGeom prst="round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endParaRPr kumimoji="1" lang="ja-JP" altLang="en-US" sz="1662">
                <a:solidFill>
                  <a:schemeClr val="bg2"/>
                </a:solidFill>
                <a:latin typeface="Calibri" panose="020F0502020204030204"/>
                <a:ea typeface="游ゴシック" panose="020B0400000000000000" pitchFamily="50" charset="-128"/>
              </a:endParaRPr>
            </a:p>
          </p:txBody>
        </p:sp>
        <p:cxnSp>
          <p:nvCxnSpPr>
            <p:cNvPr id="28" name="直線矢印コネクタ 27">
              <a:extLst>
                <a:ext uri="{FF2B5EF4-FFF2-40B4-BE49-F238E27FC236}">
                  <a16:creationId xmlns:a16="http://schemas.microsoft.com/office/drawing/2014/main" id="{286BF9C7-697C-4C51-A81A-0E1E9E748184}"/>
                </a:ext>
              </a:extLst>
            </p:cNvPr>
            <p:cNvCxnSpPr>
              <a:cxnSpLocks/>
            </p:cNvCxnSpPr>
            <p:nvPr/>
          </p:nvCxnSpPr>
          <p:spPr>
            <a:xfrm>
              <a:off x="6766161" y="5398734"/>
              <a:ext cx="796226" cy="0"/>
            </a:xfrm>
            <a:prstGeom prst="straightConnector1">
              <a:avLst/>
            </a:prstGeom>
            <a:ln w="6350">
              <a:solidFill>
                <a:schemeClr val="bg2"/>
              </a:solidFill>
              <a:tailEnd type="triangle"/>
            </a:ln>
          </p:spPr>
          <p:style>
            <a:lnRef idx="1">
              <a:schemeClr val="accent1"/>
            </a:lnRef>
            <a:fillRef idx="0">
              <a:schemeClr val="accent1"/>
            </a:fillRef>
            <a:effectRef idx="0">
              <a:schemeClr val="accent1"/>
            </a:effectRef>
            <a:fontRef idx="minor">
              <a:schemeClr val="tx1"/>
            </a:fontRef>
          </p:style>
        </p:cxnSp>
        <p:pic>
          <p:nvPicPr>
            <p:cNvPr id="29" name="図 13">
              <a:extLst>
                <a:ext uri="{FF2B5EF4-FFF2-40B4-BE49-F238E27FC236}">
                  <a16:creationId xmlns:a16="http://schemas.microsoft.com/office/drawing/2014/main" id="{CBC8CABF-72AE-4678-AE40-748E11609EA3}"/>
                </a:ext>
              </a:extLst>
            </p:cNvPr>
            <p:cNvPicPr>
              <a:picLocks noChangeAspect="1" noChangeArrowheads="1"/>
            </p:cNvPicPr>
            <p:nvPr/>
          </p:nvPicPr>
          <p:blipFill>
            <a:blip r:embed="rId3" cstate="print">
              <a:alphaModFix amt="20000"/>
              <a:extLst>
                <a:ext uri="{28A0092B-C50C-407E-A947-70E740481C1C}">
                  <a14:useLocalDpi xmlns:a14="http://schemas.microsoft.com/office/drawing/2010/main" val="0"/>
                </a:ext>
              </a:extLst>
            </a:blip>
            <a:srcRect/>
            <a:stretch>
              <a:fillRect/>
            </a:stretch>
          </p:blipFill>
          <p:spPr bwMode="auto">
            <a:xfrm>
              <a:off x="7961397" y="4953376"/>
              <a:ext cx="847137" cy="847136"/>
            </a:xfrm>
            <a:prstGeom prst="rect">
              <a:avLst/>
            </a:prstGeom>
            <a:noFill/>
            <a:ln w="6350">
              <a:solidFill>
                <a:schemeClr val="bg2"/>
              </a:solidFill>
            </a:ln>
            <a:extLst>
              <a:ext uri="{909E8E84-426E-40DD-AFC4-6F175D3DCCD1}">
                <a14:hiddenFill xmlns:a14="http://schemas.microsoft.com/office/drawing/2010/main">
                  <a:solidFill>
                    <a:srgbClr val="FFFFFF"/>
                  </a:solidFill>
                </a14:hiddenFill>
              </a:ext>
            </a:extLst>
          </p:spPr>
        </p:pic>
        <p:sp>
          <p:nvSpPr>
            <p:cNvPr id="30" name="テキスト ボックス 7">
              <a:extLst>
                <a:ext uri="{FF2B5EF4-FFF2-40B4-BE49-F238E27FC236}">
                  <a16:creationId xmlns:a16="http://schemas.microsoft.com/office/drawing/2014/main" id="{20DFCDC2-AC15-45E2-B3EC-5D877B8E5EAC}"/>
                </a:ext>
              </a:extLst>
            </p:cNvPr>
            <p:cNvSpPr txBox="1">
              <a:spLocks noChangeArrowheads="1"/>
            </p:cNvSpPr>
            <p:nvPr/>
          </p:nvSpPr>
          <p:spPr bwMode="auto">
            <a:xfrm>
              <a:off x="6088425" y="5913264"/>
              <a:ext cx="2272142" cy="55290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8206" rIns="68580" bIns="8206" numCol="1" anchor="t" anchorCtr="0" compatLnSpc="1">
              <a:prstTxWarp prst="textNoShape">
                <a:avLst/>
              </a:prstTxWarp>
            </a:bodyPr>
            <a:lstStyle/>
            <a:p>
              <a:pPr algn="ctr" defTabSz="844083" eaLnBrk="0" fontAlgn="base" hangingPunct="0">
                <a:spcBef>
                  <a:spcPct val="0"/>
                </a:spcBef>
                <a:spcAft>
                  <a:spcPct val="0"/>
                </a:spcAft>
                <a:defRPr/>
              </a:pPr>
              <a:r>
                <a:rPr lang="ja-JP" altLang="en-US" sz="923" dirty="0">
                  <a:solidFill>
                    <a:schemeClr val="bg2"/>
                  </a:solidFill>
                  <a:latin typeface="BIZ UDゴシック" panose="020B0400000000000000" pitchFamily="49" charset="-128"/>
                  <a:ea typeface="BIZ UDゴシック" panose="020B0400000000000000" pitchFamily="49" charset="-128"/>
                  <a:cs typeface="Times New Roman" panose="02020603050405020304" pitchFamily="18" charset="0"/>
                </a:rPr>
                <a:t>市町村や事業者が行う</a:t>
              </a:r>
              <a:endParaRPr lang="en-US" altLang="ja-JP" sz="923" dirty="0">
                <a:solidFill>
                  <a:schemeClr val="bg2"/>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ctr" defTabSz="844083" eaLnBrk="0" fontAlgn="base" hangingPunct="0">
                <a:spcBef>
                  <a:spcPct val="0"/>
                </a:spcBef>
                <a:spcAft>
                  <a:spcPct val="0"/>
                </a:spcAft>
                <a:defRPr/>
              </a:pPr>
              <a:r>
                <a:rPr lang="ja-JP" altLang="en-US" sz="923" dirty="0">
                  <a:solidFill>
                    <a:schemeClr val="bg2"/>
                  </a:solidFill>
                  <a:latin typeface="BIZ UDゴシック" panose="020B0400000000000000" pitchFamily="49" charset="-128"/>
                  <a:ea typeface="BIZ UDゴシック" panose="020B0400000000000000" pitchFamily="49" charset="-128"/>
                  <a:cs typeface="Times New Roman" panose="02020603050405020304" pitchFamily="18" charset="0"/>
                </a:rPr>
                <a:t>啓発活動等</a:t>
              </a:r>
              <a:r>
                <a:rPr lang="ja-JP" altLang="ja-JP" sz="923" dirty="0">
                  <a:solidFill>
                    <a:schemeClr val="bg2"/>
                  </a:solidFill>
                  <a:latin typeface="BIZ UDゴシック" panose="020B0400000000000000" pitchFamily="49" charset="-128"/>
                  <a:ea typeface="BIZ UDゴシック" panose="020B0400000000000000" pitchFamily="49" charset="-128"/>
                  <a:cs typeface="Times New Roman" panose="02020603050405020304" pitchFamily="18" charset="0"/>
                </a:rPr>
                <a:t>へ</a:t>
              </a:r>
              <a:r>
                <a:rPr lang="ja-JP" altLang="en-US" sz="923" dirty="0">
                  <a:solidFill>
                    <a:schemeClr val="bg2"/>
                  </a:solidFill>
                  <a:latin typeface="BIZ UDゴシック" panose="020B0400000000000000" pitchFamily="49" charset="-128"/>
                  <a:ea typeface="BIZ UDゴシック" panose="020B0400000000000000" pitchFamily="49" charset="-128"/>
                  <a:cs typeface="Times New Roman" panose="02020603050405020304" pitchFamily="18" charset="0"/>
                </a:rPr>
                <a:t>参画</a:t>
              </a:r>
              <a:endParaRPr lang="en-US" altLang="ja-JP" sz="923" dirty="0">
                <a:solidFill>
                  <a:schemeClr val="bg2"/>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36" name="図 35">
              <a:extLst>
                <a:ext uri="{FF2B5EF4-FFF2-40B4-BE49-F238E27FC236}">
                  <a16:creationId xmlns:a16="http://schemas.microsoft.com/office/drawing/2014/main" id="{47E3D07C-D430-4A0E-8645-70DBC82800B2}"/>
                </a:ext>
              </a:extLst>
            </p:cNvPr>
            <p:cNvPicPr>
              <a:picLocks noChangeAspect="1"/>
            </p:cNvPicPr>
            <p:nvPr/>
          </p:nvPicPr>
          <p:blipFill>
            <a:blip r:embed="rId4" cstate="screen">
              <a:alphaModFix amt="5000"/>
              <a:extLst>
                <a:ext uri="{28A0092B-C50C-407E-A947-70E740481C1C}">
                  <a14:useLocalDpi xmlns:a14="http://schemas.microsoft.com/office/drawing/2010/main"/>
                </a:ext>
              </a:extLst>
            </a:blip>
            <a:stretch>
              <a:fillRect/>
            </a:stretch>
          </p:blipFill>
          <p:spPr>
            <a:xfrm>
              <a:off x="5422280" y="4876689"/>
              <a:ext cx="1059025" cy="932542"/>
            </a:xfrm>
            <a:prstGeom prst="rect">
              <a:avLst/>
            </a:prstGeom>
            <a:solidFill>
              <a:schemeClr val="bg1"/>
            </a:solidFill>
            <a:ln w="6350">
              <a:solidFill>
                <a:schemeClr val="bg2"/>
              </a:solidFill>
            </a:ln>
          </p:spPr>
        </p:pic>
      </p:grpSp>
      <p:sp>
        <p:nvSpPr>
          <p:cNvPr id="17" name="Rectangle 3">
            <a:extLst>
              <a:ext uri="{FF2B5EF4-FFF2-40B4-BE49-F238E27FC236}">
                <a16:creationId xmlns:a16="http://schemas.microsoft.com/office/drawing/2014/main" id="{30B281B5-79D1-4D0B-8C89-CAD48CA5F719}"/>
              </a:ext>
            </a:extLst>
          </p:cNvPr>
          <p:cNvSpPr>
            <a:spLocks noChangeArrowheads="1"/>
          </p:cNvSpPr>
          <p:nvPr/>
        </p:nvSpPr>
        <p:spPr bwMode="auto">
          <a:xfrm>
            <a:off x="5354" y="105882"/>
            <a:ext cx="9138646" cy="474218"/>
          </a:xfrm>
          <a:prstGeom prst="rect">
            <a:avLst/>
          </a:prstGeom>
          <a:solidFill>
            <a:schemeClr val="accent1">
              <a:lumMod val="75000"/>
            </a:schemeClr>
          </a:solidFill>
          <a:ln>
            <a:noFill/>
          </a:ln>
          <a:effectLst>
            <a:outerShdw dist="71842" dir="2700000" algn="ctr" rotWithShape="0">
              <a:schemeClr val="bg2">
                <a:alpha val="50000"/>
              </a:schemeClr>
            </a:outerShdw>
          </a:effectLst>
        </p:spPr>
        <p:txBody>
          <a:bodyPr wrap="none" lIns="82499" tIns="41249" rIns="82499" bIns="41249"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defTabSz="457200" rtl="0" eaLnBrk="1" fontAlgn="auto" latinLnBrk="0" hangingPunct="1">
              <a:lnSpc>
                <a:spcPct val="100000"/>
              </a:lnSpc>
              <a:spcBef>
                <a:spcPct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食品ロス削減ボランティア活動推進事業について</a:t>
            </a:r>
            <a:endParaRPr kumimoji="1" lang="zh-TW"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8" name="Text Box 5">
            <a:extLst>
              <a:ext uri="{FF2B5EF4-FFF2-40B4-BE49-F238E27FC236}">
                <a16:creationId xmlns:a16="http://schemas.microsoft.com/office/drawing/2014/main" id="{E07508B1-C214-419E-B13F-F45278A1C033}"/>
              </a:ext>
            </a:extLst>
          </p:cNvPr>
          <p:cNvSpPr txBox="1">
            <a:spLocks noChangeArrowheads="1"/>
          </p:cNvSpPr>
          <p:nvPr/>
        </p:nvSpPr>
        <p:spPr bwMode="auto">
          <a:xfrm>
            <a:off x="392824" y="1110201"/>
            <a:ext cx="8610600" cy="540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8799" tIns="29400" rIns="58799" bIns="2940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令和７年度は、これまで養成した活動隊が、地域の市町村や事業者が展開する既存の啓発活動等に参画するとともに、市町村や事業者と一緒に学ぶことで、多様な主体との連携の枠組みを構築しつつ、地域活動の推進と定着を図ります。</a:t>
            </a:r>
          </a:p>
        </p:txBody>
      </p:sp>
      <p:sp>
        <p:nvSpPr>
          <p:cNvPr id="22" name="AutoShape 7">
            <a:extLst>
              <a:ext uri="{FF2B5EF4-FFF2-40B4-BE49-F238E27FC236}">
                <a16:creationId xmlns:a16="http://schemas.microsoft.com/office/drawing/2014/main" id="{C1A10C36-1C5C-48E6-81E8-211F925ACDA6}"/>
              </a:ext>
            </a:extLst>
          </p:cNvPr>
          <p:cNvSpPr>
            <a:spLocks noChangeArrowheads="1"/>
          </p:cNvSpPr>
          <p:nvPr/>
        </p:nvSpPr>
        <p:spPr bwMode="auto">
          <a:xfrm>
            <a:off x="392824" y="1705921"/>
            <a:ext cx="918188" cy="322364"/>
          </a:xfrm>
          <a:prstGeom prst="roundRect">
            <a:avLst>
              <a:gd name="adj" fmla="val 16667"/>
            </a:avLst>
          </a:prstGeom>
          <a:solidFill>
            <a:schemeClr val="accent1">
              <a:lumMod val="75000"/>
            </a:schemeClr>
          </a:solidFill>
          <a:ln w="9525">
            <a:solidFill>
              <a:schemeClr val="accent1">
                <a:lumMod val="75000"/>
              </a:schemeClr>
            </a:solidFill>
            <a:round/>
            <a:headEnd/>
            <a:tailEnd/>
          </a:ln>
          <a:effectLst/>
        </p:spPr>
        <p:txBody>
          <a:bodyPr wrap="none" lIns="78399" tIns="39200" rIns="78399" bIns="392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事業の概要</a:t>
            </a:r>
          </a:p>
        </p:txBody>
      </p:sp>
      <p:sp>
        <p:nvSpPr>
          <p:cNvPr id="23" name="AutoShape 7">
            <a:extLst>
              <a:ext uri="{FF2B5EF4-FFF2-40B4-BE49-F238E27FC236}">
                <a16:creationId xmlns:a16="http://schemas.microsoft.com/office/drawing/2014/main" id="{B1836F83-21C8-408F-96D4-51FAAB067866}"/>
              </a:ext>
            </a:extLst>
          </p:cNvPr>
          <p:cNvSpPr>
            <a:spLocks noChangeArrowheads="1"/>
          </p:cNvSpPr>
          <p:nvPr/>
        </p:nvSpPr>
        <p:spPr bwMode="auto">
          <a:xfrm>
            <a:off x="378468" y="756107"/>
            <a:ext cx="918188" cy="322364"/>
          </a:xfrm>
          <a:prstGeom prst="roundRect">
            <a:avLst>
              <a:gd name="adj" fmla="val 16667"/>
            </a:avLst>
          </a:prstGeom>
          <a:solidFill>
            <a:schemeClr val="accent1">
              <a:lumMod val="75000"/>
            </a:schemeClr>
          </a:solidFill>
          <a:ln w="9525">
            <a:solidFill>
              <a:schemeClr val="accent1">
                <a:lumMod val="75000"/>
              </a:schemeClr>
            </a:solidFill>
            <a:round/>
            <a:headEnd/>
            <a:tailEnd/>
          </a:ln>
          <a:effectLst/>
        </p:spPr>
        <p:txBody>
          <a:bodyPr wrap="none" lIns="78399" tIns="39200" rIns="78399" bIns="392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事業の</a:t>
            </a:r>
            <a:r>
              <a:rPr lang="ja-JP" altLang="en-US" sz="1200" b="1" dirty="0">
                <a:solidFill>
                  <a:schemeClr val="bg1"/>
                </a:solidFill>
                <a:latin typeface="Meiryo UI" panose="020B0604030504040204" pitchFamily="50" charset="-128"/>
                <a:ea typeface="Meiryo UI" panose="020B0604030504040204" pitchFamily="50" charset="-128"/>
              </a:rPr>
              <a:t>目的</a:t>
            </a:r>
            <a:endPar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p:txBody>
      </p:sp>
      <p:sp>
        <p:nvSpPr>
          <p:cNvPr id="20" name="スライド番号プレースホルダー 3">
            <a:extLst>
              <a:ext uri="{FF2B5EF4-FFF2-40B4-BE49-F238E27FC236}">
                <a16:creationId xmlns:a16="http://schemas.microsoft.com/office/drawing/2014/main" id="{E6489870-8E58-4292-B4D1-7FEFB42F2B6A}"/>
              </a:ext>
            </a:extLst>
          </p:cNvPr>
          <p:cNvSpPr txBox="1">
            <a:spLocks/>
          </p:cNvSpPr>
          <p:nvPr/>
        </p:nvSpPr>
        <p:spPr>
          <a:xfrm>
            <a:off x="8887102" y="6480537"/>
            <a:ext cx="256898" cy="37075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600" dirty="0">
                <a:latin typeface="HGSｺﾞｼｯｸM" panose="020B0600000000000000" pitchFamily="50" charset="-128"/>
                <a:ea typeface="HGSｺﾞｼｯｸM" panose="020B0600000000000000" pitchFamily="50" charset="-128"/>
              </a:rPr>
              <a:t>４</a:t>
            </a:r>
          </a:p>
        </p:txBody>
      </p:sp>
    </p:spTree>
    <p:extLst>
      <p:ext uri="{BB962C8B-B14F-4D97-AF65-F5344CB8AC3E}">
        <p14:creationId xmlns:p14="http://schemas.microsoft.com/office/powerpoint/2010/main" val="3089504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1D8BB149-1F43-7E50-82F2-7CAB39129F5B}"/>
              </a:ext>
            </a:extLst>
          </p:cNvPr>
          <p:cNvPicPr>
            <a:picLocks noChangeAspect="1"/>
          </p:cNvPicPr>
          <p:nvPr/>
        </p:nvPicPr>
        <p:blipFill>
          <a:blip r:embed="rId2"/>
          <a:stretch>
            <a:fillRect/>
          </a:stretch>
        </p:blipFill>
        <p:spPr>
          <a:xfrm>
            <a:off x="596628" y="1331195"/>
            <a:ext cx="864072" cy="551714"/>
          </a:xfrm>
          <a:prstGeom prst="rect">
            <a:avLst/>
          </a:prstGeom>
        </p:spPr>
      </p:pic>
      <p:pic>
        <p:nvPicPr>
          <p:cNvPr id="10" name="図 9">
            <a:extLst>
              <a:ext uri="{FF2B5EF4-FFF2-40B4-BE49-F238E27FC236}">
                <a16:creationId xmlns:a16="http://schemas.microsoft.com/office/drawing/2014/main" id="{3B3674AA-81E8-F61D-B3C2-1600604058FB}"/>
              </a:ext>
            </a:extLst>
          </p:cNvPr>
          <p:cNvPicPr>
            <a:picLocks noChangeAspect="1"/>
          </p:cNvPicPr>
          <p:nvPr/>
        </p:nvPicPr>
        <p:blipFill>
          <a:blip r:embed="rId3"/>
          <a:stretch>
            <a:fillRect/>
          </a:stretch>
        </p:blipFill>
        <p:spPr>
          <a:xfrm>
            <a:off x="5238477" y="1435082"/>
            <a:ext cx="985501" cy="614706"/>
          </a:xfrm>
          <a:prstGeom prst="rect">
            <a:avLst/>
          </a:prstGeom>
        </p:spPr>
      </p:pic>
      <p:sp>
        <p:nvSpPr>
          <p:cNvPr id="14" name="テキスト ボックス 13">
            <a:extLst>
              <a:ext uri="{FF2B5EF4-FFF2-40B4-BE49-F238E27FC236}">
                <a16:creationId xmlns:a16="http://schemas.microsoft.com/office/drawing/2014/main" id="{DF5792EE-2F44-AD81-C42D-729407610964}"/>
              </a:ext>
            </a:extLst>
          </p:cNvPr>
          <p:cNvSpPr txBox="1"/>
          <p:nvPr/>
        </p:nvSpPr>
        <p:spPr>
          <a:xfrm>
            <a:off x="5475255" y="2261501"/>
            <a:ext cx="985968" cy="262829"/>
          </a:xfrm>
          <a:prstGeom prst="rect">
            <a:avLst/>
          </a:prstGeom>
          <a:noFill/>
        </p:spPr>
        <p:txBody>
          <a:bodyPr wrap="square" rtlCol="0">
            <a:spAutoFit/>
          </a:bodyPr>
          <a:lstStyle/>
          <a:p>
            <a:pPr defTabSz="844083">
              <a:defRPr/>
            </a:pPr>
            <a:r>
              <a:rPr kumimoji="1" lang="ja-JP" altLang="en-US" sz="1108">
                <a:solidFill>
                  <a:prstClr val="black"/>
                </a:solidFill>
                <a:latin typeface="BIZ UDPGothic" panose="020B0400000000000000" pitchFamily="34" charset="-128"/>
                <a:ea typeface="BIZ UDPGothic" panose="020B0400000000000000" pitchFamily="34" charset="-128"/>
              </a:rPr>
              <a:t>小売</a:t>
            </a:r>
            <a:endParaRPr kumimoji="1" lang="ja-JP" altLang="en-US" sz="1108" dirty="0">
              <a:solidFill>
                <a:prstClr val="black"/>
              </a:solidFill>
              <a:latin typeface="BIZ UDPGothic" panose="020B0400000000000000" pitchFamily="34" charset="-128"/>
              <a:ea typeface="BIZ UDPGothic" panose="020B0400000000000000" pitchFamily="34" charset="-128"/>
            </a:endParaRPr>
          </a:p>
        </p:txBody>
      </p:sp>
      <p:sp>
        <p:nvSpPr>
          <p:cNvPr id="15" name="テキスト ボックス 14">
            <a:extLst>
              <a:ext uri="{FF2B5EF4-FFF2-40B4-BE49-F238E27FC236}">
                <a16:creationId xmlns:a16="http://schemas.microsoft.com/office/drawing/2014/main" id="{D45A6B61-FE44-D185-BAF8-EEF84E594BF9}"/>
              </a:ext>
            </a:extLst>
          </p:cNvPr>
          <p:cNvSpPr txBox="1"/>
          <p:nvPr/>
        </p:nvSpPr>
        <p:spPr>
          <a:xfrm>
            <a:off x="692486" y="2252592"/>
            <a:ext cx="885242" cy="262829"/>
          </a:xfrm>
          <a:prstGeom prst="rect">
            <a:avLst/>
          </a:prstGeom>
          <a:noFill/>
        </p:spPr>
        <p:txBody>
          <a:bodyPr wrap="square" rtlCol="0">
            <a:spAutoFit/>
          </a:bodyPr>
          <a:lstStyle/>
          <a:p>
            <a:pPr defTabSz="844083">
              <a:defRPr/>
            </a:pPr>
            <a:r>
              <a:rPr kumimoji="1" lang="ja-JP" altLang="en-US" sz="1108">
                <a:solidFill>
                  <a:prstClr val="black"/>
                </a:solidFill>
                <a:latin typeface="BIZ UDPGothic" panose="020B0400000000000000" pitchFamily="34" charset="-128"/>
                <a:ea typeface="BIZ UDPGothic" panose="020B0400000000000000" pitchFamily="34" charset="-128"/>
                <a:cs typeface="Tsukushi A Round Gothic Regular" charset="-128"/>
              </a:rPr>
              <a:t>生産</a:t>
            </a:r>
            <a:endParaRPr kumimoji="1" lang="ja-JP" altLang="en-US" sz="1108" dirty="0">
              <a:solidFill>
                <a:prstClr val="black"/>
              </a:solidFill>
              <a:latin typeface="BIZ UDPGothic" panose="020B0400000000000000" pitchFamily="34" charset="-128"/>
              <a:ea typeface="BIZ UDPGothic" panose="020B0400000000000000" pitchFamily="34" charset="-128"/>
            </a:endParaRPr>
          </a:p>
        </p:txBody>
      </p:sp>
      <p:sp>
        <p:nvSpPr>
          <p:cNvPr id="17" name="テキスト ボックス 16">
            <a:extLst>
              <a:ext uri="{FF2B5EF4-FFF2-40B4-BE49-F238E27FC236}">
                <a16:creationId xmlns:a16="http://schemas.microsoft.com/office/drawing/2014/main" id="{6F7D2CB7-85F1-6114-7E15-AEE561FA36CB}"/>
              </a:ext>
            </a:extLst>
          </p:cNvPr>
          <p:cNvSpPr txBox="1"/>
          <p:nvPr/>
        </p:nvSpPr>
        <p:spPr>
          <a:xfrm>
            <a:off x="3294841" y="2251135"/>
            <a:ext cx="885242" cy="262829"/>
          </a:xfrm>
          <a:prstGeom prst="rect">
            <a:avLst/>
          </a:prstGeom>
          <a:noFill/>
        </p:spPr>
        <p:txBody>
          <a:bodyPr wrap="square" rtlCol="0">
            <a:spAutoFit/>
          </a:bodyPr>
          <a:lstStyle/>
          <a:p>
            <a:pPr defTabSz="844083">
              <a:defRPr/>
            </a:pPr>
            <a:r>
              <a:rPr kumimoji="1" lang="ja-JP" altLang="en-US" sz="1108">
                <a:solidFill>
                  <a:prstClr val="black"/>
                </a:solidFill>
                <a:latin typeface="BIZ UDPGothic" panose="020B0400000000000000" pitchFamily="34" charset="-128"/>
                <a:ea typeface="BIZ UDPGothic" panose="020B0400000000000000" pitchFamily="34" charset="-128"/>
              </a:rPr>
              <a:t>流通・卸</a:t>
            </a:r>
            <a:endParaRPr kumimoji="1" lang="ja-JP" altLang="en-US" sz="1108" dirty="0">
              <a:solidFill>
                <a:prstClr val="black"/>
              </a:solidFill>
              <a:latin typeface="BIZ UDPGothic" panose="020B0400000000000000" pitchFamily="34" charset="-128"/>
              <a:ea typeface="BIZ UDPGothic" panose="020B0400000000000000" pitchFamily="34" charset="-128"/>
            </a:endParaRPr>
          </a:p>
        </p:txBody>
      </p:sp>
      <p:sp>
        <p:nvSpPr>
          <p:cNvPr id="18" name="テキスト ボックス 17">
            <a:extLst>
              <a:ext uri="{FF2B5EF4-FFF2-40B4-BE49-F238E27FC236}">
                <a16:creationId xmlns:a16="http://schemas.microsoft.com/office/drawing/2014/main" id="{9E319548-4644-4938-122A-C11A40AE4C1C}"/>
              </a:ext>
            </a:extLst>
          </p:cNvPr>
          <p:cNvSpPr txBox="1"/>
          <p:nvPr/>
        </p:nvSpPr>
        <p:spPr>
          <a:xfrm>
            <a:off x="1619220" y="2251135"/>
            <a:ext cx="1386601" cy="262829"/>
          </a:xfrm>
          <a:prstGeom prst="rect">
            <a:avLst/>
          </a:prstGeom>
          <a:noFill/>
        </p:spPr>
        <p:txBody>
          <a:bodyPr wrap="square" rtlCol="0">
            <a:spAutoFit/>
          </a:bodyPr>
          <a:lstStyle/>
          <a:p>
            <a:pPr defTabSz="844083">
              <a:defRPr/>
            </a:pPr>
            <a:r>
              <a:rPr kumimoji="1" lang="ja-JP" altLang="en-US" sz="1108">
                <a:solidFill>
                  <a:prstClr val="black"/>
                </a:solidFill>
                <a:latin typeface="BIZ UDPGothic" panose="020B0400000000000000" pitchFamily="34" charset="-128"/>
                <a:ea typeface="BIZ UDPGothic" panose="020B0400000000000000" pitchFamily="34" charset="-128"/>
              </a:rPr>
              <a:t>製造</a:t>
            </a:r>
            <a:endParaRPr kumimoji="1" lang="ja-JP" altLang="en-US" sz="1108" dirty="0">
              <a:solidFill>
                <a:prstClr val="black"/>
              </a:solidFill>
              <a:latin typeface="BIZ UDPGothic" panose="020B0400000000000000" pitchFamily="34" charset="-128"/>
              <a:ea typeface="BIZ UDPGothic" panose="020B0400000000000000" pitchFamily="34" charset="-128"/>
            </a:endParaRPr>
          </a:p>
        </p:txBody>
      </p:sp>
      <p:pic>
        <p:nvPicPr>
          <p:cNvPr id="19" name="図 18" descr="job_syokuhin_koujou_apron.png">
            <a:extLst>
              <a:ext uri="{FF2B5EF4-FFF2-40B4-BE49-F238E27FC236}">
                <a16:creationId xmlns:a16="http://schemas.microsoft.com/office/drawing/2014/main" id="{2AA1B9A7-696D-0135-64EF-CF2DFA4057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9053" y="1491144"/>
            <a:ext cx="720356" cy="704148"/>
          </a:xfrm>
          <a:prstGeom prst="rect">
            <a:avLst/>
          </a:prstGeom>
        </p:spPr>
      </p:pic>
      <p:pic>
        <p:nvPicPr>
          <p:cNvPr id="21" name="図 20" descr="syokuji_family_tanoshisou.png">
            <a:extLst>
              <a:ext uri="{FF2B5EF4-FFF2-40B4-BE49-F238E27FC236}">
                <a16:creationId xmlns:a16="http://schemas.microsoft.com/office/drawing/2014/main" id="{6D87460D-E991-9075-A17E-2635A39094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44876" y="1236478"/>
            <a:ext cx="1381213" cy="986186"/>
          </a:xfrm>
          <a:prstGeom prst="rect">
            <a:avLst/>
          </a:prstGeom>
        </p:spPr>
      </p:pic>
      <p:pic>
        <p:nvPicPr>
          <p:cNvPr id="23" name="図 22">
            <a:extLst>
              <a:ext uri="{FF2B5EF4-FFF2-40B4-BE49-F238E27FC236}">
                <a16:creationId xmlns:a16="http://schemas.microsoft.com/office/drawing/2014/main" id="{89FB85C1-DAB1-4C6F-A7C9-E8A0C104A121}"/>
              </a:ext>
            </a:extLst>
          </p:cNvPr>
          <p:cNvPicPr>
            <a:picLocks noChangeAspect="1"/>
          </p:cNvPicPr>
          <p:nvPr/>
        </p:nvPicPr>
        <p:blipFill>
          <a:blip r:embed="rId6"/>
          <a:stretch>
            <a:fillRect/>
          </a:stretch>
        </p:blipFill>
        <p:spPr>
          <a:xfrm>
            <a:off x="2969974" y="2589877"/>
            <a:ext cx="1117728" cy="1106981"/>
          </a:xfrm>
          <a:prstGeom prst="rect">
            <a:avLst/>
          </a:prstGeom>
        </p:spPr>
      </p:pic>
      <p:pic>
        <p:nvPicPr>
          <p:cNvPr id="24" name="図 23">
            <a:extLst>
              <a:ext uri="{FF2B5EF4-FFF2-40B4-BE49-F238E27FC236}">
                <a16:creationId xmlns:a16="http://schemas.microsoft.com/office/drawing/2014/main" id="{D0ADAA53-C8CC-C2E5-4943-5D89D41F829B}"/>
              </a:ext>
            </a:extLst>
          </p:cNvPr>
          <p:cNvPicPr>
            <a:picLocks noChangeAspect="1"/>
          </p:cNvPicPr>
          <p:nvPr/>
        </p:nvPicPr>
        <p:blipFill>
          <a:blip r:embed="rId7"/>
          <a:stretch>
            <a:fillRect/>
          </a:stretch>
        </p:blipFill>
        <p:spPr>
          <a:xfrm>
            <a:off x="749654" y="2850866"/>
            <a:ext cx="1204020" cy="585004"/>
          </a:xfrm>
          <a:prstGeom prst="rect">
            <a:avLst/>
          </a:prstGeom>
        </p:spPr>
      </p:pic>
      <p:pic>
        <p:nvPicPr>
          <p:cNvPr id="27" name="図 26">
            <a:extLst>
              <a:ext uri="{FF2B5EF4-FFF2-40B4-BE49-F238E27FC236}">
                <a16:creationId xmlns:a16="http://schemas.microsoft.com/office/drawing/2014/main" id="{3EC59CDE-4FA0-1B40-FA39-6E20634B8FD4}"/>
              </a:ext>
            </a:extLst>
          </p:cNvPr>
          <p:cNvPicPr>
            <a:picLocks noChangeAspect="1"/>
          </p:cNvPicPr>
          <p:nvPr/>
        </p:nvPicPr>
        <p:blipFill>
          <a:blip r:embed="rId8"/>
          <a:stretch>
            <a:fillRect/>
          </a:stretch>
        </p:blipFill>
        <p:spPr>
          <a:xfrm>
            <a:off x="6991213" y="2955800"/>
            <a:ext cx="1882091" cy="286904"/>
          </a:xfrm>
          <a:prstGeom prst="rect">
            <a:avLst/>
          </a:prstGeom>
        </p:spPr>
      </p:pic>
      <p:cxnSp>
        <p:nvCxnSpPr>
          <p:cNvPr id="31" name="直線コネクタ 30">
            <a:extLst>
              <a:ext uri="{FF2B5EF4-FFF2-40B4-BE49-F238E27FC236}">
                <a16:creationId xmlns:a16="http://schemas.microsoft.com/office/drawing/2014/main" id="{494C85B9-EA0C-E74E-78C3-D28AE1DD5082}"/>
              </a:ext>
            </a:extLst>
          </p:cNvPr>
          <p:cNvCxnSpPr>
            <a:cxnSpLocks/>
          </p:cNvCxnSpPr>
          <p:nvPr/>
        </p:nvCxnSpPr>
        <p:spPr>
          <a:xfrm>
            <a:off x="2487463" y="1190982"/>
            <a:ext cx="0" cy="5305592"/>
          </a:xfrm>
          <a:prstGeom prst="line">
            <a:avLst/>
          </a:prstGeom>
          <a:ln w="9525" cap="flat" cmpd="sng" algn="ctr">
            <a:solidFill>
              <a:srgbClr val="C2DDC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直線コネクタ 31">
            <a:extLst>
              <a:ext uri="{FF2B5EF4-FFF2-40B4-BE49-F238E27FC236}">
                <a16:creationId xmlns:a16="http://schemas.microsoft.com/office/drawing/2014/main" id="{3152E9E8-05CD-D65A-5666-C222C1BD0809}"/>
              </a:ext>
            </a:extLst>
          </p:cNvPr>
          <p:cNvCxnSpPr>
            <a:cxnSpLocks/>
          </p:cNvCxnSpPr>
          <p:nvPr/>
        </p:nvCxnSpPr>
        <p:spPr>
          <a:xfrm>
            <a:off x="4666264" y="1190982"/>
            <a:ext cx="0" cy="5305592"/>
          </a:xfrm>
          <a:prstGeom prst="line">
            <a:avLst/>
          </a:prstGeom>
          <a:ln w="9525" cap="flat" cmpd="sng" algn="ctr">
            <a:solidFill>
              <a:srgbClr val="C2DDC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直線コネクタ 32">
            <a:extLst>
              <a:ext uri="{FF2B5EF4-FFF2-40B4-BE49-F238E27FC236}">
                <a16:creationId xmlns:a16="http://schemas.microsoft.com/office/drawing/2014/main" id="{4575A174-68CE-B666-13EC-66676D2E529A}"/>
              </a:ext>
            </a:extLst>
          </p:cNvPr>
          <p:cNvCxnSpPr>
            <a:cxnSpLocks/>
          </p:cNvCxnSpPr>
          <p:nvPr/>
        </p:nvCxnSpPr>
        <p:spPr>
          <a:xfrm>
            <a:off x="6894402" y="1207389"/>
            <a:ext cx="0" cy="5289186"/>
          </a:xfrm>
          <a:prstGeom prst="line">
            <a:avLst/>
          </a:prstGeom>
          <a:ln w="9525" cap="flat" cmpd="sng" algn="ctr">
            <a:solidFill>
              <a:srgbClr val="C2DDC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直線コネクタ 33">
            <a:extLst>
              <a:ext uri="{FF2B5EF4-FFF2-40B4-BE49-F238E27FC236}">
                <a16:creationId xmlns:a16="http://schemas.microsoft.com/office/drawing/2014/main" id="{6FAFD982-93E2-139A-1B2A-9C56A29059C1}"/>
              </a:ext>
            </a:extLst>
          </p:cNvPr>
          <p:cNvCxnSpPr>
            <a:cxnSpLocks/>
          </p:cNvCxnSpPr>
          <p:nvPr/>
        </p:nvCxnSpPr>
        <p:spPr>
          <a:xfrm>
            <a:off x="246448" y="2676233"/>
            <a:ext cx="8679501" cy="0"/>
          </a:xfrm>
          <a:prstGeom prst="line">
            <a:avLst/>
          </a:prstGeom>
          <a:ln w="9525" cap="flat" cmpd="sng" algn="ctr">
            <a:solidFill>
              <a:srgbClr val="C2DDC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9" name="図 38">
            <a:extLst>
              <a:ext uri="{FF2B5EF4-FFF2-40B4-BE49-F238E27FC236}">
                <a16:creationId xmlns:a16="http://schemas.microsoft.com/office/drawing/2014/main" id="{9BB297E3-B785-3720-64F6-E5AB47951DA8}"/>
              </a:ext>
            </a:extLst>
          </p:cNvPr>
          <p:cNvPicPr>
            <a:picLocks noChangeAspect="1"/>
          </p:cNvPicPr>
          <p:nvPr/>
        </p:nvPicPr>
        <p:blipFill>
          <a:blip r:embed="rId9"/>
          <a:stretch>
            <a:fillRect/>
          </a:stretch>
        </p:blipFill>
        <p:spPr>
          <a:xfrm>
            <a:off x="2913937" y="1288459"/>
            <a:ext cx="1323105" cy="1028715"/>
          </a:xfrm>
          <a:prstGeom prst="rect">
            <a:avLst/>
          </a:prstGeom>
        </p:spPr>
      </p:pic>
      <p:sp>
        <p:nvSpPr>
          <p:cNvPr id="41" name="テキスト ボックス 40">
            <a:extLst>
              <a:ext uri="{FF2B5EF4-FFF2-40B4-BE49-F238E27FC236}">
                <a16:creationId xmlns:a16="http://schemas.microsoft.com/office/drawing/2014/main" id="{B73A5045-6F9B-EFE8-FFD1-842BDF5D93B7}"/>
              </a:ext>
            </a:extLst>
          </p:cNvPr>
          <p:cNvSpPr txBox="1"/>
          <p:nvPr/>
        </p:nvSpPr>
        <p:spPr>
          <a:xfrm>
            <a:off x="2677321" y="3588115"/>
            <a:ext cx="2012666" cy="1732910"/>
          </a:xfrm>
          <a:prstGeom prst="rect">
            <a:avLst/>
          </a:prstGeom>
          <a:noFill/>
        </p:spPr>
        <p:txBody>
          <a:bodyPr wrap="square" rtlCol="0">
            <a:spAutoFit/>
          </a:bodyPr>
          <a:lstStyle/>
          <a:p>
            <a:pPr defTabSz="844083">
              <a:defRPr/>
            </a:pPr>
            <a:r>
              <a:rPr kumimoji="1" lang="en-US" altLang="ja-JP" sz="969" dirty="0">
                <a:solidFill>
                  <a:prstClr val="black"/>
                </a:solidFill>
                <a:latin typeface="BIZ UDPGothic" panose="020B0400000000000000" pitchFamily="34" charset="-128"/>
                <a:ea typeface="BIZ UDPGothic" panose="020B0400000000000000" pitchFamily="34" charset="-128"/>
              </a:rPr>
              <a:t>【</a:t>
            </a:r>
            <a:r>
              <a:rPr kumimoji="1" lang="ja-JP" altLang="en-US" sz="969" dirty="0">
                <a:solidFill>
                  <a:prstClr val="black"/>
                </a:solidFill>
                <a:latin typeface="BIZ UDPGothic" panose="020B0400000000000000" pitchFamily="34" charset="-128"/>
                <a:ea typeface="BIZ UDPGothic" panose="020B0400000000000000" pitchFamily="34" charset="-128"/>
              </a:rPr>
              <a:t>国分グループ本社株式会社</a:t>
            </a:r>
            <a:r>
              <a:rPr kumimoji="1" lang="en-US" altLang="ja-JP" sz="969" dirty="0">
                <a:solidFill>
                  <a:prstClr val="black"/>
                </a:solidFill>
                <a:latin typeface="BIZ UDPGothic" panose="020B0400000000000000" pitchFamily="34" charset="-128"/>
                <a:ea typeface="BIZ UDPGothic" panose="020B0400000000000000" pitchFamily="34" charset="-128"/>
              </a:rPr>
              <a:t>】</a:t>
            </a:r>
          </a:p>
          <a:p>
            <a:pPr defTabSz="844083">
              <a:defRPr/>
            </a:pPr>
            <a:r>
              <a:rPr kumimoji="1" lang="ja-JP" altLang="en-US" sz="969" dirty="0">
                <a:solidFill>
                  <a:prstClr val="black"/>
                </a:solidFill>
                <a:latin typeface="BIZ UDPGothic" panose="020B0400000000000000" pitchFamily="34" charset="-128"/>
                <a:ea typeface="BIZ UDPGothic" panose="020B0400000000000000" pitchFamily="34" charset="-128"/>
              </a:rPr>
              <a:t>   卸売業者による食品ロス削減の</a:t>
            </a:r>
            <a:endParaRPr kumimoji="1" lang="en-US" altLang="ja-JP" sz="969" dirty="0">
              <a:solidFill>
                <a:prstClr val="black"/>
              </a:solidFill>
              <a:latin typeface="BIZ UDPGothic" panose="020B0400000000000000" pitchFamily="34" charset="-128"/>
              <a:ea typeface="BIZ UDPGothic" panose="020B0400000000000000" pitchFamily="34" charset="-128"/>
            </a:endParaRPr>
          </a:p>
          <a:p>
            <a:pPr defTabSz="844083">
              <a:defRPr/>
            </a:pPr>
            <a:r>
              <a:rPr kumimoji="1" lang="en-US" altLang="ja-JP" sz="969" dirty="0">
                <a:solidFill>
                  <a:prstClr val="black"/>
                </a:solidFill>
                <a:latin typeface="BIZ UDPGothic" panose="020B0400000000000000" pitchFamily="34" charset="-128"/>
                <a:ea typeface="BIZ UDPGothic" panose="020B0400000000000000" pitchFamily="34" charset="-128"/>
              </a:rPr>
              <a:t>   </a:t>
            </a:r>
            <a:r>
              <a:rPr kumimoji="1" lang="ja-JP" altLang="en-US" sz="969" dirty="0">
                <a:solidFill>
                  <a:prstClr val="black"/>
                </a:solidFill>
                <a:latin typeface="BIZ UDPGothic" panose="020B0400000000000000" pitchFamily="34" charset="-128"/>
                <a:ea typeface="BIZ UDPGothic" panose="020B0400000000000000" pitchFamily="34" charset="-128"/>
              </a:rPr>
              <a:t>取組を聞き、倉庫の見学を行う。</a:t>
            </a:r>
            <a:endParaRPr kumimoji="1" lang="en-US" altLang="ja-JP" sz="969" dirty="0">
              <a:solidFill>
                <a:prstClr val="black"/>
              </a:solidFill>
              <a:latin typeface="BIZ UDPGothic" panose="020B0400000000000000" pitchFamily="34" charset="-128"/>
              <a:ea typeface="BIZ UDPGothic" panose="020B0400000000000000" pitchFamily="34" charset="-128"/>
            </a:endParaRPr>
          </a:p>
          <a:p>
            <a:pPr defTabSz="844083">
              <a:defRPr/>
            </a:pPr>
            <a:endParaRPr kumimoji="1" lang="en-US" altLang="ja-JP" sz="969" dirty="0">
              <a:solidFill>
                <a:prstClr val="black"/>
              </a:solidFill>
              <a:latin typeface="BIZ UDPGothic" panose="020B0400000000000000" pitchFamily="34" charset="-128"/>
              <a:ea typeface="BIZ UDPGothic" panose="020B0400000000000000" pitchFamily="34" charset="-128"/>
            </a:endParaRPr>
          </a:p>
          <a:p>
            <a:pPr defTabSz="844083">
              <a:defRPr/>
            </a:pPr>
            <a:r>
              <a:rPr kumimoji="1" lang="ja-JP" altLang="en-US" sz="969" dirty="0">
                <a:solidFill>
                  <a:prstClr val="black"/>
                </a:solidFill>
                <a:latin typeface="BIZ UDPGothic" panose="020B0400000000000000" pitchFamily="34" charset="-128"/>
                <a:ea typeface="BIZ UDPGothic" panose="020B0400000000000000" pitchFamily="34" charset="-128"/>
              </a:rPr>
              <a:t>●場所：茨城市</a:t>
            </a:r>
            <a:endParaRPr kumimoji="1" lang="en-US" altLang="ja-JP" sz="969" dirty="0">
              <a:solidFill>
                <a:prstClr val="black"/>
              </a:solidFill>
              <a:latin typeface="BIZ UDPGothic" panose="020B0400000000000000" pitchFamily="34" charset="-128"/>
              <a:ea typeface="BIZ UDPGothic" panose="020B0400000000000000" pitchFamily="34" charset="-128"/>
            </a:endParaRPr>
          </a:p>
          <a:p>
            <a:pPr defTabSz="844083">
              <a:defRPr/>
            </a:pPr>
            <a:r>
              <a:rPr kumimoji="1" lang="ja-JP" altLang="en-US" sz="969" dirty="0">
                <a:solidFill>
                  <a:prstClr val="black"/>
                </a:solidFill>
                <a:latin typeface="BIZ UDPGothic" panose="020B0400000000000000" pitchFamily="34" charset="-128"/>
                <a:ea typeface="BIZ UDPGothic" panose="020B0400000000000000" pitchFamily="34" charset="-128"/>
              </a:rPr>
              <a:t>　 人数：</a:t>
            </a:r>
            <a:r>
              <a:rPr kumimoji="1" lang="en-US" altLang="ja-JP" sz="969" dirty="0">
                <a:solidFill>
                  <a:prstClr val="black"/>
                </a:solidFill>
                <a:latin typeface="BIZ UDPGothic" panose="020B0400000000000000" pitchFamily="34" charset="-128"/>
                <a:ea typeface="BIZ UDPGothic" panose="020B0400000000000000" pitchFamily="34" charset="-128"/>
              </a:rPr>
              <a:t>20</a:t>
            </a:r>
            <a:r>
              <a:rPr kumimoji="1" lang="ja-JP" altLang="en-US" sz="969" dirty="0">
                <a:solidFill>
                  <a:prstClr val="black"/>
                </a:solidFill>
                <a:latin typeface="BIZ UDPGothic" panose="020B0400000000000000" pitchFamily="34" charset="-128"/>
                <a:ea typeface="BIZ UDPGothic" panose="020B0400000000000000" pitchFamily="34" charset="-128"/>
              </a:rPr>
              <a:t>名</a:t>
            </a:r>
            <a:endParaRPr kumimoji="1" lang="en-US" altLang="ja-JP" sz="969" dirty="0">
              <a:solidFill>
                <a:prstClr val="black"/>
              </a:solidFill>
              <a:latin typeface="BIZ UDPGothic" panose="020B0400000000000000" pitchFamily="34" charset="-128"/>
              <a:ea typeface="BIZ UDPGothic" panose="020B0400000000000000" pitchFamily="34" charset="-128"/>
            </a:endParaRPr>
          </a:p>
          <a:p>
            <a:pPr defTabSz="844083">
              <a:defRPr/>
            </a:pPr>
            <a:r>
              <a:rPr kumimoji="1" lang="ja-JP" altLang="en-US" sz="969" dirty="0">
                <a:solidFill>
                  <a:prstClr val="black"/>
                </a:solidFill>
                <a:latin typeface="BIZ UDPGothic" panose="020B0400000000000000" pitchFamily="34" charset="-128"/>
                <a:ea typeface="BIZ UDPGothic" panose="020B0400000000000000" pitchFamily="34" charset="-128"/>
              </a:rPr>
              <a:t>   実施回数：</a:t>
            </a:r>
            <a:r>
              <a:rPr kumimoji="1" lang="en-US" altLang="ja-JP" sz="969" dirty="0">
                <a:solidFill>
                  <a:prstClr val="black"/>
                </a:solidFill>
                <a:latin typeface="BIZ UDPGothic" panose="020B0400000000000000" pitchFamily="34" charset="-128"/>
                <a:ea typeface="BIZ UDPGothic" panose="020B0400000000000000" pitchFamily="34" charset="-128"/>
              </a:rPr>
              <a:t>2</a:t>
            </a:r>
            <a:r>
              <a:rPr kumimoji="1" lang="ja-JP" altLang="en-US" sz="969" dirty="0">
                <a:solidFill>
                  <a:prstClr val="black"/>
                </a:solidFill>
                <a:latin typeface="BIZ UDPGothic" panose="020B0400000000000000" pitchFamily="34" charset="-128"/>
                <a:ea typeface="BIZ UDPGothic" panose="020B0400000000000000" pitchFamily="34" charset="-128"/>
              </a:rPr>
              <a:t>回</a:t>
            </a:r>
            <a:endParaRPr kumimoji="1" lang="en-US" altLang="ja-JP" sz="969" dirty="0">
              <a:solidFill>
                <a:prstClr val="black"/>
              </a:solidFill>
              <a:latin typeface="BIZ UDPGothic" panose="020B0400000000000000" pitchFamily="34" charset="-128"/>
              <a:ea typeface="BIZ UDPGothic" panose="020B0400000000000000" pitchFamily="34" charset="-128"/>
            </a:endParaRPr>
          </a:p>
          <a:p>
            <a:pPr defTabSz="844083">
              <a:defRPr/>
            </a:pPr>
            <a:r>
              <a:rPr kumimoji="1" lang="ja-JP" altLang="en-US" sz="969" dirty="0">
                <a:solidFill>
                  <a:prstClr val="black"/>
                </a:solidFill>
                <a:latin typeface="BIZ UDPGothic" panose="020B0400000000000000" pitchFamily="34" charset="-128"/>
                <a:ea typeface="BIZ UDPGothic" panose="020B0400000000000000" pitchFamily="34" charset="-128"/>
              </a:rPr>
              <a:t>   合計参加人数：</a:t>
            </a:r>
            <a:r>
              <a:rPr kumimoji="1" lang="en-US" altLang="ja-JP" sz="969" dirty="0">
                <a:solidFill>
                  <a:prstClr val="black"/>
                </a:solidFill>
                <a:latin typeface="BIZ UDPGothic" panose="020B0400000000000000" pitchFamily="34" charset="-128"/>
                <a:ea typeface="BIZ UDPGothic" panose="020B0400000000000000" pitchFamily="34" charset="-128"/>
              </a:rPr>
              <a:t>40</a:t>
            </a:r>
            <a:r>
              <a:rPr kumimoji="1" lang="ja-JP" altLang="en-US" sz="969" dirty="0">
                <a:solidFill>
                  <a:prstClr val="black"/>
                </a:solidFill>
                <a:latin typeface="BIZ UDPGothic" panose="020B0400000000000000" pitchFamily="34" charset="-128"/>
                <a:ea typeface="BIZ UDPGothic" panose="020B0400000000000000" pitchFamily="34" charset="-128"/>
              </a:rPr>
              <a:t>名</a:t>
            </a:r>
            <a:endParaRPr kumimoji="1" lang="en-US" altLang="ja-JP" sz="969" dirty="0">
              <a:solidFill>
                <a:prstClr val="black"/>
              </a:solidFill>
              <a:latin typeface="BIZ UDPGothic" panose="020B0400000000000000" pitchFamily="34" charset="-128"/>
              <a:ea typeface="BIZ UDPGothic" panose="020B0400000000000000" pitchFamily="34" charset="-128"/>
            </a:endParaRPr>
          </a:p>
          <a:p>
            <a:pPr defTabSz="844083">
              <a:defRPr/>
            </a:pPr>
            <a:endParaRPr kumimoji="1" lang="en-US" altLang="ja-JP" sz="969" dirty="0">
              <a:solidFill>
                <a:prstClr val="black"/>
              </a:solidFill>
              <a:latin typeface="BIZ UDPGothic" panose="020B0400000000000000" pitchFamily="34" charset="-128"/>
              <a:ea typeface="BIZ UDPGothic" panose="020B0400000000000000" pitchFamily="34" charset="-128"/>
            </a:endParaRPr>
          </a:p>
          <a:p>
            <a:pPr defTabSz="844083">
              <a:defRPr/>
            </a:pPr>
            <a:r>
              <a:rPr kumimoji="1" lang="ja-JP" altLang="en-US" sz="969" dirty="0">
                <a:solidFill>
                  <a:prstClr val="black"/>
                </a:solidFill>
                <a:latin typeface="BIZ UDPGothic" panose="020B0400000000000000" pitchFamily="34" charset="-128"/>
                <a:ea typeface="BIZ UDPGothic" panose="020B0400000000000000" pitchFamily="34" charset="-128"/>
              </a:rPr>
              <a:t>●日程</a:t>
            </a:r>
            <a:endParaRPr kumimoji="1" lang="en-US" altLang="ja-JP" sz="969" dirty="0">
              <a:solidFill>
                <a:prstClr val="black"/>
              </a:solidFill>
              <a:latin typeface="BIZ UDPGothic" panose="020B0400000000000000" pitchFamily="34" charset="-128"/>
              <a:ea typeface="BIZ UDPGothic" panose="020B0400000000000000" pitchFamily="34" charset="-128"/>
            </a:endParaRPr>
          </a:p>
          <a:p>
            <a:pPr defTabSz="844083">
              <a:defRPr/>
            </a:pPr>
            <a:r>
              <a:rPr kumimoji="1" lang="ja-JP" altLang="en-US" sz="969" dirty="0">
                <a:solidFill>
                  <a:prstClr val="black"/>
                </a:solidFill>
                <a:latin typeface="BIZ UDPGothic" panose="020B0400000000000000" pitchFamily="34" charset="-128"/>
                <a:ea typeface="BIZ UDPGothic" panose="020B0400000000000000" pitchFamily="34" charset="-128"/>
              </a:rPr>
              <a:t>　 調整中</a:t>
            </a:r>
          </a:p>
        </p:txBody>
      </p:sp>
      <p:sp>
        <p:nvSpPr>
          <p:cNvPr id="6" name="正方形/長方形 5">
            <a:extLst>
              <a:ext uri="{FF2B5EF4-FFF2-40B4-BE49-F238E27FC236}">
                <a16:creationId xmlns:a16="http://schemas.microsoft.com/office/drawing/2014/main" id="{95C98437-0A4C-57FA-4B9D-2B75158D3390}"/>
              </a:ext>
            </a:extLst>
          </p:cNvPr>
          <p:cNvSpPr/>
          <p:nvPr/>
        </p:nvSpPr>
        <p:spPr>
          <a:xfrm>
            <a:off x="246448" y="1190980"/>
            <a:ext cx="8676294" cy="5305594"/>
          </a:xfrm>
          <a:prstGeom prst="rect">
            <a:avLst/>
          </a:prstGeom>
          <a:noFill/>
          <a:ln>
            <a:solidFill>
              <a:srgbClr val="C2DD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844083">
              <a:lnSpc>
                <a:spcPct val="120000"/>
              </a:lnSpc>
              <a:defRPr/>
            </a:pPr>
            <a:endParaRPr kumimoji="1" lang="ja-JP" altLang="en-US" sz="1477" dirty="0">
              <a:solidFill>
                <a:prstClr val="black"/>
              </a:solidFill>
              <a:latin typeface="Meiryo UI" panose="020B0604030504040204" pitchFamily="50" charset="-128"/>
              <a:ea typeface="Meiryo UI" panose="020B0604030504040204" pitchFamily="50" charset="-128"/>
            </a:endParaRPr>
          </a:p>
        </p:txBody>
      </p:sp>
      <p:sp>
        <p:nvSpPr>
          <p:cNvPr id="45" name="テキスト ボックス 44">
            <a:extLst>
              <a:ext uri="{FF2B5EF4-FFF2-40B4-BE49-F238E27FC236}">
                <a16:creationId xmlns:a16="http://schemas.microsoft.com/office/drawing/2014/main" id="{A2165477-7FFD-AC75-9B7D-73A5ED788365}"/>
              </a:ext>
            </a:extLst>
          </p:cNvPr>
          <p:cNvSpPr txBox="1"/>
          <p:nvPr/>
        </p:nvSpPr>
        <p:spPr>
          <a:xfrm>
            <a:off x="7033969" y="3534585"/>
            <a:ext cx="1873598" cy="1882054"/>
          </a:xfrm>
          <a:prstGeom prst="rect">
            <a:avLst/>
          </a:prstGeom>
          <a:noFill/>
        </p:spPr>
        <p:txBody>
          <a:bodyPr wrap="square" rtlCol="0">
            <a:spAutoFit/>
          </a:bodyPr>
          <a:lstStyle/>
          <a:p>
            <a:pPr defTabSz="844083">
              <a:defRPr/>
            </a:pPr>
            <a:r>
              <a:rPr kumimoji="1" lang="en-US" altLang="ja-JP" sz="969" dirty="0">
                <a:solidFill>
                  <a:prstClr val="black"/>
                </a:solidFill>
                <a:latin typeface="BIZ UDPGothic" panose="020B0400000000000000" pitchFamily="34" charset="-128"/>
                <a:ea typeface="BIZ UDPGothic" panose="020B0400000000000000" pitchFamily="34" charset="-128"/>
              </a:rPr>
              <a:t>【</a:t>
            </a:r>
            <a:r>
              <a:rPr kumimoji="1" lang="ja-JP" altLang="en-US" sz="969" dirty="0">
                <a:solidFill>
                  <a:prstClr val="black"/>
                </a:solidFill>
                <a:latin typeface="BIZ UDPGothic" panose="020B0400000000000000" pitchFamily="34" charset="-128"/>
                <a:ea typeface="BIZ UDPGothic" panose="020B0400000000000000" pitchFamily="34" charset="-128"/>
              </a:rPr>
              <a:t>特定非営利活動法人グッドネイバーズジャパン</a:t>
            </a:r>
            <a:r>
              <a:rPr kumimoji="1" lang="en-US" altLang="ja-JP" sz="969" dirty="0">
                <a:solidFill>
                  <a:prstClr val="black"/>
                </a:solidFill>
                <a:latin typeface="BIZ UDPGothic" panose="020B0400000000000000" pitchFamily="34" charset="-128"/>
                <a:ea typeface="BIZ UDPGothic" panose="020B0400000000000000" pitchFamily="34" charset="-128"/>
              </a:rPr>
              <a:t>】</a:t>
            </a:r>
          </a:p>
          <a:p>
            <a:pPr defTabSz="844083">
              <a:defRPr/>
            </a:pPr>
            <a:r>
              <a:rPr kumimoji="1" lang="ja-JP" altLang="en-US" sz="969" dirty="0">
                <a:solidFill>
                  <a:prstClr val="black"/>
                </a:solidFill>
                <a:latin typeface="BIZ UDPGothic" panose="020B0400000000000000" pitchFamily="34" charset="-128"/>
                <a:ea typeface="BIZ UDPGothic" panose="020B0400000000000000" pitchFamily="34" charset="-128"/>
              </a:rPr>
              <a:t>　 フードバンク団体での寄附</a:t>
            </a:r>
            <a:endParaRPr kumimoji="1" lang="en-US" altLang="ja-JP" sz="969" dirty="0">
              <a:solidFill>
                <a:prstClr val="black"/>
              </a:solidFill>
              <a:latin typeface="BIZ UDPGothic" panose="020B0400000000000000" pitchFamily="34" charset="-128"/>
              <a:ea typeface="BIZ UDPGothic" panose="020B0400000000000000" pitchFamily="34" charset="-128"/>
            </a:endParaRPr>
          </a:p>
          <a:p>
            <a:pPr defTabSz="844083">
              <a:defRPr/>
            </a:pPr>
            <a:r>
              <a:rPr kumimoji="1" lang="en-US" altLang="ja-JP" sz="969" dirty="0">
                <a:solidFill>
                  <a:prstClr val="black"/>
                </a:solidFill>
                <a:latin typeface="BIZ UDPGothic" panose="020B0400000000000000" pitchFamily="34" charset="-128"/>
                <a:ea typeface="BIZ UDPGothic" panose="020B0400000000000000" pitchFamily="34" charset="-128"/>
              </a:rPr>
              <a:t>   </a:t>
            </a:r>
            <a:r>
              <a:rPr kumimoji="1" lang="ja-JP" altLang="en-US" sz="969" dirty="0">
                <a:solidFill>
                  <a:prstClr val="black"/>
                </a:solidFill>
                <a:latin typeface="BIZ UDPGothic" panose="020B0400000000000000" pitchFamily="34" charset="-128"/>
                <a:ea typeface="BIZ UDPGothic" panose="020B0400000000000000" pitchFamily="34" charset="-128"/>
              </a:rPr>
              <a:t>食品の仕分け等を学ぶ。</a:t>
            </a:r>
            <a:endParaRPr kumimoji="1" lang="en-US" altLang="ja-JP" sz="969" dirty="0">
              <a:solidFill>
                <a:prstClr val="black"/>
              </a:solidFill>
              <a:latin typeface="BIZ UDPGothic" panose="020B0400000000000000" pitchFamily="34" charset="-128"/>
              <a:ea typeface="BIZ UDPGothic" panose="020B0400000000000000" pitchFamily="34" charset="-128"/>
            </a:endParaRPr>
          </a:p>
          <a:p>
            <a:pPr defTabSz="844083">
              <a:defRPr/>
            </a:pPr>
            <a:endParaRPr kumimoji="1" lang="en-US" altLang="ja-JP" sz="969" dirty="0">
              <a:solidFill>
                <a:prstClr val="black"/>
              </a:solidFill>
              <a:latin typeface="BIZ UDPGothic" panose="020B0400000000000000" pitchFamily="34" charset="-128"/>
              <a:ea typeface="BIZ UDPGothic" panose="020B0400000000000000" pitchFamily="34" charset="-128"/>
            </a:endParaRPr>
          </a:p>
          <a:p>
            <a:pPr defTabSz="844083">
              <a:defRPr/>
            </a:pPr>
            <a:r>
              <a:rPr kumimoji="1" lang="ja-JP" altLang="en-US" sz="969" dirty="0">
                <a:solidFill>
                  <a:prstClr val="black"/>
                </a:solidFill>
                <a:latin typeface="BIZ UDPGothic" panose="020B0400000000000000" pitchFamily="34" charset="-128"/>
                <a:ea typeface="BIZ UDPGothic" panose="020B0400000000000000" pitchFamily="34" charset="-128"/>
              </a:rPr>
              <a:t>●場所：大阪市</a:t>
            </a:r>
            <a:endParaRPr kumimoji="1" lang="en-US" altLang="ja-JP" sz="969" dirty="0">
              <a:solidFill>
                <a:prstClr val="black"/>
              </a:solidFill>
              <a:latin typeface="BIZ UDPGothic" panose="020B0400000000000000" pitchFamily="34" charset="-128"/>
              <a:ea typeface="BIZ UDPGothic" panose="020B0400000000000000" pitchFamily="34" charset="-128"/>
            </a:endParaRPr>
          </a:p>
          <a:p>
            <a:pPr defTabSz="844083">
              <a:defRPr/>
            </a:pPr>
            <a:r>
              <a:rPr kumimoji="1" lang="ja-JP" altLang="en-US" sz="969" dirty="0">
                <a:solidFill>
                  <a:prstClr val="black"/>
                </a:solidFill>
                <a:latin typeface="BIZ UDPGothic" panose="020B0400000000000000" pitchFamily="34" charset="-128"/>
                <a:ea typeface="BIZ UDPGothic" panose="020B0400000000000000" pitchFamily="34" charset="-128"/>
              </a:rPr>
              <a:t>　 人数：</a:t>
            </a:r>
            <a:r>
              <a:rPr kumimoji="1" lang="en-US" altLang="ja-JP" sz="969" dirty="0">
                <a:solidFill>
                  <a:prstClr val="black"/>
                </a:solidFill>
                <a:latin typeface="BIZ UDPGothic" panose="020B0400000000000000" pitchFamily="34" charset="-128"/>
                <a:ea typeface="BIZ UDPGothic" panose="020B0400000000000000" pitchFamily="34" charset="-128"/>
              </a:rPr>
              <a:t>20</a:t>
            </a:r>
            <a:r>
              <a:rPr kumimoji="1" lang="ja-JP" altLang="en-US" sz="969" dirty="0">
                <a:solidFill>
                  <a:prstClr val="black"/>
                </a:solidFill>
                <a:latin typeface="BIZ UDPGothic" panose="020B0400000000000000" pitchFamily="34" charset="-128"/>
                <a:ea typeface="BIZ UDPGothic" panose="020B0400000000000000" pitchFamily="34" charset="-128"/>
              </a:rPr>
              <a:t>名</a:t>
            </a:r>
            <a:endParaRPr kumimoji="1" lang="en-US" altLang="ja-JP" sz="969" dirty="0">
              <a:solidFill>
                <a:prstClr val="black"/>
              </a:solidFill>
              <a:latin typeface="BIZ UDPGothic" panose="020B0400000000000000" pitchFamily="34" charset="-128"/>
              <a:ea typeface="BIZ UDPGothic" panose="020B0400000000000000" pitchFamily="34" charset="-128"/>
            </a:endParaRPr>
          </a:p>
          <a:p>
            <a:pPr defTabSz="844083">
              <a:defRPr/>
            </a:pPr>
            <a:r>
              <a:rPr kumimoji="1" lang="ja-JP" altLang="en-US" sz="969" dirty="0">
                <a:solidFill>
                  <a:prstClr val="black"/>
                </a:solidFill>
                <a:latin typeface="BIZ UDPGothic" panose="020B0400000000000000" pitchFamily="34" charset="-128"/>
                <a:ea typeface="BIZ UDPGothic" panose="020B0400000000000000" pitchFamily="34" charset="-128"/>
              </a:rPr>
              <a:t>   実施回数：</a:t>
            </a:r>
            <a:r>
              <a:rPr kumimoji="1" lang="en-US" altLang="ja-JP" sz="969" dirty="0">
                <a:solidFill>
                  <a:prstClr val="black"/>
                </a:solidFill>
                <a:latin typeface="BIZ UDPGothic" panose="020B0400000000000000" pitchFamily="34" charset="-128"/>
                <a:ea typeface="BIZ UDPGothic" panose="020B0400000000000000" pitchFamily="34" charset="-128"/>
              </a:rPr>
              <a:t>2</a:t>
            </a:r>
            <a:r>
              <a:rPr kumimoji="1" lang="ja-JP" altLang="en-US" sz="969" dirty="0">
                <a:solidFill>
                  <a:prstClr val="black"/>
                </a:solidFill>
                <a:latin typeface="BIZ UDPGothic" panose="020B0400000000000000" pitchFamily="34" charset="-128"/>
                <a:ea typeface="BIZ UDPGothic" panose="020B0400000000000000" pitchFamily="34" charset="-128"/>
              </a:rPr>
              <a:t>回</a:t>
            </a:r>
            <a:endParaRPr kumimoji="1" lang="en-US" altLang="ja-JP" sz="969" dirty="0">
              <a:solidFill>
                <a:prstClr val="black"/>
              </a:solidFill>
              <a:latin typeface="BIZ UDPGothic" panose="020B0400000000000000" pitchFamily="34" charset="-128"/>
              <a:ea typeface="BIZ UDPGothic" panose="020B0400000000000000" pitchFamily="34" charset="-128"/>
            </a:endParaRPr>
          </a:p>
          <a:p>
            <a:pPr defTabSz="844083">
              <a:defRPr/>
            </a:pPr>
            <a:r>
              <a:rPr kumimoji="1" lang="ja-JP" altLang="en-US" sz="969" dirty="0">
                <a:solidFill>
                  <a:prstClr val="black"/>
                </a:solidFill>
                <a:latin typeface="BIZ UDPGothic" panose="020B0400000000000000" pitchFamily="34" charset="-128"/>
                <a:ea typeface="BIZ UDPGothic" panose="020B0400000000000000" pitchFamily="34" charset="-128"/>
              </a:rPr>
              <a:t>   合計参加人数：</a:t>
            </a:r>
            <a:r>
              <a:rPr kumimoji="1" lang="en-US" altLang="ja-JP" sz="969" dirty="0">
                <a:solidFill>
                  <a:prstClr val="black"/>
                </a:solidFill>
                <a:latin typeface="BIZ UDPGothic" panose="020B0400000000000000" pitchFamily="34" charset="-128"/>
                <a:ea typeface="BIZ UDPGothic" panose="020B0400000000000000" pitchFamily="34" charset="-128"/>
              </a:rPr>
              <a:t>40</a:t>
            </a:r>
            <a:r>
              <a:rPr kumimoji="1" lang="ja-JP" altLang="en-US" sz="969" dirty="0">
                <a:solidFill>
                  <a:prstClr val="black"/>
                </a:solidFill>
                <a:latin typeface="BIZ UDPGothic" panose="020B0400000000000000" pitchFamily="34" charset="-128"/>
                <a:ea typeface="BIZ UDPGothic" panose="020B0400000000000000" pitchFamily="34" charset="-128"/>
              </a:rPr>
              <a:t>名</a:t>
            </a:r>
            <a:endParaRPr kumimoji="1" lang="en-US" altLang="ja-JP" sz="969" dirty="0">
              <a:solidFill>
                <a:prstClr val="black"/>
              </a:solidFill>
              <a:latin typeface="BIZ UDPGothic" panose="020B0400000000000000" pitchFamily="34" charset="-128"/>
              <a:ea typeface="BIZ UDPGothic" panose="020B0400000000000000" pitchFamily="34" charset="-128"/>
            </a:endParaRPr>
          </a:p>
          <a:p>
            <a:pPr defTabSz="844083">
              <a:defRPr/>
            </a:pPr>
            <a:endParaRPr kumimoji="1" lang="en-US" altLang="ja-JP" sz="969" dirty="0">
              <a:solidFill>
                <a:prstClr val="black"/>
              </a:solidFill>
              <a:latin typeface="BIZ UDPGothic" panose="020B0400000000000000" pitchFamily="34" charset="-128"/>
              <a:ea typeface="BIZ UDPGothic" panose="020B0400000000000000" pitchFamily="34" charset="-128"/>
            </a:endParaRPr>
          </a:p>
          <a:p>
            <a:pPr defTabSz="844083">
              <a:defRPr/>
            </a:pPr>
            <a:r>
              <a:rPr kumimoji="1" lang="ja-JP" altLang="en-US" sz="969" dirty="0">
                <a:solidFill>
                  <a:prstClr val="black"/>
                </a:solidFill>
                <a:latin typeface="BIZ UDPGothic" panose="020B0400000000000000" pitchFamily="34" charset="-128"/>
                <a:ea typeface="BIZ UDPGothic" panose="020B0400000000000000" pitchFamily="34" charset="-128"/>
              </a:rPr>
              <a:t>●日程</a:t>
            </a:r>
            <a:endParaRPr kumimoji="1" lang="en-US" altLang="ja-JP" sz="969" dirty="0">
              <a:solidFill>
                <a:prstClr val="black"/>
              </a:solidFill>
              <a:latin typeface="BIZ UDPGothic" panose="020B0400000000000000" pitchFamily="34" charset="-128"/>
              <a:ea typeface="BIZ UDPGothic" panose="020B0400000000000000" pitchFamily="34" charset="-128"/>
            </a:endParaRPr>
          </a:p>
          <a:p>
            <a:pPr defTabSz="844083">
              <a:defRPr/>
            </a:pPr>
            <a:r>
              <a:rPr kumimoji="1" lang="ja-JP" altLang="en-US" sz="969" dirty="0">
                <a:solidFill>
                  <a:prstClr val="black"/>
                </a:solidFill>
                <a:latin typeface="BIZ UDPGothic" panose="020B0400000000000000" pitchFamily="34" charset="-128"/>
                <a:ea typeface="BIZ UDPGothic" panose="020B0400000000000000" pitchFamily="34" charset="-128"/>
              </a:rPr>
              <a:t>　 </a:t>
            </a:r>
            <a:r>
              <a:rPr kumimoji="1" lang="en-US" altLang="ja-JP" sz="969" dirty="0">
                <a:solidFill>
                  <a:prstClr val="black"/>
                </a:solidFill>
                <a:latin typeface="BIZ UDPGothic" panose="020B0400000000000000" pitchFamily="34" charset="-128"/>
                <a:ea typeface="BIZ UDPGothic" panose="020B0400000000000000" pitchFamily="34" charset="-128"/>
              </a:rPr>
              <a:t>10</a:t>
            </a:r>
            <a:r>
              <a:rPr kumimoji="1" lang="ja-JP" altLang="en-US" sz="969" dirty="0">
                <a:solidFill>
                  <a:prstClr val="black"/>
                </a:solidFill>
                <a:latin typeface="BIZ UDPGothic" panose="020B0400000000000000" pitchFamily="34" charset="-128"/>
                <a:ea typeface="BIZ UDPGothic" panose="020B0400000000000000" pitchFamily="34" charset="-128"/>
              </a:rPr>
              <a:t>月</a:t>
            </a:r>
            <a:r>
              <a:rPr kumimoji="1" lang="en-US" altLang="ja-JP" sz="969" dirty="0">
                <a:solidFill>
                  <a:prstClr val="black"/>
                </a:solidFill>
                <a:latin typeface="BIZ UDPGothic" panose="020B0400000000000000" pitchFamily="34" charset="-128"/>
                <a:ea typeface="BIZ UDPGothic" panose="020B0400000000000000" pitchFamily="34" charset="-128"/>
              </a:rPr>
              <a:t>16</a:t>
            </a:r>
            <a:r>
              <a:rPr kumimoji="1" lang="ja-JP" altLang="en-US" sz="969" dirty="0">
                <a:solidFill>
                  <a:prstClr val="black"/>
                </a:solidFill>
                <a:latin typeface="BIZ UDPGothic" panose="020B0400000000000000" pitchFamily="34" charset="-128"/>
                <a:ea typeface="BIZ UDPGothic" panose="020B0400000000000000" pitchFamily="34" charset="-128"/>
              </a:rPr>
              <a:t>日（木）：確定</a:t>
            </a:r>
          </a:p>
        </p:txBody>
      </p:sp>
      <p:sp>
        <p:nvSpPr>
          <p:cNvPr id="46" name="テキスト ボックス 45">
            <a:extLst>
              <a:ext uri="{FF2B5EF4-FFF2-40B4-BE49-F238E27FC236}">
                <a16:creationId xmlns:a16="http://schemas.microsoft.com/office/drawing/2014/main" id="{143B2398-41BC-9558-24DB-F00DEDB13978}"/>
              </a:ext>
            </a:extLst>
          </p:cNvPr>
          <p:cNvSpPr txBox="1"/>
          <p:nvPr/>
        </p:nvSpPr>
        <p:spPr>
          <a:xfrm>
            <a:off x="474797" y="3534648"/>
            <a:ext cx="2012666" cy="2031197"/>
          </a:xfrm>
          <a:prstGeom prst="rect">
            <a:avLst/>
          </a:prstGeom>
          <a:noFill/>
        </p:spPr>
        <p:txBody>
          <a:bodyPr wrap="square" rtlCol="0">
            <a:spAutoFit/>
          </a:bodyPr>
          <a:lstStyle/>
          <a:p>
            <a:pPr defTabSz="844083">
              <a:defRPr/>
            </a:pPr>
            <a:r>
              <a:rPr kumimoji="1" lang="en-US" altLang="ja-JP" sz="969" dirty="0">
                <a:solidFill>
                  <a:prstClr val="black"/>
                </a:solidFill>
                <a:latin typeface="BIZ UDPGothic" panose="020B0400000000000000" pitchFamily="34" charset="-128"/>
                <a:ea typeface="BIZ UDPGothic" panose="020B0400000000000000" pitchFamily="34" charset="-128"/>
              </a:rPr>
              <a:t>【NWS</a:t>
            </a:r>
            <a:r>
              <a:rPr kumimoji="1" lang="ja-JP" altLang="en-US" sz="969" dirty="0">
                <a:solidFill>
                  <a:prstClr val="black"/>
                </a:solidFill>
                <a:latin typeface="BIZ UDPGothic" panose="020B0400000000000000" pitchFamily="34" charset="-128"/>
                <a:ea typeface="BIZ UDPGothic" panose="020B0400000000000000" pitchFamily="34" charset="-128"/>
              </a:rPr>
              <a:t>株式会社</a:t>
            </a:r>
            <a:r>
              <a:rPr kumimoji="1" lang="en-US" altLang="ja-JP" sz="969" dirty="0">
                <a:solidFill>
                  <a:prstClr val="black"/>
                </a:solidFill>
                <a:latin typeface="BIZ UDPGothic" panose="020B0400000000000000" pitchFamily="34" charset="-128"/>
                <a:ea typeface="BIZ UDPGothic" panose="020B0400000000000000" pitchFamily="34" charset="-128"/>
              </a:rPr>
              <a:t>】</a:t>
            </a:r>
          </a:p>
          <a:p>
            <a:pPr defTabSz="844083">
              <a:defRPr/>
            </a:pPr>
            <a:r>
              <a:rPr kumimoji="1" lang="ja-JP" altLang="en-US" sz="969" dirty="0">
                <a:solidFill>
                  <a:prstClr val="black"/>
                </a:solidFill>
                <a:latin typeface="BIZ UDPGothic" panose="020B0400000000000000" pitchFamily="34" charset="-128"/>
                <a:ea typeface="BIZ UDPGothic" panose="020B0400000000000000" pitchFamily="34" charset="-128"/>
              </a:rPr>
              <a:t> 　水なすを活用したピクルスの生　</a:t>
            </a:r>
            <a:endParaRPr kumimoji="1" lang="en-US" altLang="ja-JP" sz="969" dirty="0">
              <a:solidFill>
                <a:prstClr val="black"/>
              </a:solidFill>
              <a:latin typeface="BIZ UDPGothic" panose="020B0400000000000000" pitchFamily="34" charset="-128"/>
              <a:ea typeface="BIZ UDPGothic" panose="020B0400000000000000" pitchFamily="34" charset="-128"/>
            </a:endParaRPr>
          </a:p>
          <a:p>
            <a:pPr defTabSz="844083">
              <a:defRPr/>
            </a:pPr>
            <a:r>
              <a:rPr kumimoji="1" lang="ja-JP" altLang="en-US" sz="969" dirty="0">
                <a:solidFill>
                  <a:prstClr val="black"/>
                </a:solidFill>
                <a:latin typeface="BIZ UDPGothic" panose="020B0400000000000000" pitchFamily="34" charset="-128"/>
                <a:ea typeface="BIZ UDPGothic" panose="020B0400000000000000" pitchFamily="34" charset="-128"/>
              </a:rPr>
              <a:t>　 産と生産過程における食品ロス  </a:t>
            </a:r>
            <a:endParaRPr kumimoji="1" lang="en-US" altLang="ja-JP" sz="969" dirty="0">
              <a:solidFill>
                <a:prstClr val="black"/>
              </a:solidFill>
              <a:latin typeface="BIZ UDPGothic" panose="020B0400000000000000" pitchFamily="34" charset="-128"/>
              <a:ea typeface="BIZ UDPGothic" panose="020B0400000000000000" pitchFamily="34" charset="-128"/>
            </a:endParaRPr>
          </a:p>
          <a:p>
            <a:pPr defTabSz="844083">
              <a:defRPr/>
            </a:pPr>
            <a:r>
              <a:rPr kumimoji="1" lang="ja-JP" altLang="en-US" sz="969" dirty="0">
                <a:solidFill>
                  <a:prstClr val="black"/>
                </a:solidFill>
                <a:latin typeface="BIZ UDPGothic" panose="020B0400000000000000" pitchFamily="34" charset="-128"/>
                <a:ea typeface="BIZ UDPGothic" panose="020B0400000000000000" pitchFamily="34" charset="-128"/>
              </a:rPr>
              <a:t>　 削減対策について学ぶ。</a:t>
            </a:r>
            <a:endParaRPr kumimoji="1" lang="en-US" altLang="ja-JP" sz="969" dirty="0">
              <a:solidFill>
                <a:prstClr val="black"/>
              </a:solidFill>
              <a:latin typeface="BIZ UDPGothic" panose="020B0400000000000000" pitchFamily="34" charset="-128"/>
              <a:ea typeface="BIZ UDPGothic" panose="020B0400000000000000" pitchFamily="34" charset="-128"/>
            </a:endParaRPr>
          </a:p>
          <a:p>
            <a:pPr defTabSz="844083">
              <a:defRPr/>
            </a:pPr>
            <a:endParaRPr kumimoji="1" lang="en-US" altLang="ja-JP" sz="969" dirty="0">
              <a:solidFill>
                <a:prstClr val="black"/>
              </a:solidFill>
              <a:latin typeface="BIZ UDPGothic" panose="020B0400000000000000" pitchFamily="34" charset="-128"/>
              <a:ea typeface="BIZ UDPGothic" panose="020B0400000000000000" pitchFamily="34" charset="-128"/>
            </a:endParaRPr>
          </a:p>
          <a:p>
            <a:pPr defTabSz="844083">
              <a:defRPr/>
            </a:pPr>
            <a:r>
              <a:rPr kumimoji="1" lang="ja-JP" altLang="en-US" sz="969" dirty="0">
                <a:solidFill>
                  <a:prstClr val="black"/>
                </a:solidFill>
                <a:latin typeface="BIZ UDPGothic" panose="020B0400000000000000" pitchFamily="34" charset="-128"/>
                <a:ea typeface="BIZ UDPGothic" panose="020B0400000000000000" pitchFamily="34" charset="-128"/>
              </a:rPr>
              <a:t>●場所：泉佐野市</a:t>
            </a:r>
            <a:endParaRPr kumimoji="1" lang="en-US" altLang="ja-JP" sz="969" dirty="0">
              <a:solidFill>
                <a:prstClr val="black"/>
              </a:solidFill>
              <a:latin typeface="BIZ UDPGothic" panose="020B0400000000000000" pitchFamily="34" charset="-128"/>
              <a:ea typeface="BIZ UDPGothic" panose="020B0400000000000000" pitchFamily="34" charset="-128"/>
            </a:endParaRPr>
          </a:p>
          <a:p>
            <a:pPr defTabSz="844083">
              <a:defRPr/>
            </a:pPr>
            <a:r>
              <a:rPr kumimoji="1" lang="ja-JP" altLang="en-US" sz="969" dirty="0">
                <a:solidFill>
                  <a:prstClr val="black"/>
                </a:solidFill>
                <a:latin typeface="BIZ UDPGothic" panose="020B0400000000000000" pitchFamily="34" charset="-128"/>
                <a:ea typeface="BIZ UDPGothic" panose="020B0400000000000000" pitchFamily="34" charset="-128"/>
              </a:rPr>
              <a:t>　 人数：</a:t>
            </a:r>
            <a:r>
              <a:rPr kumimoji="1" lang="en-US" altLang="ja-JP" sz="969" dirty="0">
                <a:solidFill>
                  <a:prstClr val="black"/>
                </a:solidFill>
                <a:latin typeface="BIZ UDPGothic" panose="020B0400000000000000" pitchFamily="34" charset="-128"/>
                <a:ea typeface="BIZ UDPGothic" panose="020B0400000000000000" pitchFamily="34" charset="-128"/>
              </a:rPr>
              <a:t>15</a:t>
            </a:r>
            <a:r>
              <a:rPr kumimoji="1" lang="ja-JP" altLang="en-US" sz="969" dirty="0">
                <a:solidFill>
                  <a:prstClr val="black"/>
                </a:solidFill>
                <a:latin typeface="BIZ UDPGothic" panose="020B0400000000000000" pitchFamily="34" charset="-128"/>
                <a:ea typeface="BIZ UDPGothic" panose="020B0400000000000000" pitchFamily="34" charset="-128"/>
              </a:rPr>
              <a:t>名 </a:t>
            </a:r>
            <a:endParaRPr kumimoji="1" lang="en-US" altLang="ja-JP" sz="969" dirty="0">
              <a:solidFill>
                <a:prstClr val="black"/>
              </a:solidFill>
              <a:latin typeface="BIZ UDPGothic" panose="020B0400000000000000" pitchFamily="34" charset="-128"/>
              <a:ea typeface="BIZ UDPGothic" panose="020B0400000000000000" pitchFamily="34" charset="-128"/>
            </a:endParaRPr>
          </a:p>
          <a:p>
            <a:pPr defTabSz="844083">
              <a:defRPr/>
            </a:pPr>
            <a:r>
              <a:rPr kumimoji="1" lang="ja-JP" altLang="en-US" sz="969" dirty="0">
                <a:solidFill>
                  <a:prstClr val="black"/>
                </a:solidFill>
                <a:latin typeface="BIZ UDPGothic" panose="020B0400000000000000" pitchFamily="34" charset="-128"/>
                <a:ea typeface="BIZ UDPGothic" panose="020B0400000000000000" pitchFamily="34" charset="-128"/>
              </a:rPr>
              <a:t>   実施回数：</a:t>
            </a:r>
            <a:r>
              <a:rPr kumimoji="1" lang="en-US" altLang="ja-JP" sz="969" dirty="0">
                <a:solidFill>
                  <a:prstClr val="black"/>
                </a:solidFill>
                <a:latin typeface="BIZ UDPGothic" panose="020B0400000000000000" pitchFamily="34" charset="-128"/>
                <a:ea typeface="BIZ UDPGothic" panose="020B0400000000000000" pitchFamily="34" charset="-128"/>
              </a:rPr>
              <a:t>2</a:t>
            </a:r>
            <a:r>
              <a:rPr kumimoji="1" lang="ja-JP" altLang="en-US" sz="969" dirty="0">
                <a:solidFill>
                  <a:prstClr val="black"/>
                </a:solidFill>
                <a:latin typeface="BIZ UDPGothic" panose="020B0400000000000000" pitchFamily="34" charset="-128"/>
                <a:ea typeface="BIZ UDPGothic" panose="020B0400000000000000" pitchFamily="34" charset="-128"/>
              </a:rPr>
              <a:t>回</a:t>
            </a:r>
            <a:endParaRPr kumimoji="1" lang="en-US" altLang="ja-JP" sz="969" dirty="0">
              <a:solidFill>
                <a:prstClr val="black"/>
              </a:solidFill>
              <a:latin typeface="BIZ UDPGothic" panose="020B0400000000000000" pitchFamily="34" charset="-128"/>
              <a:ea typeface="BIZ UDPGothic" panose="020B0400000000000000" pitchFamily="34" charset="-128"/>
            </a:endParaRPr>
          </a:p>
          <a:p>
            <a:pPr defTabSz="844083">
              <a:defRPr/>
            </a:pPr>
            <a:r>
              <a:rPr kumimoji="1" lang="ja-JP" altLang="en-US" sz="969" dirty="0">
                <a:solidFill>
                  <a:prstClr val="black"/>
                </a:solidFill>
                <a:latin typeface="BIZ UDPGothic" panose="020B0400000000000000" pitchFamily="34" charset="-128"/>
                <a:ea typeface="BIZ UDPGothic" panose="020B0400000000000000" pitchFamily="34" charset="-128"/>
              </a:rPr>
              <a:t>   合計参加人数：</a:t>
            </a:r>
            <a:r>
              <a:rPr kumimoji="1" lang="en-US" altLang="ja-JP" sz="969" dirty="0">
                <a:solidFill>
                  <a:prstClr val="black"/>
                </a:solidFill>
                <a:latin typeface="BIZ UDPGothic" panose="020B0400000000000000" pitchFamily="34" charset="-128"/>
                <a:ea typeface="BIZ UDPGothic" panose="020B0400000000000000" pitchFamily="34" charset="-128"/>
              </a:rPr>
              <a:t>30</a:t>
            </a:r>
            <a:r>
              <a:rPr kumimoji="1" lang="ja-JP" altLang="en-US" sz="969" dirty="0">
                <a:solidFill>
                  <a:prstClr val="black"/>
                </a:solidFill>
                <a:latin typeface="BIZ UDPGothic" panose="020B0400000000000000" pitchFamily="34" charset="-128"/>
                <a:ea typeface="BIZ UDPGothic" panose="020B0400000000000000" pitchFamily="34" charset="-128"/>
              </a:rPr>
              <a:t>名</a:t>
            </a:r>
            <a:endParaRPr kumimoji="1" lang="en-US" altLang="ja-JP" sz="969" dirty="0">
              <a:solidFill>
                <a:prstClr val="black"/>
              </a:solidFill>
              <a:latin typeface="BIZ UDPGothic" panose="020B0400000000000000" pitchFamily="34" charset="-128"/>
              <a:ea typeface="BIZ UDPGothic" panose="020B0400000000000000" pitchFamily="34" charset="-128"/>
            </a:endParaRPr>
          </a:p>
          <a:p>
            <a:pPr defTabSz="844083">
              <a:defRPr/>
            </a:pPr>
            <a:endParaRPr kumimoji="1" lang="en-US" altLang="ja-JP" sz="969" dirty="0">
              <a:solidFill>
                <a:prstClr val="black"/>
              </a:solidFill>
              <a:latin typeface="BIZ UDPGothic" panose="020B0400000000000000" pitchFamily="34" charset="-128"/>
              <a:ea typeface="BIZ UDPGothic" panose="020B0400000000000000" pitchFamily="34" charset="-128"/>
            </a:endParaRPr>
          </a:p>
          <a:p>
            <a:pPr defTabSz="844083">
              <a:defRPr/>
            </a:pPr>
            <a:r>
              <a:rPr kumimoji="1" lang="ja-JP" altLang="en-US" sz="969" dirty="0">
                <a:solidFill>
                  <a:prstClr val="black"/>
                </a:solidFill>
                <a:latin typeface="BIZ UDPGothic" panose="020B0400000000000000" pitchFamily="34" charset="-128"/>
                <a:ea typeface="BIZ UDPGothic" panose="020B0400000000000000" pitchFamily="34" charset="-128"/>
              </a:rPr>
              <a:t>●日程</a:t>
            </a:r>
            <a:endParaRPr kumimoji="1" lang="en-US" altLang="ja-JP" sz="969" dirty="0">
              <a:solidFill>
                <a:prstClr val="black"/>
              </a:solidFill>
              <a:latin typeface="BIZ UDPGothic" panose="020B0400000000000000" pitchFamily="34" charset="-128"/>
              <a:ea typeface="BIZ UDPGothic" panose="020B0400000000000000" pitchFamily="34" charset="-128"/>
            </a:endParaRPr>
          </a:p>
          <a:p>
            <a:pPr defTabSz="844083">
              <a:defRPr/>
            </a:pPr>
            <a:r>
              <a:rPr kumimoji="1" lang="ja-JP" altLang="en-US" sz="969" dirty="0">
                <a:solidFill>
                  <a:prstClr val="black"/>
                </a:solidFill>
                <a:latin typeface="BIZ UDPGothic" panose="020B0400000000000000" pitchFamily="34" charset="-128"/>
                <a:ea typeface="BIZ UDPGothic" panose="020B0400000000000000" pitchFamily="34" charset="-128"/>
              </a:rPr>
              <a:t>　 調整中</a:t>
            </a:r>
            <a:endParaRPr kumimoji="1" lang="en-US" altLang="ja-JP" sz="969" dirty="0">
              <a:solidFill>
                <a:prstClr val="black"/>
              </a:solidFill>
              <a:latin typeface="BIZ UDPGothic" panose="020B0400000000000000" pitchFamily="34" charset="-128"/>
              <a:ea typeface="BIZ UDPGothic" panose="020B0400000000000000" pitchFamily="34" charset="-128"/>
            </a:endParaRPr>
          </a:p>
          <a:p>
            <a:pPr defTabSz="844083">
              <a:defRPr/>
            </a:pPr>
            <a:endParaRPr kumimoji="1" lang="en-US" altLang="ja-JP" sz="969" dirty="0">
              <a:solidFill>
                <a:prstClr val="black"/>
              </a:solidFill>
              <a:latin typeface="BIZ UDPGothic" panose="020B0400000000000000" pitchFamily="34" charset="-128"/>
              <a:ea typeface="BIZ UDPGothic" panose="020B0400000000000000" pitchFamily="34" charset="-128"/>
            </a:endParaRPr>
          </a:p>
        </p:txBody>
      </p:sp>
      <p:sp>
        <p:nvSpPr>
          <p:cNvPr id="47" name="テキスト ボックス 46">
            <a:extLst>
              <a:ext uri="{FF2B5EF4-FFF2-40B4-BE49-F238E27FC236}">
                <a16:creationId xmlns:a16="http://schemas.microsoft.com/office/drawing/2014/main" id="{BBD8A79C-7606-5FF9-D6A5-2B05FEFF7627}"/>
              </a:ext>
            </a:extLst>
          </p:cNvPr>
          <p:cNvSpPr txBox="1"/>
          <p:nvPr/>
        </p:nvSpPr>
        <p:spPr>
          <a:xfrm>
            <a:off x="4828540" y="3451667"/>
            <a:ext cx="2114639" cy="2031197"/>
          </a:xfrm>
          <a:prstGeom prst="rect">
            <a:avLst/>
          </a:prstGeom>
          <a:noFill/>
        </p:spPr>
        <p:txBody>
          <a:bodyPr wrap="square" rtlCol="0">
            <a:spAutoFit/>
          </a:bodyPr>
          <a:lstStyle/>
          <a:p>
            <a:pPr defTabSz="844083">
              <a:defRPr/>
            </a:pPr>
            <a:r>
              <a:rPr kumimoji="1" lang="en-US" altLang="ja-JP" sz="969" dirty="0">
                <a:solidFill>
                  <a:prstClr val="black"/>
                </a:solidFill>
                <a:latin typeface="BIZ UDPGothic" panose="020B0400000000000000" pitchFamily="34" charset="-128"/>
                <a:ea typeface="BIZ UDPGothic" panose="020B0400000000000000" pitchFamily="34" charset="-128"/>
              </a:rPr>
              <a:t>【</a:t>
            </a:r>
            <a:r>
              <a:rPr kumimoji="1" lang="ja-JP" altLang="en-US" sz="969" dirty="0">
                <a:solidFill>
                  <a:prstClr val="black"/>
                </a:solidFill>
                <a:latin typeface="BIZ UDPGothic" panose="020B0400000000000000" pitchFamily="34" charset="-128"/>
                <a:ea typeface="BIZ UDPGothic" panose="020B0400000000000000" pitchFamily="34" charset="-128"/>
              </a:rPr>
              <a:t>株式会社ライフコーポレーション</a:t>
            </a:r>
            <a:r>
              <a:rPr kumimoji="1" lang="en-US" altLang="ja-JP" sz="969" dirty="0">
                <a:solidFill>
                  <a:prstClr val="black"/>
                </a:solidFill>
                <a:latin typeface="BIZ UDPGothic" panose="020B0400000000000000" pitchFamily="34" charset="-128"/>
                <a:ea typeface="BIZ UDPGothic" panose="020B0400000000000000" pitchFamily="34" charset="-128"/>
              </a:rPr>
              <a:t>】</a:t>
            </a:r>
          </a:p>
          <a:p>
            <a:pPr defTabSz="844083">
              <a:defRPr/>
            </a:pPr>
            <a:r>
              <a:rPr kumimoji="1" lang="ja-JP" altLang="en-US" sz="969" dirty="0">
                <a:solidFill>
                  <a:prstClr val="black"/>
                </a:solidFill>
                <a:latin typeface="BIZ UDPGothic" panose="020B0400000000000000" pitchFamily="34" charset="-128"/>
                <a:ea typeface="BIZ UDPGothic" panose="020B0400000000000000" pitchFamily="34" charset="-128"/>
              </a:rPr>
              <a:t>　 バイオガス発電所の見学および、  </a:t>
            </a:r>
            <a:endParaRPr kumimoji="1" lang="en-US" altLang="ja-JP" sz="969" dirty="0">
              <a:solidFill>
                <a:prstClr val="black"/>
              </a:solidFill>
              <a:latin typeface="BIZ UDPGothic" panose="020B0400000000000000" pitchFamily="34" charset="-128"/>
              <a:ea typeface="BIZ UDPGothic" panose="020B0400000000000000" pitchFamily="34" charset="-128"/>
            </a:endParaRPr>
          </a:p>
          <a:p>
            <a:pPr defTabSz="844083">
              <a:defRPr/>
            </a:pPr>
            <a:r>
              <a:rPr kumimoji="1" lang="en-US" altLang="ja-JP" sz="969" dirty="0">
                <a:solidFill>
                  <a:prstClr val="black"/>
                </a:solidFill>
                <a:latin typeface="BIZ UDPGothic" panose="020B0400000000000000" pitchFamily="34" charset="-128"/>
                <a:ea typeface="BIZ UDPGothic" panose="020B0400000000000000" pitchFamily="34" charset="-128"/>
              </a:rPr>
              <a:t>   </a:t>
            </a:r>
            <a:r>
              <a:rPr kumimoji="1" lang="ja-JP" altLang="en-US" sz="969" dirty="0">
                <a:solidFill>
                  <a:prstClr val="black"/>
                </a:solidFill>
                <a:latin typeface="BIZ UDPGothic" panose="020B0400000000000000" pitchFamily="34" charset="-128"/>
                <a:ea typeface="BIZ UDPGothic" panose="020B0400000000000000" pitchFamily="34" charset="-128"/>
              </a:rPr>
              <a:t>ライフでの食費ロス削減の取組紹  </a:t>
            </a:r>
            <a:endParaRPr kumimoji="1" lang="en-US" altLang="ja-JP" sz="969" dirty="0">
              <a:solidFill>
                <a:prstClr val="black"/>
              </a:solidFill>
              <a:latin typeface="BIZ UDPGothic" panose="020B0400000000000000" pitchFamily="34" charset="-128"/>
              <a:ea typeface="BIZ UDPGothic" panose="020B0400000000000000" pitchFamily="34" charset="-128"/>
            </a:endParaRPr>
          </a:p>
          <a:p>
            <a:pPr defTabSz="844083">
              <a:defRPr/>
            </a:pPr>
            <a:r>
              <a:rPr kumimoji="1" lang="en-US" altLang="ja-JP" sz="969" dirty="0">
                <a:solidFill>
                  <a:prstClr val="black"/>
                </a:solidFill>
                <a:latin typeface="BIZ UDPGothic" panose="020B0400000000000000" pitchFamily="34" charset="-128"/>
                <a:ea typeface="BIZ UDPGothic" panose="020B0400000000000000" pitchFamily="34" charset="-128"/>
              </a:rPr>
              <a:t>   </a:t>
            </a:r>
            <a:r>
              <a:rPr kumimoji="1" lang="ja-JP" altLang="en-US" sz="969" dirty="0">
                <a:solidFill>
                  <a:prstClr val="black"/>
                </a:solidFill>
                <a:latin typeface="BIZ UDPGothic" panose="020B0400000000000000" pitchFamily="34" charset="-128"/>
                <a:ea typeface="BIZ UDPGothic" panose="020B0400000000000000" pitchFamily="34" charset="-128"/>
              </a:rPr>
              <a:t>介。</a:t>
            </a:r>
            <a:endParaRPr kumimoji="1" lang="en-US" altLang="ja-JP" sz="969" dirty="0">
              <a:solidFill>
                <a:prstClr val="black"/>
              </a:solidFill>
              <a:latin typeface="BIZ UDPGothic" panose="020B0400000000000000" pitchFamily="34" charset="-128"/>
              <a:ea typeface="BIZ UDPGothic" panose="020B0400000000000000" pitchFamily="34" charset="-128"/>
            </a:endParaRPr>
          </a:p>
          <a:p>
            <a:pPr defTabSz="844083">
              <a:defRPr/>
            </a:pPr>
            <a:endParaRPr kumimoji="1" lang="en-US" altLang="ja-JP" sz="969" dirty="0">
              <a:solidFill>
                <a:prstClr val="black"/>
              </a:solidFill>
              <a:latin typeface="BIZ UDPGothic" panose="020B0400000000000000" pitchFamily="34" charset="-128"/>
              <a:ea typeface="BIZ UDPGothic" panose="020B0400000000000000" pitchFamily="34" charset="-128"/>
            </a:endParaRPr>
          </a:p>
          <a:p>
            <a:pPr defTabSz="844083">
              <a:defRPr/>
            </a:pPr>
            <a:r>
              <a:rPr kumimoji="1" lang="ja-JP" altLang="en-US" sz="969" dirty="0">
                <a:solidFill>
                  <a:prstClr val="black"/>
                </a:solidFill>
                <a:latin typeface="BIZ UDPGothic" panose="020B0400000000000000" pitchFamily="34" charset="-128"/>
                <a:ea typeface="BIZ UDPGothic" panose="020B0400000000000000" pitchFamily="34" charset="-128"/>
              </a:rPr>
              <a:t>●場所：大阪市</a:t>
            </a:r>
            <a:endParaRPr kumimoji="1" lang="en-US" altLang="ja-JP" sz="969" dirty="0">
              <a:solidFill>
                <a:prstClr val="black"/>
              </a:solidFill>
              <a:latin typeface="BIZ UDPGothic" panose="020B0400000000000000" pitchFamily="34" charset="-128"/>
              <a:ea typeface="BIZ UDPGothic" panose="020B0400000000000000" pitchFamily="34" charset="-128"/>
            </a:endParaRPr>
          </a:p>
          <a:p>
            <a:pPr defTabSz="844083">
              <a:defRPr/>
            </a:pPr>
            <a:r>
              <a:rPr kumimoji="1" lang="ja-JP" altLang="en-US" sz="969" dirty="0">
                <a:solidFill>
                  <a:prstClr val="black"/>
                </a:solidFill>
                <a:latin typeface="BIZ UDPGothic" panose="020B0400000000000000" pitchFamily="34" charset="-128"/>
                <a:ea typeface="BIZ UDPGothic" panose="020B0400000000000000" pitchFamily="34" charset="-128"/>
              </a:rPr>
              <a:t>　 人数：</a:t>
            </a:r>
            <a:r>
              <a:rPr kumimoji="1" lang="en-US" altLang="ja-JP" sz="969" dirty="0">
                <a:solidFill>
                  <a:prstClr val="black"/>
                </a:solidFill>
                <a:latin typeface="BIZ UDPGothic" panose="020B0400000000000000" pitchFamily="34" charset="-128"/>
                <a:ea typeface="BIZ UDPGothic" panose="020B0400000000000000" pitchFamily="34" charset="-128"/>
              </a:rPr>
              <a:t>20</a:t>
            </a:r>
            <a:r>
              <a:rPr kumimoji="1" lang="ja-JP" altLang="en-US" sz="969" dirty="0">
                <a:solidFill>
                  <a:prstClr val="black"/>
                </a:solidFill>
                <a:latin typeface="BIZ UDPGothic" panose="020B0400000000000000" pitchFamily="34" charset="-128"/>
                <a:ea typeface="BIZ UDPGothic" panose="020B0400000000000000" pitchFamily="34" charset="-128"/>
              </a:rPr>
              <a:t>名</a:t>
            </a:r>
            <a:endParaRPr kumimoji="1" lang="en-US" altLang="ja-JP" sz="969" dirty="0">
              <a:solidFill>
                <a:prstClr val="black"/>
              </a:solidFill>
              <a:latin typeface="BIZ UDPGothic" panose="020B0400000000000000" pitchFamily="34" charset="-128"/>
              <a:ea typeface="BIZ UDPGothic" panose="020B0400000000000000" pitchFamily="34" charset="-128"/>
            </a:endParaRPr>
          </a:p>
          <a:p>
            <a:pPr defTabSz="844083">
              <a:defRPr/>
            </a:pPr>
            <a:r>
              <a:rPr kumimoji="1" lang="ja-JP" altLang="en-US" sz="969" dirty="0">
                <a:solidFill>
                  <a:prstClr val="black"/>
                </a:solidFill>
                <a:latin typeface="BIZ UDPGothic" panose="020B0400000000000000" pitchFamily="34" charset="-128"/>
                <a:ea typeface="BIZ UDPGothic" panose="020B0400000000000000" pitchFamily="34" charset="-128"/>
              </a:rPr>
              <a:t>   実施回数：</a:t>
            </a:r>
            <a:r>
              <a:rPr kumimoji="1" lang="en-US" altLang="ja-JP" sz="969" dirty="0">
                <a:solidFill>
                  <a:prstClr val="black"/>
                </a:solidFill>
                <a:latin typeface="BIZ UDPGothic" panose="020B0400000000000000" pitchFamily="34" charset="-128"/>
                <a:ea typeface="BIZ UDPGothic" panose="020B0400000000000000" pitchFamily="34" charset="-128"/>
              </a:rPr>
              <a:t>2</a:t>
            </a:r>
            <a:r>
              <a:rPr kumimoji="1" lang="ja-JP" altLang="en-US" sz="969" dirty="0">
                <a:solidFill>
                  <a:prstClr val="black"/>
                </a:solidFill>
                <a:latin typeface="BIZ UDPGothic" panose="020B0400000000000000" pitchFamily="34" charset="-128"/>
                <a:ea typeface="BIZ UDPGothic" panose="020B0400000000000000" pitchFamily="34" charset="-128"/>
              </a:rPr>
              <a:t>回</a:t>
            </a:r>
            <a:endParaRPr kumimoji="1" lang="en-US" altLang="ja-JP" sz="969" dirty="0">
              <a:solidFill>
                <a:prstClr val="black"/>
              </a:solidFill>
              <a:latin typeface="BIZ UDPGothic" panose="020B0400000000000000" pitchFamily="34" charset="-128"/>
              <a:ea typeface="BIZ UDPGothic" panose="020B0400000000000000" pitchFamily="34" charset="-128"/>
            </a:endParaRPr>
          </a:p>
          <a:p>
            <a:pPr defTabSz="844083">
              <a:defRPr/>
            </a:pPr>
            <a:r>
              <a:rPr kumimoji="1" lang="ja-JP" altLang="en-US" sz="969" dirty="0">
                <a:solidFill>
                  <a:prstClr val="black"/>
                </a:solidFill>
                <a:latin typeface="BIZ UDPGothic" panose="020B0400000000000000" pitchFamily="34" charset="-128"/>
                <a:ea typeface="BIZ UDPGothic" panose="020B0400000000000000" pitchFamily="34" charset="-128"/>
              </a:rPr>
              <a:t>   合計参加人数：</a:t>
            </a:r>
            <a:r>
              <a:rPr kumimoji="1" lang="en-US" altLang="ja-JP" sz="969" dirty="0">
                <a:solidFill>
                  <a:prstClr val="black"/>
                </a:solidFill>
                <a:latin typeface="BIZ UDPGothic" panose="020B0400000000000000" pitchFamily="34" charset="-128"/>
                <a:ea typeface="BIZ UDPGothic" panose="020B0400000000000000" pitchFamily="34" charset="-128"/>
              </a:rPr>
              <a:t>40</a:t>
            </a:r>
            <a:r>
              <a:rPr kumimoji="1" lang="ja-JP" altLang="en-US" sz="969" dirty="0">
                <a:solidFill>
                  <a:prstClr val="black"/>
                </a:solidFill>
                <a:latin typeface="BIZ UDPGothic" panose="020B0400000000000000" pitchFamily="34" charset="-128"/>
                <a:ea typeface="BIZ UDPGothic" panose="020B0400000000000000" pitchFamily="34" charset="-128"/>
              </a:rPr>
              <a:t>名</a:t>
            </a:r>
            <a:endParaRPr kumimoji="1" lang="en-US" altLang="ja-JP" sz="969" dirty="0">
              <a:solidFill>
                <a:prstClr val="black"/>
              </a:solidFill>
              <a:latin typeface="BIZ UDPGothic" panose="020B0400000000000000" pitchFamily="34" charset="-128"/>
              <a:ea typeface="BIZ UDPGothic" panose="020B0400000000000000" pitchFamily="34" charset="-128"/>
            </a:endParaRPr>
          </a:p>
          <a:p>
            <a:pPr defTabSz="844083">
              <a:defRPr/>
            </a:pPr>
            <a:endParaRPr kumimoji="1" lang="en-US" altLang="ja-JP" sz="969" dirty="0">
              <a:solidFill>
                <a:prstClr val="black"/>
              </a:solidFill>
              <a:latin typeface="BIZ UDPGothic" panose="020B0400000000000000" pitchFamily="34" charset="-128"/>
              <a:ea typeface="BIZ UDPGothic" panose="020B0400000000000000" pitchFamily="34" charset="-128"/>
            </a:endParaRPr>
          </a:p>
          <a:p>
            <a:pPr defTabSz="844083">
              <a:defRPr/>
            </a:pPr>
            <a:r>
              <a:rPr kumimoji="1" lang="ja-JP" altLang="en-US" sz="969" dirty="0">
                <a:solidFill>
                  <a:prstClr val="black"/>
                </a:solidFill>
                <a:latin typeface="BIZ UDPGothic" panose="020B0400000000000000" pitchFamily="34" charset="-128"/>
                <a:ea typeface="BIZ UDPGothic" panose="020B0400000000000000" pitchFamily="34" charset="-128"/>
              </a:rPr>
              <a:t>●日程</a:t>
            </a:r>
            <a:endParaRPr kumimoji="1" lang="en-US" altLang="ja-JP" sz="969" dirty="0">
              <a:solidFill>
                <a:prstClr val="black"/>
              </a:solidFill>
              <a:latin typeface="BIZ UDPGothic" panose="020B0400000000000000" pitchFamily="34" charset="-128"/>
              <a:ea typeface="BIZ UDPGothic" panose="020B0400000000000000" pitchFamily="34" charset="-128"/>
            </a:endParaRPr>
          </a:p>
          <a:p>
            <a:pPr defTabSz="844083">
              <a:defRPr/>
            </a:pPr>
            <a:r>
              <a:rPr kumimoji="1" lang="ja-JP" altLang="en-US" sz="969" dirty="0">
                <a:solidFill>
                  <a:prstClr val="black"/>
                </a:solidFill>
                <a:latin typeface="BIZ UDPGothic" panose="020B0400000000000000" pitchFamily="34" charset="-128"/>
                <a:ea typeface="BIZ UDPGothic" panose="020B0400000000000000" pitchFamily="34" charset="-128"/>
              </a:rPr>
              <a:t>　　</a:t>
            </a:r>
            <a:r>
              <a:rPr kumimoji="1" lang="en-US" altLang="ja-JP" sz="969" dirty="0">
                <a:solidFill>
                  <a:prstClr val="black"/>
                </a:solidFill>
                <a:latin typeface="BIZ UDPGothic" panose="020B0400000000000000" pitchFamily="34" charset="-128"/>
                <a:ea typeface="BIZ UDPGothic" panose="020B0400000000000000" pitchFamily="34" charset="-128"/>
              </a:rPr>
              <a:t>11</a:t>
            </a:r>
            <a:r>
              <a:rPr kumimoji="1" lang="ja-JP" altLang="en-US" sz="969" dirty="0">
                <a:solidFill>
                  <a:prstClr val="black"/>
                </a:solidFill>
                <a:latin typeface="BIZ UDPGothic" panose="020B0400000000000000" pitchFamily="34" charset="-128"/>
                <a:ea typeface="BIZ UDPGothic" panose="020B0400000000000000" pitchFamily="34" charset="-128"/>
              </a:rPr>
              <a:t>月</a:t>
            </a:r>
            <a:r>
              <a:rPr kumimoji="1" lang="en-US" altLang="ja-JP" sz="969" dirty="0">
                <a:solidFill>
                  <a:prstClr val="black"/>
                </a:solidFill>
                <a:latin typeface="BIZ UDPGothic" panose="020B0400000000000000" pitchFamily="34" charset="-128"/>
                <a:ea typeface="BIZ UDPGothic" panose="020B0400000000000000" pitchFamily="34" charset="-128"/>
              </a:rPr>
              <a:t>6</a:t>
            </a:r>
            <a:r>
              <a:rPr kumimoji="1" lang="ja-JP" altLang="en-US" sz="969" dirty="0">
                <a:solidFill>
                  <a:prstClr val="black"/>
                </a:solidFill>
                <a:latin typeface="BIZ UDPGothic" panose="020B0400000000000000" pitchFamily="34" charset="-128"/>
                <a:ea typeface="BIZ UDPGothic" panose="020B0400000000000000" pitchFamily="34" charset="-128"/>
              </a:rPr>
              <a:t>日（木）：確定</a:t>
            </a:r>
            <a:endParaRPr kumimoji="1" lang="en-US" altLang="ja-JP" sz="969" dirty="0">
              <a:solidFill>
                <a:prstClr val="black"/>
              </a:solidFill>
              <a:latin typeface="BIZ UDPGothic" panose="020B0400000000000000" pitchFamily="34" charset="-128"/>
              <a:ea typeface="BIZ UDPGothic" panose="020B0400000000000000" pitchFamily="34" charset="-128"/>
            </a:endParaRPr>
          </a:p>
          <a:p>
            <a:pPr defTabSz="844083">
              <a:defRPr/>
            </a:pPr>
            <a:r>
              <a:rPr kumimoji="1" lang="ja-JP" altLang="en-US" sz="969" dirty="0">
                <a:solidFill>
                  <a:prstClr val="black"/>
                </a:solidFill>
                <a:latin typeface="BIZ UDPGothic" panose="020B0400000000000000" pitchFamily="34" charset="-128"/>
                <a:ea typeface="BIZ UDPGothic" panose="020B0400000000000000" pitchFamily="34" charset="-128"/>
              </a:rPr>
              <a:t>　</a:t>
            </a:r>
          </a:p>
        </p:txBody>
      </p:sp>
      <p:pic>
        <p:nvPicPr>
          <p:cNvPr id="49" name="図 48">
            <a:extLst>
              <a:ext uri="{FF2B5EF4-FFF2-40B4-BE49-F238E27FC236}">
                <a16:creationId xmlns:a16="http://schemas.microsoft.com/office/drawing/2014/main" id="{62668B4D-3D46-463B-43C5-1812C6B30026}"/>
              </a:ext>
            </a:extLst>
          </p:cNvPr>
          <p:cNvPicPr>
            <a:picLocks noChangeAspect="1"/>
          </p:cNvPicPr>
          <p:nvPr/>
        </p:nvPicPr>
        <p:blipFill>
          <a:blip r:embed="rId10"/>
          <a:stretch>
            <a:fillRect/>
          </a:stretch>
        </p:blipFill>
        <p:spPr>
          <a:xfrm>
            <a:off x="601831" y="5481139"/>
            <a:ext cx="1647765" cy="909566"/>
          </a:xfrm>
          <a:prstGeom prst="rect">
            <a:avLst/>
          </a:prstGeom>
        </p:spPr>
      </p:pic>
      <p:pic>
        <p:nvPicPr>
          <p:cNvPr id="51" name="図 50">
            <a:extLst>
              <a:ext uri="{FF2B5EF4-FFF2-40B4-BE49-F238E27FC236}">
                <a16:creationId xmlns:a16="http://schemas.microsoft.com/office/drawing/2014/main" id="{24B73C83-F793-72FB-BBB1-7675633A399F}"/>
              </a:ext>
            </a:extLst>
          </p:cNvPr>
          <p:cNvPicPr>
            <a:picLocks noChangeAspect="1"/>
          </p:cNvPicPr>
          <p:nvPr/>
        </p:nvPicPr>
        <p:blipFill>
          <a:blip r:embed="rId11"/>
          <a:stretch>
            <a:fillRect/>
          </a:stretch>
        </p:blipFill>
        <p:spPr>
          <a:xfrm>
            <a:off x="2860104" y="5384833"/>
            <a:ext cx="1616303" cy="1079641"/>
          </a:xfrm>
          <a:prstGeom prst="rect">
            <a:avLst/>
          </a:prstGeom>
        </p:spPr>
      </p:pic>
      <p:pic>
        <p:nvPicPr>
          <p:cNvPr id="54" name="図 53">
            <a:extLst>
              <a:ext uri="{FF2B5EF4-FFF2-40B4-BE49-F238E27FC236}">
                <a16:creationId xmlns:a16="http://schemas.microsoft.com/office/drawing/2014/main" id="{08AE7058-CB7E-3661-AD60-37A496A15E54}"/>
              </a:ext>
            </a:extLst>
          </p:cNvPr>
          <p:cNvPicPr>
            <a:picLocks noChangeAspect="1"/>
          </p:cNvPicPr>
          <p:nvPr/>
        </p:nvPicPr>
        <p:blipFill>
          <a:blip r:embed="rId12"/>
          <a:stretch>
            <a:fillRect/>
          </a:stretch>
        </p:blipFill>
        <p:spPr>
          <a:xfrm>
            <a:off x="7125925" y="5386526"/>
            <a:ext cx="1543278" cy="1054797"/>
          </a:xfrm>
          <a:prstGeom prst="rect">
            <a:avLst/>
          </a:prstGeom>
        </p:spPr>
      </p:pic>
      <p:sp>
        <p:nvSpPr>
          <p:cNvPr id="2" name="テキスト ボックス 1">
            <a:extLst>
              <a:ext uri="{FF2B5EF4-FFF2-40B4-BE49-F238E27FC236}">
                <a16:creationId xmlns:a16="http://schemas.microsoft.com/office/drawing/2014/main" id="{49627275-7831-7563-1F83-66904C44620B}"/>
              </a:ext>
            </a:extLst>
          </p:cNvPr>
          <p:cNvSpPr txBox="1"/>
          <p:nvPr/>
        </p:nvSpPr>
        <p:spPr>
          <a:xfrm>
            <a:off x="7664250" y="2261501"/>
            <a:ext cx="985968" cy="262829"/>
          </a:xfrm>
          <a:prstGeom prst="rect">
            <a:avLst/>
          </a:prstGeom>
          <a:noFill/>
        </p:spPr>
        <p:txBody>
          <a:bodyPr wrap="square" rtlCol="0">
            <a:spAutoFit/>
          </a:bodyPr>
          <a:lstStyle/>
          <a:p>
            <a:pPr defTabSz="844083">
              <a:defRPr/>
            </a:pPr>
            <a:r>
              <a:rPr kumimoji="1" lang="ja-JP" altLang="en-US" sz="1108">
                <a:solidFill>
                  <a:prstClr val="black"/>
                </a:solidFill>
                <a:latin typeface="BIZ UDPGothic" panose="020B0400000000000000" pitchFamily="34" charset="-128"/>
                <a:ea typeface="BIZ UDPGothic" panose="020B0400000000000000" pitchFamily="34" charset="-128"/>
              </a:rPr>
              <a:t>消費者</a:t>
            </a:r>
            <a:endParaRPr kumimoji="1" lang="ja-JP" altLang="en-US" sz="1108" dirty="0">
              <a:solidFill>
                <a:prstClr val="black"/>
              </a:solidFill>
              <a:latin typeface="BIZ UDPGothic" panose="020B0400000000000000" pitchFamily="34" charset="-128"/>
              <a:ea typeface="BIZ UDPGothic" panose="020B0400000000000000" pitchFamily="34" charset="-128"/>
            </a:endParaRPr>
          </a:p>
        </p:txBody>
      </p:sp>
      <p:pic>
        <p:nvPicPr>
          <p:cNvPr id="35" name="図 34">
            <a:extLst>
              <a:ext uri="{FF2B5EF4-FFF2-40B4-BE49-F238E27FC236}">
                <a16:creationId xmlns:a16="http://schemas.microsoft.com/office/drawing/2014/main" id="{A8859EE5-CEAC-4428-A5F4-30A3AD33C4E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829445" y="2767375"/>
            <a:ext cx="2114641" cy="594743"/>
          </a:xfrm>
          <a:prstGeom prst="rect">
            <a:avLst/>
          </a:prstGeom>
        </p:spPr>
      </p:pic>
      <p:pic>
        <p:nvPicPr>
          <p:cNvPr id="1026" name="Picture 2">
            <a:extLst>
              <a:ext uri="{FF2B5EF4-FFF2-40B4-BE49-F238E27FC236}">
                <a16:creationId xmlns:a16="http://schemas.microsoft.com/office/drawing/2014/main" id="{2609BC63-561B-4D04-A025-DD7F999993C9}"/>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128230" y="5416284"/>
            <a:ext cx="1320210" cy="1025038"/>
          </a:xfrm>
          <a:prstGeom prst="rect">
            <a:avLst/>
          </a:prstGeom>
          <a:noFill/>
          <a:extLst>
            <a:ext uri="{909E8E84-426E-40DD-AFC4-6F175D3DCCD1}">
              <a14:hiddenFill xmlns:a14="http://schemas.microsoft.com/office/drawing/2010/main">
                <a:solidFill>
                  <a:srgbClr val="FFFFFF"/>
                </a:solidFill>
              </a14:hiddenFill>
            </a:ext>
          </a:extLst>
        </p:spPr>
      </p:pic>
      <p:sp>
        <p:nvSpPr>
          <p:cNvPr id="36" name="正方形/長方形 35">
            <a:extLst>
              <a:ext uri="{FF2B5EF4-FFF2-40B4-BE49-F238E27FC236}">
                <a16:creationId xmlns:a16="http://schemas.microsoft.com/office/drawing/2014/main" id="{D8B2CE48-A265-4DFF-B698-FDC4EAFD17E8}"/>
              </a:ext>
            </a:extLst>
          </p:cNvPr>
          <p:cNvSpPr/>
          <p:nvPr/>
        </p:nvSpPr>
        <p:spPr>
          <a:xfrm>
            <a:off x="98942" y="712243"/>
            <a:ext cx="6245739" cy="376385"/>
          </a:xfrm>
          <a:prstGeom prst="rect">
            <a:avLst/>
          </a:prstGeom>
        </p:spPr>
        <p:txBody>
          <a:bodyPr wrap="square">
            <a:spAutoFit/>
          </a:bodyPr>
          <a:lstStyle/>
          <a:p>
            <a:pPr defTabSz="844083">
              <a:defRPr/>
            </a:pPr>
            <a:r>
              <a:rPr kumimoji="1" lang="ja-JP" altLang="en-US" sz="1846" dirty="0">
                <a:solidFill>
                  <a:prstClr val="black"/>
                </a:solidFill>
                <a:latin typeface="BIZ UDPゴシック" panose="020B0400000000000000" pitchFamily="50" charset="-128"/>
                <a:ea typeface="BIZ UDPゴシック" panose="020B0400000000000000" pitchFamily="50" charset="-128"/>
              </a:rPr>
              <a:t>〇食品ロス削減講座の開催（案）</a:t>
            </a:r>
            <a:endParaRPr kumimoji="1" lang="en-US" altLang="ja-JP" sz="1846" dirty="0">
              <a:solidFill>
                <a:prstClr val="black"/>
              </a:solidFill>
              <a:latin typeface="BIZ UDPゴシック" panose="020B0400000000000000" pitchFamily="50" charset="-128"/>
              <a:ea typeface="BIZ UDPゴシック" panose="020B0400000000000000" pitchFamily="50" charset="-128"/>
            </a:endParaRPr>
          </a:p>
        </p:txBody>
      </p:sp>
      <p:sp>
        <p:nvSpPr>
          <p:cNvPr id="37" name="Rectangle 3">
            <a:extLst>
              <a:ext uri="{FF2B5EF4-FFF2-40B4-BE49-F238E27FC236}">
                <a16:creationId xmlns:a16="http://schemas.microsoft.com/office/drawing/2014/main" id="{4131DDCA-A62D-48F0-B891-40B41AF9D4A6}"/>
              </a:ext>
            </a:extLst>
          </p:cNvPr>
          <p:cNvSpPr>
            <a:spLocks noChangeArrowheads="1"/>
          </p:cNvSpPr>
          <p:nvPr/>
        </p:nvSpPr>
        <p:spPr bwMode="auto">
          <a:xfrm>
            <a:off x="5354" y="105882"/>
            <a:ext cx="9138646" cy="474218"/>
          </a:xfrm>
          <a:prstGeom prst="rect">
            <a:avLst/>
          </a:prstGeom>
          <a:solidFill>
            <a:schemeClr val="accent1">
              <a:lumMod val="75000"/>
            </a:schemeClr>
          </a:solidFill>
          <a:ln>
            <a:noFill/>
          </a:ln>
          <a:effectLst>
            <a:outerShdw dist="71842" dir="2700000" algn="ctr" rotWithShape="0">
              <a:schemeClr val="bg2">
                <a:alpha val="50000"/>
              </a:schemeClr>
            </a:outerShdw>
          </a:effectLst>
        </p:spPr>
        <p:txBody>
          <a:bodyPr wrap="none" lIns="82499" tIns="41249" rIns="82499" bIns="41249"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defTabSz="457200" rtl="0" eaLnBrk="1" fontAlgn="auto" latinLnBrk="0" hangingPunct="1">
              <a:lnSpc>
                <a:spcPct val="100000"/>
              </a:lnSpc>
              <a:spcBef>
                <a:spcPct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食品ロス削減ボランティア活動推進事業について</a:t>
            </a:r>
            <a:endParaRPr kumimoji="1" lang="zh-TW"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40" name="スライド番号プレースホルダー 3">
            <a:extLst>
              <a:ext uri="{FF2B5EF4-FFF2-40B4-BE49-F238E27FC236}">
                <a16:creationId xmlns:a16="http://schemas.microsoft.com/office/drawing/2014/main" id="{3F459C6D-DE8F-43FD-9232-A8E982C67792}"/>
              </a:ext>
            </a:extLst>
          </p:cNvPr>
          <p:cNvSpPr txBox="1">
            <a:spLocks/>
          </p:cNvSpPr>
          <p:nvPr/>
        </p:nvSpPr>
        <p:spPr>
          <a:xfrm>
            <a:off x="8887102" y="6480537"/>
            <a:ext cx="256898" cy="37075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600" dirty="0">
                <a:latin typeface="HGSｺﾞｼｯｸM" panose="020B0600000000000000" pitchFamily="50" charset="-128"/>
                <a:ea typeface="HGSｺﾞｼｯｸM" panose="020B0600000000000000" pitchFamily="50" charset="-128"/>
              </a:rPr>
              <a:t>５</a:t>
            </a:r>
          </a:p>
        </p:txBody>
      </p:sp>
    </p:spTree>
    <p:extLst>
      <p:ext uri="{BB962C8B-B14F-4D97-AF65-F5344CB8AC3E}">
        <p14:creationId xmlns:p14="http://schemas.microsoft.com/office/powerpoint/2010/main" val="286337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18" grpId="0"/>
      <p:bldP spid="41" grpId="0"/>
      <p:bldP spid="45" grpId="0"/>
      <p:bldP spid="46" grpId="0"/>
      <p:bldP spid="47"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86E8F281-6C5E-426D-9013-31A2FED1889F}"/>
              </a:ext>
            </a:extLst>
          </p:cNvPr>
          <p:cNvSpPr/>
          <p:nvPr/>
        </p:nvSpPr>
        <p:spPr>
          <a:xfrm>
            <a:off x="392824" y="2036071"/>
            <a:ext cx="6245739" cy="376385"/>
          </a:xfrm>
          <a:prstGeom prst="rect">
            <a:avLst/>
          </a:prstGeom>
        </p:spPr>
        <p:txBody>
          <a:bodyPr wrap="square">
            <a:spAutoFit/>
          </a:bodyPr>
          <a:lstStyle/>
          <a:p>
            <a:pPr defTabSz="844083">
              <a:defRPr/>
            </a:pPr>
            <a:r>
              <a:rPr kumimoji="1" lang="ja-JP" altLang="en-US" sz="1846" dirty="0">
                <a:solidFill>
                  <a:schemeClr val="bg2"/>
                </a:solidFill>
                <a:latin typeface="BIZ UDPゴシック" panose="020B0400000000000000" pitchFamily="50" charset="-128"/>
                <a:ea typeface="BIZ UDPゴシック" panose="020B0400000000000000" pitchFamily="50" charset="-128"/>
              </a:rPr>
              <a:t>〇食品ロス削減講座の開催</a:t>
            </a:r>
            <a:endParaRPr kumimoji="1" lang="en-US" altLang="ja-JP" sz="1846" dirty="0">
              <a:solidFill>
                <a:schemeClr val="bg2"/>
              </a:solidFill>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FC68EC1B-793F-450E-A272-0C984D5023D3}"/>
              </a:ext>
            </a:extLst>
          </p:cNvPr>
          <p:cNvSpPr txBox="1"/>
          <p:nvPr/>
        </p:nvSpPr>
        <p:spPr>
          <a:xfrm>
            <a:off x="558228" y="2402305"/>
            <a:ext cx="6717239" cy="1754326"/>
          </a:xfrm>
          <a:prstGeom prst="rect">
            <a:avLst/>
          </a:prstGeom>
          <a:noFill/>
          <a:ln>
            <a:noFill/>
          </a:ln>
        </p:spPr>
        <p:txBody>
          <a:bodyPr wrap="square" rtlCol="0">
            <a:spAutoFit/>
          </a:bodyPr>
          <a:lstStyle/>
          <a:p>
            <a:pPr defTabSz="844083">
              <a:defRPr/>
            </a:pPr>
            <a:r>
              <a:rPr kumimoji="1" lang="ja-JP" altLang="en-US" sz="1350" dirty="0">
                <a:solidFill>
                  <a:schemeClr val="bg2"/>
                </a:solidFill>
                <a:latin typeface="BIZ UDPゴシック" panose="020B0400000000000000" pitchFamily="50" charset="-128"/>
                <a:ea typeface="BIZ UDPゴシック" panose="020B0400000000000000" pitchFamily="50" charset="-128"/>
              </a:rPr>
              <a:t>　■対象</a:t>
            </a:r>
          </a:p>
          <a:p>
            <a:pPr defTabSz="844083">
              <a:defRPr/>
            </a:pPr>
            <a:r>
              <a:rPr kumimoji="1" lang="ja-JP" altLang="en-US" sz="1350" dirty="0">
                <a:solidFill>
                  <a:schemeClr val="bg2"/>
                </a:solidFill>
                <a:latin typeface="BIZ UDPゴシック" panose="020B0400000000000000" pitchFamily="50" charset="-128"/>
                <a:ea typeface="BIZ UDPゴシック" panose="020B0400000000000000" pitchFamily="50" charset="-128"/>
              </a:rPr>
              <a:t>   　 ・市町村担当者、事業者、活動隊</a:t>
            </a:r>
            <a:endParaRPr kumimoji="1" lang="en-US" altLang="ja-JP" sz="1350" dirty="0">
              <a:solidFill>
                <a:schemeClr val="bg2"/>
              </a:solidFill>
              <a:latin typeface="BIZ UDPゴシック" panose="020B0400000000000000" pitchFamily="50" charset="-128"/>
              <a:ea typeface="BIZ UDPゴシック" panose="020B0400000000000000" pitchFamily="50" charset="-128"/>
            </a:endParaRPr>
          </a:p>
          <a:p>
            <a:pPr defTabSz="844083">
              <a:defRPr/>
            </a:pPr>
            <a:r>
              <a:rPr kumimoji="1" lang="ja-JP" altLang="en-US" sz="1350" dirty="0">
                <a:solidFill>
                  <a:schemeClr val="bg2"/>
                </a:solidFill>
                <a:latin typeface="BIZ UDPゴシック" panose="020B0400000000000000" pitchFamily="50" charset="-128"/>
                <a:ea typeface="BIZ UDPゴシック" panose="020B0400000000000000" pitchFamily="50" charset="-128"/>
              </a:rPr>
              <a:t>  ■開催期間</a:t>
            </a:r>
            <a:endParaRPr kumimoji="1" lang="en-US" altLang="ja-JP" sz="1350" dirty="0">
              <a:solidFill>
                <a:schemeClr val="bg2"/>
              </a:solidFill>
              <a:latin typeface="BIZ UDPゴシック" panose="020B0400000000000000" pitchFamily="50" charset="-128"/>
              <a:ea typeface="BIZ UDPゴシック" panose="020B0400000000000000" pitchFamily="50" charset="-128"/>
            </a:endParaRPr>
          </a:p>
          <a:p>
            <a:pPr defTabSz="844083">
              <a:defRPr/>
            </a:pPr>
            <a:r>
              <a:rPr kumimoji="1" lang="ja-JP" altLang="en-US" sz="1350" dirty="0">
                <a:solidFill>
                  <a:schemeClr val="bg2"/>
                </a:solidFill>
                <a:latin typeface="BIZ UDPゴシック" panose="020B0400000000000000" pitchFamily="50" charset="-128"/>
                <a:ea typeface="BIZ UDPゴシック" panose="020B0400000000000000" pitchFamily="50" charset="-128"/>
              </a:rPr>
              <a:t>　　　・</a:t>
            </a:r>
            <a:r>
              <a:rPr kumimoji="1" lang="en-US" altLang="ja-JP" sz="1350" dirty="0">
                <a:solidFill>
                  <a:schemeClr val="bg2"/>
                </a:solidFill>
                <a:latin typeface="BIZ UDPゴシック" panose="020B0400000000000000" pitchFamily="50" charset="-128"/>
                <a:ea typeface="BIZ UDPゴシック" panose="020B0400000000000000" pitchFamily="50" charset="-128"/>
              </a:rPr>
              <a:t>10</a:t>
            </a:r>
            <a:r>
              <a:rPr kumimoji="1" lang="ja-JP" altLang="en-US" sz="1350" dirty="0">
                <a:solidFill>
                  <a:schemeClr val="bg2"/>
                </a:solidFill>
                <a:latin typeface="BIZ UDPゴシック" panose="020B0400000000000000" pitchFamily="50" charset="-128"/>
                <a:ea typeface="BIZ UDPゴシック" panose="020B0400000000000000" pitchFamily="50" charset="-128"/>
              </a:rPr>
              <a:t>～</a:t>
            </a:r>
            <a:r>
              <a:rPr kumimoji="1" lang="en-US" altLang="ja-JP" sz="1350" dirty="0">
                <a:solidFill>
                  <a:schemeClr val="bg2"/>
                </a:solidFill>
                <a:latin typeface="BIZ UDPゴシック" panose="020B0400000000000000" pitchFamily="50" charset="-128"/>
                <a:ea typeface="BIZ UDPゴシック" panose="020B0400000000000000" pitchFamily="50" charset="-128"/>
              </a:rPr>
              <a:t>11</a:t>
            </a:r>
            <a:r>
              <a:rPr kumimoji="1" lang="ja-JP" altLang="en-US" sz="1350" dirty="0">
                <a:solidFill>
                  <a:schemeClr val="bg2"/>
                </a:solidFill>
                <a:latin typeface="BIZ UDPゴシック" panose="020B0400000000000000" pitchFamily="50" charset="-128"/>
                <a:ea typeface="BIZ UDPゴシック" panose="020B0400000000000000" pitchFamily="50" charset="-128"/>
              </a:rPr>
              <a:t>月の平日</a:t>
            </a:r>
          </a:p>
          <a:p>
            <a:pPr defTabSz="844083">
              <a:defRPr/>
            </a:pPr>
            <a:r>
              <a:rPr kumimoji="1" lang="ja-JP" altLang="en-US" sz="1350" dirty="0">
                <a:solidFill>
                  <a:schemeClr val="bg2"/>
                </a:solidFill>
                <a:latin typeface="BIZ UDPゴシック" panose="020B0400000000000000" pitchFamily="50" charset="-128"/>
                <a:ea typeface="BIZ UDPゴシック" panose="020B0400000000000000" pitchFamily="50" charset="-128"/>
              </a:rPr>
              <a:t>  ■内容</a:t>
            </a:r>
          </a:p>
          <a:p>
            <a:pPr defTabSz="844083">
              <a:defRPr/>
            </a:pPr>
            <a:r>
              <a:rPr kumimoji="1" lang="ja-JP" altLang="en-US" sz="1350" dirty="0">
                <a:solidFill>
                  <a:schemeClr val="bg2"/>
                </a:solidFill>
                <a:latin typeface="BIZ UDPゴシック" panose="020B0400000000000000" pitchFamily="50" charset="-128"/>
                <a:ea typeface="BIZ UDPゴシック" panose="020B0400000000000000" pitchFamily="50" charset="-128"/>
              </a:rPr>
              <a:t>      ①食品ロスの基礎知識や効果的な啓発手法、出前講座の手法、</a:t>
            </a:r>
            <a:endParaRPr kumimoji="1" lang="en-US" altLang="ja-JP" sz="1350" dirty="0">
              <a:solidFill>
                <a:schemeClr val="bg2"/>
              </a:solidFill>
              <a:latin typeface="BIZ UDPゴシック" panose="020B0400000000000000" pitchFamily="50" charset="-128"/>
              <a:ea typeface="BIZ UDPゴシック" panose="020B0400000000000000" pitchFamily="50" charset="-128"/>
            </a:endParaRPr>
          </a:p>
          <a:p>
            <a:pPr defTabSz="844083">
              <a:defRPr/>
            </a:pPr>
            <a:r>
              <a:rPr kumimoji="1" lang="en-US" altLang="ja-JP" sz="1350" dirty="0">
                <a:solidFill>
                  <a:schemeClr val="bg2"/>
                </a:solidFill>
                <a:latin typeface="BIZ UDPゴシック" panose="020B0400000000000000" pitchFamily="50" charset="-128"/>
                <a:ea typeface="BIZ UDPゴシック" panose="020B0400000000000000" pitchFamily="50" charset="-128"/>
              </a:rPr>
              <a:t>         </a:t>
            </a:r>
            <a:r>
              <a:rPr kumimoji="1" lang="ja-JP" altLang="en-US" sz="1350" dirty="0">
                <a:solidFill>
                  <a:schemeClr val="bg2"/>
                </a:solidFill>
                <a:latin typeface="BIZ UDPゴシック" panose="020B0400000000000000" pitchFamily="50" charset="-128"/>
                <a:ea typeface="BIZ UDPゴシック" panose="020B0400000000000000" pitchFamily="50" charset="-128"/>
              </a:rPr>
              <a:t>市町村・事業者の食  品ロス削減取組事例の共有　等</a:t>
            </a:r>
          </a:p>
          <a:p>
            <a:pPr defTabSz="844083">
              <a:defRPr/>
            </a:pPr>
            <a:r>
              <a:rPr kumimoji="1" lang="ja-JP" altLang="en-US" sz="1350" dirty="0">
                <a:solidFill>
                  <a:schemeClr val="bg2"/>
                </a:solidFill>
                <a:latin typeface="BIZ UDPゴシック" panose="020B0400000000000000" pitchFamily="50" charset="-128"/>
                <a:ea typeface="BIZ UDPゴシック" panose="020B0400000000000000" pitchFamily="50" charset="-128"/>
              </a:rPr>
              <a:t>　　　②事業者等における食品ロスの現状や削減対策　等</a:t>
            </a:r>
          </a:p>
        </p:txBody>
      </p:sp>
      <p:sp>
        <p:nvSpPr>
          <p:cNvPr id="34" name="正方形/長方形 33">
            <a:extLst>
              <a:ext uri="{FF2B5EF4-FFF2-40B4-BE49-F238E27FC236}">
                <a16:creationId xmlns:a16="http://schemas.microsoft.com/office/drawing/2014/main" id="{83F59005-7DF9-4602-8175-E893B64D7ED5}"/>
              </a:ext>
            </a:extLst>
          </p:cNvPr>
          <p:cNvSpPr/>
          <p:nvPr/>
        </p:nvSpPr>
        <p:spPr>
          <a:xfrm>
            <a:off x="392824" y="4309503"/>
            <a:ext cx="6245739" cy="660437"/>
          </a:xfrm>
          <a:prstGeom prst="rect">
            <a:avLst/>
          </a:prstGeom>
        </p:spPr>
        <p:txBody>
          <a:bodyPr wrap="square">
            <a:spAutoFit/>
          </a:bodyPr>
          <a:lstStyle/>
          <a:p>
            <a:pPr defTabSz="844083">
              <a:defRPr/>
            </a:pPr>
            <a:r>
              <a:rPr kumimoji="1" lang="ja-JP" altLang="en-US" sz="1846" dirty="0">
                <a:solidFill>
                  <a:prstClr val="black"/>
                </a:solidFill>
                <a:latin typeface="BIZ UDPゴシック" panose="020B0400000000000000" pitchFamily="50" charset="-128"/>
                <a:ea typeface="BIZ UDPゴシック" panose="020B0400000000000000" pitchFamily="50" charset="-128"/>
              </a:rPr>
              <a:t>〇地域の食品ロス削減に向けた取組の実践（活動隊の派遣）</a:t>
            </a:r>
            <a:br>
              <a:rPr kumimoji="1" lang="ja-JP" altLang="en-US" sz="1846" dirty="0">
                <a:solidFill>
                  <a:prstClr val="black"/>
                </a:solidFill>
                <a:latin typeface="BIZ UDPゴシック" panose="020B0400000000000000" pitchFamily="50" charset="-128"/>
                <a:ea typeface="BIZ UDPゴシック" panose="020B0400000000000000" pitchFamily="50" charset="-128"/>
              </a:rPr>
            </a:br>
            <a:endParaRPr kumimoji="1" lang="en-US" altLang="ja-JP" sz="1846" dirty="0">
              <a:solidFill>
                <a:prstClr val="black"/>
              </a:solidFill>
              <a:latin typeface="BIZ UDPゴシック" panose="020B0400000000000000" pitchFamily="50" charset="-128"/>
              <a:ea typeface="BIZ UDPゴシック" panose="020B0400000000000000" pitchFamily="50" charset="-128"/>
            </a:endParaRPr>
          </a:p>
        </p:txBody>
      </p:sp>
      <p:sp>
        <p:nvSpPr>
          <p:cNvPr id="44" name="テキスト ボックス 43">
            <a:extLst>
              <a:ext uri="{FF2B5EF4-FFF2-40B4-BE49-F238E27FC236}">
                <a16:creationId xmlns:a16="http://schemas.microsoft.com/office/drawing/2014/main" id="{A4715402-7EC4-446B-9E93-554999AF082D}"/>
              </a:ext>
            </a:extLst>
          </p:cNvPr>
          <p:cNvSpPr txBox="1"/>
          <p:nvPr/>
        </p:nvSpPr>
        <p:spPr>
          <a:xfrm>
            <a:off x="558228" y="4795466"/>
            <a:ext cx="6717239" cy="1546577"/>
          </a:xfrm>
          <a:prstGeom prst="rect">
            <a:avLst/>
          </a:prstGeom>
          <a:noFill/>
          <a:ln>
            <a:noFill/>
          </a:ln>
        </p:spPr>
        <p:txBody>
          <a:bodyPr wrap="square" rtlCol="0">
            <a:spAutoFit/>
          </a:bodyPr>
          <a:lstStyle/>
          <a:p>
            <a:pPr defTabSz="844083">
              <a:defRPr/>
            </a:pPr>
            <a:r>
              <a:rPr kumimoji="1" lang="ja-JP" altLang="en-US" sz="1350" dirty="0">
                <a:solidFill>
                  <a:prstClr val="black"/>
                </a:solidFill>
                <a:latin typeface="BIZ UDPゴシック" panose="020B0400000000000000" pitchFamily="50" charset="-128"/>
                <a:ea typeface="BIZ UDPゴシック" panose="020B0400000000000000" pitchFamily="50" charset="-128"/>
              </a:rPr>
              <a:t>　■対象地域</a:t>
            </a:r>
          </a:p>
          <a:p>
            <a:pPr defTabSz="844083">
              <a:defRPr/>
            </a:pPr>
            <a:r>
              <a:rPr kumimoji="1" lang="ja-JP" altLang="en-US" sz="1350" dirty="0">
                <a:solidFill>
                  <a:prstClr val="black"/>
                </a:solidFill>
                <a:latin typeface="BIZ UDPゴシック" panose="020B0400000000000000" pitchFamily="50" charset="-128"/>
                <a:ea typeface="BIZ UDPゴシック" panose="020B0400000000000000" pitchFamily="50" charset="-128"/>
              </a:rPr>
              <a:t>　　  ・特定の市町村（事前の希望調査・ヒアリング等で決定）</a:t>
            </a:r>
          </a:p>
          <a:p>
            <a:pPr defTabSz="844083">
              <a:defRPr/>
            </a:pPr>
            <a:r>
              <a:rPr kumimoji="1" lang="ja-JP" altLang="en-US" sz="1350" dirty="0">
                <a:solidFill>
                  <a:prstClr val="black"/>
                </a:solidFill>
                <a:latin typeface="BIZ UDPゴシック" panose="020B0400000000000000" pitchFamily="50" charset="-128"/>
                <a:ea typeface="BIZ UDPゴシック" panose="020B0400000000000000" pitchFamily="50" charset="-128"/>
              </a:rPr>
              <a:t>　    </a:t>
            </a:r>
          </a:p>
          <a:p>
            <a:pPr defTabSz="844083">
              <a:defRPr/>
            </a:pPr>
            <a:r>
              <a:rPr kumimoji="1" lang="ja-JP" altLang="en-US" sz="1350" dirty="0">
                <a:solidFill>
                  <a:prstClr val="black"/>
                </a:solidFill>
                <a:latin typeface="BIZ UDPゴシック" panose="020B0400000000000000" pitchFamily="50" charset="-128"/>
                <a:ea typeface="BIZ UDPゴシック" panose="020B0400000000000000" pitchFamily="50" charset="-128"/>
              </a:rPr>
              <a:t>　■想定される活動内容</a:t>
            </a:r>
          </a:p>
          <a:p>
            <a:pPr defTabSz="844083">
              <a:defRPr/>
            </a:pPr>
            <a:r>
              <a:rPr kumimoji="1" lang="ja-JP" altLang="en-US" sz="1350" dirty="0">
                <a:solidFill>
                  <a:prstClr val="black"/>
                </a:solidFill>
                <a:latin typeface="BIZ UDPゴシック" panose="020B0400000000000000" pitchFamily="50" charset="-128"/>
                <a:ea typeface="BIZ UDPゴシック" panose="020B0400000000000000" pitchFamily="50" charset="-128"/>
              </a:rPr>
              <a:t>　　  ・市町村イベントでの啓発ブース出展</a:t>
            </a:r>
          </a:p>
          <a:p>
            <a:pPr defTabSz="844083">
              <a:defRPr/>
            </a:pPr>
            <a:r>
              <a:rPr kumimoji="1" lang="ja-JP" altLang="en-US" sz="1350" dirty="0">
                <a:solidFill>
                  <a:prstClr val="black"/>
                </a:solidFill>
                <a:latin typeface="BIZ UDPゴシック" panose="020B0400000000000000" pitchFamily="50" charset="-128"/>
                <a:ea typeface="BIZ UDPゴシック" panose="020B0400000000000000" pitchFamily="50" charset="-128"/>
              </a:rPr>
              <a:t>　 　 ・学校や市民講座での出前講座</a:t>
            </a:r>
          </a:p>
          <a:p>
            <a:pPr defTabSz="844083">
              <a:defRPr/>
            </a:pPr>
            <a:r>
              <a:rPr kumimoji="1" lang="ja-JP" altLang="en-US" sz="1350" dirty="0">
                <a:solidFill>
                  <a:prstClr val="black"/>
                </a:solidFill>
                <a:latin typeface="BIZ UDPゴシック" panose="020B0400000000000000" pitchFamily="50" charset="-128"/>
                <a:ea typeface="BIZ UDPゴシック" panose="020B0400000000000000" pitchFamily="50" charset="-128"/>
              </a:rPr>
              <a:t>　 　 ・市や事業者の実施するフードドライブの受付・仕分けへの協力</a:t>
            </a:r>
            <a:endParaRPr kumimoji="1" lang="en-US" altLang="ja-JP" sz="1350" dirty="0">
              <a:solidFill>
                <a:prstClr val="black"/>
              </a:solidFill>
              <a:latin typeface="BIZ UDPゴシック" panose="020B0400000000000000" pitchFamily="50" charset="-128"/>
              <a:ea typeface="BIZ UDPゴシック" panose="020B0400000000000000" pitchFamily="50" charset="-128"/>
            </a:endParaRPr>
          </a:p>
        </p:txBody>
      </p:sp>
      <p:pic>
        <p:nvPicPr>
          <p:cNvPr id="2" name="図 1">
            <a:extLst>
              <a:ext uri="{FF2B5EF4-FFF2-40B4-BE49-F238E27FC236}">
                <a16:creationId xmlns:a16="http://schemas.microsoft.com/office/drawing/2014/main" id="{474989EC-9041-475D-BD3E-008A6A6B860B}"/>
              </a:ext>
            </a:extLst>
          </p:cNvPr>
          <p:cNvPicPr>
            <a:picLocks noChangeAspect="1"/>
          </p:cNvPicPr>
          <p:nvPr/>
        </p:nvPicPr>
        <p:blipFill>
          <a:blip r:embed="rId2">
            <a:alphaModFix amt="5000"/>
          </a:blip>
          <a:stretch>
            <a:fillRect/>
          </a:stretch>
        </p:blipFill>
        <p:spPr>
          <a:xfrm>
            <a:off x="5890042" y="2359446"/>
            <a:ext cx="2768790" cy="1707643"/>
          </a:xfrm>
          <a:prstGeom prst="rect">
            <a:avLst/>
          </a:prstGeom>
        </p:spPr>
      </p:pic>
      <p:grpSp>
        <p:nvGrpSpPr>
          <p:cNvPr id="26" name="グループ化 25">
            <a:extLst>
              <a:ext uri="{FF2B5EF4-FFF2-40B4-BE49-F238E27FC236}">
                <a16:creationId xmlns:a16="http://schemas.microsoft.com/office/drawing/2014/main" id="{A567D3DB-CB43-4C22-9557-F79D1E245E95}"/>
              </a:ext>
            </a:extLst>
          </p:cNvPr>
          <p:cNvGrpSpPr/>
          <p:nvPr/>
        </p:nvGrpSpPr>
        <p:grpSpPr>
          <a:xfrm>
            <a:off x="5890042" y="4735222"/>
            <a:ext cx="2770850" cy="1896352"/>
            <a:chOff x="5189586" y="4237571"/>
            <a:chExt cx="3772034" cy="2322325"/>
          </a:xfrm>
        </p:grpSpPr>
        <p:sp>
          <p:nvSpPr>
            <p:cNvPr id="27" name="四角形: 角を丸くする 26">
              <a:extLst>
                <a:ext uri="{FF2B5EF4-FFF2-40B4-BE49-F238E27FC236}">
                  <a16:creationId xmlns:a16="http://schemas.microsoft.com/office/drawing/2014/main" id="{FEDE6133-C090-47FA-9A06-C46B4DB7C12A}"/>
                </a:ext>
              </a:extLst>
            </p:cNvPr>
            <p:cNvSpPr/>
            <p:nvPr/>
          </p:nvSpPr>
          <p:spPr>
            <a:xfrm>
              <a:off x="5189586" y="4237571"/>
              <a:ext cx="3772034" cy="2322325"/>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endParaRPr kumimoji="1" lang="ja-JP" altLang="en-US" sz="1662">
                <a:solidFill>
                  <a:prstClr val="white"/>
                </a:solidFill>
                <a:latin typeface="Calibri" panose="020F0502020204030204"/>
                <a:ea typeface="游ゴシック" panose="020B0400000000000000" pitchFamily="50" charset="-128"/>
              </a:endParaRPr>
            </a:p>
          </p:txBody>
        </p:sp>
        <p:cxnSp>
          <p:nvCxnSpPr>
            <p:cNvPr id="28" name="直線矢印コネクタ 27">
              <a:extLst>
                <a:ext uri="{FF2B5EF4-FFF2-40B4-BE49-F238E27FC236}">
                  <a16:creationId xmlns:a16="http://schemas.microsoft.com/office/drawing/2014/main" id="{286BF9C7-697C-4C51-A81A-0E1E9E748184}"/>
                </a:ext>
              </a:extLst>
            </p:cNvPr>
            <p:cNvCxnSpPr>
              <a:cxnSpLocks/>
            </p:cNvCxnSpPr>
            <p:nvPr/>
          </p:nvCxnSpPr>
          <p:spPr>
            <a:xfrm>
              <a:off x="6766161" y="5398734"/>
              <a:ext cx="796226" cy="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9" name="図 13">
              <a:extLst>
                <a:ext uri="{FF2B5EF4-FFF2-40B4-BE49-F238E27FC236}">
                  <a16:creationId xmlns:a16="http://schemas.microsoft.com/office/drawing/2014/main" id="{CBC8CABF-72AE-4678-AE40-748E11609E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1397" y="4953376"/>
              <a:ext cx="847137" cy="847136"/>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
          <p:nvSpPr>
            <p:cNvPr id="30" name="テキスト ボックス 7">
              <a:extLst>
                <a:ext uri="{FF2B5EF4-FFF2-40B4-BE49-F238E27FC236}">
                  <a16:creationId xmlns:a16="http://schemas.microsoft.com/office/drawing/2014/main" id="{20DFCDC2-AC15-45E2-B3EC-5D877B8E5EAC}"/>
                </a:ext>
              </a:extLst>
            </p:cNvPr>
            <p:cNvSpPr txBox="1">
              <a:spLocks noChangeArrowheads="1"/>
            </p:cNvSpPr>
            <p:nvPr/>
          </p:nvSpPr>
          <p:spPr bwMode="auto">
            <a:xfrm>
              <a:off x="6088425" y="5913264"/>
              <a:ext cx="2272142" cy="5529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8206" rIns="68580" bIns="8206" numCol="1" anchor="t" anchorCtr="0" compatLnSpc="1">
              <a:prstTxWarp prst="textNoShape">
                <a:avLst/>
              </a:prstTxWarp>
            </a:bodyPr>
            <a:lstStyle/>
            <a:p>
              <a:pPr algn="ctr" defTabSz="844083" eaLnBrk="0" fontAlgn="base" hangingPunct="0">
                <a:spcBef>
                  <a:spcPct val="0"/>
                </a:spcBef>
                <a:spcAft>
                  <a:spcPct val="0"/>
                </a:spcAft>
                <a:defRPr/>
              </a:pPr>
              <a:r>
                <a:rPr lang="ja-JP" altLang="en-US" sz="923"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市町村や事業者が行う</a:t>
              </a:r>
              <a:endParaRPr lang="en-US" altLang="ja-JP" sz="923"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ctr" defTabSz="844083" eaLnBrk="0" fontAlgn="base" hangingPunct="0">
                <a:spcBef>
                  <a:spcPct val="0"/>
                </a:spcBef>
                <a:spcAft>
                  <a:spcPct val="0"/>
                </a:spcAft>
                <a:defRPr/>
              </a:pPr>
              <a:r>
                <a:rPr lang="ja-JP" altLang="en-US" sz="923"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啓発活動等</a:t>
              </a:r>
              <a:r>
                <a:rPr lang="ja-JP" altLang="ja-JP" sz="923"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へ</a:t>
              </a:r>
              <a:r>
                <a:rPr lang="ja-JP" altLang="en-US" sz="923"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参画</a:t>
              </a:r>
              <a:endParaRPr lang="en-US" altLang="ja-JP" sz="923"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36" name="図 35">
              <a:extLst>
                <a:ext uri="{FF2B5EF4-FFF2-40B4-BE49-F238E27FC236}">
                  <a16:creationId xmlns:a16="http://schemas.microsoft.com/office/drawing/2014/main" id="{47E3D07C-D430-4A0E-8645-70DBC82800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22280" y="4876689"/>
              <a:ext cx="1059025" cy="932542"/>
            </a:xfrm>
            <a:prstGeom prst="rect">
              <a:avLst/>
            </a:prstGeom>
            <a:ln w="6350">
              <a:solidFill>
                <a:schemeClr val="tx1"/>
              </a:solidFill>
            </a:ln>
          </p:spPr>
        </p:pic>
      </p:grpSp>
      <p:sp>
        <p:nvSpPr>
          <p:cNvPr id="17" name="Rectangle 3">
            <a:extLst>
              <a:ext uri="{FF2B5EF4-FFF2-40B4-BE49-F238E27FC236}">
                <a16:creationId xmlns:a16="http://schemas.microsoft.com/office/drawing/2014/main" id="{30B281B5-79D1-4D0B-8C89-CAD48CA5F719}"/>
              </a:ext>
            </a:extLst>
          </p:cNvPr>
          <p:cNvSpPr>
            <a:spLocks noChangeArrowheads="1"/>
          </p:cNvSpPr>
          <p:nvPr/>
        </p:nvSpPr>
        <p:spPr bwMode="auto">
          <a:xfrm>
            <a:off x="5354" y="105882"/>
            <a:ext cx="9138646" cy="474218"/>
          </a:xfrm>
          <a:prstGeom prst="rect">
            <a:avLst/>
          </a:prstGeom>
          <a:solidFill>
            <a:schemeClr val="accent1">
              <a:lumMod val="75000"/>
            </a:schemeClr>
          </a:solidFill>
          <a:ln>
            <a:noFill/>
          </a:ln>
          <a:effectLst>
            <a:outerShdw dist="71842" dir="2700000" algn="ctr" rotWithShape="0">
              <a:schemeClr val="bg2">
                <a:alpha val="50000"/>
              </a:schemeClr>
            </a:outerShdw>
          </a:effectLst>
        </p:spPr>
        <p:txBody>
          <a:bodyPr wrap="none" lIns="82499" tIns="41249" rIns="82499" bIns="41249"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defTabSz="457200" rtl="0" eaLnBrk="1" fontAlgn="auto" latinLnBrk="0" hangingPunct="1">
              <a:lnSpc>
                <a:spcPct val="100000"/>
              </a:lnSpc>
              <a:spcBef>
                <a:spcPct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食品ロス削減ボランティア活動推進事業について</a:t>
            </a:r>
            <a:endParaRPr kumimoji="1" lang="zh-TW"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8" name="Text Box 5">
            <a:extLst>
              <a:ext uri="{FF2B5EF4-FFF2-40B4-BE49-F238E27FC236}">
                <a16:creationId xmlns:a16="http://schemas.microsoft.com/office/drawing/2014/main" id="{E07508B1-C214-419E-B13F-F45278A1C033}"/>
              </a:ext>
            </a:extLst>
          </p:cNvPr>
          <p:cNvSpPr txBox="1">
            <a:spLocks noChangeArrowheads="1"/>
          </p:cNvSpPr>
          <p:nvPr/>
        </p:nvSpPr>
        <p:spPr bwMode="auto">
          <a:xfrm>
            <a:off x="392824" y="1110201"/>
            <a:ext cx="8610600" cy="540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8799" tIns="29400" rIns="58799" bIns="2940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chemeClr val="bg2"/>
                </a:solidFill>
                <a:effectLst/>
                <a:uLnTx/>
                <a:uFillTx/>
                <a:latin typeface="Meiryo UI" panose="020B0604030504040204" pitchFamily="50" charset="-128"/>
                <a:ea typeface="Meiryo UI" panose="020B0604030504040204" pitchFamily="50" charset="-128"/>
              </a:rPr>
              <a:t>　令和７年度は、これまで養成した活動隊が、地域の市町村や事業者が展開する既存の啓発活動等に参画するとともに、市町村や事業者と一緒に学ぶことで、多様な主体との連携の枠組みを構築しつつ、地域活動の推進と定着を図ります。</a:t>
            </a:r>
          </a:p>
        </p:txBody>
      </p:sp>
      <p:sp>
        <p:nvSpPr>
          <p:cNvPr id="22" name="AutoShape 7">
            <a:extLst>
              <a:ext uri="{FF2B5EF4-FFF2-40B4-BE49-F238E27FC236}">
                <a16:creationId xmlns:a16="http://schemas.microsoft.com/office/drawing/2014/main" id="{C1A10C36-1C5C-48E6-81E8-211F925ACDA6}"/>
              </a:ext>
            </a:extLst>
          </p:cNvPr>
          <p:cNvSpPr>
            <a:spLocks noChangeArrowheads="1"/>
          </p:cNvSpPr>
          <p:nvPr/>
        </p:nvSpPr>
        <p:spPr bwMode="auto">
          <a:xfrm>
            <a:off x="392824" y="1705921"/>
            <a:ext cx="918188" cy="322364"/>
          </a:xfrm>
          <a:prstGeom prst="roundRect">
            <a:avLst>
              <a:gd name="adj" fmla="val 16667"/>
            </a:avLst>
          </a:prstGeom>
          <a:solidFill>
            <a:schemeClr val="accent1">
              <a:lumMod val="75000"/>
            </a:schemeClr>
          </a:solidFill>
          <a:ln w="9525">
            <a:solidFill>
              <a:schemeClr val="accent1">
                <a:lumMod val="75000"/>
              </a:schemeClr>
            </a:solidFill>
            <a:round/>
            <a:headEnd/>
            <a:tailEnd/>
          </a:ln>
          <a:effectLst/>
        </p:spPr>
        <p:txBody>
          <a:bodyPr wrap="none" lIns="78399" tIns="39200" rIns="78399" bIns="392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事業の概要</a:t>
            </a:r>
          </a:p>
        </p:txBody>
      </p:sp>
      <p:sp>
        <p:nvSpPr>
          <p:cNvPr id="23" name="AutoShape 7">
            <a:extLst>
              <a:ext uri="{FF2B5EF4-FFF2-40B4-BE49-F238E27FC236}">
                <a16:creationId xmlns:a16="http://schemas.microsoft.com/office/drawing/2014/main" id="{B1836F83-21C8-408F-96D4-51FAAB067866}"/>
              </a:ext>
            </a:extLst>
          </p:cNvPr>
          <p:cNvSpPr>
            <a:spLocks noChangeArrowheads="1"/>
          </p:cNvSpPr>
          <p:nvPr/>
        </p:nvSpPr>
        <p:spPr bwMode="auto">
          <a:xfrm>
            <a:off x="378468" y="756107"/>
            <a:ext cx="918188" cy="322364"/>
          </a:xfrm>
          <a:prstGeom prst="roundRect">
            <a:avLst>
              <a:gd name="adj" fmla="val 16667"/>
            </a:avLst>
          </a:prstGeom>
          <a:solidFill>
            <a:schemeClr val="accent1">
              <a:lumMod val="75000"/>
            </a:schemeClr>
          </a:solidFill>
          <a:ln w="9525">
            <a:solidFill>
              <a:schemeClr val="accent1">
                <a:lumMod val="75000"/>
              </a:schemeClr>
            </a:solidFill>
            <a:round/>
            <a:headEnd/>
            <a:tailEnd/>
          </a:ln>
          <a:effectLst/>
        </p:spPr>
        <p:txBody>
          <a:bodyPr wrap="none" lIns="78399" tIns="39200" rIns="78399" bIns="392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事業の</a:t>
            </a:r>
            <a:r>
              <a:rPr lang="ja-JP" altLang="en-US" sz="1200" b="1" dirty="0">
                <a:solidFill>
                  <a:schemeClr val="bg1"/>
                </a:solidFill>
                <a:latin typeface="Meiryo UI" panose="020B0604030504040204" pitchFamily="50" charset="-128"/>
                <a:ea typeface="Meiryo UI" panose="020B0604030504040204" pitchFamily="50" charset="-128"/>
              </a:rPr>
              <a:t>目的</a:t>
            </a:r>
            <a:endPar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p:txBody>
      </p:sp>
      <p:sp>
        <p:nvSpPr>
          <p:cNvPr id="20" name="スライド番号プレースホルダー 3">
            <a:extLst>
              <a:ext uri="{FF2B5EF4-FFF2-40B4-BE49-F238E27FC236}">
                <a16:creationId xmlns:a16="http://schemas.microsoft.com/office/drawing/2014/main" id="{E8900AED-E14B-4ACB-A88E-D975CD6773ED}"/>
              </a:ext>
            </a:extLst>
          </p:cNvPr>
          <p:cNvSpPr txBox="1">
            <a:spLocks/>
          </p:cNvSpPr>
          <p:nvPr/>
        </p:nvSpPr>
        <p:spPr>
          <a:xfrm>
            <a:off x="8887102" y="6480537"/>
            <a:ext cx="256898" cy="37075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600" dirty="0">
                <a:latin typeface="HGSｺﾞｼｯｸM" panose="020B0600000000000000" pitchFamily="50" charset="-128"/>
                <a:ea typeface="HGSｺﾞｼｯｸM" panose="020B0600000000000000" pitchFamily="50" charset="-128"/>
              </a:rPr>
              <a:t>６</a:t>
            </a:r>
          </a:p>
        </p:txBody>
      </p:sp>
    </p:spTree>
    <p:extLst>
      <p:ext uri="{BB962C8B-B14F-4D97-AF65-F5344CB8AC3E}">
        <p14:creationId xmlns:p14="http://schemas.microsoft.com/office/powerpoint/2010/main" val="507385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a:extLst>
              <a:ext uri="{FF2B5EF4-FFF2-40B4-BE49-F238E27FC236}">
                <a16:creationId xmlns:a16="http://schemas.microsoft.com/office/drawing/2014/main" id="{83F59005-7DF9-4602-8175-E893B64D7ED5}"/>
              </a:ext>
            </a:extLst>
          </p:cNvPr>
          <p:cNvSpPr/>
          <p:nvPr/>
        </p:nvSpPr>
        <p:spPr>
          <a:xfrm>
            <a:off x="78827" y="574035"/>
            <a:ext cx="6245739" cy="584775"/>
          </a:xfrm>
          <a:prstGeom prst="rect">
            <a:avLst/>
          </a:prstGeom>
        </p:spPr>
        <p:txBody>
          <a:bodyPr wrap="square">
            <a:spAutoFit/>
          </a:bodyPr>
          <a:lstStyle/>
          <a:p>
            <a:pPr defTabSz="844083">
              <a:defRPr/>
            </a:pPr>
            <a:r>
              <a:rPr lang="ja-JP" altLang="en-US" sz="1600" dirty="0">
                <a:solidFill>
                  <a:prstClr val="black"/>
                </a:solidFill>
                <a:latin typeface="BIZ UDPゴシック" panose="020B0400000000000000" pitchFamily="50" charset="-128"/>
                <a:ea typeface="BIZ UDPゴシック" panose="020B0400000000000000" pitchFamily="50" charset="-128"/>
              </a:rPr>
              <a:t>〇</a:t>
            </a:r>
            <a:r>
              <a:rPr kumimoji="1" lang="ja-JP" altLang="en-US" sz="1600" dirty="0">
                <a:solidFill>
                  <a:prstClr val="black"/>
                </a:solidFill>
                <a:latin typeface="BIZ UDPゴシック" panose="020B0400000000000000" pitchFamily="50" charset="-128"/>
                <a:ea typeface="BIZ UDPゴシック" panose="020B0400000000000000" pitchFamily="50" charset="-128"/>
              </a:rPr>
              <a:t>地域の食品ロス削減に向けた取組の実践（活動隊の派遣）</a:t>
            </a:r>
            <a:br>
              <a:rPr kumimoji="1" lang="ja-JP" altLang="en-US" sz="1600" dirty="0">
                <a:solidFill>
                  <a:prstClr val="black"/>
                </a:solidFill>
                <a:latin typeface="BIZ UDPゴシック" panose="020B0400000000000000" pitchFamily="50" charset="-128"/>
                <a:ea typeface="BIZ UDPゴシック" panose="020B0400000000000000" pitchFamily="50" charset="-128"/>
              </a:rPr>
            </a:br>
            <a:endParaRPr kumimoji="1" lang="en-US" altLang="ja-JP" sz="1600" dirty="0">
              <a:solidFill>
                <a:prstClr val="black"/>
              </a:solidFill>
              <a:latin typeface="BIZ UDPゴシック" panose="020B0400000000000000" pitchFamily="50" charset="-128"/>
              <a:ea typeface="BIZ UDPゴシック" panose="020B0400000000000000" pitchFamily="50" charset="-128"/>
            </a:endParaRPr>
          </a:p>
        </p:txBody>
      </p:sp>
      <p:graphicFrame>
        <p:nvGraphicFramePr>
          <p:cNvPr id="3" name="表 3">
            <a:extLst>
              <a:ext uri="{FF2B5EF4-FFF2-40B4-BE49-F238E27FC236}">
                <a16:creationId xmlns:a16="http://schemas.microsoft.com/office/drawing/2014/main" id="{BA583F53-726A-4035-9835-9FC5552A58BA}"/>
              </a:ext>
            </a:extLst>
          </p:cNvPr>
          <p:cNvGraphicFramePr>
            <a:graphicFrameLocks noGrp="1"/>
          </p:cNvGraphicFramePr>
          <p:nvPr>
            <p:extLst>
              <p:ext uri="{D42A27DB-BD31-4B8C-83A1-F6EECF244321}">
                <p14:modId xmlns:p14="http://schemas.microsoft.com/office/powerpoint/2010/main" val="1125689852"/>
              </p:ext>
            </p:extLst>
          </p:nvPr>
        </p:nvGraphicFramePr>
        <p:xfrm>
          <a:off x="425668" y="1204976"/>
          <a:ext cx="8198070" cy="5476316"/>
        </p:xfrm>
        <a:graphic>
          <a:graphicData uri="http://schemas.openxmlformats.org/drawingml/2006/table">
            <a:tbl>
              <a:tblPr firstRow="1" bandRow="1">
                <a:tableStyleId>{5C22544A-7EE6-4342-B048-85BDC9FD1C3A}</a:tableStyleId>
              </a:tblPr>
              <a:tblGrid>
                <a:gridCol w="1309752">
                  <a:extLst>
                    <a:ext uri="{9D8B030D-6E8A-4147-A177-3AD203B41FA5}">
                      <a16:colId xmlns:a16="http://schemas.microsoft.com/office/drawing/2014/main" val="2347580258"/>
                    </a:ext>
                  </a:extLst>
                </a:gridCol>
                <a:gridCol w="2061645">
                  <a:extLst>
                    <a:ext uri="{9D8B030D-6E8A-4147-A177-3AD203B41FA5}">
                      <a16:colId xmlns:a16="http://schemas.microsoft.com/office/drawing/2014/main" val="617461521"/>
                    </a:ext>
                  </a:extLst>
                </a:gridCol>
                <a:gridCol w="1762503">
                  <a:extLst>
                    <a:ext uri="{9D8B030D-6E8A-4147-A177-3AD203B41FA5}">
                      <a16:colId xmlns:a16="http://schemas.microsoft.com/office/drawing/2014/main" val="362606626"/>
                    </a:ext>
                  </a:extLst>
                </a:gridCol>
                <a:gridCol w="1834460">
                  <a:extLst>
                    <a:ext uri="{9D8B030D-6E8A-4147-A177-3AD203B41FA5}">
                      <a16:colId xmlns:a16="http://schemas.microsoft.com/office/drawing/2014/main" val="3988463641"/>
                    </a:ext>
                  </a:extLst>
                </a:gridCol>
                <a:gridCol w="1229710">
                  <a:extLst>
                    <a:ext uri="{9D8B030D-6E8A-4147-A177-3AD203B41FA5}">
                      <a16:colId xmlns:a16="http://schemas.microsoft.com/office/drawing/2014/main" val="1208157912"/>
                    </a:ext>
                  </a:extLst>
                </a:gridCol>
              </a:tblGrid>
              <a:tr h="384282">
                <a:tc>
                  <a:txBody>
                    <a:bodyPr/>
                    <a:lstStyle/>
                    <a:p>
                      <a:pPr algn="ctr"/>
                      <a:r>
                        <a:rPr kumimoji="1" lang="ja-JP" altLang="en-US" sz="1400" dirty="0">
                          <a:latin typeface="BIZ UDPゴシック" panose="020B0400000000000000" pitchFamily="50" charset="-128"/>
                          <a:ea typeface="BIZ UDPゴシック" panose="020B0400000000000000" pitchFamily="50" charset="-128"/>
                        </a:rPr>
                        <a:t>市町村名</a:t>
                      </a:r>
                    </a:p>
                  </a:txBody>
                  <a:tcPr marL="84406" marR="84406" marT="42203" marB="42203"/>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開催名称</a:t>
                      </a:r>
                    </a:p>
                  </a:txBody>
                  <a:tcPr marL="84406" marR="84406" marT="42203" marB="42203"/>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開催時期</a:t>
                      </a:r>
                    </a:p>
                  </a:txBody>
                  <a:tcPr marL="84406" marR="84406" marT="42203" marB="42203"/>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開催場所</a:t>
                      </a:r>
                    </a:p>
                  </a:txBody>
                  <a:tcPr marL="84406" marR="84406" marT="42203" marB="42203"/>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調整状況</a:t>
                      </a:r>
                    </a:p>
                  </a:txBody>
                  <a:tcPr marL="84406" marR="84406" marT="42203" marB="42203"/>
                </a:tc>
                <a:extLst>
                  <a:ext uri="{0D108BD9-81ED-4DB2-BD59-A6C34878D82A}">
                    <a16:rowId xmlns:a16="http://schemas.microsoft.com/office/drawing/2014/main" val="589619775"/>
                  </a:ext>
                </a:extLst>
              </a:tr>
              <a:tr h="384282">
                <a:tc>
                  <a:txBody>
                    <a:bodyPr/>
                    <a:lstStyle/>
                    <a:p>
                      <a:r>
                        <a:rPr kumimoji="1" lang="ja-JP" altLang="en-US" sz="1400" dirty="0">
                          <a:latin typeface="BIZ UDPゴシック" panose="020B0400000000000000" pitchFamily="50" charset="-128"/>
                          <a:ea typeface="BIZ UDPゴシック" panose="020B0400000000000000" pitchFamily="50" charset="-128"/>
                        </a:rPr>
                        <a:t>吹田市</a:t>
                      </a:r>
                    </a:p>
                  </a:txBody>
                  <a:tcPr marL="84406" marR="84406" marT="42203" marB="42203" anchor="ctr"/>
                </a:tc>
                <a:tc>
                  <a:txBody>
                    <a:bodyPr/>
                    <a:lstStyle/>
                    <a:p>
                      <a:r>
                        <a:rPr kumimoji="1" lang="zh-TW" altLang="en-US" sz="1400" dirty="0">
                          <a:latin typeface="BIZ UDPゴシック" panose="020B0400000000000000" pitchFamily="50" charset="-128"/>
                          <a:ea typeface="BIZ UDPゴシック" panose="020B0400000000000000" pitchFamily="50" charset="-128"/>
                        </a:rPr>
                        <a:t>吹田市廃棄物減量等</a:t>
                      </a:r>
                    </a:p>
                    <a:p>
                      <a:r>
                        <a:rPr kumimoji="1" lang="zh-TW" altLang="en-US" sz="1400" dirty="0">
                          <a:latin typeface="BIZ UDPゴシック" panose="020B0400000000000000" pitchFamily="50" charset="-128"/>
                          <a:ea typeface="BIZ UDPゴシック" panose="020B0400000000000000" pitchFamily="50" charset="-128"/>
                        </a:rPr>
                        <a:t>推進員全体会</a:t>
                      </a:r>
                      <a:endParaRPr kumimoji="1" lang="ja-JP" altLang="en-US" sz="1400"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400" dirty="0">
                          <a:latin typeface="BIZ UDPゴシック" panose="020B0400000000000000" pitchFamily="50" charset="-128"/>
                          <a:ea typeface="BIZ UDPゴシック" panose="020B0400000000000000" pitchFamily="50" charset="-128"/>
                        </a:rPr>
                        <a:t>①</a:t>
                      </a:r>
                      <a:r>
                        <a:rPr kumimoji="1" lang="en-US" altLang="ja-JP" sz="1400" dirty="0">
                          <a:latin typeface="BIZ UDPゴシック" panose="020B0400000000000000" pitchFamily="50" charset="-128"/>
                          <a:ea typeface="BIZ UDPゴシック" panose="020B0400000000000000" pitchFamily="50" charset="-128"/>
                        </a:rPr>
                        <a:t>7</a:t>
                      </a:r>
                      <a:r>
                        <a:rPr kumimoji="1" lang="ja-JP" altLang="en-US" sz="1400" dirty="0">
                          <a:latin typeface="BIZ UDPゴシック" panose="020B0400000000000000" pitchFamily="50" charset="-128"/>
                          <a:ea typeface="BIZ UDPゴシック" panose="020B0400000000000000" pitchFamily="50" charset="-128"/>
                        </a:rPr>
                        <a:t>月</a:t>
                      </a:r>
                      <a:r>
                        <a:rPr kumimoji="1" lang="en-US" altLang="ja-JP" sz="1400" dirty="0">
                          <a:latin typeface="BIZ UDPゴシック" panose="020B0400000000000000" pitchFamily="50" charset="-128"/>
                          <a:ea typeface="BIZ UDPゴシック" panose="020B0400000000000000" pitchFamily="50" charset="-128"/>
                        </a:rPr>
                        <a:t>12</a:t>
                      </a:r>
                      <a:r>
                        <a:rPr kumimoji="1" lang="ja-JP" altLang="en-US" sz="1400" dirty="0">
                          <a:latin typeface="BIZ UDPゴシック" panose="020B0400000000000000" pitchFamily="50" charset="-128"/>
                          <a:ea typeface="BIZ UDPゴシック" panose="020B0400000000000000" pitchFamily="50" charset="-128"/>
                        </a:rPr>
                        <a:t>日（土）</a:t>
                      </a:r>
                      <a:br>
                        <a:rPr kumimoji="1" lang="en-US" altLang="ja-JP" sz="1400" dirty="0">
                          <a:latin typeface="BIZ UDPゴシック" panose="020B0400000000000000" pitchFamily="50" charset="-128"/>
                          <a:ea typeface="BIZ UDPゴシック" panose="020B0400000000000000" pitchFamily="50" charset="-128"/>
                        </a:rPr>
                      </a:br>
                      <a:r>
                        <a:rPr kumimoji="1" lang="ja-JP" altLang="en-US" sz="1400" dirty="0">
                          <a:latin typeface="BIZ UDPゴシック" panose="020B0400000000000000" pitchFamily="50" charset="-128"/>
                          <a:ea typeface="BIZ UDPゴシック" panose="020B0400000000000000" pitchFamily="50" charset="-128"/>
                        </a:rPr>
                        <a:t>②</a:t>
                      </a:r>
                      <a:r>
                        <a:rPr kumimoji="1" lang="en-US" altLang="ja-JP" sz="1400" dirty="0">
                          <a:latin typeface="BIZ UDPゴシック" panose="020B0400000000000000" pitchFamily="50" charset="-128"/>
                          <a:ea typeface="BIZ UDPゴシック" panose="020B0400000000000000" pitchFamily="50" charset="-128"/>
                        </a:rPr>
                        <a:t>7</a:t>
                      </a:r>
                      <a:r>
                        <a:rPr kumimoji="1" lang="ja-JP" altLang="en-US" sz="1400" dirty="0">
                          <a:latin typeface="BIZ UDPゴシック" panose="020B0400000000000000" pitchFamily="50" charset="-128"/>
                          <a:ea typeface="BIZ UDPゴシック" panose="020B0400000000000000" pitchFamily="50" charset="-128"/>
                        </a:rPr>
                        <a:t>月</a:t>
                      </a:r>
                      <a:r>
                        <a:rPr kumimoji="1" lang="en-US" altLang="ja-JP" sz="1400" dirty="0">
                          <a:latin typeface="BIZ UDPゴシック" panose="020B0400000000000000" pitchFamily="50" charset="-128"/>
                          <a:ea typeface="BIZ UDPゴシック" panose="020B0400000000000000" pitchFamily="50" charset="-128"/>
                        </a:rPr>
                        <a:t>17</a:t>
                      </a:r>
                      <a:r>
                        <a:rPr kumimoji="1" lang="ja-JP" altLang="en-US" sz="1400" dirty="0">
                          <a:latin typeface="BIZ UDPゴシック" panose="020B0400000000000000" pitchFamily="50" charset="-128"/>
                          <a:ea typeface="BIZ UDPゴシック" panose="020B0400000000000000" pitchFamily="50" charset="-128"/>
                        </a:rPr>
                        <a:t>日（木）</a:t>
                      </a:r>
                    </a:p>
                  </a:txBody>
                  <a:tcPr marL="84406" marR="84406" marT="42203" marB="42203" anchor="ctr"/>
                </a:tc>
                <a:tc>
                  <a:txBody>
                    <a:bodyPr/>
                    <a:lstStyle/>
                    <a:p>
                      <a:r>
                        <a:rPr kumimoji="1" lang="ja-JP" altLang="en-US" sz="1100" dirty="0">
                          <a:latin typeface="BIZ UDPゴシック" panose="020B0400000000000000" pitchFamily="50" charset="-128"/>
                          <a:ea typeface="BIZ UDPゴシック" panose="020B0400000000000000" pitchFamily="50" charset="-128"/>
                        </a:rPr>
                        <a:t>①メイシアターレセプションホール</a:t>
                      </a:r>
                      <a:br>
                        <a:rPr kumimoji="1" lang="en-US" altLang="ja-JP" sz="1100" dirty="0">
                          <a:latin typeface="BIZ UDPゴシック" panose="020B0400000000000000" pitchFamily="50" charset="-128"/>
                          <a:ea typeface="BIZ UDPゴシック" panose="020B0400000000000000" pitchFamily="50" charset="-128"/>
                        </a:rPr>
                      </a:br>
                      <a:r>
                        <a:rPr kumimoji="1" lang="ja-JP" altLang="en-US" sz="1100" dirty="0">
                          <a:latin typeface="BIZ UDPゴシック" panose="020B0400000000000000" pitchFamily="50" charset="-128"/>
                          <a:ea typeface="BIZ UDPゴシック" panose="020B0400000000000000" pitchFamily="50" charset="-128"/>
                        </a:rPr>
                        <a:t>②千里山コミュニティセンター多目的ホール</a:t>
                      </a:r>
                    </a:p>
                  </a:txBody>
                  <a:tcPr marL="84406" marR="84406" marT="42203" marB="42203" anchor="ct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①②実施済</a:t>
                      </a:r>
                      <a:endParaRPr kumimoji="1" lang="en-US" altLang="ja-JP" sz="1200" dirty="0">
                        <a:latin typeface="BIZ UDPゴシック" panose="020B0400000000000000" pitchFamily="50" charset="-128"/>
                        <a:ea typeface="BIZ UDPゴシック" panose="020B0400000000000000" pitchFamily="50" charset="-128"/>
                      </a:endParaRPr>
                    </a:p>
                  </a:txBody>
                  <a:tcPr marL="84406" marR="84406" marT="42203" marB="42203" anchor="ctr"/>
                </a:tc>
                <a:extLst>
                  <a:ext uri="{0D108BD9-81ED-4DB2-BD59-A6C34878D82A}">
                    <a16:rowId xmlns:a16="http://schemas.microsoft.com/office/drawing/2014/main" val="3170487008"/>
                  </a:ext>
                </a:extLst>
              </a:tr>
              <a:tr h="384282">
                <a:tc>
                  <a:txBody>
                    <a:bodyPr/>
                    <a:lstStyle/>
                    <a:p>
                      <a:r>
                        <a:rPr kumimoji="1" lang="ja-JP" altLang="en-US" sz="1400" dirty="0">
                          <a:latin typeface="BIZ UDPゴシック" panose="020B0400000000000000" pitchFamily="50" charset="-128"/>
                          <a:ea typeface="BIZ UDPゴシック" panose="020B0400000000000000" pitchFamily="50" charset="-128"/>
                        </a:rPr>
                        <a:t>島本町</a:t>
                      </a:r>
                    </a:p>
                  </a:txBody>
                  <a:tcPr marL="84406" marR="84406" marT="42203" marB="42203" anchor="ctr"/>
                </a:tc>
                <a:tc>
                  <a:txBody>
                    <a:bodyPr/>
                    <a:lstStyle/>
                    <a:p>
                      <a:r>
                        <a:rPr kumimoji="1" lang="ja-JP" altLang="en-US" sz="1400" dirty="0">
                          <a:latin typeface="BIZ UDPゴシック" panose="020B0400000000000000" pitchFamily="50" charset="-128"/>
                          <a:ea typeface="BIZ UDPゴシック" panose="020B0400000000000000" pitchFamily="50" charset="-128"/>
                        </a:rPr>
                        <a:t>環境まつり</a:t>
                      </a:r>
                    </a:p>
                  </a:txBody>
                  <a:tcPr marL="84406" marR="84406" marT="42203" marB="42203" anchor="ctr"/>
                </a:tc>
                <a:tc>
                  <a:txBody>
                    <a:bodyPr/>
                    <a:lstStyle/>
                    <a:p>
                      <a:r>
                        <a:rPr kumimoji="1" lang="ja-JP" altLang="en-US" sz="1400" dirty="0">
                          <a:latin typeface="BIZ UDPゴシック" panose="020B0400000000000000" pitchFamily="50" charset="-128"/>
                          <a:ea typeface="BIZ UDPゴシック" panose="020B0400000000000000" pitchFamily="50" charset="-128"/>
                        </a:rPr>
                        <a:t>９月６日（土）</a:t>
                      </a:r>
                    </a:p>
                  </a:txBody>
                  <a:tcPr marL="84406" marR="84406" marT="42203" marB="42203" anchor="ctr"/>
                </a:tc>
                <a:tc>
                  <a:txBody>
                    <a:bodyPr/>
                    <a:lstStyle/>
                    <a:p>
                      <a:r>
                        <a:rPr kumimoji="1" lang="ja-JP" altLang="en-US" sz="1400" dirty="0">
                          <a:latin typeface="BIZ UDPゴシック" panose="020B0400000000000000" pitchFamily="50" charset="-128"/>
                          <a:ea typeface="BIZ UDPゴシック" panose="020B0400000000000000" pitchFamily="50" charset="-128"/>
                        </a:rPr>
                        <a:t>島本町人権文化センター</a:t>
                      </a:r>
                    </a:p>
                  </a:txBody>
                  <a:tcPr marL="84406" marR="84406" marT="42203" marB="4220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隊員募集中</a:t>
                      </a:r>
                    </a:p>
                  </a:txBody>
                  <a:tcPr marL="84406" marR="84406" marT="42203" marB="42203" anchor="ctr"/>
                </a:tc>
                <a:extLst>
                  <a:ext uri="{0D108BD9-81ED-4DB2-BD59-A6C34878D82A}">
                    <a16:rowId xmlns:a16="http://schemas.microsoft.com/office/drawing/2014/main" val="2764361289"/>
                  </a:ext>
                </a:extLst>
              </a:tr>
              <a:tr h="384282">
                <a:tc>
                  <a:txBody>
                    <a:bodyPr/>
                    <a:lstStyle/>
                    <a:p>
                      <a:r>
                        <a:rPr kumimoji="1" lang="ja-JP" altLang="en-US" sz="1400" dirty="0">
                          <a:latin typeface="BIZ UDPゴシック" panose="020B0400000000000000" pitchFamily="50" charset="-128"/>
                          <a:ea typeface="BIZ UDPゴシック" panose="020B0400000000000000" pitchFamily="50" charset="-128"/>
                        </a:rPr>
                        <a:t>堺市</a:t>
                      </a:r>
                    </a:p>
                  </a:txBody>
                  <a:tcPr marL="84406" marR="84406" marT="42203" marB="4220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BIZ UDPゴシック" panose="020B0400000000000000" pitchFamily="50" charset="-128"/>
                          <a:ea typeface="BIZ UDPゴシック" panose="020B0400000000000000" pitchFamily="50" charset="-128"/>
                        </a:rPr>
                        <a:t>仮称）食品ロス削減月間イベント</a:t>
                      </a:r>
                    </a:p>
                  </a:txBody>
                  <a:tcPr marL="84406" marR="84406" marT="42203" marB="42203" anchor="ctr"/>
                </a:tc>
                <a:tc>
                  <a:txBody>
                    <a:bodyPr/>
                    <a:lstStyle/>
                    <a:p>
                      <a:r>
                        <a:rPr kumimoji="1" lang="en-US" altLang="ja-JP" sz="1400" dirty="0">
                          <a:latin typeface="BIZ UDPゴシック" panose="020B0400000000000000" pitchFamily="50" charset="-128"/>
                          <a:ea typeface="BIZ UDPゴシック" panose="020B0400000000000000" pitchFamily="50" charset="-128"/>
                        </a:rPr>
                        <a:t>10</a:t>
                      </a:r>
                      <a:r>
                        <a:rPr kumimoji="1" lang="ja-JP" altLang="en-US" sz="1400" dirty="0">
                          <a:latin typeface="BIZ UDPゴシック" panose="020B0400000000000000" pitchFamily="50" charset="-128"/>
                          <a:ea typeface="BIZ UDPゴシック" panose="020B0400000000000000" pitchFamily="50" charset="-128"/>
                        </a:rPr>
                        <a:t>月４日（土）</a:t>
                      </a:r>
                    </a:p>
                  </a:txBody>
                  <a:tcPr marL="84406" marR="84406" marT="42203" marB="42203" anchor="ctr"/>
                </a:tc>
                <a:tc>
                  <a:txBody>
                    <a:bodyPr/>
                    <a:lstStyle/>
                    <a:p>
                      <a:r>
                        <a:rPr kumimoji="1" lang="ja-JP" altLang="en-US" sz="1400" dirty="0">
                          <a:latin typeface="BIZ UDPゴシック" panose="020B0400000000000000" pitchFamily="50" charset="-128"/>
                          <a:ea typeface="BIZ UDPゴシック" panose="020B0400000000000000" pitchFamily="50" charset="-128"/>
                        </a:rPr>
                        <a:t>イオンモール堺鉄砲町（予定）</a:t>
                      </a:r>
                    </a:p>
                  </a:txBody>
                  <a:tcPr marL="84406" marR="84406" marT="42203" marB="42203" anchor="ct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隊員募集中</a:t>
                      </a:r>
                    </a:p>
                  </a:txBody>
                  <a:tcPr marL="84406" marR="84406" marT="42203" marB="42203" anchor="ctr"/>
                </a:tc>
                <a:extLst>
                  <a:ext uri="{0D108BD9-81ED-4DB2-BD59-A6C34878D82A}">
                    <a16:rowId xmlns:a16="http://schemas.microsoft.com/office/drawing/2014/main" val="1914993475"/>
                  </a:ext>
                </a:extLst>
              </a:tr>
              <a:tr h="384282">
                <a:tc>
                  <a:txBody>
                    <a:bodyPr/>
                    <a:lstStyle/>
                    <a:p>
                      <a:r>
                        <a:rPr kumimoji="1" lang="ja-JP" altLang="en-US" sz="1400" dirty="0">
                          <a:latin typeface="BIZ UDPゴシック" panose="020B0400000000000000" pitchFamily="50" charset="-128"/>
                          <a:ea typeface="BIZ UDPゴシック" panose="020B0400000000000000" pitchFamily="50" charset="-128"/>
                        </a:rPr>
                        <a:t>藤井寺市</a:t>
                      </a:r>
                    </a:p>
                  </a:txBody>
                  <a:tcPr marL="84406" marR="84406" marT="42203" marB="42203" anchor="ctr"/>
                </a:tc>
                <a:tc>
                  <a:txBody>
                    <a:bodyPr/>
                    <a:lstStyle/>
                    <a:p>
                      <a:r>
                        <a:rPr kumimoji="1" lang="ja-JP" altLang="en-US" sz="1400" dirty="0">
                          <a:latin typeface="BIZ UDPゴシック" panose="020B0400000000000000" pitchFamily="50" charset="-128"/>
                          <a:ea typeface="BIZ UDPゴシック" panose="020B0400000000000000" pitchFamily="50" charset="-128"/>
                        </a:rPr>
                        <a:t>未定</a:t>
                      </a:r>
                    </a:p>
                  </a:txBody>
                  <a:tcPr marL="84406" marR="84406" marT="42203" marB="42203" anchor="ctr"/>
                </a:tc>
                <a:tc>
                  <a:txBody>
                    <a:bodyPr/>
                    <a:lstStyle/>
                    <a:p>
                      <a:r>
                        <a:rPr kumimoji="1" lang="ja-JP" altLang="en-US" sz="1400" dirty="0">
                          <a:latin typeface="BIZ UDPゴシック" panose="020B0400000000000000" pitchFamily="50" charset="-128"/>
                          <a:ea typeface="BIZ UDPゴシック" panose="020B0400000000000000" pitchFamily="50" charset="-128"/>
                        </a:rPr>
                        <a:t>９月以降</a:t>
                      </a:r>
                    </a:p>
                  </a:txBody>
                  <a:tcPr marL="84406" marR="84406" marT="42203" marB="42203" anchor="ctr"/>
                </a:tc>
                <a:tc>
                  <a:txBody>
                    <a:bodyPr/>
                    <a:lstStyle/>
                    <a:p>
                      <a:r>
                        <a:rPr kumimoji="1" lang="zh-CN" altLang="en-US" sz="1400" dirty="0">
                          <a:latin typeface="BIZ UDPゴシック" panose="020B0400000000000000" pitchFamily="50" charset="-128"/>
                          <a:ea typeface="BIZ UDPゴシック" panose="020B0400000000000000" pitchFamily="50" charset="-128"/>
                        </a:rPr>
                        <a:t>道明寺南小学校</a:t>
                      </a:r>
                      <a:endParaRPr kumimoji="1" lang="ja-JP" altLang="en-US" sz="1400"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調整中</a:t>
                      </a:r>
                    </a:p>
                  </a:txBody>
                  <a:tcPr marL="84406" marR="84406" marT="42203" marB="42203" anchor="ctr"/>
                </a:tc>
                <a:extLst>
                  <a:ext uri="{0D108BD9-81ED-4DB2-BD59-A6C34878D82A}">
                    <a16:rowId xmlns:a16="http://schemas.microsoft.com/office/drawing/2014/main" val="4047424014"/>
                  </a:ext>
                </a:extLst>
              </a:tr>
              <a:tr h="384282">
                <a:tc>
                  <a:txBody>
                    <a:bodyPr/>
                    <a:lstStyle/>
                    <a:p>
                      <a:r>
                        <a:rPr kumimoji="1" lang="ja-JP" altLang="en-US" sz="1400" dirty="0">
                          <a:latin typeface="BIZ UDPゴシック" panose="020B0400000000000000" pitchFamily="50" charset="-128"/>
                          <a:ea typeface="BIZ UDPゴシック" panose="020B0400000000000000" pitchFamily="50" charset="-128"/>
                        </a:rPr>
                        <a:t>大阪市</a:t>
                      </a:r>
                    </a:p>
                  </a:txBody>
                  <a:tcPr marL="84406" marR="84406" marT="42203" marB="42203" anchor="ctr"/>
                </a:tc>
                <a:tc>
                  <a:txBody>
                    <a:bodyPr/>
                    <a:lstStyle/>
                    <a:p>
                      <a:r>
                        <a:rPr kumimoji="1" lang="ja-JP" altLang="en-US" sz="1400" dirty="0">
                          <a:latin typeface="BIZ UDPゴシック" panose="020B0400000000000000" pitchFamily="50" charset="-128"/>
                          <a:ea typeface="BIZ UDPゴシック" panose="020B0400000000000000" pitchFamily="50" charset="-128"/>
                        </a:rPr>
                        <a:t>未定</a:t>
                      </a:r>
                    </a:p>
                  </a:txBody>
                  <a:tcPr marL="84406" marR="84406" marT="42203" marB="4220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BIZ UDPゴシック" panose="020B0400000000000000" pitchFamily="50" charset="-128"/>
                          <a:ea typeface="BIZ UDPゴシック" panose="020B0400000000000000" pitchFamily="50" charset="-128"/>
                        </a:rPr>
                        <a:t>未定</a:t>
                      </a:r>
                    </a:p>
                  </a:txBody>
                  <a:tcPr marL="84406" marR="84406" marT="42203" marB="4220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BIZ UDPゴシック" panose="020B0400000000000000" pitchFamily="50" charset="-128"/>
                          <a:ea typeface="BIZ UDPゴシック" panose="020B0400000000000000" pitchFamily="50" charset="-128"/>
                        </a:rPr>
                        <a:t>未定</a:t>
                      </a:r>
                    </a:p>
                  </a:txBody>
                  <a:tcPr marL="84406" marR="84406" marT="42203" marB="4220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調整中</a:t>
                      </a:r>
                    </a:p>
                  </a:txBody>
                  <a:tcPr marL="84406" marR="84406" marT="42203" marB="42203" anchor="ctr"/>
                </a:tc>
                <a:extLst>
                  <a:ext uri="{0D108BD9-81ED-4DB2-BD59-A6C34878D82A}">
                    <a16:rowId xmlns:a16="http://schemas.microsoft.com/office/drawing/2014/main" val="3933761462"/>
                  </a:ext>
                </a:extLst>
              </a:tr>
              <a:tr h="590843">
                <a:tc>
                  <a:txBody>
                    <a:bodyPr/>
                    <a:lstStyle/>
                    <a:p>
                      <a:r>
                        <a:rPr kumimoji="1" lang="ja-JP" altLang="en-US" sz="1400" dirty="0">
                          <a:latin typeface="BIZ UDPゴシック" panose="020B0400000000000000" pitchFamily="50" charset="-128"/>
                          <a:ea typeface="BIZ UDPゴシック" panose="020B0400000000000000" pitchFamily="50" charset="-128"/>
                        </a:rPr>
                        <a:t>河内長野市</a:t>
                      </a:r>
                    </a:p>
                  </a:txBody>
                  <a:tcPr marL="84406" marR="84406" marT="42203" marB="42203" anchor="ctr"/>
                </a:tc>
                <a:tc>
                  <a:txBody>
                    <a:bodyPr/>
                    <a:lstStyle/>
                    <a:p>
                      <a:r>
                        <a:rPr kumimoji="1" lang="ja-JP" altLang="en-US" sz="1400" dirty="0">
                          <a:latin typeface="BIZ UDPゴシック" panose="020B0400000000000000" pitchFamily="50" charset="-128"/>
                          <a:ea typeface="BIZ UDPゴシック" panose="020B0400000000000000" pitchFamily="50" charset="-128"/>
                        </a:rPr>
                        <a:t>①もったいない市</a:t>
                      </a:r>
                      <a:br>
                        <a:rPr kumimoji="1" lang="en-US" altLang="ja-JP" sz="1400" dirty="0">
                          <a:latin typeface="BIZ UDPゴシック" panose="020B0400000000000000" pitchFamily="50" charset="-128"/>
                          <a:ea typeface="BIZ UDPゴシック" panose="020B0400000000000000" pitchFamily="50" charset="-128"/>
                        </a:rPr>
                      </a:br>
                      <a:r>
                        <a:rPr kumimoji="1" lang="ja-JP" altLang="en-US" sz="1400" dirty="0">
                          <a:latin typeface="BIZ UDPゴシック" panose="020B0400000000000000" pitchFamily="50" charset="-128"/>
                          <a:ea typeface="BIZ UDPゴシック" panose="020B0400000000000000" pitchFamily="50" charset="-128"/>
                        </a:rPr>
                        <a:t>②ぐるぐるマルシェ</a:t>
                      </a:r>
                    </a:p>
                  </a:txBody>
                  <a:tcPr marL="84406" marR="84406" marT="42203" marB="42203" anchor="ctr"/>
                </a:tc>
                <a:tc>
                  <a:txBody>
                    <a:bodyPr/>
                    <a:lstStyle/>
                    <a:p>
                      <a:r>
                        <a:rPr kumimoji="1" lang="ja-JP" altLang="en-US" sz="1400" dirty="0">
                          <a:latin typeface="BIZ UDPゴシック" panose="020B0400000000000000" pitchFamily="50" charset="-128"/>
                          <a:ea typeface="BIZ UDPゴシック" panose="020B0400000000000000" pitchFamily="50" charset="-128"/>
                        </a:rPr>
                        <a:t>①未定</a:t>
                      </a:r>
                      <a:br>
                        <a:rPr kumimoji="1" lang="en-US" altLang="ja-JP" sz="1400" dirty="0">
                          <a:latin typeface="BIZ UDPゴシック" panose="020B0400000000000000" pitchFamily="50" charset="-128"/>
                          <a:ea typeface="BIZ UDPゴシック" panose="020B0400000000000000" pitchFamily="50" charset="-128"/>
                        </a:rPr>
                      </a:br>
                      <a:r>
                        <a:rPr kumimoji="1" lang="ja-JP" altLang="en-US" sz="1400" dirty="0">
                          <a:latin typeface="BIZ UDPゴシック" panose="020B0400000000000000" pitchFamily="50" charset="-128"/>
                          <a:ea typeface="BIZ UDPゴシック" panose="020B0400000000000000" pitchFamily="50" charset="-128"/>
                        </a:rPr>
                        <a:t>②未定</a:t>
                      </a:r>
                    </a:p>
                  </a:txBody>
                  <a:tcPr marL="84406" marR="84406" marT="42203" marB="4220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BIZ UDPゴシック" panose="020B0400000000000000" pitchFamily="50" charset="-128"/>
                          <a:ea typeface="BIZ UDPゴシック" panose="020B0400000000000000" pitchFamily="50" charset="-128"/>
                        </a:rPr>
                        <a:t>①未定</a:t>
                      </a:r>
                      <a:br>
                        <a:rPr kumimoji="1" lang="en-US" altLang="ja-JP" sz="1400" dirty="0">
                          <a:latin typeface="BIZ UDPゴシック" panose="020B0400000000000000" pitchFamily="50" charset="-128"/>
                          <a:ea typeface="BIZ UDPゴシック" panose="020B0400000000000000" pitchFamily="50" charset="-128"/>
                        </a:rPr>
                      </a:br>
                      <a:r>
                        <a:rPr kumimoji="1" lang="ja-JP" altLang="en-US" sz="1400" dirty="0">
                          <a:latin typeface="BIZ UDPゴシック" panose="020B0400000000000000" pitchFamily="50" charset="-128"/>
                          <a:ea typeface="BIZ UDPゴシック" panose="020B0400000000000000" pitchFamily="50" charset="-128"/>
                        </a:rPr>
                        <a:t>②未定</a:t>
                      </a:r>
                    </a:p>
                  </a:txBody>
                  <a:tcPr marL="84406" marR="84406" marT="42203" marB="4220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①②調整中</a:t>
                      </a:r>
                    </a:p>
                  </a:txBody>
                  <a:tcPr marL="84406" marR="84406" marT="42203" marB="42203" anchor="ctr"/>
                </a:tc>
                <a:extLst>
                  <a:ext uri="{0D108BD9-81ED-4DB2-BD59-A6C34878D82A}">
                    <a16:rowId xmlns:a16="http://schemas.microsoft.com/office/drawing/2014/main" val="4009084280"/>
                  </a:ext>
                </a:extLst>
              </a:tr>
              <a:tr h="590843">
                <a:tc>
                  <a:txBody>
                    <a:bodyPr/>
                    <a:lstStyle/>
                    <a:p>
                      <a:r>
                        <a:rPr kumimoji="1" lang="ja-JP" altLang="en-US" sz="1400" dirty="0">
                          <a:latin typeface="BIZ UDPゴシック" panose="020B0400000000000000" pitchFamily="50" charset="-128"/>
                          <a:ea typeface="BIZ UDPゴシック" panose="020B0400000000000000" pitchFamily="50" charset="-128"/>
                        </a:rPr>
                        <a:t>東大阪市</a:t>
                      </a:r>
                    </a:p>
                  </a:txBody>
                  <a:tcPr marL="84406" marR="84406" marT="42203" marB="42203" anchor="ctr"/>
                </a:tc>
                <a:tc>
                  <a:txBody>
                    <a:bodyPr/>
                    <a:lstStyle/>
                    <a:p>
                      <a:r>
                        <a:rPr kumimoji="1" lang="zh-TW" altLang="en-US" sz="1400" dirty="0">
                          <a:latin typeface="BIZ UDPゴシック" panose="020B0400000000000000" pitchFamily="50" charset="-128"/>
                          <a:ea typeface="BIZ UDPゴシック" panose="020B0400000000000000" pitchFamily="50" charset="-128"/>
                        </a:rPr>
                        <a:t>東大阪市環境教育出前講座</a:t>
                      </a:r>
                      <a:endParaRPr kumimoji="1" lang="ja-JP" altLang="en-US" sz="1400"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400" dirty="0">
                          <a:latin typeface="BIZ UDPゴシック" panose="020B0400000000000000" pitchFamily="50" charset="-128"/>
                          <a:ea typeface="BIZ UDPゴシック" panose="020B0400000000000000" pitchFamily="50" charset="-128"/>
                        </a:rPr>
                        <a:t>未定</a:t>
                      </a:r>
                    </a:p>
                  </a:txBody>
                  <a:tcPr marL="84406" marR="84406" marT="42203" marB="42203" anchor="ctr"/>
                </a:tc>
                <a:tc>
                  <a:txBody>
                    <a:bodyPr/>
                    <a:lstStyle/>
                    <a:p>
                      <a:r>
                        <a:rPr kumimoji="1" lang="ja-JP" altLang="en-US" sz="1400" dirty="0">
                          <a:latin typeface="BIZ UDPゴシック" panose="020B0400000000000000" pitchFamily="50" charset="-128"/>
                          <a:ea typeface="BIZ UDPゴシック" panose="020B0400000000000000" pitchFamily="50" charset="-128"/>
                        </a:rPr>
                        <a:t>未定</a:t>
                      </a:r>
                    </a:p>
                  </a:txBody>
                  <a:tcPr marL="84406" marR="84406" marT="42203" marB="4220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調整中</a:t>
                      </a:r>
                    </a:p>
                  </a:txBody>
                  <a:tcPr marL="84406" marR="84406" marT="42203" marB="42203" anchor="ctr"/>
                </a:tc>
                <a:extLst>
                  <a:ext uri="{0D108BD9-81ED-4DB2-BD59-A6C34878D82A}">
                    <a16:rowId xmlns:a16="http://schemas.microsoft.com/office/drawing/2014/main" val="3385742095"/>
                  </a:ext>
                </a:extLst>
              </a:tr>
              <a:tr h="590843">
                <a:tc>
                  <a:txBody>
                    <a:bodyPr/>
                    <a:lstStyle/>
                    <a:p>
                      <a:r>
                        <a:rPr kumimoji="1" lang="ja-JP" altLang="en-US" sz="1400" dirty="0">
                          <a:latin typeface="BIZ UDPゴシック" panose="020B0400000000000000" pitchFamily="50" charset="-128"/>
                          <a:ea typeface="BIZ UDPゴシック" panose="020B0400000000000000" pitchFamily="50" charset="-128"/>
                        </a:rPr>
                        <a:t>その他</a:t>
                      </a:r>
                    </a:p>
                  </a:txBody>
                  <a:tcPr marL="84406" marR="84406" marT="42203" marB="42203" anchor="ctr"/>
                </a:tc>
                <a:tc>
                  <a:txBody>
                    <a:bodyPr/>
                    <a:lstStyle/>
                    <a:p>
                      <a:r>
                        <a:rPr kumimoji="1" lang="ja-JP" altLang="en-US" sz="1400" dirty="0">
                          <a:latin typeface="BIZ UDPゴシック" panose="020B0400000000000000" pitchFamily="50" charset="-128"/>
                          <a:ea typeface="BIZ UDPゴシック" panose="020B0400000000000000" pitchFamily="50" charset="-128"/>
                        </a:rPr>
                        <a:t>①もったいないやん　</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a:t>
                      </a:r>
                      <a:r>
                        <a:rPr kumimoji="1" lang="en-US" altLang="ja-JP" sz="1400" dirty="0">
                          <a:latin typeface="BIZ UDPゴシック" panose="020B0400000000000000" pitchFamily="50" charset="-128"/>
                          <a:ea typeface="BIZ UDPゴシック" panose="020B0400000000000000" pitchFamily="50" charset="-128"/>
                        </a:rPr>
                        <a:t>EXPO</a:t>
                      </a:r>
                    </a:p>
                    <a:p>
                      <a:r>
                        <a:rPr kumimoji="1" lang="ja-JP" altLang="en-US" sz="1400" dirty="0">
                          <a:latin typeface="BIZ UDPゴシック" panose="020B0400000000000000" pitchFamily="50" charset="-128"/>
                          <a:ea typeface="BIZ UDPゴシック" panose="020B0400000000000000" pitchFamily="50" charset="-128"/>
                        </a:rPr>
                        <a:t>②咲洲こども</a:t>
                      </a:r>
                      <a:r>
                        <a:rPr kumimoji="1" lang="en-US" altLang="ja-JP" sz="1400" dirty="0">
                          <a:latin typeface="BIZ UDPゴシック" panose="020B0400000000000000" pitchFamily="50" charset="-128"/>
                          <a:ea typeface="BIZ UDPゴシック" panose="020B0400000000000000" pitchFamily="50" charset="-128"/>
                        </a:rPr>
                        <a:t>EXPO</a:t>
                      </a:r>
                    </a:p>
                    <a:p>
                      <a:r>
                        <a:rPr kumimoji="1" lang="ja-JP" altLang="en-US" sz="1400" dirty="0">
                          <a:latin typeface="BIZ UDPゴシック" panose="020B0400000000000000" pitchFamily="50" charset="-128"/>
                          <a:ea typeface="BIZ UDPゴシック" panose="020B0400000000000000" pitchFamily="50" charset="-128"/>
                        </a:rPr>
                        <a:t>③コープフェスタ</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④大阪産まつり</a:t>
                      </a:r>
                      <a:endParaRPr kumimoji="1" lang="en-US" altLang="ja-JP" sz="1400" dirty="0">
                        <a:latin typeface="BIZ UDPゴシック" panose="020B0400000000000000" pitchFamily="50" charset="-128"/>
                        <a:ea typeface="BIZ UDPゴシック" panose="020B0400000000000000" pitchFamily="50" charset="-128"/>
                      </a:endParaRPr>
                    </a:p>
                  </a:txBody>
                  <a:tcPr marL="84406" marR="84406" marT="42203" marB="42203" anchor="ctr"/>
                </a:tc>
                <a:tc>
                  <a:txBody>
                    <a:bodyPr/>
                    <a:lstStyle/>
                    <a:p>
                      <a:r>
                        <a:rPr kumimoji="1" lang="ja-JP" altLang="en-US" sz="1400" dirty="0">
                          <a:latin typeface="BIZ UDPゴシック" panose="020B0400000000000000" pitchFamily="50" charset="-128"/>
                          <a:ea typeface="BIZ UDPゴシック" panose="020B0400000000000000" pitchFamily="50" charset="-128"/>
                        </a:rPr>
                        <a:t>①</a:t>
                      </a:r>
                      <a:r>
                        <a:rPr kumimoji="1" lang="en-US" altLang="ja-JP" sz="1400" dirty="0">
                          <a:latin typeface="BIZ UDPゴシック" panose="020B0400000000000000" pitchFamily="50" charset="-128"/>
                          <a:ea typeface="BIZ UDPゴシック" panose="020B0400000000000000" pitchFamily="50" charset="-128"/>
                        </a:rPr>
                        <a:t>7</a:t>
                      </a:r>
                      <a:r>
                        <a:rPr kumimoji="1" lang="ja-JP" altLang="en-US" sz="1400" dirty="0">
                          <a:latin typeface="BIZ UDPゴシック" panose="020B0400000000000000" pitchFamily="50" charset="-128"/>
                          <a:ea typeface="BIZ UDPゴシック" panose="020B0400000000000000" pitchFamily="50" charset="-128"/>
                        </a:rPr>
                        <a:t>月</a:t>
                      </a:r>
                      <a:r>
                        <a:rPr kumimoji="1" lang="en-US" altLang="ja-JP" sz="1400" dirty="0">
                          <a:latin typeface="BIZ UDPゴシック" panose="020B0400000000000000" pitchFamily="50" charset="-128"/>
                          <a:ea typeface="BIZ UDPゴシック" panose="020B0400000000000000" pitchFamily="50" charset="-128"/>
                        </a:rPr>
                        <a:t>19</a:t>
                      </a:r>
                      <a:r>
                        <a:rPr kumimoji="1" lang="ja-JP" altLang="en-US" sz="1400" dirty="0">
                          <a:latin typeface="BIZ UDPゴシック" panose="020B0400000000000000" pitchFamily="50" charset="-128"/>
                          <a:ea typeface="BIZ UDPゴシック" panose="020B0400000000000000" pitchFamily="50" charset="-128"/>
                        </a:rPr>
                        <a:t>日（土）～</a:t>
                      </a:r>
                      <a:r>
                        <a:rPr kumimoji="1" lang="en-US" altLang="ja-JP" sz="1400" dirty="0">
                          <a:latin typeface="BIZ UDPゴシック" panose="020B0400000000000000" pitchFamily="50" charset="-128"/>
                          <a:ea typeface="BIZ UDPゴシック" panose="020B0400000000000000" pitchFamily="50" charset="-128"/>
                        </a:rPr>
                        <a:t>21</a:t>
                      </a:r>
                      <a:r>
                        <a:rPr kumimoji="1" lang="ja-JP" altLang="en-US" sz="1400" dirty="0">
                          <a:latin typeface="BIZ UDPゴシック" panose="020B0400000000000000" pitchFamily="50" charset="-128"/>
                          <a:ea typeface="BIZ UDPゴシック" panose="020B0400000000000000" pitchFamily="50" charset="-128"/>
                        </a:rPr>
                        <a:t>日（月・祝）</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②</a:t>
                      </a:r>
                      <a:r>
                        <a:rPr kumimoji="1" lang="en-US" altLang="ja-JP" sz="1400" dirty="0">
                          <a:latin typeface="BIZ UDPゴシック" panose="020B0400000000000000" pitchFamily="50" charset="-128"/>
                          <a:ea typeface="BIZ UDPゴシック" panose="020B0400000000000000" pitchFamily="50" charset="-128"/>
                        </a:rPr>
                        <a:t>10</a:t>
                      </a:r>
                      <a:r>
                        <a:rPr kumimoji="1" lang="ja-JP" altLang="en-US" sz="1400" dirty="0">
                          <a:latin typeface="BIZ UDPゴシック" panose="020B0400000000000000" pitchFamily="50" charset="-128"/>
                          <a:ea typeface="BIZ UDPゴシック" panose="020B0400000000000000" pitchFamily="50" charset="-128"/>
                        </a:rPr>
                        <a:t>月</a:t>
                      </a:r>
                      <a:r>
                        <a:rPr kumimoji="1" lang="en-US" altLang="ja-JP" sz="1400" dirty="0">
                          <a:latin typeface="BIZ UDPゴシック" panose="020B0400000000000000" pitchFamily="50" charset="-128"/>
                          <a:ea typeface="BIZ UDPゴシック" panose="020B0400000000000000" pitchFamily="50" charset="-128"/>
                        </a:rPr>
                        <a:t>26</a:t>
                      </a:r>
                      <a:r>
                        <a:rPr kumimoji="1" lang="ja-JP" altLang="en-US" sz="1400" dirty="0">
                          <a:latin typeface="BIZ UDPゴシック" panose="020B0400000000000000" pitchFamily="50" charset="-128"/>
                          <a:ea typeface="BIZ UDPゴシック" panose="020B0400000000000000" pitchFamily="50" charset="-128"/>
                        </a:rPr>
                        <a:t>日（日）</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③</a:t>
                      </a:r>
                      <a:r>
                        <a:rPr kumimoji="1" lang="en-US" altLang="ja-JP" sz="1400" dirty="0">
                          <a:latin typeface="BIZ UDPゴシック" panose="020B0400000000000000" pitchFamily="50" charset="-128"/>
                          <a:ea typeface="BIZ UDPゴシック" panose="020B0400000000000000" pitchFamily="50" charset="-128"/>
                        </a:rPr>
                        <a:t>11</a:t>
                      </a:r>
                      <a:r>
                        <a:rPr kumimoji="1" lang="ja-JP" altLang="en-US" sz="1400" dirty="0">
                          <a:latin typeface="BIZ UDPゴシック" panose="020B0400000000000000" pitchFamily="50" charset="-128"/>
                          <a:ea typeface="BIZ UDPゴシック" panose="020B0400000000000000" pitchFamily="50" charset="-128"/>
                        </a:rPr>
                        <a:t>月</a:t>
                      </a:r>
                      <a:r>
                        <a:rPr kumimoji="1" lang="en-US" altLang="ja-JP" sz="1400" dirty="0">
                          <a:latin typeface="BIZ UDPゴシック" panose="020B0400000000000000" pitchFamily="50" charset="-128"/>
                          <a:ea typeface="BIZ UDPゴシック" panose="020B0400000000000000" pitchFamily="50" charset="-128"/>
                        </a:rPr>
                        <a:t>8</a:t>
                      </a:r>
                      <a:r>
                        <a:rPr kumimoji="1" lang="ja-JP" altLang="en-US" sz="1400" dirty="0">
                          <a:latin typeface="BIZ UDPゴシック" panose="020B0400000000000000" pitchFamily="50" charset="-128"/>
                          <a:ea typeface="BIZ UDPゴシック" panose="020B0400000000000000" pitchFamily="50" charset="-128"/>
                        </a:rPr>
                        <a:t>日（土）</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④</a:t>
                      </a:r>
                      <a:r>
                        <a:rPr kumimoji="1" lang="en-US" altLang="ja-JP" sz="1400" dirty="0">
                          <a:latin typeface="BIZ UDPゴシック" panose="020B0400000000000000" pitchFamily="50" charset="-128"/>
                          <a:ea typeface="BIZ UDPゴシック" panose="020B0400000000000000" pitchFamily="50" charset="-128"/>
                        </a:rPr>
                        <a:t>11</a:t>
                      </a:r>
                      <a:r>
                        <a:rPr kumimoji="1" lang="ja-JP" altLang="en-US" sz="1400" dirty="0">
                          <a:latin typeface="BIZ UDPゴシック" panose="020B0400000000000000" pitchFamily="50" charset="-128"/>
                          <a:ea typeface="BIZ UDPゴシック" panose="020B0400000000000000" pitchFamily="50" charset="-128"/>
                        </a:rPr>
                        <a:t>月</a:t>
                      </a:r>
                      <a:r>
                        <a:rPr kumimoji="1" lang="en-US" altLang="ja-JP" sz="1400" dirty="0">
                          <a:latin typeface="BIZ UDPゴシック" panose="020B0400000000000000" pitchFamily="50" charset="-128"/>
                          <a:ea typeface="BIZ UDPゴシック" panose="020B0400000000000000" pitchFamily="50" charset="-128"/>
                        </a:rPr>
                        <a:t>15</a:t>
                      </a:r>
                      <a:r>
                        <a:rPr kumimoji="1" lang="ja-JP" altLang="en-US" sz="1400" dirty="0">
                          <a:latin typeface="BIZ UDPゴシック" panose="020B0400000000000000" pitchFamily="50" charset="-128"/>
                          <a:ea typeface="BIZ UDPゴシック" panose="020B0400000000000000" pitchFamily="50" charset="-128"/>
                        </a:rPr>
                        <a:t>日（土）、</a:t>
                      </a:r>
                      <a:r>
                        <a:rPr kumimoji="1" lang="en-US" altLang="ja-JP" sz="1400" dirty="0">
                          <a:latin typeface="BIZ UDPゴシック" panose="020B0400000000000000" pitchFamily="50" charset="-128"/>
                          <a:ea typeface="BIZ UDPゴシック" panose="020B0400000000000000" pitchFamily="50" charset="-128"/>
                        </a:rPr>
                        <a:t>16</a:t>
                      </a:r>
                      <a:r>
                        <a:rPr kumimoji="1" lang="ja-JP" altLang="en-US" sz="1400" dirty="0">
                          <a:latin typeface="BIZ UDPゴシック" panose="020B0400000000000000" pitchFamily="50" charset="-128"/>
                          <a:ea typeface="BIZ UDPゴシック" panose="020B0400000000000000" pitchFamily="50" charset="-128"/>
                        </a:rPr>
                        <a:t>日</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日</a:t>
                      </a:r>
                      <a:r>
                        <a:rPr kumimoji="1" lang="en-US" altLang="ja-JP" sz="1400" dirty="0">
                          <a:latin typeface="BIZ UDPゴシック" panose="020B0400000000000000" pitchFamily="50" charset="-128"/>
                          <a:ea typeface="BIZ UDPゴシック" panose="020B0400000000000000" pitchFamily="50" charset="-128"/>
                        </a:rPr>
                        <a:t>)</a:t>
                      </a:r>
                    </a:p>
                  </a:txBody>
                  <a:tcPr marL="84406" marR="84406" marT="42203" marB="42203" anchor="ctr"/>
                </a:tc>
                <a:tc>
                  <a:txBody>
                    <a:bodyPr/>
                    <a:lstStyle/>
                    <a:p>
                      <a:r>
                        <a:rPr kumimoji="1" lang="ja-JP" altLang="en-US" sz="1400" dirty="0">
                          <a:latin typeface="BIZ UDPゴシック" panose="020B0400000000000000" pitchFamily="50" charset="-128"/>
                          <a:ea typeface="BIZ UDPゴシック" panose="020B0400000000000000" pitchFamily="50" charset="-128"/>
                        </a:rPr>
                        <a:t>①</a:t>
                      </a:r>
                      <a:r>
                        <a:rPr kumimoji="1" lang="zh-TW" altLang="en-US" sz="1400" dirty="0">
                          <a:latin typeface="BIZ UDPゴシック" panose="020B0400000000000000" pitchFamily="50" charset="-128"/>
                          <a:ea typeface="BIZ UDPゴシック" panose="020B0400000000000000" pitchFamily="50" charset="-128"/>
                        </a:rPr>
                        <a:t>京阪百貨店守口店</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②</a:t>
                      </a:r>
                      <a:r>
                        <a:rPr kumimoji="1" lang="en-US" altLang="ja-JP" sz="1400" dirty="0">
                          <a:latin typeface="BIZ UDPゴシック" panose="020B0400000000000000" pitchFamily="50" charset="-128"/>
                          <a:ea typeface="BIZ UDPゴシック" panose="020B0400000000000000" pitchFamily="50" charset="-128"/>
                        </a:rPr>
                        <a:t>ATC</a:t>
                      </a:r>
                    </a:p>
                    <a:p>
                      <a:r>
                        <a:rPr kumimoji="1" lang="ja-JP" altLang="en-US" sz="1400" dirty="0">
                          <a:latin typeface="BIZ UDPゴシック" panose="020B0400000000000000" pitchFamily="50" charset="-128"/>
                          <a:ea typeface="BIZ UDPゴシック" panose="020B0400000000000000" pitchFamily="50" charset="-128"/>
                        </a:rPr>
                        <a:t>③泉南ロングパーク</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④てんしば</a:t>
                      </a:r>
                    </a:p>
                  </a:txBody>
                  <a:tcPr marL="84406" marR="84406" marT="42203" marB="4220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①実施済</a:t>
                      </a:r>
                      <a:endParaRPr kumimoji="1" lang="en-US" altLang="ja-JP" sz="1200" dirty="0">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②隊員募集中</a:t>
                      </a:r>
                      <a:endParaRPr kumimoji="1" lang="en-US" altLang="ja-JP" sz="1200" dirty="0">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③④調整中</a:t>
                      </a:r>
                    </a:p>
                  </a:txBody>
                  <a:tcPr marL="84406" marR="84406" marT="42203" marB="42203" anchor="ctr"/>
                </a:tc>
                <a:extLst>
                  <a:ext uri="{0D108BD9-81ED-4DB2-BD59-A6C34878D82A}">
                    <a16:rowId xmlns:a16="http://schemas.microsoft.com/office/drawing/2014/main" val="2255317820"/>
                  </a:ext>
                </a:extLst>
              </a:tr>
            </a:tbl>
          </a:graphicData>
        </a:graphic>
      </p:graphicFrame>
      <p:sp>
        <p:nvSpPr>
          <p:cNvPr id="17" name="正方形/長方形 16">
            <a:extLst>
              <a:ext uri="{FF2B5EF4-FFF2-40B4-BE49-F238E27FC236}">
                <a16:creationId xmlns:a16="http://schemas.microsoft.com/office/drawing/2014/main" id="{B1A7B897-3F48-4DFE-AF2A-C1A90B565465}"/>
              </a:ext>
            </a:extLst>
          </p:cNvPr>
          <p:cNvSpPr/>
          <p:nvPr/>
        </p:nvSpPr>
        <p:spPr>
          <a:xfrm>
            <a:off x="331076" y="866422"/>
            <a:ext cx="6245739" cy="338554"/>
          </a:xfrm>
          <a:prstGeom prst="rect">
            <a:avLst/>
          </a:prstGeom>
        </p:spPr>
        <p:txBody>
          <a:bodyPr wrap="square">
            <a:spAutoFit/>
          </a:bodyPr>
          <a:lstStyle/>
          <a:p>
            <a:pPr defTabSz="844083">
              <a:defRPr/>
            </a:pPr>
            <a:r>
              <a:rPr kumimoji="1" lang="ja-JP" altLang="en-US" sz="1600" dirty="0">
                <a:solidFill>
                  <a:prstClr val="black"/>
                </a:solidFill>
                <a:latin typeface="BIZ UDPゴシック" panose="020B0400000000000000" pitchFamily="50" charset="-128"/>
                <a:ea typeface="BIZ UDPゴシック" panose="020B0400000000000000" pitchFamily="50" charset="-128"/>
              </a:rPr>
              <a:t>■市町村からの派遣希望（７団体）</a:t>
            </a:r>
            <a:endParaRPr kumimoji="1" lang="en-US" altLang="ja-JP" sz="1600" dirty="0">
              <a:solidFill>
                <a:prstClr val="black"/>
              </a:solidFill>
              <a:latin typeface="BIZ UDPゴシック" panose="020B0400000000000000" pitchFamily="50" charset="-128"/>
              <a:ea typeface="BIZ UDPゴシック" panose="020B0400000000000000" pitchFamily="50" charset="-128"/>
            </a:endParaRPr>
          </a:p>
        </p:txBody>
      </p:sp>
      <p:sp>
        <p:nvSpPr>
          <p:cNvPr id="7" name="Rectangle 3">
            <a:extLst>
              <a:ext uri="{FF2B5EF4-FFF2-40B4-BE49-F238E27FC236}">
                <a16:creationId xmlns:a16="http://schemas.microsoft.com/office/drawing/2014/main" id="{66172608-5375-4D6A-970F-F75A5D940EEC}"/>
              </a:ext>
            </a:extLst>
          </p:cNvPr>
          <p:cNvSpPr>
            <a:spLocks noChangeArrowheads="1"/>
          </p:cNvSpPr>
          <p:nvPr/>
        </p:nvSpPr>
        <p:spPr bwMode="auto">
          <a:xfrm>
            <a:off x="5354" y="105882"/>
            <a:ext cx="9138646" cy="474218"/>
          </a:xfrm>
          <a:prstGeom prst="rect">
            <a:avLst/>
          </a:prstGeom>
          <a:solidFill>
            <a:schemeClr val="accent1">
              <a:lumMod val="75000"/>
            </a:schemeClr>
          </a:solidFill>
          <a:ln>
            <a:noFill/>
          </a:ln>
          <a:effectLst>
            <a:outerShdw dist="71842" dir="2700000" algn="ctr" rotWithShape="0">
              <a:schemeClr val="bg2">
                <a:alpha val="50000"/>
              </a:schemeClr>
            </a:outerShdw>
          </a:effectLst>
        </p:spPr>
        <p:txBody>
          <a:bodyPr wrap="none" lIns="82499" tIns="41249" rIns="82499" bIns="41249"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defTabSz="457200" rtl="0" eaLnBrk="1" fontAlgn="auto" latinLnBrk="0" hangingPunct="1">
              <a:lnSpc>
                <a:spcPct val="100000"/>
              </a:lnSpc>
              <a:spcBef>
                <a:spcPct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食品ロス削減ボランティア活動推進事業について</a:t>
            </a:r>
            <a:endParaRPr kumimoji="1" lang="zh-TW"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9" name="スライド番号プレースホルダー 3">
            <a:extLst>
              <a:ext uri="{FF2B5EF4-FFF2-40B4-BE49-F238E27FC236}">
                <a16:creationId xmlns:a16="http://schemas.microsoft.com/office/drawing/2014/main" id="{4AF27C86-2CA2-4C50-9788-98CFF845878B}"/>
              </a:ext>
            </a:extLst>
          </p:cNvPr>
          <p:cNvSpPr txBox="1">
            <a:spLocks/>
          </p:cNvSpPr>
          <p:nvPr/>
        </p:nvSpPr>
        <p:spPr>
          <a:xfrm>
            <a:off x="8887102" y="6480537"/>
            <a:ext cx="256898" cy="37075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600" dirty="0">
                <a:latin typeface="HGSｺﾞｼｯｸM" panose="020B0600000000000000" pitchFamily="50" charset="-128"/>
                <a:ea typeface="HGSｺﾞｼｯｸM" panose="020B0600000000000000" pitchFamily="50" charset="-128"/>
              </a:rPr>
              <a:t>７</a:t>
            </a:r>
          </a:p>
        </p:txBody>
      </p:sp>
    </p:spTree>
    <p:extLst>
      <p:ext uri="{BB962C8B-B14F-4D97-AF65-F5344CB8AC3E}">
        <p14:creationId xmlns:p14="http://schemas.microsoft.com/office/powerpoint/2010/main" val="2160539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E9F11137-9233-4069-88EB-562459EA1FE8}"/>
              </a:ext>
            </a:extLst>
          </p:cNvPr>
          <p:cNvSpPr txBox="1"/>
          <p:nvPr/>
        </p:nvSpPr>
        <p:spPr>
          <a:xfrm>
            <a:off x="239873" y="1039061"/>
            <a:ext cx="7371234" cy="5293757"/>
          </a:xfrm>
          <a:prstGeom prst="rect">
            <a:avLst/>
          </a:prstGeom>
          <a:noFill/>
        </p:spPr>
        <p:txBody>
          <a:bodyPr wrap="square">
            <a:spAutoFit/>
          </a:bodyPr>
          <a:lstStyle/>
          <a:p>
            <a:pPr defTabSz="1027261">
              <a:tabLst>
                <a:tab pos="5052772" algn="l"/>
              </a:tabLst>
              <a:defRPr/>
            </a:pPr>
            <a:r>
              <a:rPr lang="ja-JP" altLang="en-US" b="1" dirty="0">
                <a:solidFill>
                  <a:srgbClr val="002060"/>
                </a:solidFill>
                <a:latin typeface="BIZ UDPゴシック" panose="020B0400000000000000" pitchFamily="50" charset="-128"/>
                <a:ea typeface="BIZ UDPゴシック" panose="020B0400000000000000" pitchFamily="50" charset="-128"/>
              </a:rPr>
              <a:t>（１） 食品ロス削減啓発情報交流会</a:t>
            </a:r>
            <a:endParaRPr lang="en-US" altLang="ja-JP" b="1" dirty="0">
              <a:solidFill>
                <a:srgbClr val="002060"/>
              </a:solidFill>
              <a:latin typeface="BIZ UDPゴシック" panose="020B0400000000000000" pitchFamily="50" charset="-128"/>
              <a:ea typeface="BIZ UDPゴシック" panose="020B0400000000000000" pitchFamily="50" charset="-128"/>
            </a:endParaRPr>
          </a:p>
          <a:p>
            <a:pPr defTabSz="1027261">
              <a:tabLst>
                <a:tab pos="5052772" algn="l"/>
              </a:tabLst>
              <a:defRPr/>
            </a:pPr>
            <a:r>
              <a:rPr lang="en-US" altLang="ja-JP" sz="1600" b="1" dirty="0">
                <a:solidFill>
                  <a:srgbClr val="002060"/>
                </a:solidFill>
                <a:latin typeface="BIZ UDPゴシック" panose="020B0400000000000000" pitchFamily="50" charset="-128"/>
                <a:ea typeface="BIZ UDPゴシック" panose="020B0400000000000000" pitchFamily="50" charset="-128"/>
              </a:rPr>
              <a:t>     </a:t>
            </a:r>
            <a:r>
              <a:rPr lang="ja-JP" altLang="en-US" sz="1600" dirty="0">
                <a:solidFill>
                  <a:prstClr val="black"/>
                </a:solidFill>
                <a:latin typeface="BIZ UDPゴシック" panose="020B0400000000000000" pitchFamily="50" charset="-128"/>
                <a:ea typeface="BIZ UDPゴシック" panose="020B0400000000000000" pitchFamily="50" charset="-128"/>
              </a:rPr>
              <a:t>開催時期： 令和８年</a:t>
            </a:r>
            <a:r>
              <a:rPr lang="en-US" altLang="ja-JP" sz="1600" dirty="0">
                <a:solidFill>
                  <a:prstClr val="black"/>
                </a:solidFill>
                <a:latin typeface="BIZ UDPゴシック" panose="020B0400000000000000" pitchFamily="50" charset="-128"/>
                <a:ea typeface="BIZ UDPゴシック" panose="020B0400000000000000" pitchFamily="50" charset="-128"/>
              </a:rPr>
              <a:t>2</a:t>
            </a:r>
            <a:r>
              <a:rPr lang="ja-JP" altLang="en-US" sz="1600" dirty="0">
                <a:solidFill>
                  <a:prstClr val="black"/>
                </a:solidFill>
                <a:latin typeface="BIZ UDPゴシック" panose="020B0400000000000000" pitchFamily="50" charset="-128"/>
                <a:ea typeface="BIZ UDPゴシック" panose="020B0400000000000000" pitchFamily="50" charset="-128"/>
              </a:rPr>
              <a:t>月頃</a:t>
            </a:r>
            <a:endParaRPr lang="en-US" altLang="ja-JP" sz="1600" dirty="0">
              <a:solidFill>
                <a:srgbClr val="002060"/>
              </a:solidFill>
              <a:latin typeface="BIZ UDPゴシック" panose="020B0400000000000000" pitchFamily="50" charset="-128"/>
              <a:ea typeface="BIZ UDPゴシック" panose="020B0400000000000000" pitchFamily="50" charset="-128"/>
            </a:endParaRPr>
          </a:p>
          <a:p>
            <a:pPr defTabSz="1027261">
              <a:tabLst>
                <a:tab pos="5052772" algn="l"/>
              </a:tabLst>
              <a:defRPr/>
            </a:pPr>
            <a:r>
              <a:rPr lang="ja-JP" altLang="en-US" sz="1600" dirty="0">
                <a:latin typeface="BIZ UDPゴシック" panose="020B0400000000000000" pitchFamily="50" charset="-128"/>
                <a:ea typeface="BIZ UDPゴシック" panose="020B0400000000000000" pitchFamily="50" charset="-128"/>
              </a:rPr>
              <a:t>     開催規模： </a:t>
            </a:r>
            <a:r>
              <a:rPr lang="en-US" altLang="ja-JP" sz="1600" dirty="0">
                <a:latin typeface="BIZ UDPゴシック" panose="020B0400000000000000" pitchFamily="50" charset="-128"/>
                <a:ea typeface="BIZ UDPゴシック" panose="020B0400000000000000" pitchFamily="50" charset="-128"/>
              </a:rPr>
              <a:t>200</a:t>
            </a:r>
            <a:r>
              <a:rPr lang="ja-JP" altLang="en-US" sz="1600" dirty="0">
                <a:latin typeface="BIZ UDPゴシック" panose="020B0400000000000000" pitchFamily="50" charset="-128"/>
                <a:ea typeface="BIZ UDPゴシック" panose="020B0400000000000000" pitchFamily="50" charset="-128"/>
              </a:rPr>
              <a:t>人程度</a:t>
            </a:r>
            <a:endParaRPr lang="en-US" altLang="ja-JP" sz="1600" dirty="0">
              <a:latin typeface="BIZ UDPゴシック" panose="020B0400000000000000" pitchFamily="50" charset="-128"/>
              <a:ea typeface="BIZ UDPゴシック" panose="020B0400000000000000" pitchFamily="50" charset="-128"/>
            </a:endParaRPr>
          </a:p>
          <a:p>
            <a:pPr defTabSz="1027261">
              <a:tabLst>
                <a:tab pos="5052772" algn="l"/>
              </a:tabLst>
              <a:defRPr/>
            </a:pPr>
            <a:r>
              <a:rPr lang="ja-JP" altLang="en-US" sz="1600" dirty="0">
                <a:latin typeface="BIZ UDPゴシック" panose="020B0400000000000000" pitchFamily="50" charset="-128"/>
                <a:ea typeface="BIZ UDPゴシック" panose="020B0400000000000000" pitchFamily="50" charset="-128"/>
              </a:rPr>
              <a:t>　　 　対　象  ： パートナーシップ事業者、大学、活動隊</a:t>
            </a:r>
            <a:endParaRPr lang="en-US" altLang="ja-JP" sz="1600" dirty="0">
              <a:latin typeface="BIZ UDPゴシック" panose="020B0400000000000000" pitchFamily="50" charset="-128"/>
              <a:ea typeface="BIZ UDPゴシック" panose="020B0400000000000000" pitchFamily="50" charset="-128"/>
            </a:endParaRPr>
          </a:p>
          <a:p>
            <a:pPr defTabSz="1027261">
              <a:tabLst>
                <a:tab pos="5052772" algn="l"/>
              </a:tabLst>
              <a:defRPr/>
            </a:pPr>
            <a:r>
              <a:rPr lang="ja-JP" altLang="en-US" sz="1600" dirty="0">
                <a:latin typeface="BIZ UDPゴシック" panose="020B0400000000000000" pitchFamily="50" charset="-128"/>
                <a:ea typeface="BIZ UDPゴシック" panose="020B0400000000000000" pitchFamily="50" charset="-128"/>
              </a:rPr>
              <a:t>　　　　　　　　   食品ロス削減に関心のある個人・事業者、</a:t>
            </a:r>
            <a:endParaRPr lang="en-US" altLang="ja-JP" sz="1600" dirty="0">
              <a:latin typeface="BIZ UDPゴシック" panose="020B0400000000000000" pitchFamily="50" charset="-128"/>
              <a:ea typeface="BIZ UDPゴシック" panose="020B0400000000000000" pitchFamily="50" charset="-128"/>
            </a:endParaRPr>
          </a:p>
          <a:p>
            <a:pPr defTabSz="1027261">
              <a:tabLst>
                <a:tab pos="5052772" algn="l"/>
              </a:tabLst>
              <a:defRPr/>
            </a:pPr>
            <a:r>
              <a:rPr lang="ja-JP" altLang="en-US" sz="1600" dirty="0">
                <a:latin typeface="BIZ UDPゴシック" panose="020B0400000000000000" pitchFamily="50" charset="-128"/>
                <a:ea typeface="BIZ UDPゴシック" panose="020B0400000000000000" pitchFamily="50" charset="-128"/>
              </a:rPr>
              <a:t>　　　　　　　　   市町村担当者</a:t>
            </a:r>
            <a:endParaRPr lang="en-US" altLang="ja-JP" sz="1600" dirty="0">
              <a:latin typeface="BIZ UDPゴシック" panose="020B0400000000000000" pitchFamily="50" charset="-128"/>
              <a:ea typeface="BIZ UDPゴシック" panose="020B0400000000000000" pitchFamily="50" charset="-128"/>
            </a:endParaRPr>
          </a:p>
          <a:p>
            <a:pPr defTabSz="1027261">
              <a:tabLst>
                <a:tab pos="5052772" algn="l"/>
              </a:tabLst>
              <a:defRPr/>
            </a:pPr>
            <a:endParaRPr lang="en-US" altLang="ja-JP" sz="1600" dirty="0">
              <a:latin typeface="BIZ UDPゴシック" panose="020B0400000000000000" pitchFamily="50" charset="-128"/>
              <a:ea typeface="BIZ UDPゴシック" panose="020B0400000000000000" pitchFamily="50" charset="-128"/>
            </a:endParaRPr>
          </a:p>
          <a:p>
            <a:pPr defTabSz="1027261">
              <a:tabLst>
                <a:tab pos="5052772" algn="l"/>
              </a:tabLst>
              <a:defRPr/>
            </a:pPr>
            <a:r>
              <a:rPr lang="ja-JP" altLang="en-US" sz="1600" dirty="0">
                <a:latin typeface="BIZ UDPゴシック" panose="020B0400000000000000" pitchFamily="50" charset="-128"/>
                <a:ea typeface="BIZ UDPゴシック" panose="020B0400000000000000" pitchFamily="50" charset="-128"/>
              </a:rPr>
              <a:t>　　　　</a:t>
            </a:r>
            <a:r>
              <a:rPr lang="ja-JP" altLang="en-US" sz="1600" dirty="0">
                <a:solidFill>
                  <a:prstClr val="black"/>
                </a:solidFill>
                <a:latin typeface="BIZ UDPゴシック" panose="020B0400000000000000" pitchFamily="50" charset="-128"/>
                <a:ea typeface="BIZ UDPゴシック" panose="020B0400000000000000" pitchFamily="50" charset="-128"/>
              </a:rPr>
              <a:t>構成：</a:t>
            </a:r>
            <a:r>
              <a:rPr lang="ja-JP" altLang="en-US" sz="1600" b="1" dirty="0">
                <a:solidFill>
                  <a:prstClr val="black"/>
                </a:solidFill>
                <a:latin typeface="BIZ UDPゴシック" panose="020B0400000000000000" pitchFamily="50" charset="-128"/>
                <a:ea typeface="BIZ UDPゴシック" panose="020B0400000000000000" pitchFamily="50" charset="-128"/>
              </a:rPr>
              <a:t>第１部　取組事例の紹介</a:t>
            </a:r>
            <a:endParaRPr lang="en-US" altLang="ja-JP" sz="1600" b="1" dirty="0">
              <a:solidFill>
                <a:prstClr val="black"/>
              </a:solidFill>
              <a:latin typeface="BIZ UDPゴシック" panose="020B0400000000000000" pitchFamily="50" charset="-128"/>
              <a:ea typeface="BIZ UDPゴシック" panose="020B0400000000000000" pitchFamily="50" charset="-128"/>
            </a:endParaRPr>
          </a:p>
          <a:p>
            <a:pPr defTabSz="1027261">
              <a:tabLst>
                <a:tab pos="5052772" algn="l"/>
              </a:tabLst>
              <a:defRPr/>
            </a:pPr>
            <a:r>
              <a:rPr lang="ja-JP" altLang="en-US" sz="1600" dirty="0">
                <a:solidFill>
                  <a:prstClr val="black"/>
                </a:solidFill>
                <a:latin typeface="BIZ UDPゴシック" panose="020B0400000000000000" pitchFamily="50" charset="-128"/>
                <a:ea typeface="BIZ UDPゴシック" panose="020B0400000000000000" pitchFamily="50" charset="-128"/>
              </a:rPr>
              <a:t>　　　　　　　　　　　　　・登壇者</a:t>
            </a:r>
            <a:r>
              <a:rPr lang="en-US" altLang="ja-JP" sz="1600" dirty="0">
                <a:solidFill>
                  <a:prstClr val="black"/>
                </a:solidFill>
                <a:latin typeface="BIZ UDPゴシック" panose="020B0400000000000000" pitchFamily="50" charset="-128"/>
                <a:ea typeface="BIZ UDPゴシック" panose="020B0400000000000000" pitchFamily="50" charset="-128"/>
              </a:rPr>
              <a:t>6</a:t>
            </a:r>
            <a:r>
              <a:rPr lang="ja-JP" altLang="en-US" sz="1600" dirty="0">
                <a:solidFill>
                  <a:prstClr val="black"/>
                </a:solidFill>
                <a:latin typeface="BIZ UDPゴシック" panose="020B0400000000000000" pitchFamily="50" charset="-128"/>
                <a:ea typeface="BIZ UDPゴシック" panose="020B0400000000000000" pitchFamily="50" charset="-128"/>
              </a:rPr>
              <a:t>名</a:t>
            </a:r>
            <a:r>
              <a:rPr lang="en-US" altLang="ja-JP" sz="1600" dirty="0">
                <a:solidFill>
                  <a:prstClr val="black"/>
                </a:solidFill>
                <a:latin typeface="BIZ UDPゴシック" panose="020B0400000000000000" pitchFamily="50" charset="-128"/>
                <a:ea typeface="BIZ UDPゴシック" panose="020B0400000000000000" pitchFamily="50" charset="-128"/>
              </a:rPr>
              <a:t>×15</a:t>
            </a:r>
            <a:r>
              <a:rPr lang="ja-JP" altLang="en-US" sz="1600" dirty="0">
                <a:solidFill>
                  <a:prstClr val="black"/>
                </a:solidFill>
                <a:latin typeface="BIZ UDPゴシック" panose="020B0400000000000000" pitchFamily="50" charset="-128"/>
                <a:ea typeface="BIZ UDPゴシック" panose="020B0400000000000000" pitchFamily="50" charset="-128"/>
              </a:rPr>
              <a:t>分（質疑応答含む）</a:t>
            </a:r>
            <a:endParaRPr lang="en-US" altLang="ja-JP" sz="1600" dirty="0">
              <a:solidFill>
                <a:prstClr val="black"/>
              </a:solidFill>
              <a:latin typeface="BIZ UDPゴシック" panose="020B0400000000000000" pitchFamily="50" charset="-128"/>
              <a:ea typeface="BIZ UDPゴシック" panose="020B0400000000000000" pitchFamily="50" charset="-128"/>
            </a:endParaRPr>
          </a:p>
          <a:p>
            <a:r>
              <a:rPr lang="ja-JP" altLang="en-US" sz="1600" dirty="0">
                <a:solidFill>
                  <a:prstClr val="black"/>
                </a:solidFill>
                <a:latin typeface="BIZ UDPゴシック" panose="020B0400000000000000" pitchFamily="50" charset="-128"/>
                <a:ea typeface="BIZ UDPゴシック" panose="020B0400000000000000" pitchFamily="50" charset="-128"/>
              </a:rPr>
              <a:t>　　　　　　　　　　　　</a:t>
            </a:r>
            <a:r>
              <a:rPr lang="ja-JP" altLang="en-US" sz="1600" dirty="0">
                <a:latin typeface="Meiryo UI" panose="020B0604030504040204" pitchFamily="50" charset="-128"/>
                <a:ea typeface="Meiryo UI" panose="020B0604030504040204" pitchFamily="50" charset="-128"/>
              </a:rPr>
              <a:t>　　　　　　　　　　</a:t>
            </a: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defTabSz="1027261">
              <a:tabLst>
                <a:tab pos="5052772" algn="l"/>
              </a:tabLst>
              <a:defRPr/>
            </a:pPr>
            <a:r>
              <a:rPr lang="ja-JP" altLang="en-US" sz="1600" dirty="0">
                <a:solidFill>
                  <a:prstClr val="black"/>
                </a:solidFill>
                <a:latin typeface="BIZ UDPゴシック" panose="020B0400000000000000" pitchFamily="50" charset="-128"/>
                <a:ea typeface="BIZ UDPゴシック" panose="020B0400000000000000" pitchFamily="50" charset="-128"/>
              </a:rPr>
              <a:t>　　　　 　　　</a:t>
            </a:r>
            <a:r>
              <a:rPr lang="ja-JP" altLang="en-US" sz="1600" b="1" dirty="0">
                <a:solidFill>
                  <a:prstClr val="black"/>
                </a:solidFill>
                <a:latin typeface="BIZ UDPゴシック" panose="020B0400000000000000" pitchFamily="50" charset="-128"/>
                <a:ea typeface="BIZ UDPゴシック" panose="020B0400000000000000" pitchFamily="50" charset="-128"/>
              </a:rPr>
              <a:t>第２部　事業者同士の交流、意見交換</a:t>
            </a:r>
            <a:endParaRPr lang="en-US" altLang="ja-JP" sz="1600" b="1" dirty="0">
              <a:solidFill>
                <a:prstClr val="black"/>
              </a:solidFill>
              <a:latin typeface="BIZ UDPゴシック" panose="020B0400000000000000" pitchFamily="50" charset="-128"/>
              <a:ea typeface="BIZ UDPゴシック" panose="020B0400000000000000" pitchFamily="50" charset="-128"/>
            </a:endParaRPr>
          </a:p>
          <a:p>
            <a:pPr indent="738572" algn="just"/>
            <a:r>
              <a:rPr lang="ja-JP" altLang="en-US" sz="1600" dirty="0">
                <a:solidFill>
                  <a:prstClr val="black"/>
                </a:solidFill>
                <a:latin typeface="BIZ UDPゴシック" panose="020B0400000000000000" pitchFamily="50" charset="-128"/>
                <a:ea typeface="BIZ UDPゴシック" panose="020B0400000000000000" pitchFamily="50" charset="-128"/>
              </a:rPr>
              <a:t>　　　　　　　</a:t>
            </a:r>
            <a:r>
              <a:rPr lang="en-US" altLang="ja-JP" sz="16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a:t>
            </a:r>
            <a:r>
              <a:rPr lang="ja-JP" altLang="en-US" sz="16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ブース：</a:t>
            </a:r>
            <a:r>
              <a:rPr lang="ja-JP"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登壇者と参加者が交流するブース</a:t>
            </a: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indent="861668" algn="just"/>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登壇者６名を２名ずつに分け、計３ブース</a:t>
            </a: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indent="861668" algn="just"/>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　　　　　 　　　　　　　  ・属性の近い登壇者同士を同席</a:t>
            </a: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indent="738572" algn="just"/>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indent="738572" algn="just"/>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B</a:t>
            </a: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ブース：参</a:t>
            </a:r>
            <a:r>
              <a:rPr lang="ja-JP"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加者同士が交流するブース</a:t>
            </a: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情報交換会の参加者募集</a:t>
            </a: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　　　　・パートナーシップ事業者、活動隊ほか委託事業者により受注者自身の　　　</a:t>
            </a: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　　　　　ホームページ、</a:t>
            </a:r>
            <a:r>
              <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SNS</a:t>
            </a: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、メール、チラシを活用し地域企業等で構成する</a:t>
            </a: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　　　　　コミュニティ、大学・学生など広く募集を行う。</a:t>
            </a: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2" name="図 1">
            <a:extLst>
              <a:ext uri="{FF2B5EF4-FFF2-40B4-BE49-F238E27FC236}">
                <a16:creationId xmlns:a16="http://schemas.microsoft.com/office/drawing/2014/main" id="{5ECCF814-DDBD-4A88-9E72-3BB966608ED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87789" y="953959"/>
            <a:ext cx="3107394" cy="2330547"/>
          </a:xfrm>
          <a:prstGeom prst="rect">
            <a:avLst/>
          </a:prstGeom>
        </p:spPr>
      </p:pic>
      <p:sp>
        <p:nvSpPr>
          <p:cNvPr id="6" name="正方形/長方形 22">
            <a:extLst>
              <a:ext uri="{FF2B5EF4-FFF2-40B4-BE49-F238E27FC236}">
                <a16:creationId xmlns:a16="http://schemas.microsoft.com/office/drawing/2014/main" id="{949D4742-ADD4-4A59-90D3-65B9D82BA347}"/>
              </a:ext>
            </a:extLst>
          </p:cNvPr>
          <p:cNvSpPr>
            <a:spLocks noChangeArrowheads="1"/>
          </p:cNvSpPr>
          <p:nvPr/>
        </p:nvSpPr>
        <p:spPr bwMode="auto">
          <a:xfrm>
            <a:off x="5829779" y="3324965"/>
            <a:ext cx="3023414"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1015" b="1" dirty="0">
                <a:latin typeface="BIZ UDPゴシック" panose="020B0400000000000000" pitchFamily="50" charset="-128"/>
                <a:ea typeface="BIZ UDPゴシック" panose="020B0400000000000000" pitchFamily="50" charset="-128"/>
              </a:rPr>
              <a:t>R6</a:t>
            </a:r>
            <a:r>
              <a:rPr lang="ja-JP" altLang="en-US" sz="1015" b="1" dirty="0">
                <a:latin typeface="BIZ UDPゴシック" panose="020B0400000000000000" pitchFamily="50" charset="-128"/>
                <a:ea typeface="BIZ UDPゴシック" panose="020B0400000000000000" pitchFamily="50" charset="-128"/>
              </a:rPr>
              <a:t>パートナーシップ事業者交流会の規模を拡大</a:t>
            </a:r>
          </a:p>
        </p:txBody>
      </p:sp>
      <p:sp>
        <p:nvSpPr>
          <p:cNvPr id="9" name="Rectangle 3">
            <a:extLst>
              <a:ext uri="{FF2B5EF4-FFF2-40B4-BE49-F238E27FC236}">
                <a16:creationId xmlns:a16="http://schemas.microsoft.com/office/drawing/2014/main" id="{31C94CF4-23B3-4D86-9F1B-83AF46F192CE}"/>
              </a:ext>
            </a:extLst>
          </p:cNvPr>
          <p:cNvSpPr>
            <a:spLocks noChangeArrowheads="1"/>
          </p:cNvSpPr>
          <p:nvPr/>
        </p:nvSpPr>
        <p:spPr bwMode="auto">
          <a:xfrm>
            <a:off x="0" y="124547"/>
            <a:ext cx="9138646" cy="474218"/>
          </a:xfrm>
          <a:prstGeom prst="rect">
            <a:avLst/>
          </a:prstGeom>
          <a:solidFill>
            <a:schemeClr val="accent1">
              <a:lumMod val="75000"/>
            </a:schemeClr>
          </a:solidFill>
          <a:ln>
            <a:noFill/>
          </a:ln>
          <a:effectLst>
            <a:outerShdw dist="71842" dir="2700000" algn="ctr" rotWithShape="0">
              <a:schemeClr val="bg2">
                <a:alpha val="50000"/>
              </a:schemeClr>
            </a:outerShdw>
          </a:effectLst>
        </p:spPr>
        <p:txBody>
          <a:bodyPr wrap="none" lIns="82499" tIns="41249" rIns="82499" bIns="41249"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defTabSz="457200" rtl="0" eaLnBrk="1" fontAlgn="auto" latinLnBrk="0" hangingPunct="1">
              <a:lnSpc>
                <a:spcPct val="100000"/>
              </a:lnSpc>
              <a:spcBef>
                <a:spcPct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食品ロス削減連携活動推進事業について</a:t>
            </a:r>
            <a:endParaRPr kumimoji="1" lang="zh-TW"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7" name="スライド番号プレースホルダー 3">
            <a:extLst>
              <a:ext uri="{FF2B5EF4-FFF2-40B4-BE49-F238E27FC236}">
                <a16:creationId xmlns:a16="http://schemas.microsoft.com/office/drawing/2014/main" id="{D635C1EF-B042-4DF7-8657-906576B196F2}"/>
              </a:ext>
            </a:extLst>
          </p:cNvPr>
          <p:cNvSpPr txBox="1">
            <a:spLocks/>
          </p:cNvSpPr>
          <p:nvPr/>
        </p:nvSpPr>
        <p:spPr>
          <a:xfrm>
            <a:off x="8887102" y="6480537"/>
            <a:ext cx="256898" cy="37075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600" dirty="0">
                <a:latin typeface="HGSｺﾞｼｯｸM" panose="020B0600000000000000" pitchFamily="50" charset="-128"/>
                <a:ea typeface="HGSｺﾞｼｯｸM" panose="020B0600000000000000" pitchFamily="50" charset="-128"/>
              </a:rPr>
              <a:t>８</a:t>
            </a:r>
          </a:p>
        </p:txBody>
      </p:sp>
    </p:spTree>
    <p:extLst>
      <p:ext uri="{BB962C8B-B14F-4D97-AF65-F5344CB8AC3E}">
        <p14:creationId xmlns:p14="http://schemas.microsoft.com/office/powerpoint/2010/main" val="282867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AC6C35F-12AA-4C3A-A3A6-220FDD2EE671}"/>
              </a:ext>
            </a:extLst>
          </p:cNvPr>
          <p:cNvSpPr txBox="1"/>
          <p:nvPr/>
        </p:nvSpPr>
        <p:spPr>
          <a:xfrm>
            <a:off x="232596" y="864426"/>
            <a:ext cx="7371234" cy="6041975"/>
          </a:xfrm>
          <a:prstGeom prst="rect">
            <a:avLst/>
          </a:prstGeom>
          <a:noFill/>
        </p:spPr>
        <p:txBody>
          <a:bodyPr wrap="square">
            <a:spAutoFit/>
          </a:bodyPr>
          <a:lstStyle/>
          <a:p>
            <a:pPr defTabSz="1027261">
              <a:tabLst>
                <a:tab pos="5052772" algn="l"/>
              </a:tabLst>
              <a:defRPr/>
            </a:pPr>
            <a:r>
              <a:rPr lang="ja-JP" altLang="en-US" b="1" dirty="0">
                <a:solidFill>
                  <a:srgbClr val="002060"/>
                </a:solidFill>
                <a:latin typeface="BIZ UDPゴシック" panose="020B0400000000000000" pitchFamily="50" charset="-128"/>
                <a:ea typeface="BIZ UDPゴシック" panose="020B0400000000000000" pitchFamily="50" charset="-128"/>
              </a:rPr>
              <a:t>（２）「もったいないやん　へらそう食品ロス」ポータルサイトの情報の充実</a:t>
            </a:r>
            <a:endParaRPr lang="en-US" altLang="ja-JP" b="1" dirty="0">
              <a:solidFill>
                <a:srgbClr val="002060"/>
              </a:solidFill>
              <a:latin typeface="BIZ UDPゴシック" panose="020B0400000000000000" pitchFamily="50" charset="-128"/>
              <a:ea typeface="BIZ UDPゴシック" panose="020B0400000000000000" pitchFamily="50" charset="-128"/>
            </a:endParaRPr>
          </a:p>
          <a:p>
            <a:pPr>
              <a:defRPr/>
            </a:pPr>
            <a:r>
              <a:rPr lang="ja-JP" altLang="en-US" sz="1477" dirty="0">
                <a:solidFill>
                  <a:prstClr val="black"/>
                </a:solidFill>
                <a:latin typeface="BIZ UDPゴシック" panose="020B0400000000000000" pitchFamily="50" charset="-128"/>
                <a:ea typeface="BIZ UDPゴシック" panose="020B0400000000000000" pitchFamily="50" charset="-128"/>
              </a:rPr>
              <a:t>　</a:t>
            </a:r>
            <a:r>
              <a:rPr lang="ja-JP" altLang="en-US" sz="1662"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 「なんでやろう？食品ロスカードゲーム」の利用拡大に向けた情報掲載</a:t>
            </a:r>
            <a:endParaRPr lang="en-US" altLang="ja-JP" sz="1600" dirty="0">
              <a:latin typeface="BIZ UDPゴシック" panose="020B0400000000000000" pitchFamily="50" charset="-128"/>
              <a:ea typeface="BIZ UDPゴシック" panose="020B0400000000000000" pitchFamily="50" charset="-128"/>
            </a:endParaRPr>
          </a:p>
          <a:p>
            <a:pPr>
              <a:defRPr/>
            </a:pPr>
            <a:r>
              <a:rPr lang="ja-JP" altLang="en-US" sz="1600" dirty="0">
                <a:latin typeface="BIZ UDPゴシック" panose="020B0400000000000000" pitchFamily="50" charset="-128"/>
                <a:ea typeface="BIZ UDPゴシック" panose="020B0400000000000000" pitchFamily="50" charset="-128"/>
              </a:rPr>
              <a:t>　　　　　〇 より分かりやすい遊び方の動画へ差し替え</a:t>
            </a:r>
            <a:endParaRPr lang="en-US" altLang="ja-JP" sz="1600" dirty="0">
              <a:latin typeface="BIZ UDPゴシック" panose="020B0400000000000000" pitchFamily="50" charset="-128"/>
              <a:ea typeface="BIZ UDPゴシック" panose="020B0400000000000000" pitchFamily="50" charset="-128"/>
            </a:endParaRPr>
          </a:p>
          <a:p>
            <a:pPr>
              <a:defRPr/>
            </a:pPr>
            <a:r>
              <a:rPr lang="ja-JP" altLang="en-US" sz="1600" dirty="0">
                <a:latin typeface="BIZ UDPゴシック" panose="020B0400000000000000" pitchFamily="50" charset="-128"/>
                <a:ea typeface="BIZ UDPゴシック" panose="020B0400000000000000" pitchFamily="50" charset="-128"/>
              </a:rPr>
              <a:t>　　　　　　　→ 実際にカードゲームをプレイしている動画とともに、ルールを解説</a:t>
            </a:r>
            <a:endParaRPr lang="en-US" altLang="ja-JP" sz="1600" dirty="0">
              <a:latin typeface="BIZ UDPゴシック" panose="020B0400000000000000" pitchFamily="50" charset="-128"/>
              <a:ea typeface="BIZ UDPゴシック" panose="020B0400000000000000" pitchFamily="50" charset="-128"/>
            </a:endParaRPr>
          </a:p>
          <a:p>
            <a:pPr>
              <a:defRPr/>
            </a:pPr>
            <a:endParaRPr lang="en-US" altLang="ja-JP" sz="1600" dirty="0">
              <a:latin typeface="BIZ UDPゴシック" panose="020B0400000000000000" pitchFamily="50" charset="-128"/>
              <a:ea typeface="BIZ UDPゴシック" panose="020B0400000000000000" pitchFamily="50" charset="-128"/>
            </a:endParaRPr>
          </a:p>
          <a:p>
            <a:pPr>
              <a:defRPr/>
            </a:pPr>
            <a:endParaRPr lang="en-US" altLang="ja-JP" sz="1600" dirty="0">
              <a:latin typeface="BIZ UDPゴシック" panose="020B0400000000000000" pitchFamily="50" charset="-128"/>
              <a:ea typeface="BIZ UDPゴシック" panose="020B0400000000000000" pitchFamily="50" charset="-128"/>
            </a:endParaRPr>
          </a:p>
          <a:p>
            <a:pPr>
              <a:defRPr/>
            </a:pPr>
            <a:endParaRPr lang="en-US" altLang="ja-JP" sz="1600" dirty="0">
              <a:latin typeface="BIZ UDPゴシック" panose="020B0400000000000000" pitchFamily="50" charset="-128"/>
              <a:ea typeface="BIZ UDPゴシック" panose="020B0400000000000000" pitchFamily="50" charset="-128"/>
            </a:endParaRPr>
          </a:p>
          <a:p>
            <a:pPr>
              <a:defRPr/>
            </a:pPr>
            <a:endParaRPr lang="en-US" altLang="ja-JP" sz="1600" dirty="0">
              <a:latin typeface="BIZ UDPゴシック" panose="020B0400000000000000" pitchFamily="50" charset="-128"/>
              <a:ea typeface="BIZ UDPゴシック" panose="020B0400000000000000" pitchFamily="50" charset="-128"/>
            </a:endParaRPr>
          </a:p>
          <a:p>
            <a:pPr>
              <a:defRPr/>
            </a:pPr>
            <a:endParaRPr lang="en-US" altLang="ja-JP" sz="1600" dirty="0">
              <a:latin typeface="BIZ UDPゴシック" panose="020B0400000000000000" pitchFamily="50" charset="-128"/>
              <a:ea typeface="BIZ UDPゴシック" panose="020B0400000000000000" pitchFamily="50" charset="-128"/>
            </a:endParaRPr>
          </a:p>
          <a:p>
            <a:pPr>
              <a:defRPr/>
            </a:pPr>
            <a:endParaRPr lang="en-US" altLang="ja-JP" sz="1600" dirty="0">
              <a:latin typeface="BIZ UDPゴシック" panose="020B0400000000000000" pitchFamily="50" charset="-128"/>
              <a:ea typeface="BIZ UDPゴシック" panose="020B0400000000000000" pitchFamily="50" charset="-128"/>
            </a:endParaRPr>
          </a:p>
          <a:p>
            <a:pPr>
              <a:defRPr/>
            </a:pPr>
            <a:endParaRPr lang="en-US" altLang="ja-JP" sz="1600" dirty="0">
              <a:latin typeface="BIZ UDPゴシック" panose="020B0400000000000000" pitchFamily="50" charset="-128"/>
              <a:ea typeface="BIZ UDPゴシック" panose="020B0400000000000000" pitchFamily="50" charset="-128"/>
            </a:endParaRPr>
          </a:p>
          <a:p>
            <a:pPr>
              <a:defRPr/>
            </a:pPr>
            <a:endParaRPr lang="en-US" altLang="ja-JP" sz="1600" dirty="0">
              <a:latin typeface="BIZ UDPゴシック" panose="020B0400000000000000" pitchFamily="50" charset="-128"/>
              <a:ea typeface="BIZ UDPゴシック" panose="020B0400000000000000" pitchFamily="50" charset="-128"/>
            </a:endParaRPr>
          </a:p>
          <a:p>
            <a:pPr>
              <a:defRPr/>
            </a:pPr>
            <a:endParaRPr lang="en-US" altLang="ja-JP" sz="1600" dirty="0">
              <a:latin typeface="BIZ UDPゴシック" panose="020B0400000000000000" pitchFamily="50" charset="-128"/>
              <a:ea typeface="BIZ UDPゴシック" panose="020B0400000000000000" pitchFamily="50" charset="-128"/>
            </a:endParaRPr>
          </a:p>
          <a:p>
            <a:pPr>
              <a:defRPr/>
            </a:pPr>
            <a:r>
              <a:rPr lang="ja-JP" altLang="en-US" sz="1600" dirty="0">
                <a:latin typeface="BIZ UDPゴシック" panose="020B0400000000000000" pitchFamily="50" charset="-128"/>
                <a:ea typeface="BIZ UDPゴシック" panose="020B0400000000000000" pitchFamily="50" charset="-128"/>
              </a:rPr>
              <a:t>　　　　　</a:t>
            </a:r>
            <a:endParaRPr lang="en-US" altLang="ja-JP" sz="1600" dirty="0">
              <a:latin typeface="BIZ UDPゴシック" panose="020B0400000000000000" pitchFamily="50" charset="-128"/>
              <a:ea typeface="BIZ UDPゴシック" panose="020B0400000000000000" pitchFamily="50" charset="-128"/>
            </a:endParaRPr>
          </a:p>
          <a:p>
            <a:pPr>
              <a:defRPr/>
            </a:pPr>
            <a:r>
              <a:rPr lang="ja-JP" altLang="en-US" sz="1600" dirty="0">
                <a:latin typeface="BIZ UDPゴシック" panose="020B0400000000000000" pitchFamily="50" charset="-128"/>
                <a:ea typeface="BIZ UDPゴシック" panose="020B0400000000000000" pitchFamily="50" charset="-128"/>
              </a:rPr>
              <a:t>　　　 </a:t>
            </a:r>
            <a:endParaRPr lang="en-US" altLang="ja-JP" sz="1600" dirty="0">
              <a:latin typeface="BIZ UDPゴシック" panose="020B0400000000000000" pitchFamily="50" charset="-128"/>
              <a:ea typeface="BIZ UDPゴシック" panose="020B0400000000000000" pitchFamily="50" charset="-128"/>
            </a:endParaRPr>
          </a:p>
          <a:p>
            <a:pPr>
              <a:defRPr/>
            </a:pPr>
            <a:r>
              <a:rPr lang="ja-JP" altLang="en-US" sz="1600" dirty="0">
                <a:latin typeface="BIZ UDPゴシック" panose="020B0400000000000000" pitchFamily="50" charset="-128"/>
                <a:ea typeface="BIZ UDPゴシック" panose="020B0400000000000000" pitchFamily="50" charset="-128"/>
              </a:rPr>
              <a:t>　　　　　〇 イベントブース等を想定した低年齢、少人数、短時間での</a:t>
            </a:r>
            <a:endParaRPr lang="en-US" altLang="ja-JP" sz="1600" dirty="0">
              <a:latin typeface="BIZ UDPゴシック" panose="020B0400000000000000" pitchFamily="50" charset="-128"/>
              <a:ea typeface="BIZ UDPゴシック" panose="020B0400000000000000" pitchFamily="50" charset="-128"/>
            </a:endParaRPr>
          </a:p>
          <a:p>
            <a:pPr>
              <a:defRPr/>
            </a:pPr>
            <a:r>
              <a:rPr lang="ja-JP" altLang="en-US" sz="1600" dirty="0">
                <a:latin typeface="BIZ UDPゴシック" panose="020B0400000000000000" pitchFamily="50" charset="-128"/>
                <a:ea typeface="BIZ UDPゴシック" panose="020B0400000000000000" pitchFamily="50" charset="-128"/>
              </a:rPr>
              <a:t>　　　　　　 遊び方の紹介</a:t>
            </a:r>
            <a:endParaRPr lang="en-US" altLang="ja-JP" sz="1600" dirty="0">
              <a:latin typeface="BIZ UDPゴシック" panose="020B0400000000000000" pitchFamily="50" charset="-128"/>
              <a:ea typeface="BIZ UDPゴシック" panose="020B0400000000000000" pitchFamily="50" charset="-128"/>
            </a:endParaRPr>
          </a:p>
          <a:p>
            <a:pPr>
              <a:defRPr/>
            </a:pPr>
            <a:r>
              <a:rPr lang="ja-JP" altLang="en-US" sz="1600" dirty="0">
                <a:latin typeface="BIZ UDPゴシック" panose="020B0400000000000000" pitchFamily="50" charset="-128"/>
                <a:ea typeface="BIZ UDPゴシック" panose="020B0400000000000000" pitchFamily="50" charset="-128"/>
              </a:rPr>
              <a:t>　　 　　　　 ・ イベントブース編２種類</a:t>
            </a:r>
            <a:endParaRPr lang="en-US" altLang="ja-JP" sz="1600" dirty="0">
              <a:latin typeface="BIZ UDPゴシック" panose="020B0400000000000000" pitchFamily="50" charset="-128"/>
              <a:ea typeface="BIZ UDPゴシック" panose="020B0400000000000000" pitchFamily="50" charset="-128"/>
            </a:endParaRPr>
          </a:p>
          <a:p>
            <a:pPr>
              <a:defRPr/>
            </a:pPr>
            <a:r>
              <a:rPr lang="ja-JP" altLang="en-US" sz="1600" dirty="0">
                <a:latin typeface="BIZ UDPゴシック" panose="020B0400000000000000" pitchFamily="50" charset="-128"/>
                <a:ea typeface="BIZ UDPゴシック" panose="020B0400000000000000" pitchFamily="50" charset="-128"/>
              </a:rPr>
              <a:t>　　　　　　  ・ 授業編１種類</a:t>
            </a:r>
            <a:endParaRPr lang="en-US" altLang="ja-JP" sz="1600" dirty="0">
              <a:latin typeface="BIZ UDPゴシック" panose="020B0400000000000000" pitchFamily="50" charset="-128"/>
              <a:ea typeface="BIZ UDPゴシック" panose="020B0400000000000000" pitchFamily="50" charset="-128"/>
            </a:endParaRPr>
          </a:p>
          <a:p>
            <a:pPr>
              <a:defRPr/>
            </a:pPr>
            <a:r>
              <a:rPr lang="ja-JP" altLang="en-US" sz="1600" dirty="0">
                <a:latin typeface="BIZ UDPゴシック" panose="020B0400000000000000" pitchFamily="50" charset="-128"/>
                <a:ea typeface="BIZ UDPゴシック" panose="020B0400000000000000" pitchFamily="50" charset="-128"/>
              </a:rPr>
              <a:t>　　　　　　　　</a:t>
            </a:r>
            <a:endParaRPr lang="en-US" altLang="ja-JP" sz="1600" dirty="0">
              <a:latin typeface="BIZ UDPゴシック" panose="020B0400000000000000" pitchFamily="50" charset="-128"/>
              <a:ea typeface="BIZ UDPゴシック" panose="020B0400000000000000" pitchFamily="50" charset="-128"/>
            </a:endParaRPr>
          </a:p>
          <a:p>
            <a:pPr>
              <a:defRPr/>
            </a:pPr>
            <a:r>
              <a:rPr lang="ja-JP" altLang="en-US" sz="1600" dirty="0">
                <a:latin typeface="BIZ UDPゴシック" panose="020B0400000000000000" pitchFamily="50" charset="-128"/>
                <a:ea typeface="BIZ UDPゴシック" panose="020B0400000000000000" pitchFamily="50" charset="-128"/>
              </a:rPr>
              <a:t>　　　　　　　→ ・ 啓発側の啓発ツールとしての利便性の向上</a:t>
            </a:r>
            <a:endParaRPr lang="en-US" altLang="ja-JP" sz="1600" dirty="0">
              <a:latin typeface="BIZ UDPゴシック" panose="020B0400000000000000" pitchFamily="50" charset="-128"/>
              <a:ea typeface="BIZ UDPゴシック" panose="020B0400000000000000" pitchFamily="50" charset="-128"/>
            </a:endParaRPr>
          </a:p>
          <a:p>
            <a:pPr marL="61352">
              <a:spcBef>
                <a:spcPct val="0"/>
              </a:spcBef>
              <a:defRPr/>
            </a:pPr>
            <a:r>
              <a:rPr lang="ja-JP" altLang="en-US" sz="1600" dirty="0">
                <a:latin typeface="BIZ UDPゴシック" panose="020B0400000000000000" pitchFamily="50" charset="-128"/>
                <a:ea typeface="BIZ UDPゴシック" panose="020B0400000000000000" pitchFamily="50" charset="-128"/>
              </a:rPr>
              <a:t>　　   　　　 　 ・ わかりやすい遊び方、多様な遊び方を</a:t>
            </a:r>
            <a:endParaRPr lang="en-US" altLang="ja-JP" sz="1600" dirty="0">
              <a:latin typeface="BIZ UDPゴシック" panose="020B0400000000000000" pitchFamily="50" charset="-128"/>
              <a:ea typeface="BIZ UDPゴシック" panose="020B0400000000000000" pitchFamily="50" charset="-128"/>
            </a:endParaRPr>
          </a:p>
          <a:p>
            <a:pPr marL="61352">
              <a:spcBef>
                <a:spcPct val="0"/>
              </a:spcBef>
              <a:defRPr/>
            </a:pPr>
            <a:r>
              <a:rPr lang="ja-JP" altLang="en-US" sz="1600" dirty="0">
                <a:latin typeface="BIZ UDPゴシック" panose="020B0400000000000000" pitchFamily="50" charset="-128"/>
                <a:ea typeface="BIZ UDPゴシック" panose="020B0400000000000000" pitchFamily="50" charset="-128"/>
              </a:rPr>
              <a:t>　　　　  　　　 　掲載することによる利用対象の拡大</a:t>
            </a:r>
            <a:endParaRPr lang="en-US" altLang="ja-JP" sz="1600" dirty="0">
              <a:latin typeface="BIZ UDPゴシック" panose="020B0400000000000000" pitchFamily="50" charset="-128"/>
              <a:ea typeface="BIZ UDPゴシック" panose="020B0400000000000000" pitchFamily="50" charset="-128"/>
            </a:endParaRPr>
          </a:p>
          <a:p>
            <a:pPr marL="61352">
              <a:spcBef>
                <a:spcPct val="0"/>
              </a:spcBef>
              <a:defRPr/>
            </a:pPr>
            <a:r>
              <a:rPr lang="ja-JP" altLang="en-US" sz="1600" dirty="0">
                <a:latin typeface="BIZ UDPゴシック" panose="020B0400000000000000" pitchFamily="50" charset="-128"/>
                <a:ea typeface="BIZ UDPゴシック" panose="020B0400000000000000" pitchFamily="50" charset="-128"/>
              </a:rPr>
              <a:t>　　　　　　</a:t>
            </a:r>
          </a:p>
        </p:txBody>
      </p:sp>
      <p:sp>
        <p:nvSpPr>
          <p:cNvPr id="15" name="正方形/長方形 22">
            <a:extLst>
              <a:ext uri="{FF2B5EF4-FFF2-40B4-BE49-F238E27FC236}">
                <a16:creationId xmlns:a16="http://schemas.microsoft.com/office/drawing/2014/main" id="{20F44355-AA46-4B68-8DEB-F5D6873634D1}"/>
              </a:ext>
            </a:extLst>
          </p:cNvPr>
          <p:cNvSpPr>
            <a:spLocks noChangeArrowheads="1"/>
          </p:cNvSpPr>
          <p:nvPr/>
        </p:nvSpPr>
        <p:spPr bwMode="auto">
          <a:xfrm>
            <a:off x="6096568" y="4781040"/>
            <a:ext cx="2523650" cy="249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023" b="1" dirty="0">
                <a:latin typeface="BIZ UDPゴシック" panose="020B0400000000000000" pitchFamily="50" charset="-128"/>
                <a:ea typeface="BIZ UDPゴシック" panose="020B0400000000000000" pitchFamily="50" charset="-128"/>
              </a:rPr>
              <a:t>◎カードゲームの多様な遊び方の普及</a:t>
            </a:r>
            <a:endParaRPr lang="ja-JP" altLang="en-US" sz="1023" b="1" dirty="0">
              <a:solidFill>
                <a:srgbClr val="FF0000"/>
              </a:solidFill>
              <a:latin typeface="BIZ UDPゴシック" panose="020B0400000000000000" pitchFamily="50" charset="-128"/>
              <a:ea typeface="BIZ UDPゴシック" panose="020B0400000000000000" pitchFamily="50" charset="-128"/>
            </a:endParaRPr>
          </a:p>
        </p:txBody>
      </p:sp>
      <p:pic>
        <p:nvPicPr>
          <p:cNvPr id="16" name="図 15">
            <a:extLst>
              <a:ext uri="{FF2B5EF4-FFF2-40B4-BE49-F238E27FC236}">
                <a16:creationId xmlns:a16="http://schemas.microsoft.com/office/drawing/2014/main" id="{8D1101DC-32C0-B93C-21AC-E28A456EA6AC}"/>
              </a:ext>
            </a:extLst>
          </p:cNvPr>
          <p:cNvPicPr/>
          <p:nvPr/>
        </p:nvPicPr>
        <p:blipFill rotWithShape="1">
          <a:blip r:embed="rId3" cstate="email">
            <a:extLst>
              <a:ext uri="{28A0092B-C50C-407E-A947-70E740481C1C}">
                <a14:useLocalDpi xmlns:a14="http://schemas.microsoft.com/office/drawing/2010/main" val="0"/>
              </a:ext>
            </a:extLst>
          </a:blip>
          <a:srcRect/>
          <a:stretch/>
        </p:blipFill>
        <p:spPr>
          <a:xfrm>
            <a:off x="6345461" y="5067163"/>
            <a:ext cx="2025865" cy="1525374"/>
          </a:xfrm>
          <a:prstGeom prst="rect">
            <a:avLst/>
          </a:prstGeom>
        </p:spPr>
      </p:pic>
      <p:pic>
        <p:nvPicPr>
          <p:cNvPr id="4" name="図 3">
            <a:extLst>
              <a:ext uri="{FF2B5EF4-FFF2-40B4-BE49-F238E27FC236}">
                <a16:creationId xmlns:a16="http://schemas.microsoft.com/office/drawing/2014/main" id="{BC093741-3E88-4807-B403-6E3A61B173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0120" y="2119250"/>
            <a:ext cx="2095600" cy="1309750"/>
          </a:xfrm>
          <a:prstGeom prst="rect">
            <a:avLst/>
          </a:prstGeom>
        </p:spPr>
      </p:pic>
      <p:pic>
        <p:nvPicPr>
          <p:cNvPr id="21" name="図 20">
            <a:extLst>
              <a:ext uri="{FF2B5EF4-FFF2-40B4-BE49-F238E27FC236}">
                <a16:creationId xmlns:a16="http://schemas.microsoft.com/office/drawing/2014/main" id="{4350A274-9A61-47F5-B043-8DD98AA046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7913" y="2119250"/>
            <a:ext cx="2095599" cy="1309749"/>
          </a:xfrm>
          <a:prstGeom prst="rect">
            <a:avLst/>
          </a:prstGeom>
        </p:spPr>
      </p:pic>
      <p:sp>
        <p:nvSpPr>
          <p:cNvPr id="22" name="正方形/長方形 22">
            <a:extLst>
              <a:ext uri="{FF2B5EF4-FFF2-40B4-BE49-F238E27FC236}">
                <a16:creationId xmlns:a16="http://schemas.microsoft.com/office/drawing/2014/main" id="{80905BD5-0E4E-41C6-BADC-E86EF231BB32}"/>
              </a:ext>
            </a:extLst>
          </p:cNvPr>
          <p:cNvSpPr>
            <a:spLocks noChangeArrowheads="1"/>
          </p:cNvSpPr>
          <p:nvPr/>
        </p:nvSpPr>
        <p:spPr bwMode="auto">
          <a:xfrm>
            <a:off x="1930120" y="3762303"/>
            <a:ext cx="62305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200" b="1" dirty="0">
                <a:latin typeface="BIZ UDPゴシック" panose="020B0400000000000000" pitchFamily="50" charset="-128"/>
                <a:ea typeface="BIZ UDPゴシック" panose="020B0400000000000000" pitchFamily="50" charset="-128"/>
              </a:rPr>
              <a:t>スライドにて遊び方を説明する動画から、実際にプレイしている動画へ差し替え</a:t>
            </a:r>
          </a:p>
        </p:txBody>
      </p:sp>
      <p:sp>
        <p:nvSpPr>
          <p:cNvPr id="10" name="Rectangle 3">
            <a:extLst>
              <a:ext uri="{FF2B5EF4-FFF2-40B4-BE49-F238E27FC236}">
                <a16:creationId xmlns:a16="http://schemas.microsoft.com/office/drawing/2014/main" id="{4E19EA2E-8839-428F-A771-049E181E4D15}"/>
              </a:ext>
            </a:extLst>
          </p:cNvPr>
          <p:cNvSpPr>
            <a:spLocks noChangeArrowheads="1"/>
          </p:cNvSpPr>
          <p:nvPr/>
        </p:nvSpPr>
        <p:spPr bwMode="auto">
          <a:xfrm>
            <a:off x="0" y="124547"/>
            <a:ext cx="9138646" cy="474218"/>
          </a:xfrm>
          <a:prstGeom prst="rect">
            <a:avLst/>
          </a:prstGeom>
          <a:solidFill>
            <a:schemeClr val="accent1">
              <a:lumMod val="75000"/>
            </a:schemeClr>
          </a:solidFill>
          <a:ln>
            <a:noFill/>
          </a:ln>
          <a:effectLst>
            <a:outerShdw dist="71842" dir="2700000" algn="ctr" rotWithShape="0">
              <a:schemeClr val="bg2">
                <a:alpha val="50000"/>
              </a:schemeClr>
            </a:outerShdw>
          </a:effectLst>
        </p:spPr>
        <p:txBody>
          <a:bodyPr wrap="none" lIns="82499" tIns="41249" rIns="82499" bIns="41249"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defTabSz="457200" rtl="0" eaLnBrk="1" fontAlgn="auto" latinLnBrk="0" hangingPunct="1">
              <a:lnSpc>
                <a:spcPct val="100000"/>
              </a:lnSpc>
              <a:spcBef>
                <a:spcPct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食品ロス削減連携活動推進事業について</a:t>
            </a:r>
            <a:endParaRPr kumimoji="1" lang="zh-TW"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1" name="スライド番号プレースホルダー 3">
            <a:extLst>
              <a:ext uri="{FF2B5EF4-FFF2-40B4-BE49-F238E27FC236}">
                <a16:creationId xmlns:a16="http://schemas.microsoft.com/office/drawing/2014/main" id="{B751EFA1-EC69-45A9-A3F9-C40EBEE408DA}"/>
              </a:ext>
            </a:extLst>
          </p:cNvPr>
          <p:cNvSpPr txBox="1">
            <a:spLocks/>
          </p:cNvSpPr>
          <p:nvPr/>
        </p:nvSpPr>
        <p:spPr>
          <a:xfrm>
            <a:off x="8887102" y="6480537"/>
            <a:ext cx="256898" cy="37075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600" dirty="0">
                <a:latin typeface="HGSｺﾞｼｯｸM" panose="020B0600000000000000" pitchFamily="50" charset="-128"/>
                <a:ea typeface="HGSｺﾞｼｯｸM" panose="020B0600000000000000" pitchFamily="50" charset="-128"/>
              </a:rPr>
              <a:t>９</a:t>
            </a:r>
          </a:p>
        </p:txBody>
      </p:sp>
    </p:spTree>
    <p:extLst>
      <p:ext uri="{BB962C8B-B14F-4D97-AF65-F5344CB8AC3E}">
        <p14:creationId xmlns:p14="http://schemas.microsoft.com/office/powerpoint/2010/main" val="349813711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974</TotalTime>
  <Words>4463</Words>
  <Application>Microsoft Office PowerPoint</Application>
  <PresentationFormat>画面に合わせる (4:3)</PresentationFormat>
  <Paragraphs>465</Paragraphs>
  <Slides>13</Slides>
  <Notes>5</Notes>
  <HiddenSlides>0</HiddenSlides>
  <MMClips>0</MMClips>
  <ScaleCrop>false</ScaleCrop>
  <HeadingPairs>
    <vt:vector size="6" baseType="variant">
      <vt:variant>
        <vt:lpstr>使用されているフォント</vt:lpstr>
      </vt:variant>
      <vt:variant>
        <vt:i4>14</vt:i4>
      </vt:variant>
      <vt:variant>
        <vt:lpstr>テーマ</vt:lpstr>
      </vt:variant>
      <vt:variant>
        <vt:i4>2</vt:i4>
      </vt:variant>
      <vt:variant>
        <vt:lpstr>スライド タイトル</vt:lpstr>
      </vt:variant>
      <vt:variant>
        <vt:i4>13</vt:i4>
      </vt:variant>
    </vt:vector>
  </HeadingPairs>
  <TitlesOfParts>
    <vt:vector size="29" baseType="lpstr">
      <vt:lpstr>BIZ UDPゴシック</vt:lpstr>
      <vt:lpstr>BIZ UDPゴシック</vt:lpstr>
      <vt:lpstr>BIZ UDゴシック</vt:lpstr>
      <vt:lpstr>HGSｺﾞｼｯｸM</vt:lpstr>
      <vt:lpstr>Meiryo UI</vt:lpstr>
      <vt:lpstr>Noto Sans JP</vt:lpstr>
      <vt:lpstr>UD デジタル 教科書体 NP-B</vt:lpstr>
      <vt:lpstr>UD デジタル 教科書体 NP-R</vt:lpstr>
      <vt:lpstr>メイリオ</vt:lpstr>
      <vt:lpstr>游ゴシック</vt:lpstr>
      <vt:lpstr>Arial</vt:lpstr>
      <vt:lpstr>Calibri</vt:lpstr>
      <vt:lpstr>Calibri Light</vt:lpstr>
      <vt:lpstr>Wingdings 2</vt:lpstr>
      <vt:lpstr>Office テーマ</vt:lpstr>
      <vt:lpstr>HDOfficeLightV0</vt:lpstr>
      <vt:lpstr>令和７年度の食品ロス削減の取組について</vt:lpstr>
      <vt:lpstr>食品ロス削減ネットワーク懇話会、パートナーシップ制度について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令和５年度の取組について</dc:title>
  <dc:creator>池永　恭子</dc:creator>
  <cp:lastModifiedBy>矢倉　由士</cp:lastModifiedBy>
  <cp:revision>203</cp:revision>
  <dcterms:created xsi:type="dcterms:W3CDTF">2023-02-14T09:34:45Z</dcterms:created>
  <dcterms:modified xsi:type="dcterms:W3CDTF">2025-08-04T05:30:08Z</dcterms:modified>
</cp:coreProperties>
</file>