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708" r:id="rId1"/>
    <p:sldMasterId id="2147483732" r:id="rId2"/>
  </p:sldMasterIdLst>
  <p:notesMasterIdLst>
    <p:notesMasterId r:id="rId32"/>
  </p:notesMasterIdLst>
  <p:handoutMasterIdLst>
    <p:handoutMasterId r:id="rId33"/>
  </p:handoutMasterIdLst>
  <p:sldIdLst>
    <p:sldId id="984" r:id="rId3"/>
    <p:sldId id="963" r:id="rId4"/>
    <p:sldId id="972" r:id="rId5"/>
    <p:sldId id="974" r:id="rId6"/>
    <p:sldId id="992" r:id="rId7"/>
    <p:sldId id="825" r:id="rId8"/>
    <p:sldId id="976" r:id="rId9"/>
    <p:sldId id="989" r:id="rId10"/>
    <p:sldId id="994" r:id="rId11"/>
    <p:sldId id="962" r:id="rId12"/>
    <p:sldId id="965" r:id="rId13"/>
    <p:sldId id="967" r:id="rId14"/>
    <p:sldId id="412" r:id="rId15"/>
    <p:sldId id="270" r:id="rId16"/>
    <p:sldId id="268" r:id="rId17"/>
    <p:sldId id="273" r:id="rId18"/>
    <p:sldId id="274" r:id="rId19"/>
    <p:sldId id="897" r:id="rId20"/>
    <p:sldId id="309" r:id="rId21"/>
    <p:sldId id="307" r:id="rId22"/>
    <p:sldId id="306" r:id="rId23"/>
    <p:sldId id="988" r:id="rId24"/>
    <p:sldId id="993" r:id="rId25"/>
    <p:sldId id="982" r:id="rId26"/>
    <p:sldId id="980" r:id="rId27"/>
    <p:sldId id="981" r:id="rId28"/>
    <p:sldId id="983" r:id="rId29"/>
    <p:sldId id="979" r:id="rId30"/>
    <p:sldId id="990" r:id="rId31"/>
  </p:sldIdLst>
  <p:sldSz cx="9144000" cy="6858000" type="screen4x3"/>
  <p:notesSz cx="6807200" cy="9939338"/>
  <p:defaultTextStyle>
    <a:defPPr>
      <a:defRPr lang="ja-JP"/>
    </a:defPPr>
    <a:lvl1pPr marL="0" algn="l" defTabSz="914274" rtl="0" eaLnBrk="1" latinLnBrk="0" hangingPunct="1">
      <a:defRPr kumimoji="1" sz="1800" kern="1200">
        <a:solidFill>
          <a:schemeClr val="tx1"/>
        </a:solidFill>
        <a:latin typeface="+mn-lt"/>
        <a:ea typeface="+mn-ea"/>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C66"/>
    <a:srgbClr val="FFFF99"/>
    <a:srgbClr val="000099"/>
    <a:srgbClr val="0000CC"/>
    <a:srgbClr val="000066"/>
    <a:srgbClr val="5D7430"/>
    <a:srgbClr val="9BBB59"/>
    <a:srgbClr val="9B395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79" autoAdjust="0"/>
    <p:restoredTop sz="94129" autoAdjust="0"/>
  </p:normalViewPr>
  <p:slideViewPr>
    <p:cSldViewPr showGuides="1">
      <p:cViewPr varScale="1">
        <p:scale>
          <a:sx n="82" d="100"/>
          <a:sy n="82" d="100"/>
        </p:scale>
        <p:origin x="984" y="96"/>
      </p:cViewPr>
      <p:guideLst>
        <p:guide pos="2880"/>
        <p:guide orient="horz" pos="2160"/>
      </p:guideLst>
    </p:cSldViewPr>
  </p:slideViewPr>
  <p:notesTextViewPr>
    <p:cViewPr>
      <p:scale>
        <a:sx n="75" d="100"/>
        <a:sy n="75" d="100"/>
      </p:scale>
      <p:origin x="0" y="0"/>
    </p:cViewPr>
  </p:notesTextViewPr>
  <p:sorterViewPr>
    <p:cViewPr>
      <p:scale>
        <a:sx n="150" d="100"/>
        <a:sy n="150" d="100"/>
      </p:scale>
      <p:origin x="0" y="12894"/>
    </p:cViewPr>
  </p:sorterViewPr>
  <p:notesViewPr>
    <p:cSldViewPr>
      <p:cViewPr varScale="1">
        <p:scale>
          <a:sx n="60" d="100"/>
          <a:sy n="60" d="100"/>
        </p:scale>
        <p:origin x="3274" y="3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33" tIns="45717" rIns="91433" bIns="45717" rtlCol="0"/>
          <a:lstStyle>
            <a:lvl1pPr algn="r">
              <a:defRPr sz="1200"/>
            </a:lvl1pPr>
          </a:lstStyle>
          <a:p>
            <a:fld id="{1EE881E7-AE69-4146-94D2-2270EEF8DDA0}" type="datetimeFigureOut">
              <a:rPr kumimoji="1" lang="ja-JP" altLang="en-US" smtClean="0"/>
              <a:t>2023/3/8</a:t>
            </a:fld>
            <a:endParaRPr kumimoji="1" lang="ja-JP" altLang="en-US"/>
          </a:p>
        </p:txBody>
      </p:sp>
      <p:sp>
        <p:nvSpPr>
          <p:cNvPr id="4" name="フッター プレースホルダー 3"/>
          <p:cNvSpPr>
            <a:spLocks noGrp="1"/>
          </p:cNvSpPr>
          <p:nvPr>
            <p:ph type="ftr" sz="quarter" idx="2"/>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8475"/>
          </a:xfrm>
          <a:prstGeom prst="rect">
            <a:avLst/>
          </a:prstGeom>
        </p:spPr>
        <p:txBody>
          <a:bodyPr vert="horz" lIns="91433" tIns="45717" rIns="91433" bIns="45717" rtlCol="0" anchor="b"/>
          <a:lstStyle>
            <a:lvl1pPr algn="r">
              <a:defRPr sz="1200"/>
            </a:lvl1pPr>
          </a:lstStyle>
          <a:p>
            <a:fld id="{9BD94D33-C8B2-4ABC-9002-0DE385A9DFE6}" type="slidenum">
              <a:rPr kumimoji="1" lang="ja-JP" altLang="en-US" smtClean="0"/>
              <a:t>‹#›</a:t>
            </a:fld>
            <a:endParaRPr kumimoji="1" lang="ja-JP" altLang="en-US"/>
          </a:p>
        </p:txBody>
      </p:sp>
    </p:spTree>
    <p:extLst>
      <p:ext uri="{BB962C8B-B14F-4D97-AF65-F5344CB8AC3E}">
        <p14:creationId xmlns:p14="http://schemas.microsoft.com/office/powerpoint/2010/main" val="860727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6967"/>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6967"/>
          </a:xfrm>
          <a:prstGeom prst="rect">
            <a:avLst/>
          </a:prstGeom>
        </p:spPr>
        <p:txBody>
          <a:bodyPr vert="horz" lIns="91433" tIns="45717" rIns="91433" bIns="45717" rtlCol="0"/>
          <a:lstStyle>
            <a:lvl1pPr algn="r">
              <a:defRPr sz="1200"/>
            </a:lvl1pPr>
          </a:lstStyle>
          <a:p>
            <a:fld id="{4F310774-28F9-4F9B-9668-F263BD70C017}" type="datetimeFigureOut">
              <a:rPr kumimoji="1" lang="ja-JP" altLang="en-US" smtClean="0"/>
              <a:t>2023/3/8</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696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6967"/>
          </a:xfrm>
          <a:prstGeom prst="rect">
            <a:avLst/>
          </a:prstGeom>
        </p:spPr>
        <p:txBody>
          <a:bodyPr vert="horz" lIns="91433" tIns="45717" rIns="91433" bIns="45717" rtlCol="0" anchor="b"/>
          <a:lstStyle>
            <a:lvl1pPr algn="r">
              <a:defRPr sz="1200"/>
            </a:lvl1pPr>
          </a:lstStyle>
          <a:p>
            <a:fld id="{67FAA14F-D4B8-4FAD-8C38-DB5B92F8CCA5}" type="slidenum">
              <a:rPr kumimoji="1" lang="ja-JP" altLang="en-US" smtClean="0"/>
              <a:t>‹#›</a:t>
            </a:fld>
            <a:endParaRPr kumimoji="1" lang="ja-JP" altLang="en-US"/>
          </a:p>
        </p:txBody>
      </p:sp>
    </p:spTree>
    <p:extLst>
      <p:ext uri="{BB962C8B-B14F-4D97-AF65-F5344CB8AC3E}">
        <p14:creationId xmlns:p14="http://schemas.microsoft.com/office/powerpoint/2010/main" val="824586528"/>
      </p:ext>
    </p:extLst>
  </p:cSld>
  <p:clrMap bg1="lt1" tx1="dk1" bg2="lt2" tx2="dk2" accent1="accent1" accent2="accent2" accent3="accent3" accent4="accent4" accent5="accent5" accent6="accent6" hlink="hlink" folHlink="folHlink"/>
  <p:hf hdr="0" ftr="0" dt="0"/>
  <p:notesStyle>
    <a:lvl1pPr marL="0" algn="l" defTabSz="914274" rtl="0" eaLnBrk="1" latinLnBrk="0" hangingPunct="1">
      <a:defRPr kumimoji="1" sz="1200" kern="1200">
        <a:solidFill>
          <a:schemeClr val="tx1"/>
        </a:solidFill>
        <a:latin typeface="+mn-lt"/>
        <a:ea typeface="+mn-ea"/>
        <a:cs typeface="+mn-cs"/>
      </a:defRPr>
    </a:lvl1pPr>
    <a:lvl2pPr marL="457137" algn="l" defTabSz="914274" rtl="0" eaLnBrk="1" latinLnBrk="0" hangingPunct="1">
      <a:defRPr kumimoji="1" sz="1200" kern="1200">
        <a:solidFill>
          <a:schemeClr val="tx1"/>
        </a:solidFill>
        <a:latin typeface="+mn-lt"/>
        <a:ea typeface="+mn-ea"/>
        <a:cs typeface="+mn-cs"/>
      </a:defRPr>
    </a:lvl2pPr>
    <a:lvl3pPr marL="914274" algn="l" defTabSz="914274" rtl="0" eaLnBrk="1" latinLnBrk="0" hangingPunct="1">
      <a:defRPr kumimoji="1" sz="1200" kern="1200">
        <a:solidFill>
          <a:schemeClr val="tx1"/>
        </a:solidFill>
        <a:latin typeface="+mn-lt"/>
        <a:ea typeface="+mn-ea"/>
        <a:cs typeface="+mn-cs"/>
      </a:defRPr>
    </a:lvl3pPr>
    <a:lvl4pPr marL="1371410" algn="l" defTabSz="914274" rtl="0" eaLnBrk="1" latinLnBrk="0" hangingPunct="1">
      <a:defRPr kumimoji="1" sz="1200" kern="1200">
        <a:solidFill>
          <a:schemeClr val="tx1"/>
        </a:solidFill>
        <a:latin typeface="+mn-lt"/>
        <a:ea typeface="+mn-ea"/>
        <a:cs typeface="+mn-cs"/>
      </a:defRPr>
    </a:lvl4pPr>
    <a:lvl5pPr marL="1828547" algn="l" defTabSz="914274" rtl="0" eaLnBrk="1" latinLnBrk="0" hangingPunct="1">
      <a:defRPr kumimoji="1" sz="1200" kern="1200">
        <a:solidFill>
          <a:schemeClr val="tx1"/>
        </a:solidFill>
        <a:latin typeface="+mn-lt"/>
        <a:ea typeface="+mn-ea"/>
        <a:cs typeface="+mn-cs"/>
      </a:defRPr>
    </a:lvl5pPr>
    <a:lvl6pPr marL="2285684" algn="l" defTabSz="914274" rtl="0" eaLnBrk="1" latinLnBrk="0" hangingPunct="1">
      <a:defRPr kumimoji="1" sz="1200" kern="1200">
        <a:solidFill>
          <a:schemeClr val="tx1"/>
        </a:solidFill>
        <a:latin typeface="+mn-lt"/>
        <a:ea typeface="+mn-ea"/>
        <a:cs typeface="+mn-cs"/>
      </a:defRPr>
    </a:lvl6pPr>
    <a:lvl7pPr marL="2742821" algn="l" defTabSz="914274" rtl="0" eaLnBrk="1" latinLnBrk="0" hangingPunct="1">
      <a:defRPr kumimoji="1" sz="1200" kern="1200">
        <a:solidFill>
          <a:schemeClr val="tx1"/>
        </a:solidFill>
        <a:latin typeface="+mn-lt"/>
        <a:ea typeface="+mn-ea"/>
        <a:cs typeface="+mn-cs"/>
      </a:defRPr>
    </a:lvl7pPr>
    <a:lvl8pPr marL="3199957" algn="l" defTabSz="914274" rtl="0" eaLnBrk="1" latinLnBrk="0" hangingPunct="1">
      <a:defRPr kumimoji="1" sz="1200" kern="1200">
        <a:solidFill>
          <a:schemeClr val="tx1"/>
        </a:solidFill>
        <a:latin typeface="+mn-lt"/>
        <a:ea typeface="+mn-ea"/>
        <a:cs typeface="+mn-cs"/>
      </a:defRPr>
    </a:lvl8pPr>
    <a:lvl9pPr marL="3657093" algn="l" defTabSz="914274"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0</a:t>
            </a:fld>
            <a:endParaRPr kumimoji="1" lang="ja-JP" altLang="en-US"/>
          </a:p>
        </p:txBody>
      </p:sp>
    </p:spTree>
    <p:extLst>
      <p:ext uri="{BB962C8B-B14F-4D97-AF65-F5344CB8AC3E}">
        <p14:creationId xmlns:p14="http://schemas.microsoft.com/office/powerpoint/2010/main" val="917466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944BA3-4366-40E7-BDA7-36C59C4D60BB}" type="slidenum">
              <a:rPr kumimoji="1" lang="ja-JP" altLang="en-US" smtClean="0"/>
              <a:t>11</a:t>
            </a:fld>
            <a:endParaRPr kumimoji="1" lang="ja-JP" altLang="en-US"/>
          </a:p>
        </p:txBody>
      </p:sp>
    </p:spTree>
    <p:extLst>
      <p:ext uri="{BB962C8B-B14F-4D97-AF65-F5344CB8AC3E}">
        <p14:creationId xmlns:p14="http://schemas.microsoft.com/office/powerpoint/2010/main" val="302608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a:extLst>
              <a:ext uri="{FF2B5EF4-FFF2-40B4-BE49-F238E27FC236}">
                <a16:creationId xmlns:a16="http://schemas.microsoft.com/office/drawing/2014/main" id="{881115B5-2096-4792-8C80-96780E69A6CE}"/>
              </a:ext>
            </a:extLst>
          </p:cNvPr>
          <p:cNvSpPr>
            <a:spLocks noGrp="1" noRot="1" noChangeAspect="1" noTextEdit="1"/>
          </p:cNvSpPr>
          <p:nvPr>
            <p:ph type="sldImg"/>
          </p:nvPr>
        </p:nvSpPr>
        <p:spPr>
          <a:ln/>
        </p:spPr>
      </p:sp>
      <p:sp>
        <p:nvSpPr>
          <p:cNvPr id="4099" name="ノート プレースホルダー 2">
            <a:extLst>
              <a:ext uri="{FF2B5EF4-FFF2-40B4-BE49-F238E27FC236}">
                <a16:creationId xmlns:a16="http://schemas.microsoft.com/office/drawing/2014/main" id="{13E82916-EA71-4ACE-8978-3AC3609B4BF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4100" name="スライド番号プレースホルダー 3">
            <a:extLst>
              <a:ext uri="{FF2B5EF4-FFF2-40B4-BE49-F238E27FC236}">
                <a16:creationId xmlns:a16="http://schemas.microsoft.com/office/drawing/2014/main" id="{A2FD31E3-5A5B-4BDB-BC01-44CD9C63D5C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11B43082-608C-47EC-964B-30164D0FB910}" type="slidenum">
              <a:rPr lang="ja-JP" altLang="en-US"/>
              <a:pPr/>
              <a:t>13</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id="{E90A2D8B-DC97-4348-97FD-2E8CC81A3066}"/>
              </a:ext>
            </a:extLst>
          </p:cNvPr>
          <p:cNvSpPr>
            <a:spLocks noGrp="1" noRot="1" noChangeAspect="1" noTextEdit="1"/>
          </p:cNvSpPr>
          <p:nvPr>
            <p:ph type="sldImg"/>
          </p:nvPr>
        </p:nvSpPr>
        <p:spPr>
          <a:ln/>
        </p:spPr>
      </p:sp>
      <p:sp>
        <p:nvSpPr>
          <p:cNvPr id="7171" name="ノート プレースホルダー 2">
            <a:extLst>
              <a:ext uri="{FF2B5EF4-FFF2-40B4-BE49-F238E27FC236}">
                <a16:creationId xmlns:a16="http://schemas.microsoft.com/office/drawing/2014/main" id="{D8794441-FBE9-4F0F-A16F-4FF22DE39EF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7172" name="スライド番号プレースホルダー 3">
            <a:extLst>
              <a:ext uri="{FF2B5EF4-FFF2-40B4-BE49-F238E27FC236}">
                <a16:creationId xmlns:a16="http://schemas.microsoft.com/office/drawing/2014/main" id="{95B4C785-1DFA-4227-9329-49D78653BDA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F32E323-9B2E-4449-8957-BCFD2A5ED06C}" type="slidenum">
              <a:rPr lang="ja-JP" altLang="en-US"/>
              <a:pPr/>
              <a:t>15</a:t>
            </a:fld>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 イメージ プレースホルダー 1">
            <a:extLst>
              <a:ext uri="{FF2B5EF4-FFF2-40B4-BE49-F238E27FC236}">
                <a16:creationId xmlns:a16="http://schemas.microsoft.com/office/drawing/2014/main" id="{3DF04FF4-4F60-425C-9709-76E0382B30EC}"/>
              </a:ext>
            </a:extLst>
          </p:cNvPr>
          <p:cNvSpPr>
            <a:spLocks noGrp="1" noRot="1" noChangeAspect="1" noTextEdit="1"/>
          </p:cNvSpPr>
          <p:nvPr>
            <p:ph type="sldImg"/>
          </p:nvPr>
        </p:nvSpPr>
        <p:spPr>
          <a:ln/>
        </p:spPr>
      </p:sp>
      <p:sp>
        <p:nvSpPr>
          <p:cNvPr id="9219" name="ノート プレースホルダー 2">
            <a:extLst>
              <a:ext uri="{FF2B5EF4-FFF2-40B4-BE49-F238E27FC236}">
                <a16:creationId xmlns:a16="http://schemas.microsoft.com/office/drawing/2014/main" id="{4CC72508-24DC-41DD-BAEB-53F67ADAF95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9220" name="スライド番号プレースホルダー 3">
            <a:extLst>
              <a:ext uri="{FF2B5EF4-FFF2-40B4-BE49-F238E27FC236}">
                <a16:creationId xmlns:a16="http://schemas.microsoft.com/office/drawing/2014/main" id="{D3DD35F6-1278-43A6-9648-A678F3CAAA3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2415D8B2-9C88-48F4-980E-90A47E90108F}" type="slidenum">
              <a:rPr lang="ja-JP" altLang="en-US"/>
              <a:pPr/>
              <a:t>16</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67FAA14F-D4B8-4FAD-8C38-DB5B92F8CCA5}" type="slidenum">
              <a:rPr kumimoji="1" lang="ja-JP" altLang="en-US" smtClean="0"/>
              <a:t>17</a:t>
            </a:fld>
            <a:endParaRPr kumimoji="1" lang="ja-JP" altLang="en-US"/>
          </a:p>
        </p:txBody>
      </p:sp>
    </p:spTree>
    <p:extLst>
      <p:ext uri="{BB962C8B-B14F-4D97-AF65-F5344CB8AC3E}">
        <p14:creationId xmlns:p14="http://schemas.microsoft.com/office/powerpoint/2010/main" val="954934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67FAA14F-D4B8-4FAD-8C38-DB5B92F8CCA5}" type="slidenum">
              <a:rPr kumimoji="1" lang="ja-JP" altLang="en-US" smtClean="0"/>
              <a:t>21</a:t>
            </a:fld>
            <a:endParaRPr kumimoji="1" lang="ja-JP" altLang="en-US"/>
          </a:p>
        </p:txBody>
      </p:sp>
    </p:spTree>
    <p:extLst>
      <p:ext uri="{BB962C8B-B14F-4D97-AF65-F5344CB8AC3E}">
        <p14:creationId xmlns:p14="http://schemas.microsoft.com/office/powerpoint/2010/main" val="310468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87C77AA-7151-4A8D-8C26-E58B9E1A327F}" type="slidenum">
              <a:rPr kumimoji="1" lang="ja-JP" altLang="en-US" smtClean="0"/>
              <a:t>22</a:t>
            </a:fld>
            <a:endParaRPr kumimoji="1" lang="ja-JP" altLang="en-US"/>
          </a:p>
        </p:txBody>
      </p:sp>
    </p:spTree>
    <p:extLst>
      <p:ext uri="{BB962C8B-B14F-4D97-AF65-F5344CB8AC3E}">
        <p14:creationId xmlns:p14="http://schemas.microsoft.com/office/powerpoint/2010/main" val="2842536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74"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67FAA14F-D4B8-4FAD-8C38-DB5B92F8CCA5}" type="slidenum">
              <a:rPr kumimoji="1" lang="ja-JP" altLang="en-US" smtClean="0"/>
              <a:t>23</a:t>
            </a:fld>
            <a:endParaRPr kumimoji="1" lang="ja-JP" altLang="en-US"/>
          </a:p>
        </p:txBody>
      </p:sp>
    </p:spTree>
    <p:extLst>
      <p:ext uri="{BB962C8B-B14F-4D97-AF65-F5344CB8AC3E}">
        <p14:creationId xmlns:p14="http://schemas.microsoft.com/office/powerpoint/2010/main" val="1742822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74"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67FAA14F-D4B8-4FAD-8C38-DB5B92F8CCA5}" type="slidenum">
              <a:rPr kumimoji="1" lang="ja-JP" altLang="en-US" smtClean="0"/>
              <a:t>24</a:t>
            </a:fld>
            <a:endParaRPr kumimoji="1" lang="ja-JP" altLang="en-US"/>
          </a:p>
        </p:txBody>
      </p:sp>
    </p:spTree>
    <p:extLst>
      <p:ext uri="{BB962C8B-B14F-4D97-AF65-F5344CB8AC3E}">
        <p14:creationId xmlns:p14="http://schemas.microsoft.com/office/powerpoint/2010/main" val="3445479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74"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67FAA14F-D4B8-4FAD-8C38-DB5B92F8CCA5}" type="slidenum">
              <a:rPr kumimoji="1" lang="ja-JP" altLang="en-US" smtClean="0"/>
              <a:t>25</a:t>
            </a:fld>
            <a:endParaRPr kumimoji="1" lang="ja-JP" altLang="en-US"/>
          </a:p>
        </p:txBody>
      </p:sp>
    </p:spTree>
    <p:extLst>
      <p:ext uri="{BB962C8B-B14F-4D97-AF65-F5344CB8AC3E}">
        <p14:creationId xmlns:p14="http://schemas.microsoft.com/office/powerpoint/2010/main" val="3710516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a:t>
            </a:fld>
            <a:endParaRPr kumimoji="1" lang="ja-JP" altLang="en-US"/>
          </a:p>
        </p:txBody>
      </p:sp>
    </p:spTree>
    <p:extLst>
      <p:ext uri="{BB962C8B-B14F-4D97-AF65-F5344CB8AC3E}">
        <p14:creationId xmlns:p14="http://schemas.microsoft.com/office/powerpoint/2010/main" val="3470672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ー 1"/>
          <p:cNvSpPr>
            <a:spLocks noGrp="1" noRot="1" noChangeAspect="1" noTextEdit="1"/>
          </p:cNvSpPr>
          <p:nvPr>
            <p:ph type="sldImg"/>
          </p:nvPr>
        </p:nvSpPr>
        <p:spPr>
          <a:ln/>
        </p:spPr>
      </p:sp>
      <p:sp>
        <p:nvSpPr>
          <p:cNvPr id="1126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50" charset="-128"/>
              <a:ea typeface="Meiryo UI" panose="020B0604030504040204" pitchFamily="50" charset="-128"/>
            </a:endParaRPr>
          </a:p>
        </p:txBody>
      </p:sp>
      <p:sp>
        <p:nvSpPr>
          <p:cNvPr id="11268"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1FFFC256-8F88-40D1-A05F-B3F644D3ADB0}" type="slidenum">
              <a:rPr lang="ja-JP" altLang="en-US" smtClean="0"/>
              <a:pPr/>
              <a:t>26</a:t>
            </a:fld>
            <a:endParaRPr lang="ja-JP" altLang="en-US"/>
          </a:p>
        </p:txBody>
      </p:sp>
    </p:spTree>
    <p:extLst>
      <p:ext uri="{BB962C8B-B14F-4D97-AF65-F5344CB8AC3E}">
        <p14:creationId xmlns:p14="http://schemas.microsoft.com/office/powerpoint/2010/main" val="3444790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74"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67FAA14F-D4B8-4FAD-8C38-DB5B92F8CCA5}" type="slidenum">
              <a:rPr kumimoji="1" lang="ja-JP" altLang="en-US" smtClean="0"/>
              <a:t>27</a:t>
            </a:fld>
            <a:endParaRPr kumimoji="1" lang="ja-JP" altLang="en-US"/>
          </a:p>
        </p:txBody>
      </p:sp>
    </p:spTree>
    <p:extLst>
      <p:ext uri="{BB962C8B-B14F-4D97-AF65-F5344CB8AC3E}">
        <p14:creationId xmlns:p14="http://schemas.microsoft.com/office/powerpoint/2010/main" val="1391156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67FAA14F-D4B8-4FAD-8C38-DB5B92F8CCA5}" type="slidenum">
              <a:rPr kumimoji="1" lang="ja-JP" altLang="en-US" smtClean="0"/>
              <a:t>28</a:t>
            </a:fld>
            <a:endParaRPr kumimoji="1" lang="ja-JP" altLang="en-US"/>
          </a:p>
        </p:txBody>
      </p:sp>
    </p:spTree>
    <p:extLst>
      <p:ext uri="{BB962C8B-B14F-4D97-AF65-F5344CB8AC3E}">
        <p14:creationId xmlns:p14="http://schemas.microsoft.com/office/powerpoint/2010/main" val="2483439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67FAA14F-D4B8-4FAD-8C38-DB5B92F8CCA5}" type="slidenum">
              <a:rPr kumimoji="1" lang="ja-JP" altLang="en-US" smtClean="0"/>
              <a:t>2</a:t>
            </a:fld>
            <a:endParaRPr kumimoji="1" lang="ja-JP" altLang="en-US"/>
          </a:p>
        </p:txBody>
      </p:sp>
    </p:spTree>
    <p:extLst>
      <p:ext uri="{BB962C8B-B14F-4D97-AF65-F5344CB8AC3E}">
        <p14:creationId xmlns:p14="http://schemas.microsoft.com/office/powerpoint/2010/main" val="3671645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896217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85706" indent="-185706">
              <a:tabLst>
                <a:tab pos="373055"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4</a:t>
            </a:fld>
            <a:endParaRPr kumimoji="1" lang="ja-JP" altLang="en-US"/>
          </a:p>
        </p:txBody>
      </p:sp>
    </p:spTree>
    <p:extLst>
      <p:ext uri="{BB962C8B-B14F-4D97-AF65-F5344CB8AC3E}">
        <p14:creationId xmlns:p14="http://schemas.microsoft.com/office/powerpoint/2010/main" val="1676557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85706" indent="-185706">
              <a:tabLst>
                <a:tab pos="373055"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5</a:t>
            </a:fld>
            <a:endParaRPr kumimoji="1" lang="ja-JP" altLang="en-US"/>
          </a:p>
        </p:txBody>
      </p:sp>
    </p:spTree>
    <p:extLst>
      <p:ext uri="{BB962C8B-B14F-4D97-AF65-F5344CB8AC3E}">
        <p14:creationId xmlns:p14="http://schemas.microsoft.com/office/powerpoint/2010/main" val="3000166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67FAA14F-D4B8-4FAD-8C38-DB5B92F8CCA5}" type="slidenum">
              <a:rPr kumimoji="1" lang="ja-JP" altLang="en-US" smtClean="0"/>
              <a:t>7</a:t>
            </a:fld>
            <a:endParaRPr kumimoji="1" lang="ja-JP" altLang="en-US"/>
          </a:p>
        </p:txBody>
      </p:sp>
    </p:spTree>
    <p:extLst>
      <p:ext uri="{BB962C8B-B14F-4D97-AF65-F5344CB8AC3E}">
        <p14:creationId xmlns:p14="http://schemas.microsoft.com/office/powerpoint/2010/main" val="4218384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67FAA14F-D4B8-4FAD-8C38-DB5B92F8CCA5}" type="slidenum">
              <a:rPr kumimoji="1" lang="ja-JP" altLang="en-US" smtClean="0"/>
              <a:t>9</a:t>
            </a:fld>
            <a:endParaRPr kumimoji="1" lang="ja-JP" altLang="en-US"/>
          </a:p>
        </p:txBody>
      </p:sp>
    </p:spTree>
    <p:extLst>
      <p:ext uri="{BB962C8B-B14F-4D97-AF65-F5344CB8AC3E}">
        <p14:creationId xmlns:p14="http://schemas.microsoft.com/office/powerpoint/2010/main" val="3215905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944BA3-4366-40E7-BDA7-36C59C4D60BB}" type="slidenum">
              <a:rPr kumimoji="1" lang="ja-JP" altLang="en-US" smtClean="0"/>
              <a:t>10</a:t>
            </a:fld>
            <a:endParaRPr kumimoji="1" lang="ja-JP" altLang="en-US"/>
          </a:p>
        </p:txBody>
      </p:sp>
    </p:spTree>
    <p:extLst>
      <p:ext uri="{BB962C8B-B14F-4D97-AF65-F5344CB8AC3E}">
        <p14:creationId xmlns:p14="http://schemas.microsoft.com/office/powerpoint/2010/main" val="713239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1" y="2130426"/>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137" indent="0" algn="ctr">
              <a:buNone/>
              <a:defRPr>
                <a:solidFill>
                  <a:schemeClr val="tx1">
                    <a:tint val="75000"/>
                  </a:schemeClr>
                </a:solidFill>
              </a:defRPr>
            </a:lvl2pPr>
            <a:lvl3pPr marL="914274" indent="0" algn="ctr">
              <a:buNone/>
              <a:defRPr>
                <a:solidFill>
                  <a:schemeClr val="tx1">
                    <a:tint val="75000"/>
                  </a:schemeClr>
                </a:solidFill>
              </a:defRPr>
            </a:lvl3pPr>
            <a:lvl4pPr marL="1371410" indent="0" algn="ctr">
              <a:buNone/>
              <a:defRPr>
                <a:solidFill>
                  <a:schemeClr val="tx1">
                    <a:tint val="75000"/>
                  </a:schemeClr>
                </a:solidFill>
              </a:defRPr>
            </a:lvl4pPr>
            <a:lvl5pPr marL="1828547" indent="0" algn="ctr">
              <a:buNone/>
              <a:defRPr>
                <a:solidFill>
                  <a:schemeClr val="tx1">
                    <a:tint val="75000"/>
                  </a:schemeClr>
                </a:solidFill>
              </a:defRPr>
            </a:lvl5pPr>
            <a:lvl6pPr marL="2285684" indent="0" algn="ctr">
              <a:buNone/>
              <a:defRPr>
                <a:solidFill>
                  <a:schemeClr val="tx1">
                    <a:tint val="75000"/>
                  </a:schemeClr>
                </a:solidFill>
              </a:defRPr>
            </a:lvl6pPr>
            <a:lvl7pPr marL="2742821" indent="0" algn="ctr">
              <a:buNone/>
              <a:defRPr>
                <a:solidFill>
                  <a:schemeClr val="tx1">
                    <a:tint val="75000"/>
                  </a:schemeClr>
                </a:solidFill>
              </a:defRPr>
            </a:lvl7pPr>
            <a:lvl8pPr marL="3199957" indent="0" algn="ctr">
              <a:buNone/>
              <a:defRPr>
                <a:solidFill>
                  <a:schemeClr val="tx1">
                    <a:tint val="75000"/>
                  </a:schemeClr>
                </a:solidFill>
              </a:defRPr>
            </a:lvl8pPr>
            <a:lvl9pPr marL="3657093"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E5EDAC1-5955-4F47-A4A8-E28ADDFA5F60}" type="datetime1">
              <a:rPr kumimoji="1" lang="ja-JP" altLang="en-US" smtClean="0"/>
              <a:t>2023/3/8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BFD7D3-87B8-472A-985F-570FE245FC23}" type="slidenum">
              <a:rPr kumimoji="1" lang="ja-JP" altLang="en-US" smtClean="0"/>
              <a:t>‹#›</a:t>
            </a:fld>
            <a:endParaRPr kumimoji="1" lang="ja-JP" altLang="en-US" dirty="0"/>
          </a:p>
        </p:txBody>
      </p:sp>
    </p:spTree>
    <p:extLst>
      <p:ext uri="{BB962C8B-B14F-4D97-AF65-F5344CB8AC3E}">
        <p14:creationId xmlns:p14="http://schemas.microsoft.com/office/powerpoint/2010/main" val="765409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0C01D3-C3F1-400E-BB45-78081197961F}" type="datetime1">
              <a:rPr kumimoji="1" lang="ja-JP" altLang="en-US" smtClean="0"/>
              <a:t>2023/3/8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BFD7D3-87B8-472A-985F-570FE245FC23}" type="slidenum">
              <a:rPr kumimoji="1" lang="ja-JP" altLang="en-US" smtClean="0"/>
              <a:t>‹#›</a:t>
            </a:fld>
            <a:endParaRPr kumimoji="1" lang="ja-JP" altLang="en-US"/>
          </a:p>
        </p:txBody>
      </p:sp>
    </p:spTree>
    <p:extLst>
      <p:ext uri="{BB962C8B-B14F-4D97-AF65-F5344CB8AC3E}">
        <p14:creationId xmlns:p14="http://schemas.microsoft.com/office/powerpoint/2010/main" val="1430053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BF28EC-1262-40E0-A7EA-9463CD0A0B24}" type="datetime1">
              <a:rPr kumimoji="1" lang="ja-JP" altLang="en-US" smtClean="0"/>
              <a:t>2023/3/8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BFD7D3-87B8-472A-985F-570FE245FC23}" type="slidenum">
              <a:rPr kumimoji="1" lang="ja-JP" altLang="en-US" smtClean="0"/>
              <a:t>‹#›</a:t>
            </a:fld>
            <a:endParaRPr kumimoji="1" lang="ja-JP" altLang="en-US"/>
          </a:p>
        </p:txBody>
      </p:sp>
    </p:spTree>
    <p:extLst>
      <p:ext uri="{BB962C8B-B14F-4D97-AF65-F5344CB8AC3E}">
        <p14:creationId xmlns:p14="http://schemas.microsoft.com/office/powerpoint/2010/main" val="1428823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AF98248-9989-4959-A78D-E27E2EC999A9}" type="datetime1">
              <a:rPr kumimoji="1" lang="ja-JP" altLang="en-US" smtClean="0"/>
              <a:t>2023/3/8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54782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B83F931-C299-42E4-ABF4-765EF126FDD3}" type="datetime1">
              <a:rPr kumimoji="1" lang="ja-JP" altLang="en-US" smtClean="0"/>
              <a:t>2023/3/8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622504" y="6327376"/>
            <a:ext cx="486000" cy="486000"/>
          </a:xfrm>
          <a:prstGeom prst="ellipse">
            <a:avLst/>
          </a:prstGeom>
          <a:solidFill>
            <a:schemeClr val="bg1"/>
          </a:solidFill>
          <a:ln>
            <a:solidFill>
              <a:srgbClr val="758085">
                <a:lumMod val="50000"/>
              </a:srgbClr>
            </a:solidFill>
          </a:ln>
        </p:spPr>
        <p:txBody>
          <a:bodyPr/>
          <a:lstStyle/>
          <a:p>
            <a:fld id="{930DF1FA-2879-4CB1-9630-E4043495BA91}" type="slidenum">
              <a:rPr kumimoji="1" lang="ja-JP" altLang="en-US" smtClean="0"/>
              <a:t>‹#›</a:t>
            </a:fld>
            <a:endParaRPr kumimoji="1" lang="ja-JP" altLang="en-US" dirty="0"/>
          </a:p>
        </p:txBody>
      </p:sp>
    </p:spTree>
    <p:extLst>
      <p:ext uri="{BB962C8B-B14F-4D97-AF65-F5344CB8AC3E}">
        <p14:creationId xmlns:p14="http://schemas.microsoft.com/office/powerpoint/2010/main" val="1237730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56846DF-20AF-4D26-B2EA-6E97D059A029}" type="datetime1">
              <a:rPr kumimoji="1" lang="ja-JP" altLang="en-US" smtClean="0"/>
              <a:t>2023/3/8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264351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A14B040-81ED-4A71-A35B-7CCCF4AB8CA2}" type="datetime1">
              <a:rPr kumimoji="1" lang="ja-JP" altLang="en-US" smtClean="0"/>
              <a:t>2023/3/8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229179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A4D987A-1026-4DFA-9BD6-94BF48192DD0}" type="datetime1">
              <a:rPr kumimoji="1" lang="ja-JP" altLang="en-US" smtClean="0"/>
              <a:t>2023/3/8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3524039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DBD47D9-61A8-4B22-B0C1-9A3DB5CE19DA}" type="datetime1">
              <a:rPr kumimoji="1" lang="ja-JP" altLang="en-US" smtClean="0"/>
              <a:t>2023/3/8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998940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C416B-355D-4CF0-8A61-FEE78AFCE2D5}" type="datetime1">
              <a:rPr kumimoji="1" lang="ja-JP" altLang="en-US" smtClean="0"/>
              <a:t>2023/3/8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65093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950E29C-9503-4949-BF3E-A222CA9DA38C}" type="datetime1">
              <a:rPr kumimoji="1" lang="ja-JP" altLang="en-US" smtClean="0"/>
              <a:t>2023/3/8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712071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6BEF225-F3C1-4D17-9D31-2F55E0229A23}" type="datetime1">
              <a:rPr kumimoji="1" lang="ja-JP" altLang="en-US" smtClean="0"/>
              <a:t>2023/3/8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622504" y="6327376"/>
            <a:ext cx="486000" cy="486000"/>
          </a:xfrm>
          <a:effectLst>
            <a:outerShdw blurRad="76200" dist="38100" dir="5400000" algn="t" rotWithShape="0">
              <a:prstClr val="black">
                <a:alpha val="40000"/>
              </a:prstClr>
            </a:outerShdw>
          </a:effectLst>
        </p:spPr>
        <p:txBody>
          <a:bodyPr lIns="0" tIns="0" rIns="0" bIns="0" anchor="ctr" anchorCtr="1"/>
          <a:lstStyle>
            <a:lvl1pPr>
              <a:defRPr>
                <a:latin typeface="Meiryo UI" panose="020B0604030504040204" pitchFamily="50" charset="-128"/>
                <a:ea typeface="Meiryo UI" panose="020B0604030504040204" pitchFamily="50" charset="-128"/>
              </a:defRPr>
            </a:lvl1pPr>
          </a:lstStyle>
          <a:p>
            <a:fld id="{B0BFD7D3-87B8-472A-985F-570FE245FC23}" type="slidenum">
              <a:rPr lang="ja-JP" altLang="en-US" smtClean="0"/>
              <a:pPr/>
              <a:t>‹#›</a:t>
            </a:fld>
            <a:endParaRPr lang="ja-JP" altLang="en-US" dirty="0"/>
          </a:p>
        </p:txBody>
      </p:sp>
    </p:spTree>
    <p:extLst>
      <p:ext uri="{BB962C8B-B14F-4D97-AF65-F5344CB8AC3E}">
        <p14:creationId xmlns:p14="http://schemas.microsoft.com/office/powerpoint/2010/main" val="2737588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8293E5E-844E-49D1-9DF0-5E5BA440B29B}" type="datetime1">
              <a:rPr kumimoji="1" lang="ja-JP" altLang="en-US" smtClean="0"/>
              <a:t>2023/3/8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980263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794B4D2-E11A-4E46-8D66-78669D01B293}" type="datetime1">
              <a:rPr kumimoji="1" lang="ja-JP" altLang="en-US" smtClean="0"/>
              <a:t>2023/3/8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897444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1E8EE09-DB79-4A0B-9E93-DA5B8806A46E}" type="datetime1">
              <a:rPr kumimoji="1" lang="ja-JP" altLang="en-US" smtClean="0"/>
              <a:t>2023/3/8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187559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37" indent="0">
              <a:buNone/>
              <a:defRPr sz="1800">
                <a:solidFill>
                  <a:schemeClr val="tx1">
                    <a:tint val="75000"/>
                  </a:schemeClr>
                </a:solidFill>
              </a:defRPr>
            </a:lvl2pPr>
            <a:lvl3pPr marL="914274" indent="0">
              <a:buNone/>
              <a:defRPr sz="1600">
                <a:solidFill>
                  <a:schemeClr val="tx1">
                    <a:tint val="75000"/>
                  </a:schemeClr>
                </a:solidFill>
              </a:defRPr>
            </a:lvl3pPr>
            <a:lvl4pPr marL="1371410" indent="0">
              <a:buNone/>
              <a:defRPr sz="1400">
                <a:solidFill>
                  <a:schemeClr val="tx1">
                    <a:tint val="75000"/>
                  </a:schemeClr>
                </a:solidFill>
              </a:defRPr>
            </a:lvl4pPr>
            <a:lvl5pPr marL="1828547" indent="0">
              <a:buNone/>
              <a:defRPr sz="1400">
                <a:solidFill>
                  <a:schemeClr val="tx1">
                    <a:tint val="75000"/>
                  </a:schemeClr>
                </a:solidFill>
              </a:defRPr>
            </a:lvl5pPr>
            <a:lvl6pPr marL="2285684" indent="0">
              <a:buNone/>
              <a:defRPr sz="1400">
                <a:solidFill>
                  <a:schemeClr val="tx1">
                    <a:tint val="75000"/>
                  </a:schemeClr>
                </a:solidFill>
              </a:defRPr>
            </a:lvl6pPr>
            <a:lvl7pPr marL="2742821" indent="0">
              <a:buNone/>
              <a:defRPr sz="1400">
                <a:solidFill>
                  <a:schemeClr val="tx1">
                    <a:tint val="75000"/>
                  </a:schemeClr>
                </a:solidFill>
              </a:defRPr>
            </a:lvl7pPr>
            <a:lvl8pPr marL="3199957" indent="0">
              <a:buNone/>
              <a:defRPr sz="1400">
                <a:solidFill>
                  <a:schemeClr val="tx1">
                    <a:tint val="75000"/>
                  </a:schemeClr>
                </a:solidFill>
              </a:defRPr>
            </a:lvl8pPr>
            <a:lvl9pPr marL="3657093"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0A1AC9D-DC9A-4A5C-AB2C-FFF710C03A5D}" type="datetime1">
              <a:rPr kumimoji="1" lang="ja-JP" altLang="en-US" smtClean="0"/>
              <a:t>2023/3/8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BFD7D3-87B8-472A-985F-570FE245FC23}" type="slidenum">
              <a:rPr kumimoji="1" lang="ja-JP" altLang="en-US" smtClean="0"/>
              <a:t>‹#›</a:t>
            </a:fld>
            <a:endParaRPr kumimoji="1" lang="ja-JP" altLang="en-US"/>
          </a:p>
        </p:txBody>
      </p:sp>
    </p:spTree>
    <p:extLst>
      <p:ext uri="{BB962C8B-B14F-4D97-AF65-F5344CB8AC3E}">
        <p14:creationId xmlns:p14="http://schemas.microsoft.com/office/powerpoint/2010/main" val="1647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D348733-9412-4781-8BE4-3C4B47A2A746}" type="datetime1">
              <a:rPr kumimoji="1" lang="ja-JP" altLang="en-US" smtClean="0"/>
              <a:t>2023/3/8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BFD7D3-87B8-472A-985F-570FE245FC23}" type="slidenum">
              <a:rPr kumimoji="1" lang="ja-JP" altLang="en-US" smtClean="0"/>
              <a:t>‹#›</a:t>
            </a:fld>
            <a:endParaRPr kumimoji="1" lang="ja-JP" altLang="en-US"/>
          </a:p>
        </p:txBody>
      </p:sp>
    </p:spTree>
    <p:extLst>
      <p:ext uri="{BB962C8B-B14F-4D97-AF65-F5344CB8AC3E}">
        <p14:creationId xmlns:p14="http://schemas.microsoft.com/office/powerpoint/2010/main" val="3652110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137" indent="0">
              <a:buNone/>
              <a:defRPr sz="2000" b="1"/>
            </a:lvl2pPr>
            <a:lvl3pPr marL="914274" indent="0">
              <a:buNone/>
              <a:defRPr sz="1800" b="1"/>
            </a:lvl3pPr>
            <a:lvl4pPr marL="1371410" indent="0">
              <a:buNone/>
              <a:defRPr sz="1600" b="1"/>
            </a:lvl4pPr>
            <a:lvl5pPr marL="1828547" indent="0">
              <a:buNone/>
              <a:defRPr sz="1600" b="1"/>
            </a:lvl5pPr>
            <a:lvl6pPr marL="2285684" indent="0">
              <a:buNone/>
              <a:defRPr sz="1600" b="1"/>
            </a:lvl6pPr>
            <a:lvl7pPr marL="2742821" indent="0">
              <a:buNone/>
              <a:defRPr sz="1600" b="1"/>
            </a:lvl7pPr>
            <a:lvl8pPr marL="3199957" indent="0">
              <a:buNone/>
              <a:defRPr sz="1600" b="1"/>
            </a:lvl8pPr>
            <a:lvl9pPr marL="3657093"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137" indent="0">
              <a:buNone/>
              <a:defRPr sz="2000" b="1"/>
            </a:lvl2pPr>
            <a:lvl3pPr marL="914274" indent="0">
              <a:buNone/>
              <a:defRPr sz="1800" b="1"/>
            </a:lvl3pPr>
            <a:lvl4pPr marL="1371410" indent="0">
              <a:buNone/>
              <a:defRPr sz="1600" b="1"/>
            </a:lvl4pPr>
            <a:lvl5pPr marL="1828547" indent="0">
              <a:buNone/>
              <a:defRPr sz="1600" b="1"/>
            </a:lvl5pPr>
            <a:lvl6pPr marL="2285684" indent="0">
              <a:buNone/>
              <a:defRPr sz="1600" b="1"/>
            </a:lvl6pPr>
            <a:lvl7pPr marL="2742821" indent="0">
              <a:buNone/>
              <a:defRPr sz="1600" b="1"/>
            </a:lvl7pPr>
            <a:lvl8pPr marL="3199957" indent="0">
              <a:buNone/>
              <a:defRPr sz="1600" b="1"/>
            </a:lvl8pPr>
            <a:lvl9pPr marL="3657093"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2F6412E-E512-4CC0-94B6-82047FB1BCC8}" type="datetime1">
              <a:rPr kumimoji="1" lang="ja-JP" altLang="en-US" smtClean="0"/>
              <a:t>2023/3/8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0BFD7D3-87B8-472A-985F-570FE245FC23}" type="slidenum">
              <a:rPr kumimoji="1" lang="ja-JP" altLang="en-US" smtClean="0"/>
              <a:t>‹#›</a:t>
            </a:fld>
            <a:endParaRPr kumimoji="1" lang="ja-JP" altLang="en-US"/>
          </a:p>
        </p:txBody>
      </p:sp>
    </p:spTree>
    <p:extLst>
      <p:ext uri="{BB962C8B-B14F-4D97-AF65-F5344CB8AC3E}">
        <p14:creationId xmlns:p14="http://schemas.microsoft.com/office/powerpoint/2010/main" val="2589819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9BE1E71-EA3D-4488-86B4-DDCA3BE342A7}" type="datetime1">
              <a:rPr kumimoji="1" lang="ja-JP" altLang="en-US" smtClean="0"/>
              <a:t>2023/3/8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0BFD7D3-87B8-472A-985F-570FE245FC23}" type="slidenum">
              <a:rPr kumimoji="1" lang="ja-JP" altLang="en-US" smtClean="0"/>
              <a:t>‹#›</a:t>
            </a:fld>
            <a:endParaRPr kumimoji="1" lang="ja-JP" altLang="en-US"/>
          </a:p>
        </p:txBody>
      </p:sp>
    </p:spTree>
    <p:extLst>
      <p:ext uri="{BB962C8B-B14F-4D97-AF65-F5344CB8AC3E}">
        <p14:creationId xmlns:p14="http://schemas.microsoft.com/office/powerpoint/2010/main" val="1808935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947389A-D206-49C3-B20E-DCE6D0C68D5C}" type="datetime1">
              <a:rPr kumimoji="1" lang="ja-JP" altLang="en-US" smtClean="0"/>
              <a:t>2023/3/8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8568496" y="6308725"/>
            <a:ext cx="486000" cy="486000"/>
          </a:xfrm>
        </p:spPr>
        <p:txBody>
          <a:bodyPr lIns="0" tIns="0" rIns="0" bIns="0"/>
          <a:lstStyle/>
          <a:p>
            <a:fld id="{B0BFD7D3-87B8-472A-985F-570FE245FC23}" type="slidenum">
              <a:rPr kumimoji="1" lang="ja-JP" altLang="en-US" smtClean="0"/>
              <a:t>‹#›</a:t>
            </a:fld>
            <a:endParaRPr kumimoji="1" lang="ja-JP" altLang="en-US" dirty="0"/>
          </a:p>
        </p:txBody>
      </p:sp>
    </p:spTree>
    <p:extLst>
      <p:ext uri="{BB962C8B-B14F-4D97-AF65-F5344CB8AC3E}">
        <p14:creationId xmlns:p14="http://schemas.microsoft.com/office/powerpoint/2010/main" val="1136124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1" y="1435100"/>
            <a:ext cx="3008313" cy="4691063"/>
          </a:xfrm>
        </p:spPr>
        <p:txBody>
          <a:bodyPr/>
          <a:lstStyle>
            <a:lvl1pPr marL="0" indent="0">
              <a:buNone/>
              <a:defRPr sz="1400"/>
            </a:lvl1pPr>
            <a:lvl2pPr marL="457137" indent="0">
              <a:buNone/>
              <a:defRPr sz="1200"/>
            </a:lvl2pPr>
            <a:lvl3pPr marL="914274" indent="0">
              <a:buNone/>
              <a:defRPr sz="1000"/>
            </a:lvl3pPr>
            <a:lvl4pPr marL="1371410" indent="0">
              <a:buNone/>
              <a:defRPr sz="900"/>
            </a:lvl4pPr>
            <a:lvl5pPr marL="1828547" indent="0">
              <a:buNone/>
              <a:defRPr sz="900"/>
            </a:lvl5pPr>
            <a:lvl6pPr marL="2285684" indent="0">
              <a:buNone/>
              <a:defRPr sz="900"/>
            </a:lvl6pPr>
            <a:lvl7pPr marL="2742821" indent="0">
              <a:buNone/>
              <a:defRPr sz="900"/>
            </a:lvl7pPr>
            <a:lvl8pPr marL="3199957" indent="0">
              <a:buNone/>
              <a:defRPr sz="900"/>
            </a:lvl8pPr>
            <a:lvl9pPr marL="3657093"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5C5178A-CF40-42CD-827D-3F37EF820806}" type="datetime1">
              <a:rPr kumimoji="1" lang="ja-JP" altLang="en-US" smtClean="0"/>
              <a:t>2023/3/8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BFD7D3-87B8-472A-985F-570FE245FC23}" type="slidenum">
              <a:rPr kumimoji="1" lang="ja-JP" altLang="en-US" smtClean="0"/>
              <a:t>‹#›</a:t>
            </a:fld>
            <a:endParaRPr kumimoji="1" lang="ja-JP" altLang="en-US"/>
          </a:p>
        </p:txBody>
      </p:sp>
    </p:spTree>
    <p:extLst>
      <p:ext uri="{BB962C8B-B14F-4D97-AF65-F5344CB8AC3E}">
        <p14:creationId xmlns:p14="http://schemas.microsoft.com/office/powerpoint/2010/main" val="66644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137" indent="0">
              <a:buNone/>
              <a:defRPr sz="2800"/>
            </a:lvl2pPr>
            <a:lvl3pPr marL="914274" indent="0">
              <a:buNone/>
              <a:defRPr sz="2400"/>
            </a:lvl3pPr>
            <a:lvl4pPr marL="1371410" indent="0">
              <a:buNone/>
              <a:defRPr sz="2000"/>
            </a:lvl4pPr>
            <a:lvl5pPr marL="1828547" indent="0">
              <a:buNone/>
              <a:defRPr sz="2000"/>
            </a:lvl5pPr>
            <a:lvl6pPr marL="2285684" indent="0">
              <a:buNone/>
              <a:defRPr sz="2000"/>
            </a:lvl6pPr>
            <a:lvl7pPr marL="2742821" indent="0">
              <a:buNone/>
              <a:defRPr sz="2000"/>
            </a:lvl7pPr>
            <a:lvl8pPr marL="3199957" indent="0">
              <a:buNone/>
              <a:defRPr sz="2000"/>
            </a:lvl8pPr>
            <a:lvl9pPr marL="3657093"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137" indent="0">
              <a:buNone/>
              <a:defRPr sz="1200"/>
            </a:lvl2pPr>
            <a:lvl3pPr marL="914274" indent="0">
              <a:buNone/>
              <a:defRPr sz="1000"/>
            </a:lvl3pPr>
            <a:lvl4pPr marL="1371410" indent="0">
              <a:buNone/>
              <a:defRPr sz="900"/>
            </a:lvl4pPr>
            <a:lvl5pPr marL="1828547" indent="0">
              <a:buNone/>
              <a:defRPr sz="900"/>
            </a:lvl5pPr>
            <a:lvl6pPr marL="2285684" indent="0">
              <a:buNone/>
              <a:defRPr sz="900"/>
            </a:lvl6pPr>
            <a:lvl7pPr marL="2742821" indent="0">
              <a:buNone/>
              <a:defRPr sz="900"/>
            </a:lvl7pPr>
            <a:lvl8pPr marL="3199957" indent="0">
              <a:buNone/>
              <a:defRPr sz="900"/>
            </a:lvl8pPr>
            <a:lvl9pPr marL="3657093"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67867D9-3AE6-4E03-B0DC-F725D1A7B98A}" type="datetime1">
              <a:rPr kumimoji="1" lang="ja-JP" altLang="en-US" smtClean="0"/>
              <a:t>2023/3/8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BFD7D3-87B8-472A-985F-570FE245FC23}" type="slidenum">
              <a:rPr kumimoji="1" lang="ja-JP" altLang="en-US" smtClean="0"/>
              <a:t>‹#›</a:t>
            </a:fld>
            <a:endParaRPr kumimoji="1" lang="ja-JP" altLang="en-US"/>
          </a:p>
        </p:txBody>
      </p:sp>
    </p:spTree>
    <p:extLst>
      <p:ext uri="{BB962C8B-B14F-4D97-AF65-F5344CB8AC3E}">
        <p14:creationId xmlns:p14="http://schemas.microsoft.com/office/powerpoint/2010/main" val="348789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27" tIns="45714" rIns="91427" bIns="45714"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27" tIns="45714" rIns="91427" bIns="45714"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1" y="6356350"/>
            <a:ext cx="2133600" cy="365125"/>
          </a:xfrm>
          <a:prstGeom prst="rect">
            <a:avLst/>
          </a:prstGeom>
        </p:spPr>
        <p:txBody>
          <a:bodyPr vert="horz" lIns="91427" tIns="45714" rIns="91427" bIns="45714" rtlCol="0" anchor="ctr"/>
          <a:lstStyle>
            <a:lvl1pPr algn="l">
              <a:defRPr sz="1200">
                <a:solidFill>
                  <a:schemeClr val="tx1">
                    <a:tint val="75000"/>
                  </a:schemeClr>
                </a:solidFill>
              </a:defRPr>
            </a:lvl1pPr>
          </a:lstStyle>
          <a:p>
            <a:fld id="{277D415D-34D9-4BA7-B1E1-FBE244EF37E2}" type="datetime1">
              <a:rPr kumimoji="1" lang="ja-JP" altLang="en-US" smtClean="0"/>
              <a:t>2023/3/8</a:t>
            </a:fld>
            <a:endParaRPr kumimoji="1" lang="ja-JP" altLang="en-US"/>
          </a:p>
        </p:txBody>
      </p:sp>
      <p:sp>
        <p:nvSpPr>
          <p:cNvPr id="5" name="フッター プレースホルダー 4"/>
          <p:cNvSpPr>
            <a:spLocks noGrp="1"/>
          </p:cNvSpPr>
          <p:nvPr>
            <p:ph type="ftr" sz="quarter" idx="3"/>
          </p:nvPr>
        </p:nvSpPr>
        <p:spPr>
          <a:xfrm>
            <a:off x="3124201" y="6356350"/>
            <a:ext cx="2895600" cy="365125"/>
          </a:xfrm>
          <a:prstGeom prst="rect">
            <a:avLst/>
          </a:prstGeom>
        </p:spPr>
        <p:txBody>
          <a:bodyPr vert="horz" lIns="91427" tIns="45714" rIns="91427" bIns="45714"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04448" y="6345376"/>
            <a:ext cx="468000" cy="468000"/>
          </a:xfrm>
          <a:prstGeom prst="ellipse">
            <a:avLst/>
          </a:prstGeom>
          <a:solidFill>
            <a:schemeClr val="bg1"/>
          </a:solidFill>
          <a:ln w="19050">
            <a:solidFill>
              <a:schemeClr val="accent6">
                <a:lumMod val="50000"/>
              </a:schemeClr>
            </a:solidFill>
          </a:ln>
          <a:effectLst>
            <a:outerShdw blurRad="50800" dist="38100" dir="5400000" algn="t" rotWithShape="0">
              <a:prstClr val="black">
                <a:alpha val="40000"/>
              </a:prstClr>
            </a:outerShdw>
          </a:effectLst>
        </p:spPr>
        <p:txBody>
          <a:bodyPr vert="horz" lIns="91427" tIns="45714" rIns="91427" bIns="45714" rtlCol="0" anchor="ctr" anchorCtr="1"/>
          <a:lstStyle>
            <a:lvl1pPr algn="r">
              <a:defRPr sz="1600" b="1">
                <a:solidFill>
                  <a:schemeClr val="tx1"/>
                </a:solidFill>
                <a:latin typeface="Meiryo UI" panose="020B0604030504040204" pitchFamily="50" charset="-128"/>
                <a:ea typeface="Meiryo UI" panose="020B0604030504040204" pitchFamily="50" charset="-128"/>
              </a:defRPr>
            </a:lvl1pPr>
          </a:lstStyle>
          <a:p>
            <a:fld id="{B0BFD7D3-87B8-472A-985F-570FE245FC23}" type="slidenum">
              <a:rPr lang="ja-JP" altLang="en-US" smtClean="0"/>
              <a:pPr/>
              <a:t>‹#›</a:t>
            </a:fld>
            <a:endParaRPr lang="ja-JP" altLang="en-US" dirty="0"/>
          </a:p>
        </p:txBody>
      </p:sp>
    </p:spTree>
    <p:extLst>
      <p:ext uri="{BB962C8B-B14F-4D97-AF65-F5344CB8AC3E}">
        <p14:creationId xmlns:p14="http://schemas.microsoft.com/office/powerpoint/2010/main" val="203346668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274" rtl="0" eaLnBrk="1" latinLnBrk="0" hangingPunct="1">
        <a:spcBef>
          <a:spcPct val="0"/>
        </a:spcBef>
        <a:buNone/>
        <a:defRPr kumimoji="1" sz="4400" kern="1200">
          <a:solidFill>
            <a:schemeClr val="tx1"/>
          </a:solidFill>
          <a:latin typeface="+mj-lt"/>
          <a:ea typeface="+mj-ea"/>
          <a:cs typeface="+mj-cs"/>
        </a:defRPr>
      </a:lvl1pPr>
    </p:titleStyle>
    <p:bodyStyle>
      <a:lvl1pPr marL="342852" indent="-342852" algn="l" defTabSz="914274"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848" indent="-285711" algn="l" defTabSz="914274"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842" indent="-228568" algn="l" defTabSz="914274"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599979" indent="-228568" algn="l" defTabSz="914274"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116" indent="-228568" algn="l" defTabSz="914274"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252" indent="-228568" algn="l" defTabSz="914274"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388" indent="-228568" algn="l" defTabSz="914274"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525" indent="-228568" algn="l" defTabSz="914274"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5662" indent="-228568" algn="l" defTabSz="914274"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274" rtl="0" eaLnBrk="1" latinLnBrk="0" hangingPunct="1">
        <a:defRPr kumimoji="1" sz="1800" kern="1200">
          <a:solidFill>
            <a:schemeClr val="tx1"/>
          </a:solidFill>
          <a:latin typeface="+mn-lt"/>
          <a:ea typeface="+mn-ea"/>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2547E-DCFA-40C1-950C-61A19978382E}" type="datetime1">
              <a:rPr kumimoji="1" lang="ja-JP" altLang="en-US" smtClean="0"/>
              <a:t>2023/3/8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22504" y="6309320"/>
            <a:ext cx="486000" cy="486000"/>
          </a:xfrm>
          <a:prstGeom prst="ellipse">
            <a:avLst/>
          </a:prstGeom>
          <a:solidFill>
            <a:schemeClr val="bg1"/>
          </a:solidFill>
          <a:ln w="19050">
            <a:solidFill>
              <a:schemeClr val="accent6">
                <a:lumMod val="50000"/>
              </a:schemeClr>
            </a:solidFill>
          </a:ln>
          <a:effectLst>
            <a:outerShdw blurRad="50800" dist="38100" dir="5400000" algn="t" rotWithShape="0">
              <a:prstClr val="black">
                <a:alpha val="40000"/>
              </a:prstClr>
            </a:outerShdw>
          </a:effectLst>
        </p:spPr>
        <p:txBody>
          <a:bodyPr vert="horz" lIns="0" tIns="0" rIns="0" bIns="0" rtlCol="0" anchor="ctr" anchorCtr="1"/>
          <a:lstStyle>
            <a:lvl1pPr algn="r">
              <a:defRPr sz="1600" b="1">
                <a:solidFill>
                  <a:schemeClr val="tx1"/>
                </a:solidFill>
                <a:latin typeface="Meiryo UI" panose="020B0604030504040204" pitchFamily="50" charset="-128"/>
                <a:ea typeface="Meiryo UI" panose="020B0604030504040204" pitchFamily="50" charset="-128"/>
              </a:defRPr>
            </a:lvl1pPr>
          </a:lstStyle>
          <a:p>
            <a:fld id="{930DF1FA-2879-4CB1-9630-E4043495BA91}" type="slidenum">
              <a:rPr lang="ja-JP" altLang="en-US" smtClean="0"/>
              <a:pPr/>
              <a:t>‹#›</a:t>
            </a:fld>
            <a:endParaRPr lang="ja-JP" altLang="en-US" dirty="0"/>
          </a:p>
        </p:txBody>
      </p:sp>
    </p:spTree>
    <p:extLst>
      <p:ext uri="{BB962C8B-B14F-4D97-AF65-F5344CB8AC3E}">
        <p14:creationId xmlns:p14="http://schemas.microsoft.com/office/powerpoint/2010/main" val="415488684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http://www.unic.or.jp/files/sdg_icon_17_ja-290x290.png" TargetMode="Externa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p:cNvSpPr txBox="1">
            <a:spLocks/>
          </p:cNvSpPr>
          <p:nvPr/>
        </p:nvSpPr>
        <p:spPr>
          <a:xfrm>
            <a:off x="0" y="2347275"/>
            <a:ext cx="9144000" cy="1503793"/>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2800" b="1" dirty="0">
              <a:solidFill>
                <a:schemeClr val="bg1"/>
              </a:solidFill>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301763" y="2415629"/>
            <a:ext cx="8748464" cy="1445419"/>
          </a:xfrm>
        </p:spPr>
        <p:txBody>
          <a:bodyPr/>
          <a:lstStyle/>
          <a:p>
            <a:pPr algn="ctr"/>
            <a:r>
              <a:rPr lang="ja-JP" altLang="en-US" sz="3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脱炭素社会の実現に向けた</a:t>
            </a:r>
            <a:r>
              <a:rPr lang="en-US" altLang="ja-JP" sz="3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3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br>
            <a:r>
              <a:rPr lang="ja-JP" altLang="en-US" sz="3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大阪府の取組みについて</a:t>
            </a:r>
            <a:endPar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Picture 13">
            <a:extLst>
              <a:ext uri="{FF2B5EF4-FFF2-40B4-BE49-F238E27FC236}">
                <a16:creationId xmlns:a16="http://schemas.microsoft.com/office/drawing/2014/main" id="{61E69E31-3FB2-4D2C-8C5D-0AA9E94BA7D4}"/>
              </a:ext>
            </a:extLst>
          </p:cNvPr>
          <p:cNvPicPr>
            <a:picLocks noChangeAspect="1" noChangeArrowheads="1"/>
          </p:cNvPicPr>
          <p:nvPr/>
        </p:nvPicPr>
        <p:blipFill>
          <a:blip r:embed="rId3" r:link="rId4" cstate="screen">
            <a:extLst>
              <a:ext uri="{28A0092B-C50C-407E-A947-70E740481C1C}">
                <a14:useLocalDpi xmlns:a14="http://schemas.microsoft.com/office/drawing/2010/main"/>
              </a:ext>
            </a:extLst>
          </a:blip>
          <a:srcRect/>
          <a:stretch>
            <a:fillRect/>
          </a:stretch>
        </p:blipFill>
        <p:spPr bwMode="auto">
          <a:xfrm>
            <a:off x="7334667" y="760385"/>
            <a:ext cx="863442" cy="86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a:extLst>
              <a:ext uri="{FF2B5EF4-FFF2-40B4-BE49-F238E27FC236}">
                <a16:creationId xmlns:a16="http://schemas.microsoft.com/office/drawing/2014/main" id="{7B35C5B3-B317-45D2-A1A7-DDDD7D5D14E3}"/>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048165" y="758006"/>
            <a:ext cx="858295" cy="8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a:extLst>
              <a:ext uri="{FF2B5EF4-FFF2-40B4-BE49-F238E27FC236}">
                <a16:creationId xmlns:a16="http://schemas.microsoft.com/office/drawing/2014/main" id="{92165169-5727-4122-B0B0-69956D1B2294}"/>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757717" y="758006"/>
            <a:ext cx="861610" cy="8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a:extLst>
              <a:ext uri="{FF2B5EF4-FFF2-40B4-BE49-F238E27FC236}">
                <a16:creationId xmlns:a16="http://schemas.microsoft.com/office/drawing/2014/main" id="{56C80187-4930-41A9-AA99-47E13B35432B}"/>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608974" y="758006"/>
            <a:ext cx="861610" cy="8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a:extLst>
              <a:ext uri="{FF2B5EF4-FFF2-40B4-BE49-F238E27FC236}">
                <a16:creationId xmlns:a16="http://schemas.microsoft.com/office/drawing/2014/main" id="{739C1168-DFAB-4BA3-9156-2D431052901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903670" y="759418"/>
            <a:ext cx="858293" cy="858293"/>
          </a:xfrm>
          <a:prstGeom prst="rect">
            <a:avLst/>
          </a:prstGeom>
        </p:spPr>
      </p:pic>
      <p:pic>
        <p:nvPicPr>
          <p:cNvPr id="12" name="図 11">
            <a:extLst>
              <a:ext uri="{FF2B5EF4-FFF2-40B4-BE49-F238E27FC236}">
                <a16:creationId xmlns:a16="http://schemas.microsoft.com/office/drawing/2014/main" id="{8DB71064-1EAC-4001-A5E8-5DBA32A97D7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466338" y="760471"/>
            <a:ext cx="868329" cy="868329"/>
          </a:xfrm>
          <a:prstGeom prst="rect">
            <a:avLst/>
          </a:prstGeom>
        </p:spPr>
      </p:pic>
      <p:pic>
        <p:nvPicPr>
          <p:cNvPr id="13" name="図 12">
            <a:extLst>
              <a:ext uri="{FF2B5EF4-FFF2-40B4-BE49-F238E27FC236}">
                <a16:creationId xmlns:a16="http://schemas.microsoft.com/office/drawing/2014/main" id="{E51A4837-1F56-4A03-9C7F-187AA83A4C3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192031" y="757268"/>
            <a:ext cx="858196" cy="858196"/>
          </a:xfrm>
          <a:prstGeom prst="rect">
            <a:avLst/>
          </a:prstGeom>
        </p:spPr>
      </p:pic>
      <p:sp>
        <p:nvSpPr>
          <p:cNvPr id="19" name="角丸四角形 3">
            <a:extLst>
              <a:ext uri="{FF2B5EF4-FFF2-40B4-BE49-F238E27FC236}">
                <a16:creationId xmlns:a16="http://schemas.microsoft.com/office/drawing/2014/main" id="{37040B8F-F0C2-4336-AADB-2219FF24A8EC}"/>
              </a:ext>
            </a:extLst>
          </p:cNvPr>
          <p:cNvSpPr/>
          <p:nvPr/>
        </p:nvSpPr>
        <p:spPr bwMode="auto">
          <a:xfrm>
            <a:off x="195958" y="4509120"/>
            <a:ext cx="8928992" cy="551065"/>
          </a:xfrm>
          <a:prstGeom prst="roundRect">
            <a:avLst>
              <a:gd name="adj" fmla="val 0"/>
            </a:avLst>
          </a:prstGeom>
          <a:noFill/>
          <a:ln w="19050">
            <a:noFill/>
            <a:miter lim="800000"/>
          </a:ln>
          <a:effectLst/>
        </p:spPr>
        <p:style>
          <a:lnRef idx="1">
            <a:schemeClr val="accent2"/>
          </a:lnRef>
          <a:fillRef idx="2">
            <a:schemeClr val="accent2"/>
          </a:fillRef>
          <a:effectRef idx="1">
            <a:schemeClr val="accent2"/>
          </a:effectRef>
          <a:fontRef idx="minor">
            <a:schemeClr val="dk1"/>
          </a:fontRef>
        </p:style>
        <p:txBody>
          <a:bodyPr wrap="square" lIns="91384" tIns="89988" rIns="91384" bIns="89988" anchor="t">
            <a:spAutoFit/>
          </a:bodyPr>
          <a:lstStyle/>
          <a:p>
            <a:pPr marL="177800" indent="-101600" algn="ctr" defTabSz="914400"/>
            <a:r>
              <a:rPr kumimoji="0" lang="ja-JP" altLang="en-US" sz="2400" dirty="0">
                <a:latin typeface="Meiryo UI" panose="020B0604030504040204" pitchFamily="50" charset="-128"/>
                <a:ea typeface="Meiryo UI" panose="020B0604030504040204" pitchFamily="50" charset="-128"/>
                <a:cs typeface="ＭＳ Ｐゴシック" panose="020B0600070205080204" pitchFamily="50" charset="-128"/>
              </a:rPr>
              <a:t>令和５年２月</a:t>
            </a:r>
            <a:endParaRPr kumimoji="0" lang="en-US" altLang="ja-JP" sz="2400" dirty="0">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3" name="テキスト ボックス 2"/>
          <p:cNvSpPr txBox="1"/>
          <p:nvPr/>
        </p:nvSpPr>
        <p:spPr>
          <a:xfrm>
            <a:off x="7524328" y="116632"/>
            <a:ext cx="803425" cy="369332"/>
          </a:xfrm>
          <a:prstGeom prst="rect">
            <a:avLst/>
          </a:prstGeom>
          <a:noFill/>
          <a:ln>
            <a:solidFill>
              <a:srgbClr val="000066"/>
            </a:solidFill>
          </a:ln>
        </p:spPr>
        <p:txBody>
          <a:bodyPr wrap="none" rtlCol="0">
            <a:spAutoFit/>
          </a:bodyPr>
          <a:lstStyle/>
          <a:p>
            <a:r>
              <a:rPr kumimoji="1" lang="ja-JP" altLang="en-US"/>
              <a:t>資料４</a:t>
            </a:r>
            <a:endParaRPr kumimoji="1" lang="ja-JP" altLang="en-US" dirty="0"/>
          </a:p>
        </p:txBody>
      </p:sp>
    </p:spTree>
    <p:extLst>
      <p:ext uri="{BB962C8B-B14F-4D97-AF65-F5344CB8AC3E}">
        <p14:creationId xmlns:p14="http://schemas.microsoft.com/office/powerpoint/2010/main" val="3379713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0" y="2857500"/>
            <a:ext cx="9144001" cy="1143000"/>
          </a:xfrm>
          <a:solidFill>
            <a:srgbClr val="000066"/>
          </a:solidFill>
        </p:spPr>
        <p:txBody>
          <a:bodyPr>
            <a:normAutofit/>
          </a:bodyPr>
          <a:lstStyle/>
          <a:p>
            <a:pPr algn="l"/>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２．脱炭素社会の実現に向けた令和４年度の</a:t>
            </a:r>
            <a:b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br>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取組状況について（主な取組み）</a:t>
            </a:r>
          </a:p>
        </p:txBody>
      </p:sp>
      <p:sp>
        <p:nvSpPr>
          <p:cNvPr id="2" name="スライド番号プレースホルダー 1"/>
          <p:cNvSpPr>
            <a:spLocks noGrp="1"/>
          </p:cNvSpPr>
          <p:nvPr>
            <p:ph type="sldNum" sz="quarter" idx="12"/>
          </p:nvPr>
        </p:nvSpPr>
        <p:spPr/>
        <p:txBody>
          <a:bodyPr/>
          <a:lstStyle/>
          <a:p>
            <a:fld id="{930DF1FA-2879-4CB1-9630-E4043495BA91}" type="slidenum">
              <a:rPr kumimoji="1" lang="ja-JP" altLang="en-US" smtClean="0"/>
              <a:t>9</a:t>
            </a:fld>
            <a:endParaRPr kumimoji="1" lang="ja-JP" altLang="en-US" dirty="0"/>
          </a:p>
        </p:txBody>
      </p:sp>
    </p:spTree>
    <p:extLst>
      <p:ext uri="{BB962C8B-B14F-4D97-AF65-F5344CB8AC3E}">
        <p14:creationId xmlns:p14="http://schemas.microsoft.com/office/powerpoint/2010/main" val="27764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3">
            <a:extLst>
              <a:ext uri="{FF2B5EF4-FFF2-40B4-BE49-F238E27FC236}">
                <a16:creationId xmlns:a16="http://schemas.microsoft.com/office/drawing/2014/main" id="{D461C368-5FFC-48E2-B4FC-6F938CD7BB66}"/>
              </a:ext>
            </a:extLst>
          </p:cNvPr>
          <p:cNvSpPr/>
          <p:nvPr/>
        </p:nvSpPr>
        <p:spPr bwMode="auto">
          <a:xfrm>
            <a:off x="75671" y="764502"/>
            <a:ext cx="9040777" cy="2028393"/>
          </a:xfrm>
          <a:prstGeom prst="roundRect">
            <a:avLst>
              <a:gd name="adj" fmla="val 0"/>
            </a:avLst>
          </a:prstGeom>
          <a:noFill/>
          <a:ln w="19050">
            <a:solidFill>
              <a:srgbClr val="000066"/>
            </a:solidFill>
            <a:miter lim="800000"/>
          </a:ln>
          <a:effectLst/>
        </p:spPr>
        <p:style>
          <a:lnRef idx="1">
            <a:schemeClr val="accent2"/>
          </a:lnRef>
          <a:fillRef idx="2">
            <a:schemeClr val="accent2"/>
          </a:fillRef>
          <a:effectRef idx="1">
            <a:schemeClr val="accent2"/>
          </a:effectRef>
          <a:fontRef idx="minor">
            <a:schemeClr val="dk1"/>
          </a:fontRef>
        </p:style>
        <p:txBody>
          <a:bodyPr wrap="square" lIns="91384" tIns="89988" rIns="91384" bIns="89988" anchor="t">
            <a:spAutoFit/>
          </a:bodyPr>
          <a:lstStyle/>
          <a:p>
            <a:pPr marL="457200" indent="-457200">
              <a:spcBef>
                <a:spcPts val="1800"/>
              </a:spcBef>
              <a:buFont typeface="Wingdings" panose="05000000000000000000" pitchFamily="2" charset="2"/>
              <a:buChar char="n"/>
              <a:defRPr/>
            </a:pPr>
            <a:r>
              <a:rPr lang="ja-JP" altLang="en-US" sz="2400" b="1" dirty="0">
                <a:latin typeface="Meiryo UI" panose="020B0604030504040204" pitchFamily="50" charset="-128"/>
                <a:ea typeface="Meiryo UI" panose="020B0604030504040204" pitchFamily="50" charset="-128"/>
                <a:cs typeface="メイリオ" panose="020B0604030504040204" pitchFamily="50" charset="-128"/>
              </a:rPr>
              <a:t>目的</a:t>
            </a:r>
            <a:r>
              <a:rPr lang="en-US" altLang="ja-JP" sz="2400" b="1" dirty="0">
                <a:latin typeface="Meiryo UI" panose="020B0604030504040204" pitchFamily="50" charset="-128"/>
                <a:ea typeface="Meiryo UI" panose="020B0604030504040204" pitchFamily="50" charset="-128"/>
                <a:cs typeface="メイリオ" panose="020B0604030504040204" pitchFamily="50" charset="-128"/>
              </a:rPr>
              <a:t/>
            </a:r>
            <a:br>
              <a:rPr lang="en-US" altLang="ja-JP" sz="2400" b="1" dirty="0">
                <a:latin typeface="Meiryo UI" panose="020B0604030504040204" pitchFamily="50" charset="-128"/>
                <a:ea typeface="Meiryo UI" panose="020B0604030504040204" pitchFamily="50" charset="-128"/>
                <a:cs typeface="メイリオ" panose="020B0604030504040204" pitchFamily="50" charset="-128"/>
              </a:rPr>
            </a:br>
            <a:r>
              <a:rPr lang="ja-JP" altLang="en-US" sz="2400" b="1" dirty="0">
                <a:latin typeface="Meiryo UI" panose="020B0604030504040204" pitchFamily="50" charset="-128"/>
                <a:ea typeface="Meiryo UI" panose="020B0604030504040204" pitchFamily="50" charset="-128"/>
                <a:cs typeface="メイリオ" panose="020B0604030504040204" pitchFamily="50" charset="-128"/>
              </a:rPr>
              <a:t>　府域の</a:t>
            </a:r>
            <a:r>
              <a:rPr lang="en-US" altLang="ja-JP" sz="2400" b="1" dirty="0">
                <a:latin typeface="Meiryo UI" panose="020B0604030504040204" pitchFamily="50" charset="-128"/>
                <a:ea typeface="Meiryo UI" panose="020B0604030504040204" pitchFamily="50" charset="-128"/>
                <a:cs typeface="メイリオ" panose="020B0604030504040204" pitchFamily="50" charset="-128"/>
              </a:rPr>
              <a:t>2050</a:t>
            </a:r>
            <a:r>
              <a:rPr lang="ja-JP" altLang="en-US" sz="2400" b="1" dirty="0">
                <a:latin typeface="Meiryo UI" panose="020B0604030504040204" pitchFamily="50" charset="-128"/>
                <a:ea typeface="Meiryo UI" panose="020B0604030504040204" pitchFamily="50" charset="-128"/>
                <a:cs typeface="メイリオ" panose="020B0604030504040204" pitchFamily="50" charset="-128"/>
              </a:rPr>
              <a:t>年二酸化炭素排出量実質ゼロ（カーボンニュートラル）をめざし、長期的かつ世界的な視野のもと、持続可能な経済成長と地球温暖化対策の推進を図るため、取組方針等を全庁で協議し、強力に推進する。</a:t>
            </a:r>
          </a:p>
        </p:txBody>
      </p:sp>
      <p:sp>
        <p:nvSpPr>
          <p:cNvPr id="11" name="タイトル 1">
            <a:extLst>
              <a:ext uri="{FF2B5EF4-FFF2-40B4-BE49-F238E27FC236}">
                <a16:creationId xmlns:a16="http://schemas.microsoft.com/office/drawing/2014/main" id="{B1167450-A7EB-4B21-A04B-10C1D1D95C3C}"/>
              </a:ext>
            </a:extLst>
          </p:cNvPr>
          <p:cNvSpPr txBox="1">
            <a:spLocks/>
          </p:cNvSpPr>
          <p:nvPr/>
        </p:nvSpPr>
        <p:spPr>
          <a:xfrm>
            <a:off x="0" y="0"/>
            <a:ext cx="9144000" cy="692696"/>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おおさかカーボンニュートラル推進本部</a:t>
            </a:r>
            <a:r>
              <a:rPr lang="ja-JP" altLang="en-US" sz="2400" b="1" dirty="0">
                <a:solidFill>
                  <a:schemeClr val="bg1"/>
                </a:solidFill>
                <a:latin typeface="Meiryo UI" panose="020B0604030504040204" pitchFamily="50" charset="-128"/>
                <a:ea typeface="Meiryo UI" panose="020B0604030504040204" pitchFamily="50" charset="-128"/>
              </a:rPr>
              <a:t>（令和</a:t>
            </a:r>
            <a:r>
              <a:rPr lang="en-US" altLang="ja-JP" sz="2400" b="1" dirty="0">
                <a:solidFill>
                  <a:schemeClr val="bg1"/>
                </a:solidFill>
                <a:latin typeface="Meiryo UI" panose="020B0604030504040204" pitchFamily="50" charset="-128"/>
                <a:ea typeface="Meiryo UI" panose="020B0604030504040204" pitchFamily="50" charset="-128"/>
              </a:rPr>
              <a:t>4</a:t>
            </a:r>
            <a:r>
              <a:rPr lang="ja-JP" altLang="en-US" sz="2400" b="1" dirty="0">
                <a:solidFill>
                  <a:schemeClr val="bg1"/>
                </a:solidFill>
                <a:latin typeface="Meiryo UI" panose="020B0604030504040204" pitchFamily="50" charset="-128"/>
                <a:ea typeface="Meiryo UI" panose="020B0604030504040204" pitchFamily="50" charset="-128"/>
              </a:rPr>
              <a:t>年７月設置）</a:t>
            </a:r>
          </a:p>
        </p:txBody>
      </p:sp>
      <p:sp>
        <p:nvSpPr>
          <p:cNvPr id="14" name="正方形/長方形 13"/>
          <p:cNvSpPr/>
          <p:nvPr/>
        </p:nvSpPr>
        <p:spPr>
          <a:xfrm>
            <a:off x="35496" y="2864701"/>
            <a:ext cx="9040777" cy="3948674"/>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indent="-342900">
              <a:buFont typeface="Wingdings" panose="05000000000000000000" pitchFamily="2" charset="2"/>
              <a:buChar char="n"/>
            </a:pPr>
            <a:r>
              <a:rPr lang="ja-JP" altLang="en-US" sz="2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体制</a:t>
            </a:r>
            <a:endParaRPr kumimoji="1" lang="ja-JP" altLang="en-US" sz="2400" dirty="0">
              <a:solidFill>
                <a:schemeClr val="tx1"/>
              </a:solidFill>
            </a:endParaRPr>
          </a:p>
        </p:txBody>
      </p:sp>
      <p:sp>
        <p:nvSpPr>
          <p:cNvPr id="20" name="正方形/長方形 19"/>
          <p:cNvSpPr/>
          <p:nvPr/>
        </p:nvSpPr>
        <p:spPr>
          <a:xfrm>
            <a:off x="326619" y="3400554"/>
            <a:ext cx="8538885" cy="830997"/>
          </a:xfrm>
          <a:prstGeom prst="rect">
            <a:avLst/>
          </a:prstGeom>
          <a:solidFill>
            <a:srgbClr val="FFCC66"/>
          </a:solidFill>
        </p:spPr>
        <p:txBody>
          <a:bodyPr vert="horz" wrap="square">
            <a:spAutoFit/>
          </a:bodyPr>
          <a:lstStyle/>
          <a:p>
            <a:r>
              <a:rPr lang="ja-JP" altLang="en-US" sz="2400" b="1" dirty="0"/>
              <a:t>推進本部　本部長：知事、副本部長：３副知事</a:t>
            </a:r>
            <a:endParaRPr lang="en-US" altLang="ja-JP" sz="2400" b="1" dirty="0"/>
          </a:p>
          <a:p>
            <a:r>
              <a:rPr lang="ja-JP" altLang="en-US" sz="2400" b="1" dirty="0"/>
              <a:t>　　　　　本部員：各部局長、教育長、警察本部長</a:t>
            </a:r>
          </a:p>
        </p:txBody>
      </p:sp>
      <p:sp>
        <p:nvSpPr>
          <p:cNvPr id="13" name="正方形/長方形 12">
            <a:extLst>
              <a:ext uri="{FF2B5EF4-FFF2-40B4-BE49-F238E27FC236}">
                <a16:creationId xmlns:a16="http://schemas.microsoft.com/office/drawing/2014/main" id="{0D617C6D-9BA8-43F6-B624-A7704DD8B65D}"/>
              </a:ext>
            </a:extLst>
          </p:cNvPr>
          <p:cNvSpPr/>
          <p:nvPr/>
        </p:nvSpPr>
        <p:spPr>
          <a:xfrm>
            <a:off x="326619" y="4398802"/>
            <a:ext cx="8538885" cy="2092881"/>
          </a:xfrm>
          <a:prstGeom prst="rect">
            <a:avLst/>
          </a:prstGeom>
          <a:solidFill>
            <a:schemeClr val="accent1">
              <a:lumMod val="20000"/>
              <a:lumOff val="80000"/>
            </a:schemeClr>
          </a:solidFill>
        </p:spPr>
        <p:txBody>
          <a:bodyPr vert="horz" wrap="square">
            <a:spAutoFit/>
          </a:bodyPr>
          <a:lstStyle/>
          <a:p>
            <a:r>
              <a:rPr lang="ja-JP" altLang="en-US" sz="2400" b="1" dirty="0"/>
              <a:t>ワーキンググループ：庁内横断的な３つの柱となる施策を推進</a:t>
            </a:r>
            <a:endParaRPr lang="en-US" altLang="ja-JP" sz="2400" b="1" dirty="0"/>
          </a:p>
          <a:p>
            <a:pPr>
              <a:spcAft>
                <a:spcPts val="1200"/>
              </a:spcAft>
            </a:pPr>
            <a:r>
              <a:rPr lang="ja-JP" altLang="en-US" sz="2400" b="1" dirty="0"/>
              <a:t>　　　　　　　　　　　　するため、複数のワーキンググループを設置</a:t>
            </a:r>
            <a:endParaRPr lang="en-US" altLang="ja-JP" sz="2400" b="1" dirty="0"/>
          </a:p>
          <a:p>
            <a:r>
              <a:rPr lang="ja-JP" altLang="en-US" sz="2400" b="1" dirty="0"/>
              <a:t>　　　　　　　　　　 ①脱炭素ビジネス</a:t>
            </a:r>
            <a:endParaRPr lang="en-US" altLang="ja-JP" sz="2400" b="1" dirty="0"/>
          </a:p>
          <a:p>
            <a:r>
              <a:rPr lang="ja-JP" altLang="en-US" sz="2400" b="1" dirty="0"/>
              <a:t>　　　　　　　　　　 ②行動変容・再エネ促進</a:t>
            </a:r>
            <a:endParaRPr lang="en-US" altLang="ja-JP" sz="2400" b="1" dirty="0"/>
          </a:p>
          <a:p>
            <a:r>
              <a:rPr lang="ja-JP" altLang="en-US" sz="2400" b="1" dirty="0"/>
              <a:t>　　　　　　　　　　 ③率先取組 　</a:t>
            </a:r>
            <a:endParaRPr lang="en-US" altLang="ja-JP" sz="2400" b="1" dirty="0"/>
          </a:p>
        </p:txBody>
      </p:sp>
      <p:sp>
        <p:nvSpPr>
          <p:cNvPr id="12" name="スライド番号プレースホルダー 1"/>
          <p:cNvSpPr>
            <a:spLocks noGrp="1"/>
          </p:cNvSpPr>
          <p:nvPr>
            <p:ph type="sldNum" sz="quarter" idx="12"/>
          </p:nvPr>
        </p:nvSpPr>
        <p:spPr>
          <a:xfrm>
            <a:off x="8622504" y="6327376"/>
            <a:ext cx="486000" cy="486000"/>
          </a:xfrm>
        </p:spPr>
        <p:txBody>
          <a:bodyPr/>
          <a:lstStyle/>
          <a:p>
            <a:fld id="{260D7C64-4B75-47CE-A9E9-B75BE436869C}" type="slidenum">
              <a:rPr kumimoji="1" lang="ja-JP" altLang="en-US" smtClean="0"/>
              <a:t>10</a:t>
            </a:fld>
            <a:endParaRPr kumimoji="1" lang="ja-JP" altLang="en-US"/>
          </a:p>
        </p:txBody>
      </p:sp>
    </p:spTree>
    <p:extLst>
      <p:ext uri="{BB962C8B-B14F-4D97-AF65-F5344CB8AC3E}">
        <p14:creationId xmlns:p14="http://schemas.microsoft.com/office/powerpoint/2010/main" val="3857593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ホームベース 4">
            <a:extLst>
              <a:ext uri="{FF2B5EF4-FFF2-40B4-BE49-F238E27FC236}">
                <a16:creationId xmlns:a16="http://schemas.microsoft.com/office/drawing/2014/main" id="{51F0FD7C-A3F3-4D3F-9E7A-E2D8BBD297CC}"/>
              </a:ext>
            </a:extLst>
          </p:cNvPr>
          <p:cNvSpPr/>
          <p:nvPr/>
        </p:nvSpPr>
        <p:spPr bwMode="gray">
          <a:xfrm>
            <a:off x="5764826" y="766514"/>
            <a:ext cx="2129422" cy="381120"/>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lang="ja-JP" altLang="en-US" sz="1260" dirty="0">
                <a:solidFill>
                  <a:prstClr val="white"/>
                </a:solidFill>
                <a:latin typeface="BIZ UDPゴシック" panose="020B0400000000000000" pitchFamily="50" charset="-128"/>
                <a:ea typeface="BIZ UDPゴシック" panose="020B0400000000000000" pitchFamily="50" charset="-128"/>
              </a:rPr>
              <a:t>　　　　　　　　　　</a:t>
            </a:r>
            <a:r>
              <a:rPr kumimoji="1" lang="en-US" altLang="ja-JP" sz="1260" dirty="0">
                <a:solidFill>
                  <a:prstClr val="white"/>
                </a:solidFill>
                <a:latin typeface="BIZ UDPゴシック" panose="020B0400000000000000" pitchFamily="50" charset="-128"/>
                <a:ea typeface="BIZ UDPゴシック" panose="020B0400000000000000" pitchFamily="50" charset="-128"/>
              </a:rPr>
              <a:t>2030 </a:t>
            </a:r>
          </a:p>
        </p:txBody>
      </p:sp>
      <p:sp>
        <p:nvSpPr>
          <p:cNvPr id="44" name="二等辺三角形 43"/>
          <p:cNvSpPr/>
          <p:nvPr/>
        </p:nvSpPr>
        <p:spPr>
          <a:xfrm rot="5400000">
            <a:off x="5857250" y="3369707"/>
            <a:ext cx="5328241" cy="1245258"/>
          </a:xfrm>
          <a:prstGeom prst="triangle">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タイトル 1">
            <a:extLst>
              <a:ext uri="{FF2B5EF4-FFF2-40B4-BE49-F238E27FC236}">
                <a16:creationId xmlns:a16="http://schemas.microsoft.com/office/drawing/2014/main" id="{B1167450-A7EB-4B21-A04B-10C1D1D95C3C}"/>
              </a:ext>
            </a:extLst>
          </p:cNvPr>
          <p:cNvSpPr txBox="1">
            <a:spLocks/>
          </p:cNvSpPr>
          <p:nvPr/>
        </p:nvSpPr>
        <p:spPr>
          <a:xfrm>
            <a:off x="0" y="14844"/>
            <a:ext cx="9144000" cy="692696"/>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万博を契機に脱炭素の取組みを加速</a:t>
            </a:r>
          </a:p>
        </p:txBody>
      </p:sp>
      <p:graphicFrame>
        <p:nvGraphicFramePr>
          <p:cNvPr id="8" name="表 7">
            <a:extLst>
              <a:ext uri="{FF2B5EF4-FFF2-40B4-BE49-F238E27FC236}">
                <a16:creationId xmlns:a16="http://schemas.microsoft.com/office/drawing/2014/main" id="{731D8736-1F24-4DDD-BAE5-3D26FC93D64E}"/>
              </a:ext>
            </a:extLst>
          </p:cNvPr>
          <p:cNvGraphicFramePr>
            <a:graphicFrameLocks noGrp="1"/>
          </p:cNvGraphicFramePr>
          <p:nvPr/>
        </p:nvGraphicFramePr>
        <p:xfrm>
          <a:off x="35869" y="1195034"/>
          <a:ext cx="7834827" cy="1809372"/>
        </p:xfrm>
        <a:graphic>
          <a:graphicData uri="http://schemas.openxmlformats.org/drawingml/2006/table">
            <a:tbl>
              <a:tblPr>
                <a:tableStyleId>{2D5ABB26-0587-4C30-8999-92F81FD0307C}</a:tableStyleId>
              </a:tblPr>
              <a:tblGrid>
                <a:gridCol w="791715">
                  <a:extLst>
                    <a:ext uri="{9D8B030D-6E8A-4147-A177-3AD203B41FA5}">
                      <a16:colId xmlns:a16="http://schemas.microsoft.com/office/drawing/2014/main" val="1888653662"/>
                    </a:ext>
                  </a:extLst>
                </a:gridCol>
                <a:gridCol w="2602973">
                  <a:extLst>
                    <a:ext uri="{9D8B030D-6E8A-4147-A177-3AD203B41FA5}">
                      <a16:colId xmlns:a16="http://schemas.microsoft.com/office/drawing/2014/main" val="901775203"/>
                    </a:ext>
                  </a:extLst>
                </a:gridCol>
                <a:gridCol w="2432575">
                  <a:extLst>
                    <a:ext uri="{9D8B030D-6E8A-4147-A177-3AD203B41FA5}">
                      <a16:colId xmlns:a16="http://schemas.microsoft.com/office/drawing/2014/main" val="2895380761"/>
                    </a:ext>
                  </a:extLst>
                </a:gridCol>
                <a:gridCol w="2007564">
                  <a:extLst>
                    <a:ext uri="{9D8B030D-6E8A-4147-A177-3AD203B41FA5}">
                      <a16:colId xmlns:a16="http://schemas.microsoft.com/office/drawing/2014/main" val="925580270"/>
                    </a:ext>
                  </a:extLst>
                </a:gridCol>
              </a:tblGrid>
              <a:tr h="1809372">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脱炭素ビジネス</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108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84138" indent="-84138" defTabSz="443194">
                        <a:lnSpc>
                          <a:spcPct val="100000"/>
                        </a:lnSpc>
                        <a:spcBef>
                          <a:spcPts val="0"/>
                        </a:spcBef>
                        <a:spcAft>
                          <a:spcPts val="0"/>
                        </a:spcAft>
                        <a:defRPr/>
                      </a:pPr>
                      <a:r>
                        <a:rPr lang="ja-JP" altLang="en-US" sz="1300" b="0" dirty="0">
                          <a:solidFill>
                            <a:prstClr val="black"/>
                          </a:solidFill>
                          <a:latin typeface="BIZ UDPゴシック" panose="020B0400000000000000" pitchFamily="50" charset="-128"/>
                          <a:ea typeface="BIZ UDPゴシック" panose="020B0400000000000000" pitchFamily="50" charset="-128"/>
                        </a:rPr>
                        <a:t>□次世代蓄電池の研究開発</a:t>
                      </a:r>
                      <a:endParaRPr lang="en-US" altLang="ja-JP" sz="1300" b="0" dirty="0">
                        <a:solidFill>
                          <a:prstClr val="black"/>
                        </a:solidFill>
                        <a:latin typeface="BIZ UDPゴシック" panose="020B0400000000000000" pitchFamily="50" charset="-128"/>
                        <a:ea typeface="BIZ UDPゴシック" panose="020B0400000000000000" pitchFamily="50" charset="-128"/>
                      </a:endParaRPr>
                    </a:p>
                    <a:p>
                      <a:pPr marL="84138" indent="-84138" defTabSz="443194">
                        <a:lnSpc>
                          <a:spcPct val="100000"/>
                        </a:lnSpc>
                        <a:spcBef>
                          <a:spcPts val="0"/>
                        </a:spcBef>
                        <a:spcAft>
                          <a:spcPts val="0"/>
                        </a:spcAft>
                        <a:defRPr/>
                      </a:pPr>
                      <a:r>
                        <a:rPr lang="ja-JP" altLang="en-US" sz="1300" b="0" dirty="0">
                          <a:solidFill>
                            <a:prstClr val="black"/>
                          </a:solidFill>
                          <a:latin typeface="BIZ UDPゴシック" panose="020B0400000000000000" pitchFamily="50" charset="-128"/>
                          <a:ea typeface="BIZ UDPゴシック" panose="020B0400000000000000" pitchFamily="50" charset="-128"/>
                        </a:rPr>
                        <a:t>□水素技術実用化に向けた実証</a:t>
                      </a:r>
                    </a:p>
                    <a:p>
                      <a:pPr marL="84138" indent="-84138" defTabSz="443194">
                        <a:lnSpc>
                          <a:spcPct val="100000"/>
                        </a:lnSpc>
                        <a:spcBef>
                          <a:spcPts val="0"/>
                        </a:spcBef>
                        <a:spcAft>
                          <a:spcPts val="0"/>
                        </a:spcAft>
                        <a:defRPr/>
                      </a:pPr>
                      <a:endParaRPr lang="en-US" altLang="ja-JP" sz="1300" b="0" dirty="0">
                        <a:solidFill>
                          <a:prstClr val="black"/>
                        </a:solidFill>
                        <a:latin typeface="BIZ UDPゴシック" panose="020B0400000000000000" pitchFamily="50" charset="-128"/>
                        <a:ea typeface="BIZ UDPゴシック" panose="020B0400000000000000" pitchFamily="50" charset="-128"/>
                      </a:endParaRPr>
                    </a:p>
                    <a:p>
                      <a:pPr marL="84138" indent="-84138" defTabSz="443194">
                        <a:lnSpc>
                          <a:spcPct val="100000"/>
                        </a:lnSpc>
                        <a:spcBef>
                          <a:spcPts val="0"/>
                        </a:spcBef>
                        <a:spcAft>
                          <a:spcPts val="600"/>
                        </a:spcAft>
                        <a:defRPr/>
                      </a:pPr>
                      <a:r>
                        <a:rPr lang="ja-JP" altLang="en-US" sz="1300" b="0" dirty="0">
                          <a:solidFill>
                            <a:prstClr val="black"/>
                          </a:solidFill>
                          <a:latin typeface="BIZ UDPゴシック" panose="020B0400000000000000" pitchFamily="50" charset="-128"/>
                          <a:ea typeface="BIZ UDPゴシック" panose="020B0400000000000000" pitchFamily="50" charset="-128"/>
                        </a:rPr>
                        <a:t>□事業者によるゼロカーボン宣言を支援</a:t>
                      </a:r>
                    </a:p>
                    <a:p>
                      <a:pPr marL="84138" indent="-84138" defTabSz="443194">
                        <a:lnSpc>
                          <a:spcPct val="100000"/>
                        </a:lnSpc>
                        <a:spcBef>
                          <a:spcPts val="0"/>
                        </a:spcBef>
                        <a:spcAft>
                          <a:spcPts val="0"/>
                        </a:spcAft>
                        <a:defRPr/>
                      </a:pPr>
                      <a:r>
                        <a:rPr lang="ja-JP" altLang="en-US" sz="1300" b="0" dirty="0">
                          <a:solidFill>
                            <a:prstClr val="black"/>
                          </a:solidFill>
                          <a:latin typeface="BIZ UDPゴシック" panose="020B0400000000000000" pitchFamily="50" charset="-128"/>
                          <a:ea typeface="BIZ UDPゴシック" panose="020B0400000000000000" pitchFamily="50" charset="-128"/>
                        </a:rPr>
                        <a:t>□特定事業者によるさらなる排出削減</a:t>
                      </a:r>
                    </a:p>
                  </a:txBody>
                  <a:tcPr marL="72000" marR="72000" marT="108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338179187"/>
                  </a:ext>
                </a:extLst>
              </a:tr>
            </a:tbl>
          </a:graphicData>
        </a:graphic>
      </p:graphicFrame>
      <p:grpSp>
        <p:nvGrpSpPr>
          <p:cNvPr id="13" name="グループ化 12"/>
          <p:cNvGrpSpPr/>
          <p:nvPr/>
        </p:nvGrpSpPr>
        <p:grpSpPr>
          <a:xfrm>
            <a:off x="-953" y="770160"/>
            <a:ext cx="6013112" cy="381120"/>
            <a:chOff x="118699" y="1450467"/>
            <a:chExt cx="6050634" cy="393157"/>
          </a:xfrm>
        </p:grpSpPr>
        <p:sp>
          <p:nvSpPr>
            <p:cNvPr id="18" name="ホームベース 4">
              <a:extLst>
                <a:ext uri="{FF2B5EF4-FFF2-40B4-BE49-F238E27FC236}">
                  <a16:creationId xmlns:a16="http://schemas.microsoft.com/office/drawing/2014/main" id="{51F0FD7C-A3F3-4D3F-9E7A-E2D8BBD297CC}"/>
                </a:ext>
              </a:extLst>
            </p:cNvPr>
            <p:cNvSpPr/>
            <p:nvPr/>
          </p:nvSpPr>
          <p:spPr bwMode="gray">
            <a:xfrm>
              <a:off x="3503009" y="1450467"/>
              <a:ext cx="2666324" cy="393157"/>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2022</a:t>
              </a:r>
              <a:r>
                <a:rPr lang="ja-JP" altLang="en-US" sz="1260" dirty="0">
                  <a:solidFill>
                    <a:prstClr val="white"/>
                  </a:solidFill>
                  <a:latin typeface="BIZ UDPゴシック" panose="020B0400000000000000" pitchFamily="50" charset="-128"/>
                  <a:ea typeface="BIZ UDPゴシック" panose="020B0400000000000000" pitchFamily="50" charset="-128"/>
                </a:rPr>
                <a:t>　　　　　　　　　　</a:t>
              </a:r>
              <a:r>
                <a:rPr kumimoji="1" lang="en-US" altLang="ja-JP" sz="1260" dirty="0">
                  <a:solidFill>
                    <a:prstClr val="white"/>
                  </a:solidFill>
                  <a:latin typeface="BIZ UDPゴシック" panose="020B0400000000000000" pitchFamily="50" charset="-128"/>
                  <a:ea typeface="BIZ UDPゴシック" panose="020B0400000000000000" pitchFamily="50" charset="-128"/>
                </a:rPr>
                <a:t>2025</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sp>
          <p:nvSpPr>
            <p:cNvPr id="15" name="ホームベース 4">
              <a:extLst>
                <a:ext uri="{FF2B5EF4-FFF2-40B4-BE49-F238E27FC236}">
                  <a16:creationId xmlns:a16="http://schemas.microsoft.com/office/drawing/2014/main" id="{51F0FD7C-A3F3-4D3F-9E7A-E2D8BBD297CC}"/>
                </a:ext>
              </a:extLst>
            </p:cNvPr>
            <p:cNvSpPr/>
            <p:nvPr/>
          </p:nvSpPr>
          <p:spPr bwMode="gray">
            <a:xfrm>
              <a:off x="118699" y="1450467"/>
              <a:ext cx="954655" cy="393157"/>
            </a:xfrm>
            <a:prstGeom prst="homePlate">
              <a:avLst>
                <a:gd name="adj" fmla="val 0"/>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lang="ja-JP" altLang="en-US" sz="1260" dirty="0">
                  <a:solidFill>
                    <a:prstClr val="white"/>
                  </a:solidFill>
                  <a:latin typeface="BIZ UDPゴシック" panose="020B0400000000000000" pitchFamily="50" charset="-128"/>
                  <a:ea typeface="BIZ UDPゴシック" panose="020B0400000000000000" pitchFamily="50" charset="-128"/>
                </a:rPr>
                <a:t>テーマ</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grpSp>
      <p:sp>
        <p:nvSpPr>
          <p:cNvPr id="3" name="テキスト ボックス 2"/>
          <p:cNvSpPr txBox="1"/>
          <p:nvPr/>
        </p:nvSpPr>
        <p:spPr>
          <a:xfrm>
            <a:off x="8681265" y="877758"/>
            <a:ext cx="443172" cy="5449618"/>
          </a:xfrm>
          <a:prstGeom prst="rect">
            <a:avLst/>
          </a:prstGeom>
          <a:solidFill>
            <a:schemeClr val="accent1">
              <a:lumMod val="20000"/>
              <a:lumOff val="80000"/>
            </a:schemeClr>
          </a:solidFill>
          <a:ln>
            <a:solidFill>
              <a:schemeClr val="tx1"/>
            </a:solidFill>
          </a:ln>
        </p:spPr>
        <p:txBody>
          <a:bodyPr vert="eaVert" wrap="square" lIns="91427" tIns="45714" rIns="91427" bIns="45714" rtlCol="0">
            <a:spAutoFit/>
          </a:bodyPr>
          <a:lstStyle/>
          <a:p>
            <a:pPr algn="ctr">
              <a:lnSpc>
                <a:spcPct val="120000"/>
              </a:lnSpc>
              <a:spcBef>
                <a:spcPts val="600"/>
              </a:spcBef>
            </a:pPr>
            <a:r>
              <a:rPr lang="ja-JP" altLang="en-US" sz="1400" b="1" dirty="0">
                <a:latin typeface="Meiryo UI" panose="020B0604030504040204" pitchFamily="50" charset="-128"/>
                <a:ea typeface="Meiryo UI" panose="020B0604030504040204" pitchFamily="50" charset="-128"/>
              </a:rPr>
              <a:t>２０５０年　温室効果ガス排出量実質ゼロ</a:t>
            </a:r>
            <a:r>
              <a:rPr kumimoji="1" lang="ja-JP" altLang="en-US" sz="1400" b="1" dirty="0">
                <a:latin typeface="Meiryo UI" panose="020B0604030504040204" pitchFamily="50" charset="-128"/>
                <a:ea typeface="Meiryo UI" panose="020B0604030504040204" pitchFamily="50" charset="-128"/>
              </a:rPr>
              <a:t>　</a:t>
            </a:r>
          </a:p>
        </p:txBody>
      </p:sp>
      <p:sp>
        <p:nvSpPr>
          <p:cNvPr id="22" name="ホームベース 4">
            <a:extLst>
              <a:ext uri="{FF2B5EF4-FFF2-40B4-BE49-F238E27FC236}">
                <a16:creationId xmlns:a16="http://schemas.microsoft.com/office/drawing/2014/main" id="{51F0FD7C-A3F3-4D3F-9E7A-E2D8BBD297CC}"/>
              </a:ext>
            </a:extLst>
          </p:cNvPr>
          <p:cNvSpPr/>
          <p:nvPr/>
        </p:nvSpPr>
        <p:spPr bwMode="gray">
          <a:xfrm>
            <a:off x="827584" y="778282"/>
            <a:ext cx="2622045" cy="381120"/>
          </a:xfrm>
          <a:prstGeom prst="homePlate">
            <a:avLst>
              <a:gd name="adj" fmla="val 0"/>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lang="ja-JP" altLang="en-US" sz="1260" dirty="0">
                <a:solidFill>
                  <a:prstClr val="white"/>
                </a:solidFill>
                <a:latin typeface="BIZ UDPゴシック" panose="020B0400000000000000" pitchFamily="50" charset="-128"/>
                <a:ea typeface="BIZ UDPゴシック" panose="020B0400000000000000" pitchFamily="50" charset="-128"/>
              </a:rPr>
              <a:t>重点施策</a:t>
            </a:r>
            <a:r>
              <a:rPr lang="en-US" altLang="ja-JP" sz="1260" baseline="30000" dirty="0">
                <a:solidFill>
                  <a:prstClr val="white"/>
                </a:solidFill>
                <a:latin typeface="BIZ UDPゴシック" panose="020B0400000000000000" pitchFamily="50" charset="-128"/>
                <a:ea typeface="BIZ UDPゴシック" panose="020B0400000000000000" pitchFamily="50" charset="-128"/>
              </a:rPr>
              <a:t>※</a:t>
            </a:r>
            <a:endParaRPr kumimoji="1" lang="ja-JP" altLang="en-US" sz="1260" baseline="30000" dirty="0">
              <a:solidFill>
                <a:prstClr val="white"/>
              </a:solidFill>
              <a:latin typeface="BIZ UDPゴシック" panose="020B0400000000000000" pitchFamily="50" charset="-128"/>
              <a:ea typeface="BIZ UDPゴシック" panose="020B0400000000000000" pitchFamily="50" charset="-128"/>
            </a:endParaRPr>
          </a:p>
        </p:txBody>
      </p:sp>
      <p:sp>
        <p:nvSpPr>
          <p:cNvPr id="23" name="テキスト ボックス 22"/>
          <p:cNvSpPr txBox="1"/>
          <p:nvPr/>
        </p:nvSpPr>
        <p:spPr>
          <a:xfrm>
            <a:off x="7999462" y="877758"/>
            <a:ext cx="476258" cy="5778696"/>
          </a:xfrm>
          <a:prstGeom prst="rect">
            <a:avLst/>
          </a:prstGeom>
          <a:solidFill>
            <a:schemeClr val="accent1">
              <a:lumMod val="20000"/>
              <a:lumOff val="80000"/>
            </a:schemeClr>
          </a:solidFill>
          <a:ln>
            <a:solidFill>
              <a:schemeClr val="tx1"/>
            </a:solidFill>
          </a:ln>
        </p:spPr>
        <p:txBody>
          <a:bodyPr vert="eaVert" wrap="square" lIns="91427" tIns="45714" rIns="91427" bIns="45714" rtlCol="0">
            <a:spAutoFit/>
          </a:bodyPr>
          <a:lstStyle/>
          <a:p>
            <a:pPr algn="ctr">
              <a:lnSpc>
                <a:spcPct val="120000"/>
              </a:lnSpc>
              <a:spcBef>
                <a:spcPts val="600"/>
              </a:spcBef>
            </a:pPr>
            <a:r>
              <a:rPr lang="ja-JP" altLang="en-US" sz="1400" b="1" dirty="0">
                <a:latin typeface="Meiryo UI" panose="020B0604030504040204" pitchFamily="50" charset="-128"/>
                <a:ea typeface="Meiryo UI" panose="020B0604030504040204" pitchFamily="50" charset="-128"/>
              </a:rPr>
              <a:t>２０３０年度の温室効果ガス排出量</a:t>
            </a:r>
            <a:r>
              <a:rPr lang="en-US" altLang="ja-JP" sz="1400" b="1" dirty="0">
                <a:latin typeface="Meiryo UI" panose="020B0604030504040204" pitchFamily="50" charset="-128"/>
                <a:ea typeface="Meiryo UI" panose="020B0604030504040204" pitchFamily="50" charset="-128"/>
              </a:rPr>
              <a:t>40</a:t>
            </a:r>
            <a:r>
              <a:rPr lang="ja-JP" altLang="en-US" sz="1400" b="1" dirty="0">
                <a:latin typeface="Meiryo UI" panose="020B0604030504040204" pitchFamily="50" charset="-128"/>
                <a:ea typeface="Meiryo UI" panose="020B0604030504040204" pitchFamily="50" charset="-128"/>
              </a:rPr>
              <a:t>％以上削減（２０１３年度比）</a:t>
            </a:r>
            <a:endParaRPr kumimoji="1" lang="ja-JP" altLang="en-US" sz="1400" b="1" dirty="0">
              <a:latin typeface="Meiryo UI" panose="020B0604030504040204" pitchFamily="50" charset="-128"/>
              <a:ea typeface="Meiryo UI" panose="020B0604030504040204" pitchFamily="50" charset="-128"/>
            </a:endParaRPr>
          </a:p>
        </p:txBody>
      </p:sp>
      <p:sp>
        <p:nvSpPr>
          <p:cNvPr id="27" name="ホームベース 26"/>
          <p:cNvSpPr/>
          <p:nvPr/>
        </p:nvSpPr>
        <p:spPr>
          <a:xfrm>
            <a:off x="3460148" y="1293543"/>
            <a:ext cx="4370833" cy="520762"/>
          </a:xfrm>
          <a:prstGeom prst="homePlate">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0" dirty="0">
                <a:solidFill>
                  <a:schemeClr val="tx1"/>
                </a:solidFill>
              </a:rPr>
              <a:t>次世代蓄電池の実用化</a:t>
            </a:r>
            <a:endParaRPr lang="en-US" altLang="ja-JP" sz="1200" dirty="0">
              <a:solidFill>
                <a:schemeClr val="tx1"/>
              </a:solidFill>
            </a:endParaRPr>
          </a:p>
          <a:p>
            <a:pPr algn="r"/>
            <a:r>
              <a:rPr lang="ja-JP" altLang="en-US" sz="1200" dirty="0">
                <a:solidFill>
                  <a:schemeClr val="tx1"/>
                </a:solidFill>
              </a:rPr>
              <a:t>水素発電による電力供給等が開始</a:t>
            </a:r>
            <a:endParaRPr kumimoji="1" lang="ja-JP" altLang="en-US" sz="1200" dirty="0">
              <a:solidFill>
                <a:schemeClr val="tx1"/>
              </a:solidFill>
            </a:endParaRPr>
          </a:p>
        </p:txBody>
      </p:sp>
      <p:sp>
        <p:nvSpPr>
          <p:cNvPr id="28" name="ホームベース 27"/>
          <p:cNvSpPr/>
          <p:nvPr/>
        </p:nvSpPr>
        <p:spPr>
          <a:xfrm>
            <a:off x="5931410" y="2010560"/>
            <a:ext cx="1962837" cy="397781"/>
          </a:xfrm>
          <a:prstGeom prst="homePlate">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200" dirty="0">
                <a:solidFill>
                  <a:schemeClr val="tx1"/>
                </a:solidFill>
              </a:rPr>
              <a:t>5000</a:t>
            </a:r>
            <a:r>
              <a:rPr kumimoji="1" lang="ja-JP" altLang="en-US" sz="1200" dirty="0">
                <a:solidFill>
                  <a:schemeClr val="tx1"/>
                </a:solidFill>
              </a:rPr>
              <a:t>者</a:t>
            </a:r>
          </a:p>
        </p:txBody>
      </p:sp>
      <p:sp>
        <p:nvSpPr>
          <p:cNvPr id="25" name="ホームベース 24"/>
          <p:cNvSpPr/>
          <p:nvPr/>
        </p:nvSpPr>
        <p:spPr>
          <a:xfrm>
            <a:off x="3467359" y="2010560"/>
            <a:ext cx="2471262" cy="397781"/>
          </a:xfrm>
          <a:prstGeom prst="homePlate">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dirty="0">
                <a:solidFill>
                  <a:schemeClr val="tx1"/>
                </a:solidFill>
              </a:rPr>
              <a:t>宣言事業者数：</a:t>
            </a:r>
            <a:r>
              <a:rPr lang="en-US" altLang="ja-JP" sz="1200" dirty="0">
                <a:solidFill>
                  <a:schemeClr val="tx1"/>
                </a:solidFill>
              </a:rPr>
              <a:t>2025</a:t>
            </a:r>
            <a:r>
              <a:rPr kumimoji="1" lang="ja-JP" altLang="en-US" sz="1200" dirty="0">
                <a:solidFill>
                  <a:schemeClr val="tx1"/>
                </a:solidFill>
              </a:rPr>
              <a:t>者</a:t>
            </a:r>
          </a:p>
        </p:txBody>
      </p:sp>
      <p:sp>
        <p:nvSpPr>
          <p:cNvPr id="29" name="ホームベース 28"/>
          <p:cNvSpPr/>
          <p:nvPr/>
        </p:nvSpPr>
        <p:spPr>
          <a:xfrm>
            <a:off x="3460148" y="2503141"/>
            <a:ext cx="2471262" cy="397781"/>
          </a:xfrm>
          <a:prstGeom prst="homePlate">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0" dirty="0">
                <a:solidFill>
                  <a:schemeClr val="tx1"/>
                </a:solidFill>
              </a:rPr>
              <a:t>▲</a:t>
            </a:r>
            <a:r>
              <a:rPr lang="en-US" altLang="ja-JP" sz="1200" dirty="0">
                <a:solidFill>
                  <a:schemeClr val="tx1"/>
                </a:solidFill>
              </a:rPr>
              <a:t>4.5%(2023</a:t>
            </a:r>
            <a:r>
              <a:rPr lang="ja-JP" altLang="en-US" sz="1200" dirty="0">
                <a:solidFill>
                  <a:schemeClr val="tx1"/>
                </a:solidFill>
              </a:rPr>
              <a:t>から）</a:t>
            </a:r>
          </a:p>
        </p:txBody>
      </p:sp>
      <p:sp>
        <p:nvSpPr>
          <p:cNvPr id="30" name="ホームベース 29"/>
          <p:cNvSpPr/>
          <p:nvPr/>
        </p:nvSpPr>
        <p:spPr>
          <a:xfrm>
            <a:off x="5917962" y="2503140"/>
            <a:ext cx="1946903" cy="397781"/>
          </a:xfrm>
          <a:prstGeom prst="homePlate">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0" dirty="0">
                <a:solidFill>
                  <a:schemeClr val="tx1"/>
                </a:solidFill>
              </a:rPr>
              <a:t>▲</a:t>
            </a:r>
            <a:r>
              <a:rPr lang="en-US" altLang="ja-JP" sz="1200" dirty="0">
                <a:solidFill>
                  <a:schemeClr val="tx1"/>
                </a:solidFill>
              </a:rPr>
              <a:t>12%(2023</a:t>
            </a:r>
            <a:r>
              <a:rPr lang="ja-JP" altLang="en-US" sz="1200" dirty="0">
                <a:solidFill>
                  <a:schemeClr val="tx1"/>
                </a:solidFill>
              </a:rPr>
              <a:t>から）</a:t>
            </a:r>
          </a:p>
        </p:txBody>
      </p:sp>
      <p:graphicFrame>
        <p:nvGraphicFramePr>
          <p:cNvPr id="31" name="表 30">
            <a:extLst>
              <a:ext uri="{FF2B5EF4-FFF2-40B4-BE49-F238E27FC236}">
                <a16:creationId xmlns:a16="http://schemas.microsoft.com/office/drawing/2014/main" id="{731D8736-1F24-4DDD-BAE5-3D26FC93D64E}"/>
              </a:ext>
            </a:extLst>
          </p:cNvPr>
          <p:cNvGraphicFramePr>
            <a:graphicFrameLocks noGrp="1"/>
          </p:cNvGraphicFramePr>
          <p:nvPr/>
        </p:nvGraphicFramePr>
        <p:xfrm>
          <a:off x="35868" y="2996951"/>
          <a:ext cx="7848500" cy="2440507"/>
        </p:xfrm>
        <a:graphic>
          <a:graphicData uri="http://schemas.openxmlformats.org/drawingml/2006/table">
            <a:tbl>
              <a:tblPr>
                <a:tableStyleId>{2D5ABB26-0587-4C30-8999-92F81FD0307C}</a:tableStyleId>
              </a:tblPr>
              <a:tblGrid>
                <a:gridCol w="791716">
                  <a:extLst>
                    <a:ext uri="{9D8B030D-6E8A-4147-A177-3AD203B41FA5}">
                      <a16:colId xmlns:a16="http://schemas.microsoft.com/office/drawing/2014/main" val="1888653662"/>
                    </a:ext>
                  </a:extLst>
                </a:gridCol>
                <a:gridCol w="2608896">
                  <a:extLst>
                    <a:ext uri="{9D8B030D-6E8A-4147-A177-3AD203B41FA5}">
                      <a16:colId xmlns:a16="http://schemas.microsoft.com/office/drawing/2014/main" val="901775203"/>
                    </a:ext>
                  </a:extLst>
                </a:gridCol>
                <a:gridCol w="2436820">
                  <a:extLst>
                    <a:ext uri="{9D8B030D-6E8A-4147-A177-3AD203B41FA5}">
                      <a16:colId xmlns:a16="http://schemas.microsoft.com/office/drawing/2014/main" val="2895380761"/>
                    </a:ext>
                  </a:extLst>
                </a:gridCol>
                <a:gridCol w="2011068">
                  <a:extLst>
                    <a:ext uri="{9D8B030D-6E8A-4147-A177-3AD203B41FA5}">
                      <a16:colId xmlns:a16="http://schemas.microsoft.com/office/drawing/2014/main" val="925580270"/>
                    </a:ext>
                  </a:extLst>
                </a:gridCol>
              </a:tblGrid>
              <a:tr h="2440507">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行動変容</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再エネ促進</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108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84138" indent="-84138" defTabSz="443194">
                        <a:lnSpc>
                          <a:spcPct val="100000"/>
                        </a:lnSpc>
                        <a:spcBef>
                          <a:spcPts val="0"/>
                        </a:spcBef>
                        <a:spcAft>
                          <a:spcPts val="0"/>
                        </a:spcAft>
                        <a:defRPr/>
                      </a:pPr>
                      <a:r>
                        <a:rPr lang="ja-JP" altLang="en-US" sz="1300" b="0" dirty="0">
                          <a:solidFill>
                            <a:prstClr val="black"/>
                          </a:solidFill>
                          <a:latin typeface="BIZ UDPゴシック" panose="020B0400000000000000" pitchFamily="50" charset="-128"/>
                          <a:ea typeface="BIZ UDPゴシック" panose="020B0400000000000000" pitchFamily="50" charset="-128"/>
                        </a:rPr>
                        <a:t>□製品・サービスの</a:t>
                      </a:r>
                      <a:r>
                        <a:rPr lang="en-US" altLang="ja-JP" sz="1300" b="0" dirty="0">
                          <a:solidFill>
                            <a:prstClr val="black"/>
                          </a:solidFill>
                          <a:latin typeface="BIZ UDPゴシック" panose="020B0400000000000000" pitchFamily="50" charset="-128"/>
                          <a:ea typeface="BIZ UDPゴシック" panose="020B0400000000000000" pitchFamily="50" charset="-128"/>
                        </a:rPr>
                        <a:t>CO</a:t>
                      </a:r>
                      <a:r>
                        <a:rPr lang="en-US" altLang="ja-JP" sz="1300" b="0" baseline="-25000" dirty="0">
                          <a:solidFill>
                            <a:prstClr val="black"/>
                          </a:solidFill>
                          <a:latin typeface="BIZ UDPゴシック" panose="020B0400000000000000" pitchFamily="50" charset="-128"/>
                          <a:ea typeface="BIZ UDPゴシック" panose="020B0400000000000000" pitchFamily="50" charset="-128"/>
                        </a:rPr>
                        <a:t>2</a:t>
                      </a:r>
                      <a:r>
                        <a:rPr lang="ja-JP" altLang="en-US" sz="1300" b="0" dirty="0">
                          <a:solidFill>
                            <a:prstClr val="black"/>
                          </a:solidFill>
                          <a:latin typeface="BIZ UDPゴシック" panose="020B0400000000000000" pitchFamily="50" charset="-128"/>
                          <a:ea typeface="BIZ UDPゴシック" panose="020B0400000000000000" pitchFamily="50" charset="-128"/>
                        </a:rPr>
                        <a:t>排出の可視化</a:t>
                      </a:r>
                    </a:p>
                    <a:p>
                      <a:pPr marL="84138" indent="-84138" defTabSz="443194">
                        <a:lnSpc>
                          <a:spcPct val="100000"/>
                        </a:lnSpc>
                        <a:spcBef>
                          <a:spcPts val="0"/>
                        </a:spcBef>
                        <a:spcAft>
                          <a:spcPts val="600"/>
                        </a:spcAft>
                        <a:defRPr/>
                      </a:pPr>
                      <a:r>
                        <a:rPr lang="ja-JP" altLang="en-US" sz="1300" b="0" dirty="0">
                          <a:solidFill>
                            <a:prstClr val="black"/>
                          </a:solidFill>
                          <a:latin typeface="BIZ UDPゴシック" panose="020B0400000000000000" pitchFamily="50" charset="-128"/>
                          <a:ea typeface="BIZ UDPゴシック" panose="020B0400000000000000" pitchFamily="50" charset="-128"/>
                        </a:rPr>
                        <a:t>□脱炭素ポイントの定着化及び利用拡大</a:t>
                      </a:r>
                      <a:endParaRPr lang="en-US" altLang="ja-JP" sz="1300" b="0" dirty="0">
                        <a:solidFill>
                          <a:prstClr val="black"/>
                        </a:solidFill>
                        <a:latin typeface="BIZ UDPゴシック" panose="020B0400000000000000" pitchFamily="50" charset="-128"/>
                        <a:ea typeface="BIZ UDPゴシック" panose="020B0400000000000000" pitchFamily="50" charset="-128"/>
                      </a:endParaRPr>
                    </a:p>
                    <a:p>
                      <a:pPr marL="84138" indent="-84138" defTabSz="443194">
                        <a:lnSpc>
                          <a:spcPct val="100000"/>
                        </a:lnSpc>
                        <a:spcBef>
                          <a:spcPts val="0"/>
                        </a:spcBef>
                        <a:spcAft>
                          <a:spcPts val="600"/>
                        </a:spcAft>
                        <a:defRPr/>
                      </a:pPr>
                      <a:r>
                        <a:rPr lang="ja-JP" altLang="en-US" sz="1300" b="0" dirty="0">
                          <a:solidFill>
                            <a:prstClr val="black"/>
                          </a:solidFill>
                          <a:latin typeface="BIZ UDPゴシック" panose="020B0400000000000000" pitchFamily="50" charset="-128"/>
                          <a:ea typeface="BIZ UDPゴシック" panose="020B0400000000000000" pitchFamily="50" charset="-128"/>
                        </a:rPr>
                        <a:t>□ゼロエミッション車を中心とした電動車の普及促進</a:t>
                      </a:r>
                      <a:endParaRPr lang="en-US" altLang="ja-JP" sz="1300" b="0" dirty="0">
                        <a:solidFill>
                          <a:prstClr val="black"/>
                        </a:solidFill>
                        <a:latin typeface="BIZ UDPゴシック" panose="020B0400000000000000" pitchFamily="50" charset="-128"/>
                        <a:ea typeface="BIZ UDPゴシック" panose="020B0400000000000000" pitchFamily="50" charset="-128"/>
                      </a:endParaRPr>
                    </a:p>
                    <a:p>
                      <a:pPr marL="84138" indent="-84138" defTabSz="443194">
                        <a:lnSpc>
                          <a:spcPct val="100000"/>
                        </a:lnSpc>
                        <a:spcBef>
                          <a:spcPts val="0"/>
                        </a:spcBef>
                        <a:spcAft>
                          <a:spcPts val="600"/>
                        </a:spcAft>
                        <a:defRPr/>
                      </a:pPr>
                      <a:r>
                        <a:rPr lang="ja-JP" altLang="en-US" sz="1300" b="0" dirty="0">
                          <a:solidFill>
                            <a:prstClr val="black"/>
                          </a:solidFill>
                          <a:latin typeface="BIZ UDPゴシック" panose="020B0400000000000000" pitchFamily="50" charset="-128"/>
                          <a:ea typeface="BIZ UDPゴシック" panose="020B0400000000000000" pitchFamily="50" charset="-128"/>
                        </a:rPr>
                        <a:t>□</a:t>
                      </a:r>
                      <a:r>
                        <a:rPr lang="en-US" altLang="ja-JP" sz="1300" b="0" dirty="0">
                          <a:solidFill>
                            <a:prstClr val="black"/>
                          </a:solidFill>
                          <a:latin typeface="BIZ UDPゴシック" panose="020B0400000000000000" pitchFamily="50" charset="-128"/>
                          <a:ea typeface="BIZ UDPゴシック" panose="020B0400000000000000" pitchFamily="50" charset="-128"/>
                        </a:rPr>
                        <a:t>ZEH</a:t>
                      </a:r>
                      <a:r>
                        <a:rPr lang="ja-JP" altLang="en-US" sz="1300" b="0" dirty="0">
                          <a:solidFill>
                            <a:prstClr val="black"/>
                          </a:solidFill>
                          <a:latin typeface="BIZ UDPゴシック" panose="020B0400000000000000" pitchFamily="50" charset="-128"/>
                          <a:ea typeface="BIZ UDPゴシック" panose="020B0400000000000000" pitchFamily="50" charset="-128"/>
                        </a:rPr>
                        <a:t>の普及促進</a:t>
                      </a:r>
                      <a:endParaRPr lang="en-US" altLang="ja-JP" sz="1300" b="0" dirty="0">
                        <a:solidFill>
                          <a:prstClr val="black"/>
                        </a:solidFill>
                        <a:latin typeface="BIZ UDPゴシック" panose="020B0400000000000000" pitchFamily="50" charset="-128"/>
                        <a:ea typeface="BIZ UDPゴシック" panose="020B0400000000000000" pitchFamily="50" charset="-128"/>
                      </a:endParaRPr>
                    </a:p>
                    <a:p>
                      <a:pPr marL="84138" indent="-84138" defTabSz="443194">
                        <a:lnSpc>
                          <a:spcPct val="100000"/>
                        </a:lnSpc>
                        <a:spcBef>
                          <a:spcPts val="0"/>
                        </a:spcBef>
                        <a:spcAft>
                          <a:spcPts val="0"/>
                        </a:spcAft>
                        <a:defRPr/>
                      </a:pPr>
                      <a:r>
                        <a:rPr lang="ja-JP" altLang="en-US" sz="1300" b="0" dirty="0">
                          <a:solidFill>
                            <a:prstClr val="black"/>
                          </a:solidFill>
                          <a:latin typeface="BIZ UDPゴシック" panose="020B0400000000000000" pitchFamily="50" charset="-128"/>
                          <a:ea typeface="BIZ UDPゴシック" panose="020B0400000000000000" pitchFamily="50" charset="-128"/>
                        </a:rPr>
                        <a:t>□太陽光パネル及び蓄電池システムの共同購入支援事業</a:t>
                      </a:r>
                    </a:p>
                  </a:txBody>
                  <a:tcPr marL="72000" marR="72000" marT="108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marL="0" indent="0">
                        <a:lnSpc>
                          <a:spcPct val="100000"/>
                        </a:lnSpc>
                        <a:spcBef>
                          <a:spcPts val="0"/>
                        </a:spcBef>
                        <a:spcAft>
                          <a:spcPts val="0"/>
                        </a:spcAft>
                      </a:pPr>
                      <a:endParaRPr kumimoji="1" lang="ja-JP" altLang="en-US"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338179187"/>
                  </a:ext>
                </a:extLst>
              </a:tr>
            </a:tbl>
          </a:graphicData>
        </a:graphic>
      </p:graphicFrame>
      <p:graphicFrame>
        <p:nvGraphicFramePr>
          <p:cNvPr id="32" name="表 31">
            <a:extLst>
              <a:ext uri="{FF2B5EF4-FFF2-40B4-BE49-F238E27FC236}">
                <a16:creationId xmlns:a16="http://schemas.microsoft.com/office/drawing/2014/main" id="{731D8736-1F24-4DDD-BAE5-3D26FC93D64E}"/>
              </a:ext>
            </a:extLst>
          </p:cNvPr>
          <p:cNvGraphicFramePr>
            <a:graphicFrameLocks noGrp="1"/>
          </p:cNvGraphicFramePr>
          <p:nvPr/>
        </p:nvGraphicFramePr>
        <p:xfrm>
          <a:off x="35868" y="5445224"/>
          <a:ext cx="7852068" cy="1214414"/>
        </p:xfrm>
        <a:graphic>
          <a:graphicData uri="http://schemas.openxmlformats.org/drawingml/2006/table">
            <a:tbl>
              <a:tblPr>
                <a:tableStyleId>{2D5ABB26-0587-4C30-8999-92F81FD0307C}</a:tableStyleId>
              </a:tblPr>
              <a:tblGrid>
                <a:gridCol w="787693">
                  <a:extLst>
                    <a:ext uri="{9D8B030D-6E8A-4147-A177-3AD203B41FA5}">
                      <a16:colId xmlns:a16="http://schemas.microsoft.com/office/drawing/2014/main" val="1888653662"/>
                    </a:ext>
                  </a:extLst>
                </a:gridCol>
                <a:gridCol w="2614465">
                  <a:extLst>
                    <a:ext uri="{9D8B030D-6E8A-4147-A177-3AD203B41FA5}">
                      <a16:colId xmlns:a16="http://schemas.microsoft.com/office/drawing/2014/main" val="901775203"/>
                    </a:ext>
                  </a:extLst>
                </a:gridCol>
                <a:gridCol w="2437928">
                  <a:extLst>
                    <a:ext uri="{9D8B030D-6E8A-4147-A177-3AD203B41FA5}">
                      <a16:colId xmlns:a16="http://schemas.microsoft.com/office/drawing/2014/main" val="2895380761"/>
                    </a:ext>
                  </a:extLst>
                </a:gridCol>
                <a:gridCol w="2011982">
                  <a:extLst>
                    <a:ext uri="{9D8B030D-6E8A-4147-A177-3AD203B41FA5}">
                      <a16:colId xmlns:a16="http://schemas.microsoft.com/office/drawing/2014/main" val="925580270"/>
                    </a:ext>
                  </a:extLst>
                </a:gridCol>
              </a:tblGrid>
              <a:tr h="1211230">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率先取組</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108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84138" indent="-84138" defTabSz="443194">
                        <a:lnSpc>
                          <a:spcPct val="100000"/>
                        </a:lnSpc>
                        <a:spcBef>
                          <a:spcPts val="0"/>
                        </a:spcBef>
                        <a:spcAft>
                          <a:spcPts val="600"/>
                        </a:spcAft>
                        <a:defRPr/>
                      </a:pPr>
                      <a:r>
                        <a:rPr lang="ja-JP" altLang="en-US" sz="1300" b="0" dirty="0">
                          <a:solidFill>
                            <a:prstClr val="black"/>
                          </a:solidFill>
                          <a:latin typeface="BIZ UDPゴシック" panose="020B0400000000000000" pitchFamily="50" charset="-128"/>
                          <a:ea typeface="BIZ UDPゴシック" panose="020B0400000000000000" pitchFamily="50" charset="-128"/>
                        </a:rPr>
                        <a:t>□府有施設の新築・増改築における</a:t>
                      </a:r>
                      <a:r>
                        <a:rPr lang="en-US" altLang="ja-JP" sz="1300" b="0" dirty="0">
                          <a:solidFill>
                            <a:prstClr val="black"/>
                          </a:solidFill>
                          <a:latin typeface="BIZ UDPゴシック" panose="020B0400000000000000" pitchFamily="50" charset="-128"/>
                          <a:ea typeface="BIZ UDPゴシック" panose="020B0400000000000000" pitchFamily="50" charset="-128"/>
                        </a:rPr>
                        <a:t>ZEB</a:t>
                      </a:r>
                      <a:r>
                        <a:rPr lang="ja-JP" altLang="en-US" sz="1300" b="0" dirty="0">
                          <a:solidFill>
                            <a:prstClr val="black"/>
                          </a:solidFill>
                          <a:latin typeface="BIZ UDPゴシック" panose="020B0400000000000000" pitchFamily="50" charset="-128"/>
                          <a:ea typeface="BIZ UDPゴシック" panose="020B0400000000000000" pitchFamily="50" charset="-128"/>
                        </a:rPr>
                        <a:t>化の推進</a:t>
                      </a:r>
                      <a:endParaRPr lang="en-US" altLang="ja-JP" sz="1300" b="0" dirty="0">
                        <a:solidFill>
                          <a:prstClr val="black"/>
                        </a:solidFill>
                        <a:latin typeface="BIZ UDPゴシック" panose="020B0400000000000000" pitchFamily="50" charset="-128"/>
                        <a:ea typeface="BIZ UDPゴシック" panose="020B0400000000000000" pitchFamily="50" charset="-128"/>
                      </a:endParaRPr>
                    </a:p>
                    <a:p>
                      <a:pPr marL="84138" indent="-84138" defTabSz="443194">
                        <a:lnSpc>
                          <a:spcPct val="100000"/>
                        </a:lnSpc>
                        <a:spcBef>
                          <a:spcPts val="0"/>
                        </a:spcBef>
                        <a:spcAft>
                          <a:spcPts val="600"/>
                        </a:spcAft>
                        <a:defRPr/>
                      </a:pPr>
                      <a:r>
                        <a:rPr lang="ja-JP" altLang="en-US" sz="1300" b="0" dirty="0">
                          <a:solidFill>
                            <a:prstClr val="black"/>
                          </a:solidFill>
                          <a:latin typeface="BIZ UDPゴシック" panose="020B0400000000000000" pitchFamily="50" charset="-128"/>
                          <a:ea typeface="BIZ UDPゴシック" panose="020B0400000000000000" pitchFamily="50" charset="-128"/>
                        </a:rPr>
                        <a:t>□公用車へのゼロエミッション車を中心とした電動車の導入促進</a:t>
                      </a:r>
                      <a:endParaRPr lang="en-US" altLang="ja-JP" sz="1300" b="0" dirty="0">
                        <a:solidFill>
                          <a:prstClr val="black"/>
                        </a:solidFill>
                        <a:latin typeface="BIZ UDPゴシック" panose="020B0400000000000000" pitchFamily="50" charset="-128"/>
                        <a:ea typeface="BIZ UDPゴシック" panose="020B0400000000000000" pitchFamily="50" charset="-128"/>
                      </a:endParaRPr>
                    </a:p>
                  </a:txBody>
                  <a:tcPr marL="72000" marR="72000" marT="108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marL="0" indent="0">
                        <a:lnSpc>
                          <a:spcPct val="100000"/>
                        </a:lnSpc>
                        <a:spcBef>
                          <a:spcPts val="0"/>
                        </a:spcBef>
                        <a:spcAft>
                          <a:spcPts val="0"/>
                        </a:spcAft>
                      </a:pPr>
                      <a:endParaRPr kumimoji="1" lang="ja-JP" altLang="en-US"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338179187"/>
                  </a:ext>
                </a:extLst>
              </a:tr>
            </a:tbl>
          </a:graphicData>
        </a:graphic>
      </p:graphicFrame>
      <p:sp>
        <p:nvSpPr>
          <p:cNvPr id="33" name="ホームベース 32"/>
          <p:cNvSpPr/>
          <p:nvPr/>
        </p:nvSpPr>
        <p:spPr>
          <a:xfrm>
            <a:off x="5906527" y="3068960"/>
            <a:ext cx="1962837" cy="397781"/>
          </a:xfrm>
          <a:prstGeom prst="homePlate">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200" dirty="0">
                <a:solidFill>
                  <a:schemeClr val="tx1"/>
                </a:solidFill>
              </a:rPr>
              <a:t>200</a:t>
            </a:r>
            <a:r>
              <a:rPr kumimoji="1" lang="ja-JP" altLang="en-US" sz="1200" dirty="0">
                <a:solidFill>
                  <a:schemeClr val="tx1"/>
                </a:solidFill>
              </a:rPr>
              <a:t>品</a:t>
            </a:r>
          </a:p>
        </p:txBody>
      </p:sp>
      <p:sp>
        <p:nvSpPr>
          <p:cNvPr id="34" name="ホームベース 33"/>
          <p:cNvSpPr/>
          <p:nvPr/>
        </p:nvSpPr>
        <p:spPr>
          <a:xfrm>
            <a:off x="3444593" y="3068960"/>
            <a:ext cx="2435039" cy="407868"/>
          </a:xfrm>
          <a:prstGeom prst="homePlate">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0" dirty="0">
                <a:solidFill>
                  <a:schemeClr val="tx1"/>
                </a:solidFill>
              </a:rPr>
              <a:t>品数：</a:t>
            </a:r>
            <a:r>
              <a:rPr lang="en-US" altLang="ja-JP" sz="1200" dirty="0">
                <a:solidFill>
                  <a:schemeClr val="tx1"/>
                </a:solidFill>
              </a:rPr>
              <a:t>100</a:t>
            </a:r>
            <a:r>
              <a:rPr lang="ja-JP" altLang="en-US" sz="1200" dirty="0">
                <a:solidFill>
                  <a:schemeClr val="tx1"/>
                </a:solidFill>
              </a:rPr>
              <a:t>品</a:t>
            </a:r>
          </a:p>
        </p:txBody>
      </p:sp>
      <p:sp>
        <p:nvSpPr>
          <p:cNvPr id="37" name="ホームベース 36"/>
          <p:cNvSpPr/>
          <p:nvPr/>
        </p:nvSpPr>
        <p:spPr>
          <a:xfrm>
            <a:off x="3461958" y="3528166"/>
            <a:ext cx="2387902" cy="397781"/>
          </a:xfrm>
          <a:prstGeom prst="homePlate">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0" dirty="0">
                <a:solidFill>
                  <a:schemeClr val="tx1"/>
                </a:solidFill>
              </a:rPr>
              <a:t>利用者：</a:t>
            </a:r>
            <a:r>
              <a:rPr lang="en-US" altLang="ja-JP" sz="1200" dirty="0">
                <a:solidFill>
                  <a:schemeClr val="tx1"/>
                </a:solidFill>
              </a:rPr>
              <a:t>50</a:t>
            </a:r>
            <a:r>
              <a:rPr lang="ja-JP" altLang="en-US" sz="1200" dirty="0">
                <a:solidFill>
                  <a:schemeClr val="tx1"/>
                </a:solidFill>
              </a:rPr>
              <a:t>万人</a:t>
            </a:r>
          </a:p>
        </p:txBody>
      </p:sp>
      <p:sp>
        <p:nvSpPr>
          <p:cNvPr id="38" name="ホームベース 37"/>
          <p:cNvSpPr/>
          <p:nvPr/>
        </p:nvSpPr>
        <p:spPr>
          <a:xfrm>
            <a:off x="5906527" y="3528166"/>
            <a:ext cx="1970938" cy="397781"/>
          </a:xfrm>
          <a:prstGeom prst="homePlate">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200" dirty="0">
                <a:solidFill>
                  <a:schemeClr val="tx1"/>
                </a:solidFill>
              </a:rPr>
              <a:t>100</a:t>
            </a:r>
            <a:r>
              <a:rPr lang="ja-JP" altLang="en-US" sz="1200" dirty="0">
                <a:solidFill>
                  <a:schemeClr val="tx1"/>
                </a:solidFill>
              </a:rPr>
              <a:t>万人</a:t>
            </a:r>
          </a:p>
        </p:txBody>
      </p:sp>
      <p:sp>
        <p:nvSpPr>
          <p:cNvPr id="40" name="ホームベース 39"/>
          <p:cNvSpPr/>
          <p:nvPr/>
        </p:nvSpPr>
        <p:spPr>
          <a:xfrm>
            <a:off x="3449628" y="4005253"/>
            <a:ext cx="4367455" cy="389583"/>
          </a:xfrm>
          <a:prstGeom prst="homePlate">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1200" dirty="0">
                <a:solidFill>
                  <a:schemeClr val="tx1"/>
                </a:solidFill>
                <a:latin typeface="游ゴシック 本文"/>
                <a:ea typeface="游ゴシック" panose="020B0400000000000000" pitchFamily="50" charset="-128"/>
              </a:rPr>
              <a:t>＜新車販売台数割合＞電動車：９割</a:t>
            </a:r>
          </a:p>
          <a:p>
            <a:pPr algn="r"/>
            <a:r>
              <a:rPr lang="en-US" altLang="zh-TW" sz="1200" dirty="0">
                <a:solidFill>
                  <a:schemeClr val="tx1"/>
                </a:solidFill>
                <a:latin typeface="游ゴシック" panose="020B0400000000000000" pitchFamily="50" charset="-128"/>
                <a:ea typeface="游ゴシック" panose="020B0400000000000000" pitchFamily="50" charset="-128"/>
              </a:rPr>
              <a:t>ZEV</a:t>
            </a:r>
            <a:r>
              <a:rPr lang="zh-TW" altLang="en-US" sz="1200" dirty="0">
                <a:solidFill>
                  <a:schemeClr val="tx1"/>
                </a:solidFill>
                <a:latin typeface="游ゴシック" panose="020B0400000000000000" pitchFamily="50" charset="-128"/>
                <a:ea typeface="游ゴシック" panose="020B0400000000000000" pitchFamily="50" charset="-128"/>
              </a:rPr>
              <a:t>：</a:t>
            </a:r>
            <a:r>
              <a:rPr lang="zh-TW" altLang="en-US" sz="1200" dirty="0">
                <a:solidFill>
                  <a:schemeClr val="tx1"/>
                </a:solidFill>
                <a:latin typeface="游ゴシック 本文"/>
                <a:ea typeface="游ゴシック" panose="020B0400000000000000" pitchFamily="50" charset="-128"/>
              </a:rPr>
              <a:t>４割</a:t>
            </a:r>
          </a:p>
        </p:txBody>
      </p:sp>
      <p:sp>
        <p:nvSpPr>
          <p:cNvPr id="41" name="ホームベース 40"/>
          <p:cNvSpPr/>
          <p:nvPr/>
        </p:nvSpPr>
        <p:spPr>
          <a:xfrm>
            <a:off x="3478782" y="5514389"/>
            <a:ext cx="4367455" cy="466558"/>
          </a:xfrm>
          <a:prstGeom prst="homePlate">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0" dirty="0">
                <a:solidFill>
                  <a:schemeClr val="tx1"/>
                </a:solidFill>
              </a:rPr>
              <a:t>指針に基づく府有施設の新築・増改築での</a:t>
            </a:r>
            <a:endParaRPr lang="en-US" altLang="ja-JP" sz="1200" dirty="0">
              <a:solidFill>
                <a:schemeClr val="tx1"/>
              </a:solidFill>
            </a:endParaRPr>
          </a:p>
          <a:p>
            <a:pPr algn="r"/>
            <a:r>
              <a:rPr lang="en-US" altLang="ja-JP" sz="1200" dirty="0">
                <a:solidFill>
                  <a:schemeClr val="tx1"/>
                </a:solidFill>
              </a:rPr>
              <a:t>ZEB</a:t>
            </a:r>
            <a:r>
              <a:rPr lang="ja-JP" altLang="en-US" sz="1200" dirty="0">
                <a:solidFill>
                  <a:schemeClr val="tx1"/>
                </a:solidFill>
              </a:rPr>
              <a:t>化の推進</a:t>
            </a:r>
            <a:endParaRPr lang="zh-TW" altLang="en-US" sz="1200" dirty="0">
              <a:solidFill>
                <a:schemeClr val="tx1"/>
              </a:solidFill>
            </a:endParaRPr>
          </a:p>
        </p:txBody>
      </p:sp>
      <p:sp>
        <p:nvSpPr>
          <p:cNvPr id="43" name="ホームベース 42"/>
          <p:cNvSpPr/>
          <p:nvPr/>
        </p:nvSpPr>
        <p:spPr>
          <a:xfrm>
            <a:off x="3453912" y="6073429"/>
            <a:ext cx="4399109" cy="440282"/>
          </a:xfrm>
          <a:prstGeom prst="homePlate">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1200" dirty="0">
                <a:solidFill>
                  <a:schemeClr val="tx1"/>
                </a:solidFill>
                <a:latin typeface="游ゴシック" panose="020B0400000000000000" pitchFamily="50" charset="-128"/>
                <a:ea typeface="游ゴシック" panose="020B0400000000000000" pitchFamily="50" charset="-128"/>
              </a:rPr>
              <a:t>＜導入台数割合＞電動車：</a:t>
            </a:r>
            <a:r>
              <a:rPr lang="en-US" altLang="zh-TW" sz="1200" dirty="0">
                <a:solidFill>
                  <a:schemeClr val="tx1"/>
                </a:solidFill>
                <a:latin typeface="游ゴシック" panose="020B0400000000000000" pitchFamily="50" charset="-128"/>
                <a:ea typeface="游ゴシック" panose="020B0400000000000000" pitchFamily="50" charset="-128"/>
              </a:rPr>
              <a:t>10</a:t>
            </a:r>
            <a:r>
              <a:rPr lang="zh-TW" altLang="en-US" sz="1200" dirty="0">
                <a:solidFill>
                  <a:schemeClr val="tx1"/>
                </a:solidFill>
                <a:latin typeface="游ゴシック" panose="020B0400000000000000" pitchFamily="50" charset="-128"/>
                <a:ea typeface="游ゴシック" panose="020B0400000000000000" pitchFamily="50" charset="-128"/>
              </a:rPr>
              <a:t>割</a:t>
            </a:r>
          </a:p>
          <a:p>
            <a:pPr algn="r"/>
            <a:r>
              <a:rPr lang="en-US" altLang="zh-TW" sz="1200" dirty="0">
                <a:solidFill>
                  <a:schemeClr val="tx1"/>
                </a:solidFill>
                <a:latin typeface="游ゴシック" panose="020B0400000000000000" pitchFamily="50" charset="-128"/>
                <a:ea typeface="游ゴシック" panose="020B0400000000000000" pitchFamily="50" charset="-128"/>
              </a:rPr>
              <a:t>ZEV</a:t>
            </a:r>
            <a:r>
              <a:rPr lang="zh-TW" altLang="en-US" sz="1200" dirty="0">
                <a:solidFill>
                  <a:schemeClr val="tx1"/>
                </a:solidFill>
                <a:latin typeface="游ゴシック" panose="020B0400000000000000" pitchFamily="50" charset="-128"/>
                <a:ea typeface="游ゴシック" panose="020B0400000000000000" pitchFamily="50" charset="-128"/>
              </a:rPr>
              <a:t>：５割</a:t>
            </a:r>
          </a:p>
        </p:txBody>
      </p:sp>
      <p:sp>
        <p:nvSpPr>
          <p:cNvPr id="46" name="ホームベース 45"/>
          <p:cNvSpPr/>
          <p:nvPr/>
        </p:nvSpPr>
        <p:spPr>
          <a:xfrm>
            <a:off x="3449628" y="4869160"/>
            <a:ext cx="2387902" cy="397781"/>
          </a:xfrm>
          <a:prstGeom prst="homePlate">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200" dirty="0">
                <a:solidFill>
                  <a:schemeClr val="tx1"/>
                </a:solidFill>
                <a:latin typeface="Meiryo UI" panose="020B0604030504040204" pitchFamily="50" charset="-128"/>
                <a:ea typeface="Meiryo UI" panose="020B0604030504040204" pitchFamily="50" charset="-128"/>
              </a:rPr>
              <a:t>500</a:t>
            </a:r>
            <a:r>
              <a:rPr lang="ja-JP" altLang="en-US" sz="1200" dirty="0">
                <a:solidFill>
                  <a:schemeClr val="tx1"/>
                </a:solidFill>
                <a:latin typeface="Meiryo UI" panose="020B0604030504040204" pitchFamily="50" charset="-128"/>
                <a:ea typeface="Meiryo UI" panose="020B0604030504040204" pitchFamily="50" charset="-128"/>
              </a:rPr>
              <a:t>世帯</a:t>
            </a:r>
          </a:p>
        </p:txBody>
      </p:sp>
      <p:sp>
        <p:nvSpPr>
          <p:cNvPr id="47" name="ホームベース 46"/>
          <p:cNvSpPr/>
          <p:nvPr/>
        </p:nvSpPr>
        <p:spPr>
          <a:xfrm>
            <a:off x="5894197" y="4869160"/>
            <a:ext cx="1970938" cy="397781"/>
          </a:xfrm>
          <a:prstGeom prst="homePlate">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200" dirty="0">
                <a:solidFill>
                  <a:schemeClr val="tx1"/>
                </a:solidFill>
              </a:rPr>
              <a:t>1000</a:t>
            </a:r>
            <a:r>
              <a:rPr lang="ja-JP" altLang="en-US" sz="1200" dirty="0">
                <a:solidFill>
                  <a:schemeClr val="tx1"/>
                </a:solidFill>
              </a:rPr>
              <a:t>世帯</a:t>
            </a:r>
          </a:p>
        </p:txBody>
      </p:sp>
      <p:sp>
        <p:nvSpPr>
          <p:cNvPr id="49" name="ホームベース 48"/>
          <p:cNvSpPr/>
          <p:nvPr/>
        </p:nvSpPr>
        <p:spPr>
          <a:xfrm>
            <a:off x="3477129" y="2008914"/>
            <a:ext cx="592201" cy="397781"/>
          </a:xfrm>
          <a:prstGeom prst="homePlate">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0" dirty="0">
                <a:solidFill>
                  <a:schemeClr val="tx1"/>
                </a:solidFill>
              </a:rPr>
              <a:t>制度</a:t>
            </a:r>
            <a:endParaRPr lang="en-US" altLang="ja-JP" sz="1200" dirty="0">
              <a:solidFill>
                <a:schemeClr val="tx1"/>
              </a:solidFill>
            </a:endParaRPr>
          </a:p>
          <a:p>
            <a:pPr algn="r"/>
            <a:r>
              <a:rPr kumimoji="1" lang="ja-JP" altLang="en-US" sz="1200" dirty="0">
                <a:solidFill>
                  <a:schemeClr val="tx1"/>
                </a:solidFill>
              </a:rPr>
              <a:t>構築</a:t>
            </a:r>
          </a:p>
        </p:txBody>
      </p:sp>
      <p:sp>
        <p:nvSpPr>
          <p:cNvPr id="50" name="ホームベース 49"/>
          <p:cNvSpPr/>
          <p:nvPr/>
        </p:nvSpPr>
        <p:spPr>
          <a:xfrm>
            <a:off x="3450235" y="3070471"/>
            <a:ext cx="592201" cy="397781"/>
          </a:xfrm>
          <a:prstGeom prst="homePlate">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0" dirty="0">
                <a:solidFill>
                  <a:schemeClr val="tx1"/>
                </a:solidFill>
              </a:rPr>
              <a:t>制度</a:t>
            </a:r>
            <a:endParaRPr lang="en-US" altLang="ja-JP" sz="1200" dirty="0">
              <a:solidFill>
                <a:schemeClr val="tx1"/>
              </a:solidFill>
            </a:endParaRPr>
          </a:p>
          <a:p>
            <a:pPr algn="r"/>
            <a:r>
              <a:rPr kumimoji="1" lang="ja-JP" altLang="en-US" sz="1200" dirty="0">
                <a:solidFill>
                  <a:schemeClr val="tx1"/>
                </a:solidFill>
              </a:rPr>
              <a:t>構築</a:t>
            </a:r>
          </a:p>
        </p:txBody>
      </p:sp>
      <p:sp>
        <p:nvSpPr>
          <p:cNvPr id="51" name="ホームベース 50"/>
          <p:cNvSpPr/>
          <p:nvPr/>
        </p:nvSpPr>
        <p:spPr>
          <a:xfrm>
            <a:off x="3449628" y="3535275"/>
            <a:ext cx="592201" cy="397781"/>
          </a:xfrm>
          <a:prstGeom prst="homePlate">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0" dirty="0">
                <a:solidFill>
                  <a:schemeClr val="tx1"/>
                </a:solidFill>
              </a:rPr>
              <a:t>制度</a:t>
            </a:r>
            <a:endParaRPr lang="en-US" altLang="ja-JP" sz="1200" dirty="0">
              <a:solidFill>
                <a:schemeClr val="tx1"/>
              </a:solidFill>
            </a:endParaRPr>
          </a:p>
          <a:p>
            <a:pPr algn="r"/>
            <a:r>
              <a:rPr kumimoji="1" lang="ja-JP" altLang="en-US" sz="1200" dirty="0">
                <a:solidFill>
                  <a:schemeClr val="tx1"/>
                </a:solidFill>
              </a:rPr>
              <a:t>構築</a:t>
            </a:r>
          </a:p>
        </p:txBody>
      </p:sp>
      <p:sp>
        <p:nvSpPr>
          <p:cNvPr id="52" name="ホームベース 51"/>
          <p:cNvSpPr/>
          <p:nvPr/>
        </p:nvSpPr>
        <p:spPr>
          <a:xfrm>
            <a:off x="3459219" y="5514389"/>
            <a:ext cx="766188" cy="466558"/>
          </a:xfrm>
          <a:prstGeom prst="homePlate">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0" dirty="0">
                <a:solidFill>
                  <a:schemeClr val="tx1"/>
                </a:solidFill>
              </a:rPr>
              <a:t>指針</a:t>
            </a:r>
            <a:endParaRPr lang="en-US" altLang="ja-JP" sz="1200" dirty="0">
              <a:solidFill>
                <a:schemeClr val="tx1"/>
              </a:solidFill>
            </a:endParaRPr>
          </a:p>
          <a:p>
            <a:pPr algn="r"/>
            <a:r>
              <a:rPr lang="ja-JP" altLang="en-US" sz="1200" dirty="0">
                <a:solidFill>
                  <a:schemeClr val="tx1"/>
                </a:solidFill>
              </a:rPr>
              <a:t>作成</a:t>
            </a:r>
            <a:endParaRPr kumimoji="1" lang="ja-JP" altLang="en-US" sz="1200" dirty="0">
              <a:solidFill>
                <a:schemeClr val="tx1"/>
              </a:solidFill>
            </a:endParaRPr>
          </a:p>
        </p:txBody>
      </p:sp>
      <p:sp>
        <p:nvSpPr>
          <p:cNvPr id="36" name="ホームベース 35"/>
          <p:cNvSpPr/>
          <p:nvPr/>
        </p:nvSpPr>
        <p:spPr>
          <a:xfrm>
            <a:off x="3451621" y="4479442"/>
            <a:ext cx="4407239" cy="291094"/>
          </a:xfrm>
          <a:prstGeom prst="homePlate">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0" dirty="0">
                <a:solidFill>
                  <a:schemeClr val="tx1"/>
                </a:solidFill>
              </a:rPr>
              <a:t>新築住宅の</a:t>
            </a:r>
            <a:r>
              <a:rPr lang="en-US" altLang="ja-JP" sz="1200" dirty="0">
                <a:solidFill>
                  <a:schemeClr val="tx1"/>
                </a:solidFill>
              </a:rPr>
              <a:t>ZEH</a:t>
            </a:r>
            <a:r>
              <a:rPr lang="ja-JP" altLang="en-US" sz="1200" dirty="0">
                <a:solidFill>
                  <a:schemeClr val="tx1"/>
                </a:solidFill>
              </a:rPr>
              <a:t>化率　</a:t>
            </a:r>
            <a:r>
              <a:rPr lang="en-US" altLang="ja-JP" sz="1200" dirty="0">
                <a:solidFill>
                  <a:schemeClr val="tx1"/>
                </a:solidFill>
              </a:rPr>
              <a:t>100</a:t>
            </a:r>
            <a:r>
              <a:rPr lang="ja-JP" altLang="en-US" sz="1200" dirty="0">
                <a:solidFill>
                  <a:schemeClr val="tx1"/>
                </a:solidFill>
              </a:rPr>
              <a:t>％</a:t>
            </a:r>
          </a:p>
        </p:txBody>
      </p:sp>
      <p:sp>
        <p:nvSpPr>
          <p:cNvPr id="35" name="正方形/長方形 34"/>
          <p:cNvSpPr/>
          <p:nvPr/>
        </p:nvSpPr>
        <p:spPr>
          <a:xfrm>
            <a:off x="90856" y="6623774"/>
            <a:ext cx="8873632" cy="261610"/>
          </a:xfrm>
          <a:prstGeom prst="rect">
            <a:avLst/>
          </a:prstGeom>
        </p:spPr>
        <p:txBody>
          <a:bodyPr wrap="square">
            <a:spAutoFit/>
          </a:bodyPr>
          <a:lstStyle/>
          <a:p>
            <a:r>
              <a:rPr lang="en-US" altLang="ja-JP" sz="1100" kern="100" dirty="0">
                <a:ea typeface="ＭＳ 明朝" panose="02020609040205080304" pitchFamily="17" charset="-128"/>
                <a:cs typeface="Times New Roman" panose="02020603050405020304" pitchFamily="18" charset="0"/>
              </a:rPr>
              <a:t>※</a:t>
            </a:r>
            <a:r>
              <a:rPr lang="ja-JP" altLang="en-US" sz="1100" kern="100" dirty="0">
                <a:ea typeface="ＭＳ 明朝" panose="02020609040205080304" pitchFamily="17" charset="-128"/>
                <a:cs typeface="Times New Roman" panose="02020603050405020304" pitchFamily="18" charset="0"/>
              </a:rPr>
              <a:t>大阪府地球温暖化対策実行計画（区域施策編）及びふちょう温室効果ガス削減アクションプランにおける主要な取組み</a:t>
            </a:r>
            <a:endParaRPr lang="ja-JP" altLang="en-US" sz="1100" dirty="0"/>
          </a:p>
        </p:txBody>
      </p:sp>
      <p:sp>
        <p:nvSpPr>
          <p:cNvPr id="39" name="スライド番号プレースホルダー 1"/>
          <p:cNvSpPr txBox="1">
            <a:spLocks/>
          </p:cNvSpPr>
          <p:nvPr/>
        </p:nvSpPr>
        <p:spPr>
          <a:xfrm>
            <a:off x="8621395" y="6327376"/>
            <a:ext cx="486000" cy="486000"/>
          </a:xfrm>
          <a:prstGeom prst="ellipse">
            <a:avLst/>
          </a:prstGeom>
          <a:solidFill>
            <a:schemeClr val="bg1"/>
          </a:solidFill>
          <a:ln w="19050">
            <a:solidFill>
              <a:srgbClr val="758085">
                <a:lumMod val="50000"/>
              </a:srgbClr>
            </a:solidFill>
          </a:ln>
          <a:effectLst>
            <a:outerShdw blurRad="50800" dist="38100" dir="5400000" algn="t" rotWithShape="0">
              <a:prstClr val="black">
                <a:alpha val="40000"/>
              </a:prstClr>
            </a:outerShdw>
          </a:effectLst>
        </p:spPr>
        <p:txBody>
          <a:bodyPr vert="horz" lIns="0" tIns="0" rIns="0" bIns="0" rtlCol="0" anchor="ctr" anchorCtr="1"/>
          <a:lstStyle>
            <a:defPPr>
              <a:defRPr lang="ja-JP"/>
            </a:defPPr>
            <a:lvl1pPr marL="0" algn="r" defTabSz="914274" rtl="0" eaLnBrk="1" latinLnBrk="0" hangingPunct="1">
              <a:defRPr kumimoji="1" sz="1600" b="1" kern="1200">
                <a:solidFill>
                  <a:schemeClr val="tx1"/>
                </a:solidFill>
                <a:latin typeface="Meiryo UI" panose="020B0604030504040204" pitchFamily="50" charset="-128"/>
                <a:ea typeface="Meiryo UI" panose="020B0604030504040204" pitchFamily="50" charset="-128"/>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a:fld id="{260D7C64-4B75-47CE-A9E9-B75BE436869C}" type="slidenum">
              <a:rPr lang="ja-JP" altLang="en-US" smtClean="0"/>
              <a:pPr/>
              <a:t>11</a:t>
            </a:fld>
            <a:endParaRPr lang="ja-JP" altLang="en-US"/>
          </a:p>
        </p:txBody>
      </p:sp>
    </p:spTree>
    <p:extLst>
      <p:ext uri="{BB962C8B-B14F-4D97-AF65-F5344CB8AC3E}">
        <p14:creationId xmlns:p14="http://schemas.microsoft.com/office/powerpoint/2010/main" val="561681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2" cstate="email">
            <a:extLst>
              <a:ext uri="{28A0092B-C50C-407E-A947-70E740481C1C}">
                <a14:useLocalDpi xmlns:a14="http://schemas.microsoft.com/office/drawing/2010/main"/>
              </a:ext>
            </a:extLst>
          </a:blip>
          <a:srcRect t="7399" b="13996"/>
          <a:stretch/>
        </p:blipFill>
        <p:spPr>
          <a:xfrm>
            <a:off x="3696289" y="3851031"/>
            <a:ext cx="5315295" cy="2391508"/>
          </a:xfrm>
          <a:prstGeom prst="rect">
            <a:avLst/>
          </a:prstGeom>
        </p:spPr>
      </p:pic>
      <p:sp>
        <p:nvSpPr>
          <p:cNvPr id="65" name="AutoShape 60"/>
          <p:cNvSpPr>
            <a:spLocks noChangeArrowheads="1"/>
          </p:cNvSpPr>
          <p:nvPr/>
        </p:nvSpPr>
        <p:spPr bwMode="auto">
          <a:xfrm>
            <a:off x="451952" y="930584"/>
            <a:ext cx="8231178" cy="1414838"/>
          </a:xfrm>
          <a:prstGeom prst="roundRect">
            <a:avLst>
              <a:gd name="adj" fmla="val 16667"/>
            </a:avLst>
          </a:prstGeom>
          <a:gradFill rotWithShape="1">
            <a:gsLst>
              <a:gs pos="0">
                <a:srgbClr val="333399">
                  <a:shade val="51000"/>
                  <a:satMod val="130000"/>
                </a:srgbClr>
              </a:gs>
              <a:gs pos="80000">
                <a:srgbClr val="333399">
                  <a:shade val="93000"/>
                  <a:satMod val="130000"/>
                </a:srgbClr>
              </a:gs>
              <a:gs pos="100000">
                <a:srgbClr val="33339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316531" indent="-316531">
              <a:lnSpc>
                <a:spcPct val="110000"/>
              </a:lnSpc>
              <a:buFont typeface="Wingdings" panose="05000000000000000000" pitchFamily="2" charset="2"/>
              <a:buChar char="Ø"/>
              <a:defRPr/>
            </a:pP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中小事業者の</a:t>
            </a:r>
            <a:r>
              <a:rPr lang="ja-JP" altLang="en-US"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脱炭素化</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電気料金の削減による経営力強化</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のため、</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LED</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照明の導入を支援する補助金の募集を終了した。</a:t>
            </a:r>
            <a:r>
              <a:rPr lang="ja-JP" altLang="en-US"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当初予算は</a:t>
            </a:r>
            <a:r>
              <a:rPr lang="en-US" altLang="ja-JP"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億円だったが、反響が大きく最終</a:t>
            </a:r>
            <a:r>
              <a:rPr lang="en-US" altLang="ja-JP"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億円に増額。</a:t>
            </a:r>
          </a:p>
          <a:p>
            <a:pPr marL="316531" indent="-316531">
              <a:lnSpc>
                <a:spcPct val="110000"/>
              </a:lnSpc>
              <a:buFont typeface="Wingdings" panose="05000000000000000000" pitchFamily="2" charset="2"/>
              <a:buChar char="Ø"/>
              <a:defRPr/>
            </a:pPr>
            <a:r>
              <a:rPr lang="ja-JP" altLang="en-US"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想定を上回る数の問い合わせや申請があり、強いニーズを実感</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a:solidFill>
                <a:srgbClr val="FFFF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Text Box 10"/>
          <p:cNvSpPr txBox="1">
            <a:spLocks noChangeArrowheads="1"/>
          </p:cNvSpPr>
          <p:nvPr/>
        </p:nvSpPr>
        <p:spPr bwMode="auto">
          <a:xfrm>
            <a:off x="125578" y="2452562"/>
            <a:ext cx="3411004" cy="2375261"/>
          </a:xfrm>
          <a:prstGeom prst="rect">
            <a:avLst/>
          </a:prstGeom>
          <a:solidFill>
            <a:srgbClr val="FFFFCC"/>
          </a:solidFill>
          <a:ln>
            <a:solidFill>
              <a:schemeClr val="tx1"/>
            </a:solidFill>
          </a:ln>
          <a:effectLst>
            <a:outerShdw blurRad="50800" dist="38100" dir="2700000" algn="tl" rotWithShape="0">
              <a:prstClr val="black">
                <a:alpha val="40000"/>
              </a:prstClr>
            </a:outerShdw>
          </a:effectLst>
        </p:spPr>
        <p:txBody>
          <a:bodyPr/>
          <a:lstStyle>
            <a:lvl1pPr eaLnBrk="0" hangingPunct="0">
              <a:spcBef>
                <a:spcPct val="20000"/>
              </a:spcBef>
              <a:buFont typeface="Arial" pitchFamily="34" charset="0"/>
              <a:buChar char="•"/>
              <a:defRPr kumimoji="1" sz="3200">
                <a:solidFill>
                  <a:schemeClr val="tx1"/>
                </a:solidFill>
                <a:latin typeface="Franklin Gothic Book"/>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Franklin Gothic Book"/>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Franklin Gothic Book"/>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Franklin Gothic Book"/>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Franklin Gothic Book"/>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Franklin Gothic Book"/>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Franklin Gothic Book"/>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Franklin Gothic Book"/>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Franklin Gothic Book"/>
                <a:ea typeface="ＭＳ Ｐゴシック" pitchFamily="50" charset="-128"/>
              </a:defRPr>
            </a:lvl9pPr>
          </a:lstStyle>
          <a:p>
            <a:pPr eaLnBrk="1" hangingPunct="1">
              <a:lnSpc>
                <a:spcPts val="2123"/>
              </a:lnSpc>
              <a:buNone/>
              <a:defRPr/>
            </a:pPr>
            <a:endParaRPr lang="en-US" altLang="ja-JP" sz="1108"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662"/>
              </a:lnSpc>
              <a:buNone/>
              <a:defRPr/>
            </a:pPr>
            <a:r>
              <a:rPr lang="ja-JP" altLang="en-US"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77"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補助対象者</a:t>
            </a:r>
            <a:r>
              <a:rPr lang="ja-JP" altLang="en-US"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662"/>
              </a:lnSpc>
              <a:buNone/>
              <a:defRPr/>
            </a:pPr>
            <a:r>
              <a:rPr lang="ja-JP" altLang="en-US"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府内の工場・事業場で照明を</a:t>
            </a:r>
            <a:r>
              <a:rPr lang="en-US" altLang="ja-JP"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LED</a:t>
            </a:r>
            <a:r>
              <a:rPr lang="ja-JP" altLang="en-US"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662"/>
              </a:lnSpc>
              <a:buNone/>
              <a:defRPr/>
            </a:pPr>
            <a:r>
              <a:rPr lang="ja-JP" altLang="en-US"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更新する中小事業者</a:t>
            </a:r>
            <a:endParaRPr lang="en-US" altLang="ja-JP"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2031"/>
              </a:lnSpc>
              <a:buNone/>
              <a:defRPr/>
            </a:pPr>
            <a:r>
              <a:rPr lang="ja-JP" altLang="en-US"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77"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補助額</a:t>
            </a:r>
            <a:r>
              <a:rPr lang="ja-JP" altLang="en-US"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：補助率：</a:t>
            </a:r>
            <a:r>
              <a:rPr lang="en-US" altLang="ja-JP"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以内</a:t>
            </a:r>
            <a:endParaRPr lang="en-US" altLang="ja-JP"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2031"/>
              </a:lnSpc>
              <a:buNone/>
              <a:defRPr/>
            </a:pPr>
            <a:r>
              <a:rPr lang="ja-JP" altLang="en-US"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補助上限額：</a:t>
            </a:r>
            <a:r>
              <a:rPr lang="en-US" altLang="ja-JP"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1500</a:t>
            </a:r>
            <a:r>
              <a:rPr lang="ja-JP" altLang="en-US"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2031"/>
              </a:lnSpc>
              <a:buNone/>
              <a:defRPr/>
            </a:pPr>
            <a:r>
              <a:rPr lang="ja-JP" altLang="en-US"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補助下限額：</a:t>
            </a:r>
            <a:r>
              <a:rPr lang="en-US" altLang="ja-JP"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477"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2031"/>
              </a:lnSpc>
              <a:buNone/>
              <a:defRPr/>
            </a:pPr>
            <a:r>
              <a:rPr lang="ja-JP" altLang="en-US"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77"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募集期間</a:t>
            </a:r>
            <a:r>
              <a:rPr lang="ja-JP" altLang="en-US"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10/5</a:t>
            </a:r>
            <a:r>
              <a:rPr lang="ja-JP" altLang="en-US"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12/28</a:t>
            </a:r>
            <a:r>
              <a:rPr lang="ja-JP" altLang="en-US" sz="110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12/6</a:t>
            </a:r>
            <a:r>
              <a:rPr lang="ja-JP" altLang="en-US" sz="110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で終了</a:t>
            </a:r>
            <a:r>
              <a:rPr lang="en-US" altLang="ja-JP" sz="1108"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92"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92"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2123"/>
              </a:lnSpc>
              <a:buNone/>
              <a:defRPr/>
            </a:pPr>
            <a:r>
              <a:rPr lang="ja-JP" altLang="en-US"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92"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a:spLocks noChangeArrowheads="1"/>
          </p:cNvSpPr>
          <p:nvPr/>
        </p:nvSpPr>
        <p:spPr bwMode="auto">
          <a:xfrm>
            <a:off x="141097" y="2462827"/>
            <a:ext cx="3393726" cy="319639"/>
          </a:xfrm>
          <a:prstGeom prst="rect">
            <a:avLst/>
          </a:prstGeom>
          <a:solidFill>
            <a:schemeClr val="accent1">
              <a:lumMod val="75000"/>
            </a:schemeClr>
          </a:solidFill>
          <a:ln>
            <a:noFill/>
          </a:ln>
          <a:effectLst>
            <a:innerShdw blurRad="114300">
              <a:schemeClr val="bg1"/>
            </a:innerShdw>
          </a:effec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defRPr/>
            </a:pPr>
            <a:r>
              <a:rPr lang="ja-JP" altLang="en-US" sz="1477"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中小事業者</a:t>
            </a:r>
            <a:r>
              <a:rPr lang="en-US" altLang="ja-JP" sz="1477"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LED</a:t>
            </a:r>
            <a:r>
              <a:rPr lang="ja-JP" altLang="en-US" sz="1477"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照明導入促進補助金</a:t>
            </a:r>
          </a:p>
        </p:txBody>
      </p:sp>
      <p:grpSp>
        <p:nvGrpSpPr>
          <p:cNvPr id="37" name="グループ化 36"/>
          <p:cNvGrpSpPr/>
          <p:nvPr/>
        </p:nvGrpSpPr>
        <p:grpSpPr>
          <a:xfrm>
            <a:off x="30472" y="5506462"/>
            <a:ext cx="3506110" cy="662912"/>
            <a:chOff x="3311784" y="4169869"/>
            <a:chExt cx="4189938" cy="915431"/>
          </a:xfrm>
        </p:grpSpPr>
        <p:pic>
          <p:nvPicPr>
            <p:cNvPr id="38" name="図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11784" y="4238291"/>
              <a:ext cx="4189938" cy="847009"/>
            </a:xfrm>
            <a:prstGeom prst="rect">
              <a:avLst/>
            </a:prstGeom>
          </p:spPr>
        </p:pic>
        <p:sp>
          <p:nvSpPr>
            <p:cNvPr id="42" name="正方形/長方形 41"/>
            <p:cNvSpPr/>
            <p:nvPr/>
          </p:nvSpPr>
          <p:spPr>
            <a:xfrm>
              <a:off x="3364743" y="4169869"/>
              <a:ext cx="1548172" cy="27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43" name="正方形/長方形 42"/>
            <p:cNvSpPr/>
            <p:nvPr/>
          </p:nvSpPr>
          <p:spPr>
            <a:xfrm>
              <a:off x="5688049" y="4193778"/>
              <a:ext cx="1548172" cy="252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grpSp>
      <p:sp>
        <p:nvSpPr>
          <p:cNvPr id="44" name="正方形/長方形 43"/>
          <p:cNvSpPr/>
          <p:nvPr/>
        </p:nvSpPr>
        <p:spPr>
          <a:xfrm>
            <a:off x="362275" y="5424161"/>
            <a:ext cx="713835" cy="29471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b="1" dirty="0">
                <a:solidFill>
                  <a:schemeClr val="tx1"/>
                </a:solidFill>
                <a:latin typeface="BIZ UDPゴシック" panose="020B0400000000000000" pitchFamily="50" charset="-128"/>
                <a:ea typeface="BIZ UDPゴシック" panose="020B0400000000000000" pitchFamily="50" charset="-128"/>
              </a:rPr>
              <a:t>蛍光灯</a:t>
            </a:r>
            <a:endParaRPr lang="en-US" altLang="ja-JP" sz="1292" b="1" dirty="0">
              <a:solidFill>
                <a:schemeClr val="tx1"/>
              </a:solidFill>
              <a:latin typeface="BIZ UDPゴシック" panose="020B0400000000000000" pitchFamily="50" charset="-128"/>
              <a:ea typeface="BIZ UDPゴシック" panose="020B0400000000000000" pitchFamily="50" charset="-128"/>
            </a:endParaRPr>
          </a:p>
        </p:txBody>
      </p:sp>
      <p:sp>
        <p:nvSpPr>
          <p:cNvPr id="45" name="正方形/長方形 44"/>
          <p:cNvSpPr/>
          <p:nvPr/>
        </p:nvSpPr>
        <p:spPr>
          <a:xfrm>
            <a:off x="2586153" y="5424161"/>
            <a:ext cx="713835" cy="29471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b="1" dirty="0">
                <a:solidFill>
                  <a:schemeClr val="tx1"/>
                </a:solidFill>
                <a:latin typeface="BIZ UDPゴシック" panose="020B0400000000000000" pitchFamily="50" charset="-128"/>
                <a:ea typeface="BIZ UDPゴシック" panose="020B0400000000000000" pitchFamily="50" charset="-128"/>
              </a:rPr>
              <a:t>ＬＥＤ</a:t>
            </a:r>
            <a:endParaRPr lang="en-US" altLang="ja-JP" sz="1292" b="1" dirty="0">
              <a:solidFill>
                <a:schemeClr val="tx1"/>
              </a:solidFill>
              <a:latin typeface="BIZ UDPゴシック" panose="020B0400000000000000" pitchFamily="50" charset="-128"/>
              <a:ea typeface="BIZ UDPゴシック" panose="020B0400000000000000" pitchFamily="50" charset="-128"/>
            </a:endParaRPr>
          </a:p>
        </p:txBody>
      </p:sp>
      <p:sp>
        <p:nvSpPr>
          <p:cNvPr id="46" name="正方形/長方形 45"/>
          <p:cNvSpPr/>
          <p:nvPr/>
        </p:nvSpPr>
        <p:spPr>
          <a:xfrm>
            <a:off x="451952" y="6036228"/>
            <a:ext cx="2596428" cy="631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92" b="1" dirty="0">
                <a:solidFill>
                  <a:srgbClr val="FF0000"/>
                </a:solidFill>
                <a:latin typeface="Meiryo UI" panose="020B0604030504040204" pitchFamily="50" charset="-128"/>
                <a:ea typeface="Meiryo UI" panose="020B0604030504040204" pitchFamily="50" charset="-128"/>
              </a:rPr>
              <a:t>■ 蛍光灯から</a:t>
            </a:r>
            <a:r>
              <a:rPr lang="en-US" altLang="ja-JP" sz="1292" b="1" dirty="0">
                <a:solidFill>
                  <a:srgbClr val="FF0000"/>
                </a:solidFill>
                <a:latin typeface="Meiryo UI" panose="020B0604030504040204" pitchFamily="50" charset="-128"/>
                <a:ea typeface="Meiryo UI" panose="020B0604030504040204" pitchFamily="50" charset="-128"/>
              </a:rPr>
              <a:t>LED</a:t>
            </a:r>
            <a:r>
              <a:rPr lang="ja-JP" altLang="en-US" sz="1292" b="1" dirty="0">
                <a:solidFill>
                  <a:srgbClr val="FF0000"/>
                </a:solidFill>
                <a:latin typeface="Meiryo UI" panose="020B0604030504040204" pitchFamily="50" charset="-128"/>
                <a:ea typeface="Meiryo UI" panose="020B0604030504040204" pitchFamily="50" charset="-128"/>
              </a:rPr>
              <a:t>化　 ：約５割</a:t>
            </a:r>
            <a:endParaRPr lang="en-US" altLang="ja-JP" sz="1292" b="1" dirty="0">
              <a:solidFill>
                <a:srgbClr val="FF0000"/>
              </a:solidFill>
              <a:latin typeface="Meiryo UI" panose="020B0604030504040204" pitchFamily="50" charset="-128"/>
              <a:ea typeface="Meiryo UI" panose="020B0604030504040204" pitchFamily="50" charset="-128"/>
            </a:endParaRPr>
          </a:p>
          <a:p>
            <a:r>
              <a:rPr lang="ja-JP" altLang="en-US" sz="1292" b="1" dirty="0">
                <a:solidFill>
                  <a:srgbClr val="FF0000"/>
                </a:solidFill>
                <a:latin typeface="Meiryo UI" panose="020B0604030504040204" pitchFamily="50" charset="-128"/>
                <a:ea typeface="Meiryo UI" panose="020B0604030504040204" pitchFamily="50" charset="-128"/>
              </a:rPr>
              <a:t>■ 白熱電球から</a:t>
            </a:r>
            <a:r>
              <a:rPr lang="en-US" altLang="ja-JP" sz="1292" b="1" dirty="0">
                <a:solidFill>
                  <a:srgbClr val="FF0000"/>
                </a:solidFill>
                <a:latin typeface="Meiryo UI" panose="020B0604030504040204" pitchFamily="50" charset="-128"/>
                <a:ea typeface="Meiryo UI" panose="020B0604030504040204" pitchFamily="50" charset="-128"/>
              </a:rPr>
              <a:t>LED</a:t>
            </a:r>
            <a:r>
              <a:rPr lang="ja-JP" altLang="en-US" sz="1292" b="1" dirty="0">
                <a:solidFill>
                  <a:srgbClr val="FF0000"/>
                </a:solidFill>
                <a:latin typeface="Meiryo UI" panose="020B0604030504040204" pitchFamily="50" charset="-128"/>
                <a:ea typeface="Meiryo UI" panose="020B0604030504040204" pitchFamily="50" charset="-128"/>
              </a:rPr>
              <a:t>化：約９割</a:t>
            </a:r>
            <a:endParaRPr lang="en-US" altLang="ja-JP" sz="1292" b="1" dirty="0">
              <a:solidFill>
                <a:srgbClr val="FF0000"/>
              </a:solidFill>
              <a:latin typeface="Meiryo UI" panose="020B0604030504040204" pitchFamily="50" charset="-128"/>
              <a:ea typeface="Meiryo UI" panose="020B0604030504040204" pitchFamily="50" charset="-128"/>
            </a:endParaRPr>
          </a:p>
        </p:txBody>
      </p:sp>
      <p:sp>
        <p:nvSpPr>
          <p:cNvPr id="47" name="正方形/長方形 46"/>
          <p:cNvSpPr/>
          <p:nvPr/>
        </p:nvSpPr>
        <p:spPr>
          <a:xfrm>
            <a:off x="127134" y="4970023"/>
            <a:ext cx="3319450" cy="302038"/>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46"/>
              </a:lnSpc>
            </a:pPr>
            <a:r>
              <a:rPr lang="en-US" altLang="ja-JP" sz="1662" b="1" dirty="0">
                <a:solidFill>
                  <a:schemeClr val="bg1"/>
                </a:solidFill>
                <a:latin typeface="Meiryo UI" panose="020B0604030504040204" pitchFamily="50" charset="-128"/>
                <a:ea typeface="Meiryo UI" panose="020B0604030504040204" pitchFamily="50" charset="-128"/>
              </a:rPr>
              <a:t>LED</a:t>
            </a:r>
            <a:r>
              <a:rPr lang="ja-JP" altLang="en-US" sz="1662" b="1" dirty="0">
                <a:solidFill>
                  <a:schemeClr val="bg1"/>
                </a:solidFill>
                <a:latin typeface="Meiryo UI" panose="020B0604030504040204" pitchFamily="50" charset="-128"/>
                <a:ea typeface="Meiryo UI" panose="020B0604030504040204" pitchFamily="50" charset="-128"/>
              </a:rPr>
              <a:t>化による省エネ効果</a:t>
            </a:r>
          </a:p>
        </p:txBody>
      </p:sp>
      <p:sp>
        <p:nvSpPr>
          <p:cNvPr id="6" name="テキスト ボックス 5"/>
          <p:cNvSpPr txBox="1"/>
          <p:nvPr/>
        </p:nvSpPr>
        <p:spPr>
          <a:xfrm>
            <a:off x="3755070" y="6161075"/>
            <a:ext cx="831673" cy="205890"/>
          </a:xfrm>
          <a:prstGeom prst="rect">
            <a:avLst/>
          </a:prstGeom>
          <a:noFill/>
        </p:spPr>
        <p:txBody>
          <a:bodyPr wrap="square" rtlCol="0">
            <a:spAutoFit/>
          </a:bodyPr>
          <a:lstStyle/>
          <a:p>
            <a:pPr algn="ctr"/>
            <a:r>
              <a:rPr lang="en-US" altLang="ja-JP" sz="738" dirty="0">
                <a:latin typeface="Meiryo UI" panose="020B0604030504040204" pitchFamily="50" charset="-128"/>
                <a:ea typeface="Meiryo UI" panose="020B0604030504040204" pitchFamily="50" charset="-128"/>
              </a:rPr>
              <a:t>20</a:t>
            </a:r>
            <a:r>
              <a:rPr lang="ja-JP" altLang="en-US" sz="738" dirty="0">
                <a:latin typeface="Meiryo UI" panose="020B0604030504040204" pitchFamily="50" charset="-128"/>
                <a:ea typeface="Meiryo UI" panose="020B0604030504040204" pitchFamily="50" charset="-128"/>
              </a:rPr>
              <a:t>～</a:t>
            </a:r>
            <a:r>
              <a:rPr lang="en-US" altLang="ja-JP" sz="738" dirty="0">
                <a:latin typeface="Meiryo UI" panose="020B0604030504040204" pitchFamily="50" charset="-128"/>
                <a:ea typeface="Meiryo UI" panose="020B0604030504040204" pitchFamily="50" charset="-128"/>
              </a:rPr>
              <a:t>120</a:t>
            </a:r>
            <a:endParaRPr lang="ja-JP" altLang="en-US" sz="738"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4444057" y="6161075"/>
            <a:ext cx="831673" cy="205890"/>
          </a:xfrm>
          <a:prstGeom prst="rect">
            <a:avLst/>
          </a:prstGeom>
          <a:noFill/>
        </p:spPr>
        <p:txBody>
          <a:bodyPr wrap="square" rtlCol="0">
            <a:spAutoFit/>
          </a:bodyPr>
          <a:lstStyle/>
          <a:p>
            <a:pPr algn="ctr"/>
            <a:r>
              <a:rPr lang="en-US" altLang="ja-JP" sz="738" dirty="0">
                <a:latin typeface="Meiryo UI" panose="020B0604030504040204" pitchFamily="50" charset="-128"/>
                <a:ea typeface="Meiryo UI" panose="020B0604030504040204" pitchFamily="50" charset="-128"/>
              </a:rPr>
              <a:t>220</a:t>
            </a:r>
            <a:r>
              <a:rPr lang="ja-JP" altLang="en-US" sz="738" dirty="0">
                <a:latin typeface="Meiryo UI" panose="020B0604030504040204" pitchFamily="50" charset="-128"/>
                <a:ea typeface="Meiryo UI" panose="020B0604030504040204" pitchFamily="50" charset="-128"/>
              </a:rPr>
              <a:t>～</a:t>
            </a:r>
            <a:r>
              <a:rPr lang="en-US" altLang="ja-JP" sz="738" dirty="0">
                <a:latin typeface="Meiryo UI" panose="020B0604030504040204" pitchFamily="50" charset="-128"/>
                <a:ea typeface="Meiryo UI" panose="020B0604030504040204" pitchFamily="50" charset="-128"/>
              </a:rPr>
              <a:t>320</a:t>
            </a:r>
            <a:endParaRPr lang="ja-JP" altLang="en-US" sz="738"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5185799" y="6161075"/>
            <a:ext cx="831673" cy="205890"/>
          </a:xfrm>
          <a:prstGeom prst="rect">
            <a:avLst/>
          </a:prstGeom>
          <a:noFill/>
        </p:spPr>
        <p:txBody>
          <a:bodyPr wrap="square" rtlCol="0">
            <a:spAutoFit/>
          </a:bodyPr>
          <a:lstStyle/>
          <a:p>
            <a:pPr algn="ctr"/>
            <a:r>
              <a:rPr lang="en-US" altLang="ja-JP" sz="738" dirty="0">
                <a:latin typeface="Meiryo UI" panose="020B0604030504040204" pitchFamily="50" charset="-128"/>
                <a:ea typeface="Meiryo UI" panose="020B0604030504040204" pitchFamily="50" charset="-128"/>
              </a:rPr>
              <a:t>420</a:t>
            </a:r>
            <a:r>
              <a:rPr lang="ja-JP" altLang="en-US" sz="738" dirty="0">
                <a:latin typeface="Meiryo UI" panose="020B0604030504040204" pitchFamily="50" charset="-128"/>
                <a:ea typeface="Meiryo UI" panose="020B0604030504040204" pitchFamily="50" charset="-128"/>
              </a:rPr>
              <a:t>～</a:t>
            </a:r>
            <a:r>
              <a:rPr lang="en-US" altLang="ja-JP" sz="738" dirty="0">
                <a:latin typeface="Meiryo UI" panose="020B0604030504040204" pitchFamily="50" charset="-128"/>
                <a:ea typeface="Meiryo UI" panose="020B0604030504040204" pitchFamily="50" charset="-128"/>
              </a:rPr>
              <a:t>520</a:t>
            </a:r>
            <a:endParaRPr lang="ja-JP" altLang="en-US" sz="738"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5905048" y="6161075"/>
            <a:ext cx="831673" cy="205890"/>
          </a:xfrm>
          <a:prstGeom prst="rect">
            <a:avLst/>
          </a:prstGeom>
          <a:noFill/>
        </p:spPr>
        <p:txBody>
          <a:bodyPr wrap="square" rtlCol="0">
            <a:spAutoFit/>
          </a:bodyPr>
          <a:lstStyle/>
          <a:p>
            <a:pPr algn="ctr"/>
            <a:r>
              <a:rPr lang="en-US" altLang="ja-JP" sz="738" dirty="0">
                <a:latin typeface="Meiryo UI" panose="020B0604030504040204" pitchFamily="50" charset="-128"/>
                <a:ea typeface="Meiryo UI" panose="020B0604030504040204" pitchFamily="50" charset="-128"/>
              </a:rPr>
              <a:t>620</a:t>
            </a:r>
            <a:r>
              <a:rPr lang="ja-JP" altLang="en-US" sz="738" dirty="0">
                <a:latin typeface="Meiryo UI" panose="020B0604030504040204" pitchFamily="50" charset="-128"/>
                <a:ea typeface="Meiryo UI" panose="020B0604030504040204" pitchFamily="50" charset="-128"/>
              </a:rPr>
              <a:t>～</a:t>
            </a:r>
            <a:r>
              <a:rPr lang="en-US" altLang="ja-JP" sz="738" dirty="0">
                <a:latin typeface="Meiryo UI" panose="020B0604030504040204" pitchFamily="50" charset="-128"/>
                <a:ea typeface="Meiryo UI" panose="020B0604030504040204" pitchFamily="50" charset="-128"/>
              </a:rPr>
              <a:t>720</a:t>
            </a:r>
            <a:endParaRPr lang="ja-JP" altLang="en-US" sz="738"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6622389" y="6161075"/>
            <a:ext cx="831673" cy="205890"/>
          </a:xfrm>
          <a:prstGeom prst="rect">
            <a:avLst/>
          </a:prstGeom>
          <a:noFill/>
        </p:spPr>
        <p:txBody>
          <a:bodyPr wrap="square" rtlCol="0">
            <a:spAutoFit/>
          </a:bodyPr>
          <a:lstStyle/>
          <a:p>
            <a:pPr algn="ctr"/>
            <a:r>
              <a:rPr lang="en-US" altLang="ja-JP" sz="738" dirty="0">
                <a:latin typeface="Meiryo UI" panose="020B0604030504040204" pitchFamily="50" charset="-128"/>
                <a:ea typeface="Meiryo UI" panose="020B0604030504040204" pitchFamily="50" charset="-128"/>
              </a:rPr>
              <a:t>820</a:t>
            </a:r>
            <a:r>
              <a:rPr lang="ja-JP" altLang="en-US" sz="738" dirty="0">
                <a:latin typeface="Meiryo UI" panose="020B0604030504040204" pitchFamily="50" charset="-128"/>
                <a:ea typeface="Meiryo UI" panose="020B0604030504040204" pitchFamily="50" charset="-128"/>
              </a:rPr>
              <a:t>～</a:t>
            </a:r>
            <a:r>
              <a:rPr lang="en-US" altLang="ja-JP" sz="738" dirty="0">
                <a:latin typeface="Meiryo UI" panose="020B0604030504040204" pitchFamily="50" charset="-128"/>
                <a:ea typeface="Meiryo UI" panose="020B0604030504040204" pitchFamily="50" charset="-128"/>
              </a:rPr>
              <a:t>920</a:t>
            </a:r>
            <a:endParaRPr lang="ja-JP" altLang="en-US" sz="738"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7343167" y="6161075"/>
            <a:ext cx="831673" cy="205890"/>
          </a:xfrm>
          <a:prstGeom prst="rect">
            <a:avLst/>
          </a:prstGeom>
          <a:noFill/>
        </p:spPr>
        <p:txBody>
          <a:bodyPr wrap="square" rtlCol="0">
            <a:spAutoFit/>
          </a:bodyPr>
          <a:lstStyle/>
          <a:p>
            <a:pPr algn="ctr"/>
            <a:r>
              <a:rPr lang="en-US" altLang="ja-JP" sz="738" dirty="0">
                <a:latin typeface="Meiryo UI" panose="020B0604030504040204" pitchFamily="50" charset="-128"/>
                <a:ea typeface="Meiryo UI" panose="020B0604030504040204" pitchFamily="50" charset="-128"/>
              </a:rPr>
              <a:t>1020</a:t>
            </a:r>
            <a:r>
              <a:rPr lang="ja-JP" altLang="en-US" sz="738" dirty="0">
                <a:latin typeface="Meiryo UI" panose="020B0604030504040204" pitchFamily="50" charset="-128"/>
                <a:ea typeface="Meiryo UI" panose="020B0604030504040204" pitchFamily="50" charset="-128"/>
              </a:rPr>
              <a:t>～</a:t>
            </a:r>
            <a:r>
              <a:rPr lang="en-US" altLang="ja-JP" sz="738" dirty="0">
                <a:latin typeface="Meiryo UI" panose="020B0604030504040204" pitchFamily="50" charset="-128"/>
                <a:ea typeface="Meiryo UI" panose="020B0604030504040204" pitchFamily="50" charset="-128"/>
              </a:rPr>
              <a:t>1120</a:t>
            </a:r>
            <a:endParaRPr lang="ja-JP" altLang="en-US" sz="738"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8063880" y="6161075"/>
            <a:ext cx="831673" cy="205890"/>
          </a:xfrm>
          <a:prstGeom prst="rect">
            <a:avLst/>
          </a:prstGeom>
          <a:noFill/>
        </p:spPr>
        <p:txBody>
          <a:bodyPr wrap="square" rtlCol="0">
            <a:spAutoFit/>
          </a:bodyPr>
          <a:lstStyle/>
          <a:p>
            <a:pPr algn="ctr"/>
            <a:r>
              <a:rPr lang="en-US" altLang="ja-JP" sz="738" dirty="0">
                <a:latin typeface="Meiryo UI" panose="020B0604030504040204" pitchFamily="50" charset="-128"/>
                <a:ea typeface="Meiryo UI" panose="020B0604030504040204" pitchFamily="50" charset="-128"/>
              </a:rPr>
              <a:t>1220</a:t>
            </a:r>
            <a:r>
              <a:rPr lang="ja-JP" altLang="en-US" sz="738" dirty="0">
                <a:latin typeface="Meiryo UI" panose="020B0604030504040204" pitchFamily="50" charset="-128"/>
                <a:ea typeface="Meiryo UI" panose="020B0604030504040204" pitchFamily="50" charset="-128"/>
              </a:rPr>
              <a:t>～</a:t>
            </a:r>
            <a:r>
              <a:rPr lang="en-US" altLang="ja-JP" sz="738" dirty="0">
                <a:latin typeface="Meiryo UI" panose="020B0604030504040204" pitchFamily="50" charset="-128"/>
                <a:ea typeface="Meiryo UI" panose="020B0604030504040204" pitchFamily="50" charset="-128"/>
              </a:rPr>
              <a:t>1320</a:t>
            </a:r>
            <a:endParaRPr lang="ja-JP" altLang="en-US" sz="738"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4099825" y="6325146"/>
            <a:ext cx="831673" cy="205890"/>
          </a:xfrm>
          <a:prstGeom prst="rect">
            <a:avLst/>
          </a:prstGeom>
          <a:noFill/>
        </p:spPr>
        <p:txBody>
          <a:bodyPr wrap="square" rtlCol="0">
            <a:spAutoFit/>
          </a:bodyPr>
          <a:lstStyle/>
          <a:p>
            <a:pPr algn="ctr"/>
            <a:r>
              <a:rPr lang="en-US" altLang="ja-JP" sz="738" dirty="0">
                <a:latin typeface="Meiryo UI" panose="020B0604030504040204" pitchFamily="50" charset="-128"/>
                <a:ea typeface="Meiryo UI" panose="020B0604030504040204" pitchFamily="50" charset="-128"/>
              </a:rPr>
              <a:t>120</a:t>
            </a:r>
            <a:r>
              <a:rPr lang="ja-JP" altLang="en-US" sz="738" dirty="0">
                <a:latin typeface="Meiryo UI" panose="020B0604030504040204" pitchFamily="50" charset="-128"/>
                <a:ea typeface="Meiryo UI" panose="020B0604030504040204" pitchFamily="50" charset="-128"/>
              </a:rPr>
              <a:t>～</a:t>
            </a:r>
            <a:r>
              <a:rPr lang="en-US" altLang="ja-JP" sz="738" dirty="0">
                <a:latin typeface="Meiryo UI" panose="020B0604030504040204" pitchFamily="50" charset="-128"/>
                <a:ea typeface="Meiryo UI" panose="020B0604030504040204" pitchFamily="50" charset="-128"/>
              </a:rPr>
              <a:t>220</a:t>
            </a:r>
            <a:endParaRPr lang="ja-JP" altLang="en-US" sz="738"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4823982" y="6325146"/>
            <a:ext cx="831673" cy="205890"/>
          </a:xfrm>
          <a:prstGeom prst="rect">
            <a:avLst/>
          </a:prstGeom>
          <a:noFill/>
        </p:spPr>
        <p:txBody>
          <a:bodyPr wrap="square" rtlCol="0">
            <a:spAutoFit/>
          </a:bodyPr>
          <a:lstStyle/>
          <a:p>
            <a:pPr algn="ctr"/>
            <a:r>
              <a:rPr lang="en-US" altLang="ja-JP" sz="738" dirty="0">
                <a:latin typeface="Meiryo UI" panose="020B0604030504040204" pitchFamily="50" charset="-128"/>
                <a:ea typeface="Meiryo UI" panose="020B0604030504040204" pitchFamily="50" charset="-128"/>
              </a:rPr>
              <a:t>320</a:t>
            </a:r>
            <a:r>
              <a:rPr lang="ja-JP" altLang="en-US" sz="738" dirty="0">
                <a:latin typeface="Meiryo UI" panose="020B0604030504040204" pitchFamily="50" charset="-128"/>
                <a:ea typeface="Meiryo UI" panose="020B0604030504040204" pitchFamily="50" charset="-128"/>
              </a:rPr>
              <a:t>～</a:t>
            </a:r>
            <a:r>
              <a:rPr lang="en-US" altLang="ja-JP" sz="738" dirty="0">
                <a:latin typeface="Meiryo UI" panose="020B0604030504040204" pitchFamily="50" charset="-128"/>
                <a:ea typeface="Meiryo UI" panose="020B0604030504040204" pitchFamily="50" charset="-128"/>
              </a:rPr>
              <a:t>420</a:t>
            </a:r>
            <a:endParaRPr lang="ja-JP" altLang="en-US" sz="738"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5545597" y="6325146"/>
            <a:ext cx="831673" cy="205890"/>
          </a:xfrm>
          <a:prstGeom prst="rect">
            <a:avLst/>
          </a:prstGeom>
          <a:noFill/>
        </p:spPr>
        <p:txBody>
          <a:bodyPr wrap="square" rtlCol="0">
            <a:spAutoFit/>
          </a:bodyPr>
          <a:lstStyle/>
          <a:p>
            <a:pPr algn="ctr"/>
            <a:r>
              <a:rPr lang="en-US" altLang="ja-JP" sz="738" dirty="0">
                <a:latin typeface="Meiryo UI" panose="020B0604030504040204" pitchFamily="50" charset="-128"/>
                <a:ea typeface="Meiryo UI" panose="020B0604030504040204" pitchFamily="50" charset="-128"/>
              </a:rPr>
              <a:t>520</a:t>
            </a:r>
            <a:r>
              <a:rPr lang="ja-JP" altLang="en-US" sz="738" dirty="0">
                <a:latin typeface="Meiryo UI" panose="020B0604030504040204" pitchFamily="50" charset="-128"/>
                <a:ea typeface="Meiryo UI" panose="020B0604030504040204" pitchFamily="50" charset="-128"/>
              </a:rPr>
              <a:t>～</a:t>
            </a:r>
            <a:r>
              <a:rPr lang="en-US" altLang="ja-JP" sz="738" dirty="0">
                <a:latin typeface="Meiryo UI" panose="020B0604030504040204" pitchFamily="50" charset="-128"/>
                <a:ea typeface="Meiryo UI" panose="020B0604030504040204" pitchFamily="50" charset="-128"/>
              </a:rPr>
              <a:t>620</a:t>
            </a:r>
            <a:endParaRPr lang="ja-JP" altLang="en-US" sz="738"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6267919" y="6325146"/>
            <a:ext cx="831673" cy="205890"/>
          </a:xfrm>
          <a:prstGeom prst="rect">
            <a:avLst/>
          </a:prstGeom>
          <a:noFill/>
        </p:spPr>
        <p:txBody>
          <a:bodyPr wrap="square" rtlCol="0">
            <a:spAutoFit/>
          </a:bodyPr>
          <a:lstStyle/>
          <a:p>
            <a:pPr algn="ctr"/>
            <a:r>
              <a:rPr lang="en-US" altLang="ja-JP" sz="738" dirty="0">
                <a:latin typeface="Meiryo UI" panose="020B0604030504040204" pitchFamily="50" charset="-128"/>
                <a:ea typeface="Meiryo UI" panose="020B0604030504040204" pitchFamily="50" charset="-128"/>
              </a:rPr>
              <a:t>720</a:t>
            </a:r>
            <a:r>
              <a:rPr lang="ja-JP" altLang="en-US" sz="738" dirty="0">
                <a:latin typeface="Meiryo UI" panose="020B0604030504040204" pitchFamily="50" charset="-128"/>
                <a:ea typeface="Meiryo UI" panose="020B0604030504040204" pitchFamily="50" charset="-128"/>
              </a:rPr>
              <a:t>～</a:t>
            </a:r>
            <a:r>
              <a:rPr lang="en-US" altLang="ja-JP" sz="738" dirty="0">
                <a:latin typeface="Meiryo UI" panose="020B0604030504040204" pitchFamily="50" charset="-128"/>
                <a:ea typeface="Meiryo UI" panose="020B0604030504040204" pitchFamily="50" charset="-128"/>
              </a:rPr>
              <a:t>820</a:t>
            </a:r>
            <a:endParaRPr lang="ja-JP" altLang="en-US" sz="738"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6964636" y="6325146"/>
            <a:ext cx="831673" cy="205890"/>
          </a:xfrm>
          <a:prstGeom prst="rect">
            <a:avLst/>
          </a:prstGeom>
          <a:noFill/>
        </p:spPr>
        <p:txBody>
          <a:bodyPr wrap="square" rtlCol="0">
            <a:spAutoFit/>
          </a:bodyPr>
          <a:lstStyle/>
          <a:p>
            <a:pPr algn="ctr"/>
            <a:r>
              <a:rPr lang="en-US" altLang="ja-JP" sz="738" dirty="0">
                <a:latin typeface="Meiryo UI" panose="020B0604030504040204" pitchFamily="50" charset="-128"/>
                <a:ea typeface="Meiryo UI" panose="020B0604030504040204" pitchFamily="50" charset="-128"/>
              </a:rPr>
              <a:t>920</a:t>
            </a:r>
            <a:r>
              <a:rPr lang="ja-JP" altLang="en-US" sz="738" dirty="0">
                <a:latin typeface="Meiryo UI" panose="020B0604030504040204" pitchFamily="50" charset="-128"/>
                <a:ea typeface="Meiryo UI" panose="020B0604030504040204" pitchFamily="50" charset="-128"/>
              </a:rPr>
              <a:t>～</a:t>
            </a:r>
            <a:r>
              <a:rPr lang="en-US" altLang="ja-JP" sz="738" dirty="0">
                <a:latin typeface="Meiryo UI" panose="020B0604030504040204" pitchFamily="50" charset="-128"/>
                <a:ea typeface="Meiryo UI" panose="020B0604030504040204" pitchFamily="50" charset="-128"/>
              </a:rPr>
              <a:t>1020</a:t>
            </a:r>
            <a:endParaRPr lang="ja-JP" altLang="en-US" sz="738" dirty="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7701432" y="6325146"/>
            <a:ext cx="831673" cy="205890"/>
          </a:xfrm>
          <a:prstGeom prst="rect">
            <a:avLst/>
          </a:prstGeom>
          <a:noFill/>
        </p:spPr>
        <p:txBody>
          <a:bodyPr wrap="square" rtlCol="0">
            <a:spAutoFit/>
          </a:bodyPr>
          <a:lstStyle/>
          <a:p>
            <a:pPr algn="ctr"/>
            <a:r>
              <a:rPr lang="en-US" altLang="ja-JP" sz="738" dirty="0">
                <a:latin typeface="Meiryo UI" panose="020B0604030504040204" pitchFamily="50" charset="-128"/>
                <a:ea typeface="Meiryo UI" panose="020B0604030504040204" pitchFamily="50" charset="-128"/>
              </a:rPr>
              <a:t>1120</a:t>
            </a:r>
            <a:r>
              <a:rPr lang="ja-JP" altLang="en-US" sz="738" dirty="0">
                <a:latin typeface="Meiryo UI" panose="020B0604030504040204" pitchFamily="50" charset="-128"/>
                <a:ea typeface="Meiryo UI" panose="020B0604030504040204" pitchFamily="50" charset="-128"/>
              </a:rPr>
              <a:t>～</a:t>
            </a:r>
            <a:r>
              <a:rPr lang="en-US" altLang="ja-JP" sz="738" dirty="0">
                <a:latin typeface="Meiryo UI" panose="020B0604030504040204" pitchFamily="50" charset="-128"/>
                <a:ea typeface="Meiryo UI" panose="020B0604030504040204" pitchFamily="50" charset="-128"/>
              </a:rPr>
              <a:t>1220</a:t>
            </a:r>
            <a:endParaRPr lang="ja-JP" altLang="en-US" sz="738" dirty="0">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8522190" y="6325146"/>
            <a:ext cx="627660" cy="205890"/>
          </a:xfrm>
          <a:prstGeom prst="rect">
            <a:avLst/>
          </a:prstGeom>
          <a:noFill/>
        </p:spPr>
        <p:txBody>
          <a:bodyPr wrap="square" rtlCol="0">
            <a:spAutoFit/>
          </a:bodyPr>
          <a:lstStyle/>
          <a:p>
            <a:pPr algn="ctr"/>
            <a:r>
              <a:rPr lang="en-US" altLang="ja-JP" sz="738" dirty="0">
                <a:latin typeface="Meiryo UI" panose="020B0604030504040204" pitchFamily="50" charset="-128"/>
                <a:ea typeface="Meiryo UI" panose="020B0604030504040204" pitchFamily="50" charset="-128"/>
              </a:rPr>
              <a:t>1320</a:t>
            </a:r>
            <a:r>
              <a:rPr lang="ja-JP" altLang="en-US" sz="738" dirty="0">
                <a:latin typeface="Meiryo UI" panose="020B0604030504040204" pitchFamily="50" charset="-128"/>
                <a:ea typeface="Meiryo UI" panose="020B0604030504040204" pitchFamily="50" charset="-128"/>
              </a:rPr>
              <a:t>～</a:t>
            </a:r>
          </a:p>
        </p:txBody>
      </p:sp>
      <p:sp>
        <p:nvSpPr>
          <p:cNvPr id="9" name="正方形/長方形 8"/>
          <p:cNvSpPr/>
          <p:nvPr/>
        </p:nvSpPr>
        <p:spPr>
          <a:xfrm>
            <a:off x="3743181" y="3710354"/>
            <a:ext cx="5315295" cy="281366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0" name="テキスト ボックス 9"/>
          <p:cNvSpPr txBox="1"/>
          <p:nvPr/>
        </p:nvSpPr>
        <p:spPr>
          <a:xfrm>
            <a:off x="8389156" y="5599263"/>
            <a:ext cx="717340" cy="404726"/>
          </a:xfrm>
          <a:prstGeom prst="rect">
            <a:avLst/>
          </a:prstGeom>
          <a:noFill/>
        </p:spPr>
        <p:txBody>
          <a:bodyPr wrap="square" rtlCol="0">
            <a:spAutoFit/>
          </a:bodyPr>
          <a:lstStyle/>
          <a:p>
            <a:pPr algn="ctr"/>
            <a:r>
              <a:rPr lang="ja-JP" altLang="en-US" sz="1015" dirty="0">
                <a:latin typeface="Meiryo UI" panose="020B0604030504040204" pitchFamily="50" charset="-128"/>
                <a:ea typeface="Meiryo UI" panose="020B0604030504040204" pitchFamily="50" charset="-128"/>
              </a:rPr>
              <a:t>交付金額</a:t>
            </a:r>
            <a:endParaRPr lang="en-US" altLang="ja-JP" sz="1015" dirty="0">
              <a:latin typeface="Meiryo UI" panose="020B0604030504040204" pitchFamily="50" charset="-128"/>
              <a:ea typeface="Meiryo UI" panose="020B0604030504040204" pitchFamily="50" charset="-128"/>
            </a:endParaRPr>
          </a:p>
          <a:p>
            <a:pPr algn="ctr"/>
            <a:r>
              <a:rPr lang="ja-JP" altLang="en-US" sz="1015" dirty="0">
                <a:latin typeface="Meiryo UI" panose="020B0604030504040204" pitchFamily="50" charset="-128"/>
                <a:ea typeface="Meiryo UI" panose="020B0604030504040204" pitchFamily="50" charset="-128"/>
              </a:rPr>
              <a:t>（万円）</a:t>
            </a:r>
          </a:p>
        </p:txBody>
      </p:sp>
      <p:sp>
        <p:nvSpPr>
          <p:cNvPr id="52" name="テキスト ボックス 51"/>
          <p:cNvSpPr txBox="1"/>
          <p:nvPr/>
        </p:nvSpPr>
        <p:spPr>
          <a:xfrm>
            <a:off x="3698633" y="3733623"/>
            <a:ext cx="485859" cy="248530"/>
          </a:xfrm>
          <a:prstGeom prst="rect">
            <a:avLst/>
          </a:prstGeom>
          <a:noFill/>
        </p:spPr>
        <p:txBody>
          <a:bodyPr wrap="square" rtlCol="0">
            <a:spAutoFit/>
          </a:bodyPr>
          <a:lstStyle/>
          <a:p>
            <a:pPr algn="ctr"/>
            <a:r>
              <a:rPr lang="ja-JP" altLang="en-US" sz="1015" dirty="0">
                <a:latin typeface="Meiryo UI" panose="020B0604030504040204" pitchFamily="50" charset="-128"/>
                <a:ea typeface="Meiryo UI" panose="020B0604030504040204" pitchFamily="50" charset="-128"/>
              </a:rPr>
              <a:t>件数</a:t>
            </a:r>
          </a:p>
        </p:txBody>
      </p:sp>
      <p:sp>
        <p:nvSpPr>
          <p:cNvPr id="53" name="テキスト ボックス 52"/>
          <p:cNvSpPr txBox="1"/>
          <p:nvPr/>
        </p:nvSpPr>
        <p:spPr>
          <a:xfrm>
            <a:off x="5501315" y="3780515"/>
            <a:ext cx="1912092" cy="291170"/>
          </a:xfrm>
          <a:prstGeom prst="rect">
            <a:avLst/>
          </a:prstGeom>
          <a:noFill/>
          <a:ln>
            <a:solidFill>
              <a:schemeClr val="bg1">
                <a:lumMod val="75000"/>
              </a:schemeClr>
            </a:solidFill>
          </a:ln>
        </p:spPr>
        <p:txBody>
          <a:bodyPr wrap="square" rtlCol="0">
            <a:spAutoFit/>
          </a:bodyPr>
          <a:lstStyle/>
          <a:p>
            <a:pPr algn="ctr"/>
            <a:r>
              <a:rPr lang="ja-JP" altLang="en-US" sz="1292" b="1" dirty="0">
                <a:latin typeface="Meiryo UI" panose="020B0604030504040204" pitchFamily="50" charset="-128"/>
                <a:ea typeface="Meiryo UI" panose="020B0604030504040204" pitchFamily="50" charset="-128"/>
              </a:rPr>
              <a:t>交付決定額別の件数</a:t>
            </a:r>
          </a:p>
        </p:txBody>
      </p:sp>
      <p:sp>
        <p:nvSpPr>
          <p:cNvPr id="56" name="テキスト ボックス 55"/>
          <p:cNvSpPr txBox="1"/>
          <p:nvPr/>
        </p:nvSpPr>
        <p:spPr>
          <a:xfrm>
            <a:off x="5275730" y="4245299"/>
            <a:ext cx="2958082" cy="660437"/>
          </a:xfrm>
          <a:prstGeom prst="rect">
            <a:avLst/>
          </a:prstGeom>
          <a:noFill/>
        </p:spPr>
        <p:txBody>
          <a:bodyPr wrap="square" rtlCol="0">
            <a:spAutoFit/>
          </a:bodyPr>
          <a:lstStyle/>
          <a:p>
            <a:r>
              <a:rPr lang="ja-JP" altLang="en-US" sz="1846" b="1" dirty="0">
                <a:solidFill>
                  <a:srgbClr val="FF0000"/>
                </a:solidFill>
                <a:latin typeface="Meiryo UI" panose="020B0604030504040204" pitchFamily="50" charset="-128"/>
                <a:ea typeface="Meiryo UI" panose="020B0604030504040204" pitchFamily="50" charset="-128"/>
              </a:rPr>
              <a:t>少額申請が多く、小規模</a:t>
            </a:r>
            <a:endParaRPr lang="en-US" altLang="ja-JP" sz="1846" b="1" dirty="0">
              <a:solidFill>
                <a:srgbClr val="FF0000"/>
              </a:solidFill>
              <a:latin typeface="Meiryo UI" panose="020B0604030504040204" pitchFamily="50" charset="-128"/>
              <a:ea typeface="Meiryo UI" panose="020B0604030504040204" pitchFamily="50" charset="-128"/>
            </a:endParaRPr>
          </a:p>
          <a:p>
            <a:r>
              <a:rPr lang="ja-JP" altLang="en-US" sz="1846" b="1" dirty="0">
                <a:solidFill>
                  <a:srgbClr val="FF0000"/>
                </a:solidFill>
                <a:latin typeface="Meiryo UI" panose="020B0604030504040204" pitchFamily="50" charset="-128"/>
                <a:ea typeface="Meiryo UI" panose="020B0604030504040204" pitchFamily="50" charset="-128"/>
              </a:rPr>
              <a:t>事業者への支援ができた</a:t>
            </a:r>
            <a:endParaRPr lang="en-US" altLang="ja-JP" sz="1846" b="1" dirty="0">
              <a:solidFill>
                <a:srgbClr val="FF0000"/>
              </a:solidFill>
              <a:latin typeface="Meiryo UI" panose="020B0604030504040204" pitchFamily="50" charset="-128"/>
              <a:ea typeface="Meiryo UI" panose="020B0604030504040204" pitchFamily="50" charset="-128"/>
            </a:endParaRPr>
          </a:p>
        </p:txBody>
      </p:sp>
      <p:sp>
        <p:nvSpPr>
          <p:cNvPr id="57" name="正方形/長方形 56"/>
          <p:cNvSpPr/>
          <p:nvPr/>
        </p:nvSpPr>
        <p:spPr>
          <a:xfrm>
            <a:off x="4238121" y="2379110"/>
            <a:ext cx="5026954" cy="109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308"/>
              </a:lnSpc>
            </a:pPr>
            <a:r>
              <a:rPr lang="ja-JP" altLang="en-US" sz="1662" b="1" dirty="0">
                <a:solidFill>
                  <a:schemeClr val="tx1"/>
                </a:solidFill>
                <a:latin typeface="Meiryo UI" panose="020B0604030504040204" pitchFamily="50" charset="-128"/>
                <a:ea typeface="Meiryo UI" panose="020B0604030504040204" pitchFamily="50" charset="-128"/>
              </a:rPr>
              <a:t>交付決定：　</a:t>
            </a:r>
            <a:r>
              <a:rPr lang="ja-JP" altLang="en-US" sz="2123" b="1" dirty="0" smtClean="0">
                <a:solidFill>
                  <a:srgbClr val="FF0000"/>
                </a:solidFill>
                <a:latin typeface="Meiryo UI" panose="020B0604030504040204" pitchFamily="50" charset="-128"/>
                <a:ea typeface="Meiryo UI" panose="020B0604030504040204" pitchFamily="50" charset="-128"/>
              </a:rPr>
              <a:t>３９１</a:t>
            </a:r>
            <a:r>
              <a:rPr lang="ja-JP" altLang="en-US" sz="1662" b="1" dirty="0" smtClean="0">
                <a:solidFill>
                  <a:srgbClr val="FF0000"/>
                </a:solidFill>
                <a:latin typeface="Meiryo UI" panose="020B0604030504040204" pitchFamily="50" charset="-128"/>
                <a:ea typeface="Meiryo UI" panose="020B0604030504040204" pitchFamily="50" charset="-128"/>
              </a:rPr>
              <a:t>件</a:t>
            </a:r>
            <a:r>
              <a:rPr lang="ja-JP" altLang="en-US" sz="1662" b="1" dirty="0">
                <a:solidFill>
                  <a:srgbClr val="FF0000"/>
                </a:solidFill>
                <a:latin typeface="Meiryo UI" panose="020B0604030504040204" pitchFamily="50" charset="-128"/>
                <a:ea typeface="Meiryo UI" panose="020B0604030504040204" pitchFamily="50" charset="-128"/>
              </a:rPr>
              <a:t>　</a:t>
            </a:r>
            <a:endParaRPr lang="en-US" altLang="ja-JP" sz="1108" b="1" dirty="0">
              <a:solidFill>
                <a:schemeClr val="tx1"/>
              </a:solidFill>
              <a:latin typeface="Meiryo UI" panose="020B0604030504040204" pitchFamily="50" charset="-128"/>
              <a:ea typeface="Meiryo UI" panose="020B0604030504040204" pitchFamily="50" charset="-128"/>
            </a:endParaRPr>
          </a:p>
          <a:p>
            <a:pPr>
              <a:lnSpc>
                <a:spcPts val="2308"/>
              </a:lnSpc>
            </a:pPr>
            <a:r>
              <a:rPr lang="ja-JP" altLang="en-US" sz="1662" b="1" dirty="0">
                <a:solidFill>
                  <a:schemeClr val="tx1"/>
                </a:solidFill>
                <a:latin typeface="Meiryo UI" panose="020B0604030504040204" pitchFamily="50" charset="-128"/>
                <a:ea typeface="Meiryo UI" panose="020B0604030504040204" pitchFamily="50" charset="-128"/>
              </a:rPr>
              <a:t>交付金額：　</a:t>
            </a:r>
            <a:r>
              <a:rPr lang="ja-JP" altLang="en-US" sz="1662" b="1" dirty="0" smtClean="0">
                <a:solidFill>
                  <a:srgbClr val="FF0000"/>
                </a:solidFill>
                <a:latin typeface="Meiryo UI" panose="020B0604030504040204" pitchFamily="50" charset="-128"/>
                <a:ea typeface="Meiryo UI" panose="020B0604030504040204" pitchFamily="50" charset="-128"/>
              </a:rPr>
              <a:t>約</a:t>
            </a:r>
            <a:r>
              <a:rPr lang="ja-JP" altLang="en-US" sz="1662" b="1" dirty="0" smtClean="0">
                <a:solidFill>
                  <a:srgbClr val="FF0000"/>
                </a:solidFill>
                <a:latin typeface="Meiryo UI" panose="020B0604030504040204" pitchFamily="50" charset="-128"/>
                <a:ea typeface="Meiryo UI" panose="020B0604030504040204" pitchFamily="50" charset="-128"/>
              </a:rPr>
              <a:t>６</a:t>
            </a:r>
            <a:r>
              <a:rPr lang="en-US" altLang="ja-JP" sz="1662" b="1" dirty="0" smtClean="0">
                <a:solidFill>
                  <a:srgbClr val="FF0000"/>
                </a:solidFill>
                <a:latin typeface="Meiryo UI" panose="020B0604030504040204" pitchFamily="50" charset="-128"/>
                <a:ea typeface="Meiryo UI" panose="020B0604030504040204" pitchFamily="50" charset="-128"/>
              </a:rPr>
              <a:t>.</a:t>
            </a:r>
            <a:r>
              <a:rPr lang="ja-JP" altLang="en-US" sz="1662" b="1" dirty="0" smtClean="0">
                <a:solidFill>
                  <a:srgbClr val="FF0000"/>
                </a:solidFill>
                <a:latin typeface="Meiryo UI" panose="020B0604030504040204" pitchFamily="50" charset="-128"/>
                <a:ea typeface="Meiryo UI" panose="020B0604030504040204" pitchFamily="50" charset="-128"/>
              </a:rPr>
              <a:t>９７</a:t>
            </a:r>
            <a:r>
              <a:rPr lang="ja-JP" altLang="en-US" sz="1662" b="1" dirty="0" smtClean="0">
                <a:solidFill>
                  <a:srgbClr val="FF0000"/>
                </a:solidFill>
                <a:latin typeface="Meiryo UI" panose="020B0604030504040204" pitchFamily="50" charset="-128"/>
                <a:ea typeface="Meiryo UI" panose="020B0604030504040204" pitchFamily="50" charset="-128"/>
              </a:rPr>
              <a:t>億円</a:t>
            </a:r>
            <a:r>
              <a:rPr lang="ja-JP" altLang="en-US" sz="1477" b="1" dirty="0">
                <a:solidFill>
                  <a:schemeClr val="tx1"/>
                </a:solidFill>
                <a:latin typeface="Meiryo UI" panose="020B0604030504040204" pitchFamily="50" charset="-128"/>
                <a:ea typeface="Meiryo UI" panose="020B0604030504040204" pitchFamily="50" charset="-128"/>
              </a:rPr>
              <a:t>（ほぼ満額達成見込み）</a:t>
            </a:r>
            <a:endParaRPr lang="en-US" altLang="ja-JP" sz="1477" b="1" dirty="0">
              <a:solidFill>
                <a:schemeClr val="tx1"/>
              </a:solidFill>
              <a:latin typeface="Meiryo UI" panose="020B0604030504040204" pitchFamily="50" charset="-128"/>
              <a:ea typeface="Meiryo UI" panose="020B0604030504040204" pitchFamily="50" charset="-128"/>
            </a:endParaRPr>
          </a:p>
          <a:p>
            <a:pPr>
              <a:lnSpc>
                <a:spcPts val="2308"/>
              </a:lnSpc>
            </a:pPr>
            <a:r>
              <a:rPr lang="ja-JP" altLang="en-US" sz="1662" b="1" dirty="0">
                <a:solidFill>
                  <a:schemeClr val="tx1"/>
                </a:solidFill>
                <a:latin typeface="Meiryo UI" panose="020B0604030504040204" pitchFamily="50" charset="-128"/>
                <a:ea typeface="Meiryo UI" panose="020B0604030504040204" pitchFamily="50" charset="-128"/>
              </a:rPr>
              <a:t>業種：</a:t>
            </a:r>
            <a:r>
              <a:rPr lang="en-US" altLang="ja-JP" sz="1662" b="1" dirty="0">
                <a:solidFill>
                  <a:schemeClr val="tx1"/>
                </a:solidFill>
                <a:latin typeface="Meiryo UI" panose="020B0604030504040204" pitchFamily="50" charset="-128"/>
                <a:ea typeface="Meiryo UI" panose="020B0604030504040204" pitchFamily="50" charset="-128"/>
              </a:rPr>
              <a:t>	</a:t>
            </a:r>
          </a:p>
        </p:txBody>
      </p:sp>
      <p:sp>
        <p:nvSpPr>
          <p:cNvPr id="58" name="正方形/長方形 57"/>
          <p:cNvSpPr/>
          <p:nvPr/>
        </p:nvSpPr>
        <p:spPr>
          <a:xfrm>
            <a:off x="5452601" y="2808724"/>
            <a:ext cx="3812474" cy="1042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31"/>
              </a:lnSpc>
            </a:pPr>
            <a:r>
              <a:rPr lang="ja-JP" altLang="en-US" sz="1385" b="1" dirty="0">
                <a:solidFill>
                  <a:schemeClr val="tx1"/>
                </a:solidFill>
                <a:latin typeface="Meiryo UI" panose="020B0604030504040204" pitchFamily="50" charset="-128"/>
                <a:ea typeface="Meiryo UI" panose="020B0604030504040204" pitchFamily="50" charset="-128"/>
              </a:rPr>
              <a:t>中小企業法上の中小企業者に加え、学校法人、</a:t>
            </a:r>
            <a:endParaRPr lang="en-US" altLang="ja-JP" sz="1385" b="1" dirty="0">
              <a:solidFill>
                <a:schemeClr val="tx1"/>
              </a:solidFill>
              <a:latin typeface="Meiryo UI" panose="020B0604030504040204" pitchFamily="50" charset="-128"/>
              <a:ea typeface="Meiryo UI" panose="020B0604030504040204" pitchFamily="50" charset="-128"/>
            </a:endParaRPr>
          </a:p>
          <a:p>
            <a:pPr>
              <a:lnSpc>
                <a:spcPts val="2031"/>
              </a:lnSpc>
            </a:pPr>
            <a:r>
              <a:rPr lang="ja-JP" altLang="en-US" sz="1385" b="1" dirty="0">
                <a:solidFill>
                  <a:schemeClr val="tx1"/>
                </a:solidFill>
                <a:latin typeface="Meiryo UI" panose="020B0604030504040204" pitchFamily="50" charset="-128"/>
                <a:ea typeface="Meiryo UI" panose="020B0604030504040204" pitchFamily="50" charset="-128"/>
              </a:rPr>
              <a:t>医療法人、社会福祉法人、商店街、飲食店など</a:t>
            </a:r>
            <a:endParaRPr lang="en-US" altLang="ja-JP" sz="1385" b="1" dirty="0">
              <a:solidFill>
                <a:schemeClr val="tx1"/>
              </a:solidFill>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3685157" y="2519036"/>
            <a:ext cx="1181081" cy="323165"/>
          </a:xfrm>
          <a:prstGeom prst="rect">
            <a:avLst/>
          </a:prstGeom>
          <a:noFill/>
        </p:spPr>
        <p:txBody>
          <a:bodyPr wrap="square" rtlCol="0">
            <a:spAutoFit/>
          </a:bodyPr>
          <a:lstStyle/>
          <a:p>
            <a:pPr>
              <a:lnSpc>
                <a:spcPts val="1846"/>
              </a:lnSpc>
            </a:pPr>
            <a:r>
              <a:rPr lang="ja-JP" altLang="en-US" sz="1846" b="1" dirty="0">
                <a:solidFill>
                  <a:srgbClr val="0000FF"/>
                </a:solidFill>
                <a:latin typeface="Meiryo UI" panose="020B0604030504040204" pitchFamily="50" charset="-128"/>
                <a:ea typeface="Meiryo UI" panose="020B0604030504040204" pitchFamily="50" charset="-128"/>
              </a:rPr>
              <a:t>実績</a:t>
            </a:r>
          </a:p>
        </p:txBody>
      </p:sp>
      <p:sp>
        <p:nvSpPr>
          <p:cNvPr id="39" name="タイトル 1">
            <a:extLst>
              <a:ext uri="{FF2B5EF4-FFF2-40B4-BE49-F238E27FC236}">
                <a16:creationId xmlns:a16="http://schemas.microsoft.com/office/drawing/2014/main" id="{59658D67-CEAA-401F-A758-75CEED1F5BA0}"/>
              </a:ext>
            </a:extLst>
          </p:cNvPr>
          <p:cNvSpPr txBox="1">
            <a:spLocks/>
          </p:cNvSpPr>
          <p:nvPr/>
        </p:nvSpPr>
        <p:spPr bwMode="auto">
          <a:xfrm>
            <a:off x="259967" y="20583"/>
            <a:ext cx="8440615" cy="640373"/>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66131" tIns="42198" rIns="84394" bIns="4219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zh-TW" altLang="en-US" sz="2585" b="1" dirty="0">
                <a:solidFill>
                  <a:schemeClr val="bg1"/>
                </a:solidFill>
                <a:latin typeface="Meiryo UI" panose="020B0604030504040204" pitchFamily="50" charset="-128"/>
                <a:ea typeface="Meiryo UI" panose="020B0604030504040204" pitchFamily="50" charset="-128"/>
              </a:rPr>
              <a:t>中小事業者</a:t>
            </a:r>
            <a:r>
              <a:rPr lang="en-US" altLang="zh-TW" sz="2585" b="1" dirty="0">
                <a:solidFill>
                  <a:schemeClr val="bg1"/>
                </a:solidFill>
                <a:latin typeface="Meiryo UI" panose="020B0604030504040204" pitchFamily="50" charset="-128"/>
                <a:ea typeface="Meiryo UI" panose="020B0604030504040204" pitchFamily="50" charset="-128"/>
              </a:rPr>
              <a:t>LED</a:t>
            </a:r>
            <a:r>
              <a:rPr lang="zh-TW" altLang="en-US" sz="2585" b="1" dirty="0">
                <a:solidFill>
                  <a:schemeClr val="bg1"/>
                </a:solidFill>
                <a:latin typeface="Meiryo UI" panose="020B0604030504040204" pitchFamily="50" charset="-128"/>
                <a:ea typeface="Meiryo UI" panose="020B0604030504040204" pitchFamily="50" charset="-128"/>
              </a:rPr>
              <a:t>照明導入促進補助金</a:t>
            </a:r>
          </a:p>
        </p:txBody>
      </p:sp>
      <p:sp>
        <p:nvSpPr>
          <p:cNvPr id="54" name="スライド番号プレースホルダー 56">
            <a:extLst>
              <a:ext uri="{FF2B5EF4-FFF2-40B4-BE49-F238E27FC236}">
                <a16:creationId xmlns:a16="http://schemas.microsoft.com/office/drawing/2014/main" id="{B9231F48-9124-4310-B2AB-9B887D8CA578}"/>
              </a:ext>
            </a:extLst>
          </p:cNvPr>
          <p:cNvSpPr>
            <a:spLocks noGrp="1"/>
          </p:cNvSpPr>
          <p:nvPr>
            <p:ph type="sldNum" sz="quarter" idx="12"/>
          </p:nvPr>
        </p:nvSpPr>
        <p:spPr>
          <a:xfrm>
            <a:off x="8596472" y="6466490"/>
            <a:ext cx="448408" cy="3915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954">
                <a:solidFill>
                  <a:schemeClr val="tx1"/>
                </a:solidFill>
                <a:latin typeface="Arial" panose="020B0604020202020204" pitchFamily="34" charset="0"/>
                <a:ea typeface="ＭＳ Ｐゴシック" panose="020B0600070205080204" pitchFamily="50" charset="-128"/>
              </a:defRPr>
            </a:lvl1pPr>
            <a:lvl2pPr marL="685817" indent="-263776">
              <a:spcBef>
                <a:spcPct val="20000"/>
              </a:spcBef>
              <a:buChar char="–"/>
              <a:defRPr kumimoji="1" sz="2585">
                <a:solidFill>
                  <a:schemeClr val="tx1"/>
                </a:solidFill>
                <a:latin typeface="Arial" panose="020B0604020202020204" pitchFamily="34" charset="0"/>
                <a:ea typeface="ＭＳ Ｐゴシック" panose="020B0600070205080204" pitchFamily="50" charset="-128"/>
              </a:defRPr>
            </a:lvl2pPr>
            <a:lvl3pPr marL="1055103" indent="-211021">
              <a:spcBef>
                <a:spcPct val="20000"/>
              </a:spcBef>
              <a:buChar char="•"/>
              <a:defRPr kumimoji="1" sz="2215">
                <a:solidFill>
                  <a:schemeClr val="tx1"/>
                </a:solidFill>
                <a:latin typeface="Arial" panose="020B0604020202020204" pitchFamily="34" charset="0"/>
                <a:ea typeface="ＭＳ Ｐゴシック" panose="020B0600070205080204" pitchFamily="50" charset="-128"/>
              </a:defRPr>
            </a:lvl3pPr>
            <a:lvl4pPr marL="1477145" indent="-211021">
              <a:spcBef>
                <a:spcPct val="20000"/>
              </a:spcBef>
              <a:buChar char="–"/>
              <a:defRPr kumimoji="1" sz="1846">
                <a:solidFill>
                  <a:schemeClr val="tx1"/>
                </a:solidFill>
                <a:latin typeface="Arial" panose="020B0604020202020204" pitchFamily="34" charset="0"/>
                <a:ea typeface="ＭＳ Ｐゴシック" panose="020B0600070205080204" pitchFamily="50" charset="-128"/>
              </a:defRPr>
            </a:lvl4pPr>
            <a:lvl5pPr marL="1899186" indent="-211021">
              <a:spcBef>
                <a:spcPct val="20000"/>
              </a:spcBef>
              <a:buChar char="»"/>
              <a:defRPr kumimoji="1" sz="1846">
                <a:solidFill>
                  <a:schemeClr val="tx1"/>
                </a:solidFill>
                <a:latin typeface="Arial" panose="020B0604020202020204" pitchFamily="34" charset="0"/>
                <a:ea typeface="ＭＳ Ｐゴシック" panose="020B0600070205080204" pitchFamily="50" charset="-128"/>
              </a:defRPr>
            </a:lvl5pPr>
            <a:lvl6pPr marL="2321227"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6pPr>
            <a:lvl7pPr marL="2743269"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7pPr>
            <a:lvl8pPr marL="3165310"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8pPr>
            <a:lvl9pPr marL="3587351"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4BDC1FC-1A06-40B2-B6D2-A0FDFC4EC583}" type="slidenum">
              <a:rPr lang="ja-JP" altLang="en-US" sz="1600">
                <a:latin typeface="Meiryo UI" panose="020B0604030504040204" pitchFamily="50" charset="-128"/>
                <a:ea typeface="Meiryo UI" panose="020B0604030504040204" pitchFamily="50" charset="-128"/>
              </a:rPr>
              <a:pPr>
                <a:spcBef>
                  <a:spcPct val="0"/>
                </a:spcBef>
                <a:buFontTx/>
                <a:buNone/>
              </a:pPr>
              <a:t>12</a:t>
            </a:fld>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86514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a:extLst>
              <a:ext uri="{FF2B5EF4-FFF2-40B4-BE49-F238E27FC236}">
                <a16:creationId xmlns:a16="http://schemas.microsoft.com/office/drawing/2014/main" id="{C2514C4E-AC31-4EB1-9E12-DEAB1812247E}"/>
              </a:ext>
            </a:extLst>
          </p:cNvPr>
          <p:cNvSpPr txBox="1">
            <a:spLocks/>
          </p:cNvSpPr>
          <p:nvPr/>
        </p:nvSpPr>
        <p:spPr bwMode="auto">
          <a:xfrm>
            <a:off x="237393" y="231146"/>
            <a:ext cx="8440615" cy="640373"/>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66131" tIns="42198" rIns="84394" bIns="4219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585" b="1" dirty="0">
                <a:solidFill>
                  <a:schemeClr val="bg1"/>
                </a:solidFill>
                <a:latin typeface="Meiryo UI" panose="020B0604030504040204" pitchFamily="50" charset="-128"/>
                <a:ea typeface="Meiryo UI" panose="020B0604030504040204" pitchFamily="50" charset="-128"/>
              </a:rPr>
              <a:t>脱炭素化に向けた消費行動促進事業（</a:t>
            </a:r>
            <a:r>
              <a:rPr lang="en-US" altLang="ja-JP" sz="2585" b="1" dirty="0">
                <a:solidFill>
                  <a:schemeClr val="bg1"/>
                </a:solidFill>
                <a:latin typeface="Meiryo UI" panose="020B0604030504040204" pitchFamily="50" charset="-128"/>
                <a:ea typeface="Meiryo UI" panose="020B0604030504040204" pitchFamily="50" charset="-128"/>
              </a:rPr>
              <a:t>R</a:t>
            </a:r>
            <a:r>
              <a:rPr lang="ja-JP" altLang="en-US" sz="2585" b="1" dirty="0">
                <a:solidFill>
                  <a:schemeClr val="bg1"/>
                </a:solidFill>
                <a:latin typeface="Meiryo UI" panose="020B0604030504040204" pitchFamily="50" charset="-128"/>
                <a:ea typeface="Meiryo UI" panose="020B0604030504040204" pitchFamily="50" charset="-128"/>
              </a:rPr>
              <a:t>４年度事業）</a:t>
            </a:r>
          </a:p>
        </p:txBody>
      </p:sp>
      <p:sp>
        <p:nvSpPr>
          <p:cNvPr id="3075" name="スライド番号プレースホルダー 56">
            <a:extLst>
              <a:ext uri="{FF2B5EF4-FFF2-40B4-BE49-F238E27FC236}">
                <a16:creationId xmlns:a16="http://schemas.microsoft.com/office/drawing/2014/main" id="{F7480D66-62CC-4F58-9D87-9D4315A727B3}"/>
              </a:ext>
            </a:extLst>
          </p:cNvPr>
          <p:cNvSpPr>
            <a:spLocks noGrp="1"/>
          </p:cNvSpPr>
          <p:nvPr>
            <p:ph type="sldNum" sz="quarter" idx="12"/>
          </p:nvPr>
        </p:nvSpPr>
        <p:spPr>
          <a:xfrm>
            <a:off x="8531470" y="6317275"/>
            <a:ext cx="448408" cy="437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954">
                <a:solidFill>
                  <a:schemeClr val="tx1"/>
                </a:solidFill>
                <a:latin typeface="Arial" panose="020B0604020202020204" pitchFamily="34" charset="0"/>
                <a:ea typeface="ＭＳ Ｐゴシック" panose="020B0600070205080204" pitchFamily="50" charset="-128"/>
              </a:defRPr>
            </a:lvl1pPr>
            <a:lvl2pPr marL="685817" indent="-263776">
              <a:spcBef>
                <a:spcPct val="20000"/>
              </a:spcBef>
              <a:buChar char="–"/>
              <a:defRPr kumimoji="1" sz="2585">
                <a:solidFill>
                  <a:schemeClr val="tx1"/>
                </a:solidFill>
                <a:latin typeface="Arial" panose="020B0604020202020204" pitchFamily="34" charset="0"/>
                <a:ea typeface="ＭＳ Ｐゴシック" panose="020B0600070205080204" pitchFamily="50" charset="-128"/>
              </a:defRPr>
            </a:lvl2pPr>
            <a:lvl3pPr marL="1055103" indent="-211021">
              <a:spcBef>
                <a:spcPct val="20000"/>
              </a:spcBef>
              <a:buChar char="•"/>
              <a:defRPr kumimoji="1" sz="2215">
                <a:solidFill>
                  <a:schemeClr val="tx1"/>
                </a:solidFill>
                <a:latin typeface="Arial" panose="020B0604020202020204" pitchFamily="34" charset="0"/>
                <a:ea typeface="ＭＳ Ｐゴシック" panose="020B0600070205080204" pitchFamily="50" charset="-128"/>
              </a:defRPr>
            </a:lvl3pPr>
            <a:lvl4pPr marL="1477145" indent="-211021">
              <a:spcBef>
                <a:spcPct val="20000"/>
              </a:spcBef>
              <a:buChar char="–"/>
              <a:defRPr kumimoji="1" sz="1846">
                <a:solidFill>
                  <a:schemeClr val="tx1"/>
                </a:solidFill>
                <a:latin typeface="Arial" panose="020B0604020202020204" pitchFamily="34" charset="0"/>
                <a:ea typeface="ＭＳ Ｐゴシック" panose="020B0600070205080204" pitchFamily="50" charset="-128"/>
              </a:defRPr>
            </a:lvl4pPr>
            <a:lvl5pPr marL="1899186" indent="-211021">
              <a:spcBef>
                <a:spcPct val="20000"/>
              </a:spcBef>
              <a:buChar char="»"/>
              <a:defRPr kumimoji="1" sz="1846">
                <a:solidFill>
                  <a:schemeClr val="tx1"/>
                </a:solidFill>
                <a:latin typeface="Arial" panose="020B0604020202020204" pitchFamily="34" charset="0"/>
                <a:ea typeface="ＭＳ Ｐゴシック" panose="020B0600070205080204" pitchFamily="50" charset="-128"/>
              </a:defRPr>
            </a:lvl5pPr>
            <a:lvl6pPr marL="2321227"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6pPr>
            <a:lvl7pPr marL="2743269"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7pPr>
            <a:lvl8pPr marL="3165310"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8pPr>
            <a:lvl9pPr marL="3587351"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19456E26-AD06-42FF-A12D-1F5BDE01B8D1}" type="slidenum">
              <a:rPr lang="ja-JP" altLang="en-US" sz="1600">
                <a:latin typeface="Meiryo UI" panose="020B0604030504040204" pitchFamily="50" charset="-128"/>
                <a:ea typeface="Meiryo UI" panose="020B0604030504040204" pitchFamily="50" charset="-128"/>
              </a:rPr>
              <a:pPr>
                <a:spcBef>
                  <a:spcPct val="0"/>
                </a:spcBef>
                <a:buFontTx/>
                <a:buNone/>
              </a:pPr>
              <a:t>13</a:t>
            </a:fld>
            <a:endParaRPr lang="ja-JP" altLang="en-US" sz="1600" dirty="0">
              <a:latin typeface="Meiryo UI" panose="020B0604030504040204" pitchFamily="50" charset="-128"/>
              <a:ea typeface="Meiryo UI" panose="020B0604030504040204" pitchFamily="50" charset="-128"/>
            </a:endParaRPr>
          </a:p>
        </p:txBody>
      </p:sp>
      <p:sp>
        <p:nvSpPr>
          <p:cNvPr id="5" name="角丸四角形 3">
            <a:extLst>
              <a:ext uri="{FF2B5EF4-FFF2-40B4-BE49-F238E27FC236}">
                <a16:creationId xmlns:a16="http://schemas.microsoft.com/office/drawing/2014/main" id="{37040B8F-F0C2-4336-AADB-2219FF24A8EC}"/>
              </a:ext>
            </a:extLst>
          </p:cNvPr>
          <p:cNvSpPr/>
          <p:nvPr/>
        </p:nvSpPr>
        <p:spPr bwMode="auto">
          <a:xfrm>
            <a:off x="451339" y="1433147"/>
            <a:ext cx="8241323" cy="3200636"/>
          </a:xfrm>
          <a:prstGeom prst="roundRect">
            <a:avLst>
              <a:gd name="adj" fmla="val 0"/>
            </a:avLst>
          </a:prstGeom>
          <a:noFill/>
          <a:ln w="19050">
            <a:solidFill>
              <a:srgbClr val="000066"/>
            </a:solidFill>
            <a:miter lim="800000"/>
          </a:ln>
          <a:effectLst/>
        </p:spPr>
        <p:style>
          <a:lnRef idx="1">
            <a:schemeClr val="accent2"/>
          </a:lnRef>
          <a:fillRef idx="2">
            <a:schemeClr val="accent2"/>
          </a:fillRef>
          <a:effectRef idx="1">
            <a:schemeClr val="accent2"/>
          </a:effectRef>
          <a:fontRef idx="minor">
            <a:schemeClr val="dk1"/>
          </a:fontRef>
        </p:style>
        <p:txBody>
          <a:bodyPr lIns="84354" tIns="83066" rIns="84354" bIns="83066">
            <a:spAutoFit/>
          </a:bodyPr>
          <a:lstStyle/>
          <a:p>
            <a:pPr>
              <a:defRPr/>
            </a:pPr>
            <a:r>
              <a:rPr lang="ja-JP" altLang="en-US" sz="2215" b="1" dirty="0">
                <a:latin typeface="Meiryo UI" panose="020B0604030504040204" pitchFamily="50" charset="-128"/>
                <a:ea typeface="Meiryo UI" panose="020B0604030504040204" pitchFamily="50" charset="-128"/>
                <a:cs typeface="メイリオ" panose="020B0604030504040204" pitchFamily="50" charset="-128"/>
              </a:rPr>
              <a:t>■　大阪版カーボンフットプリント（</a:t>
            </a:r>
            <a:r>
              <a:rPr lang="en-US" altLang="ja-JP" sz="2215" b="1" dirty="0">
                <a:latin typeface="Meiryo UI" panose="020B0604030504040204" pitchFamily="50" charset="-128"/>
                <a:ea typeface="Meiryo UI" panose="020B0604030504040204" pitchFamily="50" charset="-128"/>
                <a:cs typeface="メイリオ" panose="020B0604030504040204" pitchFamily="50" charset="-128"/>
              </a:rPr>
              <a:t>CFP</a:t>
            </a:r>
            <a:r>
              <a:rPr lang="ja-JP" altLang="en-US" sz="2215" b="1" dirty="0">
                <a:latin typeface="Meiryo UI" panose="020B0604030504040204" pitchFamily="50" charset="-128"/>
                <a:ea typeface="Meiryo UI" panose="020B0604030504040204" pitchFamily="50" charset="-128"/>
                <a:cs typeface="メイリオ" panose="020B0604030504040204" pitchFamily="50" charset="-128"/>
              </a:rPr>
              <a:t>）等を活用した普及啓発手法</a:t>
            </a:r>
            <a:endParaRPr lang="en-US" altLang="ja-JP" sz="2215" b="1" dirty="0">
              <a:latin typeface="Meiryo UI" panose="020B0604030504040204" pitchFamily="50" charset="-128"/>
              <a:ea typeface="Meiryo UI" panose="020B0604030504040204" pitchFamily="50" charset="-128"/>
              <a:cs typeface="メイリオ" panose="020B0604030504040204" pitchFamily="50" charset="-128"/>
            </a:endParaRPr>
          </a:p>
          <a:p>
            <a:pPr indent="410318">
              <a:defRPr/>
            </a:pPr>
            <a:r>
              <a:rPr lang="ja-JP" altLang="en-US" sz="2215" b="1" dirty="0">
                <a:latin typeface="Meiryo UI" panose="020B0604030504040204" pitchFamily="50" charset="-128"/>
                <a:ea typeface="Meiryo UI" panose="020B0604030504040204" pitchFamily="50" charset="-128"/>
                <a:cs typeface="メイリオ" panose="020B0604030504040204" pitchFamily="50" charset="-128"/>
              </a:rPr>
              <a:t>の確立</a:t>
            </a:r>
            <a:endParaRPr lang="en-US" altLang="ja-JP" sz="2215" b="1" dirty="0">
              <a:latin typeface="Meiryo UI" panose="020B0604030504040204" pitchFamily="50" charset="-128"/>
              <a:ea typeface="Meiryo UI" panose="020B0604030504040204" pitchFamily="50" charset="-128"/>
              <a:cs typeface="メイリオ" panose="020B0604030504040204" pitchFamily="50" charset="-128"/>
            </a:endParaRPr>
          </a:p>
          <a:p>
            <a:pPr marL="335582" indent="-335582">
              <a:defRPr/>
            </a:pPr>
            <a:r>
              <a:rPr lang="ja-JP" altLang="en-US" sz="2215" dirty="0">
                <a:solidFill>
                  <a:srgbClr val="0000CC"/>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1846" dirty="0">
                <a:solidFill>
                  <a:srgbClr val="0000CC"/>
                </a:solidFill>
                <a:latin typeface="Meiryo UI" panose="020B0604030504040204" pitchFamily="50" charset="-128"/>
                <a:ea typeface="Meiryo UI" panose="020B0604030504040204" pitchFamily="50" charset="-128"/>
                <a:cs typeface="メイリオ" panose="020B0604030504040204" pitchFamily="50" charset="-128"/>
              </a:rPr>
              <a:t>・国関係機関において検討が進められている簡易版</a:t>
            </a:r>
            <a:r>
              <a:rPr lang="en-US" altLang="ja-JP" sz="1846" dirty="0">
                <a:solidFill>
                  <a:srgbClr val="0000CC"/>
                </a:solidFill>
                <a:latin typeface="Meiryo UI" panose="020B0604030504040204" pitchFamily="50" charset="-128"/>
                <a:ea typeface="Meiryo UI" panose="020B0604030504040204" pitchFamily="50" charset="-128"/>
                <a:cs typeface="メイリオ" panose="020B0604030504040204" pitchFamily="50" charset="-128"/>
              </a:rPr>
              <a:t>CFP</a:t>
            </a:r>
            <a:r>
              <a:rPr lang="ja-JP" altLang="en-US" sz="1846" dirty="0">
                <a:solidFill>
                  <a:srgbClr val="0000CC"/>
                </a:solidFill>
                <a:latin typeface="Meiryo UI" panose="020B0604030504040204" pitchFamily="50" charset="-128"/>
                <a:ea typeface="Meiryo UI" panose="020B0604030504040204" pitchFamily="50" charset="-128"/>
                <a:cs typeface="メイリオ" panose="020B0604030504040204" pitchFamily="50" charset="-128"/>
              </a:rPr>
              <a:t>を活用して、大阪で生産された食品の</a:t>
            </a:r>
            <a:r>
              <a:rPr lang="en-US" altLang="ja-JP" sz="1846" dirty="0">
                <a:solidFill>
                  <a:srgbClr val="0000CC"/>
                </a:solidFill>
                <a:latin typeface="Meiryo UI" panose="020B0604030504040204" pitchFamily="50" charset="-128"/>
                <a:ea typeface="Meiryo UI" panose="020B0604030504040204" pitchFamily="50" charset="-128"/>
                <a:cs typeface="メイリオ" panose="020B0604030504040204" pitchFamily="50" charset="-128"/>
              </a:rPr>
              <a:t>CFP</a:t>
            </a:r>
            <a:r>
              <a:rPr lang="ja-JP" altLang="en-US" sz="1846" dirty="0">
                <a:solidFill>
                  <a:srgbClr val="0000CC"/>
                </a:solidFill>
                <a:latin typeface="Meiryo UI" panose="020B0604030504040204" pitchFamily="50" charset="-128"/>
                <a:ea typeface="Meiryo UI" panose="020B0604030504040204" pitchFamily="50" charset="-128"/>
                <a:cs typeface="メイリオ" panose="020B0604030504040204" pitchFamily="50" charset="-128"/>
              </a:rPr>
              <a:t>を算定する手法を構築</a:t>
            </a:r>
            <a:endParaRPr lang="en-US" altLang="ja-JP" sz="1846" dirty="0">
              <a:solidFill>
                <a:srgbClr val="0000CC"/>
              </a:solidFill>
              <a:latin typeface="Meiryo UI" panose="020B0604030504040204" pitchFamily="50" charset="-128"/>
              <a:ea typeface="Meiryo UI" panose="020B0604030504040204" pitchFamily="50" charset="-128"/>
              <a:cs typeface="メイリオ" panose="020B0604030504040204" pitchFamily="50" charset="-128"/>
            </a:endParaRPr>
          </a:p>
          <a:p>
            <a:pPr marL="335582" indent="-335582">
              <a:defRPr/>
            </a:pPr>
            <a:r>
              <a:rPr lang="ja-JP" altLang="en-US" sz="1846" dirty="0">
                <a:solidFill>
                  <a:srgbClr val="0000CC"/>
                </a:solidFill>
                <a:latin typeface="Meiryo UI" panose="020B0604030504040204" pitchFamily="50" charset="-128"/>
                <a:ea typeface="Meiryo UI" panose="020B0604030504040204" pitchFamily="50" charset="-128"/>
                <a:cs typeface="メイリオ" panose="020B0604030504040204" pitchFamily="50" charset="-128"/>
              </a:rPr>
              <a:t>　・算定結果を用いて、わかりやすくラベリングする手法の検討</a:t>
            </a:r>
            <a:endParaRPr lang="en-US" altLang="ja-JP" sz="1846" dirty="0">
              <a:solidFill>
                <a:srgbClr val="0000CC"/>
              </a:solidFill>
              <a:latin typeface="Meiryo UI" panose="020B0604030504040204" pitchFamily="50" charset="-128"/>
              <a:ea typeface="Meiryo UI" panose="020B0604030504040204" pitchFamily="50" charset="-128"/>
              <a:cs typeface="メイリオ" panose="020B0604030504040204" pitchFamily="50" charset="-128"/>
            </a:endParaRPr>
          </a:p>
          <a:p>
            <a:pPr>
              <a:lnSpc>
                <a:spcPts val="1477"/>
              </a:lnSpc>
              <a:defRPr/>
            </a:pPr>
            <a:r>
              <a:rPr lang="ja-JP" altLang="en-US" sz="2215" dirty="0">
                <a:solidFill>
                  <a:srgbClr val="0000CC"/>
                </a:solidFill>
                <a:latin typeface="Meiryo UI" panose="020B0604030504040204" pitchFamily="50" charset="-128"/>
                <a:ea typeface="Meiryo UI" panose="020B0604030504040204" pitchFamily="50" charset="-128"/>
                <a:cs typeface="メイリオ" panose="020B0604030504040204" pitchFamily="50" charset="-128"/>
              </a:rPr>
              <a:t>　</a:t>
            </a:r>
            <a:endParaRPr lang="en-US" altLang="ja-JP" sz="2215" dirty="0">
              <a:solidFill>
                <a:srgbClr val="0000CC"/>
              </a:solidFill>
              <a:latin typeface="Meiryo UI" panose="020B0604030504040204" pitchFamily="50" charset="-128"/>
              <a:ea typeface="Meiryo UI" panose="020B0604030504040204" pitchFamily="50" charset="-128"/>
              <a:cs typeface="メイリオ" panose="020B0604030504040204" pitchFamily="50" charset="-128"/>
            </a:endParaRPr>
          </a:p>
          <a:p>
            <a:pPr>
              <a:defRPr/>
            </a:pPr>
            <a:r>
              <a:rPr lang="ja-JP" altLang="en-US" sz="2215"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大阪版</a:t>
            </a:r>
            <a:r>
              <a:rPr lang="en-US" altLang="ja-JP" sz="2215"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CFP</a:t>
            </a:r>
            <a:r>
              <a:rPr lang="ja-JP" altLang="en-US" sz="2215"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等を活用した</a:t>
            </a:r>
            <a:r>
              <a:rPr lang="en-US" altLang="ja-JP" sz="2215"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CO</a:t>
            </a:r>
            <a:r>
              <a:rPr lang="en-US" altLang="ja-JP" sz="2215" b="1" baseline="-250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2</a:t>
            </a:r>
            <a:r>
              <a:rPr lang="ja-JP" altLang="en-US" sz="2215"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に配慮した消費行動の促進</a:t>
            </a:r>
            <a:endParaRPr lang="en-US" altLang="ja-JP" sz="2215"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335582" indent="-335582">
              <a:defRPr/>
            </a:pPr>
            <a:r>
              <a:rPr lang="ja-JP" altLang="en-US" sz="2215" dirty="0">
                <a:solidFill>
                  <a:srgbClr val="0000CC"/>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1846" dirty="0">
                <a:solidFill>
                  <a:srgbClr val="0000CC"/>
                </a:solidFill>
                <a:latin typeface="Meiryo UI" panose="020B0604030504040204" pitchFamily="50" charset="-128"/>
                <a:ea typeface="Meiryo UI" panose="020B0604030504040204" pitchFamily="50" charset="-128"/>
                <a:cs typeface="メイリオ" panose="020B0604030504040204" pitchFamily="50" charset="-128"/>
              </a:rPr>
              <a:t>・食品関連事業者と連携した</a:t>
            </a:r>
            <a:r>
              <a:rPr lang="en-US" altLang="ja-JP" sz="1846" dirty="0">
                <a:solidFill>
                  <a:srgbClr val="0000CC"/>
                </a:solidFill>
                <a:latin typeface="Meiryo UI" panose="020B0604030504040204" pitchFamily="50" charset="-128"/>
                <a:ea typeface="Meiryo UI" panose="020B0604030504040204" pitchFamily="50" charset="-128"/>
                <a:cs typeface="メイリオ" panose="020B0604030504040204" pitchFamily="50" charset="-128"/>
              </a:rPr>
              <a:t>CFP</a:t>
            </a:r>
            <a:r>
              <a:rPr lang="ja-JP" altLang="en-US" sz="1846" dirty="0">
                <a:solidFill>
                  <a:srgbClr val="0000CC"/>
                </a:solidFill>
                <a:latin typeface="Meiryo UI" panose="020B0604030504040204" pitchFamily="50" charset="-128"/>
                <a:ea typeface="Meiryo UI" panose="020B0604030504040204" pitchFamily="50" charset="-128"/>
                <a:cs typeface="メイリオ" panose="020B0604030504040204" pitchFamily="50" charset="-128"/>
              </a:rPr>
              <a:t>等の活用事例の共有及びその活用に向けた啓発</a:t>
            </a:r>
            <a:endParaRPr lang="en-US" altLang="ja-JP" sz="1846" dirty="0">
              <a:solidFill>
                <a:srgbClr val="0000CC"/>
              </a:solidFill>
              <a:latin typeface="Meiryo UI" panose="020B0604030504040204" pitchFamily="50" charset="-128"/>
              <a:ea typeface="Meiryo UI" panose="020B0604030504040204" pitchFamily="50" charset="-128"/>
              <a:cs typeface="メイリオ" panose="020B0604030504040204" pitchFamily="50" charset="-128"/>
            </a:endParaRPr>
          </a:p>
          <a:p>
            <a:pPr marL="335582" indent="-335582">
              <a:defRPr/>
            </a:pPr>
            <a:r>
              <a:rPr lang="ja-JP" altLang="en-US" sz="1846" dirty="0">
                <a:solidFill>
                  <a:srgbClr val="0000CC"/>
                </a:solidFill>
                <a:latin typeface="Meiryo UI" panose="020B0604030504040204" pitchFamily="50" charset="-128"/>
                <a:ea typeface="Meiryo UI" panose="020B0604030504040204" pitchFamily="50" charset="-128"/>
                <a:cs typeface="メイリオ" panose="020B0604030504040204" pitchFamily="50" charset="-128"/>
              </a:rPr>
              <a:t>　・試行的に、大阪産</a:t>
            </a:r>
            <a:r>
              <a:rPr lang="en-US" altLang="ja-JP" sz="1846" dirty="0">
                <a:solidFill>
                  <a:srgbClr val="0000CC"/>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846" dirty="0">
                <a:solidFill>
                  <a:srgbClr val="0000CC"/>
                </a:solidFill>
                <a:latin typeface="Meiryo UI" panose="020B0604030504040204" pitchFamily="50" charset="-128"/>
                <a:ea typeface="Meiryo UI" panose="020B0604030504040204" pitchFamily="50" charset="-128"/>
                <a:cs typeface="メイリオ" panose="020B0604030504040204" pitchFamily="50" charset="-128"/>
              </a:rPr>
              <a:t>もん</a:t>
            </a:r>
            <a:r>
              <a:rPr lang="en-US" altLang="ja-JP" sz="1846" dirty="0">
                <a:solidFill>
                  <a:srgbClr val="0000CC"/>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846" dirty="0">
                <a:solidFill>
                  <a:srgbClr val="0000CC"/>
                </a:solidFill>
                <a:latin typeface="Meiryo UI" panose="020B0604030504040204" pitchFamily="50" charset="-128"/>
                <a:ea typeface="Meiryo UI" panose="020B0604030504040204" pitchFamily="50" charset="-128"/>
                <a:cs typeface="メイリオ" panose="020B0604030504040204" pitchFamily="50" charset="-128"/>
              </a:rPr>
              <a:t>や大阪エコ農産物など</a:t>
            </a:r>
            <a:r>
              <a:rPr lang="en-US" altLang="ja-JP" sz="1846" dirty="0">
                <a:solidFill>
                  <a:srgbClr val="0000CC"/>
                </a:solidFill>
                <a:latin typeface="Meiryo UI" panose="020B0604030504040204" pitchFamily="50" charset="-128"/>
                <a:ea typeface="Meiryo UI" panose="020B0604030504040204" pitchFamily="50" charset="-128"/>
                <a:cs typeface="メイリオ" panose="020B0604030504040204" pitchFamily="50" charset="-128"/>
              </a:rPr>
              <a:t>CO</a:t>
            </a:r>
            <a:r>
              <a:rPr lang="en-US" altLang="ja-JP" sz="1846" baseline="-25000" dirty="0">
                <a:solidFill>
                  <a:srgbClr val="0000CC"/>
                </a:solidFill>
                <a:latin typeface="Meiryo UI" panose="020B0604030504040204" pitchFamily="50" charset="-128"/>
                <a:ea typeface="Meiryo UI" panose="020B0604030504040204" pitchFamily="50" charset="-128"/>
                <a:cs typeface="メイリオ" panose="020B0604030504040204" pitchFamily="50" charset="-128"/>
              </a:rPr>
              <a:t>2</a:t>
            </a:r>
            <a:r>
              <a:rPr lang="ja-JP" altLang="en-US" sz="1846" dirty="0">
                <a:solidFill>
                  <a:srgbClr val="0000CC"/>
                </a:solidFill>
                <a:latin typeface="Meiryo UI" panose="020B0604030504040204" pitchFamily="50" charset="-128"/>
                <a:ea typeface="Meiryo UI" panose="020B0604030504040204" pitchFamily="50" charset="-128"/>
                <a:cs typeface="メイリオ" panose="020B0604030504040204" pitchFamily="50" charset="-128"/>
              </a:rPr>
              <a:t>排出の少ない食品等に</a:t>
            </a:r>
            <a:r>
              <a:rPr lang="en-US" altLang="ja-JP" sz="1846" dirty="0">
                <a:solidFill>
                  <a:srgbClr val="0000CC"/>
                </a:solidFill>
                <a:latin typeface="Meiryo UI" panose="020B0604030504040204" pitchFamily="50" charset="-128"/>
                <a:ea typeface="Meiryo UI" panose="020B0604030504040204" pitchFamily="50" charset="-128"/>
                <a:cs typeface="メイリオ" panose="020B0604030504040204" pitchFamily="50" charset="-128"/>
              </a:rPr>
              <a:t>CFP</a:t>
            </a:r>
            <a:r>
              <a:rPr lang="ja-JP" altLang="en-US" sz="1846" dirty="0">
                <a:solidFill>
                  <a:srgbClr val="0000CC"/>
                </a:solidFill>
                <a:latin typeface="Meiryo UI" panose="020B0604030504040204" pitchFamily="50" charset="-128"/>
                <a:ea typeface="Meiryo UI" panose="020B0604030504040204" pitchFamily="50" charset="-128"/>
                <a:cs typeface="メイリオ" panose="020B0604030504040204" pitchFamily="50" charset="-128"/>
              </a:rPr>
              <a:t>ラベリングを行い、店頭や広報媒体等で消費者向けに周知を実施</a:t>
            </a:r>
            <a:endParaRPr lang="en-US" altLang="ja-JP" sz="1846" dirty="0">
              <a:solidFill>
                <a:srgbClr val="0000CC"/>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3077" name="図 5">
            <a:extLst>
              <a:ext uri="{FF2B5EF4-FFF2-40B4-BE49-F238E27FC236}">
                <a16:creationId xmlns:a16="http://schemas.microsoft.com/office/drawing/2014/main" id="{4EDECB30-30D6-4FBB-AC30-EF6EC785904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0631" y="5004289"/>
            <a:ext cx="5231423" cy="134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四角形: 角を丸くする 35">
            <a:extLst>
              <a:ext uri="{FF2B5EF4-FFF2-40B4-BE49-F238E27FC236}">
                <a16:creationId xmlns:a16="http://schemas.microsoft.com/office/drawing/2014/main" id="{AEAD3794-963E-4B69-810F-FB36D3C5F8DB}"/>
              </a:ext>
            </a:extLst>
          </p:cNvPr>
          <p:cNvSpPr/>
          <p:nvPr/>
        </p:nvSpPr>
        <p:spPr>
          <a:xfrm>
            <a:off x="1447800" y="6317274"/>
            <a:ext cx="3292720" cy="369277"/>
          </a:xfrm>
          <a:prstGeom prst="roundRect">
            <a:avLst>
              <a:gd name="adj" fmla="val 151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108"/>
              </a:lnSpc>
              <a:defRPr/>
            </a:pPr>
            <a:r>
              <a:rPr lang="ja-JP" altLang="en-US" sz="1292" b="1" dirty="0">
                <a:solidFill>
                  <a:schemeClr val="tx1"/>
                </a:solidFill>
                <a:latin typeface="Meiryo UI" panose="020B0604030504040204" pitchFamily="50" charset="-128"/>
                <a:ea typeface="Meiryo UI" panose="020B0604030504040204" pitchFamily="50" charset="-128"/>
              </a:rPr>
              <a:t>カーボンフットプリント</a:t>
            </a:r>
            <a:r>
              <a:rPr lang="en-US" altLang="ja-JP" sz="1292" b="1" dirty="0">
                <a:solidFill>
                  <a:schemeClr val="tx1"/>
                </a:solidFill>
                <a:latin typeface="Meiryo UI" panose="020B0604030504040204" pitchFamily="50" charset="-128"/>
                <a:ea typeface="Meiryo UI" panose="020B0604030504040204" pitchFamily="50" charset="-128"/>
              </a:rPr>
              <a:t>(CFP)</a:t>
            </a:r>
            <a:r>
              <a:rPr lang="ja-JP" altLang="en-US" sz="1292" b="1" dirty="0">
                <a:solidFill>
                  <a:schemeClr val="tx1"/>
                </a:solidFill>
                <a:latin typeface="Meiryo UI" panose="020B0604030504040204" pitchFamily="50" charset="-128"/>
                <a:ea typeface="Meiryo UI" panose="020B0604030504040204" pitchFamily="50" charset="-128"/>
              </a:rPr>
              <a:t>の概要</a:t>
            </a:r>
            <a:endParaRPr lang="en-US" altLang="ja-JP" sz="1292" b="1" dirty="0">
              <a:solidFill>
                <a:schemeClr val="tx1"/>
              </a:solidFill>
              <a:latin typeface="Meiryo UI" panose="020B0604030504040204" pitchFamily="50" charset="-128"/>
              <a:ea typeface="Meiryo UI" panose="020B0604030504040204" pitchFamily="50" charset="-128"/>
            </a:endParaRPr>
          </a:p>
        </p:txBody>
      </p:sp>
      <p:sp>
        <p:nvSpPr>
          <p:cNvPr id="3079" name="正方形/長方形 9">
            <a:extLst>
              <a:ext uri="{FF2B5EF4-FFF2-40B4-BE49-F238E27FC236}">
                <a16:creationId xmlns:a16="http://schemas.microsoft.com/office/drawing/2014/main" id="{213FCFE2-3B63-4123-A4B2-6BA0E2163CF9}"/>
              </a:ext>
            </a:extLst>
          </p:cNvPr>
          <p:cNvSpPr>
            <a:spLocks noChangeArrowheads="1"/>
          </p:cNvSpPr>
          <p:nvPr/>
        </p:nvSpPr>
        <p:spPr bwMode="auto">
          <a:xfrm>
            <a:off x="7086410" y="1173773"/>
            <a:ext cx="189346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a:lnSpc>
                <a:spcPts val="831"/>
              </a:lnSpc>
              <a:spcBef>
                <a:spcPct val="0"/>
              </a:spcBef>
              <a:buNone/>
            </a:pPr>
            <a:r>
              <a:rPr lang="ja-JP" altLang="en-US" sz="1662">
                <a:latin typeface="HGPｺﾞｼｯｸM" panose="020B0600000000000000" pitchFamily="50" charset="-128"/>
                <a:ea typeface="HGPｺﾞｼｯｸM" panose="020B0600000000000000" pitchFamily="50" charset="-128"/>
              </a:rPr>
              <a:t>予算額：</a:t>
            </a:r>
            <a:r>
              <a:rPr lang="en-US" altLang="ja-JP" sz="1662">
                <a:latin typeface="HGPｺﾞｼｯｸM" panose="020B0600000000000000" pitchFamily="50" charset="-128"/>
                <a:ea typeface="HGPｺﾞｼｯｸM" panose="020B0600000000000000" pitchFamily="50" charset="-128"/>
              </a:rPr>
              <a:t>5,698</a:t>
            </a:r>
            <a:r>
              <a:rPr lang="ja-JP" altLang="en-US" sz="1662">
                <a:latin typeface="HGPｺﾞｼｯｸM" panose="020B0600000000000000" pitchFamily="50" charset="-128"/>
                <a:ea typeface="HGPｺﾞｼｯｸM" panose="020B0600000000000000" pitchFamily="50" charset="-128"/>
              </a:rPr>
              <a:t>千円</a:t>
            </a:r>
            <a:endParaRPr lang="en-US" altLang="ja-JP" sz="1662">
              <a:latin typeface="HGPｺﾞｼｯｸM" panose="020B0600000000000000" pitchFamily="50" charset="-128"/>
              <a:ea typeface="HGPｺﾞｼｯｸM" panose="020B0600000000000000" pitchFamily="50" charset="-128"/>
            </a:endParaRPr>
          </a:p>
        </p:txBody>
      </p:sp>
      <p:sp>
        <p:nvSpPr>
          <p:cNvPr id="12" name="四角形: 角を丸くする 35">
            <a:extLst>
              <a:ext uri="{FF2B5EF4-FFF2-40B4-BE49-F238E27FC236}">
                <a16:creationId xmlns:a16="http://schemas.microsoft.com/office/drawing/2014/main" id="{AEAD3794-963E-4B69-810F-FB36D3C5F8DB}"/>
              </a:ext>
            </a:extLst>
          </p:cNvPr>
          <p:cNvSpPr/>
          <p:nvPr/>
        </p:nvSpPr>
        <p:spPr>
          <a:xfrm>
            <a:off x="5644662" y="6321669"/>
            <a:ext cx="3292720" cy="369277"/>
          </a:xfrm>
          <a:prstGeom prst="roundRect">
            <a:avLst>
              <a:gd name="adj" fmla="val 151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108"/>
              </a:lnSpc>
              <a:defRPr/>
            </a:pPr>
            <a:r>
              <a:rPr lang="ja-JP" altLang="en-US" sz="1292" b="1" dirty="0">
                <a:solidFill>
                  <a:schemeClr val="tx1"/>
                </a:solidFill>
                <a:latin typeface="Meiryo UI" panose="020B0604030504040204" pitchFamily="50" charset="-128"/>
                <a:ea typeface="Meiryo UI" panose="020B0604030504040204" pitchFamily="50" charset="-128"/>
              </a:rPr>
              <a:t>一般的な</a:t>
            </a:r>
            <a:r>
              <a:rPr lang="en-US" altLang="ja-JP" sz="1292" b="1" dirty="0">
                <a:solidFill>
                  <a:schemeClr val="tx1"/>
                </a:solidFill>
                <a:latin typeface="Meiryo UI" panose="020B0604030504040204" pitchFamily="50" charset="-128"/>
                <a:ea typeface="Meiryo UI" panose="020B0604030504040204" pitchFamily="50" charset="-128"/>
              </a:rPr>
              <a:t>CFP</a:t>
            </a:r>
            <a:r>
              <a:rPr lang="ja-JP" altLang="en-US" sz="1292" b="1" dirty="0">
                <a:solidFill>
                  <a:schemeClr val="tx1"/>
                </a:solidFill>
                <a:latin typeface="Meiryo UI" panose="020B0604030504040204" pitchFamily="50" charset="-128"/>
                <a:ea typeface="Meiryo UI" panose="020B0604030504040204" pitchFamily="50" charset="-128"/>
              </a:rPr>
              <a:t>ラベリングのイメージ</a:t>
            </a:r>
            <a:endParaRPr lang="en-US" altLang="ja-JP" sz="1292" b="1" dirty="0">
              <a:solidFill>
                <a:schemeClr val="tx1"/>
              </a:solidFill>
              <a:latin typeface="Meiryo UI" panose="020B0604030504040204" pitchFamily="50" charset="-128"/>
              <a:ea typeface="Meiryo UI" panose="020B0604030504040204" pitchFamily="50" charset="-128"/>
            </a:endParaRPr>
          </a:p>
        </p:txBody>
      </p:sp>
      <p:pic>
        <p:nvPicPr>
          <p:cNvPr id="3081" name="図 12">
            <a:extLst>
              <a:ext uri="{FF2B5EF4-FFF2-40B4-BE49-F238E27FC236}">
                <a16:creationId xmlns:a16="http://schemas.microsoft.com/office/drawing/2014/main" id="{7FB18C3E-D9CB-4CF1-9FD4-58949D18AED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38193" y="4910504"/>
            <a:ext cx="1305658" cy="1283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a:extLst>
              <a:ext uri="{FF2B5EF4-FFF2-40B4-BE49-F238E27FC236}">
                <a16:creationId xmlns:a16="http://schemas.microsoft.com/office/drawing/2014/main" id="{51E6461A-510A-4F8D-AD01-72CF15EEC46A}"/>
              </a:ext>
            </a:extLst>
          </p:cNvPr>
          <p:cNvGraphicFramePr>
            <a:graphicFrameLocks noGrp="1"/>
          </p:cNvGraphicFramePr>
          <p:nvPr>
            <p:ph idx="1"/>
            <p:extLst>
              <p:ext uri="{D42A27DB-BD31-4B8C-83A1-F6EECF244321}">
                <p14:modId xmlns:p14="http://schemas.microsoft.com/office/powerpoint/2010/main" val="535599803"/>
              </p:ext>
            </p:extLst>
          </p:nvPr>
        </p:nvGraphicFramePr>
        <p:xfrm>
          <a:off x="463062" y="3923220"/>
          <a:ext cx="7907215" cy="2881404"/>
        </p:xfrm>
        <a:graphic>
          <a:graphicData uri="http://schemas.openxmlformats.org/drawingml/2006/table">
            <a:tbl>
              <a:tblPr firstRow="1" bandRow="1">
                <a:tableStyleId>{BC89EF96-8CEA-46FF-86C4-4CE0E7609802}</a:tableStyleId>
              </a:tblPr>
              <a:tblGrid>
                <a:gridCol w="7907215">
                  <a:extLst>
                    <a:ext uri="{9D8B030D-6E8A-4147-A177-3AD203B41FA5}">
                      <a16:colId xmlns:a16="http://schemas.microsoft.com/office/drawing/2014/main" val="20000"/>
                    </a:ext>
                  </a:extLst>
                </a:gridCol>
              </a:tblGrid>
              <a:tr h="308569">
                <a:tc>
                  <a:txBody>
                    <a:bodyPr/>
                    <a:lstStyle/>
                    <a:p>
                      <a:r>
                        <a:rPr kumimoji="1" lang="ja-JP" altLang="en-US" sz="1800" dirty="0"/>
                        <a:t>検討会議の構成</a:t>
                      </a:r>
                    </a:p>
                  </a:txBody>
                  <a:tcPr marL="84409" marR="84409" marT="42171" marB="42171">
                    <a:solidFill>
                      <a:schemeClr val="tx2">
                        <a:lumMod val="20000"/>
                        <a:lumOff val="80000"/>
                      </a:schemeClr>
                    </a:solidFill>
                  </a:tcPr>
                </a:tc>
                <a:extLst>
                  <a:ext uri="{0D108BD9-81ED-4DB2-BD59-A6C34878D82A}">
                    <a16:rowId xmlns:a16="http://schemas.microsoft.com/office/drawing/2014/main" val="10000"/>
                  </a:ext>
                </a:extLst>
              </a:tr>
              <a:tr h="20538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○検討会メンバー</a:t>
                      </a:r>
                      <a:endParaRPr kumimoji="1" lang="en-US" altLang="ja-JP" sz="16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・金沢大学　人間社会研究域経済学経営学系　　　　　　　　　　　　　　　</a:t>
                      </a:r>
                      <a:r>
                        <a:rPr kumimoji="1" lang="ja-JP" altLang="en-US" sz="1600" dirty="0" smtClean="0"/>
                        <a:t>藤澤教授</a:t>
                      </a:r>
                      <a:endParaRPr kumimoji="1" lang="en-US" altLang="ja-JP" sz="16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a:t>
                      </a:r>
                      <a:r>
                        <a:rPr kumimoji="1" lang="en-US" altLang="ja-JP" sz="1600" dirty="0"/>
                        <a:t>JA</a:t>
                      </a:r>
                      <a:r>
                        <a:rPr kumimoji="1" lang="ja-JP" altLang="en-US" sz="1600" dirty="0"/>
                        <a:t>大阪中央会　大阪農業振興サポートセンター　　　　　　　　　　　　　鷲尾センター長</a:t>
                      </a:r>
                      <a:endParaRPr kumimoji="1" lang="en-US" altLang="ja-JP" sz="16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・一般社団法人サステナブル経営推進機構　コンサルティング事業部　鶴田部長</a:t>
                      </a:r>
                      <a:endParaRPr kumimoji="1" lang="en-US" altLang="ja-JP"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○オブザーバー</a:t>
                      </a:r>
                      <a:endParaRPr kumimoji="1" lang="en-US" altLang="ja-JP" sz="16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・農林水産省　大臣官房　みどりの食料システム戦略グループ　地球環境対策室</a:t>
                      </a:r>
                      <a:endParaRPr kumimoji="1" lang="en-US" altLang="ja-JP" sz="16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・大阪府　環境農林水産部　脱炭素・エネルギー政策課</a:t>
                      </a:r>
                      <a:endParaRPr kumimoji="1" lang="en-US" altLang="ja-JP" sz="16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　　　　　　　　　　　　　　　　　農政室</a:t>
                      </a:r>
                      <a:endParaRPr kumimoji="1" lang="en-US" altLang="ja-JP" sz="16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　　　　　　　　　　　　　　　　　流通対策室</a:t>
                      </a:r>
                      <a:endParaRPr kumimoji="1" lang="en-US" altLang="ja-JP" sz="1600" dirty="0"/>
                    </a:p>
                  </a:txBody>
                  <a:tcPr marL="84409" marR="84409" marT="42171" marB="42171">
                    <a:solidFill>
                      <a:schemeClr val="tx2">
                        <a:lumMod val="20000"/>
                        <a:lumOff val="80000"/>
                        <a:alpha val="20000"/>
                      </a:schemeClr>
                    </a:solidFill>
                  </a:tcPr>
                </a:tc>
                <a:extLst>
                  <a:ext uri="{0D108BD9-81ED-4DB2-BD59-A6C34878D82A}">
                    <a16:rowId xmlns:a16="http://schemas.microsoft.com/office/drawing/2014/main" val="10001"/>
                  </a:ext>
                </a:extLst>
              </a:tr>
            </a:tbl>
          </a:graphicData>
        </a:graphic>
      </p:graphicFrame>
      <p:graphicFrame>
        <p:nvGraphicFramePr>
          <p:cNvPr id="34" name="表 33">
            <a:extLst>
              <a:ext uri="{FF2B5EF4-FFF2-40B4-BE49-F238E27FC236}">
                <a16:creationId xmlns:a16="http://schemas.microsoft.com/office/drawing/2014/main" id="{C61F164F-193E-4EC9-BBEF-DCC6B7E03F3D}"/>
              </a:ext>
            </a:extLst>
          </p:cNvPr>
          <p:cNvGraphicFramePr>
            <a:graphicFrameLocks noGrp="1"/>
          </p:cNvGraphicFramePr>
          <p:nvPr>
            <p:extLst>
              <p:ext uri="{D42A27DB-BD31-4B8C-83A1-F6EECF244321}">
                <p14:modId xmlns:p14="http://schemas.microsoft.com/office/powerpoint/2010/main" val="3596642200"/>
              </p:ext>
            </p:extLst>
          </p:nvPr>
        </p:nvGraphicFramePr>
        <p:xfrm>
          <a:off x="260838" y="1192823"/>
          <a:ext cx="8575425" cy="2622859"/>
        </p:xfrm>
        <a:graphic>
          <a:graphicData uri="http://schemas.openxmlformats.org/drawingml/2006/table">
            <a:tbl>
              <a:tblPr firstRow="1" firstCol="1" bandRow="1">
                <a:tableStyleId>{B301B821-A1FF-4177-AEE7-76D212191A09}</a:tableStyleId>
              </a:tblPr>
              <a:tblGrid>
                <a:gridCol w="2597334">
                  <a:extLst>
                    <a:ext uri="{9D8B030D-6E8A-4147-A177-3AD203B41FA5}">
                      <a16:colId xmlns:a16="http://schemas.microsoft.com/office/drawing/2014/main" val="20000"/>
                    </a:ext>
                  </a:extLst>
                </a:gridCol>
                <a:gridCol w="584514">
                  <a:extLst>
                    <a:ext uri="{9D8B030D-6E8A-4147-A177-3AD203B41FA5}">
                      <a16:colId xmlns:a16="http://schemas.microsoft.com/office/drawing/2014/main" val="20001"/>
                    </a:ext>
                  </a:extLst>
                </a:gridCol>
                <a:gridCol w="584514">
                  <a:extLst>
                    <a:ext uri="{9D8B030D-6E8A-4147-A177-3AD203B41FA5}">
                      <a16:colId xmlns:a16="http://schemas.microsoft.com/office/drawing/2014/main" val="20002"/>
                    </a:ext>
                  </a:extLst>
                </a:gridCol>
                <a:gridCol w="584514">
                  <a:extLst>
                    <a:ext uri="{9D8B030D-6E8A-4147-A177-3AD203B41FA5}">
                      <a16:colId xmlns:a16="http://schemas.microsoft.com/office/drawing/2014/main" val="20003"/>
                    </a:ext>
                  </a:extLst>
                </a:gridCol>
                <a:gridCol w="584514">
                  <a:extLst>
                    <a:ext uri="{9D8B030D-6E8A-4147-A177-3AD203B41FA5}">
                      <a16:colId xmlns:a16="http://schemas.microsoft.com/office/drawing/2014/main" val="20004"/>
                    </a:ext>
                  </a:extLst>
                </a:gridCol>
                <a:gridCol w="584514">
                  <a:extLst>
                    <a:ext uri="{9D8B030D-6E8A-4147-A177-3AD203B41FA5}">
                      <a16:colId xmlns:a16="http://schemas.microsoft.com/office/drawing/2014/main" val="20005"/>
                    </a:ext>
                  </a:extLst>
                </a:gridCol>
                <a:gridCol w="584514">
                  <a:extLst>
                    <a:ext uri="{9D8B030D-6E8A-4147-A177-3AD203B41FA5}">
                      <a16:colId xmlns:a16="http://schemas.microsoft.com/office/drawing/2014/main" val="20006"/>
                    </a:ext>
                  </a:extLst>
                </a:gridCol>
                <a:gridCol w="584514">
                  <a:extLst>
                    <a:ext uri="{9D8B030D-6E8A-4147-A177-3AD203B41FA5}">
                      <a16:colId xmlns:a16="http://schemas.microsoft.com/office/drawing/2014/main" val="20007"/>
                    </a:ext>
                  </a:extLst>
                </a:gridCol>
                <a:gridCol w="584514">
                  <a:extLst>
                    <a:ext uri="{9D8B030D-6E8A-4147-A177-3AD203B41FA5}">
                      <a16:colId xmlns:a16="http://schemas.microsoft.com/office/drawing/2014/main" val="20008"/>
                    </a:ext>
                  </a:extLst>
                </a:gridCol>
                <a:gridCol w="584514">
                  <a:extLst>
                    <a:ext uri="{9D8B030D-6E8A-4147-A177-3AD203B41FA5}">
                      <a16:colId xmlns:a16="http://schemas.microsoft.com/office/drawing/2014/main" val="20009"/>
                    </a:ext>
                  </a:extLst>
                </a:gridCol>
                <a:gridCol w="717465">
                  <a:extLst>
                    <a:ext uri="{9D8B030D-6E8A-4147-A177-3AD203B41FA5}">
                      <a16:colId xmlns:a16="http://schemas.microsoft.com/office/drawing/2014/main" val="20010"/>
                    </a:ext>
                  </a:extLst>
                </a:gridCol>
              </a:tblGrid>
              <a:tr h="74765">
                <a:tc>
                  <a:txBody>
                    <a:bodyPr/>
                    <a:lstStyle/>
                    <a:p>
                      <a:pPr algn="r">
                        <a:spcAft>
                          <a:spcPts val="0"/>
                        </a:spcAft>
                      </a:pPr>
                      <a:r>
                        <a:rPr lang="ja-JP" altLang="en-US" sz="1100" kern="100" dirty="0">
                          <a:solidFill>
                            <a:schemeClr val="bg1"/>
                          </a:solidFill>
                          <a:effectLst/>
                        </a:rPr>
                        <a:t>月　</a:t>
                      </a:r>
                      <a:endParaRPr lang="ja-JP" sz="1100" kern="100" dirty="0">
                        <a:solidFill>
                          <a:schemeClr val="bg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tc>
                <a:tc>
                  <a:txBody>
                    <a:bodyPr/>
                    <a:lstStyle/>
                    <a:p>
                      <a:pPr algn="ctr">
                        <a:spcAft>
                          <a:spcPts val="0"/>
                        </a:spcAft>
                      </a:pPr>
                      <a:r>
                        <a:rPr lang="ja-JP" sz="1300" kern="100" dirty="0">
                          <a:effectLst/>
                        </a:rPr>
                        <a:t>６</a:t>
                      </a:r>
                      <a:endParaRPr lang="ja-JP" sz="13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tc>
                <a:tc>
                  <a:txBody>
                    <a:bodyPr/>
                    <a:lstStyle/>
                    <a:p>
                      <a:pPr algn="ctr">
                        <a:spcAft>
                          <a:spcPts val="0"/>
                        </a:spcAft>
                      </a:pPr>
                      <a:r>
                        <a:rPr lang="ja-JP" sz="1300" kern="100" dirty="0">
                          <a:effectLst/>
                        </a:rPr>
                        <a:t>７</a:t>
                      </a:r>
                      <a:endParaRPr lang="ja-JP" sz="13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tc>
                <a:tc>
                  <a:txBody>
                    <a:bodyPr/>
                    <a:lstStyle/>
                    <a:p>
                      <a:pPr algn="ctr">
                        <a:spcAft>
                          <a:spcPts val="0"/>
                        </a:spcAft>
                      </a:pPr>
                      <a:r>
                        <a:rPr lang="ja-JP" sz="1300" kern="100" dirty="0">
                          <a:effectLst/>
                        </a:rPr>
                        <a:t>８</a:t>
                      </a:r>
                      <a:endParaRPr lang="ja-JP" sz="13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tc>
                <a:tc>
                  <a:txBody>
                    <a:bodyPr/>
                    <a:lstStyle/>
                    <a:p>
                      <a:pPr algn="ctr">
                        <a:spcAft>
                          <a:spcPts val="0"/>
                        </a:spcAft>
                      </a:pPr>
                      <a:r>
                        <a:rPr lang="ja-JP" sz="1300" kern="100" dirty="0">
                          <a:effectLst/>
                        </a:rPr>
                        <a:t>９</a:t>
                      </a:r>
                      <a:endParaRPr lang="ja-JP" sz="13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tc>
                <a:tc>
                  <a:txBody>
                    <a:bodyPr/>
                    <a:lstStyle/>
                    <a:p>
                      <a:pPr algn="ctr">
                        <a:spcAft>
                          <a:spcPts val="0"/>
                        </a:spcAft>
                      </a:pPr>
                      <a:r>
                        <a:rPr lang="ja-JP" sz="1300" kern="100" dirty="0">
                          <a:effectLst/>
                        </a:rPr>
                        <a:t>１０</a:t>
                      </a:r>
                      <a:endParaRPr lang="ja-JP" sz="13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tc>
                <a:tc>
                  <a:txBody>
                    <a:bodyPr/>
                    <a:lstStyle/>
                    <a:p>
                      <a:pPr algn="ctr">
                        <a:spcAft>
                          <a:spcPts val="0"/>
                        </a:spcAft>
                      </a:pPr>
                      <a:r>
                        <a:rPr lang="ja-JP" sz="1300" kern="100" dirty="0">
                          <a:effectLst/>
                        </a:rPr>
                        <a:t>１１</a:t>
                      </a:r>
                      <a:endParaRPr lang="ja-JP" sz="13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tc>
                <a:tc>
                  <a:txBody>
                    <a:bodyPr/>
                    <a:lstStyle/>
                    <a:p>
                      <a:pPr algn="ctr">
                        <a:spcAft>
                          <a:spcPts val="0"/>
                        </a:spcAft>
                      </a:pPr>
                      <a:r>
                        <a:rPr lang="ja-JP" sz="1300" kern="100" dirty="0">
                          <a:effectLst/>
                        </a:rPr>
                        <a:t>１２</a:t>
                      </a:r>
                      <a:endParaRPr lang="ja-JP" sz="13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tc>
                <a:tc>
                  <a:txBody>
                    <a:bodyPr/>
                    <a:lstStyle/>
                    <a:p>
                      <a:pPr algn="ctr">
                        <a:spcAft>
                          <a:spcPts val="0"/>
                        </a:spcAft>
                      </a:pPr>
                      <a:r>
                        <a:rPr lang="ja-JP" sz="1300" kern="100" dirty="0">
                          <a:effectLst/>
                        </a:rPr>
                        <a:t>１</a:t>
                      </a:r>
                      <a:endParaRPr lang="ja-JP" sz="13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tc>
                <a:tc>
                  <a:txBody>
                    <a:bodyPr/>
                    <a:lstStyle/>
                    <a:p>
                      <a:pPr algn="ctr">
                        <a:spcAft>
                          <a:spcPts val="0"/>
                        </a:spcAft>
                      </a:pPr>
                      <a:r>
                        <a:rPr lang="ja-JP" sz="1300" kern="100" dirty="0">
                          <a:effectLst/>
                        </a:rPr>
                        <a:t>２</a:t>
                      </a:r>
                      <a:endParaRPr lang="ja-JP" sz="13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tc>
                <a:tc>
                  <a:txBody>
                    <a:bodyPr/>
                    <a:lstStyle/>
                    <a:p>
                      <a:pPr algn="ctr">
                        <a:spcAft>
                          <a:spcPts val="0"/>
                        </a:spcAft>
                      </a:pPr>
                      <a:r>
                        <a:rPr lang="ja-JP" sz="1300" kern="100" dirty="0">
                          <a:effectLst/>
                        </a:rPr>
                        <a:t>３</a:t>
                      </a:r>
                      <a:endParaRPr lang="ja-JP" sz="13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tc>
                <a:extLst>
                  <a:ext uri="{0D108BD9-81ED-4DB2-BD59-A6C34878D82A}">
                    <a16:rowId xmlns:a16="http://schemas.microsoft.com/office/drawing/2014/main" val="10000"/>
                  </a:ext>
                </a:extLst>
              </a:tr>
              <a:tr h="334761">
                <a:tc gridSpan="11">
                  <a:txBody>
                    <a:bodyPr/>
                    <a:lstStyle/>
                    <a:p>
                      <a:pPr algn="l">
                        <a:spcAft>
                          <a:spcPts val="0"/>
                        </a:spcAft>
                      </a:pPr>
                      <a:r>
                        <a:rPr lang="ja-JP" sz="1300" kern="100" dirty="0">
                          <a:effectLst/>
                        </a:rPr>
                        <a:t>（１）大阪版カーボンフットプリント（</a:t>
                      </a:r>
                      <a:r>
                        <a:rPr lang="en-US" sz="1300" kern="100" dirty="0">
                          <a:effectLst/>
                        </a:rPr>
                        <a:t>CFP</a:t>
                      </a:r>
                      <a:r>
                        <a:rPr lang="ja-JP" sz="1300" kern="100" dirty="0">
                          <a:effectLst/>
                        </a:rPr>
                        <a:t>）等を活用した普及啓発手法の確立</a:t>
                      </a:r>
                      <a:endParaRPr lang="ja-JP" sz="13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nchor="ctr">
                    <a:solidFill>
                      <a:schemeClr val="tx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83778">
                <a:tc>
                  <a:txBody>
                    <a:bodyPr/>
                    <a:lstStyle/>
                    <a:p>
                      <a:pPr algn="l"/>
                      <a:r>
                        <a:rPr lang="ja-JP" sz="1100" kern="100" dirty="0">
                          <a:effectLst/>
                        </a:rPr>
                        <a:t>ア．</a:t>
                      </a:r>
                      <a:r>
                        <a:rPr lang="en-US" sz="1100" kern="100" dirty="0">
                          <a:effectLst/>
                        </a:rPr>
                        <a:t>CFP</a:t>
                      </a:r>
                      <a:r>
                        <a:rPr lang="ja-JP" sz="1100" kern="100" dirty="0">
                          <a:effectLst/>
                        </a:rPr>
                        <a:t>算定方法の構築 </a:t>
                      </a:r>
                      <a:endParaRPr lang="ja-JP" sz="1100" kern="100" dirty="0">
                        <a:effectLst/>
                        <a:latin typeface="ＭＳ 明朝" panose="02020609040205080304" pitchFamily="17" charset="-128"/>
                        <a:ea typeface="ＭＳ 明朝" panose="02020609040205080304" pitchFamily="17" charset="-128"/>
                      </a:endParaRPr>
                    </a:p>
                  </a:txBody>
                  <a:tcPr marL="63312" marR="63312" marT="0" marB="0" anchor="ctr">
                    <a:solidFill>
                      <a:schemeClr val="bg2"/>
                    </a:solidFill>
                  </a:tcPr>
                </a:tc>
                <a:tc>
                  <a:txBody>
                    <a:bodyPr/>
                    <a:lstStyle/>
                    <a:p>
                      <a:pPr algn="l">
                        <a:spcAft>
                          <a:spcPts val="0"/>
                        </a:spcAft>
                      </a:pPr>
                      <a:r>
                        <a:rPr lang="en-US" sz="1100" kern="100" dirty="0">
                          <a:effectLst/>
                        </a:rPr>
                        <a:t> </a:t>
                      </a:r>
                      <a:endParaRPr 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tc>
                  <a:txBody>
                    <a:bodyPr/>
                    <a:lstStyle/>
                    <a:p>
                      <a:pPr algn="l">
                        <a:spcAft>
                          <a:spcPts val="0"/>
                        </a:spcAft>
                      </a:pPr>
                      <a:endParaRPr lang="ja-JP" sz="1100" kern="100" dirty="0">
                        <a:effectLst/>
                      </a:endParaRPr>
                    </a:p>
                  </a:txBody>
                  <a:tcPr marL="63312" marR="63312" marT="0" marB="0">
                    <a:solidFill>
                      <a:schemeClr val="bg2"/>
                    </a:solidFill>
                  </a:tcPr>
                </a:tc>
                <a:tc>
                  <a:txBody>
                    <a:bodyPr/>
                    <a:lstStyle/>
                    <a:p>
                      <a:pPr algn="l">
                        <a:spcAft>
                          <a:spcPts val="0"/>
                        </a:spcAft>
                      </a:pPr>
                      <a:r>
                        <a:rPr lang="en-US" sz="1100" kern="100" dirty="0">
                          <a:effectLst/>
                        </a:rPr>
                        <a:t> </a:t>
                      </a:r>
                      <a:endParaRPr 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tc>
                  <a:txBody>
                    <a:bodyPr/>
                    <a:lstStyle/>
                    <a:p>
                      <a:pPr algn="l">
                        <a:spcAft>
                          <a:spcPts val="0"/>
                        </a:spcAft>
                      </a:pPr>
                      <a:r>
                        <a:rPr lang="en-US" sz="1100" kern="100" dirty="0">
                          <a:effectLst/>
                        </a:rPr>
                        <a:t> </a:t>
                      </a:r>
                      <a:endParaRPr 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tc>
                  <a:txBody>
                    <a:bodyPr/>
                    <a:lstStyle/>
                    <a:p>
                      <a:pPr algn="l">
                        <a:spcAft>
                          <a:spcPts val="0"/>
                        </a:spcAft>
                      </a:pPr>
                      <a:r>
                        <a:rPr lang="en-US" sz="1100" kern="100" dirty="0">
                          <a:effectLst/>
                        </a:rPr>
                        <a:t> </a:t>
                      </a:r>
                      <a:endParaRPr 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tc>
                  <a:txBody>
                    <a:bodyPr/>
                    <a:lstStyle/>
                    <a:p>
                      <a:pPr algn="l">
                        <a:spcAft>
                          <a:spcPts val="0"/>
                        </a:spcAft>
                      </a:pPr>
                      <a:r>
                        <a:rPr lang="en-US" sz="1100" kern="100" dirty="0">
                          <a:effectLst/>
                        </a:rPr>
                        <a:t> </a:t>
                      </a:r>
                      <a:endParaRPr 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tc>
                  <a:txBody>
                    <a:bodyPr/>
                    <a:lstStyle/>
                    <a:p>
                      <a:pPr algn="l">
                        <a:spcAft>
                          <a:spcPts val="0"/>
                        </a:spcAft>
                      </a:pPr>
                      <a:r>
                        <a:rPr lang="en-US" sz="1100" kern="100" dirty="0">
                          <a:effectLst/>
                        </a:rPr>
                        <a:t> </a:t>
                      </a:r>
                      <a:endParaRPr 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tc>
                  <a:txBody>
                    <a:bodyPr/>
                    <a:lstStyle/>
                    <a:p>
                      <a:pPr algn="l">
                        <a:spcAft>
                          <a:spcPts val="0"/>
                        </a:spcAft>
                      </a:pPr>
                      <a:r>
                        <a:rPr lang="en-US" sz="1100" kern="100" dirty="0">
                          <a:effectLst/>
                        </a:rPr>
                        <a:t> </a:t>
                      </a:r>
                      <a:endParaRPr 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tc>
                  <a:txBody>
                    <a:bodyPr/>
                    <a:lstStyle/>
                    <a:p>
                      <a:pPr algn="l">
                        <a:spcAft>
                          <a:spcPts val="0"/>
                        </a:spcAft>
                      </a:pPr>
                      <a:r>
                        <a:rPr lang="en-US" sz="1100" kern="100">
                          <a:effectLst/>
                        </a:rPr>
                        <a:t> </a:t>
                      </a:r>
                      <a:endParaRPr lang="ja-JP" sz="110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tc>
                  <a:txBody>
                    <a:bodyPr/>
                    <a:lstStyle/>
                    <a:p>
                      <a:pPr algn="l">
                        <a:spcAft>
                          <a:spcPts val="0"/>
                        </a:spcAft>
                      </a:pPr>
                      <a:r>
                        <a:rPr lang="en-US" sz="1100" kern="100" dirty="0">
                          <a:effectLst/>
                        </a:rPr>
                        <a:t> </a:t>
                      </a:r>
                      <a:endParaRPr 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extLst>
                  <a:ext uri="{0D108BD9-81ED-4DB2-BD59-A6C34878D82A}">
                    <a16:rowId xmlns:a16="http://schemas.microsoft.com/office/drawing/2014/main" val="10002"/>
                  </a:ext>
                </a:extLst>
              </a:tr>
              <a:tr h="345404">
                <a:tc>
                  <a:txBody>
                    <a:bodyPr/>
                    <a:lstStyle/>
                    <a:p>
                      <a:pPr algn="l">
                        <a:lnSpc>
                          <a:spcPts val="800"/>
                        </a:lnSpc>
                        <a:spcAft>
                          <a:spcPts val="0"/>
                        </a:spcAft>
                      </a:pPr>
                      <a:r>
                        <a:rPr lang="ja-JP" sz="1100" kern="100" dirty="0">
                          <a:effectLst/>
                        </a:rPr>
                        <a:t>イ．ラベリング方法の構築 </a:t>
                      </a:r>
                      <a:endParaRPr lang="ja-JP" sz="1100" kern="100" dirty="0">
                        <a:effectLst/>
                        <a:latin typeface="ＭＳ 明朝" panose="02020609040205080304" pitchFamily="17" charset="-128"/>
                        <a:ea typeface="ＭＳ 明朝" panose="02020609040205080304" pitchFamily="17" charset="-128"/>
                      </a:endParaRPr>
                    </a:p>
                  </a:txBody>
                  <a:tcPr marL="63312" marR="63312" marT="0" marB="0" anchor="ctr">
                    <a:solidFill>
                      <a:schemeClr val="bg2"/>
                    </a:solidFill>
                  </a:tcPr>
                </a:tc>
                <a:tc>
                  <a:txBody>
                    <a:bodyPr/>
                    <a:lstStyle/>
                    <a:p>
                      <a:pPr algn="l"/>
                      <a:endParaRPr lang="ja-JP" altLang="en-US" sz="2200" dirty="0"/>
                    </a:p>
                  </a:txBody>
                  <a:tcPr marL="63312" marR="63312" marT="0" marB="0">
                    <a:solidFill>
                      <a:schemeClr val="bg2"/>
                    </a:solidFill>
                  </a:tcPr>
                </a:tc>
                <a:tc>
                  <a:txBody>
                    <a:bodyPr/>
                    <a:lstStyle/>
                    <a:p>
                      <a:pPr algn="l"/>
                      <a:endParaRPr lang="ja-JP" altLang="en-US" sz="2200" dirty="0"/>
                    </a:p>
                  </a:txBody>
                  <a:tcPr marL="63312" marR="63312" marT="0" marB="0">
                    <a:solidFill>
                      <a:schemeClr val="bg2"/>
                    </a:solidFill>
                  </a:tcPr>
                </a:tc>
                <a:tc>
                  <a:txBody>
                    <a:bodyPr/>
                    <a:lstStyle/>
                    <a:p>
                      <a:pPr algn="l">
                        <a:spcAft>
                          <a:spcPts val="0"/>
                        </a:spcAft>
                      </a:pPr>
                      <a:r>
                        <a:rPr lang="en-US" sz="1100" kern="100">
                          <a:effectLst/>
                        </a:rPr>
                        <a:t> </a:t>
                      </a:r>
                      <a:endParaRPr lang="ja-JP" sz="110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tc>
                  <a:txBody>
                    <a:bodyPr/>
                    <a:lstStyle/>
                    <a:p>
                      <a:pPr algn="l">
                        <a:spcAft>
                          <a:spcPts val="0"/>
                        </a:spcAft>
                      </a:pPr>
                      <a:r>
                        <a:rPr lang="en-US" sz="1100" kern="100">
                          <a:effectLst/>
                        </a:rPr>
                        <a:t> </a:t>
                      </a:r>
                      <a:endParaRPr lang="ja-JP" sz="110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tc>
                  <a:txBody>
                    <a:bodyPr/>
                    <a:lstStyle/>
                    <a:p>
                      <a:pPr algn="l">
                        <a:spcAft>
                          <a:spcPts val="0"/>
                        </a:spcAft>
                      </a:pPr>
                      <a:r>
                        <a:rPr lang="en-US" sz="1100" kern="100">
                          <a:effectLst/>
                        </a:rPr>
                        <a:t> </a:t>
                      </a:r>
                      <a:endParaRPr lang="ja-JP" sz="110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tc>
                  <a:txBody>
                    <a:bodyPr/>
                    <a:lstStyle/>
                    <a:p>
                      <a:pPr algn="l">
                        <a:spcAft>
                          <a:spcPts val="0"/>
                        </a:spcAft>
                      </a:pPr>
                      <a:r>
                        <a:rPr lang="en-US" sz="1100" kern="100">
                          <a:effectLst/>
                        </a:rPr>
                        <a:t> </a:t>
                      </a:r>
                      <a:endParaRPr lang="ja-JP" sz="110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tc>
                  <a:txBody>
                    <a:bodyPr/>
                    <a:lstStyle/>
                    <a:p>
                      <a:pPr algn="l">
                        <a:spcAft>
                          <a:spcPts val="0"/>
                        </a:spcAft>
                      </a:pPr>
                      <a:r>
                        <a:rPr lang="en-US" sz="1100" kern="100" dirty="0">
                          <a:effectLst/>
                        </a:rPr>
                        <a:t> </a:t>
                      </a:r>
                      <a:endParaRPr 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tc>
                  <a:txBody>
                    <a:bodyPr/>
                    <a:lstStyle/>
                    <a:p>
                      <a:pPr algn="l">
                        <a:spcAft>
                          <a:spcPts val="0"/>
                        </a:spcAft>
                      </a:pPr>
                      <a:r>
                        <a:rPr lang="en-US" sz="1100" kern="100" dirty="0">
                          <a:effectLst/>
                        </a:rPr>
                        <a:t> </a:t>
                      </a:r>
                      <a:endParaRPr 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tc>
                  <a:txBody>
                    <a:bodyPr/>
                    <a:lstStyle/>
                    <a:p>
                      <a:pPr algn="l">
                        <a:spcAft>
                          <a:spcPts val="0"/>
                        </a:spcAft>
                      </a:pPr>
                      <a:r>
                        <a:rPr lang="en-US" sz="1100" kern="100" dirty="0">
                          <a:effectLst/>
                        </a:rPr>
                        <a:t> </a:t>
                      </a:r>
                      <a:endParaRPr 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tc>
                  <a:txBody>
                    <a:bodyPr/>
                    <a:lstStyle/>
                    <a:p>
                      <a:pPr algn="l">
                        <a:spcAft>
                          <a:spcPts val="0"/>
                        </a:spcAft>
                      </a:pPr>
                      <a:r>
                        <a:rPr lang="en-US" sz="1100" kern="100" dirty="0">
                          <a:effectLst/>
                        </a:rPr>
                        <a:t> </a:t>
                      </a:r>
                      <a:endParaRPr 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extLst>
                  <a:ext uri="{0D108BD9-81ED-4DB2-BD59-A6C34878D82A}">
                    <a16:rowId xmlns:a16="http://schemas.microsoft.com/office/drawing/2014/main" val="10003"/>
                  </a:ext>
                </a:extLst>
              </a:tr>
              <a:tr h="326042">
                <a:tc>
                  <a:txBody>
                    <a:bodyPr/>
                    <a:lstStyle/>
                    <a:p>
                      <a:pPr algn="l">
                        <a:spcAft>
                          <a:spcPts val="0"/>
                        </a:spcAft>
                      </a:pPr>
                      <a:r>
                        <a:rPr lang="ja-JP" sz="1100" kern="100" dirty="0">
                          <a:effectLst/>
                        </a:rPr>
                        <a:t>ウ．検討会議</a:t>
                      </a:r>
                      <a:endParaRPr 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nchor="ctr">
                    <a:solidFill>
                      <a:schemeClr val="bg2"/>
                    </a:solidFill>
                  </a:tcPr>
                </a:tc>
                <a:tc>
                  <a:txBody>
                    <a:bodyPr/>
                    <a:lstStyle/>
                    <a:p>
                      <a:pPr algn="l">
                        <a:spcAft>
                          <a:spcPts val="0"/>
                        </a:spcAft>
                      </a:pPr>
                      <a:r>
                        <a:rPr lang="en-US" sz="1100" kern="100">
                          <a:effectLst/>
                        </a:rPr>
                        <a:t> </a:t>
                      </a:r>
                      <a:endParaRPr lang="ja-JP" sz="110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tc>
                  <a:txBody>
                    <a:bodyPr/>
                    <a:lstStyle/>
                    <a:p>
                      <a:pPr algn="l">
                        <a:spcAft>
                          <a:spcPts val="0"/>
                        </a:spcAft>
                      </a:pPr>
                      <a:endParaRPr lang="ja-JP" sz="1100" kern="100" dirty="0">
                        <a:effectLst/>
                      </a:endParaRPr>
                    </a:p>
                  </a:txBody>
                  <a:tcPr marL="63312" marR="63312" marT="0" marB="0">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100" kern="100" dirty="0">
                          <a:effectLst/>
                        </a:rPr>
                        <a:t>第</a:t>
                      </a:r>
                      <a:r>
                        <a:rPr lang="en-US" altLang="ja-JP" sz="1100" kern="100" dirty="0">
                          <a:effectLst/>
                        </a:rPr>
                        <a:t>1</a:t>
                      </a:r>
                      <a:r>
                        <a:rPr lang="ja-JP" altLang="ja-JP" sz="1100" kern="100" dirty="0">
                          <a:effectLst/>
                        </a:rPr>
                        <a:t>回</a:t>
                      </a:r>
                    </a:p>
                    <a:p>
                      <a:pPr algn="l">
                        <a:spcAft>
                          <a:spcPts val="0"/>
                        </a:spcAft>
                      </a:pPr>
                      <a:endParaRPr 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tc>
                  <a:txBody>
                    <a:bodyPr/>
                    <a:lstStyle/>
                    <a:p>
                      <a:pPr algn="l">
                        <a:spcAft>
                          <a:spcPts val="0"/>
                        </a:spcAft>
                      </a:pPr>
                      <a:r>
                        <a:rPr lang="en-US" sz="1100" kern="100">
                          <a:effectLst/>
                        </a:rPr>
                        <a:t> </a:t>
                      </a:r>
                      <a:endParaRPr lang="ja-JP" sz="110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tc>
                  <a:txBody>
                    <a:bodyPr/>
                    <a:lstStyle/>
                    <a:p>
                      <a:pPr algn="l">
                        <a:spcAft>
                          <a:spcPts val="0"/>
                        </a:spcAft>
                      </a:pPr>
                      <a:r>
                        <a:rPr lang="ja-JP" sz="1100" kern="100" dirty="0">
                          <a:effectLst/>
                        </a:rPr>
                        <a:t>第</a:t>
                      </a:r>
                      <a:r>
                        <a:rPr lang="en-US" sz="1100" kern="100" dirty="0">
                          <a:effectLst/>
                        </a:rPr>
                        <a:t>2</a:t>
                      </a:r>
                      <a:r>
                        <a:rPr lang="ja-JP" sz="1100" kern="100" dirty="0">
                          <a:effectLst/>
                        </a:rPr>
                        <a:t>回</a:t>
                      </a:r>
                      <a:endParaRPr 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tc>
                  <a:txBody>
                    <a:bodyPr/>
                    <a:lstStyle/>
                    <a:p>
                      <a:pPr algn="l">
                        <a:spcAft>
                          <a:spcPts val="0"/>
                        </a:spcAft>
                      </a:pPr>
                      <a:r>
                        <a:rPr lang="en-US" sz="1100" kern="100">
                          <a:effectLst/>
                        </a:rPr>
                        <a:t> </a:t>
                      </a:r>
                      <a:endParaRPr lang="ja-JP" sz="110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tc>
                  <a:txBody>
                    <a:bodyPr/>
                    <a:lstStyle/>
                    <a:p>
                      <a:pPr algn="l">
                        <a:spcAft>
                          <a:spcPts val="0"/>
                        </a:spcAft>
                      </a:pPr>
                      <a:r>
                        <a:rPr lang="en-US" sz="1100" kern="100">
                          <a:effectLst/>
                        </a:rPr>
                        <a:t> </a:t>
                      </a:r>
                      <a:endParaRPr lang="ja-JP" sz="110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tc>
                  <a:txBody>
                    <a:bodyPr/>
                    <a:lstStyle/>
                    <a:p>
                      <a:pPr algn="l">
                        <a:spcAft>
                          <a:spcPts val="0"/>
                        </a:spcAft>
                      </a:pPr>
                      <a:r>
                        <a:rPr lang="en-US" sz="1100" kern="100" dirty="0">
                          <a:effectLst/>
                        </a:rPr>
                        <a:t> </a:t>
                      </a:r>
                      <a:endParaRPr 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kern="100" dirty="0">
                          <a:effectLst/>
                        </a:rPr>
                        <a:t>　</a:t>
                      </a:r>
                      <a:endParaRPr lang="ja-JP" altLang="ja-JP" sz="1100" kern="100" dirty="0">
                        <a:effectLst/>
                      </a:endParaRPr>
                    </a:p>
                    <a:p>
                      <a:pPr algn="l">
                        <a:spcAft>
                          <a:spcPts val="0"/>
                        </a:spcAft>
                      </a:pPr>
                      <a:endParaRPr lang="en-US" sz="11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tc>
                  <a:txBody>
                    <a:bodyPr/>
                    <a:lstStyle/>
                    <a:p>
                      <a:pPr algn="l">
                        <a:spcAft>
                          <a:spcPts val="0"/>
                        </a:spcAft>
                      </a:pPr>
                      <a:r>
                        <a:rPr lang="ja-JP" altLang="ja-JP" sz="1100" kern="100" dirty="0">
                          <a:effectLst/>
                        </a:rPr>
                        <a:t>第</a:t>
                      </a:r>
                      <a:r>
                        <a:rPr lang="en-US" altLang="ja-JP" sz="1100" kern="100" dirty="0">
                          <a:effectLst/>
                        </a:rPr>
                        <a:t>3</a:t>
                      </a:r>
                      <a:r>
                        <a:rPr lang="ja-JP" altLang="ja-JP" sz="1100" kern="100" dirty="0">
                          <a:effectLst/>
                        </a:rPr>
                        <a:t>回</a:t>
                      </a:r>
                      <a:endParaRPr lang="ja-JP" sz="1100" kern="100" dirty="0">
                        <a:effectLst/>
                      </a:endParaRPr>
                    </a:p>
                  </a:txBody>
                  <a:tcPr marL="63312" marR="63312" marT="0" marB="0">
                    <a:solidFill>
                      <a:schemeClr val="bg2"/>
                    </a:solidFill>
                  </a:tcPr>
                </a:tc>
                <a:extLst>
                  <a:ext uri="{0D108BD9-81ED-4DB2-BD59-A6C34878D82A}">
                    <a16:rowId xmlns:a16="http://schemas.microsoft.com/office/drawing/2014/main" val="10004"/>
                  </a:ext>
                </a:extLst>
              </a:tr>
              <a:tr h="350802">
                <a:tc gridSpan="11">
                  <a:txBody>
                    <a:bodyPr/>
                    <a:lstStyle/>
                    <a:p>
                      <a:pPr algn="l">
                        <a:spcAft>
                          <a:spcPts val="0"/>
                        </a:spcAft>
                      </a:pPr>
                      <a:r>
                        <a:rPr lang="ja-JP" sz="1300" kern="100" dirty="0">
                          <a:effectLst/>
                        </a:rPr>
                        <a:t>（２）大阪版</a:t>
                      </a:r>
                      <a:r>
                        <a:rPr lang="en-US" sz="1300" kern="100" dirty="0">
                          <a:effectLst/>
                        </a:rPr>
                        <a:t>CFP</a:t>
                      </a:r>
                      <a:r>
                        <a:rPr lang="ja-JP" sz="1300" kern="100" dirty="0">
                          <a:effectLst/>
                        </a:rPr>
                        <a:t>等を活用した</a:t>
                      </a:r>
                      <a:r>
                        <a:rPr lang="en-US" sz="1300" kern="100" dirty="0">
                          <a:effectLst/>
                        </a:rPr>
                        <a:t>CO</a:t>
                      </a:r>
                      <a:r>
                        <a:rPr lang="en-US" sz="1300" kern="100" baseline="-25000" dirty="0">
                          <a:effectLst/>
                        </a:rPr>
                        <a:t>2</a:t>
                      </a:r>
                      <a:r>
                        <a:rPr lang="ja-JP" sz="1300" kern="100" dirty="0">
                          <a:effectLst/>
                        </a:rPr>
                        <a:t>に配慮した消費行動の促進</a:t>
                      </a:r>
                      <a:endParaRPr lang="ja-JP" sz="13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nchor="ctr">
                    <a:solidFill>
                      <a:schemeClr val="tx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r h="360244">
                <a:tc>
                  <a:txBody>
                    <a:bodyPr/>
                    <a:lstStyle/>
                    <a:p>
                      <a:pPr algn="l">
                        <a:spcAft>
                          <a:spcPts val="0"/>
                        </a:spcAft>
                      </a:pPr>
                      <a:r>
                        <a:rPr lang="ja-JP" sz="1100" kern="100" dirty="0">
                          <a:effectLst/>
                        </a:rPr>
                        <a:t>ア．ラベリング試行</a:t>
                      </a:r>
                      <a:endParaRPr lang="ja-JP" sz="13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nchor="ctr">
                    <a:solidFill>
                      <a:schemeClr val="bg2"/>
                    </a:solidFill>
                  </a:tcPr>
                </a:tc>
                <a:tc>
                  <a:txBody>
                    <a:bodyPr/>
                    <a:lstStyle/>
                    <a:p>
                      <a:pPr algn="l">
                        <a:spcAft>
                          <a:spcPts val="0"/>
                        </a:spcAft>
                      </a:pPr>
                      <a:r>
                        <a:rPr lang="en-US" sz="1100" kern="100">
                          <a:effectLst/>
                        </a:rPr>
                        <a:t> </a:t>
                      </a:r>
                      <a:endParaRPr lang="ja-JP" sz="110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tc>
                  <a:txBody>
                    <a:bodyPr/>
                    <a:lstStyle/>
                    <a:p>
                      <a:pPr algn="l">
                        <a:spcAft>
                          <a:spcPts val="0"/>
                        </a:spcAft>
                      </a:pPr>
                      <a:r>
                        <a:rPr lang="en-US" sz="1100" kern="100" dirty="0">
                          <a:effectLst/>
                        </a:rPr>
                        <a:t> </a:t>
                      </a:r>
                      <a:endParaRPr 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tc>
                  <a:txBody>
                    <a:bodyPr/>
                    <a:lstStyle/>
                    <a:p>
                      <a:pPr algn="l">
                        <a:spcAft>
                          <a:spcPts val="0"/>
                        </a:spcAft>
                      </a:pPr>
                      <a:r>
                        <a:rPr lang="en-US" sz="1100" kern="100" dirty="0">
                          <a:effectLst/>
                        </a:rPr>
                        <a:t> </a:t>
                      </a:r>
                      <a:endParaRPr 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tc>
                  <a:txBody>
                    <a:bodyPr/>
                    <a:lstStyle/>
                    <a:p>
                      <a:pPr algn="l">
                        <a:spcAft>
                          <a:spcPts val="0"/>
                        </a:spcAft>
                      </a:pPr>
                      <a:r>
                        <a:rPr lang="en-US" sz="1100" kern="100">
                          <a:effectLst/>
                        </a:rPr>
                        <a:t> </a:t>
                      </a:r>
                      <a:endParaRPr lang="ja-JP" sz="110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tc>
                  <a:txBody>
                    <a:bodyPr/>
                    <a:lstStyle/>
                    <a:p>
                      <a:pPr algn="l">
                        <a:spcAft>
                          <a:spcPts val="0"/>
                        </a:spcAft>
                      </a:pPr>
                      <a:r>
                        <a:rPr lang="en-US" sz="1100" kern="100">
                          <a:effectLst/>
                        </a:rPr>
                        <a:t> </a:t>
                      </a:r>
                      <a:endParaRPr lang="ja-JP" sz="110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tc>
                  <a:txBody>
                    <a:bodyPr/>
                    <a:lstStyle/>
                    <a:p>
                      <a:pPr algn="l">
                        <a:spcAft>
                          <a:spcPts val="0"/>
                        </a:spcAft>
                      </a:pPr>
                      <a:r>
                        <a:rPr lang="en-US" sz="1100" kern="100">
                          <a:effectLst/>
                        </a:rPr>
                        <a:t> </a:t>
                      </a:r>
                      <a:endParaRPr lang="ja-JP" sz="110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tc>
                  <a:txBody>
                    <a:bodyPr/>
                    <a:lstStyle/>
                    <a:p>
                      <a:pPr algn="l">
                        <a:spcAft>
                          <a:spcPts val="0"/>
                        </a:spcAft>
                      </a:pPr>
                      <a:r>
                        <a:rPr lang="en-US" sz="1100" kern="100" dirty="0">
                          <a:effectLst/>
                        </a:rPr>
                        <a:t> </a:t>
                      </a:r>
                      <a:endParaRPr 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tc>
                  <a:txBody>
                    <a:bodyPr/>
                    <a:lstStyle/>
                    <a:p>
                      <a:pPr algn="l">
                        <a:spcAft>
                          <a:spcPts val="0"/>
                        </a:spcAft>
                      </a:pPr>
                      <a:endParaRPr 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tc>
                  <a:txBody>
                    <a:bodyPr/>
                    <a:lstStyle/>
                    <a:p>
                      <a:pPr algn="l">
                        <a:spcAft>
                          <a:spcPts val="0"/>
                        </a:spcAft>
                      </a:pPr>
                      <a:r>
                        <a:rPr lang="en-US" sz="1100" kern="100">
                          <a:effectLst/>
                        </a:rPr>
                        <a:t> </a:t>
                      </a:r>
                      <a:endParaRPr lang="ja-JP" sz="110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tc>
                  <a:txBody>
                    <a:bodyPr/>
                    <a:lstStyle/>
                    <a:p>
                      <a:pPr algn="l">
                        <a:spcAft>
                          <a:spcPts val="0"/>
                        </a:spcAft>
                      </a:pPr>
                      <a:r>
                        <a:rPr lang="en-US" sz="1100" kern="100">
                          <a:effectLst/>
                        </a:rPr>
                        <a:t> </a:t>
                      </a:r>
                      <a:endParaRPr lang="ja-JP" sz="110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extLst>
                  <a:ext uri="{0D108BD9-81ED-4DB2-BD59-A6C34878D82A}">
                    <a16:rowId xmlns:a16="http://schemas.microsoft.com/office/drawing/2014/main" val="10006"/>
                  </a:ext>
                </a:extLst>
              </a:tr>
              <a:tr h="314470">
                <a:tc>
                  <a:txBody>
                    <a:bodyPr/>
                    <a:lstStyle/>
                    <a:p>
                      <a:pPr algn="l">
                        <a:spcAft>
                          <a:spcPts val="0"/>
                        </a:spcAft>
                      </a:pPr>
                      <a:r>
                        <a:rPr lang="ja-JP" sz="1100" kern="100" dirty="0">
                          <a:effectLst/>
                        </a:rPr>
                        <a:t>イ．環境教育の実施</a:t>
                      </a:r>
                      <a:endParaRPr 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nchor="ctr">
                    <a:solidFill>
                      <a:schemeClr val="bg2"/>
                    </a:solidFill>
                  </a:tcPr>
                </a:tc>
                <a:tc>
                  <a:txBody>
                    <a:bodyPr/>
                    <a:lstStyle/>
                    <a:p>
                      <a:pPr algn="l">
                        <a:spcAft>
                          <a:spcPts val="0"/>
                        </a:spcAft>
                      </a:pPr>
                      <a:r>
                        <a:rPr lang="en-US" sz="1100" kern="100">
                          <a:effectLst/>
                        </a:rPr>
                        <a:t> </a:t>
                      </a:r>
                      <a:endParaRPr lang="ja-JP" sz="110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tc>
                  <a:txBody>
                    <a:bodyPr/>
                    <a:lstStyle/>
                    <a:p>
                      <a:pPr algn="l">
                        <a:spcAft>
                          <a:spcPts val="0"/>
                        </a:spcAft>
                      </a:pPr>
                      <a:r>
                        <a:rPr lang="en-US" sz="1100" kern="100" dirty="0">
                          <a:effectLst/>
                        </a:rPr>
                        <a:t> </a:t>
                      </a:r>
                      <a:endParaRPr 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tc>
                  <a:txBody>
                    <a:bodyPr/>
                    <a:lstStyle/>
                    <a:p>
                      <a:pPr algn="l">
                        <a:spcAft>
                          <a:spcPts val="0"/>
                        </a:spcAft>
                      </a:pPr>
                      <a:r>
                        <a:rPr lang="en-US" sz="1100" kern="100">
                          <a:effectLst/>
                        </a:rPr>
                        <a:t> </a:t>
                      </a:r>
                      <a:endParaRPr lang="ja-JP" sz="110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tc>
                  <a:txBody>
                    <a:bodyPr/>
                    <a:lstStyle/>
                    <a:p>
                      <a:pPr algn="l">
                        <a:spcAft>
                          <a:spcPts val="0"/>
                        </a:spcAft>
                      </a:pPr>
                      <a:r>
                        <a:rPr lang="en-US" sz="1100" kern="100">
                          <a:effectLst/>
                        </a:rPr>
                        <a:t> </a:t>
                      </a:r>
                      <a:endParaRPr lang="ja-JP" sz="110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tc>
                  <a:txBody>
                    <a:bodyPr/>
                    <a:lstStyle/>
                    <a:p>
                      <a:pPr algn="l">
                        <a:spcAft>
                          <a:spcPts val="0"/>
                        </a:spcAft>
                      </a:pPr>
                      <a:r>
                        <a:rPr lang="en-US" sz="1100" kern="100">
                          <a:effectLst/>
                        </a:rPr>
                        <a:t> </a:t>
                      </a:r>
                      <a:endParaRPr lang="ja-JP" sz="110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tc>
                  <a:txBody>
                    <a:bodyPr/>
                    <a:lstStyle/>
                    <a:p>
                      <a:pPr algn="l">
                        <a:spcAft>
                          <a:spcPts val="0"/>
                        </a:spcAft>
                      </a:pPr>
                      <a:endParaRPr lang="ja-JP" sz="1100" kern="100" dirty="0">
                        <a:effectLst/>
                      </a:endParaRPr>
                    </a:p>
                  </a:txBody>
                  <a:tcPr marL="63312" marR="63312" marT="0" marB="0">
                    <a:solidFill>
                      <a:schemeClr val="bg2"/>
                    </a:solidFill>
                  </a:tcPr>
                </a:tc>
                <a:tc>
                  <a:txBody>
                    <a:bodyPr/>
                    <a:lstStyle/>
                    <a:p>
                      <a:pPr algn="l">
                        <a:spcAft>
                          <a:spcPts val="0"/>
                        </a:spcAft>
                      </a:pPr>
                      <a:r>
                        <a:rPr lang="en-US" sz="1100" kern="100">
                          <a:effectLst/>
                        </a:rPr>
                        <a:t> </a:t>
                      </a:r>
                      <a:endParaRPr lang="ja-JP" sz="110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tc>
                  <a:txBody>
                    <a:bodyPr/>
                    <a:lstStyle/>
                    <a:p>
                      <a:pPr algn="l">
                        <a:spcAft>
                          <a:spcPts val="0"/>
                        </a:spcAft>
                      </a:pPr>
                      <a:r>
                        <a:rPr lang="en-US" sz="1100" kern="100">
                          <a:effectLst/>
                        </a:rPr>
                        <a:t> </a:t>
                      </a:r>
                      <a:endParaRPr lang="ja-JP" sz="110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tc>
                  <a:txBody>
                    <a:bodyPr/>
                    <a:lstStyle/>
                    <a:p>
                      <a:pPr algn="l">
                        <a:spcAft>
                          <a:spcPts val="0"/>
                        </a:spcAft>
                      </a:pPr>
                      <a:r>
                        <a:rPr lang="en-US" sz="1100" kern="100" dirty="0">
                          <a:effectLst/>
                        </a:rPr>
                        <a:t> </a:t>
                      </a:r>
                      <a:endParaRPr 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tc>
                  <a:txBody>
                    <a:bodyPr/>
                    <a:lstStyle/>
                    <a:p>
                      <a:pPr algn="l">
                        <a:spcAft>
                          <a:spcPts val="0"/>
                        </a:spcAft>
                      </a:pPr>
                      <a:r>
                        <a:rPr lang="en-US" sz="1100" kern="100" dirty="0">
                          <a:effectLst/>
                        </a:rPr>
                        <a:t> </a:t>
                      </a:r>
                      <a:endParaRPr 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3312" marR="63312" marT="0" marB="0">
                    <a:solidFill>
                      <a:schemeClr val="bg2"/>
                    </a:solidFill>
                  </a:tcPr>
                </a:tc>
                <a:extLst>
                  <a:ext uri="{0D108BD9-81ED-4DB2-BD59-A6C34878D82A}">
                    <a16:rowId xmlns:a16="http://schemas.microsoft.com/office/drawing/2014/main" val="10007"/>
                  </a:ext>
                </a:extLst>
              </a:tr>
            </a:tbl>
          </a:graphicData>
        </a:graphic>
      </p:graphicFrame>
      <p:sp>
        <p:nvSpPr>
          <p:cNvPr id="35" name="六角形 34">
            <a:extLst>
              <a:ext uri="{FF2B5EF4-FFF2-40B4-BE49-F238E27FC236}">
                <a16:creationId xmlns:a16="http://schemas.microsoft.com/office/drawing/2014/main" id="{6A584E50-FF91-46DB-B6F6-DC39600334BB}"/>
              </a:ext>
            </a:extLst>
          </p:cNvPr>
          <p:cNvSpPr/>
          <p:nvPr/>
        </p:nvSpPr>
        <p:spPr>
          <a:xfrm>
            <a:off x="2853104" y="2151185"/>
            <a:ext cx="697523" cy="230066"/>
          </a:xfrm>
          <a:prstGeom prst="hexagon">
            <a:avLst>
              <a:gd name="adj" fmla="val 40048"/>
              <a:gd name="vf" fmla="val 115470"/>
            </a:avLst>
          </a:prstGeom>
          <a:solidFill>
            <a:schemeClr val="bg1">
              <a:lumMod val="75000"/>
            </a:schemeClr>
          </a:solidFill>
          <a:ln w="6350"/>
        </p:spPr>
        <p:style>
          <a:lnRef idx="2">
            <a:schemeClr val="dk1"/>
          </a:lnRef>
          <a:fillRef idx="1">
            <a:schemeClr val="lt1"/>
          </a:fillRef>
          <a:effectRef idx="0">
            <a:schemeClr val="dk1"/>
          </a:effectRef>
          <a:fontRef idx="minor">
            <a:schemeClr val="dk1"/>
          </a:fontRef>
        </p:style>
        <p:txBody>
          <a:bodyPr lIns="0" tIns="0" rIns="0" bIns="0" anchor="ctr"/>
          <a:lstStyle/>
          <a:p>
            <a:pPr algn="ctr">
              <a:lnSpc>
                <a:spcPts val="738"/>
              </a:lnSpc>
              <a:defRPr/>
            </a:pPr>
            <a:r>
              <a:rPr lang="ja-JP" altLang="en-US" sz="969" kern="100">
                <a:latin typeface="ＭＳ 明朝" panose="02020609040205080304" pitchFamily="17" charset="-128"/>
                <a:ea typeface="ＭＳ 明朝" panose="02020609040205080304" pitchFamily="17" charset="-128"/>
                <a:cs typeface="Times New Roman" panose="02020603050405020304" pitchFamily="18" charset="0"/>
              </a:rPr>
              <a:t>情報</a:t>
            </a:r>
            <a:endParaRPr lang="ja-JP" altLang="en-US" sz="1292" kern="100">
              <a:latin typeface="ＭＳ 明朝" panose="02020609040205080304" pitchFamily="17" charset="-128"/>
              <a:ea typeface="ＭＳ 明朝" panose="02020609040205080304" pitchFamily="17" charset="-128"/>
              <a:cs typeface="Times New Roman" panose="02020603050405020304" pitchFamily="18" charset="0"/>
            </a:endParaRPr>
          </a:p>
          <a:p>
            <a:pPr algn="ctr">
              <a:lnSpc>
                <a:spcPts val="738"/>
              </a:lnSpc>
              <a:defRPr/>
            </a:pPr>
            <a:r>
              <a:rPr lang="ja-JP" altLang="en-US" sz="969" kern="100">
                <a:latin typeface="ＭＳ 明朝" panose="02020609040205080304" pitchFamily="17" charset="-128"/>
                <a:ea typeface="ＭＳ 明朝" panose="02020609040205080304" pitchFamily="17" charset="-128"/>
                <a:cs typeface="Times New Roman" panose="02020603050405020304" pitchFamily="18" charset="0"/>
              </a:rPr>
              <a:t>収集</a:t>
            </a:r>
            <a:endParaRPr lang="ja-JP" altLang="en-US" sz="1292" kern="10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36" name="六角形 35">
            <a:extLst>
              <a:ext uri="{FF2B5EF4-FFF2-40B4-BE49-F238E27FC236}">
                <a16:creationId xmlns:a16="http://schemas.microsoft.com/office/drawing/2014/main" id="{8C81CE6D-8980-416C-AE40-C2A3712228F5}"/>
              </a:ext>
            </a:extLst>
          </p:cNvPr>
          <p:cNvSpPr/>
          <p:nvPr/>
        </p:nvSpPr>
        <p:spPr>
          <a:xfrm>
            <a:off x="3590192" y="1762859"/>
            <a:ext cx="2187820" cy="237392"/>
          </a:xfrm>
          <a:prstGeom prst="hexagon">
            <a:avLst>
              <a:gd name="adj" fmla="val 40048"/>
              <a:gd name="vf" fmla="val 115470"/>
            </a:avLst>
          </a:prstGeom>
          <a:solidFill>
            <a:schemeClr val="bg1">
              <a:lumMod val="75000"/>
            </a:schemeClr>
          </a:solidFill>
          <a:ln w="6350"/>
        </p:spPr>
        <p:style>
          <a:lnRef idx="2">
            <a:schemeClr val="dk1"/>
          </a:lnRef>
          <a:fillRef idx="1">
            <a:schemeClr val="lt1"/>
          </a:fillRef>
          <a:effectRef idx="0">
            <a:schemeClr val="dk1"/>
          </a:effectRef>
          <a:fontRef idx="minor">
            <a:schemeClr val="dk1"/>
          </a:fontRef>
        </p:style>
        <p:txBody>
          <a:bodyPr lIns="0" tIns="0" rIns="0" bIns="0" anchor="ctr"/>
          <a:lstStyle/>
          <a:p>
            <a:pPr algn="ctr">
              <a:lnSpc>
                <a:spcPts val="738"/>
              </a:lnSpc>
              <a:defRPr/>
            </a:pPr>
            <a:r>
              <a:rPr lang="ja-JP" altLang="en-US" sz="969" kern="100" dirty="0">
                <a:latin typeface="ＭＳ 明朝" panose="02020609040205080304" pitchFamily="17" charset="-128"/>
                <a:ea typeface="ＭＳ 明朝" panose="02020609040205080304" pitchFamily="17" charset="-128"/>
                <a:cs typeface="Times New Roman" panose="02020603050405020304" pitchFamily="18" charset="0"/>
              </a:rPr>
              <a:t>算定方法の検討</a:t>
            </a:r>
            <a:endParaRPr lang="ja-JP" altLang="en-US" sz="1292"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37" name="楕円 36">
            <a:extLst>
              <a:ext uri="{FF2B5EF4-FFF2-40B4-BE49-F238E27FC236}">
                <a16:creationId xmlns:a16="http://schemas.microsoft.com/office/drawing/2014/main" id="{1E39E251-8575-454C-AB94-C5CCD1086FAA}"/>
              </a:ext>
            </a:extLst>
          </p:cNvPr>
          <p:cNvSpPr/>
          <p:nvPr/>
        </p:nvSpPr>
        <p:spPr>
          <a:xfrm flipH="1">
            <a:off x="4116266" y="2642090"/>
            <a:ext cx="134815" cy="108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662"/>
          </a:p>
        </p:txBody>
      </p:sp>
      <p:sp>
        <p:nvSpPr>
          <p:cNvPr id="38" name="楕円 37">
            <a:extLst>
              <a:ext uri="{FF2B5EF4-FFF2-40B4-BE49-F238E27FC236}">
                <a16:creationId xmlns:a16="http://schemas.microsoft.com/office/drawing/2014/main" id="{5566EDBD-3368-4EC0-BE27-BE9DC787B02E}"/>
              </a:ext>
            </a:extLst>
          </p:cNvPr>
          <p:cNvSpPr/>
          <p:nvPr/>
        </p:nvSpPr>
        <p:spPr>
          <a:xfrm flipH="1">
            <a:off x="8370277" y="2642090"/>
            <a:ext cx="114300" cy="108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662"/>
          </a:p>
        </p:txBody>
      </p:sp>
      <p:sp>
        <p:nvSpPr>
          <p:cNvPr id="39" name="楕円 38">
            <a:extLst>
              <a:ext uri="{FF2B5EF4-FFF2-40B4-BE49-F238E27FC236}">
                <a16:creationId xmlns:a16="http://schemas.microsoft.com/office/drawing/2014/main" id="{5E0234FD-9A47-4151-9E2F-F66FFD69EBFC}"/>
              </a:ext>
            </a:extLst>
          </p:cNvPr>
          <p:cNvSpPr/>
          <p:nvPr/>
        </p:nvSpPr>
        <p:spPr>
          <a:xfrm flipH="1">
            <a:off x="5445370" y="2642090"/>
            <a:ext cx="133350" cy="108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662"/>
          </a:p>
        </p:txBody>
      </p:sp>
      <p:sp>
        <p:nvSpPr>
          <p:cNvPr id="43" name="六角形 42">
            <a:extLst>
              <a:ext uri="{FF2B5EF4-FFF2-40B4-BE49-F238E27FC236}">
                <a16:creationId xmlns:a16="http://schemas.microsoft.com/office/drawing/2014/main" id="{D05BD2A9-E118-4950-9778-351A4C5801DA}"/>
              </a:ext>
            </a:extLst>
          </p:cNvPr>
          <p:cNvSpPr/>
          <p:nvPr/>
        </p:nvSpPr>
        <p:spPr>
          <a:xfrm>
            <a:off x="2853104" y="1756997"/>
            <a:ext cx="697523" cy="243254"/>
          </a:xfrm>
          <a:prstGeom prst="hexagon">
            <a:avLst>
              <a:gd name="adj" fmla="val 40048"/>
              <a:gd name="vf" fmla="val 115470"/>
            </a:avLst>
          </a:prstGeom>
          <a:solidFill>
            <a:schemeClr val="bg1">
              <a:lumMod val="75000"/>
            </a:schemeClr>
          </a:solidFill>
          <a:ln w="6350"/>
        </p:spPr>
        <p:style>
          <a:lnRef idx="2">
            <a:schemeClr val="dk1"/>
          </a:lnRef>
          <a:fillRef idx="1">
            <a:schemeClr val="lt1"/>
          </a:fillRef>
          <a:effectRef idx="0">
            <a:schemeClr val="dk1"/>
          </a:effectRef>
          <a:fontRef idx="minor">
            <a:schemeClr val="dk1"/>
          </a:fontRef>
        </p:style>
        <p:txBody>
          <a:bodyPr lIns="0" tIns="0" rIns="0" bIns="0" anchor="ctr"/>
          <a:lstStyle/>
          <a:p>
            <a:pPr algn="ctr">
              <a:lnSpc>
                <a:spcPts val="738"/>
              </a:lnSpc>
              <a:defRPr/>
            </a:pPr>
            <a:r>
              <a:rPr lang="ja-JP" altLang="en-US" sz="969" kern="100" dirty="0">
                <a:latin typeface="ＭＳ 明朝" panose="02020609040205080304" pitchFamily="17" charset="-128"/>
                <a:ea typeface="ＭＳ 明朝" panose="02020609040205080304" pitchFamily="17" charset="-128"/>
                <a:cs typeface="Times New Roman" panose="02020603050405020304" pitchFamily="18" charset="0"/>
              </a:rPr>
              <a:t>情報</a:t>
            </a:r>
            <a:endParaRPr lang="ja-JP" altLang="en-US" sz="1292"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ctr">
              <a:lnSpc>
                <a:spcPts val="738"/>
              </a:lnSpc>
              <a:defRPr/>
            </a:pPr>
            <a:r>
              <a:rPr lang="ja-JP" altLang="en-US" sz="969" kern="100" dirty="0">
                <a:latin typeface="ＭＳ 明朝" panose="02020609040205080304" pitchFamily="17" charset="-128"/>
                <a:ea typeface="ＭＳ 明朝" panose="02020609040205080304" pitchFamily="17" charset="-128"/>
                <a:cs typeface="Times New Roman" panose="02020603050405020304" pitchFamily="18" charset="0"/>
              </a:rPr>
              <a:t>収集</a:t>
            </a:r>
            <a:endParaRPr lang="ja-JP" altLang="en-US" sz="1292"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4" name="六角形 43">
            <a:extLst>
              <a:ext uri="{FF2B5EF4-FFF2-40B4-BE49-F238E27FC236}">
                <a16:creationId xmlns:a16="http://schemas.microsoft.com/office/drawing/2014/main" id="{0BBA9B76-4146-4096-9BB2-CD2EF6301DC0}"/>
              </a:ext>
            </a:extLst>
          </p:cNvPr>
          <p:cNvSpPr/>
          <p:nvPr/>
        </p:nvSpPr>
        <p:spPr>
          <a:xfrm>
            <a:off x="5778013" y="3198935"/>
            <a:ext cx="2259623" cy="228600"/>
          </a:xfrm>
          <a:prstGeom prst="hexagon">
            <a:avLst>
              <a:gd name="adj" fmla="val 40048"/>
              <a:gd name="vf" fmla="val 115470"/>
            </a:avLst>
          </a:prstGeom>
          <a:solidFill>
            <a:schemeClr val="bg1">
              <a:lumMod val="75000"/>
            </a:schemeClr>
          </a:solidFill>
          <a:ln w="6350"/>
        </p:spPr>
        <p:style>
          <a:lnRef idx="2">
            <a:schemeClr val="dk1"/>
          </a:lnRef>
          <a:fillRef idx="1">
            <a:schemeClr val="lt1"/>
          </a:fillRef>
          <a:effectRef idx="0">
            <a:schemeClr val="dk1"/>
          </a:effectRef>
          <a:fontRef idx="minor">
            <a:schemeClr val="dk1"/>
          </a:fontRef>
        </p:style>
        <p:txBody>
          <a:bodyPr lIns="0" tIns="0" rIns="0" bIns="0" anchor="ctr"/>
          <a:lstStyle/>
          <a:p>
            <a:pPr algn="ctr">
              <a:lnSpc>
                <a:spcPts val="738"/>
              </a:lnSpc>
              <a:defRPr/>
            </a:pPr>
            <a:r>
              <a:rPr lang="ja-JP" altLang="en-US" sz="969" kern="100" dirty="0">
                <a:latin typeface="ＭＳ 明朝" panose="02020609040205080304" pitchFamily="17" charset="-128"/>
                <a:ea typeface="ＭＳ 明朝" panose="02020609040205080304" pitchFamily="17" charset="-128"/>
                <a:cs typeface="Times New Roman" panose="02020603050405020304" pitchFamily="18" charset="0"/>
              </a:rPr>
              <a:t>イベント、小売り店舗等で試行</a:t>
            </a:r>
            <a:endParaRPr lang="ja-JP" altLang="en-US" sz="1292"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5" name="六角形 44">
            <a:extLst>
              <a:ext uri="{FF2B5EF4-FFF2-40B4-BE49-F238E27FC236}">
                <a16:creationId xmlns:a16="http://schemas.microsoft.com/office/drawing/2014/main" id="{A111A115-C7B8-444D-8074-15E59F4D0927}"/>
              </a:ext>
            </a:extLst>
          </p:cNvPr>
          <p:cNvSpPr/>
          <p:nvPr/>
        </p:nvSpPr>
        <p:spPr>
          <a:xfrm>
            <a:off x="6375889" y="3547697"/>
            <a:ext cx="1661746" cy="215411"/>
          </a:xfrm>
          <a:prstGeom prst="hexagon">
            <a:avLst>
              <a:gd name="adj" fmla="val 40048"/>
              <a:gd name="vf" fmla="val 115470"/>
            </a:avLst>
          </a:prstGeom>
          <a:solidFill>
            <a:schemeClr val="bg1">
              <a:lumMod val="75000"/>
            </a:schemeClr>
          </a:solidFill>
          <a:ln w="6350"/>
        </p:spPr>
        <p:style>
          <a:lnRef idx="2">
            <a:schemeClr val="dk1"/>
          </a:lnRef>
          <a:fillRef idx="1">
            <a:schemeClr val="lt1"/>
          </a:fillRef>
          <a:effectRef idx="0">
            <a:schemeClr val="dk1"/>
          </a:effectRef>
          <a:fontRef idx="minor">
            <a:schemeClr val="dk1"/>
          </a:fontRef>
        </p:style>
        <p:txBody>
          <a:bodyPr lIns="0" tIns="0" rIns="0" bIns="0" anchor="ctr"/>
          <a:lstStyle/>
          <a:p>
            <a:pPr algn="ctr">
              <a:lnSpc>
                <a:spcPts val="738"/>
              </a:lnSpc>
              <a:defRPr/>
            </a:pPr>
            <a:r>
              <a:rPr lang="ja-JP" altLang="en-US" sz="969" kern="100" dirty="0">
                <a:latin typeface="ＭＳ 明朝" panose="02020609040205080304" pitchFamily="17" charset="-128"/>
                <a:ea typeface="ＭＳ 明朝" panose="02020609040205080304" pitchFamily="17" charset="-128"/>
                <a:cs typeface="Times New Roman" panose="02020603050405020304" pitchFamily="18" charset="0"/>
              </a:rPr>
              <a:t>小学校で４回程度</a:t>
            </a:r>
            <a:endParaRPr lang="ja-JP" altLang="en-US" sz="1292"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6" name="六角形 45">
            <a:extLst>
              <a:ext uri="{FF2B5EF4-FFF2-40B4-BE49-F238E27FC236}">
                <a16:creationId xmlns:a16="http://schemas.microsoft.com/office/drawing/2014/main" id="{1E4BEE8F-1988-453A-AA53-F3598642C232}"/>
              </a:ext>
            </a:extLst>
          </p:cNvPr>
          <p:cNvSpPr/>
          <p:nvPr/>
        </p:nvSpPr>
        <p:spPr>
          <a:xfrm>
            <a:off x="3590192" y="2151185"/>
            <a:ext cx="2187820" cy="230066"/>
          </a:xfrm>
          <a:prstGeom prst="hexagon">
            <a:avLst>
              <a:gd name="adj" fmla="val 40048"/>
              <a:gd name="vf" fmla="val 115470"/>
            </a:avLst>
          </a:prstGeom>
          <a:solidFill>
            <a:schemeClr val="bg1">
              <a:lumMod val="75000"/>
            </a:schemeClr>
          </a:solidFill>
          <a:ln w="6350"/>
        </p:spPr>
        <p:style>
          <a:lnRef idx="2">
            <a:schemeClr val="dk1"/>
          </a:lnRef>
          <a:fillRef idx="1">
            <a:schemeClr val="lt1"/>
          </a:fillRef>
          <a:effectRef idx="0">
            <a:schemeClr val="dk1"/>
          </a:effectRef>
          <a:fontRef idx="minor">
            <a:schemeClr val="dk1"/>
          </a:fontRef>
        </p:style>
        <p:txBody>
          <a:bodyPr lIns="0" tIns="0" rIns="0" bIns="0" anchor="ctr"/>
          <a:lstStyle/>
          <a:p>
            <a:pPr algn="ctr">
              <a:lnSpc>
                <a:spcPts val="738"/>
              </a:lnSpc>
              <a:defRPr/>
            </a:pPr>
            <a:r>
              <a:rPr lang="ja-JP" altLang="en-US" sz="969" kern="100" dirty="0">
                <a:latin typeface="ＭＳ 明朝" panose="02020609040205080304" pitchFamily="17" charset="-128"/>
                <a:ea typeface="ＭＳ 明朝" panose="02020609040205080304" pitchFamily="17" charset="-128"/>
                <a:cs typeface="Times New Roman" panose="02020603050405020304" pitchFamily="18" charset="0"/>
              </a:rPr>
              <a:t>ラベルの作成・試行場所の検討</a:t>
            </a:r>
            <a:endParaRPr lang="ja-JP" altLang="en-US" sz="1292"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7" name="テキスト ボックス 46">
            <a:extLst>
              <a:ext uri="{FF2B5EF4-FFF2-40B4-BE49-F238E27FC236}">
                <a16:creationId xmlns:a16="http://schemas.microsoft.com/office/drawing/2014/main" id="{980CD367-770F-4E2E-AF08-44BC35B0F490}"/>
              </a:ext>
            </a:extLst>
          </p:cNvPr>
          <p:cNvSpPr txBox="1"/>
          <p:nvPr/>
        </p:nvSpPr>
        <p:spPr>
          <a:xfrm>
            <a:off x="173455" y="620688"/>
            <a:ext cx="2454329" cy="369332"/>
          </a:xfrm>
          <a:prstGeom prst="rect">
            <a:avLst/>
          </a:prstGeom>
          <a:solidFill>
            <a:schemeClr val="bg1"/>
          </a:solidFill>
          <a:ln>
            <a:solidFill>
              <a:schemeClr val="tx1"/>
            </a:solidFill>
          </a:ln>
        </p:spPr>
        <p:txBody>
          <a:bodyPr wrap="square">
            <a:spAutoFit/>
          </a:bodyPr>
          <a:lstStyle/>
          <a:p>
            <a:pPr algn="ctr">
              <a:defRPr/>
            </a:pPr>
            <a:r>
              <a:rPr lang="en-US" altLang="ja-JP" b="1" dirty="0"/>
              <a:t>【</a:t>
            </a:r>
            <a:r>
              <a:rPr lang="ja-JP" altLang="en-US" b="1" dirty="0"/>
              <a:t>実施スケジュール</a:t>
            </a:r>
            <a:r>
              <a:rPr lang="en-US" altLang="ja-JP" b="1" dirty="0"/>
              <a:t>】</a:t>
            </a:r>
            <a:endParaRPr lang="ja-JP" altLang="en-US" b="1" dirty="0"/>
          </a:p>
        </p:txBody>
      </p:sp>
      <p:sp>
        <p:nvSpPr>
          <p:cNvPr id="48" name="六角形 47">
            <a:extLst>
              <a:ext uri="{FF2B5EF4-FFF2-40B4-BE49-F238E27FC236}">
                <a16:creationId xmlns:a16="http://schemas.microsoft.com/office/drawing/2014/main" id="{F0FEC429-3074-472B-BF7C-9636444B8F7E}"/>
              </a:ext>
            </a:extLst>
          </p:cNvPr>
          <p:cNvSpPr/>
          <p:nvPr/>
        </p:nvSpPr>
        <p:spPr>
          <a:xfrm>
            <a:off x="5817577" y="1762859"/>
            <a:ext cx="2189285" cy="237392"/>
          </a:xfrm>
          <a:prstGeom prst="hexagon">
            <a:avLst>
              <a:gd name="adj" fmla="val 40048"/>
              <a:gd name="vf" fmla="val 115470"/>
            </a:avLst>
          </a:prstGeom>
          <a:solidFill>
            <a:schemeClr val="bg1">
              <a:lumMod val="75000"/>
            </a:schemeClr>
          </a:solidFill>
          <a:ln w="6350"/>
        </p:spPr>
        <p:style>
          <a:lnRef idx="2">
            <a:schemeClr val="dk1"/>
          </a:lnRef>
          <a:fillRef idx="1">
            <a:schemeClr val="lt1"/>
          </a:fillRef>
          <a:effectRef idx="0">
            <a:schemeClr val="dk1"/>
          </a:effectRef>
          <a:fontRef idx="minor">
            <a:schemeClr val="dk1"/>
          </a:fontRef>
        </p:style>
        <p:txBody>
          <a:bodyPr lIns="0" tIns="0" rIns="0" bIns="0" anchor="ctr"/>
          <a:lstStyle/>
          <a:p>
            <a:pPr algn="ctr">
              <a:lnSpc>
                <a:spcPts val="738"/>
              </a:lnSpc>
              <a:defRPr/>
            </a:pPr>
            <a:r>
              <a:rPr lang="ja-JP" altLang="en-US" sz="969" kern="100" dirty="0">
                <a:latin typeface="ＭＳ 明朝" panose="02020609040205080304" pitchFamily="17" charset="-128"/>
                <a:ea typeface="ＭＳ 明朝" panose="02020609040205080304" pitchFamily="17" charset="-128"/>
                <a:cs typeface="Times New Roman" panose="02020603050405020304" pitchFamily="18" charset="0"/>
              </a:rPr>
              <a:t>試算・イベントや店舗での実証</a:t>
            </a:r>
            <a:endParaRPr lang="ja-JP" altLang="en-US" sz="1292"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5252" name="スライド番号プレースホルダー 56">
            <a:extLst>
              <a:ext uri="{FF2B5EF4-FFF2-40B4-BE49-F238E27FC236}">
                <a16:creationId xmlns:a16="http://schemas.microsoft.com/office/drawing/2014/main" id="{33302E05-75F8-4594-A13D-0503823F712A}"/>
              </a:ext>
            </a:extLst>
          </p:cNvPr>
          <p:cNvSpPr>
            <a:spLocks noGrp="1"/>
          </p:cNvSpPr>
          <p:nvPr>
            <p:ph type="sldNum" sz="quarter" idx="12"/>
          </p:nvPr>
        </p:nvSpPr>
        <p:spPr>
          <a:xfrm>
            <a:off x="8612059" y="6356216"/>
            <a:ext cx="448408" cy="4484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954">
                <a:solidFill>
                  <a:schemeClr val="tx1"/>
                </a:solidFill>
                <a:latin typeface="Arial" panose="020B0604020202020204" pitchFamily="34" charset="0"/>
                <a:ea typeface="ＭＳ Ｐゴシック" panose="020B0600070205080204" pitchFamily="50" charset="-128"/>
              </a:defRPr>
            </a:lvl1pPr>
            <a:lvl2pPr marL="685817" indent="-263776">
              <a:spcBef>
                <a:spcPct val="20000"/>
              </a:spcBef>
              <a:buChar char="–"/>
              <a:defRPr kumimoji="1" sz="2585">
                <a:solidFill>
                  <a:schemeClr val="tx1"/>
                </a:solidFill>
                <a:latin typeface="Arial" panose="020B0604020202020204" pitchFamily="34" charset="0"/>
                <a:ea typeface="ＭＳ Ｐゴシック" panose="020B0600070205080204" pitchFamily="50" charset="-128"/>
              </a:defRPr>
            </a:lvl2pPr>
            <a:lvl3pPr marL="1055103" indent="-211021">
              <a:spcBef>
                <a:spcPct val="20000"/>
              </a:spcBef>
              <a:buChar char="•"/>
              <a:defRPr kumimoji="1" sz="2215">
                <a:solidFill>
                  <a:schemeClr val="tx1"/>
                </a:solidFill>
                <a:latin typeface="Arial" panose="020B0604020202020204" pitchFamily="34" charset="0"/>
                <a:ea typeface="ＭＳ Ｐゴシック" panose="020B0600070205080204" pitchFamily="50" charset="-128"/>
              </a:defRPr>
            </a:lvl3pPr>
            <a:lvl4pPr marL="1477145" indent="-211021">
              <a:spcBef>
                <a:spcPct val="20000"/>
              </a:spcBef>
              <a:buChar char="–"/>
              <a:defRPr kumimoji="1" sz="1846">
                <a:solidFill>
                  <a:schemeClr val="tx1"/>
                </a:solidFill>
                <a:latin typeface="Arial" panose="020B0604020202020204" pitchFamily="34" charset="0"/>
                <a:ea typeface="ＭＳ Ｐゴシック" panose="020B0600070205080204" pitchFamily="50" charset="-128"/>
              </a:defRPr>
            </a:lvl4pPr>
            <a:lvl5pPr marL="1899186" indent="-211021">
              <a:spcBef>
                <a:spcPct val="20000"/>
              </a:spcBef>
              <a:buChar char="»"/>
              <a:defRPr kumimoji="1" sz="1846">
                <a:solidFill>
                  <a:schemeClr val="tx1"/>
                </a:solidFill>
                <a:latin typeface="Arial" panose="020B0604020202020204" pitchFamily="34" charset="0"/>
                <a:ea typeface="ＭＳ Ｐゴシック" panose="020B0600070205080204" pitchFamily="50" charset="-128"/>
              </a:defRPr>
            </a:lvl5pPr>
            <a:lvl6pPr marL="2321227"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6pPr>
            <a:lvl7pPr marL="2743269"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7pPr>
            <a:lvl8pPr marL="3165310"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8pPr>
            <a:lvl9pPr marL="3587351"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5E40EBEB-F270-4857-A74F-1BE6B6364D5B}" type="slidenum">
              <a:rPr lang="ja-JP" altLang="en-US" sz="1600">
                <a:latin typeface="Meiryo UI" panose="020B0604030504040204" pitchFamily="50" charset="-128"/>
                <a:ea typeface="Meiryo UI" panose="020B0604030504040204" pitchFamily="50" charset="-128"/>
              </a:rPr>
              <a:pPr>
                <a:spcBef>
                  <a:spcPct val="0"/>
                </a:spcBef>
                <a:buFontTx/>
                <a:buNone/>
              </a:pPr>
              <a:t>14</a:t>
            </a:fld>
            <a:endParaRPr lang="ja-JP" altLang="en-US" sz="1600" dirty="0">
              <a:latin typeface="Meiryo UI" panose="020B0604030504040204" pitchFamily="50" charset="-128"/>
              <a:ea typeface="Meiryo UI" panose="020B0604030504040204" pitchFamily="50" charset="-128"/>
            </a:endParaRPr>
          </a:p>
        </p:txBody>
      </p:sp>
      <p:sp>
        <p:nvSpPr>
          <p:cNvPr id="17" name="タイトル 1">
            <a:extLst>
              <a:ext uri="{FF2B5EF4-FFF2-40B4-BE49-F238E27FC236}">
                <a16:creationId xmlns:a16="http://schemas.microsoft.com/office/drawing/2014/main" id="{6C65F464-532F-4735-AB17-82366C9B0CBA}"/>
              </a:ext>
            </a:extLst>
          </p:cNvPr>
          <p:cNvSpPr txBox="1">
            <a:spLocks/>
          </p:cNvSpPr>
          <p:nvPr/>
        </p:nvSpPr>
        <p:spPr bwMode="auto">
          <a:xfrm>
            <a:off x="173455" y="-137746"/>
            <a:ext cx="8440615" cy="640373"/>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66131" tIns="42198" rIns="84394" bIns="4219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585" b="1" dirty="0">
                <a:solidFill>
                  <a:schemeClr val="bg1"/>
                </a:solidFill>
                <a:latin typeface="Meiryo UI" panose="020B0604030504040204" pitchFamily="50" charset="-128"/>
                <a:ea typeface="Meiryo UI" panose="020B0604030504040204" pitchFamily="50" charset="-128"/>
              </a:rPr>
              <a:t>R</a:t>
            </a:r>
            <a:r>
              <a:rPr lang="ja-JP" altLang="en-US" sz="2585" b="1" dirty="0">
                <a:solidFill>
                  <a:schemeClr val="bg1"/>
                </a:solidFill>
                <a:latin typeface="Meiryo UI" panose="020B0604030504040204" pitchFamily="50" charset="-128"/>
                <a:ea typeface="Meiryo UI" panose="020B0604030504040204" pitchFamily="50" charset="-128"/>
              </a:rPr>
              <a:t>４年度事業の実施状況</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a:extLst>
              <a:ext uri="{FF2B5EF4-FFF2-40B4-BE49-F238E27FC236}">
                <a16:creationId xmlns:a16="http://schemas.microsoft.com/office/drawing/2014/main" id="{406BA4E8-55CC-468B-A5D3-006D7336236D}"/>
              </a:ext>
            </a:extLst>
          </p:cNvPr>
          <p:cNvSpPr txBox="1">
            <a:spLocks/>
          </p:cNvSpPr>
          <p:nvPr/>
        </p:nvSpPr>
        <p:spPr bwMode="auto">
          <a:xfrm>
            <a:off x="213321" y="86805"/>
            <a:ext cx="8440615" cy="640373"/>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66131" tIns="42198" rIns="84394" bIns="4219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585" b="1" dirty="0">
                <a:solidFill>
                  <a:schemeClr val="bg1"/>
                </a:solidFill>
                <a:latin typeface="Meiryo UI" panose="020B0604030504040204" pitchFamily="50" charset="-128"/>
                <a:ea typeface="Meiryo UI" panose="020B0604030504040204" pitchFamily="50" charset="-128"/>
              </a:rPr>
              <a:t>試算・イベントや店舗での実証状況</a:t>
            </a:r>
          </a:p>
        </p:txBody>
      </p:sp>
      <p:sp>
        <p:nvSpPr>
          <p:cNvPr id="6147" name="スライド番号プレースホルダー 56">
            <a:extLst>
              <a:ext uri="{FF2B5EF4-FFF2-40B4-BE49-F238E27FC236}">
                <a16:creationId xmlns:a16="http://schemas.microsoft.com/office/drawing/2014/main" id="{A09F6E0B-D64A-4ADC-A7B5-B79ECB7CC9E0}"/>
              </a:ext>
            </a:extLst>
          </p:cNvPr>
          <p:cNvSpPr>
            <a:spLocks noGrp="1"/>
          </p:cNvSpPr>
          <p:nvPr>
            <p:ph type="sldNum" sz="quarter" idx="12"/>
          </p:nvPr>
        </p:nvSpPr>
        <p:spPr>
          <a:xfrm>
            <a:off x="8639908" y="6289430"/>
            <a:ext cx="448408" cy="451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954">
                <a:solidFill>
                  <a:schemeClr val="tx1"/>
                </a:solidFill>
                <a:latin typeface="Arial" panose="020B0604020202020204" pitchFamily="34" charset="0"/>
                <a:ea typeface="ＭＳ Ｐゴシック" panose="020B0600070205080204" pitchFamily="50" charset="-128"/>
              </a:defRPr>
            </a:lvl1pPr>
            <a:lvl2pPr marL="685817" indent="-263776">
              <a:spcBef>
                <a:spcPct val="20000"/>
              </a:spcBef>
              <a:buChar char="–"/>
              <a:defRPr kumimoji="1" sz="2585">
                <a:solidFill>
                  <a:schemeClr val="tx1"/>
                </a:solidFill>
                <a:latin typeface="Arial" panose="020B0604020202020204" pitchFamily="34" charset="0"/>
                <a:ea typeface="ＭＳ Ｐゴシック" panose="020B0600070205080204" pitchFamily="50" charset="-128"/>
              </a:defRPr>
            </a:lvl2pPr>
            <a:lvl3pPr marL="1055103" indent="-211021">
              <a:spcBef>
                <a:spcPct val="20000"/>
              </a:spcBef>
              <a:buChar char="•"/>
              <a:defRPr kumimoji="1" sz="2215">
                <a:solidFill>
                  <a:schemeClr val="tx1"/>
                </a:solidFill>
                <a:latin typeface="Arial" panose="020B0604020202020204" pitchFamily="34" charset="0"/>
                <a:ea typeface="ＭＳ Ｐゴシック" panose="020B0600070205080204" pitchFamily="50" charset="-128"/>
              </a:defRPr>
            </a:lvl3pPr>
            <a:lvl4pPr marL="1477145" indent="-211021">
              <a:spcBef>
                <a:spcPct val="20000"/>
              </a:spcBef>
              <a:buChar char="–"/>
              <a:defRPr kumimoji="1" sz="1846">
                <a:solidFill>
                  <a:schemeClr val="tx1"/>
                </a:solidFill>
                <a:latin typeface="Arial" panose="020B0604020202020204" pitchFamily="34" charset="0"/>
                <a:ea typeface="ＭＳ Ｐゴシック" panose="020B0600070205080204" pitchFamily="50" charset="-128"/>
              </a:defRPr>
            </a:lvl4pPr>
            <a:lvl5pPr marL="1899186" indent="-211021">
              <a:spcBef>
                <a:spcPct val="20000"/>
              </a:spcBef>
              <a:buChar char="»"/>
              <a:defRPr kumimoji="1" sz="1846">
                <a:solidFill>
                  <a:schemeClr val="tx1"/>
                </a:solidFill>
                <a:latin typeface="Arial" panose="020B0604020202020204" pitchFamily="34" charset="0"/>
                <a:ea typeface="ＭＳ Ｐゴシック" panose="020B0600070205080204" pitchFamily="50" charset="-128"/>
              </a:defRPr>
            </a:lvl5pPr>
            <a:lvl6pPr marL="2321227"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6pPr>
            <a:lvl7pPr marL="2743269"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7pPr>
            <a:lvl8pPr marL="3165310"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8pPr>
            <a:lvl9pPr marL="3587351"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C97E2BA8-4EFE-45DF-8AF8-8559BB508C3B}" type="slidenum">
              <a:rPr lang="ja-JP" altLang="en-US" sz="1600">
                <a:latin typeface="Meiryo UI" panose="020B0604030504040204" pitchFamily="50" charset="-128"/>
                <a:ea typeface="Meiryo UI" panose="020B0604030504040204" pitchFamily="50" charset="-128"/>
              </a:rPr>
              <a:pPr>
                <a:spcBef>
                  <a:spcPct val="0"/>
                </a:spcBef>
                <a:buFontTx/>
                <a:buNone/>
              </a:pPr>
              <a:t>15</a:t>
            </a:fld>
            <a:endParaRPr lang="ja-JP" altLang="en-US" sz="1600" dirty="0">
              <a:latin typeface="Meiryo UI" panose="020B0604030504040204" pitchFamily="50" charset="-128"/>
              <a:ea typeface="Meiryo UI" panose="020B0604030504040204" pitchFamily="50" charset="-128"/>
            </a:endParaRPr>
          </a:p>
        </p:txBody>
      </p:sp>
      <p:sp>
        <p:nvSpPr>
          <p:cNvPr id="11" name="四角形: 角を丸くする 35">
            <a:extLst>
              <a:ext uri="{FF2B5EF4-FFF2-40B4-BE49-F238E27FC236}">
                <a16:creationId xmlns:a16="http://schemas.microsoft.com/office/drawing/2014/main" id="{AEAD3794-963E-4B69-810F-FB36D3C5F8DB}"/>
              </a:ext>
            </a:extLst>
          </p:cNvPr>
          <p:cNvSpPr/>
          <p:nvPr/>
        </p:nvSpPr>
        <p:spPr>
          <a:xfrm>
            <a:off x="5326468" y="5850073"/>
            <a:ext cx="3892062" cy="367812"/>
          </a:xfrm>
          <a:prstGeom prst="roundRect">
            <a:avLst>
              <a:gd name="adj" fmla="val 151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108"/>
              </a:lnSpc>
              <a:defRPr/>
            </a:pPr>
            <a:r>
              <a:rPr lang="ja-JP" altLang="en-US" sz="1292" b="1" dirty="0">
                <a:solidFill>
                  <a:schemeClr val="tx1"/>
                </a:solidFill>
                <a:latin typeface="Meiryo UI" panose="020B0604030504040204" pitchFamily="50" charset="-128"/>
                <a:ea typeface="Meiryo UI" panose="020B0604030504040204" pitchFamily="50" charset="-128"/>
              </a:rPr>
              <a:t>てんしば「産直市場よってって」店舗内での表示状況</a:t>
            </a:r>
            <a:endParaRPr lang="en-US" altLang="ja-JP" sz="1292" b="1" dirty="0">
              <a:solidFill>
                <a:schemeClr val="tx1"/>
              </a:solidFill>
              <a:latin typeface="Meiryo UI" panose="020B0604030504040204" pitchFamily="50" charset="-128"/>
              <a:ea typeface="Meiryo UI" panose="020B0604030504040204" pitchFamily="50" charset="-128"/>
            </a:endParaRPr>
          </a:p>
        </p:txBody>
      </p:sp>
      <p:pic>
        <p:nvPicPr>
          <p:cNvPr id="6149" name="図 9">
            <a:extLst>
              <a:ext uri="{FF2B5EF4-FFF2-40B4-BE49-F238E27FC236}">
                <a16:creationId xmlns:a16="http://schemas.microsoft.com/office/drawing/2014/main" id="{7984241C-FF52-4FD5-AE4C-6AF4363EFBF4}"/>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7923" y="943708"/>
            <a:ext cx="3228243" cy="1647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吹き出し 2">
            <a:extLst>
              <a:ext uri="{FF2B5EF4-FFF2-40B4-BE49-F238E27FC236}">
                <a16:creationId xmlns:a16="http://schemas.microsoft.com/office/drawing/2014/main" id="{F0192303-0E99-4B9D-A3E4-0D1F7B28ACF1}"/>
              </a:ext>
            </a:extLst>
          </p:cNvPr>
          <p:cNvSpPr/>
          <p:nvPr/>
        </p:nvSpPr>
        <p:spPr>
          <a:xfrm>
            <a:off x="3301511" y="943707"/>
            <a:ext cx="5555274" cy="1822938"/>
          </a:xfrm>
          <a:prstGeom prst="wedgeRoundRectCallout">
            <a:avLst>
              <a:gd name="adj1" fmla="val -53035"/>
              <a:gd name="adj2" fmla="val -36755"/>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a:t>・</a:t>
            </a:r>
            <a:r>
              <a:rPr lang="ja-JP" altLang="en-US" dirty="0">
                <a:solidFill>
                  <a:srgbClr val="FF0000"/>
                </a:solidFill>
              </a:rPr>
              <a:t>生産過程での排出は、農水省の算定ツールを使用</a:t>
            </a:r>
            <a:r>
              <a:rPr lang="ja-JP" altLang="en-US" dirty="0"/>
              <a:t>し、</a:t>
            </a:r>
            <a:r>
              <a:rPr lang="ja-JP" altLang="en-US" dirty="0">
                <a:solidFill>
                  <a:srgbClr val="FF0000"/>
                </a:solidFill>
              </a:rPr>
              <a:t>標準的な農法とエコ農法での削減量を算定</a:t>
            </a:r>
            <a:r>
              <a:rPr lang="ja-JP" altLang="en-US" dirty="0"/>
              <a:t>。</a:t>
            </a:r>
            <a:endParaRPr lang="en-US" altLang="ja-JP" dirty="0"/>
          </a:p>
          <a:p>
            <a:pPr>
              <a:defRPr/>
            </a:pPr>
            <a:r>
              <a:rPr lang="ja-JP" altLang="en-US" dirty="0"/>
              <a:t>・</a:t>
            </a:r>
            <a:r>
              <a:rPr lang="ja-JP" altLang="en-US" dirty="0">
                <a:solidFill>
                  <a:srgbClr val="FF0000"/>
                </a:solidFill>
              </a:rPr>
              <a:t>輸送過程での排出は、農産物の全国的な輸送距離と、府内での輸送距離での削減量を算定</a:t>
            </a:r>
            <a:r>
              <a:rPr lang="ja-JP" altLang="en-US" dirty="0"/>
              <a:t>。</a:t>
            </a:r>
            <a:endParaRPr lang="en-US" altLang="ja-JP" dirty="0"/>
          </a:p>
          <a:p>
            <a:pPr>
              <a:defRPr/>
            </a:pPr>
            <a:r>
              <a:rPr lang="ja-JP" altLang="en-US" dirty="0"/>
              <a:t>・Ｒ４年度は、なす、きゅうり、みかんなど９品目で算定。</a:t>
            </a:r>
            <a:endParaRPr lang="en-US" altLang="ja-JP" dirty="0"/>
          </a:p>
        </p:txBody>
      </p:sp>
      <p:pic>
        <p:nvPicPr>
          <p:cNvPr id="6151" name="図 11">
            <a:extLst>
              <a:ext uri="{FF2B5EF4-FFF2-40B4-BE49-F238E27FC236}">
                <a16:creationId xmlns:a16="http://schemas.microsoft.com/office/drawing/2014/main" id="{F45F170E-27B0-473D-86F8-39678C93C194}"/>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493011" y="3335947"/>
            <a:ext cx="3577648" cy="238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a:extLst>
              <a:ext uri="{FF2B5EF4-FFF2-40B4-BE49-F238E27FC236}">
                <a16:creationId xmlns:a16="http://schemas.microsoft.com/office/drawing/2014/main" id="{7D18CD8B-3B63-4C7A-86DE-F05DAD70C525}"/>
              </a:ext>
            </a:extLst>
          </p:cNvPr>
          <p:cNvSpPr/>
          <p:nvPr/>
        </p:nvSpPr>
        <p:spPr>
          <a:xfrm>
            <a:off x="-43806" y="2766645"/>
            <a:ext cx="5555274" cy="3770263"/>
          </a:xfrm>
          <a:prstGeom prst="rect">
            <a:avLst/>
          </a:prstGeom>
        </p:spPr>
        <p:txBody>
          <a:bodyPr wrap="square">
            <a:spAutoFit/>
          </a:bodyPr>
          <a:lstStyle/>
          <a:p>
            <a:pPr>
              <a:defRPr/>
            </a:pPr>
            <a:r>
              <a:rPr lang="en-US" altLang="ja-JP" b="1" dirty="0"/>
              <a:t>【</a:t>
            </a:r>
            <a:r>
              <a:rPr lang="ja-JP" altLang="en-US" b="1" dirty="0"/>
              <a:t>イベント</a:t>
            </a:r>
            <a:r>
              <a:rPr lang="en-US" altLang="ja-JP" b="1" dirty="0"/>
              <a:t>】11</a:t>
            </a:r>
            <a:r>
              <a:rPr lang="ja-JP" altLang="en-US" b="1" dirty="0"/>
              <a:t>月</a:t>
            </a:r>
            <a:endParaRPr lang="en-US" altLang="ja-JP" b="1" dirty="0"/>
          </a:p>
          <a:p>
            <a:pPr marL="241795" indent="-241795">
              <a:defRPr/>
            </a:pPr>
            <a:r>
              <a:rPr lang="ja-JP" altLang="en-US" dirty="0"/>
              <a:t>○</a:t>
            </a:r>
            <a:r>
              <a:rPr lang="en-US" altLang="ja-JP" dirty="0"/>
              <a:t>CFP</a:t>
            </a:r>
            <a:r>
              <a:rPr lang="ja-JP" altLang="en-US" dirty="0"/>
              <a:t>算定結果の表示方法について、</a:t>
            </a:r>
            <a:r>
              <a:rPr lang="en-US" altLang="ja-JP" dirty="0"/>
              <a:t>3</a:t>
            </a:r>
            <a:r>
              <a:rPr lang="ja-JP" altLang="en-US" dirty="0"/>
              <a:t>種類から一番わかりやすいと思うラベルを投票</a:t>
            </a:r>
            <a:endParaRPr lang="en-US" altLang="ja-JP" dirty="0"/>
          </a:p>
          <a:p>
            <a:pPr marL="241795" indent="-241795">
              <a:spcAft>
                <a:spcPts val="554"/>
              </a:spcAft>
              <a:defRPr/>
            </a:pPr>
            <a:r>
              <a:rPr lang="ja-JP" altLang="en-US" dirty="0"/>
              <a:t>⇒</a:t>
            </a:r>
            <a:r>
              <a:rPr lang="ja-JP" altLang="en-US" dirty="0">
                <a:solidFill>
                  <a:srgbClr val="FF0000"/>
                </a:solidFill>
              </a:rPr>
              <a:t>子どもは等級表示（☆など）、大人は％表示が人気</a:t>
            </a:r>
            <a:endParaRPr lang="en-US" altLang="ja-JP" dirty="0">
              <a:solidFill>
                <a:srgbClr val="FF0000"/>
              </a:solidFill>
            </a:endParaRPr>
          </a:p>
          <a:p>
            <a:pPr marL="241795" indent="-241795">
              <a:defRPr/>
            </a:pPr>
            <a:r>
              <a:rPr lang="ja-JP" altLang="en-US" dirty="0"/>
              <a:t>○ゲーム形式の啓発やアンケート等を実施</a:t>
            </a:r>
            <a:endParaRPr lang="en-US" altLang="ja-JP" dirty="0"/>
          </a:p>
          <a:p>
            <a:pPr>
              <a:defRPr/>
            </a:pPr>
            <a:r>
              <a:rPr lang="ja-JP" altLang="en-US" dirty="0">
                <a:latin typeface="MS UI Gothic" panose="020B0600070205080204" pitchFamily="50" charset="-128"/>
                <a:ea typeface="MS UI Gothic" panose="020B0600070205080204" pitchFamily="50" charset="-128"/>
              </a:rPr>
              <a:t>　・</a:t>
            </a:r>
            <a:r>
              <a:rPr lang="ja-JP" altLang="en-US" dirty="0" err="1">
                <a:latin typeface="MS UI Gothic" panose="020B0600070205080204" pitchFamily="50" charset="-128"/>
                <a:ea typeface="MS UI Gothic" panose="020B0600070205080204" pitchFamily="50" charset="-128"/>
              </a:rPr>
              <a:t>てんしばでの</a:t>
            </a:r>
            <a:r>
              <a:rPr lang="ja-JP" altLang="en-US" dirty="0">
                <a:latin typeface="MS UI Gothic" panose="020B0600070205080204" pitchFamily="50" charset="-128"/>
                <a:ea typeface="MS UI Gothic" panose="020B0600070205080204" pitchFamily="50" charset="-128"/>
              </a:rPr>
              <a:t>おおさかもん祭り（店舗での表示も実施）</a:t>
            </a:r>
          </a:p>
          <a:p>
            <a:pPr>
              <a:defRPr/>
            </a:pPr>
            <a:r>
              <a:rPr lang="ja-JP" altLang="en-US" dirty="0">
                <a:latin typeface="MS UI Gothic" panose="020B0600070205080204" pitchFamily="50" charset="-128"/>
                <a:ea typeface="MS UI Gothic" panose="020B0600070205080204" pitchFamily="50" charset="-128"/>
              </a:rPr>
              <a:t>　・熊取町環境フェスティバル</a:t>
            </a:r>
          </a:p>
          <a:p>
            <a:pPr>
              <a:defRPr/>
            </a:pPr>
            <a:r>
              <a:rPr lang="ja-JP" altLang="en-US" dirty="0">
                <a:latin typeface="MS UI Gothic" panose="020B0600070205080204" pitchFamily="50" charset="-128"/>
                <a:ea typeface="MS UI Gothic" panose="020B0600070205080204" pitchFamily="50" charset="-128"/>
              </a:rPr>
              <a:t>　・とよなか市民環境展</a:t>
            </a:r>
            <a:endParaRPr lang="en-US" altLang="ja-JP" dirty="0">
              <a:latin typeface="MS UI Gothic" panose="020B0600070205080204" pitchFamily="50" charset="-128"/>
              <a:ea typeface="MS UI Gothic" panose="020B0600070205080204" pitchFamily="50" charset="-128"/>
            </a:endParaRPr>
          </a:p>
          <a:p>
            <a:pPr>
              <a:defRPr/>
            </a:pPr>
            <a:endParaRPr lang="ja-JP" altLang="en-US" dirty="0"/>
          </a:p>
          <a:p>
            <a:pPr>
              <a:defRPr/>
            </a:pPr>
            <a:r>
              <a:rPr lang="en-US" altLang="ja-JP" b="1" dirty="0"/>
              <a:t>【</a:t>
            </a:r>
            <a:r>
              <a:rPr lang="ja-JP" altLang="en-US" b="1" dirty="0"/>
              <a:t>小売り店舗</a:t>
            </a:r>
            <a:r>
              <a:rPr lang="en-US" altLang="ja-JP" b="1" dirty="0"/>
              <a:t>】</a:t>
            </a:r>
            <a:r>
              <a:rPr lang="ja-JP" altLang="en-US" b="1" dirty="0"/>
              <a:t>（２月中旬）</a:t>
            </a:r>
            <a:endParaRPr lang="en-US" altLang="ja-JP" b="1" dirty="0"/>
          </a:p>
          <a:p>
            <a:pPr marL="171455" indent="-171455">
              <a:defRPr/>
            </a:pPr>
            <a:r>
              <a:rPr lang="ja-JP" altLang="en-US" dirty="0"/>
              <a:t>○大阪いずみ市民生協の店舗において、ＣＦＰを表示した商品の販売を実施し、販売実績の効果検証を行う予定。</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a:extLst>
              <a:ext uri="{FF2B5EF4-FFF2-40B4-BE49-F238E27FC236}">
                <a16:creationId xmlns:a16="http://schemas.microsoft.com/office/drawing/2014/main" id="{5663E5EF-8ECD-4E5B-88AE-FA515E243B3D}"/>
              </a:ext>
            </a:extLst>
          </p:cNvPr>
          <p:cNvSpPr txBox="1">
            <a:spLocks/>
          </p:cNvSpPr>
          <p:nvPr/>
        </p:nvSpPr>
        <p:spPr bwMode="auto">
          <a:xfrm>
            <a:off x="249848" y="109363"/>
            <a:ext cx="8440615" cy="524608"/>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66131" tIns="42198" rIns="84394" bIns="4219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585" b="1" dirty="0">
                <a:solidFill>
                  <a:schemeClr val="bg1"/>
                </a:solidFill>
                <a:latin typeface="Meiryo UI" panose="020B0604030504040204" pitchFamily="50" charset="-128"/>
                <a:ea typeface="Meiryo UI" panose="020B0604030504040204" pitchFamily="50" charset="-128"/>
              </a:rPr>
              <a:t>環境教育の実施状況</a:t>
            </a:r>
          </a:p>
        </p:txBody>
      </p:sp>
      <p:sp>
        <p:nvSpPr>
          <p:cNvPr id="8195" name="スライド番号プレースホルダー 56">
            <a:extLst>
              <a:ext uri="{FF2B5EF4-FFF2-40B4-BE49-F238E27FC236}">
                <a16:creationId xmlns:a16="http://schemas.microsoft.com/office/drawing/2014/main" id="{B9231F48-9124-4310-B2AB-9B887D8CA578}"/>
              </a:ext>
            </a:extLst>
          </p:cNvPr>
          <p:cNvSpPr>
            <a:spLocks noGrp="1"/>
          </p:cNvSpPr>
          <p:nvPr>
            <p:ph type="sldNum" sz="quarter" idx="12"/>
          </p:nvPr>
        </p:nvSpPr>
        <p:spPr>
          <a:xfrm>
            <a:off x="8532934" y="6225687"/>
            <a:ext cx="448408" cy="4256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954">
                <a:solidFill>
                  <a:schemeClr val="tx1"/>
                </a:solidFill>
                <a:latin typeface="Arial" panose="020B0604020202020204" pitchFamily="34" charset="0"/>
                <a:ea typeface="ＭＳ Ｐゴシック" panose="020B0600070205080204" pitchFamily="50" charset="-128"/>
              </a:defRPr>
            </a:lvl1pPr>
            <a:lvl2pPr marL="685817" indent="-263776">
              <a:spcBef>
                <a:spcPct val="20000"/>
              </a:spcBef>
              <a:buChar char="–"/>
              <a:defRPr kumimoji="1" sz="2585">
                <a:solidFill>
                  <a:schemeClr val="tx1"/>
                </a:solidFill>
                <a:latin typeface="Arial" panose="020B0604020202020204" pitchFamily="34" charset="0"/>
                <a:ea typeface="ＭＳ Ｐゴシック" panose="020B0600070205080204" pitchFamily="50" charset="-128"/>
              </a:defRPr>
            </a:lvl2pPr>
            <a:lvl3pPr marL="1055103" indent="-211021">
              <a:spcBef>
                <a:spcPct val="20000"/>
              </a:spcBef>
              <a:buChar char="•"/>
              <a:defRPr kumimoji="1" sz="2215">
                <a:solidFill>
                  <a:schemeClr val="tx1"/>
                </a:solidFill>
                <a:latin typeface="Arial" panose="020B0604020202020204" pitchFamily="34" charset="0"/>
                <a:ea typeface="ＭＳ Ｐゴシック" panose="020B0600070205080204" pitchFamily="50" charset="-128"/>
              </a:defRPr>
            </a:lvl3pPr>
            <a:lvl4pPr marL="1477145" indent="-211021">
              <a:spcBef>
                <a:spcPct val="20000"/>
              </a:spcBef>
              <a:buChar char="–"/>
              <a:defRPr kumimoji="1" sz="1846">
                <a:solidFill>
                  <a:schemeClr val="tx1"/>
                </a:solidFill>
                <a:latin typeface="Arial" panose="020B0604020202020204" pitchFamily="34" charset="0"/>
                <a:ea typeface="ＭＳ Ｐゴシック" panose="020B0600070205080204" pitchFamily="50" charset="-128"/>
              </a:defRPr>
            </a:lvl4pPr>
            <a:lvl5pPr marL="1899186" indent="-211021">
              <a:spcBef>
                <a:spcPct val="20000"/>
              </a:spcBef>
              <a:buChar char="»"/>
              <a:defRPr kumimoji="1" sz="1846">
                <a:solidFill>
                  <a:schemeClr val="tx1"/>
                </a:solidFill>
                <a:latin typeface="Arial" panose="020B0604020202020204" pitchFamily="34" charset="0"/>
                <a:ea typeface="ＭＳ Ｐゴシック" panose="020B0600070205080204" pitchFamily="50" charset="-128"/>
              </a:defRPr>
            </a:lvl5pPr>
            <a:lvl6pPr marL="2321227"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6pPr>
            <a:lvl7pPr marL="2743269"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7pPr>
            <a:lvl8pPr marL="3165310"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8pPr>
            <a:lvl9pPr marL="3587351"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4BDC1FC-1A06-40B2-B6D2-A0FDFC4EC583}" type="slidenum">
              <a:rPr lang="ja-JP" altLang="en-US" sz="1600">
                <a:latin typeface="Meiryo UI" panose="020B0604030504040204" pitchFamily="50" charset="-128"/>
                <a:ea typeface="Meiryo UI" panose="020B0604030504040204" pitchFamily="50" charset="-128"/>
              </a:rPr>
              <a:pPr>
                <a:spcBef>
                  <a:spcPct val="0"/>
                </a:spcBef>
                <a:buFontTx/>
                <a:buNone/>
              </a:pPr>
              <a:t>16</a:t>
            </a:fld>
            <a:endParaRPr lang="ja-JP" altLang="en-US" sz="1600" dirty="0">
              <a:latin typeface="Meiryo UI" panose="020B0604030504040204" pitchFamily="50" charset="-128"/>
              <a:ea typeface="Meiryo UI" panose="020B0604030504040204" pitchFamily="50" charset="-128"/>
            </a:endParaRPr>
          </a:p>
        </p:txBody>
      </p:sp>
      <p:sp>
        <p:nvSpPr>
          <p:cNvPr id="9" name="四角形: 角を丸くする 35">
            <a:extLst>
              <a:ext uri="{FF2B5EF4-FFF2-40B4-BE49-F238E27FC236}">
                <a16:creationId xmlns:a16="http://schemas.microsoft.com/office/drawing/2014/main" id="{AEAD3794-963E-4B69-810F-FB36D3C5F8DB}"/>
              </a:ext>
            </a:extLst>
          </p:cNvPr>
          <p:cNvSpPr/>
          <p:nvPr/>
        </p:nvSpPr>
        <p:spPr>
          <a:xfrm>
            <a:off x="477716" y="6302620"/>
            <a:ext cx="3292720" cy="369277"/>
          </a:xfrm>
          <a:prstGeom prst="roundRect">
            <a:avLst>
              <a:gd name="adj" fmla="val 151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108"/>
              </a:lnSpc>
              <a:defRPr/>
            </a:pPr>
            <a:r>
              <a:rPr lang="ja-JP" altLang="en-US" sz="1292" b="1" dirty="0">
                <a:solidFill>
                  <a:schemeClr val="tx1"/>
                </a:solidFill>
                <a:latin typeface="Meiryo UI" panose="020B0604030504040204" pitchFamily="50" charset="-128"/>
                <a:ea typeface="Meiryo UI" panose="020B0604030504040204" pitchFamily="50" charset="-128"/>
              </a:rPr>
              <a:t>買い物ゲームの内容</a:t>
            </a:r>
            <a:endParaRPr lang="en-US" altLang="ja-JP" sz="1292" b="1" dirty="0">
              <a:solidFill>
                <a:schemeClr val="tx1"/>
              </a:solidFill>
              <a:latin typeface="Meiryo UI" panose="020B0604030504040204" pitchFamily="50" charset="-128"/>
              <a:ea typeface="Meiryo UI" panose="020B0604030504040204" pitchFamily="50" charset="-128"/>
            </a:endParaRPr>
          </a:p>
        </p:txBody>
      </p:sp>
      <p:sp>
        <p:nvSpPr>
          <p:cNvPr id="11" name="四角形: 角を丸くする 35">
            <a:extLst>
              <a:ext uri="{FF2B5EF4-FFF2-40B4-BE49-F238E27FC236}">
                <a16:creationId xmlns:a16="http://schemas.microsoft.com/office/drawing/2014/main" id="{AEAD3794-963E-4B69-810F-FB36D3C5F8DB}"/>
              </a:ext>
            </a:extLst>
          </p:cNvPr>
          <p:cNvSpPr/>
          <p:nvPr/>
        </p:nvSpPr>
        <p:spPr>
          <a:xfrm>
            <a:off x="5018943" y="6282104"/>
            <a:ext cx="3291254" cy="369277"/>
          </a:xfrm>
          <a:prstGeom prst="roundRect">
            <a:avLst>
              <a:gd name="adj" fmla="val 151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108"/>
              </a:lnSpc>
              <a:defRPr/>
            </a:pPr>
            <a:r>
              <a:rPr lang="ja-JP" altLang="en-US" sz="1292" b="1" dirty="0">
                <a:solidFill>
                  <a:schemeClr val="tx1"/>
                </a:solidFill>
                <a:latin typeface="Meiryo UI" panose="020B0604030504040204" pitchFamily="50" charset="-128"/>
                <a:ea typeface="Meiryo UI" panose="020B0604030504040204" pitchFamily="50" charset="-128"/>
              </a:rPr>
              <a:t>授業風景</a:t>
            </a:r>
            <a:endParaRPr lang="en-US" altLang="ja-JP" sz="1292" b="1" dirty="0">
              <a:solidFill>
                <a:schemeClr val="tx1"/>
              </a:solidFill>
              <a:latin typeface="Meiryo UI" panose="020B0604030504040204" pitchFamily="50" charset="-128"/>
              <a:ea typeface="Meiryo UI" panose="020B0604030504040204" pitchFamily="50" charset="-128"/>
            </a:endParaRPr>
          </a:p>
        </p:txBody>
      </p:sp>
      <p:graphicFrame>
        <p:nvGraphicFramePr>
          <p:cNvPr id="3" name="表 2">
            <a:extLst>
              <a:ext uri="{FF2B5EF4-FFF2-40B4-BE49-F238E27FC236}">
                <a16:creationId xmlns:a16="http://schemas.microsoft.com/office/drawing/2014/main" id="{8C3817B0-E1D3-48D1-BA00-CEE6594BA151}"/>
              </a:ext>
            </a:extLst>
          </p:cNvPr>
          <p:cNvGraphicFramePr>
            <a:graphicFrameLocks noGrp="1"/>
          </p:cNvGraphicFramePr>
          <p:nvPr>
            <p:extLst>
              <p:ext uri="{D42A27DB-BD31-4B8C-83A1-F6EECF244321}">
                <p14:modId xmlns:p14="http://schemas.microsoft.com/office/powerpoint/2010/main" val="2331301123"/>
              </p:ext>
            </p:extLst>
          </p:nvPr>
        </p:nvGraphicFramePr>
        <p:xfrm>
          <a:off x="183174" y="817685"/>
          <a:ext cx="8573964" cy="2464783"/>
        </p:xfrm>
        <a:graphic>
          <a:graphicData uri="http://schemas.openxmlformats.org/drawingml/2006/table">
            <a:tbl>
              <a:tblPr firstRow="1" firstCol="1" bandRow="1">
                <a:tableStyleId>{5C22544A-7EE6-4342-B048-85BDC9FD1C3A}</a:tableStyleId>
              </a:tblPr>
              <a:tblGrid>
                <a:gridCol w="1331543">
                  <a:extLst>
                    <a:ext uri="{9D8B030D-6E8A-4147-A177-3AD203B41FA5}">
                      <a16:colId xmlns:a16="http://schemas.microsoft.com/office/drawing/2014/main" val="2017464640"/>
                    </a:ext>
                  </a:extLst>
                </a:gridCol>
                <a:gridCol w="3388698">
                  <a:extLst>
                    <a:ext uri="{9D8B030D-6E8A-4147-A177-3AD203B41FA5}">
                      <a16:colId xmlns:a16="http://schemas.microsoft.com/office/drawing/2014/main" val="3953197315"/>
                    </a:ext>
                  </a:extLst>
                </a:gridCol>
                <a:gridCol w="3853723">
                  <a:extLst>
                    <a:ext uri="{9D8B030D-6E8A-4147-A177-3AD203B41FA5}">
                      <a16:colId xmlns:a16="http://schemas.microsoft.com/office/drawing/2014/main" val="1264679087"/>
                    </a:ext>
                  </a:extLst>
                </a:gridCol>
              </a:tblGrid>
              <a:tr h="253218">
                <a:tc>
                  <a:txBody>
                    <a:bodyPr/>
                    <a:lstStyle/>
                    <a:p>
                      <a:pPr algn="just">
                        <a:spcAft>
                          <a:spcPts val="0"/>
                        </a:spcAft>
                      </a:pPr>
                      <a:r>
                        <a:rPr lang="en-US" sz="1700" kern="100" dirty="0">
                          <a:effectLst/>
                        </a:rPr>
                        <a:t> </a:t>
                      </a:r>
                      <a:endParaRPr lang="ja-JP" sz="17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3301" marR="63301" marT="0" marB="0"/>
                </a:tc>
                <a:tc>
                  <a:txBody>
                    <a:bodyPr/>
                    <a:lstStyle/>
                    <a:p>
                      <a:pPr algn="ctr">
                        <a:spcAft>
                          <a:spcPts val="0"/>
                        </a:spcAft>
                      </a:pPr>
                      <a:r>
                        <a:rPr lang="ja-JP" sz="1700" kern="100" dirty="0">
                          <a:effectLst/>
                        </a:rPr>
                        <a:t>箕面市立西南小学校</a:t>
                      </a:r>
                      <a:endParaRPr lang="ja-JP" sz="17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3301" marR="63301" marT="0" marB="0"/>
                </a:tc>
                <a:tc>
                  <a:txBody>
                    <a:bodyPr/>
                    <a:lstStyle/>
                    <a:p>
                      <a:pPr algn="ctr">
                        <a:spcAft>
                          <a:spcPts val="0"/>
                        </a:spcAft>
                      </a:pPr>
                      <a:r>
                        <a:rPr lang="ja-JP" sz="1700" kern="100" dirty="0">
                          <a:effectLst/>
                        </a:rPr>
                        <a:t>高槻市立樫田小学校</a:t>
                      </a:r>
                      <a:r>
                        <a:rPr lang="en-US" sz="1700" kern="100" dirty="0">
                          <a:effectLst/>
                        </a:rPr>
                        <a:t> </a:t>
                      </a:r>
                      <a:endParaRPr lang="ja-JP" sz="17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3301" marR="63301" marT="0" marB="0"/>
                </a:tc>
                <a:extLst>
                  <a:ext uri="{0D108BD9-81ED-4DB2-BD59-A6C34878D82A}">
                    <a16:rowId xmlns:a16="http://schemas.microsoft.com/office/drawing/2014/main" val="89679107"/>
                  </a:ext>
                </a:extLst>
              </a:tr>
              <a:tr h="253218">
                <a:tc>
                  <a:txBody>
                    <a:bodyPr/>
                    <a:lstStyle/>
                    <a:p>
                      <a:pPr algn="just">
                        <a:spcAft>
                          <a:spcPts val="0"/>
                        </a:spcAft>
                      </a:pPr>
                      <a:r>
                        <a:rPr lang="ja-JP" sz="1700" kern="100" dirty="0">
                          <a:effectLst/>
                        </a:rPr>
                        <a:t>実施</a:t>
                      </a:r>
                      <a:r>
                        <a:rPr lang="ja-JP" altLang="en-US" sz="1700" kern="100" dirty="0">
                          <a:effectLst/>
                        </a:rPr>
                        <a:t>日・</a:t>
                      </a:r>
                      <a:r>
                        <a:rPr lang="ja-JP" sz="1700" kern="100" dirty="0">
                          <a:effectLst/>
                        </a:rPr>
                        <a:t>回数</a:t>
                      </a:r>
                      <a:endParaRPr lang="ja-JP" sz="17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3301" marR="63301" marT="0" marB="0"/>
                </a:tc>
                <a:tc>
                  <a:txBody>
                    <a:bodyPr/>
                    <a:lstStyle/>
                    <a:p>
                      <a:pPr algn="ctr">
                        <a:spcAft>
                          <a:spcPts val="0"/>
                        </a:spcAft>
                      </a:pPr>
                      <a:r>
                        <a:rPr lang="en-US" altLang="ja-JP" sz="1700" kern="100" dirty="0">
                          <a:effectLst/>
                        </a:rPr>
                        <a:t>12/1, 12/9</a:t>
                      </a:r>
                      <a:r>
                        <a:rPr lang="ja-JP" altLang="en-US" sz="1700" kern="100" baseline="0" dirty="0">
                          <a:effectLst/>
                        </a:rPr>
                        <a:t>　</a:t>
                      </a:r>
                      <a:r>
                        <a:rPr lang="ja-JP" sz="1700" kern="100" dirty="0">
                          <a:effectLst/>
                        </a:rPr>
                        <a:t>４回</a:t>
                      </a:r>
                      <a:endParaRPr lang="ja-JP" sz="17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3301" marR="63301" marT="0" marB="0"/>
                </a:tc>
                <a:tc>
                  <a:txBody>
                    <a:bodyPr/>
                    <a:lstStyle/>
                    <a:p>
                      <a:pPr algn="ctr">
                        <a:spcAft>
                          <a:spcPts val="0"/>
                        </a:spcAft>
                      </a:pPr>
                      <a:r>
                        <a:rPr lang="en-US" altLang="ja-JP" sz="1700" kern="100" dirty="0">
                          <a:effectLst/>
                        </a:rPr>
                        <a:t>2/2</a:t>
                      </a:r>
                      <a:r>
                        <a:rPr lang="ja-JP" altLang="en-US" sz="1700" kern="100" dirty="0">
                          <a:effectLst/>
                        </a:rPr>
                        <a:t>　</a:t>
                      </a:r>
                      <a:r>
                        <a:rPr lang="ja-JP" sz="1700" kern="100" dirty="0">
                          <a:effectLst/>
                        </a:rPr>
                        <a:t>２回</a:t>
                      </a:r>
                      <a:endParaRPr lang="ja-JP" sz="17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3301" marR="63301" marT="0" marB="0"/>
                </a:tc>
                <a:extLst>
                  <a:ext uri="{0D108BD9-81ED-4DB2-BD59-A6C34878D82A}">
                    <a16:rowId xmlns:a16="http://schemas.microsoft.com/office/drawing/2014/main" val="1830071047"/>
                  </a:ext>
                </a:extLst>
              </a:tr>
              <a:tr h="253218">
                <a:tc>
                  <a:txBody>
                    <a:bodyPr/>
                    <a:lstStyle/>
                    <a:p>
                      <a:pPr algn="just">
                        <a:spcAft>
                          <a:spcPts val="0"/>
                        </a:spcAft>
                      </a:pPr>
                      <a:r>
                        <a:rPr lang="ja-JP" sz="1700" kern="100" dirty="0">
                          <a:effectLst/>
                        </a:rPr>
                        <a:t>対象</a:t>
                      </a:r>
                      <a:endParaRPr lang="ja-JP" sz="17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3301" marR="63301" marT="0" marB="0"/>
                </a:tc>
                <a:tc>
                  <a:txBody>
                    <a:bodyPr/>
                    <a:lstStyle/>
                    <a:p>
                      <a:pPr algn="ctr">
                        <a:spcAft>
                          <a:spcPts val="0"/>
                        </a:spcAft>
                      </a:pPr>
                      <a:r>
                        <a:rPr lang="ja-JP" sz="1700" kern="100">
                          <a:effectLst/>
                        </a:rPr>
                        <a:t>５年生</a:t>
                      </a:r>
                      <a:endParaRPr lang="ja-JP" sz="17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3301" marR="63301" marT="0" marB="0"/>
                </a:tc>
                <a:tc>
                  <a:txBody>
                    <a:bodyPr/>
                    <a:lstStyle/>
                    <a:p>
                      <a:pPr algn="ctr">
                        <a:spcAft>
                          <a:spcPts val="0"/>
                        </a:spcAft>
                      </a:pPr>
                      <a:r>
                        <a:rPr lang="ja-JP" sz="1700" kern="100">
                          <a:effectLst/>
                        </a:rPr>
                        <a:t>５年生・６年生</a:t>
                      </a:r>
                      <a:endParaRPr lang="ja-JP" sz="17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3301" marR="63301" marT="0" marB="0"/>
                </a:tc>
                <a:extLst>
                  <a:ext uri="{0D108BD9-81ED-4DB2-BD59-A6C34878D82A}">
                    <a16:rowId xmlns:a16="http://schemas.microsoft.com/office/drawing/2014/main" val="203032752"/>
                  </a:ext>
                </a:extLst>
              </a:tr>
              <a:tr h="253218">
                <a:tc>
                  <a:txBody>
                    <a:bodyPr/>
                    <a:lstStyle/>
                    <a:p>
                      <a:pPr algn="just">
                        <a:spcAft>
                          <a:spcPts val="0"/>
                        </a:spcAft>
                      </a:pPr>
                      <a:r>
                        <a:rPr lang="ja-JP" sz="1700" kern="100" dirty="0">
                          <a:effectLst/>
                        </a:rPr>
                        <a:t>時間</a:t>
                      </a:r>
                      <a:endParaRPr lang="ja-JP" sz="17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3301" marR="63301" marT="0" marB="0"/>
                </a:tc>
                <a:tc>
                  <a:txBody>
                    <a:bodyPr/>
                    <a:lstStyle/>
                    <a:p>
                      <a:pPr algn="ctr">
                        <a:spcAft>
                          <a:spcPts val="0"/>
                        </a:spcAft>
                      </a:pPr>
                      <a:r>
                        <a:rPr lang="ja-JP" sz="1700" kern="100">
                          <a:effectLst/>
                        </a:rPr>
                        <a:t>１回あたり２時間</a:t>
                      </a:r>
                      <a:endParaRPr lang="ja-JP" sz="17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3301" marR="63301" marT="0" marB="0"/>
                </a:tc>
                <a:tc>
                  <a:txBody>
                    <a:bodyPr/>
                    <a:lstStyle/>
                    <a:p>
                      <a:pPr algn="ctr">
                        <a:spcAft>
                          <a:spcPts val="0"/>
                        </a:spcAft>
                      </a:pPr>
                      <a:r>
                        <a:rPr lang="ja-JP" sz="1700" kern="100">
                          <a:effectLst/>
                        </a:rPr>
                        <a:t>１回あたり１時間</a:t>
                      </a:r>
                      <a:endParaRPr lang="ja-JP" sz="17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3301" marR="63301" marT="0" marB="0"/>
                </a:tc>
                <a:extLst>
                  <a:ext uri="{0D108BD9-81ED-4DB2-BD59-A6C34878D82A}">
                    <a16:rowId xmlns:a16="http://schemas.microsoft.com/office/drawing/2014/main" val="1068444468"/>
                  </a:ext>
                </a:extLst>
              </a:tr>
              <a:tr h="1428463">
                <a:tc>
                  <a:txBody>
                    <a:bodyPr/>
                    <a:lstStyle/>
                    <a:p>
                      <a:pPr algn="just">
                        <a:spcAft>
                          <a:spcPts val="0"/>
                        </a:spcAft>
                      </a:pPr>
                      <a:r>
                        <a:rPr lang="ja-JP" sz="1700" kern="100" dirty="0">
                          <a:effectLst/>
                        </a:rPr>
                        <a:t>授業内容</a:t>
                      </a:r>
                      <a:endParaRPr lang="ja-JP" sz="17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3301" marR="63301" marT="0" marB="0"/>
                </a:tc>
                <a:tc>
                  <a:txBody>
                    <a:bodyPr/>
                    <a:lstStyle/>
                    <a:p>
                      <a:pPr marL="200025" indent="-200025" algn="just">
                        <a:spcAft>
                          <a:spcPts val="0"/>
                        </a:spcAft>
                      </a:pPr>
                      <a:r>
                        <a:rPr lang="en-US" sz="1700" kern="100" dirty="0">
                          <a:effectLst/>
                        </a:rPr>
                        <a:t>(1)</a:t>
                      </a:r>
                      <a:r>
                        <a:rPr lang="ja-JP" sz="1700" kern="100" dirty="0">
                          <a:effectLst/>
                        </a:rPr>
                        <a:t>食と地球温暖化に関わる点を中心に</a:t>
                      </a:r>
                      <a:r>
                        <a:rPr lang="en-US" sz="1700" kern="100" dirty="0">
                          <a:effectLst/>
                        </a:rPr>
                        <a:t>SDG</a:t>
                      </a:r>
                      <a:r>
                        <a:rPr lang="ja-JP" sz="1700" kern="100" dirty="0" err="1">
                          <a:effectLst/>
                        </a:rPr>
                        <a:t>ｓ</a:t>
                      </a:r>
                      <a:r>
                        <a:rPr lang="ja-JP" sz="1700" kern="100" dirty="0">
                          <a:effectLst/>
                        </a:rPr>
                        <a:t>について（講義）</a:t>
                      </a:r>
                    </a:p>
                    <a:p>
                      <a:pPr marL="200025" indent="-200025" algn="just">
                        <a:spcAft>
                          <a:spcPts val="0"/>
                        </a:spcAft>
                      </a:pPr>
                      <a:r>
                        <a:rPr lang="en-US" sz="1700" kern="100" dirty="0">
                          <a:effectLst/>
                        </a:rPr>
                        <a:t>(2)</a:t>
                      </a:r>
                      <a:r>
                        <a:rPr lang="ja-JP" sz="1700" kern="100" dirty="0">
                          <a:effectLst/>
                        </a:rPr>
                        <a:t>買い物ゲーム（グループワーク）</a:t>
                      </a:r>
                    </a:p>
                    <a:p>
                      <a:pPr marL="200025" indent="-200025" algn="just">
                        <a:spcAft>
                          <a:spcPts val="0"/>
                        </a:spcAft>
                      </a:pPr>
                      <a:r>
                        <a:rPr lang="en-US" sz="1700" kern="100" dirty="0">
                          <a:effectLst/>
                        </a:rPr>
                        <a:t>(3)CFP</a:t>
                      </a:r>
                      <a:r>
                        <a:rPr lang="ja-JP" sz="1700" kern="100" dirty="0">
                          <a:effectLst/>
                        </a:rPr>
                        <a:t>の考え方を踏まえた環境にやさしい買い物について（講義）</a:t>
                      </a:r>
                    </a:p>
                  </a:txBody>
                  <a:tcPr marL="63301" marR="63301" marT="0" marB="0"/>
                </a:tc>
                <a:tc>
                  <a:txBody>
                    <a:bodyPr/>
                    <a:lstStyle/>
                    <a:p>
                      <a:pPr marL="200025" indent="-200025" algn="just">
                        <a:spcAft>
                          <a:spcPts val="0"/>
                        </a:spcAft>
                      </a:pPr>
                      <a:r>
                        <a:rPr lang="en-US" sz="1700" kern="100" dirty="0">
                          <a:effectLst/>
                        </a:rPr>
                        <a:t>(1)</a:t>
                      </a:r>
                      <a:r>
                        <a:rPr lang="ja-JP" sz="1700" kern="100" dirty="0">
                          <a:effectLst/>
                        </a:rPr>
                        <a:t>買い物ゲーム（グループワーク）</a:t>
                      </a:r>
                    </a:p>
                    <a:p>
                      <a:pPr marL="200025" indent="-200025" algn="just">
                        <a:spcAft>
                          <a:spcPts val="0"/>
                        </a:spcAft>
                      </a:pPr>
                      <a:r>
                        <a:rPr lang="en-US" sz="1700" kern="100" dirty="0">
                          <a:effectLst/>
                        </a:rPr>
                        <a:t>(2)CFP</a:t>
                      </a:r>
                      <a:r>
                        <a:rPr lang="ja-JP" sz="1700" kern="100" dirty="0">
                          <a:effectLst/>
                        </a:rPr>
                        <a:t>の考え方を踏まえた環境にやさしい買い物について（講義）</a:t>
                      </a:r>
                    </a:p>
                  </a:txBody>
                  <a:tcPr marL="63301" marR="63301" marT="0" marB="0"/>
                </a:tc>
                <a:extLst>
                  <a:ext uri="{0D108BD9-81ED-4DB2-BD59-A6C34878D82A}">
                    <a16:rowId xmlns:a16="http://schemas.microsoft.com/office/drawing/2014/main" val="79383631"/>
                  </a:ext>
                </a:extLst>
              </a:tr>
            </a:tbl>
          </a:graphicData>
        </a:graphic>
      </p:graphicFrame>
      <p:pic>
        <p:nvPicPr>
          <p:cNvPr id="8224" name="図 11">
            <a:extLst>
              <a:ext uri="{FF2B5EF4-FFF2-40B4-BE49-F238E27FC236}">
                <a16:creationId xmlns:a16="http://schemas.microsoft.com/office/drawing/2014/main" id="{22D238EB-96E9-449C-BA45-5E2E12474C2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3174" y="3433397"/>
            <a:ext cx="3965331" cy="289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5" name="図 12">
            <a:extLst>
              <a:ext uri="{FF2B5EF4-FFF2-40B4-BE49-F238E27FC236}">
                <a16:creationId xmlns:a16="http://schemas.microsoft.com/office/drawing/2014/main" id="{694ADFF7-B2A7-4D6F-9D14-F5A731822DC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70939" y="3720612"/>
            <a:ext cx="3256085" cy="238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112079" y="763432"/>
            <a:ext cx="8953736" cy="145115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Wingdings" panose="05000000000000000000" pitchFamily="2" charset="2"/>
              <a:buChar char="n"/>
            </a:pPr>
            <a:r>
              <a:rPr lang="ja-JP" altLang="en-US" sz="2000" dirty="0">
                <a:solidFill>
                  <a:schemeClr val="tx1"/>
                </a:solidFill>
                <a:latin typeface="Meiryo UI" panose="020B0604030504040204" pitchFamily="50" charset="-128"/>
                <a:ea typeface="Meiryo UI" panose="020B0604030504040204" pitchFamily="50" charset="-128"/>
              </a:rPr>
              <a:t>　</a:t>
            </a:r>
            <a:r>
              <a:rPr lang="ja-JP" altLang="ja-JP" sz="2000" dirty="0">
                <a:solidFill>
                  <a:schemeClr val="tx1"/>
                </a:solidFill>
                <a:latin typeface="Meiryo UI" panose="020B0604030504040204" pitchFamily="50" charset="-128"/>
                <a:ea typeface="Meiryo UI" panose="020B0604030504040204" pitchFamily="50" charset="-128"/>
              </a:rPr>
              <a:t>府民の日常生活における</a:t>
            </a:r>
            <a:r>
              <a:rPr lang="ja-JP" altLang="ja-JP" sz="2000" b="1" dirty="0">
                <a:solidFill>
                  <a:srgbClr val="FF0000"/>
                </a:solidFill>
                <a:latin typeface="Meiryo UI" panose="020B0604030504040204" pitchFamily="50" charset="-128"/>
                <a:ea typeface="Meiryo UI" panose="020B0604030504040204" pitchFamily="50" charset="-128"/>
              </a:rPr>
              <a:t>環境に配慮した消費行動促進のためポイントを付与する制度</a:t>
            </a:r>
            <a:r>
              <a:rPr lang="ja-JP" altLang="ja-JP" sz="2000" dirty="0">
                <a:solidFill>
                  <a:schemeClr val="tx1"/>
                </a:solidFill>
                <a:latin typeface="Meiryo UI" panose="020B0604030504040204" pitchFamily="50" charset="-128"/>
                <a:ea typeface="Meiryo UI" panose="020B0604030504040204" pitchFamily="50" charset="-128"/>
              </a:rPr>
              <a:t>の実施に向けて、関係事業者等を交えた検討を行うとともに効果検証等を実施</a:t>
            </a:r>
            <a:endParaRPr lang="en-US" altLang="ja-JP" sz="2000" dirty="0">
              <a:solidFill>
                <a:schemeClr val="tx1"/>
              </a:solidFill>
              <a:latin typeface="Meiryo UI" panose="020B0604030504040204" pitchFamily="50" charset="-128"/>
              <a:ea typeface="Meiryo UI" panose="020B0604030504040204" pitchFamily="50" charset="-128"/>
            </a:endParaRPr>
          </a:p>
          <a:p>
            <a:endParaRPr lang="en-US" altLang="ja-JP" sz="8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ja-JP" altLang="en-US" sz="2000" dirty="0">
                <a:solidFill>
                  <a:schemeClr val="tx1"/>
                </a:solidFill>
                <a:latin typeface="Meiryo UI" panose="020B0604030504040204" pitchFamily="50" charset="-128"/>
                <a:ea typeface="Meiryo UI" panose="020B0604030504040204" pitchFamily="50" charset="-128"/>
              </a:rPr>
              <a:t>　</a:t>
            </a:r>
            <a:r>
              <a:rPr lang="ja-JP" altLang="ja-JP" sz="2000" dirty="0">
                <a:solidFill>
                  <a:schemeClr val="tx1"/>
                </a:solidFill>
                <a:latin typeface="Meiryo UI" panose="020B0604030504040204" pitchFamily="50" charset="-128"/>
                <a:ea typeface="Meiryo UI" panose="020B0604030504040204" pitchFamily="50" charset="-128"/>
              </a:rPr>
              <a:t>事業者と府が一体となって、大阪から脱炭素社会にふさわしい消費行動のムーブメントを興</a:t>
            </a:r>
            <a:r>
              <a:rPr lang="ja-JP" altLang="en-US" sz="2000" dirty="0">
                <a:solidFill>
                  <a:schemeClr val="tx1"/>
                </a:solidFill>
                <a:latin typeface="Meiryo UI" panose="020B0604030504040204" pitchFamily="50" charset="-128"/>
                <a:ea typeface="Meiryo UI" panose="020B0604030504040204" pitchFamily="50" charset="-128"/>
              </a:rPr>
              <a:t>す</a:t>
            </a:r>
            <a:endParaRPr lang="ja-JP" altLang="ja-JP" sz="2000" dirty="0">
              <a:solidFill>
                <a:schemeClr val="tx1"/>
              </a:solidFill>
              <a:latin typeface="Meiryo UI" panose="020B0604030504040204" pitchFamily="50" charset="-128"/>
              <a:ea typeface="Meiryo UI" panose="020B0604030504040204" pitchFamily="50" charset="-128"/>
            </a:endParaRPr>
          </a:p>
        </p:txBody>
      </p:sp>
      <p:sp>
        <p:nvSpPr>
          <p:cNvPr id="74" name="正方形/長方形 73"/>
          <p:cNvSpPr/>
          <p:nvPr/>
        </p:nvSpPr>
        <p:spPr>
          <a:xfrm>
            <a:off x="47834" y="2757482"/>
            <a:ext cx="7620510" cy="414300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ja-JP" b="1" dirty="0">
                <a:solidFill>
                  <a:schemeClr val="tx1"/>
                </a:solidFill>
                <a:latin typeface="Meiryo UI" panose="020B0604030504040204" pitchFamily="50" charset="-128"/>
                <a:ea typeface="Meiryo UI" panose="020B0604030504040204" pitchFamily="50" charset="-128"/>
              </a:rPr>
              <a:t>（１）ポイント付与の試行による効果検証</a:t>
            </a:r>
            <a:endParaRPr lang="en-US" altLang="ja-JP" b="1" dirty="0">
              <a:solidFill>
                <a:schemeClr val="tx1"/>
              </a:solidFill>
              <a:latin typeface="Meiryo UI" panose="020B0604030504040204" pitchFamily="50" charset="-128"/>
              <a:ea typeface="Meiryo UI" panose="020B0604030504040204" pitchFamily="50" charset="-128"/>
            </a:endParaRPr>
          </a:p>
          <a:p>
            <a:r>
              <a:rPr lang="ja-JP" altLang="en-US" b="1" dirty="0">
                <a:solidFill>
                  <a:schemeClr val="tx1"/>
                </a:solidFill>
                <a:latin typeface="Meiryo UI" panose="020B0604030504040204" pitchFamily="50" charset="-128"/>
                <a:ea typeface="Meiryo UI" panose="020B0604030504040204" pitchFamily="50" charset="-128"/>
              </a:rPr>
              <a:t>　　○</a:t>
            </a:r>
            <a:r>
              <a:rPr lang="ja-JP" altLang="ja-JP" dirty="0">
                <a:solidFill>
                  <a:schemeClr val="tx1"/>
                </a:solidFill>
                <a:latin typeface="Meiryo UI" panose="020B0604030504040204" pitchFamily="50" charset="-128"/>
                <a:ea typeface="Meiryo UI" panose="020B0604030504040204" pitchFamily="50" charset="-128"/>
              </a:rPr>
              <a:t>小売事業者等が現在運用しているポイントシステムを活用して、生産・流通</a:t>
            </a:r>
            <a:endParaRPr lang="en-US" altLang="ja-JP" dirty="0">
              <a:solidFill>
                <a:schemeClr val="tx1"/>
              </a:solidFill>
              <a:latin typeface="Meiryo UI" panose="020B0604030504040204" pitchFamily="50" charset="-128"/>
              <a:ea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rPr>
              <a:t>　　 　</a:t>
            </a:r>
            <a:r>
              <a:rPr lang="ja-JP" altLang="ja-JP" dirty="0">
                <a:solidFill>
                  <a:schemeClr val="tx1"/>
                </a:solidFill>
                <a:latin typeface="Meiryo UI" panose="020B0604030504040204" pitchFamily="50" charset="-128"/>
                <a:ea typeface="Meiryo UI" panose="020B0604030504040204" pitchFamily="50" charset="-128"/>
              </a:rPr>
              <a:t>過程での</a:t>
            </a:r>
            <a:r>
              <a:rPr lang="en-US" altLang="ja-JP" dirty="0">
                <a:solidFill>
                  <a:schemeClr val="tx1"/>
                </a:solidFill>
                <a:latin typeface="Meiryo UI" panose="020B0604030504040204" pitchFamily="50" charset="-128"/>
                <a:ea typeface="Meiryo UI" panose="020B0604030504040204" pitchFamily="50" charset="-128"/>
              </a:rPr>
              <a:t>CO</a:t>
            </a:r>
            <a:r>
              <a:rPr lang="en-US" altLang="ja-JP" baseline="-25000" dirty="0">
                <a:solidFill>
                  <a:schemeClr val="tx1"/>
                </a:solidFill>
                <a:latin typeface="Meiryo UI" panose="020B0604030504040204" pitchFamily="50" charset="-128"/>
                <a:ea typeface="Meiryo UI" panose="020B0604030504040204" pitchFamily="50" charset="-128"/>
              </a:rPr>
              <a:t>2</a:t>
            </a:r>
            <a:r>
              <a:rPr lang="ja-JP" altLang="ja-JP" dirty="0">
                <a:solidFill>
                  <a:schemeClr val="tx1"/>
                </a:solidFill>
                <a:latin typeface="Meiryo UI" panose="020B0604030504040204" pitchFamily="50" charset="-128"/>
                <a:ea typeface="Meiryo UI" panose="020B0604030504040204" pitchFamily="50" charset="-128"/>
              </a:rPr>
              <a:t>排出が少ない商品を購入した場合にポイントを付与</a:t>
            </a:r>
            <a:r>
              <a:rPr lang="en-US" altLang="ja-JP" dirty="0">
                <a:solidFill>
                  <a:schemeClr val="tx1"/>
                </a:solidFill>
                <a:latin typeface="Meiryo UI" panose="020B0604030504040204" pitchFamily="50" charset="-128"/>
                <a:ea typeface="Meiryo UI" panose="020B0604030504040204" pitchFamily="50" charset="-128"/>
              </a:rPr>
              <a:t>  </a:t>
            </a:r>
          </a:p>
          <a:p>
            <a:r>
              <a:rPr lang="en-US" altLang="ja-JP" dirty="0">
                <a:solidFill>
                  <a:schemeClr val="tx1"/>
                </a:solidFill>
                <a:latin typeface="Meiryo UI" panose="020B0604030504040204" pitchFamily="50" charset="-128"/>
                <a:ea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rPr>
              <a:t>○</a:t>
            </a:r>
            <a:r>
              <a:rPr lang="ja-JP" altLang="ja-JP" dirty="0">
                <a:solidFill>
                  <a:schemeClr val="tx1"/>
                </a:solidFill>
                <a:latin typeface="Meiryo UI" panose="020B0604030504040204" pitchFamily="50" charset="-128"/>
                <a:ea typeface="Meiryo UI" panose="020B0604030504040204" pitchFamily="50" charset="-128"/>
              </a:rPr>
              <a:t>脱炭素に寄与する商品選択の促進効果や</a:t>
            </a:r>
            <a:r>
              <a:rPr lang="en-US" altLang="ja-JP" dirty="0">
                <a:solidFill>
                  <a:schemeClr val="tx1"/>
                </a:solidFill>
                <a:latin typeface="Meiryo UI" panose="020B0604030504040204" pitchFamily="50" charset="-128"/>
                <a:ea typeface="Meiryo UI" panose="020B0604030504040204" pitchFamily="50" charset="-128"/>
              </a:rPr>
              <a:t>CO</a:t>
            </a:r>
            <a:r>
              <a:rPr lang="en-US" altLang="ja-JP" baseline="-25000" dirty="0">
                <a:solidFill>
                  <a:schemeClr val="tx1"/>
                </a:solidFill>
                <a:latin typeface="Meiryo UI" panose="020B0604030504040204" pitchFamily="50" charset="-128"/>
                <a:ea typeface="Meiryo UI" panose="020B0604030504040204" pitchFamily="50" charset="-128"/>
              </a:rPr>
              <a:t>2</a:t>
            </a:r>
            <a:r>
              <a:rPr lang="ja-JP" altLang="ja-JP" dirty="0">
                <a:solidFill>
                  <a:schemeClr val="tx1"/>
                </a:solidFill>
                <a:latin typeface="Meiryo UI" panose="020B0604030504040204" pitchFamily="50" charset="-128"/>
                <a:ea typeface="Meiryo UI" panose="020B0604030504040204" pitchFamily="50" charset="-128"/>
              </a:rPr>
              <a:t>削減効果等に関する評価・</a:t>
            </a:r>
            <a:endParaRPr lang="en-US" altLang="ja-JP" dirty="0">
              <a:solidFill>
                <a:schemeClr val="tx1"/>
              </a:solidFill>
              <a:latin typeface="Meiryo UI" panose="020B0604030504040204" pitchFamily="50" charset="-128"/>
              <a:ea typeface="Meiryo UI" panose="020B0604030504040204" pitchFamily="50" charset="-128"/>
            </a:endParaRPr>
          </a:p>
          <a:p>
            <a:r>
              <a:rPr lang="en-US" altLang="ja-JP" dirty="0">
                <a:solidFill>
                  <a:schemeClr val="tx1"/>
                </a:solidFill>
                <a:latin typeface="Meiryo UI" panose="020B0604030504040204" pitchFamily="50" charset="-128"/>
                <a:ea typeface="Meiryo UI" panose="020B0604030504040204" pitchFamily="50" charset="-128"/>
              </a:rPr>
              <a:t>       </a:t>
            </a:r>
            <a:r>
              <a:rPr lang="ja-JP" altLang="ja-JP" dirty="0">
                <a:solidFill>
                  <a:schemeClr val="tx1"/>
                </a:solidFill>
                <a:latin typeface="Meiryo UI" panose="020B0604030504040204" pitchFamily="50" charset="-128"/>
                <a:ea typeface="Meiryo UI" panose="020B0604030504040204" pitchFamily="50" charset="-128"/>
              </a:rPr>
              <a:t>検証</a:t>
            </a:r>
            <a:r>
              <a:rPr lang="ja-JP" altLang="en-US" dirty="0">
                <a:solidFill>
                  <a:schemeClr val="tx1"/>
                </a:solidFill>
                <a:latin typeface="Meiryo UI" panose="020B0604030504040204" pitchFamily="50" charset="-128"/>
                <a:ea typeface="Meiryo UI" panose="020B0604030504040204" pitchFamily="50" charset="-128"/>
              </a:rPr>
              <a:t>を実施</a:t>
            </a:r>
            <a:endParaRPr lang="ja-JP" altLang="ja-JP" dirty="0">
              <a:solidFill>
                <a:schemeClr val="tx1"/>
              </a:solidFill>
              <a:latin typeface="Meiryo UI" panose="020B0604030504040204" pitchFamily="50" charset="-128"/>
              <a:ea typeface="Meiryo UI" panose="020B0604030504040204" pitchFamily="50" charset="-128"/>
            </a:endParaRPr>
          </a:p>
          <a:p>
            <a:r>
              <a:rPr lang="ja-JP" altLang="ja-JP" dirty="0">
                <a:solidFill>
                  <a:schemeClr val="tx1"/>
                </a:solidFill>
                <a:latin typeface="Meiryo UI" panose="020B0604030504040204" pitchFamily="50" charset="-128"/>
                <a:ea typeface="Meiryo UI" panose="020B0604030504040204" pitchFamily="50" charset="-128"/>
              </a:rPr>
              <a:t>　  </a:t>
            </a:r>
            <a:r>
              <a:rPr lang="en-US" altLang="ja-JP" dirty="0">
                <a:solidFill>
                  <a:schemeClr val="tx1"/>
                </a:solidFill>
                <a:latin typeface="Meiryo UI" panose="020B0604030504040204" pitchFamily="50" charset="-128"/>
                <a:ea typeface="Meiryo UI" panose="020B0604030504040204" pitchFamily="50" charset="-128"/>
              </a:rPr>
              <a:t>       ※</a:t>
            </a:r>
            <a:r>
              <a:rPr lang="ja-JP" altLang="ja-JP" dirty="0">
                <a:solidFill>
                  <a:schemeClr val="tx1"/>
                </a:solidFill>
                <a:latin typeface="Meiryo UI" panose="020B0604030504040204" pitchFamily="50" charset="-128"/>
                <a:ea typeface="Meiryo UI" panose="020B0604030504040204" pitchFamily="50" charset="-128"/>
              </a:rPr>
              <a:t>効果検証を行う事業者：５事業者程度</a:t>
            </a:r>
            <a:endParaRPr lang="en-US" altLang="ja-JP" dirty="0">
              <a:solidFill>
                <a:schemeClr val="tx1"/>
              </a:solidFill>
              <a:latin typeface="Meiryo UI" panose="020B0604030504040204" pitchFamily="50" charset="-128"/>
              <a:ea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rPr>
              <a:t>　　　        </a:t>
            </a:r>
            <a:r>
              <a:rPr lang="ja-JP" altLang="ja-JP" dirty="0">
                <a:solidFill>
                  <a:schemeClr val="tx1"/>
                </a:solidFill>
                <a:latin typeface="Meiryo UI" panose="020B0604030504040204" pitchFamily="50" charset="-128"/>
                <a:ea typeface="Meiryo UI" panose="020B0604030504040204" pitchFamily="50" charset="-128"/>
              </a:rPr>
              <a:t>実施期間：３か月程度</a:t>
            </a:r>
          </a:p>
          <a:p>
            <a:r>
              <a:rPr lang="en-US" altLang="ja-JP" b="1" dirty="0">
                <a:solidFill>
                  <a:schemeClr val="tx1"/>
                </a:solidFill>
                <a:latin typeface="Meiryo UI" panose="020B0604030504040204" pitchFamily="50" charset="-128"/>
                <a:ea typeface="Meiryo UI" panose="020B0604030504040204" pitchFamily="50" charset="-128"/>
              </a:rPr>
              <a:t> </a:t>
            </a:r>
            <a:endParaRPr lang="ja-JP" altLang="ja-JP" dirty="0">
              <a:solidFill>
                <a:schemeClr val="tx1"/>
              </a:solidFill>
              <a:latin typeface="Meiryo UI" panose="020B0604030504040204" pitchFamily="50" charset="-128"/>
              <a:ea typeface="Meiryo UI" panose="020B0604030504040204" pitchFamily="50" charset="-128"/>
            </a:endParaRPr>
          </a:p>
          <a:p>
            <a:r>
              <a:rPr lang="ja-JP" altLang="ja-JP" b="1" dirty="0">
                <a:solidFill>
                  <a:schemeClr val="tx1"/>
                </a:solidFill>
                <a:latin typeface="Meiryo UI" panose="020B0604030504040204" pitchFamily="50" charset="-128"/>
                <a:ea typeface="Meiryo UI" panose="020B0604030504040204" pitchFamily="50" charset="-128"/>
              </a:rPr>
              <a:t>（２）ポイント制度推進プラットフォームの創設・運営</a:t>
            </a:r>
            <a:endParaRPr lang="ja-JP" altLang="ja-JP" dirty="0">
              <a:solidFill>
                <a:schemeClr val="tx1"/>
              </a:solidFill>
              <a:latin typeface="Meiryo UI" panose="020B0604030504040204" pitchFamily="50" charset="-128"/>
              <a:ea typeface="Meiryo UI" panose="020B0604030504040204" pitchFamily="50" charset="-128"/>
            </a:endParaRPr>
          </a:p>
          <a:p>
            <a:r>
              <a:rPr lang="ja-JP" altLang="en-US" b="1" dirty="0">
                <a:solidFill>
                  <a:schemeClr val="tx1"/>
                </a:solidFill>
                <a:latin typeface="Meiryo UI" panose="020B0604030504040204" pitchFamily="50" charset="-128"/>
                <a:ea typeface="Meiryo UI" panose="020B0604030504040204" pitchFamily="50" charset="-128"/>
              </a:rPr>
              <a:t>    ○</a:t>
            </a:r>
            <a:r>
              <a:rPr lang="ja-JP" altLang="ja-JP" dirty="0">
                <a:solidFill>
                  <a:schemeClr val="tx1"/>
                </a:solidFill>
                <a:latin typeface="Meiryo UI" panose="020B0604030504040204" pitchFamily="50" charset="-128"/>
                <a:ea typeface="Meiryo UI" panose="020B0604030504040204" pitchFamily="50" charset="-128"/>
              </a:rPr>
              <a:t>小売事業者</a:t>
            </a:r>
            <a:r>
              <a:rPr lang="ja-JP" altLang="en-US" dirty="0">
                <a:solidFill>
                  <a:schemeClr val="tx1"/>
                </a:solidFill>
                <a:latin typeface="Meiryo UI" panose="020B0604030504040204" pitchFamily="50" charset="-128"/>
                <a:ea typeface="Meiryo UI" panose="020B0604030504040204" pitchFamily="50" charset="-128"/>
              </a:rPr>
              <a:t>の各業態</a:t>
            </a:r>
            <a:r>
              <a:rPr lang="ja-JP" altLang="ja-JP" dirty="0">
                <a:solidFill>
                  <a:schemeClr val="tx1"/>
                </a:solidFill>
                <a:latin typeface="Meiryo UI" panose="020B0604030504040204" pitchFamily="50" charset="-128"/>
                <a:ea typeface="Meiryo UI" panose="020B0604030504040204" pitchFamily="50" charset="-128"/>
              </a:rPr>
              <a:t>等</a:t>
            </a:r>
            <a:r>
              <a:rPr lang="ja-JP" altLang="en-US" dirty="0">
                <a:solidFill>
                  <a:schemeClr val="tx1"/>
                </a:solidFill>
                <a:latin typeface="Meiryo UI" panose="020B0604030504040204" pitchFamily="50" charset="-128"/>
                <a:ea typeface="Meiryo UI" panose="020B0604030504040204" pitchFamily="50" charset="-128"/>
              </a:rPr>
              <a:t>（スーパーや生協等）</a:t>
            </a:r>
            <a:r>
              <a:rPr lang="ja-JP" altLang="ja-JP" dirty="0">
                <a:solidFill>
                  <a:schemeClr val="tx1"/>
                </a:solidFill>
                <a:latin typeface="Meiryo UI" panose="020B0604030504040204" pitchFamily="50" charset="-128"/>
                <a:ea typeface="Meiryo UI" panose="020B0604030504040204" pitchFamily="50" charset="-128"/>
              </a:rPr>
              <a:t>が参画するプラットフォーム</a:t>
            </a:r>
            <a:endParaRPr lang="en-US" altLang="ja-JP" dirty="0">
              <a:solidFill>
                <a:schemeClr val="tx1"/>
              </a:solidFill>
              <a:latin typeface="Meiryo UI" panose="020B0604030504040204" pitchFamily="50" charset="-128"/>
              <a:ea typeface="Meiryo UI" panose="020B0604030504040204" pitchFamily="50" charset="-128"/>
            </a:endParaRPr>
          </a:p>
          <a:p>
            <a:r>
              <a:rPr lang="en-US" altLang="ja-JP" dirty="0">
                <a:solidFill>
                  <a:schemeClr val="tx1"/>
                </a:solidFill>
                <a:latin typeface="Meiryo UI" panose="020B0604030504040204" pitchFamily="50" charset="-128"/>
                <a:ea typeface="Meiryo UI" panose="020B0604030504040204" pitchFamily="50" charset="-128"/>
              </a:rPr>
              <a:t>       </a:t>
            </a:r>
            <a:r>
              <a:rPr lang="ja-JP" altLang="ja-JP" dirty="0">
                <a:solidFill>
                  <a:schemeClr val="tx1"/>
                </a:solidFill>
                <a:latin typeface="Meiryo UI" panose="020B0604030504040204" pitchFamily="50" charset="-128"/>
                <a:ea typeface="Meiryo UI" panose="020B0604030504040204" pitchFamily="50" charset="-128"/>
              </a:rPr>
              <a:t>を創設</a:t>
            </a:r>
            <a:endParaRPr lang="en-US" altLang="ja-JP" dirty="0">
              <a:solidFill>
                <a:schemeClr val="tx1"/>
              </a:solidFill>
              <a:latin typeface="Meiryo UI" panose="020B0604030504040204" pitchFamily="50" charset="-128"/>
              <a:ea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rPr>
              <a:t>　　○</a:t>
            </a:r>
            <a:r>
              <a:rPr lang="ja-JP" altLang="ja-JP" dirty="0">
                <a:solidFill>
                  <a:schemeClr val="tx1"/>
                </a:solidFill>
                <a:latin typeface="Meiryo UI" panose="020B0604030504040204" pitchFamily="50" charset="-128"/>
                <a:ea typeface="Meiryo UI" panose="020B0604030504040204" pitchFamily="50" charset="-128"/>
              </a:rPr>
              <a:t>事業者と連携して、</a:t>
            </a:r>
            <a:r>
              <a:rPr lang="ja-JP" altLang="en-US" dirty="0">
                <a:solidFill>
                  <a:schemeClr val="tx1"/>
                </a:solidFill>
                <a:latin typeface="Meiryo UI" panose="020B0604030504040204" pitchFamily="50" charset="-128"/>
                <a:ea typeface="Meiryo UI" panose="020B0604030504040204" pitchFamily="50" charset="-128"/>
              </a:rPr>
              <a:t>ポイント付与対象商品</a:t>
            </a:r>
            <a:r>
              <a:rPr lang="ja-JP" altLang="ja-JP" dirty="0">
                <a:solidFill>
                  <a:schemeClr val="tx1"/>
                </a:solidFill>
                <a:latin typeface="Meiryo UI" panose="020B0604030504040204" pitchFamily="50" charset="-128"/>
                <a:ea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rPr>
              <a:t>効果的な</a:t>
            </a:r>
            <a:r>
              <a:rPr lang="en-US" altLang="ja-JP" dirty="0">
                <a:solidFill>
                  <a:schemeClr val="tx1"/>
                </a:solidFill>
                <a:latin typeface="Meiryo UI" panose="020B0604030504040204" pitchFamily="50" charset="-128"/>
                <a:ea typeface="Meiryo UI" panose="020B0604030504040204" pitchFamily="50" charset="-128"/>
              </a:rPr>
              <a:t>PR</a:t>
            </a:r>
            <a:r>
              <a:rPr lang="ja-JP" altLang="en-US" dirty="0">
                <a:solidFill>
                  <a:schemeClr val="tx1"/>
                </a:solidFill>
                <a:latin typeface="Meiryo UI" panose="020B0604030504040204" pitchFamily="50" charset="-128"/>
                <a:ea typeface="Meiryo UI" panose="020B0604030504040204" pitchFamily="50" charset="-128"/>
              </a:rPr>
              <a:t>方法など</a:t>
            </a:r>
            <a:r>
              <a:rPr lang="ja-JP" altLang="ja-JP" dirty="0">
                <a:solidFill>
                  <a:schemeClr val="tx1"/>
                </a:solidFill>
                <a:latin typeface="Meiryo UI" panose="020B0604030504040204" pitchFamily="50" charset="-128"/>
                <a:ea typeface="Meiryo UI" panose="020B0604030504040204" pitchFamily="50" charset="-128"/>
              </a:rPr>
              <a:t>効果的</a:t>
            </a:r>
            <a:endParaRPr lang="en-US" altLang="ja-JP" dirty="0">
              <a:solidFill>
                <a:schemeClr val="tx1"/>
              </a:solidFill>
              <a:latin typeface="Meiryo UI" panose="020B0604030504040204" pitchFamily="50" charset="-128"/>
              <a:ea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rPr>
              <a:t>　　　 </a:t>
            </a:r>
            <a:r>
              <a:rPr lang="ja-JP" altLang="ja-JP" dirty="0">
                <a:solidFill>
                  <a:schemeClr val="tx1"/>
                </a:solidFill>
                <a:latin typeface="Meiryo UI" panose="020B0604030504040204" pitchFamily="50" charset="-128"/>
                <a:ea typeface="Meiryo UI" panose="020B0604030504040204" pitchFamily="50" charset="-128"/>
              </a:rPr>
              <a:t>かつ持続的な</a:t>
            </a:r>
            <a:r>
              <a:rPr lang="ja-JP" altLang="en-US" dirty="0">
                <a:solidFill>
                  <a:schemeClr val="tx1"/>
                </a:solidFill>
                <a:latin typeface="Meiryo UI" panose="020B0604030504040204" pitchFamily="50" charset="-128"/>
                <a:ea typeface="Meiryo UI" panose="020B0604030504040204" pitchFamily="50" charset="-128"/>
              </a:rPr>
              <a:t>ポイント制度のあり方を</a:t>
            </a:r>
            <a:r>
              <a:rPr lang="ja-JP" altLang="ja-JP" dirty="0">
                <a:solidFill>
                  <a:schemeClr val="tx1"/>
                </a:solidFill>
                <a:latin typeface="Meiryo UI" panose="020B0604030504040204" pitchFamily="50" charset="-128"/>
                <a:ea typeface="Meiryo UI" panose="020B0604030504040204" pitchFamily="50" charset="-128"/>
              </a:rPr>
              <a:t>協議</a:t>
            </a:r>
            <a:endParaRPr lang="en-US" altLang="ja-JP" dirty="0">
              <a:solidFill>
                <a:schemeClr val="tx1"/>
              </a:solidFill>
              <a:latin typeface="Meiryo UI" panose="020B0604030504040204" pitchFamily="50" charset="-128"/>
              <a:ea typeface="Meiryo UI" panose="020B0604030504040204" pitchFamily="50" charset="-128"/>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6696" y="5157192"/>
            <a:ext cx="1654991"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図 74"/>
          <p:cNvPicPr>
            <a:picLocks noChangeAspect="1"/>
          </p:cNvPicPr>
          <p:nvPr/>
        </p:nvPicPr>
        <p:blipFill>
          <a:blip r:embed="rId4"/>
          <a:stretch>
            <a:fillRect/>
          </a:stretch>
        </p:blipFill>
        <p:spPr>
          <a:xfrm>
            <a:off x="7567578" y="3137652"/>
            <a:ext cx="1410654" cy="1227452"/>
          </a:xfrm>
          <a:prstGeom prst="rect">
            <a:avLst/>
          </a:prstGeom>
        </p:spPr>
      </p:pic>
      <p:sp>
        <p:nvSpPr>
          <p:cNvPr id="79" name="正方形/長方形 78"/>
          <p:cNvSpPr/>
          <p:nvPr/>
        </p:nvSpPr>
        <p:spPr>
          <a:xfrm>
            <a:off x="107951" y="2661104"/>
            <a:ext cx="8953736" cy="41044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78" name="AutoShape 187"/>
          <p:cNvSpPr>
            <a:spLocks noChangeArrowheads="1"/>
          </p:cNvSpPr>
          <p:nvPr/>
        </p:nvSpPr>
        <p:spPr bwMode="auto">
          <a:xfrm>
            <a:off x="251520" y="2452859"/>
            <a:ext cx="1440160" cy="432000"/>
          </a:xfrm>
          <a:prstGeom prst="roundRect">
            <a:avLst>
              <a:gd name="adj" fmla="val 16667"/>
            </a:avLst>
          </a:prstGeom>
          <a:solidFill>
            <a:srgbClr val="002060"/>
          </a:solidFill>
          <a:ln w="9525">
            <a:solidFill>
              <a:schemeClr val="tx1"/>
            </a:solidFill>
            <a:round/>
            <a:headEnd/>
            <a:tailEnd/>
          </a:ln>
          <a:effectLst/>
        </p:spPr>
        <p:txBody>
          <a:bodyPr wrap="none" anchor="ctr"/>
          <a:lstStyle>
            <a:lvl1pPr defTabSz="9620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620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620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620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620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defRPr/>
            </a:pPr>
            <a:r>
              <a:rPr lang="ja-JP" altLang="en-US" sz="1800" b="1" dirty="0">
                <a:solidFill>
                  <a:schemeClr val="bg1"/>
                </a:solidFill>
                <a:latin typeface="Meiryo UI" panose="020B0604030504040204" pitchFamily="50" charset="-128"/>
                <a:ea typeface="Meiryo UI" panose="020B0604030504040204" pitchFamily="50" charset="-128"/>
              </a:rPr>
              <a:t>事業概要</a:t>
            </a:r>
          </a:p>
        </p:txBody>
      </p:sp>
      <p:sp>
        <p:nvSpPr>
          <p:cNvPr id="9" name="タイトル 1"/>
          <p:cNvSpPr txBox="1">
            <a:spLocks/>
          </p:cNvSpPr>
          <p:nvPr/>
        </p:nvSpPr>
        <p:spPr>
          <a:xfrm>
            <a:off x="0" y="-25642"/>
            <a:ext cx="9144000" cy="692696"/>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kern="0" dirty="0">
                <a:solidFill>
                  <a:srgbClr val="FFFFFF"/>
                </a:solidFill>
                <a:latin typeface="Meiryo UI" panose="020B0604030504040204" pitchFamily="50" charset="-128"/>
                <a:ea typeface="Meiryo UI" panose="020B0604030504040204" pitchFamily="50" charset="-128"/>
              </a:rPr>
              <a:t>脱炭素ポイント付与制度調査検討事業</a:t>
            </a:r>
            <a:endParaRPr lang="ja-JP" altLang="en-US" sz="2800" b="1" dirty="0">
              <a:solidFill>
                <a:schemeClr val="bg1"/>
              </a:solidFill>
              <a:latin typeface="Meiryo UI" panose="020B0604030504040204" pitchFamily="50" charset="-128"/>
              <a:ea typeface="Meiryo UI" panose="020B0604030504040204" pitchFamily="50" charset="-128"/>
            </a:endParaRPr>
          </a:p>
        </p:txBody>
      </p:sp>
      <p:sp>
        <p:nvSpPr>
          <p:cNvPr id="10" name="スライド番号プレースホルダー 56">
            <a:extLst>
              <a:ext uri="{FF2B5EF4-FFF2-40B4-BE49-F238E27FC236}">
                <a16:creationId xmlns:a16="http://schemas.microsoft.com/office/drawing/2014/main" id="{B9231F48-9124-4310-B2AB-9B887D8CA578}"/>
              </a:ext>
            </a:extLst>
          </p:cNvPr>
          <p:cNvSpPr>
            <a:spLocks noGrp="1"/>
          </p:cNvSpPr>
          <p:nvPr>
            <p:ph type="sldNum" sz="quarter" idx="12"/>
          </p:nvPr>
        </p:nvSpPr>
        <p:spPr>
          <a:xfrm>
            <a:off x="8535881" y="6381328"/>
            <a:ext cx="448408" cy="395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954">
                <a:solidFill>
                  <a:schemeClr val="tx1"/>
                </a:solidFill>
                <a:latin typeface="Arial" panose="020B0604020202020204" pitchFamily="34" charset="0"/>
                <a:ea typeface="ＭＳ Ｐゴシック" panose="020B0600070205080204" pitchFamily="50" charset="-128"/>
              </a:defRPr>
            </a:lvl1pPr>
            <a:lvl2pPr marL="685817" indent="-263776">
              <a:spcBef>
                <a:spcPct val="20000"/>
              </a:spcBef>
              <a:buChar char="–"/>
              <a:defRPr kumimoji="1" sz="2585">
                <a:solidFill>
                  <a:schemeClr val="tx1"/>
                </a:solidFill>
                <a:latin typeface="Arial" panose="020B0604020202020204" pitchFamily="34" charset="0"/>
                <a:ea typeface="ＭＳ Ｐゴシック" panose="020B0600070205080204" pitchFamily="50" charset="-128"/>
              </a:defRPr>
            </a:lvl2pPr>
            <a:lvl3pPr marL="1055103" indent="-211021">
              <a:spcBef>
                <a:spcPct val="20000"/>
              </a:spcBef>
              <a:buChar char="•"/>
              <a:defRPr kumimoji="1" sz="2215">
                <a:solidFill>
                  <a:schemeClr val="tx1"/>
                </a:solidFill>
                <a:latin typeface="Arial" panose="020B0604020202020204" pitchFamily="34" charset="0"/>
                <a:ea typeface="ＭＳ Ｐゴシック" panose="020B0600070205080204" pitchFamily="50" charset="-128"/>
              </a:defRPr>
            </a:lvl3pPr>
            <a:lvl4pPr marL="1477145" indent="-211021">
              <a:spcBef>
                <a:spcPct val="20000"/>
              </a:spcBef>
              <a:buChar char="–"/>
              <a:defRPr kumimoji="1" sz="1846">
                <a:solidFill>
                  <a:schemeClr val="tx1"/>
                </a:solidFill>
                <a:latin typeface="Arial" panose="020B0604020202020204" pitchFamily="34" charset="0"/>
                <a:ea typeface="ＭＳ Ｐゴシック" panose="020B0600070205080204" pitchFamily="50" charset="-128"/>
              </a:defRPr>
            </a:lvl4pPr>
            <a:lvl5pPr marL="1899186" indent="-211021">
              <a:spcBef>
                <a:spcPct val="20000"/>
              </a:spcBef>
              <a:buChar char="»"/>
              <a:defRPr kumimoji="1" sz="1846">
                <a:solidFill>
                  <a:schemeClr val="tx1"/>
                </a:solidFill>
                <a:latin typeface="Arial" panose="020B0604020202020204" pitchFamily="34" charset="0"/>
                <a:ea typeface="ＭＳ Ｐゴシック" panose="020B0600070205080204" pitchFamily="50" charset="-128"/>
              </a:defRPr>
            </a:lvl5pPr>
            <a:lvl6pPr marL="2321227"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6pPr>
            <a:lvl7pPr marL="2743269"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7pPr>
            <a:lvl8pPr marL="3165310"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8pPr>
            <a:lvl9pPr marL="3587351"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4BDC1FC-1A06-40B2-B6D2-A0FDFC4EC583}" type="slidenum">
              <a:rPr lang="ja-JP" altLang="en-US" sz="1600">
                <a:latin typeface="Meiryo UI" panose="020B0604030504040204" pitchFamily="50" charset="-128"/>
                <a:ea typeface="Meiryo UI" panose="020B0604030504040204" pitchFamily="50" charset="-128"/>
              </a:rPr>
              <a:pPr>
                <a:spcBef>
                  <a:spcPct val="0"/>
                </a:spcBef>
                <a:buFontTx/>
                <a:buNone/>
              </a:pPr>
              <a:t>17</a:t>
            </a:fld>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75299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73627" y="1293061"/>
          <a:ext cx="8892500" cy="5198199"/>
        </p:xfrm>
        <a:graphic>
          <a:graphicData uri="http://schemas.openxmlformats.org/drawingml/2006/table">
            <a:tbl>
              <a:tblPr firstRow="1" bandRow="1">
                <a:tableStyleId>{6E25E649-3F16-4E02-A733-19D2CDBF48F0}</a:tableStyleId>
              </a:tblPr>
              <a:tblGrid>
                <a:gridCol w="1307865">
                  <a:extLst>
                    <a:ext uri="{9D8B030D-6E8A-4147-A177-3AD203B41FA5}">
                      <a16:colId xmlns:a16="http://schemas.microsoft.com/office/drawing/2014/main" val="1430270934"/>
                    </a:ext>
                  </a:extLst>
                </a:gridCol>
                <a:gridCol w="2658978">
                  <a:extLst>
                    <a:ext uri="{9D8B030D-6E8A-4147-A177-3AD203B41FA5}">
                      <a16:colId xmlns:a16="http://schemas.microsoft.com/office/drawing/2014/main" val="1779527996"/>
                    </a:ext>
                  </a:extLst>
                </a:gridCol>
                <a:gridCol w="2249092">
                  <a:extLst>
                    <a:ext uri="{9D8B030D-6E8A-4147-A177-3AD203B41FA5}">
                      <a16:colId xmlns:a16="http://schemas.microsoft.com/office/drawing/2014/main" val="934770071"/>
                    </a:ext>
                  </a:extLst>
                </a:gridCol>
                <a:gridCol w="1672354">
                  <a:extLst>
                    <a:ext uri="{9D8B030D-6E8A-4147-A177-3AD203B41FA5}">
                      <a16:colId xmlns:a16="http://schemas.microsoft.com/office/drawing/2014/main" val="3522625613"/>
                    </a:ext>
                  </a:extLst>
                </a:gridCol>
                <a:gridCol w="1004211">
                  <a:extLst>
                    <a:ext uri="{9D8B030D-6E8A-4147-A177-3AD203B41FA5}">
                      <a16:colId xmlns:a16="http://schemas.microsoft.com/office/drawing/2014/main" val="2934671881"/>
                    </a:ext>
                  </a:extLst>
                </a:gridCol>
              </a:tblGrid>
              <a:tr h="491457">
                <a:tc>
                  <a:txBody>
                    <a:bodyPr/>
                    <a:lstStyle/>
                    <a:p>
                      <a:pPr algn="ctr"/>
                      <a:r>
                        <a:rPr kumimoji="1" lang="ja-JP" altLang="en-US" sz="1400" dirty="0"/>
                        <a:t>事業者名</a:t>
                      </a:r>
                      <a:endParaRPr kumimoji="1" lang="en-US" altLang="ja-JP" sz="1400" dirty="0"/>
                    </a:p>
                    <a:p>
                      <a:pPr algn="ctr"/>
                      <a:r>
                        <a:rPr kumimoji="1" lang="ja-JP" altLang="en-US" sz="1400" dirty="0"/>
                        <a:t>（五十音順）</a:t>
                      </a:r>
                    </a:p>
                  </a:txBody>
                  <a:tcPr marL="69426" marR="69426" marT="34713" marB="34713" anchor="ctr"/>
                </a:tc>
                <a:tc>
                  <a:txBody>
                    <a:bodyPr/>
                    <a:lstStyle/>
                    <a:p>
                      <a:pPr algn="ctr"/>
                      <a:r>
                        <a:rPr kumimoji="1" lang="ja-JP" altLang="en-US" sz="1400" dirty="0"/>
                        <a:t>実施店舗</a:t>
                      </a:r>
                    </a:p>
                  </a:txBody>
                  <a:tcPr marL="69426" marR="69426" marT="34713" marB="34713" anchor="ctr"/>
                </a:tc>
                <a:tc>
                  <a:txBody>
                    <a:bodyPr/>
                    <a:lstStyle/>
                    <a:p>
                      <a:pPr algn="ctr"/>
                      <a:r>
                        <a:rPr kumimoji="1" lang="ja-JP" altLang="en-US" sz="1400" dirty="0"/>
                        <a:t>脱炭素商品・サービス</a:t>
                      </a:r>
                    </a:p>
                  </a:txBody>
                  <a:tcPr marL="69426" marR="69426" marT="34713" marB="34713" anchor="ctr"/>
                </a:tc>
                <a:tc>
                  <a:txBody>
                    <a:bodyPr/>
                    <a:lstStyle/>
                    <a:p>
                      <a:pPr algn="ctr"/>
                      <a:r>
                        <a:rPr kumimoji="1" lang="ja-JP" altLang="en-US" sz="1400" dirty="0"/>
                        <a:t>付与される</a:t>
                      </a:r>
                      <a:endParaRPr kumimoji="1" lang="en-US" altLang="ja-JP" sz="1400" dirty="0"/>
                    </a:p>
                    <a:p>
                      <a:pPr algn="ctr"/>
                      <a:r>
                        <a:rPr kumimoji="1" lang="ja-JP" altLang="en-US" sz="1400" dirty="0"/>
                        <a:t>ポイント付与数</a:t>
                      </a:r>
                    </a:p>
                  </a:txBody>
                  <a:tcPr marL="69426" marR="69426" marT="34713" marB="34713" anchor="ctr"/>
                </a:tc>
                <a:tc>
                  <a:txBody>
                    <a:bodyPr/>
                    <a:lstStyle/>
                    <a:p>
                      <a:pPr marL="0" indent="0" algn="ctr"/>
                      <a:r>
                        <a:rPr kumimoji="1" lang="ja-JP" altLang="en-US" sz="1400" spc="-150" dirty="0"/>
                        <a:t>ポイント付与</a:t>
                      </a:r>
                      <a:endParaRPr kumimoji="1" lang="en-US" altLang="ja-JP" sz="1400" spc="-150" dirty="0"/>
                    </a:p>
                    <a:p>
                      <a:pPr algn="ctr"/>
                      <a:r>
                        <a:rPr kumimoji="1" lang="ja-JP" altLang="en-US" sz="1400" spc="-150" dirty="0"/>
                        <a:t>開始時期</a:t>
                      </a:r>
                    </a:p>
                  </a:txBody>
                  <a:tcPr marL="69426" marR="69426" marT="34713" marB="34713" anchor="ctr"/>
                </a:tc>
                <a:extLst>
                  <a:ext uri="{0D108BD9-81ED-4DB2-BD59-A6C34878D82A}">
                    <a16:rowId xmlns:a16="http://schemas.microsoft.com/office/drawing/2014/main" val="2085327561"/>
                  </a:ext>
                </a:extLst>
              </a:tr>
              <a:tr h="758865">
                <a:tc>
                  <a:txBody>
                    <a:bodyPr/>
                    <a:lstStyle/>
                    <a:p>
                      <a:r>
                        <a:rPr kumimoji="1" lang="ja-JP" altLang="en-US" sz="1200" spc="0" dirty="0"/>
                        <a:t>（株）アーバンリサーチ</a:t>
                      </a:r>
                      <a:endParaRPr kumimoji="1" lang="ja-JP" altLang="en-US" sz="1200" spc="0" dirty="0">
                        <a:latin typeface="+mn-ea"/>
                        <a:ea typeface="+mn-ea"/>
                      </a:endParaRPr>
                    </a:p>
                  </a:txBody>
                  <a:tcPr marL="69426" marR="69426" marT="34713" marB="34713" anchor="ctr"/>
                </a:tc>
                <a:tc>
                  <a:txBody>
                    <a:bodyPr/>
                    <a:lstStyle/>
                    <a:p>
                      <a:r>
                        <a:rPr kumimoji="1" lang="ja-JP" altLang="en-US" sz="1200" spc="0" dirty="0">
                          <a:latin typeface="+mn-ea"/>
                          <a:ea typeface="+mn-ea"/>
                        </a:rPr>
                        <a:t>・</a:t>
                      </a:r>
                      <a:r>
                        <a:rPr kumimoji="1" lang="en-US" altLang="ja-JP" sz="1200" spc="0" dirty="0">
                          <a:latin typeface="+mn-ea"/>
                          <a:ea typeface="+mn-ea"/>
                        </a:rPr>
                        <a:t>THE</a:t>
                      </a:r>
                      <a:r>
                        <a:rPr kumimoji="1" lang="en-US" altLang="ja-JP" sz="1200" spc="0" baseline="0" dirty="0">
                          <a:latin typeface="+mn-ea"/>
                          <a:ea typeface="+mn-ea"/>
                        </a:rPr>
                        <a:t> GOODLAND MARKET</a:t>
                      </a:r>
                      <a:r>
                        <a:rPr kumimoji="1" lang="ja-JP" altLang="en-US" sz="1200" spc="0" baseline="0" dirty="0">
                          <a:latin typeface="+mn-ea"/>
                          <a:ea typeface="+mn-ea"/>
                        </a:rPr>
                        <a:t> 堀江店</a:t>
                      </a:r>
                      <a:endParaRPr kumimoji="1" lang="en-US" altLang="ja-JP" sz="1200" spc="0" baseline="0" dirty="0">
                        <a:latin typeface="+mn-ea"/>
                        <a:ea typeface="+mn-ea"/>
                      </a:endParaRPr>
                    </a:p>
                    <a:p>
                      <a:r>
                        <a:rPr kumimoji="1" lang="ja-JP" altLang="en-US" sz="1200" spc="-150" baseline="0" dirty="0">
                          <a:latin typeface="+mn-ea"/>
                          <a:ea typeface="+mn-ea"/>
                        </a:rPr>
                        <a:t>・</a:t>
                      </a:r>
                      <a:r>
                        <a:rPr kumimoji="1" lang="en-US" altLang="ja-JP" sz="1200" spc="-150" baseline="0" dirty="0">
                          <a:latin typeface="+mn-ea"/>
                          <a:ea typeface="+mn-ea"/>
                        </a:rPr>
                        <a:t>URBAN</a:t>
                      </a:r>
                      <a:r>
                        <a:rPr kumimoji="1" lang="ja-JP" altLang="en-US" sz="1200" spc="-150" baseline="0" dirty="0">
                          <a:latin typeface="+mn-ea"/>
                          <a:ea typeface="+mn-ea"/>
                        </a:rPr>
                        <a:t> </a:t>
                      </a:r>
                      <a:r>
                        <a:rPr kumimoji="1" lang="en-US" altLang="ja-JP" sz="1200" spc="-150" baseline="0" dirty="0">
                          <a:latin typeface="+mn-ea"/>
                          <a:ea typeface="+mn-ea"/>
                        </a:rPr>
                        <a:t>RESEARCH</a:t>
                      </a:r>
                      <a:r>
                        <a:rPr kumimoji="1" lang="ja-JP" altLang="en-US" sz="1200" spc="-150" baseline="0" dirty="0">
                          <a:latin typeface="+mn-ea"/>
                          <a:ea typeface="+mn-ea"/>
                        </a:rPr>
                        <a:t> </a:t>
                      </a:r>
                      <a:r>
                        <a:rPr kumimoji="1" lang="en-US" altLang="ja-JP" sz="1200" spc="-150" baseline="0" dirty="0">
                          <a:latin typeface="+mn-ea"/>
                          <a:ea typeface="+mn-ea"/>
                        </a:rPr>
                        <a:t>DOORS</a:t>
                      </a:r>
                      <a:r>
                        <a:rPr kumimoji="1" lang="ja-JP" altLang="en-US" sz="1200" spc="-150" baseline="0" dirty="0">
                          <a:latin typeface="+mn-ea"/>
                          <a:ea typeface="+mn-ea"/>
                        </a:rPr>
                        <a:t> 南船場店</a:t>
                      </a:r>
                      <a:endParaRPr kumimoji="1" lang="en-US" altLang="ja-JP" sz="1200" spc="-150" baseline="0" dirty="0">
                        <a:latin typeface="+mn-ea"/>
                        <a:ea typeface="+mn-ea"/>
                      </a:endParaRPr>
                    </a:p>
                    <a:p>
                      <a:r>
                        <a:rPr kumimoji="1" lang="ja-JP" altLang="en-US" sz="1200" spc="-150" baseline="0" dirty="0">
                          <a:latin typeface="+mn-ea"/>
                          <a:ea typeface="+mn-ea"/>
                        </a:rPr>
                        <a:t>・</a:t>
                      </a:r>
                      <a:r>
                        <a:rPr kumimoji="1" lang="en-US" altLang="ja-JP" sz="1200" spc="-150" baseline="0" dirty="0">
                          <a:latin typeface="+mn-ea"/>
                          <a:ea typeface="+mn-ea"/>
                        </a:rPr>
                        <a:t>URBAN</a:t>
                      </a:r>
                      <a:r>
                        <a:rPr kumimoji="1" lang="ja-JP" altLang="en-US" sz="1200" spc="-150" baseline="0" dirty="0">
                          <a:latin typeface="+mn-ea"/>
                          <a:ea typeface="+mn-ea"/>
                        </a:rPr>
                        <a:t> </a:t>
                      </a:r>
                      <a:r>
                        <a:rPr kumimoji="1" lang="en-US" altLang="ja-JP" sz="1200" spc="-150" baseline="0" dirty="0">
                          <a:latin typeface="+mn-ea"/>
                          <a:ea typeface="+mn-ea"/>
                        </a:rPr>
                        <a:t>RESEARCH</a:t>
                      </a:r>
                      <a:r>
                        <a:rPr kumimoji="1" lang="ja-JP" altLang="en-US" sz="1200" spc="-150" baseline="0" dirty="0">
                          <a:latin typeface="+mn-ea"/>
                          <a:ea typeface="+mn-ea"/>
                        </a:rPr>
                        <a:t> </a:t>
                      </a:r>
                      <a:r>
                        <a:rPr kumimoji="1" lang="en-US" altLang="ja-JP" sz="1200" spc="-150" baseline="0" dirty="0">
                          <a:latin typeface="+mn-ea"/>
                          <a:ea typeface="+mn-ea"/>
                        </a:rPr>
                        <a:t>Store</a:t>
                      </a:r>
                      <a:r>
                        <a:rPr kumimoji="1" lang="ja-JP" altLang="en-US" sz="1200" spc="-150" baseline="0" dirty="0">
                          <a:latin typeface="+mn-ea"/>
                          <a:ea typeface="+mn-ea"/>
                        </a:rPr>
                        <a:t> ルクア大阪店</a:t>
                      </a:r>
                      <a:endParaRPr kumimoji="1" lang="ja-JP" altLang="en-US" sz="1200" spc="-150" dirty="0">
                        <a:latin typeface="+mn-ea"/>
                        <a:ea typeface="+mn-ea"/>
                      </a:endParaRPr>
                    </a:p>
                  </a:txBody>
                  <a:tcPr marL="69426" marR="69426" marT="34713" marB="34713" anchor="ctr"/>
                </a:tc>
                <a:tc>
                  <a:txBody>
                    <a:bodyPr/>
                    <a:lstStyle/>
                    <a:p>
                      <a:r>
                        <a:rPr kumimoji="1" lang="ja-JP" altLang="en-US" sz="1200" spc="0" dirty="0">
                          <a:latin typeface="+mn-ea"/>
                          <a:ea typeface="+mn-ea"/>
                        </a:rPr>
                        <a:t>・再生羽毛を使用したダウン製品</a:t>
                      </a:r>
                      <a:endParaRPr kumimoji="1" lang="en-US" altLang="ja-JP" sz="1200" spc="0" dirty="0">
                        <a:latin typeface="+mn-ea"/>
                        <a:ea typeface="+mn-ea"/>
                      </a:endParaRPr>
                    </a:p>
                    <a:p>
                      <a:r>
                        <a:rPr kumimoji="1" lang="ja-JP" altLang="en-US" sz="1200" spc="-150" dirty="0">
                          <a:latin typeface="+mn-ea"/>
                          <a:ea typeface="+mn-ea"/>
                        </a:rPr>
                        <a:t>・廃棄衣料をアップサイクルした製品</a:t>
                      </a:r>
                      <a:endParaRPr kumimoji="1" lang="en-US" altLang="ja-JP" sz="1200" spc="-150" dirty="0">
                        <a:latin typeface="+mn-ea"/>
                        <a:ea typeface="+mn-ea"/>
                      </a:endParaRPr>
                    </a:p>
                    <a:p>
                      <a:r>
                        <a:rPr kumimoji="1" lang="ja-JP" altLang="en-US" sz="1200" spc="0" dirty="0">
                          <a:latin typeface="+mn-ea"/>
                          <a:ea typeface="+mn-ea"/>
                        </a:rPr>
                        <a:t>・古着バトン（リユース品）</a:t>
                      </a:r>
                    </a:p>
                  </a:txBody>
                  <a:tcPr marL="69426" marR="69426" marT="34713" marB="34713" anchor="ctr"/>
                </a:tc>
                <a:tc>
                  <a:txBody>
                    <a:bodyPr/>
                    <a:lstStyle/>
                    <a:p>
                      <a:r>
                        <a:rPr kumimoji="1" lang="ja-JP" altLang="en-US" sz="1200" spc="0" dirty="0"/>
                        <a:t>販売額の</a:t>
                      </a:r>
                      <a:endParaRPr kumimoji="1" lang="en-US" altLang="ja-JP" sz="1200" spc="0" dirty="0"/>
                    </a:p>
                    <a:p>
                      <a:r>
                        <a:rPr kumimoji="1" lang="en-US" altLang="ja-JP" sz="1200" spc="0" dirty="0"/>
                        <a:t>10</a:t>
                      </a:r>
                      <a:r>
                        <a:rPr kumimoji="1" lang="ja-JP" altLang="en-US" sz="1200" spc="0" dirty="0"/>
                        <a:t>％ポイント分</a:t>
                      </a:r>
                      <a:endParaRPr kumimoji="1" lang="ja-JP" altLang="en-US" sz="1200" spc="0" dirty="0">
                        <a:latin typeface="+mn-ea"/>
                        <a:ea typeface="+mn-ea"/>
                      </a:endParaRPr>
                    </a:p>
                  </a:txBody>
                  <a:tcPr marL="69426" marR="69426" marT="34713" marB="34713" anchor="ctr"/>
                </a:tc>
                <a:tc>
                  <a:txBody>
                    <a:bodyPr/>
                    <a:lstStyle/>
                    <a:p>
                      <a:r>
                        <a:rPr kumimoji="1" lang="en-US" altLang="ja-JP" sz="1200" spc="0" dirty="0"/>
                        <a:t>11</a:t>
                      </a:r>
                      <a:r>
                        <a:rPr kumimoji="1" lang="ja-JP" altLang="en-US" sz="1200" spc="0" dirty="0"/>
                        <a:t>月</a:t>
                      </a:r>
                      <a:r>
                        <a:rPr kumimoji="1" lang="en-US" altLang="ja-JP" sz="1200" spc="0" dirty="0"/>
                        <a:t>1</a:t>
                      </a:r>
                      <a:r>
                        <a:rPr kumimoji="1" lang="ja-JP" altLang="en-US" sz="1200" spc="0" dirty="0"/>
                        <a:t>日～</a:t>
                      </a:r>
                      <a:r>
                        <a:rPr kumimoji="1" lang="en-US" altLang="ja-JP" sz="1200" spc="0" dirty="0"/>
                        <a:t>1</a:t>
                      </a:r>
                      <a:r>
                        <a:rPr kumimoji="1" lang="ja-JP" altLang="en-US" sz="1200" spc="0" dirty="0"/>
                        <a:t>月</a:t>
                      </a:r>
                      <a:r>
                        <a:rPr kumimoji="1" lang="en-US" altLang="ja-JP" sz="1200" spc="0" dirty="0"/>
                        <a:t>31</a:t>
                      </a:r>
                      <a:r>
                        <a:rPr kumimoji="1" lang="ja-JP" altLang="en-US" sz="1200" spc="0" dirty="0"/>
                        <a:t>日</a:t>
                      </a:r>
                      <a:endParaRPr kumimoji="1" lang="ja-JP" altLang="en-US" sz="1200" spc="0" dirty="0">
                        <a:latin typeface="+mn-ea"/>
                        <a:ea typeface="+mn-ea"/>
                      </a:endParaRPr>
                    </a:p>
                  </a:txBody>
                  <a:tcPr marL="69426" marR="69426" marT="34713" marB="34713" anchor="ctr"/>
                </a:tc>
                <a:extLst>
                  <a:ext uri="{0D108BD9-81ED-4DB2-BD59-A6C34878D82A}">
                    <a16:rowId xmlns:a16="http://schemas.microsoft.com/office/drawing/2014/main" val="1247132153"/>
                  </a:ext>
                </a:extLst>
              </a:tr>
              <a:tr h="681930">
                <a:tc>
                  <a:txBody>
                    <a:bodyPr/>
                    <a:lstStyle/>
                    <a:p>
                      <a:r>
                        <a:rPr kumimoji="1" lang="ja-JP" altLang="en-US" sz="1200" spc="0" dirty="0"/>
                        <a:t>エイチ・ツー・オー </a:t>
                      </a:r>
                      <a:endParaRPr kumimoji="1" lang="en-US" altLang="ja-JP" sz="1200" spc="0" dirty="0"/>
                    </a:p>
                    <a:p>
                      <a:r>
                        <a:rPr kumimoji="1" lang="ja-JP" altLang="en-US" sz="1200" spc="0" dirty="0"/>
                        <a:t>リテイリング（株）</a:t>
                      </a:r>
                      <a:endParaRPr kumimoji="1" lang="en-US" altLang="ja-JP" sz="1200" spc="0" dirty="0">
                        <a:latin typeface="+mn-ea"/>
                        <a:ea typeface="+mn-ea"/>
                      </a:endParaRPr>
                    </a:p>
                  </a:txBody>
                  <a:tcPr marL="69426" marR="69426" marT="34713" marB="34713" anchor="ctr"/>
                </a:tc>
                <a:tc>
                  <a:txBody>
                    <a:bodyPr/>
                    <a:lstStyle/>
                    <a:p>
                      <a:r>
                        <a:rPr kumimoji="1" lang="ja-JP" altLang="en-US" sz="1200" spc="0" dirty="0">
                          <a:latin typeface="+mn-ea"/>
                          <a:ea typeface="+mn-ea"/>
                        </a:rPr>
                        <a:t>・阪急オアシス　豊中駅前店</a:t>
                      </a:r>
                      <a:endParaRPr kumimoji="1" lang="en-US" altLang="ja-JP" sz="1200" spc="0" dirty="0">
                        <a:latin typeface="+mn-ea"/>
                        <a:ea typeface="+mn-ea"/>
                      </a:endParaRPr>
                    </a:p>
                    <a:p>
                      <a:r>
                        <a:rPr kumimoji="1" lang="ja-JP" altLang="en-US" sz="1200" spc="0" dirty="0">
                          <a:latin typeface="+mn-ea"/>
                          <a:ea typeface="+mn-ea"/>
                        </a:rPr>
                        <a:t>・阪急オアシス　池田店</a:t>
                      </a:r>
                      <a:endParaRPr kumimoji="1" lang="en-US" altLang="ja-JP" sz="1200" spc="0" dirty="0">
                        <a:latin typeface="+mn-ea"/>
                        <a:ea typeface="+mn-ea"/>
                      </a:endParaRPr>
                    </a:p>
                    <a:p>
                      <a:r>
                        <a:rPr kumimoji="1" lang="ja-JP" altLang="en-US" sz="1200" spc="0" dirty="0">
                          <a:latin typeface="+mn-ea"/>
                          <a:ea typeface="+mn-ea"/>
                        </a:rPr>
                        <a:t>・イズミヤ　千里丘店</a:t>
                      </a:r>
                    </a:p>
                  </a:txBody>
                  <a:tcPr marL="69426" marR="69426" marT="34713" marB="34713" anchor="ctr"/>
                </a:tc>
                <a:tc>
                  <a:txBody>
                    <a:bodyPr/>
                    <a:lstStyle/>
                    <a:p>
                      <a:pPr marL="82550" marR="0" lvl="0" indent="-82550" algn="l" defTabSz="914418" rtl="0" eaLnBrk="1" fontAlgn="auto" latinLnBrk="0" hangingPunct="1">
                        <a:lnSpc>
                          <a:spcPct val="100000"/>
                        </a:lnSpc>
                        <a:spcBef>
                          <a:spcPts val="0"/>
                        </a:spcBef>
                        <a:spcAft>
                          <a:spcPts val="0"/>
                        </a:spcAft>
                        <a:buClrTx/>
                        <a:buSzTx/>
                        <a:buFontTx/>
                        <a:buNone/>
                        <a:tabLst/>
                        <a:defRPr/>
                      </a:pPr>
                      <a:r>
                        <a:rPr kumimoji="1" lang="ja-JP" altLang="en-US" sz="1200" spc="0" dirty="0">
                          <a:latin typeface="+mn-ea"/>
                          <a:ea typeface="+mn-ea"/>
                        </a:rPr>
                        <a:t>・地場野菜コーナー「おひさん市」で取り扱う「関西近郊で生産された農産物」</a:t>
                      </a:r>
                    </a:p>
                  </a:txBody>
                  <a:tcPr marL="69426" marR="69426" marT="34713" marB="34713" anchor="ctr"/>
                </a:tc>
                <a:tc>
                  <a:txBody>
                    <a:bodyPr/>
                    <a:lstStyle/>
                    <a:p>
                      <a:r>
                        <a:rPr kumimoji="1" lang="ja-JP" altLang="en-US" sz="1200" spc="0" dirty="0"/>
                        <a:t>５ポイント</a:t>
                      </a:r>
                      <a:endParaRPr kumimoji="1" lang="ja-JP" altLang="en-US" sz="1200" spc="0" dirty="0">
                        <a:latin typeface="+mn-ea"/>
                        <a:ea typeface="+mn-ea"/>
                      </a:endParaRPr>
                    </a:p>
                  </a:txBody>
                  <a:tcPr marL="69426" marR="69426" marT="34713" marB="34713" anchor="ctr"/>
                </a:tc>
                <a:tc>
                  <a:txBody>
                    <a:bodyPr/>
                    <a:lstStyle/>
                    <a:p>
                      <a:r>
                        <a:rPr kumimoji="1" lang="en-US" altLang="ja-JP" sz="1200" spc="0" dirty="0"/>
                        <a:t>11</a:t>
                      </a:r>
                      <a:r>
                        <a:rPr kumimoji="1" lang="ja-JP" altLang="en-US" sz="1200" spc="0" dirty="0"/>
                        <a:t>月</a:t>
                      </a:r>
                      <a:r>
                        <a:rPr kumimoji="1" lang="en-US" altLang="ja-JP" sz="1200" spc="0" dirty="0"/>
                        <a:t>1</a:t>
                      </a:r>
                      <a:r>
                        <a:rPr kumimoji="1" lang="ja-JP" altLang="en-US" sz="1200" spc="0" dirty="0"/>
                        <a:t>日～</a:t>
                      </a:r>
                      <a:r>
                        <a:rPr kumimoji="1" lang="en-US" altLang="ja-JP" sz="1200" spc="0" dirty="0"/>
                        <a:t>1</a:t>
                      </a:r>
                      <a:r>
                        <a:rPr kumimoji="1" lang="ja-JP" altLang="en-US" sz="1200" spc="0" dirty="0"/>
                        <a:t>月</a:t>
                      </a:r>
                      <a:r>
                        <a:rPr kumimoji="1" lang="en-US" altLang="ja-JP" sz="1200" spc="0" dirty="0"/>
                        <a:t>31</a:t>
                      </a:r>
                      <a:r>
                        <a:rPr kumimoji="1" lang="ja-JP" altLang="en-US" sz="1200" spc="0" dirty="0"/>
                        <a:t>日</a:t>
                      </a:r>
                      <a:endParaRPr kumimoji="1" lang="ja-JP" altLang="en-US" sz="1200" spc="0" dirty="0">
                        <a:latin typeface="+mn-ea"/>
                        <a:ea typeface="+mn-ea"/>
                      </a:endParaRPr>
                    </a:p>
                  </a:txBody>
                  <a:tcPr marL="69426" marR="69426" marT="34713" marB="34713" anchor="ctr"/>
                </a:tc>
                <a:extLst>
                  <a:ext uri="{0D108BD9-81ED-4DB2-BD59-A6C34878D82A}">
                    <a16:rowId xmlns:a16="http://schemas.microsoft.com/office/drawing/2014/main" val="902781376"/>
                  </a:ext>
                </a:extLst>
              </a:tr>
              <a:tr h="681930">
                <a:tc>
                  <a:txBody>
                    <a:bodyPr/>
                    <a:lstStyle/>
                    <a:p>
                      <a:r>
                        <a:rPr kumimoji="1" lang="ja-JP" altLang="en-US" sz="1200" spc="0" dirty="0"/>
                        <a:t>大阪いずみ市民生活協同組合</a:t>
                      </a:r>
                      <a:endParaRPr kumimoji="1" lang="ja-JP" altLang="en-US" sz="1200" spc="0" dirty="0">
                        <a:latin typeface="+mn-ea"/>
                        <a:ea typeface="+mn-ea"/>
                      </a:endParaRPr>
                    </a:p>
                  </a:txBody>
                  <a:tcPr marL="69426" marR="69426" marT="34713" marB="34713" anchor="ctr"/>
                </a:tc>
                <a:tc>
                  <a:txBody>
                    <a:bodyPr/>
                    <a:lstStyle/>
                    <a:p>
                      <a:r>
                        <a:rPr kumimoji="1" lang="ja-JP" altLang="en-US" sz="1200" spc="0" dirty="0"/>
                        <a:t>・コープの宅配</a:t>
                      </a:r>
                      <a:endParaRPr kumimoji="1" lang="ja-JP" altLang="en-US" sz="1200" spc="0" dirty="0">
                        <a:latin typeface="+mn-ea"/>
                        <a:ea typeface="+mn-ea"/>
                      </a:endParaRPr>
                    </a:p>
                  </a:txBody>
                  <a:tcPr marL="69426" marR="69426" marT="34713" marB="34713" anchor="ctr"/>
                </a:tc>
                <a:tc>
                  <a:txBody>
                    <a:bodyPr/>
                    <a:lstStyle/>
                    <a:p>
                      <a:pPr marL="82550" marR="0" lvl="0" indent="-82550" algn="l" defTabSz="914418" rtl="0" eaLnBrk="1" fontAlgn="auto" latinLnBrk="0" hangingPunct="1">
                        <a:lnSpc>
                          <a:spcPct val="100000"/>
                        </a:lnSpc>
                        <a:spcBef>
                          <a:spcPts val="0"/>
                        </a:spcBef>
                        <a:spcAft>
                          <a:spcPts val="0"/>
                        </a:spcAft>
                        <a:buClrTx/>
                        <a:buSzTx/>
                        <a:buFontTx/>
                        <a:buNone/>
                        <a:tabLst/>
                        <a:defRPr/>
                      </a:pPr>
                      <a:r>
                        <a:rPr kumimoji="1" lang="ja-JP" altLang="en-US" sz="1200" spc="0" dirty="0">
                          <a:latin typeface="+mn-ea"/>
                          <a:ea typeface="+mn-ea"/>
                        </a:rPr>
                        <a:t>・「コープの宅配」で取り扱う「大阪府産の農産物、大阪産（もん）認定商品」</a:t>
                      </a:r>
                      <a:endParaRPr kumimoji="1" lang="en-US" altLang="ja-JP" sz="1200" spc="0" dirty="0">
                        <a:latin typeface="+mn-ea"/>
                        <a:ea typeface="+mn-ea"/>
                      </a:endParaRPr>
                    </a:p>
                  </a:txBody>
                  <a:tcPr marL="69426" marR="69426" marT="34713" marB="34713" anchor="ctr"/>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kumimoji="1" lang="ja-JP" altLang="en-US" sz="1200" spc="0" dirty="0"/>
                        <a:t>販売額の</a:t>
                      </a:r>
                      <a:endParaRPr kumimoji="1" lang="en-US" altLang="ja-JP" sz="1200" spc="0" dirty="0"/>
                    </a:p>
                    <a:p>
                      <a:pPr marL="0" marR="0" lvl="0" indent="0" algn="l" defTabSz="914418" rtl="0" eaLnBrk="1" fontAlgn="auto" latinLnBrk="0" hangingPunct="1">
                        <a:lnSpc>
                          <a:spcPct val="100000"/>
                        </a:lnSpc>
                        <a:spcBef>
                          <a:spcPts val="0"/>
                        </a:spcBef>
                        <a:spcAft>
                          <a:spcPts val="0"/>
                        </a:spcAft>
                        <a:buClrTx/>
                        <a:buSzTx/>
                        <a:buFontTx/>
                        <a:buNone/>
                        <a:tabLst/>
                        <a:defRPr/>
                      </a:pPr>
                      <a:r>
                        <a:rPr kumimoji="1" lang="en-US" altLang="ja-JP" sz="1200" spc="0" dirty="0"/>
                        <a:t>10</a:t>
                      </a:r>
                      <a:r>
                        <a:rPr kumimoji="1" lang="ja-JP" altLang="en-US" sz="1200" spc="0" dirty="0"/>
                        <a:t>％ポイント分</a:t>
                      </a:r>
                      <a:endParaRPr kumimoji="1" lang="ja-JP" altLang="en-US" sz="1200" spc="0" dirty="0">
                        <a:latin typeface="+mn-ea"/>
                        <a:ea typeface="+mn-ea"/>
                      </a:endParaRPr>
                    </a:p>
                  </a:txBody>
                  <a:tcPr marL="69426" marR="69426" marT="34713" marB="34713" anchor="ctr"/>
                </a:tc>
                <a:tc>
                  <a:txBody>
                    <a:bodyPr/>
                    <a:lstStyle/>
                    <a:p>
                      <a:r>
                        <a:rPr kumimoji="1" lang="en-US" altLang="ja-JP" sz="1200" spc="0" dirty="0"/>
                        <a:t>11</a:t>
                      </a:r>
                      <a:r>
                        <a:rPr kumimoji="1" lang="ja-JP" altLang="en-US" sz="1200" spc="0" dirty="0"/>
                        <a:t>月７日～</a:t>
                      </a:r>
                      <a:r>
                        <a:rPr kumimoji="1" lang="en-US" altLang="ja-JP" sz="1200" spc="0" dirty="0"/>
                        <a:t>1</a:t>
                      </a:r>
                      <a:r>
                        <a:rPr kumimoji="1" lang="ja-JP" altLang="en-US" sz="1200" spc="0" dirty="0"/>
                        <a:t>月</a:t>
                      </a:r>
                      <a:r>
                        <a:rPr kumimoji="1" lang="en-US" altLang="ja-JP" sz="1200" spc="0" dirty="0"/>
                        <a:t>31</a:t>
                      </a:r>
                      <a:r>
                        <a:rPr kumimoji="1" lang="ja-JP" altLang="en-US" sz="1200" spc="0" dirty="0"/>
                        <a:t>日</a:t>
                      </a:r>
                      <a:endParaRPr kumimoji="1" lang="ja-JP" altLang="en-US" sz="1200" spc="0" dirty="0">
                        <a:latin typeface="+mn-ea"/>
                        <a:ea typeface="+mn-ea"/>
                      </a:endParaRPr>
                    </a:p>
                  </a:txBody>
                  <a:tcPr marL="69426" marR="69426" marT="34713" marB="34713" anchor="ctr"/>
                </a:tc>
                <a:extLst>
                  <a:ext uri="{0D108BD9-81ED-4DB2-BD59-A6C34878D82A}">
                    <a16:rowId xmlns:a16="http://schemas.microsoft.com/office/drawing/2014/main" val="1048886253"/>
                  </a:ext>
                </a:extLst>
              </a:tr>
              <a:tr h="650987">
                <a:tc>
                  <a:txBody>
                    <a:bodyPr/>
                    <a:lstStyle/>
                    <a:p>
                      <a:r>
                        <a:rPr kumimoji="1" lang="ja-JP" altLang="en-US" sz="1200" spc="0" dirty="0"/>
                        <a:t>（株）サンプラザ</a:t>
                      </a:r>
                      <a:endParaRPr kumimoji="1" lang="ja-JP" altLang="en-US" sz="1200" spc="0" dirty="0">
                        <a:latin typeface="+mn-ea"/>
                        <a:ea typeface="+mn-ea"/>
                      </a:endParaRPr>
                    </a:p>
                  </a:txBody>
                  <a:tcPr marL="69426" marR="69426" marT="34713" marB="34713" anchor="ctr"/>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kumimoji="1" lang="ja-JP" altLang="en-US" sz="1200" spc="0" dirty="0">
                          <a:latin typeface="+mn-ea"/>
                          <a:ea typeface="+mn-ea"/>
                        </a:rPr>
                        <a:t>・大阪府内全店舗（</a:t>
                      </a:r>
                      <a:r>
                        <a:rPr kumimoji="1" lang="en-US" altLang="ja-JP" sz="1200" spc="0" dirty="0">
                          <a:latin typeface="+mn-ea"/>
                          <a:ea typeface="+mn-ea"/>
                        </a:rPr>
                        <a:t>35</a:t>
                      </a:r>
                      <a:r>
                        <a:rPr kumimoji="1" lang="ja-JP" altLang="en-US" sz="1200" spc="0" dirty="0">
                          <a:latin typeface="+mn-ea"/>
                          <a:ea typeface="+mn-ea"/>
                        </a:rPr>
                        <a:t>店舗）</a:t>
                      </a:r>
                    </a:p>
                  </a:txBody>
                  <a:tcPr marL="69426" marR="69426" marT="34713" marB="34713" anchor="ctr"/>
                </a:tc>
                <a:tc>
                  <a:txBody>
                    <a:bodyPr/>
                    <a:lstStyle/>
                    <a:p>
                      <a:pPr marL="82550" marR="0" lvl="0" indent="-82550" algn="l" defTabSz="914418" rtl="0" eaLnBrk="1" fontAlgn="auto" latinLnBrk="0" hangingPunct="1">
                        <a:lnSpc>
                          <a:spcPct val="100000"/>
                        </a:lnSpc>
                        <a:spcBef>
                          <a:spcPts val="0"/>
                        </a:spcBef>
                        <a:spcAft>
                          <a:spcPts val="0"/>
                        </a:spcAft>
                        <a:buClrTx/>
                        <a:buSzTx/>
                        <a:buFontTx/>
                        <a:buNone/>
                        <a:tabLst/>
                        <a:defRPr/>
                      </a:pPr>
                      <a:r>
                        <a:rPr kumimoji="1" lang="ja-JP" altLang="en-US" sz="1200" spc="0" dirty="0">
                          <a:latin typeface="+mn-ea"/>
                          <a:ea typeface="+mn-ea"/>
                        </a:rPr>
                        <a:t>・環境負荷の少ない大阪エコ農産物や有機</a:t>
                      </a:r>
                      <a:r>
                        <a:rPr kumimoji="1" lang="en-US" altLang="ja-JP" sz="1200" spc="0" dirty="0">
                          <a:latin typeface="+mn-ea"/>
                          <a:ea typeface="+mn-ea"/>
                        </a:rPr>
                        <a:t>JAS</a:t>
                      </a:r>
                      <a:r>
                        <a:rPr kumimoji="1" lang="ja-JP" altLang="en-US" sz="1200" spc="0" dirty="0">
                          <a:latin typeface="+mn-ea"/>
                          <a:ea typeface="+mn-ea"/>
                        </a:rPr>
                        <a:t>農産物をはじめとした関西近郊の農産物</a:t>
                      </a:r>
                    </a:p>
                  </a:txBody>
                  <a:tcPr marL="69426" marR="69426" marT="34713" marB="34713" anchor="ctr"/>
                </a:tc>
                <a:tc>
                  <a:txBody>
                    <a:bodyPr/>
                    <a:lstStyle/>
                    <a:p>
                      <a:r>
                        <a:rPr kumimoji="1" lang="ja-JP" altLang="en-US" sz="1200" spc="0" dirty="0"/>
                        <a:t>５ポイントから</a:t>
                      </a:r>
                      <a:endParaRPr kumimoji="1" lang="ja-JP" altLang="en-US" sz="1200" spc="0" dirty="0">
                        <a:latin typeface="+mn-ea"/>
                        <a:ea typeface="+mn-ea"/>
                      </a:endParaRPr>
                    </a:p>
                  </a:txBody>
                  <a:tcPr marL="69426" marR="69426" marT="34713" marB="34713" anchor="ctr"/>
                </a:tc>
                <a:tc>
                  <a:txBody>
                    <a:bodyPr/>
                    <a:lstStyle/>
                    <a:p>
                      <a:r>
                        <a:rPr kumimoji="1" lang="en-US" altLang="ja-JP" sz="1200" spc="0" dirty="0"/>
                        <a:t>11</a:t>
                      </a:r>
                      <a:r>
                        <a:rPr kumimoji="1" lang="ja-JP" altLang="en-US" sz="1200" spc="0" dirty="0"/>
                        <a:t>月</a:t>
                      </a:r>
                      <a:r>
                        <a:rPr kumimoji="1" lang="en-US" altLang="ja-JP" sz="1200" spc="0" dirty="0"/>
                        <a:t>1</a:t>
                      </a:r>
                      <a:r>
                        <a:rPr kumimoji="1" lang="ja-JP" altLang="en-US" sz="1200" spc="0" dirty="0"/>
                        <a:t>日～</a:t>
                      </a:r>
                      <a:r>
                        <a:rPr kumimoji="1" lang="en-US" altLang="ja-JP" sz="1200" spc="0" dirty="0"/>
                        <a:t>1</a:t>
                      </a:r>
                      <a:r>
                        <a:rPr kumimoji="1" lang="ja-JP" altLang="en-US" sz="1200" spc="0" dirty="0"/>
                        <a:t>月</a:t>
                      </a:r>
                      <a:r>
                        <a:rPr kumimoji="1" lang="en-US" altLang="ja-JP" sz="1200" spc="0" dirty="0"/>
                        <a:t>31</a:t>
                      </a:r>
                      <a:r>
                        <a:rPr kumimoji="1" lang="ja-JP" altLang="en-US" sz="1200" spc="0" dirty="0"/>
                        <a:t>日</a:t>
                      </a:r>
                      <a:endParaRPr kumimoji="1" lang="ja-JP" altLang="en-US" sz="1200" spc="0" dirty="0">
                        <a:latin typeface="+mn-ea"/>
                        <a:ea typeface="+mn-ea"/>
                      </a:endParaRPr>
                    </a:p>
                  </a:txBody>
                  <a:tcPr marL="69426" marR="69426" marT="34713" marB="34713" anchor="ctr"/>
                </a:tc>
                <a:extLst>
                  <a:ext uri="{0D108BD9-81ED-4DB2-BD59-A6C34878D82A}">
                    <a16:rowId xmlns:a16="http://schemas.microsoft.com/office/drawing/2014/main" val="708282365"/>
                  </a:ext>
                </a:extLst>
              </a:tr>
              <a:tr h="850051">
                <a:tc>
                  <a:txBody>
                    <a:bodyPr/>
                    <a:lstStyle/>
                    <a:p>
                      <a:r>
                        <a:rPr kumimoji="1" lang="ja-JP" altLang="en-US" sz="1200" spc="0" dirty="0"/>
                        <a:t>上新電機（株）</a:t>
                      </a:r>
                      <a:endParaRPr kumimoji="1" lang="ja-JP" altLang="en-US" sz="1200" spc="0" dirty="0">
                        <a:latin typeface="+mn-ea"/>
                        <a:ea typeface="+mn-ea"/>
                      </a:endParaRPr>
                    </a:p>
                  </a:txBody>
                  <a:tcPr marL="69426" marR="69426" marT="34713" marB="34713" anchor="ctr"/>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kumimoji="1" lang="ja-JP" altLang="en-US" sz="1200" u="none" strike="noStrike" kern="1200" spc="0" baseline="0" dirty="0"/>
                        <a:t> </a:t>
                      </a:r>
                      <a:r>
                        <a:rPr kumimoji="1" lang="ja-JP" altLang="en-US" sz="1200" b="0" i="0" u="none" strike="noStrike" kern="1200" spc="0" baseline="0" dirty="0">
                          <a:solidFill>
                            <a:schemeClr val="dk1"/>
                          </a:solidFill>
                          <a:latin typeface="+mn-lt"/>
                          <a:ea typeface="+mn-ea"/>
                          <a:cs typeface="+mn-cs"/>
                        </a:rPr>
                        <a:t>・大阪府内全店舗（</a:t>
                      </a:r>
                      <a:r>
                        <a:rPr kumimoji="1" lang="en-US" altLang="ja-JP" sz="1200" b="0" i="0" u="none" strike="noStrike" kern="1200" spc="0" baseline="0" dirty="0">
                          <a:solidFill>
                            <a:schemeClr val="dk1"/>
                          </a:solidFill>
                          <a:latin typeface="+mn-lt"/>
                          <a:ea typeface="+mn-ea"/>
                          <a:cs typeface="+mn-cs"/>
                        </a:rPr>
                        <a:t>53</a:t>
                      </a:r>
                      <a:r>
                        <a:rPr kumimoji="1" lang="ja-JP" altLang="en-US" sz="1200" b="0" i="0" u="none" strike="noStrike" kern="1200" spc="0" baseline="0" dirty="0">
                          <a:solidFill>
                            <a:schemeClr val="dk1"/>
                          </a:solidFill>
                          <a:latin typeface="+mn-lt"/>
                          <a:ea typeface="+mn-ea"/>
                          <a:cs typeface="+mn-cs"/>
                        </a:rPr>
                        <a:t>店舗）</a:t>
                      </a:r>
                      <a:endParaRPr kumimoji="1" lang="en-US" altLang="ja-JP" sz="1200" b="0" i="0" u="none" strike="noStrike" kern="1200" spc="0" baseline="0" dirty="0">
                        <a:solidFill>
                          <a:schemeClr val="dk1"/>
                        </a:solidFill>
                        <a:latin typeface="+mn-lt"/>
                        <a:ea typeface="+mn-ea"/>
                        <a:cs typeface="+mn-cs"/>
                      </a:endParaRPr>
                    </a:p>
                  </a:txBody>
                  <a:tcPr marL="69426" marR="69426" marT="34713" marB="34713" anchor="ctr"/>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kumimoji="1" lang="ja-JP" altLang="en-US" sz="1200" spc="-150" dirty="0">
                          <a:latin typeface="+mn-ea"/>
                          <a:ea typeface="+mn-ea"/>
                        </a:rPr>
                        <a:t>・節電多機能エアコン（指定機種）</a:t>
                      </a:r>
                    </a:p>
                  </a:txBody>
                  <a:tcPr marL="69426" marR="69426" marT="34713" marB="34713" anchor="ctr"/>
                </a:tc>
                <a:tc>
                  <a:txBody>
                    <a:bodyPr/>
                    <a:lstStyle/>
                    <a:p>
                      <a:r>
                        <a:rPr kumimoji="1" lang="en-US" altLang="ja-JP" sz="1200" spc="0" dirty="0"/>
                        <a:t>1000</a:t>
                      </a:r>
                      <a:r>
                        <a:rPr kumimoji="1" lang="ja-JP" altLang="en-US" sz="1200" spc="0" dirty="0"/>
                        <a:t>ポイント</a:t>
                      </a:r>
                      <a:endParaRPr kumimoji="1" lang="ja-JP" altLang="en-US" sz="1200" spc="0" dirty="0">
                        <a:latin typeface="+mn-ea"/>
                        <a:ea typeface="+mn-ea"/>
                      </a:endParaRPr>
                    </a:p>
                  </a:txBody>
                  <a:tcPr marL="69426" marR="69426" marT="34713" marB="34713" anchor="ctr"/>
                </a:tc>
                <a:tc>
                  <a:txBody>
                    <a:bodyPr/>
                    <a:lstStyle/>
                    <a:p>
                      <a:r>
                        <a:rPr kumimoji="1" lang="en-US" altLang="ja-JP" sz="1200" spc="0" dirty="0"/>
                        <a:t>11</a:t>
                      </a:r>
                      <a:r>
                        <a:rPr kumimoji="1" lang="ja-JP" altLang="en-US" sz="1200" spc="0" dirty="0"/>
                        <a:t>月</a:t>
                      </a:r>
                      <a:r>
                        <a:rPr kumimoji="1" lang="en-US" altLang="ja-JP" sz="1200" spc="0" dirty="0"/>
                        <a:t>1</a:t>
                      </a:r>
                      <a:r>
                        <a:rPr kumimoji="1" lang="ja-JP" altLang="en-US" sz="1200" spc="0" dirty="0"/>
                        <a:t>日～</a:t>
                      </a:r>
                      <a:r>
                        <a:rPr kumimoji="1" lang="en-US" altLang="ja-JP" sz="1200" spc="0" dirty="0"/>
                        <a:t>1</a:t>
                      </a:r>
                      <a:r>
                        <a:rPr kumimoji="1" lang="ja-JP" altLang="en-US" sz="1200" spc="0" dirty="0"/>
                        <a:t>月</a:t>
                      </a:r>
                      <a:r>
                        <a:rPr kumimoji="1" lang="en-US" altLang="ja-JP" sz="1200" spc="0" dirty="0"/>
                        <a:t>31</a:t>
                      </a:r>
                      <a:r>
                        <a:rPr kumimoji="1" lang="ja-JP" altLang="en-US" sz="1200" spc="0" dirty="0"/>
                        <a:t>日</a:t>
                      </a:r>
                      <a:endParaRPr kumimoji="1" lang="ja-JP" altLang="en-US" sz="1200" spc="0" dirty="0">
                        <a:latin typeface="+mn-ea"/>
                        <a:ea typeface="+mn-ea"/>
                      </a:endParaRPr>
                    </a:p>
                  </a:txBody>
                  <a:tcPr marL="69426" marR="69426" marT="34713" marB="34713" anchor="ctr"/>
                </a:tc>
                <a:extLst>
                  <a:ext uri="{0D108BD9-81ED-4DB2-BD59-A6C34878D82A}">
                    <a16:rowId xmlns:a16="http://schemas.microsoft.com/office/drawing/2014/main" val="123105054"/>
                  </a:ext>
                </a:extLst>
              </a:tr>
              <a:tr h="1078290">
                <a:tc>
                  <a:txBody>
                    <a:bodyPr/>
                    <a:lstStyle/>
                    <a:p>
                      <a:r>
                        <a:rPr kumimoji="1" lang="ja-JP" altLang="en-US" sz="1200" spc="0" dirty="0"/>
                        <a:t>西日本旅客鉄道（株）</a:t>
                      </a:r>
                      <a:endParaRPr kumimoji="1" lang="ja-JP" altLang="en-US" sz="1200" spc="0" dirty="0">
                        <a:latin typeface="+mn-ea"/>
                        <a:ea typeface="+mn-ea"/>
                      </a:endParaRPr>
                    </a:p>
                  </a:txBody>
                  <a:tcPr marL="69426" marR="69426" marT="34713" marB="34713" anchor="ctr"/>
                </a:tc>
                <a:tc>
                  <a:txBody>
                    <a:bodyPr/>
                    <a:lstStyle/>
                    <a:p>
                      <a:pPr marL="82550" marR="0" lvl="0" indent="-82550" algn="l" defTabSz="914418"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spc="0" baseline="0" dirty="0">
                          <a:solidFill>
                            <a:schemeClr val="dk1"/>
                          </a:solidFill>
                          <a:latin typeface="+mn-lt"/>
                          <a:ea typeface="+mn-ea"/>
                          <a:cs typeface="+mn-cs"/>
                        </a:rPr>
                        <a:t>・移動生活ナビアプリ</a:t>
                      </a:r>
                      <a:r>
                        <a:rPr kumimoji="1" lang="en-US" altLang="ja-JP" sz="1200" b="0" i="0" u="none" strike="noStrike" kern="1200" spc="0" baseline="0" dirty="0">
                          <a:solidFill>
                            <a:schemeClr val="dk1"/>
                          </a:solidFill>
                          <a:latin typeface="+mn-lt"/>
                          <a:ea typeface="+mn-ea"/>
                          <a:cs typeface="+mn-cs"/>
                        </a:rPr>
                        <a:t>WESTER</a:t>
                      </a:r>
                      <a:r>
                        <a:rPr kumimoji="1" lang="ja-JP" altLang="en-US" sz="1200" b="0" i="0" u="none" strike="noStrike" kern="1200" spc="0" baseline="0" dirty="0">
                          <a:solidFill>
                            <a:schemeClr val="dk1"/>
                          </a:solidFill>
                          <a:latin typeface="+mn-lt"/>
                          <a:ea typeface="+mn-ea"/>
                          <a:cs typeface="+mn-cs"/>
                        </a:rPr>
                        <a:t>を活用した「</a:t>
                      </a:r>
                      <a:r>
                        <a:rPr kumimoji="1" lang="en-US" altLang="ja-JP" sz="1200" b="0" i="0" u="none" strike="noStrike" kern="1200" spc="0" baseline="0" dirty="0">
                          <a:solidFill>
                            <a:schemeClr val="dk1"/>
                          </a:solidFill>
                          <a:latin typeface="+mn-lt"/>
                          <a:ea typeface="+mn-ea"/>
                          <a:cs typeface="+mn-cs"/>
                        </a:rPr>
                        <a:t>AI</a:t>
                      </a:r>
                      <a:r>
                        <a:rPr kumimoji="1" lang="ja-JP" altLang="en-US" sz="1200" b="0" i="0" u="none" strike="noStrike" kern="1200" spc="0" baseline="0" dirty="0">
                          <a:solidFill>
                            <a:schemeClr val="dk1"/>
                          </a:solidFill>
                          <a:latin typeface="+mn-lt"/>
                          <a:ea typeface="+mn-ea"/>
                          <a:cs typeface="+mn-cs"/>
                        </a:rPr>
                        <a:t>スタンプラリー（おトクに</a:t>
                      </a:r>
                      <a:r>
                        <a:rPr kumimoji="1" lang="en-US" altLang="ja-JP" sz="1200" b="0" i="0" u="none" strike="noStrike" kern="1200" spc="0" baseline="0" dirty="0">
                          <a:solidFill>
                            <a:schemeClr val="dk1"/>
                          </a:solidFill>
                          <a:latin typeface="+mn-lt"/>
                          <a:ea typeface="+mn-ea"/>
                          <a:cs typeface="+mn-cs"/>
                        </a:rPr>
                        <a:t>GO</a:t>
                      </a:r>
                      <a:r>
                        <a:rPr kumimoji="1" lang="ja-JP" altLang="en-US" sz="1200" b="0" i="0" u="none" strike="noStrike" kern="1200" spc="0" baseline="0" dirty="0">
                          <a:solidFill>
                            <a:schemeClr val="dk1"/>
                          </a:solidFill>
                          <a:latin typeface="+mn-lt"/>
                          <a:ea typeface="+mn-ea"/>
                          <a:cs typeface="+mn-cs"/>
                        </a:rPr>
                        <a:t>！）」上で参加できるデジタルスタンプラリーを完成させることでポイント発行</a:t>
                      </a:r>
                    </a:p>
                  </a:txBody>
                  <a:tcPr marL="69426" marR="69426" marT="34713" marB="34713" anchor="ctr"/>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kumimoji="1" lang="en-US" altLang="ja-JP" sz="1200" spc="0" dirty="0">
                          <a:latin typeface="+mn-ea"/>
                          <a:ea typeface="+mn-ea"/>
                        </a:rPr>
                        <a:t>JR</a:t>
                      </a:r>
                      <a:r>
                        <a:rPr kumimoji="1" lang="ja-JP" altLang="en-US" sz="1200" spc="0" dirty="0">
                          <a:latin typeface="+mn-ea"/>
                          <a:ea typeface="+mn-ea"/>
                        </a:rPr>
                        <a:t>西日本の大阪府内の駅を発または着とする</a:t>
                      </a:r>
                      <a:r>
                        <a:rPr kumimoji="1" lang="en-US" altLang="ja-JP" sz="1200" spc="0" dirty="0">
                          <a:latin typeface="+mn-ea"/>
                          <a:ea typeface="+mn-ea"/>
                        </a:rPr>
                        <a:t>ICOCA</a:t>
                      </a:r>
                      <a:r>
                        <a:rPr kumimoji="1" lang="ja-JP" altLang="en-US" sz="1200" spc="0" dirty="0">
                          <a:latin typeface="+mn-ea"/>
                          <a:ea typeface="+mn-ea"/>
                        </a:rPr>
                        <a:t>を利用した同社線でのおでかけ</a:t>
                      </a:r>
                    </a:p>
                  </a:txBody>
                  <a:tcPr marL="69426" marR="69426" marT="34713" marB="34713" anchor="ctr"/>
                </a:tc>
                <a:tc>
                  <a:txBody>
                    <a:bodyPr/>
                    <a:lstStyle/>
                    <a:p>
                      <a:r>
                        <a:rPr kumimoji="1" lang="en-US" altLang="ja-JP" sz="1200" kern="1200" spc="0" dirty="0">
                          <a:effectLst/>
                        </a:rPr>
                        <a:t>100</a:t>
                      </a:r>
                      <a:r>
                        <a:rPr kumimoji="1" lang="ja-JP" altLang="ja-JP" sz="1200" kern="1200" spc="0" dirty="0">
                          <a:effectLst/>
                        </a:rPr>
                        <a:t>ポイント</a:t>
                      </a:r>
                      <a:endParaRPr kumimoji="1" lang="en-US" altLang="ja-JP" sz="1200" kern="1200" spc="0" dirty="0">
                        <a:effectLst/>
                      </a:endParaRPr>
                    </a:p>
                    <a:p>
                      <a:pPr>
                        <a:lnSpc>
                          <a:spcPct val="100000"/>
                        </a:lnSpc>
                      </a:pPr>
                      <a:r>
                        <a:rPr kumimoji="1" lang="ja-JP" altLang="ja-JP" sz="1200" kern="1200" spc="0" dirty="0">
                          <a:effectLst/>
                        </a:rPr>
                        <a:t>※デジタルスタンプラリーを完成させ、アプリ上のアンケートに回答することでポイント付与</a:t>
                      </a:r>
                      <a:endParaRPr kumimoji="1" lang="ja-JP" altLang="ja-JP" sz="1200" kern="1200" spc="0" dirty="0">
                        <a:solidFill>
                          <a:schemeClr val="dk1"/>
                        </a:solidFill>
                        <a:effectLst/>
                        <a:latin typeface="+mn-lt"/>
                        <a:ea typeface="+mn-ea"/>
                        <a:cs typeface="+mn-cs"/>
                      </a:endParaRPr>
                    </a:p>
                  </a:txBody>
                  <a:tcPr marL="69426" marR="69426" marT="34713" marB="34713" anchor="ctr"/>
                </a:tc>
                <a:tc>
                  <a:txBody>
                    <a:bodyPr/>
                    <a:lstStyle/>
                    <a:p>
                      <a:r>
                        <a:rPr kumimoji="1" lang="en-US" altLang="ja-JP" sz="1200" spc="0" dirty="0"/>
                        <a:t>11</a:t>
                      </a:r>
                      <a:r>
                        <a:rPr kumimoji="1" lang="ja-JP" altLang="en-US" sz="1200" spc="0" dirty="0"/>
                        <a:t>月</a:t>
                      </a:r>
                      <a:r>
                        <a:rPr kumimoji="1" lang="en-US" altLang="ja-JP" sz="1200" spc="0" dirty="0"/>
                        <a:t>11</a:t>
                      </a:r>
                      <a:r>
                        <a:rPr kumimoji="1" lang="ja-JP" altLang="en-US" sz="1200" spc="0" dirty="0"/>
                        <a:t>日～</a:t>
                      </a:r>
                      <a:r>
                        <a:rPr kumimoji="1" lang="en-US" altLang="ja-JP" sz="1200" spc="0" dirty="0"/>
                        <a:t>1</a:t>
                      </a:r>
                      <a:r>
                        <a:rPr kumimoji="1" lang="ja-JP" altLang="en-US" sz="1200" spc="0" dirty="0"/>
                        <a:t>月</a:t>
                      </a:r>
                      <a:r>
                        <a:rPr kumimoji="1" lang="en-US" altLang="ja-JP" sz="1200" spc="0" dirty="0"/>
                        <a:t>31</a:t>
                      </a:r>
                      <a:r>
                        <a:rPr kumimoji="1" lang="ja-JP" altLang="en-US" sz="1200" spc="0" dirty="0"/>
                        <a:t>日</a:t>
                      </a:r>
                      <a:endParaRPr kumimoji="1" lang="ja-JP" altLang="en-US" sz="1200" spc="0" dirty="0">
                        <a:latin typeface="+mn-ea"/>
                        <a:ea typeface="+mn-ea"/>
                      </a:endParaRPr>
                    </a:p>
                  </a:txBody>
                  <a:tcPr marL="69426" marR="69426" marT="34713" marB="34713" anchor="ctr"/>
                </a:tc>
                <a:extLst>
                  <a:ext uri="{0D108BD9-81ED-4DB2-BD59-A6C34878D82A}">
                    <a16:rowId xmlns:a16="http://schemas.microsoft.com/office/drawing/2014/main" val="2493456557"/>
                  </a:ext>
                </a:extLst>
              </a:tr>
            </a:tbl>
          </a:graphicData>
        </a:graphic>
      </p:graphicFrame>
      <p:sp>
        <p:nvSpPr>
          <p:cNvPr id="4" name="Rectangle 66"/>
          <p:cNvSpPr txBox="1">
            <a:spLocks noChangeArrowheads="1"/>
          </p:cNvSpPr>
          <p:nvPr/>
        </p:nvSpPr>
        <p:spPr bwMode="auto">
          <a:xfrm>
            <a:off x="-4045" y="1378"/>
            <a:ext cx="9148045" cy="770245"/>
          </a:xfrm>
          <a:prstGeom prst="rect">
            <a:avLst/>
          </a:prstGeom>
          <a:solidFill>
            <a:srgbClr val="002060"/>
          </a:solidFill>
          <a:ln>
            <a:noFill/>
          </a:ln>
          <a:effectLst>
            <a:outerShdw dist="7184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tIns="33231" bIns="33231"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ctr">
              <a:buNone/>
            </a:pPr>
            <a:r>
              <a:rPr lang="ja-JP" altLang="en-US" sz="2400" b="1" dirty="0">
                <a:solidFill>
                  <a:schemeClr val="bg1"/>
                </a:solidFill>
              </a:rPr>
              <a:t>脱炭素ポイント付与の検証事業</a:t>
            </a:r>
          </a:p>
        </p:txBody>
      </p:sp>
      <p:sp>
        <p:nvSpPr>
          <p:cNvPr id="2" name="テキスト ボックス 1"/>
          <p:cNvSpPr txBox="1"/>
          <p:nvPr/>
        </p:nvSpPr>
        <p:spPr>
          <a:xfrm>
            <a:off x="0" y="923729"/>
            <a:ext cx="8227791" cy="369332"/>
          </a:xfrm>
          <a:prstGeom prst="rect">
            <a:avLst/>
          </a:prstGeom>
          <a:noFill/>
        </p:spPr>
        <p:txBody>
          <a:bodyPr wrap="square" rtlCol="0">
            <a:spAutoFit/>
          </a:bodyPr>
          <a:lstStyle/>
          <a:p>
            <a:r>
              <a:rPr lang="ja-JP" altLang="en-US" dirty="0"/>
              <a:t>以下の６事業者と連携し、脱炭素ポイントを付与する検証事業を実施中です。</a:t>
            </a:r>
          </a:p>
        </p:txBody>
      </p:sp>
      <p:sp>
        <p:nvSpPr>
          <p:cNvPr id="5" name="スライド番号プレースホルダー 56">
            <a:extLst>
              <a:ext uri="{FF2B5EF4-FFF2-40B4-BE49-F238E27FC236}">
                <a16:creationId xmlns:a16="http://schemas.microsoft.com/office/drawing/2014/main" id="{B9231F48-9124-4310-B2AB-9B887D8CA578}"/>
              </a:ext>
            </a:extLst>
          </p:cNvPr>
          <p:cNvSpPr>
            <a:spLocks noGrp="1"/>
          </p:cNvSpPr>
          <p:nvPr>
            <p:ph type="sldNum" sz="quarter" idx="12"/>
          </p:nvPr>
        </p:nvSpPr>
        <p:spPr>
          <a:xfrm>
            <a:off x="8528105" y="6257394"/>
            <a:ext cx="448408" cy="4677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954">
                <a:solidFill>
                  <a:schemeClr val="tx1"/>
                </a:solidFill>
                <a:latin typeface="Arial" panose="020B0604020202020204" pitchFamily="34" charset="0"/>
                <a:ea typeface="ＭＳ Ｐゴシック" panose="020B0600070205080204" pitchFamily="50" charset="-128"/>
              </a:defRPr>
            </a:lvl1pPr>
            <a:lvl2pPr marL="685817" indent="-263776">
              <a:spcBef>
                <a:spcPct val="20000"/>
              </a:spcBef>
              <a:buChar char="–"/>
              <a:defRPr kumimoji="1" sz="2585">
                <a:solidFill>
                  <a:schemeClr val="tx1"/>
                </a:solidFill>
                <a:latin typeface="Arial" panose="020B0604020202020204" pitchFamily="34" charset="0"/>
                <a:ea typeface="ＭＳ Ｐゴシック" panose="020B0600070205080204" pitchFamily="50" charset="-128"/>
              </a:defRPr>
            </a:lvl2pPr>
            <a:lvl3pPr marL="1055103" indent="-211021">
              <a:spcBef>
                <a:spcPct val="20000"/>
              </a:spcBef>
              <a:buChar char="•"/>
              <a:defRPr kumimoji="1" sz="2215">
                <a:solidFill>
                  <a:schemeClr val="tx1"/>
                </a:solidFill>
                <a:latin typeface="Arial" panose="020B0604020202020204" pitchFamily="34" charset="0"/>
                <a:ea typeface="ＭＳ Ｐゴシック" panose="020B0600070205080204" pitchFamily="50" charset="-128"/>
              </a:defRPr>
            </a:lvl3pPr>
            <a:lvl4pPr marL="1477145" indent="-211021">
              <a:spcBef>
                <a:spcPct val="20000"/>
              </a:spcBef>
              <a:buChar char="–"/>
              <a:defRPr kumimoji="1" sz="1846">
                <a:solidFill>
                  <a:schemeClr val="tx1"/>
                </a:solidFill>
                <a:latin typeface="Arial" panose="020B0604020202020204" pitchFamily="34" charset="0"/>
                <a:ea typeface="ＭＳ Ｐゴシック" panose="020B0600070205080204" pitchFamily="50" charset="-128"/>
              </a:defRPr>
            </a:lvl4pPr>
            <a:lvl5pPr marL="1899186" indent="-211021">
              <a:spcBef>
                <a:spcPct val="20000"/>
              </a:spcBef>
              <a:buChar char="»"/>
              <a:defRPr kumimoji="1" sz="1846">
                <a:solidFill>
                  <a:schemeClr val="tx1"/>
                </a:solidFill>
                <a:latin typeface="Arial" panose="020B0604020202020204" pitchFamily="34" charset="0"/>
                <a:ea typeface="ＭＳ Ｐゴシック" panose="020B0600070205080204" pitchFamily="50" charset="-128"/>
              </a:defRPr>
            </a:lvl5pPr>
            <a:lvl6pPr marL="2321227"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6pPr>
            <a:lvl7pPr marL="2743269"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7pPr>
            <a:lvl8pPr marL="3165310"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8pPr>
            <a:lvl9pPr marL="3587351"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4BDC1FC-1A06-40B2-B6D2-A0FDFC4EC583}" type="slidenum">
              <a:rPr lang="ja-JP" altLang="en-US" sz="1600">
                <a:latin typeface="Meiryo UI" panose="020B0604030504040204" pitchFamily="50" charset="-128"/>
                <a:ea typeface="Meiryo UI" panose="020B0604030504040204" pitchFamily="50" charset="-128"/>
              </a:rPr>
              <a:pPr>
                <a:spcBef>
                  <a:spcPct val="0"/>
                </a:spcBef>
                <a:buFontTx/>
                <a:buNone/>
              </a:pPr>
              <a:t>18</a:t>
            </a:fld>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4177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bwMode="white">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1</a:t>
            </a:fld>
            <a:endParaRPr lang="ja-JP" altLang="en-US" dirty="0"/>
          </a:p>
        </p:txBody>
      </p:sp>
      <p:sp>
        <p:nvSpPr>
          <p:cNvPr id="33" name="テキスト ボックス 32"/>
          <p:cNvSpPr txBox="1"/>
          <p:nvPr/>
        </p:nvSpPr>
        <p:spPr bwMode="white">
          <a:xfrm>
            <a:off x="4875" y="-8698"/>
            <a:ext cx="6583349"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　第１章　地球温暖化の現状と動向について　</a:t>
            </a:r>
          </a:p>
        </p:txBody>
      </p:sp>
      <p:sp>
        <p:nvSpPr>
          <p:cNvPr id="21" name="タイトル 1">
            <a:extLst>
              <a:ext uri="{FF2B5EF4-FFF2-40B4-BE49-F238E27FC236}">
                <a16:creationId xmlns:a16="http://schemas.microsoft.com/office/drawing/2014/main" id="{25B0CE1A-2868-4AD3-B1A5-282297617480}"/>
              </a:ext>
            </a:extLst>
          </p:cNvPr>
          <p:cNvSpPr txBox="1">
            <a:spLocks/>
          </p:cNvSpPr>
          <p:nvPr/>
        </p:nvSpPr>
        <p:spPr>
          <a:xfrm>
            <a:off x="0" y="-25642"/>
            <a:ext cx="9144000" cy="692696"/>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説明項目</a:t>
            </a:r>
          </a:p>
        </p:txBody>
      </p:sp>
      <p:sp>
        <p:nvSpPr>
          <p:cNvPr id="3" name="スライド番号プレースホルダー 2"/>
          <p:cNvSpPr>
            <a:spLocks noGrp="1"/>
          </p:cNvSpPr>
          <p:nvPr>
            <p:ph type="sldNum" sz="quarter" idx="12"/>
          </p:nvPr>
        </p:nvSpPr>
        <p:spPr>
          <a:xfrm>
            <a:off x="8622504" y="6327376"/>
            <a:ext cx="486000" cy="486000"/>
          </a:xfrm>
        </p:spPr>
        <p:txBody>
          <a:bodyPr/>
          <a:lstStyle/>
          <a:p>
            <a:fld id="{B0BFD7D3-87B8-472A-985F-570FE245FC23}" type="slidenum">
              <a:rPr kumimoji="1" lang="ja-JP" altLang="en-US" smtClean="0"/>
              <a:t>1</a:t>
            </a:fld>
            <a:endParaRPr kumimoji="1" lang="ja-JP" altLang="en-US"/>
          </a:p>
        </p:txBody>
      </p:sp>
      <p:sp>
        <p:nvSpPr>
          <p:cNvPr id="2" name="テキスト ボックス 1"/>
          <p:cNvSpPr txBox="1"/>
          <p:nvPr/>
        </p:nvSpPr>
        <p:spPr>
          <a:xfrm>
            <a:off x="179512" y="1916832"/>
            <a:ext cx="8472191" cy="4031873"/>
          </a:xfrm>
          <a:prstGeom prst="rect">
            <a:avLst/>
          </a:prstGeom>
          <a:noFill/>
        </p:spPr>
        <p:txBody>
          <a:bodyPr wrap="none" rtlCol="0">
            <a:spAutoFit/>
          </a:bodyPr>
          <a:lstStyle/>
          <a:p>
            <a:r>
              <a:rPr lang="ja-JP" altLang="en-US" sz="3200" b="1" dirty="0"/>
              <a:t>１．大阪府気候変動対策の推進に関する条例の</a:t>
            </a:r>
            <a:endParaRPr lang="en-US" altLang="ja-JP" sz="3200" b="1" dirty="0"/>
          </a:p>
          <a:p>
            <a:r>
              <a:rPr lang="ja-JP" altLang="en-US" sz="3200" b="1" dirty="0"/>
              <a:t>　　新たな届出制度に対する準備状況について</a:t>
            </a:r>
            <a:endParaRPr lang="en-US" altLang="ja-JP" sz="3200" b="1" dirty="0"/>
          </a:p>
          <a:p>
            <a:endParaRPr lang="en-US" altLang="ja-JP" sz="3200" b="1" dirty="0"/>
          </a:p>
          <a:p>
            <a:r>
              <a:rPr lang="ja-JP" altLang="en-US" sz="3200" b="1" dirty="0"/>
              <a:t>２．脱炭素社会の実現に向けた令和４年度の</a:t>
            </a:r>
            <a:endParaRPr lang="en-US" altLang="ja-JP" sz="3200" b="1" dirty="0"/>
          </a:p>
          <a:p>
            <a:r>
              <a:rPr lang="ja-JP" altLang="en-US" sz="3200" b="1" dirty="0"/>
              <a:t>　　取組状況について</a:t>
            </a:r>
            <a:endParaRPr lang="en-US" altLang="ja-JP" sz="3200" b="1" dirty="0"/>
          </a:p>
          <a:p>
            <a:endParaRPr lang="en-US" altLang="ja-JP" sz="3200" b="1" dirty="0"/>
          </a:p>
          <a:p>
            <a:r>
              <a:rPr lang="ja-JP" altLang="en-US" sz="3200" b="1" dirty="0"/>
              <a:t>３</a:t>
            </a:r>
            <a:r>
              <a:rPr kumimoji="1" lang="ja-JP" altLang="en-US" sz="3200" b="1" dirty="0"/>
              <a:t>．</a:t>
            </a:r>
            <a:r>
              <a:rPr lang="ja-JP" altLang="en-US" sz="3200" b="1" dirty="0"/>
              <a:t>脱炭素社会の実現に向けた令和５年度の</a:t>
            </a:r>
            <a:endParaRPr lang="en-US" altLang="ja-JP" sz="3200" b="1" dirty="0"/>
          </a:p>
          <a:p>
            <a:r>
              <a:rPr lang="ja-JP" altLang="en-US" sz="3200" b="1" dirty="0"/>
              <a:t>　　取組について</a:t>
            </a:r>
            <a:endParaRPr kumimoji="1" lang="en-US" altLang="ja-JP" sz="3200" b="1" dirty="0"/>
          </a:p>
        </p:txBody>
      </p:sp>
    </p:spTree>
    <p:extLst>
      <p:ext uri="{BB962C8B-B14F-4D97-AF65-F5344CB8AC3E}">
        <p14:creationId xmlns:p14="http://schemas.microsoft.com/office/powerpoint/2010/main" val="2406934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6"/>
          <p:cNvSpPr txBox="1">
            <a:spLocks noChangeArrowheads="1"/>
          </p:cNvSpPr>
          <p:nvPr/>
        </p:nvSpPr>
        <p:spPr bwMode="auto">
          <a:xfrm>
            <a:off x="66450" y="371430"/>
            <a:ext cx="8892499" cy="587342"/>
          </a:xfrm>
          <a:prstGeom prst="rect">
            <a:avLst/>
          </a:prstGeom>
          <a:solidFill>
            <a:srgbClr val="002060"/>
          </a:solidFill>
          <a:ln>
            <a:noFill/>
          </a:ln>
          <a:effectLst>
            <a:outerShdw dist="7184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tIns="33231" bIns="33231"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34330">
              <a:buNone/>
              <a:defRPr/>
            </a:pPr>
            <a:r>
              <a:rPr lang="ja-JP" altLang="en-US" sz="2585" dirty="0">
                <a:solidFill>
                  <a:schemeClr val="bg1"/>
                </a:solidFill>
              </a:rPr>
              <a:t>共通の啓発資材</a:t>
            </a:r>
            <a:endParaRPr lang="ja-JP" altLang="en-US" sz="1662" kern="0" dirty="0">
              <a:solidFill>
                <a:schemeClr val="bg1"/>
              </a:solidFill>
              <a:latin typeface="Arial"/>
              <a:ea typeface="ＭＳ Ｐゴシック"/>
            </a:endParaRPr>
          </a:p>
        </p:txBody>
      </p:sp>
      <p:pic>
        <p:nvPicPr>
          <p:cNvPr id="6" name="図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4185" y="1102588"/>
            <a:ext cx="1611402" cy="2277912"/>
          </a:xfrm>
          <a:prstGeom prst="rect">
            <a:avLst/>
          </a:prstGeom>
        </p:spPr>
      </p:pic>
      <p:pic>
        <p:nvPicPr>
          <p:cNvPr id="11" name="図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33189" y="4316113"/>
            <a:ext cx="2242759" cy="1582040"/>
          </a:xfrm>
          <a:prstGeom prst="rect">
            <a:avLst/>
          </a:prstGeom>
        </p:spPr>
      </p:pic>
      <p:pic>
        <p:nvPicPr>
          <p:cNvPr id="18" name="図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637786" y="4298606"/>
            <a:ext cx="2275171" cy="1603809"/>
          </a:xfrm>
          <a:prstGeom prst="rect">
            <a:avLst/>
          </a:prstGeom>
        </p:spPr>
      </p:pic>
      <p:pic>
        <p:nvPicPr>
          <p:cNvPr id="2" name="図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66343" y="1318714"/>
            <a:ext cx="1539188" cy="2184230"/>
          </a:xfrm>
          <a:prstGeom prst="rect">
            <a:avLst/>
          </a:prstGeom>
        </p:spPr>
      </p:pic>
      <p:pic>
        <p:nvPicPr>
          <p:cNvPr id="20" name="図 1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6200000">
            <a:off x="5641129" y="3024561"/>
            <a:ext cx="4935133" cy="1357063"/>
          </a:xfrm>
          <a:prstGeom prst="rect">
            <a:avLst/>
          </a:prstGeom>
        </p:spPr>
      </p:pic>
      <p:pic>
        <p:nvPicPr>
          <p:cNvPr id="21" name="図 2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58858" y="1078746"/>
            <a:ext cx="1615571" cy="2301754"/>
          </a:xfrm>
          <a:prstGeom prst="rect">
            <a:avLst/>
          </a:prstGeom>
        </p:spPr>
      </p:pic>
      <p:pic>
        <p:nvPicPr>
          <p:cNvPr id="22" name="図 2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6200000">
            <a:off x="5090135" y="4251515"/>
            <a:ext cx="2341475" cy="1649550"/>
          </a:xfrm>
          <a:prstGeom prst="rect">
            <a:avLst/>
          </a:prstGeom>
        </p:spPr>
      </p:pic>
      <p:sp>
        <p:nvSpPr>
          <p:cNvPr id="10" name="スライド番号プレースホルダー 56">
            <a:extLst>
              <a:ext uri="{FF2B5EF4-FFF2-40B4-BE49-F238E27FC236}">
                <a16:creationId xmlns:a16="http://schemas.microsoft.com/office/drawing/2014/main" id="{B9231F48-9124-4310-B2AB-9B887D8CA578}"/>
              </a:ext>
            </a:extLst>
          </p:cNvPr>
          <p:cNvSpPr>
            <a:spLocks noGrp="1"/>
          </p:cNvSpPr>
          <p:nvPr>
            <p:ph type="sldNum" sz="quarter" idx="12"/>
          </p:nvPr>
        </p:nvSpPr>
        <p:spPr>
          <a:xfrm>
            <a:off x="8532440" y="6225686"/>
            <a:ext cx="448902" cy="4436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954">
                <a:solidFill>
                  <a:schemeClr val="tx1"/>
                </a:solidFill>
                <a:latin typeface="Arial" panose="020B0604020202020204" pitchFamily="34" charset="0"/>
                <a:ea typeface="ＭＳ Ｐゴシック" panose="020B0600070205080204" pitchFamily="50" charset="-128"/>
              </a:defRPr>
            </a:lvl1pPr>
            <a:lvl2pPr marL="685817" indent="-263776">
              <a:spcBef>
                <a:spcPct val="20000"/>
              </a:spcBef>
              <a:buChar char="–"/>
              <a:defRPr kumimoji="1" sz="2585">
                <a:solidFill>
                  <a:schemeClr val="tx1"/>
                </a:solidFill>
                <a:latin typeface="Arial" panose="020B0604020202020204" pitchFamily="34" charset="0"/>
                <a:ea typeface="ＭＳ Ｐゴシック" panose="020B0600070205080204" pitchFamily="50" charset="-128"/>
              </a:defRPr>
            </a:lvl2pPr>
            <a:lvl3pPr marL="1055103" indent="-211021">
              <a:spcBef>
                <a:spcPct val="20000"/>
              </a:spcBef>
              <a:buChar char="•"/>
              <a:defRPr kumimoji="1" sz="2215">
                <a:solidFill>
                  <a:schemeClr val="tx1"/>
                </a:solidFill>
                <a:latin typeface="Arial" panose="020B0604020202020204" pitchFamily="34" charset="0"/>
                <a:ea typeface="ＭＳ Ｐゴシック" panose="020B0600070205080204" pitchFamily="50" charset="-128"/>
              </a:defRPr>
            </a:lvl3pPr>
            <a:lvl4pPr marL="1477145" indent="-211021">
              <a:spcBef>
                <a:spcPct val="20000"/>
              </a:spcBef>
              <a:buChar char="–"/>
              <a:defRPr kumimoji="1" sz="1846">
                <a:solidFill>
                  <a:schemeClr val="tx1"/>
                </a:solidFill>
                <a:latin typeface="Arial" panose="020B0604020202020204" pitchFamily="34" charset="0"/>
                <a:ea typeface="ＭＳ Ｐゴシック" panose="020B0600070205080204" pitchFamily="50" charset="-128"/>
              </a:defRPr>
            </a:lvl4pPr>
            <a:lvl5pPr marL="1899186" indent="-211021">
              <a:spcBef>
                <a:spcPct val="20000"/>
              </a:spcBef>
              <a:buChar char="»"/>
              <a:defRPr kumimoji="1" sz="1846">
                <a:solidFill>
                  <a:schemeClr val="tx1"/>
                </a:solidFill>
                <a:latin typeface="Arial" panose="020B0604020202020204" pitchFamily="34" charset="0"/>
                <a:ea typeface="ＭＳ Ｐゴシック" panose="020B0600070205080204" pitchFamily="50" charset="-128"/>
              </a:defRPr>
            </a:lvl5pPr>
            <a:lvl6pPr marL="2321227"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6pPr>
            <a:lvl7pPr marL="2743269"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7pPr>
            <a:lvl8pPr marL="3165310"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8pPr>
            <a:lvl9pPr marL="3587351"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4BDC1FC-1A06-40B2-B6D2-A0FDFC4EC583}" type="slidenum">
              <a:rPr lang="ja-JP" altLang="en-US" sz="1600">
                <a:latin typeface="Meiryo UI" panose="020B0604030504040204" pitchFamily="50" charset="-128"/>
                <a:ea typeface="Meiryo UI" panose="020B0604030504040204" pitchFamily="50" charset="-128"/>
              </a:rPr>
              <a:pPr>
                <a:spcBef>
                  <a:spcPct val="0"/>
                </a:spcBef>
                <a:buFontTx/>
                <a:buNone/>
              </a:pPr>
              <a:t>19</a:t>
            </a:fld>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3499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6"/>
          <p:cNvSpPr txBox="1">
            <a:spLocks noChangeArrowheads="1"/>
          </p:cNvSpPr>
          <p:nvPr/>
        </p:nvSpPr>
        <p:spPr bwMode="auto">
          <a:xfrm>
            <a:off x="66450" y="371430"/>
            <a:ext cx="8892499" cy="569256"/>
          </a:xfrm>
          <a:prstGeom prst="rect">
            <a:avLst/>
          </a:prstGeom>
          <a:solidFill>
            <a:srgbClr val="002060"/>
          </a:solidFill>
          <a:ln>
            <a:noFill/>
          </a:ln>
          <a:effectLst>
            <a:outerShdw dist="7184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tIns="33231" bIns="33231"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34330">
              <a:buNone/>
              <a:defRPr/>
            </a:pPr>
            <a:r>
              <a:rPr lang="ja-JP" altLang="en-US" sz="2585" dirty="0">
                <a:solidFill>
                  <a:schemeClr val="bg1"/>
                </a:solidFill>
              </a:rPr>
              <a:t>実施状況等</a:t>
            </a:r>
            <a:endParaRPr lang="ja-JP" altLang="en-US" sz="1662" kern="0" dirty="0">
              <a:solidFill>
                <a:schemeClr val="bg1"/>
              </a:solidFill>
              <a:latin typeface="Arial"/>
              <a:ea typeface="ＭＳ Ｐゴシック"/>
            </a:endParaRPr>
          </a:p>
        </p:txBody>
      </p:sp>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7396" y="1354764"/>
            <a:ext cx="2732738" cy="1820003"/>
          </a:xfrm>
          <a:prstGeom prst="rect">
            <a:avLst/>
          </a:prstGeom>
        </p:spPr>
      </p:pic>
      <p:pic>
        <p:nvPicPr>
          <p:cNvPr id="5" name="図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14986" y="1035149"/>
            <a:ext cx="1992177" cy="2194118"/>
          </a:xfrm>
          <a:prstGeom prst="rect">
            <a:avLst/>
          </a:prstGeom>
        </p:spPr>
      </p:pic>
      <p:pic>
        <p:nvPicPr>
          <p:cNvPr id="7" name="図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6477759" y="1365021"/>
            <a:ext cx="2229356" cy="1529950"/>
          </a:xfrm>
          <a:prstGeom prst="rect">
            <a:avLst/>
          </a:prstGeom>
        </p:spPr>
      </p:pic>
      <p:pic>
        <p:nvPicPr>
          <p:cNvPr id="8" name="図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3397078" y="3964872"/>
            <a:ext cx="2543262" cy="1907447"/>
          </a:xfrm>
          <a:prstGeom prst="rect">
            <a:avLst/>
          </a:prstGeom>
        </p:spPr>
      </p:pic>
      <p:pic>
        <p:nvPicPr>
          <p:cNvPr id="9" name="図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22443" y="3906426"/>
            <a:ext cx="3036506" cy="2024337"/>
          </a:xfrm>
          <a:prstGeom prst="rect">
            <a:avLst/>
          </a:prstGeom>
        </p:spPr>
      </p:pic>
      <p:pic>
        <p:nvPicPr>
          <p:cNvPr id="10" name="図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00000">
            <a:off x="508468" y="4021940"/>
            <a:ext cx="2554414" cy="1915811"/>
          </a:xfrm>
          <a:prstGeom prst="rect">
            <a:avLst/>
          </a:prstGeom>
        </p:spPr>
      </p:pic>
      <p:sp>
        <p:nvSpPr>
          <p:cNvPr id="12" name="正方形/長方形 11"/>
          <p:cNvSpPr/>
          <p:nvPr/>
        </p:nvSpPr>
        <p:spPr>
          <a:xfrm>
            <a:off x="1001843" y="3244675"/>
            <a:ext cx="1729961" cy="291170"/>
          </a:xfrm>
          <a:prstGeom prst="rect">
            <a:avLst/>
          </a:prstGeom>
        </p:spPr>
        <p:txBody>
          <a:bodyPr wrap="none">
            <a:spAutoFit/>
          </a:bodyPr>
          <a:lstStyle/>
          <a:p>
            <a:r>
              <a:rPr lang="ja-JP" altLang="en-US" sz="1292" dirty="0">
                <a:latin typeface="+mn-ea"/>
              </a:rPr>
              <a:t>（株）アーバンリサーチ</a:t>
            </a:r>
          </a:p>
        </p:txBody>
      </p:sp>
      <p:sp>
        <p:nvSpPr>
          <p:cNvPr id="13" name="正方形/長方形 12"/>
          <p:cNvSpPr/>
          <p:nvPr/>
        </p:nvSpPr>
        <p:spPr>
          <a:xfrm>
            <a:off x="3560211" y="3256025"/>
            <a:ext cx="2739981" cy="291170"/>
          </a:xfrm>
          <a:prstGeom prst="rect">
            <a:avLst/>
          </a:prstGeom>
        </p:spPr>
        <p:txBody>
          <a:bodyPr wrap="square">
            <a:spAutoFit/>
          </a:bodyPr>
          <a:lstStyle/>
          <a:p>
            <a:r>
              <a:rPr lang="ja-JP" altLang="en-US" sz="1292" dirty="0">
                <a:latin typeface="+mn-ea"/>
              </a:rPr>
              <a:t>エイチ・ツー・オー リテイリング（株）</a:t>
            </a:r>
            <a:endParaRPr lang="en-US" altLang="ja-JP" sz="1292" dirty="0">
              <a:latin typeface="+mn-ea"/>
            </a:endParaRPr>
          </a:p>
        </p:txBody>
      </p:sp>
      <p:sp>
        <p:nvSpPr>
          <p:cNvPr id="14" name="正方形/長方形 13"/>
          <p:cNvSpPr/>
          <p:nvPr/>
        </p:nvSpPr>
        <p:spPr>
          <a:xfrm>
            <a:off x="6505802" y="3267992"/>
            <a:ext cx="2453147" cy="291170"/>
          </a:xfrm>
          <a:prstGeom prst="rect">
            <a:avLst/>
          </a:prstGeom>
        </p:spPr>
        <p:txBody>
          <a:bodyPr wrap="square">
            <a:spAutoFit/>
          </a:bodyPr>
          <a:lstStyle/>
          <a:p>
            <a:r>
              <a:rPr lang="ja-JP" altLang="en-US" sz="1292" dirty="0">
                <a:latin typeface="+mn-ea"/>
              </a:rPr>
              <a:t>大阪いずみ市民生活協同組合</a:t>
            </a:r>
          </a:p>
        </p:txBody>
      </p:sp>
      <p:sp>
        <p:nvSpPr>
          <p:cNvPr id="15" name="正方形/長方形 14"/>
          <p:cNvSpPr/>
          <p:nvPr/>
        </p:nvSpPr>
        <p:spPr>
          <a:xfrm>
            <a:off x="1104682" y="6280411"/>
            <a:ext cx="1269899" cy="291170"/>
          </a:xfrm>
          <a:prstGeom prst="rect">
            <a:avLst/>
          </a:prstGeom>
        </p:spPr>
        <p:txBody>
          <a:bodyPr wrap="none">
            <a:spAutoFit/>
          </a:bodyPr>
          <a:lstStyle/>
          <a:p>
            <a:r>
              <a:rPr lang="ja-JP" altLang="en-US" sz="1292" dirty="0">
                <a:latin typeface="+mn-ea"/>
              </a:rPr>
              <a:t>（株）サンプラザ</a:t>
            </a:r>
          </a:p>
        </p:txBody>
      </p:sp>
      <p:sp>
        <p:nvSpPr>
          <p:cNvPr id="16" name="正方形/長方形 15"/>
          <p:cNvSpPr/>
          <p:nvPr/>
        </p:nvSpPr>
        <p:spPr>
          <a:xfrm>
            <a:off x="4122898" y="6253511"/>
            <a:ext cx="1176925" cy="291170"/>
          </a:xfrm>
          <a:prstGeom prst="rect">
            <a:avLst/>
          </a:prstGeom>
        </p:spPr>
        <p:txBody>
          <a:bodyPr wrap="none">
            <a:spAutoFit/>
          </a:bodyPr>
          <a:lstStyle/>
          <a:p>
            <a:r>
              <a:rPr lang="ja-JP" altLang="en-US" sz="1292" dirty="0">
                <a:latin typeface="+mn-ea"/>
              </a:rPr>
              <a:t>上新電機（株）</a:t>
            </a:r>
          </a:p>
        </p:txBody>
      </p:sp>
      <p:sp>
        <p:nvSpPr>
          <p:cNvPr id="17" name="正方形/長方形 16"/>
          <p:cNvSpPr/>
          <p:nvPr/>
        </p:nvSpPr>
        <p:spPr>
          <a:xfrm>
            <a:off x="6827462" y="6221324"/>
            <a:ext cx="1672253" cy="291170"/>
          </a:xfrm>
          <a:prstGeom prst="rect">
            <a:avLst/>
          </a:prstGeom>
        </p:spPr>
        <p:txBody>
          <a:bodyPr wrap="none">
            <a:spAutoFit/>
          </a:bodyPr>
          <a:lstStyle/>
          <a:p>
            <a:r>
              <a:rPr lang="ja-JP" altLang="en-US" sz="1292" dirty="0">
                <a:latin typeface="+mn-ea"/>
              </a:rPr>
              <a:t>西日本旅客鉄道（株）</a:t>
            </a:r>
          </a:p>
        </p:txBody>
      </p:sp>
      <p:sp>
        <p:nvSpPr>
          <p:cNvPr id="18" name="スライド番号プレースホルダー 56">
            <a:extLst>
              <a:ext uri="{FF2B5EF4-FFF2-40B4-BE49-F238E27FC236}">
                <a16:creationId xmlns:a16="http://schemas.microsoft.com/office/drawing/2014/main" id="{B9231F48-9124-4310-B2AB-9B887D8CA578}"/>
              </a:ext>
            </a:extLst>
          </p:cNvPr>
          <p:cNvSpPr>
            <a:spLocks noGrp="1"/>
          </p:cNvSpPr>
          <p:nvPr>
            <p:ph type="sldNum" sz="quarter" idx="12"/>
          </p:nvPr>
        </p:nvSpPr>
        <p:spPr>
          <a:xfrm>
            <a:off x="8499715" y="6225686"/>
            <a:ext cx="481627" cy="5156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954">
                <a:solidFill>
                  <a:schemeClr val="tx1"/>
                </a:solidFill>
                <a:latin typeface="Arial" panose="020B0604020202020204" pitchFamily="34" charset="0"/>
                <a:ea typeface="ＭＳ Ｐゴシック" panose="020B0600070205080204" pitchFamily="50" charset="-128"/>
              </a:defRPr>
            </a:lvl1pPr>
            <a:lvl2pPr marL="685817" indent="-263776">
              <a:spcBef>
                <a:spcPct val="20000"/>
              </a:spcBef>
              <a:buChar char="–"/>
              <a:defRPr kumimoji="1" sz="2585">
                <a:solidFill>
                  <a:schemeClr val="tx1"/>
                </a:solidFill>
                <a:latin typeface="Arial" panose="020B0604020202020204" pitchFamily="34" charset="0"/>
                <a:ea typeface="ＭＳ Ｐゴシック" panose="020B0600070205080204" pitchFamily="50" charset="-128"/>
              </a:defRPr>
            </a:lvl2pPr>
            <a:lvl3pPr marL="1055103" indent="-211021">
              <a:spcBef>
                <a:spcPct val="20000"/>
              </a:spcBef>
              <a:buChar char="•"/>
              <a:defRPr kumimoji="1" sz="2215">
                <a:solidFill>
                  <a:schemeClr val="tx1"/>
                </a:solidFill>
                <a:latin typeface="Arial" panose="020B0604020202020204" pitchFamily="34" charset="0"/>
                <a:ea typeface="ＭＳ Ｐゴシック" panose="020B0600070205080204" pitchFamily="50" charset="-128"/>
              </a:defRPr>
            </a:lvl3pPr>
            <a:lvl4pPr marL="1477145" indent="-211021">
              <a:spcBef>
                <a:spcPct val="20000"/>
              </a:spcBef>
              <a:buChar char="–"/>
              <a:defRPr kumimoji="1" sz="1846">
                <a:solidFill>
                  <a:schemeClr val="tx1"/>
                </a:solidFill>
                <a:latin typeface="Arial" panose="020B0604020202020204" pitchFamily="34" charset="0"/>
                <a:ea typeface="ＭＳ Ｐゴシック" panose="020B0600070205080204" pitchFamily="50" charset="-128"/>
              </a:defRPr>
            </a:lvl4pPr>
            <a:lvl5pPr marL="1899186" indent="-211021">
              <a:spcBef>
                <a:spcPct val="20000"/>
              </a:spcBef>
              <a:buChar char="»"/>
              <a:defRPr kumimoji="1" sz="1846">
                <a:solidFill>
                  <a:schemeClr val="tx1"/>
                </a:solidFill>
                <a:latin typeface="Arial" panose="020B0604020202020204" pitchFamily="34" charset="0"/>
                <a:ea typeface="ＭＳ Ｐゴシック" panose="020B0600070205080204" pitchFamily="50" charset="-128"/>
              </a:defRPr>
            </a:lvl5pPr>
            <a:lvl6pPr marL="2321227"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6pPr>
            <a:lvl7pPr marL="2743269"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7pPr>
            <a:lvl8pPr marL="3165310"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8pPr>
            <a:lvl9pPr marL="3587351"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4BDC1FC-1A06-40B2-B6D2-A0FDFC4EC583}" type="slidenum">
              <a:rPr lang="ja-JP" altLang="en-US" sz="1600">
                <a:latin typeface="Meiryo UI" panose="020B0604030504040204" pitchFamily="50" charset="-128"/>
                <a:ea typeface="Meiryo UI" panose="020B0604030504040204" pitchFamily="50" charset="-128"/>
              </a:rPr>
              <a:pPr>
                <a:spcBef>
                  <a:spcPct val="0"/>
                </a:spcBef>
                <a:buFontTx/>
                <a:buNone/>
              </a:pPr>
              <a:t>20</a:t>
            </a:fld>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0014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0" y="2857500"/>
            <a:ext cx="9144001" cy="1143000"/>
          </a:xfrm>
          <a:solidFill>
            <a:srgbClr val="000066"/>
          </a:solidFill>
        </p:spPr>
        <p:txBody>
          <a:bodyPr>
            <a:normAutofit/>
          </a:bodyPr>
          <a:lstStyle/>
          <a:p>
            <a:pPr algn="l"/>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３．脱炭素社会の実現に向けた令和５年度の取組み</a:t>
            </a:r>
            <a:r>
              <a:rPr lang="en-US" altLang="ja-JP"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br>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について（主な取組み）</a:t>
            </a:r>
          </a:p>
        </p:txBody>
      </p:sp>
      <p:sp>
        <p:nvSpPr>
          <p:cNvPr id="2" name="スライド番号プレースホルダー 1"/>
          <p:cNvSpPr>
            <a:spLocks noGrp="1"/>
          </p:cNvSpPr>
          <p:nvPr>
            <p:ph type="sldNum" sz="quarter" idx="12"/>
          </p:nvPr>
        </p:nvSpPr>
        <p:spPr/>
        <p:txBody>
          <a:bodyPr/>
          <a:lstStyle/>
          <a:p>
            <a:fld id="{930DF1FA-2879-4CB1-9630-E4043495BA91}" type="slidenum">
              <a:rPr kumimoji="1" lang="ja-JP" altLang="en-US" smtClean="0"/>
              <a:t>21</a:t>
            </a:fld>
            <a:endParaRPr kumimoji="1" lang="ja-JP" altLang="en-US" dirty="0"/>
          </a:p>
        </p:txBody>
      </p:sp>
    </p:spTree>
    <p:extLst>
      <p:ext uri="{BB962C8B-B14F-4D97-AF65-F5344CB8AC3E}">
        <p14:creationId xmlns:p14="http://schemas.microsoft.com/office/powerpoint/2010/main" val="2378498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550570" y="6269005"/>
            <a:ext cx="486000" cy="486000"/>
          </a:xfrm>
        </p:spPr>
        <p:txBody>
          <a:bodyPr/>
          <a:lstStyle/>
          <a:p>
            <a:fld id="{F0DA1747-7AE3-4485-B1CC-5CDDF653E874}" type="slidenum">
              <a:rPr kumimoji="1" lang="ja-JP" altLang="en-US" smtClean="0"/>
              <a:t>22</a:t>
            </a:fld>
            <a:endParaRPr kumimoji="1" lang="ja-JP" altLang="en-US" dirty="0"/>
          </a:p>
        </p:txBody>
      </p:sp>
      <p:sp>
        <p:nvSpPr>
          <p:cNvPr id="6" name="正方形/長方形 5">
            <a:extLst>
              <a:ext uri="{FF2B5EF4-FFF2-40B4-BE49-F238E27FC236}">
                <a16:creationId xmlns:a16="http://schemas.microsoft.com/office/drawing/2014/main" id="{A015D2A7-E521-468D-AE6E-B85A6E3D7BB2}"/>
              </a:ext>
            </a:extLst>
          </p:cNvPr>
          <p:cNvSpPr/>
          <p:nvPr/>
        </p:nvSpPr>
        <p:spPr>
          <a:xfrm>
            <a:off x="-1433" y="4865"/>
            <a:ext cx="7813793" cy="400110"/>
          </a:xfrm>
          <a:prstGeom prst="rect">
            <a:avLst/>
          </a:prstGeom>
        </p:spPr>
        <p:txBody>
          <a:bodyPr wrap="square">
            <a:spAutoFit/>
          </a:bodyPr>
          <a:lstStyle/>
          <a:p>
            <a:r>
              <a:rPr lang="en-US" altLang="ja-JP"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4.</a:t>
            </a:r>
            <a:r>
              <a:rPr lang="ja-JP" altLang="en-US"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事業者の支援策について</a:t>
            </a:r>
            <a:endParaRPr lang="ja-JP" altLang="ja-JP" sz="20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四角形: 角を丸くする 42">
            <a:extLst>
              <a:ext uri="{FF2B5EF4-FFF2-40B4-BE49-F238E27FC236}">
                <a16:creationId xmlns:a16="http://schemas.microsoft.com/office/drawing/2014/main" id="{D17482A4-7DF9-49CD-B173-84633479CFB5}"/>
              </a:ext>
            </a:extLst>
          </p:cNvPr>
          <p:cNvSpPr/>
          <p:nvPr/>
        </p:nvSpPr>
        <p:spPr>
          <a:xfrm>
            <a:off x="0" y="248552"/>
            <a:ext cx="9076614" cy="1368776"/>
          </a:xfrm>
          <a:prstGeom prst="roundRect">
            <a:avLst>
              <a:gd name="adj" fmla="val 4474"/>
            </a:avLst>
          </a:prstGeom>
          <a:solidFill>
            <a:srgbClr val="FFD96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tIns="216000" bIns="0" rtlCol="0" anchor="ctr"/>
          <a:lstStyle/>
          <a:p>
            <a:pPr marL="285750" indent="-285750" algn="just">
              <a:lnSpc>
                <a:spcPts val="2000"/>
              </a:lnSpc>
              <a:buFont typeface="Wingdings" panose="05000000000000000000" pitchFamily="2" charset="2"/>
              <a:buChar char="Ø"/>
            </a:pPr>
            <a:r>
              <a:rPr lang="ja-JP" altLang="en-US" kern="100" dirty="0">
                <a:solidFill>
                  <a:schemeClr val="tx1"/>
                </a:solidFill>
                <a:latin typeface="ＭＳ Ｐゴシック" panose="020B0600070205080204" pitchFamily="50" charset="-128"/>
                <a:cs typeface="Times New Roman" panose="02020603050405020304" pitchFamily="18" charset="0"/>
              </a:rPr>
              <a:t>事業者の脱炭素化を支援・促進するため、脱炭素化への第一歩となる「脱炭素経営宣言登録制度」を創設。</a:t>
            </a:r>
            <a:endParaRPr lang="en-US" altLang="ja-JP" kern="100" dirty="0">
              <a:solidFill>
                <a:schemeClr val="tx1"/>
              </a:solidFill>
              <a:latin typeface="ＭＳ Ｐゴシック" panose="020B0600070205080204" pitchFamily="50" charset="-128"/>
              <a:cs typeface="Times New Roman" panose="02020603050405020304" pitchFamily="18" charset="0"/>
            </a:endParaRPr>
          </a:p>
          <a:p>
            <a:pPr marL="285750" indent="-285750" algn="just">
              <a:lnSpc>
                <a:spcPts val="2000"/>
              </a:lnSpc>
              <a:buFont typeface="Wingdings" panose="05000000000000000000" pitchFamily="2" charset="2"/>
              <a:buChar char="Ø"/>
            </a:pPr>
            <a:r>
              <a:rPr lang="ja-JP" altLang="en-US" b="1" kern="100" dirty="0">
                <a:solidFill>
                  <a:schemeClr val="tx1"/>
                </a:solidFill>
                <a:latin typeface="ＭＳ Ｐゴシック" panose="020B0600070205080204" pitchFamily="50" charset="-128"/>
                <a:cs typeface="Times New Roman" panose="02020603050405020304" pitchFamily="18" charset="0"/>
              </a:rPr>
              <a:t>商工会議所や地域の金融機関と連携して脱炭素経営を宣言する事業者を増やすともに、</a:t>
            </a:r>
            <a:r>
              <a:rPr lang="ja-JP" altLang="en-US" kern="100" dirty="0">
                <a:solidFill>
                  <a:schemeClr val="tx1"/>
                </a:solidFill>
                <a:latin typeface="ＭＳ Ｐゴシック" panose="020B0600070205080204" pitchFamily="50" charset="-128"/>
                <a:cs typeface="Times New Roman" panose="02020603050405020304" pitchFamily="18" charset="0"/>
              </a:rPr>
              <a:t>脱炭素経営宣言した事業者に対して、それぞれの事業者に最適な各種支援を行う。</a:t>
            </a:r>
            <a:endParaRPr lang="en-US" altLang="ja-JP" kern="100" dirty="0">
              <a:solidFill>
                <a:schemeClr val="tx1"/>
              </a:solidFill>
              <a:latin typeface="ＭＳ Ｐゴシック" panose="020B0600070205080204" pitchFamily="50" charset="-128"/>
              <a:cs typeface="Times New Roman" panose="02020603050405020304" pitchFamily="18" charset="0"/>
            </a:endParaRPr>
          </a:p>
        </p:txBody>
      </p:sp>
      <p:sp>
        <p:nvSpPr>
          <p:cNvPr id="72" name="タイトル 1"/>
          <p:cNvSpPr txBox="1">
            <a:spLocks/>
          </p:cNvSpPr>
          <p:nvPr/>
        </p:nvSpPr>
        <p:spPr>
          <a:xfrm>
            <a:off x="0" y="-25642"/>
            <a:ext cx="9144000" cy="469159"/>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脱炭素経営宣言事業者支援スキーム</a:t>
            </a:r>
          </a:p>
        </p:txBody>
      </p:sp>
      <p:grpSp>
        <p:nvGrpSpPr>
          <p:cNvPr id="36" name="グループ化 35"/>
          <p:cNvGrpSpPr/>
          <p:nvPr/>
        </p:nvGrpSpPr>
        <p:grpSpPr>
          <a:xfrm>
            <a:off x="297210" y="1690044"/>
            <a:ext cx="8379246" cy="3571221"/>
            <a:chOff x="355002" y="2296468"/>
            <a:chExt cx="5692720" cy="2562312"/>
          </a:xfrm>
        </p:grpSpPr>
        <p:sp>
          <p:nvSpPr>
            <p:cNvPr id="37" name="正方形/長方形 36">
              <a:extLst>
                <a:ext uri="{FF2B5EF4-FFF2-40B4-BE49-F238E27FC236}">
                  <a16:creationId xmlns:a16="http://schemas.microsoft.com/office/drawing/2014/main" id="{288C840A-ED51-41D7-B041-65AA06FDD3A3}"/>
                </a:ext>
              </a:extLst>
            </p:cNvPr>
            <p:cNvSpPr/>
            <p:nvPr/>
          </p:nvSpPr>
          <p:spPr>
            <a:xfrm>
              <a:off x="882742" y="2368833"/>
              <a:ext cx="4516043" cy="2489947"/>
            </a:xfrm>
            <a:prstGeom prst="rect">
              <a:avLst/>
            </a:prstGeom>
            <a:noFill/>
            <a:ln>
              <a:solidFill>
                <a:srgbClr val="283F1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38" name="正方形/長方形 37"/>
            <p:cNvSpPr/>
            <p:nvPr/>
          </p:nvSpPr>
          <p:spPr>
            <a:xfrm>
              <a:off x="989472" y="3013204"/>
              <a:ext cx="277476" cy="1765196"/>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vert="eaVert" lIns="0" tIns="0" rIns="0" bIns="0" rtlCol="0" anchor="ctr"/>
            <a:lstStyle/>
            <a:p>
              <a:pPr algn="ct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脱炭素経営宣言</a:t>
              </a:r>
              <a:endParaRPr lang="en-US" altLang="ja-JP" dirty="0">
                <a:latin typeface="Meiryo UI" panose="020B0604030504040204" pitchFamily="50" charset="-128"/>
                <a:ea typeface="Meiryo UI" panose="020B0604030504040204" pitchFamily="50" charset="-128"/>
              </a:endParaRPr>
            </a:p>
            <a:p>
              <a:pPr algn="ctr"/>
              <a:endParaRPr lang="en-US" altLang="ja-JP" dirty="0">
                <a:latin typeface="Meiryo UI" panose="020B0604030504040204" pitchFamily="50" charset="-128"/>
                <a:ea typeface="Meiryo UI" panose="020B0604030504040204" pitchFamily="50" charset="-128"/>
              </a:endParaRPr>
            </a:p>
          </p:txBody>
        </p:sp>
        <p:sp>
          <p:nvSpPr>
            <p:cNvPr id="39" name="正方形/長方形 38"/>
            <p:cNvSpPr>
              <a:spLocks/>
            </p:cNvSpPr>
            <p:nvPr/>
          </p:nvSpPr>
          <p:spPr>
            <a:xfrm rot="16200000">
              <a:off x="2762475" y="2013241"/>
              <a:ext cx="180000" cy="2214838"/>
            </a:xfrm>
            <a:prstGeom prst="rect">
              <a:avLst/>
            </a:prstGeom>
            <a:solidFill>
              <a:srgbClr val="FFC000"/>
            </a:solidFill>
            <a:ln>
              <a:solidFill>
                <a:schemeClr val="tx1"/>
              </a:solidFill>
            </a:ln>
          </p:spPr>
          <p:style>
            <a:lnRef idx="2">
              <a:schemeClr val="accent6"/>
            </a:lnRef>
            <a:fillRef idx="1">
              <a:schemeClr val="lt1"/>
            </a:fillRef>
            <a:effectRef idx="0">
              <a:schemeClr val="accent6"/>
            </a:effectRef>
            <a:fontRef idx="minor">
              <a:schemeClr val="dk1"/>
            </a:fontRef>
          </p:style>
          <p:txBody>
            <a:bodyPr vert="eaVert" lIns="0" tIns="36000" rIns="0" bIns="36000" rtlCol="0" anchor="ctr"/>
            <a:lstStyle/>
            <a:p>
              <a:pPr algn="ctr"/>
              <a:r>
                <a:rPr lang="ja-JP" altLang="en-US" sz="1600" dirty="0">
                  <a:latin typeface="Meiryo UI" panose="020B0604030504040204" pitchFamily="50" charset="-128"/>
                  <a:ea typeface="Meiryo UI" panose="020B0604030504040204" pitchFamily="50" charset="-128"/>
                </a:rPr>
                <a:t>大阪府から登録証を発行</a:t>
              </a:r>
              <a:endParaRPr lang="en-US" altLang="ja-JP" sz="1600" dirty="0">
                <a:latin typeface="Meiryo UI" panose="020B0604030504040204" pitchFamily="50" charset="-128"/>
                <a:ea typeface="Meiryo UI" panose="020B0604030504040204" pitchFamily="50" charset="-128"/>
              </a:endParaRPr>
            </a:p>
          </p:txBody>
        </p:sp>
        <p:sp>
          <p:nvSpPr>
            <p:cNvPr id="40" name="正方形/長方形 39"/>
            <p:cNvSpPr>
              <a:spLocks/>
            </p:cNvSpPr>
            <p:nvPr/>
          </p:nvSpPr>
          <p:spPr>
            <a:xfrm rot="16200000">
              <a:off x="2762475" y="2680636"/>
              <a:ext cx="180000" cy="2214838"/>
            </a:xfrm>
            <a:prstGeom prst="rect">
              <a:avLst/>
            </a:prstGeom>
            <a:solidFill>
              <a:srgbClr val="FFC000"/>
            </a:solidFill>
            <a:ln>
              <a:solidFill>
                <a:schemeClr val="tx1"/>
              </a:solidFill>
            </a:ln>
          </p:spPr>
          <p:style>
            <a:lnRef idx="2">
              <a:schemeClr val="accent6"/>
            </a:lnRef>
            <a:fillRef idx="1">
              <a:schemeClr val="lt1"/>
            </a:fillRef>
            <a:effectRef idx="0">
              <a:schemeClr val="accent6"/>
            </a:effectRef>
            <a:fontRef idx="minor">
              <a:schemeClr val="dk1"/>
            </a:fontRef>
          </p:style>
          <p:txBody>
            <a:bodyPr vert="eaVert" lIns="0" tIns="36000" rIns="0" bIns="36000" rtlCol="0" anchor="ctr"/>
            <a:lstStyle/>
            <a:p>
              <a:pPr algn="ctr"/>
              <a:r>
                <a:rPr lang="ja-JP" altLang="en-US" sz="1600" dirty="0">
                  <a:latin typeface="Meiryo UI" panose="020B0604030504040204" pitchFamily="50" charset="-128"/>
                  <a:ea typeface="Meiryo UI" panose="020B0604030504040204" pitchFamily="50" charset="-128"/>
                </a:rPr>
                <a:t>省エネ診断（簡易版・詳細版）</a:t>
              </a:r>
              <a:endParaRPr lang="en-US" altLang="ja-JP" sz="1600" dirty="0">
                <a:latin typeface="Meiryo UI" panose="020B0604030504040204" pitchFamily="50" charset="-128"/>
                <a:ea typeface="Meiryo UI" panose="020B0604030504040204" pitchFamily="50" charset="-128"/>
              </a:endParaRPr>
            </a:p>
          </p:txBody>
        </p:sp>
        <p:sp>
          <p:nvSpPr>
            <p:cNvPr id="41" name="正方形/長方形 40"/>
            <p:cNvSpPr>
              <a:spLocks/>
            </p:cNvSpPr>
            <p:nvPr/>
          </p:nvSpPr>
          <p:spPr>
            <a:xfrm rot="16200000">
              <a:off x="2762475" y="3125566"/>
              <a:ext cx="180000" cy="2214838"/>
            </a:xfrm>
            <a:prstGeom prst="rect">
              <a:avLst/>
            </a:prstGeom>
            <a:solidFill>
              <a:srgbClr val="FFC000"/>
            </a:solidFill>
            <a:ln>
              <a:solidFill>
                <a:schemeClr val="tx1"/>
              </a:solidFill>
            </a:ln>
          </p:spPr>
          <p:style>
            <a:lnRef idx="2">
              <a:schemeClr val="accent6"/>
            </a:lnRef>
            <a:fillRef idx="1">
              <a:schemeClr val="lt1"/>
            </a:fillRef>
            <a:effectRef idx="0">
              <a:schemeClr val="accent6"/>
            </a:effectRef>
            <a:fontRef idx="minor">
              <a:schemeClr val="dk1"/>
            </a:fontRef>
          </p:style>
          <p:txBody>
            <a:bodyPr vert="eaVert" lIns="0" tIns="36000" rIns="0" bIns="36000" rtlCol="0" anchor="ctr"/>
            <a:lstStyle/>
            <a:p>
              <a:pPr algn="ctr"/>
              <a:r>
                <a:rPr lang="ja-JP" altLang="en-US" sz="1600" dirty="0">
                  <a:latin typeface="Meiryo UI" panose="020B0604030504040204" pitchFamily="50" charset="-128"/>
                  <a:ea typeface="Meiryo UI" panose="020B0604030504040204" pitchFamily="50" charset="-128"/>
                </a:rPr>
                <a:t>省エネ機器の紹介</a:t>
              </a:r>
              <a:endParaRPr lang="en-US" altLang="ja-JP" sz="1600" dirty="0">
                <a:latin typeface="Meiryo UI" panose="020B0604030504040204" pitchFamily="50" charset="-128"/>
                <a:ea typeface="Meiryo UI" panose="020B0604030504040204" pitchFamily="50" charset="-128"/>
              </a:endParaRPr>
            </a:p>
          </p:txBody>
        </p:sp>
        <p:sp>
          <p:nvSpPr>
            <p:cNvPr id="42" name="大かっこ 41"/>
            <p:cNvSpPr/>
            <p:nvPr/>
          </p:nvSpPr>
          <p:spPr>
            <a:xfrm>
              <a:off x="1616852" y="2994788"/>
              <a:ext cx="2461826" cy="1781915"/>
            </a:xfrm>
            <a:prstGeom prst="bracketPair">
              <a:avLst>
                <a:gd name="adj" fmla="val 6433"/>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2800"/>
            </a:p>
          </p:txBody>
        </p:sp>
        <p:sp>
          <p:nvSpPr>
            <p:cNvPr id="43" name="テキスト ボックス 42"/>
            <p:cNvSpPr txBox="1"/>
            <p:nvPr/>
          </p:nvSpPr>
          <p:spPr>
            <a:xfrm>
              <a:off x="1302382" y="2455677"/>
              <a:ext cx="503955" cy="105494"/>
            </a:xfrm>
            <a:prstGeom prst="rect">
              <a:avLst/>
            </a:prstGeom>
            <a:noFill/>
          </p:spPr>
          <p:txBody>
            <a:bodyPr wrap="square" lIns="0" tIns="0" rIns="0" bIns="0" rtlCol="0">
              <a:spAutoFit/>
            </a:bodyPr>
            <a:lstStyle/>
            <a:p>
              <a:r>
                <a:rPr kumimoji="1" lang="ja-JP" altLang="en-US" sz="1000" dirty="0">
                  <a:latin typeface="Meiryo UI" panose="020B0604030504040204" pitchFamily="50" charset="-128"/>
                  <a:ea typeface="Meiryo UI" panose="020B0604030504040204" pitchFamily="50" charset="-128"/>
                </a:rPr>
                <a:t>（イメージ）</a:t>
              </a:r>
            </a:p>
          </p:txBody>
        </p:sp>
        <p:sp>
          <p:nvSpPr>
            <p:cNvPr id="44" name="正方形/長方形 43"/>
            <p:cNvSpPr>
              <a:spLocks/>
            </p:cNvSpPr>
            <p:nvPr/>
          </p:nvSpPr>
          <p:spPr>
            <a:xfrm rot="16200000">
              <a:off x="2762475" y="2903101"/>
              <a:ext cx="180000" cy="2214838"/>
            </a:xfrm>
            <a:prstGeom prst="rect">
              <a:avLst/>
            </a:prstGeom>
            <a:solidFill>
              <a:srgbClr val="FFC000"/>
            </a:solidFill>
            <a:ln>
              <a:solidFill>
                <a:schemeClr val="tx1"/>
              </a:solidFill>
            </a:ln>
          </p:spPr>
          <p:style>
            <a:lnRef idx="2">
              <a:schemeClr val="accent6"/>
            </a:lnRef>
            <a:fillRef idx="1">
              <a:schemeClr val="lt1"/>
            </a:fillRef>
            <a:effectRef idx="0">
              <a:schemeClr val="accent6"/>
            </a:effectRef>
            <a:fontRef idx="minor">
              <a:schemeClr val="dk1"/>
            </a:fontRef>
          </p:style>
          <p:txBody>
            <a:bodyPr vert="eaVert" lIns="0" tIns="36000" rIns="0" bIns="36000" rtlCol="0" anchor="ctr"/>
            <a:lstStyle/>
            <a:p>
              <a:pPr algn="ctr"/>
              <a:r>
                <a:rPr lang="ja-JP" altLang="en-US" sz="1600" dirty="0">
                  <a:latin typeface="Meiryo UI" panose="020B0604030504040204" pitchFamily="50" charset="-128"/>
                  <a:ea typeface="Meiryo UI" panose="020B0604030504040204" pitchFamily="50" charset="-128"/>
                </a:rPr>
                <a:t>再エネ電気メニューの紹介</a:t>
              </a:r>
              <a:endParaRPr lang="en-US" altLang="ja-JP" sz="1600" dirty="0">
                <a:latin typeface="Meiryo UI" panose="020B0604030504040204" pitchFamily="50" charset="-128"/>
                <a:ea typeface="Meiryo UI" panose="020B0604030504040204" pitchFamily="50" charset="-128"/>
              </a:endParaRPr>
            </a:p>
          </p:txBody>
        </p:sp>
        <p:sp>
          <p:nvSpPr>
            <p:cNvPr id="45" name="正方形/長方形 44"/>
            <p:cNvSpPr/>
            <p:nvPr/>
          </p:nvSpPr>
          <p:spPr>
            <a:xfrm>
              <a:off x="355002" y="3029966"/>
              <a:ext cx="287884" cy="1747355"/>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vert="eaVert" lIns="0" tIns="36000" rIns="0" bIns="36000" rtlCol="0" anchor="ctr"/>
            <a:lstStyle/>
            <a:p>
              <a:pPr algn="ctr"/>
              <a:r>
                <a:rPr lang="ja-JP" altLang="en-US" dirty="0">
                  <a:latin typeface="Meiryo UI" panose="020B0604030504040204" pitchFamily="50" charset="-128"/>
                  <a:ea typeface="Meiryo UI" panose="020B0604030504040204" pitchFamily="50" charset="-128"/>
                </a:rPr>
                <a:t>府・関係機関が周知</a:t>
              </a:r>
              <a:endParaRPr lang="en-US" altLang="ja-JP" dirty="0">
                <a:latin typeface="Meiryo UI" panose="020B0604030504040204" pitchFamily="50" charset="-128"/>
                <a:ea typeface="Meiryo UI" panose="020B0604030504040204" pitchFamily="50" charset="-128"/>
              </a:endParaRPr>
            </a:p>
          </p:txBody>
        </p:sp>
        <p:sp>
          <p:nvSpPr>
            <p:cNvPr id="46" name="正方形/長方形 45"/>
            <p:cNvSpPr>
              <a:spLocks/>
            </p:cNvSpPr>
            <p:nvPr/>
          </p:nvSpPr>
          <p:spPr>
            <a:xfrm rot="16200000">
              <a:off x="2762475" y="2458171"/>
              <a:ext cx="180000" cy="2214838"/>
            </a:xfrm>
            <a:prstGeom prst="rect">
              <a:avLst/>
            </a:prstGeom>
            <a:solidFill>
              <a:srgbClr val="FFC000"/>
            </a:solidFill>
            <a:ln>
              <a:solidFill>
                <a:schemeClr val="tx1"/>
              </a:solidFill>
            </a:ln>
          </p:spPr>
          <p:style>
            <a:lnRef idx="2">
              <a:schemeClr val="accent6"/>
            </a:lnRef>
            <a:fillRef idx="1">
              <a:schemeClr val="lt1"/>
            </a:fillRef>
            <a:effectRef idx="0">
              <a:schemeClr val="accent6"/>
            </a:effectRef>
            <a:fontRef idx="minor">
              <a:schemeClr val="dk1"/>
            </a:fontRef>
          </p:style>
          <p:txBody>
            <a:bodyPr vert="eaVert" lIns="0" tIns="36000" rIns="0" bIns="36000" rtlCol="0" anchor="ctr"/>
            <a:lstStyle/>
            <a:p>
              <a:pPr algn="ctr"/>
              <a:r>
                <a:rPr lang="ja-JP" altLang="en-US" sz="1600" dirty="0">
                  <a:latin typeface="Meiryo UI" panose="020B0604030504040204" pitchFamily="50" charset="-128"/>
                  <a:ea typeface="Meiryo UI" panose="020B0604030504040204" pitchFamily="50" charset="-128"/>
                </a:rPr>
                <a:t>排出量の見える化ツールの提供・紹介</a:t>
              </a:r>
              <a:endParaRPr lang="en-US" altLang="ja-JP" sz="1600" dirty="0">
                <a:latin typeface="Meiryo UI" panose="020B0604030504040204" pitchFamily="50" charset="-128"/>
                <a:ea typeface="Meiryo UI" panose="020B0604030504040204" pitchFamily="50" charset="-128"/>
              </a:endParaRPr>
            </a:p>
          </p:txBody>
        </p:sp>
        <p:sp>
          <p:nvSpPr>
            <p:cNvPr id="47" name="正方形/長方形 46"/>
            <p:cNvSpPr>
              <a:spLocks/>
            </p:cNvSpPr>
            <p:nvPr/>
          </p:nvSpPr>
          <p:spPr>
            <a:xfrm rot="16200000">
              <a:off x="2762475" y="3348031"/>
              <a:ext cx="180000" cy="2214838"/>
            </a:xfrm>
            <a:prstGeom prst="rect">
              <a:avLst/>
            </a:prstGeom>
            <a:solidFill>
              <a:srgbClr val="FFC000"/>
            </a:solidFill>
            <a:ln>
              <a:solidFill>
                <a:schemeClr val="tx1"/>
              </a:solidFill>
            </a:ln>
          </p:spPr>
          <p:style>
            <a:lnRef idx="2">
              <a:schemeClr val="accent6"/>
            </a:lnRef>
            <a:fillRef idx="1">
              <a:schemeClr val="lt1"/>
            </a:fillRef>
            <a:effectRef idx="0">
              <a:schemeClr val="accent6"/>
            </a:effectRef>
            <a:fontRef idx="minor">
              <a:schemeClr val="dk1"/>
            </a:fontRef>
          </p:style>
          <p:txBody>
            <a:bodyPr vert="eaVert" lIns="0" tIns="36000" rIns="0" bIns="36000" rtlCol="0" anchor="ctr"/>
            <a:lstStyle/>
            <a:p>
              <a:pPr algn="ctr"/>
              <a:r>
                <a:rPr lang="ja-JP" altLang="en-US" sz="1600" dirty="0">
                  <a:latin typeface="Meiryo UI" panose="020B0604030504040204" pitchFamily="50" charset="-128"/>
                  <a:ea typeface="Meiryo UI" panose="020B0604030504040204" pitchFamily="50" charset="-128"/>
                </a:rPr>
                <a:t>補助金・</a:t>
              </a:r>
              <a:r>
                <a:rPr lang="en-US" altLang="ja-JP" sz="1600" dirty="0">
                  <a:latin typeface="Meiryo UI" panose="020B0604030504040204" pitchFamily="50" charset="-128"/>
                  <a:ea typeface="Meiryo UI" panose="020B0604030504040204" pitchFamily="50" charset="-128"/>
                </a:rPr>
                <a:t>ESG</a:t>
              </a:r>
              <a:r>
                <a:rPr lang="ja-JP" altLang="en-US" sz="1600" dirty="0">
                  <a:latin typeface="Meiryo UI" panose="020B0604030504040204" pitchFamily="50" charset="-128"/>
                  <a:ea typeface="Meiryo UI" panose="020B0604030504040204" pitchFamily="50" charset="-128"/>
                </a:rPr>
                <a:t>融資に関する情報提供</a:t>
              </a:r>
              <a:endParaRPr lang="en-US" altLang="ja-JP" sz="1600" dirty="0">
                <a:latin typeface="Meiryo UI" panose="020B0604030504040204" pitchFamily="50" charset="-128"/>
                <a:ea typeface="Meiryo UI" panose="020B0604030504040204" pitchFamily="50" charset="-128"/>
              </a:endParaRPr>
            </a:p>
          </p:txBody>
        </p:sp>
        <p:pic>
          <p:nvPicPr>
            <p:cNvPr id="48" name="Picture 2" descr="表彰状のフレーム（テンプレート・縦）"/>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6363" y="2296468"/>
              <a:ext cx="538488" cy="700591"/>
            </a:xfrm>
            <a:prstGeom prst="rect">
              <a:avLst/>
            </a:prstGeom>
            <a:noFill/>
            <a:extLst>
              <a:ext uri="{909E8E84-426E-40DD-AFC4-6F175D3DCCD1}">
                <a14:hiddenFill xmlns:a14="http://schemas.microsoft.com/office/drawing/2010/main">
                  <a:solidFill>
                    <a:srgbClr val="FFFFFF"/>
                  </a:solidFill>
                </a14:hiddenFill>
              </a:ext>
            </a:extLst>
          </p:spPr>
        </p:pic>
        <p:sp>
          <p:nvSpPr>
            <p:cNvPr id="49" name="テキスト ボックス 48"/>
            <p:cNvSpPr txBox="1"/>
            <p:nvPr/>
          </p:nvSpPr>
          <p:spPr>
            <a:xfrm>
              <a:off x="1742671" y="2407937"/>
              <a:ext cx="493585" cy="176661"/>
            </a:xfrm>
            <a:prstGeom prst="rect">
              <a:avLst/>
            </a:prstGeom>
            <a:noFill/>
          </p:spPr>
          <p:txBody>
            <a:bodyPr wrap="square" lIns="0" tIns="0" rIns="0" bIns="0" rtlCol="0">
              <a:spAutoFit/>
            </a:bodyPr>
            <a:lstStyle/>
            <a:p>
              <a:pPr algn="ctr"/>
              <a:r>
                <a:rPr kumimoji="1" lang="ja-JP" altLang="en-US" sz="800" dirty="0">
                  <a:latin typeface="Meiryo UI" panose="020B0604030504040204" pitchFamily="50" charset="-128"/>
                  <a:ea typeface="Meiryo UI" panose="020B0604030504040204" pitchFamily="50" charset="-128"/>
                </a:rPr>
                <a:t>脱炭素経営宣言</a:t>
              </a:r>
              <a:endParaRPr kumimoji="1" lang="en-US" altLang="ja-JP" sz="800" dirty="0">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登録証</a:t>
              </a:r>
            </a:p>
          </p:txBody>
        </p:sp>
        <p:sp>
          <p:nvSpPr>
            <p:cNvPr id="50" name="テキスト ボックス 49"/>
            <p:cNvSpPr txBox="1"/>
            <p:nvPr/>
          </p:nvSpPr>
          <p:spPr>
            <a:xfrm>
              <a:off x="1727985" y="2622286"/>
              <a:ext cx="412149" cy="73846"/>
            </a:xfrm>
            <a:prstGeom prst="rect">
              <a:avLst/>
            </a:prstGeom>
            <a:noFill/>
          </p:spPr>
          <p:txBody>
            <a:bodyPr wrap="square" lIns="0" tIns="0" rIns="0" bIns="0" rtlCol="0">
              <a:spAutoFit/>
            </a:bodyPr>
            <a:lstStyle/>
            <a:p>
              <a:pPr algn="ctr"/>
              <a:r>
                <a:rPr kumimoji="1" lang="ja-JP" altLang="en-US" sz="700" dirty="0">
                  <a:latin typeface="Meiryo UI" panose="020B0604030504040204" pitchFamily="50" charset="-128"/>
                  <a:ea typeface="Meiryo UI" panose="020B0604030504040204" pitchFamily="50" charset="-128"/>
                </a:rPr>
                <a:t>〇〇</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株</a:t>
              </a:r>
              <a:r>
                <a:rPr kumimoji="1" lang="en-US" altLang="ja-JP" sz="700" dirty="0">
                  <a:latin typeface="Meiryo UI" panose="020B0604030504040204" pitchFamily="50" charset="-128"/>
                  <a:ea typeface="Meiryo UI" panose="020B0604030504040204" pitchFamily="50" charset="-128"/>
                </a:rPr>
                <a:t>) </a:t>
              </a:r>
              <a:r>
                <a:rPr kumimoji="1" lang="ja-JP" altLang="en-US" sz="700" dirty="0">
                  <a:latin typeface="Meiryo UI" panose="020B0604030504040204" pitchFamily="50" charset="-128"/>
                  <a:ea typeface="Meiryo UI" panose="020B0604030504040204" pitchFamily="50" charset="-128"/>
                </a:rPr>
                <a:t>殿</a:t>
              </a:r>
              <a:endParaRPr kumimoji="1" lang="en-US" altLang="ja-JP" sz="700" dirty="0">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1897025" y="2884854"/>
              <a:ext cx="322788" cy="73846"/>
            </a:xfrm>
            <a:prstGeom prst="rect">
              <a:avLst/>
            </a:prstGeom>
            <a:noFill/>
          </p:spPr>
          <p:txBody>
            <a:bodyPr wrap="square" lIns="0" tIns="0" rIns="0" bIns="0" rtlCol="0">
              <a:spAutoFit/>
            </a:bodyPr>
            <a:lstStyle/>
            <a:p>
              <a:pPr algn="ctr"/>
              <a:r>
                <a:rPr kumimoji="1" lang="ja-JP" altLang="en-US" sz="700" dirty="0">
                  <a:latin typeface="Meiryo UI" panose="020B0604030504040204" pitchFamily="50" charset="-128"/>
                  <a:ea typeface="Meiryo UI" panose="020B0604030504040204" pitchFamily="50" charset="-128"/>
                </a:rPr>
                <a:t>大阪府知事</a:t>
              </a:r>
              <a:endParaRPr kumimoji="1" lang="en-US" altLang="ja-JP" sz="700"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1774699" y="2735781"/>
              <a:ext cx="322788" cy="147692"/>
            </a:xfrm>
            <a:prstGeom prst="rect">
              <a:avLst/>
            </a:prstGeom>
            <a:noFill/>
          </p:spPr>
          <p:txBody>
            <a:bodyPr wrap="square" lIns="0" tIns="0" rIns="0" bIns="0" rtlCol="0">
              <a:spAutoFit/>
            </a:bodyPr>
            <a:lstStyle/>
            <a:p>
              <a:pPr algn="ctr"/>
              <a:r>
                <a:rPr kumimoji="1" lang="ja-JP" altLang="en-US" sz="700" dirty="0">
                  <a:latin typeface="Meiryo UI" panose="020B0604030504040204" pitchFamily="50" charset="-128"/>
                  <a:ea typeface="Meiryo UI" panose="020B0604030504040204" pitchFamily="50" charset="-128"/>
                </a:rPr>
                <a:t>・・・・・・・・</a:t>
              </a: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a:t>
              </a:r>
              <a:endParaRPr kumimoji="1" lang="en-US" altLang="ja-JP" sz="700" dirty="0">
                <a:latin typeface="Meiryo UI" panose="020B0604030504040204" pitchFamily="50" charset="-128"/>
                <a:ea typeface="Meiryo UI" panose="020B0604030504040204" pitchFamily="50" charset="-128"/>
              </a:endParaRPr>
            </a:p>
          </p:txBody>
        </p:sp>
        <p:sp>
          <p:nvSpPr>
            <p:cNvPr id="53" name="正方形/長方形 52"/>
            <p:cNvSpPr/>
            <p:nvPr/>
          </p:nvSpPr>
          <p:spPr>
            <a:xfrm>
              <a:off x="2366642" y="2484914"/>
              <a:ext cx="1156466" cy="19353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支援メニュー</a:t>
              </a:r>
            </a:p>
          </p:txBody>
        </p:sp>
        <p:sp>
          <p:nvSpPr>
            <p:cNvPr id="54" name="二等辺三角形 53"/>
            <p:cNvSpPr/>
            <p:nvPr/>
          </p:nvSpPr>
          <p:spPr>
            <a:xfrm rot="5400000">
              <a:off x="379502" y="3903143"/>
              <a:ext cx="781226" cy="106960"/>
            </a:xfrm>
            <a:prstGeom prst="triangle">
              <a:avLst/>
            </a:prstGeom>
            <a:solidFill>
              <a:schemeClr val="accent3">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800"/>
            </a:p>
          </p:txBody>
        </p:sp>
        <p:sp>
          <p:nvSpPr>
            <p:cNvPr id="55" name="正方形/長方形 54"/>
            <p:cNvSpPr/>
            <p:nvPr/>
          </p:nvSpPr>
          <p:spPr>
            <a:xfrm>
              <a:off x="5660845" y="2976978"/>
              <a:ext cx="386877" cy="1814182"/>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vert="eaVert" lIns="0" tIns="36000" rIns="0" bIns="36000" rtlCol="0" anchor="ctr"/>
            <a:lstStyle/>
            <a:p>
              <a:pPr algn="ctr"/>
              <a:r>
                <a:rPr lang="ja-JP" altLang="en-US" sz="1600" dirty="0">
                  <a:latin typeface="Meiryo UI" panose="020B0604030504040204" pitchFamily="50" charset="-128"/>
                  <a:ea typeface="Meiryo UI" panose="020B0604030504040204" pitchFamily="50" charset="-128"/>
                </a:rPr>
                <a:t>府が優れた取組みを</a:t>
              </a:r>
              <a:r>
                <a:rPr lang="ja-JP" altLang="en-US" sz="1600" dirty="0" smtClean="0">
                  <a:latin typeface="Meiryo UI" panose="020B0604030504040204" pitchFamily="50" charset="-128"/>
                  <a:ea typeface="Meiryo UI" panose="020B0604030504040204" pitchFamily="50" charset="-128"/>
                </a:rPr>
                <a:t>実施</a:t>
              </a:r>
              <a:endParaRPr lang="en-US" altLang="ja-JP" sz="1600" dirty="0" smtClean="0">
                <a:latin typeface="Meiryo UI" panose="020B0604030504040204" pitchFamily="50" charset="-128"/>
                <a:ea typeface="Meiryo UI" panose="020B0604030504040204" pitchFamily="50" charset="-128"/>
              </a:endParaRPr>
            </a:p>
            <a:p>
              <a:pPr algn="ctr"/>
              <a:r>
                <a:rPr lang="ja-JP" altLang="en-US" sz="1600" dirty="0" smtClean="0">
                  <a:latin typeface="Meiryo UI" panose="020B0604030504040204" pitchFamily="50" charset="-128"/>
                  <a:ea typeface="Meiryo UI" panose="020B0604030504040204" pitchFamily="50" charset="-128"/>
                </a:rPr>
                <a:t>した</a:t>
              </a:r>
              <a:r>
                <a:rPr lang="ja-JP" altLang="en-US" sz="1600" dirty="0">
                  <a:latin typeface="Meiryo UI" panose="020B0604030504040204" pitchFamily="50" charset="-128"/>
                  <a:ea typeface="Meiryo UI" panose="020B0604030504040204" pitchFamily="50" charset="-128"/>
                </a:rPr>
                <a:t>事業者</a:t>
              </a:r>
              <a:r>
                <a:rPr lang="ja-JP" altLang="en-US" sz="1600" dirty="0" smtClean="0">
                  <a:latin typeface="Meiryo UI" panose="020B0604030504040204" pitchFamily="50" charset="-128"/>
                  <a:ea typeface="Meiryo UI" panose="020B0604030504040204" pitchFamily="50" charset="-128"/>
                </a:rPr>
                <a:t>を顕彰</a:t>
              </a:r>
              <a:endParaRPr lang="en-US" altLang="ja-JP" sz="1600" dirty="0">
                <a:latin typeface="Meiryo UI" panose="020B0604030504040204" pitchFamily="50" charset="-128"/>
                <a:ea typeface="Meiryo UI" panose="020B0604030504040204" pitchFamily="50" charset="-128"/>
              </a:endParaRPr>
            </a:p>
          </p:txBody>
        </p:sp>
        <p:sp>
          <p:nvSpPr>
            <p:cNvPr id="56" name="正方形/長方形 55"/>
            <p:cNvSpPr/>
            <p:nvPr/>
          </p:nvSpPr>
          <p:spPr>
            <a:xfrm>
              <a:off x="4405668" y="2992731"/>
              <a:ext cx="287884" cy="1798429"/>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vert="eaVert" lIns="0" tIns="0" rIns="0" bIns="0" rtlCol="0" anchor="ctr"/>
            <a:lstStyle/>
            <a:p>
              <a:pPr algn="ctr"/>
              <a:r>
                <a:rPr lang="ja-JP" altLang="en-US" sz="1600" dirty="0" smtClean="0">
                  <a:latin typeface="Meiryo UI" panose="020B0604030504040204" pitchFamily="50" charset="-128"/>
                  <a:ea typeface="Meiryo UI" panose="020B0604030504040204" pitchFamily="50" charset="-128"/>
                </a:rPr>
                <a:t>気候変動対策推進条例</a:t>
              </a:r>
              <a:r>
                <a:rPr lang="ja-JP" altLang="en-US" sz="1600" dirty="0">
                  <a:latin typeface="Meiryo UI" panose="020B0604030504040204" pitchFamily="50" charset="-128"/>
                  <a:ea typeface="Meiryo UI" panose="020B0604030504040204" pitchFamily="50" charset="-128"/>
                </a:rPr>
                <a:t>届出</a:t>
              </a:r>
              <a:endParaRPr lang="en-US" altLang="ja-JP" sz="1600" dirty="0">
                <a:latin typeface="Meiryo UI" panose="020B0604030504040204" pitchFamily="50" charset="-128"/>
                <a:ea typeface="Meiryo UI" panose="020B0604030504040204" pitchFamily="50" charset="-128"/>
              </a:endParaRPr>
            </a:p>
          </p:txBody>
        </p:sp>
        <p:sp>
          <p:nvSpPr>
            <p:cNvPr id="57" name="二等辺三角形 56"/>
            <p:cNvSpPr/>
            <p:nvPr/>
          </p:nvSpPr>
          <p:spPr>
            <a:xfrm rot="5400000">
              <a:off x="1060463" y="3903143"/>
              <a:ext cx="781226" cy="106960"/>
            </a:xfrm>
            <a:prstGeom prst="triangle">
              <a:avLst/>
            </a:prstGeom>
            <a:solidFill>
              <a:schemeClr val="tx2">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800"/>
            </a:p>
          </p:txBody>
        </p:sp>
        <p:sp>
          <p:nvSpPr>
            <p:cNvPr id="58" name="二等辺三角形 57"/>
            <p:cNvSpPr/>
            <p:nvPr/>
          </p:nvSpPr>
          <p:spPr>
            <a:xfrm rot="5400000">
              <a:off x="3829047" y="3843832"/>
              <a:ext cx="781226" cy="106960"/>
            </a:xfrm>
            <a:prstGeom prst="triangle">
              <a:avLst/>
            </a:prstGeom>
            <a:solidFill>
              <a:schemeClr val="tx2">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800"/>
            </a:p>
          </p:txBody>
        </p:sp>
        <p:sp>
          <p:nvSpPr>
            <p:cNvPr id="59" name="二等辺三角形 58"/>
            <p:cNvSpPr/>
            <p:nvPr/>
          </p:nvSpPr>
          <p:spPr>
            <a:xfrm rot="5400000">
              <a:off x="4484532" y="3872794"/>
              <a:ext cx="781226" cy="106960"/>
            </a:xfrm>
            <a:prstGeom prst="triangle">
              <a:avLst/>
            </a:prstGeom>
            <a:solidFill>
              <a:schemeClr val="tx2">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800"/>
            </a:p>
          </p:txBody>
        </p:sp>
        <p:sp>
          <p:nvSpPr>
            <p:cNvPr id="60" name="正方形/長方形 59"/>
            <p:cNvSpPr/>
            <p:nvPr/>
          </p:nvSpPr>
          <p:spPr>
            <a:xfrm>
              <a:off x="4990487" y="2992731"/>
              <a:ext cx="287884" cy="1798429"/>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vert="eaVert" lIns="0" tIns="36000" rIns="0" bIns="36000" rtlCol="0" anchor="ctr"/>
            <a:lstStyle/>
            <a:p>
              <a:pPr algn="ctr"/>
              <a:r>
                <a:rPr lang="ja-JP" altLang="en-US" dirty="0">
                  <a:latin typeface="Meiryo UI" panose="020B0604030504040204" pitchFamily="50" charset="-128"/>
                  <a:ea typeface="Meiryo UI" panose="020B0604030504040204" pitchFamily="50" charset="-128"/>
                </a:rPr>
                <a:t>脱炭素対策の実施</a:t>
              </a:r>
              <a:endParaRPr lang="en-US" altLang="ja-JP" dirty="0">
                <a:latin typeface="Meiryo UI" panose="020B0604030504040204" pitchFamily="50" charset="-128"/>
                <a:ea typeface="Meiryo UI" panose="020B0604030504040204" pitchFamily="50" charset="-128"/>
              </a:endParaRPr>
            </a:p>
          </p:txBody>
        </p:sp>
        <p:sp>
          <p:nvSpPr>
            <p:cNvPr id="61" name="正方形/長方形 60"/>
            <p:cNvSpPr>
              <a:spLocks/>
            </p:cNvSpPr>
            <p:nvPr/>
          </p:nvSpPr>
          <p:spPr>
            <a:xfrm rot="16200000">
              <a:off x="2762475" y="3570495"/>
              <a:ext cx="180000" cy="2214838"/>
            </a:xfrm>
            <a:prstGeom prst="rect">
              <a:avLst/>
            </a:prstGeom>
            <a:solidFill>
              <a:srgbClr val="FFC000"/>
            </a:solidFill>
            <a:ln>
              <a:solidFill>
                <a:schemeClr val="tx1"/>
              </a:solidFill>
            </a:ln>
          </p:spPr>
          <p:style>
            <a:lnRef idx="2">
              <a:schemeClr val="accent6"/>
            </a:lnRef>
            <a:fillRef idx="1">
              <a:schemeClr val="lt1"/>
            </a:fillRef>
            <a:effectRef idx="0">
              <a:schemeClr val="accent6"/>
            </a:effectRef>
            <a:fontRef idx="minor">
              <a:schemeClr val="dk1"/>
            </a:fontRef>
          </p:style>
          <p:txBody>
            <a:bodyPr vert="eaVert" lIns="0" tIns="36000" rIns="0" bIns="36000" rtlCol="0" anchor="ctr"/>
            <a:lstStyle/>
            <a:p>
              <a:pPr algn="ctr"/>
              <a:r>
                <a:rPr lang="ja-JP" altLang="en-US" sz="1600" dirty="0">
                  <a:latin typeface="Meiryo UI" panose="020B0604030504040204" pitchFamily="50" charset="-128"/>
                  <a:ea typeface="Meiryo UI" panose="020B0604030504040204" pitchFamily="50" charset="-128"/>
                </a:rPr>
                <a:t>条例届出書類作成支援</a:t>
              </a:r>
              <a:endParaRPr lang="en-US" altLang="ja-JP" sz="1600" dirty="0">
                <a:latin typeface="Meiryo UI" panose="020B0604030504040204" pitchFamily="50" charset="-128"/>
                <a:ea typeface="Meiryo UI" panose="020B0604030504040204" pitchFamily="50" charset="-128"/>
              </a:endParaRPr>
            </a:p>
          </p:txBody>
        </p:sp>
        <p:sp>
          <p:nvSpPr>
            <p:cNvPr id="62" name="正方形/長方形 61"/>
            <p:cNvSpPr>
              <a:spLocks/>
            </p:cNvSpPr>
            <p:nvPr/>
          </p:nvSpPr>
          <p:spPr>
            <a:xfrm rot="16200000">
              <a:off x="2762475" y="2235706"/>
              <a:ext cx="180000" cy="2214838"/>
            </a:xfrm>
            <a:prstGeom prst="rect">
              <a:avLst/>
            </a:prstGeom>
            <a:solidFill>
              <a:srgbClr val="FFC000"/>
            </a:solidFill>
            <a:ln>
              <a:solidFill>
                <a:schemeClr val="tx1"/>
              </a:solidFill>
            </a:ln>
          </p:spPr>
          <p:style>
            <a:lnRef idx="2">
              <a:schemeClr val="accent6"/>
            </a:lnRef>
            <a:fillRef idx="1">
              <a:schemeClr val="lt1"/>
            </a:fillRef>
            <a:effectRef idx="0">
              <a:schemeClr val="accent6"/>
            </a:effectRef>
            <a:fontRef idx="minor">
              <a:schemeClr val="dk1"/>
            </a:fontRef>
          </p:style>
          <p:txBody>
            <a:bodyPr vert="eaVert" lIns="0" tIns="36000" rIns="0" bIns="36000" rtlCol="0" anchor="ctr"/>
            <a:lstStyle/>
            <a:p>
              <a:pPr algn="ctr"/>
              <a:r>
                <a:rPr lang="ja-JP" altLang="en-US" sz="1600" dirty="0">
                  <a:latin typeface="Meiryo UI" panose="020B0604030504040204" pitchFamily="50" charset="-128"/>
                  <a:ea typeface="Meiryo UI" panose="020B0604030504040204" pitchFamily="50" charset="-128"/>
                </a:rPr>
                <a:t>大阪府</a:t>
              </a:r>
              <a:r>
                <a:rPr lang="en-US" altLang="ja-JP" sz="1600" dirty="0">
                  <a:latin typeface="Meiryo UI" panose="020B0604030504040204" pitchFamily="50" charset="-128"/>
                  <a:ea typeface="Meiryo UI" panose="020B0604030504040204" pitchFamily="50" charset="-128"/>
                </a:rPr>
                <a:t>HP</a:t>
              </a:r>
              <a:r>
                <a:rPr lang="ja-JP" altLang="en-US" sz="1600" dirty="0">
                  <a:latin typeface="Meiryo UI" panose="020B0604030504040204" pitchFamily="50" charset="-128"/>
                  <a:ea typeface="Meiryo UI" panose="020B0604030504040204" pitchFamily="50" charset="-128"/>
                </a:rPr>
                <a:t>で広く周知</a:t>
              </a:r>
              <a:endParaRPr lang="en-US" altLang="ja-JP" sz="1600" dirty="0">
                <a:latin typeface="Meiryo UI" panose="020B0604030504040204" pitchFamily="50" charset="-128"/>
                <a:ea typeface="Meiryo UI" panose="020B0604030504040204" pitchFamily="50" charset="-128"/>
              </a:endParaRPr>
            </a:p>
          </p:txBody>
        </p:sp>
        <p:sp>
          <p:nvSpPr>
            <p:cNvPr id="63" name="二等辺三角形 62"/>
            <p:cNvSpPr/>
            <p:nvPr/>
          </p:nvSpPr>
          <p:spPr>
            <a:xfrm rot="5400000">
              <a:off x="5157314" y="3872794"/>
              <a:ext cx="781226" cy="106960"/>
            </a:xfrm>
            <a:prstGeom prst="triangle">
              <a:avLst/>
            </a:prstGeom>
            <a:solidFill>
              <a:schemeClr val="accent3">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800"/>
            </a:p>
          </p:txBody>
        </p:sp>
      </p:grpSp>
      <p:sp>
        <p:nvSpPr>
          <p:cNvPr id="64" name="楕円 63"/>
          <p:cNvSpPr/>
          <p:nvPr/>
        </p:nvSpPr>
        <p:spPr>
          <a:xfrm>
            <a:off x="6948264" y="2269554"/>
            <a:ext cx="658017" cy="305823"/>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kumimoji="1" lang="ja-JP" altLang="en-US" sz="1000" dirty="0">
                <a:latin typeface="Meiryo UI" panose="020B0604030504040204" pitchFamily="50" charset="-128"/>
                <a:ea typeface="Meiryo UI" panose="020B0604030504040204" pitchFamily="50" charset="-128"/>
              </a:rPr>
              <a:t>事業者</a:t>
            </a:r>
          </a:p>
        </p:txBody>
      </p:sp>
      <p:sp>
        <p:nvSpPr>
          <p:cNvPr id="66" name="楕円 65"/>
          <p:cNvSpPr/>
          <p:nvPr/>
        </p:nvSpPr>
        <p:spPr>
          <a:xfrm>
            <a:off x="178524" y="2036346"/>
            <a:ext cx="658017" cy="294647"/>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kumimoji="1" lang="ja-JP" altLang="en-US" sz="900" dirty="0">
                <a:latin typeface="Meiryo UI" panose="020B0604030504040204" pitchFamily="50" charset="-128"/>
                <a:ea typeface="Meiryo UI" panose="020B0604030504040204" pitchFamily="50" charset="-128"/>
              </a:rPr>
              <a:t>金融機関</a:t>
            </a:r>
          </a:p>
        </p:txBody>
      </p:sp>
      <p:sp>
        <p:nvSpPr>
          <p:cNvPr id="67" name="楕円 66"/>
          <p:cNvSpPr/>
          <p:nvPr/>
        </p:nvSpPr>
        <p:spPr>
          <a:xfrm>
            <a:off x="178524" y="2381393"/>
            <a:ext cx="658017" cy="301805"/>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kumimoji="1" lang="ja-JP" altLang="en-US" sz="800" spc="-150" dirty="0">
                <a:latin typeface="Meiryo UI" panose="020B0604030504040204" pitchFamily="50" charset="-128"/>
                <a:ea typeface="Meiryo UI" panose="020B0604030504040204" pitchFamily="50" charset="-128"/>
              </a:rPr>
              <a:t>商工会議所</a:t>
            </a:r>
          </a:p>
        </p:txBody>
      </p:sp>
      <p:sp>
        <p:nvSpPr>
          <p:cNvPr id="69" name="メモ 68"/>
          <p:cNvSpPr/>
          <p:nvPr/>
        </p:nvSpPr>
        <p:spPr>
          <a:xfrm>
            <a:off x="1450095" y="5702589"/>
            <a:ext cx="762288" cy="1090336"/>
          </a:xfrm>
          <a:prstGeom prst="foldedCorner">
            <a:avLst/>
          </a:prstGeom>
          <a:solidFill>
            <a:schemeClr val="accent1">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lIns="0" tIns="36000" rIns="0" bIns="36000" rtlCol="0" anchor="t"/>
          <a:lstStyle/>
          <a:p>
            <a:pPr algn="ctr"/>
            <a:r>
              <a:rPr kumimoji="1" lang="ja-JP" altLang="en-US" sz="1000" spc="-150" dirty="0">
                <a:latin typeface="Meiryo UI" panose="020B0604030504040204" pitchFamily="50" charset="-128"/>
                <a:ea typeface="Meiryo UI" panose="020B0604030504040204" pitchFamily="50" charset="-128"/>
              </a:rPr>
              <a:t>排出量の見える</a:t>
            </a:r>
            <a:r>
              <a:rPr kumimoji="1" lang="ja-JP" altLang="en-US" sz="1000" dirty="0">
                <a:latin typeface="Meiryo UI" panose="020B0604030504040204" pitchFamily="50" charset="-128"/>
                <a:ea typeface="Meiryo UI" panose="020B0604030504040204" pitchFamily="50" charset="-128"/>
              </a:rPr>
              <a:t>化ツール</a:t>
            </a:r>
            <a:endParaRPr lang="en-US" altLang="ja-JP" sz="1000" dirty="0">
              <a:latin typeface="Meiryo UI" panose="020B0604030504040204" pitchFamily="50" charset="-128"/>
              <a:ea typeface="Meiryo UI" panose="020B0604030504040204" pitchFamily="50" charset="-128"/>
            </a:endParaRPr>
          </a:p>
          <a:p>
            <a:pPr algn="ctr"/>
            <a:endParaRPr kumimoji="1" lang="en-US" altLang="ja-JP" sz="1000" dirty="0">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A</a:t>
            </a:r>
            <a:r>
              <a:rPr lang="ja-JP" altLang="en-US" sz="1000" dirty="0">
                <a:latin typeface="Meiryo UI" panose="020B0604030504040204" pitchFamily="50" charset="-128"/>
                <a:ea typeface="Meiryo UI" panose="020B0604030504040204" pitchFamily="50" charset="-128"/>
              </a:rPr>
              <a:t>株式会社</a:t>
            </a:r>
            <a:endParaRPr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a:t>
            </a: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B</a:t>
            </a:r>
            <a:r>
              <a:rPr kumimoji="1" lang="ja-JP" altLang="en-US" sz="1000" dirty="0">
                <a:latin typeface="Meiryo UI" panose="020B0604030504040204" pitchFamily="50" charset="-128"/>
                <a:ea typeface="Meiryo UI" panose="020B0604030504040204" pitchFamily="50" charset="-128"/>
              </a:rPr>
              <a:t>株式会社</a:t>
            </a:r>
            <a:endParaRPr kumimoji="1" lang="en-US" altLang="ja-JP" sz="1000" dirty="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a:t>
            </a:r>
            <a:endParaRPr kumimoji="1" lang="en-US" altLang="ja-JP" sz="1000" dirty="0">
              <a:latin typeface="Meiryo UI" panose="020B0604030504040204" pitchFamily="50" charset="-128"/>
              <a:ea typeface="Meiryo UI" panose="020B0604030504040204" pitchFamily="50" charset="-128"/>
            </a:endParaRPr>
          </a:p>
        </p:txBody>
      </p:sp>
      <p:sp>
        <p:nvSpPr>
          <p:cNvPr id="70" name="メモ 69"/>
          <p:cNvSpPr/>
          <p:nvPr/>
        </p:nvSpPr>
        <p:spPr>
          <a:xfrm>
            <a:off x="2480133" y="5712815"/>
            <a:ext cx="762288" cy="1090336"/>
          </a:xfrm>
          <a:prstGeom prst="foldedCorner">
            <a:avLst/>
          </a:prstGeom>
          <a:solidFill>
            <a:schemeClr val="accent1">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lIns="0" tIns="36000" rIns="0" bIns="36000" rtlCol="0" anchor="t"/>
          <a:lstStyle/>
          <a:p>
            <a:pPr algn="ctr"/>
            <a:r>
              <a:rPr kumimoji="1" lang="ja-JP" altLang="en-US" sz="1000" dirty="0">
                <a:latin typeface="Meiryo UI" panose="020B0604030504040204" pitchFamily="50" charset="-128"/>
                <a:ea typeface="Meiryo UI" panose="020B0604030504040204" pitchFamily="50" charset="-128"/>
              </a:rPr>
              <a:t>省エネ診断</a:t>
            </a:r>
            <a:endParaRPr kumimoji="1" lang="en-US" altLang="ja-JP" sz="1000" dirty="0">
              <a:latin typeface="Meiryo UI" panose="020B0604030504040204" pitchFamily="50" charset="-128"/>
              <a:ea typeface="Meiryo UI" panose="020B0604030504040204" pitchFamily="50" charset="-128"/>
            </a:endParaRPr>
          </a:p>
          <a:p>
            <a:pPr algn="ctr"/>
            <a:endParaRPr lang="en-US" altLang="ja-JP" sz="8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C</a:t>
            </a:r>
            <a:r>
              <a:rPr kumimoji="1" lang="ja-JP" altLang="en-US" sz="1000" dirty="0" smtClean="0">
                <a:latin typeface="Meiryo UI" panose="020B0604030504040204" pitchFamily="50" charset="-128"/>
                <a:ea typeface="Meiryo UI" panose="020B0604030504040204" pitchFamily="50" charset="-128"/>
              </a:rPr>
              <a:t>株式会社</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D</a:t>
            </a:r>
            <a:r>
              <a:rPr kumimoji="1" lang="ja-JP" altLang="en-US" sz="1000" dirty="0" smtClean="0">
                <a:latin typeface="Meiryo UI" panose="020B0604030504040204" pitchFamily="50" charset="-128"/>
                <a:ea typeface="Meiryo UI" panose="020B0604030504040204" pitchFamily="50" charset="-128"/>
              </a:rPr>
              <a:t>株式会社</a:t>
            </a:r>
            <a:endParaRPr kumimoji="1" lang="en-US" altLang="ja-JP" sz="1000" dirty="0" smtClean="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a:t>
            </a:r>
            <a:endParaRPr kumimoji="1" lang="en-US" altLang="ja-JP" sz="10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p:txBody>
      </p:sp>
      <p:sp>
        <p:nvSpPr>
          <p:cNvPr id="71" name="メモ 70"/>
          <p:cNvSpPr/>
          <p:nvPr/>
        </p:nvSpPr>
        <p:spPr>
          <a:xfrm>
            <a:off x="4540209" y="5723040"/>
            <a:ext cx="762288" cy="1090336"/>
          </a:xfrm>
          <a:prstGeom prst="foldedCorner">
            <a:avLst/>
          </a:prstGeom>
          <a:solidFill>
            <a:schemeClr val="accent1">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lIns="0" tIns="36000" rIns="0" bIns="36000" rtlCol="0" anchor="t"/>
          <a:lstStyle/>
          <a:p>
            <a:pPr algn="ctr"/>
            <a:r>
              <a:rPr kumimoji="1" lang="ja-JP" altLang="en-US" sz="1000" dirty="0">
                <a:latin typeface="Meiryo UI" panose="020B0604030504040204" pitchFamily="50" charset="-128"/>
                <a:ea typeface="Meiryo UI" panose="020B0604030504040204" pitchFamily="50" charset="-128"/>
              </a:rPr>
              <a:t>省エネ機器</a:t>
            </a:r>
            <a:endParaRPr lang="en-US" altLang="ja-JP" sz="1000" dirty="0">
              <a:latin typeface="Meiryo UI" panose="020B0604030504040204" pitchFamily="50" charset="-128"/>
              <a:ea typeface="Meiryo UI" panose="020B0604030504040204" pitchFamily="50" charset="-128"/>
            </a:endParaRPr>
          </a:p>
          <a:p>
            <a:pPr algn="ctr"/>
            <a:endParaRPr kumimoji="1" lang="en-US" altLang="ja-JP" sz="1000" dirty="0">
              <a:latin typeface="Meiryo UI" panose="020B0604030504040204" pitchFamily="50" charset="-128"/>
              <a:ea typeface="Meiryo UI" panose="020B0604030504040204" pitchFamily="50" charset="-128"/>
            </a:endParaRPr>
          </a:p>
          <a:p>
            <a:pPr algn="ctr"/>
            <a:endParaRPr kumimoji="1"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rPr>
              <a:t>G</a:t>
            </a:r>
            <a:r>
              <a:rPr lang="ja-JP" altLang="en-US" sz="1000" dirty="0" smtClean="0">
                <a:latin typeface="Meiryo UI" panose="020B0604030504040204" pitchFamily="50" charset="-128"/>
                <a:ea typeface="Meiryo UI" panose="020B0604030504040204" pitchFamily="50" charset="-128"/>
              </a:rPr>
              <a:t>株式会社</a:t>
            </a:r>
            <a:endParaRPr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rPr>
              <a:t>H</a:t>
            </a:r>
            <a:r>
              <a:rPr lang="ja-JP" altLang="en-US" sz="1000" dirty="0" smtClean="0">
                <a:latin typeface="Meiryo UI" panose="020B0604030504040204" pitchFamily="50" charset="-128"/>
                <a:ea typeface="Meiryo UI" panose="020B0604030504040204" pitchFamily="50" charset="-128"/>
              </a:rPr>
              <a:t>株式会社</a:t>
            </a:r>
            <a:endParaRPr lang="en-US" altLang="ja-JP" sz="1000" dirty="0" smtClean="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a:t>
            </a:r>
            <a:endParaRPr kumimoji="1"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p:txBody>
      </p:sp>
      <p:sp>
        <p:nvSpPr>
          <p:cNvPr id="103" name="メモ 102"/>
          <p:cNvSpPr/>
          <p:nvPr/>
        </p:nvSpPr>
        <p:spPr>
          <a:xfrm>
            <a:off x="5570246" y="5707702"/>
            <a:ext cx="762288" cy="1090336"/>
          </a:xfrm>
          <a:prstGeom prst="foldedCorner">
            <a:avLst/>
          </a:prstGeom>
          <a:solidFill>
            <a:schemeClr val="accent1">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lIns="0" tIns="36000" rIns="0" bIns="36000" rtlCol="0" anchor="t"/>
          <a:lstStyle/>
          <a:p>
            <a:pPr algn="ctr"/>
            <a:r>
              <a:rPr kumimoji="1" lang="en-US" altLang="ja-JP" sz="1000" dirty="0">
                <a:latin typeface="Meiryo UI" panose="020B0604030504040204" pitchFamily="50" charset="-128"/>
                <a:ea typeface="Meiryo UI" panose="020B0604030504040204" pitchFamily="50" charset="-128"/>
              </a:rPr>
              <a:t>ESG</a:t>
            </a:r>
            <a:r>
              <a:rPr kumimoji="1" lang="ja-JP" altLang="en-US" sz="1000" dirty="0">
                <a:latin typeface="Meiryo UI" panose="020B0604030504040204" pitchFamily="50" charset="-128"/>
                <a:ea typeface="Meiryo UI" panose="020B0604030504040204" pitchFamily="50" charset="-128"/>
              </a:rPr>
              <a:t>融資</a:t>
            </a:r>
            <a:endParaRPr lang="en-US" altLang="ja-JP" sz="1000" dirty="0">
              <a:latin typeface="Meiryo UI" panose="020B0604030504040204" pitchFamily="50" charset="-128"/>
              <a:ea typeface="Meiryo UI" panose="020B0604030504040204" pitchFamily="50" charset="-128"/>
            </a:endParaRPr>
          </a:p>
          <a:p>
            <a:pPr algn="ctr"/>
            <a:endParaRPr kumimoji="1" lang="en-US" altLang="ja-JP" sz="1000" dirty="0">
              <a:latin typeface="Meiryo UI" panose="020B0604030504040204" pitchFamily="50" charset="-128"/>
              <a:ea typeface="Meiryo UI" panose="020B0604030504040204" pitchFamily="50" charset="-128"/>
            </a:endParaRPr>
          </a:p>
          <a:p>
            <a:pPr algn="ctr"/>
            <a:endParaRPr kumimoji="1"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I</a:t>
            </a:r>
            <a:r>
              <a:rPr lang="ja-JP" altLang="en-US" sz="1000" dirty="0" smtClean="0">
                <a:latin typeface="Meiryo UI" panose="020B0604030504040204" pitchFamily="50" charset="-128"/>
                <a:ea typeface="Meiryo UI" panose="020B0604030504040204" pitchFamily="50" charset="-128"/>
              </a:rPr>
              <a:t>銀行</a:t>
            </a:r>
            <a:endParaRPr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a:t>
            </a: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J</a:t>
            </a:r>
            <a:r>
              <a:rPr kumimoji="1" lang="ja-JP" altLang="en-US" sz="1000" dirty="0" smtClean="0">
                <a:latin typeface="Meiryo UI" panose="020B0604030504040204" pitchFamily="50" charset="-128"/>
                <a:ea typeface="Meiryo UI" panose="020B0604030504040204" pitchFamily="50" charset="-128"/>
              </a:rPr>
              <a:t>信用</a:t>
            </a:r>
            <a:r>
              <a:rPr kumimoji="1" lang="ja-JP" altLang="en-US" sz="1000" dirty="0">
                <a:latin typeface="Meiryo UI" panose="020B0604030504040204" pitchFamily="50" charset="-128"/>
                <a:ea typeface="Meiryo UI" panose="020B0604030504040204" pitchFamily="50" charset="-128"/>
              </a:rPr>
              <a:t>金庫</a:t>
            </a:r>
            <a:endParaRPr kumimoji="1" lang="en-US" altLang="ja-JP" sz="1000" dirty="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a:t>
            </a:r>
            <a:endParaRPr kumimoji="1" lang="en-US" altLang="ja-JP" sz="1000" dirty="0">
              <a:latin typeface="Meiryo UI" panose="020B0604030504040204" pitchFamily="50" charset="-128"/>
              <a:ea typeface="Meiryo UI" panose="020B0604030504040204" pitchFamily="50" charset="-128"/>
            </a:endParaRPr>
          </a:p>
        </p:txBody>
      </p:sp>
      <p:sp>
        <p:nvSpPr>
          <p:cNvPr id="104" name="メモ 103"/>
          <p:cNvSpPr/>
          <p:nvPr/>
        </p:nvSpPr>
        <p:spPr>
          <a:xfrm>
            <a:off x="3510171" y="5717928"/>
            <a:ext cx="762288" cy="1090336"/>
          </a:xfrm>
          <a:prstGeom prst="foldedCorner">
            <a:avLst/>
          </a:prstGeom>
          <a:solidFill>
            <a:schemeClr val="accent1">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lIns="0" tIns="36000" rIns="0" bIns="36000" rtlCol="0" anchor="t"/>
          <a:lstStyle/>
          <a:p>
            <a:pPr algn="ctr"/>
            <a:r>
              <a:rPr kumimoji="1" lang="ja-JP" altLang="en-US" sz="1000" dirty="0">
                <a:latin typeface="Meiryo UI" panose="020B0604030504040204" pitchFamily="50" charset="-128"/>
                <a:ea typeface="Meiryo UI" panose="020B0604030504040204" pitchFamily="50" charset="-128"/>
              </a:rPr>
              <a:t>再エネ電気</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メニュー</a:t>
            </a:r>
            <a:endParaRPr lang="en-US" altLang="ja-JP" sz="1000" dirty="0">
              <a:latin typeface="Meiryo UI" panose="020B0604030504040204" pitchFamily="50" charset="-128"/>
              <a:ea typeface="Meiryo UI" panose="020B0604030504040204" pitchFamily="50" charset="-128"/>
            </a:endParaRPr>
          </a:p>
          <a:p>
            <a:pPr algn="ctr"/>
            <a:endParaRPr kumimoji="1" lang="en-US" altLang="ja-JP" sz="1000" dirty="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E</a:t>
            </a:r>
            <a:r>
              <a:rPr lang="ja-JP" altLang="en-US" sz="1000" dirty="0">
                <a:latin typeface="Meiryo UI" panose="020B0604030504040204" pitchFamily="50" charset="-128"/>
                <a:ea typeface="Meiryo UI" panose="020B0604030504040204" pitchFamily="50" charset="-128"/>
              </a:rPr>
              <a:t>株式会社</a:t>
            </a:r>
            <a:endParaRPr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F</a:t>
            </a:r>
            <a:r>
              <a:rPr kumimoji="1" lang="ja-JP" altLang="en-US" sz="1000" dirty="0">
                <a:latin typeface="Meiryo UI" panose="020B0604030504040204" pitchFamily="50" charset="-128"/>
                <a:ea typeface="Meiryo UI" panose="020B0604030504040204" pitchFamily="50" charset="-128"/>
              </a:rPr>
              <a:t>株式会社</a:t>
            </a:r>
            <a:endParaRPr kumimoji="1" lang="en-US" altLang="ja-JP" sz="1000" dirty="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a:t>
            </a:r>
            <a:endParaRPr kumimoji="1" lang="en-US" altLang="ja-JP" sz="1000" dirty="0">
              <a:latin typeface="Meiryo UI" panose="020B0604030504040204" pitchFamily="50" charset="-128"/>
              <a:ea typeface="Meiryo UI" panose="020B0604030504040204" pitchFamily="50" charset="-128"/>
            </a:endParaRPr>
          </a:p>
        </p:txBody>
      </p:sp>
      <p:sp>
        <p:nvSpPr>
          <p:cNvPr id="105" name="右中かっこ 104"/>
          <p:cNvSpPr/>
          <p:nvPr/>
        </p:nvSpPr>
        <p:spPr>
          <a:xfrm rot="16200000">
            <a:off x="3784248" y="2871988"/>
            <a:ext cx="159009" cy="4937566"/>
          </a:xfrm>
          <a:prstGeom prst="rightBrace">
            <a:avLst>
              <a:gd name="adj1" fmla="val 18276"/>
              <a:gd name="adj2" fmla="val 50754"/>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06" name="正方形/長方形 105"/>
          <p:cNvSpPr/>
          <p:nvPr/>
        </p:nvSpPr>
        <p:spPr>
          <a:xfrm>
            <a:off x="2661027" y="5420274"/>
            <a:ext cx="2460470" cy="226946"/>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排出削減支援事業者の一覧</a:t>
            </a:r>
          </a:p>
        </p:txBody>
      </p:sp>
      <p:cxnSp>
        <p:nvCxnSpPr>
          <p:cNvPr id="107" name="直線コネクタ 106"/>
          <p:cNvCxnSpPr/>
          <p:nvPr/>
        </p:nvCxnSpPr>
        <p:spPr>
          <a:xfrm flipV="1">
            <a:off x="1449067" y="6081713"/>
            <a:ext cx="763213" cy="10999"/>
          </a:xfrm>
          <a:prstGeom prst="line">
            <a:avLst/>
          </a:prstGeom>
          <a:ln w="12700"/>
        </p:spPr>
        <p:style>
          <a:lnRef idx="1">
            <a:schemeClr val="dk1"/>
          </a:lnRef>
          <a:fillRef idx="0">
            <a:schemeClr val="dk1"/>
          </a:fillRef>
          <a:effectRef idx="0">
            <a:schemeClr val="dk1"/>
          </a:effectRef>
          <a:fontRef idx="minor">
            <a:schemeClr val="tx1"/>
          </a:fontRef>
        </p:style>
      </p:cxnSp>
      <p:cxnSp>
        <p:nvCxnSpPr>
          <p:cNvPr id="108" name="直線コネクタ 107"/>
          <p:cNvCxnSpPr/>
          <p:nvPr/>
        </p:nvCxnSpPr>
        <p:spPr>
          <a:xfrm flipV="1">
            <a:off x="3509656" y="6067312"/>
            <a:ext cx="763213" cy="10999"/>
          </a:xfrm>
          <a:prstGeom prst="line">
            <a:avLst/>
          </a:prstGeom>
          <a:ln w="12700"/>
        </p:spPr>
        <p:style>
          <a:lnRef idx="1">
            <a:schemeClr val="dk1"/>
          </a:lnRef>
          <a:fillRef idx="0">
            <a:schemeClr val="dk1"/>
          </a:fillRef>
          <a:effectRef idx="0">
            <a:schemeClr val="dk1"/>
          </a:effectRef>
          <a:fontRef idx="minor">
            <a:schemeClr val="tx1"/>
          </a:fontRef>
        </p:style>
      </p:cxnSp>
      <p:cxnSp>
        <p:nvCxnSpPr>
          <p:cNvPr id="109" name="直線コネクタ 108"/>
          <p:cNvCxnSpPr/>
          <p:nvPr/>
        </p:nvCxnSpPr>
        <p:spPr>
          <a:xfrm flipV="1">
            <a:off x="2479618" y="6074513"/>
            <a:ext cx="763213" cy="10999"/>
          </a:xfrm>
          <a:prstGeom prst="line">
            <a:avLst/>
          </a:prstGeom>
          <a:ln w="12700"/>
        </p:spPr>
        <p:style>
          <a:lnRef idx="1">
            <a:schemeClr val="dk1"/>
          </a:lnRef>
          <a:fillRef idx="0">
            <a:schemeClr val="dk1"/>
          </a:fillRef>
          <a:effectRef idx="0">
            <a:schemeClr val="dk1"/>
          </a:effectRef>
          <a:fontRef idx="minor">
            <a:schemeClr val="tx1"/>
          </a:fontRef>
        </p:style>
      </p:cxnSp>
      <p:cxnSp>
        <p:nvCxnSpPr>
          <p:cNvPr id="110" name="直線コネクタ 109"/>
          <p:cNvCxnSpPr/>
          <p:nvPr/>
        </p:nvCxnSpPr>
        <p:spPr>
          <a:xfrm flipV="1">
            <a:off x="4539694" y="6060111"/>
            <a:ext cx="763213" cy="10999"/>
          </a:xfrm>
          <a:prstGeom prst="line">
            <a:avLst/>
          </a:prstGeom>
          <a:ln w="12700"/>
        </p:spPr>
        <p:style>
          <a:lnRef idx="1">
            <a:schemeClr val="dk1"/>
          </a:lnRef>
          <a:fillRef idx="0">
            <a:schemeClr val="dk1"/>
          </a:fillRef>
          <a:effectRef idx="0">
            <a:schemeClr val="dk1"/>
          </a:effectRef>
          <a:fontRef idx="minor">
            <a:schemeClr val="tx1"/>
          </a:fontRef>
        </p:style>
      </p:cxnSp>
      <p:cxnSp>
        <p:nvCxnSpPr>
          <p:cNvPr id="111" name="直線コネクタ 110"/>
          <p:cNvCxnSpPr/>
          <p:nvPr/>
        </p:nvCxnSpPr>
        <p:spPr>
          <a:xfrm flipV="1">
            <a:off x="5569732" y="6052910"/>
            <a:ext cx="763213" cy="10999"/>
          </a:xfrm>
          <a:prstGeom prst="line">
            <a:avLst/>
          </a:prstGeom>
          <a:ln w="12700"/>
        </p:spPr>
        <p:style>
          <a:lnRef idx="1">
            <a:schemeClr val="dk1"/>
          </a:lnRef>
          <a:fillRef idx="0">
            <a:schemeClr val="dk1"/>
          </a:fillRef>
          <a:effectRef idx="0">
            <a:schemeClr val="dk1"/>
          </a:effectRef>
          <a:fontRef idx="minor">
            <a:schemeClr val="tx1"/>
          </a:fontRef>
        </p:style>
      </p:cxnSp>
      <p:sp>
        <p:nvSpPr>
          <p:cNvPr id="112" name="楕円 111"/>
          <p:cNvSpPr/>
          <p:nvPr/>
        </p:nvSpPr>
        <p:spPr>
          <a:xfrm>
            <a:off x="4161746" y="2275521"/>
            <a:ext cx="1706398" cy="346707"/>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kumimoji="1" lang="ja-JP" altLang="en-US" sz="1000" dirty="0">
                <a:latin typeface="Meiryo UI" panose="020B0604030504040204" pitchFamily="50" charset="-128"/>
                <a:ea typeface="Meiryo UI" panose="020B0604030504040204" pitchFamily="50" charset="-128"/>
              </a:rPr>
              <a:t>排出削減支援事業者</a:t>
            </a:r>
          </a:p>
        </p:txBody>
      </p:sp>
      <p:sp>
        <p:nvSpPr>
          <p:cNvPr id="113" name="楕円 112"/>
          <p:cNvSpPr/>
          <p:nvPr/>
        </p:nvSpPr>
        <p:spPr>
          <a:xfrm>
            <a:off x="3347864" y="2295712"/>
            <a:ext cx="658017" cy="30277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kumimoji="1" lang="ja-JP" altLang="en-US" sz="1000" dirty="0">
                <a:latin typeface="Meiryo UI" panose="020B0604030504040204" pitchFamily="50" charset="-128"/>
                <a:ea typeface="Meiryo UI" panose="020B0604030504040204" pitchFamily="50" charset="-128"/>
              </a:rPr>
              <a:t>府</a:t>
            </a:r>
          </a:p>
        </p:txBody>
      </p:sp>
      <p:sp>
        <p:nvSpPr>
          <p:cNvPr id="114" name="楕円 113"/>
          <p:cNvSpPr/>
          <p:nvPr/>
        </p:nvSpPr>
        <p:spPr>
          <a:xfrm>
            <a:off x="8028384" y="2269555"/>
            <a:ext cx="658017" cy="30277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kumimoji="1" lang="ja-JP" altLang="en-US" sz="1000" dirty="0">
                <a:latin typeface="Meiryo UI" panose="020B0604030504040204" pitchFamily="50" charset="-128"/>
                <a:ea typeface="Meiryo UI" panose="020B0604030504040204" pitchFamily="50" charset="-128"/>
              </a:rPr>
              <a:t>府</a:t>
            </a:r>
          </a:p>
        </p:txBody>
      </p:sp>
      <p:sp>
        <p:nvSpPr>
          <p:cNvPr id="115" name="楕円 114"/>
          <p:cNvSpPr/>
          <p:nvPr/>
        </p:nvSpPr>
        <p:spPr>
          <a:xfrm>
            <a:off x="1157786" y="2307207"/>
            <a:ext cx="658017" cy="305823"/>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kumimoji="1" lang="ja-JP" altLang="en-US" sz="1000" dirty="0">
                <a:latin typeface="Meiryo UI" panose="020B0604030504040204" pitchFamily="50" charset="-128"/>
                <a:ea typeface="Meiryo UI" panose="020B0604030504040204" pitchFamily="50" charset="-128"/>
              </a:rPr>
              <a:t>事業者</a:t>
            </a:r>
          </a:p>
        </p:txBody>
      </p:sp>
      <p:sp>
        <p:nvSpPr>
          <p:cNvPr id="117" name="楕円 116"/>
          <p:cNvSpPr/>
          <p:nvPr/>
        </p:nvSpPr>
        <p:spPr>
          <a:xfrm>
            <a:off x="178524" y="1698611"/>
            <a:ext cx="658017" cy="294647"/>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000" dirty="0">
                <a:latin typeface="Meiryo UI" panose="020B0604030504040204" pitchFamily="50" charset="-128"/>
                <a:ea typeface="Meiryo UI" panose="020B0604030504040204" pitchFamily="50" charset="-128"/>
              </a:rPr>
              <a:t>府</a:t>
            </a:r>
            <a:endParaRPr kumimoji="1" lang="ja-JP" altLang="en-US"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44807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タイトル 1"/>
          <p:cNvSpPr txBox="1">
            <a:spLocks/>
          </p:cNvSpPr>
          <p:nvPr/>
        </p:nvSpPr>
        <p:spPr>
          <a:xfrm>
            <a:off x="0" y="-25642"/>
            <a:ext cx="9144000" cy="692696"/>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事業者への支援事業</a:t>
            </a:r>
          </a:p>
        </p:txBody>
      </p:sp>
      <p:sp>
        <p:nvSpPr>
          <p:cNvPr id="57" name="スライド番号プレースホルダー 56"/>
          <p:cNvSpPr>
            <a:spLocks noGrp="1"/>
          </p:cNvSpPr>
          <p:nvPr>
            <p:ph type="sldNum" sz="quarter" idx="12"/>
          </p:nvPr>
        </p:nvSpPr>
        <p:spPr>
          <a:xfrm>
            <a:off x="8622504" y="6327376"/>
            <a:ext cx="486000" cy="486000"/>
          </a:xfrm>
        </p:spPr>
        <p:txBody>
          <a:bodyPr/>
          <a:lstStyle/>
          <a:p>
            <a:fld id="{260D7C64-4B75-47CE-A9E9-B75BE436869C}" type="slidenum">
              <a:rPr kumimoji="1" lang="ja-JP" altLang="en-US" smtClean="0"/>
              <a:t>23</a:t>
            </a:fld>
            <a:endParaRPr kumimoji="1" lang="ja-JP" altLang="en-US"/>
          </a:p>
        </p:txBody>
      </p:sp>
      <p:sp>
        <p:nvSpPr>
          <p:cNvPr id="5" name="角丸四角形 3">
            <a:extLst>
              <a:ext uri="{FF2B5EF4-FFF2-40B4-BE49-F238E27FC236}">
                <a16:creationId xmlns:a16="http://schemas.microsoft.com/office/drawing/2014/main" id="{37040B8F-F0C2-4336-AADB-2219FF24A8EC}"/>
              </a:ext>
            </a:extLst>
          </p:cNvPr>
          <p:cNvSpPr/>
          <p:nvPr/>
        </p:nvSpPr>
        <p:spPr bwMode="auto">
          <a:xfrm>
            <a:off x="0" y="1124744"/>
            <a:ext cx="8928992" cy="5429324"/>
          </a:xfrm>
          <a:prstGeom prst="roundRect">
            <a:avLst>
              <a:gd name="adj" fmla="val 0"/>
            </a:avLst>
          </a:prstGeom>
          <a:noFill/>
          <a:ln w="19050">
            <a:noFill/>
            <a:miter lim="800000"/>
          </a:ln>
          <a:effectLst/>
        </p:spPr>
        <p:style>
          <a:lnRef idx="1">
            <a:schemeClr val="accent2"/>
          </a:lnRef>
          <a:fillRef idx="2">
            <a:schemeClr val="accent2"/>
          </a:fillRef>
          <a:effectRef idx="1">
            <a:schemeClr val="accent2"/>
          </a:effectRef>
          <a:fontRef idx="minor">
            <a:schemeClr val="dk1"/>
          </a:fontRef>
        </p:style>
        <p:txBody>
          <a:bodyPr wrap="square" lIns="91384" tIns="89988" rIns="91384" bIns="89988" anchor="t">
            <a:spAutoFit/>
          </a:bodyPr>
          <a:lstStyle/>
          <a:p>
            <a:pPr marL="177800" indent="-101600" defTabSz="914400"/>
            <a:r>
              <a:rPr kumimoji="0" lang="ja-JP" altLang="ja-JP" sz="2800" b="1" dirty="0">
                <a:latin typeface="Meiryo UI" panose="020B0604030504040204" pitchFamily="50" charset="-128"/>
                <a:ea typeface="Meiryo UI" panose="020B0604030504040204" pitchFamily="50" charset="-128"/>
                <a:cs typeface="ＭＳ Ｐゴシック" panose="020B0600070205080204" pitchFamily="50" charset="-128"/>
              </a:rPr>
              <a:t>○</a:t>
            </a:r>
            <a:r>
              <a:rPr kumimoji="0"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脱炭素経営宣言促進事業</a:t>
            </a:r>
            <a:r>
              <a:rPr kumimoji="0" lang="en-US" altLang="ja-JP" sz="2800" b="1" dirty="0">
                <a:latin typeface="Meiryo UI" panose="020B0604030504040204" pitchFamily="50" charset="-128"/>
                <a:ea typeface="Meiryo UI" panose="020B0604030504040204" pitchFamily="50" charset="-128"/>
                <a:cs typeface="ＭＳ Ｐゴシック" panose="020B0600070205080204" pitchFamily="50" charset="-128"/>
              </a:rPr>
              <a:t>【</a:t>
            </a:r>
            <a:r>
              <a:rPr kumimoji="0"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新規</a:t>
            </a:r>
            <a:r>
              <a:rPr kumimoji="0" lang="en-US" altLang="ja-JP" sz="2800" b="1" dirty="0">
                <a:latin typeface="Meiryo UI" panose="020B0604030504040204" pitchFamily="50" charset="-128"/>
                <a:ea typeface="Meiryo UI" panose="020B0604030504040204" pitchFamily="50" charset="-128"/>
                <a:cs typeface="ＭＳ Ｐゴシック" panose="020B0600070205080204" pitchFamily="50" charset="-128"/>
              </a:rPr>
              <a:t>】</a:t>
            </a:r>
            <a:r>
              <a:rPr kumimoji="0" lang="ja-JP" altLang="ja-JP" sz="2000" dirty="0">
                <a:latin typeface="Meiryo UI" panose="020B0604030504040204" pitchFamily="50" charset="-128"/>
                <a:ea typeface="Meiryo UI" panose="020B0604030504040204" pitchFamily="50" charset="-128"/>
                <a:cs typeface="ＭＳ Ｐゴシック" panose="020B0600070205080204" pitchFamily="50" charset="-128"/>
              </a:rPr>
              <a:t>（</a:t>
            </a:r>
            <a:r>
              <a:rPr kumimoji="0" lang="en-US" altLang="ja-JP" sz="2000" dirty="0">
                <a:latin typeface="Meiryo UI" panose="020B0604030504040204" pitchFamily="50" charset="-128"/>
                <a:ea typeface="Meiryo UI" panose="020B0604030504040204" pitchFamily="50" charset="-128"/>
                <a:cs typeface="ＭＳ Ｐゴシック" panose="020B0600070205080204" pitchFamily="50" charset="-128"/>
              </a:rPr>
              <a:t>4,971</a:t>
            </a:r>
            <a:r>
              <a:rPr kumimoji="0" lang="ja-JP" altLang="en-US" sz="2000" dirty="0">
                <a:latin typeface="Meiryo UI" panose="020B0604030504040204" pitchFamily="50" charset="-128"/>
                <a:ea typeface="Meiryo UI" panose="020B0604030504040204" pitchFamily="50" charset="-128"/>
                <a:cs typeface="ＭＳ Ｐゴシック" panose="020B0600070205080204" pitchFamily="50" charset="-128"/>
              </a:rPr>
              <a:t>千円）</a:t>
            </a:r>
            <a:endParaRPr kumimoji="0" lang="en-US" altLang="ja-JP" sz="2000" dirty="0">
              <a:latin typeface="Meiryo UI" panose="020B0604030504040204" pitchFamily="50" charset="-128"/>
              <a:ea typeface="Meiryo UI" panose="020B0604030504040204" pitchFamily="50" charset="-128"/>
              <a:cs typeface="ＭＳ Ｐゴシック" panose="020B0600070205080204" pitchFamily="50" charset="-128"/>
            </a:endParaRPr>
          </a:p>
          <a:p>
            <a:pPr marL="177800" indent="-101600" defTabSz="914400"/>
            <a:endParaRPr kumimoji="0" lang="en-US" altLang="ja-JP" sz="2000" dirty="0">
              <a:latin typeface="Meiryo UI" panose="020B0604030504040204" pitchFamily="50" charset="-128"/>
              <a:ea typeface="Meiryo UI" panose="020B0604030504040204" pitchFamily="50" charset="-128"/>
              <a:cs typeface="ＭＳ Ｐゴシック" panose="020B0600070205080204" pitchFamily="50" charset="-128"/>
            </a:endParaRPr>
          </a:p>
          <a:p>
            <a:pPr marL="533400" lvl="0" indent="-533400" defTabSz="914400"/>
            <a:r>
              <a:rPr kumimoji="0" lang="ja-JP" altLang="en-US" sz="2800" dirty="0">
                <a:latin typeface="Meiryo UI" panose="020B0604030504040204" pitchFamily="50" charset="-128"/>
                <a:ea typeface="Meiryo UI" panose="020B0604030504040204" pitchFamily="50" charset="-128"/>
                <a:cs typeface="ＭＳ Ｐゴシック" panose="020B0600070205080204" pitchFamily="50" charset="-128"/>
              </a:rPr>
              <a:t>　 </a:t>
            </a:r>
            <a:r>
              <a:rPr kumimoji="0" lang="ja-JP" altLang="en-US" sz="2400" dirty="0">
                <a:latin typeface="Meiryo UI" panose="020B0604030504040204" pitchFamily="50" charset="-128"/>
                <a:ea typeface="Meiryo UI" panose="020B0604030504040204" pitchFamily="50" charset="-128"/>
                <a:cs typeface="ＭＳ Ｐゴシック" panose="020B0600070205080204" pitchFamily="50" charset="-128"/>
              </a:rPr>
              <a:t>・脱炭素経営宣言登録制度を新たに創設し、商工会議所や地域の金融機関等と連携して事業者へ働きかけを行い、脱炭素経営宣言を行った事業者には登録証を発行するほか、排出量の見える化や補助金案内など各種支援を</a:t>
            </a:r>
            <a:r>
              <a:rPr kumimoji="0" lang="ja-JP" altLang="en-US" sz="2400" dirty="0" smtClean="0">
                <a:latin typeface="Meiryo UI" panose="020B0604030504040204" pitchFamily="50" charset="-128"/>
                <a:ea typeface="Meiryo UI" panose="020B0604030504040204" pitchFamily="50" charset="-128"/>
                <a:cs typeface="ＭＳ Ｐゴシック" panose="020B0600070205080204" pitchFamily="50" charset="-128"/>
              </a:rPr>
              <a:t>実施</a:t>
            </a:r>
            <a:endParaRPr kumimoji="0" lang="en-US" altLang="ja-JP" sz="2400" dirty="0" smtClean="0">
              <a:latin typeface="Meiryo UI" panose="020B0604030504040204" pitchFamily="50" charset="-128"/>
              <a:ea typeface="Meiryo UI" panose="020B0604030504040204" pitchFamily="50" charset="-128"/>
              <a:cs typeface="ＭＳ Ｐゴシック" panose="020B0600070205080204" pitchFamily="50" charset="-128"/>
            </a:endParaRPr>
          </a:p>
          <a:p>
            <a:pPr marL="533400" lvl="0" indent="-533400" defTabSz="914400"/>
            <a:r>
              <a:rPr kumimoji="0" lang="en-US" altLang="ja-JP" sz="2400" dirty="0">
                <a:latin typeface="Meiryo UI" panose="020B0604030504040204" pitchFamily="50" charset="-128"/>
                <a:ea typeface="Meiryo UI" panose="020B0604030504040204" pitchFamily="50" charset="-128"/>
                <a:cs typeface="ＭＳ Ｐゴシック" panose="020B0600070205080204" pitchFamily="50" charset="-128"/>
              </a:rPr>
              <a:t> </a:t>
            </a:r>
            <a:r>
              <a:rPr kumimoji="0" lang="en-US" altLang="ja-JP" sz="2400" dirty="0" smtClean="0">
                <a:latin typeface="Meiryo UI" panose="020B0604030504040204" pitchFamily="50" charset="-128"/>
                <a:ea typeface="Meiryo UI" panose="020B0604030504040204" pitchFamily="50" charset="-128"/>
                <a:cs typeface="ＭＳ Ｐゴシック" panose="020B0600070205080204" pitchFamily="50" charset="-128"/>
              </a:rPr>
              <a:t>    </a:t>
            </a:r>
            <a:endParaRPr kumimoji="0" lang="en-US" altLang="ja-JP" sz="2400" dirty="0">
              <a:latin typeface="Meiryo UI" panose="020B0604030504040204" pitchFamily="50" charset="-128"/>
              <a:ea typeface="Meiryo UI" panose="020B0604030504040204" pitchFamily="50" charset="-128"/>
              <a:cs typeface="ＭＳ Ｐゴシック" panose="020B0600070205080204" pitchFamily="50" charset="-128"/>
            </a:endParaRPr>
          </a:p>
          <a:p>
            <a:pPr lvl="0" defTabSz="914400"/>
            <a:endParaRPr kumimoji="0" lang="en-US" altLang="ja-JP" sz="2400" dirty="0">
              <a:latin typeface="Meiryo UI" panose="020B0604030504040204" pitchFamily="50" charset="-128"/>
              <a:ea typeface="Meiryo UI" panose="020B0604030504040204" pitchFamily="50" charset="-128"/>
              <a:cs typeface="ＭＳ Ｐゴシック" panose="020B0600070205080204" pitchFamily="50" charset="-128"/>
            </a:endParaRPr>
          </a:p>
          <a:p>
            <a:pPr lvl="0" defTabSz="914400">
              <a:lnSpc>
                <a:spcPts val="600"/>
              </a:lnSpc>
            </a:pPr>
            <a:endParaRPr kumimoji="0" lang="en-US" altLang="ja-JP" sz="4000" dirty="0">
              <a:latin typeface="Meiryo UI" panose="020B0604030504040204" pitchFamily="50" charset="-128"/>
              <a:ea typeface="Meiryo UI" panose="020B0604030504040204" pitchFamily="50" charset="-128"/>
              <a:cs typeface="ＭＳ Ｐゴシック" panose="020B0600070205080204" pitchFamily="50" charset="-128"/>
            </a:endParaRPr>
          </a:p>
          <a:p>
            <a:pPr marL="177800" indent="-101600" defTabSz="914400"/>
            <a:r>
              <a:rPr kumimoji="0" lang="ja-JP" altLang="ja-JP" sz="2800" b="1" dirty="0">
                <a:latin typeface="Meiryo UI" panose="020B0604030504040204" pitchFamily="50" charset="-128"/>
                <a:ea typeface="Meiryo UI" panose="020B0604030504040204" pitchFamily="50" charset="-128"/>
                <a:cs typeface="ＭＳ Ｐゴシック" panose="020B0600070205080204" pitchFamily="50" charset="-128"/>
              </a:rPr>
              <a:t>○</a:t>
            </a:r>
            <a:r>
              <a:rPr kumimoji="0"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中小事業者の対策計画書に基づく省エネ・再エネ設備の導入支援事業</a:t>
            </a:r>
            <a:r>
              <a:rPr kumimoji="0" lang="en-US" altLang="ja-JP" sz="2800" b="1" dirty="0">
                <a:latin typeface="Meiryo UI" panose="020B0604030504040204" pitchFamily="50" charset="-128"/>
                <a:ea typeface="Meiryo UI" panose="020B0604030504040204" pitchFamily="50" charset="-128"/>
                <a:cs typeface="ＭＳ Ｐゴシック" panose="020B0600070205080204" pitchFamily="50" charset="-128"/>
              </a:rPr>
              <a:t>【</a:t>
            </a:r>
            <a:r>
              <a:rPr kumimoji="0"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新規</a:t>
            </a:r>
            <a:r>
              <a:rPr kumimoji="0" lang="en-US" altLang="ja-JP" sz="2800" b="1" dirty="0">
                <a:latin typeface="Meiryo UI" panose="020B0604030504040204" pitchFamily="50" charset="-128"/>
                <a:ea typeface="Meiryo UI" panose="020B0604030504040204" pitchFamily="50" charset="-128"/>
                <a:cs typeface="ＭＳ Ｐゴシック" panose="020B0600070205080204" pitchFamily="50" charset="-128"/>
              </a:rPr>
              <a:t>】</a:t>
            </a:r>
            <a:r>
              <a:rPr kumimoji="0" lang="ja-JP" altLang="ja-JP" sz="2000" dirty="0">
                <a:latin typeface="Meiryo UI" panose="020B0604030504040204" pitchFamily="50" charset="-128"/>
                <a:ea typeface="Meiryo UI" panose="020B0604030504040204" pitchFamily="50" charset="-128"/>
                <a:cs typeface="ＭＳ Ｐゴシック" panose="020B0600070205080204" pitchFamily="50" charset="-128"/>
              </a:rPr>
              <a:t>（</a:t>
            </a:r>
            <a:r>
              <a:rPr kumimoji="0" lang="en-US" altLang="ja-JP" sz="2000" dirty="0">
                <a:latin typeface="Meiryo UI" panose="020B0604030504040204" pitchFamily="50" charset="-128"/>
                <a:ea typeface="Meiryo UI" panose="020B0604030504040204" pitchFamily="50" charset="-128"/>
                <a:cs typeface="ＭＳ Ｐゴシック" panose="020B0600070205080204" pitchFamily="50" charset="-128"/>
              </a:rPr>
              <a:t>60,000</a:t>
            </a:r>
            <a:r>
              <a:rPr kumimoji="0" lang="ja-JP" altLang="en-US" sz="2000" dirty="0">
                <a:latin typeface="Meiryo UI" panose="020B0604030504040204" pitchFamily="50" charset="-128"/>
                <a:ea typeface="Meiryo UI" panose="020B0604030504040204" pitchFamily="50" charset="-128"/>
                <a:cs typeface="ＭＳ Ｐゴシック" panose="020B0600070205080204" pitchFamily="50" charset="-128"/>
              </a:rPr>
              <a:t>千円）</a:t>
            </a:r>
            <a:endParaRPr kumimoji="0" lang="en-US" altLang="ja-JP" sz="2000" dirty="0">
              <a:latin typeface="Meiryo UI" panose="020B0604030504040204" pitchFamily="50" charset="-128"/>
              <a:ea typeface="Meiryo UI" panose="020B0604030504040204" pitchFamily="50" charset="-128"/>
              <a:cs typeface="ＭＳ Ｐゴシック" panose="020B0600070205080204" pitchFamily="50" charset="-128"/>
            </a:endParaRPr>
          </a:p>
          <a:p>
            <a:pPr marL="533400" indent="-457200" defTabSz="914400">
              <a:tabLst>
                <a:tab pos="533400" algn="l"/>
              </a:tabLst>
            </a:pPr>
            <a:r>
              <a:rPr kumimoji="0" lang="ja-JP" altLang="en-US" sz="3600" dirty="0">
                <a:latin typeface="Meiryo UI" panose="020B0604030504040204" pitchFamily="50" charset="-128"/>
                <a:ea typeface="Meiryo UI" panose="020B0604030504040204" pitchFamily="50" charset="-128"/>
                <a:cs typeface="ＭＳ Ｐゴシック" panose="020B0600070205080204" pitchFamily="50" charset="-128"/>
              </a:rPr>
              <a:t>　</a:t>
            </a:r>
            <a:r>
              <a:rPr kumimoji="0" lang="ja-JP" altLang="en-US" sz="2400" dirty="0">
                <a:latin typeface="Meiryo UI" panose="020B0604030504040204" pitchFamily="50" charset="-128"/>
                <a:ea typeface="Meiryo UI" panose="020B0604030504040204" pitchFamily="50" charset="-128"/>
                <a:cs typeface="ＭＳ Ｐゴシック" panose="020B0600070205080204" pitchFamily="50" charset="-128"/>
              </a:rPr>
              <a:t>・中小事業者（特定事業者、みなし大企業は除く）が届け出た対策計画書に基づいて実施する省エネ設備の更新や再エネ設備の導入に対し助成</a:t>
            </a:r>
            <a:endParaRPr kumimoji="0" lang="en-US" altLang="ja-JP" sz="2400" dirty="0">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6" name="テキスト ボックス 5"/>
          <p:cNvSpPr txBox="1"/>
          <p:nvPr/>
        </p:nvSpPr>
        <p:spPr>
          <a:xfrm>
            <a:off x="3203403" y="3608579"/>
            <a:ext cx="5610805" cy="461653"/>
          </a:xfrm>
          <a:prstGeom prst="rect">
            <a:avLst/>
          </a:prstGeom>
        </p:spPr>
        <p:txBody>
          <a:bodyPr vert="horz" wrap="none" lIns="91427" tIns="45714" rIns="91427" bIns="45714" rtlCol="0">
            <a:spAutoFit/>
          </a:bodyPr>
          <a:lstStyle/>
          <a:p>
            <a:pPr marL="0" indent="0" algn="l">
              <a:lnSpc>
                <a:spcPct val="120000"/>
              </a:lnSpc>
              <a:spcBef>
                <a:spcPts val="600"/>
              </a:spcBef>
              <a:buNone/>
            </a:pPr>
            <a:r>
              <a:rPr kumimoji="1" lang="en-US" altLang="ja-JP" sz="2000" dirty="0" smtClean="0">
                <a:latin typeface="Meiryo UI" panose="020B0604030504040204" pitchFamily="50" charset="-128"/>
                <a:ea typeface="Meiryo UI" panose="020B0604030504040204" pitchFamily="50" charset="-128"/>
              </a:rPr>
              <a:t>R5</a:t>
            </a:r>
            <a:r>
              <a:rPr kumimoji="1" lang="ja-JP" altLang="en-US" sz="2000" dirty="0" smtClean="0">
                <a:latin typeface="Meiryo UI" panose="020B0604030504040204" pitchFamily="50" charset="-128"/>
                <a:ea typeface="Meiryo UI" panose="020B0604030504040204" pitchFamily="50" charset="-128"/>
              </a:rPr>
              <a:t>活動指標：脱炭素経営宣言事業者数：</a:t>
            </a:r>
            <a:r>
              <a:rPr kumimoji="1" lang="en-US" altLang="ja-JP" sz="2000" dirty="0" smtClean="0">
                <a:latin typeface="Meiryo UI" panose="020B0604030504040204" pitchFamily="50" charset="-128"/>
                <a:ea typeface="Meiryo UI" panose="020B0604030504040204" pitchFamily="50" charset="-128"/>
              </a:rPr>
              <a:t>800</a:t>
            </a:r>
            <a:r>
              <a:rPr kumimoji="1" lang="ja-JP" altLang="en-US" sz="2000" dirty="0" smtClean="0">
                <a:latin typeface="Meiryo UI" panose="020B0604030504040204" pitchFamily="50" charset="-128"/>
                <a:ea typeface="Meiryo UI" panose="020B0604030504040204" pitchFamily="50" charset="-128"/>
              </a:rPr>
              <a:t>社</a:t>
            </a:r>
          </a:p>
        </p:txBody>
      </p:sp>
      <p:sp>
        <p:nvSpPr>
          <p:cNvPr id="7" name="テキスト ボックス 6"/>
          <p:cNvSpPr txBox="1"/>
          <p:nvPr/>
        </p:nvSpPr>
        <p:spPr>
          <a:xfrm>
            <a:off x="3419872" y="6206749"/>
            <a:ext cx="3082869" cy="461653"/>
          </a:xfrm>
          <a:prstGeom prst="rect">
            <a:avLst/>
          </a:prstGeom>
        </p:spPr>
        <p:txBody>
          <a:bodyPr vert="horz" wrap="none" lIns="91427" tIns="45714" rIns="91427" bIns="45714" rtlCol="0">
            <a:spAutoFit/>
          </a:bodyPr>
          <a:lstStyle/>
          <a:p>
            <a:pPr marL="0" indent="0" algn="l">
              <a:lnSpc>
                <a:spcPct val="120000"/>
              </a:lnSpc>
              <a:spcBef>
                <a:spcPts val="600"/>
              </a:spcBef>
              <a:buNone/>
            </a:pPr>
            <a:r>
              <a:rPr kumimoji="1" lang="en-US" altLang="ja-JP" sz="2000" dirty="0" smtClean="0">
                <a:latin typeface="Meiryo UI" panose="020B0604030504040204" pitchFamily="50" charset="-128"/>
                <a:ea typeface="Meiryo UI" panose="020B0604030504040204" pitchFamily="50" charset="-128"/>
              </a:rPr>
              <a:t>R5</a:t>
            </a:r>
            <a:r>
              <a:rPr kumimoji="1" lang="ja-JP" altLang="en-US" sz="2000" dirty="0" smtClean="0">
                <a:latin typeface="Meiryo UI" panose="020B0604030504040204" pitchFamily="50" charset="-128"/>
                <a:ea typeface="Meiryo UI" panose="020B0604030504040204" pitchFamily="50" charset="-128"/>
              </a:rPr>
              <a:t>活動指標：補助２０件</a:t>
            </a:r>
          </a:p>
        </p:txBody>
      </p:sp>
    </p:spTree>
    <p:extLst>
      <p:ext uri="{BB962C8B-B14F-4D97-AF65-F5344CB8AC3E}">
        <p14:creationId xmlns:p14="http://schemas.microsoft.com/office/powerpoint/2010/main" val="2182041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タイトル 1"/>
          <p:cNvSpPr txBox="1">
            <a:spLocks/>
          </p:cNvSpPr>
          <p:nvPr/>
        </p:nvSpPr>
        <p:spPr>
          <a:xfrm>
            <a:off x="0" y="-25642"/>
            <a:ext cx="9144000" cy="692696"/>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b="1" dirty="0">
                <a:solidFill>
                  <a:schemeClr val="bg1"/>
                </a:solidFill>
                <a:latin typeface="Meiryo UI" panose="020B0604030504040204" pitchFamily="50" charset="-128"/>
                <a:ea typeface="Meiryo UI" panose="020B0604030504040204" pitchFamily="50" charset="-128"/>
              </a:rPr>
              <a:t>クレジットを活用した事業者による脱炭素経営促進</a:t>
            </a:r>
            <a:r>
              <a:rPr lang="ja-JP" altLang="en-US" sz="2400" b="1" dirty="0" smtClean="0">
                <a:solidFill>
                  <a:schemeClr val="bg1"/>
                </a:solidFill>
                <a:latin typeface="Meiryo UI" panose="020B0604030504040204" pitchFamily="50" charset="-128"/>
                <a:ea typeface="Meiryo UI" panose="020B0604030504040204" pitchFamily="50" charset="-128"/>
              </a:rPr>
              <a:t>事業</a:t>
            </a:r>
            <a:r>
              <a:rPr lang="en-US" altLang="ja-JP" sz="2400" b="1" dirty="0" smtClean="0">
                <a:solidFill>
                  <a:schemeClr val="bg1"/>
                </a:solidFill>
                <a:latin typeface="Meiryo UI" panose="020B0604030504040204" pitchFamily="50" charset="-128"/>
                <a:ea typeface="Meiryo UI" panose="020B0604030504040204" pitchFamily="50" charset="-128"/>
              </a:rPr>
              <a:t>【</a:t>
            </a:r>
            <a:r>
              <a:rPr lang="ja-JP" altLang="en-US" sz="2400" b="1" dirty="0" smtClean="0">
                <a:solidFill>
                  <a:schemeClr val="bg1"/>
                </a:solidFill>
                <a:latin typeface="Meiryo UI" panose="020B0604030504040204" pitchFamily="50" charset="-128"/>
                <a:ea typeface="Meiryo UI" panose="020B0604030504040204" pitchFamily="50" charset="-128"/>
              </a:rPr>
              <a:t>新規</a:t>
            </a:r>
            <a:r>
              <a:rPr lang="en-US" altLang="ja-JP" sz="2400" b="1" dirty="0" smtClean="0">
                <a:solidFill>
                  <a:schemeClr val="bg1"/>
                </a:solidFill>
                <a:latin typeface="Meiryo UI" panose="020B0604030504040204" pitchFamily="50" charset="-128"/>
                <a:ea typeface="Meiryo UI" panose="020B0604030504040204" pitchFamily="50" charset="-128"/>
              </a:rPr>
              <a:t>】</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57" name="スライド番号プレースホルダー 56"/>
          <p:cNvSpPr>
            <a:spLocks noGrp="1"/>
          </p:cNvSpPr>
          <p:nvPr>
            <p:ph type="sldNum" sz="quarter" idx="12"/>
          </p:nvPr>
        </p:nvSpPr>
        <p:spPr>
          <a:xfrm>
            <a:off x="8604448" y="6319165"/>
            <a:ext cx="486000" cy="486000"/>
          </a:xfrm>
        </p:spPr>
        <p:txBody>
          <a:bodyPr/>
          <a:lstStyle/>
          <a:p>
            <a:fld id="{260D7C64-4B75-47CE-A9E9-B75BE436869C}" type="slidenum">
              <a:rPr kumimoji="1" lang="ja-JP" altLang="en-US" smtClean="0"/>
              <a:t>24</a:t>
            </a:fld>
            <a:endParaRPr kumimoji="1" lang="ja-JP" altLang="en-US" dirty="0"/>
          </a:p>
        </p:txBody>
      </p:sp>
      <p:sp>
        <p:nvSpPr>
          <p:cNvPr id="3" name="正方形/長方形 2"/>
          <p:cNvSpPr/>
          <p:nvPr/>
        </p:nvSpPr>
        <p:spPr>
          <a:xfrm>
            <a:off x="262682" y="1099413"/>
            <a:ext cx="8460432" cy="1200329"/>
          </a:xfrm>
          <a:prstGeom prst="rect">
            <a:avLst/>
          </a:prstGeom>
          <a:ln>
            <a:solidFill>
              <a:schemeClr val="tx1"/>
            </a:solidFill>
          </a:ln>
        </p:spPr>
        <p:txBody>
          <a:bodyPr wrap="square">
            <a:spAutoFit/>
          </a:bodyPr>
          <a:lstStyle/>
          <a:p>
            <a:pPr fontAlgn="ctr">
              <a:defRPr/>
            </a:pPr>
            <a:r>
              <a:rPr lang="ja-JP" altLang="en-US" sz="2400" b="1" dirty="0">
                <a:latin typeface="Meiryo UI" panose="020B0604030504040204" pitchFamily="50" charset="-128"/>
                <a:ea typeface="Meiryo UI" panose="020B0604030504040204" pitchFamily="50" charset="-128"/>
              </a:rPr>
              <a:t>事業者による脱炭素経営の浸透を図ることをめざし、府内事業者による</a:t>
            </a:r>
            <a:r>
              <a:rPr lang="en-US" altLang="ja-JP" sz="2400" b="1" dirty="0">
                <a:latin typeface="Meiryo UI" panose="020B0604030504040204" pitchFamily="50" charset="-128"/>
                <a:ea typeface="Meiryo UI" panose="020B0604030504040204" pitchFamily="50" charset="-128"/>
              </a:rPr>
              <a:t>CO</a:t>
            </a:r>
            <a:r>
              <a:rPr lang="en-US" altLang="ja-JP" sz="2400" b="1" baseline="-25000"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削減分をクレジット認証するスキームを構築するとともに、万博におけるカーボンニュートラルの実現に貢献する寄附につなげる。</a:t>
            </a:r>
          </a:p>
        </p:txBody>
      </p:sp>
      <p:pic>
        <p:nvPicPr>
          <p:cNvPr id="10" name="図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45105" y="4995584"/>
            <a:ext cx="8445343" cy="18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正方形/長方形 19"/>
          <p:cNvSpPr/>
          <p:nvPr/>
        </p:nvSpPr>
        <p:spPr>
          <a:xfrm>
            <a:off x="262682" y="3008477"/>
            <a:ext cx="8460432" cy="1569660"/>
          </a:xfrm>
          <a:prstGeom prst="rect">
            <a:avLst/>
          </a:prstGeom>
          <a:ln>
            <a:solidFill>
              <a:schemeClr val="tx1"/>
            </a:solidFill>
          </a:ln>
        </p:spPr>
        <p:txBody>
          <a:bodyPr wrap="square">
            <a:spAutoFit/>
          </a:bodyPr>
          <a:lstStyle/>
          <a:p>
            <a:pPr marL="90488" indent="-90488" fontAlgn="ctr">
              <a:defRPr/>
            </a:pPr>
            <a:r>
              <a:rPr lang="ja-JP" altLang="en-US" sz="2400" dirty="0">
                <a:latin typeface="Meiryo UI" panose="020B0604030504040204" pitchFamily="50" charset="-128"/>
                <a:ea typeface="Meiryo UI" panose="020B0604030504040204" pitchFamily="50" charset="-128"/>
              </a:rPr>
              <a:t>・府内事業者による対策の実施状況・クレジット化及び万博への寄附に関する意向調査・情報収集</a:t>
            </a:r>
            <a:endParaRPr lang="en-US" altLang="ja-JP" sz="2400" dirty="0">
              <a:latin typeface="Meiryo UI" panose="020B0604030504040204" pitchFamily="50" charset="-128"/>
              <a:ea typeface="Meiryo UI" panose="020B0604030504040204" pitchFamily="50" charset="-128"/>
            </a:endParaRPr>
          </a:p>
          <a:p>
            <a:pPr marL="90488" indent="-90488" fontAlgn="ctr">
              <a:defRPr/>
            </a:pPr>
            <a:r>
              <a:rPr lang="ja-JP" altLang="en-US" sz="2400" dirty="0">
                <a:latin typeface="Meiryo UI" panose="020B0604030504040204" pitchFamily="50" charset="-128"/>
                <a:ea typeface="Meiryo UI" panose="020B0604030504040204" pitchFamily="50" charset="-128"/>
              </a:rPr>
              <a:t>・府のとりまとめによる</a:t>
            </a:r>
            <a:r>
              <a:rPr lang="en-US" altLang="ja-JP" sz="2400" dirty="0">
                <a:latin typeface="Meiryo UI" panose="020B0604030504040204" pitchFamily="50" charset="-128"/>
                <a:ea typeface="Meiryo UI" panose="020B0604030504040204" pitchFamily="50" charset="-128"/>
              </a:rPr>
              <a:t>J</a:t>
            </a:r>
            <a:r>
              <a:rPr lang="ja-JP" altLang="en-US" sz="2400" dirty="0">
                <a:latin typeface="Meiryo UI" panose="020B0604030504040204" pitchFamily="50" charset="-128"/>
                <a:ea typeface="Meiryo UI" panose="020B0604030504040204" pitchFamily="50" charset="-128"/>
              </a:rPr>
              <a:t>クレジット認証手続き（削減対策メニューの選定・プロジェクト申請・登録）</a:t>
            </a:r>
            <a:endParaRPr lang="en-US" altLang="ja-JP" sz="2400" dirty="0">
              <a:latin typeface="Meiryo UI" panose="020B0604030504040204" pitchFamily="50" charset="-128"/>
              <a:ea typeface="Meiryo UI" panose="020B0604030504040204" pitchFamily="50" charset="-128"/>
            </a:endParaRPr>
          </a:p>
        </p:txBody>
      </p:sp>
      <p:sp>
        <p:nvSpPr>
          <p:cNvPr id="21" name="AutoShape 187"/>
          <p:cNvSpPr>
            <a:spLocks noChangeArrowheads="1"/>
          </p:cNvSpPr>
          <p:nvPr/>
        </p:nvSpPr>
        <p:spPr bwMode="auto">
          <a:xfrm>
            <a:off x="262682" y="2591030"/>
            <a:ext cx="1717030" cy="469106"/>
          </a:xfrm>
          <a:prstGeom prst="roundRect">
            <a:avLst>
              <a:gd name="adj" fmla="val 16667"/>
            </a:avLst>
          </a:prstGeom>
          <a:solidFill>
            <a:srgbClr val="002060"/>
          </a:solidFill>
          <a:ln w="9525">
            <a:solidFill>
              <a:schemeClr val="tx1"/>
            </a:solidFill>
            <a:round/>
            <a:headEnd/>
            <a:tailEnd/>
          </a:ln>
          <a:effectLst/>
        </p:spPr>
        <p:txBody>
          <a:bodyPr wrap="none" anchor="ctr"/>
          <a:lstStyle>
            <a:lvl1pPr defTabSz="9620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620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620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620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620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620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defRPr/>
            </a:pPr>
            <a:r>
              <a:rPr lang="ja-JP" altLang="en-US" sz="2400" b="1" dirty="0">
                <a:solidFill>
                  <a:schemeClr val="bg1"/>
                </a:solidFill>
                <a:latin typeface="Meiryo UI" panose="020B0604030504040204" pitchFamily="50" charset="-128"/>
                <a:ea typeface="Meiryo UI" panose="020B0604030504040204" pitchFamily="50" charset="-128"/>
              </a:rPr>
              <a:t>事業概要</a:t>
            </a:r>
          </a:p>
        </p:txBody>
      </p:sp>
      <p:sp>
        <p:nvSpPr>
          <p:cNvPr id="23" name="テキスト ボックス 7"/>
          <p:cNvSpPr txBox="1">
            <a:spLocks noChangeArrowheads="1"/>
          </p:cNvSpPr>
          <p:nvPr/>
        </p:nvSpPr>
        <p:spPr bwMode="auto">
          <a:xfrm>
            <a:off x="262682" y="4557788"/>
            <a:ext cx="36275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r>
              <a:rPr lang="ja-JP" altLang="en-US" sz="1800" b="0" i="0" dirty="0"/>
              <a:t>＜とりまとめイメージ＞</a:t>
            </a:r>
          </a:p>
        </p:txBody>
      </p:sp>
      <p:sp>
        <p:nvSpPr>
          <p:cNvPr id="2" name="正方形/長方形 1"/>
          <p:cNvSpPr/>
          <p:nvPr/>
        </p:nvSpPr>
        <p:spPr>
          <a:xfrm>
            <a:off x="6879265" y="776234"/>
            <a:ext cx="1978427" cy="369332"/>
          </a:xfrm>
          <a:prstGeom prst="rect">
            <a:avLst/>
          </a:prstGeom>
        </p:spPr>
        <p:txBody>
          <a:bodyPr wrap="none">
            <a:spAutoFit/>
          </a:bodyPr>
          <a:lstStyle/>
          <a:p>
            <a:pPr marL="177800" indent="-101600" defTabSz="914400"/>
            <a:r>
              <a:rPr kumimoji="0" lang="ja-JP" altLang="ja-JP" dirty="0" smtClean="0">
                <a:latin typeface="Meiryo UI" panose="020B0604030504040204" pitchFamily="50" charset="-128"/>
                <a:ea typeface="Meiryo UI" panose="020B0604030504040204" pitchFamily="50" charset="-128"/>
                <a:cs typeface="ＭＳ Ｐゴシック" panose="020B0600070205080204" pitchFamily="50" charset="-128"/>
              </a:rPr>
              <a:t>（</a:t>
            </a:r>
            <a:r>
              <a:rPr kumimoji="0" lang="en-US" altLang="ja-JP" dirty="0">
                <a:latin typeface="Meiryo UI" panose="020B0604030504040204" pitchFamily="50" charset="-128"/>
                <a:ea typeface="Meiryo UI" panose="020B0604030504040204" pitchFamily="50" charset="-128"/>
                <a:cs typeface="ＭＳ Ｐゴシック" panose="020B0600070205080204" pitchFamily="50" charset="-128"/>
              </a:rPr>
              <a:t>39,565</a:t>
            </a:r>
            <a:r>
              <a:rPr kumimoji="0" lang="ja-JP" altLang="en-US" dirty="0" smtClean="0">
                <a:latin typeface="Meiryo UI" panose="020B0604030504040204" pitchFamily="50" charset="-128"/>
                <a:ea typeface="Meiryo UI" panose="020B0604030504040204" pitchFamily="50" charset="-128"/>
                <a:cs typeface="ＭＳ Ｐゴシック" panose="020B0600070205080204" pitchFamily="50" charset="-128"/>
              </a:rPr>
              <a:t>千円</a:t>
            </a:r>
            <a:r>
              <a:rPr kumimoji="0" lang="ja-JP" altLang="en-US" dirty="0">
                <a:latin typeface="Meiryo UI" panose="020B0604030504040204" pitchFamily="50" charset="-128"/>
                <a:ea typeface="Meiryo UI" panose="020B0604030504040204" pitchFamily="50" charset="-128"/>
                <a:cs typeface="ＭＳ Ｐゴシック" panose="020B0600070205080204" pitchFamily="50" charset="-128"/>
              </a:rPr>
              <a:t>）</a:t>
            </a:r>
            <a:endParaRPr kumimoji="0" lang="en-US" altLang="ja-JP" dirty="0">
              <a:latin typeface="Meiryo UI" panose="020B0604030504040204" pitchFamily="50" charset="-128"/>
              <a:ea typeface="Meiryo UI" panose="020B0604030504040204" pitchFamily="50" charset="-128"/>
              <a:cs typeface="ＭＳ Ｐゴシック" panose="020B0600070205080204" pitchFamily="50" charset="-128"/>
            </a:endParaRPr>
          </a:p>
        </p:txBody>
      </p:sp>
    </p:spTree>
    <p:extLst>
      <p:ext uri="{BB962C8B-B14F-4D97-AF65-F5344CB8AC3E}">
        <p14:creationId xmlns:p14="http://schemas.microsoft.com/office/powerpoint/2010/main" val="1102945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タイトル 1"/>
          <p:cNvSpPr txBox="1">
            <a:spLocks/>
          </p:cNvSpPr>
          <p:nvPr/>
        </p:nvSpPr>
        <p:spPr>
          <a:xfrm>
            <a:off x="0" y="-25642"/>
            <a:ext cx="9144000" cy="692696"/>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b="1" dirty="0">
                <a:solidFill>
                  <a:schemeClr val="bg1"/>
                </a:solidFill>
                <a:latin typeface="Meiryo UI" panose="020B0604030504040204" pitchFamily="50" charset="-128"/>
                <a:ea typeface="Meiryo UI" panose="020B0604030504040204" pitchFamily="50" charset="-128"/>
              </a:rPr>
              <a:t>サプライチェーン全体の</a:t>
            </a:r>
            <a:r>
              <a:rPr lang="en-US" altLang="ja-JP" sz="2400" b="1" dirty="0">
                <a:solidFill>
                  <a:schemeClr val="bg1"/>
                </a:solidFill>
                <a:latin typeface="Meiryo UI" panose="020B0604030504040204" pitchFamily="50" charset="-128"/>
                <a:ea typeface="Meiryo UI" panose="020B0604030504040204" pitchFamily="50" charset="-128"/>
              </a:rPr>
              <a:t>CO</a:t>
            </a:r>
            <a:r>
              <a:rPr lang="en-US" altLang="ja-JP" sz="2400" b="1" baseline="-25000" dirty="0">
                <a:solidFill>
                  <a:schemeClr val="bg1"/>
                </a:solidFill>
                <a:latin typeface="Meiryo UI" panose="020B0604030504040204" pitchFamily="50" charset="-128"/>
                <a:ea typeface="Meiryo UI" panose="020B0604030504040204" pitchFamily="50" charset="-128"/>
              </a:rPr>
              <a:t>2</a:t>
            </a:r>
            <a:r>
              <a:rPr lang="ja-JP" altLang="en-US" sz="2400" b="1" dirty="0">
                <a:solidFill>
                  <a:schemeClr val="bg1"/>
                </a:solidFill>
                <a:latin typeface="Meiryo UI" panose="020B0604030504040204" pitchFamily="50" charset="-128"/>
                <a:ea typeface="Meiryo UI" panose="020B0604030504040204" pitchFamily="50" charset="-128"/>
              </a:rPr>
              <a:t>排出量見える化モデル</a:t>
            </a:r>
            <a:r>
              <a:rPr lang="ja-JP" altLang="en-US" sz="2400" b="1" dirty="0" smtClean="0">
                <a:solidFill>
                  <a:schemeClr val="bg1"/>
                </a:solidFill>
                <a:latin typeface="Meiryo UI" panose="020B0604030504040204" pitchFamily="50" charset="-128"/>
                <a:ea typeface="Meiryo UI" panose="020B0604030504040204" pitchFamily="50" charset="-128"/>
              </a:rPr>
              <a:t>事業</a:t>
            </a:r>
            <a:r>
              <a:rPr lang="en-US" altLang="ja-JP" sz="2400" b="1" dirty="0" smtClean="0">
                <a:solidFill>
                  <a:schemeClr val="bg1"/>
                </a:solidFill>
                <a:latin typeface="Meiryo UI" panose="020B0604030504040204" pitchFamily="50" charset="-128"/>
                <a:ea typeface="Meiryo UI" panose="020B0604030504040204" pitchFamily="50" charset="-128"/>
              </a:rPr>
              <a:t>【</a:t>
            </a:r>
            <a:r>
              <a:rPr lang="ja-JP" altLang="en-US" sz="2400" b="1" dirty="0" smtClean="0">
                <a:solidFill>
                  <a:schemeClr val="bg1"/>
                </a:solidFill>
                <a:latin typeface="Meiryo UI" panose="020B0604030504040204" pitchFamily="50" charset="-128"/>
                <a:ea typeface="Meiryo UI" panose="020B0604030504040204" pitchFamily="50" charset="-128"/>
              </a:rPr>
              <a:t>新規</a:t>
            </a:r>
            <a:r>
              <a:rPr lang="en-US" altLang="ja-JP" sz="2400" b="1" dirty="0" smtClean="0">
                <a:solidFill>
                  <a:schemeClr val="bg1"/>
                </a:solidFill>
                <a:latin typeface="Meiryo UI" panose="020B0604030504040204" pitchFamily="50" charset="-128"/>
                <a:ea typeface="Meiryo UI" panose="020B0604030504040204" pitchFamily="50" charset="-128"/>
              </a:rPr>
              <a:t>】</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57" name="スライド番号プレースホルダー 56"/>
          <p:cNvSpPr>
            <a:spLocks noGrp="1"/>
          </p:cNvSpPr>
          <p:nvPr>
            <p:ph type="sldNum" sz="quarter" idx="12"/>
          </p:nvPr>
        </p:nvSpPr>
        <p:spPr>
          <a:xfrm>
            <a:off x="8622504" y="6327376"/>
            <a:ext cx="486000" cy="486000"/>
          </a:xfrm>
        </p:spPr>
        <p:txBody>
          <a:bodyPr/>
          <a:lstStyle/>
          <a:p>
            <a:fld id="{260D7C64-4B75-47CE-A9E9-B75BE436869C}" type="slidenum">
              <a:rPr kumimoji="1" lang="ja-JP" altLang="en-US" smtClean="0"/>
              <a:t>25</a:t>
            </a:fld>
            <a:endParaRPr kumimoji="1" lang="ja-JP" altLang="en-US"/>
          </a:p>
        </p:txBody>
      </p:sp>
      <p:sp>
        <p:nvSpPr>
          <p:cNvPr id="5" name="角丸四角形 3">
            <a:extLst>
              <a:ext uri="{FF2B5EF4-FFF2-40B4-BE49-F238E27FC236}">
                <a16:creationId xmlns:a16="http://schemas.microsoft.com/office/drawing/2014/main" id="{37040B8F-F0C2-4336-AADB-2219FF24A8EC}"/>
              </a:ext>
            </a:extLst>
          </p:cNvPr>
          <p:cNvSpPr/>
          <p:nvPr/>
        </p:nvSpPr>
        <p:spPr bwMode="auto">
          <a:xfrm>
            <a:off x="107504" y="1117789"/>
            <a:ext cx="8928992" cy="2767057"/>
          </a:xfrm>
          <a:prstGeom prst="roundRect">
            <a:avLst>
              <a:gd name="adj" fmla="val 0"/>
            </a:avLst>
          </a:prstGeom>
          <a:noFill/>
          <a:ln w="19050">
            <a:solidFill>
              <a:srgbClr val="000066"/>
            </a:solidFill>
            <a:miter lim="800000"/>
          </a:ln>
          <a:effectLst/>
        </p:spPr>
        <p:style>
          <a:lnRef idx="1">
            <a:schemeClr val="accent2"/>
          </a:lnRef>
          <a:fillRef idx="2">
            <a:schemeClr val="accent2"/>
          </a:fillRef>
          <a:effectRef idx="1">
            <a:schemeClr val="accent2"/>
          </a:effectRef>
          <a:fontRef idx="minor">
            <a:schemeClr val="dk1"/>
          </a:fontRef>
        </p:style>
        <p:txBody>
          <a:bodyPr wrap="square" lIns="91384" tIns="89988" rIns="91384" bIns="89988" anchor="t">
            <a:spAutoFit/>
          </a:bodyPr>
          <a:lstStyle/>
          <a:p>
            <a:pPr marL="263525" indent="-263525">
              <a:defRPr/>
            </a:pPr>
            <a:r>
              <a:rPr lang="ja-JP" altLang="en-US" sz="2400" b="1" dirty="0">
                <a:latin typeface="Meiryo UI" panose="020B0604030504040204" pitchFamily="50" charset="-128"/>
                <a:ea typeface="Meiryo UI" panose="020B0604030504040204" pitchFamily="50" charset="-128"/>
                <a:cs typeface="メイリオ" panose="020B0604030504040204" pitchFamily="50" charset="-128"/>
              </a:rPr>
              <a:t>■万博を契機とし、事業者による脱炭素経営を促進するため、会場等での利用が想定される品目を取り扱う事業者を対象に、サプライチェーン全体での排出量の見える化や削減のための改善策の提案をモデル的に実施する。</a:t>
            </a:r>
            <a:endParaRPr lang="en-US" altLang="ja-JP" sz="2400" b="1" dirty="0">
              <a:latin typeface="Meiryo UI" panose="020B0604030504040204" pitchFamily="50" charset="-128"/>
              <a:ea typeface="Meiryo UI" panose="020B0604030504040204" pitchFamily="50" charset="-128"/>
              <a:cs typeface="メイリオ" panose="020B0604030504040204" pitchFamily="50" charset="-128"/>
            </a:endParaRPr>
          </a:p>
          <a:p>
            <a:pPr>
              <a:defRPr/>
            </a:pPr>
            <a:endParaRPr lang="ja-JP" altLang="en-US" sz="2400" b="1" dirty="0">
              <a:latin typeface="Meiryo UI" panose="020B0604030504040204" pitchFamily="50" charset="-128"/>
              <a:ea typeface="Meiryo UI" panose="020B0604030504040204" pitchFamily="50" charset="-128"/>
              <a:cs typeface="メイリオ" panose="020B0604030504040204" pitchFamily="50" charset="-128"/>
            </a:endParaRPr>
          </a:p>
          <a:p>
            <a:pPr>
              <a:defRPr/>
            </a:pPr>
            <a:r>
              <a:rPr lang="ja-JP" altLang="en-US" sz="2400" dirty="0">
                <a:latin typeface="Meiryo UI" panose="020B0604030504040204" pitchFamily="50" charset="-128"/>
                <a:ea typeface="Meiryo UI" panose="020B0604030504040204" pitchFamily="50" charset="-128"/>
                <a:cs typeface="メイリオ" panose="020B0604030504040204" pitchFamily="50" charset="-128"/>
              </a:rPr>
              <a:t>＜対象事業者＞</a:t>
            </a:r>
          </a:p>
          <a:p>
            <a:pPr>
              <a:defRPr/>
            </a:pPr>
            <a:r>
              <a:rPr lang="ja-JP" altLang="en-US" sz="2400" dirty="0">
                <a:latin typeface="Meiryo UI" panose="020B0604030504040204" pitchFamily="50" charset="-128"/>
                <a:ea typeface="Meiryo UI" panose="020B0604030504040204" pitchFamily="50" charset="-128"/>
                <a:cs typeface="メイリオ" panose="020B0604030504040204" pitchFamily="50" charset="-128"/>
              </a:rPr>
              <a:t>　食料品製造業、繊維工業、生活用品製造業等から３事業者程度</a:t>
            </a:r>
          </a:p>
        </p:txBody>
      </p:sp>
      <p:pic>
        <p:nvPicPr>
          <p:cNvPr id="10" name="図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82859" y="4221839"/>
            <a:ext cx="8331406" cy="238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p:cNvSpPr/>
          <p:nvPr/>
        </p:nvSpPr>
        <p:spPr>
          <a:xfrm>
            <a:off x="6879265" y="776234"/>
            <a:ext cx="1978427" cy="369332"/>
          </a:xfrm>
          <a:prstGeom prst="rect">
            <a:avLst/>
          </a:prstGeom>
        </p:spPr>
        <p:txBody>
          <a:bodyPr wrap="none">
            <a:spAutoFit/>
          </a:bodyPr>
          <a:lstStyle/>
          <a:p>
            <a:pPr marL="177800" indent="-101600" defTabSz="914400"/>
            <a:r>
              <a:rPr kumimoji="0" lang="ja-JP" altLang="ja-JP" dirty="0" smtClean="0">
                <a:latin typeface="Meiryo UI" panose="020B0604030504040204" pitchFamily="50" charset="-128"/>
                <a:ea typeface="Meiryo UI" panose="020B0604030504040204" pitchFamily="50" charset="-128"/>
                <a:cs typeface="ＭＳ Ｐゴシック" panose="020B0600070205080204" pitchFamily="50" charset="-128"/>
              </a:rPr>
              <a:t>（</a:t>
            </a:r>
            <a:r>
              <a:rPr kumimoji="0" lang="en-US" altLang="ja-JP" dirty="0">
                <a:latin typeface="Meiryo UI" panose="020B0604030504040204" pitchFamily="50" charset="-128"/>
                <a:ea typeface="Meiryo UI" panose="020B0604030504040204" pitchFamily="50" charset="-128"/>
                <a:cs typeface="ＭＳ Ｐゴシック" panose="020B0600070205080204" pitchFamily="50" charset="-128"/>
              </a:rPr>
              <a:t>34,778</a:t>
            </a:r>
            <a:r>
              <a:rPr kumimoji="0" lang="ja-JP" altLang="en-US" dirty="0" smtClean="0">
                <a:latin typeface="Meiryo UI" panose="020B0604030504040204" pitchFamily="50" charset="-128"/>
                <a:ea typeface="Meiryo UI" panose="020B0604030504040204" pitchFamily="50" charset="-128"/>
                <a:cs typeface="ＭＳ Ｐゴシック" panose="020B0600070205080204" pitchFamily="50" charset="-128"/>
              </a:rPr>
              <a:t>千円</a:t>
            </a:r>
            <a:r>
              <a:rPr kumimoji="0" lang="ja-JP" altLang="en-US" dirty="0">
                <a:latin typeface="Meiryo UI" panose="020B0604030504040204" pitchFamily="50" charset="-128"/>
                <a:ea typeface="Meiryo UI" panose="020B0604030504040204" pitchFamily="50" charset="-128"/>
                <a:cs typeface="ＭＳ Ｐゴシック" panose="020B0600070205080204" pitchFamily="50" charset="-128"/>
              </a:rPr>
              <a:t>）</a:t>
            </a:r>
            <a:endParaRPr kumimoji="0" lang="en-US" altLang="ja-JP" dirty="0">
              <a:latin typeface="Meiryo UI" panose="020B0604030504040204" pitchFamily="50" charset="-128"/>
              <a:ea typeface="Meiryo UI" panose="020B0604030504040204" pitchFamily="50" charset="-128"/>
              <a:cs typeface="ＭＳ Ｐゴシック" panose="020B0600070205080204" pitchFamily="50" charset="-128"/>
            </a:endParaRPr>
          </a:p>
        </p:txBody>
      </p:sp>
    </p:spTree>
    <p:extLst>
      <p:ext uri="{BB962C8B-B14F-4D97-AF65-F5344CB8AC3E}">
        <p14:creationId xmlns:p14="http://schemas.microsoft.com/office/powerpoint/2010/main" val="987841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txBox="1">
            <a:spLocks/>
          </p:cNvSpPr>
          <p:nvPr/>
        </p:nvSpPr>
        <p:spPr bwMode="auto">
          <a:xfrm>
            <a:off x="15897" y="-40937"/>
            <a:ext cx="9128103" cy="640373"/>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66131" tIns="42198" rIns="84394" bIns="4219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585" b="1" dirty="0" smtClean="0">
                <a:solidFill>
                  <a:schemeClr val="bg1"/>
                </a:solidFill>
                <a:latin typeface="Meiryo UI" panose="020B0604030504040204" pitchFamily="50" charset="-128"/>
                <a:ea typeface="Meiryo UI" panose="020B0604030504040204" pitchFamily="50" charset="-128"/>
              </a:rPr>
              <a:t>消費</a:t>
            </a:r>
            <a:r>
              <a:rPr lang="ja-JP" altLang="en-US" sz="2585" b="1" dirty="0">
                <a:solidFill>
                  <a:schemeClr val="bg1"/>
                </a:solidFill>
                <a:latin typeface="Meiryo UI" panose="020B0604030504040204" pitchFamily="50" charset="-128"/>
                <a:ea typeface="Meiryo UI" panose="020B0604030504040204" pitchFamily="50" charset="-128"/>
              </a:rPr>
              <a:t>行動促進</a:t>
            </a:r>
            <a:r>
              <a:rPr lang="ja-JP" altLang="en-US" sz="2585" b="1" dirty="0" smtClean="0">
                <a:solidFill>
                  <a:schemeClr val="bg1"/>
                </a:solidFill>
                <a:latin typeface="Meiryo UI" panose="020B0604030504040204" pitchFamily="50" charset="-128"/>
                <a:ea typeface="Meiryo UI" panose="020B0604030504040204" pitchFamily="50" charset="-128"/>
              </a:rPr>
              <a:t>事業</a:t>
            </a:r>
            <a:endParaRPr lang="ja-JP" altLang="en-US" sz="2585" b="1" dirty="0">
              <a:solidFill>
                <a:schemeClr val="bg1"/>
              </a:solidFill>
              <a:latin typeface="Meiryo UI" panose="020B0604030504040204" pitchFamily="50" charset="-128"/>
              <a:ea typeface="Meiryo UI" panose="020B0604030504040204" pitchFamily="50" charset="-128"/>
            </a:endParaRPr>
          </a:p>
        </p:txBody>
      </p:sp>
      <p:sp>
        <p:nvSpPr>
          <p:cNvPr id="10257" name="スライド番号プレースホルダー 56"/>
          <p:cNvSpPr>
            <a:spLocks noGrp="1"/>
          </p:cNvSpPr>
          <p:nvPr>
            <p:ph type="sldNum" sz="quarter" idx="12"/>
          </p:nvPr>
        </p:nvSpPr>
        <p:spPr>
          <a:xfrm>
            <a:off x="8717574" y="6229351"/>
            <a:ext cx="448408" cy="4484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954">
                <a:solidFill>
                  <a:schemeClr val="tx1"/>
                </a:solidFill>
                <a:latin typeface="Arial" panose="020B0604020202020204" pitchFamily="34" charset="0"/>
                <a:ea typeface="ＭＳ Ｐゴシック" panose="020B0600070205080204" pitchFamily="50" charset="-128"/>
              </a:defRPr>
            </a:lvl1pPr>
            <a:lvl2pPr marL="685817" indent="-263776">
              <a:spcBef>
                <a:spcPct val="20000"/>
              </a:spcBef>
              <a:buChar char="–"/>
              <a:defRPr kumimoji="1" sz="2585">
                <a:solidFill>
                  <a:schemeClr val="tx1"/>
                </a:solidFill>
                <a:latin typeface="Arial" panose="020B0604020202020204" pitchFamily="34" charset="0"/>
                <a:ea typeface="ＭＳ Ｐゴシック" panose="020B0600070205080204" pitchFamily="50" charset="-128"/>
              </a:defRPr>
            </a:lvl2pPr>
            <a:lvl3pPr marL="1055103" indent="-211021">
              <a:spcBef>
                <a:spcPct val="20000"/>
              </a:spcBef>
              <a:buChar char="•"/>
              <a:defRPr kumimoji="1" sz="2215">
                <a:solidFill>
                  <a:schemeClr val="tx1"/>
                </a:solidFill>
                <a:latin typeface="Arial" panose="020B0604020202020204" pitchFamily="34" charset="0"/>
                <a:ea typeface="ＭＳ Ｐゴシック" panose="020B0600070205080204" pitchFamily="50" charset="-128"/>
              </a:defRPr>
            </a:lvl3pPr>
            <a:lvl4pPr marL="1477145" indent="-211021">
              <a:spcBef>
                <a:spcPct val="20000"/>
              </a:spcBef>
              <a:buChar char="–"/>
              <a:defRPr kumimoji="1" sz="1846">
                <a:solidFill>
                  <a:schemeClr val="tx1"/>
                </a:solidFill>
                <a:latin typeface="Arial" panose="020B0604020202020204" pitchFamily="34" charset="0"/>
                <a:ea typeface="ＭＳ Ｐゴシック" panose="020B0600070205080204" pitchFamily="50" charset="-128"/>
              </a:defRPr>
            </a:lvl4pPr>
            <a:lvl5pPr marL="1899186" indent="-211021">
              <a:spcBef>
                <a:spcPct val="20000"/>
              </a:spcBef>
              <a:buChar char="»"/>
              <a:defRPr kumimoji="1" sz="1846">
                <a:solidFill>
                  <a:schemeClr val="tx1"/>
                </a:solidFill>
                <a:latin typeface="Arial" panose="020B0604020202020204" pitchFamily="34" charset="0"/>
                <a:ea typeface="ＭＳ Ｐゴシック" panose="020B0600070205080204" pitchFamily="50" charset="-128"/>
              </a:defRPr>
            </a:lvl5pPr>
            <a:lvl6pPr marL="2321227"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6pPr>
            <a:lvl7pPr marL="2743269"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7pPr>
            <a:lvl8pPr marL="3165310"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8pPr>
            <a:lvl9pPr marL="3587351"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B6DCCF0-625B-495A-9F4A-53C5181D1C26}" type="slidenum">
              <a:rPr lang="ja-JP" altLang="en-US" sz="1292"/>
              <a:pPr>
                <a:spcBef>
                  <a:spcPct val="0"/>
                </a:spcBef>
                <a:buFontTx/>
                <a:buNone/>
              </a:pPr>
              <a:t>26</a:t>
            </a:fld>
            <a:endParaRPr lang="ja-JP" altLang="en-US" sz="1292"/>
          </a:p>
        </p:txBody>
      </p:sp>
      <p:sp>
        <p:nvSpPr>
          <p:cNvPr id="29" name="角丸四角形 3">
            <a:extLst>
              <a:ext uri="{FF2B5EF4-FFF2-40B4-BE49-F238E27FC236}">
                <a16:creationId xmlns:a16="http://schemas.microsoft.com/office/drawing/2014/main" id="{37040B8F-F0C2-4336-AADB-2219FF24A8EC}"/>
              </a:ext>
            </a:extLst>
          </p:cNvPr>
          <p:cNvSpPr/>
          <p:nvPr/>
        </p:nvSpPr>
        <p:spPr bwMode="auto">
          <a:xfrm>
            <a:off x="15897" y="788836"/>
            <a:ext cx="8928992" cy="5490879"/>
          </a:xfrm>
          <a:prstGeom prst="roundRect">
            <a:avLst>
              <a:gd name="adj" fmla="val 0"/>
            </a:avLst>
          </a:prstGeom>
          <a:noFill/>
          <a:ln w="19050">
            <a:noFill/>
            <a:miter lim="800000"/>
          </a:ln>
          <a:effectLst/>
        </p:spPr>
        <p:style>
          <a:lnRef idx="1">
            <a:schemeClr val="accent2"/>
          </a:lnRef>
          <a:fillRef idx="2">
            <a:schemeClr val="accent2"/>
          </a:fillRef>
          <a:effectRef idx="1">
            <a:schemeClr val="accent2"/>
          </a:effectRef>
          <a:fontRef idx="minor">
            <a:schemeClr val="dk1"/>
          </a:fontRef>
        </p:style>
        <p:txBody>
          <a:bodyPr wrap="square" lIns="91384" tIns="89988" rIns="91384" bIns="89988" anchor="t">
            <a:spAutoFit/>
          </a:bodyPr>
          <a:lstStyle/>
          <a:p>
            <a:pPr marL="177800" indent="-101600" defTabSz="914400"/>
            <a:r>
              <a:rPr kumimoji="0" lang="ja-JP" altLang="ja-JP" sz="2800" b="1" dirty="0" smtClean="0">
                <a:latin typeface="Meiryo UI" panose="020B0604030504040204" pitchFamily="50" charset="-128"/>
                <a:ea typeface="Meiryo UI" panose="020B0604030504040204" pitchFamily="50" charset="-128"/>
                <a:cs typeface="ＭＳ Ｐゴシック" panose="020B0600070205080204" pitchFamily="50" charset="-128"/>
              </a:rPr>
              <a:t>○</a:t>
            </a:r>
            <a:r>
              <a:rPr kumimoji="0" lang="ja-JP" altLang="en-US" sz="2800" b="1" dirty="0" smtClean="0">
                <a:latin typeface="Meiryo UI" panose="020B0604030504040204" pitchFamily="50" charset="-128"/>
                <a:ea typeface="Meiryo UI" panose="020B0604030504040204" pitchFamily="50" charset="-128"/>
                <a:cs typeface="ＭＳ Ｐゴシック" panose="020B0600070205080204" pitchFamily="50" charset="-128"/>
              </a:rPr>
              <a:t>脱炭素化に向けた消費行動促進事業</a:t>
            </a:r>
            <a:r>
              <a:rPr kumimoji="0" lang="en-US" altLang="ja-JP" sz="2800" b="1" dirty="0" smtClean="0">
                <a:latin typeface="Meiryo UI" panose="020B0604030504040204" pitchFamily="50" charset="-128"/>
                <a:ea typeface="Meiryo UI" panose="020B0604030504040204" pitchFamily="50" charset="-128"/>
                <a:cs typeface="ＭＳ Ｐゴシック" panose="020B0600070205080204" pitchFamily="50" charset="-128"/>
              </a:rPr>
              <a:t>【</a:t>
            </a:r>
            <a:r>
              <a:rPr kumimoji="0" lang="ja-JP" altLang="en-US" sz="2800" b="1" dirty="0" smtClean="0">
                <a:latin typeface="Meiryo UI" panose="020B0604030504040204" pitchFamily="50" charset="-128"/>
                <a:ea typeface="Meiryo UI" panose="020B0604030504040204" pitchFamily="50" charset="-128"/>
                <a:cs typeface="ＭＳ Ｐゴシック" panose="020B0600070205080204" pitchFamily="50" charset="-128"/>
              </a:rPr>
              <a:t>継続</a:t>
            </a:r>
            <a:r>
              <a:rPr kumimoji="0" lang="en-US" altLang="ja-JP" sz="2800" b="1" dirty="0" smtClean="0">
                <a:latin typeface="Meiryo UI" panose="020B0604030504040204" pitchFamily="50" charset="-128"/>
                <a:ea typeface="Meiryo UI" panose="020B0604030504040204" pitchFamily="50" charset="-128"/>
                <a:cs typeface="ＭＳ Ｐゴシック" panose="020B0600070205080204" pitchFamily="50" charset="-128"/>
              </a:rPr>
              <a:t>】</a:t>
            </a:r>
            <a:r>
              <a:rPr kumimoji="0" lang="ja-JP" altLang="ja-JP" sz="2000" dirty="0" smtClean="0">
                <a:latin typeface="Meiryo UI" panose="020B0604030504040204" pitchFamily="50" charset="-128"/>
                <a:ea typeface="Meiryo UI" panose="020B0604030504040204" pitchFamily="50" charset="-128"/>
                <a:cs typeface="ＭＳ Ｐゴシック" panose="020B0600070205080204" pitchFamily="50" charset="-128"/>
              </a:rPr>
              <a:t>（</a:t>
            </a:r>
            <a:r>
              <a:rPr kumimoji="0" lang="en-US" altLang="ja-JP" sz="2000" dirty="0">
                <a:latin typeface="Meiryo UI" panose="020B0604030504040204" pitchFamily="50" charset="-128"/>
                <a:ea typeface="Meiryo UI" panose="020B0604030504040204" pitchFamily="50" charset="-128"/>
                <a:cs typeface="ＭＳ Ｐゴシック" panose="020B0600070205080204" pitchFamily="50" charset="-128"/>
              </a:rPr>
              <a:t>9,988</a:t>
            </a:r>
            <a:r>
              <a:rPr kumimoji="0" lang="ja-JP" altLang="en-US" sz="2000" dirty="0" smtClean="0">
                <a:latin typeface="Meiryo UI" panose="020B0604030504040204" pitchFamily="50" charset="-128"/>
                <a:ea typeface="Meiryo UI" panose="020B0604030504040204" pitchFamily="50" charset="-128"/>
                <a:cs typeface="ＭＳ Ｐゴシック" panose="020B0600070205080204" pitchFamily="50" charset="-128"/>
              </a:rPr>
              <a:t>千円</a:t>
            </a:r>
            <a:r>
              <a:rPr kumimoji="0" lang="ja-JP" altLang="en-US" sz="2000" dirty="0">
                <a:latin typeface="Meiryo UI" panose="020B0604030504040204" pitchFamily="50" charset="-128"/>
                <a:ea typeface="Meiryo UI" panose="020B0604030504040204" pitchFamily="50" charset="-128"/>
                <a:cs typeface="ＭＳ Ｐゴシック" panose="020B0600070205080204" pitchFamily="50" charset="-128"/>
              </a:rPr>
              <a:t>）</a:t>
            </a:r>
            <a:endParaRPr kumimoji="0" lang="en-US" altLang="ja-JP" sz="2000" dirty="0">
              <a:latin typeface="Meiryo UI" panose="020B0604030504040204" pitchFamily="50" charset="-128"/>
              <a:ea typeface="Meiryo UI" panose="020B0604030504040204" pitchFamily="50" charset="-128"/>
              <a:cs typeface="ＭＳ Ｐゴシック" panose="020B0600070205080204" pitchFamily="50" charset="-128"/>
            </a:endParaRPr>
          </a:p>
          <a:p>
            <a:pPr marL="177800" indent="-101600" defTabSz="914400"/>
            <a:endParaRPr kumimoji="0" lang="en-US" altLang="ja-JP" sz="2000" dirty="0">
              <a:latin typeface="Meiryo UI" panose="020B0604030504040204" pitchFamily="50" charset="-128"/>
              <a:ea typeface="Meiryo UI" panose="020B0604030504040204" pitchFamily="50" charset="-128"/>
              <a:cs typeface="ＭＳ Ｐゴシック" panose="020B0600070205080204" pitchFamily="50" charset="-128"/>
            </a:endParaRPr>
          </a:p>
          <a:p>
            <a:pPr marL="533400" lvl="0" indent="-533400" defTabSz="914400"/>
            <a:r>
              <a:rPr kumimoji="0" lang="ja-JP" altLang="en-US" sz="2800" dirty="0">
                <a:latin typeface="Meiryo UI" panose="020B0604030504040204" pitchFamily="50" charset="-128"/>
                <a:ea typeface="Meiryo UI" panose="020B0604030504040204" pitchFamily="50" charset="-128"/>
                <a:cs typeface="ＭＳ Ｐゴシック" panose="020B0600070205080204" pitchFamily="50" charset="-128"/>
              </a:rPr>
              <a:t>　 </a:t>
            </a:r>
            <a:r>
              <a:rPr kumimoji="0" lang="ja-JP" altLang="en-US" sz="2400" dirty="0" smtClean="0">
                <a:latin typeface="Meiryo UI" panose="020B0604030504040204" pitchFamily="50" charset="-128"/>
                <a:ea typeface="Meiryo UI" panose="020B0604030504040204" pitchFamily="50" charset="-128"/>
                <a:cs typeface="ＭＳ Ｐゴシック" panose="020B0600070205080204" pitchFamily="50" charset="-128"/>
              </a:rPr>
              <a:t>・大阪産（もん）等の農水産物における大阪版</a:t>
            </a:r>
            <a:r>
              <a:rPr kumimoji="0" lang="en-US" altLang="ja-JP" sz="2400" dirty="0" smtClean="0">
                <a:latin typeface="Meiryo UI" panose="020B0604030504040204" pitchFamily="50" charset="-128"/>
                <a:ea typeface="Meiryo UI" panose="020B0604030504040204" pitchFamily="50" charset="-128"/>
                <a:cs typeface="ＭＳ Ｐゴシック" panose="020B0600070205080204" pitchFamily="50" charset="-128"/>
              </a:rPr>
              <a:t>CFP</a:t>
            </a:r>
            <a:r>
              <a:rPr kumimoji="0" lang="ja-JP" altLang="en-US" sz="2400" dirty="0" smtClean="0">
                <a:latin typeface="Meiryo UI" panose="020B0604030504040204" pitchFamily="50" charset="-128"/>
                <a:ea typeface="Meiryo UI" panose="020B0604030504040204" pitchFamily="50" charset="-128"/>
                <a:cs typeface="ＭＳ Ｐゴシック" panose="020B0600070205080204" pitchFamily="50" charset="-128"/>
              </a:rPr>
              <a:t>ラベルを活用した普及啓発の拡大</a:t>
            </a:r>
            <a:endParaRPr kumimoji="0" lang="en-US" altLang="ja-JP" sz="2000" dirty="0">
              <a:latin typeface="Meiryo UI" panose="020B0604030504040204" pitchFamily="50" charset="-128"/>
              <a:ea typeface="Meiryo UI" panose="020B0604030504040204" pitchFamily="50" charset="-128"/>
              <a:cs typeface="ＭＳ Ｐゴシック" panose="020B0600070205080204" pitchFamily="50" charset="-128"/>
            </a:endParaRPr>
          </a:p>
          <a:p>
            <a:pPr marL="533400" lvl="0" indent="-533400" defTabSz="914400"/>
            <a:r>
              <a:rPr kumimoji="0" lang="ja-JP" altLang="en-US" sz="2800" dirty="0" smtClean="0">
                <a:latin typeface="Meiryo UI" panose="020B0604030504040204" pitchFamily="50" charset="-128"/>
                <a:ea typeface="Meiryo UI" panose="020B0604030504040204" pitchFamily="50" charset="-128"/>
                <a:cs typeface="ＭＳ Ｐゴシック" panose="020B0600070205080204" pitchFamily="50" charset="-128"/>
              </a:rPr>
              <a:t>　 </a:t>
            </a:r>
            <a:r>
              <a:rPr kumimoji="0" lang="ja-JP" altLang="en-US" sz="2400" dirty="0">
                <a:latin typeface="Meiryo UI" panose="020B0604030504040204" pitchFamily="50" charset="-128"/>
                <a:ea typeface="Meiryo UI" panose="020B0604030504040204" pitchFamily="50" charset="-128"/>
                <a:cs typeface="ＭＳ Ｐゴシック" panose="020B0600070205080204" pitchFamily="50" charset="-128"/>
              </a:rPr>
              <a:t>・大阪産農水産物の農産物加工品や容器包装の流通過程も考慮した大版</a:t>
            </a:r>
            <a:r>
              <a:rPr kumimoji="0" lang="en-US" altLang="ja-JP" sz="2400" dirty="0">
                <a:latin typeface="Meiryo UI" panose="020B0604030504040204" pitchFamily="50" charset="-128"/>
                <a:ea typeface="Meiryo UI" panose="020B0604030504040204" pitchFamily="50" charset="-128"/>
                <a:cs typeface="ＭＳ Ｐゴシック" panose="020B0600070205080204" pitchFamily="50" charset="-128"/>
              </a:rPr>
              <a:t>CFP</a:t>
            </a:r>
            <a:r>
              <a:rPr kumimoji="0" lang="ja-JP" altLang="en-US" sz="2400" dirty="0">
                <a:latin typeface="Meiryo UI" panose="020B0604030504040204" pitchFamily="50" charset="-128"/>
                <a:ea typeface="Meiryo UI" panose="020B0604030504040204" pitchFamily="50" charset="-128"/>
                <a:cs typeface="ＭＳ Ｐゴシック" panose="020B0600070205080204" pitchFamily="50" charset="-128"/>
              </a:rPr>
              <a:t>算定の普及拡大</a:t>
            </a:r>
          </a:p>
          <a:p>
            <a:pPr lvl="0" defTabSz="914400"/>
            <a:endParaRPr kumimoji="0" lang="en-US" altLang="ja-JP" sz="2400" dirty="0">
              <a:latin typeface="Meiryo UI" panose="020B0604030504040204" pitchFamily="50" charset="-128"/>
              <a:ea typeface="Meiryo UI" panose="020B0604030504040204" pitchFamily="50" charset="-128"/>
              <a:cs typeface="ＭＳ Ｐゴシック" panose="020B0600070205080204" pitchFamily="50" charset="-128"/>
            </a:endParaRPr>
          </a:p>
          <a:p>
            <a:pPr lvl="0" defTabSz="914400">
              <a:lnSpc>
                <a:spcPts val="600"/>
              </a:lnSpc>
            </a:pPr>
            <a:endParaRPr kumimoji="0" lang="en-US" altLang="ja-JP" sz="4000" dirty="0">
              <a:latin typeface="Meiryo UI" panose="020B0604030504040204" pitchFamily="50" charset="-128"/>
              <a:ea typeface="Meiryo UI" panose="020B0604030504040204" pitchFamily="50" charset="-128"/>
              <a:cs typeface="ＭＳ Ｐゴシック" panose="020B0600070205080204" pitchFamily="50" charset="-128"/>
            </a:endParaRPr>
          </a:p>
          <a:p>
            <a:pPr marL="177800" indent="-101600" defTabSz="914400"/>
            <a:r>
              <a:rPr kumimoji="0" lang="ja-JP" altLang="ja-JP" sz="2800" b="1" dirty="0" smtClean="0">
                <a:latin typeface="Meiryo UI" panose="020B0604030504040204" pitchFamily="50" charset="-128"/>
                <a:ea typeface="Meiryo UI" panose="020B0604030504040204" pitchFamily="50" charset="-128"/>
                <a:cs typeface="ＭＳ Ｐゴシック" panose="020B0600070205080204" pitchFamily="50" charset="-128"/>
              </a:rPr>
              <a:t>○</a:t>
            </a:r>
            <a:r>
              <a:rPr kumimoji="0"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環境配慮消費行動促進に向けた脱炭素ポイント付</a:t>
            </a:r>
          </a:p>
          <a:p>
            <a:pPr marL="177800" indent="-101600" defTabSz="914400"/>
            <a:r>
              <a:rPr kumimoji="0"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　与制度普及</a:t>
            </a:r>
            <a:r>
              <a:rPr kumimoji="0" lang="ja-JP" altLang="en-US" sz="2800" b="1" dirty="0" smtClean="0">
                <a:latin typeface="Meiryo UI" panose="020B0604030504040204" pitchFamily="50" charset="-128"/>
                <a:ea typeface="Meiryo UI" panose="020B0604030504040204" pitchFamily="50" charset="-128"/>
                <a:cs typeface="ＭＳ Ｐゴシック" panose="020B0600070205080204" pitchFamily="50" charset="-128"/>
              </a:rPr>
              <a:t>事業</a:t>
            </a:r>
            <a:r>
              <a:rPr kumimoji="0" lang="en-US" altLang="ja-JP" sz="2800" b="1" dirty="0" smtClean="0">
                <a:latin typeface="Meiryo UI" panose="020B0604030504040204" pitchFamily="50" charset="-128"/>
                <a:ea typeface="Meiryo UI" panose="020B0604030504040204" pitchFamily="50" charset="-128"/>
                <a:cs typeface="ＭＳ Ｐゴシック" panose="020B0600070205080204" pitchFamily="50" charset="-128"/>
              </a:rPr>
              <a:t>【</a:t>
            </a:r>
            <a:r>
              <a:rPr kumimoji="0" lang="ja-JP" altLang="en-US" sz="2800" b="1" dirty="0" smtClean="0">
                <a:latin typeface="Meiryo UI" panose="020B0604030504040204" pitchFamily="50" charset="-128"/>
                <a:ea typeface="Meiryo UI" panose="020B0604030504040204" pitchFamily="50" charset="-128"/>
                <a:cs typeface="ＭＳ Ｐゴシック" panose="020B0600070205080204" pitchFamily="50" charset="-128"/>
              </a:rPr>
              <a:t>継続</a:t>
            </a:r>
            <a:r>
              <a:rPr kumimoji="0" lang="en-US" altLang="ja-JP" sz="2800" b="1" dirty="0" smtClean="0">
                <a:latin typeface="Meiryo UI" panose="020B0604030504040204" pitchFamily="50" charset="-128"/>
                <a:ea typeface="Meiryo UI" panose="020B0604030504040204" pitchFamily="50" charset="-128"/>
                <a:cs typeface="ＭＳ Ｐゴシック" panose="020B0600070205080204" pitchFamily="50" charset="-128"/>
              </a:rPr>
              <a:t>】</a:t>
            </a:r>
            <a:r>
              <a:rPr kumimoji="0" lang="ja-JP" altLang="ja-JP" sz="2000" dirty="0" smtClean="0">
                <a:latin typeface="Meiryo UI" panose="020B0604030504040204" pitchFamily="50" charset="-128"/>
                <a:ea typeface="Meiryo UI" panose="020B0604030504040204" pitchFamily="50" charset="-128"/>
                <a:cs typeface="ＭＳ Ｐゴシック" panose="020B0600070205080204" pitchFamily="50" charset="-128"/>
              </a:rPr>
              <a:t>（</a:t>
            </a:r>
            <a:r>
              <a:rPr kumimoji="0" lang="en-US" altLang="ja-JP" sz="2000" dirty="0">
                <a:latin typeface="Meiryo UI" panose="020B0604030504040204" pitchFamily="50" charset="-128"/>
                <a:ea typeface="Meiryo UI" panose="020B0604030504040204" pitchFamily="50" charset="-128"/>
                <a:cs typeface="ＭＳ Ｐゴシック" panose="020B0600070205080204" pitchFamily="50" charset="-128"/>
              </a:rPr>
              <a:t>46,000</a:t>
            </a:r>
            <a:r>
              <a:rPr kumimoji="0" lang="ja-JP" altLang="en-US" sz="2000" dirty="0" smtClean="0">
                <a:latin typeface="Meiryo UI" panose="020B0604030504040204" pitchFamily="50" charset="-128"/>
                <a:ea typeface="Meiryo UI" panose="020B0604030504040204" pitchFamily="50" charset="-128"/>
                <a:cs typeface="ＭＳ Ｐゴシック" panose="020B0600070205080204" pitchFamily="50" charset="-128"/>
              </a:rPr>
              <a:t>千円）</a:t>
            </a:r>
            <a:endParaRPr kumimoji="0" lang="en-US" altLang="ja-JP" sz="2000" dirty="0" smtClean="0">
              <a:latin typeface="Meiryo UI" panose="020B0604030504040204" pitchFamily="50" charset="-128"/>
              <a:ea typeface="Meiryo UI" panose="020B0604030504040204" pitchFamily="50" charset="-128"/>
              <a:cs typeface="ＭＳ Ｐゴシック" panose="020B0600070205080204" pitchFamily="50" charset="-128"/>
            </a:endParaRPr>
          </a:p>
          <a:p>
            <a:pPr marL="533400" indent="-457200" defTabSz="914400">
              <a:tabLst>
                <a:tab pos="533400" algn="l"/>
              </a:tabLst>
            </a:pPr>
            <a:r>
              <a:rPr kumimoji="0" lang="ja-JP" altLang="en-US" sz="3600" dirty="0">
                <a:latin typeface="Meiryo UI" panose="020B0604030504040204" pitchFamily="50" charset="-128"/>
                <a:ea typeface="Meiryo UI" panose="020B0604030504040204" pitchFamily="50" charset="-128"/>
                <a:cs typeface="ＭＳ Ｐゴシック" panose="020B0600070205080204" pitchFamily="50" charset="-128"/>
              </a:rPr>
              <a:t>　</a:t>
            </a:r>
            <a:r>
              <a:rPr kumimoji="0" lang="ja-JP" altLang="en-US" sz="2400" dirty="0">
                <a:latin typeface="Meiryo UI" panose="020B0604030504040204" pitchFamily="50" charset="-128"/>
                <a:ea typeface="Meiryo UI" panose="020B0604030504040204" pitchFamily="50" charset="-128"/>
                <a:cs typeface="ＭＳ Ｐゴシック" panose="020B0600070205080204" pitchFamily="50" charset="-128"/>
              </a:rPr>
              <a:t>・環境負荷の低い消費行動をポイント付与によって誘導するため、幅広い業種・業態の事業者がポイント付与を行う際に役立つガイドライン（素案）を作成するとともに、ポイント付与事業を実施する事業者の拡大のため補助を実施</a:t>
            </a:r>
            <a:endParaRPr kumimoji="0" lang="en-US" altLang="ja-JP" sz="2400" dirty="0">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30" name="テキスト ボックス 29"/>
          <p:cNvSpPr txBox="1"/>
          <p:nvPr/>
        </p:nvSpPr>
        <p:spPr>
          <a:xfrm>
            <a:off x="2090322" y="3255379"/>
            <a:ext cx="6954122" cy="461653"/>
          </a:xfrm>
          <a:prstGeom prst="rect">
            <a:avLst/>
          </a:prstGeom>
        </p:spPr>
        <p:txBody>
          <a:bodyPr vert="horz" wrap="none" lIns="91427" tIns="45714" rIns="91427" bIns="45714" rtlCol="0">
            <a:spAutoFit/>
          </a:bodyPr>
          <a:lstStyle/>
          <a:p>
            <a:pPr marL="0" indent="0" algn="l">
              <a:lnSpc>
                <a:spcPct val="120000"/>
              </a:lnSpc>
              <a:spcBef>
                <a:spcPts val="600"/>
              </a:spcBef>
              <a:buNone/>
            </a:pPr>
            <a:r>
              <a:rPr kumimoji="1" lang="en-US" altLang="ja-JP" sz="2000" dirty="0" smtClean="0">
                <a:latin typeface="Meiryo UI" panose="020B0604030504040204" pitchFamily="50" charset="-128"/>
                <a:ea typeface="Meiryo UI" panose="020B0604030504040204" pitchFamily="50" charset="-128"/>
              </a:rPr>
              <a:t>R5</a:t>
            </a:r>
            <a:r>
              <a:rPr kumimoji="1" lang="ja-JP" altLang="en-US" sz="2000" dirty="0" smtClean="0">
                <a:latin typeface="Meiryo UI" panose="020B0604030504040204" pitchFamily="50" charset="-128"/>
                <a:ea typeface="Meiryo UI" panose="020B0604030504040204" pitchFamily="50" charset="-128"/>
              </a:rPr>
              <a:t>活動指標：ラベリング表示の試行実施、農水産物等３０品目</a:t>
            </a:r>
          </a:p>
        </p:txBody>
      </p:sp>
      <p:sp>
        <p:nvSpPr>
          <p:cNvPr id="31" name="テキスト ボックス 30"/>
          <p:cNvSpPr txBox="1"/>
          <p:nvPr/>
        </p:nvSpPr>
        <p:spPr>
          <a:xfrm>
            <a:off x="1403648" y="6279715"/>
            <a:ext cx="7337239" cy="461653"/>
          </a:xfrm>
          <a:prstGeom prst="rect">
            <a:avLst/>
          </a:prstGeom>
        </p:spPr>
        <p:txBody>
          <a:bodyPr vert="horz" wrap="none" lIns="91427" tIns="45714" rIns="91427" bIns="45714" rtlCol="0">
            <a:spAutoFit/>
          </a:bodyPr>
          <a:lstStyle/>
          <a:p>
            <a:pPr marL="0" indent="0" algn="l">
              <a:lnSpc>
                <a:spcPct val="120000"/>
              </a:lnSpc>
              <a:spcBef>
                <a:spcPts val="600"/>
              </a:spcBef>
              <a:buNone/>
            </a:pPr>
            <a:r>
              <a:rPr kumimoji="1" lang="en-US" altLang="ja-JP" sz="2000" dirty="0" smtClean="0">
                <a:latin typeface="Meiryo UI" panose="020B0604030504040204" pitchFamily="50" charset="-128"/>
                <a:ea typeface="Meiryo UI" panose="020B0604030504040204" pitchFamily="50" charset="-128"/>
              </a:rPr>
              <a:t>R5</a:t>
            </a:r>
            <a:r>
              <a:rPr kumimoji="1" lang="ja-JP" altLang="en-US" sz="2000" dirty="0" smtClean="0">
                <a:latin typeface="Meiryo UI" panose="020B0604030504040204" pitchFamily="50" charset="-128"/>
                <a:ea typeface="Meiryo UI" panose="020B0604030504040204" pitchFamily="50" charset="-128"/>
              </a:rPr>
              <a:t>活動指標：ガイドライン（素案）作成、プラットフォーム会議の開催</a:t>
            </a:r>
          </a:p>
        </p:txBody>
      </p:sp>
    </p:spTree>
    <p:extLst>
      <p:ext uri="{BB962C8B-B14F-4D97-AF65-F5344CB8AC3E}">
        <p14:creationId xmlns:p14="http://schemas.microsoft.com/office/powerpoint/2010/main" val="1934414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タイトル 1"/>
          <p:cNvSpPr txBox="1">
            <a:spLocks/>
          </p:cNvSpPr>
          <p:nvPr/>
        </p:nvSpPr>
        <p:spPr>
          <a:xfrm>
            <a:off x="0" y="-25642"/>
            <a:ext cx="9144000" cy="692696"/>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万博を契機とした環境・エネルギー先進技術普及</a:t>
            </a:r>
            <a:r>
              <a:rPr lang="ja-JP" altLang="en-US" sz="2800" b="1" dirty="0" smtClean="0">
                <a:solidFill>
                  <a:schemeClr val="bg1"/>
                </a:solidFill>
                <a:latin typeface="Meiryo UI" panose="020B0604030504040204" pitchFamily="50" charset="-128"/>
                <a:ea typeface="Meiryo UI" panose="020B0604030504040204" pitchFamily="50" charset="-128"/>
              </a:rPr>
              <a:t>事業</a:t>
            </a:r>
            <a:r>
              <a:rPr lang="en-US" altLang="ja-JP" sz="2800" b="1" dirty="0" smtClean="0">
                <a:solidFill>
                  <a:schemeClr val="bg1"/>
                </a:solidFill>
                <a:latin typeface="Meiryo UI" panose="020B0604030504040204" pitchFamily="50" charset="-128"/>
                <a:ea typeface="Meiryo UI" panose="020B0604030504040204" pitchFamily="50" charset="-128"/>
              </a:rPr>
              <a:t>【</a:t>
            </a:r>
            <a:r>
              <a:rPr lang="ja-JP" altLang="en-US" sz="2800" b="1" dirty="0" smtClean="0">
                <a:solidFill>
                  <a:schemeClr val="bg1"/>
                </a:solidFill>
                <a:latin typeface="Meiryo UI" panose="020B0604030504040204" pitchFamily="50" charset="-128"/>
                <a:ea typeface="Meiryo UI" panose="020B0604030504040204" pitchFamily="50" charset="-128"/>
              </a:rPr>
              <a:t>新規</a:t>
            </a:r>
            <a:r>
              <a:rPr lang="en-US" altLang="ja-JP" sz="2800" b="1" dirty="0" smtClean="0">
                <a:solidFill>
                  <a:schemeClr val="bg1"/>
                </a:solidFill>
                <a:latin typeface="Meiryo UI" panose="020B0604030504040204" pitchFamily="50" charset="-128"/>
                <a:ea typeface="Meiryo UI" panose="020B0604030504040204" pitchFamily="50" charset="-128"/>
              </a:rPr>
              <a:t>】</a:t>
            </a:r>
            <a:r>
              <a:rPr lang="ja-JP" altLang="en-US" sz="2800" b="1" dirty="0" smtClean="0">
                <a:solidFill>
                  <a:schemeClr val="bg1"/>
                </a:solidFill>
                <a:latin typeface="Meiryo UI" panose="020B0604030504040204" pitchFamily="50" charset="-128"/>
                <a:ea typeface="Meiryo UI" panose="020B0604030504040204" pitchFamily="50" charset="-128"/>
              </a:rPr>
              <a:t> </a:t>
            </a:r>
            <a:endParaRPr lang="ja-JP" altLang="en-US" sz="2800" b="1" dirty="0">
              <a:solidFill>
                <a:schemeClr val="bg1"/>
              </a:solidFill>
              <a:latin typeface="Meiryo UI" panose="020B0604030504040204" pitchFamily="50" charset="-128"/>
              <a:ea typeface="Meiryo UI" panose="020B0604030504040204" pitchFamily="50" charset="-128"/>
            </a:endParaRPr>
          </a:p>
        </p:txBody>
      </p:sp>
      <p:sp>
        <p:nvSpPr>
          <p:cNvPr id="57" name="スライド番号プレースホルダー 56"/>
          <p:cNvSpPr>
            <a:spLocks noGrp="1"/>
          </p:cNvSpPr>
          <p:nvPr>
            <p:ph type="sldNum" sz="quarter" idx="12"/>
          </p:nvPr>
        </p:nvSpPr>
        <p:spPr>
          <a:xfrm>
            <a:off x="8622504" y="6327376"/>
            <a:ext cx="486000" cy="486000"/>
          </a:xfrm>
        </p:spPr>
        <p:txBody>
          <a:bodyPr/>
          <a:lstStyle/>
          <a:p>
            <a:fld id="{260D7C64-4B75-47CE-A9E9-B75BE436869C}" type="slidenum">
              <a:rPr kumimoji="1" lang="ja-JP" altLang="en-US" smtClean="0"/>
              <a:t>27</a:t>
            </a:fld>
            <a:endParaRPr kumimoji="1" lang="ja-JP" altLang="en-US"/>
          </a:p>
        </p:txBody>
      </p:sp>
      <p:pic>
        <p:nvPicPr>
          <p:cNvPr id="21" name="Picture 4" descr="有機薄膜太陽電池の写真"/>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17755" y="4311699"/>
            <a:ext cx="2684466" cy="1602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図 37"/>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119754" y="4309758"/>
            <a:ext cx="2389847" cy="160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正方形/長方形 1"/>
          <p:cNvSpPr>
            <a:spLocks noChangeArrowheads="1"/>
          </p:cNvSpPr>
          <p:nvPr/>
        </p:nvSpPr>
        <p:spPr bwMode="auto">
          <a:xfrm>
            <a:off x="4701289" y="6010116"/>
            <a:ext cx="32550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4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3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0" i="0" dirty="0">
                <a:latin typeface="ＭＳ Ｐゴシック" panose="020B0600070205080204" pitchFamily="50" charset="-128"/>
              </a:rPr>
              <a:t>ペットボトル分解菌を</a:t>
            </a:r>
            <a:endParaRPr lang="en-US" altLang="ja-JP" sz="1800" b="0" i="0" dirty="0">
              <a:latin typeface="ＭＳ Ｐゴシック" panose="020B0600070205080204" pitchFamily="50" charset="-128"/>
            </a:endParaRPr>
          </a:p>
          <a:p>
            <a:pPr algn="ctr" eaLnBrk="1" hangingPunct="1">
              <a:spcBef>
                <a:spcPct val="0"/>
              </a:spcBef>
              <a:buFontTx/>
              <a:buNone/>
            </a:pPr>
            <a:r>
              <a:rPr lang="ja-JP" altLang="en-US" sz="1800" b="0" i="0" dirty="0">
                <a:latin typeface="ＭＳ Ｐゴシック" panose="020B0600070205080204" pitchFamily="50" charset="-128"/>
              </a:rPr>
              <a:t>活用したリサイクル</a:t>
            </a:r>
            <a:endParaRPr lang="en-US" altLang="ja-JP" sz="1800" b="0" i="0" dirty="0">
              <a:latin typeface="ＭＳ Ｐゴシック" panose="020B0600070205080204" pitchFamily="50" charset="-128"/>
            </a:endParaRPr>
          </a:p>
        </p:txBody>
      </p:sp>
      <p:sp>
        <p:nvSpPr>
          <p:cNvPr id="28" name="正方形/長方形 1"/>
          <p:cNvSpPr>
            <a:spLocks noChangeArrowheads="1"/>
          </p:cNvSpPr>
          <p:nvPr/>
        </p:nvSpPr>
        <p:spPr bwMode="auto">
          <a:xfrm>
            <a:off x="1957822" y="6147894"/>
            <a:ext cx="25291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4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3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ts val="400"/>
              </a:spcBef>
              <a:buFontTx/>
              <a:buNone/>
            </a:pPr>
            <a:r>
              <a:rPr lang="ja-JP" altLang="en-US" sz="1800" b="0" i="0" dirty="0">
                <a:latin typeface="ＭＳ Ｐゴシック" panose="020B0600070205080204" pitchFamily="50" charset="-128"/>
              </a:rPr>
              <a:t>有機薄膜太陽電池</a:t>
            </a:r>
          </a:p>
        </p:txBody>
      </p:sp>
      <p:sp>
        <p:nvSpPr>
          <p:cNvPr id="2" name="正方形/長方形 1"/>
          <p:cNvSpPr/>
          <p:nvPr/>
        </p:nvSpPr>
        <p:spPr>
          <a:xfrm>
            <a:off x="431421" y="1311176"/>
            <a:ext cx="8434083" cy="1646605"/>
          </a:xfrm>
          <a:prstGeom prst="rect">
            <a:avLst/>
          </a:prstGeom>
          <a:ln>
            <a:solidFill>
              <a:schemeClr val="tx1"/>
            </a:solidFill>
          </a:ln>
        </p:spPr>
        <p:txBody>
          <a:bodyPr wrap="square">
            <a:spAutoFit/>
          </a:bodyPr>
          <a:lstStyle/>
          <a:p>
            <a:pPr marL="176213" lvl="0" indent="-176213" fontAlgn="ctr">
              <a:spcAft>
                <a:spcPts val="600"/>
              </a:spcAft>
              <a:defRPr/>
            </a:pPr>
            <a:r>
              <a:rPr lang="ja-JP" altLang="en-US" sz="2400" b="1" dirty="0">
                <a:solidFill>
                  <a:prstClr val="black"/>
                </a:solidFill>
                <a:latin typeface="Meiryo UI" panose="020B0604030504040204" pitchFamily="50" charset="-128"/>
                <a:ea typeface="Meiryo UI" panose="020B0604030504040204" pitchFamily="50" charset="-128"/>
              </a:rPr>
              <a:t>■環境・エネルギー先進技術の普及を促進するため、来阪来場者に</a:t>
            </a:r>
            <a:r>
              <a:rPr lang="en-US" altLang="ja-JP" sz="2400" b="1" dirty="0">
                <a:solidFill>
                  <a:prstClr val="black"/>
                </a:solidFill>
                <a:latin typeface="Meiryo UI" panose="020B0604030504040204" pitchFamily="50" charset="-128"/>
                <a:ea typeface="Meiryo UI" panose="020B0604030504040204" pitchFamily="50" charset="-128"/>
              </a:rPr>
              <a:t>PR</a:t>
            </a:r>
            <a:r>
              <a:rPr lang="ja-JP" altLang="en-US" sz="2400" b="1" dirty="0">
                <a:solidFill>
                  <a:prstClr val="black"/>
                </a:solidFill>
                <a:latin typeface="Meiryo UI" panose="020B0604030504040204" pitchFamily="50" charset="-128"/>
                <a:ea typeface="Meiryo UI" panose="020B0604030504040204" pitchFamily="50" charset="-128"/>
              </a:rPr>
              <a:t>しやすい民間施設等に先進技術を導入して </a:t>
            </a:r>
            <a:r>
              <a:rPr lang="en-US" altLang="ja-JP" sz="2400" b="1" dirty="0">
                <a:solidFill>
                  <a:prstClr val="black"/>
                </a:solidFill>
                <a:latin typeface="Meiryo UI" panose="020B0604030504040204" pitchFamily="50" charset="-128"/>
                <a:ea typeface="Meiryo UI" panose="020B0604030504040204" pitchFamily="50" charset="-128"/>
              </a:rPr>
              <a:t>CO</a:t>
            </a:r>
            <a:r>
              <a:rPr lang="en-US" altLang="ja-JP" sz="2400" b="1" baseline="-25000" dirty="0">
                <a:solidFill>
                  <a:prstClr val="black"/>
                </a:solidFill>
                <a:latin typeface="Meiryo UI" panose="020B0604030504040204" pitchFamily="50" charset="-128"/>
                <a:ea typeface="Meiryo UI" panose="020B0604030504040204" pitchFamily="50" charset="-128"/>
              </a:rPr>
              <a:t>2</a:t>
            </a:r>
            <a:r>
              <a:rPr lang="ja-JP" altLang="en-US" sz="2400" b="1" dirty="0">
                <a:solidFill>
                  <a:prstClr val="black"/>
                </a:solidFill>
                <a:latin typeface="Meiryo UI" panose="020B0604030504040204" pitchFamily="50" charset="-128"/>
                <a:ea typeface="Meiryo UI" panose="020B0604030504040204" pitchFamily="50" charset="-128"/>
              </a:rPr>
              <a:t>削減効果等を発信するモデル事業に補助する。</a:t>
            </a:r>
            <a:endParaRPr lang="en-US" altLang="ja-JP" sz="2400" b="1" dirty="0">
              <a:solidFill>
                <a:prstClr val="black"/>
              </a:solidFill>
              <a:latin typeface="Meiryo UI" panose="020B0604030504040204" pitchFamily="50" charset="-128"/>
              <a:ea typeface="Meiryo UI" panose="020B0604030504040204" pitchFamily="50" charset="-128"/>
            </a:endParaRPr>
          </a:p>
          <a:p>
            <a:pPr marL="176213" lvl="0" indent="-176213" fontAlgn="ctr">
              <a:defRPr/>
            </a:pPr>
            <a:r>
              <a:rPr lang="ja-JP" altLang="en-US" sz="2400" b="1" dirty="0">
                <a:solidFill>
                  <a:prstClr val="black"/>
                </a:solidFill>
                <a:latin typeface="Meiryo UI" panose="020B0604030504040204" pitchFamily="50" charset="-128"/>
                <a:ea typeface="Meiryo UI" panose="020B0604030504040204" pitchFamily="50" charset="-128"/>
              </a:rPr>
              <a:t>■先進技術が普及した未来社会の姿を見せる動画等を作成する。</a:t>
            </a:r>
          </a:p>
        </p:txBody>
      </p:sp>
      <p:sp>
        <p:nvSpPr>
          <p:cNvPr id="15" name="正方形/長方形 1"/>
          <p:cNvSpPr>
            <a:spLocks noChangeArrowheads="1"/>
          </p:cNvSpPr>
          <p:nvPr/>
        </p:nvSpPr>
        <p:spPr bwMode="auto">
          <a:xfrm>
            <a:off x="1562616" y="3669240"/>
            <a:ext cx="33195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4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3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6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ts val="400"/>
              </a:spcBef>
              <a:buFontTx/>
              <a:buNone/>
            </a:pPr>
            <a:r>
              <a:rPr lang="ja-JP" altLang="en-US" sz="2400" b="0" i="0" dirty="0">
                <a:latin typeface="ＭＳ Ｐゴシック" panose="020B0600070205080204" pitchFamily="50" charset="-128"/>
              </a:rPr>
              <a:t>＜対象技術イメージ＞</a:t>
            </a:r>
          </a:p>
        </p:txBody>
      </p:sp>
      <p:sp>
        <p:nvSpPr>
          <p:cNvPr id="4" name="テキスト ボックス 3"/>
          <p:cNvSpPr txBox="1"/>
          <p:nvPr/>
        </p:nvSpPr>
        <p:spPr>
          <a:xfrm>
            <a:off x="-1764704" y="2907576"/>
            <a:ext cx="184704" cy="904851"/>
          </a:xfrm>
          <a:prstGeom prst="rect">
            <a:avLst/>
          </a:prstGeom>
        </p:spPr>
        <p:txBody>
          <a:bodyPr vert="horz" wrap="none" lIns="91427" tIns="45714" rIns="91427" bIns="45714" rtlCol="0">
            <a:spAutoFit/>
          </a:bodyPr>
          <a:lstStyle/>
          <a:p>
            <a:pPr marL="0" indent="0" algn="l">
              <a:lnSpc>
                <a:spcPct val="120000"/>
              </a:lnSpc>
              <a:spcBef>
                <a:spcPts val="600"/>
              </a:spcBef>
              <a:buNone/>
            </a:pPr>
            <a:endParaRPr kumimoji="1" lang="ja-JP" altLang="en-US" sz="4400" dirty="0" smtClean="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3316954" y="3097418"/>
            <a:ext cx="5662101" cy="461653"/>
          </a:xfrm>
          <a:prstGeom prst="rect">
            <a:avLst/>
          </a:prstGeom>
        </p:spPr>
        <p:txBody>
          <a:bodyPr vert="horz" wrap="none" lIns="91427" tIns="45714" rIns="91427" bIns="45714" rtlCol="0">
            <a:spAutoFit/>
          </a:bodyPr>
          <a:lstStyle/>
          <a:p>
            <a:pPr marL="0" indent="0" algn="l">
              <a:lnSpc>
                <a:spcPct val="120000"/>
              </a:lnSpc>
              <a:spcBef>
                <a:spcPts val="600"/>
              </a:spcBef>
              <a:buNone/>
            </a:pPr>
            <a:r>
              <a:rPr kumimoji="1" lang="en-US" altLang="ja-JP" sz="2000" dirty="0" smtClean="0">
                <a:latin typeface="Meiryo UI" panose="020B0604030504040204" pitchFamily="50" charset="-128"/>
                <a:ea typeface="Meiryo UI" panose="020B0604030504040204" pitchFamily="50" charset="-128"/>
              </a:rPr>
              <a:t>R5</a:t>
            </a:r>
            <a:r>
              <a:rPr kumimoji="1" lang="ja-JP" altLang="en-US" sz="2000" dirty="0" smtClean="0">
                <a:latin typeface="Meiryo UI" panose="020B0604030504040204" pitchFamily="50" charset="-128"/>
                <a:ea typeface="Meiryo UI" panose="020B0604030504040204" pitchFamily="50" charset="-128"/>
              </a:rPr>
              <a:t>活動指標：環境先進技術モデル導入件数　２件</a:t>
            </a:r>
          </a:p>
        </p:txBody>
      </p:sp>
      <p:sp>
        <p:nvSpPr>
          <p:cNvPr id="3" name="正方形/長方形 2"/>
          <p:cNvSpPr/>
          <p:nvPr/>
        </p:nvSpPr>
        <p:spPr>
          <a:xfrm>
            <a:off x="7029745" y="893809"/>
            <a:ext cx="1978427" cy="369332"/>
          </a:xfrm>
          <a:prstGeom prst="rect">
            <a:avLst/>
          </a:prstGeom>
        </p:spPr>
        <p:txBody>
          <a:bodyPr wrap="none">
            <a:spAutoFit/>
          </a:bodyPr>
          <a:lstStyle/>
          <a:p>
            <a:pPr marL="177800" indent="-101600" defTabSz="914400"/>
            <a:r>
              <a:rPr kumimoji="0" lang="ja-JP" altLang="ja-JP" dirty="0" smtClean="0">
                <a:latin typeface="Meiryo UI" panose="020B0604030504040204" pitchFamily="50" charset="-128"/>
                <a:ea typeface="Meiryo UI" panose="020B0604030504040204" pitchFamily="50" charset="-128"/>
                <a:cs typeface="ＭＳ Ｐゴシック" panose="020B0600070205080204" pitchFamily="50" charset="-128"/>
              </a:rPr>
              <a:t>（</a:t>
            </a:r>
            <a:r>
              <a:rPr kumimoji="0" lang="en-US" altLang="ja-JP" dirty="0">
                <a:latin typeface="Meiryo UI" panose="020B0604030504040204" pitchFamily="50" charset="-128"/>
                <a:ea typeface="Meiryo UI" panose="020B0604030504040204" pitchFamily="50" charset="-128"/>
                <a:cs typeface="ＭＳ Ｐゴシック" panose="020B0600070205080204" pitchFamily="50" charset="-128"/>
              </a:rPr>
              <a:t>25,611</a:t>
            </a:r>
            <a:r>
              <a:rPr kumimoji="0" lang="ja-JP" altLang="en-US" dirty="0" smtClean="0">
                <a:latin typeface="Meiryo UI" panose="020B0604030504040204" pitchFamily="50" charset="-128"/>
                <a:ea typeface="Meiryo UI" panose="020B0604030504040204" pitchFamily="50" charset="-128"/>
                <a:cs typeface="ＭＳ Ｐゴシック" panose="020B0600070205080204" pitchFamily="50" charset="-128"/>
              </a:rPr>
              <a:t>千円</a:t>
            </a:r>
            <a:r>
              <a:rPr kumimoji="0" lang="ja-JP" altLang="en-US" dirty="0">
                <a:latin typeface="Meiryo UI" panose="020B0604030504040204" pitchFamily="50" charset="-128"/>
                <a:ea typeface="Meiryo UI" panose="020B0604030504040204" pitchFamily="50" charset="-128"/>
                <a:cs typeface="ＭＳ Ｐゴシック" panose="020B0600070205080204" pitchFamily="50" charset="-128"/>
              </a:rPr>
              <a:t>）</a:t>
            </a:r>
            <a:endParaRPr kumimoji="0" lang="en-US" altLang="ja-JP" dirty="0">
              <a:latin typeface="Meiryo UI" panose="020B0604030504040204" pitchFamily="50" charset="-128"/>
              <a:ea typeface="Meiryo UI" panose="020B0604030504040204" pitchFamily="50" charset="-128"/>
              <a:cs typeface="ＭＳ Ｐゴシック" panose="020B0600070205080204" pitchFamily="50" charset="-128"/>
            </a:endParaRPr>
          </a:p>
        </p:txBody>
      </p:sp>
    </p:spTree>
    <p:extLst>
      <p:ext uri="{BB962C8B-B14F-4D97-AF65-F5344CB8AC3E}">
        <p14:creationId xmlns:p14="http://schemas.microsoft.com/office/powerpoint/2010/main" val="205720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タイトル 1"/>
          <p:cNvSpPr txBox="1">
            <a:spLocks/>
          </p:cNvSpPr>
          <p:nvPr/>
        </p:nvSpPr>
        <p:spPr>
          <a:xfrm>
            <a:off x="0" y="-25642"/>
            <a:ext cx="9144000" cy="692696"/>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ゼロエミッション車の普及</a:t>
            </a:r>
            <a:r>
              <a:rPr lang="ja-JP" altLang="en-US" sz="2800" b="1" dirty="0" smtClean="0">
                <a:solidFill>
                  <a:schemeClr val="bg1"/>
                </a:solidFill>
                <a:latin typeface="Meiryo UI" panose="020B0604030504040204" pitchFamily="50" charset="-128"/>
                <a:ea typeface="Meiryo UI" panose="020B0604030504040204" pitchFamily="50" charset="-128"/>
              </a:rPr>
              <a:t>促進</a:t>
            </a:r>
            <a:r>
              <a:rPr lang="en-US" altLang="ja-JP" sz="2800" b="1" dirty="0" smtClean="0">
                <a:solidFill>
                  <a:schemeClr val="bg1"/>
                </a:solidFill>
                <a:latin typeface="Meiryo UI" panose="020B0604030504040204" pitchFamily="50" charset="-128"/>
                <a:ea typeface="Meiryo UI" panose="020B0604030504040204" pitchFamily="50" charset="-128"/>
              </a:rPr>
              <a:t>【</a:t>
            </a:r>
            <a:r>
              <a:rPr lang="ja-JP" altLang="en-US" sz="2800" b="1" dirty="0" smtClean="0">
                <a:solidFill>
                  <a:schemeClr val="bg1"/>
                </a:solidFill>
                <a:latin typeface="Meiryo UI" panose="020B0604030504040204" pitchFamily="50" charset="-128"/>
                <a:ea typeface="Meiryo UI" panose="020B0604030504040204" pitchFamily="50" charset="-128"/>
              </a:rPr>
              <a:t>継続</a:t>
            </a:r>
            <a:r>
              <a:rPr lang="en-US" altLang="ja-JP" sz="2800" b="1" dirty="0" smtClean="0">
                <a:solidFill>
                  <a:schemeClr val="bg1"/>
                </a:solidFill>
                <a:latin typeface="Meiryo UI" panose="020B0604030504040204" pitchFamily="50" charset="-128"/>
                <a:ea typeface="Meiryo UI" panose="020B0604030504040204" pitchFamily="50" charset="-128"/>
              </a:rPr>
              <a:t>】</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57" name="スライド番号プレースホルダー 56"/>
          <p:cNvSpPr>
            <a:spLocks noGrp="1"/>
          </p:cNvSpPr>
          <p:nvPr>
            <p:ph type="sldNum" sz="quarter" idx="12"/>
          </p:nvPr>
        </p:nvSpPr>
        <p:spPr>
          <a:xfrm>
            <a:off x="8622504" y="6327376"/>
            <a:ext cx="486000" cy="486000"/>
          </a:xfrm>
        </p:spPr>
        <p:txBody>
          <a:bodyPr/>
          <a:lstStyle/>
          <a:p>
            <a:fld id="{260D7C64-4B75-47CE-A9E9-B75BE436869C}" type="slidenum">
              <a:rPr kumimoji="1" lang="ja-JP" altLang="en-US" smtClean="0"/>
              <a:t>28</a:t>
            </a:fld>
            <a:endParaRPr kumimoji="1" lang="ja-JP" altLang="en-US"/>
          </a:p>
        </p:txBody>
      </p:sp>
      <p:sp>
        <p:nvSpPr>
          <p:cNvPr id="5" name="正方形/長方形 4"/>
          <p:cNvSpPr/>
          <p:nvPr/>
        </p:nvSpPr>
        <p:spPr>
          <a:xfrm>
            <a:off x="302610" y="1257524"/>
            <a:ext cx="8707133" cy="712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2563" indent="-182563">
              <a:lnSpc>
                <a:spcPts val="2600"/>
              </a:lnSpc>
            </a:pPr>
            <a:r>
              <a:rPr lang="ja-JP" altLang="en-US" b="1" dirty="0">
                <a:solidFill>
                  <a:schemeClr val="tx1"/>
                </a:solidFill>
                <a:latin typeface="Meiryo UI" panose="020B0604030504040204" pitchFamily="50" charset="-128"/>
                <a:ea typeface="Meiryo UI" panose="020B0604030504040204" pitchFamily="50" charset="-128"/>
              </a:rPr>
              <a:t>万博を契機に、地域の公共交通を支えるバスのゼロエミッション化に集中的に取組むため、</a:t>
            </a:r>
            <a:endParaRPr lang="en-US" altLang="ja-JP" b="1" dirty="0">
              <a:solidFill>
                <a:schemeClr val="tx1"/>
              </a:solidFill>
              <a:latin typeface="Meiryo UI" panose="020B0604030504040204" pitchFamily="50" charset="-128"/>
              <a:ea typeface="Meiryo UI" panose="020B0604030504040204" pitchFamily="50" charset="-128"/>
            </a:endParaRPr>
          </a:p>
          <a:p>
            <a:pPr marL="182563" indent="-182563">
              <a:lnSpc>
                <a:spcPts val="2600"/>
              </a:lnSpc>
            </a:pPr>
            <a:r>
              <a:rPr lang="ja-JP" altLang="en-US" b="1" dirty="0">
                <a:solidFill>
                  <a:schemeClr val="tx1"/>
                </a:solidFill>
                <a:latin typeface="Meiryo UI" panose="020B0604030504040204" pitchFamily="50" charset="-128"/>
                <a:ea typeface="Meiryo UI" panose="020B0604030504040204" pitchFamily="50" charset="-128"/>
              </a:rPr>
              <a:t>府域のバス運行事業者等が、電気バス・燃料電池バスを導入するための経費を補助します</a:t>
            </a:r>
            <a:endParaRPr lang="en-US" altLang="ja-JP" b="1" dirty="0">
              <a:solidFill>
                <a:schemeClr val="tx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162153" y="817980"/>
            <a:ext cx="4841896" cy="6021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800" b="1" dirty="0">
                <a:solidFill>
                  <a:schemeClr val="tx1"/>
                </a:solidFill>
                <a:latin typeface="Meiryo UI" panose="020B0604030504040204" pitchFamily="50" charset="-128"/>
                <a:ea typeface="Meiryo UI" panose="020B0604030504040204" pitchFamily="50" charset="-128"/>
              </a:rPr>
              <a:t>環境配慮型バス普及促進事業</a:t>
            </a:r>
            <a:endParaRPr lang="en-US" altLang="ja-JP" sz="2800" b="1" dirty="0">
              <a:solidFill>
                <a:schemeClr val="tx1"/>
              </a:solidFill>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44292" y="5559586"/>
            <a:ext cx="2488119" cy="1219178"/>
          </a:xfrm>
          <a:prstGeom prst="rect">
            <a:avLst/>
          </a:prstGeom>
        </p:spPr>
      </p:pic>
      <p:sp>
        <p:nvSpPr>
          <p:cNvPr id="8" name="テキスト ボックス 7"/>
          <p:cNvSpPr txBox="1"/>
          <p:nvPr/>
        </p:nvSpPr>
        <p:spPr>
          <a:xfrm>
            <a:off x="6868063" y="6119627"/>
            <a:ext cx="2076453" cy="415498"/>
          </a:xfrm>
          <a:prstGeom prst="rect">
            <a:avLst/>
          </a:prstGeom>
          <a:noFill/>
        </p:spPr>
        <p:txBody>
          <a:bodyPr wrap="square" rtlCol="0">
            <a:spAutoFit/>
          </a:bodyPr>
          <a:lstStyle/>
          <a:p>
            <a:pPr algn="ctr"/>
            <a:r>
              <a:rPr lang="ja-JP" altLang="en-US" sz="1050" dirty="0">
                <a:solidFill>
                  <a:schemeClr val="tx1">
                    <a:lumMod val="50000"/>
                    <a:lumOff val="50000"/>
                  </a:schemeClr>
                </a:solidFill>
                <a:latin typeface="Meiryo UI" panose="020B0604030504040204" pitchFamily="50" charset="-128"/>
                <a:ea typeface="Meiryo UI" panose="020B0604030504040204" pitchFamily="50" charset="-128"/>
              </a:rPr>
              <a:t>燃料電池バスの例</a:t>
            </a:r>
            <a:r>
              <a:rPr lang="en-US" altLang="ja-JP" sz="1050" dirty="0">
                <a:solidFill>
                  <a:schemeClr val="tx1">
                    <a:lumMod val="50000"/>
                    <a:lumOff val="50000"/>
                  </a:schemeClr>
                </a:solidFill>
                <a:latin typeface="Meiryo UI" panose="020B0604030504040204" pitchFamily="50" charset="-128"/>
                <a:ea typeface="Meiryo UI" panose="020B0604030504040204" pitchFamily="50" charset="-128"/>
              </a:rPr>
              <a:t/>
            </a:r>
            <a:br>
              <a:rPr lang="en-US" altLang="ja-JP" sz="1050" dirty="0">
                <a:solidFill>
                  <a:schemeClr val="tx1">
                    <a:lumMod val="50000"/>
                    <a:lumOff val="50000"/>
                  </a:schemeClr>
                </a:solidFill>
                <a:latin typeface="Meiryo UI" panose="020B0604030504040204" pitchFamily="50" charset="-128"/>
                <a:ea typeface="Meiryo UI" panose="020B0604030504040204" pitchFamily="50" charset="-128"/>
              </a:rPr>
            </a:br>
            <a:r>
              <a:rPr lang="ja-JP" altLang="en-US" sz="1050" dirty="0">
                <a:solidFill>
                  <a:schemeClr val="tx1">
                    <a:lumMod val="50000"/>
                    <a:lumOff val="50000"/>
                  </a:schemeClr>
                </a:solidFill>
                <a:latin typeface="Meiryo UI" panose="020B0604030504040204" pitchFamily="50" charset="-128"/>
                <a:ea typeface="Meiryo UI" panose="020B0604030504040204" pitchFamily="50" charset="-128"/>
              </a:rPr>
              <a:t>「</a:t>
            </a:r>
            <a:r>
              <a:rPr lang="en-US" altLang="ja-JP" sz="1050" dirty="0">
                <a:solidFill>
                  <a:schemeClr val="tx1">
                    <a:lumMod val="50000"/>
                    <a:lumOff val="50000"/>
                  </a:schemeClr>
                </a:solidFill>
                <a:latin typeface="Meiryo UI" panose="020B0604030504040204" pitchFamily="50" charset="-128"/>
                <a:ea typeface="Meiryo UI" panose="020B0604030504040204" pitchFamily="50" charset="-128"/>
              </a:rPr>
              <a:t>SORA</a:t>
            </a:r>
            <a:r>
              <a:rPr lang="ja-JP" altLang="en-US" sz="1050" dirty="0">
                <a:solidFill>
                  <a:schemeClr val="tx1">
                    <a:lumMod val="50000"/>
                    <a:lumOff val="50000"/>
                  </a:schemeClr>
                </a:solidFill>
                <a:latin typeface="Meiryo UI" panose="020B0604030504040204" pitchFamily="50" charset="-128"/>
                <a:ea typeface="Meiryo UI" panose="020B0604030504040204" pitchFamily="50" charset="-128"/>
              </a:rPr>
              <a:t>」（トヨタ自動車）</a:t>
            </a:r>
            <a:endParaRPr lang="en-US" altLang="ja-JP" sz="105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025784" y="6363266"/>
            <a:ext cx="1525875" cy="415498"/>
          </a:xfrm>
          <a:prstGeom prst="rect">
            <a:avLst/>
          </a:prstGeom>
          <a:noFill/>
        </p:spPr>
        <p:txBody>
          <a:bodyPr wrap="square" rtlCol="0">
            <a:spAutoFit/>
          </a:bodyPr>
          <a:lstStyle/>
          <a:p>
            <a:pPr algn="ctr"/>
            <a:r>
              <a:rPr lang="ja-JP" altLang="en-US" sz="1050" dirty="0">
                <a:solidFill>
                  <a:schemeClr val="tx1">
                    <a:lumMod val="50000"/>
                    <a:lumOff val="50000"/>
                  </a:schemeClr>
                </a:solidFill>
                <a:latin typeface="Meiryo UI" panose="020B0604030504040204" pitchFamily="50" charset="-128"/>
                <a:ea typeface="Meiryo UI" panose="020B0604030504040204" pitchFamily="50" charset="-128"/>
              </a:rPr>
              <a:t>電気バスの例</a:t>
            </a:r>
            <a:endParaRPr lang="en-US" altLang="ja-JP" sz="1050" dirty="0">
              <a:solidFill>
                <a:schemeClr val="tx1">
                  <a:lumMod val="50000"/>
                  <a:lumOff val="50000"/>
                </a:schemeClr>
              </a:solidFill>
              <a:latin typeface="Meiryo UI" panose="020B0604030504040204" pitchFamily="50" charset="-128"/>
              <a:ea typeface="Meiryo UI" panose="020B0604030504040204" pitchFamily="50" charset="-128"/>
            </a:endParaRPr>
          </a:p>
          <a:p>
            <a:pPr algn="ctr"/>
            <a:r>
              <a:rPr lang="ja-JP" altLang="en-US" sz="1050" dirty="0">
                <a:solidFill>
                  <a:schemeClr val="tx1">
                    <a:lumMod val="50000"/>
                    <a:lumOff val="50000"/>
                  </a:schemeClr>
                </a:solidFill>
                <a:latin typeface="Meiryo UI" panose="020B0604030504040204" pitchFamily="50" charset="-128"/>
                <a:ea typeface="Meiryo UI" panose="020B0604030504040204" pitchFamily="50" charset="-128"/>
              </a:rPr>
              <a:t>「</a:t>
            </a:r>
            <a:r>
              <a:rPr lang="en-US" altLang="ja-JP" sz="1050" dirty="0">
                <a:solidFill>
                  <a:schemeClr val="tx1">
                    <a:lumMod val="50000"/>
                    <a:lumOff val="50000"/>
                  </a:schemeClr>
                </a:solidFill>
                <a:latin typeface="Meiryo UI" panose="020B0604030504040204" pitchFamily="50" charset="-128"/>
                <a:ea typeface="Meiryo UI" panose="020B0604030504040204" pitchFamily="50" charset="-128"/>
              </a:rPr>
              <a:t>K8</a:t>
            </a:r>
            <a:r>
              <a:rPr lang="ja-JP" altLang="en-US" sz="1050" dirty="0">
                <a:solidFill>
                  <a:schemeClr val="tx1">
                    <a:lumMod val="50000"/>
                    <a:lumOff val="50000"/>
                  </a:schemeClr>
                </a:solidFill>
                <a:latin typeface="Meiryo UI" panose="020B0604030504040204" pitchFamily="50" charset="-128"/>
                <a:ea typeface="Meiryo UI" panose="020B0604030504040204" pitchFamily="50" charset="-128"/>
              </a:rPr>
              <a:t>」（</a:t>
            </a:r>
            <a:r>
              <a:rPr lang="en-US" altLang="ja-JP" sz="1050" dirty="0">
                <a:solidFill>
                  <a:schemeClr val="tx1">
                    <a:lumMod val="50000"/>
                    <a:lumOff val="50000"/>
                  </a:schemeClr>
                </a:solidFill>
                <a:latin typeface="Meiryo UI" panose="020B0604030504040204" pitchFamily="50" charset="-128"/>
                <a:ea typeface="Meiryo UI" panose="020B0604030504040204" pitchFamily="50" charset="-128"/>
              </a:rPr>
              <a:t>BYD</a:t>
            </a:r>
            <a:r>
              <a:rPr lang="ja-JP" altLang="en-US" sz="1050" dirty="0">
                <a:solidFill>
                  <a:schemeClr val="tx1">
                    <a:lumMod val="50000"/>
                    <a:lumOff val="50000"/>
                  </a:schemeClr>
                </a:solidFill>
                <a:latin typeface="Meiryo UI" panose="020B0604030504040204" pitchFamily="50" charset="-128"/>
                <a:ea typeface="Meiryo UI" panose="020B0604030504040204" pitchFamily="50" charset="-128"/>
              </a:rPr>
              <a:t>社）</a:t>
            </a:r>
            <a:endParaRPr lang="en-US" altLang="ja-JP" sz="1050" dirty="0">
              <a:solidFill>
                <a:schemeClr val="tx1">
                  <a:lumMod val="50000"/>
                  <a:lumOff val="50000"/>
                </a:schemeClr>
              </a:solidFill>
              <a:latin typeface="Meiryo UI" panose="020B0604030504040204" pitchFamily="50" charset="-128"/>
              <a:ea typeface="Meiryo UI" panose="020B0604030504040204" pitchFamily="50" charset="-128"/>
            </a:endParaRPr>
          </a:p>
        </p:txBody>
      </p:sp>
      <p:pic>
        <p:nvPicPr>
          <p:cNvPr id="12" name="図 11"/>
          <p:cNvPicPr/>
          <p:nvPr/>
        </p:nvPicPr>
        <p:blipFill>
          <a:blip r:embed="rId4">
            <a:extLst>
              <a:ext uri="{28A0092B-C50C-407E-A947-70E740481C1C}">
                <a14:useLocalDpi xmlns:a14="http://schemas.microsoft.com/office/drawing/2010/main"/>
              </a:ext>
            </a:extLst>
          </a:blip>
          <a:srcRect/>
          <a:stretch>
            <a:fillRect/>
          </a:stretch>
        </p:blipFill>
        <p:spPr bwMode="auto">
          <a:xfrm>
            <a:off x="2483768" y="5601778"/>
            <a:ext cx="2016224" cy="1218269"/>
          </a:xfrm>
          <a:prstGeom prst="rect">
            <a:avLst/>
          </a:prstGeom>
          <a:noFill/>
          <a:ln>
            <a:noFill/>
          </a:ln>
        </p:spPr>
      </p:pic>
      <p:sp>
        <p:nvSpPr>
          <p:cNvPr id="20" name="テキスト ボックス 19">
            <a:extLst>
              <a:ext uri="{FF2B5EF4-FFF2-40B4-BE49-F238E27FC236}">
                <a16:creationId xmlns:a16="http://schemas.microsoft.com/office/drawing/2014/main" id="{F4759A87-95ED-4A76-AB4B-99E6DEF9FABE}"/>
              </a:ext>
            </a:extLst>
          </p:cNvPr>
          <p:cNvSpPr txBox="1"/>
          <p:nvPr/>
        </p:nvSpPr>
        <p:spPr>
          <a:xfrm>
            <a:off x="251808" y="2173619"/>
            <a:ext cx="8496367" cy="830997"/>
          </a:xfrm>
          <a:prstGeom prst="rect">
            <a:avLst/>
          </a:prstGeom>
          <a:noFill/>
        </p:spPr>
        <p:txBody>
          <a:bodyPr wrap="square" lIns="0" tIns="0" rIns="0" bIns="0">
            <a:spAutoFit/>
          </a:bodyPr>
          <a:lstStyle/>
          <a:p>
            <a:pPr marL="439738" indent="-439738" fontAlgn="ctr">
              <a:defRPr/>
            </a:pPr>
            <a:r>
              <a:rPr lang="ja-JP" altLang="en-US" spc="-100" dirty="0">
                <a:solidFill>
                  <a:schemeClr val="accent1"/>
                </a:solidFill>
                <a:latin typeface="Meiryo UI" panose="020B0604030504040204" pitchFamily="50" charset="-128"/>
                <a:ea typeface="Meiryo UI" panose="020B0604030504040204" pitchFamily="50" charset="-128"/>
              </a:rPr>
              <a:t>●</a:t>
            </a:r>
            <a:r>
              <a:rPr lang="ja-JP" altLang="en-US" b="0" i="0" dirty="0">
                <a:latin typeface="Meiryo UI" panose="020B0604030504040204" pitchFamily="50" charset="-128"/>
                <a:ea typeface="Meiryo UI" panose="020B0604030504040204" pitchFamily="50" charset="-128"/>
              </a:rPr>
              <a:t>予算積算台数</a:t>
            </a:r>
            <a:r>
              <a:rPr lang="en-US" altLang="ja-JP" b="0" i="0" baseline="30000" dirty="0">
                <a:latin typeface="Meiryo UI" panose="020B0604030504040204" pitchFamily="50" charset="-128"/>
                <a:ea typeface="Meiryo UI" panose="020B0604030504040204" pitchFamily="50" charset="-128"/>
              </a:rPr>
              <a:t> </a:t>
            </a:r>
            <a:endParaRPr lang="en-US" altLang="ja-JP" b="0" i="0" dirty="0">
              <a:latin typeface="Meiryo UI" panose="020B0604030504040204" pitchFamily="50" charset="-128"/>
              <a:ea typeface="Meiryo UI" panose="020B0604030504040204" pitchFamily="50" charset="-128"/>
            </a:endParaRPr>
          </a:p>
          <a:p>
            <a:pPr marL="439738" indent="-439738" eaLnBrk="1" fontAlgn="t" hangingPunct="1">
              <a:defRPr/>
            </a:pPr>
            <a:r>
              <a:rPr lang="ja-JP" altLang="en-US" b="0" i="0" dirty="0">
                <a:latin typeface="Meiryo UI" panose="020B0604030504040204" pitchFamily="50" charset="-128"/>
                <a:ea typeface="Meiryo UI" panose="020B0604030504040204" pitchFamily="50" charset="-128"/>
              </a:rPr>
              <a:t>　</a:t>
            </a:r>
            <a:r>
              <a:rPr lang="ja-JP" altLang="ja-JP" b="0" i="0" dirty="0">
                <a:latin typeface="Meiryo UI" panose="020B0604030504040204" pitchFamily="50" charset="-128"/>
                <a:ea typeface="Meiryo UI" panose="020B0604030504040204" pitchFamily="50" charset="-128"/>
              </a:rPr>
              <a:t>合計</a:t>
            </a:r>
            <a:r>
              <a:rPr lang="en-US" altLang="ja-JP" b="0" i="0" dirty="0">
                <a:latin typeface="Meiryo UI" panose="020B0604030504040204" pitchFamily="50" charset="-128"/>
                <a:ea typeface="Meiryo UI" panose="020B0604030504040204" pitchFamily="50" charset="-128"/>
              </a:rPr>
              <a:t>49</a:t>
            </a:r>
            <a:r>
              <a:rPr lang="ja-JP" altLang="ja-JP" b="0" i="0" dirty="0">
                <a:latin typeface="Meiryo UI" panose="020B0604030504040204" pitchFamily="50" charset="-128"/>
                <a:ea typeface="Meiryo UI" panose="020B0604030504040204" pitchFamily="50" charset="-128"/>
              </a:rPr>
              <a:t>台</a:t>
            </a:r>
            <a:r>
              <a:rPr lang="en-US" altLang="ja-JP" b="0" i="0" baseline="30000" dirty="0">
                <a:latin typeface="Meiryo UI" panose="020B0604030504040204" pitchFamily="50" charset="-128"/>
                <a:ea typeface="Meiryo UI" panose="020B0604030504040204" pitchFamily="50" charset="-128"/>
              </a:rPr>
              <a:t>※ </a:t>
            </a:r>
            <a:r>
              <a:rPr lang="ja-JP" altLang="ja-JP" b="0" i="0" dirty="0">
                <a:latin typeface="Meiryo UI" panose="020B0604030504040204" pitchFamily="50" charset="-128"/>
                <a:ea typeface="Meiryo UI" panose="020B0604030504040204" pitchFamily="50" charset="-128"/>
              </a:rPr>
              <a:t>（</a:t>
            </a:r>
            <a:r>
              <a:rPr lang="en-US" altLang="ja-JP" b="0" i="0" dirty="0">
                <a:latin typeface="Meiryo UI" panose="020B0604030504040204" pitchFamily="50" charset="-128"/>
                <a:ea typeface="Meiryo UI" panose="020B0604030504040204" pitchFamily="50" charset="-128"/>
              </a:rPr>
              <a:t>EV</a:t>
            </a:r>
            <a:r>
              <a:rPr lang="ja-JP" altLang="ja-JP" b="0" i="0" dirty="0">
                <a:latin typeface="Meiryo UI" panose="020B0604030504040204" pitchFamily="50" charset="-128"/>
                <a:ea typeface="Meiryo UI" panose="020B0604030504040204" pitchFamily="50" charset="-128"/>
              </a:rPr>
              <a:t>バス</a:t>
            </a:r>
            <a:r>
              <a:rPr lang="en-US" altLang="ja-JP" b="0" i="0" dirty="0">
                <a:latin typeface="Meiryo UI" panose="020B0604030504040204" pitchFamily="50" charset="-128"/>
                <a:ea typeface="Meiryo UI" panose="020B0604030504040204" pitchFamily="50" charset="-128"/>
              </a:rPr>
              <a:t>47</a:t>
            </a:r>
            <a:r>
              <a:rPr lang="ja-JP" altLang="ja-JP" b="0" i="0" dirty="0">
                <a:latin typeface="Meiryo UI" panose="020B0604030504040204" pitchFamily="50" charset="-128"/>
                <a:ea typeface="Meiryo UI" panose="020B0604030504040204" pitchFamily="50" charset="-128"/>
              </a:rPr>
              <a:t>台、</a:t>
            </a:r>
            <a:r>
              <a:rPr lang="en-US" altLang="ja-JP" b="0" i="0" dirty="0">
                <a:latin typeface="Meiryo UI" panose="020B0604030504040204" pitchFamily="50" charset="-128"/>
                <a:ea typeface="Meiryo UI" panose="020B0604030504040204" pitchFamily="50" charset="-128"/>
              </a:rPr>
              <a:t>FC</a:t>
            </a:r>
            <a:r>
              <a:rPr lang="ja-JP" altLang="ja-JP" b="0" i="0" dirty="0">
                <a:latin typeface="Meiryo UI" panose="020B0604030504040204" pitchFamily="50" charset="-128"/>
                <a:ea typeface="Meiryo UI" panose="020B0604030504040204" pitchFamily="50" charset="-128"/>
              </a:rPr>
              <a:t>バス２台 ）</a:t>
            </a:r>
            <a:endParaRPr lang="en-US" altLang="ja-JP" b="0" i="0" dirty="0">
              <a:latin typeface="Meiryo UI" panose="020B0604030504040204" pitchFamily="50" charset="-128"/>
              <a:ea typeface="Meiryo UI" panose="020B0604030504040204" pitchFamily="50" charset="-128"/>
            </a:endParaRPr>
          </a:p>
          <a:p>
            <a:pPr marL="439738" indent="-439738" eaLnBrk="1" fontAlgn="t" hangingPunct="1">
              <a:defRPr/>
            </a:pPr>
            <a:r>
              <a:rPr lang="en-US" altLang="ja-JP" b="0" i="0" dirty="0">
                <a:latin typeface="Meiryo UI" panose="020B0604030504040204" pitchFamily="50" charset="-128"/>
                <a:ea typeface="Meiryo UI" panose="020B0604030504040204" pitchFamily="50" charset="-128"/>
              </a:rPr>
              <a:t>  ※</a:t>
            </a:r>
            <a:r>
              <a:rPr lang="ja-JP" altLang="ja-JP" b="0" i="0" dirty="0">
                <a:latin typeface="Meiryo UI" panose="020B0604030504040204" pitchFamily="50" charset="-128"/>
                <a:ea typeface="Meiryo UI" panose="020B0604030504040204" pitchFamily="50" charset="-128"/>
              </a:rPr>
              <a:t>バス事業者</a:t>
            </a:r>
            <a:r>
              <a:rPr lang="ja-JP" altLang="en-US" b="0" i="0" dirty="0">
                <a:latin typeface="Meiryo UI" panose="020B0604030504040204" pitchFamily="50" charset="-128"/>
                <a:ea typeface="Meiryo UI" panose="020B0604030504040204" pitchFamily="50" charset="-128"/>
              </a:rPr>
              <a:t>等</a:t>
            </a:r>
            <a:r>
              <a:rPr lang="ja-JP" altLang="ja-JP" b="0" i="0" dirty="0">
                <a:latin typeface="Meiryo UI" panose="020B0604030504040204" pitchFamily="50" charset="-128"/>
                <a:ea typeface="Meiryo UI" panose="020B0604030504040204" pitchFamily="50" charset="-128"/>
              </a:rPr>
              <a:t>へのヒアリング結果を踏まえて</a:t>
            </a:r>
            <a:r>
              <a:rPr lang="ja-JP" altLang="en-US" b="0" i="0" dirty="0">
                <a:latin typeface="Meiryo UI" panose="020B0604030504040204" pitchFamily="50" charset="-128"/>
                <a:ea typeface="Meiryo UI" panose="020B0604030504040204" pitchFamily="50" charset="-128"/>
              </a:rPr>
              <a:t>、現時点での導入意向に見合った台数を</a:t>
            </a:r>
            <a:r>
              <a:rPr lang="ja-JP" altLang="ja-JP" b="0" i="0" dirty="0">
                <a:latin typeface="Meiryo UI" panose="020B0604030504040204" pitchFamily="50" charset="-128"/>
                <a:ea typeface="Meiryo UI" panose="020B0604030504040204" pitchFamily="50" charset="-128"/>
              </a:rPr>
              <a:t>設定</a:t>
            </a:r>
            <a:endParaRPr lang="en-US" altLang="ja-JP" b="0" i="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74A5EE03-3DB9-40A2-ABF8-F15AFC9ABEDB}"/>
              </a:ext>
            </a:extLst>
          </p:cNvPr>
          <p:cNvSpPr txBox="1"/>
          <p:nvPr/>
        </p:nvSpPr>
        <p:spPr>
          <a:xfrm>
            <a:off x="255365" y="3335807"/>
            <a:ext cx="7741583" cy="553998"/>
          </a:xfrm>
          <a:prstGeom prst="rect">
            <a:avLst/>
          </a:prstGeom>
          <a:noFill/>
        </p:spPr>
        <p:txBody>
          <a:bodyPr wrap="square" lIns="0" tIns="0" rIns="0" bIns="0">
            <a:spAutoFit/>
          </a:bodyPr>
          <a:lstStyle/>
          <a:p>
            <a:pPr>
              <a:defRPr/>
            </a:pPr>
            <a:r>
              <a:rPr lang="en-US" altLang="ja-JP" b="0" i="0" dirty="0">
                <a:latin typeface="Meiryo UI" panose="020B0604030504040204" pitchFamily="50" charset="-128"/>
                <a:ea typeface="Meiryo UI" panose="020B0604030504040204" pitchFamily="50" charset="-128"/>
              </a:rPr>
              <a:t>【</a:t>
            </a:r>
            <a:r>
              <a:rPr lang="ja-JP" altLang="en-US" b="0" i="0" dirty="0">
                <a:latin typeface="Meiryo UI" panose="020B0604030504040204" pitchFamily="50" charset="-128"/>
                <a:ea typeface="Meiryo UI" panose="020B0604030504040204" pitchFamily="50" charset="-128"/>
              </a:rPr>
              <a:t>参考</a:t>
            </a:r>
            <a:r>
              <a:rPr lang="en-US" altLang="ja-JP" b="0" i="0" dirty="0" smtClean="0">
                <a:latin typeface="Meiryo UI" panose="020B0604030504040204" pitchFamily="50" charset="-128"/>
                <a:ea typeface="Meiryo UI" panose="020B0604030504040204" pitchFamily="50" charset="-128"/>
              </a:rPr>
              <a:t>】</a:t>
            </a:r>
          </a:p>
          <a:p>
            <a:pPr>
              <a:defRPr/>
            </a:pPr>
            <a:r>
              <a:rPr lang="ja-JP" altLang="en-US" dirty="0">
                <a:latin typeface="Meiryo UI" panose="020B0604030504040204" pitchFamily="50" charset="-128"/>
                <a:ea typeface="Meiryo UI" panose="020B0604030504040204" pitchFamily="50" charset="-128"/>
              </a:rPr>
              <a:t>　</a:t>
            </a:r>
            <a:r>
              <a:rPr lang="en-US" altLang="ja-JP" b="0" i="0" dirty="0" smtClean="0">
                <a:latin typeface="Meiryo UI" panose="020B0604030504040204" pitchFamily="50" charset="-128"/>
                <a:ea typeface="Meiryo UI" panose="020B0604030504040204" pitchFamily="50" charset="-128"/>
              </a:rPr>
              <a:t>R</a:t>
            </a:r>
            <a:r>
              <a:rPr lang="ja-JP" altLang="en-US" b="0" i="0" dirty="0" smtClean="0">
                <a:latin typeface="Meiryo UI" panose="020B0604030504040204" pitchFamily="50" charset="-128"/>
                <a:ea typeface="Meiryo UI" panose="020B0604030504040204" pitchFamily="50" charset="-128"/>
              </a:rPr>
              <a:t>４　年度</a:t>
            </a:r>
            <a:r>
              <a:rPr lang="ja-JP" altLang="en-US" b="0" i="0" dirty="0">
                <a:latin typeface="Meiryo UI" panose="020B0604030504040204" pitchFamily="50" charset="-128"/>
                <a:ea typeface="Meiryo UI" panose="020B0604030504040204" pitchFamily="50" charset="-128"/>
              </a:rPr>
              <a:t>実績（見込み）　</a:t>
            </a:r>
            <a:r>
              <a:rPr lang="en-US" altLang="ja-JP" b="0" i="0" dirty="0">
                <a:latin typeface="Meiryo UI" panose="020B0604030504040204" pitchFamily="50" charset="-128"/>
                <a:ea typeface="Meiryo UI" panose="020B0604030504040204" pitchFamily="50" charset="-128"/>
              </a:rPr>
              <a:t>EV</a:t>
            </a:r>
            <a:r>
              <a:rPr lang="ja-JP" altLang="en-US" b="0" i="0" dirty="0">
                <a:latin typeface="Meiryo UI" panose="020B0604030504040204" pitchFamily="50" charset="-128"/>
                <a:ea typeface="Meiryo UI" panose="020B0604030504040204" pitchFamily="50" charset="-128"/>
              </a:rPr>
              <a:t>バス</a:t>
            </a:r>
            <a:r>
              <a:rPr lang="en-US" altLang="ja-JP" b="0" i="0" dirty="0">
                <a:latin typeface="Meiryo UI" panose="020B0604030504040204" pitchFamily="50" charset="-128"/>
                <a:ea typeface="Meiryo UI" panose="020B0604030504040204" pitchFamily="50" charset="-128"/>
              </a:rPr>
              <a:t>18</a:t>
            </a:r>
            <a:r>
              <a:rPr lang="ja-JP" altLang="en-US" b="0" i="0" dirty="0">
                <a:latin typeface="Meiryo UI" panose="020B0604030504040204" pitchFamily="50" charset="-128"/>
                <a:ea typeface="Meiryo UI" panose="020B0604030504040204" pitchFamily="50" charset="-128"/>
              </a:rPr>
              <a:t>台導入</a:t>
            </a:r>
            <a:endParaRPr lang="ja-JP" altLang="en-US" dirty="0">
              <a:latin typeface="Meiryo UI" panose="020B0604030504040204" pitchFamily="50" charset="-128"/>
              <a:ea typeface="Meiryo UI" panose="020B0604030504040204" pitchFamily="50" charset="-128"/>
            </a:endParaRPr>
          </a:p>
        </p:txBody>
      </p:sp>
      <p:sp>
        <p:nvSpPr>
          <p:cNvPr id="22" name="正方形/長方形 21"/>
          <p:cNvSpPr/>
          <p:nvPr/>
        </p:nvSpPr>
        <p:spPr>
          <a:xfrm>
            <a:off x="162153" y="3793676"/>
            <a:ext cx="8286784" cy="6756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pc="-100" dirty="0">
                <a:solidFill>
                  <a:schemeClr val="tx1"/>
                </a:solidFill>
                <a:latin typeface="Meiryo UI" panose="020B0604030504040204" pitchFamily="50" charset="-128"/>
                <a:ea typeface="Meiryo UI" panose="020B0604030504040204" pitchFamily="50" charset="-128"/>
              </a:rPr>
              <a:t>　</a:t>
            </a:r>
            <a:r>
              <a:rPr lang="en-US" altLang="ja-JP" dirty="0">
                <a:solidFill>
                  <a:schemeClr val="tx1"/>
                </a:solidFill>
                <a:latin typeface="Meiryo UI" panose="020B0604030504040204" pitchFamily="50" charset="-128"/>
                <a:ea typeface="Meiryo UI" panose="020B0604030504040204" pitchFamily="50" charset="-128"/>
              </a:rPr>
              <a:t>R</a:t>
            </a:r>
            <a:r>
              <a:rPr lang="ja-JP" altLang="en-US" dirty="0" smtClean="0">
                <a:solidFill>
                  <a:schemeClr val="tx1"/>
                </a:solidFill>
                <a:latin typeface="Meiryo UI" panose="020B0604030504040204" pitchFamily="50" charset="-128"/>
                <a:ea typeface="Meiryo UI" panose="020B0604030504040204" pitchFamily="50" charset="-128"/>
              </a:rPr>
              <a:t>４　</a:t>
            </a:r>
            <a:r>
              <a:rPr lang="ja-JP" altLang="en-US" spc="-100" dirty="0" smtClean="0">
                <a:solidFill>
                  <a:schemeClr val="tx1"/>
                </a:solidFill>
                <a:latin typeface="Meiryo UI" panose="020B0604030504040204" pitchFamily="50" charset="-128"/>
                <a:ea typeface="Meiryo UI" panose="020B0604030504040204" pitchFamily="50" charset="-128"/>
              </a:rPr>
              <a:t>補助</a:t>
            </a:r>
            <a:r>
              <a:rPr lang="ja-JP" altLang="en-US" spc="-100" dirty="0">
                <a:solidFill>
                  <a:schemeClr val="tx1"/>
                </a:solidFill>
                <a:latin typeface="Meiryo UI" panose="020B0604030504040204" pitchFamily="50" charset="-128"/>
                <a:ea typeface="Meiryo UI" panose="020B0604030504040204" pitchFamily="50" charset="-128"/>
              </a:rPr>
              <a:t>対象</a:t>
            </a:r>
            <a:r>
              <a:rPr lang="en-US" altLang="ja-JP" spc="-100" dirty="0">
                <a:solidFill>
                  <a:schemeClr val="tx1"/>
                </a:solidFill>
                <a:latin typeface="Meiryo UI" panose="020B0604030504040204" pitchFamily="50" charset="-128"/>
                <a:ea typeface="Meiryo UI" panose="020B0604030504040204" pitchFamily="50" charset="-128"/>
              </a:rPr>
              <a:t/>
            </a:r>
            <a:br>
              <a:rPr lang="en-US" altLang="ja-JP" spc="-100" dirty="0">
                <a:solidFill>
                  <a:schemeClr val="tx1"/>
                </a:solidFill>
                <a:latin typeface="Meiryo UI" panose="020B0604030504040204" pitchFamily="50" charset="-128"/>
                <a:ea typeface="Meiryo UI" panose="020B0604030504040204" pitchFamily="50" charset="-128"/>
              </a:rPr>
            </a:br>
            <a:r>
              <a:rPr lang="ja-JP" altLang="en-US" spc="-100" dirty="0">
                <a:solidFill>
                  <a:schemeClr val="tx1"/>
                </a:solidFill>
                <a:latin typeface="Meiryo UI" panose="020B0604030504040204" pitchFamily="50" charset="-128"/>
                <a:ea typeface="Meiryo UI" panose="020B0604030504040204" pitchFamily="50" charset="-128"/>
              </a:rPr>
              <a:t>　　</a:t>
            </a:r>
            <a:r>
              <a:rPr lang="ja-JP" altLang="en-US" sz="1600" spc="-100" dirty="0">
                <a:solidFill>
                  <a:schemeClr val="tx1"/>
                </a:solidFill>
                <a:latin typeface="Meiryo UI" panose="020B0604030504040204" pitchFamily="50" charset="-128"/>
                <a:ea typeface="Meiryo UI" panose="020B0604030504040204" pitchFamily="50" charset="-128"/>
              </a:rPr>
              <a:t>　府域内で営業所・事業所を有し、バス運行を実施している事業者、自動車リース事業者等</a:t>
            </a:r>
            <a:endParaRPr lang="en-US" altLang="ja-JP" sz="1600" spc="-100" dirty="0">
              <a:solidFill>
                <a:schemeClr val="tx1"/>
              </a:solidFill>
              <a:latin typeface="Meiryo UI" panose="020B0604030504040204" pitchFamily="50" charset="-128"/>
              <a:ea typeface="Meiryo UI" panose="020B0604030504040204" pitchFamily="50" charset="-128"/>
            </a:endParaRPr>
          </a:p>
        </p:txBody>
      </p:sp>
      <p:sp>
        <p:nvSpPr>
          <p:cNvPr id="23" name="正方形/長方形 22"/>
          <p:cNvSpPr/>
          <p:nvPr/>
        </p:nvSpPr>
        <p:spPr>
          <a:xfrm>
            <a:off x="162152" y="4479297"/>
            <a:ext cx="1673543" cy="4379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dirty="0">
                <a:solidFill>
                  <a:schemeClr val="tx1"/>
                </a:solidFill>
                <a:latin typeface="Meiryo UI" panose="020B0604030504040204" pitchFamily="50" charset="-128"/>
                <a:ea typeface="Meiryo UI" panose="020B0604030504040204" pitchFamily="50" charset="-128"/>
              </a:rPr>
              <a:t>　</a:t>
            </a:r>
            <a:r>
              <a:rPr lang="en-US" altLang="ja-JP" dirty="0">
                <a:solidFill>
                  <a:schemeClr val="tx1"/>
                </a:solidFill>
                <a:latin typeface="Meiryo UI" panose="020B0604030504040204" pitchFamily="50" charset="-128"/>
                <a:ea typeface="Meiryo UI" panose="020B0604030504040204" pitchFamily="50" charset="-128"/>
              </a:rPr>
              <a:t>R</a:t>
            </a:r>
            <a:r>
              <a:rPr lang="ja-JP" altLang="en-US" dirty="0" smtClean="0">
                <a:solidFill>
                  <a:schemeClr val="tx1"/>
                </a:solidFill>
                <a:latin typeface="Meiryo UI" panose="020B0604030504040204" pitchFamily="50" charset="-128"/>
                <a:ea typeface="Meiryo UI" panose="020B0604030504040204" pitchFamily="50" charset="-128"/>
              </a:rPr>
              <a:t>４　</a:t>
            </a:r>
            <a:r>
              <a:rPr lang="ja-JP" altLang="en-US" spc="300" dirty="0" smtClean="0">
                <a:solidFill>
                  <a:schemeClr val="tx1"/>
                </a:solidFill>
                <a:latin typeface="Meiryo UI" panose="020B0604030504040204" pitchFamily="50" charset="-128"/>
                <a:ea typeface="Meiryo UI" panose="020B0604030504040204" pitchFamily="50" charset="-128"/>
              </a:rPr>
              <a:t>補助</a:t>
            </a:r>
            <a:r>
              <a:rPr lang="ja-JP" altLang="en-US" spc="300" dirty="0">
                <a:solidFill>
                  <a:schemeClr val="tx1"/>
                </a:solidFill>
                <a:latin typeface="Meiryo UI" panose="020B0604030504040204" pitchFamily="50" charset="-128"/>
                <a:ea typeface="Meiryo UI" panose="020B0604030504040204" pitchFamily="50" charset="-128"/>
              </a:rPr>
              <a:t>額</a:t>
            </a:r>
            <a:endParaRPr lang="ja-JP" altLang="en-US" dirty="0">
              <a:solidFill>
                <a:schemeClr val="tx1"/>
              </a:solidFill>
              <a:latin typeface="Meiryo UI" panose="020B0604030504040204" pitchFamily="50" charset="-128"/>
              <a:ea typeface="Meiryo UI" panose="020B0604030504040204" pitchFamily="50" charset="-128"/>
            </a:endParaRPr>
          </a:p>
        </p:txBody>
      </p:sp>
      <p:graphicFrame>
        <p:nvGraphicFramePr>
          <p:cNvPr id="24" name="表 20">
            <a:extLst>
              <a:ext uri="{FF2B5EF4-FFF2-40B4-BE49-F238E27FC236}">
                <a16:creationId xmlns:a16="http://schemas.microsoft.com/office/drawing/2014/main" id="{19D86E08-6750-4057-B508-46BA43135B06}"/>
              </a:ext>
            </a:extLst>
          </p:cNvPr>
          <p:cNvGraphicFramePr>
            <a:graphicFrameLocks noGrp="1"/>
          </p:cNvGraphicFramePr>
          <p:nvPr>
            <p:extLst>
              <p:ext uri="{D42A27DB-BD31-4B8C-83A1-F6EECF244321}">
                <p14:modId xmlns:p14="http://schemas.microsoft.com/office/powerpoint/2010/main" val="1693932688"/>
              </p:ext>
            </p:extLst>
          </p:nvPr>
        </p:nvGraphicFramePr>
        <p:xfrm>
          <a:off x="1504157" y="4933481"/>
          <a:ext cx="3240000" cy="540000"/>
        </p:xfrm>
        <a:graphic>
          <a:graphicData uri="http://schemas.openxmlformats.org/drawingml/2006/table">
            <a:tbl>
              <a:tblPr firstRow="1" bandRow="1">
                <a:tableStyleId>{2D5ABB26-0587-4C30-8999-92F81FD0307C}</a:tableStyleId>
              </a:tblPr>
              <a:tblGrid>
                <a:gridCol w="1080000">
                  <a:extLst>
                    <a:ext uri="{9D8B030D-6E8A-4147-A177-3AD203B41FA5}">
                      <a16:colId xmlns:a16="http://schemas.microsoft.com/office/drawing/2014/main" val="161440011"/>
                    </a:ext>
                  </a:extLst>
                </a:gridCol>
                <a:gridCol w="1080000">
                  <a:extLst>
                    <a:ext uri="{9D8B030D-6E8A-4147-A177-3AD203B41FA5}">
                      <a16:colId xmlns:a16="http://schemas.microsoft.com/office/drawing/2014/main" val="3181305676"/>
                    </a:ext>
                  </a:extLst>
                </a:gridCol>
                <a:gridCol w="1080000">
                  <a:extLst>
                    <a:ext uri="{9D8B030D-6E8A-4147-A177-3AD203B41FA5}">
                      <a16:colId xmlns:a16="http://schemas.microsoft.com/office/drawing/2014/main" val="359745642"/>
                    </a:ext>
                  </a:extLst>
                </a:gridCol>
              </a:tblGrid>
              <a:tr h="540000">
                <a:tc>
                  <a:txBody>
                    <a:bodyPr/>
                    <a:lstStyle/>
                    <a:p>
                      <a:pPr algn="ctr">
                        <a:lnSpc>
                          <a:spcPct val="100000"/>
                        </a:lnSpc>
                      </a:pPr>
                      <a:r>
                        <a:rPr kumimoji="1" lang="ja-JP" altLang="en-US" sz="1100" b="1" dirty="0">
                          <a:solidFill>
                            <a:schemeClr val="tx1"/>
                          </a:solidFill>
                          <a:effectLst>
                            <a:glow rad="139700">
                              <a:schemeClr val="bg1"/>
                            </a:glow>
                          </a:effectLst>
                          <a:latin typeface="Meiryo UI" panose="020B0604030504040204" pitchFamily="50" charset="-128"/>
                          <a:ea typeface="Meiryo UI" panose="020B0604030504040204" pitchFamily="50" charset="-128"/>
                        </a:rPr>
                        <a:t>国の補助額</a:t>
                      </a:r>
                      <a:r>
                        <a:rPr kumimoji="1" lang="en-US" altLang="ja-JP" sz="1100" b="1" dirty="0">
                          <a:solidFill>
                            <a:schemeClr val="tx1"/>
                          </a:solidFill>
                          <a:effectLst>
                            <a:glow rad="139700">
                              <a:schemeClr val="bg1"/>
                            </a:glow>
                          </a:effectLst>
                          <a:latin typeface="Meiryo UI" panose="020B0604030504040204" pitchFamily="50" charset="-128"/>
                          <a:ea typeface="Meiryo UI" panose="020B0604030504040204" pitchFamily="50" charset="-128"/>
                        </a:rPr>
                        <a:t/>
                      </a:r>
                      <a:br>
                        <a:rPr kumimoji="1" lang="en-US" altLang="ja-JP" sz="1100" b="1" dirty="0">
                          <a:solidFill>
                            <a:schemeClr val="tx1"/>
                          </a:solidFill>
                          <a:effectLst>
                            <a:glow rad="139700">
                              <a:schemeClr val="bg1"/>
                            </a:glow>
                          </a:effectLst>
                          <a:latin typeface="Meiryo UI" panose="020B0604030504040204" pitchFamily="50" charset="-128"/>
                          <a:ea typeface="Meiryo UI" panose="020B0604030504040204" pitchFamily="50" charset="-128"/>
                        </a:rPr>
                      </a:br>
                      <a:r>
                        <a:rPr kumimoji="1" lang="en-US" altLang="ja-JP" sz="1100" b="0" dirty="0">
                          <a:solidFill>
                            <a:schemeClr val="tx1"/>
                          </a:solidFill>
                          <a:effectLst>
                            <a:glow rad="139700">
                              <a:schemeClr val="bg1"/>
                            </a:glow>
                          </a:effectLst>
                          <a:latin typeface="Meiryo UI" panose="020B0604030504040204" pitchFamily="50" charset="-128"/>
                          <a:ea typeface="Meiryo UI" panose="020B0604030504040204" pitchFamily="50" charset="-128"/>
                        </a:rPr>
                        <a:t>(1/3)</a:t>
                      </a:r>
                      <a:endParaRPr kumimoji="1" lang="ja-JP" altLang="en-US" sz="1100" b="0" dirty="0">
                        <a:solidFill>
                          <a:schemeClr val="tx1"/>
                        </a:solidFill>
                        <a:effectLst>
                          <a:glow rad="139700">
                            <a:schemeClr val="bg1"/>
                          </a:glow>
                        </a:effectLst>
                        <a:latin typeface="Meiryo UI" panose="020B0604030504040204" pitchFamily="50" charset="-128"/>
                        <a:ea typeface="Meiryo UI" panose="020B0604030504040204" pitchFamily="50" charset="-128"/>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ct val="100000"/>
                        </a:lnSpc>
                      </a:pPr>
                      <a:r>
                        <a:rPr kumimoji="1" lang="ja-JP" altLang="en-US" sz="1100" b="1" dirty="0">
                          <a:solidFill>
                            <a:schemeClr val="tx1"/>
                          </a:solidFill>
                          <a:latin typeface="Meiryo UI" panose="020B0604030504040204" pitchFamily="50" charset="-128"/>
                          <a:ea typeface="Meiryo UI" panose="020B0604030504040204" pitchFamily="50" charset="-128"/>
                        </a:rPr>
                        <a:t>府・市補助額</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各</a:t>
                      </a:r>
                      <a:r>
                        <a:rPr kumimoji="1" lang="en-US" altLang="ja-JP" sz="1100" b="0" dirty="0">
                          <a:solidFill>
                            <a:schemeClr val="tx1"/>
                          </a:solidFill>
                          <a:latin typeface="Meiryo UI" panose="020B0604030504040204" pitchFamily="50" charset="-128"/>
                          <a:ea typeface="Meiryo UI" panose="020B0604030504040204" pitchFamily="50" charset="-128"/>
                        </a:rPr>
                        <a:t>1/6)</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pPr>
                      <a:r>
                        <a:rPr kumimoji="1" lang="ja-JP" altLang="en-US" sz="1100" b="1" dirty="0">
                          <a:solidFill>
                            <a:schemeClr val="tx1"/>
                          </a:solidFill>
                          <a:latin typeface="Meiryo UI" panose="020B0604030504040204" pitchFamily="50" charset="-128"/>
                          <a:ea typeface="Meiryo UI" panose="020B0604030504040204" pitchFamily="50" charset="-128"/>
                        </a:rPr>
                        <a:t>事業者負担</a:t>
                      </a:r>
                      <a:r>
                        <a:rPr kumimoji="1" lang="en-US" altLang="ja-JP" sz="1100" b="1" dirty="0">
                          <a:solidFill>
                            <a:schemeClr val="tx1"/>
                          </a:solidFill>
                          <a:latin typeface="Meiryo UI" panose="020B0604030504040204" pitchFamily="50" charset="-128"/>
                          <a:ea typeface="Meiryo UI" panose="020B0604030504040204" pitchFamily="50" charset="-128"/>
                        </a:rPr>
                        <a:t/>
                      </a:r>
                      <a:br>
                        <a:rPr kumimoji="1" lang="en-US" altLang="ja-JP" sz="1100" b="1" dirty="0">
                          <a:solidFill>
                            <a:schemeClr val="tx1"/>
                          </a:solidFill>
                          <a:latin typeface="Meiryo UI" panose="020B0604030504040204" pitchFamily="50" charset="-128"/>
                          <a:ea typeface="Meiryo UI" panose="020B0604030504040204" pitchFamily="50" charset="-128"/>
                        </a:rPr>
                      </a:br>
                      <a:r>
                        <a:rPr kumimoji="1" lang="en-US" altLang="ja-JP" sz="1100" b="0" dirty="0">
                          <a:solidFill>
                            <a:schemeClr val="tx1"/>
                          </a:solidFill>
                          <a:latin typeface="Meiryo UI" panose="020B0604030504040204" pitchFamily="50" charset="-128"/>
                          <a:ea typeface="Meiryo UI" panose="020B0604030504040204" pitchFamily="50" charset="-128"/>
                        </a:rPr>
                        <a:t>(1/3)</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977772"/>
                  </a:ext>
                </a:extLst>
              </a:tr>
            </a:tbl>
          </a:graphicData>
        </a:graphic>
      </p:graphicFrame>
      <p:sp>
        <p:nvSpPr>
          <p:cNvPr id="25" name="正方形/長方形 24"/>
          <p:cNvSpPr/>
          <p:nvPr/>
        </p:nvSpPr>
        <p:spPr>
          <a:xfrm>
            <a:off x="7174229" y="6578598"/>
            <a:ext cx="1274708" cy="230832"/>
          </a:xfrm>
          <a:prstGeom prst="rect">
            <a:avLst/>
          </a:prstGeom>
        </p:spPr>
        <p:txBody>
          <a:bodyPr wrap="none">
            <a:spAutoFit/>
          </a:bodyPr>
          <a:lstStyle/>
          <a:p>
            <a:r>
              <a:rPr lang="en-US" altLang="ja-JP" sz="9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900" dirty="0">
                <a:solidFill>
                  <a:schemeClr val="tx1">
                    <a:lumMod val="50000"/>
                    <a:lumOff val="50000"/>
                  </a:schemeClr>
                </a:solidFill>
                <a:latin typeface="Meiryo UI" panose="020B0604030504040204" pitchFamily="50" charset="-128"/>
                <a:ea typeface="Meiryo UI" panose="020B0604030504040204" pitchFamily="50" charset="-128"/>
              </a:rPr>
              <a:t>大阪市と協働で実施</a:t>
            </a:r>
          </a:p>
        </p:txBody>
      </p:sp>
      <p:sp>
        <p:nvSpPr>
          <p:cNvPr id="26" name="正方形/長方形 25"/>
          <p:cNvSpPr/>
          <p:nvPr/>
        </p:nvSpPr>
        <p:spPr>
          <a:xfrm>
            <a:off x="1725282" y="4567948"/>
            <a:ext cx="3002745" cy="338554"/>
          </a:xfrm>
          <a:prstGeom prst="rect">
            <a:avLst/>
          </a:prstGeom>
        </p:spPr>
        <p:txBody>
          <a:bodyPr wrap="none">
            <a:spAutoFit/>
          </a:bodyPr>
          <a:lstStyle/>
          <a:p>
            <a:r>
              <a:rPr lang="ja-JP" altLang="en-US" sz="1600" dirty="0">
                <a:latin typeface="Meiryo UI" panose="020B0604030504040204" pitchFamily="50" charset="-128"/>
                <a:ea typeface="Meiryo UI" panose="020B0604030504040204" pitchFamily="50" charset="-128"/>
              </a:rPr>
              <a:t>電気バス　国の補助額と同額程度</a:t>
            </a:r>
          </a:p>
        </p:txBody>
      </p:sp>
      <p:sp>
        <p:nvSpPr>
          <p:cNvPr id="27" name="正方形/長方形 26"/>
          <p:cNvSpPr/>
          <p:nvPr/>
        </p:nvSpPr>
        <p:spPr>
          <a:xfrm>
            <a:off x="386950" y="4729427"/>
            <a:ext cx="1002197" cy="276999"/>
          </a:xfrm>
          <a:prstGeom prst="rect">
            <a:avLst/>
          </a:prstGeom>
        </p:spPr>
        <p:txBody>
          <a:bodyPr wrap="none">
            <a:spAutoFit/>
          </a:bodyPr>
          <a:lstStyle/>
          <a:p>
            <a:r>
              <a:rPr lang="en-US" altLang="ja-JP" sz="12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200" dirty="0">
                <a:solidFill>
                  <a:schemeClr val="tx1">
                    <a:lumMod val="50000"/>
                    <a:lumOff val="50000"/>
                  </a:schemeClr>
                </a:solidFill>
                <a:latin typeface="Meiryo UI" panose="020B0604030504040204" pitchFamily="50" charset="-128"/>
                <a:ea typeface="Meiryo UI" panose="020B0604030504040204" pitchFamily="50" charset="-128"/>
              </a:rPr>
              <a:t>上限額あり</a:t>
            </a:r>
            <a:r>
              <a:rPr lang="en-US" altLang="ja-JP" sz="1200" dirty="0">
                <a:solidFill>
                  <a:schemeClr val="tx1">
                    <a:lumMod val="50000"/>
                    <a:lumOff val="50000"/>
                  </a:schemeClr>
                </a:solidFill>
                <a:latin typeface="Meiryo UI" panose="020B0604030504040204" pitchFamily="50" charset="-128"/>
                <a:ea typeface="Meiryo UI" panose="020B0604030504040204" pitchFamily="50" charset="-128"/>
              </a:rPr>
              <a:t>)</a:t>
            </a:r>
            <a:endParaRPr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p:txBody>
      </p:sp>
      <p:graphicFrame>
        <p:nvGraphicFramePr>
          <p:cNvPr id="28" name="表 20">
            <a:extLst>
              <a:ext uri="{FF2B5EF4-FFF2-40B4-BE49-F238E27FC236}">
                <a16:creationId xmlns:a16="http://schemas.microsoft.com/office/drawing/2014/main" id="{9FC3B32B-327C-4A15-95C1-72D64C7B7F82}"/>
              </a:ext>
            </a:extLst>
          </p:cNvPr>
          <p:cNvGraphicFramePr>
            <a:graphicFrameLocks noGrp="1"/>
          </p:cNvGraphicFramePr>
          <p:nvPr>
            <p:extLst>
              <p:ext uri="{D42A27DB-BD31-4B8C-83A1-F6EECF244321}">
                <p14:modId xmlns:p14="http://schemas.microsoft.com/office/powerpoint/2010/main" val="1386647656"/>
              </p:ext>
            </p:extLst>
          </p:nvPr>
        </p:nvGraphicFramePr>
        <p:xfrm>
          <a:off x="5036434" y="4933481"/>
          <a:ext cx="3240000" cy="540000"/>
        </p:xfrm>
        <a:graphic>
          <a:graphicData uri="http://schemas.openxmlformats.org/drawingml/2006/table">
            <a:tbl>
              <a:tblPr firstRow="1" bandRow="1">
                <a:tableStyleId>{2D5ABB26-0587-4C30-8999-92F81FD0307C}</a:tableStyleId>
              </a:tblPr>
              <a:tblGrid>
                <a:gridCol w="1620000">
                  <a:extLst>
                    <a:ext uri="{9D8B030D-6E8A-4147-A177-3AD203B41FA5}">
                      <a16:colId xmlns:a16="http://schemas.microsoft.com/office/drawing/2014/main" val="161440011"/>
                    </a:ext>
                  </a:extLst>
                </a:gridCol>
                <a:gridCol w="1080000">
                  <a:extLst>
                    <a:ext uri="{9D8B030D-6E8A-4147-A177-3AD203B41FA5}">
                      <a16:colId xmlns:a16="http://schemas.microsoft.com/office/drawing/2014/main" val="3181305676"/>
                    </a:ext>
                  </a:extLst>
                </a:gridCol>
                <a:gridCol w="540000">
                  <a:extLst>
                    <a:ext uri="{9D8B030D-6E8A-4147-A177-3AD203B41FA5}">
                      <a16:colId xmlns:a16="http://schemas.microsoft.com/office/drawing/2014/main" val="359745642"/>
                    </a:ext>
                  </a:extLst>
                </a:gridCol>
              </a:tblGrid>
              <a:tr h="540000">
                <a:tc>
                  <a:txBody>
                    <a:bodyPr/>
                    <a:lstStyle/>
                    <a:p>
                      <a:pPr algn="ctr">
                        <a:lnSpc>
                          <a:spcPct val="100000"/>
                        </a:lnSpc>
                      </a:pPr>
                      <a:r>
                        <a:rPr kumimoji="1" lang="ja-JP" altLang="en-US" sz="1050" b="1" dirty="0">
                          <a:solidFill>
                            <a:schemeClr val="tx1"/>
                          </a:solidFill>
                          <a:effectLst>
                            <a:glow rad="139700">
                              <a:schemeClr val="bg1"/>
                            </a:glow>
                          </a:effectLst>
                          <a:latin typeface="Meiryo UI" panose="020B0604030504040204" pitchFamily="50" charset="-128"/>
                          <a:ea typeface="Meiryo UI" panose="020B0604030504040204" pitchFamily="50" charset="-128"/>
                        </a:rPr>
                        <a:t>国の補助額</a:t>
                      </a:r>
                      <a:r>
                        <a:rPr kumimoji="1" lang="en-US" altLang="ja-JP" sz="1050" b="1" dirty="0">
                          <a:solidFill>
                            <a:schemeClr val="tx1"/>
                          </a:solidFill>
                          <a:effectLst>
                            <a:glow rad="139700">
                              <a:schemeClr val="bg1"/>
                            </a:glow>
                          </a:effectLst>
                          <a:latin typeface="Meiryo UI" panose="020B0604030504040204" pitchFamily="50" charset="-128"/>
                          <a:ea typeface="Meiryo UI" panose="020B0604030504040204" pitchFamily="50" charset="-128"/>
                        </a:rPr>
                        <a:t/>
                      </a:r>
                      <a:br>
                        <a:rPr kumimoji="1" lang="en-US" altLang="ja-JP" sz="1050" b="1" dirty="0">
                          <a:solidFill>
                            <a:schemeClr val="tx1"/>
                          </a:solidFill>
                          <a:effectLst>
                            <a:glow rad="139700">
                              <a:schemeClr val="bg1"/>
                            </a:glow>
                          </a:effectLst>
                          <a:latin typeface="Meiryo UI" panose="020B0604030504040204" pitchFamily="50" charset="-128"/>
                          <a:ea typeface="Meiryo UI" panose="020B0604030504040204" pitchFamily="50" charset="-128"/>
                        </a:rPr>
                      </a:br>
                      <a:r>
                        <a:rPr kumimoji="1" lang="en-US" altLang="ja-JP" sz="1050" b="0" dirty="0">
                          <a:solidFill>
                            <a:schemeClr val="tx1"/>
                          </a:solidFill>
                          <a:effectLst>
                            <a:glow rad="139700">
                              <a:schemeClr val="bg1"/>
                            </a:glow>
                          </a:effectLst>
                          <a:latin typeface="Meiryo UI" panose="020B0604030504040204" pitchFamily="50" charset="-128"/>
                          <a:ea typeface="Meiryo UI" panose="020B0604030504040204" pitchFamily="50" charset="-128"/>
                        </a:rPr>
                        <a:t>(1/2)</a:t>
                      </a:r>
                      <a:endParaRPr kumimoji="1" lang="ja-JP" altLang="en-US" sz="1050" b="0" dirty="0">
                        <a:solidFill>
                          <a:schemeClr val="tx1"/>
                        </a:solidFill>
                        <a:effectLst>
                          <a:glow rad="139700">
                            <a:schemeClr val="bg1"/>
                          </a:glow>
                        </a:effectLst>
                        <a:latin typeface="Meiryo UI" panose="020B0604030504040204" pitchFamily="50" charset="-128"/>
                        <a:ea typeface="Meiryo UI" panose="020B0604030504040204" pitchFamily="50" charset="-128"/>
                      </a:endParaRPr>
                    </a:p>
                  </a:txBody>
                  <a:tcPr marL="0" marR="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ct val="100000"/>
                        </a:lnSpc>
                      </a:pPr>
                      <a:r>
                        <a:rPr kumimoji="1" lang="ja-JP" altLang="en-US" sz="1050" b="1" dirty="0">
                          <a:solidFill>
                            <a:schemeClr val="tx1"/>
                          </a:solidFill>
                          <a:latin typeface="Meiryo UI" panose="020B0604030504040204" pitchFamily="50" charset="-128"/>
                          <a:ea typeface="Meiryo UI" panose="020B0604030504040204" pitchFamily="50" charset="-128"/>
                        </a:rPr>
                        <a:t>府・市補助額</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各</a:t>
                      </a:r>
                      <a:r>
                        <a:rPr kumimoji="1" lang="en-US" altLang="ja-JP" sz="1050" b="0" dirty="0">
                          <a:solidFill>
                            <a:schemeClr val="tx1"/>
                          </a:solidFill>
                          <a:latin typeface="Meiryo UI" panose="020B0604030504040204" pitchFamily="50" charset="-128"/>
                          <a:ea typeface="Meiryo UI" panose="020B0604030504040204" pitchFamily="50" charset="-128"/>
                        </a:rPr>
                        <a:t>1/6)</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0" marR="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pPr>
                      <a:r>
                        <a:rPr kumimoji="1" lang="ja-JP" altLang="en-US" sz="1000" b="1" dirty="0">
                          <a:solidFill>
                            <a:schemeClr val="tx1"/>
                          </a:solidFill>
                          <a:latin typeface="Meiryo UI" panose="020B0604030504040204" pitchFamily="50" charset="-128"/>
                          <a:ea typeface="Meiryo UI" panose="020B0604030504040204" pitchFamily="50" charset="-128"/>
                        </a:rPr>
                        <a:t>事業者</a:t>
                      </a:r>
                      <a:r>
                        <a:rPr kumimoji="1" lang="en-US" altLang="ja-JP" sz="1000" b="1" dirty="0">
                          <a:solidFill>
                            <a:schemeClr val="tx1"/>
                          </a:solidFill>
                          <a:latin typeface="Meiryo UI" panose="020B0604030504040204" pitchFamily="50" charset="-128"/>
                          <a:ea typeface="Meiryo UI" panose="020B0604030504040204" pitchFamily="50" charset="-128"/>
                        </a:rPr>
                        <a:t/>
                      </a:r>
                      <a:br>
                        <a:rPr kumimoji="1" lang="en-US" altLang="ja-JP" sz="1000" b="1" dirty="0">
                          <a:solidFill>
                            <a:schemeClr val="tx1"/>
                          </a:solidFill>
                          <a:latin typeface="Meiryo UI" panose="020B0604030504040204" pitchFamily="50" charset="-128"/>
                          <a:ea typeface="Meiryo UI" panose="020B0604030504040204" pitchFamily="50" charset="-128"/>
                        </a:rPr>
                      </a:br>
                      <a:r>
                        <a:rPr kumimoji="1" lang="ja-JP" altLang="en-US" sz="1000" b="1" dirty="0">
                          <a:solidFill>
                            <a:schemeClr val="tx1"/>
                          </a:solidFill>
                          <a:latin typeface="Meiryo UI" panose="020B0604030504040204" pitchFamily="50" charset="-128"/>
                          <a:ea typeface="Meiryo UI" panose="020B0604030504040204" pitchFamily="50" charset="-128"/>
                        </a:rPr>
                        <a:t>負担</a:t>
                      </a:r>
                      <a:r>
                        <a:rPr kumimoji="1" lang="en-US" altLang="ja-JP" sz="1050" b="1" dirty="0">
                          <a:solidFill>
                            <a:schemeClr val="tx1"/>
                          </a:solidFill>
                          <a:latin typeface="Meiryo UI" panose="020B0604030504040204" pitchFamily="50" charset="-128"/>
                          <a:ea typeface="Meiryo UI" panose="020B0604030504040204" pitchFamily="50" charset="-128"/>
                        </a:rPr>
                        <a:t/>
                      </a:r>
                      <a:br>
                        <a:rPr kumimoji="1" lang="en-US" altLang="ja-JP" sz="1050" b="1" dirty="0">
                          <a:solidFill>
                            <a:schemeClr val="tx1"/>
                          </a:solidFill>
                          <a:latin typeface="Meiryo UI" panose="020B0604030504040204" pitchFamily="50" charset="-128"/>
                          <a:ea typeface="Meiryo UI" panose="020B0604030504040204" pitchFamily="50" charset="-128"/>
                        </a:rPr>
                      </a:br>
                      <a:r>
                        <a:rPr kumimoji="1" lang="en-US" altLang="ja-JP" sz="1050" b="0" dirty="0">
                          <a:solidFill>
                            <a:schemeClr val="tx1"/>
                          </a:solidFill>
                          <a:latin typeface="Meiryo UI" panose="020B0604030504040204" pitchFamily="50" charset="-128"/>
                          <a:ea typeface="Meiryo UI" panose="020B0604030504040204" pitchFamily="50" charset="-128"/>
                        </a:rPr>
                        <a:t>(1/6)</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0" marR="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977772"/>
                  </a:ext>
                </a:extLst>
              </a:tr>
            </a:tbl>
          </a:graphicData>
        </a:graphic>
      </p:graphicFrame>
      <p:sp>
        <p:nvSpPr>
          <p:cNvPr id="29" name="正方形/長方形 28"/>
          <p:cNvSpPr/>
          <p:nvPr/>
        </p:nvSpPr>
        <p:spPr>
          <a:xfrm>
            <a:off x="4968312" y="4585764"/>
            <a:ext cx="3376245" cy="338554"/>
          </a:xfrm>
          <a:prstGeom prst="rect">
            <a:avLst/>
          </a:prstGeom>
        </p:spPr>
        <p:txBody>
          <a:bodyPr wrap="none">
            <a:spAutoFit/>
          </a:bodyPr>
          <a:lstStyle/>
          <a:p>
            <a:r>
              <a:rPr lang="ja-JP" altLang="en-US" sz="1600" dirty="0">
                <a:latin typeface="Meiryo UI" panose="020B0604030504040204" pitchFamily="50" charset="-128"/>
                <a:ea typeface="Meiryo UI" panose="020B0604030504040204" pitchFamily="50" charset="-128"/>
              </a:rPr>
              <a:t>燃料電池バス　車両価格の１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３程度</a:t>
            </a:r>
          </a:p>
        </p:txBody>
      </p:sp>
    </p:spTree>
    <p:extLst>
      <p:ext uri="{BB962C8B-B14F-4D97-AF65-F5344CB8AC3E}">
        <p14:creationId xmlns:p14="http://schemas.microsoft.com/office/powerpoint/2010/main" val="301926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22611" y="2857500"/>
            <a:ext cx="9144001" cy="1143000"/>
          </a:xfrm>
          <a:solidFill>
            <a:srgbClr val="000066"/>
          </a:solidFill>
        </p:spPr>
        <p:txBody>
          <a:bodyPr>
            <a:normAutofit/>
          </a:bodyPr>
          <a:lstStyle/>
          <a:p>
            <a:pPr algn="l"/>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１．大阪府気候変動対策の推進に関する条例の</a:t>
            </a:r>
            <a:b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br>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新たな届出制度に対する準備状況について</a:t>
            </a:r>
          </a:p>
        </p:txBody>
      </p:sp>
      <p:sp>
        <p:nvSpPr>
          <p:cNvPr id="2" name="スライド番号プレースホルダー 1"/>
          <p:cNvSpPr>
            <a:spLocks noGrp="1"/>
          </p:cNvSpPr>
          <p:nvPr>
            <p:ph type="sldNum" sz="quarter" idx="12"/>
          </p:nvPr>
        </p:nvSpPr>
        <p:spPr/>
        <p:txBody>
          <a:bodyPr/>
          <a:lstStyle/>
          <a:p>
            <a:fld id="{930DF1FA-2879-4CB1-9630-E4043495BA91}" type="slidenum">
              <a:rPr kumimoji="1" lang="ja-JP" altLang="en-US" smtClean="0"/>
              <a:t>2</a:t>
            </a:fld>
            <a:endParaRPr kumimoji="1" lang="ja-JP" altLang="en-US" dirty="0"/>
          </a:p>
        </p:txBody>
      </p:sp>
      <p:sp>
        <p:nvSpPr>
          <p:cNvPr id="3" name="テキスト ボックス 2"/>
          <p:cNvSpPr txBox="1"/>
          <p:nvPr/>
        </p:nvSpPr>
        <p:spPr>
          <a:xfrm>
            <a:off x="5535025" y="4163893"/>
            <a:ext cx="3640714" cy="461653"/>
          </a:xfrm>
          <a:prstGeom prst="rect">
            <a:avLst/>
          </a:prstGeom>
        </p:spPr>
        <p:txBody>
          <a:bodyPr vert="horz" wrap="none" lIns="91427" tIns="45714" rIns="91427" bIns="45714" rtlCol="0">
            <a:spAutoFit/>
          </a:bodyPr>
          <a:lstStyle/>
          <a:p>
            <a:pPr marL="0" indent="0" algn="l">
              <a:lnSpc>
                <a:spcPct val="120000"/>
              </a:lnSpc>
              <a:spcBef>
                <a:spcPts val="600"/>
              </a:spcBef>
              <a:buNone/>
            </a:pPr>
            <a:r>
              <a:rPr kumimoji="1" lang="ja-JP" altLang="en-US" sz="2000" dirty="0">
                <a:latin typeface="Meiryo UI" panose="020B0604030504040204" pitchFamily="50" charset="-128"/>
                <a:ea typeface="Meiryo UI" panose="020B0604030504040204" pitchFamily="50" charset="-128"/>
              </a:rPr>
              <a:t>令和</a:t>
            </a:r>
            <a:r>
              <a:rPr kumimoji="1" lang="en-US" altLang="ja-JP" sz="2000" dirty="0">
                <a:latin typeface="Meiryo UI" panose="020B0604030504040204" pitchFamily="50" charset="-128"/>
                <a:ea typeface="Meiryo UI" panose="020B0604030504040204" pitchFamily="50" charset="-128"/>
              </a:rPr>
              <a:t>4</a:t>
            </a:r>
            <a:r>
              <a:rPr kumimoji="1" lang="ja-JP" altLang="en-US" sz="2000" dirty="0">
                <a:latin typeface="Meiryo UI" panose="020B0604030504040204" pitchFamily="50" charset="-128"/>
                <a:ea typeface="Meiryo UI" panose="020B0604030504040204" pitchFamily="50" charset="-128"/>
              </a:rPr>
              <a:t>年</a:t>
            </a:r>
            <a:r>
              <a:rPr kumimoji="1" lang="en-US" altLang="ja-JP" sz="2000" dirty="0">
                <a:latin typeface="Meiryo UI" panose="020B0604030504040204" pitchFamily="50" charset="-128"/>
                <a:ea typeface="Meiryo UI" panose="020B0604030504040204" pitchFamily="50" charset="-128"/>
              </a:rPr>
              <a:t>3</a:t>
            </a:r>
            <a:r>
              <a:rPr kumimoji="1" lang="ja-JP" altLang="en-US" sz="2000" dirty="0">
                <a:latin typeface="Meiryo UI" panose="020B0604030504040204" pitchFamily="50" charset="-128"/>
                <a:ea typeface="Meiryo UI" panose="020B0604030504040204" pitchFamily="50" charset="-128"/>
              </a:rPr>
              <a:t>月</a:t>
            </a:r>
            <a:r>
              <a:rPr kumimoji="1" lang="en-US" altLang="ja-JP" sz="2000" dirty="0">
                <a:latin typeface="Meiryo UI" panose="020B0604030504040204" pitchFamily="50" charset="-128"/>
                <a:ea typeface="Meiryo UI" panose="020B0604030504040204" pitchFamily="50" charset="-128"/>
              </a:rPr>
              <a:t>29</a:t>
            </a:r>
            <a:r>
              <a:rPr kumimoji="1" lang="ja-JP" altLang="en-US" sz="2000" dirty="0">
                <a:latin typeface="Meiryo UI" panose="020B0604030504040204" pitchFamily="50" charset="-128"/>
                <a:ea typeface="Meiryo UI" panose="020B0604030504040204" pitchFamily="50" charset="-128"/>
              </a:rPr>
              <a:t>日改正条例公布</a:t>
            </a:r>
          </a:p>
        </p:txBody>
      </p:sp>
    </p:spTree>
    <p:extLst>
      <p:ext uri="{BB962C8B-B14F-4D97-AF65-F5344CB8AC3E}">
        <p14:creationId xmlns:p14="http://schemas.microsoft.com/office/powerpoint/2010/main" val="1387101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2211C9C1-D8E6-4B08-9CB7-EEEA7A0D560C}"/>
              </a:ext>
            </a:extLst>
          </p:cNvPr>
          <p:cNvPicPr>
            <a:picLocks noChangeAspect="1"/>
          </p:cNvPicPr>
          <p:nvPr/>
        </p:nvPicPr>
        <p:blipFill>
          <a:blip r:embed="rId3"/>
          <a:stretch>
            <a:fillRect/>
          </a:stretch>
        </p:blipFill>
        <p:spPr>
          <a:xfrm>
            <a:off x="85464" y="1447335"/>
            <a:ext cx="4679501" cy="3235251"/>
          </a:xfrm>
          <a:prstGeom prst="rect">
            <a:avLst/>
          </a:prstGeom>
        </p:spPr>
      </p:pic>
      <p:sp>
        <p:nvSpPr>
          <p:cNvPr id="6" name="スライド番号プレースホルダー 5"/>
          <p:cNvSpPr>
            <a:spLocks noGrp="1"/>
          </p:cNvSpPr>
          <p:nvPr>
            <p:ph type="sldNum" sz="quarter" idx="12"/>
          </p:nvPr>
        </p:nvSpPr>
        <p:spPr>
          <a:xfrm>
            <a:off x="8604448" y="6381328"/>
            <a:ext cx="468000" cy="432048"/>
          </a:xfrm>
        </p:spPr>
        <p:txBody>
          <a:bodyPr/>
          <a:lstStyle/>
          <a:p>
            <a:fld id="{55A7BED7-9510-4C4B-91BA-7696EE92F05C}" type="slidenum">
              <a:rPr kumimoji="1" lang="ja-JP" altLang="en-US" smtClean="0"/>
              <a:t>3</a:t>
            </a:fld>
            <a:endParaRPr kumimoji="1" lang="ja-JP" altLang="en-US" dirty="0"/>
          </a:p>
        </p:txBody>
      </p:sp>
      <p:sp>
        <p:nvSpPr>
          <p:cNvPr id="35" name="タイトル 1"/>
          <p:cNvSpPr txBox="1">
            <a:spLocks/>
          </p:cNvSpPr>
          <p:nvPr/>
        </p:nvSpPr>
        <p:spPr>
          <a:xfrm>
            <a:off x="24426" y="-1638"/>
            <a:ext cx="9144000" cy="1037181"/>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エネルギー多量使用事業者等に対する対策計画書・実績報告書届出制度の強化</a:t>
            </a:r>
            <a:endParaRPr lang="en-US" altLang="ja-JP" sz="2800" b="1" dirty="0">
              <a:solidFill>
                <a:schemeClr val="bg1"/>
              </a:solidFill>
              <a:latin typeface="Meiryo UI" panose="020B0604030504040204" pitchFamily="50" charset="-128"/>
              <a:ea typeface="Meiryo UI" panose="020B0604030504040204" pitchFamily="50" charset="-128"/>
            </a:endParaRPr>
          </a:p>
        </p:txBody>
      </p:sp>
      <p:sp>
        <p:nvSpPr>
          <p:cNvPr id="36" name="四角形: 角を丸くする 6">
            <a:extLst>
              <a:ext uri="{FF2B5EF4-FFF2-40B4-BE49-F238E27FC236}">
                <a16:creationId xmlns:a16="http://schemas.microsoft.com/office/drawing/2014/main" id="{5B8CFA37-D97C-4940-8101-22BD78A24355}"/>
              </a:ext>
            </a:extLst>
          </p:cNvPr>
          <p:cNvSpPr/>
          <p:nvPr/>
        </p:nvSpPr>
        <p:spPr>
          <a:xfrm>
            <a:off x="4887704" y="1203596"/>
            <a:ext cx="4184744" cy="3846076"/>
          </a:xfrm>
          <a:prstGeom prst="roundRect">
            <a:avLst>
              <a:gd name="adj" fmla="val 731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spcAft>
                <a:spcPts val="300"/>
              </a:spcAft>
            </a:pPr>
            <a:r>
              <a:rPr lang="en-US" altLang="ja-JP" b="1" dirty="0">
                <a:solidFill>
                  <a:schemeClr val="tx1"/>
                </a:solidFill>
              </a:rPr>
              <a:t>【</a:t>
            </a:r>
            <a:r>
              <a:rPr lang="ja-JP" altLang="en-US" b="1" dirty="0">
                <a:solidFill>
                  <a:schemeClr val="tx1"/>
                </a:solidFill>
              </a:rPr>
              <a:t>改正内容</a:t>
            </a:r>
            <a:r>
              <a:rPr lang="en-US" altLang="ja-JP" b="1" dirty="0" smtClean="0">
                <a:solidFill>
                  <a:schemeClr val="tx1"/>
                </a:solidFill>
              </a:rPr>
              <a:t>】</a:t>
            </a:r>
            <a:endParaRPr lang="en-US" altLang="ja-JP" dirty="0" smtClean="0">
              <a:solidFill>
                <a:schemeClr val="tx1"/>
              </a:solidFill>
              <a:latin typeface="Meiryo UI" panose="020B0604030504040204" pitchFamily="50" charset="-128"/>
              <a:ea typeface="Meiryo UI" panose="020B0604030504040204" pitchFamily="50" charset="-128"/>
            </a:endParaRPr>
          </a:p>
          <a:p>
            <a:pPr marL="174625" indent="-174625">
              <a:spcAft>
                <a:spcPts val="300"/>
              </a:spcAft>
            </a:pPr>
            <a:r>
              <a:rPr lang="ja-JP" altLang="en-US" dirty="0" smtClean="0">
                <a:solidFill>
                  <a:schemeClr val="tx1"/>
                </a:solidFill>
                <a:latin typeface="Meiryo UI" panose="020B0604030504040204" pitchFamily="50" charset="-128"/>
                <a:ea typeface="Meiryo UI" panose="020B0604030504040204" pitchFamily="50" charset="-128"/>
              </a:rPr>
              <a:t>○基</a:t>
            </a:r>
            <a:r>
              <a:rPr lang="ja-JP" altLang="en-US" dirty="0">
                <a:solidFill>
                  <a:schemeClr val="tx1"/>
                </a:solidFill>
                <a:latin typeface="Meiryo UI" panose="020B0604030504040204" pitchFamily="50" charset="-128"/>
                <a:ea typeface="Meiryo UI" panose="020B0604030504040204" pitchFamily="50" charset="-128"/>
              </a:rPr>
              <a:t>準年度を</a:t>
            </a:r>
            <a:r>
              <a:rPr lang="en-US" altLang="ja-JP" dirty="0">
                <a:solidFill>
                  <a:schemeClr val="tx1"/>
                </a:solidFill>
                <a:latin typeface="Meiryo UI" panose="020B0604030504040204" pitchFamily="50" charset="-128"/>
                <a:ea typeface="Meiryo UI" panose="020B0604030504040204" pitchFamily="50" charset="-128"/>
              </a:rPr>
              <a:t>2013</a:t>
            </a:r>
            <a:r>
              <a:rPr lang="ja-JP" altLang="en-US" dirty="0">
                <a:solidFill>
                  <a:schemeClr val="tx1"/>
                </a:solidFill>
                <a:latin typeface="Meiryo UI" panose="020B0604030504040204" pitchFamily="50" charset="-128"/>
                <a:ea typeface="Meiryo UI" panose="020B0604030504040204" pitchFamily="50" charset="-128"/>
              </a:rPr>
              <a:t>年度とし、</a:t>
            </a:r>
            <a:r>
              <a:rPr lang="ja-JP" altLang="en-US" b="1" dirty="0">
                <a:solidFill>
                  <a:schemeClr val="tx1"/>
                </a:solidFill>
                <a:latin typeface="Meiryo UI" panose="020B0604030504040204" pitchFamily="50" charset="-128"/>
                <a:ea typeface="Meiryo UI" panose="020B0604030504040204" pitchFamily="50" charset="-128"/>
              </a:rPr>
              <a:t>目標年度を</a:t>
            </a:r>
            <a:r>
              <a:rPr lang="en-US" altLang="ja-JP" b="1" dirty="0">
                <a:solidFill>
                  <a:schemeClr val="tx1"/>
                </a:solidFill>
                <a:latin typeface="Meiryo UI" panose="020B0604030504040204" pitchFamily="50" charset="-128"/>
                <a:ea typeface="Meiryo UI" panose="020B0604030504040204" pitchFamily="50" charset="-128"/>
              </a:rPr>
              <a:t>2030</a:t>
            </a:r>
            <a:r>
              <a:rPr lang="ja-JP" altLang="en-US" b="1" dirty="0">
                <a:solidFill>
                  <a:schemeClr val="tx1"/>
                </a:solidFill>
                <a:latin typeface="Meiryo UI" panose="020B0604030504040204" pitchFamily="50" charset="-128"/>
                <a:ea typeface="Meiryo UI" panose="020B0604030504040204" pitchFamily="50" charset="-128"/>
              </a:rPr>
              <a:t>年度</a:t>
            </a:r>
            <a:r>
              <a:rPr lang="ja-JP" altLang="en-US" dirty="0">
                <a:solidFill>
                  <a:schemeClr val="tx1"/>
                </a:solidFill>
                <a:latin typeface="Meiryo UI" panose="020B0604030504040204" pitchFamily="50" charset="-128"/>
                <a:ea typeface="Meiryo UI" panose="020B0604030504040204" pitchFamily="50" charset="-128"/>
              </a:rPr>
              <a:t>とする（これまでは３年ごと）</a:t>
            </a:r>
            <a:endParaRPr lang="en-US" altLang="ja-JP" dirty="0">
              <a:solidFill>
                <a:schemeClr val="tx1"/>
              </a:solidFill>
              <a:latin typeface="Meiryo UI" panose="020B0604030504040204" pitchFamily="50" charset="-128"/>
              <a:ea typeface="Meiryo UI" panose="020B0604030504040204" pitchFamily="50" charset="-128"/>
            </a:endParaRPr>
          </a:p>
          <a:p>
            <a:pPr marL="174625" indent="-174625">
              <a:spcAft>
                <a:spcPts val="300"/>
              </a:spcAft>
            </a:pPr>
            <a:r>
              <a:rPr lang="ja-JP" altLang="en-US" dirty="0">
                <a:solidFill>
                  <a:schemeClr val="tx1"/>
                </a:solidFill>
                <a:latin typeface="Meiryo UI" panose="020B0604030504040204" pitchFamily="50" charset="-128"/>
                <a:ea typeface="Meiryo UI" panose="020B0604030504040204" pitchFamily="50" charset="-128"/>
              </a:rPr>
              <a:t>○算定に用いる</a:t>
            </a:r>
            <a:r>
              <a:rPr lang="ja-JP" altLang="en-US" b="1" dirty="0">
                <a:solidFill>
                  <a:schemeClr val="tx1"/>
                </a:solidFill>
                <a:latin typeface="Meiryo UI" panose="020B0604030504040204" pitchFamily="50" charset="-128"/>
                <a:ea typeface="Meiryo UI" panose="020B0604030504040204" pitchFamily="50" charset="-128"/>
              </a:rPr>
              <a:t>排出係数</a:t>
            </a:r>
            <a:r>
              <a:rPr lang="ja-JP" altLang="en-US" dirty="0">
                <a:solidFill>
                  <a:schemeClr val="tx1"/>
                </a:solidFill>
                <a:latin typeface="Meiryo UI" panose="020B0604030504040204" pitchFamily="50" charset="-128"/>
                <a:ea typeface="Meiryo UI" panose="020B0604030504040204" pitchFamily="50" charset="-128"/>
              </a:rPr>
              <a:t>を、現行の基準年度での固定から、</a:t>
            </a:r>
            <a:r>
              <a:rPr lang="ja-JP" altLang="en-US" b="1" dirty="0">
                <a:solidFill>
                  <a:schemeClr val="tx1"/>
                </a:solidFill>
                <a:latin typeface="Meiryo UI" panose="020B0604030504040204" pitchFamily="50" charset="-128"/>
                <a:ea typeface="Meiryo UI" panose="020B0604030504040204" pitchFamily="50" charset="-128"/>
              </a:rPr>
              <a:t>各年度の変動</a:t>
            </a:r>
            <a:r>
              <a:rPr lang="ja-JP" altLang="en-US" dirty="0">
                <a:solidFill>
                  <a:schemeClr val="tx1"/>
                </a:solidFill>
                <a:latin typeface="Meiryo UI" panose="020B0604030504040204" pitchFamily="50" charset="-128"/>
                <a:ea typeface="Meiryo UI" panose="020B0604030504040204" pitchFamily="50" charset="-128"/>
              </a:rPr>
              <a:t>に変更</a:t>
            </a:r>
            <a:endParaRPr lang="en-US" altLang="ja-JP" dirty="0">
              <a:solidFill>
                <a:schemeClr val="tx1"/>
              </a:solidFill>
              <a:latin typeface="Meiryo UI" panose="020B0604030504040204" pitchFamily="50" charset="-128"/>
              <a:ea typeface="Meiryo UI" panose="020B0604030504040204" pitchFamily="50" charset="-128"/>
            </a:endParaRPr>
          </a:p>
          <a:p>
            <a:pPr marL="174625" indent="-174625">
              <a:spcAft>
                <a:spcPts val="300"/>
              </a:spcAft>
            </a:pPr>
            <a:r>
              <a:rPr lang="ja-JP" altLang="en-US" dirty="0">
                <a:solidFill>
                  <a:schemeClr val="tx1"/>
                </a:solidFill>
                <a:latin typeface="Meiryo UI" panose="020B0604030504040204" pitchFamily="50" charset="-128"/>
                <a:ea typeface="Meiryo UI" panose="020B0604030504040204" pitchFamily="50" charset="-128"/>
              </a:rPr>
              <a:t>○事業者がめざすべき</a:t>
            </a:r>
            <a:r>
              <a:rPr lang="ja-JP" altLang="en-US" b="1" dirty="0">
                <a:solidFill>
                  <a:schemeClr val="tx1"/>
                </a:solidFill>
                <a:latin typeface="Meiryo UI" panose="020B0604030504040204" pitchFamily="50" charset="-128"/>
                <a:ea typeface="Meiryo UI" panose="020B0604030504040204" pitchFamily="50" charset="-128"/>
              </a:rPr>
              <a:t>削減目安</a:t>
            </a:r>
            <a:r>
              <a:rPr lang="ja-JP" altLang="en-US" dirty="0">
                <a:solidFill>
                  <a:schemeClr val="tx1"/>
                </a:solidFill>
                <a:latin typeface="Meiryo UI" panose="020B0604030504040204" pitchFamily="50" charset="-128"/>
                <a:ea typeface="Meiryo UI" panose="020B0604030504040204" pitchFamily="50" charset="-128"/>
              </a:rPr>
              <a:t>を、現行の年あたり１％から</a:t>
            </a:r>
            <a:r>
              <a:rPr lang="en-US" altLang="ja-JP" b="1" dirty="0">
                <a:solidFill>
                  <a:schemeClr val="tx1"/>
                </a:solidFill>
                <a:latin typeface="Meiryo UI" panose="020B0604030504040204" pitchFamily="50" charset="-128"/>
                <a:ea typeface="Meiryo UI" panose="020B0604030504040204" pitchFamily="50" charset="-128"/>
              </a:rPr>
              <a:t>1.5</a:t>
            </a:r>
            <a:r>
              <a:rPr lang="ja-JP" altLang="en-US" b="1" dirty="0">
                <a:solidFill>
                  <a:schemeClr val="tx1"/>
                </a:solidFill>
                <a:latin typeface="Meiryo UI" panose="020B0604030504040204" pitchFamily="50" charset="-128"/>
                <a:ea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rPr>
              <a:t>に引き上げ</a:t>
            </a:r>
            <a:endParaRPr lang="en-US" altLang="ja-JP" dirty="0">
              <a:solidFill>
                <a:schemeClr val="tx1"/>
              </a:solidFill>
              <a:latin typeface="Meiryo UI" panose="020B0604030504040204" pitchFamily="50" charset="-128"/>
              <a:ea typeface="Meiryo UI" panose="020B0604030504040204" pitchFamily="50" charset="-128"/>
            </a:endParaRPr>
          </a:p>
          <a:p>
            <a:pPr marL="268288" indent="-268288">
              <a:spcAft>
                <a:spcPts val="300"/>
              </a:spcAft>
            </a:pPr>
            <a:r>
              <a:rPr lang="ja-JP" altLang="en-US" dirty="0">
                <a:solidFill>
                  <a:schemeClr val="tx1"/>
                </a:solidFill>
                <a:latin typeface="Meiryo UI" panose="020B0604030504040204" pitchFamily="50" charset="-128"/>
                <a:ea typeface="Meiryo UI" panose="020B0604030504040204" pitchFamily="50" charset="-128"/>
              </a:rPr>
              <a:t>○報告内容に、再生可能エネルギーの利用率や気候変動への適応に関する取組みやサプライチェーン全体での削減取組を追加</a:t>
            </a:r>
          </a:p>
        </p:txBody>
      </p:sp>
      <p:sp>
        <p:nvSpPr>
          <p:cNvPr id="38" name="角丸四角形 37"/>
          <p:cNvSpPr/>
          <p:nvPr/>
        </p:nvSpPr>
        <p:spPr>
          <a:xfrm>
            <a:off x="6973626" y="566968"/>
            <a:ext cx="1944216" cy="357826"/>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2023</a:t>
            </a:r>
            <a:r>
              <a:rPr kumimoji="1" lang="ja-JP" altLang="en-US" dirty="0">
                <a:solidFill>
                  <a:schemeClr val="tx1"/>
                </a:solidFill>
              </a:rPr>
              <a:t>年</a:t>
            </a:r>
            <a:r>
              <a:rPr kumimoji="1" lang="en-US" altLang="ja-JP" dirty="0">
                <a:solidFill>
                  <a:schemeClr val="tx1"/>
                </a:solidFill>
              </a:rPr>
              <a:t>4</a:t>
            </a:r>
            <a:r>
              <a:rPr kumimoji="1" lang="ja-JP" altLang="en-US" dirty="0">
                <a:solidFill>
                  <a:schemeClr val="tx1"/>
                </a:solidFill>
              </a:rPr>
              <a:t>月施行</a:t>
            </a:r>
          </a:p>
        </p:txBody>
      </p:sp>
      <p:sp>
        <p:nvSpPr>
          <p:cNvPr id="37" name="テキスト ボックス 36">
            <a:extLst>
              <a:ext uri="{FF2B5EF4-FFF2-40B4-BE49-F238E27FC236}">
                <a16:creationId xmlns:a16="http://schemas.microsoft.com/office/drawing/2014/main" id="{E00DD314-5B20-4778-B496-8000664F3C3B}"/>
              </a:ext>
            </a:extLst>
          </p:cNvPr>
          <p:cNvSpPr txBox="1"/>
          <p:nvPr/>
        </p:nvSpPr>
        <p:spPr>
          <a:xfrm>
            <a:off x="0" y="5106578"/>
            <a:ext cx="8787160" cy="1746632"/>
          </a:xfrm>
          <a:prstGeom prst="rect">
            <a:avLst/>
          </a:prstGeom>
          <a:noFill/>
        </p:spPr>
        <p:txBody>
          <a:bodyPr wrap="square">
            <a:spAutoFit/>
          </a:bodyPr>
          <a:lstStyle/>
          <a:p>
            <a:pPr marL="133350" algn="just"/>
            <a:r>
              <a:rPr lang="ja-JP" altLang="en-US" sz="1800" kern="100" dirty="0">
                <a:effectLst/>
                <a:latin typeface="游明朝" panose="02020400000000000000" pitchFamily="18" charset="-128"/>
                <a:ea typeface="Meiryo UI" panose="020B0604030504040204" pitchFamily="50" charset="-128"/>
                <a:cs typeface="Times New Roman" panose="02020603050405020304" pitchFamily="18" charset="0"/>
              </a:rPr>
              <a:t>・</a:t>
            </a:r>
            <a:r>
              <a:rPr lang="ja-JP" altLang="ja-JP" sz="1800" kern="100" dirty="0">
                <a:effectLst/>
                <a:latin typeface="游明朝" panose="02020400000000000000" pitchFamily="18" charset="-128"/>
                <a:ea typeface="Meiryo UI" panose="020B0604030504040204" pitchFamily="50" charset="-128"/>
                <a:cs typeface="Times New Roman" panose="02020603050405020304" pitchFamily="18" charset="0"/>
              </a:rPr>
              <a:t>令和４年</a:t>
            </a:r>
            <a:r>
              <a:rPr lang="en-US" altLang="ja-JP" sz="1800" kern="100" dirty="0">
                <a:effectLst/>
                <a:latin typeface="游明朝" panose="02020400000000000000" pitchFamily="18" charset="-128"/>
                <a:ea typeface="Meiryo UI" panose="020B0604030504040204" pitchFamily="50" charset="-128"/>
                <a:cs typeface="Times New Roman" panose="02020603050405020304" pitchFamily="18" charset="0"/>
              </a:rPr>
              <a:t>12</a:t>
            </a:r>
            <a:r>
              <a:rPr lang="ja-JP" altLang="ja-JP" sz="1800" kern="100" dirty="0">
                <a:effectLst/>
                <a:latin typeface="游明朝" panose="02020400000000000000" pitchFamily="18" charset="-128"/>
                <a:ea typeface="Meiryo UI" panose="020B0604030504040204" pitchFamily="50" charset="-128"/>
                <a:cs typeface="Times New Roman" panose="02020603050405020304" pitchFamily="18" charset="0"/>
              </a:rPr>
              <a:t>月９日　　</a:t>
            </a:r>
            <a:r>
              <a:rPr lang="ja-JP" altLang="en-US" sz="1800" kern="100" dirty="0">
                <a:effectLst/>
                <a:latin typeface="游明朝" panose="02020400000000000000" pitchFamily="18" charset="-128"/>
                <a:ea typeface="Meiryo UI" panose="020B0604030504040204" pitchFamily="50" charset="-128"/>
                <a:cs typeface="Times New Roman" panose="02020603050405020304" pitchFamily="18" charset="0"/>
              </a:rPr>
              <a:t>　</a:t>
            </a:r>
            <a:r>
              <a:rPr lang="ja-JP" altLang="ja-JP" sz="1800" kern="100" dirty="0">
                <a:effectLst/>
                <a:latin typeface="游明朝" panose="02020400000000000000" pitchFamily="18" charset="-128"/>
                <a:ea typeface="Meiryo UI" panose="020B0604030504040204" pitchFamily="50" charset="-128"/>
                <a:cs typeface="Times New Roman" panose="02020603050405020304" pitchFamily="18" charset="0"/>
              </a:rPr>
              <a:t>　　特定事業者を対象とした制度の説明会を開催</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33350" algn="just"/>
            <a:r>
              <a:rPr lang="ja-JP" altLang="en-US" sz="1800" kern="100" dirty="0">
                <a:effectLst/>
                <a:latin typeface="游明朝" panose="02020400000000000000" pitchFamily="18" charset="-128"/>
                <a:ea typeface="Meiryo UI" panose="020B0604030504040204" pitchFamily="50" charset="-128"/>
                <a:cs typeface="Times New Roman" panose="02020603050405020304" pitchFamily="18" charset="0"/>
              </a:rPr>
              <a:t>・</a:t>
            </a:r>
            <a:r>
              <a:rPr lang="ja-JP" altLang="ja-JP" sz="1800" kern="100" dirty="0">
                <a:effectLst/>
                <a:latin typeface="游明朝" panose="02020400000000000000" pitchFamily="18" charset="-128"/>
                <a:ea typeface="Meiryo UI" panose="020B0604030504040204" pitchFamily="50" charset="-128"/>
                <a:cs typeface="Times New Roman" panose="02020603050405020304" pitchFamily="18" charset="0"/>
              </a:rPr>
              <a:t>令和５年２月ごろ　　　　　　気候変動対策指針、届出の手引き、様式を府</a:t>
            </a:r>
            <a:r>
              <a:rPr lang="en-US" altLang="ja-JP" sz="1800" kern="100" dirty="0">
                <a:effectLst/>
                <a:latin typeface="游明朝" panose="02020400000000000000" pitchFamily="18" charset="-128"/>
                <a:ea typeface="Meiryo UI" panose="020B0604030504040204" pitchFamily="50" charset="-128"/>
                <a:cs typeface="Times New Roman" panose="02020603050405020304" pitchFamily="18" charset="0"/>
              </a:rPr>
              <a:t>HP</a:t>
            </a:r>
            <a:r>
              <a:rPr lang="ja-JP" altLang="ja-JP" sz="1800" kern="100" dirty="0">
                <a:effectLst/>
                <a:latin typeface="游明朝" panose="02020400000000000000" pitchFamily="18" charset="-128"/>
                <a:ea typeface="Meiryo UI" panose="020B0604030504040204" pitchFamily="50" charset="-128"/>
                <a:cs typeface="Times New Roman" panose="02020603050405020304" pitchFamily="18" charset="0"/>
              </a:rPr>
              <a:t>へ公表予定</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33350" algn="just"/>
            <a:r>
              <a:rPr lang="ja-JP" altLang="en-US" sz="1800" kern="100" dirty="0">
                <a:effectLst/>
                <a:latin typeface="游明朝" panose="02020400000000000000" pitchFamily="18" charset="-128"/>
                <a:ea typeface="Meiryo UI" panose="020B0604030504040204" pitchFamily="50" charset="-128"/>
                <a:cs typeface="Times New Roman" panose="02020603050405020304" pitchFamily="18" charset="0"/>
              </a:rPr>
              <a:t>・</a:t>
            </a:r>
            <a:r>
              <a:rPr lang="ja-JP" altLang="ja-JP" sz="1800" kern="100" dirty="0">
                <a:effectLst/>
                <a:latin typeface="游明朝" panose="02020400000000000000" pitchFamily="18" charset="-128"/>
                <a:ea typeface="Meiryo UI" panose="020B0604030504040204" pitchFamily="50" charset="-128"/>
                <a:cs typeface="Times New Roman" panose="02020603050405020304" pitchFamily="18" charset="0"/>
              </a:rPr>
              <a:t>令和５年４月～　　　　　　　制度の運用を開始</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33350" algn="just"/>
            <a:r>
              <a:rPr lang="ja-JP" altLang="en-US" sz="1800" kern="100" dirty="0">
                <a:effectLst/>
                <a:latin typeface="游明朝" panose="02020400000000000000" pitchFamily="18" charset="-128"/>
                <a:ea typeface="Meiryo UI" panose="020B0604030504040204" pitchFamily="50" charset="-128"/>
                <a:cs typeface="Times New Roman" panose="02020603050405020304" pitchFamily="18" charset="0"/>
              </a:rPr>
              <a:t>・</a:t>
            </a:r>
            <a:r>
              <a:rPr lang="ja-JP" altLang="ja-JP" sz="1800" kern="100" dirty="0">
                <a:effectLst/>
                <a:latin typeface="游明朝" panose="02020400000000000000" pitchFamily="18" charset="-128"/>
                <a:ea typeface="Meiryo UI" panose="020B0604030504040204" pitchFamily="50" charset="-128"/>
                <a:cs typeface="Times New Roman" panose="02020603050405020304" pitchFamily="18" charset="0"/>
              </a:rPr>
              <a:t>令和５年５～６月ごろ　　　特定事業者を対象とした届出の書き方説明会を開催予定</a:t>
            </a:r>
            <a:endParaRPr lang="en-US" altLang="ja-JP" sz="1800" kern="100" dirty="0">
              <a:effectLst/>
              <a:latin typeface="游明朝" panose="02020400000000000000" pitchFamily="18" charset="-128"/>
              <a:ea typeface="Meiryo UI" panose="020B0604030504040204" pitchFamily="50" charset="-128"/>
              <a:cs typeface="Times New Roman" panose="02020603050405020304" pitchFamily="18" charset="0"/>
            </a:endParaRPr>
          </a:p>
          <a:p>
            <a:pPr marL="133350" algn="just">
              <a:spcAft>
                <a:spcPts val="600"/>
              </a:spcAft>
            </a:pPr>
            <a:r>
              <a:rPr lang="ja-JP" altLang="en-US" kern="100" dirty="0">
                <a:latin typeface="游明朝" panose="02020400000000000000" pitchFamily="18" charset="-128"/>
                <a:ea typeface="Meiryo UI" panose="020B0604030504040204" pitchFamily="50" charset="-128"/>
                <a:cs typeface="Times New Roman" panose="02020603050405020304" pitchFamily="18" charset="0"/>
              </a:rPr>
              <a:t>・令和６年３月ごろ　　　対策計画書（令和５年度分）に基づく評価・公表を実施</a:t>
            </a:r>
            <a:endParaRPr lang="en-US" altLang="ja-JP" kern="100" dirty="0">
              <a:latin typeface="游明朝" panose="02020400000000000000" pitchFamily="18" charset="-128"/>
              <a:ea typeface="Meiryo UI" panose="020B0604030504040204" pitchFamily="50" charset="-128"/>
              <a:cs typeface="Times New Roman" panose="02020603050405020304" pitchFamily="18" charset="0"/>
            </a:endParaRPr>
          </a:p>
          <a:p>
            <a:pPr marL="133350" algn="just">
              <a:lnSpc>
                <a:spcPts val="1500"/>
              </a:lnSpc>
            </a:pPr>
            <a:r>
              <a:rPr lang="ja-JP" altLang="en-US" kern="100" dirty="0">
                <a:latin typeface="游明朝" panose="02020400000000000000" pitchFamily="18" charset="-128"/>
                <a:ea typeface="Meiryo UI" panose="020B0604030504040204" pitchFamily="50" charset="-128"/>
                <a:cs typeface="Times New Roman" panose="02020603050405020304" pitchFamily="18" charset="0"/>
              </a:rPr>
              <a:t>・令和７年３月ごろ　</a:t>
            </a:r>
            <a:r>
              <a:rPr lang="ja-JP" altLang="en-US" kern="100" dirty="0" smtClean="0">
                <a:latin typeface="游明朝" panose="02020400000000000000" pitchFamily="18" charset="-128"/>
                <a:ea typeface="Meiryo UI" panose="020B0604030504040204" pitchFamily="50" charset="-128"/>
                <a:cs typeface="Times New Roman" panose="02020603050405020304" pitchFamily="18" charset="0"/>
              </a:rPr>
              <a:t> 実績</a:t>
            </a:r>
            <a:r>
              <a:rPr lang="ja-JP" altLang="en-US" kern="100" dirty="0">
                <a:latin typeface="游明朝" panose="02020400000000000000" pitchFamily="18" charset="-128"/>
                <a:ea typeface="Meiryo UI" panose="020B0604030504040204" pitchFamily="50" charset="-128"/>
                <a:cs typeface="Times New Roman" panose="02020603050405020304" pitchFamily="18" charset="0"/>
              </a:rPr>
              <a:t>報告書（令和６年度分）に基づく評価・公表・顕彰を実施</a:t>
            </a:r>
            <a:endParaRPr lang="en-US" altLang="ja-JP" kern="100" dirty="0">
              <a:latin typeface="游明朝" panose="02020400000000000000" pitchFamily="18" charset="-128"/>
              <a:ea typeface="Meiryo UI" panose="020B0604030504040204" pitchFamily="50" charset="-128"/>
              <a:cs typeface="Times New Roman" panose="02020603050405020304" pitchFamily="18" charset="0"/>
            </a:endParaRPr>
          </a:p>
        </p:txBody>
      </p:sp>
      <p:sp>
        <p:nvSpPr>
          <p:cNvPr id="40" name="テキスト ボックス 39">
            <a:extLst>
              <a:ext uri="{FF2B5EF4-FFF2-40B4-BE49-F238E27FC236}">
                <a16:creationId xmlns:a16="http://schemas.microsoft.com/office/drawing/2014/main" id="{CFE9E990-BE66-4139-8FDF-6D11DB25C711}"/>
              </a:ext>
            </a:extLst>
          </p:cNvPr>
          <p:cNvSpPr txBox="1"/>
          <p:nvPr/>
        </p:nvSpPr>
        <p:spPr>
          <a:xfrm>
            <a:off x="85464" y="4694268"/>
            <a:ext cx="2035966" cy="400110"/>
          </a:xfrm>
          <a:prstGeom prst="rect">
            <a:avLst/>
          </a:prstGeom>
          <a:solidFill>
            <a:schemeClr val="bg1"/>
          </a:solidFill>
          <a:ln>
            <a:solidFill>
              <a:schemeClr val="tx1"/>
            </a:solidFill>
          </a:ln>
        </p:spPr>
        <p:txBody>
          <a:bodyPr wrap="square">
            <a:spAutoFit/>
          </a:bodyPr>
          <a:lstStyle/>
          <a:p>
            <a:pPr algn="ctr">
              <a:defRPr/>
            </a:pPr>
            <a:r>
              <a:rPr lang="en-US" altLang="ja-JP" sz="2000" b="1" dirty="0"/>
              <a:t>【</a:t>
            </a:r>
            <a:r>
              <a:rPr lang="ja-JP" altLang="en-US" sz="2000" b="1" dirty="0"/>
              <a:t>スケジュール</a:t>
            </a:r>
            <a:r>
              <a:rPr lang="en-US" altLang="ja-JP" sz="2000" b="1" dirty="0"/>
              <a:t>】</a:t>
            </a:r>
            <a:endParaRPr lang="ja-JP" altLang="en-US" sz="2000" b="1" dirty="0"/>
          </a:p>
        </p:txBody>
      </p:sp>
    </p:spTree>
    <p:extLst>
      <p:ext uri="{BB962C8B-B14F-4D97-AF65-F5344CB8AC3E}">
        <p14:creationId xmlns:p14="http://schemas.microsoft.com/office/powerpoint/2010/main" val="605134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4</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２．改正条例に基づく制度設計の考え方について</a:t>
            </a:r>
          </a:p>
        </p:txBody>
      </p:sp>
      <p:sp>
        <p:nvSpPr>
          <p:cNvPr id="2" name="正方形/長方形 1"/>
          <p:cNvSpPr/>
          <p:nvPr/>
        </p:nvSpPr>
        <p:spPr>
          <a:xfrm>
            <a:off x="208855" y="1994661"/>
            <a:ext cx="8769674" cy="923330"/>
          </a:xfrm>
          <a:prstGeom prst="rect">
            <a:avLst/>
          </a:prstGeom>
        </p:spPr>
        <p:txBody>
          <a:bodyPr wrap="square">
            <a:spAutoFit/>
          </a:bodyPr>
          <a:lstStyle/>
          <a:p>
            <a:pPr lvl="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・評価軸は基準年度比削減率と重点対策実施率の２軸。</a:t>
            </a:r>
            <a:endParaRPr kumimoji="0"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・これまでは評価が優良な事業者（</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AAA</a:t>
            </a:r>
            <a:r>
              <a:rPr kumimoji="0" lang="ja-JP" altLang="en-US" dirty="0" err="1">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AA</a:t>
            </a:r>
            <a:r>
              <a:rPr kumimoji="0" lang="ja-JP" altLang="en-US" dirty="0" err="1">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A</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＋）のみ公表していたが、</a:t>
            </a:r>
            <a:endParaRPr kumimoji="0"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改正後はすべての評価区分の事業者を公表対象とする。</a:t>
            </a:r>
          </a:p>
        </p:txBody>
      </p:sp>
      <p:graphicFrame>
        <p:nvGraphicFramePr>
          <p:cNvPr id="11" name="表 10"/>
          <p:cNvGraphicFramePr>
            <a:graphicFrameLocks noGrp="1"/>
          </p:cNvGraphicFramePr>
          <p:nvPr>
            <p:extLst/>
          </p:nvPr>
        </p:nvGraphicFramePr>
        <p:xfrm>
          <a:off x="5148064" y="3356992"/>
          <a:ext cx="3564000" cy="2736104"/>
        </p:xfrm>
        <a:graphic>
          <a:graphicData uri="http://schemas.openxmlformats.org/drawingml/2006/table">
            <a:tbl>
              <a:tblPr firstRow="1" firstCol="1" bandRow="1">
                <a:tableStyleId>{2D5ABB26-0587-4C30-8999-92F81FD0307C}</a:tableStyleId>
              </a:tblPr>
              <a:tblGrid>
                <a:gridCol w="504000">
                  <a:extLst>
                    <a:ext uri="{9D8B030D-6E8A-4147-A177-3AD203B41FA5}">
                      <a16:colId xmlns:a16="http://schemas.microsoft.com/office/drawing/2014/main" val="2631533809"/>
                    </a:ext>
                  </a:extLst>
                </a:gridCol>
                <a:gridCol w="1224000">
                  <a:extLst>
                    <a:ext uri="{9D8B030D-6E8A-4147-A177-3AD203B41FA5}">
                      <a16:colId xmlns:a16="http://schemas.microsoft.com/office/drawing/2014/main" val="3020795201"/>
                    </a:ext>
                  </a:extLst>
                </a:gridCol>
                <a:gridCol w="1080000">
                  <a:extLst>
                    <a:ext uri="{9D8B030D-6E8A-4147-A177-3AD203B41FA5}">
                      <a16:colId xmlns:a16="http://schemas.microsoft.com/office/drawing/2014/main" val="1284690479"/>
                    </a:ext>
                  </a:extLst>
                </a:gridCol>
                <a:gridCol w="252000">
                  <a:extLst>
                    <a:ext uri="{9D8B030D-6E8A-4147-A177-3AD203B41FA5}">
                      <a16:colId xmlns:a16="http://schemas.microsoft.com/office/drawing/2014/main" val="2329779172"/>
                    </a:ext>
                  </a:extLst>
                </a:gridCol>
                <a:gridCol w="252000">
                  <a:extLst>
                    <a:ext uri="{9D8B030D-6E8A-4147-A177-3AD203B41FA5}">
                      <a16:colId xmlns:a16="http://schemas.microsoft.com/office/drawing/2014/main" val="2638977982"/>
                    </a:ext>
                  </a:extLst>
                </a:gridCol>
                <a:gridCol w="252000">
                  <a:extLst>
                    <a:ext uri="{9D8B030D-6E8A-4147-A177-3AD203B41FA5}">
                      <a16:colId xmlns:a16="http://schemas.microsoft.com/office/drawing/2014/main" val="4212649428"/>
                    </a:ext>
                  </a:extLst>
                </a:gridCol>
              </a:tblGrid>
              <a:tr h="936104">
                <a:tc>
                  <a:txBody>
                    <a:bodyPr/>
                    <a:lstStyle/>
                    <a:p>
                      <a:pPr algn="ctr">
                        <a:lnSpc>
                          <a:spcPct val="100000"/>
                        </a:lnSpc>
                        <a:spcAft>
                          <a:spcPts val="0"/>
                        </a:spcAft>
                      </a:pPr>
                      <a:r>
                        <a:rPr lang="ja-JP" sz="1400" b="1" kern="100" dirty="0">
                          <a:effectLst/>
                          <a:latin typeface="Meiryo UI" panose="020B0604030504040204" pitchFamily="50" charset="-128"/>
                          <a:ea typeface="Meiryo UI" panose="020B0604030504040204" pitchFamily="50" charset="-128"/>
                        </a:rPr>
                        <a:t>評価</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r>
                        <a:rPr lang="ja-JP" sz="1400" b="1" kern="100" dirty="0">
                          <a:effectLst/>
                          <a:latin typeface="Meiryo UI" panose="020B0604030504040204" pitchFamily="50" charset="-128"/>
                          <a:ea typeface="Meiryo UI" panose="020B0604030504040204" pitchFamily="50" charset="-128"/>
                        </a:rPr>
                        <a:t>基準年度比</a:t>
                      </a:r>
                      <a:endParaRPr lang="en-US" altLang="ja-JP" sz="1400" b="1" kern="100" dirty="0">
                        <a:effectLst/>
                        <a:latin typeface="Meiryo UI" panose="020B0604030504040204" pitchFamily="50" charset="-128"/>
                        <a:ea typeface="Meiryo UI" panose="020B0604030504040204" pitchFamily="50" charset="-128"/>
                      </a:endParaRPr>
                    </a:p>
                    <a:p>
                      <a:pPr algn="ctr">
                        <a:lnSpc>
                          <a:spcPct val="100000"/>
                        </a:lnSpc>
                        <a:spcAft>
                          <a:spcPts val="0"/>
                        </a:spcAft>
                      </a:pPr>
                      <a:r>
                        <a:rPr lang="ja-JP" sz="1400" b="1" kern="100" dirty="0">
                          <a:effectLst/>
                          <a:latin typeface="Meiryo UI" panose="020B0604030504040204" pitchFamily="50" charset="-128"/>
                          <a:ea typeface="Meiryo UI" panose="020B0604030504040204" pitchFamily="50" charset="-128"/>
                        </a:rPr>
                        <a:t>削減率</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r>
                        <a:rPr lang="ja-JP" sz="1400" b="1" kern="100" dirty="0">
                          <a:effectLst/>
                          <a:latin typeface="Meiryo UI" panose="020B0604030504040204" pitchFamily="50" charset="-128"/>
                          <a:ea typeface="Meiryo UI" panose="020B0604030504040204" pitchFamily="50" charset="-128"/>
                        </a:rPr>
                        <a:t>重点対策</a:t>
                      </a:r>
                      <a:endParaRPr lang="en-US" altLang="ja-JP" sz="1400" b="1" kern="100" dirty="0">
                        <a:effectLst/>
                        <a:latin typeface="Meiryo UI" panose="020B0604030504040204" pitchFamily="50" charset="-128"/>
                        <a:ea typeface="Meiryo UI" panose="020B0604030504040204" pitchFamily="50" charset="-128"/>
                      </a:endParaRPr>
                    </a:p>
                    <a:p>
                      <a:pPr algn="ctr">
                        <a:lnSpc>
                          <a:spcPct val="100000"/>
                        </a:lnSpc>
                        <a:spcAft>
                          <a:spcPts val="0"/>
                        </a:spcAft>
                      </a:pPr>
                      <a:r>
                        <a:rPr lang="ja-JP" sz="1400" b="1" kern="100" dirty="0">
                          <a:effectLst/>
                          <a:latin typeface="Meiryo UI" panose="020B0604030504040204" pitchFamily="50" charset="-128"/>
                          <a:ea typeface="Meiryo UI" panose="020B0604030504040204" pitchFamily="50" charset="-128"/>
                        </a:rPr>
                        <a:t>実施率</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r>
                        <a:rPr lang="ja-JP" sz="1400" b="1" kern="100" dirty="0">
                          <a:effectLst/>
                          <a:latin typeface="Meiryo UI" panose="020B0604030504040204" pitchFamily="50" charset="-128"/>
                          <a:ea typeface="Meiryo UI" panose="020B0604030504040204" pitchFamily="50" charset="-128"/>
                        </a:rPr>
                        <a:t>表</a:t>
                      </a:r>
                    </a:p>
                    <a:p>
                      <a:pPr algn="ctr">
                        <a:lnSpc>
                          <a:spcPct val="100000"/>
                        </a:lnSpc>
                        <a:spcAft>
                          <a:spcPts val="0"/>
                        </a:spcAft>
                      </a:pPr>
                      <a:r>
                        <a:rPr lang="ja-JP" sz="1400" b="1" kern="100" dirty="0">
                          <a:effectLst/>
                          <a:latin typeface="Meiryo UI" panose="020B0604030504040204" pitchFamily="50" charset="-128"/>
                          <a:ea typeface="Meiryo UI" panose="020B0604030504040204" pitchFamily="50" charset="-128"/>
                        </a:rPr>
                        <a:t>彰</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r>
                        <a:rPr lang="ja-JP" sz="1400" b="1" kern="100" dirty="0">
                          <a:effectLst/>
                          <a:latin typeface="Meiryo UI" panose="020B0604030504040204" pitchFamily="50" charset="-128"/>
                          <a:ea typeface="Meiryo UI" panose="020B0604030504040204" pitchFamily="50" charset="-128"/>
                        </a:rPr>
                        <a:t>公</a:t>
                      </a:r>
                    </a:p>
                    <a:p>
                      <a:pPr algn="ctr">
                        <a:lnSpc>
                          <a:spcPct val="100000"/>
                        </a:lnSpc>
                        <a:spcAft>
                          <a:spcPts val="0"/>
                        </a:spcAft>
                      </a:pPr>
                      <a:r>
                        <a:rPr lang="ja-JP" sz="1400" b="1" kern="100" dirty="0">
                          <a:effectLst/>
                          <a:latin typeface="Meiryo UI" panose="020B0604030504040204" pitchFamily="50" charset="-128"/>
                          <a:ea typeface="Meiryo UI" panose="020B0604030504040204" pitchFamily="50" charset="-128"/>
                        </a:rPr>
                        <a:t>表</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r>
                        <a:rPr lang="ja-JP" sz="1400" b="1" kern="100" dirty="0">
                          <a:effectLst/>
                          <a:latin typeface="Meiryo UI" panose="020B0604030504040204" pitchFamily="50" charset="-128"/>
                          <a:ea typeface="Meiryo UI" panose="020B0604030504040204" pitchFamily="50" charset="-128"/>
                        </a:rPr>
                        <a:t>通</a:t>
                      </a:r>
                    </a:p>
                    <a:p>
                      <a:pPr algn="ctr">
                        <a:lnSpc>
                          <a:spcPct val="100000"/>
                        </a:lnSpc>
                        <a:spcAft>
                          <a:spcPts val="0"/>
                        </a:spcAft>
                      </a:pPr>
                      <a:r>
                        <a:rPr lang="ja-JP" sz="1400" b="1" kern="100" dirty="0">
                          <a:effectLst/>
                          <a:latin typeface="Meiryo UI" panose="020B0604030504040204" pitchFamily="50" charset="-128"/>
                          <a:ea typeface="Meiryo UI" panose="020B0604030504040204" pitchFamily="50" charset="-128"/>
                        </a:rPr>
                        <a:t>知</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83451795"/>
                  </a:ext>
                </a:extLst>
              </a:tr>
              <a:tr h="360000">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rPr>
                        <a:t>AAA</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rPr>
                        <a:t>削減目安以上</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rPr>
                        <a:t>100</a:t>
                      </a:r>
                      <a:r>
                        <a:rPr lang="ja-JP" sz="1400" kern="100" dirty="0">
                          <a:effectLst/>
                          <a:latin typeface="Meiryo UI" panose="020B0604030504040204" pitchFamily="50" charset="-128"/>
                          <a:ea typeface="Meiryo UI" panose="020B0604030504040204" pitchFamily="50" charset="-128"/>
                        </a:rPr>
                        <a:t>％超</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528334"/>
                  </a:ext>
                </a:extLst>
              </a:tr>
              <a:tr h="360000">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rPr>
                        <a:t>AA</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rPr>
                        <a:t>90-100%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7937885"/>
                  </a:ext>
                </a:extLst>
              </a:tr>
              <a:tr h="360000">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rPr>
                        <a:t>A</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rPr>
                        <a:t>90</a:t>
                      </a:r>
                      <a:r>
                        <a:rPr lang="ja-JP" sz="1400" kern="100" dirty="0">
                          <a:effectLst/>
                          <a:latin typeface="Meiryo UI" panose="020B0604030504040204" pitchFamily="50" charset="-128"/>
                          <a:ea typeface="Meiryo UI" panose="020B0604030504040204" pitchFamily="50" charset="-128"/>
                        </a:rPr>
                        <a:t>％未満</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400" kern="100" dirty="0">
                          <a:solidFill>
                            <a:srgbClr val="FF0000"/>
                          </a:solidFill>
                          <a:effectLst/>
                          <a:latin typeface="Meiryo UI" panose="020B0604030504040204" pitchFamily="50" charset="-128"/>
                          <a:ea typeface="Meiryo UI" panose="020B0604030504040204" pitchFamily="50" charset="-128"/>
                        </a:rPr>
                        <a:t>○</a:t>
                      </a:r>
                      <a:endParaRPr lang="ja-JP" sz="1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3414138"/>
                  </a:ext>
                </a:extLst>
              </a:tr>
              <a:tr h="360000">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rPr>
                        <a:t>B</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rPr>
                        <a:t>削減目安未満</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rPr>
                        <a:t>90</a:t>
                      </a:r>
                      <a:r>
                        <a:rPr lang="ja-JP" sz="1400" kern="100" dirty="0">
                          <a:effectLst/>
                          <a:latin typeface="Meiryo UI" panose="020B0604030504040204" pitchFamily="50" charset="-128"/>
                          <a:ea typeface="Meiryo UI" panose="020B0604030504040204" pitchFamily="50" charset="-128"/>
                        </a:rPr>
                        <a:t>％以上</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400" kern="100" dirty="0">
                          <a:solidFill>
                            <a:srgbClr val="FF0000"/>
                          </a:solidFill>
                          <a:effectLst/>
                          <a:latin typeface="Meiryo UI" panose="020B0604030504040204" pitchFamily="50" charset="-128"/>
                          <a:ea typeface="Meiryo UI" panose="020B0604030504040204" pitchFamily="50" charset="-128"/>
                        </a:rPr>
                        <a:t>○</a:t>
                      </a:r>
                      <a:endParaRPr lang="ja-JP" sz="1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9823764"/>
                  </a:ext>
                </a:extLst>
              </a:tr>
              <a:tr h="360000">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rPr>
                        <a:t>C</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rPr>
                        <a:t>90</a:t>
                      </a:r>
                      <a:r>
                        <a:rPr lang="ja-JP" sz="1400" kern="100" dirty="0">
                          <a:effectLst/>
                          <a:latin typeface="Meiryo UI" panose="020B0604030504040204" pitchFamily="50" charset="-128"/>
                          <a:ea typeface="Meiryo UI" panose="020B0604030504040204" pitchFamily="50" charset="-128"/>
                        </a:rPr>
                        <a:t>％未満</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400" kern="100" dirty="0">
                          <a:solidFill>
                            <a:srgbClr val="FF0000"/>
                          </a:solidFill>
                          <a:effectLst/>
                          <a:latin typeface="Meiryo UI" panose="020B0604030504040204" pitchFamily="50" charset="-128"/>
                          <a:ea typeface="Meiryo UI" panose="020B0604030504040204" pitchFamily="50" charset="-128"/>
                        </a:rPr>
                        <a:t>○</a:t>
                      </a:r>
                      <a:endParaRPr lang="ja-JP" sz="1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6419138"/>
                  </a:ext>
                </a:extLst>
              </a:tr>
            </a:tbl>
          </a:graphicData>
        </a:graphic>
      </p:graphicFrame>
      <p:graphicFrame>
        <p:nvGraphicFramePr>
          <p:cNvPr id="3" name="表 2"/>
          <p:cNvGraphicFramePr>
            <a:graphicFrameLocks noGrp="1"/>
          </p:cNvGraphicFramePr>
          <p:nvPr>
            <p:extLst/>
          </p:nvPr>
        </p:nvGraphicFramePr>
        <p:xfrm>
          <a:off x="467544" y="3356992"/>
          <a:ext cx="4284000" cy="3329368"/>
        </p:xfrm>
        <a:graphic>
          <a:graphicData uri="http://schemas.openxmlformats.org/drawingml/2006/table">
            <a:tbl>
              <a:tblPr firstRow="1" firstCol="1" bandRow="1">
                <a:tableStyleId>{5940675A-B579-460E-94D1-54222C63F5DA}</a:tableStyleId>
              </a:tblPr>
              <a:tblGrid>
                <a:gridCol w="504000">
                  <a:extLst>
                    <a:ext uri="{9D8B030D-6E8A-4147-A177-3AD203B41FA5}">
                      <a16:colId xmlns:a16="http://schemas.microsoft.com/office/drawing/2014/main" val="2400131264"/>
                    </a:ext>
                  </a:extLst>
                </a:gridCol>
                <a:gridCol w="864000">
                  <a:extLst>
                    <a:ext uri="{9D8B030D-6E8A-4147-A177-3AD203B41FA5}">
                      <a16:colId xmlns:a16="http://schemas.microsoft.com/office/drawing/2014/main" val="2297943290"/>
                    </a:ext>
                  </a:extLst>
                </a:gridCol>
                <a:gridCol w="864000">
                  <a:extLst>
                    <a:ext uri="{9D8B030D-6E8A-4147-A177-3AD203B41FA5}">
                      <a16:colId xmlns:a16="http://schemas.microsoft.com/office/drawing/2014/main" val="2991165480"/>
                    </a:ext>
                  </a:extLst>
                </a:gridCol>
                <a:gridCol w="1296000">
                  <a:extLst>
                    <a:ext uri="{9D8B030D-6E8A-4147-A177-3AD203B41FA5}">
                      <a16:colId xmlns:a16="http://schemas.microsoft.com/office/drawing/2014/main" val="1375369565"/>
                    </a:ext>
                  </a:extLst>
                </a:gridCol>
                <a:gridCol w="252000">
                  <a:extLst>
                    <a:ext uri="{9D8B030D-6E8A-4147-A177-3AD203B41FA5}">
                      <a16:colId xmlns:a16="http://schemas.microsoft.com/office/drawing/2014/main" val="1766758460"/>
                    </a:ext>
                  </a:extLst>
                </a:gridCol>
                <a:gridCol w="252000">
                  <a:extLst>
                    <a:ext uri="{9D8B030D-6E8A-4147-A177-3AD203B41FA5}">
                      <a16:colId xmlns:a16="http://schemas.microsoft.com/office/drawing/2014/main" val="3443163763"/>
                    </a:ext>
                  </a:extLst>
                </a:gridCol>
                <a:gridCol w="252000">
                  <a:extLst>
                    <a:ext uri="{9D8B030D-6E8A-4147-A177-3AD203B41FA5}">
                      <a16:colId xmlns:a16="http://schemas.microsoft.com/office/drawing/2014/main" val="3466596138"/>
                    </a:ext>
                  </a:extLst>
                </a:gridCol>
              </a:tblGrid>
              <a:tr h="254635">
                <a:tc rowSpan="2">
                  <a:txBody>
                    <a:bodyPr/>
                    <a:lstStyle/>
                    <a:p>
                      <a:pPr algn="ctr">
                        <a:spcAft>
                          <a:spcPts val="0"/>
                        </a:spcAft>
                      </a:pPr>
                      <a:r>
                        <a:rPr lang="ja-JP" sz="1400" b="1" dirty="0">
                          <a:effectLst/>
                          <a:latin typeface="Meiryo UI" panose="020B0604030504040204" pitchFamily="50" charset="-128"/>
                          <a:ea typeface="Meiryo UI" panose="020B0604030504040204" pitchFamily="50" charset="-128"/>
                        </a:rPr>
                        <a:t>評価</a:t>
                      </a:r>
                      <a:endParaRPr lang="ja-JP" sz="1400" b="1"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tx2">
                        <a:lumMod val="20000"/>
                        <a:lumOff val="80000"/>
                      </a:schemeClr>
                    </a:solidFill>
                  </a:tcPr>
                </a:tc>
                <a:tc gridSpan="2">
                  <a:txBody>
                    <a:bodyPr/>
                    <a:lstStyle/>
                    <a:p>
                      <a:pPr algn="ctr">
                        <a:spcAft>
                          <a:spcPts val="0"/>
                        </a:spcAft>
                      </a:pPr>
                      <a:r>
                        <a:rPr lang="ja-JP" altLang="en-US" sz="1400" b="1" dirty="0">
                          <a:effectLst/>
                          <a:latin typeface="Meiryo UI" panose="020B0604030504040204" pitchFamily="50" charset="-128"/>
                          <a:ea typeface="Meiryo UI" panose="020B0604030504040204" pitchFamily="50" charset="-128"/>
                        </a:rPr>
                        <a:t>基準年度比</a:t>
                      </a:r>
                      <a:r>
                        <a:rPr lang="ja-JP" sz="1400" b="1" dirty="0">
                          <a:effectLst/>
                          <a:latin typeface="Meiryo UI" panose="020B0604030504040204" pitchFamily="50" charset="-128"/>
                          <a:ea typeface="Meiryo UI" panose="020B0604030504040204" pitchFamily="50" charset="-128"/>
                        </a:rPr>
                        <a:t>削減率</a:t>
                      </a:r>
                      <a:endParaRPr lang="ja-JP" sz="1400" b="1"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tx2">
                        <a:lumMod val="20000"/>
                        <a:lumOff val="80000"/>
                      </a:schemeClr>
                    </a:solidFill>
                  </a:tcPr>
                </a:tc>
                <a:tc hMerge="1">
                  <a:txBody>
                    <a:bodyPr/>
                    <a:lstStyle/>
                    <a:p>
                      <a:endParaRPr kumimoji="1" lang="ja-JP" altLang="en-US"/>
                    </a:p>
                  </a:txBody>
                  <a:tcPr>
                    <a:solidFill>
                      <a:schemeClr val="tx2">
                        <a:lumMod val="20000"/>
                        <a:lumOff val="80000"/>
                      </a:schemeClr>
                    </a:solidFill>
                  </a:tcPr>
                </a:tc>
                <a:tc rowSpan="2">
                  <a:txBody>
                    <a:bodyPr/>
                    <a:lstStyle/>
                    <a:p>
                      <a:pPr algn="ctr">
                        <a:spcAft>
                          <a:spcPts val="0"/>
                        </a:spcAft>
                      </a:pPr>
                      <a:r>
                        <a:rPr lang="ja-JP" sz="1400" b="1" dirty="0">
                          <a:effectLst/>
                          <a:latin typeface="Meiryo UI" panose="020B0604030504040204" pitchFamily="50" charset="-128"/>
                          <a:ea typeface="Meiryo UI" panose="020B0604030504040204" pitchFamily="50" charset="-128"/>
                        </a:rPr>
                        <a:t>重点対策</a:t>
                      </a:r>
                      <a:endParaRPr lang="en-US" altLang="ja-JP" sz="1400" b="1" dirty="0">
                        <a:effectLst/>
                        <a:latin typeface="Meiryo UI" panose="020B0604030504040204" pitchFamily="50" charset="-128"/>
                        <a:ea typeface="Meiryo UI" panose="020B0604030504040204" pitchFamily="50" charset="-128"/>
                      </a:endParaRPr>
                    </a:p>
                    <a:p>
                      <a:pPr algn="ctr">
                        <a:spcAft>
                          <a:spcPts val="0"/>
                        </a:spcAft>
                      </a:pPr>
                      <a:r>
                        <a:rPr lang="ja-JP" sz="1400" b="1" dirty="0">
                          <a:effectLst/>
                          <a:latin typeface="Meiryo UI" panose="020B0604030504040204" pitchFamily="50" charset="-128"/>
                          <a:ea typeface="Meiryo UI" panose="020B0604030504040204" pitchFamily="50" charset="-128"/>
                        </a:rPr>
                        <a:t>実施率</a:t>
                      </a:r>
                      <a:endParaRPr lang="ja-JP" sz="1400" b="1"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tx2">
                        <a:lumMod val="20000"/>
                        <a:lumOff val="80000"/>
                      </a:schemeClr>
                    </a:solidFill>
                  </a:tcPr>
                </a:tc>
                <a:tc rowSpan="2">
                  <a:txBody>
                    <a:bodyPr/>
                    <a:lstStyle/>
                    <a:p>
                      <a:pPr algn="ctr">
                        <a:spcAft>
                          <a:spcPts val="0"/>
                        </a:spcAft>
                      </a:pPr>
                      <a:r>
                        <a:rPr lang="ja-JP" altLang="en-US" sz="1400" b="1" dirty="0">
                          <a:effectLst/>
                          <a:latin typeface="Meiryo UI" panose="020B0604030504040204" pitchFamily="50" charset="-128"/>
                          <a:ea typeface="Meiryo UI" panose="020B0604030504040204" pitchFamily="50" charset="-128"/>
                          <a:cs typeface="Times New Roman" panose="02020603050405020304" pitchFamily="18" charset="0"/>
                        </a:rPr>
                        <a:t>表彰</a:t>
                      </a:r>
                      <a:endParaRPr lang="ja-JP" sz="1400" b="1"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tx2">
                        <a:lumMod val="20000"/>
                        <a:lumOff val="80000"/>
                      </a:schemeClr>
                    </a:solidFill>
                  </a:tcPr>
                </a:tc>
                <a:tc rowSpan="2">
                  <a:txBody>
                    <a:bodyPr/>
                    <a:lstStyle/>
                    <a:p>
                      <a:pPr algn="ctr">
                        <a:spcAft>
                          <a:spcPts val="0"/>
                        </a:spcAft>
                      </a:pPr>
                      <a:r>
                        <a:rPr lang="ja-JP" altLang="en-US" sz="1400" b="1" dirty="0">
                          <a:effectLst/>
                          <a:latin typeface="Meiryo UI" panose="020B0604030504040204" pitchFamily="50" charset="-128"/>
                          <a:ea typeface="Meiryo UI" panose="020B0604030504040204" pitchFamily="50" charset="-128"/>
                          <a:cs typeface="Times New Roman" panose="02020603050405020304" pitchFamily="18" charset="0"/>
                        </a:rPr>
                        <a:t>公表</a:t>
                      </a:r>
                      <a:endParaRPr lang="ja-JP" sz="1400" b="1"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tx2">
                        <a:lumMod val="20000"/>
                        <a:lumOff val="80000"/>
                      </a:schemeClr>
                    </a:solidFill>
                  </a:tcPr>
                </a:tc>
                <a:tc rowSpan="2">
                  <a:txBody>
                    <a:bodyPr/>
                    <a:lstStyle/>
                    <a:p>
                      <a:pPr algn="ctr">
                        <a:spcAft>
                          <a:spcPts val="0"/>
                        </a:spcAft>
                      </a:pPr>
                      <a:r>
                        <a:rPr lang="ja-JP" altLang="en-US" sz="1400" b="1" dirty="0">
                          <a:effectLst/>
                          <a:latin typeface="Meiryo UI" panose="020B0604030504040204" pitchFamily="50" charset="-128"/>
                          <a:ea typeface="Meiryo UI" panose="020B0604030504040204" pitchFamily="50" charset="-128"/>
                          <a:cs typeface="Times New Roman" panose="02020603050405020304" pitchFamily="18" charset="0"/>
                        </a:rPr>
                        <a:t>通知</a:t>
                      </a:r>
                      <a:endParaRPr lang="ja-JP" sz="1400" b="1"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2222574789"/>
                  </a:ext>
                </a:extLst>
              </a:tr>
              <a:tr h="537453">
                <a:tc vMerge="1">
                  <a:txBody>
                    <a:bodyPr/>
                    <a:lstStyle/>
                    <a:p>
                      <a:endParaRPr kumimoji="1" lang="ja-JP" altLang="en-US"/>
                    </a:p>
                  </a:txBody>
                  <a:tcPr/>
                </a:tc>
                <a:tc>
                  <a:txBody>
                    <a:bodyPr/>
                    <a:lstStyle/>
                    <a:p>
                      <a:pPr algn="ctr">
                        <a:spcAft>
                          <a:spcPts val="0"/>
                        </a:spcAft>
                      </a:pPr>
                      <a:r>
                        <a:rPr lang="ja-JP" altLang="en-US" sz="1400" b="1" dirty="0">
                          <a:effectLst/>
                          <a:latin typeface="Meiryo UI" panose="020B0604030504040204" pitchFamily="50" charset="-128"/>
                          <a:ea typeface="Meiryo UI" panose="020B0604030504040204" pitchFamily="50" charset="-128"/>
                        </a:rPr>
                        <a:t>平準化</a:t>
                      </a:r>
                      <a:endParaRPr lang="en-US" altLang="ja-JP" sz="1400" b="1" dirty="0">
                        <a:effectLst/>
                        <a:latin typeface="Meiryo UI" panose="020B0604030504040204" pitchFamily="50" charset="-128"/>
                        <a:ea typeface="Meiryo UI" panose="020B0604030504040204" pitchFamily="50" charset="-128"/>
                      </a:endParaRPr>
                    </a:p>
                    <a:p>
                      <a:pPr algn="ctr">
                        <a:spcAft>
                          <a:spcPts val="0"/>
                        </a:spcAft>
                      </a:pPr>
                      <a:r>
                        <a:rPr lang="ja-JP" altLang="en-US" sz="1400" b="1" dirty="0">
                          <a:effectLst/>
                          <a:latin typeface="Meiryo UI" panose="020B0604030504040204" pitchFamily="50" charset="-128"/>
                          <a:ea typeface="Meiryo UI" panose="020B0604030504040204" pitchFamily="50" charset="-128"/>
                        </a:rPr>
                        <a:t>補正前</a:t>
                      </a:r>
                      <a:endParaRPr lang="ja-JP" sz="1400" b="1"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spcAft>
                          <a:spcPts val="0"/>
                        </a:spcAft>
                      </a:pPr>
                      <a:r>
                        <a:rPr lang="ja-JP" altLang="en-US" sz="1400" b="1" dirty="0">
                          <a:effectLst/>
                          <a:latin typeface="Meiryo UI" panose="020B0604030504040204" pitchFamily="50" charset="-128"/>
                          <a:ea typeface="Meiryo UI" panose="020B0604030504040204" pitchFamily="50" charset="-128"/>
                        </a:rPr>
                        <a:t>平準化</a:t>
                      </a:r>
                      <a:endParaRPr lang="en-US" altLang="ja-JP" sz="1400" b="1" dirty="0">
                        <a:effectLst/>
                        <a:latin typeface="Meiryo UI" panose="020B0604030504040204" pitchFamily="50" charset="-128"/>
                        <a:ea typeface="Meiryo UI" panose="020B0604030504040204" pitchFamily="50" charset="-128"/>
                      </a:endParaRPr>
                    </a:p>
                    <a:p>
                      <a:pPr algn="ctr">
                        <a:spcAft>
                          <a:spcPts val="0"/>
                        </a:spcAft>
                      </a:pPr>
                      <a:r>
                        <a:rPr lang="ja-JP" altLang="en-US" sz="1400" b="1" dirty="0">
                          <a:effectLst/>
                          <a:latin typeface="Meiryo UI" panose="020B0604030504040204" pitchFamily="50" charset="-128"/>
                          <a:ea typeface="Meiryo UI" panose="020B0604030504040204" pitchFamily="50" charset="-128"/>
                        </a:rPr>
                        <a:t>補正後</a:t>
                      </a:r>
                      <a:endParaRPr lang="ja-JP" sz="1400" b="1"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tx2">
                        <a:lumMod val="20000"/>
                        <a:lumOff val="80000"/>
                      </a:schemeClr>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352006085"/>
                  </a:ext>
                </a:extLst>
              </a:tr>
              <a:tr h="360000">
                <a:tc>
                  <a:txBody>
                    <a:bodyPr/>
                    <a:lstStyle/>
                    <a:p>
                      <a:pPr algn="ctr">
                        <a:spcAft>
                          <a:spcPts val="0"/>
                        </a:spcAft>
                      </a:pPr>
                      <a:r>
                        <a:rPr lang="en-US" altLang="ja-JP" sz="1400" dirty="0">
                          <a:effectLst/>
                          <a:latin typeface="Meiryo UI" panose="020B0604030504040204" pitchFamily="50" charset="-128"/>
                          <a:ea typeface="Meiryo UI" panose="020B0604030504040204" pitchFamily="50" charset="-128"/>
                        </a:rPr>
                        <a:t>AAA</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sz="1400" dirty="0">
                          <a:effectLst/>
                          <a:latin typeface="Meiryo UI" panose="020B0604030504040204" pitchFamily="50" charset="-128"/>
                          <a:ea typeface="Meiryo UI" panose="020B0604030504040204" pitchFamily="50" charset="-128"/>
                        </a:rPr>
                        <a:t>６％以上</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sz="1400" dirty="0">
                          <a:effectLst/>
                          <a:latin typeface="Meiryo UI" panose="020B0604030504040204" pitchFamily="50" charset="-128"/>
                          <a:ea typeface="Meiryo UI" panose="020B0604030504040204" pitchFamily="50" charset="-128"/>
                        </a:rPr>
                        <a:t>３％以上</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sz="1400" dirty="0">
                          <a:effectLst/>
                          <a:latin typeface="Meiryo UI" panose="020B0604030504040204" pitchFamily="50" charset="-128"/>
                          <a:ea typeface="Meiryo UI" panose="020B0604030504040204" pitchFamily="50" charset="-128"/>
                        </a:rPr>
                        <a:t>95</a:t>
                      </a:r>
                      <a:r>
                        <a:rPr lang="ja-JP" sz="1400" dirty="0">
                          <a:effectLst/>
                          <a:latin typeface="Meiryo UI" panose="020B0604030504040204" pitchFamily="50" charset="-128"/>
                          <a:ea typeface="Meiryo UI" panose="020B0604030504040204" pitchFamily="50" charset="-128"/>
                        </a:rPr>
                        <a:t>％以上</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altLang="ja-JP" sz="14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dirty="0">
                          <a:effectLst/>
                          <a:latin typeface="Meiryo UI" panose="020B0604030504040204" pitchFamily="50" charset="-128"/>
                          <a:ea typeface="Meiryo UI" panose="020B0604030504040204" pitchFamily="50" charset="-128"/>
                          <a:cs typeface="Times New Roman" panose="02020603050405020304" pitchFamily="18" charset="0"/>
                        </a:rPr>
                        <a:t>〇</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dirty="0">
                          <a:effectLst/>
                          <a:latin typeface="Meiryo UI" panose="020B0604030504040204" pitchFamily="50" charset="-128"/>
                          <a:ea typeface="Meiryo UI" panose="020B0604030504040204" pitchFamily="50" charset="-128"/>
                          <a:cs typeface="+mn-cs"/>
                        </a:rPr>
                        <a:t>〇</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962790951"/>
                  </a:ext>
                </a:extLst>
              </a:tr>
              <a:tr h="360000">
                <a:tc>
                  <a:txBody>
                    <a:bodyPr/>
                    <a:lstStyle/>
                    <a:p>
                      <a:pPr algn="ctr">
                        <a:spcAft>
                          <a:spcPts val="0"/>
                        </a:spcAft>
                      </a:pPr>
                      <a:r>
                        <a:rPr lang="en-US" altLang="ja-JP" sz="1400" dirty="0">
                          <a:effectLst/>
                          <a:latin typeface="Meiryo UI" panose="020B0604030504040204" pitchFamily="50" charset="-128"/>
                          <a:ea typeface="Meiryo UI" panose="020B0604030504040204" pitchFamily="50" charset="-128"/>
                          <a:cs typeface="+mn-cs"/>
                        </a:rPr>
                        <a:t>AA</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sz="1400" dirty="0">
                          <a:effectLst/>
                          <a:latin typeface="Meiryo UI" panose="020B0604030504040204" pitchFamily="50" charset="-128"/>
                          <a:ea typeface="Meiryo UI" panose="020B0604030504040204" pitchFamily="50" charset="-128"/>
                        </a:rPr>
                        <a:t>３％以上</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sz="1400" dirty="0">
                          <a:effectLst/>
                          <a:latin typeface="Meiryo UI" panose="020B0604030504040204" pitchFamily="50" charset="-128"/>
                          <a:ea typeface="Meiryo UI" panose="020B0604030504040204" pitchFamily="50" charset="-128"/>
                        </a:rPr>
                        <a:t>３％以上</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sz="1400" dirty="0">
                          <a:effectLst/>
                          <a:latin typeface="Meiryo UI" panose="020B0604030504040204" pitchFamily="50" charset="-128"/>
                          <a:ea typeface="Meiryo UI" panose="020B0604030504040204" pitchFamily="50" charset="-128"/>
                        </a:rPr>
                        <a:t>90</a:t>
                      </a:r>
                      <a:r>
                        <a:rPr lang="ja-JP" sz="1400" dirty="0">
                          <a:effectLst/>
                          <a:latin typeface="Meiryo UI" panose="020B0604030504040204" pitchFamily="50" charset="-128"/>
                          <a:ea typeface="Meiryo UI" panose="020B0604030504040204" pitchFamily="50" charset="-128"/>
                        </a:rPr>
                        <a:t>％以上</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altLang="ja-JP" sz="14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dirty="0">
                          <a:effectLst/>
                          <a:latin typeface="Meiryo UI" panose="020B0604030504040204" pitchFamily="50" charset="-128"/>
                          <a:ea typeface="Meiryo UI" panose="020B0604030504040204" pitchFamily="50" charset="-128"/>
                          <a:cs typeface="Times New Roman" panose="02020603050405020304" pitchFamily="18" charset="0"/>
                        </a:rPr>
                        <a:t>〇</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dirty="0">
                          <a:effectLst/>
                          <a:latin typeface="Meiryo UI" panose="020B0604030504040204" pitchFamily="50" charset="-128"/>
                          <a:ea typeface="Meiryo UI" panose="020B0604030504040204" pitchFamily="50" charset="-128"/>
                          <a:cs typeface="+mn-cs"/>
                        </a:rPr>
                        <a:t>〇</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656168671"/>
                  </a:ext>
                </a:extLst>
              </a:tr>
              <a:tr h="360000">
                <a:tc>
                  <a:txBody>
                    <a:bodyPr/>
                    <a:lstStyle/>
                    <a:p>
                      <a:pPr algn="ctr">
                        <a:spcAft>
                          <a:spcPts val="0"/>
                        </a:spcAft>
                      </a:pPr>
                      <a:r>
                        <a:rPr lang="en-US" altLang="ja-JP" sz="1400" dirty="0">
                          <a:effectLst/>
                          <a:latin typeface="Meiryo UI" panose="020B0604030504040204" pitchFamily="50" charset="-128"/>
                          <a:ea typeface="Meiryo UI" panose="020B0604030504040204" pitchFamily="50" charset="-128"/>
                          <a:cs typeface="+mn-cs"/>
                        </a:rPr>
                        <a:t>A+</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sz="1400" dirty="0">
                          <a:effectLst/>
                          <a:latin typeface="Meiryo UI" panose="020B0604030504040204" pitchFamily="50" charset="-128"/>
                          <a:ea typeface="Meiryo UI" panose="020B0604030504040204" pitchFamily="50" charset="-128"/>
                        </a:rPr>
                        <a:t>３％以上</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sz="1400" dirty="0">
                          <a:effectLst/>
                          <a:latin typeface="Meiryo UI" panose="020B0604030504040204" pitchFamily="50" charset="-128"/>
                          <a:ea typeface="Meiryo UI" panose="020B0604030504040204" pitchFamily="50" charset="-128"/>
                        </a:rPr>
                        <a:t>３％以上</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sz="1400" dirty="0">
                          <a:effectLst/>
                          <a:latin typeface="Meiryo UI" panose="020B0604030504040204" pitchFamily="50" charset="-128"/>
                          <a:ea typeface="Meiryo UI" panose="020B0604030504040204" pitchFamily="50" charset="-128"/>
                        </a:rPr>
                        <a:t>80</a:t>
                      </a:r>
                      <a:r>
                        <a:rPr lang="ja-JP" sz="1400" dirty="0">
                          <a:effectLst/>
                          <a:latin typeface="Meiryo UI" panose="020B0604030504040204" pitchFamily="50" charset="-128"/>
                          <a:ea typeface="Meiryo UI" panose="020B0604030504040204" pitchFamily="50" charset="-128"/>
                        </a:rPr>
                        <a:t>％以上</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altLang="ja-JP" sz="14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dirty="0">
                          <a:effectLst/>
                          <a:latin typeface="Meiryo UI" panose="020B0604030504040204" pitchFamily="50" charset="-128"/>
                          <a:ea typeface="Meiryo UI" panose="020B0604030504040204" pitchFamily="50" charset="-128"/>
                          <a:cs typeface="Times New Roman" panose="02020603050405020304" pitchFamily="18" charset="0"/>
                        </a:rPr>
                        <a:t>〇</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dirty="0">
                          <a:effectLst/>
                          <a:latin typeface="Meiryo UI" panose="020B0604030504040204" pitchFamily="50" charset="-128"/>
                          <a:ea typeface="Meiryo UI" panose="020B0604030504040204" pitchFamily="50" charset="-128"/>
                          <a:cs typeface="+mn-cs"/>
                        </a:rPr>
                        <a:t>〇</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22407622"/>
                  </a:ext>
                </a:extLst>
              </a:tr>
              <a:tr h="360000">
                <a:tc>
                  <a:txBody>
                    <a:bodyPr/>
                    <a:lstStyle/>
                    <a:p>
                      <a:pPr algn="ctr">
                        <a:spcAft>
                          <a:spcPts val="0"/>
                        </a:spcAft>
                      </a:pPr>
                      <a:r>
                        <a:rPr lang="en-US" altLang="ja-JP" sz="1400" dirty="0">
                          <a:effectLst/>
                          <a:latin typeface="Meiryo UI" panose="020B0604030504040204" pitchFamily="50" charset="-128"/>
                          <a:ea typeface="Meiryo UI" panose="020B0604030504040204" pitchFamily="50" charset="-128"/>
                          <a:cs typeface="+mn-cs"/>
                        </a:rPr>
                        <a:t>A</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sz="1400" dirty="0">
                          <a:effectLst/>
                          <a:latin typeface="Meiryo UI" panose="020B0604030504040204" pitchFamily="50" charset="-128"/>
                          <a:ea typeface="Meiryo UI" panose="020B0604030504040204" pitchFamily="50" charset="-128"/>
                        </a:rPr>
                        <a:t>－</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sz="1400" dirty="0">
                          <a:effectLst/>
                          <a:latin typeface="Meiryo UI" panose="020B0604030504040204" pitchFamily="50" charset="-128"/>
                          <a:ea typeface="Meiryo UI" panose="020B0604030504040204" pitchFamily="50" charset="-128"/>
                        </a:rPr>
                        <a:t>－</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sz="1400" dirty="0">
                          <a:effectLst/>
                          <a:latin typeface="Meiryo UI" panose="020B0604030504040204" pitchFamily="50" charset="-128"/>
                          <a:ea typeface="Meiryo UI" panose="020B0604030504040204" pitchFamily="50" charset="-128"/>
                        </a:rPr>
                        <a:t>80</a:t>
                      </a:r>
                      <a:r>
                        <a:rPr lang="ja-JP" sz="1400" dirty="0">
                          <a:effectLst/>
                          <a:latin typeface="Meiryo UI" panose="020B0604030504040204" pitchFamily="50" charset="-128"/>
                          <a:ea typeface="Meiryo UI" panose="020B0604030504040204" pitchFamily="50" charset="-128"/>
                        </a:rPr>
                        <a:t>％以上</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altLang="ja-JP" sz="14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altLang="ja-JP" sz="14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dirty="0">
                          <a:effectLst/>
                          <a:latin typeface="Meiryo UI" panose="020B0604030504040204" pitchFamily="50" charset="-128"/>
                          <a:ea typeface="Meiryo UI" panose="020B0604030504040204" pitchFamily="50" charset="-128"/>
                          <a:cs typeface="+mn-cs"/>
                        </a:rPr>
                        <a:t>〇</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250352743"/>
                  </a:ext>
                </a:extLst>
              </a:tr>
              <a:tr h="360000">
                <a:tc>
                  <a:txBody>
                    <a:bodyPr/>
                    <a:lstStyle/>
                    <a:p>
                      <a:pPr algn="ctr">
                        <a:spcAft>
                          <a:spcPts val="0"/>
                        </a:spcAft>
                      </a:pPr>
                      <a:r>
                        <a:rPr lang="en-US" altLang="ja-JP" sz="1400" dirty="0">
                          <a:effectLst/>
                          <a:latin typeface="Meiryo UI" panose="020B0604030504040204" pitchFamily="50" charset="-128"/>
                          <a:ea typeface="Meiryo UI" panose="020B0604030504040204" pitchFamily="50" charset="-128"/>
                          <a:cs typeface="+mn-cs"/>
                        </a:rPr>
                        <a:t>B</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sz="1400" dirty="0">
                          <a:effectLst/>
                          <a:latin typeface="Meiryo UI" panose="020B0604030504040204" pitchFamily="50" charset="-128"/>
                          <a:ea typeface="Meiryo UI" panose="020B0604030504040204" pitchFamily="50" charset="-128"/>
                        </a:rPr>
                        <a:t>－</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sz="1400" dirty="0">
                          <a:effectLst/>
                          <a:latin typeface="Meiryo UI" panose="020B0604030504040204" pitchFamily="50" charset="-128"/>
                          <a:ea typeface="Meiryo UI" panose="020B0604030504040204" pitchFamily="50" charset="-128"/>
                        </a:rPr>
                        <a:t>－</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sz="1400" dirty="0">
                          <a:effectLst/>
                          <a:latin typeface="Meiryo UI" panose="020B0604030504040204" pitchFamily="50" charset="-128"/>
                          <a:ea typeface="Meiryo UI" panose="020B0604030504040204" pitchFamily="50" charset="-128"/>
                        </a:rPr>
                        <a:t>60</a:t>
                      </a:r>
                      <a:r>
                        <a:rPr lang="ja-JP" sz="1400" dirty="0">
                          <a:effectLst/>
                          <a:latin typeface="Meiryo UI" panose="020B0604030504040204" pitchFamily="50" charset="-128"/>
                          <a:ea typeface="Meiryo UI" panose="020B0604030504040204" pitchFamily="50" charset="-128"/>
                        </a:rPr>
                        <a:t>％以上</a:t>
                      </a:r>
                      <a:endParaRPr lang="en-US" altLang="ja-JP" sz="1400" dirty="0">
                        <a:effectLst/>
                        <a:latin typeface="Meiryo UI" panose="020B0604030504040204" pitchFamily="50" charset="-128"/>
                        <a:ea typeface="Meiryo UI" panose="020B0604030504040204" pitchFamily="50" charset="-128"/>
                      </a:endParaRPr>
                    </a:p>
                    <a:p>
                      <a:pPr algn="ctr">
                        <a:spcAft>
                          <a:spcPts val="0"/>
                        </a:spcAft>
                      </a:pPr>
                      <a:r>
                        <a:rPr lang="en-US" sz="1400" dirty="0">
                          <a:effectLst/>
                          <a:latin typeface="Meiryo UI" panose="020B0604030504040204" pitchFamily="50" charset="-128"/>
                          <a:ea typeface="Meiryo UI" panose="020B0604030504040204" pitchFamily="50" charset="-128"/>
                        </a:rPr>
                        <a:t>80</a:t>
                      </a:r>
                      <a:r>
                        <a:rPr lang="ja-JP" sz="1400" dirty="0">
                          <a:effectLst/>
                          <a:latin typeface="Meiryo UI" panose="020B0604030504040204" pitchFamily="50" charset="-128"/>
                          <a:ea typeface="Meiryo UI" panose="020B0604030504040204" pitchFamily="50" charset="-128"/>
                        </a:rPr>
                        <a:t>％未満</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altLang="ja-JP" sz="14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altLang="ja-JP" sz="14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dirty="0">
                          <a:effectLst/>
                          <a:latin typeface="Meiryo UI" panose="020B0604030504040204" pitchFamily="50" charset="-128"/>
                          <a:ea typeface="Meiryo UI" panose="020B0604030504040204" pitchFamily="50" charset="-128"/>
                          <a:cs typeface="+mn-cs"/>
                        </a:rPr>
                        <a:t>〇</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982867838"/>
                  </a:ext>
                </a:extLst>
              </a:tr>
              <a:tr h="360000">
                <a:tc>
                  <a:txBody>
                    <a:bodyPr/>
                    <a:lstStyle/>
                    <a:p>
                      <a:pPr algn="ctr">
                        <a:spcAft>
                          <a:spcPts val="0"/>
                        </a:spcAft>
                      </a:pPr>
                      <a:r>
                        <a:rPr lang="en-US" altLang="ja-JP" sz="1400" dirty="0">
                          <a:effectLst/>
                          <a:latin typeface="Meiryo UI" panose="020B0604030504040204" pitchFamily="50" charset="-128"/>
                          <a:ea typeface="Meiryo UI" panose="020B0604030504040204" pitchFamily="50" charset="-128"/>
                          <a:cs typeface="+mn-cs"/>
                        </a:rPr>
                        <a:t>C</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sz="1400" dirty="0">
                          <a:effectLst/>
                          <a:latin typeface="Meiryo UI" panose="020B0604030504040204" pitchFamily="50" charset="-128"/>
                          <a:ea typeface="Meiryo UI" panose="020B0604030504040204" pitchFamily="50" charset="-128"/>
                        </a:rPr>
                        <a:t>－</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sz="1400" dirty="0">
                          <a:effectLst/>
                          <a:latin typeface="Meiryo UI" panose="020B0604030504040204" pitchFamily="50" charset="-128"/>
                          <a:ea typeface="Meiryo UI" panose="020B0604030504040204" pitchFamily="50" charset="-128"/>
                        </a:rPr>
                        <a:t>－</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sz="1400" dirty="0">
                          <a:effectLst/>
                          <a:latin typeface="Meiryo UI" panose="020B0604030504040204" pitchFamily="50" charset="-128"/>
                          <a:ea typeface="Meiryo UI" panose="020B0604030504040204" pitchFamily="50" charset="-128"/>
                        </a:rPr>
                        <a:t>60</a:t>
                      </a:r>
                      <a:r>
                        <a:rPr lang="ja-JP" sz="1400" dirty="0">
                          <a:effectLst/>
                          <a:latin typeface="Meiryo UI" panose="020B0604030504040204" pitchFamily="50" charset="-128"/>
                          <a:ea typeface="Meiryo UI" panose="020B0604030504040204" pitchFamily="50" charset="-128"/>
                        </a:rPr>
                        <a:t>％未満</a:t>
                      </a:r>
                      <a:endParaRPr lang="en-US" altLang="ja-JP" sz="1400" dirty="0">
                        <a:effectLst/>
                        <a:latin typeface="Meiryo UI" panose="020B0604030504040204" pitchFamily="50" charset="-128"/>
                        <a:ea typeface="Meiryo UI" panose="020B0604030504040204" pitchFamily="50" charset="-128"/>
                      </a:endParaRPr>
                    </a:p>
                    <a:p>
                      <a:pPr algn="ctr">
                        <a:spcAft>
                          <a:spcPts val="0"/>
                        </a:spcAft>
                      </a:pPr>
                      <a:r>
                        <a:rPr lang="ja-JP" sz="1000" dirty="0">
                          <a:effectLst/>
                          <a:latin typeface="Meiryo UI" panose="020B0604030504040204" pitchFamily="50" charset="-128"/>
                          <a:ea typeface="Meiryo UI" panose="020B0604030504040204" pitchFamily="50" charset="-128"/>
                        </a:rPr>
                        <a:t>又は別表第４に掲げる重点対策１～４の対策が実施なし</a:t>
                      </a:r>
                      <a:endParaRPr lang="ja-JP" sz="10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altLang="ja-JP" sz="14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altLang="ja-JP" sz="14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dirty="0">
                          <a:effectLst/>
                          <a:latin typeface="Meiryo UI" panose="020B0604030504040204" pitchFamily="50" charset="-128"/>
                          <a:ea typeface="Meiryo UI" panose="020B0604030504040204" pitchFamily="50" charset="-128"/>
                        </a:rPr>
                        <a:t>〇</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211997213"/>
                  </a:ext>
                </a:extLst>
              </a:tr>
            </a:tbl>
          </a:graphicData>
        </a:graphic>
      </p:graphicFrame>
      <p:sp>
        <p:nvSpPr>
          <p:cNvPr id="13" name="正方形/長方形 12"/>
          <p:cNvSpPr/>
          <p:nvPr/>
        </p:nvSpPr>
        <p:spPr>
          <a:xfrm>
            <a:off x="2052343" y="3049215"/>
            <a:ext cx="1114401" cy="307777"/>
          </a:xfrm>
          <a:prstGeom prst="rect">
            <a:avLst/>
          </a:prstGeom>
        </p:spPr>
        <p:txBody>
          <a:bodyPr wrap="square">
            <a:spAutoFit/>
          </a:bodyPr>
          <a:lstStyle/>
          <a:p>
            <a:pPr lvl="0" algn="ctr" eaLnBrk="0" fontAlgn="base" hangingPunct="0">
              <a:spcBef>
                <a:spcPct val="0"/>
              </a:spcBef>
              <a:spcAft>
                <a:spcPct val="0"/>
              </a:spcAft>
            </a:pP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＜改正前＞</a:t>
            </a:r>
          </a:p>
        </p:txBody>
      </p:sp>
      <p:sp>
        <p:nvSpPr>
          <p:cNvPr id="14" name="正方形/長方形 13"/>
          <p:cNvSpPr/>
          <p:nvPr/>
        </p:nvSpPr>
        <p:spPr>
          <a:xfrm>
            <a:off x="6372863" y="3049215"/>
            <a:ext cx="1114401" cy="307777"/>
          </a:xfrm>
          <a:prstGeom prst="rect">
            <a:avLst/>
          </a:prstGeom>
        </p:spPr>
        <p:txBody>
          <a:bodyPr wrap="square">
            <a:spAutoFit/>
          </a:bodyPr>
          <a:lstStyle/>
          <a:p>
            <a:pPr lvl="0" algn="ctr" eaLnBrk="0" fontAlgn="base" hangingPunct="0">
              <a:spcBef>
                <a:spcPct val="0"/>
              </a:spcBef>
              <a:spcAft>
                <a:spcPct val="0"/>
              </a:spcAft>
            </a:pP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＜改正後＞</a:t>
            </a:r>
          </a:p>
        </p:txBody>
      </p:sp>
      <p:sp>
        <p:nvSpPr>
          <p:cNvPr id="16" name="タイトル 1">
            <a:extLst>
              <a:ext uri="{FF2B5EF4-FFF2-40B4-BE49-F238E27FC236}">
                <a16:creationId xmlns:a16="http://schemas.microsoft.com/office/drawing/2014/main" id="{A3F3C439-7CA3-4011-8E17-7DFEADAA2D21}"/>
              </a:ext>
            </a:extLst>
          </p:cNvPr>
          <p:cNvSpPr txBox="1">
            <a:spLocks/>
          </p:cNvSpPr>
          <p:nvPr/>
        </p:nvSpPr>
        <p:spPr>
          <a:xfrm>
            <a:off x="0" y="-25643"/>
            <a:ext cx="9144000" cy="1037181"/>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エネルギー多量使用事業者等に対する対策計画書・実績報告書届出制度の強化</a:t>
            </a:r>
            <a:r>
              <a:rPr lang="ja-JP" altLang="en-US" sz="2400" b="1" dirty="0">
                <a:solidFill>
                  <a:schemeClr val="bg1"/>
                </a:solidFill>
                <a:latin typeface="Meiryo UI" panose="020B0604030504040204" pitchFamily="50" charset="-128"/>
                <a:ea typeface="Meiryo UI" panose="020B0604030504040204" pitchFamily="50" charset="-128"/>
              </a:rPr>
              <a:t>（評価制度について</a:t>
            </a:r>
            <a:r>
              <a:rPr lang="ja-JP" altLang="en-US" sz="2400" b="1" dirty="0" smtClean="0">
                <a:solidFill>
                  <a:schemeClr val="bg1"/>
                </a:solidFill>
                <a:latin typeface="Meiryo UI" panose="020B0604030504040204" pitchFamily="50" charset="-128"/>
                <a:ea typeface="Meiryo UI" panose="020B0604030504040204" pitchFamily="50" charset="-128"/>
              </a:rPr>
              <a:t>～計画書～</a:t>
            </a:r>
            <a:r>
              <a:rPr lang="ja-JP" altLang="en-US" sz="2400" b="1" dirty="0">
                <a:solidFill>
                  <a:schemeClr val="bg1"/>
                </a:solidFill>
                <a:latin typeface="Meiryo UI" panose="020B0604030504040204" pitchFamily="50" charset="-128"/>
                <a:ea typeface="Meiryo UI" panose="020B0604030504040204" pitchFamily="50" charset="-128"/>
              </a:rPr>
              <a:t>）</a:t>
            </a:r>
            <a:endParaRPr lang="en-US" altLang="ja-JP" sz="2400" b="1" dirty="0">
              <a:solidFill>
                <a:schemeClr val="bg1"/>
              </a:solidFill>
              <a:latin typeface="Meiryo UI" panose="020B0604030504040204" pitchFamily="50" charset="-128"/>
              <a:ea typeface="Meiryo UI" panose="020B0604030504040204" pitchFamily="50" charset="-128"/>
            </a:endParaRPr>
          </a:p>
        </p:txBody>
      </p:sp>
      <p:sp>
        <p:nvSpPr>
          <p:cNvPr id="17" name="スライド番号プレースホルダー 5"/>
          <p:cNvSpPr>
            <a:spLocks noGrp="1"/>
          </p:cNvSpPr>
          <p:nvPr>
            <p:ph type="sldNum" sz="quarter" idx="12"/>
          </p:nvPr>
        </p:nvSpPr>
        <p:spPr>
          <a:xfrm>
            <a:off x="8604448" y="6400872"/>
            <a:ext cx="468000" cy="412503"/>
          </a:xfrm>
        </p:spPr>
        <p:txBody>
          <a:bodyPr/>
          <a:lstStyle/>
          <a:p>
            <a:fld id="{55A7BED7-9510-4C4B-91BA-7696EE92F05C}" type="slidenum">
              <a:rPr kumimoji="1" lang="ja-JP" altLang="en-US" smtClean="0"/>
              <a:t>4</a:t>
            </a:fld>
            <a:endParaRPr kumimoji="1" lang="ja-JP" altLang="en-US" dirty="0"/>
          </a:p>
        </p:txBody>
      </p:sp>
    </p:spTree>
    <p:extLst>
      <p:ext uri="{BB962C8B-B14F-4D97-AF65-F5344CB8AC3E}">
        <p14:creationId xmlns:p14="http://schemas.microsoft.com/office/powerpoint/2010/main" val="3896471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5</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２．改正条例に基づく制度設計の考え方について</a:t>
            </a:r>
          </a:p>
        </p:txBody>
      </p:sp>
      <p:graphicFrame>
        <p:nvGraphicFramePr>
          <p:cNvPr id="11" name="表 10"/>
          <p:cNvGraphicFramePr>
            <a:graphicFrameLocks noGrp="1"/>
          </p:cNvGraphicFramePr>
          <p:nvPr>
            <p:extLst>
              <p:ext uri="{D42A27DB-BD31-4B8C-83A1-F6EECF244321}">
                <p14:modId xmlns:p14="http://schemas.microsoft.com/office/powerpoint/2010/main" val="1895170588"/>
              </p:ext>
            </p:extLst>
          </p:nvPr>
        </p:nvGraphicFramePr>
        <p:xfrm>
          <a:off x="686100" y="5522168"/>
          <a:ext cx="7920880" cy="1219200"/>
        </p:xfrm>
        <a:graphic>
          <a:graphicData uri="http://schemas.openxmlformats.org/drawingml/2006/table">
            <a:tbl>
              <a:tblPr firstRow="1" bandRow="1">
                <a:tableStyleId>{5940675A-B579-460E-94D1-54222C63F5DA}</a:tableStyleId>
              </a:tblPr>
              <a:tblGrid>
                <a:gridCol w="2075826">
                  <a:extLst>
                    <a:ext uri="{9D8B030D-6E8A-4147-A177-3AD203B41FA5}">
                      <a16:colId xmlns:a16="http://schemas.microsoft.com/office/drawing/2014/main" val="2461468995"/>
                    </a:ext>
                  </a:extLst>
                </a:gridCol>
                <a:gridCol w="2458200">
                  <a:extLst>
                    <a:ext uri="{9D8B030D-6E8A-4147-A177-3AD203B41FA5}">
                      <a16:colId xmlns:a16="http://schemas.microsoft.com/office/drawing/2014/main" val="621014778"/>
                    </a:ext>
                  </a:extLst>
                </a:gridCol>
                <a:gridCol w="1748054">
                  <a:extLst>
                    <a:ext uri="{9D8B030D-6E8A-4147-A177-3AD203B41FA5}">
                      <a16:colId xmlns:a16="http://schemas.microsoft.com/office/drawing/2014/main" val="4044669233"/>
                    </a:ext>
                  </a:extLst>
                </a:gridCol>
                <a:gridCol w="819400">
                  <a:extLst>
                    <a:ext uri="{9D8B030D-6E8A-4147-A177-3AD203B41FA5}">
                      <a16:colId xmlns:a16="http://schemas.microsoft.com/office/drawing/2014/main" val="1054728531"/>
                    </a:ext>
                  </a:extLst>
                </a:gridCol>
                <a:gridCol w="819400">
                  <a:extLst>
                    <a:ext uri="{9D8B030D-6E8A-4147-A177-3AD203B41FA5}">
                      <a16:colId xmlns:a16="http://schemas.microsoft.com/office/drawing/2014/main" val="3422186379"/>
                    </a:ext>
                  </a:extLst>
                </a:gridCol>
              </a:tblGrid>
              <a:tr h="288000">
                <a:tc>
                  <a:txBody>
                    <a:bodyPr/>
                    <a:lstStyle/>
                    <a:p>
                      <a:pPr algn="ctr"/>
                      <a:r>
                        <a:rPr kumimoji="1" lang="ja-JP" altLang="en-US" sz="1400" b="1" dirty="0">
                          <a:latin typeface="Meiryo UI" panose="020B0604030504040204" pitchFamily="50" charset="-128"/>
                          <a:ea typeface="Meiryo UI" panose="020B0604030504040204" pitchFamily="50" charset="-128"/>
                        </a:rPr>
                        <a:t>脱炭素化ランク</a:t>
                      </a:r>
                    </a:p>
                  </a:txBody>
                  <a:tcPr>
                    <a:solidFill>
                      <a:schemeClr val="tx2">
                        <a:lumMod val="20000"/>
                        <a:lumOff val="8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基準年度比削減率</a:t>
                      </a:r>
                    </a:p>
                  </a:txBody>
                  <a:tcPr>
                    <a:solidFill>
                      <a:schemeClr val="tx2">
                        <a:lumMod val="20000"/>
                        <a:lumOff val="8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表彰</a:t>
                      </a:r>
                    </a:p>
                  </a:txBody>
                  <a:tcPr>
                    <a:solidFill>
                      <a:schemeClr val="tx2">
                        <a:lumMod val="20000"/>
                        <a:lumOff val="8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公表</a:t>
                      </a:r>
                    </a:p>
                  </a:txBody>
                  <a:tcPr>
                    <a:solidFill>
                      <a:schemeClr val="tx2">
                        <a:lumMod val="20000"/>
                        <a:lumOff val="8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通知</a:t>
                      </a:r>
                      <a:endParaRPr kumimoji="1" lang="en-US" altLang="ja-JP" sz="1400" b="1" dirty="0">
                        <a:latin typeface="Meiryo UI" panose="020B0604030504040204" pitchFamily="50" charset="-128"/>
                        <a:ea typeface="Meiryo UI" panose="020B0604030504040204" pitchFamily="50" charset="-128"/>
                      </a:endParaRPr>
                    </a:p>
                  </a:txBody>
                  <a:tcPr>
                    <a:solidFill>
                      <a:schemeClr val="tx2">
                        <a:lumMod val="20000"/>
                        <a:lumOff val="80000"/>
                      </a:schemeClr>
                    </a:solidFill>
                  </a:tcPr>
                </a:tc>
                <a:extLst>
                  <a:ext uri="{0D108BD9-81ED-4DB2-BD59-A6C34878D82A}">
                    <a16:rowId xmlns:a16="http://schemas.microsoft.com/office/drawing/2014/main" val="3672849328"/>
                  </a:ext>
                </a:extLst>
              </a:tr>
              <a:tr h="288000">
                <a:tc>
                  <a:txBody>
                    <a:bodyPr/>
                    <a:lstStyle/>
                    <a:p>
                      <a:pPr algn="ctr"/>
                      <a:r>
                        <a:rPr kumimoji="1" lang="ja-JP" altLang="en-US" sz="1400" dirty="0">
                          <a:latin typeface="Meiryo UI" panose="020B0604030504040204" pitchFamily="50" charset="-128"/>
                          <a:ea typeface="Meiryo UI" panose="020B0604030504040204" pitchFamily="50" charset="-128"/>
                        </a:rPr>
                        <a:t>プラチナ</a:t>
                      </a:r>
                    </a:p>
                  </a:txBody>
                  <a:tcPr/>
                </a:tc>
                <a:tc>
                  <a:txBody>
                    <a:bodyPr/>
                    <a:lstStyle/>
                    <a:p>
                      <a:pPr algn="ctr"/>
                      <a:r>
                        <a:rPr lang="en-US" altLang="ja-JP" sz="1400" dirty="0">
                          <a:latin typeface="Meiryo UI" panose="020B0604030504040204" pitchFamily="50" charset="-128"/>
                          <a:ea typeface="Meiryo UI" panose="020B0604030504040204" pitchFamily="50" charset="-128"/>
                        </a:rPr>
                        <a:t>100</a:t>
                      </a:r>
                      <a:r>
                        <a:rPr kumimoji="1" lang="ja-JP" altLang="en-US" sz="1400" dirty="0">
                          <a:latin typeface="Meiryo UI" panose="020B0604030504040204" pitchFamily="50" charset="-128"/>
                          <a:ea typeface="Meiryo UI" panose="020B0604030504040204" pitchFamily="50" charset="-128"/>
                        </a:rPr>
                        <a:t>％以上</a:t>
                      </a:r>
                    </a:p>
                  </a:txBody>
                  <a:tcPr/>
                </a:tc>
                <a:tc>
                  <a:txBody>
                    <a:bodyPr/>
                    <a:lstStyle/>
                    <a:p>
                      <a:pPr algn="ctr"/>
                      <a:r>
                        <a:rPr kumimoji="1" lang="ja-JP" altLang="en-US" sz="1400" dirty="0">
                          <a:solidFill>
                            <a:srgbClr val="FF0000"/>
                          </a:solidFill>
                          <a:latin typeface="Meiryo UI" panose="020B0604030504040204" pitchFamily="50" charset="-128"/>
                          <a:ea typeface="Meiryo UI" panose="020B0604030504040204" pitchFamily="50" charset="-128"/>
                        </a:rPr>
                        <a:t>〇　</a:t>
                      </a:r>
                      <a:r>
                        <a:rPr kumimoji="1" lang="en-US" altLang="ja-JP" sz="1400" dirty="0">
                          <a:solidFill>
                            <a:srgbClr val="FF0000"/>
                          </a:solidFill>
                          <a:latin typeface="Meiryo UI" panose="020B0604030504040204" pitchFamily="50" charset="-128"/>
                          <a:ea typeface="Meiryo UI" panose="020B0604030504040204" pitchFamily="50" charset="-128"/>
                        </a:rPr>
                        <a:t>※</a:t>
                      </a:r>
                      <a:r>
                        <a:rPr kumimoji="1" lang="ja-JP" altLang="en-US" sz="1400" dirty="0">
                          <a:solidFill>
                            <a:srgbClr val="FF0000"/>
                          </a:solidFill>
                          <a:latin typeface="Meiryo UI" panose="020B0604030504040204" pitchFamily="50" charset="-128"/>
                          <a:ea typeface="Meiryo UI" panose="020B0604030504040204" pitchFamily="50" charset="-128"/>
                        </a:rPr>
                        <a:t>初回のみ</a:t>
                      </a:r>
                    </a:p>
                  </a:txBody>
                  <a:tcPr/>
                </a:tc>
                <a:tc>
                  <a:txBody>
                    <a:bodyPr/>
                    <a:lstStyle/>
                    <a:p>
                      <a:pPr algn="ctr"/>
                      <a:r>
                        <a:rPr kumimoji="1" lang="ja-JP" altLang="en-US" sz="1400" dirty="0">
                          <a:solidFill>
                            <a:srgbClr val="FF0000"/>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400" dirty="0">
                          <a:solidFill>
                            <a:srgbClr val="FF0000"/>
                          </a:solidFill>
                          <a:latin typeface="Meiryo UI" panose="020B0604030504040204" pitchFamily="50" charset="-128"/>
                          <a:ea typeface="Meiryo UI" panose="020B0604030504040204" pitchFamily="50" charset="-128"/>
                        </a:rPr>
                        <a:t>〇</a:t>
                      </a:r>
                      <a:endParaRPr kumimoji="1" lang="en-US" altLang="ja-JP" sz="1400" dirty="0">
                        <a:solidFill>
                          <a:srgbClr val="FF0000"/>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6507908"/>
                  </a:ext>
                </a:extLst>
              </a:tr>
              <a:tr h="288000">
                <a:tc>
                  <a:txBody>
                    <a:bodyPr/>
                    <a:lstStyle/>
                    <a:p>
                      <a:pPr algn="ctr"/>
                      <a:r>
                        <a:rPr kumimoji="1" lang="ja-JP" altLang="en-US" sz="1400" dirty="0">
                          <a:latin typeface="Meiryo UI" panose="020B0604030504040204" pitchFamily="50" charset="-128"/>
                          <a:ea typeface="Meiryo UI" panose="020B0604030504040204" pitchFamily="50" charset="-128"/>
                        </a:rPr>
                        <a:t>ゴールド</a:t>
                      </a:r>
                    </a:p>
                  </a:txBody>
                  <a:tcPr/>
                </a:tc>
                <a:tc>
                  <a:txBody>
                    <a:bodyPr/>
                    <a:lstStyle/>
                    <a:p>
                      <a:pPr algn="ctr"/>
                      <a:r>
                        <a:rPr lang="en-US" altLang="ja-JP" sz="1400" dirty="0">
                          <a:latin typeface="Meiryo UI" panose="020B0604030504040204" pitchFamily="50" charset="-128"/>
                          <a:ea typeface="Meiryo UI" panose="020B0604030504040204" pitchFamily="50" charset="-128"/>
                        </a:rPr>
                        <a:t>50</a:t>
                      </a:r>
                      <a:r>
                        <a:rPr lang="ja-JP" altLang="en-US" sz="1400" dirty="0">
                          <a:latin typeface="Meiryo UI" panose="020B0604030504040204" pitchFamily="50" charset="-128"/>
                          <a:ea typeface="Meiryo UI" panose="020B0604030504040204" pitchFamily="50" charset="-128"/>
                        </a:rPr>
                        <a:t>％以上</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rgbClr val="FF0000"/>
                          </a:solidFill>
                          <a:latin typeface="Meiryo UI" panose="020B0604030504040204" pitchFamily="50" charset="-128"/>
                          <a:ea typeface="Meiryo UI" panose="020B0604030504040204" pitchFamily="50" charset="-128"/>
                        </a:rPr>
                        <a:t>〇　</a:t>
                      </a:r>
                      <a:r>
                        <a:rPr kumimoji="1" lang="en-US" altLang="ja-JP" sz="1400" dirty="0">
                          <a:solidFill>
                            <a:srgbClr val="FF0000"/>
                          </a:solidFill>
                          <a:latin typeface="Meiryo UI" panose="020B0604030504040204" pitchFamily="50" charset="-128"/>
                          <a:ea typeface="Meiryo UI" panose="020B0604030504040204" pitchFamily="50" charset="-128"/>
                        </a:rPr>
                        <a:t>※</a:t>
                      </a:r>
                      <a:r>
                        <a:rPr kumimoji="1" lang="ja-JP" altLang="en-US" sz="1400" dirty="0">
                          <a:solidFill>
                            <a:srgbClr val="FF0000"/>
                          </a:solidFill>
                          <a:latin typeface="Meiryo UI" panose="020B0604030504040204" pitchFamily="50" charset="-128"/>
                          <a:ea typeface="Meiryo UI" panose="020B0604030504040204" pitchFamily="50" charset="-128"/>
                        </a:rPr>
                        <a:t>初回のみ</a:t>
                      </a:r>
                    </a:p>
                  </a:txBody>
                  <a:tcPr/>
                </a:tc>
                <a:tc>
                  <a:txBody>
                    <a:bodyPr/>
                    <a:lstStyle/>
                    <a:p>
                      <a:pPr algn="ctr"/>
                      <a:r>
                        <a:rPr kumimoji="1" lang="ja-JP" altLang="en-US" sz="1400" dirty="0">
                          <a:solidFill>
                            <a:srgbClr val="FF0000"/>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400" dirty="0">
                          <a:solidFill>
                            <a:srgbClr val="FF0000"/>
                          </a:solidFill>
                          <a:latin typeface="Meiryo UI" panose="020B0604030504040204" pitchFamily="50" charset="-128"/>
                          <a:ea typeface="Meiryo UI" panose="020B0604030504040204" pitchFamily="50" charset="-128"/>
                        </a:rPr>
                        <a:t>〇</a:t>
                      </a:r>
                    </a:p>
                  </a:txBody>
                  <a:tcPr/>
                </a:tc>
                <a:extLst>
                  <a:ext uri="{0D108BD9-81ED-4DB2-BD59-A6C34878D82A}">
                    <a16:rowId xmlns:a16="http://schemas.microsoft.com/office/drawing/2014/main" val="493583474"/>
                  </a:ext>
                </a:extLst>
              </a:tr>
              <a:tr h="288000">
                <a:tc>
                  <a:txBody>
                    <a:bodyPr/>
                    <a:lstStyle/>
                    <a:p>
                      <a:pPr algn="ctr"/>
                      <a:r>
                        <a:rPr kumimoji="1" lang="ja-JP" altLang="en-US" sz="1400" dirty="0">
                          <a:latin typeface="Meiryo UI" panose="020B0604030504040204" pitchFamily="50" charset="-128"/>
                          <a:ea typeface="Meiryo UI" panose="020B0604030504040204" pitchFamily="50" charset="-128"/>
                        </a:rPr>
                        <a:t>シルバー</a:t>
                      </a:r>
                    </a:p>
                  </a:txBody>
                  <a:tcPr/>
                </a:tc>
                <a:tc>
                  <a:txBody>
                    <a:bodyPr/>
                    <a:lstStyle/>
                    <a:p>
                      <a:pPr algn="ctr"/>
                      <a:r>
                        <a:rPr kumimoji="1" lang="en-US" altLang="ja-JP" sz="1400" dirty="0">
                          <a:latin typeface="Meiryo UI" panose="020B0604030504040204" pitchFamily="50" charset="-128"/>
                          <a:ea typeface="Meiryo UI" panose="020B0604030504040204" pitchFamily="50" charset="-128"/>
                        </a:rPr>
                        <a:t>25</a:t>
                      </a:r>
                      <a:r>
                        <a:rPr kumimoji="1" lang="ja-JP" altLang="en-US" sz="1400" dirty="0">
                          <a:latin typeface="Meiryo UI" panose="020B0604030504040204" pitchFamily="50" charset="-128"/>
                          <a:ea typeface="Meiryo UI" panose="020B0604030504040204" pitchFamily="50" charset="-128"/>
                        </a:rPr>
                        <a:t>％以上</a:t>
                      </a:r>
                    </a:p>
                  </a:txBody>
                  <a:tcPr/>
                </a:tc>
                <a:tc>
                  <a:txBody>
                    <a:bodyPr/>
                    <a:lstStyle/>
                    <a:p>
                      <a:pPr algn="ctr"/>
                      <a:r>
                        <a:rPr kumimoji="1" lang="en-US" altLang="ja-JP" sz="1400" dirty="0">
                          <a:solidFill>
                            <a:srgbClr val="FF0000"/>
                          </a:solidFill>
                          <a:latin typeface="Meiryo UI" panose="020B0604030504040204" pitchFamily="50" charset="-128"/>
                          <a:ea typeface="Meiryo UI" panose="020B0604030504040204" pitchFamily="50" charset="-128"/>
                        </a:rPr>
                        <a:t>-</a:t>
                      </a:r>
                    </a:p>
                  </a:txBody>
                  <a:tcPr/>
                </a:tc>
                <a:tc>
                  <a:txBody>
                    <a:bodyPr/>
                    <a:lstStyle/>
                    <a:p>
                      <a:pPr algn="ctr"/>
                      <a:r>
                        <a:rPr kumimoji="1" lang="ja-JP" altLang="en-US" sz="1400" dirty="0">
                          <a:solidFill>
                            <a:srgbClr val="FF0000"/>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400" dirty="0">
                          <a:solidFill>
                            <a:srgbClr val="FF0000"/>
                          </a:solidFill>
                          <a:latin typeface="Meiryo UI" panose="020B0604030504040204" pitchFamily="50" charset="-128"/>
                          <a:ea typeface="Meiryo UI" panose="020B0604030504040204" pitchFamily="50" charset="-128"/>
                        </a:rPr>
                        <a:t>〇</a:t>
                      </a:r>
                    </a:p>
                  </a:txBody>
                  <a:tcPr/>
                </a:tc>
                <a:extLst>
                  <a:ext uri="{0D108BD9-81ED-4DB2-BD59-A6C34878D82A}">
                    <a16:rowId xmlns:a16="http://schemas.microsoft.com/office/drawing/2014/main" val="3507487845"/>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2323027985"/>
              </p:ext>
            </p:extLst>
          </p:nvPr>
        </p:nvGraphicFramePr>
        <p:xfrm>
          <a:off x="288000" y="2241120"/>
          <a:ext cx="4284000" cy="2897368"/>
        </p:xfrm>
        <a:graphic>
          <a:graphicData uri="http://schemas.openxmlformats.org/drawingml/2006/table">
            <a:tbl>
              <a:tblPr firstRow="1" firstCol="1" bandRow="1">
                <a:tableStyleId>{5940675A-B579-460E-94D1-54222C63F5DA}</a:tableStyleId>
              </a:tblPr>
              <a:tblGrid>
                <a:gridCol w="504000">
                  <a:extLst>
                    <a:ext uri="{9D8B030D-6E8A-4147-A177-3AD203B41FA5}">
                      <a16:colId xmlns:a16="http://schemas.microsoft.com/office/drawing/2014/main" val="2400131264"/>
                    </a:ext>
                  </a:extLst>
                </a:gridCol>
                <a:gridCol w="864000">
                  <a:extLst>
                    <a:ext uri="{9D8B030D-6E8A-4147-A177-3AD203B41FA5}">
                      <a16:colId xmlns:a16="http://schemas.microsoft.com/office/drawing/2014/main" val="2297943290"/>
                    </a:ext>
                  </a:extLst>
                </a:gridCol>
                <a:gridCol w="864000">
                  <a:extLst>
                    <a:ext uri="{9D8B030D-6E8A-4147-A177-3AD203B41FA5}">
                      <a16:colId xmlns:a16="http://schemas.microsoft.com/office/drawing/2014/main" val="2991165480"/>
                    </a:ext>
                  </a:extLst>
                </a:gridCol>
                <a:gridCol w="1296000">
                  <a:extLst>
                    <a:ext uri="{9D8B030D-6E8A-4147-A177-3AD203B41FA5}">
                      <a16:colId xmlns:a16="http://schemas.microsoft.com/office/drawing/2014/main" val="1375369565"/>
                    </a:ext>
                  </a:extLst>
                </a:gridCol>
                <a:gridCol w="252000">
                  <a:extLst>
                    <a:ext uri="{9D8B030D-6E8A-4147-A177-3AD203B41FA5}">
                      <a16:colId xmlns:a16="http://schemas.microsoft.com/office/drawing/2014/main" val="1766758460"/>
                    </a:ext>
                  </a:extLst>
                </a:gridCol>
                <a:gridCol w="252000">
                  <a:extLst>
                    <a:ext uri="{9D8B030D-6E8A-4147-A177-3AD203B41FA5}">
                      <a16:colId xmlns:a16="http://schemas.microsoft.com/office/drawing/2014/main" val="3443163763"/>
                    </a:ext>
                  </a:extLst>
                </a:gridCol>
                <a:gridCol w="252000">
                  <a:extLst>
                    <a:ext uri="{9D8B030D-6E8A-4147-A177-3AD203B41FA5}">
                      <a16:colId xmlns:a16="http://schemas.microsoft.com/office/drawing/2014/main" val="3466596138"/>
                    </a:ext>
                  </a:extLst>
                </a:gridCol>
              </a:tblGrid>
              <a:tr h="254635">
                <a:tc rowSpan="2">
                  <a:txBody>
                    <a:bodyPr/>
                    <a:lstStyle/>
                    <a:p>
                      <a:pPr algn="ctr">
                        <a:spcAft>
                          <a:spcPts val="0"/>
                        </a:spcAft>
                      </a:pPr>
                      <a:r>
                        <a:rPr lang="ja-JP" sz="1400" b="1" dirty="0">
                          <a:effectLst/>
                          <a:latin typeface="Meiryo UI" panose="020B0604030504040204" pitchFamily="50" charset="-128"/>
                          <a:ea typeface="Meiryo UI" panose="020B0604030504040204" pitchFamily="50" charset="-128"/>
                        </a:rPr>
                        <a:t>評価</a:t>
                      </a:r>
                      <a:r>
                        <a:rPr lang="en-US" altLang="ja-JP" sz="1400" b="1" dirty="0">
                          <a:effectLst/>
                          <a:latin typeface="Meiryo UI" panose="020B0604030504040204" pitchFamily="50" charset="-128"/>
                          <a:ea typeface="Meiryo UI" panose="020B0604030504040204" pitchFamily="50" charset="-128"/>
                        </a:rPr>
                        <a:t> </a:t>
                      </a:r>
                      <a:endParaRPr lang="ja-JP" sz="1400" b="1"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tx2">
                        <a:lumMod val="20000"/>
                        <a:lumOff val="80000"/>
                      </a:schemeClr>
                    </a:solidFill>
                  </a:tcPr>
                </a:tc>
                <a:tc gridSpan="2">
                  <a:txBody>
                    <a:bodyPr/>
                    <a:lstStyle/>
                    <a:p>
                      <a:pPr algn="ctr">
                        <a:spcAft>
                          <a:spcPts val="0"/>
                        </a:spcAft>
                      </a:pPr>
                      <a:r>
                        <a:rPr lang="ja-JP" altLang="en-US" sz="1400" b="1" dirty="0">
                          <a:effectLst/>
                          <a:latin typeface="Meiryo UI" panose="020B0604030504040204" pitchFamily="50" charset="-128"/>
                          <a:ea typeface="Meiryo UI" panose="020B0604030504040204" pitchFamily="50" charset="-128"/>
                        </a:rPr>
                        <a:t>基準年度比</a:t>
                      </a:r>
                      <a:r>
                        <a:rPr lang="ja-JP" sz="1400" b="1" dirty="0">
                          <a:effectLst/>
                          <a:latin typeface="Meiryo UI" panose="020B0604030504040204" pitchFamily="50" charset="-128"/>
                          <a:ea typeface="Meiryo UI" panose="020B0604030504040204" pitchFamily="50" charset="-128"/>
                        </a:rPr>
                        <a:t>削減率</a:t>
                      </a:r>
                      <a:endParaRPr lang="ja-JP" sz="1400" b="1"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tx2">
                        <a:lumMod val="20000"/>
                        <a:lumOff val="80000"/>
                      </a:schemeClr>
                    </a:solidFill>
                  </a:tcPr>
                </a:tc>
                <a:tc hMerge="1">
                  <a:txBody>
                    <a:bodyPr/>
                    <a:lstStyle/>
                    <a:p>
                      <a:endParaRPr kumimoji="1" lang="ja-JP" altLang="en-US"/>
                    </a:p>
                  </a:txBody>
                  <a:tcPr>
                    <a:solidFill>
                      <a:schemeClr val="tx2">
                        <a:lumMod val="20000"/>
                        <a:lumOff val="80000"/>
                      </a:schemeClr>
                    </a:solidFill>
                  </a:tcPr>
                </a:tc>
                <a:tc rowSpan="2">
                  <a:txBody>
                    <a:bodyPr/>
                    <a:lstStyle/>
                    <a:p>
                      <a:pPr algn="ctr">
                        <a:spcAft>
                          <a:spcPts val="0"/>
                        </a:spcAft>
                      </a:pPr>
                      <a:r>
                        <a:rPr lang="ja-JP" sz="1400" b="1" dirty="0">
                          <a:effectLst/>
                          <a:latin typeface="Meiryo UI" panose="020B0604030504040204" pitchFamily="50" charset="-128"/>
                          <a:ea typeface="Meiryo UI" panose="020B0604030504040204" pitchFamily="50" charset="-128"/>
                        </a:rPr>
                        <a:t>重点対策</a:t>
                      </a:r>
                      <a:endParaRPr lang="en-US" altLang="ja-JP" sz="1400" b="1" dirty="0">
                        <a:effectLst/>
                        <a:latin typeface="Meiryo UI" panose="020B0604030504040204" pitchFamily="50" charset="-128"/>
                        <a:ea typeface="Meiryo UI" panose="020B0604030504040204" pitchFamily="50" charset="-128"/>
                      </a:endParaRPr>
                    </a:p>
                    <a:p>
                      <a:pPr algn="ctr">
                        <a:spcAft>
                          <a:spcPts val="0"/>
                        </a:spcAft>
                      </a:pPr>
                      <a:r>
                        <a:rPr lang="ja-JP" sz="1400" b="1" dirty="0">
                          <a:effectLst/>
                          <a:latin typeface="Meiryo UI" panose="020B0604030504040204" pitchFamily="50" charset="-128"/>
                          <a:ea typeface="Meiryo UI" panose="020B0604030504040204" pitchFamily="50" charset="-128"/>
                        </a:rPr>
                        <a:t>実施率</a:t>
                      </a:r>
                      <a:endParaRPr lang="ja-JP" sz="1400" b="1"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tx2">
                        <a:lumMod val="20000"/>
                        <a:lumOff val="80000"/>
                      </a:schemeClr>
                    </a:solidFill>
                  </a:tcPr>
                </a:tc>
                <a:tc rowSpan="2">
                  <a:txBody>
                    <a:bodyPr/>
                    <a:lstStyle/>
                    <a:p>
                      <a:pPr algn="ctr">
                        <a:spcAft>
                          <a:spcPts val="0"/>
                        </a:spcAft>
                      </a:pPr>
                      <a:r>
                        <a:rPr lang="ja-JP" altLang="en-US" sz="1400" b="1" dirty="0">
                          <a:effectLst/>
                          <a:latin typeface="Meiryo UI" panose="020B0604030504040204" pitchFamily="50" charset="-128"/>
                          <a:ea typeface="Meiryo UI" panose="020B0604030504040204" pitchFamily="50" charset="-128"/>
                          <a:cs typeface="Times New Roman" panose="02020603050405020304" pitchFamily="18" charset="0"/>
                        </a:rPr>
                        <a:t>表彰</a:t>
                      </a:r>
                      <a:endParaRPr lang="ja-JP" sz="1400" b="1"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tx2">
                        <a:lumMod val="20000"/>
                        <a:lumOff val="80000"/>
                      </a:schemeClr>
                    </a:solidFill>
                  </a:tcPr>
                </a:tc>
                <a:tc rowSpan="2">
                  <a:txBody>
                    <a:bodyPr/>
                    <a:lstStyle/>
                    <a:p>
                      <a:pPr algn="ctr">
                        <a:spcAft>
                          <a:spcPts val="0"/>
                        </a:spcAft>
                      </a:pPr>
                      <a:r>
                        <a:rPr lang="ja-JP" altLang="en-US" sz="1400" b="1" dirty="0">
                          <a:effectLst/>
                          <a:latin typeface="Meiryo UI" panose="020B0604030504040204" pitchFamily="50" charset="-128"/>
                          <a:ea typeface="Meiryo UI" panose="020B0604030504040204" pitchFamily="50" charset="-128"/>
                          <a:cs typeface="Times New Roman" panose="02020603050405020304" pitchFamily="18" charset="0"/>
                        </a:rPr>
                        <a:t>公表</a:t>
                      </a:r>
                      <a:endParaRPr lang="ja-JP" sz="1400" b="1"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tx2">
                        <a:lumMod val="20000"/>
                        <a:lumOff val="80000"/>
                      </a:schemeClr>
                    </a:solidFill>
                  </a:tcPr>
                </a:tc>
                <a:tc rowSpan="2">
                  <a:txBody>
                    <a:bodyPr/>
                    <a:lstStyle/>
                    <a:p>
                      <a:pPr algn="ctr">
                        <a:spcAft>
                          <a:spcPts val="0"/>
                        </a:spcAft>
                      </a:pPr>
                      <a:r>
                        <a:rPr lang="ja-JP" altLang="en-US" sz="1400" b="1" dirty="0">
                          <a:effectLst/>
                          <a:latin typeface="Meiryo UI" panose="020B0604030504040204" pitchFamily="50" charset="-128"/>
                          <a:ea typeface="Meiryo UI" panose="020B0604030504040204" pitchFamily="50" charset="-128"/>
                          <a:cs typeface="Times New Roman" panose="02020603050405020304" pitchFamily="18" charset="0"/>
                        </a:rPr>
                        <a:t>通知</a:t>
                      </a:r>
                      <a:endParaRPr lang="ja-JP" sz="1400" b="1"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2222574789"/>
                  </a:ext>
                </a:extLst>
              </a:tr>
              <a:tr h="537453">
                <a:tc vMerge="1">
                  <a:txBody>
                    <a:bodyPr/>
                    <a:lstStyle/>
                    <a:p>
                      <a:endParaRPr kumimoji="1" lang="ja-JP" altLang="en-US"/>
                    </a:p>
                  </a:txBody>
                  <a:tcPr/>
                </a:tc>
                <a:tc>
                  <a:txBody>
                    <a:bodyPr/>
                    <a:lstStyle/>
                    <a:p>
                      <a:pPr algn="ctr">
                        <a:spcAft>
                          <a:spcPts val="0"/>
                        </a:spcAft>
                      </a:pPr>
                      <a:r>
                        <a:rPr lang="ja-JP" altLang="en-US" sz="1400" b="1" dirty="0">
                          <a:effectLst/>
                          <a:latin typeface="Meiryo UI" panose="020B0604030504040204" pitchFamily="50" charset="-128"/>
                          <a:ea typeface="Meiryo UI" panose="020B0604030504040204" pitchFamily="50" charset="-128"/>
                        </a:rPr>
                        <a:t>平準化</a:t>
                      </a:r>
                      <a:endParaRPr lang="en-US" altLang="ja-JP" sz="1400" b="1" dirty="0">
                        <a:effectLst/>
                        <a:latin typeface="Meiryo UI" panose="020B0604030504040204" pitchFamily="50" charset="-128"/>
                        <a:ea typeface="Meiryo UI" panose="020B0604030504040204" pitchFamily="50" charset="-128"/>
                      </a:endParaRPr>
                    </a:p>
                    <a:p>
                      <a:pPr algn="ctr">
                        <a:spcAft>
                          <a:spcPts val="0"/>
                        </a:spcAft>
                      </a:pPr>
                      <a:r>
                        <a:rPr lang="ja-JP" altLang="en-US" sz="1400" b="1" dirty="0">
                          <a:effectLst/>
                          <a:latin typeface="Meiryo UI" panose="020B0604030504040204" pitchFamily="50" charset="-128"/>
                          <a:ea typeface="Meiryo UI" panose="020B0604030504040204" pitchFamily="50" charset="-128"/>
                        </a:rPr>
                        <a:t>補正前</a:t>
                      </a:r>
                      <a:endParaRPr lang="ja-JP" sz="1400" b="1"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spcAft>
                          <a:spcPts val="0"/>
                        </a:spcAft>
                      </a:pPr>
                      <a:r>
                        <a:rPr lang="ja-JP" altLang="en-US" sz="1400" b="1" dirty="0">
                          <a:effectLst/>
                          <a:latin typeface="Meiryo UI" panose="020B0604030504040204" pitchFamily="50" charset="-128"/>
                          <a:ea typeface="Meiryo UI" panose="020B0604030504040204" pitchFamily="50" charset="-128"/>
                        </a:rPr>
                        <a:t>平準化</a:t>
                      </a:r>
                      <a:endParaRPr lang="en-US" altLang="ja-JP" sz="1400" b="1" dirty="0">
                        <a:effectLst/>
                        <a:latin typeface="Meiryo UI" panose="020B0604030504040204" pitchFamily="50" charset="-128"/>
                        <a:ea typeface="Meiryo UI" panose="020B0604030504040204" pitchFamily="50" charset="-128"/>
                      </a:endParaRPr>
                    </a:p>
                    <a:p>
                      <a:pPr algn="ctr">
                        <a:spcAft>
                          <a:spcPts val="0"/>
                        </a:spcAft>
                      </a:pPr>
                      <a:r>
                        <a:rPr lang="ja-JP" altLang="en-US" sz="1400" b="1" dirty="0">
                          <a:effectLst/>
                          <a:latin typeface="Meiryo UI" panose="020B0604030504040204" pitchFamily="50" charset="-128"/>
                          <a:ea typeface="Meiryo UI" panose="020B0604030504040204" pitchFamily="50" charset="-128"/>
                        </a:rPr>
                        <a:t>補正後</a:t>
                      </a:r>
                      <a:endParaRPr lang="ja-JP" sz="1400" b="1"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tx2">
                        <a:lumMod val="20000"/>
                        <a:lumOff val="80000"/>
                      </a:schemeClr>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352006085"/>
                  </a:ext>
                </a:extLst>
              </a:tr>
              <a:tr h="252000">
                <a:tc>
                  <a:txBody>
                    <a:bodyPr/>
                    <a:lstStyle/>
                    <a:p>
                      <a:pPr algn="ctr">
                        <a:spcAft>
                          <a:spcPts val="0"/>
                        </a:spcAft>
                      </a:pPr>
                      <a:r>
                        <a:rPr lang="en-US" altLang="ja-JP" sz="1400" dirty="0">
                          <a:effectLst/>
                          <a:latin typeface="Meiryo UI" panose="020B0604030504040204" pitchFamily="50" charset="-128"/>
                          <a:ea typeface="Meiryo UI" panose="020B0604030504040204" pitchFamily="50" charset="-128"/>
                        </a:rPr>
                        <a:t>AAA</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sz="1400" dirty="0">
                          <a:effectLst/>
                          <a:latin typeface="Meiryo UI" panose="020B0604030504040204" pitchFamily="50" charset="-128"/>
                          <a:ea typeface="Meiryo UI" panose="020B0604030504040204" pitchFamily="50" charset="-128"/>
                        </a:rPr>
                        <a:t>６％以上</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sz="1400" dirty="0">
                          <a:effectLst/>
                          <a:latin typeface="Meiryo UI" panose="020B0604030504040204" pitchFamily="50" charset="-128"/>
                          <a:ea typeface="Meiryo UI" panose="020B0604030504040204" pitchFamily="50" charset="-128"/>
                        </a:rPr>
                        <a:t>３％以上</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sz="1400" dirty="0">
                          <a:effectLst/>
                          <a:latin typeface="Meiryo UI" panose="020B0604030504040204" pitchFamily="50" charset="-128"/>
                          <a:ea typeface="Meiryo UI" panose="020B0604030504040204" pitchFamily="50" charset="-128"/>
                        </a:rPr>
                        <a:t>95</a:t>
                      </a:r>
                      <a:r>
                        <a:rPr lang="ja-JP" sz="1400" dirty="0">
                          <a:effectLst/>
                          <a:latin typeface="Meiryo UI" panose="020B0604030504040204" pitchFamily="50" charset="-128"/>
                          <a:ea typeface="Meiryo UI" panose="020B0604030504040204" pitchFamily="50" charset="-128"/>
                        </a:rPr>
                        <a:t>％以上</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altLang="ja-JP" sz="14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dirty="0">
                          <a:effectLst/>
                          <a:latin typeface="Meiryo UI" panose="020B0604030504040204" pitchFamily="50" charset="-128"/>
                          <a:ea typeface="Meiryo UI" panose="020B0604030504040204" pitchFamily="50" charset="-128"/>
                          <a:cs typeface="Times New Roman" panose="02020603050405020304" pitchFamily="18" charset="0"/>
                        </a:rPr>
                        <a:t>〇</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dirty="0">
                          <a:effectLst/>
                          <a:latin typeface="Meiryo UI" panose="020B0604030504040204" pitchFamily="50" charset="-128"/>
                          <a:ea typeface="Meiryo UI" panose="020B0604030504040204" pitchFamily="50" charset="-128"/>
                          <a:cs typeface="+mn-cs"/>
                        </a:rPr>
                        <a:t>〇</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962790951"/>
                  </a:ext>
                </a:extLst>
              </a:tr>
              <a:tr h="252000">
                <a:tc>
                  <a:txBody>
                    <a:bodyPr/>
                    <a:lstStyle/>
                    <a:p>
                      <a:pPr algn="ctr">
                        <a:spcAft>
                          <a:spcPts val="0"/>
                        </a:spcAft>
                      </a:pPr>
                      <a:r>
                        <a:rPr lang="en-US" altLang="ja-JP" sz="1400" dirty="0">
                          <a:effectLst/>
                          <a:latin typeface="Meiryo UI" panose="020B0604030504040204" pitchFamily="50" charset="-128"/>
                          <a:ea typeface="Meiryo UI" panose="020B0604030504040204" pitchFamily="50" charset="-128"/>
                          <a:cs typeface="+mn-cs"/>
                        </a:rPr>
                        <a:t>AA</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sz="1400" dirty="0">
                          <a:effectLst/>
                          <a:latin typeface="Meiryo UI" panose="020B0604030504040204" pitchFamily="50" charset="-128"/>
                          <a:ea typeface="Meiryo UI" panose="020B0604030504040204" pitchFamily="50" charset="-128"/>
                        </a:rPr>
                        <a:t>３％以上</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sz="1400" dirty="0">
                          <a:effectLst/>
                          <a:latin typeface="Meiryo UI" panose="020B0604030504040204" pitchFamily="50" charset="-128"/>
                          <a:ea typeface="Meiryo UI" panose="020B0604030504040204" pitchFamily="50" charset="-128"/>
                        </a:rPr>
                        <a:t>３％以上</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sz="1400" dirty="0">
                          <a:effectLst/>
                          <a:latin typeface="Meiryo UI" panose="020B0604030504040204" pitchFamily="50" charset="-128"/>
                          <a:ea typeface="Meiryo UI" panose="020B0604030504040204" pitchFamily="50" charset="-128"/>
                        </a:rPr>
                        <a:t>90</a:t>
                      </a:r>
                      <a:r>
                        <a:rPr lang="ja-JP" sz="1400" dirty="0">
                          <a:effectLst/>
                          <a:latin typeface="Meiryo UI" panose="020B0604030504040204" pitchFamily="50" charset="-128"/>
                          <a:ea typeface="Meiryo UI" panose="020B0604030504040204" pitchFamily="50" charset="-128"/>
                        </a:rPr>
                        <a:t>％以上</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altLang="ja-JP" sz="14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dirty="0">
                          <a:effectLst/>
                          <a:latin typeface="Meiryo UI" panose="020B0604030504040204" pitchFamily="50" charset="-128"/>
                          <a:ea typeface="Meiryo UI" panose="020B0604030504040204" pitchFamily="50" charset="-128"/>
                          <a:cs typeface="Times New Roman" panose="02020603050405020304" pitchFamily="18" charset="0"/>
                        </a:rPr>
                        <a:t>〇</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dirty="0">
                          <a:effectLst/>
                          <a:latin typeface="Meiryo UI" panose="020B0604030504040204" pitchFamily="50" charset="-128"/>
                          <a:ea typeface="Meiryo UI" panose="020B0604030504040204" pitchFamily="50" charset="-128"/>
                          <a:cs typeface="+mn-cs"/>
                        </a:rPr>
                        <a:t>〇</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656168671"/>
                  </a:ext>
                </a:extLst>
              </a:tr>
              <a:tr h="252000">
                <a:tc>
                  <a:txBody>
                    <a:bodyPr/>
                    <a:lstStyle/>
                    <a:p>
                      <a:pPr algn="ctr">
                        <a:spcAft>
                          <a:spcPts val="0"/>
                        </a:spcAft>
                      </a:pPr>
                      <a:r>
                        <a:rPr lang="en-US" altLang="ja-JP" sz="1400" dirty="0">
                          <a:effectLst/>
                          <a:latin typeface="Meiryo UI" panose="020B0604030504040204" pitchFamily="50" charset="-128"/>
                          <a:ea typeface="Meiryo UI" panose="020B0604030504040204" pitchFamily="50" charset="-128"/>
                          <a:cs typeface="+mn-cs"/>
                        </a:rPr>
                        <a:t>A+</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sz="1400" dirty="0">
                          <a:effectLst/>
                          <a:latin typeface="Meiryo UI" panose="020B0604030504040204" pitchFamily="50" charset="-128"/>
                          <a:ea typeface="Meiryo UI" panose="020B0604030504040204" pitchFamily="50" charset="-128"/>
                        </a:rPr>
                        <a:t>３％以上</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sz="1400" dirty="0">
                          <a:effectLst/>
                          <a:latin typeface="Meiryo UI" panose="020B0604030504040204" pitchFamily="50" charset="-128"/>
                          <a:ea typeface="Meiryo UI" panose="020B0604030504040204" pitchFamily="50" charset="-128"/>
                        </a:rPr>
                        <a:t>３％以上</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sz="1400" dirty="0">
                          <a:effectLst/>
                          <a:latin typeface="Meiryo UI" panose="020B0604030504040204" pitchFamily="50" charset="-128"/>
                          <a:ea typeface="Meiryo UI" panose="020B0604030504040204" pitchFamily="50" charset="-128"/>
                        </a:rPr>
                        <a:t>80</a:t>
                      </a:r>
                      <a:r>
                        <a:rPr lang="ja-JP" sz="1400" dirty="0">
                          <a:effectLst/>
                          <a:latin typeface="Meiryo UI" panose="020B0604030504040204" pitchFamily="50" charset="-128"/>
                          <a:ea typeface="Meiryo UI" panose="020B0604030504040204" pitchFamily="50" charset="-128"/>
                        </a:rPr>
                        <a:t>％以上</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altLang="ja-JP" sz="14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dirty="0">
                          <a:effectLst/>
                          <a:latin typeface="Meiryo UI" panose="020B0604030504040204" pitchFamily="50" charset="-128"/>
                          <a:ea typeface="Meiryo UI" panose="020B0604030504040204" pitchFamily="50" charset="-128"/>
                          <a:cs typeface="Times New Roman" panose="02020603050405020304" pitchFamily="18" charset="0"/>
                        </a:rPr>
                        <a:t>〇</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dirty="0">
                          <a:effectLst/>
                          <a:latin typeface="Meiryo UI" panose="020B0604030504040204" pitchFamily="50" charset="-128"/>
                          <a:ea typeface="Meiryo UI" panose="020B0604030504040204" pitchFamily="50" charset="-128"/>
                          <a:cs typeface="+mn-cs"/>
                        </a:rPr>
                        <a:t>〇</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22407622"/>
                  </a:ext>
                </a:extLst>
              </a:tr>
              <a:tr h="252000">
                <a:tc>
                  <a:txBody>
                    <a:bodyPr/>
                    <a:lstStyle/>
                    <a:p>
                      <a:pPr algn="ctr">
                        <a:spcAft>
                          <a:spcPts val="0"/>
                        </a:spcAft>
                      </a:pPr>
                      <a:r>
                        <a:rPr lang="en-US" altLang="ja-JP" sz="1400" dirty="0">
                          <a:effectLst/>
                          <a:latin typeface="Meiryo UI" panose="020B0604030504040204" pitchFamily="50" charset="-128"/>
                          <a:ea typeface="Meiryo UI" panose="020B0604030504040204" pitchFamily="50" charset="-128"/>
                          <a:cs typeface="+mn-cs"/>
                        </a:rPr>
                        <a:t>A</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sz="1400" dirty="0">
                          <a:effectLst/>
                          <a:latin typeface="Meiryo UI" panose="020B0604030504040204" pitchFamily="50" charset="-128"/>
                          <a:ea typeface="Meiryo UI" panose="020B0604030504040204" pitchFamily="50" charset="-128"/>
                        </a:rPr>
                        <a:t>－</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sz="1400" dirty="0">
                          <a:effectLst/>
                          <a:latin typeface="Meiryo UI" panose="020B0604030504040204" pitchFamily="50" charset="-128"/>
                          <a:ea typeface="Meiryo UI" panose="020B0604030504040204" pitchFamily="50" charset="-128"/>
                        </a:rPr>
                        <a:t>－</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sz="1400" dirty="0">
                          <a:effectLst/>
                          <a:latin typeface="Meiryo UI" panose="020B0604030504040204" pitchFamily="50" charset="-128"/>
                          <a:ea typeface="Meiryo UI" panose="020B0604030504040204" pitchFamily="50" charset="-128"/>
                        </a:rPr>
                        <a:t>80</a:t>
                      </a:r>
                      <a:r>
                        <a:rPr lang="ja-JP" sz="1400" dirty="0">
                          <a:effectLst/>
                          <a:latin typeface="Meiryo UI" panose="020B0604030504040204" pitchFamily="50" charset="-128"/>
                          <a:ea typeface="Meiryo UI" panose="020B0604030504040204" pitchFamily="50" charset="-128"/>
                        </a:rPr>
                        <a:t>％以上</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altLang="ja-JP" sz="14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altLang="ja-JP" sz="14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dirty="0">
                          <a:effectLst/>
                          <a:latin typeface="Meiryo UI" panose="020B0604030504040204" pitchFamily="50" charset="-128"/>
                          <a:ea typeface="Meiryo UI" panose="020B0604030504040204" pitchFamily="50" charset="-128"/>
                          <a:cs typeface="+mn-cs"/>
                        </a:rPr>
                        <a:t>〇</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250352743"/>
                  </a:ext>
                </a:extLst>
              </a:tr>
              <a:tr h="252000">
                <a:tc>
                  <a:txBody>
                    <a:bodyPr/>
                    <a:lstStyle/>
                    <a:p>
                      <a:pPr algn="ctr">
                        <a:spcAft>
                          <a:spcPts val="0"/>
                        </a:spcAft>
                      </a:pPr>
                      <a:r>
                        <a:rPr lang="en-US" altLang="ja-JP" sz="1400" dirty="0">
                          <a:effectLst/>
                          <a:latin typeface="Meiryo UI" panose="020B0604030504040204" pitchFamily="50" charset="-128"/>
                          <a:ea typeface="Meiryo UI" panose="020B0604030504040204" pitchFamily="50" charset="-128"/>
                          <a:cs typeface="+mn-cs"/>
                        </a:rPr>
                        <a:t>B</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sz="1400" dirty="0">
                          <a:effectLst/>
                          <a:latin typeface="Meiryo UI" panose="020B0604030504040204" pitchFamily="50" charset="-128"/>
                          <a:ea typeface="Meiryo UI" panose="020B0604030504040204" pitchFamily="50" charset="-128"/>
                        </a:rPr>
                        <a:t>－</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sz="1400" dirty="0">
                          <a:effectLst/>
                          <a:latin typeface="Meiryo UI" panose="020B0604030504040204" pitchFamily="50" charset="-128"/>
                          <a:ea typeface="Meiryo UI" panose="020B0604030504040204" pitchFamily="50" charset="-128"/>
                        </a:rPr>
                        <a:t>－</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sz="1400" dirty="0">
                          <a:effectLst/>
                          <a:latin typeface="Meiryo UI" panose="020B0604030504040204" pitchFamily="50" charset="-128"/>
                          <a:ea typeface="Meiryo UI" panose="020B0604030504040204" pitchFamily="50" charset="-128"/>
                        </a:rPr>
                        <a:t>60</a:t>
                      </a:r>
                      <a:r>
                        <a:rPr lang="ja-JP" sz="1400" dirty="0">
                          <a:effectLst/>
                          <a:latin typeface="Meiryo UI" panose="020B0604030504040204" pitchFamily="50" charset="-128"/>
                          <a:ea typeface="Meiryo UI" panose="020B0604030504040204" pitchFamily="50" charset="-128"/>
                        </a:rPr>
                        <a:t>％以上</a:t>
                      </a:r>
                      <a:endParaRPr lang="en-US" altLang="ja-JP" sz="1400" dirty="0">
                        <a:effectLst/>
                        <a:latin typeface="Meiryo UI" panose="020B0604030504040204" pitchFamily="50" charset="-128"/>
                        <a:ea typeface="Meiryo UI" panose="020B0604030504040204" pitchFamily="50" charset="-128"/>
                      </a:endParaRPr>
                    </a:p>
                    <a:p>
                      <a:pPr algn="ctr">
                        <a:spcAft>
                          <a:spcPts val="0"/>
                        </a:spcAft>
                      </a:pPr>
                      <a:r>
                        <a:rPr lang="en-US" sz="1400" dirty="0">
                          <a:effectLst/>
                          <a:latin typeface="Meiryo UI" panose="020B0604030504040204" pitchFamily="50" charset="-128"/>
                          <a:ea typeface="Meiryo UI" panose="020B0604030504040204" pitchFamily="50" charset="-128"/>
                        </a:rPr>
                        <a:t>80</a:t>
                      </a:r>
                      <a:r>
                        <a:rPr lang="ja-JP" sz="1400" dirty="0">
                          <a:effectLst/>
                          <a:latin typeface="Meiryo UI" panose="020B0604030504040204" pitchFamily="50" charset="-128"/>
                          <a:ea typeface="Meiryo UI" panose="020B0604030504040204" pitchFamily="50" charset="-128"/>
                        </a:rPr>
                        <a:t>％未満</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altLang="ja-JP" sz="14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altLang="ja-JP" sz="14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dirty="0">
                          <a:effectLst/>
                          <a:latin typeface="Meiryo UI" panose="020B0604030504040204" pitchFamily="50" charset="-128"/>
                          <a:ea typeface="Meiryo UI" panose="020B0604030504040204" pitchFamily="50" charset="-128"/>
                          <a:cs typeface="+mn-cs"/>
                        </a:rPr>
                        <a:t>〇</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982867838"/>
                  </a:ext>
                </a:extLst>
              </a:tr>
              <a:tr h="360000">
                <a:tc>
                  <a:txBody>
                    <a:bodyPr/>
                    <a:lstStyle/>
                    <a:p>
                      <a:pPr algn="ctr">
                        <a:spcAft>
                          <a:spcPts val="0"/>
                        </a:spcAft>
                      </a:pPr>
                      <a:r>
                        <a:rPr lang="en-US" altLang="ja-JP" sz="1400" dirty="0">
                          <a:effectLst/>
                          <a:latin typeface="Meiryo UI" panose="020B0604030504040204" pitchFamily="50" charset="-128"/>
                          <a:ea typeface="Meiryo UI" panose="020B0604030504040204" pitchFamily="50" charset="-128"/>
                          <a:cs typeface="+mn-cs"/>
                        </a:rPr>
                        <a:t>C</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sz="1400" dirty="0">
                          <a:effectLst/>
                          <a:latin typeface="Meiryo UI" panose="020B0604030504040204" pitchFamily="50" charset="-128"/>
                          <a:ea typeface="Meiryo UI" panose="020B0604030504040204" pitchFamily="50" charset="-128"/>
                        </a:rPr>
                        <a:t>－</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sz="1400" dirty="0">
                          <a:effectLst/>
                          <a:latin typeface="Meiryo UI" panose="020B0604030504040204" pitchFamily="50" charset="-128"/>
                          <a:ea typeface="Meiryo UI" panose="020B0604030504040204" pitchFamily="50" charset="-128"/>
                        </a:rPr>
                        <a:t>－</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sz="1400" dirty="0">
                          <a:effectLst/>
                          <a:latin typeface="Meiryo UI" panose="020B0604030504040204" pitchFamily="50" charset="-128"/>
                          <a:ea typeface="Meiryo UI" panose="020B0604030504040204" pitchFamily="50" charset="-128"/>
                        </a:rPr>
                        <a:t>60</a:t>
                      </a:r>
                      <a:r>
                        <a:rPr lang="ja-JP" sz="1400" dirty="0">
                          <a:effectLst/>
                          <a:latin typeface="Meiryo UI" panose="020B0604030504040204" pitchFamily="50" charset="-128"/>
                          <a:ea typeface="Meiryo UI" panose="020B0604030504040204" pitchFamily="50" charset="-128"/>
                        </a:rPr>
                        <a:t>％未満</a:t>
                      </a:r>
                      <a:endParaRPr lang="en-US" altLang="ja-JP" sz="1400" dirty="0">
                        <a:effectLst/>
                        <a:latin typeface="Meiryo UI" panose="020B0604030504040204" pitchFamily="50" charset="-128"/>
                        <a:ea typeface="Meiryo UI" panose="020B0604030504040204" pitchFamily="50" charset="-128"/>
                      </a:endParaRPr>
                    </a:p>
                    <a:p>
                      <a:pPr algn="ctr">
                        <a:spcAft>
                          <a:spcPts val="0"/>
                        </a:spcAft>
                      </a:pPr>
                      <a:r>
                        <a:rPr lang="ja-JP" sz="1000" dirty="0">
                          <a:effectLst/>
                          <a:latin typeface="Meiryo UI" panose="020B0604030504040204" pitchFamily="50" charset="-128"/>
                          <a:ea typeface="Meiryo UI" panose="020B0604030504040204" pitchFamily="50" charset="-128"/>
                        </a:rPr>
                        <a:t>又は別表第４に掲げる重点対策１～４の対策が実施なし</a:t>
                      </a:r>
                      <a:endParaRPr lang="ja-JP" sz="10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altLang="ja-JP" sz="14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altLang="ja-JP" sz="14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dirty="0">
                          <a:effectLst/>
                          <a:latin typeface="Meiryo UI" panose="020B0604030504040204" pitchFamily="50" charset="-128"/>
                          <a:ea typeface="Meiryo UI" panose="020B0604030504040204" pitchFamily="50" charset="-128"/>
                        </a:rPr>
                        <a:t>〇</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211997213"/>
                  </a:ext>
                </a:extLst>
              </a:tr>
            </a:tbl>
          </a:graphicData>
        </a:graphic>
      </p:graphicFrame>
      <p:sp>
        <p:nvSpPr>
          <p:cNvPr id="24" name="正方形/長方形 23"/>
          <p:cNvSpPr/>
          <p:nvPr/>
        </p:nvSpPr>
        <p:spPr>
          <a:xfrm>
            <a:off x="1872799" y="1969095"/>
            <a:ext cx="1114401" cy="307777"/>
          </a:xfrm>
          <a:prstGeom prst="rect">
            <a:avLst/>
          </a:prstGeom>
        </p:spPr>
        <p:txBody>
          <a:bodyPr wrap="square">
            <a:spAutoFit/>
          </a:bodyPr>
          <a:lstStyle/>
          <a:p>
            <a:pPr lvl="0" algn="ctr" eaLnBrk="0" fontAlgn="base" hangingPunct="0">
              <a:spcBef>
                <a:spcPct val="0"/>
              </a:spcBef>
              <a:spcAft>
                <a:spcPct val="0"/>
              </a:spcAft>
            </a:pP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＜改正前＞</a:t>
            </a:r>
          </a:p>
        </p:txBody>
      </p:sp>
      <p:sp>
        <p:nvSpPr>
          <p:cNvPr id="25" name="正方形/長方形 24"/>
          <p:cNvSpPr/>
          <p:nvPr/>
        </p:nvSpPr>
        <p:spPr>
          <a:xfrm>
            <a:off x="6516216" y="1969095"/>
            <a:ext cx="1114401" cy="307777"/>
          </a:xfrm>
          <a:prstGeom prst="rect">
            <a:avLst/>
          </a:prstGeom>
        </p:spPr>
        <p:txBody>
          <a:bodyPr wrap="square">
            <a:spAutoFit/>
          </a:bodyPr>
          <a:lstStyle/>
          <a:p>
            <a:pPr lvl="0" algn="ctr" eaLnBrk="0" fontAlgn="base" hangingPunct="0">
              <a:spcBef>
                <a:spcPct val="0"/>
              </a:spcBef>
              <a:spcAft>
                <a:spcPct val="0"/>
              </a:spcAft>
            </a:pP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＜改正後＞</a:t>
            </a:r>
          </a:p>
        </p:txBody>
      </p:sp>
      <p:graphicFrame>
        <p:nvGraphicFramePr>
          <p:cNvPr id="26" name="表 25"/>
          <p:cNvGraphicFramePr>
            <a:graphicFrameLocks noGrp="1"/>
          </p:cNvGraphicFramePr>
          <p:nvPr>
            <p:extLst>
              <p:ext uri="{D42A27DB-BD31-4B8C-83A1-F6EECF244321}">
                <p14:modId xmlns:p14="http://schemas.microsoft.com/office/powerpoint/2010/main" val="2230082562"/>
              </p:ext>
            </p:extLst>
          </p:nvPr>
        </p:nvGraphicFramePr>
        <p:xfrm>
          <a:off x="4644008" y="2241120"/>
          <a:ext cx="4464000" cy="3060088"/>
        </p:xfrm>
        <a:graphic>
          <a:graphicData uri="http://schemas.openxmlformats.org/drawingml/2006/table">
            <a:tbl>
              <a:tblPr firstRow="1" firstCol="1" bandRow="1">
                <a:tableStyleId>{2D5ABB26-0587-4C30-8999-92F81FD0307C}</a:tableStyleId>
              </a:tblPr>
              <a:tblGrid>
                <a:gridCol w="504000">
                  <a:extLst>
                    <a:ext uri="{9D8B030D-6E8A-4147-A177-3AD203B41FA5}">
                      <a16:colId xmlns:a16="http://schemas.microsoft.com/office/drawing/2014/main" val="2044490435"/>
                    </a:ext>
                  </a:extLst>
                </a:gridCol>
                <a:gridCol w="1044000">
                  <a:extLst>
                    <a:ext uri="{9D8B030D-6E8A-4147-A177-3AD203B41FA5}">
                      <a16:colId xmlns:a16="http://schemas.microsoft.com/office/drawing/2014/main" val="3384821684"/>
                    </a:ext>
                  </a:extLst>
                </a:gridCol>
                <a:gridCol w="972000">
                  <a:extLst>
                    <a:ext uri="{9D8B030D-6E8A-4147-A177-3AD203B41FA5}">
                      <a16:colId xmlns:a16="http://schemas.microsoft.com/office/drawing/2014/main" val="3000938496"/>
                    </a:ext>
                  </a:extLst>
                </a:gridCol>
                <a:gridCol w="1188000">
                  <a:extLst>
                    <a:ext uri="{9D8B030D-6E8A-4147-A177-3AD203B41FA5}">
                      <a16:colId xmlns:a16="http://schemas.microsoft.com/office/drawing/2014/main" val="4103868641"/>
                    </a:ext>
                  </a:extLst>
                </a:gridCol>
                <a:gridCol w="252000">
                  <a:extLst>
                    <a:ext uri="{9D8B030D-6E8A-4147-A177-3AD203B41FA5}">
                      <a16:colId xmlns:a16="http://schemas.microsoft.com/office/drawing/2014/main" val="3902119408"/>
                    </a:ext>
                  </a:extLst>
                </a:gridCol>
                <a:gridCol w="252000">
                  <a:extLst>
                    <a:ext uri="{9D8B030D-6E8A-4147-A177-3AD203B41FA5}">
                      <a16:colId xmlns:a16="http://schemas.microsoft.com/office/drawing/2014/main" val="1820212126"/>
                    </a:ext>
                  </a:extLst>
                </a:gridCol>
                <a:gridCol w="252000">
                  <a:extLst>
                    <a:ext uri="{9D8B030D-6E8A-4147-A177-3AD203B41FA5}">
                      <a16:colId xmlns:a16="http://schemas.microsoft.com/office/drawing/2014/main" val="2895637344"/>
                    </a:ext>
                  </a:extLst>
                </a:gridCol>
              </a:tblGrid>
              <a:tr h="792088">
                <a:tc>
                  <a:txBody>
                    <a:bodyPr/>
                    <a:lstStyle/>
                    <a:p>
                      <a:pPr algn="ctr">
                        <a:lnSpc>
                          <a:spcPct val="100000"/>
                        </a:lnSpc>
                        <a:spcAft>
                          <a:spcPts val="0"/>
                        </a:spcAft>
                      </a:pPr>
                      <a:r>
                        <a:rPr lang="ja-JP" sz="1400" b="1" kern="100" dirty="0">
                          <a:effectLst/>
                          <a:latin typeface="Meiryo UI" panose="020B0604030504040204" pitchFamily="50" charset="-128"/>
                          <a:ea typeface="Meiryo UI" panose="020B0604030504040204" pitchFamily="50" charset="-128"/>
                        </a:rPr>
                        <a:t>評</a:t>
                      </a:r>
                      <a:r>
                        <a:rPr lang="en-US" altLang="ja-JP" sz="1400" b="1" kern="100" dirty="0">
                          <a:effectLst/>
                          <a:latin typeface="Meiryo UI" panose="020B0604030504040204" pitchFamily="50" charset="-128"/>
                          <a:ea typeface="Meiryo UI" panose="020B0604030504040204" pitchFamily="50" charset="-128"/>
                        </a:rPr>
                        <a:t>   </a:t>
                      </a:r>
                      <a:r>
                        <a:rPr lang="ja-JP" sz="1400" b="1" kern="100" dirty="0">
                          <a:effectLst/>
                          <a:latin typeface="Meiryo UI" panose="020B0604030504040204" pitchFamily="50" charset="-128"/>
                          <a:ea typeface="Meiryo UI" panose="020B0604030504040204" pitchFamily="50" charset="-128"/>
                        </a:rPr>
                        <a:t>価</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r>
                        <a:rPr lang="ja-JP" sz="1400" b="1" kern="100" dirty="0">
                          <a:effectLst/>
                          <a:latin typeface="Meiryo UI" panose="020B0604030504040204" pitchFamily="50" charset="-128"/>
                          <a:ea typeface="Meiryo UI" panose="020B0604030504040204" pitchFamily="50" charset="-128"/>
                        </a:rPr>
                        <a:t>基準年度比</a:t>
                      </a:r>
                      <a:endParaRPr lang="en-US" altLang="ja-JP" sz="1400" b="1" kern="100" dirty="0">
                        <a:effectLst/>
                        <a:latin typeface="Meiryo UI" panose="020B0604030504040204" pitchFamily="50" charset="-128"/>
                        <a:ea typeface="Meiryo UI" panose="020B0604030504040204" pitchFamily="50" charset="-128"/>
                      </a:endParaRPr>
                    </a:p>
                    <a:p>
                      <a:pPr algn="ctr">
                        <a:lnSpc>
                          <a:spcPct val="100000"/>
                        </a:lnSpc>
                        <a:spcAft>
                          <a:spcPts val="0"/>
                        </a:spcAft>
                      </a:pPr>
                      <a:r>
                        <a:rPr lang="ja-JP" sz="1400" b="1" kern="100" dirty="0">
                          <a:effectLst/>
                          <a:latin typeface="Meiryo UI" panose="020B0604030504040204" pitchFamily="50" charset="-128"/>
                          <a:ea typeface="Meiryo UI" panose="020B0604030504040204" pitchFamily="50" charset="-128"/>
                        </a:rPr>
                        <a:t>削減率</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r>
                        <a:rPr lang="ja-JP" sz="1400" b="1" kern="0" dirty="0">
                          <a:effectLst/>
                          <a:latin typeface="Meiryo UI" panose="020B0604030504040204" pitchFamily="50" charset="-128"/>
                          <a:ea typeface="Meiryo UI" panose="020B0604030504040204" pitchFamily="50" charset="-128"/>
                        </a:rPr>
                        <a:t>前年度比</a:t>
                      </a:r>
                      <a:endParaRPr lang="en-US" altLang="ja-JP" sz="1400" b="1" kern="0" dirty="0">
                        <a:effectLst/>
                        <a:latin typeface="Meiryo UI" panose="020B0604030504040204" pitchFamily="50" charset="-128"/>
                        <a:ea typeface="Meiryo UI" panose="020B0604030504040204" pitchFamily="50" charset="-128"/>
                      </a:endParaRPr>
                    </a:p>
                    <a:p>
                      <a:pPr algn="ctr">
                        <a:lnSpc>
                          <a:spcPct val="100000"/>
                        </a:lnSpc>
                        <a:spcAft>
                          <a:spcPts val="0"/>
                        </a:spcAft>
                      </a:pPr>
                      <a:r>
                        <a:rPr lang="ja-JP" sz="1400" b="1" kern="0" dirty="0">
                          <a:effectLst/>
                          <a:latin typeface="Meiryo UI" panose="020B0604030504040204" pitchFamily="50" charset="-128"/>
                          <a:ea typeface="Meiryo UI" panose="020B0604030504040204" pitchFamily="50" charset="-128"/>
                        </a:rPr>
                        <a:t>削減率</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r>
                        <a:rPr lang="ja-JP" sz="1400" b="1" kern="100" dirty="0">
                          <a:effectLst/>
                          <a:latin typeface="Meiryo UI" panose="020B0604030504040204" pitchFamily="50" charset="-128"/>
                          <a:ea typeface="Meiryo UI" panose="020B0604030504040204" pitchFamily="50" charset="-128"/>
                        </a:rPr>
                        <a:t>重点対策</a:t>
                      </a:r>
                      <a:endParaRPr lang="en-US" altLang="ja-JP" sz="1400" b="1" kern="100" dirty="0">
                        <a:effectLst/>
                        <a:latin typeface="Meiryo UI" panose="020B0604030504040204" pitchFamily="50" charset="-128"/>
                        <a:ea typeface="Meiryo UI" panose="020B0604030504040204" pitchFamily="50" charset="-128"/>
                      </a:endParaRPr>
                    </a:p>
                    <a:p>
                      <a:pPr algn="ctr">
                        <a:lnSpc>
                          <a:spcPct val="100000"/>
                        </a:lnSpc>
                        <a:spcAft>
                          <a:spcPts val="0"/>
                        </a:spcAft>
                      </a:pPr>
                      <a:r>
                        <a:rPr lang="ja-JP" sz="1400" b="1" kern="100" dirty="0">
                          <a:effectLst/>
                          <a:latin typeface="Meiryo UI" panose="020B0604030504040204" pitchFamily="50" charset="-128"/>
                          <a:ea typeface="Meiryo UI" panose="020B0604030504040204" pitchFamily="50" charset="-128"/>
                        </a:rPr>
                        <a:t>実施率</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r>
                        <a:rPr lang="ja-JP" sz="1400" b="1" kern="100" dirty="0">
                          <a:effectLst/>
                          <a:latin typeface="Meiryo UI" panose="020B0604030504040204" pitchFamily="50" charset="-128"/>
                          <a:ea typeface="Meiryo UI" panose="020B0604030504040204" pitchFamily="50" charset="-128"/>
                        </a:rPr>
                        <a:t>表</a:t>
                      </a:r>
                    </a:p>
                    <a:p>
                      <a:pPr algn="ctr">
                        <a:lnSpc>
                          <a:spcPct val="100000"/>
                        </a:lnSpc>
                        <a:spcAft>
                          <a:spcPts val="0"/>
                        </a:spcAft>
                      </a:pPr>
                      <a:r>
                        <a:rPr lang="ja-JP" sz="1400" b="1" kern="100" dirty="0">
                          <a:effectLst/>
                          <a:latin typeface="Meiryo UI" panose="020B0604030504040204" pitchFamily="50" charset="-128"/>
                          <a:ea typeface="Meiryo UI" panose="020B0604030504040204" pitchFamily="50" charset="-128"/>
                        </a:rPr>
                        <a:t>彰</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r>
                        <a:rPr lang="ja-JP" sz="1400" b="1" kern="100" dirty="0">
                          <a:effectLst/>
                          <a:latin typeface="Meiryo UI" panose="020B0604030504040204" pitchFamily="50" charset="-128"/>
                          <a:ea typeface="Meiryo UI" panose="020B0604030504040204" pitchFamily="50" charset="-128"/>
                        </a:rPr>
                        <a:t>公</a:t>
                      </a:r>
                    </a:p>
                    <a:p>
                      <a:pPr algn="ctr">
                        <a:lnSpc>
                          <a:spcPct val="100000"/>
                        </a:lnSpc>
                        <a:spcAft>
                          <a:spcPts val="0"/>
                        </a:spcAft>
                      </a:pPr>
                      <a:r>
                        <a:rPr lang="ja-JP" sz="1400" b="1" kern="100" dirty="0">
                          <a:effectLst/>
                          <a:latin typeface="Meiryo UI" panose="020B0604030504040204" pitchFamily="50" charset="-128"/>
                          <a:ea typeface="Meiryo UI" panose="020B0604030504040204" pitchFamily="50" charset="-128"/>
                        </a:rPr>
                        <a:t>表</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0000"/>
                        </a:lnSpc>
                        <a:spcAft>
                          <a:spcPts val="0"/>
                        </a:spcAft>
                      </a:pPr>
                      <a:r>
                        <a:rPr lang="ja-JP" sz="1400" b="1" kern="100" dirty="0">
                          <a:effectLst/>
                          <a:latin typeface="Meiryo UI" panose="020B0604030504040204" pitchFamily="50" charset="-128"/>
                          <a:ea typeface="Meiryo UI" panose="020B0604030504040204" pitchFamily="50" charset="-128"/>
                        </a:rPr>
                        <a:t>通</a:t>
                      </a:r>
                    </a:p>
                    <a:p>
                      <a:pPr algn="ctr">
                        <a:lnSpc>
                          <a:spcPct val="100000"/>
                        </a:lnSpc>
                        <a:spcAft>
                          <a:spcPts val="0"/>
                        </a:spcAft>
                      </a:pPr>
                      <a:r>
                        <a:rPr lang="ja-JP" sz="1400" b="1" kern="100" dirty="0">
                          <a:effectLst/>
                          <a:latin typeface="Meiryo UI" panose="020B0604030504040204" pitchFamily="50" charset="-128"/>
                          <a:ea typeface="Meiryo UI" panose="020B0604030504040204" pitchFamily="50" charset="-128"/>
                        </a:rPr>
                        <a:t>知</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621690672"/>
                  </a:ext>
                </a:extLst>
              </a:tr>
              <a:tr h="252000">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rPr>
                        <a:t>S</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rPr>
                        <a:t>削減目安</a:t>
                      </a:r>
                      <a:endParaRPr lang="en-US" altLang="ja-JP" sz="1400" kern="100" dirty="0">
                        <a:effectLst/>
                        <a:latin typeface="Meiryo UI" panose="020B0604030504040204" pitchFamily="50" charset="-128"/>
                        <a:ea typeface="Meiryo UI" panose="020B0604030504040204" pitchFamily="50" charset="-128"/>
                      </a:endParaRPr>
                    </a:p>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rPr>
                        <a:t>以上</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00000"/>
                        </a:lnSpc>
                        <a:spcAft>
                          <a:spcPts val="0"/>
                        </a:spcAft>
                      </a:pPr>
                      <a:r>
                        <a:rPr lang="en-US" sz="1400" kern="0" dirty="0">
                          <a:effectLst/>
                          <a:latin typeface="Meiryo UI" panose="020B0604030504040204" pitchFamily="50" charset="-128"/>
                          <a:ea typeface="Meiryo UI" panose="020B0604030504040204" pitchFamily="50" charset="-128"/>
                        </a:rPr>
                        <a:t>5</a:t>
                      </a:r>
                      <a:r>
                        <a:rPr lang="ja-JP" sz="1400" kern="0" dirty="0">
                          <a:effectLst/>
                          <a:latin typeface="Meiryo UI" panose="020B0604030504040204" pitchFamily="50" charset="-128"/>
                          <a:ea typeface="Meiryo UI" panose="020B0604030504040204" pitchFamily="50" charset="-128"/>
                        </a:rPr>
                        <a:t>％以上</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rPr>
                        <a:t>100</a:t>
                      </a:r>
                      <a:r>
                        <a:rPr lang="ja-JP" sz="1400" kern="100" dirty="0">
                          <a:effectLst/>
                          <a:latin typeface="Meiryo UI" panose="020B0604030504040204" pitchFamily="50" charset="-128"/>
                          <a:ea typeface="Meiryo UI" panose="020B0604030504040204" pitchFamily="50" charset="-128"/>
                        </a:rPr>
                        <a:t>％超</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400" kern="100" dirty="0">
                          <a:solidFill>
                            <a:srgbClr val="FF0000"/>
                          </a:solidFill>
                          <a:effectLst/>
                          <a:latin typeface="Meiryo UI" panose="020B0604030504040204" pitchFamily="50" charset="-128"/>
                          <a:ea typeface="Meiryo UI" panose="020B0604030504040204" pitchFamily="50" charset="-128"/>
                        </a:rPr>
                        <a:t>○</a:t>
                      </a:r>
                      <a:endParaRPr lang="ja-JP" sz="1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5393532"/>
                  </a:ext>
                </a:extLst>
              </a:tr>
              <a:tr h="252000">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rPr>
                        <a:t>AAA</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rPr>
                        <a:t>90-100%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kern="100" dirty="0">
                          <a:solidFill>
                            <a:srgbClr val="FF0000"/>
                          </a:solidFill>
                          <a:effectLst/>
                          <a:latin typeface="Meiryo UI" panose="020B0604030504040204" pitchFamily="50" charset="-128"/>
                          <a:ea typeface="Meiryo UI" panose="020B0604030504040204" pitchFamily="50" charset="-128"/>
                        </a:rPr>
                        <a:t>-</a:t>
                      </a:r>
                      <a:endParaRPr lang="ja-JP" altLang="ja-JP" sz="1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6083776"/>
                  </a:ext>
                </a:extLst>
              </a:tr>
              <a:tr h="252000">
                <a:tc rowSpan="2">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rPr>
                        <a:t>AA</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rPr>
                        <a:t>90</a:t>
                      </a:r>
                      <a:r>
                        <a:rPr lang="ja-JP" sz="1400" kern="100" dirty="0">
                          <a:effectLst/>
                          <a:latin typeface="Meiryo UI" panose="020B0604030504040204" pitchFamily="50" charset="-128"/>
                          <a:ea typeface="Meiryo UI" panose="020B0604030504040204" pitchFamily="50" charset="-128"/>
                        </a:rPr>
                        <a:t>％未満</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5432810"/>
                  </a:ext>
                </a:extLst>
              </a:tr>
              <a:tr h="252000">
                <a:tc vMerge="1">
                  <a:txBody>
                    <a:bodyPr/>
                    <a:lstStyle/>
                    <a:p>
                      <a:endParaRPr kumimoji="1" lang="ja-JP" altLang="en-US"/>
                    </a:p>
                  </a:txBody>
                  <a:tcPr/>
                </a:tc>
                <a:tc vMerge="1">
                  <a:txBody>
                    <a:bodyPr/>
                    <a:lstStyle/>
                    <a:p>
                      <a:endParaRPr kumimoji="1" lang="ja-JP" altLang="en-US"/>
                    </a:p>
                  </a:txBody>
                  <a:tcPr/>
                </a:tc>
                <a:tc rowSpan="2">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rPr>
                        <a:t>1.5</a:t>
                      </a:r>
                      <a:r>
                        <a:rPr lang="ja-JP" altLang="en-US" sz="1400" kern="100" dirty="0">
                          <a:effectLst/>
                          <a:latin typeface="Meiryo UI" panose="020B0604030504040204" pitchFamily="50" charset="-128"/>
                          <a:ea typeface="Meiryo UI" panose="020B0604030504040204" pitchFamily="50" charset="-128"/>
                        </a:rPr>
                        <a:t>％以上</a:t>
                      </a:r>
                      <a:r>
                        <a:rPr lang="en-US" sz="1400" kern="100" dirty="0">
                          <a:effectLst/>
                          <a:latin typeface="Meiryo UI" panose="020B0604030504040204" pitchFamily="50" charset="-128"/>
                          <a:ea typeface="Meiryo UI" panose="020B0604030504040204" pitchFamily="50" charset="-128"/>
                        </a:rPr>
                        <a:t>5</a:t>
                      </a:r>
                      <a:r>
                        <a:rPr lang="ja-JP" sz="1400" kern="100" dirty="0">
                          <a:effectLst/>
                          <a:latin typeface="Meiryo UI" panose="020B0604030504040204" pitchFamily="50" charset="-128"/>
                          <a:ea typeface="Meiryo UI" panose="020B0604030504040204" pitchFamily="50" charset="-128"/>
                        </a:rPr>
                        <a:t>％</a:t>
                      </a:r>
                      <a:r>
                        <a:rPr lang="ja-JP" altLang="en-US" sz="1400" kern="100" dirty="0">
                          <a:effectLst/>
                          <a:latin typeface="Meiryo UI" panose="020B0604030504040204" pitchFamily="50" charset="-128"/>
                          <a:ea typeface="Meiryo UI" panose="020B0604030504040204" pitchFamily="50" charset="-128"/>
                        </a:rPr>
                        <a:t>未満</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rPr>
                        <a:t>90</a:t>
                      </a:r>
                      <a:r>
                        <a:rPr lang="ja-JP" sz="1400" kern="100" dirty="0">
                          <a:effectLst/>
                          <a:latin typeface="Meiryo UI" panose="020B0604030504040204" pitchFamily="50" charset="-128"/>
                          <a:ea typeface="Meiryo UI" panose="020B0604030504040204" pitchFamily="50" charset="-128"/>
                        </a:rPr>
                        <a:t>％以上</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4546444"/>
                  </a:ext>
                </a:extLst>
              </a:tr>
              <a:tr h="252000">
                <a:tc rowSpan="2">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rPr>
                        <a:t>A</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rPr>
                        <a:t>90</a:t>
                      </a:r>
                      <a:r>
                        <a:rPr lang="ja-JP" sz="1400" kern="100" dirty="0">
                          <a:effectLst/>
                          <a:latin typeface="Meiryo UI" panose="020B0604030504040204" pitchFamily="50" charset="-128"/>
                          <a:ea typeface="Meiryo UI" panose="020B0604030504040204" pitchFamily="50" charset="-128"/>
                        </a:rPr>
                        <a:t>％未満</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400" kern="100" dirty="0">
                          <a:solidFill>
                            <a:srgbClr val="FF0000"/>
                          </a:solidFill>
                          <a:effectLst/>
                          <a:latin typeface="Meiryo UI" panose="020B0604030504040204" pitchFamily="50" charset="-128"/>
                          <a:ea typeface="Meiryo UI" panose="020B0604030504040204" pitchFamily="50" charset="-128"/>
                        </a:rPr>
                        <a:t>○</a:t>
                      </a:r>
                      <a:endParaRPr lang="ja-JP" sz="1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9945870"/>
                  </a:ext>
                </a:extLst>
              </a:tr>
              <a:tr h="252000">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rPr>
                        <a:t>1.5%</a:t>
                      </a:r>
                      <a:r>
                        <a:rPr lang="ja-JP" sz="1400" kern="100" dirty="0">
                          <a:effectLst/>
                          <a:latin typeface="Meiryo UI" panose="020B0604030504040204" pitchFamily="50" charset="-128"/>
                          <a:ea typeface="Meiryo UI" panose="020B0604030504040204" pitchFamily="50" charset="-128"/>
                        </a:rPr>
                        <a:t>未満</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400" kern="100" dirty="0">
                          <a:effectLst/>
                          <a:latin typeface="Meiryo UI" panose="020B0604030504040204" pitchFamily="50" charset="-128"/>
                          <a:ea typeface="Meiryo UI" panose="020B0604030504040204" pitchFamily="50" charset="-128"/>
                          <a:cs typeface="+mn-cs"/>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400" kern="100" dirty="0">
                          <a:solidFill>
                            <a:srgbClr val="FF0000"/>
                          </a:solidFill>
                          <a:effectLst/>
                          <a:latin typeface="Meiryo UI" panose="020B0604030504040204" pitchFamily="50" charset="-128"/>
                          <a:ea typeface="Meiryo UI" panose="020B0604030504040204" pitchFamily="50" charset="-128"/>
                        </a:rPr>
                        <a:t>○</a:t>
                      </a:r>
                      <a:endParaRPr lang="ja-JP" sz="1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964739"/>
                  </a:ext>
                </a:extLst>
              </a:tr>
              <a:tr h="252000">
                <a:tc rowSpan="2">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rPr>
                        <a:t>B</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rPr>
                        <a:t>削減目安</a:t>
                      </a:r>
                      <a:endParaRPr lang="en-US" altLang="ja-JP" sz="1400" kern="100" dirty="0">
                        <a:effectLst/>
                        <a:latin typeface="Meiryo UI" panose="020B0604030504040204" pitchFamily="50" charset="-128"/>
                        <a:ea typeface="Meiryo UI" panose="020B0604030504040204" pitchFamily="50" charset="-128"/>
                      </a:endParaRPr>
                    </a:p>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rPr>
                        <a:t>未満</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rPr>
                        <a:t>1.5%</a:t>
                      </a:r>
                      <a:r>
                        <a:rPr lang="ja-JP" sz="1400" kern="100" dirty="0">
                          <a:effectLst/>
                          <a:latin typeface="Meiryo UI" panose="020B0604030504040204" pitchFamily="50" charset="-128"/>
                          <a:ea typeface="Meiryo UI" panose="020B0604030504040204" pitchFamily="50" charset="-128"/>
                        </a:rPr>
                        <a:t>以上</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400" kern="100" dirty="0">
                          <a:effectLst/>
                          <a:latin typeface="Meiryo UI" panose="020B0604030504040204" pitchFamily="50" charset="-128"/>
                          <a:ea typeface="Meiryo UI" panose="020B0604030504040204" pitchFamily="50" charset="-128"/>
                          <a:cs typeface="+mn-cs"/>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400" kern="100" dirty="0">
                          <a:solidFill>
                            <a:srgbClr val="FF0000"/>
                          </a:solidFill>
                          <a:effectLst/>
                          <a:latin typeface="Meiryo UI" panose="020B0604030504040204" pitchFamily="50" charset="-128"/>
                          <a:ea typeface="Meiryo UI" panose="020B0604030504040204" pitchFamily="50" charset="-128"/>
                        </a:rPr>
                        <a:t>○</a:t>
                      </a:r>
                      <a:endParaRPr lang="ja-JP" sz="1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866771"/>
                  </a:ext>
                </a:extLst>
              </a:tr>
              <a:tr h="252000">
                <a:tc vMerge="1">
                  <a:txBody>
                    <a:bodyPr/>
                    <a:lstStyle/>
                    <a:p>
                      <a:endParaRPr kumimoji="1" lang="ja-JP" altLang="en-US"/>
                    </a:p>
                  </a:txBody>
                  <a:tcPr/>
                </a:tc>
                <a:tc vMerge="1">
                  <a:txBody>
                    <a:bodyPr/>
                    <a:lstStyle/>
                    <a:p>
                      <a:endParaRPr kumimoji="1" lang="ja-JP" altLang="en-US"/>
                    </a:p>
                  </a:txBody>
                  <a:tcPr/>
                </a:tc>
                <a:tc rowSpan="2">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rPr>
                        <a:t>1.5%</a:t>
                      </a:r>
                      <a:r>
                        <a:rPr lang="ja-JP" sz="1400" kern="100" dirty="0">
                          <a:effectLst/>
                          <a:latin typeface="Meiryo UI" panose="020B0604030504040204" pitchFamily="50" charset="-128"/>
                          <a:ea typeface="Meiryo UI" panose="020B0604030504040204" pitchFamily="50" charset="-128"/>
                        </a:rPr>
                        <a:t>未満</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rPr>
                        <a:t>90</a:t>
                      </a:r>
                      <a:r>
                        <a:rPr lang="ja-JP" sz="1400" kern="100" dirty="0">
                          <a:effectLst/>
                          <a:latin typeface="Meiryo UI" panose="020B0604030504040204" pitchFamily="50" charset="-128"/>
                          <a:ea typeface="Meiryo UI" panose="020B0604030504040204" pitchFamily="50" charset="-128"/>
                        </a:rPr>
                        <a:t>％以上</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400" kern="100" dirty="0">
                          <a:solidFill>
                            <a:srgbClr val="FF0000"/>
                          </a:solidFill>
                          <a:effectLst/>
                          <a:latin typeface="Meiryo UI" panose="020B0604030504040204" pitchFamily="50" charset="-128"/>
                          <a:ea typeface="Meiryo UI" panose="020B0604030504040204" pitchFamily="50" charset="-128"/>
                        </a:rPr>
                        <a:t>○</a:t>
                      </a:r>
                      <a:endParaRPr lang="ja-JP" sz="1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4892340"/>
                  </a:ext>
                </a:extLst>
              </a:tr>
              <a:tr h="252000">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rPr>
                        <a:t>C</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rPr>
                        <a:t>90</a:t>
                      </a:r>
                      <a:r>
                        <a:rPr lang="ja-JP" sz="1400" kern="100" dirty="0">
                          <a:effectLst/>
                          <a:latin typeface="Meiryo UI" panose="020B0604030504040204" pitchFamily="50" charset="-128"/>
                          <a:ea typeface="Meiryo UI" panose="020B0604030504040204" pitchFamily="50" charset="-128"/>
                        </a:rPr>
                        <a:t>％未満</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400" kern="100" dirty="0">
                          <a:solidFill>
                            <a:srgbClr val="FF0000"/>
                          </a:solidFill>
                          <a:effectLst/>
                          <a:latin typeface="Meiryo UI" panose="020B0604030504040204" pitchFamily="50" charset="-128"/>
                          <a:ea typeface="Meiryo UI" panose="020B0604030504040204" pitchFamily="50" charset="-128"/>
                        </a:rPr>
                        <a:t>○</a:t>
                      </a:r>
                      <a:endParaRPr lang="ja-JP" sz="14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64159"/>
                  </a:ext>
                </a:extLst>
              </a:tr>
            </a:tbl>
          </a:graphicData>
        </a:graphic>
      </p:graphicFrame>
      <p:sp>
        <p:nvSpPr>
          <p:cNvPr id="29" name="正方形/長方形 28"/>
          <p:cNvSpPr/>
          <p:nvPr/>
        </p:nvSpPr>
        <p:spPr>
          <a:xfrm>
            <a:off x="174315" y="5238888"/>
            <a:ext cx="2302084" cy="307777"/>
          </a:xfrm>
          <a:prstGeom prst="rect">
            <a:avLst/>
          </a:prstGeom>
        </p:spPr>
        <p:txBody>
          <a:bodyPr wrap="square">
            <a:spAutoFit/>
          </a:bodyPr>
          <a:lstStyle/>
          <a:p>
            <a:pPr lvl="0" algn="ctr" eaLnBrk="0" fontAlgn="base" hangingPunct="0">
              <a:spcBef>
                <a:spcPct val="0"/>
              </a:spcBef>
              <a:spcAft>
                <a:spcPct val="0"/>
              </a:spcAft>
            </a:pPr>
            <a:r>
              <a:rPr kumimoji="0" lang="en-US" altLang="ja-JP" sz="1400" b="1"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【New】</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脱炭素化ランク</a:t>
            </a:r>
          </a:p>
        </p:txBody>
      </p:sp>
      <p:sp>
        <p:nvSpPr>
          <p:cNvPr id="13" name="正方形/長方形 12">
            <a:extLst>
              <a:ext uri="{FF2B5EF4-FFF2-40B4-BE49-F238E27FC236}">
                <a16:creationId xmlns:a16="http://schemas.microsoft.com/office/drawing/2014/main" id="{466704AE-9431-4D0F-9AD5-016D4F3C1D52}"/>
              </a:ext>
            </a:extLst>
          </p:cNvPr>
          <p:cNvSpPr/>
          <p:nvPr/>
        </p:nvSpPr>
        <p:spPr>
          <a:xfrm>
            <a:off x="174315" y="1020405"/>
            <a:ext cx="9144000" cy="1200329"/>
          </a:xfrm>
          <a:prstGeom prst="rect">
            <a:avLst/>
          </a:prstGeom>
        </p:spPr>
        <p:txBody>
          <a:bodyPr wrap="square">
            <a:spAutoFit/>
          </a:bodyPr>
          <a:lstStyle/>
          <a:p>
            <a:pPr lvl="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・評価軸は</a:t>
            </a:r>
            <a:r>
              <a:rPr kumimoji="0" lang="ja-JP" altLang="en-US" b="1" dirty="0">
                <a:latin typeface="Meiryo UI" panose="020B0604030504040204" pitchFamily="50" charset="-128"/>
                <a:ea typeface="Meiryo UI" panose="020B0604030504040204" pitchFamily="50" charset="-128"/>
                <a:cs typeface="Times New Roman" panose="02020603050405020304" pitchFamily="18" charset="0"/>
              </a:rPr>
              <a:t>基準年度比削減率</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と</a:t>
            </a:r>
            <a:r>
              <a:rPr kumimoji="0" lang="ja-JP" altLang="en-US" b="1" dirty="0">
                <a:latin typeface="Meiryo UI" panose="020B0604030504040204" pitchFamily="50" charset="-128"/>
                <a:ea typeface="Meiryo UI" panose="020B0604030504040204" pitchFamily="50" charset="-128"/>
                <a:cs typeface="Times New Roman" panose="02020603050405020304" pitchFamily="18" charset="0"/>
              </a:rPr>
              <a:t>前年度比削減率</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と</a:t>
            </a:r>
            <a:r>
              <a:rPr kumimoji="0" lang="ja-JP" altLang="en-US" b="1" dirty="0">
                <a:latin typeface="Meiryo UI" panose="020B0604030504040204" pitchFamily="50" charset="-128"/>
                <a:ea typeface="Meiryo UI" panose="020B0604030504040204" pitchFamily="50" charset="-128"/>
                <a:cs typeface="Times New Roman" panose="02020603050405020304" pitchFamily="18" charset="0"/>
              </a:rPr>
              <a:t>重点対策実施率</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の３軸。</a:t>
            </a:r>
            <a:endParaRPr kumimoji="0"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S</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C</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の評価に加え、</a:t>
            </a:r>
            <a:r>
              <a:rPr kumimoji="0" lang="ja-JP" altLang="en-US" b="1" dirty="0">
                <a:latin typeface="Meiryo UI" panose="020B0604030504040204" pitchFamily="50" charset="-128"/>
                <a:ea typeface="Meiryo UI" panose="020B0604030504040204" pitchFamily="50" charset="-128"/>
                <a:cs typeface="Times New Roman" panose="02020603050405020304" pitchFamily="18" charset="0"/>
              </a:rPr>
              <a:t>基準年度比での脱炭素化ランク（プラチナ、ゴールド、シルバー）を導入</a:t>
            </a:r>
            <a:endParaRPr kumimoji="0" lang="en-US" altLang="ja-JP" b="1" dirty="0">
              <a:latin typeface="Meiryo UI" panose="020B0604030504040204" pitchFamily="50" charset="-128"/>
              <a:ea typeface="Meiryo UI" panose="020B0604030504040204" pitchFamily="50" charset="-128"/>
              <a:cs typeface="Times New Roman" panose="02020603050405020304" pitchFamily="18" charset="0"/>
            </a:endParaRPr>
          </a:p>
          <a:p>
            <a:pPr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・改正後はすべての評価区分の事業者を公表対象とする。</a:t>
            </a:r>
          </a:p>
          <a:p>
            <a:pPr lvl="0" eaLnBrk="0" fontAlgn="base" hangingPunct="0">
              <a:spcBef>
                <a:spcPct val="0"/>
              </a:spcBef>
              <a:spcAft>
                <a:spcPct val="0"/>
              </a:spcAft>
            </a:pPr>
            <a:endParaRPr kumimoji="0" lang="en-US" altLang="ja-JP"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タイトル 1">
            <a:extLst>
              <a:ext uri="{FF2B5EF4-FFF2-40B4-BE49-F238E27FC236}">
                <a16:creationId xmlns:a16="http://schemas.microsoft.com/office/drawing/2014/main" id="{A3F3C439-7CA3-4011-8E17-7DFEADAA2D21}"/>
              </a:ext>
            </a:extLst>
          </p:cNvPr>
          <p:cNvSpPr txBox="1">
            <a:spLocks/>
          </p:cNvSpPr>
          <p:nvPr/>
        </p:nvSpPr>
        <p:spPr>
          <a:xfrm>
            <a:off x="0" y="-25643"/>
            <a:ext cx="9144000" cy="1037181"/>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エネルギー多量使用事業者等に対する対策計画書・実績報告書届出制度の強化</a:t>
            </a:r>
            <a:r>
              <a:rPr lang="ja-JP" altLang="en-US" sz="2400" b="1" dirty="0">
                <a:solidFill>
                  <a:schemeClr val="bg1"/>
                </a:solidFill>
                <a:latin typeface="Meiryo UI" panose="020B0604030504040204" pitchFamily="50" charset="-128"/>
                <a:ea typeface="Meiryo UI" panose="020B0604030504040204" pitchFamily="50" charset="-128"/>
              </a:rPr>
              <a:t>（評価制度について～実績報告書～）</a:t>
            </a:r>
            <a:endParaRPr lang="en-US" altLang="ja-JP" sz="2400" b="1" dirty="0">
              <a:solidFill>
                <a:schemeClr val="bg1"/>
              </a:solidFill>
              <a:latin typeface="Meiryo UI" panose="020B0604030504040204" pitchFamily="50" charset="-128"/>
              <a:ea typeface="Meiryo UI" panose="020B0604030504040204" pitchFamily="50" charset="-128"/>
            </a:endParaRPr>
          </a:p>
        </p:txBody>
      </p:sp>
      <p:sp>
        <p:nvSpPr>
          <p:cNvPr id="16" name="スライド番号プレースホルダー 56">
            <a:extLst>
              <a:ext uri="{FF2B5EF4-FFF2-40B4-BE49-F238E27FC236}">
                <a16:creationId xmlns:a16="http://schemas.microsoft.com/office/drawing/2014/main" id="{B9231F48-9124-4310-B2AB-9B887D8CA578}"/>
              </a:ext>
            </a:extLst>
          </p:cNvPr>
          <p:cNvSpPr>
            <a:spLocks noGrp="1"/>
          </p:cNvSpPr>
          <p:nvPr>
            <p:ph type="sldNum" sz="quarter" idx="12"/>
          </p:nvPr>
        </p:nvSpPr>
        <p:spPr>
          <a:xfrm>
            <a:off x="8636680" y="6354543"/>
            <a:ext cx="448408" cy="4046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954">
                <a:solidFill>
                  <a:schemeClr val="tx1"/>
                </a:solidFill>
                <a:latin typeface="Arial" panose="020B0604020202020204" pitchFamily="34" charset="0"/>
                <a:ea typeface="ＭＳ Ｐゴシック" panose="020B0600070205080204" pitchFamily="50" charset="-128"/>
              </a:defRPr>
            </a:lvl1pPr>
            <a:lvl2pPr marL="685817" indent="-263776">
              <a:spcBef>
                <a:spcPct val="20000"/>
              </a:spcBef>
              <a:buChar char="–"/>
              <a:defRPr kumimoji="1" sz="2585">
                <a:solidFill>
                  <a:schemeClr val="tx1"/>
                </a:solidFill>
                <a:latin typeface="Arial" panose="020B0604020202020204" pitchFamily="34" charset="0"/>
                <a:ea typeface="ＭＳ Ｐゴシック" panose="020B0600070205080204" pitchFamily="50" charset="-128"/>
              </a:defRPr>
            </a:lvl2pPr>
            <a:lvl3pPr marL="1055103" indent="-211021">
              <a:spcBef>
                <a:spcPct val="20000"/>
              </a:spcBef>
              <a:buChar char="•"/>
              <a:defRPr kumimoji="1" sz="2215">
                <a:solidFill>
                  <a:schemeClr val="tx1"/>
                </a:solidFill>
                <a:latin typeface="Arial" panose="020B0604020202020204" pitchFamily="34" charset="0"/>
                <a:ea typeface="ＭＳ Ｐゴシック" panose="020B0600070205080204" pitchFamily="50" charset="-128"/>
              </a:defRPr>
            </a:lvl3pPr>
            <a:lvl4pPr marL="1477145" indent="-211021">
              <a:spcBef>
                <a:spcPct val="20000"/>
              </a:spcBef>
              <a:buChar char="–"/>
              <a:defRPr kumimoji="1" sz="1846">
                <a:solidFill>
                  <a:schemeClr val="tx1"/>
                </a:solidFill>
                <a:latin typeface="Arial" panose="020B0604020202020204" pitchFamily="34" charset="0"/>
                <a:ea typeface="ＭＳ Ｐゴシック" panose="020B0600070205080204" pitchFamily="50" charset="-128"/>
              </a:defRPr>
            </a:lvl4pPr>
            <a:lvl5pPr marL="1899186" indent="-211021">
              <a:spcBef>
                <a:spcPct val="20000"/>
              </a:spcBef>
              <a:buChar char="»"/>
              <a:defRPr kumimoji="1" sz="1846">
                <a:solidFill>
                  <a:schemeClr val="tx1"/>
                </a:solidFill>
                <a:latin typeface="Arial" panose="020B0604020202020204" pitchFamily="34" charset="0"/>
                <a:ea typeface="ＭＳ Ｐゴシック" panose="020B0600070205080204" pitchFamily="50" charset="-128"/>
              </a:defRPr>
            </a:lvl5pPr>
            <a:lvl6pPr marL="2321227"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6pPr>
            <a:lvl7pPr marL="2743269"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7pPr>
            <a:lvl8pPr marL="3165310"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8pPr>
            <a:lvl9pPr marL="3587351" indent="-211021" eaLnBrk="0" fontAlgn="base" hangingPunct="0">
              <a:spcBef>
                <a:spcPct val="20000"/>
              </a:spcBef>
              <a:spcAft>
                <a:spcPct val="0"/>
              </a:spcAft>
              <a:buChar char="»"/>
              <a:defRPr kumimoji="1" sz="1846">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4BDC1FC-1A06-40B2-B6D2-A0FDFC4EC583}" type="slidenum">
              <a:rPr lang="ja-JP" altLang="en-US" sz="1600">
                <a:latin typeface="Meiryo UI" panose="020B0604030504040204" pitchFamily="50" charset="-128"/>
                <a:ea typeface="Meiryo UI" panose="020B0604030504040204" pitchFamily="50" charset="-128"/>
              </a:rPr>
              <a:pPr>
                <a:spcBef>
                  <a:spcPct val="0"/>
                </a:spcBef>
                <a:buFontTx/>
                <a:buNone/>
              </a:pPr>
              <a:t>5</a:t>
            </a:fld>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90025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568496" y="6309319"/>
            <a:ext cx="486000" cy="485405"/>
          </a:xfrm>
        </p:spPr>
        <p:txBody>
          <a:bodyPr/>
          <a:lstStyle/>
          <a:p>
            <a:fld id="{F0DA1747-7AE3-4485-B1CC-5CDDF653E874}" type="slidenum">
              <a:rPr kumimoji="1" lang="ja-JP" altLang="en-US" smtClean="0"/>
              <a:t>6</a:t>
            </a:fld>
            <a:endParaRPr kumimoji="1" lang="ja-JP" altLang="en-US" dirty="0"/>
          </a:p>
        </p:txBody>
      </p:sp>
      <p:sp>
        <p:nvSpPr>
          <p:cNvPr id="13" name="四角形: 角を丸くする 6">
            <a:extLst>
              <a:ext uri="{FF2B5EF4-FFF2-40B4-BE49-F238E27FC236}">
                <a16:creationId xmlns:a16="http://schemas.microsoft.com/office/drawing/2014/main" id="{5B8CFA37-D97C-4940-8101-22BD78A24355}"/>
              </a:ext>
            </a:extLst>
          </p:cNvPr>
          <p:cNvSpPr/>
          <p:nvPr/>
        </p:nvSpPr>
        <p:spPr>
          <a:xfrm>
            <a:off x="324496" y="1292019"/>
            <a:ext cx="8244000" cy="98485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spcAft>
                <a:spcPts val="600"/>
              </a:spcAft>
            </a:pPr>
            <a:r>
              <a:rPr lang="ja-JP" altLang="en-US" dirty="0">
                <a:solidFill>
                  <a:schemeClr val="tx1"/>
                </a:solidFill>
                <a:latin typeface="Meiryo UI" panose="020B0604030504040204" pitchFamily="50" charset="-128"/>
                <a:ea typeface="Meiryo UI" panose="020B0604030504040204" pitchFamily="50" charset="-128"/>
              </a:rPr>
              <a:t>○義務対象外事業者が削減計画や実績報告を</a:t>
            </a:r>
            <a:r>
              <a:rPr lang="ja-JP" altLang="en-US" b="1" dirty="0">
                <a:solidFill>
                  <a:schemeClr val="tx1"/>
                </a:solidFill>
                <a:latin typeface="Meiryo UI" panose="020B0604030504040204" pitchFamily="50" charset="-128"/>
                <a:ea typeface="Meiryo UI" panose="020B0604030504040204" pitchFamily="50" charset="-128"/>
              </a:rPr>
              <a:t>任意で届出</a:t>
            </a:r>
            <a:r>
              <a:rPr lang="ja-JP" altLang="en-US" dirty="0">
                <a:solidFill>
                  <a:schemeClr val="tx1"/>
                </a:solidFill>
                <a:latin typeface="Meiryo UI" panose="020B0604030504040204" pitchFamily="50" charset="-128"/>
                <a:ea typeface="Meiryo UI" panose="020B0604030504040204" pitchFamily="50" charset="-128"/>
              </a:rPr>
              <a:t>し、優良な取組みは</a:t>
            </a:r>
            <a:r>
              <a:rPr lang="ja-JP" altLang="en-US" b="1" dirty="0">
                <a:solidFill>
                  <a:schemeClr val="tx1"/>
                </a:solidFill>
                <a:latin typeface="Meiryo UI" panose="020B0604030504040204" pitchFamily="50" charset="-128"/>
                <a:ea typeface="Meiryo UI" panose="020B0604030504040204" pitchFamily="50" charset="-128"/>
              </a:rPr>
              <a:t>府が評価</a:t>
            </a:r>
            <a:r>
              <a:rPr lang="ja-JP" altLang="en-US" dirty="0">
                <a:solidFill>
                  <a:schemeClr val="tx1"/>
                </a:solidFill>
                <a:latin typeface="Meiryo UI" panose="020B0604030504040204" pitchFamily="50" charset="-128"/>
                <a:ea typeface="Meiryo UI" panose="020B0604030504040204" pitchFamily="50" charset="-128"/>
              </a:rPr>
              <a:t>し、これを活用して金融機関による</a:t>
            </a:r>
            <a:r>
              <a:rPr lang="en-US" altLang="ja-JP" b="1" dirty="0">
                <a:solidFill>
                  <a:schemeClr val="tx1"/>
                </a:solidFill>
                <a:latin typeface="Meiryo UI" panose="020B0604030504040204" pitchFamily="50" charset="-128"/>
                <a:ea typeface="Meiryo UI" panose="020B0604030504040204" pitchFamily="50" charset="-128"/>
              </a:rPr>
              <a:t>ESG</a:t>
            </a:r>
            <a:r>
              <a:rPr lang="ja-JP" altLang="en-US" b="1" dirty="0">
                <a:solidFill>
                  <a:schemeClr val="tx1"/>
                </a:solidFill>
                <a:latin typeface="Meiryo UI" panose="020B0604030504040204" pitchFamily="50" charset="-128"/>
                <a:ea typeface="Meiryo UI" panose="020B0604030504040204" pitchFamily="50" charset="-128"/>
              </a:rPr>
              <a:t>投融資</a:t>
            </a:r>
            <a:r>
              <a:rPr lang="ja-JP" altLang="en-US" dirty="0">
                <a:solidFill>
                  <a:schemeClr val="tx1"/>
                </a:solidFill>
                <a:latin typeface="Meiryo UI" panose="020B0604030504040204" pitchFamily="50" charset="-128"/>
                <a:ea typeface="Meiryo UI" panose="020B0604030504040204" pitchFamily="50" charset="-128"/>
              </a:rPr>
              <a:t>を受けることができる制度の創設</a:t>
            </a:r>
          </a:p>
        </p:txBody>
      </p:sp>
      <p:sp>
        <p:nvSpPr>
          <p:cNvPr id="17" name="角丸四角形 16"/>
          <p:cNvSpPr/>
          <p:nvPr/>
        </p:nvSpPr>
        <p:spPr>
          <a:xfrm>
            <a:off x="6502784" y="771428"/>
            <a:ext cx="2144502" cy="404452"/>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2023</a:t>
            </a:r>
            <a:r>
              <a:rPr kumimoji="1" lang="ja-JP" altLang="en-US" dirty="0">
                <a:solidFill>
                  <a:schemeClr val="tx1"/>
                </a:solidFill>
              </a:rPr>
              <a:t>年</a:t>
            </a:r>
            <a:r>
              <a:rPr kumimoji="1" lang="en-US" altLang="ja-JP" dirty="0">
                <a:solidFill>
                  <a:schemeClr val="tx1"/>
                </a:solidFill>
              </a:rPr>
              <a:t>4</a:t>
            </a:r>
            <a:r>
              <a:rPr kumimoji="1" lang="ja-JP" altLang="en-US" dirty="0">
                <a:solidFill>
                  <a:schemeClr val="tx1"/>
                </a:solidFill>
              </a:rPr>
              <a:t>月施行</a:t>
            </a:r>
          </a:p>
        </p:txBody>
      </p:sp>
      <p:sp>
        <p:nvSpPr>
          <p:cNvPr id="18" name="タイトル 1"/>
          <p:cNvSpPr txBox="1">
            <a:spLocks/>
          </p:cNvSpPr>
          <p:nvPr/>
        </p:nvSpPr>
        <p:spPr>
          <a:xfrm>
            <a:off x="0" y="-25642"/>
            <a:ext cx="9144000" cy="776818"/>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あらゆる事業者の脱炭素促進</a:t>
            </a:r>
          </a:p>
        </p:txBody>
      </p:sp>
      <p:sp>
        <p:nvSpPr>
          <p:cNvPr id="14" name="テキスト ボックス 13">
            <a:extLst>
              <a:ext uri="{FF2B5EF4-FFF2-40B4-BE49-F238E27FC236}">
                <a16:creationId xmlns:a16="http://schemas.microsoft.com/office/drawing/2014/main" id="{B08AAC92-E64E-4E8F-80E9-98838989D9F7}"/>
              </a:ext>
            </a:extLst>
          </p:cNvPr>
          <p:cNvSpPr txBox="1"/>
          <p:nvPr/>
        </p:nvSpPr>
        <p:spPr>
          <a:xfrm>
            <a:off x="41393" y="3663146"/>
            <a:ext cx="9102607" cy="3046988"/>
          </a:xfrm>
          <a:prstGeom prst="rect">
            <a:avLst/>
          </a:prstGeom>
          <a:noFill/>
        </p:spPr>
        <p:txBody>
          <a:bodyPr wrap="square">
            <a:spAutoFit/>
          </a:bodyPr>
          <a:lstStyle/>
          <a:p>
            <a:pPr marL="133350" algn="just"/>
            <a:r>
              <a:rPr lang="ja-JP" altLang="ja-JP" sz="1800" kern="100" dirty="0">
                <a:effectLst/>
                <a:latin typeface="游明朝" panose="02020400000000000000" pitchFamily="18" charset="-128"/>
                <a:ea typeface="Meiryo UI" panose="020B0604030504040204" pitchFamily="50" charset="-128"/>
                <a:cs typeface="Times New Roman" panose="02020603050405020304" pitchFamily="18" charset="0"/>
              </a:rPr>
              <a:t>・令和５年２月</a:t>
            </a:r>
            <a:r>
              <a:rPr lang="en-US" altLang="ja-JP" sz="1800" kern="100" dirty="0">
                <a:effectLst/>
                <a:latin typeface="游明朝" panose="02020400000000000000" pitchFamily="18" charset="-128"/>
                <a:ea typeface="Meiryo UI" panose="020B0604030504040204" pitchFamily="50" charset="-128"/>
                <a:cs typeface="Times New Roman" panose="02020603050405020304" pitchFamily="18" charset="0"/>
              </a:rPr>
              <a:t>22</a:t>
            </a:r>
            <a:r>
              <a:rPr lang="ja-JP" altLang="ja-JP" sz="1800" kern="100" dirty="0">
                <a:effectLst/>
                <a:latin typeface="游明朝" panose="02020400000000000000" pitchFamily="18" charset="-128"/>
                <a:ea typeface="Meiryo UI" panose="020B0604030504040204" pitchFamily="50" charset="-128"/>
                <a:cs typeface="Times New Roman" panose="02020603050405020304" pitchFamily="18" charset="0"/>
              </a:rPr>
              <a:t>日　　　和泉商工会議所、堺市産業振興センター会員企業向けに</a:t>
            </a:r>
            <a:endParaRPr lang="en-US" altLang="ja-JP" sz="1800" kern="100" dirty="0">
              <a:effectLst/>
              <a:latin typeface="游明朝" panose="02020400000000000000" pitchFamily="18" charset="-128"/>
              <a:ea typeface="Meiryo UI" panose="020B0604030504040204" pitchFamily="50" charset="-128"/>
              <a:cs typeface="Times New Roman" panose="02020603050405020304" pitchFamily="18" charset="0"/>
            </a:endParaRPr>
          </a:p>
          <a:p>
            <a:pPr marL="133350" algn="just">
              <a:spcAft>
                <a:spcPts val="600"/>
              </a:spcAft>
            </a:pPr>
            <a:r>
              <a:rPr lang="ja-JP" altLang="en-US" kern="100" dirty="0">
                <a:latin typeface="游明朝" panose="02020400000000000000" pitchFamily="18" charset="-128"/>
                <a:ea typeface="Meiryo UI" panose="020B0604030504040204" pitchFamily="50" charset="-128"/>
                <a:cs typeface="Times New Roman" panose="02020603050405020304" pitchFamily="18" charset="0"/>
              </a:rPr>
              <a:t>　　　　　　　　　　　　　　　　対策計画づくりのためのワークショップ</a:t>
            </a:r>
            <a:r>
              <a:rPr lang="ja-JP" altLang="ja-JP" sz="1800" kern="100" dirty="0">
                <a:effectLst/>
                <a:latin typeface="游明朝" panose="02020400000000000000" pitchFamily="18" charset="-128"/>
                <a:ea typeface="Meiryo UI" panose="020B0604030504040204" pitchFamily="50" charset="-128"/>
                <a:cs typeface="Times New Roman" panose="02020603050405020304" pitchFamily="18" charset="0"/>
              </a:rPr>
              <a:t>開催予定</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33350" algn="just">
              <a:spcAft>
                <a:spcPts val="600"/>
              </a:spcAft>
            </a:pPr>
            <a:r>
              <a:rPr lang="ja-JP" altLang="ja-JP" sz="1800" kern="100" dirty="0">
                <a:effectLst/>
                <a:latin typeface="游明朝" panose="02020400000000000000" pitchFamily="18" charset="-128"/>
                <a:ea typeface="Meiryo UI" panose="020B0604030504040204" pitchFamily="50" charset="-128"/>
                <a:cs typeface="Times New Roman" panose="02020603050405020304" pitchFamily="18" charset="0"/>
              </a:rPr>
              <a:t>・令和５年２月</a:t>
            </a:r>
            <a:r>
              <a:rPr lang="en-US" altLang="ja-JP" sz="1800" kern="100" dirty="0">
                <a:effectLst/>
                <a:latin typeface="游明朝" panose="02020400000000000000" pitchFamily="18" charset="-128"/>
                <a:ea typeface="Meiryo UI" panose="020B0604030504040204" pitchFamily="50" charset="-128"/>
                <a:cs typeface="Times New Roman" panose="02020603050405020304" pitchFamily="18" charset="0"/>
              </a:rPr>
              <a:t>27</a:t>
            </a:r>
            <a:r>
              <a:rPr lang="ja-JP" altLang="ja-JP" sz="1800" kern="100" dirty="0">
                <a:effectLst/>
                <a:latin typeface="游明朝" panose="02020400000000000000" pitchFamily="18" charset="-128"/>
                <a:ea typeface="Meiryo UI" panose="020B0604030504040204" pitchFamily="50" charset="-128"/>
                <a:cs typeface="Times New Roman" panose="02020603050405020304" pitchFamily="18" charset="0"/>
              </a:rPr>
              <a:t>日　　　枚方市地球温暖化対策協議会向けに</a:t>
            </a:r>
            <a:r>
              <a:rPr lang="en-US" altLang="ja-JP" sz="1800" kern="100" dirty="0">
                <a:effectLst/>
                <a:latin typeface="游明朝" panose="02020400000000000000" pitchFamily="18" charset="-128"/>
                <a:ea typeface="Meiryo UI" panose="020B0604030504040204" pitchFamily="50" charset="-128"/>
                <a:cs typeface="Times New Roman" panose="02020603050405020304" pitchFamily="18" charset="0"/>
              </a:rPr>
              <a:t>WS</a:t>
            </a:r>
            <a:r>
              <a:rPr lang="ja-JP" altLang="ja-JP" sz="1800" kern="100" dirty="0">
                <a:effectLst/>
                <a:latin typeface="游明朝" panose="02020400000000000000" pitchFamily="18" charset="-128"/>
                <a:ea typeface="Meiryo UI" panose="020B0604030504040204" pitchFamily="50" charset="-128"/>
                <a:cs typeface="Times New Roman" panose="02020603050405020304" pitchFamily="18" charset="0"/>
              </a:rPr>
              <a:t>開催予定</a:t>
            </a:r>
            <a:endParaRPr lang="en-US" altLang="ja-JP" sz="1800" kern="100" dirty="0">
              <a:effectLst/>
              <a:latin typeface="游明朝" panose="02020400000000000000" pitchFamily="18" charset="-128"/>
              <a:ea typeface="Meiryo UI" panose="020B0604030504040204" pitchFamily="50" charset="-128"/>
              <a:cs typeface="Times New Roman" panose="02020603050405020304" pitchFamily="18" charset="0"/>
            </a:endParaRPr>
          </a:p>
          <a:p>
            <a:pPr marL="133350" algn="just">
              <a:spcAft>
                <a:spcPts val="600"/>
              </a:spcAft>
            </a:pPr>
            <a:r>
              <a:rPr lang="ja-JP" altLang="en-US" kern="100" dirty="0">
                <a:latin typeface="游明朝" panose="02020400000000000000" pitchFamily="18" charset="-128"/>
                <a:ea typeface="Meiryo UI" panose="020B0604030504040204" pitchFamily="50" charset="-128"/>
                <a:cs typeface="Times New Roman" panose="02020603050405020304" pitchFamily="18" charset="0"/>
              </a:rPr>
              <a:t>　　　　　　　　　　　　　　　　（今後も、順次各地で</a:t>
            </a:r>
            <a:r>
              <a:rPr lang="en-US" altLang="ja-JP" kern="100" dirty="0">
                <a:latin typeface="游明朝" panose="02020400000000000000" pitchFamily="18" charset="-128"/>
                <a:ea typeface="Meiryo UI" panose="020B0604030504040204" pitchFamily="50" charset="-128"/>
                <a:cs typeface="Times New Roman" panose="02020603050405020304" pitchFamily="18" charset="0"/>
              </a:rPr>
              <a:t>WS</a:t>
            </a:r>
            <a:r>
              <a:rPr lang="ja-JP" altLang="en-US" kern="100" dirty="0">
                <a:latin typeface="游明朝" panose="02020400000000000000" pitchFamily="18" charset="-128"/>
                <a:ea typeface="Meiryo UI" panose="020B0604030504040204" pitchFamily="50" charset="-128"/>
                <a:cs typeface="Times New Roman" panose="02020603050405020304" pitchFamily="18" charset="0"/>
              </a:rPr>
              <a:t>を開催していく予定）</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33350" algn="just">
              <a:spcAft>
                <a:spcPts val="600"/>
              </a:spcAft>
            </a:pPr>
            <a:r>
              <a:rPr lang="ja-JP" altLang="en-US" sz="1800" kern="100" dirty="0">
                <a:effectLst/>
                <a:latin typeface="游明朝" panose="02020400000000000000" pitchFamily="18" charset="-128"/>
                <a:ea typeface="Meiryo UI" panose="020B0604030504040204" pitchFamily="50" charset="-128"/>
                <a:cs typeface="Times New Roman" panose="02020603050405020304" pitchFamily="18" charset="0"/>
              </a:rPr>
              <a:t>・</a:t>
            </a:r>
            <a:r>
              <a:rPr lang="ja-JP" altLang="ja-JP" sz="1800" kern="100" dirty="0">
                <a:effectLst/>
                <a:latin typeface="游明朝" panose="02020400000000000000" pitchFamily="18" charset="-128"/>
                <a:ea typeface="Meiryo UI" panose="020B0604030504040204" pitchFamily="50" charset="-128"/>
                <a:cs typeface="Times New Roman" panose="02020603050405020304" pitchFamily="18" charset="0"/>
              </a:rPr>
              <a:t>令和５年２月ごろ　　　　気候変動対策指針、届出の手引き、様式を公表予定</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33350" algn="just">
              <a:spcAft>
                <a:spcPts val="600"/>
              </a:spcAft>
            </a:pPr>
            <a:r>
              <a:rPr lang="ja-JP" altLang="en-US" sz="1800" kern="100" dirty="0">
                <a:effectLst/>
                <a:latin typeface="游明朝" panose="02020400000000000000" pitchFamily="18" charset="-128"/>
                <a:ea typeface="Meiryo UI" panose="020B0604030504040204" pitchFamily="50" charset="-128"/>
                <a:cs typeface="Times New Roman" panose="02020603050405020304" pitchFamily="18" charset="0"/>
              </a:rPr>
              <a:t>・</a:t>
            </a:r>
            <a:r>
              <a:rPr lang="ja-JP" altLang="ja-JP" sz="1800" kern="100" dirty="0">
                <a:effectLst/>
                <a:latin typeface="游明朝" panose="02020400000000000000" pitchFamily="18" charset="-128"/>
                <a:ea typeface="Meiryo UI" panose="020B0604030504040204" pitchFamily="50" charset="-128"/>
                <a:cs typeface="Times New Roman" panose="02020603050405020304" pitchFamily="18" charset="0"/>
              </a:rPr>
              <a:t>令和５年４月～　　　　　制度の運用を</a:t>
            </a:r>
            <a:r>
              <a:rPr lang="ja-JP" altLang="ja-JP" sz="1800" kern="100" dirty="0" smtClean="0">
                <a:effectLst/>
                <a:latin typeface="游明朝" panose="02020400000000000000" pitchFamily="18" charset="-128"/>
                <a:ea typeface="Meiryo UI" panose="020B0604030504040204" pitchFamily="50" charset="-128"/>
                <a:cs typeface="Times New Roman" panose="02020603050405020304" pitchFamily="18" charset="0"/>
              </a:rPr>
              <a:t>開始</a:t>
            </a:r>
            <a:endParaRPr lang="en-US" altLang="ja-JP" sz="1800" kern="100" dirty="0" smtClean="0">
              <a:effectLst/>
              <a:latin typeface="游明朝" panose="02020400000000000000" pitchFamily="18" charset="-128"/>
              <a:ea typeface="Meiryo UI" panose="020B0604030504040204" pitchFamily="50" charset="-128"/>
              <a:cs typeface="Times New Roman" panose="02020603050405020304" pitchFamily="18" charset="0"/>
            </a:endParaRPr>
          </a:p>
          <a:p>
            <a:pPr marL="133350" algn="just">
              <a:spcAft>
                <a:spcPts val="600"/>
              </a:spcAft>
            </a:pPr>
            <a:r>
              <a:rPr lang="ja-JP" altLang="en-US" kern="100" dirty="0">
                <a:latin typeface="游明朝" panose="02020400000000000000" pitchFamily="18" charset="-128"/>
                <a:ea typeface="Meiryo UI" panose="020B0604030504040204" pitchFamily="50" charset="-128"/>
                <a:cs typeface="Times New Roman" panose="02020603050405020304" pitchFamily="18" charset="0"/>
              </a:rPr>
              <a:t>・令和６年３月ごろ　　　　</a:t>
            </a:r>
            <a:r>
              <a:rPr lang="ja-JP" altLang="en-US" kern="100" dirty="0" smtClean="0">
                <a:latin typeface="游明朝" panose="02020400000000000000" pitchFamily="18" charset="-128"/>
                <a:ea typeface="Meiryo UI" panose="020B0604030504040204" pitchFamily="50" charset="-128"/>
                <a:cs typeface="Times New Roman" panose="02020603050405020304" pitchFamily="18" charset="0"/>
              </a:rPr>
              <a:t>対策</a:t>
            </a:r>
            <a:r>
              <a:rPr lang="ja-JP" altLang="en-US" kern="100" dirty="0">
                <a:latin typeface="游明朝" panose="02020400000000000000" pitchFamily="18" charset="-128"/>
                <a:ea typeface="Meiryo UI" panose="020B0604030504040204" pitchFamily="50" charset="-128"/>
                <a:cs typeface="Times New Roman" panose="02020603050405020304" pitchFamily="18" charset="0"/>
              </a:rPr>
              <a:t>計画書（令和５年度分）に基づく評価・公表を</a:t>
            </a:r>
            <a:r>
              <a:rPr lang="ja-JP" altLang="en-US" kern="100" dirty="0" smtClean="0">
                <a:latin typeface="游明朝" panose="02020400000000000000" pitchFamily="18" charset="-128"/>
                <a:ea typeface="Meiryo UI" panose="020B0604030504040204" pitchFamily="50" charset="-128"/>
                <a:cs typeface="Times New Roman" panose="02020603050405020304" pitchFamily="18" charset="0"/>
              </a:rPr>
              <a:t>実施</a:t>
            </a:r>
            <a:endParaRPr lang="en-US" altLang="ja-JP" sz="1800" kern="100" dirty="0">
              <a:effectLst/>
              <a:latin typeface="游明朝" panose="02020400000000000000" pitchFamily="18" charset="-128"/>
              <a:ea typeface="Meiryo UI" panose="020B0604030504040204" pitchFamily="50" charset="-128"/>
              <a:cs typeface="Times New Roman" panose="02020603050405020304" pitchFamily="18" charset="0"/>
            </a:endParaRPr>
          </a:p>
          <a:p>
            <a:pPr marL="133350" algn="just"/>
            <a:r>
              <a:rPr lang="ja-JP" altLang="en-US" kern="100" dirty="0">
                <a:latin typeface="游明朝" panose="02020400000000000000" pitchFamily="18" charset="-128"/>
                <a:ea typeface="Meiryo UI" panose="020B0604030504040204" pitchFamily="50" charset="-128"/>
                <a:cs typeface="Times New Roman" panose="02020603050405020304" pitchFamily="18" charset="0"/>
              </a:rPr>
              <a:t>・令和７年３月ごろ　　　　実績報告書（</a:t>
            </a:r>
            <a:r>
              <a:rPr lang="ja-JP" altLang="en-US" kern="100" dirty="0" smtClean="0">
                <a:latin typeface="游明朝" panose="02020400000000000000" pitchFamily="18" charset="-128"/>
                <a:ea typeface="Meiryo UI" panose="020B0604030504040204" pitchFamily="50" charset="-128"/>
                <a:cs typeface="Times New Roman" panose="02020603050405020304" pitchFamily="18" charset="0"/>
              </a:rPr>
              <a:t>令和６年度分</a:t>
            </a:r>
            <a:r>
              <a:rPr lang="ja-JP" altLang="en-US" kern="100" dirty="0">
                <a:latin typeface="游明朝" panose="02020400000000000000" pitchFamily="18" charset="-128"/>
                <a:ea typeface="Meiryo UI" panose="020B0604030504040204" pitchFamily="50" charset="-128"/>
                <a:cs typeface="Times New Roman" panose="02020603050405020304" pitchFamily="18" charset="0"/>
              </a:rPr>
              <a:t>）に</a:t>
            </a:r>
            <a:r>
              <a:rPr lang="ja-JP" altLang="en-US" kern="100" dirty="0" smtClean="0">
                <a:latin typeface="游明朝" panose="02020400000000000000" pitchFamily="18" charset="-128"/>
                <a:ea typeface="Meiryo UI" panose="020B0604030504040204" pitchFamily="50" charset="-128"/>
                <a:cs typeface="Times New Roman" panose="02020603050405020304" pitchFamily="18" charset="0"/>
              </a:rPr>
              <a:t>基づく評価・公表・顕彰</a:t>
            </a:r>
            <a:r>
              <a:rPr lang="ja-JP" altLang="en-US" kern="100" dirty="0">
                <a:latin typeface="游明朝" panose="02020400000000000000" pitchFamily="18" charset="-128"/>
                <a:ea typeface="Meiryo UI" panose="020B0604030504040204" pitchFamily="50" charset="-128"/>
                <a:cs typeface="Times New Roman" panose="02020603050405020304" pitchFamily="18" charset="0"/>
              </a:rPr>
              <a:t>を</a:t>
            </a:r>
            <a:r>
              <a:rPr lang="ja-JP" altLang="en-US" kern="100" dirty="0" smtClean="0">
                <a:latin typeface="游明朝" panose="02020400000000000000" pitchFamily="18" charset="-128"/>
                <a:ea typeface="Meiryo UI" panose="020B0604030504040204" pitchFamily="50" charset="-128"/>
                <a:cs typeface="Times New Roman" panose="02020603050405020304" pitchFamily="18" charset="0"/>
              </a:rPr>
              <a:t>実施</a:t>
            </a:r>
            <a:endParaRPr lang="en-US" altLang="ja-JP" kern="100" dirty="0" smtClean="0">
              <a:latin typeface="游明朝" panose="02020400000000000000" pitchFamily="18" charset="-128"/>
              <a:ea typeface="Meiryo UI" panose="020B0604030504040204" pitchFamily="50" charset="-128"/>
              <a:cs typeface="Times New Roman" panose="02020603050405020304" pitchFamily="18" charset="0"/>
            </a:endParaRPr>
          </a:p>
          <a:p>
            <a:pPr marL="133350"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F3D44C06-552F-4D97-88DA-09B0470F29AE}"/>
              </a:ext>
            </a:extLst>
          </p:cNvPr>
          <p:cNvSpPr txBox="1"/>
          <p:nvPr/>
        </p:nvSpPr>
        <p:spPr>
          <a:xfrm>
            <a:off x="245706" y="851926"/>
            <a:ext cx="1795097" cy="369332"/>
          </a:xfrm>
          <a:prstGeom prst="rect">
            <a:avLst/>
          </a:prstGeom>
          <a:solidFill>
            <a:schemeClr val="bg1"/>
          </a:solidFill>
          <a:ln>
            <a:solidFill>
              <a:schemeClr val="tx1"/>
            </a:solidFill>
          </a:ln>
        </p:spPr>
        <p:txBody>
          <a:bodyPr>
            <a:spAutoFit/>
          </a:bodyPr>
          <a:lstStyle/>
          <a:p>
            <a:pPr algn="ctr">
              <a:defRPr/>
            </a:pPr>
            <a:r>
              <a:rPr lang="en-US" altLang="ja-JP" b="1" dirty="0"/>
              <a:t>【</a:t>
            </a:r>
            <a:r>
              <a:rPr lang="ja-JP" altLang="en-US" b="1" dirty="0"/>
              <a:t>改正内容</a:t>
            </a:r>
            <a:r>
              <a:rPr lang="en-US" altLang="ja-JP" b="1" dirty="0"/>
              <a:t>】</a:t>
            </a:r>
            <a:endParaRPr lang="ja-JP" altLang="en-US" b="1" dirty="0"/>
          </a:p>
        </p:txBody>
      </p:sp>
      <p:sp>
        <p:nvSpPr>
          <p:cNvPr id="16" name="テキスト ボックス 15">
            <a:extLst>
              <a:ext uri="{FF2B5EF4-FFF2-40B4-BE49-F238E27FC236}">
                <a16:creationId xmlns:a16="http://schemas.microsoft.com/office/drawing/2014/main" id="{901795D2-23B0-4DBB-BA33-815A1E023748}"/>
              </a:ext>
            </a:extLst>
          </p:cNvPr>
          <p:cNvSpPr txBox="1"/>
          <p:nvPr/>
        </p:nvSpPr>
        <p:spPr>
          <a:xfrm>
            <a:off x="245706" y="3155201"/>
            <a:ext cx="1795097" cy="369332"/>
          </a:xfrm>
          <a:prstGeom prst="rect">
            <a:avLst/>
          </a:prstGeom>
          <a:solidFill>
            <a:schemeClr val="bg1"/>
          </a:solidFill>
          <a:ln>
            <a:solidFill>
              <a:schemeClr val="tx1"/>
            </a:solidFill>
          </a:ln>
        </p:spPr>
        <p:txBody>
          <a:bodyPr>
            <a:spAutoFit/>
          </a:bodyPr>
          <a:lstStyle/>
          <a:p>
            <a:pPr algn="ctr">
              <a:defRPr/>
            </a:pPr>
            <a:r>
              <a:rPr lang="en-US" altLang="ja-JP" b="1" dirty="0"/>
              <a:t>【</a:t>
            </a:r>
            <a:r>
              <a:rPr lang="ja-JP" altLang="en-US" b="1" dirty="0"/>
              <a:t>スケジュール</a:t>
            </a:r>
            <a:r>
              <a:rPr lang="en-US" altLang="ja-JP" b="1" dirty="0"/>
              <a:t>】</a:t>
            </a:r>
            <a:endParaRPr lang="ja-JP" altLang="en-US" b="1" dirty="0"/>
          </a:p>
        </p:txBody>
      </p:sp>
      <p:sp>
        <p:nvSpPr>
          <p:cNvPr id="19" name="テキスト ボックス 18">
            <a:extLst>
              <a:ext uri="{FF2B5EF4-FFF2-40B4-BE49-F238E27FC236}">
                <a16:creationId xmlns:a16="http://schemas.microsoft.com/office/drawing/2014/main" id="{425E3513-BD42-4806-826B-6B9B25833345}"/>
              </a:ext>
            </a:extLst>
          </p:cNvPr>
          <p:cNvSpPr txBox="1"/>
          <p:nvPr/>
        </p:nvSpPr>
        <p:spPr>
          <a:xfrm>
            <a:off x="324496" y="2236894"/>
            <a:ext cx="7666288" cy="923330"/>
          </a:xfrm>
          <a:prstGeom prst="rect">
            <a:avLst/>
          </a:prstGeom>
          <a:noFill/>
        </p:spPr>
        <p:txBody>
          <a:bodyPr wrap="square">
            <a:spAutoFit/>
          </a:bodyPr>
          <a:lstStyle/>
          <a:p>
            <a:pPr marL="360363" indent="-185738"/>
            <a:r>
              <a:rPr lang="ja-JP" altLang="en-US" b="1" dirty="0">
                <a:latin typeface="Meiryo UI" panose="020B0604030504040204" pitchFamily="50" charset="-128"/>
                <a:ea typeface="Meiryo UI" panose="020B0604030504040204" pitchFamily="50" charset="-128"/>
              </a:rPr>
              <a:t>→市町村や商工会議所等と連携し周知を図るとともに、より多くの事業者から届出をいただけるよう、</a:t>
            </a:r>
            <a:r>
              <a:rPr lang="ja-JP" altLang="en-US" b="1" dirty="0">
                <a:solidFill>
                  <a:srgbClr val="FF0000"/>
                </a:solidFill>
                <a:latin typeface="Meiryo UI" panose="020B0604030504040204" pitchFamily="50" charset="-128"/>
                <a:ea typeface="Meiryo UI" panose="020B0604030504040204" pitchFamily="50" charset="-128"/>
              </a:rPr>
              <a:t>制度説明に加えて、対策計画書をその場で実際に作成する、事業者向けワークショップを開催</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20" name="吹き出し: 角を丸めた四角形 19">
            <a:extLst>
              <a:ext uri="{FF2B5EF4-FFF2-40B4-BE49-F238E27FC236}">
                <a16:creationId xmlns:a16="http://schemas.microsoft.com/office/drawing/2014/main" id="{D029F6C1-6581-48F2-A35D-689E6ADFEB0F}"/>
              </a:ext>
            </a:extLst>
          </p:cNvPr>
          <p:cNvSpPr/>
          <p:nvPr/>
        </p:nvSpPr>
        <p:spPr>
          <a:xfrm>
            <a:off x="8142904" y="3908812"/>
            <a:ext cx="851183" cy="1583652"/>
          </a:xfrm>
          <a:prstGeom prst="wedgeRoundRectCallout">
            <a:avLst>
              <a:gd name="adj1" fmla="val -36265"/>
              <a:gd name="adj2" fmla="val 836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特定事業者と同じ基準</a:t>
            </a:r>
          </a:p>
        </p:txBody>
      </p:sp>
    </p:spTree>
    <p:extLst>
      <p:ext uri="{BB962C8B-B14F-4D97-AF65-F5344CB8AC3E}">
        <p14:creationId xmlns:p14="http://schemas.microsoft.com/office/powerpoint/2010/main" val="4153808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タイトル 1"/>
          <p:cNvSpPr txBox="1">
            <a:spLocks/>
          </p:cNvSpPr>
          <p:nvPr/>
        </p:nvSpPr>
        <p:spPr>
          <a:xfrm>
            <a:off x="0" y="-25642"/>
            <a:ext cx="9144000" cy="692696"/>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その他の届出制度</a:t>
            </a:r>
          </a:p>
        </p:txBody>
      </p:sp>
      <p:sp>
        <p:nvSpPr>
          <p:cNvPr id="57" name="スライド番号プレースホルダー 56"/>
          <p:cNvSpPr>
            <a:spLocks noGrp="1"/>
          </p:cNvSpPr>
          <p:nvPr>
            <p:ph type="sldNum" sz="quarter" idx="12"/>
          </p:nvPr>
        </p:nvSpPr>
        <p:spPr>
          <a:xfrm>
            <a:off x="8610597" y="6070881"/>
            <a:ext cx="486000" cy="486000"/>
          </a:xfrm>
        </p:spPr>
        <p:txBody>
          <a:bodyPr/>
          <a:lstStyle/>
          <a:p>
            <a:fld id="{260D7C64-4B75-47CE-A9E9-B75BE436869C}" type="slidenum">
              <a:rPr kumimoji="1" lang="ja-JP" altLang="en-US" smtClean="0"/>
              <a:t>7</a:t>
            </a:fld>
            <a:endParaRPr kumimoji="1" lang="ja-JP" altLang="en-US" dirty="0"/>
          </a:p>
        </p:txBody>
      </p:sp>
      <p:sp>
        <p:nvSpPr>
          <p:cNvPr id="18" name="テキスト ボックス 17">
            <a:extLst>
              <a:ext uri="{FF2B5EF4-FFF2-40B4-BE49-F238E27FC236}">
                <a16:creationId xmlns:a16="http://schemas.microsoft.com/office/drawing/2014/main" id="{0A60C8E8-75D2-4736-B8F5-79E01D3DA2BD}"/>
              </a:ext>
            </a:extLst>
          </p:cNvPr>
          <p:cNvSpPr txBox="1"/>
          <p:nvPr/>
        </p:nvSpPr>
        <p:spPr>
          <a:xfrm>
            <a:off x="284884" y="5677737"/>
            <a:ext cx="8874775" cy="1200329"/>
          </a:xfrm>
          <a:prstGeom prst="rect">
            <a:avLst/>
          </a:prstGeom>
          <a:noFill/>
        </p:spPr>
        <p:txBody>
          <a:bodyPr wrap="square">
            <a:spAutoFit/>
          </a:bodyPr>
          <a:lstStyle/>
          <a:p>
            <a:r>
              <a:rPr lang="en-US" altLang="ja-JP" b="1" dirty="0"/>
              <a:t>【</a:t>
            </a:r>
            <a:r>
              <a:rPr lang="ja-JP" altLang="en-US" b="1" dirty="0"/>
              <a:t>スケジュール</a:t>
            </a:r>
            <a:r>
              <a:rPr lang="en-US" altLang="ja-JP" b="1" dirty="0"/>
              <a:t>】</a:t>
            </a:r>
          </a:p>
          <a:p>
            <a:r>
              <a:rPr lang="ja-JP" altLang="en-US" dirty="0"/>
              <a:t>・令和４年４月～　　　　　　　制度の運用を開始</a:t>
            </a:r>
          </a:p>
          <a:p>
            <a:r>
              <a:rPr lang="ja-JP" altLang="en-US" dirty="0"/>
              <a:t>・令和４年５月～　　　　　　　様式、記載例を公表</a:t>
            </a:r>
          </a:p>
          <a:p>
            <a:r>
              <a:rPr lang="ja-JP" altLang="en-US" dirty="0"/>
              <a:t>・令和６年３月ごろ 　　　　　　電動車普及実績報告書（令和４年度分）に基づく顕彰を実施</a:t>
            </a:r>
          </a:p>
        </p:txBody>
      </p:sp>
      <p:graphicFrame>
        <p:nvGraphicFramePr>
          <p:cNvPr id="19" name="表 18">
            <a:extLst>
              <a:ext uri="{FF2B5EF4-FFF2-40B4-BE49-F238E27FC236}">
                <a16:creationId xmlns:a16="http://schemas.microsoft.com/office/drawing/2014/main" id="{851E1CEC-D2D3-49BF-BDAF-1FA570CB0153}"/>
              </a:ext>
            </a:extLst>
          </p:cNvPr>
          <p:cNvGraphicFramePr>
            <a:graphicFrameLocks noGrp="1"/>
          </p:cNvGraphicFramePr>
          <p:nvPr>
            <p:extLst>
              <p:ext uri="{D42A27DB-BD31-4B8C-83A1-F6EECF244321}">
                <p14:modId xmlns:p14="http://schemas.microsoft.com/office/powerpoint/2010/main" val="2394078481"/>
              </p:ext>
            </p:extLst>
          </p:nvPr>
        </p:nvGraphicFramePr>
        <p:xfrm>
          <a:off x="195142" y="4435561"/>
          <a:ext cx="8964517" cy="1241280"/>
        </p:xfrm>
        <a:graphic>
          <a:graphicData uri="http://schemas.openxmlformats.org/drawingml/2006/table">
            <a:tbl>
              <a:tblPr firstRow="1" firstCol="1" lastRow="1" lastCol="1" bandRow="1" bandCol="1">
                <a:tableStyleId>{5C22544A-7EE6-4342-B048-85BDC9FD1C3A}</a:tableStyleId>
              </a:tblPr>
              <a:tblGrid>
                <a:gridCol w="2691091">
                  <a:extLst>
                    <a:ext uri="{9D8B030D-6E8A-4147-A177-3AD203B41FA5}">
                      <a16:colId xmlns:a16="http://schemas.microsoft.com/office/drawing/2014/main" val="491020679"/>
                    </a:ext>
                  </a:extLst>
                </a:gridCol>
                <a:gridCol w="6273426">
                  <a:extLst>
                    <a:ext uri="{9D8B030D-6E8A-4147-A177-3AD203B41FA5}">
                      <a16:colId xmlns:a16="http://schemas.microsoft.com/office/drawing/2014/main" val="1133492596"/>
                    </a:ext>
                  </a:extLst>
                </a:gridCol>
              </a:tblGrid>
              <a:tr h="0">
                <a:tc>
                  <a:txBody>
                    <a:bodyPr/>
                    <a:lstStyle/>
                    <a:p>
                      <a:pPr algn="ctr">
                        <a:lnSpc>
                          <a:spcPct val="100000"/>
                        </a:lnSpc>
                      </a:pPr>
                      <a:r>
                        <a:rPr lang="ja-JP" sz="1800" b="0" kern="100" dirty="0">
                          <a:solidFill>
                            <a:schemeClr val="tx1"/>
                          </a:solidFill>
                          <a:effectLst/>
                          <a:latin typeface="Meiryo UI" panose="020B0604030504040204" pitchFamily="50" charset="-128"/>
                          <a:ea typeface="Meiryo UI" panose="020B0604030504040204" pitchFamily="50" charset="-128"/>
                        </a:rPr>
                        <a:t>項目</a:t>
                      </a:r>
                      <a:endParaRPr lang="ja-JP" sz="18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lang="ja-JP" sz="1800" b="0" kern="100" dirty="0">
                          <a:solidFill>
                            <a:schemeClr val="tx1"/>
                          </a:solidFill>
                          <a:effectLst/>
                          <a:latin typeface="Meiryo UI" panose="020B0604030504040204" pitchFamily="50" charset="-128"/>
                          <a:ea typeface="Meiryo UI" panose="020B0604030504040204" pitchFamily="50" charset="-128"/>
                        </a:rPr>
                        <a:t>概要</a:t>
                      </a:r>
                      <a:endParaRPr lang="ja-JP" sz="18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57245468"/>
                  </a:ext>
                </a:extLst>
              </a:tr>
              <a:tr h="0">
                <a:tc>
                  <a:txBody>
                    <a:bodyPr/>
                    <a:lstStyle/>
                    <a:p>
                      <a:pPr marL="176213" indent="-176213" algn="just">
                        <a:lnSpc>
                          <a:spcPct val="100000"/>
                        </a:lnSpc>
                      </a:pPr>
                      <a:r>
                        <a:rPr lang="ja-JP" altLang="en-US" sz="1800" b="0" kern="100" dirty="0">
                          <a:solidFill>
                            <a:schemeClr val="tx1"/>
                          </a:solidFill>
                          <a:effectLst/>
                          <a:latin typeface="Meiryo UI" panose="020B0604030504040204" pitchFamily="50" charset="-128"/>
                          <a:ea typeface="Meiryo UI" panose="020B0604030504040204" pitchFamily="50" charset="-128"/>
                        </a:rPr>
                        <a:t>　</a:t>
                      </a:r>
                      <a:r>
                        <a:rPr lang="ja-JP" altLang="ja-JP" sz="1800" b="0" kern="100" dirty="0">
                          <a:solidFill>
                            <a:schemeClr val="tx1"/>
                          </a:solidFill>
                          <a:effectLst/>
                          <a:latin typeface="Meiryo UI" panose="020B0604030504040204" pitchFamily="50" charset="-128"/>
                          <a:ea typeface="Meiryo UI" panose="020B0604030504040204" pitchFamily="50" charset="-128"/>
                        </a:rPr>
                        <a:t>自動車販売事業者における</a:t>
                      </a:r>
                      <a:r>
                        <a:rPr lang="ja-JP" altLang="en-US" sz="1800" b="0" kern="100" dirty="0">
                          <a:solidFill>
                            <a:schemeClr val="tx1"/>
                          </a:solidFill>
                          <a:effectLst/>
                          <a:latin typeface="Meiryo UI" panose="020B0604030504040204" pitchFamily="50" charset="-128"/>
                          <a:ea typeface="Meiryo UI" panose="020B0604030504040204" pitchFamily="50" charset="-128"/>
                        </a:rPr>
                        <a:t>電動車普及促進</a:t>
                      </a:r>
                      <a:r>
                        <a:rPr lang="ja-JP" altLang="ja-JP" sz="1800" b="0" kern="100" dirty="0">
                          <a:solidFill>
                            <a:schemeClr val="tx1"/>
                          </a:solidFill>
                          <a:effectLst/>
                          <a:latin typeface="Meiryo UI" panose="020B0604030504040204" pitchFamily="50" charset="-128"/>
                          <a:ea typeface="Meiryo UI" panose="020B0604030504040204" pitchFamily="50" charset="-128"/>
                        </a:rPr>
                        <a:t>計画書・実績報告書制度</a:t>
                      </a:r>
                      <a:endParaRPr lang="ja-JP" sz="18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lnSpc>
                          <a:spcPct val="100000"/>
                        </a:lnSpc>
                      </a:pPr>
                      <a:r>
                        <a:rPr lang="ja-JP" altLang="ja-JP" sz="1800" b="1" kern="100" dirty="0">
                          <a:solidFill>
                            <a:schemeClr val="tx1"/>
                          </a:solidFill>
                          <a:effectLst/>
                          <a:latin typeface="Meiryo UI" panose="020B0604030504040204" pitchFamily="50" charset="-128"/>
                          <a:ea typeface="Meiryo UI" panose="020B0604030504040204" pitchFamily="50" charset="-128"/>
                        </a:rPr>
                        <a:t>一定規模以上の新車販売実績のある事業者に対し</a:t>
                      </a:r>
                      <a:r>
                        <a:rPr lang="ja-JP" altLang="ja-JP" sz="1800" b="0" kern="100" dirty="0">
                          <a:solidFill>
                            <a:schemeClr val="tx1"/>
                          </a:solidFill>
                          <a:effectLst/>
                          <a:latin typeface="Meiryo UI" panose="020B0604030504040204" pitchFamily="50" charset="-128"/>
                          <a:ea typeface="Meiryo UI" panose="020B0604030504040204" pitchFamily="50" charset="-128"/>
                        </a:rPr>
                        <a:t>、電動車普及促進に係る取組等に関する</a:t>
                      </a:r>
                      <a:r>
                        <a:rPr lang="ja-JP" altLang="ja-JP" sz="1800" b="1" kern="100" dirty="0">
                          <a:solidFill>
                            <a:schemeClr val="tx1"/>
                          </a:solidFill>
                          <a:effectLst/>
                          <a:latin typeface="Meiryo UI" panose="020B0604030504040204" pitchFamily="50" charset="-128"/>
                          <a:ea typeface="Meiryo UI" panose="020B0604030504040204" pitchFamily="50" charset="-128"/>
                        </a:rPr>
                        <a:t>計画書・実績報告書の届出を規定</a:t>
                      </a:r>
                      <a:endParaRPr lang="ja-JP" sz="18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90000315"/>
                  </a:ext>
                </a:extLst>
              </a:tr>
            </a:tbl>
          </a:graphicData>
        </a:graphic>
      </p:graphicFrame>
      <p:sp>
        <p:nvSpPr>
          <p:cNvPr id="10" name="角丸四角形 13">
            <a:extLst>
              <a:ext uri="{FF2B5EF4-FFF2-40B4-BE49-F238E27FC236}">
                <a16:creationId xmlns:a16="http://schemas.microsoft.com/office/drawing/2014/main" id="{A06952A2-E90F-4F0B-98E8-7432DE84F1E1}"/>
              </a:ext>
            </a:extLst>
          </p:cNvPr>
          <p:cNvSpPr/>
          <p:nvPr/>
        </p:nvSpPr>
        <p:spPr>
          <a:xfrm>
            <a:off x="6937027" y="4114064"/>
            <a:ext cx="1948720" cy="254440"/>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2022</a:t>
            </a:r>
            <a:r>
              <a:rPr kumimoji="1" lang="ja-JP" altLang="en-US" dirty="0">
                <a:solidFill>
                  <a:schemeClr val="tx1"/>
                </a:solidFill>
              </a:rPr>
              <a:t>年</a:t>
            </a:r>
            <a:r>
              <a:rPr kumimoji="1" lang="en-US" altLang="ja-JP" dirty="0">
                <a:solidFill>
                  <a:schemeClr val="tx1"/>
                </a:solidFill>
              </a:rPr>
              <a:t>4</a:t>
            </a:r>
            <a:r>
              <a:rPr kumimoji="1" lang="ja-JP" altLang="en-US" dirty="0">
                <a:solidFill>
                  <a:schemeClr val="tx1"/>
                </a:solidFill>
              </a:rPr>
              <a:t>月施行</a:t>
            </a:r>
          </a:p>
        </p:txBody>
      </p:sp>
      <p:sp>
        <p:nvSpPr>
          <p:cNvPr id="11" name="正方形/長方形 10">
            <a:extLst>
              <a:ext uri="{FF2B5EF4-FFF2-40B4-BE49-F238E27FC236}">
                <a16:creationId xmlns:a16="http://schemas.microsoft.com/office/drawing/2014/main" id="{456558DB-4658-4B43-9ADE-CD152F081CDA}"/>
              </a:ext>
            </a:extLst>
          </p:cNvPr>
          <p:cNvSpPr/>
          <p:nvPr/>
        </p:nvSpPr>
        <p:spPr>
          <a:xfrm>
            <a:off x="29213" y="4183514"/>
            <a:ext cx="8964518" cy="297517"/>
          </a:xfrm>
          <a:prstGeom prst="rect">
            <a:avLst/>
          </a:prstGeom>
        </p:spPr>
        <p:txBody>
          <a:bodyPr wrap="square">
            <a:spAutoFit/>
          </a:bodyPr>
          <a:lstStyle/>
          <a:p>
            <a:pPr>
              <a:lnSpc>
                <a:spcPts val="16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CO</a:t>
            </a:r>
            <a:r>
              <a:rPr lang="en-US" altLang="ja-JP" sz="2000" baseline="-25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排出量がより少ない自動車の普及促進に関する制度</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a:extLst>
              <a:ext uri="{FF2B5EF4-FFF2-40B4-BE49-F238E27FC236}">
                <a16:creationId xmlns:a16="http://schemas.microsoft.com/office/drawing/2014/main" id="{3DB32DD2-0F8C-469A-AE39-623D708F8691}"/>
              </a:ext>
            </a:extLst>
          </p:cNvPr>
          <p:cNvSpPr/>
          <p:nvPr/>
        </p:nvSpPr>
        <p:spPr>
          <a:xfrm>
            <a:off x="-99014" y="787119"/>
            <a:ext cx="8964518" cy="297517"/>
          </a:xfrm>
          <a:prstGeom prst="rect">
            <a:avLst/>
          </a:prstGeom>
        </p:spPr>
        <p:txBody>
          <a:bodyPr wrap="square">
            <a:spAutoFit/>
          </a:bodyPr>
          <a:lstStyle/>
          <a:p>
            <a:pPr>
              <a:lnSpc>
                <a:spcPts val="16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CO</a:t>
            </a:r>
            <a:r>
              <a:rPr lang="en-US" altLang="ja-JP" sz="2000" baseline="-25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排出量がより少ないエネルギーの供給拡大に関する制度</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表 13">
            <a:extLst>
              <a:ext uri="{FF2B5EF4-FFF2-40B4-BE49-F238E27FC236}">
                <a16:creationId xmlns:a16="http://schemas.microsoft.com/office/drawing/2014/main" id="{97DF573B-729B-4198-821E-E562DE92522E}"/>
              </a:ext>
            </a:extLst>
          </p:cNvPr>
          <p:cNvGraphicFramePr>
            <a:graphicFrameLocks noGrp="1"/>
          </p:cNvGraphicFramePr>
          <p:nvPr>
            <p:extLst>
              <p:ext uri="{D42A27DB-BD31-4B8C-83A1-F6EECF244321}">
                <p14:modId xmlns:p14="http://schemas.microsoft.com/office/powerpoint/2010/main" val="3705482859"/>
              </p:ext>
            </p:extLst>
          </p:nvPr>
        </p:nvGraphicFramePr>
        <p:xfrm>
          <a:off x="179482" y="1124744"/>
          <a:ext cx="8874775" cy="1241280"/>
        </p:xfrm>
        <a:graphic>
          <a:graphicData uri="http://schemas.openxmlformats.org/drawingml/2006/table">
            <a:tbl>
              <a:tblPr firstRow="1" firstCol="1" lastRow="1" lastCol="1" bandRow="1" bandCol="1">
                <a:tableStyleId>{5C22544A-7EE6-4342-B048-85BDC9FD1C3A}</a:tableStyleId>
              </a:tblPr>
              <a:tblGrid>
                <a:gridCol w="2738153">
                  <a:extLst>
                    <a:ext uri="{9D8B030D-6E8A-4147-A177-3AD203B41FA5}">
                      <a16:colId xmlns:a16="http://schemas.microsoft.com/office/drawing/2014/main" val="3812045334"/>
                    </a:ext>
                  </a:extLst>
                </a:gridCol>
                <a:gridCol w="6136622">
                  <a:extLst>
                    <a:ext uri="{9D8B030D-6E8A-4147-A177-3AD203B41FA5}">
                      <a16:colId xmlns:a16="http://schemas.microsoft.com/office/drawing/2014/main" val="2035530899"/>
                    </a:ext>
                  </a:extLst>
                </a:gridCol>
              </a:tblGrid>
              <a:tr h="0">
                <a:tc>
                  <a:txBody>
                    <a:bodyPr/>
                    <a:lstStyle/>
                    <a:p>
                      <a:pPr algn="ctr">
                        <a:lnSpc>
                          <a:spcPct val="100000"/>
                        </a:lnSpc>
                      </a:pPr>
                      <a:r>
                        <a:rPr lang="ja-JP" sz="1800" b="0" kern="100" dirty="0">
                          <a:solidFill>
                            <a:schemeClr val="tx1"/>
                          </a:solidFill>
                          <a:effectLst/>
                          <a:latin typeface="Meiryo UI" panose="020B0604030504040204" pitchFamily="50" charset="-128"/>
                          <a:ea typeface="Meiryo UI" panose="020B0604030504040204" pitchFamily="50" charset="-128"/>
                        </a:rPr>
                        <a:t>項目</a:t>
                      </a:r>
                      <a:endParaRPr lang="ja-JP" sz="18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lang="ja-JP" sz="1800" b="0" kern="100" dirty="0">
                          <a:solidFill>
                            <a:schemeClr val="tx1"/>
                          </a:solidFill>
                          <a:effectLst/>
                          <a:latin typeface="Meiryo UI" panose="020B0604030504040204" pitchFamily="50" charset="-128"/>
                          <a:ea typeface="Meiryo UI" panose="020B0604030504040204" pitchFamily="50" charset="-128"/>
                        </a:rPr>
                        <a:t>概要</a:t>
                      </a:r>
                      <a:endParaRPr lang="ja-JP" sz="18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8789988"/>
                  </a:ext>
                </a:extLst>
              </a:tr>
              <a:tr h="0">
                <a:tc>
                  <a:txBody>
                    <a:bodyPr/>
                    <a:lstStyle/>
                    <a:p>
                      <a:pPr marL="92075" indent="-92075" algn="just">
                        <a:lnSpc>
                          <a:spcPct val="100000"/>
                        </a:lnSpc>
                        <a:tabLst>
                          <a:tab pos="1876425" algn="l"/>
                        </a:tabLst>
                      </a:pPr>
                      <a:r>
                        <a:rPr lang="en-US" altLang="ja-JP" sz="1800" b="0" kern="100" spc="-110" baseline="0" dirty="0">
                          <a:solidFill>
                            <a:schemeClr val="tx1"/>
                          </a:solidFill>
                          <a:effectLst/>
                          <a:latin typeface="Meiryo UI" panose="020B0604030504040204" pitchFamily="50" charset="-128"/>
                          <a:ea typeface="Meiryo UI" panose="020B0604030504040204" pitchFamily="50" charset="-128"/>
                        </a:rPr>
                        <a:t>CO</a:t>
                      </a:r>
                      <a:r>
                        <a:rPr lang="en-US" altLang="ja-JP" sz="1800" b="0" kern="100" spc="-110" baseline="-25000" dirty="0">
                          <a:solidFill>
                            <a:schemeClr val="tx1"/>
                          </a:solidFill>
                          <a:effectLst/>
                          <a:latin typeface="Meiryo UI" panose="020B0604030504040204" pitchFamily="50" charset="-128"/>
                          <a:ea typeface="Meiryo UI" panose="020B0604030504040204" pitchFamily="50" charset="-128"/>
                        </a:rPr>
                        <a:t>2</a:t>
                      </a:r>
                      <a:r>
                        <a:rPr lang="ja-JP" sz="1800" b="0" kern="100" spc="-110" baseline="0" dirty="0">
                          <a:solidFill>
                            <a:schemeClr val="tx1"/>
                          </a:solidFill>
                          <a:effectLst/>
                          <a:latin typeface="Meiryo UI" panose="020B0604030504040204" pitchFamily="50" charset="-128"/>
                          <a:ea typeface="Meiryo UI" panose="020B0604030504040204" pitchFamily="50" charset="-128"/>
                        </a:rPr>
                        <a:t>の量がより少ないエネルギーの供給に関する対策計画書・実績報告書制度</a:t>
                      </a:r>
                      <a:endParaRPr lang="ja-JP" sz="1800" b="0" kern="100" spc="-11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lnSpc>
                          <a:spcPct val="100000"/>
                        </a:lnSpc>
                      </a:pPr>
                      <a:r>
                        <a:rPr lang="ja-JP" sz="1800" b="0" kern="100" dirty="0">
                          <a:solidFill>
                            <a:schemeClr val="tx1"/>
                          </a:solidFill>
                          <a:effectLst/>
                          <a:latin typeface="Meiryo UI" panose="020B0604030504040204" pitchFamily="50" charset="-128"/>
                          <a:ea typeface="Meiryo UI" panose="020B0604030504040204" pitchFamily="50" charset="-128"/>
                        </a:rPr>
                        <a:t>府域に電気の供給を行う</a:t>
                      </a:r>
                      <a:r>
                        <a:rPr lang="ja-JP" sz="1800" b="1" kern="100" dirty="0">
                          <a:solidFill>
                            <a:schemeClr val="tx1"/>
                          </a:solidFill>
                          <a:effectLst/>
                          <a:latin typeface="Meiryo UI" panose="020B0604030504040204" pitchFamily="50" charset="-128"/>
                          <a:ea typeface="Meiryo UI" panose="020B0604030504040204" pitchFamily="50" charset="-128"/>
                        </a:rPr>
                        <a:t>小売電気事業者に対し</a:t>
                      </a:r>
                      <a:r>
                        <a:rPr lang="ja-JP" sz="1800" b="0" kern="100" dirty="0">
                          <a:solidFill>
                            <a:schemeClr val="tx1"/>
                          </a:solidFill>
                          <a:effectLst/>
                          <a:latin typeface="Meiryo UI" panose="020B0604030504040204" pitchFamily="50" charset="-128"/>
                          <a:ea typeface="Meiryo UI" panose="020B0604030504040204" pitchFamily="50" charset="-128"/>
                        </a:rPr>
                        <a:t>、</a:t>
                      </a:r>
                      <a:r>
                        <a:rPr lang="ja-JP" altLang="ja-JP" sz="1800" b="0" kern="100" dirty="0">
                          <a:solidFill>
                            <a:schemeClr val="tx1"/>
                          </a:solidFill>
                          <a:effectLst/>
                          <a:latin typeface="Meiryo UI" panose="020B0604030504040204" pitchFamily="50" charset="-128"/>
                          <a:ea typeface="Meiryo UI" panose="020B0604030504040204" pitchFamily="50" charset="-128"/>
                        </a:rPr>
                        <a:t>温室効果ガス排出係数の低減対策</a:t>
                      </a:r>
                      <a:r>
                        <a:rPr lang="ja-JP" altLang="en-US" sz="1800" b="0" kern="100" dirty="0">
                          <a:solidFill>
                            <a:schemeClr val="tx1"/>
                          </a:solidFill>
                          <a:effectLst/>
                          <a:latin typeface="Meiryo UI" panose="020B0604030504040204" pitchFamily="50" charset="-128"/>
                          <a:ea typeface="Meiryo UI" panose="020B0604030504040204" pitchFamily="50" charset="-128"/>
                        </a:rPr>
                        <a:t>及び</a:t>
                      </a:r>
                      <a:r>
                        <a:rPr lang="ja-JP" altLang="ja-JP" sz="1800" b="0" kern="100" dirty="0">
                          <a:solidFill>
                            <a:schemeClr val="tx1"/>
                          </a:solidFill>
                          <a:effectLst/>
                          <a:latin typeface="Meiryo UI" panose="020B0604030504040204" pitchFamily="50" charset="-128"/>
                          <a:ea typeface="Meiryo UI" panose="020B0604030504040204" pitchFamily="50" charset="-128"/>
                        </a:rPr>
                        <a:t>再生可能エネルギーの供給割合の拡大に関する</a:t>
                      </a:r>
                      <a:r>
                        <a:rPr lang="ja-JP" sz="1800" b="1" kern="100" dirty="0">
                          <a:solidFill>
                            <a:schemeClr val="tx1"/>
                          </a:solidFill>
                          <a:effectLst/>
                          <a:latin typeface="Meiryo UI" panose="020B0604030504040204" pitchFamily="50" charset="-128"/>
                          <a:ea typeface="Meiryo UI" panose="020B0604030504040204" pitchFamily="50" charset="-128"/>
                        </a:rPr>
                        <a:t>対策計画書</a:t>
                      </a:r>
                      <a:r>
                        <a:rPr lang="ja-JP" altLang="en-US" sz="1800" b="1" kern="100" dirty="0">
                          <a:solidFill>
                            <a:schemeClr val="tx1"/>
                          </a:solidFill>
                          <a:effectLst/>
                          <a:latin typeface="Meiryo UI" panose="020B0604030504040204" pitchFamily="50" charset="-128"/>
                          <a:ea typeface="Meiryo UI" panose="020B0604030504040204" pitchFamily="50" charset="-128"/>
                        </a:rPr>
                        <a:t>・</a:t>
                      </a:r>
                      <a:r>
                        <a:rPr lang="ja-JP" sz="1800" b="1" kern="100" dirty="0">
                          <a:solidFill>
                            <a:schemeClr val="tx1"/>
                          </a:solidFill>
                          <a:effectLst/>
                          <a:latin typeface="Meiryo UI" panose="020B0604030504040204" pitchFamily="50" charset="-128"/>
                          <a:ea typeface="Meiryo UI" panose="020B0604030504040204" pitchFamily="50" charset="-128"/>
                        </a:rPr>
                        <a:t>実績報告書の届出を規定</a:t>
                      </a:r>
                    </a:p>
                  </a:txBody>
                  <a:tcPr marL="68580" marR="6858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36893164"/>
                  </a:ext>
                </a:extLst>
              </a:tr>
            </a:tbl>
          </a:graphicData>
        </a:graphic>
      </p:graphicFrame>
      <p:sp>
        <p:nvSpPr>
          <p:cNvPr id="15" name="角丸四角形 11">
            <a:extLst>
              <a:ext uri="{FF2B5EF4-FFF2-40B4-BE49-F238E27FC236}">
                <a16:creationId xmlns:a16="http://schemas.microsoft.com/office/drawing/2014/main" id="{63DDA20A-C348-4AA4-82DD-364A7E523995}"/>
              </a:ext>
            </a:extLst>
          </p:cNvPr>
          <p:cNvSpPr/>
          <p:nvPr/>
        </p:nvSpPr>
        <p:spPr>
          <a:xfrm>
            <a:off x="7266899" y="754698"/>
            <a:ext cx="1847890" cy="287129"/>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2023</a:t>
            </a:r>
            <a:r>
              <a:rPr kumimoji="1" lang="ja-JP" altLang="en-US" dirty="0">
                <a:solidFill>
                  <a:schemeClr val="tx1"/>
                </a:solidFill>
              </a:rPr>
              <a:t>年</a:t>
            </a:r>
            <a:r>
              <a:rPr kumimoji="1" lang="en-US" altLang="ja-JP" dirty="0">
                <a:solidFill>
                  <a:schemeClr val="tx1"/>
                </a:solidFill>
              </a:rPr>
              <a:t>4</a:t>
            </a:r>
            <a:r>
              <a:rPr kumimoji="1" lang="ja-JP" altLang="en-US" dirty="0">
                <a:solidFill>
                  <a:schemeClr val="tx1"/>
                </a:solidFill>
              </a:rPr>
              <a:t>月施行</a:t>
            </a:r>
          </a:p>
        </p:txBody>
      </p:sp>
      <p:sp>
        <p:nvSpPr>
          <p:cNvPr id="16" name="テキスト ボックス 15">
            <a:extLst>
              <a:ext uri="{FF2B5EF4-FFF2-40B4-BE49-F238E27FC236}">
                <a16:creationId xmlns:a16="http://schemas.microsoft.com/office/drawing/2014/main" id="{A43660EE-F0D3-41C6-B38E-F293CAF4512F}"/>
              </a:ext>
            </a:extLst>
          </p:cNvPr>
          <p:cNvSpPr txBox="1"/>
          <p:nvPr/>
        </p:nvSpPr>
        <p:spPr>
          <a:xfrm>
            <a:off x="240012" y="2299547"/>
            <a:ext cx="8874775" cy="1754326"/>
          </a:xfrm>
          <a:prstGeom prst="rect">
            <a:avLst/>
          </a:prstGeom>
          <a:noFill/>
        </p:spPr>
        <p:txBody>
          <a:bodyPr wrap="square">
            <a:spAutoFit/>
          </a:bodyPr>
          <a:lstStyle/>
          <a:p>
            <a:r>
              <a:rPr lang="en-US" altLang="ja-JP" b="1" dirty="0"/>
              <a:t>【</a:t>
            </a:r>
            <a:r>
              <a:rPr lang="ja-JP" altLang="en-US" b="1" dirty="0"/>
              <a:t>スケジュール</a:t>
            </a:r>
            <a:r>
              <a:rPr lang="en-US" altLang="ja-JP" b="1" dirty="0"/>
              <a:t>】</a:t>
            </a:r>
          </a:p>
          <a:p>
            <a:r>
              <a:rPr lang="ja-JP" altLang="en-US" dirty="0"/>
              <a:t>・令和５年２月８日　　　　　小売電気事業者を対象とした説明会を開催</a:t>
            </a:r>
          </a:p>
          <a:p>
            <a:r>
              <a:rPr lang="ja-JP" altLang="en-US" dirty="0"/>
              <a:t>・令和５年３月ごろ　　　　　指針、様式を順次公表予定</a:t>
            </a:r>
          </a:p>
          <a:p>
            <a:r>
              <a:rPr lang="ja-JP" altLang="en-US" dirty="0"/>
              <a:t>・令和５年４月～　　　　　　制度の運用を</a:t>
            </a:r>
            <a:r>
              <a:rPr lang="ja-JP" altLang="en-US" dirty="0" smtClean="0"/>
              <a:t>開始</a:t>
            </a:r>
            <a:endParaRPr lang="en-US" altLang="ja-JP" dirty="0" smtClean="0"/>
          </a:p>
          <a:p>
            <a:r>
              <a:rPr lang="ja-JP" altLang="en-US" dirty="0" smtClean="0"/>
              <a:t>・令和６年</a:t>
            </a:r>
            <a:r>
              <a:rPr lang="ja-JP" altLang="en-US" dirty="0"/>
              <a:t>３月ごろ　　　　　</a:t>
            </a:r>
            <a:r>
              <a:rPr lang="ja-JP" altLang="en-US" dirty="0" smtClean="0"/>
              <a:t>対策計画書（</a:t>
            </a:r>
            <a:r>
              <a:rPr lang="ja-JP" altLang="en-US" dirty="0"/>
              <a:t>令和５年度分）に基づく評価・公表</a:t>
            </a:r>
            <a:r>
              <a:rPr lang="ja-JP" altLang="en-US" dirty="0" smtClean="0"/>
              <a:t>を</a:t>
            </a:r>
            <a:r>
              <a:rPr lang="ja-JP" altLang="en-US" dirty="0"/>
              <a:t>実施</a:t>
            </a:r>
            <a:endParaRPr lang="en-US" altLang="ja-JP" dirty="0"/>
          </a:p>
          <a:p>
            <a:r>
              <a:rPr lang="ja-JP" altLang="en-US" dirty="0"/>
              <a:t>・令和７年３月ごろ　　　　　実績報告書（</a:t>
            </a:r>
            <a:r>
              <a:rPr lang="ja-JP" altLang="en-US" dirty="0" smtClean="0"/>
              <a:t>令和６年度分</a:t>
            </a:r>
            <a:r>
              <a:rPr lang="ja-JP" altLang="en-US" dirty="0"/>
              <a:t>）に</a:t>
            </a:r>
            <a:r>
              <a:rPr lang="ja-JP" altLang="en-US" dirty="0" smtClean="0"/>
              <a:t>基づく評価・公表を</a:t>
            </a:r>
            <a:r>
              <a:rPr lang="ja-JP" altLang="en-US" dirty="0"/>
              <a:t>実施</a:t>
            </a:r>
            <a:endParaRPr lang="en-US" altLang="ja-JP" dirty="0"/>
          </a:p>
        </p:txBody>
      </p:sp>
      <p:sp>
        <p:nvSpPr>
          <p:cNvPr id="4" name="吹き出し: 角を丸めた四角形 3">
            <a:extLst>
              <a:ext uri="{FF2B5EF4-FFF2-40B4-BE49-F238E27FC236}">
                <a16:creationId xmlns:a16="http://schemas.microsoft.com/office/drawing/2014/main" id="{EAB68269-9031-439F-BEA3-1BDE9DC41063}"/>
              </a:ext>
            </a:extLst>
          </p:cNvPr>
          <p:cNvSpPr/>
          <p:nvPr/>
        </p:nvSpPr>
        <p:spPr>
          <a:xfrm>
            <a:off x="5122706" y="5759758"/>
            <a:ext cx="3320830" cy="689129"/>
          </a:xfrm>
          <a:prstGeom prst="wedgeRoundRectCallout">
            <a:avLst>
              <a:gd name="adj1" fmla="val -54887"/>
              <a:gd name="adj2" fmla="val 158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（一社）日本自動車販売協会連合会大阪府支部と連携し周知</a:t>
            </a:r>
          </a:p>
        </p:txBody>
      </p:sp>
    </p:spTree>
    <p:extLst>
      <p:ext uri="{BB962C8B-B14F-4D97-AF65-F5344CB8AC3E}">
        <p14:creationId xmlns:p14="http://schemas.microsoft.com/office/powerpoint/2010/main" val="237596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nvPr>
        </p:nvGraphicFramePr>
        <p:xfrm>
          <a:off x="251520" y="1971132"/>
          <a:ext cx="5544616" cy="4386584"/>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2967166702"/>
                    </a:ext>
                  </a:extLst>
                </a:gridCol>
                <a:gridCol w="2952328">
                  <a:extLst>
                    <a:ext uri="{9D8B030D-6E8A-4147-A177-3AD203B41FA5}">
                      <a16:colId xmlns:a16="http://schemas.microsoft.com/office/drawing/2014/main" val="1400345475"/>
                    </a:ext>
                  </a:extLst>
                </a:gridCol>
              </a:tblGrid>
              <a:tr h="360040">
                <a:tc>
                  <a:txBody>
                    <a:bodyPr/>
                    <a:lstStyle/>
                    <a:p>
                      <a:pPr algn="ctr"/>
                      <a:r>
                        <a:rPr kumimoji="1" lang="ja-JP" altLang="en-US" sz="1600" dirty="0">
                          <a:latin typeface="Meiryo UI" panose="020B0604030504040204" pitchFamily="50" charset="-128"/>
                          <a:ea typeface="Meiryo UI" panose="020B0604030504040204" pitchFamily="50" charset="-128"/>
                        </a:rPr>
                        <a:t>項目</a:t>
                      </a: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rPr>
                        <a:t>基準</a:t>
                      </a: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326968158"/>
                  </a:ext>
                </a:extLst>
              </a:tr>
              <a:tr h="836920">
                <a:tc>
                  <a:txBody>
                    <a:bodyPr/>
                    <a:lstStyle/>
                    <a:p>
                      <a:pPr algn="l"/>
                      <a:r>
                        <a:rPr lang="ja-JP" altLang="en-US" sz="1600" dirty="0">
                          <a:solidFill>
                            <a:prstClr val="black"/>
                          </a:solidFill>
                          <a:latin typeface="Meiryo UI" panose="020B0604030504040204" pitchFamily="50" charset="-128"/>
                          <a:ea typeface="Meiryo UI" panose="020B0604030504040204" pitchFamily="50" charset="-128"/>
                        </a:rPr>
                        <a:t>再エネメニューの</a:t>
                      </a:r>
                      <a:r>
                        <a:rPr lang="ja-JP" altLang="en-US" sz="1600" dirty="0" smtClean="0">
                          <a:solidFill>
                            <a:prstClr val="black"/>
                          </a:solidFill>
                          <a:latin typeface="Meiryo UI" panose="020B0604030504040204" pitchFamily="50" charset="-128"/>
                          <a:ea typeface="Meiryo UI" panose="020B0604030504040204" pitchFamily="50" charset="-128"/>
                        </a:rPr>
                        <a:t>提供の有無</a:t>
                      </a:r>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600" dirty="0">
                          <a:latin typeface="Meiryo UI" panose="020B0604030504040204" pitchFamily="50" charset="-128"/>
                          <a:ea typeface="Meiryo UI" panose="020B0604030504040204" pitchFamily="50" charset="-128"/>
                        </a:rPr>
                        <a:t>再エネ率</a:t>
                      </a:r>
                      <a:r>
                        <a:rPr kumimoji="1" lang="en-US" altLang="ja-JP" sz="1600" dirty="0">
                          <a:latin typeface="Meiryo UI" panose="020B0604030504040204" pitchFamily="50" charset="-128"/>
                          <a:ea typeface="Meiryo UI" panose="020B0604030504040204" pitchFamily="50" charset="-128"/>
                        </a:rPr>
                        <a:t>35%</a:t>
                      </a:r>
                      <a:r>
                        <a:rPr kumimoji="1" lang="ja-JP" altLang="en-US" sz="1600" dirty="0">
                          <a:latin typeface="Meiryo UI" panose="020B0604030504040204" pitchFamily="50" charset="-128"/>
                          <a:ea typeface="Meiryo UI" panose="020B0604030504040204" pitchFamily="50" charset="-128"/>
                        </a:rPr>
                        <a:t>以上</a:t>
                      </a:r>
                      <a:r>
                        <a:rPr kumimoji="1" lang="ja-JP" altLang="en-US" sz="1600" dirty="0" smtClean="0">
                          <a:latin typeface="Meiryo UI" panose="020B0604030504040204" pitchFamily="50" charset="-128"/>
                          <a:ea typeface="Meiryo UI" panose="020B0604030504040204" pitchFamily="50" charset="-128"/>
                        </a:rPr>
                        <a:t>の</a:t>
                      </a:r>
                      <a:endParaRPr kumimoji="1" lang="en-US" altLang="ja-JP" sz="1600" dirty="0" smtClean="0">
                        <a:latin typeface="Meiryo UI" panose="020B0604030504040204" pitchFamily="50" charset="-128"/>
                        <a:ea typeface="Meiryo UI" panose="020B0604030504040204" pitchFamily="50" charset="-128"/>
                      </a:endParaRPr>
                    </a:p>
                    <a:p>
                      <a:pPr algn="l"/>
                      <a:r>
                        <a:rPr kumimoji="1" lang="ja-JP" altLang="en-US" sz="1600" dirty="0" smtClean="0">
                          <a:latin typeface="Meiryo UI" panose="020B0604030504040204" pitchFamily="50" charset="-128"/>
                          <a:ea typeface="Meiryo UI" panose="020B0604030504040204" pitchFamily="50" charset="-128"/>
                        </a:rPr>
                        <a:t>メニュー</a:t>
                      </a:r>
                      <a:r>
                        <a:rPr kumimoji="1" lang="ja-JP" altLang="en-US" sz="1600" dirty="0">
                          <a:latin typeface="Meiryo UI" panose="020B0604030504040204" pitchFamily="50" charset="-128"/>
                          <a:ea typeface="Meiryo UI" panose="020B0604030504040204" pitchFamily="50" charset="-128"/>
                        </a:rPr>
                        <a:t>を提供</a:t>
                      </a:r>
                    </a:p>
                  </a:txBody>
                  <a:tcPr anchor="ctr"/>
                </a:tc>
                <a:extLst>
                  <a:ext uri="{0D108BD9-81ED-4DB2-BD59-A6C34878D82A}">
                    <a16:rowId xmlns:a16="http://schemas.microsoft.com/office/drawing/2014/main" val="521818196"/>
                  </a:ext>
                </a:extLst>
              </a:tr>
              <a:tr h="126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非化石</a:t>
                      </a:r>
                      <a:r>
                        <a:rPr lang="ja-JP" altLang="en-US" sz="1600" dirty="0" smtClean="0">
                          <a:solidFill>
                            <a:prstClr val="black"/>
                          </a:solidFill>
                          <a:latin typeface="Meiryo UI" panose="020B0604030504040204" pitchFamily="50" charset="-128"/>
                          <a:ea typeface="Meiryo UI" panose="020B0604030504040204" pitchFamily="50" charset="-128"/>
                        </a:rPr>
                        <a:t>証書</a:t>
                      </a: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再エネ</a:t>
                      </a: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等</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solidFill>
                            <a:prstClr val="black"/>
                          </a:solidFill>
                          <a:latin typeface="Meiryo UI" panose="020B0604030504040204" pitchFamily="50" charset="-128"/>
                          <a:ea typeface="Meiryo UI" panose="020B0604030504040204" pitchFamily="50" charset="-128"/>
                        </a:rPr>
                        <a:t>利用率</a:t>
                      </a:r>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pPr algn="l"/>
                      <a:r>
                        <a:rPr lang="ja-JP" altLang="en-US" sz="1600" b="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国内</a:t>
                      </a:r>
                      <a:r>
                        <a:rPr lang="ja-JP" altLang="en-US" sz="1600" b="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全体で</a:t>
                      </a:r>
                      <a:r>
                        <a:rPr lang="ja-JP" altLang="en-US" sz="16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販売</a:t>
                      </a:r>
                      <a:r>
                        <a:rPr lang="ja-JP" altLang="en-US" sz="16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した</a:t>
                      </a:r>
                      <a:r>
                        <a:rPr lang="en-US" altLang="ja-JP" sz="16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する</a:t>
                      </a:r>
                      <a:r>
                        <a:rPr lang="en-US" altLang="ja-JP" sz="16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電気</a:t>
                      </a:r>
                      <a:r>
                        <a:rPr lang="ja-JP" altLang="en-US" sz="16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の量のうち</a:t>
                      </a:r>
                      <a:r>
                        <a:rPr lang="ja-JP" altLang="en-US" sz="16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、非化石証書</a:t>
                      </a:r>
                      <a:r>
                        <a:rPr lang="en-US" altLang="ja-JP" sz="16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再エネ</a:t>
                      </a:r>
                      <a:r>
                        <a:rPr lang="en-US" altLang="ja-JP" sz="16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等を利用した電気の量の割合</a:t>
                      </a:r>
                      <a:r>
                        <a:rPr kumimoji="1" lang="ja-JP" altLang="en-US" sz="1600" dirty="0" smtClean="0">
                          <a:latin typeface="Meiryo UI" panose="020B0604030504040204" pitchFamily="50" charset="-128"/>
                          <a:ea typeface="Meiryo UI" panose="020B0604030504040204" pitchFamily="50" charset="-128"/>
                        </a:rPr>
                        <a:t>が</a:t>
                      </a:r>
                      <a:r>
                        <a:rPr kumimoji="1" lang="en-US" altLang="ja-JP" sz="1600" dirty="0" smtClean="0">
                          <a:latin typeface="Meiryo UI" panose="020B0604030504040204" pitchFamily="50" charset="-128"/>
                          <a:ea typeface="Meiryo UI" panose="020B0604030504040204" pitchFamily="50" charset="-128"/>
                        </a:rPr>
                        <a:t>35%</a:t>
                      </a:r>
                      <a:r>
                        <a:rPr kumimoji="1" lang="ja-JP" altLang="en-US" sz="1600" dirty="0" smtClean="0">
                          <a:latin typeface="Meiryo UI" panose="020B0604030504040204" pitchFamily="50" charset="-128"/>
                          <a:ea typeface="Meiryo UI" panose="020B0604030504040204" pitchFamily="50" charset="-128"/>
                        </a:rPr>
                        <a:t>以上</a:t>
                      </a:r>
                      <a:endParaRPr kumimoji="1" lang="ja-JP" altLang="en-US"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116623507"/>
                  </a:ext>
                </a:extLst>
              </a:tr>
              <a:tr h="12792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電源</a:t>
                      </a:r>
                      <a:r>
                        <a:rPr lang="ja-JP" altLang="en-US" sz="1600" dirty="0" smtClean="0">
                          <a:solidFill>
                            <a:prstClr val="black"/>
                          </a:solidFill>
                          <a:latin typeface="Meiryo UI" panose="020B0604030504040204" pitchFamily="50" charset="-128"/>
                          <a:ea typeface="Meiryo UI" panose="020B0604030504040204" pitchFamily="50" charset="-128"/>
                        </a:rPr>
                        <a:t>構成</a:t>
                      </a: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再エネ電源</a:t>
                      </a: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比率</a:t>
                      </a:r>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u="none" strike="noStrike" dirty="0">
                          <a:effectLst/>
                          <a:latin typeface="Meiryo UI" panose="020B0604030504040204" pitchFamily="50" charset="-128"/>
                          <a:ea typeface="Meiryo UI" panose="020B0604030504040204" pitchFamily="50" charset="-128"/>
                        </a:rPr>
                        <a:t>国内全体で販売</a:t>
                      </a:r>
                      <a:r>
                        <a:rPr lang="ja-JP" altLang="en-US" sz="1600" u="none" strike="noStrike" dirty="0" smtClean="0">
                          <a:effectLst/>
                          <a:latin typeface="Meiryo UI" panose="020B0604030504040204" pitchFamily="50" charset="-128"/>
                          <a:ea typeface="Meiryo UI" panose="020B0604030504040204" pitchFamily="50" charset="-128"/>
                        </a:rPr>
                        <a:t>した</a:t>
                      </a:r>
                      <a:r>
                        <a:rPr lang="en-US" altLang="ja-JP" sz="1600" u="none" strike="noStrike" dirty="0" smtClean="0">
                          <a:effectLst/>
                          <a:latin typeface="Meiryo UI" panose="020B0604030504040204" pitchFamily="50" charset="-128"/>
                          <a:ea typeface="Meiryo UI" panose="020B0604030504040204" pitchFamily="50" charset="-128"/>
                        </a:rPr>
                        <a:t>(</a:t>
                      </a:r>
                      <a:r>
                        <a:rPr lang="ja-JP" altLang="en-US" sz="1600" u="none" strike="noStrike" dirty="0" smtClean="0">
                          <a:effectLst/>
                          <a:latin typeface="Meiryo UI" panose="020B0604030504040204" pitchFamily="50" charset="-128"/>
                          <a:ea typeface="Meiryo UI" panose="020B0604030504040204" pitchFamily="50" charset="-128"/>
                        </a:rPr>
                        <a:t>する</a:t>
                      </a:r>
                      <a:r>
                        <a:rPr lang="en-US" altLang="ja-JP" sz="1600" u="none" strike="noStrike" dirty="0" smtClean="0">
                          <a:effectLst/>
                          <a:latin typeface="Meiryo UI" panose="020B0604030504040204" pitchFamily="50" charset="-128"/>
                          <a:ea typeface="Meiryo UI" panose="020B0604030504040204" pitchFamily="50" charset="-128"/>
                        </a:rPr>
                        <a:t>)</a:t>
                      </a:r>
                      <a:r>
                        <a:rPr lang="ja-JP" altLang="en-US" sz="1600" u="none" strike="noStrike" dirty="0" smtClean="0">
                          <a:effectLst/>
                          <a:latin typeface="Meiryo UI" panose="020B0604030504040204" pitchFamily="50" charset="-128"/>
                          <a:ea typeface="Meiryo UI" panose="020B0604030504040204" pitchFamily="50" charset="-128"/>
                        </a:rPr>
                        <a:t>電気</a:t>
                      </a:r>
                      <a:r>
                        <a:rPr lang="ja-JP" altLang="en-US" sz="1600" u="none" strike="noStrike" dirty="0">
                          <a:effectLst/>
                          <a:latin typeface="Meiryo UI" panose="020B0604030504040204" pitchFamily="50" charset="-128"/>
                          <a:ea typeface="Meiryo UI" panose="020B0604030504040204" pitchFamily="50" charset="-128"/>
                        </a:rPr>
                        <a:t>の量のうち</a:t>
                      </a:r>
                      <a:r>
                        <a:rPr lang="ja-JP" altLang="en-US" sz="1600" u="none" strike="noStrike" dirty="0" smtClean="0">
                          <a:effectLst/>
                          <a:latin typeface="Meiryo UI" panose="020B0604030504040204" pitchFamily="50" charset="-128"/>
                          <a:ea typeface="Meiryo UI" panose="020B0604030504040204" pitchFamily="50" charset="-128"/>
                        </a:rPr>
                        <a:t>、再エネ電源由来の電気の量の比率が</a:t>
                      </a:r>
                      <a:r>
                        <a:rPr lang="en-US" altLang="ja-JP" sz="1600" u="none" strike="noStrike" dirty="0" smtClean="0">
                          <a:effectLst/>
                          <a:latin typeface="Meiryo UI" panose="020B0604030504040204" pitchFamily="50" charset="-128"/>
                          <a:ea typeface="Meiryo UI" panose="020B0604030504040204" pitchFamily="50" charset="-128"/>
                        </a:rPr>
                        <a:t>36%</a:t>
                      </a:r>
                      <a:r>
                        <a:rPr lang="ja-JP" altLang="en-US" sz="1600" u="none" strike="noStrike" dirty="0" smtClean="0">
                          <a:effectLst/>
                          <a:latin typeface="Meiryo UI" panose="020B0604030504040204" pitchFamily="50" charset="-128"/>
                          <a:ea typeface="Meiryo UI" panose="020B0604030504040204" pitchFamily="50" charset="-128"/>
                        </a:rPr>
                        <a:t>以上</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537624320"/>
                  </a:ext>
                </a:extLst>
              </a:tr>
              <a:tr h="644480">
                <a:tc>
                  <a:txBody>
                    <a:bodyPr/>
                    <a:lstStyle/>
                    <a:p>
                      <a:pPr algn="l"/>
                      <a:r>
                        <a:rPr lang="ja-JP" altLang="en-US" sz="1600" dirty="0">
                          <a:solidFill>
                            <a:prstClr val="black"/>
                          </a:solidFill>
                          <a:latin typeface="Meiryo UI" panose="020B0604030504040204" pitchFamily="50" charset="-128"/>
                          <a:ea typeface="Meiryo UI" panose="020B0604030504040204" pitchFamily="50" charset="-128"/>
                        </a:rPr>
                        <a:t>調整後排出係数</a:t>
                      </a:r>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pPr algn="l"/>
                      <a:r>
                        <a:rPr kumimoji="1" lang="en-US" altLang="ja-JP" sz="1600" dirty="0">
                          <a:latin typeface="Meiryo UI" panose="020B0604030504040204" pitchFamily="50" charset="-128"/>
                          <a:ea typeface="Meiryo UI" panose="020B0604030504040204" pitchFamily="50" charset="-128"/>
                        </a:rPr>
                        <a:t>0.25 kg-CO2/kWh</a:t>
                      </a:r>
                      <a:r>
                        <a:rPr kumimoji="1" lang="ja-JP" altLang="en-US" sz="1600" dirty="0" smtClean="0">
                          <a:latin typeface="Meiryo UI" panose="020B0604030504040204" pitchFamily="50" charset="-128"/>
                          <a:ea typeface="Meiryo UI" panose="020B0604030504040204" pitchFamily="50" charset="-128"/>
                        </a:rPr>
                        <a:t>以下</a:t>
                      </a:r>
                      <a:endParaRPr kumimoji="1" lang="ja-JP" altLang="en-US"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163775612"/>
                  </a:ext>
                </a:extLst>
              </a:tr>
            </a:tbl>
          </a:graphicData>
        </a:graphic>
      </p:graphicFrame>
      <p:graphicFrame>
        <p:nvGraphicFramePr>
          <p:cNvPr id="15" name="表 14"/>
          <p:cNvGraphicFramePr>
            <a:graphicFrameLocks noGrp="1"/>
          </p:cNvGraphicFramePr>
          <p:nvPr>
            <p:extLst/>
          </p:nvPr>
        </p:nvGraphicFramePr>
        <p:xfrm>
          <a:off x="6228184" y="3987356"/>
          <a:ext cx="2706960" cy="2077212"/>
        </p:xfrm>
        <a:graphic>
          <a:graphicData uri="http://schemas.openxmlformats.org/drawingml/2006/table">
            <a:tbl>
              <a:tblPr firstRow="1" bandRow="1">
                <a:tableStyleId>{5C22544A-7EE6-4342-B048-85BDC9FD1C3A}</a:tableStyleId>
              </a:tblPr>
              <a:tblGrid>
                <a:gridCol w="1064891">
                  <a:extLst>
                    <a:ext uri="{9D8B030D-6E8A-4147-A177-3AD203B41FA5}">
                      <a16:colId xmlns:a16="http://schemas.microsoft.com/office/drawing/2014/main" val="4184368405"/>
                    </a:ext>
                  </a:extLst>
                </a:gridCol>
                <a:gridCol w="864096">
                  <a:extLst>
                    <a:ext uri="{9D8B030D-6E8A-4147-A177-3AD203B41FA5}">
                      <a16:colId xmlns:a16="http://schemas.microsoft.com/office/drawing/2014/main" val="21044574"/>
                    </a:ext>
                  </a:extLst>
                </a:gridCol>
                <a:gridCol w="777973">
                  <a:extLst>
                    <a:ext uri="{9D8B030D-6E8A-4147-A177-3AD203B41FA5}">
                      <a16:colId xmlns:a16="http://schemas.microsoft.com/office/drawing/2014/main" val="783161150"/>
                    </a:ext>
                  </a:extLst>
                </a:gridCol>
              </a:tblGrid>
              <a:tr h="346202">
                <a:tc>
                  <a:txBody>
                    <a:bodyPr/>
                    <a:lstStyle/>
                    <a:p>
                      <a:pPr algn="ctr" fontAlgn="ctr"/>
                      <a:r>
                        <a:rPr lang="ja-JP" altLang="en-US" sz="1600" u="none" strike="noStrike" dirty="0" smtClean="0">
                          <a:effectLst/>
                          <a:latin typeface="Meiryo UI" panose="020B0604030504040204" pitchFamily="50" charset="-128"/>
                          <a:ea typeface="Meiryo UI" panose="020B0604030504040204" pitchFamily="50" charset="-128"/>
                        </a:rPr>
                        <a:t>達成割合</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1600" u="none" strike="noStrike">
                          <a:effectLst/>
                          <a:latin typeface="Meiryo UI" panose="020B0604030504040204" pitchFamily="50" charset="-128"/>
                          <a:ea typeface="Meiryo UI" panose="020B0604030504040204" pitchFamily="50" charset="-128"/>
                        </a:rPr>
                        <a:t>評価</a:t>
                      </a:r>
                      <a:endParaRPr lang="ja-JP" altLang="en-US" sz="16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1600" u="none" strike="noStrike">
                          <a:effectLst/>
                          <a:latin typeface="Meiryo UI" panose="020B0604030504040204" pitchFamily="50" charset="-128"/>
                          <a:ea typeface="Meiryo UI" panose="020B0604030504040204" pitchFamily="50" charset="-128"/>
                        </a:rPr>
                        <a:t>備考</a:t>
                      </a:r>
                      <a:endParaRPr lang="ja-JP" altLang="en-US" sz="16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850691628"/>
                  </a:ext>
                </a:extLst>
              </a:tr>
              <a:tr h="346202">
                <a:tc>
                  <a:txBody>
                    <a:bodyPr/>
                    <a:lstStyle/>
                    <a:p>
                      <a:pPr algn="ctr" fontAlgn="ctr"/>
                      <a:r>
                        <a:rPr lang="en-US" altLang="ja-JP" sz="1600" u="none" strike="noStrike" dirty="0">
                          <a:effectLst/>
                          <a:latin typeface="Meiryo UI" panose="020B0604030504040204" pitchFamily="50" charset="-128"/>
                          <a:ea typeface="Meiryo UI" panose="020B0604030504040204" pitchFamily="50" charset="-128"/>
                        </a:rPr>
                        <a:t>100%</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sz="1600" u="none" strike="noStrike">
                          <a:effectLst/>
                          <a:latin typeface="Meiryo UI" panose="020B0604030504040204" pitchFamily="50" charset="-128"/>
                          <a:ea typeface="Meiryo UI" panose="020B0604030504040204" pitchFamily="50" charset="-128"/>
                        </a:rPr>
                        <a:t>AAA</a:t>
                      </a:r>
                      <a:endParaRPr lang="en-US" sz="16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1600" u="none" strike="noStrike">
                          <a:effectLst/>
                          <a:latin typeface="Meiryo UI" panose="020B0604030504040204" pitchFamily="50" charset="-128"/>
                          <a:ea typeface="Meiryo UI" panose="020B0604030504040204" pitchFamily="50" charset="-128"/>
                        </a:rPr>
                        <a:t>公表</a:t>
                      </a:r>
                      <a:endParaRPr lang="ja-JP" altLang="en-US" sz="16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536292877"/>
                  </a:ext>
                </a:extLst>
              </a:tr>
              <a:tr h="346202">
                <a:tc>
                  <a:txBody>
                    <a:bodyPr/>
                    <a:lstStyle/>
                    <a:p>
                      <a:pPr algn="ctr" fontAlgn="ctr"/>
                      <a:r>
                        <a:rPr lang="en-US" altLang="ja-JP" sz="1600" u="none" strike="noStrike">
                          <a:effectLst/>
                          <a:latin typeface="Meiryo UI" panose="020B0604030504040204" pitchFamily="50" charset="-128"/>
                          <a:ea typeface="Meiryo UI" panose="020B0604030504040204" pitchFamily="50" charset="-128"/>
                        </a:rPr>
                        <a:t>75%</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sz="1600" u="none" strike="noStrike" dirty="0">
                          <a:effectLst/>
                          <a:latin typeface="Meiryo UI" panose="020B0604030504040204" pitchFamily="50" charset="-128"/>
                          <a:ea typeface="Meiryo UI" panose="020B0604030504040204" pitchFamily="50" charset="-128"/>
                        </a:rPr>
                        <a:t>AA</a:t>
                      </a:r>
                      <a:endParaRPr 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1600" u="none" strike="noStrike">
                          <a:effectLst/>
                          <a:latin typeface="Meiryo UI" panose="020B0604030504040204" pitchFamily="50" charset="-128"/>
                          <a:ea typeface="Meiryo UI" panose="020B0604030504040204" pitchFamily="50" charset="-128"/>
                        </a:rPr>
                        <a:t>公表</a:t>
                      </a:r>
                      <a:endParaRPr lang="ja-JP" altLang="en-US" sz="16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3787564870"/>
                  </a:ext>
                </a:extLst>
              </a:tr>
              <a:tr h="346202">
                <a:tc>
                  <a:txBody>
                    <a:bodyPr/>
                    <a:lstStyle/>
                    <a:p>
                      <a:pPr algn="ctr" fontAlgn="ctr"/>
                      <a:r>
                        <a:rPr lang="en-US" altLang="ja-JP" sz="1600" u="none" strike="noStrike">
                          <a:effectLst/>
                          <a:latin typeface="Meiryo UI" panose="020B0604030504040204" pitchFamily="50" charset="-128"/>
                          <a:ea typeface="Meiryo UI" panose="020B0604030504040204" pitchFamily="50" charset="-128"/>
                        </a:rPr>
                        <a:t>50%</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sz="1600" u="none" strike="noStrike">
                          <a:effectLst/>
                          <a:latin typeface="Meiryo UI" panose="020B0604030504040204" pitchFamily="50" charset="-128"/>
                          <a:ea typeface="Meiryo UI" panose="020B0604030504040204" pitchFamily="50" charset="-128"/>
                        </a:rPr>
                        <a:t>A</a:t>
                      </a:r>
                      <a:endParaRPr lang="en-US" sz="16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1600" u="none" strike="noStrike" dirty="0">
                          <a:effectLst/>
                          <a:latin typeface="Meiryo UI" panose="020B0604030504040204" pitchFamily="50" charset="-128"/>
                          <a:ea typeface="Meiryo UI" panose="020B0604030504040204" pitchFamily="50" charset="-128"/>
                        </a:rPr>
                        <a:t>公表</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3335729970"/>
                  </a:ext>
                </a:extLst>
              </a:tr>
              <a:tr h="346202">
                <a:tc>
                  <a:txBody>
                    <a:bodyPr/>
                    <a:lstStyle/>
                    <a:p>
                      <a:pPr algn="ctr" fontAlgn="ctr"/>
                      <a:r>
                        <a:rPr lang="en-US" altLang="ja-JP" sz="1600" u="none" strike="noStrike">
                          <a:effectLst/>
                          <a:latin typeface="Meiryo UI" panose="020B0604030504040204" pitchFamily="50" charset="-128"/>
                          <a:ea typeface="Meiryo UI" panose="020B0604030504040204" pitchFamily="50" charset="-128"/>
                        </a:rPr>
                        <a:t>25%</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sz="1600" u="none" strike="noStrike" dirty="0">
                          <a:effectLst/>
                          <a:latin typeface="Meiryo UI" panose="020B0604030504040204" pitchFamily="50" charset="-128"/>
                          <a:ea typeface="Meiryo UI" panose="020B0604030504040204" pitchFamily="50" charset="-128"/>
                        </a:rPr>
                        <a:t>B</a:t>
                      </a:r>
                      <a:endParaRPr 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1600" u="none" strike="noStrike" dirty="0">
                          <a:effectLst/>
                          <a:latin typeface="Meiryo UI" panose="020B0604030504040204" pitchFamily="50" charset="-128"/>
                          <a:ea typeface="Meiryo UI" panose="020B0604030504040204" pitchFamily="50" charset="-128"/>
                        </a:rPr>
                        <a:t>　</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321503023"/>
                  </a:ext>
                </a:extLst>
              </a:tr>
              <a:tr h="346202">
                <a:tc>
                  <a:txBody>
                    <a:bodyPr/>
                    <a:lstStyle/>
                    <a:p>
                      <a:pPr algn="ctr" fontAlgn="ctr"/>
                      <a:r>
                        <a:rPr lang="en-US" altLang="ja-JP" sz="1600" u="none" strike="noStrike">
                          <a:effectLst/>
                          <a:latin typeface="Meiryo UI" panose="020B0604030504040204" pitchFamily="50" charset="-128"/>
                          <a:ea typeface="Meiryo UI" panose="020B0604030504040204" pitchFamily="50" charset="-128"/>
                        </a:rPr>
                        <a:t>0%</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sz="1600" u="none" strike="noStrike">
                          <a:effectLst/>
                          <a:latin typeface="Meiryo UI" panose="020B0604030504040204" pitchFamily="50" charset="-128"/>
                          <a:ea typeface="Meiryo UI" panose="020B0604030504040204" pitchFamily="50" charset="-128"/>
                        </a:rPr>
                        <a:t>C</a:t>
                      </a:r>
                      <a:endParaRPr lang="en-US" sz="16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1600" u="none" strike="noStrike" dirty="0">
                          <a:effectLst/>
                          <a:latin typeface="Meiryo UI" panose="020B0604030504040204" pitchFamily="50" charset="-128"/>
                          <a:ea typeface="Meiryo UI" panose="020B0604030504040204" pitchFamily="50" charset="-128"/>
                        </a:rPr>
                        <a:t>　</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692927850"/>
                  </a:ext>
                </a:extLst>
              </a:tr>
            </a:tbl>
          </a:graphicData>
        </a:graphic>
      </p:graphicFrame>
      <p:sp>
        <p:nvSpPr>
          <p:cNvPr id="19" name="スライド番号プレースホルダー 18"/>
          <p:cNvSpPr>
            <a:spLocks noGrp="1"/>
          </p:cNvSpPr>
          <p:nvPr>
            <p:ph type="sldNum" sz="quarter" idx="12"/>
          </p:nvPr>
        </p:nvSpPr>
        <p:spPr/>
        <p:txBody>
          <a:bodyPr/>
          <a:lstStyle/>
          <a:p>
            <a:fld id="{F0DA1747-7AE3-4485-B1CC-5CDDF653E874}" type="slidenum">
              <a:rPr kumimoji="1" lang="ja-JP" altLang="en-US" smtClean="0"/>
              <a:t>8</a:t>
            </a:fld>
            <a:endParaRPr kumimoji="1" lang="ja-JP" altLang="en-US"/>
          </a:p>
        </p:txBody>
      </p:sp>
      <p:sp>
        <p:nvSpPr>
          <p:cNvPr id="11" name="テキスト ボックス 10">
            <a:extLst>
              <a:ext uri="{FF2B5EF4-FFF2-40B4-BE49-F238E27FC236}">
                <a16:creationId xmlns:a16="http://schemas.microsoft.com/office/drawing/2014/main" id="{6BCB3096-F63B-4D64-B517-EC3A24F23015}"/>
              </a:ext>
            </a:extLst>
          </p:cNvPr>
          <p:cNvSpPr txBox="1"/>
          <p:nvPr/>
        </p:nvSpPr>
        <p:spPr>
          <a:xfrm>
            <a:off x="0" y="0"/>
            <a:ext cx="7452320"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a:t>
            </a:r>
            <a:r>
              <a:rPr lang="zh-TW"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評価制度（案）</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7" name="テキスト ボックス 6">
            <a:extLst>
              <a:ext uri="{FF2B5EF4-FFF2-40B4-BE49-F238E27FC236}">
                <a16:creationId xmlns:a16="http://schemas.microsoft.com/office/drawing/2014/main" id="{078C0C14-1365-4D09-B89D-A7A06B5B3E2B}"/>
              </a:ext>
            </a:extLst>
          </p:cNvPr>
          <p:cNvSpPr txBox="1"/>
          <p:nvPr/>
        </p:nvSpPr>
        <p:spPr>
          <a:xfrm>
            <a:off x="141432" y="1204287"/>
            <a:ext cx="8913064" cy="584775"/>
          </a:xfrm>
          <a:prstGeom prst="rect">
            <a:avLst/>
          </a:prstGeom>
          <a:noFill/>
          <a:ln>
            <a:solidFill>
              <a:schemeClr val="tx1"/>
            </a:solidFill>
          </a:ln>
        </p:spPr>
        <p:txBody>
          <a:bodyPr wrap="square">
            <a:spAutoFit/>
          </a:bodyPr>
          <a:lstStyle/>
          <a:p>
            <a:pPr lvl="0" eaLnBrk="0" fontAlgn="base" hangingPunct="0">
              <a:spcBef>
                <a:spcPct val="0"/>
              </a:spcBef>
              <a:spcAft>
                <a:spcPct val="0"/>
              </a:spcAft>
            </a:pPr>
            <a:r>
              <a:rPr kumimoji="0"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・下表</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に</a:t>
            </a:r>
            <a:r>
              <a:rPr kumimoji="0"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示す４項目</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について</a:t>
            </a:r>
            <a:r>
              <a:rPr kumimoji="0"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、基準に適合した項目割合で対策計画書と実績報告書をそれぞれ評価</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評価</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以上（</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項目のうち、</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項目以上</a:t>
            </a:r>
            <a:r>
              <a:rPr kumimoji="0"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の基準</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適合</a:t>
            </a:r>
            <a:r>
              <a:rPr kumimoji="0"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）の場合</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に</a:t>
            </a:r>
            <a:r>
              <a:rPr kumimoji="0"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公表</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曲折矢印 1"/>
          <p:cNvSpPr/>
          <p:nvPr/>
        </p:nvSpPr>
        <p:spPr>
          <a:xfrm rot="5400000">
            <a:off x="6149516" y="2625864"/>
            <a:ext cx="972108" cy="139083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タイトル 1"/>
          <p:cNvSpPr txBox="1">
            <a:spLocks/>
          </p:cNvSpPr>
          <p:nvPr/>
        </p:nvSpPr>
        <p:spPr>
          <a:xfrm>
            <a:off x="29804" y="-58957"/>
            <a:ext cx="9144000" cy="1035768"/>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CO</a:t>
            </a:r>
            <a:r>
              <a:rPr lang="en-US" altLang="ja-JP" sz="2800" b="1" baseline="-25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排出量がより</a:t>
            </a:r>
            <a:r>
              <a:rPr lang="ja-JP" altLang="en-US"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少ないエネルギー</a:t>
            </a:r>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の供給拡大に関する</a:t>
            </a:r>
            <a:r>
              <a:rPr lang="ja-JP" altLang="en-US"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制度</a:t>
            </a:r>
            <a:endParaRPr lang="en-US" altLang="ja-JP"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（評価制度～対策計画書・実績報告書）</a:t>
            </a:r>
            <a:endParaRPr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87364602"/>
      </p:ext>
    </p:extLst>
  </p:cSld>
  <p:clrMapOvr>
    <a:masterClrMapping/>
  </p:clrMapOvr>
</p:sld>
</file>

<file path=ppt/theme/theme1.xml><?xml version="1.0" encoding="utf-8"?>
<a:theme xmlns:a="http://schemas.openxmlformats.org/drawingml/2006/main" name="Office ​​テーマ">
  <a:themeElements>
    <a:clrScheme name="エグゼクティブ">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アングル">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accent6">
                <a:lumMod val="60000"/>
                <a:lumOff val="40000"/>
                <a:alpha val="50000"/>
              </a:schemeClr>
            </a:gs>
            <a:gs pos="65000">
              <a:schemeClr val="accent6">
                <a:lumMod val="40000"/>
                <a:lumOff val="60000"/>
              </a:schemeClr>
            </a:gs>
            <a:gs pos="100000">
              <a:schemeClr val="accent6">
                <a:lumMod val="20000"/>
                <a:lumOff val="80000"/>
                <a:alpha val="50000"/>
              </a:schemeClr>
            </a:gs>
          </a:gsLst>
          <a:lin ang="5400000" scaled="0"/>
        </a:gradFill>
        <a:ln w="19050">
          <a:no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91427" tIns="45714" rIns="91427" bIns="45714" rtlCol="0">
        <a:spAutoFit/>
      </a:bodyPr>
      <a:lstStyle>
        <a:defPPr marL="0" indent="0" algn="l">
          <a:lnSpc>
            <a:spcPct val="120000"/>
          </a:lnSpc>
          <a:spcBef>
            <a:spcPts val="600"/>
          </a:spcBef>
          <a:buNone/>
          <a:defRPr sz="4400" dirty="0" smtClean="0">
            <a:latin typeface="Meiryo UI" panose="020B0604030504040204" pitchFamily="50" charset="-128"/>
            <a:ea typeface="Meiryo UI"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5249</Words>
  <Application>Microsoft Office PowerPoint</Application>
  <PresentationFormat>画面に合わせる (4:3)</PresentationFormat>
  <Paragraphs>875</Paragraphs>
  <Slides>29</Slides>
  <Notes>22</Notes>
  <HiddenSlides>0</HiddenSlides>
  <MMClips>0</MMClips>
  <ScaleCrop>false</ScaleCrop>
  <HeadingPairs>
    <vt:vector size="6" baseType="variant">
      <vt:variant>
        <vt:lpstr>使用されているフォント</vt:lpstr>
      </vt:variant>
      <vt:variant>
        <vt:i4>20</vt:i4>
      </vt:variant>
      <vt:variant>
        <vt:lpstr>テーマ</vt:lpstr>
      </vt:variant>
      <vt:variant>
        <vt:i4>2</vt:i4>
      </vt:variant>
      <vt:variant>
        <vt:lpstr>スライド タイトル</vt:lpstr>
      </vt:variant>
      <vt:variant>
        <vt:i4>29</vt:i4>
      </vt:variant>
    </vt:vector>
  </HeadingPairs>
  <TitlesOfParts>
    <vt:vector size="51" baseType="lpstr">
      <vt:lpstr>BIZ UDPゴシック</vt:lpstr>
      <vt:lpstr>HGPｺﾞｼｯｸM</vt:lpstr>
      <vt:lpstr>HG創英角ｺﾞｼｯｸUB</vt:lpstr>
      <vt:lpstr>Meiryo UI</vt:lpstr>
      <vt:lpstr>ＭＳ Ｐゴシック</vt:lpstr>
      <vt:lpstr>MS UI Gothic</vt:lpstr>
      <vt:lpstr>ＭＳ 明朝</vt:lpstr>
      <vt:lpstr>新細明體</vt:lpstr>
      <vt:lpstr>メイリオ</vt:lpstr>
      <vt:lpstr>游ゴシック</vt:lpstr>
      <vt:lpstr>游ゴシック Light</vt:lpstr>
      <vt:lpstr>游ゴシック 本文</vt:lpstr>
      <vt:lpstr>游明朝</vt:lpstr>
      <vt:lpstr>Arial</vt:lpstr>
      <vt:lpstr>Calibri</vt:lpstr>
      <vt:lpstr>Calibri Light</vt:lpstr>
      <vt:lpstr>Franklin Gothic Book</vt:lpstr>
      <vt:lpstr>Franklin Gothic Medium</vt:lpstr>
      <vt:lpstr>Times New Roman</vt:lpstr>
      <vt:lpstr>Wingdings</vt:lpstr>
      <vt:lpstr>Office ​​テーマ</vt:lpstr>
      <vt:lpstr>1_Office テーマ</vt:lpstr>
      <vt:lpstr>脱炭素社会の実現に向けた 大阪府の取組みについて</vt:lpstr>
      <vt:lpstr>PowerPoint プレゼンテーション</vt:lpstr>
      <vt:lpstr>　１．大阪府気候変動対策の推進に関する条例の 　　　　新たな届出制度に対する準備状況について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２．脱炭素社会の実現に向けた令和４年度の 　　　　取組状況について（主な取組み）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３．脱炭素社会の実現に向けた令和５年度の取組み 　　　　について（主な取組み）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2023-02-02T10:59:20Z</dcterms:created>
  <dcterms:modified xsi:type="dcterms:W3CDTF">2023-03-08T00:55:59Z</dcterms:modified>
</cp:coreProperties>
</file>