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9" r:id="rId2"/>
    <p:sldId id="315" r:id="rId3"/>
    <p:sldId id="373" r:id="rId4"/>
    <p:sldId id="363" r:id="rId5"/>
    <p:sldId id="375" r:id="rId6"/>
    <p:sldId id="313" r:id="rId7"/>
    <p:sldId id="376" r:id="rId8"/>
    <p:sldId id="378" r:id="rId9"/>
    <p:sldId id="367" r:id="rId10"/>
    <p:sldId id="368" r:id="rId11"/>
    <p:sldId id="369" r:id="rId12"/>
    <p:sldId id="336" r:id="rId13"/>
    <p:sldId id="370" r:id="rId14"/>
    <p:sldId id="355" r:id="rId15"/>
    <p:sldId id="359" r:id="rId16"/>
    <p:sldId id="358" r:id="rId17"/>
    <p:sldId id="371" r:id="rId18"/>
    <p:sldId id="345" r:id="rId19"/>
    <p:sldId id="360" r:id="rId20"/>
    <p:sldId id="361" r:id="rId21"/>
    <p:sldId id="377" r:id="rId22"/>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6092"/>
    <a:srgbClr val="5578A2"/>
    <a:srgbClr val="FF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1712" autoAdjust="0"/>
  </p:normalViewPr>
  <p:slideViewPr>
    <p:cSldViewPr>
      <p:cViewPr varScale="1">
        <p:scale>
          <a:sx n="68" d="100"/>
          <a:sy n="68" d="100"/>
        </p:scale>
        <p:origin x="1470"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8662"/>
          </a:xfrm>
          <a:prstGeom prst="rect">
            <a:avLst/>
          </a:prstGeom>
        </p:spPr>
        <p:txBody>
          <a:bodyPr vert="horz" lIns="93209" tIns="46603" rIns="93209" bIns="466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09" tIns="46603" rIns="93209" bIns="46603" rtlCol="0"/>
          <a:lstStyle>
            <a:lvl1pPr algn="r">
              <a:defRPr sz="1200"/>
            </a:lvl1pPr>
          </a:lstStyle>
          <a:p>
            <a:fld id="{64C9E5AD-B317-4C0D-A523-5E245AF58A84}" type="datetimeFigureOut">
              <a:rPr kumimoji="1" lang="ja-JP" altLang="en-US" smtClean="0"/>
              <a:t>2023/2/13</a:t>
            </a:fld>
            <a:endParaRPr kumimoji="1" lang="ja-JP" altLang="en-US"/>
          </a:p>
        </p:txBody>
      </p:sp>
      <p:sp>
        <p:nvSpPr>
          <p:cNvPr id="4" name="フッター プレースホルダー 3"/>
          <p:cNvSpPr>
            <a:spLocks noGrp="1"/>
          </p:cNvSpPr>
          <p:nvPr>
            <p:ph type="ftr" sz="quarter" idx="2"/>
          </p:nvPr>
        </p:nvSpPr>
        <p:spPr>
          <a:xfrm>
            <a:off x="4" y="9440677"/>
            <a:ext cx="2949190" cy="498662"/>
          </a:xfrm>
          <a:prstGeom prst="rect">
            <a:avLst/>
          </a:prstGeom>
        </p:spPr>
        <p:txBody>
          <a:bodyPr vert="horz" lIns="93209" tIns="46603" rIns="93209" bIns="466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7"/>
            <a:ext cx="2949190" cy="498662"/>
          </a:xfrm>
          <a:prstGeom prst="rect">
            <a:avLst/>
          </a:prstGeom>
        </p:spPr>
        <p:txBody>
          <a:bodyPr vert="horz" lIns="93209" tIns="46603" rIns="93209" bIns="46603"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7" rIns="91410" bIns="45707" rtlCol="0"/>
          <a:lstStyle>
            <a:lvl1pPr algn="r">
              <a:defRPr sz="1200"/>
            </a:lvl1pPr>
          </a:lstStyle>
          <a:p>
            <a:fld id="{E786524D-9D30-4F28-9A77-09A8B3F4127D}" type="datetimeFigureOut">
              <a:rPr kumimoji="1" lang="ja-JP" altLang="en-US" smtClean="0"/>
              <a:t>2023/2/13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4"/>
            <a:ext cx="2949575" cy="496887"/>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6887"/>
          </a:xfrm>
          <a:prstGeom prst="rect">
            <a:avLst/>
          </a:prstGeom>
        </p:spPr>
        <p:txBody>
          <a:bodyPr vert="horz" lIns="91410" tIns="45707" rIns="91410" bIns="4570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a:t>
            </a:fld>
            <a:endParaRPr kumimoji="1" lang="ja-JP" altLang="en-US"/>
          </a:p>
        </p:txBody>
      </p:sp>
    </p:spTree>
    <p:extLst>
      <p:ext uri="{BB962C8B-B14F-4D97-AF65-F5344CB8AC3E}">
        <p14:creationId xmlns:p14="http://schemas.microsoft.com/office/powerpoint/2010/main" val="76242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80895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407030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217842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29658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69875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397386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19</a:t>
            </a:fld>
            <a:endParaRPr kumimoji="1" lang="ja-JP" altLang="en-US"/>
          </a:p>
        </p:txBody>
      </p:sp>
    </p:spTree>
    <p:extLst>
      <p:ext uri="{BB962C8B-B14F-4D97-AF65-F5344CB8AC3E}">
        <p14:creationId xmlns:p14="http://schemas.microsoft.com/office/powerpoint/2010/main" val="3646691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20</a:t>
            </a:fld>
            <a:endParaRPr kumimoji="1" lang="ja-JP" altLang="en-US"/>
          </a:p>
        </p:txBody>
      </p:sp>
    </p:spTree>
    <p:extLst>
      <p:ext uri="{BB962C8B-B14F-4D97-AF65-F5344CB8AC3E}">
        <p14:creationId xmlns:p14="http://schemas.microsoft.com/office/powerpoint/2010/main" val="41119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D83328-8ABD-4BA1-BEFC-DDC17FF7E69A}"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0158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D83328-8ABD-4BA1-BEFC-DDC17FF7E69A}"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8643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5</a:t>
            </a:fld>
            <a:endParaRPr kumimoji="1" lang="ja-JP" altLang="en-US"/>
          </a:p>
        </p:txBody>
      </p:sp>
    </p:spTree>
    <p:extLst>
      <p:ext uri="{BB962C8B-B14F-4D97-AF65-F5344CB8AC3E}">
        <p14:creationId xmlns:p14="http://schemas.microsoft.com/office/powerpoint/2010/main" val="222664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7</a:t>
            </a:fld>
            <a:endParaRPr kumimoji="1" lang="ja-JP" altLang="en-US"/>
          </a:p>
        </p:txBody>
      </p:sp>
    </p:spTree>
    <p:extLst>
      <p:ext uri="{BB962C8B-B14F-4D97-AF65-F5344CB8AC3E}">
        <p14:creationId xmlns:p14="http://schemas.microsoft.com/office/powerpoint/2010/main" val="382681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390840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9</a:t>
            </a:fld>
            <a:endParaRPr kumimoji="1" lang="ja-JP" altLang="en-US"/>
          </a:p>
        </p:txBody>
      </p:sp>
    </p:spTree>
    <p:extLst>
      <p:ext uri="{BB962C8B-B14F-4D97-AF65-F5344CB8AC3E}">
        <p14:creationId xmlns:p14="http://schemas.microsoft.com/office/powerpoint/2010/main" val="377911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10</a:t>
            </a:fld>
            <a:endParaRPr kumimoji="1" lang="ja-JP" altLang="en-US"/>
          </a:p>
        </p:txBody>
      </p:sp>
    </p:spTree>
    <p:extLst>
      <p:ext uri="{BB962C8B-B14F-4D97-AF65-F5344CB8AC3E}">
        <p14:creationId xmlns:p14="http://schemas.microsoft.com/office/powerpoint/2010/main" val="295512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397555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121828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2023/2/13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2023/2/13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2023/2/13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2023/2/13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2023/2/13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2023/2/13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2023/2/13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2023/2/13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2023/2/13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2023/2/13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2023/2/13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2023/2/13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www.pref.osaka.lg.jp/kannosomu/midoritokazenogekan/aria_kitaosaka.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0" y="-20707"/>
            <a:ext cx="9145480" cy="286224"/>
          </a:xfrm>
          <a:prstGeom prst="rect">
            <a:avLst/>
          </a:prstGeom>
          <a:solidFill>
            <a:srgbClr val="002060"/>
          </a:solidFill>
          <a:ln>
            <a:noFill/>
          </a:ln>
          <a:effectLst/>
        </p:spPr>
        <p:txBody>
          <a:bodyPr wrap="square" lIns="91190" tIns="57908" rIns="91190" bIns="57908" rtlCol="0" anchor="ctr">
            <a:spAutoFit/>
          </a:bodyPr>
          <a:lstStyle/>
          <a:p>
            <a:pPr algn="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令和４年度</a:t>
            </a: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月時点</a:t>
            </a:r>
            <a:endParaRPr kumimoji="0" lang="en-US" altLang="zh-TW"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１</a:t>
            </a:r>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182132" y="2720335"/>
            <a:ext cx="676875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府</a:t>
            </a:r>
            <a:r>
              <a:rPr lang="ja-JP" altLang="en-US" sz="3200" b="1">
                <a:solidFill>
                  <a:schemeClr val="accent1">
                    <a:lumMod val="75000"/>
                  </a:schemeClr>
                </a:solidFill>
                <a:latin typeface="Meiryo UI" panose="020B0604030504040204" pitchFamily="50" charset="-128"/>
                <a:ea typeface="Meiryo UI" panose="020B0604030504040204" pitchFamily="50" charset="-128"/>
              </a:rPr>
              <a:t>における</a:t>
            </a:r>
            <a:r>
              <a:rPr lang="ja-JP" altLang="en-US" sz="3200" b="1">
                <a:solidFill>
                  <a:srgbClr val="376092"/>
                </a:solidFill>
                <a:latin typeface="Meiryo UI" panose="020B0604030504040204" pitchFamily="50" charset="-128"/>
                <a:ea typeface="Meiryo UI" panose="020B0604030504040204" pitchFamily="50" charset="-128"/>
              </a:rPr>
              <a:t>令和４年度</a:t>
            </a:r>
            <a:r>
              <a:rPr lang="ja-JP" altLang="en-US" sz="3200" b="1">
                <a:solidFill>
                  <a:schemeClr val="accent1">
                    <a:lumMod val="75000"/>
                  </a:schemeClr>
                </a:solidFill>
                <a:latin typeface="Meiryo UI" panose="020B0604030504040204" pitchFamily="50" charset="-128"/>
                <a:ea typeface="Meiryo UI" panose="020B0604030504040204" pitchFamily="50" charset="-128"/>
              </a:rPr>
              <a:t>夏</a:t>
            </a:r>
            <a:r>
              <a:rPr lang="ja-JP" altLang="en-US" sz="3200" b="1" dirty="0">
                <a:solidFill>
                  <a:schemeClr val="accent1">
                    <a:lumMod val="75000"/>
                  </a:schemeClr>
                </a:solidFill>
                <a:latin typeface="Meiryo UI" panose="020B0604030504040204" pitchFamily="50" charset="-128"/>
                <a:ea typeface="Meiryo UI" panose="020B0604030504040204" pitchFamily="50" charset="-128"/>
              </a:rPr>
              <a:t>の暑さ対策</a:t>
            </a:r>
          </a:p>
        </p:txBody>
      </p:sp>
      <p:sp>
        <p:nvSpPr>
          <p:cNvPr id="8" name="タイトル 1"/>
          <p:cNvSpPr txBox="1">
            <a:spLocks/>
          </p:cNvSpPr>
          <p:nvPr/>
        </p:nvSpPr>
        <p:spPr bwMode="auto">
          <a:xfrm>
            <a:off x="1475656" y="3276826"/>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rgbClr val="376092"/>
                </a:solidFill>
                <a:latin typeface="Meiryo UI" panose="020B0604030504040204" pitchFamily="50" charset="-128"/>
                <a:ea typeface="Meiryo UI" panose="020B0604030504040204" pitchFamily="50" charset="-128"/>
              </a:rPr>
              <a:t>＜取組実績＞</a:t>
            </a:r>
          </a:p>
        </p:txBody>
      </p:sp>
      <p:sp>
        <p:nvSpPr>
          <p:cNvPr id="2" name="正方形/長方形 1">
            <a:extLst>
              <a:ext uri="{FF2B5EF4-FFF2-40B4-BE49-F238E27FC236}">
                <a16:creationId xmlns:a16="http://schemas.microsoft.com/office/drawing/2014/main" id="{730D36DD-49CB-4A4C-B500-D2DCC540650E}"/>
              </a:ext>
            </a:extLst>
          </p:cNvPr>
          <p:cNvSpPr/>
          <p:nvPr/>
        </p:nvSpPr>
        <p:spPr>
          <a:xfrm>
            <a:off x="7657360" y="404664"/>
            <a:ext cx="1182687" cy="417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資料３－１</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10</a:t>
            </a:r>
            <a:endParaRPr lang="ja-JP" altLang="en-US" sz="22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0" y="0"/>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大阪府の暑さ対策</a:t>
            </a:r>
          </a:p>
        </p:txBody>
      </p:sp>
      <p:sp>
        <p:nvSpPr>
          <p:cNvPr id="27" name="スライド番号プレースホルダー 3"/>
          <p:cNvSpPr>
            <a:spLocks noGrp="1"/>
          </p:cNvSpPr>
          <p:nvPr>
            <p:ph type="sldNum" sz="quarter" idx="12"/>
          </p:nvPr>
        </p:nvSpPr>
        <p:spPr>
          <a:xfrm>
            <a:off x="8041704" y="18288"/>
            <a:ext cx="1066800" cy="329184"/>
          </a:xfrm>
        </p:spPr>
        <p:txBody>
          <a:bodyPr/>
          <a:lstStyle/>
          <a:p>
            <a:r>
              <a:rPr kumimoji="1" lang="en-US" altLang="ja-JP" dirty="0"/>
              <a:t>13</a:t>
            </a:r>
            <a:endParaRPr kumimoji="1" lang="ja-JP" altLang="en-US" dirty="0"/>
          </a:p>
        </p:txBody>
      </p:sp>
      <p:sp>
        <p:nvSpPr>
          <p:cNvPr id="50" name="テキスト ボックス 49"/>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④</a:t>
            </a:r>
          </a:p>
        </p:txBody>
      </p:sp>
      <p:grpSp>
        <p:nvGrpSpPr>
          <p:cNvPr id="58" name="グループ化 57"/>
          <p:cNvGrpSpPr/>
          <p:nvPr/>
        </p:nvGrpSpPr>
        <p:grpSpPr>
          <a:xfrm>
            <a:off x="1797930" y="725542"/>
            <a:ext cx="7274602" cy="657827"/>
            <a:chOff x="3075868" y="2420887"/>
            <a:chExt cx="3580884" cy="890838"/>
          </a:xfrm>
        </p:grpSpPr>
        <p:sp>
          <p:nvSpPr>
            <p:cNvPr id="59" name="角丸四角形 58"/>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3089769" y="251717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みどりのカーテンづくりを通じた府民の暑さ対策の取組促進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正方形/長方形 1"/>
          <p:cNvSpPr>
            <a:spLocks noChangeArrowheads="1"/>
          </p:cNvSpPr>
          <p:nvPr/>
        </p:nvSpPr>
        <p:spPr bwMode="auto">
          <a:xfrm>
            <a:off x="7242319" y="1078558"/>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2" name="表 61"/>
          <p:cNvGraphicFramePr>
            <a:graphicFrameLocks noGrp="1"/>
          </p:cNvGraphicFramePr>
          <p:nvPr/>
        </p:nvGraphicFramePr>
        <p:xfrm>
          <a:off x="218079" y="1473585"/>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218079" y="1988692"/>
            <a:ext cx="8809882" cy="549639"/>
          </a:xfrm>
          <a:prstGeom prst="rect">
            <a:avLst/>
          </a:prstGeom>
          <a:noFill/>
          <a:ln w="9525" algn="ctr">
            <a:noFill/>
            <a:round/>
            <a:headEnd/>
            <a:tailEnd/>
          </a:ln>
        </p:spPr>
        <p:txBody>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◆ゴーヤの種の啓発物品（企業協賛）を活用し、みどりのカーテンづくりの取組みの促進を通じ、府民の暑さ対策を促進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1"/>
          <p:cNvSpPr>
            <a:spLocks noChangeArrowheads="1"/>
          </p:cNvSpPr>
          <p:nvPr/>
        </p:nvSpPr>
        <p:spPr bwMode="auto">
          <a:xfrm>
            <a:off x="467544" y="2508784"/>
            <a:ext cx="8348772" cy="3785174"/>
          </a:xfrm>
          <a:prstGeom prst="rect">
            <a:avLst/>
          </a:prstGeom>
          <a:solidFill>
            <a:schemeClr val="bg1">
              <a:alpha val="63000"/>
            </a:schemeClr>
          </a:solidFill>
          <a:ln w="9525" algn="ctr">
            <a:noFill/>
            <a:round/>
            <a:headEnd/>
            <a:tailEnd/>
          </a:ln>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63" name="角丸四角形 62"/>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府民が行いやすい</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身近な</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4258595" y="2665497"/>
            <a:ext cx="2367953" cy="284693"/>
          </a:xfrm>
          <a:prstGeom prst="rect">
            <a:avLst/>
          </a:prstGeom>
          <a:solidFill>
            <a:srgbClr val="00B0F0"/>
          </a:solidFill>
          <a:ln>
            <a:solidFill>
              <a:schemeClr val="bg1"/>
            </a:solidFill>
          </a:ln>
        </p:spPr>
        <p:txBody>
          <a:bodyPr wrap="square" rtlCol="0">
            <a:spAutoFit/>
          </a:bodyPr>
          <a:lstStyle/>
          <a:p>
            <a:pPr algn="ctr">
              <a:lnSpc>
                <a:spcPts val="1500"/>
              </a:lnSpc>
            </a:pPr>
            <a:r>
              <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ポータルサイトで事例紹介</a:t>
            </a:r>
            <a:endPar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1454336" y="2584074"/>
            <a:ext cx="1965536" cy="1885008"/>
          </a:xfrm>
          <a:prstGeom prst="wedgeRoundRectCallout">
            <a:avLst>
              <a:gd name="adj1" fmla="val -57294"/>
              <a:gd name="adj2" fmla="val 49096"/>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98847" y="4475024"/>
            <a:ext cx="3291311" cy="1600438"/>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リクルート住まいカンパニーからの協賛 </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ゴーヤの種</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5,000</a:t>
            </a:r>
            <a:r>
              <a:rPr lang="ja-JP" altLang="en-US" sz="1400" dirty="0">
                <a:latin typeface="Meiryo UI" panose="020B0604030504040204" pitchFamily="50" charset="-128"/>
                <a:ea typeface="Meiryo UI" panose="020B0604030504040204" pitchFamily="50" charset="-128"/>
              </a:rPr>
              <a:t>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配布先</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・府内幼稚園・保育園・こども園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・府内市町村、小学校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・老人保健施設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・温暖化防止推進員　　　　　　　など</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012" y="2640072"/>
            <a:ext cx="1320724" cy="1754087"/>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473" y="4735486"/>
            <a:ext cx="1949418" cy="146206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2376" y="3242056"/>
            <a:ext cx="1909673" cy="1431490"/>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6158" y="2665497"/>
            <a:ext cx="1858485" cy="2477980"/>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8184" y="4678861"/>
            <a:ext cx="1168838" cy="1558451"/>
          </a:xfrm>
          <a:prstGeom prst="rect">
            <a:avLst/>
          </a:prstGeom>
        </p:spPr>
      </p:pic>
    </p:spTree>
    <p:extLst>
      <p:ext uri="{BB962C8B-B14F-4D97-AF65-F5344CB8AC3E}">
        <p14:creationId xmlns:p14="http://schemas.microsoft.com/office/powerpoint/2010/main" val="326874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spcBef>
                <a:spcPts val="600"/>
              </a:spcBef>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362" cy="657827"/>
            <a:chOff x="3075868"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749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取組⑤</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nvGraphicFramePr>
        <p:xfrm>
          <a:off x="231721" y="1239612"/>
          <a:ext cx="8729400" cy="5425980"/>
        </p:xfrm>
        <a:graphic>
          <a:graphicData uri="http://schemas.openxmlformats.org/drawingml/2006/table">
            <a:tbl>
              <a:tblPr firstRow="1" bandRow="1">
                <a:tableStyleId>{5C22544A-7EE6-4342-B048-85BDC9FD1C3A}</a:tableStyleId>
              </a:tblPr>
              <a:tblGrid>
                <a:gridCol w="8729400">
                  <a:extLst>
                    <a:ext uri="{9D8B030D-6E8A-4147-A177-3AD203B41FA5}">
                      <a16:colId xmlns:a16="http://schemas.microsoft.com/office/drawing/2014/main" val="20000"/>
                    </a:ext>
                  </a:extLst>
                </a:gridCol>
              </a:tblGrid>
              <a:tr h="517449">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90853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82855" y="2157467"/>
            <a:ext cx="8840867" cy="2863933"/>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①「大阪府暑さ対策情報ポータルサイト」による啓発（再掲）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・本日の暑さ指数の紹介、熱中症警戒アラートメール配信サービス登録案内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習慣やセミナー等の参考となる資料、暑さ対策情報の掲載</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「こわい</a:t>
            </a:r>
            <a:r>
              <a:rPr lang="ja-JP" altLang="en-US" sz="1400" b="1" spc="-150" dirty="0" err="1">
                <a:latin typeface="Meiryo UI" panose="020B0604030504040204" pitchFamily="50" charset="-128"/>
                <a:ea typeface="Meiryo UI" panose="020B0604030504040204" pitchFamily="50" charset="-128"/>
                <a:cs typeface="Meiryo UI" panose="020B0604030504040204" pitchFamily="50" charset="-128"/>
              </a:rPr>
              <a:t>んやで</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熱中症！」ページによる啓発</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・熱中症の症状、予防、応急処置等の紹介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①と②は相互リンクにより啓発内容を補完</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での啓発（再掲）</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での啓発（フォロワー</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11,695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⑤アスマイルコラムによる啓発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4010095" y="890328"/>
            <a:ext cx="4958740"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（政策企画部・府民文化部・健康医療部・環境農林水産部）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35381"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ホームページ等による啓発</a:t>
            </a:r>
            <a:endParaRPr kumimoji="1" lang="ja-JP" altLang="en-US" sz="1600" b="1" dirty="0">
              <a:latin typeface="Meiryo UI" pitchFamily="50" charset="-128"/>
              <a:ea typeface="Meiryo UI" pitchFamily="50" charset="-128"/>
              <a:cs typeface="Meiryo UI" pitchFamily="50" charset="-128"/>
            </a:endParaRPr>
          </a:p>
        </p:txBody>
      </p:sp>
      <p:sp>
        <p:nvSpPr>
          <p:cNvPr id="30" name="角丸四角形 29"/>
          <p:cNvSpPr/>
          <p:nvPr/>
        </p:nvSpPr>
        <p:spPr>
          <a:xfrm>
            <a:off x="308065" y="5501415"/>
            <a:ext cx="3727240" cy="336409"/>
          </a:xfrm>
          <a:prstGeom prst="roundRect">
            <a:avLst>
              <a:gd name="adj" fmla="val 50000"/>
            </a:avLst>
          </a:prstGeom>
          <a:gradFill>
            <a:gsLst>
              <a:gs pos="35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府政だよりでの注意喚起</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・８月合併号）</a:t>
            </a:r>
          </a:p>
        </p:txBody>
      </p:sp>
      <p:sp>
        <p:nvSpPr>
          <p:cNvPr id="31" name="角丸四角形 30"/>
          <p:cNvSpPr/>
          <p:nvPr/>
        </p:nvSpPr>
        <p:spPr>
          <a:xfrm>
            <a:off x="335381" y="4544109"/>
            <a:ext cx="3100610" cy="33822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知事定例会見での注意喚起</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6081092" y="5154230"/>
            <a:ext cx="2343057" cy="360024"/>
          </a:xfrm>
          <a:prstGeom prst="rect">
            <a:avLst/>
          </a:prstGeom>
          <a:noFill/>
          <a:ln w="9525" algn="ctr">
            <a:noFill/>
            <a:round/>
            <a:headEnd/>
            <a:tailEnd/>
          </a:ln>
        </p:spPr>
        <p:txBody>
          <a:bodyPr/>
          <a:lstStyle/>
          <a:p>
            <a:r>
              <a:rPr lang="ja-JP" altLang="en-US" sz="1200" b="1" dirty="0">
                <a:latin typeface="Meiryo UI" panose="020B0604030504040204" pitchFamily="50" charset="-128"/>
                <a:ea typeface="Meiryo UI" panose="020B0604030504040204" pitchFamily="50" charset="-128"/>
              </a:rPr>
              <a:t>▲「こわい</a:t>
            </a:r>
            <a:r>
              <a:rPr lang="ja-JP" altLang="en-US" sz="1200" b="1" dirty="0" err="1">
                <a:latin typeface="Meiryo UI" panose="020B0604030504040204" pitchFamily="50" charset="-128"/>
                <a:ea typeface="Meiryo UI" panose="020B0604030504040204" pitchFamily="50" charset="-128"/>
              </a:rPr>
              <a:t>んやで</a:t>
            </a:r>
            <a:r>
              <a:rPr lang="ja-JP" altLang="en-US" sz="1200" b="1" dirty="0">
                <a:latin typeface="Meiryo UI" panose="020B0604030504040204" pitchFamily="50" charset="-128"/>
                <a:ea typeface="Meiryo UI" panose="020B0604030504040204" pitchFamily="50" charset="-128"/>
              </a:rPr>
              <a:t>熱中症！」ページ</a:t>
            </a:r>
            <a:endParaRPr lang="ja-JP" altLang="en-US" sz="120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302711" y="5846282"/>
            <a:ext cx="5677194" cy="824786"/>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・予定</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発行部数</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206</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万部のトピックス（３面）での注意喚起</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pPr indent="-360000"/>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➡熱中症警戒アラートの啓発、ポータルサイトへの誘導</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➡熱中症対策のためにマスクをはずすことが推奨される場面の啓発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p:cNvSpPr>
            <a:spLocks noChangeArrowheads="1"/>
          </p:cNvSpPr>
          <p:nvPr/>
        </p:nvSpPr>
        <p:spPr bwMode="auto">
          <a:xfrm>
            <a:off x="308065" y="4885752"/>
            <a:ext cx="5635637" cy="456963"/>
          </a:xfrm>
          <a:prstGeom prst="rect">
            <a:avLst/>
          </a:prstGeom>
          <a:noFill/>
          <a:ln w="9525" algn="ctr">
            <a:noFill/>
            <a:round/>
            <a:headEnd/>
            <a:tailEnd/>
          </a:ln>
        </p:spPr>
        <p:txBody>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日（熱中症警戒アラートの啓発、「高齢者」「子ども」「室内」での熱中症対策について注意喚起、マスクをはずすことが推奨される場面の啓発）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5297643" y="5715776"/>
            <a:ext cx="3469307" cy="732577"/>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府民へ</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多様な媒体を通じ</a:t>
            </a:r>
            <a:r>
              <a:rPr lang="en-US"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r>
            <a:br>
              <a:rPr lang="en-US"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注意喚起・啓発</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3861894" y="4131830"/>
            <a:ext cx="1682788" cy="216008"/>
          </a:xfrm>
          <a:prstGeom prst="rect">
            <a:avLst/>
          </a:prstGeom>
          <a:noFill/>
          <a:ln w="9525" algn="ctr">
            <a:noFill/>
            <a:round/>
            <a:headEnd/>
            <a:tailEnd/>
          </a:ln>
        </p:spPr>
        <p:txBody>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令和４年</a:t>
            </a:r>
            <a:r>
              <a:rPr lang="en-US" altLang="ja-JP" sz="1000" b="1" dirty="0">
                <a:latin typeface="Meiryo UI" panose="020B0604030504040204" pitchFamily="50" charset="-128"/>
                <a:ea typeface="Meiryo UI" panose="020B0604030504040204" pitchFamily="50" charset="-128"/>
              </a:rPr>
              <a:t>12</a:t>
            </a:r>
            <a:r>
              <a:rPr lang="ja-JP" altLang="en-US" sz="1000" b="1" dirty="0">
                <a:latin typeface="Meiryo UI" panose="020B0604030504040204" pitchFamily="50" charset="-128"/>
                <a:ea typeface="Meiryo UI" panose="020B0604030504040204" pitchFamily="50" charset="-128"/>
              </a:rPr>
              <a:t>月</a:t>
            </a:r>
            <a:r>
              <a:rPr lang="en-US" altLang="ja-JP" sz="1000" b="1" dirty="0">
                <a:latin typeface="Meiryo UI" panose="020B0604030504040204" pitchFamily="50" charset="-128"/>
                <a:ea typeface="Meiryo UI" panose="020B0604030504040204" pitchFamily="50" charset="-128"/>
              </a:rPr>
              <a:t>8</a:t>
            </a:r>
            <a:r>
              <a:rPr lang="ja-JP" altLang="en-US" sz="1000" b="1" dirty="0">
                <a:latin typeface="Meiryo UI" panose="020B0604030504040204" pitchFamily="50" charset="-128"/>
                <a:ea typeface="Meiryo UI" panose="020B0604030504040204" pitchFamily="50" charset="-128"/>
              </a:rPr>
              <a:t>日現在</a:t>
            </a:r>
            <a:endParaRPr lang="ja-JP" altLang="en-US" sz="1000" dirty="0">
              <a:latin typeface="Meiryo UI" panose="020B0604030504040204" pitchFamily="50" charset="-128"/>
              <a:ea typeface="Meiryo UI" panose="020B0604030504040204" pitchFamily="50" charset="-128"/>
            </a:endParaRPr>
          </a:p>
        </p:txBody>
      </p:sp>
      <p:sp>
        <p:nvSpPr>
          <p:cNvPr id="3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11</a:t>
            </a:r>
            <a:endParaRPr lang="ja-JP" altLang="en-US" sz="2200" b="1" dirty="0">
              <a:latin typeface="Meiryo UI" panose="020B0604030504040204" pitchFamily="50" charset="-128"/>
              <a:ea typeface="Meiryo UI" panose="020B0604030504040204" pitchFamily="50" charset="-128"/>
            </a:endParaRPr>
          </a:p>
        </p:txBody>
      </p:sp>
      <p:pic>
        <p:nvPicPr>
          <p:cNvPr id="38" name="図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149" y="1914900"/>
            <a:ext cx="2718601" cy="3106500"/>
          </a:xfrm>
          <a:prstGeom prst="rect">
            <a:avLst/>
          </a:prstGeom>
        </p:spPr>
      </p:pic>
    </p:spTree>
    <p:extLst>
      <p:ext uri="{BB962C8B-B14F-4D97-AF65-F5344CB8AC3E}">
        <p14:creationId xmlns:p14="http://schemas.microsoft.com/office/powerpoint/2010/main" val="74880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02680" y="514079"/>
            <a:ext cx="7271410" cy="683096"/>
            <a:chOff x="3075868" y="2420887"/>
            <a:chExt cx="357931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198" y="2446228"/>
              <a:ext cx="3566983" cy="541834"/>
            </a:xfrm>
            <a:prstGeom prst="rect">
              <a:avLst/>
            </a:prstGeom>
          </p:spPr>
          <p:txBody>
            <a:bodyPr wrap="square">
              <a:spAutoFit/>
            </a:bodyPr>
            <a:lstStyle/>
            <a:p>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大阪府等が実施する周知機会を活用した注意喚起・啓発</a:t>
              </a:r>
            </a:p>
          </p:txBody>
        </p:sp>
      </p:grpSp>
      <p:sp>
        <p:nvSpPr>
          <p:cNvPr id="11" name="角丸四角形 10"/>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取組⑥</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31701025"/>
              </p:ext>
            </p:extLst>
          </p:nvPr>
        </p:nvGraphicFramePr>
        <p:xfrm>
          <a:off x="234316" y="1227310"/>
          <a:ext cx="8818195" cy="5111882"/>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310794">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80108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394100" y="6353335"/>
            <a:ext cx="7857890"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関係者向けの</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既存の周知機会</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を活用し、セミナーに準じた啓発</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正方形/長方形 1"/>
          <p:cNvSpPr>
            <a:spLocks noChangeArrowheads="1"/>
          </p:cNvSpPr>
          <p:nvPr/>
        </p:nvSpPr>
        <p:spPr bwMode="auto">
          <a:xfrm>
            <a:off x="270579" y="2047161"/>
            <a:ext cx="8333869" cy="4361813"/>
          </a:xfrm>
          <a:prstGeom prst="rect">
            <a:avLst/>
          </a:prstGeom>
          <a:noFill/>
          <a:ln w="9525" algn="ctr">
            <a:noFill/>
            <a:round/>
            <a:headEnd/>
            <a:tailEnd/>
          </a:ln>
        </p:spPr>
        <p:txBody>
          <a:bodyPr/>
          <a:lstStyle/>
          <a:p>
            <a:pPr>
              <a:lnSpc>
                <a:spcPct val="150000"/>
              </a:lnSpc>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spc="-150" dirty="0" err="1">
                <a:latin typeface="Meiryo UI" panose="020B0604030504040204" pitchFamily="50" charset="-128"/>
                <a:ea typeface="Meiryo UI" panose="020B0604030504040204" pitchFamily="50" charset="-128"/>
                <a:cs typeface="Meiryo UI" panose="020B0604030504040204" pitchFamily="50" charset="-128"/>
              </a:rPr>
              <a:t>指定障がい</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児支援事業者・障がい福祉サービス事業者集団指導（</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研修）（９月）</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②学校体育活動等における事故防止に関する研修会</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５月</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開催）</a:t>
            </a:r>
          </a:p>
          <a:p>
            <a:pPr>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③保育士等向けセミナーでの暑さ対策啓発（７月・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④民生</a:t>
            </a:r>
            <a:r>
              <a:rPr lang="zh-TW" altLang="en-US" sz="1600" b="1" spc="-150" dirty="0">
                <a:latin typeface="Meiryo UI" panose="020B0604030504040204" pitchFamily="50" charset="-128"/>
                <a:ea typeface="Meiryo UI" panose="020B0604030504040204" pitchFamily="50" charset="-128"/>
                <a:cs typeface="Meiryo UI" panose="020B0604030504040204" pitchFamily="50" charset="-128"/>
              </a:rPr>
              <a:t>委員協議会会長連絡会</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①高齢者施設への注意喚起</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②府所管の認可外保育施設に熱中症警戒アラートを送付し啓発</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③市町村、保健所、民生委員協議会を通じた熱中症予防リーフレットの送付・周知</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④大阪府社会福祉協議会へメールによる注意喚起</a:t>
            </a:r>
            <a:endParaRPr lang="en-US" altLang="ja-JP" sz="1600" b="1"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4138458" y="84789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（福祉部・健康医療部・環境農林水産部・教育庁）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321361" y="1653847"/>
            <a:ext cx="4020595" cy="43204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セミナー、会合での周知啓発</a:t>
            </a:r>
            <a:endParaRPr kumimoji="1" lang="ja-JP" altLang="en-US" sz="1600" b="1" dirty="0">
              <a:latin typeface="Meiryo UI" pitchFamily="50" charset="-128"/>
              <a:ea typeface="Meiryo UI" pitchFamily="50" charset="-128"/>
              <a:cs typeface="Meiryo UI" pitchFamily="50" charset="-128"/>
            </a:endParaRPr>
          </a:p>
        </p:txBody>
      </p:sp>
      <p:sp>
        <p:nvSpPr>
          <p:cNvPr id="32" name="角丸四角形 31"/>
          <p:cNvSpPr/>
          <p:nvPr/>
        </p:nvSpPr>
        <p:spPr>
          <a:xfrm>
            <a:off x="321361" y="3783251"/>
            <a:ext cx="4034615" cy="43204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各機関等への周知啓発の依頼等</a:t>
            </a:r>
            <a:endParaRPr kumimoji="1" lang="ja-JP" altLang="en-US" sz="1600" b="1" dirty="0">
              <a:latin typeface="Meiryo UI" pitchFamily="50" charset="-128"/>
              <a:ea typeface="Meiryo UI" pitchFamily="50" charset="-128"/>
              <a:cs typeface="Meiryo UI" pitchFamily="50" charset="-128"/>
            </a:endParaRPr>
          </a:p>
        </p:txBody>
      </p:sp>
      <p:sp>
        <p:nvSpPr>
          <p:cNvPr id="33" name="正方形/長方形 1"/>
          <p:cNvSpPr>
            <a:spLocks noChangeArrowheads="1"/>
          </p:cNvSpPr>
          <p:nvPr/>
        </p:nvSpPr>
        <p:spPr bwMode="auto">
          <a:xfrm>
            <a:off x="6717116" y="5665090"/>
            <a:ext cx="1887332" cy="278320"/>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▲熱中症予防リーフレット</a:t>
            </a:r>
          </a:p>
        </p:txBody>
      </p:sp>
      <p:sp>
        <p:nvSpPr>
          <p:cNvPr id="2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12</a:t>
            </a: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376" y="3252790"/>
            <a:ext cx="1858335" cy="2316409"/>
          </a:xfrm>
          <a:prstGeom prst="rect">
            <a:avLst/>
          </a:prstGeom>
        </p:spPr>
      </p:pic>
    </p:spTree>
    <p:extLst>
      <p:ext uri="{BB962C8B-B14F-4D97-AF65-F5344CB8AC3E}">
        <p14:creationId xmlns:p14="http://schemas.microsoft.com/office/powerpoint/2010/main" val="145288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691680" y="545722"/>
            <a:ext cx="7271091" cy="657827"/>
            <a:chOff x="3075868" y="2420887"/>
            <a:chExt cx="3579156"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041" y="2466726"/>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民間事業者の広報媒体による注意喚起・啓発</a:t>
              </a:r>
            </a:p>
          </p:txBody>
        </p:sp>
      </p:grpSp>
      <p:sp>
        <p:nvSpPr>
          <p:cNvPr id="11" name="角丸四角形 10"/>
          <p:cNvSpPr/>
          <p:nvPr/>
        </p:nvSpPr>
        <p:spPr>
          <a:xfrm>
            <a:off x="156063" y="55842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取組⑦</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nvGraphicFramePr>
        <p:xfrm>
          <a:off x="162162" y="1251365"/>
          <a:ext cx="8818195" cy="5007923"/>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582">
                <a:tc>
                  <a:txBody>
                    <a:bodyPr/>
                    <a:lstStyle/>
                    <a:p>
                      <a:pPr algn="ctr">
                        <a:lnSpc>
                          <a:spcPts val="2100"/>
                        </a:lnSpc>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marL="0" marR="0" marT="0" marB="0" anchor="ctr">
                    <a:solidFill>
                      <a:srgbClr val="0070C0"/>
                    </a:solidFill>
                  </a:tcPr>
                </a:tc>
                <a:extLst>
                  <a:ext uri="{0D108BD9-81ED-4DB2-BD59-A6C34878D82A}">
                    <a16:rowId xmlns:a16="http://schemas.microsoft.com/office/drawing/2014/main" val="10000"/>
                  </a:ext>
                </a:extLst>
              </a:tr>
              <a:tr h="453034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596540" y="6323342"/>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府民に関心のある媒体から発信することによる、</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啓発機会の増加</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155594" y="1774546"/>
            <a:ext cx="5566459" cy="4470403"/>
          </a:xfrm>
          <a:prstGeom prst="rect">
            <a:avLst/>
          </a:prstGeom>
          <a:noFill/>
          <a:ln w="9525" algn="ctr">
            <a:noFill/>
            <a:round/>
            <a:headEnd/>
            <a:tailEnd/>
          </a:ln>
        </p:spPr>
        <p:txBody>
          <a:bodyPr/>
          <a:lstStyle/>
          <a:p>
            <a:pPr>
              <a:lnSpc>
                <a:spcPts val="1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そのほかの団体等の連携協力</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①大阪府老人クラブ連合会会報誌（７月号　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万部）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習慣、熱中症警戒アラートの啓発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熱中症予防と新しい生活様式の両立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②大</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阪府農業会議広報</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誌（７月号　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千部）</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➡農業関係者向け：熱中症警戒アラートの啓発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0520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夏の作業やマスク着用時の注意喚起</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③大阪府国民健康保険団体連合会会報誌「こくほ大阪」</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➡保険者向け：「大阪府だより」においてエアコンの積極的な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利用や、水分補給・塩分補給等を呼び掛け</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620000" indent="-2448000">
              <a:lnSpc>
                <a:spcPts val="10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④銭湯にある企業のバナー広告（６月～７月）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➡暑さ対策・熱中症対策の啓発　　</a:t>
            </a:r>
          </a:p>
          <a:p>
            <a:pPr>
              <a:lnSpc>
                <a:spcPts val="12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1"/>
          <p:cNvSpPr>
            <a:spLocks noChangeArrowheads="1"/>
          </p:cNvSpPr>
          <p:nvPr/>
        </p:nvSpPr>
        <p:spPr bwMode="auto">
          <a:xfrm>
            <a:off x="4231567" y="90208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（府民文化部・福祉部・健康医療部・環境農林水産部）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1"/>
          <p:cNvSpPr>
            <a:spLocks noChangeArrowheads="1"/>
          </p:cNvSpPr>
          <p:nvPr/>
        </p:nvSpPr>
        <p:spPr bwMode="auto">
          <a:xfrm>
            <a:off x="5760183" y="3810222"/>
            <a:ext cx="1718272" cy="360024"/>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▲大阪府老人クラブ連合会</a:t>
            </a:r>
            <a:endParaRPr lang="en-US" altLang="ja-JP" sz="1200" b="1" spc="-150" dirty="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会報誌（抜粋）</a:t>
            </a:r>
            <a:endParaRPr lang="ja-JP" altLang="en-US" sz="1200" spc="-150" dirty="0">
              <a:latin typeface="Meiryo UI" panose="020B0604030504040204" pitchFamily="50" charset="-128"/>
              <a:ea typeface="Meiryo UI" panose="020B0604030504040204" pitchFamily="50" charset="-128"/>
            </a:endParaRPr>
          </a:p>
        </p:txBody>
      </p:sp>
      <p:sp>
        <p:nvSpPr>
          <p:cNvPr id="25" name="正方形/長方形 1"/>
          <p:cNvSpPr>
            <a:spLocks noChangeArrowheads="1"/>
          </p:cNvSpPr>
          <p:nvPr/>
        </p:nvSpPr>
        <p:spPr bwMode="auto">
          <a:xfrm>
            <a:off x="7665824" y="3806431"/>
            <a:ext cx="1162582" cy="427765"/>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▲大阪府農業</a:t>
            </a:r>
            <a:endParaRPr lang="en-US" altLang="ja-JP" sz="1200" b="1" spc="-150" dirty="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時報（抜粋）</a:t>
            </a:r>
            <a:endParaRPr lang="ja-JP" altLang="en-US" sz="1200" spc="-150" dirty="0">
              <a:latin typeface="Meiryo UI" panose="020B0604030504040204" pitchFamily="50" charset="-128"/>
              <a:ea typeface="Meiryo UI" panose="020B0604030504040204" pitchFamily="50" charset="-128"/>
            </a:endParaRP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13</a:t>
            </a:r>
            <a:endParaRPr lang="ja-JP" altLang="en-US" sz="2200" b="1" dirty="0">
              <a:latin typeface="Meiryo UI" panose="020B0604030504040204" pitchFamily="50" charset="-128"/>
              <a:ea typeface="Meiryo UI" panose="020B0604030504040204" pitchFamily="50" charset="-128"/>
            </a:endParaRPr>
          </a:p>
        </p:txBody>
      </p:sp>
      <p:sp>
        <p:nvSpPr>
          <p:cNvPr id="22" name="正方形/長方形 1"/>
          <p:cNvSpPr>
            <a:spLocks noChangeArrowheads="1"/>
          </p:cNvSpPr>
          <p:nvPr/>
        </p:nvSpPr>
        <p:spPr bwMode="auto">
          <a:xfrm>
            <a:off x="5884977" y="5976586"/>
            <a:ext cx="1423327" cy="268364"/>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▲こく</a:t>
            </a:r>
            <a:r>
              <a:rPr lang="ja-JP" altLang="en-US" sz="1200" b="1" spc="-150" dirty="0" err="1">
                <a:latin typeface="Meiryo UI" panose="020B0604030504040204" pitchFamily="50" charset="-128"/>
                <a:ea typeface="Meiryo UI" panose="020B0604030504040204" pitchFamily="50" charset="-128"/>
              </a:rPr>
              <a:t>ほ</a:t>
            </a:r>
            <a:r>
              <a:rPr lang="ja-JP" altLang="en-US" sz="1200" b="1" spc="-150" dirty="0">
                <a:latin typeface="Meiryo UI" panose="020B0604030504040204" pitchFamily="50" charset="-128"/>
                <a:ea typeface="Meiryo UI" panose="020B0604030504040204" pitchFamily="50" charset="-128"/>
              </a:rPr>
              <a:t>大阪（抜粋）</a:t>
            </a:r>
            <a:endParaRPr lang="ja-JP" altLang="en-US" sz="1200" spc="-15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5649046" y="1805909"/>
            <a:ext cx="1781457" cy="1989974"/>
          </a:xfrm>
          <a:prstGeom prst="rect">
            <a:avLst/>
          </a:prstGeom>
        </p:spPr>
      </p:pic>
      <p:pic>
        <p:nvPicPr>
          <p:cNvPr id="10" name="図 9"/>
          <p:cNvPicPr>
            <a:picLocks noChangeAspect="1"/>
          </p:cNvPicPr>
          <p:nvPr/>
        </p:nvPicPr>
        <p:blipFill>
          <a:blip r:embed="rId4"/>
          <a:stretch>
            <a:fillRect/>
          </a:stretch>
        </p:blipFill>
        <p:spPr>
          <a:xfrm>
            <a:off x="7516585" y="2239754"/>
            <a:ext cx="1405125" cy="1566677"/>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7751" y="4386570"/>
            <a:ext cx="2515157" cy="1525962"/>
          </a:xfrm>
          <a:prstGeom prst="rect">
            <a:avLst/>
          </a:prstGeom>
        </p:spPr>
      </p:pic>
    </p:spTree>
    <p:extLst>
      <p:ext uri="{BB962C8B-B14F-4D97-AF65-F5344CB8AC3E}">
        <p14:creationId xmlns:p14="http://schemas.microsoft.com/office/powerpoint/2010/main" val="179916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321640911"/>
              </p:ext>
            </p:extLst>
          </p:nvPr>
        </p:nvGraphicFramePr>
        <p:xfrm>
          <a:off x="155342" y="1268760"/>
          <a:ext cx="8831835" cy="547260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1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7065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⑧</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7575578" y="890328"/>
            <a:ext cx="167694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1"/>
          <p:cNvSpPr>
            <a:spLocks noChangeArrowheads="1"/>
          </p:cNvSpPr>
          <p:nvPr/>
        </p:nvSpPr>
        <p:spPr bwMode="auto">
          <a:xfrm>
            <a:off x="262185" y="2253045"/>
            <a:ext cx="4435383" cy="2282676"/>
          </a:xfrm>
          <a:prstGeom prst="rect">
            <a:avLst/>
          </a:prstGeom>
          <a:noFill/>
          <a:ln w="9525" algn="ctr">
            <a:noFill/>
            <a:round/>
            <a:headEnd/>
            <a:tailEnd/>
          </a:ln>
        </p:spPr>
        <p:txBody>
          <a:bodyPr wrap="square">
            <a:spAutoFit/>
          </a:bodyPr>
          <a:lstStyle/>
          <a:p>
            <a:pPr>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①予防啓発ポスター・ボードの作成</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（ポスター約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1,800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枚・ボード約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680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枚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➡株式会社コクミン、株式会派アカカベ、きららみらい薬局・サクラ薬局、ウエルシア薬局、キタバ薬局に配布したほか、イオン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店舗内にて掲示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②商品販売ポップでの普及（約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4,200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枚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➡薬局・スーパーなど啓発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5341" y="1822498"/>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大塚製薬㈱との啓発事業</a:t>
            </a:r>
          </a:p>
        </p:txBody>
      </p:sp>
      <p:sp>
        <p:nvSpPr>
          <p:cNvPr id="28" name="角丸四角形 27"/>
          <p:cNvSpPr/>
          <p:nvPr/>
        </p:nvSpPr>
        <p:spPr bwMode="auto">
          <a:xfrm>
            <a:off x="3781740" y="5059706"/>
            <a:ext cx="536859" cy="204311"/>
          </a:xfrm>
          <a:prstGeom prst="roundRect">
            <a:avLst/>
          </a:prstGeom>
          <a:solidFill>
            <a:srgbClr val="FFC000"/>
          </a:solidFill>
          <a:ln w="25400">
            <a:noFill/>
          </a:ln>
          <a:effectLst/>
        </p:spPr>
        <p:txBody>
          <a:bodyPr wrap="square" lIns="0" tIns="0" rIns="0" bIns="0" anchor="ctr">
            <a:spAutoFit/>
          </a:bodyPr>
          <a:lstStyle/>
          <a:p>
            <a:pPr algn="ctr">
              <a:defRPr/>
            </a:pPr>
            <a:r>
              <a:rPr lang="ja-JP" altLang="en-US" sz="1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拡充</a:t>
            </a: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14</a:t>
            </a:r>
            <a:endParaRPr lang="ja-JP" altLang="en-US" sz="2200" b="1" dirty="0">
              <a:latin typeface="Meiryo UI" panose="020B0604030504040204" pitchFamily="50" charset="-128"/>
              <a:ea typeface="Meiryo UI" panose="020B0604030504040204" pitchFamily="50" charset="-128"/>
            </a:endParaRPr>
          </a:p>
        </p:txBody>
      </p:sp>
      <p:sp>
        <p:nvSpPr>
          <p:cNvPr id="37" name="角丸四角形 36"/>
          <p:cNvSpPr/>
          <p:nvPr/>
        </p:nvSpPr>
        <p:spPr>
          <a:xfrm>
            <a:off x="155340" y="4469099"/>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小林製薬㈱との啓発事業</a:t>
            </a:r>
          </a:p>
        </p:txBody>
      </p:sp>
      <p:sp>
        <p:nvSpPr>
          <p:cNvPr id="40" name="正方形/長方形 1"/>
          <p:cNvSpPr>
            <a:spLocks noChangeArrowheads="1"/>
          </p:cNvSpPr>
          <p:nvPr/>
        </p:nvSpPr>
        <p:spPr bwMode="auto">
          <a:xfrm>
            <a:off x="262185" y="4905076"/>
            <a:ext cx="4628560" cy="1107996"/>
          </a:xfrm>
          <a:prstGeom prst="rect">
            <a:avLst/>
          </a:prstGeom>
          <a:noFill/>
          <a:ln w="9525" algn="ctr">
            <a:noFill/>
            <a:round/>
            <a:headEnd/>
            <a:tailEnd/>
          </a:ln>
        </p:spPr>
        <p:txBody>
          <a:bodyPr wrap="square">
            <a:spAutoFit/>
          </a:bodyPr>
          <a:lstStyle/>
          <a:p>
            <a:pPr marL="144000" indent="-1008000">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①予防啓発チラシの作成（</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26,000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枚）</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8000" indent="-1008000"/>
            <a:r>
              <a:rPr lang="ja-JP" altLang="en-US" sz="1400" dirty="0">
                <a:latin typeface="Meiryo UI" panose="020B0604030504040204" pitchFamily="50" charset="-128"/>
                <a:ea typeface="Meiryo UI" panose="020B0604030504040204" pitchFamily="50" charset="-128"/>
                <a:cs typeface="Meiryo UI" panose="020B0604030504040204" pitchFamily="50" charset="-128"/>
              </a:rPr>
              <a:t>　➡新型コロナウイルス感染症を踏まえた「新しい生活様式」における熱中症予防行動を啓発する予防啓発チラシを作成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➡アカカベ薬局、民生委員児童委員協議会等に配布予定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20600" y="1822498"/>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キリン堂との啓発事業</a:t>
            </a:r>
          </a:p>
        </p:txBody>
      </p:sp>
      <p:sp>
        <p:nvSpPr>
          <p:cNvPr id="47" name="角丸四角形 46"/>
          <p:cNvSpPr/>
          <p:nvPr/>
        </p:nvSpPr>
        <p:spPr>
          <a:xfrm>
            <a:off x="4620600" y="3031370"/>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ダイドードリンコ株式会社との啓発事業</a:t>
            </a:r>
          </a:p>
        </p:txBody>
      </p:sp>
      <p:sp>
        <p:nvSpPr>
          <p:cNvPr id="48" name="正方形/長方形 1"/>
          <p:cNvSpPr>
            <a:spLocks noChangeArrowheads="1"/>
          </p:cNvSpPr>
          <p:nvPr/>
        </p:nvSpPr>
        <p:spPr bwMode="auto">
          <a:xfrm>
            <a:off x="4697568" y="2295830"/>
            <a:ext cx="4458705" cy="725126"/>
          </a:xfrm>
          <a:prstGeom prst="rect">
            <a:avLst/>
          </a:prstGeom>
          <a:noFill/>
          <a:ln w="9525" algn="ctr">
            <a:noFill/>
            <a:round/>
            <a:headEnd/>
            <a:tailEnd/>
          </a:ln>
        </p:spPr>
        <p:txBody>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商品</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➡府内キリン堂店舗にて熱中症予防啓発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を掲示</a:t>
            </a:r>
          </a:p>
        </p:txBody>
      </p:sp>
      <p:sp>
        <p:nvSpPr>
          <p:cNvPr id="49" name="正方形/長方形 1"/>
          <p:cNvSpPr>
            <a:spLocks noChangeArrowheads="1"/>
          </p:cNvSpPr>
          <p:nvPr/>
        </p:nvSpPr>
        <p:spPr bwMode="auto">
          <a:xfrm>
            <a:off x="4697568" y="3505496"/>
            <a:ext cx="4209633" cy="725126"/>
          </a:xfrm>
          <a:prstGeom prst="rect">
            <a:avLst/>
          </a:prstGeom>
          <a:noFill/>
          <a:ln w="9525" algn="ctr">
            <a:noFill/>
            <a:round/>
            <a:headEnd/>
            <a:tailEnd/>
          </a:ln>
        </p:spPr>
        <p:txBody>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アプリでの熱中症警戒の呼びかけ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➡ダイドードリンコ株式会社のアプリにおいて、熱中症に対する警戒を呼びかけ</a:t>
            </a:r>
          </a:p>
        </p:txBody>
      </p:sp>
      <p:sp>
        <p:nvSpPr>
          <p:cNvPr id="23" name="正方形/長方形 1"/>
          <p:cNvSpPr>
            <a:spLocks noChangeArrowheads="1"/>
          </p:cNvSpPr>
          <p:nvPr/>
        </p:nvSpPr>
        <p:spPr bwMode="auto">
          <a:xfrm>
            <a:off x="6486191" y="6128020"/>
            <a:ext cx="2136341" cy="243703"/>
          </a:xfrm>
          <a:prstGeom prst="rect">
            <a:avLst/>
          </a:prstGeom>
          <a:noFill/>
          <a:ln w="9525" algn="ctr">
            <a:noFill/>
            <a:round/>
            <a:headEnd/>
            <a:tailEnd/>
          </a:ln>
        </p:spPr>
        <p:txBody>
          <a:bodyPr/>
          <a:lstStyle/>
          <a:p>
            <a:r>
              <a:rPr lang="ja-JP" altLang="en-US" sz="1200" b="1" spc="-150" dirty="0">
                <a:latin typeface="Meiryo UI" panose="020B0604030504040204" pitchFamily="50" charset="-128"/>
                <a:ea typeface="Meiryo UI" panose="020B0604030504040204" pitchFamily="50" charset="-128"/>
              </a:rPr>
              <a:t>◀大阪府</a:t>
            </a:r>
            <a:r>
              <a:rPr lang="en-US" altLang="ja-JP" sz="1200" b="1" spc="-150" dirty="0">
                <a:latin typeface="Meiryo UI" panose="020B0604030504040204" pitchFamily="50" charset="-128"/>
                <a:ea typeface="Meiryo UI" panose="020B0604030504040204" pitchFamily="50" charset="-128"/>
              </a:rPr>
              <a:t>×</a:t>
            </a:r>
            <a:r>
              <a:rPr lang="ja-JP" altLang="en-US" sz="1200" b="1" spc="-150" dirty="0">
                <a:latin typeface="Meiryo UI" panose="020B0604030504040204" pitchFamily="50" charset="-128"/>
                <a:ea typeface="Meiryo UI" panose="020B0604030504040204" pitchFamily="50" charset="-128"/>
              </a:rPr>
              <a:t>小林製薬㈱作成チラシ</a:t>
            </a:r>
            <a:endParaRPr lang="ja-JP" altLang="en-US" sz="1200" spc="-150"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2346" y="4483798"/>
            <a:ext cx="1572244" cy="2047173"/>
          </a:xfrm>
          <a:prstGeom prst="rect">
            <a:avLst/>
          </a:prstGeom>
        </p:spPr>
      </p:pic>
    </p:spTree>
    <p:extLst>
      <p:ext uri="{BB962C8B-B14F-4D97-AF65-F5344CB8AC3E}">
        <p14:creationId xmlns:p14="http://schemas.microsoft.com/office/powerpoint/2010/main" val="277545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915334025"/>
              </p:ext>
            </p:extLst>
          </p:nvPr>
        </p:nvGraphicFramePr>
        <p:xfrm>
          <a:off x="155342" y="1340767"/>
          <a:ext cx="8831835" cy="537450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483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　</a:t>
                      </a:r>
                    </a:p>
                  </a:txBody>
                  <a:tcPr marL="0" marR="0" marT="0" marB="0" anchor="ctr">
                    <a:solidFill>
                      <a:srgbClr val="0070C0"/>
                    </a:solidFill>
                  </a:tcPr>
                </a:tc>
                <a:extLst>
                  <a:ext uri="{0D108BD9-81ED-4DB2-BD59-A6C34878D82A}">
                    <a16:rowId xmlns:a16="http://schemas.microsoft.com/office/drawing/2014/main" val="10000"/>
                  </a:ext>
                </a:extLst>
              </a:tr>
              <a:tr h="4979673">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正方形/長方形 1"/>
          <p:cNvSpPr>
            <a:spLocks noChangeArrowheads="1"/>
          </p:cNvSpPr>
          <p:nvPr/>
        </p:nvSpPr>
        <p:spPr bwMode="auto">
          <a:xfrm>
            <a:off x="204219" y="2132856"/>
            <a:ext cx="6292506" cy="5760640"/>
          </a:xfrm>
          <a:prstGeom prst="rect">
            <a:avLst/>
          </a:prstGeom>
          <a:noFill/>
          <a:ln w="9525" algn="ctr">
            <a:noFill/>
            <a:round/>
            <a:headEnd/>
            <a:tailEnd/>
          </a:ln>
        </p:spPr>
        <p:txBody>
          <a:bodyPr/>
          <a:lstStyle/>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①熱中症事故防止に関する通知の発出（体育祭等の活動中における熱中症対策を例示）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②移管府立学校に対する「暑さ指数計」及び「熱中症予防のための運動指針啓発ポスター」の配付</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➡令和４年度移管府立学校へ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③学校体育活動等事故防止研修会において熱中症対策の講話を実施（５月開催）</a:t>
            </a: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➡研修会の内容をまとめて冊子を作成し、府立学校・市町村立学校・私立学校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の教職員等を対象に配付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④「熱中症警戒アラート」の周知及び活用に関する通知の発出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⑤空調設備整備を計画的に実施し、教育環境を改善</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➡令和元年度より５ケ年計画で体育館（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➡支援学校特別教室等へ計画的に実施予定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令和元年度中に肢体不自由校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校全てに設置</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令和３年度において知的障がい校５校に設置</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令和４年度において知的</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校３校に設置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⑥「熱中症予防のための運動指針」を活用し各学校において「学校における熱中症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対策ガイドライン」を作成</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spc="-150" dirty="0">
                <a:latin typeface="Meiryo UI" panose="020B0604030504040204" pitchFamily="50" charset="-128"/>
                <a:ea typeface="Meiryo UI" panose="020B0604030504040204" pitchFamily="50" charset="-128"/>
                <a:cs typeface="Meiryo UI" panose="020B0604030504040204" pitchFamily="50" charset="-128"/>
              </a:rPr>
              <a:t>⑦コロナ禍における熱中症対策の周知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　➡一般的な感染症対策に加え、熱中症リスクが高い状況でのマスクの取り扱い等を含めた通知を作成し、</a:t>
            </a:r>
            <a:endParaRPr lang="en-US" altLang="ja-JP" sz="1200" spc="-1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　　 府立学校へ発出</a:t>
            </a:r>
            <a:endParaRPr lang="en-US" altLang="ja-JP" sz="1200" spc="-1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204218" y="1766115"/>
            <a:ext cx="3308093" cy="366741"/>
          </a:xfrm>
          <a:prstGeom prst="rect">
            <a:avLst/>
          </a:prstGeom>
          <a:noFill/>
          <a:ln w="9525" algn="ctr">
            <a:noFill/>
            <a:round/>
            <a:headEnd/>
            <a:tailEnd/>
          </a:ln>
        </p:spPr>
        <p:txBody>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＜学校現場等における熱中症対策＞</a:t>
            </a: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46362" cy="65782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61988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学校現場等における熱中症の注意喚起・啓発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⑨</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5597293" y="6361954"/>
            <a:ext cx="2982823" cy="353319"/>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▲全府立学校に配備している暑さ指数計</a:t>
            </a: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15</a:t>
            </a:r>
            <a:endParaRPr lang="ja-JP" altLang="en-US" sz="2200" b="1" dirty="0">
              <a:latin typeface="Meiryo UI" panose="020B0604030504040204" pitchFamily="50" charset="-128"/>
              <a:ea typeface="Meiryo UI" panose="020B0604030504040204" pitchFamily="50" charset="-128"/>
            </a:endParaRPr>
          </a:p>
        </p:txBody>
      </p:sp>
      <p:sp>
        <p:nvSpPr>
          <p:cNvPr id="20" name="フローチャート: 代替処理 19"/>
          <p:cNvSpPr/>
          <p:nvPr/>
        </p:nvSpPr>
        <p:spPr>
          <a:xfrm>
            <a:off x="395644" y="4293096"/>
            <a:ext cx="4175615" cy="427533"/>
          </a:xfrm>
          <a:prstGeom prst="flowChartAlternateProcess">
            <a:avLst/>
          </a:prstGeom>
          <a:solidFill>
            <a:schemeClr val="tx2">
              <a:lumMod val="20000"/>
              <a:lumOff val="80000"/>
            </a:schemeClr>
          </a:solid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工事概要</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体育館に空調設備と空気搬送ファンを組み合わせた</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スポット方式の空調設備を設置する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
          <p:cNvSpPr>
            <a:spLocks noChangeArrowheads="1"/>
          </p:cNvSpPr>
          <p:nvPr/>
        </p:nvSpPr>
        <p:spPr bwMode="auto">
          <a:xfrm>
            <a:off x="7787685" y="3236982"/>
            <a:ext cx="1233749" cy="279953"/>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◀啓発ポスター</a:t>
            </a:r>
          </a:p>
        </p:txBody>
      </p:sp>
      <p:grpSp>
        <p:nvGrpSpPr>
          <p:cNvPr id="9" name="グループ化 8"/>
          <p:cNvGrpSpPr/>
          <p:nvPr/>
        </p:nvGrpSpPr>
        <p:grpSpPr>
          <a:xfrm>
            <a:off x="4106983" y="3571510"/>
            <a:ext cx="3932269" cy="1590545"/>
            <a:chOff x="3969957" y="3443234"/>
            <a:chExt cx="3932269" cy="1590545"/>
          </a:xfrm>
        </p:grpSpPr>
        <p:sp>
          <p:nvSpPr>
            <p:cNvPr id="3" name="角丸四角形吹き出し 2"/>
            <p:cNvSpPr/>
            <p:nvPr/>
          </p:nvSpPr>
          <p:spPr>
            <a:xfrm>
              <a:off x="3969957" y="3443234"/>
              <a:ext cx="3842403" cy="1590545"/>
            </a:xfrm>
            <a:custGeom>
              <a:avLst/>
              <a:gdLst>
                <a:gd name="connsiteX0" fmla="*/ 0 w 3867361"/>
                <a:gd name="connsiteY0" fmla="*/ 178471 h 1070807"/>
                <a:gd name="connsiteX1" fmla="*/ 178471 w 3867361"/>
                <a:gd name="connsiteY1" fmla="*/ 0 h 1070807"/>
                <a:gd name="connsiteX2" fmla="*/ 644560 w 3867361"/>
                <a:gd name="connsiteY2" fmla="*/ 0 h 1070807"/>
                <a:gd name="connsiteX3" fmla="*/ 644560 w 3867361"/>
                <a:gd name="connsiteY3" fmla="*/ 0 h 1070807"/>
                <a:gd name="connsiteX4" fmla="*/ 1611400 w 3867361"/>
                <a:gd name="connsiteY4" fmla="*/ 0 h 1070807"/>
                <a:gd name="connsiteX5" fmla="*/ 3688890 w 3867361"/>
                <a:gd name="connsiteY5" fmla="*/ 0 h 1070807"/>
                <a:gd name="connsiteX6" fmla="*/ 3867361 w 3867361"/>
                <a:gd name="connsiteY6" fmla="*/ 178471 h 1070807"/>
                <a:gd name="connsiteX7" fmla="*/ 3867361 w 3867361"/>
                <a:gd name="connsiteY7" fmla="*/ 178468 h 1070807"/>
                <a:gd name="connsiteX8" fmla="*/ 3867361 w 3867361"/>
                <a:gd name="connsiteY8" fmla="*/ 178468 h 1070807"/>
                <a:gd name="connsiteX9" fmla="*/ 3867361 w 3867361"/>
                <a:gd name="connsiteY9" fmla="*/ 446170 h 1070807"/>
                <a:gd name="connsiteX10" fmla="*/ 3867361 w 3867361"/>
                <a:gd name="connsiteY10" fmla="*/ 892336 h 1070807"/>
                <a:gd name="connsiteX11" fmla="*/ 3688890 w 3867361"/>
                <a:gd name="connsiteY11" fmla="*/ 1070807 h 1070807"/>
                <a:gd name="connsiteX12" fmla="*/ 1611400 w 3867361"/>
                <a:gd name="connsiteY12" fmla="*/ 1070807 h 1070807"/>
                <a:gd name="connsiteX13" fmla="*/ 644560 w 3867361"/>
                <a:gd name="connsiteY13" fmla="*/ 1070807 h 1070807"/>
                <a:gd name="connsiteX14" fmla="*/ 644560 w 3867361"/>
                <a:gd name="connsiteY14" fmla="*/ 1070807 h 1070807"/>
                <a:gd name="connsiteX15" fmla="*/ 178471 w 3867361"/>
                <a:gd name="connsiteY15" fmla="*/ 1070807 h 1070807"/>
                <a:gd name="connsiteX16" fmla="*/ 0 w 3867361"/>
                <a:gd name="connsiteY16" fmla="*/ 892336 h 1070807"/>
                <a:gd name="connsiteX17" fmla="*/ 0 w 3867361"/>
                <a:gd name="connsiteY17" fmla="*/ 446170 h 1070807"/>
                <a:gd name="connsiteX18" fmla="*/ -795091 w 3867361"/>
                <a:gd name="connsiteY18" fmla="*/ 205263 h 1070807"/>
                <a:gd name="connsiteX19" fmla="*/ 0 w 3867361"/>
                <a:gd name="connsiteY19" fmla="*/ 178468 h 1070807"/>
                <a:gd name="connsiteX20" fmla="*/ 0 w 3867361"/>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22387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67796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08739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95091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808739 w 4676100"/>
                <a:gd name="connsiteY0" fmla="*/ 178471 h 1070807"/>
                <a:gd name="connsiteX1" fmla="*/ 987210 w 4676100"/>
                <a:gd name="connsiteY1" fmla="*/ 0 h 1070807"/>
                <a:gd name="connsiteX2" fmla="*/ 1453299 w 4676100"/>
                <a:gd name="connsiteY2" fmla="*/ 0 h 1070807"/>
                <a:gd name="connsiteX3" fmla="*/ 1453299 w 4676100"/>
                <a:gd name="connsiteY3" fmla="*/ 0 h 1070807"/>
                <a:gd name="connsiteX4" fmla="*/ 2420139 w 4676100"/>
                <a:gd name="connsiteY4" fmla="*/ 0 h 1070807"/>
                <a:gd name="connsiteX5" fmla="*/ 4497629 w 4676100"/>
                <a:gd name="connsiteY5" fmla="*/ 0 h 1070807"/>
                <a:gd name="connsiteX6" fmla="*/ 4676100 w 4676100"/>
                <a:gd name="connsiteY6" fmla="*/ 178471 h 1070807"/>
                <a:gd name="connsiteX7" fmla="*/ 4676100 w 4676100"/>
                <a:gd name="connsiteY7" fmla="*/ 178468 h 1070807"/>
                <a:gd name="connsiteX8" fmla="*/ 4676100 w 4676100"/>
                <a:gd name="connsiteY8" fmla="*/ 178468 h 1070807"/>
                <a:gd name="connsiteX9" fmla="*/ 4676100 w 4676100"/>
                <a:gd name="connsiteY9" fmla="*/ 446170 h 1070807"/>
                <a:gd name="connsiteX10" fmla="*/ 4676100 w 4676100"/>
                <a:gd name="connsiteY10" fmla="*/ 892336 h 1070807"/>
                <a:gd name="connsiteX11" fmla="*/ 4497629 w 4676100"/>
                <a:gd name="connsiteY11" fmla="*/ 1070807 h 1070807"/>
                <a:gd name="connsiteX12" fmla="*/ 2420139 w 4676100"/>
                <a:gd name="connsiteY12" fmla="*/ 1070807 h 1070807"/>
                <a:gd name="connsiteX13" fmla="*/ 1453299 w 4676100"/>
                <a:gd name="connsiteY13" fmla="*/ 1070807 h 1070807"/>
                <a:gd name="connsiteX14" fmla="*/ 1453299 w 4676100"/>
                <a:gd name="connsiteY14" fmla="*/ 1070807 h 1070807"/>
                <a:gd name="connsiteX15" fmla="*/ 987210 w 4676100"/>
                <a:gd name="connsiteY15" fmla="*/ 1070807 h 1070807"/>
                <a:gd name="connsiteX16" fmla="*/ 808739 w 4676100"/>
                <a:gd name="connsiteY16" fmla="*/ 892336 h 1070807"/>
                <a:gd name="connsiteX17" fmla="*/ 808739 w 4676100"/>
                <a:gd name="connsiteY17" fmla="*/ 309693 h 1070807"/>
                <a:gd name="connsiteX18" fmla="*/ 0 w 4676100"/>
                <a:gd name="connsiteY18" fmla="*/ 246206 h 1070807"/>
                <a:gd name="connsiteX19" fmla="*/ 808739 w 4676100"/>
                <a:gd name="connsiteY19" fmla="*/ 178468 h 1070807"/>
                <a:gd name="connsiteX20" fmla="*/ 808739 w 4676100"/>
                <a:gd name="connsiteY20" fmla="*/ 178471 h 1070807"/>
                <a:gd name="connsiteX0" fmla="*/ 843369 w 4710730"/>
                <a:gd name="connsiteY0" fmla="*/ 178471 h 1070807"/>
                <a:gd name="connsiteX1" fmla="*/ 1021840 w 4710730"/>
                <a:gd name="connsiteY1" fmla="*/ 0 h 1070807"/>
                <a:gd name="connsiteX2" fmla="*/ 1487929 w 4710730"/>
                <a:gd name="connsiteY2" fmla="*/ 0 h 1070807"/>
                <a:gd name="connsiteX3" fmla="*/ 1487929 w 4710730"/>
                <a:gd name="connsiteY3" fmla="*/ 0 h 1070807"/>
                <a:gd name="connsiteX4" fmla="*/ 2454769 w 4710730"/>
                <a:gd name="connsiteY4" fmla="*/ 0 h 1070807"/>
                <a:gd name="connsiteX5" fmla="*/ 4532259 w 4710730"/>
                <a:gd name="connsiteY5" fmla="*/ 0 h 1070807"/>
                <a:gd name="connsiteX6" fmla="*/ 4710730 w 4710730"/>
                <a:gd name="connsiteY6" fmla="*/ 178471 h 1070807"/>
                <a:gd name="connsiteX7" fmla="*/ 4710730 w 4710730"/>
                <a:gd name="connsiteY7" fmla="*/ 178468 h 1070807"/>
                <a:gd name="connsiteX8" fmla="*/ 4710730 w 4710730"/>
                <a:gd name="connsiteY8" fmla="*/ 178468 h 1070807"/>
                <a:gd name="connsiteX9" fmla="*/ 4710730 w 4710730"/>
                <a:gd name="connsiteY9" fmla="*/ 446170 h 1070807"/>
                <a:gd name="connsiteX10" fmla="*/ 4710730 w 4710730"/>
                <a:gd name="connsiteY10" fmla="*/ 892336 h 1070807"/>
                <a:gd name="connsiteX11" fmla="*/ 4532259 w 4710730"/>
                <a:gd name="connsiteY11" fmla="*/ 1070807 h 1070807"/>
                <a:gd name="connsiteX12" fmla="*/ 2454769 w 4710730"/>
                <a:gd name="connsiteY12" fmla="*/ 1070807 h 1070807"/>
                <a:gd name="connsiteX13" fmla="*/ 1487929 w 4710730"/>
                <a:gd name="connsiteY13" fmla="*/ 1070807 h 1070807"/>
                <a:gd name="connsiteX14" fmla="*/ 1487929 w 4710730"/>
                <a:gd name="connsiteY14" fmla="*/ 1070807 h 1070807"/>
                <a:gd name="connsiteX15" fmla="*/ 1021840 w 4710730"/>
                <a:gd name="connsiteY15" fmla="*/ 1070807 h 1070807"/>
                <a:gd name="connsiteX16" fmla="*/ 843369 w 4710730"/>
                <a:gd name="connsiteY16" fmla="*/ 892336 h 1070807"/>
                <a:gd name="connsiteX17" fmla="*/ 843369 w 4710730"/>
                <a:gd name="connsiteY17" fmla="*/ 309693 h 1070807"/>
                <a:gd name="connsiteX18" fmla="*/ 0 w 4710730"/>
                <a:gd name="connsiteY18" fmla="*/ 433728 h 1070807"/>
                <a:gd name="connsiteX19" fmla="*/ 843369 w 4710730"/>
                <a:gd name="connsiteY19" fmla="*/ 178468 h 1070807"/>
                <a:gd name="connsiteX20" fmla="*/ 843369 w 4710730"/>
                <a:gd name="connsiteY20" fmla="*/ 178471 h 1070807"/>
                <a:gd name="connsiteX0" fmla="*/ 938679 w 4806040"/>
                <a:gd name="connsiteY0" fmla="*/ 178471 h 1070807"/>
                <a:gd name="connsiteX1" fmla="*/ 1117150 w 4806040"/>
                <a:gd name="connsiteY1" fmla="*/ 0 h 1070807"/>
                <a:gd name="connsiteX2" fmla="*/ 1583239 w 4806040"/>
                <a:gd name="connsiteY2" fmla="*/ 0 h 1070807"/>
                <a:gd name="connsiteX3" fmla="*/ 1583239 w 4806040"/>
                <a:gd name="connsiteY3" fmla="*/ 0 h 1070807"/>
                <a:gd name="connsiteX4" fmla="*/ 2550079 w 4806040"/>
                <a:gd name="connsiteY4" fmla="*/ 0 h 1070807"/>
                <a:gd name="connsiteX5" fmla="*/ 4627569 w 4806040"/>
                <a:gd name="connsiteY5" fmla="*/ 0 h 1070807"/>
                <a:gd name="connsiteX6" fmla="*/ 4806040 w 4806040"/>
                <a:gd name="connsiteY6" fmla="*/ 178471 h 1070807"/>
                <a:gd name="connsiteX7" fmla="*/ 4806040 w 4806040"/>
                <a:gd name="connsiteY7" fmla="*/ 178468 h 1070807"/>
                <a:gd name="connsiteX8" fmla="*/ 4806040 w 4806040"/>
                <a:gd name="connsiteY8" fmla="*/ 178468 h 1070807"/>
                <a:gd name="connsiteX9" fmla="*/ 4806040 w 4806040"/>
                <a:gd name="connsiteY9" fmla="*/ 446170 h 1070807"/>
                <a:gd name="connsiteX10" fmla="*/ 4806040 w 4806040"/>
                <a:gd name="connsiteY10" fmla="*/ 892336 h 1070807"/>
                <a:gd name="connsiteX11" fmla="*/ 4627569 w 4806040"/>
                <a:gd name="connsiteY11" fmla="*/ 1070807 h 1070807"/>
                <a:gd name="connsiteX12" fmla="*/ 2550079 w 4806040"/>
                <a:gd name="connsiteY12" fmla="*/ 1070807 h 1070807"/>
                <a:gd name="connsiteX13" fmla="*/ 1583239 w 4806040"/>
                <a:gd name="connsiteY13" fmla="*/ 1070807 h 1070807"/>
                <a:gd name="connsiteX14" fmla="*/ 1583239 w 4806040"/>
                <a:gd name="connsiteY14" fmla="*/ 1070807 h 1070807"/>
                <a:gd name="connsiteX15" fmla="*/ 1117150 w 4806040"/>
                <a:gd name="connsiteY15" fmla="*/ 1070807 h 1070807"/>
                <a:gd name="connsiteX16" fmla="*/ 938679 w 4806040"/>
                <a:gd name="connsiteY16" fmla="*/ 892336 h 1070807"/>
                <a:gd name="connsiteX17" fmla="*/ 938679 w 4806040"/>
                <a:gd name="connsiteY17" fmla="*/ 309693 h 1070807"/>
                <a:gd name="connsiteX18" fmla="*/ 0 w 4806040"/>
                <a:gd name="connsiteY18" fmla="*/ 353928 h 1070807"/>
                <a:gd name="connsiteX19" fmla="*/ 938679 w 4806040"/>
                <a:gd name="connsiteY19" fmla="*/ 178468 h 1070807"/>
                <a:gd name="connsiteX20" fmla="*/ 938679 w 4806040"/>
                <a:gd name="connsiteY20" fmla="*/ 178471 h 10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6040" h="1070807">
                  <a:moveTo>
                    <a:pt x="938679" y="178471"/>
                  </a:moveTo>
                  <a:cubicBezTo>
                    <a:pt x="938679" y="79904"/>
                    <a:pt x="1018583" y="0"/>
                    <a:pt x="1117150" y="0"/>
                  </a:cubicBezTo>
                  <a:lnTo>
                    <a:pt x="1583239" y="0"/>
                  </a:lnTo>
                  <a:lnTo>
                    <a:pt x="1583239" y="0"/>
                  </a:lnTo>
                  <a:lnTo>
                    <a:pt x="2550079" y="0"/>
                  </a:lnTo>
                  <a:lnTo>
                    <a:pt x="4627569" y="0"/>
                  </a:lnTo>
                  <a:cubicBezTo>
                    <a:pt x="4726136" y="0"/>
                    <a:pt x="4806040" y="79904"/>
                    <a:pt x="4806040" y="178471"/>
                  </a:cubicBezTo>
                  <a:lnTo>
                    <a:pt x="4806040" y="178468"/>
                  </a:lnTo>
                  <a:lnTo>
                    <a:pt x="4806040" y="178468"/>
                  </a:lnTo>
                  <a:lnTo>
                    <a:pt x="4806040" y="446170"/>
                  </a:lnTo>
                  <a:lnTo>
                    <a:pt x="4806040" y="892336"/>
                  </a:lnTo>
                  <a:cubicBezTo>
                    <a:pt x="4806040" y="990903"/>
                    <a:pt x="4726136" y="1070807"/>
                    <a:pt x="4627569" y="1070807"/>
                  </a:cubicBezTo>
                  <a:lnTo>
                    <a:pt x="2550079" y="1070807"/>
                  </a:lnTo>
                  <a:lnTo>
                    <a:pt x="1583239" y="1070807"/>
                  </a:lnTo>
                  <a:lnTo>
                    <a:pt x="1583239" y="1070807"/>
                  </a:lnTo>
                  <a:lnTo>
                    <a:pt x="1117150" y="1070807"/>
                  </a:lnTo>
                  <a:cubicBezTo>
                    <a:pt x="1018583" y="1070807"/>
                    <a:pt x="938679" y="990903"/>
                    <a:pt x="938679" y="892336"/>
                  </a:cubicBezTo>
                  <a:lnTo>
                    <a:pt x="938679" y="309693"/>
                  </a:lnTo>
                  <a:lnTo>
                    <a:pt x="0" y="353928"/>
                  </a:lnTo>
                  <a:lnTo>
                    <a:pt x="938679" y="178468"/>
                  </a:lnTo>
                  <a:lnTo>
                    <a:pt x="938679" y="178471"/>
                  </a:lnTo>
                  <a:close/>
                </a:path>
              </a:pathLst>
            </a:cu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endParaRPr kumimoji="1" lang="ja-JP" altLang="en-US" sz="1200" dirty="0"/>
            </a:p>
          </p:txBody>
        </p:sp>
        <p:sp>
          <p:nvSpPr>
            <p:cNvPr id="4" name="テキスト ボックス 3"/>
            <p:cNvSpPr txBox="1"/>
            <p:nvPr/>
          </p:nvSpPr>
          <p:spPr>
            <a:xfrm>
              <a:off x="4823266" y="3464119"/>
              <a:ext cx="3078960" cy="1569660"/>
            </a:xfrm>
            <a:prstGeom prst="rect">
              <a:avLst/>
            </a:prstGeom>
            <a:noFill/>
          </p:spPr>
          <p:txBody>
            <a:bodyPr wrap="square" rtlCol="0">
              <a:spAutoFit/>
            </a:bodyPr>
            <a:lstStyle/>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令和元年度：府立高校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令和２年度：府立高校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令和３年度：府立高校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令和４年度：府立高校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校（設置中）</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令和５年度：府立高校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校（設置予定）</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校（設置予定）</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99772" y="1847369"/>
            <a:ext cx="1313295" cy="1659747"/>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6419" y="5270211"/>
            <a:ext cx="1066892" cy="2078916"/>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0797" y="5270211"/>
            <a:ext cx="1072989" cy="2103302"/>
          </a:xfrm>
          <a:prstGeom prst="rect">
            <a:avLst/>
          </a:prstGeom>
        </p:spPr>
      </p:pic>
    </p:spTree>
    <p:extLst>
      <p:ext uri="{BB962C8B-B14F-4D97-AF65-F5344CB8AC3E}">
        <p14:creationId xmlns:p14="http://schemas.microsoft.com/office/powerpoint/2010/main" val="153251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p>
        </p:txBody>
      </p:sp>
      <p:grpSp>
        <p:nvGrpSpPr>
          <p:cNvPr id="3" name="グループ化 2"/>
          <p:cNvGrpSpPr/>
          <p:nvPr/>
        </p:nvGrpSpPr>
        <p:grpSpPr>
          <a:xfrm>
            <a:off x="1750642" y="538263"/>
            <a:ext cx="7343844" cy="657826"/>
            <a:chOff x="3041784" y="2423769"/>
            <a:chExt cx="3614968" cy="890838"/>
          </a:xfrm>
        </p:grpSpPr>
        <p:sp>
          <p:nvSpPr>
            <p:cNvPr id="4" name="角丸四角形 3"/>
            <p:cNvSpPr/>
            <p:nvPr/>
          </p:nvSpPr>
          <p:spPr>
            <a:xfrm>
              <a:off x="3041784" y="2423769"/>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155584" y="54885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013155672"/>
              </p:ext>
            </p:extLst>
          </p:nvPr>
        </p:nvGraphicFramePr>
        <p:xfrm>
          <a:off x="155342" y="1262608"/>
          <a:ext cx="8831835" cy="547377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10669">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6310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45051" y="2193714"/>
            <a:ext cx="5092240" cy="1708160"/>
          </a:xfrm>
          <a:prstGeom prst="rect">
            <a:avLst/>
          </a:prstGeom>
          <a:noFill/>
          <a:ln w="9525" algn="ctr">
            <a:noFill/>
            <a:round/>
            <a:headEnd/>
            <a:tailEnd/>
          </a:ln>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暑さマップの涼しいスポット公開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府内に整備されているクールスポットについて、日本ヒートアイランド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学会が作成した暑さマップの涼しいスポットに反映し、情報を発信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・大阪ヒートアイランド対策技術コンソーシアム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が選定したクール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スポット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選及びクールロード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H31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・大阪府クールスポットモデル拠点推進事業（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・都市緑化を活用した猛暑対策事業（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7283956" y="863857"/>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16</a:t>
            </a:r>
          </a:p>
        </p:txBody>
      </p:sp>
      <p:sp>
        <p:nvSpPr>
          <p:cNvPr id="20" name="正方形/長方形 19"/>
          <p:cNvSpPr/>
          <p:nvPr/>
        </p:nvSpPr>
        <p:spPr>
          <a:xfrm>
            <a:off x="1791218" y="681495"/>
            <a:ext cx="7246362"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クールスポットの利用促進</a:t>
            </a:r>
          </a:p>
        </p:txBody>
      </p:sp>
      <p:sp>
        <p:nvSpPr>
          <p:cNvPr id="29" name="角丸四角形 28"/>
          <p:cNvSpPr/>
          <p:nvPr/>
        </p:nvSpPr>
        <p:spPr>
          <a:xfrm>
            <a:off x="211645" y="1725247"/>
            <a:ext cx="48294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府内クールスポットの一元的な情報発信</a:t>
            </a:r>
            <a:endParaRPr lang="ja-JP" altLang="en-US" sz="1600" dirty="0"/>
          </a:p>
        </p:txBody>
      </p:sp>
      <p:sp>
        <p:nvSpPr>
          <p:cNvPr id="30" name="角丸四角形 29"/>
          <p:cNvSpPr/>
          <p:nvPr/>
        </p:nvSpPr>
        <p:spPr>
          <a:xfrm>
            <a:off x="5213755" y="1725246"/>
            <a:ext cx="37126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大阪府ホームページでの情報公開</a:t>
            </a:r>
            <a:endParaRPr lang="ja-JP" altLang="en-US" sz="1600" dirty="0"/>
          </a:p>
        </p:txBody>
      </p:sp>
      <p:pic>
        <p:nvPicPr>
          <p:cNvPr id="40" name="Picture 6" descr="大阪市内エリア">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2674" y="3430752"/>
            <a:ext cx="1972105" cy="2183659"/>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5198482" y="2195365"/>
            <a:ext cx="3775209" cy="1200329"/>
          </a:xfrm>
          <a:prstGeom prst="rect">
            <a:avLst/>
          </a:prstGeom>
          <a:noFill/>
          <a:ln w="9525" algn="ctr">
            <a:noFill/>
            <a:round/>
            <a:headEnd/>
            <a:tailEnd/>
          </a:ln>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気温だけでなく、木陰の状況や風にそよぐ木の葉の音など人の感覚的な涼しさや、生き物の生態なども含めたみどりの清涼感に着目して、「大阪みどりのクールスポット」を紹介（下図）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5180171" y="5793837"/>
            <a:ext cx="3793520" cy="769441"/>
          </a:xfrm>
          <a:prstGeom prst="rect">
            <a:avLst/>
          </a:prstGeom>
          <a:noFill/>
          <a:ln w="9525" algn="ctr">
            <a:noFill/>
            <a:round/>
            <a:headEnd/>
            <a:tailEnd/>
          </a:ln>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クールスポットに出かけよう！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暑い大阪の夏を屋外でも快適に過ごすため、市町村が整備したクールスポットを紹介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6203" y="3913398"/>
            <a:ext cx="1880771" cy="2737615"/>
          </a:xfrm>
          <a:prstGeom prst="rect">
            <a:avLst/>
          </a:prstGeom>
        </p:spPr>
      </p:pic>
      <p:sp>
        <p:nvSpPr>
          <p:cNvPr id="22" name="正方形/長方形 1"/>
          <p:cNvSpPr>
            <a:spLocks noChangeArrowheads="1"/>
          </p:cNvSpPr>
          <p:nvPr/>
        </p:nvSpPr>
        <p:spPr bwMode="auto">
          <a:xfrm>
            <a:off x="599827" y="4847740"/>
            <a:ext cx="4737464" cy="307777"/>
          </a:xfrm>
          <a:prstGeom prst="rect">
            <a:avLst/>
          </a:prstGeom>
          <a:noFill/>
          <a:ln w="9525" algn="ctr">
            <a:noFill/>
            <a:round/>
            <a:headEnd/>
            <a:tailEnd/>
          </a:ln>
        </p:spPr>
        <p:txBody>
          <a:bodyPr wrap="square">
            <a:spAutoFit/>
          </a:bodyP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2358522" y="4603914"/>
            <a:ext cx="2548562" cy="2043733"/>
          </a:xfrm>
          <a:prstGeom prst="rect">
            <a:avLst/>
          </a:prstGeom>
          <a:solidFill>
            <a:schemeClr val="bg1"/>
          </a:solidFill>
          <a:ln w="9525" algn="ctr">
            <a:solidFill>
              <a:schemeClr val="tx1"/>
            </a:solidFill>
            <a:round/>
            <a:headEnd/>
            <a:tailEnd/>
          </a:ln>
        </p:spPr>
        <p:txBody>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行政（大阪府・大阪市）、民間事業者（メーカー、コンサル等）、大学等で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ヒートアイランド対策技術の開発・普及、対策の実施と効果検証、産学官民による協働の実践。</a:t>
            </a:r>
          </a:p>
        </p:txBody>
      </p:sp>
      <p:pic>
        <p:nvPicPr>
          <p:cNvPr id="26" name="図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64143" y="6209263"/>
            <a:ext cx="1869854" cy="389998"/>
          </a:xfrm>
          <a:prstGeom prst="rect">
            <a:avLst/>
          </a:prstGeom>
        </p:spPr>
      </p:pic>
    </p:spTree>
    <p:extLst>
      <p:ext uri="{BB962C8B-B14F-4D97-AF65-F5344CB8AC3E}">
        <p14:creationId xmlns:p14="http://schemas.microsoft.com/office/powerpoint/2010/main" val="270193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p>
        </p:txBody>
      </p:sp>
      <p:graphicFrame>
        <p:nvGraphicFramePr>
          <p:cNvPr id="16" name="表 15"/>
          <p:cNvGraphicFramePr>
            <a:graphicFrameLocks noGrp="1"/>
          </p:cNvGraphicFramePr>
          <p:nvPr>
            <p:extLst>
              <p:ext uri="{D42A27DB-BD31-4B8C-83A1-F6EECF244321}">
                <p14:modId xmlns:p14="http://schemas.microsoft.com/office/powerpoint/2010/main" val="2334545410"/>
              </p:ext>
            </p:extLst>
          </p:nvPr>
        </p:nvGraphicFramePr>
        <p:xfrm>
          <a:off x="155342" y="2256720"/>
          <a:ext cx="8831835" cy="424487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0192">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86468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55341" y="2782682"/>
            <a:ext cx="5727861" cy="1169458"/>
          </a:xfrm>
          <a:prstGeom prst="rect">
            <a:avLst/>
          </a:prstGeom>
          <a:noFill/>
          <a:ln w="9525" algn="ctr">
            <a:noFill/>
            <a:round/>
            <a:headEnd/>
            <a:tailEnd/>
          </a:ln>
        </p:spPr>
        <p:txBody>
          <a:bodyPr/>
          <a:lstStyle/>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◆実施期間・時間</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期間：暑くなり始めから９月末まで</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時間：各施設・店舗の営業時間内でご協力可能な範囲</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実施期間は目安であり、各施設・店舗の状況により変更可能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359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施設・店舗がクールオアシス実施（昨年度</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施設・店舗）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取組②</a:t>
            </a:r>
          </a:p>
        </p:txBody>
      </p:sp>
      <p:graphicFrame>
        <p:nvGraphicFramePr>
          <p:cNvPr id="45" name="表 44"/>
          <p:cNvGraphicFramePr>
            <a:graphicFrameLocks noGrp="1"/>
          </p:cNvGraphicFramePr>
          <p:nvPr>
            <p:extLst>
              <p:ext uri="{D42A27DB-BD31-4B8C-83A1-F6EECF244321}">
                <p14:modId xmlns:p14="http://schemas.microsoft.com/office/powerpoint/2010/main" val="4282173039"/>
              </p:ext>
            </p:extLst>
          </p:nvPr>
        </p:nvGraphicFramePr>
        <p:xfrm>
          <a:off x="155341" y="1243362"/>
          <a:ext cx="8831835" cy="96674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326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634110">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■猛暑の際における外出先の一時避難所として、暑さをしのげる涼しい空間（クールオアシス）を、薬局・銀行等施設店舗の協力により府民等に対してご提供いただく。</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61761" y="890461"/>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17</a:t>
            </a:r>
            <a:endParaRPr lang="ja-JP" altLang="en-US"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おおさかクールオアシスプロジェクト</a:t>
            </a:r>
          </a:p>
        </p:txBody>
      </p:sp>
      <p:pic>
        <p:nvPicPr>
          <p:cNvPr id="4" name="図 3" descr="グラフィカル ユーザー インターフェイス&#10;&#10;自動的に生成された説明">
            <a:extLst>
              <a:ext uri="{FF2B5EF4-FFF2-40B4-BE49-F238E27FC236}">
                <a16:creationId xmlns:a16="http://schemas.microsoft.com/office/drawing/2014/main" id="{8B2EE27F-4923-4C80-9F13-59565CC8DB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9688" y="4629342"/>
            <a:ext cx="1190079" cy="1674045"/>
          </a:xfrm>
          <a:prstGeom prst="rect">
            <a:avLst/>
          </a:prstGeom>
        </p:spPr>
      </p:pic>
      <p:grpSp>
        <p:nvGrpSpPr>
          <p:cNvPr id="15" name="グループ化 14"/>
          <p:cNvGrpSpPr/>
          <p:nvPr/>
        </p:nvGrpSpPr>
        <p:grpSpPr>
          <a:xfrm>
            <a:off x="289906" y="4044030"/>
            <a:ext cx="5481853" cy="2363124"/>
            <a:chOff x="4034910" y="1184619"/>
            <a:chExt cx="6242567" cy="2656624"/>
          </a:xfrm>
        </p:grpSpPr>
        <p:sp>
          <p:nvSpPr>
            <p:cNvPr id="19" name="角丸四角形吹き出し 18"/>
            <p:cNvSpPr/>
            <p:nvPr/>
          </p:nvSpPr>
          <p:spPr>
            <a:xfrm>
              <a:off x="4034910" y="1184619"/>
              <a:ext cx="6242567" cy="2656624"/>
            </a:xfrm>
            <a:prstGeom prst="wedgeRoundRectCallout">
              <a:avLst>
                <a:gd name="adj1" fmla="val -43542"/>
                <a:gd name="adj2" fmla="val 17747"/>
                <a:gd name="adj3" fmla="val 16667"/>
              </a:avLst>
            </a:prstGeom>
            <a:solidFill>
              <a:srgbClr val="00B0F0">
                <a:alpha val="16000"/>
              </a:srgb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7551" y="1653666"/>
              <a:ext cx="1316588" cy="1005353"/>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8139" y="2889141"/>
              <a:ext cx="699657" cy="898926"/>
            </a:xfrm>
            <a:prstGeom prst="rect">
              <a:avLst/>
            </a:prstGeom>
          </p:spPr>
        </p:pic>
        <p:sp>
          <p:nvSpPr>
            <p:cNvPr id="25" name="線吹き出し 3 (枠付き) 24"/>
            <p:cNvSpPr/>
            <p:nvPr/>
          </p:nvSpPr>
          <p:spPr>
            <a:xfrm flipH="1">
              <a:off x="7724200" y="1636452"/>
              <a:ext cx="2353673" cy="324370"/>
            </a:xfrm>
            <a:prstGeom prst="borderCallout3">
              <a:avLst>
                <a:gd name="adj1" fmla="val 42258"/>
                <a:gd name="adj2" fmla="val 102395"/>
                <a:gd name="adj3" fmla="val -9623"/>
                <a:gd name="adj4" fmla="val 103080"/>
                <a:gd name="adj5" fmla="val -6455"/>
                <a:gd name="adj6" fmla="val 113867"/>
                <a:gd name="adj7" fmla="val 72993"/>
                <a:gd name="adj8" fmla="val 119715"/>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冷房のある涼しい空間</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61214" y="2659019"/>
              <a:ext cx="1606293" cy="1159335"/>
            </a:xfrm>
            <a:prstGeom prst="rect">
              <a:avLst/>
            </a:prstGeom>
          </p:spPr>
        </p:pic>
        <p:sp>
          <p:nvSpPr>
            <p:cNvPr id="27" name="線吹き出し 3 (枠付き) 26"/>
            <p:cNvSpPr/>
            <p:nvPr/>
          </p:nvSpPr>
          <p:spPr>
            <a:xfrm flipH="1">
              <a:off x="8198713" y="3468844"/>
              <a:ext cx="1260156" cy="234006"/>
            </a:xfrm>
            <a:prstGeom prst="borderCallout3">
              <a:avLst>
                <a:gd name="adj1" fmla="val 57355"/>
                <a:gd name="adj2" fmla="val 102717"/>
                <a:gd name="adj3" fmla="val -34825"/>
                <a:gd name="adj4" fmla="val 102599"/>
                <a:gd name="adj5" fmla="val -125799"/>
                <a:gd name="adj6" fmla="val 93962"/>
                <a:gd name="adj7" fmla="val -121096"/>
                <a:gd name="adj8" fmla="val 125554"/>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椅子等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線吹き出し 3 (枠付き) 27"/>
            <p:cNvSpPr/>
            <p:nvPr/>
          </p:nvSpPr>
          <p:spPr>
            <a:xfrm flipH="1">
              <a:off x="4416158" y="1960822"/>
              <a:ext cx="1093706" cy="294001"/>
            </a:xfrm>
            <a:prstGeom prst="borderCallout3">
              <a:avLst>
                <a:gd name="adj1" fmla="val 88407"/>
                <a:gd name="adj2" fmla="val 102805"/>
                <a:gd name="adj3" fmla="val -9809"/>
                <a:gd name="adj4" fmla="val 103903"/>
                <a:gd name="adj5" fmla="val -11736"/>
                <a:gd name="adj6" fmla="val 125347"/>
                <a:gd name="adj7" fmla="val 141403"/>
                <a:gd name="adj8" fmla="val 113529"/>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線吹き出し 3 (枠付き) 28"/>
            <p:cNvSpPr/>
            <p:nvPr/>
          </p:nvSpPr>
          <p:spPr>
            <a:xfrm flipH="1">
              <a:off x="4416158" y="1842627"/>
              <a:ext cx="1420925" cy="420942"/>
            </a:xfrm>
            <a:prstGeom prst="borderCallout3">
              <a:avLst>
                <a:gd name="adj1" fmla="val 73877"/>
                <a:gd name="adj2" fmla="val -2432"/>
                <a:gd name="adj3" fmla="val 26636"/>
                <a:gd name="adj4" fmla="val -3339"/>
                <a:gd name="adj5" fmla="val 26128"/>
                <a:gd name="adj6" fmla="val -16975"/>
                <a:gd name="adj7" fmla="val 144772"/>
                <a:gd name="adj8" fmla="val -11753"/>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協力チラシの</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掲出もしくは配架</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3373" y="2435943"/>
              <a:ext cx="514751" cy="732311"/>
            </a:xfrm>
            <a:prstGeom prst="rect">
              <a:avLst/>
            </a:prstGeom>
            <a:ln>
              <a:solidFill>
                <a:schemeClr val="tx1"/>
              </a:solidFill>
            </a:ln>
          </p:spPr>
        </p:pic>
        <p:grpSp>
          <p:nvGrpSpPr>
            <p:cNvPr id="31" name="グループ化 30"/>
            <p:cNvGrpSpPr/>
            <p:nvPr/>
          </p:nvGrpSpPr>
          <p:grpSpPr>
            <a:xfrm>
              <a:off x="5653524" y="2435943"/>
              <a:ext cx="431232" cy="604774"/>
              <a:chOff x="4803683" y="4605349"/>
              <a:chExt cx="590883" cy="831703"/>
            </a:xfrm>
          </p:grpSpPr>
          <p:pic>
            <p:nvPicPr>
              <p:cNvPr id="32" name="図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9815" y="4605349"/>
                <a:ext cx="514751" cy="732312"/>
              </a:xfrm>
              <a:prstGeom prst="rect">
                <a:avLst/>
              </a:prstGeom>
              <a:ln>
                <a:solidFill>
                  <a:schemeClr val="tx1"/>
                </a:solidFill>
              </a:ln>
            </p:spPr>
          </p:pic>
          <p:pic>
            <p:nvPicPr>
              <p:cNvPr id="33" name="図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35123" y="4664984"/>
                <a:ext cx="514751" cy="732312"/>
              </a:xfrm>
              <a:prstGeom prst="rect">
                <a:avLst/>
              </a:prstGeom>
              <a:ln>
                <a:solidFill>
                  <a:schemeClr val="tx1"/>
                </a:solidFill>
              </a:ln>
            </p:spPr>
          </p:pic>
          <p:pic>
            <p:nvPicPr>
              <p:cNvPr id="34" name="図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03683" y="4704740"/>
                <a:ext cx="514751" cy="732312"/>
              </a:xfrm>
              <a:prstGeom prst="rect">
                <a:avLst/>
              </a:prstGeom>
              <a:ln>
                <a:solidFill>
                  <a:schemeClr val="tx1"/>
                </a:solidFill>
              </a:ln>
            </p:spPr>
          </p:pic>
        </p:grpSp>
      </p:grpSp>
      <p:sp>
        <p:nvSpPr>
          <p:cNvPr id="37" name="テキスト ボックス 36"/>
          <p:cNvSpPr txBox="1"/>
          <p:nvPr/>
        </p:nvSpPr>
        <p:spPr>
          <a:xfrm>
            <a:off x="360769" y="4130226"/>
            <a:ext cx="5367389" cy="276999"/>
          </a:xfrm>
          <a:prstGeom prst="rect">
            <a:avLst/>
          </a:prstGeom>
          <a:noFill/>
        </p:spPr>
        <p:txBody>
          <a:bodyPr wrap="square" rtlCol="0">
            <a:spAutoFit/>
          </a:bodyPr>
          <a:lstStyle/>
          <a:p>
            <a:r>
              <a:rPr lang="ja-JP" altLang="en-US" sz="1200" b="1" u="sng" dirty="0">
                <a:latin typeface="メイリオ" panose="020B0604030504040204" pitchFamily="50" charset="-128"/>
                <a:ea typeface="メイリオ" panose="020B0604030504040204" pitchFamily="50" charset="-128"/>
                <a:cs typeface="メイリオ" panose="020B0604030504040204" pitchFamily="50" charset="-128"/>
              </a:rPr>
              <a:t>◆クールオアシスでのご協力いただく内容（参加施設の可能な内容で実施）</a:t>
            </a:r>
            <a:endParaRPr kumimoji="1" lang="ja-JP" altLang="en-US" sz="12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6128568" y="5738208"/>
            <a:ext cx="1429497" cy="577081"/>
          </a:xfrm>
          <a:prstGeom prst="rect">
            <a:avLst/>
          </a:prstGeom>
          <a:noFill/>
        </p:spPr>
        <p:txBody>
          <a:bodyPr wrap="square" rtlCol="0">
            <a:spAutoFit/>
          </a:bodyPr>
          <a:lstStyle/>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▲ステッカータイプ</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チラシタイプ▶</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6024220" y="4044030"/>
            <a:ext cx="2821043" cy="2363123"/>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205613" y="4108792"/>
            <a:ext cx="2544153" cy="430887"/>
          </a:xfrm>
          <a:prstGeom prst="rect">
            <a:avLst/>
          </a:prstGeom>
          <a:solidFill>
            <a:schemeClr val="bg1"/>
          </a:solidFill>
          <a:ln w="22225">
            <a:solidFill>
              <a:schemeClr val="accent5">
                <a:lumMod val="75000"/>
              </a:schemeClr>
            </a:solidFill>
          </a:ln>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協力施設・店舗には</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目印となる標識を掲出</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364088" y="2720591"/>
            <a:ext cx="3569722" cy="1323439"/>
          </a:xfrm>
          <a:prstGeom prst="rect">
            <a:avLst/>
          </a:prstGeom>
        </p:spPr>
        <p:txBody>
          <a:bodyPr wrap="square">
            <a:spAutoFit/>
          </a:bodyPr>
          <a:lstStyle/>
          <a:p>
            <a:pPr marL="576000" indent="-1296000">
              <a:lnSpc>
                <a:spcPts val="1600"/>
              </a:lnSpc>
            </a:pPr>
            <a:r>
              <a:rPr lang="en-US" altLang="ja-JP" sz="1400" i="1" dirty="0">
                <a:latin typeface="Meiryo UI" panose="020B0604030504040204" pitchFamily="50" charset="-128"/>
                <a:ea typeface="Meiryo UI" panose="020B0604030504040204" pitchFamily="50" charset="-128"/>
                <a:cs typeface="Meiryo UI" panose="020B0604030504040204" pitchFamily="50" charset="-128"/>
              </a:rPr>
              <a:t>NEW!!</a:t>
            </a:r>
            <a:r>
              <a:rPr lang="ja-JP" altLang="en-US" sz="1400"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公民戦略連携デスクや府ホームページでの周知の効果により、新規事業者さまからお声がけいただく機会があった。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i="1" dirty="0">
                <a:latin typeface="Meiryo UI" panose="020B0604030504040204" pitchFamily="50" charset="-128"/>
                <a:ea typeface="Meiryo UI" panose="020B0604030504040204" pitchFamily="50" charset="-128"/>
                <a:cs typeface="Meiryo UI" panose="020B0604030504040204" pitchFamily="50" charset="-128"/>
              </a:rPr>
              <a:t>NEW!!</a:t>
            </a:r>
            <a:r>
              <a:rPr lang="ja-JP" altLang="en-US" sz="1400"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携帯ショップ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建設会社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など昨年度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576000">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参加がなかった業種からの協力も得ることが出来た。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図 4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05613" y="4625254"/>
            <a:ext cx="1157103" cy="1112954"/>
          </a:xfrm>
          <a:prstGeom prst="rect">
            <a:avLst/>
          </a:prstGeom>
        </p:spPr>
      </p:pic>
    </p:spTree>
    <p:extLst>
      <p:ext uri="{BB962C8B-B14F-4D97-AF65-F5344CB8AC3E}">
        <p14:creationId xmlns:p14="http://schemas.microsoft.com/office/powerpoint/2010/main" val="323570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（３）緑化・緑陰形成</a:t>
            </a:r>
          </a:p>
        </p:txBody>
      </p:sp>
      <p:graphicFrame>
        <p:nvGraphicFramePr>
          <p:cNvPr id="16" name="表 15"/>
          <p:cNvGraphicFramePr>
            <a:graphicFrameLocks noGrp="1"/>
          </p:cNvGraphicFramePr>
          <p:nvPr>
            <p:extLst>
              <p:ext uri="{D42A27DB-BD31-4B8C-83A1-F6EECF244321}">
                <p14:modId xmlns:p14="http://schemas.microsoft.com/office/powerpoint/2010/main" val="2751691544"/>
              </p:ext>
            </p:extLst>
          </p:nvPr>
        </p:nvGraphicFramePr>
        <p:xfrm>
          <a:off x="175782" y="2708921"/>
          <a:ext cx="8790953" cy="3816423"/>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363955">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45246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97499" y="3323984"/>
            <a:ext cx="5299308" cy="2677019"/>
          </a:xfrm>
          <a:prstGeom prst="rect">
            <a:avLst/>
          </a:prstGeom>
          <a:noFill/>
          <a:ln w="9525" algn="ctr">
            <a:noFill/>
            <a:round/>
            <a:headEnd/>
            <a:tailEnd/>
          </a:ln>
        </p:spPr>
        <p:txBody>
          <a:bodyPr/>
          <a:lstStyle/>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◆補助制度の概要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・バス停やタクシー乗り場のある駅前広場、単独のバス停、</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駅（プラットホームなど）において、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・都市緑化（必ず含めること）と日除けや微細ミスト発生器</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等の暑熱環境改善設備（１設備以上含めること）の整備に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対して、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万円を上限として事業費を原則全額補助</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アクセスが制約される駅のプラットホーム等の改札の内側</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は事業費の半額を補助</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535"/>
              </a:lnSpc>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1600"/>
              </a:lnSpc>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endParaRPr lang="en-US" altLang="ja-JP" sz="1400" strike="sngStrike"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◆令和４年度採択箇所数   </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28</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箇所</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41" name="グループ化 40"/>
          <p:cNvGrpSpPr/>
          <p:nvPr/>
        </p:nvGrpSpPr>
        <p:grpSpPr>
          <a:xfrm>
            <a:off x="1761893" y="632372"/>
            <a:ext cx="7204842" cy="59221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75782" y="630382"/>
            <a:ext cx="1492344" cy="594207"/>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extLst>
              <p:ext uri="{D42A27DB-BD31-4B8C-83A1-F6EECF244321}">
                <p14:modId xmlns:p14="http://schemas.microsoft.com/office/powerpoint/2010/main" val="2865636002"/>
              </p:ext>
            </p:extLst>
          </p:nvPr>
        </p:nvGraphicFramePr>
        <p:xfrm>
          <a:off x="175782" y="1353883"/>
          <a:ext cx="8790953" cy="1327645"/>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456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870831">
                <a:tc>
                  <a:txBody>
                    <a:bodyPr/>
                    <a:lstStyle/>
                    <a:p>
                      <a:pPr marL="180000" indent="-360000">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災害並みの猛暑による府民の健康被害を軽減する必要性が高まっていることから、暑くても屋外で待たざるを得ない駅前広場などで、市町村や公共交通事業者等が連携し、都市緑化を　活用した猛暑対策に取り組めるよう、森林環境税を活用して誘導・支援</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48981" y="889002"/>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18</a:t>
            </a: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788277" y="737190"/>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都市緑化を活用した猛暑対策事業</a:t>
            </a:r>
          </a:p>
        </p:txBody>
      </p:sp>
      <p:sp>
        <p:nvSpPr>
          <p:cNvPr id="6" name="角丸四角形 5"/>
          <p:cNvSpPr/>
          <p:nvPr/>
        </p:nvSpPr>
        <p:spPr>
          <a:xfrm>
            <a:off x="5436095" y="3323984"/>
            <a:ext cx="3447268" cy="2598510"/>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36788" y="5650191"/>
            <a:ext cx="5370746" cy="502702"/>
          </a:xfrm>
          <a:prstGeom prst="rect">
            <a:avLst/>
          </a:prstGeom>
        </p:spPr>
        <p:txBody>
          <a:bodyPr wrap="square">
            <a:spAutoFit/>
          </a:bodyPr>
          <a:lstStyle/>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94565" y="3375245"/>
            <a:ext cx="2927262" cy="2489810"/>
          </a:xfrm>
          <a:prstGeom prst="rect">
            <a:avLst/>
          </a:prstGeom>
        </p:spPr>
      </p:pic>
      <p:sp>
        <p:nvSpPr>
          <p:cNvPr id="21" name="正方形/長方形 20"/>
          <p:cNvSpPr/>
          <p:nvPr/>
        </p:nvSpPr>
        <p:spPr>
          <a:xfrm>
            <a:off x="5282962" y="5930550"/>
            <a:ext cx="3600401" cy="369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50" dirty="0">
                <a:solidFill>
                  <a:schemeClr val="tx1"/>
                </a:solidFill>
                <a:latin typeface="メイリオ" panose="020B0604030504040204" pitchFamily="50" charset="-128"/>
                <a:ea typeface="メイリオ" panose="020B0604030504040204" pitchFamily="50" charset="-128"/>
              </a:rPr>
              <a:t>「令和２年度実績　</a:t>
            </a:r>
            <a:r>
              <a:rPr lang="en-US" altLang="ja-JP" sz="1050" dirty="0">
                <a:solidFill>
                  <a:schemeClr val="tx1"/>
                </a:solidFill>
                <a:latin typeface="メイリオ" panose="020B0604030504040204" pitchFamily="50" charset="-128"/>
                <a:ea typeface="メイリオ" panose="020B0604030504040204" pitchFamily="50" charset="-128"/>
              </a:rPr>
              <a:t>JR</a:t>
            </a:r>
            <a:r>
              <a:rPr lang="ja-JP" altLang="en-US" sz="1050" dirty="0">
                <a:solidFill>
                  <a:schemeClr val="tx1"/>
                </a:solidFill>
                <a:latin typeface="メイリオ" panose="020B0604030504040204" pitchFamily="50" charset="-128"/>
                <a:ea typeface="メイリオ" panose="020B0604030504040204" pitchFamily="50" charset="-128"/>
              </a:rPr>
              <a:t>熊取駅（熊取町）」</a:t>
            </a:r>
          </a:p>
        </p:txBody>
      </p:sp>
    </p:spTree>
    <p:extLst>
      <p:ext uri="{BB962C8B-B14F-4D97-AF65-F5344CB8AC3E}">
        <p14:creationId xmlns:p14="http://schemas.microsoft.com/office/powerpoint/2010/main" val="270619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空気を冷やす取組み</a:t>
            </a:r>
          </a:p>
        </p:txBody>
      </p:sp>
      <p:grpSp>
        <p:nvGrpSpPr>
          <p:cNvPr id="3" name="グループ化 2"/>
          <p:cNvGrpSpPr/>
          <p:nvPr/>
        </p:nvGrpSpPr>
        <p:grpSpPr>
          <a:xfrm>
            <a:off x="1819883" y="536135"/>
            <a:ext cx="714460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打ち水の普及促進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12" name="表 11"/>
          <p:cNvGraphicFramePr>
            <a:graphicFrameLocks noGrp="1"/>
          </p:cNvGraphicFramePr>
          <p:nvPr>
            <p:extLst>
              <p:ext uri="{D42A27DB-BD31-4B8C-83A1-F6EECF244321}">
                <p14:modId xmlns:p14="http://schemas.microsoft.com/office/powerpoint/2010/main" val="1612606898"/>
              </p:ext>
            </p:extLst>
          </p:nvPr>
        </p:nvGraphicFramePr>
        <p:xfrm>
          <a:off x="218081" y="1255215"/>
          <a:ext cx="8702632" cy="1062542"/>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48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13730">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■打ち水イベントに下水処理水を提供</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218081" y="2367497"/>
          <a:ext cx="8702632" cy="4128997"/>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93763">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7352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57024" y="3087506"/>
            <a:ext cx="4251706" cy="1152128"/>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◆下水高度処理水を、樹木への水まき、道路への散水などに、有効かつ簡単に誰にでも使用していただけるよう、流域水みらいセンターとポンプ場（計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か所）に、処理水供給施設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Picture 1" descr="自動給水装置写真"/>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5373" y="4150712"/>
            <a:ext cx="2306268" cy="191908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146662" y="6093296"/>
            <a:ext cx="2463689" cy="392221"/>
          </a:xfrm>
          <a:prstGeom prst="rect">
            <a:avLst/>
          </a:prstGeom>
          <a:noFill/>
          <a:ln w="9525" algn="ctr">
            <a:noFill/>
            <a:round/>
            <a:headEnd/>
            <a:tailEnd/>
          </a:ln>
        </p:spPr>
        <p:txBody>
          <a:bodyPr/>
          <a:lstStyle/>
          <a:p>
            <a:pPr algn="ctr"/>
            <a:r>
              <a:rPr lang="ja-JP" altLang="en-US" sz="1400" b="1" dirty="0"/>
              <a:t>▲ボタンを押すと水が出ます</a:t>
            </a:r>
          </a:p>
        </p:txBody>
      </p:sp>
      <p:pic>
        <p:nvPicPr>
          <p:cNvPr id="42" name="Picture 4" descr="住民による打ち水風景写真"/>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8428" y="4150712"/>
            <a:ext cx="2590112" cy="1942584"/>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1"/>
          <p:cNvSpPr>
            <a:spLocks noChangeArrowheads="1"/>
          </p:cNvSpPr>
          <p:nvPr/>
        </p:nvSpPr>
        <p:spPr bwMode="auto">
          <a:xfrm>
            <a:off x="5608028" y="6093296"/>
            <a:ext cx="2170911" cy="353458"/>
          </a:xfrm>
          <a:prstGeom prst="rect">
            <a:avLst/>
          </a:prstGeom>
          <a:noFill/>
          <a:ln w="9525" algn="ctr">
            <a:noFill/>
            <a:round/>
            <a:headEnd/>
            <a:tailEnd/>
          </a:ln>
        </p:spPr>
        <p:txBody>
          <a:bodyPr/>
          <a:lstStyle/>
          <a:p>
            <a:pPr algn="ctr"/>
            <a:r>
              <a:rPr lang="ja-JP" altLang="en-US" sz="1400" b="1" dirty="0"/>
              <a:t>▲Ｑ水くん利用例 </a:t>
            </a:r>
          </a:p>
        </p:txBody>
      </p:sp>
      <p:sp>
        <p:nvSpPr>
          <p:cNvPr id="32"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8439415" y="653097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19</a:t>
            </a:r>
            <a:endParaRPr lang="ja-JP" altLang="en-US" sz="2200" b="1" dirty="0">
              <a:latin typeface="Meiryo UI" panose="020B0604030504040204" pitchFamily="50" charset="-128"/>
              <a:ea typeface="Meiryo UI" panose="020B0604030504040204" pitchFamily="50" charset="-128"/>
            </a:endParaRPr>
          </a:p>
        </p:txBody>
      </p:sp>
      <p:sp>
        <p:nvSpPr>
          <p:cNvPr id="46" name="正方形/長方形 1"/>
          <p:cNvSpPr>
            <a:spLocks noChangeArrowheads="1"/>
          </p:cNvSpPr>
          <p:nvPr/>
        </p:nvSpPr>
        <p:spPr bwMode="auto">
          <a:xfrm>
            <a:off x="4662493" y="3087506"/>
            <a:ext cx="4104456" cy="1063206"/>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水くんについて、府のホームページで利用促進を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府内市町村の打ち水イベント等で利用されている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令和３年度：利用実績なし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令和４年度：豊中市、忠岡町のイベントに提供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5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◆令和元年度の猛暑対策検討会議でいただいたご意見をもとに、取組を展開</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２</a:t>
            </a:r>
          </a:p>
        </p:txBody>
      </p:sp>
      <p:sp>
        <p:nvSpPr>
          <p:cNvPr id="10" name="角丸四角形 9"/>
          <p:cNvSpPr/>
          <p:nvPr/>
        </p:nvSpPr>
        <p:spPr>
          <a:xfrm>
            <a:off x="349964" y="1322183"/>
            <a:ext cx="8630393" cy="326865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・体が暑さに慣れていなければ、体温調節機能が上手く働かない</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暑くなる前の時期から</a:t>
            </a:r>
            <a:r>
              <a:rPr lang="ja-JP" altLang="en-US" b="1" dirty="0">
                <a:solidFill>
                  <a:schemeClr val="tx1"/>
                </a:solidFill>
                <a:latin typeface="メイリオ" panose="020B0604030504040204" pitchFamily="50" charset="-128"/>
                <a:ea typeface="メイリオ" panose="020B0604030504040204" pitchFamily="50" charset="-128"/>
              </a:rPr>
              <a:t>ウォーキングなどの</a:t>
            </a:r>
            <a:r>
              <a:rPr lang="ja-JP" altLang="en-US" b="1" dirty="0">
                <a:solidFill>
                  <a:srgbClr val="FF0000"/>
                </a:solidFill>
                <a:latin typeface="メイリオ" panose="020B0604030504040204" pitchFamily="50" charset="-128"/>
                <a:ea typeface="メイリオ" panose="020B0604030504040204" pitchFamily="50" charset="-128"/>
              </a:rPr>
              <a:t>汗をかく運動の継続</a:t>
            </a:r>
            <a:r>
              <a:rPr lang="ja-JP" altLang="en-US" b="1" dirty="0">
                <a:solidFill>
                  <a:schemeClr val="tx1"/>
                </a:solidFill>
                <a:latin typeface="メイリオ" panose="020B0604030504040204" pitchFamily="50" charset="-128"/>
                <a:ea typeface="メイリオ" panose="020B0604030504040204" pitchFamily="50" charset="-128"/>
              </a:rPr>
              <a:t>が重要</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・暑さの危険度は、気温だけでなく、湿度や日差しによっても変化</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危険な暑さにあらかじめ気づき</a:t>
            </a:r>
            <a:r>
              <a:rPr lang="ja-JP" altLang="en-US" b="1" dirty="0">
                <a:solidFill>
                  <a:schemeClr val="tx1"/>
                </a:solidFill>
                <a:latin typeface="メイリオ" panose="020B0604030504040204" pitchFamily="50" charset="-128"/>
                <a:ea typeface="メイリオ" panose="020B0604030504040204" pitchFamily="50" charset="-128"/>
              </a:rPr>
              <a:t>、暑さを避ける行動をとることが重要</a:t>
            </a:r>
          </a:p>
          <a:p>
            <a:pPr>
              <a:lnSpc>
                <a:spcPts val="1700"/>
              </a:lnSpc>
            </a:pPr>
            <a:endParaRPr lang="en-US" altLang="ja-JP" b="1" dirty="0">
              <a:solidFill>
                <a:srgbClr val="002060"/>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・気温や湿度が高い日には屋内でも熱中症になることがある</a:t>
            </a:r>
            <a:endParaRPr lang="en-US" altLang="ja-JP" b="1" dirty="0">
              <a:solidFill>
                <a:schemeClr val="tx1"/>
              </a:solidFill>
              <a:latin typeface="メイリオ" panose="020B0604030504040204" pitchFamily="50" charset="-128"/>
              <a:ea typeface="メイリオ" panose="020B0604030504040204" pitchFamily="50" charset="-128"/>
            </a:endParaRPr>
          </a:p>
          <a:p>
            <a:pPr marL="468000" indent="-457200">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➡暑さに対して自分の感覚だけに頼らず、</a:t>
            </a:r>
            <a:r>
              <a:rPr lang="ja-JP" altLang="en-US" b="1" dirty="0">
                <a:solidFill>
                  <a:srgbClr val="FF0000"/>
                </a:solidFill>
                <a:latin typeface="メイリオ" panose="020B0604030504040204" pitchFamily="50" charset="-128"/>
                <a:ea typeface="メイリオ" panose="020B0604030504040204" pitchFamily="50" charset="-128"/>
              </a:rPr>
              <a:t>部屋の温湿度を確認して</a:t>
            </a:r>
            <a:r>
              <a:rPr lang="ja-JP" altLang="en-US" b="1" dirty="0">
                <a:solidFill>
                  <a:schemeClr val="tx1"/>
                </a:solidFill>
                <a:latin typeface="メイリオ" panose="020B0604030504040204" pitchFamily="50" charset="-128"/>
                <a:ea typeface="メイリオ" panose="020B0604030504040204" pitchFamily="50" charset="-128"/>
              </a:rPr>
              <a:t>クーラーの設定温度を調節することが重要</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・屋外空間における夏の昼間の暑熱環境の改善</a:t>
            </a:r>
            <a:endParaRPr lang="en-US" altLang="ja-JP" b="1" dirty="0">
              <a:solidFill>
                <a:schemeClr val="tx1"/>
              </a:solidFill>
              <a:latin typeface="メイリオ" panose="020B0604030504040204" pitchFamily="50" charset="-128"/>
              <a:ea typeface="メイリオ" panose="020B0604030504040204" pitchFamily="50" charset="-128"/>
            </a:endParaRPr>
          </a:p>
          <a:p>
            <a:pPr marL="468000" indent="-457200">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人が集まる場所</a:t>
            </a:r>
            <a:r>
              <a:rPr lang="ja-JP" altLang="en-US" b="1" dirty="0">
                <a:solidFill>
                  <a:schemeClr val="tx1"/>
                </a:solidFill>
                <a:latin typeface="メイリオ" panose="020B0604030504040204" pitchFamily="50" charset="-128"/>
                <a:ea typeface="メイリオ" panose="020B0604030504040204" pitchFamily="50" charset="-128"/>
              </a:rPr>
              <a:t>に、ミスト発生器や日除けなどの</a:t>
            </a:r>
            <a:r>
              <a:rPr lang="ja-JP" altLang="en-US" b="1" dirty="0">
                <a:solidFill>
                  <a:srgbClr val="FF0000"/>
                </a:solidFill>
                <a:latin typeface="メイリオ" panose="020B0604030504040204" pitchFamily="50" charset="-128"/>
                <a:ea typeface="メイリオ" panose="020B0604030504040204" pitchFamily="50" charset="-128"/>
              </a:rPr>
              <a:t>クールスポットを作る</a:t>
            </a:r>
            <a:r>
              <a:rPr lang="ja-JP" altLang="en-US" b="1" dirty="0">
                <a:solidFill>
                  <a:schemeClr val="tx1"/>
                </a:solidFill>
                <a:latin typeface="メイリオ" panose="020B0604030504040204" pitchFamily="50" charset="-128"/>
                <a:ea typeface="メイリオ" panose="020B0604030504040204" pitchFamily="50" charset="-128"/>
              </a:rPr>
              <a:t>ことが効果的</a:t>
            </a:r>
          </a:p>
        </p:txBody>
      </p:sp>
      <p:sp>
        <p:nvSpPr>
          <p:cNvPr id="38" name="角丸四角形 37"/>
          <p:cNvSpPr/>
          <p:nvPr/>
        </p:nvSpPr>
        <p:spPr>
          <a:xfrm>
            <a:off x="1065010" y="2880488"/>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角丸四角形 13"/>
          <p:cNvSpPr/>
          <p:nvPr/>
        </p:nvSpPr>
        <p:spPr>
          <a:xfrm>
            <a:off x="5604759" y="4773081"/>
            <a:ext cx="2898806" cy="13434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クールスポットの</a:t>
            </a:r>
            <a:endParaRPr lang="en-US" altLang="ja-JP"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　充</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加算 3"/>
          <p:cNvSpPr/>
          <p:nvPr/>
        </p:nvSpPr>
        <p:spPr>
          <a:xfrm>
            <a:off x="4700323" y="5173190"/>
            <a:ext cx="626601" cy="57606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7491" y="4423762"/>
            <a:ext cx="4044998"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暑さから身を守る「</a:t>
            </a:r>
            <a:r>
              <a:rPr kumimoji="1" lang="en-US" altLang="ja-JP"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つの習慣</a:t>
            </a: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kumimoji="1" lang="ja-JP" altLang="en-US" sz="2000" b="1" dirty="0">
              <a:effectLst>
                <a:outerShdw blurRad="38100" dist="38100" dir="2700000" algn="tl">
                  <a:srgbClr val="000000">
                    <a:alpha val="43137"/>
                  </a:srgbClr>
                </a:outerShdw>
              </a:effectLst>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37" y="4788259"/>
            <a:ext cx="3462506" cy="1677596"/>
          </a:xfrm>
          <a:prstGeom prst="rect">
            <a:avLst/>
          </a:prstGeom>
        </p:spPr>
      </p:pic>
      <p:sp>
        <p:nvSpPr>
          <p:cNvPr id="5" name="テキスト ボックス 4"/>
          <p:cNvSpPr txBox="1"/>
          <p:nvPr/>
        </p:nvSpPr>
        <p:spPr>
          <a:xfrm>
            <a:off x="297484" y="1155113"/>
            <a:ext cx="1746237"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主なご意見</a:t>
            </a:r>
          </a:p>
        </p:txBody>
      </p:sp>
    </p:spTree>
    <p:extLst>
      <p:ext uri="{BB962C8B-B14F-4D97-AF65-F5344CB8AC3E}">
        <p14:creationId xmlns:p14="http://schemas.microsoft.com/office/powerpoint/2010/main" val="3690383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p>
        </p:txBody>
      </p:sp>
      <p:graphicFrame>
        <p:nvGraphicFramePr>
          <p:cNvPr id="16" name="表 15"/>
          <p:cNvGraphicFramePr>
            <a:graphicFrameLocks noGrp="1"/>
          </p:cNvGraphicFramePr>
          <p:nvPr/>
        </p:nvGraphicFramePr>
        <p:xfrm>
          <a:off x="155342" y="2491052"/>
          <a:ext cx="8831835" cy="403992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526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54652">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05399" y="3023951"/>
            <a:ext cx="8810186" cy="909105"/>
          </a:xfrm>
          <a:prstGeom prst="rect">
            <a:avLst/>
          </a:prstGeom>
          <a:noFill/>
          <a:ln w="9525" algn="ctr">
            <a:noFill/>
            <a:round/>
            <a:headEnd/>
            <a:tailEnd/>
          </a:ln>
        </p:spPr>
        <p:txBody>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年度から「おおさかストップ温暖化賞」に特別賞（愛称：“涼”デザイン建築賞）を創設し、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年度以降は名称を「気候変動対策賞」に変更し、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年度についても応募を実施し、現在審査中）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建築物のヒートアイランド対策貢献者の表彰と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extLst>
              <p:ext uri="{D42A27DB-BD31-4B8C-83A1-F6EECF244321}">
                <p14:modId xmlns:p14="http://schemas.microsoft.com/office/powerpoint/2010/main" val="773775582"/>
              </p:ext>
            </p:extLst>
          </p:nvPr>
        </p:nvGraphicFramePr>
        <p:xfrm>
          <a:off x="132653"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5868144" y="5319027"/>
            <a:ext cx="3275856" cy="1052596"/>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建築物の環境配慮制度とは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府気候変動対策条例に基づき、延べ面積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以上の建築物の新築等をしようとする建築主に工事着手前の建築物環境計画書届出、工事完了後の完了届出を義務付け</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667943" y="890328"/>
            <a:ext cx="144056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6026476" y="3767332"/>
            <a:ext cx="2854307" cy="1559719"/>
          </a:xfrm>
          <a:prstGeom prst="roundRect">
            <a:avLst>
              <a:gd name="adj" fmla="val 8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6072737" y="3782013"/>
            <a:ext cx="2748136" cy="1545038"/>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200"/>
              </a:lnSpc>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・設備の排熱位置を高所に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20</a:t>
            </a:r>
            <a:endParaRPr lang="ja-JP" altLang="en-US" sz="22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51460" y="6152690"/>
            <a:ext cx="2160240" cy="430887"/>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マルエス堺原山台ジム　</a:t>
            </a:r>
            <a:endParaRPr lang="en-US" altLang="ja-JP" sz="1100" dirty="0">
              <a:latin typeface="Meiryo UI" panose="020B0604030504040204" pitchFamily="50" charset="-128"/>
              <a:ea typeface="Meiryo UI" panose="020B0604030504040204" pitchFamily="50" charset="-128"/>
            </a:endParaRPr>
          </a:p>
          <a:p>
            <a:r>
              <a:rPr lang="ja-JP" altLang="ja-JP" sz="1100" dirty="0">
                <a:latin typeface="Meiryo UI" panose="020B0604030504040204" pitchFamily="50" charset="-128"/>
                <a:ea typeface="Meiryo UI" panose="020B0604030504040204" pitchFamily="50" charset="-128"/>
              </a:rPr>
              <a:t>マルエス堺原山公園プール</a:t>
            </a:r>
          </a:p>
        </p:txBody>
      </p:sp>
      <p:sp>
        <p:nvSpPr>
          <p:cNvPr id="21" name="テキスト ボックス 20"/>
          <p:cNvSpPr txBox="1"/>
          <p:nvPr/>
        </p:nvSpPr>
        <p:spPr>
          <a:xfrm>
            <a:off x="132653" y="4862100"/>
            <a:ext cx="2651797"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Innovation Garden OSAKA Center</a:t>
            </a:r>
            <a:endParaRPr kumimoji="1" lang="ja-JP" altLang="en-US" sz="1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647294" y="6243537"/>
            <a:ext cx="103869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公道会病院</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520363" y="6024816"/>
            <a:ext cx="141711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ジオタワー南森町</a:t>
            </a:r>
            <a:endParaRPr kumimoji="1" lang="ja-JP" altLang="en-US" sz="11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723503" y="3717969"/>
            <a:ext cx="179292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スワンズシティ谷町ブリエ</a:t>
            </a:r>
            <a:endParaRPr kumimoji="1" lang="ja-JP" altLang="en-US" sz="1100" dirty="0">
              <a:latin typeface="Meiryo UI" panose="020B0604030504040204" pitchFamily="50" charset="-128"/>
              <a:ea typeface="Meiryo UI" panose="020B0604030504040204" pitchFamily="50" charset="-128"/>
            </a:endParaRPr>
          </a:p>
        </p:txBody>
      </p:sp>
      <p:pic>
        <p:nvPicPr>
          <p:cNvPr id="1026" name="図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19" y="3767332"/>
            <a:ext cx="1830172" cy="107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6199" y="5117363"/>
            <a:ext cx="1601347" cy="11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3" descr="屋外, 建物, 時計, タワー が含まれている画像&#10;&#10;自動的に生成された説明"/>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3793" y="3766721"/>
            <a:ext cx="1512121" cy="222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4298" y="3957814"/>
            <a:ext cx="991152" cy="149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4" descr="マップ&#10;&#10;自動的に生成された説明"/>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772" y="5118859"/>
            <a:ext cx="1880478" cy="105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99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nvGraphicFramePr>
        <p:xfrm>
          <a:off x="107504" y="2276663"/>
          <a:ext cx="8929816" cy="4464705"/>
        </p:xfrm>
        <a:graphic>
          <a:graphicData uri="http://schemas.openxmlformats.org/drawingml/2006/table">
            <a:tbl>
              <a:tblPr firstRow="1" bandRow="1">
                <a:tableStyleId>{5C22544A-7EE6-4342-B048-85BDC9FD1C3A}</a:tableStyleId>
              </a:tblPr>
              <a:tblGrid>
                <a:gridCol w="8929816">
                  <a:extLst>
                    <a:ext uri="{9D8B030D-6E8A-4147-A177-3AD203B41FA5}">
                      <a16:colId xmlns:a16="http://schemas.microsoft.com/office/drawing/2014/main" val="20000"/>
                    </a:ext>
                  </a:extLst>
                </a:gridCol>
              </a:tblGrid>
              <a:tr h="425778">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038927">
                <a:tc>
                  <a:txBody>
                    <a:bodyPr/>
                    <a:lstStyle/>
                    <a:p>
                      <a:endParaRPr kumimoji="1" lang="en-US" altLang="ja-JP" sz="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　</a:t>
                      </a: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txBody>
                  <a:tcPr marL="23646" marR="23646"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171328" y="3071927"/>
            <a:ext cx="4317405" cy="1267651"/>
          </a:xfrm>
          <a:prstGeom prst="rect">
            <a:avLst/>
          </a:prstGeom>
          <a:noFill/>
          <a:ln w="9525" algn="ctr">
            <a:noFill/>
            <a:round/>
            <a:headEnd/>
            <a:tailEnd/>
          </a:ln>
        </p:spPr>
        <p:txBody>
          <a:bodyPr/>
          <a:lstStyle/>
          <a:p>
            <a:pPr marL="180000" indent="-457200" defTabSz="685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◆期間：熱中症等の予防対策として夏場にミストを噴霧</a:t>
            </a:r>
          </a:p>
          <a:p>
            <a:pPr marL="180000" indent="-457200" defTabSz="685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◆場所：万博記念公園駅から公園に接続するスロープ及び、自然文化園へ繋がる中央橋においてドライ型ミスト噴射の設置及び緑化を実施。</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Picture 5" descr="https://www.expo70-park.jp/sys/wp-content/uploads/58c599e2188703760066c7f6cb46a9b1-640x4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941" y="4063460"/>
            <a:ext cx="2789203" cy="1371466"/>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1"/>
          <p:cNvSpPr>
            <a:spLocks noChangeArrowheads="1"/>
          </p:cNvSpPr>
          <p:nvPr/>
        </p:nvSpPr>
        <p:spPr bwMode="auto">
          <a:xfrm>
            <a:off x="2962817" y="4285285"/>
            <a:ext cx="1294754" cy="222111"/>
          </a:xfrm>
          <a:prstGeom prst="rect">
            <a:avLst/>
          </a:prstGeom>
          <a:noFill/>
          <a:ln w="9525" algn="ctr">
            <a:noFill/>
            <a:round/>
            <a:headEnd/>
            <a:tailEnd/>
          </a:ln>
        </p:spPr>
        <p:txBody>
          <a:bodyPr/>
          <a:lstStyle/>
          <a:p>
            <a:pPr algn="ctr" defTabSz="685800"/>
            <a:r>
              <a:rPr lang="ja-JP" altLang="en-US" sz="1200" b="1" dirty="0">
                <a:solidFill>
                  <a:prstClr val="black"/>
                </a:solidFill>
                <a:latin typeface="Meiryo UI" panose="020B0604030504040204" pitchFamily="50" charset="-128"/>
                <a:ea typeface="Meiryo UI" panose="020B0604030504040204" pitchFamily="50" charset="-128"/>
              </a:rPr>
              <a:t>◀ミストイメージ</a:t>
            </a:r>
          </a:p>
        </p:txBody>
      </p:sp>
      <p:grpSp>
        <p:nvGrpSpPr>
          <p:cNvPr id="12" name="グループ化 11"/>
          <p:cNvGrpSpPr>
            <a:grpSpLocks noChangeAspect="1"/>
          </p:cNvGrpSpPr>
          <p:nvPr/>
        </p:nvGrpSpPr>
        <p:grpSpPr>
          <a:xfrm>
            <a:off x="4527805" y="2878686"/>
            <a:ext cx="4319406" cy="2617822"/>
            <a:chOff x="490270" y="3550420"/>
            <a:chExt cx="4804166" cy="2955937"/>
          </a:xfrm>
        </p:grpSpPr>
        <p:pic>
          <p:nvPicPr>
            <p:cNvPr id="37" name="Picture 2" descr="https://www.expo70-park.jp/sys/wp-content/uploads/63648067d60331d943e5079209597239.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270" y="3550420"/>
              <a:ext cx="4804166" cy="2907085"/>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570359" y="5237350"/>
              <a:ext cx="2321994" cy="85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ja-JP" altLang="en-US" sz="1600" b="1" dirty="0">
                  <a:solidFill>
                    <a:prstClr val="white"/>
                  </a:solidFill>
                  <a:latin typeface="Calibri"/>
                  <a:ea typeface="ＭＳ Ｐゴシック" panose="020B0600070205080204" pitchFamily="50" charset="-128"/>
                </a:rPr>
                <a:t>ミスト・緑化実施個所</a:t>
              </a:r>
              <a:endParaRPr lang="en-US" altLang="ja-JP" sz="1600" b="1" dirty="0">
                <a:solidFill>
                  <a:prstClr val="white"/>
                </a:solidFill>
                <a:latin typeface="Calibri"/>
                <a:ea typeface="ＭＳ Ｐゴシック" panose="020B0600070205080204" pitchFamily="50" charset="-128"/>
              </a:endParaRPr>
            </a:p>
            <a:p>
              <a:pPr algn="ctr" defTabSz="685800" eaLnBrk="1" fontAlgn="auto" hangingPunct="1">
                <a:spcBef>
                  <a:spcPts val="0"/>
                </a:spcBef>
                <a:spcAft>
                  <a:spcPts val="0"/>
                </a:spcAft>
              </a:pPr>
              <a:r>
                <a:rPr lang="en-US" altLang="ja-JP" sz="1100" b="1" dirty="0">
                  <a:solidFill>
                    <a:prstClr val="white"/>
                  </a:solidFill>
                  <a:latin typeface="Calibri"/>
                  <a:ea typeface="ＭＳ Ｐゴシック" panose="020B0600070205080204" pitchFamily="50" charset="-128"/>
                </a:rPr>
                <a:t>※</a:t>
              </a:r>
              <a:r>
                <a:rPr lang="ja-JP" altLang="en-US" sz="1100" b="1" dirty="0">
                  <a:solidFill>
                    <a:prstClr val="white"/>
                  </a:solidFill>
                  <a:latin typeface="Calibri"/>
                  <a:ea typeface="ＭＳ Ｐゴシック" panose="020B0600070205080204" pitchFamily="50" charset="-128"/>
                </a:rPr>
                <a:t>中央橋はミストのみ実施</a:t>
              </a:r>
            </a:p>
          </p:txBody>
        </p:sp>
        <p:sp>
          <p:nvSpPr>
            <p:cNvPr id="5" name="フリーフォーム 4"/>
            <p:cNvSpPr/>
            <p:nvPr/>
          </p:nvSpPr>
          <p:spPr>
            <a:xfrm>
              <a:off x="3078633" y="6273199"/>
              <a:ext cx="234344" cy="100031"/>
            </a:xfrm>
            <a:custGeom>
              <a:avLst/>
              <a:gdLst>
                <a:gd name="connsiteX0" fmla="*/ 0 w 234344"/>
                <a:gd name="connsiteY0" fmla="*/ 3537 h 100031"/>
                <a:gd name="connsiteX1" fmla="*/ 55140 w 234344"/>
                <a:gd name="connsiteY1" fmla="*/ 3537 h 100031"/>
                <a:gd name="connsiteX2" fmla="*/ 105685 w 234344"/>
                <a:gd name="connsiteY2" fmla="*/ 40296 h 100031"/>
                <a:gd name="connsiteX3" fmla="*/ 142444 w 234344"/>
                <a:gd name="connsiteY3" fmla="*/ 72461 h 100031"/>
                <a:gd name="connsiteX4" fmla="*/ 192989 w 234344"/>
                <a:gd name="connsiteY4" fmla="*/ 95436 h 100031"/>
                <a:gd name="connsiteX5" fmla="*/ 234344 w 234344"/>
                <a:gd name="connsiteY5" fmla="*/ 100031 h 10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44" h="100031">
                  <a:moveTo>
                    <a:pt x="0" y="3537"/>
                  </a:moveTo>
                  <a:cubicBezTo>
                    <a:pt x="18763" y="473"/>
                    <a:pt x="37526" y="-2590"/>
                    <a:pt x="55140" y="3537"/>
                  </a:cubicBezTo>
                  <a:cubicBezTo>
                    <a:pt x="72754" y="9664"/>
                    <a:pt x="91134" y="28809"/>
                    <a:pt x="105685" y="40296"/>
                  </a:cubicBezTo>
                  <a:cubicBezTo>
                    <a:pt x="120236" y="51783"/>
                    <a:pt x="127893" y="63271"/>
                    <a:pt x="142444" y="72461"/>
                  </a:cubicBezTo>
                  <a:cubicBezTo>
                    <a:pt x="156995" y="81651"/>
                    <a:pt x="177672" y="90841"/>
                    <a:pt x="192989" y="95436"/>
                  </a:cubicBezTo>
                  <a:cubicBezTo>
                    <a:pt x="208306" y="100031"/>
                    <a:pt x="221325" y="100031"/>
                    <a:pt x="234344" y="10003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3602460" y="5982657"/>
              <a:ext cx="4595" cy="257319"/>
            </a:xfrm>
            <a:custGeom>
              <a:avLst/>
              <a:gdLst>
                <a:gd name="connsiteX0" fmla="*/ 0 w 4595"/>
                <a:gd name="connsiteY0" fmla="*/ 0 h 257319"/>
                <a:gd name="connsiteX1" fmla="*/ 4595 w 4595"/>
                <a:gd name="connsiteY1" fmla="*/ 257319 h 257319"/>
              </a:gdLst>
              <a:ahLst/>
              <a:cxnLst>
                <a:cxn ang="0">
                  <a:pos x="connsiteX0" y="connsiteY0"/>
                </a:cxn>
                <a:cxn ang="0">
                  <a:pos x="connsiteX1" y="connsiteY1"/>
                </a:cxn>
              </a:cxnLst>
              <a:rect l="l" t="t" r="r" b="b"/>
              <a:pathLst>
                <a:path w="4595" h="257319">
                  <a:moveTo>
                    <a:pt x="0" y="0"/>
                  </a:moveTo>
                  <a:cubicBezTo>
                    <a:pt x="2297" y="104153"/>
                    <a:pt x="4595" y="208306"/>
                    <a:pt x="4595" y="25731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258101" y="6198580"/>
              <a:ext cx="1241056" cy="307777"/>
            </a:xfrm>
            <a:prstGeom prst="rect">
              <a:avLst/>
            </a:prstGeom>
            <a:noFill/>
          </p:spPr>
          <p:txBody>
            <a:bodyPr wrap="square" rtlCol="0">
              <a:spAutoFit/>
            </a:bodyPr>
            <a:lstStyle/>
            <a:p>
              <a:r>
                <a:rPr kumimoji="1" lang="ja-JP" altLang="en-US" sz="1400" b="1" dirty="0"/>
                <a:t>←スロープ</a:t>
              </a:r>
            </a:p>
          </p:txBody>
        </p:sp>
        <p:sp>
          <p:nvSpPr>
            <p:cNvPr id="24" name="テキスト ボックス 23"/>
            <p:cNvSpPr txBox="1"/>
            <p:nvPr/>
          </p:nvSpPr>
          <p:spPr>
            <a:xfrm>
              <a:off x="3567192" y="5924538"/>
              <a:ext cx="1169207" cy="347529"/>
            </a:xfrm>
            <a:prstGeom prst="rect">
              <a:avLst/>
            </a:prstGeom>
            <a:noFill/>
          </p:spPr>
          <p:txBody>
            <a:bodyPr wrap="square" rtlCol="0">
              <a:spAutoFit/>
            </a:bodyPr>
            <a:lstStyle/>
            <a:p>
              <a:r>
                <a:rPr kumimoji="1" lang="ja-JP" altLang="en-US" sz="1400" b="1" dirty="0"/>
                <a:t>←中央橋</a:t>
              </a:r>
            </a:p>
          </p:txBody>
        </p:sp>
        <p:cxnSp>
          <p:nvCxnSpPr>
            <p:cNvPr id="13" name="直線矢印コネクタ 12"/>
            <p:cNvCxnSpPr/>
            <p:nvPr/>
          </p:nvCxnSpPr>
          <p:spPr>
            <a:xfrm>
              <a:off x="2892353" y="5674695"/>
              <a:ext cx="671535" cy="4186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2889049" y="5674695"/>
              <a:ext cx="297277" cy="5737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252265" y="4837491"/>
              <a:ext cx="1338828" cy="369332"/>
            </a:xfrm>
            <a:prstGeom prst="rect">
              <a:avLst/>
            </a:prstGeom>
            <a:noFill/>
          </p:spPr>
          <p:txBody>
            <a:bodyPr wrap="none" rtlCol="0">
              <a:spAutoFit/>
            </a:bodyPr>
            <a:lstStyle/>
            <a:p>
              <a:r>
                <a:rPr kumimoji="1" lang="ja-JP" altLang="en-US" b="1" u="sng" dirty="0"/>
                <a:t>自然文化園</a:t>
              </a:r>
            </a:p>
          </p:txBody>
        </p:sp>
        <p:cxnSp>
          <p:nvCxnSpPr>
            <p:cNvPr id="4" name="直線コネクタ 3"/>
            <p:cNvCxnSpPr/>
            <p:nvPr/>
          </p:nvCxnSpPr>
          <p:spPr>
            <a:xfrm>
              <a:off x="3273004" y="5199999"/>
              <a:ext cx="0" cy="31040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フリーフォーム 13"/>
            <p:cNvSpPr/>
            <p:nvPr/>
          </p:nvSpPr>
          <p:spPr>
            <a:xfrm>
              <a:off x="3190164" y="5210033"/>
              <a:ext cx="68239" cy="286603"/>
            </a:xfrm>
            <a:custGeom>
              <a:avLst/>
              <a:gdLst>
                <a:gd name="connsiteX0" fmla="*/ 13648 w 68239"/>
                <a:gd name="connsiteY0" fmla="*/ 20472 h 286603"/>
                <a:gd name="connsiteX1" fmla="*/ 68239 w 68239"/>
                <a:gd name="connsiteY1" fmla="*/ 0 h 286603"/>
                <a:gd name="connsiteX2" fmla="*/ 61415 w 68239"/>
                <a:gd name="connsiteY2" fmla="*/ 95534 h 286603"/>
                <a:gd name="connsiteX3" fmla="*/ 58003 w 68239"/>
                <a:gd name="connsiteY3" fmla="*/ 286603 h 286603"/>
                <a:gd name="connsiteX4" fmla="*/ 10236 w 68239"/>
                <a:gd name="connsiteY4" fmla="*/ 232012 h 286603"/>
                <a:gd name="connsiteX5" fmla="*/ 0 w 68239"/>
                <a:gd name="connsiteY5" fmla="*/ 167185 h 286603"/>
                <a:gd name="connsiteX6" fmla="*/ 13648 w 68239"/>
                <a:gd name="connsiteY6" fmla="*/ 20472 h 28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39" h="286603">
                  <a:moveTo>
                    <a:pt x="13648" y="20472"/>
                  </a:moveTo>
                  <a:lnTo>
                    <a:pt x="68239" y="0"/>
                  </a:lnTo>
                  <a:lnTo>
                    <a:pt x="61415" y="95534"/>
                  </a:lnTo>
                  <a:cubicBezTo>
                    <a:pt x="60278" y="159224"/>
                    <a:pt x="59140" y="222913"/>
                    <a:pt x="58003" y="286603"/>
                  </a:cubicBezTo>
                  <a:lnTo>
                    <a:pt x="10236" y="232012"/>
                  </a:lnTo>
                  <a:lnTo>
                    <a:pt x="0" y="167185"/>
                  </a:lnTo>
                  <a:lnTo>
                    <a:pt x="13648" y="20472"/>
                  </a:lnTo>
                  <a:close/>
                </a:path>
              </a:pathLst>
            </a:cu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3169266" y="5362980"/>
              <a:ext cx="86678" cy="72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フリーフォーム 18"/>
            <p:cNvSpPr/>
            <p:nvPr/>
          </p:nvSpPr>
          <p:spPr>
            <a:xfrm>
              <a:off x="3282287" y="5203209"/>
              <a:ext cx="61414" cy="51179"/>
            </a:xfrm>
            <a:custGeom>
              <a:avLst/>
              <a:gdLst>
                <a:gd name="connsiteX0" fmla="*/ 0 w 61414"/>
                <a:gd name="connsiteY0" fmla="*/ 0 h 51179"/>
                <a:gd name="connsiteX1" fmla="*/ 3412 w 61414"/>
                <a:gd name="connsiteY1" fmla="*/ 51179 h 51179"/>
                <a:gd name="connsiteX2" fmla="*/ 61414 w 61414"/>
                <a:gd name="connsiteY2" fmla="*/ 51179 h 51179"/>
                <a:gd name="connsiteX3" fmla="*/ 0 w 61414"/>
                <a:gd name="connsiteY3" fmla="*/ 0 h 51179"/>
              </a:gdLst>
              <a:ahLst/>
              <a:cxnLst>
                <a:cxn ang="0">
                  <a:pos x="connsiteX0" y="connsiteY0"/>
                </a:cxn>
                <a:cxn ang="0">
                  <a:pos x="connsiteX1" y="connsiteY1"/>
                </a:cxn>
                <a:cxn ang="0">
                  <a:pos x="connsiteX2" y="connsiteY2"/>
                </a:cxn>
                <a:cxn ang="0">
                  <a:pos x="connsiteX3" y="connsiteY3"/>
                </a:cxn>
              </a:cxnLst>
              <a:rect l="l" t="t" r="r" b="b"/>
              <a:pathLst>
                <a:path w="61414" h="51179">
                  <a:moveTo>
                    <a:pt x="0" y="0"/>
                  </a:moveTo>
                  <a:lnTo>
                    <a:pt x="3412" y="51179"/>
                  </a:lnTo>
                  <a:lnTo>
                    <a:pt x="61414" y="51179"/>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3289111" y="5257800"/>
              <a:ext cx="61414" cy="232012"/>
            </a:xfrm>
            <a:custGeom>
              <a:avLst/>
              <a:gdLst>
                <a:gd name="connsiteX0" fmla="*/ 54591 w 61414"/>
                <a:gd name="connsiteY0" fmla="*/ 0 h 232012"/>
                <a:gd name="connsiteX1" fmla="*/ 0 w 61414"/>
                <a:gd name="connsiteY1" fmla="*/ 6824 h 232012"/>
                <a:gd name="connsiteX2" fmla="*/ 3411 w 61414"/>
                <a:gd name="connsiteY2" fmla="*/ 232012 h 232012"/>
                <a:gd name="connsiteX3" fmla="*/ 54591 w 61414"/>
                <a:gd name="connsiteY3" fmla="*/ 163773 h 232012"/>
                <a:gd name="connsiteX4" fmla="*/ 61414 w 61414"/>
                <a:gd name="connsiteY4" fmla="*/ 102358 h 232012"/>
                <a:gd name="connsiteX5" fmla="*/ 54591 w 61414"/>
                <a:gd name="connsiteY5" fmla="*/ 0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14" h="232012">
                  <a:moveTo>
                    <a:pt x="54591" y="0"/>
                  </a:moveTo>
                  <a:lnTo>
                    <a:pt x="0" y="6824"/>
                  </a:lnTo>
                  <a:lnTo>
                    <a:pt x="3411" y="232012"/>
                  </a:lnTo>
                  <a:lnTo>
                    <a:pt x="54591" y="163773"/>
                  </a:lnTo>
                  <a:lnTo>
                    <a:pt x="61414" y="102358"/>
                  </a:lnTo>
                  <a:lnTo>
                    <a:pt x="54591" y="0"/>
                  </a:lnTo>
                  <a:close/>
                </a:path>
              </a:pathLst>
            </a:cu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flipH="1">
              <a:off x="3273004" y="5458872"/>
              <a:ext cx="775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円弧 31"/>
            <p:cNvSpPr/>
            <p:nvPr/>
          </p:nvSpPr>
          <p:spPr>
            <a:xfrm rot="7821671">
              <a:off x="3330974" y="5607450"/>
              <a:ext cx="241739" cy="28533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フリーフォーム 32"/>
            <p:cNvSpPr/>
            <p:nvPr/>
          </p:nvSpPr>
          <p:spPr>
            <a:xfrm>
              <a:off x="3370997" y="5854890"/>
              <a:ext cx="221776" cy="64826"/>
            </a:xfrm>
            <a:custGeom>
              <a:avLst/>
              <a:gdLst>
                <a:gd name="connsiteX0" fmla="*/ 0 w 221776"/>
                <a:gd name="connsiteY0" fmla="*/ 3411 h 64826"/>
                <a:gd name="connsiteX1" fmla="*/ 20472 w 221776"/>
                <a:gd name="connsiteY1" fmla="*/ 61414 h 64826"/>
                <a:gd name="connsiteX2" fmla="*/ 98946 w 221776"/>
                <a:gd name="connsiteY2" fmla="*/ 64826 h 64826"/>
                <a:gd name="connsiteX3" fmla="*/ 191069 w 221776"/>
                <a:gd name="connsiteY3" fmla="*/ 47767 h 64826"/>
                <a:gd name="connsiteX4" fmla="*/ 221776 w 221776"/>
                <a:gd name="connsiteY4" fmla="*/ 37531 h 64826"/>
                <a:gd name="connsiteX5" fmla="*/ 197893 w 221776"/>
                <a:gd name="connsiteY5" fmla="*/ 0 h 64826"/>
                <a:gd name="connsiteX6" fmla="*/ 139890 w 221776"/>
                <a:gd name="connsiteY6" fmla="*/ 30707 h 64826"/>
                <a:gd name="connsiteX7" fmla="*/ 88710 w 221776"/>
                <a:gd name="connsiteY7" fmla="*/ 37531 h 64826"/>
                <a:gd name="connsiteX8" fmla="*/ 54591 w 221776"/>
                <a:gd name="connsiteY8" fmla="*/ 23883 h 64826"/>
                <a:gd name="connsiteX9" fmla="*/ 0 w 221776"/>
                <a:gd name="connsiteY9" fmla="*/ 3411 h 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76" h="64826">
                  <a:moveTo>
                    <a:pt x="0" y="3411"/>
                  </a:moveTo>
                  <a:lnTo>
                    <a:pt x="20472" y="61414"/>
                  </a:lnTo>
                  <a:lnTo>
                    <a:pt x="98946" y="64826"/>
                  </a:lnTo>
                  <a:lnTo>
                    <a:pt x="191069" y="47767"/>
                  </a:lnTo>
                  <a:lnTo>
                    <a:pt x="221776" y="37531"/>
                  </a:lnTo>
                  <a:lnTo>
                    <a:pt x="197893" y="0"/>
                  </a:lnTo>
                  <a:lnTo>
                    <a:pt x="139890" y="30707"/>
                  </a:lnTo>
                  <a:lnTo>
                    <a:pt x="88710" y="37531"/>
                  </a:lnTo>
                  <a:lnTo>
                    <a:pt x="54591" y="23883"/>
                  </a:lnTo>
                  <a:lnTo>
                    <a:pt x="0" y="3411"/>
                  </a:lnTo>
                  <a:close/>
                </a:path>
              </a:pathLst>
            </a:cu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3353937" y="5858301"/>
              <a:ext cx="30708" cy="61415"/>
            </a:xfrm>
            <a:custGeom>
              <a:avLst/>
              <a:gdLst>
                <a:gd name="connsiteX0" fmla="*/ 0 w 30708"/>
                <a:gd name="connsiteY0" fmla="*/ 0 h 61415"/>
                <a:gd name="connsiteX1" fmla="*/ 20472 w 30708"/>
                <a:gd name="connsiteY1" fmla="*/ 61415 h 61415"/>
                <a:gd name="connsiteX2" fmla="*/ 30708 w 30708"/>
                <a:gd name="connsiteY2" fmla="*/ 54592 h 61415"/>
                <a:gd name="connsiteX3" fmla="*/ 0 w 30708"/>
                <a:gd name="connsiteY3" fmla="*/ 0 h 61415"/>
              </a:gdLst>
              <a:ahLst/>
              <a:cxnLst>
                <a:cxn ang="0">
                  <a:pos x="connsiteX0" y="connsiteY0"/>
                </a:cxn>
                <a:cxn ang="0">
                  <a:pos x="connsiteX1" y="connsiteY1"/>
                </a:cxn>
                <a:cxn ang="0">
                  <a:pos x="connsiteX2" y="connsiteY2"/>
                </a:cxn>
                <a:cxn ang="0">
                  <a:pos x="connsiteX3" y="connsiteY3"/>
                </a:cxn>
              </a:cxnLst>
              <a:rect l="l" t="t" r="r" b="b"/>
              <a:pathLst>
                <a:path w="30708" h="61415">
                  <a:moveTo>
                    <a:pt x="0" y="0"/>
                  </a:moveTo>
                  <a:lnTo>
                    <a:pt x="20472" y="61415"/>
                  </a:lnTo>
                  <a:lnTo>
                    <a:pt x="30708" y="54592"/>
                  </a:lnTo>
                  <a:lnTo>
                    <a:pt x="0" y="0"/>
                  </a:lnTo>
                  <a:close/>
                </a:path>
              </a:pathLst>
            </a:cu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3405116" y="5837830"/>
              <a:ext cx="126242" cy="23883"/>
            </a:xfrm>
            <a:custGeom>
              <a:avLst/>
              <a:gdLst>
                <a:gd name="connsiteX0" fmla="*/ 0 w 126242"/>
                <a:gd name="connsiteY0" fmla="*/ 0 h 23883"/>
                <a:gd name="connsiteX1" fmla="*/ 126242 w 126242"/>
                <a:gd name="connsiteY1" fmla="*/ 0 h 23883"/>
                <a:gd name="connsiteX2" fmla="*/ 119418 w 126242"/>
                <a:gd name="connsiteY2" fmla="*/ 13648 h 23883"/>
                <a:gd name="connsiteX3" fmla="*/ 61415 w 126242"/>
                <a:gd name="connsiteY3" fmla="*/ 23883 h 23883"/>
                <a:gd name="connsiteX4" fmla="*/ 0 w 126242"/>
                <a:gd name="connsiteY4" fmla="*/ 0 h 2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42" h="23883">
                  <a:moveTo>
                    <a:pt x="0" y="0"/>
                  </a:moveTo>
                  <a:lnTo>
                    <a:pt x="126242" y="0"/>
                  </a:lnTo>
                  <a:lnTo>
                    <a:pt x="119418" y="13648"/>
                  </a:lnTo>
                  <a:lnTo>
                    <a:pt x="61415" y="23883"/>
                  </a:lnTo>
                  <a:lnTo>
                    <a:pt x="0" y="0"/>
                  </a:lnTo>
                  <a:close/>
                </a:path>
              </a:pathLst>
            </a:cu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（６）新たな取組み</a:t>
            </a:r>
          </a:p>
        </p:txBody>
      </p:sp>
      <p:sp>
        <p:nvSpPr>
          <p:cNvPr id="42" name="角丸四角形 41"/>
          <p:cNvSpPr/>
          <p:nvPr/>
        </p:nvSpPr>
        <p:spPr>
          <a:xfrm>
            <a:off x="107504" y="548836"/>
            <a:ext cx="1564352"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pSp>
        <p:nvGrpSpPr>
          <p:cNvPr id="43" name="グループ化 42"/>
          <p:cNvGrpSpPr/>
          <p:nvPr/>
        </p:nvGrpSpPr>
        <p:grpSpPr>
          <a:xfrm>
            <a:off x="1726093" y="538926"/>
            <a:ext cx="7311227" cy="657826"/>
            <a:chOff x="3075868" y="2420887"/>
            <a:chExt cx="3605952" cy="890838"/>
          </a:xfrm>
        </p:grpSpPr>
        <p:sp>
          <p:nvSpPr>
            <p:cNvPr id="45" name="角丸四角形 44"/>
            <p:cNvSpPr/>
            <p:nvPr/>
          </p:nvSpPr>
          <p:spPr>
            <a:xfrm>
              <a:off x="3075868" y="2420887"/>
              <a:ext cx="3605952"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3099367" y="2595388"/>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ミストの設置</a:t>
              </a:r>
            </a:p>
          </p:txBody>
        </p:sp>
      </p:grpSp>
      <p:sp>
        <p:nvSpPr>
          <p:cNvPr id="47"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8" name="表 47"/>
          <p:cNvGraphicFramePr>
            <a:graphicFrameLocks noGrp="1"/>
          </p:cNvGraphicFramePr>
          <p:nvPr/>
        </p:nvGraphicFramePr>
        <p:xfrm>
          <a:off x="107504" y="1276389"/>
          <a:ext cx="8929816" cy="928475"/>
        </p:xfrm>
        <a:graphic>
          <a:graphicData uri="http://schemas.openxmlformats.org/drawingml/2006/table">
            <a:tbl>
              <a:tblPr firstRow="1" bandRow="1">
                <a:tableStyleId>{5C22544A-7EE6-4342-B048-85BDC9FD1C3A}</a:tableStyleId>
              </a:tblPr>
              <a:tblGrid>
                <a:gridCol w="8929816">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pPr marL="180000" indent="-457200"/>
                      <a:r>
                        <a:rPr kumimoji="1" lang="ja-JP" altLang="en-US" sz="16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■多くの来園者が利用する</a:t>
                      </a:r>
                      <a:r>
                        <a:rPr kumimoji="1" lang="zh-TW" altLang="en-US" sz="16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万博記念公園駅</a:t>
                      </a:r>
                      <a:r>
                        <a:rPr kumimoji="1" lang="ja-JP" altLang="en-US" sz="16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から万博記念公園へのスロープ及び、有料地区へ繋がる中央橋の計２か所にミスト（ドライ型ミスト）の設置と、緑化による緑陰形成を実施。</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16" name="グループ化 15"/>
          <p:cNvGrpSpPr/>
          <p:nvPr/>
        </p:nvGrpSpPr>
        <p:grpSpPr>
          <a:xfrm>
            <a:off x="139469" y="5709603"/>
            <a:ext cx="8920687" cy="1174775"/>
            <a:chOff x="5452832" y="2598527"/>
            <a:chExt cx="3478162" cy="1174775"/>
          </a:xfrm>
        </p:grpSpPr>
        <p:sp>
          <p:nvSpPr>
            <p:cNvPr id="50" name="正方形/長方形 49"/>
            <p:cNvSpPr/>
            <p:nvPr/>
          </p:nvSpPr>
          <p:spPr>
            <a:xfrm>
              <a:off x="5463779" y="2598527"/>
              <a:ext cx="3412847" cy="96254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1">
              <a:extLst>
                <a:ext uri="{FF2B5EF4-FFF2-40B4-BE49-F238E27FC236}">
                  <a16:creationId xmlns:a16="http://schemas.microsoft.com/office/drawing/2014/main" id="{6F2AE24B-AE4A-46B3-A424-CB54F4A0853C}"/>
                </a:ext>
              </a:extLst>
            </p:cNvPr>
            <p:cNvSpPr>
              <a:spLocks noChangeArrowheads="1"/>
            </p:cNvSpPr>
            <p:nvPr/>
          </p:nvSpPr>
          <p:spPr bwMode="auto">
            <a:xfrm>
              <a:off x="5452832" y="2833708"/>
              <a:ext cx="3478162" cy="939594"/>
            </a:xfrm>
            <a:prstGeom prst="rect">
              <a:avLst/>
            </a:prstGeom>
            <a:noFill/>
            <a:ln w="9525" algn="ctr">
              <a:noFill/>
              <a:round/>
              <a:headEnd/>
              <a:tailEnd/>
            </a:ln>
          </p:spPr>
          <p:txBody>
            <a:bodyPr/>
            <a:lstStyle/>
            <a:p>
              <a:pPr defTabSz="685800"/>
              <a:r>
                <a:rPr lang="ja-JP" altLang="en-US" sz="1600" dirty="0">
                  <a:latin typeface="Meiryo UI" panose="020B0604030504040204" pitchFamily="50" charset="-128"/>
                  <a:ea typeface="Meiryo UI" panose="020B0604030504040204" pitchFamily="50" charset="-128"/>
                </a:rPr>
                <a:t>◆令和５年度実施に計画を見直した。</a:t>
              </a:r>
            </a:p>
            <a:p>
              <a:pPr marL="180000" indent="-457200" defTabSz="685800"/>
              <a:r>
                <a:rPr lang="ja-JP" altLang="en-US" sz="1600" dirty="0">
                  <a:latin typeface="Meiryo UI" panose="020B0604030504040204" pitchFamily="50" charset="-128"/>
                  <a:ea typeface="Meiryo UI" panose="020B0604030504040204" pitchFamily="50" charset="-128"/>
                </a:rPr>
                <a:t>◆令和５年度は、最寄り駅から公園への主導線において設置を検討しており夏季における猛暑対策を予定。</a:t>
              </a:r>
            </a:p>
          </p:txBody>
        </p:sp>
      </p:grpSp>
      <p:sp>
        <p:nvSpPr>
          <p:cNvPr id="52" name="正方形/長方形 1">
            <a:extLst>
              <a:ext uri="{FF2B5EF4-FFF2-40B4-BE49-F238E27FC236}">
                <a16:creationId xmlns:a16="http://schemas.microsoft.com/office/drawing/2014/main" id="{93CFFAAB-6B73-4634-B717-455ECF207302}"/>
              </a:ext>
            </a:extLst>
          </p:cNvPr>
          <p:cNvSpPr>
            <a:spLocks noChangeArrowheads="1"/>
          </p:cNvSpPr>
          <p:nvPr/>
        </p:nvSpPr>
        <p:spPr bwMode="auto">
          <a:xfrm>
            <a:off x="3244379" y="4755302"/>
            <a:ext cx="1359097" cy="234417"/>
          </a:xfrm>
          <a:prstGeom prst="rect">
            <a:avLst/>
          </a:prstGeom>
          <a:noFill/>
          <a:ln w="9525" algn="ctr">
            <a:noFill/>
            <a:round/>
            <a:headEnd/>
            <a:tailEnd/>
          </a:ln>
        </p:spPr>
        <p:txBody>
          <a:bodyPr/>
          <a:lstStyle/>
          <a:p>
            <a:pPr algn="ctr" eaLnBrk="0" fontAlgn="base" hangingPunct="0">
              <a:spcBef>
                <a:spcPct val="0"/>
              </a:spcBef>
              <a:spcAft>
                <a:spcPct val="0"/>
              </a:spcAft>
            </a:pPr>
            <a:r>
              <a:rPr lang="ja-JP" altLang="en-US" sz="1200" b="1" dirty="0">
                <a:solidFill>
                  <a:prstClr val="black"/>
                </a:solidFill>
                <a:latin typeface="Meiryo UI" panose="020B0604030504040204" pitchFamily="50" charset="-128"/>
                <a:ea typeface="Meiryo UI" panose="020B0604030504040204" pitchFamily="50" charset="-128"/>
              </a:rPr>
              <a:t>ミスト設置場所▶</a:t>
            </a:r>
          </a:p>
        </p:txBody>
      </p:sp>
      <p:sp>
        <p:nvSpPr>
          <p:cNvPr id="53" name="正方形/長方形 52"/>
          <p:cNvSpPr/>
          <p:nvPr/>
        </p:nvSpPr>
        <p:spPr>
          <a:xfrm>
            <a:off x="167546" y="2863577"/>
            <a:ext cx="8753169" cy="2637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355367" y="2764506"/>
            <a:ext cx="1316489" cy="312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計画概要</a:t>
            </a:r>
          </a:p>
        </p:txBody>
      </p:sp>
      <p:sp>
        <p:nvSpPr>
          <p:cNvPr id="55" name="角丸四角形 54"/>
          <p:cNvSpPr/>
          <p:nvPr/>
        </p:nvSpPr>
        <p:spPr>
          <a:xfrm>
            <a:off x="355367" y="5607711"/>
            <a:ext cx="904266" cy="297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実績</a:t>
            </a:r>
            <a:endParaRPr kumimoji="1" lang="ja-JP" altLang="en-US" sz="1600" b="1" dirty="0"/>
          </a:p>
        </p:txBody>
      </p:sp>
      <p:sp>
        <p:nvSpPr>
          <p:cNvPr id="4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21</a:t>
            </a:r>
            <a:endParaRPr lang="ja-JP" altLang="en-US" sz="2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109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416421541"/>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昨年度から全国展開が始ま</a:t>
                      </a:r>
                      <a:r>
                        <a:rPr kumimoji="1" lang="ja-JP" altLang="en-US" sz="2000" strike="no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った</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熱中症警戒アラートについて周知</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AE3A1979-2351-4FD5-8B61-981D07FC191A}"/>
              </a:ext>
            </a:extLst>
          </p:cNvPr>
          <p:cNvSpPr txBox="1"/>
          <p:nvPr/>
        </p:nvSpPr>
        <p:spPr>
          <a:xfrm>
            <a:off x="394130" y="1185453"/>
            <a:ext cx="8280920" cy="1077218"/>
          </a:xfrm>
          <a:prstGeom prst="rect">
            <a:avLst/>
          </a:prstGeom>
          <a:noFill/>
        </p:spPr>
        <p:txBody>
          <a:bodyPr wrap="square" rtlCol="0">
            <a:spAutoFit/>
          </a:bodyPr>
          <a:lstStyle/>
          <a:p>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熱中症の危険性が極めて高い暑熱環境になると予想される日の前日</a:t>
            </a:r>
            <a:endParaRPr kumimoji="1" lang="en-US" altLang="ja-JP" sz="2000" b="1" dirty="0">
              <a:ln w="0">
                <a:noFill/>
              </a:ln>
              <a:effectLst>
                <a:glow rad="101600">
                  <a:schemeClr val="bg1"/>
                </a:glow>
              </a:effectLst>
              <a:latin typeface="BIZ UDPゴシック" panose="020B0400000000000000" pitchFamily="50" charset="-128"/>
              <a:ea typeface="BIZ UDPゴシック" panose="020B0400000000000000" pitchFamily="50" charset="-128"/>
            </a:endParaRPr>
          </a:p>
          <a:p>
            <a:r>
              <a:rPr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　</a:t>
            </a: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夕方、または、当日朝に、</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400" b="1" dirty="0">
                <a:ln w="0">
                  <a:noFill/>
                </a:ln>
                <a:solidFill>
                  <a:srgbClr val="FF0000"/>
                </a:solidFill>
                <a:effectLst>
                  <a:glow rad="101600">
                    <a:schemeClr val="bg1"/>
                  </a:glow>
                </a:effectLst>
                <a:latin typeface="BIZ UDPゴシック" panose="020B0400000000000000" pitchFamily="50" charset="-128"/>
                <a:ea typeface="BIZ UDPゴシック" panose="020B0400000000000000" pitchFamily="50" charset="-128"/>
              </a:rPr>
              <a:t>熱中症警戒アラート</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が発表されます。</a:t>
            </a:r>
            <a:endParaRPr kumimoji="1" lang="en-US" altLang="ja-JP" sz="2000" b="1" dirty="0">
              <a:ln w="0">
                <a:noFill/>
              </a:ln>
              <a:effectLst>
                <a:glow rad="101600">
                  <a:schemeClr val="bg1"/>
                </a:glow>
              </a:effectLst>
              <a:latin typeface="BIZ UDPゴシック" panose="020B0400000000000000" pitchFamily="50" charset="-128"/>
              <a:ea typeface="BIZ UDPゴシック" panose="020B0400000000000000" pitchFamily="50" charset="-128"/>
            </a:endParaRPr>
          </a:p>
          <a:p>
            <a:pPr algn="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（基本的には都道府県ごとに発表）</a:t>
            </a: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３</a:t>
            </a:r>
          </a:p>
        </p:txBody>
      </p:sp>
      <p:sp>
        <p:nvSpPr>
          <p:cNvPr id="19" name="角丸四角形 18"/>
          <p:cNvSpPr/>
          <p:nvPr/>
        </p:nvSpPr>
        <p:spPr>
          <a:xfrm>
            <a:off x="456418" y="2849033"/>
            <a:ext cx="3888887" cy="3528327"/>
          </a:xfrm>
          <a:prstGeom prst="roundRect">
            <a:avLst>
              <a:gd name="adj" fmla="val 4437"/>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76C0202-0979-4B7C-9F1C-69B89DABD88B}"/>
              </a:ext>
            </a:extLst>
          </p:cNvPr>
          <p:cNvSpPr txBox="1"/>
          <p:nvPr/>
        </p:nvSpPr>
        <p:spPr>
          <a:xfrm>
            <a:off x="466685" y="3154317"/>
            <a:ext cx="3950752" cy="3195747"/>
          </a:xfrm>
          <a:prstGeom prst="rect">
            <a:avLst/>
          </a:prstGeom>
          <a:noFill/>
        </p:spPr>
        <p:txBody>
          <a:bodyPr wrap="square" rtlCol="0">
            <a:spAutoFit/>
          </a:bodyPr>
          <a:lstStyle/>
          <a:p>
            <a:pPr>
              <a:lnSpc>
                <a:spcPts val="2400"/>
              </a:lnSpc>
            </a:pPr>
            <a:r>
              <a:rPr kumimoji="1" lang="ja-JP" altLang="en-US" sz="1600" dirty="0"/>
              <a:t>● </a:t>
            </a:r>
            <a:r>
              <a:rPr kumimoji="1" lang="ja-JP" altLang="en-US" sz="1600" dirty="0">
                <a:latin typeface="BIZ UDPゴシック" panose="020B0400000000000000" pitchFamily="50" charset="-128"/>
                <a:ea typeface="BIZ UDPゴシック" panose="020B0400000000000000" pitchFamily="50" charset="-128"/>
              </a:rPr>
              <a:t>暑さ指数</a:t>
            </a:r>
            <a:r>
              <a:rPr lang="en-US" altLang="ja-JP" sz="1600" baseline="300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の予測値が都道府県内の</a:t>
            </a:r>
            <a:endParaRPr kumimoji="1" lang="en-US" altLang="ja-JP" sz="1600" dirty="0">
              <a:latin typeface="BIZ UDPゴシック" panose="020B0400000000000000" pitchFamily="50" charset="-128"/>
              <a:ea typeface="BIZ UDPゴシック" panose="020B0400000000000000" pitchFamily="50" charset="-128"/>
            </a:endParaRPr>
          </a:p>
          <a:p>
            <a:pPr>
              <a:lnSpc>
                <a:spcPts val="2200"/>
              </a:lnSpc>
            </a:pPr>
            <a:r>
              <a:rPr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どこかで</a:t>
            </a:r>
            <a:r>
              <a:rPr kumimoji="1" lang="en-US" altLang="ja-JP" sz="1600" dirty="0">
                <a:latin typeface="BIZ UDPゴシック" panose="020B0400000000000000" pitchFamily="50" charset="-128"/>
                <a:ea typeface="BIZ UDPゴシック" panose="020B0400000000000000" pitchFamily="50" charset="-128"/>
              </a:rPr>
              <a:t>33</a:t>
            </a:r>
            <a:r>
              <a:rPr kumimoji="1" lang="ja-JP" altLang="en-US" sz="1600" dirty="0">
                <a:latin typeface="BIZ UDPゴシック" panose="020B0400000000000000" pitchFamily="50" charset="-128"/>
                <a:ea typeface="BIZ UDPゴシック" panose="020B0400000000000000" pitchFamily="50" charset="-128"/>
              </a:rPr>
              <a:t>以上になる場合の、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前日</a:t>
            </a:r>
            <a:endPar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endParaRPr>
          </a:p>
          <a:p>
            <a:pPr>
              <a:lnSpc>
                <a:spcPts val="2200"/>
              </a:lnSpc>
            </a:pPr>
            <a:r>
              <a:rPr lang="en-US" altLang="ja-JP" sz="1700" dirty="0">
                <a:solidFill>
                  <a:srgbClr val="FF0000"/>
                </a:solidFill>
                <a:latin typeface="HGP創英角ｺﾞｼｯｸUB" panose="020B0A00000000000000" pitchFamily="50" charset="-128"/>
                <a:ea typeface="HGP創英角ｺﾞｼｯｸUB" panose="020B0A00000000000000" pitchFamily="50" charset="-128"/>
              </a:rPr>
              <a:t>    </a:t>
            </a:r>
            <a:r>
              <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rPr>
              <a:t>17</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時頃</a:t>
            </a:r>
            <a:r>
              <a:rPr lang="ja-JP" altLang="en-US" sz="1600" dirty="0">
                <a:latin typeface="BIZ UDPゴシック" panose="020B0400000000000000" pitchFamily="50" charset="-128"/>
                <a:ea typeface="BIZ UDPゴシック" panose="020B0400000000000000" pitchFamily="50" charset="-128"/>
              </a:rPr>
              <a:t>、または、</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当日</a:t>
            </a:r>
            <a:r>
              <a:rPr lang="ja-JP" altLang="en-US" sz="1700" dirty="0">
                <a:solidFill>
                  <a:srgbClr val="FF0000"/>
                </a:solidFill>
                <a:latin typeface="HGP創英角ｺﾞｼｯｸUB" panose="020B0A00000000000000" pitchFamily="50" charset="-128"/>
                <a:ea typeface="HGP創英角ｺﾞｼｯｸUB" panose="020B0A00000000000000" pitchFamily="50" charset="-128"/>
              </a:rPr>
              <a:t>５</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時頃</a:t>
            </a:r>
            <a:endPar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endParaRPr>
          </a:p>
          <a:p>
            <a:pPr lvl="0">
              <a:lnSpc>
                <a:spcPts val="2200"/>
              </a:lnSpc>
            </a:pPr>
            <a:r>
              <a:rPr kumimoji="1" lang="ja-JP" altLang="en-US" sz="1300" dirty="0">
                <a:solidFill>
                  <a:prstClr val="black"/>
                </a:solidFill>
                <a:latin typeface="BIZ UDPゴシック" panose="020B0400000000000000" pitchFamily="50" charset="-128"/>
                <a:ea typeface="BIZ UDPゴシック" panose="020B0400000000000000" pitchFamily="50" charset="-128"/>
              </a:rPr>
              <a:t>　　</a:t>
            </a:r>
            <a:r>
              <a:rPr kumimoji="1" lang="en-US" altLang="ja-JP" sz="1300" dirty="0">
                <a:solidFill>
                  <a:prstClr val="black"/>
                </a:solidFill>
                <a:latin typeface="BIZ UDPゴシック" panose="020B0400000000000000" pitchFamily="50" charset="-128"/>
                <a:ea typeface="BIZ UDPゴシック" panose="020B0400000000000000" pitchFamily="50" charset="-128"/>
              </a:rPr>
              <a:t>※</a:t>
            </a:r>
            <a:r>
              <a:rPr kumimoji="1" lang="ja-JP" altLang="en-US" sz="1300" dirty="0">
                <a:solidFill>
                  <a:prstClr val="black"/>
                </a:solidFill>
                <a:latin typeface="BIZ UDPゴシック" panose="020B0400000000000000" pitchFamily="50" charset="-128"/>
                <a:ea typeface="BIZ UDPゴシック" panose="020B0400000000000000" pitchFamily="50" charset="-128"/>
              </a:rPr>
              <a:t>暑さ指数とは、気温・湿度なども考慮した</a:t>
            </a:r>
            <a:endParaRPr kumimoji="1" lang="en-US" altLang="ja-JP" sz="1300" dirty="0">
              <a:solidFill>
                <a:prstClr val="black"/>
              </a:solidFill>
              <a:latin typeface="BIZ UDPゴシック" panose="020B0400000000000000" pitchFamily="50" charset="-128"/>
              <a:ea typeface="BIZ UDPゴシック" panose="020B0400000000000000" pitchFamily="50" charset="-128"/>
            </a:endParaRPr>
          </a:p>
          <a:p>
            <a:pPr lvl="0">
              <a:lnSpc>
                <a:spcPts val="1800"/>
              </a:lnSpc>
            </a:pPr>
            <a:r>
              <a:rPr lang="en-US" altLang="ja-JP" sz="1300" dirty="0">
                <a:solidFill>
                  <a:prstClr val="black"/>
                </a:solidFill>
                <a:latin typeface="BIZ UDPゴシック" panose="020B0400000000000000" pitchFamily="50" charset="-128"/>
                <a:ea typeface="BIZ UDPゴシック" panose="020B0400000000000000" pitchFamily="50" charset="-128"/>
              </a:rPr>
              <a:t>       </a:t>
            </a:r>
            <a:r>
              <a:rPr kumimoji="1" lang="ja-JP" altLang="en-US" sz="1300" dirty="0">
                <a:solidFill>
                  <a:prstClr val="black"/>
                </a:solidFill>
                <a:latin typeface="BIZ UDPゴシック" panose="020B0400000000000000" pitchFamily="50" charset="-128"/>
                <a:ea typeface="BIZ UDPゴシック" panose="020B0400000000000000" pitchFamily="50" charset="-128"/>
              </a:rPr>
              <a:t>熱中症のための数値です。</a:t>
            </a:r>
            <a:endParaRPr kumimoji="1" lang="en-US" altLang="ja-JP" sz="1600" dirty="0">
              <a:solidFill>
                <a:srgbClr val="FF0000"/>
              </a:solidFill>
              <a:latin typeface="HGP創英角ｺﾞｼｯｸUB" panose="020B0A00000000000000" pitchFamily="50" charset="-128"/>
              <a:ea typeface="HGP創英角ｺﾞｼｯｸUB" panose="020B0A00000000000000" pitchFamily="50" charset="-128"/>
            </a:endParaRPr>
          </a:p>
          <a:p>
            <a:pPr>
              <a:lnSpc>
                <a:spcPts val="2400"/>
              </a:lnSpc>
            </a:pPr>
            <a:r>
              <a:rPr kumimoji="1" lang="ja-JP" altLang="en-US" sz="1600" dirty="0">
                <a:solidFill>
                  <a:prstClr val="black"/>
                </a:solidFill>
              </a:rPr>
              <a:t>● </a:t>
            </a:r>
            <a:r>
              <a:rPr kumimoji="1" lang="ja-JP" altLang="en-US" sz="1600" dirty="0">
                <a:latin typeface="BIZ UDPゴシック" panose="020B0400000000000000" pitchFamily="50" charset="-128"/>
                <a:ea typeface="BIZ UDPゴシック" panose="020B0400000000000000" pitchFamily="50" charset="-128"/>
              </a:rPr>
              <a:t>気象庁と環境省の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ウェブサイト</a:t>
            </a:r>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テレビ</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00"/>
                </a:solidFill>
                <a:latin typeface="BIZ UDPゴシック" panose="020B0400000000000000" pitchFamily="50" charset="-128"/>
                <a:ea typeface="BIZ UDPゴシック" panose="020B0400000000000000" pitchFamily="50" charset="-128"/>
              </a:rPr>
              <a:t>    </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各種天気予報情報サイト</a:t>
            </a:r>
            <a:r>
              <a:rPr kumimoji="1" lang="ja-JP" altLang="en-US" sz="1600" dirty="0">
                <a:latin typeface="BIZ UDPゴシック" panose="020B0400000000000000" pitchFamily="50" charset="-128"/>
                <a:ea typeface="BIZ UDPゴシック" panose="020B0400000000000000" pitchFamily="50" charset="-128"/>
              </a:rPr>
              <a:t>などで確認</a:t>
            </a:r>
            <a:endParaRPr kumimoji="1" lang="en-US" altLang="ja-JP" sz="1600" dirty="0">
              <a:latin typeface="BIZ UDPゴシック" panose="020B0400000000000000" pitchFamily="50" charset="-128"/>
              <a:ea typeface="BIZ UDPゴシック" panose="020B0400000000000000" pitchFamily="50" charset="-128"/>
            </a:endParaRPr>
          </a:p>
          <a:p>
            <a:pPr>
              <a:lnSpc>
                <a:spcPts val="2200"/>
              </a:lnSpc>
            </a:pPr>
            <a:r>
              <a:rPr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することができます。</a:t>
            </a:r>
            <a:endParaRPr kumimoji="1" lang="en-US" altLang="ja-JP" sz="1600" dirty="0">
              <a:latin typeface="BIZ UDPゴシック" panose="020B0400000000000000" pitchFamily="50" charset="-128"/>
              <a:ea typeface="BIZ UDPゴシック" panose="020B0400000000000000" pitchFamily="50" charset="-128"/>
            </a:endParaRPr>
          </a:p>
          <a:p>
            <a:pPr>
              <a:lnSpc>
                <a:spcPts val="2400"/>
              </a:lnSpc>
            </a:pPr>
            <a:r>
              <a:rPr lang="ja-JP" altLang="en-US" sz="1600" dirty="0"/>
              <a:t>● </a:t>
            </a:r>
            <a:r>
              <a:rPr lang="ja-JP" altLang="en-US" sz="1600" dirty="0">
                <a:latin typeface="BIZ UDPゴシック" panose="020B0400000000000000" pitchFamily="50" charset="-128"/>
                <a:ea typeface="BIZ UDPゴシック" panose="020B0400000000000000" pitchFamily="50" charset="-128"/>
              </a:rPr>
              <a:t>熱中症警戒アラートの</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メール配信サー</a:t>
            </a:r>
            <a:endParaRPr kumimoji="1" lang="en-US" altLang="ja-JP" sz="1700" dirty="0">
              <a:solidFill>
                <a:srgbClr val="FF0000"/>
              </a:solidFill>
              <a:latin typeface="HGP創英角ｺﾞｼｯｸUB" panose="020B0A00000000000000" pitchFamily="50" charset="-128"/>
              <a:ea typeface="HGP創英角ｺﾞｼｯｸUB" panose="020B0A00000000000000" pitchFamily="50" charset="-128"/>
            </a:endParaRPr>
          </a:p>
          <a:p>
            <a:pPr>
              <a:lnSpc>
                <a:spcPts val="2200"/>
              </a:lnSpc>
            </a:pPr>
            <a:r>
              <a:rPr lang="en-US" altLang="ja-JP" sz="1700" dirty="0">
                <a:solidFill>
                  <a:srgbClr val="FF0000"/>
                </a:solidFill>
                <a:latin typeface="HGP創英角ｺﾞｼｯｸUB" panose="020B0A00000000000000" pitchFamily="50" charset="-128"/>
                <a:ea typeface="HGP創英角ｺﾞｼｯｸUB" panose="020B0A00000000000000" pitchFamily="50" charset="-128"/>
              </a:rPr>
              <a:t>    </a:t>
            </a:r>
            <a:r>
              <a:rPr kumimoji="1" lang="ja-JP" altLang="en-US" sz="1700" dirty="0">
                <a:solidFill>
                  <a:srgbClr val="FF0000"/>
                </a:solidFill>
                <a:latin typeface="HGP創英角ｺﾞｼｯｸUB" panose="020B0A00000000000000" pitchFamily="50" charset="-128"/>
                <a:ea typeface="HGP創英角ｺﾞｼｯｸUB" panose="020B0A00000000000000" pitchFamily="50" charset="-128"/>
              </a:rPr>
              <a:t>ビス</a:t>
            </a:r>
            <a:r>
              <a:rPr lang="ja-JP" altLang="en-US" sz="1600" dirty="0">
                <a:latin typeface="BIZ UDPゴシック" panose="020B0400000000000000" pitchFamily="50" charset="-128"/>
                <a:ea typeface="BIZ UDPゴシック" panose="020B0400000000000000" pitchFamily="50" charset="-128"/>
              </a:rPr>
              <a:t>（無料</a:t>
            </a:r>
            <a:r>
              <a:rPr lang="en-US" altLang="ja-JP" sz="1600" baseline="300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）があります。</a:t>
            </a:r>
            <a:endParaRPr lang="en-US" altLang="ja-JP" sz="1600" dirty="0">
              <a:latin typeface="BIZ UDPゴシック" panose="020B0400000000000000" pitchFamily="50" charset="-128"/>
              <a:ea typeface="BIZ UDPゴシック" panose="020B0400000000000000" pitchFamily="50" charset="-128"/>
            </a:endParaRPr>
          </a:p>
          <a:p>
            <a:pPr>
              <a:lnSpc>
                <a:spcPts val="2000"/>
              </a:lnSpc>
            </a:pPr>
            <a:r>
              <a:rPr lang="ja-JP" altLang="en-US" sz="16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情報取得にかかる通信料は利用者の負担となります。</a:t>
            </a:r>
          </a:p>
        </p:txBody>
      </p:sp>
      <p:sp>
        <p:nvSpPr>
          <p:cNvPr id="21" name="四角形: 角を丸くする 142">
            <a:extLst>
              <a:ext uri="{FF2B5EF4-FFF2-40B4-BE49-F238E27FC236}">
                <a16:creationId xmlns:a16="http://schemas.microsoft.com/office/drawing/2014/main" id="{4A9E18B3-1DCD-4578-952B-A7ACB6760425}"/>
              </a:ext>
            </a:extLst>
          </p:cNvPr>
          <p:cNvSpPr/>
          <p:nvPr/>
        </p:nvSpPr>
        <p:spPr>
          <a:xfrm>
            <a:off x="273395" y="2360020"/>
            <a:ext cx="3588921" cy="733438"/>
          </a:xfrm>
          <a:prstGeom prst="roundRect">
            <a:avLst>
              <a:gd name="adj" fmla="val 5877"/>
            </a:avLst>
          </a:prstGeom>
          <a:solidFill>
            <a:schemeClr val="bg1"/>
          </a:solidFill>
          <a:ln>
            <a:solidFill>
              <a:srgbClr val="FF0000"/>
            </a:solidFill>
          </a:ln>
          <a:effectLst>
            <a:innerShdw blurRad="2286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2D58A79-69AC-4890-BF33-E59583720A65}"/>
              </a:ext>
            </a:extLst>
          </p:cNvPr>
          <p:cNvSpPr txBox="1"/>
          <p:nvPr/>
        </p:nvSpPr>
        <p:spPr>
          <a:xfrm>
            <a:off x="1316157" y="2366104"/>
            <a:ext cx="2160241" cy="7335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sz="2200" dirty="0">
                <a:ln w="6350">
                  <a:noFill/>
                </a:ln>
                <a:effectLst/>
                <a:latin typeface="HGPｺﾞｼｯｸE" panose="020B0900000000000000" pitchFamily="50" charset="-128"/>
                <a:ea typeface="HGPｺﾞｼｯｸE" panose="020B0900000000000000" pitchFamily="50" charset="-128"/>
              </a:rPr>
              <a:t>いつ、どのように</a:t>
            </a:r>
          </a:p>
          <a:p>
            <a:pPr algn="dist">
              <a:lnSpc>
                <a:spcPts val="2500"/>
              </a:lnSpc>
            </a:pPr>
            <a:r>
              <a:rPr lang="ja-JP" altLang="en-US" sz="2200" dirty="0">
                <a:ln w="6350">
                  <a:noFill/>
                </a:ln>
                <a:effectLst/>
                <a:latin typeface="HGPｺﾞｼｯｸE" panose="020B0900000000000000" pitchFamily="50" charset="-128"/>
                <a:ea typeface="HGPｺﾞｼｯｸE" panose="020B0900000000000000" pitchFamily="50" charset="-128"/>
              </a:rPr>
              <a:t>発表されるの？</a:t>
            </a:r>
          </a:p>
        </p:txBody>
      </p:sp>
      <p:grpSp>
        <p:nvGrpSpPr>
          <p:cNvPr id="23" name="グループ化 22">
            <a:extLst>
              <a:ext uri="{FF2B5EF4-FFF2-40B4-BE49-F238E27FC236}">
                <a16:creationId xmlns:a16="http://schemas.microsoft.com/office/drawing/2014/main" id="{2EEF2029-74F9-4464-B82E-5969AAB68A5D}"/>
              </a:ext>
            </a:extLst>
          </p:cNvPr>
          <p:cNvGrpSpPr/>
          <p:nvPr/>
        </p:nvGrpSpPr>
        <p:grpSpPr>
          <a:xfrm>
            <a:off x="433745" y="2451132"/>
            <a:ext cx="781983" cy="505412"/>
            <a:chOff x="587290" y="3018862"/>
            <a:chExt cx="927854" cy="599692"/>
          </a:xfrm>
        </p:grpSpPr>
        <p:grpSp>
          <p:nvGrpSpPr>
            <p:cNvPr id="24" name="グループ化 23">
              <a:extLst>
                <a:ext uri="{FF2B5EF4-FFF2-40B4-BE49-F238E27FC236}">
                  <a16:creationId xmlns:a16="http://schemas.microsoft.com/office/drawing/2014/main" id="{59D28D4C-C638-4A39-BB07-BB2658728464}"/>
                </a:ext>
              </a:extLst>
            </p:cNvPr>
            <p:cNvGrpSpPr/>
            <p:nvPr/>
          </p:nvGrpSpPr>
          <p:grpSpPr>
            <a:xfrm>
              <a:off x="858412" y="3160969"/>
              <a:ext cx="373424" cy="432382"/>
              <a:chOff x="4413786" y="2447186"/>
              <a:chExt cx="2882504" cy="3337611"/>
            </a:xfrm>
          </p:grpSpPr>
          <p:sp>
            <p:nvSpPr>
              <p:cNvPr id="33" name="四角形: 角を丸くする 153">
                <a:extLst>
                  <a:ext uri="{FF2B5EF4-FFF2-40B4-BE49-F238E27FC236}">
                    <a16:creationId xmlns:a16="http://schemas.microsoft.com/office/drawing/2014/main" id="{4388BA17-318E-4AD5-9F92-DA0EEA1921E9}"/>
                  </a:ext>
                </a:extLst>
              </p:cNvPr>
              <p:cNvSpPr/>
              <p:nvPr/>
            </p:nvSpPr>
            <p:spPr>
              <a:xfrm>
                <a:off x="4660306" y="2447186"/>
                <a:ext cx="2389464" cy="995989"/>
              </a:xfrm>
              <a:prstGeom prst="roundRect">
                <a:avLst>
                  <a:gd name="adj" fmla="val 50000"/>
                </a:avLst>
              </a:prstGeom>
              <a:gradFill>
                <a:gsLst>
                  <a:gs pos="0">
                    <a:srgbClr val="FF0000">
                      <a:lumMod val="100000"/>
                    </a:srgbClr>
                  </a:gs>
                  <a:gs pos="100000">
                    <a:srgbClr val="FF0000">
                      <a:lumMod val="4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CB1AD83-D5E3-46DA-9AB4-85F353DBC8A9}"/>
                  </a:ext>
                </a:extLst>
              </p:cNvPr>
              <p:cNvSpPr/>
              <p:nvPr/>
            </p:nvSpPr>
            <p:spPr>
              <a:xfrm>
                <a:off x="4413786" y="5408580"/>
                <a:ext cx="2882504" cy="376217"/>
              </a:xfrm>
              <a:prstGeom prst="rect">
                <a:avLst/>
              </a:prstGeom>
              <a:gradFill flip="none" rotWithShape="1">
                <a:gsLst>
                  <a:gs pos="0">
                    <a:schemeClr val="tx1">
                      <a:lumMod val="100000"/>
                    </a:schemeClr>
                  </a:gs>
                  <a:gs pos="30000">
                    <a:srgbClr val="545454"/>
                  </a:gs>
                  <a:gs pos="70000">
                    <a:srgbClr val="4D4D4D"/>
                  </a:gs>
                  <a:gs pos="100000">
                    <a:schemeClr val="tx1">
                      <a:lumMod val="10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台形 34">
                <a:extLst>
                  <a:ext uri="{FF2B5EF4-FFF2-40B4-BE49-F238E27FC236}">
                    <a16:creationId xmlns:a16="http://schemas.microsoft.com/office/drawing/2014/main" id="{84617900-CE4C-4CE7-B8E9-766E96B4A3E1}"/>
                  </a:ext>
                </a:extLst>
              </p:cNvPr>
              <p:cNvSpPr/>
              <p:nvPr/>
            </p:nvSpPr>
            <p:spPr>
              <a:xfrm>
                <a:off x="4514990" y="2945180"/>
                <a:ext cx="2680096" cy="2341623"/>
              </a:xfrm>
              <a:prstGeom prst="trapezoid">
                <a:avLst>
                  <a:gd name="adj" fmla="val 6289"/>
                </a:avLst>
              </a:prstGeom>
              <a:gradFill>
                <a:gsLst>
                  <a:gs pos="0">
                    <a:srgbClr val="FF0000">
                      <a:lumMod val="100000"/>
                    </a:srgbClr>
                  </a:gs>
                  <a:gs pos="100000">
                    <a:srgbClr val="FF0000">
                      <a:lumMod val="4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二等辺三角形 24">
              <a:extLst>
                <a:ext uri="{FF2B5EF4-FFF2-40B4-BE49-F238E27FC236}">
                  <a16:creationId xmlns:a16="http://schemas.microsoft.com/office/drawing/2014/main" id="{D2442F17-AA42-48FF-8EBC-786D452645A7}"/>
                </a:ext>
              </a:extLst>
            </p:cNvPr>
            <p:cNvSpPr/>
            <p:nvPr/>
          </p:nvSpPr>
          <p:spPr>
            <a:xfrm rot="17124379">
              <a:off x="1331701" y="3354192"/>
              <a:ext cx="102996" cy="263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A74278CA-1968-4EB0-852D-9E3A8EE17CF3}"/>
                </a:ext>
              </a:extLst>
            </p:cNvPr>
            <p:cNvSpPr/>
            <p:nvPr/>
          </p:nvSpPr>
          <p:spPr>
            <a:xfrm rot="6592667">
              <a:off x="663451" y="3106458"/>
              <a:ext cx="121379" cy="25237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a:extLst>
                <a:ext uri="{FF2B5EF4-FFF2-40B4-BE49-F238E27FC236}">
                  <a16:creationId xmlns:a16="http://schemas.microsoft.com/office/drawing/2014/main" id="{03E17375-6623-4D54-98CE-02C1BAE0A1A3}"/>
                </a:ext>
              </a:extLst>
            </p:cNvPr>
            <p:cNvSpPr/>
            <p:nvPr/>
          </p:nvSpPr>
          <p:spPr>
            <a:xfrm rot="8351181">
              <a:off x="724134" y="3018862"/>
              <a:ext cx="129529" cy="2387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3D065F3E-8977-4DC7-9BDB-6D04F4A8D040}"/>
                </a:ext>
              </a:extLst>
            </p:cNvPr>
            <p:cNvSpPr/>
            <p:nvPr/>
          </p:nvSpPr>
          <p:spPr>
            <a:xfrm rot="2966574">
              <a:off x="691027" y="3429109"/>
              <a:ext cx="124403" cy="2544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DEBF0E45-F4C4-472D-AC90-0D1376117EF3}"/>
                </a:ext>
              </a:extLst>
            </p:cNvPr>
            <p:cNvSpPr/>
            <p:nvPr/>
          </p:nvSpPr>
          <p:spPr>
            <a:xfrm rot="4580379">
              <a:off x="654900" y="3328567"/>
              <a:ext cx="122642" cy="25786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BC71F4BE-0BAB-42E3-B961-D7258B3862DE}"/>
                </a:ext>
              </a:extLst>
            </p:cNvPr>
            <p:cNvSpPr/>
            <p:nvPr/>
          </p:nvSpPr>
          <p:spPr>
            <a:xfrm rot="15729449" flipH="1">
              <a:off x="1320719" y="3102357"/>
              <a:ext cx="100457" cy="2605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a:extLst>
                <a:ext uri="{FF2B5EF4-FFF2-40B4-BE49-F238E27FC236}">
                  <a16:creationId xmlns:a16="http://schemas.microsoft.com/office/drawing/2014/main" id="{0B2E7785-5FBF-4248-9081-6ACEE0518BDC}"/>
                </a:ext>
              </a:extLst>
            </p:cNvPr>
            <p:cNvSpPr/>
            <p:nvPr/>
          </p:nvSpPr>
          <p:spPr>
            <a:xfrm rot="13930593">
              <a:off x="1264684" y="3015430"/>
              <a:ext cx="122421" cy="24165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21266E02-EDAE-478A-84BF-EAA756E7751B}"/>
                </a:ext>
              </a:extLst>
            </p:cNvPr>
            <p:cNvSpPr/>
            <p:nvPr/>
          </p:nvSpPr>
          <p:spPr>
            <a:xfrm rot="18592433">
              <a:off x="1302847" y="3442103"/>
              <a:ext cx="102118" cy="24990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角丸四角形 39"/>
          <p:cNvSpPr/>
          <p:nvPr/>
        </p:nvSpPr>
        <p:spPr>
          <a:xfrm>
            <a:off x="4817739" y="2852935"/>
            <a:ext cx="3857311" cy="2413225"/>
          </a:xfrm>
          <a:prstGeom prst="roundRect">
            <a:avLst>
              <a:gd name="adj" fmla="val 4542"/>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29EEF30-3600-4F62-8204-60E451BCBDCE}"/>
              </a:ext>
            </a:extLst>
          </p:cNvPr>
          <p:cNvSpPr txBox="1"/>
          <p:nvPr/>
        </p:nvSpPr>
        <p:spPr>
          <a:xfrm>
            <a:off x="4861729" y="3118636"/>
            <a:ext cx="3611237" cy="1631216"/>
          </a:xfrm>
          <a:prstGeom prst="rect">
            <a:avLst/>
          </a:prstGeom>
          <a:noFill/>
        </p:spPr>
        <p:txBody>
          <a:bodyPr wrap="square" rtlCol="0">
            <a:spAutoFit/>
          </a:bodyPr>
          <a:lstStyle>
            <a:defPPr>
              <a:defRPr lang="en-US"/>
            </a:defPPr>
            <a:lvl1pPr>
              <a:lnSpc>
                <a:spcPct val="150000"/>
              </a:lnSpc>
              <a:defRPr kumimoji="1" sz="1600"/>
            </a:lvl1pPr>
          </a:lstStyle>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外での運動や活動を</a:t>
            </a:r>
            <a:r>
              <a:rPr lang="ja-JP" altLang="en-US" dirty="0">
                <a:solidFill>
                  <a:srgbClr val="FF0000"/>
                </a:solidFill>
                <a:latin typeface="HGP創英角ｺﾞｼｯｸUB" panose="020B0A00000000000000" pitchFamily="50" charset="-128"/>
                <a:ea typeface="HGP創英角ｺﾞｼｯｸUB" panose="020B0A00000000000000" pitchFamily="50" charset="-128"/>
              </a:rPr>
              <a:t>中止・延期</a:t>
            </a:r>
            <a:r>
              <a:rPr lang="ja-JP" altLang="en-US" dirty="0">
                <a:latin typeface="BIZ UDPゴシック" panose="020B0400000000000000" pitchFamily="50" charset="-128"/>
                <a:ea typeface="BIZ UDPゴシック" panose="020B0400000000000000" pitchFamily="50" charset="-128"/>
              </a:rPr>
              <a:t>する</a:t>
            </a:r>
          </a:p>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高齢者など熱中症のリスクが高い</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人に注意するように</a:t>
            </a:r>
            <a:r>
              <a:rPr lang="ja-JP" altLang="en-US" dirty="0">
                <a:solidFill>
                  <a:srgbClr val="FF0000"/>
                </a:solidFill>
                <a:latin typeface="HGP創英角ｺﾞｼｯｸUB" panose="020B0A00000000000000" pitchFamily="50" charset="-128"/>
                <a:ea typeface="HGP創英角ｺﾞｼｯｸUB" panose="020B0A00000000000000" pitchFamily="50" charset="-128"/>
              </a:rPr>
              <a:t>声をかける</a:t>
            </a:r>
          </a:p>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昼夜を問わず、</a:t>
            </a:r>
            <a:r>
              <a:rPr lang="ja-JP" altLang="en-US" dirty="0">
                <a:solidFill>
                  <a:srgbClr val="FF0000"/>
                </a:solidFill>
                <a:latin typeface="HGP創英角ｺﾞｼｯｸUB" panose="020B0A00000000000000" pitchFamily="50" charset="-128"/>
                <a:ea typeface="HGP創英角ｺﾞｼｯｸUB" panose="020B0A00000000000000" pitchFamily="50" charset="-128"/>
              </a:rPr>
              <a:t>エアコンを使用</a:t>
            </a:r>
            <a:r>
              <a:rPr lang="ja-JP" altLang="en-US" dirty="0">
                <a:latin typeface="BIZ UDPゴシック" panose="020B0400000000000000" pitchFamily="50" charset="-128"/>
                <a:ea typeface="BIZ UDPゴシック" panose="020B0400000000000000" pitchFamily="50" charset="-128"/>
              </a:rPr>
              <a:t>し</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t>　 </a:t>
            </a:r>
            <a:r>
              <a:rPr lang="ja-JP" altLang="en-US" dirty="0">
                <a:latin typeface="BIZ UDPゴシック" panose="020B0400000000000000" pitchFamily="50" charset="-128"/>
                <a:ea typeface="BIZ UDPゴシック" panose="020B0400000000000000" pitchFamily="50" charset="-128"/>
              </a:rPr>
              <a:t>室内温度を調整</a:t>
            </a:r>
          </a:p>
        </p:txBody>
      </p:sp>
      <p:sp>
        <p:nvSpPr>
          <p:cNvPr id="42" name="四角形: 角を丸くする 127">
            <a:extLst>
              <a:ext uri="{FF2B5EF4-FFF2-40B4-BE49-F238E27FC236}">
                <a16:creationId xmlns:a16="http://schemas.microsoft.com/office/drawing/2014/main" id="{654C73F5-E2D4-496F-9200-DFBF97EEB585}"/>
              </a:ext>
            </a:extLst>
          </p:cNvPr>
          <p:cNvSpPr/>
          <p:nvPr/>
        </p:nvSpPr>
        <p:spPr>
          <a:xfrm>
            <a:off x="4665638" y="2354207"/>
            <a:ext cx="3640836" cy="742318"/>
          </a:xfrm>
          <a:prstGeom prst="roundRect">
            <a:avLst>
              <a:gd name="adj" fmla="val 4896"/>
            </a:avLst>
          </a:prstGeom>
          <a:solidFill>
            <a:schemeClr val="bg1"/>
          </a:solidFill>
          <a:ln>
            <a:solidFill>
              <a:srgbClr val="FF0000"/>
            </a:solidFill>
          </a:ln>
          <a:effectLst>
            <a:innerShdw blurRad="2286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A696FA8C-5396-4A2D-8EB0-1BA8E3088120}"/>
              </a:ext>
            </a:extLst>
          </p:cNvPr>
          <p:cNvSpPr txBox="1"/>
          <p:nvPr/>
        </p:nvSpPr>
        <p:spPr>
          <a:xfrm>
            <a:off x="5709445" y="2360020"/>
            <a:ext cx="2535503" cy="733534"/>
          </a:xfrm>
          <a:prstGeom prst="rect">
            <a:avLst/>
          </a:prstGeom>
          <a:noFill/>
        </p:spPr>
        <p:txBody>
          <a:bodyPr wrap="square" rtlCol="0">
            <a:spAutoFit/>
          </a:bodyPr>
          <a:lstStyle/>
          <a:p>
            <a:pPr>
              <a:lnSpc>
                <a:spcPts val="2500"/>
              </a:lnSpc>
            </a:pPr>
            <a:r>
              <a:rPr kumimoji="1" lang="ja-JP" altLang="en-US" sz="2200" dirty="0">
                <a:ln w="6350">
                  <a:noFill/>
                </a:ln>
                <a:solidFill>
                  <a:srgbClr val="FF0000"/>
                </a:solidFill>
                <a:effectLst/>
                <a:latin typeface="HGPｺﾞｼｯｸE" panose="020B0900000000000000" pitchFamily="50" charset="-128"/>
                <a:ea typeface="HGPｺﾞｼｯｸE" panose="020B0900000000000000" pitchFamily="50" charset="-128"/>
              </a:rPr>
              <a:t>発表されたら徹底</a:t>
            </a:r>
            <a:endParaRPr kumimoji="1" lang="en-US" altLang="ja-JP" sz="2200" dirty="0">
              <a:ln w="6350">
                <a:noFill/>
              </a:ln>
              <a:solidFill>
                <a:srgbClr val="FF0000"/>
              </a:solidFill>
              <a:effectLst/>
              <a:latin typeface="HGPｺﾞｼｯｸE" panose="020B0900000000000000" pitchFamily="50" charset="-128"/>
              <a:ea typeface="HGPｺﾞｼｯｸE" panose="020B0900000000000000" pitchFamily="50" charset="-128"/>
            </a:endParaRPr>
          </a:p>
          <a:p>
            <a:pPr>
              <a:lnSpc>
                <a:spcPts val="2500"/>
              </a:lnSpc>
            </a:pPr>
            <a:r>
              <a:rPr kumimoji="1" lang="ja-JP" altLang="en-US" sz="2200" dirty="0">
                <a:ln w="6350">
                  <a:noFill/>
                </a:ln>
                <a:solidFill>
                  <a:srgbClr val="FF0000"/>
                </a:solidFill>
                <a:effectLst/>
                <a:latin typeface="HGPｺﾞｼｯｸE" panose="020B0900000000000000" pitchFamily="50" charset="-128"/>
                <a:ea typeface="HGPｺﾞｼｯｸE" panose="020B0900000000000000" pitchFamily="50" charset="-128"/>
              </a:rPr>
              <a:t>した予防行動を？</a:t>
            </a:r>
          </a:p>
        </p:txBody>
      </p:sp>
      <p:grpSp>
        <p:nvGrpSpPr>
          <p:cNvPr id="69" name="グループ化 68">
            <a:extLst>
              <a:ext uri="{FF2B5EF4-FFF2-40B4-BE49-F238E27FC236}">
                <a16:creationId xmlns:a16="http://schemas.microsoft.com/office/drawing/2014/main" id="{CEA5F573-A1E7-4E9F-B2C9-3A3CD58E1F7D}"/>
              </a:ext>
            </a:extLst>
          </p:cNvPr>
          <p:cNvGrpSpPr/>
          <p:nvPr/>
        </p:nvGrpSpPr>
        <p:grpSpPr>
          <a:xfrm>
            <a:off x="7231380" y="4508237"/>
            <a:ext cx="1229052" cy="648955"/>
            <a:chOff x="2887032" y="3885204"/>
            <a:chExt cx="1552060" cy="869657"/>
          </a:xfrm>
        </p:grpSpPr>
        <p:grpSp>
          <p:nvGrpSpPr>
            <p:cNvPr id="70" name="グループ化 69">
              <a:extLst>
                <a:ext uri="{FF2B5EF4-FFF2-40B4-BE49-F238E27FC236}">
                  <a16:creationId xmlns:a16="http://schemas.microsoft.com/office/drawing/2014/main" id="{DF98CA00-E6BA-4EC6-B3AC-1374D61377FA}"/>
                </a:ext>
              </a:extLst>
            </p:cNvPr>
            <p:cNvGrpSpPr/>
            <p:nvPr/>
          </p:nvGrpSpPr>
          <p:grpSpPr>
            <a:xfrm>
              <a:off x="2924193" y="3885204"/>
              <a:ext cx="1514899" cy="631727"/>
              <a:chOff x="2924193" y="3885204"/>
              <a:chExt cx="2558217" cy="1066800"/>
            </a:xfrm>
          </p:grpSpPr>
          <p:sp>
            <p:nvSpPr>
              <p:cNvPr id="75" name="四角形: 角を丸くする 166">
                <a:extLst>
                  <a:ext uri="{FF2B5EF4-FFF2-40B4-BE49-F238E27FC236}">
                    <a16:creationId xmlns:a16="http://schemas.microsoft.com/office/drawing/2014/main" id="{023B6314-8F52-4D50-AAC2-DD1589648FFC}"/>
                  </a:ext>
                </a:extLst>
              </p:cNvPr>
              <p:cNvSpPr/>
              <p:nvPr/>
            </p:nvSpPr>
            <p:spPr>
              <a:xfrm>
                <a:off x="2924193" y="3885204"/>
                <a:ext cx="2312894" cy="699247"/>
              </a:xfrm>
              <a:prstGeom prst="roundRect">
                <a:avLst>
                  <a:gd name="adj" fmla="val 641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E5C4DB42-E788-4DC1-AF15-2FB9F7541360}"/>
                  </a:ext>
                </a:extLst>
              </p:cNvPr>
              <p:cNvCxnSpPr>
                <a:cxnSpLocks/>
              </p:cNvCxnSpPr>
              <p:nvPr/>
            </p:nvCxnSpPr>
            <p:spPr>
              <a:xfrm>
                <a:off x="3049699" y="4006228"/>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03CB20FF-BB9B-446D-9B7F-8BD249570F79}"/>
                  </a:ext>
                </a:extLst>
              </p:cNvPr>
              <p:cNvCxnSpPr>
                <a:cxnSpLocks/>
              </p:cNvCxnSpPr>
              <p:nvPr/>
            </p:nvCxnSpPr>
            <p:spPr>
              <a:xfrm>
                <a:off x="3049699" y="4116046"/>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BED40D5-90BC-420B-AD1F-2A3F6F1C67AA}"/>
                  </a:ext>
                </a:extLst>
              </p:cNvPr>
              <p:cNvCxnSpPr>
                <a:cxnSpLocks/>
              </p:cNvCxnSpPr>
              <p:nvPr/>
            </p:nvCxnSpPr>
            <p:spPr>
              <a:xfrm>
                <a:off x="3049699" y="4225864"/>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899C28F-0831-4FE6-9741-A84FA81A5355}"/>
                  </a:ext>
                </a:extLst>
              </p:cNvPr>
              <p:cNvCxnSpPr>
                <a:cxnSpLocks/>
              </p:cNvCxnSpPr>
              <p:nvPr/>
            </p:nvCxnSpPr>
            <p:spPr>
              <a:xfrm>
                <a:off x="3049699" y="4335682"/>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4A62D390-99C7-4B96-8056-5DE1FA7517DA}"/>
                  </a:ext>
                </a:extLst>
              </p:cNvPr>
              <p:cNvCxnSpPr>
                <a:cxnSpLocks/>
              </p:cNvCxnSpPr>
              <p:nvPr/>
            </p:nvCxnSpPr>
            <p:spPr>
              <a:xfrm>
                <a:off x="3049699" y="4445499"/>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D9D24725-7364-4AB8-A4A5-7BEF91DDD05F}"/>
                  </a:ext>
                </a:extLst>
              </p:cNvPr>
              <p:cNvCxnSpPr>
                <a:cxnSpLocks/>
              </p:cNvCxnSpPr>
              <p:nvPr/>
            </p:nvCxnSpPr>
            <p:spPr>
              <a:xfrm>
                <a:off x="2943420"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B8A8C441-74C3-4A78-9CA3-55DC24930673}"/>
                  </a:ext>
                </a:extLst>
              </p:cNvPr>
              <p:cNvCxnSpPr>
                <a:cxnSpLocks/>
              </p:cNvCxnSpPr>
              <p:nvPr/>
            </p:nvCxnSpPr>
            <p:spPr>
              <a:xfrm>
                <a:off x="5214426"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94086159-3869-4FAB-896A-2D6426730B19}"/>
                  </a:ext>
                </a:extLst>
              </p:cNvPr>
              <p:cNvCxnSpPr>
                <a:cxnSpLocks/>
              </p:cNvCxnSpPr>
              <p:nvPr/>
            </p:nvCxnSpPr>
            <p:spPr>
              <a:xfrm>
                <a:off x="2947431" y="4697336"/>
                <a:ext cx="98035" cy="17858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320158ED-28E6-422E-B23E-E56067FC76DA}"/>
                  </a:ext>
                </a:extLst>
              </p:cNvPr>
              <p:cNvCxnSpPr>
                <a:cxnSpLocks/>
              </p:cNvCxnSpPr>
              <p:nvPr/>
            </p:nvCxnSpPr>
            <p:spPr>
              <a:xfrm>
                <a:off x="5214426" y="4687793"/>
                <a:ext cx="103226" cy="20004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A96C1F11-F050-4E7A-AF84-4C26FAE5F4FF}"/>
                  </a:ext>
                </a:extLst>
              </p:cNvPr>
              <p:cNvCxnSpPr>
                <a:cxnSpLocks/>
              </p:cNvCxnSpPr>
              <p:nvPr/>
            </p:nvCxnSpPr>
            <p:spPr>
              <a:xfrm>
                <a:off x="5217388" y="3891220"/>
                <a:ext cx="262244" cy="11500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CB9221C-3407-4EFF-9138-BCB46DC17DC1}"/>
                  </a:ext>
                </a:extLst>
              </p:cNvPr>
              <p:cNvCxnSpPr>
                <a:cxnSpLocks/>
              </p:cNvCxnSpPr>
              <p:nvPr/>
            </p:nvCxnSpPr>
            <p:spPr>
              <a:xfrm>
                <a:off x="5479632" y="4005352"/>
                <a:ext cx="1" cy="918882"/>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719D629-C031-4489-9A60-07E1EAB73C80}"/>
                  </a:ext>
                </a:extLst>
              </p:cNvPr>
              <p:cNvCxnSpPr>
                <a:cxnSpLocks/>
              </p:cNvCxnSpPr>
              <p:nvPr/>
            </p:nvCxnSpPr>
            <p:spPr>
              <a:xfrm flipV="1">
                <a:off x="5311636" y="4923809"/>
                <a:ext cx="170774" cy="2619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EFB24D0-C8EA-4CD3-8D81-54FFFB4B919E}"/>
                  </a:ext>
                </a:extLst>
              </p:cNvPr>
              <p:cNvCxnSpPr>
                <a:cxnSpLocks/>
              </p:cNvCxnSpPr>
              <p:nvPr/>
            </p:nvCxnSpPr>
            <p:spPr>
              <a:xfrm>
                <a:off x="2943420" y="4687793"/>
                <a:ext cx="2271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99931864-8A20-4344-BC38-DD5A3270A96B}"/>
                  </a:ext>
                </a:extLst>
              </p:cNvPr>
              <p:cNvCxnSpPr>
                <a:cxnSpLocks/>
              </p:cNvCxnSpPr>
              <p:nvPr/>
            </p:nvCxnSpPr>
            <p:spPr>
              <a:xfrm>
                <a:off x="3049699" y="4890989"/>
                <a:ext cx="2269065" cy="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21C423C6-ECD5-47C4-8720-B3BB5B17505D}"/>
                  </a:ext>
                </a:extLst>
              </p:cNvPr>
              <p:cNvCxnSpPr>
                <a:cxnSpLocks/>
              </p:cNvCxnSpPr>
              <p:nvPr/>
            </p:nvCxnSpPr>
            <p:spPr>
              <a:xfrm>
                <a:off x="3049699" y="4888001"/>
                <a:ext cx="4011" cy="6400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979E653-EFEB-47D5-AD83-DB39F7DD3DB6}"/>
                  </a:ext>
                </a:extLst>
              </p:cNvPr>
              <p:cNvCxnSpPr>
                <a:cxnSpLocks/>
              </p:cNvCxnSpPr>
              <p:nvPr/>
            </p:nvCxnSpPr>
            <p:spPr>
              <a:xfrm flipH="1">
                <a:off x="5319657" y="4893851"/>
                <a:ext cx="2006" cy="48127"/>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4E100F6-5475-448C-AE26-D5B69122CAC1}"/>
                  </a:ext>
                </a:extLst>
              </p:cNvPr>
              <p:cNvCxnSpPr>
                <a:cxnSpLocks/>
              </p:cNvCxnSpPr>
              <p:nvPr/>
            </p:nvCxnSpPr>
            <p:spPr>
              <a:xfrm flipV="1">
                <a:off x="3053710" y="4950256"/>
                <a:ext cx="2260821" cy="174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71" name="コネクタ: 曲線 162">
              <a:extLst>
                <a:ext uri="{FF2B5EF4-FFF2-40B4-BE49-F238E27FC236}">
                  <a16:creationId xmlns:a16="http://schemas.microsoft.com/office/drawing/2014/main" id="{CF6A0757-4124-4A52-8783-1D20D7199523}"/>
                </a:ext>
              </a:extLst>
            </p:cNvPr>
            <p:cNvCxnSpPr>
              <a:cxnSpLocks/>
            </p:cNvCxnSpPr>
            <p:nvPr/>
          </p:nvCxnSpPr>
          <p:spPr>
            <a:xfrm rot="10800000" flipV="1">
              <a:off x="2887032"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2" name="コネクタ: 曲線 163">
              <a:extLst>
                <a:ext uri="{FF2B5EF4-FFF2-40B4-BE49-F238E27FC236}">
                  <a16:creationId xmlns:a16="http://schemas.microsoft.com/office/drawing/2014/main" id="{AD86E71A-9F97-47B5-947D-BFB248F6CBA5}"/>
                </a:ext>
              </a:extLst>
            </p:cNvPr>
            <p:cNvCxnSpPr>
              <a:cxnSpLocks/>
            </p:cNvCxnSpPr>
            <p:nvPr/>
          </p:nvCxnSpPr>
          <p:spPr>
            <a:xfrm rot="10800000" flipV="1">
              <a:off x="3200706"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3" name="コネクタ: 曲線 164">
              <a:extLst>
                <a:ext uri="{FF2B5EF4-FFF2-40B4-BE49-F238E27FC236}">
                  <a16:creationId xmlns:a16="http://schemas.microsoft.com/office/drawing/2014/main" id="{2D3393F8-838D-48DB-BC72-B37A33349D41}"/>
                </a:ext>
              </a:extLst>
            </p:cNvPr>
            <p:cNvCxnSpPr>
              <a:cxnSpLocks/>
            </p:cNvCxnSpPr>
            <p:nvPr/>
          </p:nvCxnSpPr>
          <p:spPr>
            <a:xfrm rot="10800000" flipV="1">
              <a:off x="3514380"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4" name="コネクタ: 曲線 165">
              <a:extLst>
                <a:ext uri="{FF2B5EF4-FFF2-40B4-BE49-F238E27FC236}">
                  <a16:creationId xmlns:a16="http://schemas.microsoft.com/office/drawing/2014/main" id="{0874EA35-BEFE-4ED8-A6DC-CEBD8CC14DA7}"/>
                </a:ext>
              </a:extLst>
            </p:cNvPr>
            <p:cNvCxnSpPr>
              <a:cxnSpLocks/>
            </p:cNvCxnSpPr>
            <p:nvPr/>
          </p:nvCxnSpPr>
          <p:spPr>
            <a:xfrm rot="10800000" flipV="1">
              <a:off x="3828053"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grpSp>
      <p:sp>
        <p:nvSpPr>
          <p:cNvPr id="117" name="四角形: 角を丸くする 21">
            <a:extLst>
              <a:ext uri="{FF2B5EF4-FFF2-40B4-BE49-F238E27FC236}">
                <a16:creationId xmlns:a16="http://schemas.microsoft.com/office/drawing/2014/main" id="{BBBE8A36-8728-4AB7-A584-9EE939C7F79A}"/>
              </a:ext>
            </a:extLst>
          </p:cNvPr>
          <p:cNvSpPr/>
          <p:nvPr/>
        </p:nvSpPr>
        <p:spPr>
          <a:xfrm>
            <a:off x="4528328" y="5517232"/>
            <a:ext cx="4370955" cy="883877"/>
          </a:xfrm>
          <a:prstGeom prst="roundRect">
            <a:avLst>
              <a:gd name="adj" fmla="val 19903"/>
            </a:avLst>
          </a:prstGeom>
          <a:solidFill>
            <a:srgbClr val="FFFF00"/>
          </a:solidFill>
          <a:ln>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CBD82540-A076-4FF1-B10E-9CC2ABB272CC}"/>
              </a:ext>
            </a:extLst>
          </p:cNvPr>
          <p:cNvSpPr txBox="1"/>
          <p:nvPr/>
        </p:nvSpPr>
        <p:spPr>
          <a:xfrm>
            <a:off x="4756367" y="5618908"/>
            <a:ext cx="4081544" cy="615553"/>
          </a:xfrm>
          <a:prstGeom prst="rect">
            <a:avLst/>
          </a:prstGeom>
          <a:noFill/>
          <a:ln>
            <a:noFill/>
          </a:ln>
        </p:spPr>
        <p:txBody>
          <a:bodyPr wrap="square" lIns="0" tIns="0" rIns="0" bIns="0" rtlCol="0" anchor="ctr" anchorCtr="0">
            <a:spAutoFit/>
          </a:bodyPr>
          <a:lstStyle/>
          <a:p>
            <a:r>
              <a:rPr kumimoji="1" lang="ja-JP" altLang="en-US" sz="2000" b="1" dirty="0">
                <a:ln w="6350">
                  <a:noFill/>
                </a:ln>
                <a:latin typeface="BIZ UDゴシック" panose="020B0400000000000000" pitchFamily="49" charset="-128"/>
                <a:ea typeface="BIZ UDゴシック" panose="020B0400000000000000" pitchFamily="49" charset="-128"/>
              </a:rPr>
              <a:t>熱中症警戒アラートを活用して、</a:t>
            </a:r>
            <a:endParaRPr kumimoji="1" lang="en-US" altLang="ja-JP" sz="2000" b="1" dirty="0">
              <a:ln w="6350">
                <a:noFill/>
              </a:ln>
              <a:latin typeface="BIZ UDゴシック" panose="020B0400000000000000" pitchFamily="49" charset="-128"/>
              <a:ea typeface="BIZ UDゴシック" panose="020B0400000000000000" pitchFamily="49" charset="-128"/>
            </a:endParaRPr>
          </a:p>
          <a:p>
            <a:r>
              <a:rPr kumimoji="1" lang="ja-JP" altLang="en-US" sz="2000" b="1" dirty="0">
                <a:ln w="6350">
                  <a:noFill/>
                </a:ln>
                <a:latin typeface="BIZ UDゴシック" panose="020B0400000000000000" pitchFamily="49" charset="-128"/>
                <a:ea typeface="BIZ UDゴシック" panose="020B0400000000000000" pitchFamily="49" charset="-128"/>
              </a:rPr>
              <a:t>効果的な予防行動へ繋げましょう！</a:t>
            </a:r>
          </a:p>
        </p:txBody>
      </p:sp>
      <p:grpSp>
        <p:nvGrpSpPr>
          <p:cNvPr id="67" name="グループ化 66">
            <a:extLst>
              <a:ext uri="{FF2B5EF4-FFF2-40B4-BE49-F238E27FC236}">
                <a16:creationId xmlns:a16="http://schemas.microsoft.com/office/drawing/2014/main" id="{2EEF2029-74F9-4464-B82E-5969AAB68A5D}"/>
              </a:ext>
            </a:extLst>
          </p:cNvPr>
          <p:cNvGrpSpPr/>
          <p:nvPr/>
        </p:nvGrpSpPr>
        <p:grpSpPr>
          <a:xfrm>
            <a:off x="4813334" y="2453801"/>
            <a:ext cx="781983" cy="505412"/>
            <a:chOff x="587290" y="3018862"/>
            <a:chExt cx="927854" cy="599692"/>
          </a:xfrm>
        </p:grpSpPr>
        <p:grpSp>
          <p:nvGrpSpPr>
            <p:cNvPr id="68" name="グループ化 67">
              <a:extLst>
                <a:ext uri="{FF2B5EF4-FFF2-40B4-BE49-F238E27FC236}">
                  <a16:creationId xmlns:a16="http://schemas.microsoft.com/office/drawing/2014/main" id="{59D28D4C-C638-4A39-BB07-BB2658728464}"/>
                </a:ext>
              </a:extLst>
            </p:cNvPr>
            <p:cNvGrpSpPr/>
            <p:nvPr/>
          </p:nvGrpSpPr>
          <p:grpSpPr>
            <a:xfrm>
              <a:off x="858412" y="3160969"/>
              <a:ext cx="373424" cy="432382"/>
              <a:chOff x="4413786" y="2447186"/>
              <a:chExt cx="2882504" cy="3337611"/>
            </a:xfrm>
          </p:grpSpPr>
          <p:sp>
            <p:nvSpPr>
              <p:cNvPr id="101" name="四角形: 角を丸くする 153">
                <a:extLst>
                  <a:ext uri="{FF2B5EF4-FFF2-40B4-BE49-F238E27FC236}">
                    <a16:creationId xmlns:a16="http://schemas.microsoft.com/office/drawing/2014/main" id="{4388BA17-318E-4AD5-9F92-DA0EEA1921E9}"/>
                  </a:ext>
                </a:extLst>
              </p:cNvPr>
              <p:cNvSpPr/>
              <p:nvPr/>
            </p:nvSpPr>
            <p:spPr>
              <a:xfrm>
                <a:off x="4660306" y="2447186"/>
                <a:ext cx="2389464" cy="995989"/>
              </a:xfrm>
              <a:prstGeom prst="roundRect">
                <a:avLst>
                  <a:gd name="adj" fmla="val 50000"/>
                </a:avLst>
              </a:prstGeom>
              <a:gradFill>
                <a:gsLst>
                  <a:gs pos="0">
                    <a:srgbClr val="FF0000">
                      <a:lumMod val="100000"/>
                    </a:srgbClr>
                  </a:gs>
                  <a:gs pos="100000">
                    <a:srgbClr val="FF0000">
                      <a:lumMod val="4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2CB1AD83-D5E3-46DA-9AB4-85F353DBC8A9}"/>
                  </a:ext>
                </a:extLst>
              </p:cNvPr>
              <p:cNvSpPr/>
              <p:nvPr/>
            </p:nvSpPr>
            <p:spPr>
              <a:xfrm>
                <a:off x="4413786" y="5408580"/>
                <a:ext cx="2882504" cy="376217"/>
              </a:xfrm>
              <a:prstGeom prst="rect">
                <a:avLst/>
              </a:prstGeom>
              <a:gradFill flip="none" rotWithShape="1">
                <a:gsLst>
                  <a:gs pos="0">
                    <a:schemeClr val="tx1">
                      <a:lumMod val="100000"/>
                    </a:schemeClr>
                  </a:gs>
                  <a:gs pos="30000">
                    <a:srgbClr val="545454"/>
                  </a:gs>
                  <a:gs pos="70000">
                    <a:srgbClr val="4D4D4D"/>
                  </a:gs>
                  <a:gs pos="100000">
                    <a:schemeClr val="tx1">
                      <a:lumMod val="10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台形 102">
                <a:extLst>
                  <a:ext uri="{FF2B5EF4-FFF2-40B4-BE49-F238E27FC236}">
                    <a16:creationId xmlns:a16="http://schemas.microsoft.com/office/drawing/2014/main" id="{84617900-CE4C-4CE7-B8E9-766E96B4A3E1}"/>
                  </a:ext>
                </a:extLst>
              </p:cNvPr>
              <p:cNvSpPr/>
              <p:nvPr/>
            </p:nvSpPr>
            <p:spPr>
              <a:xfrm>
                <a:off x="4514990" y="2945180"/>
                <a:ext cx="2680096" cy="2341623"/>
              </a:xfrm>
              <a:prstGeom prst="trapezoid">
                <a:avLst>
                  <a:gd name="adj" fmla="val 6289"/>
                </a:avLst>
              </a:prstGeom>
              <a:gradFill>
                <a:gsLst>
                  <a:gs pos="0">
                    <a:srgbClr val="FF0000">
                      <a:lumMod val="100000"/>
                    </a:srgbClr>
                  </a:gs>
                  <a:gs pos="100000">
                    <a:srgbClr val="FF0000">
                      <a:lumMod val="4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3" name="二等辺三角形 92">
              <a:extLst>
                <a:ext uri="{FF2B5EF4-FFF2-40B4-BE49-F238E27FC236}">
                  <a16:creationId xmlns:a16="http://schemas.microsoft.com/office/drawing/2014/main" id="{D2442F17-AA42-48FF-8EBC-786D452645A7}"/>
                </a:ext>
              </a:extLst>
            </p:cNvPr>
            <p:cNvSpPr/>
            <p:nvPr/>
          </p:nvSpPr>
          <p:spPr>
            <a:xfrm rot="17124379">
              <a:off x="1331701" y="3354192"/>
              <a:ext cx="102996" cy="263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二等辺三角形 93">
              <a:extLst>
                <a:ext uri="{FF2B5EF4-FFF2-40B4-BE49-F238E27FC236}">
                  <a16:creationId xmlns:a16="http://schemas.microsoft.com/office/drawing/2014/main" id="{A74278CA-1968-4EB0-852D-9E3A8EE17CF3}"/>
                </a:ext>
              </a:extLst>
            </p:cNvPr>
            <p:cNvSpPr/>
            <p:nvPr/>
          </p:nvSpPr>
          <p:spPr>
            <a:xfrm rot="6592667">
              <a:off x="663451" y="3106458"/>
              <a:ext cx="121379" cy="25237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二等辺三角形 94">
              <a:extLst>
                <a:ext uri="{FF2B5EF4-FFF2-40B4-BE49-F238E27FC236}">
                  <a16:creationId xmlns:a16="http://schemas.microsoft.com/office/drawing/2014/main" id="{03E17375-6623-4D54-98CE-02C1BAE0A1A3}"/>
                </a:ext>
              </a:extLst>
            </p:cNvPr>
            <p:cNvSpPr/>
            <p:nvPr/>
          </p:nvSpPr>
          <p:spPr>
            <a:xfrm rot="8351181">
              <a:off x="724134" y="3018862"/>
              <a:ext cx="129529" cy="2387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二等辺三角形 95">
              <a:extLst>
                <a:ext uri="{FF2B5EF4-FFF2-40B4-BE49-F238E27FC236}">
                  <a16:creationId xmlns:a16="http://schemas.microsoft.com/office/drawing/2014/main" id="{3D065F3E-8977-4DC7-9BDB-6D04F4A8D040}"/>
                </a:ext>
              </a:extLst>
            </p:cNvPr>
            <p:cNvSpPr/>
            <p:nvPr/>
          </p:nvSpPr>
          <p:spPr>
            <a:xfrm rot="2966574">
              <a:off x="691027" y="3429109"/>
              <a:ext cx="124403" cy="2544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二等辺三角形 96">
              <a:extLst>
                <a:ext uri="{FF2B5EF4-FFF2-40B4-BE49-F238E27FC236}">
                  <a16:creationId xmlns:a16="http://schemas.microsoft.com/office/drawing/2014/main" id="{DEBF0E45-F4C4-472D-AC90-0D1376117EF3}"/>
                </a:ext>
              </a:extLst>
            </p:cNvPr>
            <p:cNvSpPr/>
            <p:nvPr/>
          </p:nvSpPr>
          <p:spPr>
            <a:xfrm rot="4580379">
              <a:off x="654900" y="3328567"/>
              <a:ext cx="122642" cy="25786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二等辺三角形 97">
              <a:extLst>
                <a:ext uri="{FF2B5EF4-FFF2-40B4-BE49-F238E27FC236}">
                  <a16:creationId xmlns:a16="http://schemas.microsoft.com/office/drawing/2014/main" id="{BC71F4BE-0BAB-42E3-B961-D7258B3862DE}"/>
                </a:ext>
              </a:extLst>
            </p:cNvPr>
            <p:cNvSpPr/>
            <p:nvPr/>
          </p:nvSpPr>
          <p:spPr>
            <a:xfrm rot="15729449" flipH="1">
              <a:off x="1320719" y="3102357"/>
              <a:ext cx="100457" cy="2605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二等辺三角形 98">
              <a:extLst>
                <a:ext uri="{FF2B5EF4-FFF2-40B4-BE49-F238E27FC236}">
                  <a16:creationId xmlns:a16="http://schemas.microsoft.com/office/drawing/2014/main" id="{0B2E7785-5FBF-4248-9081-6ACEE0518BDC}"/>
                </a:ext>
              </a:extLst>
            </p:cNvPr>
            <p:cNvSpPr/>
            <p:nvPr/>
          </p:nvSpPr>
          <p:spPr>
            <a:xfrm rot="13930593">
              <a:off x="1264684" y="3015430"/>
              <a:ext cx="122421" cy="24165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二等辺三角形 99">
              <a:extLst>
                <a:ext uri="{FF2B5EF4-FFF2-40B4-BE49-F238E27FC236}">
                  <a16:creationId xmlns:a16="http://schemas.microsoft.com/office/drawing/2014/main" id="{21266E02-EDAE-478A-84BF-EAA756E7751B}"/>
                </a:ext>
              </a:extLst>
            </p:cNvPr>
            <p:cNvSpPr/>
            <p:nvPr/>
          </p:nvSpPr>
          <p:spPr>
            <a:xfrm rot="18592433">
              <a:off x="1302847" y="3442103"/>
              <a:ext cx="102118" cy="24990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7404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過去の状況</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◆熱中症救急搬送について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a:t>
            </a:r>
          </a:p>
        </p:txBody>
      </p:sp>
      <p:sp>
        <p:nvSpPr>
          <p:cNvPr id="38" name="角丸四角形 37"/>
          <p:cNvSpPr/>
          <p:nvPr/>
        </p:nvSpPr>
        <p:spPr>
          <a:xfrm>
            <a:off x="1039385" y="5701662"/>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5" name="コンテンツ プレースホルダー 3"/>
          <p:cNvGraphicFramePr>
            <a:graphicFrameLocks/>
          </p:cNvGraphicFramePr>
          <p:nvPr>
            <p:extLst>
              <p:ext uri="{D42A27DB-BD31-4B8C-83A1-F6EECF244321}">
                <p14:modId xmlns:p14="http://schemas.microsoft.com/office/powerpoint/2010/main" val="3879562024"/>
              </p:ext>
            </p:extLst>
          </p:nvPr>
        </p:nvGraphicFramePr>
        <p:xfrm>
          <a:off x="425700" y="1417367"/>
          <a:ext cx="8424937" cy="2025863"/>
        </p:xfrm>
        <a:graphic>
          <a:graphicData uri="http://schemas.openxmlformats.org/drawingml/2006/table">
            <a:tbl>
              <a:tblPr firstRow="1" firstCol="1" bandRow="1">
                <a:tableStyleId>{21E4AEA4-8DFA-4A89-87EB-49C32662AFE0}</a:tableStyleId>
              </a:tblPr>
              <a:tblGrid>
                <a:gridCol w="1101409">
                  <a:extLst>
                    <a:ext uri="{9D8B030D-6E8A-4147-A177-3AD203B41FA5}">
                      <a16:colId xmlns:a16="http://schemas.microsoft.com/office/drawing/2014/main" val="1367778024"/>
                    </a:ext>
                  </a:extLst>
                </a:gridCol>
                <a:gridCol w="1037020">
                  <a:extLst>
                    <a:ext uri="{9D8B030D-6E8A-4147-A177-3AD203B41FA5}">
                      <a16:colId xmlns:a16="http://schemas.microsoft.com/office/drawing/2014/main" val="1924439964"/>
                    </a:ext>
                  </a:extLst>
                </a:gridCol>
                <a:gridCol w="1037020">
                  <a:extLst>
                    <a:ext uri="{9D8B030D-6E8A-4147-A177-3AD203B41FA5}">
                      <a16:colId xmlns:a16="http://schemas.microsoft.com/office/drawing/2014/main" val="2226022927"/>
                    </a:ext>
                  </a:extLst>
                </a:gridCol>
                <a:gridCol w="1037020">
                  <a:extLst>
                    <a:ext uri="{9D8B030D-6E8A-4147-A177-3AD203B41FA5}">
                      <a16:colId xmlns:a16="http://schemas.microsoft.com/office/drawing/2014/main" val="2692896124"/>
                    </a:ext>
                  </a:extLst>
                </a:gridCol>
                <a:gridCol w="1037020">
                  <a:extLst>
                    <a:ext uri="{9D8B030D-6E8A-4147-A177-3AD203B41FA5}">
                      <a16:colId xmlns:a16="http://schemas.microsoft.com/office/drawing/2014/main" val="1214892773"/>
                    </a:ext>
                  </a:extLst>
                </a:gridCol>
                <a:gridCol w="1037020">
                  <a:extLst>
                    <a:ext uri="{9D8B030D-6E8A-4147-A177-3AD203B41FA5}">
                      <a16:colId xmlns:a16="http://schemas.microsoft.com/office/drawing/2014/main" val="3829825981"/>
                    </a:ext>
                  </a:extLst>
                </a:gridCol>
                <a:gridCol w="2138428">
                  <a:extLst>
                    <a:ext uri="{9D8B030D-6E8A-4147-A177-3AD203B41FA5}">
                      <a16:colId xmlns:a16="http://schemas.microsoft.com/office/drawing/2014/main" val="2522702988"/>
                    </a:ext>
                  </a:extLst>
                </a:gridCol>
              </a:tblGrid>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 </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５月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６月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７月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８月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９月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合計（死亡人数）</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2017</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a:effectLst/>
                          <a:latin typeface="メイリオ" panose="020B0604030504040204" pitchFamily="50" charset="-128"/>
                          <a:ea typeface="メイリオ" panose="020B0604030504040204" pitchFamily="50" charset="-128"/>
                        </a:rPr>
                        <a:t>166</a:t>
                      </a:r>
                      <a:endParaRPr lang="ja-JP" sz="16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1,774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1,311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3,590  ( 1)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075506937"/>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2018</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323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4,432</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1,960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290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7,138</a:t>
                      </a:r>
                      <a:r>
                        <a:rPr lang="en-US" sz="1600" b="0" kern="100" dirty="0">
                          <a:solidFill>
                            <a:schemeClr val="tx1"/>
                          </a:solidFill>
                          <a:effectLst/>
                          <a:latin typeface="メイリオ" panose="020B0604030504040204" pitchFamily="50" charset="-128"/>
                          <a:ea typeface="メイリオ" panose="020B0604030504040204" pitchFamily="50" charset="-128"/>
                        </a:rPr>
                        <a:t> (12)</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316529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a:t>
                      </a:r>
                      <a:r>
                        <a:rPr lang="en-US" altLang="ja-JP" sz="1600" kern="100" dirty="0">
                          <a:effectLst/>
                          <a:latin typeface="メイリオ" panose="020B0604030504040204" pitchFamily="50" charset="-128"/>
                          <a:ea typeface="メイリオ" panose="020B0604030504040204" pitchFamily="50" charset="-128"/>
                        </a:rPr>
                        <a:t>19</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255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283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1,172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2,724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748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5,182</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14</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baseline="300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baseline="300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390</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716</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  3,307</a:t>
                      </a:r>
                      <a:endParaRPr kumimoji="1"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456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4,869</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63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335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1,288</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1,016</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142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2,844</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2022</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169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991</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1,738</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1,309</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421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4,628</a:t>
                      </a:r>
                      <a:r>
                        <a:rPr lang="ja-JP" altLang="en-US" sz="16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bl>
          </a:graphicData>
        </a:graphic>
      </p:graphicFrame>
      <p:sp>
        <p:nvSpPr>
          <p:cNvPr id="16" name="正方形/長方形 15"/>
          <p:cNvSpPr/>
          <p:nvPr/>
        </p:nvSpPr>
        <p:spPr>
          <a:xfrm>
            <a:off x="429018" y="3473880"/>
            <a:ext cx="3499676" cy="2616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年の調査期間は６月から</a:t>
            </a:r>
            <a:r>
              <a:rPr lang="ja-JP" altLang="en-US" sz="1100" dirty="0">
                <a:solidFill>
                  <a:prstClr val="black"/>
                </a:solidFill>
                <a:latin typeface="メイリオ" panose="020B0604030504040204" pitchFamily="50" charset="-128"/>
                <a:ea typeface="メイリオ" panose="020B0604030504040204" pitchFamily="50" charset="-128"/>
              </a:rPr>
              <a:t>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月となっている。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203094" y="1112854"/>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■月別の熱中症救急搬送人員数（府域）</a:t>
            </a:r>
          </a:p>
        </p:txBody>
      </p:sp>
      <p:sp>
        <p:nvSpPr>
          <p:cNvPr id="17" name="テキスト ボックス 16"/>
          <p:cNvSpPr txBox="1"/>
          <p:nvPr/>
        </p:nvSpPr>
        <p:spPr>
          <a:xfrm>
            <a:off x="209386" y="3789040"/>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■熱中症による救急搬送状況（都道府県別）</a:t>
            </a:r>
          </a:p>
        </p:txBody>
      </p:sp>
      <p:sp>
        <p:nvSpPr>
          <p:cNvPr id="18" name="正方形/長方形 17"/>
          <p:cNvSpPr/>
          <p:nvPr/>
        </p:nvSpPr>
        <p:spPr>
          <a:xfrm>
            <a:off x="5277253" y="844714"/>
            <a:ext cx="3884414"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（出典）いずれも消防庁「熱中症による救急搬送の状況」</a:t>
            </a:r>
          </a:p>
        </p:txBody>
      </p:sp>
      <p:sp>
        <p:nvSpPr>
          <p:cNvPr id="22" name="テキスト ボックス 21"/>
          <p:cNvSpPr txBox="1"/>
          <p:nvPr/>
        </p:nvSpPr>
        <p:spPr>
          <a:xfrm>
            <a:off x="4806174" y="3789040"/>
            <a:ext cx="39416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■年齢区分別の救急搬送数（府域）</a:t>
            </a:r>
          </a:p>
        </p:txBody>
      </p:sp>
      <p:pic>
        <p:nvPicPr>
          <p:cNvPr id="5" name="図 4"/>
          <p:cNvPicPr>
            <a:picLocks noChangeAspect="1"/>
          </p:cNvPicPr>
          <p:nvPr/>
        </p:nvPicPr>
        <p:blipFill>
          <a:blip r:embed="rId3"/>
          <a:stretch>
            <a:fillRect/>
          </a:stretch>
        </p:blipFill>
        <p:spPr>
          <a:xfrm>
            <a:off x="4920301" y="4091749"/>
            <a:ext cx="3930336" cy="2332157"/>
          </a:xfrm>
          <a:prstGeom prst="rect">
            <a:avLst/>
          </a:prstGeom>
        </p:spPr>
      </p:pic>
      <p:pic>
        <p:nvPicPr>
          <p:cNvPr id="10" name="図 9"/>
          <p:cNvPicPr>
            <a:picLocks noChangeAspect="1"/>
          </p:cNvPicPr>
          <p:nvPr/>
        </p:nvPicPr>
        <p:blipFill rotWithShape="1">
          <a:blip r:embed="rId4"/>
          <a:srcRect t="7532" r="6197" b="4878"/>
          <a:stretch/>
        </p:blipFill>
        <p:spPr>
          <a:xfrm>
            <a:off x="425700" y="4097995"/>
            <a:ext cx="4214825" cy="2319666"/>
          </a:xfrm>
          <a:prstGeom prst="rect">
            <a:avLst/>
          </a:prstGeom>
        </p:spPr>
      </p:pic>
    </p:spTree>
    <p:extLst>
      <p:ext uri="{BB962C8B-B14F-4D97-AF65-F5344CB8AC3E}">
        <p14:creationId xmlns:p14="http://schemas.microsoft.com/office/powerpoint/2010/main" val="16048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今夏の状況</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◆暑さについて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５</a:t>
            </a:r>
          </a:p>
        </p:txBody>
      </p:sp>
      <p:sp>
        <p:nvSpPr>
          <p:cNvPr id="38" name="角丸四角形 37"/>
          <p:cNvSpPr/>
          <p:nvPr/>
        </p:nvSpPr>
        <p:spPr>
          <a:xfrm>
            <a:off x="929688" y="2850119"/>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5" name="テキスト ボックス 4"/>
          <p:cNvSpPr txBox="1"/>
          <p:nvPr/>
        </p:nvSpPr>
        <p:spPr>
          <a:xfrm>
            <a:off x="162162" y="1124744"/>
            <a:ext cx="6074716" cy="369332"/>
          </a:xfrm>
          <a:prstGeom prst="rect">
            <a:avLst/>
          </a:prstGeom>
          <a:noFill/>
        </p:spPr>
        <p:txBody>
          <a:bodyPr wrap="square" rtlCol="0">
            <a:spAutoFit/>
          </a:bodyPr>
          <a:lstStyle/>
          <a:p>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■熱中症救急搬送人員数と日最高気温の推移</a:t>
            </a:r>
            <a:endParaRPr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846365" y="1105523"/>
            <a:ext cx="3248120" cy="400110"/>
          </a:xfrm>
          <a:prstGeom prst="rect">
            <a:avLst/>
          </a:prstGeom>
          <a:noFill/>
        </p:spPr>
        <p:txBody>
          <a:bodyPr wrap="square" rtlCol="0">
            <a:spAutoFit/>
          </a:bodyPr>
          <a:lstStyle/>
          <a:p>
            <a:r>
              <a:rPr lang="ja-JP" altLang="en-US" sz="2000"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熱帯夜数と猛暑日（府域）</a:t>
            </a:r>
            <a:endParaRPr lang="ja-JP" altLang="en-US"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375790" y="4571372"/>
            <a:ext cx="3970313"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（出典）気象庁・総務省消防庁のデータをもとに大阪府作成</a:t>
            </a:r>
          </a:p>
        </p:txBody>
      </p:sp>
      <p:sp>
        <p:nvSpPr>
          <p:cNvPr id="11" name="テキスト ボックス 10"/>
          <p:cNvSpPr txBox="1"/>
          <p:nvPr/>
        </p:nvSpPr>
        <p:spPr>
          <a:xfrm>
            <a:off x="375790" y="5198063"/>
            <a:ext cx="8439637" cy="1077218"/>
          </a:xfrm>
          <a:prstGeom prst="rect">
            <a:avLst/>
          </a:prstGeom>
          <a:solidFill>
            <a:schemeClr val="bg1"/>
          </a:solid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気温はかなり高く</a:t>
            </a:r>
            <a:r>
              <a:rPr lang="ja-JP" altLang="en-US" sz="1600" dirty="0">
                <a:latin typeface="メイリオ" panose="020B0604030504040204" pitchFamily="50" charset="-128"/>
                <a:ea typeface="メイリオ" panose="020B0604030504040204" pitchFamily="50" charset="-128"/>
              </a:rPr>
              <a:t>、</a:t>
            </a:r>
            <a:r>
              <a:rPr lang="ja-JP" altLang="en-US" sz="1600" b="1" dirty="0">
                <a:solidFill>
                  <a:srgbClr val="00B0F0"/>
                </a:solidFill>
                <a:latin typeface="メイリオ" panose="020B0604030504040204" pitchFamily="50" charset="-128"/>
                <a:ea typeface="メイリオ" panose="020B0604030504040204" pitchFamily="50" charset="-128"/>
              </a:rPr>
              <a:t>降水量はかなり少なく</a:t>
            </a:r>
            <a:r>
              <a:rPr lang="ja-JP" altLang="en-US" sz="1600" dirty="0">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日照時間はかなり多く</a:t>
            </a:r>
            <a:r>
              <a:rPr lang="ja-JP" altLang="en-US" sz="1600" dirty="0">
                <a:latin typeface="メイリオ" panose="020B0604030504040204" pitchFamily="50" charset="-128"/>
                <a:ea typeface="メイリオ" panose="020B0604030504040204" pitchFamily="50" charset="-128"/>
              </a:rPr>
              <a:t>なりました。</a:t>
            </a:r>
            <a:endParaRPr lang="en-US" altLang="ja-JP" sz="1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気温は高く</a:t>
            </a:r>
            <a:r>
              <a:rPr lang="ja-JP" altLang="en-US" sz="1600" dirty="0">
                <a:latin typeface="メイリオ" panose="020B0604030504040204" pitchFamily="50" charset="-128"/>
                <a:ea typeface="メイリオ" panose="020B0604030504040204" pitchFamily="50" charset="-128"/>
              </a:rPr>
              <a:t>、降水量は平年並、日照時間は平年並となりました。</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気温は高く</a:t>
            </a:r>
            <a:r>
              <a:rPr lang="ja-JP" altLang="en-US" sz="1600" dirty="0">
                <a:latin typeface="メイリオ" panose="020B0604030504040204" pitchFamily="50" charset="-128"/>
                <a:ea typeface="メイリオ" panose="020B0604030504040204" pitchFamily="50" charset="-128"/>
              </a:rPr>
              <a:t>、降水量は平年並、</a:t>
            </a:r>
            <a:r>
              <a:rPr lang="ja-JP" altLang="en-US" sz="1600" b="1" dirty="0">
                <a:solidFill>
                  <a:srgbClr val="00B0F0"/>
                </a:solidFill>
                <a:latin typeface="メイリオ" panose="020B0604030504040204" pitchFamily="50" charset="-128"/>
                <a:ea typeface="メイリオ" panose="020B0604030504040204" pitchFamily="50" charset="-128"/>
              </a:rPr>
              <a:t>日照時間は少なく</a:t>
            </a:r>
            <a:r>
              <a:rPr lang="ja-JP" altLang="en-US" sz="1600" dirty="0">
                <a:latin typeface="メイリオ" panose="020B0604030504040204" pitchFamily="50" charset="-128"/>
                <a:ea typeface="メイリオ" panose="020B0604030504040204" pitchFamily="50" charset="-128"/>
              </a:rPr>
              <a:t>なりました。</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【9</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気温は高く</a:t>
            </a:r>
            <a:r>
              <a:rPr lang="ja-JP" altLang="en-US" sz="1600" dirty="0">
                <a:latin typeface="メイリオ" panose="020B0604030504040204" pitchFamily="50" charset="-128"/>
                <a:ea typeface="メイリオ" panose="020B0604030504040204" pitchFamily="50" charset="-128"/>
              </a:rPr>
              <a:t>、降水量は平年並、日照時間は平年並となりました。</a:t>
            </a:r>
            <a:endParaRPr lang="en-US" altLang="ja-JP" sz="16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57000" y="4900049"/>
            <a:ext cx="3265949"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■近畿地方の</a:t>
            </a:r>
            <a:r>
              <a:rPr lang="en-US" altLang="ja-JP" b="1" dirty="0">
                <a:latin typeface="メイリオ" panose="020B0604030504040204" pitchFamily="50" charset="-128"/>
                <a:ea typeface="メイリオ" panose="020B0604030504040204" pitchFamily="50" charset="-128"/>
              </a:rPr>
              <a:t>6~9</a:t>
            </a:r>
            <a:r>
              <a:rPr lang="ja-JP" altLang="en-US" b="1" dirty="0">
                <a:latin typeface="メイリオ" panose="020B0604030504040204" pitchFamily="50" charset="-128"/>
                <a:ea typeface="メイリオ" panose="020B0604030504040204" pitchFamily="50" charset="-128"/>
              </a:rPr>
              <a:t>月の気候</a:t>
            </a:r>
            <a:endParaRPr lang="en-US" altLang="ja-JP" b="1"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251520" y="6269362"/>
            <a:ext cx="2846402"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（出典）大阪管区気象台ホームページより</a:t>
            </a:r>
          </a:p>
        </p:txBody>
      </p:sp>
      <p:graphicFrame>
        <p:nvGraphicFramePr>
          <p:cNvPr id="27" name="コンテンツ プレースホルダー 3"/>
          <p:cNvGraphicFramePr>
            <a:graphicFrameLocks/>
          </p:cNvGraphicFramePr>
          <p:nvPr>
            <p:extLst>
              <p:ext uri="{D42A27DB-BD31-4B8C-83A1-F6EECF244321}">
                <p14:modId xmlns:p14="http://schemas.microsoft.com/office/powerpoint/2010/main" val="2918300996"/>
              </p:ext>
            </p:extLst>
          </p:nvPr>
        </p:nvGraphicFramePr>
        <p:xfrm>
          <a:off x="6151716" y="1464755"/>
          <a:ext cx="2663712" cy="3207018"/>
        </p:xfrm>
        <a:graphic>
          <a:graphicData uri="http://schemas.openxmlformats.org/drawingml/2006/table">
            <a:tbl>
              <a:tblPr firstRow="1" firstCol="1" bandRow="1">
                <a:tableStyleId>{21E4AEA4-8DFA-4A89-87EB-49C32662AFE0}</a:tableStyleId>
              </a:tblPr>
              <a:tblGrid>
                <a:gridCol w="901436">
                  <a:extLst>
                    <a:ext uri="{9D8B030D-6E8A-4147-A177-3AD203B41FA5}">
                      <a16:colId xmlns:a16="http://schemas.microsoft.com/office/drawing/2014/main" val="1367778024"/>
                    </a:ext>
                  </a:extLst>
                </a:gridCol>
                <a:gridCol w="881138">
                  <a:extLst>
                    <a:ext uri="{9D8B030D-6E8A-4147-A177-3AD203B41FA5}">
                      <a16:colId xmlns:a16="http://schemas.microsoft.com/office/drawing/2014/main" val="1924439964"/>
                    </a:ext>
                  </a:extLst>
                </a:gridCol>
                <a:gridCol w="881138">
                  <a:extLst>
                    <a:ext uri="{9D8B030D-6E8A-4147-A177-3AD203B41FA5}">
                      <a16:colId xmlns:a16="http://schemas.microsoft.com/office/drawing/2014/main" val="2226022927"/>
                    </a:ext>
                  </a:extLst>
                </a:gridCol>
              </a:tblGrid>
              <a:tr h="479232">
                <a:tc>
                  <a:txBody>
                    <a:bodyPr/>
                    <a:lstStyle/>
                    <a:p>
                      <a:pPr algn="ctr">
                        <a:spcBef>
                          <a:spcPts val="600"/>
                        </a:spcBef>
                        <a:spcAft>
                          <a:spcPts val="0"/>
                        </a:spcAft>
                      </a:pPr>
                      <a:r>
                        <a:rPr lang="en-US" sz="1200" kern="100" dirty="0">
                          <a:effectLst/>
                          <a:latin typeface="メイリオ" panose="020B0604030504040204" pitchFamily="50" charset="-128"/>
                          <a:ea typeface="メイリオ" panose="020B0604030504040204" pitchFamily="50" charset="-128"/>
                        </a:rPr>
                        <a:t>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a:effectLst/>
                          <a:latin typeface="メイリオ" panose="020B0604030504040204" pitchFamily="50" charset="-128"/>
                          <a:ea typeface="メイリオ" panose="020B0604030504040204" pitchFamily="50" charset="-128"/>
                        </a:rPr>
                        <a:t>熱帯夜数</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a:effectLst/>
                          <a:latin typeface="メイリオ" panose="020B0604030504040204" pitchFamily="50" charset="-128"/>
                          <a:ea typeface="メイリオ" panose="020B0604030504040204" pitchFamily="50" charset="-128"/>
                        </a:rPr>
                        <a:t>猛暑日</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454631">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2017</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454631">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2018</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27</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454631">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a:t>
                      </a:r>
                      <a:r>
                        <a:rPr lang="en-US" altLang="ja-JP" sz="1400" kern="100" dirty="0">
                          <a:effectLst/>
                          <a:latin typeface="メイリオ" panose="020B0604030504040204" pitchFamily="50" charset="-128"/>
                          <a:ea typeface="メイリオ" panose="020B0604030504040204" pitchFamily="50" charset="-128"/>
                        </a:rPr>
                        <a:t>19</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454631">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r h="454631">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177375136"/>
                  </a:ext>
                </a:extLst>
              </a:tr>
              <a:tr h="454631">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2022</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51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139185548"/>
                  </a:ext>
                </a:extLst>
              </a:tr>
            </a:tbl>
          </a:graphicData>
        </a:graphic>
      </p:graphicFrame>
      <p:sp>
        <p:nvSpPr>
          <p:cNvPr id="28" name="正方形/長方形 27"/>
          <p:cNvSpPr/>
          <p:nvPr/>
        </p:nvSpPr>
        <p:spPr>
          <a:xfrm>
            <a:off x="5957282" y="4679995"/>
            <a:ext cx="3023075"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（出典）気象庁のデータをもとに大阪府作成</a:t>
            </a:r>
          </a:p>
        </p:txBody>
      </p:sp>
      <p:pic>
        <p:nvPicPr>
          <p:cNvPr id="7" name="図 6"/>
          <p:cNvPicPr>
            <a:picLocks noChangeAspect="1"/>
          </p:cNvPicPr>
          <p:nvPr/>
        </p:nvPicPr>
        <p:blipFill>
          <a:blip r:embed="rId3"/>
          <a:stretch>
            <a:fillRect/>
          </a:stretch>
        </p:blipFill>
        <p:spPr>
          <a:xfrm>
            <a:off x="451989" y="1408285"/>
            <a:ext cx="5194752" cy="3122378"/>
          </a:xfrm>
          <a:prstGeom prst="rect">
            <a:avLst/>
          </a:prstGeom>
        </p:spPr>
      </p:pic>
    </p:spTree>
    <p:extLst>
      <p:ext uri="{BB962C8B-B14F-4D97-AF65-F5344CB8AC3E}">
        <p14:creationId xmlns:p14="http://schemas.microsoft.com/office/powerpoint/2010/main" val="28503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645330" y="420915"/>
            <a:ext cx="7943916" cy="6032421"/>
          </a:xfrm>
          <a:prstGeom prst="roundRect">
            <a:avLst>
              <a:gd name="adj" fmla="val 4326"/>
            </a:avLst>
          </a:prstGeom>
          <a:solidFill>
            <a:schemeClr val="tx2">
              <a:lumMod val="20000"/>
              <a:lumOff val="80000"/>
            </a:schemeClr>
          </a:solidFill>
          <a:ln w="7302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88896" y="420915"/>
            <a:ext cx="7056784" cy="6032421"/>
          </a:xfrm>
          <a:prstGeom prst="rect">
            <a:avLst/>
          </a:prstGeom>
        </p:spPr>
        <p:txBody>
          <a:bodyPr wrap="square">
            <a:spAutoFit/>
          </a:bodyPr>
          <a:lstStyle/>
          <a:p>
            <a:pPr>
              <a:lnSpc>
                <a:spcPct val="20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（３）緑化・緑陰形成</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（４）路面や空気を冷やす取組み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（６）新たな取組み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６</a:t>
            </a:r>
          </a:p>
        </p:txBody>
      </p:sp>
    </p:spTree>
    <p:extLst>
      <p:ext uri="{BB962C8B-B14F-4D97-AF65-F5344CB8AC3E}">
        <p14:creationId xmlns:p14="http://schemas.microsoft.com/office/powerpoint/2010/main" val="407616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604073" y="531465"/>
            <a:ext cx="7490412" cy="65782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p>
        </p:txBody>
      </p:sp>
      <p:graphicFrame>
        <p:nvGraphicFramePr>
          <p:cNvPr id="12" name="表 11"/>
          <p:cNvGraphicFramePr>
            <a:graphicFrameLocks noGrp="1"/>
          </p:cNvGraphicFramePr>
          <p:nvPr>
            <p:extLst>
              <p:ext uri="{D42A27DB-BD31-4B8C-83A1-F6EECF244321}">
                <p14:modId xmlns:p14="http://schemas.microsoft.com/office/powerpoint/2010/main" val="3164224999"/>
              </p:ext>
            </p:extLst>
          </p:nvPr>
        </p:nvGraphicFramePr>
        <p:xfrm>
          <a:off x="205977" y="1252454"/>
          <a:ext cx="8888508" cy="1029528"/>
        </p:xfrm>
        <a:graphic>
          <a:graphicData uri="http://schemas.openxmlformats.org/drawingml/2006/table">
            <a:tbl>
              <a:tblPr firstRow="1" bandRow="1">
                <a:tableStyleId>{5C22544A-7EE6-4342-B048-85BDC9FD1C3A}</a:tableStyleId>
              </a:tblPr>
              <a:tblGrid>
                <a:gridCol w="8888508">
                  <a:extLst>
                    <a:ext uri="{9D8B030D-6E8A-4147-A177-3AD203B41FA5}">
                      <a16:colId xmlns:a16="http://schemas.microsoft.com/office/drawing/2014/main" val="20000"/>
                    </a:ext>
                  </a:extLst>
                </a:gridCol>
              </a:tblGrid>
              <a:tr h="2497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24728">
                <a:tc>
                  <a:txBody>
                    <a:bodyPr/>
                    <a:lstStyle/>
                    <a:p>
                      <a:pPr marL="180975" indent="-18097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■暑さ対策について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府民等に啓発するためのチラシを２万枚作成し、府域の私立・公立小中高学校園、</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民生委員へ配付</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538489356"/>
              </p:ext>
            </p:extLst>
          </p:nvPr>
        </p:nvGraphicFramePr>
        <p:xfrm>
          <a:off x="205977" y="2337684"/>
          <a:ext cx="8888508" cy="4013417"/>
        </p:xfrm>
        <a:graphic>
          <a:graphicData uri="http://schemas.openxmlformats.org/drawingml/2006/table">
            <a:tbl>
              <a:tblPr firstRow="1" bandRow="1">
                <a:tableStyleId>{5C22544A-7EE6-4342-B048-85BDC9FD1C3A}</a:tableStyleId>
              </a:tblPr>
              <a:tblGrid>
                <a:gridCol w="8888508">
                  <a:extLst>
                    <a:ext uri="{9D8B030D-6E8A-4147-A177-3AD203B41FA5}">
                      <a16:colId xmlns:a16="http://schemas.microsoft.com/office/drawing/2014/main" val="20000"/>
                    </a:ext>
                  </a:extLst>
                </a:gridCol>
              </a:tblGrid>
              <a:tr h="38274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63067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７</a:t>
            </a:r>
            <a:endParaRPr lang="en-US" altLang="ja-JP" sz="2200" b="1" dirty="0">
              <a:latin typeface="Meiryo UI" panose="020B0604030504040204" pitchFamily="50" charset="-128"/>
              <a:ea typeface="Meiryo UI" panose="020B0604030504040204" pitchFamily="50" charset="-128"/>
            </a:endParaRPr>
          </a:p>
        </p:txBody>
      </p:sp>
      <p:sp>
        <p:nvSpPr>
          <p:cNvPr id="36" name="正方形/長方形 1"/>
          <p:cNvSpPr>
            <a:spLocks noChangeArrowheads="1"/>
          </p:cNvSpPr>
          <p:nvPr/>
        </p:nvSpPr>
        <p:spPr bwMode="auto">
          <a:xfrm>
            <a:off x="7308304" y="873206"/>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517771" y="6352240"/>
            <a:ext cx="8106978"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暑さを</a:t>
            </a:r>
            <a:r>
              <a:rPr lang="ja-JP" altLang="en-US" sz="19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しのぐ</a:t>
            </a: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手段や技術の周知啓発</a:t>
            </a: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789" y="2852570"/>
            <a:ext cx="2290411" cy="3192855"/>
          </a:xfrm>
          <a:prstGeom prst="rect">
            <a:avLst/>
          </a:prstGeom>
        </p:spPr>
      </p:pic>
      <p:pic>
        <p:nvPicPr>
          <p:cNvPr id="39" name="図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2829728"/>
            <a:ext cx="2290923" cy="3215698"/>
          </a:xfrm>
          <a:prstGeom prst="rect">
            <a:avLst/>
          </a:prstGeom>
        </p:spPr>
      </p:pic>
      <p:sp>
        <p:nvSpPr>
          <p:cNvPr id="6" name="正方形/長方形 5"/>
          <p:cNvSpPr/>
          <p:nvPr/>
        </p:nvSpPr>
        <p:spPr>
          <a:xfrm>
            <a:off x="1604073" y="681950"/>
            <a:ext cx="4209559"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暑さ対策啓発資料の作成</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251520" y="3070380"/>
            <a:ext cx="3806643" cy="1384995"/>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rPr>
              <a:t>暑さ対策啓発資料（表面）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◆チラシに漢字クイズを掲載し、クイズの答えを府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に掲載することで、府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アクセス数から当チラシの啓発効果を計る参考とした。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クイズ掲載サイトの</a:t>
            </a:r>
            <a:r>
              <a:rPr lang="en-US" altLang="ja-JP" sz="1400" dirty="0">
                <a:latin typeface="Meiryo UI" panose="020B0604030504040204" pitchFamily="50" charset="-128"/>
                <a:ea typeface="Meiryo UI" panose="020B0604030504040204" pitchFamily="50" charset="-128"/>
              </a:rPr>
              <a:t>PV</a:t>
            </a:r>
            <a:r>
              <a:rPr lang="ja-JP" altLang="en-US" sz="1400" dirty="0">
                <a:latin typeface="Meiryo UI" panose="020B0604030504040204" pitchFamily="50" charset="-128"/>
                <a:ea typeface="Meiryo UI" panose="020B0604030504040204" pitchFamily="50" charset="-128"/>
              </a:rPr>
              <a:t>数実績</a:t>
            </a:r>
            <a:r>
              <a:rPr lang="en-US" altLang="ja-JP" sz="1400"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1393PV</a:t>
            </a:r>
          </a:p>
          <a:p>
            <a:r>
              <a:rPr lang="ja-JP" altLang="en-US" sz="14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日時点）</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1"/>
          <p:cNvSpPr>
            <a:spLocks noChangeArrowheads="1"/>
          </p:cNvSpPr>
          <p:nvPr/>
        </p:nvSpPr>
        <p:spPr bwMode="auto">
          <a:xfrm>
            <a:off x="289195" y="4577806"/>
            <a:ext cx="3792593" cy="1169551"/>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rPr>
              <a:t>暑さ対策啓発資料（裏面）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◆屋外で人と十分な距離を確保できる場合などには、マスクを外すなど、新型コロナウイルスを想定した「新しい生活様式」における行動ポイントを掲載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◆熱中症警戒アラート等について掲載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865786" y="6027163"/>
            <a:ext cx="723275"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▲表面</a:t>
            </a:r>
            <a:endParaRPr lang="ja-JP" altLang="en-US" sz="1400" dirty="0">
              <a:latin typeface="Meiryo UI" panose="020B0604030504040204" pitchFamily="50" charset="-128"/>
              <a:ea typeface="Meiryo UI" panose="020B0604030504040204" pitchFamily="50" charset="-128"/>
            </a:endParaRPr>
          </a:p>
        </p:txBody>
      </p:sp>
      <p:sp>
        <p:nvSpPr>
          <p:cNvPr id="27" name="正方形/長方形 26"/>
          <p:cNvSpPr/>
          <p:nvPr/>
        </p:nvSpPr>
        <p:spPr>
          <a:xfrm>
            <a:off x="7372047" y="6012267"/>
            <a:ext cx="723275"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▲裏面</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129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619671" y="530420"/>
            <a:ext cx="7456863" cy="683033"/>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619671" y="663966"/>
            <a:ext cx="5039745"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おおさか気候変動適応・普及強化事業</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612548796"/>
              </p:ext>
            </p:extLst>
          </p:nvPr>
        </p:nvGraphicFramePr>
        <p:xfrm>
          <a:off x="251520" y="1252454"/>
          <a:ext cx="8825014" cy="1306617"/>
        </p:xfrm>
        <a:graphic>
          <a:graphicData uri="http://schemas.openxmlformats.org/drawingml/2006/table">
            <a:tbl>
              <a:tblPr firstRow="1" bandRow="1">
                <a:tableStyleId>{5C22544A-7EE6-4342-B048-85BDC9FD1C3A}</a:tableStyleId>
              </a:tblPr>
              <a:tblGrid>
                <a:gridCol w="8825014">
                  <a:extLst>
                    <a:ext uri="{9D8B030D-6E8A-4147-A177-3AD203B41FA5}">
                      <a16:colId xmlns:a16="http://schemas.microsoft.com/office/drawing/2014/main" val="20000"/>
                    </a:ext>
                  </a:extLst>
                </a:gridCol>
              </a:tblGrid>
              <a:tr h="291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001817">
                <a:tc>
                  <a:txBody>
                    <a:bodyPr/>
                    <a:lstStyle/>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団体等に対し、おおさか気候変動適応センターに集積した科学的知見や連携体制を活用したセミナー等を開催することにより、適応の普及を強化。当事業は、令和２年度に大阪府が設置したおおさか気候変動適応センターが実施。</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0" name="表 29"/>
          <p:cNvGraphicFramePr>
            <a:graphicFrameLocks noGrp="1"/>
          </p:cNvGraphicFramePr>
          <p:nvPr/>
        </p:nvGraphicFramePr>
        <p:xfrm>
          <a:off x="251520" y="2604762"/>
          <a:ext cx="8772545" cy="3731834"/>
        </p:xfrm>
        <a:graphic>
          <a:graphicData uri="http://schemas.openxmlformats.org/drawingml/2006/table">
            <a:tbl>
              <a:tblPr firstRow="1" bandRow="1">
                <a:tableStyleId>{5C22544A-7EE6-4342-B048-85BDC9FD1C3A}</a:tableStyleId>
              </a:tblPr>
              <a:tblGrid>
                <a:gridCol w="8772545">
                  <a:extLst>
                    <a:ext uri="{9D8B030D-6E8A-4147-A177-3AD203B41FA5}">
                      <a16:colId xmlns:a16="http://schemas.microsoft.com/office/drawing/2014/main" val="20000"/>
                    </a:ext>
                  </a:extLst>
                </a:gridCol>
              </a:tblGrid>
              <a:tr h="355886">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33759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3"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８</a:t>
            </a:r>
            <a:endParaRPr lang="en-US" altLang="ja-JP" sz="2200" b="1" dirty="0">
              <a:latin typeface="Meiryo UI" panose="020B0604030504040204" pitchFamily="50" charset="-128"/>
              <a:ea typeface="Meiryo UI" panose="020B0604030504040204" pitchFamily="50" charset="-128"/>
            </a:endParaRPr>
          </a:p>
        </p:txBody>
      </p:sp>
      <p:sp>
        <p:nvSpPr>
          <p:cNvPr id="26" name="角丸四角形 25"/>
          <p:cNvSpPr/>
          <p:nvPr/>
        </p:nvSpPr>
        <p:spPr>
          <a:xfrm>
            <a:off x="396056" y="6293425"/>
            <a:ext cx="8106978"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暑さを</a:t>
            </a:r>
            <a:r>
              <a:rPr lang="ja-JP" altLang="en-US" sz="19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しのぐ</a:t>
            </a:r>
            <a:r>
              <a:rPr lang="ja-JP" altLang="en-US" sz="19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手段や技術の周知啓発</a:t>
            </a:r>
          </a:p>
        </p:txBody>
      </p:sp>
      <p:sp>
        <p:nvSpPr>
          <p:cNvPr id="28" name="正方形/長方形 1"/>
          <p:cNvSpPr>
            <a:spLocks noChangeArrowheads="1"/>
          </p:cNvSpPr>
          <p:nvPr/>
        </p:nvSpPr>
        <p:spPr bwMode="auto">
          <a:xfrm>
            <a:off x="251520" y="2729820"/>
            <a:ext cx="8803903" cy="3683060"/>
          </a:xfrm>
          <a:prstGeom prst="rect">
            <a:avLst/>
          </a:prstGeom>
          <a:noFill/>
          <a:ln w="9525" algn="ctr">
            <a:noFill/>
            <a:round/>
            <a:headEnd/>
            <a:tailEnd/>
          </a:ln>
        </p:spPr>
        <p:txBody>
          <a:bodyPr wrap="square">
            <a:spAutoFit/>
          </a:bodyPr>
          <a:lstStyle/>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◆暑さ対策の指導、支援手法の習得を目的とし、</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教育、福祉関係者向けの暑さ対策セミナー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・セミナー開催日</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６月９日（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名参加）、６月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名参加）、６月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・開催方法：オンラインと会場のハイブリッド式で開催</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１）気候変動影響について　講師：おおさか気候変動適応センター</a:t>
            </a:r>
            <a:endParaRPr lang="ja-JP" altLang="en-US" sz="14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２）熱中症対策のポイント「暑熱順化」と「身体内部冷却」　講師：大塚製薬株式会社</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３）「予防救急」と「応急手当」から見る熱中症対策　講師：大阪市消防局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農業関係者に向けて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環境省受託事業での検討結果等を踏まえた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適応策の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セミナー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・セミナー開催日：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開催方法：会場開催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１）屋外作業における暑熱ストレス軽減技術　講師：おおさか気候変動適応センター</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２）将来予測を踏まえた府内農産物の適応策等　講師：</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（地独）大阪府立環境農林水産総合研究所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31" name="正方形/長方形 30"/>
          <p:cNvSpPr/>
          <p:nvPr/>
        </p:nvSpPr>
        <p:spPr>
          <a:xfrm>
            <a:off x="6876257" y="5279003"/>
            <a:ext cx="2026874" cy="468892"/>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▲６月９日実施の暑さ対策セミナーの様子</a:t>
            </a:r>
            <a:endParaRPr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3729431"/>
            <a:ext cx="2026874" cy="1520156"/>
          </a:xfrm>
          <a:prstGeom prst="rect">
            <a:avLst/>
          </a:prstGeom>
        </p:spPr>
      </p:pic>
      <p:sp>
        <p:nvSpPr>
          <p:cNvPr id="14" name="正方形/長方形 1"/>
          <p:cNvSpPr>
            <a:spLocks noChangeArrowheads="1"/>
          </p:cNvSpPr>
          <p:nvPr/>
        </p:nvSpPr>
        <p:spPr bwMode="auto">
          <a:xfrm>
            <a:off x="7314327" y="919476"/>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341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3117" cy="657827"/>
            <a:chOff x="3075868" y="2420887"/>
            <a:chExt cx="358015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038" y="25996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graphicFrame>
        <p:nvGraphicFramePr>
          <p:cNvPr id="24" name="表 23"/>
          <p:cNvGraphicFramePr>
            <a:graphicFrameLocks noGrp="1"/>
          </p:cNvGraphicFramePr>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6234207" y="1078558"/>
            <a:ext cx="281830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4705583" y="2025342"/>
            <a:ext cx="4246694" cy="523220"/>
          </a:xfrm>
          <a:prstGeom prst="rect">
            <a:avLst/>
          </a:prstGeom>
          <a:noFill/>
          <a:ln w="9525" algn="ctr">
            <a:noFill/>
            <a:round/>
            <a:headEnd/>
            <a:tailEnd/>
          </a:ln>
        </p:spPr>
        <p:txBody>
          <a:bodyPr wrap="square">
            <a:spAutoFit/>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◆可搬式の電光表示パネルを活用し、暑さ指数と熱中症危険度をリアルタイムに表示し、周知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62213" y="2040530"/>
            <a:ext cx="4093763" cy="523220"/>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暑さ指数メール配信サービス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を府ホームページ等により周知し、府民の暑さ指数情報の受信登録を促進</a:t>
            </a:r>
          </a:p>
        </p:txBody>
      </p:sp>
      <p:sp>
        <p:nvSpPr>
          <p:cNvPr id="55" name="正方形/長方形 1"/>
          <p:cNvSpPr>
            <a:spLocks noChangeArrowheads="1"/>
          </p:cNvSpPr>
          <p:nvPr/>
        </p:nvSpPr>
        <p:spPr bwMode="auto">
          <a:xfrm>
            <a:off x="523799" y="5500549"/>
            <a:ext cx="3981327" cy="739309"/>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rPr>
              <a:t>「大阪府暑さ対策情報ポータルサイト」で情報発信</a:t>
            </a:r>
            <a:endParaRPr lang="en-US" altLang="ja-JP" sz="1400" b="1"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今年度の</a:t>
            </a:r>
            <a:r>
              <a:rPr lang="en-US" altLang="ja-JP" sz="1400" dirty="0">
                <a:latin typeface="Meiryo UI" panose="020B0604030504040204" pitchFamily="50" charset="-128"/>
                <a:ea typeface="Meiryo UI" panose="020B0604030504040204" pitchFamily="50" charset="-128"/>
              </a:rPr>
              <a:t>PV</a:t>
            </a:r>
            <a:r>
              <a:rPr lang="ja-JP" altLang="en-US" sz="1400" dirty="0">
                <a:latin typeface="Meiryo UI" panose="020B0604030504040204" pitchFamily="50" charset="-128"/>
                <a:ea typeface="Meiryo UI" panose="020B0604030504040204" pitchFamily="50" charset="-128"/>
              </a:rPr>
              <a:t>数実績（６月～９月）</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20052PV</a:t>
            </a:r>
            <a:r>
              <a:rPr lang="ja-JP" altLang="en-US" sz="1400" dirty="0">
                <a:latin typeface="Meiryo UI" panose="020B0604030504040204" pitchFamily="50" charset="-128"/>
                <a:ea typeface="Meiryo UI" panose="020B0604030504040204" pitchFamily="50" charset="-128"/>
              </a:rPr>
              <a:t>（前年比</a:t>
            </a:r>
            <a:r>
              <a:rPr lang="en-US" altLang="ja-JP" sz="1400" dirty="0">
                <a:latin typeface="Meiryo UI" panose="020B0604030504040204" pitchFamily="50" charset="-128"/>
                <a:ea typeface="Meiryo UI" panose="020B0604030504040204" pitchFamily="50" charset="-128"/>
              </a:rPr>
              <a:t>148%</a:t>
            </a:r>
            <a:r>
              <a:rPr lang="ja-JP" altLang="en-US" sz="1400" dirty="0">
                <a:latin typeface="Meiryo UI" panose="020B0604030504040204" pitchFamily="50" charset="-128"/>
                <a:ea typeface="Meiryo UI" panose="020B0604030504040204" pitchFamily="50" charset="-128"/>
              </a:rPr>
              <a:t>）</a:t>
            </a:r>
          </a:p>
        </p:txBody>
      </p:sp>
      <p:sp>
        <p:nvSpPr>
          <p:cNvPr id="56" name="テキスト ボックス 55"/>
          <p:cNvSpPr txBox="1"/>
          <p:nvPr/>
        </p:nvSpPr>
        <p:spPr>
          <a:xfrm>
            <a:off x="4968322" y="5553710"/>
            <a:ext cx="4023940" cy="707886"/>
          </a:xfrm>
          <a:prstGeom prst="rect">
            <a:avLst/>
          </a:prstGeom>
          <a:noFill/>
          <a:ln w="28575">
            <a:noFill/>
          </a:ln>
        </p:spPr>
        <p:txBody>
          <a:bodyPr wrap="square" lIns="36000" rIns="36000"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電光表示パネル</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（設置場所：府庁別館、設置期間５月</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暑さ指数と熱中症危険度をお知らせ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四角形吹き出し 6"/>
          <p:cNvSpPr/>
          <p:nvPr/>
        </p:nvSpPr>
        <p:spPr>
          <a:xfrm>
            <a:off x="6795070" y="2621816"/>
            <a:ext cx="2157207" cy="2438170"/>
          </a:xfrm>
          <a:prstGeom prst="wedgeRectCallout">
            <a:avLst>
              <a:gd name="adj1" fmla="val -47056"/>
              <a:gd name="adj2" fmla="val 75716"/>
            </a:avLst>
          </a:prstGeom>
          <a:solidFill>
            <a:srgbClr val="00B0F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sz="1400" b="1" dirty="0">
              <a:latin typeface="メイリオ" panose="020B0604030504040204" pitchFamily="50" charset="-128"/>
              <a:ea typeface="メイリオ" panose="020B0604030504040204" pitchFamily="50" charset="-128"/>
            </a:endParaRPr>
          </a:p>
          <a:p>
            <a:pPr algn="ctr"/>
            <a:endParaRPr kumimoji="1" lang="en-US" altLang="ja-JP" sz="1400" b="1" dirty="0">
              <a:latin typeface="メイリオ" panose="020B0604030504040204" pitchFamily="50" charset="-128"/>
              <a:ea typeface="メイリオ" panose="020B0604030504040204" pitchFamily="50" charset="-128"/>
            </a:endParaRPr>
          </a:p>
          <a:p>
            <a:pPr algn="ctr"/>
            <a:endParaRPr lang="en-US" altLang="ja-JP" sz="1400" b="1" dirty="0">
              <a:latin typeface="メイリオ" panose="020B0604030504040204" pitchFamily="50" charset="-128"/>
              <a:ea typeface="メイリオ" panose="020B0604030504040204" pitchFamily="50" charset="-128"/>
            </a:endParaRPr>
          </a:p>
          <a:p>
            <a:endParaRPr kumimoji="1" lang="en-US" altLang="ja-JP" sz="1400" b="1" dirty="0">
              <a:latin typeface="メイリオ" panose="020B0604030504040204" pitchFamily="50" charset="-128"/>
              <a:ea typeface="メイリオ" panose="020B0604030504040204" pitchFamily="50" charset="-128"/>
            </a:endParaRPr>
          </a:p>
          <a:p>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大阪府公式</a:t>
            </a:r>
            <a:r>
              <a:rPr lang="en-US" altLang="ja-JP" sz="1400" b="1" dirty="0">
                <a:latin typeface="メイリオ" panose="020B0604030504040204" pitchFamily="50" charset="-128"/>
                <a:ea typeface="メイリオ" panose="020B0604030504040204" pitchFamily="50" charset="-128"/>
              </a:rPr>
              <a:t>Twitter</a:t>
            </a:r>
          </a:p>
          <a:p>
            <a:r>
              <a:rPr kumimoji="1" lang="ja-JP" altLang="en-US" sz="1400" b="1" dirty="0">
                <a:latin typeface="メイリオ" panose="020B0604030504040204" pitchFamily="50" charset="-128"/>
                <a:ea typeface="メイリオ" panose="020B0604030504040204" pitchFamily="50" charset="-128"/>
              </a:rPr>
              <a:t>でも、都度発信！</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フォロワー数約</a:t>
            </a:r>
            <a:r>
              <a:rPr lang="en-US" altLang="zh-TW" sz="1200" b="1" dirty="0">
                <a:solidFill>
                  <a:schemeClr val="bg1"/>
                </a:solidFill>
                <a:latin typeface="メイリオ" panose="020B0604030504040204" pitchFamily="50" charset="-128"/>
                <a:ea typeface="メイリオ" panose="020B0604030504040204" pitchFamily="50" charset="-128"/>
              </a:rPr>
              <a:t>76,494</a:t>
            </a:r>
            <a:r>
              <a:rPr lang="zh-TW" altLang="en-US" sz="1200" b="1" dirty="0">
                <a:solidFill>
                  <a:schemeClr val="bg1"/>
                </a:solidFill>
                <a:latin typeface="メイリオ" panose="020B0604030504040204" pitchFamily="50" charset="-128"/>
                <a:ea typeface="メイリオ" panose="020B0604030504040204" pitchFamily="50" charset="-128"/>
              </a:rPr>
              <a:t>人</a:t>
            </a:r>
          </a:p>
          <a:p>
            <a:r>
              <a:rPr lang="zh-TW" altLang="en-US" sz="1200" b="1" dirty="0">
                <a:solidFill>
                  <a:schemeClr val="bg1"/>
                </a:solidFill>
                <a:latin typeface="メイリオ" panose="020B0604030504040204" pitchFamily="50" charset="-128"/>
                <a:ea typeface="メイリオ" panose="020B0604030504040204" pitchFamily="50" charset="-128"/>
              </a:rPr>
              <a:t>（令和４年</a:t>
            </a:r>
            <a:r>
              <a:rPr lang="en-US" altLang="zh-TW" sz="1200" b="1" dirty="0">
                <a:solidFill>
                  <a:schemeClr val="bg1"/>
                </a:solidFill>
                <a:latin typeface="メイリオ" panose="020B0604030504040204" pitchFamily="50" charset="-128"/>
                <a:ea typeface="メイリオ" panose="020B0604030504040204" pitchFamily="50" charset="-128"/>
              </a:rPr>
              <a:t>12</a:t>
            </a:r>
            <a:r>
              <a:rPr lang="zh-TW" altLang="en-US" sz="1200" b="1" dirty="0">
                <a:solidFill>
                  <a:schemeClr val="bg1"/>
                </a:solidFill>
                <a:latin typeface="メイリオ" panose="020B0604030504040204" pitchFamily="50" charset="-128"/>
                <a:ea typeface="メイリオ" panose="020B0604030504040204" pitchFamily="50" charset="-128"/>
              </a:rPr>
              <a:t>月７日現在）</a:t>
            </a: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９</a:t>
            </a: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9907" y="2820146"/>
            <a:ext cx="2017235" cy="1114788"/>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7452" y="2604938"/>
            <a:ext cx="3002460" cy="2929229"/>
          </a:xfrm>
          <a:prstGeom prst="rect">
            <a:avLst/>
          </a:prstGeom>
        </p:spPr>
      </p:pic>
      <p:sp>
        <p:nvSpPr>
          <p:cNvPr id="21" name="角丸四角形 20"/>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認知度が低い「暑さ指数」</a:t>
            </a: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の活用を促進</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518371" y="3420295"/>
            <a:ext cx="3080480" cy="1257759"/>
          </a:xfrm>
          <a:prstGeom prst="rect">
            <a:avLst/>
          </a:prstGeom>
        </p:spPr>
      </p:pic>
      <p:grpSp>
        <p:nvGrpSpPr>
          <p:cNvPr id="26" name="グループ化 25"/>
          <p:cNvGrpSpPr/>
          <p:nvPr/>
        </p:nvGrpSpPr>
        <p:grpSpPr>
          <a:xfrm>
            <a:off x="4116512" y="2691245"/>
            <a:ext cx="1213441" cy="1392267"/>
            <a:chOff x="3800637" y="2190423"/>
            <a:chExt cx="889541" cy="1122697"/>
          </a:xfrm>
        </p:grpSpPr>
        <p:sp>
          <p:nvSpPr>
            <p:cNvPr id="28" name="角丸四角形吹き出し 27"/>
            <p:cNvSpPr/>
            <p:nvPr/>
          </p:nvSpPr>
          <p:spPr>
            <a:xfrm>
              <a:off x="3800637" y="2190423"/>
              <a:ext cx="889541" cy="1122697"/>
            </a:xfrm>
            <a:prstGeom prst="wedgeRoundRectCallout">
              <a:avLst>
                <a:gd name="adj1" fmla="val 74635"/>
                <a:gd name="adj2" fmla="val 59926"/>
                <a:gd name="adj3" fmla="val 16667"/>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9" name="図 2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56652" y="2256130"/>
              <a:ext cx="765413" cy="931970"/>
            </a:xfrm>
            <a:prstGeom prst="rect">
              <a:avLst/>
            </a:prstGeom>
          </p:spPr>
        </p:pic>
      </p:grpSp>
    </p:spTree>
    <p:extLst>
      <p:ext uri="{BB962C8B-B14F-4D97-AF65-F5344CB8AC3E}">
        <p14:creationId xmlns:p14="http://schemas.microsoft.com/office/powerpoint/2010/main" val="24155502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4539</Words>
  <Application>Microsoft Office PowerPoint</Application>
  <PresentationFormat>画面に合わせる (4:3)</PresentationFormat>
  <Paragraphs>636</Paragraphs>
  <Slides>21</Slides>
  <Notes>18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BIZ UDPゴシック</vt:lpstr>
      <vt:lpstr>BIZ UDゴシック</vt:lpstr>
      <vt:lpstr>HGPｺﾞｼｯｸE</vt:lpstr>
      <vt:lpstr>HGP創英角ｺﾞｼｯｸUB</vt:lpstr>
      <vt:lpstr>Meiryo UI</vt:lpstr>
      <vt:lpstr>ＭＳ Ｐゴシック</vt:lpstr>
      <vt:lpstr>メイリオ</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2022-07-01T08:28:59Z</dcterms:created>
  <dcterms:modified xsi:type="dcterms:W3CDTF">2023-02-13T07:12:54Z</dcterms:modified>
</cp:coreProperties>
</file>