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4"/>
  </p:notesMasterIdLst>
  <p:sldIdLst>
    <p:sldId id="400" r:id="rId2"/>
    <p:sldId id="353" r:id="rId3"/>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4" autoAdjust="0"/>
    <p:restoredTop sz="94660"/>
  </p:normalViewPr>
  <p:slideViewPr>
    <p:cSldViewPr snapToGrid="0">
      <p:cViewPr varScale="1">
        <p:scale>
          <a:sx n="57" d="100"/>
          <a:sy n="57" d="100"/>
        </p:scale>
        <p:origin x="135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0FFB0-652D-456A-8B6E-8DA01805C979}" type="datetimeFigureOut">
              <a:rPr kumimoji="1" lang="ja-JP" altLang="en-US" smtClean="0"/>
              <a:t>2024/3/8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88904-9BC5-47AB-9CFD-C43401D4EC74}" type="slidenum">
              <a:rPr kumimoji="1" lang="ja-JP" altLang="en-US" smtClean="0"/>
              <a:t>‹#›</a:t>
            </a:fld>
            <a:endParaRPr kumimoji="1" lang="ja-JP" altLang="en-US"/>
          </a:p>
        </p:txBody>
      </p:sp>
    </p:spTree>
    <p:extLst>
      <p:ext uri="{BB962C8B-B14F-4D97-AF65-F5344CB8AC3E}">
        <p14:creationId xmlns:p14="http://schemas.microsoft.com/office/powerpoint/2010/main" val="28322762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1280160" rtl="0" eaLnBrk="1" fontAlgn="auto" latinLnBrk="0" hangingPunct="1">
              <a:lnSpc>
                <a:spcPct val="100000"/>
              </a:lnSpc>
              <a:spcBef>
                <a:spcPts val="0"/>
              </a:spcBef>
              <a:spcAft>
                <a:spcPts val="0"/>
              </a:spcAft>
              <a:buClrTx/>
              <a:buSzTx/>
              <a:buFontTx/>
              <a:buNone/>
              <a:tabLst/>
              <a:defRPr/>
            </a:pPr>
            <a:fld id="{26C58DEE-9844-4F2B-9CB1-6C70BC944000}" type="slidenum">
              <a:rPr kumimoji="1" lang="ja-JP" altLang="en-US" sz="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1280160" rtl="0" eaLnBrk="1" fontAlgn="auto" latinLnBrk="0" hangingPunct="1">
                <a:lnSpc>
                  <a:spcPct val="100000"/>
                </a:lnSpc>
                <a:spcBef>
                  <a:spcPts val="0"/>
                </a:spcBef>
                <a:spcAft>
                  <a:spcPts val="0"/>
                </a:spcAft>
                <a:buClrTx/>
                <a:buSzTx/>
                <a:buFontTx/>
                <a:buNone/>
                <a:tabLst/>
                <a:defRPr/>
              </a:pPr>
              <a:t>1</a:t>
            </a:fld>
            <a:endParaRPr kumimoji="1" lang="ja-JP" altLang="en-US" sz="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97608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endParaRPr lang="ja-JP" altLang="ja-JP" dirty="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pPr/>
              <a:t>2</a:t>
            </a:fld>
            <a:endParaRPr kumimoji="1" lang="ja-JP" altLang="en-US"/>
          </a:p>
        </p:txBody>
      </p:sp>
    </p:spTree>
    <p:extLst>
      <p:ext uri="{BB962C8B-B14F-4D97-AF65-F5344CB8AC3E}">
        <p14:creationId xmlns:p14="http://schemas.microsoft.com/office/powerpoint/2010/main" val="1836713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BD3086B-AB29-4123-9471-ABC2538DB0C1}" type="datetimeFigureOut">
              <a:rPr kumimoji="1" lang="ja-JP" altLang="en-US" smtClean="0"/>
              <a:t>2024/3/8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DA8502-B934-483A-9D8B-10B3D19D9C50}" type="slidenum">
              <a:rPr kumimoji="1" lang="ja-JP" altLang="en-US" smtClean="0"/>
              <a:t>‹#›</a:t>
            </a:fld>
            <a:endParaRPr kumimoji="1" lang="ja-JP" altLang="en-US"/>
          </a:p>
        </p:txBody>
      </p:sp>
    </p:spTree>
    <p:extLst>
      <p:ext uri="{BB962C8B-B14F-4D97-AF65-F5344CB8AC3E}">
        <p14:creationId xmlns:p14="http://schemas.microsoft.com/office/powerpoint/2010/main" val="436101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BD3086B-AB29-4123-9471-ABC2538DB0C1}" type="datetimeFigureOut">
              <a:rPr kumimoji="1" lang="ja-JP" altLang="en-US" smtClean="0"/>
              <a:t>2024/3/8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DA8502-B934-483A-9D8B-10B3D19D9C50}" type="slidenum">
              <a:rPr kumimoji="1" lang="ja-JP" altLang="en-US" smtClean="0"/>
              <a:t>‹#›</a:t>
            </a:fld>
            <a:endParaRPr kumimoji="1" lang="ja-JP" altLang="en-US"/>
          </a:p>
        </p:txBody>
      </p:sp>
    </p:spTree>
    <p:extLst>
      <p:ext uri="{BB962C8B-B14F-4D97-AF65-F5344CB8AC3E}">
        <p14:creationId xmlns:p14="http://schemas.microsoft.com/office/powerpoint/2010/main" val="275565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384494"/>
            <a:ext cx="8427720" cy="819213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BD3086B-AB29-4123-9471-ABC2538DB0C1}" type="datetimeFigureOut">
              <a:rPr kumimoji="1" lang="ja-JP" altLang="en-US" smtClean="0"/>
              <a:t>2024/3/8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DA8502-B934-483A-9D8B-10B3D19D9C50}" type="slidenum">
              <a:rPr kumimoji="1" lang="ja-JP" altLang="en-US" smtClean="0"/>
              <a:t>‹#›</a:t>
            </a:fld>
            <a:endParaRPr kumimoji="1" lang="ja-JP" altLang="en-US"/>
          </a:p>
        </p:txBody>
      </p:sp>
    </p:spTree>
    <p:extLst>
      <p:ext uri="{BB962C8B-B14F-4D97-AF65-F5344CB8AC3E}">
        <p14:creationId xmlns:p14="http://schemas.microsoft.com/office/powerpoint/2010/main" val="328416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BD3086B-AB29-4123-9471-ABC2538DB0C1}" type="datetimeFigureOut">
              <a:rPr kumimoji="1" lang="ja-JP" altLang="en-US" smtClean="0"/>
              <a:t>2024/3/8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DA8502-B934-483A-9D8B-10B3D19D9C50}" type="slidenum">
              <a:rPr kumimoji="1" lang="ja-JP" altLang="en-US" smtClean="0"/>
              <a:t>‹#›</a:t>
            </a:fld>
            <a:endParaRPr kumimoji="1" lang="ja-JP" altLang="en-US"/>
          </a:p>
        </p:txBody>
      </p:sp>
    </p:spTree>
    <p:extLst>
      <p:ext uri="{BB962C8B-B14F-4D97-AF65-F5344CB8AC3E}">
        <p14:creationId xmlns:p14="http://schemas.microsoft.com/office/powerpoint/2010/main" val="208473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BD3086B-AB29-4123-9471-ABC2538DB0C1}" type="datetimeFigureOut">
              <a:rPr kumimoji="1" lang="ja-JP" altLang="en-US" smtClean="0"/>
              <a:t>2024/3/8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DA8502-B934-483A-9D8B-10B3D19D9C50}" type="slidenum">
              <a:rPr kumimoji="1" lang="ja-JP" altLang="en-US" smtClean="0"/>
              <a:t>‹#›</a:t>
            </a:fld>
            <a:endParaRPr kumimoji="1" lang="ja-JP" altLang="en-US"/>
          </a:p>
        </p:txBody>
      </p:sp>
    </p:spTree>
    <p:extLst>
      <p:ext uri="{BB962C8B-B14F-4D97-AF65-F5344CB8AC3E}">
        <p14:creationId xmlns:p14="http://schemas.microsoft.com/office/powerpoint/2010/main" val="2105738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BD3086B-AB29-4123-9471-ABC2538DB0C1}" type="datetimeFigureOut">
              <a:rPr kumimoji="1" lang="ja-JP" altLang="en-US" smtClean="0"/>
              <a:t>2024/3/8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DA8502-B934-483A-9D8B-10B3D19D9C50}" type="slidenum">
              <a:rPr kumimoji="1" lang="ja-JP" altLang="en-US" smtClean="0"/>
              <a:t>‹#›</a:t>
            </a:fld>
            <a:endParaRPr kumimoji="1" lang="ja-JP" altLang="en-US"/>
          </a:p>
        </p:txBody>
      </p:sp>
    </p:spTree>
    <p:extLst>
      <p:ext uri="{BB962C8B-B14F-4D97-AF65-F5344CB8AC3E}">
        <p14:creationId xmlns:p14="http://schemas.microsoft.com/office/powerpoint/2010/main" val="413779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BD3086B-AB29-4123-9471-ABC2538DB0C1}" type="datetimeFigureOut">
              <a:rPr kumimoji="1" lang="ja-JP" altLang="en-US" smtClean="0"/>
              <a:t>2024/3/8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0DA8502-B934-483A-9D8B-10B3D19D9C50}" type="slidenum">
              <a:rPr kumimoji="1" lang="ja-JP" altLang="en-US" smtClean="0"/>
              <a:t>‹#›</a:t>
            </a:fld>
            <a:endParaRPr kumimoji="1" lang="ja-JP" altLang="en-US"/>
          </a:p>
        </p:txBody>
      </p:sp>
    </p:spTree>
    <p:extLst>
      <p:ext uri="{BB962C8B-B14F-4D97-AF65-F5344CB8AC3E}">
        <p14:creationId xmlns:p14="http://schemas.microsoft.com/office/powerpoint/2010/main" val="254713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BD3086B-AB29-4123-9471-ABC2538DB0C1}" type="datetimeFigureOut">
              <a:rPr kumimoji="1" lang="ja-JP" altLang="en-US" smtClean="0"/>
              <a:t>2024/3/8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0DA8502-B934-483A-9D8B-10B3D19D9C50}" type="slidenum">
              <a:rPr kumimoji="1" lang="ja-JP" altLang="en-US" smtClean="0"/>
              <a:t>‹#›</a:t>
            </a:fld>
            <a:endParaRPr kumimoji="1" lang="ja-JP" altLang="en-US"/>
          </a:p>
        </p:txBody>
      </p:sp>
    </p:spTree>
    <p:extLst>
      <p:ext uri="{BB962C8B-B14F-4D97-AF65-F5344CB8AC3E}">
        <p14:creationId xmlns:p14="http://schemas.microsoft.com/office/powerpoint/2010/main" val="45379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BD3086B-AB29-4123-9471-ABC2538DB0C1}" type="datetimeFigureOut">
              <a:rPr kumimoji="1" lang="ja-JP" altLang="en-US" smtClean="0"/>
              <a:t>2024/3/8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0DA8502-B934-483A-9D8B-10B3D19D9C50}" type="slidenum">
              <a:rPr kumimoji="1" lang="ja-JP" altLang="en-US" smtClean="0"/>
              <a:t>‹#›</a:t>
            </a:fld>
            <a:endParaRPr kumimoji="1" lang="ja-JP" altLang="en-US"/>
          </a:p>
        </p:txBody>
      </p:sp>
    </p:spTree>
    <p:extLst>
      <p:ext uri="{BB962C8B-B14F-4D97-AF65-F5344CB8AC3E}">
        <p14:creationId xmlns:p14="http://schemas.microsoft.com/office/powerpoint/2010/main" val="2712067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BD3086B-AB29-4123-9471-ABC2538DB0C1}" type="datetimeFigureOut">
              <a:rPr kumimoji="1" lang="ja-JP" altLang="en-US" smtClean="0"/>
              <a:t>2024/3/8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DA8502-B934-483A-9D8B-10B3D19D9C50}" type="slidenum">
              <a:rPr kumimoji="1" lang="ja-JP" altLang="en-US" smtClean="0"/>
              <a:t>‹#›</a:t>
            </a:fld>
            <a:endParaRPr kumimoji="1" lang="ja-JP" altLang="en-US"/>
          </a:p>
        </p:txBody>
      </p:sp>
    </p:spTree>
    <p:extLst>
      <p:ext uri="{BB962C8B-B14F-4D97-AF65-F5344CB8AC3E}">
        <p14:creationId xmlns:p14="http://schemas.microsoft.com/office/powerpoint/2010/main" val="1049959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BD3086B-AB29-4123-9471-ABC2538DB0C1}" type="datetimeFigureOut">
              <a:rPr kumimoji="1" lang="ja-JP" altLang="en-US" smtClean="0"/>
              <a:t>2024/3/8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DA8502-B934-483A-9D8B-10B3D19D9C50}" type="slidenum">
              <a:rPr kumimoji="1" lang="ja-JP" altLang="en-US" smtClean="0"/>
              <a:t>‹#›</a:t>
            </a:fld>
            <a:endParaRPr kumimoji="1" lang="ja-JP" altLang="en-US"/>
          </a:p>
        </p:txBody>
      </p:sp>
    </p:spTree>
    <p:extLst>
      <p:ext uri="{BB962C8B-B14F-4D97-AF65-F5344CB8AC3E}">
        <p14:creationId xmlns:p14="http://schemas.microsoft.com/office/powerpoint/2010/main" val="342147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8BD3086B-AB29-4123-9471-ABC2538DB0C1}" type="datetimeFigureOut">
              <a:rPr kumimoji="1" lang="ja-JP" altLang="en-US" smtClean="0"/>
              <a:t>2024/3/8</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20DA8502-B934-483A-9D8B-10B3D19D9C50}" type="slidenum">
              <a:rPr kumimoji="1" lang="ja-JP" altLang="en-US" smtClean="0"/>
              <a:t>‹#›</a:t>
            </a:fld>
            <a:endParaRPr kumimoji="1" lang="ja-JP" altLang="en-US"/>
          </a:p>
        </p:txBody>
      </p:sp>
    </p:spTree>
    <p:extLst>
      <p:ext uri="{BB962C8B-B14F-4D97-AF65-F5344CB8AC3E}">
        <p14:creationId xmlns:p14="http://schemas.microsoft.com/office/powerpoint/2010/main" val="24736106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B7A6EA3-C090-413F-A565-2093CED89AF6}"/>
              </a:ext>
            </a:extLst>
          </p:cNvPr>
          <p:cNvPicPr>
            <a:picLocks noChangeAspect="1"/>
          </p:cNvPicPr>
          <p:nvPr/>
        </p:nvPicPr>
        <p:blipFill>
          <a:blip r:embed="rId3"/>
          <a:stretch>
            <a:fillRect/>
          </a:stretch>
        </p:blipFill>
        <p:spPr>
          <a:xfrm>
            <a:off x="3911604" y="2553320"/>
            <a:ext cx="2019048" cy="1457143"/>
          </a:xfrm>
          <a:prstGeom prst="rect">
            <a:avLst/>
          </a:prstGeom>
        </p:spPr>
      </p:pic>
      <p:pic>
        <p:nvPicPr>
          <p:cNvPr id="14" name="図 13">
            <a:extLst>
              <a:ext uri="{FF2B5EF4-FFF2-40B4-BE49-F238E27FC236}">
                <a16:creationId xmlns:a16="http://schemas.microsoft.com/office/drawing/2014/main" id="{7B606CE4-E77A-4BE4-9C3C-C70D8DA860F0}"/>
              </a:ext>
            </a:extLst>
          </p:cNvPr>
          <p:cNvPicPr>
            <a:picLocks noChangeAspect="1"/>
          </p:cNvPicPr>
          <p:nvPr/>
        </p:nvPicPr>
        <p:blipFill>
          <a:blip r:embed="rId4"/>
          <a:stretch>
            <a:fillRect/>
          </a:stretch>
        </p:blipFill>
        <p:spPr>
          <a:xfrm>
            <a:off x="6529034" y="2961711"/>
            <a:ext cx="2624802" cy="1764954"/>
          </a:xfrm>
          <a:prstGeom prst="rect">
            <a:avLst/>
          </a:prstGeom>
        </p:spPr>
      </p:pic>
      <p:sp>
        <p:nvSpPr>
          <p:cNvPr id="67" name="タイトル 16"/>
          <p:cNvSpPr txBox="1">
            <a:spLocks/>
          </p:cNvSpPr>
          <p:nvPr/>
        </p:nvSpPr>
        <p:spPr>
          <a:xfrm>
            <a:off x="41426" y="269455"/>
            <a:ext cx="8680447" cy="445994"/>
          </a:xfrm>
          <a:prstGeom prst="rect">
            <a:avLst/>
          </a:prstGeom>
          <a:gradFill>
            <a:gsLst>
              <a:gs pos="0">
                <a:srgbClr val="006C31"/>
              </a:gs>
              <a:gs pos="72000">
                <a:schemeClr val="bg1"/>
              </a:gs>
              <a:gs pos="13000">
                <a:schemeClr val="bg1"/>
              </a:gs>
              <a:gs pos="100000">
                <a:srgbClr val="006C31"/>
              </a:gs>
            </a:gsLst>
            <a:lin ang="5400000" scaled="0"/>
          </a:gradFill>
          <a:ln w="9525">
            <a:noFill/>
          </a:ln>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建築物省エネ法改正に伴う大阪府建築物環境性能表示の見直しについて</a:t>
            </a:r>
            <a:endPar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5" name="正方形/長方形 114"/>
          <p:cNvSpPr/>
          <p:nvPr/>
        </p:nvSpPr>
        <p:spPr>
          <a:xfrm>
            <a:off x="26894" y="780381"/>
            <a:ext cx="12747812" cy="1452468"/>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36000" tIns="18000" rIns="36000" bIns="18000" rtlCol="0" anchor="ctr"/>
          <a:lstStyle/>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6" name="テキスト ボックス 115"/>
          <p:cNvSpPr txBox="1"/>
          <p:nvPr/>
        </p:nvSpPr>
        <p:spPr>
          <a:xfrm>
            <a:off x="129901" y="821143"/>
            <a:ext cx="12583620" cy="1365365"/>
          </a:xfrm>
          <a:prstGeom prst="rect">
            <a:avLst/>
          </a:prstGeom>
          <a:noFill/>
          <a:ln>
            <a:noFill/>
          </a:ln>
        </p:spPr>
        <p:txBody>
          <a:bodyPr wrap="square" lIns="36000" tIns="36000" rIns="36000" bIns="36000" rtlCol="0">
            <a:spAutoFit/>
          </a:bodyPr>
          <a:lstStyle/>
          <a:p>
            <a:pPr marL="88900" marR="0" lvl="0" indent="-88900" algn="l" defTabSz="128016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・大阪府は、「大阪府気候変動対策の推進に関する条例」により、特定建築物</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延べ面積</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2000m</a:t>
            </a:r>
            <a:r>
              <a:rPr kumimoji="1" lang="en-US" altLang="ja-JP" sz="1400" b="0" i="0" u="none" strike="noStrike" kern="1200" cap="none" spc="0" normalizeH="0" baseline="3000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以上</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について広告物や工事現場への建築物環境性能表示（府</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88900" marR="0" lvl="0" indent="-88900" algn="l" defTabSz="128016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ラベル）を義務化している。</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82563" marR="0" lvl="0" indent="-182563" algn="l" defTabSz="128016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・今般、建築物省エネ法改正（令和４年６月公布）により、省エネ性能表示制度</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努力義務</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が強化され、「エネルギー消費性能」や「断熱性能」について、従来の性能値による表示を多段階評価に改めた新たな省エネ性能ラベル（国ラベル）が、すべての新築の広告を対象に令和６年度より運用開始される。</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88900" marR="0" lvl="0" indent="-88900" algn="l" defTabSz="128016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・これを受け、国と府のラベルで内容が重複する指標における多段階評価の方法に差異が生じ、消費者の混乱を招く恐れがあるため、「大阪府建築物環境配</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88900" marR="0" lvl="0" indent="-88900" algn="l" defTabSz="128016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慮制度に関する検討会」の有識者委員や府内不動産・建設関連団体等の意見を踏まえ、府ラベルの見直し</a:t>
            </a:r>
            <a:r>
              <a:rPr kumimoji="1" lang="ja-JP" altLang="en-US" sz="1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を検討する。</a:t>
            </a:r>
            <a:endParaRPr kumimoji="1" lang="en-US" altLang="ja-JP" sz="1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2" name="テキスト ボックス 1"/>
          <p:cNvSpPr txBox="1"/>
          <p:nvPr/>
        </p:nvSpPr>
        <p:spPr>
          <a:xfrm>
            <a:off x="3754037" y="3993704"/>
            <a:ext cx="2479525" cy="230832"/>
          </a:xfrm>
          <a:prstGeom prst="rect">
            <a:avLst/>
          </a:prstGeom>
          <a:noFill/>
        </p:spPr>
        <p:txBody>
          <a:bodyPr wrap="square" rtlCol="0">
            <a:spAutoFit/>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広告の場合は縦</a:t>
            </a: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37mm</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以上、横</a:t>
            </a: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60mm</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以上</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4" name="正方形/長方形 43"/>
          <p:cNvSpPr/>
          <p:nvPr/>
        </p:nvSpPr>
        <p:spPr>
          <a:xfrm>
            <a:off x="163336" y="2853103"/>
            <a:ext cx="1788191" cy="307777"/>
          </a:xfrm>
          <a:prstGeom prst="rect">
            <a:avLst/>
          </a:prstGeom>
        </p:spPr>
        <p:txBody>
          <a:bodyPr wrap="square">
            <a:spAutoFit/>
          </a:bodyPr>
          <a:lstStyle/>
          <a:p>
            <a:pPr marL="0" marR="0" lvl="0" indent="0" algn="l" defTabSz="128016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①広告物への表示  </a:t>
            </a:r>
          </a:p>
        </p:txBody>
      </p:sp>
      <p:grpSp>
        <p:nvGrpSpPr>
          <p:cNvPr id="23" name="グループ化 22"/>
          <p:cNvGrpSpPr/>
          <p:nvPr/>
        </p:nvGrpSpPr>
        <p:grpSpPr>
          <a:xfrm>
            <a:off x="8722929" y="261256"/>
            <a:ext cx="2854025" cy="447437"/>
            <a:chOff x="9035675" y="268749"/>
            <a:chExt cx="2651130" cy="447993"/>
          </a:xfrm>
        </p:grpSpPr>
        <p:pic>
          <p:nvPicPr>
            <p:cNvPr id="79" name="図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35675" y="269909"/>
              <a:ext cx="387369" cy="44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02777" y="268750"/>
              <a:ext cx="386057" cy="44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図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85619" y="269909"/>
              <a:ext cx="372926" cy="44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図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59035" y="269910"/>
              <a:ext cx="372925" cy="44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図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32941" y="269910"/>
              <a:ext cx="372926" cy="44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図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99436" y="269910"/>
              <a:ext cx="387369" cy="44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図 8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11498" y="268749"/>
              <a:ext cx="390297" cy="446548"/>
            </a:xfrm>
            <a:prstGeom prst="rect">
              <a:avLst/>
            </a:prstGeom>
          </p:spPr>
        </p:pic>
      </p:grpSp>
      <p:sp>
        <p:nvSpPr>
          <p:cNvPr id="7" name="大かっこ 6"/>
          <p:cNvSpPr/>
          <p:nvPr/>
        </p:nvSpPr>
        <p:spPr>
          <a:xfrm>
            <a:off x="5856155" y="4337520"/>
            <a:ext cx="6781550" cy="1182762"/>
          </a:xfrm>
          <a:prstGeom prst="bracketPair">
            <a:avLst>
              <a:gd name="adj" fmla="val 13054"/>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1" lang="ja-JP" altLang="en-US" sz="25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136" name="図 135"/>
          <p:cNvPicPr>
            <a:picLocks noChangeAspect="1"/>
          </p:cNvPicPr>
          <p:nvPr/>
        </p:nvPicPr>
        <p:blipFill>
          <a:blip r:embed="rId12"/>
          <a:stretch>
            <a:fillRect/>
          </a:stretch>
        </p:blipFill>
        <p:spPr>
          <a:xfrm>
            <a:off x="3902143" y="4296019"/>
            <a:ext cx="1918059" cy="1140674"/>
          </a:xfrm>
          <a:prstGeom prst="rect">
            <a:avLst/>
          </a:prstGeom>
        </p:spPr>
      </p:pic>
      <p:sp>
        <p:nvSpPr>
          <p:cNvPr id="137" name="円/楕円 12"/>
          <p:cNvSpPr/>
          <p:nvPr/>
        </p:nvSpPr>
        <p:spPr>
          <a:xfrm>
            <a:off x="4447405" y="4830593"/>
            <a:ext cx="479815" cy="3752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1" lang="ja-JP" altLang="en-US" sz="252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38" name="テキスト ボックス 137"/>
          <p:cNvSpPr txBox="1"/>
          <p:nvPr/>
        </p:nvSpPr>
        <p:spPr>
          <a:xfrm>
            <a:off x="193595" y="4179277"/>
            <a:ext cx="3430939" cy="307777"/>
          </a:xfrm>
          <a:prstGeom prst="rect">
            <a:avLst/>
          </a:prstGeom>
          <a:noFill/>
        </p:spPr>
        <p:txBody>
          <a:bodyPr wrap="square" lIns="72000" rIns="0" rtlCol="0">
            <a:spAutoFit/>
          </a:bodyPr>
          <a:lstStyle/>
          <a:p>
            <a:pPr marL="0" marR="0" lvl="0" indent="0" algn="l" defTabSz="1280160"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②工事現場への表示</a:t>
            </a:r>
            <a:endParaRPr kumimoji="1" lang="ja-JP"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40" name="正方形/長方形 139"/>
          <p:cNvSpPr/>
          <p:nvPr/>
        </p:nvSpPr>
        <p:spPr>
          <a:xfrm>
            <a:off x="3664496" y="5433864"/>
            <a:ext cx="2482632" cy="230832"/>
          </a:xfrm>
          <a:prstGeom prst="rect">
            <a:avLst/>
          </a:prstGeom>
        </p:spPr>
        <p:txBody>
          <a:bodyPr wrap="square">
            <a:spAutoFit/>
          </a:bodyPr>
          <a:lstStyle/>
          <a:p>
            <a:pPr marL="84138" marR="0" lvl="0" indent="-84138" algn="l" defTabSz="128016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通行人や工事関係者に見やすい箇所に掲載</a:t>
            </a:r>
            <a:endParaRPr kumimoji="1" lang="en-US" altLang="ja-JP" sz="90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9" name="正方形/長方形 68"/>
          <p:cNvSpPr/>
          <p:nvPr/>
        </p:nvSpPr>
        <p:spPr>
          <a:xfrm>
            <a:off x="11551024" y="93207"/>
            <a:ext cx="1205752" cy="3077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資料２－２</a:t>
            </a:r>
          </a:p>
        </p:txBody>
      </p:sp>
      <p:sp>
        <p:nvSpPr>
          <p:cNvPr id="70" name="Text Box 2"/>
          <p:cNvSpPr txBox="1">
            <a:spLocks noChangeArrowheads="1"/>
          </p:cNvSpPr>
          <p:nvPr/>
        </p:nvSpPr>
        <p:spPr bwMode="auto">
          <a:xfrm>
            <a:off x="11740462" y="405059"/>
            <a:ext cx="1065142" cy="372932"/>
          </a:xfrm>
          <a:prstGeom prst="rect">
            <a:avLst/>
          </a:prstGeom>
          <a:noFill/>
          <a:ln>
            <a:noFill/>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ts val="18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建築環境課</a:t>
            </a:r>
            <a:endParaRPr kumimoji="1" lang="ja-JP"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graphicFrame>
        <p:nvGraphicFramePr>
          <p:cNvPr id="68" name="表 67">
            <a:extLst>
              <a:ext uri="{FF2B5EF4-FFF2-40B4-BE49-F238E27FC236}">
                <a16:creationId xmlns:a16="http://schemas.microsoft.com/office/drawing/2014/main" id="{E2266C9D-C4C6-4CB4-A456-D1B89794215B}"/>
              </a:ext>
            </a:extLst>
          </p:cNvPr>
          <p:cNvGraphicFramePr>
            <a:graphicFrameLocks noGrp="1"/>
          </p:cNvGraphicFramePr>
          <p:nvPr/>
        </p:nvGraphicFramePr>
        <p:xfrm>
          <a:off x="216394" y="6243360"/>
          <a:ext cx="5688632" cy="2658936"/>
        </p:xfrm>
        <a:graphic>
          <a:graphicData uri="http://schemas.openxmlformats.org/drawingml/2006/table">
            <a:tbl>
              <a:tblPr firstRow="1" bandRow="1">
                <a:tableStyleId>{5940675A-B579-460E-94D1-54222C63F5DA}</a:tableStyleId>
              </a:tblPr>
              <a:tblGrid>
                <a:gridCol w="244762">
                  <a:extLst>
                    <a:ext uri="{9D8B030D-6E8A-4147-A177-3AD203B41FA5}">
                      <a16:colId xmlns:a16="http://schemas.microsoft.com/office/drawing/2014/main" val="20000"/>
                    </a:ext>
                  </a:extLst>
                </a:gridCol>
                <a:gridCol w="938965">
                  <a:extLst>
                    <a:ext uri="{9D8B030D-6E8A-4147-A177-3AD203B41FA5}">
                      <a16:colId xmlns:a16="http://schemas.microsoft.com/office/drawing/2014/main" val="20001"/>
                    </a:ext>
                  </a:extLst>
                </a:gridCol>
                <a:gridCol w="1611003">
                  <a:extLst>
                    <a:ext uri="{9D8B030D-6E8A-4147-A177-3AD203B41FA5}">
                      <a16:colId xmlns:a16="http://schemas.microsoft.com/office/drawing/2014/main" val="20002"/>
                    </a:ext>
                  </a:extLst>
                </a:gridCol>
                <a:gridCol w="1652348">
                  <a:extLst>
                    <a:ext uri="{9D8B030D-6E8A-4147-A177-3AD203B41FA5}">
                      <a16:colId xmlns:a16="http://schemas.microsoft.com/office/drawing/2014/main" val="20003"/>
                    </a:ext>
                  </a:extLst>
                </a:gridCol>
                <a:gridCol w="1241554">
                  <a:extLst>
                    <a:ext uri="{9D8B030D-6E8A-4147-A177-3AD203B41FA5}">
                      <a16:colId xmlns:a16="http://schemas.microsoft.com/office/drawing/2014/main" val="20004"/>
                    </a:ext>
                  </a:extLst>
                </a:gridCol>
              </a:tblGrid>
              <a:tr h="220001">
                <a:tc rowSpan="2">
                  <a:txBody>
                    <a:bodyPr/>
                    <a:lstStyle/>
                    <a:p>
                      <a:pPr algn="ctr"/>
                      <a:r>
                        <a:rPr kumimoji="1" lang="ja-JP" altLang="en-US" sz="1000" dirty="0">
                          <a:latin typeface="BIZ UDゴシック" panose="020B0400000000000000" pitchFamily="49" charset="-128"/>
                          <a:ea typeface="BIZ UDゴシック" panose="020B0400000000000000" pitchFamily="49" charset="-128"/>
                        </a:rPr>
                        <a:t>用途</a:t>
                      </a:r>
                    </a:p>
                  </a:txBody>
                  <a:tcPr vert="eaVert" anchor="ctr"/>
                </a:tc>
                <a:tc rowSpan="2">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000" dirty="0">
                          <a:latin typeface="BIZ UDゴシック" panose="020B0400000000000000" pitchFamily="49" charset="-128"/>
                          <a:ea typeface="BIZ UDゴシック" panose="020B0400000000000000" pitchFamily="49" charset="-128"/>
                        </a:rPr>
                        <a:t>表示内容</a:t>
                      </a:r>
                      <a:endParaRPr kumimoji="1" lang="en-US" altLang="ja-JP" sz="1000" dirty="0">
                        <a:latin typeface="BIZ UDゴシック" panose="020B0400000000000000" pitchFamily="49" charset="-128"/>
                        <a:ea typeface="BIZ UDゴシック" panose="020B0400000000000000" pitchFamily="49" charset="-128"/>
                      </a:endParaRPr>
                    </a:p>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000" dirty="0">
                          <a:latin typeface="BIZ UDゴシック" panose="020B0400000000000000" pitchFamily="49" charset="-128"/>
                          <a:ea typeface="BIZ UDゴシック" panose="020B0400000000000000" pitchFamily="49" charset="-128"/>
                        </a:rPr>
                        <a:t>①～⑥</a:t>
                      </a:r>
                    </a:p>
                  </a:txBody>
                  <a:tcPr anchor="ctr"/>
                </a:tc>
                <a:tc gridSpan="2">
                  <a:txBody>
                    <a:bodyPr/>
                    <a:lstStyle/>
                    <a:p>
                      <a:pPr algn="ctr">
                        <a:lnSpc>
                          <a:spcPts val="1080"/>
                        </a:lnSpc>
                        <a:spcBef>
                          <a:spcPts val="0"/>
                        </a:spcBef>
                      </a:pPr>
                      <a:r>
                        <a:rPr kumimoji="1" lang="ja-JP" altLang="en-US" sz="1100" dirty="0">
                          <a:latin typeface="BIZ UDゴシック" panose="020B0400000000000000" pitchFamily="49" charset="-128"/>
                          <a:ea typeface="BIZ UDゴシック" panose="020B0400000000000000" pitchFamily="49" charset="-128"/>
                        </a:rPr>
                        <a:t>広告</a:t>
                      </a:r>
                    </a:p>
                  </a:txBody>
                  <a:tcPr anchor="ctr"/>
                </a:tc>
                <a:tc hMerge="1">
                  <a:txBody>
                    <a:bodyPr/>
                    <a:lstStyle/>
                    <a:p>
                      <a:pPr algn="ctr">
                        <a:spcBef>
                          <a:spcPts val="0"/>
                        </a:spcBef>
                      </a:pPr>
                      <a:endParaRPr kumimoji="1" lang="ja-JP" altLang="en-US" sz="1050" dirty="0">
                        <a:latin typeface="ＭＳ Ｐ明朝" panose="02020600040205080304" pitchFamily="18" charset="-128"/>
                        <a:ea typeface="ＭＳ Ｐ明朝" panose="02020600040205080304" pitchFamily="18" charset="-128"/>
                      </a:endParaRPr>
                    </a:p>
                  </a:txBody>
                  <a:tcPr anchor="ctr"/>
                </a:tc>
                <a:tc>
                  <a:txBody>
                    <a:bodyPr/>
                    <a:lstStyle/>
                    <a:p>
                      <a:pPr algn="ctr">
                        <a:spcBef>
                          <a:spcPts val="0"/>
                        </a:spcBef>
                      </a:pPr>
                      <a:r>
                        <a:rPr kumimoji="1" lang="ja-JP" altLang="en-US" sz="1100" dirty="0">
                          <a:latin typeface="BIZ UDゴシック" panose="020B0400000000000000" pitchFamily="49" charset="-128"/>
                          <a:ea typeface="BIZ UDゴシック" panose="020B0400000000000000" pitchFamily="49" charset="-128"/>
                        </a:rPr>
                        <a:t>工事現場</a:t>
                      </a:r>
                    </a:p>
                  </a:txBody>
                  <a:tcPr anchor="ctr"/>
                </a:tc>
                <a:extLst>
                  <a:ext uri="{0D108BD9-81ED-4DB2-BD59-A6C34878D82A}">
                    <a16:rowId xmlns:a16="http://schemas.microsoft.com/office/drawing/2014/main" val="10000"/>
                  </a:ext>
                </a:extLst>
              </a:tr>
              <a:tr h="495002">
                <a:tc vMerge="1">
                  <a:txBody>
                    <a:bodyPr/>
                    <a:lstStyle/>
                    <a:p>
                      <a:pPr algn="ctr"/>
                      <a:endParaRPr kumimoji="1" lang="ja-JP" altLang="en-US" sz="1050" dirty="0">
                        <a:latin typeface="ＭＳ Ｐ明朝" panose="02020600040205080304" pitchFamily="18" charset="-128"/>
                        <a:ea typeface="ＭＳ Ｐ明朝" panose="02020600040205080304" pitchFamily="18" charset="-128"/>
                      </a:endParaRPr>
                    </a:p>
                  </a:txBody>
                  <a:tcPr anchor="ctr"/>
                </a:tc>
                <a:tc vMerge="1">
                  <a:txBody>
                    <a:bodyPr/>
                    <a:lstStyle/>
                    <a:p>
                      <a:pPr algn="ctr"/>
                      <a:endParaRPr kumimoji="1" lang="ja-JP" altLang="en-US" sz="1050" dirty="0">
                        <a:latin typeface="ＭＳ Ｐ明朝" panose="02020600040205080304" pitchFamily="18" charset="-128"/>
                        <a:ea typeface="ＭＳ Ｐ明朝" panose="02020600040205080304" pitchFamily="18" charset="-128"/>
                      </a:endParaRPr>
                    </a:p>
                  </a:txBody>
                  <a:tcPr anchor="ctr"/>
                </a:tc>
                <a:tc>
                  <a:txBody>
                    <a:bodyPr/>
                    <a:lstStyle/>
                    <a:p>
                      <a:pPr algn="l">
                        <a:spcBef>
                          <a:spcPts val="0"/>
                        </a:spcBef>
                      </a:pPr>
                      <a:r>
                        <a:rPr kumimoji="1" lang="ja-JP" altLang="en-US" sz="1000" dirty="0">
                          <a:latin typeface="BIZ UDゴシック" panose="020B0400000000000000" pitchFamily="49" charset="-128"/>
                          <a:ea typeface="BIZ UDゴシック" panose="020B0400000000000000" pitchFamily="49" charset="-128"/>
                        </a:rPr>
                        <a:t>①断熱性能</a:t>
                      </a:r>
                      <a:r>
                        <a:rPr kumimoji="1" lang="en-US" altLang="ja-JP" sz="1000" dirty="0">
                          <a:latin typeface="BIZ UDゴシック" panose="020B0400000000000000" pitchFamily="49" charset="-128"/>
                          <a:ea typeface="BIZ UDゴシック" panose="020B0400000000000000" pitchFamily="49" charset="-128"/>
                        </a:rPr>
                        <a:t>※</a:t>
                      </a:r>
                    </a:p>
                    <a:p>
                      <a:pPr algn="l">
                        <a:spcBef>
                          <a:spcPts val="0"/>
                        </a:spcBef>
                      </a:pPr>
                      <a:r>
                        <a:rPr kumimoji="1" lang="ja-JP" altLang="en-US" sz="1000" dirty="0">
                          <a:latin typeface="BIZ UDゴシック" panose="020B0400000000000000" pitchFamily="49" charset="-128"/>
                          <a:ea typeface="BIZ UDゴシック" panose="020B0400000000000000" pitchFamily="49" charset="-128"/>
                        </a:rPr>
                        <a:t>②エネルギー消費性能</a:t>
                      </a:r>
                      <a:endParaRPr kumimoji="1" lang="en-US" altLang="ja-JP" sz="1000" dirty="0">
                        <a:latin typeface="BIZ UDゴシック" panose="020B0400000000000000" pitchFamily="49" charset="-128"/>
                        <a:ea typeface="BIZ UDゴシック" panose="020B0400000000000000" pitchFamily="49" charset="-128"/>
                      </a:endParaRPr>
                    </a:p>
                    <a:p>
                      <a:pPr algn="l">
                        <a:spcBef>
                          <a:spcPts val="0"/>
                        </a:spcBef>
                      </a:pPr>
                      <a:r>
                        <a:rPr kumimoji="1" lang="ja-JP" altLang="en-US" sz="1000" dirty="0">
                          <a:latin typeface="BIZ UDゴシック" panose="020B0400000000000000" pitchFamily="49" charset="-128"/>
                          <a:ea typeface="BIZ UDゴシック" panose="020B0400000000000000" pitchFamily="49" charset="-128"/>
                        </a:rPr>
                        <a:t>③再エネ有無</a:t>
                      </a:r>
                    </a:p>
                  </a:txBody>
                  <a:tcPr anchor="ctr"/>
                </a:tc>
                <a:tc>
                  <a:txBody>
                    <a:bodyPr/>
                    <a:lstStyle/>
                    <a:p>
                      <a:pPr algn="l">
                        <a:spcBef>
                          <a:spcPts val="0"/>
                        </a:spcBef>
                      </a:pPr>
                      <a:r>
                        <a:rPr kumimoji="1" lang="ja-JP" altLang="en-US" sz="1000" dirty="0">
                          <a:latin typeface="BIZ UDゴシック" panose="020B0400000000000000" pitchFamily="49" charset="-128"/>
                          <a:ea typeface="BIZ UDゴシック" panose="020B0400000000000000" pitchFamily="49" charset="-128"/>
                        </a:rPr>
                        <a:t>④</a:t>
                      </a:r>
                      <a:r>
                        <a:rPr kumimoji="1" lang="en-US" altLang="ja-JP" sz="1000" dirty="0">
                          <a:latin typeface="BIZ UDゴシック" panose="020B0400000000000000" pitchFamily="49" charset="-128"/>
                          <a:ea typeface="BIZ UDゴシック" panose="020B0400000000000000" pitchFamily="49" charset="-128"/>
                        </a:rPr>
                        <a:t>CO2</a:t>
                      </a:r>
                      <a:r>
                        <a:rPr kumimoji="1" lang="ja-JP" altLang="en-US" sz="1000" dirty="0">
                          <a:latin typeface="BIZ UDゴシック" panose="020B0400000000000000" pitchFamily="49" charset="-128"/>
                          <a:ea typeface="BIZ UDゴシック" panose="020B0400000000000000" pitchFamily="49" charset="-128"/>
                        </a:rPr>
                        <a:t>削減</a:t>
                      </a:r>
                      <a:endParaRPr kumimoji="1" lang="en-US" altLang="ja-JP" sz="1000" dirty="0">
                        <a:latin typeface="BIZ UDゴシック" panose="020B0400000000000000" pitchFamily="49" charset="-128"/>
                        <a:ea typeface="BIZ UDゴシック" panose="020B0400000000000000" pitchFamily="49" charset="-128"/>
                      </a:endParaRPr>
                    </a:p>
                    <a:p>
                      <a:pPr algn="l">
                        <a:spcBef>
                          <a:spcPts val="0"/>
                        </a:spcBef>
                      </a:pPr>
                      <a:r>
                        <a:rPr kumimoji="1" lang="ja-JP" altLang="en-US" sz="1000" dirty="0">
                          <a:latin typeface="BIZ UDゴシック" panose="020B0400000000000000" pitchFamily="49" charset="-128"/>
                          <a:ea typeface="BIZ UDゴシック" panose="020B0400000000000000" pitchFamily="49" charset="-128"/>
                        </a:rPr>
                        <a:t>⑤みどり・ﾋｰﾄｱｲﾗﾝﾄﾞ対策</a:t>
                      </a:r>
                      <a:endParaRPr kumimoji="1" lang="en-US" altLang="ja-JP" sz="1000" dirty="0">
                        <a:latin typeface="BIZ UDゴシック" panose="020B0400000000000000" pitchFamily="49" charset="-128"/>
                        <a:ea typeface="BIZ UDゴシック" panose="020B0400000000000000" pitchFamily="49" charset="-128"/>
                      </a:endParaRPr>
                    </a:p>
                    <a:p>
                      <a:pPr algn="l">
                        <a:spcBef>
                          <a:spcPts val="0"/>
                        </a:spcBef>
                      </a:pPr>
                      <a:r>
                        <a:rPr kumimoji="1" lang="ja-JP" altLang="en-US" sz="1000" dirty="0">
                          <a:latin typeface="BIZ UDゴシック" panose="020B0400000000000000" pitchFamily="49" charset="-128"/>
                          <a:ea typeface="BIZ UDゴシック" panose="020B0400000000000000" pitchFamily="49" charset="-128"/>
                        </a:rPr>
                        <a:t>⑥自然ｴﾈﾙｷﾞｰ利用有無</a:t>
                      </a:r>
                    </a:p>
                  </a:txBody>
                  <a:tcPr anchor="ctr"/>
                </a:tc>
                <a:tc>
                  <a:txBody>
                    <a:bodyPr/>
                    <a:lstStyle/>
                    <a:p>
                      <a:pPr algn="ctr">
                        <a:spcBef>
                          <a:spcPts val="0"/>
                        </a:spcBef>
                      </a:pPr>
                      <a:r>
                        <a:rPr kumimoji="1" lang="ja-JP" altLang="en-US" sz="1000" dirty="0">
                          <a:latin typeface="BIZ UDゴシック" panose="020B0400000000000000" pitchFamily="49" charset="-128"/>
                          <a:ea typeface="BIZ UDゴシック" panose="020B0400000000000000" pitchFamily="49" charset="-128"/>
                        </a:rPr>
                        <a:t>①～⑥</a:t>
                      </a:r>
                    </a:p>
                  </a:txBody>
                  <a:tcPr anchor="ctr"/>
                </a:tc>
                <a:extLst>
                  <a:ext uri="{0D108BD9-81ED-4DB2-BD59-A6C34878D82A}">
                    <a16:rowId xmlns:a16="http://schemas.microsoft.com/office/drawing/2014/main" val="10001"/>
                  </a:ext>
                </a:extLst>
              </a:tr>
              <a:tr h="495002">
                <a:tc rowSpan="2">
                  <a:txBody>
                    <a:bodyPr/>
                    <a:lstStyle/>
                    <a:p>
                      <a:pPr algn="ctr"/>
                      <a:r>
                        <a:rPr kumimoji="1" lang="ja-JP" altLang="en-US" sz="1000" dirty="0">
                          <a:latin typeface="BIZ UDゴシック" panose="020B0400000000000000" pitchFamily="49" charset="-128"/>
                          <a:ea typeface="BIZ UDゴシック" panose="020B0400000000000000" pitchFamily="49" charset="-128"/>
                        </a:rPr>
                        <a:t>非住宅</a:t>
                      </a:r>
                    </a:p>
                  </a:txBody>
                  <a:tcPr vert="eaVert"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en-US" altLang="ja-JP" sz="1000" dirty="0">
                          <a:latin typeface="BIZ UDゴシック" panose="020B0400000000000000" pitchFamily="49" charset="-128"/>
                          <a:ea typeface="BIZ UDゴシック" panose="020B0400000000000000" pitchFamily="49" charset="-128"/>
                        </a:rPr>
                        <a:t>2,000</a:t>
                      </a:r>
                      <a:r>
                        <a:rPr kumimoji="1" lang="ja-JP" altLang="en-US" sz="1000" dirty="0">
                          <a:latin typeface="BIZ UDゴシック" panose="020B0400000000000000" pitchFamily="49" charset="-128"/>
                          <a:ea typeface="BIZ UDゴシック" panose="020B0400000000000000" pitchFamily="49" charset="-128"/>
                        </a:rPr>
                        <a:t>㎡以上</a:t>
                      </a:r>
                      <a:endParaRPr kumimoji="1" lang="en-US" altLang="ja-JP" sz="1000" dirty="0">
                        <a:latin typeface="BIZ UDゴシック" panose="020B0400000000000000" pitchFamily="49" charset="-128"/>
                        <a:ea typeface="BIZ UDゴシック" panose="020B0400000000000000" pitchFamily="49" charset="-128"/>
                      </a:endParaRPr>
                    </a:p>
                  </a:txBody>
                  <a:tcPr anchor="ctr"/>
                </a:tc>
                <a:tc gridSpan="2">
                  <a:txBody>
                    <a:bodyPr/>
                    <a:lstStyle/>
                    <a:p>
                      <a:pPr algn="ctr">
                        <a:spcBef>
                          <a:spcPts val="0"/>
                        </a:spcBef>
                      </a:pPr>
                      <a:r>
                        <a:rPr kumimoji="1" lang="ja-JP" altLang="en-US" sz="1000" b="1" kern="1200" dirty="0">
                          <a:solidFill>
                            <a:schemeClr val="tx1"/>
                          </a:solidFill>
                          <a:latin typeface="BIZ UDゴシック" panose="020B0400000000000000" pitchFamily="49" charset="-128"/>
                          <a:ea typeface="BIZ UDゴシック" panose="020B0400000000000000" pitchFamily="49" charset="-128"/>
                          <a:cs typeface="+mn-cs"/>
                        </a:rPr>
                        <a:t>条例により義務化（平成</a:t>
                      </a:r>
                      <a:r>
                        <a:rPr kumimoji="1" lang="en-US" altLang="ja-JP" sz="1000" b="1" kern="1200" dirty="0">
                          <a:solidFill>
                            <a:schemeClr val="tx1"/>
                          </a:solidFill>
                          <a:latin typeface="BIZ UDゴシック" panose="020B0400000000000000" pitchFamily="49" charset="-128"/>
                          <a:ea typeface="BIZ UDゴシック" panose="020B0400000000000000" pitchFamily="49" charset="-128"/>
                          <a:cs typeface="+mn-cs"/>
                        </a:rPr>
                        <a:t>24</a:t>
                      </a:r>
                      <a:r>
                        <a:rPr kumimoji="1" lang="ja-JP" altLang="en-US" sz="1000" b="1" kern="1200" dirty="0">
                          <a:solidFill>
                            <a:schemeClr val="tx1"/>
                          </a:solidFill>
                          <a:latin typeface="BIZ UDゴシック" panose="020B0400000000000000" pitchFamily="49" charset="-128"/>
                          <a:ea typeface="BIZ UDゴシック" panose="020B0400000000000000" pitchFamily="49" charset="-128"/>
                          <a:cs typeface="+mn-cs"/>
                        </a:rPr>
                        <a:t>年</a:t>
                      </a:r>
                      <a:r>
                        <a:rPr kumimoji="1" lang="en-US" altLang="ja-JP" sz="1000" b="1" kern="1200" dirty="0">
                          <a:solidFill>
                            <a:schemeClr val="tx1"/>
                          </a:solidFill>
                          <a:latin typeface="BIZ UDゴシック" panose="020B0400000000000000" pitchFamily="49" charset="-128"/>
                          <a:ea typeface="BIZ UDゴシック" panose="020B0400000000000000" pitchFamily="49" charset="-128"/>
                          <a:cs typeface="+mn-cs"/>
                        </a:rPr>
                        <a:t>7</a:t>
                      </a:r>
                      <a:r>
                        <a:rPr kumimoji="1" lang="ja-JP" altLang="en-US" sz="1000" b="1" kern="1200" dirty="0">
                          <a:solidFill>
                            <a:schemeClr val="tx1"/>
                          </a:solidFill>
                          <a:latin typeface="BIZ UDゴシック" panose="020B0400000000000000" pitchFamily="49" charset="-128"/>
                          <a:ea typeface="BIZ UDゴシック" panose="020B0400000000000000" pitchFamily="49" charset="-128"/>
                          <a:cs typeface="+mn-cs"/>
                        </a:rPr>
                        <a:t>月～）</a:t>
                      </a:r>
                    </a:p>
                  </a:txBody>
                  <a:tcPr anchor="ctr">
                    <a:pattFill prst="pct25">
                      <a:fgClr>
                        <a:srgbClr val="558ED5"/>
                      </a:fgClr>
                      <a:bgClr>
                        <a:schemeClr val="bg1"/>
                      </a:bgClr>
                    </a:pattFill>
                  </a:tcPr>
                </a:tc>
                <a:tc hMerge="1">
                  <a:txBody>
                    <a:bodyPr/>
                    <a:lstStyle/>
                    <a:p>
                      <a:pPr algn="ctr">
                        <a:lnSpc>
                          <a:spcPts val="300"/>
                        </a:lnSpc>
                        <a:spcBef>
                          <a:spcPts val="0"/>
                        </a:spcBef>
                      </a:pPr>
                      <a:endParaRPr kumimoji="1" lang="en-US" altLang="ja-JP" sz="1000" dirty="0">
                        <a:latin typeface="ＭＳ Ｐ明朝" panose="02020600040205080304" pitchFamily="18" charset="-128"/>
                        <a:ea typeface="ＭＳ Ｐ明朝" panose="02020600040205080304" pitchFamily="18" charset="-128"/>
                      </a:endParaRPr>
                    </a:p>
                    <a:p>
                      <a:pPr algn="ctr">
                        <a:lnSpc>
                          <a:spcPts val="300"/>
                        </a:lnSpc>
                        <a:spcBef>
                          <a:spcPts val="0"/>
                        </a:spcBef>
                      </a:pPr>
                      <a:endParaRPr kumimoji="1" lang="ja-JP" altLang="en-US" sz="1000" dirty="0">
                        <a:latin typeface="ＭＳ Ｐ明朝" panose="02020600040205080304" pitchFamily="18" charset="-128"/>
                        <a:ea typeface="ＭＳ Ｐ明朝" panose="02020600040205080304" pitchFamily="18" charset="-128"/>
                      </a:endParaRPr>
                    </a:p>
                    <a:p>
                      <a:pPr algn="ctr">
                        <a:lnSpc>
                          <a:spcPts val="300"/>
                        </a:lnSpc>
                        <a:spcBef>
                          <a:spcPts val="0"/>
                        </a:spcBef>
                      </a:pPr>
                      <a:endParaRPr kumimoji="1" lang="ja-JP" altLang="en-US" sz="1000" dirty="0">
                        <a:latin typeface="ＭＳ Ｐ明朝" panose="02020600040205080304" pitchFamily="18" charset="-128"/>
                        <a:ea typeface="ＭＳ Ｐ明朝" panose="02020600040205080304" pitchFamily="18" charset="-128"/>
                      </a:endParaRPr>
                    </a:p>
                  </a:txBody>
                  <a:tcPr anchor="ctr">
                    <a:pattFill prst="ltUpDiag">
                      <a:fgClr>
                        <a:schemeClr val="accent1"/>
                      </a:fgClr>
                      <a:bgClr>
                        <a:schemeClr val="bg1"/>
                      </a:bgClr>
                    </a:pattFill>
                  </a:tcPr>
                </a:tc>
                <a:tc>
                  <a:txBody>
                    <a:bodyPr/>
                    <a:lstStyle/>
                    <a:p>
                      <a:pPr algn="ctr">
                        <a:spcBef>
                          <a:spcPts val="0"/>
                        </a:spcBef>
                      </a:pPr>
                      <a:r>
                        <a:rPr kumimoji="1" lang="ja-JP" altLang="en-US" sz="1000" b="1" kern="1200" dirty="0">
                          <a:solidFill>
                            <a:schemeClr val="tx1"/>
                          </a:solidFill>
                          <a:latin typeface="BIZ UDゴシック" panose="020B0400000000000000" pitchFamily="49" charset="-128"/>
                          <a:ea typeface="BIZ UDゴシック" panose="020B0400000000000000" pitchFamily="49" charset="-128"/>
                          <a:cs typeface="+mn-cs"/>
                        </a:rPr>
                        <a:t>条例により義務化（平成</a:t>
                      </a:r>
                      <a:r>
                        <a:rPr kumimoji="1" lang="en-US" altLang="ja-JP" sz="1000" b="1" kern="1200" dirty="0">
                          <a:solidFill>
                            <a:schemeClr val="tx1"/>
                          </a:solidFill>
                          <a:latin typeface="BIZ UDゴシック" panose="020B0400000000000000" pitchFamily="49" charset="-128"/>
                          <a:ea typeface="BIZ UDゴシック" panose="020B0400000000000000" pitchFamily="49" charset="-128"/>
                          <a:cs typeface="+mn-cs"/>
                        </a:rPr>
                        <a:t>30</a:t>
                      </a:r>
                      <a:r>
                        <a:rPr kumimoji="1" lang="ja-JP" altLang="en-US" sz="1000" b="1" kern="1200" dirty="0">
                          <a:solidFill>
                            <a:schemeClr val="tx1"/>
                          </a:solidFill>
                          <a:latin typeface="BIZ UDゴシック" panose="020B0400000000000000" pitchFamily="49" charset="-128"/>
                          <a:ea typeface="BIZ UDゴシック" panose="020B0400000000000000" pitchFamily="49" charset="-128"/>
                          <a:cs typeface="+mn-cs"/>
                        </a:rPr>
                        <a:t>年度～）</a:t>
                      </a:r>
                    </a:p>
                  </a:txBody>
                  <a:tcPr anchor="ctr">
                    <a:pattFill prst="pct25">
                      <a:fgClr>
                        <a:srgbClr val="558ED5"/>
                      </a:fgClr>
                      <a:bgClr>
                        <a:schemeClr val="bg1"/>
                      </a:bgClr>
                    </a:pattFill>
                  </a:tcPr>
                </a:tc>
                <a:extLst>
                  <a:ext uri="{0D108BD9-81ED-4DB2-BD59-A6C34878D82A}">
                    <a16:rowId xmlns:a16="http://schemas.microsoft.com/office/drawing/2014/main" val="10002"/>
                  </a:ext>
                </a:extLst>
              </a:tr>
              <a:tr h="402950">
                <a:tc vMerge="1">
                  <a:txBody>
                    <a:bodyPr/>
                    <a:lstStyle/>
                    <a:p>
                      <a:endParaRPr kumimoji="1" lang="ja-JP" altLang="en-US"/>
                    </a:p>
                  </a:txBody>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en-US" altLang="ja-JP" sz="1000" dirty="0">
                          <a:latin typeface="BIZ UDゴシック" panose="020B0400000000000000" pitchFamily="49" charset="-128"/>
                          <a:ea typeface="BIZ UDゴシック" panose="020B0400000000000000" pitchFamily="49" charset="-128"/>
                        </a:rPr>
                        <a:t>2,000</a:t>
                      </a:r>
                      <a:r>
                        <a:rPr kumimoji="1" lang="ja-JP" altLang="en-US" sz="1000" dirty="0">
                          <a:latin typeface="BIZ UDゴシック" panose="020B0400000000000000" pitchFamily="49" charset="-128"/>
                          <a:ea typeface="BIZ UDゴシック" panose="020B0400000000000000" pitchFamily="49" charset="-128"/>
                        </a:rPr>
                        <a:t>㎡未満</a:t>
                      </a:r>
                      <a:endParaRPr kumimoji="1" lang="en-US" altLang="ja-JP" sz="1000" baseline="30000" dirty="0">
                        <a:latin typeface="BIZ UDゴシック" panose="020B0400000000000000" pitchFamily="49" charset="-128"/>
                        <a:ea typeface="BIZ UDゴシック" panose="020B0400000000000000" pitchFamily="49" charset="-128"/>
                      </a:endParaRPr>
                    </a:p>
                  </a:txBody>
                  <a:tcPr anchor="ctr"/>
                </a:tc>
                <a:tc>
                  <a:txBody>
                    <a:bodyPr/>
                    <a:lstStyle/>
                    <a:p>
                      <a:pPr algn="ctr">
                        <a:spcBef>
                          <a:spcPts val="0"/>
                        </a:spcBef>
                      </a:pPr>
                      <a:endParaRPr kumimoji="1" lang="ja-JP" altLang="en-US" sz="1000" dirty="0">
                        <a:solidFill>
                          <a:schemeClr val="tx1"/>
                        </a:solidFill>
                        <a:latin typeface="BIZ UDゴシック" panose="020B0400000000000000" pitchFamily="49" charset="-128"/>
                        <a:ea typeface="BIZ UDゴシック" panose="020B0400000000000000" pitchFamily="49" charset="-128"/>
                      </a:endParaRPr>
                    </a:p>
                  </a:txBody>
                  <a:tcPr anchor="ctr">
                    <a:solidFill>
                      <a:schemeClr val="bg1"/>
                    </a:solidFill>
                  </a:tcPr>
                </a:tc>
                <a:tc>
                  <a:txBody>
                    <a:bodyPr/>
                    <a:lstStyle/>
                    <a:p>
                      <a:pPr marL="0" algn="l" defTabSz="1280160" rtl="0" eaLnBrk="1" latinLnBrk="0" hangingPunct="1">
                        <a:lnSpc>
                          <a:spcPts val="300"/>
                        </a:lnSpc>
                        <a:spcBef>
                          <a:spcPts val="0"/>
                        </a:spcBef>
                      </a:pPr>
                      <a:endParaRPr kumimoji="1" lang="ja-JP" altLang="en-US" sz="10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TlToBr w="12700" cap="flat" cmpd="sng" algn="ctr">
                      <a:solidFill>
                        <a:schemeClr val="tx1"/>
                      </a:solidFill>
                      <a:prstDash val="solid"/>
                      <a:round/>
                      <a:headEnd type="none" w="med" len="med"/>
                      <a:tailEnd type="none" w="med" len="med"/>
                    </a:lnTlToBr>
                    <a:noFill/>
                  </a:tcPr>
                </a:tc>
                <a:tc>
                  <a:txBody>
                    <a:bodyPr/>
                    <a:lstStyle/>
                    <a:p>
                      <a:endParaRPr kumimoji="1" lang="ja-JP" altLang="en-US" sz="1000" dirty="0">
                        <a:latin typeface="BIZ UDゴシック" panose="020B0400000000000000" pitchFamily="49" charset="-128"/>
                        <a:ea typeface="BIZ UDゴシック" panose="020B0400000000000000" pitchFamily="49" charset="-128"/>
                      </a:endParaRPr>
                    </a:p>
                  </a:txBody>
                  <a:tcPr anchor="ctr">
                    <a:lnTlToBr w="12700" cap="flat" cmpd="sng" algn="ctr">
                      <a:solidFill>
                        <a:schemeClr val="tx1"/>
                      </a:solidFill>
                      <a:prstDash val="solid"/>
                      <a:round/>
                      <a:headEnd type="none" w="med" len="med"/>
                      <a:tailEnd type="none" w="med" len="med"/>
                    </a:lnTlToBr>
                  </a:tcPr>
                </a:tc>
                <a:extLst>
                  <a:ext uri="{0D108BD9-81ED-4DB2-BD59-A6C34878D82A}">
                    <a16:rowId xmlns:a16="http://schemas.microsoft.com/office/drawing/2014/main" val="10003"/>
                  </a:ext>
                </a:extLst>
              </a:tr>
              <a:tr h="495002">
                <a:tc rowSpan="2">
                  <a:txBody>
                    <a:bodyPr/>
                    <a:lstStyle/>
                    <a:p>
                      <a:pPr algn="ctr"/>
                      <a:r>
                        <a:rPr kumimoji="1" lang="ja-JP" altLang="en-US" sz="1000" dirty="0">
                          <a:latin typeface="BIZ UDゴシック" panose="020B0400000000000000" pitchFamily="49" charset="-128"/>
                          <a:ea typeface="BIZ UDゴシック" panose="020B0400000000000000" pitchFamily="49" charset="-128"/>
                        </a:rPr>
                        <a:t>住宅</a:t>
                      </a:r>
                    </a:p>
                  </a:txBody>
                  <a:tcPr vert="eaVert"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en-US" altLang="ja-JP" sz="1000" dirty="0">
                          <a:latin typeface="BIZ UDゴシック" panose="020B0400000000000000" pitchFamily="49" charset="-128"/>
                          <a:ea typeface="BIZ UDゴシック" panose="020B0400000000000000" pitchFamily="49" charset="-128"/>
                        </a:rPr>
                        <a:t>2,000</a:t>
                      </a:r>
                      <a:r>
                        <a:rPr kumimoji="1" lang="ja-JP" altLang="en-US" sz="1000" dirty="0">
                          <a:latin typeface="BIZ UDゴシック" panose="020B0400000000000000" pitchFamily="49" charset="-128"/>
                          <a:ea typeface="BIZ UDゴシック" panose="020B0400000000000000" pitchFamily="49" charset="-128"/>
                        </a:rPr>
                        <a:t>㎡以上</a:t>
                      </a:r>
                      <a:endParaRPr kumimoji="1" lang="en-US" altLang="ja-JP" sz="1000" dirty="0">
                        <a:latin typeface="BIZ UDゴシック" panose="020B0400000000000000" pitchFamily="49" charset="-128"/>
                        <a:ea typeface="BIZ UDゴシック" panose="020B0400000000000000" pitchFamily="49" charset="-128"/>
                      </a:endParaRPr>
                    </a:p>
                  </a:txBody>
                  <a:tcPr anchor="ctr"/>
                </a:tc>
                <a:tc gridSpan="2">
                  <a:txBody>
                    <a:bodyPr/>
                    <a:lstStyle/>
                    <a:p>
                      <a:pPr algn="ctr">
                        <a:spcBef>
                          <a:spcPts val="0"/>
                        </a:spcBef>
                      </a:pPr>
                      <a:r>
                        <a:rPr kumimoji="1" lang="ja-JP" altLang="en-US" sz="1000" b="1" dirty="0">
                          <a:solidFill>
                            <a:schemeClr val="tx1"/>
                          </a:solidFill>
                          <a:latin typeface="BIZ UDゴシック" panose="020B0400000000000000" pitchFamily="49" charset="-128"/>
                          <a:ea typeface="BIZ UDゴシック" panose="020B0400000000000000" pitchFamily="49" charset="-128"/>
                        </a:rPr>
                        <a:t>条例により義務化（平成</a:t>
                      </a:r>
                      <a:r>
                        <a:rPr kumimoji="1" lang="en-US" altLang="ja-JP" sz="1000" b="1" dirty="0">
                          <a:solidFill>
                            <a:schemeClr val="tx1"/>
                          </a:solidFill>
                          <a:latin typeface="BIZ UDゴシック" panose="020B0400000000000000" pitchFamily="49" charset="-128"/>
                          <a:ea typeface="BIZ UDゴシック" panose="020B0400000000000000" pitchFamily="49" charset="-128"/>
                        </a:rPr>
                        <a:t>24</a:t>
                      </a:r>
                      <a:r>
                        <a:rPr kumimoji="1" lang="ja-JP" altLang="en-US" sz="1000" b="1" dirty="0">
                          <a:solidFill>
                            <a:schemeClr val="tx1"/>
                          </a:solidFill>
                          <a:latin typeface="BIZ UDゴシック" panose="020B0400000000000000" pitchFamily="49" charset="-128"/>
                          <a:ea typeface="BIZ UDゴシック" panose="020B0400000000000000" pitchFamily="49" charset="-128"/>
                        </a:rPr>
                        <a:t>年</a:t>
                      </a:r>
                      <a:r>
                        <a:rPr kumimoji="1" lang="en-US" altLang="ja-JP" sz="1000" b="1" dirty="0">
                          <a:solidFill>
                            <a:schemeClr val="tx1"/>
                          </a:solidFill>
                          <a:latin typeface="BIZ UDゴシック" panose="020B0400000000000000" pitchFamily="49" charset="-128"/>
                          <a:ea typeface="BIZ UDゴシック" panose="020B0400000000000000" pitchFamily="49" charset="-128"/>
                        </a:rPr>
                        <a:t>7</a:t>
                      </a:r>
                      <a:r>
                        <a:rPr kumimoji="1" lang="ja-JP" altLang="en-US" sz="1000" b="1" dirty="0">
                          <a:solidFill>
                            <a:schemeClr val="tx1"/>
                          </a:solidFill>
                          <a:latin typeface="BIZ UDゴシック" panose="020B0400000000000000" pitchFamily="49" charset="-128"/>
                          <a:ea typeface="BIZ UDゴシック" panose="020B0400000000000000" pitchFamily="49" charset="-128"/>
                        </a:rPr>
                        <a:t>月～）</a:t>
                      </a:r>
                    </a:p>
                  </a:txBody>
                  <a:tcPr anchor="ctr">
                    <a:pattFill prst="pct25">
                      <a:fgClr>
                        <a:srgbClr val="558ED5"/>
                      </a:fgClr>
                      <a:bgClr>
                        <a:prstClr val="white"/>
                      </a:bgClr>
                    </a:pattFill>
                  </a:tcPr>
                </a:tc>
                <a:tc hMerge="1">
                  <a:txBody>
                    <a:bodyPr/>
                    <a:lstStyle/>
                    <a:p>
                      <a:pPr algn="ctr">
                        <a:lnSpc>
                          <a:spcPts val="300"/>
                        </a:lnSpc>
                        <a:spcBef>
                          <a:spcPts val="0"/>
                        </a:spcBef>
                      </a:pPr>
                      <a:endParaRPr kumimoji="1" lang="ja-JP" altLang="en-US" sz="900" dirty="0">
                        <a:latin typeface="ＭＳ Ｐ明朝" panose="02020600040205080304" pitchFamily="18" charset="-128"/>
                        <a:ea typeface="ＭＳ Ｐ明朝" panose="02020600040205080304" pitchFamily="18" charset="-128"/>
                      </a:endParaRP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1000" b="1" kern="1200" dirty="0">
                          <a:solidFill>
                            <a:schemeClr val="tx1"/>
                          </a:solidFill>
                          <a:latin typeface="BIZ UDゴシック" panose="020B0400000000000000" pitchFamily="49" charset="-128"/>
                          <a:ea typeface="BIZ UDゴシック" panose="020B0400000000000000" pitchFamily="49" charset="-128"/>
                          <a:cs typeface="+mn-cs"/>
                        </a:rPr>
                        <a:t>条例により義務化（平成</a:t>
                      </a:r>
                      <a:r>
                        <a:rPr kumimoji="1" lang="en-US" altLang="ja-JP" sz="1000" b="1" kern="1200" dirty="0">
                          <a:solidFill>
                            <a:schemeClr val="tx1"/>
                          </a:solidFill>
                          <a:latin typeface="BIZ UDゴシック" panose="020B0400000000000000" pitchFamily="49" charset="-128"/>
                          <a:ea typeface="BIZ UDゴシック" panose="020B0400000000000000" pitchFamily="49" charset="-128"/>
                          <a:cs typeface="+mn-cs"/>
                        </a:rPr>
                        <a:t>30</a:t>
                      </a:r>
                      <a:r>
                        <a:rPr kumimoji="1" lang="ja-JP" altLang="en-US" sz="1000" b="1" kern="1200" dirty="0">
                          <a:solidFill>
                            <a:schemeClr val="tx1"/>
                          </a:solidFill>
                          <a:latin typeface="BIZ UDゴシック" panose="020B0400000000000000" pitchFamily="49" charset="-128"/>
                          <a:ea typeface="BIZ UDゴシック" panose="020B0400000000000000" pitchFamily="49" charset="-128"/>
                          <a:cs typeface="+mn-cs"/>
                        </a:rPr>
                        <a:t>年度～）</a:t>
                      </a:r>
                    </a:p>
                  </a:txBody>
                  <a:tcPr anchor="ctr">
                    <a:pattFill prst="pct25">
                      <a:fgClr>
                        <a:srgbClr val="558ED5"/>
                      </a:fgClr>
                      <a:bgClr>
                        <a:prstClr val="white"/>
                      </a:bgClr>
                    </a:pattFill>
                  </a:tcPr>
                </a:tc>
                <a:extLst>
                  <a:ext uri="{0D108BD9-81ED-4DB2-BD59-A6C34878D82A}">
                    <a16:rowId xmlns:a16="http://schemas.microsoft.com/office/drawing/2014/main" val="10004"/>
                  </a:ext>
                </a:extLst>
              </a:tr>
              <a:tr h="458262">
                <a:tc vMerge="1">
                  <a:txBody>
                    <a:bodyPr/>
                    <a:lstStyle/>
                    <a:p>
                      <a:pPr algn="ctr"/>
                      <a:endParaRPr kumimoji="1" lang="ja-JP" altLang="en-US" sz="900" dirty="0">
                        <a:latin typeface="ＭＳ Ｐ明朝" panose="02020600040205080304" pitchFamily="18" charset="-128"/>
                        <a:ea typeface="ＭＳ Ｐ明朝" panose="02020600040205080304" pitchFamily="18" charset="-128"/>
                      </a:endParaRPr>
                    </a:p>
                  </a:txBody>
                  <a:tcPr vert="eaVert"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en-US" altLang="ja-JP" sz="1000" dirty="0">
                          <a:latin typeface="BIZ UDゴシック" panose="020B0400000000000000" pitchFamily="49" charset="-128"/>
                          <a:ea typeface="BIZ UDゴシック" panose="020B0400000000000000" pitchFamily="49" charset="-128"/>
                        </a:rPr>
                        <a:t>2,000</a:t>
                      </a:r>
                      <a:r>
                        <a:rPr kumimoji="1" lang="ja-JP" altLang="en-US" sz="1000" dirty="0">
                          <a:latin typeface="BIZ UDゴシック" panose="020B0400000000000000" pitchFamily="49" charset="-128"/>
                          <a:ea typeface="BIZ UDゴシック" panose="020B0400000000000000" pitchFamily="49" charset="-128"/>
                        </a:rPr>
                        <a:t>㎡未満</a:t>
                      </a:r>
                      <a:endParaRPr kumimoji="1" lang="en-US" altLang="ja-JP" sz="1000" baseline="30000" dirty="0">
                        <a:latin typeface="BIZ UDゴシック" panose="020B0400000000000000" pitchFamily="49" charset="-128"/>
                        <a:ea typeface="BIZ UDゴシック" panose="020B0400000000000000" pitchFamily="49" charset="-128"/>
                      </a:endParaRPr>
                    </a:p>
                  </a:txBody>
                  <a:tcPr anchor="ctr"/>
                </a:tc>
                <a:tc>
                  <a:txBody>
                    <a:bodyPr/>
                    <a:lstStyle/>
                    <a:p>
                      <a:endParaRPr kumimoji="1" lang="ja-JP" altLang="en-US" sz="1000" dirty="0">
                        <a:latin typeface="BIZ UDゴシック" panose="020B0400000000000000" pitchFamily="49" charset="-128"/>
                        <a:ea typeface="BIZ UDゴシック" panose="020B0400000000000000" pitchFamily="49" charset="-128"/>
                      </a:endParaRPr>
                    </a:p>
                  </a:txBody>
                  <a:tcPr anchor="ctr">
                    <a:lnTlToBr w="12700" cap="flat" cmpd="sng" algn="ctr">
                      <a:noFill/>
                      <a:prstDash val="solid"/>
                      <a:round/>
                      <a:headEnd type="none" w="med" len="med"/>
                      <a:tailEnd type="none" w="med" len="med"/>
                    </a:lnTlToBr>
                  </a:tcPr>
                </a:tc>
                <a:tc>
                  <a:txBody>
                    <a:bodyPr/>
                    <a:lstStyle/>
                    <a:p>
                      <a:pPr algn="ctr">
                        <a:lnSpc>
                          <a:spcPts val="300"/>
                        </a:lnSpc>
                        <a:spcBef>
                          <a:spcPts val="0"/>
                        </a:spcBef>
                      </a:pPr>
                      <a:endParaRPr kumimoji="1" lang="ja-JP" altLang="en-US" sz="900" dirty="0">
                        <a:latin typeface="BIZ UDゴシック" panose="020B0400000000000000" pitchFamily="49" charset="-128"/>
                        <a:ea typeface="BIZ UDゴシック" panose="020B0400000000000000" pitchFamily="49" charset="-128"/>
                      </a:endParaRPr>
                    </a:p>
                  </a:txBody>
                  <a:tcPr anchor="ctr">
                    <a:lnTlToBr w="12700" cap="flat" cmpd="sng" algn="ctr">
                      <a:solidFill>
                        <a:schemeClr val="tx1"/>
                      </a:solidFill>
                      <a:prstDash val="solid"/>
                      <a:round/>
                      <a:headEnd type="none" w="med" len="med"/>
                      <a:tailEnd type="none" w="med" len="med"/>
                    </a:lnTlToBr>
                  </a:tcPr>
                </a:tc>
                <a:tc>
                  <a:txBody>
                    <a:bodyPr/>
                    <a:lstStyle/>
                    <a:p>
                      <a:pPr algn="ctr">
                        <a:lnSpc>
                          <a:spcPts val="300"/>
                        </a:lnSpc>
                        <a:spcBef>
                          <a:spcPts val="0"/>
                        </a:spcBef>
                      </a:pPr>
                      <a:endParaRPr kumimoji="1" lang="ja-JP" altLang="en-US" sz="1000" dirty="0">
                        <a:latin typeface="BIZ UDゴシック" panose="020B0400000000000000" pitchFamily="49" charset="-128"/>
                        <a:ea typeface="BIZ UDゴシック" panose="020B0400000000000000" pitchFamily="49" charset="-128"/>
                      </a:endParaRPr>
                    </a:p>
                  </a:txBody>
                  <a:tcPr anchor="ctr">
                    <a:lnTlToBr w="12700" cap="flat" cmpd="sng" algn="ctr">
                      <a:solidFill>
                        <a:schemeClr val="tx1"/>
                      </a:solidFill>
                      <a:prstDash val="solid"/>
                      <a:round/>
                      <a:headEnd type="none" w="med" len="med"/>
                      <a:tailEnd type="none" w="med" len="med"/>
                    </a:lnTlToBr>
                  </a:tcPr>
                </a:tc>
                <a:extLst>
                  <a:ext uri="{0D108BD9-81ED-4DB2-BD59-A6C34878D82A}">
                    <a16:rowId xmlns:a16="http://schemas.microsoft.com/office/drawing/2014/main" val="10005"/>
                  </a:ext>
                </a:extLst>
              </a:tr>
            </a:tbl>
          </a:graphicData>
        </a:graphic>
      </p:graphicFrame>
      <p:sp>
        <p:nvSpPr>
          <p:cNvPr id="3" name="正方形/長方形 2"/>
          <p:cNvSpPr/>
          <p:nvPr/>
        </p:nvSpPr>
        <p:spPr>
          <a:xfrm>
            <a:off x="1381351" y="7036484"/>
            <a:ext cx="1628586" cy="1865812"/>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1" lang="ja-JP" altLang="en-US" sz="25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7" name="テキスト ボックス 2">
            <a:extLst>
              <a:ext uri="{FF2B5EF4-FFF2-40B4-BE49-F238E27FC236}">
                <a16:creationId xmlns:a16="http://schemas.microsoft.com/office/drawing/2014/main" id="{E34A93E2-345A-4F14-969D-4B8E280DCBAA}"/>
              </a:ext>
            </a:extLst>
          </p:cNvPr>
          <p:cNvSpPr txBox="1">
            <a:spLocks noChangeArrowheads="1"/>
          </p:cNvSpPr>
          <p:nvPr/>
        </p:nvSpPr>
        <p:spPr bwMode="auto">
          <a:xfrm>
            <a:off x="6353826" y="2330017"/>
            <a:ext cx="6675857" cy="23789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128016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○府ラベルと国ラベルの比較</a:t>
            </a:r>
          </a:p>
        </p:txBody>
      </p:sp>
      <p:sp>
        <p:nvSpPr>
          <p:cNvPr id="241" name="テキスト ボックス 240"/>
          <p:cNvSpPr txBox="1"/>
          <p:nvPr/>
        </p:nvSpPr>
        <p:spPr>
          <a:xfrm>
            <a:off x="10316967" y="2570024"/>
            <a:ext cx="1801054" cy="276999"/>
          </a:xfrm>
          <a:prstGeom prst="rect">
            <a:avLst/>
          </a:prstGeom>
          <a:noFill/>
        </p:spPr>
        <p:txBody>
          <a:bodyPr wrap="square" rtlCol="0">
            <a:spAutoFit/>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国の新ラベル</a:t>
            </a:r>
            <a:r>
              <a:rPr kumimoji="1" lang="en-US" altLang="ja-JP" sz="120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(R6.4</a:t>
            </a:r>
            <a:r>
              <a:rPr kumimoji="1" lang="ja-JP" altLang="en-US" sz="120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a:t>
            </a:r>
            <a:r>
              <a:rPr kumimoji="1" lang="en-US" altLang="ja-JP" sz="120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a:t>
            </a:r>
          </a:p>
        </p:txBody>
      </p:sp>
      <p:sp>
        <p:nvSpPr>
          <p:cNvPr id="81" name="テキスト ボックス 80"/>
          <p:cNvSpPr txBox="1"/>
          <p:nvPr/>
        </p:nvSpPr>
        <p:spPr>
          <a:xfrm>
            <a:off x="10341776" y="4878264"/>
            <a:ext cx="1991261" cy="246221"/>
          </a:xfrm>
          <a:prstGeom prst="rect">
            <a:avLst/>
          </a:prstGeom>
          <a:noFill/>
        </p:spPr>
        <p:txBody>
          <a:bodyPr wrap="square" rtlCol="0">
            <a:spAutoFit/>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住宅</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住棟</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版ラベルの場合</a:t>
            </a:r>
            <a:endParaRPr kumimoji="1"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76" name="図 75">
            <a:extLst>
              <a:ext uri="{FF2B5EF4-FFF2-40B4-BE49-F238E27FC236}">
                <a16:creationId xmlns:a16="http://schemas.microsoft.com/office/drawing/2014/main" id="{CD33D53D-9370-4FE4-A5C3-03E213D6FC2A}"/>
              </a:ext>
            </a:extLst>
          </p:cNvPr>
          <p:cNvPicPr>
            <a:picLocks noChangeAspect="1"/>
          </p:cNvPicPr>
          <p:nvPr/>
        </p:nvPicPr>
        <p:blipFill>
          <a:blip r:embed="rId13"/>
          <a:stretch>
            <a:fillRect/>
          </a:stretch>
        </p:blipFill>
        <p:spPr>
          <a:xfrm>
            <a:off x="10058577" y="2882662"/>
            <a:ext cx="2632705" cy="1966443"/>
          </a:xfrm>
          <a:prstGeom prst="rect">
            <a:avLst/>
          </a:prstGeom>
        </p:spPr>
      </p:pic>
      <p:sp>
        <p:nvSpPr>
          <p:cNvPr id="104" name="正方形/長方形 103">
            <a:extLst>
              <a:ext uri="{FF2B5EF4-FFF2-40B4-BE49-F238E27FC236}">
                <a16:creationId xmlns:a16="http://schemas.microsoft.com/office/drawing/2014/main" id="{C9DD9D0A-A335-4996-AC3F-6F2DC94CEBB7}"/>
              </a:ext>
            </a:extLst>
          </p:cNvPr>
          <p:cNvSpPr/>
          <p:nvPr/>
        </p:nvSpPr>
        <p:spPr>
          <a:xfrm>
            <a:off x="7057085" y="4036689"/>
            <a:ext cx="1358402" cy="385827"/>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1" lang="ja-JP" altLang="en-US" sz="25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9" name="テキスト ボックス 108">
            <a:extLst>
              <a:ext uri="{FF2B5EF4-FFF2-40B4-BE49-F238E27FC236}">
                <a16:creationId xmlns:a16="http://schemas.microsoft.com/office/drawing/2014/main" id="{E4EBEC68-F464-47F7-972E-5DF4D8614D05}"/>
              </a:ext>
            </a:extLst>
          </p:cNvPr>
          <p:cNvSpPr txBox="1"/>
          <p:nvPr/>
        </p:nvSpPr>
        <p:spPr>
          <a:xfrm>
            <a:off x="6454504" y="5138179"/>
            <a:ext cx="6172681" cy="738664"/>
          </a:xfrm>
          <a:prstGeom prst="rect">
            <a:avLst/>
          </a:prstGeom>
          <a:noFill/>
        </p:spPr>
        <p:txBody>
          <a:bodyPr wrap="square" rtlCol="0">
            <a:spAutoFit/>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○課</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題</a:t>
            </a:r>
            <a:endPar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令和６年度より、「建物の断熱性能」と「エネルギー削減」の</a:t>
            </a:r>
            <a:r>
              <a:rPr lang="ja-JP" altLang="en-US" sz="1400" dirty="0">
                <a:solidFill>
                  <a:prstClr val="black"/>
                </a:solidFill>
                <a:latin typeface="BIZ UDPゴシック" panose="020B0400000000000000" pitchFamily="50" charset="-128"/>
                <a:ea typeface="BIZ UDPゴシック" panose="020B0400000000000000" pitchFamily="50" charset="-128"/>
              </a:rPr>
              <a:t>項目</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は、国の新ラベルの指標と重複（ただし、評価方法は異なる）</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0" name="テキスト ボックス 109">
            <a:extLst>
              <a:ext uri="{FF2B5EF4-FFF2-40B4-BE49-F238E27FC236}">
                <a16:creationId xmlns:a16="http://schemas.microsoft.com/office/drawing/2014/main" id="{A72787F5-7975-43F8-9FD9-5B1B744C30C7}"/>
              </a:ext>
            </a:extLst>
          </p:cNvPr>
          <p:cNvSpPr txBox="1"/>
          <p:nvPr/>
        </p:nvSpPr>
        <p:spPr>
          <a:xfrm>
            <a:off x="6430567" y="6192126"/>
            <a:ext cx="6196618" cy="954107"/>
          </a:xfrm>
          <a:prstGeom prst="rect">
            <a:avLst/>
          </a:prstGeom>
          <a:noFill/>
        </p:spPr>
        <p:txBody>
          <a:bodyPr wrap="square" rtlCol="0">
            <a:spAutoFit/>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○見直しのイメージ</a:t>
            </a:r>
            <a:endPar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92075" marR="0" lvl="0" indent="-4763" algn="l" defTabSz="128016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現行のラベル様式のほか、重複する断熱・省エネ性能の項目について、</a:t>
            </a:r>
            <a:r>
              <a:rPr lang="ja-JP" altLang="en-US" sz="1400" dirty="0">
                <a:solidFill>
                  <a:prstClr val="black"/>
                </a:solidFill>
                <a:latin typeface="BIZ UDゴシック" panose="020B0400000000000000" pitchFamily="49" charset="-128"/>
                <a:ea typeface="BIZ UDゴシック" panose="020B0400000000000000" pitchFamily="49" charset="-128"/>
              </a:rPr>
              <a:t>国ラベルの多段階評価を参考表示したラベル様式を新たに作成し、オプションとして加える</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sp>
        <p:nvSpPr>
          <p:cNvPr id="121" name="テキスト ボックス 120">
            <a:extLst>
              <a:ext uri="{FF2B5EF4-FFF2-40B4-BE49-F238E27FC236}">
                <a16:creationId xmlns:a16="http://schemas.microsoft.com/office/drawing/2014/main" id="{DD44D99B-4726-41BD-A89E-A89839399398}"/>
              </a:ext>
            </a:extLst>
          </p:cNvPr>
          <p:cNvSpPr txBox="1"/>
          <p:nvPr/>
        </p:nvSpPr>
        <p:spPr>
          <a:xfrm>
            <a:off x="72378" y="5876843"/>
            <a:ext cx="5718105" cy="276999"/>
          </a:xfrm>
          <a:prstGeom prst="rect">
            <a:avLst/>
          </a:prstGeom>
          <a:noFill/>
        </p:spPr>
        <p:txBody>
          <a:bodyPr wrap="square" rtlCol="0">
            <a:spAutoFit/>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　令和６年度より、国の新ラベルが施行（</a:t>
            </a:r>
            <a:r>
              <a:rPr kumimoji="1" lang="en-US" altLang="ja-JP" sz="12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2,000m</a:t>
            </a:r>
            <a:r>
              <a:rPr kumimoji="1" lang="en-US" altLang="ja-JP" sz="1200" b="0" i="0" u="none" strike="noStrike" kern="1200" cap="none" spc="0" normalizeH="0" baseline="3000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2</a:t>
            </a:r>
            <a:r>
              <a:rPr kumimoji="1" lang="ja-JP" altLang="en-US" sz="12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以上は府ラベルと一部重複）</a:t>
            </a:r>
            <a:endParaRPr kumimoji="1" lang="en-US" altLang="ja-JP" sz="12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p:txBody>
      </p:sp>
      <p:sp>
        <p:nvSpPr>
          <p:cNvPr id="125" name="テキスト ボックス 124">
            <a:extLst>
              <a:ext uri="{FF2B5EF4-FFF2-40B4-BE49-F238E27FC236}">
                <a16:creationId xmlns:a16="http://schemas.microsoft.com/office/drawing/2014/main" id="{06F5A20B-34E9-43C6-A22B-D7E011862BA4}"/>
              </a:ext>
            </a:extLst>
          </p:cNvPr>
          <p:cNvSpPr txBox="1"/>
          <p:nvPr/>
        </p:nvSpPr>
        <p:spPr>
          <a:xfrm>
            <a:off x="990920" y="9016071"/>
            <a:ext cx="2262158" cy="230832"/>
          </a:xfrm>
          <a:prstGeom prst="rect">
            <a:avLst/>
          </a:prstGeom>
          <a:noFill/>
        </p:spPr>
        <p:txBody>
          <a:bodyPr wrap="none" rtlCol="0">
            <a:spAutoFit/>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条例等改正により義務化されている内容</a:t>
            </a:r>
          </a:p>
        </p:txBody>
      </p:sp>
      <p:sp>
        <p:nvSpPr>
          <p:cNvPr id="126" name="正方形/長方形 125">
            <a:extLst>
              <a:ext uri="{FF2B5EF4-FFF2-40B4-BE49-F238E27FC236}">
                <a16:creationId xmlns:a16="http://schemas.microsoft.com/office/drawing/2014/main" id="{02AD178A-199F-4B20-9C7D-9CFEA328DCEC}"/>
              </a:ext>
            </a:extLst>
          </p:cNvPr>
          <p:cNvSpPr/>
          <p:nvPr/>
        </p:nvSpPr>
        <p:spPr>
          <a:xfrm flipV="1">
            <a:off x="407183" y="9035787"/>
            <a:ext cx="576064" cy="186916"/>
          </a:xfrm>
          <a:prstGeom prst="rect">
            <a:avLst/>
          </a:prstGeom>
          <a:pattFill prst="ltUpDiag">
            <a:fgClr>
              <a:schemeClr val="accent1"/>
            </a:fgClr>
            <a:bgClr>
              <a:schemeClr val="bg1"/>
            </a:bgClr>
          </a:patt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1" lang="ja-JP" altLang="en-US" sz="25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28" name="正方形/長方形 127">
            <a:extLst>
              <a:ext uri="{FF2B5EF4-FFF2-40B4-BE49-F238E27FC236}">
                <a16:creationId xmlns:a16="http://schemas.microsoft.com/office/drawing/2014/main" id="{8D32F897-B4FC-4D4A-909F-C829A46CE948}"/>
              </a:ext>
            </a:extLst>
          </p:cNvPr>
          <p:cNvSpPr/>
          <p:nvPr/>
        </p:nvSpPr>
        <p:spPr>
          <a:xfrm>
            <a:off x="3310563" y="9012583"/>
            <a:ext cx="632685" cy="226294"/>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1" lang="ja-JP" altLang="en-US" sz="25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29" name="テキスト ボックス 128">
            <a:extLst>
              <a:ext uri="{FF2B5EF4-FFF2-40B4-BE49-F238E27FC236}">
                <a16:creationId xmlns:a16="http://schemas.microsoft.com/office/drawing/2014/main" id="{E5B98A4F-ED05-491E-9BC9-836AD8EB790C}"/>
              </a:ext>
            </a:extLst>
          </p:cNvPr>
          <p:cNvSpPr txBox="1"/>
          <p:nvPr/>
        </p:nvSpPr>
        <p:spPr>
          <a:xfrm>
            <a:off x="3943553" y="9019985"/>
            <a:ext cx="2015919" cy="230832"/>
          </a:xfrm>
          <a:prstGeom prst="rect">
            <a:avLst/>
          </a:prstGeom>
          <a:noFill/>
        </p:spPr>
        <p:txBody>
          <a:bodyPr wrap="square" rtlCol="0">
            <a:spAutoFit/>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法による国ラベルの対象範囲</a:t>
            </a:r>
          </a:p>
        </p:txBody>
      </p:sp>
      <p:sp>
        <p:nvSpPr>
          <p:cNvPr id="131" name="角丸四角形 40">
            <a:extLst>
              <a:ext uri="{FF2B5EF4-FFF2-40B4-BE49-F238E27FC236}">
                <a16:creationId xmlns:a16="http://schemas.microsoft.com/office/drawing/2014/main" id="{DA410AA8-D8E1-4E44-98D4-7561E7A54E97}"/>
              </a:ext>
            </a:extLst>
          </p:cNvPr>
          <p:cNvSpPr/>
          <p:nvPr/>
        </p:nvSpPr>
        <p:spPr>
          <a:xfrm>
            <a:off x="89058" y="2460047"/>
            <a:ext cx="5957641" cy="3202436"/>
          </a:xfrm>
          <a:prstGeom prst="roundRect">
            <a:avLst>
              <a:gd name="adj" fmla="val 5423"/>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1" lang="ja-JP" altLang="en-US" sz="25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32" name="正方形/長方形 131">
            <a:extLst>
              <a:ext uri="{FF2B5EF4-FFF2-40B4-BE49-F238E27FC236}">
                <a16:creationId xmlns:a16="http://schemas.microsoft.com/office/drawing/2014/main" id="{90861561-3F16-4844-926D-6C839CD9707F}"/>
              </a:ext>
            </a:extLst>
          </p:cNvPr>
          <p:cNvSpPr/>
          <p:nvPr/>
        </p:nvSpPr>
        <p:spPr>
          <a:xfrm>
            <a:off x="150483" y="2509404"/>
            <a:ext cx="1937587" cy="307777"/>
          </a:xfrm>
          <a:prstGeom prst="rect">
            <a:avLst/>
          </a:prstGeom>
        </p:spPr>
        <p:txBody>
          <a:bodyPr wrap="square">
            <a:spAutoFit/>
          </a:bodyPr>
          <a:lstStyle/>
          <a:p>
            <a:pPr marL="0" marR="0" lvl="0" indent="0" algn="l" defTabSz="1280160" rtl="0" eaLnBrk="1" fontAlgn="auto" latinLnBrk="0" hangingPunct="1">
              <a:lnSpc>
                <a:spcPct val="100000"/>
              </a:lnSpc>
              <a:spcBef>
                <a:spcPts val="0"/>
              </a:spcBef>
              <a:spcAft>
                <a:spcPts val="30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府ラベル制度の内容</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sp>
        <p:nvSpPr>
          <p:cNvPr id="133" name="正方形/長方形 132">
            <a:extLst>
              <a:ext uri="{FF2B5EF4-FFF2-40B4-BE49-F238E27FC236}">
                <a16:creationId xmlns:a16="http://schemas.microsoft.com/office/drawing/2014/main" id="{4EA2C373-EA2B-467D-8A54-69885CC05B02}"/>
              </a:ext>
            </a:extLst>
          </p:cNvPr>
          <p:cNvSpPr/>
          <p:nvPr/>
        </p:nvSpPr>
        <p:spPr>
          <a:xfrm>
            <a:off x="10069301" y="3452305"/>
            <a:ext cx="2528117" cy="646921"/>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1" lang="ja-JP" altLang="en-US" sz="25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45" name="テキスト ボックス 144">
            <a:extLst>
              <a:ext uri="{FF2B5EF4-FFF2-40B4-BE49-F238E27FC236}">
                <a16:creationId xmlns:a16="http://schemas.microsoft.com/office/drawing/2014/main" id="{0C546CAB-A62C-428E-852F-7C65A2FEC5C8}"/>
              </a:ext>
            </a:extLst>
          </p:cNvPr>
          <p:cNvSpPr txBox="1"/>
          <p:nvPr/>
        </p:nvSpPr>
        <p:spPr>
          <a:xfrm>
            <a:off x="-103807" y="4465106"/>
            <a:ext cx="3969997" cy="1015663"/>
          </a:xfrm>
          <a:prstGeom prst="rect">
            <a:avLst/>
          </a:prstGeom>
          <a:noFill/>
        </p:spPr>
        <p:txBody>
          <a:bodyPr wrap="square">
            <a:spAutoFit/>
          </a:bodyPr>
          <a:lstStyle/>
          <a:p>
            <a:pPr marL="468000" marR="0" lvl="0" indent="-108000" algn="just" defTabSz="128016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a:rPr>
              <a:t>・</a:t>
            </a:r>
            <a:r>
              <a:rPr kumimoji="1" lang="zh-TW" altLang="en-US" sz="120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a:rPr>
              <a:t>建築物環境性能表示</a:t>
            </a:r>
            <a:r>
              <a:rPr kumimoji="1" lang="ja-JP" altLang="en-US" sz="120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a:rPr>
              <a:t>が人目に触れる機会を増大させることにより、一般府民の環境配慮意識を高めるとともに、建築主の意識を高めることが重要であるので、</a:t>
            </a:r>
            <a:r>
              <a:rPr kumimoji="1" lang="ja-JP" altLang="en-US" sz="12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a:rPr>
              <a:t>工事現場への表示を義務化</a:t>
            </a:r>
            <a:r>
              <a:rPr kumimoji="1" lang="ja-JP" altLang="en-US" sz="120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a:rPr>
              <a:t>（</a:t>
            </a:r>
            <a:r>
              <a:rPr kumimoji="1" lang="ja-JP" altLang="en-US" sz="12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a:rPr>
              <a:t>平成</a:t>
            </a:r>
            <a:r>
              <a:rPr kumimoji="1" lang="en-US" altLang="ja-JP" sz="12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a:rPr>
              <a:t>30</a:t>
            </a:r>
            <a:r>
              <a:rPr kumimoji="1" lang="ja-JP" altLang="en-US" sz="12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a:rPr>
              <a:t>年度～）</a:t>
            </a:r>
            <a:endParaRPr kumimoji="1" lang="en-US" altLang="ja-JP" sz="11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a:endParaRPr>
          </a:p>
        </p:txBody>
      </p:sp>
      <p:sp>
        <p:nvSpPr>
          <p:cNvPr id="146" name="テキスト ボックス 145">
            <a:extLst>
              <a:ext uri="{FF2B5EF4-FFF2-40B4-BE49-F238E27FC236}">
                <a16:creationId xmlns:a16="http://schemas.microsoft.com/office/drawing/2014/main" id="{C76FC81D-D3BD-4003-891D-267F2EB780B9}"/>
              </a:ext>
            </a:extLst>
          </p:cNvPr>
          <p:cNvSpPr txBox="1"/>
          <p:nvPr/>
        </p:nvSpPr>
        <p:spPr>
          <a:xfrm>
            <a:off x="-137586" y="3146157"/>
            <a:ext cx="4006996" cy="830997"/>
          </a:xfrm>
          <a:prstGeom prst="rect">
            <a:avLst/>
          </a:prstGeom>
          <a:noFill/>
        </p:spPr>
        <p:txBody>
          <a:bodyPr wrap="square">
            <a:spAutoFit/>
          </a:bodyPr>
          <a:lstStyle/>
          <a:p>
            <a:pPr marL="468000" marR="0" lvl="0" indent="-108000" algn="just" defTabSz="128016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a:rPr>
              <a:t>・環境性能の高い建築物が選択されやすい市場環境を整備するため、分譲マンションや賃貸オフィスの</a:t>
            </a:r>
            <a:r>
              <a:rPr kumimoji="1" lang="ja-JP" altLang="en-US" sz="12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a:rPr>
              <a:t>募集広告への表示を義務化</a:t>
            </a:r>
            <a:r>
              <a:rPr kumimoji="1" lang="ja-JP" altLang="en-US" sz="120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a:rPr>
              <a:t>（</a:t>
            </a:r>
            <a:r>
              <a:rPr kumimoji="1" lang="ja-JP" altLang="en-US" sz="12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a:rPr>
              <a:t>平成</a:t>
            </a:r>
            <a:r>
              <a:rPr kumimoji="1" lang="en-US" altLang="ja-JP" sz="12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a:rPr>
              <a:t>24</a:t>
            </a:r>
            <a:r>
              <a:rPr kumimoji="1" lang="ja-JP" altLang="en-US" sz="12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a:rPr>
              <a:t>年</a:t>
            </a:r>
            <a:r>
              <a:rPr kumimoji="1" lang="en-US" altLang="ja-JP" sz="12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a:rPr>
              <a:t>7</a:t>
            </a:r>
            <a:r>
              <a:rPr kumimoji="1" lang="ja-JP" altLang="en-US" sz="12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a:rPr>
              <a:t>月～）</a:t>
            </a:r>
            <a:endParaRPr kumimoji="1" lang="en-US" altLang="ja-JP" sz="1100" b="1"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a:endParaRPr>
          </a:p>
        </p:txBody>
      </p:sp>
      <p:cxnSp>
        <p:nvCxnSpPr>
          <p:cNvPr id="6" name="直線コネクタ 5">
            <a:extLst>
              <a:ext uri="{FF2B5EF4-FFF2-40B4-BE49-F238E27FC236}">
                <a16:creationId xmlns:a16="http://schemas.microsoft.com/office/drawing/2014/main" id="{44962826-F236-4799-BD44-5E8DB52EB95F}"/>
              </a:ext>
            </a:extLst>
          </p:cNvPr>
          <p:cNvCxnSpPr>
            <a:cxnSpLocks/>
            <a:stCxn id="104" idx="3"/>
            <a:endCxn id="61" idx="1"/>
          </p:cNvCxnSpPr>
          <p:nvPr/>
        </p:nvCxnSpPr>
        <p:spPr>
          <a:xfrm flipV="1">
            <a:off x="8415487" y="2713387"/>
            <a:ext cx="442652" cy="15162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F3ED0F8A-89CB-4B0F-AAAF-44F9C9FBDE16}"/>
              </a:ext>
            </a:extLst>
          </p:cNvPr>
          <p:cNvCxnSpPr>
            <a:cxnSpLocks/>
            <a:stCxn id="133" idx="1"/>
            <a:endCxn id="61" idx="3"/>
          </p:cNvCxnSpPr>
          <p:nvPr/>
        </p:nvCxnSpPr>
        <p:spPr>
          <a:xfrm flipH="1" flipV="1">
            <a:off x="9813309" y="2713387"/>
            <a:ext cx="255992" cy="10623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テキスト ボックス 2">
            <a:extLst>
              <a:ext uri="{FF2B5EF4-FFF2-40B4-BE49-F238E27FC236}">
                <a16:creationId xmlns:a16="http://schemas.microsoft.com/office/drawing/2014/main" id="{91EF81B6-00F5-49DE-AC52-5190BF4EEECB}"/>
              </a:ext>
            </a:extLst>
          </p:cNvPr>
          <p:cNvSpPr txBox="1">
            <a:spLocks noChangeArrowheads="1"/>
          </p:cNvSpPr>
          <p:nvPr/>
        </p:nvSpPr>
        <p:spPr bwMode="auto">
          <a:xfrm>
            <a:off x="8858139" y="2574887"/>
            <a:ext cx="955170" cy="276999"/>
          </a:xfrm>
          <a:prstGeom prst="rect">
            <a:avLst/>
          </a:prstGeom>
          <a:noFill/>
          <a:ln w="19050">
            <a:noFill/>
            <a:miter lim="800000"/>
            <a:headEnd/>
            <a:tailEnd/>
          </a:ln>
        </p:spPr>
        <p:txBody>
          <a:bodyPr rot="0" vert="horz" wrap="square" lIns="91440" tIns="45720" rIns="91440" bIns="45720" anchor="t" anchorCtr="0">
            <a:spAutoFit/>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Times New Roman"/>
              </a:rPr>
              <a:t>指標が重複</a:t>
            </a:r>
          </a:p>
        </p:txBody>
      </p:sp>
      <p:sp>
        <p:nvSpPr>
          <p:cNvPr id="77" name="円/楕円 12"/>
          <p:cNvSpPr/>
          <p:nvPr/>
        </p:nvSpPr>
        <p:spPr>
          <a:xfrm>
            <a:off x="5211461" y="3509223"/>
            <a:ext cx="503190" cy="3791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1" lang="ja-JP" altLang="en-US" sz="252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71" name="テキスト ボックス 70">
            <a:extLst>
              <a:ext uri="{FF2B5EF4-FFF2-40B4-BE49-F238E27FC236}">
                <a16:creationId xmlns:a16="http://schemas.microsoft.com/office/drawing/2014/main" id="{DBAAB7F2-22E8-42EB-870C-AAF8BEC67B0C}"/>
              </a:ext>
            </a:extLst>
          </p:cNvPr>
          <p:cNvSpPr txBox="1"/>
          <p:nvPr/>
        </p:nvSpPr>
        <p:spPr>
          <a:xfrm>
            <a:off x="352128" y="9290163"/>
            <a:ext cx="2269875" cy="230832"/>
          </a:xfrm>
          <a:prstGeom prst="rect">
            <a:avLst/>
          </a:prstGeom>
          <a:noFill/>
        </p:spPr>
        <p:txBody>
          <a:bodyPr wrap="square" rtlCol="0">
            <a:spAutoFit/>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法は住宅のみ</a:t>
            </a:r>
          </a:p>
        </p:txBody>
      </p:sp>
      <p:sp>
        <p:nvSpPr>
          <p:cNvPr id="127" name="テキスト ボックス 126">
            <a:extLst>
              <a:ext uri="{FF2B5EF4-FFF2-40B4-BE49-F238E27FC236}">
                <a16:creationId xmlns:a16="http://schemas.microsoft.com/office/drawing/2014/main" id="{8A67100F-584F-4B38-96FF-6FC28D5E718A}"/>
              </a:ext>
            </a:extLst>
          </p:cNvPr>
          <p:cNvSpPr txBox="1"/>
          <p:nvPr/>
        </p:nvSpPr>
        <p:spPr>
          <a:xfrm>
            <a:off x="6529034" y="7262335"/>
            <a:ext cx="6048275" cy="2185214"/>
          </a:xfrm>
          <a:prstGeom prst="rect">
            <a:avLst/>
          </a:prstGeom>
          <a:noFill/>
          <a:ln>
            <a:solidFill>
              <a:srgbClr val="002060"/>
            </a:solidFill>
            <a:prstDash val="dash"/>
          </a:ln>
        </p:spPr>
        <p:txBody>
          <a:bodyPr wrap="square" rtlCol="0">
            <a:spAutoFit/>
          </a:bodyPr>
          <a:lstStyle/>
          <a:p>
            <a:pPr marL="92075" indent="-92075" defTabSz="1280160">
              <a:defRPr/>
            </a:pPr>
            <a:r>
              <a:rPr lang="ja-JP" altLang="en-US" sz="1400" b="1" dirty="0">
                <a:latin typeface="BIZ UDゴシック" panose="020B0400000000000000" pitchFamily="49" charset="-128"/>
                <a:ea typeface="BIZ UDゴシック" panose="020B0400000000000000" pitchFamily="49" charset="-128"/>
              </a:rPr>
              <a:t>国ラベルを参考表示する概要（案）</a:t>
            </a:r>
            <a:endParaRPr kumimoji="1" lang="ja-JP" altLang="en-US" sz="1400" b="1" dirty="0"/>
          </a:p>
          <a:p>
            <a:pPr marL="92075" marR="0" lvl="0" indent="-92075" algn="l" defTabSz="128016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92075" marR="0" lvl="0" indent="-92075" algn="l" defTabSz="128016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〇建物の断熱性</a:t>
            </a:r>
            <a:endParaRPr kumimoji="1" lang="en-US" altLang="ja-JP" sz="14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92075" marR="0" lvl="0" indent="-4763" algn="l" defTabSz="128016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国ラベルの７段階評価</a:t>
            </a:r>
            <a:r>
              <a:rPr lang="ja-JP" altLang="en-US" sz="1400" dirty="0">
                <a:latin typeface="BIZ UDゴシック" panose="020B0400000000000000" pitchFamily="49" charset="-128"/>
                <a:ea typeface="BIZ UDゴシック" panose="020B0400000000000000" pitchFamily="49" charset="-128"/>
              </a:rPr>
              <a:t>を追加表示する</a:t>
            </a:r>
            <a:r>
              <a:rPr kumimoji="1" lang="ja-JP" altLang="en-US" sz="1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endParaRPr kumimoji="1" lang="en-US" altLang="ja-JP" sz="1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92075" marR="0" lvl="0" indent="-92075" algn="l" defTabSz="128016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〇エネルギー削減</a:t>
            </a:r>
            <a:endParaRPr kumimoji="1" lang="en-US" altLang="ja-JP" sz="14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92075" marR="0" lvl="0" indent="-4763" algn="l" defTabSz="128016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国ラベルの４段階</a:t>
            </a:r>
            <a:r>
              <a:rPr kumimoji="1" lang="en-US" altLang="ja-JP" sz="1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再エネ設備なし</a:t>
            </a:r>
            <a:r>
              <a:rPr kumimoji="1" lang="en-US" altLang="ja-JP" sz="1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又は６段階（再エネ設備</a:t>
            </a:r>
            <a:r>
              <a:rPr kumimoji="1" lang="ja-JP" altLang="en-US" sz="1400" b="0" i="0" u="none" strike="noStrike" kern="1200" cap="none" spc="0" normalizeH="0" baseline="0" noProof="0">
                <a:ln>
                  <a:noFill/>
                </a:ln>
                <a:effectLst/>
                <a:uLnTx/>
                <a:uFillTx/>
                <a:latin typeface="BIZ UDゴシック" panose="020B0400000000000000" pitchFamily="49" charset="-128"/>
                <a:ea typeface="BIZ UDゴシック" panose="020B0400000000000000" pitchFamily="49" charset="-128"/>
                <a:cs typeface="+mn-cs"/>
              </a:rPr>
              <a:t>あり）を追加</a:t>
            </a:r>
            <a:r>
              <a:rPr kumimoji="1" lang="ja-JP" altLang="en-US" sz="1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表示する。</a:t>
            </a:r>
            <a:endParaRPr kumimoji="1" lang="en-US" altLang="ja-JP" sz="1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92075" marR="0" lvl="0" indent="-92075" algn="l" defTabSz="128016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〇その他</a:t>
            </a:r>
            <a:endParaRPr kumimoji="1" lang="en-US" altLang="ja-JP" sz="14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269875" marR="0" lvl="0" indent="-269875" algn="l" defTabSz="128016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a:t>
            </a:r>
            <a:r>
              <a:rPr lang="ja-JP" altLang="en-US" sz="1400" dirty="0">
                <a:latin typeface="BIZ UDゴシック" panose="020B0400000000000000" pitchFamily="49" charset="-128"/>
                <a:ea typeface="BIZ UDゴシック" panose="020B0400000000000000" pitchFamily="49" charset="-128"/>
              </a:rPr>
              <a:t>国ラベルの</a:t>
            </a:r>
            <a:r>
              <a:rPr kumimoji="1" lang="ja-JP" altLang="en-US" sz="1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「評価年月日」を追加</a:t>
            </a:r>
            <a:endParaRPr kumimoji="1" lang="en-US" altLang="ja-JP" sz="1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39" name="テキスト ボックス 138">
            <a:extLst>
              <a:ext uri="{FF2B5EF4-FFF2-40B4-BE49-F238E27FC236}">
                <a16:creationId xmlns:a16="http://schemas.microsoft.com/office/drawing/2014/main" id="{2EB2F042-8721-4B18-956B-201EE0EE9E7E}"/>
              </a:ext>
            </a:extLst>
          </p:cNvPr>
          <p:cNvSpPr txBox="1"/>
          <p:nvPr/>
        </p:nvSpPr>
        <p:spPr>
          <a:xfrm>
            <a:off x="7057085" y="2696414"/>
            <a:ext cx="1801054" cy="276999"/>
          </a:xfrm>
          <a:prstGeom prst="rect">
            <a:avLst/>
          </a:prstGeom>
          <a:noFill/>
        </p:spPr>
        <p:txBody>
          <a:bodyPr wrap="square" rtlCol="0">
            <a:spAutoFit/>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府ラベル</a:t>
            </a:r>
            <a:r>
              <a:rPr kumimoji="1" lang="en-US" altLang="ja-JP" sz="120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a:t>
            </a:r>
            <a:r>
              <a:rPr kumimoji="1" lang="ja-JP" altLang="en-US" sz="120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現行</a:t>
            </a:r>
            <a:r>
              <a:rPr kumimoji="1" lang="en-US" altLang="ja-JP" sz="120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a:t>
            </a:r>
          </a:p>
        </p:txBody>
      </p:sp>
      <p:sp>
        <p:nvSpPr>
          <p:cNvPr id="66" name="テキスト ボックス 2">
            <a:extLst>
              <a:ext uri="{FF2B5EF4-FFF2-40B4-BE49-F238E27FC236}">
                <a16:creationId xmlns:a16="http://schemas.microsoft.com/office/drawing/2014/main" id="{C0D5CEEA-F63E-466C-9439-5D6CBB65A2CF}"/>
              </a:ext>
            </a:extLst>
          </p:cNvPr>
          <p:cNvSpPr txBox="1">
            <a:spLocks noChangeArrowheads="1"/>
          </p:cNvSpPr>
          <p:nvPr/>
        </p:nvSpPr>
        <p:spPr bwMode="auto">
          <a:xfrm>
            <a:off x="8283020" y="5837470"/>
            <a:ext cx="4158654" cy="2678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128016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→消費者の混乱、事業者の負担の増大</a:t>
            </a:r>
          </a:p>
        </p:txBody>
      </p:sp>
    </p:spTree>
    <p:extLst>
      <p:ext uri="{BB962C8B-B14F-4D97-AF65-F5344CB8AC3E}">
        <p14:creationId xmlns:p14="http://schemas.microsoft.com/office/powerpoint/2010/main" val="3294023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487205" y="968276"/>
            <a:ext cx="11559022" cy="8329925"/>
          </a:xfrm>
          <a:prstGeom prst="rect">
            <a:avLst/>
          </a:prstGeom>
        </p:spPr>
      </p:pic>
      <p:cxnSp>
        <p:nvCxnSpPr>
          <p:cNvPr id="6" name="直線コネクタ 5"/>
          <p:cNvCxnSpPr/>
          <p:nvPr/>
        </p:nvCxnSpPr>
        <p:spPr>
          <a:xfrm>
            <a:off x="452939" y="888496"/>
            <a:ext cx="119454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0" y="206303"/>
            <a:ext cx="9209112" cy="609398"/>
          </a:xfrm>
          <a:prstGeom prst="rect">
            <a:avLst/>
          </a:prstGeom>
          <a:noFill/>
        </p:spPr>
        <p:txBody>
          <a:bodyPr wrap="square" rtlCol="0">
            <a:spAutoFit/>
          </a:bodyPr>
          <a:lstStyle/>
          <a:p>
            <a:pPr algn="ctr"/>
            <a:r>
              <a:rPr lang="ja-JP" altLang="en-US" sz="336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大阪府のラベル表示義務（広告への表示の例）</a:t>
            </a:r>
            <a:endParaRPr lang="ja-JP" altLang="ja-JP" sz="336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 name="Rectangle 2"/>
          <p:cNvSpPr>
            <a:spLocks noChangeArrowheads="1"/>
          </p:cNvSpPr>
          <p:nvPr/>
        </p:nvSpPr>
        <p:spPr bwMode="auto">
          <a:xfrm>
            <a:off x="1" y="-333938"/>
            <a:ext cx="258597" cy="66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endParaRPr lang="ja-JP" altLang="en-US" sz="3500"/>
          </a:p>
        </p:txBody>
      </p:sp>
      <p:sp>
        <p:nvSpPr>
          <p:cNvPr id="3" name="スライド番号プレースホルダー 2"/>
          <p:cNvSpPr>
            <a:spLocks noGrp="1"/>
          </p:cNvSpPr>
          <p:nvPr>
            <p:ph type="sldNum" sz="quarter" idx="12"/>
          </p:nvPr>
        </p:nvSpPr>
        <p:spPr>
          <a:xfrm>
            <a:off x="12046227" y="9034671"/>
            <a:ext cx="705678" cy="511175"/>
          </a:xfrm>
        </p:spPr>
        <p:txBody>
          <a:bodyPr/>
          <a:lstStyle/>
          <a:p>
            <a:fld id="{DE2F8A21-8B7F-4E81-A1D6-B63D9660F4C6}" type="slidenum">
              <a:rPr kumimoji="1" lang="ja-JP" altLang="en-US" smtClean="0"/>
              <a:pPr/>
              <a:t>2</a:t>
            </a:fld>
            <a:endParaRPr kumimoji="1" lang="ja-JP" altLang="en-US" dirty="0"/>
          </a:p>
        </p:txBody>
      </p:sp>
      <p:sp>
        <p:nvSpPr>
          <p:cNvPr id="12" name="テキスト ボックス 11"/>
          <p:cNvSpPr txBox="1"/>
          <p:nvPr/>
        </p:nvSpPr>
        <p:spPr>
          <a:xfrm>
            <a:off x="6442056" y="9333398"/>
            <a:ext cx="5956299" cy="286232"/>
          </a:xfrm>
          <a:prstGeom prst="rect">
            <a:avLst/>
          </a:prstGeom>
          <a:noFill/>
        </p:spPr>
        <p:txBody>
          <a:bodyPr wrap="square" rtlCol="0">
            <a:spAutoFit/>
          </a:bodyPr>
          <a:lstStyle/>
          <a:p>
            <a:pPr algn="ctr"/>
            <a:r>
              <a:rPr lang="ja-JP" altLang="en-US" sz="1260" dirty="0"/>
              <a:t>大阪府気候変動対策の推進に関する条例第</a:t>
            </a:r>
            <a:r>
              <a:rPr lang="en-US" altLang="ja-JP" sz="1260" dirty="0"/>
              <a:t>23</a:t>
            </a:r>
            <a:r>
              <a:rPr lang="ja-JP" altLang="en-US" sz="1260" dirty="0"/>
              <a:t>条第１項の規定による届出の例</a:t>
            </a:r>
            <a:endParaRPr lang="en-US" altLang="ja-JP" sz="1260" dirty="0"/>
          </a:p>
        </p:txBody>
      </p:sp>
      <p:sp>
        <p:nvSpPr>
          <p:cNvPr id="27" name="正方形/長方形 26"/>
          <p:cNvSpPr/>
          <p:nvPr/>
        </p:nvSpPr>
        <p:spPr>
          <a:xfrm>
            <a:off x="8633048" y="4807289"/>
            <a:ext cx="2016224" cy="1727017"/>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00"/>
          </a:p>
        </p:txBody>
      </p:sp>
      <p:sp>
        <p:nvSpPr>
          <p:cNvPr id="29" name="線吹き出し 2 28"/>
          <p:cNvSpPr/>
          <p:nvPr/>
        </p:nvSpPr>
        <p:spPr>
          <a:xfrm>
            <a:off x="8075180" y="2195231"/>
            <a:ext cx="4423059" cy="2033825"/>
          </a:xfrm>
          <a:prstGeom prst="callout2">
            <a:avLst>
              <a:gd name="adj1" fmla="val 96531"/>
              <a:gd name="adj2" fmla="val 53313"/>
              <a:gd name="adj3" fmla="val 118942"/>
              <a:gd name="adj4" fmla="val 51559"/>
              <a:gd name="adj5" fmla="val 136755"/>
              <a:gd name="adj6" fmla="val 36041"/>
            </a:avLst>
          </a:prstGeom>
          <a:solidFill>
            <a:schemeClr val="bg1"/>
          </a:solidFill>
          <a:ln>
            <a:solidFill>
              <a:srgbClr val="FF0000"/>
            </a:solidFill>
          </a:ln>
          <a:effectLst>
            <a:outerShdw blurRad="50800" dist="63500" dir="10800000" algn="r" rotWithShape="0">
              <a:prstClr val="black">
                <a:alpha val="40000"/>
              </a:prstClr>
            </a:outerShdw>
          </a:effectLst>
          <a:scene3d>
            <a:camera prst="obliqueBottomRight"/>
            <a:lightRig rig="threePt" dir="t"/>
          </a:scene3d>
        </p:spPr>
        <p:style>
          <a:lnRef idx="2">
            <a:schemeClr val="accent1"/>
          </a:lnRef>
          <a:fillRef idx="1">
            <a:schemeClr val="lt1"/>
          </a:fillRef>
          <a:effectRef idx="0">
            <a:schemeClr val="accent1"/>
          </a:effectRef>
          <a:fontRef idx="minor">
            <a:schemeClr val="dk1"/>
          </a:fontRef>
        </p:style>
        <p:txBody>
          <a:bodyPr rtlCol="0" anchor="t" anchorCtr="0"/>
          <a:lstStyle/>
          <a:p>
            <a:pPr lvl="0"/>
            <a:r>
              <a:rPr lang="ja-JP" altLang="en-US" sz="1400" dirty="0">
                <a:solidFill>
                  <a:schemeClr val="tx1"/>
                </a:solidFill>
                <a:latin typeface="HGPｺﾞｼｯｸE" panose="020B0900000000000000" pitchFamily="50" charset="-128"/>
                <a:ea typeface="HGPｺﾞｼｯｸE" panose="020B0900000000000000" pitchFamily="50" charset="-128"/>
              </a:rPr>
              <a:t>■対象者： 特定建築主等</a:t>
            </a:r>
            <a:r>
              <a:rPr lang="ja-JP" altLang="en-US" sz="1100" dirty="0">
                <a:solidFill>
                  <a:schemeClr val="tx1"/>
                </a:solidFill>
                <a:latin typeface="HGPｺﾞｼｯｸE" panose="020B0900000000000000" pitchFamily="50" charset="-128"/>
                <a:ea typeface="HGPｺﾞｼｯｸE" panose="020B0900000000000000" pitchFamily="50" charset="-128"/>
              </a:rPr>
              <a:t>（譲り渡された場合は譲受者、管理者）</a:t>
            </a:r>
            <a:endParaRPr lang="en-US" altLang="ja-JP" sz="1100" dirty="0">
              <a:solidFill>
                <a:schemeClr val="tx1"/>
              </a:solidFill>
              <a:latin typeface="HGPｺﾞｼｯｸE" panose="020B0900000000000000" pitchFamily="50" charset="-128"/>
              <a:ea typeface="HGPｺﾞｼｯｸE" panose="020B0900000000000000" pitchFamily="50" charset="-128"/>
            </a:endParaRPr>
          </a:p>
          <a:p>
            <a:pPr lvl="0"/>
            <a:r>
              <a:rPr lang="ja-JP" altLang="en-US" sz="1400" dirty="0">
                <a:solidFill>
                  <a:schemeClr val="tx1"/>
                </a:solidFill>
                <a:latin typeface="HGPｺﾞｼｯｸE" panose="020B0900000000000000" pitchFamily="50" charset="-128"/>
                <a:ea typeface="HGPｺﾞｼｯｸE" panose="020B0900000000000000" pitchFamily="50" charset="-128"/>
              </a:rPr>
              <a:t>　　　　　　　 　</a:t>
            </a:r>
            <a:r>
              <a:rPr lang="en-US" altLang="ja-JP" sz="1100" dirty="0">
                <a:solidFill>
                  <a:schemeClr val="tx1"/>
                </a:solidFill>
                <a:latin typeface="HGPｺﾞｼｯｸE" panose="020B0900000000000000" pitchFamily="50" charset="-128"/>
                <a:ea typeface="HGPｺﾞｼｯｸE" panose="020B0900000000000000" pitchFamily="50" charset="-128"/>
              </a:rPr>
              <a:t>※</a:t>
            </a:r>
            <a:r>
              <a:rPr lang="ja-JP" altLang="en-US" sz="1100" dirty="0">
                <a:solidFill>
                  <a:schemeClr val="tx1"/>
                </a:solidFill>
                <a:latin typeface="HGPｺﾞｼｯｸE" panose="020B0900000000000000" pitchFamily="50" charset="-128"/>
                <a:ea typeface="HGPｺﾞｼｯｸE" panose="020B0900000000000000" pitchFamily="50" charset="-128"/>
              </a:rPr>
              <a:t>販売等受託者が広告をするときを含む</a:t>
            </a:r>
            <a:endParaRPr lang="en-US" altLang="ja-JP" sz="1100" dirty="0">
              <a:solidFill>
                <a:schemeClr val="tx1"/>
              </a:solidFill>
              <a:latin typeface="HGPｺﾞｼｯｸE" panose="020B0900000000000000" pitchFamily="50" charset="-128"/>
              <a:ea typeface="HGPｺﾞｼｯｸE" panose="020B0900000000000000" pitchFamily="50" charset="-128"/>
            </a:endParaRPr>
          </a:p>
          <a:p>
            <a:pPr marL="806450" lvl="0" indent="-806450">
              <a:spcBef>
                <a:spcPts val="600"/>
              </a:spcBef>
            </a:pPr>
            <a:r>
              <a:rPr lang="ja-JP" altLang="en-US" sz="1400" dirty="0">
                <a:solidFill>
                  <a:schemeClr val="tx1"/>
                </a:solidFill>
                <a:latin typeface="HGPｺﾞｼｯｸE" panose="020B0900000000000000" pitchFamily="50" charset="-128"/>
                <a:ea typeface="HGPｺﾞｼｯｸE" panose="020B0900000000000000" pitchFamily="50" charset="-128"/>
              </a:rPr>
              <a:t>■要　件：　販売価格又は賃料、間取りの両者表示されている広告（Ａ４サイズを超えるもの）</a:t>
            </a:r>
          </a:p>
          <a:p>
            <a:pPr marL="806450" lvl="0" indent="-806450">
              <a:spcBef>
                <a:spcPts val="600"/>
              </a:spcBef>
            </a:pPr>
            <a:r>
              <a:rPr lang="ja-JP" altLang="en-US" sz="1400" dirty="0">
                <a:solidFill>
                  <a:schemeClr val="tx1"/>
                </a:solidFill>
                <a:latin typeface="HGPｺﾞｼｯｸE" panose="020B0900000000000000" pitchFamily="50" charset="-128"/>
                <a:ea typeface="HGPｺﾞｼｯｸE" panose="020B0900000000000000" pitchFamily="50" charset="-128"/>
              </a:rPr>
              <a:t>■期　間：　</a:t>
            </a:r>
            <a:r>
              <a:rPr lang="zh-CN" altLang="en-US" sz="1400" dirty="0">
                <a:solidFill>
                  <a:schemeClr val="tx1"/>
                </a:solidFill>
                <a:latin typeface="HGPｺﾞｼｯｸE" panose="020B0900000000000000" pitchFamily="50" charset="-128"/>
                <a:ea typeface="HGPｺﾞｼｯｸE" panose="020B0900000000000000" pitchFamily="50" charset="-128"/>
              </a:rPr>
              <a:t>工事完了後３年</a:t>
            </a:r>
            <a:r>
              <a:rPr lang="ja-JP" altLang="en-US" sz="1400" dirty="0">
                <a:solidFill>
                  <a:schemeClr val="tx1"/>
                </a:solidFill>
                <a:latin typeface="HGPｺﾞｼｯｸE" panose="020B0900000000000000" pitchFamily="50" charset="-128"/>
                <a:ea typeface="HGPｺﾞｼｯｸE" panose="020B0900000000000000" pitchFamily="50" charset="-128"/>
              </a:rPr>
              <a:t>間（最初に表示をした日から</a:t>
            </a:r>
            <a:r>
              <a:rPr lang="en-US" altLang="ja-JP" sz="1400" dirty="0">
                <a:solidFill>
                  <a:schemeClr val="tx1"/>
                </a:solidFill>
                <a:latin typeface="HGPｺﾞｼｯｸE" panose="020B0900000000000000" pitchFamily="50" charset="-128"/>
                <a:ea typeface="HGPｺﾞｼｯｸE" panose="020B0900000000000000" pitchFamily="50" charset="-128"/>
              </a:rPr>
              <a:t>15</a:t>
            </a:r>
            <a:r>
              <a:rPr lang="ja-JP" altLang="en-US" sz="1400" dirty="0">
                <a:solidFill>
                  <a:schemeClr val="tx1"/>
                </a:solidFill>
                <a:latin typeface="HGPｺﾞｼｯｸE" panose="020B0900000000000000" pitchFamily="50" charset="-128"/>
                <a:ea typeface="HGPｺﾞｼｯｸE" panose="020B0900000000000000" pitchFamily="50" charset="-128"/>
              </a:rPr>
              <a:t>日以内に届出要）　</a:t>
            </a:r>
          </a:p>
          <a:p>
            <a:pPr lvl="0">
              <a:spcBef>
                <a:spcPts val="600"/>
              </a:spcBef>
            </a:pPr>
            <a:r>
              <a:rPr lang="ja-JP" altLang="en-US" sz="1400" dirty="0">
                <a:solidFill>
                  <a:schemeClr val="tx1"/>
                </a:solidFill>
                <a:latin typeface="HGPｺﾞｼｯｸE" panose="020B0900000000000000" pitchFamily="50" charset="-128"/>
                <a:ea typeface="HGPｺﾞｼｯｸE" panose="020B0900000000000000" pitchFamily="50" charset="-128"/>
              </a:rPr>
              <a:t>■サイズ：　縦</a:t>
            </a:r>
            <a:r>
              <a:rPr lang="en-US" altLang="ja-JP" sz="1400" dirty="0">
                <a:solidFill>
                  <a:schemeClr val="tx1"/>
                </a:solidFill>
                <a:latin typeface="HGPｺﾞｼｯｸE" panose="020B0900000000000000" pitchFamily="50" charset="-128"/>
                <a:ea typeface="HGPｺﾞｼｯｸE" panose="020B0900000000000000" pitchFamily="50" charset="-128"/>
              </a:rPr>
              <a:t>37</a:t>
            </a:r>
            <a:r>
              <a:rPr lang="ja-JP" altLang="en-US" sz="1400" dirty="0">
                <a:solidFill>
                  <a:schemeClr val="tx1"/>
                </a:solidFill>
                <a:latin typeface="HGPｺﾞｼｯｸE" panose="020B0900000000000000" pitchFamily="50" charset="-128"/>
                <a:ea typeface="HGPｺﾞｼｯｸE" panose="020B0900000000000000" pitchFamily="50" charset="-128"/>
              </a:rPr>
              <a:t>ｍｍ以上、</a:t>
            </a:r>
            <a:r>
              <a:rPr lang="ja-JP" altLang="en-US" sz="1400" u="sng" dirty="0">
                <a:solidFill>
                  <a:schemeClr val="tx1"/>
                </a:solidFill>
                <a:latin typeface="HGPｺﾞｼｯｸE" panose="020B0900000000000000" pitchFamily="50" charset="-128"/>
                <a:ea typeface="HGPｺﾞｼｯｸE" panose="020B0900000000000000" pitchFamily="50" charset="-128"/>
              </a:rPr>
              <a:t>横</a:t>
            </a:r>
            <a:r>
              <a:rPr lang="en-US" altLang="ja-JP" sz="1400" u="sng" dirty="0">
                <a:solidFill>
                  <a:schemeClr val="tx1"/>
                </a:solidFill>
                <a:latin typeface="HGPｺﾞｼｯｸE" panose="020B0900000000000000" pitchFamily="50" charset="-128"/>
                <a:ea typeface="HGPｺﾞｼｯｸE" panose="020B0900000000000000" pitchFamily="50" charset="-128"/>
              </a:rPr>
              <a:t>60</a:t>
            </a:r>
            <a:r>
              <a:rPr lang="ja-JP" altLang="en-US" sz="1400" u="sng" dirty="0">
                <a:solidFill>
                  <a:schemeClr val="tx1"/>
                </a:solidFill>
                <a:latin typeface="HGPｺﾞｼｯｸE" panose="020B0900000000000000" pitchFamily="50" charset="-128"/>
                <a:ea typeface="HGPｺﾞｼｯｸE" panose="020B0900000000000000" pitchFamily="50" charset="-128"/>
              </a:rPr>
              <a:t>ｍｍ以上</a:t>
            </a:r>
            <a:endParaRPr lang="en-US" altLang="ja-JP" sz="1400" u="sng"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5825291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797</Words>
  <Application>Microsoft Office PowerPoint</Application>
  <PresentationFormat>A3 297x420 mm</PresentationFormat>
  <Paragraphs>70</Paragraphs>
  <Slides>2</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BIZ UDPゴシック</vt:lpstr>
      <vt:lpstr>BIZ UDゴシック</vt:lpstr>
      <vt:lpstr>HGPｺﾞｼｯｸE</vt:lpstr>
      <vt:lpstr>Meiryo UI</vt:lpstr>
      <vt:lpstr>游ゴシック</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2024-03-08T06:18:31Z</dcterms:created>
  <dcterms:modified xsi:type="dcterms:W3CDTF">2024-03-08T06:18:42Z</dcterms:modified>
</cp:coreProperties>
</file>