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8"/>
  </p:notesMasterIdLst>
  <p:sldIdLst>
    <p:sldId id="262" r:id="rId5"/>
    <p:sldId id="263" r:id="rId6"/>
    <p:sldId id="264" r:id="rId7"/>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FCE"/>
    <a:srgbClr val="006600"/>
    <a:srgbClr val="3AA43A"/>
    <a:srgbClr val="9BBB59"/>
    <a:srgbClr val="EFF3EA"/>
    <a:srgbClr val="000000"/>
    <a:srgbClr val="EDE1ED"/>
    <a:srgbClr val="000099"/>
    <a:srgbClr val="00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4434" autoAdjust="0"/>
  </p:normalViewPr>
  <p:slideViewPr>
    <p:cSldViewPr>
      <p:cViewPr varScale="1">
        <p:scale>
          <a:sx n="59" d="100"/>
          <a:sy n="59" d="100"/>
        </p:scale>
        <p:origin x="1779" y="69"/>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417542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2</a:t>
            </a:fld>
            <a:endParaRPr kumimoji="1" lang="ja-JP" altLang="en-US"/>
          </a:p>
        </p:txBody>
      </p:sp>
    </p:spTree>
    <p:extLst>
      <p:ext uri="{BB962C8B-B14F-4D97-AF65-F5344CB8AC3E}">
        <p14:creationId xmlns:p14="http://schemas.microsoft.com/office/powerpoint/2010/main" val="159165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2025/1/24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2025/1/24</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a:grpSpLocks noChangeAspect="1"/>
          </p:cNvGrpSpPr>
          <p:nvPr/>
        </p:nvGrpSpPr>
        <p:grpSpPr>
          <a:xfrm>
            <a:off x="7760014" y="37134"/>
            <a:ext cx="4969454" cy="423459"/>
            <a:chOff x="6029203" y="46261"/>
            <a:chExt cx="5407394" cy="460777"/>
          </a:xfrm>
        </p:grpSpPr>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39" name="角丸四角形 38"/>
          <p:cNvSpPr/>
          <p:nvPr/>
        </p:nvSpPr>
        <p:spPr>
          <a:xfrm>
            <a:off x="199907" y="3144416"/>
            <a:ext cx="12397328" cy="5688632"/>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33" name="Rectangle 2"/>
          <p:cNvSpPr>
            <a:spLocks noChangeArrowheads="1"/>
          </p:cNvSpPr>
          <p:nvPr/>
        </p:nvSpPr>
        <p:spPr bwMode="auto">
          <a:xfrm>
            <a:off x="486949" y="1341702"/>
            <a:ext cx="11809795" cy="892832"/>
          </a:xfrm>
          <a:prstGeom prst="rect">
            <a:avLst/>
          </a:prstGeom>
          <a:solidFill>
            <a:srgbClr val="DAEEF3"/>
          </a:solidFill>
          <a:ln w="38100" cmpd="dbl">
            <a:solidFill>
              <a:srgbClr val="000000"/>
            </a:solidFill>
            <a:miter lim="800000"/>
            <a:headEnd/>
            <a:tailEnd/>
          </a:ln>
        </p:spPr>
        <p:txBody>
          <a:bodyPr vert="horz" wrap="square" lIns="74295" tIns="72000" rIns="74295" bIns="8890" numCol="1" anchor="t" anchorCtr="0" compatLnSpc="1">
            <a:prstTxWarp prst="textNoShape">
              <a:avLst/>
            </a:prstTxWarp>
          </a:bodyP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目標１：住宅地域における夏の夜間の気温を下げることにより、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地球温暖化の影響を除外した</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熱帯夜日数</a:t>
            </a:r>
            <a:r>
              <a:rPr lang="en-US" altLang="ja-JP" sz="16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baseline="30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年より３割減らす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目標２：屋外空間における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既存のクールスポットの活用や創出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をすることにより、屋外空間における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夏の昼間の暑熱環境を改善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43" name="正方形/長方形 42"/>
          <p:cNvSpPr/>
          <p:nvPr/>
        </p:nvSpPr>
        <p:spPr>
          <a:xfrm>
            <a:off x="6558031" y="3264094"/>
            <a:ext cx="6071360" cy="1682512"/>
          </a:xfrm>
          <a:prstGeom prst="rect">
            <a:avLst/>
          </a:prstGeom>
        </p:spPr>
        <p:txBody>
          <a:bodyPr wrap="square" lIns="0" rIns="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本計画の進行管理では、地球温暖化の影響を除外した７～９月における熱</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帯夜日数を用いており、</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a:t>
            </a:r>
            <a:r>
              <a:rPr lang="en-US" altLang="ja-JP"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）の熱帯夜</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日数は</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日（図２）。</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(1998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年平均</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日に対し</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割減少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前年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割減少）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24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熱帯夜日数は、猛暑や冷夏といった年々の変動の影響を軽減するため、５年間の平均値を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2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用いて評価。</a:t>
            </a:r>
          </a:p>
        </p:txBody>
      </p:sp>
      <p:cxnSp>
        <p:nvCxnSpPr>
          <p:cNvPr id="12" name="直線コネクタ 11"/>
          <p:cNvCxnSpPr/>
          <p:nvPr/>
        </p:nvCxnSpPr>
        <p:spPr>
          <a:xfrm>
            <a:off x="6434559" y="3186033"/>
            <a:ext cx="0" cy="5514341"/>
          </a:xfrm>
          <a:prstGeom prst="line">
            <a:avLst/>
          </a:prstGeom>
          <a:ln>
            <a:solidFill>
              <a:srgbClr val="3AA43A"/>
            </a:solidFill>
            <a:prstDash val="sysDash"/>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2891952" y="2437223"/>
            <a:ext cx="9674443" cy="220573"/>
          </a:xfrm>
          <a:prstGeom prst="rect">
            <a:avLst/>
          </a:prstGeom>
          <a:noFill/>
        </p:spPr>
        <p:txBody>
          <a:bodyPr wrap="none">
            <a:spAutoFit/>
          </a:bodyPr>
          <a:lstStyle/>
          <a:p>
            <a:pPr>
              <a:lnSpc>
                <a:spcPts val="10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地球温暖化の影響を除外した熱帯夜日数：都市化の影響が少ない全国</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地点のデータから算出した地球温暖化による影響と考えられる気温上昇分を除いて算出した熱帯夜日数</a:t>
            </a:r>
          </a:p>
        </p:txBody>
      </p:sp>
      <p:sp>
        <p:nvSpPr>
          <p:cNvPr id="99" name="角丸四角形 98"/>
          <p:cNvSpPr/>
          <p:nvPr/>
        </p:nvSpPr>
        <p:spPr>
          <a:xfrm>
            <a:off x="229465" y="3173886"/>
            <a:ext cx="3240000" cy="318924"/>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目標１の進捗状況</a:t>
            </a:r>
            <a:endParaRPr lang="en-US" altLang="ja-JP" sz="1600" b="1" dirty="0">
              <a:latin typeface="Meiryo UI" pitchFamily="50" charset="-128"/>
              <a:ea typeface="Meiryo UI" pitchFamily="50" charset="-128"/>
              <a:cs typeface="Meiryo UI" pitchFamily="50" charset="-128"/>
            </a:endParaRPr>
          </a:p>
        </p:txBody>
      </p:sp>
      <p:sp>
        <p:nvSpPr>
          <p:cNvPr id="35" name="正方形/長方形 34"/>
          <p:cNvSpPr/>
          <p:nvPr/>
        </p:nvSpPr>
        <p:spPr>
          <a:xfrm>
            <a:off x="224727" y="4059474"/>
            <a:ext cx="6341907" cy="581891"/>
          </a:xfrm>
          <a:prstGeom prst="rect">
            <a:avLst/>
          </a:prstGeom>
        </p:spPr>
        <p:txBody>
          <a:bodyPr wrap="square">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○熱帯夜日数の状況（大阪、豊中、枚方の３地点の観測熱帯夜日数の平均）を</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図１に示す。 </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年の熱帯夜日数は</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日と前年（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日増加</a:t>
            </a:r>
          </a:p>
        </p:txBody>
      </p:sp>
      <p:sp>
        <p:nvSpPr>
          <p:cNvPr id="46" name="正方形/長方形 45"/>
          <p:cNvSpPr/>
          <p:nvPr/>
        </p:nvSpPr>
        <p:spPr>
          <a:xfrm>
            <a:off x="354975" y="3603174"/>
            <a:ext cx="1965603" cy="348813"/>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１．熱帯夜日数の状況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466007" y="8298717"/>
            <a:ext cx="4104456" cy="348813"/>
          </a:xfrm>
          <a:prstGeom prst="rect">
            <a:avLst/>
          </a:prstGeom>
        </p:spPr>
        <p:txBody>
          <a:bodyPr wrap="square">
            <a:spAutoFit/>
          </a:bodyPr>
          <a:lstStyle/>
          <a:p>
            <a:pPr>
              <a:lnSpc>
                <a:spcPts val="20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図１ 年間熱帯夜日数の推移</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大阪府作成）</a:t>
            </a:r>
          </a:p>
        </p:txBody>
      </p:sp>
      <p:sp>
        <p:nvSpPr>
          <p:cNvPr id="44" name="正方形/長方形 43"/>
          <p:cNvSpPr/>
          <p:nvPr/>
        </p:nvSpPr>
        <p:spPr>
          <a:xfrm>
            <a:off x="6835575" y="8340929"/>
            <a:ext cx="5584611" cy="276999"/>
          </a:xfrm>
          <a:prstGeom prst="rect">
            <a:avLst/>
          </a:prstGeom>
        </p:spPr>
        <p:txBody>
          <a:bodyPr wrap="square">
            <a:spAutoFit/>
          </a:bodyPr>
          <a:lstStyle/>
          <a:p>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図２ 地球温暖化の影響を除外した熱帯夜日数の比較</a:t>
            </a:r>
            <a:r>
              <a:rPr lang="ja-JP"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（気象庁データより大阪府作成）</a:t>
            </a:r>
          </a:p>
        </p:txBody>
      </p:sp>
      <p:sp>
        <p:nvSpPr>
          <p:cNvPr id="38" name="正方形/長方形 37">
            <a:extLst>
              <a:ext uri="{FF2B5EF4-FFF2-40B4-BE49-F238E27FC236}">
                <a16:creationId xmlns:a16="http://schemas.microsoft.com/office/drawing/2014/main" id="{83C216E0-E78F-4F06-A4F6-04BDB565AE94}"/>
              </a:ext>
            </a:extLst>
          </p:cNvPr>
          <p:cNvSpPr/>
          <p:nvPr/>
        </p:nvSpPr>
        <p:spPr>
          <a:xfrm>
            <a:off x="10747812" y="570555"/>
            <a:ext cx="1944216" cy="486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160" rtl="0" eaLnBrk="1" latinLnBrk="0" hangingPunct="1">
              <a:defRPr kumimoji="1" sz="2520" kern="1200">
                <a:solidFill>
                  <a:schemeClr val="lt1"/>
                </a:solidFill>
                <a:latin typeface="+mn-lt"/>
                <a:ea typeface="+mn-ea"/>
                <a:cs typeface="+mn-cs"/>
              </a:defRPr>
            </a:lvl1pPr>
            <a:lvl2pPr marL="640080" algn="l" defTabSz="1280160" rtl="0" eaLnBrk="1" latinLnBrk="0" hangingPunct="1">
              <a:defRPr kumimoji="1" sz="2520" kern="1200">
                <a:solidFill>
                  <a:schemeClr val="lt1"/>
                </a:solidFill>
                <a:latin typeface="+mn-lt"/>
                <a:ea typeface="+mn-ea"/>
                <a:cs typeface="+mn-cs"/>
              </a:defRPr>
            </a:lvl2pPr>
            <a:lvl3pPr marL="1280160" algn="l" defTabSz="1280160" rtl="0" eaLnBrk="1" latinLnBrk="0" hangingPunct="1">
              <a:defRPr kumimoji="1" sz="2520" kern="1200">
                <a:solidFill>
                  <a:schemeClr val="lt1"/>
                </a:solidFill>
                <a:latin typeface="+mn-lt"/>
                <a:ea typeface="+mn-ea"/>
                <a:cs typeface="+mn-cs"/>
              </a:defRPr>
            </a:lvl3pPr>
            <a:lvl4pPr marL="1920240" algn="l" defTabSz="1280160" rtl="0" eaLnBrk="1" latinLnBrk="0" hangingPunct="1">
              <a:defRPr kumimoji="1" sz="2520" kern="1200">
                <a:solidFill>
                  <a:schemeClr val="lt1"/>
                </a:solidFill>
                <a:latin typeface="+mn-lt"/>
                <a:ea typeface="+mn-ea"/>
                <a:cs typeface="+mn-cs"/>
              </a:defRPr>
            </a:lvl4pPr>
            <a:lvl5pPr marL="2560320" algn="l" defTabSz="1280160" rtl="0" eaLnBrk="1" latinLnBrk="0" hangingPunct="1">
              <a:defRPr kumimoji="1" sz="2520" kern="1200">
                <a:solidFill>
                  <a:schemeClr val="lt1"/>
                </a:solidFill>
                <a:latin typeface="+mn-lt"/>
                <a:ea typeface="+mn-ea"/>
                <a:cs typeface="+mn-cs"/>
              </a:defRPr>
            </a:lvl5pPr>
            <a:lvl6pPr marL="3200400" algn="l" defTabSz="1280160" rtl="0" eaLnBrk="1" latinLnBrk="0" hangingPunct="1">
              <a:defRPr kumimoji="1" sz="2520" kern="1200">
                <a:solidFill>
                  <a:schemeClr val="lt1"/>
                </a:solidFill>
                <a:latin typeface="+mn-lt"/>
                <a:ea typeface="+mn-ea"/>
                <a:cs typeface="+mn-cs"/>
              </a:defRPr>
            </a:lvl6pPr>
            <a:lvl7pPr marL="3840480" algn="l" defTabSz="1280160" rtl="0" eaLnBrk="1" latinLnBrk="0" hangingPunct="1">
              <a:defRPr kumimoji="1" sz="2520" kern="1200">
                <a:solidFill>
                  <a:schemeClr val="lt1"/>
                </a:solidFill>
                <a:latin typeface="+mn-lt"/>
                <a:ea typeface="+mn-ea"/>
                <a:cs typeface="+mn-cs"/>
              </a:defRPr>
            </a:lvl7pPr>
            <a:lvl8pPr marL="4480560" algn="l" defTabSz="1280160" rtl="0" eaLnBrk="1" latinLnBrk="0" hangingPunct="1">
              <a:defRPr kumimoji="1" sz="2520" kern="1200">
                <a:solidFill>
                  <a:schemeClr val="lt1"/>
                </a:solidFill>
                <a:latin typeface="+mn-lt"/>
                <a:ea typeface="+mn-ea"/>
                <a:cs typeface="+mn-cs"/>
              </a:defRPr>
            </a:lvl8pPr>
            <a:lvl9pPr marL="5120640" algn="l" defTabSz="1280160" rtl="0" eaLnBrk="1" latinLnBrk="0" hangingPunct="1">
              <a:defRPr kumimoji="1" sz="2520" kern="1200">
                <a:solidFill>
                  <a:schemeClr val="lt1"/>
                </a:solidFill>
                <a:latin typeface="+mn-lt"/>
                <a:ea typeface="+mn-ea"/>
                <a:cs typeface="+mn-cs"/>
              </a:defRPr>
            </a:lvl9pPr>
          </a:lstStyle>
          <a:p>
            <a:pPr algn="ctr"/>
            <a:r>
              <a:rPr kumimoji="1" lang="ja-JP" altLang="en-US" sz="2000" dirty="0">
                <a:solidFill>
                  <a:schemeClr val="tx1"/>
                </a:solidFill>
              </a:rPr>
              <a:t>資料２－２</a:t>
            </a:r>
          </a:p>
        </p:txBody>
      </p:sp>
      <p:grpSp>
        <p:nvGrpSpPr>
          <p:cNvPr id="8" name="グループ化 7">
            <a:extLst>
              <a:ext uri="{FF2B5EF4-FFF2-40B4-BE49-F238E27FC236}">
                <a16:creationId xmlns:a16="http://schemas.microsoft.com/office/drawing/2014/main" id="{8C85E719-4D44-4C1D-BCDC-8D15A8096857}"/>
              </a:ext>
            </a:extLst>
          </p:cNvPr>
          <p:cNvGrpSpPr/>
          <p:nvPr/>
        </p:nvGrpSpPr>
        <p:grpSpPr>
          <a:xfrm>
            <a:off x="6628468" y="4844000"/>
            <a:ext cx="6063560" cy="3587603"/>
            <a:chOff x="6699667" y="4921708"/>
            <a:chExt cx="6063560" cy="3587603"/>
          </a:xfrm>
        </p:grpSpPr>
        <p:sp>
          <p:nvSpPr>
            <p:cNvPr id="71" name="正方形/長方形 70"/>
            <p:cNvSpPr/>
            <p:nvPr/>
          </p:nvSpPr>
          <p:spPr>
            <a:xfrm>
              <a:off x="8543367" y="5604984"/>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0986071" y="4921708"/>
              <a:ext cx="1400532" cy="3181715"/>
            </a:xfrm>
            <a:prstGeom prst="roundRect">
              <a:avLst>
                <a:gd name="adj" fmla="val 420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11419720" y="4971895"/>
              <a:ext cx="897682" cy="307777"/>
            </a:xfrm>
            <a:prstGeom prst="rect">
              <a:avLst/>
            </a:prstGeom>
            <a:noFill/>
          </p:spPr>
          <p:txBody>
            <a:bodyPr wrap="none" lIns="0" tIns="0" rIns="0" bIns="0" rtlCol="0">
              <a:spAutoFit/>
            </a:bodyPr>
            <a:lstStyle/>
            <a:p>
              <a:r>
                <a:rPr kumimoji="1" lang="en-US" altLang="ja-JP" sz="2000" b="1" dirty="0">
                  <a:latin typeface="BIZ UDゴシック" panose="020B0400000000000000" pitchFamily="49" charset="-128"/>
                  <a:ea typeface="BIZ UDゴシック" panose="020B0400000000000000" pitchFamily="49" charset="-128"/>
                </a:rPr>
                <a:t>1.6</a:t>
              </a:r>
              <a:r>
                <a:rPr kumimoji="1" lang="ja-JP" altLang="en-US" sz="2000" b="1" dirty="0">
                  <a:latin typeface="BIZ UDゴシック" panose="020B0400000000000000" pitchFamily="49" charset="-128"/>
                  <a:ea typeface="BIZ UDゴシック" panose="020B0400000000000000" pitchFamily="49" charset="-128"/>
                </a:rPr>
                <a:t>割減</a:t>
              </a:r>
            </a:p>
          </p:txBody>
        </p:sp>
        <p:cxnSp>
          <p:nvCxnSpPr>
            <p:cNvPr id="5" name="直線矢印コネクタ 4"/>
            <p:cNvCxnSpPr/>
            <p:nvPr/>
          </p:nvCxnSpPr>
          <p:spPr>
            <a:xfrm>
              <a:off x="11445267" y="5350454"/>
              <a:ext cx="730338" cy="314242"/>
            </a:xfrm>
            <a:prstGeom prst="straightConnector1">
              <a:avLst/>
            </a:prstGeom>
            <a:ln w="4762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CDBEEECC-DF52-4E60-8437-3317CFE8C50B}"/>
                </a:ext>
              </a:extLst>
            </p:cNvPr>
            <p:cNvPicPr>
              <a:picLocks noChangeAspect="1"/>
            </p:cNvPicPr>
            <p:nvPr/>
          </p:nvPicPr>
          <p:blipFill>
            <a:blip r:embed="rId15"/>
            <a:stretch>
              <a:fillRect/>
            </a:stretch>
          </p:blipFill>
          <p:spPr>
            <a:xfrm>
              <a:off x="6699667" y="5017659"/>
              <a:ext cx="5632460" cy="3491652"/>
            </a:xfrm>
            <a:prstGeom prst="rect">
              <a:avLst/>
            </a:prstGeom>
          </p:spPr>
        </p:pic>
      </p:grpSp>
      <p:pic>
        <p:nvPicPr>
          <p:cNvPr id="10" name="図 9">
            <a:extLst>
              <a:ext uri="{FF2B5EF4-FFF2-40B4-BE49-F238E27FC236}">
                <a16:creationId xmlns:a16="http://schemas.microsoft.com/office/drawing/2014/main" id="{C75A9089-924C-423D-860A-2933F8A97063}"/>
              </a:ext>
            </a:extLst>
          </p:cNvPr>
          <p:cNvPicPr>
            <a:picLocks noChangeAspect="1"/>
          </p:cNvPicPr>
          <p:nvPr/>
        </p:nvPicPr>
        <p:blipFill>
          <a:blip r:embed="rId16"/>
          <a:stretch>
            <a:fillRect/>
          </a:stretch>
        </p:blipFill>
        <p:spPr>
          <a:xfrm>
            <a:off x="353043" y="4782194"/>
            <a:ext cx="5953201" cy="3516523"/>
          </a:xfrm>
          <a:prstGeom prst="rect">
            <a:avLst/>
          </a:prstGeom>
        </p:spPr>
      </p:pic>
    </p:spTree>
    <p:extLst>
      <p:ext uri="{BB962C8B-B14F-4D97-AF65-F5344CB8AC3E}">
        <p14:creationId xmlns:p14="http://schemas.microsoft.com/office/powerpoint/2010/main" val="255706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35296" y="657300"/>
            <a:ext cx="12528000" cy="4549015"/>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23071" y="36331"/>
            <a:ext cx="7673873"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1" name="正方形/長方形 70"/>
          <p:cNvSpPr/>
          <p:nvPr/>
        </p:nvSpPr>
        <p:spPr>
          <a:xfrm>
            <a:off x="8345016" y="6211323"/>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23508" y="5317167"/>
            <a:ext cx="12528000" cy="4163953"/>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33" name="角丸四角形 32"/>
          <p:cNvSpPr/>
          <p:nvPr/>
        </p:nvSpPr>
        <p:spPr>
          <a:xfrm>
            <a:off x="135296" y="5352013"/>
            <a:ext cx="3240000" cy="318924"/>
          </a:xfrm>
          <a:prstGeom prst="roundRect">
            <a:avLst>
              <a:gd name="adj" fmla="val 0"/>
            </a:avLst>
          </a:prstGeom>
          <a:solidFill>
            <a:srgbClr val="3AA43A"/>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目標２の進捗状況</a:t>
            </a:r>
            <a:endParaRPr lang="en-US" altLang="ja-JP" sz="1600" b="1" dirty="0">
              <a:latin typeface="Meiryo UI" pitchFamily="50" charset="-128"/>
              <a:ea typeface="Meiryo UI" pitchFamily="50" charset="-128"/>
              <a:cs typeface="Meiryo UI"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4097812436"/>
              </p:ext>
            </p:extLst>
          </p:nvPr>
        </p:nvGraphicFramePr>
        <p:xfrm>
          <a:off x="263961" y="5710764"/>
          <a:ext cx="10377595" cy="3674103"/>
        </p:xfrm>
        <a:graphic>
          <a:graphicData uri="http://schemas.openxmlformats.org/drawingml/2006/table">
            <a:tbl>
              <a:tblPr firstRow="1" bandRow="1">
                <a:tableStyleId>{F5AB1C69-6EDB-4FF4-983F-18BD219EF322}</a:tableStyleId>
              </a:tblPr>
              <a:tblGrid>
                <a:gridCol w="1542812">
                  <a:extLst>
                    <a:ext uri="{9D8B030D-6E8A-4147-A177-3AD203B41FA5}">
                      <a16:colId xmlns:a16="http://schemas.microsoft.com/office/drawing/2014/main" val="3071943201"/>
                    </a:ext>
                  </a:extLst>
                </a:gridCol>
                <a:gridCol w="8834783">
                  <a:extLst>
                    <a:ext uri="{9D8B030D-6E8A-4147-A177-3AD203B41FA5}">
                      <a16:colId xmlns:a16="http://schemas.microsoft.com/office/drawing/2014/main" val="1459275241"/>
                    </a:ext>
                  </a:extLst>
                </a:gridCol>
              </a:tblGrid>
              <a:tr h="321091">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計画で掲げた取組み</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rPr>
                        <a:t>（令和</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）年度の主な取組み</a:t>
                      </a:r>
                    </a:p>
                  </a:txBody>
                  <a:tcPr anchor="ctr">
                    <a:solidFill>
                      <a:srgbClr val="9BBB59"/>
                    </a:solidFill>
                  </a:tcPr>
                </a:tc>
                <a:extLst>
                  <a:ext uri="{0D108BD9-81ED-4DB2-BD59-A6C34878D82A}">
                    <a16:rowId xmlns:a16="http://schemas.microsoft.com/office/drawing/2014/main" val="3433731871"/>
                  </a:ext>
                </a:extLst>
              </a:tr>
              <a:tr h="356768">
                <a:tc rowSpan="7">
                  <a:txBody>
                    <a:bodyPr/>
                    <a:lstStyle/>
                    <a:p>
                      <a:pPr algn="ctr"/>
                      <a:r>
                        <a:rPr kumimoji="1" lang="ja-JP" altLang="en-US" sz="1400" dirty="0">
                          <a:solidFill>
                            <a:schemeClr val="dk1"/>
                          </a:solidFill>
                          <a:latin typeface="Meiryo UI" panose="020B0604030504040204" pitchFamily="50" charset="-128"/>
                          <a:ea typeface="Meiryo UI" panose="020B0604030504040204" pitchFamily="50" charset="-128"/>
                        </a:rPr>
                        <a:t>適応策の推進</a:t>
                      </a: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○府政だより</a:t>
                      </a:r>
                      <a:r>
                        <a:rPr kumimoji="1" lang="en-US" altLang="ja-JP" sz="1300" dirty="0">
                          <a:solidFill>
                            <a:schemeClr val="tx1"/>
                          </a:solidFill>
                          <a:latin typeface="Meiryo UI" panose="020B0604030504040204" pitchFamily="50" charset="-128"/>
                          <a:ea typeface="Meiryo UI" panose="020B0604030504040204" pitchFamily="50" charset="-128"/>
                        </a:rPr>
                        <a:t>7</a:t>
                      </a:r>
                      <a:r>
                        <a:rPr kumimoji="1" lang="ja-JP" altLang="en-US" sz="1300" dirty="0">
                          <a:solidFill>
                            <a:schemeClr val="tx1"/>
                          </a:solidFill>
                          <a:latin typeface="Meiryo UI" panose="020B0604030504040204" pitchFamily="50" charset="-128"/>
                          <a:ea typeface="Meiryo UI" panose="020B0604030504040204" pitchFamily="50" charset="-128"/>
                        </a:rPr>
                        <a:t>月号において熱中症予防普及啓発や、大阪府公式</a:t>
                      </a:r>
                      <a:r>
                        <a:rPr kumimoji="1" lang="en-US" altLang="ja-JP" sz="1300" dirty="0">
                          <a:solidFill>
                            <a:schemeClr val="tx1"/>
                          </a:solidFill>
                          <a:latin typeface="Meiryo UI" panose="020B0604030504040204" pitchFamily="50" charset="-128"/>
                          <a:ea typeface="Meiryo UI" panose="020B0604030504040204" pitchFamily="50" charset="-128"/>
                        </a:rPr>
                        <a:t>X(</a:t>
                      </a:r>
                      <a:r>
                        <a:rPr kumimoji="1" lang="ja-JP" altLang="en-US" sz="1300" dirty="0">
                          <a:solidFill>
                            <a:schemeClr val="tx1"/>
                          </a:solidFill>
                          <a:latin typeface="Meiryo UI" panose="020B0604030504040204" pitchFamily="50" charset="-128"/>
                          <a:ea typeface="Meiryo UI" panose="020B0604030504040204" pitchFamily="50" charset="-128"/>
                        </a:rPr>
                        <a:t>旧</a:t>
                      </a:r>
                      <a:r>
                        <a:rPr kumimoji="1" lang="en-US" altLang="ja-JP" sz="1300" dirty="0">
                          <a:solidFill>
                            <a:schemeClr val="tx1"/>
                          </a:solidFill>
                          <a:latin typeface="Meiryo UI" panose="020B0604030504040204" pitchFamily="50" charset="-128"/>
                          <a:ea typeface="Meiryo UI" panose="020B0604030504040204" pitchFamily="50" charset="-128"/>
                        </a:rPr>
                        <a:t>Twitter)</a:t>
                      </a:r>
                      <a:r>
                        <a:rPr kumimoji="1" lang="ja-JP" altLang="en-US" sz="1300" dirty="0" err="1">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大阪府公式</a:t>
                      </a:r>
                      <a:r>
                        <a:rPr kumimoji="1" lang="en-US" altLang="ja-JP" sz="1300" dirty="0">
                          <a:solidFill>
                            <a:schemeClr val="tx1"/>
                          </a:solidFill>
                          <a:latin typeface="Meiryo UI" panose="020B0604030504040204" pitchFamily="50" charset="-128"/>
                          <a:ea typeface="Meiryo UI" panose="020B0604030504040204" pitchFamily="50" charset="-128"/>
                        </a:rPr>
                        <a:t>Facebook</a:t>
                      </a:r>
                      <a:r>
                        <a:rPr kumimoji="1" lang="ja-JP" altLang="en-US" sz="1300" dirty="0">
                          <a:solidFill>
                            <a:schemeClr val="tx1"/>
                          </a:solidFill>
                          <a:latin typeface="Meiryo UI" panose="020B0604030504040204" pitchFamily="50" charset="-128"/>
                          <a:ea typeface="Meiryo UI" panose="020B0604030504040204" pitchFamily="50" charset="-128"/>
                        </a:rPr>
                        <a:t>おいて注意喚起</a:t>
                      </a:r>
                    </a:p>
                  </a:txBody>
                  <a:tcPr anchor="ctr"/>
                </a:tc>
                <a:extLst>
                  <a:ext uri="{0D108BD9-81ED-4DB2-BD59-A6C34878D82A}">
                    <a16:rowId xmlns:a16="http://schemas.microsoft.com/office/drawing/2014/main" val="311932975"/>
                  </a:ext>
                </a:extLst>
              </a:tr>
              <a:tr h="356768">
                <a:tc vMerge="1">
                  <a:txBody>
                    <a:bodyPr/>
                    <a:lstStyle/>
                    <a:p>
                      <a:endParaRPr kumimoji="1" lang="ja-JP" altLang="en-US"/>
                    </a:p>
                  </a:txBody>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〇教育関係者向けに２回、高齢者に関わる方向けに１回の熱中症対策をテーマとしたセミナーを実施</a:t>
                      </a:r>
                    </a:p>
                  </a:txBody>
                  <a:tcPr anchor="ctr"/>
                </a:tc>
                <a:extLst>
                  <a:ext uri="{0D108BD9-81ED-4DB2-BD59-A6C34878D82A}">
                    <a16:rowId xmlns:a16="http://schemas.microsoft.com/office/drawing/2014/main" val="438448673"/>
                  </a:ext>
                </a:extLst>
              </a:tr>
              <a:tr h="428333">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○事業者との連携による各種媒体を通じた熱中症予防普及啓発</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ポスター：</a:t>
                      </a:r>
                      <a:r>
                        <a:rPr kumimoji="1" lang="en-US" altLang="ja-JP" sz="1300" dirty="0">
                          <a:solidFill>
                            <a:schemeClr val="tx1"/>
                          </a:solidFill>
                          <a:latin typeface="Meiryo UI" panose="020B0604030504040204" pitchFamily="50" charset="-128"/>
                          <a:ea typeface="Meiryo UI" panose="020B0604030504040204" pitchFamily="50" charset="-128"/>
                        </a:rPr>
                        <a:t>1,800</a:t>
                      </a:r>
                      <a:r>
                        <a:rPr kumimoji="1" lang="ja-JP" altLang="en-US" sz="1300" dirty="0">
                          <a:solidFill>
                            <a:schemeClr val="tx1"/>
                          </a:solidFill>
                          <a:latin typeface="Meiryo UI" panose="020B0604030504040204" pitchFamily="50" charset="-128"/>
                          <a:ea typeface="Meiryo UI" panose="020B0604030504040204" pitchFamily="50" charset="-128"/>
                        </a:rPr>
                        <a:t>枚、チラシ</a:t>
                      </a:r>
                      <a:r>
                        <a:rPr kumimoji="1" lang="en-US" altLang="ja-JP" sz="1300" dirty="0">
                          <a:solidFill>
                            <a:schemeClr val="tx1"/>
                          </a:solidFill>
                          <a:latin typeface="Meiryo UI" panose="020B0604030504040204" pitchFamily="50" charset="-128"/>
                          <a:ea typeface="Meiryo UI" panose="020B0604030504040204" pitchFamily="50" charset="-128"/>
                        </a:rPr>
                        <a:t>26,000</a:t>
                      </a:r>
                      <a:r>
                        <a:rPr kumimoji="1" lang="ja-JP" altLang="en-US" sz="1300" dirty="0">
                          <a:solidFill>
                            <a:schemeClr val="tx1"/>
                          </a:solidFill>
                          <a:latin typeface="Meiryo UI" panose="020B0604030504040204" pitchFamily="50" charset="-128"/>
                          <a:ea typeface="Meiryo UI" panose="020B0604030504040204" pitchFamily="50" charset="-128"/>
                        </a:rPr>
                        <a:t>枚、店舗における啓発</a:t>
                      </a:r>
                      <a:r>
                        <a:rPr kumimoji="1" lang="en-US" altLang="ja-JP" sz="1300" dirty="0">
                          <a:solidFill>
                            <a:schemeClr val="tx1"/>
                          </a:solidFill>
                          <a:latin typeface="Meiryo UI" panose="020B0604030504040204" pitchFamily="50" charset="-128"/>
                          <a:ea typeface="Meiryo UI" panose="020B0604030504040204" pitchFamily="50" charset="-128"/>
                        </a:rPr>
                        <a:t>POP</a:t>
                      </a:r>
                      <a:r>
                        <a:rPr kumimoji="1" lang="ja-JP" altLang="en-US" sz="1300" dirty="0" err="1">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アプリを通じた注意喚起</a:t>
                      </a:r>
                      <a:r>
                        <a:rPr kumimoji="1" lang="en-US" altLang="ja-JP" sz="1300" dirty="0">
                          <a:solidFill>
                            <a:schemeClr val="tx1"/>
                          </a:solidFill>
                          <a:latin typeface="Meiryo UI" panose="020B0604030504040204" pitchFamily="50" charset="-128"/>
                          <a:ea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solidFill>
                      <a:srgbClr val="EFF3EA"/>
                    </a:solidFill>
                  </a:tcPr>
                </a:tc>
                <a:extLst>
                  <a:ext uri="{0D108BD9-81ED-4DB2-BD59-A6C34878D82A}">
                    <a16:rowId xmlns:a16="http://schemas.microsoft.com/office/drawing/2014/main" val="3412221773"/>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○府ホームページにおいて「熱中症警戒アラート」のメール配信サービスへの登録を促進すると共に</a:t>
                      </a:r>
                      <a:r>
                        <a:rPr kumimoji="1" lang="ja-JP" altLang="en-US" sz="1300" b="0" dirty="0">
                          <a:solidFill>
                            <a:schemeClr val="tx1"/>
                          </a:solidFill>
                          <a:latin typeface="Meiryo UI" panose="020B0604030504040204" pitchFamily="50" charset="-128"/>
                          <a:ea typeface="Meiryo UI" panose="020B0604030504040204" pitchFamily="50" charset="-128"/>
                        </a:rPr>
                        <a:t>、</a:t>
                      </a:r>
                      <a:r>
                        <a:rPr kumimoji="1" lang="en-US" altLang="ja-JP" sz="1300" b="0" dirty="0">
                          <a:solidFill>
                            <a:schemeClr val="tx1"/>
                          </a:solidFill>
                          <a:latin typeface="Meiryo UI" panose="020B0604030504040204" pitchFamily="50" charset="-128"/>
                          <a:ea typeface="Meiryo UI" panose="020B0604030504040204" pitchFamily="50" charset="-128"/>
                        </a:rPr>
                        <a:t>WBGT</a:t>
                      </a:r>
                      <a:r>
                        <a:rPr kumimoji="1" lang="ja-JP" altLang="en-US" sz="1300" b="0" dirty="0">
                          <a:solidFill>
                            <a:schemeClr val="tx1"/>
                          </a:solidFill>
                          <a:latin typeface="Meiryo UI" panose="020B0604030504040204" pitchFamily="50" charset="-128"/>
                          <a:ea typeface="Meiryo UI" panose="020B0604030504040204" pitchFamily="50" charset="-128"/>
                        </a:rPr>
                        <a:t>（暑さ指数）計の</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l"/>
                      <a:r>
                        <a:rPr kumimoji="1" lang="ja-JP" altLang="en-US" sz="1300" b="0" dirty="0">
                          <a:solidFill>
                            <a:schemeClr val="tx1"/>
                          </a:solidFill>
                          <a:latin typeface="Meiryo UI" panose="020B0604030504040204" pitchFamily="50" charset="-128"/>
                          <a:ea typeface="Meiryo UI" panose="020B0604030504040204" pitchFamily="50" charset="-128"/>
                        </a:rPr>
                        <a:t>　電光表示パネルを設置して暑さ指数と熱中症危険度をリアルタイムに表示・・・・・・・・・・・・・・・・・</a:t>
                      </a: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図３</a:t>
                      </a:r>
                      <a:r>
                        <a:rPr kumimoji="1" lang="en-US" altLang="ja-JP" sz="1300" dirty="0">
                          <a:solidFill>
                            <a:schemeClr val="tx1"/>
                          </a:solidFill>
                          <a:latin typeface="Meiryo UI" panose="020B0604030504040204" pitchFamily="50" charset="-128"/>
                          <a:ea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28793"/>
                  </a:ext>
                </a:extLst>
              </a:tr>
              <a:tr h="569931">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○暑さマップの涼しいスポット公開</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日本ヒートアイランド学会が作成した暑さマップ（携帯アプリ）に「都市緑化を活用した猛暑</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対策事業」で整備した箇所を掲載</a:t>
                      </a:r>
                      <a:r>
                        <a:rPr kumimoji="1" lang="en-US" altLang="ja-JP" sz="1300" dirty="0">
                          <a:solidFill>
                            <a:schemeClr val="tx1"/>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2906449025"/>
                  </a:ext>
                </a:extLst>
              </a:tr>
              <a:tr h="449307">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森林環境税の活用による「都市緑化を活用した猛暑対策事業」を通じた駅前広場などにおける植樹や暑熱環境改善設備</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の設置</a:t>
                      </a:r>
                      <a:r>
                        <a:rPr kumimoji="1" lang="en-US" altLang="ja-JP" sz="1300" dirty="0">
                          <a:latin typeface="Meiryo UI" panose="020B0604030504040204" pitchFamily="50" charset="-128"/>
                          <a:ea typeface="Meiryo UI" panose="020B0604030504040204" pitchFamily="50" charset="-128"/>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採択件数：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37</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dirty="0">
                          <a:latin typeface="Meiryo UI" panose="020B0604030504040204" pitchFamily="50" charset="-128"/>
                          <a:ea typeface="Meiryo UI" panose="020B0604030504040204" pitchFamily="50" charset="-128"/>
                        </a:rPr>
                        <a:t>〕</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2544723"/>
                  </a:ext>
                </a:extLst>
              </a:tr>
              <a:tr h="449307">
                <a:tc vMerge="1">
                  <a:txBody>
                    <a:bodyPr/>
                    <a:lstStyle/>
                    <a:p>
                      <a:pPr algn="ct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latin typeface="Meiryo UI" panose="020B0604030504040204" pitchFamily="50" charset="-128"/>
                          <a:ea typeface="Meiryo UI" panose="020B0604030504040204" pitchFamily="50" charset="-128"/>
                        </a:rPr>
                        <a:t>○事業者から、みどりのカーテンづくりの取組みとして、ゴーヤ種を提供いただき、保育園、幼稚園、小学校、</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介護老人保健施設、</a:t>
                      </a:r>
                      <a:r>
                        <a:rPr kumimoji="1" lang="en-US" altLang="ja-JP" sz="1300" dirty="0">
                          <a:latin typeface="Meiryo UI" panose="020B0604030504040204" pitchFamily="50" charset="-128"/>
                          <a:ea typeface="Meiryo UI" panose="020B0604030504040204" pitchFamily="50" charset="-128"/>
                        </a:rPr>
                        <a:t>NPO</a:t>
                      </a:r>
                      <a:r>
                        <a:rPr kumimoji="1" lang="ja-JP" altLang="en-US" sz="1300" dirty="0">
                          <a:latin typeface="Meiryo UI" panose="020B0604030504040204" pitchFamily="50" charset="-128"/>
                          <a:ea typeface="Meiryo UI" panose="020B0604030504040204" pitchFamily="50" charset="-128"/>
                        </a:rPr>
                        <a:t>法人などへ配布活用</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10789077"/>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1752152338"/>
              </p:ext>
            </p:extLst>
          </p:nvPr>
        </p:nvGraphicFramePr>
        <p:xfrm>
          <a:off x="268273" y="1175688"/>
          <a:ext cx="9739955" cy="3948789"/>
        </p:xfrm>
        <a:graphic>
          <a:graphicData uri="http://schemas.openxmlformats.org/drawingml/2006/table">
            <a:tbl>
              <a:tblPr firstRow="1" bandRow="1">
                <a:tableStyleId>{F5AB1C69-6EDB-4FF4-983F-18BD219EF322}</a:tableStyleId>
              </a:tblPr>
              <a:tblGrid>
                <a:gridCol w="1483491">
                  <a:extLst>
                    <a:ext uri="{9D8B030D-6E8A-4147-A177-3AD203B41FA5}">
                      <a16:colId xmlns:a16="http://schemas.microsoft.com/office/drawing/2014/main" val="1459275241"/>
                    </a:ext>
                  </a:extLst>
                </a:gridCol>
                <a:gridCol w="8256464">
                  <a:extLst>
                    <a:ext uri="{9D8B030D-6E8A-4147-A177-3AD203B41FA5}">
                      <a16:colId xmlns:a16="http://schemas.microsoft.com/office/drawing/2014/main" val="3731626996"/>
                    </a:ext>
                  </a:extLst>
                </a:gridCol>
              </a:tblGrid>
              <a:tr h="389284">
                <a:tc>
                  <a:txBody>
                    <a:bodyPr/>
                    <a:lstStyle/>
                    <a:p>
                      <a:pPr algn="ctr"/>
                      <a:r>
                        <a:rPr kumimoji="1" lang="ja-JP" altLang="en-US" sz="1200" kern="1200" dirty="0">
                          <a:solidFill>
                            <a:schemeClr val="dk1"/>
                          </a:solidFill>
                          <a:latin typeface="Meiryo UI" panose="020B0604030504040204" pitchFamily="50" charset="-128"/>
                          <a:ea typeface="Meiryo UI" panose="020B0604030504040204" pitchFamily="50" charset="-128"/>
                          <a:cs typeface="+mn-cs"/>
                        </a:rPr>
                        <a:t>計画で掲げた取組み</a:t>
                      </a:r>
                    </a:p>
                  </a:txBody>
                  <a:tcPr anchor="ctr">
                    <a:solidFill>
                      <a:srgbClr val="9BBB59"/>
                    </a:solidFill>
                  </a:tcPr>
                </a:tc>
                <a:tc>
                  <a:txBody>
                    <a:bodyPr/>
                    <a:lstStyle/>
                    <a:p>
                      <a:pPr algn="ctr"/>
                      <a:r>
                        <a:rPr kumimoji="1" lang="en-US" altLang="ja-JP" sz="1200" kern="1200" dirty="0">
                          <a:solidFill>
                            <a:schemeClr val="dk1"/>
                          </a:solidFill>
                          <a:latin typeface="Meiryo UI" panose="020B0604030504040204" pitchFamily="50" charset="-128"/>
                          <a:ea typeface="Meiryo UI" panose="020B0604030504040204" pitchFamily="50" charset="-128"/>
                          <a:cs typeface="+mn-cs"/>
                        </a:rPr>
                        <a:t>2022</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（令和</a:t>
                      </a:r>
                      <a:r>
                        <a:rPr kumimoji="1" lang="en-US" altLang="ja-JP" sz="1200" kern="1200" dirty="0">
                          <a:solidFill>
                            <a:schemeClr val="dk1"/>
                          </a:solidFill>
                          <a:latin typeface="Meiryo UI" panose="020B0604030504040204" pitchFamily="50" charset="-128"/>
                          <a:ea typeface="Meiryo UI" panose="020B0604030504040204" pitchFamily="50" charset="-128"/>
                          <a:cs typeface="+mn-cs"/>
                        </a:rPr>
                        <a:t>4</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）年度の主な取組み</a:t>
                      </a:r>
                    </a:p>
                  </a:txBody>
                  <a:tcPr anchor="ctr">
                    <a:solidFill>
                      <a:srgbClr val="9BBB59"/>
                    </a:solidFill>
                  </a:tcPr>
                </a:tc>
                <a:extLst>
                  <a:ext uri="{0D108BD9-81ED-4DB2-BD59-A6C34878D82A}">
                    <a16:rowId xmlns:a16="http://schemas.microsoft.com/office/drawing/2014/main" val="3433731871"/>
                  </a:ext>
                </a:extLst>
              </a:tr>
              <a:tr h="621680">
                <a:tc rowSpan="4">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人工排熱の低減</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○おおさか気候変動対策賞の実施</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受賞事業者：</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事業者（緩和分野３件、適応分野</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図１</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1193297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○おおさか気候変動対策賞特別賞（愛称：“涼”デザイン建築賞）の実施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特別賞：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図２</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412221773"/>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○おおさか環境にやさしい建築賞の実施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大阪府知事賞：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件、部門賞：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128793"/>
                  </a:ext>
                </a:extLst>
              </a:tr>
              <a:tr h="365693">
                <a:tc vMerge="1">
                  <a:txBody>
                    <a:bodyPr/>
                    <a:lstStyle/>
                    <a:p>
                      <a:pPr algn="ct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○事業者向けエコドライブ講習会を実施</a:t>
                      </a:r>
                    </a:p>
                  </a:txBody>
                  <a:tcPr anchor="ctr"/>
                </a:tc>
                <a:extLst>
                  <a:ext uri="{0D108BD9-81ED-4DB2-BD59-A6C34878D82A}">
                    <a16:rowId xmlns:a16="http://schemas.microsoft.com/office/drawing/2014/main" val="135330642"/>
                  </a:ext>
                </a:extLst>
              </a:tr>
              <a:tr h="365693">
                <a:tc rowSpan="2">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建物・地表面の</a:t>
                      </a:r>
                      <a:endParaRPr kumimoji="1" lang="en-US" altLang="ja-JP" sz="1400" b="0" kern="1200" dirty="0">
                        <a:solidFill>
                          <a:schemeClr val="dk1"/>
                        </a:solidFill>
                        <a:latin typeface="Meiryo UI" panose="020B0604030504040204" pitchFamily="50" charset="-128"/>
                        <a:ea typeface="Meiryo UI" panose="020B0604030504040204" pitchFamily="50" charset="-128"/>
                        <a:cs typeface="+mn-cs"/>
                      </a:endParaRPr>
                    </a:p>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高温化抑制</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○森林環境税の活用による暑熱環境改善設備の設置</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採択件数：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37</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290644902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○透水性舗装の整備　歩道</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施工実績：（府）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12,806㎡〕</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32544723"/>
                  </a:ext>
                </a:extLst>
              </a:tr>
              <a:tr h="365693">
                <a:tc rowSpan="2">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都市形態の改善</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○みどりの風促進区域における緑化推進</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民有地緑化：植栽樹木</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13</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本</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885284834"/>
                  </a:ext>
                </a:extLst>
              </a:tr>
              <a:tr h="621680">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○大阪府営公園マスタープランに基づく、多様な自然とふれあい、都市の環境を保全する公園づくりの推進</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〔2022</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年度末における府営公園開設面積</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1,008.7ha〕</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50139988"/>
                  </a:ext>
                </a:extLst>
              </a:tr>
            </a:tbl>
          </a:graphicData>
        </a:graphic>
      </p:graphicFrame>
      <p:sp>
        <p:nvSpPr>
          <p:cNvPr id="9" name="テキスト ボックス 8"/>
          <p:cNvSpPr txBox="1"/>
          <p:nvPr/>
        </p:nvSpPr>
        <p:spPr>
          <a:xfrm>
            <a:off x="10059416" y="2398227"/>
            <a:ext cx="2515967" cy="553998"/>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図１</a:t>
            </a:r>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おおさか気候変動対策賞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（適応分野）</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（大阪府知事賞）関西エアポート株式会社</a:t>
            </a:r>
          </a:p>
        </p:txBody>
      </p:sp>
      <p:sp>
        <p:nvSpPr>
          <p:cNvPr id="44" name="テキスト ボックス 43"/>
          <p:cNvSpPr txBox="1"/>
          <p:nvPr/>
        </p:nvSpPr>
        <p:spPr>
          <a:xfrm>
            <a:off x="10059416" y="4436532"/>
            <a:ext cx="2603880" cy="707886"/>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図２</a:t>
            </a:r>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おおさか気候変動対策賞特別賞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（愛称：“涼”デザイン建築賞）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（特別賞</a:t>
            </a:r>
            <a:r>
              <a:rPr lang="en-US" altLang="ja-JP" sz="1000" dirty="0">
                <a:latin typeface="Meiryo UI" panose="020B0604030504040204" pitchFamily="50" charset="-128"/>
                <a:ea typeface="Meiryo UI" panose="020B0604030504040204" pitchFamily="50" charset="-128"/>
              </a:rPr>
              <a:t>6</a:t>
            </a:r>
            <a:r>
              <a:rPr lang="ja-JP" altLang="en-US" sz="1000" dirty="0">
                <a:solidFill>
                  <a:schemeClr val="dk1"/>
                </a:solidFill>
                <a:latin typeface="Meiryo UI" panose="020B0604030504040204" pitchFamily="50" charset="-128"/>
                <a:ea typeface="Meiryo UI" panose="020B0604030504040204" pitchFamily="50" charset="-128"/>
              </a:rPr>
              <a:t>件の１例）</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枚方市総合文化芸術センター</a:t>
            </a:r>
          </a:p>
        </p:txBody>
      </p:sp>
      <p:sp>
        <p:nvSpPr>
          <p:cNvPr id="45" name="テキスト ボックス 44"/>
          <p:cNvSpPr txBox="1"/>
          <p:nvPr/>
        </p:nvSpPr>
        <p:spPr>
          <a:xfrm>
            <a:off x="10705109" y="9009002"/>
            <a:ext cx="2032395" cy="400110"/>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図３</a:t>
            </a:r>
            <a:r>
              <a:rPr lang="en-US" altLang="ja-JP" sz="1000" dirty="0">
                <a:solidFill>
                  <a:schemeClr val="dk1"/>
                </a:solidFill>
                <a:latin typeface="Meiryo UI" panose="020B0604030504040204" pitchFamily="50" charset="-128"/>
                <a:ea typeface="Meiryo UI" panose="020B0604030504040204" pitchFamily="50" charset="-128"/>
              </a:rPr>
              <a:t>】WBGT</a:t>
            </a:r>
            <a:r>
              <a:rPr lang="ja-JP" altLang="en-US" sz="1000" dirty="0">
                <a:solidFill>
                  <a:schemeClr val="dk1"/>
                </a:solidFill>
                <a:latin typeface="Meiryo UI" panose="020B0604030504040204" pitchFamily="50" charset="-128"/>
                <a:ea typeface="Meiryo UI" panose="020B0604030504040204" pitchFamily="50" charset="-128"/>
              </a:rPr>
              <a:t>（暑さ指数計）</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　　　　 の電光表示パネルの設置</a:t>
            </a:r>
          </a:p>
        </p:txBody>
      </p:sp>
      <p:sp>
        <p:nvSpPr>
          <p:cNvPr id="38" name="正方形/長方形 37"/>
          <p:cNvSpPr/>
          <p:nvPr/>
        </p:nvSpPr>
        <p:spPr>
          <a:xfrm>
            <a:off x="242809" y="749413"/>
            <a:ext cx="2521844" cy="33899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２．計画に基づく取組みの状況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a:grpSpLocks noChangeAspect="1"/>
          </p:cNvGrpSpPr>
          <p:nvPr/>
        </p:nvGrpSpPr>
        <p:grpSpPr>
          <a:xfrm>
            <a:off x="7768952" y="37134"/>
            <a:ext cx="4969454" cy="423459"/>
            <a:chOff x="6029203" y="46261"/>
            <a:chExt cx="5407394" cy="460777"/>
          </a:xfrm>
        </p:grpSpPr>
        <p:pic>
          <p:nvPicPr>
            <p:cNvPr id="37"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52" name="図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pic>
        <p:nvPicPr>
          <p:cNvPr id="6" name="図 5"/>
          <p:cNvPicPr>
            <a:picLocks noChangeAspect="1"/>
          </p:cNvPicPr>
          <p:nvPr/>
        </p:nvPicPr>
        <p:blipFill>
          <a:blip r:embed="rId15"/>
          <a:stretch>
            <a:fillRect/>
          </a:stretch>
        </p:blipFill>
        <p:spPr>
          <a:xfrm>
            <a:off x="10097489" y="3118359"/>
            <a:ext cx="2476545" cy="1256276"/>
          </a:xfrm>
          <a:prstGeom prst="rect">
            <a:avLst/>
          </a:prstGeom>
        </p:spPr>
      </p:pic>
      <p:pic>
        <p:nvPicPr>
          <p:cNvPr id="10" name="図 9"/>
          <p:cNvPicPr>
            <a:picLocks noChangeAspect="1"/>
          </p:cNvPicPr>
          <p:nvPr/>
        </p:nvPicPr>
        <p:blipFill>
          <a:blip r:embed="rId16"/>
          <a:stretch>
            <a:fillRect/>
          </a:stretch>
        </p:blipFill>
        <p:spPr>
          <a:xfrm>
            <a:off x="10166410" y="829790"/>
            <a:ext cx="2338703" cy="1554107"/>
          </a:xfrm>
          <a:prstGeom prst="rect">
            <a:avLst/>
          </a:prstGeom>
        </p:spPr>
      </p:pic>
      <p:pic>
        <p:nvPicPr>
          <p:cNvPr id="53" name="図 52"/>
          <p:cNvPicPr>
            <a:picLocks noChangeAspect="1"/>
          </p:cNvPicPr>
          <p:nvPr/>
        </p:nvPicPr>
        <p:blipFill>
          <a:blip r:embed="rId17">
            <a:extLst>
              <a:ext uri="{BEBA8EAE-BF5A-486C-A8C5-ECC9F3942E4B}">
                <a14:imgProps xmlns:a14="http://schemas.microsoft.com/office/drawing/2010/main">
                  <a14:imgLayer r:embed="rId18">
                    <a14:imgEffect>
                      <a14:brightnessContrast bright="20000"/>
                    </a14:imgEffect>
                  </a14:imgLayer>
                </a14:imgProps>
              </a:ext>
            </a:extLst>
          </a:blip>
          <a:stretch>
            <a:fillRect/>
          </a:stretch>
        </p:blipFill>
        <p:spPr>
          <a:xfrm>
            <a:off x="10832214" y="5466144"/>
            <a:ext cx="1531671" cy="3564000"/>
          </a:xfrm>
          <a:prstGeom prst="rect">
            <a:avLst/>
          </a:prstGeom>
          <a:ln w="12700">
            <a:solidFill>
              <a:schemeClr val="accent1"/>
            </a:solidFill>
          </a:ln>
        </p:spPr>
      </p:pic>
    </p:spTree>
    <p:extLst>
      <p:ext uri="{BB962C8B-B14F-4D97-AF65-F5344CB8AC3E}">
        <p14:creationId xmlns:p14="http://schemas.microsoft.com/office/powerpoint/2010/main" val="288160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6598" y="1704256"/>
            <a:ext cx="12446856" cy="4896544"/>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endParaRPr lang="ja-JP" altLang="en-US" sz="1960" dirty="0"/>
          </a:p>
        </p:txBody>
      </p:sp>
      <p:sp>
        <p:nvSpPr>
          <p:cNvPr id="5" name="角丸四角形 4"/>
          <p:cNvSpPr/>
          <p:nvPr/>
        </p:nvSpPr>
        <p:spPr>
          <a:xfrm>
            <a:off x="188146" y="1734224"/>
            <a:ext cx="6277596" cy="318924"/>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600" b="1" dirty="0">
                <a:latin typeface="Meiryo UI" pitchFamily="50" charset="-128"/>
                <a:ea typeface="Meiryo UI" pitchFamily="50" charset="-128"/>
                <a:cs typeface="Meiryo UI" pitchFamily="50" charset="-128"/>
              </a:rPr>
              <a:t>気候変動対策部会における点検・評価結果（案）</a:t>
            </a:r>
          </a:p>
        </p:txBody>
      </p:sp>
      <p:grpSp>
        <p:nvGrpSpPr>
          <p:cNvPr id="7"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10"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 name="グループ化 11"/>
          <p:cNvGrpSpPr>
            <a:grpSpLocks noChangeAspect="1"/>
          </p:cNvGrpSpPr>
          <p:nvPr/>
        </p:nvGrpSpPr>
        <p:grpSpPr>
          <a:xfrm>
            <a:off x="7760014" y="37134"/>
            <a:ext cx="4969454" cy="423459"/>
            <a:chOff x="6029203" y="46261"/>
            <a:chExt cx="5407394" cy="460777"/>
          </a:xfrm>
        </p:grpSpPr>
        <p:pic>
          <p:nvPicPr>
            <p:cNvPr id="13"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24" name="図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25" name="正方形/長方形 24">
            <a:extLst>
              <a:ext uri="{FF2B5EF4-FFF2-40B4-BE49-F238E27FC236}">
                <a16:creationId xmlns:a16="http://schemas.microsoft.com/office/drawing/2014/main" id="{9E85E669-F48C-4EFE-AC36-309FFD899294}"/>
              </a:ext>
            </a:extLst>
          </p:cNvPr>
          <p:cNvSpPr/>
          <p:nvPr/>
        </p:nvSpPr>
        <p:spPr>
          <a:xfrm>
            <a:off x="188146" y="2353039"/>
            <a:ext cx="12499636" cy="3892861"/>
          </a:xfrm>
          <a:prstGeom prst="rect">
            <a:avLst/>
          </a:prstGeom>
          <a:noFill/>
        </p:spPr>
        <p:txBody>
          <a:bodyPr wrap="square">
            <a:spAutoFit/>
          </a:bodyPr>
          <a:lstStyle/>
          <a:p>
            <a:pPr>
              <a:lnSpc>
                <a:spcPct val="150000"/>
              </a:lnSpc>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「おおさかヒートアイランド対策推進計画」の進捗状況及び、今後の推進方針としては、</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・地球温暖化の影響を除外した熱帯夜日数は、</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基準年の</a:t>
            </a:r>
            <a:r>
              <a:rPr lang="en-US" altLang="ja-JP"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年から比べて</a:t>
            </a:r>
            <a:r>
              <a:rPr lang="en-US" altLang="ja-JP" sz="2400" b="1" u="sng" dirty="0">
                <a:latin typeface="Meiryo UI" panose="020B0604030504040204" pitchFamily="50" charset="-128"/>
                <a:ea typeface="Meiryo UI" panose="020B0604030504040204" pitchFamily="50" charset="-128"/>
                <a:cs typeface="Meiryo UI" panose="020B0604030504040204" pitchFamily="50" charset="-128"/>
              </a:rPr>
              <a:t>1.6</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割（６日）減少</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しているが、目標には達していないことから、関連情報を解析し、今後の傾向を注視しつつ、対策を着実に進めていく必要がある。</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・また、猛暑に対する、</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夏の昼間の暑熱環境の改善に向けた取組みも引き続き進めることが重要</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ことを確認。</a:t>
            </a:r>
          </a:p>
        </p:txBody>
      </p:sp>
    </p:spTree>
    <p:extLst>
      <p:ext uri="{BB962C8B-B14F-4D97-AF65-F5344CB8AC3E}">
        <p14:creationId xmlns:p14="http://schemas.microsoft.com/office/powerpoint/2010/main" val="16093044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9A17A-5331-407B-A81E-F2783014BB64}">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purl.org/dc/terms/"/>
    <ds:schemaRef ds:uri="a9b0d389-098a-4f82-adda-c0435a7f6245"/>
    <ds:schemaRef ds:uri="http://schemas.openxmlformats.org/package/2006/metadata/core-properties"/>
    <ds:schemaRef ds:uri="70d7d652-1edb-4486-adb7-569848e2bdac"/>
    <ds:schemaRef ds:uri="http://www.w3.org/XML/1998/namespace"/>
  </ds:schemaRefs>
</ds:datastoreItem>
</file>

<file path=customXml/itemProps2.xml><?xml version="1.0" encoding="utf-8"?>
<ds:datastoreItem xmlns:ds="http://schemas.openxmlformats.org/officeDocument/2006/customXml" ds:itemID="{EF6DC4AC-2385-4827-ADE7-2375167CE376}">
  <ds:schemaRefs>
    <ds:schemaRef ds:uri="http://schemas.microsoft.com/sharepoint/v3/contenttype/forms"/>
  </ds:schemaRefs>
</ds:datastoreItem>
</file>

<file path=customXml/itemProps3.xml><?xml version="1.0" encoding="utf-8"?>
<ds:datastoreItem xmlns:ds="http://schemas.openxmlformats.org/officeDocument/2006/customXml" ds:itemID="{9A0E81D4-4400-47AF-9AC0-37880203C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A3 297x420 mm</PresentationFormat>
  <Paragraphs>72</Paragraphs>
  <Slides>3</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BIZ UDゴシック</vt:lpstr>
      <vt:lpstr>Meiryo UI</vt:lpstr>
      <vt:lpstr>Arial</vt:lpstr>
      <vt:lpstr>Calibri</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2020-01-27T08:11:08Z</dcterms:created>
  <dcterms:modified xsi:type="dcterms:W3CDTF">2025-01-24T08:02:12Z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