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3"/>
  </p:notesMasterIdLst>
  <p:sldIdLst>
    <p:sldId id="317" r:id="rId2"/>
  </p:sldIdLst>
  <p:sldSz cx="12801600" cy="96012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58" autoAdjust="0"/>
    <p:restoredTop sz="95020" autoAdjust="0"/>
  </p:normalViewPr>
  <p:slideViewPr>
    <p:cSldViewPr snapToGrid="0">
      <p:cViewPr varScale="1">
        <p:scale>
          <a:sx n="57" d="100"/>
          <a:sy n="57" d="100"/>
        </p:scale>
        <p:origin x="1354" y="3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D0FFB0-652D-456A-8B6E-8DA01805C979}" type="datetimeFigureOut">
              <a:rPr kumimoji="1" lang="ja-JP" altLang="en-US" smtClean="0"/>
              <a:t>2024/3/8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F88904-9BC5-47AB-9CFD-C43401D4EC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22762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20750" y="746125"/>
            <a:ext cx="4965700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4524E6-8639-4FB2-811B-6D75DE6660E6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63209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49092-CB3E-479E-958A-56C78BEC401A}" type="datetimeFigureOut">
              <a:rPr kumimoji="1" lang="ja-JP" altLang="en-US" smtClean="0"/>
              <a:t>2024/3/8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6350E-D432-446A-B546-75A5709A1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2794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49092-CB3E-479E-958A-56C78BEC401A}" type="datetimeFigureOut">
              <a:rPr kumimoji="1" lang="ja-JP" altLang="en-US" smtClean="0"/>
              <a:t>2024/3/8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6350E-D432-446A-B546-75A5709A1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91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49092-CB3E-479E-958A-56C78BEC401A}" type="datetimeFigureOut">
              <a:rPr kumimoji="1" lang="ja-JP" altLang="en-US" smtClean="0"/>
              <a:t>2024/3/8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6350E-D432-446A-B546-75A5709A1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663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49092-CB3E-479E-958A-56C78BEC401A}" type="datetimeFigureOut">
              <a:rPr kumimoji="1" lang="ja-JP" altLang="en-US" smtClean="0"/>
              <a:t>2024/3/8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6350E-D432-446A-B546-75A5709A1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2861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49092-CB3E-479E-958A-56C78BEC401A}" type="datetimeFigureOut">
              <a:rPr kumimoji="1" lang="ja-JP" altLang="en-US" smtClean="0"/>
              <a:t>2024/3/8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6350E-D432-446A-B546-75A5709A1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422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49092-CB3E-479E-958A-56C78BEC401A}" type="datetimeFigureOut">
              <a:rPr kumimoji="1" lang="ja-JP" altLang="en-US" smtClean="0"/>
              <a:t>2024/3/8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6350E-D432-446A-B546-75A5709A1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1016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49092-CB3E-479E-958A-56C78BEC401A}" type="datetimeFigureOut">
              <a:rPr kumimoji="1" lang="ja-JP" altLang="en-US" smtClean="0"/>
              <a:t>2024/3/8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6350E-D432-446A-B546-75A5709A1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828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49092-CB3E-479E-958A-56C78BEC401A}" type="datetimeFigureOut">
              <a:rPr kumimoji="1" lang="ja-JP" altLang="en-US" smtClean="0"/>
              <a:t>2024/3/8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6350E-D432-446A-B546-75A5709A1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8947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49092-CB3E-479E-958A-56C78BEC401A}" type="datetimeFigureOut">
              <a:rPr kumimoji="1" lang="ja-JP" altLang="en-US" smtClean="0"/>
              <a:t>2024/3/8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6350E-D432-446A-B546-75A5709A1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9494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49092-CB3E-479E-958A-56C78BEC401A}" type="datetimeFigureOut">
              <a:rPr kumimoji="1" lang="ja-JP" altLang="en-US" smtClean="0"/>
              <a:t>2024/3/8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6350E-D432-446A-B546-75A5709A1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9445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49092-CB3E-479E-958A-56C78BEC401A}" type="datetimeFigureOut">
              <a:rPr kumimoji="1" lang="ja-JP" altLang="en-US" smtClean="0"/>
              <a:t>2024/3/8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6350E-D432-446A-B546-75A5709A1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4420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B49092-CB3E-479E-958A-56C78BEC401A}" type="datetimeFigureOut">
              <a:rPr kumimoji="1" lang="ja-JP" altLang="en-US" smtClean="0"/>
              <a:t>2024/3/8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66350E-D432-446A-B546-75A5709A1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6118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0" y="202688"/>
            <a:ext cx="11141366" cy="9809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kumimoji="1" lang="ja-JP" altLang="en-US" sz="2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おおさか気候変動対策賞特別賞（愛称：“涼”デザイン建築賞）</a:t>
            </a:r>
            <a:endParaRPr kumimoji="1" lang="en-US" altLang="ja-JP" sz="28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>
              <a:lnSpc>
                <a:spcPts val="3500"/>
              </a:lnSpc>
            </a:pPr>
            <a:r>
              <a:rPr kumimoji="1" lang="ja-JP" altLang="en-US" sz="2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における</a:t>
            </a:r>
            <a:r>
              <a:rPr kumimoji="1" lang="en-US" altLang="ja-JP" sz="2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ZEB</a:t>
            </a:r>
            <a:r>
              <a:rPr kumimoji="1" lang="ja-JP" altLang="en-US" sz="2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・</a:t>
            </a:r>
            <a:r>
              <a:rPr kumimoji="1" lang="en-US" altLang="ja-JP" sz="2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ZEH</a:t>
            </a:r>
            <a:r>
              <a:rPr kumimoji="1" lang="ja-JP" altLang="en-US" sz="2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の評価について</a:t>
            </a:r>
            <a:endParaRPr kumimoji="1" lang="en-US" altLang="ja-JP" sz="28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64328" y="2004235"/>
            <a:ext cx="11758387" cy="49957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622425">
              <a:lnSpc>
                <a:spcPct val="150000"/>
              </a:lnSpc>
            </a:pPr>
            <a:r>
              <a:rPr lang="ja-JP" altLang="en-US" sz="1680" dirty="0"/>
              <a:t>条例に基づき届け出された建築物（延べ面積</a:t>
            </a:r>
            <a:r>
              <a:rPr lang="en-US" altLang="ja-JP" sz="1680" dirty="0"/>
              <a:t>2,000㎡</a:t>
            </a:r>
            <a:r>
              <a:rPr lang="ja-JP" altLang="en-US" sz="1680" dirty="0"/>
              <a:t>以上）で、前年度の間に工事完了した建築物のうち、</a:t>
            </a:r>
            <a:endParaRPr lang="en-US" altLang="ja-JP" sz="1680" dirty="0"/>
          </a:p>
          <a:p>
            <a:pPr marL="1622425"/>
            <a:r>
              <a:rPr lang="en-US" altLang="ja-JP" sz="1680" dirty="0"/>
              <a:t>CASBEE</a:t>
            </a:r>
            <a:r>
              <a:rPr lang="ja-JP" altLang="en-US" sz="1680" dirty="0"/>
              <a:t>の総合評価が一定以上で、ヒートアイランド対策の評価値が高いもの</a:t>
            </a:r>
            <a:endParaRPr lang="en-US" altLang="ja-JP" sz="1680" dirty="0"/>
          </a:p>
          <a:p>
            <a:pPr marL="1622425">
              <a:lnSpc>
                <a:spcPct val="150000"/>
              </a:lnSpc>
            </a:pPr>
            <a:r>
              <a:rPr lang="ja-JP" altLang="en-US" sz="1680" b="1" dirty="0"/>
              <a:t>→建築物環境計画書の届出データより、評価項目①と②の評価値の平均値がレベル３．５以上のもの</a:t>
            </a:r>
            <a:endParaRPr lang="en-US" altLang="ja-JP" sz="1680" b="1" dirty="0"/>
          </a:p>
          <a:p>
            <a:pPr marL="1622425"/>
            <a:endParaRPr lang="en-US" altLang="ja-JP" sz="1680" b="1" dirty="0">
              <a:latin typeface="+mn-ea"/>
            </a:endParaRPr>
          </a:p>
          <a:p>
            <a:pPr marL="1622425">
              <a:lnSpc>
                <a:spcPts val="1400"/>
              </a:lnSpc>
              <a:spcBef>
                <a:spcPts val="840"/>
              </a:spcBef>
            </a:pPr>
            <a:endParaRPr lang="en-US" altLang="ja-JP" sz="147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1626870"/>
            <a:endParaRPr lang="en-US" altLang="ja-JP" sz="147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1626870"/>
            <a:endParaRPr lang="en-US" altLang="ja-JP" sz="168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1626870"/>
            <a:endParaRPr lang="en-US" altLang="ja-JP" sz="168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1626870"/>
            <a:endParaRPr lang="en-US" altLang="ja-JP" sz="168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1626870"/>
            <a:endParaRPr lang="en-US" altLang="ja-JP" sz="168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1626870"/>
            <a:endParaRPr lang="en-US" altLang="ja-JP" sz="168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1626870"/>
            <a:endParaRPr lang="en-US" altLang="ja-JP" sz="168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1626870"/>
            <a:endParaRPr lang="en-US" altLang="ja-JP" sz="168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1626870"/>
            <a:endParaRPr lang="en-US" altLang="ja-JP" sz="168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1626870"/>
            <a:endParaRPr lang="en-US" altLang="ja-JP" sz="168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1626870"/>
            <a:endParaRPr lang="en-US" altLang="ja-JP" sz="168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1626870"/>
            <a:endParaRPr lang="en-US" altLang="ja-JP" sz="168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1626870"/>
            <a:endParaRPr lang="en-US" altLang="ja-JP" sz="168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30652" y="7503960"/>
            <a:ext cx="11758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622425"/>
            <a:r>
              <a:rPr lang="en-US" altLang="ja-JP" sz="1800" b="1" dirty="0"/>
              <a:t>2050</a:t>
            </a:r>
            <a:r>
              <a:rPr lang="ja-JP" altLang="en-US" sz="1800" b="1" dirty="0"/>
              <a:t>年カーボンニュートラルに向け、ヒートアイランド対策に加え、</a:t>
            </a:r>
            <a:r>
              <a:rPr lang="en-US" altLang="ja-JP" sz="1800" b="1" dirty="0"/>
              <a:t>ZEB</a:t>
            </a:r>
            <a:r>
              <a:rPr lang="ja-JP" altLang="en-US" sz="1800" b="1" dirty="0"/>
              <a:t>・</a:t>
            </a:r>
            <a:r>
              <a:rPr lang="en-US" altLang="ja-JP" sz="1800" b="1" dirty="0"/>
              <a:t>ZEH</a:t>
            </a:r>
            <a:r>
              <a:rPr lang="ja-JP" altLang="en-US" sz="1800" b="1" dirty="0"/>
              <a:t>化を実現した者を称えるとともに、広く府民に周知することにより、</a:t>
            </a:r>
            <a:r>
              <a:rPr lang="en-US" altLang="ja-JP" sz="1800" b="1" dirty="0"/>
              <a:t> ZEB</a:t>
            </a:r>
            <a:r>
              <a:rPr lang="ja-JP" altLang="en-US" sz="1800" b="1" dirty="0"/>
              <a:t>・</a:t>
            </a:r>
            <a:r>
              <a:rPr lang="en-US" altLang="ja-JP" sz="1800" b="1" dirty="0"/>
              <a:t>ZEH</a:t>
            </a:r>
            <a:r>
              <a:rPr lang="ja-JP" altLang="en-US" sz="1800" b="1" dirty="0"/>
              <a:t>の普及促進をめざす。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64328" y="2115302"/>
            <a:ext cx="1539933" cy="3939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960" b="1" dirty="0"/>
              <a:t>要　　　件</a:t>
            </a:r>
            <a:endParaRPr kumimoji="1" lang="ja-JP" altLang="en-US" sz="1960" b="1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82711" y="1692618"/>
            <a:ext cx="11899649" cy="3939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622425"/>
            <a:r>
              <a:rPr kumimoji="1" lang="ja-JP" altLang="en-US" sz="1960" dirty="0"/>
              <a:t>猛暑対策</a:t>
            </a:r>
            <a:r>
              <a:rPr lang="ja-JP" altLang="en-US" sz="1960" dirty="0"/>
              <a:t>として</a:t>
            </a:r>
            <a:r>
              <a:rPr kumimoji="1" lang="ja-JP" altLang="en-US" sz="1960" dirty="0"/>
              <a:t>、ヒートアイランド対策</a:t>
            </a:r>
            <a:r>
              <a:rPr lang="ja-JP" altLang="en-US" sz="1960" dirty="0"/>
              <a:t>の評価が高い建築物の建築主、設計者を表彰する。</a:t>
            </a:r>
            <a:endParaRPr lang="en-US" altLang="ja-JP" sz="1960" dirty="0"/>
          </a:p>
        </p:txBody>
      </p:sp>
      <p:sp>
        <p:nvSpPr>
          <p:cNvPr id="16" name="日付プレースホルダー 15"/>
          <p:cNvSpPr>
            <a:spLocks noGrp="1"/>
          </p:cNvSpPr>
          <p:nvPr>
            <p:ph type="dt" sz="half" idx="10"/>
          </p:nvPr>
        </p:nvSpPr>
        <p:spPr>
          <a:xfrm>
            <a:off x="10784114" y="257119"/>
            <a:ext cx="1863717" cy="511175"/>
          </a:xfrm>
          <a:ln w="28575">
            <a:solidFill>
              <a:schemeClr val="tx1"/>
            </a:solidFill>
          </a:ln>
        </p:spPr>
        <p:txBody>
          <a:bodyPr/>
          <a:lstStyle/>
          <a:p>
            <a:r>
              <a:rPr lang="ja-JP" altLang="en-US" dirty="0"/>
              <a:t>　</a:t>
            </a:r>
            <a:r>
              <a:rPr lang="ja-JP" altLang="en-US" sz="1960" b="1" dirty="0">
                <a:solidFill>
                  <a:schemeClr val="tx1"/>
                </a:solidFill>
              </a:rPr>
              <a:t>資料２－１</a:t>
            </a:r>
            <a:endParaRPr kumimoji="1" lang="ja-JP" altLang="en-US" sz="1960" b="1" dirty="0">
              <a:solidFill>
                <a:schemeClr val="tx1"/>
              </a:solidFill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1069358" y="776850"/>
            <a:ext cx="1543969" cy="35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80" b="1" dirty="0"/>
              <a:t>建築環境課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64327" y="1657381"/>
            <a:ext cx="1785493" cy="3939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960" b="1" dirty="0"/>
              <a:t>趣　　　旨</a:t>
            </a:r>
            <a:endParaRPr kumimoji="1" lang="ja-JP" altLang="en-US" sz="1960" b="1" dirty="0"/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6102918"/>
              </p:ext>
            </p:extLst>
          </p:nvPr>
        </p:nvGraphicFramePr>
        <p:xfrm>
          <a:off x="2203694" y="3090063"/>
          <a:ext cx="10074251" cy="381205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028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748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965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r>
                        <a:rPr kumimoji="1" lang="ja-JP" altLang="en-US" sz="1700" dirty="0"/>
                        <a:t>評価項目</a:t>
                      </a:r>
                    </a:p>
                  </a:txBody>
                  <a:tcPr marL="128016" marR="128016" marT="64008" marB="64008"/>
                </a:tc>
                <a:tc>
                  <a:txBody>
                    <a:bodyPr/>
                    <a:lstStyle/>
                    <a:p>
                      <a:r>
                        <a:rPr kumimoji="1" lang="ja-JP" altLang="en-US" sz="1700" b="1" dirty="0"/>
                        <a:t>①　</a:t>
                      </a:r>
                      <a:r>
                        <a:rPr kumimoji="1" lang="en-US" altLang="ja-JP" sz="1700" b="1" dirty="0"/>
                        <a:t>Q3-3.2</a:t>
                      </a:r>
                      <a:r>
                        <a:rPr kumimoji="1" lang="ja-JP" altLang="en-US" sz="1700" b="1" dirty="0"/>
                        <a:t>　敷地内温熱環境の向上</a:t>
                      </a:r>
                    </a:p>
                  </a:txBody>
                  <a:tcPr marL="128016" marR="128016" marT="64008" marB="64008"/>
                </a:tc>
                <a:tc>
                  <a:txBody>
                    <a:bodyPr/>
                    <a:lstStyle/>
                    <a:p>
                      <a:r>
                        <a:rPr kumimoji="1" lang="ja-JP" altLang="en-US" sz="1700" b="1" dirty="0"/>
                        <a:t>②　</a:t>
                      </a:r>
                      <a:r>
                        <a:rPr kumimoji="1" lang="en-US" altLang="ja-JP" sz="1700" b="1" dirty="0"/>
                        <a:t>LR3-2.2</a:t>
                      </a:r>
                      <a:r>
                        <a:rPr kumimoji="1" lang="ja-JP" altLang="en-US" sz="1700" b="1" dirty="0"/>
                        <a:t>　温熱環境悪化の改善</a:t>
                      </a:r>
                    </a:p>
                  </a:txBody>
                  <a:tcPr marL="128016" marR="128016" marT="64008" marB="6400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09672">
                <a:tc>
                  <a:txBody>
                    <a:bodyPr/>
                    <a:lstStyle/>
                    <a:p>
                      <a:r>
                        <a:rPr kumimoji="1" lang="ja-JP" altLang="en-US" sz="1700" dirty="0"/>
                        <a:t>主な</a:t>
                      </a:r>
                      <a:endParaRPr kumimoji="1" lang="en-US" altLang="ja-JP" sz="1700" dirty="0"/>
                    </a:p>
                    <a:p>
                      <a:r>
                        <a:rPr kumimoji="1" lang="ja-JP" altLang="en-US" sz="1700" dirty="0"/>
                        <a:t>評価内容</a:t>
                      </a:r>
                    </a:p>
                  </a:txBody>
                  <a:tcPr marL="128016" marR="128016" marT="64008" marB="64008"/>
                </a:tc>
                <a:tc>
                  <a:txBody>
                    <a:bodyPr/>
                    <a:lstStyle/>
                    <a:p>
                      <a:r>
                        <a:rPr kumimoji="1" lang="ja-JP" altLang="en-US" sz="1500" dirty="0"/>
                        <a:t>・風を導く建築物の配置・形状の工夫</a:t>
                      </a:r>
                      <a:endParaRPr kumimoji="1" lang="en-US" altLang="ja-JP" sz="1500" dirty="0"/>
                    </a:p>
                    <a:p>
                      <a:r>
                        <a:rPr kumimoji="1" lang="ja-JP" altLang="en-US" sz="1500" dirty="0"/>
                        <a:t>・緑地、水面、日陰の確保</a:t>
                      </a:r>
                      <a:endParaRPr kumimoji="1" lang="en-US" altLang="ja-JP" sz="1500" dirty="0"/>
                    </a:p>
                    <a:p>
                      <a:r>
                        <a:rPr kumimoji="1" lang="ja-JP" altLang="en-US" sz="1500" dirty="0"/>
                        <a:t>・舗装面積を小さく</a:t>
                      </a:r>
                      <a:endParaRPr kumimoji="1" lang="en-US" altLang="ja-JP" sz="1500" dirty="0"/>
                    </a:p>
                    <a:p>
                      <a:r>
                        <a:rPr kumimoji="1" lang="ja-JP" altLang="en-US" sz="1500" dirty="0"/>
                        <a:t>・人の出入り可能な屋上の緑化</a:t>
                      </a:r>
                      <a:endParaRPr kumimoji="1" lang="en-US" altLang="ja-JP" sz="1500" dirty="0"/>
                    </a:p>
                    <a:p>
                      <a:r>
                        <a:rPr kumimoji="1" lang="ja-JP" altLang="en-US" sz="1500" dirty="0"/>
                        <a:t>・外壁面の緑化</a:t>
                      </a:r>
                    </a:p>
                    <a:p>
                      <a:r>
                        <a:rPr kumimoji="1" lang="ja-JP" altLang="en-US" sz="1500" dirty="0"/>
                        <a:t>・設備の排熱位置を高所に</a:t>
                      </a:r>
                      <a:endParaRPr kumimoji="1" lang="en-US" altLang="ja-JP" sz="1500" dirty="0"/>
                    </a:p>
                  </a:txBody>
                  <a:tcPr marL="128016" marR="128016" marT="64008" marB="64008"/>
                </a:tc>
                <a:tc>
                  <a:txBody>
                    <a:bodyPr/>
                    <a:lstStyle/>
                    <a:p>
                      <a:r>
                        <a:rPr kumimoji="1" lang="ja-JP" altLang="en-US" sz="1500" dirty="0"/>
                        <a:t>・地域の気象データの把握や調査</a:t>
                      </a:r>
                      <a:endParaRPr kumimoji="1" lang="en-US" altLang="ja-JP" sz="1500" dirty="0"/>
                    </a:p>
                    <a:p>
                      <a:r>
                        <a:rPr kumimoji="1" lang="ja-JP" altLang="en-US" sz="1500" dirty="0"/>
                        <a:t>・風下への風通しに配慮した建築物の配置・形状</a:t>
                      </a:r>
                    </a:p>
                    <a:p>
                      <a:r>
                        <a:rPr kumimoji="1" lang="ja-JP" altLang="en-US" sz="1500" dirty="0"/>
                        <a:t>・建築物の見付け面積を小さく</a:t>
                      </a:r>
                      <a:endParaRPr kumimoji="1" lang="en-US" altLang="ja-JP" sz="1500" dirty="0"/>
                    </a:p>
                    <a:p>
                      <a:r>
                        <a:rPr kumimoji="1" lang="ja-JP" altLang="en-US" sz="1500" dirty="0"/>
                        <a:t>・地表面に蒸散効果のある材料や高反射材料を採用</a:t>
                      </a:r>
                    </a:p>
                    <a:p>
                      <a:r>
                        <a:rPr kumimoji="1" lang="ja-JP" altLang="en-US" sz="1500" dirty="0"/>
                        <a:t>・屋根面に緑化や高反射材料を採用</a:t>
                      </a:r>
                      <a:endParaRPr kumimoji="1" lang="en-US" altLang="ja-JP" sz="1500" dirty="0"/>
                    </a:p>
                    <a:p>
                      <a:r>
                        <a:rPr kumimoji="1" lang="ja-JP" altLang="en-US" sz="1500" dirty="0"/>
                        <a:t>・外壁面の緑化</a:t>
                      </a:r>
                      <a:endParaRPr kumimoji="1" lang="en-US" altLang="ja-JP" sz="1500" dirty="0"/>
                    </a:p>
                    <a:p>
                      <a:r>
                        <a:rPr kumimoji="1" lang="ja-JP" altLang="en-US" sz="1500" b="1" dirty="0"/>
                        <a:t>・省エネに関する評価値（</a:t>
                      </a:r>
                      <a:r>
                        <a:rPr kumimoji="1" lang="en-US" altLang="ja-JP" sz="1500" b="1" dirty="0"/>
                        <a:t>LR1</a:t>
                      </a:r>
                      <a:r>
                        <a:rPr kumimoji="1" lang="ja-JP" altLang="en-US" sz="1500" b="1" dirty="0"/>
                        <a:t>エネルギー）が高い</a:t>
                      </a:r>
                      <a:endParaRPr kumimoji="1" lang="en-US" altLang="ja-JP" sz="1500" b="1" dirty="0"/>
                    </a:p>
                    <a:p>
                      <a:r>
                        <a:rPr kumimoji="1" lang="ja-JP" altLang="en-US" sz="1500" b="0" dirty="0"/>
                        <a:t>・設備が低温排熱</a:t>
                      </a:r>
                      <a:endParaRPr kumimoji="1" lang="en-US" altLang="ja-JP" sz="1500" b="0" dirty="0"/>
                    </a:p>
                    <a:p>
                      <a:r>
                        <a:rPr kumimoji="1" lang="ja-JP" altLang="en-US" sz="1500" dirty="0"/>
                        <a:t>・風を回復させる建築物の配置や形状</a:t>
                      </a:r>
                    </a:p>
                    <a:p>
                      <a:r>
                        <a:rPr kumimoji="1" lang="ja-JP" altLang="en-US" sz="1500" dirty="0"/>
                        <a:t>・熱負荷モデルなどのシミュレーション等による改善効果確認</a:t>
                      </a:r>
                    </a:p>
                  </a:txBody>
                  <a:tcPr marL="128016" marR="128016" marT="64008" marB="6400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2302">
                <a:tc>
                  <a:txBody>
                    <a:bodyPr/>
                    <a:lstStyle/>
                    <a:p>
                      <a:r>
                        <a:rPr kumimoji="1" lang="ja-JP" altLang="en-US" sz="1700" dirty="0"/>
                        <a:t>評価</a:t>
                      </a:r>
                    </a:p>
                  </a:txBody>
                  <a:tcPr marL="128016" marR="128016" marT="64008" marB="64008"/>
                </a:tc>
                <a:tc>
                  <a:txBody>
                    <a:bodyPr/>
                    <a:lstStyle/>
                    <a:p>
                      <a:r>
                        <a:rPr kumimoji="1" lang="ja-JP" altLang="en-US" sz="1700" dirty="0"/>
                        <a:t>レベル</a:t>
                      </a:r>
                      <a:r>
                        <a:rPr kumimoji="1" lang="en-US" altLang="ja-JP" sz="1700" dirty="0"/>
                        <a:t>1</a:t>
                      </a:r>
                      <a:r>
                        <a:rPr kumimoji="1" lang="ja-JP" altLang="en-US" sz="1700" dirty="0"/>
                        <a:t>からレベル</a:t>
                      </a:r>
                      <a:r>
                        <a:rPr kumimoji="1" lang="en-US" altLang="ja-JP" sz="1700" dirty="0"/>
                        <a:t>5</a:t>
                      </a:r>
                      <a:r>
                        <a:rPr kumimoji="1" lang="ja-JP" altLang="en-US" sz="1700" dirty="0"/>
                        <a:t>の</a:t>
                      </a:r>
                      <a:r>
                        <a:rPr kumimoji="1" lang="en-US" altLang="ja-JP" sz="1700" dirty="0"/>
                        <a:t>5</a:t>
                      </a:r>
                      <a:r>
                        <a:rPr kumimoji="1" lang="ja-JP" altLang="en-US" sz="1700" dirty="0"/>
                        <a:t>段階評価</a:t>
                      </a:r>
                    </a:p>
                  </a:txBody>
                  <a:tcPr marL="128016" marR="128016" marT="64008" marB="64008"/>
                </a:tc>
                <a:tc>
                  <a:txBody>
                    <a:bodyPr/>
                    <a:lstStyle/>
                    <a:p>
                      <a:r>
                        <a:rPr kumimoji="1" lang="ja-JP" altLang="en-US" sz="1700" dirty="0"/>
                        <a:t>同左</a:t>
                      </a:r>
                    </a:p>
                  </a:txBody>
                  <a:tcPr marL="128016" marR="128016" marT="64008" marB="6400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8" name="テキスト ボックス 17"/>
          <p:cNvSpPr txBox="1"/>
          <p:nvPr/>
        </p:nvSpPr>
        <p:spPr>
          <a:xfrm>
            <a:off x="445308" y="1163990"/>
            <a:ext cx="1785493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b="1" dirty="0"/>
              <a:t>現　　　状</a:t>
            </a:r>
            <a:endParaRPr kumimoji="1" lang="ja-JP" altLang="en-US" sz="2400" b="1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F3433FA6-18D7-40C5-BC94-A04A3D9AB10D}"/>
              </a:ext>
            </a:extLst>
          </p:cNvPr>
          <p:cNvSpPr txBox="1"/>
          <p:nvPr/>
        </p:nvSpPr>
        <p:spPr>
          <a:xfrm>
            <a:off x="445307" y="7002153"/>
            <a:ext cx="3588213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/>
              <a:t>ZEB</a:t>
            </a:r>
            <a:r>
              <a:rPr kumimoji="1" lang="ja-JP" altLang="en-US" sz="2400" b="1" dirty="0"/>
              <a:t>・</a:t>
            </a:r>
            <a:r>
              <a:rPr kumimoji="1" lang="en-US" altLang="ja-JP" sz="2400" b="1" dirty="0"/>
              <a:t>ZEH</a:t>
            </a:r>
            <a:r>
              <a:rPr kumimoji="1" lang="ja-JP" altLang="en-US" sz="2400" b="1" dirty="0"/>
              <a:t>の評価イメージ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74D6A510-DD7B-4933-A73A-29F1A2D4402A}"/>
              </a:ext>
            </a:extLst>
          </p:cNvPr>
          <p:cNvSpPr txBox="1"/>
          <p:nvPr/>
        </p:nvSpPr>
        <p:spPr>
          <a:xfrm>
            <a:off x="564327" y="8236620"/>
            <a:ext cx="1539933" cy="3939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960" b="1" dirty="0"/>
              <a:t>要　　　件</a:t>
            </a:r>
            <a:endParaRPr kumimoji="1" lang="ja-JP" altLang="en-US" sz="1960" b="1" dirty="0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4B657309-FA79-45F6-AE39-3CD769C3197E}"/>
              </a:ext>
            </a:extLst>
          </p:cNvPr>
          <p:cNvSpPr/>
          <p:nvPr/>
        </p:nvSpPr>
        <p:spPr>
          <a:xfrm>
            <a:off x="7311402" y="5134709"/>
            <a:ext cx="4376506" cy="28135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D3C5C908-9802-4273-BCCE-95405C2BD347}"/>
              </a:ext>
            </a:extLst>
          </p:cNvPr>
          <p:cNvSpPr txBox="1"/>
          <p:nvPr/>
        </p:nvSpPr>
        <p:spPr>
          <a:xfrm>
            <a:off x="564328" y="7533216"/>
            <a:ext cx="1785493" cy="3939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960" b="1" dirty="0"/>
              <a:t>趣　　　旨</a:t>
            </a:r>
            <a:endParaRPr kumimoji="1" lang="ja-JP" altLang="en-US" sz="1960" b="1" dirty="0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62EF195A-7091-4314-9160-728C8A6F9333}"/>
              </a:ext>
            </a:extLst>
          </p:cNvPr>
          <p:cNvSpPr txBox="1"/>
          <p:nvPr/>
        </p:nvSpPr>
        <p:spPr>
          <a:xfrm>
            <a:off x="630652" y="8253551"/>
            <a:ext cx="12017180" cy="15314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622425"/>
            <a:r>
              <a:rPr lang="ja-JP" altLang="en-US" sz="1800" b="1" dirty="0"/>
              <a:t>建築物の断熱・エネルギー消費性能に優れた建築物</a:t>
            </a:r>
            <a:endParaRPr lang="en-US" altLang="ja-JP" sz="1800" b="1" dirty="0"/>
          </a:p>
          <a:p>
            <a:pPr marL="1622425"/>
            <a:r>
              <a:rPr lang="ja-JP" altLang="en-US" b="1" dirty="0"/>
              <a:t>例えば、  </a:t>
            </a:r>
            <a:r>
              <a:rPr kumimoji="1" lang="ja-JP" altLang="en-US" b="1" dirty="0"/>
              <a:t>②「</a:t>
            </a:r>
            <a:r>
              <a:rPr kumimoji="1" lang="en-US" altLang="ja-JP" b="1" dirty="0"/>
              <a:t>LR3-2.2</a:t>
            </a:r>
            <a:r>
              <a:rPr kumimoji="1" lang="ja-JP" altLang="en-US" b="1" dirty="0"/>
              <a:t>　温熱環境悪化の改善」の「省エネに関する評価値」が一定以上のものなどについて、賞の名称に</a:t>
            </a:r>
            <a:r>
              <a:rPr kumimoji="1" lang="en-US" altLang="ja-JP" b="1" dirty="0"/>
              <a:t>ZEB</a:t>
            </a:r>
            <a:r>
              <a:rPr kumimoji="1" lang="ja-JP" altLang="en-US" b="1" dirty="0"/>
              <a:t>・</a:t>
            </a:r>
            <a:r>
              <a:rPr kumimoji="1" lang="en-US" altLang="ja-JP" b="1" dirty="0"/>
              <a:t>ZEH</a:t>
            </a:r>
            <a:r>
              <a:rPr kumimoji="1" lang="ja-JP" altLang="en-US" b="1" dirty="0"/>
              <a:t>の達成状況を標記する</a:t>
            </a:r>
            <a:endParaRPr kumimoji="1" lang="en-US" altLang="ja-JP" b="1" dirty="0"/>
          </a:p>
          <a:p>
            <a:pPr marL="1622425"/>
            <a:r>
              <a:rPr lang="ja-JP" altLang="en-US" sz="1800" dirty="0"/>
              <a:t>例）受賞対象建築物が</a:t>
            </a:r>
            <a:r>
              <a:rPr lang="en-US" altLang="ja-JP" sz="1800" dirty="0"/>
              <a:t>Nearly-ZEB</a:t>
            </a:r>
            <a:r>
              <a:rPr lang="ja-JP" altLang="en-US" sz="1800" dirty="0"/>
              <a:t>である場合　“涼”デザイン建築賞</a:t>
            </a:r>
            <a:r>
              <a:rPr lang="en-US" altLang="ja-JP" sz="1800" dirty="0"/>
              <a:t>【Nearly-ZEB】</a:t>
            </a:r>
          </a:p>
          <a:p>
            <a:pPr marL="1622425">
              <a:lnSpc>
                <a:spcPct val="150000"/>
              </a:lnSpc>
            </a:pPr>
            <a:endParaRPr lang="en-US" altLang="ja-JP" sz="1600" dirty="0"/>
          </a:p>
        </p:txBody>
      </p:sp>
    </p:spTree>
    <p:extLst>
      <p:ext uri="{BB962C8B-B14F-4D97-AF65-F5344CB8AC3E}">
        <p14:creationId xmlns:p14="http://schemas.microsoft.com/office/powerpoint/2010/main" val="32671860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418</Words>
  <Application>Microsoft Office PowerPoint</Application>
  <PresentationFormat>A3 297x420 mm</PresentationFormat>
  <Paragraphs>56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明朝</vt:lpstr>
      <vt:lpstr>UD デジタル 教科書体 NP-B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2024-03-08T06:20:14Z</dcterms:created>
  <dcterms:modified xsi:type="dcterms:W3CDTF">2024-03-08T06:20:18Z</dcterms:modified>
</cp:coreProperties>
</file>