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63" r:id="rId3"/>
    <p:sldId id="264" r:id="rId4"/>
    <p:sldId id="268" r:id="rId5"/>
    <p:sldId id="259" r:id="rId6"/>
    <p:sldId id="262" r:id="rId7"/>
    <p:sldId id="267"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97" autoAdjust="0"/>
    <p:restoredTop sz="94434" autoAdjust="0"/>
  </p:normalViewPr>
  <p:slideViewPr>
    <p:cSldViewPr>
      <p:cViewPr varScale="1">
        <p:scale>
          <a:sx n="62" d="100"/>
          <a:sy n="62" d="100"/>
        </p:scale>
        <p:origin x="1594" y="72"/>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2023/11/17</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2023/11/17</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5.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image" Target="../media/image14.png"/><Relationship Id="rId16"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1041328"/>
            <a:ext cx="13314772" cy="819739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1042905"/>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（１）温室効果ガス排出量の推移</a:t>
            </a:r>
            <a:endParaRPr lang="en-US" altLang="ja-JP" sz="1800" b="1" dirty="0">
              <a:latin typeface="Meiryo UI" pitchFamily="50" charset="-128"/>
              <a:ea typeface="Meiryo UI" pitchFamily="50" charset="-128"/>
              <a:cs typeface="Meiryo UI" pitchFamily="50" charset="-128"/>
            </a:endParaRPr>
          </a:p>
        </p:txBody>
      </p:sp>
      <p:sp>
        <p:nvSpPr>
          <p:cNvPr id="11" name="正方形/長方形 10"/>
          <p:cNvSpPr/>
          <p:nvPr/>
        </p:nvSpPr>
        <p:spPr>
          <a:xfrm>
            <a:off x="1360428" y="1572118"/>
            <a:ext cx="10467478" cy="325410"/>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4,375</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024724" y="7068347"/>
            <a:ext cx="5894844" cy="348813"/>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08863" y="7607504"/>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当たりの二酸化炭素排出量を表す係数。発電時の電源構成（火力発電や再生可能エネルギー等による発電のバランス）により変動し、火力発電の割合が減少すると係数は小さくなる。</a:t>
            </a:r>
          </a:p>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年度の電気の排出係数については、一般電気事業者等（現行制度における小売電気事業者）に対して大阪府が行った調査等により府内基礎排出係数を推計し、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pSp>
        <p:nvGrpSpPr>
          <p:cNvPr id="15" name="グループ化 14"/>
          <p:cNvGrpSpPr>
            <a:grpSpLocks noChangeAspect="1"/>
          </p:cNvGrpSpPr>
          <p:nvPr/>
        </p:nvGrpSpPr>
        <p:grpSpPr>
          <a:xfrm>
            <a:off x="7760014" y="37134"/>
            <a:ext cx="4969454" cy="423459"/>
            <a:chOff x="6029203" y="46261"/>
            <a:chExt cx="5407394" cy="460777"/>
          </a:xfrm>
        </p:grpSpPr>
        <p:pic>
          <p:nvPicPr>
            <p:cNvPr id="21"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2" name="図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3" name="正方形/長方形 32">
            <a:extLst>
              <a:ext uri="{FF2B5EF4-FFF2-40B4-BE49-F238E27FC236}">
                <a16:creationId xmlns:a16="http://schemas.microsoft.com/office/drawing/2014/main" id="{83C216E0-E78F-4F06-A4F6-04BDB565AE94}"/>
              </a:ext>
            </a:extLst>
          </p:cNvPr>
          <p:cNvSpPr/>
          <p:nvPr/>
        </p:nvSpPr>
        <p:spPr>
          <a:xfrm>
            <a:off x="11346952" y="480120"/>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資料２－１</a:t>
            </a:r>
          </a:p>
        </p:txBody>
      </p:sp>
      <p:pic>
        <p:nvPicPr>
          <p:cNvPr id="2" name="図 1">
            <a:extLst>
              <a:ext uri="{FF2B5EF4-FFF2-40B4-BE49-F238E27FC236}">
                <a16:creationId xmlns:a16="http://schemas.microsoft.com/office/drawing/2014/main" id="{37FA190F-D560-4663-A0F2-8143020D5CE9}"/>
              </a:ext>
            </a:extLst>
          </p:cNvPr>
          <p:cNvPicPr>
            <a:picLocks noChangeAspect="1"/>
          </p:cNvPicPr>
          <p:nvPr/>
        </p:nvPicPr>
        <p:blipFill>
          <a:blip r:embed="rId14"/>
          <a:stretch>
            <a:fillRect/>
          </a:stretch>
        </p:blipFill>
        <p:spPr>
          <a:xfrm>
            <a:off x="2535595" y="1833416"/>
            <a:ext cx="8608298" cy="5462489"/>
          </a:xfrm>
          <a:prstGeom prst="rect">
            <a:avLst/>
          </a:prstGeom>
        </p:spPr>
      </p:pic>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7197189" y="2084284"/>
            <a:ext cx="5941159" cy="4264612"/>
          </a:xfrm>
          <a:prstGeom prst="rect">
            <a:avLst/>
          </a:prstGeom>
        </p:spPr>
      </p:pic>
      <p:sp>
        <p:nvSpPr>
          <p:cNvPr id="16" name="正方形/長方形 15"/>
          <p:cNvSpPr/>
          <p:nvPr/>
        </p:nvSpPr>
        <p:spPr>
          <a:xfrm>
            <a:off x="280526" y="1742990"/>
            <a:ext cx="12378821" cy="984885"/>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％削減している。</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一方、エネルギー消費量は、長期的に見て減少傾向にある。</a:t>
            </a:r>
          </a:p>
          <a:p>
            <a:pPr>
              <a:lnSpc>
                <a:spcPct val="500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○前年度から増加した主な要因としては、電気の排出係数の増加が挙げられる。</a:t>
            </a:r>
          </a:p>
        </p:txBody>
      </p:sp>
      <p:sp>
        <p:nvSpPr>
          <p:cNvPr id="17" name="Rectangle 2"/>
          <p:cNvSpPr>
            <a:spLocks noChangeArrowheads="1"/>
          </p:cNvSpPr>
          <p:nvPr/>
        </p:nvSpPr>
        <p:spPr bwMode="auto">
          <a:xfrm>
            <a:off x="248766" y="1022910"/>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t>・実行計画の目標：</a:t>
            </a:r>
            <a:r>
              <a:rPr lang="en-US" altLang="ja-JP" sz="1800" dirty="0"/>
              <a:t>2030</a:t>
            </a:r>
            <a:r>
              <a:rPr lang="ja-JP" altLang="en-US" sz="1800" dirty="0"/>
              <a:t>年度の府域の温室効果ガス排出量を</a:t>
            </a:r>
            <a:r>
              <a:rPr lang="en-US" altLang="ja-JP" sz="1800" dirty="0"/>
              <a:t>2013</a:t>
            </a:r>
            <a:r>
              <a:rPr lang="ja-JP" altLang="en-US" sz="1800" dirty="0"/>
              <a:t>年度比で</a:t>
            </a:r>
            <a:r>
              <a:rPr lang="en-US" altLang="ja-JP" sz="1800" dirty="0"/>
              <a:t>40%</a:t>
            </a:r>
            <a:r>
              <a:rPr lang="ja-JP" altLang="en-US" sz="1800" dirty="0"/>
              <a:t>削減</a:t>
            </a:r>
            <a:endParaRPr lang="ja-JP" altLang="en-US" sz="1800" b="1" dirty="0"/>
          </a:p>
        </p:txBody>
      </p:sp>
      <p:sp>
        <p:nvSpPr>
          <p:cNvPr id="18" name="正方形/長方形 17"/>
          <p:cNvSpPr/>
          <p:nvPr/>
        </p:nvSpPr>
        <p:spPr>
          <a:xfrm>
            <a:off x="218729" y="7791661"/>
            <a:ext cx="12215368" cy="1118256"/>
          </a:xfrm>
          <a:prstGeom prst="rect">
            <a:avLst/>
          </a:prstGeom>
          <a:ln>
            <a:solidFill>
              <a:schemeClr val="tx1"/>
            </a:solidFill>
            <a:prstDash val="sysDot"/>
          </a:ln>
        </p:spPr>
        <p:txBody>
          <a:bodyPr wrap="square">
            <a:spAutoFit/>
          </a:bodyPr>
          <a:lstStyle/>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年３月に策定した「大阪府地球温暖化対策実行計画（区域施策編）」の進捗管理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実行計画の目標：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年度までに温室効果ガス排出量を</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年度比で７％削減</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年度の電気の排出係数を用いて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算定した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5,094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万トンであり、前年度比で</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％減少、計画の基準年度である</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2005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％減少してい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ます</a:t>
            </a:r>
          </a:p>
        </p:txBody>
      </p:sp>
      <p:sp>
        <p:nvSpPr>
          <p:cNvPr id="19" name="正方形/長方形 18"/>
          <p:cNvSpPr/>
          <p:nvPr/>
        </p:nvSpPr>
        <p:spPr>
          <a:xfrm>
            <a:off x="1564637" y="6674164"/>
            <a:ext cx="44227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4838" y="6248068"/>
            <a:ext cx="23985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7437803" y="6720668"/>
            <a:ext cx="5189841" cy="954107"/>
          </a:xfrm>
          <a:prstGeom prst="rect">
            <a:avLst/>
          </a:prstGeom>
          <a:noFill/>
        </p:spPr>
        <p:txBody>
          <a:bodyPr wrap="square" rtlCol="0">
            <a:spAutoFit/>
          </a:bodyPr>
          <a:lstStyle/>
          <a:p>
            <a:r>
              <a:rPr lang="ja-JP" altLang="en-US" sz="1400" dirty="0"/>
              <a:t>（</a:t>
            </a:r>
            <a:r>
              <a:rPr lang="en-US" altLang="ja-JP" sz="1400" dirty="0"/>
              <a:t>※</a:t>
            </a:r>
            <a:r>
              <a:rPr lang="ja-JP" altLang="en-US" sz="1400" dirty="0"/>
              <a:t>ここでのエネルギー消費量は、自然から直接得られる石油、石炭、天然ガスなどを変換や加工して得られる電気、ガソリン、都市ガスなどのエネルギーの消費量を示している。）</a:t>
            </a:r>
          </a:p>
          <a:p>
            <a:endParaRPr kumimoji="1" lang="ja-JP" altLang="en-US" sz="1400" dirty="0"/>
          </a:p>
        </p:txBody>
      </p:sp>
      <p:pic>
        <p:nvPicPr>
          <p:cNvPr id="26" name="Picture 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3736" t="16410" b="20183"/>
          <a:stretch/>
        </p:blipFill>
        <p:spPr bwMode="auto">
          <a:xfrm>
            <a:off x="11928566" y="2891265"/>
            <a:ext cx="1600091"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 name="グループ化 28"/>
          <p:cNvGrpSpPr>
            <a:grpSpLocks noChangeAspect="1"/>
          </p:cNvGrpSpPr>
          <p:nvPr/>
        </p:nvGrpSpPr>
        <p:grpSpPr>
          <a:xfrm>
            <a:off x="7760014" y="37134"/>
            <a:ext cx="4969454" cy="423459"/>
            <a:chOff x="6029203" y="46261"/>
            <a:chExt cx="5407394" cy="460777"/>
          </a:xfrm>
        </p:grpSpPr>
        <p:pic>
          <p:nvPicPr>
            <p:cNvPr id="30"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42" name="角丸四角形 41"/>
          <p:cNvSpPr/>
          <p:nvPr/>
        </p:nvSpPr>
        <p:spPr>
          <a:xfrm>
            <a:off x="70992" y="491640"/>
            <a:ext cx="13314772" cy="877345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4"/>
          <p:cNvSpPr/>
          <p:nvPr/>
        </p:nvSpPr>
        <p:spPr>
          <a:xfrm>
            <a:off x="94603" y="480120"/>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（２）実行計画の進捗状況</a:t>
            </a:r>
            <a:endParaRPr lang="en-US" altLang="ja-JP" sz="1800" b="1" dirty="0">
              <a:latin typeface="Meiryo UI" pitchFamily="50" charset="-128"/>
              <a:ea typeface="Meiryo UI" pitchFamily="50" charset="-128"/>
              <a:cs typeface="Meiryo UI" pitchFamily="50" charset="-128"/>
            </a:endParaRPr>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pic>
        <p:nvPicPr>
          <p:cNvPr id="4" name="図 3">
            <a:extLst>
              <a:ext uri="{FF2B5EF4-FFF2-40B4-BE49-F238E27FC236}">
                <a16:creationId xmlns:a16="http://schemas.microsoft.com/office/drawing/2014/main" id="{344F4B7A-6F74-423F-AE5A-426F7F5C9E21}"/>
              </a:ext>
            </a:extLst>
          </p:cNvPr>
          <p:cNvPicPr>
            <a:picLocks noChangeAspect="1"/>
          </p:cNvPicPr>
          <p:nvPr/>
        </p:nvPicPr>
        <p:blipFill>
          <a:blip r:embed="rId16"/>
          <a:stretch>
            <a:fillRect/>
          </a:stretch>
        </p:blipFill>
        <p:spPr>
          <a:xfrm>
            <a:off x="406184" y="2727875"/>
            <a:ext cx="7150100" cy="3778250"/>
          </a:xfrm>
          <a:prstGeom prst="rect">
            <a:avLst/>
          </a:prstGeom>
        </p:spPr>
      </p:pic>
    </p:spTree>
    <p:extLst>
      <p:ext uri="{BB962C8B-B14F-4D97-AF65-F5344CB8AC3E}">
        <p14:creationId xmlns:p14="http://schemas.microsoft.com/office/powerpoint/2010/main" val="420878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8302355" y="599806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124089296"/>
              </p:ext>
            </p:extLst>
          </p:nvPr>
        </p:nvGraphicFramePr>
        <p:xfrm>
          <a:off x="446687" y="2164432"/>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GJ/</a:t>
                      </a:r>
                      <a:r>
                        <a:rPr kumimoji="1" lang="ja-JP" altLang="en-US" sz="1400" dirty="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33.3</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32.5</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53.4</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38.4</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2,032</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1,612</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PJ/</a:t>
                      </a:r>
                      <a:r>
                        <a:rPr kumimoji="1" lang="ja-JP" altLang="en-US" sz="1400" dirty="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15.1</a:t>
                      </a:r>
                      <a:r>
                        <a:rPr kumimoji="1" lang="en-US" altLang="ja-JP" sz="1400" baseline="30000" dirty="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12.8</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185.1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196.6</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41.0</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43.8</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41.0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a:t>
                      </a:r>
                      <a:r>
                        <a:rPr kumimoji="1" lang="en-US" altLang="ja-JP" sz="1400" dirty="0">
                          <a:latin typeface="Meiryo UI" panose="020B0604030504040204" pitchFamily="50" charset="-128"/>
                          <a:ea typeface="Meiryo UI" panose="020B0604030504040204" pitchFamily="50" charset="-128"/>
                        </a:rPr>
                        <a:t>ZEV</a:t>
                      </a:r>
                      <a:r>
                        <a:rPr kumimoji="1" lang="ja-JP" altLang="en-US" sz="1400" dirty="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0.9</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37</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a:t>
                      </a:r>
                      <a:r>
                        <a:rPr kumimoji="1" lang="en-US" altLang="ja-JP" sz="1400" baseline="30000" dirty="0">
                          <a:latin typeface="Meiryo UI" panose="020B0604030504040204" pitchFamily="50" charset="-128"/>
                          <a:ea typeface="Meiryo UI" panose="020B0604030504040204" pitchFamily="50" charset="-128"/>
                        </a:rPr>
                        <a:t>※</a:t>
                      </a:r>
                      <a:r>
                        <a:rPr kumimoji="1" lang="ja-JP" altLang="en-US" sz="1400" baseline="30000" dirty="0">
                          <a:latin typeface="Meiryo UI" panose="020B0604030504040204" pitchFamily="50" charset="-128"/>
                          <a:ea typeface="Meiryo UI" panose="020B0604030504040204" pitchFamily="50" charset="-128"/>
                        </a:rPr>
                        <a:t>２</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866007439"/>
              </p:ext>
            </p:extLst>
          </p:nvPr>
        </p:nvGraphicFramePr>
        <p:xfrm>
          <a:off x="455900" y="998642"/>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498</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0.379</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381201725"/>
              </p:ext>
            </p:extLst>
          </p:nvPr>
        </p:nvGraphicFramePr>
        <p:xfrm>
          <a:off x="597500" y="6916960"/>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a:latin typeface="Meiryo UI" panose="020B0604030504040204" pitchFamily="50" charset="-128"/>
                          <a:ea typeface="Meiryo UI" panose="020B0604030504040204" pitchFamily="50" charset="-128"/>
                        </a:rPr>
                        <a:t>2030</a:t>
                      </a:r>
                      <a:r>
                        <a:rPr kumimoji="1" lang="ja-JP" altLang="en-US" sz="1300" dirty="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意識改革</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持続可能性に配慮した消費の拡大</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脱炭素経営</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事業者による取組促進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建築物の省エネ</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３ </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様々なアプローチによる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を中心とした電動車等の普及促進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新たなモビリティサービスの導入促進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循環型社会推進計画に基づく３</a:t>
                      </a:r>
                      <a:r>
                        <a:rPr kumimoji="1" lang="en-US" altLang="ja-JP" sz="1300" dirty="0">
                          <a:latin typeface="Meiryo UI" panose="020B0604030504040204" pitchFamily="50" charset="-128"/>
                          <a:ea typeface="Meiryo UI" panose="020B0604030504040204" pitchFamily="50" charset="-128"/>
                        </a:rPr>
                        <a:t>R</a:t>
                      </a:r>
                      <a:r>
                        <a:rPr kumimoji="1" lang="ja-JP" altLang="en-US" sz="1300" dirty="0">
                          <a:latin typeface="Meiryo UI" panose="020B0604030504040204" pitchFamily="50" charset="-128"/>
                          <a:ea typeface="Meiryo UI" panose="020B0604030504040204" pitchFamily="50" charset="-128"/>
                        </a:rPr>
                        <a:t>等の推進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森林整備・木材利用の促進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都市緑化の推進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海洋生態系による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暑さ対策の推進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15" name="正方形/長方形 14"/>
          <p:cNvSpPr/>
          <p:nvPr/>
        </p:nvSpPr>
        <p:spPr>
          <a:xfrm>
            <a:off x="7342722" y="6053753"/>
            <a:ext cx="5179493"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大阪府地球温暖化実行計画（区域施策編）においては割合（歩合）で表示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大阪府循環型社会推進計画における</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53483" y="6596616"/>
            <a:ext cx="5772894" cy="320344"/>
          </a:xfrm>
          <a:prstGeom prst="rect">
            <a:avLst/>
          </a:prstGeom>
        </p:spPr>
        <p:txBody>
          <a:bodyPr wrap="square">
            <a:spAutoFit/>
          </a:bodyPr>
          <a:lstStyle/>
          <a:p>
            <a:pPr>
              <a:lnSpc>
                <a:spcPts val="2000"/>
              </a:lnSpc>
            </a:pP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46687" y="6600900"/>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a:grpSpLocks noChangeAspect="1"/>
          </p:cNvGrpSpPr>
          <p:nvPr/>
        </p:nvGrpSpPr>
        <p:grpSpPr>
          <a:xfrm>
            <a:off x="7760014" y="37134"/>
            <a:ext cx="4969454" cy="423459"/>
            <a:chOff x="6029203" y="46261"/>
            <a:chExt cx="5407394" cy="460777"/>
          </a:xfrm>
        </p:grpSpPr>
        <p:pic>
          <p:nvPicPr>
            <p:cNvPr id="24"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5" name="図 3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6" name="角丸四角形 35"/>
          <p:cNvSpPr/>
          <p:nvPr/>
        </p:nvSpPr>
        <p:spPr>
          <a:xfrm>
            <a:off x="70992" y="491640"/>
            <a:ext cx="13314772" cy="901431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0" name="角丸四角形 9"/>
          <p:cNvSpPr/>
          <p:nvPr/>
        </p:nvSpPr>
        <p:spPr>
          <a:xfrm>
            <a:off x="90042" y="469515"/>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（３）管理指標・取組指標</a:t>
            </a:r>
            <a:endParaRPr lang="en-US" altLang="ja-JP" sz="1800" b="1" dirty="0">
              <a:latin typeface="Meiryo UI" pitchFamily="50" charset="-128"/>
              <a:ea typeface="Meiryo UI" pitchFamily="50" charset="-128"/>
              <a:cs typeface="Meiryo UI" pitchFamily="50" charset="-128"/>
            </a:endParaRPr>
          </a:p>
        </p:txBody>
      </p:sp>
      <p:grpSp>
        <p:nvGrpSpPr>
          <p:cNvPr id="37"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3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3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415106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93456" y="464547"/>
            <a:ext cx="13515040" cy="907462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71" name="正方形/長方形 70"/>
          <p:cNvSpPr/>
          <p:nvPr/>
        </p:nvSpPr>
        <p:spPr>
          <a:xfrm>
            <a:off x="8320929" y="5935615"/>
            <a:ext cx="4219860" cy="284693"/>
          </a:xfrm>
          <a:prstGeom prst="rect">
            <a:avLst/>
          </a:prstGeom>
        </p:spPr>
        <p:txBody>
          <a:bodyPr wrap="square">
            <a:spAutoFit/>
          </a:bodyPr>
          <a:lstStyle/>
          <a:p>
            <a:pPr marL="163509" indent="-136522">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28209" y="842990"/>
            <a:ext cx="12412580" cy="605294"/>
          </a:xfrm>
          <a:prstGeom prst="rect">
            <a:avLst/>
          </a:prstGeom>
        </p:spPr>
        <p:txBody>
          <a:bodyPr wrap="square">
            <a:spAutoFit/>
          </a:bodyPr>
          <a:lstStyle/>
          <a:p>
            <a:pPr marL="174621" indent="-174621">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年に向けて取り組む項目のうち、「◇：実施予定、▽今後検討予定」とした項目及び「○：実施中」のうち、取組みを拡充する項目の進捗状況と、これからの取組みについて整理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164097" y="1483561"/>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62050" y="4904612"/>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nvGraphicFramePr>
        <p:xfrm>
          <a:off x="193048" y="1824978"/>
          <a:ext cx="13356910" cy="2975622"/>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392488">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405958">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27111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計画の進捗や気候危機のわかりやすい情報発信</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スマシ部のダッシュボードでの脱炭素に関する情報発信</a:t>
                      </a: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アプリによる府民貢献の可視化とダッシュボードの連携検討</a:t>
                      </a:r>
                    </a:p>
                  </a:txBody>
                  <a:tcPr marL="36000" marR="36000"/>
                </a:tc>
                <a:extLst>
                  <a:ext uri="{0D108BD9-81ED-4DB2-BD59-A6C34878D82A}">
                    <a16:rowId xmlns:a16="http://schemas.microsoft.com/office/drawing/2014/main" val="268481703"/>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府民・事業者や市町村との新たな場の創設</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ゼロカーボンシティ連絡会</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a:solidFill>
                            <a:schemeClr val="tx1"/>
                          </a:solidFill>
                          <a:latin typeface="Meiryo UI" panose="020B0604030504040204" pitchFamily="50" charset="-128"/>
                          <a:ea typeface="Meiryo UI" panose="020B0604030504040204" pitchFamily="50" charset="-128"/>
                        </a:rPr>
                        <a:t>を開催。脱炭素先行地域の検討等</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第１回は堺市が選定</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府内４市などが、第２回以降の申請を検討中。引き続き、市町村をサポート</a:t>
                      </a:r>
                    </a:p>
                  </a:txBody>
                  <a:tcPr marL="36000" marR="36000"/>
                </a:tc>
                <a:extLst>
                  <a:ext uri="{0D108BD9-81ED-4DB2-BD59-A6C34878D82A}">
                    <a16:rowId xmlns:a16="http://schemas.microsoft.com/office/drawing/2014/main" val="1162381510"/>
                  </a:ext>
                </a:extLst>
              </a:tr>
              <a:tr h="494062">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オンラインを活用したイベントや環境教育の推進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再エネ電力販売や家電、</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等の事業者における啓発人材育成</a:t>
                      </a:r>
                      <a:endParaRPr kumimoji="1" lang="en-US" altLang="ja-JP" sz="1400" strike="sngStrike" baseline="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幼稚園保育者や高校生等での環境実践者の育成検討</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府内産農水産物等における</a:t>
                      </a:r>
                      <a:r>
                        <a:rPr kumimoji="1" lang="ja-JP" altLang="en-US" sz="1400" u="none" dirty="0">
                          <a:solidFill>
                            <a:schemeClr val="tx1"/>
                          </a:solidFill>
                          <a:latin typeface="Meiryo UI" panose="020B0604030504040204" pitchFamily="50" charset="-128"/>
                          <a:ea typeface="Meiryo UI" panose="020B0604030504040204" pitchFamily="50" charset="-128"/>
                        </a:rPr>
                        <a:t>大阪版</a:t>
                      </a:r>
                      <a:r>
                        <a:rPr kumimoji="1" lang="en-US" altLang="ja-JP" sz="1400" u="none" dirty="0">
                          <a:solidFill>
                            <a:schemeClr val="tx1"/>
                          </a:solidFill>
                          <a:latin typeface="Meiryo UI" panose="020B0604030504040204" pitchFamily="50" charset="-128"/>
                          <a:ea typeface="Meiryo UI" panose="020B0604030504040204" pitchFamily="50" charset="-128"/>
                        </a:rPr>
                        <a:t>C</a:t>
                      </a:r>
                      <a:r>
                        <a:rPr kumimoji="1" lang="en-US" altLang="ja-JP" sz="1400" dirty="0">
                          <a:solidFill>
                            <a:schemeClr val="tx1"/>
                          </a:solidFill>
                          <a:latin typeface="Meiryo UI" panose="020B0604030504040204" pitchFamily="50" charset="-128"/>
                          <a:ea typeface="Meiryo UI" panose="020B0604030504040204" pitchFamily="50" charset="-128"/>
                        </a:rPr>
                        <a:t>FP</a:t>
                      </a:r>
                      <a:r>
                        <a:rPr kumimoji="1" lang="ja-JP" altLang="en-US" sz="1400" dirty="0">
                          <a:solidFill>
                            <a:schemeClr val="tx1"/>
                          </a:solidFill>
                          <a:latin typeface="Meiryo UI" panose="020B0604030504040204" pitchFamily="50" charset="-128"/>
                          <a:ea typeface="Meiryo UI" panose="020B0604030504040204" pitchFamily="50" charset="-128"/>
                        </a:rPr>
                        <a:t>算定手法の</a:t>
                      </a:r>
                      <a:r>
                        <a:rPr kumimoji="1" lang="ja-JP" altLang="en-US" sz="1400" strike="noStrike" baseline="0" dirty="0">
                          <a:solidFill>
                            <a:schemeClr val="tx1"/>
                          </a:solidFill>
                          <a:latin typeface="Meiryo UI" panose="020B0604030504040204" pitchFamily="50" charset="-128"/>
                          <a:ea typeface="Meiryo UI" panose="020B0604030504040204" pitchFamily="50" charset="-128"/>
                        </a:rPr>
                        <a:t>検討</a:t>
                      </a:r>
                      <a:r>
                        <a:rPr kumimoji="1" lang="ja-JP" altLang="en-US" sz="1400" dirty="0">
                          <a:solidFill>
                            <a:schemeClr val="tx1"/>
                          </a:solidFill>
                          <a:latin typeface="Meiryo UI" panose="020B0604030504040204" pitchFamily="50" charset="-128"/>
                          <a:ea typeface="Meiryo UI" panose="020B0604030504040204" pitchFamily="50" charset="-128"/>
                        </a:rPr>
                        <a:t>や普及啓発の実施（受注者：みどり公社）</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農産物</a:t>
                      </a:r>
                      <a:r>
                        <a:rPr kumimoji="1" lang="en-US" altLang="ja-JP" sz="1400" b="0" dirty="0">
                          <a:solidFill>
                            <a:schemeClr val="tx1"/>
                          </a:solidFill>
                          <a:latin typeface="Meiryo UI" panose="020B0604030504040204" pitchFamily="50" charset="-128"/>
                          <a:ea typeface="Meiryo UI" panose="020B0604030504040204" pitchFamily="50" charset="-128"/>
                        </a:rPr>
                        <a:t>CFP</a:t>
                      </a:r>
                      <a:r>
                        <a:rPr kumimoji="1" lang="ja-JP" altLang="en-US" sz="1400" b="0" dirty="0">
                          <a:solidFill>
                            <a:schemeClr val="tx1"/>
                          </a:solidFill>
                          <a:latin typeface="Meiryo UI" panose="020B0604030504040204" pitchFamily="50" charset="-128"/>
                          <a:ea typeface="Meiryo UI" panose="020B0604030504040204" pitchFamily="50" charset="-128"/>
                        </a:rPr>
                        <a:t>算定品目の拡大及び手法の確立、イベントや店舗においてラベリング・啓発の試行実施</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民間事業者のポイント制度と連携した消費行動の促進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環境配慮消費行動促進に向けた脱炭素ポイント付与制度普及事業を実施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幅広い業種・業態の事業者がポイント付与を行う際に役立つガイドライン（案）を作成するとともに、先導的に脱炭素ポイントを付与する事業者に対して、支援を実施</a:t>
                      </a:r>
                    </a:p>
                  </a:txBody>
                  <a:tcPr marL="36000" marR="36000"/>
                </a:tc>
                <a:extLst>
                  <a:ext uri="{0D108BD9-81ED-4DB2-BD59-A6C34878D82A}">
                    <a16:rowId xmlns:a16="http://schemas.microsoft.com/office/drawing/2014/main" val="2311923888"/>
                  </a:ext>
                </a:extLst>
              </a:tr>
              <a:tr h="4216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市町村等が実施する住宅施策と連携した</a:t>
                      </a: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普及啓発に関する市町村への情報提供、ハウスメーカー等との意見交換</a:t>
                      </a:r>
                    </a:p>
                  </a:txBody>
                  <a:tcPr marL="36000" marR="36000"/>
                </a:tc>
                <a:tc>
                  <a:txBody>
                    <a:bodyPr/>
                    <a:lstStyle/>
                    <a:p>
                      <a:pPr algn="ctr">
                        <a:lnSpc>
                          <a:spcPts val="1400"/>
                        </a:lnSpc>
                      </a:pP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工務店向け研修会などの</a:t>
                      </a:r>
                      <a:r>
                        <a:rPr kumimoji="1" lang="en-US" altLang="zh-TW" sz="1400" b="0" dirty="0">
                          <a:solidFill>
                            <a:schemeClr val="tx1"/>
                          </a:solidFill>
                          <a:latin typeface="Meiryo UI" panose="020B0604030504040204" pitchFamily="50" charset="-128"/>
                          <a:ea typeface="Meiryo UI" panose="020B0604030504040204" pitchFamily="50" charset="-128"/>
                        </a:rPr>
                        <a:t>ZEH</a:t>
                      </a:r>
                      <a:r>
                        <a:rPr kumimoji="1" lang="zh-TW" altLang="en-US" sz="1400" b="0" dirty="0">
                          <a:solidFill>
                            <a:schemeClr val="tx1"/>
                          </a:solidFill>
                          <a:latin typeface="Meiryo UI" panose="020B0604030504040204" pitchFamily="50" charset="-128"/>
                          <a:ea typeface="Meiryo UI" panose="020B0604030504040204" pitchFamily="50" charset="-128"/>
                        </a:rPr>
                        <a:t>普及促進</a:t>
                      </a:r>
                      <a:r>
                        <a:rPr kumimoji="1" lang="ja-JP" altLang="en-US" sz="1400" b="0" dirty="0">
                          <a:solidFill>
                            <a:schemeClr val="tx1"/>
                          </a:solidFill>
                          <a:latin typeface="Meiryo UI" panose="020B0604030504040204" pitchFamily="50" charset="-128"/>
                          <a:ea typeface="Meiryo UI" panose="020B0604030504040204" pitchFamily="50" charset="-128"/>
                        </a:rPr>
                        <a:t>を検討</a:t>
                      </a:r>
                      <a:endParaRPr kumimoji="1" lang="en-US" altLang="ja-JP"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bl>
          </a:graphicData>
        </a:graphic>
      </p:graphicFrame>
      <p:sp>
        <p:nvSpPr>
          <p:cNvPr id="37" name="正方形/長方形 36"/>
          <p:cNvSpPr/>
          <p:nvPr/>
        </p:nvSpPr>
        <p:spPr>
          <a:xfrm>
            <a:off x="4067848" y="1288017"/>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7" name="表 46"/>
          <p:cNvGraphicFramePr>
            <a:graphicFrameLocks noGrp="1"/>
          </p:cNvGraphicFramePr>
          <p:nvPr/>
        </p:nvGraphicFramePr>
        <p:xfrm>
          <a:off x="193048" y="5256872"/>
          <a:ext cx="13356024" cy="4233011"/>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392488">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405072">
                  <a:extLst>
                    <a:ext uri="{9D8B030D-6E8A-4147-A177-3AD203B41FA5}">
                      <a16:colId xmlns:a16="http://schemas.microsoft.com/office/drawing/2014/main" val="408412916"/>
                    </a:ext>
                  </a:extLst>
                </a:gridCol>
              </a:tblGrid>
              <a:tr h="237701">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tc>
                <a:extLst>
                  <a:ext uri="{0D108BD9-81ED-4DB2-BD59-A6C34878D82A}">
                    <a16:rowId xmlns:a16="http://schemas.microsoft.com/office/drawing/2014/main" val="4229113305"/>
                  </a:ext>
                </a:extLst>
              </a:tr>
              <a:tr h="860231">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「サプライチェーン全体の</a:t>
                      </a:r>
                      <a:r>
                        <a:rPr kumimoji="1" lang="en-US" altLang="ja-JP" sz="1400" dirty="0">
                          <a:solidFill>
                            <a:schemeClr val="tx1"/>
                          </a:solidFill>
                          <a:latin typeface="Meiryo UI" panose="020B0604030504040204" pitchFamily="50" charset="-128"/>
                          <a:ea typeface="Meiryo UI" panose="020B0604030504040204" pitchFamily="50" charset="-128"/>
                        </a:rPr>
                        <a:t>CO₂</a:t>
                      </a:r>
                      <a:r>
                        <a:rPr kumimoji="1" lang="ja-JP" altLang="en-US" sz="1400" dirty="0">
                          <a:solidFill>
                            <a:schemeClr val="tx1"/>
                          </a:solidFill>
                          <a:latin typeface="Meiryo UI" panose="020B0604030504040204" pitchFamily="50" charset="-128"/>
                          <a:ea typeface="Meiryo UI" panose="020B0604030504040204" pitchFamily="50" charset="-128"/>
                        </a:rPr>
                        <a:t>排出量見える化モデル事業」の実施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中小事業者向け補助金事業を実施（</a:t>
                      </a:r>
                      <a:r>
                        <a:rPr kumimoji="1" lang="en-US" altLang="zh-TW" sz="1400" dirty="0">
                          <a:solidFill>
                            <a:schemeClr val="tx1"/>
                          </a:solidFill>
                          <a:latin typeface="Meiryo UI" panose="020B0604030504040204" pitchFamily="50" charset="-128"/>
                          <a:ea typeface="Meiryo UI" panose="020B0604030504040204" pitchFamily="50" charset="-128"/>
                        </a:rPr>
                        <a:t>LED</a:t>
                      </a:r>
                      <a:r>
                        <a:rPr kumimoji="1" lang="ja-JP" altLang="en-US" sz="1400" dirty="0" err="1">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対策計画書に基づく省エネ・再エネ設備）</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見える化モデル事業で対象とする業種の拡大、構築した算定モデルの水平展開</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電気料金高騰等で苦しむ事業者の経費削減を支援</a:t>
                      </a:r>
                      <a:endParaRPr kumimoji="1" lang="en-US" altLang="ja-JP" sz="1400" b="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（計画書に基づく設備更新等の実践に向けた支援）</a:t>
                      </a:r>
                      <a:endParaRPr kumimoji="1" lang="ja-JP" altLang="en-US" sz="1400" b="0" u="sng"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649715">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削減クレジットの活用や技術支援等</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「クレジットを活用した事業者による脱炭素経営促進事業」の実施</a:t>
                      </a:r>
                      <a:endParaRPr kumimoji="1" lang="en-US" altLang="ja-JP" sz="14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大阪府</a:t>
                      </a:r>
                      <a:r>
                        <a:rPr kumimoji="1" lang="en-US" altLang="ja-JP" sz="1400" strike="noStrike" dirty="0">
                          <a:solidFill>
                            <a:schemeClr val="tx1"/>
                          </a:solidFill>
                          <a:latin typeface="Meiryo UI" panose="020B0604030504040204" pitchFamily="50" charset="-128"/>
                          <a:ea typeface="Meiryo UI" panose="020B0604030504040204" pitchFamily="50" charset="-128"/>
                        </a:rPr>
                        <a:t>CO2</a:t>
                      </a:r>
                      <a:r>
                        <a:rPr kumimoji="1" lang="ja-JP" altLang="en-US" sz="1400" strike="noStrike" dirty="0">
                          <a:solidFill>
                            <a:schemeClr val="tx1"/>
                          </a:solidFill>
                          <a:latin typeface="Meiryo UI" panose="020B0604030504040204" pitchFamily="50" charset="-128"/>
                          <a:ea typeface="Meiryo UI" panose="020B0604030504040204" pitchFamily="50" charset="-128"/>
                        </a:rPr>
                        <a:t>森林吸収量・木材固定量認証制度の創設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年度内に</a:t>
                      </a:r>
                      <a:r>
                        <a:rPr kumimoji="1" lang="en-US" altLang="ja-JP" sz="1400" b="0" strike="noStrike" dirty="0">
                          <a:solidFill>
                            <a:schemeClr val="tx1"/>
                          </a:solidFill>
                          <a:latin typeface="Meiryo UI" panose="020B0604030504040204" pitchFamily="50" charset="-128"/>
                          <a:ea typeface="Meiryo UI" panose="020B0604030504040204" pitchFamily="50" charset="-128"/>
                        </a:rPr>
                        <a:t>J-</a:t>
                      </a:r>
                      <a:r>
                        <a:rPr kumimoji="1" lang="ja-JP" altLang="en-US" sz="1400" b="0" strike="noStrike" dirty="0">
                          <a:solidFill>
                            <a:schemeClr val="tx1"/>
                          </a:solidFill>
                          <a:latin typeface="Meiryo UI" panose="020B0604030504040204" pitchFamily="50" charset="-128"/>
                          <a:ea typeface="Meiryo UI" panose="020B0604030504040204" pitchFamily="50" charset="-128"/>
                        </a:rPr>
                        <a:t>クレジットのプロジェクト登録予定。削減効果のモニタリング結果の集約、</a:t>
                      </a:r>
                      <a:r>
                        <a:rPr kumimoji="1" lang="en-US" altLang="ja-JP" sz="1400" b="0" strike="noStrike" dirty="0">
                          <a:solidFill>
                            <a:schemeClr val="tx1"/>
                          </a:solidFill>
                          <a:latin typeface="Meiryo UI" panose="020B0604030504040204" pitchFamily="50" charset="-128"/>
                          <a:ea typeface="Meiryo UI" panose="020B0604030504040204" pitchFamily="50" charset="-128"/>
                        </a:rPr>
                        <a:t>R7</a:t>
                      </a:r>
                      <a:r>
                        <a:rPr kumimoji="1" lang="ja-JP" altLang="en-US" sz="1400" b="0" strike="noStrike" dirty="0">
                          <a:solidFill>
                            <a:schemeClr val="tx1"/>
                          </a:solidFill>
                          <a:latin typeface="Meiryo UI" panose="020B0604030504040204" pitchFamily="50" charset="-128"/>
                          <a:ea typeface="Meiryo UI" panose="020B0604030504040204" pitchFamily="50" charset="-128"/>
                        </a:rPr>
                        <a:t>年度末にクレジット化</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323655">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地域金融機関等と連携した脱炭素経営の促進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「脱炭素経営宣言促進事業」の実施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strike="noStrike" dirty="0">
                          <a:solidFill>
                            <a:schemeClr val="tx1"/>
                          </a:solidFill>
                          <a:latin typeface="Meiryo UI" panose="020B0604030504040204" pitchFamily="50" charset="-128"/>
                          <a:ea typeface="Meiryo UI" panose="020B0604030504040204" pitchFamily="50" charset="-128"/>
                        </a:rPr>
                        <a:t>支援機関と連携したセミナーの実施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6483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dirty="0">
                          <a:solidFill>
                            <a:schemeClr val="tx1"/>
                          </a:solidFill>
                          <a:latin typeface="Meiryo UI" panose="020B0604030504040204" pitchFamily="50" charset="-128"/>
                          <a:ea typeface="Meiryo UI" panose="020B0604030504040204" pitchFamily="50" charset="-128"/>
                        </a:rPr>
                        <a:t>ZEB</a:t>
                      </a:r>
                      <a:r>
                        <a:rPr kumimoji="1" lang="ja-JP" altLang="en-US" sz="1400" dirty="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府有建築物の新築（建替えを含む）の</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化方針策定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既設施設についてパナソニックと連携し</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化調査を実施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新築等については</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化方針に基づき、</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化を推進</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府有建築物の現状のＢＥＩを把握する調査を検討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30769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農業分野における脱炭素化への貢献</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生産現場からの資材のニーズ等を情報収集</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イベント等での啓発、脱炭素農業の</a:t>
                      </a:r>
                      <a:r>
                        <a:rPr kumimoji="1" lang="ja-JP" altLang="en-US" sz="1400" strike="noStrike" dirty="0">
                          <a:solidFill>
                            <a:schemeClr val="tx1"/>
                          </a:solidFill>
                          <a:latin typeface="Meiryo UI" panose="020B0604030504040204" pitchFamily="50" charset="-128"/>
                          <a:ea typeface="Meiryo UI" panose="020B0604030504040204" pitchFamily="50" charset="-128"/>
                        </a:rPr>
                        <a:t>普及啓発</a:t>
                      </a:r>
                      <a:r>
                        <a:rPr kumimoji="1" lang="ja-JP" altLang="en-US" sz="1400" dirty="0">
                          <a:solidFill>
                            <a:schemeClr val="tx1"/>
                          </a:solidFill>
                          <a:latin typeface="Meiryo UI" panose="020B0604030504040204" pitchFamily="50" charset="-128"/>
                          <a:ea typeface="Meiryo UI" panose="020B0604030504040204" pitchFamily="50" charset="-128"/>
                        </a:rPr>
                        <a:t>に向けた連携</a:t>
                      </a:r>
                    </a:p>
                  </a:txBody>
                  <a:tcPr marL="36000" marR="36000"/>
                </a:tc>
                <a:extLst>
                  <a:ext uri="{0D108BD9-81ED-4DB2-BD59-A6C34878D82A}">
                    <a16:rowId xmlns:a16="http://schemas.microsoft.com/office/drawing/2014/main" val="2311923888"/>
                  </a:ext>
                </a:extLst>
              </a:tr>
              <a:tr h="29949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条例に基づく計画書・報告書制度の取組強化</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計画書に基づく設備更新等の実践に向けた支援検討</a:t>
                      </a:r>
                      <a:endParaRPr kumimoji="1" lang="ja-JP" altLang="en-US" sz="1400" u="sng"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r h="46483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省エネ・省</a:t>
                      </a: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に関するセミナー等の開催及び事業者団体等が実施するセミナー等への講師派遣</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関係団体・市等と共同でセミナー開催、団体等への講師派遣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地域密着型、設備特化型セミナーの実施検討</a:t>
                      </a:r>
                    </a:p>
                  </a:txBody>
                  <a:tcPr marL="36000" marR="36000"/>
                </a:tc>
                <a:extLst>
                  <a:ext uri="{0D108BD9-81ED-4DB2-BD59-A6C34878D82A}">
                    <a16:rowId xmlns:a16="http://schemas.microsoft.com/office/drawing/2014/main" val="2339049217"/>
                  </a:ext>
                </a:extLst>
              </a:tr>
              <a:tr h="54407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脱炭素化に向けた技術開発の誘発・加速</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「エネルギー産業創出促進事業補助金」の実施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「カーボンニュートラル技術開発・実証事業費補助金」の実施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「環境・エネルギー先進技術普及啓発事業」の実施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開発した技術の事業化に向けた支援</a:t>
                      </a:r>
                      <a:endParaRPr kumimoji="1" lang="en-US" altLang="ja-JP" sz="1400" b="0" u="sng"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万博会期中の披露をめざした開発・実証への支援</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コンテンツを活用した普及啓発の実施</a:t>
                      </a:r>
                    </a:p>
                  </a:txBody>
                  <a:tcPr marL="36000" marR="36000"/>
                </a:tc>
                <a:extLst>
                  <a:ext uri="{0D108BD9-81ED-4DB2-BD59-A6C34878D82A}">
                    <a16:rowId xmlns:a16="http://schemas.microsoft.com/office/drawing/2014/main" val="2291098192"/>
                  </a:ext>
                </a:extLst>
              </a:tr>
            </a:tbl>
          </a:graphicData>
        </a:graphic>
      </p:graphicFrame>
      <p:sp>
        <p:nvSpPr>
          <p:cNvPr id="32" name="正方形/長方形 31"/>
          <p:cNvSpPr/>
          <p:nvPr/>
        </p:nvSpPr>
        <p:spPr>
          <a:xfrm>
            <a:off x="7652841" y="1286250"/>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243954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93456" y="484403"/>
            <a:ext cx="13515040" cy="906872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48912" y="870800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177430" y="1056184"/>
            <a:ext cx="4003481"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nvGraphicFramePr>
        <p:xfrm>
          <a:off x="215008" y="1447372"/>
          <a:ext cx="13356024" cy="31821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費用負担の軽減による太陽光発電設備等の設置促進</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共同購入支援事業について、広報の改善や拡大等の実施</a:t>
                      </a:r>
                    </a:p>
                  </a:txBody>
                  <a:tcPr marL="36000" marR="36000" marT="36000" marB="36000"/>
                </a:tc>
                <a:extLst>
                  <a:ext uri="{0D108BD9-81ED-4DB2-BD59-A6C34878D82A}">
                    <a16:rowId xmlns:a16="http://schemas.microsoft.com/office/drawing/2014/main" val="2457983479"/>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市町村による再エネ電気の調達促進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スマ協、</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err="1">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市町村ブロック会議等での情報提供</a:t>
                      </a:r>
                    </a:p>
                  </a:txBody>
                  <a:tcPr marL="36000" marR="36000" marT="36000" marB="36000"/>
                </a:tc>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a:solidFill>
                            <a:schemeClr val="tx1"/>
                          </a:solidFill>
                          <a:latin typeface="Meiryo UI" panose="020B0604030504040204" pitchFamily="50" charset="-128"/>
                          <a:ea typeface="Meiryo UI" panose="020B0604030504040204" pitchFamily="50" charset="-128"/>
                        </a:rPr>
                        <a:t>ZCC</a:t>
                      </a:r>
                      <a:r>
                        <a:rPr kumimoji="1" lang="ja-JP" altLang="en-US" sz="1400" u="none" dirty="0">
                          <a:solidFill>
                            <a:schemeClr val="tx1"/>
                          </a:solidFill>
                          <a:latin typeface="Meiryo UI" panose="020B0604030504040204" pitchFamily="50" charset="-128"/>
                          <a:ea typeface="Meiryo UI" panose="020B0604030504040204" pitchFamily="50" charset="-128"/>
                        </a:rPr>
                        <a:t>等を通じた市庁舎等の再エネ電気調達に向けた支援及び市町村の再エネ電力共同調達に</a:t>
                      </a:r>
                      <a:r>
                        <a:rPr kumimoji="1" lang="ja-JP" altLang="en-US" sz="1400" dirty="0">
                          <a:solidFill>
                            <a:schemeClr val="tx1"/>
                          </a:solidFill>
                          <a:latin typeface="Meiryo UI" panose="020B0604030504040204" pitchFamily="50" charset="-128"/>
                          <a:ea typeface="Meiryo UI" panose="020B0604030504040204" pitchFamily="50" charset="-128"/>
                        </a:rPr>
                        <a:t>向けた検討</a:t>
                      </a:r>
                    </a:p>
                  </a:txBody>
                  <a:tcPr marL="36000" marR="36000" marT="36000" marB="36000"/>
                </a:tc>
                <a:extLst>
                  <a:ext uri="{0D108BD9-81ED-4DB2-BD59-A6C34878D82A}">
                    <a16:rowId xmlns:a16="http://schemas.microsoft.com/office/drawing/2014/main" val="1162381510"/>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条例の届出制度における再エネ利用状況の追加</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新制度の報告事項に盛り込み、条例改正に関する説明会等を実施</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再エネ利用状況の把握・分析</a:t>
                      </a:r>
                    </a:p>
                  </a:txBody>
                  <a:tcPr marL="36000" marR="36000" marT="36000" marB="36000"/>
                </a:tc>
                <a:extLst>
                  <a:ext uri="{0D108BD9-81ED-4DB2-BD59-A6C34878D82A}">
                    <a16:rowId xmlns:a16="http://schemas.microsoft.com/office/drawing/2014/main" val="3542377473"/>
                  </a:ext>
                </a:extLst>
              </a:tr>
              <a:tr h="648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本制度に関する指針を策定済み。令和５年度から運用を開始</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本制度に関する</a:t>
                      </a:r>
                      <a:r>
                        <a:rPr kumimoji="1" lang="ja-JP" altLang="en-US" sz="1400" dirty="0">
                          <a:solidFill>
                            <a:schemeClr val="tx1"/>
                          </a:solidFill>
                          <a:latin typeface="Meiryo UI" panose="020B0604030504040204" pitchFamily="50" charset="-128"/>
                          <a:ea typeface="Meiryo UI" panose="020B0604030504040204" pitchFamily="50" charset="-128"/>
                        </a:rPr>
                        <a:t>説明会</a:t>
                      </a:r>
                      <a:r>
                        <a:rPr kumimoji="1" lang="ja-JP" altLang="en-US" sz="1400" strike="sngStrike" dirty="0">
                          <a:solidFill>
                            <a:schemeClr val="tx1"/>
                          </a:solidFill>
                          <a:latin typeface="Meiryo UI" panose="020B0604030504040204" pitchFamily="50" charset="-128"/>
                          <a:ea typeface="Meiryo UI" panose="020B0604030504040204" pitchFamily="50" charset="-128"/>
                        </a:rPr>
                        <a:t>等</a:t>
                      </a:r>
                      <a:r>
                        <a:rPr kumimoji="1" lang="ja-JP" altLang="en-US" sz="1400" dirty="0">
                          <a:solidFill>
                            <a:schemeClr val="tx1"/>
                          </a:solidFill>
                          <a:latin typeface="Meiryo UI" panose="020B0604030504040204" pitchFamily="50" charset="-128"/>
                          <a:ea typeface="Meiryo UI" panose="020B0604030504040204" pitchFamily="50" charset="-128"/>
                        </a:rPr>
                        <a:t>を実施済み。提出された計画書等を活用し、府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上での</a:t>
                      </a:r>
                      <a:r>
                        <a:rPr kumimoji="1" lang="en-US" altLang="ja-JP" sz="1400" dirty="0">
                          <a:solidFill>
                            <a:schemeClr val="tx1"/>
                          </a:solidFill>
                          <a:latin typeface="Meiryo UI" panose="020B0604030504040204" pitchFamily="50" charset="-128"/>
                          <a:ea typeface="Meiryo UI" panose="020B0604030504040204" pitchFamily="50" charset="-128"/>
                        </a:rPr>
                        <a:t>RE</a:t>
                      </a:r>
                      <a:r>
                        <a:rPr kumimoji="1" lang="ja-JP" altLang="en-US" sz="1400" dirty="0">
                          <a:solidFill>
                            <a:schemeClr val="tx1"/>
                          </a:solidFill>
                          <a:latin typeface="Meiryo UI" panose="020B0604030504040204" pitchFamily="50" charset="-128"/>
                          <a:ea typeface="Meiryo UI" panose="020B0604030504040204" pitchFamily="50" charset="-128"/>
                        </a:rPr>
                        <a:t>メニューの発信等、府域の再エネ拡大に向けた取組みを実施。</a:t>
                      </a:r>
                    </a:p>
                  </a:txBody>
                  <a:tcPr marL="36000" marR="36000" marT="36000" marB="36000"/>
                </a:tc>
                <a:extLst>
                  <a:ext uri="{0D108BD9-81ED-4DB2-BD59-A6C34878D82A}">
                    <a16:rowId xmlns:a16="http://schemas.microsoft.com/office/drawing/2014/main" val="3389725794"/>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自家消費型の太陽光発電の導入モデルの普及促進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他自治体や企業の取組事例等の情報収集・発信</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「事業者向け太陽光発電の共同調達支援事業」の実施</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PPA</a:t>
                      </a:r>
                      <a:r>
                        <a:rPr kumimoji="1" lang="ja-JP" altLang="en-US" sz="1400" dirty="0">
                          <a:solidFill>
                            <a:schemeClr val="tx1"/>
                          </a:solidFill>
                          <a:latin typeface="Meiryo UI" panose="020B0604030504040204" pitchFamily="50" charset="-128"/>
                          <a:ea typeface="Meiryo UI" panose="020B0604030504040204" pitchFamily="50" charset="-128"/>
                        </a:rPr>
                        <a:t>等による事業系太陽光発電の普及促進対策の実施</a:t>
                      </a:r>
                    </a:p>
                  </a:txBody>
                  <a:tcPr marL="36000" marR="36000" marT="36000" marB="36000"/>
                </a:tc>
                <a:extLst>
                  <a:ext uri="{0D108BD9-81ED-4DB2-BD59-A6C34878D82A}">
                    <a16:rowId xmlns:a16="http://schemas.microsoft.com/office/drawing/2014/main" val="3814813181"/>
                  </a:ext>
                </a:extLst>
              </a:tr>
            </a:tbl>
          </a:graphicData>
        </a:graphic>
      </p:graphicFrame>
      <p:sp>
        <p:nvSpPr>
          <p:cNvPr id="52" name="正方形/長方形 51"/>
          <p:cNvSpPr/>
          <p:nvPr/>
        </p:nvSpPr>
        <p:spPr>
          <a:xfrm>
            <a:off x="177430" y="4852571"/>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nvGraphicFramePr>
        <p:xfrm>
          <a:off x="215008" y="5229545"/>
          <a:ext cx="13356024" cy="4167904"/>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solidFill>
                            <a:schemeClr val="bg1"/>
                          </a:solidFill>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12646">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官民連携による</a:t>
                      </a:r>
                      <a:r>
                        <a:rPr kumimoji="1" lang="en-US" altLang="ja-JP" sz="1400" dirty="0">
                          <a:solidFill>
                            <a:srgbClr val="000000"/>
                          </a:solidFill>
                          <a:latin typeface="Meiryo UI" panose="020B0604030504040204" pitchFamily="50" charset="-128"/>
                          <a:ea typeface="Meiryo UI" panose="020B0604030504040204" pitchFamily="50" charset="-128"/>
                        </a:rPr>
                        <a:t>ZEV</a:t>
                      </a:r>
                      <a:r>
                        <a:rPr kumimoji="1" lang="ja-JP" altLang="en-US" sz="1400" dirty="0">
                          <a:solidFill>
                            <a:srgbClr val="000000"/>
                          </a:solidFill>
                          <a:latin typeface="Meiryo UI" panose="020B0604030504040204" pitchFamily="50" charset="-128"/>
                          <a:ea typeface="Meiryo UI" panose="020B0604030504040204" pitchFamily="50" charset="-128"/>
                        </a:rPr>
                        <a:t>を中心とした電動車の普及啓発</a:t>
                      </a:r>
                    </a:p>
                    <a:p>
                      <a:pPr>
                        <a:lnSpc>
                          <a:spcPts val="1400"/>
                        </a:lnSpc>
                      </a:pP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rgbClr val="000000"/>
                          </a:solidFill>
                          <a:latin typeface="Meiryo UI" panose="020B0604030504040204" pitchFamily="50" charset="-128"/>
                          <a:ea typeface="Meiryo UI" panose="020B0604030504040204" pitchFamily="50" charset="-128"/>
                        </a:rPr>
                        <a:t>官民協働の</a:t>
                      </a:r>
                      <a:r>
                        <a:rPr kumimoji="1" lang="ja-JP" altLang="en-US" sz="1400" dirty="0">
                          <a:solidFill>
                            <a:srgbClr val="000000"/>
                          </a:solidFill>
                          <a:latin typeface="Meiryo UI" panose="020B0604030504040204" pitchFamily="50" charset="-128"/>
                          <a:ea typeface="Meiryo UI" panose="020B0604030504040204" pitchFamily="50" charset="-128"/>
                        </a:rPr>
                        <a:t>「おおさか電動車協働普及サポートネット」に</a:t>
                      </a:r>
                      <a:r>
                        <a:rPr kumimoji="1" lang="ja-JP" altLang="en-US" sz="1400" strike="noStrike" dirty="0">
                          <a:solidFill>
                            <a:srgbClr val="000000"/>
                          </a:solidFill>
                          <a:latin typeface="Meiryo UI" panose="020B0604030504040204" pitchFamily="50" charset="-128"/>
                          <a:ea typeface="Meiryo UI" panose="020B0604030504040204" pitchFamily="50" charset="-128"/>
                        </a:rPr>
                        <a:t>より電動車の展示会等を</a:t>
                      </a:r>
                      <a:r>
                        <a:rPr kumimoji="1" lang="ja-JP" altLang="en-US" sz="1400" dirty="0">
                          <a:solidFill>
                            <a:srgbClr val="000000"/>
                          </a:solidFill>
                          <a:latin typeface="Meiryo UI" panose="020B0604030504040204" pitchFamily="50" charset="-128"/>
                          <a:ea typeface="Meiryo UI" panose="020B0604030504040204" pitchFamily="50" charset="-128"/>
                        </a:rPr>
                        <a:t>実施</a:t>
                      </a:r>
                      <a:endParaRPr kumimoji="1" lang="ja-JP" altLang="en-US" sz="1400" strike="sngStrike" dirty="0">
                        <a:solidFill>
                          <a:srgbClr val="000000"/>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rgbClr val="000000"/>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引き続き官民協働の展示会等、各種の普及啓発事業を実施し、その成果を情報発信</a:t>
                      </a:r>
                      <a:endParaRPr kumimoji="1" lang="ja-JP" altLang="en-US" sz="1400" b="0" u="none" strike="sngStrike" dirty="0">
                        <a:solidFill>
                          <a:srgbClr val="00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69652493"/>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」により充電設備の設置を促進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u="none" dirty="0">
                          <a:solidFill>
                            <a:srgbClr val="000000"/>
                          </a:solidFill>
                          <a:latin typeface="Meiryo UI" panose="020B0604030504040204" pitchFamily="50" charset="-128"/>
                          <a:ea typeface="Meiryo UI" panose="020B0604030504040204" pitchFamily="50" charset="-128"/>
                        </a:rPr>
                        <a:t>「おおさか電動車普及戦略」の目標達成</a:t>
                      </a:r>
                      <a:r>
                        <a:rPr kumimoji="1" lang="ja-JP" altLang="en-US" sz="1400" dirty="0">
                          <a:solidFill>
                            <a:srgbClr val="000000"/>
                          </a:solidFill>
                          <a:latin typeface="Meiryo UI" panose="020B0604030504040204" pitchFamily="50" charset="-128"/>
                          <a:ea typeface="Meiryo UI" panose="020B0604030504040204" pitchFamily="50" charset="-128"/>
                        </a:rPr>
                        <a:t>に向けた</a:t>
                      </a:r>
                      <a:r>
                        <a:rPr kumimoji="1" lang="ja-JP" altLang="en-US" sz="1400" u="none" dirty="0">
                          <a:solidFill>
                            <a:srgbClr val="000000"/>
                          </a:solidFill>
                          <a:latin typeface="Meiryo UI" panose="020B0604030504040204" pitchFamily="50" charset="-128"/>
                          <a:ea typeface="Meiryo UI" panose="020B0604030504040204" pitchFamily="50" charset="-128"/>
                        </a:rPr>
                        <a:t>充電設備の設置促進</a:t>
                      </a:r>
                      <a:r>
                        <a:rPr kumimoji="1" lang="en-US" altLang="ja-JP" sz="1400" dirty="0">
                          <a:solidFill>
                            <a:srgbClr val="000000"/>
                          </a:solidFill>
                          <a:latin typeface="Meiryo UI" panose="020B0604030504040204" pitchFamily="50" charset="-128"/>
                          <a:ea typeface="Meiryo UI" panose="020B0604030504040204" pitchFamily="50" charset="-128"/>
                        </a:rPr>
                        <a:t>(2030</a:t>
                      </a:r>
                      <a:r>
                        <a:rPr kumimoji="1" lang="ja-JP" altLang="en-US" sz="1400" dirty="0">
                          <a:solidFill>
                            <a:srgbClr val="000000"/>
                          </a:solidFill>
                          <a:latin typeface="Meiryo UI" panose="020B0604030504040204" pitchFamily="50" charset="-128"/>
                          <a:ea typeface="Meiryo UI" panose="020B0604030504040204" pitchFamily="50" charset="-128"/>
                        </a:rPr>
                        <a:t>年度・急速</a:t>
                      </a:r>
                      <a:r>
                        <a:rPr kumimoji="1" lang="en-US" altLang="ja-JP" sz="1400" dirty="0">
                          <a:solidFill>
                            <a:srgbClr val="000000"/>
                          </a:solidFill>
                          <a:latin typeface="Meiryo UI" panose="020B0604030504040204" pitchFamily="50" charset="-128"/>
                          <a:ea typeface="Meiryo UI" panose="020B0604030504040204" pitchFamily="50" charset="-128"/>
                        </a:rPr>
                        <a:t>300</a:t>
                      </a:r>
                      <a:r>
                        <a:rPr kumimoji="1" lang="ja-JP" altLang="en-US" sz="1400" dirty="0">
                          <a:solidFill>
                            <a:srgbClr val="000000"/>
                          </a:solidFill>
                          <a:latin typeface="Meiryo UI" panose="020B0604030504040204" pitchFamily="50" charset="-128"/>
                          <a:ea typeface="Meiryo UI" panose="020B0604030504040204" pitchFamily="50" charset="-128"/>
                        </a:rPr>
                        <a:t>箇所</a:t>
                      </a:r>
                      <a:r>
                        <a:rPr kumimoji="1" lang="en-US" altLang="ja-JP" sz="1400" dirty="0">
                          <a:solidFill>
                            <a:srgbClr val="000000"/>
                          </a:solidFill>
                          <a:latin typeface="Meiryo UI" panose="020B0604030504040204" pitchFamily="50" charset="-128"/>
                          <a:ea typeface="Meiryo UI" panose="020B0604030504040204" pitchFamily="50" charset="-128"/>
                        </a:rPr>
                        <a:t>/</a:t>
                      </a:r>
                      <a:r>
                        <a:rPr kumimoji="1" lang="ja-JP" altLang="en-US" sz="1400" dirty="0">
                          <a:solidFill>
                            <a:srgbClr val="000000"/>
                          </a:solidFill>
                          <a:latin typeface="Meiryo UI" panose="020B0604030504040204" pitchFamily="50" charset="-128"/>
                          <a:ea typeface="Meiryo UI" panose="020B0604030504040204" pitchFamily="50" charset="-128"/>
                        </a:rPr>
                        <a:t>普通</a:t>
                      </a:r>
                      <a:r>
                        <a:rPr kumimoji="1" lang="en-US" altLang="ja-JP" sz="1400" dirty="0">
                          <a:solidFill>
                            <a:srgbClr val="000000"/>
                          </a:solidFill>
                          <a:latin typeface="Meiryo UI" panose="020B0604030504040204" pitchFamily="50" charset="-128"/>
                          <a:ea typeface="Meiryo UI" panose="020B0604030504040204" pitchFamily="50" charset="-128"/>
                        </a:rPr>
                        <a:t>1,500</a:t>
                      </a:r>
                      <a:r>
                        <a:rPr kumimoji="1" lang="ja-JP" altLang="en-US" sz="1400" dirty="0">
                          <a:solidFill>
                            <a:srgbClr val="000000"/>
                          </a:solidFill>
                          <a:latin typeface="Meiryo UI" panose="020B0604030504040204" pitchFamily="50" charset="-128"/>
                          <a:ea typeface="Meiryo UI" panose="020B0604030504040204" pitchFamily="50" charset="-128"/>
                        </a:rPr>
                        <a:t>基</a:t>
                      </a:r>
                      <a:r>
                        <a:rPr kumimoji="1" lang="en-US" altLang="ja-JP" sz="1400" dirty="0">
                          <a:solidFill>
                            <a:srgbClr val="000000"/>
                          </a:solidFill>
                          <a:latin typeface="Meiryo UI" panose="020B0604030504040204" pitchFamily="50" charset="-128"/>
                          <a:ea typeface="Meiryo UI" panose="020B0604030504040204" pitchFamily="50" charset="-128"/>
                        </a:rPr>
                        <a:t>)</a:t>
                      </a: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導入指針に基づき、庁内部局に対して公用車の導入・更新等において働きかけを実施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カーボンニュートラル推進本部の公用車電動化ワーキンググループで対応策の検討等を実施</a:t>
                      </a:r>
                    </a:p>
                  </a:txBody>
                  <a:tcPr marL="36000" marR="36000"/>
                </a:tc>
                <a:extLst>
                  <a:ext uri="{0D108BD9-81ED-4DB2-BD59-A6C34878D82A}">
                    <a16:rowId xmlns:a16="http://schemas.microsoft.com/office/drawing/2014/main" val="2981464931"/>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引き続き乗車機会を提供し、車両選択時における</a:t>
                      </a: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利用を促進</a:t>
                      </a:r>
                    </a:p>
                  </a:txBody>
                  <a:tcPr marL="36000" marR="36000"/>
                </a:tc>
                <a:extLst>
                  <a:ext uri="{0D108BD9-81ED-4DB2-BD59-A6C34878D82A}">
                    <a16:rowId xmlns:a16="http://schemas.microsoft.com/office/drawing/2014/main" val="1162381510"/>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自動車販売事業者の届出制度の運用</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特色ある取組みを表彰するなど、自動車販売事業者における自主的な取組みを支援</a:t>
                      </a:r>
                    </a:p>
                  </a:txBody>
                  <a:tcPr marL="36000" marR="36000"/>
                </a:tc>
                <a:extLst>
                  <a:ext uri="{0D108BD9-81ED-4DB2-BD59-A6C34878D82A}">
                    <a16:rowId xmlns:a16="http://schemas.microsoft.com/office/drawing/2014/main" val="2173488065"/>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各種イベントやディーラー店舗等にて</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の乗車・給電等の体験機会を提供</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バス・トラックをはじめ様々な交通・輸送手段の電動化の促進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「万博を契機としたバス事業者の脱炭素化促進事業」補助により</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バス導入を促進</a:t>
                      </a:r>
                      <a:r>
                        <a:rPr kumimoji="1" lang="ja-JP" altLang="en-US" sz="1400" strike="sngStrike" dirty="0">
                          <a:solidFill>
                            <a:schemeClr val="tx1"/>
                          </a:solidFill>
                          <a:latin typeface="Meiryo UI" panose="020B0604030504040204" pitchFamily="50" charset="-128"/>
                          <a:ea typeface="Meiryo UI" panose="020B0604030504040204" pitchFamily="50" charset="-128"/>
                        </a:rPr>
                        <a:t>等</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a:t>
                      </a:r>
                      <a:r>
                        <a:rPr kumimoji="1" lang="en-US" altLang="ja-JP" sz="1400" dirty="0">
                          <a:solidFill>
                            <a:schemeClr val="tx1"/>
                          </a:solidFill>
                          <a:latin typeface="Meiryo UI" panose="020B0604030504040204" pitchFamily="50" charset="-128"/>
                          <a:ea typeface="Meiryo UI" panose="020B0604030504040204" pitchFamily="50" charset="-128"/>
                        </a:rPr>
                        <a:t>AP</a:t>
                      </a:r>
                      <a:r>
                        <a:rPr kumimoji="1" lang="ja-JP" altLang="en-US" sz="1400" dirty="0">
                          <a:solidFill>
                            <a:schemeClr val="tx1"/>
                          </a:solidFill>
                          <a:latin typeface="Meiryo UI" panose="020B0604030504040204" pitchFamily="50" charset="-128"/>
                          <a:ea typeface="Meiryo UI" panose="020B0604030504040204" pitchFamily="50" charset="-128"/>
                        </a:rPr>
                        <a:t>の目標達成に</a:t>
                      </a:r>
                      <a:r>
                        <a:rPr kumimoji="1" lang="ja-JP" altLang="en-US" sz="1400" u="none" dirty="0">
                          <a:solidFill>
                            <a:schemeClr val="tx1"/>
                          </a:solidFill>
                          <a:latin typeface="Meiryo UI" panose="020B0604030504040204" pitchFamily="50" charset="-128"/>
                          <a:ea typeface="Meiryo UI" panose="020B0604030504040204" pitchFamily="50" charset="-128"/>
                        </a:rPr>
                        <a:t>向け、バスのゼロエミッション化を推進</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府域の路線バス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更新分</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の５割を</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EV</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FC</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418106462"/>
                  </a:ext>
                </a:extLst>
              </a:tr>
            </a:tbl>
          </a:graphicData>
        </a:graphic>
      </p:graphicFrame>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sp>
        <p:nvSpPr>
          <p:cNvPr id="20" name="正方形/長方形 19"/>
          <p:cNvSpPr/>
          <p:nvPr/>
        </p:nvSpPr>
        <p:spPr>
          <a:xfrm>
            <a:off x="5016911" y="661688"/>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8595919" y="673517"/>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a:grpSpLocks noChangeAspect="1"/>
          </p:cNvGrpSpPr>
          <p:nvPr/>
        </p:nvGrpSpPr>
        <p:grpSpPr>
          <a:xfrm>
            <a:off x="7760014" y="37134"/>
            <a:ext cx="4969454" cy="423459"/>
            <a:chOff x="6029203" y="46261"/>
            <a:chExt cx="5407394" cy="460777"/>
          </a:xfrm>
        </p:grpSpPr>
        <p:pic>
          <p:nvPicPr>
            <p:cNvPr id="28"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2"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59262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93456" y="484403"/>
            <a:ext cx="13515040" cy="90756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52094" y="8573293"/>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180608" y="872662"/>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80613" y="8019967"/>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nvGraphicFramePr>
        <p:xfrm>
          <a:off x="180609" y="1232702"/>
          <a:ext cx="13356024" cy="3384376"/>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2741">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867379">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「おおさかマイボトルパートナーズ」を通じた様々な主体との連携によるマイボトルの普及促進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おおさかプラスチック対策推進プラットフォームによりプラスチックごみ対策の検討やモデル事業を実施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おおさかプラスチック対策推進プラットフォームで効果的な対策手法を検討</a:t>
                      </a:r>
                    </a:p>
                  </a:txBody>
                  <a:tcPr marL="36000" marR="36000"/>
                </a:tc>
                <a:extLst>
                  <a:ext uri="{0D108BD9-81ED-4DB2-BD59-A6C34878D82A}">
                    <a16:rowId xmlns:a16="http://schemas.microsoft.com/office/drawing/2014/main" val="2457983479"/>
                  </a:ext>
                </a:extLst>
              </a:tr>
              <a:tr h="99192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使い捨てプラスチックごみ等の発生抑制及び分別・リサイクルの促進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キャンペーンやプラごみ問題について理解を深めるハンドブック等を通じ、事業者や消費者への３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の取り組みの啓発を実施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マイ容器等が利用できる店舗を検索できる「</a:t>
                      </a:r>
                      <a:r>
                        <a:rPr kumimoji="1" lang="en-US" altLang="ja-JP" sz="1400" dirty="0">
                          <a:solidFill>
                            <a:schemeClr val="tx1"/>
                          </a:solidFill>
                          <a:latin typeface="Meiryo UI" panose="020B0604030504040204" pitchFamily="50" charset="-128"/>
                          <a:ea typeface="Meiryo UI" panose="020B0604030504040204" pitchFamily="50" charset="-128"/>
                        </a:rPr>
                        <a:t>Osaka</a:t>
                      </a:r>
                      <a:r>
                        <a:rPr kumimoji="1" lang="ja-JP" altLang="en-US" sz="1400" dirty="0">
                          <a:solidFill>
                            <a:schemeClr val="tx1"/>
                          </a:solidFill>
                          <a:latin typeface="Meiryo UI" panose="020B0604030504040204" pitchFamily="50" charset="-128"/>
                          <a:ea typeface="Meiryo UI" panose="020B0604030504040204" pitchFamily="50" charset="-128"/>
                        </a:rPr>
                        <a:t>ほかさんマップ」を運用</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ほかさんマップ」の充実等による情報発信の強化や</a:t>
                      </a:r>
                      <a:r>
                        <a:rPr kumimoji="1" lang="ja-JP" altLang="en-US" sz="1400" b="0" strike="noStrike" baseline="0" dirty="0">
                          <a:solidFill>
                            <a:schemeClr val="tx1"/>
                          </a:solidFill>
                          <a:latin typeface="Meiryo UI" panose="020B0604030504040204" pitchFamily="50" charset="-128"/>
                          <a:ea typeface="Meiryo UI" panose="020B0604030504040204" pitchFamily="50" charset="-128"/>
                        </a:rPr>
                        <a:t>ミナミ道頓堀地区において、ナッジを用いたプラごみの３</a:t>
                      </a:r>
                      <a:r>
                        <a:rPr kumimoji="1" lang="en-US" altLang="ja-JP" sz="1400" b="0" strike="noStrike" baseline="0" dirty="0">
                          <a:solidFill>
                            <a:schemeClr val="tx1"/>
                          </a:solidFill>
                          <a:latin typeface="Meiryo UI" panose="020B0604030504040204" pitchFamily="50" charset="-128"/>
                          <a:ea typeface="Meiryo UI" panose="020B0604030504040204" pitchFamily="50" charset="-128"/>
                        </a:rPr>
                        <a:t>R</a:t>
                      </a:r>
                      <a:r>
                        <a:rPr kumimoji="1" lang="ja-JP" altLang="en-US" sz="1400" b="0" strike="noStrike" baseline="0" dirty="0">
                          <a:solidFill>
                            <a:schemeClr val="tx1"/>
                          </a:solidFill>
                          <a:latin typeface="Meiryo UI" panose="020B0604030504040204" pitchFamily="50" charset="-128"/>
                          <a:ea typeface="Meiryo UI" panose="020B0604030504040204" pitchFamily="50" charset="-128"/>
                        </a:rPr>
                        <a:t>実証事業の実施</a:t>
                      </a:r>
                      <a:endParaRPr kumimoji="1" lang="en-US" altLang="ja-JP" sz="1400" b="0" strike="noStrike"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681456">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消費者への食品ロス削減の取組事例を紹介するなど、効果的な消費者啓発の推進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パートナーシップ事業者や市町村のイベント等について、府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や府政だより、</a:t>
                      </a:r>
                      <a:r>
                        <a:rPr kumimoji="1" lang="en-US" altLang="ja-JP" sz="1400" dirty="0">
                          <a:solidFill>
                            <a:schemeClr val="tx1"/>
                          </a:solidFill>
                          <a:latin typeface="Meiryo UI" panose="020B0604030504040204" pitchFamily="50" charset="-128"/>
                          <a:ea typeface="Meiryo UI" panose="020B0604030504040204" pitchFamily="50" charset="-128"/>
                        </a:rPr>
                        <a:t>SNS</a:t>
                      </a:r>
                      <a:r>
                        <a:rPr kumimoji="1" lang="ja-JP" altLang="en-US" sz="1400" dirty="0">
                          <a:solidFill>
                            <a:schemeClr val="tx1"/>
                          </a:solidFill>
                          <a:latin typeface="Meiryo UI" panose="020B0604030504040204" pitchFamily="50" charset="-128"/>
                          <a:ea typeface="Meiryo UI" panose="020B0604030504040204" pitchFamily="50" charset="-128"/>
                        </a:rPr>
                        <a:t>等で府民に向けて情報発信</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大阪府食品ロス削減ボランティア「もったいない</a:t>
                      </a:r>
                      <a:r>
                        <a:rPr kumimoji="1" lang="ja-JP" altLang="en-US" sz="1400" dirty="0" err="1">
                          <a:solidFill>
                            <a:schemeClr val="tx1"/>
                          </a:solidFill>
                          <a:latin typeface="Meiryo UI" panose="020B0604030504040204" pitchFamily="50" charset="-128"/>
                          <a:ea typeface="Meiryo UI" panose="020B0604030504040204" pitchFamily="50" charset="-128"/>
                        </a:rPr>
                        <a:t>やん</a:t>
                      </a:r>
                      <a:r>
                        <a:rPr kumimoji="1" lang="ja-JP" altLang="en-US" sz="1400" dirty="0">
                          <a:solidFill>
                            <a:schemeClr val="tx1"/>
                          </a:solidFill>
                          <a:latin typeface="Meiryo UI" panose="020B0604030504040204" pitchFamily="50" charset="-128"/>
                          <a:ea typeface="Meiryo UI" panose="020B0604030504040204" pitchFamily="50" charset="-128"/>
                        </a:rPr>
                        <a:t>活動隊」の養成講座を開講し、パートナーシップ事業者や市町村等の取組みと連携した消費者啓発を実施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63088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食品ロス削減パートナーシップ制度の推進及び広く多業種への働きかけを行うことによるパートナーシップ事業者の参加促進</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食品ロス削減に積極的に取り組む事業者に対し</a:t>
                      </a:r>
                      <a:r>
                        <a:rPr kumimoji="1" lang="ja-JP" altLang="en-US" sz="1400" dirty="0">
                          <a:solidFill>
                            <a:schemeClr val="tx1"/>
                          </a:solidFill>
                          <a:latin typeface="Meiryo UI" panose="020B0604030504040204" pitchFamily="50" charset="-128"/>
                          <a:ea typeface="Meiryo UI" panose="020B0604030504040204" pitchFamily="50" charset="-128"/>
                        </a:rPr>
                        <a:t>参加を促した</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事業者向けセミナー等を開催し、パートナーシップ事業者の取組み事例等を紹介し、パートナーシップ事業者の増加を促進</a:t>
                      </a:r>
                    </a:p>
                  </a:txBody>
                  <a:tcPr marL="36000" marR="36000"/>
                </a:tc>
                <a:extLst>
                  <a:ext uri="{0D108BD9-81ED-4DB2-BD59-A6C34878D82A}">
                    <a16:rowId xmlns:a16="http://schemas.microsoft.com/office/drawing/2014/main" val="3542377473"/>
                  </a:ext>
                </a:extLst>
              </a:tr>
            </a:tbl>
          </a:graphicData>
        </a:graphic>
      </p:graphicFrame>
      <p:sp>
        <p:nvSpPr>
          <p:cNvPr id="52" name="正方形/長方形 51"/>
          <p:cNvSpPr/>
          <p:nvPr/>
        </p:nvSpPr>
        <p:spPr>
          <a:xfrm>
            <a:off x="180613" y="4697510"/>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nvGraphicFramePr>
        <p:xfrm>
          <a:off x="180609" y="5057550"/>
          <a:ext cx="13356024" cy="2834158"/>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003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1027582">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航空レーザー計測及び森林資源解析業務を実施し、森林整備に活用するための現況データを市町村に提供</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相談窓口を設置するとともに、森林の現況データの効率的な活用に向けたクラウド化や市町村施設の木質化のモデルとなる</a:t>
                      </a:r>
                      <a:r>
                        <a:rPr kumimoji="1" lang="ja-JP" altLang="en-US" sz="1400" dirty="0">
                          <a:solidFill>
                            <a:srgbClr val="000000"/>
                          </a:solidFill>
                          <a:latin typeface="Meiryo UI" panose="020B0604030504040204" pitchFamily="50" charset="-128"/>
                          <a:ea typeface="Meiryo UI" panose="020B0604030504040204" pitchFamily="50" charset="-128"/>
                        </a:rPr>
                        <a:t>府有</a:t>
                      </a:r>
                      <a:r>
                        <a:rPr kumimoji="1" lang="ja-JP" altLang="en-US" sz="1400" dirty="0">
                          <a:solidFill>
                            <a:schemeClr val="tx1"/>
                          </a:solidFill>
                          <a:latin typeface="Meiryo UI" panose="020B0604030504040204" pitchFamily="50" charset="-128"/>
                          <a:ea typeface="Meiryo UI" panose="020B0604030504040204" pitchFamily="50" charset="-128"/>
                        </a:rPr>
                        <a:t>施設の木質化を実施</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80358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令和４年１月に策定した「大阪府海域ブル</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カーボン生態系ビジョン」に基づき、藻場造成礁等の設置事業を令和５年度から泉佐野市以南の地先で実施し、藻場を造成</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小島・谷川・深日各工区の深浅測量と実施設計を行った</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令和５年度に小島工区で藻場造成礁を１０基設置予定</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77836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大阪湾奥部におけるブルーカーボン生態系の再生・創出</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民間公募により藻場や生物生息場の創出技術の実証や、環境省のモデル事業を活用した民間事業者主導の藻場創出の取組みを実施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〇</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令和５年度に環境省のモデル事業を活用して、環境学習機会の提供や干潟における里海づくりを実施予定</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民間事業者と連携した大阪湾奥部におけるブルーカーボン生態系の再生・創出の取組みを推進</a:t>
                      </a:r>
                    </a:p>
                  </a:txBody>
                  <a:tcPr marL="36000" marR="36000"/>
                </a:tc>
                <a:extLst>
                  <a:ext uri="{0D108BD9-81ED-4DB2-BD59-A6C34878D82A}">
                    <a16:rowId xmlns:a16="http://schemas.microsoft.com/office/drawing/2014/main" val="1008814111"/>
                  </a:ext>
                </a:extLst>
              </a:tr>
            </a:tbl>
          </a:graphicData>
        </a:graphic>
      </p:graphicFrame>
      <p:sp>
        <p:nvSpPr>
          <p:cNvPr id="32" name="角丸四角形 31"/>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aphicFrame>
        <p:nvGraphicFramePr>
          <p:cNvPr id="33" name="表 32"/>
          <p:cNvGraphicFramePr>
            <a:graphicFrameLocks noGrp="1"/>
          </p:cNvGraphicFramePr>
          <p:nvPr/>
        </p:nvGraphicFramePr>
        <p:xfrm>
          <a:off x="180609" y="8391709"/>
          <a:ext cx="13356024" cy="11058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175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3508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40691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河川整備計画の点検・見直しの実施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気候変動を踏まえた外力に見直す時期や増大する外力への対応等について検討中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引続き、検討を実施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063872222"/>
                  </a:ext>
                </a:extLst>
              </a:tr>
            </a:tbl>
          </a:graphicData>
        </a:graphic>
      </p:graphicFrame>
      <p:sp>
        <p:nvSpPr>
          <p:cNvPr id="20" name="正方形/長方形 19"/>
          <p:cNvSpPr/>
          <p:nvPr/>
        </p:nvSpPr>
        <p:spPr>
          <a:xfrm>
            <a:off x="5016911" y="661688"/>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8595919" y="673517"/>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5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a:grpSpLocks noChangeAspect="1"/>
          </p:cNvGrpSpPr>
          <p:nvPr/>
        </p:nvGrpSpPr>
        <p:grpSpPr>
          <a:xfrm>
            <a:off x="7760014" y="37134"/>
            <a:ext cx="4969454" cy="423459"/>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2" name="角丸四角形 21"/>
          <p:cNvSpPr/>
          <p:nvPr/>
        </p:nvSpPr>
        <p:spPr>
          <a:xfrm>
            <a:off x="136104" y="1200200"/>
            <a:ext cx="13112352" cy="669674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508048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気候変動対策部会における点検・評価結果（案）</a:t>
            </a:r>
          </a:p>
        </p:txBody>
      </p:sp>
      <p:grpSp>
        <p:nvGrpSpPr>
          <p:cNvPr id="2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2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7"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8"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30" name="正方形/長方形 29">
            <a:extLst>
              <a:ext uri="{FF2B5EF4-FFF2-40B4-BE49-F238E27FC236}">
                <a16:creationId xmlns:a16="http://schemas.microsoft.com/office/drawing/2014/main" id="{EDF3723C-6732-45EA-99AA-1DE03C5742DD}"/>
              </a:ext>
            </a:extLst>
          </p:cNvPr>
          <p:cNvSpPr/>
          <p:nvPr/>
        </p:nvSpPr>
        <p:spPr>
          <a:xfrm>
            <a:off x="207724" y="1704256"/>
            <a:ext cx="12896715" cy="5554854"/>
          </a:xfrm>
          <a:prstGeom prst="rect">
            <a:avLst/>
          </a:prstGeom>
        </p:spPr>
        <p:txBody>
          <a:bodyPr wrap="square">
            <a:spAutoFit/>
          </a:bodyPr>
          <a:lstStyle/>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・エネルギー消費量は実行計画の</a:t>
            </a:r>
            <a:r>
              <a:rPr lang="ja-JP" altLang="en-US" sz="2400" b="1" i="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基準年度や前年度と比べ</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基準年度と比べ減少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しているが、</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前年度からは増加</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しており、主な原因としては電気の排出係数の増加が挙げられる。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さらなる省エネ・省資源と</a:t>
            </a:r>
            <a:r>
              <a:rPr lang="en-US" altLang="ja-JP"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排出の少ないエネルギーの導入やあらゆる主体の行動変容が重要</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であり、昨年度に設置したおおさかカーボンニュートラル推進本部で協議した取組みなど、実行計画に掲げる各種施策を推進していく。</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「適応」に関する取組みを今後も充実することが重要</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6603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3639</Words>
  <Application>Microsoft Office PowerPoint</Application>
  <PresentationFormat>ユーザー設定</PresentationFormat>
  <Paragraphs>392</Paragraphs>
  <Slides>7</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2023-11-17T02:24:50Z</dcterms:modified>
</cp:coreProperties>
</file>