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6"/>
  </p:notesMasterIdLst>
  <p:handoutMasterIdLst>
    <p:handoutMasterId r:id="rId27"/>
  </p:handoutMasterIdLst>
  <p:sldIdLst>
    <p:sldId id="259" r:id="rId2"/>
    <p:sldId id="414" r:id="rId3"/>
    <p:sldId id="384" r:id="rId4"/>
    <p:sldId id="385" r:id="rId5"/>
    <p:sldId id="386" r:id="rId6"/>
    <p:sldId id="387" r:id="rId7"/>
    <p:sldId id="412" r:id="rId8"/>
    <p:sldId id="375" r:id="rId9"/>
    <p:sldId id="363" r:id="rId10"/>
    <p:sldId id="313" r:id="rId11"/>
    <p:sldId id="390" r:id="rId12"/>
    <p:sldId id="411" r:id="rId13"/>
    <p:sldId id="388" r:id="rId14"/>
    <p:sldId id="394" r:id="rId15"/>
    <p:sldId id="391" r:id="rId16"/>
    <p:sldId id="392" r:id="rId17"/>
    <p:sldId id="401" r:id="rId18"/>
    <p:sldId id="403" r:id="rId19"/>
    <p:sldId id="410" r:id="rId20"/>
    <p:sldId id="358" r:id="rId21"/>
    <p:sldId id="371" r:id="rId22"/>
    <p:sldId id="397" r:id="rId23"/>
    <p:sldId id="398" r:id="rId24"/>
    <p:sldId id="399" r:id="rId25"/>
  </p:sldIdLst>
  <p:sldSz cx="9144000" cy="6858000" type="screen4x3"/>
  <p:notesSz cx="6807200" cy="9939338"/>
  <p:defaultTextStyle>
    <a:defPPr>
      <a:defRPr lang="ja-JP"/>
    </a:defPPr>
    <a:lvl1pPr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3"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a:srgbClr val="FFFFFF"/>
    <a:srgbClr val="5578A2"/>
    <a:srgbClr val="376092"/>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7AC3CCA-C797-4891-BE02-D94E43425B78}" styleName="スタイル (中間)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00" autoAdjust="0"/>
    <p:restoredTop sz="95901" autoAdjust="0"/>
  </p:normalViewPr>
  <p:slideViewPr>
    <p:cSldViewPr>
      <p:cViewPr varScale="1">
        <p:scale>
          <a:sx n="75" d="100"/>
          <a:sy n="75" d="100"/>
        </p:scale>
        <p:origin x="1714"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9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0"/>
            <a:ext cx="2949190" cy="498662"/>
          </a:xfrm>
          <a:prstGeom prst="rect">
            <a:avLst/>
          </a:prstGeom>
        </p:spPr>
        <p:txBody>
          <a:bodyPr vert="horz" lIns="93209" tIns="46603" rIns="93209" bIns="4660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384" y="0"/>
            <a:ext cx="2949190" cy="498662"/>
          </a:xfrm>
          <a:prstGeom prst="rect">
            <a:avLst/>
          </a:prstGeom>
        </p:spPr>
        <p:txBody>
          <a:bodyPr vert="horz" lIns="93209" tIns="46603" rIns="93209" bIns="46603" rtlCol="0"/>
          <a:lstStyle>
            <a:lvl1pPr algn="r">
              <a:defRPr sz="1200"/>
            </a:lvl1pPr>
          </a:lstStyle>
          <a:p>
            <a:fld id="{64C9E5AD-B317-4C0D-A523-5E245AF58A84}" type="datetimeFigureOut">
              <a:rPr kumimoji="1" lang="ja-JP" altLang="en-US" smtClean="0"/>
              <a:t>2024/3/8</a:t>
            </a:fld>
            <a:endParaRPr kumimoji="1" lang="ja-JP" altLang="en-US"/>
          </a:p>
        </p:txBody>
      </p:sp>
      <p:sp>
        <p:nvSpPr>
          <p:cNvPr id="4" name="フッター プレースホルダー 3"/>
          <p:cNvSpPr>
            <a:spLocks noGrp="1"/>
          </p:cNvSpPr>
          <p:nvPr>
            <p:ph type="ftr" sz="quarter" idx="2"/>
          </p:nvPr>
        </p:nvSpPr>
        <p:spPr>
          <a:xfrm>
            <a:off x="4" y="9440677"/>
            <a:ext cx="2949190" cy="498662"/>
          </a:xfrm>
          <a:prstGeom prst="rect">
            <a:avLst/>
          </a:prstGeom>
        </p:spPr>
        <p:txBody>
          <a:bodyPr vert="horz" lIns="93209" tIns="46603" rIns="93209" bIns="4660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384" y="9440677"/>
            <a:ext cx="2949190" cy="498662"/>
          </a:xfrm>
          <a:prstGeom prst="rect">
            <a:avLst/>
          </a:prstGeom>
        </p:spPr>
        <p:txBody>
          <a:bodyPr vert="horz" lIns="93209" tIns="46603" rIns="93209" bIns="46603" rtlCol="0" anchor="b"/>
          <a:lstStyle>
            <a:lvl1pPr algn="r">
              <a:defRPr sz="1200"/>
            </a:lvl1pPr>
          </a:lstStyle>
          <a:p>
            <a:fld id="{C2B530E2-4519-4DB9-BEB7-B070939E129A}" type="slidenum">
              <a:rPr kumimoji="1" lang="ja-JP" altLang="en-US" smtClean="0"/>
              <a:t>‹#›</a:t>
            </a:fld>
            <a:endParaRPr kumimoji="1" lang="ja-JP" altLang="en-US"/>
          </a:p>
        </p:txBody>
      </p:sp>
    </p:spTree>
    <p:extLst>
      <p:ext uri="{BB962C8B-B14F-4D97-AF65-F5344CB8AC3E}">
        <p14:creationId xmlns:p14="http://schemas.microsoft.com/office/powerpoint/2010/main" val="41791744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49575" cy="496888"/>
          </a:xfrm>
          <a:prstGeom prst="rect">
            <a:avLst/>
          </a:prstGeom>
        </p:spPr>
        <p:txBody>
          <a:bodyPr vert="horz" lIns="91410" tIns="45707" rIns="91410" bIns="4570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2" y="0"/>
            <a:ext cx="2949575" cy="496888"/>
          </a:xfrm>
          <a:prstGeom prst="rect">
            <a:avLst/>
          </a:prstGeom>
        </p:spPr>
        <p:txBody>
          <a:bodyPr vert="horz" lIns="91410" tIns="45707" rIns="91410" bIns="45707" rtlCol="0"/>
          <a:lstStyle>
            <a:lvl1pPr algn="r">
              <a:defRPr sz="1200"/>
            </a:lvl1pPr>
          </a:lstStyle>
          <a:p>
            <a:fld id="{E786524D-9D30-4F28-9A77-09A8B3F4127D}" type="datetimeFigureOut">
              <a:rPr kumimoji="1" lang="ja-JP" altLang="en-US" smtClean="0"/>
              <a:t>2024/3/8</a:t>
            </a:fld>
            <a:endParaRPr kumimoji="1" lang="ja-JP" altLang="en-US"/>
          </a:p>
        </p:txBody>
      </p:sp>
      <p:sp>
        <p:nvSpPr>
          <p:cNvPr id="4" name="スライド イメージ プレースホルダー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1410" tIns="45707" rIns="91410" bIns="45707" rtlCol="0" anchor="ctr"/>
          <a:lstStyle/>
          <a:p>
            <a:endParaRPr lang="ja-JP" altLang="en-US"/>
          </a:p>
        </p:txBody>
      </p:sp>
      <p:sp>
        <p:nvSpPr>
          <p:cNvPr id="5" name="ノート プレースホルダー 4"/>
          <p:cNvSpPr>
            <a:spLocks noGrp="1"/>
          </p:cNvSpPr>
          <p:nvPr>
            <p:ph type="body" sz="quarter" idx="3"/>
          </p:nvPr>
        </p:nvSpPr>
        <p:spPr>
          <a:xfrm>
            <a:off x="681039" y="4721226"/>
            <a:ext cx="5445125" cy="4471988"/>
          </a:xfrm>
          <a:prstGeom prst="rect">
            <a:avLst/>
          </a:prstGeom>
        </p:spPr>
        <p:txBody>
          <a:bodyPr vert="horz" lIns="91410" tIns="45707" rIns="91410" bIns="4570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864"/>
            <a:ext cx="2949575" cy="496887"/>
          </a:xfrm>
          <a:prstGeom prst="rect">
            <a:avLst/>
          </a:prstGeom>
        </p:spPr>
        <p:txBody>
          <a:bodyPr vert="horz" lIns="91410" tIns="45707" rIns="91410" bIns="4570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2" y="9440864"/>
            <a:ext cx="2949575" cy="496887"/>
          </a:xfrm>
          <a:prstGeom prst="rect">
            <a:avLst/>
          </a:prstGeom>
        </p:spPr>
        <p:txBody>
          <a:bodyPr vert="horz" lIns="91410" tIns="45707" rIns="91410" bIns="45707" rtlCol="0" anchor="b"/>
          <a:lstStyle>
            <a:lvl1pPr algn="r">
              <a:defRPr sz="1200"/>
            </a:lvl1pPr>
          </a:lstStyle>
          <a:p>
            <a:fld id="{F9D83328-8ABD-4BA1-BEFC-DDC17FF7E69A}" type="slidenum">
              <a:rPr kumimoji="1" lang="ja-JP" altLang="en-US" smtClean="0"/>
              <a:t>‹#›</a:t>
            </a:fld>
            <a:endParaRPr kumimoji="1" lang="ja-JP" altLang="en-US"/>
          </a:p>
        </p:txBody>
      </p:sp>
    </p:spTree>
    <p:extLst>
      <p:ext uri="{BB962C8B-B14F-4D97-AF65-F5344CB8AC3E}">
        <p14:creationId xmlns:p14="http://schemas.microsoft.com/office/powerpoint/2010/main" val="19238937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3</a:t>
            </a:fld>
            <a:endParaRPr kumimoji="1" lang="ja-JP" altLang="en-US"/>
          </a:p>
        </p:txBody>
      </p:sp>
    </p:spTree>
    <p:extLst>
      <p:ext uri="{BB962C8B-B14F-4D97-AF65-F5344CB8AC3E}">
        <p14:creationId xmlns:p14="http://schemas.microsoft.com/office/powerpoint/2010/main" val="37207911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17</a:t>
            </a:fld>
            <a:endParaRPr kumimoji="1" lang="ja-JP" altLang="en-US"/>
          </a:p>
        </p:txBody>
      </p:sp>
    </p:spTree>
    <p:extLst>
      <p:ext uri="{BB962C8B-B14F-4D97-AF65-F5344CB8AC3E}">
        <p14:creationId xmlns:p14="http://schemas.microsoft.com/office/powerpoint/2010/main" val="1218283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14093">
              <a:defRPr/>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18</a:t>
            </a:fld>
            <a:endParaRPr kumimoji="1" lang="ja-JP" altLang="en-US"/>
          </a:p>
        </p:txBody>
      </p:sp>
    </p:spTree>
    <p:extLst>
      <p:ext uri="{BB962C8B-B14F-4D97-AF65-F5344CB8AC3E}">
        <p14:creationId xmlns:p14="http://schemas.microsoft.com/office/powerpoint/2010/main" val="4070306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19</a:t>
            </a:fld>
            <a:endParaRPr kumimoji="1" lang="ja-JP" altLang="en-US"/>
          </a:p>
        </p:txBody>
      </p:sp>
    </p:spTree>
    <p:extLst>
      <p:ext uri="{BB962C8B-B14F-4D97-AF65-F5344CB8AC3E}">
        <p14:creationId xmlns:p14="http://schemas.microsoft.com/office/powerpoint/2010/main" val="21784294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20</a:t>
            </a:fld>
            <a:endParaRPr kumimoji="1" lang="ja-JP" altLang="en-US"/>
          </a:p>
        </p:txBody>
      </p:sp>
    </p:spTree>
    <p:extLst>
      <p:ext uri="{BB962C8B-B14F-4D97-AF65-F5344CB8AC3E}">
        <p14:creationId xmlns:p14="http://schemas.microsoft.com/office/powerpoint/2010/main" val="296589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21</a:t>
            </a:fld>
            <a:endParaRPr kumimoji="1" lang="ja-JP" altLang="en-US"/>
          </a:p>
        </p:txBody>
      </p:sp>
    </p:spTree>
    <p:extLst>
      <p:ext uri="{BB962C8B-B14F-4D97-AF65-F5344CB8AC3E}">
        <p14:creationId xmlns:p14="http://schemas.microsoft.com/office/powerpoint/2010/main" val="69875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22</a:t>
            </a:fld>
            <a:endParaRPr kumimoji="1" lang="ja-JP" altLang="en-US"/>
          </a:p>
        </p:txBody>
      </p:sp>
    </p:spTree>
    <p:extLst>
      <p:ext uri="{BB962C8B-B14F-4D97-AF65-F5344CB8AC3E}">
        <p14:creationId xmlns:p14="http://schemas.microsoft.com/office/powerpoint/2010/main" val="1158988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23</a:t>
            </a:fld>
            <a:endParaRPr kumimoji="1" lang="ja-JP" altLang="en-US"/>
          </a:p>
        </p:txBody>
      </p:sp>
    </p:spTree>
    <p:extLst>
      <p:ext uri="{BB962C8B-B14F-4D97-AF65-F5344CB8AC3E}">
        <p14:creationId xmlns:p14="http://schemas.microsoft.com/office/powerpoint/2010/main" val="1339707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24</a:t>
            </a:fld>
            <a:endParaRPr kumimoji="1" lang="ja-JP" altLang="en-US"/>
          </a:p>
        </p:txBody>
      </p:sp>
    </p:spTree>
    <p:extLst>
      <p:ext uri="{BB962C8B-B14F-4D97-AF65-F5344CB8AC3E}">
        <p14:creationId xmlns:p14="http://schemas.microsoft.com/office/powerpoint/2010/main" val="264929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8</a:t>
            </a:fld>
            <a:endParaRPr kumimoji="1" lang="ja-JP" altLang="en-US"/>
          </a:p>
        </p:txBody>
      </p:sp>
    </p:spTree>
    <p:extLst>
      <p:ext uri="{BB962C8B-B14F-4D97-AF65-F5344CB8AC3E}">
        <p14:creationId xmlns:p14="http://schemas.microsoft.com/office/powerpoint/2010/main" val="2226649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F9D83328-8ABD-4BA1-BEFC-DDC17FF7E69A}" type="slidenum">
              <a:rPr kumimoji="1" lang="ja-JP" altLang="en-US" sz="12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3986431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11</a:t>
            </a:fld>
            <a:endParaRPr kumimoji="1" lang="ja-JP" altLang="en-US"/>
          </a:p>
        </p:txBody>
      </p:sp>
    </p:spTree>
    <p:extLst>
      <p:ext uri="{BB962C8B-B14F-4D97-AF65-F5344CB8AC3E}">
        <p14:creationId xmlns:p14="http://schemas.microsoft.com/office/powerpoint/2010/main" val="41921851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12</a:t>
            </a:fld>
            <a:endParaRPr kumimoji="1" lang="ja-JP" altLang="en-US"/>
          </a:p>
        </p:txBody>
      </p:sp>
    </p:spTree>
    <p:extLst>
      <p:ext uri="{BB962C8B-B14F-4D97-AF65-F5344CB8AC3E}">
        <p14:creationId xmlns:p14="http://schemas.microsoft.com/office/powerpoint/2010/main" val="32836351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13</a:t>
            </a:fld>
            <a:endParaRPr kumimoji="1" lang="ja-JP" altLang="en-US"/>
          </a:p>
        </p:txBody>
      </p:sp>
    </p:spTree>
    <p:extLst>
      <p:ext uri="{BB962C8B-B14F-4D97-AF65-F5344CB8AC3E}">
        <p14:creationId xmlns:p14="http://schemas.microsoft.com/office/powerpoint/2010/main" val="35212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14</a:t>
            </a:fld>
            <a:endParaRPr kumimoji="1" lang="ja-JP" altLang="en-US"/>
          </a:p>
        </p:txBody>
      </p:sp>
    </p:spTree>
    <p:extLst>
      <p:ext uri="{BB962C8B-B14F-4D97-AF65-F5344CB8AC3E}">
        <p14:creationId xmlns:p14="http://schemas.microsoft.com/office/powerpoint/2010/main" val="20916928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15</a:t>
            </a:fld>
            <a:endParaRPr kumimoji="1" lang="ja-JP" altLang="en-US"/>
          </a:p>
        </p:txBody>
      </p:sp>
    </p:spTree>
    <p:extLst>
      <p:ext uri="{BB962C8B-B14F-4D97-AF65-F5344CB8AC3E}">
        <p14:creationId xmlns:p14="http://schemas.microsoft.com/office/powerpoint/2010/main" val="31696661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F9D83328-8ABD-4BA1-BEFC-DDC17FF7E69A}" type="slidenum">
              <a:rPr kumimoji="1" lang="ja-JP" altLang="en-US" smtClean="0"/>
              <a:t>16</a:t>
            </a:fld>
            <a:endParaRPr kumimoji="1" lang="ja-JP" altLang="en-US"/>
          </a:p>
        </p:txBody>
      </p:sp>
    </p:spTree>
    <p:extLst>
      <p:ext uri="{BB962C8B-B14F-4D97-AF65-F5344CB8AC3E}">
        <p14:creationId xmlns:p14="http://schemas.microsoft.com/office/powerpoint/2010/main" val="2694597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p>
        </p:txBody>
      </p:sp>
      <p:sp>
        <p:nvSpPr>
          <p:cNvPr id="4" name="日付プレースホルダー 3"/>
          <p:cNvSpPr>
            <a:spLocks noGrp="1"/>
          </p:cNvSpPr>
          <p:nvPr>
            <p:ph type="dt" sz="half" idx="10"/>
          </p:nvPr>
        </p:nvSpPr>
        <p:spPr/>
        <p:txBody>
          <a:bodyPr/>
          <a:lstStyle>
            <a:lvl1pPr>
              <a:defRPr/>
            </a:lvl1pPr>
          </a:lstStyle>
          <a:p>
            <a:pPr>
              <a:defRPr/>
            </a:pPr>
            <a:fld id="{F3D141BB-DDAC-49EB-83EE-86318DB06272}" type="datetimeFigureOut">
              <a:rPr lang="ja-JP" altLang="en-US" smtClean="0"/>
              <a:pPr>
                <a:defRPr/>
              </a:pPr>
              <a:t>2024/3/8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13D0A75-B5AC-4B44-A9E6-5C468718EDE7}" type="slidenum">
              <a:rPr lang="ja-JP" altLang="en-US"/>
              <a:pPr>
                <a:defRPr/>
              </a:pPr>
              <a:t>‹#›</a:t>
            </a:fld>
            <a:endParaRPr lang="ja-JP" altLang="en-US"/>
          </a:p>
        </p:txBody>
      </p:sp>
    </p:spTree>
    <p:extLst>
      <p:ext uri="{BB962C8B-B14F-4D97-AF65-F5344CB8AC3E}">
        <p14:creationId xmlns:p14="http://schemas.microsoft.com/office/powerpoint/2010/main" val="3675959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C67426E8-C73A-412F-BEF7-389FE39EC4B7}" type="datetimeFigureOut">
              <a:rPr lang="ja-JP" altLang="en-US" smtClean="0"/>
              <a:pPr>
                <a:defRPr/>
              </a:pPr>
              <a:t>2024/3/8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183BA9B7-A8C5-455A-9417-8018CE896041}" type="slidenum">
              <a:rPr lang="ja-JP" altLang="en-US"/>
              <a:pPr>
                <a:defRPr/>
              </a:pPr>
              <a:t>‹#›</a:t>
            </a:fld>
            <a:endParaRPr lang="ja-JP" altLang="en-US"/>
          </a:p>
        </p:txBody>
      </p:sp>
    </p:spTree>
    <p:extLst>
      <p:ext uri="{BB962C8B-B14F-4D97-AF65-F5344CB8AC3E}">
        <p14:creationId xmlns:p14="http://schemas.microsoft.com/office/powerpoint/2010/main" val="9772333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E3FF8EF2-3D0F-40A3-A8F8-01C7BFE36A79}" type="datetimeFigureOut">
              <a:rPr lang="ja-JP" altLang="en-US" smtClean="0"/>
              <a:pPr>
                <a:defRPr/>
              </a:pPr>
              <a:t>2024/3/8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D3E8509-0D8F-4AFC-8F09-571DF9DEEFED}" type="slidenum">
              <a:rPr lang="ja-JP" altLang="en-US"/>
              <a:pPr>
                <a:defRPr/>
              </a:pPr>
              <a:t>‹#›</a:t>
            </a:fld>
            <a:endParaRPr lang="ja-JP" altLang="en-US"/>
          </a:p>
        </p:txBody>
      </p:sp>
    </p:spTree>
    <p:extLst>
      <p:ext uri="{BB962C8B-B14F-4D97-AF65-F5344CB8AC3E}">
        <p14:creationId xmlns:p14="http://schemas.microsoft.com/office/powerpoint/2010/main" val="2803011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10"/>
          </p:nvPr>
        </p:nvSpPr>
        <p:spPr/>
        <p:txBody>
          <a:bodyPr/>
          <a:lstStyle>
            <a:lvl1pPr>
              <a:defRPr/>
            </a:lvl1pPr>
          </a:lstStyle>
          <a:p>
            <a:pPr>
              <a:defRPr/>
            </a:pPr>
            <a:fld id="{3FA3957F-7473-4BF7-A524-45DFC386330F}" type="datetimeFigureOut">
              <a:rPr lang="ja-JP" altLang="en-US" smtClean="0"/>
              <a:pPr>
                <a:defRPr/>
              </a:pPr>
              <a:t>2024/3/8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A4A0DCBF-9C28-4B95-8AAC-A3FF3DF71C00}" type="slidenum">
              <a:rPr lang="ja-JP" altLang="en-US"/>
              <a:pPr>
                <a:defRPr/>
              </a:pPr>
              <a:t>‹#›</a:t>
            </a:fld>
            <a:endParaRPr lang="ja-JP" altLang="en-US"/>
          </a:p>
        </p:txBody>
      </p:sp>
    </p:spTree>
    <p:extLst>
      <p:ext uri="{BB962C8B-B14F-4D97-AF65-F5344CB8AC3E}">
        <p14:creationId xmlns:p14="http://schemas.microsoft.com/office/powerpoint/2010/main" val="2515836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2C02A1C8-4683-48AD-8A68-94EDF88F24E2}" type="datetimeFigureOut">
              <a:rPr lang="ja-JP" altLang="en-US" smtClean="0"/>
              <a:pPr>
                <a:defRPr/>
              </a:pPr>
              <a:t>2024/3/8</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072DB042-77C0-476D-98E1-6360DE2FC909}" type="slidenum">
              <a:rPr lang="ja-JP" altLang="en-US"/>
              <a:pPr>
                <a:defRPr/>
              </a:pPr>
              <a:t>‹#›</a:t>
            </a:fld>
            <a:endParaRPr lang="ja-JP" altLang="en-US"/>
          </a:p>
        </p:txBody>
      </p:sp>
    </p:spTree>
    <p:extLst>
      <p:ext uri="{BB962C8B-B14F-4D97-AF65-F5344CB8AC3E}">
        <p14:creationId xmlns:p14="http://schemas.microsoft.com/office/powerpoint/2010/main" val="269201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ー 3"/>
          <p:cNvSpPr>
            <a:spLocks noGrp="1"/>
          </p:cNvSpPr>
          <p:nvPr>
            <p:ph type="dt" sz="half" idx="10"/>
          </p:nvPr>
        </p:nvSpPr>
        <p:spPr/>
        <p:txBody>
          <a:bodyPr/>
          <a:lstStyle>
            <a:lvl1pPr>
              <a:defRPr/>
            </a:lvl1pPr>
          </a:lstStyle>
          <a:p>
            <a:pPr>
              <a:defRPr/>
            </a:pPr>
            <a:fld id="{6F124BAC-FF2A-4B93-8D43-A5ED873B10DE}" type="datetimeFigureOut">
              <a:rPr lang="ja-JP" altLang="en-US" smtClean="0"/>
              <a:pPr>
                <a:defRPr/>
              </a:pPr>
              <a:t>2024/3/8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B3E4EE7E-C446-46D2-A85E-FB50BC46B6EE}" type="slidenum">
              <a:rPr lang="ja-JP" altLang="en-US"/>
              <a:pPr>
                <a:defRPr/>
              </a:pPr>
              <a:t>‹#›</a:t>
            </a:fld>
            <a:endParaRPr lang="ja-JP" altLang="en-US"/>
          </a:p>
        </p:txBody>
      </p:sp>
    </p:spTree>
    <p:extLst>
      <p:ext uri="{BB962C8B-B14F-4D97-AF65-F5344CB8AC3E}">
        <p14:creationId xmlns:p14="http://schemas.microsoft.com/office/powerpoint/2010/main" val="39081872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ー 3"/>
          <p:cNvSpPr>
            <a:spLocks noGrp="1"/>
          </p:cNvSpPr>
          <p:nvPr>
            <p:ph type="dt" sz="half" idx="10"/>
          </p:nvPr>
        </p:nvSpPr>
        <p:spPr/>
        <p:txBody>
          <a:bodyPr/>
          <a:lstStyle>
            <a:lvl1pPr>
              <a:defRPr/>
            </a:lvl1pPr>
          </a:lstStyle>
          <a:p>
            <a:pPr>
              <a:defRPr/>
            </a:pPr>
            <a:fld id="{0FCA4925-8BC3-42C4-B529-8950C76D73B3}" type="datetimeFigureOut">
              <a:rPr lang="ja-JP" altLang="en-US" smtClean="0"/>
              <a:pPr>
                <a:defRPr/>
              </a:pPr>
              <a:t>2024/3/8</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FA97FA98-62F8-44B6-BADB-B86E48034368}" type="slidenum">
              <a:rPr lang="ja-JP" altLang="en-US"/>
              <a:pPr>
                <a:defRPr/>
              </a:pPr>
              <a:t>‹#›</a:t>
            </a:fld>
            <a:endParaRPr lang="ja-JP" altLang="en-US"/>
          </a:p>
        </p:txBody>
      </p:sp>
    </p:spTree>
    <p:extLst>
      <p:ext uri="{BB962C8B-B14F-4D97-AF65-F5344CB8AC3E}">
        <p14:creationId xmlns:p14="http://schemas.microsoft.com/office/powerpoint/2010/main" val="24827377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日付プレースホルダー 3"/>
          <p:cNvSpPr>
            <a:spLocks noGrp="1"/>
          </p:cNvSpPr>
          <p:nvPr>
            <p:ph type="dt" sz="half" idx="10"/>
          </p:nvPr>
        </p:nvSpPr>
        <p:spPr/>
        <p:txBody>
          <a:bodyPr/>
          <a:lstStyle>
            <a:lvl1pPr>
              <a:defRPr/>
            </a:lvl1pPr>
          </a:lstStyle>
          <a:p>
            <a:pPr>
              <a:defRPr/>
            </a:pPr>
            <a:fld id="{2B0373AD-D20B-4F37-A633-AE00A2C0DADE}" type="datetimeFigureOut">
              <a:rPr lang="ja-JP" altLang="en-US" smtClean="0"/>
              <a:pPr>
                <a:defRPr/>
              </a:pPr>
              <a:t>2024/3/8</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C3A0600F-89AC-4E21-AE12-2F59CCF5C11A}" type="slidenum">
              <a:rPr lang="ja-JP" altLang="en-US"/>
              <a:pPr>
                <a:defRPr/>
              </a:pPr>
              <a:t>‹#›</a:t>
            </a:fld>
            <a:endParaRPr lang="ja-JP" altLang="en-US"/>
          </a:p>
        </p:txBody>
      </p:sp>
    </p:spTree>
    <p:extLst>
      <p:ext uri="{BB962C8B-B14F-4D97-AF65-F5344CB8AC3E}">
        <p14:creationId xmlns:p14="http://schemas.microsoft.com/office/powerpoint/2010/main" val="81182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AD89591C-07E5-4123-878E-07FEAAFD9107}" type="datetimeFigureOut">
              <a:rPr lang="ja-JP" altLang="en-US" smtClean="0"/>
              <a:pPr>
                <a:defRPr/>
              </a:pPr>
              <a:t>2024/3/8</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45CEF2A0-89B8-43D0-92BF-BE323AD38D54}" type="slidenum">
              <a:rPr lang="ja-JP" altLang="en-US"/>
              <a:pPr>
                <a:defRPr/>
              </a:pPr>
              <a:t>‹#›</a:t>
            </a:fld>
            <a:endParaRPr lang="ja-JP" altLang="en-US"/>
          </a:p>
        </p:txBody>
      </p:sp>
    </p:spTree>
    <p:extLst>
      <p:ext uri="{BB962C8B-B14F-4D97-AF65-F5344CB8AC3E}">
        <p14:creationId xmlns:p14="http://schemas.microsoft.com/office/powerpoint/2010/main" val="3599912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22ADFAF6-7A2F-4F13-A460-82C0FAF2D6AD}" type="datetimeFigureOut">
              <a:rPr lang="ja-JP" altLang="en-US" smtClean="0"/>
              <a:pPr>
                <a:defRPr/>
              </a:pPr>
              <a:t>2024/3/8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C6D3C2DD-D373-4529-BC42-53726378F1DA}" type="slidenum">
              <a:rPr lang="ja-JP" altLang="en-US"/>
              <a:pPr>
                <a:defRPr/>
              </a:pPr>
              <a:t>‹#›</a:t>
            </a:fld>
            <a:endParaRPr lang="ja-JP" altLang="en-US"/>
          </a:p>
        </p:txBody>
      </p:sp>
    </p:spTree>
    <p:extLst>
      <p:ext uri="{BB962C8B-B14F-4D97-AF65-F5344CB8AC3E}">
        <p14:creationId xmlns:p14="http://schemas.microsoft.com/office/powerpoint/2010/main" val="3426803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6B1247D5-9EEE-43CE-B111-83143CDC9519}" type="datetimeFigureOut">
              <a:rPr lang="ja-JP" altLang="en-US" smtClean="0"/>
              <a:pPr>
                <a:defRPr/>
              </a:pPr>
              <a:t>2024/3/8</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F8C23185-F718-4E79-A4A5-6A8A294A15A8}" type="slidenum">
              <a:rPr lang="ja-JP" altLang="en-US"/>
              <a:pPr>
                <a:defRPr/>
              </a:pPr>
              <a:t>‹#›</a:t>
            </a:fld>
            <a:endParaRPr lang="ja-JP" altLang="en-US"/>
          </a:p>
        </p:txBody>
      </p:sp>
    </p:spTree>
    <p:extLst>
      <p:ext uri="{BB962C8B-B14F-4D97-AF65-F5344CB8AC3E}">
        <p14:creationId xmlns:p14="http://schemas.microsoft.com/office/powerpoint/2010/main" val="32867364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BFE1AF88-CEAC-4E96-A9D1-1925FD5836A8}" type="datetimeFigureOut">
              <a:rPr lang="ja-JP" altLang="en-US" smtClean="0"/>
              <a:pPr>
                <a:defRPr/>
              </a:pPr>
              <a:t>2024/3/8</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anose="020F0502020204030204" pitchFamily="34" charset="0"/>
              </a:defRPr>
            </a:lvl1pPr>
          </a:lstStyle>
          <a:p>
            <a:pPr>
              <a:defRPr/>
            </a:pPr>
            <a:fld id="{1F02226C-96EF-427A-A5AE-4D92E288489A}"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1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microsoft.com/office/2007/relationships/hdphoto" Target="../media/hdphoto4.wdp"/><Relationship Id="rId5" Type="http://schemas.openxmlformats.org/officeDocument/2006/relationships/image" Target="../media/image22.png"/><Relationship Id="rId4"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www.pref.osaka.lg.jp/kannosomu/midoritokazenogekan/aria_kitaosaka.html"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jpeg"/></Relationships>
</file>

<file path=ppt/slides/_rels/slide21.xml.rels><?xml version="1.0" encoding="UTF-8" standalone="yes"?>
<Relationships xmlns="http://schemas.openxmlformats.org/package/2006/relationships"><Relationship Id="rId8" Type="http://schemas.openxmlformats.org/officeDocument/2006/relationships/image" Target="cid:3efec6ae-b1fa-41aa-8fe2-62b2d79e8fbe@JPNP286.PROD.OUTLOOK.COM" TargetMode="External"/><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2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jpeg"/></Relationships>
</file>

<file path=ppt/slides/_rels/slide24.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jpeg"/><Relationship Id="rId9" Type="http://schemas.openxmlformats.org/officeDocument/2006/relationships/image" Target="../media/image47.jpeg"/></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p:cNvSpPr txBox="1"/>
          <p:nvPr/>
        </p:nvSpPr>
        <p:spPr>
          <a:xfrm>
            <a:off x="-1480" y="-20707"/>
            <a:ext cx="9145480" cy="286224"/>
          </a:xfrm>
          <a:prstGeom prst="rect">
            <a:avLst/>
          </a:prstGeom>
          <a:solidFill>
            <a:srgbClr val="002060"/>
          </a:solidFill>
          <a:ln>
            <a:noFill/>
          </a:ln>
          <a:effectLst/>
        </p:spPr>
        <p:txBody>
          <a:bodyPr wrap="square" lIns="91190" tIns="57908" rIns="91190" bIns="57908" rtlCol="0" anchor="ctr">
            <a:spAutoFit/>
          </a:bodyPr>
          <a:lstStyle/>
          <a:p>
            <a:pPr algn="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2023</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kumimoji="0" lang="en-US" altLang="ja-JP"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12</a:t>
            </a:r>
            <a:r>
              <a:rPr kumimoji="0" lang="ja-JP" altLang="en-US" sz="11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月時点</a:t>
            </a:r>
            <a:endParaRPr kumimoji="0" lang="en-US" altLang="ja-JP" sz="11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１</a:t>
            </a:r>
          </a:p>
        </p:txBody>
      </p:sp>
      <p:cxnSp>
        <p:nvCxnSpPr>
          <p:cNvPr id="3" name="直線コネクタ 2"/>
          <p:cNvCxnSpPr/>
          <p:nvPr/>
        </p:nvCxnSpPr>
        <p:spPr>
          <a:xfrm>
            <a:off x="302472" y="3502443"/>
            <a:ext cx="8537575" cy="0"/>
          </a:xfrm>
          <a:prstGeom prst="line">
            <a:avLst/>
          </a:prstGeom>
        </p:spPr>
        <p:style>
          <a:lnRef idx="1">
            <a:schemeClr val="accent1"/>
          </a:lnRef>
          <a:fillRef idx="0">
            <a:schemeClr val="accent1"/>
          </a:fillRef>
          <a:effectRef idx="0">
            <a:schemeClr val="accent1"/>
          </a:effectRef>
          <a:fontRef idx="minor">
            <a:schemeClr val="tx1"/>
          </a:fontRef>
        </p:style>
      </p:cxnSp>
      <p:sp>
        <p:nvSpPr>
          <p:cNvPr id="10" name="タイトル 1"/>
          <p:cNvSpPr txBox="1">
            <a:spLocks/>
          </p:cNvSpPr>
          <p:nvPr/>
        </p:nvSpPr>
        <p:spPr bwMode="auto">
          <a:xfrm>
            <a:off x="1182132" y="2720335"/>
            <a:ext cx="6768752"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chemeClr val="accent1">
                    <a:lumMod val="75000"/>
                  </a:schemeClr>
                </a:solidFill>
                <a:latin typeface="Meiryo UI" panose="020B0604030504040204" pitchFamily="50" charset="-128"/>
                <a:ea typeface="Meiryo UI" panose="020B0604030504040204" pitchFamily="50" charset="-128"/>
              </a:rPr>
              <a:t>府における夏の暑さ対策</a:t>
            </a:r>
          </a:p>
        </p:txBody>
      </p:sp>
      <p:sp>
        <p:nvSpPr>
          <p:cNvPr id="8" name="タイトル 1"/>
          <p:cNvSpPr txBox="1">
            <a:spLocks/>
          </p:cNvSpPr>
          <p:nvPr/>
        </p:nvSpPr>
        <p:spPr bwMode="auto">
          <a:xfrm>
            <a:off x="1475656" y="3472727"/>
            <a:ext cx="6181704"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eaLnBrk="1" hangingPunct="1"/>
            <a:r>
              <a:rPr lang="ja-JP" altLang="en-US" sz="3200" b="1" dirty="0">
                <a:solidFill>
                  <a:srgbClr val="376092"/>
                </a:solidFill>
                <a:latin typeface="Meiryo UI" panose="020B0604030504040204" pitchFamily="50" charset="-128"/>
                <a:ea typeface="Meiryo UI" panose="020B0604030504040204" pitchFamily="50" charset="-128"/>
              </a:rPr>
              <a:t>＜</a:t>
            </a:r>
            <a:r>
              <a:rPr lang="en-US" altLang="ja-JP" sz="3200" b="1" dirty="0">
                <a:solidFill>
                  <a:srgbClr val="376092"/>
                </a:solidFill>
                <a:latin typeface="Meiryo UI" panose="020B0604030504040204" pitchFamily="50" charset="-128"/>
                <a:ea typeface="Meiryo UI" panose="020B0604030504040204" pitchFamily="50" charset="-128"/>
              </a:rPr>
              <a:t>2023</a:t>
            </a:r>
            <a:r>
              <a:rPr lang="ja-JP" altLang="en-US" sz="3200" b="1" dirty="0">
                <a:solidFill>
                  <a:srgbClr val="376092"/>
                </a:solidFill>
                <a:latin typeface="Meiryo UI" panose="020B0604030504040204" pitchFamily="50" charset="-128"/>
                <a:ea typeface="Meiryo UI" panose="020B0604030504040204" pitchFamily="50" charset="-128"/>
              </a:rPr>
              <a:t>年度の取組実績＞</a:t>
            </a:r>
            <a:endParaRPr lang="en-US" altLang="ja-JP" sz="3200" b="1" dirty="0">
              <a:solidFill>
                <a:srgbClr val="376092"/>
              </a:solidFill>
              <a:latin typeface="Meiryo UI" panose="020B0604030504040204" pitchFamily="50" charset="-128"/>
              <a:ea typeface="Meiryo UI" panose="020B0604030504040204" pitchFamily="50" charset="-128"/>
            </a:endParaRPr>
          </a:p>
          <a:p>
            <a:pPr eaLnBrk="1" hangingPunct="1"/>
            <a:r>
              <a:rPr lang="ja-JP" altLang="en-US" sz="3200" b="1" dirty="0">
                <a:solidFill>
                  <a:srgbClr val="376092"/>
                </a:solidFill>
                <a:latin typeface="Meiryo UI" panose="020B0604030504040204" pitchFamily="50" charset="-128"/>
                <a:ea typeface="Meiryo UI" panose="020B0604030504040204" pitchFamily="50" charset="-128"/>
              </a:rPr>
              <a:t>＜</a:t>
            </a:r>
            <a:r>
              <a:rPr lang="en-US" altLang="ja-JP" sz="3200" b="1" dirty="0">
                <a:solidFill>
                  <a:srgbClr val="376092"/>
                </a:solidFill>
                <a:latin typeface="Meiryo UI" panose="020B0604030504040204" pitchFamily="50" charset="-128"/>
                <a:ea typeface="Meiryo UI" panose="020B0604030504040204" pitchFamily="50" charset="-128"/>
              </a:rPr>
              <a:t>2024</a:t>
            </a:r>
            <a:r>
              <a:rPr lang="ja-JP" altLang="en-US" sz="3200" b="1" dirty="0">
                <a:solidFill>
                  <a:srgbClr val="376092"/>
                </a:solidFill>
                <a:latin typeface="Meiryo UI" panose="020B0604030504040204" pitchFamily="50" charset="-128"/>
                <a:ea typeface="Meiryo UI" panose="020B0604030504040204" pitchFamily="50" charset="-128"/>
              </a:rPr>
              <a:t>年度の取組計画＞</a:t>
            </a:r>
          </a:p>
        </p:txBody>
      </p:sp>
      <p:sp>
        <p:nvSpPr>
          <p:cNvPr id="9" name="タイトル 1">
            <a:extLst>
              <a:ext uri="{FF2B5EF4-FFF2-40B4-BE49-F238E27FC236}">
                <a16:creationId xmlns:a16="http://schemas.microsoft.com/office/drawing/2014/main" id="{BEDC1679-C403-4963-B989-744AA003B568}"/>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6D123C9-A763-44B9-B1CB-412F3009E51B}" type="slidenum">
              <a:rPr lang="ja-JP" altLang="en-US" sz="2200" b="1" smtClean="0">
                <a:latin typeface="Meiryo UI" panose="020B0604030504040204" pitchFamily="50" charset="-128"/>
                <a:ea typeface="Meiryo UI" panose="020B0604030504040204" pitchFamily="50" charset="-128"/>
              </a:rPr>
              <a:t>1</a:t>
            </a:fld>
            <a:endParaRPr lang="ja-JP" altLang="en-US" sz="2200" b="1" dirty="0">
              <a:latin typeface="Meiryo UI" panose="020B0604030504040204" pitchFamily="50" charset="-128"/>
              <a:ea typeface="Meiryo UI" panose="020B0604030504040204" pitchFamily="50" charset="-128"/>
            </a:endParaRPr>
          </a:p>
        </p:txBody>
      </p:sp>
      <p:sp>
        <p:nvSpPr>
          <p:cNvPr id="11" name="テキスト ボックス 18">
            <a:extLst>
              <a:ext uri="{FF2B5EF4-FFF2-40B4-BE49-F238E27FC236}">
                <a16:creationId xmlns:a16="http://schemas.microsoft.com/office/drawing/2014/main" id="{51013F62-D565-47B7-A4C5-EE1C7036D376}"/>
              </a:ext>
            </a:extLst>
          </p:cNvPr>
          <p:cNvSpPr txBox="1">
            <a:spLocks noChangeArrowheads="1"/>
          </p:cNvSpPr>
          <p:nvPr/>
        </p:nvSpPr>
        <p:spPr bwMode="auto">
          <a:xfrm>
            <a:off x="8063245" y="316102"/>
            <a:ext cx="1031240" cy="292388"/>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upright="1">
            <a:spAutoFit/>
          </a:bodyPr>
          <a:lstStyle/>
          <a:p>
            <a:pPr algn="ctr"/>
            <a:r>
              <a:rPr lang="ja-JP" sz="1300" kern="100" dirty="0">
                <a:effectLst/>
                <a:latin typeface="メイリオ" panose="020B0604030504040204" pitchFamily="50" charset="-128"/>
                <a:ea typeface="ＭＳ ゴシック" panose="020B0609070205080204" pitchFamily="49" charset="-128"/>
                <a:cs typeface="Times New Roman" panose="02020603050405020304" pitchFamily="18" charset="0"/>
              </a:rPr>
              <a:t>資料１</a:t>
            </a:r>
            <a:endParaRPr lang="ja-JP" sz="1300"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645330" y="583898"/>
            <a:ext cx="7959118" cy="5929782"/>
          </a:xfrm>
          <a:prstGeom prst="roundRect">
            <a:avLst>
              <a:gd name="adj" fmla="val 4326"/>
            </a:avLst>
          </a:prstGeom>
          <a:solidFill>
            <a:schemeClr val="accent5">
              <a:lumMod val="20000"/>
              <a:lumOff val="80000"/>
            </a:schemeClr>
          </a:solidFill>
          <a:ln w="73025" cmpd="dbl">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43608" y="1104293"/>
            <a:ext cx="7056784" cy="4649414"/>
          </a:xfrm>
          <a:prstGeom prst="rect">
            <a:avLst/>
          </a:prstGeom>
        </p:spPr>
        <p:txBody>
          <a:bodyPr wrap="square">
            <a:spAutoFit/>
          </a:bodyPr>
          <a:lstStyle/>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（３）緑化・緑陰形成</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（４）路面や空気を冷やす取組み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（６）新たな取り組み</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C069CA6-37C5-4035-B59B-801326D210B5}" type="slidenum">
              <a:rPr lang="ja-JP" altLang="en-US" sz="2200" b="1" smtClean="0">
                <a:latin typeface="Meiryo UI" panose="020B0604030504040204" pitchFamily="50" charset="-128"/>
                <a:ea typeface="Meiryo UI" panose="020B0604030504040204" pitchFamily="50" charset="-128"/>
              </a:rPr>
              <a:t>10</a:t>
            </a:fld>
            <a:endParaRPr lang="ja-JP" altLang="en-US" sz="2200" b="1" dirty="0">
              <a:latin typeface="Meiryo UI" panose="020B0604030504040204" pitchFamily="50" charset="-128"/>
              <a:ea typeface="Meiryo UI" panose="020B0604030504040204" pitchFamily="50" charset="-128"/>
            </a:endParaRPr>
          </a:p>
        </p:txBody>
      </p:sp>
      <p:sp>
        <p:nvSpPr>
          <p:cNvPr id="5" name="角丸四角形 4"/>
          <p:cNvSpPr/>
          <p:nvPr/>
        </p:nvSpPr>
        <p:spPr>
          <a:xfrm>
            <a:off x="1691680" y="295866"/>
            <a:ext cx="5544616" cy="507832"/>
          </a:xfrm>
          <a:prstGeom prst="roundRect">
            <a:avLst/>
          </a:prstGeom>
          <a:ln>
            <a:solidFill>
              <a:schemeClr val="accent5">
                <a:lumMod val="75000"/>
              </a:schemeClr>
            </a:solidFill>
          </a:ln>
        </p:spPr>
        <p:style>
          <a:lnRef idx="3">
            <a:schemeClr val="lt1"/>
          </a:lnRef>
          <a:fillRef idx="1">
            <a:schemeClr val="accent5"/>
          </a:fillRef>
          <a:effectRef idx="1">
            <a:schemeClr val="accent5"/>
          </a:effectRef>
          <a:fontRef idx="minor">
            <a:schemeClr val="lt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３．各部局の取組み</a:t>
            </a:r>
          </a:p>
        </p:txBody>
      </p:sp>
    </p:spTree>
    <p:extLst>
      <p:ext uri="{BB962C8B-B14F-4D97-AF65-F5344CB8AC3E}">
        <p14:creationId xmlns:p14="http://schemas.microsoft.com/office/powerpoint/2010/main" val="40761653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619671" y="530420"/>
            <a:ext cx="7456863"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619671" y="663966"/>
            <a:ext cx="503974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おおさか気候変動適応・普及強化事業（１）</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3413957962"/>
              </p:ext>
            </p:extLst>
          </p:nvPr>
        </p:nvGraphicFramePr>
        <p:xfrm>
          <a:off x="251520" y="1252454"/>
          <a:ext cx="8825014" cy="1306617"/>
        </p:xfrm>
        <a:graphic>
          <a:graphicData uri="http://schemas.openxmlformats.org/drawingml/2006/table">
            <a:tbl>
              <a:tblPr firstRow="1" bandRow="1">
                <a:tableStyleId>{5C22544A-7EE6-4342-B048-85BDC9FD1C3A}</a:tableStyleId>
              </a:tblPr>
              <a:tblGrid>
                <a:gridCol w="8825014">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■業界団体等に対して、おおさか気候変動適応センターに集積した科学的知見や連携体制を活用したセミナー等を開催することにより、気候変動への適応策普及を強化する狙い。</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（当事業は、</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）に大阪府が設置したおおさか気候変動適応センターへ業務委託して実施）</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4120120356"/>
              </p:ext>
            </p:extLst>
          </p:nvPr>
        </p:nvGraphicFramePr>
        <p:xfrm>
          <a:off x="251520" y="2604761"/>
          <a:ext cx="8772545" cy="4064599"/>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387620">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67697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B8193D1F-B15F-4125-9AF9-A62853FBE371}" type="slidenum">
              <a:rPr lang="ja-JP" altLang="en-US" sz="2200" b="1" smtClean="0">
                <a:latin typeface="Meiryo UI" panose="020B0604030504040204" pitchFamily="50" charset="-128"/>
                <a:ea typeface="Meiryo UI" panose="020B0604030504040204" pitchFamily="50" charset="-128"/>
              </a:rPr>
              <a:t>11</a:t>
            </a:fld>
            <a:endParaRPr lang="en-US" altLang="ja-JP" sz="2200" b="1" dirty="0">
              <a:latin typeface="Meiryo UI" panose="020B0604030504040204" pitchFamily="50" charset="-128"/>
              <a:ea typeface="Meiryo UI" panose="020B0604030504040204" pitchFamily="50" charset="-128"/>
            </a:endParaRPr>
          </a:p>
        </p:txBody>
      </p:sp>
      <p:sp>
        <p:nvSpPr>
          <p:cNvPr id="27" name="角丸四角形 26"/>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①</a:t>
            </a:r>
          </a:p>
        </p:txBody>
      </p:sp>
      <p:sp>
        <p:nvSpPr>
          <p:cNvPr id="14" name="正方形/長方形 1"/>
          <p:cNvSpPr>
            <a:spLocks noChangeArrowheads="1"/>
          </p:cNvSpPr>
          <p:nvPr/>
        </p:nvSpPr>
        <p:spPr bwMode="auto">
          <a:xfrm>
            <a:off x="7314327" y="919476"/>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a:extLst>
              <a:ext uri="{FF2B5EF4-FFF2-40B4-BE49-F238E27FC236}">
                <a16:creationId xmlns:a16="http://schemas.microsoft.com/office/drawing/2014/main" id="{D29E7904-6146-4420-8CD4-3E280BA7BB77}"/>
              </a:ext>
            </a:extLst>
          </p:cNvPr>
          <p:cNvSpPr>
            <a:spLocks noChangeArrowheads="1"/>
          </p:cNvSpPr>
          <p:nvPr/>
        </p:nvSpPr>
        <p:spPr bwMode="auto">
          <a:xfrm>
            <a:off x="3299937" y="3380098"/>
            <a:ext cx="5724128" cy="2372188"/>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◆暑さ対策の指導、支援手法の習得を目的とし、子どもに関わる方、高齢者</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に関わる方向けの暑さ対策セミナーをそれぞれ開催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オンライン及び会場によるハイブリッ式で開催し手話通訳を導入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５月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17</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118</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名参加）、６月２日（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◆情報提供や支援を目的とし、市町村の気候変動に関する業務を所管する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担当職員向けのワークショップ及びセミナーを開催</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26</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市</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名参加）</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2" name="図 11">
            <a:extLst>
              <a:ext uri="{FF2B5EF4-FFF2-40B4-BE49-F238E27FC236}">
                <a16:creationId xmlns:a16="http://schemas.microsoft.com/office/drawing/2014/main" id="{7A973EB5-47FE-492A-8053-EB7394D567FA}"/>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sharpenSoften amount="2000"/>
                    </a14:imgEffect>
                    <a14:imgEffect>
                      <a14:brightnessContrast bright="6000"/>
                    </a14:imgEffect>
                  </a14:imgLayer>
                </a14:imgProps>
              </a:ext>
              <a:ext uri="{28A0092B-C50C-407E-A947-70E740481C1C}">
                <a14:useLocalDpi xmlns:a14="http://schemas.microsoft.com/office/drawing/2010/main"/>
              </a:ext>
            </a:extLst>
          </a:blip>
          <a:srcRect/>
          <a:stretch/>
        </p:blipFill>
        <p:spPr>
          <a:xfrm>
            <a:off x="633777" y="4638061"/>
            <a:ext cx="2493608" cy="1480296"/>
          </a:xfrm>
          <a:prstGeom prst="rect">
            <a:avLst/>
          </a:prstGeom>
        </p:spPr>
      </p:pic>
      <p:pic>
        <p:nvPicPr>
          <p:cNvPr id="15" name="図 14">
            <a:extLst>
              <a:ext uri="{FF2B5EF4-FFF2-40B4-BE49-F238E27FC236}">
                <a16:creationId xmlns:a16="http://schemas.microsoft.com/office/drawing/2014/main" id="{09AD6200-DC74-4758-B3A8-D8ABD4BFD1EE}"/>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harpenSoften amount="4000"/>
                    </a14:imgEffect>
                    <a14:imgEffect>
                      <a14:brightnessContrast bright="16000" contrast="-27000"/>
                    </a14:imgEffect>
                  </a14:imgLayer>
                </a14:imgProps>
              </a:ext>
              <a:ext uri="{28A0092B-C50C-407E-A947-70E740481C1C}">
                <a14:useLocalDpi xmlns:a14="http://schemas.microsoft.com/office/drawing/2010/main"/>
              </a:ext>
            </a:extLst>
          </a:blip>
          <a:srcRect t="3447"/>
          <a:stretch/>
        </p:blipFill>
        <p:spPr>
          <a:xfrm>
            <a:off x="653585" y="3059129"/>
            <a:ext cx="2493608" cy="1388886"/>
          </a:xfrm>
          <a:prstGeom prst="rect">
            <a:avLst/>
          </a:prstGeom>
        </p:spPr>
      </p:pic>
      <p:sp>
        <p:nvSpPr>
          <p:cNvPr id="16" name="角丸四角形 37">
            <a:extLst>
              <a:ext uri="{FF2B5EF4-FFF2-40B4-BE49-F238E27FC236}">
                <a16:creationId xmlns:a16="http://schemas.microsoft.com/office/drawing/2014/main" id="{1A635B43-5AF9-47C6-A02E-D2CD1261A3EE}"/>
              </a:ext>
            </a:extLst>
          </p:cNvPr>
          <p:cNvSpPr/>
          <p:nvPr/>
        </p:nvSpPr>
        <p:spPr>
          <a:xfrm>
            <a:off x="3299937" y="3059129"/>
            <a:ext cx="1765110" cy="336236"/>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b="1" dirty="0">
                <a:latin typeface="Meiryo UI" pitchFamily="50" charset="-128"/>
                <a:ea typeface="Meiryo UI" pitchFamily="50" charset="-128"/>
                <a:cs typeface="Meiryo UI" pitchFamily="50" charset="-128"/>
              </a:rPr>
              <a:t>セミナー</a:t>
            </a:r>
          </a:p>
        </p:txBody>
      </p:sp>
      <p:sp>
        <p:nvSpPr>
          <p:cNvPr id="21" name="四角形: 角を丸くする 20">
            <a:extLst>
              <a:ext uri="{FF2B5EF4-FFF2-40B4-BE49-F238E27FC236}">
                <a16:creationId xmlns:a16="http://schemas.microsoft.com/office/drawing/2014/main" id="{3B77EE7D-1843-44DF-9AEE-4EFB2257423D}"/>
              </a:ext>
            </a:extLst>
          </p:cNvPr>
          <p:cNvSpPr/>
          <p:nvPr/>
        </p:nvSpPr>
        <p:spPr>
          <a:xfrm>
            <a:off x="3429836" y="5902342"/>
            <a:ext cx="4830274" cy="65201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同様の暑さ対策セミナーを実施予定（講師選定中）</a:t>
            </a:r>
          </a:p>
        </p:txBody>
      </p:sp>
      <p:sp>
        <p:nvSpPr>
          <p:cNvPr id="22" name="四角形: 角を丸くする 21">
            <a:extLst>
              <a:ext uri="{FF2B5EF4-FFF2-40B4-BE49-F238E27FC236}">
                <a16:creationId xmlns:a16="http://schemas.microsoft.com/office/drawing/2014/main" id="{7496DB35-8C04-41BC-AE2D-C8AE6B77FBA4}"/>
              </a:ext>
            </a:extLst>
          </p:cNvPr>
          <p:cNvSpPr/>
          <p:nvPr/>
        </p:nvSpPr>
        <p:spPr>
          <a:xfrm>
            <a:off x="3419872" y="5608556"/>
            <a:ext cx="1921403" cy="445784"/>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499221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角丸四角形 23"/>
          <p:cNvSpPr/>
          <p:nvPr/>
        </p:nvSpPr>
        <p:spPr>
          <a:xfrm>
            <a:off x="1619671" y="530420"/>
            <a:ext cx="7456863" cy="683033"/>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1619671" y="663966"/>
            <a:ext cx="5039745" cy="369332"/>
          </a:xfrm>
          <a:prstGeom prst="rect">
            <a:avLst/>
          </a:prstGeom>
        </p:spPr>
        <p:txBody>
          <a:bodyPr wrap="square">
            <a:spAutoFit/>
          </a:bodyPr>
          <a:lstStyle/>
          <a:p>
            <a:r>
              <a:rPr lang="ja-JP" altLang="en-US" b="1" dirty="0">
                <a:latin typeface="Meiryo UI" panose="020B0604030504040204" pitchFamily="50" charset="-128"/>
                <a:ea typeface="Meiryo UI" panose="020B0604030504040204" pitchFamily="50" charset="-128"/>
                <a:cs typeface="Meiryo UI" panose="020B0604030504040204" pitchFamily="50" charset="-128"/>
              </a:rPr>
              <a:t>おおさか気候変動適応・普及強化事業（２）</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8" name="表 17"/>
          <p:cNvGraphicFramePr>
            <a:graphicFrameLocks noGrp="1"/>
          </p:cNvGraphicFramePr>
          <p:nvPr>
            <p:extLst>
              <p:ext uri="{D42A27DB-BD31-4B8C-83A1-F6EECF244321}">
                <p14:modId xmlns:p14="http://schemas.microsoft.com/office/powerpoint/2010/main" val="4136068235"/>
              </p:ext>
            </p:extLst>
          </p:nvPr>
        </p:nvGraphicFramePr>
        <p:xfrm>
          <a:off x="251520" y="1252454"/>
          <a:ext cx="8825014" cy="1306617"/>
        </p:xfrm>
        <a:graphic>
          <a:graphicData uri="http://schemas.openxmlformats.org/drawingml/2006/table">
            <a:tbl>
              <a:tblPr firstRow="1" bandRow="1">
                <a:tableStyleId>{5C22544A-7EE6-4342-B048-85BDC9FD1C3A}</a:tableStyleId>
              </a:tblPr>
              <a:tblGrid>
                <a:gridCol w="8825014">
                  <a:extLst>
                    <a:ext uri="{9D8B030D-6E8A-4147-A177-3AD203B41FA5}">
                      <a16:colId xmlns:a16="http://schemas.microsoft.com/office/drawing/2014/main" val="20000"/>
                    </a:ext>
                  </a:extLst>
                </a:gridCol>
              </a:tblGrid>
              <a:tr h="2911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1001817">
                <a:tc>
                  <a:txBody>
                    <a:bodyPr/>
                    <a:lstStyle/>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■業界団体等に対して、おおさか気候変動適応センターに集積した科学的知見や連携体制を活用したセミナー等を開催することにより、気候変動への適応策普及を強化する狙い。</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0000" marR="0" lvl="0" indent="-360000" algn="l" defTabSz="914400" rtl="0" eaLnBrk="1" fontAlgn="auto" latinLnBrk="0" hangingPunct="1">
                        <a:lnSpc>
                          <a:spcPct val="100000"/>
                        </a:lnSpc>
                        <a:spcBef>
                          <a:spcPts val="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（当事業は、</a:t>
                      </a:r>
                      <a:r>
                        <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2020</a:t>
                      </a: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年度に大阪府が設置したおおさか気候変動適応センターへ業務委託して実施）</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30" name="表 29"/>
          <p:cNvGraphicFramePr>
            <a:graphicFrameLocks noGrp="1"/>
          </p:cNvGraphicFramePr>
          <p:nvPr>
            <p:extLst>
              <p:ext uri="{D42A27DB-BD31-4B8C-83A1-F6EECF244321}">
                <p14:modId xmlns:p14="http://schemas.microsoft.com/office/powerpoint/2010/main" val="3042596261"/>
              </p:ext>
            </p:extLst>
          </p:nvPr>
        </p:nvGraphicFramePr>
        <p:xfrm>
          <a:off x="251520" y="2604762"/>
          <a:ext cx="8772545" cy="4064598"/>
        </p:xfrm>
        <a:graphic>
          <a:graphicData uri="http://schemas.openxmlformats.org/drawingml/2006/table">
            <a:tbl>
              <a:tblPr firstRow="1" bandRow="1">
                <a:tableStyleId>{5C22544A-7EE6-4342-B048-85BDC9FD1C3A}</a:tableStyleId>
              </a:tblPr>
              <a:tblGrid>
                <a:gridCol w="8772545">
                  <a:extLst>
                    <a:ext uri="{9D8B030D-6E8A-4147-A177-3AD203B41FA5}">
                      <a16:colId xmlns:a16="http://schemas.microsoft.com/office/drawing/2014/main" val="20000"/>
                    </a:ext>
                  </a:extLst>
                </a:gridCol>
              </a:tblGrid>
              <a:tr h="387620">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67697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ja-JP" altLang="en-US" sz="1200" dirty="0"/>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3"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6C426199-0909-4CD4-87F1-CB190D9E1204}" type="slidenum">
              <a:rPr lang="ja-JP" altLang="en-US" sz="2200" b="1" smtClean="0">
                <a:latin typeface="Meiryo UI" panose="020B0604030504040204" pitchFamily="50" charset="-128"/>
                <a:ea typeface="Meiryo UI" panose="020B0604030504040204" pitchFamily="50" charset="-128"/>
              </a:rPr>
              <a:t>12</a:t>
            </a:fld>
            <a:endParaRPr lang="en-US" altLang="ja-JP" sz="2200" b="1" dirty="0">
              <a:latin typeface="Meiryo UI" panose="020B0604030504040204" pitchFamily="50" charset="-128"/>
              <a:ea typeface="Meiryo UI" panose="020B0604030504040204" pitchFamily="50" charset="-128"/>
            </a:endParaRPr>
          </a:p>
        </p:txBody>
      </p:sp>
      <p:sp>
        <p:nvSpPr>
          <p:cNvPr id="27" name="角丸四角形 26"/>
          <p:cNvSpPr/>
          <p:nvPr/>
        </p:nvSpPr>
        <p:spPr>
          <a:xfrm>
            <a:off x="251520" y="548836"/>
            <a:ext cx="12961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
          <p:cNvSpPr>
            <a:spLocks noChangeArrowheads="1"/>
          </p:cNvSpPr>
          <p:nvPr/>
        </p:nvSpPr>
        <p:spPr bwMode="auto">
          <a:xfrm>
            <a:off x="7314327" y="919476"/>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正方形/長方形 1"/>
          <p:cNvSpPr>
            <a:spLocks noChangeArrowheads="1"/>
          </p:cNvSpPr>
          <p:nvPr/>
        </p:nvSpPr>
        <p:spPr bwMode="auto">
          <a:xfrm>
            <a:off x="251520" y="6036526"/>
            <a:ext cx="3672407" cy="320344"/>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↑令和５年度改訂予定案（表紙及び目次）</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8" name="図 7">
            <a:extLst>
              <a:ext uri="{FF2B5EF4-FFF2-40B4-BE49-F238E27FC236}">
                <a16:creationId xmlns:a16="http://schemas.microsoft.com/office/drawing/2014/main" id="{E57FD650-85EE-42C8-BF4D-67CFD29F358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2403" r="3997"/>
          <a:stretch/>
        </p:blipFill>
        <p:spPr>
          <a:xfrm>
            <a:off x="331793" y="3789040"/>
            <a:ext cx="3239847" cy="2268938"/>
          </a:xfrm>
          <a:prstGeom prst="rect">
            <a:avLst/>
          </a:prstGeom>
        </p:spPr>
      </p:pic>
      <p:sp>
        <p:nvSpPr>
          <p:cNvPr id="19" name="正方形/長方形 1">
            <a:extLst>
              <a:ext uri="{FF2B5EF4-FFF2-40B4-BE49-F238E27FC236}">
                <a16:creationId xmlns:a16="http://schemas.microsoft.com/office/drawing/2014/main" id="{D29E7904-6146-4420-8CD4-3E280BA7BB77}"/>
              </a:ext>
            </a:extLst>
          </p:cNvPr>
          <p:cNvSpPr>
            <a:spLocks noChangeArrowheads="1"/>
          </p:cNvSpPr>
          <p:nvPr/>
        </p:nvSpPr>
        <p:spPr bwMode="auto">
          <a:xfrm>
            <a:off x="3698689" y="3703934"/>
            <a:ext cx="5323855" cy="1859227"/>
          </a:xfrm>
          <a:prstGeom prst="rect">
            <a:avLst/>
          </a:prstGeom>
          <a:noFill/>
          <a:ln w="9525" algn="ctr">
            <a:noFill/>
            <a:round/>
            <a:headEnd/>
            <a:tailEnd/>
          </a:ln>
        </p:spPr>
        <p:txBody>
          <a:bodyPr wrap="square">
            <a:spAutoFit/>
          </a:bodyPr>
          <a:lstStyle/>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気候変動影響・適応の最新情報収集・発信として、「おおさか気候変動</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適応</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ハンドブック」の２回目の改訂作業を進め、２月末頃に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5000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発行予定</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・事業者や市町村の熱中症対策事例も紹介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・府内市町村や地球温暖化防止活動推進員、希望する府民や企業へ</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配布を行う（ウェブページでのデータ提供あり）</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20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角丸四角形 37">
            <a:extLst>
              <a:ext uri="{FF2B5EF4-FFF2-40B4-BE49-F238E27FC236}">
                <a16:creationId xmlns:a16="http://schemas.microsoft.com/office/drawing/2014/main" id="{C754F469-BC3C-4BD3-8F61-06A6ECFCE758}"/>
              </a:ext>
            </a:extLst>
          </p:cNvPr>
          <p:cNvSpPr/>
          <p:nvPr/>
        </p:nvSpPr>
        <p:spPr>
          <a:xfrm>
            <a:off x="3747832" y="3132407"/>
            <a:ext cx="4208544" cy="336236"/>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kumimoji="1" lang="ja-JP" altLang="en-US" sz="1600" b="1" dirty="0">
                <a:latin typeface="Meiryo UI" pitchFamily="50" charset="-128"/>
                <a:ea typeface="Meiryo UI" pitchFamily="50" charset="-128"/>
                <a:cs typeface="Meiryo UI" pitchFamily="50" charset="-128"/>
              </a:rPr>
              <a:t>おおさか気候変動「適応」ハンドブック　改訂</a:t>
            </a:r>
          </a:p>
        </p:txBody>
      </p:sp>
      <p:sp>
        <p:nvSpPr>
          <p:cNvPr id="21" name="四角形: 角を丸くする 20">
            <a:extLst>
              <a:ext uri="{FF2B5EF4-FFF2-40B4-BE49-F238E27FC236}">
                <a16:creationId xmlns:a16="http://schemas.microsoft.com/office/drawing/2014/main" id="{82BFC4BC-58E9-4601-95A1-CA62D9CD06F5}"/>
              </a:ext>
            </a:extLst>
          </p:cNvPr>
          <p:cNvSpPr/>
          <p:nvPr/>
        </p:nvSpPr>
        <p:spPr>
          <a:xfrm>
            <a:off x="3855883" y="5791376"/>
            <a:ext cx="3096344" cy="71262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改訂版の配布を実施予定</a:t>
            </a:r>
            <a:endParaRPr lang="en-US" altLang="ja-JP" sz="1400" dirty="0">
              <a:latin typeface="Meiryo UI" panose="020B0604030504040204" pitchFamily="50" charset="-128"/>
              <a:ea typeface="Meiryo UI" panose="020B0604030504040204" pitchFamily="50" charset="-128"/>
            </a:endParaRPr>
          </a:p>
        </p:txBody>
      </p:sp>
      <p:sp>
        <p:nvSpPr>
          <p:cNvPr id="22" name="四角形: 角を丸くする 21">
            <a:extLst>
              <a:ext uri="{FF2B5EF4-FFF2-40B4-BE49-F238E27FC236}">
                <a16:creationId xmlns:a16="http://schemas.microsoft.com/office/drawing/2014/main" id="{C7BB1017-B926-4CE1-8387-57CF816008D0}"/>
              </a:ext>
            </a:extLst>
          </p:cNvPr>
          <p:cNvSpPr/>
          <p:nvPr/>
        </p:nvSpPr>
        <p:spPr>
          <a:xfrm>
            <a:off x="3845919" y="5497590"/>
            <a:ext cx="1921403" cy="445784"/>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a:t>
            </a:r>
          </a:p>
        </p:txBody>
      </p:sp>
      <p:pic>
        <p:nvPicPr>
          <p:cNvPr id="4" name="図 3">
            <a:extLst>
              <a:ext uri="{FF2B5EF4-FFF2-40B4-BE49-F238E27FC236}">
                <a16:creationId xmlns:a16="http://schemas.microsoft.com/office/drawing/2014/main" id="{DD2ED0A6-A129-402A-A21F-DEA0D795A77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5208" y="3052191"/>
            <a:ext cx="1852204" cy="1325993"/>
          </a:xfrm>
          <a:prstGeom prst="rect">
            <a:avLst/>
          </a:prstGeom>
        </p:spPr>
      </p:pic>
    </p:spTree>
    <p:extLst>
      <p:ext uri="{BB962C8B-B14F-4D97-AF65-F5344CB8AC3E}">
        <p14:creationId xmlns:p14="http://schemas.microsoft.com/office/powerpoint/2010/main" val="38638947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799025" y="571811"/>
            <a:ext cx="7273117" cy="657827"/>
            <a:chOff x="3075868" y="2420887"/>
            <a:chExt cx="358015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暑さ指数の活用促進（１）</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230661" y="584509"/>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a:t>
            </a:r>
          </a:p>
        </p:txBody>
      </p:sp>
      <p:graphicFrame>
        <p:nvGraphicFramePr>
          <p:cNvPr id="24" name="表 23"/>
          <p:cNvGraphicFramePr>
            <a:graphicFrameLocks noGrp="1"/>
          </p:cNvGraphicFramePr>
          <p:nvPr>
            <p:extLst>
              <p:ext uri="{D42A27DB-BD31-4B8C-83A1-F6EECF244321}">
                <p14:modId xmlns:p14="http://schemas.microsoft.com/office/powerpoint/2010/main" val="4251617538"/>
              </p:ext>
            </p:extLst>
          </p:nvPr>
        </p:nvGraphicFramePr>
        <p:xfrm>
          <a:off x="230661" y="1350869"/>
          <a:ext cx="8818195" cy="5288242"/>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88878">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79936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7" name="正方形/長方形 1"/>
          <p:cNvSpPr>
            <a:spLocks noChangeArrowheads="1"/>
          </p:cNvSpPr>
          <p:nvPr/>
        </p:nvSpPr>
        <p:spPr bwMode="auto">
          <a:xfrm>
            <a:off x="6235302" y="924827"/>
            <a:ext cx="281830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（府民文化部・環境農林水産部）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205789" y="2996952"/>
            <a:ext cx="4246694"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◆可搬式の電光表示パネルを活用し、暑さ指数と熱中症危険度をリアルタイムに表示し、周知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正方形/長方形 1"/>
          <p:cNvSpPr>
            <a:spLocks noChangeArrowheads="1"/>
          </p:cNvSpPr>
          <p:nvPr/>
        </p:nvSpPr>
        <p:spPr bwMode="auto">
          <a:xfrm>
            <a:off x="230660" y="1844824"/>
            <a:ext cx="4496785" cy="738664"/>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暑さ指数メール配信サービス</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を府ホームページ等により周知し、府民の暑さ指数情報の受信登録を促進</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（大阪府登録者数：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1,454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人（全国：</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18,003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人））</a:t>
            </a:r>
          </a:p>
        </p:txBody>
      </p:sp>
      <p:sp>
        <p:nvSpPr>
          <p:cNvPr id="55" name="正方形/長方形 1"/>
          <p:cNvSpPr>
            <a:spLocks noChangeArrowheads="1"/>
          </p:cNvSpPr>
          <p:nvPr/>
        </p:nvSpPr>
        <p:spPr bwMode="auto">
          <a:xfrm>
            <a:off x="203575" y="2518936"/>
            <a:ext cx="4496785" cy="550024"/>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「大阪府暑さ対策情報ポータルサイト」で情報発信</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開設から約</a:t>
            </a:r>
            <a:r>
              <a:rPr lang="en-US" altLang="ja-JP" sz="1400" i="0" dirty="0">
                <a:effectLst/>
                <a:latin typeface="verdana" panose="020B0604030504040204" pitchFamily="34" charset="0"/>
              </a:rPr>
              <a:t>107,000</a:t>
            </a:r>
            <a:r>
              <a:rPr lang="en-US" altLang="ja-JP" sz="1400" dirty="0">
                <a:latin typeface="Meiryo UI" panose="020B0604030504040204" pitchFamily="50" charset="-128"/>
                <a:ea typeface="Meiryo UI" panose="020B0604030504040204" pitchFamily="50" charset="-128"/>
              </a:rPr>
              <a:t>PV</a:t>
            </a:r>
            <a:r>
              <a:rPr lang="ja-JP" altLang="en-US" sz="1400" dirty="0">
                <a:latin typeface="Meiryo UI" panose="020B0604030504040204" pitchFamily="50" charset="-128"/>
                <a:ea typeface="Meiryo UI" panose="020B0604030504040204" pitchFamily="50" charset="-128"/>
              </a:rPr>
              <a:t>（令和５年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月末時点）</a:t>
            </a:r>
          </a:p>
          <a:p>
            <a:r>
              <a:rPr lang="ja-JP" altLang="en-US" sz="1400" dirty="0">
                <a:latin typeface="Meiryo UI" panose="020B0604030504040204" pitchFamily="50" charset="-128"/>
                <a:ea typeface="Meiryo UI" panose="020B0604030504040204" pitchFamily="50" charset="-128"/>
              </a:rPr>
              <a:t>　　　　　　　　　</a:t>
            </a:r>
          </a:p>
        </p:txBody>
      </p:sp>
      <p:sp>
        <p:nvSpPr>
          <p:cNvPr id="56" name="テキスト ボックス 55"/>
          <p:cNvSpPr txBox="1"/>
          <p:nvPr/>
        </p:nvSpPr>
        <p:spPr>
          <a:xfrm>
            <a:off x="6153053" y="3323019"/>
            <a:ext cx="2801083" cy="754053"/>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◀電光表示パネル</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（設置場所：府庁別館）</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b="1" dirty="0">
                <a:latin typeface="Meiryo UI" panose="020B0604030504040204" pitchFamily="50" charset="-128"/>
                <a:ea typeface="Meiryo UI" panose="020B0604030504040204" pitchFamily="50" charset="-128"/>
                <a:cs typeface="Meiryo UI" panose="020B0604030504040204" pitchFamily="50" charset="-128"/>
              </a:rPr>
              <a:t>（設置期間：５月</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25</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50" b="1"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050" b="1"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cs typeface="Meiryo UI" panose="020B0604030504040204" pitchFamily="50" charset="-128"/>
              </a:rPr>
              <a:t>暑さ指数と熱中症危険度をお知らせ</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17247951-87CF-4661-8839-8746FB408A4E}" type="slidenum">
              <a:rPr lang="ja-JP" altLang="en-US" sz="2200" b="1" smtClean="0">
                <a:latin typeface="Meiryo UI" panose="020B0604030504040204" pitchFamily="50" charset="-128"/>
                <a:ea typeface="Meiryo UI" panose="020B0604030504040204" pitchFamily="50" charset="-128"/>
              </a:rPr>
              <a:t>13</a:t>
            </a:fld>
            <a:endParaRPr lang="ja-JP" altLang="en-US" sz="2200" b="1"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7179" y="1963136"/>
            <a:ext cx="1240573" cy="2978032"/>
          </a:xfrm>
          <a:prstGeom prst="rect">
            <a:avLst/>
          </a:prstGeom>
        </p:spPr>
      </p:pic>
      <p:grpSp>
        <p:nvGrpSpPr>
          <p:cNvPr id="26" name="グループ化 25"/>
          <p:cNvGrpSpPr/>
          <p:nvPr/>
        </p:nvGrpSpPr>
        <p:grpSpPr>
          <a:xfrm>
            <a:off x="6824812" y="1882783"/>
            <a:ext cx="1213441" cy="1392267"/>
            <a:chOff x="3794587" y="2106347"/>
            <a:chExt cx="889541" cy="1122697"/>
          </a:xfrm>
        </p:grpSpPr>
        <p:sp>
          <p:nvSpPr>
            <p:cNvPr id="28" name="角丸四角形吹き出し 27"/>
            <p:cNvSpPr/>
            <p:nvPr/>
          </p:nvSpPr>
          <p:spPr>
            <a:xfrm>
              <a:off x="3794587" y="2106347"/>
              <a:ext cx="889541" cy="1122697"/>
            </a:xfrm>
            <a:prstGeom prst="wedgeRoundRectCallout">
              <a:avLst>
                <a:gd name="adj1" fmla="val -170558"/>
                <a:gd name="adj2" fmla="val 79058"/>
                <a:gd name="adj3" fmla="val 16667"/>
              </a:avLst>
            </a:prstGeom>
            <a:solidFill>
              <a:schemeClr val="bg1"/>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pic>
          <p:nvPicPr>
            <p:cNvPr id="29" name="図 2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858694" y="2182265"/>
              <a:ext cx="765413" cy="931970"/>
            </a:xfrm>
            <a:prstGeom prst="rect">
              <a:avLst/>
            </a:prstGeom>
          </p:spPr>
        </p:pic>
      </p:grpSp>
      <p:sp>
        <p:nvSpPr>
          <p:cNvPr id="33" name="四角形吹き出し 6">
            <a:extLst>
              <a:ext uri="{FF2B5EF4-FFF2-40B4-BE49-F238E27FC236}">
                <a16:creationId xmlns:a16="http://schemas.microsoft.com/office/drawing/2014/main" id="{D919DF98-E9A1-4C1E-A911-308937916A8D}"/>
              </a:ext>
            </a:extLst>
          </p:cNvPr>
          <p:cNvSpPr/>
          <p:nvPr/>
        </p:nvSpPr>
        <p:spPr>
          <a:xfrm>
            <a:off x="6333068" y="4299831"/>
            <a:ext cx="2248188" cy="1854372"/>
          </a:xfrm>
          <a:prstGeom prst="wedgeRectCallout">
            <a:avLst>
              <a:gd name="adj1" fmla="val -27172"/>
              <a:gd name="adj2" fmla="val 48100"/>
            </a:avLst>
          </a:prstGeom>
          <a:solidFill>
            <a:srgbClr val="00B0F0"/>
          </a:solidFill>
          <a:ln>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p>
          <a:p>
            <a:pPr algn="ctr"/>
            <a:endParaRPr lang="en-US" altLang="ja-JP" sz="1400" b="1" dirty="0">
              <a:latin typeface="メイリオ" panose="020B0604030504040204" pitchFamily="50" charset="-128"/>
              <a:ea typeface="メイリオ" panose="020B0604030504040204" pitchFamily="50" charset="-128"/>
            </a:endParaRPr>
          </a:p>
          <a:p>
            <a:pPr algn="ctr"/>
            <a:endParaRPr kumimoji="1" lang="en-US" altLang="ja-JP" sz="1400" b="1" dirty="0">
              <a:latin typeface="メイリオ" panose="020B0604030504040204" pitchFamily="50" charset="-128"/>
              <a:ea typeface="メイリオ" panose="020B0604030504040204" pitchFamily="50" charset="-128"/>
            </a:endParaRPr>
          </a:p>
          <a:p>
            <a:pPr algn="ctr"/>
            <a:endParaRPr lang="en-US" altLang="ja-JP" sz="1400" b="1" dirty="0">
              <a:latin typeface="メイリオ" panose="020B0604030504040204" pitchFamily="50" charset="-128"/>
              <a:ea typeface="メイリオ" panose="020B0604030504040204" pitchFamily="50" charset="-128"/>
            </a:endParaRPr>
          </a:p>
          <a:p>
            <a:endParaRPr kumimoji="1" lang="en-US" altLang="ja-JP" sz="1200" b="1" dirty="0">
              <a:latin typeface="メイリオ" panose="020B0604030504040204" pitchFamily="50" charset="-128"/>
              <a:ea typeface="メイリオ" panose="020B0604030504040204" pitchFamily="50" charset="-128"/>
            </a:endParaRPr>
          </a:p>
          <a:p>
            <a:endParaRPr lang="en-US" altLang="ja-JP" sz="1200" b="1" dirty="0">
              <a:latin typeface="メイリオ" panose="020B0604030504040204" pitchFamily="50" charset="-128"/>
              <a:ea typeface="メイリオ" panose="020B0604030504040204" pitchFamily="50" charset="-128"/>
            </a:endParaRPr>
          </a:p>
          <a:p>
            <a:endParaRPr kumimoji="1" lang="en-US" altLang="ja-JP" sz="1200" b="1" dirty="0">
              <a:latin typeface="メイリオ" panose="020B0604030504040204" pitchFamily="50" charset="-128"/>
              <a:ea typeface="メイリオ" panose="020B0604030504040204" pitchFamily="50" charset="-128"/>
            </a:endParaRPr>
          </a:p>
          <a:p>
            <a:r>
              <a:rPr kumimoji="1" lang="en-US" altLang="ja-JP" sz="1200" b="1" dirty="0">
                <a:latin typeface="メイリオ" panose="020B0604030504040204" pitchFamily="50" charset="-128"/>
                <a:ea typeface="メイリオ" panose="020B0604030504040204" pitchFamily="50" charset="-128"/>
              </a:rPr>
              <a:t>※</a:t>
            </a:r>
            <a:r>
              <a:rPr lang="ja-JP" altLang="en-US" sz="1200" b="1" dirty="0">
                <a:latin typeface="メイリオ" panose="020B0604030504040204" pitchFamily="50" charset="-128"/>
                <a:ea typeface="メイリオ" panose="020B0604030504040204" pitchFamily="50" charset="-128"/>
              </a:rPr>
              <a:t>フォロワー数約</a:t>
            </a:r>
            <a:r>
              <a:rPr lang="en-US" altLang="ja-JP" sz="1200" b="1" dirty="0">
                <a:solidFill>
                  <a:schemeClr val="bg1"/>
                </a:solidFill>
                <a:latin typeface="メイリオ" panose="020B0604030504040204" pitchFamily="50" charset="-128"/>
                <a:ea typeface="メイリオ" panose="020B0604030504040204" pitchFamily="50" charset="-128"/>
              </a:rPr>
              <a:t>7.8</a:t>
            </a:r>
            <a:r>
              <a:rPr lang="ja-JP" altLang="en-US" sz="1200" b="1" dirty="0">
                <a:solidFill>
                  <a:schemeClr val="bg1"/>
                </a:solidFill>
                <a:latin typeface="メイリオ" panose="020B0604030504040204" pitchFamily="50" charset="-128"/>
                <a:ea typeface="メイリオ" panose="020B0604030504040204" pitchFamily="50" charset="-128"/>
              </a:rPr>
              <a:t>万</a:t>
            </a:r>
            <a:r>
              <a:rPr lang="zh-TW" altLang="en-US" sz="1200" b="1" dirty="0">
                <a:solidFill>
                  <a:schemeClr val="bg1"/>
                </a:solidFill>
                <a:latin typeface="メイリオ" panose="020B0604030504040204" pitchFamily="50" charset="-128"/>
                <a:ea typeface="メイリオ" panose="020B0604030504040204" pitchFamily="50" charset="-128"/>
              </a:rPr>
              <a:t>人</a:t>
            </a:r>
          </a:p>
          <a:p>
            <a:r>
              <a:rPr lang="zh-TW" altLang="en-US" sz="1200" b="1" dirty="0">
                <a:solidFill>
                  <a:schemeClr val="bg1"/>
                </a:solidFill>
                <a:latin typeface="メイリオ" panose="020B0604030504040204" pitchFamily="50" charset="-128"/>
                <a:ea typeface="メイリオ" panose="020B0604030504040204" pitchFamily="50" charset="-128"/>
              </a:rPr>
              <a:t>（令和</a:t>
            </a:r>
            <a:r>
              <a:rPr lang="en-US" altLang="zh-TW" sz="1200" b="1" dirty="0">
                <a:solidFill>
                  <a:schemeClr val="bg1"/>
                </a:solidFill>
                <a:latin typeface="メイリオ" panose="020B0604030504040204" pitchFamily="50" charset="-128"/>
                <a:ea typeface="メイリオ" panose="020B0604030504040204" pitchFamily="50" charset="-128"/>
              </a:rPr>
              <a:t>5</a:t>
            </a:r>
            <a:r>
              <a:rPr lang="zh-TW" altLang="en-US" sz="1200" b="1" dirty="0">
                <a:solidFill>
                  <a:schemeClr val="bg1"/>
                </a:solidFill>
                <a:latin typeface="メイリオ" panose="020B0604030504040204" pitchFamily="50" charset="-128"/>
                <a:ea typeface="メイリオ" panose="020B0604030504040204" pitchFamily="50" charset="-128"/>
              </a:rPr>
              <a:t>年</a:t>
            </a:r>
            <a:r>
              <a:rPr lang="en-US" altLang="zh-TW" sz="1200" b="1" dirty="0">
                <a:solidFill>
                  <a:schemeClr val="bg1"/>
                </a:solidFill>
                <a:latin typeface="メイリオ" panose="020B0604030504040204" pitchFamily="50" charset="-128"/>
                <a:ea typeface="メイリオ" panose="020B0604030504040204" pitchFamily="50" charset="-128"/>
              </a:rPr>
              <a:t>12</a:t>
            </a:r>
            <a:r>
              <a:rPr lang="zh-TW" altLang="en-US" sz="1200" b="1" dirty="0">
                <a:solidFill>
                  <a:schemeClr val="bg1"/>
                </a:solidFill>
                <a:latin typeface="メイリオ" panose="020B0604030504040204" pitchFamily="50" charset="-128"/>
                <a:ea typeface="メイリオ" panose="020B0604030504040204" pitchFamily="50" charset="-128"/>
              </a:rPr>
              <a:t>月</a:t>
            </a:r>
            <a:r>
              <a:rPr lang="en-US" altLang="zh-TW" sz="1200" b="1" dirty="0">
                <a:solidFill>
                  <a:schemeClr val="bg1"/>
                </a:solidFill>
                <a:latin typeface="メイリオ" panose="020B0604030504040204" pitchFamily="50" charset="-128"/>
                <a:ea typeface="メイリオ" panose="020B0604030504040204" pitchFamily="50" charset="-128"/>
              </a:rPr>
              <a:t>28</a:t>
            </a:r>
            <a:r>
              <a:rPr lang="zh-TW" altLang="en-US" sz="1200" b="1" dirty="0">
                <a:solidFill>
                  <a:schemeClr val="bg1"/>
                </a:solidFill>
                <a:latin typeface="メイリオ" panose="020B0604030504040204" pitchFamily="50" charset="-128"/>
                <a:ea typeface="メイリオ" panose="020B0604030504040204" pitchFamily="50" charset="-128"/>
              </a:rPr>
              <a:t>日現在）</a:t>
            </a:r>
          </a:p>
        </p:txBody>
      </p:sp>
      <p:pic>
        <p:nvPicPr>
          <p:cNvPr id="34" name="図 33">
            <a:extLst>
              <a:ext uri="{FF2B5EF4-FFF2-40B4-BE49-F238E27FC236}">
                <a16:creationId xmlns:a16="http://schemas.microsoft.com/office/drawing/2014/main" id="{A8AB5EF3-4B28-4DD7-B7AE-FC7F34AECB9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00550" y="4466630"/>
            <a:ext cx="2126875" cy="1179751"/>
          </a:xfrm>
          <a:prstGeom prst="rect">
            <a:avLst/>
          </a:prstGeom>
        </p:spPr>
      </p:pic>
      <p:sp>
        <p:nvSpPr>
          <p:cNvPr id="35" name="正方形/長方形 1">
            <a:extLst>
              <a:ext uri="{FF2B5EF4-FFF2-40B4-BE49-F238E27FC236}">
                <a16:creationId xmlns:a16="http://schemas.microsoft.com/office/drawing/2014/main" id="{42590C69-DBF8-4E34-A825-05F044941854}"/>
              </a:ext>
            </a:extLst>
          </p:cNvPr>
          <p:cNvSpPr>
            <a:spLocks noChangeArrowheads="1"/>
          </p:cNvSpPr>
          <p:nvPr/>
        </p:nvSpPr>
        <p:spPr bwMode="auto">
          <a:xfrm>
            <a:off x="179512" y="3481844"/>
            <a:ext cx="4093763" cy="523220"/>
          </a:xfrm>
          <a:prstGeom prst="rect">
            <a:avLst/>
          </a:prstGeom>
          <a:noFill/>
          <a:ln w="9525" algn="ctr">
            <a:noFill/>
            <a:round/>
            <a:headEnd/>
            <a:tailEnd/>
          </a:ln>
        </p:spPr>
        <p:txBody>
          <a:bodyPr wrap="square">
            <a:spAutoFit/>
          </a:bodyPr>
          <a:lstStyle/>
          <a:p>
            <a:pPr marL="180975" indent="-180975"/>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大阪府公式</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（旧</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）にて周知</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　　７</a:t>
            </a:r>
            <a:r>
              <a:rPr lang="ja-JP" altLang="en-US" sz="1400" dirty="0">
                <a:latin typeface="Meiryo UI" panose="020B0604030504040204" pitchFamily="50" charset="-128"/>
                <a:ea typeface="Meiryo UI" panose="020B0604030504040204" pitchFamily="50" charset="-128"/>
              </a:rPr>
              <a:t>月～９月の間、平日毎日発信</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9" name="図 8">
            <a:extLst>
              <a:ext uri="{FF2B5EF4-FFF2-40B4-BE49-F238E27FC236}">
                <a16:creationId xmlns:a16="http://schemas.microsoft.com/office/drawing/2014/main" id="{3BFD1849-7483-4613-835B-8C97718548FB}"/>
              </a:ext>
            </a:extLst>
          </p:cNvPr>
          <p:cNvPicPr>
            <a:picLocks noChangeAspect="1"/>
          </p:cNvPicPr>
          <p:nvPr/>
        </p:nvPicPr>
        <p:blipFill>
          <a:blip r:embed="rId6"/>
          <a:stretch>
            <a:fillRect/>
          </a:stretch>
        </p:blipFill>
        <p:spPr>
          <a:xfrm>
            <a:off x="747598" y="4790851"/>
            <a:ext cx="2672274" cy="1446461"/>
          </a:xfrm>
          <a:prstGeom prst="rect">
            <a:avLst/>
          </a:prstGeom>
        </p:spPr>
      </p:pic>
      <p:sp>
        <p:nvSpPr>
          <p:cNvPr id="36" name="テキスト ボックス 35">
            <a:extLst>
              <a:ext uri="{FF2B5EF4-FFF2-40B4-BE49-F238E27FC236}">
                <a16:creationId xmlns:a16="http://schemas.microsoft.com/office/drawing/2014/main" id="{5F777ADB-965B-4841-AD41-B8B00B53D308}"/>
              </a:ext>
            </a:extLst>
          </p:cNvPr>
          <p:cNvSpPr txBox="1"/>
          <p:nvPr/>
        </p:nvSpPr>
        <p:spPr>
          <a:xfrm>
            <a:off x="3383938" y="5439455"/>
            <a:ext cx="2616641"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「大阪府暑さ対策情報ポータルサイト」</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37">
            <a:extLst>
              <a:ext uri="{FF2B5EF4-FFF2-40B4-BE49-F238E27FC236}">
                <a16:creationId xmlns:a16="http://schemas.microsoft.com/office/drawing/2014/main" id="{4E8B3BBA-FD7A-488B-88DD-487CE22C4C14}"/>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
        <p:nvSpPr>
          <p:cNvPr id="31" name="テキスト ボックス 30">
            <a:extLst>
              <a:ext uri="{FF2B5EF4-FFF2-40B4-BE49-F238E27FC236}">
                <a16:creationId xmlns:a16="http://schemas.microsoft.com/office/drawing/2014/main" id="{10755259-9B2F-4E48-9195-35E4977AB787}"/>
              </a:ext>
            </a:extLst>
          </p:cNvPr>
          <p:cNvSpPr txBox="1"/>
          <p:nvPr/>
        </p:nvSpPr>
        <p:spPr>
          <a:xfrm>
            <a:off x="4303223" y="5857675"/>
            <a:ext cx="2055448" cy="261610"/>
          </a:xfrm>
          <a:prstGeom prst="rect">
            <a:avLst/>
          </a:prstGeom>
          <a:noFill/>
          <a:ln w="28575">
            <a:noFill/>
          </a:ln>
        </p:spPr>
        <p:txBody>
          <a:bodyPr wrap="square" lIns="36000" rIns="36000" rtlCol="0">
            <a:spAutoFit/>
          </a:bodyPr>
          <a:lstStyle/>
          <a:p>
            <a:r>
              <a:rPr lang="ja-JP" altLang="en-US" sz="1100" b="1" dirty="0">
                <a:latin typeface="Meiryo UI" panose="020B0604030504040204" pitchFamily="50" charset="-128"/>
                <a:ea typeface="Meiryo UI" panose="020B0604030504040204" pitchFamily="50" charset="-128"/>
                <a:cs typeface="Meiryo UI" panose="020B0604030504040204" pitchFamily="50" charset="-128"/>
              </a:rPr>
              <a:t>大阪府公式</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（旧</a:t>
            </a:r>
            <a:r>
              <a:rPr lang="en-US" altLang="ja-JP" sz="11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1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四角形: 角を丸くする 36">
            <a:extLst>
              <a:ext uri="{FF2B5EF4-FFF2-40B4-BE49-F238E27FC236}">
                <a16:creationId xmlns:a16="http://schemas.microsoft.com/office/drawing/2014/main" id="{550BA4DA-6671-42A8-BAE0-AB9E47FB819A}"/>
              </a:ext>
            </a:extLst>
          </p:cNvPr>
          <p:cNvSpPr/>
          <p:nvPr/>
        </p:nvSpPr>
        <p:spPr>
          <a:xfrm>
            <a:off x="323528" y="4005064"/>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
        <p:nvSpPr>
          <p:cNvPr id="39" name="正方形/長方形 1">
            <a:extLst>
              <a:ext uri="{FF2B5EF4-FFF2-40B4-BE49-F238E27FC236}">
                <a16:creationId xmlns:a16="http://schemas.microsoft.com/office/drawing/2014/main" id="{1B9EC3D3-C2F6-493E-8C4E-3F00ADDC5A88}"/>
              </a:ext>
            </a:extLst>
          </p:cNvPr>
          <p:cNvSpPr>
            <a:spLocks noChangeArrowheads="1"/>
          </p:cNvSpPr>
          <p:nvPr/>
        </p:nvSpPr>
        <p:spPr bwMode="auto">
          <a:xfrm>
            <a:off x="203574" y="4273351"/>
            <a:ext cx="4496785" cy="523220"/>
          </a:xfrm>
          <a:prstGeom prst="rect">
            <a:avLst/>
          </a:prstGeom>
          <a:noFill/>
          <a:ln w="9525" algn="ctr">
            <a:noFill/>
            <a:round/>
            <a:headEnd/>
            <a:tailEnd/>
          </a:ln>
        </p:spPr>
        <p:txBody>
          <a:bodyPr wrap="square">
            <a:spAutoFit/>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◆熱中症警戒アラート以上が発表された時は、大阪防災アプリ等で発信する</a:t>
            </a:r>
          </a:p>
        </p:txBody>
      </p:sp>
    </p:spTree>
    <p:extLst>
      <p:ext uri="{BB962C8B-B14F-4D97-AF65-F5344CB8AC3E}">
        <p14:creationId xmlns:p14="http://schemas.microsoft.com/office/powerpoint/2010/main" val="29470332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ja-JP" altLang="en-US" sz="2200" b="1" dirty="0">
                <a:latin typeface="Meiryo UI" panose="020B0604030504040204" pitchFamily="50" charset="-128"/>
                <a:ea typeface="Meiryo UI" panose="020B0604030504040204" pitchFamily="50" charset="-128"/>
              </a:rPr>
              <a:t>９</a:t>
            </a:r>
          </a:p>
        </p:txBody>
      </p:sp>
      <p:grpSp>
        <p:nvGrpSpPr>
          <p:cNvPr id="25" name="グループ化 24"/>
          <p:cNvGrpSpPr/>
          <p:nvPr/>
        </p:nvGrpSpPr>
        <p:grpSpPr>
          <a:xfrm>
            <a:off x="1805625" y="725543"/>
            <a:ext cx="7273117" cy="657827"/>
            <a:chOff x="3075868" y="2420887"/>
            <a:chExt cx="3580153" cy="890838"/>
          </a:xfrm>
        </p:grpSpPr>
        <p:sp>
          <p:nvSpPr>
            <p:cNvPr id="30" name="角丸四角形 29"/>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正方形/長方形 30"/>
            <p:cNvSpPr/>
            <p:nvPr/>
          </p:nvSpPr>
          <p:spPr>
            <a:xfrm>
              <a:off x="3089038" y="25996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暑さ指数の活用促進（２）</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2" name="角丸四角形 31"/>
          <p:cNvSpPr/>
          <p:nvPr/>
        </p:nvSpPr>
        <p:spPr>
          <a:xfrm>
            <a:off x="237260"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a:t>
            </a:r>
          </a:p>
        </p:txBody>
      </p:sp>
      <p:graphicFrame>
        <p:nvGraphicFramePr>
          <p:cNvPr id="33" name="表 32"/>
          <p:cNvGraphicFramePr>
            <a:graphicFrameLocks noGrp="1"/>
          </p:cNvGraphicFramePr>
          <p:nvPr>
            <p:extLst>
              <p:ext uri="{D42A27DB-BD31-4B8C-83A1-F6EECF244321}">
                <p14:modId xmlns:p14="http://schemas.microsoft.com/office/powerpoint/2010/main" val="469142047"/>
              </p:ext>
            </p:extLst>
          </p:nvPr>
        </p:nvGraphicFramePr>
        <p:xfrm>
          <a:off x="225774" y="1479843"/>
          <a:ext cx="8818195" cy="50034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77151">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5262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4" name="正方形/長方形 1"/>
          <p:cNvSpPr>
            <a:spLocks noChangeArrowheads="1"/>
          </p:cNvSpPr>
          <p:nvPr/>
        </p:nvSpPr>
        <p:spPr bwMode="auto">
          <a:xfrm>
            <a:off x="5676065" y="1078558"/>
            <a:ext cx="3384142"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（スマートシティ戦略部・環境農林水産部）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a:xfrm>
            <a:off x="8447111" y="6530973"/>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F5291A0-00DE-4452-96BE-F3B675ED9F69}" type="slidenum">
              <a:rPr lang="en-US" altLang="ja-JP" sz="2200" b="1" smtClean="0">
                <a:latin typeface="Meiryo UI" panose="020B0604030504040204" pitchFamily="50" charset="-128"/>
                <a:ea typeface="Meiryo UI" panose="020B0604030504040204" pitchFamily="50" charset="-128"/>
              </a:rPr>
              <a:t>14</a:t>
            </a:fld>
            <a:endParaRPr lang="en-US" altLang="ja-JP" sz="2200" b="1" dirty="0">
              <a:latin typeface="Meiryo UI" panose="020B0604030504040204" pitchFamily="50" charset="-128"/>
              <a:ea typeface="Meiryo UI" panose="020B0604030504040204" pitchFamily="50" charset="-128"/>
            </a:endParaRPr>
          </a:p>
        </p:txBody>
      </p:sp>
      <p:sp>
        <p:nvSpPr>
          <p:cNvPr id="37" name="テキスト ボックス 36"/>
          <p:cNvSpPr txBox="1"/>
          <p:nvPr/>
        </p:nvSpPr>
        <p:spPr>
          <a:xfrm>
            <a:off x="417476" y="2538013"/>
            <a:ext cx="5607185" cy="1384995"/>
          </a:xfrm>
          <a:prstGeom prst="rect">
            <a:avLst/>
          </a:prstGeom>
          <a:noFill/>
        </p:spPr>
        <p:txBody>
          <a:bodyPr wrap="square" rtlCol="0">
            <a:spAutoFit/>
          </a:bodyPr>
          <a:lstStyle/>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暑さ指数の追加による利便性向上　　</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お出かけ等をする際の参考となる暑さ指数をマップ上で確認できる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情報として追加し、赤ちゃんの駅情報と合わせて確認いただくことで、</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利便性向上を図る</a:t>
            </a:r>
          </a:p>
          <a:p>
            <a:pPr marL="180000" indent="-457200"/>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1600" dirty="0"/>
          </a:p>
        </p:txBody>
      </p:sp>
      <p:sp>
        <p:nvSpPr>
          <p:cNvPr id="38" name="角丸四角形 37"/>
          <p:cNvSpPr/>
          <p:nvPr/>
        </p:nvSpPr>
        <p:spPr>
          <a:xfrm>
            <a:off x="417476" y="2110637"/>
            <a:ext cx="3296004" cy="336236"/>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赤ちゃんの駅マップの情報追加</a:t>
            </a:r>
            <a:endParaRPr kumimoji="1" lang="ja-JP" altLang="en-US" sz="1600" b="1" dirty="0">
              <a:latin typeface="Meiryo UI" pitchFamily="50" charset="-128"/>
              <a:ea typeface="Meiryo UI" pitchFamily="50" charset="-128"/>
              <a:cs typeface="Meiryo UI" pitchFamily="50" charset="-128"/>
            </a:endParaRPr>
          </a:p>
        </p:txBody>
      </p:sp>
      <p:pic>
        <p:nvPicPr>
          <p:cNvPr id="39" name="図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16809" y="3345879"/>
            <a:ext cx="2023483" cy="1167545"/>
          </a:xfrm>
          <a:prstGeom prst="rect">
            <a:avLst/>
          </a:prstGeom>
        </p:spPr>
      </p:pic>
      <p:sp>
        <p:nvSpPr>
          <p:cNvPr id="40" name="テキスト ボックス 39"/>
          <p:cNvSpPr txBox="1"/>
          <p:nvPr/>
        </p:nvSpPr>
        <p:spPr>
          <a:xfrm>
            <a:off x="4012285" y="4608601"/>
            <a:ext cx="2425846" cy="1046440"/>
          </a:xfrm>
          <a:prstGeom prst="rect">
            <a:avLst/>
          </a:prstGeom>
          <a:noFill/>
        </p:spPr>
        <p:txBody>
          <a:bodyPr wrap="square" rtlCol="0">
            <a:spAutoFit/>
          </a:bodyPr>
          <a:lstStyle/>
          <a:p>
            <a:pPr lvl="0">
              <a:defRPr/>
            </a:pPr>
            <a:r>
              <a:rPr lang="ja-JP" altLang="en-US" sz="1400" b="1" dirty="0">
                <a:solidFill>
                  <a:prstClr val="black"/>
                </a:solidFill>
                <a:latin typeface="Meiryo UI" panose="020B0604030504040204" pitchFamily="50" charset="-128"/>
                <a:ea typeface="Meiryo UI" panose="020B0604030504040204" pitchFamily="50" charset="-128"/>
              </a:rPr>
              <a:t>▲赤ちゃん</a:t>
            </a: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の駅マップ</a:t>
            </a:r>
            <a:endParaRPr kumimoji="1" lang="en-US" altLang="ja-JP" sz="1400" b="1" i="0" u="none"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大阪府内にある赤ちゃんの駅</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外</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出先で授乳やおむつ替えができる</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latin typeface="Meiryo UI" panose="020B0604030504040204" pitchFamily="50" charset="-128"/>
                <a:ea typeface="Meiryo UI" panose="020B0604030504040204" pitchFamily="50" charset="-128"/>
              </a:rPr>
              <a:t>スペース</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をスマートフォン</a:t>
            </a: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などで簡</a:t>
            </a:r>
            <a:endParaRPr kumimoji="1" lang="en-US" altLang="ja-JP"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単に確認できるサイト</a:t>
            </a:r>
          </a:p>
        </p:txBody>
      </p:sp>
      <p:sp>
        <p:nvSpPr>
          <p:cNvPr id="41" name="正方形/長方形 1"/>
          <p:cNvSpPr>
            <a:spLocks noChangeArrowheads="1"/>
          </p:cNvSpPr>
          <p:nvPr/>
        </p:nvSpPr>
        <p:spPr bwMode="auto">
          <a:xfrm>
            <a:off x="539875" y="3622521"/>
            <a:ext cx="3408910" cy="2428051"/>
          </a:xfrm>
          <a:prstGeom prst="rect">
            <a:avLst/>
          </a:prstGeom>
          <a:noFill/>
          <a:ln w="9525" algn="ctr">
            <a:noFill/>
            <a:round/>
            <a:headEnd/>
            <a:tailEnd/>
          </a:ln>
        </p:spPr>
        <p:txBody>
          <a:bodyPr/>
          <a:lstStyle/>
          <a:p>
            <a:pPr marL="285750" indent="-285750" defTabSz="685800" eaLnBrk="0" fontAlgn="base" hangingPunct="0">
              <a:spcBef>
                <a:spcPct val="0"/>
              </a:spcBef>
              <a:spcAft>
                <a:spcPct val="0"/>
              </a:spcAft>
              <a:buFont typeface="Arial" panose="020B0604020202020204" pitchFamily="34" charset="0"/>
              <a:buChar char="•"/>
            </a:pPr>
            <a:r>
              <a:rPr lang="ja-JP" altLang="en-US" sz="1400" dirty="0">
                <a:latin typeface="Meiryo UI" panose="020B0604030504040204" pitchFamily="50" charset="-128"/>
                <a:ea typeface="Meiryo UI" panose="020B0604030504040204" pitchFamily="50" charset="-128"/>
              </a:rPr>
              <a:t>お出かけ時等の参考情報として確認いただけるよう、</a:t>
            </a:r>
            <a:r>
              <a:rPr lang="ja-JP" altLang="en-US" sz="1400" b="1" dirty="0">
                <a:latin typeface="Meiryo UI" panose="020B0604030504040204" pitchFamily="50" charset="-128"/>
                <a:ea typeface="Meiryo UI" panose="020B0604030504040204" pitchFamily="50" charset="-128"/>
              </a:rPr>
              <a:t>「環境省熱中症予防情報サイト」</a:t>
            </a:r>
            <a:r>
              <a:rPr lang="ja-JP" altLang="en-US" sz="1400" dirty="0">
                <a:latin typeface="Meiryo UI" panose="020B0604030504040204" pitchFamily="50" charset="-128"/>
                <a:ea typeface="Meiryo UI" panose="020B0604030504040204" pitchFamily="50" charset="-128"/>
              </a:rPr>
              <a:t>のデータを活用し、</a:t>
            </a:r>
            <a:r>
              <a:rPr lang="ja-JP" altLang="en-US" sz="1400" b="1" dirty="0">
                <a:latin typeface="Meiryo UI" panose="020B0604030504040204" pitchFamily="50" charset="-128"/>
                <a:ea typeface="Meiryo UI" panose="020B0604030504040204" pitchFamily="50" charset="-128"/>
              </a:rPr>
              <a:t>暑さ指数の予測値を確認できる機能</a:t>
            </a:r>
            <a:r>
              <a:rPr lang="ja-JP" altLang="en-US" sz="1400" dirty="0">
                <a:latin typeface="Meiryo UI" panose="020B0604030504040204" pitchFamily="50" charset="-128"/>
                <a:ea typeface="Meiryo UI" panose="020B0604030504040204" pitchFamily="50" charset="-128"/>
              </a:rPr>
              <a:t>を追加</a:t>
            </a:r>
            <a:endParaRPr lang="en-US" altLang="ja-JP" sz="1400" dirty="0">
              <a:latin typeface="Meiryo UI" panose="020B0604030504040204" pitchFamily="50" charset="-128"/>
              <a:ea typeface="Meiryo UI" panose="020B0604030504040204" pitchFamily="50" charset="-128"/>
            </a:endParaRPr>
          </a:p>
          <a:p>
            <a:pPr marL="285750" indent="-285750" defTabSz="685800" eaLnBrk="0" fontAlgn="base" hangingPunct="0">
              <a:spcBef>
                <a:spcPct val="0"/>
              </a:spcBef>
              <a:spcAft>
                <a:spcPct val="0"/>
              </a:spcAft>
              <a:buFont typeface="Arial" panose="020B0604020202020204" pitchFamily="34" charset="0"/>
              <a:buChar char="•"/>
            </a:pPr>
            <a:endParaRPr lang="en-US" altLang="ja-JP" sz="1400" dirty="0">
              <a:latin typeface="Meiryo UI" panose="020B0604030504040204" pitchFamily="50" charset="-128"/>
              <a:ea typeface="Meiryo UI" panose="020B0604030504040204" pitchFamily="50" charset="-128"/>
            </a:endParaRPr>
          </a:p>
          <a:p>
            <a:pPr defTabSz="685800" eaLnBrk="0" fontAlgn="base" hangingPunct="0">
              <a:spcBef>
                <a:spcPct val="0"/>
              </a:spcBef>
              <a:spcAft>
                <a:spcPct val="0"/>
              </a:spcAft>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機能詳細</a:t>
            </a:r>
            <a:r>
              <a:rPr lang="en-US" altLang="ja-JP" sz="1400" dirty="0">
                <a:latin typeface="Meiryo UI" panose="020B0604030504040204" pitchFamily="50" charset="-128"/>
                <a:ea typeface="Meiryo UI" panose="020B0604030504040204" pitchFamily="50" charset="-128"/>
              </a:rPr>
              <a:t>】</a:t>
            </a:r>
          </a:p>
          <a:p>
            <a:pPr defTabSz="685800" eaLnBrk="0" fontAlgn="base" hangingPunct="0">
              <a:spcBef>
                <a:spcPct val="0"/>
              </a:spcBef>
              <a:spcAft>
                <a:spcPct val="0"/>
              </a:spcAft>
            </a:pPr>
            <a:r>
              <a:rPr lang="ja-JP" altLang="en-US" sz="1400" dirty="0">
                <a:latin typeface="Meiryo UI" panose="020B0604030504040204" pitchFamily="50" charset="-128"/>
                <a:ea typeface="Meiryo UI" panose="020B0604030504040204" pitchFamily="50" charset="-128"/>
              </a:rPr>
              <a:t>右図の赤線で囲ったボタンを選択すると各測定局を表す丸いアイコンに暑さ指数の</a:t>
            </a:r>
            <a:r>
              <a:rPr lang="en-US" altLang="ja-JP" sz="1400" b="1" dirty="0">
                <a:latin typeface="Meiryo UI" panose="020B0604030504040204" pitchFamily="50" charset="-128"/>
                <a:ea typeface="Meiryo UI" panose="020B0604030504040204" pitchFamily="50" charset="-128"/>
              </a:rPr>
              <a:t>48</a:t>
            </a:r>
            <a:r>
              <a:rPr lang="ja-JP" altLang="en-US" sz="1400" b="1" dirty="0">
                <a:latin typeface="Meiryo UI" panose="020B0604030504040204" pitchFamily="50" charset="-128"/>
                <a:ea typeface="Meiryo UI" panose="020B0604030504040204" pitchFamily="50" charset="-128"/>
              </a:rPr>
              <a:t>時間先（３時間ごと）までの暑さ指数の予測値</a:t>
            </a:r>
            <a:r>
              <a:rPr lang="ja-JP" altLang="en-US" sz="1400" dirty="0">
                <a:latin typeface="Meiryo UI" panose="020B0604030504040204" pitchFamily="50" charset="-128"/>
                <a:ea typeface="Meiryo UI" panose="020B0604030504040204" pitchFamily="50" charset="-128"/>
              </a:rPr>
              <a:t>を表示できる</a:t>
            </a:r>
            <a:endParaRPr lang="en-US" altLang="ja-JP" sz="1400" dirty="0">
              <a:latin typeface="Meiryo UI" panose="020B0604030504040204" pitchFamily="50" charset="-128"/>
              <a:ea typeface="Meiryo UI" panose="020B0604030504040204" pitchFamily="50" charset="-128"/>
            </a:endParaRPr>
          </a:p>
          <a:p>
            <a:pPr marL="180000" indent="-457200" defTabSz="685800" eaLnBrk="0" fontAlgn="base" hangingPunct="0">
              <a:spcBef>
                <a:spcPct val="0"/>
              </a:spcBef>
              <a:spcAft>
                <a:spcPct val="0"/>
              </a:spcAft>
            </a:pPr>
            <a:endParaRPr lang="ja-JP" altLang="en-US" sz="1400" b="1" dirty="0">
              <a:latin typeface="Meiryo UI" panose="020B0604030504040204" pitchFamily="50" charset="-128"/>
              <a:ea typeface="Meiryo UI" panose="020B0604030504040204" pitchFamily="50" charset="-128"/>
            </a:endParaRPr>
          </a:p>
          <a:p>
            <a:pPr marL="180000" indent="-457200" defTabSz="685800" eaLnBrk="0" fontAlgn="base" hangingPunct="0">
              <a:spcBef>
                <a:spcPct val="0"/>
              </a:spcBef>
              <a:spcAft>
                <a:spcPct val="0"/>
              </a:spcAf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6728759" y="5825716"/>
            <a:ext cx="1844587" cy="263791"/>
          </a:xfrm>
          <a:prstGeom prst="rect">
            <a:avLst/>
          </a:prstGeom>
          <a:noFill/>
          <a:ln w="9525" algn="ctr">
            <a:noFill/>
            <a:round/>
            <a:headEnd/>
            <a:tailEnd/>
          </a:ln>
        </p:spPr>
        <p:txBody>
          <a:bodyPr/>
          <a:lstStyle/>
          <a:p>
            <a:r>
              <a:rPr lang="ja-JP" altLang="en-US" sz="1400" b="1" spc="-150" dirty="0">
                <a:latin typeface="Meiryo UI" panose="020B0604030504040204" pitchFamily="50" charset="-128"/>
                <a:ea typeface="Meiryo UI" panose="020B0604030504040204" pitchFamily="50" charset="-128"/>
              </a:rPr>
              <a:t>▲暑さ指数を色別に表示</a:t>
            </a:r>
            <a:endParaRPr lang="ja-JP" altLang="en-US" sz="1400" spc="-150" dirty="0">
              <a:latin typeface="Meiryo UI" panose="020B0604030504040204" pitchFamily="50" charset="-128"/>
              <a:ea typeface="Meiryo UI" panose="020B0604030504040204" pitchFamily="50" charset="-128"/>
            </a:endParaRPr>
          </a:p>
        </p:txBody>
      </p:sp>
      <p:pic>
        <p:nvPicPr>
          <p:cNvPr id="43" name="図 42"/>
          <p:cNvPicPr>
            <a:picLocks noChangeAspect="1"/>
          </p:cNvPicPr>
          <p:nvPr/>
        </p:nvPicPr>
        <p:blipFill rotWithShape="1">
          <a:blip r:embed="rId4" cstate="print">
            <a:extLst>
              <a:ext uri="{28A0092B-C50C-407E-A947-70E740481C1C}">
                <a14:useLocalDpi xmlns:a14="http://schemas.microsoft.com/office/drawing/2010/main" val="0"/>
              </a:ext>
            </a:extLst>
          </a:blip>
          <a:srcRect r="-396"/>
          <a:stretch/>
        </p:blipFill>
        <p:spPr>
          <a:xfrm>
            <a:off x="6275298" y="2375502"/>
            <a:ext cx="2589716" cy="3458062"/>
          </a:xfrm>
          <a:prstGeom prst="rect">
            <a:avLst/>
          </a:prstGeom>
        </p:spPr>
      </p:pic>
      <p:sp>
        <p:nvSpPr>
          <p:cNvPr id="44" name="正方形/長方形 1"/>
          <p:cNvSpPr>
            <a:spLocks noChangeArrowheads="1"/>
          </p:cNvSpPr>
          <p:nvPr/>
        </p:nvSpPr>
        <p:spPr bwMode="auto">
          <a:xfrm>
            <a:off x="7333123" y="4055541"/>
            <a:ext cx="1086510" cy="288585"/>
          </a:xfrm>
          <a:prstGeom prst="rect">
            <a:avLst/>
          </a:prstGeom>
          <a:solidFill>
            <a:srgbClr val="FFFFFF">
              <a:alpha val="50196"/>
            </a:srgbClr>
          </a:solidFill>
          <a:ln w="9525" algn="ctr">
            <a:noFill/>
            <a:round/>
            <a:headEnd/>
            <a:tailEnd/>
          </a:ln>
        </p:spPr>
        <p:txBody>
          <a:bodyPr/>
          <a:lstStyle/>
          <a:p>
            <a:r>
              <a:rPr lang="ja-JP" altLang="en-US" sz="1400" b="1" spc="-150" dirty="0">
                <a:latin typeface="Meiryo UI" panose="020B0604030504040204" pitchFamily="50" charset="-128"/>
                <a:ea typeface="Meiryo UI" panose="020B0604030504040204" pitchFamily="50" charset="-128"/>
              </a:rPr>
              <a:t>新規マーク▶</a:t>
            </a:r>
            <a:endParaRPr lang="en-US" altLang="ja-JP" sz="1400" b="1" spc="-150" dirty="0">
              <a:latin typeface="Meiryo UI" panose="020B0604030504040204" pitchFamily="50" charset="-128"/>
              <a:ea typeface="Meiryo UI" panose="020B0604030504040204" pitchFamily="50" charset="-128"/>
            </a:endParaRPr>
          </a:p>
        </p:txBody>
      </p:sp>
      <p:sp>
        <p:nvSpPr>
          <p:cNvPr id="46" name="正方形/長方形 45"/>
          <p:cNvSpPr/>
          <p:nvPr/>
        </p:nvSpPr>
        <p:spPr>
          <a:xfrm>
            <a:off x="8336384" y="3923008"/>
            <a:ext cx="528630" cy="48998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398781" y="3960310"/>
            <a:ext cx="418126" cy="40786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085FBBDA-3AFE-4B49-84E9-90D003587BCE}"/>
              </a:ext>
            </a:extLst>
          </p:cNvPr>
          <p:cNvSpPr/>
          <p:nvPr/>
        </p:nvSpPr>
        <p:spPr>
          <a:xfrm>
            <a:off x="633572" y="6128140"/>
            <a:ext cx="7939774" cy="576739"/>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デジタルマップ更新に伴い調整中</a:t>
            </a:r>
            <a:r>
              <a:rPr lang="ja-JP" altLang="en-US" sz="1400" dirty="0">
                <a:latin typeface="Meiryo UI" panose="020B0604030504040204" pitchFamily="50" charset="-128"/>
                <a:ea typeface="Meiryo UI" panose="020B0604030504040204" pitchFamily="50" charset="-128"/>
              </a:rPr>
              <a:t>　</a:t>
            </a:r>
          </a:p>
        </p:txBody>
      </p:sp>
      <p:sp>
        <p:nvSpPr>
          <p:cNvPr id="28" name="四角形: 角を丸くする 27">
            <a:extLst>
              <a:ext uri="{FF2B5EF4-FFF2-40B4-BE49-F238E27FC236}">
                <a16:creationId xmlns:a16="http://schemas.microsoft.com/office/drawing/2014/main" id="{140A1897-F446-451D-88F2-8D3AD293C025}"/>
              </a:ext>
            </a:extLst>
          </p:cNvPr>
          <p:cNvSpPr/>
          <p:nvPr/>
        </p:nvSpPr>
        <p:spPr>
          <a:xfrm>
            <a:off x="743956" y="5872525"/>
            <a:ext cx="1921403" cy="445784"/>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4011335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テキスト ボックス 47"/>
          <p:cNvSpPr txBox="1"/>
          <p:nvPr/>
        </p:nvSpPr>
        <p:spPr>
          <a:xfrm>
            <a:off x="0" y="0"/>
            <a:ext cx="7058147" cy="400110"/>
          </a:xfrm>
          <a:prstGeom prst="rect">
            <a:avLst/>
          </a:prstGeom>
          <a:noFill/>
        </p:spPr>
        <p:txBody>
          <a:bodyPr wrap="square" rtlCol="0">
            <a:spAutoFit/>
          </a:bodyPr>
          <a:lstStyle/>
          <a:p>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３</a:t>
            </a:r>
            <a:r>
              <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大阪府の暑さ対策</a:t>
            </a:r>
          </a:p>
        </p:txBody>
      </p:sp>
      <p:sp>
        <p:nvSpPr>
          <p:cNvPr id="27" name="スライド番号プレースホルダー 3"/>
          <p:cNvSpPr>
            <a:spLocks noGrp="1"/>
          </p:cNvSpPr>
          <p:nvPr>
            <p:ph type="sldNum" sz="quarter" idx="12"/>
          </p:nvPr>
        </p:nvSpPr>
        <p:spPr>
          <a:xfrm>
            <a:off x="8041704" y="18288"/>
            <a:ext cx="1066800" cy="329184"/>
          </a:xfrm>
        </p:spPr>
        <p:txBody>
          <a:bodyPr/>
          <a:lstStyle/>
          <a:p>
            <a:r>
              <a:rPr kumimoji="1" lang="en-US" altLang="ja-JP" dirty="0"/>
              <a:t>13</a:t>
            </a:r>
            <a:endParaRPr kumimoji="1" lang="ja-JP" altLang="en-US" dirty="0"/>
          </a:p>
        </p:txBody>
      </p:sp>
      <p:sp>
        <p:nvSpPr>
          <p:cNvPr id="50" name="テキスト ボックス 49"/>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角丸四角形 56"/>
          <p:cNvSpPr/>
          <p:nvPr/>
        </p:nvSpPr>
        <p:spPr>
          <a:xfrm>
            <a:off x="229566" y="738240"/>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④</a:t>
            </a:r>
          </a:p>
        </p:txBody>
      </p:sp>
      <p:grpSp>
        <p:nvGrpSpPr>
          <p:cNvPr id="58" name="グループ化 57"/>
          <p:cNvGrpSpPr/>
          <p:nvPr/>
        </p:nvGrpSpPr>
        <p:grpSpPr>
          <a:xfrm>
            <a:off x="1797930" y="725542"/>
            <a:ext cx="7246362" cy="657827"/>
            <a:chOff x="3075868" y="2420887"/>
            <a:chExt cx="3566983" cy="890838"/>
          </a:xfrm>
        </p:grpSpPr>
        <p:sp>
          <p:nvSpPr>
            <p:cNvPr id="59" name="角丸四角形 58"/>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59"/>
            <p:cNvSpPr/>
            <p:nvPr/>
          </p:nvSpPr>
          <p:spPr>
            <a:xfrm>
              <a:off x="3075868" y="251632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みどりのカーテンづくりを通じた府民の暑さ対策の取組促進</a:t>
              </a:r>
              <a:endParaRPr lang="ja-JP" altLang="en-US" sz="20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61" name="正方形/長方形 1"/>
          <p:cNvSpPr>
            <a:spLocks noChangeArrowheads="1"/>
          </p:cNvSpPr>
          <p:nvPr/>
        </p:nvSpPr>
        <p:spPr bwMode="auto">
          <a:xfrm>
            <a:off x="7242319" y="1078558"/>
            <a:ext cx="1794177"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2" name="表 61"/>
          <p:cNvGraphicFramePr>
            <a:graphicFrameLocks noGrp="1"/>
          </p:cNvGraphicFramePr>
          <p:nvPr>
            <p:extLst>
              <p:ext uri="{D42A27DB-BD31-4B8C-83A1-F6EECF244321}">
                <p14:modId xmlns:p14="http://schemas.microsoft.com/office/powerpoint/2010/main" val="336019887"/>
              </p:ext>
            </p:extLst>
          </p:nvPr>
        </p:nvGraphicFramePr>
        <p:xfrm>
          <a:off x="218079" y="1473584"/>
          <a:ext cx="8818195" cy="512376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488629">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63513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36" name="正方形/長方形 1"/>
          <p:cNvSpPr>
            <a:spLocks noChangeArrowheads="1"/>
          </p:cNvSpPr>
          <p:nvPr/>
        </p:nvSpPr>
        <p:spPr bwMode="auto">
          <a:xfrm>
            <a:off x="218079" y="1988692"/>
            <a:ext cx="8809882" cy="549639"/>
          </a:xfrm>
          <a:prstGeom prst="rect">
            <a:avLst/>
          </a:prstGeom>
          <a:noFill/>
          <a:ln w="9525" algn="ctr">
            <a:noFill/>
            <a:round/>
            <a:headEnd/>
            <a:tailEnd/>
          </a:ln>
        </p:spPr>
        <p:txBody>
          <a:bodyPr/>
          <a:lstStyle/>
          <a:p>
            <a:pPr marL="180975" indent="-180975"/>
            <a:r>
              <a:rPr lang="ja-JP" altLang="en-US" sz="1400" dirty="0">
                <a:latin typeface="Meiryo UI" panose="020B0604030504040204" pitchFamily="50" charset="-128"/>
                <a:ea typeface="Meiryo UI" panose="020B0604030504040204" pitchFamily="50" charset="-128"/>
                <a:cs typeface="Meiryo UI" panose="020B0604030504040204" pitchFamily="50" charset="-128"/>
              </a:rPr>
              <a:t>◆啓発物品であるゴーヤの種（企業協賛）を活用し、みどりのカーテンづくりに取り組んでもらうことで、府民の暑さ対策を促進するとともに、　暑さ対策ポータルサイトに写真を掲載し、取組を普及する。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正方形/長方形 1"/>
          <p:cNvSpPr>
            <a:spLocks noChangeArrowheads="1"/>
          </p:cNvSpPr>
          <p:nvPr/>
        </p:nvSpPr>
        <p:spPr bwMode="auto">
          <a:xfrm>
            <a:off x="467544" y="2508784"/>
            <a:ext cx="8348772" cy="3785174"/>
          </a:xfrm>
          <a:prstGeom prst="rect">
            <a:avLst/>
          </a:prstGeom>
          <a:solidFill>
            <a:schemeClr val="bg1">
              <a:alpha val="63000"/>
            </a:schemeClr>
          </a:solidFill>
          <a:ln w="9525" algn="ctr">
            <a:noFill/>
            <a:round/>
            <a:headEnd/>
            <a:tailEnd/>
          </a:ln>
        </p:spPr>
        <p:txBody>
          <a:bodyPr/>
          <a:lstStyle/>
          <a:p>
            <a:endParaRPr lang="ja-JP" altLang="en-US" sz="1200" dirty="0">
              <a:latin typeface="Meiryo UI" panose="020B0604030504040204" pitchFamily="50" charset="-128"/>
              <a:ea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1511961-0DF6-44FF-9D78-79894A3B68B8}" type="slidenum">
              <a:rPr lang="en-US" altLang="ja-JP" sz="2200" b="1" smtClean="0">
                <a:latin typeface="Meiryo UI" panose="020B0604030504040204" pitchFamily="50" charset="-128"/>
                <a:ea typeface="Meiryo UI" panose="020B0604030504040204" pitchFamily="50" charset="-128"/>
              </a:rPr>
              <a:t>15</a:t>
            </a:fld>
            <a:endParaRPr lang="ja-JP" altLang="en-US" sz="2200"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39552" y="2563953"/>
            <a:ext cx="5732508" cy="1169551"/>
          </a:xfrm>
          <a:prstGeom prst="rect">
            <a:avLst/>
          </a:prstGeom>
          <a:noFill/>
        </p:spPr>
        <p:txBody>
          <a:bodyPr wrap="square" rtlCol="0">
            <a:spAutoFit/>
          </a:bodyPr>
          <a:lstStyle/>
          <a:p>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株</a:t>
            </a:r>
            <a:r>
              <a:rPr lang="en-US" altLang="ja-JP" sz="1400" b="1" dirty="0">
                <a:latin typeface="Meiryo UI" panose="020B0604030504040204" pitchFamily="50" charset="-128"/>
                <a:ea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rPr>
              <a:t>リクルート住まいカンパニーからの協賛 ゴーヤの種</a:t>
            </a: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2,500</a:t>
            </a:r>
            <a:r>
              <a:rPr lang="ja-JP" altLang="en-US" sz="1400" dirty="0">
                <a:latin typeface="Meiryo UI" panose="020B0604030504040204" pitchFamily="50" charset="-128"/>
                <a:ea typeface="Meiryo UI" panose="020B0604030504040204" pitchFamily="50" charset="-128"/>
              </a:rPr>
              <a:t>袋）</a:t>
            </a:r>
            <a:endParaRPr lang="en-US" altLang="ja-JP" sz="1400" dirty="0">
              <a:latin typeface="Meiryo UI" panose="020B0604030504040204" pitchFamily="50" charset="-128"/>
              <a:ea typeface="Meiryo UI" panose="020B0604030504040204" pitchFamily="50" charset="-128"/>
            </a:endParaRPr>
          </a:p>
          <a:p>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配布先</a:t>
            </a:r>
            <a:r>
              <a:rPr lang="en-US" altLang="ja-JP" sz="1400" dirty="0">
                <a:latin typeface="Meiryo UI" panose="020B0604030504040204" pitchFamily="50" charset="-128"/>
                <a:ea typeface="Meiryo UI" panose="020B0604030504040204" pitchFamily="50" charset="-128"/>
              </a:rPr>
              <a:t>】</a:t>
            </a:r>
          </a:p>
          <a:p>
            <a:r>
              <a:rPr lang="ja-JP" altLang="en-US" sz="1400" dirty="0">
                <a:latin typeface="Meiryo UI" panose="020B0604030504040204" pitchFamily="50" charset="-128"/>
                <a:ea typeface="Meiryo UI" panose="020B0604030504040204" pitchFamily="50" charset="-128"/>
              </a:rPr>
              <a:t>　・府内幼稚園・保育園・こども園　　・おおさか気候変動適応センター利用者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・暑さ対策セミナー参加者　　・府内市町村　　・ハルカスベジフェス来場者</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・大阪産（もん）フェスタ</a:t>
            </a:r>
            <a:r>
              <a:rPr lang="en-US" altLang="ja-JP" sz="1400" dirty="0">
                <a:latin typeface="Meiryo UI" panose="020B0604030504040204" pitchFamily="50" charset="-128"/>
                <a:ea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rPr>
              <a:t>来場者　　　　　など　　　　　　　　　　　　　　　　　　　　　　　　　　　　　　　　　　　　　　　　　　　　　　　　　　　　　　　　　　　　　　</a:t>
            </a:r>
          </a:p>
        </p:txBody>
      </p:sp>
      <p:pic>
        <p:nvPicPr>
          <p:cNvPr id="7" name="図 6"/>
          <p:cNvPicPr>
            <a:picLocks noChangeAspect="1"/>
          </p:cNvPicPr>
          <p:nvPr/>
        </p:nvPicPr>
        <p:blipFill>
          <a:blip r:embed="rId3" cstate="print">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770870" y="3798289"/>
            <a:ext cx="2793562" cy="2132229"/>
          </a:xfrm>
          <a:prstGeom prst="rect">
            <a:avLst/>
          </a:prstGeom>
        </p:spPr>
      </p:pic>
      <p:sp>
        <p:nvSpPr>
          <p:cNvPr id="28" name="テキスト ボックス 27"/>
          <p:cNvSpPr txBox="1"/>
          <p:nvPr/>
        </p:nvSpPr>
        <p:spPr>
          <a:xfrm>
            <a:off x="3694390" y="3864580"/>
            <a:ext cx="2495983" cy="2031325"/>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▶部屋への日差しを遮ることで、室温の上昇を抑えるとともに、気温を下げることができ、室内の冷房効果を高め、省エネに。</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種から育て、収穫まで行うことで、子どもへの食育にもつながる取組</a:t>
            </a:r>
            <a:endParaRPr lang="en-US" altLang="ja-JP" sz="1400" dirty="0">
              <a:latin typeface="Meiryo UI" panose="020B0604030504040204" pitchFamily="50" charset="-128"/>
              <a:ea typeface="Meiryo UI" panose="020B0604030504040204" pitchFamily="50" charset="-128"/>
            </a:endParaRPr>
          </a:p>
          <a:p>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a:t>
            </a:r>
          </a:p>
        </p:txBody>
      </p:sp>
      <p:pic>
        <p:nvPicPr>
          <p:cNvPr id="3" name="図 2">
            <a:extLst>
              <a:ext uri="{FF2B5EF4-FFF2-40B4-BE49-F238E27FC236}">
                <a16:creationId xmlns:a16="http://schemas.microsoft.com/office/drawing/2014/main" id="{A8F8E2C9-35A1-49D5-B431-10B58DD08D7E}"/>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1000"/>
                    </a14:imgEffect>
                    <a14:imgEffect>
                      <a14:brightnessContrast bright="10000"/>
                    </a14:imgEffect>
                  </a14:imgLayer>
                </a14:imgProps>
              </a:ext>
              <a:ext uri="{28A0092B-C50C-407E-A947-70E740481C1C}">
                <a14:useLocalDpi xmlns:a14="http://schemas.microsoft.com/office/drawing/2010/main"/>
              </a:ext>
            </a:extLst>
          </a:blip>
          <a:stretch>
            <a:fillRect/>
          </a:stretch>
        </p:blipFill>
        <p:spPr>
          <a:xfrm>
            <a:off x="6247201" y="2742890"/>
            <a:ext cx="2386745" cy="3182327"/>
          </a:xfrm>
          <a:prstGeom prst="rect">
            <a:avLst/>
          </a:prstGeom>
        </p:spPr>
      </p:pic>
      <p:sp>
        <p:nvSpPr>
          <p:cNvPr id="25" name="四角形: 角を丸くする 24">
            <a:extLst>
              <a:ext uri="{FF2B5EF4-FFF2-40B4-BE49-F238E27FC236}">
                <a16:creationId xmlns:a16="http://schemas.microsoft.com/office/drawing/2014/main" id="{7C8D5C0B-7448-4695-948E-56EBC547CFCA}"/>
              </a:ext>
            </a:extLst>
          </p:cNvPr>
          <p:cNvSpPr/>
          <p:nvPr/>
        </p:nvSpPr>
        <p:spPr>
          <a:xfrm>
            <a:off x="539552" y="6237311"/>
            <a:ext cx="7939774" cy="576739"/>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ja-JP" altLang="en-US" sz="1400" dirty="0">
                <a:latin typeface="Meiryo UI" panose="020B0604030504040204" pitchFamily="50" charset="-128"/>
                <a:ea typeface="Meiryo UI" panose="020B0604030504040204" pitchFamily="50" charset="-128"/>
              </a:rPr>
              <a:t>協賛企業からの提供が終了するため種の配布は行わないが、引き続き普及啓発を行う。　</a:t>
            </a:r>
          </a:p>
        </p:txBody>
      </p:sp>
      <p:sp>
        <p:nvSpPr>
          <p:cNvPr id="26" name="四角形: 角を丸くする 25">
            <a:extLst>
              <a:ext uri="{FF2B5EF4-FFF2-40B4-BE49-F238E27FC236}">
                <a16:creationId xmlns:a16="http://schemas.microsoft.com/office/drawing/2014/main" id="{389D59F8-88E4-4A62-8839-61AF1A7089FE}"/>
              </a:ext>
            </a:extLst>
          </p:cNvPr>
          <p:cNvSpPr/>
          <p:nvPr/>
        </p:nvSpPr>
        <p:spPr>
          <a:xfrm>
            <a:off x="649936" y="5981696"/>
            <a:ext cx="1921403" cy="445784"/>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3966406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spcBef>
                <a:spcPts val="600"/>
              </a:spcBef>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19884" y="536138"/>
            <a:ext cx="7246362" cy="657827"/>
            <a:chOff x="3075868" y="2420887"/>
            <a:chExt cx="356698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75868" y="2474924"/>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大阪府広報による注意喚起・啓発</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取組⑤</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056998247"/>
              </p:ext>
            </p:extLst>
          </p:nvPr>
        </p:nvGraphicFramePr>
        <p:xfrm>
          <a:off x="206560" y="1233868"/>
          <a:ext cx="8729400" cy="5425980"/>
        </p:xfrm>
        <a:graphic>
          <a:graphicData uri="http://schemas.openxmlformats.org/drawingml/2006/table">
            <a:tbl>
              <a:tblPr firstRow="1" bandRow="1">
                <a:tableStyleId>{5C22544A-7EE6-4342-B048-85BDC9FD1C3A}</a:tableStyleId>
              </a:tblPr>
              <a:tblGrid>
                <a:gridCol w="8729400">
                  <a:extLst>
                    <a:ext uri="{9D8B030D-6E8A-4147-A177-3AD203B41FA5}">
                      <a16:colId xmlns:a16="http://schemas.microsoft.com/office/drawing/2014/main" val="20000"/>
                    </a:ext>
                  </a:extLst>
                </a:gridCol>
              </a:tblGrid>
              <a:tr h="517449">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90853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0" name="正方形/長方形 1"/>
          <p:cNvSpPr>
            <a:spLocks noChangeArrowheads="1"/>
          </p:cNvSpPr>
          <p:nvPr/>
        </p:nvSpPr>
        <p:spPr bwMode="auto">
          <a:xfrm>
            <a:off x="282855" y="2157467"/>
            <a:ext cx="4422673" cy="3466665"/>
          </a:xfrm>
          <a:prstGeom prst="rect">
            <a:avLst/>
          </a:prstGeom>
          <a:noFill/>
          <a:ln w="9525" algn="ctr">
            <a:noFill/>
            <a:round/>
            <a:headEnd/>
            <a:tailEnd/>
          </a:ln>
        </p:spPr>
        <p:txBody>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①「大阪府暑さ対策情報ポータルサイト」による啓発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・本日の暑さ指数の紹介、熱中症警戒アラートメール配信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サービス登録案内</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つの習慣やセミナー等の参考となる資料、</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クールオアシスプロジェクト等暑さ対策情報の掲載</a:t>
            </a:r>
          </a:p>
          <a:p>
            <a:pPr>
              <a:spcBef>
                <a:spcPts val="600"/>
              </a:spcBef>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「こわいんやで熱中症！」ページによる啓発　</a:t>
            </a:r>
            <a:endParaRPr lang="en-US" altLang="ja-JP" sz="1400" b="1" spc="-15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200" b="1"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・熱中症の症状、予防、応急処置等の紹介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spcBef>
                <a:spcPts val="60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①と②は相互リンクにより啓発内容を補完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③大阪府公式</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X</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（旧</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Twitter</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 Facebook</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での啓発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④アスマイルコラムによる啓発</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spc="-150" dirty="0">
                <a:latin typeface="Meiryo UI" panose="020B0604030504040204" pitchFamily="50" charset="-128"/>
                <a:ea typeface="Meiryo UI" panose="020B0604030504040204" pitchFamily="50" charset="-128"/>
                <a:cs typeface="Meiryo UI" panose="020B0604030504040204" pitchFamily="50" charset="-128"/>
              </a:rPr>
              <a:t>⑤</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府政だよりでの注意喚起（</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7</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・８月合併号）</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spc="-1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・予定発行部数</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197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万部のトピックス（２面）での注意喚起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indent="-360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➡熱中症警戒アラートの啓発、ポータルサイトへの誘導</a:t>
            </a:r>
            <a:br>
              <a:rPr lang="en-US" altLang="ja-JP" sz="1200" dirty="0">
                <a:latin typeface="Meiryo UI" panose="020B0604030504040204" pitchFamily="50" charset="-128"/>
                <a:ea typeface="Meiryo UI" panose="020B0604030504040204" pitchFamily="50" charset="-128"/>
                <a:cs typeface="Meiryo UI" panose="020B0604030504040204" pitchFamily="50" charset="-128"/>
              </a:rPr>
            </a:br>
            <a:r>
              <a:rPr lang="ja-JP" altLang="en-US" sz="1200" dirty="0">
                <a:latin typeface="Meiryo UI" panose="020B0604030504040204" pitchFamily="50" charset="-128"/>
                <a:ea typeface="Meiryo UI" panose="020B0604030504040204" pitchFamily="50" charset="-128"/>
                <a:cs typeface="Meiryo UI" panose="020B0604030504040204" pitchFamily="50" charset="-128"/>
              </a:rPr>
              <a:t>　　➡高齢の方向けの注意喚起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endParaRPr lang="ja-JP" altLang="en-US" sz="1400" b="1" spc="-15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正方形/長方形 1"/>
          <p:cNvSpPr>
            <a:spLocks noChangeArrowheads="1"/>
          </p:cNvSpPr>
          <p:nvPr/>
        </p:nvSpPr>
        <p:spPr bwMode="auto">
          <a:xfrm>
            <a:off x="4010095" y="890328"/>
            <a:ext cx="4958740"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（政策企画部・府民文化部・健康医療部・環境農林水産部）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335381"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大阪府広報媒体による啓発</a:t>
            </a:r>
            <a:endParaRPr kumimoji="1" lang="ja-JP" altLang="en-US" sz="1600" b="1" dirty="0">
              <a:latin typeface="Meiryo UI" pitchFamily="50" charset="-128"/>
              <a:ea typeface="Meiryo UI" pitchFamily="50" charset="-128"/>
              <a:cs typeface="Meiryo UI" pitchFamily="50" charset="-128"/>
            </a:endParaRPr>
          </a:p>
        </p:txBody>
      </p:sp>
      <p:sp>
        <p:nvSpPr>
          <p:cNvPr id="34"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C0021D26-1017-4576-9B6F-8DB17B0C88E5}" type="slidenum">
              <a:rPr lang="en-US" altLang="ja-JP" sz="2200" b="1" smtClean="0">
                <a:latin typeface="Meiryo UI" panose="020B0604030504040204" pitchFamily="50" charset="-128"/>
                <a:ea typeface="Meiryo UI" panose="020B0604030504040204" pitchFamily="50" charset="-128"/>
              </a:rPr>
              <a:t>16</a:t>
            </a:fld>
            <a:endParaRPr lang="ja-JP" altLang="en-US" sz="2200" b="1" dirty="0">
              <a:latin typeface="Meiryo UI" panose="020B0604030504040204" pitchFamily="50" charset="-128"/>
              <a:ea typeface="Meiryo UI" panose="020B0604030504040204" pitchFamily="50" charset="-128"/>
            </a:endParaRPr>
          </a:p>
        </p:txBody>
      </p:sp>
      <p:sp>
        <p:nvSpPr>
          <p:cNvPr id="33" name="正方形/長方形 1"/>
          <p:cNvSpPr>
            <a:spLocks noChangeArrowheads="1"/>
          </p:cNvSpPr>
          <p:nvPr/>
        </p:nvSpPr>
        <p:spPr bwMode="auto">
          <a:xfrm>
            <a:off x="2777373" y="4149080"/>
            <a:ext cx="1793887" cy="432035"/>
          </a:xfrm>
          <a:prstGeom prst="rect">
            <a:avLst/>
          </a:prstGeom>
          <a:noFill/>
          <a:ln w="9525" algn="ctr">
            <a:noFill/>
            <a:round/>
            <a:headEnd/>
            <a:tailEnd/>
          </a:ln>
        </p:spPr>
        <p:txBody>
          <a:bodyPr/>
          <a:lstStyle/>
          <a:p>
            <a:r>
              <a:rPr lang="ja-JP" altLang="en-US" sz="900" dirty="0">
                <a:latin typeface="Meiryo UI" panose="020B0604030504040204" pitchFamily="50" charset="-128"/>
                <a:ea typeface="Meiryo UI" panose="020B0604030504040204" pitchFamily="50" charset="-128"/>
                <a:cs typeface="Meiryo UI" panose="020B0604030504040204" pitchFamily="50" charset="-128"/>
              </a:rPr>
              <a:t>　▲（フォロワー約</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令和</a:t>
            </a:r>
            <a:r>
              <a:rPr lang="en-US" altLang="ja-JP" sz="900" dirty="0">
                <a:latin typeface="Meiryo UI" panose="020B0604030504040204" pitchFamily="50" charset="-128"/>
                <a:ea typeface="Meiryo UI" panose="020B0604030504040204" pitchFamily="50" charset="-128"/>
              </a:rPr>
              <a:t>5</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12</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28</a:t>
            </a:r>
            <a:r>
              <a:rPr lang="ja-JP" altLang="en-US" sz="900" dirty="0">
                <a:latin typeface="Meiryo UI" panose="020B0604030504040204" pitchFamily="50" charset="-128"/>
                <a:ea typeface="Meiryo UI" panose="020B0604030504040204" pitchFamily="50" charset="-128"/>
              </a:rPr>
              <a:t>日現在</a:t>
            </a:r>
          </a:p>
        </p:txBody>
      </p:sp>
      <p:sp>
        <p:nvSpPr>
          <p:cNvPr id="38" name="正方形/長方形 1">
            <a:extLst>
              <a:ext uri="{FF2B5EF4-FFF2-40B4-BE49-F238E27FC236}">
                <a16:creationId xmlns:a16="http://schemas.microsoft.com/office/drawing/2014/main" id="{51240F72-6F21-4B66-AA9F-86815091C692}"/>
              </a:ext>
            </a:extLst>
          </p:cNvPr>
          <p:cNvSpPr>
            <a:spLocks noChangeArrowheads="1"/>
          </p:cNvSpPr>
          <p:nvPr/>
        </p:nvSpPr>
        <p:spPr bwMode="auto">
          <a:xfrm>
            <a:off x="4588491" y="5765595"/>
            <a:ext cx="3968368" cy="678798"/>
          </a:xfrm>
          <a:prstGeom prst="rect">
            <a:avLst/>
          </a:prstGeom>
          <a:noFill/>
          <a:ln w="9525" algn="ctr">
            <a:noFill/>
            <a:round/>
            <a:headEnd/>
            <a:tailEnd/>
          </a:ln>
        </p:spPr>
        <p:txBody>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日（熱中症警戒アラート・暑さ指数の啓発、搬送者の状況についての情報提供、予防法についての周知）</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8">
            <a:extLst>
              <a:ext uri="{FF2B5EF4-FFF2-40B4-BE49-F238E27FC236}">
                <a16:creationId xmlns:a16="http://schemas.microsoft.com/office/drawing/2014/main" id="{047C082D-CAF1-4EE0-A125-3733CC1F1BF2}"/>
              </a:ext>
            </a:extLst>
          </p:cNvPr>
          <p:cNvSpPr/>
          <p:nvPr/>
        </p:nvSpPr>
        <p:spPr>
          <a:xfrm>
            <a:off x="4571259" y="1816489"/>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itchFamily="50" charset="-128"/>
                <a:ea typeface="Meiryo UI" pitchFamily="50" charset="-128"/>
                <a:cs typeface="Meiryo UI" pitchFamily="50" charset="-128"/>
              </a:rPr>
              <a:t>暑さ対策啓発資料の作成</a:t>
            </a:r>
            <a:endParaRPr lang="ja-JP" altLang="en-US" sz="16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9E62E906-BB6B-4DE2-AF6D-D7A749A8CAE5}"/>
              </a:ext>
            </a:extLst>
          </p:cNvPr>
          <p:cNvSpPr txBox="1"/>
          <p:nvPr/>
        </p:nvSpPr>
        <p:spPr>
          <a:xfrm>
            <a:off x="4575382" y="2157467"/>
            <a:ext cx="4393453" cy="2893100"/>
          </a:xfrm>
          <a:prstGeom prst="rect">
            <a:avLst/>
          </a:prstGeom>
          <a:noFill/>
        </p:spPr>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啓発チラシを２万５千枚作成し、市町村を通じて府域の小中高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学校園、民生委員へ配付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・暑さをしのぐ３つの習慣を軸に周知し、熱中症警戒アラートの登録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を呼びかけた。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・チラシに漢字クイズを掲載し、クイズの答えを府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に掲載することで、</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アクセス数から当チラシの啓発効果を計る参考とした。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クイズ掲載サイトの累計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数実績</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200" dirty="0">
                <a:solidFill>
                  <a:srgbClr val="FF0066"/>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2687PV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※729PV</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（５月～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・府内の中学校より、追加配布の希望あり。</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情報を更新して３万枚作成予定。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民生委員による高齢者宅訪問での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注意喚起に活用　</a:t>
            </a:r>
            <a:endParaRPr kumimoji="1" lang="ja-JP" altLang="en-US" sz="1200" dirty="0"/>
          </a:p>
        </p:txBody>
      </p:sp>
      <p:pic>
        <p:nvPicPr>
          <p:cNvPr id="36" name="図 35" descr="グラフィカル ユーザー インターフェイス&#10;&#10;自動的に生成された説明">
            <a:extLst>
              <a:ext uri="{FF2B5EF4-FFF2-40B4-BE49-F238E27FC236}">
                <a16:creationId xmlns:a16="http://schemas.microsoft.com/office/drawing/2014/main" id="{16E357C1-7F21-42C0-A09D-CA90AC4E451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05741" y="3337396"/>
            <a:ext cx="1352849" cy="1919941"/>
          </a:xfrm>
          <a:prstGeom prst="rect">
            <a:avLst/>
          </a:prstGeom>
        </p:spPr>
      </p:pic>
      <p:sp>
        <p:nvSpPr>
          <p:cNvPr id="37" name="正方形/長方形 1">
            <a:extLst>
              <a:ext uri="{FF2B5EF4-FFF2-40B4-BE49-F238E27FC236}">
                <a16:creationId xmlns:a16="http://schemas.microsoft.com/office/drawing/2014/main" id="{CCDD37D1-F3CE-4FF4-A63B-A48026708921}"/>
              </a:ext>
            </a:extLst>
          </p:cNvPr>
          <p:cNvSpPr>
            <a:spLocks noChangeArrowheads="1"/>
          </p:cNvSpPr>
          <p:nvPr/>
        </p:nvSpPr>
        <p:spPr bwMode="auto">
          <a:xfrm>
            <a:off x="5816798" y="4978086"/>
            <a:ext cx="1688944" cy="360024"/>
          </a:xfrm>
          <a:prstGeom prst="rect">
            <a:avLst/>
          </a:prstGeom>
          <a:noFill/>
          <a:ln w="9525" algn="ctr">
            <a:noFill/>
            <a:round/>
            <a:headEnd/>
            <a:tailEnd/>
          </a:ln>
        </p:spPr>
        <p:txBody>
          <a:bodyPr/>
          <a:lstStyle/>
          <a:p>
            <a:pPr algn="r"/>
            <a:r>
              <a:rPr lang="ja-JP" altLang="en-US" sz="1100" b="1" dirty="0">
                <a:latin typeface="Meiryo UI" panose="020B0604030504040204" pitchFamily="50" charset="-128"/>
                <a:ea typeface="Meiryo UI" panose="020B0604030504040204" pitchFamily="50" charset="-128"/>
              </a:rPr>
              <a:t>暑さ対策啓発チラシ▶</a:t>
            </a:r>
            <a:endParaRPr lang="en-US" altLang="ja-JP" sz="1100" b="1" dirty="0">
              <a:latin typeface="Meiryo UI" panose="020B0604030504040204" pitchFamily="50" charset="-128"/>
              <a:ea typeface="Meiryo UI" panose="020B0604030504040204" pitchFamily="50" charset="-128"/>
            </a:endParaRPr>
          </a:p>
          <a:p>
            <a:pPr algn="r"/>
            <a:r>
              <a:rPr lang="ja-JP" altLang="en-US" sz="1100" b="1" dirty="0">
                <a:latin typeface="Meiryo UI" panose="020B0604030504040204" pitchFamily="50" charset="-128"/>
                <a:ea typeface="Meiryo UI" panose="020B0604030504040204" pitchFamily="50" charset="-128"/>
              </a:rPr>
              <a:t>（</a:t>
            </a:r>
            <a:r>
              <a:rPr lang="en-US" altLang="ja-JP" sz="1100" b="1" dirty="0">
                <a:latin typeface="Meiryo UI" panose="020B0604030504040204" pitchFamily="50" charset="-128"/>
                <a:ea typeface="Meiryo UI" panose="020B0604030504040204" pitchFamily="50" charset="-128"/>
              </a:rPr>
              <a:t>R5</a:t>
            </a:r>
            <a:r>
              <a:rPr lang="ja-JP" altLang="en-US" sz="1100" b="1" dirty="0">
                <a:latin typeface="Meiryo UI" panose="020B0604030504040204" pitchFamily="50" charset="-128"/>
                <a:ea typeface="Meiryo UI" panose="020B0604030504040204" pitchFamily="50" charset="-128"/>
              </a:rPr>
              <a:t>版）</a:t>
            </a:r>
            <a:endParaRPr lang="ja-JP" altLang="en-US" sz="1100" dirty="0">
              <a:latin typeface="Meiryo UI" panose="020B0604030504040204" pitchFamily="50" charset="-128"/>
              <a:ea typeface="Meiryo UI" panose="020B0604030504040204" pitchFamily="50" charset="-128"/>
            </a:endParaRPr>
          </a:p>
        </p:txBody>
      </p:sp>
      <p:sp>
        <p:nvSpPr>
          <p:cNvPr id="21" name="角丸四角形 28">
            <a:extLst>
              <a:ext uri="{FF2B5EF4-FFF2-40B4-BE49-F238E27FC236}">
                <a16:creationId xmlns:a16="http://schemas.microsoft.com/office/drawing/2014/main" id="{36B5450A-79D2-48A8-B847-A4EF0AF3A91A}"/>
              </a:ext>
            </a:extLst>
          </p:cNvPr>
          <p:cNvSpPr/>
          <p:nvPr/>
        </p:nvSpPr>
        <p:spPr>
          <a:xfrm>
            <a:off x="4571258" y="5414995"/>
            <a:ext cx="2711529"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知事定例会見での注意喚起</a:t>
            </a:r>
            <a:endParaRPr lang="ja-JP" altLang="en-US" sz="1600" b="1" strike="sng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四角形: 角を丸くする 21">
            <a:extLst>
              <a:ext uri="{FF2B5EF4-FFF2-40B4-BE49-F238E27FC236}">
                <a16:creationId xmlns:a16="http://schemas.microsoft.com/office/drawing/2014/main" id="{BB8BF841-0533-4784-8AD3-86B02C98F7DD}"/>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
        <p:nvSpPr>
          <p:cNvPr id="39" name="四角形: 角を丸くする 38">
            <a:extLst>
              <a:ext uri="{FF2B5EF4-FFF2-40B4-BE49-F238E27FC236}">
                <a16:creationId xmlns:a16="http://schemas.microsoft.com/office/drawing/2014/main" id="{3B5EA9A9-E7D6-41E5-872E-BE950FAC935A}"/>
              </a:ext>
            </a:extLst>
          </p:cNvPr>
          <p:cNvSpPr/>
          <p:nvPr/>
        </p:nvSpPr>
        <p:spPr>
          <a:xfrm>
            <a:off x="4747752" y="4149080"/>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1933814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2"/>
          <p:cNvGrpSpPr/>
          <p:nvPr/>
        </p:nvGrpSpPr>
        <p:grpSpPr>
          <a:xfrm>
            <a:off x="1802680" y="514079"/>
            <a:ext cx="7271410" cy="683096"/>
            <a:chOff x="3075868" y="2420887"/>
            <a:chExt cx="3579313"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8198" y="2446228"/>
              <a:ext cx="3566983" cy="541834"/>
            </a:xfrm>
            <a:prstGeom prst="rect">
              <a:avLst/>
            </a:prstGeom>
          </p:spPr>
          <p:txBody>
            <a:bodyPr wrap="square">
              <a:spAutoFit/>
            </a:bodyPr>
            <a:lstStyle/>
            <a:p>
              <a:r>
                <a:rPr lang="ja-JP" altLang="en-US" sz="2000" b="1" spc="-150" dirty="0">
                  <a:latin typeface="Meiryo UI" panose="020B0604030504040204" pitchFamily="50" charset="-128"/>
                  <a:ea typeface="Meiryo UI" panose="020B0604030504040204" pitchFamily="50" charset="-128"/>
                  <a:cs typeface="Meiryo UI" panose="020B0604030504040204" pitchFamily="50" charset="-128"/>
                </a:rPr>
                <a:t>その他の周知機会を活用した注意喚起・啓発</a:t>
              </a:r>
            </a:p>
          </p:txBody>
        </p:sp>
      </p:grpSp>
      <p:sp>
        <p:nvSpPr>
          <p:cNvPr id="11" name="角丸四角形 10"/>
          <p:cNvSpPr/>
          <p:nvPr/>
        </p:nvSpPr>
        <p:spPr>
          <a:xfrm>
            <a:off x="234316" y="526777"/>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取組⑥</a:t>
            </a:r>
            <a:endParaRPr lang="en-US" altLang="ja-JP"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1133217991"/>
              </p:ext>
            </p:extLst>
          </p:nvPr>
        </p:nvGraphicFramePr>
        <p:xfrm>
          <a:off x="202161" y="1228536"/>
          <a:ext cx="8818195" cy="5302436"/>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322379">
                <a:tc>
                  <a:txBody>
                    <a:bodyPr/>
                    <a:lstStyle/>
                    <a:p>
                      <a:pPr algn="ct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980057">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8" name="正方形/長方形 1"/>
          <p:cNvSpPr>
            <a:spLocks noChangeArrowheads="1"/>
          </p:cNvSpPr>
          <p:nvPr/>
        </p:nvSpPr>
        <p:spPr bwMode="auto">
          <a:xfrm>
            <a:off x="272985" y="1902463"/>
            <a:ext cx="8333869" cy="1106551"/>
          </a:xfrm>
          <a:prstGeom prst="rect">
            <a:avLst/>
          </a:prstGeom>
          <a:noFill/>
          <a:ln w="9525" algn="ctr">
            <a:noFill/>
            <a:round/>
            <a:headEnd/>
            <a:tailEnd/>
          </a:ln>
        </p:spPr>
        <p:txBody>
          <a:bodyPr/>
          <a:lstStyle/>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spc="-150" dirty="0" err="1">
                <a:latin typeface="Meiryo UI" panose="020B0604030504040204" pitchFamily="50" charset="-128"/>
                <a:ea typeface="Meiryo UI" panose="020B0604030504040204" pitchFamily="50" charset="-128"/>
                <a:cs typeface="Meiryo UI" panose="020B0604030504040204" pitchFamily="50" charset="-128"/>
              </a:rPr>
              <a:t>指定障がい</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児支援事業者・障がい福祉サービス事業者集団指導（</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WEB</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研修）（９月）</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 </a:t>
            </a:r>
            <a:endParaRPr lang="en-US" altLang="zh-TW"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②学校体育活動等における事故防止に関する研修会</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５月</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開催）</a:t>
            </a:r>
          </a:p>
          <a:p>
            <a:pPr>
              <a:lnSpc>
                <a:spcPct val="1500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③保育士等向けセミナーでの暑さ対策啓発（７月・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　　　</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④民生</a:t>
            </a:r>
            <a:r>
              <a:rPr lang="zh-TW" altLang="en-US" sz="1400" spc="-150" dirty="0">
                <a:latin typeface="Meiryo UI" panose="020B0604030504040204" pitchFamily="50" charset="-128"/>
                <a:ea typeface="Meiryo UI" panose="020B0604030504040204" pitchFamily="50" charset="-128"/>
                <a:cs typeface="Meiryo UI" panose="020B0604030504040204" pitchFamily="50" charset="-128"/>
              </a:rPr>
              <a:t>委員協議会会長連絡会</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spc="-15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4138458" y="847891"/>
            <a:ext cx="4783252" cy="349284"/>
          </a:xfrm>
          <a:prstGeom prst="rect">
            <a:avLst/>
          </a:prstGeom>
          <a:noFill/>
          <a:ln w="9525" algn="ctr">
            <a:noFill/>
            <a:round/>
            <a:headEnd/>
            <a:tailEnd/>
          </a:ln>
        </p:spPr>
        <p:txBody>
          <a:bodyPr/>
          <a:lstStyle/>
          <a:p>
            <a:pPr algn="r"/>
            <a:r>
              <a:rPr lang="ja-JP" altLang="en-US" sz="1400" dirty="0">
                <a:latin typeface="Meiryo UI" panose="020B0604030504040204" pitchFamily="50" charset="-128"/>
                <a:ea typeface="Meiryo UI" panose="020B0604030504040204" pitchFamily="50" charset="-128"/>
                <a:cs typeface="Meiryo UI" panose="020B0604030504040204" pitchFamily="50" charset="-128"/>
              </a:rPr>
              <a:t>（福祉部・健康医療部・環境農林水産部・教育庁）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67D2B5B-DF6A-4D37-BF7F-9D0E98034FA8}" type="slidenum">
              <a:rPr lang="en-US" altLang="ja-JP" sz="2200" b="1" smtClean="0">
                <a:latin typeface="Meiryo UI" panose="020B0604030504040204" pitchFamily="50" charset="-128"/>
                <a:ea typeface="Meiryo UI" panose="020B0604030504040204" pitchFamily="50" charset="-128"/>
              </a:rPr>
              <a:t>17</a:t>
            </a:fld>
            <a:endParaRPr lang="en-US" altLang="ja-JP" sz="2200" b="1" dirty="0">
              <a:latin typeface="Meiryo UI" panose="020B0604030504040204" pitchFamily="50" charset="-128"/>
              <a:ea typeface="Meiryo UI" panose="020B0604030504040204" pitchFamily="50" charset="-128"/>
            </a:endParaRPr>
          </a:p>
        </p:txBody>
      </p:sp>
      <p:pic>
        <p:nvPicPr>
          <p:cNvPr id="34" name="図 33">
            <a:extLst>
              <a:ext uri="{FF2B5EF4-FFF2-40B4-BE49-F238E27FC236}">
                <a16:creationId xmlns:a16="http://schemas.microsoft.com/office/drawing/2014/main" id="{09F27A53-F742-4AA3-A0BF-C2A8583C8B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7338" y="1614847"/>
            <a:ext cx="1334372" cy="1619002"/>
          </a:xfrm>
          <a:prstGeom prst="rect">
            <a:avLst/>
          </a:prstGeom>
        </p:spPr>
      </p:pic>
      <p:sp>
        <p:nvSpPr>
          <p:cNvPr id="29" name="テキスト ボックス 28">
            <a:extLst>
              <a:ext uri="{FF2B5EF4-FFF2-40B4-BE49-F238E27FC236}">
                <a16:creationId xmlns:a16="http://schemas.microsoft.com/office/drawing/2014/main" id="{F12EC338-9759-4F8F-B33B-541A4D05C687}"/>
              </a:ext>
            </a:extLst>
          </p:cNvPr>
          <p:cNvSpPr txBox="1"/>
          <p:nvPr/>
        </p:nvSpPr>
        <p:spPr>
          <a:xfrm>
            <a:off x="5794823" y="1660098"/>
            <a:ext cx="2061471" cy="430887"/>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b="1" dirty="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大阪府</a:t>
            </a:r>
            <a:r>
              <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小林製薬㈱</a:t>
            </a:r>
            <a:endParaRPr kumimoji="1" lang="en-US" altLang="ja-JP" sz="11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ja-JP" altLang="en-US" sz="11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1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熱中症予防リーフレット</a:t>
            </a:r>
          </a:p>
        </p:txBody>
      </p:sp>
      <p:sp>
        <p:nvSpPr>
          <p:cNvPr id="20" name="角丸四角形 28">
            <a:extLst>
              <a:ext uri="{FF2B5EF4-FFF2-40B4-BE49-F238E27FC236}">
                <a16:creationId xmlns:a16="http://schemas.microsoft.com/office/drawing/2014/main" id="{F747EA7D-3A00-45B9-9A99-010F67807FC2}"/>
              </a:ext>
            </a:extLst>
          </p:cNvPr>
          <p:cNvSpPr/>
          <p:nvPr/>
        </p:nvSpPr>
        <p:spPr>
          <a:xfrm>
            <a:off x="315705" y="1667922"/>
            <a:ext cx="4654265"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spc="-150" dirty="0">
                <a:latin typeface="Meiryo UI" panose="020B0604030504040204" pitchFamily="50" charset="-128"/>
                <a:ea typeface="Meiryo UI" panose="020B0604030504040204" pitchFamily="50" charset="-128"/>
                <a:cs typeface="Meiryo UI" panose="020B0604030504040204" pitchFamily="50" charset="-128"/>
              </a:rPr>
              <a:t>大阪府等が実施する周知機会を活用した注意喚起・啓発</a:t>
            </a:r>
          </a:p>
        </p:txBody>
      </p:sp>
      <p:sp>
        <p:nvSpPr>
          <p:cNvPr id="21" name="角丸四角形 28">
            <a:extLst>
              <a:ext uri="{FF2B5EF4-FFF2-40B4-BE49-F238E27FC236}">
                <a16:creationId xmlns:a16="http://schemas.microsoft.com/office/drawing/2014/main" id="{5E70D477-6828-4C85-8DD3-83260831E55A}"/>
              </a:ext>
            </a:extLst>
          </p:cNvPr>
          <p:cNvSpPr/>
          <p:nvPr/>
        </p:nvSpPr>
        <p:spPr>
          <a:xfrm>
            <a:off x="315704" y="4843424"/>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itchFamily="50" charset="-128"/>
                <a:ea typeface="Meiryo UI" pitchFamily="50" charset="-128"/>
                <a:cs typeface="Meiryo UI" pitchFamily="50" charset="-128"/>
              </a:rPr>
              <a:t>各機関への周知啓発の依頼等</a:t>
            </a:r>
            <a:endParaRPr kumimoji="1" lang="ja-JP" altLang="en-US" sz="1600" b="1" dirty="0">
              <a:latin typeface="Meiryo UI" pitchFamily="50" charset="-128"/>
              <a:ea typeface="Meiryo UI" pitchFamily="50" charset="-128"/>
              <a:cs typeface="Meiryo UI" pitchFamily="50" charset="-128"/>
            </a:endParaRPr>
          </a:p>
        </p:txBody>
      </p:sp>
      <p:sp>
        <p:nvSpPr>
          <p:cNvPr id="23" name="角丸四角形 28">
            <a:extLst>
              <a:ext uri="{FF2B5EF4-FFF2-40B4-BE49-F238E27FC236}">
                <a16:creationId xmlns:a16="http://schemas.microsoft.com/office/drawing/2014/main" id="{A7A1844E-B0D8-4D24-8063-EECC2645B95A}"/>
              </a:ext>
            </a:extLst>
          </p:cNvPr>
          <p:cNvSpPr/>
          <p:nvPr/>
        </p:nvSpPr>
        <p:spPr>
          <a:xfrm>
            <a:off x="315704" y="2949350"/>
            <a:ext cx="5264408"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r>
              <a:rPr lang="ja-JP" altLang="en-US" sz="1600" b="1" dirty="0">
                <a:latin typeface="Meiryo UI" panose="020B0604030504040204" pitchFamily="50" charset="-128"/>
                <a:ea typeface="Meiryo UI" panose="020B0604030504040204" pitchFamily="50" charset="-128"/>
                <a:cs typeface="Meiryo UI" panose="020B0604030504040204" pitchFamily="50" charset="-128"/>
              </a:rPr>
              <a:t>特に注意喚起が必要な方を中心とした広報媒体による啓発</a:t>
            </a:r>
          </a:p>
        </p:txBody>
      </p:sp>
      <p:sp>
        <p:nvSpPr>
          <p:cNvPr id="31" name="正方形/長方形 1">
            <a:extLst>
              <a:ext uri="{FF2B5EF4-FFF2-40B4-BE49-F238E27FC236}">
                <a16:creationId xmlns:a16="http://schemas.microsoft.com/office/drawing/2014/main" id="{AD8E284F-313F-41AF-AAC1-36B74A8BD143}"/>
              </a:ext>
            </a:extLst>
          </p:cNvPr>
          <p:cNvSpPr>
            <a:spLocks noChangeArrowheads="1"/>
          </p:cNvSpPr>
          <p:nvPr/>
        </p:nvSpPr>
        <p:spPr bwMode="auto">
          <a:xfrm>
            <a:off x="315704" y="3087034"/>
            <a:ext cx="5583096" cy="1742412"/>
          </a:xfrm>
          <a:prstGeom prst="rect">
            <a:avLst/>
          </a:prstGeom>
          <a:noFill/>
          <a:ln w="9525" algn="ctr">
            <a:noFill/>
            <a:round/>
            <a:headEnd/>
            <a:tailEnd/>
          </a:ln>
        </p:spPr>
        <p:txBody>
          <a:bodyPr/>
          <a:lstStyle/>
          <a:p>
            <a:pPr>
              <a:lnSpc>
                <a:spcPts val="1500"/>
              </a:lnSpc>
            </a:pPr>
            <a:r>
              <a:rPr lang="ja-JP" altLang="en-US"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b="1" dirty="0">
              <a:latin typeface="Meiryo UI" panose="020B0604030504040204" pitchFamily="50" charset="-128"/>
              <a:ea typeface="Meiryo UI" panose="020B0604030504040204" pitchFamily="50" charset="-128"/>
              <a:cs typeface="Meiryo UI" panose="020B0604030504040204" pitchFamily="50" charset="-128"/>
            </a:endParaRPr>
          </a:p>
          <a:p>
            <a:pPr lvl="0">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①大阪府老人クラブ連合会会報誌（７月号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10.5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万部）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➡会員向け：</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a:t>
            </a:r>
            <a:r>
              <a:rPr lang="ja-JP" altLang="en-US" sz="1200" dirty="0" err="1">
                <a:latin typeface="Meiryo UI" panose="020B0604030504040204" pitchFamily="50" charset="-128"/>
                <a:ea typeface="Meiryo UI" panose="020B0604030504040204" pitchFamily="50" charset="-128"/>
                <a:cs typeface="Meiryo UI" panose="020B0604030504040204" pitchFamily="50" charset="-128"/>
              </a:rPr>
              <a:t>つの</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習慣、熱中症警戒アラートの啓発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熱中症予防と新しい生活様式の両立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②大</a:t>
            </a:r>
            <a:r>
              <a:rPr lang="zh-TW" altLang="en-US" sz="1400" dirty="0">
                <a:latin typeface="Meiryo UI" panose="020B0604030504040204" pitchFamily="50" charset="-128"/>
                <a:ea typeface="Meiryo UI" panose="020B0604030504040204" pitchFamily="50" charset="-128"/>
                <a:cs typeface="Meiryo UI" panose="020B0604030504040204" pitchFamily="50" charset="-128"/>
              </a:rPr>
              <a:t>阪府農業会議広報</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誌（７月号　約</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千部）</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➡農業関係者向け：熱中症警戒アラートの啓発夏の作業や</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マスク着用時の注意喚起</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000"/>
              </a:lnSpc>
            </a:pP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zh-TW"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en-US" altLang="ja-JP"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200"/>
              </a:lnSpc>
            </a:pPr>
            <a:endParaRPr lang="ja-JP" altLang="en-US" sz="16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a:extLst>
              <a:ext uri="{FF2B5EF4-FFF2-40B4-BE49-F238E27FC236}">
                <a16:creationId xmlns:a16="http://schemas.microsoft.com/office/drawing/2014/main" id="{4D143344-0F18-4074-9A49-098A5C17D79A}"/>
              </a:ext>
            </a:extLst>
          </p:cNvPr>
          <p:cNvSpPr txBox="1"/>
          <p:nvPr/>
        </p:nvSpPr>
        <p:spPr>
          <a:xfrm>
            <a:off x="4779723" y="3125826"/>
            <a:ext cx="4464496" cy="2192908"/>
          </a:xfrm>
          <a:prstGeom prst="rect">
            <a:avLst/>
          </a:prstGeom>
          <a:noFill/>
        </p:spPr>
        <p:txBody>
          <a:bodyPr wrap="square" rtlCol="0">
            <a:spAutoFit/>
          </a:bodyPr>
          <a:lstStyle/>
          <a:p>
            <a:pPr marL="1620000" indent="-2448000">
              <a:lnSpc>
                <a:spcPts val="1000"/>
              </a:lnSpc>
            </a:pP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③銭湯にある企業のバナー広告（７月～８月）</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➡暑さ対策・熱中症対策の啓発　　</a:t>
            </a:r>
            <a:r>
              <a:rPr lang="en-US" altLang="ja-JP" sz="105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050" dirty="0">
                <a:latin typeface="Meiryo UI" panose="020B0604030504040204" pitchFamily="50" charset="-128"/>
                <a:ea typeface="Meiryo UI" panose="020B0604030504040204" pitchFamily="50" charset="-128"/>
                <a:cs typeface="Meiryo UI" panose="020B0604030504040204" pitchFamily="50" charset="-128"/>
              </a:rPr>
              <a:t>は６月～７月実施予定</a:t>
            </a:r>
            <a:endParaRPr lang="en-US" altLang="ja-JP" sz="1050" dirty="0">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④大阪府国民健康保険団体連合会会報誌「こくほ大阪」</a:t>
            </a:r>
            <a:endParaRPr lang="en-US" altLang="zh-TW" sz="14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　➡保険者向け：「大阪府だより」においてエアコンの積極的な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利用や、水分補給・塩分補給等を呼び掛け</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pP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dirty="0"/>
          </a:p>
        </p:txBody>
      </p:sp>
      <p:sp>
        <p:nvSpPr>
          <p:cNvPr id="8" name="テキスト ボックス 7">
            <a:extLst>
              <a:ext uri="{FF2B5EF4-FFF2-40B4-BE49-F238E27FC236}">
                <a16:creationId xmlns:a16="http://schemas.microsoft.com/office/drawing/2014/main" id="{23D2B805-2524-4605-B371-0C0775916C8E}"/>
              </a:ext>
            </a:extLst>
          </p:cNvPr>
          <p:cNvSpPr txBox="1"/>
          <p:nvPr/>
        </p:nvSpPr>
        <p:spPr>
          <a:xfrm>
            <a:off x="315704" y="5095950"/>
            <a:ext cx="6920592" cy="1277273"/>
          </a:xfrm>
          <a:prstGeom prst="rect">
            <a:avLst/>
          </a:prstGeom>
          <a:noFill/>
        </p:spPr>
        <p:txBody>
          <a:bodyPr wrap="square" rtlCol="0">
            <a:spAutoFit/>
          </a:bodyPr>
          <a:lstStyle/>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①高齢者施設等への注意喚起　　　　②府所管の認可外保育施設に熱中症警戒アラートを送付し啓発</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③市町村、保健所、大阪府民生委員協議会を通じた熱中症予防リーフレットの送付・周知</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spc="-150" dirty="0">
                <a:latin typeface="Meiryo UI" panose="020B0604030504040204" pitchFamily="50" charset="-128"/>
                <a:ea typeface="Meiryo UI" panose="020B0604030504040204" pitchFamily="50" charset="-128"/>
                <a:cs typeface="Meiryo UI" panose="020B0604030504040204" pitchFamily="50" charset="-128"/>
              </a:rPr>
              <a:t>④大阪府社会福祉協議会・大阪府民生委員児童委員協議会連合会へメールによる注意喚起</a:t>
            </a:r>
            <a:endParaRPr lang="en-US" altLang="ja-JP" sz="1400" spc="-150" dirty="0">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sz="1400" dirty="0"/>
          </a:p>
        </p:txBody>
      </p:sp>
      <p:sp>
        <p:nvSpPr>
          <p:cNvPr id="26" name="四角形: 角を丸くする 25">
            <a:extLst>
              <a:ext uri="{FF2B5EF4-FFF2-40B4-BE49-F238E27FC236}">
                <a16:creationId xmlns:a16="http://schemas.microsoft.com/office/drawing/2014/main" id="{0369E595-C147-42D7-BB77-8B7B916AF2EF}"/>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
        <p:nvSpPr>
          <p:cNvPr id="27" name="四角形: 角を丸くする 26">
            <a:extLst>
              <a:ext uri="{FF2B5EF4-FFF2-40B4-BE49-F238E27FC236}">
                <a16:creationId xmlns:a16="http://schemas.microsoft.com/office/drawing/2014/main" id="{0426E89D-4A42-4662-8F32-CCD07295FE0F}"/>
              </a:ext>
            </a:extLst>
          </p:cNvPr>
          <p:cNvSpPr/>
          <p:nvPr/>
        </p:nvSpPr>
        <p:spPr>
          <a:xfrm>
            <a:off x="4841140" y="3829826"/>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2634452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表 15"/>
          <p:cNvGraphicFramePr>
            <a:graphicFrameLocks noGrp="1"/>
          </p:cNvGraphicFramePr>
          <p:nvPr>
            <p:extLst>
              <p:ext uri="{D42A27DB-BD31-4B8C-83A1-F6EECF244321}">
                <p14:modId xmlns:p14="http://schemas.microsoft.com/office/powerpoint/2010/main" val="2435790338"/>
              </p:ext>
            </p:extLst>
          </p:nvPr>
        </p:nvGraphicFramePr>
        <p:xfrm>
          <a:off x="155342" y="1251602"/>
          <a:ext cx="8831835" cy="547260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1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5070659">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9" name="グループ化 38"/>
          <p:cNvGrpSpPr/>
          <p:nvPr/>
        </p:nvGrpSpPr>
        <p:grpSpPr>
          <a:xfrm>
            <a:off x="1747876" y="536138"/>
            <a:ext cx="7292953" cy="657827"/>
            <a:chOff x="3075868" y="2420887"/>
            <a:chExt cx="3589917"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98802" y="2456820"/>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民間事業者との連携による熱中症予防の注意喚起・啓発</a:t>
              </a:r>
            </a:p>
          </p:txBody>
        </p:sp>
      </p:grpSp>
      <p:sp>
        <p:nvSpPr>
          <p:cNvPr id="45" name="角丸四角形 44"/>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⑦</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正方形/長方形 1"/>
          <p:cNvSpPr>
            <a:spLocks noChangeArrowheads="1"/>
          </p:cNvSpPr>
          <p:nvPr/>
        </p:nvSpPr>
        <p:spPr bwMode="auto">
          <a:xfrm>
            <a:off x="7575578" y="890328"/>
            <a:ext cx="167694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（健康医療部）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正方形/長方形 1"/>
          <p:cNvSpPr>
            <a:spLocks noChangeArrowheads="1"/>
          </p:cNvSpPr>
          <p:nvPr/>
        </p:nvSpPr>
        <p:spPr bwMode="auto">
          <a:xfrm>
            <a:off x="155342" y="2102892"/>
            <a:ext cx="4619194" cy="2695610"/>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①予防啓発ポスター・ボードの作成</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（ポスター</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1017</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枚</a:t>
            </a:r>
            <a:r>
              <a:rPr kumimoji="1" lang="en-US" altLang="ja-JP" sz="1200" b="1" i="0" u="none" strike="noStrike" kern="1200" cap="none" spc="0" normalizeH="0" baseline="3000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（教育庁経由での活用含む）・ボード</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530</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➡株式会社ミック・ジャパン、ウエルシア薬局株式会社などのほか事業所やスポーツ施設内にて掲示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②薬局での冊子配布（約</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30,000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部）</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キリン堂、ウエルシア薬局㈱と冊子を作成し、店舗にて配布</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③商品販売ポップでの普及（</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3099</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r>
              <a:rPr kumimoji="1" lang="en-US" altLang="ja-JP" sz="1400" b="1" i="0" u="none" strike="noStrike" kern="1200" cap="none" spc="0" normalizeH="0" baseline="3000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➡薬局・スーパーなどで掲示</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a:lnSpc>
                <a:spcPts val="1700"/>
              </a:lnSpc>
            </a:pP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A70807C1-D682-4BE6-A85F-34FE1733EAC6}" type="slidenum">
              <a:rPr lang="en-US" altLang="ja-JP" sz="2200" b="1" smtClean="0">
                <a:latin typeface="Meiryo UI" panose="020B0604030504040204" pitchFamily="50" charset="-128"/>
                <a:ea typeface="Meiryo UI" panose="020B0604030504040204" pitchFamily="50" charset="-128"/>
              </a:rPr>
              <a:t>18</a:t>
            </a:fld>
            <a:endParaRPr lang="ja-JP" altLang="en-US" sz="2200" b="1" dirty="0">
              <a:latin typeface="Meiryo UI" panose="020B0604030504040204" pitchFamily="50" charset="-128"/>
              <a:ea typeface="Meiryo UI" panose="020B0604030504040204" pitchFamily="50" charset="-128"/>
            </a:endParaRPr>
          </a:p>
        </p:txBody>
      </p:sp>
      <p:sp>
        <p:nvSpPr>
          <p:cNvPr id="40" name="正方形/長方形 1"/>
          <p:cNvSpPr>
            <a:spLocks noChangeArrowheads="1"/>
          </p:cNvSpPr>
          <p:nvPr/>
        </p:nvSpPr>
        <p:spPr bwMode="auto">
          <a:xfrm>
            <a:off x="159833" y="5212382"/>
            <a:ext cx="4209632" cy="969496"/>
          </a:xfrm>
          <a:prstGeom prst="rect">
            <a:avLst/>
          </a:prstGeom>
          <a:noFill/>
          <a:ln w="9525" algn="ctr">
            <a:noFill/>
            <a:round/>
            <a:headEnd/>
            <a:tailEnd/>
          </a:ln>
        </p:spPr>
        <p:txBody>
          <a:bodyPr wrap="square">
            <a:spAutoFit/>
          </a:bodyPr>
          <a:lstStyle/>
          <a:p>
            <a:pPr marL="144000" indent="-1008000">
              <a:lnSpc>
                <a:spcPct val="1500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予防啓発チラシの作成（</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26,000</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枚）</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marL="288000" indent="-1008000"/>
            <a:r>
              <a:rPr lang="ja-JP" altLang="en-US" sz="1200" dirty="0">
                <a:latin typeface="Meiryo UI" panose="020B0604030504040204" pitchFamily="50" charset="-128"/>
                <a:ea typeface="Meiryo UI" panose="020B0604030504040204" pitchFamily="50" charset="-128"/>
                <a:cs typeface="Meiryo UI" panose="020B0604030504040204" pitchFamily="50" charset="-128"/>
              </a:rPr>
              <a:t>　➡熱中予防のポイントや、高齢の方が特に注意すべきポイントについて、啓発するチラシを作成</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➡民生委員児童委員協議会等に配布</a:t>
            </a:r>
            <a:endParaRPr lang="en-US" altLang="ja-JP" sz="1200" strike="sngStrike"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1"/>
          <p:cNvSpPr>
            <a:spLocks noChangeArrowheads="1"/>
          </p:cNvSpPr>
          <p:nvPr/>
        </p:nvSpPr>
        <p:spPr bwMode="auto">
          <a:xfrm>
            <a:off x="4884852" y="2102892"/>
            <a:ext cx="4458705"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商品</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の掲示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➡府内キリン堂店舗にて熱中症予防啓発</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POP</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を掲示</a:t>
            </a:r>
          </a:p>
        </p:txBody>
      </p:sp>
      <p:sp>
        <p:nvSpPr>
          <p:cNvPr id="49" name="正方形/長方形 1"/>
          <p:cNvSpPr>
            <a:spLocks noChangeArrowheads="1"/>
          </p:cNvSpPr>
          <p:nvPr/>
        </p:nvSpPr>
        <p:spPr bwMode="auto">
          <a:xfrm>
            <a:off x="4884852" y="3140855"/>
            <a:ext cx="4209633" cy="725126"/>
          </a:xfrm>
          <a:prstGeom prst="rect">
            <a:avLst/>
          </a:prstGeom>
          <a:noFill/>
          <a:ln w="9525" algn="ctr">
            <a:noFill/>
            <a:round/>
            <a:headEnd/>
            <a:tailEnd/>
          </a:ln>
        </p:spPr>
        <p:txBody>
          <a:bodyPr/>
          <a:lstStyle/>
          <a:p>
            <a:pPr>
              <a:lnSpc>
                <a:spcPts val="2200"/>
              </a:lnSpc>
            </a:pP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アプリでの熱中症警戒の呼びかけ</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360000" indent="-457200"/>
            <a:r>
              <a:rPr lang="ja-JP" altLang="en-US" sz="1200" dirty="0">
                <a:latin typeface="Meiryo UI" panose="020B0604030504040204" pitchFamily="50" charset="-128"/>
                <a:ea typeface="Meiryo UI" panose="020B0604030504040204" pitchFamily="50" charset="-128"/>
                <a:cs typeface="Meiryo UI" panose="020B0604030504040204" pitchFamily="50" charset="-128"/>
              </a:rPr>
              <a:t>　➡ダイドードリンコ株式会社のアプリにおいて、熱中症に対する警戒を呼びかけ</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a:extLst>
              <a:ext uri="{FF2B5EF4-FFF2-40B4-BE49-F238E27FC236}">
                <a16:creationId xmlns:a16="http://schemas.microsoft.com/office/drawing/2014/main" id="{7ABDFD56-C799-4209-B77B-0F6A326BE96A}"/>
              </a:ext>
            </a:extLst>
          </p:cNvPr>
          <p:cNvPicPr>
            <a:picLocks noChangeAspect="1"/>
          </p:cNvPicPr>
          <p:nvPr/>
        </p:nvPicPr>
        <p:blipFill>
          <a:blip r:embed="rId3"/>
          <a:stretch>
            <a:fillRect/>
          </a:stretch>
        </p:blipFill>
        <p:spPr>
          <a:xfrm>
            <a:off x="7188038" y="5091349"/>
            <a:ext cx="1711077" cy="1107996"/>
          </a:xfrm>
          <a:prstGeom prst="rect">
            <a:avLst/>
          </a:prstGeom>
        </p:spPr>
      </p:pic>
      <p:sp>
        <p:nvSpPr>
          <p:cNvPr id="6" name="テキスト ボックス 5">
            <a:extLst>
              <a:ext uri="{FF2B5EF4-FFF2-40B4-BE49-F238E27FC236}">
                <a16:creationId xmlns:a16="http://schemas.microsoft.com/office/drawing/2014/main" id="{086C8912-3C49-461E-B842-35CB13F404FD}"/>
              </a:ext>
            </a:extLst>
          </p:cNvPr>
          <p:cNvSpPr txBox="1"/>
          <p:nvPr/>
        </p:nvSpPr>
        <p:spPr>
          <a:xfrm>
            <a:off x="4859084" y="5670256"/>
            <a:ext cx="2455177" cy="553998"/>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大阪府</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大塚製薬㈱</a:t>
            </a:r>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ファミリーマート㈱　</a:t>
            </a:r>
            <a:endParaRPr lang="en-US" altLang="ja-JP" sz="1000" dirty="0">
              <a:latin typeface="Meiryo UI" panose="020B0604030504040204" pitchFamily="50" charset="-128"/>
              <a:ea typeface="Meiryo UI" panose="020B0604030504040204" pitchFamily="50" charset="-128"/>
            </a:endParaRPr>
          </a:p>
          <a:p>
            <a:r>
              <a:rPr kumimoji="1" lang="en-US" altLang="ja-JP" sz="1000" dirty="0">
                <a:latin typeface="Meiryo UI" panose="020B0604030504040204" pitchFamily="50" charset="-128"/>
                <a:ea typeface="Meiryo UI" panose="020B0604030504040204" pitchFamily="50" charset="-128"/>
              </a:rPr>
              <a:t>R5</a:t>
            </a:r>
            <a:r>
              <a:rPr kumimoji="1" lang="ja-JP" altLang="en-US" sz="1000" dirty="0">
                <a:latin typeface="Meiryo UI" panose="020B0604030504040204" pitchFamily="50" charset="-128"/>
                <a:ea typeface="Meiryo UI" panose="020B0604030504040204" pitchFamily="50" charset="-128"/>
              </a:rPr>
              <a:t>版デジタルサイネージ　▶</a:t>
            </a:r>
            <a:endParaRPr kumimoji="1" lang="en-US" altLang="ja-JP" sz="1000" dirty="0">
              <a:latin typeface="Meiryo UI" panose="020B0604030504040204" pitchFamily="50" charset="-128"/>
              <a:ea typeface="Meiryo UI" panose="020B0604030504040204" pitchFamily="50" charset="-128"/>
            </a:endParaRPr>
          </a:p>
          <a:p>
            <a:endParaRPr kumimoji="1" lang="en-US" altLang="ja-JP" sz="1000" dirty="0">
              <a:latin typeface="Meiryo UI" panose="020B0604030504040204" pitchFamily="50" charset="-128"/>
              <a:ea typeface="Meiryo UI" panose="020B0604030504040204" pitchFamily="50" charset="-128"/>
            </a:endParaRPr>
          </a:p>
        </p:txBody>
      </p:sp>
      <p:sp>
        <p:nvSpPr>
          <p:cNvPr id="34" name="テキスト ボックス 33">
            <a:extLst>
              <a:ext uri="{FF2B5EF4-FFF2-40B4-BE49-F238E27FC236}">
                <a16:creationId xmlns:a16="http://schemas.microsoft.com/office/drawing/2014/main" id="{78F34C3D-2534-4897-A692-3C4137F12328}"/>
              </a:ext>
            </a:extLst>
          </p:cNvPr>
          <p:cNvSpPr txBox="1"/>
          <p:nvPr/>
        </p:nvSpPr>
        <p:spPr>
          <a:xfrm>
            <a:off x="179512" y="4545681"/>
            <a:ext cx="3701208" cy="338554"/>
          </a:xfrm>
          <a:prstGeom prst="rect">
            <a:avLst/>
          </a:prstGeom>
          <a:noFill/>
        </p:spPr>
        <p:txBody>
          <a:bodyPr wrap="square">
            <a:spAutoFit/>
          </a:bodyPr>
          <a:lstStyle/>
          <a:p>
            <a:pPr marL="144000" indent="-457200"/>
            <a:r>
              <a:rPr lang="en-US" altLang="ja-JP" sz="8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上記啓発物の枚数は、大塚製薬㈱公民連携担当が把握している数量</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pPr marL="144000" indent="-457200"/>
            <a:r>
              <a:rPr lang="ja-JP" altLang="en-US" sz="800" dirty="0">
                <a:latin typeface="Meiryo UI" panose="020B0604030504040204" pitchFamily="50" charset="-128"/>
                <a:ea typeface="Meiryo UI" panose="020B0604030504040204" pitchFamily="50" charset="-128"/>
                <a:cs typeface="Meiryo UI" panose="020B0604030504040204" pitchFamily="50" charset="-128"/>
              </a:rPr>
              <a:t>　　この他、各営業担当による活用実績あり（数量不明）</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テキスト ボックス 7">
            <a:extLst>
              <a:ext uri="{FF2B5EF4-FFF2-40B4-BE49-F238E27FC236}">
                <a16:creationId xmlns:a16="http://schemas.microsoft.com/office/drawing/2014/main" id="{18337856-5B0E-4A38-AF01-BF903B6B45FD}"/>
              </a:ext>
            </a:extLst>
          </p:cNvPr>
          <p:cNvSpPr txBox="1"/>
          <p:nvPr/>
        </p:nvSpPr>
        <p:spPr>
          <a:xfrm>
            <a:off x="4774536" y="4307504"/>
            <a:ext cx="4244660" cy="1674817"/>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①ファミリーマート店内ビジョンでの</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啓発動画による周知 </a:t>
            </a:r>
            <a:endParaRPr kumimoji="1" lang="en-US" altLang="ja-JP" sz="1400" b="1"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2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➡ファミリーマート</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株</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の協力により、</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府内約</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300</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店舗の店内ビジョン</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において、</a:t>
            </a:r>
            <a:r>
              <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週間、啓発動画による</a:t>
            </a:r>
            <a:endParaRPr kumimoji="1" lang="en-US" altLang="ja-JP"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4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2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　周知を実施</a:t>
            </a:r>
            <a:endParaRPr kumimoji="1" lang="en-US" altLang="ja-JP" sz="1200" b="0" i="0" u="none" strike="sng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0" fontAlgn="base" latinLnBrk="0" hangingPunct="0">
              <a:lnSpc>
                <a:spcPts val="1700"/>
              </a:lnSpc>
              <a:spcBef>
                <a:spcPct val="0"/>
              </a:spcBef>
              <a:spcAft>
                <a:spcPct val="0"/>
              </a:spcAft>
              <a:buClrTx/>
              <a:buSzTx/>
              <a:buFontTx/>
              <a:buNone/>
              <a:tabLst/>
              <a:defRPr/>
            </a:pP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②ポスターの作成（</a:t>
            </a:r>
            <a:r>
              <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1350</a:t>
            </a:r>
            <a:r>
              <a:rPr kumimoji="1" lang="ja-JP" altLang="en-US"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rPr>
              <a:t>枚）</a:t>
            </a:r>
            <a:endParaRPr kumimoji="1" lang="en-US" altLang="ja-JP" sz="1400"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Meiryo UI" panose="020B0604030504040204" pitchFamily="50" charset="-128"/>
            </a:endParaRPr>
          </a:p>
          <a:p>
            <a:endParaRPr kumimoji="1" lang="ja-JP" altLang="en-US" dirty="0"/>
          </a:p>
        </p:txBody>
      </p:sp>
      <p:sp>
        <p:nvSpPr>
          <p:cNvPr id="3" name="四角形: 角を丸くする 2">
            <a:extLst>
              <a:ext uri="{FF2B5EF4-FFF2-40B4-BE49-F238E27FC236}">
                <a16:creationId xmlns:a16="http://schemas.microsoft.com/office/drawing/2014/main" id="{6534BAF2-EDD1-4BC7-8ABD-5015166B6A6F}"/>
              </a:ext>
            </a:extLst>
          </p:cNvPr>
          <p:cNvSpPr/>
          <p:nvPr/>
        </p:nvSpPr>
        <p:spPr>
          <a:xfrm>
            <a:off x="7697356" y="4619158"/>
            <a:ext cx="1127925" cy="379674"/>
          </a:xfrm>
          <a:prstGeom prst="roundRect">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en-US" altLang="ja-JP" sz="1200" b="1" dirty="0">
                <a:latin typeface="Meiryo UI" panose="020B0604030504040204" pitchFamily="50" charset="-128"/>
                <a:ea typeface="Meiryo UI" panose="020B0604030504040204" pitchFamily="50" charset="-128"/>
              </a:rPr>
              <a:t>R6</a:t>
            </a:r>
            <a:r>
              <a:rPr kumimoji="1" lang="ja-JP" altLang="en-US" sz="1200" b="1" dirty="0">
                <a:latin typeface="Meiryo UI" panose="020B0604030504040204" pitchFamily="50" charset="-128"/>
                <a:ea typeface="Meiryo UI" panose="020B0604030504040204" pitchFamily="50" charset="-128"/>
              </a:rPr>
              <a:t>実施</a:t>
            </a:r>
            <a:r>
              <a:rPr lang="ja-JP" altLang="en-US" sz="1200" b="1" dirty="0">
                <a:latin typeface="Meiryo UI" panose="020B0604030504040204" pitchFamily="50" charset="-128"/>
                <a:ea typeface="Meiryo UI" panose="020B0604030504040204" pitchFamily="50" charset="-128"/>
              </a:rPr>
              <a:t>未定</a:t>
            </a:r>
            <a:endParaRPr lang="en-US" altLang="ja-JP" sz="1200" b="1" dirty="0">
              <a:latin typeface="Meiryo UI" panose="020B0604030504040204" pitchFamily="50" charset="-128"/>
              <a:ea typeface="Meiryo UI" panose="020B0604030504040204" pitchFamily="50" charset="-128"/>
            </a:endParaRPr>
          </a:p>
        </p:txBody>
      </p:sp>
      <p:sp>
        <p:nvSpPr>
          <p:cNvPr id="29" name="テキスト ボックス 28">
            <a:extLst>
              <a:ext uri="{FF2B5EF4-FFF2-40B4-BE49-F238E27FC236}">
                <a16:creationId xmlns:a16="http://schemas.microsoft.com/office/drawing/2014/main" id="{0C5E4A86-C55C-47F0-BC35-D16F747E0926}"/>
              </a:ext>
            </a:extLst>
          </p:cNvPr>
          <p:cNvSpPr txBox="1"/>
          <p:nvPr/>
        </p:nvSpPr>
        <p:spPr>
          <a:xfrm>
            <a:off x="179512" y="4106546"/>
            <a:ext cx="3883404" cy="461665"/>
          </a:xfrm>
          <a:prstGeom prst="rect">
            <a:avLst/>
          </a:prstGeom>
          <a:noFill/>
        </p:spPr>
        <p:txBody>
          <a:bodyPr wrap="square">
            <a:spAutoFit/>
          </a:bodyPr>
          <a:lstStyle/>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薬局、スーパー、事業所やスポーツ施設などで掲示予定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冊子を作成し、薬局の協力により店舗にて配布</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角丸四角形 28">
            <a:extLst>
              <a:ext uri="{FF2B5EF4-FFF2-40B4-BE49-F238E27FC236}">
                <a16:creationId xmlns:a16="http://schemas.microsoft.com/office/drawing/2014/main" id="{C0652745-8E5B-4C07-85E7-B40828201A21}"/>
              </a:ext>
            </a:extLst>
          </p:cNvPr>
          <p:cNvSpPr/>
          <p:nvPr/>
        </p:nvSpPr>
        <p:spPr>
          <a:xfrm>
            <a:off x="4774536" y="1785197"/>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キリン堂との啓発事業</a:t>
            </a:r>
          </a:p>
        </p:txBody>
      </p:sp>
      <p:sp>
        <p:nvSpPr>
          <p:cNvPr id="32" name="角丸四角形 28">
            <a:extLst>
              <a:ext uri="{FF2B5EF4-FFF2-40B4-BE49-F238E27FC236}">
                <a16:creationId xmlns:a16="http://schemas.microsoft.com/office/drawing/2014/main" id="{87FAC19E-9D1B-4A74-B44A-76DD916442C3}"/>
              </a:ext>
            </a:extLst>
          </p:cNvPr>
          <p:cNvSpPr/>
          <p:nvPr/>
        </p:nvSpPr>
        <p:spPr>
          <a:xfrm>
            <a:off x="4774536" y="2794013"/>
            <a:ext cx="3917666"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a:latin typeface="Meiryo UI" panose="020B0604030504040204" pitchFamily="50" charset="-128"/>
                <a:ea typeface="Meiryo UI" panose="020B0604030504040204" pitchFamily="50" charset="-128"/>
                <a:cs typeface="Meiryo UI" panose="020B0604030504040204" pitchFamily="50" charset="-128"/>
              </a:rPr>
              <a:t>ダイドードリンコ株式会社との啓発事業</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角丸四角形 28">
            <a:extLst>
              <a:ext uri="{FF2B5EF4-FFF2-40B4-BE49-F238E27FC236}">
                <a16:creationId xmlns:a16="http://schemas.microsoft.com/office/drawing/2014/main" id="{6306D69B-A8DE-4678-88E5-43FE0E0D3605}"/>
              </a:ext>
            </a:extLst>
          </p:cNvPr>
          <p:cNvSpPr/>
          <p:nvPr/>
        </p:nvSpPr>
        <p:spPr>
          <a:xfrm>
            <a:off x="239786" y="4960042"/>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小林製薬㈱との啓発事業</a:t>
            </a:r>
          </a:p>
        </p:txBody>
      </p:sp>
      <p:sp>
        <p:nvSpPr>
          <p:cNvPr id="36" name="角丸四角形 28">
            <a:extLst>
              <a:ext uri="{FF2B5EF4-FFF2-40B4-BE49-F238E27FC236}">
                <a16:creationId xmlns:a16="http://schemas.microsoft.com/office/drawing/2014/main" id="{139547BC-A99C-480E-B5BA-CA350145AF87}"/>
              </a:ext>
            </a:extLst>
          </p:cNvPr>
          <p:cNvSpPr/>
          <p:nvPr/>
        </p:nvSpPr>
        <p:spPr>
          <a:xfrm>
            <a:off x="231666" y="1785197"/>
            <a:ext cx="288814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大塚製薬㈱との啓発事業</a:t>
            </a:r>
          </a:p>
        </p:txBody>
      </p:sp>
      <p:sp>
        <p:nvSpPr>
          <p:cNvPr id="41" name="角丸四角形 28">
            <a:extLst>
              <a:ext uri="{FF2B5EF4-FFF2-40B4-BE49-F238E27FC236}">
                <a16:creationId xmlns:a16="http://schemas.microsoft.com/office/drawing/2014/main" id="{1D0AD92B-FDBA-4A0B-9445-0C67C43C4F9E}"/>
              </a:ext>
            </a:extLst>
          </p:cNvPr>
          <p:cNvSpPr/>
          <p:nvPr/>
        </p:nvSpPr>
        <p:spPr>
          <a:xfrm>
            <a:off x="4804906" y="3982869"/>
            <a:ext cx="4107428"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大塚製薬㈱、ファミリーマート㈱との啓発事業</a:t>
            </a:r>
          </a:p>
        </p:txBody>
      </p:sp>
      <p:sp>
        <p:nvSpPr>
          <p:cNvPr id="51" name="四角形: 角を丸くする 50">
            <a:extLst>
              <a:ext uri="{FF2B5EF4-FFF2-40B4-BE49-F238E27FC236}">
                <a16:creationId xmlns:a16="http://schemas.microsoft.com/office/drawing/2014/main" id="{240E312E-BB31-4A63-80AA-B6BB663847DF}"/>
              </a:ext>
            </a:extLst>
          </p:cNvPr>
          <p:cNvSpPr/>
          <p:nvPr/>
        </p:nvSpPr>
        <p:spPr>
          <a:xfrm>
            <a:off x="231666" y="3877710"/>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
        <p:nvSpPr>
          <p:cNvPr id="52" name="四角形: 角を丸くする 51">
            <a:extLst>
              <a:ext uri="{FF2B5EF4-FFF2-40B4-BE49-F238E27FC236}">
                <a16:creationId xmlns:a16="http://schemas.microsoft.com/office/drawing/2014/main" id="{035D1AF4-2513-4E3D-B257-0D88A19CFB9E}"/>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185978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（１）</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暑さ対策・熱中症予防に関する啓発</a:t>
            </a:r>
            <a:endParaRPr kumimoji="0" lang="ja-JP" altLang="en-US" sz="2400" b="1" strike="sngStrike"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4132298837"/>
              </p:ext>
            </p:extLst>
          </p:nvPr>
        </p:nvGraphicFramePr>
        <p:xfrm>
          <a:off x="162403" y="1258920"/>
          <a:ext cx="8831835" cy="5338742"/>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9220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4946536">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2" name="正方形/長方形 1"/>
          <p:cNvSpPr>
            <a:spLocks noChangeArrowheads="1"/>
          </p:cNvSpPr>
          <p:nvPr/>
        </p:nvSpPr>
        <p:spPr bwMode="auto">
          <a:xfrm>
            <a:off x="149762" y="1742691"/>
            <a:ext cx="6292506" cy="3935902"/>
          </a:xfrm>
          <a:prstGeom prst="rect">
            <a:avLst/>
          </a:prstGeom>
          <a:noFill/>
          <a:ln w="9525" algn="ctr">
            <a:noFill/>
            <a:round/>
            <a:headEnd/>
            <a:tailEnd/>
          </a:ln>
        </p:spPr>
        <p:txBody>
          <a:bodyPr/>
          <a:lstStyle/>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①熱中症事故防止に関する通知の発出（体育祭等の活動中における熱中症対策を例示）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②学校体育活動等事故防止研修会において熱中症対策の講話を実施（５月開催）</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➡研修会の内容をまとめて冊子を作成し、府立学校・市町村立学校・私立学校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の教職員等を対象に配付</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③「熱中症警戒アラート」の周知及び活用に関する通知の発出</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➡府立学校・市町村教育委員会へ</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④空調設備整備を計画的に実施し、教育環境を改善</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年度（令和元年度）より５ケ年計画で</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体育館</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170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校）に設置</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府立高校：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28</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校（設置予定）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校（設置予定）</a:t>
            </a:r>
          </a:p>
          <a:p>
            <a:pPr marL="174625" indent="-174625">
              <a:lnSpc>
                <a:spcPts val="15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000"/>
              </a:lnSpc>
            </a:pP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0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u="sng" dirty="0">
                <a:latin typeface="Meiryo UI" panose="020B0604030504040204" pitchFamily="50" charset="-128"/>
                <a:ea typeface="Meiryo UI" panose="020B0604030504040204" pitchFamily="50" charset="-128"/>
                <a:cs typeface="Meiryo UI" panose="020B0604030504040204" pitchFamily="50" charset="-128"/>
              </a:rPr>
              <a:t>支援学校特別教室等</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へ計画的に実施予定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知的障がい校：８校（設置）</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聴覚支援校：３校（設置）</a:t>
            </a: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視覚支援校：１校（設置）</a:t>
            </a: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endParaRPr lang="en-US" altLang="ja-JP"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47876" y="536138"/>
            <a:ext cx="7246362" cy="65782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619882"/>
              <a:ext cx="3566983" cy="541834"/>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学校現場等における熱中症の注意喚起・啓発 </a:t>
              </a:r>
            </a:p>
          </p:txBody>
        </p:sp>
      </p:grpSp>
      <p:sp>
        <p:nvSpPr>
          <p:cNvPr id="44" name="角丸四角形 43"/>
          <p:cNvSpPr/>
          <p:nvPr/>
        </p:nvSpPr>
        <p:spPr>
          <a:xfrm>
            <a:off x="179512"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⑧</a:t>
            </a:r>
            <a:endParaRPr lang="ja-JP" altLang="en-US" sz="2000" b="1" strike="sng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正方形/長方形 1"/>
          <p:cNvSpPr>
            <a:spLocks noChangeArrowheads="1"/>
          </p:cNvSpPr>
          <p:nvPr/>
        </p:nvSpPr>
        <p:spPr bwMode="auto">
          <a:xfrm>
            <a:off x="7994949" y="877829"/>
            <a:ext cx="1152128"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（教育庁）</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正方形/長方形 1"/>
          <p:cNvSpPr>
            <a:spLocks noChangeArrowheads="1"/>
          </p:cNvSpPr>
          <p:nvPr/>
        </p:nvSpPr>
        <p:spPr bwMode="auto">
          <a:xfrm>
            <a:off x="6356703" y="5643405"/>
            <a:ext cx="2982823" cy="531512"/>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▲全府立学校に配備している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暑さ指数計</a:t>
            </a:r>
          </a:p>
        </p:txBody>
      </p:sp>
      <p:sp>
        <p:nvSpPr>
          <p:cNvPr id="26"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224BDCA-BA0A-48AC-A5B2-3266FBFFA5C2}" type="slidenum">
              <a:rPr lang="en-US" altLang="ja-JP" sz="2200" b="1" smtClean="0">
                <a:latin typeface="Meiryo UI" panose="020B0604030504040204" pitchFamily="50" charset="-128"/>
                <a:ea typeface="Meiryo UI" panose="020B0604030504040204" pitchFamily="50" charset="-128"/>
              </a:rPr>
              <a:t>19</a:t>
            </a:fld>
            <a:endParaRPr lang="ja-JP" altLang="en-US" sz="2200" b="1" dirty="0">
              <a:latin typeface="Meiryo UI" panose="020B0604030504040204" pitchFamily="50" charset="-128"/>
              <a:ea typeface="Meiryo UI" panose="020B0604030504040204" pitchFamily="50" charset="-128"/>
            </a:endParaRPr>
          </a:p>
        </p:txBody>
      </p:sp>
      <p:sp>
        <p:nvSpPr>
          <p:cNvPr id="20" name="フローチャート: 代替処理 19"/>
          <p:cNvSpPr/>
          <p:nvPr/>
        </p:nvSpPr>
        <p:spPr>
          <a:xfrm>
            <a:off x="2414670" y="5312733"/>
            <a:ext cx="4175615" cy="427533"/>
          </a:xfrm>
          <a:prstGeom prst="flowChartAlternateProcess">
            <a:avLst/>
          </a:prstGeom>
          <a:solidFill>
            <a:schemeClr val="tx2">
              <a:lumMod val="20000"/>
              <a:lumOff val="80000"/>
            </a:schemeClr>
          </a:solidFill>
          <a:ln>
            <a:solidFill>
              <a:schemeClr val="tx1"/>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工事概要</a:t>
            </a:r>
            <a:r>
              <a:rPr lang="en-US" altLang="ja-JP" sz="1200" dirty="0">
                <a:solidFill>
                  <a:schemeClr val="tx1"/>
                </a:solidFill>
                <a:latin typeface="Meiryo UI" panose="020B0604030504040204" pitchFamily="50" charset="-128"/>
                <a:ea typeface="Meiryo UI" panose="020B0604030504040204" pitchFamily="50" charset="-128"/>
              </a:rPr>
              <a:t>】</a:t>
            </a:r>
            <a:r>
              <a:rPr lang="ja-JP" altLang="en-US" sz="1200" dirty="0">
                <a:solidFill>
                  <a:schemeClr val="tx1"/>
                </a:solidFill>
                <a:latin typeface="Meiryo UI" panose="020B0604030504040204" pitchFamily="50" charset="-128"/>
                <a:ea typeface="Meiryo UI" panose="020B0604030504040204" pitchFamily="50" charset="-128"/>
              </a:rPr>
              <a:t>体育館に空調設備と空気搬送ファンを組み合わせた</a:t>
            </a:r>
            <a:endParaRPr lang="en-US" altLang="ja-JP" sz="1200" dirty="0">
              <a:solidFill>
                <a:schemeClr val="tx1"/>
              </a:solidFill>
              <a:latin typeface="Meiryo UI" panose="020B0604030504040204" pitchFamily="50" charset="-128"/>
              <a:ea typeface="Meiryo UI" panose="020B0604030504040204" pitchFamily="50" charset="-128"/>
            </a:endParaRPr>
          </a:p>
          <a:p>
            <a:r>
              <a:rPr lang="ja-JP" altLang="en-US" sz="1200" dirty="0">
                <a:solidFill>
                  <a:schemeClr val="tx1"/>
                </a:solidFill>
                <a:latin typeface="Meiryo UI" panose="020B0604030504040204" pitchFamily="50" charset="-128"/>
                <a:ea typeface="Meiryo UI" panose="020B0604030504040204" pitchFamily="50" charset="-128"/>
              </a:rPr>
              <a:t>　　　　　　　　スポット方式の空調設備を設置する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8" name="正方形/長方形 1"/>
          <p:cNvSpPr>
            <a:spLocks noChangeArrowheads="1"/>
          </p:cNvSpPr>
          <p:nvPr/>
        </p:nvSpPr>
        <p:spPr bwMode="auto">
          <a:xfrm>
            <a:off x="7516715" y="3149047"/>
            <a:ext cx="1233749" cy="279953"/>
          </a:xfrm>
          <a:prstGeom prst="rect">
            <a:avLst/>
          </a:prstGeom>
          <a:noFill/>
          <a:ln w="9525" algn="ctr">
            <a:noFill/>
            <a:round/>
            <a:headEnd/>
            <a:tailEnd/>
          </a:ln>
        </p:spPr>
        <p:txBody>
          <a:bodyPr/>
          <a:lstStyle/>
          <a:p>
            <a:pPr algn="ct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◀啓発ポスター</a:t>
            </a:r>
          </a:p>
        </p:txBody>
      </p:sp>
      <p:grpSp>
        <p:nvGrpSpPr>
          <p:cNvPr id="9" name="グループ化 8"/>
          <p:cNvGrpSpPr/>
          <p:nvPr/>
        </p:nvGrpSpPr>
        <p:grpSpPr>
          <a:xfrm>
            <a:off x="5063849" y="3436487"/>
            <a:ext cx="3168463" cy="890539"/>
            <a:chOff x="4292149" y="3344918"/>
            <a:chExt cx="3801857" cy="1685420"/>
          </a:xfrm>
        </p:grpSpPr>
        <p:sp>
          <p:nvSpPr>
            <p:cNvPr id="3" name="角丸四角形吹き出し 2"/>
            <p:cNvSpPr/>
            <p:nvPr/>
          </p:nvSpPr>
          <p:spPr>
            <a:xfrm>
              <a:off x="4292149" y="3439793"/>
              <a:ext cx="3615363" cy="1590545"/>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 name="connsiteX0" fmla="*/ 409861 w 4277222"/>
                <a:gd name="connsiteY0" fmla="*/ 178471 h 1070807"/>
                <a:gd name="connsiteX1" fmla="*/ 588332 w 4277222"/>
                <a:gd name="connsiteY1" fmla="*/ 0 h 1070807"/>
                <a:gd name="connsiteX2" fmla="*/ 1054421 w 4277222"/>
                <a:gd name="connsiteY2" fmla="*/ 0 h 1070807"/>
                <a:gd name="connsiteX3" fmla="*/ 1054421 w 4277222"/>
                <a:gd name="connsiteY3" fmla="*/ 0 h 1070807"/>
                <a:gd name="connsiteX4" fmla="*/ 2021261 w 4277222"/>
                <a:gd name="connsiteY4" fmla="*/ 0 h 1070807"/>
                <a:gd name="connsiteX5" fmla="*/ 4098751 w 4277222"/>
                <a:gd name="connsiteY5" fmla="*/ 0 h 1070807"/>
                <a:gd name="connsiteX6" fmla="*/ 4277222 w 4277222"/>
                <a:gd name="connsiteY6" fmla="*/ 178471 h 1070807"/>
                <a:gd name="connsiteX7" fmla="*/ 4277222 w 4277222"/>
                <a:gd name="connsiteY7" fmla="*/ 178468 h 1070807"/>
                <a:gd name="connsiteX8" fmla="*/ 4277222 w 4277222"/>
                <a:gd name="connsiteY8" fmla="*/ 178468 h 1070807"/>
                <a:gd name="connsiteX9" fmla="*/ 4277222 w 4277222"/>
                <a:gd name="connsiteY9" fmla="*/ 446170 h 1070807"/>
                <a:gd name="connsiteX10" fmla="*/ 4277222 w 4277222"/>
                <a:gd name="connsiteY10" fmla="*/ 892336 h 1070807"/>
                <a:gd name="connsiteX11" fmla="*/ 4098751 w 4277222"/>
                <a:gd name="connsiteY11" fmla="*/ 1070807 h 1070807"/>
                <a:gd name="connsiteX12" fmla="*/ 2021261 w 4277222"/>
                <a:gd name="connsiteY12" fmla="*/ 1070807 h 1070807"/>
                <a:gd name="connsiteX13" fmla="*/ 1054421 w 4277222"/>
                <a:gd name="connsiteY13" fmla="*/ 1070807 h 1070807"/>
                <a:gd name="connsiteX14" fmla="*/ 1054421 w 4277222"/>
                <a:gd name="connsiteY14" fmla="*/ 1070807 h 1070807"/>
                <a:gd name="connsiteX15" fmla="*/ 588332 w 4277222"/>
                <a:gd name="connsiteY15" fmla="*/ 1070807 h 1070807"/>
                <a:gd name="connsiteX16" fmla="*/ 409861 w 4277222"/>
                <a:gd name="connsiteY16" fmla="*/ 892336 h 1070807"/>
                <a:gd name="connsiteX17" fmla="*/ 409861 w 4277222"/>
                <a:gd name="connsiteY17" fmla="*/ 309693 h 1070807"/>
                <a:gd name="connsiteX18" fmla="*/ 0 w 4277222"/>
                <a:gd name="connsiteY18" fmla="*/ 128868 h 1070807"/>
                <a:gd name="connsiteX19" fmla="*/ 409861 w 4277222"/>
                <a:gd name="connsiteY19" fmla="*/ 178468 h 1070807"/>
                <a:gd name="connsiteX20" fmla="*/ 409861 w 4277222"/>
                <a:gd name="connsiteY20" fmla="*/ 178471 h 1070807"/>
                <a:gd name="connsiteX0" fmla="*/ 422682 w 4290043"/>
                <a:gd name="connsiteY0" fmla="*/ 178471 h 1070807"/>
                <a:gd name="connsiteX1" fmla="*/ 601153 w 4290043"/>
                <a:gd name="connsiteY1" fmla="*/ 0 h 1070807"/>
                <a:gd name="connsiteX2" fmla="*/ 1067242 w 4290043"/>
                <a:gd name="connsiteY2" fmla="*/ 0 h 1070807"/>
                <a:gd name="connsiteX3" fmla="*/ 1067242 w 4290043"/>
                <a:gd name="connsiteY3" fmla="*/ 0 h 1070807"/>
                <a:gd name="connsiteX4" fmla="*/ 2034082 w 4290043"/>
                <a:gd name="connsiteY4" fmla="*/ 0 h 1070807"/>
                <a:gd name="connsiteX5" fmla="*/ 4111572 w 4290043"/>
                <a:gd name="connsiteY5" fmla="*/ 0 h 1070807"/>
                <a:gd name="connsiteX6" fmla="*/ 4290043 w 4290043"/>
                <a:gd name="connsiteY6" fmla="*/ 178471 h 1070807"/>
                <a:gd name="connsiteX7" fmla="*/ 4290043 w 4290043"/>
                <a:gd name="connsiteY7" fmla="*/ 178468 h 1070807"/>
                <a:gd name="connsiteX8" fmla="*/ 4290043 w 4290043"/>
                <a:gd name="connsiteY8" fmla="*/ 178468 h 1070807"/>
                <a:gd name="connsiteX9" fmla="*/ 4290043 w 4290043"/>
                <a:gd name="connsiteY9" fmla="*/ 446170 h 1070807"/>
                <a:gd name="connsiteX10" fmla="*/ 4290043 w 4290043"/>
                <a:gd name="connsiteY10" fmla="*/ 892336 h 1070807"/>
                <a:gd name="connsiteX11" fmla="*/ 4111572 w 4290043"/>
                <a:gd name="connsiteY11" fmla="*/ 1070807 h 1070807"/>
                <a:gd name="connsiteX12" fmla="*/ 2034082 w 4290043"/>
                <a:gd name="connsiteY12" fmla="*/ 1070807 h 1070807"/>
                <a:gd name="connsiteX13" fmla="*/ 1067242 w 4290043"/>
                <a:gd name="connsiteY13" fmla="*/ 1070807 h 1070807"/>
                <a:gd name="connsiteX14" fmla="*/ 1067242 w 4290043"/>
                <a:gd name="connsiteY14" fmla="*/ 1070807 h 1070807"/>
                <a:gd name="connsiteX15" fmla="*/ 601153 w 4290043"/>
                <a:gd name="connsiteY15" fmla="*/ 1070807 h 1070807"/>
                <a:gd name="connsiteX16" fmla="*/ 422682 w 4290043"/>
                <a:gd name="connsiteY16" fmla="*/ 892336 h 1070807"/>
                <a:gd name="connsiteX17" fmla="*/ 422682 w 4290043"/>
                <a:gd name="connsiteY17" fmla="*/ 309693 h 1070807"/>
                <a:gd name="connsiteX18" fmla="*/ 12821 w 4290043"/>
                <a:gd name="connsiteY18" fmla="*/ 128868 h 1070807"/>
                <a:gd name="connsiteX19" fmla="*/ 422682 w 4290043"/>
                <a:gd name="connsiteY19" fmla="*/ 178468 h 1070807"/>
                <a:gd name="connsiteX20" fmla="*/ 422682 w 4290043"/>
                <a:gd name="connsiteY20" fmla="*/ 178471 h 1070807"/>
                <a:gd name="connsiteX0" fmla="*/ 236619 w 4103980"/>
                <a:gd name="connsiteY0" fmla="*/ 178471 h 1070807"/>
                <a:gd name="connsiteX1" fmla="*/ 415090 w 4103980"/>
                <a:gd name="connsiteY1" fmla="*/ 0 h 1070807"/>
                <a:gd name="connsiteX2" fmla="*/ 881179 w 4103980"/>
                <a:gd name="connsiteY2" fmla="*/ 0 h 1070807"/>
                <a:gd name="connsiteX3" fmla="*/ 881179 w 4103980"/>
                <a:gd name="connsiteY3" fmla="*/ 0 h 1070807"/>
                <a:gd name="connsiteX4" fmla="*/ 1848019 w 4103980"/>
                <a:gd name="connsiteY4" fmla="*/ 0 h 1070807"/>
                <a:gd name="connsiteX5" fmla="*/ 3925509 w 4103980"/>
                <a:gd name="connsiteY5" fmla="*/ 0 h 1070807"/>
                <a:gd name="connsiteX6" fmla="*/ 4103980 w 4103980"/>
                <a:gd name="connsiteY6" fmla="*/ 178471 h 1070807"/>
                <a:gd name="connsiteX7" fmla="*/ 4103980 w 4103980"/>
                <a:gd name="connsiteY7" fmla="*/ 178468 h 1070807"/>
                <a:gd name="connsiteX8" fmla="*/ 4103980 w 4103980"/>
                <a:gd name="connsiteY8" fmla="*/ 178468 h 1070807"/>
                <a:gd name="connsiteX9" fmla="*/ 4103980 w 4103980"/>
                <a:gd name="connsiteY9" fmla="*/ 446170 h 1070807"/>
                <a:gd name="connsiteX10" fmla="*/ 4103980 w 4103980"/>
                <a:gd name="connsiteY10" fmla="*/ 892336 h 1070807"/>
                <a:gd name="connsiteX11" fmla="*/ 3925509 w 4103980"/>
                <a:gd name="connsiteY11" fmla="*/ 1070807 h 1070807"/>
                <a:gd name="connsiteX12" fmla="*/ 1848019 w 4103980"/>
                <a:gd name="connsiteY12" fmla="*/ 1070807 h 1070807"/>
                <a:gd name="connsiteX13" fmla="*/ 881179 w 4103980"/>
                <a:gd name="connsiteY13" fmla="*/ 1070807 h 1070807"/>
                <a:gd name="connsiteX14" fmla="*/ 881179 w 4103980"/>
                <a:gd name="connsiteY14" fmla="*/ 1070807 h 1070807"/>
                <a:gd name="connsiteX15" fmla="*/ 415090 w 4103980"/>
                <a:gd name="connsiteY15" fmla="*/ 1070807 h 1070807"/>
                <a:gd name="connsiteX16" fmla="*/ 236619 w 4103980"/>
                <a:gd name="connsiteY16" fmla="*/ 892336 h 1070807"/>
                <a:gd name="connsiteX17" fmla="*/ 236619 w 4103980"/>
                <a:gd name="connsiteY17" fmla="*/ 309693 h 1070807"/>
                <a:gd name="connsiteX18" fmla="*/ 23527 w 4103980"/>
                <a:gd name="connsiteY18" fmla="*/ 195062 h 1070807"/>
                <a:gd name="connsiteX19" fmla="*/ 236619 w 4103980"/>
                <a:gd name="connsiteY19" fmla="*/ 178468 h 1070807"/>
                <a:gd name="connsiteX20" fmla="*/ 236619 w 4103980"/>
                <a:gd name="connsiteY20" fmla="*/ 178471 h 1070807"/>
                <a:gd name="connsiteX0" fmla="*/ 482553 w 4349914"/>
                <a:gd name="connsiteY0" fmla="*/ 178471 h 1070807"/>
                <a:gd name="connsiteX1" fmla="*/ 661024 w 4349914"/>
                <a:gd name="connsiteY1" fmla="*/ 0 h 1070807"/>
                <a:gd name="connsiteX2" fmla="*/ 1127113 w 4349914"/>
                <a:gd name="connsiteY2" fmla="*/ 0 h 1070807"/>
                <a:gd name="connsiteX3" fmla="*/ 1127113 w 4349914"/>
                <a:gd name="connsiteY3" fmla="*/ 0 h 1070807"/>
                <a:gd name="connsiteX4" fmla="*/ 2093953 w 4349914"/>
                <a:gd name="connsiteY4" fmla="*/ 0 h 1070807"/>
                <a:gd name="connsiteX5" fmla="*/ 4171443 w 4349914"/>
                <a:gd name="connsiteY5" fmla="*/ 0 h 1070807"/>
                <a:gd name="connsiteX6" fmla="*/ 4349914 w 4349914"/>
                <a:gd name="connsiteY6" fmla="*/ 178471 h 1070807"/>
                <a:gd name="connsiteX7" fmla="*/ 4349914 w 4349914"/>
                <a:gd name="connsiteY7" fmla="*/ 178468 h 1070807"/>
                <a:gd name="connsiteX8" fmla="*/ 4349914 w 4349914"/>
                <a:gd name="connsiteY8" fmla="*/ 178468 h 1070807"/>
                <a:gd name="connsiteX9" fmla="*/ 4349914 w 4349914"/>
                <a:gd name="connsiteY9" fmla="*/ 446170 h 1070807"/>
                <a:gd name="connsiteX10" fmla="*/ 4349914 w 4349914"/>
                <a:gd name="connsiteY10" fmla="*/ 892336 h 1070807"/>
                <a:gd name="connsiteX11" fmla="*/ 4171443 w 4349914"/>
                <a:gd name="connsiteY11" fmla="*/ 1070807 h 1070807"/>
                <a:gd name="connsiteX12" fmla="*/ 2093953 w 4349914"/>
                <a:gd name="connsiteY12" fmla="*/ 1070807 h 1070807"/>
                <a:gd name="connsiteX13" fmla="*/ 1127113 w 4349914"/>
                <a:gd name="connsiteY13" fmla="*/ 1070807 h 1070807"/>
                <a:gd name="connsiteX14" fmla="*/ 1127113 w 4349914"/>
                <a:gd name="connsiteY14" fmla="*/ 1070807 h 1070807"/>
                <a:gd name="connsiteX15" fmla="*/ 661024 w 4349914"/>
                <a:gd name="connsiteY15" fmla="*/ 1070807 h 1070807"/>
                <a:gd name="connsiteX16" fmla="*/ 482553 w 4349914"/>
                <a:gd name="connsiteY16" fmla="*/ 892336 h 1070807"/>
                <a:gd name="connsiteX17" fmla="*/ 482553 w 4349914"/>
                <a:gd name="connsiteY17" fmla="*/ 309693 h 1070807"/>
                <a:gd name="connsiteX18" fmla="*/ 11202 w 4349914"/>
                <a:gd name="connsiteY18" fmla="*/ 294353 h 1070807"/>
                <a:gd name="connsiteX19" fmla="*/ 482553 w 4349914"/>
                <a:gd name="connsiteY19" fmla="*/ 178468 h 1070807"/>
                <a:gd name="connsiteX20" fmla="*/ 482553 w 4349914"/>
                <a:gd name="connsiteY20" fmla="*/ 178471 h 1070807"/>
                <a:gd name="connsiteX0" fmla="*/ 1322420 w 5189781"/>
                <a:gd name="connsiteY0" fmla="*/ 178471 h 1070807"/>
                <a:gd name="connsiteX1" fmla="*/ 1500891 w 5189781"/>
                <a:gd name="connsiteY1" fmla="*/ 0 h 1070807"/>
                <a:gd name="connsiteX2" fmla="*/ 1966980 w 5189781"/>
                <a:gd name="connsiteY2" fmla="*/ 0 h 1070807"/>
                <a:gd name="connsiteX3" fmla="*/ 1966980 w 5189781"/>
                <a:gd name="connsiteY3" fmla="*/ 0 h 1070807"/>
                <a:gd name="connsiteX4" fmla="*/ 2933820 w 5189781"/>
                <a:gd name="connsiteY4" fmla="*/ 0 h 1070807"/>
                <a:gd name="connsiteX5" fmla="*/ 5011310 w 5189781"/>
                <a:gd name="connsiteY5" fmla="*/ 0 h 1070807"/>
                <a:gd name="connsiteX6" fmla="*/ 5189781 w 5189781"/>
                <a:gd name="connsiteY6" fmla="*/ 178471 h 1070807"/>
                <a:gd name="connsiteX7" fmla="*/ 5189781 w 5189781"/>
                <a:gd name="connsiteY7" fmla="*/ 178468 h 1070807"/>
                <a:gd name="connsiteX8" fmla="*/ 5189781 w 5189781"/>
                <a:gd name="connsiteY8" fmla="*/ 178468 h 1070807"/>
                <a:gd name="connsiteX9" fmla="*/ 5189781 w 5189781"/>
                <a:gd name="connsiteY9" fmla="*/ 446170 h 1070807"/>
                <a:gd name="connsiteX10" fmla="*/ 5189781 w 5189781"/>
                <a:gd name="connsiteY10" fmla="*/ 892336 h 1070807"/>
                <a:gd name="connsiteX11" fmla="*/ 5011310 w 5189781"/>
                <a:gd name="connsiteY11" fmla="*/ 1070807 h 1070807"/>
                <a:gd name="connsiteX12" fmla="*/ 2933820 w 5189781"/>
                <a:gd name="connsiteY12" fmla="*/ 1070807 h 1070807"/>
                <a:gd name="connsiteX13" fmla="*/ 1966980 w 5189781"/>
                <a:gd name="connsiteY13" fmla="*/ 1070807 h 1070807"/>
                <a:gd name="connsiteX14" fmla="*/ 1966980 w 5189781"/>
                <a:gd name="connsiteY14" fmla="*/ 1070807 h 1070807"/>
                <a:gd name="connsiteX15" fmla="*/ 1500891 w 5189781"/>
                <a:gd name="connsiteY15" fmla="*/ 1070807 h 1070807"/>
                <a:gd name="connsiteX16" fmla="*/ 1322420 w 5189781"/>
                <a:gd name="connsiteY16" fmla="*/ 892336 h 1070807"/>
                <a:gd name="connsiteX17" fmla="*/ 1322420 w 5189781"/>
                <a:gd name="connsiteY17" fmla="*/ 309693 h 1070807"/>
                <a:gd name="connsiteX18" fmla="*/ 4066 w 5189781"/>
                <a:gd name="connsiteY18" fmla="*/ 145342 h 1070807"/>
                <a:gd name="connsiteX19" fmla="*/ 1322420 w 5189781"/>
                <a:gd name="connsiteY19" fmla="*/ 178468 h 1070807"/>
                <a:gd name="connsiteX20" fmla="*/ 1322420 w 5189781"/>
                <a:gd name="connsiteY20" fmla="*/ 178471 h 1070807"/>
                <a:gd name="connsiteX0" fmla="*/ 654699 w 4522060"/>
                <a:gd name="connsiteY0" fmla="*/ 178471 h 1070807"/>
                <a:gd name="connsiteX1" fmla="*/ 833170 w 4522060"/>
                <a:gd name="connsiteY1" fmla="*/ 0 h 1070807"/>
                <a:gd name="connsiteX2" fmla="*/ 1299259 w 4522060"/>
                <a:gd name="connsiteY2" fmla="*/ 0 h 1070807"/>
                <a:gd name="connsiteX3" fmla="*/ 1299259 w 4522060"/>
                <a:gd name="connsiteY3" fmla="*/ 0 h 1070807"/>
                <a:gd name="connsiteX4" fmla="*/ 2266099 w 4522060"/>
                <a:gd name="connsiteY4" fmla="*/ 0 h 1070807"/>
                <a:gd name="connsiteX5" fmla="*/ 4343589 w 4522060"/>
                <a:gd name="connsiteY5" fmla="*/ 0 h 1070807"/>
                <a:gd name="connsiteX6" fmla="*/ 4522060 w 4522060"/>
                <a:gd name="connsiteY6" fmla="*/ 178471 h 1070807"/>
                <a:gd name="connsiteX7" fmla="*/ 4522060 w 4522060"/>
                <a:gd name="connsiteY7" fmla="*/ 178468 h 1070807"/>
                <a:gd name="connsiteX8" fmla="*/ 4522060 w 4522060"/>
                <a:gd name="connsiteY8" fmla="*/ 178468 h 1070807"/>
                <a:gd name="connsiteX9" fmla="*/ 4522060 w 4522060"/>
                <a:gd name="connsiteY9" fmla="*/ 446170 h 1070807"/>
                <a:gd name="connsiteX10" fmla="*/ 4522060 w 4522060"/>
                <a:gd name="connsiteY10" fmla="*/ 892336 h 1070807"/>
                <a:gd name="connsiteX11" fmla="*/ 4343589 w 4522060"/>
                <a:gd name="connsiteY11" fmla="*/ 1070807 h 1070807"/>
                <a:gd name="connsiteX12" fmla="*/ 2266099 w 4522060"/>
                <a:gd name="connsiteY12" fmla="*/ 1070807 h 1070807"/>
                <a:gd name="connsiteX13" fmla="*/ 1299259 w 4522060"/>
                <a:gd name="connsiteY13" fmla="*/ 1070807 h 1070807"/>
                <a:gd name="connsiteX14" fmla="*/ 1299259 w 4522060"/>
                <a:gd name="connsiteY14" fmla="*/ 1070807 h 1070807"/>
                <a:gd name="connsiteX15" fmla="*/ 833170 w 4522060"/>
                <a:gd name="connsiteY15" fmla="*/ 1070807 h 1070807"/>
                <a:gd name="connsiteX16" fmla="*/ 654699 w 4522060"/>
                <a:gd name="connsiteY16" fmla="*/ 892336 h 1070807"/>
                <a:gd name="connsiteX17" fmla="*/ 654699 w 4522060"/>
                <a:gd name="connsiteY17" fmla="*/ 309693 h 1070807"/>
                <a:gd name="connsiteX18" fmla="*/ 8229 w 4522060"/>
                <a:gd name="connsiteY18" fmla="*/ 30115 h 1070807"/>
                <a:gd name="connsiteX19" fmla="*/ 654699 w 4522060"/>
                <a:gd name="connsiteY19" fmla="*/ 178468 h 1070807"/>
                <a:gd name="connsiteX20" fmla="*/ 654699 w 452206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522060" h="1070807">
                  <a:moveTo>
                    <a:pt x="654699" y="178471"/>
                  </a:moveTo>
                  <a:cubicBezTo>
                    <a:pt x="654699" y="79904"/>
                    <a:pt x="734603" y="0"/>
                    <a:pt x="833170" y="0"/>
                  </a:cubicBezTo>
                  <a:lnTo>
                    <a:pt x="1299259" y="0"/>
                  </a:lnTo>
                  <a:lnTo>
                    <a:pt x="1299259" y="0"/>
                  </a:lnTo>
                  <a:lnTo>
                    <a:pt x="2266099" y="0"/>
                  </a:lnTo>
                  <a:lnTo>
                    <a:pt x="4343589" y="0"/>
                  </a:lnTo>
                  <a:cubicBezTo>
                    <a:pt x="4442156" y="0"/>
                    <a:pt x="4522060" y="79904"/>
                    <a:pt x="4522060" y="178471"/>
                  </a:cubicBezTo>
                  <a:lnTo>
                    <a:pt x="4522060" y="178468"/>
                  </a:lnTo>
                  <a:lnTo>
                    <a:pt x="4522060" y="178468"/>
                  </a:lnTo>
                  <a:lnTo>
                    <a:pt x="4522060" y="446170"/>
                  </a:lnTo>
                  <a:lnTo>
                    <a:pt x="4522060" y="892336"/>
                  </a:lnTo>
                  <a:cubicBezTo>
                    <a:pt x="4522060" y="990903"/>
                    <a:pt x="4442156" y="1070807"/>
                    <a:pt x="4343589" y="1070807"/>
                  </a:cubicBezTo>
                  <a:lnTo>
                    <a:pt x="2266099" y="1070807"/>
                  </a:lnTo>
                  <a:lnTo>
                    <a:pt x="1299259" y="1070807"/>
                  </a:lnTo>
                  <a:lnTo>
                    <a:pt x="1299259" y="1070807"/>
                  </a:lnTo>
                  <a:lnTo>
                    <a:pt x="833170" y="1070807"/>
                  </a:lnTo>
                  <a:cubicBezTo>
                    <a:pt x="734603" y="1070807"/>
                    <a:pt x="654699" y="990903"/>
                    <a:pt x="654699" y="892336"/>
                  </a:cubicBezTo>
                  <a:lnTo>
                    <a:pt x="654699" y="309693"/>
                  </a:lnTo>
                  <a:cubicBezTo>
                    <a:pt x="518079" y="249418"/>
                    <a:pt x="-76516" y="57292"/>
                    <a:pt x="8229" y="30115"/>
                  </a:cubicBezTo>
                  <a:lnTo>
                    <a:pt x="654699" y="178468"/>
                  </a:lnTo>
                  <a:lnTo>
                    <a:pt x="65469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4" name="テキスト ボックス 3"/>
            <p:cNvSpPr txBox="1"/>
            <p:nvPr/>
          </p:nvSpPr>
          <p:spPr>
            <a:xfrm>
              <a:off x="4953735" y="3344918"/>
              <a:ext cx="3140271" cy="934632"/>
            </a:xfrm>
            <a:prstGeom prst="rect">
              <a:avLst/>
            </a:prstGeom>
            <a:noFill/>
          </p:spPr>
          <p:txBody>
            <a:bodyPr wrap="square" rtlCol="0">
              <a:spAutoFit/>
            </a:bodyPr>
            <a:lstStyle/>
            <a:p>
              <a:pPr marL="174625" indent="-174625"/>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R1</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府立高校：</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104</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支援学校：</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8" name="図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7" y="1758212"/>
            <a:ext cx="1313295" cy="1659747"/>
          </a:xfrm>
          <a:prstGeom prst="rect">
            <a:avLst/>
          </a:prstGeom>
        </p:spPr>
      </p:pic>
      <p:pic>
        <p:nvPicPr>
          <p:cNvPr id="5" name="図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768496" y="4518745"/>
            <a:ext cx="1066892" cy="2078916"/>
          </a:xfrm>
          <a:prstGeom prst="rect">
            <a:avLst/>
          </a:prstGeom>
        </p:spPr>
      </p:pic>
      <p:pic>
        <p:nvPicPr>
          <p:cNvPr id="6" name="図 5"/>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45263" y="4502283"/>
            <a:ext cx="1072989" cy="2103302"/>
          </a:xfrm>
          <a:prstGeom prst="rect">
            <a:avLst/>
          </a:prstGeom>
        </p:spPr>
      </p:pic>
      <p:grpSp>
        <p:nvGrpSpPr>
          <p:cNvPr id="30" name="グループ化 29">
            <a:extLst>
              <a:ext uri="{FF2B5EF4-FFF2-40B4-BE49-F238E27FC236}">
                <a16:creationId xmlns:a16="http://schemas.microsoft.com/office/drawing/2014/main" id="{4CBD51DD-643E-462A-99D5-564B60ED99B4}"/>
              </a:ext>
            </a:extLst>
          </p:cNvPr>
          <p:cNvGrpSpPr/>
          <p:nvPr/>
        </p:nvGrpSpPr>
        <p:grpSpPr>
          <a:xfrm>
            <a:off x="3338284" y="4462346"/>
            <a:ext cx="2789275" cy="722078"/>
            <a:chOff x="4542487" y="3431361"/>
            <a:chExt cx="3525671" cy="1590545"/>
          </a:xfrm>
        </p:grpSpPr>
        <p:sp>
          <p:nvSpPr>
            <p:cNvPr id="31" name="角丸四角形吹き出し 2">
              <a:extLst>
                <a:ext uri="{FF2B5EF4-FFF2-40B4-BE49-F238E27FC236}">
                  <a16:creationId xmlns:a16="http://schemas.microsoft.com/office/drawing/2014/main" id="{9F2BE0E2-9874-4C1F-A97A-2CCB45C036CA}"/>
                </a:ext>
              </a:extLst>
            </p:cNvPr>
            <p:cNvSpPr/>
            <p:nvPr/>
          </p:nvSpPr>
          <p:spPr>
            <a:xfrm>
              <a:off x="4542487" y="3431361"/>
              <a:ext cx="3369478" cy="1590545"/>
            </a:xfrm>
            <a:custGeom>
              <a:avLst/>
              <a:gdLst>
                <a:gd name="connsiteX0" fmla="*/ 0 w 3867361"/>
                <a:gd name="connsiteY0" fmla="*/ 178471 h 1070807"/>
                <a:gd name="connsiteX1" fmla="*/ 178471 w 3867361"/>
                <a:gd name="connsiteY1" fmla="*/ 0 h 1070807"/>
                <a:gd name="connsiteX2" fmla="*/ 644560 w 3867361"/>
                <a:gd name="connsiteY2" fmla="*/ 0 h 1070807"/>
                <a:gd name="connsiteX3" fmla="*/ 644560 w 3867361"/>
                <a:gd name="connsiteY3" fmla="*/ 0 h 1070807"/>
                <a:gd name="connsiteX4" fmla="*/ 1611400 w 3867361"/>
                <a:gd name="connsiteY4" fmla="*/ 0 h 1070807"/>
                <a:gd name="connsiteX5" fmla="*/ 3688890 w 3867361"/>
                <a:gd name="connsiteY5" fmla="*/ 0 h 1070807"/>
                <a:gd name="connsiteX6" fmla="*/ 3867361 w 3867361"/>
                <a:gd name="connsiteY6" fmla="*/ 178471 h 1070807"/>
                <a:gd name="connsiteX7" fmla="*/ 3867361 w 3867361"/>
                <a:gd name="connsiteY7" fmla="*/ 178468 h 1070807"/>
                <a:gd name="connsiteX8" fmla="*/ 3867361 w 3867361"/>
                <a:gd name="connsiteY8" fmla="*/ 178468 h 1070807"/>
                <a:gd name="connsiteX9" fmla="*/ 3867361 w 3867361"/>
                <a:gd name="connsiteY9" fmla="*/ 446170 h 1070807"/>
                <a:gd name="connsiteX10" fmla="*/ 3867361 w 3867361"/>
                <a:gd name="connsiteY10" fmla="*/ 892336 h 1070807"/>
                <a:gd name="connsiteX11" fmla="*/ 3688890 w 3867361"/>
                <a:gd name="connsiteY11" fmla="*/ 1070807 h 1070807"/>
                <a:gd name="connsiteX12" fmla="*/ 1611400 w 3867361"/>
                <a:gd name="connsiteY12" fmla="*/ 1070807 h 1070807"/>
                <a:gd name="connsiteX13" fmla="*/ 644560 w 3867361"/>
                <a:gd name="connsiteY13" fmla="*/ 1070807 h 1070807"/>
                <a:gd name="connsiteX14" fmla="*/ 644560 w 3867361"/>
                <a:gd name="connsiteY14" fmla="*/ 1070807 h 1070807"/>
                <a:gd name="connsiteX15" fmla="*/ 178471 w 3867361"/>
                <a:gd name="connsiteY15" fmla="*/ 1070807 h 1070807"/>
                <a:gd name="connsiteX16" fmla="*/ 0 w 3867361"/>
                <a:gd name="connsiteY16" fmla="*/ 892336 h 1070807"/>
                <a:gd name="connsiteX17" fmla="*/ 0 w 3867361"/>
                <a:gd name="connsiteY17" fmla="*/ 446170 h 1070807"/>
                <a:gd name="connsiteX18" fmla="*/ -795091 w 3867361"/>
                <a:gd name="connsiteY18" fmla="*/ 205263 h 1070807"/>
                <a:gd name="connsiteX19" fmla="*/ 0 w 3867361"/>
                <a:gd name="connsiteY19" fmla="*/ 178468 h 1070807"/>
                <a:gd name="connsiteX20" fmla="*/ 0 w 3867361"/>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22387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67796 w 4662452"/>
                <a:gd name="connsiteY17" fmla="*/ 323341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808739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795091 w 4662452"/>
                <a:gd name="connsiteY0" fmla="*/ 178471 h 1070807"/>
                <a:gd name="connsiteX1" fmla="*/ 973562 w 4662452"/>
                <a:gd name="connsiteY1" fmla="*/ 0 h 1070807"/>
                <a:gd name="connsiteX2" fmla="*/ 1439651 w 4662452"/>
                <a:gd name="connsiteY2" fmla="*/ 0 h 1070807"/>
                <a:gd name="connsiteX3" fmla="*/ 1439651 w 4662452"/>
                <a:gd name="connsiteY3" fmla="*/ 0 h 1070807"/>
                <a:gd name="connsiteX4" fmla="*/ 2406491 w 4662452"/>
                <a:gd name="connsiteY4" fmla="*/ 0 h 1070807"/>
                <a:gd name="connsiteX5" fmla="*/ 4483981 w 4662452"/>
                <a:gd name="connsiteY5" fmla="*/ 0 h 1070807"/>
                <a:gd name="connsiteX6" fmla="*/ 4662452 w 4662452"/>
                <a:gd name="connsiteY6" fmla="*/ 178471 h 1070807"/>
                <a:gd name="connsiteX7" fmla="*/ 4662452 w 4662452"/>
                <a:gd name="connsiteY7" fmla="*/ 178468 h 1070807"/>
                <a:gd name="connsiteX8" fmla="*/ 4662452 w 4662452"/>
                <a:gd name="connsiteY8" fmla="*/ 178468 h 1070807"/>
                <a:gd name="connsiteX9" fmla="*/ 4662452 w 4662452"/>
                <a:gd name="connsiteY9" fmla="*/ 446170 h 1070807"/>
                <a:gd name="connsiteX10" fmla="*/ 4662452 w 4662452"/>
                <a:gd name="connsiteY10" fmla="*/ 892336 h 1070807"/>
                <a:gd name="connsiteX11" fmla="*/ 4483981 w 4662452"/>
                <a:gd name="connsiteY11" fmla="*/ 1070807 h 1070807"/>
                <a:gd name="connsiteX12" fmla="*/ 2406491 w 4662452"/>
                <a:gd name="connsiteY12" fmla="*/ 1070807 h 1070807"/>
                <a:gd name="connsiteX13" fmla="*/ 1439651 w 4662452"/>
                <a:gd name="connsiteY13" fmla="*/ 1070807 h 1070807"/>
                <a:gd name="connsiteX14" fmla="*/ 1439651 w 4662452"/>
                <a:gd name="connsiteY14" fmla="*/ 1070807 h 1070807"/>
                <a:gd name="connsiteX15" fmla="*/ 973562 w 4662452"/>
                <a:gd name="connsiteY15" fmla="*/ 1070807 h 1070807"/>
                <a:gd name="connsiteX16" fmla="*/ 795091 w 4662452"/>
                <a:gd name="connsiteY16" fmla="*/ 892336 h 1070807"/>
                <a:gd name="connsiteX17" fmla="*/ 795091 w 4662452"/>
                <a:gd name="connsiteY17" fmla="*/ 309693 h 1070807"/>
                <a:gd name="connsiteX18" fmla="*/ 0 w 4662452"/>
                <a:gd name="connsiteY18" fmla="*/ 205263 h 1070807"/>
                <a:gd name="connsiteX19" fmla="*/ 795091 w 4662452"/>
                <a:gd name="connsiteY19" fmla="*/ 178468 h 1070807"/>
                <a:gd name="connsiteX20" fmla="*/ 795091 w 4662452"/>
                <a:gd name="connsiteY20" fmla="*/ 178471 h 1070807"/>
                <a:gd name="connsiteX0" fmla="*/ 808739 w 4676100"/>
                <a:gd name="connsiteY0" fmla="*/ 178471 h 1070807"/>
                <a:gd name="connsiteX1" fmla="*/ 987210 w 4676100"/>
                <a:gd name="connsiteY1" fmla="*/ 0 h 1070807"/>
                <a:gd name="connsiteX2" fmla="*/ 1453299 w 4676100"/>
                <a:gd name="connsiteY2" fmla="*/ 0 h 1070807"/>
                <a:gd name="connsiteX3" fmla="*/ 1453299 w 4676100"/>
                <a:gd name="connsiteY3" fmla="*/ 0 h 1070807"/>
                <a:gd name="connsiteX4" fmla="*/ 2420139 w 4676100"/>
                <a:gd name="connsiteY4" fmla="*/ 0 h 1070807"/>
                <a:gd name="connsiteX5" fmla="*/ 4497629 w 4676100"/>
                <a:gd name="connsiteY5" fmla="*/ 0 h 1070807"/>
                <a:gd name="connsiteX6" fmla="*/ 4676100 w 4676100"/>
                <a:gd name="connsiteY6" fmla="*/ 178471 h 1070807"/>
                <a:gd name="connsiteX7" fmla="*/ 4676100 w 4676100"/>
                <a:gd name="connsiteY7" fmla="*/ 178468 h 1070807"/>
                <a:gd name="connsiteX8" fmla="*/ 4676100 w 4676100"/>
                <a:gd name="connsiteY8" fmla="*/ 178468 h 1070807"/>
                <a:gd name="connsiteX9" fmla="*/ 4676100 w 4676100"/>
                <a:gd name="connsiteY9" fmla="*/ 446170 h 1070807"/>
                <a:gd name="connsiteX10" fmla="*/ 4676100 w 4676100"/>
                <a:gd name="connsiteY10" fmla="*/ 892336 h 1070807"/>
                <a:gd name="connsiteX11" fmla="*/ 4497629 w 4676100"/>
                <a:gd name="connsiteY11" fmla="*/ 1070807 h 1070807"/>
                <a:gd name="connsiteX12" fmla="*/ 2420139 w 4676100"/>
                <a:gd name="connsiteY12" fmla="*/ 1070807 h 1070807"/>
                <a:gd name="connsiteX13" fmla="*/ 1453299 w 4676100"/>
                <a:gd name="connsiteY13" fmla="*/ 1070807 h 1070807"/>
                <a:gd name="connsiteX14" fmla="*/ 1453299 w 4676100"/>
                <a:gd name="connsiteY14" fmla="*/ 1070807 h 1070807"/>
                <a:gd name="connsiteX15" fmla="*/ 987210 w 4676100"/>
                <a:gd name="connsiteY15" fmla="*/ 1070807 h 1070807"/>
                <a:gd name="connsiteX16" fmla="*/ 808739 w 4676100"/>
                <a:gd name="connsiteY16" fmla="*/ 892336 h 1070807"/>
                <a:gd name="connsiteX17" fmla="*/ 808739 w 4676100"/>
                <a:gd name="connsiteY17" fmla="*/ 309693 h 1070807"/>
                <a:gd name="connsiteX18" fmla="*/ 0 w 4676100"/>
                <a:gd name="connsiteY18" fmla="*/ 246206 h 1070807"/>
                <a:gd name="connsiteX19" fmla="*/ 808739 w 4676100"/>
                <a:gd name="connsiteY19" fmla="*/ 178468 h 1070807"/>
                <a:gd name="connsiteX20" fmla="*/ 808739 w 4676100"/>
                <a:gd name="connsiteY20" fmla="*/ 178471 h 1070807"/>
                <a:gd name="connsiteX0" fmla="*/ 843369 w 4710730"/>
                <a:gd name="connsiteY0" fmla="*/ 178471 h 1070807"/>
                <a:gd name="connsiteX1" fmla="*/ 1021840 w 4710730"/>
                <a:gd name="connsiteY1" fmla="*/ 0 h 1070807"/>
                <a:gd name="connsiteX2" fmla="*/ 1487929 w 4710730"/>
                <a:gd name="connsiteY2" fmla="*/ 0 h 1070807"/>
                <a:gd name="connsiteX3" fmla="*/ 1487929 w 4710730"/>
                <a:gd name="connsiteY3" fmla="*/ 0 h 1070807"/>
                <a:gd name="connsiteX4" fmla="*/ 2454769 w 4710730"/>
                <a:gd name="connsiteY4" fmla="*/ 0 h 1070807"/>
                <a:gd name="connsiteX5" fmla="*/ 4532259 w 4710730"/>
                <a:gd name="connsiteY5" fmla="*/ 0 h 1070807"/>
                <a:gd name="connsiteX6" fmla="*/ 4710730 w 4710730"/>
                <a:gd name="connsiteY6" fmla="*/ 178471 h 1070807"/>
                <a:gd name="connsiteX7" fmla="*/ 4710730 w 4710730"/>
                <a:gd name="connsiteY7" fmla="*/ 178468 h 1070807"/>
                <a:gd name="connsiteX8" fmla="*/ 4710730 w 4710730"/>
                <a:gd name="connsiteY8" fmla="*/ 178468 h 1070807"/>
                <a:gd name="connsiteX9" fmla="*/ 4710730 w 4710730"/>
                <a:gd name="connsiteY9" fmla="*/ 446170 h 1070807"/>
                <a:gd name="connsiteX10" fmla="*/ 4710730 w 4710730"/>
                <a:gd name="connsiteY10" fmla="*/ 892336 h 1070807"/>
                <a:gd name="connsiteX11" fmla="*/ 4532259 w 4710730"/>
                <a:gd name="connsiteY11" fmla="*/ 1070807 h 1070807"/>
                <a:gd name="connsiteX12" fmla="*/ 2454769 w 4710730"/>
                <a:gd name="connsiteY12" fmla="*/ 1070807 h 1070807"/>
                <a:gd name="connsiteX13" fmla="*/ 1487929 w 4710730"/>
                <a:gd name="connsiteY13" fmla="*/ 1070807 h 1070807"/>
                <a:gd name="connsiteX14" fmla="*/ 1487929 w 4710730"/>
                <a:gd name="connsiteY14" fmla="*/ 1070807 h 1070807"/>
                <a:gd name="connsiteX15" fmla="*/ 1021840 w 4710730"/>
                <a:gd name="connsiteY15" fmla="*/ 1070807 h 1070807"/>
                <a:gd name="connsiteX16" fmla="*/ 843369 w 4710730"/>
                <a:gd name="connsiteY16" fmla="*/ 892336 h 1070807"/>
                <a:gd name="connsiteX17" fmla="*/ 843369 w 4710730"/>
                <a:gd name="connsiteY17" fmla="*/ 309693 h 1070807"/>
                <a:gd name="connsiteX18" fmla="*/ 0 w 4710730"/>
                <a:gd name="connsiteY18" fmla="*/ 433728 h 1070807"/>
                <a:gd name="connsiteX19" fmla="*/ 843369 w 4710730"/>
                <a:gd name="connsiteY19" fmla="*/ 178468 h 1070807"/>
                <a:gd name="connsiteX20" fmla="*/ 843369 w 4710730"/>
                <a:gd name="connsiteY20" fmla="*/ 178471 h 1070807"/>
                <a:gd name="connsiteX0" fmla="*/ 938679 w 4806040"/>
                <a:gd name="connsiteY0" fmla="*/ 178471 h 1070807"/>
                <a:gd name="connsiteX1" fmla="*/ 1117150 w 4806040"/>
                <a:gd name="connsiteY1" fmla="*/ 0 h 1070807"/>
                <a:gd name="connsiteX2" fmla="*/ 1583239 w 4806040"/>
                <a:gd name="connsiteY2" fmla="*/ 0 h 1070807"/>
                <a:gd name="connsiteX3" fmla="*/ 1583239 w 4806040"/>
                <a:gd name="connsiteY3" fmla="*/ 0 h 1070807"/>
                <a:gd name="connsiteX4" fmla="*/ 2550079 w 4806040"/>
                <a:gd name="connsiteY4" fmla="*/ 0 h 1070807"/>
                <a:gd name="connsiteX5" fmla="*/ 4627569 w 4806040"/>
                <a:gd name="connsiteY5" fmla="*/ 0 h 1070807"/>
                <a:gd name="connsiteX6" fmla="*/ 4806040 w 4806040"/>
                <a:gd name="connsiteY6" fmla="*/ 178471 h 1070807"/>
                <a:gd name="connsiteX7" fmla="*/ 4806040 w 4806040"/>
                <a:gd name="connsiteY7" fmla="*/ 178468 h 1070807"/>
                <a:gd name="connsiteX8" fmla="*/ 4806040 w 4806040"/>
                <a:gd name="connsiteY8" fmla="*/ 178468 h 1070807"/>
                <a:gd name="connsiteX9" fmla="*/ 4806040 w 4806040"/>
                <a:gd name="connsiteY9" fmla="*/ 446170 h 1070807"/>
                <a:gd name="connsiteX10" fmla="*/ 4806040 w 4806040"/>
                <a:gd name="connsiteY10" fmla="*/ 892336 h 1070807"/>
                <a:gd name="connsiteX11" fmla="*/ 4627569 w 4806040"/>
                <a:gd name="connsiteY11" fmla="*/ 1070807 h 1070807"/>
                <a:gd name="connsiteX12" fmla="*/ 2550079 w 4806040"/>
                <a:gd name="connsiteY12" fmla="*/ 1070807 h 1070807"/>
                <a:gd name="connsiteX13" fmla="*/ 1583239 w 4806040"/>
                <a:gd name="connsiteY13" fmla="*/ 1070807 h 1070807"/>
                <a:gd name="connsiteX14" fmla="*/ 1583239 w 4806040"/>
                <a:gd name="connsiteY14" fmla="*/ 1070807 h 1070807"/>
                <a:gd name="connsiteX15" fmla="*/ 1117150 w 4806040"/>
                <a:gd name="connsiteY15" fmla="*/ 1070807 h 1070807"/>
                <a:gd name="connsiteX16" fmla="*/ 938679 w 4806040"/>
                <a:gd name="connsiteY16" fmla="*/ 892336 h 1070807"/>
                <a:gd name="connsiteX17" fmla="*/ 938679 w 4806040"/>
                <a:gd name="connsiteY17" fmla="*/ 309693 h 1070807"/>
                <a:gd name="connsiteX18" fmla="*/ 0 w 4806040"/>
                <a:gd name="connsiteY18" fmla="*/ 353928 h 1070807"/>
                <a:gd name="connsiteX19" fmla="*/ 938679 w 4806040"/>
                <a:gd name="connsiteY19" fmla="*/ 178468 h 1070807"/>
                <a:gd name="connsiteX20" fmla="*/ 938679 w 4806040"/>
                <a:gd name="connsiteY20" fmla="*/ 178471 h 1070807"/>
                <a:gd name="connsiteX0" fmla="*/ 409861 w 4277222"/>
                <a:gd name="connsiteY0" fmla="*/ 178471 h 1070807"/>
                <a:gd name="connsiteX1" fmla="*/ 588332 w 4277222"/>
                <a:gd name="connsiteY1" fmla="*/ 0 h 1070807"/>
                <a:gd name="connsiteX2" fmla="*/ 1054421 w 4277222"/>
                <a:gd name="connsiteY2" fmla="*/ 0 h 1070807"/>
                <a:gd name="connsiteX3" fmla="*/ 1054421 w 4277222"/>
                <a:gd name="connsiteY3" fmla="*/ 0 h 1070807"/>
                <a:gd name="connsiteX4" fmla="*/ 2021261 w 4277222"/>
                <a:gd name="connsiteY4" fmla="*/ 0 h 1070807"/>
                <a:gd name="connsiteX5" fmla="*/ 4098751 w 4277222"/>
                <a:gd name="connsiteY5" fmla="*/ 0 h 1070807"/>
                <a:gd name="connsiteX6" fmla="*/ 4277222 w 4277222"/>
                <a:gd name="connsiteY6" fmla="*/ 178471 h 1070807"/>
                <a:gd name="connsiteX7" fmla="*/ 4277222 w 4277222"/>
                <a:gd name="connsiteY7" fmla="*/ 178468 h 1070807"/>
                <a:gd name="connsiteX8" fmla="*/ 4277222 w 4277222"/>
                <a:gd name="connsiteY8" fmla="*/ 178468 h 1070807"/>
                <a:gd name="connsiteX9" fmla="*/ 4277222 w 4277222"/>
                <a:gd name="connsiteY9" fmla="*/ 446170 h 1070807"/>
                <a:gd name="connsiteX10" fmla="*/ 4277222 w 4277222"/>
                <a:gd name="connsiteY10" fmla="*/ 892336 h 1070807"/>
                <a:gd name="connsiteX11" fmla="*/ 4098751 w 4277222"/>
                <a:gd name="connsiteY11" fmla="*/ 1070807 h 1070807"/>
                <a:gd name="connsiteX12" fmla="*/ 2021261 w 4277222"/>
                <a:gd name="connsiteY12" fmla="*/ 1070807 h 1070807"/>
                <a:gd name="connsiteX13" fmla="*/ 1054421 w 4277222"/>
                <a:gd name="connsiteY13" fmla="*/ 1070807 h 1070807"/>
                <a:gd name="connsiteX14" fmla="*/ 1054421 w 4277222"/>
                <a:gd name="connsiteY14" fmla="*/ 1070807 h 1070807"/>
                <a:gd name="connsiteX15" fmla="*/ 588332 w 4277222"/>
                <a:gd name="connsiteY15" fmla="*/ 1070807 h 1070807"/>
                <a:gd name="connsiteX16" fmla="*/ 409861 w 4277222"/>
                <a:gd name="connsiteY16" fmla="*/ 892336 h 1070807"/>
                <a:gd name="connsiteX17" fmla="*/ 409861 w 4277222"/>
                <a:gd name="connsiteY17" fmla="*/ 309693 h 1070807"/>
                <a:gd name="connsiteX18" fmla="*/ 0 w 4277222"/>
                <a:gd name="connsiteY18" fmla="*/ 128868 h 1070807"/>
                <a:gd name="connsiteX19" fmla="*/ 409861 w 4277222"/>
                <a:gd name="connsiteY19" fmla="*/ 178468 h 1070807"/>
                <a:gd name="connsiteX20" fmla="*/ 409861 w 4277222"/>
                <a:gd name="connsiteY20" fmla="*/ 178471 h 1070807"/>
                <a:gd name="connsiteX0" fmla="*/ 422682 w 4290043"/>
                <a:gd name="connsiteY0" fmla="*/ 178471 h 1070807"/>
                <a:gd name="connsiteX1" fmla="*/ 601153 w 4290043"/>
                <a:gd name="connsiteY1" fmla="*/ 0 h 1070807"/>
                <a:gd name="connsiteX2" fmla="*/ 1067242 w 4290043"/>
                <a:gd name="connsiteY2" fmla="*/ 0 h 1070807"/>
                <a:gd name="connsiteX3" fmla="*/ 1067242 w 4290043"/>
                <a:gd name="connsiteY3" fmla="*/ 0 h 1070807"/>
                <a:gd name="connsiteX4" fmla="*/ 2034082 w 4290043"/>
                <a:gd name="connsiteY4" fmla="*/ 0 h 1070807"/>
                <a:gd name="connsiteX5" fmla="*/ 4111572 w 4290043"/>
                <a:gd name="connsiteY5" fmla="*/ 0 h 1070807"/>
                <a:gd name="connsiteX6" fmla="*/ 4290043 w 4290043"/>
                <a:gd name="connsiteY6" fmla="*/ 178471 h 1070807"/>
                <a:gd name="connsiteX7" fmla="*/ 4290043 w 4290043"/>
                <a:gd name="connsiteY7" fmla="*/ 178468 h 1070807"/>
                <a:gd name="connsiteX8" fmla="*/ 4290043 w 4290043"/>
                <a:gd name="connsiteY8" fmla="*/ 178468 h 1070807"/>
                <a:gd name="connsiteX9" fmla="*/ 4290043 w 4290043"/>
                <a:gd name="connsiteY9" fmla="*/ 446170 h 1070807"/>
                <a:gd name="connsiteX10" fmla="*/ 4290043 w 4290043"/>
                <a:gd name="connsiteY10" fmla="*/ 892336 h 1070807"/>
                <a:gd name="connsiteX11" fmla="*/ 4111572 w 4290043"/>
                <a:gd name="connsiteY11" fmla="*/ 1070807 h 1070807"/>
                <a:gd name="connsiteX12" fmla="*/ 2034082 w 4290043"/>
                <a:gd name="connsiteY12" fmla="*/ 1070807 h 1070807"/>
                <a:gd name="connsiteX13" fmla="*/ 1067242 w 4290043"/>
                <a:gd name="connsiteY13" fmla="*/ 1070807 h 1070807"/>
                <a:gd name="connsiteX14" fmla="*/ 1067242 w 4290043"/>
                <a:gd name="connsiteY14" fmla="*/ 1070807 h 1070807"/>
                <a:gd name="connsiteX15" fmla="*/ 601153 w 4290043"/>
                <a:gd name="connsiteY15" fmla="*/ 1070807 h 1070807"/>
                <a:gd name="connsiteX16" fmla="*/ 422682 w 4290043"/>
                <a:gd name="connsiteY16" fmla="*/ 892336 h 1070807"/>
                <a:gd name="connsiteX17" fmla="*/ 422682 w 4290043"/>
                <a:gd name="connsiteY17" fmla="*/ 309693 h 1070807"/>
                <a:gd name="connsiteX18" fmla="*/ 12821 w 4290043"/>
                <a:gd name="connsiteY18" fmla="*/ 128868 h 1070807"/>
                <a:gd name="connsiteX19" fmla="*/ 422682 w 4290043"/>
                <a:gd name="connsiteY19" fmla="*/ 178468 h 1070807"/>
                <a:gd name="connsiteX20" fmla="*/ 422682 w 4290043"/>
                <a:gd name="connsiteY20" fmla="*/ 178471 h 1070807"/>
                <a:gd name="connsiteX0" fmla="*/ 236619 w 4103980"/>
                <a:gd name="connsiteY0" fmla="*/ 178471 h 1070807"/>
                <a:gd name="connsiteX1" fmla="*/ 415090 w 4103980"/>
                <a:gd name="connsiteY1" fmla="*/ 0 h 1070807"/>
                <a:gd name="connsiteX2" fmla="*/ 881179 w 4103980"/>
                <a:gd name="connsiteY2" fmla="*/ 0 h 1070807"/>
                <a:gd name="connsiteX3" fmla="*/ 881179 w 4103980"/>
                <a:gd name="connsiteY3" fmla="*/ 0 h 1070807"/>
                <a:gd name="connsiteX4" fmla="*/ 1848019 w 4103980"/>
                <a:gd name="connsiteY4" fmla="*/ 0 h 1070807"/>
                <a:gd name="connsiteX5" fmla="*/ 3925509 w 4103980"/>
                <a:gd name="connsiteY5" fmla="*/ 0 h 1070807"/>
                <a:gd name="connsiteX6" fmla="*/ 4103980 w 4103980"/>
                <a:gd name="connsiteY6" fmla="*/ 178471 h 1070807"/>
                <a:gd name="connsiteX7" fmla="*/ 4103980 w 4103980"/>
                <a:gd name="connsiteY7" fmla="*/ 178468 h 1070807"/>
                <a:gd name="connsiteX8" fmla="*/ 4103980 w 4103980"/>
                <a:gd name="connsiteY8" fmla="*/ 178468 h 1070807"/>
                <a:gd name="connsiteX9" fmla="*/ 4103980 w 4103980"/>
                <a:gd name="connsiteY9" fmla="*/ 446170 h 1070807"/>
                <a:gd name="connsiteX10" fmla="*/ 4103980 w 4103980"/>
                <a:gd name="connsiteY10" fmla="*/ 892336 h 1070807"/>
                <a:gd name="connsiteX11" fmla="*/ 3925509 w 4103980"/>
                <a:gd name="connsiteY11" fmla="*/ 1070807 h 1070807"/>
                <a:gd name="connsiteX12" fmla="*/ 1848019 w 4103980"/>
                <a:gd name="connsiteY12" fmla="*/ 1070807 h 1070807"/>
                <a:gd name="connsiteX13" fmla="*/ 881179 w 4103980"/>
                <a:gd name="connsiteY13" fmla="*/ 1070807 h 1070807"/>
                <a:gd name="connsiteX14" fmla="*/ 881179 w 4103980"/>
                <a:gd name="connsiteY14" fmla="*/ 1070807 h 1070807"/>
                <a:gd name="connsiteX15" fmla="*/ 415090 w 4103980"/>
                <a:gd name="connsiteY15" fmla="*/ 1070807 h 1070807"/>
                <a:gd name="connsiteX16" fmla="*/ 236619 w 4103980"/>
                <a:gd name="connsiteY16" fmla="*/ 892336 h 1070807"/>
                <a:gd name="connsiteX17" fmla="*/ 236619 w 4103980"/>
                <a:gd name="connsiteY17" fmla="*/ 309693 h 1070807"/>
                <a:gd name="connsiteX18" fmla="*/ 23527 w 4103980"/>
                <a:gd name="connsiteY18" fmla="*/ 195062 h 1070807"/>
                <a:gd name="connsiteX19" fmla="*/ 236619 w 4103980"/>
                <a:gd name="connsiteY19" fmla="*/ 178468 h 1070807"/>
                <a:gd name="connsiteX20" fmla="*/ 236619 w 4103980"/>
                <a:gd name="connsiteY20" fmla="*/ 178471 h 1070807"/>
                <a:gd name="connsiteX0" fmla="*/ 482553 w 4349914"/>
                <a:gd name="connsiteY0" fmla="*/ 178471 h 1070807"/>
                <a:gd name="connsiteX1" fmla="*/ 661024 w 4349914"/>
                <a:gd name="connsiteY1" fmla="*/ 0 h 1070807"/>
                <a:gd name="connsiteX2" fmla="*/ 1127113 w 4349914"/>
                <a:gd name="connsiteY2" fmla="*/ 0 h 1070807"/>
                <a:gd name="connsiteX3" fmla="*/ 1127113 w 4349914"/>
                <a:gd name="connsiteY3" fmla="*/ 0 h 1070807"/>
                <a:gd name="connsiteX4" fmla="*/ 2093953 w 4349914"/>
                <a:gd name="connsiteY4" fmla="*/ 0 h 1070807"/>
                <a:gd name="connsiteX5" fmla="*/ 4171443 w 4349914"/>
                <a:gd name="connsiteY5" fmla="*/ 0 h 1070807"/>
                <a:gd name="connsiteX6" fmla="*/ 4349914 w 4349914"/>
                <a:gd name="connsiteY6" fmla="*/ 178471 h 1070807"/>
                <a:gd name="connsiteX7" fmla="*/ 4349914 w 4349914"/>
                <a:gd name="connsiteY7" fmla="*/ 178468 h 1070807"/>
                <a:gd name="connsiteX8" fmla="*/ 4349914 w 4349914"/>
                <a:gd name="connsiteY8" fmla="*/ 178468 h 1070807"/>
                <a:gd name="connsiteX9" fmla="*/ 4349914 w 4349914"/>
                <a:gd name="connsiteY9" fmla="*/ 446170 h 1070807"/>
                <a:gd name="connsiteX10" fmla="*/ 4349914 w 4349914"/>
                <a:gd name="connsiteY10" fmla="*/ 892336 h 1070807"/>
                <a:gd name="connsiteX11" fmla="*/ 4171443 w 4349914"/>
                <a:gd name="connsiteY11" fmla="*/ 1070807 h 1070807"/>
                <a:gd name="connsiteX12" fmla="*/ 2093953 w 4349914"/>
                <a:gd name="connsiteY12" fmla="*/ 1070807 h 1070807"/>
                <a:gd name="connsiteX13" fmla="*/ 1127113 w 4349914"/>
                <a:gd name="connsiteY13" fmla="*/ 1070807 h 1070807"/>
                <a:gd name="connsiteX14" fmla="*/ 1127113 w 4349914"/>
                <a:gd name="connsiteY14" fmla="*/ 1070807 h 1070807"/>
                <a:gd name="connsiteX15" fmla="*/ 661024 w 4349914"/>
                <a:gd name="connsiteY15" fmla="*/ 1070807 h 1070807"/>
                <a:gd name="connsiteX16" fmla="*/ 482553 w 4349914"/>
                <a:gd name="connsiteY16" fmla="*/ 892336 h 1070807"/>
                <a:gd name="connsiteX17" fmla="*/ 482553 w 4349914"/>
                <a:gd name="connsiteY17" fmla="*/ 309693 h 1070807"/>
                <a:gd name="connsiteX18" fmla="*/ 11202 w 4349914"/>
                <a:gd name="connsiteY18" fmla="*/ 294353 h 1070807"/>
                <a:gd name="connsiteX19" fmla="*/ 482553 w 4349914"/>
                <a:gd name="connsiteY19" fmla="*/ 178468 h 1070807"/>
                <a:gd name="connsiteX20" fmla="*/ 482553 w 4349914"/>
                <a:gd name="connsiteY20" fmla="*/ 178471 h 1070807"/>
                <a:gd name="connsiteX0" fmla="*/ 1322420 w 5189781"/>
                <a:gd name="connsiteY0" fmla="*/ 178471 h 1070807"/>
                <a:gd name="connsiteX1" fmla="*/ 1500891 w 5189781"/>
                <a:gd name="connsiteY1" fmla="*/ 0 h 1070807"/>
                <a:gd name="connsiteX2" fmla="*/ 1966980 w 5189781"/>
                <a:gd name="connsiteY2" fmla="*/ 0 h 1070807"/>
                <a:gd name="connsiteX3" fmla="*/ 1966980 w 5189781"/>
                <a:gd name="connsiteY3" fmla="*/ 0 h 1070807"/>
                <a:gd name="connsiteX4" fmla="*/ 2933820 w 5189781"/>
                <a:gd name="connsiteY4" fmla="*/ 0 h 1070807"/>
                <a:gd name="connsiteX5" fmla="*/ 5011310 w 5189781"/>
                <a:gd name="connsiteY5" fmla="*/ 0 h 1070807"/>
                <a:gd name="connsiteX6" fmla="*/ 5189781 w 5189781"/>
                <a:gd name="connsiteY6" fmla="*/ 178471 h 1070807"/>
                <a:gd name="connsiteX7" fmla="*/ 5189781 w 5189781"/>
                <a:gd name="connsiteY7" fmla="*/ 178468 h 1070807"/>
                <a:gd name="connsiteX8" fmla="*/ 5189781 w 5189781"/>
                <a:gd name="connsiteY8" fmla="*/ 178468 h 1070807"/>
                <a:gd name="connsiteX9" fmla="*/ 5189781 w 5189781"/>
                <a:gd name="connsiteY9" fmla="*/ 446170 h 1070807"/>
                <a:gd name="connsiteX10" fmla="*/ 5189781 w 5189781"/>
                <a:gd name="connsiteY10" fmla="*/ 892336 h 1070807"/>
                <a:gd name="connsiteX11" fmla="*/ 5011310 w 5189781"/>
                <a:gd name="connsiteY11" fmla="*/ 1070807 h 1070807"/>
                <a:gd name="connsiteX12" fmla="*/ 2933820 w 5189781"/>
                <a:gd name="connsiteY12" fmla="*/ 1070807 h 1070807"/>
                <a:gd name="connsiteX13" fmla="*/ 1966980 w 5189781"/>
                <a:gd name="connsiteY13" fmla="*/ 1070807 h 1070807"/>
                <a:gd name="connsiteX14" fmla="*/ 1966980 w 5189781"/>
                <a:gd name="connsiteY14" fmla="*/ 1070807 h 1070807"/>
                <a:gd name="connsiteX15" fmla="*/ 1500891 w 5189781"/>
                <a:gd name="connsiteY15" fmla="*/ 1070807 h 1070807"/>
                <a:gd name="connsiteX16" fmla="*/ 1322420 w 5189781"/>
                <a:gd name="connsiteY16" fmla="*/ 892336 h 1070807"/>
                <a:gd name="connsiteX17" fmla="*/ 1322420 w 5189781"/>
                <a:gd name="connsiteY17" fmla="*/ 309693 h 1070807"/>
                <a:gd name="connsiteX18" fmla="*/ 4066 w 5189781"/>
                <a:gd name="connsiteY18" fmla="*/ 145342 h 1070807"/>
                <a:gd name="connsiteX19" fmla="*/ 1322420 w 5189781"/>
                <a:gd name="connsiteY19" fmla="*/ 178468 h 1070807"/>
                <a:gd name="connsiteX20" fmla="*/ 1322420 w 5189781"/>
                <a:gd name="connsiteY20" fmla="*/ 178471 h 1070807"/>
                <a:gd name="connsiteX0" fmla="*/ 606485 w 4473846"/>
                <a:gd name="connsiteY0" fmla="*/ 178471 h 1070807"/>
                <a:gd name="connsiteX1" fmla="*/ 784956 w 4473846"/>
                <a:gd name="connsiteY1" fmla="*/ 0 h 1070807"/>
                <a:gd name="connsiteX2" fmla="*/ 1251045 w 4473846"/>
                <a:gd name="connsiteY2" fmla="*/ 0 h 1070807"/>
                <a:gd name="connsiteX3" fmla="*/ 1251045 w 4473846"/>
                <a:gd name="connsiteY3" fmla="*/ 0 h 1070807"/>
                <a:gd name="connsiteX4" fmla="*/ 2217885 w 4473846"/>
                <a:gd name="connsiteY4" fmla="*/ 0 h 1070807"/>
                <a:gd name="connsiteX5" fmla="*/ 4295375 w 4473846"/>
                <a:gd name="connsiteY5" fmla="*/ 0 h 1070807"/>
                <a:gd name="connsiteX6" fmla="*/ 4473846 w 4473846"/>
                <a:gd name="connsiteY6" fmla="*/ 178471 h 1070807"/>
                <a:gd name="connsiteX7" fmla="*/ 4473846 w 4473846"/>
                <a:gd name="connsiteY7" fmla="*/ 178468 h 1070807"/>
                <a:gd name="connsiteX8" fmla="*/ 4473846 w 4473846"/>
                <a:gd name="connsiteY8" fmla="*/ 178468 h 1070807"/>
                <a:gd name="connsiteX9" fmla="*/ 4473846 w 4473846"/>
                <a:gd name="connsiteY9" fmla="*/ 446170 h 1070807"/>
                <a:gd name="connsiteX10" fmla="*/ 4473846 w 4473846"/>
                <a:gd name="connsiteY10" fmla="*/ 892336 h 1070807"/>
                <a:gd name="connsiteX11" fmla="*/ 4295375 w 4473846"/>
                <a:gd name="connsiteY11" fmla="*/ 1070807 h 1070807"/>
                <a:gd name="connsiteX12" fmla="*/ 2217885 w 4473846"/>
                <a:gd name="connsiteY12" fmla="*/ 1070807 h 1070807"/>
                <a:gd name="connsiteX13" fmla="*/ 1251045 w 4473846"/>
                <a:gd name="connsiteY13" fmla="*/ 1070807 h 1070807"/>
                <a:gd name="connsiteX14" fmla="*/ 1251045 w 4473846"/>
                <a:gd name="connsiteY14" fmla="*/ 1070807 h 1070807"/>
                <a:gd name="connsiteX15" fmla="*/ 784956 w 4473846"/>
                <a:gd name="connsiteY15" fmla="*/ 1070807 h 1070807"/>
                <a:gd name="connsiteX16" fmla="*/ 606485 w 4473846"/>
                <a:gd name="connsiteY16" fmla="*/ 892336 h 1070807"/>
                <a:gd name="connsiteX17" fmla="*/ 606485 w 4473846"/>
                <a:gd name="connsiteY17" fmla="*/ 309693 h 1070807"/>
                <a:gd name="connsiteX18" fmla="*/ 8889 w 4473846"/>
                <a:gd name="connsiteY18" fmla="*/ 89258 h 1070807"/>
                <a:gd name="connsiteX19" fmla="*/ 606485 w 4473846"/>
                <a:gd name="connsiteY19" fmla="*/ 178468 h 1070807"/>
                <a:gd name="connsiteX20" fmla="*/ 606485 w 4473846"/>
                <a:gd name="connsiteY20" fmla="*/ 178471 h 1070807"/>
                <a:gd name="connsiteX0" fmla="*/ 434275 w 4301636"/>
                <a:gd name="connsiteY0" fmla="*/ 178471 h 1070807"/>
                <a:gd name="connsiteX1" fmla="*/ 612746 w 4301636"/>
                <a:gd name="connsiteY1" fmla="*/ 0 h 1070807"/>
                <a:gd name="connsiteX2" fmla="*/ 1078835 w 4301636"/>
                <a:gd name="connsiteY2" fmla="*/ 0 h 1070807"/>
                <a:gd name="connsiteX3" fmla="*/ 1078835 w 4301636"/>
                <a:gd name="connsiteY3" fmla="*/ 0 h 1070807"/>
                <a:gd name="connsiteX4" fmla="*/ 2045675 w 4301636"/>
                <a:gd name="connsiteY4" fmla="*/ 0 h 1070807"/>
                <a:gd name="connsiteX5" fmla="*/ 4123165 w 4301636"/>
                <a:gd name="connsiteY5" fmla="*/ 0 h 1070807"/>
                <a:gd name="connsiteX6" fmla="*/ 4301636 w 4301636"/>
                <a:gd name="connsiteY6" fmla="*/ 178471 h 1070807"/>
                <a:gd name="connsiteX7" fmla="*/ 4301636 w 4301636"/>
                <a:gd name="connsiteY7" fmla="*/ 178468 h 1070807"/>
                <a:gd name="connsiteX8" fmla="*/ 4301636 w 4301636"/>
                <a:gd name="connsiteY8" fmla="*/ 178468 h 1070807"/>
                <a:gd name="connsiteX9" fmla="*/ 4301636 w 4301636"/>
                <a:gd name="connsiteY9" fmla="*/ 446170 h 1070807"/>
                <a:gd name="connsiteX10" fmla="*/ 4301636 w 4301636"/>
                <a:gd name="connsiteY10" fmla="*/ 892336 h 1070807"/>
                <a:gd name="connsiteX11" fmla="*/ 4123165 w 4301636"/>
                <a:gd name="connsiteY11" fmla="*/ 1070807 h 1070807"/>
                <a:gd name="connsiteX12" fmla="*/ 2045675 w 4301636"/>
                <a:gd name="connsiteY12" fmla="*/ 1070807 h 1070807"/>
                <a:gd name="connsiteX13" fmla="*/ 1078835 w 4301636"/>
                <a:gd name="connsiteY13" fmla="*/ 1070807 h 1070807"/>
                <a:gd name="connsiteX14" fmla="*/ 1078835 w 4301636"/>
                <a:gd name="connsiteY14" fmla="*/ 1070807 h 1070807"/>
                <a:gd name="connsiteX15" fmla="*/ 612746 w 4301636"/>
                <a:gd name="connsiteY15" fmla="*/ 1070807 h 1070807"/>
                <a:gd name="connsiteX16" fmla="*/ 434275 w 4301636"/>
                <a:gd name="connsiteY16" fmla="*/ 892336 h 1070807"/>
                <a:gd name="connsiteX17" fmla="*/ 434275 w 4301636"/>
                <a:gd name="connsiteY17" fmla="*/ 309693 h 1070807"/>
                <a:gd name="connsiteX18" fmla="*/ 12473 w 4301636"/>
                <a:gd name="connsiteY18" fmla="*/ 111692 h 1070807"/>
                <a:gd name="connsiteX19" fmla="*/ 434275 w 4301636"/>
                <a:gd name="connsiteY19" fmla="*/ 178468 h 1070807"/>
                <a:gd name="connsiteX20" fmla="*/ 434275 w 4301636"/>
                <a:gd name="connsiteY20" fmla="*/ 178471 h 1070807"/>
                <a:gd name="connsiteX0" fmla="*/ 347149 w 4214510"/>
                <a:gd name="connsiteY0" fmla="*/ 178471 h 1070807"/>
                <a:gd name="connsiteX1" fmla="*/ 525620 w 4214510"/>
                <a:gd name="connsiteY1" fmla="*/ 0 h 1070807"/>
                <a:gd name="connsiteX2" fmla="*/ 991709 w 4214510"/>
                <a:gd name="connsiteY2" fmla="*/ 0 h 1070807"/>
                <a:gd name="connsiteX3" fmla="*/ 991709 w 4214510"/>
                <a:gd name="connsiteY3" fmla="*/ 0 h 1070807"/>
                <a:gd name="connsiteX4" fmla="*/ 1958549 w 4214510"/>
                <a:gd name="connsiteY4" fmla="*/ 0 h 1070807"/>
                <a:gd name="connsiteX5" fmla="*/ 4036039 w 4214510"/>
                <a:gd name="connsiteY5" fmla="*/ 0 h 1070807"/>
                <a:gd name="connsiteX6" fmla="*/ 4214510 w 4214510"/>
                <a:gd name="connsiteY6" fmla="*/ 178471 h 1070807"/>
                <a:gd name="connsiteX7" fmla="*/ 4214510 w 4214510"/>
                <a:gd name="connsiteY7" fmla="*/ 178468 h 1070807"/>
                <a:gd name="connsiteX8" fmla="*/ 4214510 w 4214510"/>
                <a:gd name="connsiteY8" fmla="*/ 178468 h 1070807"/>
                <a:gd name="connsiteX9" fmla="*/ 4214510 w 4214510"/>
                <a:gd name="connsiteY9" fmla="*/ 446170 h 1070807"/>
                <a:gd name="connsiteX10" fmla="*/ 4214510 w 4214510"/>
                <a:gd name="connsiteY10" fmla="*/ 892336 h 1070807"/>
                <a:gd name="connsiteX11" fmla="*/ 4036039 w 4214510"/>
                <a:gd name="connsiteY11" fmla="*/ 1070807 h 1070807"/>
                <a:gd name="connsiteX12" fmla="*/ 1958549 w 4214510"/>
                <a:gd name="connsiteY12" fmla="*/ 1070807 h 1070807"/>
                <a:gd name="connsiteX13" fmla="*/ 991709 w 4214510"/>
                <a:gd name="connsiteY13" fmla="*/ 1070807 h 1070807"/>
                <a:gd name="connsiteX14" fmla="*/ 991709 w 4214510"/>
                <a:gd name="connsiteY14" fmla="*/ 1070807 h 1070807"/>
                <a:gd name="connsiteX15" fmla="*/ 525620 w 4214510"/>
                <a:gd name="connsiteY15" fmla="*/ 1070807 h 1070807"/>
                <a:gd name="connsiteX16" fmla="*/ 347149 w 4214510"/>
                <a:gd name="connsiteY16" fmla="*/ 892336 h 1070807"/>
                <a:gd name="connsiteX17" fmla="*/ 347149 w 4214510"/>
                <a:gd name="connsiteY17" fmla="*/ 309693 h 1070807"/>
                <a:gd name="connsiteX18" fmla="*/ 15701 w 4214510"/>
                <a:gd name="connsiteY18" fmla="*/ 267068 h 1070807"/>
                <a:gd name="connsiteX19" fmla="*/ 347149 w 4214510"/>
                <a:gd name="connsiteY19" fmla="*/ 178468 h 1070807"/>
                <a:gd name="connsiteX20" fmla="*/ 347149 w 4214510"/>
                <a:gd name="connsiteY20" fmla="*/ 178471 h 1070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214510" h="1070807">
                  <a:moveTo>
                    <a:pt x="347149" y="178471"/>
                  </a:moveTo>
                  <a:cubicBezTo>
                    <a:pt x="347149" y="79904"/>
                    <a:pt x="427053" y="0"/>
                    <a:pt x="525620" y="0"/>
                  </a:cubicBezTo>
                  <a:lnTo>
                    <a:pt x="991709" y="0"/>
                  </a:lnTo>
                  <a:lnTo>
                    <a:pt x="991709" y="0"/>
                  </a:lnTo>
                  <a:lnTo>
                    <a:pt x="1958549" y="0"/>
                  </a:lnTo>
                  <a:lnTo>
                    <a:pt x="4036039" y="0"/>
                  </a:lnTo>
                  <a:cubicBezTo>
                    <a:pt x="4134606" y="0"/>
                    <a:pt x="4214510" y="79904"/>
                    <a:pt x="4214510" y="178471"/>
                  </a:cubicBezTo>
                  <a:lnTo>
                    <a:pt x="4214510" y="178468"/>
                  </a:lnTo>
                  <a:lnTo>
                    <a:pt x="4214510" y="178468"/>
                  </a:lnTo>
                  <a:lnTo>
                    <a:pt x="4214510" y="446170"/>
                  </a:lnTo>
                  <a:lnTo>
                    <a:pt x="4214510" y="892336"/>
                  </a:lnTo>
                  <a:cubicBezTo>
                    <a:pt x="4214510" y="990903"/>
                    <a:pt x="4134606" y="1070807"/>
                    <a:pt x="4036039" y="1070807"/>
                  </a:cubicBezTo>
                  <a:lnTo>
                    <a:pt x="1958549" y="1070807"/>
                  </a:lnTo>
                  <a:lnTo>
                    <a:pt x="991709" y="1070807"/>
                  </a:lnTo>
                  <a:lnTo>
                    <a:pt x="991709" y="1070807"/>
                  </a:lnTo>
                  <a:lnTo>
                    <a:pt x="525620" y="1070807"/>
                  </a:lnTo>
                  <a:cubicBezTo>
                    <a:pt x="427053" y="1070807"/>
                    <a:pt x="347149" y="990903"/>
                    <a:pt x="347149" y="892336"/>
                  </a:cubicBezTo>
                  <a:lnTo>
                    <a:pt x="347149" y="309693"/>
                  </a:lnTo>
                  <a:cubicBezTo>
                    <a:pt x="210529" y="249418"/>
                    <a:pt x="-69044" y="294245"/>
                    <a:pt x="15701" y="267068"/>
                  </a:cubicBezTo>
                  <a:lnTo>
                    <a:pt x="347149" y="178468"/>
                  </a:lnTo>
                  <a:lnTo>
                    <a:pt x="347149" y="178471"/>
                  </a:lnTo>
                  <a:close/>
                </a:path>
              </a:pathLst>
            </a:custGeom>
            <a:solidFill>
              <a:schemeClr val="tx2">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endParaRPr kumimoji="1" lang="ja-JP" altLang="en-US" sz="1200" dirty="0"/>
            </a:p>
          </p:txBody>
        </p:sp>
        <p:sp>
          <p:nvSpPr>
            <p:cNvPr id="32" name="テキスト ボックス 31">
              <a:extLst>
                <a:ext uri="{FF2B5EF4-FFF2-40B4-BE49-F238E27FC236}">
                  <a16:creationId xmlns:a16="http://schemas.microsoft.com/office/drawing/2014/main" id="{BDD917B1-1527-4477-9663-A45B38861647}"/>
                </a:ext>
              </a:extLst>
            </p:cNvPr>
            <p:cNvSpPr txBox="1"/>
            <p:nvPr/>
          </p:nvSpPr>
          <p:spPr>
            <a:xfrm>
              <a:off x="4927886" y="3583334"/>
              <a:ext cx="3140272" cy="1271155"/>
            </a:xfrm>
            <a:prstGeom prst="rect">
              <a:avLst/>
            </a:prstGeom>
            <a:noFill/>
          </p:spPr>
          <p:txBody>
            <a:bodyPr wrap="square" rtlCol="0">
              <a:spAutoFit/>
            </a:bodyPr>
            <a:lstStyle/>
            <a:p>
              <a:pPr marL="174625" indent="-174625"/>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2019</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R1</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2022</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年度（</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R4</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肢体不自由校：</a:t>
              </a:r>
              <a:r>
                <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13</a:t>
              </a:r>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校</a:t>
              </a:r>
              <a:endParaRPr lang="en-US" altLang="ja-JP"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r>
                <a:rPr lang="ja-JP" altLang="en-US" sz="105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知的障がい校：８校</a:t>
              </a:r>
              <a:endParaRPr lang="en-US" altLang="ja-JP" sz="1000"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3" name="四角形: 角を丸くする 32">
            <a:extLst>
              <a:ext uri="{FF2B5EF4-FFF2-40B4-BE49-F238E27FC236}">
                <a16:creationId xmlns:a16="http://schemas.microsoft.com/office/drawing/2014/main" id="{0CFA44AB-6886-4918-AC69-18047A5384DE}"/>
              </a:ext>
            </a:extLst>
          </p:cNvPr>
          <p:cNvSpPr/>
          <p:nvPr/>
        </p:nvSpPr>
        <p:spPr>
          <a:xfrm>
            <a:off x="2658502" y="3577836"/>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
        <p:nvSpPr>
          <p:cNvPr id="34" name="テキスト ボックス 33">
            <a:extLst>
              <a:ext uri="{FF2B5EF4-FFF2-40B4-BE49-F238E27FC236}">
                <a16:creationId xmlns:a16="http://schemas.microsoft.com/office/drawing/2014/main" id="{3EB182D5-41E1-430C-9908-A90AF8D9DEF0}"/>
              </a:ext>
            </a:extLst>
          </p:cNvPr>
          <p:cNvSpPr txBox="1"/>
          <p:nvPr/>
        </p:nvSpPr>
        <p:spPr>
          <a:xfrm>
            <a:off x="162403" y="5628039"/>
            <a:ext cx="7029398" cy="953210"/>
          </a:xfrm>
          <a:prstGeom prst="rect">
            <a:avLst/>
          </a:prstGeom>
          <a:noFill/>
        </p:spPr>
        <p:txBody>
          <a:bodyPr wrap="square">
            <a:spAutoFit/>
          </a:bodyPr>
          <a:lstStyle/>
          <a:p>
            <a:pPr marL="174625" indent="-174625">
              <a:lnSpc>
                <a:spcPts val="1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⑤「熱中症予防のための運動指針」を活用し各学校において「学校における熱中症対策ガイドライン」を作成</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5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作成した「学校における熱中症対策ガイドライン」に基づく対応の徹底</a:t>
            </a:r>
            <a:endParaRPr lang="en-US" altLang="ja-JP" sz="1200" strike="dblStrike"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四角形: 角を丸くする 34">
            <a:extLst>
              <a:ext uri="{FF2B5EF4-FFF2-40B4-BE49-F238E27FC236}">
                <a16:creationId xmlns:a16="http://schemas.microsoft.com/office/drawing/2014/main" id="{5D69805C-62BE-4A01-A7EF-0735054B2245}"/>
              </a:ext>
            </a:extLst>
          </p:cNvPr>
          <p:cNvSpPr/>
          <p:nvPr/>
        </p:nvSpPr>
        <p:spPr>
          <a:xfrm>
            <a:off x="563409" y="3576843"/>
            <a:ext cx="1688944" cy="256827"/>
          </a:xfrm>
          <a:prstGeom prst="roundRect">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2023</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R5</a:t>
            </a:r>
            <a:r>
              <a:rPr lang="ja-JP" altLang="en-US" sz="1200" b="1" dirty="0">
                <a:latin typeface="Meiryo UI" panose="020B0604030504040204" pitchFamily="50" charset="-128"/>
                <a:ea typeface="Meiryo UI" panose="020B0604030504040204" pitchFamily="50" charset="-128"/>
              </a:rPr>
              <a:t>）</a:t>
            </a:r>
          </a:p>
        </p:txBody>
      </p:sp>
      <p:sp>
        <p:nvSpPr>
          <p:cNvPr id="36" name="四角形: 角を丸くする 35">
            <a:extLst>
              <a:ext uri="{FF2B5EF4-FFF2-40B4-BE49-F238E27FC236}">
                <a16:creationId xmlns:a16="http://schemas.microsoft.com/office/drawing/2014/main" id="{1FB03F28-8390-4F63-BAFD-9DE47A2DBA9D}"/>
              </a:ext>
            </a:extLst>
          </p:cNvPr>
          <p:cNvSpPr/>
          <p:nvPr/>
        </p:nvSpPr>
        <p:spPr>
          <a:xfrm>
            <a:off x="557938" y="4808334"/>
            <a:ext cx="1688944" cy="256827"/>
          </a:xfrm>
          <a:prstGeom prst="roundRect">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2023</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R5</a:t>
            </a:r>
            <a:r>
              <a:rPr lang="ja-JP" altLang="en-US" sz="1200" b="1" dirty="0">
                <a:latin typeface="Meiryo UI" panose="020B0604030504040204" pitchFamily="50" charset="-128"/>
                <a:ea typeface="Meiryo UI" panose="020B0604030504040204" pitchFamily="50" charset="-128"/>
              </a:rPr>
              <a:t>）</a:t>
            </a:r>
          </a:p>
        </p:txBody>
      </p:sp>
      <p:sp>
        <p:nvSpPr>
          <p:cNvPr id="37" name="テキスト ボックス 36">
            <a:extLst>
              <a:ext uri="{FF2B5EF4-FFF2-40B4-BE49-F238E27FC236}">
                <a16:creationId xmlns:a16="http://schemas.microsoft.com/office/drawing/2014/main" id="{32D24C9C-AE64-41CF-BA1D-721BC5B44232}"/>
              </a:ext>
            </a:extLst>
          </p:cNvPr>
          <p:cNvSpPr txBox="1"/>
          <p:nvPr/>
        </p:nvSpPr>
        <p:spPr>
          <a:xfrm>
            <a:off x="2655930" y="3816245"/>
            <a:ext cx="3075902" cy="651845"/>
          </a:xfrm>
          <a:prstGeom prst="rect">
            <a:avLst/>
          </a:prstGeom>
          <a:noFill/>
        </p:spPr>
        <p:txBody>
          <a:bodyPr wrap="square">
            <a:spAutoFit/>
          </a:bodyPr>
          <a:lstStyle/>
          <a:p>
            <a:pPr marL="174625" indent="-174625">
              <a:lnSpc>
                <a:spcPts val="15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R4</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）４月に移管された</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大阪府立いちりつ高校（旧大阪市立高校）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500"/>
              </a:lnSpc>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16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校の体育館に設置予定</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四角形: 角を丸くする 37">
            <a:extLst>
              <a:ext uri="{FF2B5EF4-FFF2-40B4-BE49-F238E27FC236}">
                <a16:creationId xmlns:a16="http://schemas.microsoft.com/office/drawing/2014/main" id="{B1B79748-C9D7-45DE-BEAA-EA66B2B42C45}"/>
              </a:ext>
            </a:extLst>
          </p:cNvPr>
          <p:cNvSpPr/>
          <p:nvPr/>
        </p:nvSpPr>
        <p:spPr>
          <a:xfrm>
            <a:off x="382187" y="6063718"/>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
        <p:nvSpPr>
          <p:cNvPr id="39" name="四角形: 角を丸くする 38">
            <a:extLst>
              <a:ext uri="{FF2B5EF4-FFF2-40B4-BE49-F238E27FC236}">
                <a16:creationId xmlns:a16="http://schemas.microsoft.com/office/drawing/2014/main" id="{638CCFF1-5B7D-4B7F-879E-D0BEED010D8A}"/>
              </a:ext>
            </a:extLst>
          </p:cNvPr>
          <p:cNvSpPr/>
          <p:nvPr/>
        </p:nvSpPr>
        <p:spPr>
          <a:xfrm>
            <a:off x="4757242" y="6265204"/>
            <a:ext cx="3523324"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575873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592441" y="818710"/>
            <a:ext cx="7959118" cy="5220580"/>
          </a:xfrm>
          <a:prstGeom prst="roundRect">
            <a:avLst>
              <a:gd name="adj" fmla="val 4326"/>
            </a:avLst>
          </a:prstGeom>
          <a:solidFill>
            <a:schemeClr val="tx2">
              <a:lumMod val="20000"/>
              <a:lumOff val="80000"/>
            </a:schemeClr>
          </a:solidFill>
          <a:ln w="73025" cmpd="dbl">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1043608" y="1303101"/>
            <a:ext cx="7056784" cy="4649414"/>
          </a:xfrm>
          <a:prstGeom prst="rect">
            <a:avLst/>
          </a:prstGeom>
        </p:spPr>
        <p:txBody>
          <a:bodyPr wrap="square">
            <a:spAutoFit/>
          </a:bodyPr>
          <a:lstStyle/>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２．大阪府の今夏の状況</a:t>
            </a: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endParaRPr kumimoji="0" lang="en-US" altLang="ja-JP"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pPr>
              <a:lnSpc>
                <a:spcPct val="150000"/>
              </a:lnSpc>
              <a:spcBef>
                <a:spcPts val="1200"/>
              </a:spcBef>
            </a:pPr>
            <a:r>
              <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３．各部局の取組み</a:t>
            </a:r>
          </a:p>
          <a:p>
            <a:pPr>
              <a:lnSpc>
                <a:spcPct val="150000"/>
              </a:lnSpc>
              <a:spcBef>
                <a:spcPts val="1200"/>
              </a:spcBef>
            </a:pPr>
            <a:endParaRPr kumimoji="0" lang="ja-JP" altLang="en-US" sz="2800" b="1" kern="0"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EDFEFCA-0610-4FD9-B7F4-F869A9CA368B}" type="slidenum">
              <a:rPr lang="ja-JP" altLang="en-US" sz="2200" b="1" smtClean="0">
                <a:latin typeface="Meiryo UI" panose="020B0604030504040204" pitchFamily="50" charset="-128"/>
                <a:ea typeface="Meiryo UI" panose="020B0604030504040204" pitchFamily="50" charset="-128"/>
              </a:rPr>
              <a:t>2</a:t>
            </a:fld>
            <a:endParaRPr lang="ja-JP" altLang="en-US" sz="2200" b="1" dirty="0">
              <a:latin typeface="Meiryo UI" panose="020B0604030504040204" pitchFamily="50" charset="-128"/>
              <a:ea typeface="Meiryo UI" panose="020B0604030504040204" pitchFamily="50" charset="-128"/>
            </a:endParaRPr>
          </a:p>
        </p:txBody>
      </p:sp>
      <p:sp>
        <p:nvSpPr>
          <p:cNvPr id="5" name="角丸四角形 4"/>
          <p:cNvSpPr/>
          <p:nvPr/>
        </p:nvSpPr>
        <p:spPr>
          <a:xfrm>
            <a:off x="1691680" y="494674"/>
            <a:ext cx="5544616" cy="507832"/>
          </a:xfrm>
          <a:prstGeom prst="roundRect">
            <a:avLst/>
          </a:prstGeom>
          <a:solidFill>
            <a:schemeClr val="accent1">
              <a:lumMod val="75000"/>
            </a:schemeClr>
          </a:solidFill>
          <a:ln w="28575">
            <a:solidFill>
              <a:srgbClr val="002060"/>
            </a:solidFill>
          </a:ln>
        </p:spPr>
        <p:style>
          <a:lnRef idx="2">
            <a:schemeClr val="accent2"/>
          </a:lnRef>
          <a:fillRef idx="1">
            <a:schemeClr val="lt1"/>
          </a:fillRef>
          <a:effectRef idx="0">
            <a:schemeClr val="accent2"/>
          </a:effectRef>
          <a:fontRef idx="minor">
            <a:schemeClr val="dk1"/>
          </a:fontRef>
        </p:style>
        <p:txBody>
          <a:bodyPr rtlCol="0" anchor="t" anchorCtr="0"/>
          <a:lstStyle/>
          <a:p>
            <a:pPr algn="ctr"/>
            <a:r>
              <a:rPr lang="ja-JP" altLang="en-US" sz="28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目次</a:t>
            </a:r>
          </a:p>
        </p:txBody>
      </p:sp>
    </p:spTree>
    <p:extLst>
      <p:ext uri="{BB962C8B-B14F-4D97-AF65-F5344CB8AC3E}">
        <p14:creationId xmlns:p14="http://schemas.microsoft.com/office/powerpoint/2010/main" val="35738406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pSp>
        <p:nvGrpSpPr>
          <p:cNvPr id="3" name="グループ化 2"/>
          <p:cNvGrpSpPr/>
          <p:nvPr/>
        </p:nvGrpSpPr>
        <p:grpSpPr>
          <a:xfrm>
            <a:off x="1750642" y="538263"/>
            <a:ext cx="7343844" cy="657826"/>
            <a:chOff x="3041784" y="2423769"/>
            <a:chExt cx="3614968" cy="890838"/>
          </a:xfrm>
        </p:grpSpPr>
        <p:sp>
          <p:nvSpPr>
            <p:cNvPr id="4" name="角丸四角形 3"/>
            <p:cNvSpPr/>
            <p:nvPr/>
          </p:nvSpPr>
          <p:spPr>
            <a:xfrm>
              <a:off x="3041784" y="2423769"/>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703680"/>
              <a:ext cx="3566983" cy="416796"/>
            </a:xfrm>
            <a:prstGeom prst="rect">
              <a:avLst/>
            </a:prstGeom>
          </p:spPr>
          <p:txBody>
            <a:bodyPr wrap="square">
              <a:spAutoFit/>
            </a:bodyPr>
            <a:lstStyle/>
            <a:p>
              <a:endParaRPr lang="ja-JP" altLang="en-US" sz="14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11" name="角丸四角形 10"/>
          <p:cNvSpPr/>
          <p:nvPr/>
        </p:nvSpPr>
        <p:spPr>
          <a:xfrm>
            <a:off x="155584" y="54885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取組①</a:t>
            </a:r>
            <a:endParaRPr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6" name="表 15"/>
          <p:cNvGraphicFramePr>
            <a:graphicFrameLocks noGrp="1"/>
          </p:cNvGraphicFramePr>
          <p:nvPr>
            <p:extLst>
              <p:ext uri="{D42A27DB-BD31-4B8C-83A1-F6EECF244321}">
                <p14:modId xmlns:p14="http://schemas.microsoft.com/office/powerpoint/2010/main" val="358223488"/>
              </p:ext>
            </p:extLst>
          </p:nvPr>
        </p:nvGraphicFramePr>
        <p:xfrm>
          <a:off x="155342" y="1262608"/>
          <a:ext cx="8831835" cy="5473774"/>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1066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506310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3808759" y="2067934"/>
            <a:ext cx="5533405" cy="2262158"/>
          </a:xfrm>
          <a:prstGeom prst="rect">
            <a:avLst/>
          </a:prstGeom>
          <a:noFill/>
          <a:ln w="9525" algn="ctr">
            <a:noFill/>
            <a:round/>
            <a:headEnd/>
            <a:tailEnd/>
          </a:ln>
        </p:spPr>
        <p:txBody>
          <a:bodyPr wrap="square">
            <a:spAutoFit/>
          </a:bodyPr>
          <a:lstStyle/>
          <a:p>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暑さマップ（日本ヒートアイランド学会）への涼しいスポット公開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日本ヒートアイランド学会が作成した暑さマップの涼しいスポットに、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Aft>
                <a:spcPts val="600"/>
              </a:spcAf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府内に整備されているクールスポットの情報を反映・発信</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・大阪ヒートアイランド対策技術コンソー</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シアム</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が選定したクールスポット</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a:spcBef>
                <a:spcPts val="0"/>
              </a:spcBef>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    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選及びクールロード</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選</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H31</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240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・大阪府クールスポットモデル拠点推進</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事業（</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R2</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・都市緑化を活用した猛暑対策事業</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 R5</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37</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ヶ所掲載）</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
          <p:cNvSpPr>
            <a:spLocks noChangeArrowheads="1"/>
          </p:cNvSpPr>
          <p:nvPr/>
        </p:nvSpPr>
        <p:spPr bwMode="auto">
          <a:xfrm>
            <a:off x="7283956" y="863857"/>
            <a:ext cx="194421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15E7C4F-C86E-4B2C-8457-A21CB6E56EED}" type="slidenum">
              <a:rPr lang="en-US" altLang="ja-JP" sz="2200" b="1" smtClean="0">
                <a:latin typeface="Meiryo UI" panose="020B0604030504040204" pitchFamily="50" charset="-128"/>
                <a:ea typeface="Meiryo UI" panose="020B0604030504040204" pitchFamily="50" charset="-128"/>
              </a:rPr>
              <a:t>20</a:t>
            </a:fld>
            <a:endParaRPr lang="en-US" altLang="ja-JP" sz="2200" b="1" dirty="0">
              <a:latin typeface="Meiryo UI" panose="020B0604030504040204" pitchFamily="50" charset="-128"/>
              <a:ea typeface="Meiryo UI" panose="020B0604030504040204" pitchFamily="50" charset="-128"/>
            </a:endParaRPr>
          </a:p>
        </p:txBody>
      </p:sp>
      <p:sp>
        <p:nvSpPr>
          <p:cNvPr id="20" name="正方形/長方形 19"/>
          <p:cNvSpPr/>
          <p:nvPr/>
        </p:nvSpPr>
        <p:spPr>
          <a:xfrm>
            <a:off x="1791218" y="681495"/>
            <a:ext cx="7246362"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クールスポットの利用促進</a:t>
            </a:r>
          </a:p>
        </p:txBody>
      </p:sp>
      <p:pic>
        <p:nvPicPr>
          <p:cNvPr id="40" name="Picture 6" descr="大阪市内エリア">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61875" y="3290709"/>
            <a:ext cx="1972105" cy="2183659"/>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79512" y="2103384"/>
            <a:ext cx="3775209" cy="1077218"/>
          </a:xfrm>
          <a:prstGeom prst="rect">
            <a:avLst/>
          </a:prstGeom>
          <a:noFill/>
          <a:ln w="9525" algn="ctr">
            <a:noFill/>
            <a:round/>
            <a:headEnd/>
            <a:tailEnd/>
          </a:ln>
        </p:spPr>
        <p:txBody>
          <a:bodyPr wrap="square">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①</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大阪みどりのクールスポット</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気温だけでなく、木陰の状況や風にそよぐ木の葉の音など人の感覚的な涼しさや、生き物の生態なども含めたみどりの清涼感に着目して、「大阪みどりのクールスポット」を紹介（下図）</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正方形/長方形 1"/>
          <p:cNvSpPr>
            <a:spLocks noChangeArrowheads="1"/>
          </p:cNvSpPr>
          <p:nvPr/>
        </p:nvSpPr>
        <p:spPr bwMode="auto">
          <a:xfrm>
            <a:off x="179512" y="5495359"/>
            <a:ext cx="3793520" cy="769441"/>
          </a:xfrm>
          <a:prstGeom prst="rect">
            <a:avLst/>
          </a:prstGeom>
          <a:noFill/>
          <a:ln w="9525" algn="ctr">
            <a:noFill/>
            <a:round/>
            <a:headEnd/>
            <a:tailEnd/>
          </a:ln>
        </p:spPr>
        <p:txBody>
          <a:bodyPr wrap="square">
            <a:spAutoFit/>
          </a:bodyPr>
          <a:lstStyle/>
          <a:p>
            <a:r>
              <a:rPr lang="ja-JP" altLang="en-US" sz="1600" dirty="0">
                <a:latin typeface="Meiryo UI" panose="020B0604030504040204" pitchFamily="50" charset="-128"/>
                <a:ea typeface="Meiryo UI" panose="020B0604030504040204" pitchFamily="50" charset="-128"/>
                <a:cs typeface="Meiryo UI" panose="020B0604030504040204" pitchFamily="50" charset="-128"/>
              </a:rPr>
              <a:t>②</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クールスポットに出かけよう！</a:t>
            </a:r>
            <a:endParaRPr lang="en-US" altLang="ja-JP" sz="16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暑い大阪の夏を屋外でも快適に過ごすため、市町村が整備したクールスポットを紹介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667396" y="2999184"/>
            <a:ext cx="2182492" cy="3176794"/>
          </a:xfrm>
          <a:prstGeom prst="rect">
            <a:avLst/>
          </a:prstGeom>
        </p:spPr>
      </p:pic>
      <p:sp>
        <p:nvSpPr>
          <p:cNvPr id="22" name="正方形/長方形 1"/>
          <p:cNvSpPr>
            <a:spLocks noChangeArrowheads="1"/>
          </p:cNvSpPr>
          <p:nvPr/>
        </p:nvSpPr>
        <p:spPr bwMode="auto">
          <a:xfrm>
            <a:off x="599827" y="4847740"/>
            <a:ext cx="4737464" cy="307777"/>
          </a:xfrm>
          <a:prstGeom prst="rect">
            <a:avLst/>
          </a:prstGeom>
          <a:noFill/>
          <a:ln w="9525" algn="ctr">
            <a:noFill/>
            <a:round/>
            <a:headEnd/>
            <a:tailEnd/>
          </a:ln>
        </p:spPr>
        <p:txBody>
          <a:bodyPr wrap="square">
            <a:spAutoFit/>
          </a:bodyPr>
          <a:lstStyle/>
          <a:p>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1"/>
          <p:cNvSpPr>
            <a:spLocks noChangeArrowheads="1"/>
          </p:cNvSpPr>
          <p:nvPr/>
        </p:nvSpPr>
        <p:spPr bwMode="auto">
          <a:xfrm>
            <a:off x="4039565" y="4276920"/>
            <a:ext cx="2570245" cy="1853087"/>
          </a:xfrm>
          <a:prstGeom prst="rect">
            <a:avLst/>
          </a:prstGeom>
          <a:solidFill>
            <a:schemeClr val="bg1"/>
          </a:solidFill>
          <a:ln w="9525" algn="ctr">
            <a:solidFill>
              <a:schemeClr val="tx1"/>
            </a:solidFill>
            <a:round/>
            <a:headEnd/>
            <a:tailEnd/>
          </a:ln>
        </p:spPr>
        <p:txBody>
          <a:bodyPr/>
          <a:lstStyle/>
          <a:p>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大阪ヒートアイランド対策技術コンソーシアム</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大阪</a:t>
            </a:r>
            <a:r>
              <a:rPr lang="en-US" altLang="ja-JP" sz="1200" b="1" dirty="0">
                <a:latin typeface="Meiryo UI" panose="020B0604030504040204" pitchFamily="50" charset="-128"/>
                <a:ea typeface="Meiryo UI" panose="020B0604030504040204" pitchFamily="50" charset="-128"/>
                <a:cs typeface="Meiryo UI" panose="020B0604030504040204" pitchFamily="50" charset="-128"/>
              </a:rPr>
              <a:t>HITEC)</a:t>
            </a: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行政（大阪府・大阪市）、民間事業者（メーカー、コンサル等）、大学等で</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2006</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年１月に設立。</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ヒートアイランド対策技術の開発・普及、対策の実施と効果検証、産学官民による協働の実践。</a:t>
            </a:r>
          </a:p>
        </p:txBody>
      </p:sp>
      <p:pic>
        <p:nvPicPr>
          <p:cNvPr id="26" name="図 2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6919" y="5773919"/>
            <a:ext cx="1556944" cy="324734"/>
          </a:xfrm>
          <a:prstGeom prst="rect">
            <a:avLst/>
          </a:prstGeom>
        </p:spPr>
      </p:pic>
      <p:sp>
        <p:nvSpPr>
          <p:cNvPr id="28" name="角丸四角形 28">
            <a:extLst>
              <a:ext uri="{FF2B5EF4-FFF2-40B4-BE49-F238E27FC236}">
                <a16:creationId xmlns:a16="http://schemas.microsoft.com/office/drawing/2014/main" id="{BB1E51A9-096B-47E8-BA84-2A1B3D38D8AC}"/>
              </a:ext>
            </a:extLst>
          </p:cNvPr>
          <p:cNvSpPr/>
          <p:nvPr/>
        </p:nvSpPr>
        <p:spPr>
          <a:xfrm>
            <a:off x="215558" y="1809535"/>
            <a:ext cx="335255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大阪府ホームページでの情報公開</a:t>
            </a:r>
            <a:endParaRPr lang="ja-JP" altLang="en-US" sz="1600" dirty="0"/>
          </a:p>
        </p:txBody>
      </p:sp>
      <p:sp>
        <p:nvSpPr>
          <p:cNvPr id="31" name="角丸四角形 28">
            <a:extLst>
              <a:ext uri="{FF2B5EF4-FFF2-40B4-BE49-F238E27FC236}">
                <a16:creationId xmlns:a16="http://schemas.microsoft.com/office/drawing/2014/main" id="{29C470C6-8F72-4EB6-B1F6-05B499D9B0D6}"/>
              </a:ext>
            </a:extLst>
          </p:cNvPr>
          <p:cNvSpPr/>
          <p:nvPr/>
        </p:nvSpPr>
        <p:spPr>
          <a:xfrm>
            <a:off x="3864533" y="1810445"/>
            <a:ext cx="3352553" cy="288000"/>
          </a:xfrm>
          <a:prstGeom prst="roundRect">
            <a:avLst>
              <a:gd name="adj" fmla="val 50000"/>
            </a:avLst>
          </a:prstGeom>
          <a:gradFill>
            <a:gsLst>
              <a:gs pos="40000">
                <a:schemeClr val="tx2">
                  <a:lumMod val="75000"/>
                </a:schemeClr>
              </a:gs>
              <a:gs pos="100000">
                <a:schemeClr val="accent1">
                  <a:shade val="93000"/>
                  <a:satMod val="130000"/>
                </a:schemeClr>
              </a:gs>
              <a:gs pos="100000">
                <a:schemeClr val="accent1">
                  <a:shade val="94000"/>
                  <a:satMod val="135000"/>
                </a:schemeClr>
              </a:gs>
            </a:gsLst>
          </a:gradFill>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rtlCol="0" anchor="ctr"/>
          <a:lstStyle/>
          <a:p>
            <a:pPr algn="ct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その他の情報発信</a:t>
            </a:r>
            <a:endParaRPr lang="ja-JP" altLang="en-US" sz="1600" dirty="0"/>
          </a:p>
        </p:txBody>
      </p:sp>
      <p:sp>
        <p:nvSpPr>
          <p:cNvPr id="32" name="四角形: 角を丸くする 31">
            <a:extLst>
              <a:ext uri="{FF2B5EF4-FFF2-40B4-BE49-F238E27FC236}">
                <a16:creationId xmlns:a16="http://schemas.microsoft.com/office/drawing/2014/main" id="{AFDDCF1D-C3C9-4A1A-9A32-BCD87B585893}"/>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019300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（２）クールスポットの活用促進</a:t>
            </a:r>
          </a:p>
        </p:txBody>
      </p:sp>
      <p:graphicFrame>
        <p:nvGraphicFramePr>
          <p:cNvPr id="16" name="表 15"/>
          <p:cNvGraphicFramePr>
            <a:graphicFrameLocks noGrp="1"/>
          </p:cNvGraphicFramePr>
          <p:nvPr>
            <p:extLst>
              <p:ext uri="{D42A27DB-BD31-4B8C-83A1-F6EECF244321}">
                <p14:modId xmlns:p14="http://schemas.microsoft.com/office/powerpoint/2010/main" val="3484120468"/>
              </p:ext>
            </p:extLst>
          </p:nvPr>
        </p:nvGraphicFramePr>
        <p:xfrm>
          <a:off x="155342" y="2256720"/>
          <a:ext cx="8831835" cy="424487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801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864681">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204292" y="2691589"/>
            <a:ext cx="6311923" cy="1494833"/>
          </a:xfrm>
          <a:prstGeom prst="rect">
            <a:avLst/>
          </a:prstGeom>
          <a:noFill/>
          <a:ln w="9525" algn="ctr">
            <a:noFill/>
            <a:round/>
            <a:headEnd/>
            <a:tailEnd/>
          </a:ln>
        </p:spPr>
        <p:txBody>
          <a:bodyPr/>
          <a:lstStyle/>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◆実施期間・時間</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期間：暑くなり始めの５月から９月末まで</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時間：各施設・店舗の営業時間内でご協力可能な範囲</a:t>
            </a: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実施期間は目安であり、各施設・店舗の状況により変更可能</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700"/>
              </a:lnSpc>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（協力施設・店舗数：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441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軒　令和</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日時点）</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（令和５年度メディアからの電話取材：</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社</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取組②</a:t>
            </a:r>
          </a:p>
        </p:txBody>
      </p:sp>
      <p:graphicFrame>
        <p:nvGraphicFramePr>
          <p:cNvPr id="45" name="表 44"/>
          <p:cNvGraphicFramePr>
            <a:graphicFrameLocks noGrp="1"/>
          </p:cNvGraphicFramePr>
          <p:nvPr>
            <p:extLst>
              <p:ext uri="{D42A27DB-BD31-4B8C-83A1-F6EECF244321}">
                <p14:modId xmlns:p14="http://schemas.microsoft.com/office/powerpoint/2010/main" val="4282173039"/>
              </p:ext>
            </p:extLst>
          </p:nvPr>
        </p:nvGraphicFramePr>
        <p:xfrm>
          <a:off x="155341" y="1243362"/>
          <a:ext cx="8831835" cy="966748"/>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3263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634110">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■猛暑の際における外出先の一時避難所として、暑さをしのげる涼しい空間（クールオアシス）を、薬局・銀行等施設店舗の協力により府民等に対してご提供いただく。</a:t>
                      </a:r>
                      <a:endPar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61761" y="890461"/>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角丸四角形 5"/>
          <p:cNvSpPr/>
          <p:nvPr/>
        </p:nvSpPr>
        <p:spPr>
          <a:xfrm>
            <a:off x="4587723" y="2754815"/>
            <a:ext cx="4232749" cy="3488508"/>
          </a:xfrm>
          <a:prstGeom prst="roundRect">
            <a:avLst>
              <a:gd name="adj" fmla="val 4107"/>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2D226355-F962-44D8-A14A-4CDD15E7C7BD}" type="slidenum">
              <a:rPr lang="en-US" altLang="ja-JP" sz="2200" b="1" smtClean="0">
                <a:latin typeface="Meiryo UI" panose="020B0604030504040204" pitchFamily="50" charset="-128"/>
                <a:ea typeface="Meiryo UI" panose="020B0604030504040204" pitchFamily="50" charset="-128"/>
              </a:rPr>
              <a:t>21</a:t>
            </a:fld>
            <a:endParaRPr lang="ja-JP" altLang="en-US"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892615" y="662831"/>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おおさかクールオアシスプロジェクト</a:t>
            </a:r>
          </a:p>
        </p:txBody>
      </p:sp>
      <p:grpSp>
        <p:nvGrpSpPr>
          <p:cNvPr id="15" name="グループ化 14"/>
          <p:cNvGrpSpPr/>
          <p:nvPr/>
        </p:nvGrpSpPr>
        <p:grpSpPr>
          <a:xfrm>
            <a:off x="4659840" y="3364224"/>
            <a:ext cx="2561927" cy="1936983"/>
            <a:chOff x="9074358" y="523085"/>
            <a:chExt cx="2938044" cy="2192934"/>
          </a:xfrm>
        </p:grpSpPr>
        <p:pic>
          <p:nvPicPr>
            <p:cNvPr id="21" name="図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074358" y="523085"/>
              <a:ext cx="1316587" cy="1005353"/>
            </a:xfrm>
            <a:prstGeom prst="rect">
              <a:avLst/>
            </a:prstGeom>
          </p:spPr>
        </p:pic>
        <p:pic>
          <p:nvPicPr>
            <p:cNvPr id="22" name="図 2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66797" y="1817093"/>
              <a:ext cx="699657" cy="898926"/>
            </a:xfrm>
            <a:prstGeom prst="rect">
              <a:avLst/>
            </a:prstGeom>
          </p:spPr>
        </p:pic>
        <p:sp>
          <p:nvSpPr>
            <p:cNvPr id="25" name="線吹き出し 3 (枠付き) 24"/>
            <p:cNvSpPr/>
            <p:nvPr/>
          </p:nvSpPr>
          <p:spPr>
            <a:xfrm flipH="1">
              <a:off x="10604694" y="603303"/>
              <a:ext cx="1260155" cy="643734"/>
            </a:xfrm>
            <a:prstGeom prst="borderCallout3">
              <a:avLst>
                <a:gd name="adj1" fmla="val 42258"/>
                <a:gd name="adj2" fmla="val 102395"/>
                <a:gd name="adj3" fmla="val 25877"/>
                <a:gd name="adj4" fmla="val 102295"/>
                <a:gd name="adj5" fmla="val 30078"/>
                <a:gd name="adj6" fmla="val 110671"/>
                <a:gd name="adj7" fmla="val 40139"/>
                <a:gd name="adj8" fmla="val 128360"/>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必須</a:t>
              </a:r>
              <a:r>
                <a:rPr lang="en-US" altLang="ja-JP" sz="105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p>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冷房のある</a:t>
              </a:r>
              <a:endParaRPr kumimoji="1" lang="en-US" altLang="ja-JP"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105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涼しい空間</a:t>
              </a:r>
              <a:endParaRPr kumimoji="1" lang="ja-JP" altLang="en-US" sz="10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6" name="図 2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138781" y="1528438"/>
              <a:ext cx="1606293" cy="1159335"/>
            </a:xfrm>
            <a:prstGeom prst="rect">
              <a:avLst/>
            </a:prstGeom>
          </p:spPr>
        </p:pic>
        <p:sp>
          <p:nvSpPr>
            <p:cNvPr id="27" name="線吹き出し 3 (枠付き) 26"/>
            <p:cNvSpPr/>
            <p:nvPr/>
          </p:nvSpPr>
          <p:spPr>
            <a:xfrm flipH="1">
              <a:off x="10846589" y="1411435"/>
              <a:ext cx="1165813" cy="198768"/>
            </a:xfrm>
            <a:prstGeom prst="borderCallout3">
              <a:avLst>
                <a:gd name="adj1" fmla="val 57355"/>
                <a:gd name="adj2" fmla="val 102717"/>
                <a:gd name="adj3" fmla="val 54707"/>
                <a:gd name="adj4" fmla="val 105571"/>
                <a:gd name="adj5" fmla="val 105931"/>
                <a:gd name="adj6" fmla="val 107831"/>
                <a:gd name="adj7" fmla="val 294964"/>
                <a:gd name="adj8" fmla="val 114657"/>
              </a:avLst>
            </a:prstGeom>
            <a:solidFill>
              <a:schemeClr val="bg1"/>
            </a:solidFill>
            <a:ln w="12700">
              <a:solidFill>
                <a:schemeClr val="tx1"/>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任意</a:t>
              </a:r>
              <a:r>
                <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椅子等</a:t>
              </a:r>
              <a:endParaRPr kumimoji="1" lang="ja-JP" altLang="en-US"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37" name="テキスト ボックス 36"/>
          <p:cNvSpPr txBox="1"/>
          <p:nvPr/>
        </p:nvSpPr>
        <p:spPr>
          <a:xfrm>
            <a:off x="4730762" y="2787448"/>
            <a:ext cx="3090278" cy="430887"/>
          </a:xfrm>
          <a:prstGeom prst="rect">
            <a:avLst/>
          </a:prstGeom>
          <a:noFill/>
        </p:spPr>
        <p:txBody>
          <a:bodyPr wrap="square" rtlCol="0">
            <a:spAutoFit/>
          </a:bodyPr>
          <a:lstStyle/>
          <a:p>
            <a:r>
              <a:rPr lang="ja-JP" altLang="en-US" sz="1100" b="1" u="sng" dirty="0">
                <a:latin typeface="メイリオ" panose="020B0604030504040204" pitchFamily="50" charset="-128"/>
                <a:ea typeface="メイリオ" panose="020B0604030504040204" pitchFamily="50" charset="-128"/>
                <a:cs typeface="メイリオ" panose="020B0604030504040204" pitchFamily="50" charset="-128"/>
              </a:rPr>
              <a:t>◆クールオアシスでのご協力いただく内容</a:t>
            </a:r>
            <a:endParaRPr lang="en-US" altLang="ja-JP" sz="1100" b="1" u="sng"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100" b="1" u="sng" dirty="0">
                <a:latin typeface="メイリオ" panose="020B0604030504040204" pitchFamily="50" charset="-128"/>
                <a:ea typeface="メイリオ" panose="020B0604030504040204" pitchFamily="50" charset="-128"/>
                <a:cs typeface="メイリオ" panose="020B0604030504040204" pitchFamily="50" charset="-128"/>
              </a:rPr>
              <a:t>（参加施設の可能な内容で実施）</a:t>
            </a:r>
            <a:endParaRPr kumimoji="1" lang="ja-JP" altLang="en-US" sz="1100"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テキスト ボックス 38"/>
          <p:cNvSpPr txBox="1"/>
          <p:nvPr/>
        </p:nvSpPr>
        <p:spPr>
          <a:xfrm>
            <a:off x="7159106" y="3075837"/>
            <a:ext cx="1609514" cy="430887"/>
          </a:xfrm>
          <a:prstGeom prst="rect">
            <a:avLst/>
          </a:prstGeom>
          <a:solidFill>
            <a:schemeClr val="bg1"/>
          </a:solidFill>
          <a:ln w="9525">
            <a:solidFill>
              <a:schemeClr val="tx1"/>
            </a:solidFill>
          </a:ln>
        </p:spPr>
        <p:txBody>
          <a:bodyPr wrap="square" rtlCol="0">
            <a:spAutoFit/>
          </a:bodyPr>
          <a:lstStyle/>
          <a:p>
            <a:pPr algn="ctr"/>
            <a:r>
              <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必須</a:t>
            </a:r>
            <a:r>
              <a:rPr lang="en-US" altLang="ja-JP" sz="11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p>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目印となる標識を掲出</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0" name="図 39" descr="グラフィカル ユーザー インターフェイス&#10;&#10;自動的に生成された説明">
            <a:extLst>
              <a:ext uri="{FF2B5EF4-FFF2-40B4-BE49-F238E27FC236}">
                <a16:creationId xmlns:a16="http://schemas.microsoft.com/office/drawing/2014/main" id="{B00A2E54-73F6-4BDB-8896-EE0F2691023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297290" y="3598236"/>
            <a:ext cx="1400661" cy="1970264"/>
          </a:xfrm>
          <a:prstGeom prst="rect">
            <a:avLst/>
          </a:prstGeom>
        </p:spPr>
      </p:pic>
      <p:sp>
        <p:nvSpPr>
          <p:cNvPr id="48" name="テキスト ボックス 47">
            <a:extLst>
              <a:ext uri="{FF2B5EF4-FFF2-40B4-BE49-F238E27FC236}">
                <a16:creationId xmlns:a16="http://schemas.microsoft.com/office/drawing/2014/main" id="{7F716D92-A67F-41A2-B108-B6975C5F7998}"/>
              </a:ext>
            </a:extLst>
          </p:cNvPr>
          <p:cNvSpPr txBox="1"/>
          <p:nvPr/>
        </p:nvSpPr>
        <p:spPr>
          <a:xfrm>
            <a:off x="6029996" y="5327630"/>
            <a:ext cx="1348201" cy="261610"/>
          </a:xfrm>
          <a:prstGeom prst="rect">
            <a:avLst/>
          </a:prstGeom>
          <a:noFill/>
        </p:spPr>
        <p:txBody>
          <a:bodyPr wrap="square" rtlCol="0">
            <a:spAutoFit/>
          </a:bodyPr>
          <a:lstStyle/>
          <a:p>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　チラシタイプ▶</a:t>
            </a:r>
            <a:endParaRPr kumimoji="1" lang="ja-JP" altLang="en-US"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角丸四角形吹き出し 18">
            <a:extLst>
              <a:ext uri="{FF2B5EF4-FFF2-40B4-BE49-F238E27FC236}">
                <a16:creationId xmlns:a16="http://schemas.microsoft.com/office/drawing/2014/main" id="{600202B6-71AF-4CC7-B1B8-9002B52EE3C3}"/>
              </a:ext>
            </a:extLst>
          </p:cNvPr>
          <p:cNvSpPr/>
          <p:nvPr/>
        </p:nvSpPr>
        <p:spPr>
          <a:xfrm>
            <a:off x="5089178" y="5688142"/>
            <a:ext cx="3298127" cy="445981"/>
          </a:xfrm>
          <a:prstGeom prst="wedgeRoundRectCallout">
            <a:avLst>
              <a:gd name="adj1" fmla="val -14968"/>
              <a:gd name="adj2" fmla="val -50153"/>
              <a:gd name="adj3" fmla="val 16667"/>
            </a:avLst>
          </a:prstGeom>
          <a:solidFill>
            <a:srgbClr val="FFFFFF">
              <a:alpha val="58824"/>
            </a:srgbClr>
          </a:solidFill>
          <a:ln w="2222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tx1"/>
                </a:solidFill>
              </a:rPr>
              <a:t>ステッカーを作成し、希望店舗に配布予定</a:t>
            </a:r>
            <a:endParaRPr kumimoji="1" lang="ja-JP" altLang="en-US" sz="1100" b="1" dirty="0">
              <a:solidFill>
                <a:schemeClr val="tx1"/>
              </a:solidFill>
            </a:endParaRPr>
          </a:p>
        </p:txBody>
      </p:sp>
      <p:sp>
        <p:nvSpPr>
          <p:cNvPr id="47" name="テキスト ボックス 46">
            <a:extLst>
              <a:ext uri="{FF2B5EF4-FFF2-40B4-BE49-F238E27FC236}">
                <a16:creationId xmlns:a16="http://schemas.microsoft.com/office/drawing/2014/main" id="{4C245D0C-D9E2-4E18-A440-B60668D32CDC}"/>
              </a:ext>
            </a:extLst>
          </p:cNvPr>
          <p:cNvSpPr txBox="1"/>
          <p:nvPr/>
        </p:nvSpPr>
        <p:spPr>
          <a:xfrm>
            <a:off x="785689" y="5981713"/>
            <a:ext cx="3300404" cy="261610"/>
          </a:xfrm>
          <a:prstGeom prst="rect">
            <a:avLst/>
          </a:prstGeom>
          <a:noFill/>
          <a:ln w="22225">
            <a:noFill/>
          </a:ln>
        </p:spPr>
        <p:txBody>
          <a:bodyPr wrap="square" rtlCol="0">
            <a:spAutoFit/>
          </a:bodyPr>
          <a:lstStyle/>
          <a:p>
            <a:pPr algn="ct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MBS</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よんチャン</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TV</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R5</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年</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8</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sz="1100" b="1" dirty="0">
                <a:latin typeface="メイリオ" panose="020B0604030504040204" pitchFamily="50" charset="-128"/>
                <a:ea typeface="メイリオ" panose="020B0604030504040204" pitchFamily="50" charset="-128"/>
                <a:cs typeface="メイリオ" panose="020B0604030504040204" pitchFamily="50" charset="-128"/>
              </a:rPr>
              <a:t>18</a:t>
            </a:r>
            <a:r>
              <a:rPr lang="ja-JP" altLang="en-US" sz="1100" b="1" dirty="0">
                <a:latin typeface="メイリオ" panose="020B0604030504040204" pitchFamily="50" charset="-128"/>
                <a:ea typeface="メイリオ" panose="020B0604030504040204" pitchFamily="50" charset="-128"/>
                <a:cs typeface="メイリオ" panose="020B0604030504040204" pitchFamily="50" charset="-128"/>
              </a:rPr>
              <a:t>日放送）</a:t>
            </a:r>
            <a:endParaRPr lang="en-US" altLang="ja-JP" sz="11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 name="図 48">
            <a:extLst>
              <a:ext uri="{FF2B5EF4-FFF2-40B4-BE49-F238E27FC236}">
                <a16:creationId xmlns:a16="http://schemas.microsoft.com/office/drawing/2014/main" id="{7C57967B-9ABE-40B6-8AD7-012FA552EE61}"/>
              </a:ext>
            </a:extLst>
          </p:cNvPr>
          <p:cNvPicPr/>
          <p:nvPr/>
        </p:nvPicPr>
        <p:blipFill>
          <a:blip r:embed="rId7" r:link="rId8" cstate="print">
            <a:extLst>
              <a:ext uri="{28A0092B-C50C-407E-A947-70E740481C1C}">
                <a14:useLocalDpi xmlns:a14="http://schemas.microsoft.com/office/drawing/2010/main" val="0"/>
              </a:ext>
            </a:extLst>
          </a:blip>
          <a:srcRect/>
          <a:stretch>
            <a:fillRect/>
          </a:stretch>
        </p:blipFill>
        <p:spPr bwMode="auto">
          <a:xfrm>
            <a:off x="756695" y="4047107"/>
            <a:ext cx="3234358" cy="1939702"/>
          </a:xfrm>
          <a:prstGeom prst="rect">
            <a:avLst/>
          </a:prstGeom>
          <a:noFill/>
          <a:ln>
            <a:noFill/>
          </a:ln>
        </p:spPr>
      </p:pic>
      <p:sp>
        <p:nvSpPr>
          <p:cNvPr id="28" name="四角形: 角を丸くする 27">
            <a:extLst>
              <a:ext uri="{FF2B5EF4-FFF2-40B4-BE49-F238E27FC236}">
                <a16:creationId xmlns:a16="http://schemas.microsoft.com/office/drawing/2014/main" id="{87AEB01E-748C-4588-B39C-5D2289A246DE}"/>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720A6D7B-910E-4A02-9A2A-BCB574991C9A}"/>
              </a:ext>
            </a:extLst>
          </p:cNvPr>
          <p:cNvSpPr/>
          <p:nvPr/>
        </p:nvSpPr>
        <p:spPr>
          <a:xfrm>
            <a:off x="4819656" y="5538858"/>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235707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0" y="0"/>
            <a:ext cx="914400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（３）緑化・緑陰形成</a:t>
            </a:r>
          </a:p>
        </p:txBody>
      </p:sp>
      <p:graphicFrame>
        <p:nvGraphicFramePr>
          <p:cNvPr id="16" name="表 15"/>
          <p:cNvGraphicFramePr>
            <a:graphicFrameLocks noGrp="1"/>
          </p:cNvGraphicFramePr>
          <p:nvPr>
            <p:extLst>
              <p:ext uri="{D42A27DB-BD31-4B8C-83A1-F6EECF244321}">
                <p14:modId xmlns:p14="http://schemas.microsoft.com/office/powerpoint/2010/main" val="1317078147"/>
              </p:ext>
            </p:extLst>
          </p:nvPr>
        </p:nvGraphicFramePr>
        <p:xfrm>
          <a:off x="175782" y="2708921"/>
          <a:ext cx="8790953" cy="3960439"/>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3776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582750">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2" name="正方形/長方形 1"/>
          <p:cNvSpPr>
            <a:spLocks noChangeArrowheads="1"/>
          </p:cNvSpPr>
          <p:nvPr/>
        </p:nvSpPr>
        <p:spPr bwMode="auto">
          <a:xfrm>
            <a:off x="187049" y="3503862"/>
            <a:ext cx="4618561" cy="2702854"/>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・バス停やタクシー乗り場のある駅前広場、単独のバス停、</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駅（プラットホームなど）で実施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・都市緑化と日除けや微細ミスト発生器等の暑熱環境改善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設備を１設備以上組み合わせて行う整備に対して、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1,500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アクセスが制約される駅のプラットホーム等の改札の</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内側は事業費の半額を補助</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a:t>
            </a:r>
          </a:p>
          <a:p>
            <a:pPr>
              <a:defRPr/>
            </a:pPr>
            <a:endParaRPr lang="en-US" altLang="ja-JP" sz="1400" strike="sngStrike" dirty="0">
              <a:solidFill>
                <a:srgbClr val="FF0000"/>
              </a:solidFill>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2023</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R5</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）採択箇所数   </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51</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箇所</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grpSp>
        <p:nvGrpSpPr>
          <p:cNvPr id="41" name="グループ化 40"/>
          <p:cNvGrpSpPr/>
          <p:nvPr/>
        </p:nvGrpSpPr>
        <p:grpSpPr>
          <a:xfrm>
            <a:off x="1761893" y="632372"/>
            <a:ext cx="7204842" cy="592217"/>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endParaRPr lang="ja-JP" altLang="en-US" sz="2000" b="1" dirty="0">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44" name="角丸四角形 43"/>
          <p:cNvSpPr/>
          <p:nvPr/>
        </p:nvSpPr>
        <p:spPr>
          <a:xfrm>
            <a:off x="175782" y="630382"/>
            <a:ext cx="1492344" cy="594207"/>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nvGraphicFramePr>
        <p:xfrm>
          <a:off x="175782" y="1353883"/>
          <a:ext cx="8790953" cy="1327645"/>
        </p:xfrm>
        <a:graphic>
          <a:graphicData uri="http://schemas.openxmlformats.org/drawingml/2006/table">
            <a:tbl>
              <a:tblPr firstRow="1" bandRow="1">
                <a:tableStyleId>{5C22544A-7EE6-4342-B048-85BDC9FD1C3A}</a:tableStyleId>
              </a:tblPr>
              <a:tblGrid>
                <a:gridCol w="8790953">
                  <a:extLst>
                    <a:ext uri="{9D8B030D-6E8A-4147-A177-3AD203B41FA5}">
                      <a16:colId xmlns:a16="http://schemas.microsoft.com/office/drawing/2014/main" val="20000"/>
                    </a:ext>
                  </a:extLst>
                </a:gridCol>
              </a:tblGrid>
              <a:tr h="45681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870831">
                <a:tc>
                  <a:txBody>
                    <a:bodyPr/>
                    <a:lstStyle/>
                    <a:p>
                      <a:pPr marL="180000" indent="-360000">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災害並みの猛暑による府民の健康被害を軽減する必要性が高まっていることから、暑くても屋外で待たざるを得ない駅前広場などで、市町村や公共交通事業者等が連携し、都市緑化を　活用した猛暑対策に取り組めるよう、森林環境税を活用して誘導・支援</a:t>
                      </a:r>
                      <a:endParaRPr lang="en-US" altLang="ja-JP" sz="1600" b="1"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8" name="正方形/長方形 1"/>
          <p:cNvSpPr>
            <a:spLocks noChangeArrowheads="1"/>
          </p:cNvSpPr>
          <p:nvPr/>
        </p:nvSpPr>
        <p:spPr bwMode="auto">
          <a:xfrm>
            <a:off x="7248981" y="889002"/>
            <a:ext cx="1895313"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（環境農林水産部）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タイトル 1"/>
          <p:cNvSpPr txBox="1">
            <a:spLocks/>
          </p:cNvSpPr>
          <p:nvPr/>
        </p:nvSpPr>
        <p:spPr>
          <a:xfrm>
            <a:off x="8439416" y="6525344"/>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1EBA74D-6BF6-427D-AB0F-5660EE19EB50}" type="slidenum">
              <a:rPr lang="en-US" altLang="ja-JP" sz="2200" b="1" smtClean="0">
                <a:latin typeface="Meiryo UI" panose="020B0604030504040204" pitchFamily="50" charset="-128"/>
                <a:ea typeface="Meiryo UI" panose="020B0604030504040204" pitchFamily="50" charset="-128"/>
              </a:rPr>
              <a:t>22</a:t>
            </a:fld>
            <a:endParaRPr lang="en-US" altLang="ja-JP" sz="2200" b="1" dirty="0">
              <a:latin typeface="Meiryo UI" panose="020B0604030504040204" pitchFamily="50" charset="-128"/>
              <a:ea typeface="Meiryo UI" panose="020B0604030504040204" pitchFamily="50" charset="-128"/>
            </a:endParaRPr>
          </a:p>
        </p:txBody>
      </p:sp>
      <p:sp>
        <p:nvSpPr>
          <p:cNvPr id="14" name="正方形/長方形 13">
            <a:extLst>
              <a:ext uri="{FF2B5EF4-FFF2-40B4-BE49-F238E27FC236}">
                <a16:creationId xmlns:a16="http://schemas.microsoft.com/office/drawing/2014/main" id="{ECE9D6FB-DE4C-44B6-BBAE-C554D7449E60}"/>
              </a:ext>
            </a:extLst>
          </p:cNvPr>
          <p:cNvSpPr/>
          <p:nvPr/>
        </p:nvSpPr>
        <p:spPr>
          <a:xfrm>
            <a:off x="1788277" y="737190"/>
            <a:ext cx="5449687" cy="400110"/>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都市緑化を活用した猛暑対策事業</a:t>
            </a:r>
          </a:p>
        </p:txBody>
      </p:sp>
      <p:sp>
        <p:nvSpPr>
          <p:cNvPr id="6" name="角丸四角形 5"/>
          <p:cNvSpPr/>
          <p:nvPr/>
        </p:nvSpPr>
        <p:spPr>
          <a:xfrm>
            <a:off x="3781311" y="4973263"/>
            <a:ext cx="2138974" cy="1619076"/>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136788" y="5650191"/>
            <a:ext cx="5370746" cy="502702"/>
          </a:xfrm>
          <a:prstGeom prst="rect">
            <a:avLst/>
          </a:prstGeom>
        </p:spPr>
        <p:txBody>
          <a:bodyPr wrap="square">
            <a:spAutoFit/>
          </a:bodyPr>
          <a:lstStyle/>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600"/>
              </a:lnSpc>
            </a:pP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a:extLst>
              <a:ext uri="{FF2B5EF4-FFF2-40B4-BE49-F238E27FC236}">
                <a16:creationId xmlns:a16="http://schemas.microsoft.com/office/drawing/2014/main" id="{9A48BE05-C9E9-43BC-BECF-48C58C2C12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6900" y="5052613"/>
            <a:ext cx="1967797" cy="1475848"/>
          </a:xfrm>
          <a:prstGeom prst="rect">
            <a:avLst/>
          </a:prstGeom>
        </p:spPr>
      </p:pic>
      <p:sp>
        <p:nvSpPr>
          <p:cNvPr id="19" name="正方形/長方形 1">
            <a:extLst>
              <a:ext uri="{FF2B5EF4-FFF2-40B4-BE49-F238E27FC236}">
                <a16:creationId xmlns:a16="http://schemas.microsoft.com/office/drawing/2014/main" id="{D3B85900-9297-4566-9212-055E4C5A6B5B}"/>
              </a:ext>
            </a:extLst>
          </p:cNvPr>
          <p:cNvSpPr>
            <a:spLocks noChangeArrowheads="1"/>
          </p:cNvSpPr>
          <p:nvPr/>
        </p:nvSpPr>
        <p:spPr bwMode="auto">
          <a:xfrm>
            <a:off x="4513120" y="3494767"/>
            <a:ext cx="4378469" cy="1697233"/>
          </a:xfrm>
          <a:prstGeom prst="rect">
            <a:avLst/>
          </a:prstGeom>
          <a:noFill/>
          <a:ln w="9525" algn="ctr">
            <a:noFill/>
            <a:round/>
            <a:headEnd/>
            <a:tailEnd/>
          </a:ln>
        </p:spPr>
        <p:txBody>
          <a:bodyPr/>
          <a:lstStyle/>
          <a:p>
            <a:pPr>
              <a:defRPr/>
            </a:pPr>
            <a:r>
              <a:rPr lang="ja-JP" altLang="en-US" sz="1400" dirty="0">
                <a:latin typeface="メイリオ" panose="020B0604030504040204" pitchFamily="50" charset="-128"/>
                <a:ea typeface="メイリオ" panose="020B0604030504040204" pitchFamily="50" charset="-128"/>
                <a:cs typeface="メイリオ" panose="020B0604030504040204" pitchFamily="50" charset="-128"/>
              </a:rPr>
              <a:t>◆補助制度の概要　</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・多くの府民等、不特定多数の人が集まる駅前広場等で実施</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・都市緑化と日除けや微細ミスト発生器等の暑熱環境改善</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設備を１設備以上組み合わせて行う整備に対して、</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5,000</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万円を上限として事業費を原則全額補助</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2024</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年度（</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R6</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）実施予定箇所数   </a:t>
            </a:r>
            <a:r>
              <a:rPr lang="en-US" altLang="ja-JP" sz="1400" dirty="0">
                <a:latin typeface="メイリオ" panose="020B0604030504040204" pitchFamily="50" charset="-128"/>
                <a:ea typeface="メイリオ" panose="020B0604030504040204" pitchFamily="50" charset="-128"/>
                <a:cs typeface="Meiryo UI" panose="020B0604030504040204" pitchFamily="50" charset="-128"/>
              </a:rPr>
              <a:t>4</a:t>
            </a:r>
            <a:r>
              <a:rPr lang="ja-JP" altLang="en-US" sz="1400" dirty="0">
                <a:latin typeface="メイリオ" panose="020B0604030504040204" pitchFamily="50" charset="-128"/>
                <a:ea typeface="メイリオ" panose="020B0604030504040204" pitchFamily="50" charset="-128"/>
                <a:cs typeface="Meiryo UI" panose="020B0604030504040204" pitchFamily="50" charset="-128"/>
              </a:rPr>
              <a:t>箇所程度</a:t>
            </a: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a:p>
            <a:pPr marL="174625" indent="-174625">
              <a:lnSpc>
                <a:spcPts val="1600"/>
              </a:lnSpc>
            </a:pPr>
            <a:endParaRPr lang="en-US" altLang="ja-JP" sz="1400" dirty="0">
              <a:latin typeface="メイリオ" panose="020B0604030504040204" pitchFamily="50" charset="-128"/>
              <a:ea typeface="メイリオ" panose="020B0604030504040204" pitchFamily="50" charset="-128"/>
              <a:cs typeface="Meiryo UI" panose="020B0604030504040204" pitchFamily="50" charset="-128"/>
            </a:endParaRPr>
          </a:p>
        </p:txBody>
      </p:sp>
      <p:sp>
        <p:nvSpPr>
          <p:cNvPr id="20" name="角丸四角形 5">
            <a:extLst>
              <a:ext uri="{FF2B5EF4-FFF2-40B4-BE49-F238E27FC236}">
                <a16:creationId xmlns:a16="http://schemas.microsoft.com/office/drawing/2014/main" id="{86859FDD-9BDC-487F-A38D-1D6F0DDF5CCF}"/>
              </a:ext>
            </a:extLst>
          </p:cNvPr>
          <p:cNvSpPr/>
          <p:nvPr/>
        </p:nvSpPr>
        <p:spPr>
          <a:xfrm>
            <a:off x="6075983" y="4975381"/>
            <a:ext cx="2220593" cy="1571944"/>
          </a:xfrm>
          <a:prstGeom prst="roundRect">
            <a:avLst>
              <a:gd name="adj" fmla="val 410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C1A7FDE9-3496-4A9A-996A-B197BEDEA1A2}"/>
              </a:ext>
            </a:extLst>
          </p:cNvPr>
          <p:cNvSpPr/>
          <p:nvPr/>
        </p:nvSpPr>
        <p:spPr>
          <a:xfrm>
            <a:off x="1446200" y="6044840"/>
            <a:ext cx="2469826" cy="6390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ja-JP" altLang="en-US" sz="1050" dirty="0">
                <a:solidFill>
                  <a:schemeClr val="tx1"/>
                </a:solidFill>
                <a:latin typeface="メイリオ" panose="020B0604030504040204" pitchFamily="50" charset="-128"/>
                <a:ea typeface="メイリオ" panose="020B0604030504040204" pitchFamily="50" charset="-128"/>
              </a:rPr>
              <a:t>▶暑熱環境改善設備</a:t>
            </a:r>
            <a:endParaRPr lang="en-US" altLang="ja-JP" sz="1050" dirty="0">
              <a:solidFill>
                <a:schemeClr val="tx1"/>
              </a:solidFill>
              <a:latin typeface="メイリオ" panose="020B0604030504040204" pitchFamily="50" charset="-128"/>
              <a:ea typeface="メイリオ" panose="020B0604030504040204" pitchFamily="50" charset="-128"/>
            </a:endParaRPr>
          </a:p>
          <a:p>
            <a:pPr algn="ctr">
              <a:defRPr/>
            </a:pPr>
            <a:r>
              <a:rPr lang="ja-JP" altLang="en-US" sz="1050" dirty="0">
                <a:solidFill>
                  <a:schemeClr val="tx1"/>
                </a:solidFill>
                <a:latin typeface="メイリオ" panose="020B0604030504040204" pitchFamily="50" charset="-128"/>
                <a:ea typeface="メイリオ" panose="020B0604030504040204" pitchFamily="50" charset="-128"/>
              </a:rPr>
              <a:t>（緑化、微細ミスト）整備事例</a:t>
            </a:r>
            <a:endParaRPr lang="en-US" altLang="ja-JP" sz="1050" dirty="0">
              <a:solidFill>
                <a:schemeClr val="tx1"/>
              </a:solidFill>
              <a:latin typeface="メイリオ" panose="020B0604030504040204" pitchFamily="50" charset="-128"/>
              <a:ea typeface="メイリオ" panose="020B0604030504040204" pitchFamily="50" charset="-128"/>
            </a:endParaRPr>
          </a:p>
        </p:txBody>
      </p:sp>
      <p:pic>
        <p:nvPicPr>
          <p:cNvPr id="23" name="図 22">
            <a:extLst>
              <a:ext uri="{FF2B5EF4-FFF2-40B4-BE49-F238E27FC236}">
                <a16:creationId xmlns:a16="http://schemas.microsoft.com/office/drawing/2014/main" id="{1F01DC76-8EFE-40D8-AED0-B29C5091B39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6158382" y="5050310"/>
            <a:ext cx="2055794" cy="1422086"/>
          </a:xfrm>
          <a:prstGeom prst="rect">
            <a:avLst/>
          </a:prstGeom>
        </p:spPr>
      </p:pic>
      <p:sp>
        <p:nvSpPr>
          <p:cNvPr id="24" name="四角形: 角を丸くする 23">
            <a:extLst>
              <a:ext uri="{FF2B5EF4-FFF2-40B4-BE49-F238E27FC236}">
                <a16:creationId xmlns:a16="http://schemas.microsoft.com/office/drawing/2014/main" id="{325D8C60-FB0C-41C7-A9CC-3218A2FE15DA}"/>
              </a:ext>
            </a:extLst>
          </p:cNvPr>
          <p:cNvSpPr/>
          <p:nvPr/>
        </p:nvSpPr>
        <p:spPr>
          <a:xfrm>
            <a:off x="251520" y="3168015"/>
            <a:ext cx="1688944" cy="256827"/>
          </a:xfrm>
          <a:prstGeom prst="roundRect">
            <a:avLst/>
          </a:prstGeom>
          <a:ln>
            <a:noFill/>
          </a:ln>
          <a:effectLst/>
        </p:spPr>
        <p:style>
          <a:lnRef idx="3">
            <a:schemeClr val="lt1"/>
          </a:lnRef>
          <a:fillRef idx="1">
            <a:schemeClr val="accent1"/>
          </a:fillRef>
          <a:effectRef idx="1">
            <a:schemeClr val="accent1"/>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2023</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R5</a:t>
            </a:r>
            <a:r>
              <a:rPr lang="ja-JP" altLang="en-US" sz="1200" b="1" dirty="0">
                <a:latin typeface="Meiryo UI" panose="020B0604030504040204" pitchFamily="50" charset="-128"/>
                <a:ea typeface="Meiryo UI" panose="020B0604030504040204" pitchFamily="50" charset="-128"/>
              </a:rPr>
              <a:t>）</a:t>
            </a:r>
          </a:p>
        </p:txBody>
      </p:sp>
      <p:sp>
        <p:nvSpPr>
          <p:cNvPr id="25" name="四角形: 角を丸くする 24">
            <a:extLst>
              <a:ext uri="{FF2B5EF4-FFF2-40B4-BE49-F238E27FC236}">
                <a16:creationId xmlns:a16="http://schemas.microsoft.com/office/drawing/2014/main" id="{9ECAEFCC-8E53-42D7-81B3-3AA9824CA2DC}"/>
              </a:ext>
            </a:extLst>
          </p:cNvPr>
          <p:cNvSpPr/>
          <p:nvPr/>
        </p:nvSpPr>
        <p:spPr>
          <a:xfrm>
            <a:off x="4571258" y="3170722"/>
            <a:ext cx="1688944" cy="256827"/>
          </a:xfrm>
          <a:prstGeom prst="roundRect">
            <a:avLst/>
          </a:prstGeom>
          <a:ln>
            <a:noFill/>
          </a:ln>
          <a:effectLst/>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200" b="1" dirty="0">
                <a:latin typeface="Meiryo UI" panose="020B0604030504040204" pitchFamily="50" charset="-128"/>
                <a:ea typeface="Meiryo UI" panose="020B0604030504040204" pitchFamily="50" charset="-128"/>
              </a:rPr>
              <a:t>2024</a:t>
            </a:r>
            <a:r>
              <a:rPr lang="ja-JP" altLang="en-US" sz="1200" b="1" dirty="0">
                <a:latin typeface="Meiryo UI" panose="020B0604030504040204" pitchFamily="50" charset="-128"/>
                <a:ea typeface="Meiryo UI" panose="020B0604030504040204" pitchFamily="50" charset="-128"/>
              </a:rPr>
              <a:t>年度（</a:t>
            </a:r>
            <a:r>
              <a:rPr lang="en-US" altLang="ja-JP" sz="1200" b="1" dirty="0">
                <a:latin typeface="Meiryo UI" panose="020B0604030504040204" pitchFamily="50" charset="-128"/>
                <a:ea typeface="Meiryo UI" panose="020B0604030504040204" pitchFamily="50" charset="-128"/>
              </a:rPr>
              <a:t>R6</a:t>
            </a:r>
            <a:r>
              <a:rPr lang="ja-JP" altLang="en-US" sz="1200" b="1" dirty="0">
                <a:latin typeface="Meiryo UI" panose="020B0604030504040204" pitchFamily="50" charset="-128"/>
                <a:ea typeface="Meiryo UI" panose="020B0604030504040204" pitchFamily="50" charset="-128"/>
              </a:rPr>
              <a:t>）</a:t>
            </a:r>
          </a:p>
        </p:txBody>
      </p:sp>
    </p:spTree>
    <p:extLst>
      <p:ext uri="{BB962C8B-B14F-4D97-AF65-F5344CB8AC3E}">
        <p14:creationId xmlns:p14="http://schemas.microsoft.com/office/powerpoint/2010/main" val="35449903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（４）</a:t>
            </a: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路面や</a:t>
            </a: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空気を冷やす取組み</a:t>
            </a:r>
          </a:p>
        </p:txBody>
      </p:sp>
      <p:grpSp>
        <p:nvGrpSpPr>
          <p:cNvPr id="3" name="グループ化 2"/>
          <p:cNvGrpSpPr/>
          <p:nvPr/>
        </p:nvGrpSpPr>
        <p:grpSpPr>
          <a:xfrm>
            <a:off x="1819883" y="536135"/>
            <a:ext cx="7144605" cy="657826"/>
            <a:chOff x="3075868" y="2420887"/>
            <a:chExt cx="3580884" cy="890838"/>
          </a:xfrm>
        </p:grpSpPr>
        <p:sp>
          <p:nvSpPr>
            <p:cNvPr id="4" name="角丸四角形 3"/>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正方形/長方形 4"/>
            <p:cNvSpPr/>
            <p:nvPr/>
          </p:nvSpPr>
          <p:spPr>
            <a:xfrm>
              <a:off x="3089769" y="2535390"/>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打ち水の普及促進</a:t>
              </a:r>
            </a:p>
          </p:txBody>
        </p:sp>
      </p:grpSp>
      <p:sp>
        <p:nvSpPr>
          <p:cNvPr id="11" name="角丸四角形 10"/>
          <p:cNvSpPr/>
          <p:nvPr/>
        </p:nvSpPr>
        <p:spPr>
          <a:xfrm>
            <a:off x="25152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12" name="表 11"/>
          <p:cNvGraphicFramePr>
            <a:graphicFrameLocks noGrp="1"/>
          </p:cNvGraphicFramePr>
          <p:nvPr/>
        </p:nvGraphicFramePr>
        <p:xfrm>
          <a:off x="218081" y="1255215"/>
          <a:ext cx="8702632" cy="1062542"/>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34881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13730">
                <a:tc>
                  <a:txBody>
                    <a:bodyPr/>
                    <a:lstStyle/>
                    <a:p>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■打ち水イベントに下水処理水を提供</a:t>
                      </a:r>
                      <a:endParaRPr kumimoji="1" lang="en-US" altLang="ja-JP"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16" name="表 15"/>
          <p:cNvGraphicFramePr>
            <a:graphicFrameLocks noGrp="1"/>
          </p:cNvGraphicFramePr>
          <p:nvPr>
            <p:extLst>
              <p:ext uri="{D42A27DB-BD31-4B8C-83A1-F6EECF244321}">
                <p14:modId xmlns:p14="http://schemas.microsoft.com/office/powerpoint/2010/main" val="2853292662"/>
              </p:ext>
            </p:extLst>
          </p:nvPr>
        </p:nvGraphicFramePr>
        <p:xfrm>
          <a:off x="218081" y="2367497"/>
          <a:ext cx="8702632" cy="4301863"/>
        </p:xfrm>
        <a:graphic>
          <a:graphicData uri="http://schemas.openxmlformats.org/drawingml/2006/table">
            <a:tbl>
              <a:tblPr firstRow="1" bandRow="1">
                <a:tableStyleId>{5C22544A-7EE6-4342-B048-85BDC9FD1C3A}</a:tableStyleId>
              </a:tblPr>
              <a:tblGrid>
                <a:gridCol w="8702632">
                  <a:extLst>
                    <a:ext uri="{9D8B030D-6E8A-4147-A177-3AD203B41FA5}">
                      <a16:colId xmlns:a16="http://schemas.microsoft.com/office/drawing/2014/main" val="20000"/>
                    </a:ext>
                  </a:extLst>
                </a:gridCol>
              </a:tblGrid>
              <a:tr h="41024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89161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4" name="正方形/長方形 1"/>
          <p:cNvSpPr>
            <a:spLocks noChangeArrowheads="1"/>
          </p:cNvSpPr>
          <p:nvPr/>
        </p:nvSpPr>
        <p:spPr bwMode="auto">
          <a:xfrm>
            <a:off x="280373" y="2982316"/>
            <a:ext cx="4251706" cy="1152128"/>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◆下水高度処理水を、樹木への水まき、道路への散水などに、有効かつ簡単に誰にでも使用していただけるよう、流域水みらいセンターとポンプ場（計</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13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か所）に、処理水供給施設</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Ｑ水くん</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を設置</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0" name="Picture 1" descr="自動給水装置写真"/>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29742" y="3965947"/>
            <a:ext cx="2306268" cy="1919084"/>
          </a:xfrm>
          <a:prstGeom prst="rect">
            <a:avLst/>
          </a:prstGeom>
          <a:noFill/>
          <a:extLst>
            <a:ext uri="{909E8E84-426E-40DD-AFC4-6F175D3DCCD1}">
              <a14:hiddenFill xmlns:a14="http://schemas.microsoft.com/office/drawing/2010/main">
                <a:solidFill>
                  <a:srgbClr val="FFFFFF"/>
                </a:solidFill>
              </a14:hiddenFill>
            </a:ext>
          </a:extLst>
        </p:spPr>
      </p:pic>
      <p:sp>
        <p:nvSpPr>
          <p:cNvPr id="41" name="正方形/長方形 1"/>
          <p:cNvSpPr>
            <a:spLocks noChangeArrowheads="1"/>
          </p:cNvSpPr>
          <p:nvPr/>
        </p:nvSpPr>
        <p:spPr bwMode="auto">
          <a:xfrm>
            <a:off x="1151031" y="5941214"/>
            <a:ext cx="2463689" cy="392221"/>
          </a:xfrm>
          <a:prstGeom prst="rect">
            <a:avLst/>
          </a:prstGeom>
          <a:noFill/>
          <a:ln w="9525" algn="ctr">
            <a:noFill/>
            <a:round/>
            <a:headEnd/>
            <a:tailEnd/>
          </a:ln>
        </p:spPr>
        <p:txBody>
          <a:bodyPr/>
          <a:lstStyle/>
          <a:p>
            <a:pPr algn="ctr"/>
            <a:r>
              <a:rPr lang="ja-JP" altLang="en-US" sz="1400" b="1" dirty="0"/>
              <a:t>▲ボタンを押すと水が出ます</a:t>
            </a:r>
          </a:p>
        </p:txBody>
      </p:sp>
      <p:pic>
        <p:nvPicPr>
          <p:cNvPr id="42" name="Picture 4" descr="住民による打ち水風景写真"/>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431340" y="3925157"/>
            <a:ext cx="2590112" cy="1942584"/>
          </a:xfrm>
          <a:prstGeom prst="rect">
            <a:avLst/>
          </a:prstGeom>
          <a:noFill/>
          <a:extLst>
            <a:ext uri="{909E8E84-426E-40DD-AFC4-6F175D3DCCD1}">
              <a14:hiddenFill xmlns:a14="http://schemas.microsoft.com/office/drawing/2010/main">
                <a:solidFill>
                  <a:srgbClr val="FFFFFF"/>
                </a:solidFill>
              </a14:hiddenFill>
            </a:ext>
          </a:extLst>
        </p:spPr>
      </p:pic>
      <p:sp>
        <p:nvSpPr>
          <p:cNvPr id="43" name="正方形/長方形 1"/>
          <p:cNvSpPr>
            <a:spLocks noChangeArrowheads="1"/>
          </p:cNvSpPr>
          <p:nvPr/>
        </p:nvSpPr>
        <p:spPr bwMode="auto">
          <a:xfrm>
            <a:off x="5640940" y="5900200"/>
            <a:ext cx="2170911" cy="353458"/>
          </a:xfrm>
          <a:prstGeom prst="rect">
            <a:avLst/>
          </a:prstGeom>
          <a:noFill/>
          <a:ln w="9525" algn="ctr">
            <a:noFill/>
            <a:round/>
            <a:headEnd/>
            <a:tailEnd/>
          </a:ln>
        </p:spPr>
        <p:txBody>
          <a:bodyPr/>
          <a:lstStyle/>
          <a:p>
            <a:pPr algn="ctr"/>
            <a:r>
              <a:rPr lang="ja-JP" altLang="en-US" sz="1400" b="1" dirty="0"/>
              <a:t>▲Ｑ水くん利用例 </a:t>
            </a:r>
          </a:p>
        </p:txBody>
      </p:sp>
      <p:sp>
        <p:nvSpPr>
          <p:cNvPr id="32" name="正方形/長方形 1"/>
          <p:cNvSpPr>
            <a:spLocks noChangeArrowheads="1"/>
          </p:cNvSpPr>
          <p:nvPr/>
        </p:nvSpPr>
        <p:spPr bwMode="auto">
          <a:xfrm>
            <a:off x="7596336" y="905931"/>
            <a:ext cx="1584176"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タイトル 1"/>
          <p:cNvSpPr txBox="1">
            <a:spLocks/>
          </p:cNvSpPr>
          <p:nvPr/>
        </p:nvSpPr>
        <p:spPr>
          <a:xfrm>
            <a:off x="8439415" y="6530971"/>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C02AA9FC-55FA-43AA-BFCF-CF75CEB72124}" type="slidenum">
              <a:rPr lang="en-US" altLang="ja-JP" sz="2200" b="1" smtClean="0">
                <a:latin typeface="Meiryo UI" panose="020B0604030504040204" pitchFamily="50" charset="-128"/>
                <a:ea typeface="Meiryo UI" panose="020B0604030504040204" pitchFamily="50" charset="-128"/>
              </a:rPr>
              <a:t>23</a:t>
            </a:fld>
            <a:endParaRPr lang="ja-JP" altLang="en-US" sz="2200" b="1" dirty="0">
              <a:latin typeface="Meiryo UI" panose="020B0604030504040204" pitchFamily="50" charset="-128"/>
              <a:ea typeface="Meiryo UI" panose="020B0604030504040204" pitchFamily="50" charset="-128"/>
            </a:endParaRPr>
          </a:p>
        </p:txBody>
      </p:sp>
      <p:sp>
        <p:nvSpPr>
          <p:cNvPr id="46" name="正方形/長方形 1"/>
          <p:cNvSpPr>
            <a:spLocks noChangeArrowheads="1"/>
          </p:cNvSpPr>
          <p:nvPr/>
        </p:nvSpPr>
        <p:spPr bwMode="auto">
          <a:xfrm>
            <a:off x="4603037" y="2982316"/>
            <a:ext cx="4104456" cy="1063206"/>
          </a:xfrm>
          <a:prstGeom prst="rect">
            <a:avLst/>
          </a:prstGeom>
          <a:noFill/>
          <a:ln w="9525" algn="ctr">
            <a:noFill/>
            <a:round/>
            <a:headEnd/>
            <a:tailEnd/>
          </a:ln>
        </p:spPr>
        <p:txBody>
          <a:bodyPr/>
          <a:lstStyle/>
          <a:p>
            <a:pPr marL="180000" indent="-457200"/>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Q</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水くんについて、府のホームページで利用促進を</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府内市町村の打ち水イベント等で利用されている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令和４年度：豊中市、忠岡町のイベントに提供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令和５年度：忠岡町のイベントに提供</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四角形: 角を丸くする 18">
            <a:extLst>
              <a:ext uri="{FF2B5EF4-FFF2-40B4-BE49-F238E27FC236}">
                <a16:creationId xmlns:a16="http://schemas.microsoft.com/office/drawing/2014/main" id="{6E65AE0A-AF47-477B-B27F-B9DE32F16F9A}"/>
              </a:ext>
            </a:extLst>
          </p:cNvPr>
          <p:cNvSpPr/>
          <p:nvPr/>
        </p:nvSpPr>
        <p:spPr>
          <a:xfrm>
            <a:off x="747598" y="6300061"/>
            <a:ext cx="7460855"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729675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 name="表 46">
            <a:extLst>
              <a:ext uri="{FF2B5EF4-FFF2-40B4-BE49-F238E27FC236}">
                <a16:creationId xmlns:a16="http://schemas.microsoft.com/office/drawing/2014/main" id="{026E6EB0-3A45-48B5-97FF-0B0113304EC7}"/>
              </a:ext>
            </a:extLst>
          </p:cNvPr>
          <p:cNvGraphicFramePr>
            <a:graphicFrameLocks noGrp="1"/>
          </p:cNvGraphicFramePr>
          <p:nvPr>
            <p:extLst>
              <p:ext uri="{D42A27DB-BD31-4B8C-83A1-F6EECF244321}">
                <p14:modId xmlns:p14="http://schemas.microsoft.com/office/powerpoint/2010/main" val="2232322573"/>
              </p:ext>
            </p:extLst>
          </p:nvPr>
        </p:nvGraphicFramePr>
        <p:xfrm>
          <a:off x="155342" y="2412007"/>
          <a:ext cx="8831835" cy="4272083"/>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4074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2023</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R5</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）の具体的な取組内容</a:t>
                      </a:r>
                    </a:p>
                  </a:txBody>
                  <a:tcPr marL="0" marR="0" marT="0" marB="0" anchor="ctr">
                    <a:solidFill>
                      <a:srgbClr val="0070C0"/>
                    </a:solidFill>
                  </a:tcPr>
                </a:tc>
                <a:extLst>
                  <a:ext uri="{0D108BD9-81ED-4DB2-BD59-A6C34878D82A}">
                    <a16:rowId xmlns:a16="http://schemas.microsoft.com/office/drawing/2014/main" val="10000"/>
                  </a:ext>
                </a:extLst>
              </a:tr>
              <a:tr h="3864675">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（５）建築物における取組み</a:t>
            </a:r>
          </a:p>
        </p:txBody>
      </p:sp>
      <p:sp>
        <p:nvSpPr>
          <p:cNvPr id="52" name="正方形/長方形 1"/>
          <p:cNvSpPr>
            <a:spLocks noChangeArrowheads="1"/>
          </p:cNvSpPr>
          <p:nvPr/>
        </p:nvSpPr>
        <p:spPr bwMode="auto">
          <a:xfrm>
            <a:off x="105399" y="2852936"/>
            <a:ext cx="8810186" cy="909105"/>
          </a:xfrm>
          <a:prstGeom prst="rect">
            <a:avLst/>
          </a:prstGeom>
          <a:noFill/>
          <a:ln w="9525" algn="ctr">
            <a:noFill/>
            <a:round/>
            <a:headEnd/>
            <a:tailEnd/>
          </a:ln>
        </p:spPr>
        <p:txBody>
          <a:bodyPr/>
          <a:lstStyle/>
          <a:p>
            <a:pPr marL="174625" indent="-174625"/>
            <a:r>
              <a:rPr lang="ja-JP" altLang="en-US" sz="1400" dirty="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400" baseline="30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による完了届出がなされた建築物のうち、</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CASBEE</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の総合評価が一定以上で、ヒートアイランド対策の評価値が高いものを表彰（</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2019</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年度から「おおさかストップ温暖化賞」に特別賞（愛称：“涼”デザイン建築賞）を創設し、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年度以降は名称を「気候変動対策賞」に変更し、</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2023</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年度についても表彰を実施）</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1" name="グループ化 40"/>
          <p:cNvGrpSpPr/>
          <p:nvPr/>
        </p:nvGrpSpPr>
        <p:grpSpPr>
          <a:xfrm>
            <a:off x="1761894" y="536135"/>
            <a:ext cx="7246362" cy="657826"/>
            <a:chOff x="3075868" y="2420887"/>
            <a:chExt cx="3566983" cy="890838"/>
          </a:xfrm>
        </p:grpSpPr>
        <p:sp>
          <p:nvSpPr>
            <p:cNvPr id="42" name="角丸四角形 41"/>
            <p:cNvSpPr/>
            <p:nvPr/>
          </p:nvSpPr>
          <p:spPr>
            <a:xfrm>
              <a:off x="3075868" y="2420887"/>
              <a:ext cx="3558944" cy="890838"/>
            </a:xfrm>
            <a:prstGeom prst="roundRect">
              <a:avLst>
                <a:gd name="adj" fmla="val 9545"/>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eaVert" lIns="0" tIns="0" rIns="0" bIns="0" rtlCol="0" anchor="ctr"/>
            <a:lstStyle/>
            <a:p>
              <a:pPr algn="ct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p:cNvSpPr/>
            <p:nvPr/>
          </p:nvSpPr>
          <p:spPr>
            <a:xfrm>
              <a:off x="3075868" y="2595388"/>
              <a:ext cx="3566983" cy="541835"/>
            </a:xfrm>
            <a:prstGeom prst="rect">
              <a:avLst/>
            </a:prstGeom>
          </p:spPr>
          <p:txBody>
            <a:bodyPr wrap="square">
              <a:spAutoFit/>
            </a:bodyPr>
            <a:lstStyle/>
            <a:p>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建築物のヒートアイランド対策貢献者の表彰と</a:t>
              </a:r>
              <a:r>
                <a:rPr lang="en-US" altLang="ja-JP" sz="2000" b="1" dirty="0">
                  <a:latin typeface="Meiryo UI" panose="020B0604030504040204" pitchFamily="50" charset="-128"/>
                  <a:ea typeface="Meiryo UI" panose="020B0604030504040204" pitchFamily="50" charset="-128"/>
                  <a:cs typeface="Meiryo UI" panose="020B0604030504040204" pitchFamily="50" charset="-128"/>
                </a:rPr>
                <a:t>HP</a:t>
              </a: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公表</a:t>
              </a:r>
            </a:p>
          </p:txBody>
        </p:sp>
      </p:grpSp>
      <p:sp>
        <p:nvSpPr>
          <p:cNvPr id="44" name="角丸四角形 43"/>
          <p:cNvSpPr/>
          <p:nvPr/>
        </p:nvSpPr>
        <p:spPr>
          <a:xfrm>
            <a:off x="193530" y="548836"/>
            <a:ext cx="1492344" cy="647916"/>
          </a:xfrm>
          <a:prstGeom prst="roundRect">
            <a:avLst>
              <a:gd name="adj" fmla="val 706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82762" tIns="41381" rIns="82762" bIns="41381" rtlCol="0" anchor="ctr"/>
          <a:lstStyle/>
          <a:p>
            <a:pPr algn="ct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取組</a:t>
            </a:r>
          </a:p>
        </p:txBody>
      </p:sp>
      <p:graphicFrame>
        <p:nvGraphicFramePr>
          <p:cNvPr id="45" name="表 44"/>
          <p:cNvGraphicFramePr>
            <a:graphicFrameLocks noGrp="1"/>
          </p:cNvGraphicFramePr>
          <p:nvPr>
            <p:extLst>
              <p:ext uri="{D42A27DB-BD31-4B8C-83A1-F6EECF244321}">
                <p14:modId xmlns:p14="http://schemas.microsoft.com/office/powerpoint/2010/main" val="766478640"/>
              </p:ext>
            </p:extLst>
          </p:nvPr>
        </p:nvGraphicFramePr>
        <p:xfrm>
          <a:off x="132653" y="1292217"/>
          <a:ext cx="8831835" cy="1067186"/>
        </p:xfrm>
        <a:graphic>
          <a:graphicData uri="http://schemas.openxmlformats.org/drawingml/2006/table">
            <a:tbl>
              <a:tblPr firstRow="1" bandRow="1">
                <a:tableStyleId>{5C22544A-7EE6-4342-B048-85BDC9FD1C3A}</a:tableStyleId>
              </a:tblPr>
              <a:tblGrid>
                <a:gridCol w="8831835">
                  <a:extLst>
                    <a:ext uri="{9D8B030D-6E8A-4147-A177-3AD203B41FA5}">
                      <a16:colId xmlns:a16="http://schemas.microsoft.com/office/drawing/2014/main" val="20000"/>
                    </a:ext>
                  </a:extLst>
                </a:gridCol>
              </a:tblGrid>
              <a:tr h="34199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概　要</a:t>
                      </a:r>
                    </a:p>
                  </a:txBody>
                  <a:tcPr marL="0" marR="0" marT="0" marB="0" anchor="ctr">
                    <a:solidFill>
                      <a:srgbClr val="0070C0"/>
                    </a:solidFill>
                  </a:tcPr>
                </a:tc>
                <a:extLst>
                  <a:ext uri="{0D108BD9-81ED-4DB2-BD59-A6C34878D82A}">
                    <a16:rowId xmlns:a16="http://schemas.microsoft.com/office/drawing/2014/main" val="10000"/>
                  </a:ext>
                </a:extLst>
              </a:tr>
              <a:tr h="725187">
                <a:tc>
                  <a:txBody>
                    <a:bodyPr/>
                    <a:lstStyle/>
                    <a:p>
                      <a:pPr marL="180000" marR="0" lvl="0" indent="-457200" algn="l" defTabSz="914400" rtl="0" eaLnBrk="1" fontAlgn="auto" latinLnBrk="0" hangingPunct="1">
                        <a:lnSpc>
                          <a:spcPct val="100000"/>
                        </a:lnSpc>
                        <a:spcBef>
                          <a:spcPts val="600"/>
                        </a:spcBef>
                        <a:spcAft>
                          <a:spcPts val="0"/>
                        </a:spcAft>
                        <a:buClrTx/>
                        <a:buSzTx/>
                        <a:buFontTx/>
                        <a:buNone/>
                        <a:tabLst/>
                        <a:defRPr/>
                      </a:pPr>
                      <a:r>
                        <a:rPr kumimoji="1"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■暑さ対策として、</a:t>
                      </a:r>
                      <a:r>
                        <a:rPr lang="ja-JP" altLang="en-US" sz="16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ヒートアイランド対策の評価が高い建築物の建築主、設計者の表彰と府ホームページで公表</a:t>
                      </a:r>
                    </a:p>
                  </a:txBody>
                  <a:tcPr marL="31528" marR="31528" marT="0" marB="0" anchor="ctr">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46"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5870323" y="5133331"/>
            <a:ext cx="3275856" cy="1052596"/>
          </a:xfrm>
          <a:prstGeom prst="rect">
            <a:avLst/>
          </a:prstGeom>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buNone/>
            </a:pPr>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建築物の環境配慮制度とは</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74625" indent="0">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府気候変動対策条例に基づき、延べ面積</a:t>
            </a:r>
            <a:r>
              <a:rPr lang="en-US" altLang="ja-JP" sz="1200"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以上の建築物の新築等をしようとする建築主に工事着手前の建築物環境計画書届出、工事完了後の完了届出を義務付け</a:t>
            </a:r>
            <a:r>
              <a:rPr lang="ja-JP" altLang="en-US" sz="1200"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正方形/長方形 1"/>
          <p:cNvSpPr>
            <a:spLocks noChangeArrowheads="1"/>
          </p:cNvSpPr>
          <p:nvPr/>
        </p:nvSpPr>
        <p:spPr bwMode="auto">
          <a:xfrm>
            <a:off x="7667943" y="890328"/>
            <a:ext cx="1440561" cy="349284"/>
          </a:xfrm>
          <a:prstGeom prst="rect">
            <a:avLst/>
          </a:prstGeom>
          <a:noFill/>
          <a:ln w="9525" algn="ctr">
            <a:noFill/>
            <a:round/>
            <a:headEnd/>
            <a:tailEnd/>
          </a:ln>
        </p:spPr>
        <p:txBody>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（都市整備部）</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角丸四角形 2"/>
          <p:cNvSpPr/>
          <p:nvPr/>
        </p:nvSpPr>
        <p:spPr>
          <a:xfrm>
            <a:off x="6028655" y="3581636"/>
            <a:ext cx="2854307" cy="1559719"/>
          </a:xfrm>
          <a:prstGeom prst="roundRect">
            <a:avLst>
              <a:gd name="adj" fmla="val 868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コンテンツ プレースホルダー 2">
            <a:extLst>
              <a:ext uri="{FF2B5EF4-FFF2-40B4-BE49-F238E27FC236}">
                <a16:creationId xmlns:a16="http://schemas.microsoft.com/office/drawing/2014/main" id="{356DC709-632E-4B31-90F6-8F125A5E9633}"/>
              </a:ext>
            </a:extLst>
          </p:cNvPr>
          <p:cNvSpPr txBox="1">
            <a:spLocks/>
          </p:cNvSpPr>
          <p:nvPr/>
        </p:nvSpPr>
        <p:spPr>
          <a:xfrm>
            <a:off x="6074916" y="3596317"/>
            <a:ext cx="2748136" cy="1545038"/>
          </a:xfrm>
          <a:prstGeom prst="rect">
            <a:avLst/>
          </a:prstGeom>
          <a:noFill/>
        </p:spPr>
        <p:txBody>
          <a:bodyPr wrap="square">
            <a:spAutoFit/>
          </a:bodyPr>
          <a:lstStyle>
            <a:lvl1pPr marL="342900" indent="-342900" algn="l" rtl="0" eaLnBrk="0" fontAlgn="base" hangingPunct="0">
              <a:spcBef>
                <a:spcPct val="20000"/>
              </a:spcBef>
              <a:spcAft>
                <a:spcPct val="0"/>
              </a:spcAft>
              <a:buFont typeface="Arial" panose="020B0604020202020204"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indent="0">
              <a:lnSpc>
                <a:spcPts val="1200"/>
              </a:lnSpc>
              <a:buNone/>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＜ヒートアイランド対策の評価内容例＞</a:t>
            </a:r>
            <a:endParaRPr lang="en-US" altLang="ja-JP" sz="1200" b="1"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・風を導く建築物の配置・形状の工夫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・緑地、水面、日陰の確保</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・外壁面の緑化</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・設備の排熱位置を高所に</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・屋根面に緑化や高反射材料を採用</a:t>
            </a: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93663" indent="-93663">
              <a:lnSpc>
                <a:spcPts val="1200"/>
              </a:lnSpc>
              <a:buNone/>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・地表面に蒸散効果のある材料や高反射材料を採用　等</a:t>
            </a:r>
          </a:p>
        </p:txBody>
      </p:sp>
      <p:sp>
        <p:nvSpPr>
          <p:cNvPr id="17"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0FBE5FCF-D296-4D4F-9E72-DDB73AE96458}" type="slidenum">
              <a:rPr lang="en-US" altLang="ja-JP" sz="2200" b="1" smtClean="0">
                <a:latin typeface="Meiryo UI" panose="020B0604030504040204" pitchFamily="50" charset="-128"/>
                <a:ea typeface="Meiryo UI" panose="020B0604030504040204" pitchFamily="50" charset="-128"/>
              </a:rPr>
              <a:t>24</a:t>
            </a:fld>
            <a:endParaRPr lang="ja-JP" altLang="en-US" sz="2200" b="1"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2013555" y="5087195"/>
            <a:ext cx="2651797" cy="261610"/>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クボタグローバル技術研究所</a:t>
            </a:r>
          </a:p>
        </p:txBody>
      </p:sp>
      <p:sp>
        <p:nvSpPr>
          <p:cNvPr id="22" name="テキスト ボックス 21"/>
          <p:cNvSpPr txBox="1"/>
          <p:nvPr/>
        </p:nvSpPr>
        <p:spPr>
          <a:xfrm>
            <a:off x="4285048" y="4706900"/>
            <a:ext cx="168151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近畿大学</a:t>
            </a:r>
            <a:r>
              <a:rPr lang="en-US" altLang="ja-JP" sz="1100" dirty="0">
                <a:latin typeface="Meiryo UI" panose="020B0604030504040204" pitchFamily="50" charset="-128"/>
                <a:ea typeface="Meiryo UI" panose="020B0604030504040204" pitchFamily="50" charset="-128"/>
              </a:rPr>
              <a:t>E</a:t>
            </a:r>
            <a:r>
              <a:rPr lang="ja-JP" altLang="en-US" sz="1100" dirty="0">
                <a:latin typeface="Meiryo UI" panose="020B0604030504040204" pitchFamily="50" charset="-128"/>
                <a:ea typeface="Meiryo UI" panose="020B0604030504040204" pitchFamily="50" charset="-128"/>
              </a:rPr>
              <a:t>館（</a:t>
            </a:r>
            <a:r>
              <a:rPr lang="en-US" altLang="ja-JP" sz="1100" dirty="0">
                <a:latin typeface="Meiryo UI" panose="020B0604030504040204" pitchFamily="50" charset="-128"/>
                <a:ea typeface="Meiryo UI" panose="020B0604030504040204" pitchFamily="50" charset="-128"/>
              </a:rPr>
              <a:t>KDIX</a:t>
            </a:r>
            <a:r>
              <a:rPr lang="ja-JP" altLang="en-US" sz="1100" dirty="0">
                <a:latin typeface="Meiryo UI" panose="020B0604030504040204" pitchFamily="50" charset="-128"/>
                <a:ea typeface="Meiryo UI" panose="020B0604030504040204" pitchFamily="50" charset="-128"/>
              </a:rPr>
              <a:t>）</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597116" y="6288856"/>
            <a:ext cx="1224284"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大阪貨物センター</a:t>
            </a:r>
            <a:endParaRPr kumimoji="1" lang="ja-JP" altLang="en-US" sz="1100" dirty="0">
              <a:latin typeface="Meiryo UI" panose="020B0604030504040204" pitchFamily="50" charset="-128"/>
              <a:ea typeface="Meiryo UI" panose="020B0604030504040204" pitchFamily="50" charset="-128"/>
            </a:endParaRPr>
          </a:p>
        </p:txBody>
      </p:sp>
      <p:sp>
        <p:nvSpPr>
          <p:cNvPr id="33" name="テキスト ボックス 32"/>
          <p:cNvSpPr txBox="1"/>
          <p:nvPr/>
        </p:nvSpPr>
        <p:spPr>
          <a:xfrm>
            <a:off x="60329" y="6310709"/>
            <a:ext cx="171705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カサーレ鶴見ノースプレイス</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sp>
        <p:nvSpPr>
          <p:cNvPr id="34" name="テキスト ボックス 33"/>
          <p:cNvSpPr txBox="1"/>
          <p:nvPr/>
        </p:nvSpPr>
        <p:spPr>
          <a:xfrm>
            <a:off x="1571406" y="6141432"/>
            <a:ext cx="1119237"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関西大倉学園　共用棟・高校棟</a:t>
            </a:r>
            <a:endParaRPr kumimoji="1" lang="ja-JP" altLang="en-US" sz="1100" spc="-150" dirty="0">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endParaRPr>
          </a:p>
        </p:txBody>
      </p:sp>
      <p:pic>
        <p:nvPicPr>
          <p:cNvPr id="1026" name="図 4">
            <a:extLst>
              <a:ext uri="{FF2B5EF4-FFF2-40B4-BE49-F238E27FC236}">
                <a16:creationId xmlns:a16="http://schemas.microsoft.com/office/drawing/2014/main" id="{65571958-54D6-4F02-8735-6EA72A2ECB5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7387" y="3632390"/>
            <a:ext cx="2477706" cy="1467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図 532979207">
            <a:extLst>
              <a:ext uri="{FF2B5EF4-FFF2-40B4-BE49-F238E27FC236}">
                <a16:creationId xmlns:a16="http://schemas.microsoft.com/office/drawing/2014/main" id="{68CFC73C-B548-4EBE-BF0B-782FBA82F72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r="-84"/>
          <a:stretch>
            <a:fillRect/>
          </a:stretch>
        </p:blipFill>
        <p:spPr bwMode="auto">
          <a:xfrm>
            <a:off x="248609" y="3601441"/>
            <a:ext cx="1753121" cy="1015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図 2" descr="建物の前の家&#10;&#10;自動的に生成された説明">
            <a:extLst>
              <a:ext uri="{FF2B5EF4-FFF2-40B4-BE49-F238E27FC236}">
                <a16:creationId xmlns:a16="http://schemas.microsoft.com/office/drawing/2014/main" id="{5D73D382-B27E-402A-8123-E53909C35F4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25138" y="3632390"/>
            <a:ext cx="1630830" cy="108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5" descr="屋外, 建物, 市, 道路 が含まれている画像&#10;&#10;自動的に生成された説明">
            <a:extLst>
              <a:ext uri="{FF2B5EF4-FFF2-40B4-BE49-F238E27FC236}">
                <a16:creationId xmlns:a16="http://schemas.microsoft.com/office/drawing/2014/main" id="{99B8BC08-235C-490B-8C0A-A6088E184B04}"/>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3217" y="4845526"/>
            <a:ext cx="1069284" cy="1522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図 2">
            <a:extLst>
              <a:ext uri="{FF2B5EF4-FFF2-40B4-BE49-F238E27FC236}">
                <a16:creationId xmlns:a16="http://schemas.microsoft.com/office/drawing/2014/main" id="{11DEB7E8-031E-4188-A275-8C9933049C0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83383" y="5414353"/>
            <a:ext cx="1329208" cy="885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図 1" descr="鉄道を走っている数々の建物&#10;&#10;中程度の精度で自動的に生成された説明">
            <a:extLst>
              <a:ext uri="{FF2B5EF4-FFF2-40B4-BE49-F238E27FC236}">
                <a16:creationId xmlns:a16="http://schemas.microsoft.com/office/drawing/2014/main" id="{F0CD9398-B3E6-4462-AA2B-34D2C70DA52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639355" y="4941927"/>
            <a:ext cx="1352319" cy="97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図 4">
            <a:extLst>
              <a:ext uri="{FF2B5EF4-FFF2-40B4-BE49-F238E27FC236}">
                <a16:creationId xmlns:a16="http://schemas.microsoft.com/office/drawing/2014/main" id="{28D0D328-DFBC-4ECD-8BAB-AE362A1CE48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360490" y="5318081"/>
            <a:ext cx="1175561" cy="880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テキスト ボックス 7"/>
          <p:cNvSpPr txBox="1"/>
          <p:nvPr/>
        </p:nvSpPr>
        <p:spPr>
          <a:xfrm>
            <a:off x="155342" y="4594435"/>
            <a:ext cx="2160240"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光亜興産株式会社 本社ビル</a:t>
            </a:r>
            <a:endParaRPr lang="ja-JP" altLang="ja-JP" sz="1100" dirty="0">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6302F085-FA57-4277-8BD4-E3E0D9006CA8}"/>
              </a:ext>
            </a:extLst>
          </p:cNvPr>
          <p:cNvSpPr txBox="1"/>
          <p:nvPr/>
        </p:nvSpPr>
        <p:spPr>
          <a:xfrm>
            <a:off x="4724350" y="5858209"/>
            <a:ext cx="1276628" cy="430887"/>
          </a:xfrm>
          <a:prstGeom prst="rect">
            <a:avLst/>
          </a:prstGeom>
          <a:noFill/>
        </p:spPr>
        <p:txBody>
          <a:bodyPr wrap="square" rtlCol="0">
            <a:spAutoFit/>
          </a:bodyPr>
          <a:lstStyle/>
          <a:p>
            <a:r>
              <a:rPr kumimoji="1" lang="ja-JP" altLang="en-US" sz="1100" dirty="0">
                <a:latin typeface="Meiryo UI" panose="020B0604030504040204" pitchFamily="50" charset="-128"/>
                <a:ea typeface="Meiryo UI" panose="020B0604030504040204" pitchFamily="50" charset="-128"/>
              </a:rPr>
              <a:t>ライオンズ茨木総持寺ステーショングラン</a:t>
            </a:r>
          </a:p>
        </p:txBody>
      </p:sp>
      <p:sp>
        <p:nvSpPr>
          <p:cNvPr id="38" name="テキスト ボックス 37">
            <a:extLst>
              <a:ext uri="{FF2B5EF4-FFF2-40B4-BE49-F238E27FC236}">
                <a16:creationId xmlns:a16="http://schemas.microsoft.com/office/drawing/2014/main" id="{386721D2-43CE-4833-9286-0F5B5021C1EE}"/>
              </a:ext>
            </a:extLst>
          </p:cNvPr>
          <p:cNvSpPr txBox="1"/>
          <p:nvPr/>
        </p:nvSpPr>
        <p:spPr>
          <a:xfrm>
            <a:off x="3726515" y="6199687"/>
            <a:ext cx="1717058" cy="261610"/>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シエリアタワー大阪天満橋</a:t>
            </a:r>
            <a:endParaRPr kumimoji="1" lang="ja-JP" altLang="en-US" sz="1100" dirty="0">
              <a:latin typeface="Meiryo UI" panose="020B0604030504040204" pitchFamily="50" charset="-128"/>
              <a:ea typeface="Meiryo UI" panose="020B0604030504040204" pitchFamily="50" charset="-128"/>
            </a:endParaRPr>
          </a:p>
        </p:txBody>
      </p:sp>
      <p:sp>
        <p:nvSpPr>
          <p:cNvPr id="40" name="テキスト ボックス 39">
            <a:extLst>
              <a:ext uri="{FF2B5EF4-FFF2-40B4-BE49-F238E27FC236}">
                <a16:creationId xmlns:a16="http://schemas.microsoft.com/office/drawing/2014/main" id="{D24D5ECE-9B2B-4719-9838-DD8E21569F2B}"/>
              </a:ext>
            </a:extLst>
          </p:cNvPr>
          <p:cNvSpPr txBox="1"/>
          <p:nvPr/>
        </p:nvSpPr>
        <p:spPr>
          <a:xfrm>
            <a:off x="2596710" y="3621674"/>
            <a:ext cx="5386250" cy="369332"/>
          </a:xfrm>
          <a:prstGeom prst="rect">
            <a:avLst/>
          </a:prstGeom>
          <a:noFill/>
        </p:spPr>
        <p:txBody>
          <a:bodyPr wrap="square">
            <a:spAutoFit/>
          </a:bodyPr>
          <a:lstStyle/>
          <a:p>
            <a:r>
              <a:rPr kumimoji="1" lang="ja-JP" altLang="en-US" sz="18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800" b="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図 38" descr="屋外, 建物, 背の高い, 大きい が含まれている画像&#10;&#10;自動的に生成された説明">
            <a:extLst>
              <a:ext uri="{FF2B5EF4-FFF2-40B4-BE49-F238E27FC236}">
                <a16:creationId xmlns:a16="http://schemas.microsoft.com/office/drawing/2014/main" id="{3AEB94D4-B060-48E3-BB32-206DA82F8397}"/>
              </a:ext>
            </a:extLst>
          </p:cNvPr>
          <p:cNvPicPr/>
          <p:nvPr/>
        </p:nvPicPr>
        <p:blipFill rotWithShape="1">
          <a:blip r:embed="rId10" cstate="print">
            <a:extLst>
              <a:ext uri="{28A0092B-C50C-407E-A947-70E740481C1C}">
                <a14:useLocalDpi xmlns:a14="http://schemas.microsoft.com/office/drawing/2010/main" val="0"/>
              </a:ext>
            </a:extLst>
          </a:blip>
          <a:srcRect/>
          <a:stretch/>
        </p:blipFill>
        <p:spPr bwMode="auto">
          <a:xfrm>
            <a:off x="3741022" y="5457392"/>
            <a:ext cx="1048882" cy="781112"/>
          </a:xfrm>
          <a:prstGeom prst="rect">
            <a:avLst/>
          </a:prstGeom>
          <a:ln>
            <a:noFill/>
          </a:ln>
          <a:extLst>
            <a:ext uri="{53640926-AAD7-44D8-BBD7-CCE9431645EC}">
              <a14:shadowObscured xmlns:a14="http://schemas.microsoft.com/office/drawing/2010/main"/>
            </a:ext>
          </a:extLst>
        </p:spPr>
      </p:pic>
      <p:sp>
        <p:nvSpPr>
          <p:cNvPr id="35" name="四角形: 角を丸くする 34">
            <a:extLst>
              <a:ext uri="{FF2B5EF4-FFF2-40B4-BE49-F238E27FC236}">
                <a16:creationId xmlns:a16="http://schemas.microsoft.com/office/drawing/2014/main" id="{1CABB3B8-274E-49D8-A08E-7BFBC1F5961A}"/>
              </a:ext>
            </a:extLst>
          </p:cNvPr>
          <p:cNvSpPr/>
          <p:nvPr/>
        </p:nvSpPr>
        <p:spPr>
          <a:xfrm>
            <a:off x="5355843" y="6310709"/>
            <a:ext cx="3032380" cy="482414"/>
          </a:xfrm>
          <a:prstGeom prst="roundRect">
            <a:avLst/>
          </a:prstGeom>
          <a:ln/>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ja-JP" sz="1400" b="1" dirty="0">
                <a:latin typeface="Meiryo UI" panose="020B0604030504040204" pitchFamily="50" charset="-128"/>
                <a:ea typeface="Meiryo UI" panose="020B0604030504040204" pitchFamily="50" charset="-128"/>
              </a:rPr>
              <a:t>2024</a:t>
            </a:r>
            <a:r>
              <a:rPr lang="ja-JP" altLang="en-US" sz="1400" b="1" dirty="0">
                <a:latin typeface="Meiryo UI" panose="020B0604030504040204" pitchFamily="50" charset="-128"/>
                <a:ea typeface="Meiryo UI" panose="020B0604030504040204" pitchFamily="50" charset="-128"/>
              </a:rPr>
              <a:t>年度（</a:t>
            </a:r>
            <a:r>
              <a:rPr lang="en-US" altLang="ja-JP" sz="1400" b="1" dirty="0">
                <a:latin typeface="Meiryo UI" panose="020B0604030504040204" pitchFamily="50" charset="-128"/>
                <a:ea typeface="Meiryo UI" panose="020B0604030504040204" pitchFamily="50" charset="-128"/>
              </a:rPr>
              <a:t>R6</a:t>
            </a:r>
            <a:r>
              <a:rPr lang="ja-JP" altLang="en-US" sz="1400" b="1" dirty="0">
                <a:latin typeface="Meiryo UI" panose="020B0604030504040204" pitchFamily="50" charset="-128"/>
                <a:ea typeface="Meiryo UI" panose="020B0604030504040204" pitchFamily="50" charset="-128"/>
              </a:rPr>
              <a:t>）継続予定</a:t>
            </a:r>
            <a:endParaRPr lang="en-US" altLang="ja-JP" sz="14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5758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24" name="表 23"/>
          <p:cNvGraphicFramePr>
            <a:graphicFrameLocks noGrp="1"/>
          </p:cNvGraphicFramePr>
          <p:nvPr>
            <p:extLst>
              <p:ext uri="{D42A27DB-BD31-4B8C-83A1-F6EECF244321}">
                <p14:modId xmlns:p14="http://schemas.microsoft.com/office/powerpoint/2010/main" val="804480303"/>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2019</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年度の猛暑対策検討会議でいただいたご意見をもとに、取組を展開</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4C3F9954-D194-48AF-935A-C0769E9FB7F6}" type="slidenum">
              <a:rPr lang="ja-JP" altLang="en-US" sz="2200" b="1" smtClean="0">
                <a:latin typeface="Meiryo UI" panose="020B0604030504040204" pitchFamily="50" charset="-128"/>
                <a:ea typeface="Meiryo UI" panose="020B0604030504040204" pitchFamily="50" charset="-128"/>
              </a:rPr>
              <a:t>3</a:t>
            </a:fld>
            <a:endParaRPr lang="ja-JP" altLang="en-US" sz="2200" b="1" dirty="0">
              <a:latin typeface="Meiryo UI" panose="020B0604030504040204" pitchFamily="50" charset="-128"/>
              <a:ea typeface="Meiryo UI" panose="020B0604030504040204" pitchFamily="50" charset="-128"/>
            </a:endParaRPr>
          </a:p>
        </p:txBody>
      </p:sp>
      <p:sp>
        <p:nvSpPr>
          <p:cNvPr id="10" name="角丸四角形 9"/>
          <p:cNvSpPr/>
          <p:nvPr/>
        </p:nvSpPr>
        <p:spPr>
          <a:xfrm>
            <a:off x="302421" y="1274799"/>
            <a:ext cx="8630393" cy="3435719"/>
          </a:xfrm>
          <a:prstGeom prst="roundRect">
            <a:avLst>
              <a:gd name="adj" fmla="val 0"/>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体が暑さに慣れていなければ、体温調節機能が上手く働かない</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暑くなる前の時期から</a:t>
            </a:r>
            <a:r>
              <a:rPr lang="ja-JP" altLang="en-US" sz="1600" b="1" dirty="0">
                <a:solidFill>
                  <a:schemeClr val="tx1"/>
                </a:solidFill>
                <a:latin typeface="BIZ UDPゴシック" panose="020B0400000000000000" pitchFamily="50" charset="-128"/>
                <a:ea typeface="BIZ UDPゴシック" panose="020B0400000000000000" pitchFamily="50" charset="-128"/>
              </a:rPr>
              <a:t>ウォーキングなどの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汗をかく運動の継続</a:t>
            </a:r>
            <a:r>
              <a:rPr lang="ja-JP" altLang="en-US" sz="1600" b="1" dirty="0">
                <a:solidFill>
                  <a:schemeClr val="tx1"/>
                </a:solidFill>
                <a:latin typeface="BIZ UDPゴシック" panose="020B0400000000000000" pitchFamily="50" charset="-128"/>
                <a:ea typeface="BIZ UDPゴシック" panose="020B0400000000000000" pitchFamily="50" charset="-128"/>
              </a:rPr>
              <a:t>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暑さの危険度は、気温だけでなく、湿度や日差しによっても変化</a:t>
            </a:r>
            <a:endParaRPr lang="en-US" altLang="ja-JP" sz="1600" dirty="0">
              <a:solidFill>
                <a:schemeClr val="tx1"/>
              </a:solidFill>
              <a:latin typeface="Meiryo UI" panose="020B0604030504040204" pitchFamily="50" charset="-128"/>
              <a:ea typeface="Meiryo UI" panose="020B0604030504040204" pitchFamily="50" charset="-128"/>
            </a:endParaRPr>
          </a:p>
          <a:p>
            <a:r>
              <a:rPr lang="ja-JP" altLang="en-US" sz="1600" b="1" dirty="0">
                <a:solidFill>
                  <a:srgbClr val="002060"/>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危険な暑さにあらかじめ気づき</a:t>
            </a:r>
            <a:r>
              <a:rPr lang="ja-JP" altLang="en-US" sz="1600" b="1" dirty="0">
                <a:solidFill>
                  <a:schemeClr val="tx1"/>
                </a:solidFill>
                <a:latin typeface="BIZ UDPゴシック" panose="020B0400000000000000" pitchFamily="50" charset="-128"/>
                <a:ea typeface="BIZ UDPゴシック" panose="020B0400000000000000" pitchFamily="50" charset="-128"/>
              </a:rPr>
              <a:t>、暑さを避ける行動をとることが重要</a:t>
            </a:r>
          </a:p>
          <a:p>
            <a:endParaRPr lang="en-US" altLang="ja-JP" sz="1000" dirty="0">
              <a:solidFill>
                <a:srgbClr val="002060"/>
              </a:solidFill>
              <a:latin typeface="メイリオ" panose="020B0604030504040204" pitchFamily="50" charset="-128"/>
              <a:ea typeface="メイリオ" panose="020B0604030504040204" pitchFamily="50" charset="-128"/>
            </a:endParaRPr>
          </a:p>
          <a:p>
            <a:r>
              <a:rPr lang="ja-JP" altLang="en-US" sz="1600"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気温や湿度が高い日には屋内でも熱中症になることがある</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➡暑さに対して自分の感覚だけに頼らず、</a:t>
            </a:r>
            <a:r>
              <a:rPr lang="ja-JP" altLang="en-US" sz="1600" b="1" dirty="0">
                <a:solidFill>
                  <a:srgbClr val="FF0066"/>
                </a:solidFill>
                <a:latin typeface="BIZ UDPゴシック" panose="020B0400000000000000" pitchFamily="50" charset="-128"/>
                <a:ea typeface="BIZ UDPゴシック" panose="020B0400000000000000" pitchFamily="50" charset="-128"/>
              </a:rPr>
              <a:t>部屋の温湿度を確認して</a:t>
            </a:r>
            <a:r>
              <a:rPr lang="ja-JP" altLang="en-US" sz="1600" b="1" dirty="0">
                <a:solidFill>
                  <a:schemeClr val="tx1"/>
                </a:solidFill>
                <a:latin typeface="BIZ UDPゴシック" panose="020B0400000000000000" pitchFamily="50" charset="-128"/>
                <a:ea typeface="BIZ UDPゴシック" panose="020B0400000000000000" pitchFamily="50" charset="-128"/>
              </a:rPr>
              <a:t>クーラーの設定温度を調節することが重要</a:t>
            </a:r>
            <a:endParaRPr lang="en-US" altLang="ja-JP" sz="1600" b="1" dirty="0">
              <a:solidFill>
                <a:schemeClr val="tx1"/>
              </a:solidFill>
              <a:latin typeface="BIZ UDPゴシック" panose="020B0400000000000000" pitchFamily="50" charset="-128"/>
              <a:ea typeface="BIZ UDPゴシック" panose="020B0400000000000000" pitchFamily="50" charset="-128"/>
            </a:endParaRPr>
          </a:p>
          <a:p>
            <a:endParaRPr lang="en-US" altLang="ja-JP" sz="1000" b="1" dirty="0">
              <a:solidFill>
                <a:schemeClr val="tx1"/>
              </a:solidFill>
              <a:latin typeface="メイリオ" panose="020B0604030504040204" pitchFamily="50" charset="-128"/>
              <a:ea typeface="メイリオ" panose="020B0604030504040204" pitchFamily="50" charset="-128"/>
            </a:endParaRPr>
          </a:p>
          <a:p>
            <a:r>
              <a:rPr lang="ja-JP" altLang="en-US" sz="1600" b="1" dirty="0">
                <a:solidFill>
                  <a:schemeClr val="tx1"/>
                </a:solidFill>
                <a:latin typeface="メイリオ" panose="020B0604030504040204" pitchFamily="50" charset="-128"/>
                <a:ea typeface="メイリオ" panose="020B0604030504040204" pitchFamily="50" charset="-128"/>
              </a:rPr>
              <a:t>◆</a:t>
            </a:r>
            <a:r>
              <a:rPr lang="ja-JP" altLang="en-US" sz="1600" dirty="0">
                <a:solidFill>
                  <a:schemeClr val="tx1"/>
                </a:solidFill>
                <a:latin typeface="Meiryo UI" panose="020B0604030504040204" pitchFamily="50" charset="-128"/>
                <a:ea typeface="Meiryo UI" panose="020B0604030504040204" pitchFamily="50" charset="-128"/>
              </a:rPr>
              <a:t>屋外空間における夏の昼間の暑熱環境の改善</a:t>
            </a:r>
            <a:endParaRPr lang="en-US" altLang="ja-JP" sz="1600" dirty="0">
              <a:solidFill>
                <a:schemeClr val="tx1"/>
              </a:solidFill>
              <a:latin typeface="Meiryo UI" panose="020B0604030504040204" pitchFamily="50" charset="-128"/>
              <a:ea typeface="Meiryo UI" panose="020B0604030504040204" pitchFamily="50" charset="-128"/>
            </a:endParaRPr>
          </a:p>
          <a:p>
            <a:pPr marL="468000" indent="-457200"/>
            <a:r>
              <a:rPr lang="ja-JP" altLang="en-US" sz="1600" b="1" dirty="0">
                <a:solidFill>
                  <a:schemeClr val="tx1"/>
                </a:solidFill>
                <a:latin typeface="メイリオ" panose="020B0604030504040204" pitchFamily="50" charset="-128"/>
                <a:ea typeface="メイリオ" panose="020B0604030504040204" pitchFamily="50" charset="-128"/>
              </a:rPr>
              <a:t>　</a:t>
            </a:r>
            <a:r>
              <a:rPr lang="ja-JP" altLang="en-US" sz="1600" b="1" dirty="0">
                <a:solidFill>
                  <a:schemeClr val="tx1"/>
                </a:solidFill>
                <a:latin typeface="BIZ UDPゴシック" panose="020B0400000000000000" pitchFamily="50" charset="-128"/>
                <a:ea typeface="BIZ UDPゴシック" panose="020B0400000000000000" pitchFamily="50" charset="-128"/>
              </a:rPr>
              <a:t>➡</a:t>
            </a:r>
            <a:r>
              <a:rPr lang="ja-JP" altLang="en-US" sz="1600" b="1" dirty="0">
                <a:solidFill>
                  <a:srgbClr val="FF0066"/>
                </a:solidFill>
                <a:latin typeface="BIZ UDPゴシック" panose="020B0400000000000000" pitchFamily="50" charset="-128"/>
                <a:ea typeface="BIZ UDPゴシック" panose="020B0400000000000000" pitchFamily="50" charset="-128"/>
              </a:rPr>
              <a:t>人が集まる場所</a:t>
            </a:r>
            <a:r>
              <a:rPr lang="ja-JP" altLang="en-US" sz="1600" b="1" dirty="0">
                <a:solidFill>
                  <a:schemeClr val="tx1"/>
                </a:solidFill>
                <a:latin typeface="BIZ UDPゴシック" panose="020B0400000000000000" pitchFamily="50" charset="-128"/>
                <a:ea typeface="BIZ UDPゴシック" panose="020B0400000000000000" pitchFamily="50" charset="-128"/>
              </a:rPr>
              <a:t>に、ミスト発生器や日除けなどの</a:t>
            </a:r>
            <a:r>
              <a:rPr lang="ja-JP" altLang="en-US" sz="1600" b="1" dirty="0">
                <a:solidFill>
                  <a:srgbClr val="FF0066"/>
                </a:solidFill>
                <a:latin typeface="BIZ UDPゴシック" panose="020B0400000000000000" pitchFamily="50" charset="-128"/>
                <a:ea typeface="BIZ UDPゴシック" panose="020B0400000000000000" pitchFamily="50" charset="-128"/>
              </a:rPr>
              <a:t>クールスポットを作る</a:t>
            </a:r>
            <a:r>
              <a:rPr lang="ja-JP" altLang="en-US" sz="1600" b="1" dirty="0">
                <a:solidFill>
                  <a:schemeClr val="tx1"/>
                </a:solidFill>
                <a:latin typeface="BIZ UDPゴシック" panose="020B0400000000000000" pitchFamily="50" charset="-128"/>
                <a:ea typeface="BIZ UDPゴシック" panose="020B0400000000000000" pitchFamily="50" charset="-128"/>
              </a:rPr>
              <a:t>ことが効果的</a:t>
            </a:r>
          </a:p>
        </p:txBody>
      </p:sp>
      <p:sp>
        <p:nvSpPr>
          <p:cNvPr id="38" name="角丸四角形 37"/>
          <p:cNvSpPr/>
          <p:nvPr/>
        </p:nvSpPr>
        <p:spPr>
          <a:xfrm>
            <a:off x="1065010" y="2880488"/>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4" name="角丸四角形 13"/>
          <p:cNvSpPr/>
          <p:nvPr/>
        </p:nvSpPr>
        <p:spPr>
          <a:xfrm>
            <a:off x="5220072" y="4423762"/>
            <a:ext cx="3544949"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クールスポット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a:t>
            </a:r>
            <a:r>
              <a:rPr kumimoji="1"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拡充</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12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r>
              <a:rPr lang="ja-JP" altLang="en-US" sz="2400" b="1" dirty="0">
                <a:solidFill>
                  <a:schemeClr val="bg1"/>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おおさかクールオアシスプロジェクト</a:t>
            </a:r>
            <a:r>
              <a:rPr lang="ja-JP" altLang="en-US"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の展開</a:t>
            </a:r>
            <a:endParaRPr kumimoji="1" lang="en-US" altLang="ja-JP" sz="24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p:txBody>
      </p:sp>
      <p:sp>
        <p:nvSpPr>
          <p:cNvPr id="4" name="加算 3"/>
          <p:cNvSpPr/>
          <p:nvPr/>
        </p:nvSpPr>
        <p:spPr>
          <a:xfrm>
            <a:off x="4564140" y="5156776"/>
            <a:ext cx="626601" cy="576064"/>
          </a:xfrm>
          <a:prstGeom prst="mathPlu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角丸四角形 11"/>
          <p:cNvSpPr/>
          <p:nvPr/>
        </p:nvSpPr>
        <p:spPr>
          <a:xfrm>
            <a:off x="377491" y="4423762"/>
            <a:ext cx="4167242" cy="2042092"/>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暑さから身を守る「</a:t>
            </a:r>
            <a:r>
              <a:rPr kumimoji="1" lang="en-US" altLang="ja-JP"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3</a:t>
            </a:r>
            <a:r>
              <a:rPr kumimoji="1" lang="ja-JP" altLang="en-US" sz="2000" b="1" dirty="0">
                <a:solidFill>
                  <a:srgbClr val="FFC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つの習慣</a:t>
            </a:r>
            <a:r>
              <a:rPr kumimoji="1" lang="ja-JP" altLang="en-US"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a:t>
            </a:r>
            <a:endParaRPr kumimoji="1" lang="en-US" altLang="ja-JP" sz="2000" b="1" dirty="0">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lang="en-US" altLang="ja-JP" sz="2000" b="1" dirty="0">
              <a:effectLst>
                <a:outerShdw blurRad="38100" dist="38100" dir="2700000" algn="tl">
                  <a:srgbClr val="000000">
                    <a:alpha val="43137"/>
                  </a:srgbClr>
                </a:outerShdw>
              </a:effectLst>
            </a:endParaRPr>
          </a:p>
          <a:p>
            <a:pPr algn="ctr"/>
            <a:endParaRPr kumimoji="1" lang="en-US" altLang="ja-JP" sz="2000" b="1" dirty="0">
              <a:effectLst>
                <a:outerShdw blurRad="38100" dist="38100" dir="2700000" algn="tl">
                  <a:srgbClr val="000000">
                    <a:alpha val="43137"/>
                  </a:srgbClr>
                </a:outerShdw>
              </a:effectLst>
            </a:endParaRPr>
          </a:p>
          <a:p>
            <a:pPr algn="ctr"/>
            <a:endParaRPr kumimoji="1" lang="ja-JP" altLang="en-US" sz="2000" b="1" dirty="0">
              <a:effectLst>
                <a:outerShdw blurRad="38100" dist="38100" dir="2700000" algn="tl">
                  <a:srgbClr val="000000">
                    <a:alpha val="43137"/>
                  </a:srgbClr>
                </a:outerShdw>
              </a:effectLst>
            </a:endParaRPr>
          </a:p>
        </p:txBody>
      </p:sp>
      <p:pic>
        <p:nvPicPr>
          <p:cNvPr id="3" name="図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8737" y="4788259"/>
            <a:ext cx="3462506" cy="1677596"/>
          </a:xfrm>
          <a:prstGeom prst="rect">
            <a:avLst/>
          </a:prstGeom>
        </p:spPr>
      </p:pic>
      <p:sp>
        <p:nvSpPr>
          <p:cNvPr id="5" name="テキスト ボックス 4"/>
          <p:cNvSpPr txBox="1"/>
          <p:nvPr/>
        </p:nvSpPr>
        <p:spPr>
          <a:xfrm>
            <a:off x="297484" y="1155113"/>
            <a:ext cx="1746237"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主なご意見</a:t>
            </a:r>
          </a:p>
        </p:txBody>
      </p:sp>
      <p:pic>
        <p:nvPicPr>
          <p:cNvPr id="13" name="Picture 2" descr="マーク / 看板 / 表示 - シンプル人物イラスト/人クリップアート/アイコン/黒色/ピクトグラム"/>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56545" y="2251323"/>
            <a:ext cx="1246052" cy="934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887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1250620944"/>
              </p:ext>
            </p:extLst>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ja-JP" altLang="en-US" sz="20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度から全国展開が始ま</a:t>
                      </a:r>
                      <a:r>
                        <a:rPr kumimoji="1" lang="ja-JP" altLang="en-US" sz="2000" strike="noStrike"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った</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熱中症警戒アラートについて周知</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1" name="テキスト ボックス 10">
            <a:extLst>
              <a:ext uri="{FF2B5EF4-FFF2-40B4-BE49-F238E27FC236}">
                <a16:creationId xmlns:a16="http://schemas.microsoft.com/office/drawing/2014/main" id="{AE3A1979-2351-4FD5-8B61-981D07FC191A}"/>
              </a:ext>
            </a:extLst>
          </p:cNvPr>
          <p:cNvSpPr txBox="1"/>
          <p:nvPr/>
        </p:nvSpPr>
        <p:spPr>
          <a:xfrm>
            <a:off x="273395" y="1185453"/>
            <a:ext cx="8564515" cy="1077218"/>
          </a:xfrm>
          <a:prstGeom prst="rect">
            <a:avLst/>
          </a:prstGeom>
          <a:noFill/>
        </p:spPr>
        <p:txBody>
          <a:bodyPr wrap="square" rtlCol="0">
            <a:spAutoFit/>
          </a:bodyPr>
          <a:lstStyle/>
          <a:p>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熱中症の危険性が極めて高い暑熱環境になると予想される日の前日または当日に、</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400" b="1" dirty="0">
                <a:ln w="0">
                  <a:noFill/>
                </a:ln>
                <a:solidFill>
                  <a:srgbClr val="FF0000"/>
                </a:solidFill>
                <a:effectLst>
                  <a:glow rad="101600">
                    <a:schemeClr val="bg1"/>
                  </a:glow>
                </a:effectLst>
                <a:latin typeface="BIZ UDPゴシック" panose="020B0400000000000000" pitchFamily="50" charset="-128"/>
                <a:ea typeface="BIZ UDPゴシック" panose="020B0400000000000000" pitchFamily="50" charset="-128"/>
              </a:rPr>
              <a:t>熱中症警戒アラート</a:t>
            </a:r>
            <a:r>
              <a:rPr kumimoji="1" lang="ja-JP" altLang="en-US" sz="2400" b="1" dirty="0">
                <a:ln w="0">
                  <a:noFill/>
                </a:ln>
                <a:effectLst>
                  <a:glow rad="101600">
                    <a:schemeClr val="bg1"/>
                  </a:glow>
                </a:effectLst>
                <a:latin typeface="BIZ UDPゴシック" panose="020B0400000000000000" pitchFamily="50" charset="-128"/>
                <a:ea typeface="BIZ UDPゴシック" panose="020B0400000000000000" pitchFamily="50" charset="-128"/>
              </a:rPr>
              <a:t>」</a:t>
            </a: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が発表されます。</a:t>
            </a:r>
            <a:endParaRPr kumimoji="1" lang="en-US" altLang="ja-JP" sz="2000" b="1" dirty="0">
              <a:ln w="0">
                <a:noFill/>
              </a:ln>
              <a:effectLst>
                <a:glow rad="101600">
                  <a:schemeClr val="bg1"/>
                </a:glow>
              </a:effectLst>
              <a:latin typeface="BIZ UDPゴシック" panose="020B0400000000000000" pitchFamily="50" charset="-128"/>
              <a:ea typeface="BIZ UDPゴシック" panose="020B0400000000000000" pitchFamily="50" charset="-128"/>
            </a:endParaRPr>
          </a:p>
          <a:p>
            <a:pPr algn="r"/>
            <a:r>
              <a:rPr kumimoji="1" lang="ja-JP" altLang="en-US" sz="2000" b="1" dirty="0">
                <a:ln w="0">
                  <a:noFill/>
                </a:ln>
                <a:effectLst>
                  <a:glow rad="101600">
                    <a:schemeClr val="bg1"/>
                  </a:glow>
                </a:effectLst>
                <a:latin typeface="BIZ UDPゴシック" panose="020B0400000000000000" pitchFamily="50" charset="-128"/>
                <a:ea typeface="BIZ UDPゴシック" panose="020B0400000000000000" pitchFamily="50" charset="-128"/>
              </a:rPr>
              <a:t>（基本的には都道府県ごとに発表）</a:t>
            </a: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E1B5BF9F-A7DB-48AB-A683-45D4B85236A4}" type="slidenum">
              <a:rPr lang="ja-JP" altLang="en-US" sz="2200" b="1" smtClean="0">
                <a:latin typeface="Meiryo UI" panose="020B0604030504040204" pitchFamily="50" charset="-128"/>
                <a:ea typeface="Meiryo UI" panose="020B0604030504040204" pitchFamily="50" charset="-128"/>
              </a:rPr>
              <a:t>4</a:t>
            </a:fld>
            <a:endParaRPr lang="ja-JP" altLang="en-US" sz="2200" b="1" dirty="0">
              <a:latin typeface="Meiryo UI" panose="020B0604030504040204" pitchFamily="50" charset="-128"/>
              <a:ea typeface="Meiryo UI" panose="020B0604030504040204" pitchFamily="50" charset="-128"/>
            </a:endParaRPr>
          </a:p>
        </p:txBody>
      </p:sp>
      <p:sp>
        <p:nvSpPr>
          <p:cNvPr id="19" name="角丸四角形 18"/>
          <p:cNvSpPr/>
          <p:nvPr/>
        </p:nvSpPr>
        <p:spPr>
          <a:xfrm>
            <a:off x="414941" y="2315299"/>
            <a:ext cx="3888887" cy="4085810"/>
          </a:xfrm>
          <a:prstGeom prst="roundRect">
            <a:avLst>
              <a:gd name="adj" fmla="val 4437"/>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A76C0202-0979-4B7C-9F1C-69B89DABD88B}"/>
              </a:ext>
            </a:extLst>
          </p:cNvPr>
          <p:cNvSpPr txBox="1"/>
          <p:nvPr/>
        </p:nvSpPr>
        <p:spPr>
          <a:xfrm>
            <a:off x="436439" y="2664704"/>
            <a:ext cx="3950752" cy="3785652"/>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◆暑さ指数</a:t>
            </a:r>
            <a:r>
              <a:rPr lang="en-US" altLang="ja-JP" sz="1400" baseline="30000" dirty="0">
                <a:latin typeface="BIZ UDPゴシック" panose="020B0400000000000000" pitchFamily="50" charset="-128"/>
                <a:ea typeface="BIZ UDPゴシック" panose="020B0400000000000000" pitchFamily="50" charset="-128"/>
              </a:rPr>
              <a:t>※</a:t>
            </a:r>
            <a:r>
              <a:rPr kumimoji="1" lang="ja-JP" altLang="en-US" sz="1400" dirty="0">
                <a:latin typeface="BIZ UDPゴシック" panose="020B0400000000000000" pitchFamily="50" charset="-128"/>
                <a:ea typeface="BIZ UDPゴシック" panose="020B0400000000000000" pitchFamily="50" charset="-128"/>
              </a:rPr>
              <a:t>の予測値が都道府県内の</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どこかで</a:t>
            </a:r>
            <a:r>
              <a:rPr kumimoji="1" lang="en-US" altLang="ja-JP" sz="1400" dirty="0">
                <a:latin typeface="BIZ UDPゴシック" panose="020B0400000000000000" pitchFamily="50" charset="-128"/>
                <a:ea typeface="BIZ UDPゴシック" panose="020B0400000000000000" pitchFamily="50" charset="-128"/>
              </a:rPr>
              <a:t>33</a:t>
            </a:r>
            <a:r>
              <a:rPr kumimoji="1" lang="ja-JP" altLang="en-US" sz="1400" dirty="0">
                <a:latin typeface="BIZ UDPゴシック" panose="020B0400000000000000" pitchFamily="50" charset="-128"/>
                <a:ea typeface="BIZ UDPゴシック" panose="020B0400000000000000" pitchFamily="50" charset="-128"/>
              </a:rPr>
              <a:t>以上になる場合の、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前日</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en-US" altLang="ja-JP" sz="1600" dirty="0">
                <a:solidFill>
                  <a:srgbClr val="FF0066"/>
                </a:solidFill>
                <a:latin typeface="BIZ UDPゴシック" panose="020B0400000000000000" pitchFamily="50" charset="-128"/>
                <a:ea typeface="BIZ UDPゴシック" panose="020B0400000000000000" pitchFamily="50" charset="-128"/>
              </a:rPr>
              <a:t>17</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r>
              <a:rPr lang="ja-JP" altLang="en-US" sz="1400" dirty="0">
                <a:latin typeface="BIZ UDPゴシック" panose="020B0400000000000000" pitchFamily="50" charset="-128"/>
                <a:ea typeface="BIZ UDPゴシック" panose="020B0400000000000000" pitchFamily="50" charset="-128"/>
              </a:rPr>
              <a:t>、または、</a:t>
            </a:r>
            <a:r>
              <a:rPr kumimoji="1" lang="ja-JP" altLang="en-US" sz="1600" dirty="0">
                <a:solidFill>
                  <a:srgbClr val="FF0066"/>
                </a:solidFill>
                <a:latin typeface="BIZ UDPゴシック" panose="020B0400000000000000" pitchFamily="50" charset="-128"/>
                <a:ea typeface="BIZ UDPゴシック" panose="020B0400000000000000" pitchFamily="50" charset="-128"/>
              </a:rPr>
              <a:t>当日</a:t>
            </a:r>
            <a:r>
              <a:rPr lang="ja-JP" altLang="en-US" sz="1600" dirty="0">
                <a:solidFill>
                  <a:srgbClr val="FF0066"/>
                </a:solidFill>
                <a:latin typeface="BIZ UDPゴシック" panose="020B0400000000000000" pitchFamily="50" charset="-128"/>
                <a:ea typeface="BIZ UDPゴシック" panose="020B0400000000000000" pitchFamily="50" charset="-128"/>
              </a:rPr>
              <a:t>５</a:t>
            </a:r>
            <a:r>
              <a:rPr kumimoji="1" lang="ja-JP" altLang="en-US" sz="1600" dirty="0">
                <a:solidFill>
                  <a:srgbClr val="FF0066"/>
                </a:solidFill>
                <a:latin typeface="BIZ UDPゴシック" panose="020B0400000000000000" pitchFamily="50" charset="-128"/>
                <a:ea typeface="BIZ UDPゴシック" panose="020B0400000000000000" pitchFamily="50" charset="-128"/>
              </a:rPr>
              <a:t>時ごろ</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a:t>
            </a: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kumimoji="1" lang="ja-JP" altLang="en-US" sz="1200" dirty="0">
                <a:solidFill>
                  <a:prstClr val="black"/>
                </a:solidFill>
                <a:latin typeface="BIZ UDPゴシック" panose="020B0400000000000000" pitchFamily="50" charset="-128"/>
                <a:ea typeface="BIZ UDPゴシック" panose="020B0400000000000000" pitchFamily="50" charset="-128"/>
              </a:rPr>
              <a:t>暑さ指数とは、気温・湿度なども</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r>
              <a:rPr kumimoji="1" lang="ja-JP" altLang="en-US" sz="1200" dirty="0">
                <a:solidFill>
                  <a:prstClr val="black"/>
                </a:solidFill>
                <a:latin typeface="BIZ UDPゴシック" panose="020B0400000000000000" pitchFamily="50" charset="-128"/>
                <a:ea typeface="BIZ UDPゴシック" panose="020B0400000000000000" pitchFamily="50" charset="-128"/>
              </a:rPr>
              <a:t>　　　考慮した</a:t>
            </a:r>
            <a:r>
              <a:rPr lang="en-US" altLang="ja-JP" sz="1200" dirty="0">
                <a:solidFill>
                  <a:prstClr val="black"/>
                </a:solidFill>
                <a:latin typeface="BIZ UDPゴシック" panose="020B0400000000000000" pitchFamily="50" charset="-128"/>
                <a:ea typeface="BIZ UDPゴシック" panose="020B0400000000000000" pitchFamily="50" charset="-128"/>
              </a:rPr>
              <a:t> </a:t>
            </a:r>
            <a:r>
              <a:rPr kumimoji="1" lang="ja-JP" altLang="en-US" sz="1200" dirty="0">
                <a:solidFill>
                  <a:prstClr val="black"/>
                </a:solidFill>
                <a:latin typeface="BIZ UDPゴシック" panose="020B0400000000000000" pitchFamily="50" charset="-128"/>
                <a:ea typeface="BIZ UDPゴシック" panose="020B0400000000000000" pitchFamily="50" charset="-128"/>
              </a:rPr>
              <a:t>熱中症のための数値です。</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a:p>
            <a:pPr lvl="0">
              <a:lnSpc>
                <a:spcPts val="1800"/>
              </a:lnSpc>
            </a:pPr>
            <a:endParaRPr kumimoji="1" lang="en-US" altLang="ja-JP" sz="1400" dirty="0">
              <a:solidFill>
                <a:srgbClr val="FF0000"/>
              </a:solidFill>
              <a:latin typeface="BIZ UDPゴシック" panose="020B0400000000000000" pitchFamily="50" charset="-128"/>
              <a:ea typeface="BIZ UDPゴシック" panose="020B0400000000000000" pitchFamily="50" charset="-128"/>
            </a:endParaRPr>
          </a:p>
          <a:p>
            <a:pPr>
              <a:lnSpc>
                <a:spcPts val="2400"/>
              </a:lnSpc>
            </a:pPr>
            <a:r>
              <a:rPr lang="ja-JP" altLang="en-US" sz="1400" dirty="0">
                <a:solidFill>
                  <a:prstClr val="black"/>
                </a:solidFill>
                <a:latin typeface="BIZ UDPゴシック" panose="020B0400000000000000" pitchFamily="50" charset="-128"/>
                <a:ea typeface="BIZ UDPゴシック" panose="020B0400000000000000" pitchFamily="50" charset="-128"/>
              </a:rPr>
              <a:t>◆</a:t>
            </a:r>
            <a:r>
              <a:rPr kumimoji="1" lang="ja-JP" altLang="en-US" sz="1400" dirty="0">
                <a:solidFill>
                  <a:prstClr val="black"/>
                </a:solidFill>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気象庁と環境省の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ウェブサイト</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テレビ</a:t>
            </a:r>
            <a:r>
              <a:rPr kumimoji="1" lang="ja-JP" altLang="en-US" sz="1400" dirty="0">
                <a:solidFill>
                  <a:srgbClr val="FF0066"/>
                </a:solidFill>
                <a:latin typeface="BIZ UDPゴシック" panose="020B0400000000000000" pitchFamily="50" charset="-128"/>
                <a:ea typeface="BIZ UDPゴシック" panose="020B0400000000000000" pitchFamily="50" charset="-128"/>
              </a:rPr>
              <a:t>、</a:t>
            </a:r>
            <a:endParaRPr kumimoji="1" lang="en-US" altLang="ja-JP" sz="14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4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各種天気予報情報サイト</a:t>
            </a:r>
            <a:r>
              <a:rPr kumimoji="1" lang="ja-JP" altLang="en-US" sz="1400" dirty="0">
                <a:latin typeface="BIZ UDPゴシック" panose="020B0400000000000000" pitchFamily="50" charset="-128"/>
                <a:ea typeface="BIZ UDPゴシック" panose="020B0400000000000000" pitchFamily="50" charset="-128"/>
              </a:rPr>
              <a:t>などで確認</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r>
              <a:rPr lang="en-US" altLang="ja-JP" sz="1400" dirty="0">
                <a:latin typeface="BIZ UDPゴシック" panose="020B0400000000000000" pitchFamily="50" charset="-128"/>
                <a:ea typeface="BIZ UDPゴシック" panose="020B0400000000000000" pitchFamily="50" charset="-128"/>
              </a:rPr>
              <a:t>    </a:t>
            </a:r>
            <a:r>
              <a:rPr kumimoji="1" lang="ja-JP" altLang="en-US" sz="1400" dirty="0">
                <a:latin typeface="BIZ UDPゴシック" panose="020B0400000000000000" pitchFamily="50" charset="-128"/>
                <a:ea typeface="BIZ UDPゴシック" panose="020B0400000000000000" pitchFamily="50" charset="-128"/>
              </a:rPr>
              <a:t>することができます。</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 熱中症警戒アラートの</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メール配信サー</a:t>
            </a: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a:p>
            <a:pPr>
              <a:lnSpc>
                <a:spcPts val="2200"/>
              </a:lnSpc>
            </a:pPr>
            <a:r>
              <a:rPr lang="en-US" altLang="ja-JP" sz="1600" dirty="0">
                <a:solidFill>
                  <a:srgbClr val="FF0066"/>
                </a:solidFill>
                <a:latin typeface="BIZ UDPゴシック" panose="020B0400000000000000" pitchFamily="50" charset="-128"/>
                <a:ea typeface="BIZ UDPゴシック" panose="020B0400000000000000" pitchFamily="50" charset="-128"/>
              </a:rPr>
              <a:t>    </a:t>
            </a:r>
            <a:r>
              <a:rPr kumimoji="1" lang="ja-JP" altLang="en-US" sz="1600" dirty="0">
                <a:solidFill>
                  <a:srgbClr val="FF0066"/>
                </a:solidFill>
                <a:latin typeface="BIZ UDPゴシック" panose="020B0400000000000000" pitchFamily="50" charset="-128"/>
                <a:ea typeface="BIZ UDPゴシック" panose="020B0400000000000000" pitchFamily="50" charset="-128"/>
              </a:rPr>
              <a:t>ビス</a:t>
            </a:r>
            <a:r>
              <a:rPr lang="ja-JP" altLang="en-US" sz="1400" dirty="0">
                <a:latin typeface="BIZ UDPゴシック" panose="020B0400000000000000" pitchFamily="50" charset="-128"/>
                <a:ea typeface="BIZ UDPゴシック" panose="020B0400000000000000" pitchFamily="50" charset="-128"/>
              </a:rPr>
              <a:t>（要登録・無料</a:t>
            </a:r>
            <a:r>
              <a:rPr lang="en-US" altLang="ja-JP" sz="1400" baseline="300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）があります。</a:t>
            </a:r>
            <a:endParaRPr lang="en-US" altLang="ja-JP" sz="1400" dirty="0">
              <a:latin typeface="BIZ UDPゴシック" panose="020B0400000000000000" pitchFamily="50" charset="-128"/>
              <a:ea typeface="BIZ UDPゴシック" panose="020B0400000000000000" pitchFamily="50" charset="-128"/>
            </a:endParaRPr>
          </a:p>
          <a:p>
            <a:pPr>
              <a:lnSpc>
                <a:spcPts val="2000"/>
              </a:lnSpc>
            </a:pPr>
            <a:r>
              <a:rPr lang="ja-JP" altLang="en-US" sz="1400" dirty="0">
                <a:latin typeface="BIZ UDPゴシック" panose="020B0400000000000000" pitchFamily="50" charset="-128"/>
                <a:ea typeface="BIZ UDPゴシック" panose="020B0400000000000000" pitchFamily="50" charset="-128"/>
              </a:rPr>
              <a:t>　</a:t>
            </a: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 情報取得にかかる通信料は利用者の負担となります。</a:t>
            </a:r>
          </a:p>
        </p:txBody>
      </p:sp>
      <p:sp>
        <p:nvSpPr>
          <p:cNvPr id="22" name="テキスト ボックス 21">
            <a:extLst>
              <a:ext uri="{FF2B5EF4-FFF2-40B4-BE49-F238E27FC236}">
                <a16:creationId xmlns:a16="http://schemas.microsoft.com/office/drawing/2014/main" id="{C2D58A79-69AC-4890-BF33-E59583720A65}"/>
              </a:ext>
            </a:extLst>
          </p:cNvPr>
          <p:cNvSpPr txBox="1"/>
          <p:nvPr/>
        </p:nvSpPr>
        <p:spPr>
          <a:xfrm>
            <a:off x="733351" y="2315300"/>
            <a:ext cx="3437546"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どのように発表されるの？</a:t>
            </a:r>
          </a:p>
        </p:txBody>
      </p:sp>
      <p:sp>
        <p:nvSpPr>
          <p:cNvPr id="40" name="角丸四角形 39"/>
          <p:cNvSpPr/>
          <p:nvPr/>
        </p:nvSpPr>
        <p:spPr>
          <a:xfrm>
            <a:off x="4671755" y="2326435"/>
            <a:ext cx="3857311" cy="3246517"/>
          </a:xfrm>
          <a:prstGeom prst="roundRect">
            <a:avLst>
              <a:gd name="adj" fmla="val 4542"/>
            </a:avLst>
          </a:prstGeom>
          <a:solidFill>
            <a:schemeClr val="accent4">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229EEF30-3600-4F62-8204-60E451BCBDCE}"/>
              </a:ext>
            </a:extLst>
          </p:cNvPr>
          <p:cNvSpPr txBox="1"/>
          <p:nvPr/>
        </p:nvSpPr>
        <p:spPr>
          <a:xfrm>
            <a:off x="4776631" y="3015177"/>
            <a:ext cx="3760322" cy="2554545"/>
          </a:xfrm>
          <a:prstGeom prst="rect">
            <a:avLst/>
          </a:prstGeom>
          <a:noFill/>
        </p:spPr>
        <p:txBody>
          <a:bodyPr wrap="square" rtlCol="0">
            <a:spAutoFit/>
          </a:bodyPr>
          <a:lstStyle>
            <a:defPPr>
              <a:defRPr lang="en-US"/>
            </a:defPPr>
            <a:lvl1pPr>
              <a:lnSpc>
                <a:spcPct val="150000"/>
              </a:lnSpc>
              <a:defRPr kumimoji="1" sz="1600"/>
            </a:lvl1pPr>
          </a:lstStyle>
          <a:p>
            <a:pPr>
              <a:lnSpc>
                <a:spcPts val="2400"/>
              </a:lnSpc>
            </a:pPr>
            <a:r>
              <a:rPr lang="ja-JP" altLang="en-US" dirty="0">
                <a:latin typeface="BIZ UDPゴシック" panose="020B0400000000000000" pitchFamily="50" charset="-128"/>
                <a:ea typeface="BIZ UDPゴシック" panose="020B0400000000000000" pitchFamily="50" charset="-128"/>
              </a:rPr>
              <a:t>◆外での運動や活動を</a:t>
            </a:r>
            <a:r>
              <a:rPr lang="ja-JP" altLang="en-US" dirty="0">
                <a:solidFill>
                  <a:srgbClr val="FF0066"/>
                </a:solidFill>
                <a:latin typeface="BIZ UDPゴシック" panose="020B0400000000000000" pitchFamily="50" charset="-128"/>
                <a:ea typeface="BIZ UDPゴシック" panose="020B0400000000000000" pitchFamily="50" charset="-128"/>
              </a:rPr>
              <a:t>中止・延期</a:t>
            </a:r>
            <a:r>
              <a:rPr lang="ja-JP" altLang="en-US" dirty="0">
                <a:latin typeface="BIZ UDPゴシック" panose="020B0400000000000000" pitchFamily="50" charset="-128"/>
                <a:ea typeface="BIZ UDPゴシック" panose="020B0400000000000000" pitchFamily="50" charset="-128"/>
              </a:rPr>
              <a:t>する</a:t>
            </a:r>
          </a:p>
          <a:p>
            <a:pPr>
              <a:lnSpc>
                <a:spcPts val="2400"/>
              </a:lnSpc>
            </a:pPr>
            <a:r>
              <a:rPr lang="ja-JP" altLang="en-US" dirty="0">
                <a:latin typeface="BIZ UDPゴシック" panose="020B0400000000000000" pitchFamily="50" charset="-128"/>
                <a:ea typeface="BIZ UDPゴシック" panose="020B0400000000000000" pitchFamily="50" charset="-128"/>
              </a:rPr>
              <a:t>◆高齢者など熱中症のリスクが高い</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en-US" altLang="ja-JP" dirty="0">
                <a:latin typeface="BIZ UDPゴシック" panose="020B0400000000000000" pitchFamily="50" charset="-128"/>
                <a:ea typeface="BIZ UDPゴシック" panose="020B0400000000000000" pitchFamily="50" charset="-128"/>
              </a:rPr>
              <a:t>   </a:t>
            </a:r>
            <a:r>
              <a:rPr lang="ja-JP" altLang="en-US" dirty="0">
                <a:latin typeface="BIZ UDPゴシック" panose="020B0400000000000000" pitchFamily="50" charset="-128"/>
                <a:ea typeface="BIZ UDPゴシック" panose="020B0400000000000000" pitchFamily="50" charset="-128"/>
              </a:rPr>
              <a:t>人に注意するように</a:t>
            </a:r>
            <a:r>
              <a:rPr lang="ja-JP" altLang="en-US" dirty="0">
                <a:solidFill>
                  <a:srgbClr val="FF0066"/>
                </a:solidFill>
                <a:latin typeface="BIZ UDPゴシック" panose="020B0400000000000000" pitchFamily="50" charset="-128"/>
                <a:ea typeface="BIZ UDPゴシック" panose="020B0400000000000000" pitchFamily="50" charset="-128"/>
              </a:rPr>
              <a:t>声をかける</a:t>
            </a:r>
            <a:endParaRPr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軽装</a:t>
            </a:r>
            <a:r>
              <a:rPr lang="ja-JP" altLang="en-US" dirty="0">
                <a:latin typeface="BIZ UDPゴシック" panose="020B0400000000000000" pitchFamily="50" charset="-128"/>
                <a:ea typeface="BIZ UDPゴシック" panose="020B0400000000000000" pitchFamily="50" charset="-128"/>
              </a:rPr>
              <a:t>かつ</a:t>
            </a:r>
            <a:r>
              <a:rPr lang="ja-JP" altLang="en-US" dirty="0">
                <a:solidFill>
                  <a:srgbClr val="FF0066"/>
                </a:solidFill>
                <a:latin typeface="BIZ UDPゴシック" panose="020B0400000000000000" pitchFamily="50" charset="-128"/>
                <a:ea typeface="BIZ UDPゴシック" panose="020B0400000000000000" pitchFamily="50" charset="-128"/>
              </a:rPr>
              <a:t>こまめな水分、塩分補給</a:t>
            </a:r>
            <a:r>
              <a:rPr lang="ja-JP" altLang="en-US" dirty="0">
                <a:latin typeface="BIZ UDPゴシック" panose="020B0400000000000000" pitchFamily="50" charset="-128"/>
                <a:ea typeface="BIZ UDPゴシック" panose="020B0400000000000000" pitchFamily="50" charset="-128"/>
              </a:rPr>
              <a:t>を</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心がける</a:t>
            </a:r>
          </a:p>
          <a:p>
            <a:pPr>
              <a:lnSpc>
                <a:spcPts val="2400"/>
              </a:lnSpc>
            </a:pPr>
            <a:r>
              <a:rPr lang="ja-JP" altLang="en-US" dirty="0">
                <a:latin typeface="BIZ UDPゴシック" panose="020B0400000000000000" pitchFamily="50" charset="-128"/>
                <a:ea typeface="BIZ UDPゴシック" panose="020B0400000000000000" pitchFamily="50" charset="-128"/>
              </a:rPr>
              <a:t>◆昼夜を問わず、</a:t>
            </a:r>
            <a:r>
              <a:rPr lang="ja-JP" altLang="en-US" dirty="0">
                <a:solidFill>
                  <a:srgbClr val="FF0066"/>
                </a:solidFill>
                <a:latin typeface="BIZ UDPゴシック" panose="020B0400000000000000" pitchFamily="50" charset="-128"/>
                <a:ea typeface="BIZ UDPゴシック" panose="020B0400000000000000" pitchFamily="50" charset="-128"/>
              </a:rPr>
              <a:t>エアコンを使用</a:t>
            </a:r>
            <a:r>
              <a:rPr lang="ja-JP" altLang="en-US" dirty="0">
                <a:latin typeface="BIZ UDPゴシック" panose="020B0400000000000000" pitchFamily="50" charset="-128"/>
                <a:ea typeface="BIZ UDPゴシック" panose="020B0400000000000000" pitchFamily="50" charset="-128"/>
              </a:rPr>
              <a:t>し</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　 室内温度を調整</a:t>
            </a:r>
            <a:endParaRPr lang="en-US" altLang="ja-JP" dirty="0">
              <a:latin typeface="BIZ UDPゴシック" panose="020B0400000000000000" pitchFamily="50" charset="-128"/>
              <a:ea typeface="BIZ UDPゴシック" panose="020B0400000000000000" pitchFamily="50" charset="-128"/>
            </a:endParaRPr>
          </a:p>
          <a:p>
            <a:pPr>
              <a:lnSpc>
                <a:spcPts val="2400"/>
              </a:lnSpc>
            </a:pPr>
            <a:r>
              <a:rPr lang="ja-JP" altLang="en-US" dirty="0">
                <a:latin typeface="BIZ UDPゴシック" panose="020B0400000000000000" pitchFamily="50" charset="-128"/>
                <a:ea typeface="BIZ UDPゴシック" panose="020B0400000000000000" pitchFamily="50" charset="-128"/>
              </a:rPr>
              <a:t>◆</a:t>
            </a:r>
            <a:r>
              <a:rPr lang="ja-JP" altLang="en-US" dirty="0">
                <a:solidFill>
                  <a:srgbClr val="FF0066"/>
                </a:solidFill>
                <a:latin typeface="BIZ UDPゴシック" panose="020B0400000000000000" pitchFamily="50" charset="-128"/>
                <a:ea typeface="BIZ UDPゴシック" panose="020B0400000000000000" pitchFamily="50" charset="-128"/>
              </a:rPr>
              <a:t>クールスポット</a:t>
            </a:r>
            <a:r>
              <a:rPr lang="ja-JP" altLang="en-US" dirty="0">
                <a:latin typeface="BIZ UDPゴシック" panose="020B0400000000000000" pitchFamily="50" charset="-128"/>
                <a:ea typeface="BIZ UDPゴシック" panose="020B0400000000000000" pitchFamily="50" charset="-128"/>
              </a:rPr>
              <a:t>へ出かける</a:t>
            </a:r>
          </a:p>
        </p:txBody>
      </p:sp>
      <p:grpSp>
        <p:nvGrpSpPr>
          <p:cNvPr id="69" name="グループ化 68">
            <a:extLst>
              <a:ext uri="{FF2B5EF4-FFF2-40B4-BE49-F238E27FC236}">
                <a16:creationId xmlns:a16="http://schemas.microsoft.com/office/drawing/2014/main" id="{CEA5F573-A1E7-4E9F-B2C9-3A3CD58E1F7D}"/>
              </a:ext>
            </a:extLst>
          </p:cNvPr>
          <p:cNvGrpSpPr/>
          <p:nvPr/>
        </p:nvGrpSpPr>
        <p:grpSpPr>
          <a:xfrm>
            <a:off x="7506548" y="5003833"/>
            <a:ext cx="782549" cy="452256"/>
            <a:chOff x="2887032" y="3885204"/>
            <a:chExt cx="1552060" cy="869657"/>
          </a:xfrm>
        </p:grpSpPr>
        <p:grpSp>
          <p:nvGrpSpPr>
            <p:cNvPr id="70" name="グループ化 69">
              <a:extLst>
                <a:ext uri="{FF2B5EF4-FFF2-40B4-BE49-F238E27FC236}">
                  <a16:creationId xmlns:a16="http://schemas.microsoft.com/office/drawing/2014/main" id="{DF98CA00-E6BA-4EC6-B3AC-1374D61377FA}"/>
                </a:ext>
              </a:extLst>
            </p:cNvPr>
            <p:cNvGrpSpPr/>
            <p:nvPr/>
          </p:nvGrpSpPr>
          <p:grpSpPr>
            <a:xfrm>
              <a:off x="2924193" y="3885204"/>
              <a:ext cx="1514899" cy="631727"/>
              <a:chOff x="2924193" y="3885204"/>
              <a:chExt cx="2558217" cy="1066800"/>
            </a:xfrm>
          </p:grpSpPr>
          <p:sp>
            <p:nvSpPr>
              <p:cNvPr id="75" name="四角形: 角を丸くする 166">
                <a:extLst>
                  <a:ext uri="{FF2B5EF4-FFF2-40B4-BE49-F238E27FC236}">
                    <a16:creationId xmlns:a16="http://schemas.microsoft.com/office/drawing/2014/main" id="{023B6314-8F52-4D50-AAC2-DD1589648FFC}"/>
                  </a:ext>
                </a:extLst>
              </p:cNvPr>
              <p:cNvSpPr/>
              <p:nvPr/>
            </p:nvSpPr>
            <p:spPr>
              <a:xfrm>
                <a:off x="2924193" y="3885204"/>
                <a:ext cx="2312894" cy="699247"/>
              </a:xfrm>
              <a:prstGeom prst="roundRect">
                <a:avLst>
                  <a:gd name="adj" fmla="val 6410"/>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6" name="直線コネクタ 75">
                <a:extLst>
                  <a:ext uri="{FF2B5EF4-FFF2-40B4-BE49-F238E27FC236}">
                    <a16:creationId xmlns:a16="http://schemas.microsoft.com/office/drawing/2014/main" id="{E5C4DB42-E788-4DC1-AF15-2FB9F7541360}"/>
                  </a:ext>
                </a:extLst>
              </p:cNvPr>
              <p:cNvCxnSpPr>
                <a:cxnSpLocks/>
              </p:cNvCxnSpPr>
              <p:nvPr/>
            </p:nvCxnSpPr>
            <p:spPr>
              <a:xfrm>
                <a:off x="3049699" y="4006228"/>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03CB20FF-BB9B-446D-9B7F-8BD249570F79}"/>
                  </a:ext>
                </a:extLst>
              </p:cNvPr>
              <p:cNvCxnSpPr>
                <a:cxnSpLocks/>
              </p:cNvCxnSpPr>
              <p:nvPr/>
            </p:nvCxnSpPr>
            <p:spPr>
              <a:xfrm>
                <a:off x="3049699" y="4116046"/>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6BED40D5-90BC-420B-AD1F-2A3F6F1C67AA}"/>
                  </a:ext>
                </a:extLst>
              </p:cNvPr>
              <p:cNvCxnSpPr>
                <a:cxnSpLocks/>
              </p:cNvCxnSpPr>
              <p:nvPr/>
            </p:nvCxnSpPr>
            <p:spPr>
              <a:xfrm>
                <a:off x="3049699" y="4225864"/>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8899C28F-0831-4FE6-9741-A84FA81A5355}"/>
                  </a:ext>
                </a:extLst>
              </p:cNvPr>
              <p:cNvCxnSpPr>
                <a:cxnSpLocks/>
              </p:cNvCxnSpPr>
              <p:nvPr/>
            </p:nvCxnSpPr>
            <p:spPr>
              <a:xfrm>
                <a:off x="3049699" y="4335682"/>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コネクタ 79">
                <a:extLst>
                  <a:ext uri="{FF2B5EF4-FFF2-40B4-BE49-F238E27FC236}">
                    <a16:creationId xmlns:a16="http://schemas.microsoft.com/office/drawing/2014/main" id="{4A62D390-99C7-4B96-8056-5DE1FA7517DA}"/>
                  </a:ext>
                </a:extLst>
              </p:cNvPr>
              <p:cNvCxnSpPr>
                <a:cxnSpLocks/>
              </p:cNvCxnSpPr>
              <p:nvPr/>
            </p:nvCxnSpPr>
            <p:spPr>
              <a:xfrm>
                <a:off x="3049699" y="4445499"/>
                <a:ext cx="205291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D9D24725-7364-4AB8-A4A5-7BEF91DDD05F}"/>
                  </a:ext>
                </a:extLst>
              </p:cNvPr>
              <p:cNvCxnSpPr>
                <a:cxnSpLocks/>
              </p:cNvCxnSpPr>
              <p:nvPr/>
            </p:nvCxnSpPr>
            <p:spPr>
              <a:xfrm>
                <a:off x="2943420"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B8A8C441-74C3-4A78-9CA3-55DC24930673}"/>
                  </a:ext>
                </a:extLst>
              </p:cNvPr>
              <p:cNvCxnSpPr>
                <a:cxnSpLocks/>
              </p:cNvCxnSpPr>
              <p:nvPr/>
            </p:nvCxnSpPr>
            <p:spPr>
              <a:xfrm>
                <a:off x="5214426" y="4580218"/>
                <a:ext cx="0" cy="107575"/>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94086159-3869-4FAB-896A-2D6426730B19}"/>
                  </a:ext>
                </a:extLst>
              </p:cNvPr>
              <p:cNvCxnSpPr>
                <a:cxnSpLocks/>
              </p:cNvCxnSpPr>
              <p:nvPr/>
            </p:nvCxnSpPr>
            <p:spPr>
              <a:xfrm>
                <a:off x="2947431" y="4697336"/>
                <a:ext cx="98035" cy="17858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320158ED-28E6-422E-B23E-E56067FC76DA}"/>
                  </a:ext>
                </a:extLst>
              </p:cNvPr>
              <p:cNvCxnSpPr>
                <a:cxnSpLocks/>
              </p:cNvCxnSpPr>
              <p:nvPr/>
            </p:nvCxnSpPr>
            <p:spPr>
              <a:xfrm>
                <a:off x="5214426" y="4687793"/>
                <a:ext cx="103226" cy="20004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A96C1F11-F050-4E7A-AF84-4C26FAE5F4FF}"/>
                  </a:ext>
                </a:extLst>
              </p:cNvPr>
              <p:cNvCxnSpPr>
                <a:cxnSpLocks/>
              </p:cNvCxnSpPr>
              <p:nvPr/>
            </p:nvCxnSpPr>
            <p:spPr>
              <a:xfrm>
                <a:off x="5217388" y="3891220"/>
                <a:ext cx="262244" cy="11500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CB9221C-3407-4EFF-9138-BCB46DC17DC1}"/>
                  </a:ext>
                </a:extLst>
              </p:cNvPr>
              <p:cNvCxnSpPr>
                <a:cxnSpLocks/>
              </p:cNvCxnSpPr>
              <p:nvPr/>
            </p:nvCxnSpPr>
            <p:spPr>
              <a:xfrm>
                <a:off x="5479632" y="4005352"/>
                <a:ext cx="1" cy="918882"/>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2719D629-C031-4489-9A60-07E1EAB73C80}"/>
                  </a:ext>
                </a:extLst>
              </p:cNvPr>
              <p:cNvCxnSpPr>
                <a:cxnSpLocks/>
              </p:cNvCxnSpPr>
              <p:nvPr/>
            </p:nvCxnSpPr>
            <p:spPr>
              <a:xfrm flipV="1">
                <a:off x="5311636" y="4923809"/>
                <a:ext cx="170774" cy="2619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EFB24D0-C8EA-4CD3-8D81-54FFFB4B919E}"/>
                  </a:ext>
                </a:extLst>
              </p:cNvPr>
              <p:cNvCxnSpPr>
                <a:cxnSpLocks/>
              </p:cNvCxnSpPr>
              <p:nvPr/>
            </p:nvCxnSpPr>
            <p:spPr>
              <a:xfrm>
                <a:off x="2943420" y="4687793"/>
                <a:ext cx="2271005"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99931864-8A20-4344-BC38-DD5A3270A96B}"/>
                  </a:ext>
                </a:extLst>
              </p:cNvPr>
              <p:cNvCxnSpPr>
                <a:cxnSpLocks/>
              </p:cNvCxnSpPr>
              <p:nvPr/>
            </p:nvCxnSpPr>
            <p:spPr>
              <a:xfrm>
                <a:off x="3049699" y="4890989"/>
                <a:ext cx="2269065" cy="0"/>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0" name="直線コネクタ 89">
                <a:extLst>
                  <a:ext uri="{FF2B5EF4-FFF2-40B4-BE49-F238E27FC236}">
                    <a16:creationId xmlns:a16="http://schemas.microsoft.com/office/drawing/2014/main" id="{21C423C6-ECD5-47C4-8720-B3BB5B17505D}"/>
                  </a:ext>
                </a:extLst>
              </p:cNvPr>
              <p:cNvCxnSpPr>
                <a:cxnSpLocks/>
              </p:cNvCxnSpPr>
              <p:nvPr/>
            </p:nvCxnSpPr>
            <p:spPr>
              <a:xfrm>
                <a:off x="3049699" y="4888001"/>
                <a:ext cx="4011" cy="64003"/>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1" name="直線コネクタ 90">
                <a:extLst>
                  <a:ext uri="{FF2B5EF4-FFF2-40B4-BE49-F238E27FC236}">
                    <a16:creationId xmlns:a16="http://schemas.microsoft.com/office/drawing/2014/main" id="{C979E653-EFEB-47D5-AD83-DB39F7DD3DB6}"/>
                  </a:ext>
                </a:extLst>
              </p:cNvPr>
              <p:cNvCxnSpPr>
                <a:cxnSpLocks/>
              </p:cNvCxnSpPr>
              <p:nvPr/>
            </p:nvCxnSpPr>
            <p:spPr>
              <a:xfrm flipH="1">
                <a:off x="5319657" y="4893851"/>
                <a:ext cx="2006" cy="48127"/>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cxnSp>
            <p:nvCxnSpPr>
              <p:cNvPr id="92" name="直線コネクタ 91">
                <a:extLst>
                  <a:ext uri="{FF2B5EF4-FFF2-40B4-BE49-F238E27FC236}">
                    <a16:creationId xmlns:a16="http://schemas.microsoft.com/office/drawing/2014/main" id="{74E100F6-5475-448C-AE26-D5B69122CAC1}"/>
                  </a:ext>
                </a:extLst>
              </p:cNvPr>
              <p:cNvCxnSpPr>
                <a:cxnSpLocks/>
              </p:cNvCxnSpPr>
              <p:nvPr/>
            </p:nvCxnSpPr>
            <p:spPr>
              <a:xfrm flipV="1">
                <a:off x="3053710" y="4950256"/>
                <a:ext cx="2260821" cy="1748"/>
              </a:xfrm>
              <a:prstGeom prst="line">
                <a:avLst/>
              </a:prstGeom>
              <a:ln w="25400" cap="rnd">
                <a:solidFill>
                  <a:schemeClr val="tx1"/>
                </a:solidFill>
                <a:bevel/>
              </a:ln>
            </p:spPr>
            <p:style>
              <a:lnRef idx="1">
                <a:schemeClr val="accent1"/>
              </a:lnRef>
              <a:fillRef idx="0">
                <a:schemeClr val="accent1"/>
              </a:fillRef>
              <a:effectRef idx="0">
                <a:schemeClr val="accent1"/>
              </a:effectRef>
              <a:fontRef idx="minor">
                <a:schemeClr val="tx1"/>
              </a:fontRef>
            </p:style>
          </p:cxnSp>
        </p:grpSp>
        <p:cxnSp>
          <p:nvCxnSpPr>
            <p:cNvPr id="71" name="コネクタ: 曲線 162">
              <a:extLst>
                <a:ext uri="{FF2B5EF4-FFF2-40B4-BE49-F238E27FC236}">
                  <a16:creationId xmlns:a16="http://schemas.microsoft.com/office/drawing/2014/main" id="{CF6A0757-4124-4A52-8783-1D20D7199523}"/>
                </a:ext>
              </a:extLst>
            </p:cNvPr>
            <p:cNvCxnSpPr>
              <a:cxnSpLocks/>
            </p:cNvCxnSpPr>
            <p:nvPr/>
          </p:nvCxnSpPr>
          <p:spPr>
            <a:xfrm rot="10800000" flipV="1">
              <a:off x="2887032"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2" name="コネクタ: 曲線 163">
              <a:extLst>
                <a:ext uri="{FF2B5EF4-FFF2-40B4-BE49-F238E27FC236}">
                  <a16:creationId xmlns:a16="http://schemas.microsoft.com/office/drawing/2014/main" id="{AD86E71A-9F97-47B5-947D-BFB248F6CBA5}"/>
                </a:ext>
              </a:extLst>
            </p:cNvPr>
            <p:cNvCxnSpPr>
              <a:cxnSpLocks/>
            </p:cNvCxnSpPr>
            <p:nvPr/>
          </p:nvCxnSpPr>
          <p:spPr>
            <a:xfrm rot="10800000" flipV="1">
              <a:off x="3200706"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3" name="コネクタ: 曲線 164">
              <a:extLst>
                <a:ext uri="{FF2B5EF4-FFF2-40B4-BE49-F238E27FC236}">
                  <a16:creationId xmlns:a16="http://schemas.microsoft.com/office/drawing/2014/main" id="{2D3393F8-838D-48DB-BC72-B37A33349D41}"/>
                </a:ext>
              </a:extLst>
            </p:cNvPr>
            <p:cNvCxnSpPr>
              <a:cxnSpLocks/>
            </p:cNvCxnSpPr>
            <p:nvPr/>
          </p:nvCxnSpPr>
          <p:spPr>
            <a:xfrm rot="10800000" flipV="1">
              <a:off x="3514380"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cxnSp>
          <p:nvCxnSpPr>
            <p:cNvPr id="74" name="コネクタ: 曲線 165">
              <a:extLst>
                <a:ext uri="{FF2B5EF4-FFF2-40B4-BE49-F238E27FC236}">
                  <a16:creationId xmlns:a16="http://schemas.microsoft.com/office/drawing/2014/main" id="{0874EA35-BEFE-4ED8-A6DC-CEBD8CC14DA7}"/>
                </a:ext>
              </a:extLst>
            </p:cNvPr>
            <p:cNvCxnSpPr>
              <a:cxnSpLocks/>
            </p:cNvCxnSpPr>
            <p:nvPr/>
          </p:nvCxnSpPr>
          <p:spPr>
            <a:xfrm rot="10800000" flipV="1">
              <a:off x="3828053" y="4427779"/>
              <a:ext cx="355294" cy="327082"/>
            </a:xfrm>
            <a:prstGeom prst="curvedConnector3">
              <a:avLst>
                <a:gd name="adj1" fmla="val 50000"/>
              </a:avLst>
            </a:prstGeom>
            <a:ln w="63500"/>
          </p:spPr>
          <p:style>
            <a:lnRef idx="1">
              <a:schemeClr val="accent1"/>
            </a:lnRef>
            <a:fillRef idx="0">
              <a:schemeClr val="accent1"/>
            </a:fillRef>
            <a:effectRef idx="0">
              <a:schemeClr val="accent1"/>
            </a:effectRef>
            <a:fontRef idx="minor">
              <a:schemeClr val="tx1"/>
            </a:fontRef>
          </p:style>
        </p:cxnSp>
      </p:grpSp>
      <p:grpSp>
        <p:nvGrpSpPr>
          <p:cNvPr id="4" name="グループ化 3"/>
          <p:cNvGrpSpPr/>
          <p:nvPr/>
        </p:nvGrpSpPr>
        <p:grpSpPr>
          <a:xfrm>
            <a:off x="4366539" y="5617206"/>
            <a:ext cx="4370955" cy="883877"/>
            <a:chOff x="4528328" y="5517232"/>
            <a:chExt cx="4370955" cy="883877"/>
          </a:xfrm>
        </p:grpSpPr>
        <p:sp>
          <p:nvSpPr>
            <p:cNvPr id="117" name="四角形: 角を丸くする 21">
              <a:extLst>
                <a:ext uri="{FF2B5EF4-FFF2-40B4-BE49-F238E27FC236}">
                  <a16:creationId xmlns:a16="http://schemas.microsoft.com/office/drawing/2014/main" id="{BBBE8A36-8728-4AB7-A584-9EE939C7F79A}"/>
                </a:ext>
              </a:extLst>
            </p:cNvPr>
            <p:cNvSpPr/>
            <p:nvPr/>
          </p:nvSpPr>
          <p:spPr>
            <a:xfrm>
              <a:off x="4528328" y="5517232"/>
              <a:ext cx="4370955" cy="883877"/>
            </a:xfrm>
            <a:prstGeom prst="roundRect">
              <a:avLst>
                <a:gd name="adj" fmla="val 19903"/>
              </a:avLst>
            </a:prstGeom>
            <a:solidFill>
              <a:srgbClr val="FFFF00"/>
            </a:solidFill>
            <a:ln>
              <a:solidFill>
                <a:srgbClr val="FFC000"/>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8" name="テキスト ボックス 117">
              <a:extLst>
                <a:ext uri="{FF2B5EF4-FFF2-40B4-BE49-F238E27FC236}">
                  <a16:creationId xmlns:a16="http://schemas.microsoft.com/office/drawing/2014/main" id="{CBD82540-A076-4FF1-B10E-9CC2ABB272CC}"/>
                </a:ext>
              </a:extLst>
            </p:cNvPr>
            <p:cNvSpPr txBox="1"/>
            <p:nvPr/>
          </p:nvSpPr>
          <p:spPr>
            <a:xfrm>
              <a:off x="4700778" y="5647253"/>
              <a:ext cx="4081544" cy="615553"/>
            </a:xfrm>
            <a:prstGeom prst="rect">
              <a:avLst/>
            </a:prstGeom>
            <a:noFill/>
            <a:ln>
              <a:noFill/>
            </a:ln>
          </p:spPr>
          <p:txBody>
            <a:bodyPr wrap="square" lIns="0" tIns="0" rIns="0" bIns="0" rtlCol="0" anchor="ctr" anchorCtr="0">
              <a:spAutoFit/>
            </a:bodyPr>
            <a:lstStyle/>
            <a:p>
              <a:r>
                <a:rPr kumimoji="1" lang="ja-JP" altLang="en-US" sz="2000" b="1" dirty="0">
                  <a:ln w="6350">
                    <a:noFill/>
                  </a:ln>
                  <a:solidFill>
                    <a:srgbClr val="FF0000"/>
                  </a:solidFill>
                  <a:latin typeface="BIZ UDゴシック" panose="020B0400000000000000" pitchFamily="49" charset="-128"/>
                  <a:ea typeface="BIZ UDゴシック" panose="020B0400000000000000" pitchFamily="49" charset="-128"/>
                </a:rPr>
                <a:t>熱中症警戒アラート</a:t>
              </a:r>
              <a:r>
                <a:rPr kumimoji="1" lang="ja-JP" altLang="en-US" sz="2000" b="1" dirty="0">
                  <a:ln w="6350">
                    <a:noFill/>
                  </a:ln>
                  <a:latin typeface="BIZ UDゴシック" panose="020B0400000000000000" pitchFamily="49" charset="-128"/>
                  <a:ea typeface="BIZ UDゴシック" panose="020B0400000000000000" pitchFamily="49" charset="-128"/>
                </a:rPr>
                <a:t>を活用して、</a:t>
              </a:r>
              <a:endParaRPr kumimoji="1" lang="en-US" altLang="ja-JP" sz="2000" b="1" dirty="0">
                <a:ln w="6350">
                  <a:noFill/>
                </a:ln>
                <a:latin typeface="BIZ UDゴシック" panose="020B0400000000000000" pitchFamily="49" charset="-128"/>
                <a:ea typeface="BIZ UDゴシック" panose="020B0400000000000000" pitchFamily="49" charset="-128"/>
              </a:endParaRPr>
            </a:p>
            <a:p>
              <a:r>
                <a:rPr kumimoji="1" lang="ja-JP" altLang="en-US" sz="2000" b="1" dirty="0">
                  <a:ln w="6350">
                    <a:noFill/>
                  </a:ln>
                  <a:latin typeface="BIZ UDゴシック" panose="020B0400000000000000" pitchFamily="49" charset="-128"/>
                  <a:ea typeface="BIZ UDゴシック" panose="020B0400000000000000" pitchFamily="49" charset="-128"/>
                </a:rPr>
                <a:t>効果的な予防行動へ繋げましょう！</a:t>
              </a:r>
            </a:p>
          </p:txBody>
        </p:sp>
      </p:grpSp>
      <p:pic>
        <p:nvPicPr>
          <p:cNvPr id="104" name="Picture 4" descr="スマホの緊急警報・アラートの白黒シルエットイラスト"/>
          <p:cNvPicPr>
            <a:picLocks noChangeAspect="1" noChangeArrowheads="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3324237" y="3322701"/>
            <a:ext cx="1168642" cy="1086923"/>
          </a:xfrm>
          <a:prstGeom prst="rect">
            <a:avLst/>
          </a:prstGeom>
          <a:noFill/>
          <a:extLst>
            <a:ext uri="{909E8E84-426E-40DD-AFC4-6F175D3DCCD1}">
              <a14:hiddenFill xmlns:a14="http://schemas.microsoft.com/office/drawing/2010/main">
                <a:solidFill>
                  <a:srgbClr val="FFFFFF"/>
                </a:solidFill>
              </a14:hiddenFill>
            </a:ext>
          </a:extLst>
        </p:spPr>
      </p:pic>
      <p:sp>
        <p:nvSpPr>
          <p:cNvPr id="107" name="テキスト ボックス 106">
            <a:extLst>
              <a:ext uri="{FF2B5EF4-FFF2-40B4-BE49-F238E27FC236}">
                <a16:creationId xmlns:a16="http://schemas.microsoft.com/office/drawing/2014/main" id="{C2D58A79-69AC-4890-BF33-E59583720A65}"/>
              </a:ext>
            </a:extLst>
          </p:cNvPr>
          <p:cNvSpPr txBox="1"/>
          <p:nvPr/>
        </p:nvSpPr>
        <p:spPr>
          <a:xfrm>
            <a:off x="5210681" y="2319075"/>
            <a:ext cx="3437546" cy="7335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アラートが発表されたら</a:t>
            </a:r>
          </a:p>
          <a:p>
            <a:pP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徹底した予防行動を！</a:t>
            </a:r>
          </a:p>
        </p:txBody>
      </p:sp>
    </p:spTree>
    <p:extLst>
      <p:ext uri="{BB962C8B-B14F-4D97-AF65-F5344CB8AC3E}">
        <p14:creationId xmlns:p14="http://schemas.microsoft.com/office/powerpoint/2010/main" val="1836269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205003829"/>
              </p:ext>
            </p:extLst>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3DE33B43-92C2-431C-BC4D-B1260F56E705}" type="slidenum">
              <a:rPr lang="ja-JP" altLang="en-US" sz="2200" b="1" smtClean="0">
                <a:latin typeface="Meiryo UI" panose="020B0604030504040204" pitchFamily="50" charset="-128"/>
                <a:ea typeface="Meiryo UI" panose="020B0604030504040204" pitchFamily="50" charset="-128"/>
              </a:rPr>
              <a:t>5</a:t>
            </a:fld>
            <a:endParaRPr lang="ja-JP" altLang="en-US" sz="2200" b="1" dirty="0">
              <a:latin typeface="Meiryo UI" panose="020B0604030504040204" pitchFamily="50" charset="-128"/>
              <a:ea typeface="Meiryo UI" panose="020B0604030504040204" pitchFamily="50" charset="-128"/>
            </a:endParaRPr>
          </a:p>
        </p:txBody>
      </p:sp>
      <p:grpSp>
        <p:nvGrpSpPr>
          <p:cNvPr id="15" name="グループ化 14">
            <a:extLst>
              <a:ext uri="{FF2B5EF4-FFF2-40B4-BE49-F238E27FC236}">
                <a16:creationId xmlns:a16="http://schemas.microsoft.com/office/drawing/2014/main" id="{C57B6D97-E51C-F425-2A69-0B18FA295B24}"/>
              </a:ext>
            </a:extLst>
          </p:cNvPr>
          <p:cNvGrpSpPr/>
          <p:nvPr/>
        </p:nvGrpSpPr>
        <p:grpSpPr>
          <a:xfrm>
            <a:off x="2692630" y="1540032"/>
            <a:ext cx="6148892" cy="4729906"/>
            <a:chOff x="1763601" y="1313026"/>
            <a:chExt cx="6048846" cy="4780269"/>
          </a:xfrm>
        </p:grpSpPr>
        <p:grpSp>
          <p:nvGrpSpPr>
            <p:cNvPr id="14" name="グループ化 13">
              <a:extLst>
                <a:ext uri="{FF2B5EF4-FFF2-40B4-BE49-F238E27FC236}">
                  <a16:creationId xmlns:a16="http://schemas.microsoft.com/office/drawing/2014/main" id="{3CE7991C-63F8-BC50-329F-651EB03E146F}"/>
                </a:ext>
              </a:extLst>
            </p:cNvPr>
            <p:cNvGrpSpPr/>
            <p:nvPr/>
          </p:nvGrpSpPr>
          <p:grpSpPr>
            <a:xfrm>
              <a:off x="1763601" y="1313026"/>
              <a:ext cx="6048846" cy="4780269"/>
              <a:chOff x="1763601" y="1313026"/>
              <a:chExt cx="6048846" cy="4780269"/>
            </a:xfrm>
          </p:grpSpPr>
          <p:pic>
            <p:nvPicPr>
              <p:cNvPr id="7" name="図 6">
                <a:extLst>
                  <a:ext uri="{FF2B5EF4-FFF2-40B4-BE49-F238E27FC236}">
                    <a16:creationId xmlns:a16="http://schemas.microsoft.com/office/drawing/2014/main" id="{AF6ED690-9361-1443-B36C-062D39A1D1CA}"/>
                  </a:ext>
                </a:extLst>
              </p:cNvPr>
              <p:cNvPicPr>
                <a:picLocks noChangeAspect="1"/>
              </p:cNvPicPr>
              <p:nvPr/>
            </p:nvPicPr>
            <p:blipFill>
              <a:blip r:embed="rId2"/>
              <a:stretch>
                <a:fillRect/>
              </a:stretch>
            </p:blipFill>
            <p:spPr>
              <a:xfrm>
                <a:off x="1763601" y="1313026"/>
                <a:ext cx="6048846" cy="4780269"/>
              </a:xfrm>
              <a:prstGeom prst="rect">
                <a:avLst/>
              </a:prstGeom>
            </p:spPr>
          </p:pic>
          <p:sp>
            <p:nvSpPr>
              <p:cNvPr id="8" name="正方形/長方形 7">
                <a:extLst>
                  <a:ext uri="{FF2B5EF4-FFF2-40B4-BE49-F238E27FC236}">
                    <a16:creationId xmlns:a16="http://schemas.microsoft.com/office/drawing/2014/main" id="{A2E2E1E8-45E3-93B8-C3FC-5BE449FF7847}"/>
                  </a:ext>
                </a:extLst>
              </p:cNvPr>
              <p:cNvSpPr/>
              <p:nvPr/>
            </p:nvSpPr>
            <p:spPr>
              <a:xfrm>
                <a:off x="4555652" y="5854312"/>
                <a:ext cx="288032" cy="227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10" name="直線コネクタ 9">
              <a:extLst>
                <a:ext uri="{FF2B5EF4-FFF2-40B4-BE49-F238E27FC236}">
                  <a16:creationId xmlns:a16="http://schemas.microsoft.com/office/drawing/2014/main" id="{44A24EEB-F3DF-84EA-64BC-76C9C72C0F9D}"/>
                </a:ext>
              </a:extLst>
            </p:cNvPr>
            <p:cNvCxnSpPr/>
            <p:nvPr/>
          </p:nvCxnSpPr>
          <p:spPr>
            <a:xfrm>
              <a:off x="4309680" y="6009176"/>
              <a:ext cx="936104"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sp>
        <p:nvSpPr>
          <p:cNvPr id="16" name="テキスト ボックス 15">
            <a:extLst>
              <a:ext uri="{FF2B5EF4-FFF2-40B4-BE49-F238E27FC236}">
                <a16:creationId xmlns:a16="http://schemas.microsoft.com/office/drawing/2014/main" id="{512F6C9B-08C9-B05C-7BD6-CB1FB70D07BC}"/>
              </a:ext>
            </a:extLst>
          </p:cNvPr>
          <p:cNvSpPr txBox="1"/>
          <p:nvPr/>
        </p:nvSpPr>
        <p:spPr>
          <a:xfrm>
            <a:off x="2692630" y="1192667"/>
            <a:ext cx="410445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主な改正点（熱中症対策の強化）</a:t>
            </a:r>
          </a:p>
        </p:txBody>
      </p:sp>
      <p:sp>
        <p:nvSpPr>
          <p:cNvPr id="4" name="角丸四角形 18">
            <a:extLst>
              <a:ext uri="{FF2B5EF4-FFF2-40B4-BE49-F238E27FC236}">
                <a16:creationId xmlns:a16="http://schemas.microsoft.com/office/drawing/2014/main" id="{B574C079-709B-973B-9D84-0492DA1C9E34}"/>
              </a:ext>
            </a:extLst>
          </p:cNvPr>
          <p:cNvSpPr/>
          <p:nvPr/>
        </p:nvSpPr>
        <p:spPr>
          <a:xfrm>
            <a:off x="268754" y="1523359"/>
            <a:ext cx="2359030" cy="4729905"/>
          </a:xfrm>
          <a:prstGeom prst="roundRect">
            <a:avLst>
              <a:gd name="adj" fmla="val 4437"/>
            </a:avLst>
          </a:prstGeom>
          <a:solidFill>
            <a:schemeClr val="bg1"/>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テキスト ボックス 5">
            <a:extLst>
              <a:ext uri="{FF2B5EF4-FFF2-40B4-BE49-F238E27FC236}">
                <a16:creationId xmlns:a16="http://schemas.microsoft.com/office/drawing/2014/main" id="{1DD15FEF-387E-507A-E5B4-52A109555043}"/>
              </a:ext>
            </a:extLst>
          </p:cNvPr>
          <p:cNvSpPr txBox="1"/>
          <p:nvPr/>
        </p:nvSpPr>
        <p:spPr>
          <a:xfrm>
            <a:off x="323528" y="1616736"/>
            <a:ext cx="2263849" cy="4950138"/>
          </a:xfrm>
          <a:prstGeom prst="rect">
            <a:avLst/>
          </a:prstGeom>
          <a:noFill/>
        </p:spPr>
        <p:txBody>
          <a:bodyPr wrap="square" rtlCol="0">
            <a:spAutoFit/>
          </a:bodyPr>
          <a:lstStyle/>
          <a:p>
            <a:pPr>
              <a:lnSpc>
                <a:spcPts val="2400"/>
              </a:lnSpc>
            </a:pPr>
            <a:r>
              <a:rPr kumimoji="1" lang="ja-JP" altLang="en-US" sz="1400" dirty="0">
                <a:latin typeface="BIZ UDPゴシック" panose="020B0400000000000000" pitchFamily="50" charset="-128"/>
                <a:ea typeface="BIZ UDPゴシック" panose="020B0400000000000000" pitchFamily="50" charset="-128"/>
              </a:rPr>
              <a:t>◆熱中症による死亡者数の増加傾向</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◆熱中症予防の必要性が未だ国民に十分浸透していない。</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r>
              <a:rPr lang="ja-JP" altLang="en-US" sz="1400" dirty="0">
                <a:latin typeface="BIZ UDPゴシック" panose="020B0400000000000000" pitchFamily="50" charset="-128"/>
                <a:ea typeface="BIZ UDPゴシック" panose="020B0400000000000000" pitchFamily="50" charset="-128"/>
              </a:rPr>
              <a:t>◆地球温暖化が進めば、極端な高温の発生リスクも増加すると見込まれる</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法的裏付けのある、より積極的な熱中症対策を進める必要あり</a:t>
            </a:r>
            <a:endParaRPr kumimoji="1" lang="en-US" altLang="ja-JP" sz="1400" dirty="0">
              <a:latin typeface="BIZ UDPゴシック" panose="020B0400000000000000" pitchFamily="50" charset="-128"/>
              <a:ea typeface="BIZ UDPゴシック" panose="020B0400000000000000" pitchFamily="50" charset="-128"/>
            </a:endParaRPr>
          </a:p>
          <a:p>
            <a:pPr>
              <a:lnSpc>
                <a:spcPts val="2400"/>
              </a:lnSpc>
            </a:pPr>
            <a:endParaRPr kumimoji="1" lang="en-US" altLang="ja-JP" dirty="0">
              <a:solidFill>
                <a:srgbClr val="FF0066"/>
              </a:solidFill>
              <a:latin typeface="BIZ UDPゴシック" panose="020B0400000000000000" pitchFamily="50" charset="-128"/>
              <a:ea typeface="BIZ UDPゴシック" panose="020B0400000000000000" pitchFamily="50" charset="-128"/>
            </a:endParaRPr>
          </a:p>
          <a:p>
            <a:pPr>
              <a:lnSpc>
                <a:spcPts val="2200"/>
              </a:lnSpc>
            </a:pP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1A93C136-CE58-0F5C-45CA-416B2EEB0170}"/>
              </a:ext>
            </a:extLst>
          </p:cNvPr>
          <p:cNvSpPr txBox="1"/>
          <p:nvPr/>
        </p:nvSpPr>
        <p:spPr>
          <a:xfrm>
            <a:off x="289946" y="1169938"/>
            <a:ext cx="4104456" cy="400110"/>
          </a:xfrm>
          <a:prstGeom prst="rect">
            <a:avLst/>
          </a:prstGeom>
          <a:noFill/>
        </p:spPr>
        <p:txBody>
          <a:bodyPr wrap="square" rtlCol="0">
            <a:spAutoFit/>
          </a:bodyPr>
          <a:lstStyle/>
          <a:p>
            <a:r>
              <a:rPr kumimoji="1" lang="ja-JP" altLang="en-US" sz="2000" b="1" dirty="0">
                <a:latin typeface="メイリオ" panose="020B0604030504040204" pitchFamily="50" charset="-128"/>
                <a:ea typeface="メイリオ" panose="020B0604030504040204" pitchFamily="50" charset="-128"/>
              </a:rPr>
              <a:t>背景</a:t>
            </a:r>
          </a:p>
        </p:txBody>
      </p:sp>
      <p:sp>
        <p:nvSpPr>
          <p:cNvPr id="11" name="矢印: 下 10">
            <a:extLst>
              <a:ext uri="{FF2B5EF4-FFF2-40B4-BE49-F238E27FC236}">
                <a16:creationId xmlns:a16="http://schemas.microsoft.com/office/drawing/2014/main" id="{A4C4C644-F117-1652-35BE-6641A68F3437}"/>
              </a:ext>
            </a:extLst>
          </p:cNvPr>
          <p:cNvSpPr/>
          <p:nvPr/>
        </p:nvSpPr>
        <p:spPr>
          <a:xfrm>
            <a:off x="1087994" y="4149080"/>
            <a:ext cx="513567" cy="712063"/>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205956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3633167612"/>
              </p:ext>
            </p:extLst>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5852B463-6159-403C-ADDE-0F4CF5D55236}" type="slidenum">
              <a:rPr lang="ja-JP" altLang="en-US" sz="2200" b="1" smtClean="0">
                <a:latin typeface="Meiryo UI" panose="020B0604030504040204" pitchFamily="50" charset="-128"/>
                <a:ea typeface="Meiryo UI" panose="020B0604030504040204" pitchFamily="50" charset="-128"/>
              </a:rPr>
              <a:t>6</a:t>
            </a:fld>
            <a:endParaRPr lang="ja-JP" altLang="en-US" sz="2200" b="1" dirty="0">
              <a:latin typeface="Meiryo UI" panose="020B0604030504040204" pitchFamily="50" charset="-128"/>
              <a:ea typeface="Meiryo UI" panose="020B0604030504040204" pitchFamily="50" charset="-128"/>
            </a:endParaRPr>
          </a:p>
        </p:txBody>
      </p:sp>
      <p:sp>
        <p:nvSpPr>
          <p:cNvPr id="11" name="角丸四角形 18">
            <a:extLst>
              <a:ext uri="{FF2B5EF4-FFF2-40B4-BE49-F238E27FC236}">
                <a16:creationId xmlns:a16="http://schemas.microsoft.com/office/drawing/2014/main" id="{1152C1A0-13DA-312C-9C45-70B754C86BB6}"/>
              </a:ext>
            </a:extLst>
          </p:cNvPr>
          <p:cNvSpPr/>
          <p:nvPr/>
        </p:nvSpPr>
        <p:spPr>
          <a:xfrm>
            <a:off x="283839" y="1230308"/>
            <a:ext cx="8607255" cy="1989187"/>
          </a:xfrm>
          <a:prstGeom prst="roundRect">
            <a:avLst>
              <a:gd name="adj" fmla="val 4437"/>
            </a:avLst>
          </a:prstGeom>
          <a:solidFill>
            <a:schemeClr val="bg1"/>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角丸四角形 18">
            <a:extLst>
              <a:ext uri="{FF2B5EF4-FFF2-40B4-BE49-F238E27FC236}">
                <a16:creationId xmlns:a16="http://schemas.microsoft.com/office/drawing/2014/main" id="{B92898EC-6E19-D184-06D6-EEE71FF94CBF}"/>
              </a:ext>
            </a:extLst>
          </p:cNvPr>
          <p:cNvSpPr/>
          <p:nvPr/>
        </p:nvSpPr>
        <p:spPr>
          <a:xfrm>
            <a:off x="255621" y="3394663"/>
            <a:ext cx="8635473" cy="3058673"/>
          </a:xfrm>
          <a:prstGeom prst="roundRect">
            <a:avLst>
              <a:gd name="adj" fmla="val 4437"/>
            </a:avLst>
          </a:prstGeom>
          <a:solidFill>
            <a:schemeClr val="accent2">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E54D8AA-2447-EE3D-8037-EE2C9707FCDB}"/>
              </a:ext>
            </a:extLst>
          </p:cNvPr>
          <p:cNvSpPr txBox="1"/>
          <p:nvPr/>
        </p:nvSpPr>
        <p:spPr>
          <a:xfrm>
            <a:off x="0" y="3414837"/>
            <a:ext cx="6611907"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熱中症特別警戒情報（熱中症特別警戒アラート）</a:t>
            </a:r>
          </a:p>
        </p:txBody>
      </p:sp>
      <p:sp>
        <p:nvSpPr>
          <p:cNvPr id="17" name="テキスト ボックス 16">
            <a:extLst>
              <a:ext uri="{FF2B5EF4-FFF2-40B4-BE49-F238E27FC236}">
                <a16:creationId xmlns:a16="http://schemas.microsoft.com/office/drawing/2014/main" id="{0F42BDB2-FE5D-C089-93C5-64EF243F05FD}"/>
              </a:ext>
            </a:extLst>
          </p:cNvPr>
          <p:cNvSpPr txBox="1"/>
          <p:nvPr/>
        </p:nvSpPr>
        <p:spPr>
          <a:xfrm>
            <a:off x="223514" y="1288896"/>
            <a:ext cx="5176168"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熱中症警戒情報（熱中症警戒アラート）</a:t>
            </a:r>
          </a:p>
        </p:txBody>
      </p:sp>
      <p:sp>
        <p:nvSpPr>
          <p:cNvPr id="22" name="テキスト ボックス 21">
            <a:extLst>
              <a:ext uri="{FF2B5EF4-FFF2-40B4-BE49-F238E27FC236}">
                <a16:creationId xmlns:a16="http://schemas.microsoft.com/office/drawing/2014/main" id="{71C71085-54F4-3A06-87CF-3A9A79CF16A6}"/>
              </a:ext>
            </a:extLst>
          </p:cNvPr>
          <p:cNvSpPr txBox="1"/>
          <p:nvPr/>
        </p:nvSpPr>
        <p:spPr>
          <a:xfrm>
            <a:off x="286644" y="3811709"/>
            <a:ext cx="4580660" cy="2209579"/>
          </a:xfrm>
          <a:prstGeom prst="rect">
            <a:avLst/>
          </a:prstGeom>
          <a:noFill/>
        </p:spPr>
        <p:txBody>
          <a:bodyPr wrap="square" rtlCol="0">
            <a:spAutoFit/>
          </a:bodyPr>
          <a:lstStyle/>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◆熱波が都道府県の域を超えて発生し、過去に例のない危険な暑さとなり、熱中症搬送者数の大量発生に招き、</a:t>
            </a:r>
            <a:r>
              <a:rPr kumimoji="1" lang="ja-JP" altLang="en-US" sz="1400" u="sng" dirty="0">
                <a:latin typeface="BIZ UDPゴシック" panose="020B0400000000000000" pitchFamily="50" charset="-128"/>
                <a:ea typeface="BIZ UDPゴシック" panose="020B0400000000000000" pitchFamily="50" charset="-128"/>
              </a:rPr>
              <a:t>医療の提供に支障が生じるような、人の健康に重大な被害が生じる恐れがある状況</a:t>
            </a:r>
            <a:endParaRPr kumimoji="1" lang="en-US" altLang="ja-JP" sz="1600" u="sng"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◆暑さ指数の予測値が</a:t>
            </a:r>
            <a:r>
              <a:rPr kumimoji="1" lang="ja-JP" altLang="en-US" dirty="0">
                <a:solidFill>
                  <a:srgbClr val="FF0066"/>
                </a:solidFill>
                <a:latin typeface="BIZ UDPゴシック" panose="020B0400000000000000" pitchFamily="50" charset="-128"/>
                <a:ea typeface="BIZ UDPゴシック" panose="020B0400000000000000" pitchFamily="50" charset="-128"/>
              </a:rPr>
              <a:t>都道府県内の</a:t>
            </a:r>
            <a:r>
              <a:rPr lang="ja-JP" altLang="en-US" u="sng" dirty="0">
                <a:solidFill>
                  <a:srgbClr val="FF0066"/>
                </a:solidFill>
                <a:latin typeface="BIZ UDPゴシック" panose="020B0400000000000000" pitchFamily="50" charset="-128"/>
                <a:ea typeface="BIZ UDPゴシック" panose="020B0400000000000000" pitchFamily="50" charset="-128"/>
              </a:rPr>
              <a:t>全てで</a:t>
            </a:r>
            <a:endParaRPr lang="en-US" altLang="ja-JP" u="sng"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kumimoji="1" lang="en-US" altLang="ja-JP" dirty="0">
                <a:solidFill>
                  <a:srgbClr val="FF0066"/>
                </a:solidFill>
                <a:latin typeface="BIZ UDPゴシック" panose="020B0400000000000000" pitchFamily="50" charset="-128"/>
                <a:ea typeface="BIZ UDPゴシック" panose="020B0400000000000000" pitchFamily="50" charset="-128"/>
              </a:rPr>
              <a:t>  </a:t>
            </a:r>
            <a:r>
              <a:rPr kumimoji="1" lang="ja-JP" altLang="en-US" dirty="0">
                <a:solidFill>
                  <a:srgbClr val="FF0066"/>
                </a:solidFill>
                <a:latin typeface="BIZ UDPゴシック" panose="020B0400000000000000" pitchFamily="50" charset="-128"/>
                <a:ea typeface="BIZ UDPゴシック" panose="020B0400000000000000" pitchFamily="50" charset="-128"/>
              </a:rPr>
              <a:t> </a:t>
            </a:r>
            <a:r>
              <a:rPr kumimoji="1" lang="en-US" altLang="ja-JP" u="sng" dirty="0">
                <a:solidFill>
                  <a:srgbClr val="FF0066"/>
                </a:solidFill>
                <a:latin typeface="BIZ UDPゴシック" panose="020B0400000000000000" pitchFamily="50" charset="-128"/>
                <a:ea typeface="BIZ UDPゴシック" panose="020B0400000000000000" pitchFamily="50" charset="-128"/>
              </a:rPr>
              <a:t>3</a:t>
            </a:r>
            <a:r>
              <a:rPr kumimoji="1" lang="ja-JP" altLang="en-US" u="sng" dirty="0">
                <a:solidFill>
                  <a:srgbClr val="FF0066"/>
                </a:solidFill>
                <a:latin typeface="BIZ UDPゴシック" panose="020B0400000000000000" pitchFamily="50" charset="-128"/>
                <a:ea typeface="BIZ UDPゴシック" panose="020B0400000000000000" pitchFamily="50" charset="-128"/>
              </a:rPr>
              <a:t>５以上</a:t>
            </a:r>
            <a:r>
              <a:rPr kumimoji="1" lang="ja-JP" altLang="en-US" sz="1400" dirty="0">
                <a:latin typeface="BIZ UDPゴシック" panose="020B0400000000000000" pitchFamily="50" charset="-128"/>
                <a:ea typeface="BIZ UDPゴシック" panose="020B0400000000000000" pitchFamily="50" charset="-128"/>
              </a:rPr>
              <a:t>になる場合</a:t>
            </a:r>
            <a:endParaRPr lang="en-US" altLang="ja-JP" sz="16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◆前日</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時の予測値で判断し、</a:t>
            </a:r>
            <a:r>
              <a:rPr kumimoji="1" lang="ja-JP" altLang="en-US" dirty="0">
                <a:solidFill>
                  <a:srgbClr val="FF0066"/>
                </a:solidFill>
                <a:latin typeface="BIZ UDPゴシック" panose="020B0400000000000000" pitchFamily="50" charset="-128"/>
                <a:ea typeface="BIZ UDPゴシック" panose="020B0400000000000000" pitchFamily="50" charset="-128"/>
              </a:rPr>
              <a:t>前日</a:t>
            </a:r>
            <a:r>
              <a:rPr kumimoji="1" lang="en-US" altLang="ja-JP" dirty="0">
                <a:solidFill>
                  <a:srgbClr val="FF0066"/>
                </a:solidFill>
                <a:latin typeface="BIZ UDPゴシック" panose="020B0400000000000000" pitchFamily="50" charset="-128"/>
                <a:ea typeface="BIZ UDPゴシック" panose="020B0400000000000000" pitchFamily="50" charset="-128"/>
              </a:rPr>
              <a:t>1</a:t>
            </a:r>
            <a:r>
              <a:rPr kumimoji="1" lang="ja-JP" altLang="en-US" dirty="0">
                <a:solidFill>
                  <a:srgbClr val="FF0066"/>
                </a:solidFill>
                <a:latin typeface="BIZ UDPゴシック" panose="020B0400000000000000" pitchFamily="50" charset="-128"/>
                <a:ea typeface="BIZ UDPゴシック" panose="020B0400000000000000" pitchFamily="50" charset="-128"/>
              </a:rPr>
              <a:t>４時</a:t>
            </a:r>
            <a:r>
              <a:rPr kumimoji="1" lang="ja-JP" altLang="en-US" sz="1400" dirty="0">
                <a:latin typeface="BIZ UDPゴシック" panose="020B0400000000000000" pitchFamily="50" charset="-128"/>
                <a:ea typeface="BIZ UDPゴシック" panose="020B0400000000000000" pitchFamily="50" charset="-128"/>
              </a:rPr>
              <a:t>ごろ発表</a:t>
            </a:r>
            <a:r>
              <a:rPr lang="ja-JP" altLang="en-US" sz="1400" dirty="0">
                <a:latin typeface="BIZ UDPゴシック" panose="020B0400000000000000" pitchFamily="50" charset="-128"/>
                <a:ea typeface="BIZ UDPゴシック" panose="020B0400000000000000" pitchFamily="50" charset="-128"/>
              </a:rPr>
              <a:t>　</a:t>
            </a:r>
            <a:endParaRPr kumimoji="1" lang="en-US" altLang="ja-JP" sz="1400"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61079BD0-F56C-B93E-4C52-485C99ECFE78}"/>
              </a:ext>
            </a:extLst>
          </p:cNvPr>
          <p:cNvSpPr txBox="1"/>
          <p:nvPr/>
        </p:nvSpPr>
        <p:spPr>
          <a:xfrm>
            <a:off x="283839" y="1720389"/>
            <a:ext cx="5176168" cy="1564595"/>
          </a:xfrm>
          <a:prstGeom prst="rect">
            <a:avLst/>
          </a:prstGeom>
          <a:noFill/>
        </p:spPr>
        <p:txBody>
          <a:bodyPr wrap="square" rtlCol="0">
            <a:spAutoFit/>
          </a:bodyPr>
          <a:lstStyle/>
          <a:p>
            <a:pPr>
              <a:lnSpc>
                <a:spcPts val="2400"/>
              </a:lnSpc>
            </a:pPr>
            <a:r>
              <a:rPr kumimoji="1" lang="ja-JP" altLang="en-US" sz="1600" dirty="0"/>
              <a:t> </a:t>
            </a: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熱中症搬送車が大量に発生する可能性がある状況</a:t>
            </a:r>
            <a:endParaRPr kumimoji="1" lang="en-US" altLang="ja-JP" sz="14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◆暑さ指数の予測値が</a:t>
            </a:r>
            <a:r>
              <a:rPr kumimoji="1" lang="ja-JP" altLang="en-US" dirty="0">
                <a:solidFill>
                  <a:srgbClr val="FF0066"/>
                </a:solidFill>
                <a:latin typeface="BIZ UDPゴシック" panose="020B0400000000000000" pitchFamily="50" charset="-128"/>
                <a:ea typeface="BIZ UDPゴシック" panose="020B0400000000000000" pitchFamily="50" charset="-128"/>
              </a:rPr>
              <a:t>都道府県内の</a:t>
            </a:r>
            <a:r>
              <a:rPr lang="ja-JP" altLang="en-US" u="sng" dirty="0">
                <a:solidFill>
                  <a:srgbClr val="FF0066"/>
                </a:solidFill>
                <a:latin typeface="BIZ UDPゴシック" panose="020B0400000000000000" pitchFamily="50" charset="-128"/>
                <a:ea typeface="BIZ UDPゴシック" panose="020B0400000000000000" pitchFamily="50" charset="-128"/>
              </a:rPr>
              <a:t>いずれかで</a:t>
            </a:r>
            <a:endParaRPr lang="en-US" altLang="ja-JP" u="sng" dirty="0">
              <a:solidFill>
                <a:srgbClr val="FF0066"/>
              </a:solidFill>
              <a:latin typeface="BIZ UDPゴシック" panose="020B0400000000000000" pitchFamily="50" charset="-128"/>
              <a:ea typeface="BIZ UDPゴシック" panose="020B0400000000000000" pitchFamily="50" charset="-128"/>
            </a:endParaRPr>
          </a:p>
          <a:p>
            <a:pPr>
              <a:lnSpc>
                <a:spcPts val="2400"/>
              </a:lnSpc>
            </a:pPr>
            <a:r>
              <a:rPr kumimoji="1" lang="ja-JP" altLang="en-US" dirty="0">
                <a:solidFill>
                  <a:srgbClr val="FF0066"/>
                </a:solidFill>
                <a:latin typeface="BIZ UDPゴシック" panose="020B0400000000000000" pitchFamily="50" charset="-128"/>
                <a:ea typeface="BIZ UDPゴシック" panose="020B0400000000000000" pitchFamily="50" charset="-128"/>
              </a:rPr>
              <a:t>　</a:t>
            </a:r>
            <a:r>
              <a:rPr lang="ja-JP" altLang="en-US" dirty="0">
                <a:solidFill>
                  <a:srgbClr val="FF0066"/>
                </a:solidFill>
                <a:latin typeface="BIZ UDPゴシック" panose="020B0400000000000000" pitchFamily="50" charset="-128"/>
                <a:ea typeface="BIZ UDPゴシック" panose="020B0400000000000000" pitchFamily="50" charset="-128"/>
              </a:rPr>
              <a:t> </a:t>
            </a:r>
            <a:r>
              <a:rPr kumimoji="1" lang="en-US" altLang="ja-JP" u="sng" dirty="0">
                <a:solidFill>
                  <a:srgbClr val="FF0066"/>
                </a:solidFill>
                <a:latin typeface="BIZ UDPゴシック" panose="020B0400000000000000" pitchFamily="50" charset="-128"/>
                <a:ea typeface="BIZ UDPゴシック" panose="020B0400000000000000" pitchFamily="50" charset="-128"/>
              </a:rPr>
              <a:t>3</a:t>
            </a:r>
            <a:r>
              <a:rPr lang="ja-JP" altLang="en-US" u="sng" dirty="0">
                <a:solidFill>
                  <a:srgbClr val="FF0066"/>
                </a:solidFill>
                <a:latin typeface="BIZ UDPゴシック" panose="020B0400000000000000" pitchFamily="50" charset="-128"/>
                <a:ea typeface="BIZ UDPゴシック" panose="020B0400000000000000" pitchFamily="50" charset="-128"/>
              </a:rPr>
              <a:t>３</a:t>
            </a:r>
            <a:r>
              <a:rPr kumimoji="1" lang="ja-JP" altLang="en-US" u="sng" dirty="0">
                <a:solidFill>
                  <a:srgbClr val="FF0066"/>
                </a:solidFill>
                <a:latin typeface="BIZ UDPゴシック" panose="020B0400000000000000" pitchFamily="50" charset="-128"/>
                <a:ea typeface="BIZ UDPゴシック" panose="020B0400000000000000" pitchFamily="50" charset="-128"/>
              </a:rPr>
              <a:t>以上</a:t>
            </a:r>
            <a:r>
              <a:rPr kumimoji="1" lang="ja-JP" altLang="en-US" sz="1400" dirty="0">
                <a:latin typeface="BIZ UDPゴシック" panose="020B0400000000000000" pitchFamily="50" charset="-128"/>
                <a:ea typeface="BIZ UDPゴシック" panose="020B0400000000000000" pitchFamily="50" charset="-128"/>
              </a:rPr>
              <a:t>になる場合</a:t>
            </a:r>
            <a:endParaRPr lang="en-US" altLang="ja-JP" sz="1600" dirty="0"/>
          </a:p>
          <a:p>
            <a:pPr>
              <a:lnSpc>
                <a:spcPts val="2400"/>
              </a:lnSpc>
            </a:pPr>
            <a:r>
              <a:rPr kumimoji="1" lang="ja-JP" altLang="en-US" sz="1400" dirty="0"/>
              <a:t> </a:t>
            </a:r>
            <a:r>
              <a:rPr kumimoji="1" lang="ja-JP" altLang="en-US" sz="1400" dirty="0">
                <a:latin typeface="BIZ UDPゴシック" panose="020B0400000000000000" pitchFamily="50" charset="-128"/>
                <a:ea typeface="BIZ UDPゴシック" panose="020B0400000000000000" pitchFamily="50" charset="-128"/>
              </a:rPr>
              <a:t>◆</a:t>
            </a:r>
            <a:r>
              <a:rPr kumimoji="1" lang="ja-JP" altLang="en-US" dirty="0">
                <a:solidFill>
                  <a:srgbClr val="FF0066"/>
                </a:solidFill>
                <a:latin typeface="BIZ UDPゴシック" panose="020B0400000000000000" pitchFamily="50" charset="-128"/>
                <a:ea typeface="BIZ UDPゴシック" panose="020B0400000000000000" pitchFamily="50" charset="-128"/>
              </a:rPr>
              <a:t>前日</a:t>
            </a:r>
            <a:r>
              <a:rPr lang="ja-JP" altLang="en-US" dirty="0">
                <a:solidFill>
                  <a:srgbClr val="FF0066"/>
                </a:solidFill>
                <a:latin typeface="BIZ UDPゴシック" panose="020B0400000000000000" pitchFamily="50" charset="-128"/>
                <a:ea typeface="BIZ UDPゴシック" panose="020B0400000000000000" pitchFamily="50" charset="-128"/>
              </a:rPr>
              <a:t>１７</a:t>
            </a:r>
            <a:r>
              <a:rPr kumimoji="1" lang="ja-JP" altLang="en-US" dirty="0">
                <a:solidFill>
                  <a:srgbClr val="FF0066"/>
                </a:solidFill>
                <a:latin typeface="BIZ UDPゴシック" panose="020B0400000000000000" pitchFamily="50" charset="-128"/>
                <a:ea typeface="BIZ UDPゴシック" panose="020B0400000000000000" pitchFamily="50" charset="-128"/>
              </a:rPr>
              <a:t>時</a:t>
            </a:r>
            <a:r>
              <a:rPr kumimoji="1" lang="ja-JP" altLang="en-US" sz="1400" dirty="0">
                <a:latin typeface="BIZ UDPゴシック" panose="020B0400000000000000" pitchFamily="50" charset="-128"/>
                <a:ea typeface="BIZ UDPゴシック" panose="020B0400000000000000" pitchFamily="50" charset="-128"/>
              </a:rPr>
              <a:t>ごろ及び</a:t>
            </a:r>
            <a:r>
              <a:rPr kumimoji="1" lang="ja-JP" altLang="en-US" dirty="0">
                <a:solidFill>
                  <a:srgbClr val="FF0066"/>
                </a:solidFill>
                <a:latin typeface="BIZ UDPゴシック" panose="020B0400000000000000" pitchFamily="50" charset="-128"/>
                <a:ea typeface="BIZ UDPゴシック" panose="020B0400000000000000" pitchFamily="50" charset="-128"/>
              </a:rPr>
              <a:t>当日５時</a:t>
            </a:r>
            <a:r>
              <a:rPr kumimoji="1" lang="ja-JP" altLang="en-US" sz="1400" dirty="0">
                <a:latin typeface="BIZ UDPゴシック" panose="020B0400000000000000" pitchFamily="50" charset="-128"/>
                <a:ea typeface="BIZ UDPゴシック" panose="020B0400000000000000" pitchFamily="50" charset="-128"/>
              </a:rPr>
              <a:t>ごろ発表</a:t>
            </a:r>
            <a:endParaRPr kumimoji="1" lang="en-US" altLang="ja-JP" sz="1400" dirty="0">
              <a:latin typeface="BIZ UDPゴシック" panose="020B0400000000000000" pitchFamily="50" charset="-128"/>
              <a:ea typeface="BIZ UDPゴシック" panose="020B0400000000000000" pitchFamily="50" charset="-128"/>
            </a:endParaRPr>
          </a:p>
          <a:p>
            <a:pPr>
              <a:lnSpc>
                <a:spcPts val="2200"/>
              </a:lnSpc>
            </a:pPr>
            <a:endParaRPr kumimoji="1" lang="en-US" altLang="ja-JP" sz="1600" dirty="0">
              <a:solidFill>
                <a:srgbClr val="FF0066"/>
              </a:solidFill>
              <a:latin typeface="BIZ UDPゴシック" panose="020B0400000000000000" pitchFamily="50" charset="-128"/>
              <a:ea typeface="BIZ UDPゴシック" panose="020B0400000000000000" pitchFamily="50" charset="-128"/>
            </a:endParaRPr>
          </a:p>
        </p:txBody>
      </p:sp>
      <p:grpSp>
        <p:nvGrpSpPr>
          <p:cNvPr id="20" name="グループ化 19">
            <a:extLst>
              <a:ext uri="{FF2B5EF4-FFF2-40B4-BE49-F238E27FC236}">
                <a16:creationId xmlns:a16="http://schemas.microsoft.com/office/drawing/2014/main" id="{5CE996EF-6159-87F6-3FE2-1A955BC7F752}"/>
              </a:ext>
            </a:extLst>
          </p:cNvPr>
          <p:cNvGrpSpPr/>
          <p:nvPr/>
        </p:nvGrpSpPr>
        <p:grpSpPr>
          <a:xfrm>
            <a:off x="5220072" y="1227937"/>
            <a:ext cx="3449112" cy="1957322"/>
            <a:chOff x="5220072" y="1283357"/>
            <a:chExt cx="3449112" cy="1949498"/>
          </a:xfrm>
        </p:grpSpPr>
        <p:pic>
          <p:nvPicPr>
            <p:cNvPr id="10" name="図 9">
              <a:extLst>
                <a:ext uri="{FF2B5EF4-FFF2-40B4-BE49-F238E27FC236}">
                  <a16:creationId xmlns:a16="http://schemas.microsoft.com/office/drawing/2014/main" id="{63673457-F0EF-1CAF-3CDF-F6E7916A3D6D}"/>
                </a:ext>
              </a:extLst>
            </p:cNvPr>
            <p:cNvPicPr>
              <a:picLocks noChangeAspect="1"/>
            </p:cNvPicPr>
            <p:nvPr/>
          </p:nvPicPr>
          <p:blipFill>
            <a:blip r:embed="rId2"/>
            <a:stretch>
              <a:fillRect/>
            </a:stretch>
          </p:blipFill>
          <p:spPr>
            <a:xfrm>
              <a:off x="5220072" y="1283357"/>
              <a:ext cx="3449112" cy="1949498"/>
            </a:xfrm>
            <a:prstGeom prst="rect">
              <a:avLst/>
            </a:prstGeom>
          </p:spPr>
        </p:pic>
        <p:sp>
          <p:nvSpPr>
            <p:cNvPr id="14" name="正方形/長方形 13">
              <a:extLst>
                <a:ext uri="{FF2B5EF4-FFF2-40B4-BE49-F238E27FC236}">
                  <a16:creationId xmlns:a16="http://schemas.microsoft.com/office/drawing/2014/main" id="{A9564B68-816F-D38C-974A-1174E2838BAC}"/>
                </a:ext>
              </a:extLst>
            </p:cNvPr>
            <p:cNvSpPr/>
            <p:nvPr/>
          </p:nvSpPr>
          <p:spPr>
            <a:xfrm>
              <a:off x="5364088" y="1717988"/>
              <a:ext cx="95919" cy="6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A3E871F8-D8D5-16C4-5214-E3E2555EEABA}"/>
                </a:ext>
              </a:extLst>
            </p:cNvPr>
            <p:cNvSpPr/>
            <p:nvPr/>
          </p:nvSpPr>
          <p:spPr>
            <a:xfrm>
              <a:off x="5340177" y="2640512"/>
              <a:ext cx="95919" cy="6840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a:extLst>
                <a:ext uri="{FF2B5EF4-FFF2-40B4-BE49-F238E27FC236}">
                  <a16:creationId xmlns:a16="http://schemas.microsoft.com/office/drawing/2014/main" id="{E81F9769-4A1B-4C44-2374-A1ADB0B2E695}"/>
                </a:ext>
              </a:extLst>
            </p:cNvPr>
            <p:cNvSpPr/>
            <p:nvPr/>
          </p:nvSpPr>
          <p:spPr>
            <a:xfrm>
              <a:off x="6516216" y="2467271"/>
              <a:ext cx="288032" cy="850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5F38686D-8FD6-6560-5FF4-56894671B853}"/>
                </a:ext>
              </a:extLst>
            </p:cNvPr>
            <p:cNvSpPr/>
            <p:nvPr/>
          </p:nvSpPr>
          <p:spPr>
            <a:xfrm>
              <a:off x="6516216" y="3022994"/>
              <a:ext cx="288032" cy="16568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1110D88C-EA3A-BD17-F0F2-585951D2C504}"/>
                </a:ext>
              </a:extLst>
            </p:cNvPr>
            <p:cNvSpPr/>
            <p:nvPr/>
          </p:nvSpPr>
          <p:spPr>
            <a:xfrm>
              <a:off x="7190473" y="2365660"/>
              <a:ext cx="261847" cy="101392"/>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8" name="グループ化 27">
            <a:extLst>
              <a:ext uri="{FF2B5EF4-FFF2-40B4-BE49-F238E27FC236}">
                <a16:creationId xmlns:a16="http://schemas.microsoft.com/office/drawing/2014/main" id="{55CFFACB-AFD9-A589-D855-7527BFE6B19A}"/>
              </a:ext>
            </a:extLst>
          </p:cNvPr>
          <p:cNvGrpSpPr/>
          <p:nvPr/>
        </p:nvGrpSpPr>
        <p:grpSpPr>
          <a:xfrm>
            <a:off x="4817264" y="3861048"/>
            <a:ext cx="3851920" cy="2404099"/>
            <a:chOff x="4817264" y="3926086"/>
            <a:chExt cx="3851920" cy="2404099"/>
          </a:xfrm>
        </p:grpSpPr>
        <p:pic>
          <p:nvPicPr>
            <p:cNvPr id="6" name="図 5">
              <a:extLst>
                <a:ext uri="{FF2B5EF4-FFF2-40B4-BE49-F238E27FC236}">
                  <a16:creationId xmlns:a16="http://schemas.microsoft.com/office/drawing/2014/main" id="{6D35A499-35AE-7028-DAED-4E7143AEE846}"/>
                </a:ext>
              </a:extLst>
            </p:cNvPr>
            <p:cNvPicPr>
              <a:picLocks noChangeAspect="1"/>
            </p:cNvPicPr>
            <p:nvPr/>
          </p:nvPicPr>
          <p:blipFill>
            <a:blip r:embed="rId3"/>
            <a:stretch>
              <a:fillRect/>
            </a:stretch>
          </p:blipFill>
          <p:spPr>
            <a:xfrm>
              <a:off x="4817264" y="3926086"/>
              <a:ext cx="3851920" cy="2404099"/>
            </a:xfrm>
            <a:prstGeom prst="rect">
              <a:avLst/>
            </a:prstGeom>
          </p:spPr>
        </p:pic>
        <p:sp>
          <p:nvSpPr>
            <p:cNvPr id="21" name="正方形/長方形 20">
              <a:extLst>
                <a:ext uri="{FF2B5EF4-FFF2-40B4-BE49-F238E27FC236}">
                  <a16:creationId xmlns:a16="http://schemas.microsoft.com/office/drawing/2014/main" id="{96FA0E60-72F8-5A83-0242-744E5A8E577F}"/>
                </a:ext>
              </a:extLst>
            </p:cNvPr>
            <p:cNvSpPr/>
            <p:nvPr/>
          </p:nvSpPr>
          <p:spPr>
            <a:xfrm>
              <a:off x="7092280" y="4185894"/>
              <a:ext cx="144016" cy="6609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C6295BB1-D71E-31A4-E75A-54F6D7393D41}"/>
                </a:ext>
              </a:extLst>
            </p:cNvPr>
            <p:cNvSpPr/>
            <p:nvPr/>
          </p:nvSpPr>
          <p:spPr>
            <a:xfrm>
              <a:off x="6300192" y="4278766"/>
              <a:ext cx="144016" cy="514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a:extLst>
                <a:ext uri="{FF2B5EF4-FFF2-40B4-BE49-F238E27FC236}">
                  <a16:creationId xmlns:a16="http://schemas.microsoft.com/office/drawing/2014/main" id="{E036F93F-015E-F2AA-49F3-A9D468BD7CAC}"/>
                </a:ext>
              </a:extLst>
            </p:cNvPr>
            <p:cNvSpPr/>
            <p:nvPr/>
          </p:nvSpPr>
          <p:spPr>
            <a:xfrm>
              <a:off x="7020272" y="5805264"/>
              <a:ext cx="144016" cy="107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C5BC94D8-995F-1F7B-A4F0-E879541D0D18}"/>
                </a:ext>
              </a:extLst>
            </p:cNvPr>
            <p:cNvSpPr/>
            <p:nvPr/>
          </p:nvSpPr>
          <p:spPr>
            <a:xfrm>
              <a:off x="8251609" y="5661248"/>
              <a:ext cx="144016" cy="107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a:extLst>
                <a:ext uri="{FF2B5EF4-FFF2-40B4-BE49-F238E27FC236}">
                  <a16:creationId xmlns:a16="http://schemas.microsoft.com/office/drawing/2014/main" id="{E10075D9-D4EB-8DC9-8D41-F4834D39A6D3}"/>
                </a:ext>
              </a:extLst>
            </p:cNvPr>
            <p:cNvSpPr/>
            <p:nvPr/>
          </p:nvSpPr>
          <p:spPr>
            <a:xfrm>
              <a:off x="8172400" y="5733256"/>
              <a:ext cx="174260" cy="8859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611167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algn="ctr"/>
            <a:r>
              <a:rPr kumimoji="0" lang="ja-JP" altLang="en-US" sz="2400" b="1" kern="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１．暑さ対策の取り組みにあたって</a:t>
            </a:r>
          </a:p>
        </p:txBody>
      </p:sp>
      <p:graphicFrame>
        <p:nvGraphicFramePr>
          <p:cNvPr id="3" name="表 2"/>
          <p:cNvGraphicFramePr>
            <a:graphicFrameLocks noGrp="1"/>
          </p:cNvGraphicFramePr>
          <p:nvPr>
            <p:extLst>
              <p:ext uri="{D42A27DB-BD31-4B8C-83A1-F6EECF244321}">
                <p14:modId xmlns:p14="http://schemas.microsoft.com/office/powerpoint/2010/main" val="691957830"/>
              </p:ext>
            </p:extLst>
          </p:nvPr>
        </p:nvGraphicFramePr>
        <p:xfrm>
          <a:off x="162162" y="514344"/>
          <a:ext cx="8818195" cy="6083008"/>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6874">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■気候変動適応法の改正（</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2024</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2000" dirty="0">
                          <a:latin typeface="Meiryo UI" panose="020B0604030504040204" pitchFamily="50" charset="-128"/>
                          <a:ea typeface="Meiryo UI" panose="020B0604030504040204" pitchFamily="50" charset="-128"/>
                          <a:cs typeface="Meiryo UI" panose="020B0604030504040204" pitchFamily="50" charset="-128"/>
                        </a:rPr>
                        <a:t>R6</a:t>
                      </a:r>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）春施行）</a:t>
                      </a:r>
                    </a:p>
                  </a:txBody>
                  <a:tcPr marL="0" marR="0" marT="0" marB="0" anchor="ctr">
                    <a:solidFill>
                      <a:srgbClr val="0070C0"/>
                    </a:solidFill>
                  </a:tcPr>
                </a:tc>
                <a:extLst>
                  <a:ext uri="{0D108BD9-81ED-4DB2-BD59-A6C34878D82A}">
                    <a16:rowId xmlns:a16="http://schemas.microsoft.com/office/drawing/2014/main" val="10000"/>
                  </a:ext>
                </a:extLst>
              </a:tr>
              <a:tr h="5506134">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5" name="角丸四角形 4"/>
          <p:cNvSpPr/>
          <p:nvPr/>
        </p:nvSpPr>
        <p:spPr>
          <a:xfrm>
            <a:off x="1058804" y="2581517"/>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12" name="タイトル 1">
            <a:extLst>
              <a:ext uri="{FF2B5EF4-FFF2-40B4-BE49-F238E27FC236}">
                <a16:creationId xmlns:a16="http://schemas.microsoft.com/office/drawing/2014/main" id="{FD9D370E-D74F-4181-A66F-E4A22400CA2B}"/>
              </a:ext>
            </a:extLst>
          </p:cNvPr>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96C10A56-0314-45DF-BD7C-2A60D22C96E7}" type="slidenum">
              <a:rPr lang="ja-JP" altLang="en-US" sz="2200" b="1" smtClean="0">
                <a:latin typeface="Meiryo UI" panose="020B0604030504040204" pitchFamily="50" charset="-128"/>
                <a:ea typeface="Meiryo UI" panose="020B0604030504040204" pitchFamily="50" charset="-128"/>
              </a:rPr>
              <a:t>7</a:t>
            </a:fld>
            <a:endParaRPr lang="ja-JP" altLang="en-US" sz="2200" b="1" dirty="0">
              <a:latin typeface="Meiryo UI" panose="020B0604030504040204" pitchFamily="50" charset="-128"/>
              <a:ea typeface="Meiryo UI" panose="020B0604030504040204" pitchFamily="50" charset="-128"/>
            </a:endParaRPr>
          </a:p>
        </p:txBody>
      </p:sp>
      <p:sp>
        <p:nvSpPr>
          <p:cNvPr id="13" name="角丸四角形 18">
            <a:extLst>
              <a:ext uri="{FF2B5EF4-FFF2-40B4-BE49-F238E27FC236}">
                <a16:creationId xmlns:a16="http://schemas.microsoft.com/office/drawing/2014/main" id="{B92898EC-6E19-D184-06D6-EEE71FF94CBF}"/>
              </a:ext>
            </a:extLst>
          </p:cNvPr>
          <p:cNvSpPr/>
          <p:nvPr/>
        </p:nvSpPr>
        <p:spPr>
          <a:xfrm>
            <a:off x="251261" y="1196752"/>
            <a:ext cx="8635473" cy="2232247"/>
          </a:xfrm>
          <a:prstGeom prst="roundRect">
            <a:avLst>
              <a:gd name="adj" fmla="val 4437"/>
            </a:avLst>
          </a:prstGeom>
          <a:solidFill>
            <a:schemeClr val="accent2">
              <a:lumMod val="20000"/>
              <a:lumOff val="80000"/>
            </a:schemeClr>
          </a:solidFill>
          <a:ln>
            <a:noFill/>
          </a:ln>
          <a:effectLst>
            <a:outerShdw blurRad="1016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4E54D8AA-2447-EE3D-8037-EE2C9707FCDB}"/>
              </a:ext>
            </a:extLst>
          </p:cNvPr>
          <p:cNvSpPr txBox="1"/>
          <p:nvPr/>
        </p:nvSpPr>
        <p:spPr>
          <a:xfrm>
            <a:off x="251261" y="1216925"/>
            <a:ext cx="5112827" cy="412934"/>
          </a:xfrm>
          <a:prstGeom prst="rect">
            <a:avLst/>
          </a:prstGeom>
          <a:noFill/>
        </p:spPr>
        <p:txBody>
          <a:bodyPr wrap="square" rtlCol="0">
            <a:spAutoFit/>
          </a:bodyPr>
          <a:lstStyle>
            <a:defPPr>
              <a:defRPr lang="en-US"/>
            </a:defPPr>
            <a:lvl1pPr>
              <a:lnSpc>
                <a:spcPts val="3000"/>
              </a:lnSpc>
              <a:defRPr kumimoji="1" sz="2400">
                <a:ln w="6350">
                  <a:solidFill>
                    <a:schemeClr val="tx1"/>
                  </a:solidFill>
                </a:ln>
                <a:solidFill>
                  <a:srgbClr val="FF0000"/>
                </a:solidFill>
                <a:effectLst>
                  <a:glow rad="127000">
                    <a:schemeClr val="bg1"/>
                  </a:glow>
                </a:effectLst>
                <a:latin typeface="HGP創英角ｺﾞｼｯｸUB" panose="020B0A00000000000000" pitchFamily="50" charset="-128"/>
                <a:ea typeface="HGP創英角ｺﾞｼｯｸUB" panose="020B0A00000000000000" pitchFamily="50" charset="-128"/>
              </a:defRPr>
            </a:lvl1pPr>
          </a:lstStyle>
          <a:p>
            <a:pPr algn="ctr">
              <a:lnSpc>
                <a:spcPts val="2500"/>
              </a:lnSpc>
            </a:pPr>
            <a:r>
              <a:rPr lang="ja-JP" altLang="en-US" sz="2200" dirty="0">
                <a:ln w="6350">
                  <a:noFill/>
                </a:ln>
                <a:solidFill>
                  <a:srgbClr val="002060"/>
                </a:solidFill>
                <a:effectLst/>
                <a:latin typeface="Meiryo UI" panose="020B0604030504040204" pitchFamily="50" charset="-128"/>
                <a:ea typeface="Meiryo UI" panose="020B0604030504040204" pitchFamily="50" charset="-128"/>
              </a:rPr>
              <a:t>指定暑熱避難施設（クーリングシェルター）</a:t>
            </a:r>
          </a:p>
        </p:txBody>
      </p:sp>
      <p:sp>
        <p:nvSpPr>
          <p:cNvPr id="23" name="テキスト ボックス 22">
            <a:extLst>
              <a:ext uri="{FF2B5EF4-FFF2-40B4-BE49-F238E27FC236}">
                <a16:creationId xmlns:a16="http://schemas.microsoft.com/office/drawing/2014/main" id="{5D84F1C5-6BD8-BAFD-3A64-162301807A7F}"/>
              </a:ext>
            </a:extLst>
          </p:cNvPr>
          <p:cNvSpPr txBox="1"/>
          <p:nvPr/>
        </p:nvSpPr>
        <p:spPr>
          <a:xfrm>
            <a:off x="590293" y="2571704"/>
            <a:ext cx="6357971" cy="608243"/>
          </a:xfrm>
          <a:prstGeom prst="rect">
            <a:avLst/>
          </a:prstGeom>
          <a:noFill/>
        </p:spPr>
        <p:txBody>
          <a:bodyPr wrap="square" rtlCol="0">
            <a:spAutoFit/>
          </a:bodyPr>
          <a:lstStyle/>
          <a:p>
            <a:pPr lvl="0">
              <a:lnSpc>
                <a:spcPts val="2200"/>
              </a:lnSpc>
            </a:pPr>
            <a:r>
              <a:rPr kumimoji="1" lang="en-US" altLang="ja-JP" sz="1200" dirty="0">
                <a:solidFill>
                  <a:prstClr val="black"/>
                </a:solidFill>
                <a:latin typeface="BIZ UDPゴシック" panose="020B0400000000000000" pitchFamily="50" charset="-128"/>
                <a:ea typeface="BIZ UDPゴシック" panose="020B0400000000000000" pitchFamily="50" charset="-128"/>
              </a:rPr>
              <a:t>※</a:t>
            </a:r>
            <a:r>
              <a:rPr lang="ja-JP" altLang="en-US" sz="1200" dirty="0">
                <a:solidFill>
                  <a:prstClr val="black"/>
                </a:solidFill>
                <a:latin typeface="BIZ UDPゴシック" panose="020B0400000000000000" pitchFamily="50" charset="-128"/>
                <a:ea typeface="BIZ UDPゴシック" panose="020B0400000000000000" pitchFamily="50" charset="-128"/>
              </a:rPr>
              <a:t>指定暑熱避難施設は、あらかじめ公表される「開放することができる日及び時間帯」において開放されることとなる。</a:t>
            </a:r>
            <a:endParaRPr kumimoji="1" lang="en-US" altLang="ja-JP" sz="1200" dirty="0">
              <a:solidFill>
                <a:prstClr val="black"/>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AAFB7E2-097F-D1DF-CA15-933C571F5855}"/>
              </a:ext>
            </a:extLst>
          </p:cNvPr>
          <p:cNvSpPr txBox="1"/>
          <p:nvPr/>
        </p:nvSpPr>
        <p:spPr>
          <a:xfrm>
            <a:off x="539552" y="1639672"/>
            <a:ext cx="8014155" cy="987835"/>
          </a:xfrm>
          <a:prstGeom prst="rect">
            <a:avLst/>
          </a:prstGeom>
          <a:noFill/>
        </p:spPr>
        <p:txBody>
          <a:bodyPr wrap="square" rtlCol="0">
            <a:spAutoFit/>
          </a:bodyPr>
          <a:lstStyle/>
          <a:p>
            <a:pPr>
              <a:lnSpc>
                <a:spcPts val="24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市町村長は、市町村内の冷房施設を有する施設を指定暑熱避難施設として指定することができる。</a:t>
            </a:r>
            <a:endParaRPr lang="en-US" altLang="ja-JP" sz="1400" dirty="0">
              <a:latin typeface="BIZ UDPゴシック" panose="020B0400000000000000" pitchFamily="50" charset="-128"/>
              <a:ea typeface="BIZ UDPゴシック" panose="020B0400000000000000" pitchFamily="50" charset="-128"/>
            </a:endParaRPr>
          </a:p>
          <a:p>
            <a:pPr>
              <a:lnSpc>
                <a:spcPts val="2400"/>
              </a:lnSpc>
            </a:pPr>
            <a:r>
              <a:rPr kumimoji="1" lang="ja-JP" altLang="en-US"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指定暑熱避難施設の管理者は、</a:t>
            </a:r>
            <a:r>
              <a:rPr lang="ja-JP" altLang="en-US" u="sng" dirty="0">
                <a:solidFill>
                  <a:srgbClr val="FF0066"/>
                </a:solidFill>
                <a:latin typeface="BIZ UDPゴシック" panose="020B0400000000000000" pitchFamily="50" charset="-128"/>
                <a:ea typeface="BIZ UDPゴシック" panose="020B0400000000000000" pitchFamily="50" charset="-128"/>
              </a:rPr>
              <a:t>熱中症特別警戒情報が発表されたとき</a:t>
            </a:r>
            <a:r>
              <a:rPr lang="ja-JP" altLang="en-US" sz="1400" dirty="0">
                <a:latin typeface="BIZ UDPゴシック" panose="020B0400000000000000" pitchFamily="50" charset="-128"/>
                <a:ea typeface="BIZ UDPゴシック" panose="020B0400000000000000" pitchFamily="50" charset="-128"/>
              </a:rPr>
              <a:t>は、その期間中、</a:t>
            </a:r>
            <a:r>
              <a:rPr lang="ja-JP" altLang="en-US" u="sng" dirty="0">
                <a:solidFill>
                  <a:srgbClr val="FF0066"/>
                </a:solidFill>
                <a:latin typeface="BIZ UDPゴシック" panose="020B0400000000000000" pitchFamily="50" charset="-128"/>
                <a:ea typeface="BIZ UDPゴシック" panose="020B0400000000000000" pitchFamily="50" charset="-128"/>
              </a:rPr>
              <a:t>指定暑熱避難施設を開放しなければならない。</a:t>
            </a:r>
            <a:endParaRPr kumimoji="1" lang="en-US" altLang="ja-JP" u="sng" dirty="0">
              <a:solidFill>
                <a:srgbClr val="FF0066"/>
              </a:solidFill>
            </a:endParaRPr>
          </a:p>
        </p:txBody>
      </p:sp>
      <p:pic>
        <p:nvPicPr>
          <p:cNvPr id="33" name="図 32">
            <a:extLst>
              <a:ext uri="{FF2B5EF4-FFF2-40B4-BE49-F238E27FC236}">
                <a16:creationId xmlns:a16="http://schemas.microsoft.com/office/drawing/2014/main" id="{1154C4A9-BE30-BBA0-290A-A56C53741A15}"/>
              </a:ext>
            </a:extLst>
          </p:cNvPr>
          <p:cNvPicPr>
            <a:picLocks noChangeAspect="1"/>
          </p:cNvPicPr>
          <p:nvPr/>
        </p:nvPicPr>
        <p:blipFill>
          <a:blip r:embed="rId2"/>
          <a:stretch>
            <a:fillRect/>
          </a:stretch>
        </p:blipFill>
        <p:spPr>
          <a:xfrm>
            <a:off x="7331454" y="2322081"/>
            <a:ext cx="983040" cy="987835"/>
          </a:xfrm>
          <a:prstGeom prst="rect">
            <a:avLst/>
          </a:prstGeom>
        </p:spPr>
      </p:pic>
      <p:sp>
        <p:nvSpPr>
          <p:cNvPr id="34" name="テキスト ボックス 33">
            <a:extLst>
              <a:ext uri="{FF2B5EF4-FFF2-40B4-BE49-F238E27FC236}">
                <a16:creationId xmlns:a16="http://schemas.microsoft.com/office/drawing/2014/main" id="{4EA6B8AB-8AC8-BFE2-31B8-CF0D0FEC6E59}"/>
              </a:ext>
            </a:extLst>
          </p:cNvPr>
          <p:cNvSpPr txBox="1"/>
          <p:nvPr/>
        </p:nvSpPr>
        <p:spPr>
          <a:xfrm>
            <a:off x="422615" y="3619526"/>
            <a:ext cx="8309322" cy="1465658"/>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●今後の熱中症対策の在り方については、環境省（有識者）による「熱中症対策推進検討会」において、</a:t>
            </a:r>
            <a:r>
              <a:rPr lang="en-US" altLang="ja-JP" dirty="0">
                <a:solidFill>
                  <a:prstClr val="black"/>
                </a:solidFill>
                <a:latin typeface="BIZ UDPゴシック" panose="020B0400000000000000" pitchFamily="50" charset="-128"/>
                <a:ea typeface="BIZ UDPゴシック" panose="020B0400000000000000" pitchFamily="50" charset="-128"/>
              </a:rPr>
              <a:t>2022</a:t>
            </a:r>
            <a:r>
              <a:rPr lang="ja-JP" altLang="en-US" dirty="0">
                <a:solidFill>
                  <a:prstClr val="black"/>
                </a:solidFill>
                <a:latin typeface="BIZ UDPゴシック" panose="020B0400000000000000" pitchFamily="50" charset="-128"/>
                <a:ea typeface="BIZ UDPゴシック" panose="020B0400000000000000" pitchFamily="50" charset="-128"/>
              </a:rPr>
              <a:t>年度より現在も継続して検討されており、直近の資料では、「熱中症特別警戒情報等の運用に関する指針（案）」や「指定暑熱避難施設の指定・設置に関する手引き（案）」等が示されている。</a:t>
            </a:r>
            <a:endParaRPr lang="en-US" altLang="ja-JP" dirty="0">
              <a:solidFill>
                <a:prstClr val="black"/>
              </a:solidFill>
              <a:latin typeface="BIZ UDPゴシック" panose="020B0400000000000000" pitchFamily="50" charset="-128"/>
              <a:ea typeface="BIZ UDPゴシック" panose="020B0400000000000000" pitchFamily="50" charset="-128"/>
            </a:endParaRPr>
          </a:p>
          <a:p>
            <a:pPr lvl="0">
              <a:lnSpc>
                <a:spcPts val="2200"/>
              </a:lnSpc>
            </a:pP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5" name="テキスト ボックス 14">
            <a:extLst>
              <a:ext uri="{FF2B5EF4-FFF2-40B4-BE49-F238E27FC236}">
                <a16:creationId xmlns:a16="http://schemas.microsoft.com/office/drawing/2014/main" id="{70BA6853-12C7-4062-A439-3F550D5EC92D}"/>
              </a:ext>
            </a:extLst>
          </p:cNvPr>
          <p:cNvSpPr txBox="1"/>
          <p:nvPr/>
        </p:nvSpPr>
        <p:spPr>
          <a:xfrm>
            <a:off x="412062" y="5772462"/>
            <a:ext cx="8174377" cy="619272"/>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a:t>
            </a:r>
            <a:r>
              <a:rPr lang="en-US" altLang="ja-JP" dirty="0">
                <a:solidFill>
                  <a:prstClr val="black"/>
                </a:solidFill>
                <a:latin typeface="BIZ UDPゴシック" panose="020B0400000000000000" pitchFamily="50" charset="-128"/>
                <a:ea typeface="BIZ UDPゴシック" panose="020B0400000000000000" pitchFamily="50" charset="-128"/>
              </a:rPr>
              <a:t>2024</a:t>
            </a:r>
            <a:r>
              <a:rPr lang="ja-JP" altLang="en-US" dirty="0">
                <a:solidFill>
                  <a:prstClr val="black"/>
                </a:solidFill>
                <a:latin typeface="BIZ UDPゴシック" panose="020B0400000000000000" pitchFamily="50" charset="-128"/>
                <a:ea typeface="BIZ UDPゴシック" panose="020B0400000000000000" pitchFamily="50" charset="-128"/>
              </a:rPr>
              <a:t>年春の改正法施行以降、府内市町村の指定暑熱避難施設の指定状況を確認し、大阪府</a:t>
            </a:r>
            <a:r>
              <a:rPr lang="en-US" altLang="ja-JP" dirty="0">
                <a:solidFill>
                  <a:prstClr val="black"/>
                </a:solidFill>
                <a:latin typeface="BIZ UDPゴシック" panose="020B0400000000000000" pitchFamily="50" charset="-128"/>
                <a:ea typeface="BIZ UDPゴシック" panose="020B0400000000000000" pitchFamily="50" charset="-128"/>
              </a:rPr>
              <a:t>HP</a:t>
            </a:r>
            <a:r>
              <a:rPr lang="ja-JP" altLang="en-US" dirty="0">
                <a:solidFill>
                  <a:prstClr val="black"/>
                </a:solidFill>
                <a:latin typeface="BIZ UDPゴシック" panose="020B0400000000000000" pitchFamily="50" charset="-128"/>
                <a:ea typeface="BIZ UDPゴシック" panose="020B0400000000000000" pitchFamily="50" charset="-128"/>
              </a:rPr>
              <a:t>に掲載する予定。</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1B8F5C43-733D-4E73-A3D9-4D4CB214F9FD}"/>
              </a:ext>
            </a:extLst>
          </p:cNvPr>
          <p:cNvSpPr txBox="1"/>
          <p:nvPr/>
        </p:nvSpPr>
        <p:spPr>
          <a:xfrm>
            <a:off x="412064" y="4831855"/>
            <a:ext cx="8188154" cy="901401"/>
          </a:xfrm>
          <a:prstGeom prst="rect">
            <a:avLst/>
          </a:prstGeom>
          <a:noFill/>
        </p:spPr>
        <p:txBody>
          <a:bodyPr wrap="square" rtlCol="0">
            <a:spAutoFit/>
          </a:bodyPr>
          <a:lstStyle/>
          <a:p>
            <a:pPr lvl="0">
              <a:lnSpc>
                <a:spcPts val="2200"/>
              </a:lnSpc>
            </a:pPr>
            <a:r>
              <a:rPr lang="ja-JP" altLang="en-US" dirty="0">
                <a:solidFill>
                  <a:prstClr val="black"/>
                </a:solidFill>
                <a:latin typeface="BIZ UDPゴシック" panose="020B0400000000000000" pitchFamily="50" charset="-128"/>
                <a:ea typeface="BIZ UDPゴシック" panose="020B0400000000000000" pitchFamily="50" charset="-128"/>
              </a:rPr>
              <a:t>●大阪府としては、</a:t>
            </a:r>
            <a:r>
              <a:rPr lang="en-US" altLang="ja-JP" dirty="0">
                <a:solidFill>
                  <a:prstClr val="black"/>
                </a:solidFill>
                <a:latin typeface="BIZ UDPゴシック" panose="020B0400000000000000" pitchFamily="50" charset="-128"/>
                <a:ea typeface="BIZ UDPゴシック" panose="020B0400000000000000" pitchFamily="50" charset="-128"/>
              </a:rPr>
              <a:t>2024</a:t>
            </a:r>
            <a:r>
              <a:rPr lang="ja-JP" altLang="en-US" dirty="0">
                <a:solidFill>
                  <a:prstClr val="black"/>
                </a:solidFill>
                <a:latin typeface="BIZ UDPゴシック" panose="020B0400000000000000" pitchFamily="50" charset="-128"/>
                <a:ea typeface="BIZ UDPゴシック" panose="020B0400000000000000" pitchFamily="50" charset="-128"/>
              </a:rPr>
              <a:t>年春の改正法施行に向けて、環境省の熱中症対策推進検討会資料等により情報を収集し、庁内及び府内市町村と連携を取りながら準備を行っていく。</a:t>
            </a:r>
            <a:endParaRPr lang="en-US" altLang="ja-JP" dirty="0">
              <a:solidFill>
                <a:prstClr val="black"/>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9632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２．大阪府</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の今夏の状況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◆暑さについて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fld id="{1429C0AC-BF9D-4A9F-A8B4-9285405421BB}" type="slidenum">
              <a:rPr lang="ja-JP" altLang="en-US" sz="2200" b="1" smtClean="0">
                <a:latin typeface="Meiryo UI" panose="020B0604030504040204" pitchFamily="50" charset="-128"/>
                <a:ea typeface="Meiryo UI" panose="020B0604030504040204" pitchFamily="50" charset="-128"/>
              </a:rPr>
              <a:t>8</a:t>
            </a:fld>
            <a:endParaRPr lang="ja-JP" altLang="en-US" sz="2200" b="1" dirty="0">
              <a:latin typeface="Meiryo UI" panose="020B0604030504040204" pitchFamily="50" charset="-128"/>
              <a:ea typeface="Meiryo UI" panose="020B0604030504040204" pitchFamily="50" charset="-128"/>
            </a:endParaRPr>
          </a:p>
        </p:txBody>
      </p:sp>
      <p:sp>
        <p:nvSpPr>
          <p:cNvPr id="38" name="角丸四角形 37"/>
          <p:cNvSpPr/>
          <p:nvPr/>
        </p:nvSpPr>
        <p:spPr>
          <a:xfrm>
            <a:off x="929688" y="2850119"/>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kumimoji="1" lang="ja-JP" altLang="en-US" dirty="0">
              <a:solidFill>
                <a:schemeClr val="tx1"/>
              </a:solidFill>
            </a:endParaRPr>
          </a:p>
        </p:txBody>
      </p:sp>
      <p:sp>
        <p:nvSpPr>
          <p:cNvPr id="5" name="テキスト ボックス 4"/>
          <p:cNvSpPr txBox="1"/>
          <p:nvPr/>
        </p:nvSpPr>
        <p:spPr>
          <a:xfrm>
            <a:off x="162162" y="1124744"/>
            <a:ext cx="6074716" cy="369332"/>
          </a:xfrm>
          <a:prstGeom prst="rect">
            <a:avLst/>
          </a:prstGeom>
          <a:noFill/>
        </p:spPr>
        <p:txBody>
          <a:bodyPr wrap="square" rtlCol="0">
            <a:spAutoFit/>
          </a:bodyPr>
          <a:lstStyle/>
          <a:p>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■熱中症救急搬送人員数と日最高気温の推移</a:t>
            </a:r>
            <a:endParaRPr lang="ja-JP" altLang="en-US" dirty="0">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5212312" y="1107266"/>
            <a:ext cx="3248120" cy="400110"/>
          </a:xfrm>
          <a:prstGeom prst="rect">
            <a:avLst/>
          </a:prstGeom>
          <a:noFill/>
        </p:spPr>
        <p:txBody>
          <a:bodyPr wrap="square" rtlCol="0">
            <a:spAutoFit/>
          </a:bodyPr>
          <a:lstStyle/>
          <a:p>
            <a:r>
              <a:rPr lang="ja-JP" altLang="en-US" sz="2000"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a:t>
            </a:r>
            <a:r>
              <a:rPr lang="ja-JP" altLang="en-US" b="1" dirty="0">
                <a:solidFill>
                  <a:srgbClr val="000000"/>
                </a:solidFill>
                <a:latin typeface="メイリオ" panose="020B0604030504040204" pitchFamily="50" charset="-128"/>
                <a:ea typeface="メイリオ" panose="020B0604030504040204" pitchFamily="50" charset="-128"/>
                <a:cs typeface="Times New Roman" panose="02020603050405020304" pitchFamily="18" charset="0"/>
              </a:rPr>
              <a:t>府域の各発生数</a:t>
            </a:r>
            <a:endParaRPr lang="ja-JP" altLang="en-US" dirty="0">
              <a:latin typeface="メイリオ" panose="020B0604030504040204" pitchFamily="50" charset="-128"/>
              <a:ea typeface="メイリオ" panose="020B0604030504040204" pitchFamily="50" charset="-128"/>
            </a:endParaRPr>
          </a:p>
        </p:txBody>
      </p:sp>
      <p:sp>
        <p:nvSpPr>
          <p:cNvPr id="17" name="正方形/長方形 16"/>
          <p:cNvSpPr/>
          <p:nvPr/>
        </p:nvSpPr>
        <p:spPr>
          <a:xfrm>
            <a:off x="373981" y="4594350"/>
            <a:ext cx="3970313"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（出典）気象庁・総務省消防庁のデータをもとに大阪府作成</a:t>
            </a:r>
          </a:p>
        </p:txBody>
      </p:sp>
      <p:sp>
        <p:nvSpPr>
          <p:cNvPr id="11" name="テキスト ボックス 10"/>
          <p:cNvSpPr txBox="1"/>
          <p:nvPr/>
        </p:nvSpPr>
        <p:spPr>
          <a:xfrm>
            <a:off x="375790" y="5149123"/>
            <a:ext cx="8439637" cy="1323439"/>
          </a:xfrm>
          <a:prstGeom prst="rect">
            <a:avLst/>
          </a:prstGeom>
          <a:solidFill>
            <a:schemeClr val="bg1"/>
          </a:solidFill>
        </p:spPr>
        <p:txBody>
          <a:bodyPr wrap="square" rtlCol="0">
            <a:spAutoFit/>
          </a:bodyPr>
          <a:lstStyle/>
          <a:p>
            <a:r>
              <a:rPr lang="en-US" altLang="ja-JP" sz="1600" dirty="0">
                <a:latin typeface="メイリオ" panose="020B0604030504040204" pitchFamily="50" charset="-128"/>
                <a:ea typeface="メイリオ" panose="020B0604030504040204" pitchFamily="50" charset="-128"/>
              </a:rPr>
              <a:t>【6</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dirty="0">
                <a:latin typeface="メイリオ" panose="020B0604030504040204" pitchFamily="50" charset="-128"/>
                <a:ea typeface="メイリオ" panose="020B0604030504040204" pitchFamily="50" charset="-128"/>
              </a:rPr>
              <a:t>気温は平年並、</a:t>
            </a:r>
            <a:r>
              <a:rPr lang="ja-JP" altLang="en-US" sz="1600" b="1" dirty="0">
                <a:solidFill>
                  <a:srgbClr val="FF0000"/>
                </a:solidFill>
                <a:latin typeface="メイリオ" panose="020B0604030504040204" pitchFamily="50" charset="-128"/>
                <a:ea typeface="メイリオ" panose="020B0604030504040204" pitchFamily="50" charset="-128"/>
              </a:rPr>
              <a:t>降水量は多く</a:t>
            </a:r>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00B0F0"/>
                </a:solidFill>
                <a:latin typeface="メイリオ" panose="020B0604030504040204" pitchFamily="50" charset="-128"/>
                <a:ea typeface="メイリオ" panose="020B0604030504040204" pitchFamily="50" charset="-128"/>
              </a:rPr>
              <a:t>日照時間は少なく</a:t>
            </a:r>
            <a:r>
              <a:rPr lang="ja-JP" altLang="en-US" sz="1600" i="1" dirty="0">
                <a:latin typeface="メイリオ" panose="020B0604030504040204" pitchFamily="50" charset="-128"/>
                <a:ea typeface="メイリオ" panose="020B0604030504040204" pitchFamily="50" charset="-128"/>
              </a:rPr>
              <a:t>なりました</a:t>
            </a:r>
            <a:r>
              <a:rPr lang="ja-JP" altLang="en-US" sz="1600" dirty="0">
                <a:latin typeface="メイリオ" panose="020B0604030504040204" pitchFamily="50" charset="-128"/>
                <a:ea typeface="メイリオ" panose="020B0604030504040204" pitchFamily="50" charset="-128"/>
              </a:rPr>
              <a:t>。</a:t>
            </a:r>
            <a:endParaRPr lang="en-US" altLang="ja-JP" sz="1600" b="1"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【7</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気温は高く</a:t>
            </a:r>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00B0F0"/>
                </a:solidFill>
                <a:latin typeface="メイリオ" panose="020B0604030504040204" pitchFamily="50" charset="-128"/>
                <a:ea typeface="メイリオ" panose="020B0604030504040204" pitchFamily="50" charset="-128"/>
              </a:rPr>
              <a:t>降水量は少なく</a:t>
            </a:r>
            <a:r>
              <a:rPr lang="ja-JP" altLang="en-US"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日照時間はかなり多く</a:t>
            </a:r>
            <a:r>
              <a:rPr lang="ja-JP" altLang="en-US" sz="1600" dirty="0">
                <a:latin typeface="メイリオ" panose="020B0604030504040204" pitchFamily="50" charset="-128"/>
                <a:ea typeface="メイリオ" panose="020B0604030504040204" pitchFamily="50" charset="-128"/>
              </a:rPr>
              <a:t>なりました。</a:t>
            </a:r>
            <a:endParaRPr lang="en-US" altLang="ja-JP" sz="1600" dirty="0">
              <a:latin typeface="メイリオ" panose="020B0604030504040204" pitchFamily="50" charset="-128"/>
              <a:ea typeface="メイリオ" panose="020B0604030504040204" pitchFamily="50" charset="-128"/>
            </a:endParaRPr>
          </a:p>
          <a:p>
            <a:r>
              <a:rPr lang="en-US" altLang="ja-JP" sz="1600" dirty="0">
                <a:latin typeface="メイリオ" panose="020B0604030504040204" pitchFamily="50" charset="-128"/>
                <a:ea typeface="メイリオ" panose="020B0604030504040204" pitchFamily="50" charset="-128"/>
              </a:rPr>
              <a:t>【8</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気温は高く</a:t>
            </a:r>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降水量は多く</a:t>
            </a:r>
            <a:r>
              <a:rPr lang="ja-JP" altLang="en-US" sz="1600" dirty="0">
                <a:latin typeface="メイリオ" panose="020B0604030504040204" pitchFamily="50" charset="-128"/>
                <a:ea typeface="メイリオ" panose="020B0604030504040204" pitchFamily="50" charset="-128"/>
              </a:rPr>
              <a:t>、日照時間は平年並となりました。</a:t>
            </a:r>
          </a:p>
          <a:p>
            <a:r>
              <a:rPr lang="en-US" altLang="ja-JP" sz="1600" dirty="0">
                <a:latin typeface="メイリオ" panose="020B0604030504040204" pitchFamily="50" charset="-128"/>
                <a:ea typeface="メイリオ" panose="020B0604030504040204" pitchFamily="50" charset="-128"/>
              </a:rPr>
              <a:t>【9</a:t>
            </a:r>
            <a:r>
              <a:rPr lang="ja-JP" altLang="en-US" sz="1600" dirty="0">
                <a:latin typeface="メイリオ" panose="020B0604030504040204" pitchFamily="50" charset="-128"/>
                <a:ea typeface="メイリオ" panose="020B0604030504040204" pitchFamily="50" charset="-128"/>
              </a:rPr>
              <a:t>月</a:t>
            </a:r>
            <a:r>
              <a:rPr lang="en-US" altLang="ja-JP" sz="1600" dirty="0">
                <a:latin typeface="メイリオ" panose="020B0604030504040204" pitchFamily="50" charset="-128"/>
                <a:ea typeface="メイリオ" panose="020B0604030504040204" pitchFamily="50" charset="-128"/>
              </a:rPr>
              <a:t>】</a:t>
            </a:r>
            <a:r>
              <a:rPr lang="ja-JP" altLang="en-US" sz="1600" b="1" u="sng" dirty="0">
                <a:solidFill>
                  <a:srgbClr val="FF0000"/>
                </a:solidFill>
                <a:latin typeface="メイリオ" panose="020B0604030504040204" pitchFamily="50" charset="-128"/>
                <a:ea typeface="メイリオ" panose="020B0604030504040204" pitchFamily="50" charset="-128"/>
              </a:rPr>
              <a:t>気温はかなり高く</a:t>
            </a:r>
            <a:r>
              <a:rPr lang="ja-JP" altLang="en-US" sz="1600" dirty="0">
                <a:latin typeface="メイリオ" panose="020B0604030504040204" pitchFamily="50" charset="-128"/>
                <a:ea typeface="メイリオ" panose="020B0604030504040204" pitchFamily="50" charset="-128"/>
              </a:rPr>
              <a:t>、</a:t>
            </a:r>
            <a:r>
              <a:rPr lang="ja-JP" altLang="en-US" sz="1600" b="1" u="sng" dirty="0">
                <a:solidFill>
                  <a:srgbClr val="00B0F0"/>
                </a:solidFill>
                <a:latin typeface="メイリオ" panose="020B0604030504040204" pitchFamily="50" charset="-128"/>
                <a:ea typeface="メイリオ" panose="020B0604030504040204" pitchFamily="50" charset="-128"/>
              </a:rPr>
              <a:t>降水量はかなり少なく</a:t>
            </a:r>
            <a:r>
              <a:rPr lang="ja-JP" altLang="en-US" sz="1600" dirty="0">
                <a:latin typeface="メイリオ" panose="020B0604030504040204" pitchFamily="50" charset="-128"/>
                <a:ea typeface="メイリオ" panose="020B0604030504040204" pitchFamily="50" charset="-128"/>
              </a:rPr>
              <a:t>、</a:t>
            </a:r>
            <a:r>
              <a:rPr lang="ja-JP" altLang="en-US" sz="1600" b="1" dirty="0">
                <a:solidFill>
                  <a:srgbClr val="FF0000"/>
                </a:solidFill>
                <a:latin typeface="メイリオ" panose="020B0604030504040204" pitchFamily="50" charset="-128"/>
                <a:ea typeface="メイリオ" panose="020B0604030504040204" pitchFamily="50" charset="-128"/>
              </a:rPr>
              <a:t>日照時間は多く</a:t>
            </a:r>
            <a:r>
              <a:rPr lang="ja-JP" altLang="en-US" sz="1600" dirty="0">
                <a:latin typeface="メイリオ" panose="020B0604030504040204" pitchFamily="50" charset="-128"/>
                <a:ea typeface="メイリオ" panose="020B0604030504040204" pitchFamily="50" charset="-128"/>
              </a:rPr>
              <a:t>なりました。</a:t>
            </a:r>
          </a:p>
          <a:p>
            <a:endParaRPr lang="en-US" altLang="ja-JP" sz="1600" dirty="0">
              <a:latin typeface="メイリオ" panose="020B0604030504040204" pitchFamily="50" charset="-128"/>
              <a:ea typeface="メイリオ" panose="020B0604030504040204" pitchFamily="50" charset="-128"/>
            </a:endParaRPr>
          </a:p>
        </p:txBody>
      </p:sp>
      <p:sp>
        <p:nvSpPr>
          <p:cNvPr id="25" name="テキスト ボックス 24"/>
          <p:cNvSpPr txBox="1"/>
          <p:nvPr/>
        </p:nvSpPr>
        <p:spPr>
          <a:xfrm>
            <a:off x="162162" y="4854448"/>
            <a:ext cx="3265949" cy="369332"/>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■大阪府の</a:t>
            </a:r>
            <a:r>
              <a:rPr lang="en-US" altLang="ja-JP" b="1" dirty="0">
                <a:latin typeface="メイリオ" panose="020B0604030504040204" pitchFamily="50" charset="-128"/>
                <a:ea typeface="メイリオ" panose="020B0604030504040204" pitchFamily="50" charset="-128"/>
              </a:rPr>
              <a:t>6~9</a:t>
            </a:r>
            <a:r>
              <a:rPr lang="ja-JP" altLang="en-US" b="1" dirty="0">
                <a:latin typeface="メイリオ" panose="020B0604030504040204" pitchFamily="50" charset="-128"/>
                <a:ea typeface="メイリオ" panose="020B0604030504040204" pitchFamily="50" charset="-128"/>
              </a:rPr>
              <a:t>月の気候</a:t>
            </a:r>
            <a:endParaRPr lang="en-US" altLang="ja-JP" b="1" dirty="0">
              <a:latin typeface="メイリオ" panose="020B0604030504040204" pitchFamily="50" charset="-128"/>
              <a:ea typeface="メイリオ" panose="020B0604030504040204" pitchFamily="50" charset="-128"/>
            </a:endParaRPr>
          </a:p>
        </p:txBody>
      </p:sp>
      <p:sp>
        <p:nvSpPr>
          <p:cNvPr id="26" name="正方形/長方形 25"/>
          <p:cNvSpPr/>
          <p:nvPr/>
        </p:nvSpPr>
        <p:spPr>
          <a:xfrm>
            <a:off x="251520" y="6269362"/>
            <a:ext cx="2846402"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（出典）大阪管区気象台ホームページより</a:t>
            </a:r>
          </a:p>
        </p:txBody>
      </p:sp>
      <p:graphicFrame>
        <p:nvGraphicFramePr>
          <p:cNvPr id="27" name="コンテンツ プレースホルダー 3"/>
          <p:cNvGraphicFramePr>
            <a:graphicFrameLocks/>
          </p:cNvGraphicFramePr>
          <p:nvPr>
            <p:extLst>
              <p:ext uri="{D42A27DB-BD31-4B8C-83A1-F6EECF244321}">
                <p14:modId xmlns:p14="http://schemas.microsoft.com/office/powerpoint/2010/main" val="1522166976"/>
              </p:ext>
            </p:extLst>
          </p:nvPr>
        </p:nvGraphicFramePr>
        <p:xfrm>
          <a:off x="5436096" y="1403784"/>
          <a:ext cx="3432908" cy="3336596"/>
        </p:xfrm>
        <a:graphic>
          <a:graphicData uri="http://schemas.openxmlformats.org/drawingml/2006/table">
            <a:tbl>
              <a:tblPr firstRow="1" firstCol="1" bandRow="1">
                <a:tableStyleId>{21E4AEA4-8DFA-4A89-87EB-49C32662AFE0}</a:tableStyleId>
              </a:tblPr>
              <a:tblGrid>
                <a:gridCol w="872969">
                  <a:extLst>
                    <a:ext uri="{9D8B030D-6E8A-4147-A177-3AD203B41FA5}">
                      <a16:colId xmlns:a16="http://schemas.microsoft.com/office/drawing/2014/main" val="1367778024"/>
                    </a:ext>
                  </a:extLst>
                </a:gridCol>
                <a:gridCol w="853313">
                  <a:extLst>
                    <a:ext uri="{9D8B030D-6E8A-4147-A177-3AD203B41FA5}">
                      <a16:colId xmlns:a16="http://schemas.microsoft.com/office/drawing/2014/main" val="1924439964"/>
                    </a:ext>
                  </a:extLst>
                </a:gridCol>
                <a:gridCol w="853313">
                  <a:extLst>
                    <a:ext uri="{9D8B030D-6E8A-4147-A177-3AD203B41FA5}">
                      <a16:colId xmlns:a16="http://schemas.microsoft.com/office/drawing/2014/main" val="2226022927"/>
                    </a:ext>
                  </a:extLst>
                </a:gridCol>
                <a:gridCol w="853313">
                  <a:extLst>
                    <a:ext uri="{9D8B030D-6E8A-4147-A177-3AD203B41FA5}">
                      <a16:colId xmlns:a16="http://schemas.microsoft.com/office/drawing/2014/main" val="2973841850"/>
                    </a:ext>
                  </a:extLst>
                </a:gridCol>
              </a:tblGrid>
              <a:tr h="558716">
                <a:tc>
                  <a:txBody>
                    <a:bodyPr/>
                    <a:lstStyle/>
                    <a:p>
                      <a:pPr algn="ctr">
                        <a:spcBef>
                          <a:spcPts val="600"/>
                        </a:spcBef>
                        <a:spcAft>
                          <a:spcPts val="0"/>
                        </a:spcAft>
                      </a:pPr>
                      <a:r>
                        <a:rPr lang="en-US" sz="1200" kern="100" dirty="0">
                          <a:effectLst/>
                          <a:latin typeface="メイリオ" panose="020B0604030504040204" pitchFamily="50" charset="-128"/>
                          <a:ea typeface="メイリオ" panose="020B0604030504040204" pitchFamily="50" charset="-128"/>
                        </a:rPr>
                        <a:t> </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熱帯夜数</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200" kern="100" dirty="0">
                          <a:effectLst/>
                          <a:latin typeface="メイリオ" panose="020B0604030504040204" pitchFamily="50" charset="-128"/>
                          <a:ea typeface="メイリオ" panose="020B0604030504040204" pitchFamily="50" charset="-128"/>
                        </a:rPr>
                        <a:t>猛暑日</a:t>
                      </a:r>
                      <a:endParaRPr lang="ja-JP" sz="12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altLang="en-US" sz="1100" kern="100" dirty="0">
                          <a:effectLst/>
                          <a:latin typeface="メイリオ" panose="020B0604030504040204" pitchFamily="50" charset="-128"/>
                          <a:ea typeface="メイリオ" panose="020B0604030504040204" pitchFamily="50" charset="-128"/>
                          <a:cs typeface="Times New Roman" panose="02020603050405020304" pitchFamily="18" charset="0"/>
                        </a:rPr>
                        <a:t>熱中症警戒アラート</a:t>
                      </a:r>
                      <a:endParaRPr lang="ja-JP" sz="11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462980">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2018</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462980">
                <a:tc>
                  <a:txBody>
                    <a:bodyPr/>
                    <a:lstStyle/>
                    <a:p>
                      <a:pPr algn="ctr">
                        <a:spcBef>
                          <a:spcPts val="600"/>
                        </a:spcBef>
                        <a:spcAft>
                          <a:spcPts val="0"/>
                        </a:spcAft>
                      </a:pPr>
                      <a:r>
                        <a:rPr lang="en-US" sz="1400" kern="100" dirty="0">
                          <a:effectLst/>
                          <a:latin typeface="メイリオ" panose="020B0604030504040204" pitchFamily="50" charset="-128"/>
                          <a:ea typeface="メイリオ" panose="020B0604030504040204" pitchFamily="50" charset="-128"/>
                        </a:rPr>
                        <a:t>20</a:t>
                      </a:r>
                      <a:r>
                        <a:rPr lang="en-US" altLang="ja-JP" sz="1400" kern="100" dirty="0">
                          <a:effectLst/>
                          <a:latin typeface="メイリオ" panose="020B0604030504040204" pitchFamily="50" charset="-128"/>
                          <a:ea typeface="メイリオ" panose="020B0604030504040204" pitchFamily="50" charset="-128"/>
                        </a:rPr>
                        <a:t>19</a:t>
                      </a:r>
                      <a:r>
                        <a:rPr lang="ja-JP" sz="1400" kern="100" dirty="0">
                          <a:effectLst/>
                          <a:latin typeface="メイリオ" panose="020B0604030504040204" pitchFamily="50" charset="-128"/>
                          <a:ea typeface="メイリオ" panose="020B0604030504040204" pitchFamily="50" charset="-128"/>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38</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46298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ー</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46298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１</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r h="46298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177375136"/>
                  </a:ext>
                </a:extLst>
              </a:tr>
              <a:tr h="462980">
                <a:tc>
                  <a:txBody>
                    <a:bodyPr/>
                    <a:lstStyle/>
                    <a:p>
                      <a:pPr algn="ctr">
                        <a:spcBef>
                          <a:spcPts val="600"/>
                        </a:spcBef>
                        <a:spcAft>
                          <a:spcPts val="0"/>
                        </a:spcAft>
                      </a:pPr>
                      <a:r>
                        <a:rPr lang="en-US" altLang="ja-JP" sz="1400" kern="1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4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4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61</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19</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139185548"/>
                  </a:ext>
                </a:extLst>
              </a:tr>
            </a:tbl>
          </a:graphicData>
        </a:graphic>
      </p:graphicFrame>
      <p:sp>
        <p:nvSpPr>
          <p:cNvPr id="28" name="正方形/長方形 27"/>
          <p:cNvSpPr/>
          <p:nvPr/>
        </p:nvSpPr>
        <p:spPr>
          <a:xfrm>
            <a:off x="5957282" y="4771933"/>
            <a:ext cx="3023075" cy="261610"/>
          </a:xfrm>
          <a:prstGeom prst="rect">
            <a:avLst/>
          </a:prstGeom>
        </p:spPr>
        <p:txBody>
          <a:bodyPr wrap="square">
            <a:spAutoFit/>
          </a:bodyPr>
          <a:lstStyle/>
          <a:p>
            <a:r>
              <a:rPr lang="ja-JP" altLang="en-US" sz="1100" dirty="0">
                <a:latin typeface="メイリオ" panose="020B0604030504040204" pitchFamily="50" charset="-128"/>
                <a:ea typeface="メイリオ" panose="020B0604030504040204" pitchFamily="50" charset="-128"/>
              </a:rPr>
              <a:t>（出典）気象庁のデータをもとに大阪府作成</a:t>
            </a:r>
          </a:p>
        </p:txBody>
      </p:sp>
      <p:pic>
        <p:nvPicPr>
          <p:cNvPr id="3" name="図 2">
            <a:extLst>
              <a:ext uri="{FF2B5EF4-FFF2-40B4-BE49-F238E27FC236}">
                <a16:creationId xmlns:a16="http://schemas.microsoft.com/office/drawing/2014/main" id="{D5F036B8-0105-4287-A207-03F47C2668B7}"/>
              </a:ext>
            </a:extLst>
          </p:cNvPr>
          <p:cNvPicPr>
            <a:picLocks noChangeAspect="1"/>
          </p:cNvPicPr>
          <p:nvPr/>
        </p:nvPicPr>
        <p:blipFill>
          <a:blip r:embed="rId3"/>
          <a:stretch>
            <a:fillRect/>
          </a:stretch>
        </p:blipFill>
        <p:spPr>
          <a:xfrm>
            <a:off x="375790" y="1403784"/>
            <a:ext cx="4793101" cy="3185919"/>
          </a:xfrm>
          <a:prstGeom prst="rect">
            <a:avLst/>
          </a:prstGeom>
        </p:spPr>
      </p:pic>
    </p:spTree>
    <p:extLst>
      <p:ext uri="{BB962C8B-B14F-4D97-AF65-F5344CB8AC3E}">
        <p14:creationId xmlns:p14="http://schemas.microsoft.com/office/powerpoint/2010/main" val="2850323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1480" y="-35699"/>
            <a:ext cx="9145480" cy="486279"/>
          </a:xfrm>
          <a:prstGeom prst="rect">
            <a:avLst/>
          </a:prstGeom>
          <a:solidFill>
            <a:srgbClr val="002060"/>
          </a:solidFill>
          <a:ln>
            <a:noFill/>
          </a:ln>
          <a:effectLst/>
        </p:spPr>
        <p:txBody>
          <a:bodyPr wrap="square" lIns="91190" tIns="57908" rIns="91190" bIns="57908" rtlCol="0" anchor="ct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ja-JP" altLang="en-US" sz="2400" b="1" kern="0"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２．大阪府</a:t>
            </a:r>
            <a:r>
              <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eiryo UI" panose="020B0604030504040204" pitchFamily="50" charset="-128"/>
              </a:rPr>
              <a:t>の今夏の状況</a:t>
            </a:r>
          </a:p>
        </p:txBody>
      </p:sp>
      <p:graphicFrame>
        <p:nvGraphicFramePr>
          <p:cNvPr id="24" name="表 23"/>
          <p:cNvGraphicFramePr>
            <a:graphicFrameLocks noGrp="1"/>
          </p:cNvGraphicFramePr>
          <p:nvPr/>
        </p:nvGraphicFramePr>
        <p:xfrm>
          <a:off x="162162" y="514344"/>
          <a:ext cx="8818195" cy="6016627"/>
        </p:xfrm>
        <a:graphic>
          <a:graphicData uri="http://schemas.openxmlformats.org/drawingml/2006/table">
            <a:tbl>
              <a:tblPr firstRow="1" bandRow="1">
                <a:tableStyleId>{5C22544A-7EE6-4342-B048-85BDC9FD1C3A}</a:tableStyleId>
              </a:tblPr>
              <a:tblGrid>
                <a:gridCol w="8818195">
                  <a:extLst>
                    <a:ext uri="{9D8B030D-6E8A-4147-A177-3AD203B41FA5}">
                      <a16:colId xmlns:a16="http://schemas.microsoft.com/office/drawing/2014/main" val="20000"/>
                    </a:ext>
                  </a:extLst>
                </a:gridCol>
              </a:tblGrid>
              <a:tr h="570579">
                <a:tc>
                  <a:txBody>
                    <a:bodyPr/>
                    <a:lstStyle/>
                    <a:p>
                      <a:pPr algn="l"/>
                      <a:r>
                        <a:rPr kumimoji="1" lang="ja-JP" altLang="en-US" sz="2000" dirty="0">
                          <a:latin typeface="Meiryo UI" panose="020B0604030504040204" pitchFamily="50" charset="-128"/>
                          <a:ea typeface="Meiryo UI" panose="020B0604030504040204" pitchFamily="50" charset="-128"/>
                          <a:cs typeface="Meiryo UI" panose="020B0604030504040204" pitchFamily="50" charset="-128"/>
                        </a:rPr>
                        <a:t>◆熱中症救急搬送について</a:t>
                      </a:r>
                    </a:p>
                  </a:txBody>
                  <a:tcPr marL="0" marR="0" marT="0" marB="0" anchor="ctr">
                    <a:solidFill>
                      <a:srgbClr val="0070C0"/>
                    </a:solidFill>
                  </a:tcPr>
                </a:tc>
                <a:extLst>
                  <a:ext uri="{0D108BD9-81ED-4DB2-BD59-A6C34878D82A}">
                    <a16:rowId xmlns:a16="http://schemas.microsoft.com/office/drawing/2014/main" val="10000"/>
                  </a:ext>
                </a:extLst>
              </a:tr>
              <a:tr h="5446048">
                <a:tc>
                  <a:txBody>
                    <a:bodyPr/>
                    <a:lstStyle/>
                    <a:p>
                      <a:endParaRPr kumimoji="1" lang="en-US" altLang="ja-JP" sz="30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700" dirty="0">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dirty="0">
                          <a:latin typeface="Meiryo UI" panose="020B0604030504040204" pitchFamily="50" charset="-128"/>
                          <a:ea typeface="Meiryo UI" panose="020B0604030504040204" pitchFamily="50" charset="-128"/>
                          <a:cs typeface="Meiryo UI" panose="020B0604030504040204" pitchFamily="50" charset="-128"/>
                        </a:rPr>
                        <a:t>　</a:t>
                      </a:r>
                      <a:endParaRPr lang="ja-JP" alt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t>　</a:t>
                      </a:r>
                    </a:p>
                    <a:p>
                      <a:endParaRPr kumimoji="1" lang="en-US" altLang="ja-JP" sz="1200" b="0" dirty="0">
                        <a:latin typeface="Meiryo UI" panose="020B0604030504040204" pitchFamily="50" charset="-128"/>
                        <a:ea typeface="Meiryo UI" panose="020B0604030504040204" pitchFamily="50" charset="-128"/>
                        <a:cs typeface="Meiryo UI" panose="020B0604030504040204" pitchFamily="50" charset="-128"/>
                      </a:endParaRPr>
                    </a:p>
                  </a:txBody>
                  <a:tcPr marL="31528" marR="31528" marT="0" marB="0">
                    <a:lnB w="12700" cap="flat" cmpd="sng" algn="ctr">
                      <a:solidFill>
                        <a:schemeClr val="bg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9" name="タイトル 1"/>
          <p:cNvSpPr txBox="1">
            <a:spLocks/>
          </p:cNvSpPr>
          <p:nvPr/>
        </p:nvSpPr>
        <p:spPr>
          <a:xfrm>
            <a:off x="8439416" y="6530972"/>
            <a:ext cx="655069" cy="327029"/>
          </a:xfrm>
          <a:prstGeom prst="rect">
            <a:avLst/>
          </a:prstGeom>
          <a:solidFill>
            <a:schemeClr val="tx2">
              <a:lumMod val="40000"/>
              <a:lumOff val="60000"/>
            </a:schemeClr>
          </a:solidFill>
          <a:ln w="25400">
            <a:noFill/>
          </a:ln>
        </p:spPr>
        <p:txBody>
          <a:bodyPr vert="horz" lIns="128016" tIns="64008" rIns="128016" bIns="64008"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fld id="{7EA52E81-8B35-4FB5-815F-5F3227450F9F}" type="slidenum">
              <a:rPr kumimoji="1" lang="ja-JP" altLang="en-US" sz="2200" b="1" i="0" u="none" strike="noStrike" kern="1200" cap="none" spc="0" normalizeH="0" baseline="0" noProof="0" smtClean="0">
                <a:ln>
                  <a:noFill/>
                </a:ln>
                <a:solidFill>
                  <a:prstClr val="black"/>
                </a:solidFill>
                <a:effectLst/>
                <a:uLnTx/>
                <a:uFillTx/>
                <a:latin typeface="Meiryo UI" panose="020B0604030504040204" pitchFamily="50" charset="-128"/>
                <a:ea typeface="Meiryo UI" panose="020B0604030504040204" pitchFamily="50" charset="-128"/>
                <a:cs typeface="+mj-cs"/>
              </a:rPr>
              <a:t>9</a:t>
            </a:fld>
            <a:endParaRPr kumimoji="1" lang="ja-JP" altLang="en-US" sz="2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j-cs"/>
            </a:endParaRPr>
          </a:p>
        </p:txBody>
      </p:sp>
      <p:sp>
        <p:nvSpPr>
          <p:cNvPr id="38" name="角丸四角形 37"/>
          <p:cNvSpPr/>
          <p:nvPr/>
        </p:nvSpPr>
        <p:spPr>
          <a:xfrm>
            <a:off x="1039385" y="5701662"/>
            <a:ext cx="7013860" cy="712063"/>
          </a:xfrm>
          <a:prstGeom prst="round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graphicFrame>
        <p:nvGraphicFramePr>
          <p:cNvPr id="15" name="コンテンツ プレースホルダー 3"/>
          <p:cNvGraphicFramePr>
            <a:graphicFrameLocks/>
          </p:cNvGraphicFramePr>
          <p:nvPr>
            <p:extLst>
              <p:ext uri="{D42A27DB-BD31-4B8C-83A1-F6EECF244321}">
                <p14:modId xmlns:p14="http://schemas.microsoft.com/office/powerpoint/2010/main" val="883010170"/>
              </p:ext>
            </p:extLst>
          </p:nvPr>
        </p:nvGraphicFramePr>
        <p:xfrm>
          <a:off x="425700" y="1417367"/>
          <a:ext cx="8424937" cy="2025863"/>
        </p:xfrm>
        <a:graphic>
          <a:graphicData uri="http://schemas.openxmlformats.org/drawingml/2006/table">
            <a:tbl>
              <a:tblPr firstRow="1" firstCol="1" bandRow="1">
                <a:tableStyleId>{21E4AEA4-8DFA-4A89-87EB-49C32662AFE0}</a:tableStyleId>
              </a:tblPr>
              <a:tblGrid>
                <a:gridCol w="1101409">
                  <a:extLst>
                    <a:ext uri="{9D8B030D-6E8A-4147-A177-3AD203B41FA5}">
                      <a16:colId xmlns:a16="http://schemas.microsoft.com/office/drawing/2014/main" val="1367778024"/>
                    </a:ext>
                  </a:extLst>
                </a:gridCol>
                <a:gridCol w="1037020">
                  <a:extLst>
                    <a:ext uri="{9D8B030D-6E8A-4147-A177-3AD203B41FA5}">
                      <a16:colId xmlns:a16="http://schemas.microsoft.com/office/drawing/2014/main" val="1924439964"/>
                    </a:ext>
                  </a:extLst>
                </a:gridCol>
                <a:gridCol w="1037020">
                  <a:extLst>
                    <a:ext uri="{9D8B030D-6E8A-4147-A177-3AD203B41FA5}">
                      <a16:colId xmlns:a16="http://schemas.microsoft.com/office/drawing/2014/main" val="2226022927"/>
                    </a:ext>
                  </a:extLst>
                </a:gridCol>
                <a:gridCol w="1037020">
                  <a:extLst>
                    <a:ext uri="{9D8B030D-6E8A-4147-A177-3AD203B41FA5}">
                      <a16:colId xmlns:a16="http://schemas.microsoft.com/office/drawing/2014/main" val="2692896124"/>
                    </a:ext>
                  </a:extLst>
                </a:gridCol>
                <a:gridCol w="1037020">
                  <a:extLst>
                    <a:ext uri="{9D8B030D-6E8A-4147-A177-3AD203B41FA5}">
                      <a16:colId xmlns:a16="http://schemas.microsoft.com/office/drawing/2014/main" val="1214892773"/>
                    </a:ext>
                  </a:extLst>
                </a:gridCol>
                <a:gridCol w="1037020">
                  <a:extLst>
                    <a:ext uri="{9D8B030D-6E8A-4147-A177-3AD203B41FA5}">
                      <a16:colId xmlns:a16="http://schemas.microsoft.com/office/drawing/2014/main" val="3829825981"/>
                    </a:ext>
                  </a:extLst>
                </a:gridCol>
                <a:gridCol w="2138428">
                  <a:extLst>
                    <a:ext uri="{9D8B030D-6E8A-4147-A177-3AD203B41FA5}">
                      <a16:colId xmlns:a16="http://schemas.microsoft.com/office/drawing/2014/main" val="2522702988"/>
                    </a:ext>
                  </a:extLst>
                </a:gridCol>
              </a:tblGrid>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 </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５月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６月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７月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８月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９月</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ctr">
                        <a:spcBef>
                          <a:spcPts val="600"/>
                        </a:spcBef>
                        <a:spcAft>
                          <a:spcPts val="0"/>
                        </a:spcAft>
                      </a:pPr>
                      <a:r>
                        <a:rPr lang="ja-JP" sz="1600" kern="100" dirty="0">
                          <a:effectLst/>
                          <a:latin typeface="メイリオ" panose="020B0604030504040204" pitchFamily="50" charset="-128"/>
                          <a:ea typeface="メイリオ" panose="020B0604030504040204" pitchFamily="50" charset="-128"/>
                        </a:rPr>
                        <a:t>合計（死亡人数）</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82202309"/>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2018</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133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323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4,432</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1,960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0" kern="100" dirty="0">
                          <a:solidFill>
                            <a:schemeClr val="tx1"/>
                          </a:solidFill>
                          <a:effectLst/>
                          <a:latin typeface="メイリオ" panose="020B0604030504040204" pitchFamily="50" charset="-128"/>
                          <a:ea typeface="メイリオ" panose="020B0604030504040204" pitchFamily="50" charset="-128"/>
                        </a:rPr>
                        <a:t>290</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rPr>
                        <a:t>7,138</a:t>
                      </a:r>
                      <a:r>
                        <a:rPr lang="en-US" sz="1600" b="0" kern="100" dirty="0">
                          <a:solidFill>
                            <a:schemeClr val="tx1"/>
                          </a:solidFill>
                          <a:effectLst/>
                          <a:latin typeface="メイリオ" panose="020B0604030504040204" pitchFamily="50" charset="-128"/>
                          <a:ea typeface="メイリオ" panose="020B0604030504040204" pitchFamily="50" charset="-128"/>
                        </a:rPr>
                        <a:t> (12)</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075506937"/>
                  </a:ext>
                </a:extLst>
              </a:tr>
              <a:tr h="289409">
                <a:tc>
                  <a:txBody>
                    <a:bodyPr/>
                    <a:lstStyle/>
                    <a:p>
                      <a:pPr algn="ctr">
                        <a:spcBef>
                          <a:spcPts val="600"/>
                        </a:spcBef>
                        <a:spcAft>
                          <a:spcPts val="0"/>
                        </a:spcAft>
                      </a:pPr>
                      <a:r>
                        <a:rPr lang="en-US" sz="1600" kern="100" dirty="0">
                          <a:effectLst/>
                          <a:latin typeface="メイリオ" panose="020B0604030504040204" pitchFamily="50" charset="-128"/>
                          <a:ea typeface="メイリオ" panose="020B0604030504040204" pitchFamily="50" charset="-128"/>
                        </a:rPr>
                        <a:t>20</a:t>
                      </a:r>
                      <a:r>
                        <a:rPr lang="en-US" altLang="ja-JP" sz="1600" kern="100" dirty="0">
                          <a:effectLst/>
                          <a:latin typeface="メイリオ" panose="020B0604030504040204" pitchFamily="50" charset="-128"/>
                          <a:ea typeface="メイリオ" panose="020B0604030504040204" pitchFamily="50" charset="-128"/>
                        </a:rPr>
                        <a:t>19</a:t>
                      </a:r>
                      <a:r>
                        <a:rPr lang="ja-JP" sz="1600" kern="100" dirty="0">
                          <a:effectLst/>
                          <a:latin typeface="メイリオ" panose="020B0604030504040204" pitchFamily="50" charset="-128"/>
                          <a:ea typeface="メイリオ" panose="020B0604030504040204" pitchFamily="50" charset="-128"/>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255</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283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1,172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66675"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2,724</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748</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5,182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14</a:t>
                      </a: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263165290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2020</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endParaRPr lang="ja-JP" sz="1600" kern="100" baseline="300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390</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R="133350"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716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rPr>
                        <a:t>  3,307</a:t>
                      </a:r>
                      <a:endParaRPr kumimoji="1"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mn-cs"/>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4,869</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3499993205"/>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2021</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63</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335</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1,288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1,016</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142</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2,844</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782758589"/>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2022</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169</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rPr>
                        <a:t>991</a:t>
                      </a:r>
                      <a:endParaRPr lang="ja-JP" sz="1600" b="1" kern="100" dirty="0">
                        <a:solidFill>
                          <a:srgbClr val="FF0000"/>
                        </a:solidFill>
                        <a:effectLst>
                          <a:outerShdw blurRad="38100" dist="38100" dir="2700000" algn="tl">
                            <a:srgbClr val="000000">
                              <a:alpha val="43137"/>
                            </a:srgbClr>
                          </a:outerShdw>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1,738</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1,309</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421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4,628</a:t>
                      </a:r>
                      <a:r>
                        <a:rPr lang="ja-JP" altLang="en-US"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3)</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654081"/>
                  </a:ext>
                </a:extLst>
              </a:tr>
              <a:tr h="289409">
                <a:tc>
                  <a:txBody>
                    <a:bodyPr/>
                    <a:lstStyle/>
                    <a:p>
                      <a:pPr algn="ct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2023</a:t>
                      </a:r>
                      <a:r>
                        <a:rPr lang="ja-JP" altLang="en-US" sz="1600" kern="100" dirty="0">
                          <a:effectLst/>
                          <a:latin typeface="メイリオ" panose="020B0604030504040204" pitchFamily="50" charset="-128"/>
                          <a:ea typeface="メイリオ" panose="020B0604030504040204" pitchFamily="50" charset="-128"/>
                          <a:cs typeface="Times New Roman" panose="02020603050405020304" pitchFamily="18" charset="0"/>
                        </a:rPr>
                        <a:t>年</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kern="100" dirty="0">
                          <a:effectLst/>
                          <a:latin typeface="メイリオ" panose="020B0604030504040204" pitchFamily="50" charset="-128"/>
                          <a:ea typeface="メイリオ" panose="020B0604030504040204" pitchFamily="50" charset="-128"/>
                          <a:cs typeface="Times New Roman" panose="02020603050405020304" pitchFamily="18" charset="0"/>
                        </a:rPr>
                        <a:t>201</a:t>
                      </a:r>
                      <a:endParaRPr lang="ja-JP" sz="1600" kern="100" dirty="0">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456</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66675"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2,353</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marL="0" marR="133350" algn="r" defTabSz="914400" rtl="0" eaLnBrk="1" latinLnBrk="0" hangingPunct="1">
                        <a:spcBef>
                          <a:spcPts val="600"/>
                        </a:spcBef>
                        <a:spcAft>
                          <a:spcPts val="0"/>
                        </a:spcAft>
                      </a:pPr>
                      <a:r>
                        <a:rPr kumimoji="1"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2,233</a:t>
                      </a:r>
                      <a:endParaRPr kumimoji="1"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708</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tc>
                  <a:txBody>
                    <a:bodyPr/>
                    <a:lstStyle/>
                    <a:p>
                      <a:pPr algn="r">
                        <a:spcBef>
                          <a:spcPts val="600"/>
                        </a:spcBef>
                        <a:spcAft>
                          <a:spcPts val="0"/>
                        </a:spcAft>
                      </a:pPr>
                      <a:r>
                        <a:rPr lang="en-US" altLang="ja-JP"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5,951</a:t>
                      </a:r>
                      <a:r>
                        <a:rPr lang="ja-JP" altLang="en-US" sz="1600" b="0" kern="100" baseline="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a:t>
                      </a:r>
                      <a:r>
                        <a:rPr lang="ja-JP" altLang="en-US"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 </a:t>
                      </a:r>
                      <a:r>
                        <a:rPr lang="en-US" alt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rPr>
                        <a:t>1)</a:t>
                      </a:r>
                      <a:endParaRPr lang="ja-JP" sz="1600" b="0" kern="100" dirty="0">
                        <a:solidFill>
                          <a:schemeClr val="tx1"/>
                        </a:solidFill>
                        <a:effectLst/>
                        <a:latin typeface="メイリオ" panose="020B0604030504040204" pitchFamily="50" charset="-128"/>
                        <a:ea typeface="メイリオ" panose="020B0604030504040204" pitchFamily="50" charset="-128"/>
                        <a:cs typeface="Times New Roman" panose="02020603050405020304" pitchFamily="18" charset="0"/>
                      </a:endParaRPr>
                    </a:p>
                  </a:txBody>
                  <a:tcPr marL="68530" marR="68530" marT="0" marB="0" anchor="ctr"/>
                </a:tc>
                <a:extLst>
                  <a:ext uri="{0D108BD9-81ED-4DB2-BD59-A6C34878D82A}">
                    <a16:rowId xmlns:a16="http://schemas.microsoft.com/office/drawing/2014/main" val="18129682"/>
                  </a:ext>
                </a:extLst>
              </a:tr>
            </a:tbl>
          </a:graphicData>
        </a:graphic>
      </p:graphicFrame>
      <p:sp>
        <p:nvSpPr>
          <p:cNvPr id="16" name="正方形/長方形 15"/>
          <p:cNvSpPr/>
          <p:nvPr/>
        </p:nvSpPr>
        <p:spPr>
          <a:xfrm>
            <a:off x="429018" y="3473880"/>
            <a:ext cx="3499676" cy="26161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※2020</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年の調査期間は６月から</a:t>
            </a:r>
            <a:r>
              <a:rPr lang="ja-JP" altLang="en-US" sz="1100" dirty="0">
                <a:solidFill>
                  <a:prstClr val="black"/>
                </a:solidFill>
                <a:latin typeface="メイリオ" panose="020B0604030504040204" pitchFamily="50" charset="-128"/>
                <a:ea typeface="メイリオ" panose="020B0604030504040204" pitchFamily="50" charset="-128"/>
              </a:rPr>
              <a:t>９</a:t>
            </a:r>
            <a:r>
              <a:rPr kumimoji="1" lang="ja-JP" altLang="en-US"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月となっている。</a:t>
            </a:r>
            <a:endParaRPr kumimoji="1" lang="en-US" altLang="ja-JP" sz="11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6" name="テキスト ボックス 5"/>
          <p:cNvSpPr txBox="1"/>
          <p:nvPr/>
        </p:nvSpPr>
        <p:spPr>
          <a:xfrm>
            <a:off x="203094" y="1112854"/>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■月別の熱中症救急搬送人員数（府域）</a:t>
            </a:r>
          </a:p>
        </p:txBody>
      </p:sp>
      <p:sp>
        <p:nvSpPr>
          <p:cNvPr id="17" name="テキスト ボックス 16"/>
          <p:cNvSpPr txBox="1"/>
          <p:nvPr/>
        </p:nvSpPr>
        <p:spPr>
          <a:xfrm>
            <a:off x="211824" y="3734256"/>
            <a:ext cx="4824536"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■熱中症による救急搬送状況（都道府県別）</a:t>
            </a:r>
          </a:p>
        </p:txBody>
      </p:sp>
      <p:sp>
        <p:nvSpPr>
          <p:cNvPr id="18" name="正方形/長方形 17"/>
          <p:cNvSpPr/>
          <p:nvPr/>
        </p:nvSpPr>
        <p:spPr>
          <a:xfrm>
            <a:off x="5277253" y="844714"/>
            <a:ext cx="3884414" cy="261610"/>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100" b="0" i="0" u="none" strike="noStrike" kern="120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rPr>
              <a:t>（出典）いずれも消防庁「熱中症による救急搬送の状況」</a:t>
            </a:r>
          </a:p>
        </p:txBody>
      </p:sp>
      <p:sp>
        <p:nvSpPr>
          <p:cNvPr id="22" name="テキスト ボックス 21"/>
          <p:cNvSpPr txBox="1"/>
          <p:nvPr/>
        </p:nvSpPr>
        <p:spPr>
          <a:xfrm>
            <a:off x="4806173" y="3734257"/>
            <a:ext cx="3941624" cy="369332"/>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■年齢区分別の救急搬送数（府域）</a:t>
            </a:r>
          </a:p>
        </p:txBody>
      </p:sp>
      <p:pic>
        <p:nvPicPr>
          <p:cNvPr id="7" name="図 6">
            <a:extLst>
              <a:ext uri="{FF2B5EF4-FFF2-40B4-BE49-F238E27FC236}">
                <a16:creationId xmlns:a16="http://schemas.microsoft.com/office/drawing/2014/main" id="{ABD55F15-51C3-4098-91C8-FC19C0FAFF6A}"/>
              </a:ext>
            </a:extLst>
          </p:cNvPr>
          <p:cNvPicPr>
            <a:picLocks noChangeAspect="1"/>
          </p:cNvPicPr>
          <p:nvPr/>
        </p:nvPicPr>
        <p:blipFill>
          <a:blip r:embed="rId3"/>
          <a:stretch>
            <a:fillRect/>
          </a:stretch>
        </p:blipFill>
        <p:spPr>
          <a:xfrm>
            <a:off x="308435" y="4087700"/>
            <a:ext cx="4448141" cy="2340254"/>
          </a:xfrm>
          <a:prstGeom prst="rect">
            <a:avLst/>
          </a:prstGeom>
        </p:spPr>
      </p:pic>
      <p:pic>
        <p:nvPicPr>
          <p:cNvPr id="8" name="図 7">
            <a:extLst>
              <a:ext uri="{FF2B5EF4-FFF2-40B4-BE49-F238E27FC236}">
                <a16:creationId xmlns:a16="http://schemas.microsoft.com/office/drawing/2014/main" id="{CB865251-E211-45DE-ADE6-EF051EB1BECD}"/>
              </a:ext>
            </a:extLst>
          </p:cNvPr>
          <p:cNvPicPr>
            <a:picLocks noChangeAspect="1"/>
          </p:cNvPicPr>
          <p:nvPr/>
        </p:nvPicPr>
        <p:blipFill>
          <a:blip r:embed="rId4"/>
          <a:stretch>
            <a:fillRect/>
          </a:stretch>
        </p:blipFill>
        <p:spPr>
          <a:xfrm>
            <a:off x="4951979" y="4080067"/>
            <a:ext cx="3650013" cy="2367241"/>
          </a:xfrm>
          <a:prstGeom prst="rect">
            <a:avLst/>
          </a:prstGeom>
        </p:spPr>
      </p:pic>
    </p:spTree>
    <p:extLst>
      <p:ext uri="{BB962C8B-B14F-4D97-AF65-F5344CB8AC3E}">
        <p14:creationId xmlns:p14="http://schemas.microsoft.com/office/powerpoint/2010/main" val="1604870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5692</Words>
  <Application>Microsoft Office PowerPoint</Application>
  <PresentationFormat>画面に合わせる (4:3)</PresentationFormat>
  <Paragraphs>785</Paragraphs>
  <Slides>24</Slides>
  <Notes>17</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BIZ UDPゴシック</vt:lpstr>
      <vt:lpstr>BIZ UDゴシック</vt:lpstr>
      <vt:lpstr>Meiryo UI</vt:lpstr>
      <vt:lpstr>メイリオ</vt:lpstr>
      <vt:lpstr>Arial</vt:lpstr>
      <vt:lpstr>Calibri</vt:lpstr>
      <vt:lpstr>verdana</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2022-07-01T08:28:59Z</dcterms:created>
  <dcterms:modified xsi:type="dcterms:W3CDTF">2024-03-08T06:21:23Z</dcterms:modified>
</cp:coreProperties>
</file>