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72" r:id="rId3"/>
    <p:sldId id="273" r:id="rId4"/>
    <p:sldId id="271" r:id="rId5"/>
    <p:sldId id="267" r:id="rId6"/>
    <p:sldId id="268" r:id="rId7"/>
    <p:sldId id="269"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FF3EA"/>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7" autoAdjust="0"/>
    <p:restoredTop sz="94434" autoAdjust="0"/>
  </p:normalViewPr>
  <p:slideViewPr>
    <p:cSldViewPr>
      <p:cViewPr varScale="1">
        <p:scale>
          <a:sx n="63" d="100"/>
          <a:sy n="63" d="100"/>
        </p:scale>
        <p:origin x="1214" y="58"/>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2025/1/24</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302528"/>
            <a:ext cx="12771608" cy="2308324"/>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〇前回の部会において、</a:t>
            </a:r>
            <a:r>
              <a:rPr lang="ja-JP" altLang="en-US" sz="2400" b="1" dirty="0">
                <a:solidFill>
                  <a:prstClr val="black"/>
                </a:solidFill>
                <a:latin typeface="Meiryo UI" panose="020B0604030504040204" pitchFamily="50" charset="-128"/>
                <a:ea typeface="Meiryo UI" panose="020B0604030504040204" pitchFamily="50" charset="-128"/>
              </a:rPr>
              <a:t>大阪府域における</a:t>
            </a:r>
            <a:r>
              <a:rPr lang="en-US" altLang="ja-JP" sz="2400" b="1" dirty="0">
                <a:solidFill>
                  <a:prstClr val="black"/>
                </a:solidFill>
                <a:latin typeface="Meiryo UI" panose="020B0604030504040204" pitchFamily="50" charset="-128"/>
                <a:ea typeface="Meiryo UI" panose="020B0604030504040204" pitchFamily="50" charset="-128"/>
              </a:rPr>
              <a:t>2020</a:t>
            </a:r>
            <a:r>
              <a:rPr lang="ja-JP" altLang="en-US" sz="2400" b="1" dirty="0">
                <a:solidFill>
                  <a:prstClr val="black"/>
                </a:solidFill>
                <a:latin typeface="Meiryo UI" panose="020B0604030504040204" pitchFamily="50" charset="-128"/>
                <a:ea typeface="Meiryo UI" panose="020B0604030504040204" pitchFamily="50" charset="-128"/>
              </a:rPr>
              <a:t>年度の温室効果ガス排出量について報告</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spcBef>
                <a:spcPts val="1200"/>
              </a:spcBef>
            </a:pPr>
            <a:r>
              <a:rPr lang="ja-JP" altLang="en-US" sz="2200" b="1" dirty="0">
                <a:solidFill>
                  <a:prstClr val="black"/>
                </a:solidFill>
                <a:latin typeface="Meiryo UI" panose="020B0604030504040204" pitchFamily="50" charset="-128"/>
                <a:ea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rPr>
              <a:t>年度の府域の温室効果ガス排出量は、計画の基準年度である</a:t>
            </a:r>
            <a:r>
              <a:rPr lang="en-US" altLang="ja-JP" sz="2200" b="1" dirty="0">
                <a:solidFill>
                  <a:prstClr val="black"/>
                </a:solidFill>
                <a:latin typeface="Meiryo UI" panose="020B0604030504040204" pitchFamily="50" charset="-128"/>
                <a:ea typeface="Meiryo UI" panose="020B0604030504040204" pitchFamily="50" charset="-128"/>
              </a:rPr>
              <a:t>2013 </a:t>
            </a:r>
            <a:r>
              <a:rPr lang="ja-JP" altLang="en-US" sz="2200" b="1" dirty="0">
                <a:solidFill>
                  <a:prstClr val="black"/>
                </a:solidFill>
                <a:latin typeface="Meiryo UI" panose="020B0604030504040204" pitchFamily="50" charset="-128"/>
                <a:ea typeface="Meiryo UI" panose="020B0604030504040204" pitchFamily="50" charset="-128"/>
              </a:rPr>
              <a:t>年度比で</a:t>
            </a:r>
            <a:r>
              <a:rPr lang="en-US" altLang="ja-JP" sz="2200" b="1" dirty="0">
                <a:solidFill>
                  <a:prstClr val="black"/>
                </a:solidFill>
                <a:latin typeface="Meiryo UI" panose="020B0604030504040204" pitchFamily="50" charset="-128"/>
                <a:ea typeface="Meiryo UI" panose="020B0604030504040204" pitchFamily="50" charset="-128"/>
              </a:rPr>
              <a:t>21.8</a:t>
            </a:r>
            <a:r>
              <a:rPr lang="ja-JP" altLang="en-US" sz="2200" b="1" dirty="0">
                <a:solidFill>
                  <a:prstClr val="black"/>
                </a:solidFill>
                <a:latin typeface="Meiryo UI" panose="020B0604030504040204" pitchFamily="50" charset="-128"/>
                <a:ea typeface="Meiryo UI" panose="020B0604030504040204" pitchFamily="50" charset="-128"/>
              </a:rPr>
              <a:t>％削減</a:t>
            </a: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・基準年度以降は減少してきたが、前年度と比べると</a:t>
            </a:r>
            <a:r>
              <a:rPr lang="en-US" altLang="ja-JP" sz="2200" b="1" dirty="0">
                <a:solidFill>
                  <a:prstClr val="black"/>
                </a:solidFill>
                <a:latin typeface="Meiryo UI" panose="020B0604030504040204" pitchFamily="50" charset="-128"/>
                <a:ea typeface="Meiryo UI" panose="020B0604030504040204" pitchFamily="50" charset="-128"/>
              </a:rPr>
              <a:t>2.1</a:t>
            </a:r>
            <a:r>
              <a:rPr lang="ja-JP" altLang="en-US" sz="2200" b="1" dirty="0">
                <a:solidFill>
                  <a:prstClr val="black"/>
                </a:solidFill>
                <a:latin typeface="Meiryo UI" panose="020B0604030504040204" pitchFamily="50" charset="-128"/>
                <a:ea typeface="Meiryo UI" panose="020B0604030504040204" pitchFamily="50" charset="-128"/>
              </a:rPr>
              <a:t>％増加しており、その主な要因としては電気の排出係数の増加が挙げられる</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・前年度と比べて、産業部門、業務部門、運輸部門の温室効果ガス排出量は減少し、家庭部門、廃棄物部門の排出量は増加。新型コロナウイルス感染症の感染拡大の影響を受けているものと考えられる。</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3C216E0-E78F-4F06-A4F6-04BDB565AE94}"/>
              </a:ext>
            </a:extLst>
          </p:cNvPr>
          <p:cNvSpPr/>
          <p:nvPr/>
        </p:nvSpPr>
        <p:spPr>
          <a:xfrm>
            <a:off x="11441548" y="154670"/>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20" kern="1200">
                <a:solidFill>
                  <a:schemeClr val="lt1"/>
                </a:solidFill>
                <a:latin typeface="+mn-lt"/>
                <a:ea typeface="+mn-ea"/>
                <a:cs typeface="+mn-cs"/>
              </a:defRPr>
            </a:lvl1pPr>
            <a:lvl2pPr marL="640080" algn="l" defTabSz="1280160" rtl="0" eaLnBrk="1" latinLnBrk="0" hangingPunct="1">
              <a:defRPr kumimoji="1" sz="2520" kern="1200">
                <a:solidFill>
                  <a:schemeClr val="lt1"/>
                </a:solidFill>
                <a:latin typeface="+mn-lt"/>
                <a:ea typeface="+mn-ea"/>
                <a:cs typeface="+mn-cs"/>
              </a:defRPr>
            </a:lvl2pPr>
            <a:lvl3pPr marL="1280160" algn="l" defTabSz="1280160" rtl="0" eaLnBrk="1" latinLnBrk="0" hangingPunct="1">
              <a:defRPr kumimoji="1" sz="2520" kern="1200">
                <a:solidFill>
                  <a:schemeClr val="lt1"/>
                </a:solidFill>
                <a:latin typeface="+mn-lt"/>
                <a:ea typeface="+mn-ea"/>
                <a:cs typeface="+mn-cs"/>
              </a:defRPr>
            </a:lvl3pPr>
            <a:lvl4pPr marL="1920240" algn="l" defTabSz="1280160" rtl="0" eaLnBrk="1" latinLnBrk="0" hangingPunct="1">
              <a:defRPr kumimoji="1" sz="2520" kern="1200">
                <a:solidFill>
                  <a:schemeClr val="lt1"/>
                </a:solidFill>
                <a:latin typeface="+mn-lt"/>
                <a:ea typeface="+mn-ea"/>
                <a:cs typeface="+mn-cs"/>
              </a:defRPr>
            </a:lvl4pPr>
            <a:lvl5pPr marL="2560320" algn="l" defTabSz="1280160" rtl="0" eaLnBrk="1" latinLnBrk="0" hangingPunct="1">
              <a:defRPr kumimoji="1" sz="2520" kern="1200">
                <a:solidFill>
                  <a:schemeClr val="lt1"/>
                </a:solidFill>
                <a:latin typeface="+mn-lt"/>
                <a:ea typeface="+mn-ea"/>
                <a:cs typeface="+mn-cs"/>
              </a:defRPr>
            </a:lvl5pPr>
            <a:lvl6pPr marL="3200400" algn="l" defTabSz="1280160" rtl="0" eaLnBrk="1" latinLnBrk="0" hangingPunct="1">
              <a:defRPr kumimoji="1" sz="2520" kern="1200">
                <a:solidFill>
                  <a:schemeClr val="lt1"/>
                </a:solidFill>
                <a:latin typeface="+mn-lt"/>
                <a:ea typeface="+mn-ea"/>
                <a:cs typeface="+mn-cs"/>
              </a:defRPr>
            </a:lvl6pPr>
            <a:lvl7pPr marL="3840480" algn="l" defTabSz="1280160" rtl="0" eaLnBrk="1" latinLnBrk="0" hangingPunct="1">
              <a:defRPr kumimoji="1" sz="2520" kern="1200">
                <a:solidFill>
                  <a:schemeClr val="lt1"/>
                </a:solidFill>
                <a:latin typeface="+mn-lt"/>
                <a:ea typeface="+mn-ea"/>
                <a:cs typeface="+mn-cs"/>
              </a:defRPr>
            </a:lvl7pPr>
            <a:lvl8pPr marL="4480560" algn="l" defTabSz="1280160" rtl="0" eaLnBrk="1" latinLnBrk="0" hangingPunct="1">
              <a:defRPr kumimoji="1" sz="2520" kern="1200">
                <a:solidFill>
                  <a:schemeClr val="lt1"/>
                </a:solidFill>
                <a:latin typeface="+mn-lt"/>
                <a:ea typeface="+mn-ea"/>
                <a:cs typeface="+mn-cs"/>
              </a:defRPr>
            </a:lvl8pPr>
            <a:lvl9pPr marL="5120640" algn="l" defTabSz="1280160" rtl="0" eaLnBrk="1" latinLnBrk="0" hangingPunct="1">
              <a:defRPr kumimoji="1" sz="2520" kern="1200">
                <a:solidFill>
                  <a:schemeClr val="lt1"/>
                </a:solidFill>
                <a:latin typeface="+mn-lt"/>
                <a:ea typeface="+mn-ea"/>
                <a:cs typeface="+mn-cs"/>
              </a:defRPr>
            </a:lvl9pPr>
          </a:lstStyle>
          <a:p>
            <a:pPr algn="ctr"/>
            <a:r>
              <a:rPr kumimoji="1" lang="ja-JP" altLang="en-US" sz="2000" dirty="0">
                <a:solidFill>
                  <a:schemeClr val="tx1"/>
                </a:solidFill>
              </a:rPr>
              <a:t>資料１</a:t>
            </a:r>
          </a:p>
        </p:txBody>
      </p:sp>
      <p:pic>
        <p:nvPicPr>
          <p:cNvPr id="6" name="図 5">
            <a:extLst>
              <a:ext uri="{FF2B5EF4-FFF2-40B4-BE49-F238E27FC236}">
                <a16:creationId xmlns:a16="http://schemas.microsoft.com/office/drawing/2014/main" id="{368C109B-DC76-4D3B-94A7-695302F0DA20}"/>
              </a:ext>
            </a:extLst>
          </p:cNvPr>
          <p:cNvPicPr>
            <a:picLocks noChangeAspect="1"/>
          </p:cNvPicPr>
          <p:nvPr/>
        </p:nvPicPr>
        <p:blipFill>
          <a:blip r:embed="rId2"/>
          <a:stretch>
            <a:fillRect/>
          </a:stretch>
        </p:blipFill>
        <p:spPr>
          <a:xfrm>
            <a:off x="124831" y="4249918"/>
            <a:ext cx="6714913" cy="4308047"/>
          </a:xfrm>
          <a:prstGeom prst="rect">
            <a:avLst/>
          </a:prstGeom>
        </p:spPr>
      </p:pic>
      <p:pic>
        <p:nvPicPr>
          <p:cNvPr id="7" name="図 6">
            <a:extLst>
              <a:ext uri="{FF2B5EF4-FFF2-40B4-BE49-F238E27FC236}">
                <a16:creationId xmlns:a16="http://schemas.microsoft.com/office/drawing/2014/main" id="{2A0D9F9D-7B17-4B6C-936D-24A53E727F27}"/>
              </a:ext>
            </a:extLst>
          </p:cNvPr>
          <p:cNvPicPr>
            <a:picLocks noChangeAspect="1"/>
          </p:cNvPicPr>
          <p:nvPr/>
        </p:nvPicPr>
        <p:blipFill>
          <a:blip r:embed="rId3"/>
          <a:stretch>
            <a:fillRect/>
          </a:stretch>
        </p:blipFill>
        <p:spPr>
          <a:xfrm>
            <a:off x="6665924" y="4880660"/>
            <a:ext cx="6683700" cy="3429868"/>
          </a:xfrm>
          <a:prstGeom prst="rect">
            <a:avLst/>
          </a:prstGeom>
        </p:spPr>
      </p:pic>
      <p:sp>
        <p:nvSpPr>
          <p:cNvPr id="15" name="正方形/長方形 14">
            <a:extLst>
              <a:ext uri="{FF2B5EF4-FFF2-40B4-BE49-F238E27FC236}">
                <a16:creationId xmlns:a16="http://schemas.microsoft.com/office/drawing/2014/main" id="{AB53AD92-8B90-4BB6-84B0-304DFC6A1E21}"/>
              </a:ext>
            </a:extLst>
          </p:cNvPr>
          <p:cNvSpPr/>
          <p:nvPr/>
        </p:nvSpPr>
        <p:spPr>
          <a:xfrm>
            <a:off x="267773" y="8723167"/>
            <a:ext cx="6120680"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大阪府域における電気の排出係数及び</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62FB52DB-B01C-4ADA-939D-1ECDA997A0CB}"/>
              </a:ext>
            </a:extLst>
          </p:cNvPr>
          <p:cNvSpPr/>
          <p:nvPr/>
        </p:nvSpPr>
        <p:spPr>
          <a:xfrm>
            <a:off x="7397592" y="4219136"/>
            <a:ext cx="5231873"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基準年度（</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年度）との</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温室効果ガス排出量の比較</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9DD3C5F-9AA3-4ED2-BAA3-4D1B88060D30}"/>
              </a:ext>
            </a:extLst>
          </p:cNvPr>
          <p:cNvSpPr/>
          <p:nvPr/>
        </p:nvSpPr>
        <p:spPr>
          <a:xfrm>
            <a:off x="287016" y="2195160"/>
            <a:ext cx="12889432" cy="383986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030988"/>
            <a:ext cx="12771608" cy="4893647"/>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400" b="1" dirty="0">
                <a:solidFill>
                  <a:prstClr val="black"/>
                </a:solidFill>
                <a:latin typeface="Meiryo UI" panose="020B0604030504040204" pitchFamily="50" charset="-128"/>
                <a:ea typeface="Meiryo UI" panose="020B0604030504040204" pitchFamily="50" charset="-128"/>
              </a:rPr>
              <a:t>2019</a:t>
            </a:r>
            <a:r>
              <a:rPr lang="ja-JP" altLang="en-US" sz="2400" b="1" dirty="0">
                <a:solidFill>
                  <a:prstClr val="black"/>
                </a:solidFill>
                <a:latin typeface="Meiryo UI" panose="020B0604030504040204" pitchFamily="50" charset="-128"/>
                <a:ea typeface="Meiryo UI" panose="020B0604030504040204" pitchFamily="50" charset="-128"/>
              </a:rPr>
              <a:t>年度と比べて増加した原因等について、詳細分析を実施すべきとのご意見をいただいたため、追加の分析を実施</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（１）農業や水産業も化石燃料の消費は多いと言われているため、業種別のエネルギー消費量の推移があれば示してほしい（統計のバウンダリーが合わなくなるため、細分化しすぎることには留意が必要）</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（２）電気の排出係数が上がった主な要因として、原発停止の影響をあげていたが、原発停止の影響を除外した場合の排出係数や排出量を分析できないか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（３）家庭部門の増加の原因を詳細に分析できないか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（４）廃棄物部門の増加の原因として、プラスチック焼却量が増加したことをあげていたが、プラスチック焼却量が増加した原因について、詳細に分析できないか。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9876E962-E0D9-4D4F-BBA1-27C81863CCCB}"/>
              </a:ext>
            </a:extLst>
          </p:cNvPr>
          <p:cNvSpPr/>
          <p:nvPr/>
        </p:nvSpPr>
        <p:spPr>
          <a:xfrm>
            <a:off x="287016" y="6168752"/>
            <a:ext cx="12771608" cy="2908489"/>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400" b="1" dirty="0">
                <a:solidFill>
                  <a:prstClr val="black"/>
                </a:solidFill>
                <a:latin typeface="Meiryo UI" panose="020B0604030504040204" pitchFamily="50" charset="-128"/>
                <a:ea typeface="Meiryo UI" panose="020B0604030504040204" pitchFamily="50" charset="-128"/>
              </a:rPr>
              <a:t>ご意見を受けて、以下</a:t>
            </a:r>
            <a:r>
              <a:rPr lang="en-US" altLang="ja-JP" sz="2400" b="1" dirty="0">
                <a:solidFill>
                  <a:prstClr val="black"/>
                </a:solidFill>
                <a:latin typeface="Meiryo UI" panose="020B0604030504040204" pitchFamily="50" charset="-128"/>
                <a:ea typeface="Meiryo UI" panose="020B0604030504040204" pitchFamily="50" charset="-128"/>
              </a:rPr>
              <a:t>4</a:t>
            </a:r>
            <a:r>
              <a:rPr lang="ja-JP" altLang="en-US" sz="2400" b="1" dirty="0">
                <a:solidFill>
                  <a:prstClr val="black"/>
                </a:solidFill>
                <a:latin typeface="Meiryo UI" panose="020B0604030504040204" pitchFamily="50" charset="-128"/>
                <a:ea typeface="Meiryo UI" panose="020B0604030504040204" pitchFamily="50" charset="-128"/>
              </a:rPr>
              <a:t>項目について分析を実施</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spcBef>
                <a:spcPts val="600"/>
              </a:spcBef>
            </a:pPr>
            <a:r>
              <a:rPr lang="ja-JP" altLang="en-US" sz="2200" b="1" dirty="0">
                <a:solidFill>
                  <a:prstClr val="black"/>
                </a:solidFill>
                <a:latin typeface="Meiryo UI" panose="020B0604030504040204" pitchFamily="50" charset="-128"/>
                <a:ea typeface="Meiryo UI" panose="020B0604030504040204" pitchFamily="50" charset="-128"/>
              </a:rPr>
              <a:t>（１）産業部門の業種別エネルギー消費量の推移</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（２）原子力発電所停止の影響を除外した温室効果ガス排出量について</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（３）家庭部門の温室効果ガス排出量の増加原因分析について</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（４）廃棄物部門の温室効果ガス排出量の増加原因分析について</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DFDB5A8-47FA-49B1-A636-143BB6FCCEF9}"/>
              </a:ext>
            </a:extLst>
          </p:cNvPr>
          <p:cNvSpPr txBox="1"/>
          <p:nvPr/>
        </p:nvSpPr>
        <p:spPr>
          <a:xfrm>
            <a:off x="431032" y="1941216"/>
            <a:ext cx="3122536" cy="461665"/>
          </a:xfrm>
          <a:prstGeom prst="rect">
            <a:avLst/>
          </a:prstGeom>
          <a:solidFill>
            <a:schemeClr val="bg1"/>
          </a:solidFill>
          <a:ln>
            <a:solidFill>
              <a:srgbClr val="000000"/>
            </a:solidFill>
          </a:ln>
        </p:spPr>
        <p:txBody>
          <a:bodyPr wrap="square" rtlCol="0">
            <a:spAutoFit/>
          </a:bodyPr>
          <a:lstStyle/>
          <a:p>
            <a:pPr algn="ctr"/>
            <a:r>
              <a:rPr kumimoji="1" lang="ja-JP" altLang="en-US" sz="2400" dirty="0"/>
              <a:t>前回部会でのご意見</a:t>
            </a:r>
          </a:p>
        </p:txBody>
      </p:sp>
    </p:spTree>
    <p:extLst>
      <p:ext uri="{BB962C8B-B14F-4D97-AF65-F5344CB8AC3E}">
        <p14:creationId xmlns:p14="http://schemas.microsoft.com/office/powerpoint/2010/main" val="304305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EDAD55C6-7BD4-4766-BF95-FC26648AD26C}"/>
              </a:ext>
            </a:extLst>
          </p:cNvPr>
          <p:cNvPicPr>
            <a:picLocks noChangeAspect="1"/>
          </p:cNvPicPr>
          <p:nvPr/>
        </p:nvPicPr>
        <p:blipFill>
          <a:blip r:embed="rId2"/>
          <a:stretch>
            <a:fillRect/>
          </a:stretch>
        </p:blipFill>
        <p:spPr>
          <a:xfrm>
            <a:off x="2496483" y="2936753"/>
            <a:ext cx="8687553" cy="5681964"/>
          </a:xfrm>
          <a:prstGeom prst="rect">
            <a:avLst/>
          </a:prstGeom>
        </p:spPr>
      </p:pic>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26199"/>
            <a:ext cx="7544808"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（１）産業部門の業種別エネルギー消費量の推移</a:t>
            </a:r>
            <a:endParaRPr lang="en-US" altLang="ja-JP" sz="2400" b="1" dirty="0">
              <a:latin typeface="Meiryo UI" pitchFamily="50" charset="-128"/>
              <a:ea typeface="Meiryo UI" pitchFamily="50" charset="-128"/>
              <a:cs typeface="Meiryo UI" pitchFamily="50" charset="-128"/>
            </a:endParaRPr>
          </a:p>
        </p:txBody>
      </p:sp>
      <p:sp>
        <p:nvSpPr>
          <p:cNvPr id="12" name="正方形/長方形 11"/>
          <p:cNvSpPr/>
          <p:nvPr/>
        </p:nvSpPr>
        <p:spPr>
          <a:xfrm>
            <a:off x="1761862" y="8849403"/>
            <a:ext cx="10155763" cy="348813"/>
          </a:xfrm>
          <a:prstGeom prst="rect">
            <a:avLst/>
          </a:prstGeom>
        </p:spPr>
        <p:txBody>
          <a:bodyPr wrap="square">
            <a:spAutoFit/>
          </a:bodyPr>
          <a:lstStyle/>
          <a:p>
            <a:pPr>
              <a:lnSpc>
                <a:spcPts val="2000"/>
              </a:lnSpc>
            </a:pP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農林水産業、鉱業、製造業、建設業</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ごとのエネルギー消費量の推移</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272208"/>
            <a:ext cx="12771608" cy="1446550"/>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200" b="1" dirty="0">
                <a:solidFill>
                  <a:prstClr val="black"/>
                </a:solidFill>
                <a:latin typeface="Meiryo UI" panose="020B0604030504040204" pitchFamily="50" charset="-128"/>
                <a:ea typeface="Meiryo UI" panose="020B0604030504040204" pitchFamily="50" charset="-128"/>
              </a:rPr>
              <a:t>産業部門の業種別エネルギー消費量の推移は図１のとおり、製造業が非常に多くなっている。</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en-US" altLang="ja-JP" sz="2200" b="1" dirty="0">
                <a:solidFill>
                  <a:prstClr val="black"/>
                </a:solidFill>
                <a:latin typeface="Meiryo UI" panose="020B0604030504040204" pitchFamily="50" charset="-128"/>
                <a:ea typeface="Meiryo UI" panose="020B0604030504040204" pitchFamily="50" charset="-128"/>
              </a:rPr>
              <a:t> </a:t>
            </a: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年度における各業種が占める割合は以下の通り</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　 製造業：約</a:t>
            </a:r>
            <a:r>
              <a:rPr lang="en-US" altLang="ja-JP" sz="2200" b="1" dirty="0">
                <a:solidFill>
                  <a:prstClr val="black"/>
                </a:solidFill>
                <a:latin typeface="Meiryo UI" panose="020B0604030504040204" pitchFamily="50" charset="-128"/>
                <a:ea typeface="Meiryo UI" panose="020B0604030504040204" pitchFamily="50" charset="-128"/>
              </a:rPr>
              <a:t>95%</a:t>
            </a:r>
            <a:r>
              <a:rPr lang="ja-JP" altLang="en-US" sz="2200" b="1" dirty="0">
                <a:solidFill>
                  <a:prstClr val="black"/>
                </a:solidFill>
                <a:latin typeface="Meiryo UI" panose="020B0604030504040204" pitchFamily="50" charset="-128"/>
                <a:ea typeface="Meiryo UI" panose="020B0604030504040204" pitchFamily="50" charset="-128"/>
              </a:rPr>
              <a:t>　、　農林水産業：約２％　、　鉱業：</a:t>
            </a:r>
            <a:r>
              <a:rPr lang="en-US" altLang="ja-JP" sz="2200" b="1" dirty="0">
                <a:solidFill>
                  <a:prstClr val="black"/>
                </a:solidFill>
                <a:latin typeface="Meiryo UI" panose="020B0604030504040204" pitchFamily="50" charset="-128"/>
                <a:ea typeface="Meiryo UI" panose="020B0604030504040204" pitchFamily="50" charset="-128"/>
              </a:rPr>
              <a:t>1%</a:t>
            </a:r>
            <a:r>
              <a:rPr lang="ja-JP" altLang="en-US" sz="2200" b="1" dirty="0">
                <a:solidFill>
                  <a:prstClr val="black"/>
                </a:solidFill>
                <a:latin typeface="Meiryo UI" panose="020B0604030504040204" pitchFamily="50" charset="-128"/>
                <a:ea typeface="Meiryo UI" panose="020B0604030504040204" pitchFamily="50" charset="-128"/>
              </a:rPr>
              <a:t>未満　、　建設業：約３％</a:t>
            </a:r>
          </a:p>
        </p:txBody>
      </p:sp>
      <p:sp>
        <p:nvSpPr>
          <p:cNvPr id="2" name="正方形/長方形 1">
            <a:extLst>
              <a:ext uri="{FF2B5EF4-FFF2-40B4-BE49-F238E27FC236}">
                <a16:creationId xmlns:a16="http://schemas.microsoft.com/office/drawing/2014/main" id="{7B0ECD5C-BBDE-40E1-BEBA-772F2A8FF6C1}"/>
              </a:ext>
            </a:extLst>
          </p:cNvPr>
          <p:cNvSpPr/>
          <p:nvPr/>
        </p:nvSpPr>
        <p:spPr>
          <a:xfrm>
            <a:off x="2257679" y="3246522"/>
            <a:ext cx="477609"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3687140-B1A8-4C9F-9E4E-A1AF10AEFC6B}"/>
              </a:ext>
            </a:extLst>
          </p:cNvPr>
          <p:cNvSpPr/>
          <p:nvPr/>
        </p:nvSpPr>
        <p:spPr>
          <a:xfrm>
            <a:off x="10466591" y="6184237"/>
            <a:ext cx="477609"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Freeform 50">
            <a:extLst>
              <a:ext uri="{FF2B5EF4-FFF2-40B4-BE49-F238E27FC236}">
                <a16:creationId xmlns:a16="http://schemas.microsoft.com/office/drawing/2014/main" id="{A88C4774-6499-4687-B849-131B5C03CFB2}"/>
              </a:ext>
            </a:extLst>
          </p:cNvPr>
          <p:cNvSpPr>
            <a:spLocks/>
          </p:cNvSpPr>
          <p:nvPr/>
        </p:nvSpPr>
        <p:spPr bwMode="auto">
          <a:xfrm>
            <a:off x="2647634" y="5796367"/>
            <a:ext cx="8384217" cy="162441"/>
          </a:xfrm>
          <a:custGeom>
            <a:avLst/>
            <a:gdLst>
              <a:gd name="T0" fmla="*/ 1527 w 1627"/>
              <a:gd name="T1" fmla="*/ 43 h 69"/>
              <a:gd name="T2" fmla="*/ 1454 w 1627"/>
              <a:gd name="T3" fmla="*/ 17 h 69"/>
              <a:gd name="T4" fmla="*/ 1364 w 1627"/>
              <a:gd name="T5" fmla="*/ 43 h 69"/>
              <a:gd name="T6" fmla="*/ 1291 w 1627"/>
              <a:gd name="T7" fmla="*/ 17 h 69"/>
              <a:gd name="T8" fmla="*/ 1202 w 1627"/>
              <a:gd name="T9" fmla="*/ 43 h 69"/>
              <a:gd name="T10" fmla="*/ 1129 w 1627"/>
              <a:gd name="T11" fmla="*/ 17 h 69"/>
              <a:gd name="T12" fmla="*/ 1039 w 1627"/>
              <a:gd name="T13" fmla="*/ 43 h 69"/>
              <a:gd name="T14" fmla="*/ 966 w 1627"/>
              <a:gd name="T15" fmla="*/ 17 h 69"/>
              <a:gd name="T16" fmla="*/ 876 w 1627"/>
              <a:gd name="T17" fmla="*/ 43 h 69"/>
              <a:gd name="T18" fmla="*/ 803 w 1627"/>
              <a:gd name="T19" fmla="*/ 17 h 69"/>
              <a:gd name="T20" fmla="*/ 739 w 1627"/>
              <a:gd name="T21" fmla="*/ 17 h 69"/>
              <a:gd name="T22" fmla="*/ 666 w 1627"/>
              <a:gd name="T23" fmla="*/ 43 h 69"/>
              <a:gd name="T24" fmla="*/ 576 w 1627"/>
              <a:gd name="T25" fmla="*/ 17 h 69"/>
              <a:gd name="T26" fmla="*/ 503 w 1627"/>
              <a:gd name="T27" fmla="*/ 43 h 69"/>
              <a:gd name="T28" fmla="*/ 446 w 1627"/>
              <a:gd name="T29" fmla="*/ 4 h 69"/>
              <a:gd name="T30" fmla="*/ 388 w 1627"/>
              <a:gd name="T31" fmla="*/ 43 h 69"/>
              <a:gd name="T32" fmla="*/ 315 w 1627"/>
              <a:gd name="T33" fmla="*/ 17 h 69"/>
              <a:gd name="T34" fmla="*/ 251 w 1627"/>
              <a:gd name="T35" fmla="*/ 17 h 69"/>
              <a:gd name="T36" fmla="*/ 178 w 1627"/>
              <a:gd name="T37" fmla="*/ 43 h 69"/>
              <a:gd name="T38" fmla="*/ 120 w 1627"/>
              <a:gd name="T39" fmla="*/ 4 h 69"/>
              <a:gd name="T40" fmla="*/ 63 w 1627"/>
              <a:gd name="T41" fmla="*/ 43 h 69"/>
              <a:gd name="T42" fmla="*/ 0 w 1627"/>
              <a:gd name="T43" fmla="*/ 27 h 69"/>
              <a:gd name="T44" fmla="*/ 7 w 1627"/>
              <a:gd name="T45" fmla="*/ 51 h 69"/>
              <a:gd name="T46" fmla="*/ 71 w 1627"/>
              <a:gd name="T47" fmla="*/ 51 h 69"/>
              <a:gd name="T48" fmla="*/ 120 w 1627"/>
              <a:gd name="T49" fmla="*/ 16 h 69"/>
              <a:gd name="T50" fmla="*/ 169 w 1627"/>
              <a:gd name="T51" fmla="*/ 51 h 69"/>
              <a:gd name="T52" fmla="*/ 234 w 1627"/>
              <a:gd name="T53" fmla="*/ 51 h 69"/>
              <a:gd name="T54" fmla="*/ 283 w 1627"/>
              <a:gd name="T55" fmla="*/ 16 h 69"/>
              <a:gd name="T56" fmla="*/ 332 w 1627"/>
              <a:gd name="T57" fmla="*/ 51 h 69"/>
              <a:gd name="T58" fmla="*/ 397 w 1627"/>
              <a:gd name="T59" fmla="*/ 51 h 69"/>
              <a:gd name="T60" fmla="*/ 446 w 1627"/>
              <a:gd name="T61" fmla="*/ 16 h 69"/>
              <a:gd name="T62" fmla="*/ 495 w 1627"/>
              <a:gd name="T63" fmla="*/ 51 h 69"/>
              <a:gd name="T64" fmla="*/ 559 w 1627"/>
              <a:gd name="T65" fmla="*/ 51 h 69"/>
              <a:gd name="T66" fmla="*/ 632 w 1627"/>
              <a:gd name="T67" fmla="*/ 26 h 69"/>
              <a:gd name="T68" fmla="*/ 722 w 1627"/>
              <a:gd name="T69" fmla="*/ 51 h 69"/>
              <a:gd name="T70" fmla="*/ 771 w 1627"/>
              <a:gd name="T71" fmla="*/ 16 h 69"/>
              <a:gd name="T72" fmla="*/ 820 w 1627"/>
              <a:gd name="T73" fmla="*/ 51 h 69"/>
              <a:gd name="T74" fmla="*/ 910 w 1627"/>
              <a:gd name="T75" fmla="*/ 26 h 69"/>
              <a:gd name="T76" fmla="*/ 983 w 1627"/>
              <a:gd name="T77" fmla="*/ 51 h 69"/>
              <a:gd name="T78" fmla="*/ 1073 w 1627"/>
              <a:gd name="T79" fmla="*/ 26 h 69"/>
              <a:gd name="T80" fmla="*/ 1145 w 1627"/>
              <a:gd name="T81" fmla="*/ 51 h 69"/>
              <a:gd name="T82" fmla="*/ 1235 w 1627"/>
              <a:gd name="T83" fmla="*/ 26 h 69"/>
              <a:gd name="T84" fmla="*/ 1308 w 1627"/>
              <a:gd name="T85" fmla="*/ 51 h 69"/>
              <a:gd name="T86" fmla="*/ 1398 w 1627"/>
              <a:gd name="T87" fmla="*/ 26 h 69"/>
              <a:gd name="T88" fmla="*/ 1446 w 1627"/>
              <a:gd name="T89" fmla="*/ 26 h 69"/>
              <a:gd name="T90" fmla="*/ 1535 w 1627"/>
              <a:gd name="T91" fmla="*/ 51 h 69"/>
              <a:gd name="T92" fmla="*/ 1608 w 1627"/>
              <a:gd name="T93" fmla="*/ 26 h 69"/>
              <a:gd name="T94" fmla="*/ 1627 w 1627"/>
              <a:gd name="T95" fmla="*/ 27 h 69"/>
              <a:gd name="T96" fmla="*/ 1552 w 1627"/>
              <a:gd name="T97"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27" h="69">
                <a:moveTo>
                  <a:pt x="1552" y="17"/>
                </a:moveTo>
                <a:cubicBezTo>
                  <a:pt x="1527" y="43"/>
                  <a:pt x="1527" y="43"/>
                  <a:pt x="1527" y="43"/>
                </a:cubicBezTo>
                <a:cubicBezTo>
                  <a:pt x="1514" y="56"/>
                  <a:pt x="1492" y="56"/>
                  <a:pt x="1479" y="43"/>
                </a:cubicBezTo>
                <a:cubicBezTo>
                  <a:pt x="1454" y="17"/>
                  <a:pt x="1454" y="17"/>
                  <a:pt x="1454" y="17"/>
                </a:cubicBezTo>
                <a:cubicBezTo>
                  <a:pt x="1436" y="0"/>
                  <a:pt x="1407" y="0"/>
                  <a:pt x="1389" y="17"/>
                </a:cubicBezTo>
                <a:cubicBezTo>
                  <a:pt x="1364" y="43"/>
                  <a:pt x="1364" y="43"/>
                  <a:pt x="1364" y="43"/>
                </a:cubicBezTo>
                <a:cubicBezTo>
                  <a:pt x="1351" y="56"/>
                  <a:pt x="1330" y="56"/>
                  <a:pt x="1317" y="43"/>
                </a:cubicBezTo>
                <a:cubicBezTo>
                  <a:pt x="1291" y="17"/>
                  <a:pt x="1291" y="17"/>
                  <a:pt x="1291" y="17"/>
                </a:cubicBezTo>
                <a:cubicBezTo>
                  <a:pt x="1274" y="0"/>
                  <a:pt x="1245" y="0"/>
                  <a:pt x="1227" y="17"/>
                </a:cubicBezTo>
                <a:cubicBezTo>
                  <a:pt x="1202" y="43"/>
                  <a:pt x="1202" y="43"/>
                  <a:pt x="1202" y="43"/>
                </a:cubicBezTo>
                <a:cubicBezTo>
                  <a:pt x="1188" y="56"/>
                  <a:pt x="1167" y="56"/>
                  <a:pt x="1154" y="43"/>
                </a:cubicBezTo>
                <a:cubicBezTo>
                  <a:pt x="1129" y="17"/>
                  <a:pt x="1129" y="17"/>
                  <a:pt x="1129" y="17"/>
                </a:cubicBezTo>
                <a:cubicBezTo>
                  <a:pt x="1111" y="0"/>
                  <a:pt x="1082" y="0"/>
                  <a:pt x="1064" y="17"/>
                </a:cubicBezTo>
                <a:cubicBezTo>
                  <a:pt x="1039" y="43"/>
                  <a:pt x="1039" y="43"/>
                  <a:pt x="1039" y="43"/>
                </a:cubicBezTo>
                <a:cubicBezTo>
                  <a:pt x="1026" y="56"/>
                  <a:pt x="1004" y="56"/>
                  <a:pt x="991" y="43"/>
                </a:cubicBezTo>
                <a:cubicBezTo>
                  <a:pt x="966" y="17"/>
                  <a:pt x="966" y="17"/>
                  <a:pt x="966" y="17"/>
                </a:cubicBezTo>
                <a:cubicBezTo>
                  <a:pt x="948" y="0"/>
                  <a:pt x="919" y="0"/>
                  <a:pt x="901" y="17"/>
                </a:cubicBezTo>
                <a:cubicBezTo>
                  <a:pt x="876" y="43"/>
                  <a:pt x="876" y="43"/>
                  <a:pt x="876" y="43"/>
                </a:cubicBezTo>
                <a:cubicBezTo>
                  <a:pt x="863" y="56"/>
                  <a:pt x="842" y="56"/>
                  <a:pt x="829" y="43"/>
                </a:cubicBezTo>
                <a:cubicBezTo>
                  <a:pt x="803" y="17"/>
                  <a:pt x="803" y="17"/>
                  <a:pt x="803" y="17"/>
                </a:cubicBezTo>
                <a:cubicBezTo>
                  <a:pt x="795" y="9"/>
                  <a:pt x="783" y="4"/>
                  <a:pt x="771" y="4"/>
                </a:cubicBezTo>
                <a:cubicBezTo>
                  <a:pt x="759" y="4"/>
                  <a:pt x="747" y="9"/>
                  <a:pt x="739" y="17"/>
                </a:cubicBezTo>
                <a:cubicBezTo>
                  <a:pt x="714" y="43"/>
                  <a:pt x="714" y="43"/>
                  <a:pt x="714" y="43"/>
                </a:cubicBezTo>
                <a:cubicBezTo>
                  <a:pt x="700" y="56"/>
                  <a:pt x="679" y="56"/>
                  <a:pt x="666" y="43"/>
                </a:cubicBezTo>
                <a:cubicBezTo>
                  <a:pt x="641" y="17"/>
                  <a:pt x="641" y="17"/>
                  <a:pt x="641" y="17"/>
                </a:cubicBezTo>
                <a:cubicBezTo>
                  <a:pt x="623" y="0"/>
                  <a:pt x="594" y="0"/>
                  <a:pt x="576" y="17"/>
                </a:cubicBezTo>
                <a:cubicBezTo>
                  <a:pt x="551" y="43"/>
                  <a:pt x="551" y="43"/>
                  <a:pt x="551" y="43"/>
                </a:cubicBezTo>
                <a:cubicBezTo>
                  <a:pt x="538" y="56"/>
                  <a:pt x="516" y="56"/>
                  <a:pt x="503" y="43"/>
                </a:cubicBezTo>
                <a:cubicBezTo>
                  <a:pt x="478" y="17"/>
                  <a:pt x="478" y="17"/>
                  <a:pt x="478" y="17"/>
                </a:cubicBezTo>
                <a:cubicBezTo>
                  <a:pt x="469" y="9"/>
                  <a:pt x="458" y="4"/>
                  <a:pt x="446" y="4"/>
                </a:cubicBezTo>
                <a:cubicBezTo>
                  <a:pt x="434" y="4"/>
                  <a:pt x="422" y="9"/>
                  <a:pt x="413" y="17"/>
                </a:cubicBezTo>
                <a:cubicBezTo>
                  <a:pt x="388" y="43"/>
                  <a:pt x="388" y="43"/>
                  <a:pt x="388" y="43"/>
                </a:cubicBezTo>
                <a:cubicBezTo>
                  <a:pt x="375" y="56"/>
                  <a:pt x="354" y="56"/>
                  <a:pt x="341" y="43"/>
                </a:cubicBezTo>
                <a:cubicBezTo>
                  <a:pt x="315" y="17"/>
                  <a:pt x="315" y="17"/>
                  <a:pt x="315" y="17"/>
                </a:cubicBezTo>
                <a:cubicBezTo>
                  <a:pt x="307" y="9"/>
                  <a:pt x="295" y="4"/>
                  <a:pt x="283" y="4"/>
                </a:cubicBezTo>
                <a:cubicBezTo>
                  <a:pt x="271" y="4"/>
                  <a:pt x="259" y="9"/>
                  <a:pt x="251" y="17"/>
                </a:cubicBezTo>
                <a:cubicBezTo>
                  <a:pt x="226" y="43"/>
                  <a:pt x="226" y="43"/>
                  <a:pt x="226" y="43"/>
                </a:cubicBezTo>
                <a:cubicBezTo>
                  <a:pt x="212" y="56"/>
                  <a:pt x="191" y="56"/>
                  <a:pt x="178" y="43"/>
                </a:cubicBezTo>
                <a:cubicBezTo>
                  <a:pt x="153" y="17"/>
                  <a:pt x="153" y="17"/>
                  <a:pt x="153" y="17"/>
                </a:cubicBezTo>
                <a:cubicBezTo>
                  <a:pt x="144" y="9"/>
                  <a:pt x="133" y="4"/>
                  <a:pt x="120" y="4"/>
                </a:cubicBezTo>
                <a:cubicBezTo>
                  <a:pt x="108" y="4"/>
                  <a:pt x="97" y="9"/>
                  <a:pt x="88" y="17"/>
                </a:cubicBezTo>
                <a:cubicBezTo>
                  <a:pt x="63" y="43"/>
                  <a:pt x="63" y="43"/>
                  <a:pt x="63" y="43"/>
                </a:cubicBezTo>
                <a:cubicBezTo>
                  <a:pt x="50" y="56"/>
                  <a:pt x="28" y="56"/>
                  <a:pt x="15" y="43"/>
                </a:cubicBezTo>
                <a:cubicBezTo>
                  <a:pt x="0" y="27"/>
                  <a:pt x="0" y="27"/>
                  <a:pt x="0" y="27"/>
                </a:cubicBezTo>
                <a:cubicBezTo>
                  <a:pt x="0" y="44"/>
                  <a:pt x="0" y="44"/>
                  <a:pt x="0" y="44"/>
                </a:cubicBezTo>
                <a:cubicBezTo>
                  <a:pt x="7" y="51"/>
                  <a:pt x="7" y="51"/>
                  <a:pt x="7" y="51"/>
                </a:cubicBezTo>
                <a:cubicBezTo>
                  <a:pt x="15" y="60"/>
                  <a:pt x="27" y="65"/>
                  <a:pt x="39" y="65"/>
                </a:cubicBezTo>
                <a:cubicBezTo>
                  <a:pt x="51" y="65"/>
                  <a:pt x="63" y="60"/>
                  <a:pt x="71" y="51"/>
                </a:cubicBezTo>
                <a:cubicBezTo>
                  <a:pt x="97" y="26"/>
                  <a:pt x="97" y="26"/>
                  <a:pt x="97" y="26"/>
                </a:cubicBezTo>
                <a:cubicBezTo>
                  <a:pt x="103" y="20"/>
                  <a:pt x="111" y="16"/>
                  <a:pt x="120" y="16"/>
                </a:cubicBezTo>
                <a:cubicBezTo>
                  <a:pt x="129" y="16"/>
                  <a:pt x="138" y="20"/>
                  <a:pt x="144" y="26"/>
                </a:cubicBezTo>
                <a:cubicBezTo>
                  <a:pt x="169" y="51"/>
                  <a:pt x="169" y="51"/>
                  <a:pt x="169" y="51"/>
                </a:cubicBezTo>
                <a:cubicBezTo>
                  <a:pt x="178" y="60"/>
                  <a:pt x="190" y="65"/>
                  <a:pt x="202" y="65"/>
                </a:cubicBezTo>
                <a:cubicBezTo>
                  <a:pt x="214" y="65"/>
                  <a:pt x="225" y="60"/>
                  <a:pt x="234" y="51"/>
                </a:cubicBezTo>
                <a:cubicBezTo>
                  <a:pt x="259" y="26"/>
                  <a:pt x="259" y="26"/>
                  <a:pt x="259" y="26"/>
                </a:cubicBezTo>
                <a:cubicBezTo>
                  <a:pt x="266" y="20"/>
                  <a:pt x="274" y="16"/>
                  <a:pt x="283" y="16"/>
                </a:cubicBezTo>
                <a:cubicBezTo>
                  <a:pt x="292" y="16"/>
                  <a:pt x="301" y="20"/>
                  <a:pt x="307" y="26"/>
                </a:cubicBezTo>
                <a:cubicBezTo>
                  <a:pt x="332" y="51"/>
                  <a:pt x="332" y="51"/>
                  <a:pt x="332" y="51"/>
                </a:cubicBezTo>
                <a:cubicBezTo>
                  <a:pt x="341" y="60"/>
                  <a:pt x="352" y="65"/>
                  <a:pt x="364" y="65"/>
                </a:cubicBezTo>
                <a:cubicBezTo>
                  <a:pt x="377" y="65"/>
                  <a:pt x="388" y="60"/>
                  <a:pt x="397" y="51"/>
                </a:cubicBezTo>
                <a:cubicBezTo>
                  <a:pt x="422" y="26"/>
                  <a:pt x="422" y="26"/>
                  <a:pt x="422" y="26"/>
                </a:cubicBezTo>
                <a:cubicBezTo>
                  <a:pt x="428" y="20"/>
                  <a:pt x="437" y="16"/>
                  <a:pt x="446" y="16"/>
                </a:cubicBezTo>
                <a:cubicBezTo>
                  <a:pt x="455" y="16"/>
                  <a:pt x="463" y="20"/>
                  <a:pt x="470" y="26"/>
                </a:cubicBezTo>
                <a:cubicBezTo>
                  <a:pt x="495" y="51"/>
                  <a:pt x="495" y="51"/>
                  <a:pt x="495" y="51"/>
                </a:cubicBezTo>
                <a:cubicBezTo>
                  <a:pt x="503" y="60"/>
                  <a:pt x="515" y="65"/>
                  <a:pt x="527" y="65"/>
                </a:cubicBezTo>
                <a:cubicBezTo>
                  <a:pt x="539" y="65"/>
                  <a:pt x="551" y="60"/>
                  <a:pt x="559" y="51"/>
                </a:cubicBezTo>
                <a:cubicBezTo>
                  <a:pt x="585" y="26"/>
                  <a:pt x="585" y="26"/>
                  <a:pt x="585" y="26"/>
                </a:cubicBezTo>
                <a:cubicBezTo>
                  <a:pt x="598" y="13"/>
                  <a:pt x="619" y="13"/>
                  <a:pt x="632" y="26"/>
                </a:cubicBezTo>
                <a:cubicBezTo>
                  <a:pt x="657" y="51"/>
                  <a:pt x="657" y="51"/>
                  <a:pt x="657" y="51"/>
                </a:cubicBezTo>
                <a:cubicBezTo>
                  <a:pt x="675" y="69"/>
                  <a:pt x="704" y="69"/>
                  <a:pt x="722" y="51"/>
                </a:cubicBezTo>
                <a:cubicBezTo>
                  <a:pt x="747" y="26"/>
                  <a:pt x="747" y="26"/>
                  <a:pt x="747" y="26"/>
                </a:cubicBezTo>
                <a:cubicBezTo>
                  <a:pt x="754" y="20"/>
                  <a:pt x="762" y="16"/>
                  <a:pt x="771" y="16"/>
                </a:cubicBezTo>
                <a:cubicBezTo>
                  <a:pt x="780" y="16"/>
                  <a:pt x="789" y="20"/>
                  <a:pt x="795" y="26"/>
                </a:cubicBezTo>
                <a:cubicBezTo>
                  <a:pt x="820" y="51"/>
                  <a:pt x="820" y="51"/>
                  <a:pt x="820" y="51"/>
                </a:cubicBezTo>
                <a:cubicBezTo>
                  <a:pt x="838" y="69"/>
                  <a:pt x="867" y="69"/>
                  <a:pt x="885" y="51"/>
                </a:cubicBezTo>
                <a:cubicBezTo>
                  <a:pt x="910" y="26"/>
                  <a:pt x="910" y="26"/>
                  <a:pt x="910" y="26"/>
                </a:cubicBezTo>
                <a:cubicBezTo>
                  <a:pt x="923" y="13"/>
                  <a:pt x="944" y="13"/>
                  <a:pt x="958" y="26"/>
                </a:cubicBezTo>
                <a:cubicBezTo>
                  <a:pt x="983" y="51"/>
                  <a:pt x="983" y="51"/>
                  <a:pt x="983" y="51"/>
                </a:cubicBezTo>
                <a:cubicBezTo>
                  <a:pt x="1001" y="69"/>
                  <a:pt x="1030" y="69"/>
                  <a:pt x="1047" y="51"/>
                </a:cubicBezTo>
                <a:cubicBezTo>
                  <a:pt x="1073" y="26"/>
                  <a:pt x="1073" y="26"/>
                  <a:pt x="1073" y="26"/>
                </a:cubicBezTo>
                <a:cubicBezTo>
                  <a:pt x="1086" y="13"/>
                  <a:pt x="1107" y="13"/>
                  <a:pt x="1120" y="26"/>
                </a:cubicBezTo>
                <a:cubicBezTo>
                  <a:pt x="1145" y="51"/>
                  <a:pt x="1145" y="51"/>
                  <a:pt x="1145" y="51"/>
                </a:cubicBezTo>
                <a:cubicBezTo>
                  <a:pt x="1163" y="69"/>
                  <a:pt x="1192" y="69"/>
                  <a:pt x="1210" y="51"/>
                </a:cubicBezTo>
                <a:cubicBezTo>
                  <a:pt x="1235" y="26"/>
                  <a:pt x="1235" y="26"/>
                  <a:pt x="1235" y="26"/>
                </a:cubicBezTo>
                <a:cubicBezTo>
                  <a:pt x="1248" y="13"/>
                  <a:pt x="1270" y="13"/>
                  <a:pt x="1283" y="26"/>
                </a:cubicBezTo>
                <a:cubicBezTo>
                  <a:pt x="1308" y="51"/>
                  <a:pt x="1308" y="51"/>
                  <a:pt x="1308" y="51"/>
                </a:cubicBezTo>
                <a:cubicBezTo>
                  <a:pt x="1326" y="69"/>
                  <a:pt x="1355" y="69"/>
                  <a:pt x="1373" y="51"/>
                </a:cubicBezTo>
                <a:cubicBezTo>
                  <a:pt x="1398" y="26"/>
                  <a:pt x="1398" y="26"/>
                  <a:pt x="1398" y="26"/>
                </a:cubicBezTo>
                <a:cubicBezTo>
                  <a:pt x="1404" y="20"/>
                  <a:pt x="1413" y="16"/>
                  <a:pt x="1422" y="16"/>
                </a:cubicBezTo>
                <a:cubicBezTo>
                  <a:pt x="1431" y="16"/>
                  <a:pt x="1439" y="20"/>
                  <a:pt x="1446" y="26"/>
                </a:cubicBezTo>
                <a:cubicBezTo>
                  <a:pt x="1471" y="51"/>
                  <a:pt x="1471" y="51"/>
                  <a:pt x="1471" y="51"/>
                </a:cubicBezTo>
                <a:cubicBezTo>
                  <a:pt x="1489" y="69"/>
                  <a:pt x="1518" y="69"/>
                  <a:pt x="1535" y="51"/>
                </a:cubicBezTo>
                <a:cubicBezTo>
                  <a:pt x="1561" y="26"/>
                  <a:pt x="1561" y="26"/>
                  <a:pt x="1561" y="26"/>
                </a:cubicBezTo>
                <a:cubicBezTo>
                  <a:pt x="1574" y="13"/>
                  <a:pt x="1595" y="13"/>
                  <a:pt x="1608" y="26"/>
                </a:cubicBezTo>
                <a:cubicBezTo>
                  <a:pt x="1627" y="44"/>
                  <a:pt x="1627" y="44"/>
                  <a:pt x="1627" y="44"/>
                </a:cubicBezTo>
                <a:cubicBezTo>
                  <a:pt x="1627" y="27"/>
                  <a:pt x="1627" y="27"/>
                  <a:pt x="1627" y="27"/>
                </a:cubicBezTo>
                <a:cubicBezTo>
                  <a:pt x="1617" y="17"/>
                  <a:pt x="1617" y="17"/>
                  <a:pt x="1617" y="17"/>
                </a:cubicBezTo>
                <a:cubicBezTo>
                  <a:pt x="1599" y="0"/>
                  <a:pt x="1570" y="0"/>
                  <a:pt x="1552" y="17"/>
                </a:cubicBezTo>
                <a:close/>
              </a:path>
            </a:pathLst>
          </a:custGeom>
          <a:solidFill>
            <a:schemeClr val="bg1"/>
          </a:solidFill>
          <a:ln w="6350">
            <a:solidFill>
              <a:schemeClr val="tx1"/>
            </a:solidFill>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22" name="テキスト ボックス 21">
            <a:extLst>
              <a:ext uri="{FF2B5EF4-FFF2-40B4-BE49-F238E27FC236}">
                <a16:creationId xmlns:a16="http://schemas.microsoft.com/office/drawing/2014/main" id="{7915265B-EED8-4C4D-8FD1-A3F583B0BE2A}"/>
              </a:ext>
            </a:extLst>
          </p:cNvPr>
          <p:cNvSpPr txBox="1"/>
          <p:nvPr/>
        </p:nvSpPr>
        <p:spPr>
          <a:xfrm>
            <a:off x="11111643" y="3893310"/>
            <a:ext cx="396045" cy="1477328"/>
          </a:xfrm>
          <a:prstGeom prst="rect">
            <a:avLst/>
          </a:prstGeom>
          <a:noFill/>
        </p:spPr>
        <p:txBody>
          <a:bodyPr wrap="square" rtlCol="0">
            <a:spAutoFit/>
          </a:bodyPr>
          <a:lstStyle/>
          <a:p>
            <a:r>
              <a:rPr kumimoji="1" lang="ja-JP" altLang="en-US" sz="1800" dirty="0"/>
              <a:t>製造業の軸</a:t>
            </a:r>
          </a:p>
        </p:txBody>
      </p:sp>
      <p:sp>
        <p:nvSpPr>
          <p:cNvPr id="23" name="テキスト ボックス 22">
            <a:extLst>
              <a:ext uri="{FF2B5EF4-FFF2-40B4-BE49-F238E27FC236}">
                <a16:creationId xmlns:a16="http://schemas.microsoft.com/office/drawing/2014/main" id="{32AB1113-88D3-49FC-85B1-1D70D937EFE3}"/>
              </a:ext>
            </a:extLst>
          </p:cNvPr>
          <p:cNvSpPr txBox="1"/>
          <p:nvPr/>
        </p:nvSpPr>
        <p:spPr>
          <a:xfrm>
            <a:off x="2020922" y="6356706"/>
            <a:ext cx="396045" cy="2031325"/>
          </a:xfrm>
          <a:prstGeom prst="rect">
            <a:avLst/>
          </a:prstGeom>
          <a:noFill/>
        </p:spPr>
        <p:txBody>
          <a:bodyPr wrap="square" rtlCol="0">
            <a:spAutoFit/>
          </a:bodyPr>
          <a:lstStyle/>
          <a:p>
            <a:r>
              <a:rPr kumimoji="1" lang="ja-JP" altLang="en-US" sz="1800" dirty="0"/>
              <a:t>製造業以外の軸</a:t>
            </a:r>
          </a:p>
        </p:txBody>
      </p:sp>
    </p:spTree>
    <p:extLst>
      <p:ext uri="{BB962C8B-B14F-4D97-AF65-F5344CB8AC3E}">
        <p14:creationId xmlns:p14="http://schemas.microsoft.com/office/powerpoint/2010/main" val="424641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87016" y="1272208"/>
            <a:ext cx="12771608" cy="2123658"/>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年度は、過去２年と比べても関西電力の原子力発電所由来の発電量割合が非常に少なくなっていたため、原子力発電所由来の発電量割合が前年度の</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年度と同程度だったと仮定し、原子力発電所停止の影響を除外した。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関西電力の原子力発電所由来の発電量割合：</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p>
        </p:txBody>
      </p:sp>
      <p:sp>
        <p:nvSpPr>
          <p:cNvPr id="15" name="正方形/長方形 14">
            <a:extLst>
              <a:ext uri="{FF2B5EF4-FFF2-40B4-BE49-F238E27FC236}">
                <a16:creationId xmlns:a16="http://schemas.microsoft.com/office/drawing/2014/main" id="{25056E9E-90EA-4EA1-9926-A06001EF54F3}"/>
              </a:ext>
            </a:extLst>
          </p:cNvPr>
          <p:cNvSpPr/>
          <p:nvPr/>
        </p:nvSpPr>
        <p:spPr>
          <a:xfrm>
            <a:off x="293723" y="3659699"/>
            <a:ext cx="13092042" cy="348813"/>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原子力発電所停止の影響を除外した大阪府域における電気の排出係数及び温室効果ガス排出量の推移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FDC497C1-5AEC-4978-BAAD-38D66C77FDBE}"/>
              </a:ext>
            </a:extLst>
          </p:cNvPr>
          <p:cNvSpPr/>
          <p:nvPr/>
        </p:nvSpPr>
        <p:spPr>
          <a:xfrm>
            <a:off x="287016" y="8567663"/>
            <a:ext cx="12889432"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〇原子力発電所停止の影響を除外すると、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4,395</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万トンから</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4,259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万トンとなり、前年度比で</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減少となった。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4">
            <a:extLst>
              <a:ext uri="{FF2B5EF4-FFF2-40B4-BE49-F238E27FC236}">
                <a16:creationId xmlns:a16="http://schemas.microsoft.com/office/drawing/2014/main" id="{438BA61C-F786-67AD-45EF-56C213029DCF}"/>
              </a:ext>
            </a:extLst>
          </p:cNvPr>
          <p:cNvSpPr/>
          <p:nvPr/>
        </p:nvSpPr>
        <p:spPr>
          <a:xfrm>
            <a:off x="95077" y="727974"/>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16935"/>
            <a:ext cx="9849064"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（２）原子力発電所停止の影響を除外した温室効果ガス排出量について</a:t>
            </a:r>
            <a:endParaRPr lang="en-US" altLang="ja-JP" sz="2400" b="1" dirty="0">
              <a:latin typeface="Meiryo UI" pitchFamily="50" charset="-128"/>
              <a:ea typeface="Meiryo UI" pitchFamily="50" charset="-128"/>
              <a:cs typeface="Meiryo UI" pitchFamily="50" charset="-128"/>
            </a:endParaRPr>
          </a:p>
        </p:txBody>
      </p:sp>
      <p:grpSp>
        <p:nvGrpSpPr>
          <p:cNvPr id="16" name="Group 40">
            <a:extLst>
              <a:ext uri="{FF2B5EF4-FFF2-40B4-BE49-F238E27FC236}">
                <a16:creationId xmlns:a16="http://schemas.microsoft.com/office/drawing/2014/main" id="{7FAD0EA3-E5AE-49AF-A3AA-EDECA6DFF22E}"/>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7FD75E4E-7DC6-4A7E-AB1D-F508D0011ABF}"/>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0F5DA7FB-625E-45B9-8694-6847E9B54419}"/>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C8995921-1FD1-4F77-A7F4-64B1B7F5D5A8}"/>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E3FF61F9-055F-4707-8C1E-E807A5A46470}"/>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3" name="図 2">
            <a:extLst>
              <a:ext uri="{FF2B5EF4-FFF2-40B4-BE49-F238E27FC236}">
                <a16:creationId xmlns:a16="http://schemas.microsoft.com/office/drawing/2014/main" id="{7BF15602-B6E7-45BA-B19E-1AD2AA7C0772}"/>
              </a:ext>
            </a:extLst>
          </p:cNvPr>
          <p:cNvPicPr>
            <a:picLocks noChangeAspect="1"/>
          </p:cNvPicPr>
          <p:nvPr/>
        </p:nvPicPr>
        <p:blipFill>
          <a:blip r:embed="rId2"/>
          <a:stretch>
            <a:fillRect/>
          </a:stretch>
        </p:blipFill>
        <p:spPr>
          <a:xfrm>
            <a:off x="719064" y="3937063"/>
            <a:ext cx="8254652" cy="4574867"/>
          </a:xfrm>
          <a:prstGeom prst="rect">
            <a:avLst/>
          </a:prstGeom>
        </p:spPr>
      </p:pic>
      <p:sp>
        <p:nvSpPr>
          <p:cNvPr id="22" name="正方形/長方形 21">
            <a:extLst>
              <a:ext uri="{FF2B5EF4-FFF2-40B4-BE49-F238E27FC236}">
                <a16:creationId xmlns:a16="http://schemas.microsoft.com/office/drawing/2014/main" id="{1E4049A6-6987-45DC-86F1-6CF4E7162D33}"/>
              </a:ext>
            </a:extLst>
          </p:cNvPr>
          <p:cNvSpPr/>
          <p:nvPr/>
        </p:nvSpPr>
        <p:spPr>
          <a:xfrm>
            <a:off x="9071992" y="5767608"/>
            <a:ext cx="3741344" cy="1785104"/>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・エネルギー起源の各部門で、排出量が減少したが、</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家庭部門では、前年度と比べて</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19.5%</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増と依然として大幅に増加している。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240EFCC-CD44-4CDB-9CE0-5AD3E2F59A16}"/>
              </a:ext>
            </a:extLst>
          </p:cNvPr>
          <p:cNvSpPr/>
          <p:nvPr/>
        </p:nvSpPr>
        <p:spPr>
          <a:xfrm>
            <a:off x="9071992" y="4880398"/>
            <a:ext cx="3741344"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・電気の排出係数は、</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0.379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0.358</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に減少した。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13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25056E9E-90EA-4EA1-9926-A06001EF54F3}"/>
              </a:ext>
            </a:extLst>
          </p:cNvPr>
          <p:cNvSpPr/>
          <p:nvPr/>
        </p:nvSpPr>
        <p:spPr>
          <a:xfrm>
            <a:off x="2630629" y="8431899"/>
            <a:ext cx="8418229"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原子力発電所停止の影響を除外した大阪府域における温室効果ガス排出量及び電気の排出係数の推移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FDC497C1-5AEC-4978-BAAD-38D66C77FDBE}"/>
              </a:ext>
            </a:extLst>
          </p:cNvPr>
          <p:cNvSpPr/>
          <p:nvPr/>
        </p:nvSpPr>
        <p:spPr>
          <a:xfrm>
            <a:off x="287016" y="1585103"/>
            <a:ext cx="12889432"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年度の原子力発電所停止の影響を除外すると、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年以降の減少傾向と同じような推移を示すと推定された。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4">
            <a:extLst>
              <a:ext uri="{FF2B5EF4-FFF2-40B4-BE49-F238E27FC236}">
                <a16:creationId xmlns:a16="http://schemas.microsoft.com/office/drawing/2014/main" id="{438BA61C-F786-67AD-45EF-56C213029DCF}"/>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16935"/>
            <a:ext cx="9849064"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（２）原子力発電所停止の影響を除外した温室効果ガス排出量について</a:t>
            </a:r>
            <a:endParaRPr lang="en-US" altLang="ja-JP" sz="2400" b="1" dirty="0">
              <a:latin typeface="Meiryo UI" pitchFamily="50" charset="-128"/>
              <a:ea typeface="Meiryo UI" pitchFamily="50" charset="-128"/>
              <a:cs typeface="Meiryo UI" pitchFamily="50" charset="-128"/>
            </a:endParaRPr>
          </a:p>
        </p:txBody>
      </p:sp>
      <p:grpSp>
        <p:nvGrpSpPr>
          <p:cNvPr id="16" name="Group 40">
            <a:extLst>
              <a:ext uri="{FF2B5EF4-FFF2-40B4-BE49-F238E27FC236}">
                <a16:creationId xmlns:a16="http://schemas.microsoft.com/office/drawing/2014/main" id="{7FAD0EA3-E5AE-49AF-A3AA-EDECA6DFF22E}"/>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7FD75E4E-7DC6-4A7E-AB1D-F508D0011ABF}"/>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0F5DA7FB-625E-45B9-8694-6847E9B54419}"/>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C8995921-1FD1-4F77-A7F4-64B1B7F5D5A8}"/>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E3FF61F9-055F-4707-8C1E-E807A5A46470}"/>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5" name="図 4">
            <a:extLst>
              <a:ext uri="{FF2B5EF4-FFF2-40B4-BE49-F238E27FC236}">
                <a16:creationId xmlns:a16="http://schemas.microsoft.com/office/drawing/2014/main" id="{29F7DAA3-1FB6-4050-B15F-702582733DC9}"/>
              </a:ext>
            </a:extLst>
          </p:cNvPr>
          <p:cNvPicPr>
            <a:picLocks noChangeAspect="1"/>
          </p:cNvPicPr>
          <p:nvPr/>
        </p:nvPicPr>
        <p:blipFill>
          <a:blip r:embed="rId2"/>
          <a:stretch>
            <a:fillRect/>
          </a:stretch>
        </p:blipFill>
        <p:spPr>
          <a:xfrm>
            <a:off x="2544740" y="2630852"/>
            <a:ext cx="8590008" cy="5566130"/>
          </a:xfrm>
          <a:prstGeom prst="rect">
            <a:avLst/>
          </a:prstGeom>
        </p:spPr>
      </p:pic>
    </p:spTree>
    <p:extLst>
      <p:ext uri="{BB962C8B-B14F-4D97-AF65-F5344CB8AC3E}">
        <p14:creationId xmlns:p14="http://schemas.microsoft.com/office/powerpoint/2010/main" val="29580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15008" y="1288271"/>
            <a:ext cx="13098748" cy="2800767"/>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〇原子力発電所停止の影響を除外しても家庭部門の二酸化炭素排出量は前年度と比べて増加している。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〇エネルギー種別エネルギー消費量について分析したところ、灯油、都市ガス、電力の消費量が前年度と比べて大幅に増加している。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新型コロナウイルス感染症の感染拡大の影響で在宅時間が増加したこと等による、電力等のエネルギー消費量の増加等の影響があったと考えられる。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3BEC723-5500-492B-BF93-ACDAA90B7342}"/>
              </a:ext>
            </a:extLst>
          </p:cNvPr>
          <p:cNvSpPr/>
          <p:nvPr/>
        </p:nvSpPr>
        <p:spPr>
          <a:xfrm>
            <a:off x="8058947" y="4390904"/>
            <a:ext cx="4977702"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家庭部門のエネルギー種別</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223D5C3E-1F8F-47C9-9438-FF0E73BECF77}"/>
              </a:ext>
            </a:extLst>
          </p:cNvPr>
          <p:cNvSpPr/>
          <p:nvPr/>
        </p:nvSpPr>
        <p:spPr>
          <a:xfrm>
            <a:off x="5687616" y="2506682"/>
            <a:ext cx="1296144" cy="349702"/>
          </a:xfrm>
          <a:prstGeom prst="downArrow">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4">
            <a:extLst>
              <a:ext uri="{FF2B5EF4-FFF2-40B4-BE49-F238E27FC236}">
                <a16:creationId xmlns:a16="http://schemas.microsoft.com/office/drawing/2014/main" id="{A88D52AB-8A3A-38A9-C336-2343674596BA}"/>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3" name="角丸四角形 3">
            <a:extLst>
              <a:ext uri="{FF2B5EF4-FFF2-40B4-BE49-F238E27FC236}">
                <a16:creationId xmlns:a16="http://schemas.microsoft.com/office/drawing/2014/main" id="{52B3C2E6-0DF1-00E9-8145-ED40209DF866}"/>
              </a:ext>
            </a:extLst>
          </p:cNvPr>
          <p:cNvSpPr/>
          <p:nvPr/>
        </p:nvSpPr>
        <p:spPr>
          <a:xfrm>
            <a:off x="87024" y="716935"/>
            <a:ext cx="8480912"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（３）家庭部門の温室効果ガス排出量の増加原因分析について</a:t>
            </a:r>
            <a:endParaRPr lang="en-US" altLang="ja-JP" sz="2400" b="1" dirty="0">
              <a:latin typeface="Meiryo UI" pitchFamily="50" charset="-128"/>
              <a:ea typeface="Meiryo UI" pitchFamily="50" charset="-128"/>
              <a:cs typeface="Meiryo UI" pitchFamily="50" charset="-128"/>
            </a:endParaRPr>
          </a:p>
        </p:txBody>
      </p:sp>
      <p:sp>
        <p:nvSpPr>
          <p:cNvPr id="15" name="正方形/長方形 14">
            <a:extLst>
              <a:ext uri="{FF2B5EF4-FFF2-40B4-BE49-F238E27FC236}">
                <a16:creationId xmlns:a16="http://schemas.microsoft.com/office/drawing/2014/main" id="{DB439C74-AC57-44F9-AE5E-3D39627077B8}"/>
              </a:ext>
            </a:extLst>
          </p:cNvPr>
          <p:cNvSpPr/>
          <p:nvPr/>
        </p:nvSpPr>
        <p:spPr>
          <a:xfrm>
            <a:off x="730019" y="4268376"/>
            <a:ext cx="7002734"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電気の排出係数及び温室効果ガス排出量の推移（再掲）</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Group 40">
            <a:extLst>
              <a:ext uri="{FF2B5EF4-FFF2-40B4-BE49-F238E27FC236}">
                <a16:creationId xmlns:a16="http://schemas.microsoft.com/office/drawing/2014/main" id="{8344BDE2-2E04-4345-8461-AB82CD92A0E2}"/>
              </a:ext>
            </a:extLst>
          </p:cNvPr>
          <p:cNvGrpSpPr>
            <a:grpSpLocks/>
          </p:cNvGrpSpPr>
          <p:nvPr/>
        </p:nvGrpSpPr>
        <p:grpSpPr bwMode="auto">
          <a:xfrm>
            <a:off x="95077" y="37907"/>
            <a:ext cx="10371513" cy="622493"/>
            <a:chOff x="737" y="405"/>
            <a:chExt cx="13528" cy="901"/>
          </a:xfrm>
        </p:grpSpPr>
        <p:sp>
          <p:nvSpPr>
            <p:cNvPr id="20" name="Rectangle 30">
              <a:extLst>
                <a:ext uri="{FF2B5EF4-FFF2-40B4-BE49-F238E27FC236}">
                  <a16:creationId xmlns:a16="http://schemas.microsoft.com/office/drawing/2014/main" id="{7BBC91F7-96B5-4F08-B9E6-115460FD7188}"/>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2" name="Rectangle 29">
              <a:extLst>
                <a:ext uri="{FF2B5EF4-FFF2-40B4-BE49-F238E27FC236}">
                  <a16:creationId xmlns:a16="http://schemas.microsoft.com/office/drawing/2014/main" id="{27544B8B-7346-46F9-9099-0AC6BF75F064}"/>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23" name="Rectangle 31">
              <a:extLst>
                <a:ext uri="{FF2B5EF4-FFF2-40B4-BE49-F238E27FC236}">
                  <a16:creationId xmlns:a16="http://schemas.microsoft.com/office/drawing/2014/main" id="{15595A9A-46C3-4527-AF39-6D717BF140B3}"/>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6" name="Rectangle 32">
              <a:extLst>
                <a:ext uri="{FF2B5EF4-FFF2-40B4-BE49-F238E27FC236}">
                  <a16:creationId xmlns:a16="http://schemas.microsoft.com/office/drawing/2014/main" id="{14FD960E-B34E-46A8-987D-C4C4FB1959C2}"/>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7" name="図 6">
            <a:extLst>
              <a:ext uri="{FF2B5EF4-FFF2-40B4-BE49-F238E27FC236}">
                <a16:creationId xmlns:a16="http://schemas.microsoft.com/office/drawing/2014/main" id="{E70A99D4-E6F2-4B1B-9576-A31BD8DB2E21}"/>
              </a:ext>
            </a:extLst>
          </p:cNvPr>
          <p:cNvPicPr>
            <a:picLocks noChangeAspect="1"/>
          </p:cNvPicPr>
          <p:nvPr/>
        </p:nvPicPr>
        <p:blipFill>
          <a:blip r:embed="rId2"/>
          <a:stretch>
            <a:fillRect/>
          </a:stretch>
        </p:blipFill>
        <p:spPr>
          <a:xfrm>
            <a:off x="8317563" y="5108658"/>
            <a:ext cx="4860523" cy="2851102"/>
          </a:xfrm>
          <a:prstGeom prst="rect">
            <a:avLst/>
          </a:prstGeom>
        </p:spPr>
      </p:pic>
      <p:pic>
        <p:nvPicPr>
          <p:cNvPr id="9" name="図 8">
            <a:extLst>
              <a:ext uri="{FF2B5EF4-FFF2-40B4-BE49-F238E27FC236}">
                <a16:creationId xmlns:a16="http://schemas.microsoft.com/office/drawing/2014/main" id="{89EB8820-4076-4FC2-84C3-0F1AD05AF225}"/>
              </a:ext>
            </a:extLst>
          </p:cNvPr>
          <p:cNvPicPr>
            <a:picLocks noChangeAspect="1"/>
          </p:cNvPicPr>
          <p:nvPr/>
        </p:nvPicPr>
        <p:blipFill>
          <a:blip r:embed="rId3"/>
          <a:stretch>
            <a:fillRect/>
          </a:stretch>
        </p:blipFill>
        <p:spPr>
          <a:xfrm>
            <a:off x="379696" y="4872608"/>
            <a:ext cx="7756192" cy="4298612"/>
          </a:xfrm>
          <a:prstGeom prst="rect">
            <a:avLst/>
          </a:prstGeom>
        </p:spPr>
      </p:pic>
    </p:spTree>
    <p:extLst>
      <p:ext uri="{BB962C8B-B14F-4D97-AF65-F5344CB8AC3E}">
        <p14:creationId xmlns:p14="http://schemas.microsoft.com/office/powerpoint/2010/main" val="4191836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87016" y="1276917"/>
            <a:ext cx="12771608" cy="5663089"/>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200" b="1" dirty="0">
                <a:latin typeface="Meiryo UI" pitchFamily="50" charset="-128"/>
                <a:ea typeface="Meiryo UI" pitchFamily="50" charset="-128"/>
                <a:cs typeface="Meiryo UI" pitchFamily="50" charset="-128"/>
              </a:rPr>
              <a:t>廃棄物部門の温室効果ガス排出量の増加原因として、一般廃棄物の</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プラスチックごみの焼却量が増加したことが一因としていたことから、プラスチックごみの焼却量について詳細に分析を実施</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lnSpc>
                <a:spcPts val="1200"/>
              </a:lnSpc>
            </a:pP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・一般廃棄物に占めるプラスチックごみの割合については、市町村の組成分析結果から、府内平均を算出</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indent="-288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年度は、排出量が多く、プラスチックごみ割合の比較的低い大阪市が事業系の一般廃棄物の組成分析を実施していなかったため、例年と比較してプラスチックごみ割合が高くなっていた。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〇事業系の一般廃棄物排出量の半分近くを占める大阪市のプラスチックごみ割合が考慮されていなかったことは、経年変化を確認するうえで適切とは言えないため、大阪市の組成分析の</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年度の平均値を考慮に入れて再計算を実施</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〇一般廃棄物のプラスチックごみの焼却量は、前年度と比べて減少し、廃棄物部門全体としても減少。</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〇生活系のプアスチックごみの焼却量は、前年度と比べて若干増加しており、新型コロナウイルス感染症の感染拡大の影響が推察される。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〇大阪府域における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年度の温室効果ガス排出量の再計算結果を改めて公表予定</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大阪府環境審議会への報告ついても、再計算結果をもとに報告</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3BEC723-5500-492B-BF93-ACDAA90B7342}"/>
              </a:ext>
            </a:extLst>
          </p:cNvPr>
          <p:cNvSpPr/>
          <p:nvPr/>
        </p:nvSpPr>
        <p:spPr>
          <a:xfrm>
            <a:off x="1916197" y="6828051"/>
            <a:ext cx="9820091" cy="348813"/>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一般廃棄物のプラスチックごみ焼却量と廃棄物部門の温室効果ガス排出量の推移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5EA2E45E-D6F7-515B-F4A5-6CFBB78C5003}"/>
              </a:ext>
            </a:extLst>
          </p:cNvPr>
          <p:cNvSpPr/>
          <p:nvPr/>
        </p:nvSpPr>
        <p:spPr>
          <a:xfrm>
            <a:off x="4679504" y="4512568"/>
            <a:ext cx="1296144" cy="349702"/>
          </a:xfrm>
          <a:prstGeom prst="downArrow">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4">
            <a:extLst>
              <a:ext uri="{FF2B5EF4-FFF2-40B4-BE49-F238E27FC236}">
                <a16:creationId xmlns:a16="http://schemas.microsoft.com/office/drawing/2014/main" id="{0D103045-CF1E-DFF9-C323-E50C404C1999}"/>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2" name="角丸四角形 3">
            <a:extLst>
              <a:ext uri="{FF2B5EF4-FFF2-40B4-BE49-F238E27FC236}">
                <a16:creationId xmlns:a16="http://schemas.microsoft.com/office/drawing/2014/main" id="{FCA984A4-3E1F-F82E-7987-25232D073379}"/>
              </a:ext>
            </a:extLst>
          </p:cNvPr>
          <p:cNvSpPr/>
          <p:nvPr/>
        </p:nvSpPr>
        <p:spPr>
          <a:xfrm>
            <a:off x="87024" y="716935"/>
            <a:ext cx="8840952"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（４）廃棄物部門の温室効果ガス排出量の増加原因分析について</a:t>
            </a:r>
          </a:p>
        </p:txBody>
      </p:sp>
      <p:grpSp>
        <p:nvGrpSpPr>
          <p:cNvPr id="13" name="Group 40">
            <a:extLst>
              <a:ext uri="{FF2B5EF4-FFF2-40B4-BE49-F238E27FC236}">
                <a16:creationId xmlns:a16="http://schemas.microsoft.com/office/drawing/2014/main" id="{A12E9171-6FDC-4964-B964-9D6397D02A62}"/>
              </a:ext>
            </a:extLst>
          </p:cNvPr>
          <p:cNvGrpSpPr>
            <a:grpSpLocks/>
          </p:cNvGrpSpPr>
          <p:nvPr/>
        </p:nvGrpSpPr>
        <p:grpSpPr bwMode="auto">
          <a:xfrm>
            <a:off x="95077" y="37907"/>
            <a:ext cx="10371513" cy="622493"/>
            <a:chOff x="737" y="405"/>
            <a:chExt cx="13528" cy="901"/>
          </a:xfrm>
        </p:grpSpPr>
        <p:sp>
          <p:nvSpPr>
            <p:cNvPr id="15" name="Rectangle 30">
              <a:extLst>
                <a:ext uri="{FF2B5EF4-FFF2-40B4-BE49-F238E27FC236}">
                  <a16:creationId xmlns:a16="http://schemas.microsoft.com/office/drawing/2014/main" id="{FD3E80D8-AC75-41F2-9A92-6ABBD0E0D80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6" name="Rectangle 29">
              <a:extLst>
                <a:ext uri="{FF2B5EF4-FFF2-40B4-BE49-F238E27FC236}">
                  <a16:creationId xmlns:a16="http://schemas.microsoft.com/office/drawing/2014/main" id="{B0DEFB66-66F8-4486-94F3-B4464D7424DD}"/>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7" name="Rectangle 31">
              <a:extLst>
                <a:ext uri="{FF2B5EF4-FFF2-40B4-BE49-F238E27FC236}">
                  <a16:creationId xmlns:a16="http://schemas.microsoft.com/office/drawing/2014/main" id="{B4F0B447-F422-41AB-86F1-8810F6C5E113}"/>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32">
              <a:extLst>
                <a:ext uri="{FF2B5EF4-FFF2-40B4-BE49-F238E27FC236}">
                  <a16:creationId xmlns:a16="http://schemas.microsoft.com/office/drawing/2014/main" id="{97087661-7311-4C95-8176-0A8F9872A9FF}"/>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5" name="図 4">
            <a:extLst>
              <a:ext uri="{FF2B5EF4-FFF2-40B4-BE49-F238E27FC236}">
                <a16:creationId xmlns:a16="http://schemas.microsoft.com/office/drawing/2014/main" id="{90B87102-E5E4-4CF3-AD83-0EE24D729BA0}"/>
              </a:ext>
            </a:extLst>
          </p:cNvPr>
          <p:cNvPicPr>
            <a:picLocks noChangeAspect="1"/>
          </p:cNvPicPr>
          <p:nvPr/>
        </p:nvPicPr>
        <p:blipFill>
          <a:blip r:embed="rId2"/>
          <a:stretch>
            <a:fillRect/>
          </a:stretch>
        </p:blipFill>
        <p:spPr>
          <a:xfrm>
            <a:off x="2603550" y="7176863"/>
            <a:ext cx="8412658" cy="2180387"/>
          </a:xfrm>
          <a:prstGeom prst="rect">
            <a:avLst/>
          </a:prstGeom>
        </p:spPr>
      </p:pic>
    </p:spTree>
    <p:extLst>
      <p:ext uri="{BB962C8B-B14F-4D97-AF65-F5344CB8AC3E}">
        <p14:creationId xmlns:p14="http://schemas.microsoft.com/office/powerpoint/2010/main" val="3306351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1328</Words>
  <Application>Microsoft Office PowerPoint</Application>
  <PresentationFormat>ユーザー設定</PresentationFormat>
  <Paragraphs>82</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2025-01-24T08:28:03Z</dcterms:modified>
</cp:coreProperties>
</file>