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
  </p:notesMasterIdLst>
  <p:sldIdLst>
    <p:sldId id="285" r:id="rId2"/>
    <p:sldId id="287" r:id="rId3"/>
    <p:sldId id="903" r:id="rId4"/>
    <p:sldId id="286" r:id="rId5"/>
    <p:sldId id="902" r:id="rId6"/>
  </p:sldIdLst>
  <p:sldSz cx="12801600" cy="9601200" type="A3"/>
  <p:notesSz cx="6807200" cy="9939338"/>
  <p:defaultTextStyle>
    <a:defPPr>
      <a:defRPr lang="ja-JP"/>
    </a:defPPr>
    <a:lvl1pPr marL="0" algn="l" defTabSz="1279939" rtl="0" eaLnBrk="1" latinLnBrk="0" hangingPunct="1">
      <a:defRPr kumimoji="1" sz="2577" kern="1200">
        <a:solidFill>
          <a:schemeClr val="tx1"/>
        </a:solidFill>
        <a:latin typeface="+mn-lt"/>
        <a:ea typeface="+mn-ea"/>
        <a:cs typeface="+mn-cs"/>
      </a:defRPr>
    </a:lvl1pPr>
    <a:lvl2pPr marL="639969" algn="l" defTabSz="1279939" rtl="0" eaLnBrk="1" latinLnBrk="0" hangingPunct="1">
      <a:defRPr kumimoji="1" sz="2577" kern="1200">
        <a:solidFill>
          <a:schemeClr val="tx1"/>
        </a:solidFill>
        <a:latin typeface="+mn-lt"/>
        <a:ea typeface="+mn-ea"/>
        <a:cs typeface="+mn-cs"/>
      </a:defRPr>
    </a:lvl2pPr>
    <a:lvl3pPr marL="1279939" algn="l" defTabSz="1279939" rtl="0" eaLnBrk="1" latinLnBrk="0" hangingPunct="1">
      <a:defRPr kumimoji="1" sz="2577" kern="1200">
        <a:solidFill>
          <a:schemeClr val="tx1"/>
        </a:solidFill>
        <a:latin typeface="+mn-lt"/>
        <a:ea typeface="+mn-ea"/>
        <a:cs typeface="+mn-cs"/>
      </a:defRPr>
    </a:lvl3pPr>
    <a:lvl4pPr marL="1919908" algn="l" defTabSz="1279939" rtl="0" eaLnBrk="1" latinLnBrk="0" hangingPunct="1">
      <a:defRPr kumimoji="1" sz="2577" kern="1200">
        <a:solidFill>
          <a:schemeClr val="tx1"/>
        </a:solidFill>
        <a:latin typeface="+mn-lt"/>
        <a:ea typeface="+mn-ea"/>
        <a:cs typeface="+mn-cs"/>
      </a:defRPr>
    </a:lvl4pPr>
    <a:lvl5pPr marL="2559879" algn="l" defTabSz="1279939" rtl="0" eaLnBrk="1" latinLnBrk="0" hangingPunct="1">
      <a:defRPr kumimoji="1" sz="2577" kern="1200">
        <a:solidFill>
          <a:schemeClr val="tx1"/>
        </a:solidFill>
        <a:latin typeface="+mn-lt"/>
        <a:ea typeface="+mn-ea"/>
        <a:cs typeface="+mn-cs"/>
      </a:defRPr>
    </a:lvl5pPr>
    <a:lvl6pPr marL="3199848" algn="l" defTabSz="1279939" rtl="0" eaLnBrk="1" latinLnBrk="0" hangingPunct="1">
      <a:defRPr kumimoji="1" sz="2577" kern="1200">
        <a:solidFill>
          <a:schemeClr val="tx1"/>
        </a:solidFill>
        <a:latin typeface="+mn-lt"/>
        <a:ea typeface="+mn-ea"/>
        <a:cs typeface="+mn-cs"/>
      </a:defRPr>
    </a:lvl6pPr>
    <a:lvl7pPr marL="3839818" algn="l" defTabSz="1279939" rtl="0" eaLnBrk="1" latinLnBrk="0" hangingPunct="1">
      <a:defRPr kumimoji="1" sz="2577" kern="1200">
        <a:solidFill>
          <a:schemeClr val="tx1"/>
        </a:solidFill>
        <a:latin typeface="+mn-lt"/>
        <a:ea typeface="+mn-ea"/>
        <a:cs typeface="+mn-cs"/>
      </a:defRPr>
    </a:lvl7pPr>
    <a:lvl8pPr marL="4479787" algn="l" defTabSz="1279939" rtl="0" eaLnBrk="1" latinLnBrk="0" hangingPunct="1">
      <a:defRPr kumimoji="1" sz="2577" kern="1200">
        <a:solidFill>
          <a:schemeClr val="tx1"/>
        </a:solidFill>
        <a:latin typeface="+mn-lt"/>
        <a:ea typeface="+mn-ea"/>
        <a:cs typeface="+mn-cs"/>
      </a:defRPr>
    </a:lvl8pPr>
    <a:lvl9pPr marL="5119757" algn="l" defTabSz="1279939" rtl="0" eaLnBrk="1" latinLnBrk="0" hangingPunct="1">
      <a:defRPr kumimoji="1" sz="257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5" userDrawn="1">
          <p15:clr>
            <a:srgbClr val="A4A3A4"/>
          </p15:clr>
        </p15:guide>
        <p15:guide id="2"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99FF99"/>
    <a:srgbClr val="FFCCFF"/>
    <a:srgbClr val="CCECFF"/>
    <a:srgbClr val="CCCCFF"/>
    <a:srgbClr val="CC9900"/>
    <a:srgbClr val="0066FF"/>
    <a:srgbClr val="5A47E7"/>
    <a:srgbClr val="008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434" autoAdjust="0"/>
  </p:normalViewPr>
  <p:slideViewPr>
    <p:cSldViewPr>
      <p:cViewPr varScale="1">
        <p:scale>
          <a:sx n="62" d="100"/>
          <a:sy n="62" d="100"/>
        </p:scale>
        <p:origin x="1358" y="72"/>
      </p:cViewPr>
      <p:guideLst>
        <p:guide orient="horz" pos="3025"/>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03" tIns="45703" rIns="91403"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4" y="0"/>
            <a:ext cx="2949575" cy="496888"/>
          </a:xfrm>
          <a:prstGeom prst="rect">
            <a:avLst/>
          </a:prstGeom>
        </p:spPr>
        <p:txBody>
          <a:bodyPr vert="horz" lIns="91403" tIns="45703" rIns="91403" bIns="45703" rtlCol="0"/>
          <a:lstStyle>
            <a:lvl1pPr algn="r">
              <a:defRPr sz="1200"/>
            </a:lvl1pPr>
          </a:lstStyle>
          <a:p>
            <a:fld id="{AA74DCB6-339A-408E-8566-C66A1BEC787D}" type="datetimeFigureOut">
              <a:rPr kumimoji="1" lang="ja-JP" altLang="en-US" smtClean="0"/>
              <a:t>2023/11/16</a:t>
            </a:fld>
            <a:endParaRPr kumimoji="1" lang="ja-JP" altLang="en-US"/>
          </a:p>
        </p:txBody>
      </p:sp>
      <p:sp>
        <p:nvSpPr>
          <p:cNvPr id="4" name="スライド イメージ プレースホルダー 3"/>
          <p:cNvSpPr>
            <a:spLocks noGrp="1" noRot="1" noChangeAspect="1"/>
          </p:cNvSpPr>
          <p:nvPr>
            <p:ph type="sldImg" idx="2"/>
          </p:nvPr>
        </p:nvSpPr>
        <p:spPr>
          <a:xfrm>
            <a:off x="920750" y="747713"/>
            <a:ext cx="4965700" cy="3724275"/>
          </a:xfrm>
          <a:prstGeom prst="rect">
            <a:avLst/>
          </a:prstGeom>
          <a:noFill/>
          <a:ln w="12700">
            <a:solidFill>
              <a:prstClr val="black"/>
            </a:solidFill>
          </a:ln>
        </p:spPr>
        <p:txBody>
          <a:bodyPr vert="horz" lIns="91403" tIns="45703" rIns="91403" bIns="45703" rtlCol="0" anchor="ctr"/>
          <a:lstStyle/>
          <a:p>
            <a:endParaRPr lang="ja-JP" altLang="en-US"/>
          </a:p>
        </p:txBody>
      </p:sp>
      <p:sp>
        <p:nvSpPr>
          <p:cNvPr id="5" name="ノート プレースホルダー 4"/>
          <p:cNvSpPr>
            <a:spLocks noGrp="1"/>
          </p:cNvSpPr>
          <p:nvPr>
            <p:ph type="body" sz="quarter" idx="3"/>
          </p:nvPr>
        </p:nvSpPr>
        <p:spPr>
          <a:xfrm>
            <a:off x="681043" y="4721226"/>
            <a:ext cx="5445125" cy="4471988"/>
          </a:xfrm>
          <a:prstGeom prst="rect">
            <a:avLst/>
          </a:prstGeom>
        </p:spPr>
        <p:txBody>
          <a:bodyPr vert="horz" lIns="91403" tIns="45703" rIns="91403"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03" tIns="45703" rIns="91403"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4" y="9440863"/>
            <a:ext cx="2949575" cy="496887"/>
          </a:xfrm>
          <a:prstGeom prst="rect">
            <a:avLst/>
          </a:prstGeom>
        </p:spPr>
        <p:txBody>
          <a:bodyPr vert="horz" lIns="91403" tIns="45703" rIns="91403" bIns="45703" rtlCol="0" anchor="b"/>
          <a:lstStyle>
            <a:lvl1pPr algn="r">
              <a:defRPr sz="1200"/>
            </a:lvl1pPr>
          </a:lstStyle>
          <a:p>
            <a:fld id="{73A34A13-4B76-4D1C-807E-D1BBE6121CCF}" type="slidenum">
              <a:rPr kumimoji="1" lang="ja-JP" altLang="en-US" smtClean="0"/>
              <a:t>‹#›</a:t>
            </a:fld>
            <a:endParaRPr kumimoji="1" lang="ja-JP" altLang="en-US"/>
          </a:p>
        </p:txBody>
      </p:sp>
    </p:spTree>
    <p:extLst>
      <p:ext uri="{BB962C8B-B14F-4D97-AF65-F5344CB8AC3E}">
        <p14:creationId xmlns:p14="http://schemas.microsoft.com/office/powerpoint/2010/main" val="3607650404"/>
      </p:ext>
    </p:extLst>
  </p:cSld>
  <p:clrMap bg1="lt1" tx1="dk1" bg2="lt2" tx2="dk2" accent1="accent1" accent2="accent2" accent3="accent3" accent4="accent4" accent5="accent5" accent6="accent6" hlink="hlink" folHlink="folHlink"/>
  <p:notesStyle>
    <a:lvl1pPr marL="0" algn="l" defTabSz="1122065" rtl="0" eaLnBrk="1" latinLnBrk="0" hangingPunct="1">
      <a:defRPr kumimoji="1" sz="1473" kern="1200">
        <a:solidFill>
          <a:schemeClr val="tx1"/>
        </a:solidFill>
        <a:latin typeface="+mn-lt"/>
        <a:ea typeface="+mn-ea"/>
        <a:cs typeface="+mn-cs"/>
      </a:defRPr>
    </a:lvl1pPr>
    <a:lvl2pPr marL="561033" algn="l" defTabSz="1122065" rtl="0" eaLnBrk="1" latinLnBrk="0" hangingPunct="1">
      <a:defRPr kumimoji="1" sz="1473" kern="1200">
        <a:solidFill>
          <a:schemeClr val="tx1"/>
        </a:solidFill>
        <a:latin typeface="+mn-lt"/>
        <a:ea typeface="+mn-ea"/>
        <a:cs typeface="+mn-cs"/>
      </a:defRPr>
    </a:lvl2pPr>
    <a:lvl3pPr marL="1122065" algn="l" defTabSz="1122065" rtl="0" eaLnBrk="1" latinLnBrk="0" hangingPunct="1">
      <a:defRPr kumimoji="1" sz="1473" kern="1200">
        <a:solidFill>
          <a:schemeClr val="tx1"/>
        </a:solidFill>
        <a:latin typeface="+mn-lt"/>
        <a:ea typeface="+mn-ea"/>
        <a:cs typeface="+mn-cs"/>
      </a:defRPr>
    </a:lvl3pPr>
    <a:lvl4pPr marL="1683097" algn="l" defTabSz="1122065" rtl="0" eaLnBrk="1" latinLnBrk="0" hangingPunct="1">
      <a:defRPr kumimoji="1" sz="1473" kern="1200">
        <a:solidFill>
          <a:schemeClr val="tx1"/>
        </a:solidFill>
        <a:latin typeface="+mn-lt"/>
        <a:ea typeface="+mn-ea"/>
        <a:cs typeface="+mn-cs"/>
      </a:defRPr>
    </a:lvl4pPr>
    <a:lvl5pPr marL="2244129" algn="l" defTabSz="1122065" rtl="0" eaLnBrk="1" latinLnBrk="0" hangingPunct="1">
      <a:defRPr kumimoji="1" sz="1473" kern="1200">
        <a:solidFill>
          <a:schemeClr val="tx1"/>
        </a:solidFill>
        <a:latin typeface="+mn-lt"/>
        <a:ea typeface="+mn-ea"/>
        <a:cs typeface="+mn-cs"/>
      </a:defRPr>
    </a:lvl5pPr>
    <a:lvl6pPr marL="2805162" algn="l" defTabSz="1122065" rtl="0" eaLnBrk="1" latinLnBrk="0" hangingPunct="1">
      <a:defRPr kumimoji="1" sz="1473" kern="1200">
        <a:solidFill>
          <a:schemeClr val="tx1"/>
        </a:solidFill>
        <a:latin typeface="+mn-lt"/>
        <a:ea typeface="+mn-ea"/>
        <a:cs typeface="+mn-cs"/>
      </a:defRPr>
    </a:lvl6pPr>
    <a:lvl7pPr marL="3366195" algn="l" defTabSz="1122065" rtl="0" eaLnBrk="1" latinLnBrk="0" hangingPunct="1">
      <a:defRPr kumimoji="1" sz="1473" kern="1200">
        <a:solidFill>
          <a:schemeClr val="tx1"/>
        </a:solidFill>
        <a:latin typeface="+mn-lt"/>
        <a:ea typeface="+mn-ea"/>
        <a:cs typeface="+mn-cs"/>
      </a:defRPr>
    </a:lvl7pPr>
    <a:lvl8pPr marL="3927227" algn="l" defTabSz="1122065" rtl="0" eaLnBrk="1" latinLnBrk="0" hangingPunct="1">
      <a:defRPr kumimoji="1" sz="1473" kern="1200">
        <a:solidFill>
          <a:schemeClr val="tx1"/>
        </a:solidFill>
        <a:latin typeface="+mn-lt"/>
        <a:ea typeface="+mn-ea"/>
        <a:cs typeface="+mn-cs"/>
      </a:defRPr>
    </a:lvl8pPr>
    <a:lvl9pPr marL="4488259" algn="l" defTabSz="1122065" rtl="0" eaLnBrk="1" latinLnBrk="0" hangingPunct="1">
      <a:defRPr kumimoji="1" sz="147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「顧客の理解を引き出すことができなかった」「体制不備」という課題解決のため、</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住宅関連事業者と連携した啓発を実施。</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事業者においても、積極的に</a:t>
            </a:r>
            <a:r>
              <a:rPr lang="en-US" altLang="ja-JP" dirty="0">
                <a:latin typeface="Meiryo UI" panose="020B0604030504040204" pitchFamily="50" charset="-128"/>
                <a:ea typeface="Meiryo UI" panose="020B0604030504040204" pitchFamily="50" charset="-128"/>
              </a:rPr>
              <a:t>PR</a:t>
            </a:r>
            <a:r>
              <a:rPr lang="ja-JP" altLang="ja-JP" dirty="0">
                <a:latin typeface="Meiryo UI" panose="020B0604030504040204" pitchFamily="50" charset="-128"/>
                <a:ea typeface="Meiryo UI" panose="020B0604030504040204" pitchFamily="50" charset="-128"/>
              </a:rPr>
              <a:t>してもらえるよう</a:t>
            </a:r>
            <a:r>
              <a:rPr lang="en-US" altLang="ja-JP" dirty="0">
                <a:latin typeface="Meiryo UI" panose="020B0604030504040204" pitchFamily="50" charset="-128"/>
                <a:ea typeface="Meiryo UI" panose="020B0604030504040204" pitchFamily="50" charset="-128"/>
              </a:rPr>
              <a:t>ZEH</a:t>
            </a:r>
            <a:r>
              <a:rPr lang="ja-JP" altLang="ja-JP" dirty="0">
                <a:latin typeface="Meiryo UI" panose="020B0604030504040204" pitchFamily="50" charset="-128"/>
                <a:ea typeface="Meiryo UI" panose="020B0604030504040204" pitchFamily="50" charset="-128"/>
              </a:rPr>
              <a:t>メリットの紹介や、メリットの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説明時に大阪府の広報ツールを活用いただけること等を紹介。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セミナー</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R3.6.4</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YKK AP</a:t>
            </a:r>
            <a:r>
              <a:rPr lang="ja-JP" altLang="en-US" dirty="0">
                <a:latin typeface="Meiryo UI" panose="020B0604030504040204" pitchFamily="50" charset="-128"/>
                <a:ea typeface="Meiryo UI" panose="020B0604030504040204" pitchFamily="50" charset="-128"/>
              </a:rPr>
              <a:t>主催　「建築物省エネ法改正セミナー」</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・セミナー受講者</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設計・建築事業者　</a:t>
            </a: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社（関西・四国・中国）うち関西は</a:t>
            </a:r>
            <a:r>
              <a:rPr lang="en-US" altLang="ja-JP" dirty="0">
                <a:latin typeface="Meiryo UI" panose="020B0604030504040204" pitchFamily="50" charset="-128"/>
                <a:ea typeface="Meiryo UI" panose="020B0604030504040204" pitchFamily="50" charset="-128"/>
              </a:rPr>
              <a:t>33</a:t>
            </a:r>
            <a:r>
              <a:rPr lang="ja-JP" altLang="en-US" dirty="0">
                <a:latin typeface="Meiryo UI" panose="020B0604030504040204" pitchFamily="50" charset="-128"/>
                <a:ea typeface="Meiryo UI" panose="020B0604030504040204" pitchFamily="50" charset="-128"/>
              </a:rPr>
              <a:t>社</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・アンケート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半数が「大変良かった・良かった」と回答</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の後に、住まち部　建築指導課も講演</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1</a:t>
            </a:fld>
            <a:endParaRPr kumimoji="1" lang="ja-JP" altLang="en-US"/>
          </a:p>
        </p:txBody>
      </p:sp>
    </p:spTree>
    <p:extLst>
      <p:ext uri="{BB962C8B-B14F-4D97-AF65-F5344CB8AC3E}">
        <p14:creationId xmlns:p14="http://schemas.microsoft.com/office/powerpoint/2010/main" val="24889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74"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3</a:t>
            </a:fld>
            <a:endParaRPr kumimoji="1" lang="ja-JP" altLang="en-US"/>
          </a:p>
        </p:txBody>
      </p:sp>
    </p:spTree>
    <p:extLst>
      <p:ext uri="{BB962C8B-B14F-4D97-AF65-F5344CB8AC3E}">
        <p14:creationId xmlns:p14="http://schemas.microsoft.com/office/powerpoint/2010/main" val="374611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74"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4</a:t>
            </a:fld>
            <a:endParaRPr kumimoji="1" lang="ja-JP" altLang="en-US"/>
          </a:p>
        </p:txBody>
      </p:sp>
    </p:spTree>
    <p:extLst>
      <p:ext uri="{BB962C8B-B14F-4D97-AF65-F5344CB8AC3E}">
        <p14:creationId xmlns:p14="http://schemas.microsoft.com/office/powerpoint/2010/main" val="292301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5</a:t>
            </a:fld>
            <a:endParaRPr kumimoji="1" lang="ja-JP" altLang="en-US"/>
          </a:p>
        </p:txBody>
      </p:sp>
    </p:spTree>
    <p:extLst>
      <p:ext uri="{BB962C8B-B14F-4D97-AF65-F5344CB8AC3E}">
        <p14:creationId xmlns:p14="http://schemas.microsoft.com/office/powerpoint/2010/main" val="82762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602"/>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1"/>
            <a:ext cx="8961120" cy="2453640"/>
          </a:xfrm>
        </p:spPr>
        <p:txBody>
          <a:bodyPr/>
          <a:lstStyle>
            <a:lvl1pPr marL="0" indent="0" algn="ctr">
              <a:buNone/>
              <a:defRPr>
                <a:solidFill>
                  <a:schemeClr val="tx1">
                    <a:tint val="75000"/>
                  </a:schemeClr>
                </a:solidFill>
              </a:defRPr>
            </a:lvl1pPr>
            <a:lvl2pPr marL="624207" indent="0" algn="ctr">
              <a:buNone/>
              <a:defRPr>
                <a:solidFill>
                  <a:schemeClr val="tx1">
                    <a:tint val="75000"/>
                  </a:schemeClr>
                </a:solidFill>
              </a:defRPr>
            </a:lvl2pPr>
            <a:lvl3pPr marL="1248417" indent="0" algn="ctr">
              <a:buNone/>
              <a:defRPr>
                <a:solidFill>
                  <a:schemeClr val="tx1">
                    <a:tint val="75000"/>
                  </a:schemeClr>
                </a:solidFill>
              </a:defRPr>
            </a:lvl3pPr>
            <a:lvl4pPr marL="1872626" indent="0" algn="ctr">
              <a:buNone/>
              <a:defRPr>
                <a:solidFill>
                  <a:schemeClr val="tx1">
                    <a:tint val="75000"/>
                  </a:schemeClr>
                </a:solidFill>
              </a:defRPr>
            </a:lvl4pPr>
            <a:lvl5pPr marL="2496835" indent="0" algn="ctr">
              <a:buNone/>
              <a:defRPr>
                <a:solidFill>
                  <a:schemeClr val="tx1">
                    <a:tint val="75000"/>
                  </a:schemeClr>
                </a:solidFill>
              </a:defRPr>
            </a:lvl5pPr>
            <a:lvl6pPr marL="3121043" indent="0" algn="ctr">
              <a:buNone/>
              <a:defRPr>
                <a:solidFill>
                  <a:schemeClr val="tx1">
                    <a:tint val="75000"/>
                  </a:schemeClr>
                </a:solidFill>
              </a:defRPr>
            </a:lvl6pPr>
            <a:lvl7pPr marL="3745252" indent="0" algn="ctr">
              <a:buNone/>
              <a:defRPr>
                <a:solidFill>
                  <a:schemeClr val="tx1">
                    <a:tint val="75000"/>
                  </a:schemeClr>
                </a:solidFill>
              </a:defRPr>
            </a:lvl7pPr>
            <a:lvl8pPr marL="4369460" indent="0" algn="ctr">
              <a:buNone/>
              <a:defRPr>
                <a:solidFill>
                  <a:schemeClr val="tx1">
                    <a:tint val="75000"/>
                  </a:schemeClr>
                </a:solidFill>
              </a:defRPr>
            </a:lvl8pPr>
            <a:lvl9pPr marL="499366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CE06E14-5F90-49D9-9F3F-785CEAA402EA}" type="datetime1">
              <a:rPr lang="ja-JP" altLang="en-US" smtClean="0">
                <a:solidFill>
                  <a:prstClr val="black">
                    <a:tint val="75000"/>
                  </a:prstClr>
                </a:solidFill>
              </a:rPr>
              <a:pPr/>
              <a:t>2023/11/16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373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3D092B-91C1-4501-89B0-2C419716EE18}" type="datetime1">
              <a:rPr lang="ja-JP" altLang="en-US" smtClean="0">
                <a:solidFill>
                  <a:prstClr val="black">
                    <a:tint val="75000"/>
                  </a:prstClr>
                </a:solidFill>
              </a:rPr>
              <a:pPr/>
              <a:t>2023/11/16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280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2" y="384498"/>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8"/>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E01D42-EE54-4736-957B-2A039CBD89C3}" type="datetime1">
              <a:rPr lang="ja-JP" altLang="en-US" smtClean="0">
                <a:solidFill>
                  <a:prstClr val="black">
                    <a:tint val="75000"/>
                  </a:prstClr>
                </a:solidFill>
              </a:rPr>
              <a:pPr/>
              <a:t>2023/11/16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286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A3A181A-0D52-4797-9C6D-1BB2403CEF11}" type="datetime1">
              <a:rPr lang="ja-JP" altLang="en-US" smtClean="0">
                <a:solidFill>
                  <a:prstClr val="black">
                    <a:tint val="75000"/>
                  </a:prstClr>
                </a:solidFill>
              </a:rPr>
              <a:pPr/>
              <a:t>2023/11/16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9CCCD13-D0AE-4FE9-8772-35F85946D69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7477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6"/>
            <a:ext cx="10881360" cy="1906905"/>
          </a:xfrm>
        </p:spPr>
        <p:txBody>
          <a:bodyPr anchor="t"/>
          <a:lstStyle>
            <a:lvl1pPr algn="l">
              <a:defRPr sz="5507"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401"/>
            <a:ext cx="10881360" cy="2100262"/>
          </a:xfrm>
        </p:spPr>
        <p:txBody>
          <a:bodyPr anchor="b"/>
          <a:lstStyle>
            <a:lvl1pPr marL="0" indent="0">
              <a:buNone/>
              <a:defRPr sz="2753">
                <a:solidFill>
                  <a:schemeClr val="tx1">
                    <a:tint val="75000"/>
                  </a:schemeClr>
                </a:solidFill>
              </a:defRPr>
            </a:lvl1pPr>
            <a:lvl2pPr marL="624207" indent="0">
              <a:buNone/>
              <a:defRPr sz="2514">
                <a:solidFill>
                  <a:schemeClr val="tx1">
                    <a:tint val="75000"/>
                  </a:schemeClr>
                </a:solidFill>
              </a:defRPr>
            </a:lvl2pPr>
            <a:lvl3pPr marL="1248417" indent="0">
              <a:buNone/>
              <a:defRPr sz="2155">
                <a:solidFill>
                  <a:schemeClr val="tx1">
                    <a:tint val="75000"/>
                  </a:schemeClr>
                </a:solidFill>
              </a:defRPr>
            </a:lvl3pPr>
            <a:lvl4pPr marL="1872626" indent="0">
              <a:buNone/>
              <a:defRPr sz="1915">
                <a:solidFill>
                  <a:schemeClr val="tx1">
                    <a:tint val="75000"/>
                  </a:schemeClr>
                </a:solidFill>
              </a:defRPr>
            </a:lvl4pPr>
            <a:lvl5pPr marL="2496835" indent="0">
              <a:buNone/>
              <a:defRPr sz="1915">
                <a:solidFill>
                  <a:schemeClr val="tx1">
                    <a:tint val="75000"/>
                  </a:schemeClr>
                </a:solidFill>
              </a:defRPr>
            </a:lvl5pPr>
            <a:lvl6pPr marL="3121043" indent="0">
              <a:buNone/>
              <a:defRPr sz="1915">
                <a:solidFill>
                  <a:schemeClr val="tx1">
                    <a:tint val="75000"/>
                  </a:schemeClr>
                </a:solidFill>
              </a:defRPr>
            </a:lvl6pPr>
            <a:lvl7pPr marL="3745252" indent="0">
              <a:buNone/>
              <a:defRPr sz="1915">
                <a:solidFill>
                  <a:schemeClr val="tx1">
                    <a:tint val="75000"/>
                  </a:schemeClr>
                </a:solidFill>
              </a:defRPr>
            </a:lvl7pPr>
            <a:lvl8pPr marL="4369460" indent="0">
              <a:buNone/>
              <a:defRPr sz="1915">
                <a:solidFill>
                  <a:schemeClr val="tx1">
                    <a:tint val="75000"/>
                  </a:schemeClr>
                </a:solidFill>
              </a:defRPr>
            </a:lvl8pPr>
            <a:lvl9pPr marL="4993668" indent="0">
              <a:buNone/>
              <a:defRPr sz="1915">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AFC3E2-1570-4598-B60F-9F8892F512A3}" type="datetime1">
              <a:rPr lang="ja-JP" altLang="en-US" smtClean="0">
                <a:solidFill>
                  <a:prstClr val="black">
                    <a:tint val="75000"/>
                  </a:prstClr>
                </a:solidFill>
              </a:rPr>
              <a:pPr/>
              <a:t>2023/11/16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406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3"/>
            <a:ext cx="5654040" cy="6336348"/>
          </a:xfrm>
        </p:spPr>
        <p:txBody>
          <a:bodyPr/>
          <a:lstStyle>
            <a:lvl1pPr>
              <a:defRPr sz="3831"/>
            </a:lvl1pPr>
            <a:lvl2pPr>
              <a:defRPr sz="3232"/>
            </a:lvl2pPr>
            <a:lvl3pPr>
              <a:defRPr sz="2753"/>
            </a:lvl3pPr>
            <a:lvl4pPr>
              <a:defRPr sz="2514"/>
            </a:lvl4pPr>
            <a:lvl5pPr>
              <a:defRPr sz="2514"/>
            </a:lvl5pPr>
            <a:lvl6pPr>
              <a:defRPr sz="2514"/>
            </a:lvl6pPr>
            <a:lvl7pPr>
              <a:defRPr sz="2514"/>
            </a:lvl7pPr>
            <a:lvl8pPr>
              <a:defRPr sz="2514"/>
            </a:lvl8pPr>
            <a:lvl9pPr>
              <a:defRPr sz="251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3"/>
            <a:ext cx="5654040" cy="6336348"/>
          </a:xfrm>
        </p:spPr>
        <p:txBody>
          <a:bodyPr/>
          <a:lstStyle>
            <a:lvl1pPr>
              <a:defRPr sz="3831"/>
            </a:lvl1pPr>
            <a:lvl2pPr>
              <a:defRPr sz="3232"/>
            </a:lvl2pPr>
            <a:lvl3pPr>
              <a:defRPr sz="2753"/>
            </a:lvl3pPr>
            <a:lvl4pPr>
              <a:defRPr sz="2514"/>
            </a:lvl4pPr>
            <a:lvl5pPr>
              <a:defRPr sz="2514"/>
            </a:lvl5pPr>
            <a:lvl6pPr>
              <a:defRPr sz="2514"/>
            </a:lvl6pPr>
            <a:lvl7pPr>
              <a:defRPr sz="2514"/>
            </a:lvl7pPr>
            <a:lvl8pPr>
              <a:defRPr sz="2514"/>
            </a:lvl8pPr>
            <a:lvl9pPr>
              <a:defRPr sz="251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883B29C-F102-41FD-816A-A97EAF781B7A}" type="datetime1">
              <a:rPr lang="ja-JP" altLang="en-US" smtClean="0">
                <a:solidFill>
                  <a:prstClr val="black">
                    <a:tint val="75000"/>
                  </a:prstClr>
                </a:solidFill>
              </a:rPr>
              <a:pPr/>
              <a:t>2023/11/16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671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2" y="2149160"/>
            <a:ext cx="5656263" cy="895666"/>
          </a:xfrm>
        </p:spPr>
        <p:txBody>
          <a:bodyPr anchor="b"/>
          <a:lstStyle>
            <a:lvl1pPr marL="0" indent="0">
              <a:buNone/>
              <a:defRPr sz="3232" b="1"/>
            </a:lvl1pPr>
            <a:lvl2pPr marL="624207" indent="0">
              <a:buNone/>
              <a:defRPr sz="2753" b="1"/>
            </a:lvl2pPr>
            <a:lvl3pPr marL="1248417" indent="0">
              <a:buNone/>
              <a:defRPr sz="2514" b="1"/>
            </a:lvl3pPr>
            <a:lvl4pPr marL="1872626" indent="0">
              <a:buNone/>
              <a:defRPr sz="2155" b="1"/>
            </a:lvl4pPr>
            <a:lvl5pPr marL="2496835" indent="0">
              <a:buNone/>
              <a:defRPr sz="2155" b="1"/>
            </a:lvl5pPr>
            <a:lvl6pPr marL="3121043" indent="0">
              <a:buNone/>
              <a:defRPr sz="2155" b="1"/>
            </a:lvl6pPr>
            <a:lvl7pPr marL="3745252" indent="0">
              <a:buNone/>
              <a:defRPr sz="2155" b="1"/>
            </a:lvl7pPr>
            <a:lvl8pPr marL="4369460" indent="0">
              <a:buNone/>
              <a:defRPr sz="2155" b="1"/>
            </a:lvl8pPr>
            <a:lvl9pPr marL="4993668" indent="0">
              <a:buNone/>
              <a:defRPr sz="2155"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2" y="3044827"/>
            <a:ext cx="5656263" cy="5531803"/>
          </a:xfrm>
        </p:spPr>
        <p:txBody>
          <a:bodyPr/>
          <a:lstStyle>
            <a:lvl1pPr>
              <a:defRPr sz="3232"/>
            </a:lvl1pPr>
            <a:lvl2pPr>
              <a:defRPr sz="2753"/>
            </a:lvl2pPr>
            <a:lvl3pPr>
              <a:defRPr sz="2514"/>
            </a:lvl3pPr>
            <a:lvl4pPr>
              <a:defRPr sz="2155"/>
            </a:lvl4pPr>
            <a:lvl5pPr>
              <a:defRPr sz="2155"/>
            </a:lvl5pPr>
            <a:lvl6pPr>
              <a:defRPr sz="2155"/>
            </a:lvl6pPr>
            <a:lvl7pPr>
              <a:defRPr sz="2155"/>
            </a:lvl7pPr>
            <a:lvl8pPr>
              <a:defRPr sz="2155"/>
            </a:lvl8pPr>
            <a:lvl9pPr>
              <a:defRPr sz="215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9" y="2149160"/>
            <a:ext cx="5658485" cy="895666"/>
          </a:xfrm>
        </p:spPr>
        <p:txBody>
          <a:bodyPr anchor="b"/>
          <a:lstStyle>
            <a:lvl1pPr marL="0" indent="0">
              <a:buNone/>
              <a:defRPr sz="3232" b="1"/>
            </a:lvl1pPr>
            <a:lvl2pPr marL="624207" indent="0">
              <a:buNone/>
              <a:defRPr sz="2753" b="1"/>
            </a:lvl2pPr>
            <a:lvl3pPr marL="1248417" indent="0">
              <a:buNone/>
              <a:defRPr sz="2514" b="1"/>
            </a:lvl3pPr>
            <a:lvl4pPr marL="1872626" indent="0">
              <a:buNone/>
              <a:defRPr sz="2155" b="1"/>
            </a:lvl4pPr>
            <a:lvl5pPr marL="2496835" indent="0">
              <a:buNone/>
              <a:defRPr sz="2155" b="1"/>
            </a:lvl5pPr>
            <a:lvl6pPr marL="3121043" indent="0">
              <a:buNone/>
              <a:defRPr sz="2155" b="1"/>
            </a:lvl6pPr>
            <a:lvl7pPr marL="3745252" indent="0">
              <a:buNone/>
              <a:defRPr sz="2155" b="1"/>
            </a:lvl7pPr>
            <a:lvl8pPr marL="4369460" indent="0">
              <a:buNone/>
              <a:defRPr sz="2155" b="1"/>
            </a:lvl8pPr>
            <a:lvl9pPr marL="4993668" indent="0">
              <a:buNone/>
              <a:defRPr sz="2155"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9" y="3044827"/>
            <a:ext cx="5658485" cy="5531803"/>
          </a:xfrm>
        </p:spPr>
        <p:txBody>
          <a:bodyPr/>
          <a:lstStyle>
            <a:lvl1pPr>
              <a:defRPr sz="3232"/>
            </a:lvl1pPr>
            <a:lvl2pPr>
              <a:defRPr sz="2753"/>
            </a:lvl2pPr>
            <a:lvl3pPr>
              <a:defRPr sz="2514"/>
            </a:lvl3pPr>
            <a:lvl4pPr>
              <a:defRPr sz="2155"/>
            </a:lvl4pPr>
            <a:lvl5pPr>
              <a:defRPr sz="2155"/>
            </a:lvl5pPr>
            <a:lvl6pPr>
              <a:defRPr sz="2155"/>
            </a:lvl6pPr>
            <a:lvl7pPr>
              <a:defRPr sz="2155"/>
            </a:lvl7pPr>
            <a:lvl8pPr>
              <a:defRPr sz="2155"/>
            </a:lvl8pPr>
            <a:lvl9pPr>
              <a:defRPr sz="215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6F983D7-5767-4207-951A-ABD45A918894}" type="datetime1">
              <a:rPr lang="ja-JP" altLang="en-US" smtClean="0">
                <a:solidFill>
                  <a:prstClr val="black">
                    <a:tint val="75000"/>
                  </a:prstClr>
                </a:solidFill>
              </a:rPr>
              <a:pPr/>
              <a:t>2023/11/16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832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76AFA6A-7AC7-4EB9-9107-C3F4467B30D6}" type="datetime1">
              <a:rPr lang="ja-JP" altLang="en-US" smtClean="0">
                <a:solidFill>
                  <a:prstClr val="black">
                    <a:tint val="75000"/>
                  </a:prstClr>
                </a:solidFill>
              </a:rPr>
              <a:pPr/>
              <a:t>2023/11/16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779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86EE7C-A1F7-4D55-B4DD-567536D39FB9}" type="datetime1">
              <a:rPr lang="ja-JP" altLang="en-US" smtClean="0">
                <a:solidFill>
                  <a:prstClr val="black">
                    <a:tint val="75000"/>
                  </a:prstClr>
                </a:solidFill>
              </a:rPr>
              <a:pPr/>
              <a:t>2023/11/16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828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3" y="382270"/>
            <a:ext cx="4211638" cy="1626870"/>
          </a:xfrm>
        </p:spPr>
        <p:txBody>
          <a:bodyPr anchor="b"/>
          <a:lstStyle>
            <a:lvl1pPr algn="l">
              <a:defRPr sz="2753"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3"/>
            <a:ext cx="7156450" cy="8194358"/>
          </a:xfrm>
        </p:spPr>
        <p:txBody>
          <a:bodyPr/>
          <a:lstStyle>
            <a:lvl1pPr>
              <a:defRPr sz="4429"/>
            </a:lvl1pPr>
            <a:lvl2pPr>
              <a:defRPr sz="3831"/>
            </a:lvl2pPr>
            <a:lvl3pPr>
              <a:defRPr sz="3232"/>
            </a:lvl3pPr>
            <a:lvl4pPr>
              <a:defRPr sz="2753"/>
            </a:lvl4pPr>
            <a:lvl5pPr>
              <a:defRPr sz="2753"/>
            </a:lvl5pPr>
            <a:lvl6pPr>
              <a:defRPr sz="2753"/>
            </a:lvl6pPr>
            <a:lvl7pPr>
              <a:defRPr sz="2753"/>
            </a:lvl7pPr>
            <a:lvl8pPr>
              <a:defRPr sz="2753"/>
            </a:lvl8pPr>
            <a:lvl9pPr>
              <a:defRPr sz="275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3" y="2009143"/>
            <a:ext cx="4211638" cy="6567488"/>
          </a:xfrm>
        </p:spPr>
        <p:txBody>
          <a:bodyPr/>
          <a:lstStyle>
            <a:lvl1pPr marL="0" indent="0">
              <a:buNone/>
              <a:defRPr sz="1915"/>
            </a:lvl1pPr>
            <a:lvl2pPr marL="624207" indent="0">
              <a:buNone/>
              <a:defRPr sz="1676"/>
            </a:lvl2pPr>
            <a:lvl3pPr marL="1248417" indent="0">
              <a:buNone/>
              <a:defRPr sz="1317"/>
            </a:lvl3pPr>
            <a:lvl4pPr marL="1872626" indent="0">
              <a:buNone/>
              <a:defRPr sz="1197"/>
            </a:lvl4pPr>
            <a:lvl5pPr marL="2496835" indent="0">
              <a:buNone/>
              <a:defRPr sz="1197"/>
            </a:lvl5pPr>
            <a:lvl6pPr marL="3121043" indent="0">
              <a:buNone/>
              <a:defRPr sz="1197"/>
            </a:lvl6pPr>
            <a:lvl7pPr marL="3745252" indent="0">
              <a:buNone/>
              <a:defRPr sz="1197"/>
            </a:lvl7pPr>
            <a:lvl8pPr marL="4369460" indent="0">
              <a:buNone/>
              <a:defRPr sz="1197"/>
            </a:lvl8pPr>
            <a:lvl9pPr marL="4993668" indent="0">
              <a:buNone/>
              <a:defRPr sz="119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322DB4-ADD0-4C31-B418-2E27E22865E3}" type="datetime1">
              <a:rPr lang="ja-JP" altLang="en-US" smtClean="0">
                <a:solidFill>
                  <a:prstClr val="black">
                    <a:tint val="75000"/>
                  </a:prstClr>
                </a:solidFill>
              </a:rPr>
              <a:pPr/>
              <a:t>2023/11/16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755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2"/>
            <a:ext cx="7680960" cy="793433"/>
          </a:xfrm>
        </p:spPr>
        <p:txBody>
          <a:bodyPr anchor="b"/>
          <a:lstStyle>
            <a:lvl1pPr algn="l">
              <a:defRPr sz="2753"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29"/>
            </a:lvl1pPr>
            <a:lvl2pPr marL="624207" indent="0">
              <a:buNone/>
              <a:defRPr sz="3831"/>
            </a:lvl2pPr>
            <a:lvl3pPr marL="1248417" indent="0">
              <a:buNone/>
              <a:defRPr sz="3232"/>
            </a:lvl3pPr>
            <a:lvl4pPr marL="1872626" indent="0">
              <a:buNone/>
              <a:defRPr sz="2753"/>
            </a:lvl4pPr>
            <a:lvl5pPr marL="2496835" indent="0">
              <a:buNone/>
              <a:defRPr sz="2753"/>
            </a:lvl5pPr>
            <a:lvl6pPr marL="3121043" indent="0">
              <a:buNone/>
              <a:defRPr sz="2753"/>
            </a:lvl6pPr>
            <a:lvl7pPr marL="3745252" indent="0">
              <a:buNone/>
              <a:defRPr sz="2753"/>
            </a:lvl7pPr>
            <a:lvl8pPr marL="4369460" indent="0">
              <a:buNone/>
              <a:defRPr sz="2753"/>
            </a:lvl8pPr>
            <a:lvl9pPr marL="4993668" indent="0">
              <a:buNone/>
              <a:defRPr sz="2753"/>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15"/>
            </a:lvl1pPr>
            <a:lvl2pPr marL="624207" indent="0">
              <a:buNone/>
              <a:defRPr sz="1676"/>
            </a:lvl2pPr>
            <a:lvl3pPr marL="1248417" indent="0">
              <a:buNone/>
              <a:defRPr sz="1317"/>
            </a:lvl3pPr>
            <a:lvl4pPr marL="1872626" indent="0">
              <a:buNone/>
              <a:defRPr sz="1197"/>
            </a:lvl4pPr>
            <a:lvl5pPr marL="2496835" indent="0">
              <a:buNone/>
              <a:defRPr sz="1197"/>
            </a:lvl5pPr>
            <a:lvl6pPr marL="3121043" indent="0">
              <a:buNone/>
              <a:defRPr sz="1197"/>
            </a:lvl6pPr>
            <a:lvl7pPr marL="3745252" indent="0">
              <a:buNone/>
              <a:defRPr sz="1197"/>
            </a:lvl7pPr>
            <a:lvl8pPr marL="4369460" indent="0">
              <a:buNone/>
              <a:defRPr sz="1197"/>
            </a:lvl8pPr>
            <a:lvl9pPr marL="4993668" indent="0">
              <a:buNone/>
              <a:defRPr sz="119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4400C1-B40B-404E-809A-3FBFFC9BA224}" type="datetime1">
              <a:rPr lang="ja-JP" altLang="en-US" smtClean="0">
                <a:solidFill>
                  <a:prstClr val="black">
                    <a:tint val="75000"/>
                  </a:prstClr>
                </a:solidFill>
              </a:rPr>
              <a:pPr/>
              <a:t>2023/11/16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0A50C96-ACB5-4B64-8148-1F1E3BBF9F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597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5"/>
            <a:ext cx="11521440" cy="1600201"/>
          </a:xfrm>
          <a:prstGeom prst="rect">
            <a:avLst/>
          </a:prstGeom>
        </p:spPr>
        <p:txBody>
          <a:bodyPr vert="horz" lIns="104286" tIns="52144" rIns="104286" bIns="52144"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3"/>
            <a:ext cx="11521440" cy="6336348"/>
          </a:xfrm>
          <a:prstGeom prst="rect">
            <a:avLst/>
          </a:prstGeom>
        </p:spPr>
        <p:txBody>
          <a:bodyPr vert="horz" lIns="104286" tIns="52144" rIns="104286" bIns="52144"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2" y="8898897"/>
            <a:ext cx="2987040" cy="511175"/>
          </a:xfrm>
          <a:prstGeom prst="rect">
            <a:avLst/>
          </a:prstGeom>
        </p:spPr>
        <p:txBody>
          <a:bodyPr vert="horz" lIns="104286" tIns="52144" rIns="104286" bIns="52144" rtlCol="0" anchor="ctr"/>
          <a:lstStyle>
            <a:lvl1pPr algn="l">
              <a:defRPr sz="1676">
                <a:solidFill>
                  <a:schemeClr val="tx1">
                    <a:tint val="75000"/>
                  </a:schemeClr>
                </a:solidFill>
              </a:defRPr>
            </a:lvl1pPr>
          </a:lstStyle>
          <a:p>
            <a:pPr defTabSz="1247741"/>
            <a:fld id="{683FBF18-D399-44D4-A1C3-C51B19BA01A8}" type="datetime1">
              <a:rPr lang="ja-JP" altLang="en-US" smtClean="0">
                <a:solidFill>
                  <a:prstClr val="black">
                    <a:tint val="75000"/>
                  </a:prstClr>
                </a:solidFill>
              </a:rPr>
              <a:pPr defTabSz="1247741"/>
              <a:t>2023/11/16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373881" y="8898897"/>
            <a:ext cx="4053840" cy="511175"/>
          </a:xfrm>
          <a:prstGeom prst="rect">
            <a:avLst/>
          </a:prstGeom>
        </p:spPr>
        <p:txBody>
          <a:bodyPr vert="horz" lIns="104286" tIns="52144" rIns="104286" bIns="52144" rtlCol="0" anchor="ctr"/>
          <a:lstStyle>
            <a:lvl1pPr algn="ctr">
              <a:defRPr sz="1676">
                <a:solidFill>
                  <a:schemeClr val="tx1">
                    <a:tint val="75000"/>
                  </a:schemeClr>
                </a:solidFill>
              </a:defRPr>
            </a:lvl1pPr>
          </a:lstStyle>
          <a:p>
            <a:pPr defTabSz="1247741"/>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9174480" y="8898897"/>
            <a:ext cx="2987040" cy="511175"/>
          </a:xfrm>
          <a:prstGeom prst="rect">
            <a:avLst/>
          </a:prstGeom>
        </p:spPr>
        <p:txBody>
          <a:bodyPr vert="horz" lIns="104286" tIns="52144" rIns="104286" bIns="52144" rtlCol="0" anchor="ctr"/>
          <a:lstStyle>
            <a:lvl1pPr algn="r">
              <a:defRPr sz="1676">
                <a:solidFill>
                  <a:schemeClr val="tx1">
                    <a:tint val="75000"/>
                  </a:schemeClr>
                </a:solidFill>
              </a:defRPr>
            </a:lvl1pPr>
          </a:lstStyle>
          <a:p>
            <a:pPr defTabSz="1247741"/>
            <a:fld id="{10A50C96-ACB5-4B64-8148-1F1E3BBF9FF2}" type="slidenum">
              <a:rPr lang="ja-JP" altLang="en-US" smtClean="0">
                <a:solidFill>
                  <a:prstClr val="black">
                    <a:tint val="75000"/>
                  </a:prstClr>
                </a:solidFill>
              </a:rPr>
              <a:pPr defTabSz="1247741"/>
              <a:t>‹#›</a:t>
            </a:fld>
            <a:endParaRPr lang="ja-JP" altLang="en-US">
              <a:solidFill>
                <a:prstClr val="black">
                  <a:tint val="75000"/>
                </a:prstClr>
              </a:solidFill>
            </a:endParaRPr>
          </a:p>
        </p:txBody>
      </p:sp>
    </p:spTree>
    <p:extLst>
      <p:ext uri="{BB962C8B-B14F-4D97-AF65-F5344CB8AC3E}">
        <p14:creationId xmlns:p14="http://schemas.microsoft.com/office/powerpoint/2010/main" val="3090605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248417" rtl="0" eaLnBrk="1" latinLnBrk="0" hangingPunct="1">
        <a:spcBef>
          <a:spcPct val="0"/>
        </a:spcBef>
        <a:buNone/>
        <a:defRPr kumimoji="1" sz="5986" kern="1200">
          <a:solidFill>
            <a:schemeClr val="tx1"/>
          </a:solidFill>
          <a:latin typeface="+mj-lt"/>
          <a:ea typeface="+mj-ea"/>
          <a:cs typeface="+mj-cs"/>
        </a:defRPr>
      </a:lvl1pPr>
    </p:titleStyle>
    <p:bodyStyle>
      <a:lvl1pPr marL="468156" indent="-468156" algn="l" defTabSz="1248417" rtl="0" eaLnBrk="1" latinLnBrk="0" hangingPunct="1">
        <a:spcBef>
          <a:spcPct val="20000"/>
        </a:spcBef>
        <a:buFont typeface="Arial" panose="020B0604020202020204" pitchFamily="34" charset="0"/>
        <a:buChar char="•"/>
        <a:defRPr kumimoji="1" sz="4429" kern="1200">
          <a:solidFill>
            <a:schemeClr val="tx1"/>
          </a:solidFill>
          <a:latin typeface="+mn-lt"/>
          <a:ea typeface="+mn-ea"/>
          <a:cs typeface="+mn-cs"/>
        </a:defRPr>
      </a:lvl1pPr>
      <a:lvl2pPr marL="1014339" indent="-390131" algn="l" defTabSz="1248417" rtl="0" eaLnBrk="1" latinLnBrk="0" hangingPunct="1">
        <a:spcBef>
          <a:spcPct val="20000"/>
        </a:spcBef>
        <a:buFont typeface="Arial" panose="020B0604020202020204" pitchFamily="34" charset="0"/>
        <a:buChar char="–"/>
        <a:defRPr kumimoji="1" sz="3831" kern="1200">
          <a:solidFill>
            <a:schemeClr val="tx1"/>
          </a:solidFill>
          <a:latin typeface="+mn-lt"/>
          <a:ea typeface="+mn-ea"/>
          <a:cs typeface="+mn-cs"/>
        </a:defRPr>
      </a:lvl2pPr>
      <a:lvl3pPr marL="1560522" indent="-312104" algn="l" defTabSz="1248417" rtl="0" eaLnBrk="1" latinLnBrk="0" hangingPunct="1">
        <a:spcBef>
          <a:spcPct val="20000"/>
        </a:spcBef>
        <a:buFont typeface="Arial" panose="020B0604020202020204" pitchFamily="34" charset="0"/>
        <a:buChar char="•"/>
        <a:defRPr kumimoji="1" sz="3232" kern="1200">
          <a:solidFill>
            <a:schemeClr val="tx1"/>
          </a:solidFill>
          <a:latin typeface="+mn-lt"/>
          <a:ea typeface="+mn-ea"/>
          <a:cs typeface="+mn-cs"/>
        </a:defRPr>
      </a:lvl3pPr>
      <a:lvl4pPr marL="2184729" indent="-312104" algn="l" defTabSz="1248417" rtl="0" eaLnBrk="1" latinLnBrk="0" hangingPunct="1">
        <a:spcBef>
          <a:spcPct val="20000"/>
        </a:spcBef>
        <a:buFont typeface="Arial" panose="020B0604020202020204" pitchFamily="34" charset="0"/>
        <a:buChar char="–"/>
        <a:defRPr kumimoji="1" sz="2753" kern="1200">
          <a:solidFill>
            <a:schemeClr val="tx1"/>
          </a:solidFill>
          <a:latin typeface="+mn-lt"/>
          <a:ea typeface="+mn-ea"/>
          <a:cs typeface="+mn-cs"/>
        </a:defRPr>
      </a:lvl4pPr>
      <a:lvl5pPr marL="2808939" indent="-312104" algn="l" defTabSz="1248417" rtl="0" eaLnBrk="1" latinLnBrk="0" hangingPunct="1">
        <a:spcBef>
          <a:spcPct val="20000"/>
        </a:spcBef>
        <a:buFont typeface="Arial" panose="020B0604020202020204" pitchFamily="34" charset="0"/>
        <a:buChar char="»"/>
        <a:defRPr kumimoji="1" sz="2753" kern="1200">
          <a:solidFill>
            <a:schemeClr val="tx1"/>
          </a:solidFill>
          <a:latin typeface="+mn-lt"/>
          <a:ea typeface="+mn-ea"/>
          <a:cs typeface="+mn-cs"/>
        </a:defRPr>
      </a:lvl5pPr>
      <a:lvl6pPr marL="3433148" indent="-312104" algn="l" defTabSz="1248417" rtl="0" eaLnBrk="1" latinLnBrk="0" hangingPunct="1">
        <a:spcBef>
          <a:spcPct val="20000"/>
        </a:spcBef>
        <a:buFont typeface="Arial" panose="020B0604020202020204" pitchFamily="34" charset="0"/>
        <a:buChar char="•"/>
        <a:defRPr kumimoji="1" sz="2753" kern="1200">
          <a:solidFill>
            <a:schemeClr val="tx1"/>
          </a:solidFill>
          <a:latin typeface="+mn-lt"/>
          <a:ea typeface="+mn-ea"/>
          <a:cs typeface="+mn-cs"/>
        </a:defRPr>
      </a:lvl6pPr>
      <a:lvl7pPr marL="4057356" indent="-312104" algn="l" defTabSz="1248417" rtl="0" eaLnBrk="1" latinLnBrk="0" hangingPunct="1">
        <a:spcBef>
          <a:spcPct val="20000"/>
        </a:spcBef>
        <a:buFont typeface="Arial" panose="020B0604020202020204" pitchFamily="34" charset="0"/>
        <a:buChar char="•"/>
        <a:defRPr kumimoji="1" sz="2753" kern="1200">
          <a:solidFill>
            <a:schemeClr val="tx1"/>
          </a:solidFill>
          <a:latin typeface="+mn-lt"/>
          <a:ea typeface="+mn-ea"/>
          <a:cs typeface="+mn-cs"/>
        </a:defRPr>
      </a:lvl7pPr>
      <a:lvl8pPr marL="4681565" indent="-312104" algn="l" defTabSz="1248417" rtl="0" eaLnBrk="1" latinLnBrk="0" hangingPunct="1">
        <a:spcBef>
          <a:spcPct val="20000"/>
        </a:spcBef>
        <a:buFont typeface="Arial" panose="020B0604020202020204" pitchFamily="34" charset="0"/>
        <a:buChar char="•"/>
        <a:defRPr kumimoji="1" sz="2753" kern="1200">
          <a:solidFill>
            <a:schemeClr val="tx1"/>
          </a:solidFill>
          <a:latin typeface="+mn-lt"/>
          <a:ea typeface="+mn-ea"/>
          <a:cs typeface="+mn-cs"/>
        </a:defRPr>
      </a:lvl8pPr>
      <a:lvl9pPr marL="5305773" indent="-312104" algn="l" defTabSz="1248417" rtl="0" eaLnBrk="1" latinLnBrk="0" hangingPunct="1">
        <a:spcBef>
          <a:spcPct val="20000"/>
        </a:spcBef>
        <a:buFont typeface="Arial" panose="020B0604020202020204" pitchFamily="34" charset="0"/>
        <a:buChar char="•"/>
        <a:defRPr kumimoji="1" sz="2753" kern="1200">
          <a:solidFill>
            <a:schemeClr val="tx1"/>
          </a:solidFill>
          <a:latin typeface="+mn-lt"/>
          <a:ea typeface="+mn-ea"/>
          <a:cs typeface="+mn-cs"/>
        </a:defRPr>
      </a:lvl9pPr>
    </p:bodyStyle>
    <p:otherStyle>
      <a:defPPr>
        <a:defRPr lang="ja-JP"/>
      </a:defPPr>
      <a:lvl1pPr marL="0" algn="l" defTabSz="1248417" rtl="0" eaLnBrk="1" latinLnBrk="0" hangingPunct="1">
        <a:defRPr kumimoji="1" sz="2514" kern="1200">
          <a:solidFill>
            <a:schemeClr val="tx1"/>
          </a:solidFill>
          <a:latin typeface="+mn-lt"/>
          <a:ea typeface="+mn-ea"/>
          <a:cs typeface="+mn-cs"/>
        </a:defRPr>
      </a:lvl1pPr>
      <a:lvl2pPr marL="624207" algn="l" defTabSz="1248417" rtl="0" eaLnBrk="1" latinLnBrk="0" hangingPunct="1">
        <a:defRPr kumimoji="1" sz="2514" kern="1200">
          <a:solidFill>
            <a:schemeClr val="tx1"/>
          </a:solidFill>
          <a:latin typeface="+mn-lt"/>
          <a:ea typeface="+mn-ea"/>
          <a:cs typeface="+mn-cs"/>
        </a:defRPr>
      </a:lvl2pPr>
      <a:lvl3pPr marL="1248417" algn="l" defTabSz="1248417" rtl="0" eaLnBrk="1" latinLnBrk="0" hangingPunct="1">
        <a:defRPr kumimoji="1" sz="2514" kern="1200">
          <a:solidFill>
            <a:schemeClr val="tx1"/>
          </a:solidFill>
          <a:latin typeface="+mn-lt"/>
          <a:ea typeface="+mn-ea"/>
          <a:cs typeface="+mn-cs"/>
        </a:defRPr>
      </a:lvl3pPr>
      <a:lvl4pPr marL="1872626" algn="l" defTabSz="1248417" rtl="0" eaLnBrk="1" latinLnBrk="0" hangingPunct="1">
        <a:defRPr kumimoji="1" sz="2514" kern="1200">
          <a:solidFill>
            <a:schemeClr val="tx1"/>
          </a:solidFill>
          <a:latin typeface="+mn-lt"/>
          <a:ea typeface="+mn-ea"/>
          <a:cs typeface="+mn-cs"/>
        </a:defRPr>
      </a:lvl4pPr>
      <a:lvl5pPr marL="2496835" algn="l" defTabSz="1248417" rtl="0" eaLnBrk="1" latinLnBrk="0" hangingPunct="1">
        <a:defRPr kumimoji="1" sz="2514" kern="1200">
          <a:solidFill>
            <a:schemeClr val="tx1"/>
          </a:solidFill>
          <a:latin typeface="+mn-lt"/>
          <a:ea typeface="+mn-ea"/>
          <a:cs typeface="+mn-cs"/>
        </a:defRPr>
      </a:lvl5pPr>
      <a:lvl6pPr marL="3121043" algn="l" defTabSz="1248417" rtl="0" eaLnBrk="1" latinLnBrk="0" hangingPunct="1">
        <a:defRPr kumimoji="1" sz="2514" kern="1200">
          <a:solidFill>
            <a:schemeClr val="tx1"/>
          </a:solidFill>
          <a:latin typeface="+mn-lt"/>
          <a:ea typeface="+mn-ea"/>
          <a:cs typeface="+mn-cs"/>
        </a:defRPr>
      </a:lvl6pPr>
      <a:lvl7pPr marL="3745252" algn="l" defTabSz="1248417" rtl="0" eaLnBrk="1" latinLnBrk="0" hangingPunct="1">
        <a:defRPr kumimoji="1" sz="2514" kern="1200">
          <a:solidFill>
            <a:schemeClr val="tx1"/>
          </a:solidFill>
          <a:latin typeface="+mn-lt"/>
          <a:ea typeface="+mn-ea"/>
          <a:cs typeface="+mn-cs"/>
        </a:defRPr>
      </a:lvl7pPr>
      <a:lvl8pPr marL="4369460" algn="l" defTabSz="1248417" rtl="0" eaLnBrk="1" latinLnBrk="0" hangingPunct="1">
        <a:defRPr kumimoji="1" sz="2514" kern="1200">
          <a:solidFill>
            <a:schemeClr val="tx1"/>
          </a:solidFill>
          <a:latin typeface="+mn-lt"/>
          <a:ea typeface="+mn-ea"/>
          <a:cs typeface="+mn-cs"/>
        </a:defRPr>
      </a:lvl8pPr>
      <a:lvl9pPr marL="4993668" algn="l" defTabSz="1248417" rtl="0" eaLnBrk="1" latinLnBrk="0" hangingPunct="1">
        <a:defRPr kumimoji="1" sz="25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1"/>
          <p:cNvSpPr>
            <a:spLocks noGrp="1"/>
          </p:cNvSpPr>
          <p:nvPr>
            <p:ph type="sldNum" sz="quarter" idx="12"/>
          </p:nvPr>
        </p:nvSpPr>
        <p:spPr>
          <a:xfrm>
            <a:off x="12071506" y="8858326"/>
            <a:ext cx="680400" cy="680400"/>
          </a:xfrm>
        </p:spPr>
        <p:txBody>
          <a:bodyPr/>
          <a:lstStyle/>
          <a:p>
            <a:fld id="{260D7C64-4B75-47CE-A9E9-B75BE436869C}" type="slidenum">
              <a:rPr kumimoji="1" lang="ja-JP" altLang="en-US" smtClean="0"/>
              <a:t>1</a:t>
            </a:fld>
            <a:endParaRPr kumimoji="1" lang="ja-JP" altLang="en-US" dirty="0"/>
          </a:p>
        </p:txBody>
      </p:sp>
      <p:pic>
        <p:nvPicPr>
          <p:cNvPr id="2" name="図 1"/>
          <p:cNvPicPr>
            <a:picLocks noChangeAspect="1"/>
          </p:cNvPicPr>
          <p:nvPr/>
        </p:nvPicPr>
        <p:blipFill>
          <a:blip r:embed="rId3"/>
          <a:stretch>
            <a:fillRect/>
          </a:stretch>
        </p:blipFill>
        <p:spPr>
          <a:xfrm>
            <a:off x="1414577" y="2706751"/>
            <a:ext cx="9594735" cy="4811419"/>
          </a:xfrm>
          <a:prstGeom prst="rect">
            <a:avLst/>
          </a:prstGeom>
        </p:spPr>
      </p:pic>
      <p:sp>
        <p:nvSpPr>
          <p:cNvPr id="7" name="正方形/長方形 6"/>
          <p:cNvSpPr/>
          <p:nvPr/>
        </p:nvSpPr>
        <p:spPr>
          <a:xfrm>
            <a:off x="91303" y="120079"/>
            <a:ext cx="832572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bg1"/>
                </a:solidFill>
                <a:latin typeface="Meiryo UI" panose="020B0604030504040204" pitchFamily="50" charset="-128"/>
                <a:ea typeface="Meiryo UI" panose="020B0604030504040204" pitchFamily="50" charset="-128"/>
              </a:rPr>
              <a:t>脱炭素化に向けた取組みの進捗状況について</a:t>
            </a:r>
            <a:endParaRPr kumimoji="1" lang="ja-JP" altLang="en-US" sz="3200" b="1" dirty="0">
              <a:latin typeface="Meiryo UI" panose="020B0604030504040204" pitchFamily="50" charset="-128"/>
              <a:ea typeface="Meiryo UI" panose="020B0604030504040204" pitchFamily="50" charset="-128"/>
            </a:endParaRPr>
          </a:p>
        </p:txBody>
      </p:sp>
      <p:sp>
        <p:nvSpPr>
          <p:cNvPr id="23" name="角丸四角形 22"/>
          <p:cNvSpPr/>
          <p:nvPr/>
        </p:nvSpPr>
        <p:spPr>
          <a:xfrm>
            <a:off x="766377" y="8184976"/>
            <a:ext cx="10891134" cy="618322"/>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defRPr/>
            </a:pPr>
            <a:r>
              <a:rPr lang="ja-JP" altLang="en-US" sz="2800" dirty="0">
                <a:solidFill>
                  <a:schemeClr val="tx1"/>
                </a:solidFill>
                <a:latin typeface="Meiryo UI" panose="020B0604030504040204" pitchFamily="50" charset="-128"/>
                <a:ea typeface="Meiryo UI" panose="020B0604030504040204" pitchFamily="50" charset="-128"/>
              </a:rPr>
              <a:t>庁内横断的に施策を推進し、</a:t>
            </a:r>
            <a:r>
              <a:rPr lang="en-US" altLang="ja-JP" sz="2800" dirty="0">
                <a:solidFill>
                  <a:schemeClr val="tx1"/>
                </a:solidFill>
                <a:latin typeface="Meiryo UI" panose="020B0604030504040204" pitchFamily="50" charset="-128"/>
                <a:ea typeface="Meiryo UI" panose="020B0604030504040204" pitchFamily="50" charset="-128"/>
              </a:rPr>
              <a:t>10</a:t>
            </a:r>
            <a:r>
              <a:rPr lang="ja-JP" altLang="en-US" sz="2800" dirty="0">
                <a:solidFill>
                  <a:schemeClr val="tx1"/>
                </a:solidFill>
                <a:latin typeface="Meiryo UI" panose="020B0604030504040204" pitchFamily="50" charset="-128"/>
                <a:ea typeface="Meiryo UI" panose="020B0604030504040204" pitchFamily="50" charset="-128"/>
              </a:rPr>
              <a:t>月</a:t>
            </a:r>
            <a:r>
              <a:rPr lang="en-US" altLang="ja-JP" sz="2800" dirty="0">
                <a:solidFill>
                  <a:schemeClr val="tx1"/>
                </a:solidFill>
                <a:latin typeface="Meiryo UI" panose="020B0604030504040204" pitchFamily="50" charset="-128"/>
                <a:ea typeface="Meiryo UI" panose="020B0604030504040204" pitchFamily="50" charset="-128"/>
              </a:rPr>
              <a:t>12</a:t>
            </a:r>
            <a:r>
              <a:rPr lang="ja-JP" altLang="en-US" sz="2800" dirty="0">
                <a:solidFill>
                  <a:schemeClr val="tx1"/>
                </a:solidFill>
                <a:latin typeface="Meiryo UI" panose="020B0604030504040204" pitchFamily="50" charset="-128"/>
                <a:ea typeface="Meiryo UI" panose="020B0604030504040204" pitchFamily="50" charset="-128"/>
              </a:rPr>
              <a:t>日現在で</a:t>
            </a:r>
            <a:r>
              <a:rPr lang="en-US" altLang="ja-JP" sz="2800" dirty="0">
                <a:solidFill>
                  <a:schemeClr val="tx1"/>
                </a:solidFill>
                <a:latin typeface="Meiryo UI" panose="020B0604030504040204" pitchFamily="50" charset="-128"/>
                <a:ea typeface="Meiryo UI" panose="020B0604030504040204" pitchFamily="50" charset="-128"/>
              </a:rPr>
              <a:t>2296</a:t>
            </a:r>
            <a:r>
              <a:rPr lang="ja-JP" altLang="en-US" sz="2800" dirty="0">
                <a:solidFill>
                  <a:schemeClr val="tx1"/>
                </a:solidFill>
                <a:latin typeface="Meiryo UI" panose="020B0604030504040204" pitchFamily="50" charset="-128"/>
                <a:ea typeface="Meiryo UI" panose="020B0604030504040204" pitchFamily="50" charset="-128"/>
              </a:rPr>
              <a:t>事業者が登録</a:t>
            </a:r>
            <a:endParaRPr lang="en-US" altLang="ja-JP" sz="2800" dirty="0">
              <a:solidFill>
                <a:schemeClr val="tx1"/>
              </a:solidFill>
              <a:latin typeface="Meiryo UI" panose="020B0604030504040204" pitchFamily="50" charset="-128"/>
              <a:ea typeface="Meiryo UI" panose="020B0604030504040204" pitchFamily="50" charset="-128"/>
            </a:endParaRPr>
          </a:p>
        </p:txBody>
      </p:sp>
      <p:sp>
        <p:nvSpPr>
          <p:cNvPr id="25" name="角丸四角形 38">
            <a:extLst>
              <a:ext uri="{FF2B5EF4-FFF2-40B4-BE49-F238E27FC236}">
                <a16:creationId xmlns:a16="http://schemas.microsoft.com/office/drawing/2014/main" id="{A297C442-1DF6-49D3-8794-8CA44875B2DF}"/>
              </a:ext>
            </a:extLst>
          </p:cNvPr>
          <p:cNvSpPr/>
          <p:nvPr/>
        </p:nvSpPr>
        <p:spPr bwMode="auto">
          <a:xfrm>
            <a:off x="118970" y="971565"/>
            <a:ext cx="12373616" cy="540287"/>
          </a:xfrm>
          <a:prstGeom prst="roundRect">
            <a:avLst/>
          </a:prstGeom>
          <a:gradFill>
            <a:gsLst>
              <a:gs pos="0">
                <a:srgbClr val="0099FF"/>
              </a:gs>
              <a:gs pos="21000">
                <a:srgbClr val="9FD9FF"/>
              </a:gs>
              <a:gs pos="100000">
                <a:schemeClr val="bg1"/>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109415" tIns="43097" rIns="109415" bIns="0" anchor="ctr">
            <a:noAutofit/>
          </a:bodyPr>
          <a:lstStyle/>
          <a:p>
            <a:pPr algn="ctr">
              <a:defRPr/>
            </a:pPr>
            <a:r>
              <a:rPr lang="zh-TW"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脱炭素経営宣言推進事業</a:t>
            </a:r>
            <a:endParaRPr kumimoji="0" lang="en-US" altLang="ja-JP" sz="3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6" name="AutoShape 187">
            <a:extLst>
              <a:ext uri="{FF2B5EF4-FFF2-40B4-BE49-F238E27FC236}">
                <a16:creationId xmlns:a16="http://schemas.microsoft.com/office/drawing/2014/main" id="{69F09547-27F4-42CD-AAE9-670E5A38B68F}"/>
              </a:ext>
            </a:extLst>
          </p:cNvPr>
          <p:cNvSpPr>
            <a:spLocks noChangeArrowheads="1"/>
          </p:cNvSpPr>
          <p:nvPr/>
        </p:nvSpPr>
        <p:spPr bwMode="auto">
          <a:xfrm>
            <a:off x="424819" y="7526496"/>
            <a:ext cx="2376264" cy="618322"/>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800" b="1" dirty="0">
                <a:solidFill>
                  <a:schemeClr val="bg1"/>
                </a:solidFill>
                <a:latin typeface="Meiryo UI" panose="020B0604030504040204" pitchFamily="50" charset="-128"/>
                <a:ea typeface="Meiryo UI" panose="020B0604030504040204" pitchFamily="50" charset="-128"/>
              </a:rPr>
              <a:t>事業の状況</a:t>
            </a:r>
          </a:p>
        </p:txBody>
      </p:sp>
      <p:sp>
        <p:nvSpPr>
          <p:cNvPr id="27" name="正方形/長方形 26">
            <a:extLst>
              <a:ext uri="{FF2B5EF4-FFF2-40B4-BE49-F238E27FC236}">
                <a16:creationId xmlns:a16="http://schemas.microsoft.com/office/drawing/2014/main" id="{9723631C-8F39-4122-8FA6-0350E07EB2AD}"/>
              </a:ext>
            </a:extLst>
          </p:cNvPr>
          <p:cNvSpPr/>
          <p:nvPr/>
        </p:nvSpPr>
        <p:spPr>
          <a:xfrm>
            <a:off x="258899" y="1632248"/>
            <a:ext cx="12078492" cy="954107"/>
          </a:xfrm>
          <a:prstGeom prst="rect">
            <a:avLst/>
          </a:prstGeom>
          <a:noFill/>
          <a:ln>
            <a:solidFill>
              <a:schemeClr val="tx1"/>
            </a:solidFill>
          </a:ln>
        </p:spPr>
        <p:txBody>
          <a:bodyPr wrap="square">
            <a:spAutoFit/>
          </a:bodyPr>
          <a:lstStyle/>
          <a:p>
            <a:pPr fontAlgn="ctr">
              <a:defRPr/>
            </a:pPr>
            <a:r>
              <a:rPr lang="ja-JP" altLang="en-US" sz="2800" dirty="0">
                <a:latin typeface="Meiryo UI" panose="020B0604030504040204" pitchFamily="50" charset="-128"/>
                <a:ea typeface="Meiryo UI" panose="020B0604030504040204" pitchFamily="50" charset="-128"/>
              </a:rPr>
              <a:t>商工会議所や地域の金融機関と連携して脱炭素経営を宣言する事業者を増やすともに、宣言した事業者に対して、それぞれの事業者に最適な各種支援を行う。</a:t>
            </a:r>
          </a:p>
        </p:txBody>
      </p:sp>
      <p:sp>
        <p:nvSpPr>
          <p:cNvPr id="9" name="正方形/長方形 8">
            <a:extLst>
              <a:ext uri="{FF2B5EF4-FFF2-40B4-BE49-F238E27FC236}">
                <a16:creationId xmlns:a16="http://schemas.microsoft.com/office/drawing/2014/main" id="{83C216E0-E78F-4F06-A4F6-04BDB565AE94}"/>
              </a:ext>
            </a:extLst>
          </p:cNvPr>
          <p:cNvSpPr/>
          <p:nvPr/>
        </p:nvSpPr>
        <p:spPr>
          <a:xfrm>
            <a:off x="10548370" y="205937"/>
            <a:ext cx="1944216" cy="486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160" rtl="0" eaLnBrk="1" latinLnBrk="0" hangingPunct="1">
              <a:defRPr kumimoji="1" sz="2520" kern="1200">
                <a:solidFill>
                  <a:schemeClr val="lt1"/>
                </a:solidFill>
                <a:latin typeface="+mn-lt"/>
                <a:ea typeface="+mn-ea"/>
                <a:cs typeface="+mn-cs"/>
              </a:defRPr>
            </a:lvl1pPr>
            <a:lvl2pPr marL="640080" algn="l" defTabSz="1280160" rtl="0" eaLnBrk="1" latinLnBrk="0" hangingPunct="1">
              <a:defRPr kumimoji="1" sz="2520" kern="1200">
                <a:solidFill>
                  <a:schemeClr val="lt1"/>
                </a:solidFill>
                <a:latin typeface="+mn-lt"/>
                <a:ea typeface="+mn-ea"/>
                <a:cs typeface="+mn-cs"/>
              </a:defRPr>
            </a:lvl2pPr>
            <a:lvl3pPr marL="1280160" algn="l" defTabSz="1280160" rtl="0" eaLnBrk="1" latinLnBrk="0" hangingPunct="1">
              <a:defRPr kumimoji="1" sz="2520" kern="1200">
                <a:solidFill>
                  <a:schemeClr val="lt1"/>
                </a:solidFill>
                <a:latin typeface="+mn-lt"/>
                <a:ea typeface="+mn-ea"/>
                <a:cs typeface="+mn-cs"/>
              </a:defRPr>
            </a:lvl3pPr>
            <a:lvl4pPr marL="1920240" algn="l" defTabSz="1280160" rtl="0" eaLnBrk="1" latinLnBrk="0" hangingPunct="1">
              <a:defRPr kumimoji="1" sz="2520" kern="1200">
                <a:solidFill>
                  <a:schemeClr val="lt1"/>
                </a:solidFill>
                <a:latin typeface="+mn-lt"/>
                <a:ea typeface="+mn-ea"/>
                <a:cs typeface="+mn-cs"/>
              </a:defRPr>
            </a:lvl4pPr>
            <a:lvl5pPr marL="2560320" algn="l" defTabSz="1280160" rtl="0" eaLnBrk="1" latinLnBrk="0" hangingPunct="1">
              <a:defRPr kumimoji="1" sz="2520" kern="1200">
                <a:solidFill>
                  <a:schemeClr val="lt1"/>
                </a:solidFill>
                <a:latin typeface="+mn-lt"/>
                <a:ea typeface="+mn-ea"/>
                <a:cs typeface="+mn-cs"/>
              </a:defRPr>
            </a:lvl5pPr>
            <a:lvl6pPr marL="3200400" algn="l" defTabSz="1280160" rtl="0" eaLnBrk="1" latinLnBrk="0" hangingPunct="1">
              <a:defRPr kumimoji="1" sz="2520" kern="1200">
                <a:solidFill>
                  <a:schemeClr val="lt1"/>
                </a:solidFill>
                <a:latin typeface="+mn-lt"/>
                <a:ea typeface="+mn-ea"/>
                <a:cs typeface="+mn-cs"/>
              </a:defRPr>
            </a:lvl6pPr>
            <a:lvl7pPr marL="3840480" algn="l" defTabSz="1280160" rtl="0" eaLnBrk="1" latinLnBrk="0" hangingPunct="1">
              <a:defRPr kumimoji="1" sz="2520" kern="1200">
                <a:solidFill>
                  <a:schemeClr val="lt1"/>
                </a:solidFill>
                <a:latin typeface="+mn-lt"/>
                <a:ea typeface="+mn-ea"/>
                <a:cs typeface="+mn-cs"/>
              </a:defRPr>
            </a:lvl7pPr>
            <a:lvl8pPr marL="4480560" algn="l" defTabSz="1280160" rtl="0" eaLnBrk="1" latinLnBrk="0" hangingPunct="1">
              <a:defRPr kumimoji="1" sz="2520" kern="1200">
                <a:solidFill>
                  <a:schemeClr val="lt1"/>
                </a:solidFill>
                <a:latin typeface="+mn-lt"/>
                <a:ea typeface="+mn-ea"/>
                <a:cs typeface="+mn-cs"/>
              </a:defRPr>
            </a:lvl8pPr>
            <a:lvl9pPr marL="5120640" algn="l" defTabSz="1280160" rtl="0" eaLnBrk="1" latinLnBrk="0" hangingPunct="1">
              <a:defRPr kumimoji="1" sz="2520" kern="1200">
                <a:solidFill>
                  <a:schemeClr val="lt1"/>
                </a:solidFill>
                <a:latin typeface="+mn-lt"/>
                <a:ea typeface="+mn-ea"/>
                <a:cs typeface="+mn-cs"/>
              </a:defRPr>
            </a:lvl9pPr>
          </a:lstStyle>
          <a:p>
            <a:pPr algn="ctr"/>
            <a:r>
              <a:rPr kumimoji="1" lang="ja-JP" altLang="en-US" sz="2000" dirty="0">
                <a:solidFill>
                  <a:schemeClr val="tx1"/>
                </a:solidFill>
              </a:rPr>
              <a:t>参考資料２</a:t>
            </a:r>
          </a:p>
        </p:txBody>
      </p:sp>
    </p:spTree>
    <p:extLst>
      <p:ext uri="{BB962C8B-B14F-4D97-AF65-F5344CB8AC3E}">
        <p14:creationId xmlns:p14="http://schemas.microsoft.com/office/powerpoint/2010/main" val="3524589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3">
            <a:extLst>
              <a:ext uri="{FF2B5EF4-FFF2-40B4-BE49-F238E27FC236}">
                <a16:creationId xmlns:a16="http://schemas.microsoft.com/office/drawing/2014/main" id="{37040B8F-F0C2-4336-AADB-2219FF24A8EC}"/>
              </a:ext>
            </a:extLst>
          </p:cNvPr>
          <p:cNvSpPr/>
          <p:nvPr/>
        </p:nvSpPr>
        <p:spPr bwMode="auto">
          <a:xfrm>
            <a:off x="267958" y="1632248"/>
            <a:ext cx="12075640" cy="1474395"/>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a:defRPr/>
            </a:pP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万博を契機とし、事業者による脱炭素経営を促進するため、会場等での利用が想定される品目を取り扱う事業者を対象に、サプライチェーン全体での排出量の見える化や削減のための改善策の提案をモデル的に実施する。</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p:txBody>
      </p:sp>
      <p:pic>
        <p:nvPicPr>
          <p:cNvPr id="8" name="図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65537" y="3152339"/>
            <a:ext cx="8870525" cy="253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角丸四角形 25"/>
          <p:cNvSpPr/>
          <p:nvPr/>
        </p:nvSpPr>
        <p:spPr bwMode="auto">
          <a:xfrm>
            <a:off x="118970" y="971565"/>
            <a:ext cx="12373616" cy="540287"/>
          </a:xfrm>
          <a:prstGeom prst="roundRect">
            <a:avLst/>
          </a:prstGeom>
          <a:gradFill>
            <a:gsLst>
              <a:gs pos="0">
                <a:srgbClr val="0099FF"/>
              </a:gs>
              <a:gs pos="21000">
                <a:srgbClr val="9FD9FF"/>
              </a:gs>
              <a:gs pos="100000">
                <a:schemeClr val="bg1"/>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109415" tIns="43097" rIns="109415" bIns="0" anchor="ctr">
            <a:noAutofit/>
          </a:bodyPr>
          <a:lstStyle/>
          <a:p>
            <a:pPr algn="ctr">
              <a:defRPr/>
            </a:pP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サプライチェーン全体の</a:t>
            </a:r>
            <a:r>
              <a:rPr lang="en-US" altLang="ja-JP" sz="3200" dirty="0">
                <a:solidFill>
                  <a:schemeClr val="tx1"/>
                </a:solidFill>
                <a:latin typeface="Meiryo UI" panose="020B0604030504040204" pitchFamily="50" charset="-128"/>
                <a:ea typeface="Meiryo UI" panose="020B0604030504040204" pitchFamily="50" charset="-128"/>
                <a:cs typeface="ＭＳ Ｐゴシック" pitchFamily="50" charset="-128"/>
              </a:rPr>
              <a:t>CO2</a:t>
            </a: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排出量見える化モデル事業</a:t>
            </a:r>
            <a:endParaRPr kumimoji="0" lang="en-US" altLang="ja-JP" sz="3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0" name="AutoShape 187"/>
          <p:cNvSpPr>
            <a:spLocks noChangeArrowheads="1"/>
          </p:cNvSpPr>
          <p:nvPr/>
        </p:nvSpPr>
        <p:spPr bwMode="auto">
          <a:xfrm>
            <a:off x="640160" y="5736704"/>
            <a:ext cx="2376264" cy="618322"/>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800" b="1" dirty="0">
                <a:solidFill>
                  <a:schemeClr val="bg1"/>
                </a:solidFill>
                <a:latin typeface="Meiryo UI" panose="020B0604030504040204" pitchFamily="50" charset="-128"/>
                <a:ea typeface="Meiryo UI" panose="020B0604030504040204" pitchFamily="50" charset="-128"/>
              </a:rPr>
              <a:t>事業の状況</a:t>
            </a:r>
          </a:p>
        </p:txBody>
      </p:sp>
      <p:sp>
        <p:nvSpPr>
          <p:cNvPr id="31" name="角丸四角形 30"/>
          <p:cNvSpPr/>
          <p:nvPr/>
        </p:nvSpPr>
        <p:spPr>
          <a:xfrm>
            <a:off x="977066" y="6400722"/>
            <a:ext cx="10847466" cy="2862957"/>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defRPr/>
            </a:pPr>
            <a:r>
              <a:rPr lang="ja-JP" altLang="en-US" sz="2800" dirty="0">
                <a:solidFill>
                  <a:schemeClr val="tx1"/>
                </a:solidFill>
                <a:latin typeface="Meiryo UI" panose="020B0604030504040204" pitchFamily="50" charset="-128"/>
                <a:ea typeface="Meiryo UI" panose="020B0604030504040204" pitchFamily="50" charset="-128"/>
              </a:rPr>
              <a:t>８月　　 　参加事業者決定　</a:t>
            </a:r>
            <a:endParaRPr lang="en-US" altLang="ja-JP" sz="2800" dirty="0">
              <a:solidFill>
                <a:schemeClr val="tx1"/>
              </a:solidFill>
              <a:latin typeface="Meiryo UI" panose="020B0604030504040204" pitchFamily="50" charset="-128"/>
              <a:ea typeface="Meiryo UI" panose="020B0604030504040204" pitchFamily="50" charset="-128"/>
            </a:endParaRPr>
          </a:p>
          <a:p>
            <a:pPr>
              <a:defRPr/>
            </a:pPr>
            <a:r>
              <a:rPr lang="ja-JP" altLang="en-US" sz="2800" dirty="0">
                <a:solidFill>
                  <a:schemeClr val="tx1"/>
                </a:solidFill>
                <a:latin typeface="Meiryo UI" panose="020B0604030504040204" pitchFamily="50" charset="-128"/>
                <a:ea typeface="Meiryo UI" panose="020B0604030504040204" pitchFamily="50" charset="-128"/>
              </a:rPr>
              <a:t>　　　　　　　　・江崎グリコ株式会社　　　・サラヤ株式会社　　　　</a:t>
            </a:r>
          </a:p>
          <a:p>
            <a:pPr>
              <a:defRPr/>
            </a:pPr>
            <a:r>
              <a:rPr lang="ja-JP" altLang="en-US" sz="2800" dirty="0">
                <a:solidFill>
                  <a:schemeClr val="tx1"/>
                </a:solidFill>
                <a:latin typeface="Meiryo UI" panose="020B0604030504040204" pitchFamily="50" charset="-128"/>
                <a:ea typeface="Meiryo UI" panose="020B0604030504040204" pitchFamily="50" charset="-128"/>
              </a:rPr>
              <a:t>　　　　　　　　・三起商行株式会社　　　・ミズノ株式会社 </a:t>
            </a:r>
            <a:endParaRPr lang="en-US" altLang="ja-JP" sz="2800" dirty="0">
              <a:solidFill>
                <a:schemeClr val="tx1"/>
              </a:solidFill>
              <a:latin typeface="Meiryo UI" panose="020B0604030504040204" pitchFamily="50" charset="-128"/>
              <a:ea typeface="Meiryo UI" panose="020B0604030504040204" pitchFamily="50" charset="-128"/>
            </a:endParaRPr>
          </a:p>
          <a:p>
            <a:pPr>
              <a:defRPr/>
            </a:pPr>
            <a:r>
              <a:rPr lang="en-US" altLang="ja-JP" sz="2800" dirty="0">
                <a:solidFill>
                  <a:schemeClr val="tx1"/>
                </a:solidFill>
                <a:latin typeface="Meiryo UI" panose="020B0604030504040204" pitchFamily="50" charset="-128"/>
                <a:ea typeface="Meiryo UI" panose="020B0604030504040204" pitchFamily="50" charset="-128"/>
              </a:rPr>
              <a:t>10</a:t>
            </a:r>
            <a:r>
              <a:rPr lang="ja-JP" altLang="en-US" sz="2800" dirty="0">
                <a:solidFill>
                  <a:schemeClr val="tx1"/>
                </a:solidFill>
                <a:latin typeface="Meiryo UI" panose="020B0604030504040204" pitchFamily="50" charset="-128"/>
                <a:ea typeface="Meiryo UI" panose="020B0604030504040204" pitchFamily="50" charset="-128"/>
              </a:rPr>
              <a:t>月　　　</a:t>
            </a:r>
            <a:r>
              <a:rPr lang="en-US" altLang="ja-JP" sz="2800" dirty="0">
                <a:solidFill>
                  <a:schemeClr val="tx1"/>
                </a:solidFill>
                <a:latin typeface="Meiryo UI" panose="020B0604030504040204" pitchFamily="50" charset="-128"/>
                <a:ea typeface="Meiryo UI" panose="020B0604030504040204" pitchFamily="50" charset="-128"/>
              </a:rPr>
              <a:t>15</a:t>
            </a:r>
            <a:r>
              <a:rPr lang="ja-JP" altLang="en-US" sz="2800" dirty="0">
                <a:solidFill>
                  <a:schemeClr val="tx1"/>
                </a:solidFill>
                <a:latin typeface="Meiryo UI" panose="020B0604030504040204" pitchFamily="50" charset="-128"/>
                <a:ea typeface="Meiryo UI" panose="020B0604030504040204" pitchFamily="50" charset="-128"/>
              </a:rPr>
              <a:t>製品のサプライチェーン全体での</a:t>
            </a:r>
            <a:r>
              <a:rPr lang="en-US" altLang="ja-JP" sz="2800" dirty="0">
                <a:solidFill>
                  <a:schemeClr val="tx1"/>
                </a:solidFill>
                <a:latin typeface="Meiryo UI" panose="020B0604030504040204" pitchFamily="50" charset="-128"/>
                <a:ea typeface="Meiryo UI" panose="020B0604030504040204" pitchFamily="50" charset="-128"/>
              </a:rPr>
              <a:t>CO2</a:t>
            </a:r>
            <a:r>
              <a:rPr lang="ja-JP" altLang="en-US" sz="2800" dirty="0">
                <a:solidFill>
                  <a:schemeClr val="tx1"/>
                </a:solidFill>
                <a:latin typeface="Meiryo UI" panose="020B0604030504040204" pitchFamily="50" charset="-128"/>
                <a:ea typeface="Meiryo UI" panose="020B0604030504040204" pitchFamily="50" charset="-128"/>
              </a:rPr>
              <a:t>排出量の算定完了</a:t>
            </a:r>
            <a:endParaRPr lang="en-US" altLang="ja-JP" sz="2800" dirty="0">
              <a:solidFill>
                <a:schemeClr val="tx1"/>
              </a:solidFill>
              <a:latin typeface="Meiryo UI" panose="020B0604030504040204" pitchFamily="50" charset="-128"/>
              <a:ea typeface="Meiryo UI" panose="020B0604030504040204" pitchFamily="50" charset="-128"/>
            </a:endParaRPr>
          </a:p>
          <a:p>
            <a:pPr>
              <a:defRPr/>
            </a:pPr>
            <a:r>
              <a:rPr lang="en-US" altLang="ja-JP" sz="2800" dirty="0">
                <a:solidFill>
                  <a:schemeClr val="tx1"/>
                </a:solidFill>
                <a:latin typeface="Meiryo UI" panose="020B0604030504040204" pitchFamily="50" charset="-128"/>
                <a:ea typeface="Meiryo UI" panose="020B0604030504040204" pitchFamily="50" charset="-128"/>
              </a:rPr>
              <a:t>11</a:t>
            </a:r>
            <a:r>
              <a:rPr lang="ja-JP" altLang="en-US" sz="2800" dirty="0">
                <a:solidFill>
                  <a:schemeClr val="tx1"/>
                </a:solidFill>
                <a:latin typeface="Meiryo UI" panose="020B0604030504040204" pitchFamily="50" charset="-128"/>
                <a:ea typeface="Meiryo UI" panose="020B0604030504040204" pitchFamily="50" charset="-128"/>
              </a:rPr>
              <a:t>月～　 </a:t>
            </a:r>
            <a:r>
              <a:rPr lang="en-US" altLang="ja-JP" sz="2800" dirty="0">
                <a:solidFill>
                  <a:schemeClr val="tx1"/>
                </a:solidFill>
                <a:latin typeface="Meiryo UI" panose="020B0604030504040204" pitchFamily="50" charset="-128"/>
                <a:ea typeface="Meiryo UI" panose="020B0604030504040204" pitchFamily="50" charset="-128"/>
              </a:rPr>
              <a:t>CO2</a:t>
            </a:r>
            <a:r>
              <a:rPr lang="ja-JP" altLang="en-US" sz="2800" dirty="0">
                <a:solidFill>
                  <a:schemeClr val="tx1"/>
                </a:solidFill>
                <a:latin typeface="Meiryo UI" panose="020B0604030504040204" pitchFamily="50" charset="-128"/>
                <a:ea typeface="Meiryo UI" panose="020B0604030504040204" pitchFamily="50" charset="-128"/>
              </a:rPr>
              <a:t>排出量の削減のための改善策提案、</a:t>
            </a:r>
            <a:endParaRPr lang="en-US" altLang="ja-JP" sz="2800" dirty="0">
              <a:solidFill>
                <a:schemeClr val="tx1"/>
              </a:solidFill>
              <a:latin typeface="Meiryo UI" panose="020B0604030504040204" pitchFamily="50" charset="-128"/>
              <a:ea typeface="Meiryo UI" panose="020B0604030504040204" pitchFamily="50" charset="-128"/>
            </a:endParaRPr>
          </a:p>
          <a:p>
            <a:pPr>
              <a:defRPr/>
            </a:pPr>
            <a:r>
              <a:rPr lang="ja-JP" altLang="en-US" sz="2800" dirty="0">
                <a:solidFill>
                  <a:schemeClr val="tx1"/>
                </a:solidFill>
                <a:latin typeface="Meiryo UI" panose="020B0604030504040204" pitchFamily="50" charset="-128"/>
                <a:ea typeface="Meiryo UI" panose="020B0604030504040204" pitchFamily="50" charset="-128"/>
              </a:rPr>
              <a:t>　　　　　　 水平展開用算定モデルの構築</a:t>
            </a:r>
            <a:endParaRPr lang="en-US" altLang="ja-JP" sz="2800" dirty="0">
              <a:solidFill>
                <a:schemeClr val="tx1"/>
              </a:solidFill>
              <a:latin typeface="Meiryo UI" panose="020B0604030504040204" pitchFamily="50" charset="-128"/>
              <a:ea typeface="Meiryo UI" panose="020B0604030504040204" pitchFamily="50" charset="-128"/>
            </a:endParaRPr>
          </a:p>
        </p:txBody>
      </p:sp>
      <p:sp>
        <p:nvSpPr>
          <p:cNvPr id="21" name="スライド番号プレースホルダー 56"/>
          <p:cNvSpPr>
            <a:spLocks noGrp="1"/>
          </p:cNvSpPr>
          <p:nvPr>
            <p:ph type="sldNum" sz="quarter" idx="12"/>
          </p:nvPr>
        </p:nvSpPr>
        <p:spPr>
          <a:xfrm>
            <a:off x="12046227" y="8833048"/>
            <a:ext cx="680400" cy="680400"/>
          </a:xfrm>
        </p:spPr>
        <p:txBody>
          <a:bodyPr/>
          <a:lstStyle/>
          <a:p>
            <a:fld id="{260D7C64-4B75-47CE-A9E9-B75BE436869C}" type="slidenum">
              <a:rPr kumimoji="1" lang="ja-JP" altLang="en-US" smtClean="0"/>
              <a:t>2</a:t>
            </a:fld>
            <a:endParaRPr kumimoji="1" lang="ja-JP" altLang="en-US" dirty="0"/>
          </a:p>
        </p:txBody>
      </p:sp>
      <p:sp>
        <p:nvSpPr>
          <p:cNvPr id="9" name="正方形/長方形 8">
            <a:extLst>
              <a:ext uri="{FF2B5EF4-FFF2-40B4-BE49-F238E27FC236}">
                <a16:creationId xmlns:a16="http://schemas.microsoft.com/office/drawing/2014/main" id="{C9EF367E-5DF6-40C2-864E-04028B81E88F}"/>
              </a:ext>
            </a:extLst>
          </p:cNvPr>
          <p:cNvSpPr/>
          <p:nvPr/>
        </p:nvSpPr>
        <p:spPr>
          <a:xfrm>
            <a:off x="91303" y="120079"/>
            <a:ext cx="832572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bg1"/>
                </a:solidFill>
                <a:latin typeface="Meiryo UI" panose="020B0604030504040204" pitchFamily="50" charset="-128"/>
                <a:ea typeface="Meiryo UI" panose="020B0604030504040204" pitchFamily="50" charset="-128"/>
              </a:rPr>
              <a:t>脱炭素化に向けた取組みの進捗状況について</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857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スライド番号プレースホルダー 56"/>
          <p:cNvSpPr>
            <a:spLocks noGrp="1"/>
          </p:cNvSpPr>
          <p:nvPr>
            <p:ph type="sldNum" sz="quarter" idx="12"/>
          </p:nvPr>
        </p:nvSpPr>
        <p:spPr>
          <a:xfrm>
            <a:off x="12046227" y="8833048"/>
            <a:ext cx="680400" cy="680400"/>
          </a:xfrm>
        </p:spPr>
        <p:txBody>
          <a:bodyPr/>
          <a:lstStyle/>
          <a:p>
            <a:fld id="{260D7C64-4B75-47CE-A9E9-B75BE436869C}" type="slidenum">
              <a:rPr kumimoji="1" lang="ja-JP" altLang="en-US" smtClean="0"/>
              <a:t>3</a:t>
            </a:fld>
            <a:endParaRPr kumimoji="1" lang="ja-JP" altLang="en-US" dirty="0"/>
          </a:p>
        </p:txBody>
      </p:sp>
      <p:sp>
        <p:nvSpPr>
          <p:cNvPr id="3" name="正方形/長方形 2"/>
          <p:cNvSpPr/>
          <p:nvPr/>
        </p:nvSpPr>
        <p:spPr>
          <a:xfrm>
            <a:off x="258899" y="1632248"/>
            <a:ext cx="12078492" cy="954107"/>
          </a:xfrm>
          <a:prstGeom prst="rect">
            <a:avLst/>
          </a:prstGeom>
          <a:noFill/>
          <a:ln>
            <a:solidFill>
              <a:schemeClr val="tx1"/>
            </a:solidFill>
          </a:ln>
        </p:spPr>
        <p:txBody>
          <a:bodyPr wrap="square">
            <a:spAutoFit/>
          </a:bodyPr>
          <a:lstStyle/>
          <a:p>
            <a:pPr fontAlgn="ctr">
              <a:defRPr/>
            </a:pPr>
            <a:r>
              <a:rPr lang="ja-JP" altLang="en-US" sz="2800" dirty="0">
                <a:latin typeface="Meiryo UI" panose="020B0604030504040204" pitchFamily="50" charset="-128"/>
                <a:ea typeface="Meiryo UI" panose="020B0604030504040204" pitchFamily="50" charset="-128"/>
              </a:rPr>
              <a:t>府民等に対して、身近な食品分野での脱炭素化に向けた消費行動を促すため、カーボンフットプリント（</a:t>
            </a:r>
            <a:r>
              <a:rPr lang="en-US" altLang="ja-JP" sz="2800" dirty="0">
                <a:latin typeface="Meiryo UI" panose="020B0604030504040204" pitchFamily="50" charset="-128"/>
                <a:ea typeface="Meiryo UI" panose="020B0604030504040204" pitchFamily="50" charset="-128"/>
              </a:rPr>
              <a:t>CFP</a:t>
            </a:r>
            <a:r>
              <a:rPr lang="ja-JP" altLang="en-US" sz="2800" dirty="0">
                <a:latin typeface="Meiryo UI" panose="020B0604030504040204" pitchFamily="50" charset="-128"/>
                <a:ea typeface="Meiryo UI" panose="020B0604030504040204" pitchFamily="50" charset="-128"/>
              </a:rPr>
              <a:t>）等を活用した大阪版普及啓発手法の確立・定着を図る。</a:t>
            </a:r>
          </a:p>
        </p:txBody>
      </p:sp>
      <p:sp>
        <p:nvSpPr>
          <p:cNvPr id="39" name="角丸四角形 38"/>
          <p:cNvSpPr/>
          <p:nvPr/>
        </p:nvSpPr>
        <p:spPr bwMode="auto">
          <a:xfrm>
            <a:off x="118970" y="971565"/>
            <a:ext cx="12373616" cy="540287"/>
          </a:xfrm>
          <a:prstGeom prst="roundRect">
            <a:avLst/>
          </a:prstGeom>
          <a:gradFill>
            <a:gsLst>
              <a:gs pos="0">
                <a:srgbClr val="0099FF"/>
              </a:gs>
              <a:gs pos="21000">
                <a:srgbClr val="9FD9FF"/>
              </a:gs>
              <a:gs pos="100000">
                <a:schemeClr val="bg1"/>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109415" tIns="43097" rIns="109415" bIns="0" anchor="ctr">
            <a:noAutofit/>
          </a:bodyPr>
          <a:lstStyle/>
          <a:p>
            <a:pPr algn="ctr">
              <a:defRPr/>
            </a:pP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脱炭素化に向けた消費行動促進事業</a:t>
            </a:r>
            <a:endParaRPr kumimoji="0" lang="en-US" altLang="ja-JP" sz="3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0" name="正方形/長方形 19">
            <a:extLst>
              <a:ext uri="{FF2B5EF4-FFF2-40B4-BE49-F238E27FC236}">
                <a16:creationId xmlns:a16="http://schemas.microsoft.com/office/drawing/2014/main" id="{01B39C1D-31F6-457B-B29F-BD3474662E7C}"/>
              </a:ext>
            </a:extLst>
          </p:cNvPr>
          <p:cNvSpPr/>
          <p:nvPr/>
        </p:nvSpPr>
        <p:spPr>
          <a:xfrm>
            <a:off x="91303" y="120079"/>
            <a:ext cx="832572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bg1"/>
                </a:solidFill>
                <a:latin typeface="Meiryo UI" panose="020B0604030504040204" pitchFamily="50" charset="-128"/>
                <a:ea typeface="Meiryo UI" panose="020B0604030504040204" pitchFamily="50" charset="-128"/>
              </a:rPr>
              <a:t>脱炭素化に向けた取組みの進捗状況について</a:t>
            </a:r>
            <a:endParaRPr kumimoji="1" lang="ja-JP" altLang="en-US" sz="3200" b="1" dirty="0">
              <a:latin typeface="Meiryo UI" panose="020B0604030504040204" pitchFamily="50" charset="-128"/>
              <a:ea typeface="Meiryo UI" panose="020B0604030504040204" pitchFamily="50" charset="-128"/>
            </a:endParaRPr>
          </a:p>
        </p:txBody>
      </p:sp>
      <p:sp>
        <p:nvSpPr>
          <p:cNvPr id="24" name="角丸四角形 30">
            <a:extLst>
              <a:ext uri="{FF2B5EF4-FFF2-40B4-BE49-F238E27FC236}">
                <a16:creationId xmlns:a16="http://schemas.microsoft.com/office/drawing/2014/main" id="{B71FF7B2-252F-4439-B89E-ABADABFA3BB0}"/>
              </a:ext>
            </a:extLst>
          </p:cNvPr>
          <p:cNvSpPr/>
          <p:nvPr/>
        </p:nvSpPr>
        <p:spPr>
          <a:xfrm>
            <a:off x="640161" y="5160640"/>
            <a:ext cx="11697230" cy="4320480"/>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marL="1296000" indent="-1980000">
              <a:defRPr/>
            </a:pPr>
            <a:r>
              <a:rPr lang="ja-JP" altLang="en-US" sz="2800" dirty="0">
                <a:solidFill>
                  <a:schemeClr val="tx1"/>
                </a:solidFill>
                <a:latin typeface="Meiryo UI" panose="020B0604030504040204" pitchFamily="50" charset="-128"/>
                <a:ea typeface="Meiryo UI" panose="020B0604030504040204" pitchFamily="50" charset="-128"/>
              </a:rPr>
              <a:t>・府内イベントに出展し、マルシェでの</a:t>
            </a:r>
            <a:r>
              <a:rPr lang="en-US" altLang="ja-JP" sz="2800" dirty="0">
                <a:solidFill>
                  <a:schemeClr val="tx1"/>
                </a:solidFill>
                <a:latin typeface="Meiryo UI" panose="020B0604030504040204" pitchFamily="50" charset="-128"/>
                <a:ea typeface="Meiryo UI" panose="020B0604030504040204" pitchFamily="50" charset="-128"/>
              </a:rPr>
              <a:t>CFP</a:t>
            </a:r>
            <a:r>
              <a:rPr lang="ja-JP" altLang="en-US" sz="2800" dirty="0">
                <a:solidFill>
                  <a:schemeClr val="tx1"/>
                </a:solidFill>
                <a:latin typeface="Meiryo UI" panose="020B0604030504040204" pitchFamily="50" charset="-128"/>
                <a:ea typeface="Meiryo UI" panose="020B0604030504040204" pitchFamily="50" charset="-128"/>
              </a:rPr>
              <a:t>表示</a:t>
            </a:r>
            <a:endParaRPr lang="en-US" altLang="ja-JP" sz="2800" dirty="0">
              <a:solidFill>
                <a:schemeClr val="tx1"/>
              </a:solidFill>
              <a:latin typeface="Meiryo UI" panose="020B0604030504040204" pitchFamily="50" charset="-128"/>
              <a:ea typeface="Meiryo UI" panose="020B0604030504040204" pitchFamily="50" charset="-128"/>
            </a:endParaRPr>
          </a:p>
          <a:p>
            <a:pPr marL="1296000" indent="-1980000">
              <a:defRPr/>
            </a:pPr>
            <a:r>
              <a:rPr lang="ja-JP" altLang="en-US" sz="2800" dirty="0">
                <a:solidFill>
                  <a:schemeClr val="tx1"/>
                </a:solidFill>
                <a:latin typeface="Meiryo UI" panose="020B0604030504040204" pitchFamily="50" charset="-128"/>
                <a:ea typeface="Meiryo UI" panose="020B0604030504040204" pitchFamily="50" charset="-128"/>
              </a:rPr>
              <a:t>　　「ハルカスベジフェス！」、「おおさかもんフェスタ</a:t>
            </a:r>
            <a:r>
              <a:rPr lang="en-US" altLang="ja-JP" sz="2800" dirty="0">
                <a:solidFill>
                  <a:schemeClr val="tx1"/>
                </a:solidFill>
                <a:latin typeface="Meiryo UI" panose="020B0604030504040204" pitchFamily="50" charset="-128"/>
                <a:ea typeface="Meiryo UI" panose="020B0604030504040204" pitchFamily="50" charset="-128"/>
              </a:rPr>
              <a:t>2023</a:t>
            </a:r>
            <a:r>
              <a:rPr lang="ja-JP" altLang="en-US" sz="2800" dirty="0">
                <a:solidFill>
                  <a:schemeClr val="tx1"/>
                </a:solidFill>
                <a:latin typeface="Meiryo UI" panose="020B0604030504040204" pitchFamily="50" charset="-128"/>
                <a:ea typeface="Meiryo UI" panose="020B0604030504040204" pitchFamily="50" charset="-128"/>
              </a:rPr>
              <a:t>」</a:t>
            </a:r>
            <a:endParaRPr lang="en-US" altLang="ja-JP" sz="2800" dirty="0">
              <a:solidFill>
                <a:schemeClr val="tx1"/>
              </a:solidFill>
              <a:latin typeface="Meiryo UI" panose="020B0604030504040204" pitchFamily="50" charset="-128"/>
              <a:ea typeface="Meiryo UI" panose="020B0604030504040204" pitchFamily="50" charset="-128"/>
            </a:endParaRPr>
          </a:p>
          <a:p>
            <a:pPr marL="1296000" indent="-1980000">
              <a:defRPr/>
            </a:pPr>
            <a:r>
              <a:rPr lang="en-US" altLang="ja-JP" sz="2800" dirty="0">
                <a:solidFill>
                  <a:schemeClr val="tx1"/>
                </a:solidFill>
                <a:latin typeface="Meiryo UI" panose="020B0604030504040204" pitchFamily="50" charset="-128"/>
                <a:ea typeface="Meiryo UI" panose="020B0604030504040204" pitchFamily="50" charset="-128"/>
              </a:rPr>
              <a:t>    </a:t>
            </a:r>
            <a:r>
              <a:rPr lang="ja-JP" altLang="en-US" sz="2800" dirty="0">
                <a:solidFill>
                  <a:schemeClr val="tx1"/>
                </a:solidFill>
                <a:latin typeface="Meiryo UI" panose="020B0604030504040204" pitchFamily="50" charset="-128"/>
                <a:ea typeface="Meiryo UI" panose="020B0604030504040204" pitchFamily="50" charset="-128"/>
              </a:rPr>
              <a:t>「ドーン</a:t>
            </a:r>
            <a:r>
              <a:rPr lang="en-US" altLang="ja-JP" sz="2800" dirty="0">
                <a:solidFill>
                  <a:schemeClr val="tx1"/>
                </a:solidFill>
                <a:latin typeface="Meiryo UI" panose="020B0604030504040204" pitchFamily="50" charset="-128"/>
                <a:ea typeface="Meiryo UI" panose="020B0604030504040204" pitchFamily="50" charset="-128"/>
              </a:rPr>
              <a:t>de</a:t>
            </a:r>
            <a:r>
              <a:rPr lang="ja-JP" altLang="en-US" sz="2800" dirty="0">
                <a:solidFill>
                  <a:schemeClr val="tx1"/>
                </a:solidFill>
                <a:latin typeface="Meiryo UI" panose="020B0604030504040204" pitchFamily="50" charset="-128"/>
                <a:ea typeface="Meiryo UI" panose="020B0604030504040204" pitchFamily="50" charset="-128"/>
              </a:rPr>
              <a:t>キラリフェスティバル</a:t>
            </a:r>
            <a:r>
              <a:rPr lang="en-US" altLang="ja-JP" sz="2800" dirty="0">
                <a:solidFill>
                  <a:schemeClr val="tx1"/>
                </a:solidFill>
                <a:latin typeface="Meiryo UI" panose="020B0604030504040204" pitchFamily="50" charset="-128"/>
                <a:ea typeface="Meiryo UI" panose="020B0604030504040204" pitchFamily="50" charset="-128"/>
              </a:rPr>
              <a:t>2023</a:t>
            </a:r>
            <a:r>
              <a:rPr lang="ja-JP" altLang="en-US" sz="2800" dirty="0">
                <a:solidFill>
                  <a:schemeClr val="tx1"/>
                </a:solidFill>
                <a:latin typeface="Meiryo UI" panose="020B0604030504040204" pitchFamily="50" charset="-128"/>
                <a:ea typeface="Meiryo UI" panose="020B0604030504040204" pitchFamily="50" charset="-128"/>
              </a:rPr>
              <a:t>」</a:t>
            </a:r>
            <a:endParaRPr lang="en-US" altLang="ja-JP" sz="2800" dirty="0">
              <a:solidFill>
                <a:schemeClr val="tx1"/>
              </a:solidFill>
              <a:latin typeface="Meiryo UI" panose="020B0604030504040204" pitchFamily="50" charset="-128"/>
              <a:ea typeface="Meiryo UI" panose="020B0604030504040204" pitchFamily="50" charset="-128"/>
            </a:endParaRPr>
          </a:p>
          <a:p>
            <a:pPr>
              <a:defRPr/>
            </a:pPr>
            <a:r>
              <a:rPr lang="ja-JP" altLang="en-US" sz="2800" dirty="0">
                <a:solidFill>
                  <a:schemeClr val="tx1"/>
                </a:solidFill>
                <a:latin typeface="Meiryo UI" panose="020B0604030504040204" pitchFamily="50" charset="-128"/>
                <a:ea typeface="Meiryo UI" panose="020B0604030504040204" pitchFamily="50" charset="-128"/>
              </a:rPr>
              <a:t>・イタリアンレストラン「ボーノボーノ（</a:t>
            </a:r>
            <a:r>
              <a:rPr lang="en-US" altLang="ja-JP" sz="2800" dirty="0">
                <a:solidFill>
                  <a:schemeClr val="tx1"/>
                </a:solidFill>
                <a:latin typeface="Meiryo UI" panose="020B0604030504040204" pitchFamily="50" charset="-128"/>
                <a:ea typeface="Meiryo UI" panose="020B0604030504040204" pitchFamily="50" charset="-128"/>
              </a:rPr>
              <a:t>Buono2</a:t>
            </a:r>
            <a:r>
              <a:rPr lang="ja-JP" altLang="en-US" sz="2800" dirty="0">
                <a:solidFill>
                  <a:schemeClr val="tx1"/>
                </a:solidFill>
                <a:latin typeface="Meiryo UI" panose="020B0604030504040204" pitchFamily="50" charset="-128"/>
                <a:ea typeface="Meiryo UI" panose="020B0604030504040204" pitchFamily="50" charset="-128"/>
              </a:rPr>
              <a:t>）」にて</a:t>
            </a:r>
            <a:r>
              <a:rPr lang="en-US" altLang="ja-JP" sz="2800" dirty="0">
                <a:solidFill>
                  <a:schemeClr val="tx1"/>
                </a:solidFill>
                <a:latin typeface="Meiryo UI" panose="020B0604030504040204" pitchFamily="50" charset="-128"/>
                <a:ea typeface="Meiryo UI" panose="020B0604030504040204" pitchFamily="50" charset="-128"/>
              </a:rPr>
              <a:t>CFP</a:t>
            </a:r>
            <a:r>
              <a:rPr lang="ja-JP" altLang="en-US" sz="2800" dirty="0">
                <a:solidFill>
                  <a:schemeClr val="tx1"/>
                </a:solidFill>
                <a:latin typeface="Meiryo UI" panose="020B0604030504040204" pitchFamily="50" charset="-128"/>
                <a:ea typeface="Meiryo UI" panose="020B0604030504040204" pitchFamily="50" charset="-128"/>
              </a:rPr>
              <a:t>表示（９～３月）</a:t>
            </a:r>
            <a:endParaRPr lang="en-US" altLang="ja-JP" sz="2800" dirty="0">
              <a:solidFill>
                <a:schemeClr val="tx1"/>
              </a:solidFill>
              <a:latin typeface="Meiryo UI" panose="020B0604030504040204" pitchFamily="50" charset="-128"/>
              <a:ea typeface="Meiryo UI" panose="020B0604030504040204" pitchFamily="50" charset="-128"/>
            </a:endParaRPr>
          </a:p>
          <a:p>
            <a:pPr marL="1440000" indent="-1980000">
              <a:defRPr/>
            </a:pPr>
            <a:r>
              <a:rPr lang="ja-JP" altLang="en-US" sz="2800" dirty="0">
                <a:solidFill>
                  <a:schemeClr val="tx1"/>
                </a:solidFill>
                <a:latin typeface="Meiryo UI" panose="020B0604030504040204" pitchFamily="50" charset="-128"/>
                <a:ea typeface="Meiryo UI" panose="020B0604030504040204" pitchFamily="50" charset="-128"/>
              </a:rPr>
              <a:t>・スーパーマーケット「サンプラザ」府内全</a:t>
            </a:r>
            <a:r>
              <a:rPr lang="en-US" altLang="ja-JP" sz="2800" dirty="0">
                <a:solidFill>
                  <a:schemeClr val="tx1"/>
                </a:solidFill>
                <a:latin typeface="Meiryo UI" panose="020B0604030504040204" pitchFamily="50" charset="-128"/>
                <a:ea typeface="Meiryo UI" panose="020B0604030504040204" pitchFamily="50" charset="-128"/>
              </a:rPr>
              <a:t>35</a:t>
            </a:r>
            <a:r>
              <a:rPr lang="ja-JP" altLang="en-US" sz="2800" dirty="0">
                <a:solidFill>
                  <a:schemeClr val="tx1"/>
                </a:solidFill>
                <a:latin typeface="Meiryo UI" panose="020B0604030504040204" pitchFamily="50" charset="-128"/>
                <a:ea typeface="Meiryo UI" panose="020B0604030504040204" pitchFamily="50" charset="-128"/>
              </a:rPr>
              <a:t>店舗にて</a:t>
            </a:r>
            <a:r>
              <a:rPr lang="en-US" altLang="ja-JP" sz="2800" dirty="0">
                <a:solidFill>
                  <a:schemeClr val="tx1"/>
                </a:solidFill>
                <a:latin typeface="Meiryo UI" panose="020B0604030504040204" pitchFamily="50" charset="-128"/>
                <a:ea typeface="Meiryo UI" panose="020B0604030504040204" pitchFamily="50" charset="-128"/>
              </a:rPr>
              <a:t>CFP</a:t>
            </a:r>
            <a:r>
              <a:rPr lang="ja-JP" altLang="en-US" sz="2800" dirty="0">
                <a:solidFill>
                  <a:schemeClr val="tx1"/>
                </a:solidFill>
                <a:latin typeface="Meiryo UI" panose="020B0604030504040204" pitchFamily="50" charset="-128"/>
                <a:ea typeface="Meiryo UI" panose="020B0604030504040204" pitchFamily="50" charset="-128"/>
              </a:rPr>
              <a:t>表示（</a:t>
            </a:r>
            <a:r>
              <a:rPr lang="en-US" altLang="ja-JP" sz="2800" dirty="0">
                <a:solidFill>
                  <a:schemeClr val="tx1"/>
                </a:solidFill>
                <a:latin typeface="Meiryo UI" panose="020B0604030504040204" pitchFamily="50" charset="-128"/>
                <a:ea typeface="Meiryo UI" panose="020B0604030504040204" pitchFamily="50" charset="-128"/>
              </a:rPr>
              <a:t>10</a:t>
            </a:r>
            <a:r>
              <a:rPr lang="ja-JP" altLang="en-US" sz="2800" dirty="0">
                <a:solidFill>
                  <a:schemeClr val="tx1"/>
                </a:solidFill>
                <a:latin typeface="Meiryo UI" panose="020B0604030504040204" pitchFamily="50" charset="-128"/>
                <a:ea typeface="Meiryo UI" panose="020B0604030504040204" pitchFamily="50" charset="-128"/>
              </a:rPr>
              <a:t>～３月）</a:t>
            </a:r>
            <a:endParaRPr lang="en-US" altLang="ja-JP" sz="2800" dirty="0">
              <a:solidFill>
                <a:schemeClr val="tx1"/>
              </a:solidFill>
              <a:latin typeface="Meiryo UI" panose="020B0604030504040204" pitchFamily="50" charset="-128"/>
              <a:ea typeface="Meiryo UI" panose="020B0604030504040204" pitchFamily="50" charset="-128"/>
            </a:endParaRPr>
          </a:p>
          <a:p>
            <a:pPr marL="1440000" indent="-1980000">
              <a:defRPr/>
            </a:pPr>
            <a:r>
              <a:rPr lang="ja-JP" altLang="en-US" sz="2800" dirty="0">
                <a:solidFill>
                  <a:schemeClr val="tx1"/>
                </a:solidFill>
                <a:latin typeface="Meiryo UI" panose="020B0604030504040204" pitchFamily="50" charset="-128"/>
                <a:ea typeface="Meiryo UI" panose="020B0604030504040204" pitchFamily="50" charset="-128"/>
              </a:rPr>
              <a:t>・ 「産直市場よってって てんしば店」にて</a:t>
            </a:r>
            <a:r>
              <a:rPr lang="en-US" altLang="ja-JP" sz="2800" dirty="0">
                <a:solidFill>
                  <a:schemeClr val="tx1"/>
                </a:solidFill>
                <a:latin typeface="Meiryo UI" panose="020B0604030504040204" pitchFamily="50" charset="-128"/>
                <a:ea typeface="Meiryo UI" panose="020B0604030504040204" pitchFamily="50" charset="-128"/>
              </a:rPr>
              <a:t>CFP</a:t>
            </a:r>
            <a:r>
              <a:rPr lang="ja-JP" altLang="en-US" sz="2800" dirty="0">
                <a:solidFill>
                  <a:schemeClr val="tx1"/>
                </a:solidFill>
                <a:latin typeface="Meiryo UI" panose="020B0604030504040204" pitchFamily="50" charset="-128"/>
                <a:ea typeface="Meiryo UI" panose="020B0604030504040204" pitchFamily="50" charset="-128"/>
              </a:rPr>
              <a:t>表示（</a:t>
            </a:r>
            <a:r>
              <a:rPr lang="en-US" altLang="ja-JP" sz="2800" dirty="0">
                <a:solidFill>
                  <a:schemeClr val="tx1"/>
                </a:solidFill>
                <a:latin typeface="Meiryo UI" panose="020B0604030504040204" pitchFamily="50" charset="-128"/>
                <a:ea typeface="Meiryo UI" panose="020B0604030504040204" pitchFamily="50" charset="-128"/>
              </a:rPr>
              <a:t>11</a:t>
            </a:r>
            <a:r>
              <a:rPr lang="ja-JP" altLang="en-US" sz="2800" dirty="0">
                <a:solidFill>
                  <a:schemeClr val="tx1"/>
                </a:solidFill>
                <a:latin typeface="Meiryo UI" panose="020B0604030504040204" pitchFamily="50" charset="-128"/>
                <a:ea typeface="Meiryo UI" panose="020B0604030504040204" pitchFamily="50" charset="-128"/>
              </a:rPr>
              <a:t>～</a:t>
            </a:r>
            <a:r>
              <a:rPr lang="en-US" altLang="ja-JP" sz="2800" dirty="0">
                <a:solidFill>
                  <a:schemeClr val="tx1"/>
                </a:solidFill>
                <a:latin typeface="Meiryo UI" panose="020B0604030504040204" pitchFamily="50" charset="-128"/>
                <a:ea typeface="Meiryo UI" panose="020B0604030504040204" pitchFamily="50" charset="-128"/>
              </a:rPr>
              <a:t>12</a:t>
            </a:r>
            <a:r>
              <a:rPr lang="ja-JP" altLang="en-US" sz="2800" dirty="0">
                <a:solidFill>
                  <a:schemeClr val="tx1"/>
                </a:solidFill>
                <a:latin typeface="Meiryo UI" panose="020B0604030504040204" pitchFamily="50" charset="-128"/>
                <a:ea typeface="Meiryo UI" panose="020B0604030504040204" pitchFamily="50" charset="-128"/>
              </a:rPr>
              <a:t>月）</a:t>
            </a:r>
            <a:endParaRPr lang="en-US" altLang="ja-JP" sz="2800" dirty="0">
              <a:solidFill>
                <a:schemeClr val="tx1"/>
              </a:solidFill>
              <a:latin typeface="Meiryo UI" panose="020B0604030504040204" pitchFamily="50" charset="-128"/>
              <a:ea typeface="Meiryo UI" panose="020B0604030504040204" pitchFamily="50" charset="-128"/>
            </a:endParaRPr>
          </a:p>
          <a:p>
            <a:pPr marL="1440000" indent="-1980000">
              <a:spcBef>
                <a:spcPts val="1200"/>
              </a:spcBef>
              <a:defRPr/>
            </a:pPr>
            <a:r>
              <a:rPr lang="en-US" altLang="ja-JP" sz="2800" dirty="0">
                <a:solidFill>
                  <a:schemeClr val="tx1"/>
                </a:solidFill>
                <a:latin typeface="Meiryo UI" panose="020B0604030504040204" pitchFamily="50" charset="-128"/>
                <a:ea typeface="Meiryo UI" panose="020B0604030504040204" pitchFamily="50" charset="-128"/>
              </a:rPr>
              <a:t>11</a:t>
            </a:r>
            <a:r>
              <a:rPr lang="ja-JP" altLang="en-US" sz="2800" dirty="0">
                <a:solidFill>
                  <a:schemeClr val="tx1"/>
                </a:solidFill>
                <a:latin typeface="Meiryo UI" panose="020B0604030504040204" pitchFamily="50" charset="-128"/>
                <a:ea typeface="Meiryo UI" panose="020B0604030504040204" pitchFamily="50" charset="-128"/>
              </a:rPr>
              <a:t>月～　 府内イベント「おおさかもん祭り」に出展し、キッチンカー等での</a:t>
            </a:r>
            <a:r>
              <a:rPr lang="en-US" altLang="ja-JP" sz="2800" dirty="0">
                <a:solidFill>
                  <a:schemeClr val="tx1"/>
                </a:solidFill>
                <a:latin typeface="Meiryo UI" panose="020B0604030504040204" pitchFamily="50" charset="-128"/>
                <a:ea typeface="Meiryo UI" panose="020B0604030504040204" pitchFamily="50" charset="-128"/>
              </a:rPr>
              <a:t>CFP</a:t>
            </a:r>
            <a:r>
              <a:rPr lang="ja-JP" altLang="en-US" sz="2800" dirty="0">
                <a:solidFill>
                  <a:schemeClr val="tx1"/>
                </a:solidFill>
                <a:latin typeface="Meiryo UI" panose="020B0604030504040204" pitchFamily="50" charset="-128"/>
                <a:ea typeface="Meiryo UI" panose="020B0604030504040204" pitchFamily="50" charset="-128"/>
              </a:rPr>
              <a:t>表示　　　　　　 「エーコープ近畿府内</a:t>
            </a:r>
            <a:r>
              <a:rPr lang="en-US" altLang="ja-JP" sz="2800" dirty="0">
                <a:solidFill>
                  <a:schemeClr val="tx1"/>
                </a:solidFill>
                <a:latin typeface="Meiryo UI" panose="020B0604030504040204" pitchFamily="50" charset="-128"/>
                <a:ea typeface="Meiryo UI" panose="020B0604030504040204" pitchFamily="50" charset="-128"/>
              </a:rPr>
              <a:t>2</a:t>
            </a:r>
            <a:r>
              <a:rPr lang="ja-JP" altLang="en-US" sz="2800" dirty="0">
                <a:solidFill>
                  <a:schemeClr val="tx1"/>
                </a:solidFill>
                <a:latin typeface="Meiryo UI" panose="020B0604030504040204" pitchFamily="50" charset="-128"/>
                <a:ea typeface="Meiryo UI" panose="020B0604030504040204" pitchFamily="50" charset="-128"/>
              </a:rPr>
              <a:t>店舗」「</a:t>
            </a:r>
            <a:r>
              <a:rPr lang="en-US" altLang="ja-JP" sz="2800" dirty="0">
                <a:solidFill>
                  <a:schemeClr val="tx1"/>
                </a:solidFill>
                <a:latin typeface="Meiryo UI" panose="020B0604030504040204" pitchFamily="50" charset="-128"/>
                <a:ea typeface="Meiryo UI" panose="020B0604030504040204" pitchFamily="50" charset="-128"/>
              </a:rPr>
              <a:t>JA</a:t>
            </a:r>
            <a:r>
              <a:rPr lang="ja-JP" altLang="en-US" sz="2800" dirty="0">
                <a:solidFill>
                  <a:schemeClr val="tx1"/>
                </a:solidFill>
                <a:latin typeface="Meiryo UI" panose="020B0604030504040204" pitchFamily="50" charset="-128"/>
                <a:ea typeface="Meiryo UI" panose="020B0604030504040204" pitchFamily="50" charset="-128"/>
              </a:rPr>
              <a:t>いずみの 愛彩ランド」「大阪府立花の文化園」「大阪いずみ市民生協 </a:t>
            </a:r>
            <a:r>
              <a:rPr lang="en-US" altLang="ja-JP" sz="2800" dirty="0">
                <a:solidFill>
                  <a:schemeClr val="tx1"/>
                </a:solidFill>
                <a:latin typeface="Meiryo UI" panose="020B0604030504040204" pitchFamily="50" charset="-128"/>
                <a:ea typeface="Meiryo UI" panose="020B0604030504040204" pitchFamily="50" charset="-128"/>
              </a:rPr>
              <a:t>EC</a:t>
            </a:r>
            <a:r>
              <a:rPr lang="ja-JP" altLang="en-US" sz="2800" dirty="0">
                <a:solidFill>
                  <a:schemeClr val="tx1"/>
                </a:solidFill>
                <a:latin typeface="Meiryo UI" panose="020B0604030504040204" pitchFamily="50" charset="-128"/>
                <a:ea typeface="Meiryo UI" panose="020B0604030504040204" pitchFamily="50" charset="-128"/>
              </a:rPr>
              <a:t>サイト」にて</a:t>
            </a:r>
            <a:r>
              <a:rPr lang="en-US" altLang="ja-JP" sz="2800" dirty="0">
                <a:solidFill>
                  <a:schemeClr val="tx1"/>
                </a:solidFill>
                <a:latin typeface="Meiryo UI" panose="020B0604030504040204" pitchFamily="50" charset="-128"/>
                <a:ea typeface="Meiryo UI" panose="020B0604030504040204" pitchFamily="50" charset="-128"/>
              </a:rPr>
              <a:t>CFP</a:t>
            </a:r>
            <a:r>
              <a:rPr lang="ja-JP" altLang="en-US" sz="2800" dirty="0">
                <a:solidFill>
                  <a:schemeClr val="tx1"/>
                </a:solidFill>
                <a:latin typeface="Meiryo UI" panose="020B0604030504040204" pitchFamily="50" charset="-128"/>
                <a:ea typeface="Meiryo UI" panose="020B0604030504040204" pitchFamily="50" charset="-128"/>
              </a:rPr>
              <a:t>表示予定</a:t>
            </a:r>
            <a:endParaRPr lang="en-US" altLang="ja-JP" sz="2800" dirty="0">
              <a:solidFill>
                <a:schemeClr val="tx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99B9E22D-87D7-4B48-9C98-96ACA29267C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9000" contrast="11000"/>
                    </a14:imgEffect>
                  </a14:imgLayer>
                </a14:imgProps>
              </a:ext>
              <a:ext uri="{28A0092B-C50C-407E-A947-70E740481C1C}">
                <a14:useLocalDpi xmlns:a14="http://schemas.microsoft.com/office/drawing/2010/main" val="0"/>
              </a:ext>
            </a:extLst>
          </a:blip>
          <a:srcRect l="6500" r="52251"/>
          <a:stretch/>
        </p:blipFill>
        <p:spPr>
          <a:xfrm rot="5400000">
            <a:off x="6949447" y="2412676"/>
            <a:ext cx="1848178" cy="2520279"/>
          </a:xfrm>
          <a:prstGeom prst="rect">
            <a:avLst/>
          </a:prstGeom>
        </p:spPr>
      </p:pic>
      <p:pic>
        <p:nvPicPr>
          <p:cNvPr id="9" name="図 8">
            <a:extLst>
              <a:ext uri="{FF2B5EF4-FFF2-40B4-BE49-F238E27FC236}">
                <a16:creationId xmlns:a16="http://schemas.microsoft.com/office/drawing/2014/main" id="{FBAC8FCA-CE95-4B71-A943-DC477303995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1000"/>
                    </a14:imgEffect>
                  </a14:imgLayer>
                </a14:imgProps>
              </a:ext>
              <a:ext uri="{28A0092B-C50C-407E-A947-70E740481C1C}">
                <a14:useLocalDpi xmlns:a14="http://schemas.microsoft.com/office/drawing/2010/main" val="0"/>
              </a:ext>
            </a:extLst>
          </a:blip>
          <a:srcRect l="10668" t="8890" b="5761"/>
          <a:stretch/>
        </p:blipFill>
        <p:spPr>
          <a:xfrm>
            <a:off x="9466948" y="2748726"/>
            <a:ext cx="2579279" cy="1848178"/>
          </a:xfrm>
          <a:prstGeom prst="rect">
            <a:avLst/>
          </a:prstGeom>
        </p:spPr>
      </p:pic>
      <p:sp>
        <p:nvSpPr>
          <p:cNvPr id="11" name="テキスト ボックス 10">
            <a:extLst>
              <a:ext uri="{FF2B5EF4-FFF2-40B4-BE49-F238E27FC236}">
                <a16:creationId xmlns:a16="http://schemas.microsoft.com/office/drawing/2014/main" id="{13C702E2-941C-4491-8FE1-FFB5F1990220}"/>
              </a:ext>
            </a:extLst>
          </p:cNvPr>
          <p:cNvSpPr txBox="1"/>
          <p:nvPr/>
        </p:nvSpPr>
        <p:spPr>
          <a:xfrm>
            <a:off x="6685404" y="4596904"/>
            <a:ext cx="2376263"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サンプラザでの表示の様子</a:t>
            </a:r>
          </a:p>
        </p:txBody>
      </p:sp>
      <p:sp>
        <p:nvSpPr>
          <p:cNvPr id="29" name="テキスト ボックス 28">
            <a:extLst>
              <a:ext uri="{FF2B5EF4-FFF2-40B4-BE49-F238E27FC236}">
                <a16:creationId xmlns:a16="http://schemas.microsoft.com/office/drawing/2014/main" id="{A974CEFB-2945-4603-95CB-A31857F248B0}"/>
              </a:ext>
            </a:extLst>
          </p:cNvPr>
          <p:cNvSpPr txBox="1"/>
          <p:nvPr/>
        </p:nvSpPr>
        <p:spPr>
          <a:xfrm>
            <a:off x="9244766" y="4596904"/>
            <a:ext cx="3023641"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ドーン</a:t>
            </a:r>
            <a:r>
              <a:rPr lang="en-US" altLang="ja-JP" sz="1200" dirty="0">
                <a:latin typeface="Meiryo UI" panose="020B0604030504040204" pitchFamily="50" charset="-128"/>
                <a:ea typeface="Meiryo UI" panose="020B0604030504040204" pitchFamily="50" charset="-128"/>
              </a:rPr>
              <a:t>de</a:t>
            </a:r>
            <a:r>
              <a:rPr lang="ja-JP" altLang="en-US" sz="1200" dirty="0">
                <a:latin typeface="Meiryo UI" panose="020B0604030504040204" pitchFamily="50" charset="-128"/>
                <a:ea typeface="Meiryo UI" panose="020B0604030504040204" pitchFamily="50" charset="-128"/>
              </a:rPr>
              <a:t>キラリフェスティバル</a:t>
            </a:r>
            <a:r>
              <a:rPr kumimoji="1" lang="ja-JP" altLang="en-US" sz="1200" dirty="0">
                <a:latin typeface="Meiryo UI" panose="020B0604030504040204" pitchFamily="50" charset="-128"/>
                <a:ea typeface="Meiryo UI" panose="020B0604030504040204" pitchFamily="50" charset="-128"/>
              </a:rPr>
              <a:t>での表示の様子</a:t>
            </a:r>
          </a:p>
        </p:txBody>
      </p:sp>
      <p:sp>
        <p:nvSpPr>
          <p:cNvPr id="13" name="AutoShape 187">
            <a:extLst>
              <a:ext uri="{FF2B5EF4-FFF2-40B4-BE49-F238E27FC236}">
                <a16:creationId xmlns:a16="http://schemas.microsoft.com/office/drawing/2014/main" id="{B961C8EF-FD21-43F8-B22D-7812D285859F}"/>
              </a:ext>
            </a:extLst>
          </p:cNvPr>
          <p:cNvSpPr>
            <a:spLocks noChangeArrowheads="1"/>
          </p:cNvSpPr>
          <p:nvPr/>
        </p:nvSpPr>
        <p:spPr bwMode="auto">
          <a:xfrm>
            <a:off x="424136" y="4497570"/>
            <a:ext cx="2376264" cy="618322"/>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800" b="1" dirty="0">
                <a:solidFill>
                  <a:schemeClr val="bg1"/>
                </a:solidFill>
                <a:latin typeface="Meiryo UI" panose="020B0604030504040204" pitchFamily="50" charset="-128"/>
                <a:ea typeface="Meiryo UI" panose="020B0604030504040204" pitchFamily="50" charset="-128"/>
              </a:rPr>
              <a:t>事業の状況</a:t>
            </a:r>
          </a:p>
        </p:txBody>
      </p:sp>
      <p:pic>
        <p:nvPicPr>
          <p:cNvPr id="14" name="図 13">
            <a:extLst>
              <a:ext uri="{FF2B5EF4-FFF2-40B4-BE49-F238E27FC236}">
                <a16:creationId xmlns:a16="http://schemas.microsoft.com/office/drawing/2014/main" id="{158A633A-91FA-4B0A-A44C-5EF704AB90A0}"/>
              </a:ext>
            </a:extLst>
          </p:cNvPr>
          <p:cNvPicPr>
            <a:picLocks noChangeAspect="1"/>
          </p:cNvPicPr>
          <p:nvPr/>
        </p:nvPicPr>
        <p:blipFill>
          <a:blip r:embed="rId7"/>
          <a:stretch>
            <a:fillRect/>
          </a:stretch>
        </p:blipFill>
        <p:spPr>
          <a:xfrm>
            <a:off x="258898" y="2568352"/>
            <a:ext cx="6192000" cy="1944001"/>
          </a:xfrm>
          <a:prstGeom prst="rect">
            <a:avLst/>
          </a:prstGeom>
        </p:spPr>
      </p:pic>
    </p:spTree>
    <p:extLst>
      <p:ext uri="{BB962C8B-B14F-4D97-AF65-F5344CB8AC3E}">
        <p14:creationId xmlns:p14="http://schemas.microsoft.com/office/powerpoint/2010/main" val="282660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スライド番号プレースホルダー 56"/>
          <p:cNvSpPr>
            <a:spLocks noGrp="1"/>
          </p:cNvSpPr>
          <p:nvPr>
            <p:ph type="sldNum" sz="quarter" idx="12"/>
          </p:nvPr>
        </p:nvSpPr>
        <p:spPr>
          <a:xfrm>
            <a:off x="12046227" y="8833048"/>
            <a:ext cx="680400" cy="680400"/>
          </a:xfrm>
        </p:spPr>
        <p:txBody>
          <a:bodyPr/>
          <a:lstStyle/>
          <a:p>
            <a:fld id="{260D7C64-4B75-47CE-A9E9-B75BE436869C}" type="slidenum">
              <a:rPr kumimoji="1" lang="ja-JP" altLang="en-US" smtClean="0"/>
              <a:t>4</a:t>
            </a:fld>
            <a:endParaRPr kumimoji="1" lang="ja-JP" altLang="en-US" dirty="0"/>
          </a:p>
        </p:txBody>
      </p:sp>
      <p:sp>
        <p:nvSpPr>
          <p:cNvPr id="3" name="正方形/長方形 2"/>
          <p:cNvSpPr/>
          <p:nvPr/>
        </p:nvSpPr>
        <p:spPr>
          <a:xfrm>
            <a:off x="258899" y="1632248"/>
            <a:ext cx="12078492" cy="1384995"/>
          </a:xfrm>
          <a:prstGeom prst="rect">
            <a:avLst/>
          </a:prstGeom>
          <a:noFill/>
          <a:ln>
            <a:solidFill>
              <a:schemeClr val="tx1"/>
            </a:solidFill>
          </a:ln>
        </p:spPr>
        <p:txBody>
          <a:bodyPr wrap="square">
            <a:spAutoFit/>
          </a:bodyPr>
          <a:lstStyle/>
          <a:p>
            <a:pPr fontAlgn="ctr">
              <a:defRPr/>
            </a:pPr>
            <a:r>
              <a:rPr lang="ja-JP" altLang="en-US" sz="2800" dirty="0">
                <a:latin typeface="Meiryo UI" panose="020B0604030504040204" pitchFamily="50" charset="-128"/>
                <a:ea typeface="Meiryo UI" panose="020B0604030504040204" pitchFamily="50" charset="-128"/>
              </a:rPr>
              <a:t>事業者による脱炭素経営の浸透を図ることをめざし、府内事業者による</a:t>
            </a:r>
            <a:r>
              <a:rPr lang="en-US" altLang="ja-JP" sz="2800" dirty="0">
                <a:latin typeface="Meiryo UI" panose="020B0604030504040204" pitchFamily="50" charset="-128"/>
                <a:ea typeface="Meiryo UI" panose="020B0604030504040204" pitchFamily="50" charset="-128"/>
              </a:rPr>
              <a:t>CO</a:t>
            </a:r>
            <a:r>
              <a:rPr lang="en-US" altLang="ja-JP" sz="2800" baseline="-250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削減分が効率的にクレジット認証を受けられるスキームをつくり、実践するとともに、万博におけるカーボンニュートラルの実現に貢献する寄附につなげる。</a:t>
            </a:r>
          </a:p>
        </p:txBody>
      </p:sp>
      <p:pic>
        <p:nvPicPr>
          <p:cNvPr id="10"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290" y="3864277"/>
            <a:ext cx="7111542" cy="157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二等辺三角形 11"/>
          <p:cNvSpPr/>
          <p:nvPr/>
        </p:nvSpPr>
        <p:spPr>
          <a:xfrm rot="10800000">
            <a:off x="9175492" y="4680501"/>
            <a:ext cx="1477963" cy="1511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8"/>
          </a:p>
        </p:txBody>
      </p:sp>
      <p:sp>
        <p:nvSpPr>
          <p:cNvPr id="13" name="角丸四角形 12"/>
          <p:cNvSpPr/>
          <p:nvPr/>
        </p:nvSpPr>
        <p:spPr>
          <a:xfrm>
            <a:off x="8383317" y="3770475"/>
            <a:ext cx="3850131" cy="883592"/>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0400" rIns="50400"/>
          <a:lstStyle/>
          <a:p>
            <a:pPr>
              <a:defRPr/>
            </a:pPr>
            <a:r>
              <a:rPr lang="ja-JP" altLang="en-US" sz="2400" dirty="0">
                <a:solidFill>
                  <a:schemeClr val="tx1"/>
                </a:solidFill>
                <a:latin typeface="Meiryo UI" panose="020B0604030504040204" pitchFamily="50" charset="-128"/>
                <a:ea typeface="Meiryo UI" panose="020B0604030504040204" pitchFamily="50" charset="-128"/>
              </a:rPr>
              <a:t>✔　事業者等への意向調査</a:t>
            </a:r>
            <a:endParaRPr lang="en-US" altLang="ja-JP" sz="2400" dirty="0">
              <a:solidFill>
                <a:schemeClr val="tx1"/>
              </a:solidFill>
              <a:latin typeface="Meiryo UI" panose="020B0604030504040204" pitchFamily="50" charset="-128"/>
              <a:ea typeface="Meiryo UI" panose="020B0604030504040204" pitchFamily="50" charset="-128"/>
            </a:endParaRPr>
          </a:p>
          <a:p>
            <a:pPr marL="251143" indent="-251143">
              <a:defRPr/>
            </a:pPr>
            <a:r>
              <a:rPr lang="ja-JP" altLang="en-US" sz="2400" dirty="0">
                <a:solidFill>
                  <a:schemeClr val="tx1"/>
                </a:solidFill>
                <a:latin typeface="Meiryo UI" panose="020B0604030504040204" pitchFamily="50" charset="-128"/>
                <a:ea typeface="Meiryo UI" panose="020B0604030504040204" pitchFamily="50" charset="-128"/>
              </a:rPr>
              <a:t>✔　プロジェクト登録手続き</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8401226" y="4859539"/>
            <a:ext cx="3850131" cy="1207193"/>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50400" bIns="50400"/>
          <a:lstStyle/>
          <a:p>
            <a:pPr>
              <a:defRPr/>
            </a:pPr>
            <a:r>
              <a:rPr lang="ja-JP" altLang="en-US" sz="2400" dirty="0">
                <a:solidFill>
                  <a:schemeClr val="tx1"/>
                </a:solidFill>
                <a:latin typeface="Meiryo UI" panose="020B0604030504040204" pitchFamily="50" charset="-128"/>
                <a:ea typeface="Meiryo UI" panose="020B0604030504040204" pitchFamily="50" charset="-128"/>
              </a:rPr>
              <a:t>・　削減効果をモニタリング</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　モニタリング結果を集約し、</a:t>
            </a:r>
            <a:endParaRPr lang="en-US" altLang="ja-JP" sz="2400" dirty="0">
              <a:solidFill>
                <a:schemeClr val="tx1"/>
              </a:solidFill>
              <a:latin typeface="Meiryo UI" panose="020B0604030504040204" pitchFamily="50" charset="-128"/>
              <a:ea typeface="Meiryo UI" panose="020B0604030504040204" pitchFamily="50" charset="-128"/>
            </a:endParaRPr>
          </a:p>
          <a:p>
            <a:pPr>
              <a:defRPr/>
            </a:pPr>
            <a:r>
              <a:rPr lang="ja-JP" altLang="en-US" sz="2400" dirty="0">
                <a:solidFill>
                  <a:schemeClr val="tx1"/>
                </a:solidFill>
                <a:latin typeface="Meiryo UI" panose="020B0604030504040204" pitchFamily="50" charset="-128"/>
                <a:ea typeface="Meiryo UI" panose="020B0604030504040204" pitchFamily="50" charset="-128"/>
              </a:rPr>
              <a:t>　　クレジット化</a:t>
            </a:r>
            <a:endParaRPr lang="en-US" altLang="ja-JP" sz="24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
          <p:cNvSpPr txBox="1">
            <a:spLocks noChangeArrowheads="1"/>
          </p:cNvSpPr>
          <p:nvPr/>
        </p:nvSpPr>
        <p:spPr bwMode="auto">
          <a:xfrm>
            <a:off x="7843154" y="4051734"/>
            <a:ext cx="643588"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nSpc>
                <a:spcPts val="2800"/>
              </a:lnSpc>
              <a:spcBef>
                <a:spcPct val="0"/>
              </a:spcBef>
              <a:buNone/>
            </a:pPr>
            <a:r>
              <a:rPr lang="en-US" altLang="ja-JP" sz="2520" dirty="0">
                <a:solidFill>
                  <a:srgbClr val="FF0000"/>
                </a:solidFill>
                <a:latin typeface="Meiryo UI" panose="020B0604030504040204" pitchFamily="50" charset="-128"/>
                <a:ea typeface="Meiryo UI" panose="020B0604030504040204" pitchFamily="50" charset="-128"/>
              </a:rPr>
              <a:t>′23</a:t>
            </a:r>
          </a:p>
        </p:txBody>
      </p:sp>
      <p:sp>
        <p:nvSpPr>
          <p:cNvPr id="16" name="テキスト ボックス 1"/>
          <p:cNvSpPr txBox="1">
            <a:spLocks noChangeArrowheads="1"/>
          </p:cNvSpPr>
          <p:nvPr/>
        </p:nvSpPr>
        <p:spPr bwMode="auto">
          <a:xfrm>
            <a:off x="7881162" y="5197257"/>
            <a:ext cx="967910"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nSpc>
                <a:spcPts val="2800"/>
              </a:lnSpc>
              <a:spcBef>
                <a:spcPct val="0"/>
              </a:spcBef>
              <a:buNone/>
            </a:pPr>
            <a:r>
              <a:rPr lang="en-US" altLang="ja-JP" sz="2520" dirty="0">
                <a:solidFill>
                  <a:srgbClr val="FF0000"/>
                </a:solidFill>
                <a:latin typeface="Meiryo UI" panose="020B0604030504040204" pitchFamily="50" charset="-128"/>
                <a:ea typeface="Meiryo UI" panose="020B0604030504040204" pitchFamily="50" charset="-128"/>
              </a:rPr>
              <a:t>′24</a:t>
            </a:r>
          </a:p>
          <a:p>
            <a:pPr>
              <a:lnSpc>
                <a:spcPts val="2800"/>
              </a:lnSpc>
              <a:spcBef>
                <a:spcPct val="0"/>
              </a:spcBef>
              <a:buNone/>
            </a:pPr>
            <a:r>
              <a:rPr lang="en-US" altLang="ja-JP" sz="2520" dirty="0">
                <a:solidFill>
                  <a:srgbClr val="FF0000"/>
                </a:solidFill>
                <a:latin typeface="Meiryo UI" panose="020B0604030504040204" pitchFamily="50" charset="-128"/>
                <a:ea typeface="Meiryo UI" panose="020B0604030504040204" pitchFamily="50" charset="-128"/>
              </a:rPr>
              <a:t>~ ′25</a:t>
            </a:r>
          </a:p>
        </p:txBody>
      </p:sp>
      <p:sp>
        <p:nvSpPr>
          <p:cNvPr id="17" name="二等辺三角形 16"/>
          <p:cNvSpPr/>
          <p:nvPr/>
        </p:nvSpPr>
        <p:spPr>
          <a:xfrm rot="10800000">
            <a:off x="9175494" y="6127597"/>
            <a:ext cx="1480185" cy="1511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608"/>
          </a:p>
        </p:txBody>
      </p:sp>
      <p:sp>
        <p:nvSpPr>
          <p:cNvPr id="18" name="角丸四角形 17"/>
          <p:cNvSpPr/>
          <p:nvPr/>
        </p:nvSpPr>
        <p:spPr>
          <a:xfrm>
            <a:off x="8530143" y="6287460"/>
            <a:ext cx="3721214" cy="481281"/>
          </a:xfrm>
          <a:prstGeom prst="roundRect">
            <a:avLst>
              <a:gd name="adj" fmla="val 20818"/>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bg1"/>
                </a:solidFill>
                <a:latin typeface="Meiryo UI" panose="020B0604030504040204" pitchFamily="50" charset="-128"/>
                <a:ea typeface="Meiryo UI" panose="020B0604030504040204" pitchFamily="50" charset="-128"/>
              </a:rPr>
              <a:t>万博へのクレジット寄附</a:t>
            </a:r>
          </a:p>
        </p:txBody>
      </p:sp>
      <p:sp>
        <p:nvSpPr>
          <p:cNvPr id="19" name="テキスト ボックス 1"/>
          <p:cNvSpPr txBox="1">
            <a:spLocks noChangeArrowheads="1"/>
          </p:cNvSpPr>
          <p:nvPr/>
        </p:nvSpPr>
        <p:spPr bwMode="auto">
          <a:xfrm>
            <a:off x="7881162" y="6356710"/>
            <a:ext cx="709804"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nSpc>
                <a:spcPts val="2800"/>
              </a:lnSpc>
              <a:spcBef>
                <a:spcPct val="0"/>
              </a:spcBef>
              <a:buNone/>
            </a:pPr>
            <a:r>
              <a:rPr lang="en-US" altLang="ja-JP" sz="2520" dirty="0">
                <a:solidFill>
                  <a:srgbClr val="FF0000"/>
                </a:solidFill>
                <a:latin typeface="Meiryo UI" panose="020B0604030504040204" pitchFamily="50" charset="-128"/>
                <a:ea typeface="Meiryo UI" panose="020B0604030504040204" pitchFamily="50" charset="-128"/>
              </a:rPr>
              <a:t>′25</a:t>
            </a:r>
          </a:p>
        </p:txBody>
      </p:sp>
      <p:sp>
        <p:nvSpPr>
          <p:cNvPr id="22" name="テキスト ボックス 7"/>
          <p:cNvSpPr txBox="1">
            <a:spLocks noChangeArrowheads="1"/>
          </p:cNvSpPr>
          <p:nvPr/>
        </p:nvSpPr>
        <p:spPr bwMode="auto">
          <a:xfrm>
            <a:off x="8018992" y="3312357"/>
            <a:ext cx="507855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2520" b="0" i="0" dirty="0"/>
              <a:t>＜万博までの流れ＞</a:t>
            </a:r>
          </a:p>
        </p:txBody>
      </p:sp>
      <p:sp>
        <p:nvSpPr>
          <p:cNvPr id="23" name="テキスト ボックス 7"/>
          <p:cNvSpPr txBox="1">
            <a:spLocks noChangeArrowheads="1"/>
          </p:cNvSpPr>
          <p:nvPr/>
        </p:nvSpPr>
        <p:spPr bwMode="auto">
          <a:xfrm>
            <a:off x="289290" y="3432229"/>
            <a:ext cx="5078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2400" b="0" i="0" dirty="0"/>
              <a:t>＜とりまとめイメージ＞</a:t>
            </a:r>
          </a:p>
        </p:txBody>
      </p:sp>
      <p:sp>
        <p:nvSpPr>
          <p:cNvPr id="39" name="角丸四角形 38"/>
          <p:cNvSpPr/>
          <p:nvPr/>
        </p:nvSpPr>
        <p:spPr bwMode="auto">
          <a:xfrm>
            <a:off x="118970" y="971565"/>
            <a:ext cx="12373616" cy="540287"/>
          </a:xfrm>
          <a:prstGeom prst="roundRect">
            <a:avLst/>
          </a:prstGeom>
          <a:gradFill>
            <a:gsLst>
              <a:gs pos="0">
                <a:srgbClr val="0099FF"/>
              </a:gs>
              <a:gs pos="21000">
                <a:srgbClr val="9FD9FF"/>
              </a:gs>
              <a:gs pos="100000">
                <a:schemeClr val="bg1"/>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109415" tIns="43097" rIns="109415" bIns="0" anchor="ctr">
            <a:noAutofit/>
          </a:bodyPr>
          <a:lstStyle/>
          <a:p>
            <a:pPr algn="ctr">
              <a:defRPr/>
            </a:pP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クレジットを活用した事業者による脱炭素経営促進事業</a:t>
            </a:r>
            <a:endParaRPr kumimoji="0" lang="en-US" altLang="ja-JP" sz="3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40" name="AutoShape 187"/>
          <p:cNvSpPr>
            <a:spLocks noChangeArrowheads="1"/>
          </p:cNvSpPr>
          <p:nvPr/>
        </p:nvSpPr>
        <p:spPr bwMode="auto">
          <a:xfrm>
            <a:off x="712168" y="6849567"/>
            <a:ext cx="2376264" cy="618322"/>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800" b="1" dirty="0">
                <a:solidFill>
                  <a:schemeClr val="bg1"/>
                </a:solidFill>
                <a:latin typeface="Meiryo UI" panose="020B0604030504040204" pitchFamily="50" charset="-128"/>
                <a:ea typeface="Meiryo UI" panose="020B0604030504040204" pitchFamily="50" charset="-128"/>
              </a:rPr>
              <a:t>事業の状況</a:t>
            </a:r>
          </a:p>
        </p:txBody>
      </p:sp>
      <p:sp>
        <p:nvSpPr>
          <p:cNvPr id="41" name="角丸四角形 40"/>
          <p:cNvSpPr/>
          <p:nvPr/>
        </p:nvSpPr>
        <p:spPr>
          <a:xfrm>
            <a:off x="892682" y="7516356"/>
            <a:ext cx="9252534" cy="1026544"/>
          </a:xfrm>
          <a:prstGeom prst="roundRect">
            <a:avLst>
              <a:gd name="adj" fmla="val 9285"/>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defRPr/>
            </a:pPr>
            <a:r>
              <a:rPr lang="ja-JP" altLang="en-US" sz="2800" dirty="0">
                <a:solidFill>
                  <a:schemeClr val="tx1"/>
                </a:solidFill>
                <a:latin typeface="Meiryo UI" panose="020B0604030504040204" pitchFamily="50" charset="-128"/>
                <a:ea typeface="Meiryo UI" panose="020B0604030504040204" pitchFamily="50" charset="-128"/>
              </a:rPr>
              <a:t>７月　　　府内事業者への意向調査</a:t>
            </a:r>
            <a:endParaRPr lang="en-US" altLang="ja-JP" sz="2800" dirty="0">
              <a:solidFill>
                <a:schemeClr val="tx1"/>
              </a:solidFill>
              <a:latin typeface="Meiryo UI" panose="020B0604030504040204" pitchFamily="50" charset="-128"/>
              <a:ea typeface="Meiryo UI" panose="020B0604030504040204" pitchFamily="50" charset="-128"/>
            </a:endParaRPr>
          </a:p>
          <a:p>
            <a:pPr>
              <a:defRPr/>
            </a:pPr>
            <a:r>
              <a:rPr lang="en-US" altLang="ja-JP" sz="2800" dirty="0">
                <a:solidFill>
                  <a:schemeClr val="tx1"/>
                </a:solidFill>
                <a:latin typeface="Meiryo UI" panose="020B0604030504040204" pitchFamily="50" charset="-128"/>
                <a:ea typeface="Meiryo UI" panose="020B0604030504040204" pitchFamily="50" charset="-128"/>
              </a:rPr>
              <a:t>11</a:t>
            </a:r>
            <a:r>
              <a:rPr lang="ja-JP" altLang="en-US" sz="2800" dirty="0">
                <a:solidFill>
                  <a:schemeClr val="tx1"/>
                </a:solidFill>
                <a:latin typeface="Meiryo UI" panose="020B0604030504040204" pitchFamily="50" charset="-128"/>
                <a:ea typeface="Meiryo UI" panose="020B0604030504040204" pitchFamily="50" charset="-128"/>
              </a:rPr>
              <a:t>月～　 参加事業者募集開始、プロジェクト登録手続き</a:t>
            </a:r>
            <a:endParaRPr lang="en-US" altLang="ja-JP" sz="28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AAE408A8-8877-411A-A563-BF21B21BCCE9}"/>
              </a:ext>
            </a:extLst>
          </p:cNvPr>
          <p:cNvSpPr txBox="1"/>
          <p:nvPr/>
        </p:nvSpPr>
        <p:spPr>
          <a:xfrm>
            <a:off x="150968" y="5343518"/>
            <a:ext cx="3081384" cy="400110"/>
          </a:xfrm>
          <a:prstGeom prst="rect">
            <a:avLst/>
          </a:prstGeom>
          <a:noFill/>
        </p:spPr>
        <p:txBody>
          <a:bodyPr wrap="square" rtlCol="0">
            <a:spAutoFit/>
          </a:bodyPr>
          <a:lstStyle/>
          <a:p>
            <a:r>
              <a:rPr kumimoji="1" lang="en-US" altLang="ja-JP" sz="2000" dirty="0"/>
              <a:t>CO2</a:t>
            </a:r>
            <a:r>
              <a:rPr kumimoji="1" lang="ja-JP" altLang="en-US" sz="2000" dirty="0"/>
              <a:t>削減取組実施</a:t>
            </a:r>
          </a:p>
        </p:txBody>
      </p:sp>
      <p:sp>
        <p:nvSpPr>
          <p:cNvPr id="20" name="正方形/長方形 19">
            <a:extLst>
              <a:ext uri="{FF2B5EF4-FFF2-40B4-BE49-F238E27FC236}">
                <a16:creationId xmlns:a16="http://schemas.microsoft.com/office/drawing/2014/main" id="{01B39C1D-31F6-457B-B29F-BD3474662E7C}"/>
              </a:ext>
            </a:extLst>
          </p:cNvPr>
          <p:cNvSpPr/>
          <p:nvPr/>
        </p:nvSpPr>
        <p:spPr>
          <a:xfrm>
            <a:off x="91303" y="120079"/>
            <a:ext cx="832572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bg1"/>
                </a:solidFill>
                <a:latin typeface="Meiryo UI" panose="020B0604030504040204" pitchFamily="50" charset="-128"/>
                <a:ea typeface="Meiryo UI" panose="020B0604030504040204" pitchFamily="50" charset="-128"/>
              </a:rPr>
              <a:t>脱炭素化に向けた取組みの進捗状況について</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0474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72982" y="5657917"/>
            <a:ext cx="11692800" cy="1663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608"/>
          </a:p>
        </p:txBody>
      </p:sp>
      <p:sp>
        <p:nvSpPr>
          <p:cNvPr id="8" name="正方形/長方形 7"/>
          <p:cNvSpPr/>
          <p:nvPr/>
        </p:nvSpPr>
        <p:spPr>
          <a:xfrm>
            <a:off x="956710" y="5813149"/>
            <a:ext cx="11097016" cy="1298817"/>
          </a:xfrm>
          <a:prstGeom prst="rect">
            <a:avLst/>
          </a:prstGeom>
        </p:spPr>
        <p:txBody>
          <a:bodyPr wrap="square">
            <a:spAutoFit/>
          </a:bodyPr>
          <a:lstStyle/>
          <a:p>
            <a:r>
              <a:rPr lang="ja-JP" altLang="en-US" sz="2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今後、新築</a:t>
            </a:r>
            <a:r>
              <a:rPr lang="en-US" altLang="ja-JP" sz="2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建替えを含む</a:t>
            </a:r>
            <a:r>
              <a:rPr lang="en-US" altLang="ja-JP" sz="2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計画に着手する府有建築物のエネルギー消費性能は、原則</a:t>
            </a:r>
            <a:r>
              <a:rPr lang="en-US" altLang="ja-JP" sz="2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 Ready</a:t>
            </a:r>
            <a:r>
              <a:rPr lang="ja-JP" altLang="en-US" sz="2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を目指す</a:t>
            </a:r>
            <a:endParaRPr lang="en-US" altLang="ja-JP" sz="28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9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ただし、建築物の用途や特性等から実現できない場合でも、</a:t>
            </a:r>
            <a:r>
              <a:rPr lang="en-US" altLang="ja-JP" sz="22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 Oriented</a:t>
            </a:r>
            <a:r>
              <a:rPr lang="ja-JP" altLang="en-US" sz="22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相当以上とする</a:t>
            </a:r>
          </a:p>
        </p:txBody>
      </p:sp>
      <p:sp>
        <p:nvSpPr>
          <p:cNvPr id="18" name="正方形/長方形 17"/>
          <p:cNvSpPr/>
          <p:nvPr/>
        </p:nvSpPr>
        <p:spPr>
          <a:xfrm>
            <a:off x="654562" y="7426761"/>
            <a:ext cx="10988421" cy="1118255"/>
          </a:xfrm>
          <a:prstGeom prst="rect">
            <a:avLst/>
          </a:prstGeom>
        </p:spPr>
        <p:txBody>
          <a:bodyPr wrap="square">
            <a:spAutoFit/>
          </a:bodyPr>
          <a:lstStyle/>
          <a:p>
            <a:pPr>
              <a:spcAft>
                <a:spcPts val="42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対    象 ： 大阪府が新築</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建替えを含む</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する全ての建築物</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42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ただし、原則</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年以内に実質的な府負担ベースで投資回収が可能な建築物を対象とする</a:t>
            </a:r>
          </a:p>
          <a:p>
            <a:pPr>
              <a:spcAft>
                <a:spcPts val="420"/>
              </a:spcAf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3" name="スライド番号プレースホルダー 1"/>
          <p:cNvSpPr>
            <a:spLocks noGrp="1"/>
          </p:cNvSpPr>
          <p:nvPr>
            <p:ph type="sldNum" sz="quarter" idx="12"/>
          </p:nvPr>
        </p:nvSpPr>
        <p:spPr>
          <a:xfrm>
            <a:off x="12071506" y="8833048"/>
            <a:ext cx="680400" cy="680400"/>
          </a:xfrm>
        </p:spPr>
        <p:txBody>
          <a:bodyPr/>
          <a:lstStyle/>
          <a:p>
            <a:fld id="{260D7C64-4B75-47CE-A9E9-B75BE436869C}" type="slidenum">
              <a:rPr kumimoji="1" lang="ja-JP" altLang="en-US" smtClean="0"/>
              <a:t>5</a:t>
            </a:fld>
            <a:endParaRPr kumimoji="1" lang="ja-JP" altLang="en-US"/>
          </a:p>
        </p:txBody>
      </p:sp>
      <p:sp>
        <p:nvSpPr>
          <p:cNvPr id="12" name="フローチャート: 組合せ 11"/>
          <p:cNvSpPr/>
          <p:nvPr/>
        </p:nvSpPr>
        <p:spPr>
          <a:xfrm>
            <a:off x="3578087" y="4973411"/>
            <a:ext cx="5555054" cy="424404"/>
          </a:xfrm>
          <a:prstGeom prst="flowChartMerg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608"/>
          </a:p>
        </p:txBody>
      </p:sp>
      <p:sp>
        <p:nvSpPr>
          <p:cNvPr id="14" name="角丸四角形 13"/>
          <p:cNvSpPr/>
          <p:nvPr/>
        </p:nvSpPr>
        <p:spPr>
          <a:xfrm>
            <a:off x="452938" y="2352328"/>
            <a:ext cx="11944800" cy="6192688"/>
          </a:xfrm>
          <a:prstGeom prst="roundRect">
            <a:avLst>
              <a:gd name="adj" fmla="val 0"/>
            </a:avLst>
          </a:prstGeom>
          <a:no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2744" dirty="0"/>
          </a:p>
        </p:txBody>
      </p:sp>
      <p:sp>
        <p:nvSpPr>
          <p:cNvPr id="19" name="正方形/長方形 18"/>
          <p:cNvSpPr/>
          <p:nvPr/>
        </p:nvSpPr>
        <p:spPr>
          <a:xfrm>
            <a:off x="537900" y="2463222"/>
            <a:ext cx="11541600" cy="2349361"/>
          </a:xfrm>
          <a:prstGeom prst="rect">
            <a:avLst/>
          </a:prstGeom>
        </p:spPr>
        <p:txBody>
          <a:bodyPr wrap="square">
            <a:spAutoFit/>
          </a:bodyPr>
          <a:lstStyle/>
          <a:p>
            <a:pPr marL="100800" indent="-640080">
              <a:spcAft>
                <a:spcPts val="840"/>
              </a:spcAft>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ZEB Ready</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の場合でも大阪府ファシリティマネジメント基本方針の目標である築後</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年以内に実質的な府負担ベースの投資回収が可能。</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100800" indent="-640080">
              <a:spcAft>
                <a:spcPts val="840"/>
              </a:spcAft>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・国の「</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年度までに新築建築物の平均で</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ZEB Ready</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相当」という目標を踏まえるとともに、</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年カーボンニュートラルの実現に向けて、府が率先して取り組む必要があるため、以下のとおり、目標を設定する。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0174194" y="1727841"/>
            <a:ext cx="2347462" cy="529706"/>
          </a:xfrm>
          <a:prstGeom prst="rect">
            <a:avLst/>
          </a:prstGeom>
          <a:solidFill>
            <a:schemeClr val="bg1"/>
          </a:solidFill>
          <a:ln w="317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2001" dirty="0">
                <a:solidFill>
                  <a:schemeClr val="tx1"/>
                </a:solidFill>
                <a:latin typeface="Meiryo UI" panose="020B0604030504040204" pitchFamily="50" charset="-128"/>
                <a:ea typeface="Meiryo UI" panose="020B0604030504040204" pitchFamily="50" charset="-128"/>
              </a:rPr>
              <a:t>2023</a:t>
            </a:r>
            <a:r>
              <a:rPr lang="ja-JP" altLang="en-US" sz="2001" dirty="0">
                <a:solidFill>
                  <a:schemeClr val="tx1"/>
                </a:solidFill>
                <a:latin typeface="Meiryo UI" panose="020B0604030504040204" pitchFamily="50" charset="-128"/>
                <a:ea typeface="Meiryo UI" panose="020B0604030504040204" pitchFamily="50" charset="-128"/>
              </a:rPr>
              <a:t>年７月決定</a:t>
            </a:r>
          </a:p>
        </p:txBody>
      </p:sp>
      <p:sp>
        <p:nvSpPr>
          <p:cNvPr id="21" name="正方形/長方形 20"/>
          <p:cNvSpPr/>
          <p:nvPr/>
        </p:nvSpPr>
        <p:spPr>
          <a:xfrm>
            <a:off x="3016424" y="7784586"/>
            <a:ext cx="8626559" cy="4613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2001" dirty="0">
              <a:solidFill>
                <a:schemeClr val="tx1"/>
              </a:solidFill>
              <a:latin typeface="Meiryo UI" panose="020B0604030504040204" pitchFamily="50" charset="-128"/>
              <a:ea typeface="Meiryo UI" panose="020B0604030504040204" pitchFamily="50" charset="-128"/>
            </a:endParaRPr>
          </a:p>
        </p:txBody>
      </p:sp>
      <p:sp>
        <p:nvSpPr>
          <p:cNvPr id="24" name="角丸四角形 25">
            <a:extLst>
              <a:ext uri="{FF2B5EF4-FFF2-40B4-BE49-F238E27FC236}">
                <a16:creationId xmlns:a16="http://schemas.microsoft.com/office/drawing/2014/main" id="{D49CD1E0-FC5C-467F-8581-E091AFE512D3}"/>
              </a:ext>
            </a:extLst>
          </p:cNvPr>
          <p:cNvSpPr/>
          <p:nvPr/>
        </p:nvSpPr>
        <p:spPr bwMode="auto">
          <a:xfrm>
            <a:off x="118970" y="984176"/>
            <a:ext cx="12373616" cy="604646"/>
          </a:xfrm>
          <a:prstGeom prst="roundRect">
            <a:avLst/>
          </a:prstGeom>
          <a:gradFill>
            <a:gsLst>
              <a:gs pos="0">
                <a:srgbClr val="0099FF"/>
              </a:gs>
              <a:gs pos="21000">
                <a:srgbClr val="9FD9FF"/>
              </a:gs>
              <a:gs pos="100000">
                <a:schemeClr val="bg1"/>
              </a:gs>
              <a:gs pos="100000">
                <a:schemeClr val="accent2">
                  <a:tint val="15000"/>
                  <a:satMod val="350000"/>
                </a:schemeClr>
              </a:gs>
            </a:gsLst>
          </a:gradFill>
          <a:ln/>
        </p:spPr>
        <p:style>
          <a:lnRef idx="1">
            <a:schemeClr val="accent2"/>
          </a:lnRef>
          <a:fillRef idx="2">
            <a:schemeClr val="accent2"/>
          </a:fillRef>
          <a:effectRef idx="1">
            <a:schemeClr val="accent2"/>
          </a:effectRef>
          <a:fontRef idx="minor">
            <a:schemeClr val="dk1"/>
          </a:fontRef>
        </p:style>
        <p:txBody>
          <a:bodyPr wrap="square" lIns="109415" tIns="43097" rIns="109415" bIns="0" anchor="ctr">
            <a:noAutofit/>
          </a:bodyPr>
          <a:lstStyle/>
          <a:p>
            <a:pPr algn="ctr">
              <a:defRPr/>
            </a:pP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府有建築物の新築</a:t>
            </a:r>
            <a:r>
              <a:rPr lang="en-US" altLang="ja-JP" sz="3200" dirty="0">
                <a:solidFill>
                  <a:schemeClr val="tx1"/>
                </a:solidFill>
                <a:latin typeface="Meiryo UI" panose="020B0604030504040204" pitchFamily="50" charset="-128"/>
                <a:ea typeface="Meiryo UI" panose="020B0604030504040204" pitchFamily="50" charset="-128"/>
                <a:cs typeface="ＭＳ Ｐゴシック" pitchFamily="50" charset="-128"/>
              </a:rPr>
              <a:t>(</a:t>
            </a: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建替えを含む</a:t>
            </a:r>
            <a:r>
              <a:rPr lang="en-US" altLang="ja-JP" sz="3200" dirty="0">
                <a:solidFill>
                  <a:schemeClr val="tx1"/>
                </a:solidFill>
                <a:latin typeface="Meiryo UI" panose="020B0604030504040204" pitchFamily="50" charset="-128"/>
                <a:ea typeface="Meiryo UI" panose="020B0604030504040204" pitchFamily="50" charset="-128"/>
                <a:cs typeface="ＭＳ Ｐゴシック" pitchFamily="50" charset="-128"/>
              </a:rPr>
              <a:t>)</a:t>
            </a: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における</a:t>
            </a:r>
            <a:r>
              <a:rPr lang="en-US" altLang="ja-JP" sz="3200" dirty="0">
                <a:solidFill>
                  <a:schemeClr val="tx1"/>
                </a:solidFill>
                <a:latin typeface="Meiryo UI" panose="020B0604030504040204" pitchFamily="50" charset="-128"/>
                <a:ea typeface="Meiryo UI" panose="020B0604030504040204" pitchFamily="50" charset="-128"/>
                <a:cs typeface="ＭＳ Ｐゴシック" pitchFamily="50" charset="-128"/>
              </a:rPr>
              <a:t>ZEB</a:t>
            </a:r>
            <a:r>
              <a:rPr lang="ja-JP" altLang="en-US" sz="3200" dirty="0">
                <a:solidFill>
                  <a:schemeClr val="tx1"/>
                </a:solidFill>
                <a:latin typeface="Meiryo UI" panose="020B0604030504040204" pitchFamily="50" charset="-128"/>
                <a:ea typeface="Meiryo UI" panose="020B0604030504040204" pitchFamily="50" charset="-128"/>
                <a:cs typeface="ＭＳ Ｐゴシック" pitchFamily="50" charset="-128"/>
              </a:rPr>
              <a:t>化推進方針</a:t>
            </a:r>
          </a:p>
        </p:txBody>
      </p:sp>
      <p:sp>
        <p:nvSpPr>
          <p:cNvPr id="15" name="正方形/長方形 14">
            <a:extLst>
              <a:ext uri="{FF2B5EF4-FFF2-40B4-BE49-F238E27FC236}">
                <a16:creationId xmlns:a16="http://schemas.microsoft.com/office/drawing/2014/main" id="{886DB7B8-7011-49E0-8809-10E717A3A2CF}"/>
              </a:ext>
            </a:extLst>
          </p:cNvPr>
          <p:cNvSpPr/>
          <p:nvPr/>
        </p:nvSpPr>
        <p:spPr>
          <a:xfrm>
            <a:off x="91303" y="120079"/>
            <a:ext cx="8325721" cy="6325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bg1"/>
                </a:solidFill>
                <a:latin typeface="Meiryo UI" panose="020B0604030504040204" pitchFamily="50" charset="-128"/>
                <a:ea typeface="Meiryo UI" panose="020B0604030504040204" pitchFamily="50" charset="-128"/>
              </a:rPr>
              <a:t>脱炭素化に向けた取組みの進捗状況について</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34275468"/>
      </p:ext>
    </p:extLst>
  </p:cSld>
  <p:clrMapOvr>
    <a:masterClrMapping/>
  </p:clrMapOvr>
</p:sld>
</file>

<file path=ppt/theme/theme1.xml><?xml version="1.0" encoding="utf-8"?>
<a:theme xmlns:a="http://schemas.openxmlformats.org/drawingml/2006/main" name="1_Office ​​テーマ">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A3 297x420 mm</PresentationFormat>
  <Paragraphs>81</Paragraphs>
  <Slides>5</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Meiryo UI</vt:lpstr>
      <vt:lpstr>Arial</vt:lpstr>
      <vt:lpstr>Calibri</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2022-07-01T08:52:53Z</dcterms:created>
  <dcterms:modified xsi:type="dcterms:W3CDTF">2023-11-16T01:48:03Z</dcterms:modified>
</cp:coreProperties>
</file>