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Lst>
  <p:sldSz cx="12192000" cy="6858000"/>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570275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2574049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2070386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1914867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1490388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21980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96755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163609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231701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250186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BCAA2B-BECD-4852-8217-6456141E14BB}" type="datetimeFigureOut">
              <a:rPr kumimoji="1" lang="ja-JP" altLang="en-US" smtClean="0"/>
              <a:t>2021/6/29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1437843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CAA2B-BECD-4852-8217-6456141E14BB}" type="datetimeFigureOut">
              <a:rPr kumimoji="1" lang="ja-JP" altLang="en-US" smtClean="0"/>
              <a:t>2021/6/29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FA89A-B929-4651-B60E-6BBC1F0870E5}" type="slidenum">
              <a:rPr kumimoji="1" lang="ja-JP" altLang="en-US" smtClean="0"/>
              <a:t>‹#›</a:t>
            </a:fld>
            <a:endParaRPr kumimoji="1" lang="ja-JP" altLang="en-US"/>
          </a:p>
        </p:txBody>
      </p:sp>
    </p:spTree>
    <p:extLst>
      <p:ext uri="{BB962C8B-B14F-4D97-AF65-F5344CB8AC3E}">
        <p14:creationId xmlns:p14="http://schemas.microsoft.com/office/powerpoint/2010/main" val="3015529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54416747"/>
              </p:ext>
            </p:extLst>
          </p:nvPr>
        </p:nvGraphicFramePr>
        <p:xfrm>
          <a:off x="182880" y="683696"/>
          <a:ext cx="11747788" cy="6009120"/>
        </p:xfrm>
        <a:graphic>
          <a:graphicData uri="http://schemas.openxmlformats.org/drawingml/2006/table">
            <a:tbl>
              <a:tblPr firstRow="1" bandRow="1">
                <a:tableStyleId>{5C22544A-7EE6-4342-B048-85BDC9FD1C3A}</a:tableStyleId>
              </a:tblPr>
              <a:tblGrid>
                <a:gridCol w="906332">
                  <a:extLst>
                    <a:ext uri="{9D8B030D-6E8A-4147-A177-3AD203B41FA5}">
                      <a16:colId xmlns:a16="http://schemas.microsoft.com/office/drawing/2014/main" val="1453765698"/>
                    </a:ext>
                  </a:extLst>
                </a:gridCol>
                <a:gridCol w="3872753">
                  <a:extLst>
                    <a:ext uri="{9D8B030D-6E8A-4147-A177-3AD203B41FA5}">
                      <a16:colId xmlns:a16="http://schemas.microsoft.com/office/drawing/2014/main" val="998855451"/>
                    </a:ext>
                  </a:extLst>
                </a:gridCol>
                <a:gridCol w="3559665">
                  <a:extLst>
                    <a:ext uri="{9D8B030D-6E8A-4147-A177-3AD203B41FA5}">
                      <a16:colId xmlns:a16="http://schemas.microsoft.com/office/drawing/2014/main" val="795481245"/>
                    </a:ext>
                  </a:extLst>
                </a:gridCol>
                <a:gridCol w="3409038">
                  <a:extLst>
                    <a:ext uri="{9D8B030D-6E8A-4147-A177-3AD203B41FA5}">
                      <a16:colId xmlns:a16="http://schemas.microsoft.com/office/drawing/2014/main" val="1010520041"/>
                    </a:ext>
                  </a:extLst>
                </a:gridCol>
              </a:tblGrid>
              <a:tr h="357314">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地球温暖化の推進に関する法律（温対法）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エネルギーの使用の合理化等に</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関する法律（省エネ法）</a:t>
                      </a:r>
                    </a:p>
                  </a:txBody>
                  <a:tcPr/>
                </a:tc>
                <a:tc>
                  <a:txBody>
                    <a:bodyPr/>
                    <a:lstStyle/>
                    <a:p>
                      <a:r>
                        <a:rPr kumimoji="1" lang="ja-JP" altLang="en-US" sz="1200" dirty="0">
                          <a:latin typeface="Meiryo UI" panose="020B0604030504040204" pitchFamily="50" charset="-128"/>
                          <a:ea typeface="Meiryo UI" panose="020B0604030504040204" pitchFamily="50" charset="-128"/>
                        </a:rPr>
                        <a:t>大阪府温暖化の防止等に関する条例</a:t>
                      </a:r>
                    </a:p>
                  </a:txBody>
                  <a:tcPr/>
                </a:tc>
                <a:extLst>
                  <a:ext uri="{0D108BD9-81ED-4DB2-BD59-A6C34878D82A}">
                    <a16:rowId xmlns:a16="http://schemas.microsoft.com/office/drawing/2014/main" val="2273586084"/>
                  </a:ext>
                </a:extLst>
              </a:tr>
              <a:tr h="1593882">
                <a:tc>
                  <a:txBody>
                    <a:bodyPr/>
                    <a:lstStyle/>
                    <a:p>
                      <a:r>
                        <a:rPr kumimoji="1" lang="ja-JP" altLang="en-US" sz="1200" dirty="0">
                          <a:latin typeface="Meiryo UI" panose="020B0604030504040204" pitchFamily="50" charset="-128"/>
                          <a:ea typeface="Meiryo UI" panose="020B0604030504040204" pitchFamily="50" charset="-128"/>
                        </a:rPr>
                        <a:t>対象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特定事業所排出者</a:t>
                      </a:r>
                      <a:r>
                        <a:rPr kumimoji="1" lang="en-US" altLang="ja-JP" sz="1200" b="1" dirty="0" smtClean="0">
                          <a:solidFill>
                            <a:schemeClr val="tx1"/>
                          </a:solidFill>
                          <a:latin typeface="Meiryo UI" panose="020B0604030504040204" pitchFamily="50" charset="-128"/>
                          <a:ea typeface="Meiryo UI" panose="020B0604030504040204" pitchFamily="50" charset="-128"/>
                        </a:rPr>
                        <a:t>】</a:t>
                      </a:r>
                    </a:p>
                    <a:p>
                      <a:r>
                        <a:rPr kumimoji="1" lang="ja-JP" altLang="en-US" sz="1200" b="1" dirty="0" smtClean="0">
                          <a:solidFill>
                            <a:schemeClr val="tx1"/>
                          </a:solidFill>
                          <a:latin typeface="Meiryo UI" panose="020B0604030504040204" pitchFamily="50" charset="-128"/>
                          <a:ea typeface="Meiryo UI" panose="020B0604030504040204" pitchFamily="50" charset="-128"/>
                        </a:rPr>
                        <a:t>○エネルギー起源</a:t>
                      </a:r>
                      <a:r>
                        <a:rPr kumimoji="1" lang="en-US" altLang="ja-JP" sz="1200" b="1" dirty="0" smtClean="0">
                          <a:solidFill>
                            <a:schemeClr val="tx1"/>
                          </a:solidFill>
                          <a:latin typeface="Meiryo UI" panose="020B0604030504040204" pitchFamily="50" charset="-128"/>
                          <a:ea typeface="Meiryo UI" panose="020B0604030504040204" pitchFamily="50" charset="-128"/>
                        </a:rPr>
                        <a:t>CO2</a:t>
                      </a:r>
                    </a:p>
                    <a:p>
                      <a:pPr marL="93663" indent="-93663"/>
                      <a:r>
                        <a:rPr kumimoji="1" lang="ja-JP" altLang="en-US"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全ての事業所のエネルギー使用量合計が</a:t>
                      </a:r>
                      <a:r>
                        <a:rPr kumimoji="1" lang="en-US" altLang="ja-JP" sz="1200" b="1" dirty="0">
                          <a:solidFill>
                            <a:schemeClr val="tx1"/>
                          </a:solidFill>
                          <a:latin typeface="Meiryo UI" panose="020B0604030504040204" pitchFamily="50" charset="-128"/>
                          <a:ea typeface="Meiryo UI" panose="020B0604030504040204" pitchFamily="50" charset="-128"/>
                        </a:rPr>
                        <a:t>1,500kL/</a:t>
                      </a:r>
                      <a:r>
                        <a:rPr kumimoji="1" lang="ja-JP" altLang="en-US" sz="1200" b="1" dirty="0">
                          <a:solidFill>
                            <a:schemeClr val="tx1"/>
                          </a:solidFill>
                          <a:latin typeface="Meiryo UI" panose="020B0604030504040204" pitchFamily="50" charset="-128"/>
                          <a:ea typeface="Meiryo UI" panose="020B0604030504040204" pitchFamily="50" charset="-128"/>
                        </a:rPr>
                        <a:t>年以上となる事業者</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smtClean="0">
                          <a:solidFill>
                            <a:schemeClr val="tx1"/>
                          </a:solidFill>
                          <a:latin typeface="Meiryo UI" panose="020B0604030504040204" pitchFamily="50" charset="-128"/>
                          <a:ea typeface="Meiryo UI" panose="020B0604030504040204" pitchFamily="50" charset="-128"/>
                        </a:rPr>
                        <a:t>CO2</a:t>
                      </a:r>
                      <a:r>
                        <a:rPr kumimoji="1" lang="ja-JP" altLang="en-US" sz="1200" b="1" dirty="0">
                          <a:solidFill>
                            <a:schemeClr val="tx1"/>
                          </a:solidFill>
                          <a:latin typeface="Meiryo UI" panose="020B0604030504040204" pitchFamily="50" charset="-128"/>
                          <a:ea typeface="Meiryo UI" panose="020B0604030504040204" pitchFamily="50" charset="-128"/>
                        </a:rPr>
                        <a:t>以外の温室効果</a:t>
                      </a:r>
                      <a:r>
                        <a:rPr kumimoji="1" lang="ja-JP" altLang="en-US" sz="1200" b="1" dirty="0" smtClean="0">
                          <a:solidFill>
                            <a:schemeClr val="tx1"/>
                          </a:solidFill>
                          <a:latin typeface="Meiryo UI" panose="020B0604030504040204" pitchFamily="50" charset="-128"/>
                          <a:ea typeface="Meiryo UI" panose="020B0604030504040204" pitchFamily="50" charset="-128"/>
                        </a:rPr>
                        <a:t>ガス</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smtClean="0">
                          <a:solidFill>
                            <a:schemeClr val="tx1"/>
                          </a:solidFill>
                          <a:latin typeface="Meiryo UI" panose="020B0604030504040204" pitchFamily="50" charset="-128"/>
                          <a:ea typeface="Meiryo UI" panose="020B0604030504040204" pitchFamily="50" charset="-128"/>
                        </a:rPr>
                        <a:t>・次の①および②の要件をみたす事業者</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tx1"/>
                          </a:solidFill>
                          <a:latin typeface="Meiryo UI" panose="020B0604030504040204" pitchFamily="50" charset="-128"/>
                          <a:ea typeface="Meiryo UI" panose="020B0604030504040204" pitchFamily="50" charset="-128"/>
                        </a:rPr>
                        <a:t>　①温室効果ガスの種類ごとに全ての事業所の排出量合計が</a:t>
                      </a:r>
                      <a:r>
                        <a:rPr kumimoji="1" lang="en-US" altLang="ja-JP" sz="1200" b="1" dirty="0" smtClean="0">
                          <a:solidFill>
                            <a:schemeClr val="tx1"/>
                          </a:solidFill>
                          <a:latin typeface="Meiryo UI" panose="020B0604030504040204" pitchFamily="50" charset="-128"/>
                          <a:ea typeface="Meiryo UI" panose="020B0604030504040204" pitchFamily="50" charset="-128"/>
                        </a:rPr>
                        <a:t>CO2</a:t>
                      </a:r>
                      <a:r>
                        <a:rPr kumimoji="1" lang="ja-JP" altLang="en-US" sz="1200" b="1" dirty="0" smtClean="0">
                          <a:solidFill>
                            <a:schemeClr val="tx1"/>
                          </a:solidFill>
                          <a:latin typeface="Meiryo UI" panose="020B0604030504040204" pitchFamily="50" charset="-128"/>
                          <a:ea typeface="Meiryo UI" panose="020B0604030504040204" pitchFamily="50" charset="-128"/>
                        </a:rPr>
                        <a:t>換算で</a:t>
                      </a:r>
                      <a:r>
                        <a:rPr kumimoji="1" lang="en-US" altLang="ja-JP" sz="1200" b="1" dirty="0" smtClean="0">
                          <a:solidFill>
                            <a:schemeClr val="tx1"/>
                          </a:solidFill>
                          <a:latin typeface="Meiryo UI" panose="020B0604030504040204" pitchFamily="50" charset="-128"/>
                          <a:ea typeface="Meiryo UI" panose="020B0604030504040204" pitchFamily="50" charset="-128"/>
                        </a:rPr>
                        <a:t>3,000t</a:t>
                      </a:r>
                      <a:r>
                        <a:rPr kumimoji="1" lang="ja-JP" altLang="en-US" sz="1200" b="1" dirty="0" smtClean="0">
                          <a:solidFill>
                            <a:schemeClr val="tx1"/>
                          </a:solidFill>
                          <a:latin typeface="Meiryo UI" panose="020B0604030504040204" pitchFamily="50" charset="-128"/>
                          <a:ea typeface="Meiryo UI" panose="020B0604030504040204" pitchFamily="50" charset="-128"/>
                        </a:rPr>
                        <a:t>以上</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r>
                        <a:rPr kumimoji="1" lang="ja-JP" altLang="en-US" sz="1200" b="1" dirty="0" smtClean="0">
                          <a:solidFill>
                            <a:schemeClr val="tx1"/>
                          </a:solidFill>
                          <a:latin typeface="Meiryo UI" panose="020B0604030504040204" pitchFamily="50" charset="-128"/>
                          <a:ea typeface="Meiryo UI" panose="020B0604030504040204" pitchFamily="50" charset="-128"/>
                        </a:rPr>
                        <a:t>　②事業者全体で常時使用する従業員の数が</a:t>
                      </a:r>
                      <a:r>
                        <a:rPr kumimoji="1" lang="en-US" altLang="ja-JP" sz="1200" b="1" dirty="0" smtClean="0">
                          <a:solidFill>
                            <a:schemeClr val="tx1"/>
                          </a:solidFill>
                          <a:latin typeface="Meiryo UI" panose="020B0604030504040204" pitchFamily="50" charset="-128"/>
                          <a:ea typeface="Meiryo UI" panose="020B0604030504040204" pitchFamily="50" charset="-128"/>
                        </a:rPr>
                        <a:t>21</a:t>
                      </a:r>
                      <a:r>
                        <a:rPr kumimoji="1" lang="ja-JP" altLang="en-US" sz="1200" b="1" dirty="0" smtClean="0">
                          <a:solidFill>
                            <a:schemeClr val="tx1"/>
                          </a:solidFill>
                          <a:latin typeface="Meiryo UI" panose="020B0604030504040204" pitchFamily="50" charset="-128"/>
                          <a:ea typeface="Meiryo UI" panose="020B0604030504040204" pitchFamily="50" charset="-128"/>
                        </a:rPr>
                        <a:t>人以上</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特定輸送排出者</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r>
                        <a:rPr kumimoji="1" lang="ja-JP" altLang="en-US" sz="1200" dirty="0" smtClean="0">
                          <a:solidFill>
                            <a:schemeClr val="tx1"/>
                          </a:solidFill>
                          <a:latin typeface="Meiryo UI" panose="020B0604030504040204" pitchFamily="50" charset="-128"/>
                          <a:ea typeface="Meiryo UI" panose="020B0604030504040204" pitchFamily="50" charset="-128"/>
                        </a:rPr>
                        <a:t>・省エネ法の特定貨物輸送事業者</a:t>
                      </a:r>
                    </a:p>
                    <a:p>
                      <a:r>
                        <a:rPr kumimoji="1" lang="ja-JP" altLang="en-US" sz="1200" dirty="0" smtClean="0">
                          <a:solidFill>
                            <a:schemeClr val="tx1"/>
                          </a:solidFill>
                          <a:latin typeface="Meiryo UI" panose="020B0604030504040204" pitchFamily="50" charset="-128"/>
                          <a:ea typeface="Meiryo UI" panose="020B0604030504040204" pitchFamily="50" charset="-128"/>
                        </a:rPr>
                        <a:t>・省エネ法の特定旅客輸送事業者</a:t>
                      </a:r>
                    </a:p>
                    <a:p>
                      <a:r>
                        <a:rPr kumimoji="1" lang="ja-JP" altLang="en-US" sz="1200" dirty="0" smtClean="0">
                          <a:solidFill>
                            <a:schemeClr val="tx1"/>
                          </a:solidFill>
                          <a:latin typeface="Meiryo UI" panose="020B0604030504040204" pitchFamily="50" charset="-128"/>
                          <a:ea typeface="Meiryo UI" panose="020B0604030504040204" pitchFamily="50" charset="-128"/>
                        </a:rPr>
                        <a:t>・省エネ法の特定航空輸送事業者</a:t>
                      </a:r>
                    </a:p>
                    <a:p>
                      <a:r>
                        <a:rPr kumimoji="1" lang="ja-JP" altLang="en-US" sz="1200" dirty="0" smtClean="0">
                          <a:solidFill>
                            <a:schemeClr val="tx1"/>
                          </a:solidFill>
                          <a:latin typeface="Meiryo UI" panose="020B0604030504040204" pitchFamily="50" charset="-128"/>
                          <a:ea typeface="Meiryo UI" panose="020B0604030504040204" pitchFamily="50" charset="-128"/>
                        </a:rPr>
                        <a:t>・省エネ法の特定荷主</a:t>
                      </a:r>
                    </a:p>
                    <a:p>
                      <a:pPr marL="93663" indent="-93663"/>
                      <a:r>
                        <a:rPr kumimoji="1" lang="ja-JP" altLang="en-US" sz="1200" dirty="0" smtClean="0">
                          <a:solidFill>
                            <a:schemeClr val="tx1"/>
                          </a:solidFill>
                          <a:latin typeface="Meiryo UI" panose="020B0604030504040204" pitchFamily="50" charset="-128"/>
                          <a:ea typeface="Meiryo UI" panose="020B0604030504040204" pitchFamily="50" charset="-128"/>
                        </a:rPr>
                        <a:t>・省エネ法の認定管理統括荷主又は管理関係荷主であって、貨物輸送事業者に輸送させる貨物輸送量が</a:t>
                      </a:r>
                      <a:r>
                        <a:rPr kumimoji="1" lang="en-US" altLang="ja-JP" sz="1200" dirty="0" smtClean="0">
                          <a:solidFill>
                            <a:schemeClr val="tx1"/>
                          </a:solidFill>
                          <a:latin typeface="Meiryo UI" panose="020B0604030504040204" pitchFamily="50" charset="-128"/>
                          <a:ea typeface="Meiryo UI" panose="020B0604030504040204" pitchFamily="50" charset="-128"/>
                        </a:rPr>
                        <a:t>3,000</a:t>
                      </a:r>
                      <a:r>
                        <a:rPr kumimoji="1" lang="ja-JP" altLang="en-US" sz="1200" dirty="0" smtClean="0">
                          <a:solidFill>
                            <a:schemeClr val="tx1"/>
                          </a:solidFill>
                          <a:latin typeface="Meiryo UI" panose="020B0604030504040204" pitchFamily="50" charset="-128"/>
                          <a:ea typeface="Meiryo UI" panose="020B0604030504040204" pitchFamily="50" charset="-128"/>
                        </a:rPr>
                        <a:t>万トンキロ</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年以上の荷主</a:t>
                      </a:r>
                    </a:p>
                    <a:p>
                      <a:pPr marL="93663" indent="-93663"/>
                      <a:r>
                        <a:rPr kumimoji="1" lang="ja-JP" altLang="en-US" sz="1200" dirty="0" smtClean="0">
                          <a:solidFill>
                            <a:schemeClr val="tx1"/>
                          </a:solidFill>
                          <a:latin typeface="Meiryo UI" panose="020B0604030504040204" pitchFamily="50" charset="-128"/>
                          <a:ea typeface="Meiryo UI" panose="020B0604030504040204" pitchFamily="50" charset="-128"/>
                        </a:rPr>
                        <a:t>・省エネ法の認定管理統括貨客輸送事業者又は管理関係貨客輸送事業者であって、輸送能力の合計が</a:t>
                      </a:r>
                      <a:r>
                        <a:rPr kumimoji="1" lang="en-US" altLang="ja-JP" sz="1200" dirty="0" smtClean="0">
                          <a:solidFill>
                            <a:schemeClr val="tx1"/>
                          </a:solidFill>
                          <a:latin typeface="Meiryo UI" panose="020B0604030504040204" pitchFamily="50" charset="-128"/>
                          <a:ea typeface="Meiryo UI" panose="020B0604030504040204" pitchFamily="50" charset="-128"/>
                        </a:rPr>
                        <a:t>300</a:t>
                      </a:r>
                      <a:r>
                        <a:rPr kumimoji="1" lang="ja-JP" altLang="en-US" sz="1200" dirty="0" smtClean="0">
                          <a:solidFill>
                            <a:schemeClr val="tx1"/>
                          </a:solidFill>
                          <a:latin typeface="Meiryo UI" panose="020B0604030504040204" pitchFamily="50" charset="-128"/>
                          <a:ea typeface="Meiryo UI" panose="020B0604030504040204" pitchFamily="50" charset="-128"/>
                        </a:rPr>
                        <a:t>両以上の貨客輸送事業者</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特定事業者</a:t>
                      </a:r>
                      <a:r>
                        <a:rPr kumimoji="1" lang="en-US" altLang="ja-JP" sz="1200" b="1" dirty="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200" b="1" dirty="0">
                          <a:solidFill>
                            <a:schemeClr val="tx1"/>
                          </a:solidFill>
                          <a:latin typeface="Meiryo UI" panose="020B0604030504040204" pitchFamily="50" charset="-128"/>
                          <a:ea typeface="Meiryo UI" panose="020B0604030504040204" pitchFamily="50" charset="-128"/>
                        </a:rPr>
                        <a:t>・事業者全体のエネルギー使用量（原油換算値）が合計して</a:t>
                      </a:r>
                      <a:r>
                        <a:rPr kumimoji="1" lang="en-US" altLang="ja-JP" sz="1200" b="1" dirty="0">
                          <a:solidFill>
                            <a:schemeClr val="tx1"/>
                          </a:solidFill>
                          <a:latin typeface="Meiryo UI" panose="020B0604030504040204" pitchFamily="50" charset="-128"/>
                          <a:ea typeface="Meiryo UI" panose="020B0604030504040204" pitchFamily="50" charset="-128"/>
                        </a:rPr>
                        <a:t>1,500kL/</a:t>
                      </a:r>
                      <a:r>
                        <a:rPr kumimoji="1" lang="ja-JP" altLang="en-US" sz="1200" b="1" dirty="0">
                          <a:solidFill>
                            <a:schemeClr val="tx1"/>
                          </a:solidFill>
                          <a:latin typeface="Meiryo UI" panose="020B0604030504040204" pitchFamily="50" charset="-128"/>
                          <a:ea typeface="Meiryo UI" panose="020B0604030504040204" pitchFamily="50" charset="-128"/>
                        </a:rPr>
                        <a:t>年度</a:t>
                      </a:r>
                      <a:r>
                        <a:rPr kumimoji="1" lang="ja-JP" altLang="en-US" sz="1200" b="1" dirty="0" smtClean="0">
                          <a:solidFill>
                            <a:schemeClr val="tx1"/>
                          </a:solidFill>
                          <a:latin typeface="Meiryo UI" panose="020B0604030504040204" pitchFamily="50" charset="-128"/>
                          <a:ea typeface="Meiryo UI" panose="020B0604030504040204" pitchFamily="50" charset="-128"/>
                        </a:rPr>
                        <a:t>以上となる事業者</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エネルギー管理指定工場</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1" dirty="0">
                          <a:solidFill>
                            <a:schemeClr val="tx1"/>
                          </a:solidFill>
                          <a:latin typeface="Meiryo UI" panose="020B0604030504040204" pitchFamily="50" charset="-128"/>
                          <a:ea typeface="Meiryo UI" panose="020B0604030504040204" pitchFamily="50" charset="-128"/>
                        </a:rPr>
                        <a:t>〇第一種エネルギー管理指定工場</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3,000kL/</a:t>
                      </a:r>
                      <a:r>
                        <a:rPr kumimoji="1" lang="ja-JP" altLang="en-US" sz="1200" b="1" dirty="0">
                          <a:solidFill>
                            <a:schemeClr val="tx1"/>
                          </a:solidFill>
                          <a:latin typeface="Meiryo UI" panose="020B0604030504040204" pitchFamily="50" charset="-128"/>
                          <a:ea typeface="Meiryo UI" panose="020B0604030504040204" pitchFamily="50" charset="-128"/>
                        </a:rPr>
                        <a:t>年度以上</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〇第二種エネルギー管理指定工場</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smtClean="0">
                          <a:solidFill>
                            <a:schemeClr val="tx1"/>
                          </a:solidFill>
                          <a:latin typeface="Meiryo UI" panose="020B0604030504040204" pitchFamily="50" charset="-128"/>
                          <a:ea typeface="Meiryo UI" panose="020B0604030504040204" pitchFamily="50" charset="-128"/>
                        </a:rPr>
                        <a:t>1,500kL/</a:t>
                      </a:r>
                      <a:r>
                        <a:rPr kumimoji="1" lang="ja-JP" altLang="en-US" sz="1200" b="1" dirty="0" smtClean="0">
                          <a:solidFill>
                            <a:schemeClr val="tx1"/>
                          </a:solidFill>
                          <a:latin typeface="Meiryo UI" panose="020B0604030504040204" pitchFamily="50" charset="-128"/>
                          <a:ea typeface="Meiryo UI" panose="020B0604030504040204" pitchFamily="50" charset="-128"/>
                        </a:rPr>
                        <a:t>年度以上</a:t>
                      </a:r>
                      <a:r>
                        <a:rPr kumimoji="1" lang="en-US" altLang="ja-JP" sz="1200" b="1" dirty="0" smtClean="0">
                          <a:solidFill>
                            <a:schemeClr val="tx1"/>
                          </a:solidFill>
                          <a:latin typeface="Meiryo UI" panose="020B0604030504040204" pitchFamily="50" charset="-128"/>
                          <a:ea typeface="Meiryo UI" panose="020B0604030504040204" pitchFamily="50" charset="-128"/>
                        </a:rPr>
                        <a:t>3,000kL/</a:t>
                      </a:r>
                      <a:r>
                        <a:rPr kumimoji="1" lang="ja-JP" altLang="en-US" sz="1200" b="1" dirty="0" smtClean="0">
                          <a:solidFill>
                            <a:schemeClr val="tx1"/>
                          </a:solidFill>
                          <a:latin typeface="Meiryo UI" panose="020B0604030504040204" pitchFamily="50" charset="-128"/>
                          <a:ea typeface="Meiryo UI" panose="020B0604030504040204" pitchFamily="50" charset="-128"/>
                        </a:rPr>
                        <a:t>年度未満</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特定輸送事業者</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200" dirty="0" smtClean="0">
                          <a:solidFill>
                            <a:schemeClr val="tx1"/>
                          </a:solidFill>
                          <a:latin typeface="Meiryo UI" panose="020B0604030504040204" pitchFamily="50" charset="-128"/>
                          <a:ea typeface="Meiryo UI" panose="020B0604030504040204" pitchFamily="50" charset="-128"/>
                        </a:rPr>
                        <a:t>・輸送区分ごとに保有する輸送能力が、一定基準以上となる事業者</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鉄道：</a:t>
                      </a:r>
                      <a:r>
                        <a:rPr kumimoji="1" lang="en-US" altLang="ja-JP" sz="1200" dirty="0" smtClean="0">
                          <a:solidFill>
                            <a:schemeClr val="tx1"/>
                          </a:solidFill>
                          <a:latin typeface="Meiryo UI" panose="020B0604030504040204" pitchFamily="50" charset="-128"/>
                          <a:ea typeface="Meiryo UI" panose="020B0604030504040204" pitchFamily="50" charset="-128"/>
                        </a:rPr>
                        <a:t>300</a:t>
                      </a:r>
                      <a:r>
                        <a:rPr kumimoji="1" lang="ja-JP" altLang="en-US" sz="1200" dirty="0" smtClean="0">
                          <a:solidFill>
                            <a:schemeClr val="tx1"/>
                          </a:solidFill>
                          <a:latin typeface="Meiryo UI" panose="020B0604030504040204" pitchFamily="50" charset="-128"/>
                          <a:ea typeface="Meiryo UI" panose="020B0604030504040204" pitchFamily="50" charset="-128"/>
                        </a:rPr>
                        <a:t>両</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トラック：</a:t>
                      </a:r>
                      <a:r>
                        <a:rPr kumimoji="1" lang="en-US" altLang="ja-JP" sz="1200" dirty="0" smtClean="0">
                          <a:solidFill>
                            <a:schemeClr val="tx1"/>
                          </a:solidFill>
                          <a:latin typeface="Meiryo UI" panose="020B0604030504040204" pitchFamily="50" charset="-128"/>
                          <a:ea typeface="Meiryo UI" panose="020B0604030504040204" pitchFamily="50" charset="-128"/>
                        </a:rPr>
                        <a:t>200</a:t>
                      </a:r>
                      <a:r>
                        <a:rPr kumimoji="1" lang="ja-JP" altLang="en-US" sz="1200" dirty="0" smtClean="0">
                          <a:solidFill>
                            <a:schemeClr val="tx1"/>
                          </a:solidFill>
                          <a:latin typeface="Meiryo UI" panose="020B0604030504040204" pitchFamily="50" charset="-128"/>
                          <a:ea typeface="Meiryo UI" panose="020B0604030504040204" pitchFamily="50" charset="-128"/>
                        </a:rPr>
                        <a:t>台</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バス：</a:t>
                      </a:r>
                      <a:r>
                        <a:rPr kumimoji="1" lang="en-US" altLang="ja-JP" sz="1200" dirty="0" smtClean="0">
                          <a:solidFill>
                            <a:schemeClr val="tx1"/>
                          </a:solidFill>
                          <a:latin typeface="Meiryo UI" panose="020B0604030504040204" pitchFamily="50" charset="-128"/>
                          <a:ea typeface="Meiryo UI" panose="020B0604030504040204" pitchFamily="50" charset="-128"/>
                        </a:rPr>
                        <a:t>200</a:t>
                      </a:r>
                      <a:r>
                        <a:rPr kumimoji="1" lang="ja-JP" altLang="en-US" sz="1200" dirty="0" smtClean="0">
                          <a:solidFill>
                            <a:schemeClr val="tx1"/>
                          </a:solidFill>
                          <a:latin typeface="Meiryo UI" panose="020B0604030504040204" pitchFamily="50" charset="-128"/>
                          <a:ea typeface="Meiryo UI" panose="020B0604030504040204" pitchFamily="50" charset="-128"/>
                        </a:rPr>
                        <a:t>台</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タクシー：</a:t>
                      </a:r>
                      <a:r>
                        <a:rPr kumimoji="1" lang="en-US" altLang="ja-JP" sz="1200" dirty="0" smtClean="0">
                          <a:solidFill>
                            <a:schemeClr val="tx1"/>
                          </a:solidFill>
                          <a:latin typeface="Meiryo UI" panose="020B0604030504040204" pitchFamily="50" charset="-128"/>
                          <a:ea typeface="Meiryo UI" panose="020B0604030504040204" pitchFamily="50" charset="-128"/>
                        </a:rPr>
                        <a:t>350</a:t>
                      </a:r>
                      <a:r>
                        <a:rPr kumimoji="1" lang="ja-JP" altLang="en-US" sz="1200" dirty="0" smtClean="0">
                          <a:solidFill>
                            <a:schemeClr val="tx1"/>
                          </a:solidFill>
                          <a:latin typeface="Meiryo UI" panose="020B0604030504040204" pitchFamily="50" charset="-128"/>
                          <a:ea typeface="Meiryo UI" panose="020B0604030504040204" pitchFamily="50" charset="-128"/>
                        </a:rPr>
                        <a:t>台</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船舶：２万総トン（総船腹量）</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航空：</a:t>
                      </a:r>
                      <a:r>
                        <a:rPr kumimoji="1" lang="en-US" altLang="ja-JP" sz="1200" dirty="0" smtClean="0">
                          <a:solidFill>
                            <a:schemeClr val="tx1"/>
                          </a:solidFill>
                          <a:latin typeface="Meiryo UI" panose="020B0604030504040204" pitchFamily="50" charset="-128"/>
                          <a:ea typeface="Meiryo UI" panose="020B0604030504040204" pitchFamily="50" charset="-128"/>
                        </a:rPr>
                        <a:t>9,000</a:t>
                      </a:r>
                      <a:r>
                        <a:rPr kumimoji="1" lang="ja-JP" altLang="en-US" sz="1200" dirty="0" smtClean="0">
                          <a:solidFill>
                            <a:schemeClr val="tx1"/>
                          </a:solidFill>
                          <a:latin typeface="Meiryo UI" panose="020B0604030504040204" pitchFamily="50" charset="-128"/>
                          <a:ea typeface="Meiryo UI" panose="020B0604030504040204" pitchFamily="50" charset="-128"/>
                        </a:rPr>
                        <a:t>トン（総最大離陸重量）</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特定荷主</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200" dirty="0" smtClean="0">
                          <a:solidFill>
                            <a:schemeClr val="tx1"/>
                          </a:solidFill>
                          <a:latin typeface="Meiryo UI" panose="020B0604030504040204" pitchFamily="50" charset="-128"/>
                          <a:ea typeface="Meiryo UI" panose="020B0604030504040204" pitchFamily="50" charset="-128"/>
                        </a:rPr>
                        <a:t>・年度間の自らの貨物の輸送量（トンキロ）の合計が、</a:t>
                      </a:r>
                      <a:r>
                        <a:rPr kumimoji="1" lang="en-US" altLang="ja-JP" sz="1200" dirty="0" smtClean="0">
                          <a:solidFill>
                            <a:schemeClr val="tx1"/>
                          </a:solidFill>
                          <a:latin typeface="Meiryo UI" panose="020B0604030504040204" pitchFamily="50" charset="-128"/>
                          <a:ea typeface="Meiryo UI" panose="020B0604030504040204" pitchFamily="50" charset="-128"/>
                        </a:rPr>
                        <a:t>3,000</a:t>
                      </a:r>
                      <a:r>
                        <a:rPr kumimoji="1" lang="ja-JP" altLang="en-US" sz="1200" dirty="0" smtClean="0">
                          <a:solidFill>
                            <a:schemeClr val="tx1"/>
                          </a:solidFill>
                          <a:latin typeface="Meiryo UI" panose="020B0604030504040204" pitchFamily="50" charset="-128"/>
                          <a:ea typeface="Meiryo UI" panose="020B0604030504040204" pitchFamily="50" charset="-128"/>
                        </a:rPr>
                        <a:t>万トンキロ以上</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en-US" altLang="ja-JP"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smtClean="0">
                          <a:solidFill>
                            <a:schemeClr val="tx1"/>
                          </a:solidFill>
                          <a:latin typeface="Meiryo UI" panose="020B0604030504040204" pitchFamily="50" charset="-128"/>
                          <a:ea typeface="Meiryo UI" panose="020B0604030504040204" pitchFamily="50" charset="-128"/>
                        </a:rPr>
                        <a:t>特定事業者</a:t>
                      </a:r>
                      <a:r>
                        <a:rPr kumimoji="1" lang="en-US" altLang="ja-JP" sz="1200" b="1" dirty="0" smtClean="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200" b="1" dirty="0" smtClean="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府内に設置している事業所における燃料並びに熱及び電気を合算したエネルギー使用量の合計量が、原油換算燃料等使用量で</a:t>
                      </a:r>
                      <a:r>
                        <a:rPr kumimoji="1" lang="en-US" altLang="ja-JP" sz="1200" b="1" dirty="0">
                          <a:solidFill>
                            <a:schemeClr val="tx1"/>
                          </a:solidFill>
                          <a:latin typeface="Meiryo UI" panose="020B0604030504040204" pitchFamily="50" charset="-128"/>
                          <a:ea typeface="Meiryo UI" panose="020B0604030504040204" pitchFamily="50" charset="-128"/>
                        </a:rPr>
                        <a:t>1,500kL/</a:t>
                      </a:r>
                      <a:r>
                        <a:rPr kumimoji="1" lang="ja-JP" altLang="en-US" sz="1200" b="1" dirty="0">
                          <a:solidFill>
                            <a:schemeClr val="tx1"/>
                          </a:solidFill>
                          <a:latin typeface="Meiryo UI" panose="020B0604030504040204" pitchFamily="50" charset="-128"/>
                          <a:ea typeface="Meiryo UI" panose="020B0604030504040204" pitchFamily="50" charset="-128"/>
                        </a:rPr>
                        <a:t>年</a:t>
                      </a:r>
                      <a:r>
                        <a:rPr kumimoji="1" lang="ja-JP" altLang="en-US" sz="1200" b="1" dirty="0" smtClean="0">
                          <a:solidFill>
                            <a:schemeClr val="tx1"/>
                          </a:solidFill>
                          <a:latin typeface="Meiryo UI" panose="020B0604030504040204" pitchFamily="50" charset="-128"/>
                          <a:ea typeface="Meiryo UI" panose="020B0604030504040204" pitchFamily="50" charset="-128"/>
                        </a:rPr>
                        <a:t>以上となる特定事</a:t>
                      </a:r>
                      <a:r>
                        <a:rPr kumimoji="1" lang="ja-JP" altLang="en-US" sz="1200" b="1" dirty="0">
                          <a:solidFill>
                            <a:schemeClr val="tx1"/>
                          </a:solidFill>
                          <a:latin typeface="Meiryo UI" panose="020B0604030504040204" pitchFamily="50" charset="-128"/>
                          <a:ea typeface="Meiryo UI" panose="020B0604030504040204" pitchFamily="50" charset="-128"/>
                        </a:rPr>
                        <a:t>業者</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tx1"/>
                          </a:solidFill>
                          <a:latin typeface="Meiryo UI" panose="020B0604030504040204" pitchFamily="50" charset="-128"/>
                          <a:ea typeface="Meiryo UI" panose="020B0604030504040204" pitchFamily="50" charset="-128"/>
                        </a:rPr>
                        <a:t>・連鎖化事業者のうち、当該連鎖化事業者が府内に設置している事業所及び当該加盟者が府内に設置している当該連鎖化事業に係る事業所における燃料並びに熱及び電気を合算したエネルギー使用量の合計量が、原油換算燃料等使用量で</a:t>
                      </a:r>
                      <a:r>
                        <a:rPr kumimoji="1" lang="en-US" altLang="ja-JP" sz="1200" b="1" dirty="0" smtClean="0">
                          <a:solidFill>
                            <a:schemeClr val="tx1"/>
                          </a:solidFill>
                          <a:latin typeface="Meiryo UI" panose="020B0604030504040204" pitchFamily="50" charset="-128"/>
                          <a:ea typeface="Meiryo UI" panose="020B0604030504040204" pitchFamily="50" charset="-128"/>
                        </a:rPr>
                        <a:t>1,500kL/</a:t>
                      </a:r>
                      <a:r>
                        <a:rPr kumimoji="1" lang="ja-JP" altLang="en-US" sz="1200" b="1" dirty="0" smtClean="0">
                          <a:solidFill>
                            <a:schemeClr val="tx1"/>
                          </a:solidFill>
                          <a:latin typeface="Meiryo UI" panose="020B0604030504040204" pitchFamily="50" charset="-128"/>
                          <a:ea typeface="Meiryo UI" panose="020B0604030504040204" pitchFamily="50" charset="-128"/>
                        </a:rPr>
                        <a:t>年以上の特定事業者</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200" b="1" dirty="0" smtClean="0">
                          <a:solidFill>
                            <a:schemeClr val="tx1"/>
                          </a:solidFill>
                          <a:latin typeface="Meiryo UI" panose="020B0604030504040204" pitchFamily="50" charset="-128"/>
                          <a:ea typeface="Meiryo UI" panose="020B0604030504040204" pitchFamily="50" charset="-128"/>
                        </a:rPr>
                        <a:t>・府内に使用の本拠の位置を有する自動車（軽自動車、特殊自動車及び二輪自動車を除く。）を</a:t>
                      </a:r>
                      <a:r>
                        <a:rPr kumimoji="1" lang="en-US" altLang="ja-JP" sz="1200" b="1" dirty="0" smtClean="0">
                          <a:solidFill>
                            <a:schemeClr val="tx1"/>
                          </a:solidFill>
                          <a:latin typeface="Meiryo UI" panose="020B0604030504040204" pitchFamily="50" charset="-128"/>
                          <a:ea typeface="Meiryo UI" panose="020B0604030504040204" pitchFamily="50" charset="-128"/>
                        </a:rPr>
                        <a:t>100</a:t>
                      </a:r>
                      <a:r>
                        <a:rPr kumimoji="1" lang="ja-JP" altLang="en-US" sz="1200" b="1" dirty="0" smtClean="0">
                          <a:solidFill>
                            <a:schemeClr val="tx1"/>
                          </a:solidFill>
                          <a:latin typeface="Meiryo UI" panose="020B0604030504040204" pitchFamily="50" charset="-128"/>
                          <a:ea typeface="Meiryo UI" panose="020B0604030504040204" pitchFamily="50" charset="-128"/>
                        </a:rPr>
                        <a:t>台以上使用する特定事業者（一般事業者（製造業、卸売・小売業など）トラック事業者・バス事業者は</a:t>
                      </a:r>
                      <a:r>
                        <a:rPr kumimoji="1" lang="en-US" altLang="ja-JP" sz="1200" b="1" dirty="0" smtClean="0">
                          <a:solidFill>
                            <a:schemeClr val="tx1"/>
                          </a:solidFill>
                          <a:latin typeface="Meiryo UI" panose="020B0604030504040204" pitchFamily="50" charset="-128"/>
                          <a:ea typeface="Meiryo UI" panose="020B0604030504040204" pitchFamily="50" charset="-128"/>
                        </a:rPr>
                        <a:t>100</a:t>
                      </a:r>
                      <a:r>
                        <a:rPr kumimoji="1" lang="ja-JP" altLang="en-US" sz="1200" b="1" dirty="0" smtClean="0">
                          <a:solidFill>
                            <a:schemeClr val="tx1"/>
                          </a:solidFill>
                          <a:latin typeface="Meiryo UI" panose="020B0604030504040204" pitchFamily="50" charset="-128"/>
                          <a:ea typeface="Meiryo UI" panose="020B0604030504040204" pitchFamily="50" charset="-128"/>
                        </a:rPr>
                        <a:t>台以上、タクシー事業者は</a:t>
                      </a:r>
                      <a:r>
                        <a:rPr kumimoji="1" lang="en-US" altLang="ja-JP" sz="1200" b="1" dirty="0" smtClean="0">
                          <a:solidFill>
                            <a:schemeClr val="tx1"/>
                          </a:solidFill>
                          <a:latin typeface="Meiryo UI" panose="020B0604030504040204" pitchFamily="50" charset="-128"/>
                          <a:ea typeface="Meiryo UI" panose="020B0604030504040204" pitchFamily="50" charset="-128"/>
                        </a:rPr>
                        <a:t>250</a:t>
                      </a:r>
                      <a:r>
                        <a:rPr kumimoji="1" lang="ja-JP" altLang="en-US" sz="1200" b="1" dirty="0" smtClean="0">
                          <a:solidFill>
                            <a:schemeClr val="tx1"/>
                          </a:solidFill>
                          <a:latin typeface="Meiryo UI" panose="020B0604030504040204" pitchFamily="50" charset="-128"/>
                          <a:ea typeface="Meiryo UI" panose="020B0604030504040204" pitchFamily="50" charset="-128"/>
                        </a:rPr>
                        <a:t>台以上）</a:t>
                      </a:r>
                    </a:p>
                    <a:p>
                      <a:endParaRPr kumimoji="1" lang="ja-JP" altLang="en-US"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07809438"/>
                  </a:ext>
                </a:extLst>
              </a:tr>
              <a:tr h="756000">
                <a:tc>
                  <a:txBody>
                    <a:bodyPr/>
                    <a:lstStyle/>
                    <a:p>
                      <a:r>
                        <a:rPr kumimoji="1" lang="ja-JP" altLang="en-US" sz="1200" dirty="0">
                          <a:latin typeface="Meiryo UI" panose="020B0604030504040204" pitchFamily="50" charset="-128"/>
                          <a:ea typeface="Meiryo UI" panose="020B0604030504040204" pitchFamily="50" charset="-128"/>
                        </a:rPr>
                        <a:t>対象者数</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rPr>
                        <a:t>特定事業者：</a:t>
                      </a:r>
                      <a:r>
                        <a:rPr kumimoji="1" lang="en-US" altLang="ja-JP" sz="1200" b="0" dirty="0">
                          <a:latin typeface="Meiryo UI" panose="020B0604030504040204" pitchFamily="50" charset="-128"/>
                          <a:ea typeface="Meiryo UI" panose="020B0604030504040204" pitchFamily="50" charset="-128"/>
                        </a:rPr>
                        <a:t>12,341</a:t>
                      </a:r>
                      <a:r>
                        <a:rPr kumimoji="1" lang="ja-JP" altLang="en-US" sz="1200" b="0" dirty="0">
                          <a:latin typeface="Meiryo UI" panose="020B0604030504040204" pitchFamily="50" charset="-128"/>
                          <a:ea typeface="Meiryo UI" panose="020B0604030504040204" pitchFamily="50" charset="-128"/>
                        </a:rPr>
                        <a:t>事業者</a:t>
                      </a:r>
                      <a:endParaRPr kumimoji="1" lang="en-US" altLang="ja-JP" sz="12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rPr>
                        <a:t>特定事業所：</a:t>
                      </a:r>
                      <a:r>
                        <a:rPr kumimoji="1" lang="en-US" altLang="ja-JP" sz="1200" b="0" dirty="0">
                          <a:latin typeface="Meiryo UI" panose="020B0604030504040204" pitchFamily="50" charset="-128"/>
                          <a:ea typeface="Meiryo UI" panose="020B0604030504040204" pitchFamily="50" charset="-128"/>
                        </a:rPr>
                        <a:t>15,194</a:t>
                      </a:r>
                      <a:r>
                        <a:rPr kumimoji="1" lang="ja-JP" altLang="en-US" sz="1200" b="0" dirty="0">
                          <a:latin typeface="Meiryo UI" panose="020B0604030504040204" pitchFamily="50" charset="-128"/>
                          <a:ea typeface="Meiryo UI" panose="020B0604030504040204" pitchFamily="50" charset="-128"/>
                        </a:rPr>
                        <a:t>事業所</a:t>
                      </a:r>
                      <a:endParaRPr kumimoji="1" lang="en-US" altLang="ja-JP" sz="12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2017</a:t>
                      </a:r>
                      <a:r>
                        <a:rPr kumimoji="1" lang="ja-JP" altLang="en-US" sz="1200" b="0" dirty="0">
                          <a:latin typeface="Meiryo UI" panose="020B0604030504040204" pitchFamily="50" charset="-128"/>
                          <a:ea typeface="Meiryo UI" panose="020B0604030504040204" pitchFamily="50" charset="-128"/>
                        </a:rPr>
                        <a:t>年度）</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特定事業者等：</a:t>
                      </a:r>
                      <a:r>
                        <a:rPr kumimoji="1" lang="en-US" altLang="ja-JP" sz="1200" dirty="0">
                          <a:latin typeface="Meiryo UI" panose="020B0604030504040204" pitchFamily="50" charset="-128"/>
                          <a:ea typeface="Meiryo UI" panose="020B0604030504040204" pitchFamily="50" charset="-128"/>
                        </a:rPr>
                        <a:t>12,113</a:t>
                      </a:r>
                      <a:r>
                        <a:rPr kumimoji="1" lang="ja-JP" altLang="en-US" sz="1200" dirty="0">
                          <a:latin typeface="Meiryo UI" panose="020B0604030504040204" pitchFamily="50" charset="-128"/>
                          <a:ea typeface="Meiryo UI" panose="020B0604030504040204" pitchFamily="50" charset="-128"/>
                        </a:rPr>
                        <a:t>事業者</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エネルギー管理指定工場：</a:t>
                      </a:r>
                      <a:r>
                        <a:rPr kumimoji="1" lang="en-US" altLang="ja-JP" sz="1200" dirty="0">
                          <a:latin typeface="Meiryo UI" panose="020B0604030504040204" pitchFamily="50" charset="-128"/>
                          <a:ea typeface="Meiryo UI" panose="020B0604030504040204" pitchFamily="50" charset="-128"/>
                        </a:rPr>
                        <a:t>14,562</a:t>
                      </a:r>
                      <a:r>
                        <a:rPr kumimoji="1" lang="ja-JP" altLang="en-US" sz="1200" dirty="0">
                          <a:latin typeface="Meiryo UI" panose="020B0604030504040204" pitchFamily="50" charset="-128"/>
                          <a:ea typeface="Meiryo UI" panose="020B0604030504040204" pitchFamily="50" charset="-128"/>
                        </a:rPr>
                        <a:t>事業所</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年９月時点）</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事業者：</a:t>
                      </a:r>
                      <a:r>
                        <a:rPr kumimoji="1" lang="en-US" altLang="ja-JP" sz="1200" dirty="0">
                          <a:latin typeface="Meiryo UI" panose="020B0604030504040204" pitchFamily="50" charset="-128"/>
                          <a:ea typeface="Meiryo UI" panose="020B0604030504040204" pitchFamily="50" charset="-128"/>
                        </a:rPr>
                        <a:t>836</a:t>
                      </a:r>
                      <a:r>
                        <a:rPr kumimoji="1" lang="ja-JP" altLang="en-US" sz="1200" dirty="0">
                          <a:latin typeface="Meiryo UI" panose="020B0604030504040204" pitchFamily="50" charset="-128"/>
                          <a:ea typeface="Meiryo UI" panose="020B0604030504040204" pitchFamily="50" charset="-128"/>
                        </a:rPr>
                        <a:t>事業者</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2018</a:t>
                      </a:r>
                      <a:r>
                        <a:rPr kumimoji="1" lang="ja-JP" altLang="en-US" sz="1200" dirty="0">
                          <a:latin typeface="Meiryo UI" panose="020B0604030504040204" pitchFamily="50" charset="-128"/>
                          <a:ea typeface="Meiryo UI" panose="020B0604030504040204" pitchFamily="50" charset="-128"/>
                        </a:rPr>
                        <a:t>年度）</a:t>
                      </a:r>
                    </a:p>
                  </a:txBody>
                  <a:tcPr/>
                </a:tc>
                <a:extLst>
                  <a:ext uri="{0D108BD9-81ED-4DB2-BD59-A6C34878D82A}">
                    <a16:rowId xmlns:a16="http://schemas.microsoft.com/office/drawing/2014/main" val="3663906075"/>
                  </a:ext>
                </a:extLst>
              </a:tr>
              <a:tr h="8640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計画期間</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前年度分の報告のみ（計画については、省エネ法の対象となる事業者がほとんどであり、同法に規定あり。）</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３～５年間（毎年度、中長期</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３～５年間</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的な計画を作成）</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⇒固定した期間ではない</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（実績については毎年度の定期報告書をもとに把握）</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年間（実績報告書をもとに３年間の取組みによる達成状況を把握）</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⇒期間を固定</a:t>
                      </a:r>
                    </a:p>
                  </a:txBody>
                  <a:tcPr/>
                </a:tc>
                <a:extLst>
                  <a:ext uri="{0D108BD9-81ED-4DB2-BD59-A6C34878D82A}">
                    <a16:rowId xmlns:a16="http://schemas.microsoft.com/office/drawing/2014/main" val="92746101"/>
                  </a:ext>
                </a:extLst>
              </a:tr>
            </a:tbl>
          </a:graphicData>
        </a:graphic>
      </p:graphicFrame>
      <p:sp>
        <p:nvSpPr>
          <p:cNvPr id="2" name="テキスト ボックス 1">
            <a:extLst>
              <a:ext uri="{FF2B5EF4-FFF2-40B4-BE49-F238E27FC236}">
                <a16:creationId xmlns:a16="http://schemas.microsoft.com/office/drawing/2014/main" id="{808A1639-5067-4A7C-A888-BF3B4BAF0682}"/>
              </a:ext>
            </a:extLst>
          </p:cNvPr>
          <p:cNvSpPr txBox="1"/>
          <p:nvPr/>
        </p:nvSpPr>
        <p:spPr>
          <a:xfrm>
            <a:off x="2474259" y="198762"/>
            <a:ext cx="7247964" cy="369332"/>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温暖化対策</a:t>
            </a:r>
            <a:r>
              <a:rPr lang="ja-JP" altLang="en-US" dirty="0">
                <a:latin typeface="Meiryo UI" panose="020B0604030504040204" pitchFamily="50" charset="-128"/>
                <a:ea typeface="Meiryo UI" panose="020B0604030504040204" pitchFamily="50" charset="-128"/>
              </a:rPr>
              <a:t>推進</a:t>
            </a:r>
            <a:r>
              <a:rPr kumimoji="1" lang="ja-JP" altLang="en-US" dirty="0" smtClean="0">
                <a:latin typeface="Meiryo UI" panose="020B0604030504040204" pitchFamily="50" charset="-128"/>
                <a:ea typeface="Meiryo UI" panose="020B0604030504040204" pitchFamily="50" charset="-128"/>
              </a:rPr>
              <a:t>法</a:t>
            </a:r>
            <a:r>
              <a:rPr kumimoji="1" lang="ja-JP" altLang="en-US" dirty="0">
                <a:latin typeface="Meiryo UI" panose="020B0604030504040204" pitchFamily="50" charset="-128"/>
                <a:ea typeface="Meiryo UI" panose="020B0604030504040204" pitchFamily="50" charset="-128"/>
              </a:rPr>
              <a:t>・省エネ法・</a:t>
            </a:r>
            <a:r>
              <a:rPr kumimoji="1" lang="ja-JP" altLang="en-US" dirty="0" smtClean="0">
                <a:latin typeface="Meiryo UI" panose="020B0604030504040204" pitchFamily="50" charset="-128"/>
                <a:ea typeface="Meiryo UI" panose="020B0604030504040204" pitchFamily="50" charset="-128"/>
              </a:rPr>
              <a:t>府条例による計画書・報告書制度の</a:t>
            </a:r>
            <a:r>
              <a:rPr kumimoji="1" lang="ja-JP" altLang="en-US" dirty="0">
                <a:latin typeface="Meiryo UI" panose="020B0604030504040204" pitchFamily="50" charset="-128"/>
                <a:ea typeface="Meiryo UI" panose="020B0604030504040204" pitchFamily="50" charset="-128"/>
              </a:rPr>
              <a:t>比較</a:t>
            </a:r>
          </a:p>
        </p:txBody>
      </p:sp>
      <p:sp>
        <p:nvSpPr>
          <p:cNvPr id="5" name="テキスト ボックス 4">
            <a:extLst>
              <a:ext uri="{FF2B5EF4-FFF2-40B4-BE49-F238E27FC236}">
                <a16:creationId xmlns:a16="http://schemas.microsoft.com/office/drawing/2014/main" id="{3C682866-6960-4ECE-BE9C-6159E2F57182}"/>
              </a:ext>
            </a:extLst>
          </p:cNvPr>
          <p:cNvSpPr txBox="1"/>
          <p:nvPr/>
        </p:nvSpPr>
        <p:spPr>
          <a:xfrm>
            <a:off x="10434918" y="64467"/>
            <a:ext cx="1684432" cy="504000"/>
          </a:xfrm>
          <a:prstGeom prst="rect">
            <a:avLst/>
          </a:prstGeom>
          <a:noFill/>
          <a:ln>
            <a:solidFill>
              <a:schemeClr val="tx1"/>
            </a:solidFill>
          </a:ln>
        </p:spPr>
        <p:txBody>
          <a:bodyPr wrap="square" rtlCol="0" anchor="ctr" anchorCtr="0">
            <a:noAutofit/>
          </a:bodyPr>
          <a:lstStyle/>
          <a:p>
            <a:pPr algn="ctr"/>
            <a:r>
              <a:rPr lang="ja-JP" altLang="en-US" dirty="0">
                <a:latin typeface="ＭＳ ゴシック" panose="020B0609070205080204" pitchFamily="49" charset="-128"/>
                <a:ea typeface="ＭＳ ゴシック" panose="020B0609070205080204" pitchFamily="49" charset="-128"/>
              </a:rPr>
              <a:t>参考資料５</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3578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38290442"/>
              </p:ext>
            </p:extLst>
          </p:nvPr>
        </p:nvGraphicFramePr>
        <p:xfrm>
          <a:off x="225702" y="172899"/>
          <a:ext cx="11747788" cy="6424531"/>
        </p:xfrm>
        <a:graphic>
          <a:graphicData uri="http://schemas.openxmlformats.org/drawingml/2006/table">
            <a:tbl>
              <a:tblPr firstRow="1" bandRow="1">
                <a:tableStyleId>{5C22544A-7EE6-4342-B048-85BDC9FD1C3A}</a:tableStyleId>
              </a:tblPr>
              <a:tblGrid>
                <a:gridCol w="971086">
                  <a:extLst>
                    <a:ext uri="{9D8B030D-6E8A-4147-A177-3AD203B41FA5}">
                      <a16:colId xmlns:a16="http://schemas.microsoft.com/office/drawing/2014/main" val="1453765698"/>
                    </a:ext>
                  </a:extLst>
                </a:gridCol>
                <a:gridCol w="3630706">
                  <a:extLst>
                    <a:ext uri="{9D8B030D-6E8A-4147-A177-3AD203B41FA5}">
                      <a16:colId xmlns:a16="http://schemas.microsoft.com/office/drawing/2014/main" val="998855451"/>
                    </a:ext>
                  </a:extLst>
                </a:gridCol>
                <a:gridCol w="3736958">
                  <a:extLst>
                    <a:ext uri="{9D8B030D-6E8A-4147-A177-3AD203B41FA5}">
                      <a16:colId xmlns:a16="http://schemas.microsoft.com/office/drawing/2014/main" val="795481245"/>
                    </a:ext>
                  </a:extLst>
                </a:gridCol>
                <a:gridCol w="3409038">
                  <a:extLst>
                    <a:ext uri="{9D8B030D-6E8A-4147-A177-3AD203B41FA5}">
                      <a16:colId xmlns:a16="http://schemas.microsoft.com/office/drawing/2014/main" val="1010520041"/>
                    </a:ext>
                  </a:extLst>
                </a:gridCol>
              </a:tblGrid>
              <a:tr h="459102">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地球温暖化の推進に関する法律（温対法）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エネルギーの使用の合理化等に</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関する法律（省エネ法）</a:t>
                      </a:r>
                    </a:p>
                  </a:txBody>
                  <a:tcPr/>
                </a:tc>
                <a:tc>
                  <a:txBody>
                    <a:bodyPr/>
                    <a:lstStyle/>
                    <a:p>
                      <a:r>
                        <a:rPr kumimoji="1" lang="ja-JP" altLang="en-US" sz="1200" dirty="0">
                          <a:latin typeface="Meiryo UI" panose="020B0604030504040204" pitchFamily="50" charset="-128"/>
                          <a:ea typeface="Meiryo UI" panose="020B0604030504040204" pitchFamily="50" charset="-128"/>
                        </a:rPr>
                        <a:t>大阪府温暖化の防止等に関する条例</a:t>
                      </a:r>
                    </a:p>
                  </a:txBody>
                  <a:tcPr/>
                </a:tc>
                <a:extLst>
                  <a:ext uri="{0D108BD9-81ED-4DB2-BD59-A6C34878D82A}">
                    <a16:rowId xmlns:a16="http://schemas.microsoft.com/office/drawing/2014/main" val="2273586084"/>
                  </a:ext>
                </a:extLst>
              </a:tr>
              <a:tr h="10800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削減目安</a:t>
                      </a: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省エネ法の対象となる事業者がほとんどであり、同法に規定あり。</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中長期的</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５年間</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にみて年平均１％以上エネルギー消費原単位の削減</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又は</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ベンチマーク指標の達成（当該業種等に属する事業者が、中長期的に達成すべき省エネ基準）</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最終年度において基準年度から３％以上</a:t>
                      </a:r>
                    </a:p>
                  </a:txBody>
                  <a:tcPr/>
                </a:tc>
                <a:extLst>
                  <a:ext uri="{0D108BD9-81ED-4DB2-BD59-A6C34878D82A}">
                    <a16:rowId xmlns:a16="http://schemas.microsoft.com/office/drawing/2014/main" val="415638109"/>
                  </a:ext>
                </a:extLst>
              </a:tr>
              <a:tr h="1193665">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事業者に求める対策等</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省エネ法の対象となる事業者がほとんどであり、同法に規定あり。</a:t>
                      </a: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・事業者が遵守すべき判断基準ほか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エネルギー消費設備ごとや省エネルギー分野ごとに、運転管理や計測・記録、保守・点検、新設に当たっての措置のうち、該当するものについて管理標準を定め、これに基づきエネルギーの使用の合理化に努めなければならない。</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41</a:t>
                      </a:r>
                      <a:r>
                        <a:rPr kumimoji="1" lang="ja-JP" altLang="en-US" sz="1200" dirty="0" smtClean="0">
                          <a:solidFill>
                            <a:schemeClr val="tx1"/>
                          </a:solidFill>
                          <a:latin typeface="Meiryo UI" panose="020B0604030504040204" pitchFamily="50" charset="-128"/>
                          <a:ea typeface="Meiryo UI" panose="020B0604030504040204" pitchFamily="50" charset="-128"/>
                        </a:rPr>
                        <a:t>の重点項目を以下</a:t>
                      </a:r>
                      <a:r>
                        <a:rPr kumimoji="1" lang="en-US" altLang="ja-JP" sz="1200" dirty="0" smtClean="0">
                          <a:solidFill>
                            <a:schemeClr val="tx1"/>
                          </a:solidFill>
                          <a:latin typeface="Meiryo UI" panose="020B0604030504040204" pitchFamily="50" charset="-128"/>
                          <a:ea typeface="Meiryo UI" panose="020B0604030504040204" pitchFamily="50" charset="-128"/>
                        </a:rPr>
                        <a:t>4</a:t>
                      </a:r>
                      <a:r>
                        <a:rPr kumimoji="1" lang="ja-JP" altLang="en-US" sz="1200" dirty="0" err="1" smtClean="0">
                          <a:solidFill>
                            <a:schemeClr val="tx1"/>
                          </a:solidFill>
                          <a:latin typeface="Meiryo UI" panose="020B0604030504040204" pitchFamily="50" charset="-128"/>
                          <a:ea typeface="Meiryo UI" panose="020B0604030504040204" pitchFamily="50" charset="-128"/>
                        </a:rPr>
                        <a:t>つの</a:t>
                      </a:r>
                      <a:r>
                        <a:rPr kumimoji="1" lang="ja-JP" altLang="en-US" sz="1200" dirty="0" smtClean="0">
                          <a:solidFill>
                            <a:schemeClr val="tx1"/>
                          </a:solidFill>
                          <a:latin typeface="Meiryo UI" panose="020B0604030504040204" pitchFamily="50" charset="-128"/>
                          <a:ea typeface="Meiryo UI" panose="020B0604030504040204" pitchFamily="50" charset="-128"/>
                        </a:rPr>
                        <a:t>観点から規定</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温室効果ガスの排出抑制対策</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人工排熱の抑制対策</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電気の需要の平準化対策</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その他の対策</a:t>
                      </a:r>
                    </a:p>
                  </a:txBody>
                  <a:tcPr/>
                </a:tc>
                <a:extLst>
                  <a:ext uri="{0D108BD9-81ED-4DB2-BD59-A6C34878D82A}">
                    <a16:rowId xmlns:a16="http://schemas.microsoft.com/office/drawing/2014/main" val="2718206423"/>
                  </a:ext>
                </a:extLst>
              </a:tr>
              <a:tr h="1256025">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評価・顕彰制度</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省エネ法の対象となる事業者がほとんどであり、同法に規定あり。</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あり</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・事業者をＳ（優良事業者）、Ａ（一般事業者）、Ｂ（停滞事業者）へクラス分け。</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・Ｓクラスの事業者は、優良事業者として経済産業省のホームページで公表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・優良事業者は中長期計画の提出頻度を軽減</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あり</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・対策計画書および計画期間最終年度の実績報告書の評価結果は特定事業者に通知するとともに、優良な特定事業者については、氏名と評価結果を公表。</a:t>
                      </a:r>
                    </a:p>
                    <a:p>
                      <a:r>
                        <a:rPr kumimoji="1" lang="ja-JP" altLang="en-US" sz="1200" dirty="0" smtClean="0">
                          <a:solidFill>
                            <a:schemeClr val="tx1"/>
                          </a:solidFill>
                          <a:latin typeface="Meiryo UI" panose="020B0604030504040204" pitchFamily="50" charset="-128"/>
                          <a:ea typeface="Meiryo UI" panose="020B0604030504040204" pitchFamily="50" charset="-128"/>
                        </a:rPr>
                        <a:t>・計画期間最終年度の実績報告書の評価結果が最良な特定事業者は、顕彰の対象とする。</a:t>
                      </a:r>
                    </a:p>
                  </a:txBody>
                  <a:tcPr/>
                </a:tc>
                <a:extLst>
                  <a:ext uri="{0D108BD9-81ED-4DB2-BD59-A6C34878D82A}">
                    <a16:rowId xmlns:a16="http://schemas.microsoft.com/office/drawing/2014/main" val="2440562480"/>
                  </a:ext>
                </a:extLst>
              </a:tr>
              <a:tr h="5579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行政指導・罰則等</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・報告をせず、又は虚偽の報告をした場合には、</a:t>
                      </a: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万円以下の過料の罰則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・報告をせず、又は虚偽の報告をした場合には、</a:t>
                      </a:r>
                      <a:r>
                        <a:rPr kumimoji="1" lang="en-US" altLang="ja-JP" sz="1200" dirty="0">
                          <a:latin typeface="Meiryo UI" panose="020B0604030504040204" pitchFamily="50" charset="-128"/>
                          <a:ea typeface="Meiryo UI" panose="020B0604030504040204" pitchFamily="50" charset="-128"/>
                        </a:rPr>
                        <a:t>50</a:t>
                      </a:r>
                      <a:r>
                        <a:rPr kumimoji="1" lang="ja-JP" altLang="en-US" sz="1200" dirty="0">
                          <a:latin typeface="Meiryo UI" panose="020B0604030504040204" pitchFamily="50" charset="-128"/>
                          <a:ea typeface="Meiryo UI" panose="020B0604030504040204" pitchFamily="50" charset="-128"/>
                        </a:rPr>
                        <a:t>万円以下の罰金</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・勧告に従わないものに対して氏名又は名称、住所及び当該勧告の内容を</a:t>
                      </a:r>
                      <a:r>
                        <a:rPr kumimoji="1" lang="ja-JP" altLang="en-US" sz="1200" dirty="0" smtClean="0">
                          <a:latin typeface="Meiryo UI" panose="020B0604030504040204" pitchFamily="50" charset="-128"/>
                          <a:ea typeface="Meiryo UI" panose="020B0604030504040204" pitchFamily="50" charset="-128"/>
                        </a:rPr>
                        <a:t>公表</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3774803"/>
                  </a:ext>
                </a:extLst>
              </a:tr>
              <a:tr h="674178">
                <a:tc>
                  <a:txBody>
                    <a:bodyPr/>
                    <a:lstStyle/>
                    <a:p>
                      <a:r>
                        <a:rPr kumimoji="1" lang="ja-JP" altLang="en-US" sz="1200" dirty="0">
                          <a:latin typeface="Meiryo UI" panose="020B0604030504040204" pitchFamily="50" charset="-128"/>
                          <a:ea typeface="Meiryo UI" panose="020B0604030504040204" pitchFamily="50" charset="-128"/>
                        </a:rPr>
                        <a:t>提出物</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・報告書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（省エネ法の対象事業者は同法の定期</a:t>
                      </a:r>
                      <a:r>
                        <a:rPr kumimoji="1" lang="ja-JP" altLang="en-US" sz="1200" dirty="0">
                          <a:latin typeface="Meiryo UI" panose="020B0604030504040204" pitchFamily="50" charset="-128"/>
                          <a:ea typeface="Meiryo UI" panose="020B0604030504040204" pitchFamily="50" charset="-128"/>
                        </a:rPr>
                        <a:t>報告書を使用</a:t>
                      </a:r>
                      <a:r>
                        <a:rPr kumimoji="1" lang="ja-JP" altLang="en-US" sz="1200" dirty="0" smtClean="0">
                          <a:latin typeface="Meiryo UI" panose="020B0604030504040204" pitchFamily="50" charset="-128"/>
                          <a:ea typeface="Meiryo UI" panose="020B0604030504040204" pitchFamily="50" charset="-128"/>
                        </a:rPr>
                        <a:t>して報告可能）</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・中長期計画書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・定期報告書</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・対策計画書</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・実績報告書</a:t>
                      </a:r>
                    </a:p>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63906075"/>
                  </a:ext>
                </a:extLst>
              </a:tr>
              <a:tr h="519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提出時期</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・毎年度７月末日</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中長期計画書：毎年度</a:t>
                      </a:r>
                      <a:r>
                        <a:rPr kumimoji="1" lang="ja-JP" altLang="en-US" sz="1200" dirty="0">
                          <a:latin typeface="Meiryo UI" panose="020B0604030504040204" pitchFamily="50" charset="-128"/>
                          <a:ea typeface="Meiryo UI" panose="020B0604030504040204" pitchFamily="50" charset="-128"/>
                        </a:rPr>
                        <a:t>７月末日</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・定期報告書：毎年度</a:t>
                      </a:r>
                      <a:r>
                        <a:rPr kumimoji="1" lang="ja-JP" altLang="en-US" sz="1200" dirty="0">
                          <a:latin typeface="Meiryo UI" panose="020B0604030504040204" pitchFamily="50" charset="-128"/>
                          <a:ea typeface="Meiryo UI" panose="020B0604030504040204" pitchFamily="50" charset="-128"/>
                        </a:rPr>
                        <a:t>７月末日</a:t>
                      </a:r>
                    </a:p>
                  </a:txBody>
                  <a:tcPr/>
                </a:tc>
                <a:tc>
                  <a:txBody>
                    <a:bodyPr/>
                    <a:lstStyle/>
                    <a:p>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対策計画書：毎年度</a:t>
                      </a:r>
                      <a:r>
                        <a:rPr kumimoji="1" lang="ja-JP" altLang="en-US" sz="1200" dirty="0">
                          <a:latin typeface="Meiryo UI" panose="020B0604030504040204" pitchFamily="50" charset="-128"/>
                          <a:ea typeface="Meiryo UI" panose="020B0604030504040204" pitchFamily="50" charset="-128"/>
                        </a:rPr>
                        <a:t>９月末日</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実績報告書：毎年度</a:t>
                      </a:r>
                      <a:r>
                        <a:rPr kumimoji="1" lang="ja-JP" altLang="en-US" sz="1200" dirty="0">
                          <a:latin typeface="Meiryo UI" panose="020B0604030504040204" pitchFamily="50" charset="-128"/>
                          <a:ea typeface="Meiryo UI" panose="020B0604030504040204" pitchFamily="50" charset="-128"/>
                        </a:rPr>
                        <a:t>８月末日</a:t>
                      </a:r>
                    </a:p>
                  </a:txBody>
                  <a:tcPr/>
                </a:tc>
                <a:extLst>
                  <a:ext uri="{0D108BD9-81ED-4DB2-BD59-A6C34878D82A}">
                    <a16:rowId xmlns:a16="http://schemas.microsoft.com/office/drawing/2014/main" val="92746101"/>
                  </a:ext>
                </a:extLst>
              </a:tr>
              <a:tr h="68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提出方法</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a:latin typeface="Meiryo UI" panose="020B0604030504040204" pitchFamily="50" charset="-128"/>
                          <a:ea typeface="Meiryo UI" panose="020B0604030504040204" pitchFamily="50" charset="-128"/>
                        </a:rPr>
                        <a:t>・電子報告</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（省エネ法・温対法電子報告システム）</a:t>
                      </a:r>
                    </a:p>
                  </a:txBody>
                  <a:tcPr/>
                </a:tc>
                <a:tc>
                  <a:txBody>
                    <a:bodyPr/>
                    <a:lstStyle/>
                    <a:p>
                      <a:r>
                        <a:rPr kumimoji="1" lang="ja-JP" altLang="en-US" sz="1200" dirty="0">
                          <a:latin typeface="Meiryo UI" panose="020B0604030504040204" pitchFamily="50" charset="-128"/>
                          <a:ea typeface="Meiryo UI" panose="020B0604030504040204" pitchFamily="50" charset="-128"/>
                        </a:rPr>
                        <a:t>・電子報告</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（省エネ法・温対法電子報告システム）</a:t>
                      </a:r>
                    </a:p>
                  </a:txBody>
                  <a:tcPr/>
                </a:tc>
                <a:tc>
                  <a:txBody>
                    <a:bodyPr/>
                    <a:lstStyle/>
                    <a:p>
                      <a:r>
                        <a:rPr kumimoji="1" lang="ja-JP" altLang="en-US" sz="1200" dirty="0">
                          <a:latin typeface="Meiryo UI" panose="020B0604030504040204" pitchFamily="50" charset="-128"/>
                          <a:ea typeface="Meiryo UI" panose="020B0604030504040204" pitchFamily="50" charset="-128"/>
                        </a:rPr>
                        <a:t>・電子申請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・持参</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・郵送</a:t>
                      </a:r>
                    </a:p>
                  </a:txBody>
                  <a:tcPr/>
                </a:tc>
                <a:extLst>
                  <a:ext uri="{0D108BD9-81ED-4DB2-BD59-A6C34878D82A}">
                    <a16:rowId xmlns:a16="http://schemas.microsoft.com/office/drawing/2014/main" val="3857299202"/>
                  </a:ext>
                </a:extLst>
              </a:tr>
            </a:tbl>
          </a:graphicData>
        </a:graphic>
      </p:graphicFrame>
    </p:spTree>
    <p:extLst>
      <p:ext uri="{BB962C8B-B14F-4D97-AF65-F5344CB8AC3E}">
        <p14:creationId xmlns:p14="http://schemas.microsoft.com/office/powerpoint/2010/main" val="2450077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1189</Words>
  <Application>Microsoft Office PowerPoint</Application>
  <PresentationFormat>ワイド画面</PresentationFormat>
  <Paragraphs>111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ゴシック</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2021-06-29T02:10:34Z</dcterms:created>
  <dcterms:modified xsi:type="dcterms:W3CDTF">2021-06-29T02:10:41Z</dcterms:modified>
</cp:coreProperties>
</file>