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9" r:id="rId2"/>
    <p:sldId id="315" r:id="rId3"/>
    <p:sldId id="357" r:id="rId4"/>
    <p:sldId id="347" r:id="rId5"/>
    <p:sldId id="356" r:id="rId6"/>
    <p:sldId id="313" r:id="rId7"/>
    <p:sldId id="340" r:id="rId8"/>
    <p:sldId id="350" r:id="rId9"/>
    <p:sldId id="326" r:id="rId10"/>
    <p:sldId id="317" r:id="rId11"/>
    <p:sldId id="316" r:id="rId12"/>
    <p:sldId id="336" r:id="rId13"/>
    <p:sldId id="332" r:id="rId14"/>
    <p:sldId id="355" r:id="rId15"/>
    <p:sldId id="359" r:id="rId16"/>
    <p:sldId id="358" r:id="rId17"/>
    <p:sldId id="341" r:id="rId18"/>
    <p:sldId id="352" r:id="rId19"/>
    <p:sldId id="345" r:id="rId20"/>
    <p:sldId id="351" r:id="rId21"/>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0" autoAdjust="0"/>
    <p:restoredTop sz="94434" autoAdjust="0"/>
  </p:normalViewPr>
  <p:slideViewPr>
    <p:cSldViewPr>
      <p:cViewPr varScale="1">
        <p:scale>
          <a:sx n="70" d="100"/>
          <a:sy n="70" d="100"/>
        </p:scale>
        <p:origin x="116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sHome3$\YamadaKu\00%20&#22312;&#23429;\20211201%20&#22799;&#12398;&#26257;&#12373;&#23550;&#31574;\2021\Microsoft%20PowerPoint%20&#20869;&#12398;&#12464;&#12521;&#125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4260717410323E-2"/>
          <c:y val="0.13159232315006905"/>
          <c:w val="0.83715410098735499"/>
          <c:h val="0.69768538956454107"/>
        </c:manualLayout>
      </c:layout>
      <c:barChart>
        <c:barDir val="col"/>
        <c:grouping val="clustered"/>
        <c:varyColors val="0"/>
        <c:ser>
          <c:idx val="0"/>
          <c:order val="0"/>
          <c:tx>
            <c:strRef>
              <c:f>グラフ!$C$2</c:f>
              <c:strCache>
                <c:ptCount val="1"/>
                <c:pt idx="0">
                  <c:v>令和２年人数（64,869人）</c:v>
                </c:pt>
              </c:strCache>
            </c:strRef>
          </c:tx>
          <c:spPr>
            <a:solidFill>
              <a:schemeClr val="bg1"/>
            </a:solidFill>
            <a:ln>
              <a:solidFill>
                <a:schemeClr val="tx1"/>
              </a:solidFill>
            </a:ln>
            <a:effectLst/>
          </c:spPr>
          <c:invertIfNegative val="0"/>
          <c:dLbls>
            <c:dLbl>
              <c:idx val="26"/>
              <c:layout>
                <c:manualLayout>
                  <c:x val="-1.9444444444444445E-2"/>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293-4E6F-A1D6-45F4144016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グラフ!$B$3:$B$49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グラフ!$C$3:$C$49</c:f>
              <c:numCache>
                <c:formatCode>General</c:formatCode>
                <c:ptCount val="47"/>
                <c:pt idx="0">
                  <c:v>1088</c:v>
                </c:pt>
                <c:pt idx="1">
                  <c:v>428</c:v>
                </c:pt>
                <c:pt idx="2">
                  <c:v>597</c:v>
                </c:pt>
                <c:pt idx="3">
                  <c:v>1073</c:v>
                </c:pt>
                <c:pt idx="4">
                  <c:v>505</c:v>
                </c:pt>
                <c:pt idx="5">
                  <c:v>608</c:v>
                </c:pt>
                <c:pt idx="6">
                  <c:v>1109</c:v>
                </c:pt>
                <c:pt idx="7">
                  <c:v>1580</c:v>
                </c:pt>
                <c:pt idx="8">
                  <c:v>923</c:v>
                </c:pt>
                <c:pt idx="9">
                  <c:v>1228</c:v>
                </c:pt>
                <c:pt idx="10">
                  <c:v>4028</c:v>
                </c:pt>
                <c:pt idx="11">
                  <c:v>3009</c:v>
                </c:pt>
                <c:pt idx="12">
                  <c:v>5838</c:v>
                </c:pt>
                <c:pt idx="13">
                  <c:v>3293</c:v>
                </c:pt>
                <c:pt idx="14">
                  <c:v>1183</c:v>
                </c:pt>
                <c:pt idx="15">
                  <c:v>455</c:v>
                </c:pt>
                <c:pt idx="16">
                  <c:v>652</c:v>
                </c:pt>
                <c:pt idx="17">
                  <c:v>364</c:v>
                </c:pt>
                <c:pt idx="18">
                  <c:v>467</c:v>
                </c:pt>
                <c:pt idx="19">
                  <c:v>879</c:v>
                </c:pt>
                <c:pt idx="20">
                  <c:v>1158</c:v>
                </c:pt>
                <c:pt idx="21">
                  <c:v>2009</c:v>
                </c:pt>
                <c:pt idx="22">
                  <c:v>4101</c:v>
                </c:pt>
                <c:pt idx="23">
                  <c:v>1231</c:v>
                </c:pt>
                <c:pt idx="24">
                  <c:v>650</c:v>
                </c:pt>
                <c:pt idx="25">
                  <c:v>1509</c:v>
                </c:pt>
                <c:pt idx="26">
                  <c:v>4869</c:v>
                </c:pt>
                <c:pt idx="27">
                  <c:v>3039</c:v>
                </c:pt>
                <c:pt idx="28">
                  <c:v>843</c:v>
                </c:pt>
                <c:pt idx="29">
                  <c:v>663</c:v>
                </c:pt>
                <c:pt idx="30">
                  <c:v>415</c:v>
                </c:pt>
                <c:pt idx="31">
                  <c:v>410</c:v>
                </c:pt>
                <c:pt idx="32">
                  <c:v>1310</c:v>
                </c:pt>
                <c:pt idx="33">
                  <c:v>1511</c:v>
                </c:pt>
                <c:pt idx="34">
                  <c:v>611</c:v>
                </c:pt>
                <c:pt idx="35">
                  <c:v>499</c:v>
                </c:pt>
                <c:pt idx="36">
                  <c:v>658</c:v>
                </c:pt>
                <c:pt idx="37">
                  <c:v>876</c:v>
                </c:pt>
                <c:pt idx="38">
                  <c:v>473</c:v>
                </c:pt>
                <c:pt idx="39">
                  <c:v>2503</c:v>
                </c:pt>
                <c:pt idx="40">
                  <c:v>518</c:v>
                </c:pt>
                <c:pt idx="41">
                  <c:v>789</c:v>
                </c:pt>
                <c:pt idx="42">
                  <c:v>1311</c:v>
                </c:pt>
                <c:pt idx="43">
                  <c:v>736</c:v>
                </c:pt>
                <c:pt idx="44">
                  <c:v>737</c:v>
                </c:pt>
                <c:pt idx="45">
                  <c:v>1329</c:v>
                </c:pt>
                <c:pt idx="46">
                  <c:v>804</c:v>
                </c:pt>
              </c:numCache>
            </c:numRef>
          </c:val>
          <c:extLst>
            <c:ext xmlns:c16="http://schemas.microsoft.com/office/drawing/2014/chart" uri="{C3380CC4-5D6E-409C-BE32-E72D297353CC}">
              <c16:uniqueId val="{00000001-C293-4E6F-A1D6-45F4144016BD}"/>
            </c:ext>
          </c:extLst>
        </c:ser>
        <c:ser>
          <c:idx val="1"/>
          <c:order val="1"/>
          <c:tx>
            <c:strRef>
              <c:f>グラフ!$D$2</c:f>
              <c:strCache>
                <c:ptCount val="1"/>
                <c:pt idx="0">
                  <c:v>令和３年人数（47,877人）</c:v>
                </c:pt>
              </c:strCache>
            </c:strRef>
          </c:tx>
          <c:spPr>
            <a:solidFill>
              <a:schemeClr val="accent2"/>
            </a:solidFill>
            <a:ln>
              <a:solidFill>
                <a:schemeClr val="tx1"/>
              </a:solidFill>
            </a:ln>
            <a:effectLst/>
          </c:spPr>
          <c:invertIfNegative val="0"/>
          <c:dLbls>
            <c:dLbl>
              <c:idx val="26"/>
              <c:layout>
                <c:manualLayout>
                  <c:x val="6.1111111111111012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293-4E6F-A1D6-45F4144016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グラフ!$B$3:$B$49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グラフ!$D$3:$D$49</c:f>
              <c:numCache>
                <c:formatCode>General</c:formatCode>
                <c:ptCount val="47"/>
                <c:pt idx="0">
                  <c:v>1946</c:v>
                </c:pt>
                <c:pt idx="1">
                  <c:v>549</c:v>
                </c:pt>
                <c:pt idx="2">
                  <c:v>603</c:v>
                </c:pt>
                <c:pt idx="3">
                  <c:v>955</c:v>
                </c:pt>
                <c:pt idx="4">
                  <c:v>554</c:v>
                </c:pt>
                <c:pt idx="5">
                  <c:v>597</c:v>
                </c:pt>
                <c:pt idx="6">
                  <c:v>919</c:v>
                </c:pt>
                <c:pt idx="7">
                  <c:v>1259</c:v>
                </c:pt>
                <c:pt idx="8">
                  <c:v>712</c:v>
                </c:pt>
                <c:pt idx="9">
                  <c:v>830</c:v>
                </c:pt>
                <c:pt idx="10">
                  <c:v>2702</c:v>
                </c:pt>
                <c:pt idx="11">
                  <c:v>2003</c:v>
                </c:pt>
                <c:pt idx="12">
                  <c:v>3446</c:v>
                </c:pt>
                <c:pt idx="13">
                  <c:v>2244</c:v>
                </c:pt>
                <c:pt idx="14">
                  <c:v>1092</c:v>
                </c:pt>
                <c:pt idx="15">
                  <c:v>348</c:v>
                </c:pt>
                <c:pt idx="16">
                  <c:v>526</c:v>
                </c:pt>
                <c:pt idx="17">
                  <c:v>291</c:v>
                </c:pt>
                <c:pt idx="18">
                  <c:v>359</c:v>
                </c:pt>
                <c:pt idx="19">
                  <c:v>664</c:v>
                </c:pt>
                <c:pt idx="20">
                  <c:v>862</c:v>
                </c:pt>
                <c:pt idx="21">
                  <c:v>1106</c:v>
                </c:pt>
                <c:pt idx="22">
                  <c:v>2592</c:v>
                </c:pt>
                <c:pt idx="23">
                  <c:v>753</c:v>
                </c:pt>
                <c:pt idx="24">
                  <c:v>478</c:v>
                </c:pt>
                <c:pt idx="25">
                  <c:v>1054</c:v>
                </c:pt>
                <c:pt idx="26">
                  <c:v>2844</c:v>
                </c:pt>
                <c:pt idx="27">
                  <c:v>2094</c:v>
                </c:pt>
                <c:pt idx="28">
                  <c:v>608</c:v>
                </c:pt>
                <c:pt idx="29">
                  <c:v>471</c:v>
                </c:pt>
                <c:pt idx="30">
                  <c:v>345</c:v>
                </c:pt>
                <c:pt idx="31">
                  <c:v>332</c:v>
                </c:pt>
                <c:pt idx="32">
                  <c:v>1037</c:v>
                </c:pt>
                <c:pt idx="33">
                  <c:v>1126</c:v>
                </c:pt>
                <c:pt idx="34">
                  <c:v>499</c:v>
                </c:pt>
                <c:pt idx="35">
                  <c:v>407</c:v>
                </c:pt>
                <c:pt idx="36">
                  <c:v>400</c:v>
                </c:pt>
                <c:pt idx="37">
                  <c:v>585</c:v>
                </c:pt>
                <c:pt idx="38">
                  <c:v>429</c:v>
                </c:pt>
                <c:pt idx="39">
                  <c:v>2017</c:v>
                </c:pt>
                <c:pt idx="40">
                  <c:v>447</c:v>
                </c:pt>
                <c:pt idx="41">
                  <c:v>676</c:v>
                </c:pt>
                <c:pt idx="42">
                  <c:v>1046</c:v>
                </c:pt>
                <c:pt idx="43">
                  <c:v>598</c:v>
                </c:pt>
                <c:pt idx="44">
                  <c:v>643</c:v>
                </c:pt>
                <c:pt idx="45">
                  <c:v>997</c:v>
                </c:pt>
                <c:pt idx="46">
                  <c:v>832</c:v>
                </c:pt>
              </c:numCache>
            </c:numRef>
          </c:val>
          <c:extLst>
            <c:ext xmlns:c16="http://schemas.microsoft.com/office/drawing/2014/chart" uri="{C3380CC4-5D6E-409C-BE32-E72D297353CC}">
              <c16:uniqueId val="{00000003-C293-4E6F-A1D6-45F4144016BD}"/>
            </c:ext>
          </c:extLst>
        </c:ser>
        <c:dLbls>
          <c:showLegendKey val="0"/>
          <c:showVal val="0"/>
          <c:showCatName val="0"/>
          <c:showSerName val="0"/>
          <c:showPercent val="0"/>
          <c:showBubbleSize val="0"/>
        </c:dLbls>
        <c:gapWidth val="93"/>
        <c:overlap val="4"/>
        <c:axId val="143184448"/>
        <c:axId val="143185280"/>
      </c:barChart>
      <c:catAx>
        <c:axId val="14318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143185280"/>
        <c:crosses val="autoZero"/>
        <c:auto val="1"/>
        <c:lblAlgn val="ctr"/>
        <c:lblOffset val="100"/>
        <c:noMultiLvlLbl val="0"/>
      </c:catAx>
      <c:valAx>
        <c:axId val="143185280"/>
        <c:scaling>
          <c:orientation val="minMax"/>
          <c:max val="900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3184448"/>
        <c:crosses val="autoZero"/>
        <c:crossBetween val="between"/>
      </c:valAx>
      <c:spPr>
        <a:noFill/>
        <a:ln>
          <a:solidFill>
            <a:schemeClr val="tx1"/>
          </a:solidFill>
        </a:ln>
        <a:effectLst/>
      </c:spPr>
    </c:plotArea>
    <c:legend>
      <c:legendPos val="r"/>
      <c:layout>
        <c:manualLayout>
          <c:xMode val="edge"/>
          <c:yMode val="edge"/>
          <c:x val="0.59753740157480317"/>
          <c:y val="0.18391149023038786"/>
          <c:w val="0.32345844269466317"/>
          <c:h val="0.142407407407407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7552796919135"/>
          <c:y val="0.25925925925925924"/>
          <c:w val="0.47611703062112748"/>
          <c:h val="0.7034299358413531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D6-4D40-B90A-4A9B1F84308E}"/>
              </c:ext>
            </c:extLst>
          </c:dPt>
          <c:dPt>
            <c:idx val="1"/>
            <c:bubble3D val="0"/>
            <c:explosion val="7"/>
            <c:spPr>
              <a:solidFill>
                <a:schemeClr val="accent2"/>
              </a:solidFill>
              <a:ln w="19050">
                <a:solidFill>
                  <a:schemeClr val="lt1"/>
                </a:solidFill>
              </a:ln>
              <a:effectLst/>
            </c:spPr>
            <c:extLst>
              <c:ext xmlns:c16="http://schemas.microsoft.com/office/drawing/2014/chart" uri="{C3380CC4-5D6E-409C-BE32-E72D297353CC}">
                <c16:uniqueId val="{00000003-8FD6-4D40-B90A-4A9B1F84308E}"/>
              </c:ext>
            </c:extLst>
          </c:dPt>
          <c:dPt>
            <c:idx val="2"/>
            <c:bubble3D val="0"/>
            <c:explosion val="6"/>
            <c:spPr>
              <a:solidFill>
                <a:schemeClr val="accent3"/>
              </a:solidFill>
              <a:ln w="19050">
                <a:solidFill>
                  <a:schemeClr val="lt1"/>
                </a:solidFill>
              </a:ln>
              <a:effectLst/>
            </c:spPr>
            <c:extLst>
              <c:ext xmlns:c16="http://schemas.microsoft.com/office/drawing/2014/chart" uri="{C3380CC4-5D6E-409C-BE32-E72D297353CC}">
                <c16:uniqueId val="{00000005-8FD6-4D40-B90A-4A9B1F8430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D6-4D40-B90A-4A9B1F84308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FD6-4D40-B90A-4A9B1F84308E}"/>
              </c:ext>
            </c:extLst>
          </c:dPt>
          <c:dLbls>
            <c:dLbl>
              <c:idx val="0"/>
              <c:layout>
                <c:manualLayout>
                  <c:x val="-0.18621511376578875"/>
                  <c:y val="7.4532662583843681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8FD6-4D40-B90A-4A9B1F84308E}"/>
                </c:ext>
              </c:extLst>
            </c:dLbl>
            <c:dLbl>
              <c:idx val="1"/>
              <c:layout>
                <c:manualLayout>
                  <c:x val="0.12054317809917274"/>
                  <c:y val="-3.1739706984124268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8FD6-4D40-B90A-4A9B1F84308E}"/>
                </c:ext>
              </c:extLst>
            </c:dLbl>
            <c:dLbl>
              <c:idx val="2"/>
              <c:layout>
                <c:manualLayout>
                  <c:x val="0.14514785506039152"/>
                  <c:y val="2.4674252718358929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8FD6-4D40-B90A-4A9B1F84308E}"/>
                </c:ext>
              </c:extLst>
            </c:dLbl>
            <c:dLbl>
              <c:idx val="3"/>
              <c:layout>
                <c:manualLayout>
                  <c:x val="2.6626968503937008E-2"/>
                  <c:y val="-2.2865266841644794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8FD6-4D40-B90A-4A9B1F84308E}"/>
                </c:ext>
              </c:extLst>
            </c:dLbl>
            <c:dLbl>
              <c:idx val="4"/>
              <c:layout>
                <c:manualLayout>
                  <c:x val="-2.842511841435362E-2"/>
                  <c:y val="-5.908250312950416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BB8F2D33-0F36-4C75-A7E0-F5E1554DC3CF}" type="CATEGORYNAME">
                      <a:rPr lang="ja-JP" altLang="en-US" sz="1400" b="1"/>
                      <a:pPr>
                        <a:defRPr/>
                      </a:pPr>
                      <a:t>[分類名]</a:t>
                    </a:fld>
                    <a:r>
                      <a:rPr lang="ja-JP" altLang="en-US" baseline="0" dirty="0"/>
                      <a:t>
</a:t>
                    </a:r>
                    <a:fld id="{98295BC3-B1F9-4F7A-95D8-0DF9B91121C1}" type="VALUE">
                      <a:rPr lang="en-US" altLang="ja-JP" sz="1400" baseline="0"/>
                      <a:pPr>
                        <a:defRPr/>
                      </a:pPr>
                      <a:t>[値]</a:t>
                    </a:fld>
                    <a:r>
                      <a:rPr lang="ja-JP" altLang="en-US" sz="1400" baseline="0" dirty="0"/>
                      <a:t>
</a:t>
                    </a:r>
                    <a:fld id="{F658F97E-F2BD-4965-9B25-CA2535900130}" type="PERCENTAGE">
                      <a:rPr lang="en-US" altLang="ja-JP" sz="1400" baseline="0">
                        <a:solidFill>
                          <a:srgbClr val="FF0000"/>
                        </a:solidFill>
                        <a:effectLst>
                          <a:outerShdw blurRad="38100" dist="38100" dir="2700000" algn="tl">
                            <a:srgbClr val="000000">
                              <a:alpha val="43137"/>
                            </a:srgbClr>
                          </a:outerShdw>
                        </a:effectLst>
                      </a:rPr>
                      <a:pPr>
                        <a:defRPr/>
                      </a:pPr>
                      <a:t>[パーセンテージ]</a:t>
                    </a:fld>
                    <a:endParaRPr lang="ja-JP" altLang="en-US" sz="1400" baseline="0"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manualLayout>
                      <c:w val="0.16607911927353658"/>
                      <c:h val="0.42774298220709461"/>
                    </c:manualLayout>
                  </c15:layout>
                  <c15:dlblFieldTable/>
                  <c15:showDataLabelsRange val="0"/>
                </c:ext>
                <c:ext xmlns:c16="http://schemas.microsoft.com/office/drawing/2014/chart" uri="{C3380CC4-5D6E-409C-BE32-E72D297353CC}">
                  <c16:uniqueId val="{00000009-8FD6-4D40-B90A-4A9B1F8430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グラフ!$G$27:$K$27</c:f>
              <c:strCache>
                <c:ptCount val="5"/>
                <c:pt idx="0">
                  <c:v>新生児</c:v>
                </c:pt>
                <c:pt idx="1">
                  <c:v>乳幼児</c:v>
                </c:pt>
                <c:pt idx="2">
                  <c:v>少年</c:v>
                </c:pt>
                <c:pt idx="3">
                  <c:v>成人</c:v>
                </c:pt>
                <c:pt idx="4">
                  <c:v>高齢者</c:v>
                </c:pt>
              </c:strCache>
            </c:strRef>
          </c:cat>
          <c:val>
            <c:numRef>
              <c:f>グラフ!$G$28:$K$28</c:f>
              <c:numCache>
                <c:formatCode>#,##0_);[Red]\(#,##0\)</c:formatCode>
                <c:ptCount val="5"/>
                <c:pt idx="0">
                  <c:v>0</c:v>
                </c:pt>
                <c:pt idx="1">
                  <c:v>16</c:v>
                </c:pt>
                <c:pt idx="2">
                  <c:v>304</c:v>
                </c:pt>
                <c:pt idx="3">
                  <c:v>1011</c:v>
                </c:pt>
                <c:pt idx="4">
                  <c:v>1513</c:v>
                </c:pt>
              </c:numCache>
            </c:numRef>
          </c:val>
          <c:extLst>
            <c:ext xmlns:c16="http://schemas.microsoft.com/office/drawing/2014/chart" uri="{C3380CC4-5D6E-409C-BE32-E72D297353CC}">
              <c16:uniqueId val="{0000000A-8FD6-4D40-B90A-4A9B1F843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53149606299214E-2"/>
          <c:y val="0.10006997950020594"/>
          <c:w val="0.83519925634295711"/>
          <c:h val="0.78732054739990687"/>
        </c:manualLayout>
      </c:layout>
      <c:barChart>
        <c:barDir val="col"/>
        <c:grouping val="clustered"/>
        <c:varyColors val="0"/>
        <c:ser>
          <c:idx val="0"/>
          <c:order val="0"/>
          <c:tx>
            <c:strRef>
              <c:f>Sheet7!$C$3</c:f>
              <c:strCache>
                <c:ptCount val="1"/>
                <c:pt idx="0">
                  <c:v>搬送人員（計）</c:v>
                </c:pt>
              </c:strCache>
            </c:strRef>
          </c:tx>
          <c:spPr>
            <a:solidFill>
              <a:schemeClr val="accent1"/>
            </a:solidFill>
            <a:ln>
              <a:noFill/>
            </a:ln>
            <a:effectLst/>
          </c:spPr>
          <c:invertIfNegative val="0"/>
          <c:cat>
            <c:numRef>
              <c:f>Sheet7!$B$4:$B$125</c:f>
              <c:numCache>
                <c:formatCode>m"月"d"日";@</c:formatCode>
                <c:ptCount val="122"/>
                <c:pt idx="0">
                  <c:v>43983</c:v>
                </c:pt>
                <c:pt idx="1">
                  <c:v>43984</c:v>
                </c:pt>
                <c:pt idx="2">
                  <c:v>43985</c:v>
                </c:pt>
                <c:pt idx="3">
                  <c:v>43986</c:v>
                </c:pt>
                <c:pt idx="4">
                  <c:v>43987</c:v>
                </c:pt>
                <c:pt idx="5">
                  <c:v>43988</c:v>
                </c:pt>
                <c:pt idx="6">
                  <c:v>43989</c:v>
                </c:pt>
                <c:pt idx="7">
                  <c:v>43990</c:v>
                </c:pt>
                <c:pt idx="8">
                  <c:v>43991</c:v>
                </c:pt>
                <c:pt idx="9">
                  <c:v>43992</c:v>
                </c:pt>
                <c:pt idx="10">
                  <c:v>43993</c:v>
                </c:pt>
                <c:pt idx="11">
                  <c:v>43994</c:v>
                </c:pt>
                <c:pt idx="12">
                  <c:v>43995</c:v>
                </c:pt>
                <c:pt idx="13">
                  <c:v>43996</c:v>
                </c:pt>
                <c:pt idx="14">
                  <c:v>43997</c:v>
                </c:pt>
                <c:pt idx="15">
                  <c:v>43998</c:v>
                </c:pt>
                <c:pt idx="16">
                  <c:v>43999</c:v>
                </c:pt>
                <c:pt idx="17">
                  <c:v>44000</c:v>
                </c:pt>
                <c:pt idx="18">
                  <c:v>44001</c:v>
                </c:pt>
                <c:pt idx="19">
                  <c:v>44002</c:v>
                </c:pt>
                <c:pt idx="20">
                  <c:v>44003</c:v>
                </c:pt>
                <c:pt idx="21">
                  <c:v>44004</c:v>
                </c:pt>
                <c:pt idx="22">
                  <c:v>44005</c:v>
                </c:pt>
                <c:pt idx="23">
                  <c:v>44006</c:v>
                </c:pt>
                <c:pt idx="24">
                  <c:v>44007</c:v>
                </c:pt>
                <c:pt idx="25">
                  <c:v>44008</c:v>
                </c:pt>
                <c:pt idx="26">
                  <c:v>44009</c:v>
                </c:pt>
                <c:pt idx="27">
                  <c:v>44010</c:v>
                </c:pt>
                <c:pt idx="28">
                  <c:v>44011</c:v>
                </c:pt>
                <c:pt idx="29">
                  <c:v>44012</c:v>
                </c:pt>
                <c:pt idx="30">
                  <c:v>44013</c:v>
                </c:pt>
                <c:pt idx="31">
                  <c:v>44014</c:v>
                </c:pt>
                <c:pt idx="32">
                  <c:v>44015</c:v>
                </c:pt>
                <c:pt idx="33">
                  <c:v>44016</c:v>
                </c:pt>
                <c:pt idx="34">
                  <c:v>44017</c:v>
                </c:pt>
                <c:pt idx="35">
                  <c:v>44018</c:v>
                </c:pt>
                <c:pt idx="36">
                  <c:v>44019</c:v>
                </c:pt>
                <c:pt idx="37">
                  <c:v>44020</c:v>
                </c:pt>
                <c:pt idx="38">
                  <c:v>44021</c:v>
                </c:pt>
                <c:pt idx="39">
                  <c:v>44022</c:v>
                </c:pt>
                <c:pt idx="40">
                  <c:v>44023</c:v>
                </c:pt>
                <c:pt idx="41">
                  <c:v>44024</c:v>
                </c:pt>
                <c:pt idx="42">
                  <c:v>44025</c:v>
                </c:pt>
                <c:pt idx="43">
                  <c:v>44026</c:v>
                </c:pt>
                <c:pt idx="44">
                  <c:v>44027</c:v>
                </c:pt>
                <c:pt idx="45">
                  <c:v>44028</c:v>
                </c:pt>
                <c:pt idx="46">
                  <c:v>44029</c:v>
                </c:pt>
                <c:pt idx="47">
                  <c:v>44030</c:v>
                </c:pt>
                <c:pt idx="48">
                  <c:v>44031</c:v>
                </c:pt>
                <c:pt idx="49">
                  <c:v>44032</c:v>
                </c:pt>
                <c:pt idx="50">
                  <c:v>44033</c:v>
                </c:pt>
                <c:pt idx="51">
                  <c:v>44034</c:v>
                </c:pt>
                <c:pt idx="52">
                  <c:v>44035</c:v>
                </c:pt>
                <c:pt idx="53">
                  <c:v>44036</c:v>
                </c:pt>
                <c:pt idx="54">
                  <c:v>44037</c:v>
                </c:pt>
                <c:pt idx="55">
                  <c:v>44038</c:v>
                </c:pt>
                <c:pt idx="56">
                  <c:v>44039</c:v>
                </c:pt>
                <c:pt idx="57">
                  <c:v>44040</c:v>
                </c:pt>
                <c:pt idx="58">
                  <c:v>44041</c:v>
                </c:pt>
                <c:pt idx="59">
                  <c:v>44042</c:v>
                </c:pt>
                <c:pt idx="60">
                  <c:v>44043</c:v>
                </c:pt>
                <c:pt idx="61">
                  <c:v>44044</c:v>
                </c:pt>
                <c:pt idx="62">
                  <c:v>44045</c:v>
                </c:pt>
                <c:pt idx="63">
                  <c:v>44046</c:v>
                </c:pt>
                <c:pt idx="64">
                  <c:v>44047</c:v>
                </c:pt>
                <c:pt idx="65">
                  <c:v>44048</c:v>
                </c:pt>
                <c:pt idx="66">
                  <c:v>44049</c:v>
                </c:pt>
                <c:pt idx="67">
                  <c:v>44050</c:v>
                </c:pt>
                <c:pt idx="68">
                  <c:v>44051</c:v>
                </c:pt>
                <c:pt idx="69">
                  <c:v>44052</c:v>
                </c:pt>
                <c:pt idx="70">
                  <c:v>44053</c:v>
                </c:pt>
                <c:pt idx="71">
                  <c:v>44054</c:v>
                </c:pt>
                <c:pt idx="72">
                  <c:v>44055</c:v>
                </c:pt>
                <c:pt idx="73">
                  <c:v>44056</c:v>
                </c:pt>
                <c:pt idx="74">
                  <c:v>44057</c:v>
                </c:pt>
                <c:pt idx="75">
                  <c:v>44058</c:v>
                </c:pt>
                <c:pt idx="76">
                  <c:v>44059</c:v>
                </c:pt>
                <c:pt idx="77">
                  <c:v>44060</c:v>
                </c:pt>
                <c:pt idx="78">
                  <c:v>44061</c:v>
                </c:pt>
                <c:pt idx="79">
                  <c:v>44062</c:v>
                </c:pt>
                <c:pt idx="80">
                  <c:v>44063</c:v>
                </c:pt>
                <c:pt idx="81">
                  <c:v>44064</c:v>
                </c:pt>
                <c:pt idx="82">
                  <c:v>44065</c:v>
                </c:pt>
                <c:pt idx="83">
                  <c:v>44066</c:v>
                </c:pt>
                <c:pt idx="84">
                  <c:v>44067</c:v>
                </c:pt>
                <c:pt idx="85">
                  <c:v>44068</c:v>
                </c:pt>
                <c:pt idx="86">
                  <c:v>44069</c:v>
                </c:pt>
                <c:pt idx="87">
                  <c:v>44070</c:v>
                </c:pt>
                <c:pt idx="88">
                  <c:v>44071</c:v>
                </c:pt>
                <c:pt idx="89">
                  <c:v>44072</c:v>
                </c:pt>
                <c:pt idx="90">
                  <c:v>44073</c:v>
                </c:pt>
                <c:pt idx="91">
                  <c:v>44074</c:v>
                </c:pt>
                <c:pt idx="92">
                  <c:v>44075</c:v>
                </c:pt>
                <c:pt idx="93">
                  <c:v>44076</c:v>
                </c:pt>
                <c:pt idx="94">
                  <c:v>44077</c:v>
                </c:pt>
                <c:pt idx="95">
                  <c:v>44078</c:v>
                </c:pt>
                <c:pt idx="96">
                  <c:v>44079</c:v>
                </c:pt>
                <c:pt idx="97">
                  <c:v>44080</c:v>
                </c:pt>
                <c:pt idx="98">
                  <c:v>44081</c:v>
                </c:pt>
                <c:pt idx="99">
                  <c:v>44082</c:v>
                </c:pt>
                <c:pt idx="100">
                  <c:v>44083</c:v>
                </c:pt>
                <c:pt idx="101">
                  <c:v>44084</c:v>
                </c:pt>
                <c:pt idx="102">
                  <c:v>44085</c:v>
                </c:pt>
                <c:pt idx="103">
                  <c:v>44086</c:v>
                </c:pt>
                <c:pt idx="104">
                  <c:v>44087</c:v>
                </c:pt>
                <c:pt idx="105">
                  <c:v>44088</c:v>
                </c:pt>
                <c:pt idx="106">
                  <c:v>44089</c:v>
                </c:pt>
                <c:pt idx="107">
                  <c:v>44090</c:v>
                </c:pt>
                <c:pt idx="108">
                  <c:v>44091</c:v>
                </c:pt>
                <c:pt idx="109">
                  <c:v>44092</c:v>
                </c:pt>
                <c:pt idx="110">
                  <c:v>44093</c:v>
                </c:pt>
                <c:pt idx="111">
                  <c:v>44094</c:v>
                </c:pt>
                <c:pt idx="112">
                  <c:v>44095</c:v>
                </c:pt>
                <c:pt idx="113">
                  <c:v>44096</c:v>
                </c:pt>
                <c:pt idx="114">
                  <c:v>44097</c:v>
                </c:pt>
                <c:pt idx="115">
                  <c:v>44098</c:v>
                </c:pt>
                <c:pt idx="116">
                  <c:v>44099</c:v>
                </c:pt>
                <c:pt idx="117">
                  <c:v>44100</c:v>
                </c:pt>
                <c:pt idx="118">
                  <c:v>44101</c:v>
                </c:pt>
                <c:pt idx="119">
                  <c:v>44102</c:v>
                </c:pt>
                <c:pt idx="120">
                  <c:v>44103</c:v>
                </c:pt>
                <c:pt idx="121">
                  <c:v>44104</c:v>
                </c:pt>
              </c:numCache>
            </c:numRef>
          </c:cat>
          <c:val>
            <c:numRef>
              <c:f>Sheet7!$C$4:$C$125</c:f>
              <c:numCache>
                <c:formatCode>General</c:formatCode>
                <c:ptCount val="122"/>
                <c:pt idx="0">
                  <c:v>16</c:v>
                </c:pt>
                <c:pt idx="1">
                  <c:v>7</c:v>
                </c:pt>
                <c:pt idx="2">
                  <c:v>7</c:v>
                </c:pt>
                <c:pt idx="3">
                  <c:v>0</c:v>
                </c:pt>
                <c:pt idx="4">
                  <c:v>3</c:v>
                </c:pt>
                <c:pt idx="5">
                  <c:v>2</c:v>
                </c:pt>
                <c:pt idx="6">
                  <c:v>13</c:v>
                </c:pt>
                <c:pt idx="7">
                  <c:v>24</c:v>
                </c:pt>
                <c:pt idx="8">
                  <c:v>29</c:v>
                </c:pt>
                <c:pt idx="9">
                  <c:v>24</c:v>
                </c:pt>
                <c:pt idx="10">
                  <c:v>12</c:v>
                </c:pt>
                <c:pt idx="11">
                  <c:v>5</c:v>
                </c:pt>
                <c:pt idx="12">
                  <c:v>6</c:v>
                </c:pt>
                <c:pt idx="13">
                  <c:v>13</c:v>
                </c:pt>
                <c:pt idx="14">
                  <c:v>20</c:v>
                </c:pt>
                <c:pt idx="15">
                  <c:v>3</c:v>
                </c:pt>
                <c:pt idx="16">
                  <c:v>15</c:v>
                </c:pt>
                <c:pt idx="17">
                  <c:v>3</c:v>
                </c:pt>
                <c:pt idx="18">
                  <c:v>1</c:v>
                </c:pt>
                <c:pt idx="19">
                  <c:v>8</c:v>
                </c:pt>
                <c:pt idx="20">
                  <c:v>16</c:v>
                </c:pt>
                <c:pt idx="21">
                  <c:v>8</c:v>
                </c:pt>
                <c:pt idx="22">
                  <c:v>14</c:v>
                </c:pt>
                <c:pt idx="23">
                  <c:v>17</c:v>
                </c:pt>
                <c:pt idx="24">
                  <c:v>13</c:v>
                </c:pt>
                <c:pt idx="25">
                  <c:v>7</c:v>
                </c:pt>
                <c:pt idx="26">
                  <c:v>6</c:v>
                </c:pt>
                <c:pt idx="27">
                  <c:v>14</c:v>
                </c:pt>
                <c:pt idx="28">
                  <c:v>11</c:v>
                </c:pt>
                <c:pt idx="29">
                  <c:v>18</c:v>
                </c:pt>
                <c:pt idx="30">
                  <c:v>3</c:v>
                </c:pt>
                <c:pt idx="31">
                  <c:v>5</c:v>
                </c:pt>
                <c:pt idx="32">
                  <c:v>21</c:v>
                </c:pt>
                <c:pt idx="33">
                  <c:v>28</c:v>
                </c:pt>
                <c:pt idx="34">
                  <c:v>42</c:v>
                </c:pt>
                <c:pt idx="35">
                  <c:v>31</c:v>
                </c:pt>
                <c:pt idx="36">
                  <c:v>9</c:v>
                </c:pt>
                <c:pt idx="37">
                  <c:v>7</c:v>
                </c:pt>
                <c:pt idx="38">
                  <c:v>12</c:v>
                </c:pt>
                <c:pt idx="39">
                  <c:v>32</c:v>
                </c:pt>
                <c:pt idx="40">
                  <c:v>29</c:v>
                </c:pt>
                <c:pt idx="41">
                  <c:v>31</c:v>
                </c:pt>
                <c:pt idx="42">
                  <c:v>30</c:v>
                </c:pt>
                <c:pt idx="43">
                  <c:v>27</c:v>
                </c:pt>
                <c:pt idx="44">
                  <c:v>18</c:v>
                </c:pt>
                <c:pt idx="45">
                  <c:v>14</c:v>
                </c:pt>
                <c:pt idx="46">
                  <c:v>33</c:v>
                </c:pt>
                <c:pt idx="47">
                  <c:v>48</c:v>
                </c:pt>
                <c:pt idx="48">
                  <c:v>73</c:v>
                </c:pt>
                <c:pt idx="49">
                  <c:v>93</c:v>
                </c:pt>
                <c:pt idx="50">
                  <c:v>92</c:v>
                </c:pt>
                <c:pt idx="51">
                  <c:v>60</c:v>
                </c:pt>
                <c:pt idx="52">
                  <c:v>64</c:v>
                </c:pt>
                <c:pt idx="53">
                  <c:v>69</c:v>
                </c:pt>
                <c:pt idx="54">
                  <c:v>59</c:v>
                </c:pt>
                <c:pt idx="55">
                  <c:v>76</c:v>
                </c:pt>
                <c:pt idx="56">
                  <c:v>55</c:v>
                </c:pt>
                <c:pt idx="57">
                  <c:v>56</c:v>
                </c:pt>
                <c:pt idx="58">
                  <c:v>54</c:v>
                </c:pt>
                <c:pt idx="59">
                  <c:v>64</c:v>
                </c:pt>
                <c:pt idx="60">
                  <c:v>53</c:v>
                </c:pt>
                <c:pt idx="61">
                  <c:v>62</c:v>
                </c:pt>
                <c:pt idx="62">
                  <c:v>66</c:v>
                </c:pt>
                <c:pt idx="63">
                  <c:v>29</c:v>
                </c:pt>
                <c:pt idx="64">
                  <c:v>90</c:v>
                </c:pt>
                <c:pt idx="65">
                  <c:v>153</c:v>
                </c:pt>
                <c:pt idx="66">
                  <c:v>47</c:v>
                </c:pt>
                <c:pt idx="67">
                  <c:v>63</c:v>
                </c:pt>
                <c:pt idx="68">
                  <c:v>76</c:v>
                </c:pt>
                <c:pt idx="69">
                  <c:v>13</c:v>
                </c:pt>
                <c:pt idx="70">
                  <c:v>24</c:v>
                </c:pt>
                <c:pt idx="71">
                  <c:v>22</c:v>
                </c:pt>
                <c:pt idx="72">
                  <c:v>4</c:v>
                </c:pt>
                <c:pt idx="73">
                  <c:v>3</c:v>
                </c:pt>
                <c:pt idx="74">
                  <c:v>3</c:v>
                </c:pt>
                <c:pt idx="75">
                  <c:v>12</c:v>
                </c:pt>
                <c:pt idx="76">
                  <c:v>10</c:v>
                </c:pt>
                <c:pt idx="77">
                  <c:v>4</c:v>
                </c:pt>
                <c:pt idx="78">
                  <c:v>11</c:v>
                </c:pt>
                <c:pt idx="79">
                  <c:v>0</c:v>
                </c:pt>
                <c:pt idx="80">
                  <c:v>7</c:v>
                </c:pt>
                <c:pt idx="81">
                  <c:v>9</c:v>
                </c:pt>
                <c:pt idx="82">
                  <c:v>27</c:v>
                </c:pt>
                <c:pt idx="83">
                  <c:v>25</c:v>
                </c:pt>
                <c:pt idx="84">
                  <c:v>17</c:v>
                </c:pt>
                <c:pt idx="85">
                  <c:v>37</c:v>
                </c:pt>
                <c:pt idx="86">
                  <c:v>52</c:v>
                </c:pt>
                <c:pt idx="87">
                  <c:v>24</c:v>
                </c:pt>
                <c:pt idx="88">
                  <c:v>25</c:v>
                </c:pt>
                <c:pt idx="89">
                  <c:v>36</c:v>
                </c:pt>
                <c:pt idx="90">
                  <c:v>37</c:v>
                </c:pt>
                <c:pt idx="91">
                  <c:v>28</c:v>
                </c:pt>
                <c:pt idx="92">
                  <c:v>17</c:v>
                </c:pt>
                <c:pt idx="93">
                  <c:v>3</c:v>
                </c:pt>
                <c:pt idx="94">
                  <c:v>2</c:v>
                </c:pt>
                <c:pt idx="95">
                  <c:v>3</c:v>
                </c:pt>
                <c:pt idx="96">
                  <c:v>6</c:v>
                </c:pt>
                <c:pt idx="97">
                  <c:v>12</c:v>
                </c:pt>
                <c:pt idx="98">
                  <c:v>9</c:v>
                </c:pt>
                <c:pt idx="99">
                  <c:v>1</c:v>
                </c:pt>
                <c:pt idx="100">
                  <c:v>9</c:v>
                </c:pt>
                <c:pt idx="101">
                  <c:v>9</c:v>
                </c:pt>
                <c:pt idx="102">
                  <c:v>3</c:v>
                </c:pt>
                <c:pt idx="103">
                  <c:v>0</c:v>
                </c:pt>
                <c:pt idx="104">
                  <c:v>6</c:v>
                </c:pt>
                <c:pt idx="105">
                  <c:v>0</c:v>
                </c:pt>
                <c:pt idx="106">
                  <c:v>2</c:v>
                </c:pt>
                <c:pt idx="107">
                  <c:v>2</c:v>
                </c:pt>
                <c:pt idx="108">
                  <c:v>3</c:v>
                </c:pt>
                <c:pt idx="109">
                  <c:v>1</c:v>
                </c:pt>
                <c:pt idx="110">
                  <c:v>5</c:v>
                </c:pt>
                <c:pt idx="111">
                  <c:v>9</c:v>
                </c:pt>
                <c:pt idx="112">
                  <c:v>6</c:v>
                </c:pt>
                <c:pt idx="113">
                  <c:v>13</c:v>
                </c:pt>
                <c:pt idx="114">
                  <c:v>3</c:v>
                </c:pt>
                <c:pt idx="115">
                  <c:v>2</c:v>
                </c:pt>
                <c:pt idx="116">
                  <c:v>6</c:v>
                </c:pt>
                <c:pt idx="117">
                  <c:v>1</c:v>
                </c:pt>
                <c:pt idx="118">
                  <c:v>3</c:v>
                </c:pt>
                <c:pt idx="119">
                  <c:v>3</c:v>
                </c:pt>
                <c:pt idx="120">
                  <c:v>0</c:v>
                </c:pt>
                <c:pt idx="121">
                  <c:v>3</c:v>
                </c:pt>
              </c:numCache>
            </c:numRef>
          </c:val>
          <c:extLst>
            <c:ext xmlns:c16="http://schemas.microsoft.com/office/drawing/2014/chart" uri="{C3380CC4-5D6E-409C-BE32-E72D297353CC}">
              <c16:uniqueId val="{00000000-6C97-444D-B685-6BE3ED74B30C}"/>
            </c:ext>
          </c:extLst>
        </c:ser>
        <c:dLbls>
          <c:showLegendKey val="0"/>
          <c:showVal val="0"/>
          <c:showCatName val="0"/>
          <c:showSerName val="0"/>
          <c:showPercent val="0"/>
          <c:showBubbleSize val="0"/>
        </c:dLbls>
        <c:gapWidth val="150"/>
        <c:axId val="994649215"/>
        <c:axId val="124376832"/>
      </c:barChart>
      <c:lineChart>
        <c:grouping val="standard"/>
        <c:varyColors val="0"/>
        <c:ser>
          <c:idx val="1"/>
          <c:order val="1"/>
          <c:tx>
            <c:strRef>
              <c:f>Sheet7!$D$3</c:f>
              <c:strCache>
                <c:ptCount val="1"/>
                <c:pt idx="0">
                  <c:v>2021年（大阪・豊中・枚方3地点平均）</c:v>
                </c:pt>
              </c:strCache>
            </c:strRef>
          </c:tx>
          <c:spPr>
            <a:ln w="25400" cap="rnd">
              <a:solidFill>
                <a:schemeClr val="tx1"/>
              </a:solidFill>
              <a:round/>
            </a:ln>
            <a:effectLst/>
          </c:spPr>
          <c:marker>
            <c:symbol val="none"/>
          </c:marker>
          <c:cat>
            <c:numRef>
              <c:f>Sheet7!$B$4:$B$125</c:f>
              <c:numCache>
                <c:formatCode>m"月"d"日";@</c:formatCode>
                <c:ptCount val="122"/>
                <c:pt idx="0">
                  <c:v>43983</c:v>
                </c:pt>
                <c:pt idx="1">
                  <c:v>43984</c:v>
                </c:pt>
                <c:pt idx="2">
                  <c:v>43985</c:v>
                </c:pt>
                <c:pt idx="3">
                  <c:v>43986</c:v>
                </c:pt>
                <c:pt idx="4">
                  <c:v>43987</c:v>
                </c:pt>
                <c:pt idx="5">
                  <c:v>43988</c:v>
                </c:pt>
                <c:pt idx="6">
                  <c:v>43989</c:v>
                </c:pt>
                <c:pt idx="7">
                  <c:v>43990</c:v>
                </c:pt>
                <c:pt idx="8">
                  <c:v>43991</c:v>
                </c:pt>
                <c:pt idx="9">
                  <c:v>43992</c:v>
                </c:pt>
                <c:pt idx="10">
                  <c:v>43993</c:v>
                </c:pt>
                <c:pt idx="11">
                  <c:v>43994</c:v>
                </c:pt>
                <c:pt idx="12">
                  <c:v>43995</c:v>
                </c:pt>
                <c:pt idx="13">
                  <c:v>43996</c:v>
                </c:pt>
                <c:pt idx="14">
                  <c:v>43997</c:v>
                </c:pt>
                <c:pt idx="15">
                  <c:v>43998</c:v>
                </c:pt>
                <c:pt idx="16">
                  <c:v>43999</c:v>
                </c:pt>
                <c:pt idx="17">
                  <c:v>44000</c:v>
                </c:pt>
                <c:pt idx="18">
                  <c:v>44001</c:v>
                </c:pt>
                <c:pt idx="19">
                  <c:v>44002</c:v>
                </c:pt>
                <c:pt idx="20">
                  <c:v>44003</c:v>
                </c:pt>
                <c:pt idx="21">
                  <c:v>44004</c:v>
                </c:pt>
                <c:pt idx="22">
                  <c:v>44005</c:v>
                </c:pt>
                <c:pt idx="23">
                  <c:v>44006</c:v>
                </c:pt>
                <c:pt idx="24">
                  <c:v>44007</c:v>
                </c:pt>
                <c:pt idx="25">
                  <c:v>44008</c:v>
                </c:pt>
                <c:pt idx="26">
                  <c:v>44009</c:v>
                </c:pt>
                <c:pt idx="27">
                  <c:v>44010</c:v>
                </c:pt>
                <c:pt idx="28">
                  <c:v>44011</c:v>
                </c:pt>
                <c:pt idx="29">
                  <c:v>44012</c:v>
                </c:pt>
                <c:pt idx="30">
                  <c:v>44013</c:v>
                </c:pt>
                <c:pt idx="31">
                  <c:v>44014</c:v>
                </c:pt>
                <c:pt idx="32">
                  <c:v>44015</c:v>
                </c:pt>
                <c:pt idx="33">
                  <c:v>44016</c:v>
                </c:pt>
                <c:pt idx="34">
                  <c:v>44017</c:v>
                </c:pt>
                <c:pt idx="35">
                  <c:v>44018</c:v>
                </c:pt>
                <c:pt idx="36">
                  <c:v>44019</c:v>
                </c:pt>
                <c:pt idx="37">
                  <c:v>44020</c:v>
                </c:pt>
                <c:pt idx="38">
                  <c:v>44021</c:v>
                </c:pt>
                <c:pt idx="39">
                  <c:v>44022</c:v>
                </c:pt>
                <c:pt idx="40">
                  <c:v>44023</c:v>
                </c:pt>
                <c:pt idx="41">
                  <c:v>44024</c:v>
                </c:pt>
                <c:pt idx="42">
                  <c:v>44025</c:v>
                </c:pt>
                <c:pt idx="43">
                  <c:v>44026</c:v>
                </c:pt>
                <c:pt idx="44">
                  <c:v>44027</c:v>
                </c:pt>
                <c:pt idx="45">
                  <c:v>44028</c:v>
                </c:pt>
                <c:pt idx="46">
                  <c:v>44029</c:v>
                </c:pt>
                <c:pt idx="47">
                  <c:v>44030</c:v>
                </c:pt>
                <c:pt idx="48">
                  <c:v>44031</c:v>
                </c:pt>
                <c:pt idx="49">
                  <c:v>44032</c:v>
                </c:pt>
                <c:pt idx="50">
                  <c:v>44033</c:v>
                </c:pt>
                <c:pt idx="51">
                  <c:v>44034</c:v>
                </c:pt>
                <c:pt idx="52">
                  <c:v>44035</c:v>
                </c:pt>
                <c:pt idx="53">
                  <c:v>44036</c:v>
                </c:pt>
                <c:pt idx="54">
                  <c:v>44037</c:v>
                </c:pt>
                <c:pt idx="55">
                  <c:v>44038</c:v>
                </c:pt>
                <c:pt idx="56">
                  <c:v>44039</c:v>
                </c:pt>
                <c:pt idx="57">
                  <c:v>44040</c:v>
                </c:pt>
                <c:pt idx="58">
                  <c:v>44041</c:v>
                </c:pt>
                <c:pt idx="59">
                  <c:v>44042</c:v>
                </c:pt>
                <c:pt idx="60">
                  <c:v>44043</c:v>
                </c:pt>
                <c:pt idx="61">
                  <c:v>44044</c:v>
                </c:pt>
                <c:pt idx="62">
                  <c:v>44045</c:v>
                </c:pt>
                <c:pt idx="63">
                  <c:v>44046</c:v>
                </c:pt>
                <c:pt idx="64">
                  <c:v>44047</c:v>
                </c:pt>
                <c:pt idx="65">
                  <c:v>44048</c:v>
                </c:pt>
                <c:pt idx="66">
                  <c:v>44049</c:v>
                </c:pt>
                <c:pt idx="67">
                  <c:v>44050</c:v>
                </c:pt>
                <c:pt idx="68">
                  <c:v>44051</c:v>
                </c:pt>
                <c:pt idx="69">
                  <c:v>44052</c:v>
                </c:pt>
                <c:pt idx="70">
                  <c:v>44053</c:v>
                </c:pt>
                <c:pt idx="71">
                  <c:v>44054</c:v>
                </c:pt>
                <c:pt idx="72">
                  <c:v>44055</c:v>
                </c:pt>
                <c:pt idx="73">
                  <c:v>44056</c:v>
                </c:pt>
                <c:pt idx="74">
                  <c:v>44057</c:v>
                </c:pt>
                <c:pt idx="75">
                  <c:v>44058</c:v>
                </c:pt>
                <c:pt idx="76">
                  <c:v>44059</c:v>
                </c:pt>
                <c:pt idx="77">
                  <c:v>44060</c:v>
                </c:pt>
                <c:pt idx="78">
                  <c:v>44061</c:v>
                </c:pt>
                <c:pt idx="79">
                  <c:v>44062</c:v>
                </c:pt>
                <c:pt idx="80">
                  <c:v>44063</c:v>
                </c:pt>
                <c:pt idx="81">
                  <c:v>44064</c:v>
                </c:pt>
                <c:pt idx="82">
                  <c:v>44065</c:v>
                </c:pt>
                <c:pt idx="83">
                  <c:v>44066</c:v>
                </c:pt>
                <c:pt idx="84">
                  <c:v>44067</c:v>
                </c:pt>
                <c:pt idx="85">
                  <c:v>44068</c:v>
                </c:pt>
                <c:pt idx="86">
                  <c:v>44069</c:v>
                </c:pt>
                <c:pt idx="87">
                  <c:v>44070</c:v>
                </c:pt>
                <c:pt idx="88">
                  <c:v>44071</c:v>
                </c:pt>
                <c:pt idx="89">
                  <c:v>44072</c:v>
                </c:pt>
                <c:pt idx="90">
                  <c:v>44073</c:v>
                </c:pt>
                <c:pt idx="91">
                  <c:v>44074</c:v>
                </c:pt>
                <c:pt idx="92">
                  <c:v>44075</c:v>
                </c:pt>
                <c:pt idx="93">
                  <c:v>44076</c:v>
                </c:pt>
                <c:pt idx="94">
                  <c:v>44077</c:v>
                </c:pt>
                <c:pt idx="95">
                  <c:v>44078</c:v>
                </c:pt>
                <c:pt idx="96">
                  <c:v>44079</c:v>
                </c:pt>
                <c:pt idx="97">
                  <c:v>44080</c:v>
                </c:pt>
                <c:pt idx="98">
                  <c:v>44081</c:v>
                </c:pt>
                <c:pt idx="99">
                  <c:v>44082</c:v>
                </c:pt>
                <c:pt idx="100">
                  <c:v>44083</c:v>
                </c:pt>
                <c:pt idx="101">
                  <c:v>44084</c:v>
                </c:pt>
                <c:pt idx="102">
                  <c:v>44085</c:v>
                </c:pt>
                <c:pt idx="103">
                  <c:v>44086</c:v>
                </c:pt>
                <c:pt idx="104">
                  <c:v>44087</c:v>
                </c:pt>
                <c:pt idx="105">
                  <c:v>44088</c:v>
                </c:pt>
                <c:pt idx="106">
                  <c:v>44089</c:v>
                </c:pt>
                <c:pt idx="107">
                  <c:v>44090</c:v>
                </c:pt>
                <c:pt idx="108">
                  <c:v>44091</c:v>
                </c:pt>
                <c:pt idx="109">
                  <c:v>44092</c:v>
                </c:pt>
                <c:pt idx="110">
                  <c:v>44093</c:v>
                </c:pt>
                <c:pt idx="111">
                  <c:v>44094</c:v>
                </c:pt>
                <c:pt idx="112">
                  <c:v>44095</c:v>
                </c:pt>
                <c:pt idx="113">
                  <c:v>44096</c:v>
                </c:pt>
                <c:pt idx="114">
                  <c:v>44097</c:v>
                </c:pt>
                <c:pt idx="115">
                  <c:v>44098</c:v>
                </c:pt>
                <c:pt idx="116">
                  <c:v>44099</c:v>
                </c:pt>
                <c:pt idx="117">
                  <c:v>44100</c:v>
                </c:pt>
                <c:pt idx="118">
                  <c:v>44101</c:v>
                </c:pt>
                <c:pt idx="119">
                  <c:v>44102</c:v>
                </c:pt>
                <c:pt idx="120">
                  <c:v>44103</c:v>
                </c:pt>
                <c:pt idx="121">
                  <c:v>44104</c:v>
                </c:pt>
              </c:numCache>
            </c:numRef>
          </c:cat>
          <c:val>
            <c:numRef>
              <c:f>Sheet7!$D$4:$D$125</c:f>
              <c:numCache>
                <c:formatCode>0.0</c:formatCode>
                <c:ptCount val="122"/>
                <c:pt idx="0">
                  <c:v>30.3</c:v>
                </c:pt>
                <c:pt idx="1">
                  <c:v>28.2</c:v>
                </c:pt>
                <c:pt idx="2">
                  <c:v>28.6</c:v>
                </c:pt>
                <c:pt idx="3">
                  <c:v>22.8</c:v>
                </c:pt>
                <c:pt idx="4">
                  <c:v>24</c:v>
                </c:pt>
                <c:pt idx="5">
                  <c:v>27.9</c:v>
                </c:pt>
                <c:pt idx="6">
                  <c:v>30.4</c:v>
                </c:pt>
                <c:pt idx="7">
                  <c:v>31.4</c:v>
                </c:pt>
                <c:pt idx="8">
                  <c:v>32.5</c:v>
                </c:pt>
                <c:pt idx="9">
                  <c:v>32.9</c:v>
                </c:pt>
                <c:pt idx="10">
                  <c:v>29.5</c:v>
                </c:pt>
                <c:pt idx="11">
                  <c:v>28.5</c:v>
                </c:pt>
                <c:pt idx="12">
                  <c:v>26.3</c:v>
                </c:pt>
                <c:pt idx="13">
                  <c:v>30.5</c:v>
                </c:pt>
                <c:pt idx="14">
                  <c:v>31</c:v>
                </c:pt>
                <c:pt idx="15">
                  <c:v>23.9</c:v>
                </c:pt>
                <c:pt idx="16">
                  <c:v>30.3</c:v>
                </c:pt>
                <c:pt idx="17">
                  <c:v>25.1</c:v>
                </c:pt>
                <c:pt idx="18">
                  <c:v>22.4</c:v>
                </c:pt>
                <c:pt idx="19">
                  <c:v>28.5</c:v>
                </c:pt>
                <c:pt idx="20">
                  <c:v>31.7</c:v>
                </c:pt>
                <c:pt idx="21">
                  <c:v>27.7</c:v>
                </c:pt>
                <c:pt idx="22">
                  <c:v>31</c:v>
                </c:pt>
                <c:pt idx="23">
                  <c:v>30.8</c:v>
                </c:pt>
                <c:pt idx="24">
                  <c:v>30.9</c:v>
                </c:pt>
                <c:pt idx="25">
                  <c:v>27.1</c:v>
                </c:pt>
                <c:pt idx="26">
                  <c:v>26</c:v>
                </c:pt>
                <c:pt idx="27">
                  <c:v>29.8</c:v>
                </c:pt>
                <c:pt idx="28">
                  <c:v>30.3</c:v>
                </c:pt>
                <c:pt idx="29">
                  <c:v>31.1</c:v>
                </c:pt>
                <c:pt idx="30">
                  <c:v>25.1</c:v>
                </c:pt>
                <c:pt idx="31">
                  <c:v>27.5</c:v>
                </c:pt>
                <c:pt idx="32">
                  <c:v>31</c:v>
                </c:pt>
                <c:pt idx="33">
                  <c:v>31.6</c:v>
                </c:pt>
                <c:pt idx="34">
                  <c:v>31.4</c:v>
                </c:pt>
                <c:pt idx="35">
                  <c:v>32.700000000000003</c:v>
                </c:pt>
                <c:pt idx="36">
                  <c:v>27.3</c:v>
                </c:pt>
                <c:pt idx="37">
                  <c:v>27.9</c:v>
                </c:pt>
                <c:pt idx="38">
                  <c:v>30.4</c:v>
                </c:pt>
                <c:pt idx="39">
                  <c:v>31.4</c:v>
                </c:pt>
                <c:pt idx="40">
                  <c:v>32.799999999999997</c:v>
                </c:pt>
                <c:pt idx="41">
                  <c:v>31.8</c:v>
                </c:pt>
                <c:pt idx="42">
                  <c:v>32.299999999999997</c:v>
                </c:pt>
                <c:pt idx="43">
                  <c:v>33.1</c:v>
                </c:pt>
                <c:pt idx="44">
                  <c:v>31.8</c:v>
                </c:pt>
                <c:pt idx="45">
                  <c:v>30.8</c:v>
                </c:pt>
                <c:pt idx="46">
                  <c:v>33.1</c:v>
                </c:pt>
                <c:pt idx="47">
                  <c:v>33.4</c:v>
                </c:pt>
                <c:pt idx="48">
                  <c:v>35.6</c:v>
                </c:pt>
                <c:pt idx="49">
                  <c:v>35.799999999999997</c:v>
                </c:pt>
                <c:pt idx="50">
                  <c:v>35.6</c:v>
                </c:pt>
                <c:pt idx="51">
                  <c:v>35.5</c:v>
                </c:pt>
                <c:pt idx="52">
                  <c:v>35.799999999999997</c:v>
                </c:pt>
                <c:pt idx="53">
                  <c:v>35.9</c:v>
                </c:pt>
                <c:pt idx="54">
                  <c:v>34.9</c:v>
                </c:pt>
                <c:pt idx="55">
                  <c:v>35.5</c:v>
                </c:pt>
                <c:pt idx="56">
                  <c:v>34.6</c:v>
                </c:pt>
                <c:pt idx="57">
                  <c:v>33.700000000000003</c:v>
                </c:pt>
                <c:pt idx="58">
                  <c:v>35.1</c:v>
                </c:pt>
                <c:pt idx="59">
                  <c:v>35.799999999999997</c:v>
                </c:pt>
                <c:pt idx="60">
                  <c:v>35.799999999999997</c:v>
                </c:pt>
                <c:pt idx="61">
                  <c:v>35.6</c:v>
                </c:pt>
                <c:pt idx="62">
                  <c:v>36.6</c:v>
                </c:pt>
                <c:pt idx="63">
                  <c:v>31.4</c:v>
                </c:pt>
                <c:pt idx="64">
                  <c:v>36.5</c:v>
                </c:pt>
                <c:pt idx="65">
                  <c:v>38.6</c:v>
                </c:pt>
                <c:pt idx="66">
                  <c:v>35.4</c:v>
                </c:pt>
                <c:pt idx="67">
                  <c:v>35.9</c:v>
                </c:pt>
                <c:pt idx="68">
                  <c:v>36.799999999999997</c:v>
                </c:pt>
                <c:pt idx="69">
                  <c:v>31.1</c:v>
                </c:pt>
                <c:pt idx="70">
                  <c:v>32.200000000000003</c:v>
                </c:pt>
                <c:pt idx="71">
                  <c:v>32.1</c:v>
                </c:pt>
                <c:pt idx="72">
                  <c:v>26.8</c:v>
                </c:pt>
                <c:pt idx="73">
                  <c:v>26.2</c:v>
                </c:pt>
                <c:pt idx="74">
                  <c:v>28</c:v>
                </c:pt>
                <c:pt idx="75">
                  <c:v>29.8</c:v>
                </c:pt>
                <c:pt idx="76">
                  <c:v>28.4</c:v>
                </c:pt>
                <c:pt idx="77">
                  <c:v>25.3</c:v>
                </c:pt>
                <c:pt idx="78">
                  <c:v>30.3</c:v>
                </c:pt>
                <c:pt idx="79">
                  <c:v>24.9</c:v>
                </c:pt>
                <c:pt idx="80">
                  <c:v>31.2</c:v>
                </c:pt>
                <c:pt idx="81">
                  <c:v>30.5</c:v>
                </c:pt>
                <c:pt idx="82">
                  <c:v>32.9</c:v>
                </c:pt>
                <c:pt idx="83">
                  <c:v>32.4</c:v>
                </c:pt>
                <c:pt idx="84">
                  <c:v>32.1</c:v>
                </c:pt>
                <c:pt idx="85">
                  <c:v>33.700000000000003</c:v>
                </c:pt>
                <c:pt idx="86">
                  <c:v>33.799999999999997</c:v>
                </c:pt>
                <c:pt idx="87">
                  <c:v>34.4</c:v>
                </c:pt>
                <c:pt idx="88">
                  <c:v>33.700000000000003</c:v>
                </c:pt>
                <c:pt idx="89">
                  <c:v>34.5</c:v>
                </c:pt>
                <c:pt idx="90">
                  <c:v>34.700000000000003</c:v>
                </c:pt>
                <c:pt idx="91">
                  <c:v>34.200000000000003</c:v>
                </c:pt>
                <c:pt idx="92">
                  <c:v>32.4</c:v>
                </c:pt>
                <c:pt idx="93">
                  <c:v>27.9</c:v>
                </c:pt>
                <c:pt idx="94">
                  <c:v>23.9</c:v>
                </c:pt>
                <c:pt idx="95">
                  <c:v>26.4</c:v>
                </c:pt>
                <c:pt idx="96">
                  <c:v>31.4</c:v>
                </c:pt>
                <c:pt idx="97">
                  <c:v>31.4</c:v>
                </c:pt>
                <c:pt idx="98">
                  <c:v>29.1</c:v>
                </c:pt>
                <c:pt idx="99">
                  <c:v>26.8</c:v>
                </c:pt>
                <c:pt idx="100">
                  <c:v>30.7</c:v>
                </c:pt>
                <c:pt idx="101">
                  <c:v>32</c:v>
                </c:pt>
                <c:pt idx="102">
                  <c:v>29.2</c:v>
                </c:pt>
                <c:pt idx="103">
                  <c:v>26.1</c:v>
                </c:pt>
                <c:pt idx="104">
                  <c:v>28.9</c:v>
                </c:pt>
                <c:pt idx="105">
                  <c:v>22.5</c:v>
                </c:pt>
                <c:pt idx="106">
                  <c:v>28.8</c:v>
                </c:pt>
                <c:pt idx="107">
                  <c:v>28.4</c:v>
                </c:pt>
                <c:pt idx="108">
                  <c:v>25.5</c:v>
                </c:pt>
                <c:pt idx="109">
                  <c:v>31</c:v>
                </c:pt>
                <c:pt idx="110">
                  <c:v>29.7</c:v>
                </c:pt>
                <c:pt idx="111">
                  <c:v>31.3</c:v>
                </c:pt>
                <c:pt idx="112">
                  <c:v>29.6</c:v>
                </c:pt>
                <c:pt idx="113">
                  <c:v>31.6</c:v>
                </c:pt>
                <c:pt idx="114">
                  <c:v>30.3</c:v>
                </c:pt>
                <c:pt idx="115">
                  <c:v>29</c:v>
                </c:pt>
                <c:pt idx="116">
                  <c:v>31.2</c:v>
                </c:pt>
                <c:pt idx="117">
                  <c:v>23.3</c:v>
                </c:pt>
                <c:pt idx="118">
                  <c:v>29.1</c:v>
                </c:pt>
                <c:pt idx="119">
                  <c:v>28.3</c:v>
                </c:pt>
                <c:pt idx="120">
                  <c:v>30</c:v>
                </c:pt>
                <c:pt idx="121">
                  <c:v>28.9</c:v>
                </c:pt>
              </c:numCache>
            </c:numRef>
          </c:val>
          <c:smooth val="0"/>
          <c:extLst>
            <c:ext xmlns:c16="http://schemas.microsoft.com/office/drawing/2014/chart" uri="{C3380CC4-5D6E-409C-BE32-E72D297353CC}">
              <c16:uniqueId val="{00000001-6C97-444D-B685-6BE3ED74B30C}"/>
            </c:ext>
          </c:extLst>
        </c:ser>
        <c:ser>
          <c:idx val="2"/>
          <c:order val="2"/>
          <c:tx>
            <c:strRef>
              <c:f>Sheet7!$E$3</c:f>
              <c:strCache>
                <c:ptCount val="1"/>
                <c:pt idx="0">
                  <c:v>平年値（1991-2020大阪・豊中・枚方3地点平均）</c:v>
                </c:pt>
              </c:strCache>
            </c:strRef>
          </c:tx>
          <c:spPr>
            <a:ln w="25400" cap="rnd">
              <a:solidFill>
                <a:schemeClr val="accent3"/>
              </a:solidFill>
              <a:prstDash val="sysDash"/>
              <a:round/>
            </a:ln>
            <a:effectLst/>
          </c:spPr>
          <c:marker>
            <c:symbol val="none"/>
          </c:marker>
          <c:cat>
            <c:numRef>
              <c:f>Sheet7!$B$4:$B$125</c:f>
              <c:numCache>
                <c:formatCode>m"月"d"日";@</c:formatCode>
                <c:ptCount val="122"/>
                <c:pt idx="0">
                  <c:v>43983</c:v>
                </c:pt>
                <c:pt idx="1">
                  <c:v>43984</c:v>
                </c:pt>
                <c:pt idx="2">
                  <c:v>43985</c:v>
                </c:pt>
                <c:pt idx="3">
                  <c:v>43986</c:v>
                </c:pt>
                <c:pt idx="4">
                  <c:v>43987</c:v>
                </c:pt>
                <c:pt idx="5">
                  <c:v>43988</c:v>
                </c:pt>
                <c:pt idx="6">
                  <c:v>43989</c:v>
                </c:pt>
                <c:pt idx="7">
                  <c:v>43990</c:v>
                </c:pt>
                <c:pt idx="8">
                  <c:v>43991</c:v>
                </c:pt>
                <c:pt idx="9">
                  <c:v>43992</c:v>
                </c:pt>
                <c:pt idx="10">
                  <c:v>43993</c:v>
                </c:pt>
                <c:pt idx="11">
                  <c:v>43994</c:v>
                </c:pt>
                <c:pt idx="12">
                  <c:v>43995</c:v>
                </c:pt>
                <c:pt idx="13">
                  <c:v>43996</c:v>
                </c:pt>
                <c:pt idx="14">
                  <c:v>43997</c:v>
                </c:pt>
                <c:pt idx="15">
                  <c:v>43998</c:v>
                </c:pt>
                <c:pt idx="16">
                  <c:v>43999</c:v>
                </c:pt>
                <c:pt idx="17">
                  <c:v>44000</c:v>
                </c:pt>
                <c:pt idx="18">
                  <c:v>44001</c:v>
                </c:pt>
                <c:pt idx="19">
                  <c:v>44002</c:v>
                </c:pt>
                <c:pt idx="20">
                  <c:v>44003</c:v>
                </c:pt>
                <c:pt idx="21">
                  <c:v>44004</c:v>
                </c:pt>
                <c:pt idx="22">
                  <c:v>44005</c:v>
                </c:pt>
                <c:pt idx="23">
                  <c:v>44006</c:v>
                </c:pt>
                <c:pt idx="24">
                  <c:v>44007</c:v>
                </c:pt>
                <c:pt idx="25">
                  <c:v>44008</c:v>
                </c:pt>
                <c:pt idx="26">
                  <c:v>44009</c:v>
                </c:pt>
                <c:pt idx="27">
                  <c:v>44010</c:v>
                </c:pt>
                <c:pt idx="28">
                  <c:v>44011</c:v>
                </c:pt>
                <c:pt idx="29">
                  <c:v>44012</c:v>
                </c:pt>
                <c:pt idx="30">
                  <c:v>44013</c:v>
                </c:pt>
                <c:pt idx="31">
                  <c:v>44014</c:v>
                </c:pt>
                <c:pt idx="32">
                  <c:v>44015</c:v>
                </c:pt>
                <c:pt idx="33">
                  <c:v>44016</c:v>
                </c:pt>
                <c:pt idx="34">
                  <c:v>44017</c:v>
                </c:pt>
                <c:pt idx="35">
                  <c:v>44018</c:v>
                </c:pt>
                <c:pt idx="36">
                  <c:v>44019</c:v>
                </c:pt>
                <c:pt idx="37">
                  <c:v>44020</c:v>
                </c:pt>
                <c:pt idx="38">
                  <c:v>44021</c:v>
                </c:pt>
                <c:pt idx="39">
                  <c:v>44022</c:v>
                </c:pt>
                <c:pt idx="40">
                  <c:v>44023</c:v>
                </c:pt>
                <c:pt idx="41">
                  <c:v>44024</c:v>
                </c:pt>
                <c:pt idx="42">
                  <c:v>44025</c:v>
                </c:pt>
                <c:pt idx="43">
                  <c:v>44026</c:v>
                </c:pt>
                <c:pt idx="44">
                  <c:v>44027</c:v>
                </c:pt>
                <c:pt idx="45">
                  <c:v>44028</c:v>
                </c:pt>
                <c:pt idx="46">
                  <c:v>44029</c:v>
                </c:pt>
                <c:pt idx="47">
                  <c:v>44030</c:v>
                </c:pt>
                <c:pt idx="48">
                  <c:v>44031</c:v>
                </c:pt>
                <c:pt idx="49">
                  <c:v>44032</c:v>
                </c:pt>
                <c:pt idx="50">
                  <c:v>44033</c:v>
                </c:pt>
                <c:pt idx="51">
                  <c:v>44034</c:v>
                </c:pt>
                <c:pt idx="52">
                  <c:v>44035</c:v>
                </c:pt>
                <c:pt idx="53">
                  <c:v>44036</c:v>
                </c:pt>
                <c:pt idx="54">
                  <c:v>44037</c:v>
                </c:pt>
                <c:pt idx="55">
                  <c:v>44038</c:v>
                </c:pt>
                <c:pt idx="56">
                  <c:v>44039</c:v>
                </c:pt>
                <c:pt idx="57">
                  <c:v>44040</c:v>
                </c:pt>
                <c:pt idx="58">
                  <c:v>44041</c:v>
                </c:pt>
                <c:pt idx="59">
                  <c:v>44042</c:v>
                </c:pt>
                <c:pt idx="60">
                  <c:v>44043</c:v>
                </c:pt>
                <c:pt idx="61">
                  <c:v>44044</c:v>
                </c:pt>
                <c:pt idx="62">
                  <c:v>44045</c:v>
                </c:pt>
                <c:pt idx="63">
                  <c:v>44046</c:v>
                </c:pt>
                <c:pt idx="64">
                  <c:v>44047</c:v>
                </c:pt>
                <c:pt idx="65">
                  <c:v>44048</c:v>
                </c:pt>
                <c:pt idx="66">
                  <c:v>44049</c:v>
                </c:pt>
                <c:pt idx="67">
                  <c:v>44050</c:v>
                </c:pt>
                <c:pt idx="68">
                  <c:v>44051</c:v>
                </c:pt>
                <c:pt idx="69">
                  <c:v>44052</c:v>
                </c:pt>
                <c:pt idx="70">
                  <c:v>44053</c:v>
                </c:pt>
                <c:pt idx="71">
                  <c:v>44054</c:v>
                </c:pt>
                <c:pt idx="72">
                  <c:v>44055</c:v>
                </c:pt>
                <c:pt idx="73">
                  <c:v>44056</c:v>
                </c:pt>
                <c:pt idx="74">
                  <c:v>44057</c:v>
                </c:pt>
                <c:pt idx="75">
                  <c:v>44058</c:v>
                </c:pt>
                <c:pt idx="76">
                  <c:v>44059</c:v>
                </c:pt>
                <c:pt idx="77">
                  <c:v>44060</c:v>
                </c:pt>
                <c:pt idx="78">
                  <c:v>44061</c:v>
                </c:pt>
                <c:pt idx="79">
                  <c:v>44062</c:v>
                </c:pt>
                <c:pt idx="80">
                  <c:v>44063</c:v>
                </c:pt>
                <c:pt idx="81">
                  <c:v>44064</c:v>
                </c:pt>
                <c:pt idx="82">
                  <c:v>44065</c:v>
                </c:pt>
                <c:pt idx="83">
                  <c:v>44066</c:v>
                </c:pt>
                <c:pt idx="84">
                  <c:v>44067</c:v>
                </c:pt>
                <c:pt idx="85">
                  <c:v>44068</c:v>
                </c:pt>
                <c:pt idx="86">
                  <c:v>44069</c:v>
                </c:pt>
                <c:pt idx="87">
                  <c:v>44070</c:v>
                </c:pt>
                <c:pt idx="88">
                  <c:v>44071</c:v>
                </c:pt>
                <c:pt idx="89">
                  <c:v>44072</c:v>
                </c:pt>
                <c:pt idx="90">
                  <c:v>44073</c:v>
                </c:pt>
                <c:pt idx="91">
                  <c:v>44074</c:v>
                </c:pt>
                <c:pt idx="92">
                  <c:v>44075</c:v>
                </c:pt>
                <c:pt idx="93">
                  <c:v>44076</c:v>
                </c:pt>
                <c:pt idx="94">
                  <c:v>44077</c:v>
                </c:pt>
                <c:pt idx="95">
                  <c:v>44078</c:v>
                </c:pt>
                <c:pt idx="96">
                  <c:v>44079</c:v>
                </c:pt>
                <c:pt idx="97">
                  <c:v>44080</c:v>
                </c:pt>
                <c:pt idx="98">
                  <c:v>44081</c:v>
                </c:pt>
                <c:pt idx="99">
                  <c:v>44082</c:v>
                </c:pt>
                <c:pt idx="100">
                  <c:v>44083</c:v>
                </c:pt>
                <c:pt idx="101">
                  <c:v>44084</c:v>
                </c:pt>
                <c:pt idx="102">
                  <c:v>44085</c:v>
                </c:pt>
                <c:pt idx="103">
                  <c:v>44086</c:v>
                </c:pt>
                <c:pt idx="104">
                  <c:v>44087</c:v>
                </c:pt>
                <c:pt idx="105">
                  <c:v>44088</c:v>
                </c:pt>
                <c:pt idx="106">
                  <c:v>44089</c:v>
                </c:pt>
                <c:pt idx="107">
                  <c:v>44090</c:v>
                </c:pt>
                <c:pt idx="108">
                  <c:v>44091</c:v>
                </c:pt>
                <c:pt idx="109">
                  <c:v>44092</c:v>
                </c:pt>
                <c:pt idx="110">
                  <c:v>44093</c:v>
                </c:pt>
                <c:pt idx="111">
                  <c:v>44094</c:v>
                </c:pt>
                <c:pt idx="112">
                  <c:v>44095</c:v>
                </c:pt>
                <c:pt idx="113">
                  <c:v>44096</c:v>
                </c:pt>
                <c:pt idx="114">
                  <c:v>44097</c:v>
                </c:pt>
                <c:pt idx="115">
                  <c:v>44098</c:v>
                </c:pt>
                <c:pt idx="116">
                  <c:v>44099</c:v>
                </c:pt>
                <c:pt idx="117">
                  <c:v>44100</c:v>
                </c:pt>
                <c:pt idx="118">
                  <c:v>44101</c:v>
                </c:pt>
                <c:pt idx="119">
                  <c:v>44102</c:v>
                </c:pt>
                <c:pt idx="120">
                  <c:v>44103</c:v>
                </c:pt>
                <c:pt idx="121">
                  <c:v>44104</c:v>
                </c:pt>
              </c:numCache>
            </c:numRef>
          </c:cat>
          <c:val>
            <c:numRef>
              <c:f>Sheet7!$E$4:$E$125</c:f>
              <c:numCache>
                <c:formatCode>0.0</c:formatCode>
                <c:ptCount val="122"/>
                <c:pt idx="0">
                  <c:v>26.9</c:v>
                </c:pt>
                <c:pt idx="1">
                  <c:v>27</c:v>
                </c:pt>
                <c:pt idx="2">
                  <c:v>27.1</c:v>
                </c:pt>
                <c:pt idx="3">
                  <c:v>27.2</c:v>
                </c:pt>
                <c:pt idx="4">
                  <c:v>27.2</c:v>
                </c:pt>
                <c:pt idx="5">
                  <c:v>27.3</c:v>
                </c:pt>
                <c:pt idx="6">
                  <c:v>27.4</c:v>
                </c:pt>
                <c:pt idx="7">
                  <c:v>27.5</c:v>
                </c:pt>
                <c:pt idx="8">
                  <c:v>27.6</c:v>
                </c:pt>
                <c:pt idx="9">
                  <c:v>27.6</c:v>
                </c:pt>
                <c:pt idx="10">
                  <c:v>27.7</c:v>
                </c:pt>
                <c:pt idx="11">
                  <c:v>27.8</c:v>
                </c:pt>
                <c:pt idx="12">
                  <c:v>27.8</c:v>
                </c:pt>
                <c:pt idx="13">
                  <c:v>27.9</c:v>
                </c:pt>
                <c:pt idx="14">
                  <c:v>27.9</c:v>
                </c:pt>
                <c:pt idx="15">
                  <c:v>28</c:v>
                </c:pt>
                <c:pt idx="16">
                  <c:v>28</c:v>
                </c:pt>
                <c:pt idx="17">
                  <c:v>28.1</c:v>
                </c:pt>
                <c:pt idx="18">
                  <c:v>28.1</c:v>
                </c:pt>
                <c:pt idx="19">
                  <c:v>28.2</c:v>
                </c:pt>
                <c:pt idx="20">
                  <c:v>28.3</c:v>
                </c:pt>
                <c:pt idx="21">
                  <c:v>28.4</c:v>
                </c:pt>
                <c:pt idx="22">
                  <c:v>28.5</c:v>
                </c:pt>
                <c:pt idx="23">
                  <c:v>28.6</c:v>
                </c:pt>
                <c:pt idx="24">
                  <c:v>28.8</c:v>
                </c:pt>
                <c:pt idx="25">
                  <c:v>28.9</c:v>
                </c:pt>
                <c:pt idx="26">
                  <c:v>29.1</c:v>
                </c:pt>
                <c:pt idx="27">
                  <c:v>29.2</c:v>
                </c:pt>
                <c:pt idx="28">
                  <c:v>29.4</c:v>
                </c:pt>
                <c:pt idx="29">
                  <c:v>29.5</c:v>
                </c:pt>
                <c:pt idx="30">
                  <c:v>29.7</c:v>
                </c:pt>
                <c:pt idx="31">
                  <c:v>29.8</c:v>
                </c:pt>
                <c:pt idx="32">
                  <c:v>29.9</c:v>
                </c:pt>
                <c:pt idx="33">
                  <c:v>30.1</c:v>
                </c:pt>
                <c:pt idx="34">
                  <c:v>30.2</c:v>
                </c:pt>
                <c:pt idx="35">
                  <c:v>30.4</c:v>
                </c:pt>
                <c:pt idx="36">
                  <c:v>30.5</c:v>
                </c:pt>
                <c:pt idx="37">
                  <c:v>30.7</c:v>
                </c:pt>
                <c:pt idx="38">
                  <c:v>30.8</c:v>
                </c:pt>
                <c:pt idx="39">
                  <c:v>31</c:v>
                </c:pt>
                <c:pt idx="40">
                  <c:v>31.1</c:v>
                </c:pt>
                <c:pt idx="41">
                  <c:v>31.3</c:v>
                </c:pt>
                <c:pt idx="42">
                  <c:v>31.4</c:v>
                </c:pt>
                <c:pt idx="43">
                  <c:v>31.5</c:v>
                </c:pt>
                <c:pt idx="44">
                  <c:v>31.7</c:v>
                </c:pt>
                <c:pt idx="45">
                  <c:v>31.8</c:v>
                </c:pt>
                <c:pt idx="46">
                  <c:v>32</c:v>
                </c:pt>
                <c:pt idx="47">
                  <c:v>32.1</c:v>
                </c:pt>
                <c:pt idx="48">
                  <c:v>32.299999999999997</c:v>
                </c:pt>
                <c:pt idx="49">
                  <c:v>32.5</c:v>
                </c:pt>
                <c:pt idx="50">
                  <c:v>32.6</c:v>
                </c:pt>
                <c:pt idx="51">
                  <c:v>32.799999999999997</c:v>
                </c:pt>
                <c:pt idx="52">
                  <c:v>32.9</c:v>
                </c:pt>
                <c:pt idx="53">
                  <c:v>33.1</c:v>
                </c:pt>
                <c:pt idx="54">
                  <c:v>33.200000000000003</c:v>
                </c:pt>
                <c:pt idx="55">
                  <c:v>33.4</c:v>
                </c:pt>
                <c:pt idx="56">
                  <c:v>33.5</c:v>
                </c:pt>
                <c:pt idx="57">
                  <c:v>33.6</c:v>
                </c:pt>
                <c:pt idx="58">
                  <c:v>33.700000000000003</c:v>
                </c:pt>
                <c:pt idx="59">
                  <c:v>33.799999999999997</c:v>
                </c:pt>
                <c:pt idx="60">
                  <c:v>33.9</c:v>
                </c:pt>
                <c:pt idx="61">
                  <c:v>34</c:v>
                </c:pt>
                <c:pt idx="62">
                  <c:v>34.1</c:v>
                </c:pt>
                <c:pt idx="63">
                  <c:v>34.200000000000003</c:v>
                </c:pt>
                <c:pt idx="64">
                  <c:v>34.200000000000003</c:v>
                </c:pt>
                <c:pt idx="65">
                  <c:v>34.200000000000003</c:v>
                </c:pt>
                <c:pt idx="66">
                  <c:v>34.200000000000003</c:v>
                </c:pt>
                <c:pt idx="67">
                  <c:v>34.200000000000003</c:v>
                </c:pt>
                <c:pt idx="68">
                  <c:v>34.200000000000003</c:v>
                </c:pt>
                <c:pt idx="69">
                  <c:v>34.200000000000003</c:v>
                </c:pt>
                <c:pt idx="70">
                  <c:v>34.200000000000003</c:v>
                </c:pt>
                <c:pt idx="71">
                  <c:v>34.1</c:v>
                </c:pt>
                <c:pt idx="72">
                  <c:v>34.1</c:v>
                </c:pt>
                <c:pt idx="73">
                  <c:v>34</c:v>
                </c:pt>
                <c:pt idx="74">
                  <c:v>34</c:v>
                </c:pt>
                <c:pt idx="75">
                  <c:v>33.9</c:v>
                </c:pt>
                <c:pt idx="76">
                  <c:v>33.9</c:v>
                </c:pt>
                <c:pt idx="77">
                  <c:v>33.799999999999997</c:v>
                </c:pt>
                <c:pt idx="78">
                  <c:v>33.799999999999997</c:v>
                </c:pt>
                <c:pt idx="79">
                  <c:v>33.700000000000003</c:v>
                </c:pt>
                <c:pt idx="80">
                  <c:v>33.6</c:v>
                </c:pt>
                <c:pt idx="81">
                  <c:v>33.5</c:v>
                </c:pt>
                <c:pt idx="82">
                  <c:v>33.4</c:v>
                </c:pt>
                <c:pt idx="83">
                  <c:v>33.299999999999997</c:v>
                </c:pt>
                <c:pt idx="84">
                  <c:v>33.200000000000003</c:v>
                </c:pt>
                <c:pt idx="85">
                  <c:v>33.1</c:v>
                </c:pt>
                <c:pt idx="86">
                  <c:v>32.9</c:v>
                </c:pt>
                <c:pt idx="87">
                  <c:v>32.799999999999997</c:v>
                </c:pt>
                <c:pt idx="88">
                  <c:v>32.6</c:v>
                </c:pt>
                <c:pt idx="89">
                  <c:v>32.5</c:v>
                </c:pt>
                <c:pt idx="90">
                  <c:v>32.4</c:v>
                </c:pt>
                <c:pt idx="91">
                  <c:v>32.200000000000003</c:v>
                </c:pt>
                <c:pt idx="92">
                  <c:v>32.1</c:v>
                </c:pt>
                <c:pt idx="93">
                  <c:v>32</c:v>
                </c:pt>
                <c:pt idx="94">
                  <c:v>31.8</c:v>
                </c:pt>
                <c:pt idx="95">
                  <c:v>31.7</c:v>
                </c:pt>
                <c:pt idx="96">
                  <c:v>31.5</c:v>
                </c:pt>
                <c:pt idx="97">
                  <c:v>31.4</c:v>
                </c:pt>
                <c:pt idx="98">
                  <c:v>31.2</c:v>
                </c:pt>
                <c:pt idx="99">
                  <c:v>31.1</c:v>
                </c:pt>
                <c:pt idx="100">
                  <c:v>30.9</c:v>
                </c:pt>
                <c:pt idx="101">
                  <c:v>30.7</c:v>
                </c:pt>
                <c:pt idx="102">
                  <c:v>30.6</c:v>
                </c:pt>
                <c:pt idx="103">
                  <c:v>30.4</c:v>
                </c:pt>
                <c:pt idx="104">
                  <c:v>30.2</c:v>
                </c:pt>
                <c:pt idx="105">
                  <c:v>30</c:v>
                </c:pt>
                <c:pt idx="106">
                  <c:v>29.8</c:v>
                </c:pt>
                <c:pt idx="107">
                  <c:v>29.6</c:v>
                </c:pt>
                <c:pt idx="108">
                  <c:v>29.4</c:v>
                </c:pt>
                <c:pt idx="109">
                  <c:v>29.1</c:v>
                </c:pt>
                <c:pt idx="110">
                  <c:v>28.9</c:v>
                </c:pt>
                <c:pt idx="111">
                  <c:v>28.7</c:v>
                </c:pt>
                <c:pt idx="112">
                  <c:v>28.4</c:v>
                </c:pt>
                <c:pt idx="113">
                  <c:v>28.2</c:v>
                </c:pt>
                <c:pt idx="114">
                  <c:v>28</c:v>
                </c:pt>
                <c:pt idx="115">
                  <c:v>27.8</c:v>
                </c:pt>
                <c:pt idx="116">
                  <c:v>27.5</c:v>
                </c:pt>
                <c:pt idx="117">
                  <c:v>27.3</c:v>
                </c:pt>
                <c:pt idx="118">
                  <c:v>27.1</c:v>
                </c:pt>
                <c:pt idx="119">
                  <c:v>26.9</c:v>
                </c:pt>
                <c:pt idx="120">
                  <c:v>26.8</c:v>
                </c:pt>
                <c:pt idx="121">
                  <c:v>26.6</c:v>
                </c:pt>
              </c:numCache>
            </c:numRef>
          </c:val>
          <c:smooth val="0"/>
          <c:extLst>
            <c:ext xmlns:c16="http://schemas.microsoft.com/office/drawing/2014/chart" uri="{C3380CC4-5D6E-409C-BE32-E72D297353CC}">
              <c16:uniqueId val="{00000002-6C97-444D-B685-6BE3ED74B30C}"/>
            </c:ext>
          </c:extLst>
        </c:ser>
        <c:dLbls>
          <c:showLegendKey val="0"/>
          <c:showVal val="0"/>
          <c:showCatName val="0"/>
          <c:showSerName val="0"/>
          <c:showPercent val="0"/>
          <c:showBubbleSize val="0"/>
        </c:dLbls>
        <c:marker val="1"/>
        <c:smooth val="0"/>
        <c:axId val="1195150319"/>
        <c:axId val="1195149903"/>
      </c:lineChart>
      <c:dateAx>
        <c:axId val="1195150319"/>
        <c:scaling>
          <c:orientation val="minMax"/>
        </c:scaling>
        <c:delete val="0"/>
        <c:axPos val="b"/>
        <c:majorGridlines>
          <c:spPr>
            <a:ln w="9525" cap="flat" cmpd="sng" algn="ctr">
              <a:solidFill>
                <a:schemeClr val="tx1">
                  <a:lumMod val="15000"/>
                  <a:lumOff val="85000"/>
                </a:schemeClr>
              </a:solidFill>
              <a:round/>
            </a:ln>
            <a:effectLst/>
          </c:spPr>
        </c:majorGridlines>
        <c:numFmt formatCode="m&quot;月&quot;d&quot;日&quot;;@" sourceLinked="1"/>
        <c:majorTickMark val="out"/>
        <c:minorTickMark val="none"/>
        <c:tickLblPos val="nextTo"/>
        <c:spPr>
          <a:noFill/>
          <a:ln w="9525" cap="flat" cmpd="sng" algn="ctr">
            <a:solidFill>
              <a:schemeClr val="tx1">
                <a:alpha val="99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5149903"/>
        <c:crosses val="autoZero"/>
        <c:auto val="1"/>
        <c:lblOffset val="100"/>
        <c:baseTimeUnit val="days"/>
      </c:dateAx>
      <c:valAx>
        <c:axId val="1195149903"/>
        <c:scaling>
          <c:orientation val="minMax"/>
          <c:max val="5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5150319"/>
        <c:crosses val="autoZero"/>
        <c:crossBetween val="between"/>
      </c:valAx>
      <c:valAx>
        <c:axId val="124376832"/>
        <c:scaling>
          <c:orientation val="minMax"/>
          <c:max val="2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94649215"/>
        <c:crosses val="max"/>
        <c:crossBetween val="between"/>
      </c:valAx>
      <c:dateAx>
        <c:axId val="994649215"/>
        <c:scaling>
          <c:orientation val="minMax"/>
        </c:scaling>
        <c:delete val="1"/>
        <c:axPos val="b"/>
        <c:numFmt formatCode="m&quot;月&quot;d&quot;日&quot;;@" sourceLinked="1"/>
        <c:majorTickMark val="out"/>
        <c:minorTickMark val="none"/>
        <c:tickLblPos val="nextTo"/>
        <c:crossAx val="124376832"/>
        <c:crosses val="autoZero"/>
        <c:auto val="1"/>
        <c:lblOffset val="100"/>
        <c:baseTimeUnit val="days"/>
      </c:dateAx>
      <c:spPr>
        <a:noFill/>
        <a:ln>
          <a:noFill/>
        </a:ln>
        <a:effectLst/>
      </c:spPr>
    </c:plotArea>
    <c:legend>
      <c:legendPos val="b"/>
      <c:layout>
        <c:manualLayout>
          <c:xMode val="edge"/>
          <c:yMode val="edge"/>
          <c:x val="0.3445592884437691"/>
          <c:y val="0.10181448305279389"/>
          <c:w val="0.57460731574638302"/>
          <c:h val="0.15659102038592668"/>
        </c:manualLayout>
      </c:layout>
      <c:overlay val="0"/>
      <c:spPr>
        <a:solidFill>
          <a:schemeClr val="bg1"/>
        </a:solidFill>
        <a:ln>
          <a:solidFill>
            <a:schemeClr val="tx1"/>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2022/2/1</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2022/2/1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a:t>
            </a:fld>
            <a:endParaRPr kumimoji="1" lang="ja-JP" altLang="en-US"/>
          </a:p>
        </p:txBody>
      </p:sp>
    </p:spTree>
    <p:extLst>
      <p:ext uri="{BB962C8B-B14F-4D97-AF65-F5344CB8AC3E}">
        <p14:creationId xmlns:p14="http://schemas.microsoft.com/office/powerpoint/2010/main" val="76242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67752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407030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217842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29658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215216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79413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397386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372856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4</a:t>
            </a:fld>
            <a:endParaRPr kumimoji="1" lang="ja-JP" altLang="en-US"/>
          </a:p>
        </p:txBody>
      </p:sp>
    </p:spTree>
    <p:extLst>
      <p:ext uri="{BB962C8B-B14F-4D97-AF65-F5344CB8AC3E}">
        <p14:creationId xmlns:p14="http://schemas.microsoft.com/office/powerpoint/2010/main" val="258077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5</a:t>
            </a:fld>
            <a:endParaRPr kumimoji="1" lang="ja-JP" altLang="en-US"/>
          </a:p>
        </p:txBody>
      </p:sp>
    </p:spTree>
    <p:extLst>
      <p:ext uri="{BB962C8B-B14F-4D97-AF65-F5344CB8AC3E}">
        <p14:creationId xmlns:p14="http://schemas.microsoft.com/office/powerpoint/2010/main" val="334850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48702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239755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85830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291516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404639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2022/2/1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2022/2/1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2022/2/1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2022/2/1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2022/2/1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2022/2/1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2022/2/1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2022/2/1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2022/2/1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2022/2/1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2022/2/1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2022/2/1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www.pref.osaka.lg.jp/kannosomu/midoritokazenogekan/aria_kitaosaka.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令和３年度</a:t>
            </a:r>
            <a:r>
              <a:rPr kumimoji="0" lang="en-US" altLang="ja-JP"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時点</a:t>
            </a:r>
            <a:endParaRPr kumimoji="0" lang="en-US" altLang="zh-TW"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182132" y="2720335"/>
            <a:ext cx="676875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府における</a:t>
            </a:r>
            <a:r>
              <a:rPr lang="en-US" altLang="ja-JP" sz="3200" b="1" dirty="0">
                <a:solidFill>
                  <a:schemeClr val="accent1">
                    <a:lumMod val="75000"/>
                  </a:schemeClr>
                </a:solidFill>
                <a:latin typeface="Meiryo UI" panose="020B0604030504040204" pitchFamily="50" charset="-128"/>
                <a:ea typeface="Meiryo UI" panose="020B0604030504040204" pitchFamily="50" charset="-128"/>
              </a:rPr>
              <a:t>2021</a:t>
            </a:r>
            <a:r>
              <a:rPr lang="ja-JP" altLang="en-US" sz="3200" b="1" dirty="0">
                <a:solidFill>
                  <a:schemeClr val="accent1">
                    <a:lumMod val="75000"/>
                  </a:schemeClr>
                </a:solidFill>
                <a:latin typeface="Meiryo UI" panose="020B0604030504040204" pitchFamily="50" charset="-128"/>
                <a:ea typeface="Meiryo UI" panose="020B0604030504040204" pitchFamily="50" charset="-128"/>
              </a:rPr>
              <a:t>夏の暑さ対策</a:t>
            </a:r>
          </a:p>
        </p:txBody>
      </p:sp>
      <p:sp>
        <p:nvSpPr>
          <p:cNvPr id="8" name="タイトル 1"/>
          <p:cNvSpPr txBox="1">
            <a:spLocks/>
          </p:cNvSpPr>
          <p:nvPr/>
        </p:nvSpPr>
        <p:spPr bwMode="auto">
          <a:xfrm>
            <a:off x="1475656" y="3276826"/>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＜取組実績＞</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010452" y="352634"/>
            <a:ext cx="857927" cy="276999"/>
          </a:xfrm>
          <a:prstGeom prst="rect">
            <a:avLst/>
          </a:prstGeom>
          <a:noFill/>
        </p:spPr>
        <p:txBody>
          <a:bodyPr wrap="none" rtlCol="0">
            <a:spAutoFit/>
          </a:bodyPr>
          <a:lstStyle/>
          <a:p>
            <a:r>
              <a:rPr kumimoji="1" lang="ja-JP" altLang="en-US" sz="1200" dirty="0" smtClean="0"/>
              <a:t>資料１－１</a:t>
            </a:r>
            <a:endParaRPr kumimoji="1" lang="ja-JP"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10</a:t>
            </a:r>
            <a:endParaRPr lang="ja-JP" altLang="en-US" sz="22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大阪府の暑さ対策</a:t>
            </a: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a:t>13</a:t>
            </a:r>
            <a:endParaRPr kumimoji="1" lang="ja-JP" altLang="en-US" dirty="0"/>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⑤</a:t>
            </a:r>
          </a:p>
        </p:txBody>
      </p:sp>
      <p:grpSp>
        <p:nvGrpSpPr>
          <p:cNvPr id="58" name="グループ化 57"/>
          <p:cNvGrpSpPr/>
          <p:nvPr/>
        </p:nvGrpSpPr>
        <p:grpSpPr>
          <a:xfrm>
            <a:off x="1797930" y="725542"/>
            <a:ext cx="7274602" cy="657827"/>
            <a:chOff x="3075868" y="2420887"/>
            <a:chExt cx="3580884" cy="890838"/>
          </a:xfrm>
        </p:grpSpPr>
        <p:sp>
          <p:nvSpPr>
            <p:cNvPr id="59" name="角丸四角形 5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089769" y="251717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みどりのカーテンづくりを通じた府民の暑さ対策の取組促進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1"/>
          <p:cNvSpPr>
            <a:spLocks noChangeArrowheads="1"/>
          </p:cNvSpPr>
          <p:nvPr/>
        </p:nvSpPr>
        <p:spPr bwMode="auto">
          <a:xfrm>
            <a:off x="7242319" y="1078558"/>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extLst>
              <p:ext uri="{D42A27DB-BD31-4B8C-83A1-F6EECF244321}">
                <p14:modId xmlns:p14="http://schemas.microsoft.com/office/powerpoint/2010/main" val="4255956525"/>
              </p:ext>
            </p:extLst>
          </p:nvPr>
        </p:nvGraphicFramePr>
        <p:xfrm>
          <a:off x="218079" y="1473585"/>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218079" y="1988692"/>
            <a:ext cx="8598238" cy="549639"/>
          </a:xfrm>
          <a:prstGeom prst="rect">
            <a:avLst/>
          </a:prstGeom>
          <a:noFill/>
          <a:ln w="9525" algn="ctr">
            <a:noFill/>
            <a:round/>
            <a:headEnd/>
            <a:tailEnd/>
          </a:ln>
        </p:spPr>
        <p:txBody>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■ゴーヤ・アサガオの種等の啓発物品（企業協賛）を活用し、みどりのカーテンづくりの取組みの促進を通じ、府民の暑さ対策を促進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67544" y="2508784"/>
            <a:ext cx="8348772" cy="3785174"/>
          </a:xfrm>
          <a:prstGeom prst="rect">
            <a:avLst/>
          </a:prstGeom>
          <a:solidFill>
            <a:schemeClr val="bg1">
              <a:alpha val="63000"/>
            </a:schemeClr>
          </a:solidFill>
          <a:ln w="9525" algn="ctr">
            <a:noFill/>
            <a:round/>
            <a:headEnd/>
            <a:tailEnd/>
          </a:ln>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府民が行いやすい</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身近な</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940" y="4542198"/>
            <a:ext cx="2671598" cy="1496095"/>
          </a:xfrm>
          <a:prstGeom prst="rect">
            <a:avLst/>
          </a:prstGeom>
        </p:spPr>
      </p:pic>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8978" y="2811726"/>
            <a:ext cx="2667560" cy="1643043"/>
          </a:xfrm>
          <a:prstGeom prst="rect">
            <a:avLst/>
          </a:prstGeom>
        </p:spPr>
      </p:pic>
      <p:sp>
        <p:nvSpPr>
          <p:cNvPr id="12" name="テキスト ボックス 11"/>
          <p:cNvSpPr txBox="1"/>
          <p:nvPr/>
        </p:nvSpPr>
        <p:spPr>
          <a:xfrm>
            <a:off x="3847913" y="2624766"/>
            <a:ext cx="2367953" cy="284693"/>
          </a:xfrm>
          <a:prstGeom prst="rect">
            <a:avLst/>
          </a:prstGeom>
          <a:solidFill>
            <a:srgbClr val="00B0F0"/>
          </a:solidFill>
          <a:ln>
            <a:solidFill>
              <a:schemeClr val="bg1"/>
            </a:solidFill>
          </a:ln>
        </p:spPr>
        <p:txBody>
          <a:bodyPr wrap="square" rtlCol="0">
            <a:spAutoFit/>
          </a:bodyPr>
          <a:lstStyle/>
          <a:p>
            <a:pPr algn="ctr">
              <a:lnSpc>
                <a:spcPts val="1500"/>
              </a:lnSpc>
            </a:pPr>
            <a:r>
              <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ポータルサイトで事例紹介</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5"/>
          <a:stretch>
            <a:fillRect/>
          </a:stretch>
        </p:blipFill>
        <p:spPr>
          <a:xfrm>
            <a:off x="3879547" y="2989622"/>
            <a:ext cx="1732199" cy="3048671"/>
          </a:xfrm>
          <a:prstGeom prst="rect">
            <a:avLst/>
          </a:prstGeom>
        </p:spPr>
      </p:pic>
      <p:sp>
        <p:nvSpPr>
          <p:cNvPr id="18" name="角丸四角形吹き出し 17"/>
          <p:cNvSpPr/>
          <p:nvPr/>
        </p:nvSpPr>
        <p:spPr>
          <a:xfrm>
            <a:off x="1454336" y="2584074"/>
            <a:ext cx="1965536" cy="1885008"/>
          </a:xfrm>
          <a:prstGeom prst="wedgeRoundRectCallout">
            <a:avLst>
              <a:gd name="adj1" fmla="val -57294"/>
              <a:gd name="adj2" fmla="val 49096"/>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8847" y="4475024"/>
            <a:ext cx="3291311" cy="1600438"/>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リクルート住まいカンパニーからの協賛 </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ゴーヤ・あさがおの種</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5,000</a:t>
            </a:r>
            <a:r>
              <a:rPr lang="ja-JP" altLang="en-US" sz="1400" dirty="0">
                <a:latin typeface="Meiryo UI" panose="020B0604030504040204" pitchFamily="50" charset="-128"/>
                <a:ea typeface="Meiryo UI" panose="020B0604030504040204" pitchFamily="50" charset="-128"/>
              </a:rPr>
              <a:t>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配布先</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・府内幼稚園・保育園・こども園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・府内市町村、小学校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・老人保健施設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・温暖化防止推進員　　　　　　　など</a:t>
            </a:r>
          </a:p>
        </p:txBody>
      </p:sp>
      <p:pic>
        <p:nvPicPr>
          <p:cNvPr id="3" name="図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47976" y="2644789"/>
            <a:ext cx="1181265" cy="1790950"/>
          </a:xfrm>
          <a:prstGeom prst="rect">
            <a:avLst/>
          </a:prstGeom>
        </p:spPr>
      </p:pic>
    </p:spTree>
    <p:extLst>
      <p:ext uri="{BB962C8B-B14F-4D97-AF65-F5344CB8AC3E}">
        <p14:creationId xmlns:p14="http://schemas.microsoft.com/office/powerpoint/2010/main" val="100537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spcBef>
                <a:spcPts val="600"/>
              </a:spcBef>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取組⑥</a:t>
            </a:r>
          </a:p>
        </p:txBody>
      </p:sp>
      <p:graphicFrame>
        <p:nvGraphicFramePr>
          <p:cNvPr id="24" name="表 23"/>
          <p:cNvGraphicFramePr>
            <a:graphicFrameLocks noGrp="1"/>
          </p:cNvGraphicFramePr>
          <p:nvPr>
            <p:extLst>
              <p:ext uri="{D42A27DB-BD31-4B8C-83A1-F6EECF244321}">
                <p14:modId xmlns:p14="http://schemas.microsoft.com/office/powerpoint/2010/main" val="440175901"/>
              </p:ext>
            </p:extLst>
          </p:nvPr>
        </p:nvGraphicFramePr>
        <p:xfrm>
          <a:off x="231721" y="1239612"/>
          <a:ext cx="8729400" cy="536439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157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85281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90569" y="2149243"/>
            <a:ext cx="5900143" cy="2863933"/>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①「大阪府暑さ対策情報ポータルサイト」による啓発（再掲）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・本日の暑さ指数の紹介、暑さ指数メール配信登録案内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習慣やセミナー等の参考となる資料、暑さ対策情報の掲載</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a:t>
            </a:r>
            <a:r>
              <a:rPr lang="ja-JP" altLang="en-US" sz="1400" b="1" spc="-150" dirty="0" err="1">
                <a:latin typeface="Meiryo UI" panose="020B0604030504040204" pitchFamily="50" charset="-128"/>
                <a:ea typeface="Meiryo UI" panose="020B0604030504040204" pitchFamily="50" charset="-128"/>
                <a:cs typeface="Meiryo UI" panose="020B0604030504040204" pitchFamily="50" charset="-128"/>
              </a:rPr>
              <a:t>んやで</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熱中症！」ページによる啓発</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・熱中症の症状、予防、応急処置等の紹介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①と②は相互リンクにより啓発内容を補完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③も</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ずやん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での啓発（再掲）</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での啓発（フォロワー約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11,419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⑤ネットテレビ番組　大阪府チャンネル（７月１日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放送）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⑥アスマイルコラムによる啓発（８月４日発信）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（政策企画部・府民文化部・健康医療部・環境農林水産部）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ホームページ等による啓発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327756" y="5517264"/>
            <a:ext cx="3668180" cy="288000"/>
          </a:xfrm>
          <a:prstGeom prst="roundRect">
            <a:avLst>
              <a:gd name="adj" fmla="val 50000"/>
            </a:avLst>
          </a:prstGeom>
          <a:gradFill>
            <a:gsLst>
              <a:gs pos="35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・８月合併号）</a:t>
            </a:r>
          </a:p>
        </p:txBody>
      </p:sp>
      <p:sp>
        <p:nvSpPr>
          <p:cNvPr id="31" name="角丸四角形 30"/>
          <p:cNvSpPr/>
          <p:nvPr/>
        </p:nvSpPr>
        <p:spPr>
          <a:xfrm>
            <a:off x="321116" y="4858254"/>
            <a:ext cx="3668180" cy="29893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知事定例会見での注意喚起</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6013274" y="5013176"/>
            <a:ext cx="2343057" cy="360024"/>
          </a:xfrm>
          <a:prstGeom prst="rect">
            <a:avLst/>
          </a:prstGeom>
          <a:noFill/>
          <a:ln w="9525" algn="ctr">
            <a:noFill/>
            <a:round/>
            <a:headEnd/>
            <a:tailEnd/>
          </a:ln>
        </p:spPr>
        <p:txBody>
          <a:bodyPr/>
          <a:lstStyle/>
          <a:p>
            <a:r>
              <a:rPr lang="ja-JP" altLang="en-US" sz="1200" b="1" dirty="0">
                <a:latin typeface="Meiryo UI" panose="020B0604030504040204" pitchFamily="50" charset="-128"/>
                <a:ea typeface="Meiryo UI" panose="020B0604030504040204" pitchFamily="50" charset="-128"/>
              </a:rPr>
              <a:t>▲「こわい</a:t>
            </a:r>
            <a:r>
              <a:rPr lang="ja-JP" altLang="en-US" sz="1200" b="1" dirty="0" err="1">
                <a:latin typeface="Meiryo UI" panose="020B0604030504040204" pitchFamily="50" charset="-128"/>
                <a:ea typeface="Meiryo UI" panose="020B0604030504040204" pitchFamily="50" charset="-128"/>
              </a:rPr>
              <a:t>んやで</a:t>
            </a:r>
            <a:r>
              <a:rPr lang="ja-JP" altLang="en-US" sz="1200" b="1" dirty="0">
                <a:latin typeface="Meiryo UI" panose="020B0604030504040204" pitchFamily="50" charset="-128"/>
                <a:ea typeface="Meiryo UI" panose="020B0604030504040204" pitchFamily="50" charset="-128"/>
              </a:rPr>
              <a:t>熱中症！」ページ</a:t>
            </a:r>
            <a:endParaRPr lang="ja-JP" altLang="en-US" sz="120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251520" y="5805264"/>
            <a:ext cx="4512111" cy="653625"/>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・予定</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発行部数</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220</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万部の１面（特集記事）での注意喚起</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➡熱中症警戒アラートの啓発、ポータルサイトへの誘導</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➡新しい生活様式における熱中症予防の啓発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282855" y="5174255"/>
            <a:ext cx="4920614" cy="342977"/>
          </a:xfrm>
          <a:prstGeom prst="rect">
            <a:avLst/>
          </a:prstGeom>
          <a:noFill/>
          <a:ln w="9525" algn="ctr">
            <a:noFill/>
            <a:round/>
            <a:headEnd/>
            <a:tailEnd/>
          </a:ln>
        </p:spPr>
        <p:txBody>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日（新たな生活</a:t>
            </a:r>
            <a:r>
              <a:rPr lang="ja-JP" altLang="en-US" sz="1400">
                <a:latin typeface="Meiryo UI" panose="020B0604030504040204" pitchFamily="50" charset="-128"/>
                <a:ea typeface="Meiryo UI" panose="020B0604030504040204" pitchFamily="50" charset="-128"/>
                <a:cs typeface="Meiryo UI" panose="020B0604030504040204" pitchFamily="50" charset="-128"/>
              </a:rPr>
              <a:t>様式＋熱中症警戒アラートの啓発）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5148066" y="5399854"/>
            <a:ext cx="3469307" cy="76545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府民へ</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多様な媒体を通じ</a:t>
            </a:r>
            <a:r>
              <a:rPr lang="en-US"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r>
            <a:br>
              <a:rPr lang="en-US"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注意喚起・啓発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3491880" y="4077088"/>
            <a:ext cx="1682788" cy="216008"/>
          </a:xfrm>
          <a:prstGeom prst="rect">
            <a:avLst/>
          </a:prstGeom>
          <a:noFill/>
          <a:ln w="9525" algn="ctr">
            <a:noFill/>
            <a:round/>
            <a:headEnd/>
            <a:tailEnd/>
          </a:ln>
        </p:spPr>
        <p:txBody>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令和３年</a:t>
            </a:r>
            <a:r>
              <a:rPr lang="en-US" altLang="ja-JP" sz="1000" b="1" dirty="0">
                <a:latin typeface="Meiryo UI" panose="020B0604030504040204" pitchFamily="50" charset="-128"/>
                <a:ea typeface="Meiryo UI" panose="020B0604030504040204" pitchFamily="50" charset="-128"/>
              </a:rPr>
              <a:t>11</a:t>
            </a:r>
            <a:r>
              <a:rPr lang="ja-JP" altLang="en-US" sz="1000" b="1" dirty="0">
                <a:latin typeface="Meiryo UI" panose="020B0604030504040204" pitchFamily="50" charset="-128"/>
                <a:ea typeface="Meiryo UI" panose="020B0604030504040204" pitchFamily="50" charset="-128"/>
              </a:rPr>
              <a:t>月８日現在</a:t>
            </a:r>
            <a:endParaRPr lang="ja-JP" altLang="en-US" sz="1000" dirty="0">
              <a:latin typeface="Meiryo UI" panose="020B0604030504040204" pitchFamily="50" charset="-128"/>
              <a:ea typeface="Meiryo UI" panose="020B0604030504040204"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11</a:t>
            </a:r>
            <a:endParaRPr lang="ja-JP" altLang="en-US" sz="22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88959" y="1848070"/>
            <a:ext cx="2667372" cy="3162741"/>
          </a:xfrm>
          <a:prstGeom prst="rect">
            <a:avLst/>
          </a:prstGeom>
        </p:spPr>
      </p:pic>
    </p:spTree>
    <p:extLst>
      <p:ext uri="{BB962C8B-B14F-4D97-AF65-F5344CB8AC3E}">
        <p14:creationId xmlns:p14="http://schemas.microsoft.com/office/powerpoint/2010/main" val="104681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取組⑦</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31701025"/>
              </p:ext>
            </p:extLst>
          </p:nvPr>
        </p:nvGraphicFramePr>
        <p:xfrm>
          <a:off x="234316" y="1227310"/>
          <a:ext cx="8818195" cy="5111882"/>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10794">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80108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394100" y="6353335"/>
            <a:ext cx="7857890"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関係者向けの</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既存の周知機会</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を活用し、セミナーに準じた啓発</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正方形/長方形 1"/>
          <p:cNvSpPr>
            <a:spLocks noChangeArrowheads="1"/>
          </p:cNvSpPr>
          <p:nvPr/>
        </p:nvSpPr>
        <p:spPr bwMode="auto">
          <a:xfrm>
            <a:off x="270579" y="2019515"/>
            <a:ext cx="8333869" cy="4361813"/>
          </a:xfrm>
          <a:prstGeom prst="rect">
            <a:avLst/>
          </a:prstGeom>
          <a:noFill/>
          <a:ln w="9525" algn="ctr">
            <a:noFill/>
            <a:round/>
            <a:headEnd/>
            <a:tailEnd/>
          </a:ln>
        </p:spPr>
        <p:txBody>
          <a:bodyPr/>
          <a:lstStyle/>
          <a:p>
            <a:pPr>
              <a:lnSpc>
                <a:spcPts val="3000"/>
              </a:lnSpc>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spc="-15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児支援事業者・障がい福祉サービス事業者集団指導（</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研修）</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９月</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②学校体育活動等における事故防止に関する研修会</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（書面開催）</a:t>
            </a:r>
          </a:p>
          <a:p>
            <a:pPr>
              <a:lnSpc>
                <a:spcPts val="3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③保育士等向けセミナーでの暑さ対策啓発（７月）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spc="-15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施設への注意喚起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spc="-15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所管の認可外保育施設への巡回支援指導時に啓発</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600" b="1" spc="-150"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、保健所を通じた熱中症予防リーフレットの送付・周知</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600" b="1" spc="-15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社会福祉協議会へメールによる注意喚起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600" b="1" spc="-150" dirty="0" smtClean="0">
                <a:latin typeface="Meiryo UI" panose="020B0604030504040204" pitchFamily="50" charset="-128"/>
                <a:ea typeface="Meiryo UI" panose="020B0604030504040204" pitchFamily="50" charset="-128"/>
                <a:cs typeface="Meiryo UI" panose="020B0604030504040204" pitchFamily="50" charset="-128"/>
              </a:rPr>
              <a:t>各市町</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村民生委員協議会へメールによる注意喚起</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138458" y="84789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（福祉部・健康医療部・環境農林水産部・教育庁）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12487" y="1772816"/>
            <a:ext cx="4020595" cy="252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セミナー、会合での周知啓発</a:t>
            </a:r>
            <a:endParaRPr kumimoji="1" lang="ja-JP" altLang="en-US" sz="1600" b="1" dirty="0">
              <a:latin typeface="Meiryo UI" pitchFamily="50" charset="-128"/>
              <a:ea typeface="Meiryo UI" pitchFamily="50" charset="-128"/>
              <a:cs typeface="Meiryo UI" pitchFamily="50" charset="-128"/>
            </a:endParaRPr>
          </a:p>
        </p:txBody>
      </p:sp>
      <p:sp>
        <p:nvSpPr>
          <p:cNvPr id="32" name="角丸四角形 31"/>
          <p:cNvSpPr/>
          <p:nvPr/>
        </p:nvSpPr>
        <p:spPr>
          <a:xfrm>
            <a:off x="321361" y="3501008"/>
            <a:ext cx="4034615"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各機関等への周知啓発の依頼等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33" name="正方形/長方形 1"/>
          <p:cNvSpPr>
            <a:spLocks noChangeArrowheads="1"/>
          </p:cNvSpPr>
          <p:nvPr/>
        </p:nvSpPr>
        <p:spPr bwMode="auto">
          <a:xfrm>
            <a:off x="6720523" y="5958151"/>
            <a:ext cx="1704013" cy="304331"/>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高齢者向けリーフレット</a:t>
            </a:r>
          </a:p>
        </p:txBody>
      </p:sp>
      <p:pic>
        <p:nvPicPr>
          <p:cNvPr id="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9910" y="3632342"/>
            <a:ext cx="1823213" cy="233691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12</a:t>
            </a:r>
            <a:endParaRPr lang="ja-JP" altLang="en-US" sz="2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288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691680" y="545722"/>
            <a:ext cx="7271091" cy="657827"/>
            <a:chOff x="3075868" y="2420887"/>
            <a:chExt cx="3579156"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041" y="2466726"/>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民間事業者の広報媒体による注意喚起・啓発</a:t>
              </a:r>
            </a:p>
          </p:txBody>
        </p:sp>
      </p:grpSp>
      <p:sp>
        <p:nvSpPr>
          <p:cNvPr id="11" name="角丸四角形 10"/>
          <p:cNvSpPr/>
          <p:nvPr/>
        </p:nvSpPr>
        <p:spPr>
          <a:xfrm>
            <a:off x="156063" y="55842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取組⑧</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78322203"/>
              </p:ext>
            </p:extLst>
          </p:nvPr>
        </p:nvGraphicFramePr>
        <p:xfrm>
          <a:off x="162162" y="1251365"/>
          <a:ext cx="8818195" cy="5007923"/>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582">
                <a:tc>
                  <a:txBody>
                    <a:bodyPr/>
                    <a:lstStyle/>
                    <a:p>
                      <a:pPr algn="ctr">
                        <a:lnSpc>
                          <a:spcPts val="2100"/>
                        </a:lnSpc>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53034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596540" y="6323342"/>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府民に関心のある媒体から発信することによる、</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啓発機会の増加</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155593" y="1774546"/>
            <a:ext cx="7793724" cy="4367461"/>
          </a:xfrm>
          <a:prstGeom prst="rect">
            <a:avLst/>
          </a:prstGeom>
          <a:noFill/>
          <a:ln w="9525" algn="ctr">
            <a:noFill/>
            <a:round/>
            <a:headEnd/>
            <a:tailEnd/>
          </a:ln>
        </p:spPr>
        <p:txBody>
          <a:bodyPr/>
          <a:lstStyle/>
          <a:p>
            <a:pPr>
              <a:lnSpc>
                <a:spcPts val="1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そのほかの団体等の連携協力</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①大阪府老人クラブ連合会会報誌（</a:t>
            </a:r>
            <a:r>
              <a:rPr lang="ja-JP" altLang="en-US" sz="1600" b="1">
                <a:latin typeface="Meiryo UI" panose="020B0604030504040204" pitchFamily="50" charset="-128"/>
                <a:ea typeface="Meiryo UI" panose="020B0604030504040204" pitchFamily="50" charset="-128"/>
                <a:cs typeface="Meiryo UI" panose="020B0604030504040204" pitchFamily="50" charset="-128"/>
              </a:rPr>
              <a:t>約</a:t>
            </a:r>
            <a:r>
              <a:rPr lang="ja-JP" altLang="en-US" sz="1600" b="1" smtClean="0">
                <a:latin typeface="Meiryo UI" panose="020B0604030504040204" pitchFamily="50" charset="-128"/>
                <a:ea typeface="Meiryo UI" panose="020B0604030504040204" pitchFamily="50" charset="-128"/>
                <a:cs typeface="Meiryo UI" panose="020B0604030504040204" pitchFamily="50" charset="-128"/>
              </a:rPr>
              <a:t>１３万部）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習慣を啓発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熱中症警戒アラートの啓発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②大</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月号　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➡農業関係者向け：事前の情報入手を啓発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熱中症警戒アラートの啓発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③大阪府国民健康保険団体連合会会報誌「こくほ大阪」</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➡保険者向け：「大阪府だより」において熱中症予防啓発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熱中症警戒アラートの啓発</a:t>
            </a: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④銭湯にある企業のバナー広告（</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➡暑さ対策の啓発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⑤㈱ハークスレイ（ほっかほっか亭）情報誌啓発記事の掲載</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➡会員向け情報誌「食楽通信」</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月号に、熱中症対策啓発記事を掲載</a:t>
            </a:r>
          </a:p>
          <a:p>
            <a:pPr>
              <a:lnSpc>
                <a:spcPts val="13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
          <p:cNvSpPr>
            <a:spLocks noChangeArrowheads="1"/>
          </p:cNvSpPr>
          <p:nvPr/>
        </p:nvSpPr>
        <p:spPr bwMode="auto">
          <a:xfrm>
            <a:off x="4231567" y="90208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（府民文化部・福祉部・健康医療部・環境農林水産部）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1"/>
          <p:cNvSpPr>
            <a:spLocks noChangeArrowheads="1"/>
          </p:cNvSpPr>
          <p:nvPr/>
        </p:nvSpPr>
        <p:spPr bwMode="auto">
          <a:xfrm>
            <a:off x="5737604" y="3503473"/>
            <a:ext cx="1729608" cy="360024"/>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▲大阪府老人クラブ連合会</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会報誌（抜粋）</a:t>
            </a:r>
            <a:endParaRPr lang="ja-JP" altLang="en-US" sz="1200" spc="-15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7739310" y="3699505"/>
            <a:ext cx="1182400" cy="517545"/>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▲大阪府農業</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時報（抜粋）</a:t>
            </a:r>
            <a:endParaRPr lang="ja-JP" altLang="en-US" sz="1200" spc="-150" dirty="0">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13</a:t>
            </a:r>
            <a:endParaRPr lang="ja-JP" altLang="en-US" sz="2200" b="1" dirty="0">
              <a:latin typeface="Meiryo UI" panose="020B0604030504040204" pitchFamily="50" charset="-128"/>
              <a:ea typeface="Meiryo UI" panose="020B0604030504040204" pitchFamily="50" charset="-128"/>
            </a:endParaRPr>
          </a:p>
        </p:txBody>
      </p:sp>
      <p:sp>
        <p:nvSpPr>
          <p:cNvPr id="22" name="正方形/長方形 1"/>
          <p:cNvSpPr>
            <a:spLocks noChangeArrowheads="1"/>
          </p:cNvSpPr>
          <p:nvPr/>
        </p:nvSpPr>
        <p:spPr bwMode="auto">
          <a:xfrm>
            <a:off x="7382223" y="5877272"/>
            <a:ext cx="1438249" cy="304696"/>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▲こく</a:t>
            </a:r>
            <a:r>
              <a:rPr lang="ja-JP" altLang="en-US" sz="1200" b="1" spc="-150" dirty="0" err="1">
                <a:latin typeface="Meiryo UI" panose="020B0604030504040204" pitchFamily="50" charset="-128"/>
                <a:ea typeface="Meiryo UI" panose="020B0604030504040204" pitchFamily="50" charset="-128"/>
              </a:rPr>
              <a:t>ほ</a:t>
            </a:r>
            <a:r>
              <a:rPr lang="ja-JP" altLang="en-US" sz="1200" b="1" spc="-150" dirty="0">
                <a:latin typeface="Meiryo UI" panose="020B0604030504040204" pitchFamily="50" charset="-128"/>
                <a:ea typeface="Meiryo UI" panose="020B0604030504040204" pitchFamily="50" charset="-128"/>
              </a:rPr>
              <a:t>大阪（抜粋）</a:t>
            </a:r>
            <a:endParaRPr lang="ja-JP" altLang="en-US" sz="1200" spc="-15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634" y="1870900"/>
            <a:ext cx="1283269" cy="1812585"/>
          </a:xfrm>
          <a:prstGeom prst="rect">
            <a:avLst/>
          </a:prstGeom>
        </p:spPr>
      </p:pic>
      <p:pic>
        <p:nvPicPr>
          <p:cNvPr id="20" name="図 19">
            <a:extLst>
              <a:ext uri="{FF2B5EF4-FFF2-40B4-BE49-F238E27FC236}">
                <a16:creationId xmlns:a16="http://schemas.microsoft.com/office/drawing/2014/main" id="{2C61D20A-F193-415B-BA45-7C912AF1D1E4}"/>
              </a:ext>
            </a:extLst>
          </p:cNvPr>
          <p:cNvPicPr>
            <a:picLocks noChangeAspect="1"/>
          </p:cNvPicPr>
          <p:nvPr/>
        </p:nvPicPr>
        <p:blipFill>
          <a:blip r:embed="rId4"/>
          <a:stretch>
            <a:fillRect/>
          </a:stretch>
        </p:blipFill>
        <p:spPr>
          <a:xfrm>
            <a:off x="5669082" y="1862521"/>
            <a:ext cx="1742073" cy="1675700"/>
          </a:xfrm>
          <a:prstGeom prst="rect">
            <a:avLst/>
          </a:prstGeom>
          <a:solidFill>
            <a:schemeClr val="bg1"/>
          </a:solidFill>
          <a:ln>
            <a:noFill/>
          </a:ln>
        </p:spPr>
      </p:pic>
      <p:pic>
        <p:nvPicPr>
          <p:cNvPr id="7" name="図 6"/>
          <p:cNvPicPr>
            <a:picLocks noChangeAspect="1"/>
          </p:cNvPicPr>
          <p:nvPr/>
        </p:nvPicPr>
        <p:blipFill>
          <a:blip r:embed="rId5"/>
          <a:stretch>
            <a:fillRect/>
          </a:stretch>
        </p:blipFill>
        <p:spPr>
          <a:xfrm>
            <a:off x="7250574" y="4217050"/>
            <a:ext cx="1569898" cy="1674974"/>
          </a:xfrm>
          <a:prstGeom prst="rect">
            <a:avLst/>
          </a:prstGeom>
        </p:spPr>
      </p:pic>
    </p:spTree>
    <p:extLst>
      <p:ext uri="{BB962C8B-B14F-4D97-AF65-F5344CB8AC3E}">
        <p14:creationId xmlns:p14="http://schemas.microsoft.com/office/powerpoint/2010/main" val="369025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21640911"/>
              </p:ext>
            </p:extLst>
          </p:nvPr>
        </p:nvGraphicFramePr>
        <p:xfrm>
          <a:off x="155342" y="1268760"/>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⑨</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1"/>
          <p:cNvSpPr>
            <a:spLocks noChangeArrowheads="1"/>
          </p:cNvSpPr>
          <p:nvPr/>
        </p:nvSpPr>
        <p:spPr bwMode="auto">
          <a:xfrm>
            <a:off x="4635779" y="2132825"/>
            <a:ext cx="4458705" cy="1368183"/>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①情報誌「いずみ」における記事の掲載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宅配利用組合員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27</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に配布</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1"/>
          <p:cNvSpPr>
            <a:spLocks noChangeArrowheads="1"/>
          </p:cNvSpPr>
          <p:nvPr/>
        </p:nvSpPr>
        <p:spPr bwMode="auto">
          <a:xfrm>
            <a:off x="261722" y="2162711"/>
            <a:ext cx="4372776" cy="1817549"/>
          </a:xfrm>
          <a:prstGeom prst="rect">
            <a:avLst/>
          </a:prstGeom>
          <a:noFill/>
          <a:ln w="9525" algn="ctr">
            <a:noFill/>
            <a:round/>
            <a:headEnd/>
            <a:tailEnd/>
          </a:ln>
        </p:spPr>
        <p:txBody>
          <a:bodyPr wrap="square">
            <a:spAutoFit/>
          </a:bodyPr>
          <a:lstStyle/>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①予防啓発ポスターの作成（約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⇒オーエスドラッグ、コクミンドラッグ、ウエルシア薬局に配布したほか、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イオン店舗内にて掲示（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店舗）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②商品販売ポップでの普及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⇒薬局・スーパーなど啓発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③庁内放送における熱中症啓発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5342" y="1698207"/>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70" name="角丸四角形 69"/>
          <p:cNvSpPr/>
          <p:nvPr/>
        </p:nvSpPr>
        <p:spPr>
          <a:xfrm>
            <a:off x="4662182" y="1680630"/>
            <a:ext cx="4286601" cy="446979"/>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大塚製薬㈱・大阪いずみ市民生活協同組合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との啓発事業</a:t>
            </a:r>
          </a:p>
        </p:txBody>
      </p:sp>
      <p:sp>
        <p:nvSpPr>
          <p:cNvPr id="28" name="角丸四角形 27"/>
          <p:cNvSpPr/>
          <p:nvPr/>
        </p:nvSpPr>
        <p:spPr bwMode="auto">
          <a:xfrm>
            <a:off x="3491880" y="2206636"/>
            <a:ext cx="536859" cy="204311"/>
          </a:xfrm>
          <a:prstGeom prst="roundRect">
            <a:avLst/>
          </a:prstGeom>
          <a:solidFill>
            <a:srgbClr val="FFC000"/>
          </a:solidFill>
          <a:ln w="25400">
            <a:noFill/>
          </a:ln>
          <a:effectLst/>
        </p:spPr>
        <p:txBody>
          <a:bodyPr wrap="square" lIns="0" tIns="0" rIns="0" bIns="0" anchor="ctr">
            <a:spAutoFit/>
          </a:bodyPr>
          <a:lstStyle/>
          <a:p>
            <a:pPr algn="ctr">
              <a:defRPr/>
            </a:pPr>
            <a:r>
              <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14</a:t>
            </a:r>
            <a:endParaRPr lang="ja-JP" altLang="en-US" sz="2200" b="1" dirty="0">
              <a:latin typeface="Meiryo UI" panose="020B0604030504040204" pitchFamily="50" charset="-128"/>
              <a:ea typeface="Meiryo UI" panose="020B0604030504040204" pitchFamily="50" charset="-128"/>
            </a:endParaRPr>
          </a:p>
        </p:txBody>
      </p:sp>
      <p:sp>
        <p:nvSpPr>
          <p:cNvPr id="37" name="角丸四角形 36"/>
          <p:cNvSpPr/>
          <p:nvPr/>
        </p:nvSpPr>
        <p:spPr>
          <a:xfrm>
            <a:off x="174244" y="4149080"/>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小林製薬㈱との啓発事業</a:t>
            </a:r>
          </a:p>
        </p:txBody>
      </p:sp>
      <p:sp>
        <p:nvSpPr>
          <p:cNvPr id="40" name="正方形/長方形 1"/>
          <p:cNvSpPr>
            <a:spLocks noChangeArrowheads="1"/>
          </p:cNvSpPr>
          <p:nvPr/>
        </p:nvSpPr>
        <p:spPr bwMode="auto">
          <a:xfrm>
            <a:off x="209351" y="4653136"/>
            <a:ext cx="4372776" cy="940386"/>
          </a:xfrm>
          <a:prstGeom prst="rect">
            <a:avLst/>
          </a:prstGeom>
          <a:noFill/>
          <a:ln w="9525" algn="ctr">
            <a:noFill/>
            <a:round/>
            <a:headEnd/>
            <a:tailEnd/>
          </a:ln>
        </p:spPr>
        <p:txBody>
          <a:bodyPr wrap="square">
            <a:spAutoFit/>
          </a:bodyPr>
          <a:lstStyle/>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①予防啓発チラシの作成（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⇒新型コロナウイルス感染症を踏まえた「新しい生活様式」における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熱中症予防行動を注視した予防啓発チラシを作成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⇒アカカベ薬局、民生委員児童委員協議会に配布</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30053" y="3068960"/>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キリン堂との啓発事業</a:t>
            </a:r>
          </a:p>
        </p:txBody>
      </p:sp>
      <p:sp>
        <p:nvSpPr>
          <p:cNvPr id="47" name="角丸四角形 46"/>
          <p:cNvSpPr/>
          <p:nvPr/>
        </p:nvSpPr>
        <p:spPr>
          <a:xfrm>
            <a:off x="4620601" y="4725144"/>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上新電機㈱との啓発事業</a:t>
            </a:r>
          </a:p>
        </p:txBody>
      </p:sp>
      <p:sp>
        <p:nvSpPr>
          <p:cNvPr id="48" name="正方形/長方形 1"/>
          <p:cNvSpPr>
            <a:spLocks noChangeArrowheads="1"/>
          </p:cNvSpPr>
          <p:nvPr/>
        </p:nvSpPr>
        <p:spPr bwMode="auto">
          <a:xfrm>
            <a:off x="4718876" y="3501008"/>
            <a:ext cx="4458705" cy="72512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商品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府内キリン堂店舗にて熱中症予防啓発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49" name="正方形/長方形 1"/>
          <p:cNvSpPr>
            <a:spLocks noChangeArrowheads="1"/>
          </p:cNvSpPr>
          <p:nvPr/>
        </p:nvSpPr>
        <p:spPr bwMode="auto">
          <a:xfrm>
            <a:off x="4733647" y="5152146"/>
            <a:ext cx="4458705" cy="72512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商品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府内ジョーシン店舗にて熱中症予防啓発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23" name="正方形/長方形 1"/>
          <p:cNvSpPr>
            <a:spLocks noChangeArrowheads="1"/>
          </p:cNvSpPr>
          <p:nvPr/>
        </p:nvSpPr>
        <p:spPr bwMode="auto">
          <a:xfrm>
            <a:off x="1547664" y="6353649"/>
            <a:ext cx="2293768" cy="243703"/>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a:t>
            </a:r>
            <a:r>
              <a:rPr lang="en-US" altLang="ja-JP" sz="1200" b="1" spc="-150" dirty="0">
                <a:latin typeface="Meiryo UI" panose="020B0604030504040204" pitchFamily="50" charset="-128"/>
                <a:ea typeface="Meiryo UI" panose="020B0604030504040204" pitchFamily="50" charset="-128"/>
              </a:rPr>
              <a:t>×</a:t>
            </a:r>
            <a:r>
              <a:rPr lang="ja-JP" altLang="en-US" sz="1200" b="1" spc="-150" dirty="0">
                <a:latin typeface="Meiryo UI" panose="020B0604030504040204" pitchFamily="50" charset="-128"/>
                <a:ea typeface="Meiryo UI" panose="020B0604030504040204" pitchFamily="50" charset="-128"/>
              </a:rPr>
              <a:t>小林製薬㈱作成チラシ▶</a:t>
            </a:r>
            <a:endParaRPr lang="ja-JP" altLang="en-US" sz="1200" spc="-15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23571" y="5454399"/>
            <a:ext cx="876421" cy="1240649"/>
          </a:xfrm>
          <a:prstGeom prst="rect">
            <a:avLst/>
          </a:prstGeom>
        </p:spPr>
      </p:pic>
    </p:spTree>
    <p:extLst>
      <p:ext uri="{BB962C8B-B14F-4D97-AF65-F5344CB8AC3E}">
        <p14:creationId xmlns:p14="http://schemas.microsoft.com/office/powerpoint/2010/main" val="277545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nvPr>
        </p:nvGraphicFramePr>
        <p:xfrm>
          <a:off x="155342" y="1340767"/>
          <a:ext cx="8831835" cy="537450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483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　</a:t>
                      </a:r>
                    </a:p>
                  </a:txBody>
                  <a:tcPr marL="0" marR="0" marT="0" marB="0" anchor="ctr">
                    <a:solidFill>
                      <a:srgbClr val="0070C0"/>
                    </a:solidFill>
                  </a:tcPr>
                </a:tc>
                <a:extLst>
                  <a:ext uri="{0D108BD9-81ED-4DB2-BD59-A6C34878D82A}">
                    <a16:rowId xmlns:a16="http://schemas.microsoft.com/office/drawing/2014/main" val="10000"/>
                  </a:ext>
                </a:extLst>
              </a:tr>
              <a:tr h="497967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204218" y="2132856"/>
            <a:ext cx="6482457" cy="5760640"/>
          </a:xfrm>
          <a:prstGeom prst="rect">
            <a:avLst/>
          </a:prstGeom>
          <a:noFill/>
          <a:ln w="9525" algn="ctr">
            <a:noFill/>
            <a:round/>
            <a:headEnd/>
            <a:tailEnd/>
          </a:ln>
        </p:spPr>
        <p:txBody>
          <a:bodyPr/>
          <a:lstStyle/>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①熱中症事故防止に関する通知の発出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②環境省の「夏季のイベントにおける熱中症対策ガイドライン」「熱中症警戒アラート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の周知用ポスター」等の熱中症対策資材の配付</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③学校体育活動等事故防止研修会において熱中症対策の講話を実施（書面開催）</a:t>
            </a: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➡研修会の内容をまとめて冊子を作成し、府立学校・市町村立学校・私立学校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の教職員等を対象に配付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④「熱中症警戒アラート」の周知及び活用に関する通知の発出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空調</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設備整備を計画的に実施し、教育環境を改善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➡令和元年度より５ケ年計画で体育館（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支援学校特別教室等へ計画的に実施予定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令和元年度中に肢体不自由校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校全てに設置</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令和３年度において知的障がい校５校に設置中</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予防の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の運動</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指針」を活用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し各学校において「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学校における</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熱中症</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対策ガイドライン」</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b="1" spc="-150">
                <a:latin typeface="Meiryo UI" panose="020B0604030504040204" pitchFamily="50" charset="-128"/>
                <a:ea typeface="Meiryo UI" panose="020B0604030504040204" pitchFamily="50" charset="-128"/>
                <a:cs typeface="Meiryo UI" panose="020B0604030504040204" pitchFamily="50" charset="-128"/>
              </a:rPr>
              <a:t>⑦コロナ禍における熱中症対策の周知</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　➡一般的</a:t>
            </a: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な感染症対策に加え</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、熱中症リスクが高い状況でのマスクの取り扱い等を含めた「府立</a:t>
            </a:r>
            <a:endPar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　 学校</a:t>
            </a: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における新型コロナウイルス感染症対策マニュアル</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作成し、府立学校へ発出</a:t>
            </a:r>
            <a:endParaRPr lang="en-US" altLang="ja-JP" sz="1200" spc="-1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04218" y="1766115"/>
            <a:ext cx="3308093" cy="366741"/>
          </a:xfrm>
          <a:prstGeom prst="rect">
            <a:avLst/>
          </a:prstGeom>
          <a:noFill/>
          <a:ln w="9525" algn="ctr">
            <a:noFill/>
            <a:round/>
            <a:headEnd/>
            <a:tailEnd/>
          </a:ln>
        </p:spPr>
        <p:txBody>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＜学校現場等における熱中症対策＞</a:t>
            </a: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⑩</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5589433" y="6361954"/>
            <a:ext cx="2870999" cy="353319"/>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全府立学校に配備している暑さ指数計</a:t>
            </a: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15</a:t>
            </a:r>
            <a:endParaRPr lang="ja-JP" altLang="en-US" sz="2200" b="1" dirty="0">
              <a:latin typeface="Meiryo UI" panose="020B0604030504040204" pitchFamily="50" charset="-128"/>
              <a:ea typeface="Meiryo UI" panose="020B0604030504040204" pitchFamily="50" charset="-128"/>
            </a:endParaRPr>
          </a:p>
        </p:txBody>
      </p:sp>
      <p:sp>
        <p:nvSpPr>
          <p:cNvPr id="20" name="フローチャート: 代替処理 19"/>
          <p:cNvSpPr/>
          <p:nvPr/>
        </p:nvSpPr>
        <p:spPr>
          <a:xfrm>
            <a:off x="396385" y="4441627"/>
            <a:ext cx="4175615" cy="427533"/>
          </a:xfrm>
          <a:prstGeom prst="flowChartAlternateProcess">
            <a:avLst/>
          </a:prstGeom>
          <a:solidFill>
            <a:schemeClr val="tx2">
              <a:lumMod val="20000"/>
              <a:lumOff val="80000"/>
            </a:schemeClr>
          </a:solid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工事概要</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体育館に空調設備と空気搬送ファンを組み合わせた</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スポット方式の空調設備を設置する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7201973" y="3590192"/>
            <a:ext cx="1359804" cy="353319"/>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◀啓発ポスター</a:t>
            </a:r>
          </a:p>
        </p:txBody>
      </p:sp>
      <p:grpSp>
        <p:nvGrpSpPr>
          <p:cNvPr id="7" name="グループ化 6"/>
          <p:cNvGrpSpPr/>
          <p:nvPr/>
        </p:nvGrpSpPr>
        <p:grpSpPr>
          <a:xfrm>
            <a:off x="4075187" y="4086385"/>
            <a:ext cx="4797056" cy="1070807"/>
            <a:chOff x="3701847" y="4028020"/>
            <a:chExt cx="5347696" cy="1064716"/>
          </a:xfrm>
        </p:grpSpPr>
        <p:sp>
          <p:nvSpPr>
            <p:cNvPr id="3" name="角丸四角形吹き出し 2"/>
            <p:cNvSpPr/>
            <p:nvPr/>
          </p:nvSpPr>
          <p:spPr>
            <a:xfrm>
              <a:off x="3701847" y="4028020"/>
              <a:ext cx="5212855" cy="1064716"/>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76100" h="1070807">
                  <a:moveTo>
                    <a:pt x="808739" y="178471"/>
                  </a:moveTo>
                  <a:cubicBezTo>
                    <a:pt x="808739" y="79904"/>
                    <a:pt x="888643" y="0"/>
                    <a:pt x="987210" y="0"/>
                  </a:cubicBezTo>
                  <a:lnTo>
                    <a:pt x="1453299" y="0"/>
                  </a:lnTo>
                  <a:lnTo>
                    <a:pt x="1453299" y="0"/>
                  </a:lnTo>
                  <a:lnTo>
                    <a:pt x="2420139" y="0"/>
                  </a:lnTo>
                  <a:lnTo>
                    <a:pt x="4497629" y="0"/>
                  </a:lnTo>
                  <a:cubicBezTo>
                    <a:pt x="4596196" y="0"/>
                    <a:pt x="4676100" y="79904"/>
                    <a:pt x="4676100" y="178471"/>
                  </a:cubicBezTo>
                  <a:lnTo>
                    <a:pt x="4676100" y="178468"/>
                  </a:lnTo>
                  <a:lnTo>
                    <a:pt x="4676100" y="178468"/>
                  </a:lnTo>
                  <a:lnTo>
                    <a:pt x="4676100" y="446170"/>
                  </a:lnTo>
                  <a:lnTo>
                    <a:pt x="4676100" y="892336"/>
                  </a:lnTo>
                  <a:cubicBezTo>
                    <a:pt x="4676100" y="990903"/>
                    <a:pt x="4596196" y="1070807"/>
                    <a:pt x="4497629" y="1070807"/>
                  </a:cubicBezTo>
                  <a:lnTo>
                    <a:pt x="2420139" y="1070807"/>
                  </a:lnTo>
                  <a:lnTo>
                    <a:pt x="1453299" y="1070807"/>
                  </a:lnTo>
                  <a:lnTo>
                    <a:pt x="1453299" y="1070807"/>
                  </a:lnTo>
                  <a:lnTo>
                    <a:pt x="987210" y="1070807"/>
                  </a:lnTo>
                  <a:cubicBezTo>
                    <a:pt x="888643" y="1070807"/>
                    <a:pt x="808739" y="990903"/>
                    <a:pt x="808739" y="892336"/>
                  </a:cubicBezTo>
                  <a:lnTo>
                    <a:pt x="808739" y="309693"/>
                  </a:lnTo>
                  <a:lnTo>
                    <a:pt x="0" y="246206"/>
                  </a:lnTo>
                  <a:lnTo>
                    <a:pt x="808739" y="178468"/>
                  </a:lnTo>
                  <a:lnTo>
                    <a:pt x="808739"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4" name="テキスト ボックス 3"/>
            <p:cNvSpPr txBox="1"/>
            <p:nvPr/>
          </p:nvSpPr>
          <p:spPr>
            <a:xfrm>
              <a:off x="4657055" y="4077072"/>
              <a:ext cx="4392488" cy="1015663"/>
            </a:xfrm>
            <a:prstGeom prst="rect">
              <a:avLst/>
            </a:prstGeom>
            <a:noFill/>
          </p:spPr>
          <p:txBody>
            <a:bodyPr wrap="square" rtlCol="0">
              <a:spAutoFit/>
            </a:bodyPr>
            <a:lstStyle/>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令和元年度：府立高校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令和２年度：府立高校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校（設計）</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令和３年度：府立高校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校（設置中）</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a:t>
              </a:r>
              <a:r>
                <a:rPr lang="ja-JP" altLang="en-US" sz="1200">
                  <a:solidFill>
                    <a:schemeClr val="bg1"/>
                  </a:solidFill>
                  <a:latin typeface="Meiryo UI" panose="020B0604030504040204" pitchFamily="50" charset="-128"/>
                  <a:ea typeface="Meiryo UI" panose="020B0604030504040204" pitchFamily="50" charset="-128"/>
                  <a:cs typeface="Meiryo UI" panose="020B0604030504040204" pitchFamily="50" charset="-128"/>
                </a:rPr>
                <a:t>（設計中）</a:t>
              </a:r>
              <a:endParaRPr lang="ja-JP" altLang="en-US" sz="1200" dirty="0">
                <a:solidFill>
                  <a:schemeClr val="bg1"/>
                </a:solidFill>
              </a:endParaRPr>
            </a:p>
          </p:txBody>
        </p:sp>
      </p:gr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8998" y="1929547"/>
            <a:ext cx="1552792" cy="1962424"/>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3467" y="5290842"/>
            <a:ext cx="1066892" cy="2078916"/>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7340" y="5278649"/>
            <a:ext cx="1072989" cy="2103302"/>
          </a:xfrm>
          <a:prstGeom prst="rect">
            <a:avLst/>
          </a:prstGeom>
        </p:spPr>
      </p:pic>
    </p:spTree>
    <p:extLst>
      <p:ext uri="{BB962C8B-B14F-4D97-AF65-F5344CB8AC3E}">
        <p14:creationId xmlns:p14="http://schemas.microsoft.com/office/powerpoint/2010/main" val="153251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pSp>
        <p:nvGrpSpPr>
          <p:cNvPr id="3" name="グループ化 2"/>
          <p:cNvGrpSpPr/>
          <p:nvPr/>
        </p:nvGrpSpPr>
        <p:grpSpPr>
          <a:xfrm>
            <a:off x="1819884" y="536135"/>
            <a:ext cx="7274602"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nvPr>
        </p:nvGraphicFramePr>
        <p:xfrm>
          <a:off x="218080" y="1267436"/>
          <a:ext cx="8831835" cy="547377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10669">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6310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90192" y="2238512"/>
            <a:ext cx="4939944" cy="1677382"/>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暑さマップの涼しいスポット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府内に整備されているクールスポットについて、日本ヒートアイランド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学会が作成した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暑さマップの涼しいスポット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に反映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、情報を発信。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が選定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したクール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スポット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選及びクールロード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ヶ所掲載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・大阪府クールスポットモデル拠点推進事業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ヶ所掲載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都市緑化を活用した猛暑対策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ヶ所掲載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16</a:t>
            </a:r>
            <a:endParaRPr lang="ja-JP" altLang="en-US" sz="2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863047" y="678924"/>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sp>
        <p:nvSpPr>
          <p:cNvPr id="29" name="角丸四角形 28"/>
          <p:cNvSpPr/>
          <p:nvPr/>
        </p:nvSpPr>
        <p:spPr>
          <a:xfrm>
            <a:off x="290191" y="1725248"/>
            <a:ext cx="48294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府内</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クールスポットの一元的な情報発信</a:t>
            </a:r>
            <a:endParaRPr lang="ja-JP" altLang="en-US" sz="1600" dirty="0"/>
          </a:p>
        </p:txBody>
      </p:sp>
      <p:sp>
        <p:nvSpPr>
          <p:cNvPr id="30" name="角丸四角形 29"/>
          <p:cNvSpPr/>
          <p:nvPr/>
        </p:nvSpPr>
        <p:spPr>
          <a:xfrm>
            <a:off x="5292080" y="1725247"/>
            <a:ext cx="37126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pic>
        <p:nvPicPr>
          <p:cNvPr id="40" name="Picture 6" descr="大阪市内エリア">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4845" y="3446980"/>
            <a:ext cx="1972105" cy="2183659"/>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5274705" y="2197115"/>
            <a:ext cx="3775209" cy="1169551"/>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気温だけでなく、木陰の状況や風にそよぐ木の葉の音など人の感覚的な涼しさや、生き物の生態なども含めたみどりの清涼感に着目して、「大阪みどりのクールスポット」を紹介（下図）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5274705" y="5801780"/>
            <a:ext cx="3793520" cy="738664"/>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クールスポットに出かけよう！</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1800" y="3913399"/>
            <a:ext cx="1880771" cy="2737615"/>
          </a:xfrm>
          <a:prstGeom prst="rect">
            <a:avLst/>
          </a:prstGeom>
        </p:spPr>
      </p:pic>
      <p:sp>
        <p:nvSpPr>
          <p:cNvPr id="22" name="正方形/長方形 1"/>
          <p:cNvSpPr>
            <a:spLocks noChangeArrowheads="1"/>
          </p:cNvSpPr>
          <p:nvPr/>
        </p:nvSpPr>
        <p:spPr bwMode="auto">
          <a:xfrm>
            <a:off x="599827" y="4847740"/>
            <a:ext cx="4737464" cy="307777"/>
          </a:xfrm>
          <a:prstGeom prst="rect">
            <a:avLst/>
          </a:prstGeom>
          <a:noFill/>
          <a:ln w="9525" algn="ctr">
            <a:noFill/>
            <a:round/>
            <a:headEnd/>
            <a:tailEnd/>
          </a:ln>
        </p:spPr>
        <p:txBody>
          <a:bodyPr wrap="square">
            <a:spAutoFit/>
          </a:body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2474179" y="4604168"/>
            <a:ext cx="2548562" cy="2043733"/>
          </a:xfrm>
          <a:prstGeom prst="rect">
            <a:avLst/>
          </a:prstGeom>
          <a:solidFill>
            <a:schemeClr val="bg1"/>
          </a:solidFill>
          <a:ln w="9525" algn="ctr">
            <a:solidFill>
              <a:schemeClr val="tx1"/>
            </a:solidFill>
            <a:round/>
            <a:headEnd/>
            <a:tailEnd/>
          </a:ln>
        </p:spPr>
        <p:txBody>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pic>
        <p:nvPicPr>
          <p:cNvPr id="26" name="図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64143" y="6209263"/>
            <a:ext cx="1869854" cy="389998"/>
          </a:xfrm>
          <a:prstGeom prst="rect">
            <a:avLst/>
          </a:prstGeom>
        </p:spPr>
      </p:pic>
    </p:spTree>
    <p:extLst>
      <p:ext uri="{BB962C8B-B14F-4D97-AF65-F5344CB8AC3E}">
        <p14:creationId xmlns:p14="http://schemas.microsoft.com/office/powerpoint/2010/main" val="270193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aphicFrame>
        <p:nvGraphicFramePr>
          <p:cNvPr id="16" name="表 15"/>
          <p:cNvGraphicFramePr>
            <a:graphicFrameLocks noGrp="1"/>
          </p:cNvGraphicFramePr>
          <p:nvPr>
            <p:extLst>
              <p:ext uri="{D42A27DB-BD31-4B8C-83A1-F6EECF244321}">
                <p14:modId xmlns:p14="http://schemas.microsoft.com/office/powerpoint/2010/main" val="1889792670"/>
              </p:ext>
            </p:extLst>
          </p:nvPr>
        </p:nvGraphicFramePr>
        <p:xfrm>
          <a:off x="155342" y="2491052"/>
          <a:ext cx="8831835" cy="403775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062">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269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284299" y="2897115"/>
            <a:ext cx="5727861" cy="1612005"/>
          </a:xfrm>
          <a:prstGeom prst="rect">
            <a:avLst/>
          </a:prstGeom>
          <a:noFill/>
          <a:ln w="9525" algn="ctr">
            <a:noFill/>
            <a:round/>
            <a:headEnd/>
            <a:tailEnd/>
          </a:ln>
        </p:spPr>
        <p:txBody>
          <a:bodyPr/>
          <a:lstStyle/>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◆実施期間・時間</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期間：５月（暑くなりはじめ）から９月末まで</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施設・店舗がクールオアシス実施</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取組②</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3547575147"/>
              </p:ext>
            </p:extLst>
          </p:nvPr>
        </p:nvGraphicFramePr>
        <p:xfrm>
          <a:off x="132653" y="1292217"/>
          <a:ext cx="8831835" cy="118749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8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■猛暑の際における外出先の一時避難所として、暑さをしのげる涼しい空間（クールオアシス）を、薬局・銀行等施設店舗の協力により府民等に対してご提供いただく。</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020272" y="890328"/>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a:t>
            </a:r>
            <a:r>
              <a:rPr lang="en-US" altLang="ja-JP" sz="2200" b="1" dirty="0">
                <a:latin typeface="Meiryo UI" panose="020B0604030504040204" pitchFamily="50" charset="-128"/>
                <a:ea typeface="Meiryo UI" panose="020B0604030504040204" pitchFamily="50" charset="-128"/>
              </a:rPr>
              <a:t>7</a:t>
            </a:r>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pic>
        <p:nvPicPr>
          <p:cNvPr id="4" name="図 3" descr="グラフィカル ユーザー インターフェイス&#10;&#10;自動的に生成された説明">
            <a:extLst>
              <a:ext uri="{FF2B5EF4-FFF2-40B4-BE49-F238E27FC236}">
                <a16:creationId xmlns:a16="http://schemas.microsoft.com/office/drawing/2014/main" id="{8B2EE27F-4923-4C80-9F13-59565CC8DB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790" y="4279158"/>
            <a:ext cx="1362682" cy="1916840"/>
          </a:xfrm>
          <a:prstGeom prst="rect">
            <a:avLst/>
          </a:prstGeom>
        </p:spPr>
      </p:pic>
      <p:grpSp>
        <p:nvGrpSpPr>
          <p:cNvPr id="15" name="グループ化 14"/>
          <p:cNvGrpSpPr/>
          <p:nvPr/>
        </p:nvGrpSpPr>
        <p:grpSpPr>
          <a:xfrm>
            <a:off x="284299" y="4576638"/>
            <a:ext cx="5644707" cy="1832698"/>
            <a:chOff x="4034910" y="1535893"/>
            <a:chExt cx="6242567" cy="2305350"/>
          </a:xfrm>
        </p:grpSpPr>
        <p:sp>
          <p:nvSpPr>
            <p:cNvPr id="19" name="角丸四角形吹き出し 18"/>
            <p:cNvSpPr/>
            <p:nvPr/>
          </p:nvSpPr>
          <p:spPr>
            <a:xfrm>
              <a:off x="4034910" y="1535893"/>
              <a:ext cx="6242567" cy="2305350"/>
            </a:xfrm>
            <a:prstGeom prst="wedgeRoundRectCallout">
              <a:avLst>
                <a:gd name="adj1" fmla="val -43542"/>
                <a:gd name="adj2" fmla="val 17747"/>
                <a:gd name="adj3" fmla="val 16667"/>
              </a:avLst>
            </a:prstGeom>
            <a:solidFill>
              <a:srgbClr val="00B0F0">
                <a:alpha val="16000"/>
              </a:srgb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7551" y="1653666"/>
              <a:ext cx="1316588" cy="1005353"/>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8139" y="2889141"/>
              <a:ext cx="699657" cy="898926"/>
            </a:xfrm>
            <a:prstGeom prst="rect">
              <a:avLst/>
            </a:prstGeom>
          </p:spPr>
        </p:pic>
        <p:sp>
          <p:nvSpPr>
            <p:cNvPr id="25" name="線吹き出し 3 (枠付き) 24"/>
            <p:cNvSpPr/>
            <p:nvPr/>
          </p:nvSpPr>
          <p:spPr>
            <a:xfrm flipH="1">
              <a:off x="7724200" y="1636452"/>
              <a:ext cx="2353673" cy="324370"/>
            </a:xfrm>
            <a:prstGeom prst="borderCallout3">
              <a:avLst>
                <a:gd name="adj1" fmla="val 42258"/>
                <a:gd name="adj2" fmla="val 102395"/>
                <a:gd name="adj3" fmla="val -9623"/>
                <a:gd name="adj4" fmla="val 103080"/>
                <a:gd name="adj5" fmla="val -6455"/>
                <a:gd name="adj6" fmla="val 113867"/>
                <a:gd name="adj7" fmla="val 72993"/>
                <a:gd name="adj8" fmla="val 119715"/>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冷房のある涼しい空間</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61214" y="2659019"/>
              <a:ext cx="1606293" cy="1159335"/>
            </a:xfrm>
            <a:prstGeom prst="rect">
              <a:avLst/>
            </a:prstGeom>
          </p:spPr>
        </p:pic>
        <p:sp>
          <p:nvSpPr>
            <p:cNvPr id="27" name="線吹き出し 3 (枠付き) 26"/>
            <p:cNvSpPr/>
            <p:nvPr/>
          </p:nvSpPr>
          <p:spPr>
            <a:xfrm flipH="1">
              <a:off x="8198713" y="3468844"/>
              <a:ext cx="1260156" cy="234006"/>
            </a:xfrm>
            <a:prstGeom prst="borderCallout3">
              <a:avLst>
                <a:gd name="adj1" fmla="val 57355"/>
                <a:gd name="adj2" fmla="val 102717"/>
                <a:gd name="adj3" fmla="val -34825"/>
                <a:gd name="adj4" fmla="val 102599"/>
                <a:gd name="adj5" fmla="val -125799"/>
                <a:gd name="adj6" fmla="val 93962"/>
                <a:gd name="adj7" fmla="val -121096"/>
                <a:gd name="adj8" fmla="val 125554"/>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任意</a:t>
              </a:r>
              <a:r>
                <a:rPr lang="en-US" altLang="ja-JP" sz="105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椅子等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線吹き出し 3 (枠付き) 27"/>
            <p:cNvSpPr/>
            <p:nvPr/>
          </p:nvSpPr>
          <p:spPr>
            <a:xfrm flipH="1">
              <a:off x="4603590" y="1960822"/>
              <a:ext cx="1093706" cy="294001"/>
            </a:xfrm>
            <a:prstGeom prst="borderCallout3">
              <a:avLst>
                <a:gd name="adj1" fmla="val 88407"/>
                <a:gd name="adj2" fmla="val 102805"/>
                <a:gd name="adj3" fmla="val -9809"/>
                <a:gd name="adj4" fmla="val 103903"/>
                <a:gd name="adj5" fmla="val -11736"/>
                <a:gd name="adj6" fmla="val 125347"/>
                <a:gd name="adj7" fmla="val 141403"/>
                <a:gd name="adj8" fmla="val 113529"/>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線吹き出し 3 (枠付き) 28"/>
            <p:cNvSpPr/>
            <p:nvPr/>
          </p:nvSpPr>
          <p:spPr>
            <a:xfrm flipH="1">
              <a:off x="4485753" y="1843452"/>
              <a:ext cx="1359907" cy="420942"/>
            </a:xfrm>
            <a:prstGeom prst="borderCallout3">
              <a:avLst>
                <a:gd name="adj1" fmla="val 73877"/>
                <a:gd name="adj2" fmla="val -2432"/>
                <a:gd name="adj3" fmla="val 26636"/>
                <a:gd name="adj4" fmla="val -3339"/>
                <a:gd name="adj5" fmla="val 26128"/>
                <a:gd name="adj6" fmla="val -16975"/>
                <a:gd name="adj7" fmla="val 144772"/>
                <a:gd name="adj8" fmla="val -11753"/>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協力チラシの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掲出もしくは配架</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3373" y="2435943"/>
              <a:ext cx="514751" cy="732311"/>
            </a:xfrm>
            <a:prstGeom prst="rect">
              <a:avLst/>
            </a:prstGeom>
            <a:ln>
              <a:solidFill>
                <a:schemeClr val="tx1"/>
              </a:solidFill>
            </a:ln>
          </p:spPr>
        </p:pic>
        <p:grpSp>
          <p:nvGrpSpPr>
            <p:cNvPr id="31" name="グループ化 30"/>
            <p:cNvGrpSpPr/>
            <p:nvPr/>
          </p:nvGrpSpPr>
          <p:grpSpPr>
            <a:xfrm>
              <a:off x="5653524" y="2435943"/>
              <a:ext cx="431232" cy="604774"/>
              <a:chOff x="4803683" y="4605349"/>
              <a:chExt cx="590883" cy="831703"/>
            </a:xfrm>
          </p:grpSpPr>
          <p:pic>
            <p:nvPicPr>
              <p:cNvPr id="32" name="図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9815" y="4605349"/>
                <a:ext cx="514751" cy="732312"/>
              </a:xfrm>
              <a:prstGeom prst="rect">
                <a:avLst/>
              </a:prstGeom>
              <a:ln>
                <a:solidFill>
                  <a:schemeClr val="tx1"/>
                </a:solidFill>
              </a:ln>
            </p:spPr>
          </p:pic>
          <p:pic>
            <p:nvPicPr>
              <p:cNvPr id="33" name="図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5123" y="4664984"/>
                <a:ext cx="514751" cy="732312"/>
              </a:xfrm>
              <a:prstGeom prst="rect">
                <a:avLst/>
              </a:prstGeom>
              <a:ln>
                <a:solidFill>
                  <a:schemeClr val="tx1"/>
                </a:solidFill>
              </a:ln>
            </p:spPr>
          </p:pic>
          <p:pic>
            <p:nvPicPr>
              <p:cNvPr id="34" name="図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3683" y="4704740"/>
                <a:ext cx="514751" cy="732312"/>
              </a:xfrm>
              <a:prstGeom prst="rect">
                <a:avLst/>
              </a:prstGeom>
              <a:ln>
                <a:solidFill>
                  <a:schemeClr val="tx1"/>
                </a:solidFill>
              </a:ln>
            </p:spPr>
          </p:pic>
        </p:grpSp>
      </p:grpSp>
      <p:sp>
        <p:nvSpPr>
          <p:cNvPr id="37" name="テキスト ボックス 36"/>
          <p:cNvSpPr txBox="1"/>
          <p:nvPr/>
        </p:nvSpPr>
        <p:spPr>
          <a:xfrm>
            <a:off x="140172" y="4365104"/>
            <a:ext cx="5028970"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●クールオアシスでのご協力いただく内容（参加施設の可能な内容で実施）</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23501" y="5069881"/>
            <a:ext cx="1232292" cy="1185274"/>
          </a:xfrm>
          <a:prstGeom prst="rect">
            <a:avLst/>
          </a:prstGeom>
        </p:spPr>
      </p:pic>
      <p:sp>
        <p:nvSpPr>
          <p:cNvPr id="38" name="テキスト ボックス 37"/>
          <p:cNvSpPr txBox="1"/>
          <p:nvPr/>
        </p:nvSpPr>
        <p:spPr>
          <a:xfrm>
            <a:off x="6012161" y="6217644"/>
            <a:ext cx="2808312"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↑ステッカータイプ　　↑チラシタイプ</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060967" y="4077072"/>
            <a:ext cx="2842661" cy="2402182"/>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247196" y="4177330"/>
            <a:ext cx="1016916" cy="769441"/>
          </a:xfrm>
          <a:prstGeom prst="rect">
            <a:avLst/>
          </a:prstGeom>
          <a:solidFill>
            <a:schemeClr val="bg1"/>
          </a:solidFill>
          <a:ln w="22225">
            <a:solidFill>
              <a:schemeClr val="accent5">
                <a:lumMod val="75000"/>
              </a:schemeClr>
            </a:solidFill>
          </a:ln>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協力施設・店舗には</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目印となる標識を掲出</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992900" y="2919704"/>
            <a:ext cx="3971588" cy="1118255"/>
          </a:xfrm>
          <a:prstGeom prst="rect">
            <a:avLst/>
          </a:prstGeom>
          <a:noFill/>
        </p:spPr>
        <p:txBody>
          <a:bodyPr wrap="square" rtlCol="0">
            <a:spAutoFit/>
          </a:bodyPr>
          <a:lstStyle/>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★大阪府薬剤師会の協力により加盟薬局等へ周知➡薬局店舗が多く参加し、今年度初めて参加する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薬局もあった。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★今年度は、ホテルやインテリアショップといった昨年度参加がなかった業種からの協力も得ることが出来た。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373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）緑化・緑陰形成</a:t>
            </a:r>
          </a:p>
        </p:txBody>
      </p:sp>
      <p:grpSp>
        <p:nvGrpSpPr>
          <p:cNvPr id="3" name="グループ化 2"/>
          <p:cNvGrpSpPr/>
          <p:nvPr/>
        </p:nvGrpSpPr>
        <p:grpSpPr>
          <a:xfrm>
            <a:off x="1604073" y="523047"/>
            <a:ext cx="3252465" cy="666243"/>
            <a:chOff x="3075868" y="2409490"/>
            <a:chExt cx="3621758" cy="902235"/>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130643" y="2409490"/>
              <a:ext cx="3566983" cy="500154"/>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実感・みどり事業者認定制度</a:t>
              </a:r>
              <a:endParaRPr lang="ja-JP" altLang="en-US"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取組①</a:t>
            </a:r>
          </a:p>
        </p:txBody>
      </p:sp>
      <p:graphicFrame>
        <p:nvGraphicFramePr>
          <p:cNvPr id="12" name="表 11"/>
          <p:cNvGraphicFramePr>
            <a:graphicFrameLocks noGrp="1"/>
          </p:cNvGraphicFramePr>
          <p:nvPr>
            <p:extLst>
              <p:ext uri="{D42A27DB-BD31-4B8C-83A1-F6EECF244321}">
                <p14:modId xmlns:p14="http://schemas.microsoft.com/office/powerpoint/2010/main" val="1439879215"/>
              </p:ext>
            </p:extLst>
          </p:nvPr>
        </p:nvGraphicFramePr>
        <p:xfrm>
          <a:off x="262049" y="1305945"/>
          <a:ext cx="4582048" cy="1483084"/>
        </p:xfrm>
        <a:graphic>
          <a:graphicData uri="http://schemas.openxmlformats.org/drawingml/2006/table">
            <a:tbl>
              <a:tblPr firstRow="1" bandRow="1">
                <a:tableStyleId>{5C22544A-7EE6-4342-B048-85BDC9FD1C3A}</a:tableStyleId>
              </a:tblPr>
              <a:tblGrid>
                <a:gridCol w="4582048">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■接道部に緑陰等の整備や緑化を広める民間事業者を支援</a:t>
                      </a:r>
                      <a:r>
                        <a:rPr kumimoji="1" lang="ja-JP" altLang="en-US" sz="14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・認定事業者数　</a:t>
                      </a:r>
                      <a:r>
                        <a:rPr kumimoji="1" lang="en-US" altLang="ja-JP" sz="14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　</a:t>
                      </a:r>
                      <a:endParaRPr kumimoji="1" lang="en-US" altLang="ja-JP" sz="14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534135145"/>
              </p:ext>
            </p:extLst>
          </p:nvPr>
        </p:nvGraphicFramePr>
        <p:xfrm>
          <a:off x="192230" y="2878226"/>
          <a:ext cx="4607899" cy="3652746"/>
        </p:xfrm>
        <a:graphic>
          <a:graphicData uri="http://schemas.openxmlformats.org/drawingml/2006/table">
            <a:tbl>
              <a:tblPr firstRow="1" bandRow="1">
                <a:tableStyleId>{5C22544A-7EE6-4342-B048-85BDC9FD1C3A}</a:tableStyleId>
              </a:tblPr>
              <a:tblGrid>
                <a:gridCol w="4607899">
                  <a:extLst>
                    <a:ext uri="{9D8B030D-6E8A-4147-A177-3AD203B41FA5}">
                      <a16:colId xmlns:a16="http://schemas.microsoft.com/office/drawing/2014/main" val="20000"/>
                    </a:ext>
                  </a:extLst>
                </a:gridCol>
              </a:tblGrid>
              <a:tr h="348345">
                <a:tc>
                  <a:txBody>
                    <a:bodyPr/>
                    <a:lstStyle/>
                    <a:p>
                      <a:pPr algn="ct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04401">
                <a:tc>
                  <a:txBody>
                    <a:bodyPr/>
                    <a:lstStyle/>
                    <a:p>
                      <a:endParaRPr kumimoji="1" lang="en-US" altLang="ja-JP" sz="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solidFill>
                          <a:schemeClr val="bg1"/>
                        </a:solidFill>
                      </a:endParaRPr>
                    </a:p>
                    <a:p>
                      <a:endParaRPr kumimoji="1"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192019" y="3360495"/>
            <a:ext cx="4581657" cy="1272143"/>
          </a:xfrm>
          <a:prstGeom prst="rect">
            <a:avLst/>
          </a:prstGeom>
          <a:noFill/>
          <a:ln w="9525" algn="ctr">
            <a:noFill/>
            <a:round/>
            <a:headEnd/>
            <a:tailEnd/>
          </a:ln>
        </p:spPr>
        <p:txBody>
          <a:bodyPr wrap="square">
            <a:spAutoFit/>
          </a:bodyPr>
          <a:lstStyle/>
          <a:p>
            <a:pPr>
              <a:lnSpc>
                <a:spcPts val="2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実感・みどり事業者認定制度 </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緑化整備とあわせて緑化促進活動に取り組む民間事業者を「実感・みどり事業者」　として認定し、認定事業者の緑化施設や緑化促進活動を大阪府が積極的にＰＲし、支援</a:t>
            </a:r>
          </a:p>
          <a:p>
            <a:pPr>
              <a:lnSpc>
                <a:spcPts val="1200"/>
              </a:lnSpc>
            </a:pPr>
            <a:endParaRPr lang="en-US" altLang="ja-JP" sz="14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2486622" y="5638459"/>
            <a:ext cx="2517426" cy="851885"/>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（株）近鉄百貨店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あべのハルカス</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（大阪市阿倍野区）</a:t>
            </a:r>
          </a:p>
        </p:txBody>
      </p:sp>
      <p:graphicFrame>
        <p:nvGraphicFramePr>
          <p:cNvPr id="18" name="表 17"/>
          <p:cNvGraphicFramePr>
            <a:graphicFrameLocks noGrp="1"/>
          </p:cNvGraphicFramePr>
          <p:nvPr>
            <p:extLst>
              <p:ext uri="{D42A27DB-BD31-4B8C-83A1-F6EECF244321}">
                <p14:modId xmlns:p14="http://schemas.microsoft.com/office/powerpoint/2010/main" val="3761931937"/>
              </p:ext>
            </p:extLst>
          </p:nvPr>
        </p:nvGraphicFramePr>
        <p:xfrm>
          <a:off x="4903692" y="1305945"/>
          <a:ext cx="4190794" cy="1483084"/>
        </p:xfrm>
        <a:graphic>
          <a:graphicData uri="http://schemas.openxmlformats.org/drawingml/2006/table">
            <a:tbl>
              <a:tblPr firstRow="1" bandRow="1">
                <a:tableStyleId>{5C22544A-7EE6-4342-B048-85BDC9FD1C3A}</a:tableStyleId>
              </a:tblPr>
              <a:tblGrid>
                <a:gridCol w="4190794">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民間事業者による接道部への高木緑化を支援し、将来にわたって大阪の魅力となる沿道の良好な緑陰形成を促進　　</a:t>
                      </a:r>
                      <a:endParaRPr kumimoji="1" lang="en-US" altLang="ja-JP" sz="1400" b="1" u="none"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22" name="グループ化 21"/>
          <p:cNvGrpSpPr/>
          <p:nvPr/>
        </p:nvGrpSpPr>
        <p:grpSpPr>
          <a:xfrm>
            <a:off x="6164472" y="501822"/>
            <a:ext cx="2930013" cy="657827"/>
            <a:chOff x="3075868" y="2420887"/>
            <a:chExt cx="3580883" cy="890838"/>
          </a:xfrm>
        </p:grpSpPr>
        <p:sp>
          <p:nvSpPr>
            <p:cNvPr id="24" name="角丸四角形 2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089769" y="2450172"/>
              <a:ext cx="3566982" cy="500154"/>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良好な緑陰づくり支援事業</a:t>
              </a:r>
            </a:p>
          </p:txBody>
        </p:sp>
      </p:grpSp>
      <p:sp>
        <p:nvSpPr>
          <p:cNvPr id="29" name="角丸四角形 28"/>
          <p:cNvSpPr/>
          <p:nvPr/>
        </p:nvSpPr>
        <p:spPr>
          <a:xfrm>
            <a:off x="4914486" y="511733"/>
            <a:ext cx="1239191"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30" name="表 29"/>
          <p:cNvGraphicFramePr>
            <a:graphicFrameLocks noGrp="1"/>
          </p:cNvGraphicFramePr>
          <p:nvPr/>
        </p:nvGraphicFramePr>
        <p:xfrm>
          <a:off x="4914486" y="2898222"/>
          <a:ext cx="4109579" cy="3632749"/>
        </p:xfrm>
        <a:graphic>
          <a:graphicData uri="http://schemas.openxmlformats.org/drawingml/2006/table">
            <a:tbl>
              <a:tblPr firstRow="1" bandRow="1">
                <a:tableStyleId>{5C22544A-7EE6-4342-B048-85BDC9FD1C3A}</a:tableStyleId>
              </a:tblPr>
              <a:tblGrid>
                <a:gridCol w="4109579">
                  <a:extLst>
                    <a:ext uri="{9D8B030D-6E8A-4147-A177-3AD203B41FA5}">
                      <a16:colId xmlns:a16="http://schemas.microsoft.com/office/drawing/2014/main" val="20000"/>
                    </a:ext>
                  </a:extLst>
                </a:gridCol>
              </a:tblGrid>
              <a:tr h="34643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28631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1" name="正方形/長方形 1"/>
          <p:cNvSpPr>
            <a:spLocks noChangeArrowheads="1"/>
          </p:cNvSpPr>
          <p:nvPr/>
        </p:nvSpPr>
        <p:spPr bwMode="auto">
          <a:xfrm>
            <a:off x="4844097" y="3272423"/>
            <a:ext cx="4177845" cy="3388492"/>
          </a:xfrm>
          <a:prstGeom prst="rect">
            <a:avLst/>
          </a:prstGeom>
          <a:noFill/>
          <a:ln w="9525" algn="ctr">
            <a:noFill/>
            <a:round/>
            <a:headEnd/>
            <a:tailEnd/>
          </a:ln>
        </p:spPr>
        <p:txBody>
          <a:bodyPr wrap="square">
            <a:spAutoFit/>
          </a:bodyPr>
          <a:lstStyle/>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spc="-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民間施設の敷地の道路に面する部分への高木植栽に要する経費を助成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・補助率１／２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補助上限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・道路境界線から３ｍ以内で樹高３ｍ以上の高木　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spc="-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植栽した高木を豊かなみどりへと育て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ための支援として、ガイドライン</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手引</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き</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を作成し、その普及を推進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ガイドライン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手引き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の内容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樹木を健全に生長させるための正しい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整備・維持管理の知識や技術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◆令和</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3</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年度実施予定：１０箇所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18</a:t>
            </a:r>
            <a:endParaRPr lang="en-US" altLang="ja-JP" sz="2200" b="1" dirty="0">
              <a:latin typeface="Meiryo UI" panose="020B0604030504040204" pitchFamily="50" charset="-128"/>
              <a:ea typeface="Meiryo UI" panose="020B0604030504040204" pitchFamily="50" charset="-128"/>
            </a:endParaRPr>
          </a:p>
        </p:txBody>
      </p:sp>
      <p:sp>
        <p:nvSpPr>
          <p:cNvPr id="35"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3173896" y="902065"/>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36" descr="\\10.247.109.141\midori\504　写真集\Ｈ30年度実感みどりハルカス竣工写真\屋上写真\屋上写真\181018ryokuensha_abeno_312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4577347"/>
            <a:ext cx="2154534" cy="1900966"/>
          </a:xfrm>
          <a:prstGeom prst="rect">
            <a:avLst/>
          </a:prstGeom>
          <a:ln>
            <a:noFill/>
          </a:ln>
          <a:effectLst>
            <a:softEdge rad="112500"/>
          </a:effectLst>
        </p:spPr>
      </p:pic>
      <p:pic>
        <p:nvPicPr>
          <p:cNvPr id="8" name="図 7"/>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45000"/>
                    </a14:imgEffect>
                    <a14:imgEffect>
                      <a14:brightnessContrast bright="25000" contrast="35000"/>
                    </a14:imgEffect>
                  </a14:imgLayer>
                </a14:imgProps>
              </a:ext>
              <a:ext uri="{28A0092B-C50C-407E-A947-70E740481C1C}">
                <a14:useLocalDpi xmlns:a14="http://schemas.microsoft.com/office/drawing/2010/main"/>
              </a:ext>
            </a:extLst>
          </a:blip>
          <a:srcRect l="13251" t="20601" r="15350" b="23400"/>
          <a:stretch/>
        </p:blipFill>
        <p:spPr>
          <a:xfrm rot="5400000">
            <a:off x="7356741" y="4878183"/>
            <a:ext cx="2165349" cy="1058974"/>
          </a:xfrm>
          <a:prstGeom prst="rect">
            <a:avLst/>
          </a:prstGeom>
          <a:ln>
            <a:noFill/>
          </a:ln>
          <a:effectLst>
            <a:softEdge rad="112500"/>
          </a:effectLst>
        </p:spPr>
      </p:pic>
    </p:spTree>
    <p:extLst>
      <p:ext uri="{BB962C8B-B14F-4D97-AF65-F5344CB8AC3E}">
        <p14:creationId xmlns:p14="http://schemas.microsoft.com/office/powerpoint/2010/main" val="318835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410" y="0"/>
            <a:ext cx="8985548"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（３）緑化・緑陰形成</a:t>
            </a:r>
          </a:p>
        </p:txBody>
      </p:sp>
      <p:graphicFrame>
        <p:nvGraphicFramePr>
          <p:cNvPr id="16" name="表 15"/>
          <p:cNvGraphicFramePr>
            <a:graphicFrameLocks noGrp="1"/>
          </p:cNvGraphicFramePr>
          <p:nvPr/>
        </p:nvGraphicFramePr>
        <p:xfrm>
          <a:off x="92410" y="2708921"/>
          <a:ext cx="9002074" cy="4071444"/>
        </p:xfrm>
        <a:graphic>
          <a:graphicData uri="http://schemas.openxmlformats.org/drawingml/2006/table">
            <a:tbl>
              <a:tblPr firstRow="1" bandRow="1">
                <a:tableStyleId>{5C22544A-7EE6-4342-B048-85BDC9FD1C3A}</a:tableStyleId>
              </a:tblPr>
              <a:tblGrid>
                <a:gridCol w="9002074">
                  <a:extLst>
                    <a:ext uri="{9D8B030D-6E8A-4147-A177-3AD203B41FA5}">
                      <a16:colId xmlns:a16="http://schemas.microsoft.com/office/drawing/2014/main" val="20000"/>
                    </a:ext>
                  </a:extLst>
                </a:gridCol>
              </a:tblGrid>
              <a:tr h="38827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8316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36787" y="3338553"/>
            <a:ext cx="5299308" cy="2677019"/>
          </a:xfrm>
          <a:prstGeom prst="rect">
            <a:avLst/>
          </a:prstGeom>
          <a:noFill/>
          <a:ln w="9525" algn="ctr">
            <a:noFill/>
            <a:round/>
            <a:headEnd/>
            <a:tailEnd/>
          </a:ln>
        </p:spPr>
        <p:txBody>
          <a:bodyPr/>
          <a:lstStyle/>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・バス停やタクシー乗り場のある駅前広場、単独のバス停、</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駅（プラットホームなど）において、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・都市緑化（必ず含めること）と日除けや微細ミスト発生器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等の暑熱環境改善設備（１設備以上含めること）の整備に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対して、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万円を上限として事業費を原則全額補助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アクセスが制約される駅のプラットホーム等の改札の内側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は事業費の半額を補助</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535"/>
              </a:lnSpc>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16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endParaRPr lang="en-US" altLang="ja-JP" sz="1400" strike="sngStrike"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◆令和</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3</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年度実施計画   駅前広場等：５０箇所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41" name="グループ化 40"/>
          <p:cNvGrpSpPr/>
          <p:nvPr/>
        </p:nvGrpSpPr>
        <p:grpSpPr>
          <a:xfrm>
            <a:off x="1761893" y="536135"/>
            <a:ext cx="7332591" cy="592218"/>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96361" y="556347"/>
            <a:ext cx="1492344" cy="514105"/>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取組③</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nvGraphicFramePr>
        <p:xfrm>
          <a:off x="92410" y="1176220"/>
          <a:ext cx="9002074" cy="1505310"/>
        </p:xfrm>
        <a:graphic>
          <a:graphicData uri="http://schemas.openxmlformats.org/drawingml/2006/table">
            <a:tbl>
              <a:tblPr firstRow="1" bandRow="1">
                <a:tableStyleId>{5C22544A-7EE6-4342-B048-85BDC9FD1C3A}</a:tableStyleId>
              </a:tblPr>
              <a:tblGrid>
                <a:gridCol w="9002074">
                  <a:extLst>
                    <a:ext uri="{9D8B030D-6E8A-4147-A177-3AD203B41FA5}">
                      <a16:colId xmlns:a16="http://schemas.microsoft.com/office/drawing/2014/main" val="20000"/>
                    </a:ext>
                  </a:extLst>
                </a:gridCol>
              </a:tblGrid>
              <a:tr h="517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987365">
                <a:tc>
                  <a:txBody>
                    <a:bodyPr/>
                    <a:lstStyle/>
                    <a:p>
                      <a:pPr>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災害並みの猛暑による府民の健康被害を軽減する必要性が高まっていることから、暑くても屋外で待たざるを　</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得ない駅前広場などで、市町村や公共交通事業者等が連携し、都市緑化を活用した猛暑対策に取り組めるよう、</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森林環境税を活用して誘導・支援</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006302" y="847147"/>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453336"/>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19</a:t>
            </a:r>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46416" y="605833"/>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p>
        </p:txBody>
      </p:sp>
      <p:sp>
        <p:nvSpPr>
          <p:cNvPr id="6" name="角丸四角形 5"/>
          <p:cNvSpPr/>
          <p:nvPr/>
        </p:nvSpPr>
        <p:spPr>
          <a:xfrm>
            <a:off x="5226416" y="3323984"/>
            <a:ext cx="3746887" cy="2598510"/>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94565" y="3375245"/>
            <a:ext cx="2927262" cy="2489810"/>
          </a:xfrm>
          <a:prstGeom prst="rect">
            <a:avLst/>
          </a:prstGeom>
        </p:spPr>
      </p:pic>
      <p:sp>
        <p:nvSpPr>
          <p:cNvPr id="21" name="正方形/長方形 20"/>
          <p:cNvSpPr/>
          <p:nvPr/>
        </p:nvSpPr>
        <p:spPr>
          <a:xfrm>
            <a:off x="5282962" y="5930550"/>
            <a:ext cx="3600401" cy="36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50" dirty="0">
                <a:solidFill>
                  <a:schemeClr val="tx1"/>
                </a:solidFill>
                <a:latin typeface="メイリオ" panose="020B0604030504040204" pitchFamily="50" charset="-128"/>
                <a:ea typeface="メイリオ" panose="020B0604030504040204" pitchFamily="50" charset="-128"/>
              </a:rPr>
              <a:t>「令和２年度実績　</a:t>
            </a:r>
            <a:r>
              <a:rPr lang="en-US" altLang="ja-JP" sz="1050" dirty="0">
                <a:solidFill>
                  <a:schemeClr val="tx1"/>
                </a:solidFill>
                <a:latin typeface="メイリオ" panose="020B0604030504040204" pitchFamily="50" charset="-128"/>
                <a:ea typeface="メイリオ" panose="020B0604030504040204" pitchFamily="50" charset="-128"/>
              </a:rPr>
              <a:t>JR</a:t>
            </a:r>
            <a:r>
              <a:rPr lang="ja-JP" altLang="en-US" sz="1050" dirty="0">
                <a:solidFill>
                  <a:schemeClr val="tx1"/>
                </a:solidFill>
                <a:latin typeface="メイリオ" panose="020B0604030504040204" pitchFamily="50" charset="-128"/>
                <a:ea typeface="メイリオ" panose="020B0604030504040204" pitchFamily="50" charset="-128"/>
              </a:rPr>
              <a:t>熊取駅（熊取町）」</a:t>
            </a:r>
          </a:p>
        </p:txBody>
      </p:sp>
    </p:spTree>
    <p:extLst>
      <p:ext uri="{BB962C8B-B14F-4D97-AF65-F5344CB8AC3E}">
        <p14:creationId xmlns:p14="http://schemas.microsoft.com/office/powerpoint/2010/main" val="270619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◆令和元年度の猛暑対策検討会議でいただいたご意見をもとに、取組を展開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２</a:t>
            </a:r>
          </a:p>
        </p:txBody>
      </p:sp>
      <p:sp>
        <p:nvSpPr>
          <p:cNvPr id="10" name="角丸四角形 9"/>
          <p:cNvSpPr/>
          <p:nvPr/>
        </p:nvSpPr>
        <p:spPr>
          <a:xfrm>
            <a:off x="349964" y="1554996"/>
            <a:ext cx="8416986" cy="2868766"/>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・体が暑さに慣れていなければ、体温調節機能が上手く働かない</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暑くなる前の時期から</a:t>
            </a:r>
            <a:r>
              <a:rPr lang="ja-JP" altLang="en-US" b="1" dirty="0">
                <a:solidFill>
                  <a:schemeClr val="tx1"/>
                </a:solidFill>
                <a:latin typeface="メイリオ" panose="020B0604030504040204" pitchFamily="50" charset="-128"/>
                <a:ea typeface="メイリオ" panose="020B0604030504040204" pitchFamily="50" charset="-128"/>
              </a:rPr>
              <a:t>ウォーキングなどの</a:t>
            </a:r>
            <a:r>
              <a:rPr lang="ja-JP" altLang="en-US" b="1" dirty="0">
                <a:solidFill>
                  <a:srgbClr val="FF0000"/>
                </a:solidFill>
                <a:latin typeface="メイリオ" panose="020B0604030504040204" pitchFamily="50" charset="-128"/>
                <a:ea typeface="メイリオ" panose="020B0604030504040204" pitchFamily="50" charset="-128"/>
              </a:rPr>
              <a:t>汗をかく運動の継続</a:t>
            </a:r>
            <a:r>
              <a:rPr lang="ja-JP" altLang="en-US" b="1" dirty="0">
                <a:solidFill>
                  <a:schemeClr val="tx1"/>
                </a:solidFill>
                <a:latin typeface="メイリオ" panose="020B0604030504040204" pitchFamily="50" charset="-128"/>
                <a:ea typeface="メイリオ" panose="020B0604030504040204" pitchFamily="50" charset="-128"/>
              </a:rPr>
              <a:t>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・暑さの危険度は、気温だけでなく、湿度や日差しによっても変化</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危険な暑さにあらかじめ気づき</a:t>
            </a:r>
            <a:r>
              <a:rPr lang="ja-JP" altLang="en-US" b="1" dirty="0">
                <a:solidFill>
                  <a:schemeClr val="tx1"/>
                </a:solidFill>
                <a:latin typeface="メイリオ" panose="020B0604030504040204" pitchFamily="50" charset="-128"/>
                <a:ea typeface="メイリオ" panose="020B0604030504040204" pitchFamily="50" charset="-128"/>
              </a:rPr>
              <a:t>、暑さを避ける行動をとることが重要</a:t>
            </a:r>
          </a:p>
          <a:p>
            <a:pPr>
              <a:lnSpc>
                <a:spcPts val="1700"/>
              </a:lnSpc>
            </a:pPr>
            <a:endParaRPr lang="en-US" altLang="ja-JP" b="1" dirty="0">
              <a:solidFill>
                <a:srgbClr val="002060"/>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・気温や湿度が高い日には屋内でも熱中症になることがある</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➡暑さに対して自分の感覚だけに頼らず、</a:t>
            </a:r>
            <a:r>
              <a:rPr lang="ja-JP" altLang="en-US" b="1" dirty="0">
                <a:solidFill>
                  <a:srgbClr val="FF0000"/>
                </a:solidFill>
                <a:latin typeface="メイリオ" panose="020B0604030504040204" pitchFamily="50" charset="-128"/>
                <a:ea typeface="メイリオ" panose="020B0604030504040204" pitchFamily="50" charset="-128"/>
              </a:rPr>
              <a:t>部屋の温湿度を確認して</a:t>
            </a:r>
            <a:r>
              <a:rPr lang="ja-JP" altLang="en-US" b="1" dirty="0">
                <a:solidFill>
                  <a:schemeClr val="tx1"/>
                </a:solidFill>
                <a:latin typeface="メイリオ" panose="020B0604030504040204" pitchFamily="50" charset="-128"/>
                <a:ea typeface="メイリオ" panose="020B0604030504040204" pitchFamily="50" charset="-128"/>
              </a:rPr>
              <a:t>クーラー　　</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の設定温度を調節することが重要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・屋外空間における夏の昼間の暑熱環境の改善</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人が集まる場所</a:t>
            </a:r>
            <a:r>
              <a:rPr lang="ja-JP" altLang="en-US" b="1" dirty="0">
                <a:solidFill>
                  <a:schemeClr val="tx1"/>
                </a:solidFill>
                <a:latin typeface="メイリオ" panose="020B0604030504040204" pitchFamily="50" charset="-128"/>
                <a:ea typeface="メイリオ" panose="020B0604030504040204" pitchFamily="50" charset="-128"/>
              </a:rPr>
              <a:t>に、ミスト発生器や日除けなどの</a:t>
            </a:r>
            <a:r>
              <a:rPr lang="ja-JP" altLang="en-US" b="1" dirty="0">
                <a:solidFill>
                  <a:srgbClr val="FF0000"/>
                </a:solidFill>
                <a:latin typeface="メイリオ" panose="020B0604030504040204" pitchFamily="50" charset="-128"/>
                <a:ea typeface="メイリオ" panose="020B0604030504040204" pitchFamily="50" charset="-128"/>
              </a:rPr>
              <a:t>クールスポットを作る</a:t>
            </a:r>
            <a:r>
              <a:rPr lang="ja-JP" altLang="en-US" b="1" dirty="0">
                <a:solidFill>
                  <a:schemeClr val="tx1"/>
                </a:solidFill>
                <a:latin typeface="メイリオ" panose="020B0604030504040204" pitchFamily="50" charset="-128"/>
                <a:ea typeface="メイリオ" panose="020B0604030504040204" pitchFamily="50" charset="-128"/>
              </a:rPr>
              <a:t>こ</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とが効果的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604759" y="4773081"/>
            <a:ext cx="2898806" cy="13434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クールスポットの</a:t>
            </a:r>
            <a:endParaRPr lang="en-US" altLang="ja-JP"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　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700323" y="5173190"/>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044998"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spTree>
    <p:extLst>
      <p:ext uri="{BB962C8B-B14F-4D97-AF65-F5344CB8AC3E}">
        <p14:creationId xmlns:p14="http://schemas.microsoft.com/office/powerpoint/2010/main" val="3690383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建築物における取組み</a:t>
            </a:r>
          </a:p>
        </p:txBody>
      </p:sp>
      <p:graphicFrame>
        <p:nvGraphicFramePr>
          <p:cNvPr id="16" name="表 15"/>
          <p:cNvGraphicFramePr>
            <a:graphicFrameLocks noGrp="1"/>
          </p:cNvGraphicFramePr>
          <p:nvPr/>
        </p:nvGraphicFramePr>
        <p:xfrm>
          <a:off x="155342" y="2491052"/>
          <a:ext cx="8831835" cy="403992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26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4652">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05399" y="3023951"/>
            <a:ext cx="8810186" cy="90910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年度は名称を「気候変動対策賞」に変更し、９月１０日から公募）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868144" y="5319027"/>
            <a:ext cx="3275856" cy="105259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府温暖化防止条例に基づき、延べ面積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26476" y="3767332"/>
            <a:ext cx="2854307" cy="1559719"/>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072737" y="3782013"/>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20</a:t>
            </a:r>
            <a:endParaRPr lang="ja-JP" altLang="en-US" sz="2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43622" y="6230142"/>
            <a:ext cx="2160240"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東大阪市文化創造館</a:t>
            </a:r>
            <a:endParaRPr kumimoji="1"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64019" y="4860623"/>
            <a:ext cx="2185542" cy="261610"/>
          </a:xfrm>
          <a:prstGeom prst="rect">
            <a:avLst/>
          </a:prstGeom>
          <a:noFill/>
        </p:spPr>
        <p:txBody>
          <a:bodyPr wrap="square" rtlCol="0">
            <a:spAutoFit/>
          </a:bodyPr>
          <a:lstStyle/>
          <a:p>
            <a:r>
              <a:rPr lang="ja-JP" altLang="ja-JP" sz="1100" dirty="0"/>
              <a:t>ガリレイグループ本社ビル</a:t>
            </a:r>
            <a:endParaRPr kumimoji="1" lang="ja-JP" altLang="en-US" sz="1100" dirty="0">
              <a:effectLst>
                <a:outerShdw blurRad="38100" dist="38100" dir="2700000" algn="tl">
                  <a:srgbClr val="000000">
                    <a:alpha val="43137"/>
                  </a:srgbClr>
                </a:outerShdw>
              </a:effectLst>
            </a:endParaRPr>
          </a:p>
        </p:txBody>
      </p:sp>
      <p:sp>
        <p:nvSpPr>
          <p:cNvPr id="22" name="テキスト ボックス 21"/>
          <p:cNvSpPr txBox="1"/>
          <p:nvPr/>
        </p:nvSpPr>
        <p:spPr>
          <a:xfrm>
            <a:off x="1982227" y="4872861"/>
            <a:ext cx="2793375"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SINKO AIR DESIGN STUDIO</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947470" y="6230142"/>
            <a:ext cx="3289322"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立命館大学大阪いばらきキャンパス</a:t>
            </a:r>
            <a:endParaRPr kumimoji="1" lang="ja-JP" altLang="en-US" sz="11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144625" y="6230142"/>
            <a:ext cx="2426634"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東大阪市営上小阪東住宅</a:t>
            </a:r>
            <a:endParaRPr kumimoji="1" lang="ja-JP" altLang="en-US" sz="11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262" y="3782013"/>
            <a:ext cx="1648055" cy="109552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0279" y="3780902"/>
            <a:ext cx="1629002" cy="1105054"/>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1485" y="5174838"/>
            <a:ext cx="1619476" cy="1086002"/>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91670" y="5127799"/>
            <a:ext cx="1676634" cy="1114581"/>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92225" y="5104948"/>
            <a:ext cx="1657581" cy="1124107"/>
          </a:xfrm>
          <a:prstGeom prst="rect">
            <a:avLst/>
          </a:prstGeom>
        </p:spPr>
      </p:pic>
    </p:spTree>
    <p:extLst>
      <p:ext uri="{BB962C8B-B14F-4D97-AF65-F5344CB8AC3E}">
        <p14:creationId xmlns:p14="http://schemas.microsoft.com/office/powerpoint/2010/main" val="172874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4186386427"/>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◆今年度から全国展開が始まる熱中症警戒アラートについても</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周知</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AE3A1979-2351-4FD5-8B61-981D07FC191A}"/>
              </a:ext>
            </a:extLst>
          </p:cNvPr>
          <p:cNvSpPr txBox="1"/>
          <p:nvPr/>
        </p:nvSpPr>
        <p:spPr>
          <a:xfrm>
            <a:off x="317322" y="1124744"/>
            <a:ext cx="8280920" cy="1015663"/>
          </a:xfrm>
          <a:prstGeom prst="rect">
            <a:avLst/>
          </a:prstGeom>
          <a:noFill/>
        </p:spPr>
        <p:txBody>
          <a:bodyPr wrap="square" rtlCol="0">
            <a:spAutoFit/>
          </a:bodyPr>
          <a:lstStyle/>
          <a:p>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令和３年度から大阪でも、熱中症の危険性が極めて高くなると予測された場合に注意を呼びかける「熱中症警戒アラート」が発表される。（基本的には都道府県ごとに発表）</a:t>
            </a: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３</a:t>
            </a:r>
          </a:p>
        </p:txBody>
      </p:sp>
      <p:sp>
        <p:nvSpPr>
          <p:cNvPr id="19" name="角丸四角形 18"/>
          <p:cNvSpPr/>
          <p:nvPr/>
        </p:nvSpPr>
        <p:spPr>
          <a:xfrm>
            <a:off x="456418" y="2849033"/>
            <a:ext cx="3888887" cy="3528327"/>
          </a:xfrm>
          <a:prstGeom prst="roundRect">
            <a:avLst>
              <a:gd name="adj" fmla="val 4437"/>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76C0202-0979-4B7C-9F1C-69B89DABD88B}"/>
              </a:ext>
            </a:extLst>
          </p:cNvPr>
          <p:cNvSpPr txBox="1"/>
          <p:nvPr/>
        </p:nvSpPr>
        <p:spPr>
          <a:xfrm>
            <a:off x="466685" y="3154317"/>
            <a:ext cx="3950752" cy="3195747"/>
          </a:xfrm>
          <a:prstGeom prst="rect">
            <a:avLst/>
          </a:prstGeom>
          <a:noFill/>
        </p:spPr>
        <p:txBody>
          <a:bodyPr wrap="square" rtlCol="0">
            <a:spAutoFit/>
          </a:bodyPr>
          <a:lstStyle/>
          <a:p>
            <a:pPr>
              <a:lnSpc>
                <a:spcPts val="2400"/>
              </a:lnSpc>
            </a:pPr>
            <a:r>
              <a:rPr kumimoji="1" lang="ja-JP" altLang="en-US" sz="1600" dirty="0"/>
              <a:t>● </a:t>
            </a:r>
            <a:r>
              <a:rPr kumimoji="1" lang="ja-JP" altLang="en-US" sz="1600" dirty="0">
                <a:latin typeface="BIZ UDPゴシック" panose="020B0400000000000000" pitchFamily="50" charset="-128"/>
                <a:ea typeface="BIZ UDPゴシック" panose="020B0400000000000000" pitchFamily="50" charset="-128"/>
              </a:rPr>
              <a:t>暑さ指数</a:t>
            </a:r>
            <a:r>
              <a:rPr lang="en-US" altLang="ja-JP" sz="1600" baseline="300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の予測値が都道府県内</a:t>
            </a:r>
            <a:r>
              <a:rPr kumimoji="1" lang="ja-JP" altLang="en-US" sz="1600" dirty="0" smtClean="0">
                <a:latin typeface="BIZ UDPゴシック" panose="020B0400000000000000" pitchFamily="50" charset="-128"/>
                <a:ea typeface="BIZ UDPゴシック" panose="020B0400000000000000" pitchFamily="50" charset="-128"/>
              </a:rPr>
              <a:t>の</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200"/>
              </a:lnSpc>
            </a:pPr>
            <a:r>
              <a:rPr lang="en-US" altLang="ja-JP" sz="1600" dirty="0">
                <a:latin typeface="BIZ UDPゴシック" panose="020B0400000000000000" pitchFamily="50" charset="-128"/>
                <a:ea typeface="BIZ UDPゴシック" panose="020B0400000000000000" pitchFamily="50" charset="-128"/>
              </a:rPr>
              <a:t> </a:t>
            </a:r>
            <a:r>
              <a:rPr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どこ</a:t>
            </a:r>
            <a:r>
              <a:rPr kumimoji="1" lang="ja-JP" altLang="en-US" sz="1600" dirty="0">
                <a:latin typeface="BIZ UDPゴシック" panose="020B0400000000000000" pitchFamily="50" charset="-128"/>
                <a:ea typeface="BIZ UDPゴシック" panose="020B0400000000000000" pitchFamily="50" charset="-128"/>
              </a:rPr>
              <a:t>か</a:t>
            </a:r>
            <a:r>
              <a:rPr kumimoji="1" lang="ja-JP" altLang="en-US" sz="1600" dirty="0" smtClean="0">
                <a:latin typeface="BIZ UDPゴシック" panose="020B0400000000000000" pitchFamily="50" charset="-128"/>
                <a:ea typeface="BIZ UDPゴシック" panose="020B0400000000000000" pitchFamily="50" charset="-128"/>
              </a:rPr>
              <a:t>で</a:t>
            </a:r>
            <a:r>
              <a:rPr kumimoji="1" lang="en-US" altLang="ja-JP" sz="1600" dirty="0" smtClean="0">
                <a:latin typeface="BIZ UDPゴシック" panose="020B0400000000000000" pitchFamily="50" charset="-128"/>
                <a:ea typeface="BIZ UDPゴシック" panose="020B0400000000000000" pitchFamily="50" charset="-128"/>
              </a:rPr>
              <a:t>33</a:t>
            </a:r>
            <a:r>
              <a:rPr kumimoji="1" lang="ja-JP" altLang="en-US" sz="1600" dirty="0">
                <a:latin typeface="BIZ UDPゴシック" panose="020B0400000000000000" pitchFamily="50" charset="-128"/>
                <a:ea typeface="BIZ UDPゴシック" panose="020B0400000000000000" pitchFamily="50" charset="-128"/>
              </a:rPr>
              <a:t>以上</a:t>
            </a:r>
            <a:r>
              <a:rPr kumimoji="1" lang="ja-JP" altLang="en-US" sz="1600" dirty="0" smtClean="0">
                <a:latin typeface="BIZ UDPゴシック" panose="020B0400000000000000" pitchFamily="50" charset="-128"/>
                <a:ea typeface="BIZ UDPゴシック" panose="020B0400000000000000" pitchFamily="50" charset="-128"/>
              </a:rPr>
              <a:t>になる</a:t>
            </a:r>
            <a:r>
              <a:rPr kumimoji="1" lang="ja-JP" altLang="en-US" sz="1600" dirty="0">
                <a:latin typeface="BIZ UDPゴシック" panose="020B0400000000000000" pitchFamily="50" charset="-128"/>
                <a:ea typeface="BIZ UDPゴシック" panose="020B0400000000000000" pitchFamily="50" charset="-128"/>
              </a:rPr>
              <a:t>場合の、</a:t>
            </a:r>
            <a:r>
              <a:rPr kumimoji="1" lang="ja-JP" altLang="en-US" sz="1700" dirty="0" smtClean="0">
                <a:solidFill>
                  <a:srgbClr val="FF0000"/>
                </a:solidFill>
                <a:latin typeface="HGP創英角ｺﾞｼｯｸUB" panose="020B0A00000000000000" pitchFamily="50" charset="-128"/>
                <a:ea typeface="HGP創英角ｺﾞｼｯｸUB" panose="020B0A00000000000000" pitchFamily="50" charset="-128"/>
              </a:rPr>
              <a:t>前日</a:t>
            </a:r>
            <a:endParaRPr kumimoji="1" lang="en-US" altLang="ja-JP" sz="1700" dirty="0" smtClean="0">
              <a:solidFill>
                <a:srgbClr val="FF0000"/>
              </a:solidFill>
              <a:latin typeface="HGP創英角ｺﾞｼｯｸUB" panose="020B0A00000000000000" pitchFamily="50" charset="-128"/>
              <a:ea typeface="HGP創英角ｺﾞｼｯｸUB" panose="020B0A00000000000000" pitchFamily="50" charset="-128"/>
            </a:endParaRPr>
          </a:p>
          <a:p>
            <a:pPr>
              <a:lnSpc>
                <a:spcPts val="2200"/>
              </a:lnSpc>
            </a:pPr>
            <a:r>
              <a:rPr lang="en-US" altLang="ja-JP" sz="1700" dirty="0">
                <a:solidFill>
                  <a:srgbClr val="FF0000"/>
                </a:solidFill>
                <a:latin typeface="HGP創英角ｺﾞｼｯｸUB" panose="020B0A00000000000000" pitchFamily="50" charset="-128"/>
                <a:ea typeface="HGP創英角ｺﾞｼｯｸUB" panose="020B0A00000000000000" pitchFamily="50" charset="-128"/>
              </a:rPr>
              <a:t> </a:t>
            </a:r>
            <a:r>
              <a:rPr lang="en-US" altLang="ja-JP" sz="1700" dirty="0" smtClean="0">
                <a:solidFill>
                  <a:srgbClr val="FF0000"/>
                </a:solidFill>
                <a:latin typeface="HGP創英角ｺﾞｼｯｸUB" panose="020B0A00000000000000" pitchFamily="50" charset="-128"/>
                <a:ea typeface="HGP創英角ｺﾞｼｯｸUB" panose="020B0A00000000000000" pitchFamily="50" charset="-128"/>
              </a:rPr>
              <a:t>   </a:t>
            </a:r>
            <a:r>
              <a:rPr kumimoji="1" lang="en-US" altLang="ja-JP" sz="1700" dirty="0" smtClean="0">
                <a:solidFill>
                  <a:srgbClr val="FF0000"/>
                </a:solidFill>
                <a:latin typeface="HGP創英角ｺﾞｼｯｸUB" panose="020B0A00000000000000" pitchFamily="50" charset="-128"/>
                <a:ea typeface="HGP創英角ｺﾞｼｯｸUB" panose="020B0A00000000000000" pitchFamily="50" charset="-128"/>
              </a:rPr>
              <a:t>17</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時頃</a:t>
            </a:r>
            <a:r>
              <a:rPr kumimoji="1" lang="ja-JP" altLang="en-US" sz="1600" dirty="0">
                <a:latin typeface="BIZ UDPゴシック" panose="020B0400000000000000" pitchFamily="50" charset="-128"/>
                <a:ea typeface="BIZ UDPゴシック" panose="020B0400000000000000" pitchFamily="50" charset="-128"/>
              </a:rPr>
              <a:t>及び</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当日</a:t>
            </a:r>
            <a:r>
              <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rPr>
              <a:t>5</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時頃</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lvl="0">
              <a:lnSpc>
                <a:spcPts val="2200"/>
              </a:lnSpc>
            </a:pPr>
            <a:r>
              <a:rPr kumimoji="1" lang="ja-JP" altLang="en-US" sz="1300" dirty="0">
                <a:solidFill>
                  <a:prstClr val="black"/>
                </a:solidFill>
                <a:latin typeface="BIZ UDPゴシック" panose="020B0400000000000000" pitchFamily="50" charset="-128"/>
                <a:ea typeface="BIZ UDPゴシック" panose="020B0400000000000000" pitchFamily="50" charset="-128"/>
              </a:rPr>
              <a:t>　　</a:t>
            </a:r>
            <a:r>
              <a:rPr kumimoji="1" lang="en-US" altLang="ja-JP" sz="1300" dirty="0">
                <a:solidFill>
                  <a:prstClr val="black"/>
                </a:solidFill>
                <a:latin typeface="BIZ UDPゴシック" panose="020B0400000000000000" pitchFamily="50" charset="-128"/>
                <a:ea typeface="BIZ UDPゴシック" panose="020B0400000000000000" pitchFamily="50" charset="-128"/>
              </a:rPr>
              <a:t>※</a:t>
            </a:r>
            <a:r>
              <a:rPr kumimoji="1" lang="ja-JP" altLang="en-US" sz="1300" dirty="0">
                <a:solidFill>
                  <a:prstClr val="black"/>
                </a:solidFill>
                <a:latin typeface="BIZ UDPゴシック" panose="020B0400000000000000" pitchFamily="50" charset="-128"/>
                <a:ea typeface="BIZ UDPゴシック" panose="020B0400000000000000" pitchFamily="50" charset="-128"/>
              </a:rPr>
              <a:t>暑さ指数とは、気温・湿度なども考慮</a:t>
            </a:r>
            <a:r>
              <a:rPr kumimoji="1" lang="ja-JP" altLang="en-US" sz="1300" dirty="0" smtClean="0">
                <a:solidFill>
                  <a:prstClr val="black"/>
                </a:solidFill>
                <a:latin typeface="BIZ UDPゴシック" panose="020B0400000000000000" pitchFamily="50" charset="-128"/>
                <a:ea typeface="BIZ UDPゴシック" panose="020B0400000000000000" pitchFamily="50" charset="-128"/>
              </a:rPr>
              <a:t>した</a:t>
            </a:r>
            <a:endParaRPr kumimoji="1" lang="en-US" altLang="ja-JP" sz="1300" dirty="0" smtClean="0">
              <a:solidFill>
                <a:prstClr val="black"/>
              </a:solidFill>
              <a:latin typeface="BIZ UDPゴシック" panose="020B0400000000000000" pitchFamily="50" charset="-128"/>
              <a:ea typeface="BIZ UDPゴシック" panose="020B0400000000000000" pitchFamily="50" charset="-128"/>
            </a:endParaRPr>
          </a:p>
          <a:p>
            <a:pPr lvl="0">
              <a:lnSpc>
                <a:spcPts val="1800"/>
              </a:lnSpc>
            </a:pPr>
            <a:r>
              <a:rPr lang="en-US" altLang="ja-JP" sz="1300" dirty="0">
                <a:solidFill>
                  <a:prstClr val="black"/>
                </a:solidFill>
                <a:latin typeface="BIZ UDPゴシック" panose="020B0400000000000000" pitchFamily="50" charset="-128"/>
                <a:ea typeface="BIZ UDPゴシック" panose="020B0400000000000000" pitchFamily="50" charset="-128"/>
              </a:rPr>
              <a:t> </a:t>
            </a:r>
            <a:r>
              <a:rPr lang="en-US" altLang="ja-JP" sz="13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300" dirty="0" smtClean="0">
                <a:solidFill>
                  <a:prstClr val="black"/>
                </a:solidFill>
                <a:latin typeface="BIZ UDPゴシック" panose="020B0400000000000000" pitchFamily="50" charset="-128"/>
                <a:ea typeface="BIZ UDPゴシック" panose="020B0400000000000000" pitchFamily="50" charset="-128"/>
              </a:rPr>
              <a:t>熱中症</a:t>
            </a:r>
            <a:r>
              <a:rPr kumimoji="1" lang="ja-JP" altLang="en-US" sz="1300" dirty="0">
                <a:solidFill>
                  <a:prstClr val="black"/>
                </a:solidFill>
                <a:latin typeface="BIZ UDPゴシック" panose="020B0400000000000000" pitchFamily="50" charset="-128"/>
                <a:ea typeface="BIZ UDPゴシック" panose="020B0400000000000000" pitchFamily="50" charset="-128"/>
              </a:rPr>
              <a:t>のための数値です。</a:t>
            </a:r>
            <a:endParaRPr kumimoji="1" lang="en-US" altLang="ja-JP" sz="16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2400"/>
              </a:lnSpc>
            </a:pPr>
            <a:r>
              <a:rPr kumimoji="1" lang="ja-JP" altLang="en-US" sz="1600" dirty="0">
                <a:solidFill>
                  <a:prstClr val="black"/>
                </a:solidFill>
              </a:rPr>
              <a:t>● </a:t>
            </a:r>
            <a:r>
              <a:rPr kumimoji="1" lang="ja-JP" altLang="en-US" sz="1600" dirty="0">
                <a:latin typeface="BIZ UDPゴシック" panose="020B0400000000000000" pitchFamily="50" charset="-128"/>
                <a:ea typeface="BIZ UDPゴシック" panose="020B0400000000000000" pitchFamily="50" charset="-128"/>
              </a:rPr>
              <a:t>気象庁と環境省の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ウェブサイト</a:t>
            </a:r>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テレビ</a:t>
            </a:r>
            <a:r>
              <a:rPr kumimoji="1" lang="ja-JP" altLang="en-US" sz="1600" dirty="0" smtClean="0">
                <a:latin typeface="BIZ UDPゴシック" panose="020B0400000000000000" pitchFamily="50" charset="-128"/>
                <a:ea typeface="BIZ UDPゴシック" panose="020B0400000000000000" pitchFamily="50" charset="-128"/>
              </a:rPr>
              <a:t>、</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00"/>
                </a:solidFill>
                <a:latin typeface="BIZ UDPゴシック" panose="020B0400000000000000" pitchFamily="50" charset="-128"/>
                <a:ea typeface="BIZ UDPゴシック" panose="020B0400000000000000" pitchFamily="50" charset="-128"/>
              </a:rPr>
              <a:t> </a:t>
            </a:r>
            <a:r>
              <a:rPr lang="en-US" altLang="ja-JP" sz="16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700" dirty="0" smtClean="0">
                <a:solidFill>
                  <a:srgbClr val="FF0000"/>
                </a:solidFill>
                <a:latin typeface="HGP創英角ｺﾞｼｯｸUB" panose="020B0A00000000000000" pitchFamily="50" charset="-128"/>
                <a:ea typeface="HGP創英角ｺﾞｼｯｸUB" panose="020B0A00000000000000" pitchFamily="50" charset="-128"/>
              </a:rPr>
              <a:t>各種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天気</a:t>
            </a:r>
            <a:r>
              <a:rPr kumimoji="1" lang="ja-JP" altLang="en-US" sz="1700" dirty="0" smtClean="0">
                <a:solidFill>
                  <a:srgbClr val="FF0000"/>
                </a:solidFill>
                <a:latin typeface="HGP創英角ｺﾞｼｯｸUB" panose="020B0A00000000000000" pitchFamily="50" charset="-128"/>
                <a:ea typeface="HGP創英角ｺﾞｼｯｸUB" panose="020B0A00000000000000" pitchFamily="50" charset="-128"/>
              </a:rPr>
              <a:t>予報情報</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サイト</a:t>
            </a:r>
            <a:r>
              <a:rPr kumimoji="1" lang="ja-JP" altLang="en-US" sz="1600" dirty="0">
                <a:latin typeface="BIZ UDPゴシック" panose="020B0400000000000000" pitchFamily="50" charset="-128"/>
                <a:ea typeface="BIZ UDPゴシック" panose="020B0400000000000000" pitchFamily="50" charset="-128"/>
              </a:rPr>
              <a:t>などで</a:t>
            </a:r>
            <a:r>
              <a:rPr kumimoji="1" lang="ja-JP" altLang="en-US" sz="1600" dirty="0" smtClean="0">
                <a:latin typeface="BIZ UDPゴシック" panose="020B0400000000000000" pitchFamily="50" charset="-128"/>
                <a:ea typeface="BIZ UDPゴシック" panose="020B0400000000000000" pitchFamily="50" charset="-128"/>
              </a:rPr>
              <a:t>確認</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200"/>
              </a:lnSpc>
            </a:pPr>
            <a:r>
              <a:rPr lang="en-US" altLang="ja-JP" sz="1600" dirty="0">
                <a:latin typeface="BIZ UDPゴシック" panose="020B0400000000000000" pitchFamily="50" charset="-128"/>
                <a:ea typeface="BIZ UDPゴシック" panose="020B0400000000000000" pitchFamily="50" charset="-128"/>
              </a:rPr>
              <a:t> </a:t>
            </a:r>
            <a:r>
              <a:rPr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する</a:t>
            </a:r>
            <a:r>
              <a:rPr kumimoji="1" lang="ja-JP" altLang="en-US" sz="1600" dirty="0">
                <a:latin typeface="BIZ UDPゴシック" panose="020B0400000000000000" pitchFamily="50" charset="-128"/>
                <a:ea typeface="BIZ UDPゴシック" panose="020B0400000000000000" pitchFamily="50" charset="-128"/>
              </a:rPr>
              <a:t>ことができます。</a:t>
            </a:r>
            <a:endParaRPr kumimoji="1" lang="en-US" altLang="ja-JP" sz="1600" dirty="0">
              <a:latin typeface="BIZ UDPゴシック" panose="020B0400000000000000" pitchFamily="50" charset="-128"/>
              <a:ea typeface="BIZ UDPゴシック" panose="020B0400000000000000" pitchFamily="50" charset="-128"/>
            </a:endParaRPr>
          </a:p>
          <a:p>
            <a:pPr>
              <a:lnSpc>
                <a:spcPts val="2400"/>
              </a:lnSpc>
            </a:pPr>
            <a:r>
              <a:rPr lang="ja-JP" altLang="en-US" sz="1600" dirty="0"/>
              <a:t>● </a:t>
            </a:r>
            <a:r>
              <a:rPr lang="ja-JP" altLang="en-US" sz="1600" dirty="0">
                <a:latin typeface="BIZ UDPゴシック" panose="020B0400000000000000" pitchFamily="50" charset="-128"/>
                <a:ea typeface="BIZ UDPゴシック" panose="020B0400000000000000" pitchFamily="50" charset="-128"/>
              </a:rPr>
              <a:t>熱中症警戒アラートの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メール配信</a:t>
            </a:r>
            <a:r>
              <a:rPr kumimoji="1" lang="ja-JP" altLang="en-US" sz="1700" dirty="0" smtClean="0">
                <a:solidFill>
                  <a:srgbClr val="FF0000"/>
                </a:solidFill>
                <a:latin typeface="HGP創英角ｺﾞｼｯｸUB" panose="020B0A00000000000000" pitchFamily="50" charset="-128"/>
                <a:ea typeface="HGP創英角ｺﾞｼｯｸUB" panose="020B0A00000000000000" pitchFamily="50" charset="-128"/>
              </a:rPr>
              <a:t>サー</a:t>
            </a:r>
            <a:endParaRPr kumimoji="1" lang="en-US" altLang="ja-JP" sz="1700" dirty="0" smtClean="0">
              <a:solidFill>
                <a:srgbClr val="FF0000"/>
              </a:solidFill>
              <a:latin typeface="HGP創英角ｺﾞｼｯｸUB" panose="020B0A00000000000000" pitchFamily="50" charset="-128"/>
              <a:ea typeface="HGP創英角ｺﾞｼｯｸUB" panose="020B0A00000000000000" pitchFamily="50" charset="-128"/>
            </a:endParaRPr>
          </a:p>
          <a:p>
            <a:pPr>
              <a:lnSpc>
                <a:spcPts val="2200"/>
              </a:lnSpc>
            </a:pPr>
            <a:r>
              <a:rPr lang="en-US" altLang="ja-JP" sz="1700" dirty="0">
                <a:solidFill>
                  <a:srgbClr val="FF0000"/>
                </a:solidFill>
                <a:latin typeface="HGP創英角ｺﾞｼｯｸUB" panose="020B0A00000000000000" pitchFamily="50" charset="-128"/>
                <a:ea typeface="HGP創英角ｺﾞｼｯｸUB" panose="020B0A00000000000000" pitchFamily="50" charset="-128"/>
              </a:rPr>
              <a:t> </a:t>
            </a:r>
            <a:r>
              <a:rPr lang="en-US" altLang="ja-JP" sz="1700" dirty="0" smtClean="0">
                <a:solidFill>
                  <a:srgbClr val="FF0000"/>
                </a:solidFill>
                <a:latin typeface="HGP創英角ｺﾞｼｯｸUB" panose="020B0A00000000000000" pitchFamily="50" charset="-128"/>
                <a:ea typeface="HGP創英角ｺﾞｼｯｸUB" panose="020B0A00000000000000" pitchFamily="50" charset="-128"/>
              </a:rPr>
              <a:t>   </a:t>
            </a:r>
            <a:r>
              <a:rPr kumimoji="1" lang="ja-JP" altLang="en-US" sz="1700" dirty="0" smtClean="0">
                <a:solidFill>
                  <a:srgbClr val="FF0000"/>
                </a:solidFill>
                <a:latin typeface="HGP創英角ｺﾞｼｯｸUB" panose="020B0A00000000000000" pitchFamily="50" charset="-128"/>
                <a:ea typeface="HGP創英角ｺﾞｼｯｸUB" panose="020B0A00000000000000" pitchFamily="50" charset="-128"/>
              </a:rPr>
              <a:t>ビス</a:t>
            </a:r>
            <a:r>
              <a:rPr lang="ja-JP" altLang="en-US" sz="1600" dirty="0">
                <a:latin typeface="BIZ UDPゴシック" panose="020B0400000000000000" pitchFamily="50" charset="-128"/>
                <a:ea typeface="BIZ UDPゴシック" panose="020B0400000000000000" pitchFamily="50" charset="-128"/>
              </a:rPr>
              <a:t>（無料</a:t>
            </a:r>
            <a:r>
              <a:rPr lang="en-US" altLang="ja-JP" sz="1600" baseline="300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）が</a:t>
            </a:r>
            <a:r>
              <a:rPr lang="ja-JP" altLang="en-US" sz="1600" dirty="0" smtClean="0">
                <a:latin typeface="BIZ UDPゴシック" panose="020B0400000000000000" pitchFamily="50" charset="-128"/>
                <a:ea typeface="BIZ UDPゴシック" panose="020B0400000000000000" pitchFamily="50" charset="-128"/>
              </a:rPr>
              <a:t>あ</a:t>
            </a:r>
            <a:r>
              <a:rPr lang="ja-JP" altLang="en-US" sz="1600" dirty="0">
                <a:latin typeface="BIZ UDPゴシック" panose="020B0400000000000000" pitchFamily="50" charset="-128"/>
                <a:ea typeface="BIZ UDPゴシック" panose="020B0400000000000000" pitchFamily="50" charset="-128"/>
              </a:rPr>
              <a:t>り</a:t>
            </a:r>
            <a:r>
              <a:rPr lang="ja-JP" altLang="en-US" sz="1600" dirty="0" smtClean="0">
                <a:latin typeface="BIZ UDPゴシック" panose="020B0400000000000000" pitchFamily="50" charset="-128"/>
                <a:ea typeface="BIZ UDPゴシック" panose="020B0400000000000000" pitchFamily="50" charset="-128"/>
              </a:rPr>
              <a:t>ます。</a:t>
            </a:r>
            <a:endParaRPr lang="en-US" altLang="ja-JP" sz="16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6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情報取得にかかる通信料は利用者の負担となります</a:t>
            </a:r>
            <a:r>
              <a:rPr lang="ja-JP" altLang="en-US" sz="1100" dirty="0" smtClean="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sp>
        <p:nvSpPr>
          <p:cNvPr id="21" name="四角形: 角を丸くする 142">
            <a:extLst>
              <a:ext uri="{FF2B5EF4-FFF2-40B4-BE49-F238E27FC236}">
                <a16:creationId xmlns:a16="http://schemas.microsoft.com/office/drawing/2014/main" id="{4A9E18B3-1DCD-4578-952B-A7ACB6760425}"/>
              </a:ext>
            </a:extLst>
          </p:cNvPr>
          <p:cNvSpPr/>
          <p:nvPr/>
        </p:nvSpPr>
        <p:spPr>
          <a:xfrm>
            <a:off x="273395" y="2276968"/>
            <a:ext cx="3853696" cy="841668"/>
          </a:xfrm>
          <a:prstGeom prst="roundRect">
            <a:avLst>
              <a:gd name="adj" fmla="val 5877"/>
            </a:avLst>
          </a:prstGeom>
          <a:solidFill>
            <a:schemeClr val="bg1"/>
          </a:solidFill>
          <a:ln>
            <a:solidFill>
              <a:srgbClr val="FF0000"/>
            </a:solidFill>
          </a:ln>
          <a:effectLst>
            <a:innerShdw blurRad="2286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2D58A79-69AC-4890-BF33-E59583720A65}"/>
              </a:ext>
            </a:extLst>
          </p:cNvPr>
          <p:cNvSpPr txBox="1"/>
          <p:nvPr/>
        </p:nvSpPr>
        <p:spPr>
          <a:xfrm>
            <a:off x="1593796" y="2330445"/>
            <a:ext cx="2310866" cy="7335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dirty="0">
                <a:ln w="6350">
                  <a:noFill/>
                </a:ln>
                <a:effectLst/>
                <a:latin typeface="HGPｺﾞｼｯｸE" panose="020B0900000000000000" pitchFamily="50" charset="-128"/>
                <a:ea typeface="HGPｺﾞｼｯｸE" panose="020B0900000000000000" pitchFamily="50" charset="-128"/>
              </a:rPr>
              <a:t>いつ、どのように</a:t>
            </a:r>
          </a:p>
          <a:p>
            <a:pPr algn="dist">
              <a:lnSpc>
                <a:spcPts val="2500"/>
              </a:lnSpc>
            </a:pPr>
            <a:r>
              <a:rPr lang="ja-JP" altLang="en-US" dirty="0">
                <a:ln w="6350">
                  <a:noFill/>
                </a:ln>
                <a:effectLst/>
                <a:latin typeface="HGPｺﾞｼｯｸE" panose="020B0900000000000000" pitchFamily="50" charset="-128"/>
                <a:ea typeface="HGPｺﾞｼｯｸE" panose="020B0900000000000000" pitchFamily="50" charset="-128"/>
              </a:rPr>
              <a:t>発表されるの？</a:t>
            </a:r>
          </a:p>
        </p:txBody>
      </p:sp>
      <p:grpSp>
        <p:nvGrpSpPr>
          <p:cNvPr id="23" name="グループ化 22">
            <a:extLst>
              <a:ext uri="{FF2B5EF4-FFF2-40B4-BE49-F238E27FC236}">
                <a16:creationId xmlns:a16="http://schemas.microsoft.com/office/drawing/2014/main" id="{2EEF2029-74F9-4464-B82E-5969AAB68A5D}"/>
              </a:ext>
            </a:extLst>
          </p:cNvPr>
          <p:cNvGrpSpPr/>
          <p:nvPr/>
        </p:nvGrpSpPr>
        <p:grpSpPr>
          <a:xfrm>
            <a:off x="434697" y="2390432"/>
            <a:ext cx="927854" cy="599692"/>
            <a:chOff x="587290" y="3018862"/>
            <a:chExt cx="927854" cy="599692"/>
          </a:xfrm>
        </p:grpSpPr>
        <p:grpSp>
          <p:nvGrpSpPr>
            <p:cNvPr id="24" name="グループ化 23">
              <a:extLst>
                <a:ext uri="{FF2B5EF4-FFF2-40B4-BE49-F238E27FC236}">
                  <a16:creationId xmlns:a16="http://schemas.microsoft.com/office/drawing/2014/main" id="{59D28D4C-C638-4A39-BB07-BB2658728464}"/>
                </a:ext>
              </a:extLst>
            </p:cNvPr>
            <p:cNvGrpSpPr/>
            <p:nvPr/>
          </p:nvGrpSpPr>
          <p:grpSpPr>
            <a:xfrm>
              <a:off x="858412" y="3160969"/>
              <a:ext cx="373424" cy="432382"/>
              <a:chOff x="4413786" y="2447186"/>
              <a:chExt cx="2882504" cy="3337611"/>
            </a:xfrm>
          </p:grpSpPr>
          <p:sp>
            <p:nvSpPr>
              <p:cNvPr id="33" name="四角形: 角を丸くする 153">
                <a:extLst>
                  <a:ext uri="{FF2B5EF4-FFF2-40B4-BE49-F238E27FC236}">
                    <a16:creationId xmlns:a16="http://schemas.microsoft.com/office/drawing/2014/main" id="{4388BA17-318E-4AD5-9F92-DA0EEA1921E9}"/>
                  </a:ext>
                </a:extLst>
              </p:cNvPr>
              <p:cNvSpPr/>
              <p:nvPr/>
            </p:nvSpPr>
            <p:spPr>
              <a:xfrm>
                <a:off x="4660306" y="2447186"/>
                <a:ext cx="2389464" cy="995989"/>
              </a:xfrm>
              <a:prstGeom prst="roundRect">
                <a:avLst>
                  <a:gd name="adj" fmla="val 50000"/>
                </a:avLst>
              </a:prstGeom>
              <a:gradFill>
                <a:gsLst>
                  <a:gs pos="0">
                    <a:srgbClr val="FF0000">
                      <a:lumMod val="100000"/>
                    </a:srgbClr>
                  </a:gs>
                  <a:gs pos="100000">
                    <a:srgbClr val="FF0000">
                      <a:lumMod val="4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CB1AD83-D5E3-46DA-9AB4-85F353DBC8A9}"/>
                  </a:ext>
                </a:extLst>
              </p:cNvPr>
              <p:cNvSpPr/>
              <p:nvPr/>
            </p:nvSpPr>
            <p:spPr>
              <a:xfrm>
                <a:off x="4413786" y="5408580"/>
                <a:ext cx="2882504" cy="376217"/>
              </a:xfrm>
              <a:prstGeom prst="rect">
                <a:avLst/>
              </a:prstGeom>
              <a:gradFill flip="none" rotWithShape="1">
                <a:gsLst>
                  <a:gs pos="0">
                    <a:schemeClr val="tx1">
                      <a:lumMod val="100000"/>
                    </a:schemeClr>
                  </a:gs>
                  <a:gs pos="30000">
                    <a:srgbClr val="545454"/>
                  </a:gs>
                  <a:gs pos="70000">
                    <a:srgbClr val="4D4D4D"/>
                  </a:gs>
                  <a:gs pos="100000">
                    <a:schemeClr val="tx1">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台形 34">
                <a:extLst>
                  <a:ext uri="{FF2B5EF4-FFF2-40B4-BE49-F238E27FC236}">
                    <a16:creationId xmlns:a16="http://schemas.microsoft.com/office/drawing/2014/main" id="{84617900-CE4C-4CE7-B8E9-766E96B4A3E1}"/>
                  </a:ext>
                </a:extLst>
              </p:cNvPr>
              <p:cNvSpPr/>
              <p:nvPr/>
            </p:nvSpPr>
            <p:spPr>
              <a:xfrm>
                <a:off x="4514990" y="2945180"/>
                <a:ext cx="2680096" cy="2341623"/>
              </a:xfrm>
              <a:prstGeom prst="trapezoid">
                <a:avLst>
                  <a:gd name="adj" fmla="val 6289"/>
                </a:avLst>
              </a:prstGeom>
              <a:gradFill>
                <a:gsLst>
                  <a:gs pos="0">
                    <a:srgbClr val="FF0000">
                      <a:lumMod val="100000"/>
                    </a:srgbClr>
                  </a:gs>
                  <a:gs pos="100000">
                    <a:srgbClr val="FF0000">
                      <a:lumMod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二等辺三角形 24">
              <a:extLst>
                <a:ext uri="{FF2B5EF4-FFF2-40B4-BE49-F238E27FC236}">
                  <a16:creationId xmlns:a16="http://schemas.microsoft.com/office/drawing/2014/main" id="{D2442F17-AA42-48FF-8EBC-786D452645A7}"/>
                </a:ext>
              </a:extLst>
            </p:cNvPr>
            <p:cNvSpPr/>
            <p:nvPr/>
          </p:nvSpPr>
          <p:spPr>
            <a:xfrm rot="17124379">
              <a:off x="1331701" y="3354192"/>
              <a:ext cx="102996" cy="263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A74278CA-1968-4EB0-852D-9E3A8EE17CF3}"/>
                </a:ext>
              </a:extLst>
            </p:cNvPr>
            <p:cNvSpPr/>
            <p:nvPr/>
          </p:nvSpPr>
          <p:spPr>
            <a:xfrm rot="6592667">
              <a:off x="663451" y="3106458"/>
              <a:ext cx="121379" cy="2523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03E17375-6623-4D54-98CE-02C1BAE0A1A3}"/>
                </a:ext>
              </a:extLst>
            </p:cNvPr>
            <p:cNvSpPr/>
            <p:nvPr/>
          </p:nvSpPr>
          <p:spPr>
            <a:xfrm rot="8351181">
              <a:off x="724134" y="3018862"/>
              <a:ext cx="129529" cy="2387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3D065F3E-8977-4DC7-9BDB-6D04F4A8D040}"/>
                </a:ext>
              </a:extLst>
            </p:cNvPr>
            <p:cNvSpPr/>
            <p:nvPr/>
          </p:nvSpPr>
          <p:spPr>
            <a:xfrm rot="2966574">
              <a:off x="691027" y="3429109"/>
              <a:ext cx="124403" cy="2544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DEBF0E45-F4C4-472D-AC90-0D1376117EF3}"/>
                </a:ext>
              </a:extLst>
            </p:cNvPr>
            <p:cNvSpPr/>
            <p:nvPr/>
          </p:nvSpPr>
          <p:spPr>
            <a:xfrm rot="4580379">
              <a:off x="654900" y="3328567"/>
              <a:ext cx="122642" cy="2578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BC71F4BE-0BAB-42E3-B961-D7258B3862DE}"/>
                </a:ext>
              </a:extLst>
            </p:cNvPr>
            <p:cNvSpPr/>
            <p:nvPr/>
          </p:nvSpPr>
          <p:spPr>
            <a:xfrm rot="15729449" flipH="1">
              <a:off x="1320719" y="3102357"/>
              <a:ext cx="100457" cy="2605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0B2E7785-5FBF-4248-9081-6ACEE0518BDC}"/>
                </a:ext>
              </a:extLst>
            </p:cNvPr>
            <p:cNvSpPr/>
            <p:nvPr/>
          </p:nvSpPr>
          <p:spPr>
            <a:xfrm rot="13930593">
              <a:off x="1264684" y="3015430"/>
              <a:ext cx="122421" cy="24165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21266E02-EDAE-478A-84BF-EAA756E7751B}"/>
                </a:ext>
              </a:extLst>
            </p:cNvPr>
            <p:cNvSpPr/>
            <p:nvPr/>
          </p:nvSpPr>
          <p:spPr>
            <a:xfrm rot="18592433">
              <a:off x="1302847" y="3442103"/>
              <a:ext cx="102118" cy="24990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角丸四角形 39"/>
          <p:cNvSpPr/>
          <p:nvPr/>
        </p:nvSpPr>
        <p:spPr>
          <a:xfrm>
            <a:off x="4817739" y="2702073"/>
            <a:ext cx="3857311" cy="2364136"/>
          </a:xfrm>
          <a:prstGeom prst="roundRect">
            <a:avLst>
              <a:gd name="adj" fmla="val 4542"/>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29EEF30-3600-4F62-8204-60E451BCBDCE}"/>
              </a:ext>
            </a:extLst>
          </p:cNvPr>
          <p:cNvSpPr txBox="1"/>
          <p:nvPr/>
        </p:nvSpPr>
        <p:spPr>
          <a:xfrm>
            <a:off x="4861729" y="3118636"/>
            <a:ext cx="3611237" cy="1631216"/>
          </a:xfrm>
          <a:prstGeom prst="rect">
            <a:avLst/>
          </a:prstGeom>
          <a:noFill/>
        </p:spPr>
        <p:txBody>
          <a:bodyPr wrap="square" rtlCol="0">
            <a:spAutoFit/>
          </a:bodyPr>
          <a:lstStyle>
            <a:defPPr>
              <a:defRPr lang="en-US"/>
            </a:defPPr>
            <a:lvl1pPr>
              <a:lnSpc>
                <a:spcPct val="150000"/>
              </a:lnSpc>
              <a:defRPr kumimoji="1" sz="1600"/>
            </a:lvl1pPr>
          </a:lstStyle>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外での運動や活動を</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中止・延期</a:t>
            </a:r>
            <a:r>
              <a:rPr lang="ja-JP" altLang="en-US" dirty="0">
                <a:latin typeface="BIZ UDPゴシック" panose="020B0400000000000000" pitchFamily="50" charset="-128"/>
                <a:ea typeface="BIZ UDPゴシック" panose="020B0400000000000000" pitchFamily="50" charset="-128"/>
              </a:rPr>
              <a:t>する</a:t>
            </a: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高齢者など熱中症のリスクが</a:t>
            </a:r>
            <a:r>
              <a:rPr lang="ja-JP" altLang="en-US" dirty="0" smtClean="0">
                <a:latin typeface="BIZ UDPゴシック" panose="020B0400000000000000" pitchFamily="50" charset="-128"/>
                <a:ea typeface="BIZ UDPゴシック" panose="020B0400000000000000" pitchFamily="50" charset="-128"/>
              </a:rPr>
              <a:t>高い</a:t>
            </a:r>
            <a:endParaRPr lang="en-US" altLang="ja-JP" dirty="0" smtClean="0">
              <a:latin typeface="BIZ UDPゴシック" panose="020B0400000000000000" pitchFamily="50" charset="-128"/>
              <a:ea typeface="BIZ UDPゴシック" panose="020B0400000000000000" pitchFamily="50" charset="-128"/>
            </a:endParaRPr>
          </a:p>
          <a:p>
            <a:pPr>
              <a:lnSpc>
                <a:spcPts val="2400"/>
              </a:lnSpc>
            </a:pPr>
            <a:r>
              <a:rPr lang="en-US" altLang="ja-JP" dirty="0">
                <a:latin typeface="BIZ UDPゴシック" panose="020B0400000000000000" pitchFamily="50" charset="-128"/>
                <a:ea typeface="BIZ UDPゴシック" panose="020B0400000000000000" pitchFamily="50" charset="-128"/>
              </a:rPr>
              <a:t> </a:t>
            </a:r>
            <a:r>
              <a:rPr lang="en-US" altLang="ja-JP" dirty="0" smtClean="0">
                <a:latin typeface="BIZ UDPゴシック" panose="020B0400000000000000" pitchFamily="50" charset="-128"/>
                <a:ea typeface="BIZ UDPゴシック" panose="020B0400000000000000" pitchFamily="50" charset="-128"/>
              </a:rPr>
              <a:t>   </a:t>
            </a:r>
            <a:r>
              <a:rPr lang="ja-JP" altLang="en-US" dirty="0" smtClean="0">
                <a:latin typeface="BIZ UDPゴシック" panose="020B0400000000000000" pitchFamily="50" charset="-128"/>
                <a:ea typeface="BIZ UDPゴシック" panose="020B0400000000000000" pitchFamily="50" charset="-128"/>
              </a:rPr>
              <a:t>人に</a:t>
            </a:r>
            <a:r>
              <a:rPr lang="ja-JP" altLang="en-US" dirty="0">
                <a:latin typeface="BIZ UDPゴシック" panose="020B0400000000000000" pitchFamily="50" charset="-128"/>
                <a:ea typeface="BIZ UDPゴシック" panose="020B0400000000000000" pitchFamily="50" charset="-128"/>
              </a:rPr>
              <a:t>注意</a:t>
            </a:r>
            <a:r>
              <a:rPr lang="ja-JP" altLang="en-US" dirty="0" smtClean="0">
                <a:latin typeface="BIZ UDPゴシック" panose="020B0400000000000000" pitchFamily="50" charset="-128"/>
                <a:ea typeface="BIZ UDPゴシック" panose="020B0400000000000000" pitchFamily="50" charset="-128"/>
              </a:rPr>
              <a:t>する</a:t>
            </a:r>
            <a:r>
              <a:rPr lang="ja-JP" altLang="en-US" dirty="0">
                <a:latin typeface="BIZ UDPゴシック" panose="020B0400000000000000" pitchFamily="50" charset="-128"/>
                <a:ea typeface="BIZ UDPゴシック" panose="020B0400000000000000" pitchFamily="50" charset="-128"/>
              </a:rPr>
              <a:t>ように</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声をかける</a:t>
            </a: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昼夜を問わず、</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エアコンを使用</a:t>
            </a:r>
            <a:r>
              <a:rPr lang="ja-JP" altLang="en-US" dirty="0">
                <a:latin typeface="BIZ UDPゴシック" panose="020B0400000000000000" pitchFamily="50" charset="-128"/>
                <a:ea typeface="BIZ UDPゴシック" panose="020B0400000000000000" pitchFamily="50" charset="-128"/>
              </a:rPr>
              <a:t>し</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室内温度</a:t>
            </a:r>
            <a:r>
              <a:rPr lang="ja-JP" altLang="en-US" dirty="0" smtClean="0">
                <a:latin typeface="BIZ UDPゴシック" panose="020B0400000000000000" pitchFamily="50" charset="-128"/>
                <a:ea typeface="BIZ UDPゴシック" panose="020B0400000000000000" pitchFamily="50" charset="-128"/>
              </a:rPr>
              <a:t>を調整</a:t>
            </a:r>
            <a:endParaRPr lang="ja-JP" altLang="en-US" dirty="0">
              <a:latin typeface="BIZ UDPゴシック" panose="020B0400000000000000" pitchFamily="50" charset="-128"/>
              <a:ea typeface="BIZ UDPゴシック" panose="020B0400000000000000" pitchFamily="50" charset="-128"/>
            </a:endParaRPr>
          </a:p>
        </p:txBody>
      </p:sp>
      <p:sp>
        <p:nvSpPr>
          <p:cNvPr id="42" name="四角形: 角を丸くする 127">
            <a:extLst>
              <a:ext uri="{FF2B5EF4-FFF2-40B4-BE49-F238E27FC236}">
                <a16:creationId xmlns:a16="http://schemas.microsoft.com/office/drawing/2014/main" id="{654C73F5-E2D4-496F-9200-DFBF97EEB585}"/>
              </a:ext>
            </a:extLst>
          </p:cNvPr>
          <p:cNvSpPr/>
          <p:nvPr/>
        </p:nvSpPr>
        <p:spPr>
          <a:xfrm>
            <a:off x="4700204" y="2270928"/>
            <a:ext cx="3347232" cy="842084"/>
          </a:xfrm>
          <a:prstGeom prst="roundRect">
            <a:avLst>
              <a:gd name="adj" fmla="val 4896"/>
            </a:avLst>
          </a:prstGeom>
          <a:solidFill>
            <a:schemeClr val="bg1"/>
          </a:solidFill>
          <a:ln>
            <a:solidFill>
              <a:srgbClr val="FF0000"/>
            </a:solidFill>
          </a:ln>
          <a:effectLst>
            <a:innerShdw blurRad="2286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A696FA8C-5396-4A2D-8EB0-1BA8E3088120}"/>
              </a:ext>
            </a:extLst>
          </p:cNvPr>
          <p:cNvSpPr txBox="1"/>
          <p:nvPr/>
        </p:nvSpPr>
        <p:spPr>
          <a:xfrm>
            <a:off x="6003069" y="2334444"/>
            <a:ext cx="1881415" cy="733534"/>
          </a:xfrm>
          <a:prstGeom prst="rect">
            <a:avLst/>
          </a:prstGeom>
          <a:noFill/>
        </p:spPr>
        <p:txBody>
          <a:bodyPr wrap="square" rtlCol="0">
            <a:spAutoFit/>
          </a:bodyPr>
          <a:lstStyle/>
          <a:p>
            <a:pPr>
              <a:lnSpc>
                <a:spcPts val="2500"/>
              </a:lnSpc>
            </a:pPr>
            <a:r>
              <a:rPr kumimoji="1" lang="ja-JP" altLang="en-US" sz="2400" dirty="0">
                <a:ln w="6350">
                  <a:noFill/>
                </a:ln>
                <a:solidFill>
                  <a:srgbClr val="FF0000"/>
                </a:solidFill>
                <a:effectLst/>
                <a:latin typeface="HGPｺﾞｼｯｸE" panose="020B0900000000000000" pitchFamily="50" charset="-128"/>
                <a:ea typeface="HGPｺﾞｼｯｸE" panose="020B0900000000000000" pitchFamily="50" charset="-128"/>
              </a:rPr>
              <a:t>発表されたら</a:t>
            </a:r>
            <a:endParaRPr kumimoji="1" lang="en-US" altLang="ja-JP" sz="2400" dirty="0">
              <a:ln w="6350">
                <a:noFill/>
              </a:ln>
              <a:solidFill>
                <a:srgbClr val="FF0000"/>
              </a:solidFill>
              <a:effectLst/>
              <a:latin typeface="HGPｺﾞｼｯｸE" panose="020B0900000000000000" pitchFamily="50" charset="-128"/>
              <a:ea typeface="HGPｺﾞｼｯｸE" panose="020B0900000000000000" pitchFamily="50" charset="-128"/>
            </a:endParaRPr>
          </a:p>
          <a:p>
            <a:pPr algn="dist">
              <a:lnSpc>
                <a:spcPts val="2500"/>
              </a:lnSpc>
            </a:pPr>
            <a:r>
              <a:rPr kumimoji="1" lang="ja-JP" altLang="en-US" sz="2400" dirty="0">
                <a:ln w="6350">
                  <a:noFill/>
                </a:ln>
                <a:solidFill>
                  <a:srgbClr val="FF0000"/>
                </a:solidFill>
                <a:effectLst/>
                <a:latin typeface="HGPｺﾞｼｯｸE" panose="020B0900000000000000" pitchFamily="50" charset="-128"/>
                <a:ea typeface="HGPｺﾞｼｯｸE" panose="020B0900000000000000" pitchFamily="50" charset="-128"/>
              </a:rPr>
              <a:t>どうするの？</a:t>
            </a:r>
          </a:p>
        </p:txBody>
      </p:sp>
      <p:grpSp>
        <p:nvGrpSpPr>
          <p:cNvPr id="44" name="グループ化 43">
            <a:extLst>
              <a:ext uri="{FF2B5EF4-FFF2-40B4-BE49-F238E27FC236}">
                <a16:creationId xmlns:a16="http://schemas.microsoft.com/office/drawing/2014/main" id="{73BFE329-4ED3-4660-9949-57AF0DBFFB8D}"/>
              </a:ext>
            </a:extLst>
          </p:cNvPr>
          <p:cNvGrpSpPr/>
          <p:nvPr/>
        </p:nvGrpSpPr>
        <p:grpSpPr>
          <a:xfrm>
            <a:off x="4854525" y="2395040"/>
            <a:ext cx="927854" cy="599692"/>
            <a:chOff x="5600631" y="3076451"/>
            <a:chExt cx="927854" cy="599692"/>
          </a:xfrm>
        </p:grpSpPr>
        <p:grpSp>
          <p:nvGrpSpPr>
            <p:cNvPr id="45" name="グループ化 44">
              <a:extLst>
                <a:ext uri="{FF2B5EF4-FFF2-40B4-BE49-F238E27FC236}">
                  <a16:creationId xmlns:a16="http://schemas.microsoft.com/office/drawing/2014/main" id="{C1E57F6B-F81A-4EDF-A82B-D2142F29B964}"/>
                </a:ext>
              </a:extLst>
            </p:cNvPr>
            <p:cNvGrpSpPr/>
            <p:nvPr/>
          </p:nvGrpSpPr>
          <p:grpSpPr>
            <a:xfrm>
              <a:off x="5871753" y="3218558"/>
              <a:ext cx="373424" cy="432382"/>
              <a:chOff x="4413786" y="2447186"/>
              <a:chExt cx="2882504" cy="3337611"/>
            </a:xfrm>
          </p:grpSpPr>
          <p:sp>
            <p:nvSpPr>
              <p:cNvPr id="54" name="四角形: 角を丸くする 138">
                <a:extLst>
                  <a:ext uri="{FF2B5EF4-FFF2-40B4-BE49-F238E27FC236}">
                    <a16:creationId xmlns:a16="http://schemas.microsoft.com/office/drawing/2014/main" id="{CECD06EA-75BF-42CC-A003-374807893A43}"/>
                  </a:ext>
                </a:extLst>
              </p:cNvPr>
              <p:cNvSpPr/>
              <p:nvPr/>
            </p:nvSpPr>
            <p:spPr>
              <a:xfrm>
                <a:off x="4660306" y="2447186"/>
                <a:ext cx="2389464" cy="995989"/>
              </a:xfrm>
              <a:prstGeom prst="roundRect">
                <a:avLst>
                  <a:gd name="adj" fmla="val 50000"/>
                </a:avLst>
              </a:prstGeom>
              <a:gradFill>
                <a:gsLst>
                  <a:gs pos="0">
                    <a:srgbClr val="FF0000">
                      <a:lumMod val="100000"/>
                    </a:srgbClr>
                  </a:gs>
                  <a:gs pos="100000">
                    <a:srgbClr val="FF0000">
                      <a:lumMod val="4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59228703-4419-424A-8B7D-A3514B9A475A}"/>
                  </a:ext>
                </a:extLst>
              </p:cNvPr>
              <p:cNvSpPr/>
              <p:nvPr/>
            </p:nvSpPr>
            <p:spPr>
              <a:xfrm>
                <a:off x="4413786" y="5408580"/>
                <a:ext cx="2882504" cy="376217"/>
              </a:xfrm>
              <a:prstGeom prst="rect">
                <a:avLst/>
              </a:prstGeom>
              <a:gradFill flip="none" rotWithShape="1">
                <a:gsLst>
                  <a:gs pos="0">
                    <a:schemeClr val="tx1">
                      <a:lumMod val="100000"/>
                    </a:schemeClr>
                  </a:gs>
                  <a:gs pos="30000">
                    <a:srgbClr val="545454"/>
                  </a:gs>
                  <a:gs pos="70000">
                    <a:srgbClr val="4D4D4D"/>
                  </a:gs>
                  <a:gs pos="100000">
                    <a:schemeClr val="tx1">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台形 55">
                <a:extLst>
                  <a:ext uri="{FF2B5EF4-FFF2-40B4-BE49-F238E27FC236}">
                    <a16:creationId xmlns:a16="http://schemas.microsoft.com/office/drawing/2014/main" id="{3317B69E-21CC-40AB-BA9A-2F54C0F09612}"/>
                  </a:ext>
                </a:extLst>
              </p:cNvPr>
              <p:cNvSpPr/>
              <p:nvPr/>
            </p:nvSpPr>
            <p:spPr>
              <a:xfrm>
                <a:off x="4514990" y="2945180"/>
                <a:ext cx="2680096" cy="2341623"/>
              </a:xfrm>
              <a:prstGeom prst="trapezoid">
                <a:avLst>
                  <a:gd name="adj" fmla="val 6289"/>
                </a:avLst>
              </a:prstGeom>
              <a:gradFill>
                <a:gsLst>
                  <a:gs pos="0">
                    <a:srgbClr val="FF0000">
                      <a:lumMod val="100000"/>
                    </a:srgbClr>
                  </a:gs>
                  <a:gs pos="100000">
                    <a:srgbClr val="FF0000">
                      <a:lumMod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二等辺三角形 45">
              <a:extLst>
                <a:ext uri="{FF2B5EF4-FFF2-40B4-BE49-F238E27FC236}">
                  <a16:creationId xmlns:a16="http://schemas.microsoft.com/office/drawing/2014/main" id="{19199935-1469-4E3A-B5E7-F728703FEF5D}"/>
                </a:ext>
              </a:extLst>
            </p:cNvPr>
            <p:cNvSpPr/>
            <p:nvPr/>
          </p:nvSpPr>
          <p:spPr>
            <a:xfrm rot="17124379">
              <a:off x="6345042" y="3411781"/>
              <a:ext cx="102996" cy="263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a:extLst>
                <a:ext uri="{FF2B5EF4-FFF2-40B4-BE49-F238E27FC236}">
                  <a16:creationId xmlns:a16="http://schemas.microsoft.com/office/drawing/2014/main" id="{4897E851-344F-4618-BB99-47053A1C48AC}"/>
                </a:ext>
              </a:extLst>
            </p:cNvPr>
            <p:cNvSpPr/>
            <p:nvPr/>
          </p:nvSpPr>
          <p:spPr>
            <a:xfrm rot="6592667">
              <a:off x="5676792" y="3164047"/>
              <a:ext cx="121379" cy="2523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a:extLst>
                <a:ext uri="{FF2B5EF4-FFF2-40B4-BE49-F238E27FC236}">
                  <a16:creationId xmlns:a16="http://schemas.microsoft.com/office/drawing/2014/main" id="{4790E503-054D-4A36-B55E-4B3F36A739E1}"/>
                </a:ext>
              </a:extLst>
            </p:cNvPr>
            <p:cNvSpPr/>
            <p:nvPr/>
          </p:nvSpPr>
          <p:spPr>
            <a:xfrm rot="8351181">
              <a:off x="5737475" y="3076451"/>
              <a:ext cx="129529" cy="2387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2429C7D4-B9CF-4A93-8C69-6B659D673138}"/>
                </a:ext>
              </a:extLst>
            </p:cNvPr>
            <p:cNvSpPr/>
            <p:nvPr/>
          </p:nvSpPr>
          <p:spPr>
            <a:xfrm rot="2966574">
              <a:off x="5704368" y="3486698"/>
              <a:ext cx="124403" cy="2544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a:extLst>
                <a:ext uri="{FF2B5EF4-FFF2-40B4-BE49-F238E27FC236}">
                  <a16:creationId xmlns:a16="http://schemas.microsoft.com/office/drawing/2014/main" id="{26DD703D-0D71-4440-9EB4-DE27F7FB025C}"/>
                </a:ext>
              </a:extLst>
            </p:cNvPr>
            <p:cNvSpPr/>
            <p:nvPr/>
          </p:nvSpPr>
          <p:spPr>
            <a:xfrm rot="4580379">
              <a:off x="5668241" y="3386156"/>
              <a:ext cx="122642" cy="2578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169EEE34-A8DA-4518-9BF6-D6E80F42B604}"/>
                </a:ext>
              </a:extLst>
            </p:cNvPr>
            <p:cNvSpPr/>
            <p:nvPr/>
          </p:nvSpPr>
          <p:spPr>
            <a:xfrm rot="15729449" flipH="1">
              <a:off x="6334060" y="3159946"/>
              <a:ext cx="100457" cy="2605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51">
              <a:extLst>
                <a:ext uri="{FF2B5EF4-FFF2-40B4-BE49-F238E27FC236}">
                  <a16:creationId xmlns:a16="http://schemas.microsoft.com/office/drawing/2014/main" id="{951267B4-5950-4099-A669-8D04303EA417}"/>
                </a:ext>
              </a:extLst>
            </p:cNvPr>
            <p:cNvSpPr/>
            <p:nvPr/>
          </p:nvSpPr>
          <p:spPr>
            <a:xfrm rot="13930593">
              <a:off x="6278025" y="3073019"/>
              <a:ext cx="122421" cy="24165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a:extLst>
                <a:ext uri="{FF2B5EF4-FFF2-40B4-BE49-F238E27FC236}">
                  <a16:creationId xmlns:a16="http://schemas.microsoft.com/office/drawing/2014/main" id="{D42FE797-0A4C-4E74-87A9-EFA12F8870DF}"/>
                </a:ext>
              </a:extLst>
            </p:cNvPr>
            <p:cNvSpPr/>
            <p:nvPr/>
          </p:nvSpPr>
          <p:spPr>
            <a:xfrm rot="18592433">
              <a:off x="6316188" y="3499692"/>
              <a:ext cx="102118" cy="24990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CEA5F573-A1E7-4E9F-B2C9-3A3CD58E1F7D}"/>
              </a:ext>
            </a:extLst>
          </p:cNvPr>
          <p:cNvGrpSpPr/>
          <p:nvPr/>
        </p:nvGrpSpPr>
        <p:grpSpPr>
          <a:xfrm>
            <a:off x="7365302" y="4436229"/>
            <a:ext cx="1038363" cy="548269"/>
            <a:chOff x="2887032" y="3885204"/>
            <a:chExt cx="1552060" cy="869657"/>
          </a:xfrm>
        </p:grpSpPr>
        <p:grpSp>
          <p:nvGrpSpPr>
            <p:cNvPr id="70" name="グループ化 69">
              <a:extLst>
                <a:ext uri="{FF2B5EF4-FFF2-40B4-BE49-F238E27FC236}">
                  <a16:creationId xmlns:a16="http://schemas.microsoft.com/office/drawing/2014/main" id="{DF98CA00-E6BA-4EC6-B3AC-1374D61377FA}"/>
                </a:ext>
              </a:extLst>
            </p:cNvPr>
            <p:cNvGrpSpPr/>
            <p:nvPr/>
          </p:nvGrpSpPr>
          <p:grpSpPr>
            <a:xfrm>
              <a:off x="2924193" y="3885204"/>
              <a:ext cx="1514899" cy="631727"/>
              <a:chOff x="2924193" y="3885204"/>
              <a:chExt cx="2558217" cy="1066800"/>
            </a:xfrm>
          </p:grpSpPr>
          <p:sp>
            <p:nvSpPr>
              <p:cNvPr id="75" name="四角形: 角を丸くする 166">
                <a:extLst>
                  <a:ext uri="{FF2B5EF4-FFF2-40B4-BE49-F238E27FC236}">
                    <a16:creationId xmlns:a16="http://schemas.microsoft.com/office/drawing/2014/main" id="{023B6314-8F52-4D50-AAC2-DD1589648FFC}"/>
                  </a:ext>
                </a:extLst>
              </p:cNvPr>
              <p:cNvSpPr/>
              <p:nvPr/>
            </p:nvSpPr>
            <p:spPr>
              <a:xfrm>
                <a:off x="2924193" y="3885204"/>
                <a:ext cx="2312894" cy="699247"/>
              </a:xfrm>
              <a:prstGeom prst="roundRect">
                <a:avLst>
                  <a:gd name="adj" fmla="val 641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E5C4DB42-E788-4DC1-AF15-2FB9F7541360}"/>
                  </a:ext>
                </a:extLst>
              </p:cNvPr>
              <p:cNvCxnSpPr>
                <a:cxnSpLocks/>
              </p:cNvCxnSpPr>
              <p:nvPr/>
            </p:nvCxnSpPr>
            <p:spPr>
              <a:xfrm>
                <a:off x="3049699" y="4006228"/>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03CB20FF-BB9B-446D-9B7F-8BD249570F79}"/>
                  </a:ext>
                </a:extLst>
              </p:cNvPr>
              <p:cNvCxnSpPr>
                <a:cxnSpLocks/>
              </p:cNvCxnSpPr>
              <p:nvPr/>
            </p:nvCxnSpPr>
            <p:spPr>
              <a:xfrm>
                <a:off x="3049699" y="4116046"/>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BED40D5-90BC-420B-AD1F-2A3F6F1C67AA}"/>
                  </a:ext>
                </a:extLst>
              </p:cNvPr>
              <p:cNvCxnSpPr>
                <a:cxnSpLocks/>
              </p:cNvCxnSpPr>
              <p:nvPr/>
            </p:nvCxnSpPr>
            <p:spPr>
              <a:xfrm>
                <a:off x="3049699" y="4225864"/>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899C28F-0831-4FE6-9741-A84FA81A5355}"/>
                  </a:ext>
                </a:extLst>
              </p:cNvPr>
              <p:cNvCxnSpPr>
                <a:cxnSpLocks/>
              </p:cNvCxnSpPr>
              <p:nvPr/>
            </p:nvCxnSpPr>
            <p:spPr>
              <a:xfrm>
                <a:off x="3049699" y="4335682"/>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A62D390-99C7-4B96-8056-5DE1FA7517DA}"/>
                  </a:ext>
                </a:extLst>
              </p:cNvPr>
              <p:cNvCxnSpPr>
                <a:cxnSpLocks/>
              </p:cNvCxnSpPr>
              <p:nvPr/>
            </p:nvCxnSpPr>
            <p:spPr>
              <a:xfrm>
                <a:off x="3049699" y="4445499"/>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9D24725-7364-4AB8-A4A5-7BEF91DDD05F}"/>
                  </a:ext>
                </a:extLst>
              </p:cNvPr>
              <p:cNvCxnSpPr>
                <a:cxnSpLocks/>
              </p:cNvCxnSpPr>
              <p:nvPr/>
            </p:nvCxnSpPr>
            <p:spPr>
              <a:xfrm>
                <a:off x="2943420"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B8A8C441-74C3-4A78-9CA3-55DC24930673}"/>
                  </a:ext>
                </a:extLst>
              </p:cNvPr>
              <p:cNvCxnSpPr>
                <a:cxnSpLocks/>
              </p:cNvCxnSpPr>
              <p:nvPr/>
            </p:nvCxnSpPr>
            <p:spPr>
              <a:xfrm>
                <a:off x="5214426"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4086159-3869-4FAB-896A-2D6426730B19}"/>
                  </a:ext>
                </a:extLst>
              </p:cNvPr>
              <p:cNvCxnSpPr>
                <a:cxnSpLocks/>
              </p:cNvCxnSpPr>
              <p:nvPr/>
            </p:nvCxnSpPr>
            <p:spPr>
              <a:xfrm>
                <a:off x="2947431" y="4697336"/>
                <a:ext cx="98035" cy="17858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320158ED-28E6-422E-B23E-E56067FC76DA}"/>
                  </a:ext>
                </a:extLst>
              </p:cNvPr>
              <p:cNvCxnSpPr>
                <a:cxnSpLocks/>
              </p:cNvCxnSpPr>
              <p:nvPr/>
            </p:nvCxnSpPr>
            <p:spPr>
              <a:xfrm>
                <a:off x="5214426" y="4687793"/>
                <a:ext cx="103226" cy="20004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96C1F11-F050-4E7A-AF84-4C26FAE5F4FF}"/>
                  </a:ext>
                </a:extLst>
              </p:cNvPr>
              <p:cNvCxnSpPr>
                <a:cxnSpLocks/>
              </p:cNvCxnSpPr>
              <p:nvPr/>
            </p:nvCxnSpPr>
            <p:spPr>
              <a:xfrm>
                <a:off x="5217388" y="3891220"/>
                <a:ext cx="262244" cy="11500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CB9221C-3407-4EFF-9138-BCB46DC17DC1}"/>
                  </a:ext>
                </a:extLst>
              </p:cNvPr>
              <p:cNvCxnSpPr>
                <a:cxnSpLocks/>
              </p:cNvCxnSpPr>
              <p:nvPr/>
            </p:nvCxnSpPr>
            <p:spPr>
              <a:xfrm>
                <a:off x="5479632" y="4005352"/>
                <a:ext cx="1" cy="918882"/>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719D629-C031-4489-9A60-07E1EAB73C80}"/>
                  </a:ext>
                </a:extLst>
              </p:cNvPr>
              <p:cNvCxnSpPr>
                <a:cxnSpLocks/>
              </p:cNvCxnSpPr>
              <p:nvPr/>
            </p:nvCxnSpPr>
            <p:spPr>
              <a:xfrm flipV="1">
                <a:off x="5311636" y="4923809"/>
                <a:ext cx="170774" cy="2619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EFB24D0-C8EA-4CD3-8D81-54FFFB4B919E}"/>
                  </a:ext>
                </a:extLst>
              </p:cNvPr>
              <p:cNvCxnSpPr>
                <a:cxnSpLocks/>
              </p:cNvCxnSpPr>
              <p:nvPr/>
            </p:nvCxnSpPr>
            <p:spPr>
              <a:xfrm>
                <a:off x="2943420" y="4687793"/>
                <a:ext cx="2271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9931864-8A20-4344-BC38-DD5A3270A96B}"/>
                  </a:ext>
                </a:extLst>
              </p:cNvPr>
              <p:cNvCxnSpPr>
                <a:cxnSpLocks/>
              </p:cNvCxnSpPr>
              <p:nvPr/>
            </p:nvCxnSpPr>
            <p:spPr>
              <a:xfrm>
                <a:off x="3049699" y="4890989"/>
                <a:ext cx="2269065" cy="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1C423C6-ECD5-47C4-8720-B3BB5B17505D}"/>
                  </a:ext>
                </a:extLst>
              </p:cNvPr>
              <p:cNvCxnSpPr>
                <a:cxnSpLocks/>
              </p:cNvCxnSpPr>
              <p:nvPr/>
            </p:nvCxnSpPr>
            <p:spPr>
              <a:xfrm>
                <a:off x="3049699" y="4888001"/>
                <a:ext cx="4011" cy="6400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979E653-EFEB-47D5-AD83-DB39F7DD3DB6}"/>
                  </a:ext>
                </a:extLst>
              </p:cNvPr>
              <p:cNvCxnSpPr>
                <a:cxnSpLocks/>
              </p:cNvCxnSpPr>
              <p:nvPr/>
            </p:nvCxnSpPr>
            <p:spPr>
              <a:xfrm flipH="1">
                <a:off x="5319657" y="4893851"/>
                <a:ext cx="2006" cy="48127"/>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4E100F6-5475-448C-AE26-D5B69122CAC1}"/>
                  </a:ext>
                </a:extLst>
              </p:cNvPr>
              <p:cNvCxnSpPr>
                <a:cxnSpLocks/>
              </p:cNvCxnSpPr>
              <p:nvPr/>
            </p:nvCxnSpPr>
            <p:spPr>
              <a:xfrm flipV="1">
                <a:off x="3053710" y="4950256"/>
                <a:ext cx="2260821" cy="174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71" name="コネクタ: 曲線 162">
              <a:extLst>
                <a:ext uri="{FF2B5EF4-FFF2-40B4-BE49-F238E27FC236}">
                  <a16:creationId xmlns:a16="http://schemas.microsoft.com/office/drawing/2014/main" id="{CF6A0757-4124-4A52-8783-1D20D7199523}"/>
                </a:ext>
              </a:extLst>
            </p:cNvPr>
            <p:cNvCxnSpPr>
              <a:cxnSpLocks/>
            </p:cNvCxnSpPr>
            <p:nvPr/>
          </p:nvCxnSpPr>
          <p:spPr>
            <a:xfrm rot="10800000" flipV="1">
              <a:off x="2887032"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2" name="コネクタ: 曲線 163">
              <a:extLst>
                <a:ext uri="{FF2B5EF4-FFF2-40B4-BE49-F238E27FC236}">
                  <a16:creationId xmlns:a16="http://schemas.microsoft.com/office/drawing/2014/main" id="{AD86E71A-9F97-47B5-947D-BFB248F6CBA5}"/>
                </a:ext>
              </a:extLst>
            </p:cNvPr>
            <p:cNvCxnSpPr>
              <a:cxnSpLocks/>
            </p:cNvCxnSpPr>
            <p:nvPr/>
          </p:nvCxnSpPr>
          <p:spPr>
            <a:xfrm rot="10800000" flipV="1">
              <a:off x="3200706"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3" name="コネクタ: 曲線 164">
              <a:extLst>
                <a:ext uri="{FF2B5EF4-FFF2-40B4-BE49-F238E27FC236}">
                  <a16:creationId xmlns:a16="http://schemas.microsoft.com/office/drawing/2014/main" id="{2D3393F8-838D-48DB-BC72-B37A33349D41}"/>
                </a:ext>
              </a:extLst>
            </p:cNvPr>
            <p:cNvCxnSpPr>
              <a:cxnSpLocks/>
            </p:cNvCxnSpPr>
            <p:nvPr/>
          </p:nvCxnSpPr>
          <p:spPr>
            <a:xfrm rot="10800000" flipV="1">
              <a:off x="3514380"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4" name="コネクタ: 曲線 165">
              <a:extLst>
                <a:ext uri="{FF2B5EF4-FFF2-40B4-BE49-F238E27FC236}">
                  <a16:creationId xmlns:a16="http://schemas.microsoft.com/office/drawing/2014/main" id="{0874EA35-BEFE-4ED8-A6DC-CEBD8CC14DA7}"/>
                </a:ext>
              </a:extLst>
            </p:cNvPr>
            <p:cNvCxnSpPr>
              <a:cxnSpLocks/>
            </p:cNvCxnSpPr>
            <p:nvPr/>
          </p:nvCxnSpPr>
          <p:spPr>
            <a:xfrm rot="10800000" flipV="1">
              <a:off x="3828053"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grpSp>
      <p:sp>
        <p:nvSpPr>
          <p:cNvPr id="117" name="四角形: 角を丸くする 21">
            <a:extLst>
              <a:ext uri="{FF2B5EF4-FFF2-40B4-BE49-F238E27FC236}">
                <a16:creationId xmlns:a16="http://schemas.microsoft.com/office/drawing/2014/main" id="{BBBE8A36-8728-4AB7-A584-9EE939C7F79A}"/>
              </a:ext>
            </a:extLst>
          </p:cNvPr>
          <p:cNvSpPr/>
          <p:nvPr/>
        </p:nvSpPr>
        <p:spPr>
          <a:xfrm>
            <a:off x="4644008" y="5064989"/>
            <a:ext cx="4183143" cy="1497174"/>
          </a:xfrm>
          <a:prstGeom prst="roundRect">
            <a:avLst>
              <a:gd name="adj" fmla="val 19903"/>
            </a:avLst>
          </a:prstGeom>
          <a:solidFill>
            <a:srgbClr val="FFFF00"/>
          </a:solidFill>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BD82540-A076-4FF1-B10E-9CC2ABB272CC}"/>
              </a:ext>
            </a:extLst>
          </p:cNvPr>
          <p:cNvSpPr txBox="1"/>
          <p:nvPr/>
        </p:nvSpPr>
        <p:spPr>
          <a:xfrm>
            <a:off x="5075055" y="5278030"/>
            <a:ext cx="3743739" cy="1046440"/>
          </a:xfrm>
          <a:prstGeom prst="rect">
            <a:avLst/>
          </a:prstGeom>
          <a:noFill/>
          <a:ln>
            <a:noFill/>
          </a:ln>
        </p:spPr>
        <p:txBody>
          <a:bodyPr wrap="square" lIns="0" tIns="0" rIns="0" bIns="0" rtlCol="0" anchor="ctr" anchorCtr="0">
            <a:spAutoFit/>
          </a:bodyPr>
          <a:lstStyle/>
          <a:p>
            <a:r>
              <a:rPr kumimoji="1" lang="ja-JP" altLang="en-US" sz="2200" b="1" dirty="0">
                <a:ln w="6350">
                  <a:noFill/>
                </a:ln>
                <a:latin typeface="BIZ UDゴシック" panose="020B0400000000000000" pitchFamily="49" charset="-128"/>
                <a:ea typeface="BIZ UDゴシック" panose="020B0400000000000000" pitchFamily="49" charset="-128"/>
              </a:rPr>
              <a:t>熱中症警戒アラート</a:t>
            </a:r>
            <a:r>
              <a:rPr kumimoji="1" lang="ja-JP" altLang="en-US" sz="2200" b="1" dirty="0" smtClean="0">
                <a:ln w="6350">
                  <a:noFill/>
                </a:ln>
                <a:latin typeface="BIZ UDゴシック" panose="020B0400000000000000" pitchFamily="49" charset="-128"/>
                <a:ea typeface="BIZ UDゴシック" panose="020B0400000000000000" pitchFamily="49" charset="-128"/>
              </a:rPr>
              <a:t>を活用</a:t>
            </a:r>
            <a:endParaRPr kumimoji="1" lang="en-US" altLang="ja-JP" sz="2200" b="1" dirty="0" smtClean="0">
              <a:ln w="6350">
                <a:noFill/>
              </a:ln>
              <a:latin typeface="BIZ UDゴシック" panose="020B0400000000000000" pitchFamily="49" charset="-128"/>
              <a:ea typeface="BIZ UDゴシック" panose="020B0400000000000000" pitchFamily="49" charset="-128"/>
            </a:endParaRPr>
          </a:p>
          <a:p>
            <a:r>
              <a:rPr kumimoji="1" lang="ja-JP" altLang="en-US" sz="2200" b="1" dirty="0" smtClean="0">
                <a:ln w="6350">
                  <a:noFill/>
                </a:ln>
                <a:latin typeface="BIZ UDゴシック" panose="020B0400000000000000" pitchFamily="49" charset="-128"/>
                <a:ea typeface="BIZ UDゴシック" panose="020B0400000000000000" pitchFamily="49" charset="-128"/>
              </a:rPr>
              <a:t>して、効果的</a:t>
            </a:r>
            <a:r>
              <a:rPr kumimoji="1" lang="ja-JP" altLang="en-US" sz="2200" b="1" dirty="0">
                <a:ln w="6350">
                  <a:noFill/>
                </a:ln>
                <a:latin typeface="BIZ UDゴシック" panose="020B0400000000000000" pitchFamily="49" charset="-128"/>
                <a:ea typeface="BIZ UDゴシック" panose="020B0400000000000000" pitchFamily="49" charset="-128"/>
              </a:rPr>
              <a:t>な</a:t>
            </a:r>
            <a:r>
              <a:rPr kumimoji="1" lang="ja-JP" altLang="en-US" sz="2200" b="1" dirty="0" smtClean="0">
                <a:ln w="6350">
                  <a:noFill/>
                </a:ln>
                <a:latin typeface="BIZ UDゴシック" panose="020B0400000000000000" pitchFamily="49" charset="-128"/>
                <a:ea typeface="BIZ UDゴシック" panose="020B0400000000000000" pitchFamily="49" charset="-128"/>
              </a:rPr>
              <a:t>予防行動へ</a:t>
            </a:r>
            <a:endParaRPr kumimoji="1" lang="en-US" altLang="ja-JP" sz="2200" b="1" dirty="0" smtClean="0">
              <a:ln w="6350">
                <a:noFill/>
              </a:ln>
              <a:latin typeface="BIZ UDゴシック" panose="020B0400000000000000" pitchFamily="49" charset="-128"/>
              <a:ea typeface="BIZ UDゴシック" panose="020B0400000000000000" pitchFamily="49" charset="-128"/>
            </a:endParaRPr>
          </a:p>
          <a:p>
            <a:r>
              <a:rPr kumimoji="1" lang="ja-JP" altLang="en-US" sz="2200" b="1" dirty="0" smtClean="0">
                <a:ln w="6350">
                  <a:noFill/>
                </a:ln>
                <a:latin typeface="BIZ UDゴシック" panose="020B0400000000000000" pitchFamily="49" charset="-128"/>
                <a:ea typeface="BIZ UDゴシック" panose="020B0400000000000000" pitchFamily="49" charset="-128"/>
              </a:rPr>
              <a:t>繋げましょう</a:t>
            </a:r>
            <a:r>
              <a:rPr kumimoji="1" lang="ja-JP" altLang="en-US" sz="2400" b="1" dirty="0">
                <a:ln w="6350">
                  <a:noFill/>
                </a:ln>
                <a:latin typeface="BIZ UDゴシック" panose="020B0400000000000000" pitchFamily="49" charset="-128"/>
                <a:ea typeface="BIZ UDゴシック" panose="020B0400000000000000" pitchFamily="49" charset="-128"/>
              </a:rPr>
              <a:t>！</a:t>
            </a:r>
          </a:p>
        </p:txBody>
      </p:sp>
    </p:spTree>
    <p:extLst>
      <p:ext uri="{BB962C8B-B14F-4D97-AF65-F5344CB8AC3E}">
        <p14:creationId xmlns:p14="http://schemas.microsoft.com/office/powerpoint/2010/main" val="210191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昨夏の状況</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◆熱中症救急搬送について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４</a:t>
            </a:r>
          </a:p>
        </p:txBody>
      </p:sp>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1084854643"/>
              </p:ext>
            </p:extLst>
          </p:nvPr>
        </p:nvGraphicFramePr>
        <p:xfrm>
          <a:off x="425700" y="1417367"/>
          <a:ext cx="8424937" cy="2025863"/>
        </p:xfrm>
        <a:graphic>
          <a:graphicData uri="http://schemas.openxmlformats.org/drawingml/2006/table">
            <a:tbl>
              <a:tblPr firstRow="1" firstCol="1" bandRow="1">
                <a:tableStyleId>{21E4AEA4-8DFA-4A89-87EB-49C32662AFE0}</a:tableStyleId>
              </a:tblPr>
              <a:tblGrid>
                <a:gridCol w="1101409">
                  <a:extLst>
                    <a:ext uri="{9D8B030D-6E8A-4147-A177-3AD203B41FA5}">
                      <a16:colId xmlns:a16="http://schemas.microsoft.com/office/drawing/2014/main" val="1367778024"/>
                    </a:ext>
                  </a:extLst>
                </a:gridCol>
                <a:gridCol w="1037020">
                  <a:extLst>
                    <a:ext uri="{9D8B030D-6E8A-4147-A177-3AD203B41FA5}">
                      <a16:colId xmlns:a16="http://schemas.microsoft.com/office/drawing/2014/main" val="1924439964"/>
                    </a:ext>
                  </a:extLst>
                </a:gridCol>
                <a:gridCol w="1037020">
                  <a:extLst>
                    <a:ext uri="{9D8B030D-6E8A-4147-A177-3AD203B41FA5}">
                      <a16:colId xmlns:a16="http://schemas.microsoft.com/office/drawing/2014/main" val="2226022927"/>
                    </a:ext>
                  </a:extLst>
                </a:gridCol>
                <a:gridCol w="1037020">
                  <a:extLst>
                    <a:ext uri="{9D8B030D-6E8A-4147-A177-3AD203B41FA5}">
                      <a16:colId xmlns:a16="http://schemas.microsoft.com/office/drawing/2014/main" val="2692896124"/>
                    </a:ext>
                  </a:extLst>
                </a:gridCol>
                <a:gridCol w="1037020">
                  <a:extLst>
                    <a:ext uri="{9D8B030D-6E8A-4147-A177-3AD203B41FA5}">
                      <a16:colId xmlns:a16="http://schemas.microsoft.com/office/drawing/2014/main" val="1214892773"/>
                    </a:ext>
                  </a:extLst>
                </a:gridCol>
                <a:gridCol w="1037020">
                  <a:extLst>
                    <a:ext uri="{9D8B030D-6E8A-4147-A177-3AD203B41FA5}">
                      <a16:colId xmlns:a16="http://schemas.microsoft.com/office/drawing/2014/main" val="3829825981"/>
                    </a:ext>
                  </a:extLst>
                </a:gridCol>
                <a:gridCol w="2138428">
                  <a:extLst>
                    <a:ext uri="{9D8B030D-6E8A-4147-A177-3AD203B41FA5}">
                      <a16:colId xmlns:a16="http://schemas.microsoft.com/office/drawing/2014/main" val="2522702988"/>
                    </a:ext>
                  </a:extLst>
                </a:gridCol>
              </a:tblGrid>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５月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６月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７月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８月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９月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合計（死亡人数）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2016</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1,516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1,509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301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3,690  ( 3)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075506937"/>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2017</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a:effectLst/>
                          <a:latin typeface="メイリオ" panose="020B0604030504040204" pitchFamily="50" charset="-128"/>
                          <a:ea typeface="メイリオ" panose="020B0604030504040204" pitchFamily="50" charset="-128"/>
                        </a:rPr>
                        <a:t>166</a:t>
                      </a:r>
                      <a:endParaRPr lang="ja-JP" sz="16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1,774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1,311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3,590  ( 1)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16529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2018</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323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4,432</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1,960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290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7,138</a:t>
                      </a:r>
                      <a:r>
                        <a:rPr lang="en-US" sz="1600" b="0" kern="100" dirty="0">
                          <a:solidFill>
                            <a:schemeClr val="tx1"/>
                          </a:solidFill>
                          <a:effectLst/>
                          <a:latin typeface="メイリオ" panose="020B0604030504040204" pitchFamily="50" charset="-128"/>
                          <a:ea typeface="メイリオ" panose="020B0604030504040204" pitchFamily="50" charset="-128"/>
                        </a:rPr>
                        <a:t> (12)</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a:t>
                      </a:r>
                      <a:r>
                        <a:rPr lang="en-US" altLang="ja-JP" sz="1600" kern="100" dirty="0">
                          <a:effectLst/>
                          <a:latin typeface="メイリオ" panose="020B0604030504040204" pitchFamily="50" charset="-128"/>
                          <a:ea typeface="メイリオ" panose="020B0604030504040204" pitchFamily="50" charset="-128"/>
                        </a:rPr>
                        <a:t>19</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255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283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1,172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2,724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748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5,182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390</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716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  3,307</a:t>
                      </a:r>
                      <a:endParaRPr kumimoji="1"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4,869</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63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335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1" kern="10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1,288</a:t>
                      </a:r>
                      <a:endParaRPr kumimoji="1" lang="ja-JP" sz="1600" b="1" kern="10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1,016</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142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2,844</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bl>
          </a:graphicData>
        </a:graphic>
      </p:graphicFrame>
      <p:sp>
        <p:nvSpPr>
          <p:cNvPr id="16" name="正方形/長方形 15"/>
          <p:cNvSpPr/>
          <p:nvPr/>
        </p:nvSpPr>
        <p:spPr>
          <a:xfrm>
            <a:off x="429018" y="3473880"/>
            <a:ext cx="3393878" cy="261610"/>
          </a:xfrm>
          <a:prstGeom prst="rect">
            <a:avLst/>
          </a:prstGeom>
        </p:spPr>
        <p:txBody>
          <a:bodyPr wrap="none">
            <a:spAutoFit/>
          </a:bodyPr>
          <a:lstStyle/>
          <a:p>
            <a:r>
              <a:rPr lang="en-US" altLang="ja-JP" sz="1100" dirty="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2020</a:t>
            </a:r>
            <a:r>
              <a:rPr lang="ja-JP" altLang="en-US" sz="1100" dirty="0" smtClean="0">
                <a:latin typeface="メイリオ" panose="020B0604030504040204" pitchFamily="50" charset="-128"/>
                <a:ea typeface="メイリオ" panose="020B0604030504040204" pitchFamily="50" charset="-128"/>
              </a:rPr>
              <a:t>年</a:t>
            </a:r>
            <a:r>
              <a:rPr lang="ja-JP" altLang="en-US" sz="1100" dirty="0">
                <a:latin typeface="メイリオ" panose="020B0604030504040204" pitchFamily="50" charset="-128"/>
                <a:ea typeface="メイリオ" panose="020B0604030504040204" pitchFamily="50" charset="-128"/>
              </a:rPr>
              <a:t>の調査期間は</a:t>
            </a:r>
            <a:r>
              <a:rPr lang="en-US" altLang="ja-JP" sz="1100" dirty="0">
                <a:latin typeface="メイリオ" panose="020B0604030504040204" pitchFamily="50" charset="-128"/>
                <a:ea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rPr>
              <a:t>月から</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月となっている。</a:t>
            </a:r>
            <a:endParaRPr lang="en-US" altLang="ja-JP"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■月別の熱中症救急搬送人員数（府域）</a:t>
            </a:r>
            <a:endParaRPr kumimoji="1" lang="ja-JP" altLang="en-US" b="1"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09386" y="3939459"/>
            <a:ext cx="4824536"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■熱中症による救急搬送状況（都道府県別）</a:t>
            </a:r>
            <a:endParaRPr kumimoji="1" lang="ja-JP" altLang="en-US"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5277253" y="844714"/>
            <a:ext cx="3884414" cy="261610"/>
          </a:xfrm>
          <a:prstGeom prst="rect">
            <a:avLst/>
          </a:prstGeom>
        </p:spPr>
        <p:txBody>
          <a:bodyPr wrap="square">
            <a:spAutoFit/>
          </a:bodyPr>
          <a:lstStyle/>
          <a:p>
            <a:r>
              <a:rPr lang="ja-JP" altLang="en-US" sz="1100" dirty="0">
                <a:solidFill>
                  <a:schemeClr val="bg1"/>
                </a:solidFill>
                <a:latin typeface="メイリオ" panose="020B0604030504040204" pitchFamily="50" charset="-128"/>
                <a:ea typeface="メイリオ" panose="020B0604030504040204" pitchFamily="50" charset="-128"/>
              </a:rPr>
              <a:t>（出典）いずれも消防庁「熱中症による救急搬送の状況」</a:t>
            </a:r>
          </a:p>
        </p:txBody>
      </p:sp>
      <p:sp>
        <p:nvSpPr>
          <p:cNvPr id="22" name="テキスト ボックス 21"/>
          <p:cNvSpPr txBox="1"/>
          <p:nvPr/>
        </p:nvSpPr>
        <p:spPr>
          <a:xfrm>
            <a:off x="4859364" y="3927498"/>
            <a:ext cx="3888433"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■年齢区分別の救急搬送数（府域）</a:t>
            </a:r>
            <a:endParaRPr kumimoji="1" lang="ja-JP" altLang="en-US" b="1" dirty="0">
              <a:latin typeface="メイリオ" panose="020B0604030504040204" pitchFamily="50" charset="-128"/>
              <a:ea typeface="メイリオ" panose="020B0604030504040204" pitchFamily="50" charset="-128"/>
            </a:endParaRPr>
          </a:p>
        </p:txBody>
      </p:sp>
      <p:graphicFrame>
        <p:nvGraphicFramePr>
          <p:cNvPr id="23" name="グラフ 22">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71973149"/>
              </p:ext>
            </p:extLst>
          </p:nvPr>
        </p:nvGraphicFramePr>
        <p:xfrm>
          <a:off x="450655" y="4247510"/>
          <a:ext cx="4441714" cy="2216250"/>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467544" y="4247510"/>
            <a:ext cx="607859" cy="261610"/>
          </a:xfrm>
          <a:prstGeom prst="rect">
            <a:avLst/>
          </a:prstGeom>
        </p:spPr>
        <p:txBody>
          <a:bodyPr wrap="none">
            <a:spAutoFit/>
          </a:bodyPr>
          <a:lstStyle/>
          <a:p>
            <a:r>
              <a:rPr lang="ja-JP" altLang="en-US" sz="1100" dirty="0">
                <a:latin typeface="メイリオ" panose="020B0604030504040204" pitchFamily="50" charset="-128"/>
                <a:ea typeface="メイリオ" panose="020B0604030504040204" pitchFamily="50" charset="-128"/>
              </a:rPr>
              <a:t>（人）</a:t>
            </a:r>
          </a:p>
        </p:txBody>
      </p:sp>
      <p:graphicFrame>
        <p:nvGraphicFramePr>
          <p:cNvPr id="26" name="グラフ 25"/>
          <p:cNvGraphicFramePr>
            <a:graphicFrameLocks/>
          </p:cNvGraphicFramePr>
          <p:nvPr>
            <p:extLst>
              <p:ext uri="{D42A27DB-BD31-4B8C-83A1-F6EECF244321}">
                <p14:modId xmlns:p14="http://schemas.microsoft.com/office/powerpoint/2010/main" val="84165867"/>
              </p:ext>
            </p:extLst>
          </p:nvPr>
        </p:nvGraphicFramePr>
        <p:xfrm>
          <a:off x="5022089" y="4247510"/>
          <a:ext cx="3828548" cy="2216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05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今夏の状況</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◆暑さについて</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latin typeface="Meiryo UI" panose="020B0604030504040204" pitchFamily="50" charset="-128"/>
                <a:ea typeface="Meiryo UI" panose="020B0604030504040204" pitchFamily="50" charset="-128"/>
              </a:rPr>
              <a:t>５</a:t>
            </a:r>
            <a:endParaRPr lang="ja-JP" altLang="en-US" sz="2200" b="1" dirty="0">
              <a:latin typeface="Meiryo UI" panose="020B0604030504040204" pitchFamily="50" charset="-128"/>
              <a:ea typeface="Meiryo UI" panose="020B0604030504040204" pitchFamily="50" charset="-128"/>
            </a:endParaRP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テキスト ボックス 4"/>
          <p:cNvSpPr txBox="1"/>
          <p:nvPr/>
        </p:nvSpPr>
        <p:spPr>
          <a:xfrm>
            <a:off x="162162" y="1124744"/>
            <a:ext cx="6074716" cy="369332"/>
          </a:xfrm>
          <a:prstGeom prst="rect">
            <a:avLst/>
          </a:prstGeom>
          <a:noFill/>
        </p:spPr>
        <p:txBody>
          <a:bodyPr wrap="square" rtlCol="0">
            <a:spAutoFit/>
          </a:bodyPr>
          <a:lstStyle/>
          <a:p>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日最高気温と</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熱中症救急搬送人員数の推移</a:t>
            </a: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846365" y="1105523"/>
            <a:ext cx="3248120" cy="400110"/>
          </a:xfrm>
          <a:prstGeom prst="rect">
            <a:avLst/>
          </a:prstGeom>
          <a:noFill/>
        </p:spPr>
        <p:txBody>
          <a:bodyPr wrap="square" rtlCol="0">
            <a:spAutoFit/>
          </a:bodyPr>
          <a:lstStyle/>
          <a:p>
            <a:r>
              <a:rPr lang="ja-JP" altLang="en-US" sz="2000" b="1"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熱帯</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夜数と猛暑</a:t>
            </a:r>
            <a:r>
              <a:rPr lang="ja-JP" altLang="en-US" b="1"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日（府域）</a:t>
            </a:r>
            <a:endParaRPr lang="ja-JP" altLang="en-US"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529679" y="4570750"/>
            <a:ext cx="4135900"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a:t>
            </a:r>
            <a:r>
              <a:rPr lang="ja-JP" altLang="en-US" sz="1100" dirty="0" smtClean="0">
                <a:latin typeface="メイリオ" panose="020B0604030504040204" pitchFamily="50" charset="-128"/>
                <a:ea typeface="メイリオ" panose="020B0604030504040204" pitchFamily="50" charset="-128"/>
              </a:rPr>
              <a:t>）気象庁・総務省消防庁のデータをもとに大阪府作成</a:t>
            </a:r>
            <a:endParaRPr lang="ja-JP" altLang="en-US" sz="1100" dirty="0">
              <a:latin typeface="メイリオ" panose="020B0604030504040204" pitchFamily="50" charset="-128"/>
              <a:ea typeface="メイリオ" panose="020B0604030504040204" pitchFamily="50" charset="-128"/>
            </a:endParaRPr>
          </a:p>
        </p:txBody>
      </p:sp>
      <p:sp>
        <p:nvSpPr>
          <p:cNvPr id="22" name="正方形/長方形 21"/>
          <p:cNvSpPr/>
          <p:nvPr/>
        </p:nvSpPr>
        <p:spPr>
          <a:xfrm rot="-5400000">
            <a:off x="201588" y="2730996"/>
            <a:ext cx="656183"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気温</a:t>
            </a:r>
            <a:endParaRPr lang="ja-JP" altLang="en-US" sz="1400" dirty="0">
              <a:latin typeface="メイリオ" panose="020B0604030504040204" pitchFamily="50" charset="-128"/>
              <a:ea typeface="メイリオ" panose="020B0604030504040204" pitchFamily="50" charset="-128"/>
            </a:endParaRPr>
          </a:p>
        </p:txBody>
      </p:sp>
      <p:sp>
        <p:nvSpPr>
          <p:cNvPr id="23" name="正方形/長方形 22"/>
          <p:cNvSpPr/>
          <p:nvPr/>
        </p:nvSpPr>
        <p:spPr>
          <a:xfrm rot="5400000">
            <a:off x="4886090" y="2808035"/>
            <a:ext cx="1658135"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救急搬送人員数</a:t>
            </a:r>
            <a:endParaRPr lang="ja-JP" altLang="en-US" sz="14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75790" y="5198063"/>
            <a:ext cx="8439637" cy="1077218"/>
          </a:xfrm>
          <a:prstGeom prst="rect">
            <a:avLst/>
          </a:prstGeom>
          <a:solidFill>
            <a:schemeClr val="bg1"/>
          </a:solidFill>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rPr>
              <a:t>【6</a:t>
            </a:r>
            <a:r>
              <a:rPr lang="ja-JP" altLang="en-US" sz="1600" dirty="0" smtClean="0">
                <a:latin typeface="メイリオ" panose="020B0604030504040204" pitchFamily="50" charset="-128"/>
                <a:ea typeface="メイリオ" panose="020B0604030504040204" pitchFamily="50" charset="-128"/>
              </a:rPr>
              <a:t>月</a:t>
            </a:r>
            <a:r>
              <a:rPr lang="en-US" altLang="ja-JP"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気温は高く、降水量は少なく、日照時間は</a:t>
            </a:r>
            <a:r>
              <a:rPr lang="ja-JP" altLang="en-US" sz="1600" dirty="0" smtClean="0">
                <a:latin typeface="メイリオ" panose="020B0604030504040204" pitchFamily="50" charset="-128"/>
                <a:ea typeface="メイリオ" panose="020B0604030504040204" pitchFamily="50" charset="-128"/>
              </a:rPr>
              <a:t>平年並。</a:t>
            </a:r>
            <a:endParaRPr lang="en-US" altLang="ja-JP" sz="16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rPr>
              <a:t>【7</a:t>
            </a:r>
            <a:r>
              <a:rPr lang="ja-JP" altLang="en-US" sz="1600" dirty="0" smtClean="0">
                <a:latin typeface="メイリオ" panose="020B0604030504040204" pitchFamily="50" charset="-128"/>
                <a:ea typeface="メイリオ" panose="020B0604030504040204" pitchFamily="50" charset="-128"/>
              </a:rPr>
              <a:t>月</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上旬</a:t>
            </a:r>
            <a:r>
              <a:rPr lang="ja-JP" altLang="en-US" sz="1600" dirty="0">
                <a:latin typeface="メイリオ" panose="020B0604030504040204" pitchFamily="50" charset="-128"/>
                <a:ea typeface="メイリオ" panose="020B0604030504040204" pitchFamily="50" charset="-128"/>
              </a:rPr>
              <a:t>は顕著な寡照。下旬は顕著な</a:t>
            </a:r>
            <a:r>
              <a:rPr lang="ja-JP" altLang="en-US" sz="1600" dirty="0" smtClean="0">
                <a:latin typeface="メイリオ" panose="020B0604030504040204" pitchFamily="50" charset="-128"/>
                <a:ea typeface="メイリオ" panose="020B0604030504040204" pitchFamily="50" charset="-128"/>
              </a:rPr>
              <a:t>多照。</a:t>
            </a:r>
            <a:endParaRPr lang="en-US" altLang="ja-JP" sz="1600" b="1" dirty="0" smtClean="0">
              <a:solidFill>
                <a:schemeClr val="tx2">
                  <a:lumMod val="40000"/>
                  <a:lumOff val="60000"/>
                </a:schemeClr>
              </a:solidFill>
              <a:latin typeface="メイリオ" panose="020B0604030504040204" pitchFamily="50" charset="-128"/>
              <a:ea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rPr>
              <a:t>【8</a:t>
            </a:r>
            <a:r>
              <a:rPr lang="ja-JP" altLang="en-US" sz="1600" dirty="0" smtClean="0">
                <a:latin typeface="メイリオ" panose="020B0604030504040204" pitchFamily="50" charset="-128"/>
                <a:ea typeface="メイリオ" panose="020B0604030504040204" pitchFamily="50" charset="-128"/>
              </a:rPr>
              <a:t>月</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顕著</a:t>
            </a:r>
            <a:r>
              <a:rPr lang="ja-JP" altLang="en-US" sz="1600" dirty="0">
                <a:latin typeface="メイリオ" panose="020B0604030504040204" pitchFamily="50" charset="-128"/>
                <a:ea typeface="メイリオ" panose="020B0604030504040204" pitchFamily="50" charset="-128"/>
              </a:rPr>
              <a:t>な多雨。降水量</a:t>
            </a:r>
            <a:r>
              <a:rPr lang="ja-JP" altLang="en-US" sz="1600" dirty="0" smtClean="0">
                <a:latin typeface="メイリオ" panose="020B0604030504040204" pitchFamily="50" charset="-128"/>
                <a:ea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rPr>
              <a:t>1946</a:t>
            </a:r>
            <a:r>
              <a:rPr lang="ja-JP" altLang="en-US" sz="1600" dirty="0">
                <a:latin typeface="メイリオ" panose="020B0604030504040204" pitchFamily="50" charset="-128"/>
                <a:ea typeface="メイリオ" panose="020B0604030504040204" pitchFamily="50" charset="-128"/>
              </a:rPr>
              <a:t>年の統計開始以来、多い方から</a:t>
            </a:r>
            <a:r>
              <a:rPr lang="ja-JP" altLang="en-US" sz="1600" dirty="0" smtClean="0">
                <a:latin typeface="メイリオ" panose="020B0604030504040204" pitchFamily="50" charset="-128"/>
                <a:ea typeface="メイリオ" panose="020B0604030504040204" pitchFamily="50" charset="-128"/>
              </a:rPr>
              <a:t>第２位。</a:t>
            </a:r>
            <a:endParaRPr lang="en-US" altLang="ja-JP"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rPr>
              <a:t>【9</a:t>
            </a:r>
            <a:r>
              <a:rPr lang="ja-JP" altLang="en-US" sz="1600" dirty="0" smtClean="0">
                <a:latin typeface="メイリオ" panose="020B0604030504040204" pitchFamily="50" charset="-128"/>
                <a:ea typeface="メイリオ" panose="020B0604030504040204" pitchFamily="50" charset="-128"/>
              </a:rPr>
              <a:t>月</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中旬</a:t>
            </a:r>
            <a:r>
              <a:rPr lang="ja-JP" altLang="en-US" sz="1600" dirty="0">
                <a:latin typeface="メイリオ" panose="020B0604030504040204" pitchFamily="50" charset="-128"/>
                <a:ea typeface="メイリオ" panose="020B0604030504040204" pitchFamily="50" charset="-128"/>
              </a:rPr>
              <a:t>は顕著な寡照。</a:t>
            </a:r>
            <a:endParaRPr lang="en-US" altLang="ja-JP" sz="1600" dirty="0" smtClean="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57000" y="4900049"/>
            <a:ext cx="3265949"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近畿</a:t>
            </a:r>
            <a:r>
              <a:rPr lang="ja-JP" altLang="en-US" b="1" dirty="0" smtClean="0">
                <a:latin typeface="メイリオ" panose="020B0604030504040204" pitchFamily="50" charset="-128"/>
                <a:ea typeface="メイリオ" panose="020B0604030504040204" pitchFamily="50" charset="-128"/>
              </a:rPr>
              <a:t>地方の</a:t>
            </a:r>
            <a:r>
              <a:rPr lang="en-US" altLang="ja-JP" b="1" dirty="0" smtClean="0">
                <a:latin typeface="メイリオ" panose="020B0604030504040204" pitchFamily="50" charset="-128"/>
                <a:ea typeface="メイリオ" panose="020B0604030504040204" pitchFamily="50" charset="-128"/>
              </a:rPr>
              <a:t>6~9</a:t>
            </a:r>
            <a:r>
              <a:rPr lang="ja-JP" altLang="en-US" b="1" dirty="0" smtClean="0">
                <a:latin typeface="メイリオ" panose="020B0604030504040204" pitchFamily="50" charset="-128"/>
                <a:ea typeface="メイリオ" panose="020B0604030504040204" pitchFamily="50" charset="-128"/>
              </a:rPr>
              <a:t>月の気候</a:t>
            </a:r>
            <a:endParaRPr lang="en-US" altLang="ja-JP" b="1"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141422" y="6269211"/>
            <a:ext cx="3406012"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a:t>
            </a:r>
            <a:r>
              <a:rPr lang="ja-JP" altLang="en-US" sz="1100" dirty="0" smtClean="0">
                <a:latin typeface="メイリオ" panose="020B0604030504040204" pitchFamily="50" charset="-128"/>
                <a:ea typeface="メイリオ" panose="020B0604030504040204" pitchFamily="50" charset="-128"/>
              </a:rPr>
              <a:t>）大阪管区</a:t>
            </a:r>
            <a:r>
              <a:rPr lang="ja-JP" altLang="en-US" sz="1100" dirty="0">
                <a:latin typeface="メイリオ" panose="020B0604030504040204" pitchFamily="50" charset="-128"/>
                <a:ea typeface="メイリオ" panose="020B0604030504040204" pitchFamily="50" charset="-128"/>
              </a:rPr>
              <a:t>気象</a:t>
            </a:r>
            <a:r>
              <a:rPr lang="ja-JP" altLang="en-US" sz="1100" dirty="0" smtClean="0">
                <a:latin typeface="メイリオ" panose="020B0604030504040204" pitchFamily="50" charset="-128"/>
                <a:ea typeface="メイリオ" panose="020B0604030504040204" pitchFamily="50" charset="-128"/>
              </a:rPr>
              <a:t>台報道発表より</a:t>
            </a:r>
            <a:endParaRPr lang="ja-JP" altLang="en-US" sz="1100" dirty="0">
              <a:latin typeface="メイリオ" panose="020B0604030504040204" pitchFamily="50" charset="-128"/>
              <a:ea typeface="メイリオ" panose="020B0604030504040204" pitchFamily="50" charset="-128"/>
            </a:endParaRPr>
          </a:p>
        </p:txBody>
      </p:sp>
      <p:graphicFrame>
        <p:nvGraphicFramePr>
          <p:cNvPr id="27" name="コンテンツ プレースホルダー 3"/>
          <p:cNvGraphicFramePr>
            <a:graphicFrameLocks/>
          </p:cNvGraphicFramePr>
          <p:nvPr>
            <p:extLst/>
          </p:nvPr>
        </p:nvGraphicFramePr>
        <p:xfrm>
          <a:off x="6151716" y="1464755"/>
          <a:ext cx="2663712" cy="3207018"/>
        </p:xfrm>
        <a:graphic>
          <a:graphicData uri="http://schemas.openxmlformats.org/drawingml/2006/table">
            <a:tbl>
              <a:tblPr firstRow="1" firstCol="1" bandRow="1">
                <a:tableStyleId>{21E4AEA4-8DFA-4A89-87EB-49C32662AFE0}</a:tableStyleId>
              </a:tblPr>
              <a:tblGrid>
                <a:gridCol w="901436">
                  <a:extLst>
                    <a:ext uri="{9D8B030D-6E8A-4147-A177-3AD203B41FA5}">
                      <a16:colId xmlns:a16="http://schemas.microsoft.com/office/drawing/2014/main" val="1367778024"/>
                    </a:ext>
                  </a:extLst>
                </a:gridCol>
                <a:gridCol w="881138">
                  <a:extLst>
                    <a:ext uri="{9D8B030D-6E8A-4147-A177-3AD203B41FA5}">
                      <a16:colId xmlns:a16="http://schemas.microsoft.com/office/drawing/2014/main" val="1924439964"/>
                    </a:ext>
                  </a:extLst>
                </a:gridCol>
                <a:gridCol w="881138">
                  <a:extLst>
                    <a:ext uri="{9D8B030D-6E8A-4147-A177-3AD203B41FA5}">
                      <a16:colId xmlns:a16="http://schemas.microsoft.com/office/drawing/2014/main" val="2226022927"/>
                    </a:ext>
                  </a:extLst>
                </a:gridCol>
              </a:tblGrid>
              <a:tr h="479232">
                <a:tc>
                  <a:txBody>
                    <a:bodyPr/>
                    <a:lstStyle/>
                    <a:p>
                      <a:pPr algn="ctr">
                        <a:spcBef>
                          <a:spcPts val="600"/>
                        </a:spcBef>
                        <a:spcAft>
                          <a:spcPts val="0"/>
                        </a:spcAft>
                      </a:pPr>
                      <a:r>
                        <a:rPr lang="en-US" sz="1200" kern="100" dirty="0">
                          <a:effectLst/>
                          <a:latin typeface="メイリオ" panose="020B0604030504040204" pitchFamily="50" charset="-128"/>
                          <a:ea typeface="メイリオ" panose="020B0604030504040204" pitchFamily="50" charset="-128"/>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smtClean="0">
                          <a:effectLst/>
                          <a:latin typeface="メイリオ" panose="020B0604030504040204" pitchFamily="50" charset="-128"/>
                          <a:ea typeface="メイリオ" panose="020B0604030504040204" pitchFamily="50" charset="-128"/>
                        </a:rPr>
                        <a:t>熱帯夜数</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smtClean="0">
                          <a:effectLst/>
                          <a:latin typeface="メイリオ" panose="020B0604030504040204" pitchFamily="50" charset="-128"/>
                          <a:ea typeface="メイリオ" panose="020B0604030504040204" pitchFamily="50" charset="-128"/>
                        </a:rPr>
                        <a:t>猛暑日</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454631">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2016</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454631">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2017</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454631">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2018</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53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454631">
                <a:tc>
                  <a:txBody>
                    <a:bodyPr/>
                    <a:lstStyle/>
                    <a:p>
                      <a:pPr algn="ctr">
                        <a:spcBef>
                          <a:spcPts val="600"/>
                        </a:spcBef>
                        <a:spcAft>
                          <a:spcPts val="0"/>
                        </a:spcAft>
                      </a:pPr>
                      <a:r>
                        <a:rPr lang="en-US" sz="1400" kern="100" dirty="0" smtClean="0">
                          <a:effectLst/>
                          <a:latin typeface="メイリオ" panose="020B0604030504040204" pitchFamily="50" charset="-128"/>
                          <a:ea typeface="メイリオ" panose="020B0604030504040204" pitchFamily="50" charset="-128"/>
                        </a:rPr>
                        <a:t>20</a:t>
                      </a:r>
                      <a:r>
                        <a:rPr lang="en-US" altLang="ja-JP" sz="1400" kern="100" dirty="0" smtClean="0">
                          <a:effectLst/>
                          <a:latin typeface="メイリオ" panose="020B0604030504040204" pitchFamily="50" charset="-128"/>
                          <a:ea typeface="メイリオ" panose="020B0604030504040204" pitchFamily="50" charset="-128"/>
                        </a:rPr>
                        <a:t>19</a:t>
                      </a:r>
                      <a:r>
                        <a:rPr lang="ja-JP" sz="1400" kern="100" dirty="0" smtClean="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38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454631">
                <a:tc>
                  <a:txBody>
                    <a:bodyPr/>
                    <a:lstStyle/>
                    <a:p>
                      <a:pPr algn="ctr">
                        <a:spcBef>
                          <a:spcPts val="600"/>
                        </a:spcBef>
                        <a:spcAft>
                          <a:spcPts val="0"/>
                        </a:spcAft>
                      </a:pPr>
                      <a:r>
                        <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177375136"/>
                  </a:ext>
                </a:extLst>
              </a:tr>
              <a:tr h="454631">
                <a:tc>
                  <a:txBody>
                    <a:bodyPr/>
                    <a:lstStyle/>
                    <a:p>
                      <a:pPr algn="ctr">
                        <a:spcBef>
                          <a:spcPts val="600"/>
                        </a:spcBef>
                        <a:spcAft>
                          <a:spcPts val="0"/>
                        </a:spcAft>
                      </a:pPr>
                      <a:r>
                        <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37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139185548"/>
                  </a:ext>
                </a:extLst>
              </a:tr>
            </a:tbl>
          </a:graphicData>
        </a:graphic>
      </p:graphicFrame>
      <p:sp>
        <p:nvSpPr>
          <p:cNvPr id="28" name="正方形/長方形 27"/>
          <p:cNvSpPr/>
          <p:nvPr/>
        </p:nvSpPr>
        <p:spPr>
          <a:xfrm>
            <a:off x="5957282" y="4679995"/>
            <a:ext cx="3023075"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a:t>
            </a:r>
            <a:r>
              <a:rPr lang="ja-JP" altLang="en-US" sz="1100" dirty="0" smtClean="0">
                <a:latin typeface="メイリオ" panose="020B0604030504040204" pitchFamily="50" charset="-128"/>
                <a:ea typeface="メイリオ" panose="020B0604030504040204" pitchFamily="50" charset="-128"/>
              </a:rPr>
              <a:t>）気象庁のデータをもとに大阪府作成</a:t>
            </a:r>
            <a:endParaRPr lang="ja-JP" altLang="en-US" sz="1100" dirty="0">
              <a:latin typeface="メイリオ" panose="020B0604030504040204" pitchFamily="50" charset="-128"/>
              <a:ea typeface="メイリオ" panose="020B0604030504040204" pitchFamily="50" charset="-128"/>
            </a:endParaRPr>
          </a:p>
        </p:txBody>
      </p:sp>
      <p:graphicFrame>
        <p:nvGraphicFramePr>
          <p:cNvPr id="32" name="グラフ 31"/>
          <p:cNvGraphicFramePr>
            <a:graphicFrameLocks/>
          </p:cNvGraphicFramePr>
          <p:nvPr>
            <p:extLst/>
          </p:nvPr>
        </p:nvGraphicFramePr>
        <p:xfrm>
          <a:off x="654664" y="1464754"/>
          <a:ext cx="4957764" cy="3082439"/>
        </p:xfrm>
        <a:graphic>
          <a:graphicData uri="http://schemas.openxmlformats.org/drawingml/2006/chart">
            <c:chart xmlns:c="http://schemas.openxmlformats.org/drawingml/2006/chart" xmlns:r="http://schemas.openxmlformats.org/officeDocument/2006/relationships" r:id="rId3"/>
          </a:graphicData>
        </a:graphic>
      </p:graphicFrame>
      <p:sp>
        <p:nvSpPr>
          <p:cNvPr id="21" name="正方形/長方形 20"/>
          <p:cNvSpPr/>
          <p:nvPr/>
        </p:nvSpPr>
        <p:spPr>
          <a:xfrm>
            <a:off x="899592" y="1511206"/>
            <a:ext cx="656183" cy="261610"/>
          </a:xfrm>
          <a:prstGeom prst="rect">
            <a:avLst/>
          </a:prstGeom>
        </p:spPr>
        <p:txBody>
          <a:bodyPr wrap="square">
            <a:spAutoFit/>
          </a:bodyPr>
          <a:lstStyle/>
          <a:p>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4716016" y="1511206"/>
            <a:ext cx="656183" cy="261610"/>
          </a:xfrm>
          <a:prstGeom prst="rect">
            <a:avLst/>
          </a:prstGeom>
        </p:spPr>
        <p:txBody>
          <a:bodyPr wrap="square">
            <a:spAutoFit/>
          </a:bodyPr>
          <a:lstStyle/>
          <a:p>
            <a:r>
              <a:rPr lang="ja-JP" altLang="en-US"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人</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01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45330" y="980728"/>
            <a:ext cx="7943916" cy="4968552"/>
          </a:xfrm>
          <a:prstGeom prst="roundRect">
            <a:avLst>
              <a:gd name="adj" fmla="val 4326"/>
            </a:avLst>
          </a:prstGeom>
          <a:solidFill>
            <a:schemeClr val="tx2">
              <a:lumMod val="20000"/>
              <a:lumOff val="80000"/>
            </a:schemeClr>
          </a:solidFill>
          <a:ln w="7302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88896" y="1412776"/>
            <a:ext cx="7056784" cy="3856890"/>
          </a:xfrm>
          <a:prstGeom prst="rect">
            <a:avLst/>
          </a:prstGeom>
        </p:spPr>
        <p:txBody>
          <a:bodyPr wrap="square">
            <a:spAutoFit/>
          </a:bodyPr>
          <a:lstStyle/>
          <a:p>
            <a:pPr>
              <a:lnSpc>
                <a:spcPct val="200000"/>
              </a:lnSpc>
              <a:spcBef>
                <a:spcPts val="1200"/>
              </a:spcBef>
            </a:pP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endParaRPr kumimoji="0" lang="en-US" altLang="ja-JP"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（３）緑化・緑陰形成</a:t>
            </a:r>
            <a:endParaRPr kumimoji="0" lang="en-US" altLang="ja-JP"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（４）建築物における取組み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６</a:t>
            </a:r>
          </a:p>
        </p:txBody>
      </p:sp>
    </p:spTree>
    <p:extLst>
      <p:ext uri="{BB962C8B-B14F-4D97-AF65-F5344CB8AC3E}">
        <p14:creationId xmlns:p14="http://schemas.microsoft.com/office/powerpoint/2010/main" val="407616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暑さ対策啓発資料の作成</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graphicFrame>
        <p:nvGraphicFramePr>
          <p:cNvPr id="24" name="表 23"/>
          <p:cNvGraphicFramePr>
            <a:graphicFrameLocks noGrp="1"/>
          </p:cNvGraphicFramePr>
          <p:nvPr>
            <p:extLst>
              <p:ext uri="{D42A27DB-BD31-4B8C-83A1-F6EECF244321}">
                <p14:modId xmlns:p14="http://schemas.microsoft.com/office/powerpoint/2010/main" val="220910883"/>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7286350" y="1079732"/>
            <a:ext cx="2016224"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8558259" cy="307777"/>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◆重要な取組みについて府民に啓発するためのチラシを２万５千枚作成し、関係部署及び事業者等</a:t>
            </a:r>
            <a:r>
              <a:rPr lang="ja-JP" altLang="en-US" sz="1400" b="1">
                <a:latin typeface="Meiryo UI" panose="020B0604030504040204" pitchFamily="50" charset="-128"/>
                <a:ea typeface="Meiryo UI" panose="020B0604030504040204" pitchFamily="50" charset="-128"/>
                <a:cs typeface="Meiryo UI" panose="020B0604030504040204" pitchFamily="50" charset="-128"/>
              </a:rPr>
              <a:t>へ配付</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1"/>
          <p:cNvSpPr>
            <a:spLocks noChangeArrowheads="1"/>
          </p:cNvSpPr>
          <p:nvPr/>
        </p:nvSpPr>
        <p:spPr bwMode="auto">
          <a:xfrm>
            <a:off x="467822" y="5775756"/>
            <a:ext cx="3024058" cy="330259"/>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一般向け暑さ対策啓発資料（表面）</a:t>
            </a:r>
          </a:p>
        </p:txBody>
      </p:sp>
      <p:sp>
        <p:nvSpPr>
          <p:cNvPr id="16" name="角丸四角形 15"/>
          <p:cNvSpPr/>
          <p:nvPr/>
        </p:nvSpPr>
        <p:spPr>
          <a:xfrm>
            <a:off x="762030" y="6247661"/>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啓発内容</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「３つの習慣」</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r>
              <a:rPr lang="ja-JP" altLang="en-US" sz="2000" b="1">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各媒体へ発信</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７</a:t>
            </a:r>
          </a:p>
        </p:txBody>
      </p:sp>
      <p:sp>
        <p:nvSpPr>
          <p:cNvPr id="21" name="正方形/長方形 1"/>
          <p:cNvSpPr>
            <a:spLocks noChangeArrowheads="1"/>
          </p:cNvSpPr>
          <p:nvPr/>
        </p:nvSpPr>
        <p:spPr bwMode="auto">
          <a:xfrm>
            <a:off x="6019005" y="5772349"/>
            <a:ext cx="3024058" cy="330259"/>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一般向け暑さ対策啓発資料（裏面）</a:t>
            </a:r>
          </a:p>
        </p:txBody>
      </p:sp>
      <p:sp>
        <p:nvSpPr>
          <p:cNvPr id="22" name="角丸四角形吹き出し 21"/>
          <p:cNvSpPr/>
          <p:nvPr/>
        </p:nvSpPr>
        <p:spPr>
          <a:xfrm>
            <a:off x="3517801" y="4998203"/>
            <a:ext cx="2493952" cy="1029263"/>
          </a:xfrm>
          <a:prstGeom prst="wedgeRoundRectCallout">
            <a:avLst>
              <a:gd name="adj1" fmla="val -57187"/>
              <a:gd name="adj2" fmla="val 2555"/>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anose="020B0604030504040204" pitchFamily="50" charset="-128"/>
                <a:ea typeface="メイリオ" panose="020B0604030504040204" pitchFamily="50" charset="-128"/>
              </a:rPr>
              <a:t>暑さ対策の一つである日傘を利用している背景写真を採用</a:t>
            </a:r>
            <a:endParaRPr lang="en-US" altLang="ja-JP" sz="1600" b="1" dirty="0">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3517554" y="2420888"/>
            <a:ext cx="2493952" cy="1239513"/>
          </a:xfrm>
          <a:prstGeom prst="wedgeRoundRectCallout">
            <a:avLst>
              <a:gd name="adj1" fmla="val 62658"/>
              <a:gd name="adj2" fmla="val -28422"/>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anose="020B0604030504040204" pitchFamily="50" charset="-128"/>
                <a:ea typeface="メイリオ" panose="020B0604030504040204" pitchFamily="50" charset="-128"/>
              </a:rPr>
              <a:t>新型コロナウイルスを想定した「新しい生活様式」における行動ポイントを掲載</a:t>
            </a:r>
            <a:endParaRPr lang="en-US" altLang="ja-JP" sz="1600" b="1" dirty="0">
              <a:latin typeface="メイリオ" panose="020B0604030504040204" pitchFamily="50" charset="-128"/>
              <a:ea typeface="メイリオ" panose="020B0604030504040204" pitchFamily="50" charset="-128"/>
            </a:endParaRPr>
          </a:p>
        </p:txBody>
      </p:sp>
      <p:sp>
        <p:nvSpPr>
          <p:cNvPr id="23" name="角丸四角形吹き出し 22">
            <a:extLst>
              <a:ext uri="{FF2B5EF4-FFF2-40B4-BE49-F238E27FC236}">
                <a16:creationId xmlns:a16="http://schemas.microsoft.com/office/drawing/2014/main" id="{F5D31272-CBC6-4493-AF24-0988CF03862E}"/>
              </a:ext>
            </a:extLst>
          </p:cNvPr>
          <p:cNvSpPr/>
          <p:nvPr/>
        </p:nvSpPr>
        <p:spPr>
          <a:xfrm>
            <a:off x="3525053" y="3856648"/>
            <a:ext cx="2493952" cy="1012512"/>
          </a:xfrm>
          <a:prstGeom prst="wedgeRoundRectCallout">
            <a:avLst>
              <a:gd name="adj1" fmla="val 62737"/>
              <a:gd name="adj2" fmla="val 17607"/>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メイリオ" panose="020B0604030504040204" pitchFamily="50" charset="-128"/>
                <a:ea typeface="メイリオ" panose="020B0604030504040204" pitchFamily="50" charset="-128"/>
              </a:rPr>
              <a:t>今年度から全国展開が始まった熱中症警戒アラートも紹介</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30" y="2461378"/>
            <a:ext cx="2310584" cy="327383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72089" y="2447055"/>
            <a:ext cx="2267266" cy="3277057"/>
          </a:xfrm>
          <a:prstGeom prst="rect">
            <a:avLst/>
          </a:prstGeom>
        </p:spPr>
      </p:pic>
    </p:spTree>
    <p:extLst>
      <p:ext uri="{BB962C8B-B14F-4D97-AF65-F5344CB8AC3E}">
        <p14:creationId xmlns:p14="http://schemas.microsoft.com/office/powerpoint/2010/main" val="172997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596854" y="531463"/>
            <a:ext cx="3203275" cy="657827"/>
            <a:chOff x="3067829"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67829" y="2458456"/>
              <a:ext cx="3566983" cy="437634"/>
            </a:xfrm>
            <a:prstGeom prst="rect">
              <a:avLst/>
            </a:prstGeom>
          </p:spPr>
          <p:txBody>
            <a:bodyPr wrap="square">
              <a:spAutoFit/>
            </a:bodyPr>
            <a:lstStyle/>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12" name="表 11"/>
          <p:cNvGraphicFramePr>
            <a:graphicFrameLocks noGrp="1"/>
          </p:cNvGraphicFramePr>
          <p:nvPr>
            <p:extLst>
              <p:ext uri="{D42A27DB-BD31-4B8C-83A1-F6EECF244321}">
                <p14:modId xmlns:p14="http://schemas.microsoft.com/office/powerpoint/2010/main" val="201816609"/>
              </p:ext>
            </p:extLst>
          </p:nvPr>
        </p:nvGraphicFramePr>
        <p:xfrm>
          <a:off x="205976" y="1292216"/>
          <a:ext cx="4582048" cy="1483084"/>
        </p:xfrm>
        <a:graphic>
          <a:graphicData uri="http://schemas.openxmlformats.org/drawingml/2006/table">
            <a:tbl>
              <a:tblPr firstRow="1" bandRow="1">
                <a:tableStyleId>{5C22544A-7EE6-4342-B048-85BDC9FD1C3A}</a:tableStyleId>
              </a:tblPr>
              <a:tblGrid>
                <a:gridCol w="4582048">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府内市町村や業界団体等に対し、おおさか気候変動適応センターに集積した科学的知見や連携体制を活用したセミナー等を開催することにより、適応の普及を強化</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031495059"/>
              </p:ext>
            </p:extLst>
          </p:nvPr>
        </p:nvGraphicFramePr>
        <p:xfrm>
          <a:off x="192230" y="2872598"/>
          <a:ext cx="4607899" cy="3652746"/>
        </p:xfrm>
        <a:graphic>
          <a:graphicData uri="http://schemas.openxmlformats.org/drawingml/2006/table">
            <a:tbl>
              <a:tblPr firstRow="1" bandRow="1">
                <a:tableStyleId>{5C22544A-7EE6-4342-B048-85BDC9FD1C3A}</a:tableStyleId>
              </a:tblPr>
              <a:tblGrid>
                <a:gridCol w="4607899">
                  <a:extLst>
                    <a:ext uri="{9D8B030D-6E8A-4147-A177-3AD203B41FA5}">
                      <a16:colId xmlns:a16="http://schemas.microsoft.com/office/drawing/2014/main" val="20000"/>
                    </a:ext>
                  </a:extLst>
                </a:gridCol>
              </a:tblGrid>
              <a:tr h="34834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0440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221972" y="3212976"/>
            <a:ext cx="4566052" cy="3398110"/>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◆暑さ対策の指導、支援手法の習得を目的とし、学校教員等教育関係者向け、民生委員、地域包括支援センター職員等福祉関係者等向け、農協等農業関係団体向けのセミナーを実施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・セミナー時期：</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・セミナーの内容：</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大阪府内の熱中症搬送者数の将来予測など、気候変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動影響に関する基礎的な知見</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熱中症予防行動及び日常生活の暑熱環境と体温調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節能力</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救急時の処置のポイント</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４</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暑熱順化及び内部冷却について</a:t>
            </a:r>
          </a:p>
          <a:p>
            <a:pPr>
              <a:lnSpc>
                <a:spcPts val="20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94668460"/>
              </p:ext>
            </p:extLst>
          </p:nvPr>
        </p:nvGraphicFramePr>
        <p:xfrm>
          <a:off x="4903692" y="1305945"/>
          <a:ext cx="4172842" cy="1483084"/>
        </p:xfrm>
        <a:graphic>
          <a:graphicData uri="http://schemas.openxmlformats.org/drawingml/2006/table">
            <a:tbl>
              <a:tblPr firstRow="1" bandRow="1">
                <a:tableStyleId>{5C22544A-7EE6-4342-B048-85BDC9FD1C3A}</a:tableStyleId>
              </a:tblPr>
              <a:tblGrid>
                <a:gridCol w="4172842">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◆屋外作業の環境下における暑熱ストレス軽減技術の効果の評価等を行うことにより、屋外作業における暑熱ストレス緩和及び熱中症発生を抑制</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22" name="グループ化 21"/>
          <p:cNvGrpSpPr/>
          <p:nvPr/>
        </p:nvGrpSpPr>
        <p:grpSpPr>
          <a:xfrm>
            <a:off x="6164472" y="476672"/>
            <a:ext cx="2930013" cy="682978"/>
            <a:chOff x="3075868" y="2386827"/>
            <a:chExt cx="3580883" cy="924898"/>
          </a:xfrm>
        </p:grpSpPr>
        <p:sp>
          <p:nvSpPr>
            <p:cNvPr id="24" name="角丸四角形 2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089769" y="2386827"/>
              <a:ext cx="3566982" cy="708551"/>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年度国民参加による気候変動情報収集・分析委託業務</a:t>
              </a:r>
            </a:p>
          </p:txBody>
        </p:sp>
      </p:grpSp>
      <p:sp>
        <p:nvSpPr>
          <p:cNvPr id="29" name="角丸四角形 28"/>
          <p:cNvSpPr/>
          <p:nvPr/>
        </p:nvSpPr>
        <p:spPr>
          <a:xfrm>
            <a:off x="4914486" y="511733"/>
            <a:ext cx="1239191"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30" name="表 29"/>
          <p:cNvGraphicFramePr>
            <a:graphicFrameLocks noGrp="1"/>
          </p:cNvGraphicFramePr>
          <p:nvPr/>
        </p:nvGraphicFramePr>
        <p:xfrm>
          <a:off x="4914486" y="2898222"/>
          <a:ext cx="4109579" cy="3632749"/>
        </p:xfrm>
        <a:graphic>
          <a:graphicData uri="http://schemas.openxmlformats.org/drawingml/2006/table">
            <a:tbl>
              <a:tblPr firstRow="1" bandRow="1">
                <a:tableStyleId>{5C22544A-7EE6-4342-B048-85BDC9FD1C3A}</a:tableStyleId>
              </a:tblPr>
              <a:tblGrid>
                <a:gridCol w="4109579">
                  <a:extLst>
                    <a:ext uri="{9D8B030D-6E8A-4147-A177-3AD203B41FA5}">
                      <a16:colId xmlns:a16="http://schemas.microsoft.com/office/drawing/2014/main" val="20000"/>
                    </a:ext>
                  </a:extLst>
                </a:gridCol>
              </a:tblGrid>
              <a:tr h="34643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28631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1" name="正方形/長方形 1"/>
          <p:cNvSpPr>
            <a:spLocks noChangeArrowheads="1"/>
          </p:cNvSpPr>
          <p:nvPr/>
        </p:nvSpPr>
        <p:spPr bwMode="auto">
          <a:xfrm>
            <a:off x="4844097" y="3272423"/>
            <a:ext cx="4177845" cy="3108543"/>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◆暑熱ストレス軽減技術を</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実際の屋外作業で使用し、暑熱ストレス</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を</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モニタリングするとともに、冷却効果や重量負担の感じ方、持続時間に関する</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調査を行う</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実証試験</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を実施し、場面に応じた最適な技術または技術の組み合わせを検証</a:t>
            </a:r>
            <a:endParaRPr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endParaRPr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・実証試験時期：</a:t>
            </a:r>
            <a:r>
              <a:rPr lang="en-US" altLang="ja-JP" sz="1400" dirty="0">
                <a:latin typeface="Meiryo UI" panose="020B0604030504040204" pitchFamily="50" charset="-128"/>
                <a:ea typeface="Meiryo UI" panose="020B0604030504040204" pitchFamily="50" charset="-128"/>
                <a:cs typeface="Microsoft Himalaya" panose="01010100010101010101" pitchFamily="2" charset="0"/>
              </a:rPr>
              <a:t>7</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a:t>
            </a:r>
            <a:r>
              <a:rPr lang="en-US" altLang="ja-JP" sz="1400" dirty="0">
                <a:latin typeface="Meiryo UI" panose="020B0604030504040204" pitchFamily="50" charset="-128"/>
                <a:ea typeface="Meiryo UI" panose="020B0604030504040204" pitchFamily="50" charset="-128"/>
                <a:cs typeface="Microsoft Himalaya" panose="01010100010101010101" pitchFamily="2" charset="0"/>
              </a:rPr>
              <a:t>9</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月ごろ</a:t>
            </a:r>
            <a:endParaRPr lang="ja-JP"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・実証試験の予定</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作業環境</a:t>
            </a:r>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田植え等の水田作業（田園部の炎天下）</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err="1">
                <a:latin typeface="Meiryo UI" panose="020B0604030504040204" pitchFamily="50" charset="-128"/>
                <a:ea typeface="Meiryo UI" panose="020B0604030504040204" pitchFamily="50" charset="-128"/>
                <a:cs typeface="Microsoft Himalaya" panose="01010100010101010101" pitchFamily="2" charset="0"/>
              </a:rPr>
              <a:t>なすの</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収穫作業（ハウス内の換気不十分空間）</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果樹園の収穫や草刈（斜面かつ長距離移動）</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工事現場（都市部の炎天下）</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エアコンのない重機・工事車両（窓のみの密閉空間）</a:t>
            </a:r>
          </a:p>
          <a:p>
            <a:r>
              <a:rPr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lang="ja-JP" altLang="ja-JP" sz="1400" dirty="0">
                <a:latin typeface="Meiryo UI" panose="020B0604030504040204" pitchFamily="50" charset="-128"/>
                <a:ea typeface="Meiryo UI" panose="020B0604030504040204" pitchFamily="50" charset="-128"/>
                <a:cs typeface="Microsoft Himalaya" panose="01010100010101010101" pitchFamily="2" charset="0"/>
              </a:rPr>
              <a:t>建設現場（換気設備のない屋内）</a:t>
            </a:r>
            <a:endParaRPr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８</a:t>
            </a:r>
            <a:endParaRPr lang="en-US" altLang="ja-JP" sz="2200" b="1" dirty="0">
              <a:latin typeface="Meiryo UI" panose="020B0604030504040204" pitchFamily="50" charset="-128"/>
              <a:ea typeface="Meiryo UI" panose="020B0604030504040204" pitchFamily="50" charset="-128"/>
            </a:endParaRPr>
          </a:p>
        </p:txBody>
      </p:sp>
      <p:sp>
        <p:nvSpPr>
          <p:cNvPr id="35" name="正方形/長方形 1"/>
          <p:cNvSpPr>
            <a:spLocks noChangeArrowheads="1"/>
          </p:cNvSpPr>
          <p:nvPr/>
        </p:nvSpPr>
        <p:spPr bwMode="auto">
          <a:xfrm>
            <a:off x="7380312" y="890328"/>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3173896" y="902065"/>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332438" y="6391012"/>
            <a:ext cx="8106978"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暑さを</a:t>
            </a:r>
            <a:r>
              <a:rPr lang="ja-JP" altLang="en-US" sz="19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しのぐ</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手段や技術の周知啓発</a:t>
            </a:r>
          </a:p>
        </p:txBody>
      </p:sp>
    </p:spTree>
    <p:extLst>
      <p:ext uri="{BB962C8B-B14F-4D97-AF65-F5344CB8AC3E}">
        <p14:creationId xmlns:p14="http://schemas.microsoft.com/office/powerpoint/2010/main" val="403532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p>
        </p:txBody>
      </p:sp>
      <p:graphicFrame>
        <p:nvGraphicFramePr>
          <p:cNvPr id="24" name="表 23"/>
          <p:cNvGraphicFramePr>
            <a:graphicFrameLocks noGrp="1"/>
          </p:cNvGraphicFramePr>
          <p:nvPr>
            <p:extLst>
              <p:ext uri="{D42A27DB-BD31-4B8C-83A1-F6EECF244321}">
                <p14:modId xmlns:p14="http://schemas.microsoft.com/office/powerpoint/2010/main" val="4066345714"/>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6234207" y="1078558"/>
            <a:ext cx="281830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4705583" y="2025342"/>
            <a:ext cx="4093405" cy="523220"/>
          </a:xfrm>
          <a:prstGeom prst="rect">
            <a:avLst/>
          </a:prstGeom>
          <a:noFill/>
          <a:ln w="9525" algn="ctr">
            <a:noFill/>
            <a:round/>
            <a:headEnd/>
            <a:tailEnd/>
          </a:ln>
        </p:spPr>
        <p:txBody>
          <a:bodyPr wrap="square">
            <a:spAutoFit/>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◆可搬式の電光表示パネルを活用し、暑さ指数と熱中症危険度をリアルタイムに表示し、周知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4155115" cy="523220"/>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暑さ指数メール配信サービス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を府ホームページ等により周知し、府民の暑さ指数情報の受信登録を促進</a:t>
            </a:r>
          </a:p>
        </p:txBody>
      </p:sp>
      <p:sp>
        <p:nvSpPr>
          <p:cNvPr id="55" name="正方形/長方形 1"/>
          <p:cNvSpPr>
            <a:spLocks noChangeArrowheads="1"/>
          </p:cNvSpPr>
          <p:nvPr/>
        </p:nvSpPr>
        <p:spPr bwMode="auto">
          <a:xfrm>
            <a:off x="421722" y="5645978"/>
            <a:ext cx="4150278" cy="615068"/>
          </a:xfrm>
          <a:prstGeom prst="rect">
            <a:avLst/>
          </a:prstGeom>
          <a:noFill/>
          <a:ln w="9525" algn="ctr">
            <a:noFill/>
            <a:round/>
            <a:headEnd/>
            <a:tailEnd/>
          </a:ln>
        </p:spPr>
        <p:txBody>
          <a:bodyPr/>
          <a:lstStyle/>
          <a:p>
            <a:pPr algn="ctr"/>
            <a:r>
              <a:rPr lang="ja-JP" altLang="en-US" sz="1400" b="1" dirty="0">
                <a:latin typeface="Meiryo UI" panose="020B0604030504040204" pitchFamily="50" charset="-128"/>
                <a:ea typeface="Meiryo UI" panose="020B0604030504040204" pitchFamily="50" charset="-128"/>
              </a:rPr>
              <a:t>「大阪府暑さ対策情報ポータルサイト」を開設</a:t>
            </a:r>
            <a:endParaRPr lang="en-US" altLang="ja-JP" sz="14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➡開設から約</a:t>
            </a:r>
            <a:r>
              <a:rPr lang="en-US" altLang="ja-JP" sz="1400" dirty="0">
                <a:latin typeface="Meiryo UI" panose="020B0604030504040204" pitchFamily="50" charset="-128"/>
                <a:ea typeface="Meiryo UI" panose="020B0604030504040204" pitchFamily="50" charset="-128"/>
              </a:rPr>
              <a:t>45700PV</a:t>
            </a:r>
            <a:r>
              <a:rPr lang="ja-JP" altLang="en-US" sz="1400" dirty="0">
                <a:latin typeface="Meiryo UI" panose="020B0604030504040204" pitchFamily="50" charset="-128"/>
                <a:ea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日時点）</a:t>
            </a:r>
          </a:p>
        </p:txBody>
      </p:sp>
      <p:sp>
        <p:nvSpPr>
          <p:cNvPr id="56" name="テキスト ボックス 55"/>
          <p:cNvSpPr txBox="1"/>
          <p:nvPr/>
        </p:nvSpPr>
        <p:spPr>
          <a:xfrm>
            <a:off x="4775374" y="5653363"/>
            <a:ext cx="3900813" cy="523220"/>
          </a:xfrm>
          <a:prstGeom prst="rect">
            <a:avLst/>
          </a:prstGeom>
          <a:noFill/>
        </p:spPr>
        <p:txBody>
          <a:bodyPr wrap="square" lIns="36000" rIns="36000"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電光表示パネル（府庁別館に</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日設置済み）</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暑さ指数と熱中症危険度をお知らせ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認知度が低い「暑さ指数」</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の活用を促進</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四角形吹き出し 6"/>
          <p:cNvSpPr/>
          <p:nvPr/>
        </p:nvSpPr>
        <p:spPr>
          <a:xfrm>
            <a:off x="6760638" y="2621816"/>
            <a:ext cx="2191639" cy="2438170"/>
          </a:xfrm>
          <a:prstGeom prst="wedgeRectCallout">
            <a:avLst>
              <a:gd name="adj1" fmla="val -54668"/>
              <a:gd name="adj2" fmla="val 75716"/>
            </a:avLst>
          </a:prstGeom>
          <a:solidFill>
            <a:srgbClr val="00B0F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sz="1400" b="1" dirty="0">
              <a:latin typeface="メイリオ" panose="020B0604030504040204" pitchFamily="50" charset="-128"/>
              <a:ea typeface="メイリオ" panose="020B0604030504040204" pitchFamily="50" charset="-128"/>
            </a:endParaRPr>
          </a:p>
          <a:p>
            <a:pPr algn="ctr"/>
            <a:endParaRPr kumimoji="1" lang="en-US" altLang="ja-JP" sz="1400" b="1" dirty="0">
              <a:latin typeface="メイリオ" panose="020B0604030504040204" pitchFamily="50" charset="-128"/>
              <a:ea typeface="メイリオ" panose="020B0604030504040204" pitchFamily="50" charset="-128"/>
            </a:endParaRPr>
          </a:p>
          <a:p>
            <a:pPr algn="ctr"/>
            <a:endParaRPr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大阪府公式ツイッターでも、都度発信！</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フォロワー数約</a:t>
            </a:r>
            <a:r>
              <a:rPr lang="en-US" altLang="ja-JP" sz="1200" b="1" dirty="0">
                <a:latin typeface="メイリオ" panose="020B0604030504040204" pitchFamily="50" charset="-128"/>
                <a:ea typeface="メイリオ" panose="020B0604030504040204" pitchFamily="50" charset="-128"/>
              </a:rPr>
              <a:t>60,901</a:t>
            </a:r>
            <a:r>
              <a:rPr lang="ja-JP" altLang="en-US" sz="1200" b="1" dirty="0">
                <a:latin typeface="メイリオ" panose="020B0604030504040204" pitchFamily="50" charset="-128"/>
                <a:ea typeface="メイリオ" panose="020B0604030504040204" pitchFamily="50" charset="-128"/>
              </a:rPr>
              <a:t>人</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（令和３年</a:t>
            </a:r>
            <a:r>
              <a:rPr lang="en-US" altLang="ja-JP" sz="1200" b="1" dirty="0">
                <a:latin typeface="メイリオ" panose="020B0604030504040204" pitchFamily="50" charset="-128"/>
                <a:ea typeface="メイリオ" panose="020B0604030504040204" pitchFamily="50" charset="-128"/>
              </a:rPr>
              <a:t>11</a:t>
            </a:r>
            <a:r>
              <a:rPr lang="ja-JP" altLang="en-US" sz="1200" b="1" dirty="0">
                <a:latin typeface="メイリオ" panose="020B0604030504040204" pitchFamily="50" charset="-128"/>
                <a:ea typeface="メイリオ" panose="020B0604030504040204" pitchFamily="50" charset="-128"/>
              </a:rPr>
              <a:t>月</a:t>
            </a:r>
            <a:r>
              <a:rPr lang="en-US" altLang="ja-JP" sz="1200" b="1" dirty="0">
                <a:latin typeface="メイリオ" panose="020B0604030504040204" pitchFamily="50" charset="-128"/>
                <a:ea typeface="メイリオ" panose="020B0604030504040204" pitchFamily="50" charset="-128"/>
              </a:rPr>
              <a:t>8</a:t>
            </a:r>
            <a:r>
              <a:rPr lang="ja-JP" altLang="en-US" sz="1200" b="1" dirty="0">
                <a:latin typeface="メイリオ" panose="020B0604030504040204" pitchFamily="50" charset="-128"/>
                <a:ea typeface="メイリオ" panose="020B0604030504040204" pitchFamily="50" charset="-128"/>
              </a:rPr>
              <a:t>日現在）</a:t>
            </a: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９</a:t>
            </a: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47839" y="2820146"/>
            <a:ext cx="2017235" cy="1114788"/>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3922" y="3469171"/>
            <a:ext cx="1592719" cy="2088232"/>
          </a:xfrm>
          <a:prstGeom prst="rect">
            <a:avLst/>
          </a:prstGeom>
        </p:spPr>
      </p:pic>
      <p:grpSp>
        <p:nvGrpSpPr>
          <p:cNvPr id="26" name="グループ化 25"/>
          <p:cNvGrpSpPr/>
          <p:nvPr/>
        </p:nvGrpSpPr>
        <p:grpSpPr>
          <a:xfrm>
            <a:off x="4098862" y="2571902"/>
            <a:ext cx="1213441" cy="1392267"/>
            <a:chOff x="3800637" y="2190423"/>
            <a:chExt cx="889541" cy="1122697"/>
          </a:xfrm>
        </p:grpSpPr>
        <p:sp>
          <p:nvSpPr>
            <p:cNvPr id="28" name="角丸四角形吹き出し 27"/>
            <p:cNvSpPr/>
            <p:nvPr/>
          </p:nvSpPr>
          <p:spPr>
            <a:xfrm>
              <a:off x="3800637" y="2190423"/>
              <a:ext cx="889541" cy="1122697"/>
            </a:xfrm>
            <a:prstGeom prst="wedgeRoundRectCallout">
              <a:avLst>
                <a:gd name="adj1" fmla="val 37004"/>
                <a:gd name="adj2" fmla="val 78621"/>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図 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6652" y="2256130"/>
              <a:ext cx="765413" cy="931970"/>
            </a:xfrm>
            <a:prstGeom prst="rect">
              <a:avLst/>
            </a:prstGeom>
          </p:spPr>
        </p:pic>
      </p:grpSp>
      <p:pic>
        <p:nvPicPr>
          <p:cNvPr id="10" name="図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7452" y="2604938"/>
            <a:ext cx="3124636" cy="3048425"/>
          </a:xfrm>
          <a:prstGeom prst="rect">
            <a:avLst/>
          </a:prstGeom>
        </p:spPr>
      </p:pic>
    </p:spTree>
    <p:extLst>
      <p:ext uri="{BB962C8B-B14F-4D97-AF65-F5344CB8AC3E}">
        <p14:creationId xmlns:p14="http://schemas.microsoft.com/office/powerpoint/2010/main" val="30837781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4452</Words>
  <Application>Microsoft Office PowerPoint</Application>
  <PresentationFormat>画面に合わせる (4:3)</PresentationFormat>
  <Paragraphs>649</Paragraphs>
  <Slides>20</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20</vt:i4>
      </vt:variant>
    </vt:vector>
  </HeadingPairs>
  <TitlesOfParts>
    <vt:vector size="32" baseType="lpstr">
      <vt:lpstr>BIZ UDPゴシック</vt:lpstr>
      <vt:lpstr>BIZ UDゴシック</vt:lpstr>
      <vt:lpstr>HGPｺﾞｼｯｸE</vt:lpstr>
      <vt:lpstr>HGP創英角ｺﾞｼｯｸUB</vt:lpstr>
      <vt:lpstr>Meiryo UI</vt:lpstr>
      <vt:lpstr>ＭＳ Ｐゴシック</vt:lpstr>
      <vt:lpstr>メイリオ</vt:lpstr>
      <vt:lpstr>Arial</vt:lpstr>
      <vt:lpstr>Calibri</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2022-01-26T09:19:28Z</dcterms:created>
  <dcterms:modified xsi:type="dcterms:W3CDTF">2022-02-01T10:14:07Z</dcterms:modified>
</cp:coreProperties>
</file>