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60" r:id="rId1"/>
  </p:sldMasterIdLst>
  <p:notesMasterIdLst>
    <p:notesMasterId r:id="rId24"/>
  </p:notesMasterIdLst>
  <p:handoutMasterIdLst>
    <p:handoutMasterId r:id="rId25"/>
  </p:handoutMasterIdLst>
  <p:sldIdLst>
    <p:sldId id="403" r:id="rId2"/>
    <p:sldId id="744" r:id="rId3"/>
    <p:sldId id="764" r:id="rId4"/>
    <p:sldId id="752" r:id="rId5"/>
    <p:sldId id="766" r:id="rId6"/>
    <p:sldId id="765" r:id="rId7"/>
    <p:sldId id="768" r:id="rId8"/>
    <p:sldId id="767" r:id="rId9"/>
    <p:sldId id="762" r:id="rId10"/>
    <p:sldId id="784" r:id="rId11"/>
    <p:sldId id="769" r:id="rId12"/>
    <p:sldId id="782" r:id="rId13"/>
    <p:sldId id="776" r:id="rId14"/>
    <p:sldId id="770" r:id="rId15"/>
    <p:sldId id="774" r:id="rId16"/>
    <p:sldId id="777" r:id="rId17"/>
    <p:sldId id="785" r:id="rId18"/>
    <p:sldId id="779" r:id="rId19"/>
    <p:sldId id="778" r:id="rId20"/>
    <p:sldId id="780" r:id="rId21"/>
    <p:sldId id="771" r:id="rId22"/>
    <p:sldId id="786" r:id="rId2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9900"/>
    <a:srgbClr val="F7EC97"/>
    <a:srgbClr val="FD6C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89587" autoAdjust="0"/>
  </p:normalViewPr>
  <p:slideViewPr>
    <p:cSldViewPr>
      <p:cViewPr varScale="1">
        <p:scale>
          <a:sx n="67" d="100"/>
          <a:sy n="67" d="100"/>
        </p:scale>
        <p:origin x="1434" y="60"/>
      </p:cViewPr>
      <p:guideLst>
        <p:guide orient="horz" pos="2160"/>
        <p:guide pos="2880"/>
      </p:guideLst>
    </p:cSldViewPr>
  </p:slideViewPr>
  <p:notesTextViewPr>
    <p:cViewPr>
      <p:scale>
        <a:sx n="1" d="1"/>
        <a:sy n="1" d="1"/>
      </p:scale>
      <p:origin x="0" y="0"/>
    </p:cViewPr>
  </p:notesTextViewPr>
  <p:sorterViewPr>
    <p:cViewPr>
      <p:scale>
        <a:sx n="60" d="100"/>
        <a:sy n="60" d="100"/>
      </p:scale>
      <p:origin x="0" y="-2808"/>
    </p:cViewPr>
  </p:sorterViewPr>
  <p:notesViewPr>
    <p:cSldViewPr>
      <p:cViewPr varScale="1">
        <p:scale>
          <a:sx n="47" d="100"/>
          <a:sy n="47" d="100"/>
        </p:scale>
        <p:origin x="-3090" y="-114"/>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25" tIns="45714" rIns="91425" bIns="45714"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3" y="9440866"/>
            <a:ext cx="2949575" cy="496887"/>
          </a:xfrm>
          <a:prstGeom prst="rect">
            <a:avLst/>
          </a:prstGeom>
        </p:spPr>
        <p:txBody>
          <a:bodyPr vert="horz" lIns="91425" tIns="45714" rIns="91425"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6"/>
            <a:ext cx="2949575" cy="496887"/>
          </a:xfrm>
          <a:prstGeom prst="rect">
            <a:avLst/>
          </a:prstGeom>
        </p:spPr>
        <p:txBody>
          <a:bodyPr vert="horz" lIns="91425" tIns="45714" rIns="91425" bIns="45714" rtlCol="0" anchor="b"/>
          <a:lstStyle>
            <a:lvl1pPr algn="r">
              <a:defRPr sz="1200"/>
            </a:lvl1pPr>
          </a:lstStyle>
          <a:p>
            <a:fld id="{3FA8D4F6-A8D6-432C-BA59-0C059F0DD957}" type="slidenum">
              <a:rPr kumimoji="1" lang="ja-JP" altLang="en-US" smtClean="0"/>
              <a:t>‹#›</a:t>
            </a:fld>
            <a:endParaRPr kumimoji="1" lang="ja-JP" altLang="en-US"/>
          </a:p>
        </p:txBody>
      </p:sp>
    </p:spTree>
    <p:extLst>
      <p:ext uri="{BB962C8B-B14F-4D97-AF65-F5344CB8AC3E}">
        <p14:creationId xmlns:p14="http://schemas.microsoft.com/office/powerpoint/2010/main" val="428271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7" cy="496967"/>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7" cy="496967"/>
          </a:xfrm>
          <a:prstGeom prst="rect">
            <a:avLst/>
          </a:prstGeom>
        </p:spPr>
        <p:txBody>
          <a:bodyPr vert="horz" lIns="91425" tIns="45714" rIns="91425" bIns="45714" rtlCol="0"/>
          <a:lstStyle>
            <a:lvl1pPr algn="r">
              <a:defRPr sz="1200"/>
            </a:lvl1pPr>
          </a:lstStyle>
          <a:p>
            <a:fld id="{8D5BEBC8-2257-4310-91FB-3838D0908DC9}" type="datetimeFigureOut">
              <a:rPr kumimoji="1" lang="ja-JP" altLang="en-US" smtClean="0"/>
              <a:t>2021/8/25</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25" tIns="45714" rIns="91425" bIns="45714"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25" tIns="45714" rIns="91425"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9"/>
            <a:ext cx="2949787" cy="496967"/>
          </a:xfrm>
          <a:prstGeom prst="rect">
            <a:avLst/>
          </a:prstGeom>
        </p:spPr>
        <p:txBody>
          <a:bodyPr vert="horz" lIns="91425" tIns="45714" rIns="91425"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9"/>
            <a:ext cx="2949787" cy="496967"/>
          </a:xfrm>
          <a:prstGeom prst="rect">
            <a:avLst/>
          </a:prstGeom>
        </p:spPr>
        <p:txBody>
          <a:bodyPr vert="horz" lIns="91425" tIns="45714" rIns="91425" bIns="45714" rtlCol="0" anchor="b"/>
          <a:lstStyle>
            <a:lvl1pPr algn="r">
              <a:defRPr sz="1200"/>
            </a:lvl1pPr>
          </a:lstStyle>
          <a:p>
            <a:fld id="{F87C77AA-7151-4A8D-8C26-E58B9E1A327F}" type="slidenum">
              <a:rPr kumimoji="1" lang="ja-JP" altLang="en-US" smtClean="0"/>
              <a:t>‹#›</a:t>
            </a:fld>
            <a:endParaRPr kumimoji="1" lang="ja-JP" altLang="en-US"/>
          </a:p>
        </p:txBody>
      </p:sp>
    </p:spTree>
    <p:extLst>
      <p:ext uri="{BB962C8B-B14F-4D97-AF65-F5344CB8AC3E}">
        <p14:creationId xmlns:p14="http://schemas.microsoft.com/office/powerpoint/2010/main" val="112034105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28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0</a:t>
            </a:fld>
            <a:endParaRPr kumimoji="1" lang="ja-JP" altLang="en-US"/>
          </a:p>
        </p:txBody>
      </p:sp>
    </p:spTree>
    <p:extLst>
      <p:ext uri="{BB962C8B-B14F-4D97-AF65-F5344CB8AC3E}">
        <p14:creationId xmlns:p14="http://schemas.microsoft.com/office/powerpoint/2010/main" val="30379373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9</a:t>
            </a:fld>
            <a:endParaRPr kumimoji="1" lang="ja-JP" altLang="en-US"/>
          </a:p>
        </p:txBody>
      </p:sp>
    </p:spTree>
    <p:extLst>
      <p:ext uri="{BB962C8B-B14F-4D97-AF65-F5344CB8AC3E}">
        <p14:creationId xmlns:p14="http://schemas.microsoft.com/office/powerpoint/2010/main" val="25119629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10</a:t>
            </a:fld>
            <a:endParaRPr kumimoji="1" lang="ja-JP" altLang="en-US"/>
          </a:p>
        </p:txBody>
      </p:sp>
    </p:spTree>
    <p:extLst>
      <p:ext uri="{BB962C8B-B14F-4D97-AF65-F5344CB8AC3E}">
        <p14:creationId xmlns:p14="http://schemas.microsoft.com/office/powerpoint/2010/main" val="35794845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11</a:t>
            </a:fld>
            <a:endParaRPr kumimoji="1" lang="ja-JP" altLang="en-US"/>
          </a:p>
        </p:txBody>
      </p:sp>
    </p:spTree>
    <p:extLst>
      <p:ext uri="{BB962C8B-B14F-4D97-AF65-F5344CB8AC3E}">
        <p14:creationId xmlns:p14="http://schemas.microsoft.com/office/powerpoint/2010/main" val="36038781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12</a:t>
            </a:fld>
            <a:endParaRPr kumimoji="1" lang="ja-JP" altLang="en-US"/>
          </a:p>
        </p:txBody>
      </p:sp>
    </p:spTree>
    <p:extLst>
      <p:ext uri="{BB962C8B-B14F-4D97-AF65-F5344CB8AC3E}">
        <p14:creationId xmlns:p14="http://schemas.microsoft.com/office/powerpoint/2010/main" val="29067124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13</a:t>
            </a:fld>
            <a:endParaRPr kumimoji="1" lang="ja-JP" altLang="en-US"/>
          </a:p>
        </p:txBody>
      </p:sp>
    </p:spTree>
    <p:extLst>
      <p:ext uri="{BB962C8B-B14F-4D97-AF65-F5344CB8AC3E}">
        <p14:creationId xmlns:p14="http://schemas.microsoft.com/office/powerpoint/2010/main" val="27026645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14</a:t>
            </a:fld>
            <a:endParaRPr kumimoji="1" lang="ja-JP" altLang="en-US"/>
          </a:p>
        </p:txBody>
      </p:sp>
    </p:spTree>
    <p:extLst>
      <p:ext uri="{BB962C8B-B14F-4D97-AF65-F5344CB8AC3E}">
        <p14:creationId xmlns:p14="http://schemas.microsoft.com/office/powerpoint/2010/main" val="12907810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15</a:t>
            </a:fld>
            <a:endParaRPr kumimoji="1" lang="ja-JP" altLang="en-US"/>
          </a:p>
        </p:txBody>
      </p:sp>
    </p:spTree>
    <p:extLst>
      <p:ext uri="{BB962C8B-B14F-4D97-AF65-F5344CB8AC3E}">
        <p14:creationId xmlns:p14="http://schemas.microsoft.com/office/powerpoint/2010/main" val="26508571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16</a:t>
            </a:fld>
            <a:endParaRPr kumimoji="1" lang="ja-JP" altLang="en-US"/>
          </a:p>
        </p:txBody>
      </p:sp>
    </p:spTree>
    <p:extLst>
      <p:ext uri="{BB962C8B-B14F-4D97-AF65-F5344CB8AC3E}">
        <p14:creationId xmlns:p14="http://schemas.microsoft.com/office/powerpoint/2010/main" val="35209191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17</a:t>
            </a:fld>
            <a:endParaRPr kumimoji="1" lang="ja-JP" altLang="en-US"/>
          </a:p>
        </p:txBody>
      </p:sp>
    </p:spTree>
    <p:extLst>
      <p:ext uri="{BB962C8B-B14F-4D97-AF65-F5344CB8AC3E}">
        <p14:creationId xmlns:p14="http://schemas.microsoft.com/office/powerpoint/2010/main" val="3824970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18</a:t>
            </a:fld>
            <a:endParaRPr kumimoji="1" lang="ja-JP" altLang="en-US"/>
          </a:p>
        </p:txBody>
      </p:sp>
    </p:spTree>
    <p:extLst>
      <p:ext uri="{BB962C8B-B14F-4D97-AF65-F5344CB8AC3E}">
        <p14:creationId xmlns:p14="http://schemas.microsoft.com/office/powerpoint/2010/main" val="3447935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spcBef>
                <a:spcPts val="80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a:t>
            </a:fld>
            <a:endParaRPr kumimoji="1" lang="ja-JP" altLang="en-US"/>
          </a:p>
        </p:txBody>
      </p:sp>
    </p:spTree>
    <p:extLst>
      <p:ext uri="{BB962C8B-B14F-4D97-AF65-F5344CB8AC3E}">
        <p14:creationId xmlns:p14="http://schemas.microsoft.com/office/powerpoint/2010/main" val="16224859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19</a:t>
            </a:fld>
            <a:endParaRPr kumimoji="1" lang="ja-JP" altLang="en-US"/>
          </a:p>
        </p:txBody>
      </p:sp>
    </p:spTree>
    <p:extLst>
      <p:ext uri="{BB962C8B-B14F-4D97-AF65-F5344CB8AC3E}">
        <p14:creationId xmlns:p14="http://schemas.microsoft.com/office/powerpoint/2010/main" val="15668526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20</a:t>
            </a:fld>
            <a:endParaRPr kumimoji="1" lang="ja-JP" altLang="en-US"/>
          </a:p>
        </p:txBody>
      </p:sp>
    </p:spTree>
    <p:extLst>
      <p:ext uri="{BB962C8B-B14F-4D97-AF65-F5344CB8AC3E}">
        <p14:creationId xmlns:p14="http://schemas.microsoft.com/office/powerpoint/2010/main" val="36354131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spcBef>
                <a:spcPts val="80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21</a:t>
            </a:fld>
            <a:endParaRPr kumimoji="1" lang="ja-JP" altLang="en-US"/>
          </a:p>
        </p:txBody>
      </p:sp>
    </p:spTree>
    <p:extLst>
      <p:ext uri="{BB962C8B-B14F-4D97-AF65-F5344CB8AC3E}">
        <p14:creationId xmlns:p14="http://schemas.microsoft.com/office/powerpoint/2010/main" val="2643578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spcBef>
                <a:spcPts val="80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2</a:t>
            </a:fld>
            <a:endParaRPr kumimoji="1" lang="ja-JP" altLang="en-US"/>
          </a:p>
        </p:txBody>
      </p:sp>
    </p:spTree>
    <p:extLst>
      <p:ext uri="{BB962C8B-B14F-4D97-AF65-F5344CB8AC3E}">
        <p14:creationId xmlns:p14="http://schemas.microsoft.com/office/powerpoint/2010/main" val="2750371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3</a:t>
            </a:fld>
            <a:endParaRPr kumimoji="1" lang="ja-JP" altLang="en-US"/>
          </a:p>
        </p:txBody>
      </p:sp>
    </p:spTree>
    <p:extLst>
      <p:ext uri="{BB962C8B-B14F-4D97-AF65-F5344CB8AC3E}">
        <p14:creationId xmlns:p14="http://schemas.microsoft.com/office/powerpoint/2010/main" val="1214962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4</a:t>
            </a:fld>
            <a:endParaRPr kumimoji="1" lang="ja-JP" altLang="en-US"/>
          </a:p>
        </p:txBody>
      </p:sp>
    </p:spTree>
    <p:extLst>
      <p:ext uri="{BB962C8B-B14F-4D97-AF65-F5344CB8AC3E}">
        <p14:creationId xmlns:p14="http://schemas.microsoft.com/office/powerpoint/2010/main" val="3086224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5</a:t>
            </a:fld>
            <a:endParaRPr kumimoji="1" lang="ja-JP" altLang="en-US"/>
          </a:p>
        </p:txBody>
      </p:sp>
    </p:spTree>
    <p:extLst>
      <p:ext uri="{BB962C8B-B14F-4D97-AF65-F5344CB8AC3E}">
        <p14:creationId xmlns:p14="http://schemas.microsoft.com/office/powerpoint/2010/main" val="3924281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6</a:t>
            </a:fld>
            <a:endParaRPr kumimoji="1" lang="ja-JP" altLang="en-US"/>
          </a:p>
        </p:txBody>
      </p:sp>
    </p:spTree>
    <p:extLst>
      <p:ext uri="{BB962C8B-B14F-4D97-AF65-F5344CB8AC3E}">
        <p14:creationId xmlns:p14="http://schemas.microsoft.com/office/powerpoint/2010/main" val="3110508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7</a:t>
            </a:fld>
            <a:endParaRPr kumimoji="1" lang="ja-JP" altLang="en-US"/>
          </a:p>
        </p:txBody>
      </p:sp>
    </p:spTree>
    <p:extLst>
      <p:ext uri="{BB962C8B-B14F-4D97-AF65-F5344CB8AC3E}">
        <p14:creationId xmlns:p14="http://schemas.microsoft.com/office/powerpoint/2010/main" val="19873092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8</a:t>
            </a:fld>
            <a:endParaRPr kumimoji="1" lang="ja-JP" altLang="en-US"/>
          </a:p>
        </p:txBody>
      </p:sp>
    </p:spTree>
    <p:extLst>
      <p:ext uri="{BB962C8B-B14F-4D97-AF65-F5344CB8AC3E}">
        <p14:creationId xmlns:p14="http://schemas.microsoft.com/office/powerpoint/2010/main" val="2376229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ja-JP" altLang="en-US"/>
              <a:t>マスター タイトルの書式設定</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C31F64F-0D30-4C3A-A0BE-910F4CC3C3E7}" type="datetime1">
              <a:rPr kumimoji="1" lang="ja-JP" altLang="en-US" smtClean="0"/>
              <a:t>2021/8/25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29328E1-F047-4AB4-B3FF-0294A283BF8F}" type="datetime1">
              <a:rPr kumimoji="1" lang="ja-JP" altLang="en-US" smtClean="0"/>
              <a:t>2021/8/25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3916089-223D-4750-89AE-B390316EF4A6}" type="datetime1">
              <a:rPr kumimoji="1" lang="ja-JP" altLang="en-US" smtClean="0"/>
              <a:t>2021/8/25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24093F2-F397-4322-8BCF-C5B5A26541AE}" type="datetime1">
              <a:rPr kumimoji="1" lang="ja-JP" altLang="en-US" smtClean="0"/>
              <a:t>2021/8/25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4AAD4A4-B6F4-46BC-87F0-53D8B8B4CC34}" type="datetime1">
              <a:rPr kumimoji="1" lang="ja-JP" altLang="en-US" smtClean="0"/>
              <a:t>2021/8/25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6375DAB-E23D-468C-AF05-298D314015C0}" type="datetime1">
              <a:rPr kumimoji="1" lang="ja-JP" altLang="en-US" smtClean="0"/>
              <a:t>2021/8/25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0166098-0D6A-4E28-93E3-BBDB3A87EDC1}" type="datetime1">
              <a:rPr kumimoji="1" lang="ja-JP" altLang="en-US" smtClean="0"/>
              <a:t>2021/8/25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37ACE5D2-3648-4CCF-AC47-C802402CB13C}" type="datetime1">
              <a:rPr kumimoji="1" lang="ja-JP" altLang="en-US" smtClean="0"/>
              <a:t>2021/8/25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EF9A8E-EE60-47D9-A1ED-FCE9387E1B69}" type="datetime1">
              <a:rPr kumimoji="1" lang="ja-JP" altLang="en-US" smtClean="0"/>
              <a:t>2021/8/25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747AEC9-FC0C-40DA-837B-2B35ECEA451C}" type="datetime1">
              <a:rPr kumimoji="1" lang="ja-JP" altLang="en-US" smtClean="0"/>
              <a:t>2021/8/25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6CA3D9F-C0C5-4B45-A27A-2A4D899DB100}" type="datetime1">
              <a:rPr kumimoji="1" lang="ja-JP" altLang="en-US" smtClean="0"/>
              <a:t>2021/8/25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9672F1F-A543-43EE-80AA-CB7F72D8E56C}" type="datetime1">
              <a:rPr kumimoji="1" lang="ja-JP" altLang="en-US" smtClean="0"/>
              <a:t>2021/8/25</a:t>
            </a:fld>
            <a:endParaRPr kumimoji="1" lang="ja-JP" alt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8041704" y="18288"/>
            <a:ext cx="1066800" cy="329184"/>
          </a:xfrm>
          <a:prstGeom prst="rect">
            <a:avLst/>
          </a:prstGeom>
        </p:spPr>
        <p:txBody>
          <a:bodyPr vert="horz" lIns="91440" tIns="45720" rIns="91440" bIns="45720" rtlCol="0" anchor="ctr"/>
          <a:lstStyle>
            <a:lvl1pPr algn="r">
              <a:defRPr sz="1600" b="1">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F0DA1747-7AE3-4485-B1CC-5CDDF653E874}"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kumimoji="1"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kumimoji="1"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kumimoji="1"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kumimoji="1"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kumimoji="1"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kumimoji="1"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http://www.unic.or.jp/files/sdg_icon_17_ja-290x290.png" TargetMode="External"/><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79309" y="2021169"/>
            <a:ext cx="8748464" cy="1445419"/>
          </a:xfrm>
        </p:spPr>
        <p:txBody>
          <a:bodyPr/>
          <a:lstStyle/>
          <a:p>
            <a:pPr algn="ctr"/>
            <a:r>
              <a:rPr lang="ja-JP" altLang="en-US" sz="3600" b="1" dirty="0">
                <a:latin typeface="Meiryo UI" panose="020B0604030504040204" pitchFamily="50" charset="-128"/>
                <a:ea typeface="Meiryo UI" panose="020B0604030504040204" pitchFamily="50" charset="-128"/>
                <a:cs typeface="Meiryo UI" panose="020B0604030504040204" pitchFamily="50" charset="-128"/>
              </a:rPr>
              <a:t>事業者における脱炭素化の促進のための</a:t>
            </a:r>
            <a:r>
              <a:rPr lang="en-US" altLang="ja-JP" sz="3600" b="1" dirty="0">
                <a:latin typeface="Meiryo UI" panose="020B0604030504040204" pitchFamily="50" charset="-128"/>
                <a:ea typeface="Meiryo UI" panose="020B0604030504040204" pitchFamily="50" charset="-128"/>
                <a:cs typeface="Meiryo UI" panose="020B0604030504040204" pitchFamily="50" charset="-128"/>
              </a:rPr>
              <a:t/>
            </a:r>
            <a:br>
              <a:rPr lang="en-US" altLang="ja-JP" sz="3600" b="1" dirty="0">
                <a:latin typeface="Meiryo UI" panose="020B0604030504040204" pitchFamily="50" charset="-128"/>
                <a:ea typeface="Meiryo UI" panose="020B0604030504040204" pitchFamily="50" charset="-128"/>
                <a:cs typeface="Meiryo UI" panose="020B0604030504040204" pitchFamily="50" charset="-128"/>
              </a:rPr>
            </a:br>
            <a:r>
              <a:rPr lang="ja-JP" altLang="en-US" sz="3600" b="1" dirty="0">
                <a:latin typeface="Meiryo UI" panose="020B0604030504040204" pitchFamily="50" charset="-128"/>
                <a:ea typeface="Meiryo UI" panose="020B0604030504040204" pitchFamily="50" charset="-128"/>
                <a:cs typeface="Meiryo UI" panose="020B0604030504040204" pitchFamily="50" charset="-128"/>
              </a:rPr>
              <a:t>制度のあり方について</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7804884" y="260648"/>
            <a:ext cx="1015588" cy="369332"/>
          </a:xfrm>
          <a:prstGeom prst="rect">
            <a:avLst/>
          </a:prstGeom>
          <a:solidFill>
            <a:schemeClr val="bg1"/>
          </a:solidFill>
          <a:ln w="12700">
            <a:solidFill>
              <a:schemeClr val="tx1"/>
            </a:solidFill>
          </a:ln>
        </p:spPr>
        <p:txBody>
          <a:bodyPr wrap="square" rtlCol="0">
            <a:spAutoFit/>
          </a:bodyPr>
          <a:lstStyle/>
          <a:p>
            <a:pPr algn="ctr"/>
            <a:r>
              <a:rPr kumimoji="1" lang="ja-JP" altLang="en-US" dirty="0"/>
              <a:t>資料１</a:t>
            </a:r>
          </a:p>
        </p:txBody>
      </p:sp>
      <p:pic>
        <p:nvPicPr>
          <p:cNvPr id="7" name="Picture 13">
            <a:extLst>
              <a:ext uri="{FF2B5EF4-FFF2-40B4-BE49-F238E27FC236}">
                <a16:creationId xmlns:a16="http://schemas.microsoft.com/office/drawing/2014/main" id="{61E69E31-3FB2-4D2C-8C5D-0AA9E94BA7D4}"/>
              </a:ext>
            </a:extLst>
          </p:cNvPr>
          <p:cNvPicPr>
            <a:picLocks noChangeAspect="1" noChangeArrowheads="1"/>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7334667" y="989128"/>
            <a:ext cx="863442" cy="863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図 7">
            <a:extLst>
              <a:ext uri="{FF2B5EF4-FFF2-40B4-BE49-F238E27FC236}">
                <a16:creationId xmlns:a16="http://schemas.microsoft.com/office/drawing/2014/main" id="{7B35C5B3-B317-45D2-A1A7-DDDD7D5D14E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48165" y="986749"/>
            <a:ext cx="858295" cy="8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図 8">
            <a:extLst>
              <a:ext uri="{FF2B5EF4-FFF2-40B4-BE49-F238E27FC236}">
                <a16:creationId xmlns:a16="http://schemas.microsoft.com/office/drawing/2014/main" id="{92165169-5727-4122-B0B0-69956D1B229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757717" y="986749"/>
            <a:ext cx="861610" cy="8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図 9">
            <a:extLst>
              <a:ext uri="{FF2B5EF4-FFF2-40B4-BE49-F238E27FC236}">
                <a16:creationId xmlns:a16="http://schemas.microsoft.com/office/drawing/2014/main" id="{56C80187-4930-41A9-AA99-47E13B35432B}"/>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608974" y="986749"/>
            <a:ext cx="861610" cy="8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図 10">
            <a:extLst>
              <a:ext uri="{FF2B5EF4-FFF2-40B4-BE49-F238E27FC236}">
                <a16:creationId xmlns:a16="http://schemas.microsoft.com/office/drawing/2014/main" id="{739C1168-DFAB-4BA3-9156-2D431052901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903670" y="988161"/>
            <a:ext cx="858293" cy="858293"/>
          </a:xfrm>
          <a:prstGeom prst="rect">
            <a:avLst/>
          </a:prstGeom>
        </p:spPr>
      </p:pic>
      <p:pic>
        <p:nvPicPr>
          <p:cNvPr id="12" name="図 11">
            <a:extLst>
              <a:ext uri="{FF2B5EF4-FFF2-40B4-BE49-F238E27FC236}">
                <a16:creationId xmlns:a16="http://schemas.microsoft.com/office/drawing/2014/main" id="{8DB71064-1EAC-4001-A5E8-5DBA32A97D7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466338" y="989214"/>
            <a:ext cx="868329" cy="868329"/>
          </a:xfrm>
          <a:prstGeom prst="rect">
            <a:avLst/>
          </a:prstGeom>
        </p:spPr>
      </p:pic>
      <p:pic>
        <p:nvPicPr>
          <p:cNvPr id="13" name="図 12">
            <a:extLst>
              <a:ext uri="{FF2B5EF4-FFF2-40B4-BE49-F238E27FC236}">
                <a16:creationId xmlns:a16="http://schemas.microsoft.com/office/drawing/2014/main" id="{E51A4837-1F56-4A03-9C7F-187AA83A4C3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192031" y="986011"/>
            <a:ext cx="858196" cy="858196"/>
          </a:xfrm>
          <a:prstGeom prst="rect">
            <a:avLst/>
          </a:prstGeom>
        </p:spPr>
      </p:pic>
      <p:sp>
        <p:nvSpPr>
          <p:cNvPr id="14" name="タイトル 1"/>
          <p:cNvSpPr txBox="1">
            <a:spLocks/>
          </p:cNvSpPr>
          <p:nvPr/>
        </p:nvSpPr>
        <p:spPr>
          <a:xfrm>
            <a:off x="395536" y="3861048"/>
            <a:ext cx="2830149" cy="990600"/>
          </a:xfrm>
          <a:prstGeom prst="rect">
            <a:avLst/>
          </a:prstGeom>
        </p:spPr>
        <p:txBody>
          <a:bodyPr vert="horz" lIns="91440" tIns="45720" rIns="91440" bIns="45720" rtlCol="0" anchor="b">
            <a:noAutofit/>
          </a:bodyPr>
          <a:lstStyle>
            <a:lvl1pPr algn="l" defTabSz="914400" rtl="0" eaLnBrk="1" latinLnBrk="0" hangingPunct="1">
              <a:spcBef>
                <a:spcPct val="0"/>
              </a:spcBef>
              <a:buNone/>
              <a:defRPr kumimoji="1" sz="5400" kern="1200" cap="all" spc="-100" baseline="0">
                <a:solidFill>
                  <a:schemeClr val="tx2"/>
                </a:solidFill>
                <a:latin typeface="+mj-lt"/>
                <a:ea typeface="+mj-ea"/>
                <a:cs typeface="+mj-cs"/>
              </a:defRPr>
            </a:lvl1pPr>
          </a:lstStyle>
          <a:p>
            <a:r>
              <a:rPr lang="ja-JP" altLang="en-US" sz="3600" dirty="0"/>
              <a:t>　　構成</a:t>
            </a:r>
          </a:p>
        </p:txBody>
      </p:sp>
      <p:sp>
        <p:nvSpPr>
          <p:cNvPr id="15" name="角丸四角形 14"/>
          <p:cNvSpPr/>
          <p:nvPr/>
        </p:nvSpPr>
        <p:spPr>
          <a:xfrm>
            <a:off x="683568" y="4149080"/>
            <a:ext cx="7820626" cy="2280813"/>
          </a:xfrm>
          <a:prstGeom prst="roundRect">
            <a:avLst>
              <a:gd name="adj" fmla="val 7991"/>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16" name="コンテンツ プレースホルダー 2"/>
          <p:cNvSpPr txBox="1">
            <a:spLocks/>
          </p:cNvSpPr>
          <p:nvPr/>
        </p:nvSpPr>
        <p:spPr>
          <a:xfrm>
            <a:off x="879961" y="4819423"/>
            <a:ext cx="7436455" cy="1417889"/>
          </a:xfrm>
          <a:prstGeom prst="rect">
            <a:avLst/>
          </a:prstGeom>
        </p:spPr>
        <p:txBody>
          <a:bodyPr vert="horz" wrap="square" lIns="91440" tIns="45720" rIns="91440" bIns="45720" rtlCol="0">
            <a:spAutoFit/>
          </a:bodyPr>
          <a:lstStyle>
            <a:lvl1pPr marL="0" indent="0" algn="l" defTabSz="914400" rtl="0" eaLnBrk="1" latinLnBrk="0" hangingPunct="1">
              <a:spcBef>
                <a:spcPct val="20000"/>
              </a:spcBef>
              <a:buClr>
                <a:schemeClr val="accent1"/>
              </a:buClr>
              <a:buSzPct val="85000"/>
              <a:buFont typeface="Arial" pitchFamily="34" charset="0"/>
              <a:buNone/>
              <a:defRPr kumimoji="1" sz="24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Clr>
                <a:schemeClr val="accent1"/>
              </a:buClr>
              <a:buSzPct val="85000"/>
              <a:buFont typeface="Arial" pitchFamily="34" charset="0"/>
              <a:buNone/>
              <a:defRPr kumimoji="1"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90000"/>
              <a:buFont typeface="Arial" pitchFamily="34" charset="0"/>
              <a:buNone/>
              <a:defRPr kumimoji="1"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Arial" pitchFamily="34" charset="0"/>
              <a:buNone/>
              <a:defRPr kumimoji="1"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100000"/>
              <a:buFont typeface="Arial" pitchFamily="34" charset="0"/>
              <a:buNone/>
              <a:defRPr kumimoji="1"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kumimoji="1" sz="13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Font typeface="Arial" pitchFamily="34" charset="0"/>
              <a:buNone/>
              <a:defRPr kumimoji="1" sz="13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Font typeface="Arial" pitchFamily="34" charset="0"/>
              <a:buNone/>
              <a:defRPr kumimoji="1" sz="13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Font typeface="Arial" pitchFamily="34" charset="0"/>
              <a:buNone/>
              <a:defRPr kumimoji="1" sz="1300" kern="1200">
                <a:solidFill>
                  <a:schemeClr val="tx1">
                    <a:tint val="75000"/>
                  </a:schemeClr>
                </a:solidFill>
                <a:latin typeface="+mn-lt"/>
                <a:ea typeface="+mn-ea"/>
                <a:cs typeface="+mn-cs"/>
              </a:defRPr>
            </a:lvl9pPr>
          </a:lstStyle>
          <a:p>
            <a:pPr>
              <a:lnSpc>
                <a:spcPts val="3600"/>
              </a:lnSpc>
              <a:spcBef>
                <a:spcPts val="0"/>
              </a:spcBef>
            </a:pPr>
            <a:r>
              <a:rPr lang="ja-JP" altLang="en-US" sz="2200" b="1" dirty="0">
                <a:latin typeface="Meiryo UI" panose="020B0604030504040204" pitchFamily="50" charset="-128"/>
                <a:ea typeface="Meiryo UI" panose="020B0604030504040204" pitchFamily="50" charset="-128"/>
              </a:rPr>
              <a:t>１．事業者の取組みを促進するための制度の基本的な考え方</a:t>
            </a:r>
            <a:endParaRPr lang="en-US" altLang="ja-JP" sz="2200" b="1" dirty="0">
              <a:latin typeface="Meiryo UI" panose="020B0604030504040204" pitchFamily="50" charset="-128"/>
              <a:ea typeface="Meiryo UI" panose="020B0604030504040204" pitchFamily="50" charset="-128"/>
            </a:endParaRPr>
          </a:p>
          <a:p>
            <a:pPr>
              <a:lnSpc>
                <a:spcPts val="3600"/>
              </a:lnSpc>
              <a:spcBef>
                <a:spcPts val="0"/>
              </a:spcBef>
            </a:pPr>
            <a:r>
              <a:rPr lang="ja-JP" altLang="en-US" sz="2200" b="1" dirty="0">
                <a:latin typeface="Meiryo UI" panose="020B0604030504040204" pitchFamily="50" charset="-128"/>
                <a:ea typeface="Meiryo UI" panose="020B0604030504040204" pitchFamily="50" charset="-128"/>
              </a:rPr>
              <a:t>２．新たな制度の方向性について（事務局案）</a:t>
            </a:r>
            <a:endParaRPr lang="en-US" altLang="ja-JP" sz="2200" b="1" dirty="0">
              <a:latin typeface="Meiryo UI" panose="020B0604030504040204" pitchFamily="50" charset="-128"/>
              <a:ea typeface="Meiryo UI" panose="020B0604030504040204" pitchFamily="50" charset="-128"/>
            </a:endParaRPr>
          </a:p>
          <a:p>
            <a:pPr>
              <a:lnSpc>
                <a:spcPts val="3600"/>
              </a:lnSpc>
              <a:spcBef>
                <a:spcPts val="0"/>
              </a:spcBef>
            </a:pPr>
            <a:r>
              <a:rPr lang="ja-JP" altLang="en-US" sz="2200" b="1" dirty="0">
                <a:latin typeface="Meiryo UI" panose="020B0604030504040204" pitchFamily="50" charset="-128"/>
                <a:ea typeface="Meiryo UI" panose="020B0604030504040204" pitchFamily="50" charset="-128"/>
              </a:rPr>
              <a:t>３．今後のスケジュールについて</a:t>
            </a:r>
            <a:endParaRPr lang="en-US" altLang="ja-JP" sz="2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10926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9</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２．新たな制度の方向性について</a:t>
            </a:r>
          </a:p>
        </p:txBody>
      </p:sp>
      <p:sp>
        <p:nvSpPr>
          <p:cNvPr id="22" name="正方形/長方形 21">
            <a:extLst>
              <a:ext uri="{FF2B5EF4-FFF2-40B4-BE49-F238E27FC236}">
                <a16:creationId xmlns:a16="http://schemas.microsoft.com/office/drawing/2014/main" id="{466E1240-A2E2-4F8F-BB27-BCCAEB53E9E6}"/>
              </a:ext>
            </a:extLst>
          </p:cNvPr>
          <p:cNvSpPr/>
          <p:nvPr/>
        </p:nvSpPr>
        <p:spPr>
          <a:xfrm>
            <a:off x="323528" y="1919732"/>
            <a:ext cx="8496946" cy="4680000"/>
          </a:xfrm>
          <a:prstGeom prst="rect">
            <a:avLst/>
          </a:prstGeom>
          <a:ln>
            <a:solidFill>
              <a:schemeClr val="tx1"/>
            </a:solidFill>
            <a:prstDash val="dash"/>
          </a:ln>
        </p:spPr>
        <p:txBody>
          <a:bodyPr wrap="square">
            <a:spAutoFit/>
          </a:bodyPr>
          <a:lstStyle/>
          <a:p>
            <a:r>
              <a:rPr lang="ja-JP" altLang="en-US" sz="1600" dirty="0">
                <a:latin typeface="Meiryo UI" panose="020B0604030504040204" pitchFamily="50" charset="-128"/>
                <a:ea typeface="Meiryo UI" panose="020B0604030504040204" pitchFamily="50" charset="-128"/>
              </a:rPr>
              <a:t>＜参考情報＞</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◇基準年度の設定に係るコロナ禍への配慮について</a:t>
            </a:r>
            <a:endParaRPr lang="en-US" altLang="ja-JP" sz="1600" dirty="0">
              <a:latin typeface="Meiryo UI" panose="020B0604030504040204" pitchFamily="50" charset="-128"/>
              <a:ea typeface="Meiryo UI" panose="020B0604030504040204" pitchFamily="50" charset="-128"/>
            </a:endParaRPr>
          </a:p>
          <a:p>
            <a:pPr marL="268288" indent="-268288"/>
            <a:r>
              <a:rPr lang="ja-JP" altLang="en-US" sz="1600" dirty="0">
                <a:latin typeface="Meiryo UI" panose="020B0604030504040204" pitchFamily="50" charset="-128"/>
                <a:ea typeface="Meiryo UI" panose="020B0604030504040204" pitchFamily="50" charset="-128"/>
              </a:rPr>
              <a:t>　・案１、２では、基準年度は、現行の運用と同様に「計画初年度の前年度」を想定しており、本制度の運用が</a:t>
            </a:r>
            <a:r>
              <a:rPr lang="en-US" altLang="ja-JP" sz="1600" dirty="0">
                <a:latin typeface="Meiryo UI" panose="020B0604030504040204" pitchFamily="50" charset="-128"/>
                <a:ea typeface="Meiryo UI" panose="020B0604030504040204" pitchFamily="50" charset="-128"/>
              </a:rPr>
              <a:t>2023</a:t>
            </a:r>
            <a:r>
              <a:rPr lang="ja-JP" altLang="en-US" sz="1600" dirty="0">
                <a:latin typeface="Meiryo UI" panose="020B0604030504040204" pitchFamily="50" charset="-128"/>
                <a:ea typeface="Meiryo UI" panose="020B0604030504040204" pitchFamily="50" charset="-128"/>
              </a:rPr>
              <a:t>年度を開始する場合、</a:t>
            </a:r>
            <a:r>
              <a:rPr lang="en-US" altLang="ja-JP" sz="1600" dirty="0">
                <a:latin typeface="Meiryo UI" panose="020B0604030504040204" pitchFamily="50" charset="-128"/>
                <a:ea typeface="Meiryo UI" panose="020B0604030504040204" pitchFamily="50" charset="-128"/>
              </a:rPr>
              <a:t>2022</a:t>
            </a:r>
            <a:r>
              <a:rPr lang="ja-JP" altLang="en-US" sz="1600" dirty="0">
                <a:latin typeface="Meiryo UI" panose="020B0604030504040204" pitchFamily="50" charset="-128"/>
                <a:ea typeface="Meiryo UI" panose="020B0604030504040204" pitchFamily="50" charset="-128"/>
              </a:rPr>
              <a:t>年度となる。</a:t>
            </a:r>
            <a:endParaRPr lang="en-US" altLang="ja-JP" sz="1600" dirty="0">
              <a:latin typeface="Meiryo UI" panose="020B0604030504040204" pitchFamily="50" charset="-128"/>
              <a:ea typeface="Meiryo UI" panose="020B0604030504040204" pitchFamily="50" charset="-128"/>
            </a:endParaRPr>
          </a:p>
          <a:p>
            <a:pPr marL="173038" indent="-173038"/>
            <a:r>
              <a:rPr lang="ja-JP" altLang="en-US" sz="1600" dirty="0">
                <a:latin typeface="Meiryo UI" panose="020B0604030504040204" pitchFamily="50" charset="-128"/>
                <a:ea typeface="Meiryo UI" panose="020B0604030504040204" pitchFamily="50" charset="-128"/>
              </a:rPr>
              <a:t>　・案３では、基準年度は</a:t>
            </a:r>
            <a:r>
              <a:rPr lang="en-US" altLang="ja-JP" sz="1600" dirty="0">
                <a:latin typeface="Meiryo UI" panose="020B0604030504040204" pitchFamily="50" charset="-128"/>
                <a:ea typeface="Meiryo UI" panose="020B0604030504040204" pitchFamily="50" charset="-128"/>
              </a:rPr>
              <a:t>2013</a:t>
            </a:r>
            <a:r>
              <a:rPr lang="ja-JP" altLang="en-US" sz="1600" dirty="0">
                <a:latin typeface="Meiryo UI" panose="020B0604030504040204" pitchFamily="50" charset="-128"/>
                <a:ea typeface="Meiryo UI" panose="020B0604030504040204" pitchFamily="50" charset="-128"/>
              </a:rPr>
              <a:t>年度となり、コロナ禍の影響はない。</a:t>
            </a:r>
            <a:endParaRPr lang="en-US" altLang="ja-JP" sz="1600" dirty="0">
              <a:latin typeface="Meiryo UI" panose="020B0604030504040204" pitchFamily="50" charset="-128"/>
              <a:ea typeface="Meiryo UI" panose="020B0604030504040204" pitchFamily="50" charset="-128"/>
            </a:endParaRPr>
          </a:p>
          <a:p>
            <a:pPr marL="173038" indent="-173038"/>
            <a:r>
              <a:rPr lang="ja-JP" altLang="en-US" sz="1600" dirty="0">
                <a:latin typeface="Meiryo UI" panose="020B0604030504040204" pitchFamily="50" charset="-128"/>
                <a:ea typeface="Meiryo UI" panose="020B0604030504040204" pitchFamily="50" charset="-128"/>
              </a:rPr>
              <a:t>　・現行の運用においても、</a:t>
            </a:r>
            <a:r>
              <a:rPr lang="en-US" altLang="ja-JP" sz="1600" dirty="0">
                <a:latin typeface="Meiryo UI" panose="020B0604030504040204" pitchFamily="50" charset="-128"/>
                <a:ea typeface="Meiryo UI" panose="020B0604030504040204" pitchFamily="50" charset="-128"/>
              </a:rPr>
              <a:t>2020</a:t>
            </a:r>
            <a:r>
              <a:rPr lang="ja-JP" altLang="en-US" sz="1600" dirty="0">
                <a:latin typeface="Meiryo UI" panose="020B0604030504040204" pitchFamily="50" charset="-128"/>
                <a:ea typeface="Meiryo UI" panose="020B0604030504040204" pitchFamily="50" charset="-128"/>
              </a:rPr>
              <a:t>年度の基準年度の設定には配慮している。</a:t>
            </a:r>
            <a:endParaRPr lang="en-US" altLang="ja-JP" sz="1600" dirty="0">
              <a:latin typeface="Meiryo UI" panose="020B0604030504040204" pitchFamily="50" charset="-128"/>
              <a:ea typeface="Meiryo UI" panose="020B0604030504040204" pitchFamily="50" charset="-128"/>
            </a:endParaRPr>
          </a:p>
          <a:p>
            <a:pPr>
              <a:lnSpc>
                <a:spcPts val="800"/>
              </a:lnSpc>
            </a:pP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◇実行計画における削減目標の算定時における削減量</a:t>
            </a:r>
            <a:r>
              <a:rPr lang="en-US" altLang="ja-JP" sz="1600" dirty="0">
                <a:latin typeface="Meiryo UI" panose="020B0604030504040204" pitchFamily="50" charset="-128"/>
                <a:ea typeface="Meiryo UI" panose="020B0604030504040204" pitchFamily="50" charset="-128"/>
              </a:rPr>
              <a:t>(2030</a:t>
            </a:r>
            <a:r>
              <a:rPr lang="ja-JP" altLang="en-US" sz="1600" dirty="0">
                <a:latin typeface="Meiryo UI" panose="020B0604030504040204" pitchFamily="50" charset="-128"/>
                <a:ea typeface="Meiryo UI" panose="020B0604030504040204" pitchFamily="50" charset="-128"/>
              </a:rPr>
              <a:t>対策なし将来からの削減量</a:t>
            </a:r>
            <a:r>
              <a:rPr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　・削減目標</a:t>
            </a:r>
            <a:r>
              <a:rPr lang="en-US" altLang="ja-JP" sz="1600" dirty="0">
                <a:latin typeface="Meiryo UI" panose="020B0604030504040204" pitchFamily="50" charset="-128"/>
                <a:ea typeface="Meiryo UI" panose="020B0604030504040204" pitchFamily="50" charset="-128"/>
              </a:rPr>
              <a:t>40</a:t>
            </a:r>
            <a:r>
              <a:rPr lang="ja-JP" altLang="en-US" sz="1600" dirty="0">
                <a:latin typeface="Meiryo UI" panose="020B0604030504040204" pitchFamily="50" charset="-128"/>
                <a:ea typeface="Meiryo UI" panose="020B0604030504040204" pitchFamily="50" charset="-128"/>
              </a:rPr>
              <a:t>％算定時の削減量の合計：</a:t>
            </a:r>
            <a:r>
              <a:rPr lang="en-US" altLang="ja-JP" sz="1600" dirty="0">
                <a:latin typeface="Meiryo UI" panose="020B0604030504040204" pitchFamily="50" charset="-128"/>
                <a:ea typeface="Meiryo UI" panose="020B0604030504040204" pitchFamily="50" charset="-128"/>
              </a:rPr>
              <a:t>2,369</a:t>
            </a:r>
            <a:r>
              <a:rPr lang="ja-JP" altLang="en-US" sz="1600" dirty="0">
                <a:latin typeface="Meiryo UI" panose="020B0604030504040204" pitchFamily="50" charset="-128"/>
                <a:ea typeface="Meiryo UI" panose="020B0604030504040204" pitchFamily="50" charset="-128"/>
              </a:rPr>
              <a:t>万</a:t>
            </a:r>
            <a:r>
              <a:rPr lang="ja-JP" altLang="en-US" sz="1600" dirty="0" err="1">
                <a:latin typeface="Meiryo UI" panose="020B0604030504040204" pitchFamily="50" charset="-128"/>
                <a:ea typeface="Meiryo UI" panose="020B0604030504040204" pitchFamily="50" charset="-128"/>
              </a:rPr>
              <a:t>ｔ</a:t>
            </a:r>
            <a:r>
              <a:rPr lang="en-US" altLang="ja-JP" sz="1600" dirty="0">
                <a:latin typeface="Meiryo UI" panose="020B0604030504040204" pitchFamily="50" charset="-128"/>
                <a:ea typeface="Meiryo UI" panose="020B0604030504040204" pitchFamily="50" charset="-128"/>
              </a:rPr>
              <a:t>-CO2</a:t>
            </a:r>
          </a:p>
          <a:p>
            <a:r>
              <a:rPr lang="ja-JP" altLang="en-US" sz="1600" dirty="0">
                <a:latin typeface="Meiryo UI" panose="020B0604030504040204" pitchFamily="50" charset="-128"/>
                <a:ea typeface="Meiryo UI" panose="020B0604030504040204" pitchFamily="50" charset="-128"/>
              </a:rPr>
              <a:t>　・そのうち、特定事業者による対策として見込んだ削減量：約</a:t>
            </a:r>
            <a:r>
              <a:rPr lang="en-US" altLang="ja-JP" sz="1600" dirty="0">
                <a:latin typeface="Meiryo UI" panose="020B0604030504040204" pitchFamily="50" charset="-128"/>
                <a:ea typeface="Meiryo UI" panose="020B0604030504040204" pitchFamily="50" charset="-128"/>
              </a:rPr>
              <a:t>770</a:t>
            </a:r>
            <a:r>
              <a:rPr lang="ja-JP" altLang="en-US" sz="1600" dirty="0">
                <a:latin typeface="Meiryo UI" panose="020B0604030504040204" pitchFamily="50" charset="-128"/>
                <a:ea typeface="Meiryo UI" panose="020B0604030504040204" pitchFamily="50" charset="-128"/>
              </a:rPr>
              <a:t>万</a:t>
            </a:r>
            <a:r>
              <a:rPr lang="ja-JP" altLang="en-US" sz="1600" dirty="0" err="1">
                <a:latin typeface="Meiryo UI" panose="020B0604030504040204" pitchFamily="50" charset="-128"/>
                <a:ea typeface="Meiryo UI" panose="020B0604030504040204" pitchFamily="50" charset="-128"/>
              </a:rPr>
              <a:t>ｔ</a:t>
            </a:r>
            <a:r>
              <a:rPr lang="en-US" altLang="ja-JP" sz="1600" dirty="0">
                <a:latin typeface="Meiryo UI" panose="020B0604030504040204" pitchFamily="50" charset="-128"/>
                <a:ea typeface="Meiryo UI" panose="020B0604030504040204" pitchFamily="50" charset="-128"/>
              </a:rPr>
              <a:t>-CO2</a:t>
            </a:r>
            <a:r>
              <a:rPr lang="ja-JP" altLang="en-US" sz="1600" dirty="0">
                <a:latin typeface="Meiryo UI" panose="020B0604030504040204" pitchFamily="50" charset="-128"/>
                <a:ea typeface="Meiryo UI" panose="020B0604030504040204" pitchFamily="50" charset="-128"/>
              </a:rPr>
              <a:t>（約</a:t>
            </a:r>
            <a:r>
              <a:rPr lang="en-US" altLang="ja-JP" sz="1600" dirty="0">
                <a:latin typeface="Meiryo UI" panose="020B0604030504040204" pitchFamily="50" charset="-128"/>
                <a:ea typeface="Meiryo UI" panose="020B0604030504040204" pitchFamily="50" charset="-128"/>
              </a:rPr>
              <a:t>1/3</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温室効果ガスの総排出量に占める特定事業者分についても、約</a:t>
            </a:r>
            <a:r>
              <a:rPr lang="en-US" altLang="ja-JP" sz="1600" dirty="0">
                <a:latin typeface="Meiryo UI" panose="020B0604030504040204" pitchFamily="50" charset="-128"/>
                <a:ea typeface="Meiryo UI" panose="020B0604030504040204" pitchFamily="50" charset="-128"/>
              </a:rPr>
              <a:t>1/3)</a:t>
            </a:r>
          </a:p>
          <a:p>
            <a:r>
              <a:rPr lang="ja-JP" altLang="en-US" sz="1600" dirty="0">
                <a:latin typeface="Meiryo UI" panose="020B0604030504040204" pitchFamily="50" charset="-128"/>
                <a:ea typeface="Meiryo UI" panose="020B0604030504040204" pitchFamily="50" charset="-128"/>
              </a:rPr>
              <a:t>　・特定事業者分として見込んだ削減量のおおまかな内訳は下表のとおり</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p:txBody>
      </p:sp>
      <p:sp>
        <p:nvSpPr>
          <p:cNvPr id="7" name="正方形/長方形 6"/>
          <p:cNvSpPr/>
          <p:nvPr/>
        </p:nvSpPr>
        <p:spPr>
          <a:xfrm>
            <a:off x="323528" y="1412776"/>
            <a:ext cx="8208912"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①　削減率</a:t>
            </a: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目標</a:t>
            </a: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の見直しについて</a:t>
            </a:r>
            <a:endParaRPr lang="ja-JP" altLang="en-US" sz="2000" b="1" dirty="0"/>
          </a:p>
        </p:txBody>
      </p:sp>
      <p:sp>
        <p:nvSpPr>
          <p:cNvPr id="8" name="テキスト ボックス 7">
            <a:extLst>
              <a:ext uri="{FF2B5EF4-FFF2-40B4-BE49-F238E27FC236}">
                <a16:creationId xmlns:a16="http://schemas.microsoft.com/office/drawing/2014/main" id="{D85538E7-BE6B-4352-89F6-B699CAA961EB}"/>
              </a:ext>
            </a:extLst>
          </p:cNvPr>
          <p:cNvSpPr txBox="1"/>
          <p:nvPr/>
        </p:nvSpPr>
        <p:spPr>
          <a:xfrm>
            <a:off x="181684" y="476999"/>
            <a:ext cx="8782804" cy="913070"/>
          </a:xfrm>
          <a:prstGeom prst="rect">
            <a:avLst/>
          </a:prstGeom>
          <a:noFill/>
        </p:spPr>
        <p:txBody>
          <a:bodyPr wrap="square" rtlCol="0">
            <a:spAutoFit/>
          </a:bodyPr>
          <a:lstStyle/>
          <a:p>
            <a:pPr marL="441325" indent="-441325">
              <a:lnSpc>
                <a:spcPts val="32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＜方策２＞温暖化防止条例に基づく特定事業者に対する届出制度の強化による</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削減の推進</a:t>
            </a:r>
          </a:p>
        </p:txBody>
      </p:sp>
      <p:graphicFrame>
        <p:nvGraphicFramePr>
          <p:cNvPr id="9" name="表 8">
            <a:extLst>
              <a:ext uri="{FF2B5EF4-FFF2-40B4-BE49-F238E27FC236}">
                <a16:creationId xmlns:a16="http://schemas.microsoft.com/office/drawing/2014/main" id="{4E50710E-3FC5-4DA7-9DAD-D66AD8C748AF}"/>
              </a:ext>
            </a:extLst>
          </p:cNvPr>
          <p:cNvGraphicFramePr>
            <a:graphicFrameLocks noGrp="1"/>
          </p:cNvGraphicFramePr>
          <p:nvPr>
            <p:extLst>
              <p:ext uri="{D42A27DB-BD31-4B8C-83A1-F6EECF244321}">
                <p14:modId xmlns:p14="http://schemas.microsoft.com/office/powerpoint/2010/main" val="3936801413"/>
              </p:ext>
            </p:extLst>
          </p:nvPr>
        </p:nvGraphicFramePr>
        <p:xfrm>
          <a:off x="827584" y="4797256"/>
          <a:ext cx="7416824" cy="1656080"/>
        </p:xfrm>
        <a:graphic>
          <a:graphicData uri="http://schemas.openxmlformats.org/drawingml/2006/table">
            <a:tbl>
              <a:tblPr firstRow="1" bandRow="1">
                <a:tableStyleId>{5C22544A-7EE6-4342-B048-85BDC9FD1C3A}</a:tableStyleId>
              </a:tblPr>
              <a:tblGrid>
                <a:gridCol w="4423486">
                  <a:extLst>
                    <a:ext uri="{9D8B030D-6E8A-4147-A177-3AD203B41FA5}">
                      <a16:colId xmlns:a16="http://schemas.microsoft.com/office/drawing/2014/main" val="164386054"/>
                    </a:ext>
                  </a:extLst>
                </a:gridCol>
                <a:gridCol w="2993338">
                  <a:extLst>
                    <a:ext uri="{9D8B030D-6E8A-4147-A177-3AD203B41FA5}">
                      <a16:colId xmlns:a16="http://schemas.microsoft.com/office/drawing/2014/main" val="3563489709"/>
                    </a:ext>
                  </a:extLst>
                </a:gridCol>
              </a:tblGrid>
              <a:tr h="330880">
                <a:tc>
                  <a:txBody>
                    <a:bodyPr/>
                    <a:lstStyle/>
                    <a:p>
                      <a:pPr algn="ctr"/>
                      <a:r>
                        <a:rPr kumimoji="1" lang="ja-JP" altLang="en-US" sz="1600" dirty="0">
                          <a:latin typeface="Meiryo UI" panose="020B0604030504040204" pitchFamily="50" charset="-128"/>
                          <a:ea typeface="Meiryo UI" panose="020B0604030504040204" pitchFamily="50" charset="-128"/>
                        </a:rPr>
                        <a:t>項目</a:t>
                      </a:r>
                    </a:p>
                  </a:txBody>
                  <a:tcPr marL="36000" marR="36000"/>
                </a:tc>
                <a:tc>
                  <a:txBody>
                    <a:bodyPr/>
                    <a:lstStyle/>
                    <a:p>
                      <a:pPr algn="ctr"/>
                      <a:r>
                        <a:rPr kumimoji="1" lang="ja-JP" altLang="en-US" sz="1600" dirty="0">
                          <a:latin typeface="Meiryo UI" panose="020B0604030504040204" pitchFamily="50" charset="-128"/>
                          <a:ea typeface="Meiryo UI" panose="020B0604030504040204" pitchFamily="50" charset="-128"/>
                        </a:rPr>
                        <a:t>削減量</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見込み</a:t>
                      </a:r>
                      <a:r>
                        <a:rPr kumimoji="1" lang="en-US" altLang="ja-JP" sz="1600" dirty="0">
                          <a:latin typeface="Meiryo UI" panose="020B0604030504040204" pitchFamily="50" charset="-128"/>
                          <a:ea typeface="Meiryo UI" panose="020B0604030504040204" pitchFamily="50" charset="-128"/>
                        </a:rPr>
                        <a:t>)(</a:t>
                      </a:r>
                      <a:r>
                        <a:rPr lang="ja-JP" altLang="en-US" sz="1600" dirty="0" err="1">
                          <a:latin typeface="Meiryo UI" panose="020B0604030504040204" pitchFamily="50" charset="-128"/>
                          <a:ea typeface="Meiryo UI" panose="020B0604030504040204" pitchFamily="50" charset="-128"/>
                        </a:rPr>
                        <a:t>ｔ</a:t>
                      </a:r>
                      <a:r>
                        <a:rPr lang="en-US" altLang="ja-JP" sz="1600" dirty="0">
                          <a:latin typeface="Meiryo UI" panose="020B0604030504040204" pitchFamily="50" charset="-128"/>
                          <a:ea typeface="Meiryo UI" panose="020B0604030504040204" pitchFamily="50" charset="-128"/>
                        </a:rPr>
                        <a:t>-CO2)</a:t>
                      </a:r>
                      <a:endParaRPr kumimoji="1" lang="ja-JP" altLang="en-US" sz="1600" dirty="0">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1452171393"/>
                  </a:ext>
                </a:extLst>
              </a:tr>
              <a:tr h="370840">
                <a:tc>
                  <a:txBody>
                    <a:bodyPr/>
                    <a:lstStyle/>
                    <a:p>
                      <a:pPr algn="l"/>
                      <a:r>
                        <a:rPr kumimoji="1" lang="ja-JP" altLang="en-US" sz="1600" dirty="0">
                          <a:latin typeface="Meiryo UI" panose="020B0604030504040204" pitchFamily="50" charset="-128"/>
                          <a:ea typeface="Meiryo UI" panose="020B0604030504040204" pitchFamily="50" charset="-128"/>
                        </a:rPr>
                        <a:t>削減率３年で</a:t>
                      </a:r>
                      <a:r>
                        <a:rPr kumimoji="1" lang="en-US" altLang="ja-JP" sz="1600" dirty="0">
                          <a:latin typeface="Meiryo UI" panose="020B0604030504040204" pitchFamily="50" charset="-128"/>
                          <a:ea typeface="Meiryo UI" panose="020B0604030504040204" pitchFamily="50" charset="-128"/>
                        </a:rPr>
                        <a:t>4.5</a:t>
                      </a:r>
                      <a:r>
                        <a:rPr kumimoji="1" lang="ja-JP" altLang="en-US" sz="1600" dirty="0">
                          <a:latin typeface="Meiryo UI" panose="020B0604030504040204" pitchFamily="50" charset="-128"/>
                          <a:ea typeface="Meiryo UI" panose="020B0604030504040204" pitchFamily="50" charset="-128"/>
                        </a:rPr>
                        <a:t>％とした場合の削減分</a:t>
                      </a:r>
                      <a:endParaRPr kumimoji="1" lang="en-US" altLang="ja-JP" sz="1600" dirty="0">
                        <a:latin typeface="Meiryo UI" panose="020B0604030504040204" pitchFamily="50" charset="-128"/>
                        <a:ea typeface="Meiryo UI" panose="020B0604030504040204" pitchFamily="50" charset="-128"/>
                      </a:endParaRPr>
                    </a:p>
                    <a:p>
                      <a:pPr algn="l"/>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排出係数の低減による削減分を除く。</a:t>
                      </a:r>
                      <a:r>
                        <a:rPr kumimoji="1" lang="en-US" altLang="ja-JP" sz="1600" dirty="0">
                          <a:latin typeface="Meiryo UI" panose="020B0604030504040204" pitchFamily="50" charset="-128"/>
                          <a:ea typeface="Meiryo UI" panose="020B0604030504040204" pitchFamily="50" charset="-128"/>
                        </a:rPr>
                        <a:t>)</a:t>
                      </a:r>
                    </a:p>
                  </a:txBody>
                  <a:tcPr marL="36000" marR="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約</a:t>
                      </a:r>
                      <a:r>
                        <a:rPr kumimoji="1" lang="en-US" altLang="ja-JP" sz="1600" dirty="0">
                          <a:latin typeface="Meiryo UI" panose="020B0604030504040204" pitchFamily="50" charset="-128"/>
                          <a:ea typeface="Meiryo UI" panose="020B0604030504040204" pitchFamily="50" charset="-128"/>
                        </a:rPr>
                        <a:t>450</a:t>
                      </a:r>
                      <a:r>
                        <a:rPr kumimoji="1" lang="ja-JP" altLang="en-US" sz="1600" dirty="0">
                          <a:latin typeface="Meiryo UI" panose="020B0604030504040204" pitchFamily="50" charset="-128"/>
                          <a:ea typeface="Meiryo UI" panose="020B0604030504040204" pitchFamily="50" charset="-128"/>
                        </a:rPr>
                        <a:t>万</a:t>
                      </a:r>
                    </a:p>
                  </a:txBody>
                  <a:tcPr marL="36000" marR="36000" anchor="ctr"/>
                </a:tc>
                <a:extLst>
                  <a:ext uri="{0D108BD9-81ED-4DB2-BD59-A6C34878D82A}">
                    <a16:rowId xmlns:a16="http://schemas.microsoft.com/office/drawing/2014/main" val="4047460552"/>
                  </a:ext>
                </a:extLst>
              </a:tr>
              <a:tr h="370840">
                <a:tc>
                  <a:txBody>
                    <a:bodyPr/>
                    <a:lstStyle/>
                    <a:p>
                      <a:pPr algn="l"/>
                      <a:r>
                        <a:rPr kumimoji="1" lang="ja-JP" altLang="en-US" sz="1600" dirty="0">
                          <a:latin typeface="Meiryo UI" panose="020B0604030504040204" pitchFamily="50" charset="-128"/>
                          <a:ea typeface="Meiryo UI" panose="020B0604030504040204" pitchFamily="50" charset="-128"/>
                        </a:rPr>
                        <a:t>評価制度の充実など、自主的取組のさらなる促進</a:t>
                      </a:r>
                    </a:p>
                  </a:txBody>
                  <a:tcPr marL="36000" marR="36000"/>
                </a:tc>
                <a:tc>
                  <a:txBody>
                    <a:bodyPr/>
                    <a:lstStyle/>
                    <a:p>
                      <a:pPr algn="ctr"/>
                      <a:r>
                        <a:rPr kumimoji="1" lang="ja-JP" altLang="en-US" sz="1600" dirty="0">
                          <a:latin typeface="Meiryo UI" panose="020B0604030504040204" pitchFamily="50" charset="-128"/>
                          <a:ea typeface="Meiryo UI" panose="020B0604030504040204" pitchFamily="50" charset="-128"/>
                        </a:rPr>
                        <a:t>約</a:t>
                      </a:r>
                      <a:r>
                        <a:rPr kumimoji="1" lang="en-US" altLang="ja-JP" sz="1600" dirty="0">
                          <a:latin typeface="Meiryo UI" panose="020B0604030504040204" pitchFamily="50" charset="-128"/>
                          <a:ea typeface="Meiryo UI" panose="020B0604030504040204" pitchFamily="50" charset="-128"/>
                        </a:rPr>
                        <a:t>170</a:t>
                      </a:r>
                      <a:r>
                        <a:rPr kumimoji="1" lang="ja-JP" altLang="en-US" sz="1600" dirty="0">
                          <a:latin typeface="Meiryo UI" panose="020B0604030504040204" pitchFamily="50" charset="-128"/>
                          <a:ea typeface="Meiryo UI" panose="020B0604030504040204" pitchFamily="50" charset="-128"/>
                        </a:rPr>
                        <a:t>万</a:t>
                      </a:r>
                    </a:p>
                  </a:txBody>
                  <a:tcPr marL="36000" marR="36000" anchor="ctr"/>
                </a:tc>
                <a:extLst>
                  <a:ext uri="{0D108BD9-81ED-4DB2-BD59-A6C34878D82A}">
                    <a16:rowId xmlns:a16="http://schemas.microsoft.com/office/drawing/2014/main" val="461751255"/>
                  </a:ext>
                </a:extLst>
              </a:tr>
              <a:tr h="370840">
                <a:tc>
                  <a:txBody>
                    <a:bodyPr/>
                    <a:lstStyle/>
                    <a:p>
                      <a:pPr algn="l"/>
                      <a:r>
                        <a:rPr kumimoji="1" lang="ja-JP" altLang="en-US" sz="1600" dirty="0">
                          <a:latin typeface="Meiryo UI" panose="020B0604030504040204" pitchFamily="50" charset="-128"/>
                          <a:ea typeface="Meiryo UI" panose="020B0604030504040204" pitchFamily="50" charset="-128"/>
                        </a:rPr>
                        <a:t>排出係数の低減による削減分</a:t>
                      </a:r>
                    </a:p>
                  </a:txBody>
                  <a:tcPr marL="36000" marR="36000"/>
                </a:tc>
                <a:tc>
                  <a:txBody>
                    <a:bodyPr/>
                    <a:lstStyle/>
                    <a:p>
                      <a:pPr algn="ctr"/>
                      <a:r>
                        <a:rPr kumimoji="1" lang="ja-JP" altLang="en-US" sz="1600" dirty="0">
                          <a:latin typeface="Meiryo UI" panose="020B0604030504040204" pitchFamily="50" charset="-128"/>
                          <a:ea typeface="Meiryo UI" panose="020B0604030504040204" pitchFamily="50" charset="-128"/>
                        </a:rPr>
                        <a:t>約</a:t>
                      </a:r>
                      <a:r>
                        <a:rPr kumimoji="1" lang="en-US" altLang="ja-JP" sz="1600" dirty="0">
                          <a:latin typeface="Meiryo UI" panose="020B0604030504040204" pitchFamily="50" charset="-128"/>
                          <a:ea typeface="Meiryo UI" panose="020B0604030504040204" pitchFamily="50" charset="-128"/>
                        </a:rPr>
                        <a:t>150</a:t>
                      </a:r>
                      <a:r>
                        <a:rPr kumimoji="1" lang="ja-JP" altLang="en-US" sz="1600" dirty="0">
                          <a:latin typeface="Meiryo UI" panose="020B0604030504040204" pitchFamily="50" charset="-128"/>
                          <a:ea typeface="Meiryo UI" panose="020B0604030504040204" pitchFamily="50" charset="-128"/>
                        </a:rPr>
                        <a:t>万</a:t>
                      </a:r>
                    </a:p>
                  </a:txBody>
                  <a:tcPr marL="36000" marR="36000" anchor="ctr"/>
                </a:tc>
                <a:extLst>
                  <a:ext uri="{0D108BD9-81ED-4DB2-BD59-A6C34878D82A}">
                    <a16:rowId xmlns:a16="http://schemas.microsoft.com/office/drawing/2014/main" val="2363606740"/>
                  </a:ext>
                </a:extLst>
              </a:tr>
            </a:tbl>
          </a:graphicData>
        </a:graphic>
      </p:graphicFrame>
    </p:spTree>
    <p:extLst>
      <p:ext uri="{BB962C8B-B14F-4D97-AF65-F5344CB8AC3E}">
        <p14:creationId xmlns:p14="http://schemas.microsoft.com/office/powerpoint/2010/main" val="2364077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10</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２．新たな制度の方向性について</a:t>
            </a:r>
          </a:p>
        </p:txBody>
      </p:sp>
      <p:sp>
        <p:nvSpPr>
          <p:cNvPr id="22" name="正方形/長方形 21">
            <a:extLst>
              <a:ext uri="{FF2B5EF4-FFF2-40B4-BE49-F238E27FC236}">
                <a16:creationId xmlns:a16="http://schemas.microsoft.com/office/drawing/2014/main" id="{466E1240-A2E2-4F8F-BB27-BCCAEB53E9E6}"/>
              </a:ext>
            </a:extLst>
          </p:cNvPr>
          <p:cNvSpPr/>
          <p:nvPr/>
        </p:nvSpPr>
        <p:spPr>
          <a:xfrm>
            <a:off x="323528" y="1919733"/>
            <a:ext cx="8496946" cy="4770537"/>
          </a:xfrm>
          <a:prstGeom prst="rect">
            <a:avLst/>
          </a:prstGeom>
          <a:ln>
            <a:solidFill>
              <a:schemeClr val="tx1"/>
            </a:solidFill>
            <a:prstDash val="dash"/>
          </a:ln>
        </p:spPr>
        <p:txBody>
          <a:bodyPr wrap="square">
            <a:spAutoFit/>
          </a:bodyPr>
          <a:lstStyle/>
          <a:p>
            <a:r>
              <a:rPr lang="ja-JP" altLang="en-US" sz="1600" dirty="0">
                <a:latin typeface="Meiryo UI" panose="020B0604030504040204" pitchFamily="50" charset="-128"/>
                <a:ea typeface="Meiryo UI" panose="020B0604030504040204" pitchFamily="50" charset="-128"/>
              </a:rPr>
              <a:t>＜参考情報＞</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◇特定事業者に関する基本データ</a:t>
            </a:r>
            <a:r>
              <a:rPr lang="en-US" altLang="ja-JP" sz="1600" dirty="0">
                <a:latin typeface="Meiryo UI" panose="020B0604030504040204" pitchFamily="50" charset="-128"/>
                <a:ea typeface="Meiryo UI" panose="020B0604030504040204" pitchFamily="50" charset="-128"/>
              </a:rPr>
              <a:t>(2019</a:t>
            </a:r>
            <a:r>
              <a:rPr lang="ja-JP" altLang="en-US" sz="1600" dirty="0">
                <a:latin typeface="Meiryo UI" panose="020B0604030504040204" pitchFamily="50" charset="-128"/>
                <a:ea typeface="Meiryo UI" panose="020B0604030504040204" pitchFamily="50" charset="-128"/>
              </a:rPr>
              <a:t>年度実績報告結果</a:t>
            </a:r>
            <a:r>
              <a:rPr lang="en-US" altLang="ja-JP" sz="1600" dirty="0">
                <a:latin typeface="Meiryo UI" panose="020B0604030504040204" pitchFamily="50" charset="-128"/>
                <a:ea typeface="Meiryo UI" panose="020B0604030504040204" pitchFamily="50" charset="-128"/>
              </a:rPr>
              <a:t>)</a:t>
            </a: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◇特定事業者の部門別削減率</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３年間実績・５年間推計</a:t>
            </a:r>
            <a:r>
              <a:rPr lang="en-US" altLang="ja-JP" sz="1600" dirty="0">
                <a:latin typeface="Meiryo UI" panose="020B0604030504040204" pitchFamily="50" charset="-128"/>
                <a:ea typeface="Meiryo UI" panose="020B0604030504040204" pitchFamily="50" charset="-128"/>
              </a:rPr>
              <a:t>)</a:t>
            </a: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◇部門別に削減目標を設定している事例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京都府・・・計画期間３年間における年平均増減率　業務：６％、産業：４％、運輸：２％　</a:t>
            </a:r>
            <a:endParaRPr lang="en-US" altLang="ja-JP" sz="1600" dirty="0">
              <a:latin typeface="Meiryo UI" panose="020B0604030504040204" pitchFamily="50" charset="-128"/>
              <a:ea typeface="Meiryo UI" panose="020B0604030504040204" pitchFamily="50" charset="-128"/>
            </a:endParaRPr>
          </a:p>
        </p:txBody>
      </p:sp>
      <p:sp>
        <p:nvSpPr>
          <p:cNvPr id="7" name="正方形/長方形 6"/>
          <p:cNvSpPr/>
          <p:nvPr/>
        </p:nvSpPr>
        <p:spPr>
          <a:xfrm>
            <a:off x="323528" y="1412776"/>
            <a:ext cx="8208912"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①　削減率</a:t>
            </a: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目標</a:t>
            </a: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の見直しについて</a:t>
            </a:r>
            <a:endParaRPr lang="ja-JP" altLang="en-US" sz="2000" b="1" dirty="0"/>
          </a:p>
        </p:txBody>
      </p:sp>
      <p:sp>
        <p:nvSpPr>
          <p:cNvPr id="8" name="テキスト ボックス 7">
            <a:extLst>
              <a:ext uri="{FF2B5EF4-FFF2-40B4-BE49-F238E27FC236}">
                <a16:creationId xmlns:a16="http://schemas.microsoft.com/office/drawing/2014/main" id="{D85538E7-BE6B-4352-89F6-B699CAA961EB}"/>
              </a:ext>
            </a:extLst>
          </p:cNvPr>
          <p:cNvSpPr txBox="1"/>
          <p:nvPr/>
        </p:nvSpPr>
        <p:spPr>
          <a:xfrm>
            <a:off x="181684" y="476999"/>
            <a:ext cx="8782804" cy="913070"/>
          </a:xfrm>
          <a:prstGeom prst="rect">
            <a:avLst/>
          </a:prstGeom>
          <a:noFill/>
        </p:spPr>
        <p:txBody>
          <a:bodyPr wrap="square" rtlCol="0">
            <a:spAutoFit/>
          </a:bodyPr>
          <a:lstStyle/>
          <a:p>
            <a:pPr marL="441325" indent="-441325">
              <a:lnSpc>
                <a:spcPts val="32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＜方策２＞温暖化防止条例に基づく特定事業者に対する届出制度の強化による</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削減の推進</a:t>
            </a:r>
          </a:p>
        </p:txBody>
      </p:sp>
      <p:pic>
        <p:nvPicPr>
          <p:cNvPr id="10" name="図 9">
            <a:extLst>
              <a:ext uri="{FF2B5EF4-FFF2-40B4-BE49-F238E27FC236}">
                <a16:creationId xmlns:a16="http://schemas.microsoft.com/office/drawing/2014/main" id="{6AC5DB7C-15A1-401A-B338-F266F6E26687}"/>
              </a:ext>
            </a:extLst>
          </p:cNvPr>
          <p:cNvPicPr>
            <a:picLocks noChangeAspect="1"/>
          </p:cNvPicPr>
          <p:nvPr/>
        </p:nvPicPr>
        <p:blipFill>
          <a:blip r:embed="rId3"/>
          <a:stretch>
            <a:fillRect/>
          </a:stretch>
        </p:blipFill>
        <p:spPr>
          <a:xfrm>
            <a:off x="4502428" y="3964588"/>
            <a:ext cx="3813988" cy="1984725"/>
          </a:xfrm>
          <a:prstGeom prst="rect">
            <a:avLst/>
          </a:prstGeom>
        </p:spPr>
      </p:pic>
      <p:pic>
        <p:nvPicPr>
          <p:cNvPr id="11" name="図 10">
            <a:extLst>
              <a:ext uri="{FF2B5EF4-FFF2-40B4-BE49-F238E27FC236}">
                <a16:creationId xmlns:a16="http://schemas.microsoft.com/office/drawing/2014/main" id="{CE6BF7AB-5686-42D9-8A37-12CDD9280471}"/>
              </a:ext>
            </a:extLst>
          </p:cNvPr>
          <p:cNvPicPr>
            <a:picLocks noChangeAspect="1"/>
          </p:cNvPicPr>
          <p:nvPr/>
        </p:nvPicPr>
        <p:blipFill>
          <a:blip r:embed="rId4"/>
          <a:stretch>
            <a:fillRect/>
          </a:stretch>
        </p:blipFill>
        <p:spPr>
          <a:xfrm>
            <a:off x="541988" y="3964588"/>
            <a:ext cx="3813988" cy="1989907"/>
          </a:xfrm>
          <a:prstGeom prst="rect">
            <a:avLst/>
          </a:prstGeom>
        </p:spPr>
      </p:pic>
      <p:sp>
        <p:nvSpPr>
          <p:cNvPr id="13" name="正方形/長方形 12">
            <a:extLst>
              <a:ext uri="{FF2B5EF4-FFF2-40B4-BE49-F238E27FC236}">
                <a16:creationId xmlns:a16="http://schemas.microsoft.com/office/drawing/2014/main" id="{F64B8060-13DE-48FB-842A-0433CF94C225}"/>
              </a:ext>
            </a:extLst>
          </p:cNvPr>
          <p:cNvSpPr/>
          <p:nvPr/>
        </p:nvSpPr>
        <p:spPr>
          <a:xfrm>
            <a:off x="3146345" y="4027654"/>
            <a:ext cx="864000" cy="20313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687FDCA6-75EB-4903-8134-4FFD57C7C6EC}"/>
              </a:ext>
            </a:extLst>
          </p:cNvPr>
          <p:cNvSpPr/>
          <p:nvPr/>
        </p:nvSpPr>
        <p:spPr>
          <a:xfrm>
            <a:off x="7135281" y="4033757"/>
            <a:ext cx="864000" cy="20313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a:extLst>
              <a:ext uri="{FF2B5EF4-FFF2-40B4-BE49-F238E27FC236}">
                <a16:creationId xmlns:a16="http://schemas.microsoft.com/office/drawing/2014/main" id="{82F7806A-A140-4092-9473-854F3BB81DB1}"/>
              </a:ext>
            </a:extLst>
          </p:cNvPr>
          <p:cNvPicPr>
            <a:picLocks noChangeAspect="1"/>
          </p:cNvPicPr>
          <p:nvPr/>
        </p:nvPicPr>
        <p:blipFill>
          <a:blip r:embed="rId5"/>
          <a:stretch>
            <a:fillRect/>
          </a:stretch>
        </p:blipFill>
        <p:spPr>
          <a:xfrm>
            <a:off x="583449" y="2490268"/>
            <a:ext cx="2399289" cy="1083048"/>
          </a:xfrm>
          <a:prstGeom prst="rect">
            <a:avLst/>
          </a:prstGeom>
        </p:spPr>
      </p:pic>
      <p:sp>
        <p:nvSpPr>
          <p:cNvPr id="16" name="フローチャート: 代替処理 15">
            <a:extLst>
              <a:ext uri="{FF2B5EF4-FFF2-40B4-BE49-F238E27FC236}">
                <a16:creationId xmlns:a16="http://schemas.microsoft.com/office/drawing/2014/main" id="{16F669DA-6B0B-4031-9B08-06447F40A1D9}"/>
              </a:ext>
            </a:extLst>
          </p:cNvPr>
          <p:cNvSpPr/>
          <p:nvPr/>
        </p:nvSpPr>
        <p:spPr>
          <a:xfrm>
            <a:off x="5675673" y="1412776"/>
            <a:ext cx="3072791" cy="1083048"/>
          </a:xfrm>
          <a:prstGeom prst="flowChartAlternateProcess">
            <a:avLst/>
          </a:prstGeom>
          <a:solidFill>
            <a:schemeClr val="bg1"/>
          </a:solidFill>
          <a:ln w="6350">
            <a:prstDash val="sysDot"/>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2019</a:t>
            </a:r>
            <a:r>
              <a:rPr lang="ja-JP" altLang="en-US" sz="1400" dirty="0">
                <a:solidFill>
                  <a:schemeClr val="tx1"/>
                </a:solidFill>
                <a:latin typeface="Meiryo UI" panose="020B0604030504040204" pitchFamily="50" charset="-128"/>
                <a:ea typeface="Meiryo UI" panose="020B0604030504040204" pitchFamily="50" charset="-128"/>
              </a:rPr>
              <a:t>年度実績＞</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・特定事業者数：</a:t>
            </a:r>
            <a:r>
              <a:rPr lang="en-US" altLang="ja-JP" sz="1400" dirty="0">
                <a:solidFill>
                  <a:schemeClr val="tx1"/>
                </a:solidFill>
                <a:latin typeface="Meiryo UI" panose="020B0604030504040204" pitchFamily="50" charset="-128"/>
                <a:ea typeface="Meiryo UI" panose="020B0604030504040204" pitchFamily="50" charset="-128"/>
              </a:rPr>
              <a:t>808</a:t>
            </a:r>
            <a:r>
              <a:rPr lang="ja-JP" altLang="en-US" sz="1400" dirty="0">
                <a:solidFill>
                  <a:schemeClr val="tx1"/>
                </a:solidFill>
                <a:latin typeface="Meiryo UI" panose="020B0604030504040204" pitchFamily="50" charset="-128"/>
                <a:ea typeface="Meiryo UI" panose="020B0604030504040204" pitchFamily="50" charset="-128"/>
              </a:rPr>
              <a:t>者</a:t>
            </a:r>
            <a:endParaRPr lang="en-US" altLang="ja-JP" sz="1400" dirty="0">
              <a:solidFill>
                <a:schemeClr val="tx1"/>
              </a:solidFill>
              <a:latin typeface="Meiryo UI" panose="020B0604030504040204" pitchFamily="50" charset="-128"/>
              <a:ea typeface="Meiryo UI" panose="020B0604030504040204" pitchFamily="50" charset="-128"/>
            </a:endParaRPr>
          </a:p>
          <a:p>
            <a:pPr marL="95250" indent="-95250"/>
            <a:r>
              <a:rPr lang="ja-JP" altLang="en-US" sz="1400" dirty="0">
                <a:solidFill>
                  <a:schemeClr val="tx1"/>
                </a:solidFill>
                <a:latin typeface="Meiryo UI" panose="020B0604030504040204" pitchFamily="50" charset="-128"/>
                <a:ea typeface="Meiryo UI" panose="020B0604030504040204" pitchFamily="50" charset="-128"/>
              </a:rPr>
              <a:t>・特定事業者による温室効果ガス排出量：約</a:t>
            </a:r>
            <a:r>
              <a:rPr lang="en-US" altLang="ja-JP" sz="1400" dirty="0">
                <a:solidFill>
                  <a:schemeClr val="tx1"/>
                </a:solidFill>
                <a:latin typeface="Meiryo UI" panose="020B0604030504040204" pitchFamily="50" charset="-128"/>
                <a:ea typeface="Meiryo UI" panose="020B0604030504040204" pitchFamily="50" charset="-128"/>
              </a:rPr>
              <a:t>1,893</a:t>
            </a:r>
            <a:r>
              <a:rPr lang="ja-JP" altLang="en-US" sz="1400" dirty="0">
                <a:solidFill>
                  <a:schemeClr val="tx1"/>
                </a:solidFill>
                <a:latin typeface="Meiryo UI" panose="020B0604030504040204" pitchFamily="50" charset="-128"/>
                <a:ea typeface="Meiryo UI" panose="020B0604030504040204" pitchFamily="50" charset="-128"/>
              </a:rPr>
              <a:t>万</a:t>
            </a:r>
            <a:r>
              <a:rPr lang="en-US" altLang="ja-JP" sz="1400" dirty="0">
                <a:solidFill>
                  <a:schemeClr val="tx1"/>
                </a:solidFill>
                <a:latin typeface="Meiryo UI" panose="020B0604030504040204" pitchFamily="50" charset="-128"/>
                <a:ea typeface="Meiryo UI" panose="020B0604030504040204" pitchFamily="50" charset="-128"/>
              </a:rPr>
              <a:t>t</a:t>
            </a:r>
          </a:p>
        </p:txBody>
      </p:sp>
      <p:pic>
        <p:nvPicPr>
          <p:cNvPr id="17" name="図 16">
            <a:extLst>
              <a:ext uri="{FF2B5EF4-FFF2-40B4-BE49-F238E27FC236}">
                <a16:creationId xmlns:a16="http://schemas.microsoft.com/office/drawing/2014/main" id="{A85AD23E-8505-40F3-B6AE-55E6D48A0BD3}"/>
              </a:ext>
            </a:extLst>
          </p:cNvPr>
          <p:cNvPicPr>
            <a:picLocks noChangeAspect="1"/>
          </p:cNvPicPr>
          <p:nvPr/>
        </p:nvPicPr>
        <p:blipFill>
          <a:blip r:embed="rId6"/>
          <a:stretch>
            <a:fillRect/>
          </a:stretch>
        </p:blipFill>
        <p:spPr>
          <a:xfrm>
            <a:off x="2915816" y="2492896"/>
            <a:ext cx="3078137" cy="1083048"/>
          </a:xfrm>
          <a:prstGeom prst="rect">
            <a:avLst/>
          </a:prstGeom>
        </p:spPr>
      </p:pic>
      <p:pic>
        <p:nvPicPr>
          <p:cNvPr id="9" name="図 8"/>
          <p:cNvPicPr>
            <a:picLocks noChangeAspect="1"/>
          </p:cNvPicPr>
          <p:nvPr/>
        </p:nvPicPr>
        <p:blipFill>
          <a:blip r:embed="rId7"/>
          <a:stretch>
            <a:fillRect/>
          </a:stretch>
        </p:blipFill>
        <p:spPr>
          <a:xfrm>
            <a:off x="5839659" y="2318400"/>
            <a:ext cx="1518950" cy="1441829"/>
          </a:xfrm>
          <a:prstGeom prst="rect">
            <a:avLst/>
          </a:prstGeom>
        </p:spPr>
      </p:pic>
      <p:pic>
        <p:nvPicPr>
          <p:cNvPr id="18" name="図 17"/>
          <p:cNvPicPr>
            <a:picLocks noChangeAspect="1"/>
          </p:cNvPicPr>
          <p:nvPr/>
        </p:nvPicPr>
        <p:blipFill>
          <a:blip r:embed="rId8"/>
          <a:stretch>
            <a:fillRect/>
          </a:stretch>
        </p:blipFill>
        <p:spPr>
          <a:xfrm>
            <a:off x="7122315" y="2320076"/>
            <a:ext cx="1535716" cy="1438476"/>
          </a:xfrm>
          <a:prstGeom prst="rect">
            <a:avLst/>
          </a:prstGeom>
        </p:spPr>
      </p:pic>
      <p:sp>
        <p:nvSpPr>
          <p:cNvPr id="20" name="フローチャート: 代替処理 19">
            <a:extLst>
              <a:ext uri="{FF2B5EF4-FFF2-40B4-BE49-F238E27FC236}">
                <a16:creationId xmlns:a16="http://schemas.microsoft.com/office/drawing/2014/main" id="{D658FDAC-168E-4246-A41E-A51A00A17C7B}"/>
              </a:ext>
            </a:extLst>
          </p:cNvPr>
          <p:cNvSpPr/>
          <p:nvPr/>
        </p:nvSpPr>
        <p:spPr>
          <a:xfrm>
            <a:off x="5894133" y="3650382"/>
            <a:ext cx="3144801" cy="387424"/>
          </a:xfrm>
          <a:prstGeom prst="flowChartAlternateProcess">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ja-JP" altLang="en-US" sz="1200" dirty="0" smtClean="0">
                <a:solidFill>
                  <a:schemeClr val="tx1"/>
                </a:solidFill>
                <a:latin typeface="Meiryo UI" panose="020B0604030504040204" pitchFamily="50" charset="-128"/>
                <a:ea typeface="Meiryo UI" panose="020B0604030504040204" pitchFamily="50" charset="-128"/>
              </a:rPr>
              <a:t>排出量に占める特定事業者の割合</a:t>
            </a:r>
            <a:r>
              <a:rPr lang="en-US" altLang="ja-JP" sz="1200" dirty="0" smtClean="0">
                <a:solidFill>
                  <a:schemeClr val="tx1"/>
                </a:solidFill>
                <a:latin typeface="Meiryo UI" panose="020B0604030504040204" pitchFamily="50" charset="-128"/>
                <a:ea typeface="Meiryo UI" panose="020B0604030504040204" pitchFamily="50" charset="-128"/>
              </a:rPr>
              <a:t>(2018)</a:t>
            </a:r>
            <a:endParaRPr lang="en-US" altLang="ja-JP"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112329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11</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２．新たな制度の方向性について</a:t>
            </a:r>
          </a:p>
        </p:txBody>
      </p:sp>
      <p:sp>
        <p:nvSpPr>
          <p:cNvPr id="22" name="正方形/長方形 21">
            <a:extLst>
              <a:ext uri="{FF2B5EF4-FFF2-40B4-BE49-F238E27FC236}">
                <a16:creationId xmlns:a16="http://schemas.microsoft.com/office/drawing/2014/main" id="{466E1240-A2E2-4F8F-BB27-BCCAEB53E9E6}"/>
              </a:ext>
            </a:extLst>
          </p:cNvPr>
          <p:cNvSpPr/>
          <p:nvPr/>
        </p:nvSpPr>
        <p:spPr>
          <a:xfrm>
            <a:off x="323528" y="1919733"/>
            <a:ext cx="8496946" cy="4770537"/>
          </a:xfrm>
          <a:prstGeom prst="rect">
            <a:avLst/>
          </a:prstGeom>
          <a:ln>
            <a:solidFill>
              <a:schemeClr val="tx1"/>
            </a:solidFill>
            <a:prstDash val="dash"/>
          </a:ln>
        </p:spPr>
        <p:txBody>
          <a:bodyPr wrap="square">
            <a:spAutoFit/>
          </a:bodyPr>
          <a:lstStyle/>
          <a:p>
            <a:r>
              <a:rPr lang="ja-JP" altLang="en-US" sz="1600" dirty="0">
                <a:latin typeface="Meiryo UI" panose="020B0604030504040204" pitchFamily="50" charset="-128"/>
                <a:ea typeface="Meiryo UI" panose="020B0604030504040204" pitchFamily="50" charset="-128"/>
              </a:rPr>
              <a:t>＜参考情報＞</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◇特定事業者における業種分類別のエネルギー消費量の推移</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p:txBody>
      </p:sp>
      <p:sp>
        <p:nvSpPr>
          <p:cNvPr id="7" name="正方形/長方形 6"/>
          <p:cNvSpPr/>
          <p:nvPr/>
        </p:nvSpPr>
        <p:spPr>
          <a:xfrm>
            <a:off x="323528" y="1412776"/>
            <a:ext cx="8208912"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①　削減率</a:t>
            </a: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目標</a:t>
            </a: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の見直しについて</a:t>
            </a:r>
            <a:endParaRPr lang="ja-JP" altLang="en-US" sz="2000" b="1" dirty="0"/>
          </a:p>
        </p:txBody>
      </p:sp>
      <p:sp>
        <p:nvSpPr>
          <p:cNvPr id="8" name="テキスト ボックス 7">
            <a:extLst>
              <a:ext uri="{FF2B5EF4-FFF2-40B4-BE49-F238E27FC236}">
                <a16:creationId xmlns:a16="http://schemas.microsoft.com/office/drawing/2014/main" id="{D85538E7-BE6B-4352-89F6-B699CAA961EB}"/>
              </a:ext>
            </a:extLst>
          </p:cNvPr>
          <p:cNvSpPr txBox="1"/>
          <p:nvPr/>
        </p:nvSpPr>
        <p:spPr>
          <a:xfrm>
            <a:off x="181684" y="476999"/>
            <a:ext cx="8782804" cy="913070"/>
          </a:xfrm>
          <a:prstGeom prst="rect">
            <a:avLst/>
          </a:prstGeom>
          <a:noFill/>
        </p:spPr>
        <p:txBody>
          <a:bodyPr wrap="square" rtlCol="0">
            <a:spAutoFit/>
          </a:bodyPr>
          <a:lstStyle/>
          <a:p>
            <a:pPr marL="441325" indent="-441325">
              <a:lnSpc>
                <a:spcPts val="32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＜方策２＞温暖化防止条例に基づく特定事業者に対する届出制度の強化による</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削減の推進</a:t>
            </a:r>
          </a:p>
        </p:txBody>
      </p:sp>
      <p:pic>
        <p:nvPicPr>
          <p:cNvPr id="28" name="図 27">
            <a:extLst>
              <a:ext uri="{FF2B5EF4-FFF2-40B4-BE49-F238E27FC236}">
                <a16:creationId xmlns:a16="http://schemas.microsoft.com/office/drawing/2014/main" id="{940E553A-7A7F-4186-98A5-3FB1F9DBFBD6}"/>
              </a:ext>
            </a:extLst>
          </p:cNvPr>
          <p:cNvPicPr>
            <a:picLocks noChangeAspect="1"/>
          </p:cNvPicPr>
          <p:nvPr/>
        </p:nvPicPr>
        <p:blipFill>
          <a:blip r:embed="rId3"/>
          <a:stretch>
            <a:fillRect/>
          </a:stretch>
        </p:blipFill>
        <p:spPr>
          <a:xfrm>
            <a:off x="467545" y="2492897"/>
            <a:ext cx="3598476" cy="2057579"/>
          </a:xfrm>
          <a:prstGeom prst="rect">
            <a:avLst/>
          </a:prstGeom>
        </p:spPr>
      </p:pic>
      <p:sp>
        <p:nvSpPr>
          <p:cNvPr id="30" name="フローチャート: 代替処理 29">
            <a:extLst>
              <a:ext uri="{FF2B5EF4-FFF2-40B4-BE49-F238E27FC236}">
                <a16:creationId xmlns:a16="http://schemas.microsoft.com/office/drawing/2014/main" id="{8B87DF36-41EB-4DE7-A39A-61980DD57D71}"/>
              </a:ext>
            </a:extLst>
          </p:cNvPr>
          <p:cNvSpPr/>
          <p:nvPr/>
        </p:nvSpPr>
        <p:spPr>
          <a:xfrm>
            <a:off x="3831871" y="2708920"/>
            <a:ext cx="1532217" cy="1617650"/>
          </a:xfrm>
          <a:prstGeom prst="flowChartAlternateProcess">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ja-JP" altLang="en-US" sz="1050" dirty="0">
                <a:solidFill>
                  <a:srgbClr val="FF00FF"/>
                </a:solidFill>
                <a:latin typeface="Meiryo UI" panose="020B0604030504040204" pitchFamily="50" charset="-128"/>
                <a:ea typeface="Meiryo UI" panose="020B0604030504040204" pitchFamily="50" charset="-128"/>
              </a:rPr>
              <a:t>◆プラスチック･ゴム･</a:t>
            </a:r>
            <a:endParaRPr lang="en-US" altLang="ja-JP" sz="1050" dirty="0">
              <a:solidFill>
                <a:srgbClr val="FF00FF"/>
              </a:solidFill>
              <a:latin typeface="Meiryo UI" panose="020B0604030504040204" pitchFamily="50" charset="-128"/>
              <a:ea typeface="Meiryo UI" panose="020B0604030504040204" pitchFamily="50" charset="-128"/>
            </a:endParaRPr>
          </a:p>
          <a:p>
            <a:r>
              <a:rPr lang="ja-JP" altLang="en-US" sz="1050" dirty="0">
                <a:solidFill>
                  <a:srgbClr val="FF00FF"/>
                </a:solidFill>
                <a:latin typeface="Meiryo UI" panose="020B0604030504040204" pitchFamily="50" charset="-128"/>
                <a:ea typeface="Meiryo UI" panose="020B0604030504040204" pitchFamily="50" charset="-128"/>
              </a:rPr>
              <a:t>　皮革製品製造業</a:t>
            </a:r>
            <a:endParaRPr kumimoji="1" lang="en-US" altLang="ja-JP" sz="1050" dirty="0">
              <a:solidFill>
                <a:srgbClr val="FF00FF"/>
              </a:solidFill>
              <a:latin typeface="Meiryo UI" panose="020B0604030504040204" pitchFamily="50" charset="-128"/>
              <a:ea typeface="Meiryo UI" panose="020B0604030504040204" pitchFamily="50" charset="-128"/>
            </a:endParaRPr>
          </a:p>
          <a:p>
            <a:pPr>
              <a:lnSpc>
                <a:spcPts val="400"/>
              </a:lnSpc>
            </a:pP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rgbClr val="FFC000"/>
                </a:solidFill>
                <a:latin typeface="Meiryo UI" panose="020B0604030504040204" pitchFamily="50" charset="-128"/>
                <a:ea typeface="Meiryo UI" panose="020B0604030504040204" pitchFamily="50" charset="-128"/>
              </a:rPr>
              <a:t>●化学工業</a:t>
            </a:r>
            <a:endParaRPr lang="en-US" altLang="ja-JP" sz="1050" dirty="0">
              <a:solidFill>
                <a:srgbClr val="FFC000"/>
              </a:solidFill>
              <a:latin typeface="Meiryo UI" panose="020B0604030504040204" pitchFamily="50" charset="-128"/>
              <a:ea typeface="Meiryo UI" panose="020B0604030504040204" pitchFamily="50" charset="-128"/>
            </a:endParaRPr>
          </a:p>
          <a:p>
            <a:pPr>
              <a:lnSpc>
                <a:spcPts val="400"/>
              </a:lnSpc>
            </a:pP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accent3">
                    <a:lumMod val="75000"/>
                  </a:schemeClr>
                </a:solidFill>
                <a:latin typeface="Meiryo UI" panose="020B0604030504040204" pitchFamily="50" charset="-128"/>
                <a:ea typeface="Meiryo UI" panose="020B0604030504040204" pitchFamily="50" charset="-128"/>
              </a:rPr>
              <a:t>▲</a:t>
            </a:r>
            <a:r>
              <a:rPr lang="zh-TW" altLang="en-US" sz="1050" dirty="0">
                <a:solidFill>
                  <a:schemeClr val="accent3">
                    <a:lumMod val="75000"/>
                  </a:schemeClr>
                </a:solidFill>
                <a:latin typeface="Meiryo UI" panose="020B0604030504040204" pitchFamily="50" charset="-128"/>
                <a:ea typeface="Meiryo UI" panose="020B0604030504040204" pitchFamily="50" charset="-128"/>
              </a:rPr>
              <a:t>鉄鋼･非鉄･金属</a:t>
            </a:r>
            <a:endParaRPr lang="en-US" altLang="zh-TW" sz="1050" dirty="0">
              <a:solidFill>
                <a:schemeClr val="accent3">
                  <a:lumMod val="75000"/>
                </a:schemeClr>
              </a:solidFill>
              <a:latin typeface="Meiryo UI" panose="020B0604030504040204" pitchFamily="50" charset="-128"/>
              <a:ea typeface="Meiryo UI" panose="020B0604030504040204" pitchFamily="50" charset="-128"/>
            </a:endParaRPr>
          </a:p>
          <a:p>
            <a:r>
              <a:rPr lang="ja-JP" altLang="en-US" sz="1050" dirty="0">
                <a:solidFill>
                  <a:schemeClr val="accent3">
                    <a:lumMod val="75000"/>
                  </a:schemeClr>
                </a:solidFill>
                <a:latin typeface="Meiryo UI" panose="020B0604030504040204" pitchFamily="50" charset="-128"/>
                <a:ea typeface="Meiryo UI" panose="020B0604030504040204" pitchFamily="50" charset="-128"/>
              </a:rPr>
              <a:t>　</a:t>
            </a:r>
            <a:r>
              <a:rPr lang="zh-TW" altLang="en-US" sz="1050" dirty="0">
                <a:solidFill>
                  <a:schemeClr val="accent3">
                    <a:lumMod val="75000"/>
                  </a:schemeClr>
                </a:solidFill>
                <a:latin typeface="Meiryo UI" panose="020B0604030504040204" pitchFamily="50" charset="-128"/>
                <a:ea typeface="Meiryo UI" panose="020B0604030504040204" pitchFamily="50" charset="-128"/>
              </a:rPr>
              <a:t>製品製造業</a:t>
            </a:r>
            <a:endParaRPr kumimoji="1" lang="en-US" altLang="ja-JP" sz="1050" dirty="0">
              <a:solidFill>
                <a:schemeClr val="accent3">
                  <a:lumMod val="75000"/>
                </a:schemeClr>
              </a:solidFill>
              <a:latin typeface="Meiryo UI" panose="020B0604030504040204" pitchFamily="50" charset="-128"/>
              <a:ea typeface="Meiryo UI" panose="020B0604030504040204" pitchFamily="50" charset="-128"/>
            </a:endParaRPr>
          </a:p>
          <a:p>
            <a:pPr>
              <a:lnSpc>
                <a:spcPts val="400"/>
              </a:lnSpc>
            </a:pP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rgbClr val="002060"/>
                </a:solidFill>
                <a:latin typeface="Meiryo UI" panose="020B0604030504040204" pitchFamily="50" charset="-128"/>
                <a:ea typeface="Meiryo UI" panose="020B0604030504040204" pitchFamily="50" charset="-128"/>
              </a:rPr>
              <a:t>■機械製造業</a:t>
            </a:r>
            <a:endParaRPr lang="en-US" altLang="ja-JP" sz="1050" dirty="0">
              <a:solidFill>
                <a:srgbClr val="002060"/>
              </a:solidFill>
              <a:latin typeface="Meiryo UI" panose="020B0604030504040204" pitchFamily="50" charset="-128"/>
              <a:ea typeface="Meiryo UI" panose="020B0604030504040204" pitchFamily="50" charset="-128"/>
            </a:endParaRPr>
          </a:p>
          <a:p>
            <a:pPr>
              <a:lnSpc>
                <a:spcPts val="400"/>
              </a:lnSpc>
            </a:pP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accent1"/>
                </a:solidFill>
                <a:latin typeface="Meiryo UI" panose="020B0604030504040204" pitchFamily="50" charset="-128"/>
                <a:ea typeface="Meiryo UI" panose="020B0604030504040204" pitchFamily="50" charset="-128"/>
              </a:rPr>
              <a:t>＊</a:t>
            </a:r>
            <a:r>
              <a:rPr lang="zh-TW" altLang="en-US" sz="1050" dirty="0">
                <a:solidFill>
                  <a:schemeClr val="accent1"/>
                </a:solidFill>
                <a:latin typeface="Meiryo UI" panose="020B0604030504040204" pitchFamily="50" charset="-128"/>
                <a:ea typeface="Meiryo UI" panose="020B0604030504040204" pitchFamily="50" charset="-128"/>
              </a:rPr>
              <a:t>食品飲料製造業</a:t>
            </a:r>
            <a:endParaRPr kumimoji="1" lang="en-US" altLang="ja-JP" sz="1050" dirty="0">
              <a:solidFill>
                <a:schemeClr val="accent1"/>
              </a:solidFill>
              <a:latin typeface="Meiryo UI" panose="020B0604030504040204" pitchFamily="50" charset="-128"/>
              <a:ea typeface="Meiryo UI" panose="020B0604030504040204" pitchFamily="50" charset="-128"/>
            </a:endParaRPr>
          </a:p>
        </p:txBody>
      </p:sp>
      <p:sp>
        <p:nvSpPr>
          <p:cNvPr id="31" name="フローチャート: 代替処理 30">
            <a:extLst>
              <a:ext uri="{FF2B5EF4-FFF2-40B4-BE49-F238E27FC236}">
                <a16:creationId xmlns:a16="http://schemas.microsoft.com/office/drawing/2014/main" id="{F7807A4C-2172-4C5C-A244-4EC56DF9AE51}"/>
              </a:ext>
            </a:extLst>
          </p:cNvPr>
          <p:cNvSpPr/>
          <p:nvPr/>
        </p:nvSpPr>
        <p:spPr>
          <a:xfrm>
            <a:off x="3851919" y="5082232"/>
            <a:ext cx="1721691" cy="1146661"/>
          </a:xfrm>
          <a:prstGeom prst="flowChartAlternateProcess">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ja-JP" altLang="en-US" sz="1050" dirty="0">
                <a:solidFill>
                  <a:srgbClr val="FFC000"/>
                </a:solidFill>
                <a:latin typeface="Meiryo UI" panose="020B0604030504040204" pitchFamily="50" charset="-128"/>
                <a:ea typeface="Meiryo UI" panose="020B0604030504040204" pitchFamily="50" charset="-128"/>
              </a:rPr>
              <a:t>●</a:t>
            </a:r>
            <a:r>
              <a:rPr lang="zh-TW" altLang="en-US" sz="1050" dirty="0">
                <a:solidFill>
                  <a:srgbClr val="FFC000"/>
                </a:solidFill>
                <a:latin typeface="Meiryo UI" panose="020B0604030504040204" pitchFamily="50" charset="-128"/>
                <a:ea typeface="Meiryo UI" panose="020B0604030504040204" pitchFamily="50" charset="-128"/>
              </a:rPr>
              <a:t>卸売業･小売業</a:t>
            </a:r>
            <a:endParaRPr lang="en-US" altLang="zh-TW" sz="1050" dirty="0">
              <a:solidFill>
                <a:srgbClr val="FFC000"/>
              </a:solidFill>
              <a:latin typeface="Meiryo UI" panose="020B0604030504040204" pitchFamily="50" charset="-128"/>
              <a:ea typeface="Meiryo UI" panose="020B0604030504040204" pitchFamily="50" charset="-128"/>
            </a:endParaRPr>
          </a:p>
          <a:p>
            <a:pPr>
              <a:lnSpc>
                <a:spcPts val="400"/>
              </a:lnSpc>
            </a:pP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accent1"/>
                </a:solidFill>
                <a:latin typeface="Meiryo UI" panose="020B0604030504040204" pitchFamily="50" charset="-128"/>
                <a:ea typeface="Meiryo UI" panose="020B0604030504040204" pitchFamily="50" charset="-128"/>
              </a:rPr>
              <a:t>＊道路貨物運送</a:t>
            </a:r>
            <a:r>
              <a:rPr lang="zh-TW" altLang="en-US" sz="1050" dirty="0">
                <a:solidFill>
                  <a:schemeClr val="accent1"/>
                </a:solidFill>
                <a:latin typeface="Meiryo UI" panose="020B0604030504040204" pitchFamily="50" charset="-128"/>
                <a:ea typeface="Meiryo UI" panose="020B0604030504040204" pitchFamily="50" charset="-128"/>
              </a:rPr>
              <a:t>業･</a:t>
            </a:r>
            <a:r>
              <a:rPr lang="ja-JP" altLang="en-US" sz="1050" dirty="0">
                <a:solidFill>
                  <a:schemeClr val="accent1"/>
                </a:solidFill>
                <a:latin typeface="Meiryo UI" panose="020B0604030504040204" pitchFamily="50" charset="-128"/>
                <a:ea typeface="Meiryo UI" panose="020B0604030504040204" pitchFamily="50" charset="-128"/>
              </a:rPr>
              <a:t>倉庫業</a:t>
            </a:r>
            <a:endParaRPr lang="en-US" altLang="zh-TW" sz="1050" dirty="0">
              <a:solidFill>
                <a:schemeClr val="accent1"/>
              </a:solidFill>
              <a:latin typeface="Meiryo UI" panose="020B0604030504040204" pitchFamily="50" charset="-128"/>
              <a:ea typeface="Meiryo UI" panose="020B0604030504040204" pitchFamily="50" charset="-128"/>
            </a:endParaRPr>
          </a:p>
          <a:p>
            <a:pPr>
              <a:lnSpc>
                <a:spcPts val="400"/>
              </a:lnSpc>
            </a:pP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rgbClr val="FF00FF"/>
                </a:solidFill>
                <a:latin typeface="Meiryo UI" panose="020B0604030504040204" pitchFamily="50" charset="-128"/>
                <a:ea typeface="Meiryo UI" panose="020B0604030504040204" pitchFamily="50" charset="-128"/>
              </a:rPr>
              <a:t>◆</a:t>
            </a:r>
            <a:r>
              <a:rPr lang="zh-TW" altLang="en-US" sz="1050" dirty="0">
                <a:solidFill>
                  <a:srgbClr val="FF00FF"/>
                </a:solidFill>
                <a:latin typeface="Meiryo UI" panose="020B0604030504040204" pitchFamily="50" charset="-128"/>
                <a:ea typeface="Meiryo UI" panose="020B0604030504040204" pitchFamily="50" charset="-128"/>
              </a:rPr>
              <a:t>不動産業･物品賃貸業</a:t>
            </a:r>
            <a:endParaRPr lang="en-US" altLang="zh-TW" sz="1050" dirty="0">
              <a:solidFill>
                <a:srgbClr val="FF00FF"/>
              </a:solidFill>
              <a:latin typeface="Meiryo UI" panose="020B0604030504040204" pitchFamily="50" charset="-128"/>
              <a:ea typeface="Meiryo UI" panose="020B0604030504040204" pitchFamily="50" charset="-128"/>
            </a:endParaRPr>
          </a:p>
          <a:p>
            <a:pPr>
              <a:lnSpc>
                <a:spcPts val="400"/>
              </a:lnSpc>
            </a:pP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rgbClr val="002060"/>
                </a:solidFill>
                <a:latin typeface="Meiryo UI" panose="020B0604030504040204" pitchFamily="50" charset="-128"/>
                <a:ea typeface="Meiryo UI" panose="020B0604030504040204" pitchFamily="50" charset="-128"/>
              </a:rPr>
              <a:t>■情報通信業</a:t>
            </a:r>
            <a:endParaRPr lang="en-US" altLang="ja-JP" sz="1050" dirty="0">
              <a:solidFill>
                <a:srgbClr val="002060"/>
              </a:solidFill>
              <a:latin typeface="Meiryo UI" panose="020B0604030504040204" pitchFamily="50" charset="-128"/>
              <a:ea typeface="Meiryo UI" panose="020B0604030504040204" pitchFamily="50" charset="-128"/>
            </a:endParaRPr>
          </a:p>
          <a:p>
            <a:pPr>
              <a:lnSpc>
                <a:spcPts val="400"/>
              </a:lnSpc>
            </a:pPr>
            <a:endParaRPr lang="en-US" altLang="ja-JP" sz="1050" dirty="0">
              <a:solidFill>
                <a:srgbClr val="002060"/>
              </a:solidFill>
              <a:latin typeface="Meiryo UI" panose="020B0604030504040204" pitchFamily="50" charset="-128"/>
              <a:ea typeface="Meiryo UI" panose="020B0604030504040204" pitchFamily="50" charset="-128"/>
            </a:endParaRPr>
          </a:p>
          <a:p>
            <a:r>
              <a:rPr lang="ja-JP" altLang="en-US" sz="1050" dirty="0">
                <a:solidFill>
                  <a:schemeClr val="accent3">
                    <a:lumMod val="75000"/>
                  </a:schemeClr>
                </a:solidFill>
                <a:latin typeface="Meiryo UI" panose="020B0604030504040204" pitchFamily="50" charset="-128"/>
                <a:ea typeface="Meiryo UI" panose="020B0604030504040204" pitchFamily="50" charset="-128"/>
              </a:rPr>
              <a:t>▲宿泊業･飲食サービス業</a:t>
            </a:r>
            <a:endParaRPr lang="en-US" altLang="ja-JP" sz="1050" dirty="0">
              <a:solidFill>
                <a:schemeClr val="accent3">
                  <a:lumMod val="75000"/>
                </a:schemeClr>
              </a:solidFill>
              <a:latin typeface="Meiryo UI" panose="020B0604030504040204" pitchFamily="50" charset="-128"/>
              <a:ea typeface="Meiryo UI" panose="020B0604030504040204" pitchFamily="50" charset="-128"/>
            </a:endParaRPr>
          </a:p>
        </p:txBody>
      </p:sp>
      <p:sp>
        <p:nvSpPr>
          <p:cNvPr id="34" name="フローチャート: 代替処理 33">
            <a:extLst>
              <a:ext uri="{FF2B5EF4-FFF2-40B4-BE49-F238E27FC236}">
                <a16:creationId xmlns:a16="http://schemas.microsoft.com/office/drawing/2014/main" id="{7BCE2143-5A20-44C7-BDAF-2B1CA7BC8887}"/>
              </a:ext>
            </a:extLst>
          </p:cNvPr>
          <p:cNvSpPr/>
          <p:nvPr/>
        </p:nvSpPr>
        <p:spPr>
          <a:xfrm>
            <a:off x="5573611" y="2772605"/>
            <a:ext cx="3030837" cy="1304467"/>
          </a:xfrm>
          <a:prstGeom prst="flowChartAlternateProcess">
            <a:avLst/>
          </a:prstGeom>
          <a:noFill/>
          <a:ln w="6350">
            <a:prstDash val="sysDot"/>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ja-JP" altLang="en-US" sz="1600" dirty="0">
                <a:solidFill>
                  <a:schemeClr val="tx1"/>
                </a:solidFill>
                <a:latin typeface="Meiryo UI" panose="020B0604030504040204" pitchFamily="50" charset="-128"/>
                <a:ea typeface="Meiryo UI" panose="020B0604030504040204" pitchFamily="50" charset="-128"/>
              </a:rPr>
              <a:t>＜産業部門＞</a:t>
            </a:r>
            <a:endParaRPr lang="en-US" altLang="ja-JP" sz="1600" dirty="0">
              <a:solidFill>
                <a:schemeClr val="tx1"/>
              </a:solidFill>
              <a:latin typeface="Meiryo UI" panose="020B0604030504040204" pitchFamily="50" charset="-128"/>
              <a:ea typeface="Meiryo UI" panose="020B0604030504040204" pitchFamily="50" charset="-128"/>
            </a:endParaRPr>
          </a:p>
          <a:p>
            <a:pPr marL="92075" indent="-92075"/>
            <a:r>
              <a:rPr lang="ja-JP" altLang="en-US" sz="1600" dirty="0">
                <a:solidFill>
                  <a:schemeClr val="tx1"/>
                </a:solidFill>
                <a:latin typeface="Meiryo UI" panose="020B0604030504040204" pitchFamily="50" charset="-128"/>
                <a:ea typeface="Meiryo UI" panose="020B0604030504040204" pitchFamily="50" charset="-128"/>
              </a:rPr>
              <a:t>・プラスチック類製造業、化学工業、金属製品製造業の割合が大きい。</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・全体的に概ね横ばいの傾向</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13" name="フローチャート: 代替処理 12">
            <a:extLst>
              <a:ext uri="{FF2B5EF4-FFF2-40B4-BE49-F238E27FC236}">
                <a16:creationId xmlns:a16="http://schemas.microsoft.com/office/drawing/2014/main" id="{7BCE2143-5A20-44C7-BDAF-2B1CA7BC8887}"/>
              </a:ext>
            </a:extLst>
          </p:cNvPr>
          <p:cNvSpPr/>
          <p:nvPr/>
        </p:nvSpPr>
        <p:spPr>
          <a:xfrm>
            <a:off x="5573611" y="5082232"/>
            <a:ext cx="3030837" cy="1227088"/>
          </a:xfrm>
          <a:prstGeom prst="flowChartAlternateProcess">
            <a:avLst/>
          </a:prstGeom>
          <a:noFill/>
          <a:ln w="6350">
            <a:prstDash val="sysDot"/>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ja-JP" altLang="en-US" sz="1600" dirty="0">
                <a:solidFill>
                  <a:schemeClr val="tx1"/>
                </a:solidFill>
                <a:latin typeface="Meiryo UI" panose="020B0604030504040204" pitchFamily="50" charset="-128"/>
                <a:ea typeface="Meiryo UI" panose="020B0604030504040204" pitchFamily="50" charset="-128"/>
              </a:rPr>
              <a:t>＜業務部門＞</a:t>
            </a:r>
            <a:endParaRPr lang="en-US" altLang="ja-JP" sz="1600" dirty="0">
              <a:solidFill>
                <a:schemeClr val="tx1"/>
              </a:solidFill>
              <a:latin typeface="Meiryo UI" panose="020B0604030504040204" pitchFamily="50" charset="-128"/>
              <a:ea typeface="Meiryo UI" panose="020B0604030504040204" pitchFamily="50" charset="-128"/>
            </a:endParaRPr>
          </a:p>
          <a:p>
            <a:pPr marL="92075" indent="-92075"/>
            <a:r>
              <a:rPr lang="ja-JP" altLang="en-US" sz="1600" dirty="0">
                <a:solidFill>
                  <a:schemeClr val="tx1"/>
                </a:solidFill>
                <a:latin typeface="Meiryo UI" panose="020B0604030504040204" pitchFamily="50" charset="-128"/>
                <a:ea typeface="Meiryo UI" panose="020B0604030504040204" pitchFamily="50" charset="-128"/>
              </a:rPr>
              <a:t>・卸売・小売業の割合が大きい。</a:t>
            </a:r>
            <a:endParaRPr lang="en-US" altLang="ja-JP" sz="1600" dirty="0">
              <a:solidFill>
                <a:schemeClr val="tx1"/>
              </a:solidFill>
              <a:latin typeface="Meiryo UI" panose="020B0604030504040204" pitchFamily="50" charset="-128"/>
              <a:ea typeface="Meiryo UI" panose="020B0604030504040204" pitchFamily="50" charset="-128"/>
            </a:endParaRPr>
          </a:p>
          <a:p>
            <a:pPr marL="92075" indent="-92075"/>
            <a:r>
              <a:rPr lang="ja-JP" altLang="en-US" sz="1600" dirty="0">
                <a:solidFill>
                  <a:schemeClr val="tx1"/>
                </a:solidFill>
                <a:latin typeface="Meiryo UI" panose="020B0604030504040204" pitchFamily="50" charset="-128"/>
                <a:ea typeface="Meiryo UI" panose="020B0604030504040204" pitchFamily="50" charset="-128"/>
              </a:rPr>
              <a:t>・</a:t>
            </a:r>
            <a:r>
              <a:rPr lang="zh-TW" altLang="en-US" sz="1600" dirty="0">
                <a:solidFill>
                  <a:schemeClr val="tx1"/>
                </a:solidFill>
                <a:latin typeface="Meiryo UI" panose="020B0604030504040204" pitchFamily="50" charset="-128"/>
                <a:ea typeface="Meiryo UI" panose="020B0604030504040204" pitchFamily="50" charset="-128"/>
              </a:rPr>
              <a:t>道路貨物運送業･倉庫業</a:t>
            </a:r>
            <a:r>
              <a:rPr lang="ja-JP" altLang="en-US" sz="1600" dirty="0" err="1">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情報通信業など一部増加傾向</a:t>
            </a:r>
            <a:endParaRPr lang="en-US" altLang="ja-JP" sz="1600" dirty="0">
              <a:solidFill>
                <a:schemeClr val="tx1"/>
              </a:solidFill>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4"/>
          <a:stretch>
            <a:fillRect/>
          </a:stretch>
        </p:blipFill>
        <p:spPr>
          <a:xfrm>
            <a:off x="474041" y="4555013"/>
            <a:ext cx="3593903" cy="2057579"/>
          </a:xfrm>
          <a:prstGeom prst="rect">
            <a:avLst/>
          </a:prstGeom>
        </p:spPr>
      </p:pic>
    </p:spTree>
    <p:extLst>
      <p:ext uri="{BB962C8B-B14F-4D97-AF65-F5344CB8AC3E}">
        <p14:creationId xmlns:p14="http://schemas.microsoft.com/office/powerpoint/2010/main" val="758693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12</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２．新たな制度の方向性について</a:t>
            </a:r>
          </a:p>
        </p:txBody>
      </p:sp>
      <p:sp>
        <p:nvSpPr>
          <p:cNvPr id="22" name="正方形/長方形 21">
            <a:extLst>
              <a:ext uri="{FF2B5EF4-FFF2-40B4-BE49-F238E27FC236}">
                <a16:creationId xmlns:a16="http://schemas.microsoft.com/office/drawing/2014/main" id="{466E1240-A2E2-4F8F-BB27-BCCAEB53E9E6}"/>
              </a:ext>
            </a:extLst>
          </p:cNvPr>
          <p:cNvSpPr/>
          <p:nvPr/>
        </p:nvSpPr>
        <p:spPr>
          <a:xfrm>
            <a:off x="323528" y="1919733"/>
            <a:ext cx="8496946" cy="4729500"/>
          </a:xfrm>
          <a:prstGeom prst="rect">
            <a:avLst/>
          </a:prstGeom>
          <a:ln>
            <a:solidFill>
              <a:schemeClr val="tx1"/>
            </a:solidFill>
            <a:prstDash val="dash"/>
          </a:ln>
        </p:spPr>
        <p:txBody>
          <a:bodyPr wrap="square">
            <a:spAutoFit/>
          </a:bodyPr>
          <a:lstStyle/>
          <a:p>
            <a:r>
              <a:rPr lang="ja-JP" altLang="en-US" sz="1600" dirty="0">
                <a:latin typeface="Meiryo UI" panose="020B0604030504040204" pitchFamily="50" charset="-128"/>
                <a:ea typeface="Meiryo UI" panose="020B0604030504040204" pitchFamily="50" charset="-128"/>
              </a:rPr>
              <a:t>＜参考情報＞</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◇近隣他府県における制度の概要　</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参考</a:t>
            </a:r>
            <a:r>
              <a:rPr lang="ja-JP" altLang="en-US" sz="1600" dirty="0" smtClean="0">
                <a:latin typeface="Meiryo UI" panose="020B0604030504040204" pitchFamily="50" charset="-128"/>
                <a:ea typeface="Meiryo UI" panose="020B0604030504040204" pitchFamily="50" charset="-128"/>
              </a:rPr>
              <a:t>資料４</a:t>
            </a:r>
            <a:r>
              <a:rPr lang="en-US" altLang="ja-JP"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a:lnSpc>
                <a:spcPts val="800"/>
              </a:lnSpc>
            </a:pP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◇特定事業者からのヒアリング結果（堺・泉北臨海企業連絡会８社）</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・計画期間は３年よりも長い方が設備更新等の計画がたてやすい。バンキング制度の採用を希望。</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・エネルギー消費量の抑制については、過去から取り組んできており、これ以上となるとかなり厳しい。</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・太陽光発電設備の導入に際しては、消防法など他法令での制約も課題（屋根の開放など）</a:t>
            </a:r>
            <a:endParaRPr lang="en-US" altLang="ja-JP" sz="1600" dirty="0">
              <a:latin typeface="Meiryo UI" panose="020B0604030504040204" pitchFamily="50" charset="-128"/>
              <a:ea typeface="Meiryo UI" panose="020B0604030504040204" pitchFamily="50" charset="-128"/>
            </a:endParaRPr>
          </a:p>
          <a:p>
            <a:pPr>
              <a:lnSpc>
                <a:spcPts val="800"/>
              </a:lnSpc>
            </a:pP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◇特定事業者へのヒアリングについて（実施中）［関係団体を通じて</a:t>
            </a:r>
            <a:r>
              <a:rPr lang="en-US" altLang="ja-JP" sz="1600" dirty="0">
                <a:latin typeface="Meiryo UI" panose="020B0604030504040204" pitchFamily="50" charset="-128"/>
                <a:ea typeface="Meiryo UI" panose="020B0604030504040204" pitchFamily="50" charset="-128"/>
              </a:rPr>
              <a:t>100</a:t>
            </a:r>
            <a:r>
              <a:rPr lang="ja-JP" altLang="en-US" sz="1600" dirty="0">
                <a:latin typeface="Meiryo UI" panose="020B0604030504040204" pitchFamily="50" charset="-128"/>
                <a:ea typeface="Meiryo UI" panose="020B0604030504040204" pitchFamily="50" charset="-128"/>
              </a:rPr>
              <a:t>社以上の予定］</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＜ヒアリングの内容＞</a:t>
            </a:r>
            <a:endParaRPr lang="en-US" altLang="ja-JP" sz="1600" dirty="0">
              <a:latin typeface="Meiryo UI" panose="020B0604030504040204" pitchFamily="50" charset="-128"/>
              <a:ea typeface="Meiryo UI" panose="020B0604030504040204" pitchFamily="50" charset="-128"/>
            </a:endParaRPr>
          </a:p>
          <a:p>
            <a:pPr marL="441325" indent="-441325"/>
            <a:r>
              <a:rPr lang="ja-JP" altLang="en-US" sz="1600" dirty="0">
                <a:latin typeface="Meiryo UI" panose="020B0604030504040204" pitchFamily="50" charset="-128"/>
                <a:ea typeface="Meiryo UI" panose="020B0604030504040204" pitchFamily="50" charset="-128"/>
              </a:rPr>
              <a:t>　□　条例に基づく実績報告書の削減目標は３年で３％のところ、自社で個別に設定または検討している削減目標はあるか。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現在、取引先等から</a:t>
            </a:r>
            <a:r>
              <a:rPr lang="en-US" altLang="ja-JP" sz="1600" dirty="0">
                <a:latin typeface="Meiryo UI" panose="020B0604030504040204" pitchFamily="50" charset="-128"/>
                <a:ea typeface="Meiryo UI" panose="020B0604030504040204" pitchFamily="50" charset="-128"/>
              </a:rPr>
              <a:t>CO2</a:t>
            </a:r>
            <a:r>
              <a:rPr lang="ja-JP" altLang="en-US" sz="1600" dirty="0">
                <a:latin typeface="Meiryo UI" panose="020B0604030504040204" pitchFamily="50" charset="-128"/>
                <a:ea typeface="Meiryo UI" panose="020B0604030504040204" pitchFamily="50" charset="-128"/>
              </a:rPr>
              <a:t>の削減を求められているか。</a:t>
            </a:r>
          </a:p>
          <a:p>
            <a:r>
              <a:rPr lang="ja-JP" altLang="en-US" sz="1600" dirty="0">
                <a:latin typeface="Meiryo UI" panose="020B0604030504040204" pitchFamily="50" charset="-128"/>
                <a:ea typeface="Meiryo UI" panose="020B0604030504040204" pitchFamily="50" charset="-128"/>
              </a:rPr>
              <a:t>　□　現在、取引先などサプライチェーンに対して、</a:t>
            </a:r>
            <a:r>
              <a:rPr lang="en-US" altLang="ja-JP" sz="1600" dirty="0">
                <a:latin typeface="Meiryo UI" panose="020B0604030504040204" pitchFamily="50" charset="-128"/>
                <a:ea typeface="Meiryo UI" panose="020B0604030504040204" pitchFamily="50" charset="-128"/>
              </a:rPr>
              <a:t>CO2</a:t>
            </a:r>
            <a:r>
              <a:rPr lang="ja-JP" altLang="en-US" sz="1600" dirty="0">
                <a:latin typeface="Meiryo UI" panose="020B0604030504040204" pitchFamily="50" charset="-128"/>
                <a:ea typeface="Meiryo UI" panose="020B0604030504040204" pitchFamily="50" charset="-128"/>
              </a:rPr>
              <a:t>の削減を求めているか。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条例に基づく対策計画書・実績報告書制度に対してどのようなことを望むか。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・計画期間を３年以上にする（５年など）　　・バンキング制度</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余剰削減量の持ち越し</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の採用</a:t>
            </a:r>
          </a:p>
          <a:p>
            <a:r>
              <a:rPr lang="ja-JP" altLang="en-US" sz="1600" dirty="0">
                <a:latin typeface="Meiryo UI" panose="020B0604030504040204" pitchFamily="50" charset="-128"/>
                <a:ea typeface="Meiryo UI" panose="020B0604030504040204" pitchFamily="50" charset="-128"/>
              </a:rPr>
              <a:t>　　・評価・顕彰制度を充実する　　　　・再エネを導入した場合に算定上有利にする</a:t>
            </a:r>
          </a:p>
          <a:p>
            <a:r>
              <a:rPr lang="ja-JP" altLang="en-US" sz="1600" dirty="0">
                <a:latin typeface="Meiryo UI" panose="020B0604030504040204" pitchFamily="50" charset="-128"/>
                <a:ea typeface="Meiryo UI" panose="020B0604030504040204" pitchFamily="50" charset="-128"/>
              </a:rPr>
              <a:t>　　・金融商品との連携（サステナビリティ・リンク・ローン等）　・企業取組における優良事例の公表</a:t>
            </a:r>
          </a:p>
          <a:p>
            <a:pPr marL="441325" indent="-441325"/>
            <a:r>
              <a:rPr lang="ja-JP" altLang="en-US" sz="1600" dirty="0">
                <a:latin typeface="Meiryo UI" panose="020B0604030504040204" pitchFamily="50" charset="-128"/>
                <a:ea typeface="Meiryo UI" panose="020B0604030504040204" pitchFamily="50" charset="-128"/>
              </a:rPr>
              <a:t>　□　脱炭素化に取り組むにあたり、人材面、資金面、ノウハウ面でどのような課題があるか。</a:t>
            </a:r>
            <a:endParaRPr lang="en-US" altLang="ja-JP" sz="1600" dirty="0">
              <a:latin typeface="Meiryo UI" panose="020B0604030504040204" pitchFamily="50" charset="-128"/>
              <a:ea typeface="Meiryo UI" panose="020B0604030504040204" pitchFamily="50" charset="-128"/>
            </a:endParaRPr>
          </a:p>
          <a:p>
            <a:pPr marL="441325" indent="-441325"/>
            <a:r>
              <a:rPr lang="ja-JP" altLang="en-US" sz="1600" dirty="0">
                <a:latin typeface="Meiryo UI" panose="020B0604030504040204" pitchFamily="50" charset="-128"/>
                <a:ea typeface="Meiryo UI" panose="020B0604030504040204" pitchFamily="50" charset="-128"/>
              </a:rPr>
              <a:t>　□　課題の解決にあたり行政にどのような支援制度、サポートを求めるか。　　　　ほか</a:t>
            </a:r>
            <a:endParaRPr lang="en-US" altLang="ja-JP" sz="1600" dirty="0">
              <a:latin typeface="Meiryo UI" panose="020B0604030504040204" pitchFamily="50" charset="-128"/>
              <a:ea typeface="Meiryo UI" panose="020B0604030504040204" pitchFamily="50" charset="-128"/>
            </a:endParaRPr>
          </a:p>
        </p:txBody>
      </p:sp>
      <p:sp>
        <p:nvSpPr>
          <p:cNvPr id="7" name="正方形/長方形 6"/>
          <p:cNvSpPr/>
          <p:nvPr/>
        </p:nvSpPr>
        <p:spPr>
          <a:xfrm>
            <a:off x="323528" y="1412776"/>
            <a:ext cx="8208912"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①　削減率</a:t>
            </a: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目標</a:t>
            </a: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の見直しについて</a:t>
            </a:r>
            <a:endParaRPr lang="ja-JP" altLang="en-US" sz="2000" b="1" dirty="0"/>
          </a:p>
        </p:txBody>
      </p:sp>
      <p:sp>
        <p:nvSpPr>
          <p:cNvPr id="8" name="テキスト ボックス 7">
            <a:extLst>
              <a:ext uri="{FF2B5EF4-FFF2-40B4-BE49-F238E27FC236}">
                <a16:creationId xmlns:a16="http://schemas.microsoft.com/office/drawing/2014/main" id="{D85538E7-BE6B-4352-89F6-B699CAA961EB}"/>
              </a:ext>
            </a:extLst>
          </p:cNvPr>
          <p:cNvSpPr txBox="1"/>
          <p:nvPr/>
        </p:nvSpPr>
        <p:spPr>
          <a:xfrm>
            <a:off x="181684" y="476999"/>
            <a:ext cx="8782804" cy="913070"/>
          </a:xfrm>
          <a:prstGeom prst="rect">
            <a:avLst/>
          </a:prstGeom>
          <a:noFill/>
        </p:spPr>
        <p:txBody>
          <a:bodyPr wrap="square" rtlCol="0">
            <a:spAutoFit/>
          </a:bodyPr>
          <a:lstStyle/>
          <a:p>
            <a:pPr marL="441325" indent="-441325">
              <a:lnSpc>
                <a:spcPts val="32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＜方策２＞温暖化防止条例に基づく特定事業者に対する届出制度の強化による</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削減の推進</a:t>
            </a:r>
          </a:p>
        </p:txBody>
      </p:sp>
    </p:spTree>
    <p:extLst>
      <p:ext uri="{BB962C8B-B14F-4D97-AF65-F5344CB8AC3E}">
        <p14:creationId xmlns:p14="http://schemas.microsoft.com/office/powerpoint/2010/main" val="41323590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13</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２．新たな制度の方向性について</a:t>
            </a:r>
          </a:p>
        </p:txBody>
      </p:sp>
      <p:sp>
        <p:nvSpPr>
          <p:cNvPr id="4" name="正方形/長方形 3"/>
          <p:cNvSpPr/>
          <p:nvPr/>
        </p:nvSpPr>
        <p:spPr>
          <a:xfrm>
            <a:off x="323528" y="1412776"/>
            <a:ext cx="8208912"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②　再エネの利用を促進するための見直しについて</a:t>
            </a:r>
            <a:endParaRPr lang="ja-JP" altLang="en-US" sz="2000" b="1" dirty="0"/>
          </a:p>
        </p:txBody>
      </p:sp>
      <p:sp>
        <p:nvSpPr>
          <p:cNvPr id="23" name="テキスト ボックス 22">
            <a:extLst>
              <a:ext uri="{FF2B5EF4-FFF2-40B4-BE49-F238E27FC236}">
                <a16:creationId xmlns:a16="http://schemas.microsoft.com/office/drawing/2014/main" id="{D85538E7-BE6B-4352-89F6-B699CAA961EB}"/>
              </a:ext>
            </a:extLst>
          </p:cNvPr>
          <p:cNvSpPr txBox="1"/>
          <p:nvPr/>
        </p:nvSpPr>
        <p:spPr>
          <a:xfrm>
            <a:off x="181684" y="476999"/>
            <a:ext cx="8782804" cy="913070"/>
          </a:xfrm>
          <a:prstGeom prst="rect">
            <a:avLst/>
          </a:prstGeom>
          <a:noFill/>
        </p:spPr>
        <p:txBody>
          <a:bodyPr wrap="square" rtlCol="0">
            <a:spAutoFit/>
          </a:bodyPr>
          <a:lstStyle/>
          <a:p>
            <a:pPr marL="441325" indent="-441325">
              <a:lnSpc>
                <a:spcPts val="32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＜方策２＞温暖化防止条例に基づく特定事業者に対する届出制度の強化による</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削減の推進</a:t>
            </a:r>
          </a:p>
        </p:txBody>
      </p:sp>
      <p:sp>
        <p:nvSpPr>
          <p:cNvPr id="11" name="角丸四角形 10"/>
          <p:cNvSpPr/>
          <p:nvPr/>
        </p:nvSpPr>
        <p:spPr>
          <a:xfrm>
            <a:off x="323527" y="1908823"/>
            <a:ext cx="8496945" cy="2138571"/>
          </a:xfrm>
          <a:prstGeom prst="roundRect">
            <a:avLst>
              <a:gd name="adj" fmla="val 1224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制度の方向性</a:t>
            </a:r>
            <a:r>
              <a:rPr lang="zh-TW"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（事務局案）</a:t>
            </a: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○計画書・報告書で使用する</a:t>
            </a:r>
            <a:r>
              <a:rPr lang="ja-JP" altLang="en-US" u="sng" dirty="0">
                <a:solidFill>
                  <a:schemeClr val="tx1"/>
                </a:solidFill>
                <a:latin typeface="Meiryo UI" panose="020B0604030504040204" pitchFamily="50" charset="-128"/>
                <a:ea typeface="Meiryo UI" panose="020B0604030504040204" pitchFamily="50" charset="-128"/>
              </a:rPr>
              <a:t>電気の排出係数は変動係数</a:t>
            </a:r>
            <a:r>
              <a:rPr lang="ja-JP" altLang="en-US" dirty="0">
                <a:solidFill>
                  <a:schemeClr val="tx1"/>
                </a:solidFill>
                <a:latin typeface="Meiryo UI" panose="020B0604030504040204" pitchFamily="50" charset="-128"/>
                <a:ea typeface="Meiryo UI" panose="020B0604030504040204" pitchFamily="50" charset="-128"/>
              </a:rPr>
              <a:t>を用いる。</a:t>
            </a:r>
            <a:endParaRPr lang="en-US" altLang="ja-JP" dirty="0">
              <a:solidFill>
                <a:schemeClr val="tx1"/>
              </a:solidFill>
              <a:latin typeface="Meiryo UI" panose="020B0604030504040204" pitchFamily="50" charset="-128"/>
              <a:ea typeface="Meiryo UI" panose="020B0604030504040204" pitchFamily="50" charset="-128"/>
            </a:endParaRPr>
          </a:p>
          <a:p>
            <a:pPr marL="274638" indent="-6350"/>
            <a:r>
              <a:rPr lang="ja-JP" altLang="en-US" dirty="0">
                <a:solidFill>
                  <a:schemeClr val="tx1"/>
                </a:solidFill>
                <a:latin typeface="Meiryo UI" panose="020B0604030504040204" pitchFamily="50" charset="-128"/>
                <a:ea typeface="Meiryo UI" panose="020B0604030504040204" pitchFamily="50" charset="-128"/>
              </a:rPr>
              <a:t>より排出係数の低い電力会社・メニューへの切替えや、省エネによる削減量が大きいことについては、削減率に反映し、さらに重点対策実施率にも加点する。</a:t>
            </a:r>
            <a:endParaRPr lang="en-US" altLang="ja-JP" dirty="0">
              <a:solidFill>
                <a:schemeClr val="tx1"/>
              </a:solidFill>
              <a:latin typeface="Meiryo UI" panose="020B0604030504040204" pitchFamily="50" charset="-128"/>
              <a:ea typeface="Meiryo UI" panose="020B0604030504040204" pitchFamily="50" charset="-128"/>
            </a:endParaRPr>
          </a:p>
          <a:p>
            <a:pPr marL="261938"/>
            <a:r>
              <a:rPr lang="en-US" altLang="ja-JP"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同じ電力会社から電気を購入していても、毎年排出係数は上下することから、事業者の努力分を適切に評価するため</a:t>
            </a:r>
            <a:r>
              <a:rPr lang="en-US" altLang="ja-JP" dirty="0">
                <a:solidFill>
                  <a:schemeClr val="tx1"/>
                </a:solidFill>
                <a:latin typeface="Meiryo UI" panose="020B0604030504040204" pitchFamily="50" charset="-128"/>
                <a:ea typeface="Meiryo UI" panose="020B0604030504040204" pitchFamily="50" charset="-128"/>
              </a:rPr>
              <a:t>)</a:t>
            </a:r>
          </a:p>
          <a:p>
            <a:pPr marL="274638" indent="-274638"/>
            <a:r>
              <a:rPr lang="ja-JP" altLang="en-US" dirty="0">
                <a:solidFill>
                  <a:schemeClr val="tx1"/>
                </a:solidFill>
                <a:latin typeface="Meiryo UI" panose="020B0604030504040204" pitchFamily="50" charset="-128"/>
                <a:ea typeface="Meiryo UI" panose="020B0604030504040204" pitchFamily="50" charset="-128"/>
              </a:rPr>
              <a:t>○</a:t>
            </a:r>
            <a:r>
              <a:rPr lang="ja-JP" altLang="en-US" u="sng" dirty="0">
                <a:solidFill>
                  <a:schemeClr val="tx1"/>
                </a:solidFill>
                <a:latin typeface="Meiryo UI" panose="020B0604030504040204" pitchFamily="50" charset="-128"/>
                <a:ea typeface="Meiryo UI" panose="020B0604030504040204" pitchFamily="50" charset="-128"/>
              </a:rPr>
              <a:t>再エネの利用率の報告</a:t>
            </a:r>
            <a:r>
              <a:rPr lang="ja-JP" altLang="en-US" dirty="0">
                <a:solidFill>
                  <a:schemeClr val="tx1"/>
                </a:solidFill>
                <a:latin typeface="Meiryo UI" panose="020B0604030504040204" pitchFamily="50" charset="-128"/>
                <a:ea typeface="Meiryo UI" panose="020B0604030504040204" pitchFamily="50" charset="-128"/>
              </a:rPr>
              <a:t>を求める。</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466E1240-A2E2-4F8F-BB27-BCCAEB53E9E6}"/>
              </a:ext>
            </a:extLst>
          </p:cNvPr>
          <p:cNvSpPr/>
          <p:nvPr/>
        </p:nvSpPr>
        <p:spPr>
          <a:xfrm>
            <a:off x="323528" y="4175209"/>
            <a:ext cx="8496946" cy="2308324"/>
          </a:xfrm>
          <a:prstGeom prst="rect">
            <a:avLst/>
          </a:prstGeom>
          <a:ln>
            <a:solidFill>
              <a:schemeClr val="tx1"/>
            </a:solidFill>
            <a:prstDash val="dash"/>
          </a:ln>
        </p:spPr>
        <p:txBody>
          <a:bodyPr wrap="square">
            <a:spAutoFit/>
          </a:bodyPr>
          <a:lstStyle/>
          <a:p>
            <a:r>
              <a:rPr lang="ja-JP" altLang="en-US" sz="1600" dirty="0">
                <a:latin typeface="Meiryo UI" panose="020B0604030504040204" pitchFamily="50" charset="-128"/>
                <a:ea typeface="Meiryo UI" panose="020B0604030504040204" pitchFamily="50" charset="-128"/>
              </a:rPr>
              <a:t>＜参考情報＞</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◇排出係数の固定・変動による違いについて</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p:txBody>
      </p:sp>
      <p:graphicFrame>
        <p:nvGraphicFramePr>
          <p:cNvPr id="9" name="表 8">
            <a:extLst>
              <a:ext uri="{FF2B5EF4-FFF2-40B4-BE49-F238E27FC236}">
                <a16:creationId xmlns:a16="http://schemas.microsoft.com/office/drawing/2014/main" id="{4DDE69E7-9F2D-47AE-A73E-3D0D07E9234A}"/>
              </a:ext>
            </a:extLst>
          </p:cNvPr>
          <p:cNvGraphicFramePr>
            <a:graphicFrameLocks noGrp="1"/>
          </p:cNvGraphicFramePr>
          <p:nvPr>
            <p:extLst>
              <p:ext uri="{D42A27DB-BD31-4B8C-83A1-F6EECF244321}">
                <p14:modId xmlns:p14="http://schemas.microsoft.com/office/powerpoint/2010/main" val="4062111856"/>
              </p:ext>
            </p:extLst>
          </p:nvPr>
        </p:nvGraphicFramePr>
        <p:xfrm>
          <a:off x="503549" y="4789512"/>
          <a:ext cx="8136903" cy="1493520"/>
        </p:xfrm>
        <a:graphic>
          <a:graphicData uri="http://schemas.openxmlformats.org/drawingml/2006/table">
            <a:tbl>
              <a:tblPr firstRow="1" bandRow="1">
                <a:tableStyleId>{5C22544A-7EE6-4342-B048-85BDC9FD1C3A}</a:tableStyleId>
              </a:tblPr>
              <a:tblGrid>
                <a:gridCol w="1116123">
                  <a:extLst>
                    <a:ext uri="{9D8B030D-6E8A-4147-A177-3AD203B41FA5}">
                      <a16:colId xmlns:a16="http://schemas.microsoft.com/office/drawing/2014/main" val="164386054"/>
                    </a:ext>
                  </a:extLst>
                </a:gridCol>
                <a:gridCol w="3456384">
                  <a:extLst>
                    <a:ext uri="{9D8B030D-6E8A-4147-A177-3AD203B41FA5}">
                      <a16:colId xmlns:a16="http://schemas.microsoft.com/office/drawing/2014/main" val="3563489709"/>
                    </a:ext>
                  </a:extLst>
                </a:gridCol>
                <a:gridCol w="3564396">
                  <a:extLst>
                    <a:ext uri="{9D8B030D-6E8A-4147-A177-3AD203B41FA5}">
                      <a16:colId xmlns:a16="http://schemas.microsoft.com/office/drawing/2014/main" val="922943542"/>
                    </a:ext>
                  </a:extLst>
                </a:gridCol>
              </a:tblGrid>
              <a:tr h="330880">
                <a:tc>
                  <a:txBody>
                    <a:bodyPr/>
                    <a:lstStyle/>
                    <a:p>
                      <a:pPr algn="ctr"/>
                      <a:r>
                        <a:rPr kumimoji="1" lang="ja-JP" altLang="en-US" sz="1600" dirty="0">
                          <a:latin typeface="Meiryo UI" panose="020B0604030504040204" pitchFamily="50" charset="-128"/>
                          <a:ea typeface="Meiryo UI" panose="020B0604030504040204" pitchFamily="50" charset="-128"/>
                        </a:rPr>
                        <a:t>排出係数</a:t>
                      </a:r>
                    </a:p>
                  </a:txBody>
                  <a:tcPr marL="36000" marR="36000"/>
                </a:tc>
                <a:tc>
                  <a:txBody>
                    <a:bodyPr/>
                    <a:lstStyle/>
                    <a:p>
                      <a:pPr algn="ctr"/>
                      <a:r>
                        <a:rPr kumimoji="1" lang="ja-JP" altLang="en-US" sz="1600" dirty="0">
                          <a:latin typeface="Meiryo UI" panose="020B0604030504040204" pitchFamily="50" charset="-128"/>
                          <a:ea typeface="Meiryo UI" panose="020B0604030504040204" pitchFamily="50" charset="-128"/>
                        </a:rPr>
                        <a:t>メリット</a:t>
                      </a:r>
                    </a:p>
                  </a:txBody>
                  <a:tcPr marL="36000" marR="36000"/>
                </a:tc>
                <a:tc>
                  <a:txBody>
                    <a:bodyPr/>
                    <a:lstStyle/>
                    <a:p>
                      <a:pPr algn="ctr"/>
                      <a:r>
                        <a:rPr kumimoji="1" lang="ja-JP" altLang="en-US" sz="1600" dirty="0">
                          <a:latin typeface="Meiryo UI" panose="020B0604030504040204" pitchFamily="50" charset="-128"/>
                          <a:ea typeface="Meiryo UI" panose="020B0604030504040204" pitchFamily="50" charset="-128"/>
                        </a:rPr>
                        <a:t>デメリット</a:t>
                      </a:r>
                    </a:p>
                  </a:txBody>
                  <a:tcPr marL="36000" marR="36000"/>
                </a:tc>
                <a:extLst>
                  <a:ext uri="{0D108BD9-81ED-4DB2-BD59-A6C34878D82A}">
                    <a16:rowId xmlns:a16="http://schemas.microsoft.com/office/drawing/2014/main" val="1452171393"/>
                  </a:ext>
                </a:extLst>
              </a:tr>
              <a:tr h="370840">
                <a:tc>
                  <a:txBody>
                    <a:bodyPr/>
                    <a:lstStyle/>
                    <a:p>
                      <a:pPr algn="ctr"/>
                      <a:r>
                        <a:rPr kumimoji="1" lang="ja-JP" altLang="en-US" sz="1600" dirty="0">
                          <a:latin typeface="Meiryo UI" panose="020B0604030504040204" pitchFamily="50" charset="-128"/>
                          <a:ea typeface="Meiryo UI" panose="020B0604030504040204" pitchFamily="50" charset="-128"/>
                        </a:rPr>
                        <a:t>固定</a:t>
                      </a:r>
                    </a:p>
                  </a:txBody>
                  <a:tcPr marL="36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・エネルギー消費量の削減分のみで評価することができる。</a:t>
                      </a: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CO2</a:t>
                      </a:r>
                      <a:r>
                        <a:rPr kumimoji="1" lang="ja-JP" altLang="en-US" sz="1600" dirty="0">
                          <a:latin typeface="Meiryo UI" panose="020B0604030504040204" pitchFamily="50" charset="-128"/>
                          <a:ea typeface="Meiryo UI" panose="020B0604030504040204" pitchFamily="50" charset="-128"/>
                        </a:rPr>
                        <a:t>削減対策として排出係数の低い電力に切り替えても、数値には反映しない。</a:t>
                      </a:r>
                    </a:p>
                  </a:txBody>
                  <a:tcPr marL="36000" marR="36000"/>
                </a:tc>
                <a:extLst>
                  <a:ext uri="{0D108BD9-81ED-4DB2-BD59-A6C34878D82A}">
                    <a16:rowId xmlns:a16="http://schemas.microsoft.com/office/drawing/2014/main" val="4047460552"/>
                  </a:ext>
                </a:extLst>
              </a:tr>
              <a:tr h="370840">
                <a:tc>
                  <a:txBody>
                    <a:bodyPr/>
                    <a:lstStyle/>
                    <a:p>
                      <a:pPr algn="ctr"/>
                      <a:r>
                        <a:rPr kumimoji="1" lang="ja-JP" altLang="en-US" sz="1600" dirty="0">
                          <a:latin typeface="Meiryo UI" panose="020B0604030504040204" pitchFamily="50" charset="-128"/>
                          <a:ea typeface="Meiryo UI" panose="020B0604030504040204" pitchFamily="50" charset="-128"/>
                        </a:rPr>
                        <a:t>変動</a:t>
                      </a:r>
                    </a:p>
                  </a:txBody>
                  <a:tcPr marL="36000" marR="36000" anchor="ctr"/>
                </a:tc>
                <a:tc>
                  <a:txBody>
                    <a:bodyPr/>
                    <a:lstStyle/>
                    <a:p>
                      <a:pPr algn="l"/>
                      <a:r>
                        <a:rPr kumimoji="1" lang="ja-JP" altLang="en-US" sz="1600" dirty="0">
                          <a:latin typeface="Meiryo UI" panose="020B0604030504040204" pitchFamily="50" charset="-128"/>
                          <a:ea typeface="Meiryo UI" panose="020B0604030504040204" pitchFamily="50" charset="-128"/>
                        </a:rPr>
                        <a:t>・エネルギー消費量の削減分に加え、電力の切り替えによる効果も反映できる。</a:t>
                      </a:r>
                    </a:p>
                  </a:txBody>
                  <a:tcPr marL="36000" marR="36000"/>
                </a:tc>
                <a:tc>
                  <a:txBody>
                    <a:bodyPr/>
                    <a:lstStyle/>
                    <a:p>
                      <a:pPr algn="l"/>
                      <a:r>
                        <a:rPr kumimoji="1" lang="ja-JP" altLang="en-US" sz="1600" dirty="0">
                          <a:latin typeface="Meiryo UI" panose="020B0604030504040204" pitchFamily="50" charset="-128"/>
                          <a:ea typeface="Meiryo UI" panose="020B0604030504040204" pitchFamily="50" charset="-128"/>
                        </a:rPr>
                        <a:t>・同じ電力会社との契約であっても、毎年度その変動の影響を大きく受ける。</a:t>
                      </a:r>
                    </a:p>
                  </a:txBody>
                  <a:tcPr marL="36000" marR="36000"/>
                </a:tc>
                <a:extLst>
                  <a:ext uri="{0D108BD9-81ED-4DB2-BD59-A6C34878D82A}">
                    <a16:rowId xmlns:a16="http://schemas.microsoft.com/office/drawing/2014/main" val="461751255"/>
                  </a:ext>
                </a:extLst>
              </a:tr>
            </a:tbl>
          </a:graphicData>
        </a:graphic>
      </p:graphicFrame>
    </p:spTree>
    <p:extLst>
      <p:ext uri="{BB962C8B-B14F-4D97-AF65-F5344CB8AC3E}">
        <p14:creationId xmlns:p14="http://schemas.microsoft.com/office/powerpoint/2010/main" val="35006305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14</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２．新たな制度の方向性について</a:t>
            </a:r>
          </a:p>
        </p:txBody>
      </p:sp>
      <p:sp>
        <p:nvSpPr>
          <p:cNvPr id="22" name="正方形/長方形 21">
            <a:extLst>
              <a:ext uri="{FF2B5EF4-FFF2-40B4-BE49-F238E27FC236}">
                <a16:creationId xmlns:a16="http://schemas.microsoft.com/office/drawing/2014/main" id="{466E1240-A2E2-4F8F-BB27-BCCAEB53E9E6}"/>
              </a:ext>
            </a:extLst>
          </p:cNvPr>
          <p:cNvSpPr/>
          <p:nvPr/>
        </p:nvSpPr>
        <p:spPr>
          <a:xfrm>
            <a:off x="323528" y="1919732"/>
            <a:ext cx="8496946" cy="4716000"/>
          </a:xfrm>
          <a:prstGeom prst="rect">
            <a:avLst/>
          </a:prstGeom>
          <a:ln>
            <a:solidFill>
              <a:schemeClr val="tx1"/>
            </a:solidFill>
            <a:prstDash val="dash"/>
          </a:ln>
        </p:spPr>
        <p:txBody>
          <a:bodyPr wrap="square">
            <a:spAutoFit/>
          </a:bodyPr>
          <a:lstStyle/>
          <a:p>
            <a:r>
              <a:rPr lang="ja-JP" altLang="en-US" sz="1600" dirty="0">
                <a:latin typeface="Meiryo UI" panose="020B0604030504040204" pitchFamily="50" charset="-128"/>
                <a:ea typeface="Meiryo UI" panose="020B0604030504040204" pitchFamily="50" charset="-128"/>
              </a:rPr>
              <a:t>＜参考情報＞</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◇条例による現行の評価制度</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◇重点対策への加点のイメージ</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D85538E7-BE6B-4352-89F6-B699CAA961EB}"/>
              </a:ext>
            </a:extLst>
          </p:cNvPr>
          <p:cNvSpPr txBox="1"/>
          <p:nvPr/>
        </p:nvSpPr>
        <p:spPr>
          <a:xfrm>
            <a:off x="181684" y="476999"/>
            <a:ext cx="8782804" cy="913070"/>
          </a:xfrm>
          <a:prstGeom prst="rect">
            <a:avLst/>
          </a:prstGeom>
          <a:noFill/>
        </p:spPr>
        <p:txBody>
          <a:bodyPr wrap="square" rtlCol="0">
            <a:spAutoFit/>
          </a:bodyPr>
          <a:lstStyle/>
          <a:p>
            <a:pPr marL="441325" indent="-441325">
              <a:lnSpc>
                <a:spcPts val="32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＜方策２＞温暖化防止条例に基づく特定事業者に対する届出制度の強化による</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削減の推進</a:t>
            </a:r>
          </a:p>
        </p:txBody>
      </p:sp>
      <p:sp>
        <p:nvSpPr>
          <p:cNvPr id="9" name="正方形/長方形 8">
            <a:extLst>
              <a:ext uri="{FF2B5EF4-FFF2-40B4-BE49-F238E27FC236}">
                <a16:creationId xmlns:a16="http://schemas.microsoft.com/office/drawing/2014/main" id="{0FD37702-E4CF-43C8-81CC-0A0F0FD37FA4}"/>
              </a:ext>
            </a:extLst>
          </p:cNvPr>
          <p:cNvSpPr/>
          <p:nvPr/>
        </p:nvSpPr>
        <p:spPr>
          <a:xfrm>
            <a:off x="323528" y="1412776"/>
            <a:ext cx="8208912"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②　再エネの利用を促進するための見直しについて</a:t>
            </a:r>
            <a:endParaRPr lang="ja-JP" altLang="en-US" sz="2000" b="1" dirty="0"/>
          </a:p>
        </p:txBody>
      </p:sp>
      <p:graphicFrame>
        <p:nvGraphicFramePr>
          <p:cNvPr id="10" name="表 9">
            <a:extLst>
              <a:ext uri="{FF2B5EF4-FFF2-40B4-BE49-F238E27FC236}">
                <a16:creationId xmlns:a16="http://schemas.microsoft.com/office/drawing/2014/main" id="{AB7F5D04-D3F4-4422-8CDA-C04E0B4D8AAB}"/>
              </a:ext>
            </a:extLst>
          </p:cNvPr>
          <p:cNvGraphicFramePr>
            <a:graphicFrameLocks noGrp="1"/>
          </p:cNvGraphicFramePr>
          <p:nvPr>
            <p:extLst>
              <p:ext uri="{D42A27DB-BD31-4B8C-83A1-F6EECF244321}">
                <p14:modId xmlns:p14="http://schemas.microsoft.com/office/powerpoint/2010/main" val="1779693731"/>
              </p:ext>
            </p:extLst>
          </p:nvPr>
        </p:nvGraphicFramePr>
        <p:xfrm>
          <a:off x="503548" y="2492896"/>
          <a:ext cx="5004556" cy="1676988"/>
        </p:xfrm>
        <a:graphic>
          <a:graphicData uri="http://schemas.openxmlformats.org/drawingml/2006/table">
            <a:tbl>
              <a:tblPr firstRow="1" bandRow="1">
                <a:tableStyleId>{5C22544A-7EE6-4342-B048-85BDC9FD1C3A}</a:tableStyleId>
              </a:tblPr>
              <a:tblGrid>
                <a:gridCol w="744345">
                  <a:extLst>
                    <a:ext uri="{9D8B030D-6E8A-4147-A177-3AD203B41FA5}">
                      <a16:colId xmlns:a16="http://schemas.microsoft.com/office/drawing/2014/main" val="164386054"/>
                    </a:ext>
                  </a:extLst>
                </a:gridCol>
                <a:gridCol w="960446">
                  <a:extLst>
                    <a:ext uri="{9D8B030D-6E8A-4147-A177-3AD203B41FA5}">
                      <a16:colId xmlns:a16="http://schemas.microsoft.com/office/drawing/2014/main" val="3563489709"/>
                    </a:ext>
                  </a:extLst>
                </a:gridCol>
                <a:gridCol w="1859605">
                  <a:extLst>
                    <a:ext uri="{9D8B030D-6E8A-4147-A177-3AD203B41FA5}">
                      <a16:colId xmlns:a16="http://schemas.microsoft.com/office/drawing/2014/main" val="922943542"/>
                    </a:ext>
                  </a:extLst>
                </a:gridCol>
                <a:gridCol w="720080">
                  <a:extLst>
                    <a:ext uri="{9D8B030D-6E8A-4147-A177-3AD203B41FA5}">
                      <a16:colId xmlns:a16="http://schemas.microsoft.com/office/drawing/2014/main" val="1371574125"/>
                    </a:ext>
                  </a:extLst>
                </a:gridCol>
                <a:gridCol w="720080">
                  <a:extLst>
                    <a:ext uri="{9D8B030D-6E8A-4147-A177-3AD203B41FA5}">
                      <a16:colId xmlns:a16="http://schemas.microsoft.com/office/drawing/2014/main" val="1123533826"/>
                    </a:ext>
                  </a:extLst>
                </a:gridCol>
              </a:tblGrid>
              <a:tr h="303262">
                <a:tc>
                  <a:txBody>
                    <a:bodyPr/>
                    <a:lstStyle/>
                    <a:p>
                      <a:pPr algn="ctr"/>
                      <a:r>
                        <a:rPr kumimoji="1" lang="ja-JP" altLang="en-US" sz="1600" dirty="0">
                          <a:latin typeface="Meiryo UI" panose="020B0604030504040204" pitchFamily="50" charset="-128"/>
                          <a:ea typeface="Meiryo UI" panose="020B0604030504040204" pitchFamily="50" charset="-128"/>
                        </a:rPr>
                        <a:t>評価</a:t>
                      </a:r>
                    </a:p>
                  </a:txBody>
                  <a:tcPr marL="36000" marR="36000"/>
                </a:tc>
                <a:tc>
                  <a:txBody>
                    <a:bodyPr/>
                    <a:lstStyle/>
                    <a:p>
                      <a:pPr algn="ctr"/>
                      <a:r>
                        <a:rPr kumimoji="1" lang="ja-JP" altLang="en-US" sz="1600" dirty="0">
                          <a:latin typeface="Meiryo UI" panose="020B0604030504040204" pitchFamily="50" charset="-128"/>
                          <a:ea typeface="Meiryo UI" panose="020B0604030504040204" pitchFamily="50" charset="-128"/>
                        </a:rPr>
                        <a:t>削減率</a:t>
                      </a:r>
                    </a:p>
                  </a:txBody>
                  <a:tcPr marL="36000" marR="36000"/>
                </a:tc>
                <a:tc>
                  <a:txBody>
                    <a:bodyPr/>
                    <a:lstStyle/>
                    <a:p>
                      <a:pPr algn="ctr"/>
                      <a:r>
                        <a:rPr kumimoji="1" lang="ja-JP" altLang="en-US" sz="1600" dirty="0">
                          <a:latin typeface="Meiryo UI" panose="020B0604030504040204" pitchFamily="50" charset="-128"/>
                          <a:ea typeface="Meiryo UI" panose="020B0604030504040204" pitchFamily="50" charset="-128"/>
                        </a:rPr>
                        <a:t>重点対策実施率</a:t>
                      </a:r>
                    </a:p>
                  </a:txBody>
                  <a:tcPr marL="36000" marR="36000"/>
                </a:tc>
                <a:tc>
                  <a:txBody>
                    <a:bodyPr/>
                    <a:lstStyle/>
                    <a:p>
                      <a:pPr algn="ctr"/>
                      <a:r>
                        <a:rPr kumimoji="1" lang="ja-JP" altLang="en-US" sz="1600" dirty="0">
                          <a:latin typeface="Meiryo UI" panose="020B0604030504040204" pitchFamily="50" charset="-128"/>
                          <a:ea typeface="Meiryo UI" panose="020B0604030504040204" pitchFamily="50" charset="-128"/>
                        </a:rPr>
                        <a:t>表彰</a:t>
                      </a:r>
                    </a:p>
                  </a:txBody>
                  <a:tcPr marL="36000" marR="36000"/>
                </a:tc>
                <a:tc>
                  <a:txBody>
                    <a:bodyPr/>
                    <a:lstStyle/>
                    <a:p>
                      <a:pPr algn="ctr"/>
                      <a:r>
                        <a:rPr kumimoji="1" lang="ja-JP" altLang="en-US" sz="1600" dirty="0">
                          <a:latin typeface="Meiryo UI" panose="020B0604030504040204" pitchFamily="50" charset="-128"/>
                          <a:ea typeface="Meiryo UI" panose="020B0604030504040204" pitchFamily="50" charset="-128"/>
                        </a:rPr>
                        <a:t>公表</a:t>
                      </a:r>
                    </a:p>
                  </a:txBody>
                  <a:tcPr marL="36000" marR="36000"/>
                </a:tc>
                <a:extLst>
                  <a:ext uri="{0D108BD9-81ED-4DB2-BD59-A6C34878D82A}">
                    <a16:rowId xmlns:a16="http://schemas.microsoft.com/office/drawing/2014/main" val="1452171393"/>
                  </a:ext>
                </a:extLst>
              </a:tr>
              <a:tr h="335427">
                <a:tc>
                  <a:txBody>
                    <a:bodyPr/>
                    <a:lstStyle/>
                    <a:p>
                      <a:pPr algn="ctr">
                        <a:lnSpc>
                          <a:spcPts val="1600"/>
                        </a:lnSpc>
                      </a:pPr>
                      <a:r>
                        <a:rPr kumimoji="1" lang="en-US" altLang="ja-JP" sz="1600" dirty="0">
                          <a:latin typeface="Meiryo UI" panose="020B0604030504040204" pitchFamily="50" charset="-128"/>
                          <a:ea typeface="Meiryo UI" panose="020B0604030504040204" pitchFamily="50" charset="-128"/>
                        </a:rPr>
                        <a:t>AAA</a:t>
                      </a:r>
                      <a:endParaRPr kumimoji="1" lang="ja-JP" altLang="en-US" sz="1600" dirty="0">
                        <a:latin typeface="Meiryo UI" panose="020B0604030504040204" pitchFamily="50" charset="-128"/>
                        <a:ea typeface="Meiryo UI" panose="020B0604030504040204" pitchFamily="50" charset="-128"/>
                      </a:endParaRPr>
                    </a:p>
                  </a:txBody>
                  <a:tcPr marL="36000" marR="36000" anchor="ct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６％以上</a:t>
                      </a:r>
                    </a:p>
                  </a:txBody>
                  <a:tcPr marL="36000" marR="36000" anchor="ct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600" dirty="0">
                          <a:latin typeface="Meiryo UI" panose="020B0604030504040204" pitchFamily="50" charset="-128"/>
                          <a:ea typeface="Meiryo UI" panose="020B0604030504040204" pitchFamily="50" charset="-128"/>
                        </a:rPr>
                        <a:t>95</a:t>
                      </a:r>
                      <a:r>
                        <a:rPr kumimoji="1" lang="ja-JP" altLang="en-US" sz="1600" dirty="0">
                          <a:latin typeface="Meiryo UI" panose="020B0604030504040204" pitchFamily="50" charset="-128"/>
                          <a:ea typeface="Meiryo UI" panose="020B0604030504040204" pitchFamily="50" charset="-128"/>
                        </a:rPr>
                        <a:t>％以上</a:t>
                      </a:r>
                    </a:p>
                  </a:txBody>
                  <a:tcPr marL="36000" marR="36000" anchor="ct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a:t>
                      </a:r>
                    </a:p>
                  </a:txBody>
                  <a:tcPr marL="36000" marR="36000" anchor="ct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a:t>
                      </a:r>
                    </a:p>
                  </a:txBody>
                  <a:tcPr marL="36000" marR="36000" anchor="ctr"/>
                </a:tc>
                <a:extLst>
                  <a:ext uri="{0D108BD9-81ED-4DB2-BD59-A6C34878D82A}">
                    <a16:rowId xmlns:a16="http://schemas.microsoft.com/office/drawing/2014/main" val="4047460552"/>
                  </a:ext>
                </a:extLst>
              </a:tr>
              <a:tr h="335427">
                <a:tc>
                  <a:txBody>
                    <a:bodyPr/>
                    <a:lstStyle/>
                    <a:p>
                      <a:pPr algn="ctr">
                        <a:lnSpc>
                          <a:spcPts val="1600"/>
                        </a:lnSpc>
                      </a:pPr>
                      <a:r>
                        <a:rPr kumimoji="1" lang="en-US" altLang="ja-JP" sz="1600" dirty="0">
                          <a:latin typeface="Meiryo UI" panose="020B0604030504040204" pitchFamily="50" charset="-128"/>
                          <a:ea typeface="Meiryo UI" panose="020B0604030504040204" pitchFamily="50" charset="-128"/>
                        </a:rPr>
                        <a:t>AA</a:t>
                      </a:r>
                      <a:endParaRPr kumimoji="1" lang="ja-JP" altLang="en-US" sz="1600" dirty="0">
                        <a:latin typeface="Meiryo UI" panose="020B0604030504040204" pitchFamily="50" charset="-128"/>
                        <a:ea typeface="Meiryo UI" panose="020B0604030504040204" pitchFamily="50" charset="-128"/>
                      </a:endParaRPr>
                    </a:p>
                  </a:txBody>
                  <a:tcPr marL="36000" marR="36000" anchor="ctr"/>
                </a:tc>
                <a:tc rowSpan="2">
                  <a:txBody>
                    <a:bodyPr/>
                    <a:lstStyle/>
                    <a:p>
                      <a:pPr algn="ctr">
                        <a:lnSpc>
                          <a:spcPts val="1600"/>
                        </a:lnSpc>
                      </a:pPr>
                      <a:r>
                        <a:rPr kumimoji="1" lang="ja-JP" altLang="en-US" sz="1600" dirty="0">
                          <a:latin typeface="Meiryo UI" panose="020B0604030504040204" pitchFamily="50" charset="-128"/>
                          <a:ea typeface="Meiryo UI" panose="020B0604030504040204" pitchFamily="50" charset="-128"/>
                        </a:rPr>
                        <a:t>３％以上</a:t>
                      </a:r>
                    </a:p>
                  </a:txBody>
                  <a:tcPr marL="36000" marR="36000" anchor="ctr"/>
                </a:tc>
                <a:tc>
                  <a:txBody>
                    <a:bodyPr/>
                    <a:lstStyle/>
                    <a:p>
                      <a:pPr algn="ctr">
                        <a:lnSpc>
                          <a:spcPts val="1600"/>
                        </a:lnSpc>
                      </a:pPr>
                      <a:r>
                        <a:rPr kumimoji="1" lang="en-US" altLang="ja-JP" sz="1600" dirty="0">
                          <a:latin typeface="Meiryo UI" panose="020B0604030504040204" pitchFamily="50" charset="-128"/>
                          <a:ea typeface="Meiryo UI" panose="020B0604030504040204" pitchFamily="50" charset="-128"/>
                        </a:rPr>
                        <a:t>90</a:t>
                      </a:r>
                      <a:r>
                        <a:rPr kumimoji="1" lang="ja-JP" altLang="en-US" sz="1600" dirty="0">
                          <a:latin typeface="Meiryo UI" panose="020B0604030504040204" pitchFamily="50" charset="-128"/>
                          <a:ea typeface="Meiryo UI" panose="020B0604030504040204" pitchFamily="50" charset="-128"/>
                        </a:rPr>
                        <a:t>％以上</a:t>
                      </a:r>
                    </a:p>
                  </a:txBody>
                  <a:tcPr marL="36000" marR="36000" anchor="ctr"/>
                </a:tc>
                <a:tc>
                  <a:txBody>
                    <a:bodyPr/>
                    <a:lstStyle/>
                    <a:p>
                      <a:pPr algn="ctr">
                        <a:lnSpc>
                          <a:spcPts val="1600"/>
                        </a:lnSpc>
                      </a:pPr>
                      <a:r>
                        <a:rPr kumimoji="1" lang="en-US" altLang="ja-JP" sz="1600" dirty="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a:txBody>
                  <a:tcPr marL="36000" marR="36000" anchor="ctr"/>
                </a:tc>
                <a:tc>
                  <a:txBody>
                    <a:bodyPr/>
                    <a:lstStyle/>
                    <a:p>
                      <a:pPr algn="ctr">
                        <a:lnSpc>
                          <a:spcPts val="1600"/>
                        </a:lnSpc>
                      </a:pPr>
                      <a:r>
                        <a:rPr kumimoji="1" lang="ja-JP" altLang="en-US" sz="1600" dirty="0">
                          <a:latin typeface="Meiryo UI" panose="020B0604030504040204" pitchFamily="50" charset="-128"/>
                          <a:ea typeface="Meiryo UI" panose="020B0604030504040204" pitchFamily="50" charset="-128"/>
                        </a:rPr>
                        <a:t>○</a:t>
                      </a:r>
                    </a:p>
                  </a:txBody>
                  <a:tcPr marL="36000" marR="36000" anchor="ctr"/>
                </a:tc>
                <a:extLst>
                  <a:ext uri="{0D108BD9-81ED-4DB2-BD59-A6C34878D82A}">
                    <a16:rowId xmlns:a16="http://schemas.microsoft.com/office/drawing/2014/main" val="461751255"/>
                  </a:ext>
                </a:extLst>
              </a:tr>
              <a:tr h="335427">
                <a:tc>
                  <a:txBody>
                    <a:bodyPr/>
                    <a:lstStyle/>
                    <a:p>
                      <a:pPr algn="ctr">
                        <a:lnSpc>
                          <a:spcPts val="1600"/>
                        </a:lnSpc>
                      </a:pPr>
                      <a:r>
                        <a:rPr kumimoji="1" lang="en-US" altLang="ja-JP" sz="1600" dirty="0">
                          <a:latin typeface="Meiryo UI" panose="020B0604030504040204" pitchFamily="50" charset="-128"/>
                          <a:ea typeface="Meiryo UI" panose="020B0604030504040204" pitchFamily="50" charset="-128"/>
                        </a:rPr>
                        <a:t>A</a:t>
                      </a:r>
                      <a:r>
                        <a:rPr kumimoji="1" lang="ja-JP" altLang="en-US" sz="1600" dirty="0">
                          <a:latin typeface="Meiryo UI" panose="020B0604030504040204" pitchFamily="50" charset="-128"/>
                          <a:ea typeface="Meiryo UI" panose="020B0604030504040204" pitchFamily="50" charset="-128"/>
                        </a:rPr>
                        <a:t>＋</a:t>
                      </a:r>
                    </a:p>
                  </a:txBody>
                  <a:tcPr marL="36000" marR="36000" anchor="ctr"/>
                </a:tc>
                <a:tc vMerge="1">
                  <a:txBody>
                    <a:bodyPr/>
                    <a:lstStyle/>
                    <a:p>
                      <a:pPr algn="l"/>
                      <a:endParaRPr kumimoji="1" lang="ja-JP" altLang="en-US" sz="1600" dirty="0">
                        <a:latin typeface="Meiryo UI" panose="020B0604030504040204" pitchFamily="50" charset="-128"/>
                        <a:ea typeface="Meiryo UI" panose="020B0604030504040204" pitchFamily="50" charset="-128"/>
                      </a:endParaRPr>
                    </a:p>
                  </a:txBody>
                  <a:tcPr marL="36000" marR="36000"/>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600" dirty="0">
                          <a:latin typeface="Meiryo UI" panose="020B0604030504040204" pitchFamily="50" charset="-128"/>
                          <a:ea typeface="Meiryo UI" panose="020B0604030504040204" pitchFamily="50" charset="-128"/>
                        </a:rPr>
                        <a:t>80</a:t>
                      </a:r>
                      <a:r>
                        <a:rPr kumimoji="1" lang="ja-JP" altLang="en-US" sz="1600" dirty="0">
                          <a:latin typeface="Meiryo UI" panose="020B0604030504040204" pitchFamily="50" charset="-128"/>
                          <a:ea typeface="Meiryo UI" panose="020B0604030504040204" pitchFamily="50" charset="-128"/>
                        </a:rPr>
                        <a:t>％以上</a:t>
                      </a:r>
                    </a:p>
                  </a:txBody>
                  <a:tcPr marL="36000" marR="36000" anchor="ct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600" dirty="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a:txBody>
                  <a:tcPr marL="36000" marR="36000" anchor="ct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a:t>
                      </a:r>
                    </a:p>
                  </a:txBody>
                  <a:tcPr marL="36000" marR="36000" anchor="ctr"/>
                </a:tc>
                <a:extLst>
                  <a:ext uri="{0D108BD9-81ED-4DB2-BD59-A6C34878D82A}">
                    <a16:rowId xmlns:a16="http://schemas.microsoft.com/office/drawing/2014/main" val="608638631"/>
                  </a:ext>
                </a:extLst>
              </a:tr>
              <a:tr h="335427">
                <a:tc gridSpan="5">
                  <a:txBody>
                    <a:bodyPr/>
                    <a:lstStyle/>
                    <a:p>
                      <a:pPr algn="l">
                        <a:lnSpc>
                          <a:spcPts val="1600"/>
                        </a:lnSpc>
                      </a:pPr>
                      <a:r>
                        <a:rPr kumimoji="1" lang="ja-JP" altLang="en-US" sz="1600" dirty="0">
                          <a:latin typeface="Meiryo UI" panose="020B0604030504040204" pitchFamily="50" charset="-128"/>
                          <a:ea typeface="Meiryo UI" panose="020B0604030504040204" pitchFamily="50" charset="-128"/>
                        </a:rPr>
                        <a:t>以下</a:t>
                      </a:r>
                      <a:r>
                        <a:rPr kumimoji="1" lang="en-US" altLang="ja-JP" sz="1600" dirty="0">
                          <a:latin typeface="Meiryo UI" panose="020B0604030504040204" pitchFamily="50" charset="-128"/>
                          <a:ea typeface="Meiryo UI" panose="020B0604030504040204" pitchFamily="50" charset="-128"/>
                        </a:rPr>
                        <a:t>A,B,C(</a:t>
                      </a:r>
                      <a:r>
                        <a:rPr kumimoji="1" lang="ja-JP" altLang="en-US" sz="1600" dirty="0">
                          <a:latin typeface="Meiryo UI" panose="020B0604030504040204" pitchFamily="50" charset="-128"/>
                          <a:ea typeface="Meiryo UI" panose="020B0604030504040204" pitchFamily="50" charset="-128"/>
                        </a:rPr>
                        <a:t>表彰、公表はしない。</a:t>
                      </a:r>
                      <a:r>
                        <a:rPr kumimoji="1" lang="en-US" altLang="ja-JP" sz="1600" dirty="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a:txBody>
                  <a:tcPr marL="36000" marR="36000" anchor="ctr"/>
                </a:tc>
                <a:tc hMerge="1">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marL="36000" marR="36000"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latin typeface="Meiryo UI" panose="020B0604030504040204" pitchFamily="50" charset="-128"/>
                        <a:ea typeface="Meiryo UI" panose="020B0604030504040204" pitchFamily="50" charset="-128"/>
                      </a:endParaRPr>
                    </a:p>
                  </a:txBody>
                  <a:tcPr marL="36000" marR="36000"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latin typeface="Meiryo UI" panose="020B0604030504040204" pitchFamily="50" charset="-128"/>
                        <a:ea typeface="Meiryo UI" panose="020B0604030504040204" pitchFamily="50" charset="-128"/>
                      </a:endParaRPr>
                    </a:p>
                  </a:txBody>
                  <a:tcPr marL="36000" marR="36000"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latin typeface="Meiryo UI" panose="020B0604030504040204" pitchFamily="50" charset="-128"/>
                        <a:ea typeface="Meiryo UI" panose="020B0604030504040204" pitchFamily="50" charset="-128"/>
                      </a:endParaRPr>
                    </a:p>
                  </a:txBody>
                  <a:tcPr marL="36000" marR="36000" anchor="ctr"/>
                </a:tc>
                <a:extLst>
                  <a:ext uri="{0D108BD9-81ED-4DB2-BD59-A6C34878D82A}">
                    <a16:rowId xmlns:a16="http://schemas.microsoft.com/office/drawing/2014/main" val="2147094506"/>
                  </a:ext>
                </a:extLst>
              </a:tr>
            </a:tbl>
          </a:graphicData>
        </a:graphic>
      </p:graphicFrame>
      <p:sp>
        <p:nvSpPr>
          <p:cNvPr id="2" name="フローチャート: 代替処理 1">
            <a:extLst>
              <a:ext uri="{FF2B5EF4-FFF2-40B4-BE49-F238E27FC236}">
                <a16:creationId xmlns:a16="http://schemas.microsoft.com/office/drawing/2014/main" id="{DCA3DB13-8ED1-4AEA-96B3-9B2EC65B7982}"/>
              </a:ext>
            </a:extLst>
          </p:cNvPr>
          <p:cNvSpPr/>
          <p:nvPr/>
        </p:nvSpPr>
        <p:spPr>
          <a:xfrm>
            <a:off x="5724128" y="2276872"/>
            <a:ext cx="2916324" cy="1944216"/>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ja-JP" altLang="en-US" sz="1600" dirty="0">
                <a:solidFill>
                  <a:schemeClr val="tx1"/>
                </a:solidFill>
                <a:latin typeface="Meiryo UI" panose="020B0604030504040204" pitchFamily="50" charset="-128"/>
                <a:ea typeface="Meiryo UI" panose="020B0604030504040204" pitchFamily="50" charset="-128"/>
              </a:rPr>
              <a:t>○重点対策は</a:t>
            </a:r>
            <a:r>
              <a:rPr kumimoji="1" lang="en-US" altLang="ja-JP" sz="1600" dirty="0">
                <a:solidFill>
                  <a:srgbClr val="FF0000"/>
                </a:solidFill>
                <a:latin typeface="Meiryo UI" panose="020B0604030504040204" pitchFamily="50" charset="-128"/>
                <a:ea typeface="Meiryo UI" panose="020B0604030504040204" pitchFamily="50" charset="-128"/>
              </a:rPr>
              <a:t>41</a:t>
            </a:r>
            <a:r>
              <a:rPr kumimoji="1" lang="ja-JP" altLang="en-US" sz="1600" dirty="0">
                <a:solidFill>
                  <a:srgbClr val="FF0000"/>
                </a:solidFill>
                <a:latin typeface="Meiryo UI" panose="020B0604030504040204" pitchFamily="50" charset="-128"/>
                <a:ea typeface="Meiryo UI" panose="020B0604030504040204" pitchFamily="50" charset="-128"/>
              </a:rPr>
              <a:t>項目</a:t>
            </a:r>
            <a:r>
              <a:rPr kumimoji="1" lang="ja-JP" altLang="en-US" sz="1600" dirty="0">
                <a:solidFill>
                  <a:schemeClr val="tx1"/>
                </a:solidFill>
                <a:latin typeface="Meiryo UI" panose="020B0604030504040204" pitchFamily="50" charset="-128"/>
                <a:ea typeface="Meiryo UI" panose="020B0604030504040204" pitchFamily="50" charset="-128"/>
              </a:rPr>
              <a:t>を設定</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・ボイラーの効率管理</a:t>
            </a:r>
            <a:endParaRPr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・高効率な照明設備の導入</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・給湯設備の適正管理　など</a:t>
            </a:r>
            <a:endParaRPr lang="en-US" altLang="ja-JP" sz="1600"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600" dirty="0">
                <a:solidFill>
                  <a:schemeClr val="tx1"/>
                </a:solidFill>
                <a:latin typeface="Meiryo UI" panose="020B0604030504040204" pitchFamily="50" charset="-128"/>
                <a:ea typeface="Meiryo UI" panose="020B0604030504040204" pitchFamily="50" charset="-128"/>
              </a:rPr>
              <a:t>○削減率が６</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以上であっても、重点対策実施率</a:t>
            </a:r>
            <a:r>
              <a:rPr kumimoji="1" lang="en-US" altLang="ja-JP" sz="1600" dirty="0">
                <a:solidFill>
                  <a:schemeClr val="tx1"/>
                </a:solidFill>
                <a:latin typeface="Meiryo UI" panose="020B0604030504040204" pitchFamily="50" charset="-128"/>
                <a:ea typeface="Meiryo UI" panose="020B0604030504040204" pitchFamily="50" charset="-128"/>
              </a:rPr>
              <a:t>92%</a:t>
            </a:r>
            <a:r>
              <a:rPr kumimoji="1" lang="ja-JP" altLang="en-US" sz="1600" dirty="0">
                <a:solidFill>
                  <a:schemeClr val="tx1"/>
                </a:solidFill>
                <a:latin typeface="Meiryo UI" panose="020B0604030504040204" pitchFamily="50" charset="-128"/>
                <a:ea typeface="Meiryo UI" panose="020B0604030504040204" pitchFamily="50" charset="-128"/>
              </a:rPr>
              <a:t>なら</a:t>
            </a:r>
            <a:r>
              <a:rPr kumimoji="1" lang="en-US" altLang="ja-JP" sz="1600" dirty="0">
                <a:solidFill>
                  <a:schemeClr val="tx1"/>
                </a:solidFill>
                <a:latin typeface="Meiryo UI" panose="020B0604030504040204" pitchFamily="50" charset="-128"/>
                <a:ea typeface="Meiryo UI" panose="020B0604030504040204" pitchFamily="50" charset="-128"/>
              </a:rPr>
              <a:t>AA</a:t>
            </a:r>
            <a:r>
              <a:rPr kumimoji="1" lang="ja-JP" altLang="en-US" sz="1600" dirty="0">
                <a:solidFill>
                  <a:schemeClr val="tx1"/>
                </a:solidFill>
                <a:latin typeface="Meiryo UI" panose="020B0604030504040204" pitchFamily="50" charset="-128"/>
                <a:ea typeface="Meiryo UI" panose="020B0604030504040204" pitchFamily="50" charset="-128"/>
              </a:rPr>
              <a:t>、</a:t>
            </a:r>
            <a:r>
              <a:rPr kumimoji="1" lang="en-US" altLang="ja-JP" sz="1600" dirty="0">
                <a:solidFill>
                  <a:schemeClr val="tx1"/>
                </a:solidFill>
                <a:latin typeface="Meiryo UI" panose="020B0604030504040204" pitchFamily="50" charset="-128"/>
                <a:ea typeface="Meiryo UI" panose="020B0604030504040204" pitchFamily="50" charset="-128"/>
              </a:rPr>
              <a:t>85</a:t>
            </a:r>
            <a:r>
              <a:rPr kumimoji="1" lang="ja-JP" altLang="en-US" sz="1600" dirty="0">
                <a:solidFill>
                  <a:schemeClr val="tx1"/>
                </a:solidFill>
                <a:latin typeface="Meiryo UI" panose="020B0604030504040204" pitchFamily="50" charset="-128"/>
                <a:ea typeface="Meiryo UI" panose="020B0604030504040204" pitchFamily="50" charset="-128"/>
              </a:rPr>
              <a:t>％なら</a:t>
            </a:r>
            <a:r>
              <a:rPr kumimoji="1" lang="en-US" altLang="ja-JP" sz="1600" dirty="0">
                <a:solidFill>
                  <a:schemeClr val="tx1"/>
                </a:solidFill>
                <a:latin typeface="Meiryo UI" panose="020B0604030504040204" pitchFamily="50" charset="-128"/>
                <a:ea typeface="Meiryo UI" panose="020B0604030504040204" pitchFamily="50" charset="-128"/>
              </a:rPr>
              <a:t>A</a:t>
            </a:r>
            <a:r>
              <a:rPr kumimoji="1" lang="ja-JP" altLang="en-US" sz="1600" dirty="0">
                <a:solidFill>
                  <a:schemeClr val="tx1"/>
                </a:solidFill>
                <a:latin typeface="Meiryo UI" panose="020B0604030504040204" pitchFamily="50" charset="-128"/>
                <a:ea typeface="Meiryo UI" panose="020B0604030504040204" pitchFamily="50" charset="-128"/>
              </a:rPr>
              <a:t>＋</a:t>
            </a:r>
          </a:p>
        </p:txBody>
      </p:sp>
      <p:sp>
        <p:nvSpPr>
          <p:cNvPr id="11" name="フローチャート: 代替処理 10">
            <a:extLst>
              <a:ext uri="{FF2B5EF4-FFF2-40B4-BE49-F238E27FC236}">
                <a16:creationId xmlns:a16="http://schemas.microsoft.com/office/drawing/2014/main" id="{2EB635F8-5BC0-4AA6-B21D-9E4D7A8B2FCC}"/>
              </a:ext>
            </a:extLst>
          </p:cNvPr>
          <p:cNvSpPr/>
          <p:nvPr/>
        </p:nvSpPr>
        <p:spPr>
          <a:xfrm>
            <a:off x="539552" y="5094256"/>
            <a:ext cx="1908212" cy="387424"/>
          </a:xfrm>
          <a:prstGeom prst="flowChartAlternateProcess">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ja-JP" altLang="en-US" sz="1600" dirty="0">
                <a:solidFill>
                  <a:schemeClr val="tx1"/>
                </a:solidFill>
                <a:latin typeface="Meiryo UI" panose="020B0604030504040204" pitchFamily="50" charset="-128"/>
                <a:ea typeface="Meiryo UI" panose="020B0604030504040204" pitchFamily="50" charset="-128"/>
              </a:rPr>
              <a:t>削減率８％</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3" name="右中かっこ 2">
            <a:extLst>
              <a:ext uri="{FF2B5EF4-FFF2-40B4-BE49-F238E27FC236}">
                <a16:creationId xmlns:a16="http://schemas.microsoft.com/office/drawing/2014/main" id="{78BC3555-130D-4983-86AC-45C0E5BACCAE}"/>
              </a:ext>
            </a:extLst>
          </p:cNvPr>
          <p:cNvSpPr/>
          <p:nvPr/>
        </p:nvSpPr>
        <p:spPr>
          <a:xfrm>
            <a:off x="2483768" y="5094256"/>
            <a:ext cx="144016" cy="1152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フローチャート: 代替処理 12">
            <a:extLst>
              <a:ext uri="{FF2B5EF4-FFF2-40B4-BE49-F238E27FC236}">
                <a16:creationId xmlns:a16="http://schemas.microsoft.com/office/drawing/2014/main" id="{632D8639-D0CD-4911-A743-B7FB137AF5F5}"/>
              </a:ext>
            </a:extLst>
          </p:cNvPr>
          <p:cNvSpPr/>
          <p:nvPr/>
        </p:nvSpPr>
        <p:spPr>
          <a:xfrm>
            <a:off x="539552" y="5598312"/>
            <a:ext cx="1908212" cy="629632"/>
          </a:xfrm>
          <a:prstGeom prst="flowChartAlternateProcess">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ja-JP" altLang="en-US" sz="1600" dirty="0">
                <a:solidFill>
                  <a:schemeClr val="tx1"/>
                </a:solidFill>
                <a:latin typeface="Meiryo UI" panose="020B0604030504040204" pitchFamily="50" charset="-128"/>
                <a:ea typeface="Meiryo UI" panose="020B0604030504040204" pitchFamily="50" charset="-128"/>
              </a:rPr>
              <a:t>重点対策　</a:t>
            </a:r>
            <a:r>
              <a:rPr lang="en-US" altLang="ja-JP" sz="1600" dirty="0">
                <a:solidFill>
                  <a:schemeClr val="accent6">
                    <a:lumMod val="75000"/>
                  </a:schemeClr>
                </a:solidFill>
                <a:latin typeface="Meiryo UI" panose="020B0604030504040204" pitchFamily="50" charset="-128"/>
                <a:ea typeface="Meiryo UI" panose="020B0604030504040204" pitchFamily="50" charset="-128"/>
              </a:rPr>
              <a:t>92.7</a:t>
            </a:r>
            <a:r>
              <a:rPr lang="ja-JP" altLang="en-US" sz="1600" dirty="0">
                <a:solidFill>
                  <a:schemeClr val="accent6">
                    <a:lumMod val="75000"/>
                  </a:schemeClr>
                </a:solidFill>
                <a:latin typeface="Meiryo UI" panose="020B0604030504040204" pitchFamily="50" charset="-128"/>
                <a:ea typeface="Meiryo UI" panose="020B0604030504040204" pitchFamily="50" charset="-128"/>
              </a:rPr>
              <a:t>％</a:t>
            </a:r>
            <a:endParaRPr lang="en-US" altLang="ja-JP" sz="1600" dirty="0">
              <a:solidFill>
                <a:schemeClr val="accent6">
                  <a:lumMod val="75000"/>
                </a:schemeClr>
              </a:solidFill>
              <a:latin typeface="Meiryo UI" panose="020B0604030504040204" pitchFamily="50" charset="-128"/>
              <a:ea typeface="Meiryo UI" panose="020B0604030504040204" pitchFamily="50" charset="-128"/>
            </a:endParaRPr>
          </a:p>
          <a:p>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en-US" altLang="ja-JP" sz="1600" dirty="0">
                <a:solidFill>
                  <a:schemeClr val="accent6">
                    <a:lumMod val="75000"/>
                  </a:schemeClr>
                </a:solidFill>
                <a:latin typeface="Meiryo UI" panose="020B0604030504040204" pitchFamily="50" charset="-128"/>
                <a:ea typeface="Meiryo UI" panose="020B0604030504040204" pitchFamily="50" charset="-128"/>
              </a:rPr>
              <a:t>38</a:t>
            </a:r>
            <a:r>
              <a:rPr kumimoji="1" lang="ja-JP" altLang="en-US" sz="1600" dirty="0">
                <a:solidFill>
                  <a:schemeClr val="accent6">
                    <a:lumMod val="75000"/>
                  </a:schemeClr>
                </a:solidFill>
                <a:latin typeface="Meiryo UI" panose="020B0604030504040204" pitchFamily="50" charset="-128"/>
                <a:ea typeface="Meiryo UI" panose="020B0604030504040204" pitchFamily="50" charset="-128"/>
              </a:rPr>
              <a:t>点</a:t>
            </a:r>
            <a:r>
              <a:rPr kumimoji="1" lang="ja-JP" altLang="en-US" sz="1600" dirty="0">
                <a:solidFill>
                  <a:schemeClr val="tx1"/>
                </a:solidFill>
                <a:latin typeface="Meiryo UI" panose="020B0604030504040204" pitchFamily="50" charset="-128"/>
                <a:ea typeface="Meiryo UI" panose="020B0604030504040204" pitchFamily="50" charset="-128"/>
              </a:rPr>
              <a:t>／</a:t>
            </a:r>
            <a:r>
              <a:rPr kumimoji="1" lang="en-US" altLang="ja-JP" sz="1600" dirty="0">
                <a:solidFill>
                  <a:schemeClr val="tx1"/>
                </a:solidFill>
                <a:latin typeface="Meiryo UI" panose="020B0604030504040204" pitchFamily="50" charset="-128"/>
                <a:ea typeface="Meiryo UI" panose="020B0604030504040204" pitchFamily="50" charset="-128"/>
              </a:rPr>
              <a:t>41</a:t>
            </a:r>
            <a:r>
              <a:rPr lang="ja-JP" altLang="en-US" sz="1600" dirty="0">
                <a:solidFill>
                  <a:schemeClr val="tx1"/>
                </a:solidFill>
                <a:latin typeface="Meiryo UI" panose="020B0604030504040204" pitchFamily="50" charset="-128"/>
                <a:ea typeface="Meiryo UI" panose="020B0604030504040204" pitchFamily="50" charset="-128"/>
              </a:rPr>
              <a:t>項目中</a:t>
            </a:r>
            <a:r>
              <a:rPr lang="en-US" altLang="ja-JP" sz="1600" dirty="0">
                <a:solidFill>
                  <a:schemeClr val="tx1"/>
                </a:solidFill>
                <a:latin typeface="Meiryo UI" panose="020B0604030504040204" pitchFamily="50" charset="-128"/>
                <a:ea typeface="Meiryo UI" panose="020B0604030504040204" pitchFamily="50" charset="-128"/>
              </a:rPr>
              <a:t>)</a:t>
            </a:r>
            <a:endParaRPr kumimoji="1" lang="en-US" altLang="ja-JP" sz="1600" dirty="0">
              <a:solidFill>
                <a:schemeClr val="tx1"/>
              </a:solidFill>
              <a:latin typeface="Meiryo UI" panose="020B0604030504040204" pitchFamily="50" charset="-128"/>
              <a:ea typeface="Meiryo UI" panose="020B0604030504040204" pitchFamily="50" charset="-128"/>
            </a:endParaRPr>
          </a:p>
          <a:p>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4" name="フローチャート: 代替処理 13">
            <a:extLst>
              <a:ext uri="{FF2B5EF4-FFF2-40B4-BE49-F238E27FC236}">
                <a16:creationId xmlns:a16="http://schemas.microsoft.com/office/drawing/2014/main" id="{8925D51C-9751-4C08-A3FA-F5C932D4DC2C}"/>
              </a:ext>
            </a:extLst>
          </p:cNvPr>
          <p:cNvSpPr/>
          <p:nvPr/>
        </p:nvSpPr>
        <p:spPr>
          <a:xfrm>
            <a:off x="2699792" y="5481680"/>
            <a:ext cx="630070" cy="387424"/>
          </a:xfrm>
          <a:prstGeom prst="flowChartAlternateProcess">
            <a:avLst/>
          </a:prstGeom>
          <a:solidFill>
            <a:schemeClr val="accent1"/>
          </a:solidFill>
          <a:ln w="158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r>
              <a:rPr kumimoji="1" lang="en-US" altLang="ja-JP" sz="1600" dirty="0">
                <a:solidFill>
                  <a:schemeClr val="bg1"/>
                </a:solidFill>
                <a:latin typeface="Meiryo UI" panose="020B0604030504040204" pitchFamily="50" charset="-128"/>
                <a:ea typeface="Meiryo UI" panose="020B0604030504040204" pitchFamily="50" charset="-128"/>
              </a:rPr>
              <a:t>AA</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sp>
        <p:nvSpPr>
          <p:cNvPr id="4" name="矢印: 右 3">
            <a:extLst>
              <a:ext uri="{FF2B5EF4-FFF2-40B4-BE49-F238E27FC236}">
                <a16:creationId xmlns:a16="http://schemas.microsoft.com/office/drawing/2014/main" id="{78F5FC5F-A24A-4F10-8600-57FAEC877B65}"/>
              </a:ext>
            </a:extLst>
          </p:cNvPr>
          <p:cNvSpPr/>
          <p:nvPr/>
        </p:nvSpPr>
        <p:spPr>
          <a:xfrm>
            <a:off x="3581890" y="5481680"/>
            <a:ext cx="2196000" cy="387424"/>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フローチャート: 代替処理 15">
            <a:extLst>
              <a:ext uri="{FF2B5EF4-FFF2-40B4-BE49-F238E27FC236}">
                <a16:creationId xmlns:a16="http://schemas.microsoft.com/office/drawing/2014/main" id="{D1E3365C-1C42-4ECC-B1B2-CFE348FFAF64}"/>
              </a:ext>
            </a:extLst>
          </p:cNvPr>
          <p:cNvSpPr/>
          <p:nvPr/>
        </p:nvSpPr>
        <p:spPr>
          <a:xfrm>
            <a:off x="3437874" y="4968453"/>
            <a:ext cx="2348876" cy="1325101"/>
          </a:xfrm>
          <a:prstGeom prst="flowChartAlternateProcess">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kumimoji="1" lang="ja-JP" altLang="en-US" sz="1600" dirty="0">
                <a:solidFill>
                  <a:schemeClr val="tx1"/>
                </a:solidFill>
                <a:latin typeface="Meiryo UI" panose="020B0604030504040204" pitchFamily="50" charset="-128"/>
                <a:ea typeface="Meiryo UI" panose="020B0604030504040204" pitchFamily="50" charset="-128"/>
              </a:rPr>
              <a:t>計画期間中に再エネ電力メニューに切り替え</a:t>
            </a:r>
            <a:endParaRPr kumimoji="1"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pPr marL="173038" indent="-173038"/>
            <a:r>
              <a:rPr kumimoji="1" lang="ja-JP" altLang="en-US" sz="1600" dirty="0">
                <a:solidFill>
                  <a:schemeClr val="tx1"/>
                </a:solidFill>
                <a:latin typeface="Meiryo UI" panose="020B0604030504040204" pitchFamily="50" charset="-128"/>
                <a:ea typeface="Meiryo UI" panose="020B0604030504040204" pitchFamily="50" charset="-128"/>
              </a:rPr>
              <a:t>⇒重点対策のポイントに１点追加</a:t>
            </a:r>
          </a:p>
        </p:txBody>
      </p:sp>
      <p:sp>
        <p:nvSpPr>
          <p:cNvPr id="17" name="フローチャート: 代替処理 16">
            <a:extLst>
              <a:ext uri="{FF2B5EF4-FFF2-40B4-BE49-F238E27FC236}">
                <a16:creationId xmlns:a16="http://schemas.microsoft.com/office/drawing/2014/main" id="{3318D336-09A5-466E-9525-044DC42F8A66}"/>
              </a:ext>
            </a:extLst>
          </p:cNvPr>
          <p:cNvSpPr/>
          <p:nvPr/>
        </p:nvSpPr>
        <p:spPr>
          <a:xfrm>
            <a:off x="5886146" y="5090236"/>
            <a:ext cx="1908212" cy="387424"/>
          </a:xfrm>
          <a:prstGeom prst="flowChartAlternateProcess">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ja-JP" altLang="en-US" sz="1600" dirty="0">
                <a:solidFill>
                  <a:schemeClr val="tx1"/>
                </a:solidFill>
                <a:latin typeface="Meiryo UI" panose="020B0604030504040204" pitchFamily="50" charset="-128"/>
                <a:ea typeface="Meiryo UI" panose="020B0604030504040204" pitchFamily="50" charset="-128"/>
              </a:rPr>
              <a:t>削減率８％</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8" name="右中かっこ 17">
            <a:extLst>
              <a:ext uri="{FF2B5EF4-FFF2-40B4-BE49-F238E27FC236}">
                <a16:creationId xmlns:a16="http://schemas.microsoft.com/office/drawing/2014/main" id="{A2A8F6F3-BE7A-46B6-B6BA-565EDA1BFA71}"/>
              </a:ext>
            </a:extLst>
          </p:cNvPr>
          <p:cNvSpPr/>
          <p:nvPr/>
        </p:nvSpPr>
        <p:spPr>
          <a:xfrm>
            <a:off x="7830362" y="5090236"/>
            <a:ext cx="144016" cy="1152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フローチャート: 代替処理 18">
            <a:extLst>
              <a:ext uri="{FF2B5EF4-FFF2-40B4-BE49-F238E27FC236}">
                <a16:creationId xmlns:a16="http://schemas.microsoft.com/office/drawing/2014/main" id="{DBC34623-351C-4B10-A66B-4B39A342AB96}"/>
              </a:ext>
            </a:extLst>
          </p:cNvPr>
          <p:cNvSpPr/>
          <p:nvPr/>
        </p:nvSpPr>
        <p:spPr>
          <a:xfrm>
            <a:off x="5886146" y="5594292"/>
            <a:ext cx="1908212" cy="629632"/>
          </a:xfrm>
          <a:prstGeom prst="flowChartAlternateProcess">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ja-JP" altLang="en-US" sz="1600" dirty="0">
                <a:solidFill>
                  <a:schemeClr val="tx1"/>
                </a:solidFill>
                <a:latin typeface="Meiryo UI" panose="020B0604030504040204" pitchFamily="50" charset="-128"/>
                <a:ea typeface="Meiryo UI" panose="020B0604030504040204" pitchFamily="50" charset="-128"/>
              </a:rPr>
              <a:t>重点対策　</a:t>
            </a:r>
            <a:r>
              <a:rPr lang="en-US" altLang="ja-JP" sz="1600" b="1" dirty="0">
                <a:solidFill>
                  <a:srgbClr val="FF0000"/>
                </a:solidFill>
                <a:latin typeface="Meiryo UI" panose="020B0604030504040204" pitchFamily="50" charset="-128"/>
                <a:ea typeface="Meiryo UI" panose="020B0604030504040204" pitchFamily="50" charset="-128"/>
              </a:rPr>
              <a:t>95.1</a:t>
            </a:r>
            <a:r>
              <a:rPr lang="ja-JP" altLang="en-US" sz="1600" b="1" dirty="0">
                <a:solidFill>
                  <a:srgbClr val="FF0000"/>
                </a:solidFill>
                <a:latin typeface="Meiryo UI" panose="020B0604030504040204" pitchFamily="50" charset="-128"/>
                <a:ea typeface="Meiryo UI" panose="020B0604030504040204" pitchFamily="50" charset="-128"/>
              </a:rPr>
              <a:t>％</a:t>
            </a:r>
            <a:endParaRPr lang="en-US" altLang="ja-JP" sz="1600" b="1" dirty="0">
              <a:solidFill>
                <a:srgbClr val="FF0000"/>
              </a:solidFill>
              <a:latin typeface="Meiryo UI" panose="020B0604030504040204" pitchFamily="50" charset="-128"/>
              <a:ea typeface="Meiryo UI" panose="020B0604030504040204" pitchFamily="50" charset="-128"/>
            </a:endParaRPr>
          </a:p>
          <a:p>
            <a:r>
              <a:rPr kumimoji="1" lang="en-US" altLang="ja-JP" sz="1600" dirty="0">
                <a:solidFill>
                  <a:schemeClr val="tx1"/>
                </a:solidFill>
                <a:latin typeface="Meiryo UI" panose="020B0604030504040204" pitchFamily="50" charset="-128"/>
                <a:ea typeface="Meiryo UI" panose="020B0604030504040204" pitchFamily="50" charset="-128"/>
              </a:rPr>
              <a:t>(</a:t>
            </a:r>
            <a:r>
              <a:rPr lang="en-US" altLang="ja-JP" sz="1600" b="1" dirty="0">
                <a:solidFill>
                  <a:srgbClr val="FF0000"/>
                </a:solidFill>
                <a:latin typeface="Meiryo UI" panose="020B0604030504040204" pitchFamily="50" charset="-128"/>
                <a:ea typeface="Meiryo UI" panose="020B0604030504040204" pitchFamily="50" charset="-128"/>
              </a:rPr>
              <a:t>39</a:t>
            </a:r>
            <a:r>
              <a:rPr kumimoji="1" lang="ja-JP" altLang="en-US" sz="1600" b="1" dirty="0">
                <a:solidFill>
                  <a:srgbClr val="FF0000"/>
                </a:solidFill>
                <a:latin typeface="Meiryo UI" panose="020B0604030504040204" pitchFamily="50" charset="-128"/>
                <a:ea typeface="Meiryo UI" panose="020B0604030504040204" pitchFamily="50" charset="-128"/>
              </a:rPr>
              <a:t>点</a:t>
            </a:r>
            <a:r>
              <a:rPr kumimoji="1" lang="ja-JP" altLang="en-US" sz="1600" dirty="0">
                <a:solidFill>
                  <a:schemeClr val="tx1"/>
                </a:solidFill>
                <a:latin typeface="Meiryo UI" panose="020B0604030504040204" pitchFamily="50" charset="-128"/>
                <a:ea typeface="Meiryo UI" panose="020B0604030504040204" pitchFamily="50" charset="-128"/>
              </a:rPr>
              <a:t>／</a:t>
            </a:r>
            <a:r>
              <a:rPr kumimoji="1" lang="en-US" altLang="ja-JP" sz="1600" dirty="0">
                <a:solidFill>
                  <a:schemeClr val="tx1"/>
                </a:solidFill>
                <a:latin typeface="Meiryo UI" panose="020B0604030504040204" pitchFamily="50" charset="-128"/>
                <a:ea typeface="Meiryo UI" panose="020B0604030504040204" pitchFamily="50" charset="-128"/>
              </a:rPr>
              <a:t>41</a:t>
            </a:r>
            <a:r>
              <a:rPr lang="ja-JP" altLang="en-US" sz="1600" dirty="0">
                <a:solidFill>
                  <a:schemeClr val="tx1"/>
                </a:solidFill>
                <a:latin typeface="Meiryo UI" panose="020B0604030504040204" pitchFamily="50" charset="-128"/>
                <a:ea typeface="Meiryo UI" panose="020B0604030504040204" pitchFamily="50" charset="-128"/>
              </a:rPr>
              <a:t>項目中</a:t>
            </a:r>
            <a:r>
              <a:rPr lang="en-US" altLang="ja-JP" sz="1600" dirty="0">
                <a:solidFill>
                  <a:schemeClr val="tx1"/>
                </a:solidFill>
                <a:latin typeface="Meiryo UI" panose="020B0604030504040204" pitchFamily="50" charset="-128"/>
                <a:ea typeface="Meiryo UI" panose="020B0604030504040204" pitchFamily="50" charset="-128"/>
              </a:rPr>
              <a:t>)</a:t>
            </a:r>
            <a:endParaRPr kumimoji="1" lang="en-US" altLang="ja-JP" sz="1600" dirty="0">
              <a:solidFill>
                <a:schemeClr val="tx1"/>
              </a:solidFill>
              <a:latin typeface="Meiryo UI" panose="020B0604030504040204" pitchFamily="50" charset="-128"/>
              <a:ea typeface="Meiryo UI" panose="020B0604030504040204" pitchFamily="50" charset="-128"/>
            </a:endParaRPr>
          </a:p>
          <a:p>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20" name="フローチャート: 代替処理 19">
            <a:extLst>
              <a:ext uri="{FF2B5EF4-FFF2-40B4-BE49-F238E27FC236}">
                <a16:creationId xmlns:a16="http://schemas.microsoft.com/office/drawing/2014/main" id="{75302A13-4D48-4676-A535-68B6A783F1D8}"/>
              </a:ext>
            </a:extLst>
          </p:cNvPr>
          <p:cNvSpPr/>
          <p:nvPr/>
        </p:nvSpPr>
        <p:spPr>
          <a:xfrm>
            <a:off x="8046386" y="5477660"/>
            <a:ext cx="630070" cy="387424"/>
          </a:xfrm>
          <a:prstGeom prst="flowChartAlternateProcess">
            <a:avLst/>
          </a:prstGeom>
          <a:solidFill>
            <a:srgbClr val="002060"/>
          </a:solidFill>
          <a:ln w="158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r>
              <a:rPr kumimoji="1" lang="en-US" altLang="ja-JP" sz="1600" dirty="0">
                <a:solidFill>
                  <a:schemeClr val="bg1"/>
                </a:solidFill>
                <a:latin typeface="Meiryo UI" panose="020B0604030504040204" pitchFamily="50" charset="-128"/>
                <a:ea typeface="Meiryo UI" panose="020B0604030504040204" pitchFamily="50" charset="-128"/>
              </a:rPr>
              <a:t>AAA</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cxnSp>
        <p:nvCxnSpPr>
          <p:cNvPr id="6" name="直線コネクタ 5">
            <a:extLst>
              <a:ext uri="{FF2B5EF4-FFF2-40B4-BE49-F238E27FC236}">
                <a16:creationId xmlns:a16="http://schemas.microsoft.com/office/drawing/2014/main" id="{8EB17803-A4D2-4084-926C-A17FEE564E8D}"/>
              </a:ext>
            </a:extLst>
          </p:cNvPr>
          <p:cNvCxnSpPr>
            <a:cxnSpLocks/>
          </p:cNvCxnSpPr>
          <p:nvPr/>
        </p:nvCxnSpPr>
        <p:spPr>
          <a:xfrm>
            <a:off x="3437874" y="4781386"/>
            <a:ext cx="0" cy="1512168"/>
          </a:xfrm>
          <a:prstGeom prst="line">
            <a:avLst/>
          </a:prstGeom>
        </p:spPr>
        <p:style>
          <a:lnRef idx="1">
            <a:schemeClr val="accent1"/>
          </a:lnRef>
          <a:fillRef idx="0">
            <a:schemeClr val="accent1"/>
          </a:fillRef>
          <a:effectRef idx="0">
            <a:schemeClr val="accent1"/>
          </a:effectRef>
          <a:fontRef idx="minor">
            <a:schemeClr val="tx1"/>
          </a:fontRef>
        </p:style>
      </p:cxnSp>
      <p:sp>
        <p:nvSpPr>
          <p:cNvPr id="23" name="フローチャート: 代替処理 22">
            <a:extLst>
              <a:ext uri="{FF2B5EF4-FFF2-40B4-BE49-F238E27FC236}">
                <a16:creationId xmlns:a16="http://schemas.microsoft.com/office/drawing/2014/main" id="{13F07516-F676-4F8D-BFCB-B42540E8EB91}"/>
              </a:ext>
            </a:extLst>
          </p:cNvPr>
          <p:cNvSpPr/>
          <p:nvPr/>
        </p:nvSpPr>
        <p:spPr>
          <a:xfrm>
            <a:off x="971600" y="4653136"/>
            <a:ext cx="1908212" cy="387424"/>
          </a:xfrm>
          <a:prstGeom prst="flowChartAlternateProcess">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kumimoji="1" lang="ja-JP" altLang="en-US" sz="1600" dirty="0">
                <a:solidFill>
                  <a:schemeClr val="tx1"/>
                </a:solidFill>
                <a:latin typeface="Meiryo UI" panose="020B0604030504040204" pitchFamily="50" charset="-128"/>
                <a:ea typeface="Meiryo UI" panose="020B0604030504040204" pitchFamily="50" charset="-128"/>
              </a:rPr>
              <a:t>＜従来の評価＞</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24" name="フローチャート: 代替処理 23">
            <a:extLst>
              <a:ext uri="{FF2B5EF4-FFF2-40B4-BE49-F238E27FC236}">
                <a16:creationId xmlns:a16="http://schemas.microsoft.com/office/drawing/2014/main" id="{D78A32FF-7E36-4FEB-BD15-C374602D2012}"/>
              </a:ext>
            </a:extLst>
          </p:cNvPr>
          <p:cNvSpPr/>
          <p:nvPr/>
        </p:nvSpPr>
        <p:spPr>
          <a:xfrm>
            <a:off x="4427984" y="4653136"/>
            <a:ext cx="3150350" cy="387424"/>
          </a:xfrm>
          <a:prstGeom prst="flowChartAlternateProcess">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kumimoji="1" lang="ja-JP" altLang="en-US" sz="1600" dirty="0">
                <a:solidFill>
                  <a:schemeClr val="tx1"/>
                </a:solidFill>
                <a:latin typeface="Meiryo UI" panose="020B0604030504040204" pitchFamily="50" charset="-128"/>
                <a:ea typeface="Meiryo UI" panose="020B0604030504040204" pitchFamily="50" charset="-128"/>
              </a:rPr>
              <a:t>＜新たな加点方法による評価＞</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25" name="フローチャート: 代替処理 24">
            <a:extLst>
              <a:ext uri="{FF2B5EF4-FFF2-40B4-BE49-F238E27FC236}">
                <a16:creationId xmlns:a16="http://schemas.microsoft.com/office/drawing/2014/main" id="{ABC601DA-2D1A-4F4D-9E10-929B5D98D790}"/>
              </a:ext>
            </a:extLst>
          </p:cNvPr>
          <p:cNvSpPr/>
          <p:nvPr/>
        </p:nvSpPr>
        <p:spPr>
          <a:xfrm>
            <a:off x="3995937" y="6267648"/>
            <a:ext cx="4742185" cy="387424"/>
          </a:xfrm>
          <a:prstGeom prst="flowChartAlternateProcess">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r"/>
            <a:r>
              <a:rPr lang="ja-JP" altLang="en-US" sz="1200" dirty="0">
                <a:solidFill>
                  <a:schemeClr val="tx1"/>
                </a:solidFill>
                <a:latin typeface="Meiryo UI" panose="020B0604030504040204" pitchFamily="50" charset="-128"/>
                <a:ea typeface="Meiryo UI" panose="020B0604030504040204" pitchFamily="50" charset="-128"/>
              </a:rPr>
              <a:t>➡加点により重点対策</a:t>
            </a:r>
            <a:r>
              <a:rPr lang="en-US" altLang="ja-JP" sz="1200" dirty="0">
                <a:solidFill>
                  <a:schemeClr val="tx1"/>
                </a:solidFill>
                <a:latin typeface="Meiryo UI" panose="020B0604030504040204" pitchFamily="50" charset="-128"/>
                <a:ea typeface="Meiryo UI" panose="020B0604030504040204" pitchFamily="50" charset="-128"/>
              </a:rPr>
              <a:t>100</a:t>
            </a:r>
            <a:r>
              <a:rPr lang="ja-JP" altLang="en-US" sz="1200" dirty="0">
                <a:solidFill>
                  <a:schemeClr val="tx1"/>
                </a:solidFill>
                <a:latin typeface="Meiryo UI" panose="020B0604030504040204" pitchFamily="50" charset="-128"/>
                <a:ea typeface="Meiryo UI" panose="020B0604030504040204" pitchFamily="50" charset="-128"/>
              </a:rPr>
              <a:t>％以上の場合、</a:t>
            </a:r>
            <a:r>
              <a:rPr lang="en-US" altLang="ja-JP" sz="1200" dirty="0">
                <a:solidFill>
                  <a:schemeClr val="tx1"/>
                </a:solidFill>
                <a:latin typeface="Meiryo UI" panose="020B0604030504040204" pitchFamily="50" charset="-128"/>
                <a:ea typeface="Meiryo UI" panose="020B0604030504040204" pitchFamily="50" charset="-128"/>
              </a:rPr>
              <a:t>S</a:t>
            </a:r>
            <a:r>
              <a:rPr lang="ja-JP" altLang="en-US" sz="1200" dirty="0">
                <a:solidFill>
                  <a:schemeClr val="tx1"/>
                </a:solidFill>
                <a:latin typeface="Meiryo UI" panose="020B0604030504040204" pitchFamily="50" charset="-128"/>
                <a:ea typeface="Meiryo UI" panose="020B0604030504040204" pitchFamily="50" charset="-128"/>
              </a:rPr>
              <a:t>ランクとするなどの工夫も可能</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406570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15</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２．新たな制度の方向性について</a:t>
            </a:r>
          </a:p>
        </p:txBody>
      </p:sp>
      <p:sp>
        <p:nvSpPr>
          <p:cNvPr id="4" name="正方形/長方形 3"/>
          <p:cNvSpPr/>
          <p:nvPr/>
        </p:nvSpPr>
        <p:spPr>
          <a:xfrm>
            <a:off x="323528" y="1412776"/>
            <a:ext cx="8208912"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③　さらなる排出削減及び適応取組の促進のための各種見直しについて</a:t>
            </a:r>
          </a:p>
        </p:txBody>
      </p:sp>
      <p:sp>
        <p:nvSpPr>
          <p:cNvPr id="23" name="テキスト ボックス 22">
            <a:extLst>
              <a:ext uri="{FF2B5EF4-FFF2-40B4-BE49-F238E27FC236}">
                <a16:creationId xmlns:a16="http://schemas.microsoft.com/office/drawing/2014/main" id="{D85538E7-BE6B-4352-89F6-B699CAA961EB}"/>
              </a:ext>
            </a:extLst>
          </p:cNvPr>
          <p:cNvSpPr txBox="1"/>
          <p:nvPr/>
        </p:nvSpPr>
        <p:spPr>
          <a:xfrm>
            <a:off x="181684" y="476999"/>
            <a:ext cx="8782804" cy="913070"/>
          </a:xfrm>
          <a:prstGeom prst="rect">
            <a:avLst/>
          </a:prstGeom>
          <a:noFill/>
        </p:spPr>
        <p:txBody>
          <a:bodyPr wrap="square" rtlCol="0">
            <a:spAutoFit/>
          </a:bodyPr>
          <a:lstStyle/>
          <a:p>
            <a:pPr marL="441325" indent="-441325">
              <a:lnSpc>
                <a:spcPts val="32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＜方策２＞温暖化防止条例に基づく特定事業者に対する届出制度の強化による</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削減の推進</a:t>
            </a:r>
          </a:p>
        </p:txBody>
      </p:sp>
      <p:sp>
        <p:nvSpPr>
          <p:cNvPr id="11" name="角丸四角形 10"/>
          <p:cNvSpPr/>
          <p:nvPr/>
        </p:nvSpPr>
        <p:spPr>
          <a:xfrm>
            <a:off x="323527" y="1908823"/>
            <a:ext cx="8496945" cy="2340000"/>
          </a:xfrm>
          <a:prstGeom prst="roundRect">
            <a:avLst>
              <a:gd name="adj" fmla="val 752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制度の方向性</a:t>
            </a:r>
            <a:r>
              <a:rPr lang="zh-TW"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（事務局案）</a:t>
            </a: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○届出対象とする規模要件</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自動車使用事業者については、別途審議案件により検討</a:t>
            </a:r>
            <a:r>
              <a:rPr lang="en-US" altLang="ja-JP" sz="1400" dirty="0">
                <a:solidFill>
                  <a:schemeClr val="tx1"/>
                </a:solidFill>
                <a:latin typeface="Meiryo UI" panose="020B0604030504040204" pitchFamily="50" charset="-128"/>
                <a:ea typeface="Meiryo UI" panose="020B0604030504040204" pitchFamily="50" charset="-128"/>
              </a:rPr>
              <a:t>)</a:t>
            </a:r>
          </a:p>
          <a:p>
            <a:pPr marL="274638" indent="-274638"/>
            <a:r>
              <a:rPr lang="ja-JP" altLang="en-US" dirty="0">
                <a:solidFill>
                  <a:schemeClr val="tx1"/>
                </a:solidFill>
                <a:latin typeface="Meiryo UI" panose="020B0604030504040204" pitchFamily="50" charset="-128"/>
                <a:ea typeface="Meiryo UI" panose="020B0604030504040204" pitchFamily="50" charset="-128"/>
              </a:rPr>
              <a:t>　・年間のエネルギー使用量が原油換算</a:t>
            </a:r>
            <a:r>
              <a:rPr lang="en-US" altLang="ja-JP" dirty="0">
                <a:solidFill>
                  <a:schemeClr val="tx1"/>
                </a:solidFill>
                <a:latin typeface="Meiryo UI" panose="020B0604030504040204" pitchFamily="50" charset="-128"/>
                <a:ea typeface="Meiryo UI" panose="020B0604030504040204" pitchFamily="50" charset="-128"/>
              </a:rPr>
              <a:t>1,500kL</a:t>
            </a:r>
            <a:r>
              <a:rPr lang="ja-JP" altLang="en-US" dirty="0">
                <a:solidFill>
                  <a:schemeClr val="tx1"/>
                </a:solidFill>
                <a:latin typeface="Meiryo UI" panose="020B0604030504040204" pitchFamily="50" charset="-128"/>
                <a:ea typeface="Meiryo UI" panose="020B0604030504040204" pitchFamily="50" charset="-128"/>
              </a:rPr>
              <a:t>以上の事業者</a:t>
            </a:r>
            <a:r>
              <a:rPr lang="en-US" altLang="ja-JP"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省エネ法との整合を図るため、引き続き現行どおりの規模要件とする。</a:t>
            </a:r>
            <a:r>
              <a:rPr lang="en-US" altLang="ja-JP" dirty="0">
                <a:solidFill>
                  <a:schemeClr val="tx1"/>
                </a:solidFill>
                <a:latin typeface="Meiryo UI" panose="020B0604030504040204" pitchFamily="50" charset="-128"/>
                <a:ea typeface="Meiryo UI" panose="020B0604030504040204" pitchFamily="50" charset="-128"/>
              </a:rPr>
              <a:t>)</a:t>
            </a:r>
          </a:p>
          <a:p>
            <a:pPr marL="274638" indent="-274638"/>
            <a:r>
              <a:rPr lang="ja-JP" altLang="en-US" dirty="0">
                <a:solidFill>
                  <a:schemeClr val="tx1"/>
                </a:solidFill>
                <a:latin typeface="Meiryo UI" panose="020B0604030504040204" pitchFamily="50" charset="-128"/>
                <a:ea typeface="Meiryo UI" panose="020B0604030504040204" pitchFamily="50" charset="-128"/>
              </a:rPr>
              <a:t>　・</a:t>
            </a:r>
            <a:r>
              <a:rPr lang="en-US" altLang="ja-JP" dirty="0">
                <a:solidFill>
                  <a:schemeClr val="tx1"/>
                </a:solidFill>
                <a:latin typeface="Meiryo UI" panose="020B0604030504040204" pitchFamily="50" charset="-128"/>
                <a:ea typeface="Meiryo UI" panose="020B0604030504040204" pitchFamily="50" charset="-128"/>
              </a:rPr>
              <a:t> </a:t>
            </a:r>
            <a:r>
              <a:rPr lang="en-US" altLang="ja-JP" u="sng" dirty="0">
                <a:solidFill>
                  <a:schemeClr val="tx1"/>
                </a:solidFill>
                <a:latin typeface="Meiryo UI" panose="020B0604030504040204" pitchFamily="50" charset="-128"/>
                <a:ea typeface="Meiryo UI" panose="020B0604030504040204" pitchFamily="50" charset="-128"/>
              </a:rPr>
              <a:t>1,500kL</a:t>
            </a:r>
            <a:r>
              <a:rPr lang="ja-JP" altLang="en-US" u="sng" dirty="0">
                <a:solidFill>
                  <a:schemeClr val="tx1"/>
                </a:solidFill>
                <a:latin typeface="Meiryo UI" panose="020B0604030504040204" pitchFamily="50" charset="-128"/>
                <a:ea typeface="Meiryo UI" panose="020B0604030504040204" pitchFamily="50" charset="-128"/>
              </a:rPr>
              <a:t>未満</a:t>
            </a:r>
            <a:r>
              <a:rPr lang="ja-JP" altLang="en-US" dirty="0">
                <a:solidFill>
                  <a:schemeClr val="tx1"/>
                </a:solidFill>
                <a:latin typeface="Meiryo UI" panose="020B0604030504040204" pitchFamily="50" charset="-128"/>
                <a:ea typeface="Meiryo UI" panose="020B0604030504040204" pitchFamily="50" charset="-128"/>
              </a:rPr>
              <a:t>の事業者に対しては、別途指針等において</a:t>
            </a:r>
            <a:r>
              <a:rPr lang="ja-JP" altLang="en-US" u="sng" dirty="0">
                <a:solidFill>
                  <a:schemeClr val="tx1"/>
                </a:solidFill>
                <a:latin typeface="Meiryo UI" panose="020B0604030504040204" pitchFamily="50" charset="-128"/>
                <a:ea typeface="Meiryo UI" panose="020B0604030504040204" pitchFamily="50" charset="-128"/>
              </a:rPr>
              <a:t>簡易的な計画書・報告書</a:t>
            </a:r>
            <a:r>
              <a:rPr lang="ja-JP" altLang="en-US" dirty="0">
                <a:solidFill>
                  <a:schemeClr val="tx1"/>
                </a:solidFill>
                <a:latin typeface="Meiryo UI" panose="020B0604030504040204" pitchFamily="50" charset="-128"/>
                <a:ea typeface="Meiryo UI" panose="020B0604030504040204" pitchFamily="50" charset="-128"/>
              </a:rPr>
              <a:t>などを定め、提出ができることとする。</a:t>
            </a:r>
            <a:endParaRPr lang="en-US" altLang="ja-JP" dirty="0">
              <a:solidFill>
                <a:schemeClr val="tx1"/>
              </a:solidFill>
              <a:latin typeface="Meiryo UI" panose="020B0604030504040204" pitchFamily="50" charset="-128"/>
              <a:ea typeface="Meiryo UI" panose="020B0604030504040204" pitchFamily="50" charset="-128"/>
            </a:endParaRPr>
          </a:p>
          <a:p>
            <a:pPr marL="365125" indent="-365125"/>
            <a:r>
              <a:rPr lang="ja-JP" altLang="en-US" dirty="0">
                <a:solidFill>
                  <a:schemeClr val="tx1"/>
                </a:solidFill>
                <a:latin typeface="Meiryo UI" panose="020B0604030504040204" pitchFamily="50" charset="-128"/>
                <a:ea typeface="Meiryo UI" panose="020B0604030504040204" pitchFamily="50" charset="-128"/>
              </a:rPr>
              <a:t>　　</a:t>
            </a:r>
            <a:r>
              <a:rPr lang="en-US" altLang="ja-JP"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金融機関と連携した取組みや評価</a:t>
            </a:r>
            <a:r>
              <a:rPr lang="ja-JP" altLang="en-US" dirty="0" smtClean="0">
                <a:solidFill>
                  <a:schemeClr val="tx1"/>
                </a:solidFill>
                <a:latin typeface="Meiryo UI" panose="020B0604030504040204" pitchFamily="50" charset="-128"/>
                <a:ea typeface="Meiryo UI" panose="020B0604030504040204" pitchFamily="50" charset="-128"/>
              </a:rPr>
              <a:t>制度、おおさかスマートエネルギーセンターを</a:t>
            </a:r>
            <a:r>
              <a:rPr lang="ja-JP" altLang="en-US" smtClean="0">
                <a:solidFill>
                  <a:schemeClr val="tx1"/>
                </a:solidFill>
                <a:latin typeface="Meiryo UI" panose="020B0604030504040204" pitchFamily="50" charset="-128"/>
                <a:ea typeface="Meiryo UI" panose="020B0604030504040204" pitchFamily="50" charset="-128"/>
              </a:rPr>
              <a:t>通じた中小事</a:t>
            </a:r>
            <a:r>
              <a:rPr lang="ja-JP" altLang="en-US" dirty="0" smtClean="0">
                <a:solidFill>
                  <a:schemeClr val="tx1"/>
                </a:solidFill>
                <a:latin typeface="Meiryo UI" panose="020B0604030504040204" pitchFamily="50" charset="-128"/>
                <a:ea typeface="Meiryo UI" panose="020B0604030504040204" pitchFamily="50" charset="-128"/>
              </a:rPr>
              <a:t>業者への支援など</a:t>
            </a:r>
            <a:r>
              <a:rPr lang="ja-JP" altLang="en-US" dirty="0">
                <a:solidFill>
                  <a:schemeClr val="tx1"/>
                </a:solidFill>
                <a:latin typeface="Meiryo UI" panose="020B0604030504040204" pitchFamily="50" charset="-128"/>
                <a:ea typeface="Meiryo UI" panose="020B0604030504040204" pitchFamily="50" charset="-128"/>
              </a:rPr>
              <a:t>に</a:t>
            </a:r>
            <a:r>
              <a:rPr lang="ja-JP" altLang="en-US" dirty="0" smtClean="0">
                <a:solidFill>
                  <a:schemeClr val="tx1"/>
                </a:solidFill>
                <a:latin typeface="Meiryo UI" panose="020B0604030504040204" pitchFamily="50" charset="-128"/>
                <a:ea typeface="Meiryo UI" panose="020B0604030504040204" pitchFamily="50" charset="-128"/>
              </a:rPr>
              <a:t>より事</a:t>
            </a:r>
            <a:r>
              <a:rPr lang="ja-JP" altLang="en-US" dirty="0">
                <a:solidFill>
                  <a:schemeClr val="tx1"/>
                </a:solidFill>
                <a:latin typeface="Meiryo UI" panose="020B0604030504040204" pitchFamily="50" charset="-128"/>
                <a:ea typeface="Meiryo UI" panose="020B0604030504040204" pitchFamily="50" charset="-128"/>
              </a:rPr>
              <a:t>業者の意欲向上を図る。</a:t>
            </a:r>
            <a:r>
              <a:rPr lang="en-US" altLang="ja-JP" dirty="0">
                <a:solidFill>
                  <a:schemeClr val="tx1"/>
                </a:solidFill>
                <a:latin typeface="Meiryo UI" panose="020B0604030504040204" pitchFamily="50" charset="-128"/>
                <a:ea typeface="Meiryo UI" panose="020B0604030504040204" pitchFamily="50" charset="-128"/>
              </a:rPr>
              <a:t>)</a:t>
            </a:r>
          </a:p>
        </p:txBody>
      </p:sp>
      <p:sp>
        <p:nvSpPr>
          <p:cNvPr id="13" name="正方形/長方形 12">
            <a:extLst>
              <a:ext uri="{FF2B5EF4-FFF2-40B4-BE49-F238E27FC236}">
                <a16:creationId xmlns:a16="http://schemas.microsoft.com/office/drawing/2014/main" id="{466E1240-A2E2-4F8F-BB27-BCCAEB53E9E6}"/>
              </a:ext>
            </a:extLst>
          </p:cNvPr>
          <p:cNvSpPr/>
          <p:nvPr/>
        </p:nvSpPr>
        <p:spPr>
          <a:xfrm>
            <a:off x="323528" y="4345796"/>
            <a:ext cx="8496946" cy="2340000"/>
          </a:xfrm>
          <a:prstGeom prst="rect">
            <a:avLst/>
          </a:prstGeom>
          <a:ln>
            <a:solidFill>
              <a:schemeClr val="tx1"/>
            </a:solidFill>
            <a:prstDash val="dash"/>
          </a:ln>
        </p:spPr>
        <p:txBody>
          <a:bodyPr wrap="square">
            <a:spAutoFit/>
          </a:bodyPr>
          <a:lstStyle/>
          <a:p>
            <a:r>
              <a:rPr lang="ja-JP" altLang="en-US" sz="1600" dirty="0">
                <a:latin typeface="Meiryo UI" panose="020B0604030504040204" pitchFamily="50" charset="-128"/>
                <a:ea typeface="Meiryo UI" panose="020B0604030504040204" pitchFamily="50" charset="-128"/>
              </a:rPr>
              <a:t>＜参考情報＞</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◇他自治体における規模要件等の設定について</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p:txBody>
      </p:sp>
      <p:graphicFrame>
        <p:nvGraphicFramePr>
          <p:cNvPr id="10" name="表 9">
            <a:extLst>
              <a:ext uri="{FF2B5EF4-FFF2-40B4-BE49-F238E27FC236}">
                <a16:creationId xmlns:a16="http://schemas.microsoft.com/office/drawing/2014/main" id="{4E50710E-3FC5-4DA7-9DAD-D66AD8C748AF}"/>
              </a:ext>
            </a:extLst>
          </p:cNvPr>
          <p:cNvGraphicFramePr>
            <a:graphicFrameLocks noGrp="1"/>
          </p:cNvGraphicFramePr>
          <p:nvPr>
            <p:extLst>
              <p:ext uri="{D42A27DB-BD31-4B8C-83A1-F6EECF244321}">
                <p14:modId xmlns:p14="http://schemas.microsoft.com/office/powerpoint/2010/main" val="1482954858"/>
              </p:ext>
            </p:extLst>
          </p:nvPr>
        </p:nvGraphicFramePr>
        <p:xfrm>
          <a:off x="539552" y="4882213"/>
          <a:ext cx="8136904" cy="1737360"/>
        </p:xfrm>
        <a:graphic>
          <a:graphicData uri="http://schemas.openxmlformats.org/drawingml/2006/table">
            <a:tbl>
              <a:tblPr firstRow="1" bandRow="1">
                <a:tableStyleId>{5C22544A-7EE6-4342-B048-85BDC9FD1C3A}</a:tableStyleId>
              </a:tblPr>
              <a:tblGrid>
                <a:gridCol w="720080">
                  <a:extLst>
                    <a:ext uri="{9D8B030D-6E8A-4147-A177-3AD203B41FA5}">
                      <a16:colId xmlns:a16="http://schemas.microsoft.com/office/drawing/2014/main" val="164386054"/>
                    </a:ext>
                  </a:extLst>
                </a:gridCol>
                <a:gridCol w="3456384">
                  <a:extLst>
                    <a:ext uri="{9D8B030D-6E8A-4147-A177-3AD203B41FA5}">
                      <a16:colId xmlns:a16="http://schemas.microsoft.com/office/drawing/2014/main" val="3563489709"/>
                    </a:ext>
                  </a:extLst>
                </a:gridCol>
                <a:gridCol w="3960440">
                  <a:extLst>
                    <a:ext uri="{9D8B030D-6E8A-4147-A177-3AD203B41FA5}">
                      <a16:colId xmlns:a16="http://schemas.microsoft.com/office/drawing/2014/main" val="1242707532"/>
                    </a:ext>
                  </a:extLst>
                </a:gridCol>
              </a:tblGrid>
              <a:tr h="330880">
                <a:tc>
                  <a:txBody>
                    <a:bodyPr/>
                    <a:lstStyle/>
                    <a:p>
                      <a:pPr algn="ctr"/>
                      <a:r>
                        <a:rPr kumimoji="1" lang="ja-JP" altLang="en-US" sz="1600" dirty="0">
                          <a:latin typeface="Meiryo UI" panose="020B0604030504040204" pitchFamily="50" charset="-128"/>
                          <a:ea typeface="Meiryo UI" panose="020B0604030504040204" pitchFamily="50" charset="-128"/>
                        </a:rPr>
                        <a:t>区分</a:t>
                      </a:r>
                    </a:p>
                  </a:txBody>
                  <a:tcPr marL="36000" marR="36000"/>
                </a:tc>
                <a:tc>
                  <a:txBody>
                    <a:bodyPr/>
                    <a:lstStyle/>
                    <a:p>
                      <a:pPr algn="ctr"/>
                      <a:r>
                        <a:rPr kumimoji="1" lang="ja-JP" altLang="en-US" sz="1600" dirty="0">
                          <a:latin typeface="Meiryo UI" panose="020B0604030504040204" pitchFamily="50" charset="-128"/>
                          <a:ea typeface="Meiryo UI" panose="020B0604030504040204" pitchFamily="50" charset="-128"/>
                        </a:rPr>
                        <a:t>東京都</a:t>
                      </a:r>
                    </a:p>
                  </a:txBody>
                  <a:tcPr marL="36000" marR="36000"/>
                </a:tc>
                <a:tc>
                  <a:txBody>
                    <a:bodyPr/>
                    <a:lstStyle/>
                    <a:p>
                      <a:pPr algn="ctr"/>
                      <a:r>
                        <a:rPr kumimoji="1" lang="ja-JP" altLang="en-US" sz="1600" dirty="0">
                          <a:latin typeface="Meiryo UI" panose="020B0604030504040204" pitchFamily="50" charset="-128"/>
                          <a:ea typeface="Meiryo UI" panose="020B0604030504040204" pitchFamily="50" charset="-128"/>
                        </a:rPr>
                        <a:t>静岡県</a:t>
                      </a:r>
                    </a:p>
                  </a:txBody>
                  <a:tcPr marL="36000" marR="36000"/>
                </a:tc>
                <a:extLst>
                  <a:ext uri="{0D108BD9-81ED-4DB2-BD59-A6C34878D82A}">
                    <a16:rowId xmlns:a16="http://schemas.microsoft.com/office/drawing/2014/main" val="1452171393"/>
                  </a:ext>
                </a:extLst>
              </a:tr>
              <a:tr h="370840">
                <a:tc>
                  <a:txBody>
                    <a:bodyPr/>
                    <a:lstStyle/>
                    <a:p>
                      <a:pPr algn="ctr">
                        <a:lnSpc>
                          <a:spcPts val="1600"/>
                        </a:lnSpc>
                      </a:pPr>
                      <a:r>
                        <a:rPr kumimoji="1" lang="ja-JP" altLang="en-US" sz="1600" dirty="0">
                          <a:latin typeface="Meiryo UI" panose="020B0604030504040204" pitchFamily="50" charset="-128"/>
                          <a:ea typeface="Meiryo UI" panose="020B0604030504040204" pitchFamily="50" charset="-128"/>
                        </a:rPr>
                        <a:t>規模</a:t>
                      </a:r>
                      <a:endParaRPr kumimoji="1" lang="en-US" altLang="ja-JP" sz="1600" dirty="0">
                        <a:latin typeface="Meiryo UI" panose="020B0604030504040204" pitchFamily="50" charset="-128"/>
                        <a:ea typeface="Meiryo UI" panose="020B0604030504040204" pitchFamily="50" charset="-128"/>
                      </a:endParaRPr>
                    </a:p>
                    <a:p>
                      <a:pPr algn="ctr">
                        <a:lnSpc>
                          <a:spcPts val="1600"/>
                        </a:lnSpc>
                      </a:pPr>
                      <a:r>
                        <a:rPr kumimoji="1" lang="ja-JP" altLang="en-US" sz="1600" dirty="0">
                          <a:latin typeface="Meiryo UI" panose="020B0604030504040204" pitchFamily="50" charset="-128"/>
                          <a:ea typeface="Meiryo UI" panose="020B0604030504040204" pitchFamily="50" charset="-128"/>
                        </a:rPr>
                        <a:t>要件</a:t>
                      </a:r>
                    </a:p>
                  </a:txBody>
                  <a:tcPr marL="36000" marR="36000"/>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①</a:t>
                      </a:r>
                      <a:r>
                        <a:rPr kumimoji="1" lang="en-US" altLang="ja-JP" sz="1600" dirty="0">
                          <a:latin typeface="Meiryo UI" panose="020B0604030504040204" pitchFamily="50" charset="-128"/>
                          <a:ea typeface="Meiryo UI" panose="020B0604030504040204" pitchFamily="50" charset="-128"/>
                        </a:rPr>
                        <a:t>1,500kL</a:t>
                      </a:r>
                      <a:r>
                        <a:rPr kumimoji="1" lang="ja-JP" altLang="en-US" sz="1600" dirty="0">
                          <a:latin typeface="Meiryo UI" panose="020B0604030504040204" pitchFamily="50" charset="-128"/>
                          <a:ea typeface="Meiryo UI" panose="020B0604030504040204" pitchFamily="50" charset="-128"/>
                        </a:rPr>
                        <a:t>以上の事業所</a:t>
                      </a:r>
                      <a:endParaRPr kumimoji="1" lang="en-US" altLang="ja-JP" sz="1600" dirty="0">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ts val="16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②都内の</a:t>
                      </a:r>
                      <a:r>
                        <a:rPr kumimoji="1" lang="en-US" altLang="ja-JP" sz="1600" dirty="0">
                          <a:latin typeface="Meiryo UI" panose="020B0604030504040204" pitchFamily="50" charset="-128"/>
                          <a:ea typeface="Meiryo UI" panose="020B0604030504040204" pitchFamily="50" charset="-128"/>
                        </a:rPr>
                        <a:t>30</a:t>
                      </a: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1500kL</a:t>
                      </a:r>
                      <a:r>
                        <a:rPr kumimoji="1" lang="ja-JP" altLang="en-US" sz="1600" dirty="0">
                          <a:latin typeface="Meiryo UI" panose="020B0604030504040204" pitchFamily="50" charset="-128"/>
                          <a:ea typeface="Meiryo UI" panose="020B0604030504040204" pitchFamily="50" charset="-128"/>
                        </a:rPr>
                        <a:t>の事業所合計が</a:t>
                      </a:r>
                      <a:r>
                        <a:rPr kumimoji="1" lang="en-US" altLang="ja-JP" sz="1600" dirty="0">
                          <a:latin typeface="Meiryo UI" panose="020B0604030504040204" pitchFamily="50" charset="-128"/>
                          <a:ea typeface="Meiryo UI" panose="020B0604030504040204" pitchFamily="50" charset="-128"/>
                        </a:rPr>
                        <a:t>3,000kL</a:t>
                      </a:r>
                      <a:r>
                        <a:rPr kumimoji="1" lang="ja-JP" altLang="en-US" sz="1600" dirty="0">
                          <a:latin typeface="Meiryo UI" panose="020B0604030504040204" pitchFamily="50" charset="-128"/>
                          <a:ea typeface="Meiryo UI" panose="020B0604030504040204" pitchFamily="50" charset="-128"/>
                        </a:rPr>
                        <a:t>以上の事業者</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約</a:t>
                      </a:r>
                      <a:r>
                        <a:rPr kumimoji="1" lang="en-US" altLang="ja-JP" sz="1600" dirty="0">
                          <a:latin typeface="Meiryo UI" panose="020B0604030504040204" pitchFamily="50" charset="-128"/>
                          <a:ea typeface="Meiryo UI" panose="020B0604030504040204" pitchFamily="50" charset="-128"/>
                        </a:rPr>
                        <a:t>280</a:t>
                      </a:r>
                      <a:r>
                        <a:rPr kumimoji="1" lang="ja-JP" altLang="en-US" sz="1600" dirty="0">
                          <a:latin typeface="Meiryo UI" panose="020B0604030504040204" pitchFamily="50" charset="-128"/>
                          <a:ea typeface="Meiryo UI" panose="020B0604030504040204" pitchFamily="50" charset="-128"/>
                        </a:rPr>
                        <a:t>者</a:t>
                      </a:r>
                      <a:r>
                        <a:rPr kumimoji="1" lang="en-US" altLang="ja-JP" sz="1600" dirty="0">
                          <a:latin typeface="Meiryo UI" panose="020B0604030504040204" pitchFamily="50" charset="-128"/>
                          <a:ea typeface="Meiryo UI" panose="020B0604030504040204" pitchFamily="50" charset="-128"/>
                        </a:rPr>
                        <a:t>)</a:t>
                      </a:r>
                    </a:p>
                    <a:p>
                      <a:pPr marL="182563" marR="0" lvl="0" indent="-182563" algn="l" defTabSz="914400" rtl="0" eaLnBrk="1" fontAlgn="auto" latinLnBrk="0" hangingPunct="1">
                        <a:lnSpc>
                          <a:spcPts val="1600"/>
                        </a:lnSpc>
                        <a:spcBef>
                          <a:spcPts val="0"/>
                        </a:spcBef>
                        <a:spcAft>
                          <a:spcPts val="0"/>
                        </a:spcAft>
                        <a:buClrTx/>
                        <a:buSzTx/>
                        <a:buFontTx/>
                        <a:buNone/>
                        <a:tabLst/>
                        <a:defRPr/>
                      </a:pP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①②未満は任意提出</a:t>
                      </a:r>
                      <a:endParaRPr kumimoji="1" lang="en-US" altLang="ja-JP" sz="1600" dirty="0">
                        <a:latin typeface="Meiryo UI" panose="020B0604030504040204" pitchFamily="50" charset="-128"/>
                        <a:ea typeface="Meiryo UI" panose="020B0604030504040204" pitchFamily="50" charset="-128"/>
                      </a:endParaRPr>
                    </a:p>
                  </a:txBody>
                  <a:tcPr marL="36000" marR="36000"/>
                </a:tc>
                <a:tc>
                  <a:txBody>
                    <a:bodyPr/>
                    <a:lstStyle/>
                    <a:p>
                      <a:pPr marL="182563" marR="0" lvl="0" indent="-182563" algn="l" defTabSz="914400" rtl="0" eaLnBrk="1" fontAlgn="auto" latinLnBrk="0" hangingPunct="1">
                        <a:lnSpc>
                          <a:spcPts val="16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①省エネ法第１種又は第２種指定管理工場を設置する事業者</a:t>
                      </a:r>
                      <a:endParaRPr kumimoji="1" lang="en-US" altLang="ja-JP" sz="16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②小売業・サービス業で県内事業所合計が</a:t>
                      </a:r>
                      <a:r>
                        <a:rPr kumimoji="1" lang="en-US" altLang="ja-JP" sz="1600" dirty="0">
                          <a:latin typeface="Meiryo UI" panose="020B0604030504040204" pitchFamily="50" charset="-128"/>
                          <a:ea typeface="Meiryo UI" panose="020B0604030504040204" pitchFamily="50" charset="-128"/>
                        </a:rPr>
                        <a:t>1,500kL</a:t>
                      </a:r>
                      <a:r>
                        <a:rPr kumimoji="1" lang="ja-JP" altLang="en-US" sz="1600" dirty="0">
                          <a:latin typeface="Meiryo UI" panose="020B0604030504040204" pitchFamily="50" charset="-128"/>
                          <a:ea typeface="Meiryo UI" panose="020B0604030504040204" pitchFamily="50" charset="-128"/>
                        </a:rPr>
                        <a:t>以上</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事業所の</a:t>
                      </a:r>
                      <a:r>
                        <a:rPr kumimoji="1" lang="en-US" altLang="ja-JP" sz="1600" dirty="0">
                          <a:latin typeface="Meiryo UI" panose="020B0604030504040204" pitchFamily="50" charset="-128"/>
                          <a:ea typeface="Meiryo UI" panose="020B0604030504040204" pitchFamily="50" charset="-128"/>
                        </a:rPr>
                        <a:t>8/10</a:t>
                      </a:r>
                      <a:r>
                        <a:rPr kumimoji="1" lang="ja-JP" altLang="en-US" sz="1600" dirty="0">
                          <a:latin typeface="Meiryo UI" panose="020B0604030504040204" pitchFamily="50" charset="-128"/>
                          <a:ea typeface="Meiryo UI" panose="020B0604030504040204" pitchFamily="50" charset="-128"/>
                        </a:rPr>
                        <a:t>が</a:t>
                      </a:r>
                      <a:r>
                        <a:rPr kumimoji="1" lang="en-US" altLang="ja-JP" sz="1600" dirty="0">
                          <a:latin typeface="Meiryo UI" panose="020B0604030504040204" pitchFamily="50" charset="-128"/>
                          <a:ea typeface="Meiryo UI" panose="020B0604030504040204" pitchFamily="50" charset="-128"/>
                        </a:rPr>
                        <a:t>24</a:t>
                      </a:r>
                      <a:r>
                        <a:rPr kumimoji="1" lang="ja-JP" altLang="en-US" sz="1600" dirty="0">
                          <a:latin typeface="Meiryo UI" panose="020B0604030504040204" pitchFamily="50" charset="-128"/>
                          <a:ea typeface="Meiryo UI" panose="020B0604030504040204" pitchFamily="50" charset="-128"/>
                        </a:rPr>
                        <a:t>時間営業</a:t>
                      </a:r>
                      <a:r>
                        <a:rPr kumimoji="1" lang="en-US" altLang="ja-JP" sz="1600" dirty="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4047460552"/>
                  </a:ext>
                </a:extLst>
              </a:tr>
              <a:tr h="370840">
                <a:tc>
                  <a:txBody>
                    <a:bodyPr/>
                    <a:lstStyle/>
                    <a:p>
                      <a:pPr algn="ctr">
                        <a:lnSpc>
                          <a:spcPts val="1600"/>
                        </a:lnSpc>
                      </a:pPr>
                      <a:r>
                        <a:rPr kumimoji="1" lang="ja-JP" altLang="en-US" sz="1600" dirty="0">
                          <a:latin typeface="Meiryo UI" panose="020B0604030504040204" pitchFamily="50" charset="-128"/>
                          <a:ea typeface="Meiryo UI" panose="020B0604030504040204" pitchFamily="50" charset="-128"/>
                        </a:rPr>
                        <a:t>規制の</a:t>
                      </a:r>
                      <a:endParaRPr kumimoji="1" lang="en-US" altLang="ja-JP" sz="1600" dirty="0">
                        <a:latin typeface="Meiryo UI" panose="020B0604030504040204" pitchFamily="50" charset="-128"/>
                        <a:ea typeface="Meiryo UI" panose="020B0604030504040204" pitchFamily="50" charset="-128"/>
                      </a:endParaRPr>
                    </a:p>
                    <a:p>
                      <a:pPr algn="ctr">
                        <a:lnSpc>
                          <a:spcPts val="1600"/>
                        </a:lnSpc>
                      </a:pPr>
                      <a:r>
                        <a:rPr kumimoji="1" lang="ja-JP" altLang="en-US" sz="1600" dirty="0">
                          <a:latin typeface="Meiryo UI" panose="020B0604030504040204" pitchFamily="50" charset="-128"/>
                          <a:ea typeface="Meiryo UI" panose="020B0604030504040204" pitchFamily="50" charset="-128"/>
                        </a:rPr>
                        <a:t>概要</a:t>
                      </a:r>
                    </a:p>
                  </a:txBody>
                  <a:tcPr marL="36000" marR="36000"/>
                </a:tc>
                <a:tc>
                  <a:txBody>
                    <a:bodyPr/>
                    <a:lstStyle/>
                    <a:p>
                      <a:pPr algn="l">
                        <a:lnSpc>
                          <a:spcPts val="1600"/>
                        </a:lnSpc>
                      </a:pPr>
                      <a:r>
                        <a:rPr kumimoji="1" lang="ja-JP" altLang="en-US" sz="1600" dirty="0">
                          <a:latin typeface="Meiryo UI" panose="020B0604030504040204" pitchFamily="50" charset="-128"/>
                          <a:ea typeface="Meiryo UI" panose="020B0604030504040204" pitchFamily="50" charset="-128"/>
                        </a:rPr>
                        <a:t>①キャップ＆トレード制度</a:t>
                      </a:r>
                      <a:endParaRPr kumimoji="1" lang="en-US" altLang="ja-JP" sz="1600" dirty="0">
                        <a:latin typeface="Meiryo UI" panose="020B0604030504040204" pitchFamily="50" charset="-128"/>
                        <a:ea typeface="Meiryo UI" panose="020B0604030504040204" pitchFamily="50" charset="-128"/>
                      </a:endParaRPr>
                    </a:p>
                    <a:p>
                      <a:pPr marL="182563" indent="-182563" algn="l">
                        <a:lnSpc>
                          <a:spcPts val="1600"/>
                        </a:lnSpc>
                      </a:pPr>
                      <a:r>
                        <a:rPr kumimoji="1" lang="ja-JP" altLang="en-US" sz="1600" dirty="0">
                          <a:latin typeface="Meiryo UI" panose="020B0604030504040204" pitchFamily="50" charset="-128"/>
                          <a:ea typeface="Meiryo UI" panose="020B0604030504040204" pitchFamily="50" charset="-128"/>
                        </a:rPr>
                        <a:t>②中小事業所に対する報告書提出義務</a:t>
                      </a:r>
                    </a:p>
                  </a:txBody>
                  <a:tcPr marL="36000" marR="36000"/>
                </a:tc>
                <a:tc>
                  <a:txBody>
                    <a:bodyPr/>
                    <a:lstStyle/>
                    <a:p>
                      <a:pPr algn="l">
                        <a:lnSpc>
                          <a:spcPts val="1600"/>
                        </a:lnSpc>
                      </a:pPr>
                      <a:r>
                        <a:rPr kumimoji="1" lang="ja-JP" altLang="en-US" sz="1600" dirty="0">
                          <a:latin typeface="Meiryo UI" panose="020B0604030504040204" pitchFamily="50" charset="-128"/>
                          <a:ea typeface="Meiryo UI" panose="020B0604030504040204" pitchFamily="50" charset="-128"/>
                        </a:rPr>
                        <a:t>①②計画書・報告書制度</a:t>
                      </a:r>
                    </a:p>
                  </a:txBody>
                  <a:tcPr marL="36000" marR="36000"/>
                </a:tc>
                <a:extLst>
                  <a:ext uri="{0D108BD9-81ED-4DB2-BD59-A6C34878D82A}">
                    <a16:rowId xmlns:a16="http://schemas.microsoft.com/office/drawing/2014/main" val="461751255"/>
                  </a:ext>
                </a:extLst>
              </a:tr>
            </a:tbl>
          </a:graphicData>
        </a:graphic>
      </p:graphicFrame>
    </p:spTree>
    <p:extLst>
      <p:ext uri="{BB962C8B-B14F-4D97-AF65-F5344CB8AC3E}">
        <p14:creationId xmlns:p14="http://schemas.microsoft.com/office/powerpoint/2010/main" val="15567322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16</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２．新たな制度の方向性について</a:t>
            </a:r>
          </a:p>
        </p:txBody>
      </p:sp>
      <p:sp>
        <p:nvSpPr>
          <p:cNvPr id="22" name="正方形/長方形 21">
            <a:extLst>
              <a:ext uri="{FF2B5EF4-FFF2-40B4-BE49-F238E27FC236}">
                <a16:creationId xmlns:a16="http://schemas.microsoft.com/office/drawing/2014/main" id="{466E1240-A2E2-4F8F-BB27-BCCAEB53E9E6}"/>
              </a:ext>
            </a:extLst>
          </p:cNvPr>
          <p:cNvSpPr/>
          <p:nvPr/>
        </p:nvSpPr>
        <p:spPr>
          <a:xfrm>
            <a:off x="323528" y="1919733"/>
            <a:ext cx="8496946" cy="4716000"/>
          </a:xfrm>
          <a:prstGeom prst="rect">
            <a:avLst/>
          </a:prstGeom>
          <a:ln>
            <a:solidFill>
              <a:schemeClr val="tx1"/>
            </a:solidFill>
            <a:prstDash val="dash"/>
          </a:ln>
        </p:spPr>
        <p:txBody>
          <a:bodyPr wrap="square">
            <a:spAutoFit/>
          </a:bodyPr>
          <a:lstStyle/>
          <a:p>
            <a:r>
              <a:rPr lang="ja-JP" altLang="en-US" sz="1600" dirty="0">
                <a:latin typeface="Meiryo UI" panose="020B0604030504040204" pitchFamily="50" charset="-128"/>
                <a:ea typeface="Meiryo UI" panose="020B0604030504040204" pitchFamily="50" charset="-128"/>
              </a:rPr>
              <a:t>＜参考情報＞</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1,500kL</a:t>
            </a:r>
            <a:r>
              <a:rPr lang="ja-JP" altLang="en-US" sz="1600" dirty="0">
                <a:latin typeface="Meiryo UI" panose="020B0604030504040204" pitchFamily="50" charset="-128"/>
                <a:ea typeface="Meiryo UI" panose="020B0604030504040204" pitchFamily="50" charset="-128"/>
              </a:rPr>
              <a:t>未満の規模要件を設定している自治体へのヒアリング結果</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◇その他の規模要件を設定している自治体の事例</a:t>
            </a:r>
            <a:endParaRPr lang="en-US" altLang="ja-JP" sz="1600" dirty="0">
              <a:latin typeface="Meiryo UI" panose="020B0604030504040204" pitchFamily="50" charset="-128"/>
              <a:ea typeface="Meiryo UI" panose="020B0604030504040204" pitchFamily="50" charset="-128"/>
            </a:endParaRPr>
          </a:p>
          <a:p>
            <a:pPr marL="990600" indent="-990600"/>
            <a:r>
              <a:rPr lang="ja-JP" altLang="en-US" sz="1600" dirty="0">
                <a:latin typeface="Meiryo UI" panose="020B0604030504040204" pitchFamily="50" charset="-128"/>
                <a:ea typeface="Meiryo UI" panose="020B0604030504040204" pitchFamily="50" charset="-128"/>
              </a:rPr>
              <a:t>　埼玉県・・・大規模小売店舗立地法に規定する大規模小売店舗であって同法に規定する店舗面積が</a:t>
            </a:r>
            <a:r>
              <a:rPr lang="en-US" altLang="ja-JP" sz="1600" dirty="0">
                <a:latin typeface="Meiryo UI" panose="020B0604030504040204" pitchFamily="50" charset="-128"/>
                <a:ea typeface="Meiryo UI" panose="020B0604030504040204" pitchFamily="50" charset="-128"/>
              </a:rPr>
              <a:t>10,000㎡</a:t>
            </a:r>
            <a:r>
              <a:rPr lang="ja-JP" altLang="en-US" sz="1600" dirty="0">
                <a:latin typeface="Meiryo UI" panose="020B0604030504040204" pitchFamily="50" charset="-128"/>
                <a:ea typeface="Meiryo UI" panose="020B0604030504040204" pitchFamily="50" charset="-128"/>
              </a:rPr>
              <a:t>以上のものを、その年度の４月１日に県内に設置している事業者</a:t>
            </a:r>
            <a:endParaRPr lang="en-US" altLang="ja-JP" sz="1600" dirty="0">
              <a:latin typeface="Meiryo UI" panose="020B0604030504040204" pitchFamily="50" charset="-128"/>
              <a:ea typeface="Meiryo UI" panose="020B0604030504040204" pitchFamily="50" charset="-128"/>
            </a:endParaRPr>
          </a:p>
          <a:p>
            <a:pPr marL="990600" indent="-990600">
              <a:lnSpc>
                <a:spcPts val="800"/>
              </a:lnSpc>
            </a:pP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◇エネルギー使用量</a:t>
            </a:r>
            <a:r>
              <a:rPr lang="en-US" altLang="ja-JP" sz="1600" dirty="0">
                <a:latin typeface="Meiryo UI" panose="020B0604030504040204" pitchFamily="50" charset="-128"/>
                <a:ea typeface="Meiryo UI" panose="020B0604030504040204" pitchFamily="50" charset="-128"/>
              </a:rPr>
              <a:t>1,500kL</a:t>
            </a:r>
            <a:r>
              <a:rPr lang="ja-JP" altLang="en-US" sz="1600" dirty="0">
                <a:latin typeface="Meiryo UI" panose="020B0604030504040204" pitchFamily="50" charset="-128"/>
                <a:ea typeface="Meiryo UI" panose="020B0604030504040204" pitchFamily="50" charset="-128"/>
              </a:rPr>
              <a:t>の目安</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埼玉県ホームページより</a:t>
            </a:r>
            <a:r>
              <a:rPr lang="en-US" altLang="ja-JP" sz="1600" dirty="0">
                <a:latin typeface="Meiryo UI" panose="020B0604030504040204" pitchFamily="50" charset="-128"/>
                <a:ea typeface="Meiryo UI" panose="020B0604030504040204" pitchFamily="50" charset="-128"/>
              </a:rPr>
              <a:t>)</a:t>
            </a: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D85538E7-BE6B-4352-89F6-B699CAA961EB}"/>
              </a:ext>
            </a:extLst>
          </p:cNvPr>
          <p:cNvSpPr txBox="1"/>
          <p:nvPr/>
        </p:nvSpPr>
        <p:spPr>
          <a:xfrm>
            <a:off x="181684" y="476999"/>
            <a:ext cx="8782804" cy="913070"/>
          </a:xfrm>
          <a:prstGeom prst="rect">
            <a:avLst/>
          </a:prstGeom>
          <a:noFill/>
        </p:spPr>
        <p:txBody>
          <a:bodyPr wrap="square" rtlCol="0">
            <a:spAutoFit/>
          </a:bodyPr>
          <a:lstStyle/>
          <a:p>
            <a:pPr marL="441325" indent="-441325">
              <a:lnSpc>
                <a:spcPts val="32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＜方策２＞温暖化防止条例に基づく特定事業者に対する届出制度の強化による</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削減の推進</a:t>
            </a:r>
          </a:p>
        </p:txBody>
      </p:sp>
      <p:sp>
        <p:nvSpPr>
          <p:cNvPr id="9" name="正方形/長方形 8">
            <a:extLst>
              <a:ext uri="{FF2B5EF4-FFF2-40B4-BE49-F238E27FC236}">
                <a16:creationId xmlns:a16="http://schemas.microsoft.com/office/drawing/2014/main" id="{6395DBB8-B5B5-4D10-AB29-A4CF8D62E6D9}"/>
              </a:ext>
            </a:extLst>
          </p:cNvPr>
          <p:cNvSpPr/>
          <p:nvPr/>
        </p:nvSpPr>
        <p:spPr>
          <a:xfrm>
            <a:off x="323528" y="1412776"/>
            <a:ext cx="8208912"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③　さらなる排出削減及び適応取組の促進のための各種見直しについて</a:t>
            </a:r>
          </a:p>
        </p:txBody>
      </p:sp>
      <p:graphicFrame>
        <p:nvGraphicFramePr>
          <p:cNvPr id="11" name="表 10">
            <a:extLst>
              <a:ext uri="{FF2B5EF4-FFF2-40B4-BE49-F238E27FC236}">
                <a16:creationId xmlns:a16="http://schemas.microsoft.com/office/drawing/2014/main" id="{4E50710E-3FC5-4DA7-9DAD-D66AD8C748AF}"/>
              </a:ext>
            </a:extLst>
          </p:cNvPr>
          <p:cNvGraphicFramePr>
            <a:graphicFrameLocks noGrp="1"/>
          </p:cNvGraphicFramePr>
          <p:nvPr>
            <p:extLst>
              <p:ext uri="{D42A27DB-BD31-4B8C-83A1-F6EECF244321}">
                <p14:modId xmlns:p14="http://schemas.microsoft.com/office/powerpoint/2010/main" val="2097387102"/>
              </p:ext>
            </p:extLst>
          </p:nvPr>
        </p:nvGraphicFramePr>
        <p:xfrm>
          <a:off x="509073" y="2470904"/>
          <a:ext cx="8136903" cy="1534160"/>
        </p:xfrm>
        <a:graphic>
          <a:graphicData uri="http://schemas.openxmlformats.org/drawingml/2006/table">
            <a:tbl>
              <a:tblPr firstRow="1" bandRow="1">
                <a:tableStyleId>{5C22544A-7EE6-4342-B048-85BDC9FD1C3A}</a:tableStyleId>
              </a:tblPr>
              <a:tblGrid>
                <a:gridCol w="1008112">
                  <a:extLst>
                    <a:ext uri="{9D8B030D-6E8A-4147-A177-3AD203B41FA5}">
                      <a16:colId xmlns:a16="http://schemas.microsoft.com/office/drawing/2014/main" val="164386054"/>
                    </a:ext>
                  </a:extLst>
                </a:gridCol>
                <a:gridCol w="4536504">
                  <a:extLst>
                    <a:ext uri="{9D8B030D-6E8A-4147-A177-3AD203B41FA5}">
                      <a16:colId xmlns:a16="http://schemas.microsoft.com/office/drawing/2014/main" val="3563489709"/>
                    </a:ext>
                  </a:extLst>
                </a:gridCol>
                <a:gridCol w="2592287">
                  <a:extLst>
                    <a:ext uri="{9D8B030D-6E8A-4147-A177-3AD203B41FA5}">
                      <a16:colId xmlns:a16="http://schemas.microsoft.com/office/drawing/2014/main" val="922943542"/>
                    </a:ext>
                  </a:extLst>
                </a:gridCol>
              </a:tblGrid>
              <a:tr h="330880">
                <a:tc>
                  <a:txBody>
                    <a:bodyPr/>
                    <a:lstStyle/>
                    <a:p>
                      <a:pPr algn="ctr"/>
                      <a:r>
                        <a:rPr kumimoji="1" lang="ja-JP" altLang="en-US" sz="1600" dirty="0">
                          <a:latin typeface="Meiryo UI" panose="020B0604030504040204" pitchFamily="50" charset="-128"/>
                          <a:ea typeface="Meiryo UI" panose="020B0604030504040204" pitchFamily="50" charset="-128"/>
                        </a:rPr>
                        <a:t>区分</a:t>
                      </a:r>
                    </a:p>
                  </a:txBody>
                  <a:tcPr marL="36000" marR="36000"/>
                </a:tc>
                <a:tc>
                  <a:txBody>
                    <a:bodyPr/>
                    <a:lstStyle/>
                    <a:p>
                      <a:pPr algn="ctr"/>
                      <a:r>
                        <a:rPr kumimoji="1" lang="ja-JP" altLang="en-US" sz="1600" dirty="0">
                          <a:latin typeface="Meiryo UI" panose="020B0604030504040204" pitchFamily="50" charset="-128"/>
                          <a:ea typeface="Meiryo UI" panose="020B0604030504040204" pitchFamily="50" charset="-128"/>
                        </a:rPr>
                        <a:t>兵庫県</a:t>
                      </a:r>
                    </a:p>
                  </a:txBody>
                  <a:tcPr marL="36000" marR="36000"/>
                </a:tc>
                <a:tc>
                  <a:txBody>
                    <a:bodyPr/>
                    <a:lstStyle/>
                    <a:p>
                      <a:pPr algn="ctr"/>
                      <a:r>
                        <a:rPr kumimoji="1" lang="ja-JP" altLang="en-US" sz="1600" dirty="0">
                          <a:latin typeface="Meiryo UI" panose="020B0604030504040204" pitchFamily="50" charset="-128"/>
                          <a:ea typeface="Meiryo UI" panose="020B0604030504040204" pitchFamily="50" charset="-128"/>
                        </a:rPr>
                        <a:t>名古屋市</a:t>
                      </a:r>
                    </a:p>
                  </a:txBody>
                  <a:tcPr marL="36000" marR="36000"/>
                </a:tc>
                <a:extLst>
                  <a:ext uri="{0D108BD9-81ED-4DB2-BD59-A6C34878D82A}">
                    <a16:rowId xmlns:a16="http://schemas.microsoft.com/office/drawing/2014/main" val="1452171393"/>
                  </a:ext>
                </a:extLst>
              </a:tr>
              <a:tr h="370840">
                <a:tc>
                  <a:txBody>
                    <a:bodyPr/>
                    <a:lstStyle/>
                    <a:p>
                      <a:pPr algn="ctr"/>
                      <a:r>
                        <a:rPr kumimoji="1" lang="ja-JP" altLang="en-US" sz="1600" dirty="0">
                          <a:latin typeface="Meiryo UI" panose="020B0604030504040204" pitchFamily="50" charset="-128"/>
                          <a:ea typeface="Meiryo UI" panose="020B0604030504040204" pitchFamily="50" charset="-128"/>
                        </a:rPr>
                        <a:t>規模要件</a:t>
                      </a:r>
                    </a:p>
                  </a:txBody>
                  <a:tcPr marL="36000" marR="36000"/>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600" dirty="0">
                          <a:solidFill>
                            <a:schemeClr val="tx1"/>
                          </a:solidFill>
                          <a:latin typeface="Meiryo UI" panose="020B0604030504040204" pitchFamily="50" charset="-128"/>
                          <a:ea typeface="Meiryo UI" panose="020B0604030504040204" pitchFamily="50" charset="-128"/>
                        </a:rPr>
                        <a:t>1500kL</a:t>
                      </a:r>
                      <a:r>
                        <a:rPr kumimoji="1" lang="ja-JP" altLang="en-US" sz="1600" dirty="0">
                          <a:solidFill>
                            <a:schemeClr val="tx1"/>
                          </a:solidFill>
                          <a:latin typeface="Meiryo UI" panose="020B0604030504040204" pitchFamily="50" charset="-128"/>
                          <a:ea typeface="Meiryo UI" panose="020B0604030504040204" pitchFamily="50" charset="-128"/>
                        </a:rPr>
                        <a:t>以上</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約</a:t>
                      </a:r>
                      <a:r>
                        <a:rPr kumimoji="1" lang="en-US" altLang="ja-JP" sz="1600" dirty="0">
                          <a:solidFill>
                            <a:schemeClr val="tx1"/>
                          </a:solidFill>
                          <a:latin typeface="Meiryo UI" panose="020B0604030504040204" pitchFamily="50" charset="-128"/>
                          <a:ea typeface="Meiryo UI" panose="020B0604030504040204" pitchFamily="50" charset="-128"/>
                        </a:rPr>
                        <a:t>650</a:t>
                      </a:r>
                      <a:r>
                        <a:rPr kumimoji="1" lang="ja-JP" altLang="en-US" sz="1600" dirty="0">
                          <a:solidFill>
                            <a:schemeClr val="tx1"/>
                          </a:solidFill>
                          <a:latin typeface="Meiryo UI" panose="020B0604030504040204" pitchFamily="50" charset="-128"/>
                          <a:ea typeface="Meiryo UI" panose="020B0604030504040204" pitchFamily="50" charset="-128"/>
                        </a:rPr>
                        <a:t>者）、</a:t>
                      </a:r>
                      <a:r>
                        <a:rPr kumimoji="1" lang="en-US" altLang="ja-JP" sz="1600" dirty="0">
                          <a:latin typeface="Meiryo UI" panose="020B0604030504040204" pitchFamily="50" charset="-128"/>
                          <a:ea typeface="Meiryo UI" panose="020B0604030504040204" pitchFamily="50" charset="-128"/>
                        </a:rPr>
                        <a:t>500</a:t>
                      </a: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1500kL</a:t>
                      </a:r>
                      <a:r>
                        <a:rPr kumimoji="1" lang="ja-JP" altLang="en-US" sz="1600" dirty="0">
                          <a:latin typeface="Meiryo UI" panose="020B0604030504040204" pitchFamily="50" charset="-128"/>
                          <a:ea typeface="Meiryo UI" panose="020B0604030504040204" pitchFamily="50" charset="-128"/>
                        </a:rPr>
                        <a:t>かつ大防法ばい煙発生施設設置</a:t>
                      </a:r>
                      <a:r>
                        <a:rPr kumimoji="1" lang="en-US" altLang="ja-JP" sz="1600" dirty="0">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約</a:t>
                      </a:r>
                      <a:r>
                        <a:rPr kumimoji="1" lang="en-US" altLang="ja-JP" sz="1600" dirty="0">
                          <a:solidFill>
                            <a:schemeClr val="tx1"/>
                          </a:solidFill>
                          <a:latin typeface="Meiryo UI" panose="020B0604030504040204" pitchFamily="50" charset="-128"/>
                          <a:ea typeface="Meiryo UI" panose="020B0604030504040204" pitchFamily="50" charset="-128"/>
                        </a:rPr>
                        <a:t>400</a:t>
                      </a:r>
                      <a:r>
                        <a:rPr kumimoji="1" lang="ja-JP" altLang="en-US" sz="1600" dirty="0">
                          <a:solidFill>
                            <a:schemeClr val="tx1"/>
                          </a:solidFill>
                          <a:latin typeface="Meiryo UI" panose="020B0604030504040204" pitchFamily="50" charset="-128"/>
                          <a:ea typeface="Meiryo UI" panose="020B0604030504040204" pitchFamily="50" charset="-128"/>
                        </a:rPr>
                        <a:t>者</a:t>
                      </a:r>
                      <a:r>
                        <a:rPr kumimoji="1" lang="en-US" altLang="ja-JP" sz="1600" dirty="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a:txBody>
                  <a:tcPr marL="36000" marR="36000"/>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600" dirty="0">
                          <a:latin typeface="Meiryo UI" panose="020B0604030504040204" pitchFamily="50" charset="-128"/>
                          <a:ea typeface="Meiryo UI" panose="020B0604030504040204" pitchFamily="50" charset="-128"/>
                        </a:rPr>
                        <a:t>800kL</a:t>
                      </a:r>
                      <a:r>
                        <a:rPr kumimoji="1" lang="ja-JP" altLang="en-US" sz="1600" dirty="0">
                          <a:latin typeface="Meiryo UI" panose="020B0604030504040204" pitchFamily="50" charset="-128"/>
                          <a:ea typeface="Meiryo UI" panose="020B0604030504040204" pitchFamily="50" charset="-128"/>
                        </a:rPr>
                        <a:t>以上</a:t>
                      </a:r>
                      <a:r>
                        <a:rPr kumimoji="1" lang="en-US" altLang="ja-JP" sz="1600" dirty="0">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約</a:t>
                      </a:r>
                      <a:r>
                        <a:rPr kumimoji="1" lang="en-US" altLang="ja-JP" sz="1600" dirty="0">
                          <a:solidFill>
                            <a:schemeClr val="tx1"/>
                          </a:solidFill>
                          <a:latin typeface="Meiryo UI" panose="020B0604030504040204" pitchFamily="50" charset="-128"/>
                          <a:ea typeface="Meiryo UI" panose="020B0604030504040204" pitchFamily="50" charset="-128"/>
                        </a:rPr>
                        <a:t>400</a:t>
                      </a:r>
                      <a:r>
                        <a:rPr kumimoji="1" lang="ja-JP" altLang="en-US" sz="1600" dirty="0">
                          <a:latin typeface="Meiryo UI" panose="020B0604030504040204" pitchFamily="50" charset="-128"/>
                          <a:ea typeface="Meiryo UI" panose="020B0604030504040204" pitchFamily="50" charset="-128"/>
                        </a:rPr>
                        <a:t>者</a:t>
                      </a:r>
                      <a:r>
                        <a:rPr kumimoji="1" lang="en-US" altLang="ja-JP" sz="1600" dirty="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4047460552"/>
                  </a:ext>
                </a:extLst>
              </a:tr>
              <a:tr h="370840">
                <a:tc>
                  <a:txBody>
                    <a:bodyPr/>
                    <a:lstStyle/>
                    <a:p>
                      <a:pPr algn="ctr"/>
                      <a:r>
                        <a:rPr kumimoji="1" lang="ja-JP" altLang="en-US" sz="1600" dirty="0">
                          <a:latin typeface="Meiryo UI" panose="020B0604030504040204" pitchFamily="50" charset="-128"/>
                          <a:ea typeface="Meiryo UI" panose="020B0604030504040204" pitchFamily="50" charset="-128"/>
                        </a:rPr>
                        <a:t>考え方</a:t>
                      </a:r>
                    </a:p>
                  </a:txBody>
                  <a:tcPr marL="36000" marR="36000"/>
                </a:tc>
                <a:tc>
                  <a:txBody>
                    <a:bodyPr/>
                    <a:lstStyle/>
                    <a:p>
                      <a:pPr algn="l">
                        <a:lnSpc>
                          <a:spcPts val="1600"/>
                        </a:lnSpc>
                      </a:pPr>
                      <a:r>
                        <a:rPr kumimoji="1" lang="ja-JP" altLang="en-US" sz="1600" dirty="0">
                          <a:latin typeface="Meiryo UI" panose="020B0604030504040204" pitchFamily="50" charset="-128"/>
                          <a:ea typeface="Meiryo UI" panose="020B0604030504040204" pitchFamily="50" charset="-128"/>
                        </a:rPr>
                        <a:t>産業部門の排出量が圧倒的に多く</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全体の約</a:t>
                      </a:r>
                      <a:r>
                        <a:rPr kumimoji="1" lang="en-US" altLang="ja-JP" sz="1600" dirty="0">
                          <a:latin typeface="Meiryo UI" panose="020B0604030504040204" pitchFamily="50" charset="-128"/>
                          <a:ea typeface="Meiryo UI" panose="020B0604030504040204" pitchFamily="50" charset="-128"/>
                        </a:rPr>
                        <a:t>66</a:t>
                      </a: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、特に強化する必要があるとして、</a:t>
                      </a:r>
                      <a:r>
                        <a:rPr kumimoji="1" lang="en-US" altLang="ja-JP" sz="1600" dirty="0">
                          <a:latin typeface="Meiryo UI" panose="020B0604030504040204" pitchFamily="50" charset="-128"/>
                          <a:ea typeface="Meiryo UI" panose="020B0604030504040204" pitchFamily="50" charset="-128"/>
                        </a:rPr>
                        <a:t>H26</a:t>
                      </a:r>
                      <a:r>
                        <a:rPr kumimoji="1" lang="ja-JP" altLang="en-US" sz="1600" dirty="0">
                          <a:latin typeface="Meiryo UI" panose="020B0604030504040204" pitchFamily="50" charset="-128"/>
                          <a:ea typeface="Meiryo UI" panose="020B0604030504040204" pitchFamily="50" charset="-128"/>
                        </a:rPr>
                        <a:t>に条例改正。さらに、今後、</a:t>
                      </a:r>
                      <a:r>
                        <a:rPr kumimoji="1" lang="en-US" altLang="ja-JP" sz="1600" dirty="0">
                          <a:latin typeface="Meiryo UI" panose="020B0604030504040204" pitchFamily="50" charset="-128"/>
                          <a:ea typeface="Meiryo UI" panose="020B0604030504040204" pitchFamily="50" charset="-128"/>
                        </a:rPr>
                        <a:t>500kL</a:t>
                      </a:r>
                      <a:r>
                        <a:rPr kumimoji="1" lang="ja-JP" altLang="en-US" sz="1600" dirty="0">
                          <a:latin typeface="Meiryo UI" panose="020B0604030504040204" pitchFamily="50" charset="-128"/>
                          <a:ea typeface="Meiryo UI" panose="020B0604030504040204" pitchFamily="50" charset="-128"/>
                        </a:rPr>
                        <a:t>未満も対象とする制度改正予定。</a:t>
                      </a:r>
                    </a:p>
                  </a:txBody>
                  <a:tcPr marL="36000" marR="36000"/>
                </a:tc>
                <a:tc>
                  <a:txBody>
                    <a:bodyPr/>
                    <a:lstStyle/>
                    <a:p>
                      <a:pPr algn="l">
                        <a:lnSpc>
                          <a:spcPts val="1600"/>
                        </a:lnSpc>
                      </a:pPr>
                      <a:r>
                        <a:rPr kumimoji="1" lang="ja-JP" altLang="en-US" sz="1600" dirty="0">
                          <a:latin typeface="Meiryo UI" panose="020B0604030504040204" pitchFamily="50" charset="-128"/>
                          <a:ea typeface="Meiryo UI" panose="020B0604030504040204" pitchFamily="50" charset="-128"/>
                        </a:rPr>
                        <a:t>対象事業者数、排出量への寄与</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約４割</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のバランスを考慮し、</a:t>
                      </a:r>
                      <a:r>
                        <a:rPr kumimoji="1" lang="en-US" altLang="ja-JP" sz="1600" dirty="0">
                          <a:latin typeface="Meiryo UI" panose="020B0604030504040204" pitchFamily="50" charset="-128"/>
                          <a:ea typeface="Meiryo UI" panose="020B0604030504040204" pitchFamily="50" charset="-128"/>
                        </a:rPr>
                        <a:t>2004</a:t>
                      </a:r>
                      <a:r>
                        <a:rPr kumimoji="1" lang="ja-JP" altLang="en-US" sz="1600" dirty="0">
                          <a:latin typeface="Meiryo UI" panose="020B0604030504040204" pitchFamily="50" charset="-128"/>
                          <a:ea typeface="Meiryo UI" panose="020B0604030504040204" pitchFamily="50" charset="-128"/>
                        </a:rPr>
                        <a:t>年当初より設定</a:t>
                      </a:r>
                    </a:p>
                  </a:txBody>
                  <a:tcPr marL="36000" marR="36000"/>
                </a:tc>
                <a:extLst>
                  <a:ext uri="{0D108BD9-81ED-4DB2-BD59-A6C34878D82A}">
                    <a16:rowId xmlns:a16="http://schemas.microsoft.com/office/drawing/2014/main" val="461751255"/>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296373564"/>
              </p:ext>
            </p:extLst>
          </p:nvPr>
        </p:nvGraphicFramePr>
        <p:xfrm>
          <a:off x="611563" y="5316448"/>
          <a:ext cx="7992885" cy="1178560"/>
        </p:xfrm>
        <a:graphic>
          <a:graphicData uri="http://schemas.openxmlformats.org/drawingml/2006/table">
            <a:tbl>
              <a:tblPr firstRow="1" bandRow="1">
                <a:tableStyleId>{9D7B26C5-4107-4FEC-AEDC-1716B250A1EF}</a:tableStyleId>
              </a:tblPr>
              <a:tblGrid>
                <a:gridCol w="1325583">
                  <a:extLst>
                    <a:ext uri="{9D8B030D-6E8A-4147-A177-3AD203B41FA5}">
                      <a16:colId xmlns:a16="http://schemas.microsoft.com/office/drawing/2014/main" val="1558066980"/>
                    </a:ext>
                  </a:extLst>
                </a:gridCol>
                <a:gridCol w="2922886">
                  <a:extLst>
                    <a:ext uri="{9D8B030D-6E8A-4147-A177-3AD203B41FA5}">
                      <a16:colId xmlns:a16="http://schemas.microsoft.com/office/drawing/2014/main" val="3523197872"/>
                    </a:ext>
                  </a:extLst>
                </a:gridCol>
                <a:gridCol w="1728192">
                  <a:extLst>
                    <a:ext uri="{9D8B030D-6E8A-4147-A177-3AD203B41FA5}">
                      <a16:colId xmlns:a16="http://schemas.microsoft.com/office/drawing/2014/main" val="2313466226"/>
                    </a:ext>
                  </a:extLst>
                </a:gridCol>
                <a:gridCol w="2016224">
                  <a:extLst>
                    <a:ext uri="{9D8B030D-6E8A-4147-A177-3AD203B41FA5}">
                      <a16:colId xmlns:a16="http://schemas.microsoft.com/office/drawing/2014/main" val="915725889"/>
                    </a:ext>
                  </a:extLst>
                </a:gridCol>
              </a:tblGrid>
              <a:tr h="264907">
                <a:tc>
                  <a:txBody>
                    <a:bodyPr/>
                    <a:lstStyle/>
                    <a:p>
                      <a:pPr>
                        <a:lnSpc>
                          <a:spcPts val="1600"/>
                        </a:lnSpc>
                      </a:pPr>
                      <a:r>
                        <a:rPr kumimoji="1" lang="ja-JP" altLang="en-US" sz="1400" b="0" dirty="0">
                          <a:latin typeface="Meiryo UI" panose="020B0604030504040204" pitchFamily="50" charset="-128"/>
                          <a:ea typeface="Meiryo UI" panose="020B0604030504040204" pitchFamily="50" charset="-128"/>
                        </a:rPr>
                        <a:t>オフィス・事務所</a:t>
                      </a:r>
                    </a:p>
                  </a:txBody>
                  <a:tcPr marL="36000" marR="3600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r>
                        <a:rPr kumimoji="1" lang="zh-TW" altLang="en-US" sz="1400" b="0" dirty="0">
                          <a:latin typeface="Meiryo UI" panose="020B0604030504040204" pitchFamily="50" charset="-128"/>
                          <a:ea typeface="Meiryo UI" panose="020B0604030504040204" pitchFamily="50" charset="-128"/>
                        </a:rPr>
                        <a:t>使用電力量年間 </a:t>
                      </a:r>
                      <a:r>
                        <a:rPr kumimoji="1" lang="en-US" altLang="zh-TW" sz="1400" b="0" dirty="0">
                          <a:latin typeface="Meiryo UI" panose="020B0604030504040204" pitchFamily="50" charset="-128"/>
                          <a:ea typeface="Meiryo UI" panose="020B0604030504040204" pitchFamily="50" charset="-128"/>
                        </a:rPr>
                        <a:t>600</a:t>
                      </a:r>
                      <a:r>
                        <a:rPr kumimoji="1" lang="zh-TW" altLang="en-US" sz="1400" b="0" dirty="0">
                          <a:latin typeface="Meiryo UI" panose="020B0604030504040204" pitchFamily="50" charset="-128"/>
                          <a:ea typeface="Meiryo UI" panose="020B0604030504040204" pitchFamily="50" charset="-128"/>
                        </a:rPr>
                        <a:t>万</a:t>
                      </a:r>
                      <a:r>
                        <a:rPr kumimoji="1" lang="en-US" altLang="zh-TW" sz="1400" b="0" dirty="0">
                          <a:latin typeface="Meiryo UI" panose="020B0604030504040204" pitchFamily="50" charset="-128"/>
                          <a:ea typeface="Meiryo UI" panose="020B0604030504040204" pitchFamily="50" charset="-128"/>
                        </a:rPr>
                        <a:t>kWh</a:t>
                      </a:r>
                      <a:r>
                        <a:rPr kumimoji="1" lang="zh-TW" altLang="en-US" sz="1400" b="0" dirty="0">
                          <a:latin typeface="Meiryo UI" panose="020B0604030504040204" pitchFamily="50" charset="-128"/>
                          <a:ea typeface="Meiryo UI" panose="020B0604030504040204" pitchFamily="50" charset="-128"/>
                        </a:rPr>
                        <a:t>程度</a:t>
                      </a:r>
                      <a:endParaRPr kumimoji="1" lang="ja-JP" altLang="en-US" sz="1400" b="0" dirty="0">
                        <a:latin typeface="Meiryo UI" panose="020B0604030504040204" pitchFamily="50" charset="-128"/>
                        <a:ea typeface="Meiryo UI" panose="020B0604030504040204" pitchFamily="50" charset="-128"/>
                      </a:endParaRPr>
                    </a:p>
                  </a:txBody>
                  <a:tcPr marL="36000" marR="3600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r>
                        <a:rPr kumimoji="1" lang="ja-JP" altLang="en-US" sz="1400" b="0" dirty="0">
                          <a:latin typeface="Meiryo UI" panose="020B0604030504040204" pitchFamily="50" charset="-128"/>
                          <a:ea typeface="Meiryo UI" panose="020B0604030504040204" pitchFamily="50" charset="-128"/>
                        </a:rPr>
                        <a:t>コンビニエンスストア</a:t>
                      </a:r>
                    </a:p>
                  </a:txBody>
                  <a:tcPr marL="36000" marR="3600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r>
                        <a:rPr kumimoji="1" lang="en-US" altLang="ja-JP" sz="1400" b="0" dirty="0">
                          <a:latin typeface="Meiryo UI" panose="020B0604030504040204" pitchFamily="50" charset="-128"/>
                          <a:ea typeface="Meiryo UI" panose="020B0604030504040204" pitchFamily="50" charset="-128"/>
                        </a:rPr>
                        <a:t>30〜40</a:t>
                      </a:r>
                      <a:r>
                        <a:rPr kumimoji="1" lang="ja-JP" altLang="en-US" sz="1400" b="0" dirty="0">
                          <a:latin typeface="Meiryo UI" panose="020B0604030504040204" pitchFamily="50" charset="-128"/>
                          <a:ea typeface="Meiryo UI" panose="020B0604030504040204" pitchFamily="50" charset="-128"/>
                        </a:rPr>
                        <a:t>店舗程度</a:t>
                      </a:r>
                    </a:p>
                  </a:txBody>
                  <a:tcPr marL="36000" marR="3600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34928522"/>
                  </a:ext>
                </a:extLst>
              </a:tr>
              <a:tr h="264907">
                <a:tc>
                  <a:txBody>
                    <a:bodyPr/>
                    <a:lstStyle/>
                    <a:p>
                      <a:pPr>
                        <a:lnSpc>
                          <a:spcPts val="1600"/>
                        </a:lnSpc>
                      </a:pPr>
                      <a:r>
                        <a:rPr kumimoji="1" lang="ja-JP" altLang="en-US" sz="1400" dirty="0">
                          <a:latin typeface="Meiryo UI" panose="020B0604030504040204" pitchFamily="50" charset="-128"/>
                          <a:ea typeface="Meiryo UI" panose="020B0604030504040204" pitchFamily="50" charset="-128"/>
                        </a:rPr>
                        <a:t>小売店舗</a:t>
                      </a:r>
                    </a:p>
                  </a:txBody>
                  <a:tcPr marL="36000" marR="3600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r>
                        <a:rPr kumimoji="1" lang="zh-TW" altLang="en-US" sz="1400" dirty="0">
                          <a:latin typeface="Meiryo UI" panose="020B0604030504040204" pitchFamily="50" charset="-128"/>
                          <a:ea typeface="Meiryo UI" panose="020B0604030504040204" pitchFamily="50" charset="-128"/>
                        </a:rPr>
                        <a:t>延床面積 </a:t>
                      </a:r>
                      <a:r>
                        <a:rPr kumimoji="1" lang="en-US" altLang="zh-TW" sz="1400" dirty="0">
                          <a:latin typeface="Meiryo UI" panose="020B0604030504040204" pitchFamily="50" charset="-128"/>
                          <a:ea typeface="Meiryo UI" panose="020B0604030504040204" pitchFamily="50" charset="-128"/>
                        </a:rPr>
                        <a:t>30,000㎡</a:t>
                      </a:r>
                      <a:r>
                        <a:rPr kumimoji="1" lang="zh-TW" altLang="en-US" sz="1400" dirty="0">
                          <a:latin typeface="Meiryo UI" panose="020B0604030504040204" pitchFamily="50" charset="-128"/>
                          <a:ea typeface="Meiryo UI" panose="020B0604030504040204" pitchFamily="50" charset="-128"/>
                        </a:rPr>
                        <a:t>程度</a:t>
                      </a:r>
                      <a:endParaRPr kumimoji="1" lang="ja-JP" altLang="en-US" sz="1400" dirty="0">
                        <a:latin typeface="Meiryo UI" panose="020B0604030504040204" pitchFamily="50" charset="-128"/>
                        <a:ea typeface="Meiryo UI" panose="020B0604030504040204" pitchFamily="50" charset="-128"/>
                      </a:endParaRPr>
                    </a:p>
                  </a:txBody>
                  <a:tcPr marL="36000" marR="3600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r>
                        <a:rPr kumimoji="1" lang="ja-JP" altLang="en-US" sz="1400" dirty="0">
                          <a:latin typeface="Meiryo UI" panose="020B0604030504040204" pitchFamily="50" charset="-128"/>
                          <a:ea typeface="Meiryo UI" panose="020B0604030504040204" pitchFamily="50" charset="-128"/>
                        </a:rPr>
                        <a:t>ファーストフード店</a:t>
                      </a:r>
                    </a:p>
                  </a:txBody>
                  <a:tcPr marL="36000" marR="3600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r>
                        <a:rPr kumimoji="1" lang="en-US" altLang="ja-JP" sz="1400" dirty="0">
                          <a:latin typeface="Meiryo UI" panose="020B0604030504040204" pitchFamily="50" charset="-128"/>
                          <a:ea typeface="Meiryo UI" panose="020B0604030504040204" pitchFamily="50" charset="-128"/>
                        </a:rPr>
                        <a:t>25</a:t>
                      </a:r>
                      <a:r>
                        <a:rPr kumimoji="1" lang="ja-JP" altLang="en-US" sz="1400" dirty="0">
                          <a:latin typeface="Meiryo UI" panose="020B0604030504040204" pitchFamily="50" charset="-128"/>
                          <a:ea typeface="Meiryo UI" panose="020B0604030504040204" pitchFamily="50" charset="-128"/>
                        </a:rPr>
                        <a:t>店舗程度</a:t>
                      </a:r>
                    </a:p>
                  </a:txBody>
                  <a:tcPr marL="36000" marR="3600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58941543"/>
                  </a:ext>
                </a:extLst>
              </a:tr>
              <a:tr h="264907">
                <a:tc>
                  <a:txBody>
                    <a:bodyPr/>
                    <a:lstStyle/>
                    <a:p>
                      <a:pPr>
                        <a:lnSpc>
                          <a:spcPts val="1600"/>
                        </a:lnSpc>
                      </a:pPr>
                      <a:r>
                        <a:rPr kumimoji="1" lang="ja-JP" altLang="en-US" sz="1400" dirty="0">
                          <a:latin typeface="Meiryo UI" panose="020B0604030504040204" pitchFamily="50" charset="-128"/>
                          <a:ea typeface="Meiryo UI" panose="020B0604030504040204" pitchFamily="50" charset="-128"/>
                        </a:rPr>
                        <a:t>ホテル</a:t>
                      </a:r>
                    </a:p>
                  </a:txBody>
                  <a:tcPr marL="36000" marR="3600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r>
                        <a:rPr kumimoji="1" lang="zh-CN" altLang="en-US" sz="1400" dirty="0">
                          <a:latin typeface="Meiryo UI" panose="020B0604030504040204" pitchFamily="50" charset="-128"/>
                          <a:ea typeface="Meiryo UI" panose="020B0604030504040204" pitchFamily="50" charset="-128"/>
                        </a:rPr>
                        <a:t>客室数 </a:t>
                      </a:r>
                      <a:r>
                        <a:rPr kumimoji="1" lang="en-US" altLang="zh-CN" sz="1400" dirty="0">
                          <a:latin typeface="Meiryo UI" panose="020B0604030504040204" pitchFamily="50" charset="-128"/>
                          <a:ea typeface="Meiryo UI" panose="020B0604030504040204" pitchFamily="50" charset="-128"/>
                        </a:rPr>
                        <a:t>300〜400</a:t>
                      </a:r>
                      <a:r>
                        <a:rPr kumimoji="1" lang="zh-CN" altLang="en-US" sz="1400" dirty="0">
                          <a:latin typeface="Meiryo UI" panose="020B0604030504040204" pitchFamily="50" charset="-128"/>
                          <a:ea typeface="Meiryo UI" panose="020B0604030504040204" pitchFamily="50" charset="-128"/>
                        </a:rPr>
                        <a:t>室程度</a:t>
                      </a:r>
                      <a:endParaRPr kumimoji="1" lang="ja-JP" altLang="en-US" sz="1400" dirty="0">
                        <a:latin typeface="Meiryo UI" panose="020B0604030504040204" pitchFamily="50" charset="-128"/>
                        <a:ea typeface="Meiryo UI" panose="020B0604030504040204" pitchFamily="50" charset="-128"/>
                      </a:endParaRPr>
                    </a:p>
                  </a:txBody>
                  <a:tcPr marL="36000" marR="3600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r>
                        <a:rPr kumimoji="1" lang="ja-JP" altLang="en-US" sz="1400" dirty="0">
                          <a:latin typeface="Meiryo UI" panose="020B0604030504040204" pitchFamily="50" charset="-128"/>
                          <a:ea typeface="Meiryo UI" panose="020B0604030504040204" pitchFamily="50" charset="-128"/>
                        </a:rPr>
                        <a:t>ファミリーレストラン</a:t>
                      </a:r>
                    </a:p>
                  </a:txBody>
                  <a:tcPr marL="36000" marR="3600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r>
                        <a:rPr kumimoji="1" lang="en-US" altLang="ja-JP" sz="1400" dirty="0">
                          <a:latin typeface="Meiryo UI" panose="020B0604030504040204" pitchFamily="50" charset="-128"/>
                          <a:ea typeface="Meiryo UI" panose="020B0604030504040204" pitchFamily="50" charset="-128"/>
                        </a:rPr>
                        <a:t>15</a:t>
                      </a:r>
                      <a:r>
                        <a:rPr kumimoji="1" lang="ja-JP" altLang="en-US" sz="1400" dirty="0">
                          <a:latin typeface="Meiryo UI" panose="020B0604030504040204" pitchFamily="50" charset="-128"/>
                          <a:ea typeface="Meiryo UI" panose="020B0604030504040204" pitchFamily="50" charset="-128"/>
                        </a:rPr>
                        <a:t>店舗程度</a:t>
                      </a:r>
                    </a:p>
                  </a:txBody>
                  <a:tcPr marL="36000" marR="3600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91886734"/>
                  </a:ext>
                </a:extLst>
              </a:tr>
              <a:tr h="264907">
                <a:tc>
                  <a:txBody>
                    <a:bodyPr/>
                    <a:lstStyle/>
                    <a:p>
                      <a:pPr>
                        <a:lnSpc>
                          <a:spcPts val="1600"/>
                        </a:lnSpc>
                      </a:pPr>
                      <a:r>
                        <a:rPr kumimoji="1" lang="zh-CN" altLang="en-US" sz="1400" dirty="0">
                          <a:latin typeface="Meiryo UI" panose="020B0604030504040204" pitchFamily="50" charset="-128"/>
                          <a:ea typeface="Meiryo UI" panose="020B0604030504040204" pitchFamily="50" charset="-128"/>
                        </a:rPr>
                        <a:t>病院</a:t>
                      </a:r>
                      <a:endParaRPr kumimoji="1" lang="ja-JP" altLang="en-US" sz="1400" dirty="0">
                        <a:latin typeface="Meiryo UI" panose="020B0604030504040204" pitchFamily="50" charset="-128"/>
                        <a:ea typeface="Meiryo UI" panose="020B0604030504040204" pitchFamily="50" charset="-128"/>
                      </a:endParaRPr>
                    </a:p>
                  </a:txBody>
                  <a:tcPr marL="36000" marR="3600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r>
                        <a:rPr kumimoji="1" lang="zh-CN" altLang="en-US" sz="1400" dirty="0">
                          <a:latin typeface="Meiryo UI" panose="020B0604030504040204" pitchFamily="50" charset="-128"/>
                          <a:ea typeface="Meiryo UI" panose="020B0604030504040204" pitchFamily="50" charset="-128"/>
                        </a:rPr>
                        <a:t>病床数 </a:t>
                      </a:r>
                      <a:r>
                        <a:rPr kumimoji="1" lang="en-US" altLang="zh-CN" sz="1400" dirty="0">
                          <a:latin typeface="Meiryo UI" panose="020B0604030504040204" pitchFamily="50" charset="-128"/>
                          <a:ea typeface="Meiryo UI" panose="020B0604030504040204" pitchFamily="50" charset="-128"/>
                        </a:rPr>
                        <a:t>500〜600</a:t>
                      </a:r>
                      <a:r>
                        <a:rPr kumimoji="1" lang="zh-CN" altLang="en-US" sz="1400" dirty="0">
                          <a:latin typeface="Meiryo UI" panose="020B0604030504040204" pitchFamily="50" charset="-128"/>
                          <a:ea typeface="Meiryo UI" panose="020B0604030504040204" pitchFamily="50" charset="-128"/>
                        </a:rPr>
                        <a:t>床程度</a:t>
                      </a:r>
                    </a:p>
                  </a:txBody>
                  <a:tcPr marL="36000" marR="3600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r>
                        <a:rPr kumimoji="1" lang="ja-JP" altLang="en-US" sz="1400" dirty="0">
                          <a:latin typeface="Meiryo UI" panose="020B0604030504040204" pitchFamily="50" charset="-128"/>
                          <a:ea typeface="Meiryo UI" panose="020B0604030504040204" pitchFamily="50" charset="-128"/>
                        </a:rPr>
                        <a:t>フィットネスクラブ</a:t>
                      </a:r>
                    </a:p>
                  </a:txBody>
                  <a:tcPr marL="36000" marR="36000">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８店舗程度</a:t>
                      </a:r>
                    </a:p>
                  </a:txBody>
                  <a:tcPr marL="36000" marR="36000">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80626457"/>
                  </a:ext>
                </a:extLst>
              </a:tr>
            </a:tbl>
          </a:graphicData>
        </a:graphic>
      </p:graphicFrame>
    </p:spTree>
    <p:extLst>
      <p:ext uri="{BB962C8B-B14F-4D97-AF65-F5344CB8AC3E}">
        <p14:creationId xmlns:p14="http://schemas.microsoft.com/office/powerpoint/2010/main" val="9250361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17</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２．新たな制度の方向性について</a:t>
            </a:r>
          </a:p>
        </p:txBody>
      </p:sp>
      <p:sp>
        <p:nvSpPr>
          <p:cNvPr id="22" name="正方形/長方形 21">
            <a:extLst>
              <a:ext uri="{FF2B5EF4-FFF2-40B4-BE49-F238E27FC236}">
                <a16:creationId xmlns:a16="http://schemas.microsoft.com/office/drawing/2014/main" id="{466E1240-A2E2-4F8F-BB27-BCCAEB53E9E6}"/>
              </a:ext>
            </a:extLst>
          </p:cNvPr>
          <p:cNvSpPr/>
          <p:nvPr/>
        </p:nvSpPr>
        <p:spPr>
          <a:xfrm>
            <a:off x="323528" y="1919733"/>
            <a:ext cx="8496946" cy="4788000"/>
          </a:xfrm>
          <a:prstGeom prst="rect">
            <a:avLst/>
          </a:prstGeom>
          <a:ln>
            <a:solidFill>
              <a:schemeClr val="tx1"/>
            </a:solidFill>
            <a:prstDash val="dash"/>
          </a:ln>
        </p:spPr>
        <p:txBody>
          <a:bodyPr wrap="square">
            <a:spAutoFit/>
          </a:bodyPr>
          <a:lstStyle/>
          <a:p>
            <a:r>
              <a:rPr lang="ja-JP" altLang="en-US" sz="1600" dirty="0">
                <a:latin typeface="Meiryo UI" panose="020B0604030504040204" pitchFamily="50" charset="-128"/>
                <a:ea typeface="Meiryo UI" panose="020B0604030504040204" pitchFamily="50" charset="-128"/>
              </a:rPr>
              <a:t>＜参考情報＞</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◇原油換算</a:t>
            </a:r>
            <a:r>
              <a:rPr lang="en-US" altLang="ja-JP" sz="1600" dirty="0">
                <a:latin typeface="Meiryo UI" panose="020B0604030504040204" pitchFamily="50" charset="-128"/>
                <a:ea typeface="Meiryo UI" panose="020B0604030504040204" pitchFamily="50" charset="-128"/>
              </a:rPr>
              <a:t>1,500kL</a:t>
            </a:r>
            <a:r>
              <a:rPr lang="ja-JP" altLang="en-US" sz="1600" dirty="0">
                <a:latin typeface="Meiryo UI" panose="020B0604030504040204" pitchFamily="50" charset="-128"/>
                <a:ea typeface="Meiryo UI" panose="020B0604030504040204" pitchFamily="50" charset="-128"/>
              </a:rPr>
              <a:t>未満の事業者</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中小</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事業者</a:t>
            </a:r>
            <a:r>
              <a:rPr lang="en-US" altLang="ja-JP" sz="1600" dirty="0">
                <a:latin typeface="Meiryo UI" panose="020B0604030504040204" pitchFamily="50" charset="-128"/>
                <a:ea typeface="Meiryo UI" panose="020B0604030504040204" pitchFamily="50" charset="-128"/>
              </a:rPr>
              <a:t>)</a:t>
            </a:r>
            <a:r>
              <a:rPr lang="ja-JP" altLang="en-US" sz="1600" dirty="0" err="1">
                <a:latin typeface="Meiryo UI" panose="020B0604030504040204" pitchFamily="50" charset="-128"/>
                <a:ea typeface="Meiryo UI" panose="020B0604030504040204" pitchFamily="50" charset="-128"/>
              </a:rPr>
              <a:t>への</a:t>
            </a:r>
            <a:r>
              <a:rPr lang="ja-JP" altLang="en-US" sz="1600" dirty="0">
                <a:latin typeface="Meiryo UI" panose="020B0604030504040204" pitchFamily="50" charset="-128"/>
                <a:ea typeface="Meiryo UI" panose="020B0604030504040204" pitchFamily="50" charset="-128"/>
              </a:rPr>
              <a:t>対応について</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滋賀県・・・条例に基づく計画書・報告書は、</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対象規模未満の事業者も任意で届出が</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できる規定</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・県は、滋賀銀行と協定を締結。事業者は届出</a:t>
            </a:r>
            <a:endParaRPr lang="en-US" altLang="ja-JP" sz="1600" dirty="0">
              <a:latin typeface="Meiryo UI" panose="020B0604030504040204" pitchFamily="50" charset="-128"/>
              <a:ea typeface="Meiryo UI" panose="020B0604030504040204" pitchFamily="50" charset="-128"/>
            </a:endParaRPr>
          </a:p>
          <a:p>
            <a:pPr marL="274638" indent="-92075"/>
            <a:r>
              <a:rPr lang="ja-JP" altLang="en-US" sz="1600" dirty="0">
                <a:latin typeface="Meiryo UI" panose="020B0604030504040204" pitchFamily="50" charset="-128"/>
                <a:ea typeface="Meiryo UI" panose="020B0604030504040204" pitchFamily="50" charset="-128"/>
              </a:rPr>
              <a:t>内容を滋賀銀行にも報告。目標の達成状況に</a:t>
            </a:r>
            <a:endParaRPr lang="en-US" altLang="ja-JP" sz="1600" dirty="0">
              <a:latin typeface="Meiryo UI" panose="020B0604030504040204" pitchFamily="50" charset="-128"/>
              <a:ea typeface="Meiryo UI" panose="020B0604030504040204" pitchFamily="50" charset="-128"/>
            </a:endParaRPr>
          </a:p>
          <a:p>
            <a:pPr marL="274638" indent="-92075"/>
            <a:r>
              <a:rPr lang="ja-JP" altLang="en-US" sz="1600" dirty="0">
                <a:latin typeface="Meiryo UI" panose="020B0604030504040204" pitchFamily="50" charset="-128"/>
                <a:ea typeface="Meiryo UI" panose="020B0604030504040204" pitchFamily="50" charset="-128"/>
              </a:rPr>
              <a:t>応じて金利等を優遇。</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実施件数：</a:t>
            </a:r>
            <a:r>
              <a:rPr lang="en-US" altLang="ja-JP" sz="1600" dirty="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件、融資総額：</a:t>
            </a:r>
            <a:r>
              <a:rPr lang="en-US" altLang="ja-JP" sz="1600" dirty="0">
                <a:latin typeface="Meiryo UI" panose="020B0604030504040204" pitchFamily="50" charset="-128"/>
                <a:ea typeface="Meiryo UI" panose="020B0604030504040204" pitchFamily="50" charset="-128"/>
              </a:rPr>
              <a:t>118</a:t>
            </a:r>
            <a:r>
              <a:rPr lang="ja-JP" altLang="en-US" sz="1600" dirty="0">
                <a:latin typeface="Meiryo UI" panose="020B0604030504040204" pitchFamily="50" charset="-128"/>
                <a:ea typeface="Meiryo UI" panose="020B0604030504040204" pitchFamily="50" charset="-128"/>
              </a:rPr>
              <a:t>億円</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(7/30</a:t>
            </a:r>
            <a:r>
              <a:rPr lang="ja-JP" altLang="en-US" sz="1600" dirty="0">
                <a:latin typeface="Meiryo UI" panose="020B0604030504040204" pitchFamily="50" charset="-128"/>
                <a:ea typeface="Meiryo UI" panose="020B0604030504040204" pitchFamily="50" charset="-128"/>
              </a:rPr>
              <a:t>日本経済新聞記事より</a:t>
            </a:r>
            <a:r>
              <a:rPr lang="en-US" altLang="ja-JP" sz="1600" dirty="0">
                <a:latin typeface="Meiryo UI" panose="020B0604030504040204" pitchFamily="50" charset="-128"/>
                <a:ea typeface="Meiryo UI" panose="020B0604030504040204" pitchFamily="50" charset="-128"/>
              </a:rPr>
              <a:t>)</a:t>
            </a:r>
          </a:p>
          <a:p>
            <a:pPr>
              <a:lnSpc>
                <a:spcPts val="800"/>
              </a:lnSpc>
            </a:pP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東京都・・・「義務提出」と「任意提出」の２種類</a:t>
            </a:r>
            <a:endParaRPr lang="en-US" altLang="ja-JP" sz="1600" dirty="0">
              <a:latin typeface="Meiryo UI" panose="020B0604030504040204" pitchFamily="50" charset="-128"/>
              <a:ea typeface="Meiryo UI" panose="020B0604030504040204" pitchFamily="50" charset="-128"/>
            </a:endParaRPr>
          </a:p>
          <a:p>
            <a:pPr marL="173038" indent="9525"/>
            <a:r>
              <a:rPr lang="ja-JP" altLang="en-US" sz="1600" dirty="0">
                <a:latin typeface="Meiryo UI" panose="020B0604030504040204" pitchFamily="50" charset="-128"/>
                <a:ea typeface="Meiryo UI" panose="020B0604030504040204" pitchFamily="50" charset="-128"/>
              </a:rPr>
              <a:t>・東京都地球温暖化防止活動推進センターが窓口</a:t>
            </a:r>
            <a:endParaRPr lang="en-US" altLang="ja-JP" sz="1600" dirty="0">
              <a:latin typeface="Meiryo UI" panose="020B0604030504040204" pitchFamily="50" charset="-128"/>
              <a:ea typeface="Meiryo UI" panose="020B0604030504040204" pitchFamily="50" charset="-128"/>
            </a:endParaRPr>
          </a:p>
          <a:p>
            <a:pPr marL="173038" indent="9525"/>
            <a:r>
              <a:rPr lang="ja-JP" altLang="en-US" sz="1600" dirty="0">
                <a:latin typeface="Meiryo UI" panose="020B0604030504040204" pitchFamily="50" charset="-128"/>
                <a:ea typeface="Meiryo UI" panose="020B0604030504040204" pitchFamily="50" charset="-128"/>
              </a:rPr>
              <a:t>・報告書に基づく業種平均との比較により自己評価できる「低炭素ベンチマーク」を公開</a:t>
            </a:r>
            <a:endParaRPr lang="en-US" altLang="ja-JP" sz="1600" dirty="0">
              <a:latin typeface="Meiryo UI" panose="020B0604030504040204" pitchFamily="50" charset="-128"/>
              <a:ea typeface="Meiryo UI" panose="020B0604030504040204" pitchFamily="50" charset="-128"/>
            </a:endParaRPr>
          </a:p>
          <a:p>
            <a:pPr marL="173038" indent="9525"/>
            <a:r>
              <a:rPr lang="ja-JP" altLang="en-US" sz="1600" dirty="0">
                <a:latin typeface="Meiryo UI" panose="020B0604030504040204" pitchFamily="50" charset="-128"/>
                <a:ea typeface="Meiryo UI" panose="020B0604030504040204" pitchFamily="50" charset="-128"/>
              </a:rPr>
              <a:t>・任意提出：約</a:t>
            </a:r>
            <a:r>
              <a:rPr lang="en-US" altLang="ja-JP" sz="1600" dirty="0">
                <a:latin typeface="Meiryo UI" panose="020B0604030504040204" pitchFamily="50" charset="-128"/>
                <a:ea typeface="Meiryo UI" panose="020B0604030504040204" pitchFamily="50" charset="-128"/>
              </a:rPr>
              <a:t>1600</a:t>
            </a:r>
            <a:r>
              <a:rPr lang="ja-JP" altLang="en-US" sz="1600" dirty="0">
                <a:latin typeface="Meiryo UI" panose="020B0604030504040204" pitchFamily="50" charset="-128"/>
                <a:ea typeface="Meiryo UI" panose="020B0604030504040204" pitchFamily="50" charset="-128"/>
              </a:rPr>
              <a:t>事業者</a:t>
            </a:r>
            <a:r>
              <a:rPr lang="ja-JP" altLang="en-US" sz="1600">
                <a:latin typeface="Meiryo UI" panose="020B0604030504040204" pitchFamily="50" charset="-128"/>
                <a:ea typeface="Meiryo UI" panose="020B0604030504040204" pitchFamily="50" charset="-128"/>
              </a:rPr>
              <a:t>　</a:t>
            </a:r>
            <a:endParaRPr lang="en-US" altLang="ja-JP" sz="1600" dirty="0">
              <a:solidFill>
                <a:srgbClr val="FF0000"/>
              </a:solidFill>
              <a:latin typeface="Meiryo UI" panose="020B0604030504040204" pitchFamily="50" charset="-128"/>
              <a:ea typeface="Meiryo UI" panose="020B0604030504040204" pitchFamily="50" charset="-128"/>
            </a:endParaRPr>
          </a:p>
          <a:p>
            <a:pPr marL="173038" indent="9525"/>
            <a:endParaRPr lang="en-US" altLang="ja-JP" sz="1600" dirty="0">
              <a:solidFill>
                <a:srgbClr val="FF0000"/>
              </a:solidFill>
              <a:latin typeface="Meiryo UI" panose="020B0604030504040204" pitchFamily="50" charset="-128"/>
              <a:ea typeface="Meiryo UI" panose="020B0604030504040204" pitchFamily="50" charset="-128"/>
            </a:endParaRPr>
          </a:p>
          <a:p>
            <a:pPr marL="173038" indent="9525"/>
            <a:endParaRPr lang="en-US" altLang="ja-JP" sz="1600" dirty="0">
              <a:latin typeface="Meiryo UI" panose="020B0604030504040204" pitchFamily="50" charset="-128"/>
              <a:ea typeface="Meiryo UI" panose="020B0604030504040204" pitchFamily="50" charset="-128"/>
            </a:endParaRPr>
          </a:p>
          <a:p>
            <a:pPr marL="173038" indent="9525"/>
            <a:endParaRPr lang="en-US" altLang="ja-JP" sz="16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D85538E7-BE6B-4352-89F6-B699CAA961EB}"/>
              </a:ext>
            </a:extLst>
          </p:cNvPr>
          <p:cNvSpPr txBox="1"/>
          <p:nvPr/>
        </p:nvSpPr>
        <p:spPr>
          <a:xfrm>
            <a:off x="181684" y="476999"/>
            <a:ext cx="8782804" cy="913070"/>
          </a:xfrm>
          <a:prstGeom prst="rect">
            <a:avLst/>
          </a:prstGeom>
          <a:noFill/>
        </p:spPr>
        <p:txBody>
          <a:bodyPr wrap="square" rtlCol="0">
            <a:spAutoFit/>
          </a:bodyPr>
          <a:lstStyle/>
          <a:p>
            <a:pPr marL="441325" indent="-441325">
              <a:lnSpc>
                <a:spcPts val="32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＜方策２＞温暖化防止条例に基づく特定事業者に対する届出制度の強化による</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削減の推進</a:t>
            </a:r>
          </a:p>
        </p:txBody>
      </p:sp>
      <p:sp>
        <p:nvSpPr>
          <p:cNvPr id="9" name="正方形/長方形 8">
            <a:extLst>
              <a:ext uri="{FF2B5EF4-FFF2-40B4-BE49-F238E27FC236}">
                <a16:creationId xmlns:a16="http://schemas.microsoft.com/office/drawing/2014/main" id="{6395DBB8-B5B5-4D10-AB29-A4CF8D62E6D9}"/>
              </a:ext>
            </a:extLst>
          </p:cNvPr>
          <p:cNvSpPr/>
          <p:nvPr/>
        </p:nvSpPr>
        <p:spPr>
          <a:xfrm>
            <a:off x="323528" y="1412776"/>
            <a:ext cx="8208912"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③　さらなる排出削減及び適応取組の促進のための各種見直しについて</a:t>
            </a:r>
          </a:p>
        </p:txBody>
      </p:sp>
      <p:pic>
        <p:nvPicPr>
          <p:cNvPr id="11" name="図 10">
            <a:extLst>
              <a:ext uri="{FF2B5EF4-FFF2-40B4-BE49-F238E27FC236}">
                <a16:creationId xmlns:a16="http://schemas.microsoft.com/office/drawing/2014/main" id="{A1B18941-AD57-4B75-B9E2-B7EE3CE53749}"/>
              </a:ext>
            </a:extLst>
          </p:cNvPr>
          <p:cNvPicPr>
            <a:picLocks noChangeAspect="1"/>
          </p:cNvPicPr>
          <p:nvPr/>
        </p:nvPicPr>
        <p:blipFill>
          <a:blip r:embed="rId3"/>
          <a:stretch>
            <a:fillRect/>
          </a:stretch>
        </p:blipFill>
        <p:spPr>
          <a:xfrm>
            <a:off x="4559324" y="2052770"/>
            <a:ext cx="4000500" cy="2668905"/>
          </a:xfrm>
          <a:prstGeom prst="rect">
            <a:avLst/>
          </a:prstGeom>
        </p:spPr>
      </p:pic>
      <p:sp>
        <p:nvSpPr>
          <p:cNvPr id="13" name="フローチャート: 代替処理 12">
            <a:extLst>
              <a:ext uri="{FF2B5EF4-FFF2-40B4-BE49-F238E27FC236}">
                <a16:creationId xmlns:a16="http://schemas.microsoft.com/office/drawing/2014/main" id="{13CC6D6B-A615-45DF-8503-52BADCCEEE78}"/>
              </a:ext>
            </a:extLst>
          </p:cNvPr>
          <p:cNvSpPr/>
          <p:nvPr/>
        </p:nvSpPr>
        <p:spPr>
          <a:xfrm>
            <a:off x="4891354" y="4661000"/>
            <a:ext cx="3150350" cy="387424"/>
          </a:xfrm>
          <a:prstGeom prst="flowChartAlternateProcess">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ja-JP" altLang="en-US" sz="1400" dirty="0">
                <a:solidFill>
                  <a:schemeClr val="tx1"/>
                </a:solidFill>
                <a:latin typeface="Meiryo UI" panose="020B0604030504040204" pitchFamily="50" charset="-128"/>
                <a:ea typeface="Meiryo UI" panose="020B0604030504040204" pitchFamily="50" charset="-128"/>
              </a:rPr>
              <a:t>出典：滋賀銀行ホームページ</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658577809"/>
              </p:ext>
            </p:extLst>
          </p:nvPr>
        </p:nvGraphicFramePr>
        <p:xfrm>
          <a:off x="656184" y="5784552"/>
          <a:ext cx="7804248" cy="812800"/>
        </p:xfrm>
        <a:graphic>
          <a:graphicData uri="http://schemas.openxmlformats.org/drawingml/2006/table">
            <a:tbl>
              <a:tblPr firstRow="1" bandRow="1">
                <a:tableStyleId>{5940675A-B579-460E-94D1-54222C63F5DA}</a:tableStyleId>
              </a:tblPr>
              <a:tblGrid>
                <a:gridCol w="6311797">
                  <a:extLst>
                    <a:ext uri="{9D8B030D-6E8A-4147-A177-3AD203B41FA5}">
                      <a16:colId xmlns:a16="http://schemas.microsoft.com/office/drawing/2014/main" val="4185644130"/>
                    </a:ext>
                  </a:extLst>
                </a:gridCol>
                <a:gridCol w="1492451">
                  <a:extLst>
                    <a:ext uri="{9D8B030D-6E8A-4147-A177-3AD203B41FA5}">
                      <a16:colId xmlns:a16="http://schemas.microsoft.com/office/drawing/2014/main" val="1468260483"/>
                    </a:ext>
                  </a:extLst>
                </a:gridCol>
              </a:tblGrid>
              <a:tr h="169205">
                <a:tc>
                  <a:txBody>
                    <a:bodyPr/>
                    <a:lstStyle/>
                    <a:p>
                      <a:pPr algn="ctr">
                        <a:lnSpc>
                          <a:spcPts val="1600"/>
                        </a:lnSpc>
                      </a:pPr>
                      <a:r>
                        <a:rPr kumimoji="1" lang="ja-JP" altLang="en-US" sz="1400" dirty="0">
                          <a:latin typeface="Meiryo UI" panose="020B0604030504040204" pitchFamily="50" charset="-128"/>
                          <a:ea typeface="Meiryo UI" panose="020B0604030504040204" pitchFamily="50" charset="-128"/>
                        </a:rPr>
                        <a:t>義務提出</a:t>
                      </a:r>
                    </a:p>
                  </a:txBody>
                  <a:tcPr marL="36000" marR="36000"/>
                </a:tc>
                <a:tc>
                  <a:txBody>
                    <a:bodyPr/>
                    <a:lstStyle/>
                    <a:p>
                      <a:pPr algn="ctr">
                        <a:lnSpc>
                          <a:spcPts val="1600"/>
                        </a:lnSpc>
                      </a:pPr>
                      <a:r>
                        <a:rPr kumimoji="1" lang="ja-JP" altLang="en-US" sz="1400" dirty="0">
                          <a:latin typeface="Meiryo UI" panose="020B0604030504040204" pitchFamily="50" charset="-128"/>
                          <a:ea typeface="Meiryo UI" panose="020B0604030504040204" pitchFamily="50" charset="-128"/>
                        </a:rPr>
                        <a:t>任意提出</a:t>
                      </a:r>
                    </a:p>
                  </a:txBody>
                  <a:tcPr marL="36000" marR="36000"/>
                </a:tc>
                <a:extLst>
                  <a:ext uri="{0D108BD9-81ED-4DB2-BD59-A6C34878D82A}">
                    <a16:rowId xmlns:a16="http://schemas.microsoft.com/office/drawing/2014/main" val="2237256965"/>
                  </a:ext>
                </a:extLst>
              </a:tr>
              <a:tr h="250411">
                <a:tc>
                  <a:txBody>
                    <a:bodyPr/>
                    <a:lstStyle/>
                    <a:p>
                      <a:pPr marL="0" indent="0"/>
                      <a:r>
                        <a:rPr lang="ja-JP" altLang="en-US" sz="1400" dirty="0">
                          <a:latin typeface="Meiryo UI" panose="020B0604030504040204" pitchFamily="50" charset="-128"/>
                          <a:ea typeface="Meiryo UI" panose="020B0604030504040204" pitchFamily="50" charset="-128"/>
                        </a:rPr>
                        <a:t>同一事業者が都内に設置する複数の中小規模事業所のうち、エネルギー使用量が</a:t>
                      </a:r>
                      <a:r>
                        <a:rPr lang="en-US" altLang="ja-JP" sz="1400" dirty="0">
                          <a:latin typeface="Meiryo UI" panose="020B0604030504040204" pitchFamily="50" charset="-128"/>
                          <a:ea typeface="Meiryo UI" panose="020B0604030504040204" pitchFamily="50" charset="-128"/>
                        </a:rPr>
                        <a:t>30kL </a:t>
                      </a:r>
                      <a:r>
                        <a:rPr lang="ja-JP" altLang="en-US" sz="1400" dirty="0">
                          <a:latin typeface="Meiryo UI" panose="020B0604030504040204" pitchFamily="50" charset="-128"/>
                          <a:ea typeface="Meiryo UI" panose="020B0604030504040204" pitchFamily="50" charset="-128"/>
                        </a:rPr>
                        <a:t>以上 </a:t>
                      </a:r>
                      <a:r>
                        <a:rPr lang="en-US" altLang="ja-JP" sz="1400" dirty="0">
                          <a:latin typeface="Meiryo UI" panose="020B0604030504040204" pitchFamily="50" charset="-128"/>
                          <a:ea typeface="Meiryo UI" panose="020B0604030504040204" pitchFamily="50" charset="-128"/>
                        </a:rPr>
                        <a:t>1,500kL </a:t>
                      </a:r>
                      <a:r>
                        <a:rPr lang="ja-JP" altLang="en-US" sz="1400" dirty="0">
                          <a:latin typeface="Meiryo UI" panose="020B0604030504040204" pitchFamily="50" charset="-128"/>
                          <a:ea typeface="Meiryo UI" panose="020B0604030504040204" pitchFamily="50" charset="-128"/>
                        </a:rPr>
                        <a:t>未満のものを全て合計すると、 </a:t>
                      </a:r>
                      <a:r>
                        <a:rPr lang="en-US" altLang="ja-JP" sz="1400" dirty="0">
                          <a:latin typeface="Meiryo UI" panose="020B0604030504040204" pitchFamily="50" charset="-128"/>
                          <a:ea typeface="Meiryo UI" panose="020B0604030504040204" pitchFamily="50" charset="-128"/>
                        </a:rPr>
                        <a:t>3,000kL </a:t>
                      </a:r>
                      <a:r>
                        <a:rPr lang="ja-JP" altLang="en-US" sz="1400" dirty="0">
                          <a:latin typeface="Meiryo UI" panose="020B0604030504040204" pitchFamily="50" charset="-128"/>
                          <a:ea typeface="Meiryo UI" panose="020B0604030504040204" pitchFamily="50" charset="-128"/>
                        </a:rPr>
                        <a:t>以上になる場合</a:t>
                      </a:r>
                      <a:endParaRPr lang="en-US" altLang="ja-JP" sz="1400" dirty="0">
                        <a:latin typeface="Meiryo UI" panose="020B0604030504040204" pitchFamily="50" charset="-128"/>
                        <a:ea typeface="Meiryo UI" panose="020B0604030504040204" pitchFamily="50" charset="-128"/>
                      </a:endParaRPr>
                    </a:p>
                  </a:txBody>
                  <a:tcPr marL="36000" marR="36000"/>
                </a:tc>
                <a:tc>
                  <a:txBody>
                    <a:bodyPr/>
                    <a:lstStyle/>
                    <a:p>
                      <a:pPr>
                        <a:lnSpc>
                          <a:spcPts val="1600"/>
                        </a:lnSpc>
                      </a:pPr>
                      <a:r>
                        <a:rPr kumimoji="1" lang="ja-JP" altLang="en-US" sz="1400" dirty="0">
                          <a:latin typeface="Meiryo UI" panose="020B0604030504040204" pitchFamily="50" charset="-128"/>
                          <a:ea typeface="Meiryo UI" panose="020B0604030504040204" pitchFamily="50" charset="-128"/>
                        </a:rPr>
                        <a:t>義務提出以外</a:t>
                      </a:r>
                    </a:p>
                  </a:txBody>
                  <a:tcPr marL="36000" marR="36000"/>
                </a:tc>
                <a:extLst>
                  <a:ext uri="{0D108BD9-81ED-4DB2-BD59-A6C34878D82A}">
                    <a16:rowId xmlns:a16="http://schemas.microsoft.com/office/drawing/2014/main" val="939691845"/>
                  </a:ext>
                </a:extLst>
              </a:tr>
            </a:tbl>
          </a:graphicData>
        </a:graphic>
      </p:graphicFrame>
    </p:spTree>
    <p:extLst>
      <p:ext uri="{BB962C8B-B14F-4D97-AF65-F5344CB8AC3E}">
        <p14:creationId xmlns:p14="http://schemas.microsoft.com/office/powerpoint/2010/main" val="38481070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18</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２．新たな制度の方向性について</a:t>
            </a:r>
          </a:p>
        </p:txBody>
      </p:sp>
      <p:sp>
        <p:nvSpPr>
          <p:cNvPr id="4" name="正方形/長方形 3"/>
          <p:cNvSpPr/>
          <p:nvPr/>
        </p:nvSpPr>
        <p:spPr>
          <a:xfrm>
            <a:off x="323528" y="1412776"/>
            <a:ext cx="8208912"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③　さらなる排出削減及び適応取組の促進のための各種見直しについて</a:t>
            </a:r>
          </a:p>
        </p:txBody>
      </p:sp>
      <p:sp>
        <p:nvSpPr>
          <p:cNvPr id="23" name="テキスト ボックス 22">
            <a:extLst>
              <a:ext uri="{FF2B5EF4-FFF2-40B4-BE49-F238E27FC236}">
                <a16:creationId xmlns:a16="http://schemas.microsoft.com/office/drawing/2014/main" id="{D85538E7-BE6B-4352-89F6-B699CAA961EB}"/>
              </a:ext>
            </a:extLst>
          </p:cNvPr>
          <p:cNvSpPr txBox="1"/>
          <p:nvPr/>
        </p:nvSpPr>
        <p:spPr>
          <a:xfrm>
            <a:off x="181684" y="476999"/>
            <a:ext cx="8782804" cy="913070"/>
          </a:xfrm>
          <a:prstGeom prst="rect">
            <a:avLst/>
          </a:prstGeom>
          <a:noFill/>
        </p:spPr>
        <p:txBody>
          <a:bodyPr wrap="square" rtlCol="0">
            <a:spAutoFit/>
          </a:bodyPr>
          <a:lstStyle/>
          <a:p>
            <a:pPr marL="441325" indent="-441325">
              <a:lnSpc>
                <a:spcPts val="32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＜方策２＞温暖化防止条例に基づく特定事業者に対する届出制度の強化による</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削減の推進</a:t>
            </a:r>
          </a:p>
        </p:txBody>
      </p:sp>
      <p:sp>
        <p:nvSpPr>
          <p:cNvPr id="11" name="角丸四角形 10"/>
          <p:cNvSpPr/>
          <p:nvPr/>
        </p:nvSpPr>
        <p:spPr>
          <a:xfrm>
            <a:off x="323527" y="1908821"/>
            <a:ext cx="8496945" cy="3528000"/>
          </a:xfrm>
          <a:prstGeom prst="roundRect">
            <a:avLst>
              <a:gd name="adj" fmla="val 752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制度の方向性</a:t>
            </a:r>
            <a:r>
              <a:rPr lang="zh-TW"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（事務局案）</a:t>
            </a: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○大規模で計画的な設備投資などの対策をより後押しする仕組みづくり</a:t>
            </a:r>
            <a:endParaRPr lang="en-US" altLang="ja-JP"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　・</a:t>
            </a:r>
            <a:r>
              <a:rPr lang="ja-JP" altLang="en-US" u="sng" dirty="0">
                <a:solidFill>
                  <a:schemeClr val="tx1"/>
                </a:solidFill>
                <a:latin typeface="Meiryo UI" panose="020B0604030504040204" pitchFamily="50" charset="-128"/>
                <a:ea typeface="Meiryo UI" panose="020B0604030504040204" pitchFamily="50" charset="-128"/>
              </a:rPr>
              <a:t>バンキング</a:t>
            </a:r>
            <a:r>
              <a:rPr lang="en-US" altLang="ja-JP" u="sng" dirty="0">
                <a:solidFill>
                  <a:schemeClr val="tx1"/>
                </a:solidFill>
                <a:latin typeface="Meiryo UI" panose="020B0604030504040204" pitchFamily="50" charset="-128"/>
                <a:ea typeface="Meiryo UI" panose="020B0604030504040204" pitchFamily="50" charset="-128"/>
              </a:rPr>
              <a:t>(</a:t>
            </a:r>
            <a:r>
              <a:rPr lang="ja-JP" altLang="en-US" u="sng" dirty="0">
                <a:solidFill>
                  <a:schemeClr val="tx1"/>
                </a:solidFill>
                <a:latin typeface="Meiryo UI" panose="020B0604030504040204" pitchFamily="50" charset="-128"/>
                <a:ea typeface="Meiryo UI" panose="020B0604030504040204" pitchFamily="50" charset="-128"/>
              </a:rPr>
              <a:t>繰り越し</a:t>
            </a:r>
            <a:r>
              <a:rPr lang="en-US" altLang="ja-JP" u="sng" dirty="0">
                <a:solidFill>
                  <a:schemeClr val="tx1"/>
                </a:solidFill>
                <a:latin typeface="Meiryo UI" panose="020B0604030504040204" pitchFamily="50" charset="-128"/>
                <a:ea typeface="Meiryo UI" panose="020B0604030504040204" pitchFamily="50" charset="-128"/>
              </a:rPr>
              <a:t>)</a:t>
            </a:r>
            <a:r>
              <a:rPr lang="ja-JP" altLang="en-US" u="sng" dirty="0">
                <a:solidFill>
                  <a:schemeClr val="tx1"/>
                </a:solidFill>
                <a:latin typeface="Meiryo UI" panose="020B0604030504040204" pitchFamily="50" charset="-128"/>
                <a:ea typeface="Meiryo UI" panose="020B0604030504040204" pitchFamily="50" charset="-128"/>
              </a:rPr>
              <a:t>制度</a:t>
            </a:r>
            <a:r>
              <a:rPr lang="ja-JP" altLang="en-US" dirty="0">
                <a:solidFill>
                  <a:schemeClr val="tx1"/>
                </a:solidFill>
                <a:latin typeface="Meiryo UI" panose="020B0604030504040204" pitchFamily="50" charset="-128"/>
                <a:ea typeface="Meiryo UI" panose="020B0604030504040204" pitchFamily="50" charset="-128"/>
              </a:rPr>
              <a:t>を採用。ただし、翌計画期間限り。</a:t>
            </a:r>
            <a:endParaRPr lang="en-US" altLang="ja-JP"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○削減率の状況に応じた事業者への措置</a:t>
            </a:r>
            <a:endParaRPr lang="en-US" altLang="ja-JP"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　・</a:t>
            </a:r>
            <a:r>
              <a:rPr lang="ja-JP" altLang="en-US" u="sng" dirty="0">
                <a:solidFill>
                  <a:schemeClr val="tx1"/>
                </a:solidFill>
                <a:latin typeface="Meiryo UI" panose="020B0604030504040204" pitchFamily="50" charset="-128"/>
                <a:ea typeface="Meiryo UI" panose="020B0604030504040204" pitchFamily="50" charset="-128"/>
              </a:rPr>
              <a:t>トップレベル事業者に対する削減目標の緩和措置</a:t>
            </a:r>
            <a:endParaRPr lang="en-US" altLang="ja-JP" u="sng"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　・</a:t>
            </a:r>
            <a:r>
              <a:rPr lang="ja-JP" altLang="en-US" u="sng" dirty="0">
                <a:solidFill>
                  <a:schemeClr val="tx1"/>
                </a:solidFill>
                <a:latin typeface="Meiryo UI" panose="020B0604030504040204" pitchFamily="50" charset="-128"/>
                <a:ea typeface="Meiryo UI" panose="020B0604030504040204" pitchFamily="50" charset="-128"/>
              </a:rPr>
              <a:t>すべての評価区分による事業者の公表</a:t>
            </a:r>
            <a:r>
              <a:rPr lang="en-US" altLang="ja-JP"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評価結果の公表は、現行は</a:t>
            </a:r>
            <a:r>
              <a:rPr lang="en-US" altLang="ja-JP" dirty="0">
                <a:solidFill>
                  <a:schemeClr val="tx1"/>
                </a:solidFill>
                <a:latin typeface="Meiryo UI" panose="020B0604030504040204" pitchFamily="50" charset="-128"/>
                <a:ea typeface="Meiryo UI" panose="020B0604030504040204" pitchFamily="50" charset="-128"/>
              </a:rPr>
              <a:t>A</a:t>
            </a:r>
            <a:r>
              <a:rPr lang="ja-JP" altLang="en-US" dirty="0">
                <a:solidFill>
                  <a:schemeClr val="tx1"/>
                </a:solidFill>
                <a:latin typeface="Meiryo UI" panose="020B0604030504040204" pitchFamily="50" charset="-128"/>
                <a:ea typeface="Meiryo UI" panose="020B0604030504040204" pitchFamily="50" charset="-128"/>
              </a:rPr>
              <a:t>＋以上</a:t>
            </a:r>
            <a:r>
              <a:rPr lang="en-US" altLang="ja-JP"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　</a:t>
            </a:r>
            <a:endParaRPr lang="en-US" altLang="ja-JP"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○クレジット等の活用促進</a:t>
            </a:r>
            <a:endParaRPr lang="en-US" altLang="ja-JP"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　・事業者による森林整備等を吸収量として活用しやすい仕組みの検討</a:t>
            </a:r>
            <a:endParaRPr lang="en-US" altLang="ja-JP"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○サプライチェーン全体での排出削減の促進</a:t>
            </a:r>
            <a:endParaRPr lang="en-US" altLang="ja-JP"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　・</a:t>
            </a:r>
            <a:r>
              <a:rPr lang="ja-JP" altLang="en-US" u="sng" dirty="0">
                <a:solidFill>
                  <a:schemeClr val="tx1"/>
                </a:solidFill>
                <a:latin typeface="Meiryo UI" panose="020B0604030504040204" pitchFamily="50" charset="-128"/>
                <a:ea typeface="Meiryo UI" panose="020B0604030504040204" pitchFamily="50" charset="-128"/>
              </a:rPr>
              <a:t>事業活動に係る自社以外での削減を重点対策に盛り込み</a:t>
            </a:r>
            <a:r>
              <a:rPr lang="ja-JP" altLang="en-US" dirty="0">
                <a:solidFill>
                  <a:schemeClr val="tx1"/>
                </a:solidFill>
                <a:latin typeface="Meiryo UI" panose="020B0604030504040204" pitchFamily="50" charset="-128"/>
                <a:ea typeface="Meiryo UI" panose="020B0604030504040204" pitchFamily="50" charset="-128"/>
              </a:rPr>
              <a:t>、実施状況を評価</a:t>
            </a:r>
            <a:endParaRPr lang="en-US" altLang="ja-JP"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○気候変動への適応に関する取組みの促進</a:t>
            </a:r>
            <a:endParaRPr lang="en-US" altLang="ja-JP"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　・</a:t>
            </a:r>
            <a:r>
              <a:rPr lang="ja-JP" altLang="en-US" u="sng" dirty="0">
                <a:solidFill>
                  <a:schemeClr val="tx1"/>
                </a:solidFill>
                <a:latin typeface="Meiryo UI" panose="020B0604030504040204" pitchFamily="50" charset="-128"/>
                <a:ea typeface="Meiryo UI" panose="020B0604030504040204" pitchFamily="50" charset="-128"/>
              </a:rPr>
              <a:t>適応に関する取組みを重点対策に盛り込み</a:t>
            </a:r>
            <a:r>
              <a:rPr lang="ja-JP" altLang="en-US" dirty="0">
                <a:solidFill>
                  <a:schemeClr val="tx1"/>
                </a:solidFill>
                <a:latin typeface="Meiryo UI" panose="020B0604030504040204" pitchFamily="50" charset="-128"/>
                <a:ea typeface="Meiryo UI" panose="020B0604030504040204" pitchFamily="50" charset="-128"/>
              </a:rPr>
              <a:t>、実施状況を評価</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466E1240-A2E2-4F8F-BB27-BCCAEB53E9E6}"/>
              </a:ext>
            </a:extLst>
          </p:cNvPr>
          <p:cNvSpPr/>
          <p:nvPr/>
        </p:nvSpPr>
        <p:spPr>
          <a:xfrm>
            <a:off x="323528" y="5550614"/>
            <a:ext cx="8496946" cy="830997"/>
          </a:xfrm>
          <a:prstGeom prst="rect">
            <a:avLst/>
          </a:prstGeom>
          <a:ln>
            <a:solidFill>
              <a:schemeClr val="tx1"/>
            </a:solidFill>
            <a:prstDash val="dash"/>
          </a:ln>
        </p:spPr>
        <p:txBody>
          <a:bodyPr wrap="square">
            <a:spAutoFit/>
          </a:bodyPr>
          <a:lstStyle/>
          <a:p>
            <a:r>
              <a:rPr lang="ja-JP" altLang="en-US" sz="1600" dirty="0">
                <a:latin typeface="Meiryo UI" panose="020B0604030504040204" pitchFamily="50" charset="-128"/>
                <a:ea typeface="Meiryo UI" panose="020B0604030504040204" pitchFamily="50" charset="-128"/>
              </a:rPr>
              <a:t>＜参考情報＞</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◇他自治体におけるバンキング制度の運用状況について</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・東京都、埼玉県、京都府で事例あり。いずれも翌計画期間限り繰り越すことが可能</a:t>
            </a:r>
          </a:p>
        </p:txBody>
      </p:sp>
    </p:spTree>
    <p:extLst>
      <p:ext uri="{BB962C8B-B14F-4D97-AF65-F5344CB8AC3E}">
        <p14:creationId xmlns:p14="http://schemas.microsoft.com/office/powerpoint/2010/main" val="4785893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１．事業者の取組みを促進するための制度の基本的な考え方</a:t>
            </a:r>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1</a:t>
            </a:fld>
            <a:endParaRPr kumimoji="1" lang="ja-JP" altLang="en-US"/>
          </a:p>
        </p:txBody>
      </p:sp>
      <p:sp>
        <p:nvSpPr>
          <p:cNvPr id="11" name="テキスト ボックス 10">
            <a:extLst>
              <a:ext uri="{FF2B5EF4-FFF2-40B4-BE49-F238E27FC236}">
                <a16:creationId xmlns:a16="http://schemas.microsoft.com/office/drawing/2014/main" id="{D85538E7-BE6B-4352-89F6-B699CAA961EB}"/>
              </a:ext>
            </a:extLst>
          </p:cNvPr>
          <p:cNvSpPr txBox="1"/>
          <p:nvPr/>
        </p:nvSpPr>
        <p:spPr>
          <a:xfrm>
            <a:off x="181684" y="980728"/>
            <a:ext cx="8782804" cy="1271758"/>
          </a:xfrm>
          <a:prstGeom prst="rect">
            <a:avLst/>
          </a:prstGeom>
          <a:noFill/>
        </p:spPr>
        <p:txBody>
          <a:bodyPr wrap="square" rtlCol="0">
            <a:spAutoFit/>
          </a:bodyPr>
          <a:lstStyle/>
          <a:p>
            <a:pPr marL="177800" indent="-177800">
              <a:lnSpc>
                <a:spcPts val="32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○実行計画に掲げる削減目標の達成に向けては、あらゆる主体が一体となって取り組むことが不可欠。</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事業者においても、脱炭素化に向けた取組みを加速させていくことが重要</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であり、実行計画に掲げる具体的な取組みを推進する必要がある。</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二等辺三角形 1"/>
          <p:cNvSpPr/>
          <p:nvPr/>
        </p:nvSpPr>
        <p:spPr>
          <a:xfrm rot="10800000">
            <a:off x="2987824" y="2348880"/>
            <a:ext cx="3168352" cy="36004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D85538E7-BE6B-4352-89F6-B699CAA961EB}"/>
              </a:ext>
            </a:extLst>
          </p:cNvPr>
          <p:cNvSpPr txBox="1"/>
          <p:nvPr/>
        </p:nvSpPr>
        <p:spPr>
          <a:xfrm>
            <a:off x="323528" y="2852936"/>
            <a:ext cx="8496944" cy="3733971"/>
          </a:xfrm>
          <a:prstGeom prst="rect">
            <a:avLst/>
          </a:prstGeom>
          <a:noFill/>
          <a:ln>
            <a:solidFill>
              <a:srgbClr val="0070C0"/>
            </a:solidFill>
          </a:ln>
        </p:spPr>
        <p:txBody>
          <a:bodyPr wrap="square" rtlCol="0">
            <a:spAutoFit/>
          </a:bodyPr>
          <a:lstStyle/>
          <a:p>
            <a:pPr marL="990600" indent="-990600">
              <a:lnSpc>
                <a:spcPts val="2800"/>
              </a:lnSpc>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＜方策１＞</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小売電気事業者等の電力販売量・再エネ導入量等に関する新たな計画書・報告書制度の創設・運用について</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24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新たな制度の創設により、府域における再エネ供給</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販売</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の拡大を促すことで、</a:t>
            </a:r>
            <a:r>
              <a:rPr lang="en-US" altLang="ja-JP" dirty="0">
                <a:latin typeface="Meiryo UI" panose="020B0604030504040204" pitchFamily="50" charset="-128"/>
                <a:ea typeface="Meiryo UI" panose="020B0604030504040204" pitchFamily="50" charset="-128"/>
                <a:cs typeface="Meiryo UI" panose="020B0604030504040204" pitchFamily="50" charset="-128"/>
              </a:rPr>
              <a:t>CO2</a:t>
            </a:r>
            <a:r>
              <a:rPr lang="ja-JP" altLang="en-US" dirty="0">
                <a:latin typeface="Meiryo UI" panose="020B0604030504040204" pitchFamily="50" charset="-128"/>
                <a:ea typeface="Meiryo UI" panose="020B0604030504040204" pitchFamily="50" charset="-128"/>
                <a:cs typeface="Meiryo UI" panose="020B0604030504040204" pitchFamily="50" charset="-128"/>
              </a:rPr>
              <a:t>排出の少ないエネルギーの選択</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府域全体での電気の排出係数の低減</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の機会を拡大する。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800"/>
              </a:lnSpc>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990600" indent="-990600">
              <a:lnSpc>
                <a:spcPts val="2800"/>
              </a:lnSpc>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＜方策２＞温暖化防止条例に基づく特定事業者に対する届出制度の強化に</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marL="990600">
              <a:lnSpc>
                <a:spcPts val="2800"/>
              </a:lnSpc>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よる</a:t>
            </a:r>
            <a:r>
              <a:rPr lang="en-US" altLang="ja-JP" sz="2000" b="1" dirty="0">
                <a:latin typeface="Meiryo UI" panose="020B0604030504040204" pitchFamily="50" charset="-128"/>
                <a:ea typeface="Meiryo UI" panose="020B0604030504040204" pitchFamily="50" charset="-128"/>
                <a:cs typeface="Meiryo UI" panose="020B0604030504040204" pitchFamily="50" charset="-128"/>
              </a:rPr>
              <a:t>CO2</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削減の推進</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現行制度の見直しにより、特定事業者による意欲的な排出削減を促す。</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993775" indent="-993775">
              <a:lnSpc>
                <a:spcPts val="800"/>
              </a:lnSpc>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marL="993775" indent="-993775">
              <a:lnSpc>
                <a:spcPts val="2800"/>
              </a:lnSpc>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＜方策３＞温暖化防止条例への「</a:t>
            </a:r>
            <a:r>
              <a:rPr lang="en-US" altLang="ja-JP" sz="2000" b="1" dirty="0">
                <a:latin typeface="Meiryo UI" panose="020B0604030504040204" pitchFamily="50" charset="-128"/>
                <a:ea typeface="Meiryo UI" panose="020B0604030504040204" pitchFamily="50" charset="-128"/>
                <a:cs typeface="Meiryo UI" panose="020B0604030504040204" pitchFamily="50" charset="-128"/>
              </a:rPr>
              <a:t>2050</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年までの脱炭素社会の実現」に関する基本理念等への追加</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marL="993775" indent="-993775">
              <a:lnSpc>
                <a:spcPts val="3200"/>
              </a:lnSpc>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府の施策の継続性を担保し、あらゆる主体が取り組むための意識改革・行動喚起を促す。</a:t>
            </a:r>
          </a:p>
        </p:txBody>
      </p:sp>
      <p:sp>
        <p:nvSpPr>
          <p:cNvPr id="9" name="テキスト ボックス 8">
            <a:extLst>
              <a:ext uri="{FF2B5EF4-FFF2-40B4-BE49-F238E27FC236}">
                <a16:creationId xmlns:a16="http://schemas.microsoft.com/office/drawing/2014/main" id="{D85538E7-BE6B-4352-89F6-B699CAA961EB}"/>
              </a:ext>
            </a:extLst>
          </p:cNvPr>
          <p:cNvSpPr txBox="1"/>
          <p:nvPr/>
        </p:nvSpPr>
        <p:spPr>
          <a:xfrm>
            <a:off x="179512" y="519576"/>
            <a:ext cx="8782804" cy="502702"/>
          </a:xfrm>
          <a:prstGeom prst="rect">
            <a:avLst/>
          </a:prstGeom>
          <a:noFill/>
        </p:spPr>
        <p:txBody>
          <a:bodyPr wrap="square" rtlCol="0">
            <a:spAutoFit/>
          </a:bodyPr>
          <a:lstStyle/>
          <a:p>
            <a:pPr marL="177800" indent="-177800">
              <a:lnSpc>
                <a:spcPts val="3200"/>
              </a:lnSpc>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基本的な考え方について</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245197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19</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２．新たな制度の方向性について</a:t>
            </a:r>
          </a:p>
        </p:txBody>
      </p:sp>
      <p:sp>
        <p:nvSpPr>
          <p:cNvPr id="22" name="正方形/長方形 21">
            <a:extLst>
              <a:ext uri="{FF2B5EF4-FFF2-40B4-BE49-F238E27FC236}">
                <a16:creationId xmlns:a16="http://schemas.microsoft.com/office/drawing/2014/main" id="{466E1240-A2E2-4F8F-BB27-BCCAEB53E9E6}"/>
              </a:ext>
            </a:extLst>
          </p:cNvPr>
          <p:cNvSpPr/>
          <p:nvPr/>
        </p:nvSpPr>
        <p:spPr>
          <a:xfrm>
            <a:off x="323528" y="1919733"/>
            <a:ext cx="8496946" cy="4770537"/>
          </a:xfrm>
          <a:prstGeom prst="rect">
            <a:avLst/>
          </a:prstGeom>
          <a:ln>
            <a:solidFill>
              <a:schemeClr val="tx1"/>
            </a:solidFill>
            <a:prstDash val="dash"/>
          </a:ln>
        </p:spPr>
        <p:txBody>
          <a:bodyPr wrap="square">
            <a:spAutoFit/>
          </a:bodyPr>
          <a:lstStyle/>
          <a:p>
            <a:r>
              <a:rPr lang="ja-JP" altLang="en-US" sz="1600" dirty="0">
                <a:latin typeface="Meiryo UI" panose="020B0604030504040204" pitchFamily="50" charset="-128"/>
                <a:ea typeface="Meiryo UI" panose="020B0604030504040204" pitchFamily="50" charset="-128"/>
              </a:rPr>
              <a:t>＜参考情報＞</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◇他自治体におけるトップレベル事業所</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優良大規模事業所認定制度</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の運用状況について</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東京都・埼玉県・・・トップレベル事業所</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削減率を</a:t>
            </a:r>
            <a:r>
              <a:rPr lang="en-US" altLang="ja-JP" sz="1600" dirty="0">
                <a:latin typeface="Meiryo UI" panose="020B0604030504040204" pitchFamily="50" charset="-128"/>
                <a:ea typeface="Meiryo UI" panose="020B0604030504040204" pitchFamily="50" charset="-128"/>
              </a:rPr>
              <a:t>1/2</a:t>
            </a:r>
            <a:r>
              <a:rPr lang="ja-JP" altLang="en-US" sz="1600" dirty="0">
                <a:latin typeface="Meiryo UI" panose="020B0604030504040204" pitchFamily="50" charset="-128"/>
                <a:ea typeface="Meiryo UI" panose="020B0604030504040204" pitchFamily="50" charset="-128"/>
              </a:rPr>
              <a:t>に緩和</a:t>
            </a:r>
            <a:r>
              <a:rPr lang="en-US" altLang="ja-JP" sz="1600" dirty="0">
                <a:latin typeface="Meiryo UI" panose="020B0604030504040204" pitchFamily="50" charset="-128"/>
                <a:ea typeface="Meiryo UI" panose="020B0604030504040204" pitchFamily="50" charset="-128"/>
              </a:rPr>
              <a:t>)</a:t>
            </a:r>
            <a:r>
              <a:rPr lang="ja-JP" altLang="en-US" sz="1600" dirty="0" err="1">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準トップレベル事業所</a:t>
            </a:r>
            <a:r>
              <a:rPr lang="en-US" altLang="ja-JP" sz="1600" dirty="0">
                <a:latin typeface="Meiryo UI" panose="020B0604030504040204" pitchFamily="50" charset="-128"/>
                <a:ea typeface="Meiryo UI" panose="020B0604030504040204" pitchFamily="50" charset="-128"/>
              </a:rPr>
              <a:t>(3/4</a:t>
            </a:r>
            <a:r>
              <a:rPr lang="ja-JP" altLang="en-US" sz="1600" dirty="0">
                <a:latin typeface="Meiryo UI" panose="020B0604030504040204" pitchFamily="50" charset="-128"/>
                <a:ea typeface="Meiryo UI" panose="020B0604030504040204" pitchFamily="50" charset="-128"/>
              </a:rPr>
              <a:t>に緩和</a:t>
            </a:r>
            <a:r>
              <a:rPr lang="en-US" altLang="ja-JP" sz="1600" dirty="0">
                <a:latin typeface="Meiryo UI" panose="020B0604030504040204" pitchFamily="50" charset="-128"/>
                <a:ea typeface="Meiryo UI" panose="020B0604030504040204" pitchFamily="50" charset="-128"/>
              </a:rPr>
              <a:t>)</a:t>
            </a:r>
          </a:p>
          <a:p>
            <a:pPr marL="182563" indent="-182563"/>
            <a:r>
              <a:rPr lang="ja-JP" altLang="en-US" sz="1600" dirty="0">
                <a:latin typeface="Meiryo UI" panose="020B0604030504040204" pitchFamily="50" charset="-128"/>
                <a:ea typeface="Meiryo UI" panose="020B0604030504040204" pitchFamily="50" charset="-128"/>
              </a:rPr>
              <a:t>　・認定を受けようとする事業者は</a:t>
            </a:r>
            <a:r>
              <a:rPr lang="ja-JP" altLang="en-US" sz="1600" dirty="0" smtClean="0">
                <a:latin typeface="Meiryo UI" panose="020B0604030504040204" pitchFamily="50" charset="-128"/>
                <a:ea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rPr>
              <a:t>CO2</a:t>
            </a:r>
            <a:r>
              <a:rPr lang="ja-JP" altLang="en-US" sz="1600" dirty="0" smtClean="0">
                <a:latin typeface="Meiryo UI" panose="020B0604030504040204" pitchFamily="50" charset="-128"/>
                <a:ea typeface="Meiryo UI" panose="020B0604030504040204" pitchFamily="50" charset="-128"/>
              </a:rPr>
              <a:t>排出</a:t>
            </a:r>
            <a:r>
              <a:rPr lang="ja-JP" altLang="en-US" sz="1600" dirty="0">
                <a:latin typeface="Meiryo UI" panose="020B0604030504040204" pitchFamily="50" charset="-128"/>
                <a:ea typeface="Meiryo UI" panose="020B0604030504040204" pitchFamily="50" charset="-128"/>
              </a:rPr>
              <a:t>削減体制の整備や高効率ボイラーの</a:t>
            </a:r>
            <a:endParaRPr lang="en-US" altLang="ja-JP" sz="1600" dirty="0">
              <a:latin typeface="Meiryo UI" panose="020B0604030504040204" pitchFamily="50" charset="-128"/>
              <a:ea typeface="Meiryo UI" panose="020B0604030504040204" pitchFamily="50" charset="-128"/>
            </a:endParaRPr>
          </a:p>
          <a:p>
            <a:pPr marL="182563"/>
            <a:r>
              <a:rPr lang="ja-JP" altLang="en-US" sz="1600" dirty="0">
                <a:latin typeface="Meiryo UI" panose="020B0604030504040204" pitchFamily="50" charset="-128"/>
                <a:ea typeface="Meiryo UI" panose="020B0604030504040204" pitchFamily="50" charset="-128"/>
              </a:rPr>
              <a:t>設置等の対策を実施し、第三者検証機関の検証を受けて申請 </a:t>
            </a:r>
            <a:endParaRPr lang="en-US" altLang="ja-JP" sz="1600" dirty="0">
              <a:latin typeface="Meiryo UI" panose="020B0604030504040204" pitchFamily="50" charset="-128"/>
              <a:ea typeface="Meiryo UI" panose="020B0604030504040204" pitchFamily="50" charset="-128"/>
            </a:endParaRPr>
          </a:p>
          <a:p>
            <a:pPr marL="182563" indent="-182563"/>
            <a:r>
              <a:rPr lang="ja-JP" altLang="en-US" sz="1600" dirty="0">
                <a:latin typeface="Meiryo UI" panose="020B0604030504040204" pitchFamily="50" charset="-128"/>
                <a:ea typeface="Meiryo UI" panose="020B0604030504040204" pitchFamily="50" charset="-128"/>
              </a:rPr>
              <a:t>　・都</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県</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は、有識者による審査委員会で</a:t>
            </a:r>
            <a:r>
              <a:rPr lang="ja-JP" altLang="en-US" sz="1600" dirty="0" smtClean="0">
                <a:latin typeface="Meiryo UI" panose="020B0604030504040204" pitchFamily="50" charset="-128"/>
                <a:ea typeface="Meiryo UI" panose="020B0604030504040204" pitchFamily="50" charset="-128"/>
              </a:rPr>
              <a:t>約</a:t>
            </a:r>
            <a:r>
              <a:rPr lang="en-US" altLang="ja-JP" sz="1600" dirty="0" smtClean="0">
                <a:latin typeface="Meiryo UI" panose="020B0604030504040204" pitchFamily="50" charset="-128"/>
                <a:ea typeface="Meiryo UI" panose="020B0604030504040204" pitchFamily="50" charset="-128"/>
              </a:rPr>
              <a:t>350</a:t>
            </a:r>
            <a:r>
              <a:rPr lang="ja-JP" altLang="en-US" sz="1600" dirty="0" smtClean="0">
                <a:latin typeface="Meiryo UI" panose="020B0604030504040204" pitchFamily="50" charset="-128"/>
                <a:ea typeface="Meiryo UI" panose="020B0604030504040204" pitchFamily="50" charset="-128"/>
              </a:rPr>
              <a:t>項目</a:t>
            </a:r>
            <a:r>
              <a:rPr lang="en-US" altLang="ja-JP"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工場</a:t>
            </a:r>
            <a:r>
              <a:rPr lang="ja-JP" altLang="en-US" sz="1600" dirty="0">
                <a:latin typeface="Meiryo UI" panose="020B0604030504040204" pitchFamily="50" charset="-128"/>
                <a:ea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rPr>
              <a:t>場合</a:t>
            </a: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を</a:t>
            </a:r>
            <a:r>
              <a:rPr lang="ja-JP" altLang="en-US" sz="1600" dirty="0">
                <a:latin typeface="Meiryo UI" panose="020B0604030504040204" pitchFamily="50" charset="-128"/>
                <a:ea typeface="Meiryo UI" panose="020B0604030504040204" pitchFamily="50" charset="-128"/>
              </a:rPr>
              <a:t>審査し、</a:t>
            </a:r>
            <a:endParaRPr lang="en-US" altLang="ja-JP" sz="1600" dirty="0">
              <a:latin typeface="Meiryo UI" panose="020B0604030504040204" pitchFamily="50" charset="-128"/>
              <a:ea typeface="Meiryo UI" panose="020B0604030504040204" pitchFamily="50" charset="-128"/>
            </a:endParaRPr>
          </a:p>
          <a:p>
            <a:pPr marL="182563"/>
            <a:r>
              <a:rPr lang="ja-JP" altLang="en-US" sz="1600" dirty="0">
                <a:latin typeface="Meiryo UI" panose="020B0604030504040204" pitchFamily="50" charset="-128"/>
                <a:ea typeface="Meiryo UI" panose="020B0604030504040204" pitchFamily="50" charset="-128"/>
              </a:rPr>
              <a:t>優れていると評価した場合、トップレベル事業所等として認定</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◇重点対策の見直しについて</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D85538E7-BE6B-4352-89F6-B699CAA961EB}"/>
              </a:ext>
            </a:extLst>
          </p:cNvPr>
          <p:cNvSpPr txBox="1"/>
          <p:nvPr/>
        </p:nvSpPr>
        <p:spPr>
          <a:xfrm>
            <a:off x="181684" y="476999"/>
            <a:ext cx="8782804" cy="913070"/>
          </a:xfrm>
          <a:prstGeom prst="rect">
            <a:avLst/>
          </a:prstGeom>
          <a:noFill/>
        </p:spPr>
        <p:txBody>
          <a:bodyPr wrap="square" rtlCol="0">
            <a:spAutoFit/>
          </a:bodyPr>
          <a:lstStyle/>
          <a:p>
            <a:pPr marL="441325" indent="-441325">
              <a:lnSpc>
                <a:spcPts val="32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＜方策２＞温暖化防止条例に基づく特定事業者に対する届出制度の強化による</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削減の推進</a:t>
            </a:r>
          </a:p>
        </p:txBody>
      </p:sp>
      <p:sp>
        <p:nvSpPr>
          <p:cNvPr id="7" name="正方形/長方形 6">
            <a:extLst>
              <a:ext uri="{FF2B5EF4-FFF2-40B4-BE49-F238E27FC236}">
                <a16:creationId xmlns:a16="http://schemas.microsoft.com/office/drawing/2014/main" id="{ED61DA09-71FD-4024-A419-A6E7330F2169}"/>
              </a:ext>
            </a:extLst>
          </p:cNvPr>
          <p:cNvSpPr/>
          <p:nvPr/>
        </p:nvSpPr>
        <p:spPr>
          <a:xfrm>
            <a:off x="323528" y="1412776"/>
            <a:ext cx="8208912"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③　さらなる排出削減及び適応取組の促進のための各種見直しについて</a:t>
            </a:r>
          </a:p>
        </p:txBody>
      </p:sp>
      <p:sp>
        <p:nvSpPr>
          <p:cNvPr id="11" name="フローチャート: 代替処理 10">
            <a:extLst>
              <a:ext uri="{FF2B5EF4-FFF2-40B4-BE49-F238E27FC236}">
                <a16:creationId xmlns:a16="http://schemas.microsoft.com/office/drawing/2014/main" id="{CBD143CC-5CC5-4008-A3E6-352A13684D09}"/>
              </a:ext>
            </a:extLst>
          </p:cNvPr>
          <p:cNvSpPr/>
          <p:nvPr/>
        </p:nvSpPr>
        <p:spPr>
          <a:xfrm>
            <a:off x="539552" y="4473568"/>
            <a:ext cx="2898322" cy="1152000"/>
          </a:xfrm>
          <a:prstGeom prst="flowChartAlternateProcess">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kumimoji="1" lang="ja-JP" altLang="en-US" sz="1600" dirty="0">
                <a:solidFill>
                  <a:schemeClr val="tx1"/>
                </a:solidFill>
                <a:latin typeface="Meiryo UI" panose="020B0604030504040204" pitchFamily="50" charset="-128"/>
                <a:ea typeface="Meiryo UI" panose="020B0604030504040204" pitchFamily="50" charset="-128"/>
              </a:rPr>
              <a:t>○</a:t>
            </a:r>
            <a:r>
              <a:rPr kumimoji="1" lang="en-US" altLang="ja-JP" sz="1600" dirty="0">
                <a:solidFill>
                  <a:schemeClr val="tx1"/>
                </a:solidFill>
                <a:latin typeface="Meiryo UI" panose="020B0604030504040204" pitchFamily="50" charset="-128"/>
                <a:ea typeface="Meiryo UI" panose="020B0604030504040204" pitchFamily="50" charset="-128"/>
              </a:rPr>
              <a:t>41</a:t>
            </a:r>
            <a:r>
              <a:rPr kumimoji="1" lang="ja-JP" altLang="en-US" sz="1600" dirty="0">
                <a:solidFill>
                  <a:schemeClr val="tx1"/>
                </a:solidFill>
                <a:latin typeface="Meiryo UI" panose="020B0604030504040204" pitchFamily="50" charset="-128"/>
                <a:ea typeface="Meiryo UI" panose="020B0604030504040204" pitchFamily="50" charset="-128"/>
              </a:rPr>
              <a:t>項目を設定</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・ボイラーの効率管理</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・高効率な照明設備の導入</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・給湯設備の適正管理　など</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17" name="矢印: 右 16">
            <a:extLst>
              <a:ext uri="{FF2B5EF4-FFF2-40B4-BE49-F238E27FC236}">
                <a16:creationId xmlns:a16="http://schemas.microsoft.com/office/drawing/2014/main" id="{D1C2F0E3-0D3C-4E23-9021-9F6026729092}"/>
              </a:ext>
            </a:extLst>
          </p:cNvPr>
          <p:cNvSpPr/>
          <p:nvPr/>
        </p:nvSpPr>
        <p:spPr>
          <a:xfrm>
            <a:off x="3563888" y="4860992"/>
            <a:ext cx="648000" cy="387424"/>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フローチャート: 代替処理 22">
            <a:extLst>
              <a:ext uri="{FF2B5EF4-FFF2-40B4-BE49-F238E27FC236}">
                <a16:creationId xmlns:a16="http://schemas.microsoft.com/office/drawing/2014/main" id="{D658FDAC-168E-4246-A41E-A51A00A17C7B}"/>
              </a:ext>
            </a:extLst>
          </p:cNvPr>
          <p:cNvSpPr/>
          <p:nvPr/>
        </p:nvSpPr>
        <p:spPr>
          <a:xfrm>
            <a:off x="1043608" y="4134936"/>
            <a:ext cx="1908212" cy="387424"/>
          </a:xfrm>
          <a:prstGeom prst="flowChartAlternateProcess">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kumimoji="1" lang="ja-JP" altLang="en-US" sz="1600" dirty="0">
                <a:solidFill>
                  <a:schemeClr val="tx1"/>
                </a:solidFill>
                <a:latin typeface="Meiryo UI" panose="020B0604030504040204" pitchFamily="50" charset="-128"/>
                <a:ea typeface="Meiryo UI" panose="020B0604030504040204" pitchFamily="50" charset="-128"/>
              </a:rPr>
              <a:t>＜従来の</a:t>
            </a:r>
            <a:r>
              <a:rPr lang="ja-JP" altLang="en-US" sz="1600" dirty="0">
                <a:solidFill>
                  <a:schemeClr val="tx1"/>
                </a:solidFill>
                <a:latin typeface="Meiryo UI" panose="020B0604030504040204" pitchFamily="50" charset="-128"/>
                <a:ea typeface="Meiryo UI" panose="020B0604030504040204" pitchFamily="50" charset="-128"/>
              </a:rPr>
              <a:t>重点対策</a:t>
            </a:r>
            <a:r>
              <a:rPr kumimoji="1" lang="ja-JP" altLang="en-US" sz="1600" dirty="0">
                <a:solidFill>
                  <a:schemeClr val="tx1"/>
                </a:solidFill>
                <a:latin typeface="Meiryo UI" panose="020B0604030504040204" pitchFamily="50" charset="-128"/>
                <a:ea typeface="Meiryo UI" panose="020B0604030504040204" pitchFamily="50" charset="-128"/>
              </a:rPr>
              <a:t>＞</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24" name="フローチャート: 代替処理 23">
            <a:extLst>
              <a:ext uri="{FF2B5EF4-FFF2-40B4-BE49-F238E27FC236}">
                <a16:creationId xmlns:a16="http://schemas.microsoft.com/office/drawing/2014/main" id="{1DC6D132-A24F-4046-AD3D-5269A79AEBAB}"/>
              </a:ext>
            </a:extLst>
          </p:cNvPr>
          <p:cNvSpPr/>
          <p:nvPr/>
        </p:nvSpPr>
        <p:spPr>
          <a:xfrm>
            <a:off x="4878034" y="4107552"/>
            <a:ext cx="3150350" cy="387424"/>
          </a:xfrm>
          <a:prstGeom prst="flowChartAlternateProcess">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kumimoji="1" lang="ja-JP" altLang="en-US" sz="1600" dirty="0">
                <a:solidFill>
                  <a:schemeClr val="tx1"/>
                </a:solidFill>
                <a:latin typeface="Meiryo UI" panose="020B0604030504040204" pitchFamily="50" charset="-128"/>
                <a:ea typeface="Meiryo UI" panose="020B0604030504040204" pitchFamily="50" charset="-128"/>
              </a:rPr>
              <a:t>＜新たな</a:t>
            </a:r>
            <a:r>
              <a:rPr lang="ja-JP" altLang="en-US" sz="1600" dirty="0">
                <a:solidFill>
                  <a:schemeClr val="tx1"/>
                </a:solidFill>
                <a:latin typeface="Meiryo UI" panose="020B0604030504040204" pitchFamily="50" charset="-128"/>
                <a:ea typeface="Meiryo UI" panose="020B0604030504040204" pitchFamily="50" charset="-128"/>
              </a:rPr>
              <a:t>重点対策のイメージ</a:t>
            </a:r>
            <a:r>
              <a:rPr kumimoji="1" lang="ja-JP" altLang="en-US" sz="1600" dirty="0">
                <a:solidFill>
                  <a:schemeClr val="tx1"/>
                </a:solidFill>
                <a:latin typeface="Meiryo UI" panose="020B0604030504040204" pitchFamily="50" charset="-128"/>
                <a:ea typeface="Meiryo UI" panose="020B0604030504040204" pitchFamily="50" charset="-128"/>
              </a:rPr>
              <a:t>＞</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13" name="フローチャート: 代替処理 12">
            <a:extLst>
              <a:ext uri="{FF2B5EF4-FFF2-40B4-BE49-F238E27FC236}">
                <a16:creationId xmlns:a16="http://schemas.microsoft.com/office/drawing/2014/main" id="{D658FDAC-168E-4246-A41E-A51A00A17C7B}"/>
              </a:ext>
            </a:extLst>
          </p:cNvPr>
          <p:cNvSpPr/>
          <p:nvPr/>
        </p:nvSpPr>
        <p:spPr>
          <a:xfrm>
            <a:off x="652036" y="5540890"/>
            <a:ext cx="3528390" cy="1152000"/>
          </a:xfrm>
          <a:prstGeom prst="flowChartAlternateProcess">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ja-JP" altLang="en-US" sz="1400" dirty="0">
                <a:solidFill>
                  <a:schemeClr val="tx1"/>
                </a:solidFill>
                <a:latin typeface="Meiryo UI" panose="020B0604030504040204" pitchFamily="50" charset="-128"/>
                <a:ea typeface="Meiryo UI" panose="020B0604030504040204" pitchFamily="50" charset="-128"/>
              </a:rPr>
              <a:t>＜主な課題＞</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✔項目数が多く複雑</a:t>
            </a:r>
            <a:endParaRPr lang="en-US" altLang="ja-JP" sz="1400" dirty="0">
              <a:solidFill>
                <a:schemeClr val="tx1"/>
              </a:solidFill>
              <a:latin typeface="Meiryo UI" panose="020B0604030504040204" pitchFamily="50" charset="-128"/>
              <a:ea typeface="Meiryo UI" panose="020B0604030504040204" pitchFamily="50" charset="-128"/>
            </a:endParaRPr>
          </a:p>
          <a:p>
            <a:pPr marL="92075" indent="-92075"/>
            <a:r>
              <a:rPr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再エネの導入や木材利用、適応の取組み等、今後促進すべき項目を具備していない。</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06416" y="2863984"/>
            <a:ext cx="1142048" cy="1215390"/>
          </a:xfrm>
          <a:prstGeom prst="rect">
            <a:avLst/>
          </a:prstGeom>
        </p:spPr>
      </p:pic>
      <p:sp>
        <p:nvSpPr>
          <p:cNvPr id="16" name="フローチャート: 代替処理 15">
            <a:extLst>
              <a:ext uri="{FF2B5EF4-FFF2-40B4-BE49-F238E27FC236}">
                <a16:creationId xmlns:a16="http://schemas.microsoft.com/office/drawing/2014/main" id="{D658FDAC-168E-4246-A41E-A51A00A17C7B}"/>
              </a:ext>
            </a:extLst>
          </p:cNvPr>
          <p:cNvSpPr/>
          <p:nvPr/>
        </p:nvSpPr>
        <p:spPr>
          <a:xfrm>
            <a:off x="6129888" y="3549030"/>
            <a:ext cx="2160240" cy="387424"/>
          </a:xfrm>
          <a:prstGeom prst="flowChartAlternateProcess">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ja-JP" altLang="en-US" sz="1400" dirty="0">
                <a:solidFill>
                  <a:schemeClr val="tx1"/>
                </a:solidFill>
                <a:latin typeface="Meiryo UI" panose="020B0604030504040204" pitchFamily="50" charset="-128"/>
                <a:ea typeface="Meiryo UI" panose="020B0604030504040204" pitchFamily="50" charset="-128"/>
              </a:rPr>
              <a:t>東京都トップレベル</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事業所認証ロゴマーク</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18" name="角丸四角形 17"/>
          <p:cNvSpPr/>
          <p:nvPr/>
        </p:nvSpPr>
        <p:spPr>
          <a:xfrm>
            <a:off x="4355976" y="4473567"/>
            <a:ext cx="4284000" cy="2051777"/>
          </a:xfrm>
          <a:prstGeom prst="roundRect">
            <a:avLst>
              <a:gd name="adj" fmla="val 8173"/>
            </a:avLst>
          </a:prstGeom>
          <a:noFill/>
          <a:ln w="1587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3038" indent="-173038"/>
            <a:r>
              <a:rPr lang="ja-JP" altLang="en-US" sz="1600" dirty="0">
                <a:solidFill>
                  <a:schemeClr val="tx1"/>
                </a:solidFill>
                <a:latin typeface="Meiryo UI" panose="020B0604030504040204" pitchFamily="50" charset="-128"/>
                <a:ea typeface="Meiryo UI" panose="020B0604030504040204" pitchFamily="50" charset="-128"/>
              </a:rPr>
              <a:t>○従来の</a:t>
            </a:r>
            <a:r>
              <a:rPr lang="en-US" altLang="ja-JP" sz="1600" dirty="0">
                <a:solidFill>
                  <a:schemeClr val="tx1"/>
                </a:solidFill>
                <a:latin typeface="Meiryo UI" panose="020B0604030504040204" pitchFamily="50" charset="-128"/>
                <a:ea typeface="Meiryo UI" panose="020B0604030504040204" pitchFamily="50" charset="-128"/>
              </a:rPr>
              <a:t>41</a:t>
            </a:r>
            <a:r>
              <a:rPr lang="ja-JP" altLang="en-US" sz="1600" dirty="0">
                <a:solidFill>
                  <a:schemeClr val="tx1"/>
                </a:solidFill>
                <a:latin typeface="Meiryo UI" panose="020B0604030504040204" pitchFamily="50" charset="-128"/>
                <a:ea typeface="Meiryo UI" panose="020B0604030504040204" pitchFamily="50" charset="-128"/>
              </a:rPr>
              <a:t>項目を</a:t>
            </a:r>
            <a:r>
              <a:rPr lang="en-US" altLang="ja-JP" sz="1600" dirty="0">
                <a:solidFill>
                  <a:schemeClr val="tx1"/>
                </a:solidFill>
                <a:latin typeface="Meiryo UI" panose="020B0604030504040204" pitchFamily="50" charset="-128"/>
                <a:ea typeface="Meiryo UI" panose="020B0604030504040204" pitchFamily="50" charset="-128"/>
              </a:rPr>
              <a:t>20</a:t>
            </a:r>
            <a:r>
              <a:rPr lang="ja-JP" altLang="en-US" sz="1600" dirty="0">
                <a:solidFill>
                  <a:schemeClr val="tx1"/>
                </a:solidFill>
                <a:latin typeface="Meiryo UI" panose="020B0604030504040204" pitchFamily="50" charset="-128"/>
                <a:ea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rPr>
              <a:t>30</a:t>
            </a:r>
            <a:r>
              <a:rPr lang="ja-JP" altLang="en-US" sz="1600" dirty="0">
                <a:solidFill>
                  <a:schemeClr val="tx1"/>
                </a:solidFill>
                <a:latin typeface="Meiryo UI" panose="020B0604030504040204" pitchFamily="50" charset="-128"/>
                <a:ea typeface="Meiryo UI" panose="020B0604030504040204" pitchFamily="50" charset="-128"/>
              </a:rPr>
              <a:t>項目程度に整理</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u="sng" dirty="0">
                <a:solidFill>
                  <a:srgbClr val="0070C0"/>
                </a:solidFill>
                <a:latin typeface="Meiryo UI" panose="020B0604030504040204" pitchFamily="50" charset="-128"/>
                <a:ea typeface="Meiryo UI" panose="020B0604030504040204" pitchFamily="50" charset="-128"/>
              </a:rPr>
              <a:t>○新たな重点対策を追加</a:t>
            </a:r>
            <a:endParaRPr lang="en-US" altLang="ja-JP" sz="1600" u="sng" dirty="0">
              <a:solidFill>
                <a:srgbClr val="0070C0"/>
              </a:solidFill>
              <a:latin typeface="Meiryo UI" panose="020B0604030504040204" pitchFamily="50" charset="-128"/>
              <a:ea typeface="Meiryo UI" panose="020B0604030504040204" pitchFamily="50" charset="-128"/>
            </a:endParaRPr>
          </a:p>
          <a:p>
            <a:pPr marL="361950" indent="-361950"/>
            <a:r>
              <a:rPr lang="ja-JP" altLang="en-US" sz="1600" dirty="0">
                <a:solidFill>
                  <a:srgbClr val="0070C0"/>
                </a:solidFill>
                <a:latin typeface="Meiryo UI" panose="020B0604030504040204" pitchFamily="50" charset="-128"/>
                <a:ea typeface="Meiryo UI" panose="020B0604030504040204" pitchFamily="50" charset="-128"/>
              </a:rPr>
              <a:t>　</a:t>
            </a:r>
            <a:r>
              <a:rPr lang="ja-JP" altLang="en-US" sz="1600" u="sng" dirty="0">
                <a:solidFill>
                  <a:srgbClr val="0070C0"/>
                </a:solidFill>
                <a:latin typeface="Meiryo UI" panose="020B0604030504040204" pitchFamily="50" charset="-128"/>
                <a:ea typeface="Meiryo UI" panose="020B0604030504040204" pitchFamily="50" charset="-128"/>
              </a:rPr>
              <a:t>例</a:t>
            </a:r>
            <a:r>
              <a:rPr lang="en-US" altLang="ja-JP" sz="1600" u="sng" dirty="0">
                <a:solidFill>
                  <a:srgbClr val="0070C0"/>
                </a:solidFill>
                <a:latin typeface="Meiryo UI" panose="020B0604030504040204" pitchFamily="50" charset="-128"/>
                <a:ea typeface="Meiryo UI" panose="020B0604030504040204" pitchFamily="50" charset="-128"/>
              </a:rPr>
              <a:t>	)</a:t>
            </a:r>
            <a:r>
              <a:rPr lang="ja-JP" altLang="en-US" sz="1600" u="sng" dirty="0">
                <a:solidFill>
                  <a:srgbClr val="0070C0"/>
                </a:solidFill>
                <a:latin typeface="Meiryo UI" panose="020B0604030504040204" pitchFamily="50" charset="-128"/>
                <a:ea typeface="Meiryo UI" panose="020B0604030504040204" pitchFamily="50" charset="-128"/>
              </a:rPr>
              <a:t>サプライチェーン全体での排出削減、適応に関する取組みの</a:t>
            </a:r>
            <a:r>
              <a:rPr lang="ja-JP" altLang="en-US" sz="1600" u="sng" dirty="0" smtClean="0">
                <a:solidFill>
                  <a:srgbClr val="0070C0"/>
                </a:solidFill>
                <a:latin typeface="Meiryo UI" panose="020B0604030504040204" pitchFamily="50" charset="-128"/>
                <a:ea typeface="Meiryo UI" panose="020B0604030504040204" pitchFamily="50" charset="-128"/>
              </a:rPr>
              <a:t>実施　など</a:t>
            </a:r>
            <a:endParaRPr lang="en-US" altLang="ja-JP" sz="1600" u="sng" dirty="0">
              <a:solidFill>
                <a:srgbClr val="0070C0"/>
              </a:solidFill>
              <a:latin typeface="Meiryo UI" panose="020B0604030504040204" pitchFamily="50" charset="-128"/>
              <a:ea typeface="Meiryo UI" panose="020B0604030504040204" pitchFamily="50" charset="-128"/>
            </a:endParaRPr>
          </a:p>
          <a:p>
            <a:r>
              <a:rPr lang="ja-JP" altLang="en-US" sz="1600" u="sng" dirty="0">
                <a:solidFill>
                  <a:srgbClr val="0070C0"/>
                </a:solidFill>
                <a:latin typeface="Meiryo UI" panose="020B0604030504040204" pitchFamily="50" charset="-128"/>
                <a:ea typeface="Meiryo UI" panose="020B0604030504040204" pitchFamily="50" charset="-128"/>
              </a:rPr>
              <a:t>○加点項目を設定</a:t>
            </a:r>
            <a:endParaRPr lang="en-US" altLang="ja-JP" sz="1600" u="sng" dirty="0">
              <a:solidFill>
                <a:srgbClr val="0070C0"/>
              </a:solidFill>
              <a:latin typeface="Meiryo UI" panose="020B0604030504040204" pitchFamily="50" charset="-128"/>
              <a:ea typeface="Meiryo UI" panose="020B0604030504040204" pitchFamily="50" charset="-128"/>
            </a:endParaRPr>
          </a:p>
          <a:p>
            <a:pPr marL="358775" indent="-358775"/>
            <a:r>
              <a:rPr lang="ja-JP" altLang="en-US" sz="1600" dirty="0">
                <a:solidFill>
                  <a:srgbClr val="0070C0"/>
                </a:solidFill>
                <a:latin typeface="Meiryo UI" panose="020B0604030504040204" pitchFamily="50" charset="-128"/>
                <a:ea typeface="Meiryo UI" panose="020B0604030504040204" pitchFamily="50" charset="-128"/>
              </a:rPr>
              <a:t>　</a:t>
            </a:r>
            <a:r>
              <a:rPr lang="ja-JP" altLang="en-US" sz="1600" u="sng" dirty="0">
                <a:solidFill>
                  <a:srgbClr val="0070C0"/>
                </a:solidFill>
                <a:latin typeface="Meiryo UI" panose="020B0604030504040204" pitchFamily="50" charset="-128"/>
                <a:ea typeface="Meiryo UI" panose="020B0604030504040204" pitchFamily="50" charset="-128"/>
              </a:rPr>
              <a:t>例</a:t>
            </a:r>
            <a:r>
              <a:rPr lang="en-US" altLang="ja-JP" sz="1600" u="sng" dirty="0">
                <a:solidFill>
                  <a:srgbClr val="0070C0"/>
                </a:solidFill>
                <a:latin typeface="Meiryo UI" panose="020B0604030504040204" pitchFamily="50" charset="-128"/>
                <a:ea typeface="Meiryo UI" panose="020B0604030504040204" pitchFamily="50" charset="-128"/>
              </a:rPr>
              <a:t>)</a:t>
            </a:r>
            <a:r>
              <a:rPr lang="ja-JP" altLang="en-US" sz="1600" u="sng" dirty="0">
                <a:solidFill>
                  <a:srgbClr val="0070C0"/>
                </a:solidFill>
                <a:latin typeface="Meiryo UI" panose="020B0604030504040204" pitchFamily="50" charset="-128"/>
                <a:ea typeface="Meiryo UI" panose="020B0604030504040204" pitchFamily="50" charset="-128"/>
              </a:rPr>
              <a:t>再エネ電力への切替え、木材利用の推進、省エネのみでの削減目標</a:t>
            </a:r>
            <a:r>
              <a:rPr lang="ja-JP" altLang="en-US" sz="1600" u="sng" dirty="0" smtClean="0">
                <a:solidFill>
                  <a:srgbClr val="0070C0"/>
                </a:solidFill>
                <a:latin typeface="Meiryo UI" panose="020B0604030504040204" pitchFamily="50" charset="-128"/>
                <a:ea typeface="Meiryo UI" panose="020B0604030504040204" pitchFamily="50" charset="-128"/>
              </a:rPr>
              <a:t>達成　など</a:t>
            </a:r>
            <a:endParaRPr lang="en-US" altLang="ja-JP" sz="1600" u="sng" dirty="0" smtClean="0">
              <a:solidFill>
                <a:srgbClr val="0070C0"/>
              </a:solidFill>
              <a:latin typeface="Meiryo UI" panose="020B0604030504040204" pitchFamily="50" charset="-128"/>
              <a:ea typeface="Meiryo UI" panose="020B0604030504040204" pitchFamily="50" charset="-128"/>
            </a:endParaRPr>
          </a:p>
          <a:p>
            <a:pPr marL="358775" indent="-358775"/>
            <a:r>
              <a:rPr lang="ja-JP" altLang="en-US" sz="1600" dirty="0">
                <a:solidFill>
                  <a:srgbClr val="0070C0"/>
                </a:solidFill>
                <a:latin typeface="Meiryo UI" panose="020B0604030504040204" pitchFamily="50" charset="-128"/>
                <a:ea typeface="Meiryo UI" panose="020B0604030504040204" pitchFamily="50" charset="-128"/>
              </a:rPr>
              <a:t>　</a:t>
            </a:r>
            <a:r>
              <a:rPr lang="ja-JP" altLang="en-US" sz="1600" dirty="0" smtClean="0">
                <a:solidFill>
                  <a:srgbClr val="0070C0"/>
                </a:solidFill>
                <a:latin typeface="Meiryo UI" panose="020B0604030504040204" pitchFamily="50" charset="-128"/>
                <a:ea typeface="Meiryo UI" panose="020B0604030504040204" pitchFamily="50" charset="-128"/>
              </a:rPr>
              <a:t>　　</a:t>
            </a:r>
            <a:r>
              <a:rPr lang="en-US" altLang="ja-JP" sz="1600" u="sng" dirty="0" smtClean="0">
                <a:solidFill>
                  <a:srgbClr val="0070C0"/>
                </a:solidFill>
                <a:latin typeface="Meiryo UI" panose="020B0604030504040204" pitchFamily="50" charset="-128"/>
                <a:ea typeface="Meiryo UI" panose="020B0604030504040204" pitchFamily="50" charset="-128"/>
              </a:rPr>
              <a:t>(</a:t>
            </a:r>
            <a:r>
              <a:rPr lang="ja-JP" altLang="en-US" sz="1600" u="sng" dirty="0">
                <a:solidFill>
                  <a:srgbClr val="0070C0"/>
                </a:solidFill>
                <a:latin typeface="Meiryo UI" panose="020B0604030504040204" pitchFamily="50" charset="-128"/>
                <a:ea typeface="Meiryo UI" panose="020B0604030504040204" pitchFamily="50" charset="-128"/>
              </a:rPr>
              <a:t>重点対策との整理が必要</a:t>
            </a:r>
            <a:r>
              <a:rPr lang="en-US" altLang="ja-JP" sz="1600" u="sng" dirty="0" smtClean="0">
                <a:solidFill>
                  <a:srgbClr val="0070C0"/>
                </a:solidFill>
                <a:latin typeface="Meiryo UI" panose="020B0604030504040204" pitchFamily="50" charset="-128"/>
                <a:ea typeface="Meiryo UI" panose="020B0604030504040204" pitchFamily="50" charset="-128"/>
              </a:rPr>
              <a:t>)</a:t>
            </a:r>
            <a:endParaRPr lang="en-US" altLang="ja-JP" sz="1600" u="sng"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289975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20</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２．新たな制度の方向性について</a:t>
            </a:r>
          </a:p>
        </p:txBody>
      </p:sp>
      <p:sp>
        <p:nvSpPr>
          <p:cNvPr id="23" name="テキスト ボックス 22">
            <a:extLst>
              <a:ext uri="{FF2B5EF4-FFF2-40B4-BE49-F238E27FC236}">
                <a16:creationId xmlns:a16="http://schemas.microsoft.com/office/drawing/2014/main" id="{D85538E7-BE6B-4352-89F6-B699CAA961EB}"/>
              </a:ext>
            </a:extLst>
          </p:cNvPr>
          <p:cNvSpPr txBox="1"/>
          <p:nvPr/>
        </p:nvSpPr>
        <p:spPr>
          <a:xfrm>
            <a:off x="181684" y="476999"/>
            <a:ext cx="8782804" cy="913070"/>
          </a:xfrm>
          <a:prstGeom prst="rect">
            <a:avLst/>
          </a:prstGeom>
          <a:noFill/>
        </p:spPr>
        <p:txBody>
          <a:bodyPr wrap="square" rtlCol="0">
            <a:spAutoFit/>
          </a:bodyPr>
          <a:lstStyle/>
          <a:p>
            <a:pPr marL="441325" indent="-441325">
              <a:lnSpc>
                <a:spcPts val="32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＜方策３＞温暖化防止条例への「</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年までの脱炭素社会の実現」に関する記載の追加</a:t>
            </a:r>
          </a:p>
        </p:txBody>
      </p:sp>
      <p:sp>
        <p:nvSpPr>
          <p:cNvPr id="11" name="角丸四角形 10"/>
          <p:cNvSpPr/>
          <p:nvPr/>
        </p:nvSpPr>
        <p:spPr>
          <a:xfrm>
            <a:off x="323527" y="1484785"/>
            <a:ext cx="8496945" cy="1800000"/>
          </a:xfrm>
          <a:prstGeom prst="roundRect">
            <a:avLst>
              <a:gd name="adj" fmla="val 1224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制度の方向性</a:t>
            </a:r>
            <a:r>
              <a:rPr lang="zh-TW"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（事務局案）</a:t>
            </a: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○条例に、基本理念若しくは附則を追加し、</a:t>
            </a:r>
            <a:r>
              <a:rPr lang="ja-JP" altLang="en-US" u="sng" dirty="0">
                <a:solidFill>
                  <a:schemeClr val="tx1"/>
                </a:solidFill>
                <a:latin typeface="Meiryo UI" panose="020B0604030504040204" pitchFamily="50" charset="-128"/>
                <a:ea typeface="Meiryo UI" panose="020B0604030504040204" pitchFamily="50" charset="-128"/>
              </a:rPr>
              <a:t>「</a:t>
            </a:r>
            <a:r>
              <a:rPr lang="en-US" altLang="ja-JP" u="sng" dirty="0">
                <a:solidFill>
                  <a:schemeClr val="tx1"/>
                </a:solidFill>
                <a:latin typeface="Meiryo UI" panose="020B0604030504040204" pitchFamily="50" charset="-128"/>
                <a:ea typeface="Meiryo UI" panose="020B0604030504040204" pitchFamily="50" charset="-128"/>
              </a:rPr>
              <a:t>2050</a:t>
            </a:r>
            <a:r>
              <a:rPr lang="ja-JP" altLang="en-US" u="sng" dirty="0">
                <a:solidFill>
                  <a:schemeClr val="tx1"/>
                </a:solidFill>
                <a:latin typeface="Meiryo UI" panose="020B0604030504040204" pitchFamily="50" charset="-128"/>
                <a:ea typeface="Meiryo UI" panose="020B0604030504040204" pitchFamily="50" charset="-128"/>
              </a:rPr>
              <a:t>年二酸化炭素排出量実質ゼロへ」や「脱炭素社会の実現に向けて取り組む」などをキーワードとして記載</a:t>
            </a:r>
            <a:r>
              <a:rPr lang="ja-JP" altLang="en-US" dirty="0">
                <a:solidFill>
                  <a:schemeClr val="tx1"/>
                </a:solidFill>
                <a:latin typeface="Meiryo UI" panose="020B0604030504040204" pitchFamily="50" charset="-128"/>
                <a:ea typeface="Meiryo UI" panose="020B0604030504040204" pitchFamily="50" charset="-128"/>
              </a:rPr>
              <a:t>する。</a:t>
            </a:r>
            <a:endParaRPr lang="en-US" altLang="ja-JP"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○目的や事業者、府民等の責務などについて、上記の記載と整合する文言を記載し、条例全体において、府としての方向性を示す。</a:t>
            </a:r>
            <a:endParaRPr lang="en-US" altLang="ja-JP"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○条例の名称に関する検討</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466E1240-A2E2-4F8F-BB27-BCCAEB53E9E6}"/>
              </a:ext>
            </a:extLst>
          </p:cNvPr>
          <p:cNvSpPr/>
          <p:nvPr/>
        </p:nvSpPr>
        <p:spPr>
          <a:xfrm>
            <a:off x="323528" y="3436545"/>
            <a:ext cx="8496946" cy="3293209"/>
          </a:xfrm>
          <a:prstGeom prst="rect">
            <a:avLst/>
          </a:prstGeom>
          <a:ln>
            <a:solidFill>
              <a:schemeClr val="tx1"/>
            </a:solidFill>
            <a:prstDash val="dash"/>
          </a:ln>
        </p:spPr>
        <p:txBody>
          <a:bodyPr wrap="square">
            <a:spAutoFit/>
          </a:bodyPr>
          <a:lstStyle/>
          <a:p>
            <a:r>
              <a:rPr lang="ja-JP" altLang="en-US" sz="1600" dirty="0">
                <a:latin typeface="Meiryo UI" panose="020B0604030504040204" pitchFamily="50" charset="-128"/>
                <a:ea typeface="Meiryo UI" panose="020B0604030504040204" pitchFamily="50" charset="-128"/>
              </a:rPr>
              <a:t>＜参考情報＞</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◇地球温暖化対策推進法</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基本理念抜粋</a:t>
            </a:r>
            <a:r>
              <a:rPr lang="en-US" altLang="ja-JP" sz="1600" dirty="0">
                <a:latin typeface="Meiryo UI" panose="020B0604030504040204" pitchFamily="50" charset="-128"/>
                <a:ea typeface="Meiryo UI" panose="020B0604030504040204" pitchFamily="50" charset="-128"/>
              </a:rPr>
              <a:t>)</a:t>
            </a:r>
          </a:p>
          <a:p>
            <a:pPr marL="274638"/>
            <a:r>
              <a:rPr lang="ja-JP" altLang="en-US" sz="1600" dirty="0">
                <a:latin typeface="Meiryo UI" panose="020B0604030504040204" pitchFamily="50" charset="-128"/>
                <a:ea typeface="Meiryo UI" panose="020B0604030504040204" pitchFamily="50" charset="-128"/>
              </a:rPr>
              <a:t>地球温暖化対策の推進は、パリ協定・・・（中略）・・・を踏まえ、環境の保全と経済及び社会の発展を統合的に推進しつつ、我が国における二千五十年までの脱炭素社会</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・・・中略・・・</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の実現を旨として、国民並びに国、地方公共団体、事業者及び民間の団体等の密接な連携の下に行われなければならない。</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◇他府県の事例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徳島県脱炭素社会の実現に向けた気候変動対策推進条例</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附則抜粋</a:t>
            </a:r>
            <a:r>
              <a:rPr lang="en-US" altLang="ja-JP" sz="1600" dirty="0">
                <a:latin typeface="Meiryo UI" panose="020B0604030504040204" pitchFamily="50" charset="-128"/>
                <a:ea typeface="Meiryo UI" panose="020B0604030504040204" pitchFamily="50" charset="-128"/>
              </a:rPr>
              <a:t>)</a:t>
            </a:r>
          </a:p>
          <a:p>
            <a:pPr marL="274638" indent="-92075"/>
            <a:r>
              <a:rPr lang="ja-JP" altLang="en-US" sz="1600" dirty="0">
                <a:latin typeface="Meiryo UI" panose="020B0604030504040204" pitchFamily="50" charset="-128"/>
                <a:ea typeface="Meiryo UI" panose="020B0604030504040204" pitchFamily="50" charset="-128"/>
              </a:rPr>
              <a:t>　・・・（中略）・・・本県においては、豊富な森林資源や多様な生態系、再生可能エネルギーを生み出す潜在力などの地域資源を最大限に活用するとともに、県民や事業者をはじめとするあらゆる主体が気候変動対策の推進役となり、</a:t>
            </a:r>
            <a:r>
              <a:rPr lang="ja-JP" altLang="en-US" sz="1600" u="sng" dirty="0">
                <a:latin typeface="Meiryo UI" panose="020B0604030504040204" pitchFamily="50" charset="-128"/>
                <a:ea typeface="Meiryo UI" panose="020B0604030504040204" pitchFamily="50" charset="-128"/>
              </a:rPr>
              <a:t>脱炭素社会の実現に向け</a:t>
            </a:r>
            <a:r>
              <a:rPr lang="ja-JP" altLang="en-US" sz="1600" dirty="0">
                <a:latin typeface="Meiryo UI" panose="020B0604030504040204" pitchFamily="50" charset="-128"/>
                <a:ea typeface="Meiryo UI" panose="020B0604030504040204" pitchFamily="50" charset="-128"/>
              </a:rPr>
              <a:t>、環境首都としての進取の気概を持ち、本県こそがこの危機を救うべく、地球規模での気候変動対策を牽引していくことを強く決意して、この条例を制定する。</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587605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３．今後のスケジュールについて</a:t>
            </a:r>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21</a:t>
            </a:fld>
            <a:endParaRPr kumimoji="1" lang="ja-JP" altLang="en-US"/>
          </a:p>
        </p:txBody>
      </p:sp>
      <p:sp>
        <p:nvSpPr>
          <p:cNvPr id="9" name="テキスト ボックス 8">
            <a:extLst>
              <a:ext uri="{FF2B5EF4-FFF2-40B4-BE49-F238E27FC236}">
                <a16:creationId xmlns:a16="http://schemas.microsoft.com/office/drawing/2014/main" id="{D85538E7-BE6B-4352-89F6-B699CAA961EB}"/>
              </a:ext>
            </a:extLst>
          </p:cNvPr>
          <p:cNvSpPr txBox="1"/>
          <p:nvPr/>
        </p:nvSpPr>
        <p:spPr>
          <a:xfrm>
            <a:off x="179512" y="519576"/>
            <a:ext cx="8782804" cy="461152"/>
          </a:xfrm>
          <a:prstGeom prst="rect">
            <a:avLst/>
          </a:prstGeom>
          <a:noFill/>
        </p:spPr>
        <p:txBody>
          <a:bodyPr wrap="square" rtlCol="0">
            <a:spAutoFit/>
          </a:bodyPr>
          <a:lstStyle/>
          <a:p>
            <a:pPr marL="177800" indent="-177800">
              <a:lnSpc>
                <a:spcPts val="3200"/>
              </a:lnSpc>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スケジュール</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a:extLst>
              <a:ext uri="{FF2B5EF4-FFF2-40B4-BE49-F238E27FC236}">
                <a16:creationId xmlns:a16="http://schemas.microsoft.com/office/drawing/2014/main" id="{E599F71E-C317-47DD-A9DB-E144E4A1E594}"/>
              </a:ext>
            </a:extLst>
          </p:cNvPr>
          <p:cNvGraphicFramePr>
            <a:graphicFrameLocks noGrp="1"/>
          </p:cNvGraphicFramePr>
          <p:nvPr>
            <p:extLst>
              <p:ext uri="{D42A27DB-BD31-4B8C-83A1-F6EECF244321}">
                <p14:modId xmlns:p14="http://schemas.microsoft.com/office/powerpoint/2010/main" val="2815094509"/>
              </p:ext>
            </p:extLst>
          </p:nvPr>
        </p:nvGraphicFramePr>
        <p:xfrm>
          <a:off x="539552" y="1115576"/>
          <a:ext cx="7920880" cy="5276228"/>
        </p:xfrm>
        <a:graphic>
          <a:graphicData uri="http://schemas.openxmlformats.org/drawingml/2006/table">
            <a:tbl>
              <a:tblPr firstRow="1" bandRow="1">
                <a:tableStyleId>{5C22544A-7EE6-4342-B048-85BDC9FD1C3A}</a:tableStyleId>
              </a:tblPr>
              <a:tblGrid>
                <a:gridCol w="2160240">
                  <a:extLst>
                    <a:ext uri="{9D8B030D-6E8A-4147-A177-3AD203B41FA5}">
                      <a16:colId xmlns:a16="http://schemas.microsoft.com/office/drawing/2014/main" val="164386054"/>
                    </a:ext>
                  </a:extLst>
                </a:gridCol>
                <a:gridCol w="5760640">
                  <a:extLst>
                    <a:ext uri="{9D8B030D-6E8A-4147-A177-3AD203B41FA5}">
                      <a16:colId xmlns:a16="http://schemas.microsoft.com/office/drawing/2014/main" val="3563489709"/>
                    </a:ext>
                  </a:extLst>
                </a:gridCol>
              </a:tblGrid>
              <a:tr h="535740">
                <a:tc>
                  <a:txBody>
                    <a:bodyPr/>
                    <a:lstStyle/>
                    <a:p>
                      <a:pPr algn="ctr"/>
                      <a:r>
                        <a:rPr kumimoji="1" lang="ja-JP" altLang="en-US" sz="1800" dirty="0">
                          <a:latin typeface="Meiryo UI" panose="020B0604030504040204" pitchFamily="50" charset="-128"/>
                          <a:ea typeface="Meiryo UI" panose="020B0604030504040204" pitchFamily="50" charset="-128"/>
                        </a:rPr>
                        <a:t>日程</a:t>
                      </a:r>
                    </a:p>
                  </a:txBody>
                  <a:tcPr marL="36000" marR="36000" anchor="ctr"/>
                </a:tc>
                <a:tc>
                  <a:txBody>
                    <a:bodyPr/>
                    <a:lstStyle/>
                    <a:p>
                      <a:pPr algn="ctr"/>
                      <a:r>
                        <a:rPr kumimoji="1" lang="ja-JP" altLang="en-US" sz="1800" dirty="0">
                          <a:latin typeface="Meiryo UI" panose="020B0604030504040204" pitchFamily="50" charset="-128"/>
                          <a:ea typeface="Meiryo UI" panose="020B0604030504040204" pitchFamily="50" charset="-128"/>
                        </a:rPr>
                        <a:t>会議等</a:t>
                      </a:r>
                    </a:p>
                  </a:txBody>
                  <a:tcPr marL="36000" marR="36000" anchor="ctr"/>
                </a:tc>
                <a:extLst>
                  <a:ext uri="{0D108BD9-81ED-4DB2-BD59-A6C34878D82A}">
                    <a16:rowId xmlns:a16="http://schemas.microsoft.com/office/drawing/2014/main" val="1452171393"/>
                  </a:ext>
                </a:extLst>
              </a:tr>
              <a:tr h="592561">
                <a:tc>
                  <a:txBody>
                    <a:bodyPr/>
                    <a:lstStyle/>
                    <a:p>
                      <a:pPr algn="ctr"/>
                      <a:r>
                        <a:rPr kumimoji="1" lang="ja-JP" altLang="en-US" sz="1800" dirty="0">
                          <a:latin typeface="Meiryo UI" panose="020B0604030504040204" pitchFamily="50" charset="-128"/>
                          <a:ea typeface="Meiryo UI" panose="020B0604030504040204" pitchFamily="50" charset="-128"/>
                        </a:rPr>
                        <a:t>令和３年８月</a:t>
                      </a:r>
                      <a:r>
                        <a:rPr kumimoji="1" lang="en-US" altLang="ja-JP" sz="1800" dirty="0">
                          <a:latin typeface="Meiryo UI" panose="020B0604030504040204" pitchFamily="50" charset="-128"/>
                          <a:ea typeface="Meiryo UI" panose="020B0604030504040204" pitchFamily="50" charset="-128"/>
                        </a:rPr>
                        <a:t>20</a:t>
                      </a:r>
                      <a:r>
                        <a:rPr kumimoji="1" lang="ja-JP" altLang="en-US" sz="1800" dirty="0">
                          <a:latin typeface="Meiryo UI" panose="020B0604030504040204" pitchFamily="50" charset="-128"/>
                          <a:ea typeface="Meiryo UI" panose="020B0604030504040204" pitchFamily="50" charset="-128"/>
                        </a:rPr>
                        <a:t>日</a:t>
                      </a:r>
                    </a:p>
                  </a:txBody>
                  <a:tcPr marL="36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令和３年度第３回温暖化対策部会</a:t>
                      </a:r>
                    </a:p>
                  </a:txBody>
                  <a:tcPr marL="36000" marR="36000" anchor="ctr"/>
                </a:tc>
                <a:extLst>
                  <a:ext uri="{0D108BD9-81ED-4DB2-BD59-A6C34878D82A}">
                    <a16:rowId xmlns:a16="http://schemas.microsoft.com/office/drawing/2014/main" val="4047460552"/>
                  </a:ext>
                </a:extLst>
              </a:tr>
              <a:tr h="592561">
                <a:tc>
                  <a:txBody>
                    <a:bodyPr/>
                    <a:lstStyle/>
                    <a:p>
                      <a:pPr algn="ctr"/>
                      <a:r>
                        <a:rPr kumimoji="1" lang="en-US" altLang="ja-JP" sz="1800" dirty="0">
                          <a:latin typeface="Meiryo UI" panose="020B0604030504040204" pitchFamily="50" charset="-128"/>
                          <a:ea typeface="Meiryo UI" panose="020B0604030504040204" pitchFamily="50" charset="-128"/>
                        </a:rPr>
                        <a:t>10</a:t>
                      </a:r>
                      <a:r>
                        <a:rPr kumimoji="1" lang="ja-JP" altLang="en-US" sz="1800" dirty="0">
                          <a:latin typeface="Meiryo UI" panose="020B0604030504040204" pitchFamily="50" charset="-128"/>
                          <a:ea typeface="Meiryo UI" panose="020B0604030504040204" pitchFamily="50" charset="-128"/>
                        </a:rPr>
                        <a:t>月中</a:t>
                      </a:r>
                      <a:endParaRPr kumimoji="1" lang="en-US" altLang="ja-JP" sz="1800" dirty="0">
                        <a:latin typeface="Meiryo UI" panose="020B0604030504040204" pitchFamily="50" charset="-128"/>
                        <a:ea typeface="Meiryo UI" panose="020B0604030504040204" pitchFamily="50" charset="-128"/>
                      </a:endParaRPr>
                    </a:p>
                  </a:txBody>
                  <a:tcPr marL="36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令和３年度第４回温暖化対策部会</a:t>
                      </a:r>
                    </a:p>
                  </a:txBody>
                  <a:tcPr marL="36000" marR="36000" anchor="ctr"/>
                </a:tc>
                <a:extLst>
                  <a:ext uri="{0D108BD9-81ED-4DB2-BD59-A6C34878D82A}">
                    <a16:rowId xmlns:a16="http://schemas.microsoft.com/office/drawing/2014/main" val="461751255"/>
                  </a:ext>
                </a:extLst>
              </a:tr>
              <a:tr h="592561">
                <a:tc>
                  <a:txBody>
                    <a:bodyPr/>
                    <a:lstStyle/>
                    <a:p>
                      <a:pPr algn="ctr"/>
                      <a:r>
                        <a:rPr kumimoji="1" lang="en-US" altLang="ja-JP" sz="1800" dirty="0">
                          <a:latin typeface="Meiryo UI" panose="020B0604030504040204" pitchFamily="50" charset="-128"/>
                          <a:ea typeface="Meiryo UI" panose="020B0604030504040204" pitchFamily="50" charset="-128"/>
                        </a:rPr>
                        <a:t>11</a:t>
                      </a:r>
                      <a:r>
                        <a:rPr kumimoji="1" lang="ja-JP" altLang="en-US" sz="1800" dirty="0">
                          <a:latin typeface="Meiryo UI" panose="020B0604030504040204" pitchFamily="50" charset="-128"/>
                          <a:ea typeface="Meiryo UI" panose="020B0604030504040204" pitchFamily="50" charset="-128"/>
                        </a:rPr>
                        <a:t>月中</a:t>
                      </a:r>
                      <a:endParaRPr kumimoji="1" lang="en-US" altLang="ja-JP" sz="1800" dirty="0">
                        <a:latin typeface="Meiryo UI" panose="020B0604030504040204" pitchFamily="50" charset="-128"/>
                        <a:ea typeface="Meiryo UI" panose="020B0604030504040204" pitchFamily="50" charset="-128"/>
                      </a:endParaRPr>
                    </a:p>
                  </a:txBody>
                  <a:tcPr marL="36000" marR="36000" anchor="ctr"/>
                </a:tc>
                <a:tc>
                  <a:txBody>
                    <a:bodyPr/>
                    <a:lstStyle/>
                    <a:p>
                      <a:pPr algn="l"/>
                      <a:r>
                        <a:rPr kumimoji="1" lang="ja-JP" altLang="en-US" sz="1800" dirty="0">
                          <a:latin typeface="Meiryo UI" panose="020B0604030504040204" pitchFamily="50" charset="-128"/>
                          <a:ea typeface="Meiryo UI" panose="020B0604030504040204" pitchFamily="50" charset="-128"/>
                        </a:rPr>
                        <a:t>令和３年度第２回環境審議会</a:t>
                      </a:r>
                    </a:p>
                  </a:txBody>
                  <a:tcPr marL="36000" marR="36000" anchor="ctr"/>
                </a:tc>
                <a:extLst>
                  <a:ext uri="{0D108BD9-81ED-4DB2-BD59-A6C34878D82A}">
                    <a16:rowId xmlns:a16="http://schemas.microsoft.com/office/drawing/2014/main" val="3737299086"/>
                  </a:ext>
                </a:extLst>
              </a:tr>
              <a:tr h="592561">
                <a:tc>
                  <a:txBody>
                    <a:bodyPr/>
                    <a:lstStyle/>
                    <a:p>
                      <a:pPr algn="ctr"/>
                      <a:r>
                        <a:rPr kumimoji="1" lang="en-US" altLang="ja-JP" sz="1800" dirty="0">
                          <a:latin typeface="Meiryo UI" panose="020B0604030504040204" pitchFamily="50" charset="-128"/>
                          <a:ea typeface="Meiryo UI" panose="020B0604030504040204" pitchFamily="50" charset="-128"/>
                        </a:rPr>
                        <a:t>12</a:t>
                      </a:r>
                      <a:r>
                        <a:rPr kumimoji="1" lang="ja-JP" altLang="en-US" sz="1800" dirty="0">
                          <a:latin typeface="Meiryo UI" panose="020B0604030504040204" pitchFamily="50" charset="-128"/>
                          <a:ea typeface="Meiryo UI" panose="020B0604030504040204" pitchFamily="50" charset="-128"/>
                        </a:rPr>
                        <a:t>月下旬</a:t>
                      </a:r>
                      <a:endParaRPr kumimoji="1" lang="en-US" altLang="ja-JP" sz="1800" dirty="0">
                        <a:latin typeface="Meiryo UI" panose="020B0604030504040204" pitchFamily="50" charset="-128"/>
                        <a:ea typeface="Meiryo UI" panose="020B0604030504040204" pitchFamily="50" charset="-128"/>
                      </a:endParaRPr>
                    </a:p>
                  </a:txBody>
                  <a:tcPr marL="36000" marR="36000" anchor="ctr"/>
                </a:tc>
                <a:tc>
                  <a:txBody>
                    <a:bodyPr/>
                    <a:lstStyle/>
                    <a:p>
                      <a:pPr algn="l"/>
                      <a:r>
                        <a:rPr kumimoji="1" lang="ja-JP" altLang="en-US" sz="1800" dirty="0">
                          <a:latin typeface="Meiryo UI" panose="020B0604030504040204" pitchFamily="50" charset="-128"/>
                          <a:ea typeface="Meiryo UI" panose="020B0604030504040204" pitchFamily="50" charset="-128"/>
                        </a:rPr>
                        <a:t>温暖化防止条例の改正に関するパブリックコメント募集開始</a:t>
                      </a:r>
                    </a:p>
                  </a:txBody>
                  <a:tcPr marL="36000" marR="36000" anchor="ctr"/>
                </a:tc>
                <a:extLst>
                  <a:ext uri="{0D108BD9-81ED-4DB2-BD59-A6C34878D82A}">
                    <a16:rowId xmlns:a16="http://schemas.microsoft.com/office/drawing/2014/main" val="3090938611"/>
                  </a:ext>
                </a:extLst>
              </a:tr>
              <a:tr h="592561">
                <a:tc>
                  <a:txBody>
                    <a:bodyPr/>
                    <a:lstStyle/>
                    <a:p>
                      <a:pPr algn="ctr"/>
                      <a:r>
                        <a:rPr kumimoji="1" lang="ja-JP" altLang="en-US" sz="1800" dirty="0">
                          <a:latin typeface="Meiryo UI" panose="020B0604030504040204" pitchFamily="50" charset="-128"/>
                          <a:ea typeface="Meiryo UI" panose="020B0604030504040204" pitchFamily="50" charset="-128"/>
                        </a:rPr>
                        <a:t>令和４年２月</a:t>
                      </a:r>
                      <a:endParaRPr kumimoji="1" lang="en-US" altLang="ja-JP" sz="1800" dirty="0">
                        <a:latin typeface="Meiryo UI" panose="020B0604030504040204" pitchFamily="50" charset="-128"/>
                        <a:ea typeface="Meiryo UI" panose="020B0604030504040204" pitchFamily="50" charset="-128"/>
                      </a:endParaRPr>
                    </a:p>
                  </a:txBody>
                  <a:tcPr marL="36000" marR="36000" anchor="ctr"/>
                </a:tc>
                <a:tc>
                  <a:txBody>
                    <a:bodyPr/>
                    <a:lstStyle/>
                    <a:p>
                      <a:pPr algn="l"/>
                      <a:r>
                        <a:rPr kumimoji="1" lang="ja-JP" altLang="en-US" sz="1800" dirty="0">
                          <a:latin typeface="Meiryo UI" panose="020B0604030504040204" pitchFamily="50" charset="-128"/>
                          <a:ea typeface="Meiryo UI" panose="020B0604030504040204" pitchFamily="50" charset="-128"/>
                        </a:rPr>
                        <a:t>改正条例案を２月定例会に上程</a:t>
                      </a:r>
                    </a:p>
                  </a:txBody>
                  <a:tcPr marL="36000" marR="36000" anchor="ctr"/>
                </a:tc>
                <a:extLst>
                  <a:ext uri="{0D108BD9-81ED-4DB2-BD59-A6C34878D82A}">
                    <a16:rowId xmlns:a16="http://schemas.microsoft.com/office/drawing/2014/main" val="196214078"/>
                  </a:ext>
                </a:extLst>
              </a:tr>
              <a:tr h="592561">
                <a:tc>
                  <a:txBody>
                    <a:bodyPr/>
                    <a:lstStyle/>
                    <a:p>
                      <a:pPr algn="ctr"/>
                      <a:r>
                        <a:rPr kumimoji="1" lang="ja-JP" altLang="en-US" sz="1800" dirty="0">
                          <a:latin typeface="Meiryo UI" panose="020B0604030504040204" pitchFamily="50" charset="-128"/>
                          <a:ea typeface="Meiryo UI" panose="020B0604030504040204" pitchFamily="50" charset="-128"/>
                        </a:rPr>
                        <a:t>３月</a:t>
                      </a:r>
                      <a:endParaRPr kumimoji="1" lang="en-US" altLang="ja-JP" sz="1800" dirty="0">
                        <a:latin typeface="Meiryo UI" panose="020B0604030504040204" pitchFamily="50" charset="-128"/>
                        <a:ea typeface="Meiryo UI" panose="020B0604030504040204" pitchFamily="50" charset="-128"/>
                      </a:endParaRPr>
                    </a:p>
                  </a:txBody>
                  <a:tcPr marL="36000" marR="36000" anchor="ctr"/>
                </a:tc>
                <a:tc>
                  <a:txBody>
                    <a:bodyPr/>
                    <a:lstStyle/>
                    <a:p>
                      <a:pPr algn="l"/>
                      <a:r>
                        <a:rPr kumimoji="1" lang="ja-JP" altLang="en-US" sz="1800" dirty="0">
                          <a:latin typeface="Meiryo UI" panose="020B0604030504040204" pitchFamily="50" charset="-128"/>
                          <a:ea typeface="Meiryo UI" panose="020B0604030504040204" pitchFamily="50" charset="-128"/>
                        </a:rPr>
                        <a:t>条例、規則等の改正</a:t>
                      </a:r>
                      <a:endParaRPr kumimoji="1" lang="en-US" altLang="ja-JP" sz="1800" dirty="0">
                        <a:latin typeface="Meiryo UI" panose="020B0604030504040204" pitchFamily="50" charset="-128"/>
                        <a:ea typeface="Meiryo UI" panose="020B0604030504040204" pitchFamily="50" charset="-128"/>
                      </a:endParaRPr>
                    </a:p>
                  </a:txBody>
                  <a:tcPr marL="36000" marR="36000" anchor="ctr"/>
                </a:tc>
                <a:extLst>
                  <a:ext uri="{0D108BD9-81ED-4DB2-BD59-A6C34878D82A}">
                    <a16:rowId xmlns:a16="http://schemas.microsoft.com/office/drawing/2014/main" val="3728399070"/>
                  </a:ext>
                </a:extLst>
              </a:tr>
              <a:tr h="592561">
                <a:tc>
                  <a:txBody>
                    <a:bodyPr/>
                    <a:lstStyle/>
                    <a:p>
                      <a:pPr algn="ctr"/>
                      <a:r>
                        <a:rPr kumimoji="1" lang="ja-JP" altLang="en-US" sz="1800" dirty="0">
                          <a:latin typeface="Meiryo UI" panose="020B0604030504040204" pitchFamily="50" charset="-128"/>
                          <a:ea typeface="Meiryo UI" panose="020B0604030504040204" pitchFamily="50" charset="-128"/>
                        </a:rPr>
                        <a:t>４月</a:t>
                      </a:r>
                      <a:endParaRPr kumimoji="1" lang="en-US" altLang="ja-JP" sz="1800" dirty="0">
                        <a:latin typeface="Meiryo UI" panose="020B0604030504040204" pitchFamily="50" charset="-128"/>
                        <a:ea typeface="Meiryo UI" panose="020B0604030504040204" pitchFamily="50" charset="-128"/>
                      </a:endParaRPr>
                    </a:p>
                  </a:txBody>
                  <a:tcPr marL="36000" marR="36000" anchor="ctr"/>
                </a:tc>
                <a:tc>
                  <a:txBody>
                    <a:bodyPr/>
                    <a:lstStyle/>
                    <a:p>
                      <a:pPr algn="l"/>
                      <a:r>
                        <a:rPr kumimoji="1" lang="ja-JP" altLang="en-US" sz="1800" dirty="0">
                          <a:latin typeface="Meiryo UI" panose="020B0604030504040204" pitchFamily="50" charset="-128"/>
                          <a:ea typeface="Meiryo UI" panose="020B0604030504040204" pitchFamily="50" charset="-128"/>
                        </a:rPr>
                        <a:t>改正条例の一部施行</a:t>
                      </a:r>
                    </a:p>
                  </a:txBody>
                  <a:tcPr marL="36000" marR="36000" anchor="ctr"/>
                </a:tc>
                <a:extLst>
                  <a:ext uri="{0D108BD9-81ED-4DB2-BD59-A6C34878D82A}">
                    <a16:rowId xmlns:a16="http://schemas.microsoft.com/office/drawing/2014/main" val="2960022121"/>
                  </a:ext>
                </a:extLst>
              </a:tr>
              <a:tr h="592561">
                <a:tc>
                  <a:txBody>
                    <a:bodyPr/>
                    <a:lstStyle/>
                    <a:p>
                      <a:pPr algn="ctr"/>
                      <a:r>
                        <a:rPr kumimoji="1" lang="ja-JP" altLang="en-US" sz="1800" dirty="0">
                          <a:latin typeface="Meiryo UI" panose="020B0604030504040204" pitchFamily="50" charset="-128"/>
                          <a:ea typeface="Meiryo UI" panose="020B0604030504040204" pitchFamily="50" charset="-128"/>
                        </a:rPr>
                        <a:t>令和５年４月</a:t>
                      </a:r>
                      <a:endParaRPr kumimoji="1" lang="en-US" altLang="ja-JP" sz="1800" dirty="0">
                        <a:latin typeface="Meiryo UI" panose="020B0604030504040204" pitchFamily="50" charset="-128"/>
                        <a:ea typeface="Meiryo UI" panose="020B0604030504040204" pitchFamily="50" charset="-128"/>
                      </a:endParaRPr>
                    </a:p>
                  </a:txBody>
                  <a:tcPr marL="36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改正条例の施行（令和４年４月施行分以外）</a:t>
                      </a:r>
                    </a:p>
                  </a:txBody>
                  <a:tcPr marL="36000" marR="36000" anchor="ctr"/>
                </a:tc>
                <a:extLst>
                  <a:ext uri="{0D108BD9-81ED-4DB2-BD59-A6C34878D82A}">
                    <a16:rowId xmlns:a16="http://schemas.microsoft.com/office/drawing/2014/main" val="2010205357"/>
                  </a:ext>
                </a:extLst>
              </a:tr>
            </a:tbl>
          </a:graphicData>
        </a:graphic>
      </p:graphicFrame>
    </p:spTree>
    <p:extLst>
      <p:ext uri="{BB962C8B-B14F-4D97-AF65-F5344CB8AC3E}">
        <p14:creationId xmlns:p14="http://schemas.microsoft.com/office/powerpoint/2010/main" val="3914451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１．事業者の取組みを促進するための制度の基本的な考え方</a:t>
            </a:r>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2</a:t>
            </a:fld>
            <a:endParaRPr kumimoji="1" lang="ja-JP" altLang="en-US"/>
          </a:p>
        </p:txBody>
      </p:sp>
      <p:sp>
        <p:nvSpPr>
          <p:cNvPr id="10" name="角丸四角形 9"/>
          <p:cNvSpPr/>
          <p:nvPr/>
        </p:nvSpPr>
        <p:spPr>
          <a:xfrm>
            <a:off x="395536" y="1556960"/>
            <a:ext cx="8352928" cy="1512000"/>
          </a:xfrm>
          <a:prstGeom prst="roundRect">
            <a:avLst>
              <a:gd name="adj" fmla="val 12819"/>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400"/>
              </a:lnSpc>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○電気の排出係数・再エネ導入量を確実に把握する仕組みが必要。</a:t>
            </a:r>
            <a:endPar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a:lnSpc>
                <a:spcPts val="2400"/>
              </a:lnSpc>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○電気の供給側</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電気の小売供給</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において、再エネの導入拡大を促進する取組みが必要。</a:t>
            </a:r>
            <a:endPar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a:extLst>
              <a:ext uri="{FF2B5EF4-FFF2-40B4-BE49-F238E27FC236}">
                <a16:creationId xmlns:a16="http://schemas.microsoft.com/office/drawing/2014/main" id="{D85538E7-BE6B-4352-89F6-B699CAA961EB}"/>
              </a:ext>
            </a:extLst>
          </p:cNvPr>
          <p:cNvSpPr txBox="1"/>
          <p:nvPr/>
        </p:nvSpPr>
        <p:spPr>
          <a:xfrm>
            <a:off x="323528" y="1052736"/>
            <a:ext cx="8496944" cy="451021"/>
          </a:xfrm>
          <a:prstGeom prst="rect">
            <a:avLst/>
          </a:prstGeom>
          <a:noFill/>
          <a:ln>
            <a:noFill/>
          </a:ln>
        </p:spPr>
        <p:txBody>
          <a:bodyPr wrap="square" rtlCol="0">
            <a:spAutoFit/>
          </a:bodyPr>
          <a:lstStyle/>
          <a:p>
            <a:pPr marL="177800" indent="-177800">
              <a:lnSpc>
                <a:spcPts val="3200"/>
              </a:lnSpc>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＜方策１のポイント＞</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a:extLst>
              <a:ext uri="{FF2B5EF4-FFF2-40B4-BE49-F238E27FC236}">
                <a16:creationId xmlns:a16="http://schemas.microsoft.com/office/drawing/2014/main" id="{D85538E7-BE6B-4352-89F6-B699CAA961EB}"/>
              </a:ext>
            </a:extLst>
          </p:cNvPr>
          <p:cNvSpPr txBox="1"/>
          <p:nvPr/>
        </p:nvSpPr>
        <p:spPr>
          <a:xfrm>
            <a:off x="323528" y="3140968"/>
            <a:ext cx="8496944" cy="451021"/>
          </a:xfrm>
          <a:prstGeom prst="rect">
            <a:avLst/>
          </a:prstGeom>
          <a:noFill/>
          <a:ln>
            <a:noFill/>
          </a:ln>
        </p:spPr>
        <p:txBody>
          <a:bodyPr wrap="square" rtlCol="0">
            <a:spAutoFit/>
          </a:bodyPr>
          <a:lstStyle/>
          <a:p>
            <a:pPr marL="177800" indent="-177800">
              <a:lnSpc>
                <a:spcPts val="3200"/>
              </a:lnSpc>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＜方策２のポイント＞</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395536" y="3573016"/>
            <a:ext cx="8352928" cy="1512000"/>
          </a:xfrm>
          <a:prstGeom prst="roundRect">
            <a:avLst>
              <a:gd name="adj" fmla="val 12819"/>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1938" indent="-261938">
              <a:lnSpc>
                <a:spcPts val="2400"/>
              </a:lnSpc>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○削減目標の達成に向けて、再エネの導入促進や優良事例の水平展開など、　特定事業者によるさらなる取組みを促進する仕組みが必要。</a:t>
            </a:r>
          </a:p>
          <a:p>
            <a:pPr>
              <a:lnSpc>
                <a:spcPts val="1600"/>
              </a:lnSpc>
            </a:pPr>
            <a:endPar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○適応など新たな観点での取組状況の把握及び取組促進が必要。</a:t>
            </a:r>
          </a:p>
        </p:txBody>
      </p:sp>
      <p:sp>
        <p:nvSpPr>
          <p:cNvPr id="16" name="テキスト ボックス 15">
            <a:extLst>
              <a:ext uri="{FF2B5EF4-FFF2-40B4-BE49-F238E27FC236}">
                <a16:creationId xmlns:a16="http://schemas.microsoft.com/office/drawing/2014/main" id="{D85538E7-BE6B-4352-89F6-B699CAA961EB}"/>
              </a:ext>
            </a:extLst>
          </p:cNvPr>
          <p:cNvSpPr txBox="1"/>
          <p:nvPr/>
        </p:nvSpPr>
        <p:spPr>
          <a:xfrm>
            <a:off x="179512" y="519576"/>
            <a:ext cx="8782804" cy="502702"/>
          </a:xfrm>
          <a:prstGeom prst="rect">
            <a:avLst/>
          </a:prstGeom>
          <a:noFill/>
        </p:spPr>
        <p:txBody>
          <a:bodyPr wrap="square" rtlCol="0">
            <a:spAutoFit/>
          </a:bodyPr>
          <a:lstStyle/>
          <a:p>
            <a:pPr marL="177800" indent="-177800">
              <a:lnSpc>
                <a:spcPts val="3200"/>
              </a:lnSpc>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基本的な考え方について</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a:extLst>
              <a:ext uri="{FF2B5EF4-FFF2-40B4-BE49-F238E27FC236}">
                <a16:creationId xmlns:a16="http://schemas.microsoft.com/office/drawing/2014/main" id="{A25E01E8-8102-45C1-BEB5-5C7E4E278387}"/>
              </a:ext>
            </a:extLst>
          </p:cNvPr>
          <p:cNvSpPr txBox="1"/>
          <p:nvPr/>
        </p:nvSpPr>
        <p:spPr>
          <a:xfrm>
            <a:off x="323528" y="5229200"/>
            <a:ext cx="8496944" cy="451021"/>
          </a:xfrm>
          <a:prstGeom prst="rect">
            <a:avLst/>
          </a:prstGeom>
          <a:noFill/>
          <a:ln>
            <a:noFill/>
          </a:ln>
        </p:spPr>
        <p:txBody>
          <a:bodyPr wrap="square" rtlCol="0">
            <a:spAutoFit/>
          </a:bodyPr>
          <a:lstStyle/>
          <a:p>
            <a:pPr marL="177800" indent="-177800">
              <a:lnSpc>
                <a:spcPts val="3200"/>
              </a:lnSpc>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＜方策３のポイント＞</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4">
            <a:extLst>
              <a:ext uri="{FF2B5EF4-FFF2-40B4-BE49-F238E27FC236}">
                <a16:creationId xmlns:a16="http://schemas.microsoft.com/office/drawing/2014/main" id="{3A3A1A12-FBFE-42E9-826B-DF97ABE195F1}"/>
              </a:ext>
            </a:extLst>
          </p:cNvPr>
          <p:cNvSpPr/>
          <p:nvPr/>
        </p:nvSpPr>
        <p:spPr>
          <a:xfrm>
            <a:off x="395536" y="5680221"/>
            <a:ext cx="8352928" cy="864000"/>
          </a:xfrm>
          <a:prstGeom prst="roundRect">
            <a:avLst>
              <a:gd name="adj" fmla="val 22771"/>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1938" indent="-261938">
              <a:lnSpc>
                <a:spcPts val="2400"/>
              </a:lnSpc>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○条例の基本理念、目的や各主体の責務等、条例全体で「脱炭素社会」の実現をめざす方向性を示すことが必要。</a:t>
            </a:r>
            <a:endPar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209169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3</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２．新たな制度の方向性について</a:t>
            </a:r>
          </a:p>
        </p:txBody>
      </p:sp>
      <p:sp>
        <p:nvSpPr>
          <p:cNvPr id="4" name="正方形/長方形 3"/>
          <p:cNvSpPr/>
          <p:nvPr/>
        </p:nvSpPr>
        <p:spPr>
          <a:xfrm>
            <a:off x="323528" y="1412776"/>
            <a:ext cx="7718176"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①　新たな計画書・報告書制度の創設について（事務局案）</a:t>
            </a:r>
            <a:endParaRPr lang="ja-JP" altLang="en-US" sz="2000" b="1" dirty="0"/>
          </a:p>
        </p:txBody>
      </p:sp>
      <p:sp>
        <p:nvSpPr>
          <p:cNvPr id="22" name="正方形/長方形 21">
            <a:extLst>
              <a:ext uri="{FF2B5EF4-FFF2-40B4-BE49-F238E27FC236}">
                <a16:creationId xmlns:a16="http://schemas.microsoft.com/office/drawing/2014/main" id="{466E1240-A2E2-4F8F-BB27-BCCAEB53E9E6}"/>
              </a:ext>
            </a:extLst>
          </p:cNvPr>
          <p:cNvSpPr/>
          <p:nvPr/>
        </p:nvSpPr>
        <p:spPr>
          <a:xfrm>
            <a:off x="323528" y="4843026"/>
            <a:ext cx="8496946" cy="1754326"/>
          </a:xfrm>
          <a:prstGeom prst="rect">
            <a:avLst/>
          </a:prstGeom>
          <a:ln>
            <a:solidFill>
              <a:schemeClr val="tx1"/>
            </a:solidFill>
            <a:prstDash val="dash"/>
          </a:ln>
        </p:spPr>
        <p:txBody>
          <a:bodyPr wrap="square">
            <a:spAutoFit/>
          </a:bodyPr>
          <a:lstStyle/>
          <a:p>
            <a:r>
              <a:rPr lang="ja-JP" altLang="en-US" sz="1600" dirty="0">
                <a:latin typeface="Meiryo UI" panose="020B0604030504040204" pitchFamily="50" charset="-128"/>
                <a:ea typeface="Meiryo UI" panose="020B0604030504040204" pitchFamily="50" charset="-128"/>
              </a:rPr>
              <a:t>＜参考情報＞</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◇電気事業法に基づく事業者の区分</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(1) </a:t>
            </a:r>
            <a:r>
              <a:rPr lang="ja-JP" altLang="en-US" sz="1600" dirty="0">
                <a:latin typeface="Meiryo UI" panose="020B0604030504040204" pitchFamily="50" charset="-128"/>
                <a:ea typeface="Meiryo UI" panose="020B0604030504040204" pitchFamily="50" charset="-128"/>
              </a:rPr>
              <a:t>小売電気事業者　・・・</a:t>
            </a:r>
            <a:r>
              <a:rPr lang="ja-JP" altLang="en-US" sz="1400" dirty="0">
                <a:latin typeface="Meiryo UI" panose="020B0604030504040204" pitchFamily="50" charset="-128"/>
                <a:ea typeface="Meiryo UI" panose="020B0604030504040204" pitchFamily="50" charset="-128"/>
              </a:rPr>
              <a:t>小売供給</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一般の需要に応じ電気を供給すること</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を行う事業者</a:t>
            </a:r>
          </a:p>
          <a:p>
            <a:pPr marL="533400" indent="-533400">
              <a:tabLst>
                <a:tab pos="2606675" algn="l"/>
              </a:tabLst>
            </a:pPr>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(2) </a:t>
            </a:r>
            <a:r>
              <a:rPr lang="ja-JP" altLang="en-US" sz="1600" dirty="0">
                <a:latin typeface="Meiryo UI" panose="020B0604030504040204" pitchFamily="50" charset="-128"/>
                <a:ea typeface="Meiryo UI" panose="020B0604030504040204" pitchFamily="50" charset="-128"/>
              </a:rPr>
              <a:t>一般送配電事業者・・・</a:t>
            </a:r>
            <a:r>
              <a:rPr lang="ja-JP" altLang="en-US" sz="1400" dirty="0">
                <a:latin typeface="Meiryo UI" panose="020B0604030504040204" pitchFamily="50" charset="-128"/>
                <a:ea typeface="Meiryo UI" panose="020B0604030504040204" pitchFamily="50" charset="-128"/>
              </a:rPr>
              <a:t>自らが維持し、及び運用する送電用及び配電用の電気工作物によりその供給区域において託送供給及び発電量調整供給を行う事業者</a:t>
            </a:r>
          </a:p>
          <a:p>
            <a:pPr marL="533400" indent="-533400"/>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(3) </a:t>
            </a:r>
            <a:r>
              <a:rPr lang="ja-JP" altLang="en-US" sz="1600" dirty="0">
                <a:latin typeface="Meiryo UI" panose="020B0604030504040204" pitchFamily="50" charset="-128"/>
                <a:ea typeface="Meiryo UI" panose="020B0604030504040204" pitchFamily="50" charset="-128"/>
              </a:rPr>
              <a:t>特定送配電事業者・・・</a:t>
            </a:r>
            <a:r>
              <a:rPr lang="ja-JP" altLang="en-US" sz="1400" dirty="0">
                <a:latin typeface="Meiryo UI" panose="020B0604030504040204" pitchFamily="50" charset="-128"/>
                <a:ea typeface="Meiryo UI" panose="020B0604030504040204" pitchFamily="50" charset="-128"/>
              </a:rPr>
              <a:t>自らが維持し、及び運用する送電用及び配電用の電気工作物により特定の供給地点において小売供給等の用に供するための電気に係る託送供給を行う事業者</a:t>
            </a:r>
            <a:endParaRPr lang="en-US" altLang="ja-JP" sz="14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D85538E7-BE6B-4352-89F6-B699CAA961EB}"/>
              </a:ext>
            </a:extLst>
          </p:cNvPr>
          <p:cNvSpPr txBox="1"/>
          <p:nvPr/>
        </p:nvSpPr>
        <p:spPr>
          <a:xfrm>
            <a:off x="181684" y="476999"/>
            <a:ext cx="8782804" cy="871521"/>
          </a:xfrm>
          <a:prstGeom prst="rect">
            <a:avLst/>
          </a:prstGeom>
          <a:noFill/>
        </p:spPr>
        <p:txBody>
          <a:bodyPr wrap="square" rtlCol="0">
            <a:spAutoFit/>
          </a:bodyPr>
          <a:lstStyle/>
          <a:p>
            <a:pPr marL="441325" indent="-441325">
              <a:lnSpc>
                <a:spcPts val="32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＜方策</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小売電気事業者等の電力販売量・再エネ導入量等に</a:t>
            </a:r>
            <a:endPar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1325">
              <a:lnSpc>
                <a:spcPts val="32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関する新たな計画書・報告書制度の創設・運用について</a:t>
            </a:r>
          </a:p>
        </p:txBody>
      </p:sp>
      <p:sp>
        <p:nvSpPr>
          <p:cNvPr id="11" name="角丸四角形 10"/>
          <p:cNvSpPr/>
          <p:nvPr/>
        </p:nvSpPr>
        <p:spPr>
          <a:xfrm>
            <a:off x="323527" y="1908822"/>
            <a:ext cx="8496945" cy="2808000"/>
          </a:xfrm>
          <a:prstGeom prst="roundRect">
            <a:avLst>
              <a:gd name="adj" fmla="val 8296"/>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制度の方向性</a:t>
            </a:r>
            <a:r>
              <a:rPr lang="zh-TW"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（事務局案）</a:t>
            </a: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○新たな制度の対象事業者について</a:t>
            </a:r>
            <a:endParaRPr lang="en-US" altLang="ja-JP"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　・最終保障供給</a:t>
            </a:r>
            <a:r>
              <a:rPr lang="en-US" altLang="ja-JP"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小売事業者が突然破たん、撤退した場合等でも、電気の供給を受けられるようにする措置</a:t>
            </a:r>
            <a:r>
              <a:rPr lang="en-US" altLang="ja-JP"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も含めて、すべての小売供給を行う事業者を把握対象とするため、</a:t>
            </a:r>
            <a:r>
              <a:rPr lang="ja-JP" altLang="en-US" u="sng" dirty="0">
                <a:solidFill>
                  <a:schemeClr val="tx1"/>
                </a:solidFill>
                <a:latin typeface="Meiryo UI" panose="020B0604030504040204" pitchFamily="50" charset="-128"/>
                <a:ea typeface="Meiryo UI" panose="020B0604030504040204" pitchFamily="50" charset="-128"/>
              </a:rPr>
              <a:t>小売電気事業者に加え、一般・特定送配電事業者も対象</a:t>
            </a:r>
            <a:r>
              <a:rPr lang="ja-JP" altLang="en-US" dirty="0">
                <a:solidFill>
                  <a:schemeClr val="tx1"/>
                </a:solidFill>
                <a:latin typeface="Meiryo UI" panose="020B0604030504040204" pitchFamily="50" charset="-128"/>
                <a:ea typeface="Meiryo UI" panose="020B0604030504040204" pitchFamily="50" charset="-128"/>
              </a:rPr>
              <a:t>とする。</a:t>
            </a:r>
            <a:endParaRPr lang="en-US" altLang="ja-JP"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　・再エネの導入を拡大する施策目的を十分に果たせるよう、府域の電力供給の大部分をカバーしつつ、</a:t>
            </a:r>
            <a:r>
              <a:rPr lang="ja-JP" altLang="en-US" u="sng" dirty="0">
                <a:solidFill>
                  <a:schemeClr val="tx1"/>
                </a:solidFill>
                <a:latin typeface="Meiryo UI" panose="020B0604030504040204" pitchFamily="50" charset="-128"/>
                <a:ea typeface="Meiryo UI" panose="020B0604030504040204" pitchFamily="50" charset="-128"/>
              </a:rPr>
              <a:t>新規の再エネ発電事業も対象</a:t>
            </a:r>
            <a:r>
              <a:rPr lang="ja-JP" altLang="en-US" dirty="0">
                <a:solidFill>
                  <a:schemeClr val="tx1"/>
                </a:solidFill>
                <a:latin typeface="Meiryo UI" panose="020B0604030504040204" pitchFamily="50" charset="-128"/>
                <a:ea typeface="Meiryo UI" panose="020B0604030504040204" pitchFamily="50" charset="-128"/>
              </a:rPr>
              <a:t>とできるようにする。</a:t>
            </a:r>
            <a:endParaRPr lang="en-US" altLang="ja-JP"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　　</a:t>
            </a:r>
            <a:r>
              <a:rPr lang="en-US" altLang="ja-JP"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エネルギー供給構造高度化法の報告対象事</a:t>
            </a:r>
            <a:r>
              <a:rPr lang="ja-JP" altLang="en-US" dirty="0" smtClean="0">
                <a:solidFill>
                  <a:schemeClr val="tx1"/>
                </a:solidFill>
                <a:latin typeface="Meiryo UI" panose="020B0604030504040204" pitchFamily="50" charset="-128"/>
                <a:ea typeface="Meiryo UI" panose="020B0604030504040204" pitchFamily="50" charset="-128"/>
              </a:rPr>
              <a:t>業者に加えて、</a:t>
            </a:r>
            <a:r>
              <a:rPr lang="ja-JP" altLang="en-US" dirty="0">
                <a:solidFill>
                  <a:schemeClr val="tx1"/>
                </a:solidFill>
                <a:latin typeface="Meiryo UI" panose="020B0604030504040204" pitchFamily="50" charset="-128"/>
                <a:ea typeface="Meiryo UI" panose="020B0604030504040204" pitchFamily="50" charset="-128"/>
              </a:rPr>
              <a:t>地域新電力など中小規模で地域に根差した事業者も対象とする。</a:t>
            </a:r>
            <a:r>
              <a:rPr lang="en-US" altLang="ja-JP" dirty="0">
                <a:solidFill>
                  <a:schemeClr val="tx1"/>
                </a:solidFill>
                <a:latin typeface="Meiryo UI" panose="020B0604030504040204" pitchFamily="50" charset="-128"/>
                <a:ea typeface="Meiryo UI" panose="020B0604030504040204" pitchFamily="50" charset="-128"/>
              </a:rPr>
              <a:t>)</a:t>
            </a: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52928" y="1384032"/>
            <a:ext cx="1267544" cy="1267544"/>
          </a:xfrm>
          <a:prstGeom prst="rect">
            <a:avLst/>
          </a:prstGeom>
        </p:spPr>
      </p:pic>
    </p:spTree>
    <p:extLst>
      <p:ext uri="{BB962C8B-B14F-4D97-AF65-F5344CB8AC3E}">
        <p14:creationId xmlns:p14="http://schemas.microsoft.com/office/powerpoint/2010/main" val="7263273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4</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２．新たな制度の方向性について</a:t>
            </a:r>
          </a:p>
        </p:txBody>
      </p:sp>
      <p:sp>
        <p:nvSpPr>
          <p:cNvPr id="4" name="正方形/長方形 3"/>
          <p:cNvSpPr/>
          <p:nvPr/>
        </p:nvSpPr>
        <p:spPr>
          <a:xfrm>
            <a:off x="323528" y="1412776"/>
            <a:ext cx="7718176"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①　新たな計画書・報告書制度の創設について（事務局案）</a:t>
            </a:r>
            <a:endParaRPr lang="ja-JP" altLang="en-US" sz="2000" b="1" dirty="0"/>
          </a:p>
        </p:txBody>
      </p:sp>
      <p:sp>
        <p:nvSpPr>
          <p:cNvPr id="22" name="正方形/長方形 21">
            <a:extLst>
              <a:ext uri="{FF2B5EF4-FFF2-40B4-BE49-F238E27FC236}">
                <a16:creationId xmlns:a16="http://schemas.microsoft.com/office/drawing/2014/main" id="{466E1240-A2E2-4F8F-BB27-BCCAEB53E9E6}"/>
              </a:ext>
            </a:extLst>
          </p:cNvPr>
          <p:cNvSpPr/>
          <p:nvPr/>
        </p:nvSpPr>
        <p:spPr>
          <a:xfrm>
            <a:off x="323528" y="1919733"/>
            <a:ext cx="8496946" cy="4680000"/>
          </a:xfrm>
          <a:prstGeom prst="rect">
            <a:avLst/>
          </a:prstGeom>
          <a:ln>
            <a:solidFill>
              <a:schemeClr val="tx1"/>
            </a:solidFill>
            <a:prstDash val="dash"/>
          </a:ln>
        </p:spPr>
        <p:txBody>
          <a:bodyPr wrap="square">
            <a:spAutoFit/>
          </a:bodyPr>
          <a:lstStyle/>
          <a:p>
            <a:r>
              <a:rPr lang="ja-JP" altLang="en-US" sz="1600" dirty="0">
                <a:latin typeface="Meiryo UI" panose="020B0604030504040204" pitchFamily="50" charset="-128"/>
                <a:ea typeface="Meiryo UI" panose="020B0604030504040204" pitchFamily="50" charset="-128"/>
              </a:rPr>
              <a:t>＜参考情報＞</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◇エネルギー供給構造高度化法</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高度化法</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の規定について</a:t>
            </a:r>
            <a:endParaRPr lang="en-US" altLang="ja-JP" sz="1600" dirty="0">
              <a:latin typeface="Meiryo UI" panose="020B0604030504040204" pitchFamily="50" charset="-128"/>
              <a:ea typeface="Meiryo UI" panose="020B0604030504040204" pitchFamily="50" charset="-128"/>
            </a:endParaRPr>
          </a:p>
          <a:p>
            <a:pPr marL="185738" indent="-185738"/>
            <a:r>
              <a:rPr lang="ja-JP" altLang="en-US" sz="1600" dirty="0">
                <a:latin typeface="Meiryo UI" panose="020B0604030504040204" pitchFamily="50" charset="-128"/>
                <a:ea typeface="Meiryo UI" panose="020B0604030504040204" pitchFamily="50" charset="-128"/>
              </a:rPr>
              <a:t>　・「非化石エネルギー源の利用に関する電気事業者の判断基準」に基づき、年間販売電力量が</a:t>
            </a:r>
            <a:r>
              <a:rPr lang="en-US" altLang="ja-JP" sz="1600" dirty="0">
                <a:latin typeface="Meiryo UI" panose="020B0604030504040204" pitchFamily="50" charset="-128"/>
                <a:ea typeface="Meiryo UI" panose="020B0604030504040204" pitchFamily="50" charset="-128"/>
              </a:rPr>
              <a:t>5</a:t>
            </a:r>
            <a:r>
              <a:rPr lang="ja-JP" altLang="en-US" sz="1600" dirty="0">
                <a:latin typeface="Meiryo UI" panose="020B0604030504040204" pitchFamily="50" charset="-128"/>
                <a:ea typeface="Meiryo UI" panose="020B0604030504040204" pitchFamily="50" charset="-128"/>
              </a:rPr>
              <a:t>億</a:t>
            </a:r>
            <a:r>
              <a:rPr lang="en-US" altLang="ja-JP" sz="1600" dirty="0">
                <a:latin typeface="Meiryo UI" panose="020B0604030504040204" pitchFamily="50" charset="-128"/>
                <a:ea typeface="Meiryo UI" panose="020B0604030504040204" pitchFamily="50" charset="-128"/>
              </a:rPr>
              <a:t>kWh</a:t>
            </a:r>
            <a:r>
              <a:rPr lang="ja-JP" altLang="en-US" sz="1600" dirty="0">
                <a:latin typeface="Meiryo UI" panose="020B0604030504040204" pitchFamily="50" charset="-128"/>
                <a:ea typeface="Meiryo UI" panose="020B0604030504040204" pitchFamily="50" charset="-128"/>
              </a:rPr>
              <a:t>以上の小売電気事業者に、高効率な電源の調達</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非化石電源</a:t>
            </a:r>
            <a:r>
              <a:rPr lang="en-US" altLang="ja-JP" sz="1600" dirty="0">
                <a:latin typeface="Meiryo UI" panose="020B0604030504040204" pitchFamily="50" charset="-128"/>
                <a:ea typeface="Meiryo UI" panose="020B0604030504040204" pitchFamily="50" charset="-128"/>
              </a:rPr>
              <a:t>44%</a:t>
            </a:r>
            <a:r>
              <a:rPr lang="ja-JP" altLang="en-US" sz="1600" dirty="0">
                <a:latin typeface="Meiryo UI" panose="020B0604030504040204" pitchFamily="50" charset="-128"/>
                <a:ea typeface="Meiryo UI" panose="020B0604030504040204" pitchFamily="50" charset="-128"/>
              </a:rPr>
              <a:t>以上</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を求める。</a:t>
            </a:r>
            <a:endParaRPr lang="en-US" altLang="ja-JP" sz="1600" dirty="0">
              <a:latin typeface="Meiryo UI" panose="020B0604030504040204" pitchFamily="50" charset="-128"/>
              <a:ea typeface="Meiryo UI" panose="020B0604030504040204" pitchFamily="50" charset="-128"/>
            </a:endParaRPr>
          </a:p>
          <a:p>
            <a:pPr>
              <a:lnSpc>
                <a:spcPts val="800"/>
              </a:lnSpc>
            </a:pP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◇他府県及び高度化法による対象事業者の比較について</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大阪府調べ</a:t>
            </a:r>
            <a:r>
              <a:rPr lang="en-US" altLang="ja-JP" sz="1600" dirty="0">
                <a:latin typeface="Meiryo UI" panose="020B0604030504040204" pitchFamily="50" charset="-128"/>
                <a:ea typeface="Meiryo UI" panose="020B0604030504040204" pitchFamily="50" charset="-128"/>
              </a:rPr>
              <a:t>)</a:t>
            </a: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pPr>
              <a:lnSpc>
                <a:spcPts val="1000"/>
              </a:lnSpc>
            </a:pPr>
            <a:r>
              <a:rPr lang="ja-JP" altLang="en-US" sz="16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各自治体への聞き取りによるものであり、公表値ではない。</a:t>
            </a:r>
            <a:endParaRPr lang="en-US" altLang="ja-JP" sz="1400" dirty="0">
              <a:latin typeface="Meiryo UI" panose="020B0604030504040204" pitchFamily="50" charset="-128"/>
              <a:ea typeface="Meiryo UI" panose="020B0604030504040204" pitchFamily="50" charset="-128"/>
            </a:endParaRPr>
          </a:p>
          <a:p>
            <a:pPr>
              <a:lnSpc>
                <a:spcPts val="800"/>
              </a:lnSpc>
            </a:pP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◇大阪府任意アンケート調査での対象事業者の把握方法</a:t>
            </a:r>
            <a:endParaRPr lang="en-US" altLang="ja-JP" sz="1600" dirty="0">
              <a:latin typeface="Meiryo UI" panose="020B0604030504040204" pitchFamily="50" charset="-128"/>
              <a:ea typeface="Meiryo UI" panose="020B0604030504040204" pitchFamily="50" charset="-128"/>
            </a:endParaRPr>
          </a:p>
          <a:p>
            <a:pPr marL="80963" indent="-80963"/>
            <a:r>
              <a:rPr lang="ja-JP" altLang="en-US" sz="1600" dirty="0">
                <a:latin typeface="Meiryo UI" panose="020B0604030504040204" pitchFamily="50" charset="-128"/>
                <a:ea typeface="Meiryo UI" panose="020B0604030504040204" pitchFamily="50" charset="-128"/>
              </a:rPr>
              <a:t>　・前年度に照会を実施した小売電気事業者</a:t>
            </a:r>
            <a:endParaRPr lang="en-US" altLang="ja-JP" sz="1600" dirty="0">
              <a:latin typeface="Meiryo UI" panose="020B0604030504040204" pitchFamily="50" charset="-128"/>
              <a:ea typeface="Meiryo UI" panose="020B0604030504040204" pitchFamily="50" charset="-128"/>
            </a:endParaRPr>
          </a:p>
          <a:p>
            <a:pPr marL="80963" indent="-80963"/>
            <a:r>
              <a:rPr lang="ja-JP" altLang="en-US" sz="1600" dirty="0">
                <a:latin typeface="Meiryo UI" panose="020B0604030504040204" pitchFamily="50" charset="-128"/>
                <a:ea typeface="Meiryo UI" panose="020B0604030504040204" pitchFamily="50" charset="-128"/>
              </a:rPr>
              <a:t>　　＋みなし小売電気事業者以外の小売電気事業者で、全国シェア</a:t>
            </a:r>
            <a:r>
              <a:rPr lang="en-US" altLang="ja-JP" sz="1600" dirty="0">
                <a:latin typeface="Meiryo UI" panose="020B0604030504040204" pitchFamily="50" charset="-128"/>
                <a:ea typeface="Meiryo UI" panose="020B0604030504040204" pitchFamily="50" charset="-128"/>
              </a:rPr>
              <a:t>0.5</a:t>
            </a:r>
            <a:r>
              <a:rPr lang="ja-JP" altLang="en-US" sz="1600" dirty="0">
                <a:latin typeface="Meiryo UI" panose="020B0604030504040204" pitchFamily="50" charset="-128"/>
                <a:ea typeface="Meiryo UI" panose="020B0604030504040204" pitchFamily="50" charset="-128"/>
              </a:rPr>
              <a:t>％以上の事業者</a:t>
            </a:r>
            <a:endParaRPr lang="en-US" altLang="ja-JP" sz="1600" dirty="0">
              <a:latin typeface="Meiryo UI" panose="020B0604030504040204" pitchFamily="50" charset="-128"/>
              <a:ea typeface="Meiryo UI" panose="020B0604030504040204" pitchFamily="50" charset="-128"/>
            </a:endParaRPr>
          </a:p>
          <a:p>
            <a:pPr marL="80963" indent="-80963"/>
            <a:r>
              <a:rPr lang="ja-JP" altLang="en-US" sz="1600" dirty="0">
                <a:latin typeface="Meiryo UI" panose="020B0604030504040204" pitchFamily="50" charset="-128"/>
                <a:ea typeface="Meiryo UI" panose="020B0604030504040204" pitchFamily="50" charset="-128"/>
              </a:rPr>
              <a:t>　　＋</a:t>
            </a:r>
            <a:r>
              <a:rPr lang="ja-JP" altLang="en-US" sz="1600" spc="-80" dirty="0">
                <a:latin typeface="Meiryo UI" panose="020B0604030504040204" pitchFamily="50" charset="-128"/>
                <a:ea typeface="Meiryo UI" panose="020B0604030504040204" pitchFamily="50" charset="-128"/>
              </a:rPr>
              <a:t>本社が府内にあるみなし小売電気事業者以外の小売電気事業者で、全国シェア</a:t>
            </a:r>
            <a:r>
              <a:rPr lang="en-US" altLang="ja-JP" sz="1600" spc="-80" dirty="0">
                <a:latin typeface="Meiryo UI" panose="020B0604030504040204" pitchFamily="50" charset="-128"/>
                <a:ea typeface="Meiryo UI" panose="020B0604030504040204" pitchFamily="50" charset="-128"/>
              </a:rPr>
              <a:t>0.1</a:t>
            </a:r>
            <a:r>
              <a:rPr lang="ja-JP" altLang="en-US" sz="1600" spc="-80" dirty="0">
                <a:latin typeface="Meiryo UI" panose="020B0604030504040204" pitchFamily="50" charset="-128"/>
                <a:ea typeface="Meiryo UI" panose="020B0604030504040204" pitchFamily="50" charset="-128"/>
              </a:rPr>
              <a:t>％以上の事業者</a:t>
            </a:r>
            <a:endParaRPr lang="en-US" altLang="ja-JP" sz="1600" spc="-8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D85538E7-BE6B-4352-89F6-B699CAA961EB}"/>
              </a:ext>
            </a:extLst>
          </p:cNvPr>
          <p:cNvSpPr txBox="1"/>
          <p:nvPr/>
        </p:nvSpPr>
        <p:spPr>
          <a:xfrm>
            <a:off x="181684" y="476999"/>
            <a:ext cx="8782804" cy="871521"/>
          </a:xfrm>
          <a:prstGeom prst="rect">
            <a:avLst/>
          </a:prstGeom>
          <a:noFill/>
        </p:spPr>
        <p:txBody>
          <a:bodyPr wrap="square" rtlCol="0">
            <a:spAutoFit/>
          </a:bodyPr>
          <a:lstStyle/>
          <a:p>
            <a:pPr marL="441325" indent="-441325">
              <a:lnSpc>
                <a:spcPts val="32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＜方策</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小売電気事業者等の電力販売量・再エネ導入量等に</a:t>
            </a:r>
            <a:endPar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1325">
              <a:lnSpc>
                <a:spcPts val="32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関する新たな計画書・報告書制度の創設・運用について</a:t>
            </a:r>
          </a:p>
        </p:txBody>
      </p:sp>
      <p:graphicFrame>
        <p:nvGraphicFramePr>
          <p:cNvPr id="8" name="表 7"/>
          <p:cNvGraphicFramePr>
            <a:graphicFrameLocks noGrp="1"/>
          </p:cNvGraphicFramePr>
          <p:nvPr>
            <p:extLst>
              <p:ext uri="{D42A27DB-BD31-4B8C-83A1-F6EECF244321}">
                <p14:modId xmlns:p14="http://schemas.microsoft.com/office/powerpoint/2010/main" val="478927008"/>
              </p:ext>
            </p:extLst>
          </p:nvPr>
        </p:nvGraphicFramePr>
        <p:xfrm>
          <a:off x="539553" y="3315464"/>
          <a:ext cx="8064894" cy="1811000"/>
        </p:xfrm>
        <a:graphic>
          <a:graphicData uri="http://schemas.openxmlformats.org/drawingml/2006/table">
            <a:tbl>
              <a:tblPr firstRow="1" bandRow="1">
                <a:tableStyleId>{5C22544A-7EE6-4342-B048-85BDC9FD1C3A}</a:tableStyleId>
              </a:tblPr>
              <a:tblGrid>
                <a:gridCol w="1008111">
                  <a:extLst>
                    <a:ext uri="{9D8B030D-6E8A-4147-A177-3AD203B41FA5}">
                      <a16:colId xmlns:a16="http://schemas.microsoft.com/office/drawing/2014/main" val="164386054"/>
                    </a:ext>
                  </a:extLst>
                </a:gridCol>
                <a:gridCol w="936104">
                  <a:extLst>
                    <a:ext uri="{9D8B030D-6E8A-4147-A177-3AD203B41FA5}">
                      <a16:colId xmlns:a16="http://schemas.microsoft.com/office/drawing/2014/main" val="3563489709"/>
                    </a:ext>
                  </a:extLst>
                </a:gridCol>
                <a:gridCol w="936104">
                  <a:extLst>
                    <a:ext uri="{9D8B030D-6E8A-4147-A177-3AD203B41FA5}">
                      <a16:colId xmlns:a16="http://schemas.microsoft.com/office/drawing/2014/main" val="922943542"/>
                    </a:ext>
                  </a:extLst>
                </a:gridCol>
                <a:gridCol w="936104">
                  <a:extLst>
                    <a:ext uri="{9D8B030D-6E8A-4147-A177-3AD203B41FA5}">
                      <a16:colId xmlns:a16="http://schemas.microsoft.com/office/drawing/2014/main" val="906398990"/>
                    </a:ext>
                  </a:extLst>
                </a:gridCol>
                <a:gridCol w="1080120">
                  <a:extLst>
                    <a:ext uri="{9D8B030D-6E8A-4147-A177-3AD203B41FA5}">
                      <a16:colId xmlns:a16="http://schemas.microsoft.com/office/drawing/2014/main" val="3700500045"/>
                    </a:ext>
                  </a:extLst>
                </a:gridCol>
                <a:gridCol w="1440160">
                  <a:extLst>
                    <a:ext uri="{9D8B030D-6E8A-4147-A177-3AD203B41FA5}">
                      <a16:colId xmlns:a16="http://schemas.microsoft.com/office/drawing/2014/main" val="2183136654"/>
                    </a:ext>
                  </a:extLst>
                </a:gridCol>
                <a:gridCol w="1728191">
                  <a:extLst>
                    <a:ext uri="{9D8B030D-6E8A-4147-A177-3AD203B41FA5}">
                      <a16:colId xmlns:a16="http://schemas.microsoft.com/office/drawing/2014/main" val="1205300759"/>
                    </a:ext>
                  </a:extLst>
                </a:gridCol>
              </a:tblGrid>
              <a:tr h="504056">
                <a:tc>
                  <a:txBody>
                    <a:bodyPr/>
                    <a:lstStyle/>
                    <a:p>
                      <a:pPr algn="ctr">
                        <a:lnSpc>
                          <a:spcPts val="1600"/>
                        </a:lnSpc>
                      </a:pPr>
                      <a:r>
                        <a:rPr kumimoji="1" lang="ja-JP" altLang="en-US" sz="1600" dirty="0">
                          <a:latin typeface="Meiryo UI" panose="020B0604030504040204" pitchFamily="50" charset="-128"/>
                          <a:ea typeface="Meiryo UI" panose="020B0604030504040204" pitchFamily="50" charset="-128"/>
                        </a:rPr>
                        <a:t>区分</a:t>
                      </a:r>
                    </a:p>
                  </a:txBody>
                  <a:tcPr marL="0" marR="0"/>
                </a:tc>
                <a:tc>
                  <a:txBody>
                    <a:bodyPr/>
                    <a:lstStyle/>
                    <a:p>
                      <a:pPr algn="ctr">
                        <a:lnSpc>
                          <a:spcPts val="1600"/>
                        </a:lnSpc>
                      </a:pPr>
                      <a:r>
                        <a:rPr kumimoji="1" lang="ja-JP" altLang="en-US" sz="1600" dirty="0">
                          <a:latin typeface="Meiryo UI" panose="020B0604030504040204" pitchFamily="50" charset="-128"/>
                          <a:ea typeface="Meiryo UI" panose="020B0604030504040204" pitchFamily="50" charset="-128"/>
                        </a:rPr>
                        <a:t>東京都</a:t>
                      </a:r>
                    </a:p>
                  </a:txBody>
                  <a:tcPr marL="0" marR="0"/>
                </a:tc>
                <a:tc>
                  <a:txBody>
                    <a:bodyPr/>
                    <a:lstStyle/>
                    <a:p>
                      <a:pPr algn="ctr">
                        <a:lnSpc>
                          <a:spcPts val="1600"/>
                        </a:lnSpc>
                      </a:pPr>
                      <a:r>
                        <a:rPr kumimoji="1" lang="ja-JP" altLang="en-US" sz="1600" dirty="0">
                          <a:latin typeface="Meiryo UI" panose="020B0604030504040204" pitchFamily="50" charset="-128"/>
                          <a:ea typeface="Meiryo UI" panose="020B0604030504040204" pitchFamily="50" charset="-128"/>
                        </a:rPr>
                        <a:t>京都府</a:t>
                      </a:r>
                    </a:p>
                  </a:txBody>
                  <a:tcPr marL="0" marR="0"/>
                </a:tc>
                <a:tc>
                  <a:txBody>
                    <a:bodyPr/>
                    <a:lstStyle/>
                    <a:p>
                      <a:pPr algn="ctr">
                        <a:lnSpc>
                          <a:spcPts val="1600"/>
                        </a:lnSpc>
                      </a:pPr>
                      <a:r>
                        <a:rPr kumimoji="1" lang="ja-JP" altLang="en-US" sz="1600" dirty="0">
                          <a:latin typeface="Meiryo UI" panose="020B0604030504040204" pitchFamily="50" charset="-128"/>
                          <a:ea typeface="Meiryo UI" panose="020B0604030504040204" pitchFamily="50" charset="-128"/>
                        </a:rPr>
                        <a:t>横浜市</a:t>
                      </a:r>
                    </a:p>
                  </a:txBody>
                  <a:tcPr marL="0" marR="0"/>
                </a:tc>
                <a:tc>
                  <a:txBody>
                    <a:bodyPr/>
                    <a:lstStyle/>
                    <a:p>
                      <a:pPr algn="ctr">
                        <a:lnSpc>
                          <a:spcPts val="1600"/>
                        </a:lnSpc>
                      </a:pPr>
                      <a:r>
                        <a:rPr kumimoji="1" lang="ja-JP" altLang="en-US" sz="1600" dirty="0">
                          <a:latin typeface="Meiryo UI" panose="020B0604030504040204" pitchFamily="50" charset="-128"/>
                          <a:ea typeface="Meiryo UI" panose="020B0604030504040204" pitchFamily="50" charset="-128"/>
                        </a:rPr>
                        <a:t>大阪府</a:t>
                      </a:r>
                      <a:endParaRPr kumimoji="1" lang="en-US" altLang="ja-JP" sz="1600" dirty="0">
                        <a:latin typeface="Meiryo UI" panose="020B0604030504040204" pitchFamily="50" charset="-128"/>
                        <a:ea typeface="Meiryo UI" panose="020B0604030504040204" pitchFamily="50" charset="-128"/>
                      </a:endParaRPr>
                    </a:p>
                    <a:p>
                      <a:pPr algn="ctr">
                        <a:lnSpc>
                          <a:spcPts val="1600"/>
                        </a:lnSpc>
                      </a:pP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アンケート</a:t>
                      </a: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marL="0" marR="0"/>
                </a:tc>
                <a:tc>
                  <a:txBody>
                    <a:bodyPr/>
                    <a:lstStyle/>
                    <a:p>
                      <a:pPr algn="ctr">
                        <a:lnSpc>
                          <a:spcPts val="1600"/>
                        </a:lnSpc>
                      </a:pPr>
                      <a:r>
                        <a:rPr kumimoji="1" lang="ja-JP" altLang="en-US" sz="1600" dirty="0">
                          <a:latin typeface="Meiryo UI" panose="020B0604030504040204" pitchFamily="50" charset="-128"/>
                          <a:ea typeface="Meiryo UI" panose="020B0604030504040204" pitchFamily="50" charset="-128"/>
                        </a:rPr>
                        <a:t>高度化法</a:t>
                      </a:r>
                    </a:p>
                  </a:txBody>
                  <a:tcPr marL="0" marR="0"/>
                </a:tc>
                <a:tc>
                  <a:txBody>
                    <a:bodyPr/>
                    <a:lstStyle/>
                    <a:p>
                      <a:pPr algn="ctr">
                        <a:lnSpc>
                          <a:spcPts val="1600"/>
                        </a:lnSpc>
                      </a:pPr>
                      <a:r>
                        <a:rPr kumimoji="1" lang="ja-JP" altLang="en-US" sz="1600" dirty="0">
                          <a:latin typeface="Meiryo UI" panose="020B0604030504040204" pitchFamily="50" charset="-128"/>
                          <a:ea typeface="Meiryo UI" panose="020B0604030504040204" pitchFamily="50" charset="-128"/>
                        </a:rPr>
                        <a:t>大阪府</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高度化法の要件とした場合</a:t>
                      </a:r>
                      <a:r>
                        <a:rPr kumimoji="1" lang="en-US" altLang="ja-JP" sz="1600" dirty="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a:txBody>
                  <a:tcPr marL="0" marR="0"/>
                </a:tc>
                <a:extLst>
                  <a:ext uri="{0D108BD9-81ED-4DB2-BD59-A6C34878D82A}">
                    <a16:rowId xmlns:a16="http://schemas.microsoft.com/office/drawing/2014/main" val="1452171393"/>
                  </a:ext>
                </a:extLst>
              </a:tr>
              <a:tr h="311264">
                <a:tc>
                  <a:txBody>
                    <a:bodyPr/>
                    <a:lstStyle/>
                    <a:p>
                      <a:pPr algn="ctr">
                        <a:lnSpc>
                          <a:spcPts val="1600"/>
                        </a:lnSpc>
                      </a:pPr>
                      <a:r>
                        <a:rPr kumimoji="1" lang="ja-JP" altLang="en-US" sz="1600" dirty="0">
                          <a:latin typeface="Meiryo UI" panose="020B0604030504040204" pitchFamily="50" charset="-128"/>
                          <a:ea typeface="Meiryo UI" panose="020B0604030504040204" pitchFamily="50" charset="-128"/>
                        </a:rPr>
                        <a:t>事業者数</a:t>
                      </a:r>
                    </a:p>
                  </a:txBody>
                  <a:tcPr marL="0" marR="0"/>
                </a:tc>
                <a:tc>
                  <a:txBody>
                    <a:bodyPr/>
                    <a:lstStyle/>
                    <a:p>
                      <a:pPr algn="ctr">
                        <a:lnSpc>
                          <a:spcPts val="1600"/>
                        </a:lnSpc>
                      </a:pPr>
                      <a:r>
                        <a:rPr kumimoji="1" lang="en-US" altLang="ja-JP" sz="1600" dirty="0">
                          <a:latin typeface="Meiryo UI" panose="020B0604030504040204" pitchFamily="50" charset="-128"/>
                          <a:ea typeface="Meiryo UI" panose="020B0604030504040204" pitchFamily="50" charset="-128"/>
                        </a:rPr>
                        <a:t>239</a:t>
                      </a:r>
                      <a:endParaRPr kumimoji="1" lang="ja-JP" altLang="en-US" sz="1600" dirty="0">
                        <a:latin typeface="Meiryo UI" panose="020B0604030504040204" pitchFamily="50" charset="-128"/>
                        <a:ea typeface="Meiryo UI" panose="020B0604030504040204" pitchFamily="50" charset="-128"/>
                      </a:endParaRPr>
                    </a:p>
                  </a:txBody>
                  <a:tcPr marL="0" marR="0"/>
                </a:tc>
                <a:tc>
                  <a:txBody>
                    <a:bodyPr/>
                    <a:lstStyle/>
                    <a:p>
                      <a:pPr algn="ctr">
                        <a:lnSpc>
                          <a:spcPts val="1600"/>
                        </a:lnSpc>
                      </a:pPr>
                      <a:r>
                        <a:rPr kumimoji="1" lang="en-US" altLang="ja-JP" sz="1600" dirty="0">
                          <a:latin typeface="Meiryo UI" panose="020B0604030504040204" pitchFamily="50" charset="-128"/>
                          <a:ea typeface="Meiryo UI" panose="020B0604030504040204" pitchFamily="50" charset="-128"/>
                        </a:rPr>
                        <a:t>86</a:t>
                      </a:r>
                      <a:endParaRPr kumimoji="1" lang="ja-JP" altLang="en-US" sz="1600" dirty="0">
                        <a:latin typeface="Meiryo UI" panose="020B0604030504040204" pitchFamily="50" charset="-128"/>
                        <a:ea typeface="Meiryo UI" panose="020B0604030504040204" pitchFamily="50" charset="-128"/>
                      </a:endParaRPr>
                    </a:p>
                  </a:txBody>
                  <a:tcPr marL="0" marR="0"/>
                </a:tc>
                <a:tc>
                  <a:txBody>
                    <a:bodyPr/>
                    <a:lstStyle/>
                    <a:p>
                      <a:pPr algn="ctr">
                        <a:lnSpc>
                          <a:spcPts val="1600"/>
                        </a:lnSpc>
                      </a:pPr>
                      <a:r>
                        <a:rPr kumimoji="1" lang="en-US" altLang="ja-JP" sz="1600" dirty="0">
                          <a:latin typeface="Meiryo UI" panose="020B0604030504040204" pitchFamily="50" charset="-128"/>
                          <a:ea typeface="Meiryo UI" panose="020B0604030504040204" pitchFamily="50" charset="-128"/>
                        </a:rPr>
                        <a:t>175</a:t>
                      </a:r>
                      <a:endParaRPr kumimoji="1" lang="ja-JP" altLang="en-US" sz="1600" dirty="0">
                        <a:latin typeface="Meiryo UI" panose="020B0604030504040204" pitchFamily="50" charset="-128"/>
                        <a:ea typeface="Meiryo UI" panose="020B0604030504040204" pitchFamily="50" charset="-128"/>
                      </a:endParaRPr>
                    </a:p>
                  </a:txBody>
                  <a:tcPr marL="0" marR="0"/>
                </a:tc>
                <a:tc>
                  <a:txBody>
                    <a:bodyPr/>
                    <a:lstStyle/>
                    <a:p>
                      <a:pPr algn="ctr">
                        <a:lnSpc>
                          <a:spcPts val="1600"/>
                        </a:lnSpc>
                      </a:pPr>
                      <a:r>
                        <a:rPr kumimoji="1" lang="en-US" altLang="ja-JP" sz="1600" dirty="0">
                          <a:latin typeface="Meiryo UI" panose="020B0604030504040204" pitchFamily="50" charset="-128"/>
                          <a:ea typeface="Meiryo UI" panose="020B0604030504040204" pitchFamily="50" charset="-128"/>
                        </a:rPr>
                        <a:t>72</a:t>
                      </a:r>
                      <a:endParaRPr kumimoji="1" lang="ja-JP" altLang="en-US" sz="1600" dirty="0">
                        <a:latin typeface="Meiryo UI" panose="020B0604030504040204" pitchFamily="50" charset="-128"/>
                        <a:ea typeface="Meiryo UI" panose="020B0604030504040204" pitchFamily="50" charset="-128"/>
                      </a:endParaRPr>
                    </a:p>
                  </a:txBody>
                  <a:tcPr marL="0" marR="0"/>
                </a:tc>
                <a:tc>
                  <a:txBody>
                    <a:bodyPr/>
                    <a:lstStyle/>
                    <a:p>
                      <a:pPr algn="ctr">
                        <a:lnSpc>
                          <a:spcPts val="1600"/>
                        </a:lnSpc>
                      </a:pPr>
                      <a:r>
                        <a:rPr kumimoji="1" lang="en-US" altLang="ja-JP" sz="1600" dirty="0">
                          <a:latin typeface="Meiryo UI" panose="020B0604030504040204" pitchFamily="50" charset="-128"/>
                          <a:ea typeface="Meiryo UI" panose="020B0604030504040204" pitchFamily="50" charset="-128"/>
                        </a:rPr>
                        <a:t>61</a:t>
                      </a:r>
                      <a:endParaRPr kumimoji="1" lang="ja-JP" altLang="en-US" sz="1600" dirty="0">
                        <a:latin typeface="Meiryo UI" panose="020B0604030504040204" pitchFamily="50" charset="-128"/>
                        <a:ea typeface="Meiryo UI" panose="020B0604030504040204" pitchFamily="50" charset="-128"/>
                      </a:endParaRPr>
                    </a:p>
                  </a:txBody>
                  <a:tcPr marL="0" marR="0"/>
                </a:tc>
                <a:tc>
                  <a:txBody>
                    <a:bodyPr/>
                    <a:lstStyle/>
                    <a:p>
                      <a:pPr algn="ctr">
                        <a:lnSpc>
                          <a:spcPts val="1600"/>
                        </a:lnSpc>
                      </a:pPr>
                      <a:r>
                        <a:rPr kumimoji="1" lang="en-US" altLang="ja-JP" sz="1600" dirty="0">
                          <a:latin typeface="Meiryo UI" panose="020B0604030504040204" pitchFamily="50" charset="-128"/>
                          <a:ea typeface="Meiryo UI" panose="020B0604030504040204" pitchFamily="50" charset="-128"/>
                        </a:rPr>
                        <a:t>43</a:t>
                      </a:r>
                      <a:endParaRPr kumimoji="1" lang="ja-JP" altLang="en-US" sz="1600" dirty="0">
                        <a:latin typeface="Meiryo UI" panose="020B0604030504040204" pitchFamily="50" charset="-128"/>
                        <a:ea typeface="Meiryo UI" panose="020B0604030504040204" pitchFamily="50" charset="-128"/>
                      </a:endParaRPr>
                    </a:p>
                  </a:txBody>
                  <a:tcPr marL="0" marR="0"/>
                </a:tc>
                <a:extLst>
                  <a:ext uri="{0D108BD9-81ED-4DB2-BD59-A6C34878D82A}">
                    <a16:rowId xmlns:a16="http://schemas.microsoft.com/office/drawing/2014/main" val="4047460552"/>
                  </a:ext>
                </a:extLst>
              </a:tr>
              <a:tr h="444480">
                <a:tc>
                  <a:txBody>
                    <a:bodyPr/>
                    <a:lstStyle/>
                    <a:p>
                      <a:pPr algn="ctr">
                        <a:lnSpc>
                          <a:spcPts val="1600"/>
                        </a:lnSpc>
                      </a:pPr>
                      <a:r>
                        <a:rPr kumimoji="1" lang="ja-JP" altLang="en-US" sz="1600" dirty="0">
                          <a:latin typeface="Meiryo UI" panose="020B0604030504040204" pitchFamily="50" charset="-128"/>
                          <a:ea typeface="Meiryo UI" panose="020B0604030504040204" pitchFamily="50" charset="-128"/>
                        </a:rPr>
                        <a:t>裾切要件</a:t>
                      </a:r>
                    </a:p>
                  </a:txBody>
                  <a:tcPr marL="0" marR="0"/>
                </a:tc>
                <a:tc>
                  <a:txBody>
                    <a:bodyPr/>
                    <a:lstStyle/>
                    <a:p>
                      <a:pPr algn="ctr">
                        <a:lnSpc>
                          <a:spcPts val="1600"/>
                        </a:lnSpc>
                      </a:pPr>
                      <a:r>
                        <a:rPr kumimoji="1" lang="ja-JP" altLang="en-US" sz="1600" dirty="0">
                          <a:latin typeface="Meiryo UI" panose="020B0604030504040204" pitchFamily="50" charset="-128"/>
                          <a:ea typeface="Meiryo UI" panose="020B0604030504040204" pitchFamily="50" charset="-128"/>
                        </a:rPr>
                        <a:t>なし</a:t>
                      </a:r>
                    </a:p>
                  </a:txBody>
                  <a:tcPr marL="0" marR="0"/>
                </a:tc>
                <a:tc>
                  <a:txBody>
                    <a:bodyPr/>
                    <a:lstStyle/>
                    <a:p>
                      <a:pPr algn="ctr">
                        <a:lnSpc>
                          <a:spcPts val="1600"/>
                        </a:lnSpc>
                      </a:pPr>
                      <a:r>
                        <a:rPr kumimoji="1" lang="ja-JP" altLang="en-US" sz="1600" dirty="0">
                          <a:latin typeface="Meiryo UI" panose="020B0604030504040204" pitchFamily="50" charset="-128"/>
                          <a:ea typeface="Meiryo UI" panose="020B0604030504040204" pitchFamily="50" charset="-128"/>
                        </a:rPr>
                        <a:t>なし</a:t>
                      </a:r>
                    </a:p>
                  </a:txBody>
                  <a:tcPr marL="0" marR="0"/>
                </a:tc>
                <a:tc>
                  <a:txBody>
                    <a:bodyPr/>
                    <a:lstStyle/>
                    <a:p>
                      <a:pPr algn="ctr">
                        <a:lnSpc>
                          <a:spcPts val="1600"/>
                        </a:lnSpc>
                      </a:pPr>
                      <a:r>
                        <a:rPr kumimoji="1" lang="ja-JP" altLang="en-US" sz="1600" dirty="0">
                          <a:latin typeface="Meiryo UI" panose="020B0604030504040204" pitchFamily="50" charset="-128"/>
                          <a:ea typeface="Meiryo UI" panose="020B0604030504040204" pitchFamily="50" charset="-128"/>
                        </a:rPr>
                        <a:t>なし</a:t>
                      </a:r>
                    </a:p>
                  </a:txBody>
                  <a:tcPr marL="0" marR="0"/>
                </a:tc>
                <a:tc>
                  <a:txBody>
                    <a:bodyPr/>
                    <a:lstStyle/>
                    <a:p>
                      <a:pPr algn="ctr">
                        <a:lnSpc>
                          <a:spcPts val="1600"/>
                        </a:lnSpc>
                      </a:pPr>
                      <a:r>
                        <a:rPr kumimoji="1" lang="ja-JP" altLang="en-US" sz="1600" dirty="0">
                          <a:latin typeface="Meiryo UI" panose="020B0604030504040204" pitchFamily="50" charset="-128"/>
                          <a:ea typeface="Meiryo UI" panose="020B0604030504040204" pitchFamily="50" charset="-128"/>
                        </a:rPr>
                        <a:t>なし</a:t>
                      </a:r>
                    </a:p>
                  </a:txBody>
                  <a:tcPr marL="0" marR="0"/>
                </a:tc>
                <a:tc>
                  <a:txBody>
                    <a:bodyPr/>
                    <a:lstStyle/>
                    <a:p>
                      <a:pPr algn="ctr">
                        <a:lnSpc>
                          <a:spcPts val="1600"/>
                        </a:lnSpc>
                      </a:pPr>
                      <a:r>
                        <a:rPr kumimoji="1" lang="ja-JP" altLang="en-US" sz="1600" dirty="0">
                          <a:latin typeface="Meiryo UI" panose="020B0604030504040204" pitchFamily="50" charset="-128"/>
                          <a:ea typeface="Meiryo UI" panose="020B0604030504040204" pitchFamily="50" charset="-128"/>
                        </a:rPr>
                        <a:t>年間販売電力量</a:t>
                      </a:r>
                      <a:r>
                        <a:rPr kumimoji="1" lang="en-US" altLang="ja-JP" sz="1600" dirty="0">
                          <a:latin typeface="Meiryo UI" panose="020B0604030504040204" pitchFamily="50" charset="-128"/>
                          <a:ea typeface="Meiryo UI" panose="020B0604030504040204" pitchFamily="50" charset="-128"/>
                        </a:rPr>
                        <a:t>5</a:t>
                      </a:r>
                      <a:r>
                        <a:rPr kumimoji="1" lang="ja-JP" altLang="en-US" sz="1600" dirty="0">
                          <a:latin typeface="Meiryo UI" panose="020B0604030504040204" pitchFamily="50" charset="-128"/>
                          <a:ea typeface="Meiryo UI" panose="020B0604030504040204" pitchFamily="50" charset="-128"/>
                        </a:rPr>
                        <a:t>億</a:t>
                      </a:r>
                      <a:r>
                        <a:rPr kumimoji="1" lang="en-US" altLang="ja-JP" sz="1600" dirty="0">
                          <a:latin typeface="Meiryo UI" panose="020B0604030504040204" pitchFamily="50" charset="-128"/>
                          <a:ea typeface="Meiryo UI" panose="020B0604030504040204" pitchFamily="50" charset="-128"/>
                        </a:rPr>
                        <a:t>kWh</a:t>
                      </a:r>
                      <a:r>
                        <a:rPr kumimoji="1" lang="ja-JP" altLang="en-US" sz="1600" dirty="0">
                          <a:latin typeface="Meiryo UI" panose="020B0604030504040204" pitchFamily="50" charset="-128"/>
                          <a:ea typeface="Meiryo UI" panose="020B0604030504040204" pitchFamily="50" charset="-128"/>
                        </a:rPr>
                        <a:t>以上</a:t>
                      </a:r>
                    </a:p>
                  </a:txBody>
                  <a:tcPr marL="0" marR="0"/>
                </a:tc>
                <a:tc>
                  <a:txBody>
                    <a:bodyPr/>
                    <a:lstStyle/>
                    <a:p>
                      <a:pPr algn="ctr">
                        <a:lnSpc>
                          <a:spcPts val="1600"/>
                        </a:lnSpc>
                      </a:pPr>
                      <a:r>
                        <a:rPr kumimoji="1" lang="ja-JP" altLang="en-US" sz="1600" dirty="0">
                          <a:latin typeface="Meiryo UI" panose="020B0604030504040204" pitchFamily="50" charset="-128"/>
                          <a:ea typeface="Meiryo UI" panose="020B0604030504040204" pitchFamily="50" charset="-128"/>
                        </a:rPr>
                        <a:t>高度化法と同じ設定とした場合</a:t>
                      </a:r>
                    </a:p>
                  </a:txBody>
                  <a:tcPr marL="0" marR="0"/>
                </a:tc>
                <a:extLst>
                  <a:ext uri="{0D108BD9-81ED-4DB2-BD59-A6C34878D82A}">
                    <a16:rowId xmlns:a16="http://schemas.microsoft.com/office/drawing/2014/main" val="3819236468"/>
                  </a:ext>
                </a:extLst>
              </a:tr>
              <a:tr h="370840">
                <a:tc>
                  <a:txBody>
                    <a:bodyPr/>
                    <a:lstStyle/>
                    <a:p>
                      <a:pPr algn="ctr">
                        <a:lnSpc>
                          <a:spcPts val="1600"/>
                        </a:lnSpc>
                      </a:pPr>
                      <a:r>
                        <a:rPr kumimoji="1" lang="ja-JP" altLang="en-US" sz="1600" dirty="0">
                          <a:latin typeface="Meiryo UI" panose="020B0604030504040204" pitchFamily="50" charset="-128"/>
                          <a:ea typeface="Meiryo UI" panose="020B0604030504040204" pitchFamily="50" charset="-128"/>
                        </a:rPr>
                        <a:t>把握状況等</a:t>
                      </a:r>
                    </a:p>
                  </a:txBody>
                  <a:tcPr marL="0" marR="0"/>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ほぼ全てと推定</a:t>
                      </a:r>
                      <a:r>
                        <a:rPr kumimoji="1" lang="en-US" altLang="ja-JP" sz="1600" baseline="20000" dirty="0">
                          <a:solidFill>
                            <a:schemeClr val="tx1"/>
                          </a:solidFill>
                          <a:latin typeface="Meiryo UI" panose="020B0604030504040204" pitchFamily="50" charset="-128"/>
                          <a:ea typeface="Meiryo UI" panose="020B0604030504040204" pitchFamily="50" charset="-128"/>
                        </a:rPr>
                        <a:t>※</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0" marR="0"/>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調査中</a:t>
                      </a:r>
                    </a:p>
                  </a:txBody>
                  <a:tcPr marL="0" marR="0"/>
                </a:tc>
                <a:tc>
                  <a:txBody>
                    <a:bodyPr/>
                    <a:lstStyle/>
                    <a:p>
                      <a:pPr algn="ctr">
                        <a:lnSpc>
                          <a:spcPts val="1600"/>
                        </a:lnSpc>
                      </a:pPr>
                      <a:r>
                        <a:rPr kumimoji="1" lang="en-US" altLang="ja-JP" sz="1600" dirty="0">
                          <a:solidFill>
                            <a:schemeClr val="tx1"/>
                          </a:solidFill>
                          <a:latin typeface="Meiryo UI" panose="020B0604030504040204" pitchFamily="50" charset="-128"/>
                          <a:ea typeface="Meiryo UI" panose="020B0604030504040204" pitchFamily="50" charset="-128"/>
                        </a:rPr>
                        <a:t>90%</a:t>
                      </a:r>
                      <a:r>
                        <a:rPr kumimoji="1" lang="ja-JP" altLang="en-US" sz="1600" dirty="0">
                          <a:solidFill>
                            <a:schemeClr val="tx1"/>
                          </a:solidFill>
                          <a:latin typeface="Meiryo UI" panose="020B0604030504040204" pitchFamily="50" charset="-128"/>
                          <a:ea typeface="Meiryo UI" panose="020B0604030504040204" pitchFamily="50" charset="-128"/>
                        </a:rPr>
                        <a:t>以上と推定</a:t>
                      </a:r>
                      <a:r>
                        <a:rPr kumimoji="1" lang="en-US" altLang="ja-JP" sz="1600" baseline="20000" dirty="0">
                          <a:solidFill>
                            <a:schemeClr val="tx1"/>
                          </a:solidFill>
                          <a:latin typeface="Meiryo UI" panose="020B0604030504040204" pitchFamily="50" charset="-128"/>
                          <a:ea typeface="Meiryo UI" panose="020B0604030504040204" pitchFamily="50" charset="-128"/>
                        </a:rPr>
                        <a:t>※</a:t>
                      </a:r>
                      <a:endParaRPr kumimoji="1" lang="ja-JP" altLang="en-US" sz="1600" baseline="20000" dirty="0">
                        <a:solidFill>
                          <a:schemeClr val="tx1"/>
                        </a:solidFill>
                        <a:latin typeface="Meiryo UI" panose="020B0604030504040204" pitchFamily="50" charset="-128"/>
                        <a:ea typeface="Meiryo UI" panose="020B0604030504040204" pitchFamily="50" charset="-128"/>
                      </a:endParaRPr>
                    </a:p>
                  </a:txBody>
                  <a:tcPr marL="0" marR="0"/>
                </a:tc>
                <a:tc>
                  <a:txBody>
                    <a:bodyPr/>
                    <a:lstStyle/>
                    <a:p>
                      <a:pPr algn="ctr">
                        <a:lnSpc>
                          <a:spcPts val="1600"/>
                        </a:lnSpc>
                      </a:pPr>
                      <a:r>
                        <a:rPr kumimoji="1" lang="en-US" altLang="ja-JP" sz="1600" dirty="0">
                          <a:latin typeface="Meiryo UI" panose="020B0604030504040204" pitchFamily="50" charset="-128"/>
                          <a:ea typeface="Meiryo UI" panose="020B0604030504040204" pitchFamily="50" charset="-128"/>
                        </a:rPr>
                        <a:t>90%</a:t>
                      </a:r>
                      <a:r>
                        <a:rPr kumimoji="1" lang="ja-JP" altLang="en-US" sz="1600" dirty="0">
                          <a:latin typeface="Meiryo UI" panose="020B0604030504040204" pitchFamily="50" charset="-128"/>
                          <a:ea typeface="Meiryo UI" panose="020B0604030504040204" pitchFamily="50" charset="-128"/>
                        </a:rPr>
                        <a:t>以上と推定</a:t>
                      </a:r>
                    </a:p>
                  </a:txBody>
                  <a:tcPr marL="0" marR="0"/>
                </a:tc>
                <a:tc>
                  <a:txBody>
                    <a:bodyPr/>
                    <a:lstStyle/>
                    <a:p>
                      <a:pPr algn="ctr">
                        <a:lnSpc>
                          <a:spcPts val="1600"/>
                        </a:lnSpc>
                      </a:pPr>
                      <a:r>
                        <a:rPr kumimoji="1" lang="ja-JP" altLang="en-US" sz="1600" dirty="0">
                          <a:latin typeface="Meiryo UI" panose="020B0604030504040204" pitchFamily="50" charset="-128"/>
                          <a:ea typeface="Meiryo UI" panose="020B0604030504040204" pitchFamily="50" charset="-128"/>
                        </a:rPr>
                        <a:t>カバー率は</a:t>
                      </a:r>
                      <a:r>
                        <a:rPr kumimoji="1" lang="en-US" altLang="ja-JP" sz="1600" dirty="0">
                          <a:latin typeface="Meiryo UI" panose="020B0604030504040204" pitchFamily="50" charset="-128"/>
                          <a:ea typeface="Meiryo UI" panose="020B0604030504040204" pitchFamily="50" charset="-128"/>
                        </a:rPr>
                        <a:t>98</a:t>
                      </a:r>
                      <a:r>
                        <a:rPr kumimoji="1" lang="ja-JP" altLang="en-US" sz="1600" dirty="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a:txBody>
                  <a:tcPr marL="0" marR="0"/>
                </a:tc>
                <a:tc>
                  <a:txBody>
                    <a:bodyPr/>
                    <a:lstStyle/>
                    <a:p>
                      <a:pPr algn="ctr">
                        <a:lnSpc>
                          <a:spcPts val="1600"/>
                        </a:lnSpc>
                      </a:pPr>
                      <a:r>
                        <a:rPr kumimoji="1" lang="ja-JP" altLang="en-US" sz="1600" dirty="0">
                          <a:latin typeface="Meiryo UI" panose="020B0604030504040204" pitchFamily="50" charset="-128"/>
                          <a:ea typeface="Meiryo UI" panose="020B0604030504040204" pitchFamily="50" charset="-128"/>
                        </a:rPr>
                        <a:t>未提出もあり不明</a:t>
                      </a:r>
                      <a:r>
                        <a:rPr kumimoji="1" lang="en-US" altLang="ja-JP" sz="1600" dirty="0">
                          <a:latin typeface="Meiryo UI" panose="020B0604030504040204" pitchFamily="50" charset="-128"/>
                          <a:ea typeface="Meiryo UI" panose="020B0604030504040204" pitchFamily="50" charset="-128"/>
                        </a:rPr>
                        <a:t>(90%</a:t>
                      </a:r>
                      <a:r>
                        <a:rPr kumimoji="1" lang="ja-JP" altLang="en-US" sz="1600" dirty="0">
                          <a:latin typeface="Meiryo UI" panose="020B0604030504040204" pitchFamily="50" charset="-128"/>
                          <a:ea typeface="Meiryo UI" panose="020B0604030504040204" pitchFamily="50" charset="-128"/>
                        </a:rPr>
                        <a:t>以上</a:t>
                      </a:r>
                      <a:r>
                        <a:rPr kumimoji="1" lang="en-US" altLang="ja-JP" sz="1600" dirty="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a:txBody>
                  <a:tcPr marL="0" marR="0"/>
                </a:tc>
                <a:extLst>
                  <a:ext uri="{0D108BD9-81ED-4DB2-BD59-A6C34878D82A}">
                    <a16:rowId xmlns:a16="http://schemas.microsoft.com/office/drawing/2014/main" val="378095876"/>
                  </a:ext>
                </a:extLst>
              </a:tr>
            </a:tbl>
          </a:graphicData>
        </a:graphic>
      </p:graphicFrame>
    </p:spTree>
    <p:extLst>
      <p:ext uri="{BB962C8B-B14F-4D97-AF65-F5344CB8AC3E}">
        <p14:creationId xmlns:p14="http://schemas.microsoft.com/office/powerpoint/2010/main" val="6255562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5</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２．新たな制度の方向性について</a:t>
            </a:r>
          </a:p>
        </p:txBody>
      </p:sp>
      <p:sp>
        <p:nvSpPr>
          <p:cNvPr id="4" name="正方形/長方形 3"/>
          <p:cNvSpPr/>
          <p:nvPr/>
        </p:nvSpPr>
        <p:spPr>
          <a:xfrm>
            <a:off x="323528" y="1412776"/>
            <a:ext cx="7718176"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①　新たな計画書・報告書制度の創設について（事務局案）</a:t>
            </a:r>
            <a:endParaRPr lang="ja-JP" altLang="en-US" sz="2000" b="1" dirty="0"/>
          </a:p>
        </p:txBody>
      </p:sp>
      <p:sp>
        <p:nvSpPr>
          <p:cNvPr id="23" name="テキスト ボックス 22">
            <a:extLst>
              <a:ext uri="{FF2B5EF4-FFF2-40B4-BE49-F238E27FC236}">
                <a16:creationId xmlns:a16="http://schemas.microsoft.com/office/drawing/2014/main" id="{D85538E7-BE6B-4352-89F6-B699CAA961EB}"/>
              </a:ext>
            </a:extLst>
          </p:cNvPr>
          <p:cNvSpPr txBox="1"/>
          <p:nvPr/>
        </p:nvSpPr>
        <p:spPr>
          <a:xfrm>
            <a:off x="181684" y="476999"/>
            <a:ext cx="8782804" cy="871521"/>
          </a:xfrm>
          <a:prstGeom prst="rect">
            <a:avLst/>
          </a:prstGeom>
          <a:noFill/>
        </p:spPr>
        <p:txBody>
          <a:bodyPr wrap="square" rtlCol="0">
            <a:spAutoFit/>
          </a:bodyPr>
          <a:lstStyle/>
          <a:p>
            <a:pPr marL="441325" indent="-441325">
              <a:lnSpc>
                <a:spcPts val="32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＜方策</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小売電気事業者等の電力販売量・再エネ導入量等に</a:t>
            </a:r>
            <a:endPar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1325">
              <a:lnSpc>
                <a:spcPts val="32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関する新たな計画書・報告書制度の創設・運用について</a:t>
            </a:r>
          </a:p>
        </p:txBody>
      </p:sp>
      <p:sp>
        <p:nvSpPr>
          <p:cNvPr id="11" name="角丸四角形 10"/>
          <p:cNvSpPr/>
          <p:nvPr/>
        </p:nvSpPr>
        <p:spPr>
          <a:xfrm>
            <a:off x="323527" y="1908821"/>
            <a:ext cx="8496945" cy="2952000"/>
          </a:xfrm>
          <a:prstGeom prst="roundRect">
            <a:avLst>
              <a:gd name="adj" fmla="val 9151"/>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制度の方向性</a:t>
            </a:r>
            <a:r>
              <a:rPr lang="zh-TW"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（事務局案）</a:t>
            </a: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○報告を求める内容について</a:t>
            </a:r>
            <a:endParaRPr lang="en-US" altLang="ja-JP"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　・</a:t>
            </a:r>
            <a:r>
              <a:rPr lang="ja-JP" altLang="en-US" u="sng" dirty="0">
                <a:solidFill>
                  <a:schemeClr val="tx1"/>
                </a:solidFill>
                <a:latin typeface="Meiryo UI" panose="020B0604030504040204" pitchFamily="50" charset="-128"/>
                <a:ea typeface="Meiryo UI" panose="020B0604030504040204" pitchFamily="50" charset="-128"/>
              </a:rPr>
              <a:t>府域内のメニュー別販売電力量・排出係数</a:t>
            </a:r>
            <a:r>
              <a:rPr lang="en-US" altLang="ja-JP"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下記＜参考情報＞参照</a:t>
            </a:r>
            <a:r>
              <a:rPr lang="en-US" altLang="ja-JP" dirty="0">
                <a:solidFill>
                  <a:schemeClr val="tx1"/>
                </a:solidFill>
                <a:latin typeface="Meiryo UI" panose="020B0604030504040204" pitchFamily="50" charset="-128"/>
                <a:ea typeface="Meiryo UI" panose="020B0604030504040204" pitchFamily="50" charset="-128"/>
              </a:rPr>
              <a:t>)</a:t>
            </a:r>
          </a:p>
          <a:p>
            <a:pPr marL="274638" indent="-274638"/>
            <a:r>
              <a:rPr lang="ja-JP" altLang="en-US" dirty="0">
                <a:solidFill>
                  <a:schemeClr val="tx1"/>
                </a:solidFill>
                <a:latin typeface="Meiryo UI" panose="020B0604030504040204" pitchFamily="50" charset="-128"/>
                <a:ea typeface="Meiryo UI" panose="020B0604030504040204" pitchFamily="50" charset="-128"/>
              </a:rPr>
              <a:t>　　</a:t>
            </a:r>
            <a:r>
              <a:rPr lang="en-US" altLang="ja-JP"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産業・業務・家庭部門別の販売電力量を把握したいところであるが、国や他自治体においてもそれらが把握できる報告はなく、事業者からも集計自体ができないと聞いている。</a:t>
            </a:r>
            <a:endParaRPr lang="en-US" altLang="ja-JP"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　　また、メニュー別販売電力量は、国への報告内容にあり、過度な負担ではないと想定。</a:t>
            </a:r>
            <a:r>
              <a:rPr lang="en-US" altLang="ja-JP" dirty="0">
                <a:solidFill>
                  <a:schemeClr val="tx1"/>
                </a:solidFill>
                <a:latin typeface="Meiryo UI" panose="020B0604030504040204" pitchFamily="50" charset="-128"/>
                <a:ea typeface="Meiryo UI" panose="020B0604030504040204" pitchFamily="50" charset="-128"/>
              </a:rPr>
              <a:t>)</a:t>
            </a:r>
          </a:p>
          <a:p>
            <a:pPr marL="274638" indent="-274638"/>
            <a:r>
              <a:rPr lang="ja-JP" altLang="en-US" dirty="0">
                <a:solidFill>
                  <a:schemeClr val="tx1"/>
                </a:solidFill>
                <a:latin typeface="Meiryo UI" panose="020B0604030504040204" pitchFamily="50" charset="-128"/>
                <a:ea typeface="Meiryo UI" panose="020B0604030504040204" pitchFamily="50" charset="-128"/>
              </a:rPr>
              <a:t>　・</a:t>
            </a:r>
            <a:r>
              <a:rPr lang="ja-JP" altLang="en-US" u="sng" dirty="0">
                <a:solidFill>
                  <a:schemeClr val="tx1"/>
                </a:solidFill>
                <a:latin typeface="Meiryo UI" panose="020B0604030504040204" pitchFamily="50" charset="-128"/>
                <a:ea typeface="Meiryo UI" panose="020B0604030504040204" pitchFamily="50" charset="-128"/>
              </a:rPr>
              <a:t>販売電力量</a:t>
            </a:r>
            <a:r>
              <a:rPr lang="en-US" altLang="ja-JP" u="sng" dirty="0">
                <a:solidFill>
                  <a:schemeClr val="tx1"/>
                </a:solidFill>
                <a:latin typeface="Meiryo UI" panose="020B0604030504040204" pitchFamily="50" charset="-128"/>
                <a:ea typeface="Meiryo UI" panose="020B0604030504040204" pitchFamily="50" charset="-128"/>
              </a:rPr>
              <a:t>(</a:t>
            </a:r>
            <a:r>
              <a:rPr lang="ja-JP" altLang="en-US" u="sng" dirty="0">
                <a:solidFill>
                  <a:schemeClr val="tx1"/>
                </a:solidFill>
                <a:latin typeface="Meiryo UI" panose="020B0604030504040204" pitchFamily="50" charset="-128"/>
                <a:ea typeface="Meiryo UI" panose="020B0604030504040204" pitchFamily="50" charset="-128"/>
              </a:rPr>
              <a:t>小売供給量</a:t>
            </a:r>
            <a:r>
              <a:rPr lang="en-US" altLang="ja-JP" u="sng" dirty="0">
                <a:solidFill>
                  <a:schemeClr val="tx1"/>
                </a:solidFill>
                <a:latin typeface="Meiryo UI" panose="020B0604030504040204" pitchFamily="50" charset="-128"/>
                <a:ea typeface="Meiryo UI" panose="020B0604030504040204" pitchFamily="50" charset="-128"/>
              </a:rPr>
              <a:t>)</a:t>
            </a:r>
            <a:r>
              <a:rPr lang="ja-JP" altLang="en-US" u="sng" dirty="0">
                <a:solidFill>
                  <a:schemeClr val="tx1"/>
                </a:solidFill>
                <a:latin typeface="Meiryo UI" panose="020B0604030504040204" pitchFamily="50" charset="-128"/>
                <a:ea typeface="Meiryo UI" panose="020B0604030504040204" pitchFamily="50" charset="-128"/>
              </a:rPr>
              <a:t>に占める再エネの割合</a:t>
            </a:r>
            <a:endParaRPr lang="en-US" altLang="ja-JP" u="sng"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　 ①非化石証書の使用量</a:t>
            </a:r>
            <a:r>
              <a:rPr lang="en-US" altLang="ja-JP" dirty="0">
                <a:solidFill>
                  <a:schemeClr val="tx1"/>
                </a:solidFill>
                <a:latin typeface="Meiryo UI" panose="020B0604030504040204" pitchFamily="50" charset="-128"/>
                <a:ea typeface="Meiryo UI" panose="020B0604030504040204" pitchFamily="50" charset="-128"/>
              </a:rPr>
              <a:t>(FIT</a:t>
            </a:r>
            <a:r>
              <a:rPr lang="ja-JP" altLang="en-US" dirty="0">
                <a:solidFill>
                  <a:schemeClr val="tx1"/>
                </a:solidFill>
                <a:latin typeface="Meiryo UI" panose="020B0604030504040204" pitchFamily="50" charset="-128"/>
                <a:ea typeface="Meiryo UI" panose="020B0604030504040204" pitchFamily="50" charset="-128"/>
              </a:rPr>
              <a:t>非化石証書、非</a:t>
            </a:r>
            <a:r>
              <a:rPr lang="en-US" altLang="ja-JP" dirty="0">
                <a:solidFill>
                  <a:schemeClr val="tx1"/>
                </a:solidFill>
                <a:latin typeface="Meiryo UI" panose="020B0604030504040204" pitchFamily="50" charset="-128"/>
                <a:ea typeface="Meiryo UI" panose="020B0604030504040204" pitchFamily="50" charset="-128"/>
              </a:rPr>
              <a:t>FIT</a:t>
            </a:r>
            <a:r>
              <a:rPr lang="ja-JP" altLang="en-US" dirty="0">
                <a:solidFill>
                  <a:schemeClr val="tx1"/>
                </a:solidFill>
                <a:latin typeface="Meiryo UI" panose="020B0604030504040204" pitchFamily="50" charset="-128"/>
                <a:ea typeface="Meiryo UI" panose="020B0604030504040204" pitchFamily="50" charset="-128"/>
              </a:rPr>
              <a:t>非化石証書</a:t>
            </a:r>
            <a:r>
              <a:rPr lang="en-US" altLang="ja-JP"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再エネ指定あり</a:t>
            </a:r>
            <a:r>
              <a:rPr lang="en-US" altLang="ja-JP" dirty="0">
                <a:solidFill>
                  <a:schemeClr val="tx1"/>
                </a:solidFill>
                <a:latin typeface="Meiryo UI" panose="020B0604030504040204" pitchFamily="50" charset="-128"/>
                <a:ea typeface="Meiryo UI" panose="020B0604030504040204" pitchFamily="50" charset="-128"/>
              </a:rPr>
              <a:t>))</a:t>
            </a:r>
          </a:p>
          <a:p>
            <a:pPr marL="274638" indent="-274638"/>
            <a:r>
              <a:rPr lang="ja-JP" altLang="en-US" dirty="0">
                <a:solidFill>
                  <a:schemeClr val="tx1"/>
                </a:solidFill>
                <a:latin typeface="Meiryo UI" panose="020B0604030504040204" pitchFamily="50" charset="-128"/>
                <a:ea typeface="Meiryo UI" panose="020B0604030504040204" pitchFamily="50" charset="-128"/>
              </a:rPr>
              <a:t>　 ②電源構成に係る再エネ電気の電力量</a:t>
            </a:r>
            <a:r>
              <a:rPr lang="en-US" altLang="ja-JP"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非</a:t>
            </a:r>
            <a:r>
              <a:rPr lang="en-US" altLang="ja-JP" dirty="0">
                <a:solidFill>
                  <a:schemeClr val="tx1"/>
                </a:solidFill>
                <a:latin typeface="Meiryo UI" panose="020B0604030504040204" pitchFamily="50" charset="-128"/>
                <a:ea typeface="Meiryo UI" panose="020B0604030504040204" pitchFamily="50" charset="-128"/>
              </a:rPr>
              <a:t>FIT</a:t>
            </a:r>
            <a:r>
              <a:rPr lang="ja-JP" altLang="en-US" dirty="0">
                <a:solidFill>
                  <a:schemeClr val="tx1"/>
                </a:solidFill>
                <a:latin typeface="Meiryo UI" panose="020B0604030504040204" pitchFamily="50" charset="-128"/>
                <a:ea typeface="Meiryo UI" panose="020B0604030504040204" pitchFamily="50" charset="-128"/>
              </a:rPr>
              <a:t>再エネ電気、</a:t>
            </a:r>
            <a:r>
              <a:rPr lang="en-US" altLang="ja-JP" dirty="0">
                <a:solidFill>
                  <a:schemeClr val="tx1"/>
                </a:solidFill>
                <a:latin typeface="Meiryo UI" panose="020B0604030504040204" pitchFamily="50" charset="-128"/>
                <a:ea typeface="Meiryo UI" panose="020B0604030504040204" pitchFamily="50" charset="-128"/>
              </a:rPr>
              <a:t>FIT</a:t>
            </a:r>
            <a:r>
              <a:rPr lang="ja-JP" altLang="en-US" dirty="0">
                <a:solidFill>
                  <a:schemeClr val="tx1"/>
                </a:solidFill>
                <a:latin typeface="Meiryo UI" panose="020B0604030504040204" pitchFamily="50" charset="-128"/>
                <a:ea typeface="Meiryo UI" panose="020B0604030504040204" pitchFamily="50" charset="-128"/>
              </a:rPr>
              <a:t>再エネ電気</a:t>
            </a:r>
            <a:r>
              <a:rPr lang="en-US" altLang="ja-JP" dirty="0">
                <a:solidFill>
                  <a:schemeClr val="tx1"/>
                </a:solidFill>
                <a:latin typeface="Meiryo UI" panose="020B0604030504040204" pitchFamily="50" charset="-128"/>
                <a:ea typeface="Meiryo UI" panose="020B0604030504040204" pitchFamily="50" charset="-128"/>
              </a:rPr>
              <a:t>)</a:t>
            </a:r>
          </a:p>
          <a:p>
            <a:pPr marL="274638" indent="-274638"/>
            <a:r>
              <a:rPr lang="ja-JP" altLang="en-US" dirty="0">
                <a:solidFill>
                  <a:schemeClr val="tx1"/>
                </a:solidFill>
                <a:latin typeface="Meiryo UI" panose="020B0604030504040204" pitchFamily="50" charset="-128"/>
                <a:ea typeface="Meiryo UI" panose="020B0604030504040204" pitchFamily="50" charset="-128"/>
              </a:rPr>
              <a:t>　・事業者による</a:t>
            </a:r>
            <a:r>
              <a:rPr lang="en-US" altLang="ja-JP" u="sng" dirty="0">
                <a:solidFill>
                  <a:schemeClr val="tx1"/>
                </a:solidFill>
                <a:latin typeface="Meiryo UI" panose="020B0604030504040204" pitchFamily="50" charset="-128"/>
                <a:ea typeface="Meiryo UI" panose="020B0604030504040204" pitchFamily="50" charset="-128"/>
              </a:rPr>
              <a:t>2030</a:t>
            </a:r>
            <a:r>
              <a:rPr lang="ja-JP" altLang="en-US" u="sng" dirty="0">
                <a:solidFill>
                  <a:schemeClr val="tx1"/>
                </a:solidFill>
                <a:latin typeface="Meiryo UI" panose="020B0604030504040204" pitchFamily="50" charset="-128"/>
                <a:ea typeface="Meiryo UI" panose="020B0604030504040204" pitchFamily="50" charset="-128"/>
              </a:rPr>
              <a:t>年の再エネ導入目標</a:t>
            </a:r>
            <a:r>
              <a:rPr lang="ja-JP" altLang="en-US" dirty="0">
                <a:solidFill>
                  <a:schemeClr val="tx1"/>
                </a:solidFill>
                <a:latin typeface="Meiryo UI" panose="020B0604030504040204" pitchFamily="50" charset="-128"/>
                <a:ea typeface="Meiryo UI" panose="020B0604030504040204" pitchFamily="50" charset="-128"/>
              </a:rPr>
              <a:t>及びそれに向けた対策計画</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466E1240-A2E2-4F8F-BB27-BCCAEB53E9E6}"/>
              </a:ext>
            </a:extLst>
          </p:cNvPr>
          <p:cNvSpPr/>
          <p:nvPr/>
        </p:nvSpPr>
        <p:spPr>
          <a:xfrm>
            <a:off x="323528" y="5013176"/>
            <a:ext cx="8496946" cy="1569660"/>
          </a:xfrm>
          <a:prstGeom prst="rect">
            <a:avLst/>
          </a:prstGeom>
          <a:ln>
            <a:solidFill>
              <a:schemeClr val="tx1"/>
            </a:solidFill>
            <a:prstDash val="dash"/>
          </a:ln>
        </p:spPr>
        <p:txBody>
          <a:bodyPr wrap="square">
            <a:spAutoFit/>
          </a:bodyPr>
          <a:lstStyle/>
          <a:p>
            <a:r>
              <a:rPr lang="ja-JP" altLang="en-US" sz="1600" dirty="0">
                <a:latin typeface="Meiryo UI" panose="020B0604030504040204" pitchFamily="50" charset="-128"/>
                <a:ea typeface="Meiryo UI" panose="020B0604030504040204" pitchFamily="50" charset="-128"/>
              </a:rPr>
              <a:t>＜参考情報＞</a:t>
            </a:r>
            <a:endParaRPr lang="en-US" altLang="ja-JP" sz="1600" dirty="0">
              <a:latin typeface="Meiryo UI" panose="020B0604030504040204" pitchFamily="50" charset="-128"/>
              <a:ea typeface="Meiryo UI" panose="020B0604030504040204" pitchFamily="50" charset="-128"/>
            </a:endParaRPr>
          </a:p>
          <a:p>
            <a:pPr marL="80963" indent="-80963"/>
            <a:r>
              <a:rPr lang="ja-JP" altLang="en-US" sz="1600" dirty="0">
                <a:latin typeface="Meiryo UI" panose="020B0604030504040204" pitchFamily="50" charset="-128"/>
                <a:ea typeface="Meiryo UI" panose="020B0604030504040204" pitchFamily="50" charset="-128"/>
              </a:rPr>
              <a:t>◇メニュー別販売電力量・排出係数について</a:t>
            </a:r>
            <a:endParaRPr lang="en-US" altLang="ja-JP" sz="1600" dirty="0">
              <a:latin typeface="Meiryo UI" panose="020B0604030504040204" pitchFamily="50" charset="-128"/>
              <a:ea typeface="Meiryo UI" panose="020B0604030504040204" pitchFamily="50" charset="-128"/>
            </a:endParaRPr>
          </a:p>
          <a:p>
            <a:pPr marL="182563" indent="-182563"/>
            <a:r>
              <a:rPr lang="ja-JP" altLang="en-US" sz="1600" dirty="0">
                <a:latin typeface="Meiryo UI" panose="020B0604030504040204" pitchFamily="50" charset="-128"/>
                <a:ea typeface="Meiryo UI" panose="020B0604030504040204" pitchFamily="50" charset="-128"/>
              </a:rPr>
              <a:t>　・国や東京都では、メニュー</a:t>
            </a:r>
            <a:r>
              <a:rPr lang="en-US" altLang="ja-JP" sz="1600" dirty="0">
                <a:latin typeface="Meiryo UI" panose="020B0604030504040204" pitchFamily="50" charset="-128"/>
                <a:ea typeface="Meiryo UI" panose="020B0604030504040204" pitchFamily="50" charset="-128"/>
              </a:rPr>
              <a:t>A</a:t>
            </a:r>
            <a:r>
              <a:rPr lang="ja-JP" altLang="en-US" sz="1600" dirty="0" err="1">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B</a:t>
            </a:r>
            <a:r>
              <a:rPr lang="ja-JP" altLang="en-US" sz="1600" dirty="0" err="1">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C</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小売電気事業者が販売時に用いている固有プランの名称ではない。</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のそれぞれの排出係数の報告を求めている。　</a:t>
            </a:r>
            <a:endParaRPr lang="en-US" altLang="ja-JP" sz="1600" dirty="0">
              <a:latin typeface="Meiryo UI" panose="020B0604030504040204" pitchFamily="50" charset="-128"/>
              <a:ea typeface="Meiryo UI" panose="020B0604030504040204" pitchFamily="50" charset="-128"/>
            </a:endParaRPr>
          </a:p>
          <a:p>
            <a:pPr marL="182563" indent="-182563"/>
            <a:r>
              <a:rPr lang="ja-JP" altLang="en-US" sz="1600" dirty="0">
                <a:latin typeface="Meiryo UI" panose="020B0604030504040204" pitchFamily="50" charset="-128"/>
                <a:ea typeface="Meiryo UI" panose="020B0604030504040204" pitchFamily="50" charset="-128"/>
              </a:rPr>
              <a:t>◇基礎自治体レベルでの販売電力量データの収集・提供について</a:t>
            </a:r>
            <a:endParaRPr lang="en-US" altLang="ja-JP" sz="1600" dirty="0">
              <a:latin typeface="Meiryo UI" panose="020B0604030504040204" pitchFamily="50" charset="-128"/>
              <a:ea typeface="Meiryo UI" panose="020B0604030504040204" pitchFamily="50" charset="-128"/>
            </a:endParaRPr>
          </a:p>
          <a:p>
            <a:pPr marL="182563" indent="-182563"/>
            <a:r>
              <a:rPr lang="ja-JP" altLang="en-US" sz="1600" dirty="0">
                <a:latin typeface="Meiryo UI" panose="020B0604030504040204" pitchFamily="50" charset="-128"/>
                <a:ea typeface="Meiryo UI" panose="020B0604030504040204" pitchFamily="50" charset="-128"/>
              </a:rPr>
              <a:t>　・都道府県条例での規定は難しいが、任意での収集・提供ができないか、事業者との協議が必要。</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194097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6</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２．新たな制度の方向性について</a:t>
            </a:r>
          </a:p>
        </p:txBody>
      </p:sp>
      <p:sp>
        <p:nvSpPr>
          <p:cNvPr id="4" name="正方形/長方形 3"/>
          <p:cNvSpPr/>
          <p:nvPr/>
        </p:nvSpPr>
        <p:spPr>
          <a:xfrm>
            <a:off x="323528" y="1412776"/>
            <a:ext cx="7718176"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②　再エネの供給拡大の促進のための仕組みについて（事務局案）</a:t>
            </a:r>
            <a:endParaRPr lang="ja-JP" altLang="en-US" sz="2000" b="1" dirty="0"/>
          </a:p>
        </p:txBody>
      </p:sp>
      <p:sp>
        <p:nvSpPr>
          <p:cNvPr id="23" name="テキスト ボックス 22">
            <a:extLst>
              <a:ext uri="{FF2B5EF4-FFF2-40B4-BE49-F238E27FC236}">
                <a16:creationId xmlns:a16="http://schemas.microsoft.com/office/drawing/2014/main" id="{D85538E7-BE6B-4352-89F6-B699CAA961EB}"/>
              </a:ext>
            </a:extLst>
          </p:cNvPr>
          <p:cNvSpPr txBox="1"/>
          <p:nvPr/>
        </p:nvSpPr>
        <p:spPr>
          <a:xfrm>
            <a:off x="181684" y="476999"/>
            <a:ext cx="8782804" cy="871521"/>
          </a:xfrm>
          <a:prstGeom prst="rect">
            <a:avLst/>
          </a:prstGeom>
          <a:noFill/>
        </p:spPr>
        <p:txBody>
          <a:bodyPr wrap="square" rtlCol="0">
            <a:spAutoFit/>
          </a:bodyPr>
          <a:lstStyle/>
          <a:p>
            <a:pPr marL="441325" indent="-441325">
              <a:lnSpc>
                <a:spcPts val="32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＜方策</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小売電気事業者等の電力販売量・再エネ導入量等に</a:t>
            </a:r>
            <a:endPar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1325">
              <a:lnSpc>
                <a:spcPts val="32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関する新たな計画書・報告書制度の創設・運用について</a:t>
            </a:r>
          </a:p>
        </p:txBody>
      </p:sp>
      <p:sp>
        <p:nvSpPr>
          <p:cNvPr id="11" name="角丸四角形 10"/>
          <p:cNvSpPr/>
          <p:nvPr/>
        </p:nvSpPr>
        <p:spPr>
          <a:xfrm>
            <a:off x="323527" y="1908823"/>
            <a:ext cx="8496945" cy="2196000"/>
          </a:xfrm>
          <a:prstGeom prst="roundRect">
            <a:avLst>
              <a:gd name="adj" fmla="val 1224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制度の方向性</a:t>
            </a:r>
            <a:r>
              <a:rPr lang="zh-TW"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（事務局案）</a:t>
            </a: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○再エネ導入拡大を促進するための制度の運用について</a:t>
            </a:r>
            <a:endParaRPr lang="en-US" altLang="ja-JP"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　・</a:t>
            </a:r>
            <a:r>
              <a:rPr lang="ja-JP" altLang="en-US" u="sng" dirty="0">
                <a:solidFill>
                  <a:schemeClr val="tx1"/>
                </a:solidFill>
                <a:latin typeface="Meiryo UI" panose="020B0604030504040204" pitchFamily="50" charset="-128"/>
                <a:ea typeface="Meiryo UI" panose="020B0604030504040204" pitchFamily="50" charset="-128"/>
              </a:rPr>
              <a:t>小売電気事業者等の計画書・報告書の内容を公表</a:t>
            </a:r>
            <a:r>
              <a:rPr lang="en-US" altLang="ja-JP" u="sng" dirty="0">
                <a:solidFill>
                  <a:schemeClr val="tx1"/>
                </a:solidFill>
                <a:latin typeface="Meiryo UI" panose="020B0604030504040204" pitchFamily="50" charset="-128"/>
                <a:ea typeface="Meiryo UI" panose="020B0604030504040204" pitchFamily="50" charset="-128"/>
              </a:rPr>
              <a:t>(RE100</a:t>
            </a:r>
            <a:r>
              <a:rPr lang="ja-JP" altLang="en-US" u="sng" dirty="0">
                <a:solidFill>
                  <a:schemeClr val="tx1"/>
                </a:solidFill>
                <a:latin typeface="Meiryo UI" panose="020B0604030504040204" pitchFamily="50" charset="-128"/>
                <a:ea typeface="Meiryo UI" panose="020B0604030504040204" pitchFamily="50" charset="-128"/>
              </a:rPr>
              <a:t>対応も含む。</a:t>
            </a:r>
            <a:r>
              <a:rPr lang="en-US" altLang="ja-JP" u="sng" dirty="0">
                <a:solidFill>
                  <a:schemeClr val="tx1"/>
                </a:solidFill>
                <a:latin typeface="Meiryo UI" panose="020B0604030504040204" pitchFamily="50" charset="-128"/>
                <a:ea typeface="Meiryo UI" panose="020B0604030504040204" pitchFamily="50" charset="-128"/>
              </a:rPr>
              <a:t>)</a:t>
            </a:r>
          </a:p>
          <a:p>
            <a:pPr marL="274638" indent="-274638"/>
            <a:r>
              <a:rPr lang="ja-JP" altLang="en-US" dirty="0">
                <a:solidFill>
                  <a:schemeClr val="tx1"/>
                </a:solidFill>
                <a:latin typeface="Meiryo UI" panose="020B0604030504040204" pitchFamily="50" charset="-128"/>
                <a:ea typeface="Meiryo UI" panose="020B0604030504040204" pitchFamily="50" charset="-128"/>
              </a:rPr>
              <a:t>　・実績報告において</a:t>
            </a:r>
            <a:r>
              <a:rPr lang="ja-JP" altLang="en-US" u="sng" dirty="0">
                <a:solidFill>
                  <a:schemeClr val="tx1"/>
                </a:solidFill>
                <a:latin typeface="Meiryo UI" panose="020B0604030504040204" pitchFamily="50" charset="-128"/>
                <a:ea typeface="Meiryo UI" panose="020B0604030504040204" pitchFamily="50" charset="-128"/>
              </a:rPr>
              <a:t>再エネの供給拡大が顕著であった事業者への評価</a:t>
            </a:r>
            <a:endParaRPr lang="en-US" altLang="ja-JP" u="sng"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　　</a:t>
            </a:r>
            <a:r>
              <a:rPr lang="en-US" altLang="ja-JP"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計画書・報告書制度と連動した評価については他自治体での事例なし</a:t>
            </a:r>
            <a:r>
              <a:rPr lang="en-US" altLang="ja-JP" dirty="0">
                <a:solidFill>
                  <a:schemeClr val="tx1"/>
                </a:solidFill>
                <a:latin typeface="Meiryo UI" panose="020B0604030504040204" pitchFamily="50" charset="-128"/>
                <a:ea typeface="Meiryo UI" panose="020B0604030504040204" pitchFamily="50" charset="-128"/>
              </a:rPr>
              <a:t>)</a:t>
            </a:r>
          </a:p>
          <a:p>
            <a:pPr marL="274638" indent="-274638"/>
            <a:r>
              <a:rPr lang="ja-JP" altLang="en-US" dirty="0">
                <a:solidFill>
                  <a:schemeClr val="tx1"/>
                </a:solidFill>
                <a:latin typeface="Meiryo UI" panose="020B0604030504040204" pitchFamily="50" charset="-128"/>
                <a:ea typeface="Meiryo UI" panose="020B0604030504040204" pitchFamily="50" charset="-128"/>
              </a:rPr>
              <a:t>○小売電気事業者と連携した普及啓発等への展開</a:t>
            </a:r>
            <a:endParaRPr lang="en-US" altLang="ja-JP"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　・事業者との連携強化による</a:t>
            </a:r>
            <a:r>
              <a:rPr lang="ja-JP" altLang="en-US" u="sng" dirty="0">
                <a:solidFill>
                  <a:schemeClr val="tx1"/>
                </a:solidFill>
                <a:latin typeface="Meiryo UI" panose="020B0604030504040204" pitchFamily="50" charset="-128"/>
                <a:ea typeface="Meiryo UI" panose="020B0604030504040204" pitchFamily="50" charset="-128"/>
              </a:rPr>
              <a:t>需要家の再エネ切り替えに向けた普及啓発</a:t>
            </a:r>
            <a:r>
              <a:rPr lang="ja-JP" altLang="en-US" dirty="0">
                <a:solidFill>
                  <a:schemeClr val="tx1"/>
                </a:solidFill>
                <a:latin typeface="Meiryo UI" panose="020B0604030504040204" pitchFamily="50" charset="-128"/>
                <a:ea typeface="Meiryo UI" panose="020B0604030504040204" pitchFamily="50" charset="-128"/>
              </a:rPr>
              <a:t>の推進</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466E1240-A2E2-4F8F-BB27-BCCAEB53E9E6}"/>
              </a:ext>
            </a:extLst>
          </p:cNvPr>
          <p:cNvSpPr/>
          <p:nvPr/>
        </p:nvSpPr>
        <p:spPr>
          <a:xfrm>
            <a:off x="323528" y="4221088"/>
            <a:ext cx="8496946" cy="2436564"/>
          </a:xfrm>
          <a:prstGeom prst="rect">
            <a:avLst/>
          </a:prstGeom>
          <a:ln>
            <a:solidFill>
              <a:schemeClr val="tx1"/>
            </a:solidFill>
            <a:prstDash val="dash"/>
          </a:ln>
        </p:spPr>
        <p:txBody>
          <a:bodyPr wrap="square">
            <a:spAutoFit/>
          </a:bodyPr>
          <a:lstStyle/>
          <a:p>
            <a:r>
              <a:rPr lang="ja-JP" altLang="en-US" sz="1600" dirty="0">
                <a:latin typeface="Meiryo UI" panose="020B0604030504040204" pitchFamily="50" charset="-128"/>
                <a:ea typeface="Meiryo UI" panose="020B0604030504040204" pitchFamily="50" charset="-128"/>
              </a:rPr>
              <a:t>＜参考情報＞</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◇他自治体における計画書・報告書等の内容の公表について</a:t>
            </a:r>
            <a:endParaRPr lang="en-US" altLang="ja-JP" sz="1600" dirty="0">
              <a:latin typeface="Meiryo UI" panose="020B0604030504040204" pitchFamily="50" charset="-128"/>
              <a:ea typeface="Meiryo UI" panose="020B0604030504040204" pitchFamily="50" charset="-128"/>
            </a:endParaRPr>
          </a:p>
          <a:p>
            <a:pPr marL="80963" indent="-80963"/>
            <a:r>
              <a:rPr lang="ja-JP" altLang="en-US" sz="1600" dirty="0">
                <a:latin typeface="Meiryo UI" panose="020B0604030504040204" pitchFamily="50" charset="-128"/>
                <a:ea typeface="Meiryo UI" panose="020B0604030504040204" pitchFamily="50" charset="-128"/>
              </a:rPr>
              <a:t>　国・・・</a:t>
            </a:r>
            <a:r>
              <a:rPr lang="en-US" altLang="ja-JP"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発</a:t>
            </a:r>
            <a:r>
              <a:rPr lang="ja-JP" altLang="en-US" sz="1600" dirty="0" smtClean="0">
                <a:latin typeface="Meiryo UI" panose="020B0604030504040204" pitchFamily="50" charset="-128"/>
                <a:ea typeface="Meiryo UI" panose="020B0604030504040204" pitchFamily="50" charset="-128"/>
              </a:rPr>
              <a:t>受電</a:t>
            </a:r>
            <a:r>
              <a:rPr lang="ja-JP" altLang="en-US" sz="1600" dirty="0">
                <a:latin typeface="Meiryo UI" panose="020B0604030504040204" pitchFamily="50" charset="-128"/>
                <a:ea typeface="Meiryo UI" panose="020B0604030504040204" pitchFamily="50" charset="-128"/>
              </a:rPr>
              <a:t>月報</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契約区分</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特別高圧など</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ごとの電力需要実績を公表</a:t>
            </a:r>
            <a:endParaRPr lang="en-US" altLang="ja-JP" sz="1600" dirty="0">
              <a:latin typeface="Meiryo UI" panose="020B0604030504040204" pitchFamily="50" charset="-128"/>
              <a:ea typeface="Meiryo UI" panose="020B0604030504040204" pitchFamily="50" charset="-128"/>
            </a:endParaRPr>
          </a:p>
          <a:p>
            <a:pPr marL="80963" indent="-80963"/>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電気事業者別排出係数</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メニュー別</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販売電力量は非公表。</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メニュー別</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排出係数を公表</a:t>
            </a:r>
            <a:endParaRPr lang="en-US" altLang="ja-JP" sz="1600" dirty="0">
              <a:latin typeface="Meiryo UI" panose="020B0604030504040204" pitchFamily="50" charset="-128"/>
              <a:ea typeface="Meiryo UI" panose="020B0604030504040204" pitchFamily="50" charset="-128"/>
            </a:endParaRPr>
          </a:p>
          <a:p>
            <a:pPr marL="80963" indent="-80963"/>
            <a:r>
              <a:rPr lang="ja-JP" altLang="en-US" sz="1600" dirty="0">
                <a:latin typeface="Meiryo UI" panose="020B0604030504040204" pitchFamily="50" charset="-128"/>
                <a:ea typeface="Meiryo UI" panose="020B0604030504040204" pitchFamily="50" charset="-128"/>
              </a:rPr>
              <a:t>　東京都・・・</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メニュー別</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販売電力量は非公表。温室効果ガス排出量、</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メニュー別</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排出係数を公表</a:t>
            </a:r>
            <a:endParaRPr lang="en-US" altLang="ja-JP" sz="1600" dirty="0">
              <a:latin typeface="Meiryo UI" panose="020B0604030504040204" pitchFamily="50" charset="-128"/>
              <a:ea typeface="Meiryo UI" panose="020B0604030504040204" pitchFamily="50" charset="-128"/>
            </a:endParaRPr>
          </a:p>
          <a:p>
            <a:pPr marL="80963" indent="-80963"/>
            <a:r>
              <a:rPr lang="ja-JP" altLang="en-US" sz="1600" dirty="0">
                <a:latin typeface="Meiryo UI" panose="020B0604030504040204" pitchFamily="50" charset="-128"/>
                <a:ea typeface="Meiryo UI" panose="020B0604030504040204" pitchFamily="50" charset="-128"/>
              </a:rPr>
              <a:t>　京都府・・・温室効果ガス排出量、再エネ小売供給量・導入率を公表</a:t>
            </a:r>
            <a:endParaRPr lang="en-US" altLang="ja-JP" sz="1600" dirty="0">
              <a:latin typeface="Meiryo UI" panose="020B0604030504040204" pitchFamily="50" charset="-128"/>
              <a:ea typeface="Meiryo UI" panose="020B0604030504040204" pitchFamily="50" charset="-128"/>
            </a:endParaRPr>
          </a:p>
          <a:p>
            <a:pPr marL="80963" indent="-80963"/>
            <a:r>
              <a:rPr lang="ja-JP" altLang="en-US" sz="1600" dirty="0">
                <a:latin typeface="Meiryo UI" panose="020B0604030504040204" pitchFamily="50" charset="-128"/>
                <a:ea typeface="Meiryo UI" panose="020B0604030504040204" pitchFamily="50" charset="-128"/>
              </a:rPr>
              <a:t>　横浜市・・・</a:t>
            </a:r>
            <a:r>
              <a:rPr lang="ja-JP" altLang="en-US" sz="1600" u="sng" dirty="0">
                <a:latin typeface="Meiryo UI" panose="020B0604030504040204" pitchFamily="50" charset="-128"/>
                <a:ea typeface="Meiryo UI" panose="020B0604030504040204" pitchFamily="50" charset="-128"/>
              </a:rPr>
              <a:t>調達電力量を公表</a:t>
            </a:r>
            <a:r>
              <a:rPr lang="ja-JP" altLang="en-US" sz="1600" dirty="0">
                <a:latin typeface="Meiryo UI" panose="020B0604030504040204" pitchFamily="50" charset="-128"/>
                <a:ea typeface="Meiryo UI" panose="020B0604030504040204" pitchFamily="50" charset="-128"/>
              </a:rPr>
              <a:t>。温室効果ガス排出量、</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メニュー別</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排出係数、</a:t>
            </a:r>
            <a:r>
              <a:rPr lang="en-US" altLang="ja-JP" sz="1600" dirty="0">
                <a:latin typeface="Meiryo UI" panose="020B0604030504040204" pitchFamily="50" charset="-128"/>
                <a:ea typeface="Meiryo UI" panose="020B0604030504040204" pitchFamily="50" charset="-128"/>
              </a:rPr>
              <a:t>RE100</a:t>
            </a:r>
            <a:r>
              <a:rPr lang="ja-JP" altLang="en-US" sz="1600" dirty="0">
                <a:latin typeface="Meiryo UI" panose="020B0604030504040204" pitchFamily="50" charset="-128"/>
                <a:ea typeface="Meiryo UI" panose="020B0604030504040204" pitchFamily="50" charset="-128"/>
              </a:rPr>
              <a:t>対応を公表</a:t>
            </a:r>
            <a:endParaRPr lang="en-US" altLang="ja-JP" sz="1600" dirty="0">
              <a:latin typeface="Meiryo UI" panose="020B0604030504040204" pitchFamily="50" charset="-128"/>
              <a:ea typeface="Meiryo UI" panose="020B0604030504040204" pitchFamily="50" charset="-128"/>
            </a:endParaRPr>
          </a:p>
          <a:p>
            <a:pPr>
              <a:lnSpc>
                <a:spcPts val="1000"/>
              </a:lnSpc>
            </a:pP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◇大阪府における小売電気事業者と連携した取組み</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再エネ電力調達マッチング事業</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需要家と産地証明された再エネ</a:t>
            </a:r>
            <a:r>
              <a:rPr lang="en-US" altLang="ja-JP" sz="1600" dirty="0">
                <a:latin typeface="Meiryo UI" panose="020B0604030504040204" pitchFamily="50" charset="-128"/>
                <a:ea typeface="Meiryo UI" panose="020B0604030504040204" pitchFamily="50" charset="-128"/>
              </a:rPr>
              <a:t>100</a:t>
            </a:r>
            <a:r>
              <a:rPr lang="ja-JP" altLang="en-US" sz="1600" dirty="0">
                <a:latin typeface="Meiryo UI" panose="020B0604030504040204" pitchFamily="50" charset="-128"/>
                <a:ea typeface="Meiryo UI" panose="020B0604030504040204" pitchFamily="50" charset="-128"/>
              </a:rPr>
              <a:t>％電力をマッチング</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ほか</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464424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7</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２．新たな制度の方向性について</a:t>
            </a:r>
          </a:p>
        </p:txBody>
      </p:sp>
      <p:sp>
        <p:nvSpPr>
          <p:cNvPr id="22" name="正方形/長方形 21">
            <a:extLst>
              <a:ext uri="{FF2B5EF4-FFF2-40B4-BE49-F238E27FC236}">
                <a16:creationId xmlns:a16="http://schemas.microsoft.com/office/drawing/2014/main" id="{466E1240-A2E2-4F8F-BB27-BCCAEB53E9E6}"/>
              </a:ext>
            </a:extLst>
          </p:cNvPr>
          <p:cNvSpPr/>
          <p:nvPr/>
        </p:nvSpPr>
        <p:spPr>
          <a:xfrm>
            <a:off x="323528" y="1919733"/>
            <a:ext cx="8496946" cy="4278094"/>
          </a:xfrm>
          <a:prstGeom prst="rect">
            <a:avLst/>
          </a:prstGeom>
          <a:ln>
            <a:solidFill>
              <a:schemeClr val="tx1"/>
            </a:solidFill>
            <a:prstDash val="dash"/>
          </a:ln>
        </p:spPr>
        <p:txBody>
          <a:bodyPr wrap="square">
            <a:spAutoFit/>
          </a:bodyPr>
          <a:lstStyle/>
          <a:p>
            <a:r>
              <a:rPr lang="ja-JP" altLang="en-US" sz="1600" dirty="0">
                <a:latin typeface="Meiryo UI" panose="020B0604030504040204" pitchFamily="50" charset="-128"/>
                <a:ea typeface="Meiryo UI" panose="020B0604030504040204" pitchFamily="50" charset="-128"/>
              </a:rPr>
              <a:t>＜参考情報＞</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◇小売電気事業者へのヒアリングについて（実施中）［５社程度の予定］</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＜ヒアリングの内容＞</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大阪府のような任意のアンケート調査では協力が難しいかどうか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下記情報の把握及び公表の可否について</a:t>
            </a:r>
            <a:endParaRPr lang="en-US" altLang="ja-JP" sz="1600" dirty="0">
              <a:latin typeface="Meiryo UI" panose="020B0604030504040204" pitchFamily="50" charset="-128"/>
              <a:ea typeface="Meiryo UI" panose="020B0604030504040204" pitchFamily="50" charset="-128"/>
            </a:endParaRPr>
          </a:p>
          <a:p>
            <a:pPr marL="441325" indent="-441325"/>
            <a:r>
              <a:rPr lang="ja-JP" altLang="en-US" sz="1600" dirty="0">
                <a:latin typeface="Meiryo UI" panose="020B0604030504040204" pitchFamily="50" charset="-128"/>
                <a:ea typeface="Meiryo UI" panose="020B0604030504040204" pitchFamily="50" charset="-128"/>
              </a:rPr>
              <a:t>　　①非化石証書等の使用量（</a:t>
            </a:r>
            <a:r>
              <a:rPr lang="en-US" altLang="ja-JP" sz="1600" dirty="0">
                <a:latin typeface="Meiryo UI" panose="020B0604030504040204" pitchFamily="50" charset="-128"/>
                <a:ea typeface="Meiryo UI" panose="020B0604030504040204" pitchFamily="50" charset="-128"/>
              </a:rPr>
              <a:t>FIT</a:t>
            </a:r>
            <a:r>
              <a:rPr lang="ja-JP" altLang="en-US" sz="1600" dirty="0">
                <a:latin typeface="Meiryo UI" panose="020B0604030504040204" pitchFamily="50" charset="-128"/>
                <a:ea typeface="Meiryo UI" panose="020B0604030504040204" pitchFamily="50" charset="-128"/>
              </a:rPr>
              <a:t>非化石証書／非</a:t>
            </a:r>
            <a:r>
              <a:rPr lang="en-US" altLang="ja-JP" sz="1600" dirty="0">
                <a:latin typeface="Meiryo UI" panose="020B0604030504040204" pitchFamily="50" charset="-128"/>
                <a:ea typeface="Meiryo UI" panose="020B0604030504040204" pitchFamily="50" charset="-128"/>
              </a:rPr>
              <a:t>FIT</a:t>
            </a:r>
            <a:r>
              <a:rPr lang="ja-JP" altLang="en-US" sz="1600" dirty="0">
                <a:latin typeface="Meiryo UI" panose="020B0604030504040204" pitchFamily="50" charset="-128"/>
                <a:ea typeface="Meiryo UI" panose="020B0604030504040204" pitchFamily="50" charset="-128"/>
              </a:rPr>
              <a:t>非化石証書</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再エネ指定あり</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／グリーン電力証書／再エネ電力由来</a:t>
            </a:r>
            <a:r>
              <a:rPr lang="en-US" altLang="ja-JP" sz="1600" dirty="0">
                <a:latin typeface="Meiryo UI" panose="020B0604030504040204" pitchFamily="50" charset="-128"/>
                <a:ea typeface="Meiryo UI" panose="020B0604030504040204" pitchFamily="50" charset="-128"/>
              </a:rPr>
              <a:t>J-</a:t>
            </a:r>
            <a:r>
              <a:rPr lang="ja-JP" altLang="en-US" sz="1600" dirty="0">
                <a:latin typeface="Meiryo UI" panose="020B0604030504040204" pitchFamily="50" charset="-128"/>
                <a:ea typeface="Meiryo UI" panose="020B0604030504040204" pitchFamily="50" charset="-128"/>
              </a:rPr>
              <a:t>クレジット）</a:t>
            </a:r>
            <a:endParaRPr lang="en-US" altLang="ja-JP" sz="1600" dirty="0">
              <a:latin typeface="Meiryo UI" panose="020B0604030504040204" pitchFamily="50" charset="-128"/>
              <a:ea typeface="Meiryo UI" panose="020B0604030504040204" pitchFamily="50" charset="-128"/>
            </a:endParaRPr>
          </a:p>
          <a:p>
            <a:pPr marL="441325" indent="-173038"/>
            <a:r>
              <a:rPr lang="ja-JP" altLang="en-US" sz="1600" dirty="0">
                <a:latin typeface="Meiryo UI" panose="020B0604030504040204" pitchFamily="50" charset="-128"/>
                <a:ea typeface="Meiryo UI" panose="020B0604030504040204" pitchFamily="50" charset="-128"/>
              </a:rPr>
              <a:t>②電源構成に係る再エネ電気の電力量（非</a:t>
            </a:r>
            <a:r>
              <a:rPr lang="en-US" altLang="ja-JP" sz="1600" dirty="0">
                <a:latin typeface="Meiryo UI" panose="020B0604030504040204" pitchFamily="50" charset="-128"/>
                <a:ea typeface="Meiryo UI" panose="020B0604030504040204" pitchFamily="50" charset="-128"/>
              </a:rPr>
              <a:t>FIT</a:t>
            </a:r>
            <a:r>
              <a:rPr lang="ja-JP" altLang="en-US" sz="1600" dirty="0">
                <a:latin typeface="Meiryo UI" panose="020B0604030504040204" pitchFamily="50" charset="-128"/>
                <a:ea typeface="Meiryo UI" panose="020B0604030504040204" pitchFamily="50" charset="-128"/>
              </a:rPr>
              <a:t>再エネ電気／</a:t>
            </a:r>
            <a:r>
              <a:rPr lang="en-US" altLang="ja-JP" sz="1600" dirty="0">
                <a:latin typeface="Meiryo UI" panose="020B0604030504040204" pitchFamily="50" charset="-128"/>
                <a:ea typeface="Meiryo UI" panose="020B0604030504040204" pitchFamily="50" charset="-128"/>
              </a:rPr>
              <a:t>FIT</a:t>
            </a:r>
            <a:r>
              <a:rPr lang="ja-JP" altLang="en-US" sz="1600" dirty="0">
                <a:latin typeface="Meiryo UI" panose="020B0604030504040204" pitchFamily="50" charset="-128"/>
                <a:ea typeface="Meiryo UI" panose="020B0604030504040204" pitchFamily="50" charset="-128"/>
              </a:rPr>
              <a:t>再エネ電気）</a:t>
            </a:r>
            <a:endParaRPr lang="en-US" altLang="ja-JP" sz="1600" dirty="0">
              <a:latin typeface="Meiryo UI" panose="020B0604030504040204" pitchFamily="50" charset="-128"/>
              <a:ea typeface="Meiryo UI" panose="020B0604030504040204" pitchFamily="50" charset="-128"/>
            </a:endParaRPr>
          </a:p>
          <a:p>
            <a:pPr marL="441325" indent="-173038"/>
            <a:r>
              <a:rPr lang="ja-JP" altLang="en-US" sz="1600" dirty="0">
                <a:latin typeface="Meiryo UI" panose="020B0604030504040204" pitchFamily="50" charset="-128"/>
                <a:ea typeface="Meiryo UI" panose="020B0604030504040204" pitchFamily="50" charset="-128"/>
              </a:rPr>
              <a:t>③メニュー別の販売電力量とそのうちの非化石証書等の使用量の割合及び電源構成に係る再エネ電気の割合</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計画書・報告書制度を提出・公表することのメリット・デメリットについて</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行政が推進すべき施策について</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再エネ供給拡大の度合いに応じて、評価・顕彰を行うこと</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需要側に再エネメニューへの切替えを促すための周知・啓発</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再エネに関する知識向上や制度説明などを通じた企業人材の育成</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太陽光発電設備等の設置場所における地域理解向上のための支援</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再エネ導入拡大に対する金融機関の理解向上及び支援・協力の充実　　ほか</a:t>
            </a:r>
            <a:endParaRPr lang="en-US" altLang="ja-JP" sz="16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D85538E7-BE6B-4352-89F6-B699CAA961EB}"/>
              </a:ext>
            </a:extLst>
          </p:cNvPr>
          <p:cNvSpPr txBox="1"/>
          <p:nvPr/>
        </p:nvSpPr>
        <p:spPr>
          <a:xfrm>
            <a:off x="181684" y="476999"/>
            <a:ext cx="8782804" cy="871521"/>
          </a:xfrm>
          <a:prstGeom prst="rect">
            <a:avLst/>
          </a:prstGeom>
          <a:noFill/>
        </p:spPr>
        <p:txBody>
          <a:bodyPr wrap="square" rtlCol="0">
            <a:spAutoFit/>
          </a:bodyPr>
          <a:lstStyle/>
          <a:p>
            <a:pPr marL="441325" indent="-441325">
              <a:lnSpc>
                <a:spcPts val="32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＜方策</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小売電気事業者等の電力販売量・再エネ導入量等に</a:t>
            </a:r>
            <a:endPar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1325">
              <a:lnSpc>
                <a:spcPts val="32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関する新たな計画書・報告書制度の創設・運用について</a:t>
            </a:r>
          </a:p>
        </p:txBody>
      </p:sp>
      <p:sp>
        <p:nvSpPr>
          <p:cNvPr id="7" name="正方形/長方形 6">
            <a:extLst>
              <a:ext uri="{FF2B5EF4-FFF2-40B4-BE49-F238E27FC236}">
                <a16:creationId xmlns:a16="http://schemas.microsoft.com/office/drawing/2014/main" id="{D7CE24E1-C638-426C-B84E-195AF34B9299}"/>
              </a:ext>
            </a:extLst>
          </p:cNvPr>
          <p:cNvSpPr/>
          <p:nvPr/>
        </p:nvSpPr>
        <p:spPr>
          <a:xfrm>
            <a:off x="323528" y="1412776"/>
            <a:ext cx="7718176"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②　再エネの供給拡大の促進のための仕組みについて（事務局案）</a:t>
            </a:r>
            <a:endParaRPr lang="ja-JP" altLang="en-US" sz="2000" b="1" dirty="0"/>
          </a:p>
        </p:txBody>
      </p:sp>
    </p:spTree>
    <p:extLst>
      <p:ext uri="{BB962C8B-B14F-4D97-AF65-F5344CB8AC3E}">
        <p14:creationId xmlns:p14="http://schemas.microsoft.com/office/powerpoint/2010/main" val="16578983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8</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２．新たな制度の方向性について</a:t>
            </a:r>
          </a:p>
        </p:txBody>
      </p:sp>
      <p:sp>
        <p:nvSpPr>
          <p:cNvPr id="4" name="正方形/長方形 3"/>
          <p:cNvSpPr/>
          <p:nvPr/>
        </p:nvSpPr>
        <p:spPr>
          <a:xfrm>
            <a:off x="323528" y="1412776"/>
            <a:ext cx="8208912"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①　計画期間及び削減率</a:t>
            </a: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目標</a:t>
            </a: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の見直しについて</a:t>
            </a:r>
            <a:endParaRPr lang="ja-JP" altLang="en-US" sz="2000" b="1" dirty="0"/>
          </a:p>
        </p:txBody>
      </p:sp>
      <p:sp>
        <p:nvSpPr>
          <p:cNvPr id="23" name="テキスト ボックス 22">
            <a:extLst>
              <a:ext uri="{FF2B5EF4-FFF2-40B4-BE49-F238E27FC236}">
                <a16:creationId xmlns:a16="http://schemas.microsoft.com/office/drawing/2014/main" id="{D85538E7-BE6B-4352-89F6-B699CAA961EB}"/>
              </a:ext>
            </a:extLst>
          </p:cNvPr>
          <p:cNvSpPr txBox="1"/>
          <p:nvPr/>
        </p:nvSpPr>
        <p:spPr>
          <a:xfrm>
            <a:off x="181684" y="476999"/>
            <a:ext cx="8782804" cy="913070"/>
          </a:xfrm>
          <a:prstGeom prst="rect">
            <a:avLst/>
          </a:prstGeom>
          <a:noFill/>
        </p:spPr>
        <p:txBody>
          <a:bodyPr wrap="square" rtlCol="0">
            <a:spAutoFit/>
          </a:bodyPr>
          <a:lstStyle/>
          <a:p>
            <a:pPr marL="441325" indent="-441325">
              <a:lnSpc>
                <a:spcPts val="32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＜方策２＞温暖化防止条例に基づく特定事業者に対する届出制度の強化による</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削減の推進</a:t>
            </a:r>
          </a:p>
        </p:txBody>
      </p:sp>
      <p:sp>
        <p:nvSpPr>
          <p:cNvPr id="11" name="角丸四角形 10"/>
          <p:cNvSpPr/>
          <p:nvPr/>
        </p:nvSpPr>
        <p:spPr>
          <a:xfrm>
            <a:off x="323527" y="1908821"/>
            <a:ext cx="8496945" cy="4752000"/>
          </a:xfrm>
          <a:prstGeom prst="roundRect">
            <a:avLst>
              <a:gd name="adj" fmla="val 527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制度の方向性</a:t>
            </a:r>
            <a:r>
              <a:rPr lang="zh-TW"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（事務局案）</a:t>
            </a: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これまで大阪府では、事業者の自主的取組を促進する制度運用を行ってきており、本改正においても、東京都のキャップ＆トレード制度のような強い規制に転換するのではなく、より一層の自主的取組を促す制度として充実を図る。</a:t>
            </a:r>
            <a:endParaRPr lang="en-US" altLang="ja-JP" dirty="0">
              <a:solidFill>
                <a:schemeClr val="tx1"/>
              </a:solidFill>
              <a:latin typeface="Meiryo UI" panose="020B0604030504040204" pitchFamily="50" charset="-128"/>
              <a:ea typeface="Meiryo UI" panose="020B0604030504040204" pitchFamily="50" charset="-128"/>
            </a:endParaRPr>
          </a:p>
          <a:p>
            <a:pPr marL="274638" indent="-274638">
              <a:lnSpc>
                <a:spcPts val="800"/>
              </a:lnSpc>
            </a:pPr>
            <a:endParaRPr lang="en-US" altLang="ja-JP"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○計画期間及び削減率</a:t>
            </a:r>
            <a:r>
              <a:rPr lang="en-US" altLang="ja-JP"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目標</a:t>
            </a:r>
            <a:r>
              <a:rPr lang="en-US" altLang="ja-JP"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の目安について</a:t>
            </a:r>
            <a:endParaRPr lang="en-US" altLang="ja-JP" dirty="0">
              <a:solidFill>
                <a:schemeClr val="tx1"/>
              </a:solidFill>
              <a:latin typeface="Meiryo UI" panose="020B0604030504040204" pitchFamily="50" charset="-128"/>
              <a:ea typeface="Meiryo UI" panose="020B0604030504040204" pitchFamily="50" charset="-128"/>
            </a:endParaRPr>
          </a:p>
          <a:p>
            <a:pPr marL="725488" indent="-725488"/>
            <a:r>
              <a:rPr lang="ja-JP" altLang="en-US" dirty="0">
                <a:solidFill>
                  <a:schemeClr val="tx1"/>
                </a:solidFill>
                <a:latin typeface="Meiryo UI" panose="020B0604030504040204" pitchFamily="50" charset="-128"/>
                <a:ea typeface="Meiryo UI" panose="020B0604030504040204" pitchFamily="50" charset="-128"/>
              </a:rPr>
              <a:t> 案１　計画期間は</a:t>
            </a:r>
            <a:r>
              <a:rPr lang="ja-JP" altLang="en-US" u="sng" dirty="0">
                <a:solidFill>
                  <a:schemeClr val="tx1"/>
                </a:solidFill>
                <a:latin typeface="Meiryo UI" panose="020B0604030504040204" pitchFamily="50" charset="-128"/>
                <a:ea typeface="Meiryo UI" panose="020B0604030504040204" pitchFamily="50" charset="-128"/>
              </a:rPr>
              <a:t>２～５年間から任意</a:t>
            </a:r>
            <a:r>
              <a:rPr lang="ja-JP" altLang="en-US" dirty="0">
                <a:solidFill>
                  <a:schemeClr val="tx1"/>
                </a:solidFill>
                <a:latin typeface="Meiryo UI" panose="020B0604030504040204" pitchFamily="50" charset="-128"/>
                <a:ea typeface="Meiryo UI" panose="020B0604030504040204" pitchFamily="50" charset="-128"/>
              </a:rPr>
              <a:t>に選択。削減率は計画期間の</a:t>
            </a:r>
            <a:r>
              <a:rPr lang="ja-JP" altLang="en-US" u="sng" dirty="0">
                <a:solidFill>
                  <a:schemeClr val="tx1"/>
                </a:solidFill>
                <a:latin typeface="Meiryo UI" panose="020B0604030504040204" pitchFamily="50" charset="-128"/>
                <a:ea typeface="Meiryo UI" panose="020B0604030504040204" pitchFamily="50" charset="-128"/>
              </a:rPr>
              <a:t>年数</a:t>
            </a:r>
            <a:r>
              <a:rPr lang="en-US" altLang="ja-JP" u="sng" dirty="0">
                <a:solidFill>
                  <a:schemeClr val="tx1"/>
                </a:solidFill>
                <a:latin typeface="Meiryo UI" panose="020B0604030504040204" pitchFamily="50" charset="-128"/>
                <a:ea typeface="Meiryo UI" panose="020B0604030504040204" pitchFamily="50" charset="-128"/>
              </a:rPr>
              <a:t>×1.5%</a:t>
            </a:r>
            <a:r>
              <a:rPr lang="ja-JP" altLang="en-US" dirty="0">
                <a:solidFill>
                  <a:schemeClr val="tx1"/>
                </a:solidFill>
                <a:latin typeface="Meiryo UI" panose="020B0604030504040204" pitchFamily="50" charset="-128"/>
                <a:ea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endParaRPr>
          </a:p>
          <a:p>
            <a:pPr marL="630238" indent="-268288"/>
            <a:r>
              <a:rPr lang="ja-JP" altLang="en-US" dirty="0">
                <a:solidFill>
                  <a:schemeClr val="tx1"/>
                </a:solidFill>
                <a:latin typeface="Meiryo UI" panose="020B0604030504040204" pitchFamily="50" charset="-128"/>
                <a:ea typeface="Meiryo UI" panose="020B0604030504040204" pitchFamily="50" charset="-128"/>
              </a:rPr>
              <a:t>⇒事業者によっては３年間が短いという意見があるものの、長くなれば削減率が上がる傾向も見られない。事業者の状況に応じて柔軟に設定してもらう。</a:t>
            </a:r>
            <a:endParaRPr lang="en-US" altLang="ja-JP" dirty="0">
              <a:solidFill>
                <a:schemeClr val="tx1"/>
              </a:solidFill>
              <a:latin typeface="Meiryo UI" panose="020B0604030504040204" pitchFamily="50" charset="-128"/>
              <a:ea typeface="Meiryo UI" panose="020B0604030504040204" pitchFamily="50" charset="-128"/>
            </a:endParaRPr>
          </a:p>
          <a:p>
            <a:pPr marL="725488" indent="-725488"/>
            <a:r>
              <a:rPr lang="ja-JP" altLang="en-US" dirty="0">
                <a:solidFill>
                  <a:schemeClr val="tx1"/>
                </a:solidFill>
                <a:latin typeface="Meiryo UI" panose="020B0604030504040204" pitchFamily="50" charset="-128"/>
                <a:ea typeface="Meiryo UI" panose="020B0604030504040204" pitchFamily="50" charset="-128"/>
              </a:rPr>
              <a:t> 案２　計画期間は現行通り</a:t>
            </a:r>
            <a:r>
              <a:rPr lang="ja-JP" altLang="en-US" u="sng" dirty="0">
                <a:solidFill>
                  <a:schemeClr val="tx1"/>
                </a:solidFill>
                <a:latin typeface="Meiryo UI" panose="020B0604030504040204" pitchFamily="50" charset="-128"/>
                <a:ea typeface="Meiryo UI" panose="020B0604030504040204" pitchFamily="50" charset="-128"/>
              </a:rPr>
              <a:t>３年間</a:t>
            </a:r>
            <a:r>
              <a:rPr lang="ja-JP" altLang="en-US" dirty="0">
                <a:solidFill>
                  <a:schemeClr val="tx1"/>
                </a:solidFill>
                <a:latin typeface="Meiryo UI" panose="020B0604030504040204" pitchFamily="50" charset="-128"/>
                <a:ea typeface="Meiryo UI" panose="020B0604030504040204" pitchFamily="50" charset="-128"/>
              </a:rPr>
              <a:t>、削減率は</a:t>
            </a:r>
            <a:r>
              <a:rPr lang="ja-JP" altLang="en-US" u="sng" dirty="0">
                <a:solidFill>
                  <a:schemeClr val="tx1"/>
                </a:solidFill>
                <a:latin typeface="Meiryo UI" panose="020B0604030504040204" pitchFamily="50" charset="-128"/>
                <a:ea typeface="Meiryo UI" panose="020B0604030504040204" pitchFamily="50" charset="-128"/>
              </a:rPr>
              <a:t>５％</a:t>
            </a:r>
            <a:r>
              <a:rPr lang="ja-JP" altLang="en-US" dirty="0">
                <a:solidFill>
                  <a:schemeClr val="tx1"/>
                </a:solidFill>
                <a:latin typeface="Meiryo UI" panose="020B0604030504040204" pitchFamily="50" charset="-128"/>
                <a:ea typeface="Meiryo UI" panose="020B0604030504040204" pitchFamily="50" charset="-128"/>
              </a:rPr>
              <a:t>とし、目標を達成した場合、翌期間は</a:t>
            </a:r>
            <a:r>
              <a:rPr lang="ja-JP" altLang="en-US" u="sng" dirty="0">
                <a:solidFill>
                  <a:schemeClr val="tx1"/>
                </a:solidFill>
                <a:latin typeface="Meiryo UI" panose="020B0604030504040204" pitchFamily="50" charset="-128"/>
                <a:ea typeface="Meiryo UI" panose="020B0604030504040204" pitchFamily="50" charset="-128"/>
              </a:rPr>
              <a:t>５年間</a:t>
            </a:r>
            <a:r>
              <a:rPr lang="ja-JP" altLang="en-US" dirty="0">
                <a:solidFill>
                  <a:schemeClr val="tx1"/>
                </a:solidFill>
                <a:latin typeface="Meiryo UI" panose="020B0604030504040204" pitchFamily="50" charset="-128"/>
                <a:ea typeface="Meiryo UI" panose="020B0604030504040204" pitchFamily="50" charset="-128"/>
              </a:rPr>
              <a:t>、削減率</a:t>
            </a:r>
            <a:r>
              <a:rPr lang="ja-JP" altLang="en-US" u="sng" dirty="0">
                <a:solidFill>
                  <a:schemeClr val="tx1"/>
                </a:solidFill>
                <a:latin typeface="Meiryo UI" panose="020B0604030504040204" pitchFamily="50" charset="-128"/>
                <a:ea typeface="Meiryo UI" panose="020B0604030504040204" pitchFamily="50" charset="-128"/>
              </a:rPr>
              <a:t>７％</a:t>
            </a:r>
            <a:r>
              <a:rPr lang="ja-JP" altLang="en-US" dirty="0">
                <a:solidFill>
                  <a:schemeClr val="tx1"/>
                </a:solidFill>
                <a:latin typeface="Meiryo UI" panose="020B0604030504040204" pitchFamily="50" charset="-128"/>
                <a:ea typeface="Meiryo UI" panose="020B0604030504040204" pitchFamily="50" charset="-128"/>
              </a:rPr>
              <a:t>を目安とすることができる。</a:t>
            </a:r>
            <a:endParaRPr lang="en-US" altLang="ja-JP" dirty="0">
              <a:solidFill>
                <a:schemeClr val="tx1"/>
              </a:solidFill>
              <a:latin typeface="Meiryo UI" panose="020B0604030504040204" pitchFamily="50" charset="-128"/>
              <a:ea typeface="Meiryo UI" panose="020B0604030504040204" pitchFamily="50" charset="-128"/>
            </a:endParaRPr>
          </a:p>
          <a:p>
            <a:pPr marL="725488" indent="-366713"/>
            <a:r>
              <a:rPr lang="ja-JP" altLang="en-US" dirty="0">
                <a:solidFill>
                  <a:schemeClr val="tx1"/>
                </a:solidFill>
                <a:latin typeface="Meiryo UI" panose="020B0604030504040204" pitchFamily="50" charset="-128"/>
                <a:ea typeface="Meiryo UI" panose="020B0604030504040204" pitchFamily="50" charset="-128"/>
              </a:rPr>
              <a:t>⇒目標達成により計画期間を延ばせるものの、初期には選択できない。</a:t>
            </a:r>
            <a:endParaRPr lang="en-US" altLang="ja-JP" dirty="0">
              <a:solidFill>
                <a:schemeClr val="tx1"/>
              </a:solidFill>
              <a:latin typeface="Meiryo UI" panose="020B0604030504040204" pitchFamily="50" charset="-128"/>
              <a:ea typeface="Meiryo UI" panose="020B0604030504040204" pitchFamily="50" charset="-128"/>
            </a:endParaRPr>
          </a:p>
          <a:p>
            <a:pPr marL="725488" indent="-725488"/>
            <a:r>
              <a:rPr lang="ja-JP" altLang="en-US" dirty="0">
                <a:solidFill>
                  <a:schemeClr val="tx1"/>
                </a:solidFill>
                <a:latin typeface="Meiryo UI" panose="020B0604030504040204" pitchFamily="50" charset="-128"/>
                <a:ea typeface="Meiryo UI" panose="020B0604030504040204" pitchFamily="50" charset="-128"/>
              </a:rPr>
              <a:t> 案３　</a:t>
            </a:r>
            <a:r>
              <a:rPr lang="en-US" altLang="ja-JP" u="sng" dirty="0">
                <a:solidFill>
                  <a:schemeClr val="tx1"/>
                </a:solidFill>
                <a:latin typeface="Meiryo UI" panose="020B0604030504040204" pitchFamily="50" charset="-128"/>
                <a:ea typeface="Meiryo UI" panose="020B0604030504040204" pitchFamily="50" charset="-128"/>
              </a:rPr>
              <a:t>2013</a:t>
            </a:r>
            <a:r>
              <a:rPr lang="ja-JP" altLang="en-US" u="sng" dirty="0">
                <a:solidFill>
                  <a:schemeClr val="tx1"/>
                </a:solidFill>
                <a:latin typeface="Meiryo UI" panose="020B0604030504040204" pitchFamily="50" charset="-128"/>
                <a:ea typeface="Meiryo UI" panose="020B0604030504040204" pitchFamily="50" charset="-128"/>
              </a:rPr>
              <a:t>年度を基準年度</a:t>
            </a:r>
            <a:r>
              <a:rPr lang="ja-JP" altLang="en-US" dirty="0">
                <a:solidFill>
                  <a:schemeClr val="tx1"/>
                </a:solidFill>
                <a:latin typeface="Meiryo UI" panose="020B0604030504040204" pitchFamily="50" charset="-128"/>
                <a:ea typeface="Meiryo UI" panose="020B0604030504040204" pitchFamily="50" charset="-128"/>
              </a:rPr>
              <a:t>、</a:t>
            </a:r>
            <a:r>
              <a:rPr lang="en-US" altLang="ja-JP" dirty="0">
                <a:solidFill>
                  <a:schemeClr val="tx1"/>
                </a:solidFill>
                <a:latin typeface="Meiryo UI" panose="020B0604030504040204" pitchFamily="50" charset="-128"/>
                <a:ea typeface="Meiryo UI" panose="020B0604030504040204" pitchFamily="50" charset="-128"/>
              </a:rPr>
              <a:t>2030</a:t>
            </a:r>
            <a:r>
              <a:rPr lang="ja-JP" altLang="en-US" dirty="0">
                <a:solidFill>
                  <a:schemeClr val="tx1"/>
                </a:solidFill>
                <a:latin typeface="Meiryo UI" panose="020B0604030504040204" pitchFamily="50" charset="-128"/>
                <a:ea typeface="Meiryo UI" panose="020B0604030504040204" pitchFamily="50" charset="-128"/>
              </a:rPr>
              <a:t>年度を計画目標とし、</a:t>
            </a:r>
            <a:r>
              <a:rPr lang="en-US" altLang="ja-JP" dirty="0">
                <a:solidFill>
                  <a:schemeClr val="tx1"/>
                </a:solidFill>
                <a:latin typeface="Meiryo UI" panose="020B0604030504040204" pitchFamily="50" charset="-128"/>
                <a:ea typeface="Meiryo UI" panose="020B0604030504040204" pitchFamily="50" charset="-128"/>
              </a:rPr>
              <a:t>2023(</a:t>
            </a:r>
            <a:r>
              <a:rPr lang="ja-JP" altLang="en-US" dirty="0">
                <a:solidFill>
                  <a:schemeClr val="tx1"/>
                </a:solidFill>
                <a:latin typeface="Meiryo UI" panose="020B0604030504040204" pitchFamily="50" charset="-128"/>
                <a:ea typeface="Meiryo UI" panose="020B0604030504040204" pitchFamily="50" charset="-128"/>
              </a:rPr>
              <a:t>運用開始</a:t>
            </a:r>
            <a:r>
              <a:rPr lang="en-US" altLang="ja-JP"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から</a:t>
            </a:r>
            <a:r>
              <a:rPr lang="ja-JP" altLang="en-US" u="sng" dirty="0">
                <a:solidFill>
                  <a:schemeClr val="tx1"/>
                </a:solidFill>
                <a:latin typeface="Meiryo UI" panose="020B0604030504040204" pitchFamily="50" charset="-128"/>
                <a:ea typeface="Meiryo UI" panose="020B0604030504040204" pitchFamily="50" charset="-128"/>
              </a:rPr>
              <a:t>８年間</a:t>
            </a:r>
            <a:r>
              <a:rPr lang="ja-JP" altLang="en-US" dirty="0">
                <a:solidFill>
                  <a:schemeClr val="tx1"/>
                </a:solidFill>
                <a:latin typeface="Meiryo UI" panose="020B0604030504040204" pitchFamily="50" charset="-128"/>
                <a:ea typeface="Meiryo UI" panose="020B0604030504040204" pitchFamily="50" charset="-128"/>
              </a:rPr>
              <a:t>の削減率は、</a:t>
            </a:r>
            <a:r>
              <a:rPr lang="en-US" altLang="ja-JP" u="sng" dirty="0">
                <a:solidFill>
                  <a:schemeClr val="tx1"/>
                </a:solidFill>
                <a:latin typeface="Meiryo UI" panose="020B0604030504040204" pitchFamily="50" charset="-128"/>
                <a:ea typeface="Meiryo UI" panose="020B0604030504040204" pitchFamily="50" charset="-128"/>
              </a:rPr>
              <a:t>12</a:t>
            </a:r>
            <a:r>
              <a:rPr lang="ja-JP" altLang="en-US" u="sng"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を目安とする。</a:t>
            </a:r>
            <a:endParaRPr lang="en-US" altLang="ja-JP" dirty="0">
              <a:solidFill>
                <a:schemeClr val="tx1"/>
              </a:solidFill>
              <a:latin typeface="Meiryo UI" panose="020B0604030504040204" pitchFamily="50" charset="-128"/>
              <a:ea typeface="Meiryo UI" panose="020B0604030504040204" pitchFamily="50" charset="-128"/>
            </a:endParaRPr>
          </a:p>
          <a:p>
            <a:pPr marL="625475" indent="-260350"/>
            <a:r>
              <a:rPr lang="ja-JP" altLang="en-US" dirty="0">
                <a:solidFill>
                  <a:schemeClr val="tx1"/>
                </a:solidFill>
                <a:latin typeface="Meiryo UI" panose="020B0604030504040204" pitchFamily="50" charset="-128"/>
                <a:ea typeface="Meiryo UI" panose="020B0604030504040204" pitchFamily="50" charset="-128"/>
              </a:rPr>
              <a:t>⇒実行計画の目標と整合が取りやすいが、これまでの削減努力に差があり不公平感を与える可能性もある。</a:t>
            </a:r>
            <a:endParaRPr lang="en-US" altLang="ja-JP" dirty="0">
              <a:solidFill>
                <a:schemeClr val="tx1"/>
              </a:solidFill>
              <a:latin typeface="Meiryo UI" panose="020B0604030504040204" pitchFamily="50" charset="-128"/>
              <a:ea typeface="Meiryo UI" panose="020B0604030504040204" pitchFamily="50" charset="-128"/>
            </a:endParaRPr>
          </a:p>
          <a:p>
            <a:pPr marL="725488" indent="-725488"/>
            <a:r>
              <a:rPr lang="en-US" altLang="ja-JP" dirty="0">
                <a:solidFill>
                  <a:schemeClr val="tx1"/>
                </a:solidFill>
                <a:latin typeface="Meiryo UI" panose="020B0604030504040204" pitchFamily="50" charset="-128"/>
                <a:ea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rPr>
              <a:t>部門別又は業種分類別に設定することも考えられる。</a:t>
            </a:r>
            <a:endParaRPr lang="en-US" altLang="ja-JP"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695884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クラリティ">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クラシック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クラリティ">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5846</Words>
  <Application>Microsoft Office PowerPoint</Application>
  <PresentationFormat>画面に合わせる (4:3)</PresentationFormat>
  <Paragraphs>601</Paragraphs>
  <Slides>22</Slides>
  <Notes>22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22</vt:i4>
      </vt:variant>
    </vt:vector>
  </HeadingPairs>
  <TitlesOfParts>
    <vt:vector size="28" baseType="lpstr">
      <vt:lpstr>Meiryo UI</vt:lpstr>
      <vt:lpstr>ＭＳ Ｐゴシック</vt:lpstr>
      <vt:lpstr>メイリオ</vt:lpstr>
      <vt:lpstr>Arial</vt:lpstr>
      <vt:lpstr>Calibri</vt:lpstr>
      <vt:lpstr>クラリティ</vt:lpstr>
      <vt:lpstr>事業者における脱炭素化の促進のための 制度のあり方について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2021-08-18T04:41:33Z</dcterms:created>
  <dcterms:modified xsi:type="dcterms:W3CDTF">2021-08-25T08:27:22Z</dcterms:modified>
</cp:coreProperties>
</file>