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65" r:id="rId2"/>
    <p:sldId id="266" r:id="rId3"/>
  </p:sldIdLst>
  <p:sldSz cx="12801600" cy="9601200" type="A3"/>
  <p:notesSz cx="6807200" cy="9939338"/>
  <p:defaultTextStyle>
    <a:defPPr>
      <a:defRPr lang="ja-JP"/>
    </a:defPPr>
    <a:lvl1pPr marL="0" algn="l" defTabSz="1279939" rtl="0" eaLnBrk="1" latinLnBrk="0" hangingPunct="1">
      <a:defRPr kumimoji="1" sz="2577" kern="1200">
        <a:solidFill>
          <a:schemeClr val="tx1"/>
        </a:solidFill>
        <a:latin typeface="+mn-lt"/>
        <a:ea typeface="+mn-ea"/>
        <a:cs typeface="+mn-cs"/>
      </a:defRPr>
    </a:lvl1pPr>
    <a:lvl2pPr marL="639969" algn="l" defTabSz="1279939" rtl="0" eaLnBrk="1" latinLnBrk="0" hangingPunct="1">
      <a:defRPr kumimoji="1" sz="2577" kern="1200">
        <a:solidFill>
          <a:schemeClr val="tx1"/>
        </a:solidFill>
        <a:latin typeface="+mn-lt"/>
        <a:ea typeface="+mn-ea"/>
        <a:cs typeface="+mn-cs"/>
      </a:defRPr>
    </a:lvl2pPr>
    <a:lvl3pPr marL="1279939" algn="l" defTabSz="1279939" rtl="0" eaLnBrk="1" latinLnBrk="0" hangingPunct="1">
      <a:defRPr kumimoji="1" sz="2577" kern="1200">
        <a:solidFill>
          <a:schemeClr val="tx1"/>
        </a:solidFill>
        <a:latin typeface="+mn-lt"/>
        <a:ea typeface="+mn-ea"/>
        <a:cs typeface="+mn-cs"/>
      </a:defRPr>
    </a:lvl3pPr>
    <a:lvl4pPr marL="1919908" algn="l" defTabSz="1279939" rtl="0" eaLnBrk="1" latinLnBrk="0" hangingPunct="1">
      <a:defRPr kumimoji="1" sz="2577" kern="1200">
        <a:solidFill>
          <a:schemeClr val="tx1"/>
        </a:solidFill>
        <a:latin typeface="+mn-lt"/>
        <a:ea typeface="+mn-ea"/>
        <a:cs typeface="+mn-cs"/>
      </a:defRPr>
    </a:lvl4pPr>
    <a:lvl5pPr marL="2559879" algn="l" defTabSz="1279939" rtl="0" eaLnBrk="1" latinLnBrk="0" hangingPunct="1">
      <a:defRPr kumimoji="1" sz="2577" kern="1200">
        <a:solidFill>
          <a:schemeClr val="tx1"/>
        </a:solidFill>
        <a:latin typeface="+mn-lt"/>
        <a:ea typeface="+mn-ea"/>
        <a:cs typeface="+mn-cs"/>
      </a:defRPr>
    </a:lvl5pPr>
    <a:lvl6pPr marL="3199848" algn="l" defTabSz="1279939" rtl="0" eaLnBrk="1" latinLnBrk="0" hangingPunct="1">
      <a:defRPr kumimoji="1" sz="2577" kern="1200">
        <a:solidFill>
          <a:schemeClr val="tx1"/>
        </a:solidFill>
        <a:latin typeface="+mn-lt"/>
        <a:ea typeface="+mn-ea"/>
        <a:cs typeface="+mn-cs"/>
      </a:defRPr>
    </a:lvl6pPr>
    <a:lvl7pPr marL="3839818" algn="l" defTabSz="1279939" rtl="0" eaLnBrk="1" latinLnBrk="0" hangingPunct="1">
      <a:defRPr kumimoji="1" sz="2577" kern="1200">
        <a:solidFill>
          <a:schemeClr val="tx1"/>
        </a:solidFill>
        <a:latin typeface="+mn-lt"/>
        <a:ea typeface="+mn-ea"/>
        <a:cs typeface="+mn-cs"/>
      </a:defRPr>
    </a:lvl7pPr>
    <a:lvl8pPr marL="4479787" algn="l" defTabSz="1279939" rtl="0" eaLnBrk="1" latinLnBrk="0" hangingPunct="1">
      <a:defRPr kumimoji="1" sz="2577" kern="1200">
        <a:solidFill>
          <a:schemeClr val="tx1"/>
        </a:solidFill>
        <a:latin typeface="+mn-lt"/>
        <a:ea typeface="+mn-ea"/>
        <a:cs typeface="+mn-cs"/>
      </a:defRPr>
    </a:lvl8pPr>
    <a:lvl9pPr marL="5119757" algn="l" defTabSz="1279939" rtl="0" eaLnBrk="1" latinLnBrk="0" hangingPunct="1">
      <a:defRPr kumimoji="1" sz="257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5"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FF"/>
    <a:srgbClr val="FFCCFF"/>
    <a:srgbClr val="CCECFF"/>
    <a:srgbClr val="CCCCFF"/>
    <a:srgbClr val="CC9900"/>
    <a:srgbClr val="0066FF"/>
    <a:srgbClr val="5A47E7"/>
    <a:srgbClr val="008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434" autoAdjust="0"/>
  </p:normalViewPr>
  <p:slideViewPr>
    <p:cSldViewPr>
      <p:cViewPr varScale="1">
        <p:scale>
          <a:sx n="53" d="100"/>
          <a:sy n="53" d="100"/>
        </p:scale>
        <p:origin x="1308" y="96"/>
      </p:cViewPr>
      <p:guideLst>
        <p:guide orient="horz" pos="3025"/>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03" tIns="45703" rIns="91403"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0"/>
            <a:ext cx="2949575" cy="496888"/>
          </a:xfrm>
          <a:prstGeom prst="rect">
            <a:avLst/>
          </a:prstGeom>
        </p:spPr>
        <p:txBody>
          <a:bodyPr vert="horz" lIns="91403" tIns="45703" rIns="91403" bIns="45703" rtlCol="0"/>
          <a:lstStyle>
            <a:lvl1pPr algn="r">
              <a:defRPr sz="1200"/>
            </a:lvl1pPr>
          </a:lstStyle>
          <a:p>
            <a:fld id="{AA74DCB6-339A-408E-8566-C66A1BEC787D}" type="datetimeFigureOut">
              <a:rPr kumimoji="1" lang="ja-JP" altLang="en-US" smtClean="0"/>
              <a:t>2022/7/1</a:t>
            </a:fld>
            <a:endParaRPr kumimoji="1" lang="ja-JP" altLang="en-US"/>
          </a:p>
        </p:txBody>
      </p:sp>
      <p:sp>
        <p:nvSpPr>
          <p:cNvPr id="4" name="スライド イメージ プレースホルダー 3"/>
          <p:cNvSpPr>
            <a:spLocks noGrp="1" noRot="1" noChangeAspect="1"/>
          </p:cNvSpPr>
          <p:nvPr>
            <p:ph type="sldImg" idx="2"/>
          </p:nvPr>
        </p:nvSpPr>
        <p:spPr>
          <a:xfrm>
            <a:off x="920750" y="747713"/>
            <a:ext cx="4965700" cy="3724275"/>
          </a:xfrm>
          <a:prstGeom prst="rect">
            <a:avLst/>
          </a:prstGeom>
          <a:noFill/>
          <a:ln w="12700">
            <a:solidFill>
              <a:prstClr val="black"/>
            </a:solidFill>
          </a:ln>
        </p:spPr>
        <p:txBody>
          <a:bodyPr vert="horz" lIns="91403" tIns="45703" rIns="91403" bIns="45703" rtlCol="0" anchor="ctr"/>
          <a:lstStyle/>
          <a:p>
            <a:endParaRPr lang="ja-JP" altLang="en-US"/>
          </a:p>
        </p:txBody>
      </p:sp>
      <p:sp>
        <p:nvSpPr>
          <p:cNvPr id="5" name="ノート プレースホルダー 4"/>
          <p:cNvSpPr>
            <a:spLocks noGrp="1"/>
          </p:cNvSpPr>
          <p:nvPr>
            <p:ph type="body" sz="quarter" idx="3"/>
          </p:nvPr>
        </p:nvSpPr>
        <p:spPr>
          <a:xfrm>
            <a:off x="681043" y="4721226"/>
            <a:ext cx="5445125" cy="4471988"/>
          </a:xfrm>
          <a:prstGeom prst="rect">
            <a:avLst/>
          </a:prstGeom>
        </p:spPr>
        <p:txBody>
          <a:bodyPr vert="horz" lIns="91403" tIns="45703" rIns="91403"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03" tIns="45703" rIns="91403"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3"/>
            <a:ext cx="2949575" cy="496887"/>
          </a:xfrm>
          <a:prstGeom prst="rect">
            <a:avLst/>
          </a:prstGeom>
        </p:spPr>
        <p:txBody>
          <a:bodyPr vert="horz" lIns="91403" tIns="45703" rIns="91403" bIns="45703" rtlCol="0" anchor="b"/>
          <a:lstStyle>
            <a:lvl1pPr algn="r">
              <a:defRPr sz="1200"/>
            </a:lvl1pPr>
          </a:lstStyle>
          <a:p>
            <a:fld id="{73A34A13-4B76-4D1C-807E-D1BBE6121CCF}" type="slidenum">
              <a:rPr kumimoji="1" lang="ja-JP" altLang="en-US" smtClean="0"/>
              <a:t>‹#›</a:t>
            </a:fld>
            <a:endParaRPr kumimoji="1" lang="ja-JP" altLang="en-US"/>
          </a:p>
        </p:txBody>
      </p:sp>
    </p:spTree>
    <p:extLst>
      <p:ext uri="{BB962C8B-B14F-4D97-AF65-F5344CB8AC3E}">
        <p14:creationId xmlns:p14="http://schemas.microsoft.com/office/powerpoint/2010/main" val="3607650404"/>
      </p:ext>
    </p:extLst>
  </p:cSld>
  <p:clrMap bg1="lt1" tx1="dk1" bg2="lt2" tx2="dk2" accent1="accent1" accent2="accent2" accent3="accent3" accent4="accent4" accent5="accent5" accent6="accent6" hlink="hlink" folHlink="folHlink"/>
  <p:notesStyle>
    <a:lvl1pPr marL="0" algn="l" defTabSz="1122065" rtl="0" eaLnBrk="1" latinLnBrk="0" hangingPunct="1">
      <a:defRPr kumimoji="1" sz="1473" kern="1200">
        <a:solidFill>
          <a:schemeClr val="tx1"/>
        </a:solidFill>
        <a:latin typeface="+mn-lt"/>
        <a:ea typeface="+mn-ea"/>
        <a:cs typeface="+mn-cs"/>
      </a:defRPr>
    </a:lvl1pPr>
    <a:lvl2pPr marL="561033" algn="l" defTabSz="1122065" rtl="0" eaLnBrk="1" latinLnBrk="0" hangingPunct="1">
      <a:defRPr kumimoji="1" sz="1473" kern="1200">
        <a:solidFill>
          <a:schemeClr val="tx1"/>
        </a:solidFill>
        <a:latin typeface="+mn-lt"/>
        <a:ea typeface="+mn-ea"/>
        <a:cs typeface="+mn-cs"/>
      </a:defRPr>
    </a:lvl2pPr>
    <a:lvl3pPr marL="1122065" algn="l" defTabSz="1122065" rtl="0" eaLnBrk="1" latinLnBrk="0" hangingPunct="1">
      <a:defRPr kumimoji="1" sz="1473" kern="1200">
        <a:solidFill>
          <a:schemeClr val="tx1"/>
        </a:solidFill>
        <a:latin typeface="+mn-lt"/>
        <a:ea typeface="+mn-ea"/>
        <a:cs typeface="+mn-cs"/>
      </a:defRPr>
    </a:lvl3pPr>
    <a:lvl4pPr marL="1683097" algn="l" defTabSz="1122065" rtl="0" eaLnBrk="1" latinLnBrk="0" hangingPunct="1">
      <a:defRPr kumimoji="1" sz="1473" kern="1200">
        <a:solidFill>
          <a:schemeClr val="tx1"/>
        </a:solidFill>
        <a:latin typeface="+mn-lt"/>
        <a:ea typeface="+mn-ea"/>
        <a:cs typeface="+mn-cs"/>
      </a:defRPr>
    </a:lvl4pPr>
    <a:lvl5pPr marL="2244129" algn="l" defTabSz="1122065" rtl="0" eaLnBrk="1" latinLnBrk="0" hangingPunct="1">
      <a:defRPr kumimoji="1" sz="1473" kern="1200">
        <a:solidFill>
          <a:schemeClr val="tx1"/>
        </a:solidFill>
        <a:latin typeface="+mn-lt"/>
        <a:ea typeface="+mn-ea"/>
        <a:cs typeface="+mn-cs"/>
      </a:defRPr>
    </a:lvl5pPr>
    <a:lvl6pPr marL="2805162" algn="l" defTabSz="1122065" rtl="0" eaLnBrk="1" latinLnBrk="0" hangingPunct="1">
      <a:defRPr kumimoji="1" sz="1473" kern="1200">
        <a:solidFill>
          <a:schemeClr val="tx1"/>
        </a:solidFill>
        <a:latin typeface="+mn-lt"/>
        <a:ea typeface="+mn-ea"/>
        <a:cs typeface="+mn-cs"/>
      </a:defRPr>
    </a:lvl6pPr>
    <a:lvl7pPr marL="3366195" algn="l" defTabSz="1122065" rtl="0" eaLnBrk="1" latinLnBrk="0" hangingPunct="1">
      <a:defRPr kumimoji="1" sz="1473" kern="1200">
        <a:solidFill>
          <a:schemeClr val="tx1"/>
        </a:solidFill>
        <a:latin typeface="+mn-lt"/>
        <a:ea typeface="+mn-ea"/>
        <a:cs typeface="+mn-cs"/>
      </a:defRPr>
    </a:lvl7pPr>
    <a:lvl8pPr marL="3927227" algn="l" defTabSz="1122065" rtl="0" eaLnBrk="1" latinLnBrk="0" hangingPunct="1">
      <a:defRPr kumimoji="1" sz="1473" kern="1200">
        <a:solidFill>
          <a:schemeClr val="tx1"/>
        </a:solidFill>
        <a:latin typeface="+mn-lt"/>
        <a:ea typeface="+mn-ea"/>
        <a:cs typeface="+mn-cs"/>
      </a:defRPr>
    </a:lvl8pPr>
    <a:lvl9pPr marL="4488259" algn="l" defTabSz="1122065" rtl="0" eaLnBrk="1" latinLnBrk="0" hangingPunct="1">
      <a:defRPr kumimoji="1" sz="14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7713"/>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A34A13-4B76-4D1C-807E-D1BBE6121CCF}" type="slidenum">
              <a:rPr kumimoji="1" lang="ja-JP" altLang="en-US" smtClean="0"/>
              <a:t>1</a:t>
            </a:fld>
            <a:endParaRPr kumimoji="1" lang="ja-JP" altLang="en-US"/>
          </a:p>
        </p:txBody>
      </p:sp>
    </p:spTree>
    <p:extLst>
      <p:ext uri="{BB962C8B-B14F-4D97-AF65-F5344CB8AC3E}">
        <p14:creationId xmlns:p14="http://schemas.microsoft.com/office/powerpoint/2010/main" val="961356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2</a:t>
            </a:fld>
            <a:endParaRPr kumimoji="1" lang="ja-JP" altLang="en-US"/>
          </a:p>
        </p:txBody>
      </p:sp>
    </p:spTree>
    <p:extLst>
      <p:ext uri="{BB962C8B-B14F-4D97-AF65-F5344CB8AC3E}">
        <p14:creationId xmlns:p14="http://schemas.microsoft.com/office/powerpoint/2010/main" val="1769165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2"/>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1"/>
            <a:ext cx="8961120" cy="2453640"/>
          </a:xfrm>
        </p:spPr>
        <p:txBody>
          <a:bodyPr/>
          <a:lstStyle>
            <a:lvl1pPr marL="0" indent="0" algn="ctr">
              <a:buNone/>
              <a:defRPr>
                <a:solidFill>
                  <a:schemeClr val="tx1">
                    <a:tint val="75000"/>
                  </a:schemeClr>
                </a:solidFill>
              </a:defRPr>
            </a:lvl1pPr>
            <a:lvl2pPr marL="624207" indent="0" algn="ctr">
              <a:buNone/>
              <a:defRPr>
                <a:solidFill>
                  <a:schemeClr val="tx1">
                    <a:tint val="75000"/>
                  </a:schemeClr>
                </a:solidFill>
              </a:defRPr>
            </a:lvl2pPr>
            <a:lvl3pPr marL="1248417" indent="0" algn="ctr">
              <a:buNone/>
              <a:defRPr>
                <a:solidFill>
                  <a:schemeClr val="tx1">
                    <a:tint val="75000"/>
                  </a:schemeClr>
                </a:solidFill>
              </a:defRPr>
            </a:lvl3pPr>
            <a:lvl4pPr marL="1872626" indent="0" algn="ctr">
              <a:buNone/>
              <a:defRPr>
                <a:solidFill>
                  <a:schemeClr val="tx1">
                    <a:tint val="75000"/>
                  </a:schemeClr>
                </a:solidFill>
              </a:defRPr>
            </a:lvl4pPr>
            <a:lvl5pPr marL="2496835" indent="0" algn="ctr">
              <a:buNone/>
              <a:defRPr>
                <a:solidFill>
                  <a:schemeClr val="tx1">
                    <a:tint val="75000"/>
                  </a:schemeClr>
                </a:solidFill>
              </a:defRPr>
            </a:lvl5pPr>
            <a:lvl6pPr marL="3121043" indent="0" algn="ctr">
              <a:buNone/>
              <a:defRPr>
                <a:solidFill>
                  <a:schemeClr val="tx1">
                    <a:tint val="75000"/>
                  </a:schemeClr>
                </a:solidFill>
              </a:defRPr>
            </a:lvl6pPr>
            <a:lvl7pPr marL="3745252" indent="0" algn="ctr">
              <a:buNone/>
              <a:defRPr>
                <a:solidFill>
                  <a:schemeClr val="tx1">
                    <a:tint val="75000"/>
                  </a:schemeClr>
                </a:solidFill>
              </a:defRPr>
            </a:lvl7pPr>
            <a:lvl8pPr marL="4369460" indent="0" algn="ctr">
              <a:buNone/>
              <a:defRPr>
                <a:solidFill>
                  <a:schemeClr val="tx1">
                    <a:tint val="75000"/>
                  </a:schemeClr>
                </a:solidFill>
              </a:defRPr>
            </a:lvl8pPr>
            <a:lvl9pPr marL="499366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CE06E14-5F90-49D9-9F3F-785CEAA402EA}"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73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D092B-91C1-4501-89B0-2C419716EE18}"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2803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8"/>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8"/>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E01D42-EE54-4736-957B-2A039CBD89C3}"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286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3A181A-0D52-4797-9C6D-1BB2403CEF11}"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74773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6"/>
            <a:ext cx="10881360" cy="1906905"/>
          </a:xfrm>
        </p:spPr>
        <p:txBody>
          <a:bodyPr anchor="t"/>
          <a:lstStyle>
            <a:lvl1pPr algn="l">
              <a:defRPr sz="5507"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401"/>
            <a:ext cx="10881360" cy="2100262"/>
          </a:xfrm>
        </p:spPr>
        <p:txBody>
          <a:bodyPr anchor="b"/>
          <a:lstStyle>
            <a:lvl1pPr marL="0" indent="0">
              <a:buNone/>
              <a:defRPr sz="2753">
                <a:solidFill>
                  <a:schemeClr val="tx1">
                    <a:tint val="75000"/>
                  </a:schemeClr>
                </a:solidFill>
              </a:defRPr>
            </a:lvl1pPr>
            <a:lvl2pPr marL="624207" indent="0">
              <a:buNone/>
              <a:defRPr sz="2514">
                <a:solidFill>
                  <a:schemeClr val="tx1">
                    <a:tint val="75000"/>
                  </a:schemeClr>
                </a:solidFill>
              </a:defRPr>
            </a:lvl2pPr>
            <a:lvl3pPr marL="1248417" indent="0">
              <a:buNone/>
              <a:defRPr sz="2155">
                <a:solidFill>
                  <a:schemeClr val="tx1">
                    <a:tint val="75000"/>
                  </a:schemeClr>
                </a:solidFill>
              </a:defRPr>
            </a:lvl3pPr>
            <a:lvl4pPr marL="1872626" indent="0">
              <a:buNone/>
              <a:defRPr sz="1915">
                <a:solidFill>
                  <a:schemeClr val="tx1">
                    <a:tint val="75000"/>
                  </a:schemeClr>
                </a:solidFill>
              </a:defRPr>
            </a:lvl4pPr>
            <a:lvl5pPr marL="2496835" indent="0">
              <a:buNone/>
              <a:defRPr sz="1915">
                <a:solidFill>
                  <a:schemeClr val="tx1">
                    <a:tint val="75000"/>
                  </a:schemeClr>
                </a:solidFill>
              </a:defRPr>
            </a:lvl5pPr>
            <a:lvl6pPr marL="3121043" indent="0">
              <a:buNone/>
              <a:defRPr sz="1915">
                <a:solidFill>
                  <a:schemeClr val="tx1">
                    <a:tint val="75000"/>
                  </a:schemeClr>
                </a:solidFill>
              </a:defRPr>
            </a:lvl6pPr>
            <a:lvl7pPr marL="3745252" indent="0">
              <a:buNone/>
              <a:defRPr sz="1915">
                <a:solidFill>
                  <a:schemeClr val="tx1">
                    <a:tint val="75000"/>
                  </a:schemeClr>
                </a:solidFill>
              </a:defRPr>
            </a:lvl7pPr>
            <a:lvl8pPr marL="4369460" indent="0">
              <a:buNone/>
              <a:defRPr sz="1915">
                <a:solidFill>
                  <a:schemeClr val="tx1">
                    <a:tint val="75000"/>
                  </a:schemeClr>
                </a:solidFill>
              </a:defRPr>
            </a:lvl8pPr>
            <a:lvl9pPr marL="4993668" indent="0">
              <a:buNone/>
              <a:defRPr sz="1915">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1406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3"/>
            <a:ext cx="5654040" cy="6336348"/>
          </a:xfrm>
        </p:spPr>
        <p:txBody>
          <a:bodyPr/>
          <a:lstStyle>
            <a:lvl1pPr>
              <a:defRPr sz="3831"/>
            </a:lvl1pPr>
            <a:lvl2pPr>
              <a:defRPr sz="3232"/>
            </a:lvl2pPr>
            <a:lvl3pPr>
              <a:defRPr sz="2753"/>
            </a:lvl3pPr>
            <a:lvl4pPr>
              <a:defRPr sz="2514"/>
            </a:lvl4pPr>
            <a:lvl5pPr>
              <a:defRPr sz="2514"/>
            </a:lvl5pPr>
            <a:lvl6pPr>
              <a:defRPr sz="2514"/>
            </a:lvl6pPr>
            <a:lvl7pPr>
              <a:defRPr sz="2514"/>
            </a:lvl7pPr>
            <a:lvl8pPr>
              <a:defRPr sz="2514"/>
            </a:lvl8pPr>
            <a:lvl9pPr>
              <a:defRPr sz="251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3"/>
            <a:ext cx="5654040" cy="6336348"/>
          </a:xfrm>
        </p:spPr>
        <p:txBody>
          <a:bodyPr/>
          <a:lstStyle>
            <a:lvl1pPr>
              <a:defRPr sz="3831"/>
            </a:lvl1pPr>
            <a:lvl2pPr>
              <a:defRPr sz="3232"/>
            </a:lvl2pPr>
            <a:lvl3pPr>
              <a:defRPr sz="2753"/>
            </a:lvl3pPr>
            <a:lvl4pPr>
              <a:defRPr sz="2514"/>
            </a:lvl4pPr>
            <a:lvl5pPr>
              <a:defRPr sz="2514"/>
            </a:lvl5pPr>
            <a:lvl6pPr>
              <a:defRPr sz="2514"/>
            </a:lvl6pPr>
            <a:lvl7pPr>
              <a:defRPr sz="2514"/>
            </a:lvl7pPr>
            <a:lvl8pPr>
              <a:defRPr sz="2514"/>
            </a:lvl8pPr>
            <a:lvl9pPr>
              <a:defRPr sz="251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83B29C-F102-41FD-816A-A97EAF781B7A}"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3671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2" y="2149160"/>
            <a:ext cx="5656263" cy="895666"/>
          </a:xfrm>
        </p:spPr>
        <p:txBody>
          <a:bodyPr anchor="b"/>
          <a:lstStyle>
            <a:lvl1pPr marL="0" indent="0">
              <a:buNone/>
              <a:defRPr sz="3232" b="1"/>
            </a:lvl1pPr>
            <a:lvl2pPr marL="624207" indent="0">
              <a:buNone/>
              <a:defRPr sz="2753" b="1"/>
            </a:lvl2pPr>
            <a:lvl3pPr marL="1248417" indent="0">
              <a:buNone/>
              <a:defRPr sz="2514" b="1"/>
            </a:lvl3pPr>
            <a:lvl4pPr marL="1872626" indent="0">
              <a:buNone/>
              <a:defRPr sz="2155" b="1"/>
            </a:lvl4pPr>
            <a:lvl5pPr marL="2496835" indent="0">
              <a:buNone/>
              <a:defRPr sz="2155" b="1"/>
            </a:lvl5pPr>
            <a:lvl6pPr marL="3121043" indent="0">
              <a:buNone/>
              <a:defRPr sz="2155" b="1"/>
            </a:lvl6pPr>
            <a:lvl7pPr marL="3745252" indent="0">
              <a:buNone/>
              <a:defRPr sz="2155" b="1"/>
            </a:lvl7pPr>
            <a:lvl8pPr marL="4369460" indent="0">
              <a:buNone/>
              <a:defRPr sz="2155" b="1"/>
            </a:lvl8pPr>
            <a:lvl9pPr marL="4993668" indent="0">
              <a:buNone/>
              <a:defRPr sz="2155"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2" y="3044827"/>
            <a:ext cx="5656263" cy="5531803"/>
          </a:xfrm>
        </p:spPr>
        <p:txBody>
          <a:bodyPr/>
          <a:lstStyle>
            <a:lvl1pPr>
              <a:defRPr sz="3232"/>
            </a:lvl1pPr>
            <a:lvl2pPr>
              <a:defRPr sz="2753"/>
            </a:lvl2pPr>
            <a:lvl3pPr>
              <a:defRPr sz="2514"/>
            </a:lvl3pPr>
            <a:lvl4pPr>
              <a:defRPr sz="2155"/>
            </a:lvl4pPr>
            <a:lvl5pPr>
              <a:defRPr sz="2155"/>
            </a:lvl5pPr>
            <a:lvl6pPr>
              <a:defRPr sz="2155"/>
            </a:lvl6pPr>
            <a:lvl7pPr>
              <a:defRPr sz="2155"/>
            </a:lvl7pPr>
            <a:lvl8pPr>
              <a:defRPr sz="2155"/>
            </a:lvl8pPr>
            <a:lvl9pPr>
              <a:defRPr sz="215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9" y="2149160"/>
            <a:ext cx="5658485" cy="895666"/>
          </a:xfrm>
        </p:spPr>
        <p:txBody>
          <a:bodyPr anchor="b"/>
          <a:lstStyle>
            <a:lvl1pPr marL="0" indent="0">
              <a:buNone/>
              <a:defRPr sz="3232" b="1"/>
            </a:lvl1pPr>
            <a:lvl2pPr marL="624207" indent="0">
              <a:buNone/>
              <a:defRPr sz="2753" b="1"/>
            </a:lvl2pPr>
            <a:lvl3pPr marL="1248417" indent="0">
              <a:buNone/>
              <a:defRPr sz="2514" b="1"/>
            </a:lvl3pPr>
            <a:lvl4pPr marL="1872626" indent="0">
              <a:buNone/>
              <a:defRPr sz="2155" b="1"/>
            </a:lvl4pPr>
            <a:lvl5pPr marL="2496835" indent="0">
              <a:buNone/>
              <a:defRPr sz="2155" b="1"/>
            </a:lvl5pPr>
            <a:lvl6pPr marL="3121043" indent="0">
              <a:buNone/>
              <a:defRPr sz="2155" b="1"/>
            </a:lvl6pPr>
            <a:lvl7pPr marL="3745252" indent="0">
              <a:buNone/>
              <a:defRPr sz="2155" b="1"/>
            </a:lvl7pPr>
            <a:lvl8pPr marL="4369460" indent="0">
              <a:buNone/>
              <a:defRPr sz="2155" b="1"/>
            </a:lvl8pPr>
            <a:lvl9pPr marL="4993668" indent="0">
              <a:buNone/>
              <a:defRPr sz="2155"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9" y="3044827"/>
            <a:ext cx="5658485" cy="5531803"/>
          </a:xfrm>
        </p:spPr>
        <p:txBody>
          <a:bodyPr/>
          <a:lstStyle>
            <a:lvl1pPr>
              <a:defRPr sz="3232"/>
            </a:lvl1pPr>
            <a:lvl2pPr>
              <a:defRPr sz="2753"/>
            </a:lvl2pPr>
            <a:lvl3pPr>
              <a:defRPr sz="2514"/>
            </a:lvl3pPr>
            <a:lvl4pPr>
              <a:defRPr sz="2155"/>
            </a:lvl4pPr>
            <a:lvl5pPr>
              <a:defRPr sz="2155"/>
            </a:lvl5pPr>
            <a:lvl6pPr>
              <a:defRPr sz="2155"/>
            </a:lvl6pPr>
            <a:lvl7pPr>
              <a:defRPr sz="2155"/>
            </a:lvl7pPr>
            <a:lvl8pPr>
              <a:defRPr sz="2155"/>
            </a:lvl8pPr>
            <a:lvl9pPr>
              <a:defRPr sz="215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F983D7-5767-4207-951A-ABD45A918894}"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832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76AFA6A-7AC7-4EB9-9107-C3F4467B30D6}"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7799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8281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3" y="382270"/>
            <a:ext cx="4211638" cy="1626870"/>
          </a:xfrm>
        </p:spPr>
        <p:txBody>
          <a:bodyPr anchor="b"/>
          <a:lstStyle>
            <a:lvl1pPr algn="l">
              <a:defRPr sz="2753"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3"/>
            <a:ext cx="7156450" cy="8194358"/>
          </a:xfrm>
        </p:spPr>
        <p:txBody>
          <a:bodyPr/>
          <a:lstStyle>
            <a:lvl1pPr>
              <a:defRPr sz="4429"/>
            </a:lvl1pPr>
            <a:lvl2pPr>
              <a:defRPr sz="3831"/>
            </a:lvl2pPr>
            <a:lvl3pPr>
              <a:defRPr sz="3232"/>
            </a:lvl3pPr>
            <a:lvl4pPr>
              <a:defRPr sz="2753"/>
            </a:lvl4pPr>
            <a:lvl5pPr>
              <a:defRPr sz="2753"/>
            </a:lvl5pPr>
            <a:lvl6pPr>
              <a:defRPr sz="2753"/>
            </a:lvl6pPr>
            <a:lvl7pPr>
              <a:defRPr sz="2753"/>
            </a:lvl7pPr>
            <a:lvl8pPr>
              <a:defRPr sz="2753"/>
            </a:lvl8pPr>
            <a:lvl9pPr>
              <a:defRPr sz="275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3" y="2009143"/>
            <a:ext cx="4211638" cy="6567488"/>
          </a:xfrm>
        </p:spPr>
        <p:txBody>
          <a:bodyPr/>
          <a:lstStyle>
            <a:lvl1pPr marL="0" indent="0">
              <a:buNone/>
              <a:defRPr sz="1915"/>
            </a:lvl1pPr>
            <a:lvl2pPr marL="624207" indent="0">
              <a:buNone/>
              <a:defRPr sz="1676"/>
            </a:lvl2pPr>
            <a:lvl3pPr marL="1248417" indent="0">
              <a:buNone/>
              <a:defRPr sz="1317"/>
            </a:lvl3pPr>
            <a:lvl4pPr marL="1872626" indent="0">
              <a:buNone/>
              <a:defRPr sz="1197"/>
            </a:lvl4pPr>
            <a:lvl5pPr marL="2496835" indent="0">
              <a:buNone/>
              <a:defRPr sz="1197"/>
            </a:lvl5pPr>
            <a:lvl6pPr marL="3121043" indent="0">
              <a:buNone/>
              <a:defRPr sz="1197"/>
            </a:lvl6pPr>
            <a:lvl7pPr marL="3745252" indent="0">
              <a:buNone/>
              <a:defRPr sz="1197"/>
            </a:lvl7pPr>
            <a:lvl8pPr marL="4369460" indent="0">
              <a:buNone/>
              <a:defRPr sz="1197"/>
            </a:lvl8pPr>
            <a:lvl9pPr marL="4993668" indent="0">
              <a:buNone/>
              <a:defRPr sz="1197"/>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755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53"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29"/>
            </a:lvl1pPr>
            <a:lvl2pPr marL="624207" indent="0">
              <a:buNone/>
              <a:defRPr sz="3831"/>
            </a:lvl2pPr>
            <a:lvl3pPr marL="1248417" indent="0">
              <a:buNone/>
              <a:defRPr sz="3232"/>
            </a:lvl3pPr>
            <a:lvl4pPr marL="1872626" indent="0">
              <a:buNone/>
              <a:defRPr sz="2753"/>
            </a:lvl4pPr>
            <a:lvl5pPr marL="2496835" indent="0">
              <a:buNone/>
              <a:defRPr sz="2753"/>
            </a:lvl5pPr>
            <a:lvl6pPr marL="3121043" indent="0">
              <a:buNone/>
              <a:defRPr sz="2753"/>
            </a:lvl6pPr>
            <a:lvl7pPr marL="3745252" indent="0">
              <a:buNone/>
              <a:defRPr sz="2753"/>
            </a:lvl7pPr>
            <a:lvl8pPr marL="4369460" indent="0">
              <a:buNone/>
              <a:defRPr sz="2753"/>
            </a:lvl8pPr>
            <a:lvl9pPr marL="4993668" indent="0">
              <a:buNone/>
              <a:defRPr sz="2753"/>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15"/>
            </a:lvl1pPr>
            <a:lvl2pPr marL="624207" indent="0">
              <a:buNone/>
              <a:defRPr sz="1676"/>
            </a:lvl2pPr>
            <a:lvl3pPr marL="1248417" indent="0">
              <a:buNone/>
              <a:defRPr sz="1317"/>
            </a:lvl3pPr>
            <a:lvl4pPr marL="1872626" indent="0">
              <a:buNone/>
              <a:defRPr sz="1197"/>
            </a:lvl4pPr>
            <a:lvl5pPr marL="2496835" indent="0">
              <a:buNone/>
              <a:defRPr sz="1197"/>
            </a:lvl5pPr>
            <a:lvl6pPr marL="3121043" indent="0">
              <a:buNone/>
              <a:defRPr sz="1197"/>
            </a:lvl6pPr>
            <a:lvl7pPr marL="3745252" indent="0">
              <a:buNone/>
              <a:defRPr sz="1197"/>
            </a:lvl7pPr>
            <a:lvl8pPr marL="4369460" indent="0">
              <a:buNone/>
              <a:defRPr sz="1197"/>
            </a:lvl8pPr>
            <a:lvl9pPr marL="4993668" indent="0">
              <a:buNone/>
              <a:defRPr sz="1197"/>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lang="ja-JP" altLang="en-US" smtClean="0">
                <a:solidFill>
                  <a:prstClr val="black">
                    <a:tint val="75000"/>
                  </a:prstClr>
                </a:solidFill>
              </a:rPr>
              <a:pPr/>
              <a:t>2022/7/1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597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5"/>
            <a:ext cx="11521440" cy="1600201"/>
          </a:xfrm>
          <a:prstGeom prst="rect">
            <a:avLst/>
          </a:prstGeom>
        </p:spPr>
        <p:txBody>
          <a:bodyPr vert="horz" lIns="104286" tIns="52144" rIns="104286" bIns="5214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3"/>
            <a:ext cx="11521440" cy="6336348"/>
          </a:xfrm>
          <a:prstGeom prst="rect">
            <a:avLst/>
          </a:prstGeom>
        </p:spPr>
        <p:txBody>
          <a:bodyPr vert="horz" lIns="104286" tIns="52144" rIns="104286" bIns="5214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2" y="8898897"/>
            <a:ext cx="2987040" cy="511175"/>
          </a:xfrm>
          <a:prstGeom prst="rect">
            <a:avLst/>
          </a:prstGeom>
        </p:spPr>
        <p:txBody>
          <a:bodyPr vert="horz" lIns="104286" tIns="52144" rIns="104286" bIns="52144" rtlCol="0" anchor="ctr"/>
          <a:lstStyle>
            <a:lvl1pPr algn="l">
              <a:defRPr sz="1676">
                <a:solidFill>
                  <a:schemeClr val="tx1">
                    <a:tint val="75000"/>
                  </a:schemeClr>
                </a:solidFill>
              </a:defRPr>
            </a:lvl1pPr>
          </a:lstStyle>
          <a:p>
            <a:pPr defTabSz="1247741"/>
            <a:fld id="{683FBF18-D399-44D4-A1C3-C51B19BA01A8}" type="datetime1">
              <a:rPr lang="ja-JP" altLang="en-US" smtClean="0">
                <a:solidFill>
                  <a:prstClr val="black">
                    <a:tint val="75000"/>
                  </a:prstClr>
                </a:solidFill>
              </a:rPr>
              <a:pPr defTabSz="1247741"/>
              <a:t>2022/7/1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373881" y="8898897"/>
            <a:ext cx="4053840" cy="511175"/>
          </a:xfrm>
          <a:prstGeom prst="rect">
            <a:avLst/>
          </a:prstGeom>
        </p:spPr>
        <p:txBody>
          <a:bodyPr vert="horz" lIns="104286" tIns="52144" rIns="104286" bIns="52144" rtlCol="0" anchor="ctr"/>
          <a:lstStyle>
            <a:lvl1pPr algn="ctr">
              <a:defRPr sz="1676">
                <a:solidFill>
                  <a:schemeClr val="tx1">
                    <a:tint val="75000"/>
                  </a:schemeClr>
                </a:solidFill>
              </a:defRPr>
            </a:lvl1pPr>
          </a:lstStyle>
          <a:p>
            <a:pPr defTabSz="1247741"/>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9174480" y="8898897"/>
            <a:ext cx="2987040" cy="511175"/>
          </a:xfrm>
          <a:prstGeom prst="rect">
            <a:avLst/>
          </a:prstGeom>
        </p:spPr>
        <p:txBody>
          <a:bodyPr vert="horz" lIns="104286" tIns="52144" rIns="104286" bIns="52144" rtlCol="0" anchor="ctr"/>
          <a:lstStyle>
            <a:lvl1pPr algn="r">
              <a:defRPr sz="1676">
                <a:solidFill>
                  <a:schemeClr val="tx1">
                    <a:tint val="75000"/>
                  </a:schemeClr>
                </a:solidFill>
              </a:defRPr>
            </a:lvl1pPr>
          </a:lstStyle>
          <a:p>
            <a:pPr defTabSz="1247741"/>
            <a:fld id="{10A50C96-ACB5-4B64-8148-1F1E3BBF9FF2}" type="slidenum">
              <a:rPr lang="ja-JP" altLang="en-US" smtClean="0">
                <a:solidFill>
                  <a:prstClr val="black">
                    <a:tint val="75000"/>
                  </a:prstClr>
                </a:solidFill>
              </a:rPr>
              <a:pPr defTabSz="1247741"/>
              <a:t>‹#›</a:t>
            </a:fld>
            <a:endParaRPr lang="ja-JP" altLang="en-US">
              <a:solidFill>
                <a:prstClr val="black">
                  <a:tint val="75000"/>
                </a:prstClr>
              </a:solidFill>
            </a:endParaRPr>
          </a:p>
        </p:txBody>
      </p:sp>
    </p:spTree>
    <p:extLst>
      <p:ext uri="{BB962C8B-B14F-4D97-AF65-F5344CB8AC3E}">
        <p14:creationId xmlns:p14="http://schemas.microsoft.com/office/powerpoint/2010/main" val="3090605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1248417" rtl="0" eaLnBrk="1" latinLnBrk="0" hangingPunct="1">
        <a:spcBef>
          <a:spcPct val="0"/>
        </a:spcBef>
        <a:buNone/>
        <a:defRPr kumimoji="1" sz="5986" kern="1200">
          <a:solidFill>
            <a:schemeClr val="tx1"/>
          </a:solidFill>
          <a:latin typeface="+mj-lt"/>
          <a:ea typeface="+mj-ea"/>
          <a:cs typeface="+mj-cs"/>
        </a:defRPr>
      </a:lvl1pPr>
    </p:titleStyle>
    <p:bodyStyle>
      <a:lvl1pPr marL="468156" indent="-468156" algn="l" defTabSz="1248417" rtl="0" eaLnBrk="1" latinLnBrk="0" hangingPunct="1">
        <a:spcBef>
          <a:spcPct val="20000"/>
        </a:spcBef>
        <a:buFont typeface="Arial" panose="020B0604020202020204" pitchFamily="34" charset="0"/>
        <a:buChar char="•"/>
        <a:defRPr kumimoji="1" sz="4429" kern="1200">
          <a:solidFill>
            <a:schemeClr val="tx1"/>
          </a:solidFill>
          <a:latin typeface="+mn-lt"/>
          <a:ea typeface="+mn-ea"/>
          <a:cs typeface="+mn-cs"/>
        </a:defRPr>
      </a:lvl1pPr>
      <a:lvl2pPr marL="1014339" indent="-390131" algn="l" defTabSz="1248417" rtl="0" eaLnBrk="1" latinLnBrk="0" hangingPunct="1">
        <a:spcBef>
          <a:spcPct val="20000"/>
        </a:spcBef>
        <a:buFont typeface="Arial" panose="020B0604020202020204" pitchFamily="34" charset="0"/>
        <a:buChar char="–"/>
        <a:defRPr kumimoji="1" sz="3831" kern="1200">
          <a:solidFill>
            <a:schemeClr val="tx1"/>
          </a:solidFill>
          <a:latin typeface="+mn-lt"/>
          <a:ea typeface="+mn-ea"/>
          <a:cs typeface="+mn-cs"/>
        </a:defRPr>
      </a:lvl2pPr>
      <a:lvl3pPr marL="1560522" indent="-312104" algn="l" defTabSz="1248417" rtl="0" eaLnBrk="1" latinLnBrk="0" hangingPunct="1">
        <a:spcBef>
          <a:spcPct val="20000"/>
        </a:spcBef>
        <a:buFont typeface="Arial" panose="020B0604020202020204" pitchFamily="34" charset="0"/>
        <a:buChar char="•"/>
        <a:defRPr kumimoji="1" sz="3232" kern="1200">
          <a:solidFill>
            <a:schemeClr val="tx1"/>
          </a:solidFill>
          <a:latin typeface="+mn-lt"/>
          <a:ea typeface="+mn-ea"/>
          <a:cs typeface="+mn-cs"/>
        </a:defRPr>
      </a:lvl3pPr>
      <a:lvl4pPr marL="2184729"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4pPr>
      <a:lvl5pPr marL="2808939"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5pPr>
      <a:lvl6pPr marL="3433148"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6pPr>
      <a:lvl7pPr marL="4057356"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7pPr>
      <a:lvl8pPr marL="4681565"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8pPr>
      <a:lvl9pPr marL="5305773"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9pPr>
    </p:bodyStyle>
    <p:otherStyle>
      <a:defPPr>
        <a:defRPr lang="ja-JP"/>
      </a:defPPr>
      <a:lvl1pPr marL="0" algn="l" defTabSz="1248417" rtl="0" eaLnBrk="1" latinLnBrk="0" hangingPunct="1">
        <a:defRPr kumimoji="1" sz="2514" kern="1200">
          <a:solidFill>
            <a:schemeClr val="tx1"/>
          </a:solidFill>
          <a:latin typeface="+mn-lt"/>
          <a:ea typeface="+mn-ea"/>
          <a:cs typeface="+mn-cs"/>
        </a:defRPr>
      </a:lvl1pPr>
      <a:lvl2pPr marL="624207" algn="l" defTabSz="1248417" rtl="0" eaLnBrk="1" latinLnBrk="0" hangingPunct="1">
        <a:defRPr kumimoji="1" sz="2514" kern="1200">
          <a:solidFill>
            <a:schemeClr val="tx1"/>
          </a:solidFill>
          <a:latin typeface="+mn-lt"/>
          <a:ea typeface="+mn-ea"/>
          <a:cs typeface="+mn-cs"/>
        </a:defRPr>
      </a:lvl2pPr>
      <a:lvl3pPr marL="1248417" algn="l" defTabSz="1248417" rtl="0" eaLnBrk="1" latinLnBrk="0" hangingPunct="1">
        <a:defRPr kumimoji="1" sz="2514" kern="1200">
          <a:solidFill>
            <a:schemeClr val="tx1"/>
          </a:solidFill>
          <a:latin typeface="+mn-lt"/>
          <a:ea typeface="+mn-ea"/>
          <a:cs typeface="+mn-cs"/>
        </a:defRPr>
      </a:lvl3pPr>
      <a:lvl4pPr marL="1872626" algn="l" defTabSz="1248417" rtl="0" eaLnBrk="1" latinLnBrk="0" hangingPunct="1">
        <a:defRPr kumimoji="1" sz="2514" kern="1200">
          <a:solidFill>
            <a:schemeClr val="tx1"/>
          </a:solidFill>
          <a:latin typeface="+mn-lt"/>
          <a:ea typeface="+mn-ea"/>
          <a:cs typeface="+mn-cs"/>
        </a:defRPr>
      </a:lvl4pPr>
      <a:lvl5pPr marL="2496835" algn="l" defTabSz="1248417" rtl="0" eaLnBrk="1" latinLnBrk="0" hangingPunct="1">
        <a:defRPr kumimoji="1" sz="2514" kern="1200">
          <a:solidFill>
            <a:schemeClr val="tx1"/>
          </a:solidFill>
          <a:latin typeface="+mn-lt"/>
          <a:ea typeface="+mn-ea"/>
          <a:cs typeface="+mn-cs"/>
        </a:defRPr>
      </a:lvl5pPr>
      <a:lvl6pPr marL="3121043" algn="l" defTabSz="1248417" rtl="0" eaLnBrk="1" latinLnBrk="0" hangingPunct="1">
        <a:defRPr kumimoji="1" sz="2514" kern="1200">
          <a:solidFill>
            <a:schemeClr val="tx1"/>
          </a:solidFill>
          <a:latin typeface="+mn-lt"/>
          <a:ea typeface="+mn-ea"/>
          <a:cs typeface="+mn-cs"/>
        </a:defRPr>
      </a:lvl6pPr>
      <a:lvl7pPr marL="3745252" algn="l" defTabSz="1248417" rtl="0" eaLnBrk="1" latinLnBrk="0" hangingPunct="1">
        <a:defRPr kumimoji="1" sz="2514" kern="1200">
          <a:solidFill>
            <a:schemeClr val="tx1"/>
          </a:solidFill>
          <a:latin typeface="+mn-lt"/>
          <a:ea typeface="+mn-ea"/>
          <a:cs typeface="+mn-cs"/>
        </a:defRPr>
      </a:lvl7pPr>
      <a:lvl8pPr marL="4369460" algn="l" defTabSz="1248417" rtl="0" eaLnBrk="1" latinLnBrk="0" hangingPunct="1">
        <a:defRPr kumimoji="1" sz="2514" kern="1200">
          <a:solidFill>
            <a:schemeClr val="tx1"/>
          </a:solidFill>
          <a:latin typeface="+mn-lt"/>
          <a:ea typeface="+mn-ea"/>
          <a:cs typeface="+mn-cs"/>
        </a:defRPr>
      </a:lvl8pPr>
      <a:lvl9pPr marL="4993668" algn="l" defTabSz="1248417" rtl="0" eaLnBrk="1" latinLnBrk="0" hangingPunct="1">
        <a:defRPr kumimoji="1" sz="25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3.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2.xml"/><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5.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00854" y="903754"/>
            <a:ext cx="12604021" cy="883154"/>
          </a:xfrm>
          <a:prstGeom prst="roundRect">
            <a:avLst>
              <a:gd name="adj" fmla="val 11671"/>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74625" indent="-174625" defTabSz="1247741">
              <a:lnSpc>
                <a:spcPts val="18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○地球温暖化による気候変動の影響</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はすでに気候危機と認識すべき状況であることを踏まえ、府では、大阪府地球温暖化対策実行計画</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策定し</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％削減する目標を掲げた。</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1247741">
              <a:lnSpc>
                <a:spcPts val="18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○この削減目標は、従来の延長線上の取組で達成できるものではなく、あらゆる主体</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が一体</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となって思い切った気候変動対策に取り組むことが重要である。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Rectangle 1066"/>
          <p:cNvSpPr>
            <a:spLocks noChangeArrowheads="1"/>
          </p:cNvSpPr>
          <p:nvPr/>
        </p:nvSpPr>
        <p:spPr bwMode="auto">
          <a:xfrm>
            <a:off x="29576" y="784468"/>
            <a:ext cx="221032" cy="44211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9415" tIns="54710" rIns="109415" bIns="54710" anchor="ctr">
            <a:spAutoFit/>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pPr>
            <a:endParaRPr lang="ja-JP" altLang="ja-JP" sz="2155" b="0" i="0"/>
          </a:p>
        </p:txBody>
      </p:sp>
      <p:sp>
        <p:nvSpPr>
          <p:cNvPr id="49" name="角丸四角形 48"/>
          <p:cNvSpPr/>
          <p:nvPr/>
        </p:nvSpPr>
        <p:spPr bwMode="auto">
          <a:xfrm>
            <a:off x="126786" y="606143"/>
            <a:ext cx="2415118" cy="354614"/>
          </a:xfrm>
          <a:prstGeom prst="roundRect">
            <a:avLst/>
          </a:prstGeom>
          <a:gradFill>
            <a:gsLst>
              <a:gs pos="0">
                <a:srgbClr val="0099FF"/>
              </a:gs>
              <a:gs pos="21000">
                <a:srgbClr val="9FD9FF"/>
              </a:gs>
              <a:gs pos="100000">
                <a:schemeClr val="bg1"/>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wrap="square" lIns="109415" tIns="43097" rIns="109415" bIns="0" anchor="ctr">
            <a:spAutoFit/>
          </a:bodyPr>
          <a:lstStyle/>
          <a:p>
            <a:pPr algn="ctr">
              <a:defRPr/>
            </a:pP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基本的</a:t>
            </a:r>
            <a:r>
              <a:rPr lang="ja-JP" altLang="en-US" sz="1800" dirty="0" smtClean="0">
                <a:solidFill>
                  <a:schemeClr val="tx1"/>
                </a:solidFill>
                <a:latin typeface="Meiryo UI" panose="020B0604030504040204" pitchFamily="50" charset="-128"/>
                <a:ea typeface="Meiryo UI" panose="020B0604030504040204" pitchFamily="50" charset="-128"/>
                <a:cs typeface="ＭＳ Ｐゴシック" pitchFamily="50" charset="-128"/>
              </a:rPr>
              <a:t>な考え方</a:t>
            </a:r>
            <a:endPar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endParaRPr>
          </a:p>
        </p:txBody>
      </p:sp>
      <p:sp>
        <p:nvSpPr>
          <p:cNvPr id="4" name="正方形/長方形 3"/>
          <p:cNvSpPr/>
          <p:nvPr/>
        </p:nvSpPr>
        <p:spPr>
          <a:xfrm>
            <a:off x="91303" y="120079"/>
            <a:ext cx="5505111" cy="43591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smtClean="0">
              <a:solidFill>
                <a:schemeClr val="bg1"/>
              </a:solidFill>
              <a:latin typeface="Meiryo UI" panose="020B0604030504040204" pitchFamily="50" charset="-128"/>
              <a:ea typeface="Meiryo UI" panose="020B0604030504040204" pitchFamily="50" charset="-128"/>
            </a:endParaRPr>
          </a:p>
          <a:p>
            <a:r>
              <a:rPr lang="ja-JP" altLang="en-US" sz="2000" b="1" dirty="0" smtClean="0">
                <a:solidFill>
                  <a:schemeClr val="bg1"/>
                </a:solidFill>
                <a:latin typeface="Meiryo UI" panose="020B0604030504040204" pitchFamily="50" charset="-128"/>
                <a:ea typeface="Meiryo UI" panose="020B0604030504040204" pitchFamily="50" charset="-128"/>
              </a:rPr>
              <a:t>　脱炭素化の</a:t>
            </a:r>
            <a:r>
              <a:rPr lang="ja-JP" altLang="en-US" sz="2000" b="1" dirty="0">
                <a:solidFill>
                  <a:schemeClr val="bg1"/>
                </a:solidFill>
                <a:latin typeface="Meiryo UI" panose="020B0604030504040204" pitchFamily="50" charset="-128"/>
                <a:ea typeface="Meiryo UI" panose="020B0604030504040204" pitchFamily="50" charset="-128"/>
              </a:rPr>
              <a:t>推進に向けた府の取組みについて</a:t>
            </a:r>
            <a:endParaRPr lang="ja-JP" altLang="ja-JP" sz="2000" b="1" dirty="0">
              <a:solidFill>
                <a:schemeClr val="bg1"/>
              </a:solidFill>
              <a:latin typeface="Meiryo UI" panose="020B0604030504040204" pitchFamily="50" charset="-128"/>
              <a:ea typeface="Meiryo UI" panose="020B0604030504040204" pitchFamily="50" charset="-128"/>
            </a:endParaRPr>
          </a:p>
          <a:p>
            <a:pPr algn="ctr"/>
            <a:endParaRPr kumimoji="1" lang="ja-JP" altLang="en-US" sz="2000" b="1" dirty="0">
              <a:latin typeface="Meiryo UI" panose="020B0604030504040204" pitchFamily="50" charset="-128"/>
              <a:ea typeface="Meiryo UI" panose="020B0604030504040204" pitchFamily="50" charset="-128"/>
            </a:endParaRPr>
          </a:p>
        </p:txBody>
      </p:sp>
      <p:grpSp>
        <p:nvGrpSpPr>
          <p:cNvPr id="52" name="グループ化 51"/>
          <p:cNvGrpSpPr>
            <a:grpSpLocks noChangeAspect="1"/>
          </p:cNvGrpSpPr>
          <p:nvPr/>
        </p:nvGrpSpPr>
        <p:grpSpPr>
          <a:xfrm>
            <a:off x="5709794" y="96655"/>
            <a:ext cx="5515542" cy="467360"/>
            <a:chOff x="6029203" y="46261"/>
            <a:chExt cx="5407394" cy="460777"/>
          </a:xfrm>
        </p:grpSpPr>
        <p:pic>
          <p:nvPicPr>
            <p:cNvPr id="53"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図 8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8" name="図 8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89" name="角丸四角形 88"/>
          <p:cNvSpPr/>
          <p:nvPr/>
        </p:nvSpPr>
        <p:spPr>
          <a:xfrm>
            <a:off x="118970" y="2128176"/>
            <a:ext cx="12585906" cy="7340730"/>
          </a:xfrm>
          <a:prstGeom prst="roundRect">
            <a:avLst>
              <a:gd name="adj" fmla="val 1832"/>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23565" indent="-123565" defTabSz="1247741">
              <a:lnSpc>
                <a:spcPts val="600"/>
              </a:lnSpc>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3565" indent="-123565" defTabSz="1247741"/>
            <a:r>
              <a:rPr lang="ja-JP" altLang="en-US" sz="12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bwMode="auto">
          <a:xfrm>
            <a:off x="91303" y="1832965"/>
            <a:ext cx="8411387" cy="354614"/>
          </a:xfrm>
          <a:prstGeom prst="roundRect">
            <a:avLst/>
          </a:prstGeom>
          <a:gradFill>
            <a:gsLst>
              <a:gs pos="0">
                <a:srgbClr val="0099FF"/>
              </a:gs>
              <a:gs pos="21000">
                <a:srgbClr val="9FD9FF"/>
              </a:gs>
              <a:gs pos="100000">
                <a:schemeClr val="bg1"/>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wrap="square" lIns="109415" tIns="43097" rIns="109415" bIns="0" anchor="ctr">
            <a:spAutoFit/>
          </a:bodyPr>
          <a:lstStyle/>
          <a:p>
            <a:pPr>
              <a:defRPr/>
            </a:pPr>
            <a:r>
              <a:rPr lang="ja-JP" altLang="en-US" sz="1800" dirty="0" smtClean="0">
                <a:solidFill>
                  <a:schemeClr val="tx1"/>
                </a:solidFill>
                <a:latin typeface="Meiryo UI" panose="020B0604030504040204" pitchFamily="50" charset="-128"/>
                <a:ea typeface="Meiryo UI" panose="020B0604030504040204" pitchFamily="50" charset="-128"/>
                <a:cs typeface="ＭＳ Ｐゴシック" pitchFamily="50" charset="-128"/>
              </a:rPr>
              <a:t>令和４年度の主な予算要求（総額：約１５億２</a:t>
            </a:r>
            <a:r>
              <a:rPr lang="en-US" altLang="ja-JP" sz="1800" dirty="0" smtClean="0">
                <a:solidFill>
                  <a:schemeClr val="tx1"/>
                </a:solidFill>
                <a:latin typeface="Meiryo UI" panose="020B0604030504040204" pitchFamily="50" charset="-128"/>
                <a:ea typeface="Meiryo UI" panose="020B0604030504040204" pitchFamily="50" charset="-128"/>
                <a:cs typeface="ＭＳ Ｐゴシック" pitchFamily="50" charset="-128"/>
              </a:rPr>
              <a:t>,</a:t>
            </a:r>
            <a:r>
              <a:rPr lang="ja-JP" altLang="en-US" sz="1800" dirty="0" smtClean="0">
                <a:solidFill>
                  <a:schemeClr val="tx1"/>
                </a:solidFill>
                <a:latin typeface="Meiryo UI" panose="020B0604030504040204" pitchFamily="50" charset="-128"/>
                <a:ea typeface="Meiryo UI" panose="020B0604030504040204" pitchFamily="50" charset="-128"/>
                <a:cs typeface="ＭＳ Ｐゴシック" pitchFamily="50" charset="-128"/>
              </a:rPr>
              <a:t>８０９万円）</a:t>
            </a:r>
            <a:endPar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endParaRPr>
          </a:p>
        </p:txBody>
      </p:sp>
      <p:sp>
        <p:nvSpPr>
          <p:cNvPr id="2" name="テキスト ボックス 1"/>
          <p:cNvSpPr txBox="1"/>
          <p:nvPr/>
        </p:nvSpPr>
        <p:spPr>
          <a:xfrm>
            <a:off x="280120" y="2290902"/>
            <a:ext cx="3917944"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①</a:t>
            </a:r>
            <a:r>
              <a:rPr kumimoji="1" lang="ja-JP" altLang="en-US" sz="1600" dirty="0" smtClean="0">
                <a:solidFill>
                  <a:schemeClr val="bg1"/>
                </a:solidFill>
                <a:latin typeface="Meiryo UI" panose="020B0604030504040204" pitchFamily="50" charset="-128"/>
                <a:ea typeface="Meiryo UI" panose="020B0604030504040204" pitchFamily="50" charset="-128"/>
              </a:rPr>
              <a:t>あらゆる主体の意識改革・行動喚起</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313270" y="4620068"/>
            <a:ext cx="4181580" cy="345526"/>
          </a:xfrm>
          <a:prstGeom prst="rect">
            <a:avLst/>
          </a:prstGeom>
          <a:solidFill>
            <a:srgbClr val="0066FF"/>
          </a:solidFill>
          <a:ln>
            <a:noFill/>
          </a:ln>
        </p:spPr>
        <p:txBody>
          <a:bodyPr wrap="square" rtlCol="0">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②事業者における脱炭素化に向けた取組促進</a:t>
            </a:r>
            <a:endParaRPr lang="en-US" altLang="ja-JP" sz="1600" dirty="0" smtClean="0">
              <a:solidFill>
                <a:schemeClr val="bg1"/>
              </a:solidFill>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6516325" y="4144785"/>
            <a:ext cx="4620199" cy="338554"/>
          </a:xfrm>
          <a:prstGeom prst="rect">
            <a:avLst/>
          </a:prstGeom>
          <a:solidFill>
            <a:srgbClr val="0066FF"/>
          </a:solidFill>
          <a:ln>
            <a:noFill/>
          </a:ln>
        </p:spPr>
        <p:txBody>
          <a:bodyPr wrap="square" rtlCol="0">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④輸送・移動における脱炭素化に向けた取組促進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95" name="角丸四角形 94"/>
          <p:cNvSpPr/>
          <p:nvPr/>
        </p:nvSpPr>
        <p:spPr>
          <a:xfrm>
            <a:off x="279026" y="2719872"/>
            <a:ext cx="5976000" cy="1720688"/>
          </a:xfrm>
          <a:prstGeom prst="roundRect">
            <a:avLst>
              <a:gd name="adj" fmla="val 11671"/>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○脱炭素化に向けた消費行動促進事業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5,698</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marL="174625" indent="-87313" defTabSz="1247741">
              <a:lnSpc>
                <a:spcPts val="1800"/>
              </a:lnSpc>
              <a:spcAft>
                <a:spcPts val="600"/>
              </a:spcAft>
            </a:pP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・カーボンフットプリント</a:t>
            </a:r>
            <a:r>
              <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(CFP)</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等を活用</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した大阪版普及啓発手法の</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確立等</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○環境配慮消費行動促進インセンティブ調査検討事業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14,000</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・環境負荷の低い消費行動にポイント付与する制度のあり方の検討・効果検証</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地球温暖化防止活動推進員機能強化</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4,799</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87313"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・ライフスタイルの変革に寄与する事業活動やオンラインコミュニティにおいて、啓発できる人材を獲得・</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育成</a:t>
            </a:r>
            <a:endPar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角丸四角形 101"/>
          <p:cNvSpPr/>
          <p:nvPr/>
        </p:nvSpPr>
        <p:spPr>
          <a:xfrm>
            <a:off x="385942" y="5031133"/>
            <a:ext cx="5976000" cy="2238037"/>
          </a:xfrm>
          <a:prstGeom prst="roundRect">
            <a:avLst>
              <a:gd name="adj" fmla="val 871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lvl="0" defTabSz="914400"/>
            <a:r>
              <a:rPr kumimoji="0" lang="ja-JP" altLang="ja-JP" sz="14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latin typeface="Meiryo UI" panose="020B0604030504040204" pitchFamily="50" charset="-128"/>
                <a:ea typeface="Meiryo UI" panose="020B0604030504040204" pitchFamily="50" charset="-128"/>
                <a:cs typeface="ＭＳ Ｐゴシック" panose="020B0600070205080204" pitchFamily="50" charset="-128"/>
              </a:rPr>
              <a:t>改正</a:t>
            </a:r>
            <a:r>
              <a:rPr kumimoji="0" lang="ja-JP" altLang="ja-JP" sz="1400" b="1" dirty="0">
                <a:latin typeface="Meiryo UI" panose="020B0604030504040204" pitchFamily="50" charset="-128"/>
                <a:ea typeface="Meiryo UI" panose="020B0604030504040204" pitchFamily="50" charset="-128"/>
                <a:cs typeface="ＭＳ Ｐゴシック" panose="020B0600070205080204" pitchFamily="50" charset="-128"/>
              </a:rPr>
              <a:t>温暖化防止条例</a:t>
            </a:r>
            <a:r>
              <a:rPr kumimoji="0" lang="ja-JP" altLang="en-US" sz="1400" b="1" dirty="0">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kumimoji="0" lang="ja-JP"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2,307</a:t>
            </a:r>
            <a:r>
              <a:rPr kumimoji="0"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再掲）</a:t>
            </a:r>
          </a:p>
          <a:p>
            <a:pPr marL="174625" indent="-87313" defTabSz="1247741">
              <a:lnSpc>
                <a:spcPts val="1800"/>
              </a:lnSpc>
              <a:spcAft>
                <a:spcPts val="600"/>
              </a:spcAft>
            </a:pP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dirty="0" smtClean="0">
                <a:latin typeface="Meiryo UI" panose="020B0604030504040204" pitchFamily="50" charset="-128"/>
                <a:ea typeface="Meiryo UI" panose="020B0604030504040204" pitchFamily="50" charset="-128"/>
                <a:cs typeface="ＭＳ Ｐゴシック" panose="020B0600070205080204" pitchFamily="50" charset="-128"/>
              </a:rPr>
              <a:t>エネルギー</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多量使用事業者等を対象と</a:t>
            </a:r>
            <a:r>
              <a:rPr kumimoji="0" lang="ja-JP" altLang="en-US" sz="1050" dirty="0" smtClean="0">
                <a:latin typeface="Meiryo UI" panose="020B0604030504040204" pitchFamily="50" charset="-128"/>
                <a:ea typeface="Meiryo UI" panose="020B0604030504040204" pitchFamily="50" charset="-128"/>
                <a:cs typeface="ＭＳ Ｐゴシック" panose="020B0600070205080204" pitchFamily="50" charset="-128"/>
              </a:rPr>
              <a:t>した報告制度</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の強化及び</a:t>
            </a:r>
            <a:r>
              <a:rPr kumimoji="0" lang="ja-JP" altLang="en-US" sz="1050" dirty="0" smtClean="0">
                <a:latin typeface="Meiryo UI" panose="020B0604030504040204" pitchFamily="50" charset="-128"/>
                <a:ea typeface="Meiryo UI" panose="020B0604030504040204" pitchFamily="50" charset="-128"/>
                <a:cs typeface="ＭＳ Ｐゴシック" panose="020B0600070205080204" pitchFamily="50" charset="-128"/>
              </a:rPr>
              <a:t>拡大</a:t>
            </a:r>
            <a:endParaRPr kumimoji="0" lang="en-US" altLang="ja-JP" sz="1050" dirty="0" smtClean="0">
              <a:latin typeface="Meiryo UI" panose="020B0604030504040204" pitchFamily="50" charset="-128"/>
              <a:ea typeface="Meiryo UI" panose="020B0604030504040204" pitchFamily="50" charset="-128"/>
              <a:cs typeface="ＭＳ Ｐゴシック" panose="020B060007020508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○おおさかスマートエネルギーセンターの運営</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4,006</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・府民・事業者等からの創エネ・蓄エネ・省エネ相談へのワンストップ対応を</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○中小事業者の脱炭素化支援</a:t>
            </a: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145,000</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4625" indent="-87313" defTabSz="1247741">
              <a:lnSpc>
                <a:spcPts val="1800"/>
              </a:lnSpc>
              <a:spcAft>
                <a:spcPts val="600"/>
              </a:spcAft>
            </a:pP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中小事業者における省エネルギーの推進や再生可能エネルギーの普及拡大に資する取組みを支援する。</a:t>
            </a:r>
          </a:p>
          <a:p>
            <a:pPr indent="-123565" defTabSz="1247741">
              <a:lnSpc>
                <a:spcPts val="1800"/>
              </a:lnSpc>
            </a:pP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・エネルギー技術シーズ調査・普及啓発事業</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14,080</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脱炭素・海洋プラごみの目標達成に資する技術の普及シナリオや促進手法等の</a:t>
            </a:r>
            <a:r>
              <a:rPr lang="ja-JP" altLang="en-US" sz="105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5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角丸四角形 103"/>
          <p:cNvSpPr/>
          <p:nvPr/>
        </p:nvSpPr>
        <p:spPr>
          <a:xfrm>
            <a:off x="6535426" y="4569230"/>
            <a:ext cx="5976000" cy="2279329"/>
          </a:xfrm>
          <a:prstGeom prst="roundRect">
            <a:avLst>
              <a:gd name="adj" fmla="val 11671"/>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lvl="0" defTabSz="914400"/>
            <a:r>
              <a:rPr kumimoji="0" lang="ja-JP" altLang="ja-JP" sz="14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latin typeface="Meiryo UI" panose="020B0604030504040204" pitchFamily="50" charset="-128"/>
                <a:ea typeface="Meiryo UI" panose="020B0604030504040204" pitchFamily="50" charset="-128"/>
                <a:cs typeface="ＭＳ Ｐゴシック" panose="020B0600070205080204" pitchFamily="50" charset="-128"/>
              </a:rPr>
              <a:t>改正</a:t>
            </a:r>
            <a:r>
              <a:rPr kumimoji="0" lang="ja-JP" altLang="ja-JP" sz="1400" b="1" dirty="0">
                <a:latin typeface="Meiryo UI" panose="020B0604030504040204" pitchFamily="50" charset="-128"/>
                <a:ea typeface="Meiryo UI" panose="020B0604030504040204" pitchFamily="50" charset="-128"/>
                <a:cs typeface="ＭＳ Ｐゴシック" panose="020B0600070205080204" pitchFamily="50" charset="-128"/>
              </a:rPr>
              <a:t>温暖化防止条例</a:t>
            </a:r>
            <a:r>
              <a:rPr kumimoji="0" lang="ja-JP" altLang="en-US" sz="1400" b="1" dirty="0">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kumimoji="0" lang="ja-JP"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2,307</a:t>
            </a:r>
            <a:r>
              <a:rPr kumimoji="0"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100" dirty="0" smtClean="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再掲）</a:t>
            </a:r>
            <a:endParaRPr kumimoji="0" lang="ja-JP" altLang="en-US" sz="1100" dirty="0">
              <a:latin typeface="Meiryo UI" panose="020B0604030504040204" pitchFamily="50" charset="-128"/>
              <a:ea typeface="Meiryo UI" panose="020B0604030504040204" pitchFamily="50" charset="-128"/>
              <a:cs typeface="ＭＳ Ｐゴシック" panose="020B0600070205080204" pitchFamily="50" charset="-128"/>
            </a:endParaRPr>
          </a:p>
          <a:p>
            <a:pPr marL="174625" indent="-87313" defTabSz="1247741">
              <a:lnSpc>
                <a:spcPts val="1800"/>
              </a:lnSpc>
              <a:spcAft>
                <a:spcPts val="600"/>
              </a:spcAft>
            </a:pPr>
            <a:r>
              <a:rPr kumimoji="0" lang="ja-JP" altLang="en-US" sz="1050" dirty="0" smtClean="0">
                <a:latin typeface="Meiryo UI" panose="020B0604030504040204" pitchFamily="50" charset="-128"/>
                <a:ea typeface="Meiryo UI" panose="020B0604030504040204" pitchFamily="50" charset="-128"/>
              </a:rPr>
              <a:t>・</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一定規模以上の自動車販売事業者を対象とした報告制度の</a:t>
            </a:r>
            <a:r>
              <a:rPr kumimoji="0" lang="ja-JP" altLang="en-US" sz="1050" dirty="0" smtClean="0">
                <a:latin typeface="Meiryo UI" panose="020B0604030504040204" pitchFamily="50" charset="-128"/>
                <a:ea typeface="Meiryo UI" panose="020B0604030504040204" pitchFamily="50" charset="-128"/>
                <a:cs typeface="ＭＳ Ｐゴシック" panose="020B0600070205080204" pitchFamily="50" charset="-128"/>
              </a:rPr>
              <a:t>新設</a:t>
            </a:r>
            <a:endParaRPr lang="en-US" altLang="ja-JP" sz="105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万博を契機としたバス事業者の脱炭素化促進事業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503,000</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marL="174625" indent="-87313" defTabSz="1247741">
              <a:lnSpc>
                <a:spcPts val="1800"/>
              </a:lnSpc>
              <a:spcAft>
                <a:spcPts val="600"/>
              </a:spcAft>
            </a:pP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のバス事業者等に対して</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バスの導入費用の一部を</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a:t>
            </a:r>
            <a:endPar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○乗車体験を通じたゼロエミッション車普及促進事業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5,161</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・カーシェア・自動車ディーラーにおいて走行性能や充放電機能等の体験を提供</a:t>
            </a: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○充電インフラ拡充事業 </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200,000</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marL="174625" indent="-87313"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・商業施設等における充電設備設置に対して費用の一部を</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a:t>
            </a:r>
            <a:endPar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テキスト ボックス 114"/>
          <p:cNvSpPr txBox="1"/>
          <p:nvPr/>
        </p:nvSpPr>
        <p:spPr>
          <a:xfrm>
            <a:off x="6509378" y="2293030"/>
            <a:ext cx="3919038" cy="338554"/>
          </a:xfrm>
          <a:prstGeom prst="rect">
            <a:avLst/>
          </a:prstGeom>
          <a:solidFill>
            <a:srgbClr val="0066FF"/>
          </a:solidFill>
          <a:ln>
            <a:noFill/>
          </a:ln>
        </p:spPr>
        <p:txBody>
          <a:bodyPr wrap="square" rtlCol="0">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③</a:t>
            </a:r>
            <a:r>
              <a:rPr lang="en-US" altLang="ja-JP" sz="1600" dirty="0" smtClean="0">
                <a:solidFill>
                  <a:schemeClr val="bg1"/>
                </a:solidFill>
                <a:latin typeface="Meiryo UI" panose="020B0604030504040204" pitchFamily="50" charset="-128"/>
                <a:ea typeface="Meiryo UI" panose="020B0604030504040204" pitchFamily="50" charset="-128"/>
              </a:rPr>
              <a:t>CO</a:t>
            </a:r>
            <a:r>
              <a:rPr lang="en-US" altLang="ja-JP" sz="1600" baseline="-25000" dirty="0" smtClean="0">
                <a:solidFill>
                  <a:schemeClr val="bg1"/>
                </a:solidFill>
                <a:latin typeface="Meiryo UI" panose="020B0604030504040204" pitchFamily="50" charset="-128"/>
                <a:ea typeface="Meiryo UI" panose="020B0604030504040204" pitchFamily="50" charset="-128"/>
              </a:rPr>
              <a:t>2</a:t>
            </a:r>
            <a:r>
              <a:rPr lang="ja-JP" altLang="en-US" sz="1600" dirty="0" smtClean="0">
                <a:solidFill>
                  <a:schemeClr val="bg1"/>
                </a:solidFill>
                <a:latin typeface="Meiryo UI" panose="020B0604030504040204" pitchFamily="50" charset="-128"/>
                <a:ea typeface="Meiryo UI" panose="020B0604030504040204" pitchFamily="50" charset="-128"/>
              </a:rPr>
              <a:t>排出の少ないエネルギーの利用促進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116" name="角丸四角形 115"/>
          <p:cNvSpPr/>
          <p:nvPr/>
        </p:nvSpPr>
        <p:spPr>
          <a:xfrm>
            <a:off x="6509378" y="2672889"/>
            <a:ext cx="5976000" cy="604305"/>
          </a:xfrm>
          <a:prstGeom prst="roundRect">
            <a:avLst>
              <a:gd name="adj" fmla="val 25423"/>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lvl="0" defTabSz="914400"/>
            <a:r>
              <a:rPr kumimoji="0" lang="ja-JP" altLang="ja-JP" sz="14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latin typeface="Meiryo UI" panose="020B0604030504040204" pitchFamily="50" charset="-128"/>
                <a:ea typeface="Meiryo UI" panose="020B0604030504040204" pitchFamily="50" charset="-128"/>
                <a:cs typeface="ＭＳ Ｐゴシック" panose="020B0600070205080204" pitchFamily="50" charset="-128"/>
              </a:rPr>
              <a:t>改正</a:t>
            </a:r>
            <a:r>
              <a:rPr kumimoji="0" lang="ja-JP" altLang="ja-JP" sz="1400" b="1" dirty="0">
                <a:latin typeface="Meiryo UI" panose="020B0604030504040204" pitchFamily="50" charset="-128"/>
                <a:ea typeface="Meiryo UI" panose="020B0604030504040204" pitchFamily="50" charset="-128"/>
                <a:cs typeface="ＭＳ Ｐゴシック" panose="020B0600070205080204" pitchFamily="50" charset="-128"/>
              </a:rPr>
              <a:t>温暖化防止条例</a:t>
            </a:r>
            <a:r>
              <a:rPr kumimoji="0" lang="ja-JP" altLang="en-US" sz="1400" b="1" dirty="0">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kumimoji="0" lang="ja-JP"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2,307</a:t>
            </a:r>
            <a:r>
              <a:rPr kumimoji="0"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千円）</a:t>
            </a:r>
          </a:p>
          <a:p>
            <a:pPr marL="174625" indent="-87313" defTabSz="1247741">
              <a:lnSpc>
                <a:spcPts val="1800"/>
              </a:lnSpc>
              <a:spcAft>
                <a:spcPts val="600"/>
              </a:spcAft>
            </a:pPr>
            <a:r>
              <a:rPr kumimoji="0" lang="ja-JP" altLang="en-US" sz="1050" dirty="0" smtClean="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府域に電気の供給を行う事業者を対象とした報告制度の</a:t>
            </a:r>
            <a:r>
              <a:rPr kumimoji="0" lang="ja-JP" altLang="en-US" sz="1050" dirty="0" smtClean="0">
                <a:latin typeface="Meiryo UI" panose="020B0604030504040204" pitchFamily="50" charset="-128"/>
                <a:ea typeface="Meiryo UI" panose="020B0604030504040204" pitchFamily="50" charset="-128"/>
                <a:cs typeface="ＭＳ Ｐゴシック" panose="020B0600070205080204" pitchFamily="50" charset="-128"/>
              </a:rPr>
              <a:t>新設</a:t>
            </a:r>
            <a:endParaRPr kumimoji="0" lang="en-US" altLang="ja-JP" sz="1050" dirty="0" smtClean="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2" name="角丸四角形 121"/>
          <p:cNvSpPr/>
          <p:nvPr/>
        </p:nvSpPr>
        <p:spPr>
          <a:xfrm>
            <a:off x="385942" y="8638808"/>
            <a:ext cx="5976000" cy="586162"/>
          </a:xfrm>
          <a:prstGeom prst="roundRect">
            <a:avLst>
              <a:gd name="adj" fmla="val 25400"/>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○建築物の環境配慮制度推進事業</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1,637</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改正温暖化防止条例に基づき、建築物環境計画書受付、公表及び顕彰制度を</a:t>
            </a:r>
            <a:r>
              <a:rPr lang="ja-JP" altLang="en-US" sz="105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6509378" y="3389507"/>
            <a:ext cx="5976000" cy="622223"/>
          </a:xfrm>
          <a:prstGeom prst="roundRect">
            <a:avLst>
              <a:gd name="adj" fmla="val 25027"/>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○港湾整備事業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カーボンニュートラルポート</a:t>
            </a:r>
            <a:r>
              <a:rPr lang="en-US" altLang="ja-JP"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Ｃ</a:t>
            </a:r>
            <a:r>
              <a:rPr lang="en-US" altLang="ja-JP"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NP)〉【</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24,000</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87313" defTabSz="1247741">
              <a:lnSpc>
                <a:spcPts val="1800"/>
              </a:lnSpc>
            </a:pP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・港湾における脱炭素化に向けて、堺泉北港、阪南港（、大阪港）を対象とした</a:t>
            </a:r>
            <a:r>
              <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CNP</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形成計画を策定</a:t>
            </a:r>
            <a:endPar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85942" y="7420401"/>
            <a:ext cx="5976000" cy="1063463"/>
          </a:xfrm>
          <a:prstGeom prst="roundRect">
            <a:avLst>
              <a:gd name="adj" fmla="val 11767"/>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カーボンニュートラル技術開発実証</a:t>
            </a: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500,000</a:t>
            </a:r>
            <a:r>
              <a:rPr lang="ja-JP" altLang="en-US" sz="110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2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でのカーボンニュートラルに資する最先端技術の披露を</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めざす取組み</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を支援</a:t>
            </a:r>
            <a:endParaRPr lang="en-US" altLang="ja-JP"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○エネルギー産業創出促進事業</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24,689</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、水素・燃料電池等の研究開発や実証実験等の取組みを</a:t>
            </a:r>
            <a:r>
              <a:rPr lang="ja-JP" altLang="en-US" sz="105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6545480" y="8755650"/>
            <a:ext cx="5976000" cy="622223"/>
          </a:xfrm>
          <a:prstGeom prst="roundRect">
            <a:avLst>
              <a:gd name="adj" fmla="val 25400"/>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○大阪府内産木材の利用促進</a:t>
            </a:r>
            <a:r>
              <a:rPr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62,200</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・府有施設における内装の木質化</a:t>
            </a:r>
            <a:r>
              <a:rPr lang="ja-JP" altLang="en-US" sz="105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などやシンボリック</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な施設における</a:t>
            </a:r>
            <a:r>
              <a:rPr lang="ja-JP" altLang="en-US" sz="1050"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木質化による府内産木材の利用促進</a:t>
            </a:r>
            <a:endPar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6544816" y="7266234"/>
            <a:ext cx="5976000" cy="1063463"/>
          </a:xfrm>
          <a:prstGeom prst="roundRect">
            <a:avLst>
              <a:gd name="adj" fmla="val 11767"/>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「おおさかプラスチックごみゼロ宣言」推進</a:t>
            </a: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4,887</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○使い捨て</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プラスチックごみ対策推進</a:t>
            </a: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4,449</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ロス削減対策推進</a:t>
            </a:r>
            <a:r>
              <a:rPr lang="ja-JP" altLang="en-US" sz="1400" b="1" spc="-3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8,181</a:t>
            </a: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100"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・地球温暖化防止にも寄与するプラスチックごみや食品ロスの削減等の推進</a:t>
            </a:r>
            <a:endPar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6472808" y="8449117"/>
            <a:ext cx="4620199" cy="338554"/>
          </a:xfrm>
          <a:prstGeom prst="rect">
            <a:avLst/>
          </a:prstGeom>
          <a:solidFill>
            <a:srgbClr val="0066FF"/>
          </a:solidFill>
          <a:ln>
            <a:noFill/>
          </a:ln>
        </p:spPr>
        <p:txBody>
          <a:bodyPr wrap="square" rtlCol="0">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⑥森林</a:t>
            </a:r>
            <a:r>
              <a:rPr lang="ja-JP" altLang="en-US" sz="1600" dirty="0">
                <a:solidFill>
                  <a:schemeClr val="bg1"/>
                </a:solidFill>
                <a:latin typeface="Meiryo UI" panose="020B0604030504040204" pitchFamily="50" charset="-128"/>
                <a:ea typeface="Meiryo UI" panose="020B0604030504040204" pitchFamily="50" charset="-128"/>
              </a:rPr>
              <a:t>吸収・緑化等の推進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6488184" y="6960840"/>
            <a:ext cx="4620199" cy="338554"/>
          </a:xfrm>
          <a:prstGeom prst="rect">
            <a:avLst/>
          </a:prstGeom>
          <a:solidFill>
            <a:srgbClr val="0066FF"/>
          </a:solidFill>
          <a:ln>
            <a:noFill/>
          </a:ln>
        </p:spPr>
        <p:txBody>
          <a:bodyPr wrap="square" rtlCol="0">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⑤資源</a:t>
            </a:r>
            <a:r>
              <a:rPr lang="ja-JP" altLang="en-US" sz="1600" dirty="0">
                <a:solidFill>
                  <a:schemeClr val="bg1"/>
                </a:solidFill>
                <a:latin typeface="Meiryo UI" panose="020B0604030504040204" pitchFamily="50" charset="-128"/>
                <a:ea typeface="Meiryo UI" panose="020B0604030504040204" pitchFamily="50" charset="-128"/>
              </a:rPr>
              <a:t>循環の促進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1463286" y="229708"/>
            <a:ext cx="1082348" cy="338554"/>
          </a:xfrm>
          <a:prstGeom prst="rect">
            <a:avLst/>
          </a:prstGeom>
          <a:noFill/>
          <a:ln>
            <a:solidFill>
              <a:schemeClr val="tx1"/>
            </a:solidFill>
          </a:ln>
        </p:spPr>
        <p:txBody>
          <a:bodyPr wrap="none" rtlCol="0">
            <a:spAutoFit/>
          </a:bodyPr>
          <a:lstStyle/>
          <a:p>
            <a:r>
              <a:rPr kumimoji="1" lang="ja-JP" altLang="en-US" sz="1600" dirty="0" smtClean="0"/>
              <a:t>資料４－１</a:t>
            </a:r>
            <a:endParaRPr kumimoji="1" lang="ja-JP" altLang="en-US" sz="1600" dirty="0"/>
          </a:p>
        </p:txBody>
      </p:sp>
    </p:spTree>
    <p:extLst>
      <p:ext uri="{BB962C8B-B14F-4D97-AF65-F5344CB8AC3E}">
        <p14:creationId xmlns:p14="http://schemas.microsoft.com/office/powerpoint/2010/main" val="132178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角丸四角形 77"/>
          <p:cNvSpPr/>
          <p:nvPr/>
        </p:nvSpPr>
        <p:spPr>
          <a:xfrm>
            <a:off x="89805" y="5377160"/>
            <a:ext cx="8221072"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9" name="角丸四角形 68"/>
          <p:cNvSpPr/>
          <p:nvPr/>
        </p:nvSpPr>
        <p:spPr>
          <a:xfrm>
            <a:off x="4355949" y="625160"/>
            <a:ext cx="8388000" cy="465314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55" name="正方形/長方形 54"/>
          <p:cNvSpPr/>
          <p:nvPr/>
        </p:nvSpPr>
        <p:spPr>
          <a:xfrm>
            <a:off x="4330158" y="1801349"/>
            <a:ext cx="4975583" cy="990015"/>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◆二酸化炭素排出量実質ゼロの実現に向けたアプローチ</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・現在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年に向けては、エネルギー・資源使用量の削減と、単位エネルギー量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資源量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あたりの二酸化炭素排出量の削減を同時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に推進することが重要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年以降は、さらなる取組みの推進を図るとともに、国と連携し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の回収・有効利用などの脱炭素社会に向けた技術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革新・導入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により、削減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を加速することが重要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角丸四角形 74"/>
          <p:cNvSpPr/>
          <p:nvPr/>
        </p:nvSpPr>
        <p:spPr>
          <a:xfrm>
            <a:off x="93264" y="624135"/>
            <a:ext cx="4199065" cy="4653771"/>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98318" y="5378881"/>
            <a:ext cx="4211075"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第３章 </a:t>
            </a:r>
            <a:r>
              <a:rPr lang="en-US" altLang="ja-JP" sz="1400" b="1" dirty="0" smtClean="0">
                <a:latin typeface="Meiryo UI" pitchFamily="50" charset="-128"/>
                <a:ea typeface="Meiryo UI" pitchFamily="50" charset="-128"/>
                <a:cs typeface="Meiryo UI" pitchFamily="50" charset="-128"/>
              </a:rPr>
              <a:t>2030</a:t>
            </a:r>
            <a:r>
              <a:rPr lang="ja-JP" altLang="en-US" sz="1400" b="1" dirty="0" smtClean="0">
                <a:latin typeface="Meiryo UI" pitchFamily="50" charset="-128"/>
                <a:ea typeface="Meiryo UI" pitchFamily="50" charset="-128"/>
                <a:cs typeface="Meiryo UI" pitchFamily="50" charset="-128"/>
              </a:rPr>
              <a:t>年に向けて取り組む項目</a:t>
            </a:r>
            <a:endParaRPr lang="ja-JP" altLang="en-US" sz="1400" b="1" dirty="0">
              <a:latin typeface="Meiryo UI" pitchFamily="50" charset="-128"/>
              <a:ea typeface="Meiryo UI" pitchFamily="50" charset="-128"/>
              <a:cs typeface="Meiryo UI" pitchFamily="50" charset="-128"/>
            </a:endParaRPr>
          </a:p>
        </p:txBody>
      </p:sp>
      <p:sp>
        <p:nvSpPr>
          <p:cNvPr id="90" name="角丸四角形 89"/>
          <p:cNvSpPr/>
          <p:nvPr/>
        </p:nvSpPr>
        <p:spPr>
          <a:xfrm>
            <a:off x="8372488" y="5377160"/>
            <a:ext cx="4371461"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388814" y="5393579"/>
            <a:ext cx="2361494"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第４章 対策の推進体制</a:t>
            </a:r>
            <a:endParaRPr lang="ja-JP" altLang="en-US" sz="1400" b="1" dirty="0">
              <a:latin typeface="Meiryo UI" panose="020B0604030504040204" pitchFamily="50" charset="-128"/>
              <a:ea typeface="Meiryo UI" panose="020B0604030504040204" pitchFamily="50" charset="-128"/>
            </a:endParaRPr>
          </a:p>
        </p:txBody>
      </p:sp>
      <p:sp>
        <p:nvSpPr>
          <p:cNvPr id="39" name="正方形/長方形 38"/>
          <p:cNvSpPr/>
          <p:nvPr/>
        </p:nvSpPr>
        <p:spPr>
          <a:xfrm>
            <a:off x="4327343" y="2953477"/>
            <a:ext cx="5061746" cy="271869"/>
          </a:xfrm>
          <a:prstGeom prst="rect">
            <a:avLst/>
          </a:prstGeom>
        </p:spPr>
        <p:txBody>
          <a:bodyPr wrap="square">
            <a:spAutoFit/>
          </a:bodyPr>
          <a:lstStyle/>
          <a:p>
            <a:pPr>
              <a:lnSpc>
                <a:spcPts val="140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年に向けた地球温暖化対策について</a:t>
            </a: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654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a:xfrm>
            <a:off x="4312568" y="1063677"/>
            <a:ext cx="5387727"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対策推進にあたっての基本的な考え方</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4329368" y="1253860"/>
            <a:ext cx="2287456" cy="276999"/>
          </a:xfrm>
          <a:prstGeom prst="rect">
            <a:avLst/>
          </a:prstGeom>
        </p:spPr>
        <p:txBody>
          <a:bodyPr wrap="square">
            <a:spAutoFit/>
          </a:bodyPr>
          <a:lstStyle/>
          <a:p>
            <a:pPr indent="-107950"/>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年のめざすべき将来像</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85190" y="1074575"/>
            <a:ext cx="3851282"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地球温暖化の現状</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59411" y="1279940"/>
            <a:ext cx="4167905" cy="434543"/>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・人間活動は約１℃の地球温暖化をもたらしたと推定され、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世紀末の世界の平均地上気温は最大</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℃上昇すると予測</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4323749" y="3207616"/>
            <a:ext cx="5964959" cy="1349087"/>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計画策定</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の基本的な考え方</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将来像を見通しつつ、万博のテーマである「いのち輝く未来社会」</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のためのア</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イデアが社会実装段階</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に移行し、</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実現に</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向けて対策を加速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べき重要</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時期</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・気候危機及び脱炭素化に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認識が社会に根付くよう、意識改革・行動喚起</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・再生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可能エネルギーなど単位</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エネルギー量・資源量あたり</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少なくなる選択を促進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・既</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に現れている、もしくは将来影響が現れると予測される気候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変動影響に対する適応策を推進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・コロナ危機と気候危機への取組みを両立する観点（グリーンリカバリー）</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70925" y="1858499"/>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地球温暖化対策の動向</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53120" y="2074523"/>
            <a:ext cx="4219860" cy="1987724"/>
          </a:xfrm>
          <a:prstGeom prst="rect">
            <a:avLst/>
          </a:prstGeom>
        </p:spPr>
        <p:txBody>
          <a:bodyPr wrap="square">
            <a:spAutoFit/>
          </a:bodyPr>
          <a:lstStyle/>
          <a:p>
            <a:pPr marL="163513" indent="-136525"/>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◆国際的動向</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・パリ協定が採択</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され、平均気温の上昇を２℃高い水準を十分下回るとともに、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℃に抑える努力を追求</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700"/>
              </a:lnSpc>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◆国内の動向</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・「地球温暖化対策計画」を閣議決定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・気候変動適応法を制定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し、同法に基づく「気候変動適応計画」を閣議決定</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同年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「パリ協定に基づく成長戦略としての長期戦略」を閣議決定</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・環境大臣が「気候危機」を宣言</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・首相が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年温室効果ガス排出量実質ゼロを宣言</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3" name="角丸四角形 92"/>
          <p:cNvSpPr/>
          <p:nvPr/>
        </p:nvSpPr>
        <p:spPr>
          <a:xfrm>
            <a:off x="101879" y="633452"/>
            <a:ext cx="41832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第１章</a:t>
            </a:r>
            <a:r>
              <a:rPr lang="en-US" altLang="ja-JP" sz="1400" b="1"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地球</a:t>
            </a:r>
            <a:r>
              <a:rPr lang="ja-JP" altLang="en-US" sz="1400" b="1" dirty="0">
                <a:latin typeface="Meiryo UI" pitchFamily="50" charset="-128"/>
                <a:ea typeface="Meiryo UI" pitchFamily="50" charset="-128"/>
                <a:cs typeface="Meiryo UI" pitchFamily="50" charset="-128"/>
              </a:rPr>
              <a:t>温暖化の現状と</a:t>
            </a:r>
            <a:r>
              <a:rPr lang="ja-JP" altLang="en-US" sz="1400" b="1" dirty="0" smtClean="0">
                <a:latin typeface="Meiryo UI" pitchFamily="50" charset="-128"/>
                <a:ea typeface="Meiryo UI" pitchFamily="50" charset="-128"/>
                <a:cs typeface="Meiryo UI" pitchFamily="50" charset="-128"/>
              </a:rPr>
              <a:t>動向</a:t>
            </a:r>
            <a:endParaRPr lang="ja-JP" altLang="en-US" sz="1400" b="1" dirty="0">
              <a:latin typeface="Meiryo UI" pitchFamily="50" charset="-128"/>
              <a:ea typeface="Meiryo UI" pitchFamily="50" charset="-128"/>
              <a:cs typeface="Meiryo UI" pitchFamily="50" charset="-128"/>
            </a:endParaRPr>
          </a:p>
        </p:txBody>
      </p:sp>
      <p:sp>
        <p:nvSpPr>
          <p:cNvPr id="99" name="角丸四角形 98"/>
          <p:cNvSpPr/>
          <p:nvPr/>
        </p:nvSpPr>
        <p:spPr>
          <a:xfrm>
            <a:off x="4367112" y="633452"/>
            <a:ext cx="460311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第２章</a:t>
            </a:r>
            <a:r>
              <a:rPr lang="en-US" altLang="ja-JP" sz="1400" b="1" dirty="0" smtClean="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大阪府における今後の地球温暖化</a:t>
            </a:r>
            <a:r>
              <a:rPr lang="ja-JP" altLang="en-US" sz="1400" b="1" dirty="0" smtClean="0">
                <a:latin typeface="Meiryo UI" panose="020B0604030504040204" pitchFamily="50" charset="-128"/>
                <a:ea typeface="Meiryo UI" panose="020B0604030504040204" pitchFamily="50" charset="-128"/>
              </a:rPr>
              <a:t>対策</a:t>
            </a:r>
            <a:endParaRPr lang="ja-JP" altLang="en-US" sz="1400" b="1" dirty="0">
              <a:latin typeface="Meiryo UI" panose="020B0604030504040204" pitchFamily="50" charset="-128"/>
              <a:ea typeface="Meiryo UI" panose="020B0604030504040204" pitchFamily="50" charset="-128"/>
            </a:endParaRPr>
          </a:p>
        </p:txBody>
      </p:sp>
      <p:sp>
        <p:nvSpPr>
          <p:cNvPr id="67" name="角丸四角形 66"/>
          <p:cNvSpPr/>
          <p:nvPr/>
        </p:nvSpPr>
        <p:spPr>
          <a:xfrm>
            <a:off x="6616823" y="1326245"/>
            <a:ext cx="5040561" cy="397763"/>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2050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a:t>
            </a:r>
            <a:endParaRPr lang="en-US" altLang="ja-JP"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gn="ct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から世界へ、現在から未来</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　府民</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がつくる暮らしやすい持続可能な脱炭素</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社会</a:t>
            </a: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4" name="正方形/長方形 73"/>
          <p:cNvSpPr/>
          <p:nvPr/>
        </p:nvSpPr>
        <p:spPr>
          <a:xfrm>
            <a:off x="9989399" y="4234763"/>
            <a:ext cx="2139406" cy="338554"/>
          </a:xfrm>
          <a:prstGeom prst="rect">
            <a:avLst/>
          </a:prstGeom>
        </p:spPr>
        <p:txBody>
          <a:bodyPr wrap="square">
            <a:spAutoFit/>
          </a:bodyPr>
          <a:lstStyle/>
          <a:p>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年二酸化炭素排出量実質ゼロに向けた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アプローチ（概念図）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76796" y="4162755"/>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大阪府域における地球温暖化の現状と対策</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67575" y="4395909"/>
            <a:ext cx="4167905" cy="630942"/>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大阪の年平均気温は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世紀の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年間で約２℃上昇</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5,332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万トン。電気</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の排出係数による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影響等により、</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年度比で約８％減少</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8359786" y="5808712"/>
            <a:ext cx="4367865" cy="1323439"/>
          </a:xfrm>
          <a:prstGeom prst="rect">
            <a:avLst/>
          </a:prstGeom>
          <a:noFill/>
          <a:ln>
            <a:noFill/>
          </a:ln>
        </p:spPr>
        <p:txBody>
          <a:bodyPr wrap="square" rtlCol="0">
            <a:spAutoFit/>
          </a:bodyPr>
          <a:lstStyle/>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・温暖化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対策部会において、毎年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、地球温暖化対策の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取組状況等について、点検・評価し、その結果をホームページ等により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都市・住宅・防災・産業振興</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などの他部局</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、関係機関等</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連携・協働して、</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気候変動に対する緩和策と適応</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策</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両輪で</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年の万博開催による社会情勢の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ほか、国の計画の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状況等を踏まえ、必要に応じて適宜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正方形/長方形 80"/>
          <p:cNvSpPr/>
          <p:nvPr/>
        </p:nvSpPr>
        <p:spPr>
          <a:xfrm>
            <a:off x="4324273" y="4584576"/>
            <a:ext cx="3986604" cy="271869"/>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◆計画の期間</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4320188" y="4905920"/>
            <a:ext cx="2235716" cy="279103"/>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効果</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ガスの</a:t>
            </a:r>
            <a:r>
              <a:rPr lang="ja-JP" altLang="en-US" sz="12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削減目標</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789515" cy="475271"/>
            <a:chOff x="737" y="402"/>
            <a:chExt cx="13557"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地球温暖化対策実行</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計画（区域施策編） </a:t>
              </a:r>
              <a:endParaRPr lang="ja-JP" altLang="en-US" sz="18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8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4"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1739480" y="170554"/>
            <a:ext cx="1103842" cy="32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dirty="0" smtClean="0">
                <a:latin typeface="Meiryo UI" panose="020B0604030504040204" pitchFamily="50" charset="-128"/>
                <a:ea typeface="Meiryo UI" panose="020B0604030504040204" pitchFamily="50" charset="-128"/>
              </a:rPr>
              <a:t>大　阪　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5" name="角丸四角形 94"/>
          <p:cNvSpPr/>
          <p:nvPr/>
        </p:nvSpPr>
        <p:spPr>
          <a:xfrm>
            <a:off x="6616823" y="4936246"/>
            <a:ext cx="5040561" cy="227504"/>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で</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sz="8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9EB149AD-D045-47C6-9623-93D64379E8EC}"/>
              </a:ext>
            </a:extLst>
          </p:cNvPr>
          <p:cNvSpPr/>
          <p:nvPr/>
        </p:nvSpPr>
        <p:spPr>
          <a:xfrm>
            <a:off x="88045" y="5766281"/>
            <a:ext cx="4267904" cy="3683060"/>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取組項目１　あらゆる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主体の意識改革・行動喚起</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・府民・事業者や市町村と気候危機であるとの認識を共有し、脱炭素化に向けて取組みを推進するための新たな場の創設</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・再生可能エネルギー電気の調達など府による率先行動</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・生産・流通段階での</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削減にも考慮した大阪産など地産地消の促進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・環境面だけでなく健康</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快適性、レジリエンスの向上などのベネフィットにも訴求した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ZEH</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取組項目２　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業者における脱炭素化に向けた取組促進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・温暖化防止条例に基づく大規模事業者に対する届出制度の強化による</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削減の</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・金融機関等と連携した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ESG</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投資の活性化などを通じた事業者の脱炭素経営の促進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ZEB</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の普及拡大など建築物における環境配慮の推進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取組項目３　</a:t>
            </a:r>
            <a:r>
              <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200" b="1"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排出の少ないエネルギー</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エネル</a:t>
            </a: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ギー</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を含む</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の利用促進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・共同購入支援事業などによる太陽光発電設備等のさらなる設置促進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・府域外からの調達による再</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電力の利用拡大</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排出の少ない電気の選択の促進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5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蓄電池、水素・燃料電池の研究開発支援及び導入促進　等</a:t>
            </a:r>
            <a:endParaRPr lang="ja-JP" altLang="en-US" sz="1100" kern="100" spc="-5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8" name="正方形/長方形 97">
            <a:extLst>
              <a:ext uri="{FF2B5EF4-FFF2-40B4-BE49-F238E27FC236}">
                <a16:creationId xmlns:a16="http://schemas.microsoft.com/office/drawing/2014/main" id="{9EB149AD-D045-47C6-9623-93D64379E8EC}"/>
              </a:ext>
            </a:extLst>
          </p:cNvPr>
          <p:cNvSpPr/>
          <p:nvPr/>
        </p:nvSpPr>
        <p:spPr>
          <a:xfrm>
            <a:off x="4327343" y="5760141"/>
            <a:ext cx="4016145" cy="3593291"/>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取組項目４　輸送</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・移動における脱炭素化に向けた取組促進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ZEV</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を中心とした電動車の導入促進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・市町村</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や民間企業と連携し、効率的な移動に寄与する</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AI</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オンデマンド交通などの新たなモビリティサービスの導入を</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促進</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・再配達削減の促進など貨物輸送効率の向上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取組項目５　資源</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循環の促進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・使い捨てプラスチックごみの排出抑制及び分別・リサイクルなど３</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・優良取組事例の周知や商慣習の見直しなど食品関連事業者の取組誘導による食品</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ロスの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・フロンの適正な回収・処理の推進及び自然冷媒への代替促進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取組項目６　森林</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吸収・緑化等の推進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・森林環境譲与税等を活用した市町村による森林整備及び木材利用の促進のための技術的支援</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・都市公園の整備等によるみどりのネットワーク化　等</a:t>
            </a: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取組項目７　気候変動適応の推進等</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・大阪の地域特性を踏まえた暑さ</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対策の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・様々な分野における適応取組みのさらなる推進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3"/>
          <a:stretch>
            <a:fillRect/>
          </a:stretch>
        </p:blipFill>
        <p:spPr>
          <a:xfrm>
            <a:off x="9339649" y="1882627"/>
            <a:ext cx="3341934" cy="2332105"/>
          </a:xfrm>
          <a:prstGeom prst="rect">
            <a:avLst/>
          </a:prstGeom>
        </p:spPr>
      </p:pic>
      <p:grpSp>
        <p:nvGrpSpPr>
          <p:cNvPr id="4" name="グループ化 3"/>
          <p:cNvGrpSpPr/>
          <p:nvPr/>
        </p:nvGrpSpPr>
        <p:grpSpPr>
          <a:xfrm>
            <a:off x="5968752" y="46261"/>
            <a:ext cx="5407394" cy="460777"/>
            <a:chOff x="6029203" y="46261"/>
            <a:chExt cx="5407394" cy="460777"/>
          </a:xfrm>
        </p:grpSpPr>
        <p:pic>
          <p:nvPicPr>
            <p:cNvPr id="1026"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pic>
        <p:nvPicPr>
          <p:cNvPr id="3" name="図 2"/>
          <p:cNvPicPr>
            <a:picLocks noChangeAspect="1"/>
          </p:cNvPicPr>
          <p:nvPr/>
        </p:nvPicPr>
        <p:blipFill>
          <a:blip r:embed="rId16"/>
          <a:stretch>
            <a:fillRect/>
          </a:stretch>
        </p:blipFill>
        <p:spPr>
          <a:xfrm>
            <a:off x="8656784" y="7320880"/>
            <a:ext cx="3864696" cy="1621207"/>
          </a:xfrm>
          <a:prstGeom prst="rect">
            <a:avLst/>
          </a:prstGeom>
        </p:spPr>
      </p:pic>
      <p:sp>
        <p:nvSpPr>
          <p:cNvPr id="86" name="正方形/長方形 85"/>
          <p:cNvSpPr/>
          <p:nvPr/>
        </p:nvSpPr>
        <p:spPr>
          <a:xfrm>
            <a:off x="9659580" y="9040938"/>
            <a:ext cx="1853788" cy="215444"/>
          </a:xfrm>
          <a:prstGeom prst="rect">
            <a:avLst/>
          </a:prstGeom>
        </p:spPr>
        <p:txBody>
          <a:bodyPr wrap="square">
            <a:spAutoFit/>
          </a:bodyPr>
          <a:lstStyle/>
          <a:p>
            <a:pPr algn="ctr"/>
            <a:r>
              <a:rPr lang="ja-JP" altLang="ja-JP" sz="800" dirty="0">
                <a:latin typeface="Meiryo UI" panose="020B0604030504040204" pitchFamily="50" charset="-128"/>
                <a:ea typeface="Meiryo UI" panose="020B0604030504040204" pitchFamily="50" charset="-128"/>
              </a:rPr>
              <a:t>対策の推進体制の概念図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69909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2040</Words>
  <Application>Microsoft Office PowerPoint</Application>
  <PresentationFormat>A3 297x420 mm</PresentationFormat>
  <Paragraphs>137</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Times New Roman</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2022-07-01T08:52:53Z</dcterms:created>
  <dcterms:modified xsi:type="dcterms:W3CDTF">2022-07-01T08:53:33Z</dcterms:modified>
</cp:coreProperties>
</file>