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9" r:id="rId2"/>
    <p:sldId id="315" r:id="rId3"/>
    <p:sldId id="373" r:id="rId4"/>
    <p:sldId id="363" r:id="rId5"/>
    <p:sldId id="374" r:id="rId6"/>
    <p:sldId id="313" r:id="rId7"/>
    <p:sldId id="366" r:id="rId8"/>
    <p:sldId id="367" r:id="rId9"/>
    <p:sldId id="368" r:id="rId10"/>
    <p:sldId id="369" r:id="rId11"/>
    <p:sldId id="336" r:id="rId12"/>
    <p:sldId id="370" r:id="rId13"/>
    <p:sldId id="355" r:id="rId14"/>
    <p:sldId id="359" r:id="rId15"/>
    <p:sldId id="358" r:id="rId16"/>
    <p:sldId id="371" r:id="rId17"/>
    <p:sldId id="345" r:id="rId18"/>
    <p:sldId id="360" r:id="rId19"/>
    <p:sldId id="361" r:id="rId20"/>
    <p:sldId id="372" r:id="rId21"/>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6092"/>
    <a:srgbClr val="5578A2"/>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5" autoAdjust="0"/>
    <p:restoredTop sz="94434" autoAdjust="0"/>
  </p:normalViewPr>
  <p:slideViewPr>
    <p:cSldViewPr>
      <p:cViewPr varScale="1">
        <p:scale>
          <a:sx n="70" d="100"/>
          <a:sy n="70" d="100"/>
        </p:scale>
        <p:origin x="1452"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2022/7/8</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2022/7/8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a:t>
            </a:fld>
            <a:endParaRPr kumimoji="1" lang="ja-JP" altLang="en-US"/>
          </a:p>
        </p:txBody>
      </p:sp>
    </p:spTree>
    <p:extLst>
      <p:ext uri="{BB962C8B-B14F-4D97-AF65-F5344CB8AC3E}">
        <p14:creationId xmlns:p14="http://schemas.microsoft.com/office/powerpoint/2010/main" val="76242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407030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2178429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29658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69875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397386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364669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41119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346415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8643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8140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63184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377911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295512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397555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80895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2022/7/8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2022/7/8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2022/7/8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2022/7/8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2022/7/8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2022/7/8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2022/7/8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2022/7/8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2022/7/8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2022/7/8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2022/7/8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2022/7/8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令和４年度</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月時点</a:t>
            </a:r>
            <a:endParaRPr kumimoji="0" lang="en-US" altLang="zh-TW"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182132" y="2720335"/>
            <a:ext cx="676875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府</a:t>
            </a:r>
            <a:r>
              <a:rPr lang="ja-JP" altLang="en-US" sz="3200" b="1">
                <a:solidFill>
                  <a:schemeClr val="accent1">
                    <a:lumMod val="75000"/>
                  </a:schemeClr>
                </a:solidFill>
                <a:latin typeface="Meiryo UI" panose="020B0604030504040204" pitchFamily="50" charset="-128"/>
                <a:ea typeface="Meiryo UI" panose="020B0604030504040204" pitchFamily="50" charset="-128"/>
              </a:rPr>
              <a:t>に</a:t>
            </a:r>
            <a:r>
              <a:rPr lang="ja-JP" altLang="en-US" sz="3200" b="1" smtClean="0">
                <a:solidFill>
                  <a:schemeClr val="accent1">
                    <a:lumMod val="75000"/>
                  </a:schemeClr>
                </a:solidFill>
                <a:latin typeface="Meiryo UI" panose="020B0604030504040204" pitchFamily="50" charset="-128"/>
                <a:ea typeface="Meiryo UI" panose="020B0604030504040204" pitchFamily="50" charset="-128"/>
              </a:rPr>
              <a:t>おける</a:t>
            </a:r>
            <a:r>
              <a:rPr lang="ja-JP" altLang="en-US" sz="3200" b="1" smtClean="0">
                <a:solidFill>
                  <a:srgbClr val="376092"/>
                </a:solidFill>
                <a:latin typeface="Meiryo UI" panose="020B0604030504040204" pitchFamily="50" charset="-128"/>
                <a:ea typeface="Meiryo UI" panose="020B0604030504040204" pitchFamily="50" charset="-128"/>
              </a:rPr>
              <a:t>令和４年度</a:t>
            </a:r>
            <a:r>
              <a:rPr lang="ja-JP" altLang="en-US" sz="3200" b="1" smtClean="0">
                <a:solidFill>
                  <a:schemeClr val="accent1">
                    <a:lumMod val="75000"/>
                  </a:schemeClr>
                </a:solidFill>
                <a:latin typeface="Meiryo UI" panose="020B0604030504040204" pitchFamily="50" charset="-128"/>
                <a:ea typeface="Meiryo UI" panose="020B0604030504040204" pitchFamily="50" charset="-128"/>
              </a:rPr>
              <a:t>夏</a:t>
            </a:r>
            <a:r>
              <a:rPr lang="ja-JP" altLang="en-US" sz="3200" b="1" dirty="0">
                <a:solidFill>
                  <a:schemeClr val="accent1">
                    <a:lumMod val="75000"/>
                  </a:schemeClr>
                </a:solidFill>
                <a:latin typeface="Meiryo UI" panose="020B0604030504040204" pitchFamily="50" charset="-128"/>
                <a:ea typeface="Meiryo UI" panose="020B0604030504040204" pitchFamily="50" charset="-128"/>
              </a:rPr>
              <a:t>の暑さ対策</a:t>
            </a:r>
          </a:p>
        </p:txBody>
      </p:sp>
      <p:sp>
        <p:nvSpPr>
          <p:cNvPr id="8" name="タイトル 1"/>
          <p:cNvSpPr txBox="1">
            <a:spLocks/>
          </p:cNvSpPr>
          <p:nvPr/>
        </p:nvSpPr>
        <p:spPr bwMode="auto">
          <a:xfrm>
            <a:off x="1475656" y="3276826"/>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rgbClr val="376092"/>
                </a:solidFill>
                <a:latin typeface="Meiryo UI" panose="020B0604030504040204" pitchFamily="50" charset="-128"/>
                <a:ea typeface="Meiryo UI" panose="020B0604030504040204" pitchFamily="50" charset="-128"/>
              </a:rPr>
              <a:t>＜取組計画＞</a:t>
            </a:r>
          </a:p>
        </p:txBody>
      </p:sp>
      <p:sp>
        <p:nvSpPr>
          <p:cNvPr id="2" name="テキスト ボックス 1"/>
          <p:cNvSpPr txBox="1"/>
          <p:nvPr/>
        </p:nvSpPr>
        <p:spPr>
          <a:xfrm>
            <a:off x="7657360" y="473915"/>
            <a:ext cx="947088" cy="276999"/>
          </a:xfrm>
          <a:prstGeom prst="rect">
            <a:avLst/>
          </a:prstGeom>
          <a:noFill/>
          <a:ln>
            <a:solidFill>
              <a:schemeClr val="tx1"/>
            </a:solidFill>
          </a:ln>
        </p:spPr>
        <p:txBody>
          <a:bodyPr wrap="square" rtlCol="0">
            <a:spAutoFit/>
          </a:bodyPr>
          <a:lstStyle/>
          <a:p>
            <a:r>
              <a:rPr kumimoji="1" lang="ja-JP" altLang="en-US" sz="1200" dirty="0" smtClean="0"/>
              <a:t>資料３－１</a:t>
            </a:r>
            <a:endParaRPr kumimoji="1" lang="ja-JP"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spcBef>
                <a:spcPts val="600"/>
              </a:spcBef>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取組⑤</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nvGraphicFramePr>
        <p:xfrm>
          <a:off x="231721" y="1239612"/>
          <a:ext cx="8729400" cy="542598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7449">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90853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82855" y="2157467"/>
            <a:ext cx="8840867" cy="2863933"/>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①「大阪府暑さ対策情報ポータルサイト」による啓発（再掲）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・本日の暑さ指数の紹介、熱中症警戒アラートメール配信サービス登録案内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習慣やセミナー等の参考となる資料、暑さ対策情報の掲載</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a:t>
            </a:r>
            <a:r>
              <a:rPr lang="ja-JP" altLang="en-US" sz="1400" b="1" spc="-150" dirty="0" err="1">
                <a:latin typeface="Meiryo UI" panose="020B0604030504040204" pitchFamily="50" charset="-128"/>
                <a:ea typeface="Meiryo UI" panose="020B0604030504040204" pitchFamily="50" charset="-128"/>
                <a:cs typeface="Meiryo UI" panose="020B0604030504040204" pitchFamily="50" charset="-128"/>
              </a:rPr>
              <a:t>んやで</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熱中症！」ページによる啓発</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・熱中症の症状、予防、応急処置等の紹介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①と②は相互リンクにより啓発内容を補完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での啓発（再掲）</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での啓発（フォロワー約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11,586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⑤アスマイルコラムによる啓発（予定）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（政策企画部・府民文化部・健康医療部・環境農林水産部）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ホームページ等による啓発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308065" y="5501415"/>
            <a:ext cx="3727240" cy="336409"/>
          </a:xfrm>
          <a:prstGeom prst="roundRect">
            <a:avLst>
              <a:gd name="adj" fmla="val 50000"/>
            </a:avLst>
          </a:prstGeom>
          <a:gradFill>
            <a:gsLst>
              <a:gs pos="35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・８月合併号）</a:t>
            </a:r>
          </a:p>
        </p:txBody>
      </p:sp>
      <p:sp>
        <p:nvSpPr>
          <p:cNvPr id="31" name="角丸四角形 30"/>
          <p:cNvSpPr/>
          <p:nvPr/>
        </p:nvSpPr>
        <p:spPr>
          <a:xfrm>
            <a:off x="335381" y="4544109"/>
            <a:ext cx="3100610" cy="33822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知事定例会見での注意喚起</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6081092" y="5154230"/>
            <a:ext cx="2343057" cy="360024"/>
          </a:xfrm>
          <a:prstGeom prst="rect">
            <a:avLst/>
          </a:prstGeom>
          <a:noFill/>
          <a:ln w="9525" algn="ctr">
            <a:noFill/>
            <a:round/>
            <a:headEnd/>
            <a:tailEnd/>
          </a:ln>
        </p:spPr>
        <p:txBody>
          <a:bodyPr/>
          <a:lstStyle/>
          <a:p>
            <a:r>
              <a:rPr lang="ja-JP" altLang="en-US" sz="1200" b="1" dirty="0">
                <a:latin typeface="Meiryo UI" panose="020B0604030504040204" pitchFamily="50" charset="-128"/>
                <a:ea typeface="Meiryo UI" panose="020B0604030504040204" pitchFamily="50" charset="-128"/>
              </a:rPr>
              <a:t>▲「こわい</a:t>
            </a:r>
            <a:r>
              <a:rPr lang="ja-JP" altLang="en-US" sz="1200" b="1" dirty="0" err="1">
                <a:latin typeface="Meiryo UI" panose="020B0604030504040204" pitchFamily="50" charset="-128"/>
                <a:ea typeface="Meiryo UI" panose="020B0604030504040204" pitchFamily="50" charset="-128"/>
              </a:rPr>
              <a:t>んやで</a:t>
            </a:r>
            <a:r>
              <a:rPr lang="ja-JP" altLang="en-US" sz="1200" b="1" dirty="0">
                <a:latin typeface="Meiryo UI" panose="020B0604030504040204" pitchFamily="50" charset="-128"/>
                <a:ea typeface="Meiryo UI" panose="020B0604030504040204" pitchFamily="50" charset="-128"/>
              </a:rPr>
              <a:t>熱中症！」ページ</a:t>
            </a:r>
            <a:endParaRPr lang="ja-JP" altLang="en-US" sz="120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302711" y="5846282"/>
            <a:ext cx="5677194" cy="824786"/>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・予定</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発行部数</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206</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万部</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のトピックス（表紙の裏面）での注意喚起</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indent="-360000"/>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➡熱中症警戒アラートの啓発、ポータルサイトへの誘導</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➡熱中症対策のためにマスクをはずすことが推奨される場面の啓発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308065" y="4885752"/>
            <a:ext cx="5635637" cy="456963"/>
          </a:xfrm>
          <a:prstGeom prst="rect">
            <a:avLst/>
          </a:prstGeom>
          <a:noFill/>
          <a:ln w="9525" algn="ctr">
            <a:noFill/>
            <a:round/>
            <a:headEnd/>
            <a:tailEnd/>
          </a:ln>
        </p:spPr>
        <p:txBody>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日（熱中症警戒アラートの啓発、「高齢者」「子ども」「室内」での熱中症対策について注意喚起、マスクをはずすことが推奨される場面の啓発）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5297643" y="5715776"/>
            <a:ext cx="3469307" cy="732577"/>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府民へ</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多様な媒体を通じ</a:t>
            </a:r>
            <a:r>
              <a:rPr lang="en-US"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r>
            <a:br>
              <a:rPr lang="en-US"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注意喚起・啓発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3861894" y="4131830"/>
            <a:ext cx="1682788" cy="216008"/>
          </a:xfrm>
          <a:prstGeom prst="rect">
            <a:avLst/>
          </a:prstGeom>
          <a:noFill/>
          <a:ln w="9525" algn="ctr">
            <a:noFill/>
            <a:round/>
            <a:headEnd/>
            <a:tailEnd/>
          </a:ln>
        </p:spPr>
        <p:txBody>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令和４年５月</a:t>
            </a:r>
            <a:r>
              <a:rPr lang="en-US" altLang="ja-JP" sz="1000" b="1" dirty="0">
                <a:latin typeface="Meiryo UI" panose="020B0604030504040204" pitchFamily="50" charset="-128"/>
                <a:ea typeface="Meiryo UI" panose="020B0604030504040204" pitchFamily="50" charset="-128"/>
              </a:rPr>
              <a:t>26</a:t>
            </a:r>
            <a:r>
              <a:rPr lang="ja-JP" altLang="en-US" sz="1000" b="1" dirty="0">
                <a:latin typeface="Meiryo UI" panose="020B0604030504040204" pitchFamily="50" charset="-128"/>
                <a:ea typeface="Meiryo UI" panose="020B0604030504040204" pitchFamily="50" charset="-128"/>
              </a:rPr>
              <a:t>日現在</a:t>
            </a:r>
            <a:endParaRPr lang="ja-JP" altLang="en-US" sz="1000" dirty="0">
              <a:latin typeface="Meiryo UI" panose="020B0604030504040204" pitchFamily="50" charset="-128"/>
              <a:ea typeface="Meiryo UI" panose="020B0604030504040204"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10</a:t>
            </a:r>
            <a:endParaRPr lang="ja-JP" altLang="en-US" sz="2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6121753" y="1958489"/>
            <a:ext cx="2666667" cy="3161905"/>
          </a:xfrm>
          <a:prstGeom prst="rect">
            <a:avLst/>
          </a:prstGeom>
        </p:spPr>
      </p:pic>
    </p:spTree>
    <p:extLst>
      <p:ext uri="{BB962C8B-B14F-4D97-AF65-F5344CB8AC3E}">
        <p14:creationId xmlns:p14="http://schemas.microsoft.com/office/powerpoint/2010/main" val="74880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取組⑥</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31701025"/>
              </p:ext>
            </p:extLst>
          </p:nvPr>
        </p:nvGraphicFramePr>
        <p:xfrm>
          <a:off x="234316" y="1227310"/>
          <a:ext cx="8818195" cy="5111882"/>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10794">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80108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394100" y="6353335"/>
            <a:ext cx="7857890"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関係者向けの</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既存の周知機会</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を活用し、セミナーに準じた啓発</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正方形/長方形 1"/>
          <p:cNvSpPr>
            <a:spLocks noChangeArrowheads="1"/>
          </p:cNvSpPr>
          <p:nvPr/>
        </p:nvSpPr>
        <p:spPr bwMode="auto">
          <a:xfrm>
            <a:off x="270579" y="2047161"/>
            <a:ext cx="8333869" cy="4361813"/>
          </a:xfrm>
          <a:prstGeom prst="rect">
            <a:avLst/>
          </a:prstGeom>
          <a:noFill/>
          <a:ln w="9525" algn="ctr">
            <a:noFill/>
            <a:round/>
            <a:headEnd/>
            <a:tailEnd/>
          </a:ln>
        </p:spPr>
        <p:txBody>
          <a:bodyPr/>
          <a:lstStyle/>
          <a:p>
            <a:pPr>
              <a:lnSpc>
                <a:spcPts val="3000"/>
              </a:lnSpc>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spc="-15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児支援事業者・障がい福祉サービス事業者集団指導（</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研修</a:t>
            </a:r>
            <a:r>
              <a:rPr lang="ja-JP" altLang="en-US" sz="1600" b="1" spc="-150" dirty="0" smtClean="0">
                <a:latin typeface="Meiryo UI" panose="020B0604030504040204" pitchFamily="50" charset="-128"/>
                <a:ea typeface="Meiryo UI" panose="020B0604030504040204" pitchFamily="50" charset="-128"/>
                <a:cs typeface="Meiryo UI" panose="020B0604030504040204" pitchFamily="50" charset="-128"/>
              </a:rPr>
              <a:t>）（９月）</a:t>
            </a:r>
            <a:r>
              <a:rPr lang="en-US" altLang="ja-JP" sz="1600" b="1" spc="-15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zh-TW"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②学校体育活動等における事故防止に関する研修会</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５月</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開催）</a:t>
            </a:r>
          </a:p>
          <a:p>
            <a:pPr>
              <a:lnSpc>
                <a:spcPts val="3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③保育士等向けセミナーでの暑さ対策啓発（７月・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①高齢者施設への注意喚起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②府所管の認可外保育施設への立入調査時に啓発</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③市町村、保健所、民生委員協議会を通じた熱中症予防リーフレットの送付・周知</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④大阪府社会福祉協議会へメールによる注意喚起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⑤各市町村民生委員協議会へメールによる注意喚起</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138458" y="84789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（福祉部・健康医療部・環境農林水産部・教育庁）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21361" y="1653847"/>
            <a:ext cx="4020595" cy="43204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セミナー、会合での周知啓発</a:t>
            </a:r>
            <a:endParaRPr kumimoji="1" lang="ja-JP" altLang="en-US" sz="1600" b="1" dirty="0">
              <a:latin typeface="Meiryo UI" pitchFamily="50" charset="-128"/>
              <a:ea typeface="Meiryo UI" pitchFamily="50" charset="-128"/>
              <a:cs typeface="Meiryo UI" pitchFamily="50" charset="-128"/>
            </a:endParaRPr>
          </a:p>
        </p:txBody>
      </p:sp>
      <p:sp>
        <p:nvSpPr>
          <p:cNvPr id="32" name="角丸四角形 31"/>
          <p:cNvSpPr/>
          <p:nvPr/>
        </p:nvSpPr>
        <p:spPr>
          <a:xfrm>
            <a:off x="321361" y="3656224"/>
            <a:ext cx="4034615" cy="43204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各機関等への周知啓発の依頼等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33" name="正方形/長方形 1"/>
          <p:cNvSpPr>
            <a:spLocks noChangeArrowheads="1"/>
          </p:cNvSpPr>
          <p:nvPr/>
        </p:nvSpPr>
        <p:spPr bwMode="auto">
          <a:xfrm>
            <a:off x="6717116" y="5979125"/>
            <a:ext cx="1887332" cy="278320"/>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▲高齢者向けリーフレット</a:t>
            </a:r>
          </a:p>
        </p:txBody>
      </p:sp>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11</a:t>
            </a:r>
            <a:endParaRPr lang="ja-JP" altLang="en-US" sz="2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6908541" y="3427980"/>
            <a:ext cx="1847619" cy="2352381"/>
          </a:xfrm>
          <a:prstGeom prst="rect">
            <a:avLst/>
          </a:prstGeom>
        </p:spPr>
      </p:pic>
    </p:spTree>
    <p:extLst>
      <p:ext uri="{BB962C8B-B14F-4D97-AF65-F5344CB8AC3E}">
        <p14:creationId xmlns:p14="http://schemas.microsoft.com/office/powerpoint/2010/main" val="145288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691680" y="545722"/>
            <a:ext cx="7271091" cy="657827"/>
            <a:chOff x="3075868" y="2420887"/>
            <a:chExt cx="3579156"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041" y="2466726"/>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民間事業者の広報媒体による注意喚起・啓発</a:t>
              </a:r>
            </a:p>
          </p:txBody>
        </p:sp>
      </p:grpSp>
      <p:sp>
        <p:nvSpPr>
          <p:cNvPr id="11" name="角丸四角形 10"/>
          <p:cNvSpPr/>
          <p:nvPr/>
        </p:nvSpPr>
        <p:spPr>
          <a:xfrm>
            <a:off x="156063" y="55842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取組⑦</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nvGraphicFramePr>
        <p:xfrm>
          <a:off x="162162" y="1251365"/>
          <a:ext cx="8818195" cy="5007923"/>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582">
                <a:tc>
                  <a:txBody>
                    <a:bodyPr/>
                    <a:lstStyle/>
                    <a:p>
                      <a:pPr algn="ctr">
                        <a:lnSpc>
                          <a:spcPts val="2100"/>
                        </a:lnSpc>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53034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596540" y="6323342"/>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府民に関心のある媒体から発信することによる、</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啓発機会の増加</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155594" y="1774546"/>
            <a:ext cx="5604590" cy="4470403"/>
          </a:xfrm>
          <a:prstGeom prst="rect">
            <a:avLst/>
          </a:prstGeom>
          <a:noFill/>
          <a:ln w="9525" algn="ctr">
            <a:noFill/>
            <a:round/>
            <a:headEnd/>
            <a:tailEnd/>
          </a:ln>
        </p:spPr>
        <p:txBody>
          <a:bodyPr/>
          <a:lstStyle/>
          <a:p>
            <a:pPr>
              <a:lnSpc>
                <a:spcPts val="1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そのほかの団体等の連携協力</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①大阪府老人クラブ連合会会報誌（７月号　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12.2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万部）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習慣を啓発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熱中症警戒アラートの啓発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熱中症予防と新しい生活様式の両立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②大</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月号</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➡農業関係者向け：事前の情報入手を啓発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警戒アラートの啓発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③大阪府国民健康保険団体連合会会報誌「こくほ大阪」</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➡保険者向け：「大阪府だより」において熱中症予防啓発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熱中症警戒アラートの啓発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20000" indent="-24480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屋外で人と十分な距離が確保できる場合などはマスクを外すよう注意喚起</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20000" indent="-2448000">
              <a:lnSpc>
                <a:spcPts val="10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④銭湯にある企業のバナー広告</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➡暑さ対策・熱中症対策の啓発　　</a:t>
            </a:r>
          </a:p>
          <a:p>
            <a:pPr>
              <a:lnSpc>
                <a:spcPts val="12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
          <p:cNvSpPr>
            <a:spLocks noChangeArrowheads="1"/>
          </p:cNvSpPr>
          <p:nvPr/>
        </p:nvSpPr>
        <p:spPr bwMode="auto">
          <a:xfrm>
            <a:off x="4231567" y="90208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（府民文化部・福祉部・健康医療部・環境農林水産部）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1"/>
          <p:cNvSpPr>
            <a:spLocks noChangeArrowheads="1"/>
          </p:cNvSpPr>
          <p:nvPr/>
        </p:nvSpPr>
        <p:spPr bwMode="auto">
          <a:xfrm>
            <a:off x="5760183" y="3810222"/>
            <a:ext cx="1718272" cy="360024"/>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▲大阪府老人クラブ連合会</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会報誌（抜粋）</a:t>
            </a:r>
            <a:endParaRPr lang="ja-JP" altLang="en-US" sz="1200" spc="-15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7665824" y="3806431"/>
            <a:ext cx="1162582" cy="427765"/>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▲大阪府農業</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時報（抜粋）</a:t>
            </a:r>
            <a:endParaRPr lang="ja-JP" altLang="en-US" sz="1200" spc="-150" dirty="0">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12</a:t>
            </a:r>
            <a:endParaRPr lang="ja-JP" altLang="en-US" sz="2200" b="1" dirty="0">
              <a:latin typeface="Meiryo UI" panose="020B0604030504040204" pitchFamily="50" charset="-128"/>
              <a:ea typeface="Meiryo UI" panose="020B0604030504040204" pitchFamily="50" charset="-128"/>
            </a:endParaRPr>
          </a:p>
        </p:txBody>
      </p:sp>
      <p:sp>
        <p:nvSpPr>
          <p:cNvPr id="22" name="正方形/長方形 1"/>
          <p:cNvSpPr>
            <a:spLocks noChangeArrowheads="1"/>
          </p:cNvSpPr>
          <p:nvPr/>
        </p:nvSpPr>
        <p:spPr bwMode="auto">
          <a:xfrm>
            <a:off x="5884977" y="5976586"/>
            <a:ext cx="1423327" cy="268364"/>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▲こく</a:t>
            </a:r>
            <a:r>
              <a:rPr lang="ja-JP" altLang="en-US" sz="1200" b="1" spc="-150" dirty="0" err="1">
                <a:latin typeface="Meiryo UI" panose="020B0604030504040204" pitchFamily="50" charset="-128"/>
                <a:ea typeface="Meiryo UI" panose="020B0604030504040204" pitchFamily="50" charset="-128"/>
              </a:rPr>
              <a:t>ほ</a:t>
            </a:r>
            <a:r>
              <a:rPr lang="ja-JP" altLang="en-US" sz="1200" b="1" spc="-150" dirty="0">
                <a:latin typeface="Meiryo UI" panose="020B0604030504040204" pitchFamily="50" charset="-128"/>
                <a:ea typeface="Meiryo UI" panose="020B0604030504040204" pitchFamily="50" charset="-128"/>
              </a:rPr>
              <a:t>大阪（抜粋）</a:t>
            </a:r>
            <a:endParaRPr lang="ja-JP" altLang="en-US" sz="1200" spc="-15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5780540" y="1900495"/>
            <a:ext cx="1733333" cy="1942857"/>
          </a:xfrm>
          <a:prstGeom prst="rect">
            <a:avLst/>
          </a:prstGeom>
        </p:spPr>
      </p:pic>
      <p:pic>
        <p:nvPicPr>
          <p:cNvPr id="10" name="図 9"/>
          <p:cNvPicPr>
            <a:picLocks noChangeAspect="1"/>
          </p:cNvPicPr>
          <p:nvPr/>
        </p:nvPicPr>
        <p:blipFill>
          <a:blip r:embed="rId4"/>
          <a:stretch>
            <a:fillRect/>
          </a:stretch>
        </p:blipFill>
        <p:spPr>
          <a:xfrm>
            <a:off x="7675375" y="1863574"/>
            <a:ext cx="1047619" cy="1942857"/>
          </a:xfrm>
          <a:prstGeom prst="rect">
            <a:avLst/>
          </a:prstGeom>
        </p:spPr>
      </p:pic>
      <p:pic>
        <p:nvPicPr>
          <p:cNvPr id="12" name="図 11"/>
          <p:cNvPicPr>
            <a:picLocks noChangeAspect="1"/>
          </p:cNvPicPr>
          <p:nvPr/>
        </p:nvPicPr>
        <p:blipFill>
          <a:blip r:embed="rId5"/>
          <a:stretch>
            <a:fillRect/>
          </a:stretch>
        </p:blipFill>
        <p:spPr>
          <a:xfrm>
            <a:off x="5873464" y="4268369"/>
            <a:ext cx="1571429" cy="1676190"/>
          </a:xfrm>
          <a:prstGeom prst="rect">
            <a:avLst/>
          </a:prstGeom>
        </p:spPr>
      </p:pic>
    </p:spTree>
    <p:extLst>
      <p:ext uri="{BB962C8B-B14F-4D97-AF65-F5344CB8AC3E}">
        <p14:creationId xmlns:p14="http://schemas.microsoft.com/office/powerpoint/2010/main" val="179916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21640911"/>
              </p:ext>
            </p:extLst>
          </p:nvPr>
        </p:nvGraphicFramePr>
        <p:xfrm>
          <a:off x="155342" y="1268760"/>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⑧</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1"/>
          <p:cNvSpPr>
            <a:spLocks noChangeArrowheads="1"/>
          </p:cNvSpPr>
          <p:nvPr/>
        </p:nvSpPr>
        <p:spPr bwMode="auto">
          <a:xfrm>
            <a:off x="262185" y="2322856"/>
            <a:ext cx="4435383" cy="2054409"/>
          </a:xfrm>
          <a:prstGeom prst="rect">
            <a:avLst/>
          </a:prstGeom>
          <a:noFill/>
          <a:ln w="9525" algn="ctr">
            <a:noFill/>
            <a:round/>
            <a:headEnd/>
            <a:tailEnd/>
          </a:ln>
        </p:spPr>
        <p:txBody>
          <a:bodyPr wrap="square">
            <a:spAutoFit/>
          </a:bodyPr>
          <a:lstStyle/>
          <a:p>
            <a:pPr>
              <a:lnSpc>
                <a:spcPts val="17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①予防啓発ポスター・ボードの作成</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lnSpc>
                <a:spcPts val="17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（ポスター約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1,800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枚・ボード約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680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 予定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700"/>
              </a:lnSpc>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オーエスドラッグ、コクミンドラッグ、ウエルシア薬局に配布したほか、イオン店舗内にて掲示（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店舗）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②商品販売ポップでの普及（約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4,200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 予定）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薬局・スーパーなど啓発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③庁内放送における熱中症啓発（予定）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5341" y="1822498"/>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28" name="角丸四角形 27"/>
          <p:cNvSpPr/>
          <p:nvPr/>
        </p:nvSpPr>
        <p:spPr bwMode="auto">
          <a:xfrm>
            <a:off x="3715729" y="4994503"/>
            <a:ext cx="536859" cy="204311"/>
          </a:xfrm>
          <a:prstGeom prst="roundRect">
            <a:avLst/>
          </a:prstGeom>
          <a:solidFill>
            <a:srgbClr val="FFC000"/>
          </a:solidFill>
          <a:ln w="25400">
            <a:noFill/>
          </a:ln>
          <a:effectLst/>
        </p:spPr>
        <p:txBody>
          <a:bodyPr wrap="square" lIns="0" tIns="0" rIns="0" bIns="0" anchor="ctr">
            <a:spAutoFit/>
          </a:bodyPr>
          <a:lstStyle/>
          <a:p>
            <a:pPr algn="ctr">
              <a:defRPr/>
            </a:pPr>
            <a:r>
              <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13</a:t>
            </a:r>
            <a:endParaRPr lang="ja-JP" altLang="en-US" sz="2200" b="1" dirty="0">
              <a:latin typeface="Meiryo UI" panose="020B0604030504040204" pitchFamily="50" charset="-128"/>
              <a:ea typeface="Meiryo UI" panose="020B0604030504040204" pitchFamily="50" charset="-128"/>
            </a:endParaRPr>
          </a:p>
        </p:txBody>
      </p:sp>
      <p:sp>
        <p:nvSpPr>
          <p:cNvPr id="37" name="角丸四角形 36"/>
          <p:cNvSpPr/>
          <p:nvPr/>
        </p:nvSpPr>
        <p:spPr>
          <a:xfrm>
            <a:off x="155341" y="4482301"/>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小林製薬㈱との啓発事業</a:t>
            </a:r>
          </a:p>
        </p:txBody>
      </p:sp>
      <p:sp>
        <p:nvSpPr>
          <p:cNvPr id="40" name="正方形/長方形 1"/>
          <p:cNvSpPr>
            <a:spLocks noChangeArrowheads="1"/>
          </p:cNvSpPr>
          <p:nvPr/>
        </p:nvSpPr>
        <p:spPr bwMode="auto">
          <a:xfrm>
            <a:off x="155340" y="4978612"/>
            <a:ext cx="4628560" cy="964367"/>
          </a:xfrm>
          <a:prstGeom prst="rect">
            <a:avLst/>
          </a:prstGeom>
          <a:noFill/>
          <a:ln w="9525" algn="ctr">
            <a:noFill/>
            <a:round/>
            <a:headEnd/>
            <a:tailEnd/>
          </a:ln>
        </p:spPr>
        <p:txBody>
          <a:bodyPr wrap="square">
            <a:spAutoFit/>
          </a:bodyPr>
          <a:lstStyle/>
          <a:p>
            <a:pPr marL="144000" indent="-1008000">
              <a:lnSpc>
                <a:spcPts val="17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①予防啓発チラシの作成（</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26,000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8000" indent="-1008000">
              <a:lnSpc>
                <a:spcPts val="17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新型コロナウイルス感染症を踏まえた「新しい生活様式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おける熱中症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予防行動を啓発する予防啓発チラシを作成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アカカベ薬局、民生委員児童委員協議会等に配布予定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20600" y="1822498"/>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キリン堂との啓発事業</a:t>
            </a:r>
          </a:p>
        </p:txBody>
      </p:sp>
      <p:sp>
        <p:nvSpPr>
          <p:cNvPr id="47" name="角丸四角形 46"/>
          <p:cNvSpPr/>
          <p:nvPr/>
        </p:nvSpPr>
        <p:spPr>
          <a:xfrm>
            <a:off x="4620600" y="3181131"/>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上新電機㈱との啓発事業</a:t>
            </a:r>
          </a:p>
        </p:txBody>
      </p:sp>
      <p:sp>
        <p:nvSpPr>
          <p:cNvPr id="48" name="正方形/長方形 1"/>
          <p:cNvSpPr>
            <a:spLocks noChangeArrowheads="1"/>
          </p:cNvSpPr>
          <p:nvPr/>
        </p:nvSpPr>
        <p:spPr bwMode="auto">
          <a:xfrm>
            <a:off x="4697568" y="2295830"/>
            <a:ext cx="4458705" cy="725126"/>
          </a:xfrm>
          <a:prstGeom prst="rect">
            <a:avLst/>
          </a:prstGeom>
          <a:noFill/>
          <a:ln w="9525" algn="ctr">
            <a:noFill/>
            <a:round/>
            <a:headEnd/>
            <a:tailEnd/>
          </a:ln>
        </p:spPr>
        <p:txBody>
          <a:bodyPr/>
          <a:lstStyle/>
          <a:p>
            <a:pPr>
              <a:lnSpc>
                <a:spcPts val="22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商品</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府内キリン堂店舗にて熱中症予防啓発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49" name="正方形/長方形 1"/>
          <p:cNvSpPr>
            <a:spLocks noChangeArrowheads="1"/>
          </p:cNvSpPr>
          <p:nvPr/>
        </p:nvSpPr>
        <p:spPr bwMode="auto">
          <a:xfrm>
            <a:off x="4697568" y="3642501"/>
            <a:ext cx="4458705" cy="725126"/>
          </a:xfrm>
          <a:prstGeom prst="rect">
            <a:avLst/>
          </a:prstGeom>
          <a:noFill/>
          <a:ln w="9525" algn="ctr">
            <a:noFill/>
            <a:round/>
            <a:headEnd/>
            <a:tailEnd/>
          </a:ln>
        </p:spPr>
        <p:txBody>
          <a:bodyPr/>
          <a:lstStyle/>
          <a:p>
            <a:pPr>
              <a:lnSpc>
                <a:spcPts val="22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商品</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の掲示（予定）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府内ジョーシン店舗にて熱中症予防啓発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23" name="正方形/長方形 1"/>
          <p:cNvSpPr>
            <a:spLocks noChangeArrowheads="1"/>
          </p:cNvSpPr>
          <p:nvPr/>
        </p:nvSpPr>
        <p:spPr bwMode="auto">
          <a:xfrm>
            <a:off x="2849098" y="6263330"/>
            <a:ext cx="2136341" cy="243703"/>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a:t>
            </a:r>
            <a:r>
              <a:rPr lang="en-US" altLang="ja-JP" sz="1200" b="1" spc="-150" dirty="0">
                <a:latin typeface="Meiryo UI" panose="020B0604030504040204" pitchFamily="50" charset="-128"/>
                <a:ea typeface="Meiryo UI" panose="020B0604030504040204" pitchFamily="50" charset="-128"/>
              </a:rPr>
              <a:t>×</a:t>
            </a:r>
            <a:r>
              <a:rPr lang="ja-JP" altLang="en-US" sz="1200" b="1" spc="-150" dirty="0">
                <a:latin typeface="Meiryo UI" panose="020B0604030504040204" pitchFamily="50" charset="-128"/>
                <a:ea typeface="Meiryo UI" panose="020B0604030504040204" pitchFamily="50" charset="-128"/>
              </a:rPr>
              <a:t>小林製薬㈱作成チラシ▶</a:t>
            </a:r>
            <a:endParaRPr lang="ja-JP" altLang="en-US" sz="1200" spc="-15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5073745" y="4297509"/>
            <a:ext cx="1561905" cy="2209524"/>
          </a:xfrm>
          <a:prstGeom prst="rect">
            <a:avLst/>
          </a:prstGeom>
        </p:spPr>
      </p:pic>
    </p:spTree>
    <p:extLst>
      <p:ext uri="{BB962C8B-B14F-4D97-AF65-F5344CB8AC3E}">
        <p14:creationId xmlns:p14="http://schemas.microsoft.com/office/powerpoint/2010/main" val="277545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915334025"/>
              </p:ext>
            </p:extLst>
          </p:nvPr>
        </p:nvGraphicFramePr>
        <p:xfrm>
          <a:off x="155342" y="1340767"/>
          <a:ext cx="8831835" cy="537450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483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　</a:t>
                      </a:r>
                    </a:p>
                  </a:txBody>
                  <a:tcPr marL="0" marR="0" marT="0" marB="0" anchor="ctr">
                    <a:solidFill>
                      <a:srgbClr val="0070C0"/>
                    </a:solidFill>
                  </a:tcPr>
                </a:tc>
                <a:extLst>
                  <a:ext uri="{0D108BD9-81ED-4DB2-BD59-A6C34878D82A}">
                    <a16:rowId xmlns:a16="http://schemas.microsoft.com/office/drawing/2014/main" val="10000"/>
                  </a:ext>
                </a:extLst>
              </a:tr>
              <a:tr h="497967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204219" y="2132856"/>
            <a:ext cx="6292506" cy="5760640"/>
          </a:xfrm>
          <a:prstGeom prst="rect">
            <a:avLst/>
          </a:prstGeom>
          <a:noFill/>
          <a:ln w="9525" algn="ctr">
            <a:noFill/>
            <a:round/>
            <a:headEnd/>
            <a:tailEnd/>
          </a:ln>
        </p:spPr>
        <p:txBody>
          <a:bodyPr/>
          <a:lstStyle/>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①熱中症事故防止に関する通知の発出（体育祭等の活動中における熱中症対策を例示）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②移管府立学校に対する「暑さ指数計」及び「熱中症予防のための運動指針啓発ポスター」の配付</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➡令和４年度移管府立学校へ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③学校体育活動等事故防止研修会において熱中症対策の講話を実施（５月開催）</a:t>
            </a: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➡研修会の内容をまとめて冊子を作成し、府立学校・市町村立学校・私立学校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の教職員等を対象に配付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④「熱中症警戒アラート」の周知及び活用に関する通知の発出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⑤空調設備整備を計画的に実施し、教育環境を改善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➡令和元年度より５ケ年計画で体育館（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➡支援学校特別教室等へ計画的に実施予定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令和元年度中に肢体不自由校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校全てに設置</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令和３年度において知的障がい校５校に設置</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令和４年度において知的</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校３校に設置中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⑥「熱中症予防のための運動指針」を活用し各学校において「学校における熱中症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対策ガイドライン」を作成</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spc="-150" dirty="0">
                <a:latin typeface="Meiryo UI" panose="020B0604030504040204" pitchFamily="50" charset="-128"/>
                <a:ea typeface="Meiryo UI" panose="020B0604030504040204" pitchFamily="50" charset="-128"/>
                <a:cs typeface="Meiryo UI" panose="020B0604030504040204" pitchFamily="50" charset="-128"/>
              </a:rPr>
              <a:t>⑦コロナ禍における熱中症対策の周知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　➡一般的な感染症対策に加え、熱中症リスクが高い状況でのマスクの取り扱い等を含めた通知を作成し、</a:t>
            </a:r>
            <a:endParaRPr lang="en-US" altLang="ja-JP" sz="1200" spc="-1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　　 府立学校へ発出</a:t>
            </a:r>
            <a:endParaRPr lang="en-US" altLang="ja-JP" sz="1200" spc="-1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04218" y="1766115"/>
            <a:ext cx="3308093" cy="366741"/>
          </a:xfrm>
          <a:prstGeom prst="rect">
            <a:avLst/>
          </a:prstGeom>
          <a:noFill/>
          <a:ln w="9525" algn="ctr">
            <a:noFill/>
            <a:round/>
            <a:headEnd/>
            <a:tailEnd/>
          </a:ln>
        </p:spPr>
        <p:txBody>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＜学校現場等における熱中症対策＞</a:t>
            </a: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⑨</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5597293" y="6361954"/>
            <a:ext cx="2982823" cy="353319"/>
          </a:xfrm>
          <a:prstGeom prst="rect">
            <a:avLst/>
          </a:prstGeom>
          <a:noFill/>
          <a:ln w="9525" algn="ctr">
            <a:noFill/>
            <a:round/>
            <a:headEnd/>
            <a:tailEnd/>
          </a:ln>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▲全府立</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学校に配備している暑さ指数計</a:t>
            </a: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14</a:t>
            </a:r>
            <a:endParaRPr lang="ja-JP" altLang="en-US" sz="2200" b="1" dirty="0">
              <a:latin typeface="Meiryo UI" panose="020B0604030504040204" pitchFamily="50" charset="-128"/>
              <a:ea typeface="Meiryo UI" panose="020B0604030504040204" pitchFamily="50" charset="-128"/>
            </a:endParaRPr>
          </a:p>
        </p:txBody>
      </p:sp>
      <p:sp>
        <p:nvSpPr>
          <p:cNvPr id="20" name="フローチャート: 代替処理 19"/>
          <p:cNvSpPr/>
          <p:nvPr/>
        </p:nvSpPr>
        <p:spPr>
          <a:xfrm>
            <a:off x="395644" y="4293096"/>
            <a:ext cx="4175615" cy="427533"/>
          </a:xfrm>
          <a:prstGeom prst="flowChartAlternateProcess">
            <a:avLst/>
          </a:prstGeom>
          <a:solidFill>
            <a:schemeClr val="tx2">
              <a:lumMod val="20000"/>
              <a:lumOff val="80000"/>
            </a:schemeClr>
          </a:solid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工事概要</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体育館に空調設備と空気搬送ファンを組み合わせた</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スポット方式の空調設備を設置する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7787685" y="3236982"/>
            <a:ext cx="1233749" cy="279953"/>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◀啓発ポスター</a:t>
            </a:r>
          </a:p>
        </p:txBody>
      </p:sp>
      <p:grpSp>
        <p:nvGrpSpPr>
          <p:cNvPr id="9" name="グループ化 8"/>
          <p:cNvGrpSpPr/>
          <p:nvPr/>
        </p:nvGrpSpPr>
        <p:grpSpPr>
          <a:xfrm>
            <a:off x="4106983" y="3571510"/>
            <a:ext cx="3932269" cy="1590545"/>
            <a:chOff x="3969957" y="3443234"/>
            <a:chExt cx="3932269" cy="1590545"/>
          </a:xfrm>
        </p:grpSpPr>
        <p:sp>
          <p:nvSpPr>
            <p:cNvPr id="3" name="角丸四角形吹き出し 2"/>
            <p:cNvSpPr/>
            <p:nvPr/>
          </p:nvSpPr>
          <p:spPr>
            <a:xfrm>
              <a:off x="3969957" y="3443234"/>
              <a:ext cx="3842403" cy="1590545"/>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 name="connsiteX0" fmla="*/ 843369 w 4710730"/>
                <a:gd name="connsiteY0" fmla="*/ 178471 h 1070807"/>
                <a:gd name="connsiteX1" fmla="*/ 1021840 w 4710730"/>
                <a:gd name="connsiteY1" fmla="*/ 0 h 1070807"/>
                <a:gd name="connsiteX2" fmla="*/ 1487929 w 4710730"/>
                <a:gd name="connsiteY2" fmla="*/ 0 h 1070807"/>
                <a:gd name="connsiteX3" fmla="*/ 1487929 w 4710730"/>
                <a:gd name="connsiteY3" fmla="*/ 0 h 1070807"/>
                <a:gd name="connsiteX4" fmla="*/ 2454769 w 4710730"/>
                <a:gd name="connsiteY4" fmla="*/ 0 h 1070807"/>
                <a:gd name="connsiteX5" fmla="*/ 4532259 w 4710730"/>
                <a:gd name="connsiteY5" fmla="*/ 0 h 1070807"/>
                <a:gd name="connsiteX6" fmla="*/ 4710730 w 4710730"/>
                <a:gd name="connsiteY6" fmla="*/ 178471 h 1070807"/>
                <a:gd name="connsiteX7" fmla="*/ 4710730 w 4710730"/>
                <a:gd name="connsiteY7" fmla="*/ 178468 h 1070807"/>
                <a:gd name="connsiteX8" fmla="*/ 4710730 w 4710730"/>
                <a:gd name="connsiteY8" fmla="*/ 178468 h 1070807"/>
                <a:gd name="connsiteX9" fmla="*/ 4710730 w 4710730"/>
                <a:gd name="connsiteY9" fmla="*/ 446170 h 1070807"/>
                <a:gd name="connsiteX10" fmla="*/ 4710730 w 4710730"/>
                <a:gd name="connsiteY10" fmla="*/ 892336 h 1070807"/>
                <a:gd name="connsiteX11" fmla="*/ 4532259 w 4710730"/>
                <a:gd name="connsiteY11" fmla="*/ 1070807 h 1070807"/>
                <a:gd name="connsiteX12" fmla="*/ 2454769 w 4710730"/>
                <a:gd name="connsiteY12" fmla="*/ 1070807 h 1070807"/>
                <a:gd name="connsiteX13" fmla="*/ 1487929 w 4710730"/>
                <a:gd name="connsiteY13" fmla="*/ 1070807 h 1070807"/>
                <a:gd name="connsiteX14" fmla="*/ 1487929 w 4710730"/>
                <a:gd name="connsiteY14" fmla="*/ 1070807 h 1070807"/>
                <a:gd name="connsiteX15" fmla="*/ 1021840 w 4710730"/>
                <a:gd name="connsiteY15" fmla="*/ 1070807 h 1070807"/>
                <a:gd name="connsiteX16" fmla="*/ 843369 w 4710730"/>
                <a:gd name="connsiteY16" fmla="*/ 892336 h 1070807"/>
                <a:gd name="connsiteX17" fmla="*/ 843369 w 4710730"/>
                <a:gd name="connsiteY17" fmla="*/ 309693 h 1070807"/>
                <a:gd name="connsiteX18" fmla="*/ 0 w 4710730"/>
                <a:gd name="connsiteY18" fmla="*/ 433728 h 1070807"/>
                <a:gd name="connsiteX19" fmla="*/ 843369 w 4710730"/>
                <a:gd name="connsiteY19" fmla="*/ 178468 h 1070807"/>
                <a:gd name="connsiteX20" fmla="*/ 843369 w 4710730"/>
                <a:gd name="connsiteY20" fmla="*/ 178471 h 1070807"/>
                <a:gd name="connsiteX0" fmla="*/ 938679 w 4806040"/>
                <a:gd name="connsiteY0" fmla="*/ 178471 h 1070807"/>
                <a:gd name="connsiteX1" fmla="*/ 1117150 w 4806040"/>
                <a:gd name="connsiteY1" fmla="*/ 0 h 1070807"/>
                <a:gd name="connsiteX2" fmla="*/ 1583239 w 4806040"/>
                <a:gd name="connsiteY2" fmla="*/ 0 h 1070807"/>
                <a:gd name="connsiteX3" fmla="*/ 1583239 w 4806040"/>
                <a:gd name="connsiteY3" fmla="*/ 0 h 1070807"/>
                <a:gd name="connsiteX4" fmla="*/ 2550079 w 4806040"/>
                <a:gd name="connsiteY4" fmla="*/ 0 h 1070807"/>
                <a:gd name="connsiteX5" fmla="*/ 4627569 w 4806040"/>
                <a:gd name="connsiteY5" fmla="*/ 0 h 1070807"/>
                <a:gd name="connsiteX6" fmla="*/ 4806040 w 4806040"/>
                <a:gd name="connsiteY6" fmla="*/ 178471 h 1070807"/>
                <a:gd name="connsiteX7" fmla="*/ 4806040 w 4806040"/>
                <a:gd name="connsiteY7" fmla="*/ 178468 h 1070807"/>
                <a:gd name="connsiteX8" fmla="*/ 4806040 w 4806040"/>
                <a:gd name="connsiteY8" fmla="*/ 178468 h 1070807"/>
                <a:gd name="connsiteX9" fmla="*/ 4806040 w 4806040"/>
                <a:gd name="connsiteY9" fmla="*/ 446170 h 1070807"/>
                <a:gd name="connsiteX10" fmla="*/ 4806040 w 4806040"/>
                <a:gd name="connsiteY10" fmla="*/ 892336 h 1070807"/>
                <a:gd name="connsiteX11" fmla="*/ 4627569 w 4806040"/>
                <a:gd name="connsiteY11" fmla="*/ 1070807 h 1070807"/>
                <a:gd name="connsiteX12" fmla="*/ 2550079 w 4806040"/>
                <a:gd name="connsiteY12" fmla="*/ 1070807 h 1070807"/>
                <a:gd name="connsiteX13" fmla="*/ 1583239 w 4806040"/>
                <a:gd name="connsiteY13" fmla="*/ 1070807 h 1070807"/>
                <a:gd name="connsiteX14" fmla="*/ 1583239 w 4806040"/>
                <a:gd name="connsiteY14" fmla="*/ 1070807 h 1070807"/>
                <a:gd name="connsiteX15" fmla="*/ 1117150 w 4806040"/>
                <a:gd name="connsiteY15" fmla="*/ 1070807 h 1070807"/>
                <a:gd name="connsiteX16" fmla="*/ 938679 w 4806040"/>
                <a:gd name="connsiteY16" fmla="*/ 892336 h 1070807"/>
                <a:gd name="connsiteX17" fmla="*/ 938679 w 4806040"/>
                <a:gd name="connsiteY17" fmla="*/ 309693 h 1070807"/>
                <a:gd name="connsiteX18" fmla="*/ 0 w 4806040"/>
                <a:gd name="connsiteY18" fmla="*/ 353928 h 1070807"/>
                <a:gd name="connsiteX19" fmla="*/ 938679 w 4806040"/>
                <a:gd name="connsiteY19" fmla="*/ 178468 h 1070807"/>
                <a:gd name="connsiteX20" fmla="*/ 938679 w 480604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6040" h="1070807">
                  <a:moveTo>
                    <a:pt x="938679" y="178471"/>
                  </a:moveTo>
                  <a:cubicBezTo>
                    <a:pt x="938679" y="79904"/>
                    <a:pt x="1018583" y="0"/>
                    <a:pt x="1117150" y="0"/>
                  </a:cubicBezTo>
                  <a:lnTo>
                    <a:pt x="1583239" y="0"/>
                  </a:lnTo>
                  <a:lnTo>
                    <a:pt x="1583239" y="0"/>
                  </a:lnTo>
                  <a:lnTo>
                    <a:pt x="2550079" y="0"/>
                  </a:lnTo>
                  <a:lnTo>
                    <a:pt x="4627569" y="0"/>
                  </a:lnTo>
                  <a:cubicBezTo>
                    <a:pt x="4726136" y="0"/>
                    <a:pt x="4806040" y="79904"/>
                    <a:pt x="4806040" y="178471"/>
                  </a:cubicBezTo>
                  <a:lnTo>
                    <a:pt x="4806040" y="178468"/>
                  </a:lnTo>
                  <a:lnTo>
                    <a:pt x="4806040" y="178468"/>
                  </a:lnTo>
                  <a:lnTo>
                    <a:pt x="4806040" y="446170"/>
                  </a:lnTo>
                  <a:lnTo>
                    <a:pt x="4806040" y="892336"/>
                  </a:lnTo>
                  <a:cubicBezTo>
                    <a:pt x="4806040" y="990903"/>
                    <a:pt x="4726136" y="1070807"/>
                    <a:pt x="4627569" y="1070807"/>
                  </a:cubicBezTo>
                  <a:lnTo>
                    <a:pt x="2550079" y="1070807"/>
                  </a:lnTo>
                  <a:lnTo>
                    <a:pt x="1583239" y="1070807"/>
                  </a:lnTo>
                  <a:lnTo>
                    <a:pt x="1583239" y="1070807"/>
                  </a:lnTo>
                  <a:lnTo>
                    <a:pt x="1117150" y="1070807"/>
                  </a:lnTo>
                  <a:cubicBezTo>
                    <a:pt x="1018583" y="1070807"/>
                    <a:pt x="938679" y="990903"/>
                    <a:pt x="938679" y="892336"/>
                  </a:cubicBezTo>
                  <a:lnTo>
                    <a:pt x="938679" y="309693"/>
                  </a:lnTo>
                  <a:lnTo>
                    <a:pt x="0" y="353928"/>
                  </a:lnTo>
                  <a:lnTo>
                    <a:pt x="938679" y="178468"/>
                  </a:lnTo>
                  <a:lnTo>
                    <a:pt x="938679"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4" name="テキスト ボックス 3"/>
            <p:cNvSpPr txBox="1"/>
            <p:nvPr/>
          </p:nvSpPr>
          <p:spPr>
            <a:xfrm>
              <a:off x="4823266" y="3464119"/>
              <a:ext cx="3078960" cy="1569660"/>
            </a:xfrm>
            <a:prstGeom prst="rect">
              <a:avLst/>
            </a:prstGeom>
            <a:noFill/>
          </p:spPr>
          <p:txBody>
            <a:bodyPr wrap="square" rtlCol="0">
              <a:spAutoFit/>
            </a:bodyPr>
            <a:lstStyle/>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令和元年度：府立高校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令和２年度：府立高校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令和３年度：府立高校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令和４年度：府立高校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校（設置中）</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校（設置中）</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令和５年度：府立高校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校（設置予定）</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校（設置予定）</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7" name="図 6"/>
          <p:cNvPicPr>
            <a:picLocks noChangeAspect="1"/>
          </p:cNvPicPr>
          <p:nvPr/>
        </p:nvPicPr>
        <p:blipFill>
          <a:blip r:embed="rId3"/>
          <a:stretch>
            <a:fillRect/>
          </a:stretch>
        </p:blipFill>
        <p:spPr>
          <a:xfrm>
            <a:off x="6414097" y="1806211"/>
            <a:ext cx="1314286" cy="1657143"/>
          </a:xfrm>
          <a:prstGeom prst="rect">
            <a:avLst/>
          </a:prstGeom>
        </p:spPr>
      </p:pic>
      <p:pic>
        <p:nvPicPr>
          <p:cNvPr id="14" name="図 13"/>
          <p:cNvPicPr>
            <a:picLocks noChangeAspect="1"/>
          </p:cNvPicPr>
          <p:nvPr/>
        </p:nvPicPr>
        <p:blipFill>
          <a:blip r:embed="rId4"/>
          <a:stretch>
            <a:fillRect/>
          </a:stretch>
        </p:blipFill>
        <p:spPr>
          <a:xfrm>
            <a:off x="6007478" y="5270211"/>
            <a:ext cx="1066667" cy="1066667"/>
          </a:xfrm>
          <a:prstGeom prst="rect">
            <a:avLst/>
          </a:prstGeom>
        </p:spPr>
      </p:pic>
      <p:pic>
        <p:nvPicPr>
          <p:cNvPr id="15" name="図 14"/>
          <p:cNvPicPr>
            <a:picLocks noChangeAspect="1"/>
          </p:cNvPicPr>
          <p:nvPr/>
        </p:nvPicPr>
        <p:blipFill>
          <a:blip r:embed="rId5"/>
          <a:stretch>
            <a:fillRect/>
          </a:stretch>
        </p:blipFill>
        <p:spPr>
          <a:xfrm>
            <a:off x="7328190" y="5346410"/>
            <a:ext cx="1095238" cy="990476"/>
          </a:xfrm>
          <a:prstGeom prst="rect">
            <a:avLst/>
          </a:prstGeom>
        </p:spPr>
      </p:pic>
    </p:spTree>
    <p:extLst>
      <p:ext uri="{BB962C8B-B14F-4D97-AF65-F5344CB8AC3E}">
        <p14:creationId xmlns:p14="http://schemas.microsoft.com/office/powerpoint/2010/main" val="153251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pSp>
        <p:nvGrpSpPr>
          <p:cNvPr id="3" name="グループ化 2"/>
          <p:cNvGrpSpPr/>
          <p:nvPr/>
        </p:nvGrpSpPr>
        <p:grpSpPr>
          <a:xfrm>
            <a:off x="1750642" y="538263"/>
            <a:ext cx="7343844" cy="657826"/>
            <a:chOff x="3041784" y="2423769"/>
            <a:chExt cx="3614968" cy="890838"/>
          </a:xfrm>
        </p:grpSpPr>
        <p:sp>
          <p:nvSpPr>
            <p:cNvPr id="4" name="角丸四角形 3"/>
            <p:cNvSpPr/>
            <p:nvPr/>
          </p:nvSpPr>
          <p:spPr>
            <a:xfrm>
              <a:off x="3041784" y="2423769"/>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155584" y="54885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013155672"/>
              </p:ext>
            </p:extLst>
          </p:nvPr>
        </p:nvGraphicFramePr>
        <p:xfrm>
          <a:off x="155342" y="1262608"/>
          <a:ext cx="8831835" cy="547377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10669">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6310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45051" y="2193714"/>
            <a:ext cx="5092240" cy="1708160"/>
          </a:xfrm>
          <a:prstGeom prst="rect">
            <a:avLst/>
          </a:prstGeom>
          <a:noFill/>
          <a:ln w="9525" algn="ctr">
            <a:noFill/>
            <a:round/>
            <a:headEnd/>
            <a:tailEnd/>
          </a:ln>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暑さマップの涼しいスポット公開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に整備されているクールスポットについて、日本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ヒートアイランド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が作成した暑さマップの涼しいスポットに反映し、情報を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・大阪ヒートアイランド対策技術コンソーシアム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が選定したクール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スポット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選及びクールロード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・大阪府クールスポットモデル拠点推進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・都市緑化を活用した猛暑対策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7283956" y="863857"/>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15</a:t>
            </a:r>
          </a:p>
        </p:txBody>
      </p:sp>
      <p:sp>
        <p:nvSpPr>
          <p:cNvPr id="20" name="正方形/長方形 19"/>
          <p:cNvSpPr/>
          <p:nvPr/>
        </p:nvSpPr>
        <p:spPr>
          <a:xfrm>
            <a:off x="1791218" y="681495"/>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sp>
        <p:nvSpPr>
          <p:cNvPr id="29" name="角丸四角形 28"/>
          <p:cNvSpPr/>
          <p:nvPr/>
        </p:nvSpPr>
        <p:spPr>
          <a:xfrm>
            <a:off x="211645" y="1725247"/>
            <a:ext cx="48294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府内クールスポットの一元的な情報発信</a:t>
            </a:r>
            <a:endParaRPr lang="ja-JP" altLang="en-US" sz="1600" dirty="0"/>
          </a:p>
        </p:txBody>
      </p:sp>
      <p:sp>
        <p:nvSpPr>
          <p:cNvPr id="30" name="角丸四角形 29"/>
          <p:cNvSpPr/>
          <p:nvPr/>
        </p:nvSpPr>
        <p:spPr>
          <a:xfrm>
            <a:off x="5213755" y="1725246"/>
            <a:ext cx="37126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sp>
        <p:nvSpPr>
          <p:cNvPr id="41" name="正方形/長方形 1"/>
          <p:cNvSpPr>
            <a:spLocks noChangeArrowheads="1"/>
          </p:cNvSpPr>
          <p:nvPr/>
        </p:nvSpPr>
        <p:spPr bwMode="auto">
          <a:xfrm>
            <a:off x="5198482" y="2195365"/>
            <a:ext cx="3775209" cy="1200329"/>
          </a:xfrm>
          <a:prstGeom prst="rect">
            <a:avLst/>
          </a:prstGeom>
          <a:noFill/>
          <a:ln w="9525" algn="ctr">
            <a:noFill/>
            <a:round/>
            <a:headEnd/>
            <a:tailEnd/>
          </a:ln>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下図）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5180171" y="5793837"/>
            <a:ext cx="3793520" cy="769441"/>
          </a:xfrm>
          <a:prstGeom prst="rect">
            <a:avLst/>
          </a:prstGeom>
          <a:noFill/>
          <a:ln w="9525" algn="ctr">
            <a:noFill/>
            <a:round/>
            <a:headEnd/>
            <a:tailEnd/>
          </a:ln>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クールスポットに出かけよう！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599827" y="4847740"/>
            <a:ext cx="4737464" cy="307777"/>
          </a:xfrm>
          <a:prstGeom prst="rect">
            <a:avLst/>
          </a:prstGeom>
          <a:noFill/>
          <a:ln w="9525" algn="ctr">
            <a:noFill/>
            <a:round/>
            <a:headEnd/>
            <a:tailEnd/>
          </a:ln>
        </p:spPr>
        <p:txBody>
          <a:bodyPr wrap="square">
            <a:spAutoFit/>
          </a:body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2358522" y="4603914"/>
            <a:ext cx="2548562" cy="2043733"/>
          </a:xfrm>
          <a:prstGeom prst="rect">
            <a:avLst/>
          </a:prstGeom>
          <a:solidFill>
            <a:schemeClr val="bg1"/>
          </a:solidFill>
          <a:ln w="9525" algn="ctr">
            <a:solidFill>
              <a:schemeClr val="tx1"/>
            </a:solidFill>
            <a:round/>
            <a:headEnd/>
            <a:tailEnd/>
          </a:ln>
        </p:spPr>
        <p:txBody>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pic>
        <p:nvPicPr>
          <p:cNvPr id="26" name="図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4143" y="6209263"/>
            <a:ext cx="1869854" cy="389998"/>
          </a:xfrm>
          <a:prstGeom prst="rect">
            <a:avLst/>
          </a:prstGeom>
        </p:spPr>
      </p:pic>
      <p:pic>
        <p:nvPicPr>
          <p:cNvPr id="7" name="図 6"/>
          <p:cNvPicPr>
            <a:picLocks noChangeAspect="1"/>
          </p:cNvPicPr>
          <p:nvPr/>
        </p:nvPicPr>
        <p:blipFill>
          <a:blip r:embed="rId4"/>
          <a:stretch>
            <a:fillRect/>
          </a:stretch>
        </p:blipFill>
        <p:spPr>
          <a:xfrm>
            <a:off x="352434" y="3944778"/>
            <a:ext cx="1885714" cy="2733333"/>
          </a:xfrm>
          <a:prstGeom prst="rect">
            <a:avLst/>
          </a:prstGeom>
        </p:spPr>
      </p:pic>
      <p:pic>
        <p:nvPicPr>
          <p:cNvPr id="8" name="図 7"/>
          <p:cNvPicPr>
            <a:picLocks noChangeAspect="1"/>
          </p:cNvPicPr>
          <p:nvPr/>
        </p:nvPicPr>
        <p:blipFill>
          <a:blip r:embed="rId5"/>
          <a:stretch>
            <a:fillRect/>
          </a:stretch>
        </p:blipFill>
        <p:spPr>
          <a:xfrm>
            <a:off x="5981173" y="3437336"/>
            <a:ext cx="1971429" cy="2180952"/>
          </a:xfrm>
          <a:prstGeom prst="rect">
            <a:avLst/>
          </a:prstGeom>
        </p:spPr>
      </p:pic>
    </p:spTree>
    <p:extLst>
      <p:ext uri="{BB962C8B-B14F-4D97-AF65-F5344CB8AC3E}">
        <p14:creationId xmlns:p14="http://schemas.microsoft.com/office/powerpoint/2010/main" val="270193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nvGraphicFramePr>
        <p:xfrm>
          <a:off x="155342" y="2491052"/>
          <a:ext cx="8831835" cy="403775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062">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269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32653" y="2897064"/>
            <a:ext cx="5727861" cy="926585"/>
          </a:xfrm>
          <a:prstGeom prst="rect">
            <a:avLst/>
          </a:prstGeom>
          <a:noFill/>
          <a:ln w="9525" algn="ctr">
            <a:noFill/>
            <a:round/>
            <a:headEnd/>
            <a:tailEnd/>
          </a:ln>
        </p:spPr>
        <p:txBody>
          <a:bodyPr/>
          <a:lstStyle/>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◆実施期間・時間</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期間：６月から９月末まで</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取組②</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1242785527"/>
              </p:ext>
            </p:extLst>
          </p:nvPr>
        </p:nvGraphicFramePr>
        <p:xfrm>
          <a:off x="155341" y="1292217"/>
          <a:ext cx="8831835" cy="118749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8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■猛暑の際における外出先の一時避難所として、暑さをしのげる涼しい空間（クールオアシス）を、薬局・銀行等</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施設店舗</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の協力により府民等に対してご提供いただく。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020272" y="890328"/>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16</a:t>
            </a:r>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pic>
        <p:nvPicPr>
          <p:cNvPr id="4" name="図 3" descr="グラフィカル ユーザー インターフェイス&#10;&#10;自動的に生成された説明">
            <a:extLst>
              <a:ext uri="{FF2B5EF4-FFF2-40B4-BE49-F238E27FC236}">
                <a16:creationId xmlns:a16="http://schemas.microsoft.com/office/drawing/2014/main" id="{8B2EE27F-4923-4C80-9F13-59565CC8DB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790" y="4082464"/>
            <a:ext cx="1362682" cy="1916840"/>
          </a:xfrm>
          <a:prstGeom prst="rect">
            <a:avLst/>
          </a:prstGeom>
        </p:spPr>
      </p:pic>
      <p:grpSp>
        <p:nvGrpSpPr>
          <p:cNvPr id="15" name="グループ化 14"/>
          <p:cNvGrpSpPr/>
          <p:nvPr/>
        </p:nvGrpSpPr>
        <p:grpSpPr>
          <a:xfrm>
            <a:off x="284299" y="4279158"/>
            <a:ext cx="5630977" cy="2130178"/>
            <a:chOff x="4034910" y="1535893"/>
            <a:chExt cx="6242567" cy="2305350"/>
          </a:xfrm>
        </p:grpSpPr>
        <p:sp>
          <p:nvSpPr>
            <p:cNvPr id="19" name="角丸四角形吹き出し 18"/>
            <p:cNvSpPr/>
            <p:nvPr/>
          </p:nvSpPr>
          <p:spPr>
            <a:xfrm>
              <a:off x="4034910" y="1535893"/>
              <a:ext cx="6242567" cy="2305350"/>
            </a:xfrm>
            <a:prstGeom prst="wedgeRoundRectCallout">
              <a:avLst>
                <a:gd name="adj1" fmla="val -43542"/>
                <a:gd name="adj2" fmla="val 17747"/>
                <a:gd name="adj3" fmla="val 16667"/>
              </a:avLst>
            </a:prstGeom>
            <a:solidFill>
              <a:srgbClr val="00B0F0">
                <a:alpha val="16000"/>
              </a:srgb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7551" y="1653666"/>
              <a:ext cx="1316588" cy="1005353"/>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8139" y="2889141"/>
              <a:ext cx="699657" cy="898926"/>
            </a:xfrm>
            <a:prstGeom prst="rect">
              <a:avLst/>
            </a:prstGeom>
          </p:spPr>
        </p:pic>
        <p:sp>
          <p:nvSpPr>
            <p:cNvPr id="25" name="線吹き出し 3 (枠付き) 24"/>
            <p:cNvSpPr/>
            <p:nvPr/>
          </p:nvSpPr>
          <p:spPr>
            <a:xfrm flipH="1">
              <a:off x="7724200" y="1636452"/>
              <a:ext cx="2353673" cy="324370"/>
            </a:xfrm>
            <a:prstGeom prst="borderCallout3">
              <a:avLst>
                <a:gd name="adj1" fmla="val 42258"/>
                <a:gd name="adj2" fmla="val 102395"/>
                <a:gd name="adj3" fmla="val -9623"/>
                <a:gd name="adj4" fmla="val 103080"/>
                <a:gd name="adj5" fmla="val -6455"/>
                <a:gd name="adj6" fmla="val 113867"/>
                <a:gd name="adj7" fmla="val 72993"/>
                <a:gd name="adj8" fmla="val 119715"/>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冷房のある涼しい空間</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61214" y="2659019"/>
              <a:ext cx="1606293" cy="1159335"/>
            </a:xfrm>
            <a:prstGeom prst="rect">
              <a:avLst/>
            </a:prstGeom>
          </p:spPr>
        </p:pic>
        <p:sp>
          <p:nvSpPr>
            <p:cNvPr id="27" name="線吹き出し 3 (枠付き) 26"/>
            <p:cNvSpPr/>
            <p:nvPr/>
          </p:nvSpPr>
          <p:spPr>
            <a:xfrm flipH="1">
              <a:off x="8198713" y="3468844"/>
              <a:ext cx="1260156" cy="234006"/>
            </a:xfrm>
            <a:prstGeom prst="borderCallout3">
              <a:avLst>
                <a:gd name="adj1" fmla="val 57355"/>
                <a:gd name="adj2" fmla="val 102717"/>
                <a:gd name="adj3" fmla="val -34825"/>
                <a:gd name="adj4" fmla="val 102599"/>
                <a:gd name="adj5" fmla="val -125799"/>
                <a:gd name="adj6" fmla="val 93962"/>
                <a:gd name="adj7" fmla="val -121096"/>
                <a:gd name="adj8" fmla="val 125554"/>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任意</a:t>
              </a:r>
              <a:r>
                <a:rPr lang="en-US" altLang="ja-JP"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椅子等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線吹き出し 3 (枠付き) 27"/>
            <p:cNvSpPr/>
            <p:nvPr/>
          </p:nvSpPr>
          <p:spPr>
            <a:xfrm flipH="1">
              <a:off x="4603590" y="1960822"/>
              <a:ext cx="1093706" cy="294001"/>
            </a:xfrm>
            <a:prstGeom prst="borderCallout3">
              <a:avLst>
                <a:gd name="adj1" fmla="val 88407"/>
                <a:gd name="adj2" fmla="val 102805"/>
                <a:gd name="adj3" fmla="val -9809"/>
                <a:gd name="adj4" fmla="val 103903"/>
                <a:gd name="adj5" fmla="val -11736"/>
                <a:gd name="adj6" fmla="val 125347"/>
                <a:gd name="adj7" fmla="val 141403"/>
                <a:gd name="adj8" fmla="val 113529"/>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線吹き出し 3 (枠付き) 28"/>
            <p:cNvSpPr/>
            <p:nvPr/>
          </p:nvSpPr>
          <p:spPr>
            <a:xfrm flipH="1">
              <a:off x="4485753" y="1843452"/>
              <a:ext cx="1359907" cy="420942"/>
            </a:xfrm>
            <a:prstGeom prst="borderCallout3">
              <a:avLst>
                <a:gd name="adj1" fmla="val 73877"/>
                <a:gd name="adj2" fmla="val -2432"/>
                <a:gd name="adj3" fmla="val 26636"/>
                <a:gd name="adj4" fmla="val -3339"/>
                <a:gd name="adj5" fmla="val 26128"/>
                <a:gd name="adj6" fmla="val -16975"/>
                <a:gd name="adj7" fmla="val 144772"/>
                <a:gd name="adj8" fmla="val -11753"/>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協力チラシの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掲出もしくは配架</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3373" y="2435943"/>
              <a:ext cx="514751" cy="732311"/>
            </a:xfrm>
            <a:prstGeom prst="rect">
              <a:avLst/>
            </a:prstGeom>
            <a:ln>
              <a:solidFill>
                <a:schemeClr val="tx1"/>
              </a:solidFill>
            </a:ln>
          </p:spPr>
        </p:pic>
        <p:grpSp>
          <p:nvGrpSpPr>
            <p:cNvPr id="31" name="グループ化 30"/>
            <p:cNvGrpSpPr/>
            <p:nvPr/>
          </p:nvGrpSpPr>
          <p:grpSpPr>
            <a:xfrm>
              <a:off x="5653524" y="2435943"/>
              <a:ext cx="431232" cy="604774"/>
              <a:chOff x="4803683" y="4605349"/>
              <a:chExt cx="590883" cy="831703"/>
            </a:xfrm>
          </p:grpSpPr>
          <p:pic>
            <p:nvPicPr>
              <p:cNvPr id="32" name="図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9815" y="4605349"/>
                <a:ext cx="514751" cy="732312"/>
              </a:xfrm>
              <a:prstGeom prst="rect">
                <a:avLst/>
              </a:prstGeom>
              <a:ln>
                <a:solidFill>
                  <a:schemeClr val="tx1"/>
                </a:solidFill>
              </a:ln>
            </p:spPr>
          </p:pic>
          <p:pic>
            <p:nvPicPr>
              <p:cNvPr id="33" name="図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5123" y="4664984"/>
                <a:ext cx="514751" cy="732312"/>
              </a:xfrm>
              <a:prstGeom prst="rect">
                <a:avLst/>
              </a:prstGeom>
              <a:ln>
                <a:solidFill>
                  <a:schemeClr val="tx1"/>
                </a:solidFill>
              </a:ln>
            </p:spPr>
          </p:pic>
          <p:pic>
            <p:nvPicPr>
              <p:cNvPr id="34" name="図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3683" y="4704740"/>
                <a:ext cx="514751" cy="732312"/>
              </a:xfrm>
              <a:prstGeom prst="rect">
                <a:avLst/>
              </a:prstGeom>
              <a:ln>
                <a:solidFill>
                  <a:schemeClr val="tx1"/>
                </a:solidFill>
              </a:ln>
            </p:spPr>
          </p:pic>
        </p:grpSp>
      </p:grpSp>
      <p:sp>
        <p:nvSpPr>
          <p:cNvPr id="37" name="テキスト ボックス 36"/>
          <p:cNvSpPr txBox="1"/>
          <p:nvPr/>
        </p:nvSpPr>
        <p:spPr>
          <a:xfrm>
            <a:off x="145892" y="3965404"/>
            <a:ext cx="5434219" cy="27699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●クールオアシスでのご協力いただく内容（参加施設の可能な内容で実施）</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36760" y="4872240"/>
            <a:ext cx="1232292" cy="1185274"/>
          </a:xfrm>
          <a:prstGeom prst="rect">
            <a:avLst/>
          </a:prstGeom>
        </p:spPr>
      </p:pic>
      <p:sp>
        <p:nvSpPr>
          <p:cNvPr id="38" name="テキスト ボックス 37"/>
          <p:cNvSpPr txBox="1"/>
          <p:nvPr/>
        </p:nvSpPr>
        <p:spPr>
          <a:xfrm>
            <a:off x="6012160" y="6065234"/>
            <a:ext cx="2808312"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ステッカータイプ</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▲チラシタイプ</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057963" y="3321344"/>
            <a:ext cx="2842661" cy="3066841"/>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219153" y="3496008"/>
            <a:ext cx="2520280" cy="461665"/>
          </a:xfrm>
          <a:prstGeom prst="rect">
            <a:avLst/>
          </a:prstGeom>
          <a:solidFill>
            <a:schemeClr val="bg1"/>
          </a:solidFill>
          <a:ln w="22225">
            <a:solidFill>
              <a:schemeClr val="accent5">
                <a:lumMod val="75000"/>
              </a:schemeClr>
            </a:solidFill>
          </a:ln>
        </p:spPr>
        <p:txBody>
          <a:bodyPr wrap="square" rtlCol="0">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協力施設・店舗には</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目印となる標識を掲出</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3570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（３）緑化・緑陰形成</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751691544"/>
              </p:ext>
            </p:extLst>
          </p:nvPr>
        </p:nvGraphicFramePr>
        <p:xfrm>
          <a:off x="175782" y="2708921"/>
          <a:ext cx="8790953" cy="3816423"/>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36395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45246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97499" y="3323984"/>
            <a:ext cx="5299308" cy="2677019"/>
          </a:xfrm>
          <a:prstGeom prst="rect">
            <a:avLst/>
          </a:prstGeom>
          <a:noFill/>
          <a:ln w="9525" algn="ctr">
            <a:noFill/>
            <a:round/>
            <a:headEnd/>
            <a:tailEnd/>
          </a:ln>
        </p:spPr>
        <p:txBody>
          <a:bodyPr/>
          <a:lstStyle/>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・バス停やタクシー乗り場のある駅前広場、単独のバス停、</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駅（プラットホームなど）において、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・都市緑化（必ず含めること）と日除けや微細ミスト発生器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等の暑熱環境改善設備（１設備以上含めること）の整備に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対して、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万円を上限として事業費を原則全額補助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アクセスが制約される駅のプラットホーム等の改札の内側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は事業費の半額を補助</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535"/>
              </a:lnSpc>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16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endParaRPr lang="en-US" altLang="ja-JP" sz="1400" strike="sngStrike"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◆令和４年度実施計画   駅前広場等：</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40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41" name="グループ化 40"/>
          <p:cNvGrpSpPr/>
          <p:nvPr/>
        </p:nvGrpSpPr>
        <p:grpSpPr>
          <a:xfrm>
            <a:off x="1761893" y="632372"/>
            <a:ext cx="7204842" cy="59221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75782" y="630382"/>
            <a:ext cx="1492344" cy="594207"/>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2865636002"/>
              </p:ext>
            </p:extLst>
          </p:nvPr>
        </p:nvGraphicFramePr>
        <p:xfrm>
          <a:off x="175782" y="1353883"/>
          <a:ext cx="8790953" cy="1327645"/>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456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870831">
                <a:tc>
                  <a:txBody>
                    <a:bodyPr/>
                    <a:lstStyle/>
                    <a:p>
                      <a:pPr marL="180000" indent="-360000">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災害並みの猛暑による府民の健康被害を軽減する必要性が高まっていることから、暑くても屋外で待たざるを得ない駅前広場などで、市町村や公共交通事業者等が連携し、都市緑化</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　活用</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した猛暑対策に取り組めるよう、森林環境税を活用して誘導・支援</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48981" y="889002"/>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17</a:t>
            </a: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788277" y="737190"/>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p>
        </p:txBody>
      </p:sp>
      <p:sp>
        <p:nvSpPr>
          <p:cNvPr id="6" name="角丸四角形 5"/>
          <p:cNvSpPr/>
          <p:nvPr/>
        </p:nvSpPr>
        <p:spPr>
          <a:xfrm>
            <a:off x="5436095" y="3323984"/>
            <a:ext cx="3447268" cy="2598510"/>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94565" y="3375245"/>
            <a:ext cx="2927262" cy="2489810"/>
          </a:xfrm>
          <a:prstGeom prst="rect">
            <a:avLst/>
          </a:prstGeom>
        </p:spPr>
      </p:pic>
      <p:sp>
        <p:nvSpPr>
          <p:cNvPr id="21" name="正方形/長方形 20"/>
          <p:cNvSpPr/>
          <p:nvPr/>
        </p:nvSpPr>
        <p:spPr>
          <a:xfrm>
            <a:off x="5282962" y="5930550"/>
            <a:ext cx="3600401" cy="36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50" dirty="0">
                <a:solidFill>
                  <a:schemeClr val="tx1"/>
                </a:solidFill>
                <a:latin typeface="メイリオ" panose="020B0604030504040204" pitchFamily="50" charset="-128"/>
                <a:ea typeface="メイリオ" panose="020B0604030504040204" pitchFamily="50" charset="-128"/>
              </a:rPr>
              <a:t>「令和２年度実績　</a:t>
            </a:r>
            <a:r>
              <a:rPr lang="en-US" altLang="ja-JP" sz="1050" dirty="0">
                <a:solidFill>
                  <a:schemeClr val="tx1"/>
                </a:solidFill>
                <a:latin typeface="メイリオ" panose="020B0604030504040204" pitchFamily="50" charset="-128"/>
                <a:ea typeface="メイリオ" panose="020B0604030504040204" pitchFamily="50" charset="-128"/>
              </a:rPr>
              <a:t>JR</a:t>
            </a:r>
            <a:r>
              <a:rPr lang="ja-JP" altLang="en-US" sz="1050" dirty="0">
                <a:solidFill>
                  <a:schemeClr val="tx1"/>
                </a:solidFill>
                <a:latin typeface="メイリオ" panose="020B0604030504040204" pitchFamily="50" charset="-128"/>
                <a:ea typeface="メイリオ" panose="020B0604030504040204" pitchFamily="50" charset="-128"/>
              </a:rPr>
              <a:t>熊取駅（熊取町）」</a:t>
            </a:r>
          </a:p>
        </p:txBody>
      </p:sp>
    </p:spTree>
    <p:extLst>
      <p:ext uri="{BB962C8B-B14F-4D97-AF65-F5344CB8AC3E}">
        <p14:creationId xmlns:p14="http://schemas.microsoft.com/office/powerpoint/2010/main" val="270619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打ち水の普及促進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12" name="表 11"/>
          <p:cNvGraphicFramePr>
            <a:graphicFrameLocks noGrp="1"/>
          </p:cNvGraphicFramePr>
          <p:nvPr>
            <p:extLst>
              <p:ext uri="{D42A27DB-BD31-4B8C-83A1-F6EECF244321}">
                <p14:modId xmlns:p14="http://schemas.microsoft.com/office/powerpoint/2010/main" val="1612606898"/>
              </p:ext>
            </p:extLst>
          </p:nvPr>
        </p:nvGraphicFramePr>
        <p:xfrm>
          <a:off x="218081" y="1255215"/>
          <a:ext cx="8702632" cy="1062542"/>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48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13730">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218081" y="2367497"/>
          <a:ext cx="8702632" cy="4128997"/>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9376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7352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57024" y="3087506"/>
            <a:ext cx="4251706" cy="1152128"/>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◆下水高度処理水を、樹木への水まき、道路への散水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に、有効かつ簡単に誰にでも使用していただけるよう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、流域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水みらいセンターとポンプ場（計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処理水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供給施設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1" descr="自動給水装置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5373" y="4150712"/>
            <a:ext cx="2306268" cy="191908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146662" y="6093296"/>
            <a:ext cx="2463689" cy="392221"/>
          </a:xfrm>
          <a:prstGeom prst="rect">
            <a:avLst/>
          </a:prstGeom>
          <a:noFill/>
          <a:ln w="9525" algn="ctr">
            <a:noFill/>
            <a:round/>
            <a:headEnd/>
            <a:tailEnd/>
          </a:ln>
        </p:spPr>
        <p:txBody>
          <a:bodyPr/>
          <a:lstStyle/>
          <a:p>
            <a:pPr algn="ctr"/>
            <a:r>
              <a:rPr lang="ja-JP" altLang="en-US" sz="1400" b="1" dirty="0" smtClean="0"/>
              <a:t>▲ボタン</a:t>
            </a:r>
            <a:r>
              <a:rPr lang="ja-JP" altLang="en-US" sz="1400" b="1" dirty="0"/>
              <a:t>を押すと水が出ます</a:t>
            </a:r>
          </a:p>
        </p:txBody>
      </p:sp>
      <p:pic>
        <p:nvPicPr>
          <p:cNvPr id="42" name="Picture 4" descr="住民による打ち水風景写真"/>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8428" y="4150712"/>
            <a:ext cx="2590112" cy="1942584"/>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5608028" y="6093296"/>
            <a:ext cx="2170911" cy="353458"/>
          </a:xfrm>
          <a:prstGeom prst="rect">
            <a:avLst/>
          </a:prstGeom>
          <a:noFill/>
          <a:ln w="9525" algn="ctr">
            <a:noFill/>
            <a:round/>
            <a:headEnd/>
            <a:tailEnd/>
          </a:ln>
        </p:spPr>
        <p:txBody>
          <a:bodyPr/>
          <a:lstStyle/>
          <a:p>
            <a:pPr algn="ctr"/>
            <a:r>
              <a:rPr lang="ja-JP" altLang="en-US" sz="1400" b="1" dirty="0" smtClean="0"/>
              <a:t>▲Ｑ</a:t>
            </a:r>
            <a:r>
              <a:rPr lang="ja-JP" altLang="en-US" sz="1400" b="1" dirty="0"/>
              <a:t>水くん利用例 </a:t>
            </a: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5" y="653097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18</a:t>
            </a:r>
            <a:endParaRPr lang="ja-JP" altLang="en-US" sz="2200" b="1" dirty="0">
              <a:latin typeface="Meiryo UI" panose="020B0604030504040204" pitchFamily="50" charset="-128"/>
              <a:ea typeface="Meiryo UI" panose="020B0604030504040204" pitchFamily="50" charset="-128"/>
            </a:endParaRPr>
          </a:p>
        </p:txBody>
      </p:sp>
      <p:sp>
        <p:nvSpPr>
          <p:cNvPr id="46" name="正方形/長方形 1"/>
          <p:cNvSpPr>
            <a:spLocks noChangeArrowheads="1"/>
          </p:cNvSpPr>
          <p:nvPr/>
        </p:nvSpPr>
        <p:spPr bwMode="auto">
          <a:xfrm>
            <a:off x="4662493" y="3087506"/>
            <a:ext cx="4104456" cy="1063206"/>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水くんについて、府のホームページで利用促進を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市町村の打ち水イベント等で利用されて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令和３年度：利用実績なし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令和４年度：イベント開催については、未定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5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建築物における取組み</a:t>
            </a:r>
          </a:p>
        </p:txBody>
      </p:sp>
      <p:graphicFrame>
        <p:nvGraphicFramePr>
          <p:cNvPr id="16" name="表 15"/>
          <p:cNvGraphicFramePr>
            <a:graphicFrameLocks noGrp="1"/>
          </p:cNvGraphicFramePr>
          <p:nvPr/>
        </p:nvGraphicFramePr>
        <p:xfrm>
          <a:off x="155342" y="2491052"/>
          <a:ext cx="8831835" cy="403992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26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4652">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05399" y="3023951"/>
            <a:ext cx="8810186" cy="90910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年度は名称を「気候変動対策賞」に変更し、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件表彰）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extLst>
              <p:ext uri="{D42A27DB-BD31-4B8C-83A1-F6EECF244321}">
                <p14:modId xmlns:p14="http://schemas.microsoft.com/office/powerpoint/2010/main" val="773775582"/>
              </p:ext>
            </p:extLst>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868144" y="5319027"/>
            <a:ext cx="3275856" cy="105259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府気候変動対策条例に基づき、延べ面積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667943" y="890328"/>
            <a:ext cx="144056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26476" y="3767332"/>
            <a:ext cx="2854307" cy="1559719"/>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072737" y="3782013"/>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19</a:t>
            </a:r>
            <a:endParaRPr lang="ja-JP" altLang="en-US" sz="2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51460" y="6152690"/>
            <a:ext cx="2160240" cy="430887"/>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マルエス堺原山台ジム　</a:t>
            </a:r>
            <a:endParaRPr lang="en-US" altLang="ja-JP" sz="1100" dirty="0">
              <a:latin typeface="Meiryo UI" panose="020B0604030504040204" pitchFamily="50" charset="-128"/>
              <a:ea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rPr>
              <a:t>マルエス堺原山公園プール</a:t>
            </a:r>
          </a:p>
        </p:txBody>
      </p:sp>
      <p:sp>
        <p:nvSpPr>
          <p:cNvPr id="21" name="テキスト ボックス 20"/>
          <p:cNvSpPr txBox="1"/>
          <p:nvPr/>
        </p:nvSpPr>
        <p:spPr>
          <a:xfrm>
            <a:off x="132653" y="4862100"/>
            <a:ext cx="2651797"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Innovation Garden OSAKA Center</a:t>
            </a:r>
            <a:endParaRPr kumimoji="1"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647294" y="6243537"/>
            <a:ext cx="103869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公道会病院</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520363" y="6024816"/>
            <a:ext cx="141711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ジオタワー南森町</a:t>
            </a:r>
            <a:endParaRPr kumimoji="1" lang="ja-JP" altLang="en-US" sz="11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723503" y="3717969"/>
            <a:ext cx="179292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スワンズシティ谷町ブリエ</a:t>
            </a:r>
            <a:endParaRPr kumimoji="1" lang="ja-JP" altLang="en-US" sz="11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378371" y="3769130"/>
            <a:ext cx="1828571" cy="1066667"/>
          </a:xfrm>
          <a:prstGeom prst="rect">
            <a:avLst/>
          </a:prstGeom>
        </p:spPr>
      </p:pic>
      <p:pic>
        <p:nvPicPr>
          <p:cNvPr id="5" name="図 4"/>
          <p:cNvPicPr>
            <a:picLocks noChangeAspect="1"/>
          </p:cNvPicPr>
          <p:nvPr/>
        </p:nvPicPr>
        <p:blipFill>
          <a:blip r:embed="rId4"/>
          <a:stretch>
            <a:fillRect/>
          </a:stretch>
        </p:blipFill>
        <p:spPr>
          <a:xfrm>
            <a:off x="217362" y="5109629"/>
            <a:ext cx="1885714" cy="1057143"/>
          </a:xfrm>
          <a:prstGeom prst="rect">
            <a:avLst/>
          </a:prstGeom>
        </p:spPr>
      </p:pic>
      <p:pic>
        <p:nvPicPr>
          <p:cNvPr id="7" name="図 6"/>
          <p:cNvPicPr>
            <a:picLocks noChangeAspect="1"/>
          </p:cNvPicPr>
          <p:nvPr/>
        </p:nvPicPr>
        <p:blipFill>
          <a:blip r:embed="rId5"/>
          <a:stretch>
            <a:fillRect/>
          </a:stretch>
        </p:blipFill>
        <p:spPr>
          <a:xfrm>
            <a:off x="2349350" y="5076295"/>
            <a:ext cx="1600000" cy="1123810"/>
          </a:xfrm>
          <a:prstGeom prst="rect">
            <a:avLst/>
          </a:prstGeom>
        </p:spPr>
      </p:pic>
      <p:pic>
        <p:nvPicPr>
          <p:cNvPr id="6" name="図 5"/>
          <p:cNvPicPr>
            <a:picLocks noChangeAspect="1"/>
          </p:cNvPicPr>
          <p:nvPr/>
        </p:nvPicPr>
        <p:blipFill>
          <a:blip r:embed="rId6"/>
          <a:stretch>
            <a:fillRect/>
          </a:stretch>
        </p:blipFill>
        <p:spPr>
          <a:xfrm>
            <a:off x="3353407" y="3974378"/>
            <a:ext cx="990476" cy="1495238"/>
          </a:xfrm>
          <a:prstGeom prst="rect">
            <a:avLst/>
          </a:prstGeom>
        </p:spPr>
      </p:pic>
      <p:pic>
        <p:nvPicPr>
          <p:cNvPr id="9" name="図 8"/>
          <p:cNvPicPr>
            <a:picLocks noChangeAspect="1"/>
          </p:cNvPicPr>
          <p:nvPr/>
        </p:nvPicPr>
        <p:blipFill>
          <a:blip r:embed="rId7"/>
          <a:stretch>
            <a:fillRect/>
          </a:stretch>
        </p:blipFill>
        <p:spPr>
          <a:xfrm>
            <a:off x="4389097" y="3769942"/>
            <a:ext cx="1514286" cy="2228571"/>
          </a:xfrm>
          <a:prstGeom prst="rect">
            <a:avLst/>
          </a:prstGeom>
        </p:spPr>
      </p:pic>
    </p:spTree>
    <p:extLst>
      <p:ext uri="{BB962C8B-B14F-4D97-AF65-F5344CB8AC3E}">
        <p14:creationId xmlns:p14="http://schemas.microsoft.com/office/powerpoint/2010/main" val="196999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◆令和元年度の猛暑対策検討会議でいただいたご意見をもとに、取組を展開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２</a:t>
            </a:r>
          </a:p>
        </p:txBody>
      </p:sp>
      <p:sp>
        <p:nvSpPr>
          <p:cNvPr id="10" name="角丸四角形 9"/>
          <p:cNvSpPr/>
          <p:nvPr/>
        </p:nvSpPr>
        <p:spPr>
          <a:xfrm>
            <a:off x="349964" y="1322183"/>
            <a:ext cx="8630393" cy="326865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・体が暑さに慣れていなければ、体温調節機能が上手く働かない</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暑くなる前の時期から</a:t>
            </a:r>
            <a:r>
              <a:rPr lang="ja-JP" altLang="en-US" b="1" dirty="0">
                <a:solidFill>
                  <a:schemeClr val="tx1"/>
                </a:solidFill>
                <a:latin typeface="メイリオ" panose="020B0604030504040204" pitchFamily="50" charset="-128"/>
                <a:ea typeface="メイリオ" panose="020B0604030504040204" pitchFamily="50" charset="-128"/>
              </a:rPr>
              <a:t>ウォーキングなどの</a:t>
            </a:r>
            <a:r>
              <a:rPr lang="ja-JP" altLang="en-US" b="1" dirty="0">
                <a:solidFill>
                  <a:srgbClr val="FF0000"/>
                </a:solidFill>
                <a:latin typeface="メイリオ" panose="020B0604030504040204" pitchFamily="50" charset="-128"/>
                <a:ea typeface="メイリオ" panose="020B0604030504040204" pitchFamily="50" charset="-128"/>
              </a:rPr>
              <a:t>汗をかく運動の継続</a:t>
            </a:r>
            <a:r>
              <a:rPr lang="ja-JP" altLang="en-US" b="1" dirty="0">
                <a:solidFill>
                  <a:schemeClr val="tx1"/>
                </a:solidFill>
                <a:latin typeface="メイリオ" panose="020B0604030504040204" pitchFamily="50" charset="-128"/>
                <a:ea typeface="メイリオ" panose="020B0604030504040204" pitchFamily="50" charset="-128"/>
              </a:rPr>
              <a:t>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・暑さの危険度は、気温だけでなく、湿度や日差しによっても変化</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危険な暑さにあらかじめ気づき</a:t>
            </a:r>
            <a:r>
              <a:rPr lang="ja-JP" altLang="en-US" b="1" dirty="0">
                <a:solidFill>
                  <a:schemeClr val="tx1"/>
                </a:solidFill>
                <a:latin typeface="メイリオ" panose="020B0604030504040204" pitchFamily="50" charset="-128"/>
                <a:ea typeface="メイリオ" panose="020B0604030504040204" pitchFamily="50" charset="-128"/>
              </a:rPr>
              <a:t>、暑さを避ける行動をとることが重要</a:t>
            </a:r>
          </a:p>
          <a:p>
            <a:pPr>
              <a:lnSpc>
                <a:spcPts val="1700"/>
              </a:lnSpc>
            </a:pPr>
            <a:endParaRPr lang="en-US" altLang="ja-JP" b="1" dirty="0">
              <a:solidFill>
                <a:srgbClr val="002060"/>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・気温や湿度が高い日には屋内でも熱中症になることがある</a:t>
            </a:r>
            <a:endParaRPr lang="en-US" altLang="ja-JP" b="1" dirty="0">
              <a:solidFill>
                <a:schemeClr val="tx1"/>
              </a:solidFill>
              <a:latin typeface="メイリオ" panose="020B0604030504040204" pitchFamily="50" charset="-128"/>
              <a:ea typeface="メイリオ" panose="020B0604030504040204" pitchFamily="50" charset="-128"/>
            </a:endParaRPr>
          </a:p>
          <a:p>
            <a:pPr marL="468000" indent="-457200">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暑さに対して自分の感覚だけに頼らず、</a:t>
            </a:r>
            <a:r>
              <a:rPr lang="ja-JP" altLang="en-US" b="1" dirty="0">
                <a:solidFill>
                  <a:srgbClr val="FF0000"/>
                </a:solidFill>
                <a:latin typeface="メイリオ" panose="020B0604030504040204" pitchFamily="50" charset="-128"/>
                <a:ea typeface="メイリオ" panose="020B0604030504040204" pitchFamily="50" charset="-128"/>
              </a:rPr>
              <a:t>部屋の温湿度を確認して</a:t>
            </a:r>
            <a:r>
              <a:rPr lang="ja-JP" altLang="en-US" b="1" dirty="0" smtClean="0">
                <a:solidFill>
                  <a:schemeClr val="tx1"/>
                </a:solidFill>
                <a:latin typeface="メイリオ" panose="020B0604030504040204" pitchFamily="50" charset="-128"/>
                <a:ea typeface="メイリオ" panose="020B0604030504040204" pitchFamily="50" charset="-128"/>
              </a:rPr>
              <a:t>クーラーの</a:t>
            </a:r>
            <a:r>
              <a:rPr lang="ja-JP" altLang="en-US" b="1" dirty="0">
                <a:solidFill>
                  <a:schemeClr val="tx1"/>
                </a:solidFill>
                <a:latin typeface="メイリオ" panose="020B0604030504040204" pitchFamily="50" charset="-128"/>
                <a:ea typeface="メイリオ" panose="020B0604030504040204" pitchFamily="50" charset="-128"/>
              </a:rPr>
              <a:t>設定温度を調節することが重要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・屋外空間における夏の昼間の暑熱環境の改善</a:t>
            </a:r>
            <a:endParaRPr lang="en-US" altLang="ja-JP" b="1" dirty="0">
              <a:solidFill>
                <a:schemeClr val="tx1"/>
              </a:solidFill>
              <a:latin typeface="メイリオ" panose="020B0604030504040204" pitchFamily="50" charset="-128"/>
              <a:ea typeface="メイリオ" panose="020B0604030504040204" pitchFamily="50" charset="-128"/>
            </a:endParaRPr>
          </a:p>
          <a:p>
            <a:pPr marL="468000" indent="-457200">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人が集まる場所</a:t>
            </a:r>
            <a:r>
              <a:rPr lang="ja-JP" altLang="en-US" b="1" dirty="0">
                <a:solidFill>
                  <a:schemeClr val="tx1"/>
                </a:solidFill>
                <a:latin typeface="メイリオ" panose="020B0604030504040204" pitchFamily="50" charset="-128"/>
                <a:ea typeface="メイリオ" panose="020B0604030504040204" pitchFamily="50" charset="-128"/>
              </a:rPr>
              <a:t>に、ミスト発生器や日除けなどの</a:t>
            </a:r>
            <a:r>
              <a:rPr lang="ja-JP" altLang="en-US" b="1" dirty="0">
                <a:solidFill>
                  <a:srgbClr val="FF0000"/>
                </a:solidFill>
                <a:latin typeface="メイリオ" panose="020B0604030504040204" pitchFamily="50" charset="-128"/>
                <a:ea typeface="メイリオ" panose="020B0604030504040204" pitchFamily="50" charset="-128"/>
              </a:rPr>
              <a:t>クールスポットを作る</a:t>
            </a:r>
            <a:r>
              <a:rPr lang="ja-JP" altLang="en-US" b="1" dirty="0" smtClean="0">
                <a:solidFill>
                  <a:schemeClr val="tx1"/>
                </a:solidFill>
                <a:latin typeface="メイリオ" panose="020B0604030504040204" pitchFamily="50" charset="-128"/>
                <a:ea typeface="メイリオ" panose="020B0604030504040204" pitchFamily="50" charset="-128"/>
              </a:rPr>
              <a:t>ことが</a:t>
            </a:r>
            <a:r>
              <a:rPr lang="ja-JP" altLang="en-US" b="1" dirty="0">
                <a:solidFill>
                  <a:schemeClr val="tx1"/>
                </a:solidFill>
                <a:latin typeface="メイリオ" panose="020B0604030504040204" pitchFamily="50" charset="-128"/>
                <a:ea typeface="メイリオ" panose="020B0604030504040204" pitchFamily="50" charset="-128"/>
              </a:rPr>
              <a:t>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604759" y="4773081"/>
            <a:ext cx="2898806" cy="13434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クールスポットの</a:t>
            </a:r>
            <a:endParaRPr lang="en-US" altLang="ja-JP"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　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700323" y="5173190"/>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044998"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spTree>
    <p:extLst>
      <p:ext uri="{BB962C8B-B14F-4D97-AF65-F5344CB8AC3E}">
        <p14:creationId xmlns:p14="http://schemas.microsoft.com/office/powerpoint/2010/main" val="3690383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（６）新たな取組み</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ミストの設置</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12" name="表 11"/>
          <p:cNvGraphicFramePr>
            <a:graphicFrameLocks noGrp="1"/>
          </p:cNvGraphicFramePr>
          <p:nvPr>
            <p:extLst>
              <p:ext uri="{D42A27DB-BD31-4B8C-83A1-F6EECF244321}">
                <p14:modId xmlns:p14="http://schemas.microsoft.com/office/powerpoint/2010/main" val="561284221"/>
              </p:ext>
            </p:extLst>
          </p:nvPr>
        </p:nvGraphicFramePr>
        <p:xfrm>
          <a:off x="218081" y="1292216"/>
          <a:ext cx="8702632" cy="928475"/>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■万博記念公園内の園路１か所にミスト（ドライ型ミスト噴霧器）を設置</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198434910"/>
              </p:ext>
            </p:extLst>
          </p:nvPr>
        </p:nvGraphicFramePr>
        <p:xfrm>
          <a:off x="218081" y="2367497"/>
          <a:ext cx="8702632" cy="4128997"/>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9376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7352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51520" y="2888369"/>
            <a:ext cx="4669014" cy="989566"/>
          </a:xfrm>
          <a:prstGeom prst="rect">
            <a:avLst/>
          </a:prstGeom>
          <a:noFill/>
          <a:ln w="9525" algn="ctr">
            <a:noFill/>
            <a:round/>
            <a:headEnd/>
            <a:tailEnd/>
          </a:ln>
        </p:spPr>
        <p:txBody>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「ひまわりフェスタ」期間中にミストを設置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期間：７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日（土）から８月７日（日）予定</a:t>
            </a: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ドライ型ミスト噴霧器の設置場所：お祭り広場西側の園路</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450"/>
              </a:spcBef>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お祭り広場西側園路沿いの並木で長さ</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50m</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の区間で実施</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5" y="653097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20</a:t>
            </a:r>
            <a:endParaRPr lang="ja-JP" altLang="en-US" sz="2200" b="1" dirty="0">
              <a:latin typeface="Meiryo UI" panose="020B0604030504040204" pitchFamily="50" charset="-128"/>
              <a:ea typeface="Meiryo UI" panose="020B0604030504040204" pitchFamily="50" charset="-128"/>
            </a:endParaRPr>
          </a:p>
        </p:txBody>
      </p:sp>
      <p:cxnSp>
        <p:nvCxnSpPr>
          <p:cNvPr id="20" name="直線矢印コネクタ 19">
            <a:extLst>
              <a:ext uri="{FF2B5EF4-FFF2-40B4-BE49-F238E27FC236}">
                <a16:creationId xmlns:a16="http://schemas.microsoft.com/office/drawing/2014/main" id="{5901FDFE-9F79-49F6-9B14-C8BB7620FC9A}"/>
              </a:ext>
            </a:extLst>
          </p:cNvPr>
          <p:cNvCxnSpPr>
            <a:cxnSpLocks/>
          </p:cNvCxnSpPr>
          <p:nvPr/>
        </p:nvCxnSpPr>
        <p:spPr>
          <a:xfrm>
            <a:off x="7005212" y="4916630"/>
            <a:ext cx="9749" cy="26376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1">
            <a:extLst>
              <a:ext uri="{FF2B5EF4-FFF2-40B4-BE49-F238E27FC236}">
                <a16:creationId xmlns:a16="http://schemas.microsoft.com/office/drawing/2014/main" id="{93CFFAAB-6B73-4634-B717-455ECF207302}"/>
              </a:ext>
            </a:extLst>
          </p:cNvPr>
          <p:cNvSpPr>
            <a:spLocks noChangeArrowheads="1"/>
          </p:cNvSpPr>
          <p:nvPr/>
        </p:nvSpPr>
        <p:spPr bwMode="auto">
          <a:xfrm>
            <a:off x="5896319" y="6133941"/>
            <a:ext cx="1679585" cy="265094"/>
          </a:xfrm>
          <a:prstGeom prst="rect">
            <a:avLst/>
          </a:prstGeom>
          <a:noFill/>
          <a:ln w="9525" algn="ctr">
            <a:noFill/>
            <a:round/>
            <a:headEnd/>
            <a:tailEnd/>
          </a:ln>
        </p:spPr>
        <p:txBody>
          <a:bodyPr/>
          <a:lstStyle/>
          <a:p>
            <a:pPr algn="ctr" eaLnBrk="0" fontAlgn="base" hangingPunct="0">
              <a:spcBef>
                <a:spcPct val="0"/>
              </a:spcBef>
              <a:spcAft>
                <a:spcPct val="0"/>
              </a:spcAft>
            </a:pPr>
            <a:r>
              <a:rPr lang="ja-JP" altLang="en-US" sz="1200" b="1" dirty="0">
                <a:solidFill>
                  <a:prstClr val="black"/>
                </a:solidFill>
              </a:rPr>
              <a:t>▲ミスト設置場所</a:t>
            </a:r>
          </a:p>
        </p:txBody>
      </p:sp>
      <p:sp>
        <p:nvSpPr>
          <p:cNvPr id="22" name="正方形/長方形 1">
            <a:extLst>
              <a:ext uri="{FF2B5EF4-FFF2-40B4-BE49-F238E27FC236}">
                <a16:creationId xmlns:a16="http://schemas.microsoft.com/office/drawing/2014/main" id="{2497904C-A04E-4CEA-B67E-FEDC82DE3DE7}"/>
              </a:ext>
            </a:extLst>
          </p:cNvPr>
          <p:cNvSpPr>
            <a:spLocks noChangeArrowheads="1"/>
          </p:cNvSpPr>
          <p:nvPr/>
        </p:nvSpPr>
        <p:spPr bwMode="auto">
          <a:xfrm>
            <a:off x="1847618" y="6133941"/>
            <a:ext cx="1248154" cy="265094"/>
          </a:xfrm>
          <a:prstGeom prst="rect">
            <a:avLst/>
          </a:prstGeom>
          <a:noFill/>
          <a:ln w="9525" algn="ctr">
            <a:noFill/>
            <a:round/>
            <a:headEnd/>
            <a:tailEnd/>
          </a:ln>
        </p:spPr>
        <p:txBody>
          <a:bodyPr/>
          <a:lstStyle/>
          <a:p>
            <a:pPr algn="ctr" eaLnBrk="0" fontAlgn="base" hangingPunct="0">
              <a:spcBef>
                <a:spcPct val="0"/>
              </a:spcBef>
              <a:spcAft>
                <a:spcPct val="0"/>
              </a:spcAft>
            </a:pPr>
            <a:r>
              <a:rPr lang="ja-JP" altLang="en-US" sz="1200" b="1" dirty="0">
                <a:solidFill>
                  <a:prstClr val="black"/>
                </a:solidFill>
              </a:rPr>
              <a:t>▲ミスト イメージ</a:t>
            </a:r>
          </a:p>
        </p:txBody>
      </p:sp>
      <p:pic>
        <p:nvPicPr>
          <p:cNvPr id="6" name="図 5"/>
          <p:cNvPicPr>
            <a:picLocks noChangeAspect="1"/>
          </p:cNvPicPr>
          <p:nvPr/>
        </p:nvPicPr>
        <p:blipFill>
          <a:blip r:embed="rId3"/>
          <a:stretch>
            <a:fillRect/>
          </a:stretch>
        </p:blipFill>
        <p:spPr>
          <a:xfrm>
            <a:off x="644199" y="3991371"/>
            <a:ext cx="3742857" cy="2114286"/>
          </a:xfrm>
          <a:prstGeom prst="rect">
            <a:avLst/>
          </a:prstGeom>
        </p:spPr>
      </p:pic>
      <p:pic>
        <p:nvPicPr>
          <p:cNvPr id="7" name="図 6"/>
          <p:cNvPicPr>
            <a:picLocks noChangeAspect="1"/>
          </p:cNvPicPr>
          <p:nvPr/>
        </p:nvPicPr>
        <p:blipFill>
          <a:blip r:embed="rId4"/>
          <a:stretch>
            <a:fillRect/>
          </a:stretch>
        </p:blipFill>
        <p:spPr>
          <a:xfrm>
            <a:off x="4893186" y="3903262"/>
            <a:ext cx="3495238" cy="2114286"/>
          </a:xfrm>
          <a:prstGeom prst="rect">
            <a:avLst/>
          </a:prstGeom>
        </p:spPr>
      </p:pic>
      <p:sp>
        <p:nvSpPr>
          <p:cNvPr id="19" name="角丸四角形 5">
            <a:extLst>
              <a:ext uri="{FF2B5EF4-FFF2-40B4-BE49-F238E27FC236}">
                <a16:creationId xmlns:a16="http://schemas.microsoft.com/office/drawing/2014/main" id="{A7A3D458-1219-42BF-BD50-E378F8251D9E}"/>
              </a:ext>
            </a:extLst>
          </p:cNvPr>
          <p:cNvSpPr/>
          <p:nvPr/>
        </p:nvSpPr>
        <p:spPr>
          <a:xfrm>
            <a:off x="6064233" y="4581128"/>
            <a:ext cx="1925155" cy="369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ミスト実施個所</a:t>
            </a:r>
          </a:p>
        </p:txBody>
      </p:sp>
    </p:spTree>
    <p:extLst>
      <p:ext uri="{BB962C8B-B14F-4D97-AF65-F5344CB8AC3E}">
        <p14:creationId xmlns:p14="http://schemas.microsoft.com/office/powerpoint/2010/main" val="8456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416421541"/>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昨年度から全国展開が始ま</a:t>
                      </a: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った</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熱中症警戒アラートについて周知</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AE3A1979-2351-4FD5-8B61-981D07FC191A}"/>
              </a:ext>
            </a:extLst>
          </p:cNvPr>
          <p:cNvSpPr txBox="1"/>
          <p:nvPr/>
        </p:nvSpPr>
        <p:spPr>
          <a:xfrm>
            <a:off x="394130" y="1185453"/>
            <a:ext cx="8280920" cy="1077218"/>
          </a:xfrm>
          <a:prstGeom prst="rect">
            <a:avLst/>
          </a:prstGeom>
          <a:noFill/>
        </p:spPr>
        <p:txBody>
          <a:bodyPr wrap="square" rtlCol="0">
            <a:spAutoFit/>
          </a:bodyPr>
          <a:lstStyle/>
          <a:p>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熱中症の危険性が極めて</a:t>
            </a:r>
            <a:r>
              <a:rPr kumimoji="1" lang="ja-JP" altLang="en-US" sz="2000" b="1" dirty="0" smtClean="0">
                <a:ln w="0">
                  <a:noFill/>
                </a:ln>
                <a:effectLst>
                  <a:glow rad="101600">
                    <a:schemeClr val="bg1"/>
                  </a:glow>
                </a:effectLst>
                <a:latin typeface="BIZ UDPゴシック" panose="020B0400000000000000" pitchFamily="50" charset="-128"/>
                <a:ea typeface="BIZ UDPゴシック" panose="020B0400000000000000" pitchFamily="50" charset="-128"/>
              </a:rPr>
              <a:t>高い暑熱環境になると予想される日の前日</a:t>
            </a:r>
            <a:endParaRPr kumimoji="1" lang="en-US" altLang="ja-JP" sz="2000" b="1" dirty="0" smtClean="0">
              <a:ln w="0">
                <a:noFill/>
              </a:ln>
              <a:effectLst>
                <a:glow rad="101600">
                  <a:schemeClr val="bg1"/>
                </a:glow>
              </a:effectLst>
              <a:latin typeface="BIZ UDPゴシック" panose="020B0400000000000000" pitchFamily="50" charset="-128"/>
              <a:ea typeface="BIZ UDPゴシック" panose="020B0400000000000000" pitchFamily="50" charset="-128"/>
            </a:endParaRPr>
          </a:p>
          <a:p>
            <a:r>
              <a:rPr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　</a:t>
            </a:r>
            <a:r>
              <a:rPr kumimoji="1" lang="ja-JP" altLang="en-US" sz="2000" b="1" dirty="0" smtClean="0">
                <a:ln w="0">
                  <a:noFill/>
                </a:ln>
                <a:effectLst>
                  <a:glow rad="101600">
                    <a:schemeClr val="bg1"/>
                  </a:glow>
                </a:effectLst>
                <a:latin typeface="BIZ UDPゴシック" panose="020B0400000000000000" pitchFamily="50" charset="-128"/>
                <a:ea typeface="BIZ UDPゴシック" panose="020B0400000000000000" pitchFamily="50" charset="-128"/>
              </a:rPr>
              <a:t>夕方、または、当日朝に、</a:t>
            </a:r>
            <a:r>
              <a:rPr kumimoji="1" lang="ja-JP" altLang="en-US" sz="2400" b="1" dirty="0" smtClean="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400" b="1" dirty="0">
                <a:ln w="0">
                  <a:noFill/>
                </a:ln>
                <a:solidFill>
                  <a:srgbClr val="FF0000"/>
                </a:solidFill>
                <a:effectLst>
                  <a:glow rad="101600">
                    <a:schemeClr val="bg1"/>
                  </a:glow>
                </a:effectLst>
                <a:latin typeface="BIZ UDPゴシック" panose="020B0400000000000000" pitchFamily="50" charset="-128"/>
                <a:ea typeface="BIZ UDPゴシック" panose="020B0400000000000000" pitchFamily="50" charset="-128"/>
              </a:rPr>
              <a:t>熱中症警戒アラート</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が発表</a:t>
            </a:r>
            <a:r>
              <a:rPr kumimoji="1" lang="ja-JP" altLang="en-US" sz="2000" b="1" dirty="0" smtClean="0">
                <a:ln w="0">
                  <a:noFill/>
                </a:ln>
                <a:effectLst>
                  <a:glow rad="101600">
                    <a:schemeClr val="bg1"/>
                  </a:glow>
                </a:effectLst>
                <a:latin typeface="BIZ UDPゴシック" panose="020B0400000000000000" pitchFamily="50" charset="-128"/>
                <a:ea typeface="BIZ UDPゴシック" panose="020B0400000000000000" pitchFamily="50" charset="-128"/>
              </a:rPr>
              <a:t>されます。</a:t>
            </a:r>
            <a:endParaRPr kumimoji="1" lang="en-US" altLang="ja-JP" sz="2000" b="1" dirty="0" smtClean="0">
              <a:ln w="0">
                <a:noFill/>
              </a:ln>
              <a:effectLst>
                <a:glow rad="101600">
                  <a:schemeClr val="bg1"/>
                </a:glow>
              </a:effectLst>
              <a:latin typeface="BIZ UDPゴシック" panose="020B0400000000000000" pitchFamily="50" charset="-128"/>
              <a:ea typeface="BIZ UDPゴシック" panose="020B0400000000000000" pitchFamily="50" charset="-128"/>
            </a:endParaRPr>
          </a:p>
          <a:p>
            <a:pPr algn="r"/>
            <a:r>
              <a:rPr kumimoji="1" lang="ja-JP" altLang="en-US" sz="2000" b="1" dirty="0" smtClean="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基本的には都道府県ごとに発表）</a:t>
            </a: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３</a:t>
            </a:r>
          </a:p>
        </p:txBody>
      </p:sp>
      <p:sp>
        <p:nvSpPr>
          <p:cNvPr id="19" name="角丸四角形 18"/>
          <p:cNvSpPr/>
          <p:nvPr/>
        </p:nvSpPr>
        <p:spPr>
          <a:xfrm>
            <a:off x="456418" y="2849033"/>
            <a:ext cx="3888887" cy="3528327"/>
          </a:xfrm>
          <a:prstGeom prst="roundRect">
            <a:avLst>
              <a:gd name="adj" fmla="val 4437"/>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76C0202-0979-4B7C-9F1C-69B89DABD88B}"/>
              </a:ext>
            </a:extLst>
          </p:cNvPr>
          <p:cNvSpPr txBox="1"/>
          <p:nvPr/>
        </p:nvSpPr>
        <p:spPr>
          <a:xfrm>
            <a:off x="466685" y="3154317"/>
            <a:ext cx="3950752" cy="3195747"/>
          </a:xfrm>
          <a:prstGeom prst="rect">
            <a:avLst/>
          </a:prstGeom>
          <a:noFill/>
        </p:spPr>
        <p:txBody>
          <a:bodyPr wrap="square" rtlCol="0">
            <a:spAutoFit/>
          </a:bodyPr>
          <a:lstStyle/>
          <a:p>
            <a:pPr>
              <a:lnSpc>
                <a:spcPts val="2400"/>
              </a:lnSpc>
            </a:pPr>
            <a:r>
              <a:rPr kumimoji="1" lang="ja-JP" altLang="en-US" sz="1600" dirty="0"/>
              <a:t>● </a:t>
            </a:r>
            <a:r>
              <a:rPr kumimoji="1" lang="ja-JP" altLang="en-US" sz="1600" dirty="0">
                <a:latin typeface="BIZ UDPゴシック" panose="020B0400000000000000" pitchFamily="50" charset="-128"/>
                <a:ea typeface="BIZ UDPゴシック" panose="020B0400000000000000" pitchFamily="50" charset="-128"/>
              </a:rPr>
              <a:t>暑さ指数</a:t>
            </a:r>
            <a:r>
              <a:rPr lang="en-US" altLang="ja-JP" sz="1600" baseline="300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の予測値が都道府県内の</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pPr>
            <a:r>
              <a:rPr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どこかで</a:t>
            </a:r>
            <a:r>
              <a:rPr kumimoji="1" lang="en-US" altLang="ja-JP" sz="1600" dirty="0">
                <a:latin typeface="BIZ UDPゴシック" panose="020B0400000000000000" pitchFamily="50" charset="-128"/>
                <a:ea typeface="BIZ UDPゴシック" panose="020B0400000000000000" pitchFamily="50" charset="-128"/>
              </a:rPr>
              <a:t>33</a:t>
            </a:r>
            <a:r>
              <a:rPr kumimoji="1" lang="ja-JP" altLang="en-US" sz="1600" dirty="0">
                <a:latin typeface="BIZ UDPゴシック" panose="020B0400000000000000" pitchFamily="50" charset="-128"/>
                <a:ea typeface="BIZ UDPゴシック" panose="020B0400000000000000" pitchFamily="50" charset="-128"/>
              </a:rPr>
              <a:t>以上になる場合の、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前日</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2200"/>
              </a:lnSpc>
            </a:pPr>
            <a:r>
              <a:rPr lang="en-US" altLang="ja-JP" sz="1700" dirty="0">
                <a:solidFill>
                  <a:srgbClr val="FF0000"/>
                </a:solidFill>
                <a:latin typeface="HGP創英角ｺﾞｼｯｸUB" panose="020B0A00000000000000" pitchFamily="50" charset="-128"/>
                <a:ea typeface="HGP創英角ｺﾞｼｯｸUB" panose="020B0A00000000000000" pitchFamily="50" charset="-128"/>
              </a:rPr>
              <a:t>    </a:t>
            </a:r>
            <a:r>
              <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rPr>
              <a:t>17</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時</a:t>
            </a:r>
            <a:r>
              <a:rPr kumimoji="1" lang="ja-JP" altLang="en-US" sz="1700" dirty="0" smtClean="0">
                <a:solidFill>
                  <a:srgbClr val="FF0000"/>
                </a:solidFill>
                <a:latin typeface="HGP創英角ｺﾞｼｯｸUB" panose="020B0A00000000000000" pitchFamily="50" charset="-128"/>
                <a:ea typeface="HGP創英角ｺﾞｼｯｸUB" panose="020B0A00000000000000" pitchFamily="50" charset="-128"/>
              </a:rPr>
              <a:t>頃</a:t>
            </a:r>
            <a:r>
              <a:rPr lang="ja-JP" altLang="en-US" sz="1600" dirty="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または、</a:t>
            </a:r>
            <a:r>
              <a:rPr kumimoji="1" lang="ja-JP" altLang="en-US" sz="1700" dirty="0" smtClean="0">
                <a:solidFill>
                  <a:srgbClr val="FF0000"/>
                </a:solidFill>
                <a:latin typeface="HGP創英角ｺﾞｼｯｸUB" panose="020B0A00000000000000" pitchFamily="50" charset="-128"/>
                <a:ea typeface="HGP創英角ｺﾞｼｯｸUB" panose="020B0A00000000000000" pitchFamily="50" charset="-128"/>
              </a:rPr>
              <a:t>当日</a:t>
            </a:r>
            <a:r>
              <a:rPr lang="ja-JP" altLang="en-US" sz="1700" dirty="0">
                <a:solidFill>
                  <a:srgbClr val="FF0000"/>
                </a:solidFill>
                <a:latin typeface="HGP創英角ｺﾞｼｯｸUB" panose="020B0A00000000000000" pitchFamily="50" charset="-128"/>
                <a:ea typeface="HGP創英角ｺﾞｼｯｸUB" panose="020B0A00000000000000" pitchFamily="50" charset="-128"/>
              </a:rPr>
              <a:t>５</a:t>
            </a:r>
            <a:r>
              <a:rPr kumimoji="1" lang="ja-JP" altLang="en-US" sz="1700" dirty="0" smtClean="0">
                <a:solidFill>
                  <a:srgbClr val="FF0000"/>
                </a:solidFill>
                <a:latin typeface="HGP創英角ｺﾞｼｯｸUB" panose="020B0A00000000000000" pitchFamily="50" charset="-128"/>
                <a:ea typeface="HGP創英角ｺﾞｼｯｸUB" panose="020B0A00000000000000" pitchFamily="50" charset="-128"/>
              </a:rPr>
              <a:t>時</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頃</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lvl="0">
              <a:lnSpc>
                <a:spcPts val="2200"/>
              </a:lnSpc>
            </a:pPr>
            <a:r>
              <a:rPr kumimoji="1" lang="ja-JP" altLang="en-US" sz="1300" dirty="0">
                <a:solidFill>
                  <a:prstClr val="black"/>
                </a:solidFill>
                <a:latin typeface="BIZ UDPゴシック" panose="020B0400000000000000" pitchFamily="50" charset="-128"/>
                <a:ea typeface="BIZ UDPゴシック" panose="020B0400000000000000" pitchFamily="50" charset="-128"/>
              </a:rPr>
              <a:t>　　</a:t>
            </a:r>
            <a:r>
              <a:rPr kumimoji="1" lang="en-US" altLang="ja-JP" sz="1300" dirty="0">
                <a:solidFill>
                  <a:prstClr val="black"/>
                </a:solidFill>
                <a:latin typeface="BIZ UDPゴシック" panose="020B0400000000000000" pitchFamily="50" charset="-128"/>
                <a:ea typeface="BIZ UDPゴシック" panose="020B0400000000000000" pitchFamily="50" charset="-128"/>
              </a:rPr>
              <a:t>※</a:t>
            </a:r>
            <a:r>
              <a:rPr kumimoji="1" lang="ja-JP" altLang="en-US" sz="1300" dirty="0">
                <a:solidFill>
                  <a:prstClr val="black"/>
                </a:solidFill>
                <a:latin typeface="BIZ UDPゴシック" panose="020B0400000000000000" pitchFamily="50" charset="-128"/>
                <a:ea typeface="BIZ UDPゴシック" panose="020B0400000000000000" pitchFamily="50" charset="-128"/>
              </a:rPr>
              <a:t>暑さ指数とは、気温・湿度なども考慮した</a:t>
            </a:r>
            <a:endParaRPr kumimoji="1" lang="en-US" altLang="ja-JP" sz="1300" dirty="0">
              <a:solidFill>
                <a:prstClr val="black"/>
              </a:solidFill>
              <a:latin typeface="BIZ UDPゴシック" panose="020B0400000000000000" pitchFamily="50" charset="-128"/>
              <a:ea typeface="BIZ UDPゴシック" panose="020B0400000000000000" pitchFamily="50" charset="-128"/>
            </a:endParaRPr>
          </a:p>
          <a:p>
            <a:pPr lvl="0">
              <a:lnSpc>
                <a:spcPts val="1800"/>
              </a:lnSpc>
            </a:pPr>
            <a:r>
              <a:rPr lang="en-US" altLang="ja-JP" sz="1300" dirty="0">
                <a:solidFill>
                  <a:prstClr val="black"/>
                </a:solidFill>
                <a:latin typeface="BIZ UDPゴシック" panose="020B0400000000000000" pitchFamily="50" charset="-128"/>
                <a:ea typeface="BIZ UDPゴシック" panose="020B0400000000000000" pitchFamily="50" charset="-128"/>
              </a:rPr>
              <a:t>       </a:t>
            </a:r>
            <a:r>
              <a:rPr kumimoji="1" lang="ja-JP" altLang="en-US" sz="1300" dirty="0">
                <a:solidFill>
                  <a:prstClr val="black"/>
                </a:solidFill>
                <a:latin typeface="BIZ UDPゴシック" panose="020B0400000000000000" pitchFamily="50" charset="-128"/>
                <a:ea typeface="BIZ UDPゴシック" panose="020B0400000000000000" pitchFamily="50" charset="-128"/>
              </a:rPr>
              <a:t>熱中症のための数値です。</a:t>
            </a:r>
            <a:endParaRPr kumimoji="1" lang="en-US" altLang="ja-JP" sz="16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2400"/>
              </a:lnSpc>
            </a:pPr>
            <a:r>
              <a:rPr kumimoji="1" lang="ja-JP" altLang="en-US" sz="1600" dirty="0">
                <a:solidFill>
                  <a:prstClr val="black"/>
                </a:solidFill>
              </a:rPr>
              <a:t>● </a:t>
            </a:r>
            <a:r>
              <a:rPr kumimoji="1" lang="ja-JP" altLang="en-US" sz="1600" dirty="0">
                <a:latin typeface="BIZ UDPゴシック" panose="020B0400000000000000" pitchFamily="50" charset="-128"/>
                <a:ea typeface="BIZ UDPゴシック" panose="020B0400000000000000" pitchFamily="50" charset="-128"/>
              </a:rPr>
              <a:t>気象庁と環境省の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ウェブサイト</a:t>
            </a:r>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テレビ</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00"/>
                </a:solidFill>
                <a:latin typeface="BIZ UDPゴシック" panose="020B0400000000000000" pitchFamily="50" charset="-128"/>
                <a:ea typeface="BIZ UDPゴシック" panose="020B0400000000000000" pitchFamily="50" charset="-128"/>
              </a:rPr>
              <a:t>    </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各種天気予報情報サイト</a:t>
            </a:r>
            <a:r>
              <a:rPr kumimoji="1" lang="ja-JP" altLang="en-US" sz="1600" dirty="0">
                <a:latin typeface="BIZ UDPゴシック" panose="020B0400000000000000" pitchFamily="50" charset="-128"/>
                <a:ea typeface="BIZ UDPゴシック" panose="020B0400000000000000" pitchFamily="50" charset="-128"/>
              </a:rPr>
              <a:t>などで確認</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pPr>
            <a:r>
              <a:rPr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することができます。</a:t>
            </a:r>
            <a:endParaRPr kumimoji="1" lang="en-US" altLang="ja-JP" sz="1600" dirty="0">
              <a:latin typeface="BIZ UDPゴシック" panose="020B0400000000000000" pitchFamily="50" charset="-128"/>
              <a:ea typeface="BIZ UDPゴシック" panose="020B0400000000000000" pitchFamily="50" charset="-128"/>
            </a:endParaRPr>
          </a:p>
          <a:p>
            <a:pPr>
              <a:lnSpc>
                <a:spcPts val="2400"/>
              </a:lnSpc>
            </a:pPr>
            <a:r>
              <a:rPr lang="ja-JP" altLang="en-US" sz="1600" dirty="0"/>
              <a:t>● </a:t>
            </a:r>
            <a:r>
              <a:rPr lang="ja-JP" altLang="en-US" sz="1600" dirty="0">
                <a:latin typeface="BIZ UDPゴシック" panose="020B0400000000000000" pitchFamily="50" charset="-128"/>
                <a:ea typeface="BIZ UDPゴシック" panose="020B0400000000000000" pitchFamily="50" charset="-128"/>
              </a:rPr>
              <a:t>熱中症警戒アラートの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メール配信サー</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2200"/>
              </a:lnSpc>
            </a:pPr>
            <a:r>
              <a:rPr lang="en-US" altLang="ja-JP" sz="1700" dirty="0">
                <a:solidFill>
                  <a:srgbClr val="FF0000"/>
                </a:solidFill>
                <a:latin typeface="HGP創英角ｺﾞｼｯｸUB" panose="020B0A00000000000000" pitchFamily="50" charset="-128"/>
                <a:ea typeface="HGP創英角ｺﾞｼｯｸUB" panose="020B0A00000000000000" pitchFamily="50" charset="-128"/>
              </a:rPr>
              <a:t>    </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ビス</a:t>
            </a:r>
            <a:r>
              <a:rPr lang="ja-JP" altLang="en-US" sz="1600" dirty="0">
                <a:latin typeface="BIZ UDPゴシック" panose="020B0400000000000000" pitchFamily="50" charset="-128"/>
                <a:ea typeface="BIZ UDPゴシック" panose="020B0400000000000000" pitchFamily="50" charset="-128"/>
              </a:rPr>
              <a:t>（無料</a:t>
            </a:r>
            <a:r>
              <a:rPr lang="en-US" altLang="ja-JP" sz="1600" baseline="300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）があります。</a:t>
            </a:r>
            <a:endParaRPr lang="en-US" altLang="ja-JP" sz="1600" dirty="0">
              <a:latin typeface="BIZ UDPゴシック" panose="020B0400000000000000" pitchFamily="50" charset="-128"/>
              <a:ea typeface="BIZ UDPゴシック" panose="020B0400000000000000" pitchFamily="50" charset="-128"/>
            </a:endParaRPr>
          </a:p>
          <a:p>
            <a:pPr>
              <a:lnSpc>
                <a:spcPts val="2000"/>
              </a:lnSpc>
            </a:pPr>
            <a:r>
              <a:rPr lang="ja-JP" altLang="en-US" sz="16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情報取得にかかる通信料は利用者の負担となります。</a:t>
            </a:r>
          </a:p>
        </p:txBody>
      </p:sp>
      <p:sp>
        <p:nvSpPr>
          <p:cNvPr id="21" name="四角形: 角を丸くする 142">
            <a:extLst>
              <a:ext uri="{FF2B5EF4-FFF2-40B4-BE49-F238E27FC236}">
                <a16:creationId xmlns:a16="http://schemas.microsoft.com/office/drawing/2014/main" id="{4A9E18B3-1DCD-4578-952B-A7ACB6760425}"/>
              </a:ext>
            </a:extLst>
          </p:cNvPr>
          <p:cNvSpPr/>
          <p:nvPr/>
        </p:nvSpPr>
        <p:spPr>
          <a:xfrm>
            <a:off x="273395" y="2360020"/>
            <a:ext cx="3588921" cy="733438"/>
          </a:xfrm>
          <a:prstGeom prst="roundRect">
            <a:avLst>
              <a:gd name="adj" fmla="val 5877"/>
            </a:avLst>
          </a:prstGeom>
          <a:solidFill>
            <a:schemeClr val="bg1"/>
          </a:solidFill>
          <a:ln>
            <a:solidFill>
              <a:srgbClr val="FF0000"/>
            </a:solidFill>
          </a:ln>
          <a:effectLst>
            <a:innerShdw blurRad="2286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2D58A79-69AC-4890-BF33-E59583720A65}"/>
              </a:ext>
            </a:extLst>
          </p:cNvPr>
          <p:cNvSpPr txBox="1"/>
          <p:nvPr/>
        </p:nvSpPr>
        <p:spPr>
          <a:xfrm>
            <a:off x="1316157" y="2366104"/>
            <a:ext cx="2160241" cy="7335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effectLst/>
                <a:latin typeface="HGPｺﾞｼｯｸE" panose="020B0900000000000000" pitchFamily="50" charset="-128"/>
                <a:ea typeface="HGPｺﾞｼｯｸE" panose="020B0900000000000000" pitchFamily="50" charset="-128"/>
              </a:rPr>
              <a:t>いつ、どのように</a:t>
            </a:r>
          </a:p>
          <a:p>
            <a:pPr algn="dist">
              <a:lnSpc>
                <a:spcPts val="2500"/>
              </a:lnSpc>
            </a:pPr>
            <a:r>
              <a:rPr lang="ja-JP" altLang="en-US" sz="2200" dirty="0">
                <a:ln w="6350">
                  <a:noFill/>
                </a:ln>
                <a:effectLst/>
                <a:latin typeface="HGPｺﾞｼｯｸE" panose="020B0900000000000000" pitchFamily="50" charset="-128"/>
                <a:ea typeface="HGPｺﾞｼｯｸE" panose="020B0900000000000000" pitchFamily="50" charset="-128"/>
              </a:rPr>
              <a:t>発表されるの？</a:t>
            </a:r>
          </a:p>
        </p:txBody>
      </p:sp>
      <p:grpSp>
        <p:nvGrpSpPr>
          <p:cNvPr id="23" name="グループ化 22">
            <a:extLst>
              <a:ext uri="{FF2B5EF4-FFF2-40B4-BE49-F238E27FC236}">
                <a16:creationId xmlns:a16="http://schemas.microsoft.com/office/drawing/2014/main" id="{2EEF2029-74F9-4464-B82E-5969AAB68A5D}"/>
              </a:ext>
            </a:extLst>
          </p:cNvPr>
          <p:cNvGrpSpPr/>
          <p:nvPr/>
        </p:nvGrpSpPr>
        <p:grpSpPr>
          <a:xfrm>
            <a:off x="433745" y="2451132"/>
            <a:ext cx="781983" cy="505412"/>
            <a:chOff x="587290" y="3018862"/>
            <a:chExt cx="927854" cy="599692"/>
          </a:xfrm>
        </p:grpSpPr>
        <p:grpSp>
          <p:nvGrpSpPr>
            <p:cNvPr id="24" name="グループ化 23">
              <a:extLst>
                <a:ext uri="{FF2B5EF4-FFF2-40B4-BE49-F238E27FC236}">
                  <a16:creationId xmlns:a16="http://schemas.microsoft.com/office/drawing/2014/main" id="{59D28D4C-C638-4A39-BB07-BB2658728464}"/>
                </a:ext>
              </a:extLst>
            </p:cNvPr>
            <p:cNvGrpSpPr/>
            <p:nvPr/>
          </p:nvGrpSpPr>
          <p:grpSpPr>
            <a:xfrm>
              <a:off x="858412" y="3160969"/>
              <a:ext cx="373424" cy="432382"/>
              <a:chOff x="4413786" y="2447186"/>
              <a:chExt cx="2882504" cy="3337611"/>
            </a:xfrm>
          </p:grpSpPr>
          <p:sp>
            <p:nvSpPr>
              <p:cNvPr id="33" name="四角形: 角を丸くする 153">
                <a:extLst>
                  <a:ext uri="{FF2B5EF4-FFF2-40B4-BE49-F238E27FC236}">
                    <a16:creationId xmlns:a16="http://schemas.microsoft.com/office/drawing/2014/main" id="{4388BA17-318E-4AD5-9F92-DA0EEA1921E9}"/>
                  </a:ext>
                </a:extLst>
              </p:cNvPr>
              <p:cNvSpPr/>
              <p:nvPr/>
            </p:nvSpPr>
            <p:spPr>
              <a:xfrm>
                <a:off x="4660306" y="2447186"/>
                <a:ext cx="2389464" cy="995989"/>
              </a:xfrm>
              <a:prstGeom prst="roundRect">
                <a:avLst>
                  <a:gd name="adj" fmla="val 50000"/>
                </a:avLst>
              </a:prstGeom>
              <a:gradFill>
                <a:gsLst>
                  <a:gs pos="0">
                    <a:srgbClr val="FF0000">
                      <a:lumMod val="100000"/>
                    </a:srgbClr>
                  </a:gs>
                  <a:gs pos="100000">
                    <a:srgbClr val="FF0000">
                      <a:lumMod val="4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CB1AD83-D5E3-46DA-9AB4-85F353DBC8A9}"/>
                  </a:ext>
                </a:extLst>
              </p:cNvPr>
              <p:cNvSpPr/>
              <p:nvPr/>
            </p:nvSpPr>
            <p:spPr>
              <a:xfrm>
                <a:off x="4413786" y="5408580"/>
                <a:ext cx="2882504" cy="376217"/>
              </a:xfrm>
              <a:prstGeom prst="rect">
                <a:avLst/>
              </a:prstGeom>
              <a:gradFill flip="none" rotWithShape="1">
                <a:gsLst>
                  <a:gs pos="0">
                    <a:schemeClr val="tx1">
                      <a:lumMod val="100000"/>
                    </a:schemeClr>
                  </a:gs>
                  <a:gs pos="30000">
                    <a:srgbClr val="545454"/>
                  </a:gs>
                  <a:gs pos="70000">
                    <a:srgbClr val="4D4D4D"/>
                  </a:gs>
                  <a:gs pos="100000">
                    <a:schemeClr val="tx1">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台形 34">
                <a:extLst>
                  <a:ext uri="{FF2B5EF4-FFF2-40B4-BE49-F238E27FC236}">
                    <a16:creationId xmlns:a16="http://schemas.microsoft.com/office/drawing/2014/main" id="{84617900-CE4C-4CE7-B8E9-766E96B4A3E1}"/>
                  </a:ext>
                </a:extLst>
              </p:cNvPr>
              <p:cNvSpPr/>
              <p:nvPr/>
            </p:nvSpPr>
            <p:spPr>
              <a:xfrm>
                <a:off x="4514990" y="2945180"/>
                <a:ext cx="2680096" cy="2341623"/>
              </a:xfrm>
              <a:prstGeom prst="trapezoid">
                <a:avLst>
                  <a:gd name="adj" fmla="val 6289"/>
                </a:avLst>
              </a:prstGeom>
              <a:gradFill>
                <a:gsLst>
                  <a:gs pos="0">
                    <a:srgbClr val="FF0000">
                      <a:lumMod val="100000"/>
                    </a:srgbClr>
                  </a:gs>
                  <a:gs pos="100000">
                    <a:srgbClr val="FF0000">
                      <a:lumMod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二等辺三角形 24">
              <a:extLst>
                <a:ext uri="{FF2B5EF4-FFF2-40B4-BE49-F238E27FC236}">
                  <a16:creationId xmlns:a16="http://schemas.microsoft.com/office/drawing/2014/main" id="{D2442F17-AA42-48FF-8EBC-786D452645A7}"/>
                </a:ext>
              </a:extLst>
            </p:cNvPr>
            <p:cNvSpPr/>
            <p:nvPr/>
          </p:nvSpPr>
          <p:spPr>
            <a:xfrm rot="17124379">
              <a:off x="1331701" y="3354192"/>
              <a:ext cx="102996" cy="263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A74278CA-1968-4EB0-852D-9E3A8EE17CF3}"/>
                </a:ext>
              </a:extLst>
            </p:cNvPr>
            <p:cNvSpPr/>
            <p:nvPr/>
          </p:nvSpPr>
          <p:spPr>
            <a:xfrm rot="6592667">
              <a:off x="663451" y="3106458"/>
              <a:ext cx="121379" cy="2523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03E17375-6623-4D54-98CE-02C1BAE0A1A3}"/>
                </a:ext>
              </a:extLst>
            </p:cNvPr>
            <p:cNvSpPr/>
            <p:nvPr/>
          </p:nvSpPr>
          <p:spPr>
            <a:xfrm rot="8351181">
              <a:off x="724134" y="3018862"/>
              <a:ext cx="129529" cy="2387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3D065F3E-8977-4DC7-9BDB-6D04F4A8D040}"/>
                </a:ext>
              </a:extLst>
            </p:cNvPr>
            <p:cNvSpPr/>
            <p:nvPr/>
          </p:nvSpPr>
          <p:spPr>
            <a:xfrm rot="2966574">
              <a:off x="691027" y="3429109"/>
              <a:ext cx="124403" cy="2544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DEBF0E45-F4C4-472D-AC90-0D1376117EF3}"/>
                </a:ext>
              </a:extLst>
            </p:cNvPr>
            <p:cNvSpPr/>
            <p:nvPr/>
          </p:nvSpPr>
          <p:spPr>
            <a:xfrm rot="4580379">
              <a:off x="654900" y="3328567"/>
              <a:ext cx="122642" cy="2578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BC71F4BE-0BAB-42E3-B961-D7258B3862DE}"/>
                </a:ext>
              </a:extLst>
            </p:cNvPr>
            <p:cNvSpPr/>
            <p:nvPr/>
          </p:nvSpPr>
          <p:spPr>
            <a:xfrm rot="15729449" flipH="1">
              <a:off x="1320719" y="3102357"/>
              <a:ext cx="100457" cy="2605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0B2E7785-5FBF-4248-9081-6ACEE0518BDC}"/>
                </a:ext>
              </a:extLst>
            </p:cNvPr>
            <p:cNvSpPr/>
            <p:nvPr/>
          </p:nvSpPr>
          <p:spPr>
            <a:xfrm rot="13930593">
              <a:off x="1264684" y="3015430"/>
              <a:ext cx="122421" cy="24165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21266E02-EDAE-478A-84BF-EAA756E7751B}"/>
                </a:ext>
              </a:extLst>
            </p:cNvPr>
            <p:cNvSpPr/>
            <p:nvPr/>
          </p:nvSpPr>
          <p:spPr>
            <a:xfrm rot="18592433">
              <a:off x="1302847" y="3442103"/>
              <a:ext cx="102118" cy="24990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角丸四角形 39"/>
          <p:cNvSpPr/>
          <p:nvPr/>
        </p:nvSpPr>
        <p:spPr>
          <a:xfrm>
            <a:off x="4817739" y="2852935"/>
            <a:ext cx="3857311" cy="2413225"/>
          </a:xfrm>
          <a:prstGeom prst="roundRect">
            <a:avLst>
              <a:gd name="adj" fmla="val 4542"/>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29EEF30-3600-4F62-8204-60E451BCBDCE}"/>
              </a:ext>
            </a:extLst>
          </p:cNvPr>
          <p:cNvSpPr txBox="1"/>
          <p:nvPr/>
        </p:nvSpPr>
        <p:spPr>
          <a:xfrm>
            <a:off x="4861729" y="3118636"/>
            <a:ext cx="3611237" cy="1631216"/>
          </a:xfrm>
          <a:prstGeom prst="rect">
            <a:avLst/>
          </a:prstGeom>
          <a:noFill/>
        </p:spPr>
        <p:txBody>
          <a:bodyPr wrap="square" rtlCol="0">
            <a:spAutoFit/>
          </a:bodyPr>
          <a:lstStyle>
            <a:defPPr>
              <a:defRPr lang="en-US"/>
            </a:defPPr>
            <a:lvl1pPr>
              <a:lnSpc>
                <a:spcPct val="150000"/>
              </a:lnSpc>
              <a:defRPr kumimoji="1" sz="1600"/>
            </a:lvl1pPr>
          </a:lstStyle>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外での運動や活動を</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中止・延期</a:t>
            </a:r>
            <a:r>
              <a:rPr lang="ja-JP" altLang="en-US" dirty="0">
                <a:latin typeface="BIZ UDPゴシック" panose="020B0400000000000000" pitchFamily="50" charset="-128"/>
                <a:ea typeface="BIZ UDPゴシック" panose="020B0400000000000000" pitchFamily="50" charset="-128"/>
              </a:rPr>
              <a:t>する</a:t>
            </a: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高齢者など熱中症のリスクが高い</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人に注意するように</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声をかける</a:t>
            </a: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昼夜を問わず、</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エアコンを使用</a:t>
            </a:r>
            <a:r>
              <a:rPr lang="ja-JP" altLang="en-US" dirty="0">
                <a:latin typeface="BIZ UDPゴシック" panose="020B0400000000000000" pitchFamily="50" charset="-128"/>
                <a:ea typeface="BIZ UDPゴシック" panose="020B0400000000000000" pitchFamily="50" charset="-128"/>
              </a:rPr>
              <a:t>し</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室内温度を調整</a:t>
            </a:r>
          </a:p>
        </p:txBody>
      </p:sp>
      <p:sp>
        <p:nvSpPr>
          <p:cNvPr id="42" name="四角形: 角を丸くする 127">
            <a:extLst>
              <a:ext uri="{FF2B5EF4-FFF2-40B4-BE49-F238E27FC236}">
                <a16:creationId xmlns:a16="http://schemas.microsoft.com/office/drawing/2014/main" id="{654C73F5-E2D4-496F-9200-DFBF97EEB585}"/>
              </a:ext>
            </a:extLst>
          </p:cNvPr>
          <p:cNvSpPr/>
          <p:nvPr/>
        </p:nvSpPr>
        <p:spPr>
          <a:xfrm>
            <a:off x="4665638" y="2354207"/>
            <a:ext cx="3640836" cy="742318"/>
          </a:xfrm>
          <a:prstGeom prst="roundRect">
            <a:avLst>
              <a:gd name="adj" fmla="val 4896"/>
            </a:avLst>
          </a:prstGeom>
          <a:solidFill>
            <a:schemeClr val="bg1"/>
          </a:solidFill>
          <a:ln>
            <a:solidFill>
              <a:srgbClr val="FF0000"/>
            </a:solidFill>
          </a:ln>
          <a:effectLst>
            <a:innerShdw blurRad="2286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A696FA8C-5396-4A2D-8EB0-1BA8E3088120}"/>
              </a:ext>
            </a:extLst>
          </p:cNvPr>
          <p:cNvSpPr txBox="1"/>
          <p:nvPr/>
        </p:nvSpPr>
        <p:spPr>
          <a:xfrm>
            <a:off x="5709445" y="2360020"/>
            <a:ext cx="2535503" cy="733534"/>
          </a:xfrm>
          <a:prstGeom prst="rect">
            <a:avLst/>
          </a:prstGeom>
          <a:noFill/>
        </p:spPr>
        <p:txBody>
          <a:bodyPr wrap="square" rtlCol="0">
            <a:spAutoFit/>
          </a:bodyPr>
          <a:lstStyle/>
          <a:p>
            <a:pPr>
              <a:lnSpc>
                <a:spcPts val="2500"/>
              </a:lnSpc>
            </a:pPr>
            <a:r>
              <a:rPr kumimoji="1" lang="ja-JP" altLang="en-US" sz="2200" dirty="0">
                <a:ln w="6350">
                  <a:noFill/>
                </a:ln>
                <a:solidFill>
                  <a:srgbClr val="FF0000"/>
                </a:solidFill>
                <a:effectLst/>
                <a:latin typeface="HGPｺﾞｼｯｸE" panose="020B0900000000000000" pitchFamily="50" charset="-128"/>
                <a:ea typeface="HGPｺﾞｼｯｸE" panose="020B0900000000000000" pitchFamily="50" charset="-128"/>
              </a:rPr>
              <a:t>発表</a:t>
            </a:r>
            <a:r>
              <a:rPr kumimoji="1" lang="ja-JP" altLang="en-US" sz="2200" dirty="0" smtClean="0">
                <a:ln w="6350">
                  <a:noFill/>
                </a:ln>
                <a:solidFill>
                  <a:srgbClr val="FF0000"/>
                </a:solidFill>
                <a:effectLst/>
                <a:latin typeface="HGPｺﾞｼｯｸE" panose="020B0900000000000000" pitchFamily="50" charset="-128"/>
                <a:ea typeface="HGPｺﾞｼｯｸE" panose="020B0900000000000000" pitchFamily="50" charset="-128"/>
              </a:rPr>
              <a:t>されたら徹底</a:t>
            </a:r>
            <a:endParaRPr kumimoji="1" lang="en-US" altLang="ja-JP" sz="2200" dirty="0" smtClean="0">
              <a:ln w="6350">
                <a:noFill/>
              </a:ln>
              <a:solidFill>
                <a:srgbClr val="FF0000"/>
              </a:solidFill>
              <a:effectLst/>
              <a:latin typeface="HGPｺﾞｼｯｸE" panose="020B0900000000000000" pitchFamily="50" charset="-128"/>
              <a:ea typeface="HGPｺﾞｼｯｸE" panose="020B0900000000000000" pitchFamily="50" charset="-128"/>
            </a:endParaRPr>
          </a:p>
          <a:p>
            <a:pPr>
              <a:lnSpc>
                <a:spcPts val="2500"/>
              </a:lnSpc>
            </a:pPr>
            <a:r>
              <a:rPr kumimoji="1" lang="ja-JP" altLang="en-US" sz="2200" dirty="0" smtClean="0">
                <a:ln w="6350">
                  <a:noFill/>
                </a:ln>
                <a:solidFill>
                  <a:srgbClr val="FF0000"/>
                </a:solidFill>
                <a:effectLst/>
                <a:latin typeface="HGPｺﾞｼｯｸE" panose="020B0900000000000000" pitchFamily="50" charset="-128"/>
                <a:ea typeface="HGPｺﾞｼｯｸE" panose="020B0900000000000000" pitchFamily="50" charset="-128"/>
              </a:rPr>
              <a:t>した予防行動を？</a:t>
            </a:r>
            <a:endParaRPr kumimoji="1" lang="ja-JP" altLang="en-US" sz="2200" dirty="0">
              <a:ln w="6350">
                <a:noFill/>
              </a:ln>
              <a:solidFill>
                <a:srgbClr val="FF0000"/>
              </a:solidFill>
              <a:effectLst/>
              <a:latin typeface="HGPｺﾞｼｯｸE" panose="020B0900000000000000" pitchFamily="50" charset="-128"/>
              <a:ea typeface="HGPｺﾞｼｯｸE" panose="020B0900000000000000" pitchFamily="50" charset="-128"/>
            </a:endParaRPr>
          </a:p>
        </p:txBody>
      </p:sp>
      <p:grpSp>
        <p:nvGrpSpPr>
          <p:cNvPr id="69" name="グループ化 68">
            <a:extLst>
              <a:ext uri="{FF2B5EF4-FFF2-40B4-BE49-F238E27FC236}">
                <a16:creationId xmlns:a16="http://schemas.microsoft.com/office/drawing/2014/main" id="{CEA5F573-A1E7-4E9F-B2C9-3A3CD58E1F7D}"/>
              </a:ext>
            </a:extLst>
          </p:cNvPr>
          <p:cNvGrpSpPr/>
          <p:nvPr/>
        </p:nvGrpSpPr>
        <p:grpSpPr>
          <a:xfrm>
            <a:off x="7231380" y="4508237"/>
            <a:ext cx="1229052" cy="648955"/>
            <a:chOff x="2887032" y="3885204"/>
            <a:chExt cx="1552060" cy="869657"/>
          </a:xfrm>
        </p:grpSpPr>
        <p:grpSp>
          <p:nvGrpSpPr>
            <p:cNvPr id="70" name="グループ化 69">
              <a:extLst>
                <a:ext uri="{FF2B5EF4-FFF2-40B4-BE49-F238E27FC236}">
                  <a16:creationId xmlns:a16="http://schemas.microsoft.com/office/drawing/2014/main" id="{DF98CA00-E6BA-4EC6-B3AC-1374D61377FA}"/>
                </a:ext>
              </a:extLst>
            </p:cNvPr>
            <p:cNvGrpSpPr/>
            <p:nvPr/>
          </p:nvGrpSpPr>
          <p:grpSpPr>
            <a:xfrm>
              <a:off x="2924193" y="3885204"/>
              <a:ext cx="1514899" cy="631727"/>
              <a:chOff x="2924193" y="3885204"/>
              <a:chExt cx="2558217" cy="1066800"/>
            </a:xfrm>
          </p:grpSpPr>
          <p:sp>
            <p:nvSpPr>
              <p:cNvPr id="75" name="四角形: 角を丸くする 166">
                <a:extLst>
                  <a:ext uri="{FF2B5EF4-FFF2-40B4-BE49-F238E27FC236}">
                    <a16:creationId xmlns:a16="http://schemas.microsoft.com/office/drawing/2014/main" id="{023B6314-8F52-4D50-AAC2-DD1589648FFC}"/>
                  </a:ext>
                </a:extLst>
              </p:cNvPr>
              <p:cNvSpPr/>
              <p:nvPr/>
            </p:nvSpPr>
            <p:spPr>
              <a:xfrm>
                <a:off x="2924193" y="3885204"/>
                <a:ext cx="2312894" cy="699247"/>
              </a:xfrm>
              <a:prstGeom prst="roundRect">
                <a:avLst>
                  <a:gd name="adj" fmla="val 641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E5C4DB42-E788-4DC1-AF15-2FB9F7541360}"/>
                  </a:ext>
                </a:extLst>
              </p:cNvPr>
              <p:cNvCxnSpPr>
                <a:cxnSpLocks/>
              </p:cNvCxnSpPr>
              <p:nvPr/>
            </p:nvCxnSpPr>
            <p:spPr>
              <a:xfrm>
                <a:off x="3049699" y="4006228"/>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03CB20FF-BB9B-446D-9B7F-8BD249570F79}"/>
                  </a:ext>
                </a:extLst>
              </p:cNvPr>
              <p:cNvCxnSpPr>
                <a:cxnSpLocks/>
              </p:cNvCxnSpPr>
              <p:nvPr/>
            </p:nvCxnSpPr>
            <p:spPr>
              <a:xfrm>
                <a:off x="3049699" y="4116046"/>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BED40D5-90BC-420B-AD1F-2A3F6F1C67AA}"/>
                  </a:ext>
                </a:extLst>
              </p:cNvPr>
              <p:cNvCxnSpPr>
                <a:cxnSpLocks/>
              </p:cNvCxnSpPr>
              <p:nvPr/>
            </p:nvCxnSpPr>
            <p:spPr>
              <a:xfrm>
                <a:off x="3049699" y="4225864"/>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899C28F-0831-4FE6-9741-A84FA81A5355}"/>
                  </a:ext>
                </a:extLst>
              </p:cNvPr>
              <p:cNvCxnSpPr>
                <a:cxnSpLocks/>
              </p:cNvCxnSpPr>
              <p:nvPr/>
            </p:nvCxnSpPr>
            <p:spPr>
              <a:xfrm>
                <a:off x="3049699" y="4335682"/>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A62D390-99C7-4B96-8056-5DE1FA7517DA}"/>
                  </a:ext>
                </a:extLst>
              </p:cNvPr>
              <p:cNvCxnSpPr>
                <a:cxnSpLocks/>
              </p:cNvCxnSpPr>
              <p:nvPr/>
            </p:nvCxnSpPr>
            <p:spPr>
              <a:xfrm>
                <a:off x="3049699" y="4445499"/>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9D24725-7364-4AB8-A4A5-7BEF91DDD05F}"/>
                  </a:ext>
                </a:extLst>
              </p:cNvPr>
              <p:cNvCxnSpPr>
                <a:cxnSpLocks/>
              </p:cNvCxnSpPr>
              <p:nvPr/>
            </p:nvCxnSpPr>
            <p:spPr>
              <a:xfrm>
                <a:off x="2943420"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B8A8C441-74C3-4A78-9CA3-55DC24930673}"/>
                  </a:ext>
                </a:extLst>
              </p:cNvPr>
              <p:cNvCxnSpPr>
                <a:cxnSpLocks/>
              </p:cNvCxnSpPr>
              <p:nvPr/>
            </p:nvCxnSpPr>
            <p:spPr>
              <a:xfrm>
                <a:off x="5214426"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4086159-3869-4FAB-896A-2D6426730B19}"/>
                  </a:ext>
                </a:extLst>
              </p:cNvPr>
              <p:cNvCxnSpPr>
                <a:cxnSpLocks/>
              </p:cNvCxnSpPr>
              <p:nvPr/>
            </p:nvCxnSpPr>
            <p:spPr>
              <a:xfrm>
                <a:off x="2947431" y="4697336"/>
                <a:ext cx="98035" cy="17858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320158ED-28E6-422E-B23E-E56067FC76DA}"/>
                  </a:ext>
                </a:extLst>
              </p:cNvPr>
              <p:cNvCxnSpPr>
                <a:cxnSpLocks/>
              </p:cNvCxnSpPr>
              <p:nvPr/>
            </p:nvCxnSpPr>
            <p:spPr>
              <a:xfrm>
                <a:off x="5214426" y="4687793"/>
                <a:ext cx="103226" cy="20004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96C1F11-F050-4E7A-AF84-4C26FAE5F4FF}"/>
                  </a:ext>
                </a:extLst>
              </p:cNvPr>
              <p:cNvCxnSpPr>
                <a:cxnSpLocks/>
              </p:cNvCxnSpPr>
              <p:nvPr/>
            </p:nvCxnSpPr>
            <p:spPr>
              <a:xfrm>
                <a:off x="5217388" y="3891220"/>
                <a:ext cx="262244" cy="11500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CB9221C-3407-4EFF-9138-BCB46DC17DC1}"/>
                  </a:ext>
                </a:extLst>
              </p:cNvPr>
              <p:cNvCxnSpPr>
                <a:cxnSpLocks/>
              </p:cNvCxnSpPr>
              <p:nvPr/>
            </p:nvCxnSpPr>
            <p:spPr>
              <a:xfrm>
                <a:off x="5479632" y="4005352"/>
                <a:ext cx="1" cy="918882"/>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719D629-C031-4489-9A60-07E1EAB73C80}"/>
                  </a:ext>
                </a:extLst>
              </p:cNvPr>
              <p:cNvCxnSpPr>
                <a:cxnSpLocks/>
              </p:cNvCxnSpPr>
              <p:nvPr/>
            </p:nvCxnSpPr>
            <p:spPr>
              <a:xfrm flipV="1">
                <a:off x="5311636" y="4923809"/>
                <a:ext cx="170774" cy="2619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EFB24D0-C8EA-4CD3-8D81-54FFFB4B919E}"/>
                  </a:ext>
                </a:extLst>
              </p:cNvPr>
              <p:cNvCxnSpPr>
                <a:cxnSpLocks/>
              </p:cNvCxnSpPr>
              <p:nvPr/>
            </p:nvCxnSpPr>
            <p:spPr>
              <a:xfrm>
                <a:off x="2943420" y="4687793"/>
                <a:ext cx="2271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9931864-8A20-4344-BC38-DD5A3270A96B}"/>
                  </a:ext>
                </a:extLst>
              </p:cNvPr>
              <p:cNvCxnSpPr>
                <a:cxnSpLocks/>
              </p:cNvCxnSpPr>
              <p:nvPr/>
            </p:nvCxnSpPr>
            <p:spPr>
              <a:xfrm>
                <a:off x="3049699" y="4890989"/>
                <a:ext cx="2269065" cy="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1C423C6-ECD5-47C4-8720-B3BB5B17505D}"/>
                  </a:ext>
                </a:extLst>
              </p:cNvPr>
              <p:cNvCxnSpPr>
                <a:cxnSpLocks/>
              </p:cNvCxnSpPr>
              <p:nvPr/>
            </p:nvCxnSpPr>
            <p:spPr>
              <a:xfrm>
                <a:off x="3049699" y="4888001"/>
                <a:ext cx="4011" cy="6400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979E653-EFEB-47D5-AD83-DB39F7DD3DB6}"/>
                  </a:ext>
                </a:extLst>
              </p:cNvPr>
              <p:cNvCxnSpPr>
                <a:cxnSpLocks/>
              </p:cNvCxnSpPr>
              <p:nvPr/>
            </p:nvCxnSpPr>
            <p:spPr>
              <a:xfrm flipH="1">
                <a:off x="5319657" y="4893851"/>
                <a:ext cx="2006" cy="48127"/>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4E100F6-5475-448C-AE26-D5B69122CAC1}"/>
                  </a:ext>
                </a:extLst>
              </p:cNvPr>
              <p:cNvCxnSpPr>
                <a:cxnSpLocks/>
              </p:cNvCxnSpPr>
              <p:nvPr/>
            </p:nvCxnSpPr>
            <p:spPr>
              <a:xfrm flipV="1">
                <a:off x="3053710" y="4950256"/>
                <a:ext cx="2260821" cy="174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71" name="コネクタ: 曲線 162">
              <a:extLst>
                <a:ext uri="{FF2B5EF4-FFF2-40B4-BE49-F238E27FC236}">
                  <a16:creationId xmlns:a16="http://schemas.microsoft.com/office/drawing/2014/main" id="{CF6A0757-4124-4A52-8783-1D20D7199523}"/>
                </a:ext>
              </a:extLst>
            </p:cNvPr>
            <p:cNvCxnSpPr>
              <a:cxnSpLocks/>
            </p:cNvCxnSpPr>
            <p:nvPr/>
          </p:nvCxnSpPr>
          <p:spPr>
            <a:xfrm rot="10800000" flipV="1">
              <a:off x="2887032"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2" name="コネクタ: 曲線 163">
              <a:extLst>
                <a:ext uri="{FF2B5EF4-FFF2-40B4-BE49-F238E27FC236}">
                  <a16:creationId xmlns:a16="http://schemas.microsoft.com/office/drawing/2014/main" id="{AD86E71A-9F97-47B5-947D-BFB248F6CBA5}"/>
                </a:ext>
              </a:extLst>
            </p:cNvPr>
            <p:cNvCxnSpPr>
              <a:cxnSpLocks/>
            </p:cNvCxnSpPr>
            <p:nvPr/>
          </p:nvCxnSpPr>
          <p:spPr>
            <a:xfrm rot="10800000" flipV="1">
              <a:off x="3200706"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3" name="コネクタ: 曲線 164">
              <a:extLst>
                <a:ext uri="{FF2B5EF4-FFF2-40B4-BE49-F238E27FC236}">
                  <a16:creationId xmlns:a16="http://schemas.microsoft.com/office/drawing/2014/main" id="{2D3393F8-838D-48DB-BC72-B37A33349D41}"/>
                </a:ext>
              </a:extLst>
            </p:cNvPr>
            <p:cNvCxnSpPr>
              <a:cxnSpLocks/>
            </p:cNvCxnSpPr>
            <p:nvPr/>
          </p:nvCxnSpPr>
          <p:spPr>
            <a:xfrm rot="10800000" flipV="1">
              <a:off x="3514380"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4" name="コネクタ: 曲線 165">
              <a:extLst>
                <a:ext uri="{FF2B5EF4-FFF2-40B4-BE49-F238E27FC236}">
                  <a16:creationId xmlns:a16="http://schemas.microsoft.com/office/drawing/2014/main" id="{0874EA35-BEFE-4ED8-A6DC-CEBD8CC14DA7}"/>
                </a:ext>
              </a:extLst>
            </p:cNvPr>
            <p:cNvCxnSpPr>
              <a:cxnSpLocks/>
            </p:cNvCxnSpPr>
            <p:nvPr/>
          </p:nvCxnSpPr>
          <p:spPr>
            <a:xfrm rot="10800000" flipV="1">
              <a:off x="3828053"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grpSp>
      <p:sp>
        <p:nvSpPr>
          <p:cNvPr id="117" name="四角形: 角を丸くする 21">
            <a:extLst>
              <a:ext uri="{FF2B5EF4-FFF2-40B4-BE49-F238E27FC236}">
                <a16:creationId xmlns:a16="http://schemas.microsoft.com/office/drawing/2014/main" id="{BBBE8A36-8728-4AB7-A584-9EE939C7F79A}"/>
              </a:ext>
            </a:extLst>
          </p:cNvPr>
          <p:cNvSpPr/>
          <p:nvPr/>
        </p:nvSpPr>
        <p:spPr>
          <a:xfrm>
            <a:off x="4528328" y="5517232"/>
            <a:ext cx="4370955" cy="883877"/>
          </a:xfrm>
          <a:prstGeom prst="roundRect">
            <a:avLst>
              <a:gd name="adj" fmla="val 19903"/>
            </a:avLst>
          </a:prstGeom>
          <a:solidFill>
            <a:srgbClr val="FFFF00"/>
          </a:solidFill>
          <a:ln>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BD82540-A076-4FF1-B10E-9CC2ABB272CC}"/>
              </a:ext>
            </a:extLst>
          </p:cNvPr>
          <p:cNvSpPr txBox="1"/>
          <p:nvPr/>
        </p:nvSpPr>
        <p:spPr>
          <a:xfrm>
            <a:off x="4756367" y="5618908"/>
            <a:ext cx="4081544" cy="615553"/>
          </a:xfrm>
          <a:prstGeom prst="rect">
            <a:avLst/>
          </a:prstGeom>
          <a:noFill/>
          <a:ln>
            <a:noFill/>
          </a:ln>
        </p:spPr>
        <p:txBody>
          <a:bodyPr wrap="square" lIns="0" tIns="0" rIns="0" bIns="0" rtlCol="0" anchor="ctr" anchorCtr="0">
            <a:spAutoFit/>
          </a:bodyPr>
          <a:lstStyle/>
          <a:p>
            <a:r>
              <a:rPr kumimoji="1" lang="ja-JP" altLang="en-US" sz="2000" b="1" dirty="0">
                <a:ln w="6350">
                  <a:noFill/>
                </a:ln>
                <a:latin typeface="BIZ UDゴシック" panose="020B0400000000000000" pitchFamily="49" charset="-128"/>
                <a:ea typeface="BIZ UDゴシック" panose="020B0400000000000000" pitchFamily="49" charset="-128"/>
              </a:rPr>
              <a:t>熱中症警戒アラートを</a:t>
            </a:r>
            <a:r>
              <a:rPr kumimoji="1" lang="ja-JP" altLang="en-US" sz="2000" b="1" dirty="0" smtClean="0">
                <a:ln w="6350">
                  <a:noFill/>
                </a:ln>
                <a:latin typeface="BIZ UDゴシック" panose="020B0400000000000000" pitchFamily="49" charset="-128"/>
                <a:ea typeface="BIZ UDゴシック" panose="020B0400000000000000" pitchFamily="49" charset="-128"/>
              </a:rPr>
              <a:t>活用して、</a:t>
            </a:r>
            <a:endParaRPr kumimoji="1" lang="en-US" altLang="ja-JP" sz="2000" b="1" dirty="0" smtClean="0">
              <a:ln w="6350">
                <a:noFill/>
              </a:ln>
              <a:latin typeface="BIZ UDゴシック" panose="020B0400000000000000" pitchFamily="49" charset="-128"/>
              <a:ea typeface="BIZ UDゴシック" panose="020B0400000000000000" pitchFamily="49" charset="-128"/>
            </a:endParaRPr>
          </a:p>
          <a:p>
            <a:r>
              <a:rPr kumimoji="1" lang="ja-JP" altLang="en-US" sz="2000" b="1" dirty="0" smtClean="0">
                <a:ln w="6350">
                  <a:noFill/>
                </a:ln>
                <a:latin typeface="BIZ UDゴシック" panose="020B0400000000000000" pitchFamily="49" charset="-128"/>
                <a:ea typeface="BIZ UDゴシック" panose="020B0400000000000000" pitchFamily="49" charset="-128"/>
              </a:rPr>
              <a:t>効果的</a:t>
            </a:r>
            <a:r>
              <a:rPr kumimoji="1" lang="ja-JP" altLang="en-US" sz="2000" b="1" dirty="0">
                <a:ln w="6350">
                  <a:noFill/>
                </a:ln>
                <a:latin typeface="BIZ UDゴシック" panose="020B0400000000000000" pitchFamily="49" charset="-128"/>
                <a:ea typeface="BIZ UDゴシック" panose="020B0400000000000000" pitchFamily="49" charset="-128"/>
              </a:rPr>
              <a:t>な予防行動</a:t>
            </a:r>
            <a:r>
              <a:rPr kumimoji="1" lang="ja-JP" altLang="en-US" sz="2000" b="1" dirty="0" smtClean="0">
                <a:ln w="6350">
                  <a:noFill/>
                </a:ln>
                <a:latin typeface="BIZ UDゴシック" panose="020B0400000000000000" pitchFamily="49" charset="-128"/>
                <a:ea typeface="BIZ UDゴシック" panose="020B0400000000000000" pitchFamily="49" charset="-128"/>
              </a:rPr>
              <a:t>へ繋げましょう</a:t>
            </a:r>
            <a:r>
              <a:rPr kumimoji="1" lang="ja-JP" altLang="en-US" sz="2000" b="1" dirty="0">
                <a:ln w="6350">
                  <a:noFill/>
                </a:ln>
                <a:latin typeface="BIZ UDゴシック" panose="020B0400000000000000" pitchFamily="49" charset="-128"/>
                <a:ea typeface="BIZ UDゴシック" panose="020B0400000000000000" pitchFamily="49" charset="-128"/>
              </a:rPr>
              <a:t>！</a:t>
            </a:r>
          </a:p>
        </p:txBody>
      </p:sp>
      <p:grpSp>
        <p:nvGrpSpPr>
          <p:cNvPr id="67" name="グループ化 66">
            <a:extLst>
              <a:ext uri="{FF2B5EF4-FFF2-40B4-BE49-F238E27FC236}">
                <a16:creationId xmlns:a16="http://schemas.microsoft.com/office/drawing/2014/main" id="{2EEF2029-74F9-4464-B82E-5969AAB68A5D}"/>
              </a:ext>
            </a:extLst>
          </p:cNvPr>
          <p:cNvGrpSpPr/>
          <p:nvPr/>
        </p:nvGrpSpPr>
        <p:grpSpPr>
          <a:xfrm>
            <a:off x="4813334" y="2453801"/>
            <a:ext cx="781983" cy="505412"/>
            <a:chOff x="587290" y="3018862"/>
            <a:chExt cx="927854" cy="599692"/>
          </a:xfrm>
        </p:grpSpPr>
        <p:grpSp>
          <p:nvGrpSpPr>
            <p:cNvPr id="68" name="グループ化 67">
              <a:extLst>
                <a:ext uri="{FF2B5EF4-FFF2-40B4-BE49-F238E27FC236}">
                  <a16:creationId xmlns:a16="http://schemas.microsoft.com/office/drawing/2014/main" id="{59D28D4C-C638-4A39-BB07-BB2658728464}"/>
                </a:ext>
              </a:extLst>
            </p:cNvPr>
            <p:cNvGrpSpPr/>
            <p:nvPr/>
          </p:nvGrpSpPr>
          <p:grpSpPr>
            <a:xfrm>
              <a:off x="858412" y="3160969"/>
              <a:ext cx="373424" cy="432382"/>
              <a:chOff x="4413786" y="2447186"/>
              <a:chExt cx="2882504" cy="3337611"/>
            </a:xfrm>
          </p:grpSpPr>
          <p:sp>
            <p:nvSpPr>
              <p:cNvPr id="101" name="四角形: 角を丸くする 153">
                <a:extLst>
                  <a:ext uri="{FF2B5EF4-FFF2-40B4-BE49-F238E27FC236}">
                    <a16:creationId xmlns:a16="http://schemas.microsoft.com/office/drawing/2014/main" id="{4388BA17-318E-4AD5-9F92-DA0EEA1921E9}"/>
                  </a:ext>
                </a:extLst>
              </p:cNvPr>
              <p:cNvSpPr/>
              <p:nvPr/>
            </p:nvSpPr>
            <p:spPr>
              <a:xfrm>
                <a:off x="4660306" y="2447186"/>
                <a:ext cx="2389464" cy="995989"/>
              </a:xfrm>
              <a:prstGeom prst="roundRect">
                <a:avLst>
                  <a:gd name="adj" fmla="val 50000"/>
                </a:avLst>
              </a:prstGeom>
              <a:gradFill>
                <a:gsLst>
                  <a:gs pos="0">
                    <a:srgbClr val="FF0000">
                      <a:lumMod val="100000"/>
                    </a:srgbClr>
                  </a:gs>
                  <a:gs pos="100000">
                    <a:srgbClr val="FF0000">
                      <a:lumMod val="4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2CB1AD83-D5E3-46DA-9AB4-85F353DBC8A9}"/>
                  </a:ext>
                </a:extLst>
              </p:cNvPr>
              <p:cNvSpPr/>
              <p:nvPr/>
            </p:nvSpPr>
            <p:spPr>
              <a:xfrm>
                <a:off x="4413786" y="5408580"/>
                <a:ext cx="2882504" cy="376217"/>
              </a:xfrm>
              <a:prstGeom prst="rect">
                <a:avLst/>
              </a:prstGeom>
              <a:gradFill flip="none" rotWithShape="1">
                <a:gsLst>
                  <a:gs pos="0">
                    <a:schemeClr val="tx1">
                      <a:lumMod val="100000"/>
                    </a:schemeClr>
                  </a:gs>
                  <a:gs pos="30000">
                    <a:srgbClr val="545454"/>
                  </a:gs>
                  <a:gs pos="70000">
                    <a:srgbClr val="4D4D4D"/>
                  </a:gs>
                  <a:gs pos="100000">
                    <a:schemeClr val="tx1">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台形 102">
                <a:extLst>
                  <a:ext uri="{FF2B5EF4-FFF2-40B4-BE49-F238E27FC236}">
                    <a16:creationId xmlns:a16="http://schemas.microsoft.com/office/drawing/2014/main" id="{84617900-CE4C-4CE7-B8E9-766E96B4A3E1}"/>
                  </a:ext>
                </a:extLst>
              </p:cNvPr>
              <p:cNvSpPr/>
              <p:nvPr/>
            </p:nvSpPr>
            <p:spPr>
              <a:xfrm>
                <a:off x="4514990" y="2945180"/>
                <a:ext cx="2680096" cy="2341623"/>
              </a:xfrm>
              <a:prstGeom prst="trapezoid">
                <a:avLst>
                  <a:gd name="adj" fmla="val 6289"/>
                </a:avLst>
              </a:prstGeom>
              <a:gradFill>
                <a:gsLst>
                  <a:gs pos="0">
                    <a:srgbClr val="FF0000">
                      <a:lumMod val="100000"/>
                    </a:srgbClr>
                  </a:gs>
                  <a:gs pos="100000">
                    <a:srgbClr val="FF0000">
                      <a:lumMod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3" name="二等辺三角形 92">
              <a:extLst>
                <a:ext uri="{FF2B5EF4-FFF2-40B4-BE49-F238E27FC236}">
                  <a16:creationId xmlns:a16="http://schemas.microsoft.com/office/drawing/2014/main" id="{D2442F17-AA42-48FF-8EBC-786D452645A7}"/>
                </a:ext>
              </a:extLst>
            </p:cNvPr>
            <p:cNvSpPr/>
            <p:nvPr/>
          </p:nvSpPr>
          <p:spPr>
            <a:xfrm rot="17124379">
              <a:off x="1331701" y="3354192"/>
              <a:ext cx="102996" cy="263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二等辺三角形 93">
              <a:extLst>
                <a:ext uri="{FF2B5EF4-FFF2-40B4-BE49-F238E27FC236}">
                  <a16:creationId xmlns:a16="http://schemas.microsoft.com/office/drawing/2014/main" id="{A74278CA-1968-4EB0-852D-9E3A8EE17CF3}"/>
                </a:ext>
              </a:extLst>
            </p:cNvPr>
            <p:cNvSpPr/>
            <p:nvPr/>
          </p:nvSpPr>
          <p:spPr>
            <a:xfrm rot="6592667">
              <a:off x="663451" y="3106458"/>
              <a:ext cx="121379" cy="2523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二等辺三角形 94">
              <a:extLst>
                <a:ext uri="{FF2B5EF4-FFF2-40B4-BE49-F238E27FC236}">
                  <a16:creationId xmlns:a16="http://schemas.microsoft.com/office/drawing/2014/main" id="{03E17375-6623-4D54-98CE-02C1BAE0A1A3}"/>
                </a:ext>
              </a:extLst>
            </p:cNvPr>
            <p:cNvSpPr/>
            <p:nvPr/>
          </p:nvSpPr>
          <p:spPr>
            <a:xfrm rot="8351181">
              <a:off x="724134" y="3018862"/>
              <a:ext cx="129529" cy="2387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a:extLst>
                <a:ext uri="{FF2B5EF4-FFF2-40B4-BE49-F238E27FC236}">
                  <a16:creationId xmlns:a16="http://schemas.microsoft.com/office/drawing/2014/main" id="{3D065F3E-8977-4DC7-9BDB-6D04F4A8D040}"/>
                </a:ext>
              </a:extLst>
            </p:cNvPr>
            <p:cNvSpPr/>
            <p:nvPr/>
          </p:nvSpPr>
          <p:spPr>
            <a:xfrm rot="2966574">
              <a:off x="691027" y="3429109"/>
              <a:ext cx="124403" cy="2544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a:extLst>
                <a:ext uri="{FF2B5EF4-FFF2-40B4-BE49-F238E27FC236}">
                  <a16:creationId xmlns:a16="http://schemas.microsoft.com/office/drawing/2014/main" id="{DEBF0E45-F4C4-472D-AC90-0D1376117EF3}"/>
                </a:ext>
              </a:extLst>
            </p:cNvPr>
            <p:cNvSpPr/>
            <p:nvPr/>
          </p:nvSpPr>
          <p:spPr>
            <a:xfrm rot="4580379">
              <a:off x="654900" y="3328567"/>
              <a:ext cx="122642" cy="2578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a:extLst>
                <a:ext uri="{FF2B5EF4-FFF2-40B4-BE49-F238E27FC236}">
                  <a16:creationId xmlns:a16="http://schemas.microsoft.com/office/drawing/2014/main" id="{BC71F4BE-0BAB-42E3-B961-D7258B3862DE}"/>
                </a:ext>
              </a:extLst>
            </p:cNvPr>
            <p:cNvSpPr/>
            <p:nvPr/>
          </p:nvSpPr>
          <p:spPr>
            <a:xfrm rot="15729449" flipH="1">
              <a:off x="1320719" y="3102357"/>
              <a:ext cx="100457" cy="2605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二等辺三角形 98">
              <a:extLst>
                <a:ext uri="{FF2B5EF4-FFF2-40B4-BE49-F238E27FC236}">
                  <a16:creationId xmlns:a16="http://schemas.microsoft.com/office/drawing/2014/main" id="{0B2E7785-5FBF-4248-9081-6ACEE0518BDC}"/>
                </a:ext>
              </a:extLst>
            </p:cNvPr>
            <p:cNvSpPr/>
            <p:nvPr/>
          </p:nvSpPr>
          <p:spPr>
            <a:xfrm rot="13930593">
              <a:off x="1264684" y="3015430"/>
              <a:ext cx="122421" cy="24165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二等辺三角形 99">
              <a:extLst>
                <a:ext uri="{FF2B5EF4-FFF2-40B4-BE49-F238E27FC236}">
                  <a16:creationId xmlns:a16="http://schemas.microsoft.com/office/drawing/2014/main" id="{21266E02-EDAE-478A-84BF-EAA756E7751B}"/>
                </a:ext>
              </a:extLst>
            </p:cNvPr>
            <p:cNvSpPr/>
            <p:nvPr/>
          </p:nvSpPr>
          <p:spPr>
            <a:xfrm rot="18592433">
              <a:off x="1302847" y="3442103"/>
              <a:ext cx="102118" cy="24990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7404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過去の</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状況</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◆熱中症救急搬送について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a:t>
            </a:r>
          </a:p>
        </p:txBody>
      </p:sp>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429018" y="3473880"/>
            <a:ext cx="3499676"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2020</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の調査期間</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は６月から</a:t>
            </a:r>
            <a:r>
              <a:rPr lang="ja-JP" altLang="en-US" sz="1100" dirty="0">
                <a:solidFill>
                  <a:prstClr val="black"/>
                </a:solidFill>
                <a:latin typeface="メイリオ" panose="020B0604030504040204" pitchFamily="50" charset="-128"/>
                <a:ea typeface="メイリオ" panose="020B0604030504040204" pitchFamily="50" charset="-128"/>
              </a:rPr>
              <a:t>９</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となっている。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■月別の熱中症救急搬送人員数（府域）</a:t>
            </a:r>
          </a:p>
        </p:txBody>
      </p:sp>
      <p:sp>
        <p:nvSpPr>
          <p:cNvPr id="17" name="テキスト ボックス 16"/>
          <p:cNvSpPr txBox="1"/>
          <p:nvPr/>
        </p:nvSpPr>
        <p:spPr>
          <a:xfrm>
            <a:off x="209386" y="3939459"/>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■熱中症による救急搬送状況（都道府県別）</a:t>
            </a:r>
          </a:p>
        </p:txBody>
      </p:sp>
      <p:sp>
        <p:nvSpPr>
          <p:cNvPr id="18" name="正方形/長方形 17"/>
          <p:cNvSpPr/>
          <p:nvPr/>
        </p:nvSpPr>
        <p:spPr>
          <a:xfrm>
            <a:off x="5277253" y="844714"/>
            <a:ext cx="3884414"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（出典）いずれも消防庁「熱中症による救急搬送の状況」</a:t>
            </a:r>
          </a:p>
        </p:txBody>
      </p:sp>
      <p:sp>
        <p:nvSpPr>
          <p:cNvPr id="22" name="テキスト ボックス 21"/>
          <p:cNvSpPr txBox="1"/>
          <p:nvPr/>
        </p:nvSpPr>
        <p:spPr>
          <a:xfrm>
            <a:off x="4859364" y="3927498"/>
            <a:ext cx="388843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■年齢区分別の救急搬送数（府域）</a:t>
            </a:r>
          </a:p>
        </p:txBody>
      </p:sp>
      <p:sp>
        <p:nvSpPr>
          <p:cNvPr id="20" name="正方形/長方形 19"/>
          <p:cNvSpPr/>
          <p:nvPr/>
        </p:nvSpPr>
        <p:spPr>
          <a:xfrm>
            <a:off x="467544" y="4247510"/>
            <a:ext cx="607859"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（人）</a:t>
            </a:r>
          </a:p>
        </p:txBody>
      </p:sp>
      <p:sp>
        <p:nvSpPr>
          <p:cNvPr id="21" name="正方形/長方形 20">
            <a:extLst>
              <a:ext uri="{FF2B5EF4-FFF2-40B4-BE49-F238E27FC236}">
                <a16:creationId xmlns:a16="http://schemas.microsoft.com/office/drawing/2014/main" id="{DEE3B05A-1889-43B3-B339-7CCA792B8E57}"/>
              </a:ext>
            </a:extLst>
          </p:cNvPr>
          <p:cNvSpPr/>
          <p:nvPr/>
        </p:nvSpPr>
        <p:spPr>
          <a:xfrm>
            <a:off x="4283968" y="3479780"/>
            <a:ext cx="4662345"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2022</a:t>
            </a:r>
            <a:r>
              <a:rPr kumimoji="1" lang="ja-JP" altLang="en-US" sz="1400" b="0" i="0" u="none" strike="noStrike" kern="1200" cap="none" spc="0" normalizeH="0" baseline="0" noProof="0" dirty="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年の速報値では</a:t>
            </a:r>
            <a:r>
              <a:rPr kumimoji="1" lang="ja-JP" altLang="en-US" sz="1400" b="0" i="0" u="none" strike="noStrike" kern="1200" cap="none" spc="0" normalizeH="0" baseline="0" noProof="0" dirty="0" smtClean="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1200" cap="none" spc="0" normalizeH="0" baseline="0" noProof="0" dirty="0" smtClean="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707</a:t>
            </a:r>
            <a:r>
              <a:rPr kumimoji="1" lang="ja-JP" altLang="en-US" sz="1400" b="0" i="0" u="none" strike="noStrike" kern="1200" cap="none" spc="0" normalizeH="0" baseline="0" noProof="0" dirty="0" smtClean="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人（</a:t>
            </a:r>
            <a:r>
              <a:rPr lang="ja-JP" altLang="en-US" sz="1400" dirty="0">
                <a:ln w="0">
                  <a:solidFill>
                    <a:srgbClr val="FF0000"/>
                  </a:solidFill>
                </a:ln>
                <a:solidFill>
                  <a:srgbClr val="4F81BD"/>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４</a:t>
            </a:r>
            <a:r>
              <a:rPr kumimoji="1" lang="ja-JP" altLang="en-US" sz="1400" b="0" i="0" u="none" strike="noStrike" kern="1200" cap="none" spc="0" normalizeH="0" baseline="0" noProof="0" dirty="0" smtClean="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1200" cap="none" spc="0" normalizeH="0" baseline="0" noProof="0" dirty="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25</a:t>
            </a:r>
            <a:r>
              <a:rPr kumimoji="1" lang="ja-JP" altLang="en-US" sz="1400" b="0" i="0" u="none" strike="noStrike" kern="1200" cap="none" spc="0" normalizeH="0" baseline="0" noProof="0" dirty="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日</a:t>
            </a:r>
            <a:r>
              <a:rPr kumimoji="1" lang="ja-JP" altLang="en-US" sz="1400" b="0" i="0" u="none" strike="noStrike" kern="1200" cap="none" spc="0" normalizeH="0" baseline="0" noProof="0" dirty="0" smtClean="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a:t>
            </a:r>
            <a:r>
              <a:rPr lang="en-US" altLang="ja-JP" sz="1400" noProof="0" dirty="0">
                <a:ln w="0">
                  <a:solidFill>
                    <a:srgbClr val="FF0000"/>
                  </a:solidFill>
                </a:ln>
                <a:solidFill>
                  <a:srgbClr val="4F81BD"/>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6</a:t>
            </a:r>
            <a:r>
              <a:rPr kumimoji="1" lang="ja-JP" altLang="en-US" sz="1400" b="0" i="0" u="none" strike="noStrike" kern="1200" cap="none" spc="0" normalizeH="0" baseline="0" noProof="0" dirty="0" smtClean="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月</a:t>
            </a:r>
            <a:r>
              <a:rPr lang="en-US" altLang="ja-JP" sz="1400" dirty="0">
                <a:ln w="0">
                  <a:solidFill>
                    <a:srgbClr val="FF0000"/>
                  </a:solidFill>
                </a:ln>
                <a:solidFill>
                  <a:srgbClr val="4F81BD"/>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26</a:t>
            </a:r>
            <a:r>
              <a:rPr kumimoji="1" lang="ja-JP" altLang="en-US" sz="1400" b="0" i="0" u="none" strike="noStrike" kern="1200" cap="none" spc="0" normalizeH="0" baseline="0" noProof="0" dirty="0" smtClean="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日）</a:t>
            </a:r>
            <a:endParaRPr kumimoji="1" lang="en-US" altLang="ja-JP" sz="1400" b="0" i="0" u="none" strike="noStrike" kern="1200" cap="none" spc="0" normalizeH="0" baseline="0" noProof="0" dirty="0">
              <a:ln w="0">
                <a:solidFill>
                  <a:srgbClr val="FF0000"/>
                </a:solidFill>
              </a:ln>
              <a:solidFill>
                <a:srgbClr val="4F81BD"/>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448982" y="4227761"/>
            <a:ext cx="4442460" cy="2209800"/>
          </a:xfrm>
          <a:prstGeom prst="rect">
            <a:avLst/>
          </a:prstGeom>
        </p:spPr>
      </p:pic>
      <p:pic>
        <p:nvPicPr>
          <p:cNvPr id="7" name="図 6"/>
          <p:cNvPicPr>
            <a:picLocks noChangeAspect="1"/>
          </p:cNvPicPr>
          <p:nvPr/>
        </p:nvPicPr>
        <p:blipFill>
          <a:blip r:embed="rId4"/>
          <a:stretch>
            <a:fillRect/>
          </a:stretch>
        </p:blipFill>
        <p:spPr>
          <a:xfrm>
            <a:off x="5031177" y="4247510"/>
            <a:ext cx="3832860" cy="2217420"/>
          </a:xfrm>
          <a:prstGeom prst="rect">
            <a:avLst/>
          </a:prstGeom>
        </p:spPr>
      </p:pic>
      <p:pic>
        <p:nvPicPr>
          <p:cNvPr id="8" name="図 7"/>
          <p:cNvPicPr>
            <a:picLocks noChangeAspect="1"/>
          </p:cNvPicPr>
          <p:nvPr/>
        </p:nvPicPr>
        <p:blipFill>
          <a:blip r:embed="rId5"/>
          <a:stretch>
            <a:fillRect/>
          </a:stretch>
        </p:blipFill>
        <p:spPr>
          <a:xfrm>
            <a:off x="485478" y="1388584"/>
            <a:ext cx="8121673" cy="2085295"/>
          </a:xfrm>
          <a:prstGeom prst="rect">
            <a:avLst/>
          </a:prstGeom>
        </p:spPr>
      </p:pic>
    </p:spTree>
    <p:extLst>
      <p:ext uri="{BB962C8B-B14F-4D97-AF65-F5344CB8AC3E}">
        <p14:creationId xmlns:p14="http://schemas.microsoft.com/office/powerpoint/2010/main" val="160487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今夏の状況</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◆暑さについて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５</a:t>
            </a: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162162" y="1124744"/>
            <a:ext cx="701386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■近畿地方における</a:t>
            </a:r>
            <a:r>
              <a:rPr kumimoji="1" lang="en-US" altLang="ja-JP" sz="1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2022</a:t>
            </a:r>
            <a:r>
              <a:rPr kumimoji="1" lang="ja-JP" altLang="en-US" sz="1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年</a:t>
            </a:r>
            <a:r>
              <a:rPr kumimoji="1" lang="ja-JP" altLang="en-US" sz="18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７～</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９</a:t>
            </a:r>
            <a:r>
              <a:rPr kumimoji="1" lang="ja-JP" altLang="en-US" sz="18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月</a:t>
            </a:r>
            <a:r>
              <a:rPr kumimoji="1" lang="ja-JP" altLang="en-US" sz="1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の３か月予報（気温）</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p:cNvSpPr/>
          <p:nvPr/>
        </p:nvSpPr>
        <p:spPr>
          <a:xfrm>
            <a:off x="7266426" y="3959477"/>
            <a:ext cx="1354244" cy="26160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（出典）気象庁</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HP</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33" name="表 32">
            <a:extLst>
              <a:ext uri="{FF2B5EF4-FFF2-40B4-BE49-F238E27FC236}">
                <a16:creationId xmlns:a16="http://schemas.microsoft.com/office/drawing/2014/main" id="{2E001CB1-6936-42A0-BFCD-8F5148392B9D}"/>
              </a:ext>
            </a:extLst>
          </p:cNvPr>
          <p:cNvGraphicFramePr>
            <a:graphicFrameLocks noGrp="1"/>
          </p:cNvGraphicFramePr>
          <p:nvPr>
            <p:extLst/>
          </p:nvPr>
        </p:nvGraphicFramePr>
        <p:xfrm>
          <a:off x="4927255" y="2704579"/>
          <a:ext cx="3688277" cy="288032"/>
        </p:xfrm>
        <a:graphic>
          <a:graphicData uri="http://schemas.openxmlformats.org/drawingml/2006/table">
            <a:tbl>
              <a:tblPr/>
              <a:tblGrid>
                <a:gridCol w="401568">
                  <a:extLst>
                    <a:ext uri="{9D8B030D-6E8A-4147-A177-3AD203B41FA5}">
                      <a16:colId xmlns:a16="http://schemas.microsoft.com/office/drawing/2014/main" val="1859975121"/>
                    </a:ext>
                  </a:extLst>
                </a:gridCol>
                <a:gridCol w="3286709">
                  <a:extLst>
                    <a:ext uri="{9D8B030D-6E8A-4147-A177-3AD203B41FA5}">
                      <a16:colId xmlns:a16="http://schemas.microsoft.com/office/drawing/2014/main" val="3916260883"/>
                    </a:ext>
                  </a:extLst>
                </a:gridCol>
              </a:tblGrid>
              <a:tr h="288032">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天候</a:t>
                      </a:r>
                    </a:p>
                  </a:txBody>
                  <a:tcPr marL="40643" marR="40643" marT="39017" marB="39017" anchor="ctr">
                    <a:lnL>
                      <a:noFill/>
                    </a:lnL>
                    <a:lnR>
                      <a:noFill/>
                    </a:lnR>
                    <a:lnT>
                      <a:noFill/>
                    </a:lnT>
                    <a:lnB>
                      <a:noFill/>
                    </a:lnB>
                  </a:tcPr>
                </a:tc>
                <a:tc>
                  <a:txBody>
                    <a:bodyPr/>
                    <a:lstStyle/>
                    <a:p>
                      <a:pPr marL="0" marR="0" algn="l">
                        <a:spcBef>
                          <a:spcPts val="0"/>
                        </a:spcBef>
                        <a:spcAft>
                          <a:spcPts val="0"/>
                        </a:spcAft>
                      </a:pPr>
                      <a:r>
                        <a:rPr lang="ja-JP" altLang="en-US" sz="1100" b="0" dirty="0" smtClean="0">
                          <a:solidFill>
                            <a:srgbClr val="212529"/>
                          </a:solidFill>
                          <a:effectLst/>
                          <a:latin typeface="Meiryo UI" panose="020B0604030504040204" pitchFamily="50" charset="-128"/>
                          <a:ea typeface="Meiryo UI" panose="020B0604030504040204" pitchFamily="50" charset="-128"/>
                        </a:rPr>
                        <a:t>平年に比べ晴れの日が少ないでしょう。</a:t>
                      </a:r>
                      <a:endParaRPr lang="ja-JP" altLang="en-US" sz="1100" b="0" dirty="0">
                        <a:solidFill>
                          <a:srgbClr val="212529"/>
                        </a:solidFill>
                        <a:effectLst/>
                        <a:latin typeface="Meiryo UI" panose="020B0604030504040204" pitchFamily="50" charset="-128"/>
                        <a:ea typeface="Meiryo UI" panose="020B0604030504040204" pitchFamily="50" charset="-128"/>
                      </a:endParaRPr>
                    </a:p>
                  </a:txBody>
                  <a:tcPr marL="40643" marR="40643" marT="39017" marB="39017" anchor="ctr">
                    <a:lnL>
                      <a:noFill/>
                    </a:lnL>
                    <a:lnR>
                      <a:noFill/>
                    </a:lnR>
                    <a:lnT>
                      <a:noFill/>
                    </a:lnT>
                    <a:lnB>
                      <a:noFill/>
                    </a:lnB>
                  </a:tcPr>
                </a:tc>
                <a:extLst>
                  <a:ext uri="{0D108BD9-81ED-4DB2-BD59-A6C34878D82A}">
                    <a16:rowId xmlns:a16="http://schemas.microsoft.com/office/drawing/2014/main" val="226679181"/>
                  </a:ext>
                </a:extLst>
              </a:tr>
            </a:tbl>
          </a:graphicData>
        </a:graphic>
      </p:graphicFrame>
      <p:sp>
        <p:nvSpPr>
          <p:cNvPr id="35" name="テキスト ボックス 34">
            <a:extLst>
              <a:ext uri="{FF2B5EF4-FFF2-40B4-BE49-F238E27FC236}">
                <a16:creationId xmlns:a16="http://schemas.microsoft.com/office/drawing/2014/main" id="{8EB9D21F-2F76-42E4-BA02-72E337D829C1}"/>
              </a:ext>
            </a:extLst>
          </p:cNvPr>
          <p:cNvSpPr txBox="1"/>
          <p:nvPr/>
        </p:nvSpPr>
        <p:spPr>
          <a:xfrm>
            <a:off x="308585" y="4729096"/>
            <a:ext cx="8372683" cy="16004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・地球温暖化の影響等により、全球で大気全体の温度が高いでしょう。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000" marR="0" lvl="0" indent="-360000" algn="l" defTabSz="914400" rtl="0" eaLnBrk="0" fontAlgn="base" latinLnBrk="0" hangingPunct="0">
              <a:lnSpc>
                <a:spcPct val="100000"/>
              </a:lnSpc>
              <a:spcBef>
                <a:spcPct val="0"/>
              </a:spcBef>
              <a:spcAft>
                <a:spcPct val="0"/>
              </a:spcAft>
              <a:buClrTx/>
              <a:buSzTx/>
              <a:buFontTx/>
              <a:buNone/>
              <a:tabLst/>
              <a:defRPr/>
            </a:pPr>
            <a:r>
              <a:rPr lang="ja-JP" altLang="en-US" sz="1400" dirty="0">
                <a:latin typeface="Meiryo UI" panose="020B0604030504040204" pitchFamily="50" charset="-128"/>
                <a:ea typeface="Meiryo UI" panose="020B0604030504040204" pitchFamily="50" charset="-128"/>
              </a:rPr>
              <a:t>・ラニーニャ現象の影響で、海面水温は太平洋赤道域の中部から東部では低く、太平洋熱</a:t>
            </a:r>
            <a:r>
              <a:rPr lang="ja-JP" altLang="en-US" sz="1400" dirty="0" smtClean="0">
                <a:latin typeface="Meiryo UI" panose="020B0604030504040204" pitchFamily="50" charset="-128"/>
                <a:ea typeface="Meiryo UI" panose="020B0604030504040204" pitchFamily="50" charset="-128"/>
              </a:rPr>
              <a:t>帯域の西部では高い</a:t>
            </a:r>
            <a:r>
              <a:rPr lang="ja-JP" altLang="en-US" sz="1400" dirty="0">
                <a:latin typeface="Meiryo UI" panose="020B0604030504040204" pitchFamily="50" charset="-128"/>
                <a:ea typeface="Meiryo UI" panose="020B0604030504040204" pitchFamily="50" charset="-128"/>
              </a:rPr>
              <a:t>見込みです。</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これらのことから、積乱雲の発生は太平洋赤道域の日付変更線付近で少ない一方、</a:t>
            </a:r>
            <a:r>
              <a:rPr lang="ja-JP" altLang="en-US" sz="1400" dirty="0">
                <a:latin typeface="Meiryo UI" panose="020B0604030504040204" pitchFamily="50" charset="-128"/>
                <a:ea typeface="Meiryo UI" panose="020B0604030504040204" pitchFamily="50" charset="-128"/>
              </a:rPr>
              <a:t>　アジア大陸南部から日本の南にかけて</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多いでしょう。</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90000" marR="0" lvl="0" indent="-36000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・これらの影響により、上空の偏西風はユーラシア大陸から日本の東にかけて平年より北を流れやすいでしょう。</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90000" marR="0" lvl="0" indent="-360000" algn="l" defTabSz="914400" rtl="0" eaLnBrk="0" fontAlgn="base" latinLnBrk="0" hangingPunct="0">
              <a:lnSpc>
                <a:spcPct val="100000"/>
              </a:lnSpc>
              <a:spcBef>
                <a:spcPct val="0"/>
              </a:spcBef>
              <a:spcAft>
                <a:spcPct val="0"/>
              </a:spcAft>
              <a:buClrTx/>
              <a:buSzTx/>
              <a:buFontTx/>
              <a:buNone/>
              <a:tabLst/>
              <a:defRPr/>
            </a:pPr>
            <a:r>
              <a:rPr lang="ja-JP" altLang="en-US" sz="1400" dirty="0">
                <a:latin typeface="Meiryo UI" panose="020B0604030504040204" pitchFamily="50" charset="-128"/>
                <a:ea typeface="Meiryo UI" panose="020B0604030504040204" pitchFamily="50" charset="-128"/>
              </a:rPr>
              <a:t>・また、チベット高気圧は平年に比べ北に偏り、太平洋高気圧は北への張り出しが強いでしょう。</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・このため、北・東・西日本では暖かい空気に覆われやすい見込みです。</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E7726BB8-2BF3-4BAB-841C-0CF73FDACE37}"/>
              </a:ext>
            </a:extLst>
          </p:cNvPr>
          <p:cNvSpPr txBox="1"/>
          <p:nvPr/>
        </p:nvSpPr>
        <p:spPr>
          <a:xfrm>
            <a:off x="162162" y="4393643"/>
            <a:ext cx="607471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b="1" dirty="0">
                <a:latin typeface="Meiryo UI" panose="020B0604030504040204" pitchFamily="50" charset="-128"/>
                <a:ea typeface="Meiryo UI" panose="020B0604030504040204" pitchFamily="50" charset="-128"/>
                <a:cs typeface="Times New Roman" panose="02020603050405020304" pitchFamily="18" charset="0"/>
              </a:rPr>
              <a:t>７</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b="1" noProof="0" dirty="0">
                <a:latin typeface="Meiryo UI" panose="020B0604030504040204" pitchFamily="50" charset="-128"/>
                <a:ea typeface="Meiryo UI" panose="020B0604030504040204" pitchFamily="50" charset="-128"/>
                <a:cs typeface="Times New Roman" panose="02020603050405020304" pitchFamily="18" charset="0"/>
              </a:rPr>
              <a:t>９</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に</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予想</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される海洋と大気の特徴</a:t>
            </a:r>
          </a:p>
        </p:txBody>
      </p:sp>
      <p:sp>
        <p:nvSpPr>
          <p:cNvPr id="39" name="正方形/長方形 38">
            <a:extLst>
              <a:ext uri="{FF2B5EF4-FFF2-40B4-BE49-F238E27FC236}">
                <a16:creationId xmlns:a16="http://schemas.microsoft.com/office/drawing/2014/main" id="{88E0537D-C570-471C-97B3-710C91052EA9}"/>
              </a:ext>
            </a:extLst>
          </p:cNvPr>
          <p:cNvSpPr/>
          <p:nvPr/>
        </p:nvSpPr>
        <p:spPr>
          <a:xfrm>
            <a:off x="7264531" y="6127287"/>
            <a:ext cx="1416737"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（出典）気象庁</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HP</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5" name="表 24">
            <a:extLst>
              <a:ext uri="{FF2B5EF4-FFF2-40B4-BE49-F238E27FC236}">
                <a16:creationId xmlns:a16="http://schemas.microsoft.com/office/drawing/2014/main" id="{2E001CB1-6936-42A0-BFCD-8F5148392B9D}"/>
              </a:ext>
            </a:extLst>
          </p:cNvPr>
          <p:cNvGraphicFramePr>
            <a:graphicFrameLocks noGrp="1"/>
          </p:cNvGraphicFramePr>
          <p:nvPr>
            <p:extLst/>
          </p:nvPr>
        </p:nvGraphicFramePr>
        <p:xfrm>
          <a:off x="4924141" y="1907417"/>
          <a:ext cx="3688277" cy="658988"/>
        </p:xfrm>
        <a:graphic>
          <a:graphicData uri="http://schemas.openxmlformats.org/drawingml/2006/table">
            <a:tbl>
              <a:tblPr/>
              <a:tblGrid>
                <a:gridCol w="401568">
                  <a:extLst>
                    <a:ext uri="{9D8B030D-6E8A-4147-A177-3AD203B41FA5}">
                      <a16:colId xmlns:a16="http://schemas.microsoft.com/office/drawing/2014/main" val="1859975121"/>
                    </a:ext>
                  </a:extLst>
                </a:gridCol>
                <a:gridCol w="3286709">
                  <a:extLst>
                    <a:ext uri="{9D8B030D-6E8A-4147-A177-3AD203B41FA5}">
                      <a16:colId xmlns:a16="http://schemas.microsoft.com/office/drawing/2014/main" val="3916260883"/>
                    </a:ext>
                  </a:extLst>
                </a:gridCol>
              </a:tblGrid>
              <a:tr h="288032">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天候</a:t>
                      </a:r>
                    </a:p>
                  </a:txBody>
                  <a:tcPr marL="40643" marR="40643" marT="39017" marB="39017"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期間の前半は、平年に比べ曇りや雨の日が少ないでしょう。期間の後半は、平年と同様に晴れの日が多いでしょう。</a:t>
                      </a:r>
                      <a:endParaRPr kumimoji="1" lang="en-US" altLang="ja-JP" sz="1100" dirty="0">
                        <a:latin typeface="Meiryo UI" panose="020B0604030504040204" pitchFamily="50" charset="-128"/>
                        <a:ea typeface="Meiryo UI" panose="020B0604030504040204" pitchFamily="50" charset="-128"/>
                      </a:endParaRPr>
                    </a:p>
                  </a:txBody>
                  <a:tcPr marL="40643" marR="40643" marT="39017" marB="39017" anchor="ctr">
                    <a:lnL>
                      <a:noFill/>
                    </a:lnL>
                    <a:lnR>
                      <a:noFill/>
                    </a:lnR>
                    <a:lnT>
                      <a:noFill/>
                    </a:lnT>
                    <a:lnB>
                      <a:noFill/>
                    </a:lnB>
                  </a:tcPr>
                </a:tc>
                <a:extLst>
                  <a:ext uri="{0D108BD9-81ED-4DB2-BD59-A6C34878D82A}">
                    <a16:rowId xmlns:a16="http://schemas.microsoft.com/office/drawing/2014/main" val="226679181"/>
                  </a:ext>
                </a:extLst>
              </a:tr>
              <a:tr h="0">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気温</a:t>
                      </a:r>
                    </a:p>
                  </a:txBody>
                  <a:tcPr marL="40643" marR="40643" marT="39017" marB="39017"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rgbClr val="212529"/>
                          </a:solidFill>
                          <a:effectLst/>
                          <a:latin typeface="Meiryo UI" panose="020B0604030504040204" pitchFamily="50" charset="-128"/>
                          <a:ea typeface="Meiryo UI" panose="020B0604030504040204" pitchFamily="50" charset="-128"/>
                        </a:rPr>
                        <a:t>気温は、平年並または高い確率ともに４０％です。</a:t>
                      </a:r>
                    </a:p>
                  </a:txBody>
                  <a:tcPr marL="40643" marR="40643" marT="39017" marB="39017" anchor="ctr">
                    <a:lnL>
                      <a:noFill/>
                    </a:lnL>
                    <a:lnR>
                      <a:noFill/>
                    </a:lnR>
                    <a:lnT>
                      <a:noFill/>
                    </a:lnT>
                    <a:lnB>
                      <a:noFill/>
                    </a:lnB>
                  </a:tcPr>
                </a:tc>
                <a:extLst>
                  <a:ext uri="{0D108BD9-81ED-4DB2-BD59-A6C34878D82A}">
                    <a16:rowId xmlns:a16="http://schemas.microsoft.com/office/drawing/2014/main" val="1419278809"/>
                  </a:ext>
                </a:extLst>
              </a:tr>
            </a:tbl>
          </a:graphicData>
        </a:graphic>
      </p:graphicFrame>
      <p:graphicFrame>
        <p:nvGraphicFramePr>
          <p:cNvPr id="26" name="表 25">
            <a:extLst>
              <a:ext uri="{FF2B5EF4-FFF2-40B4-BE49-F238E27FC236}">
                <a16:creationId xmlns:a16="http://schemas.microsoft.com/office/drawing/2014/main" id="{2E001CB1-6936-42A0-BFCD-8F5148392B9D}"/>
              </a:ext>
            </a:extLst>
          </p:cNvPr>
          <p:cNvGraphicFramePr>
            <a:graphicFrameLocks noGrp="1"/>
          </p:cNvGraphicFramePr>
          <p:nvPr>
            <p:extLst/>
          </p:nvPr>
        </p:nvGraphicFramePr>
        <p:xfrm>
          <a:off x="4928043" y="1558020"/>
          <a:ext cx="3688277" cy="297858"/>
        </p:xfrm>
        <a:graphic>
          <a:graphicData uri="http://schemas.openxmlformats.org/drawingml/2006/table">
            <a:tbl>
              <a:tblPr/>
              <a:tblGrid>
                <a:gridCol w="401568">
                  <a:extLst>
                    <a:ext uri="{9D8B030D-6E8A-4147-A177-3AD203B41FA5}">
                      <a16:colId xmlns:a16="http://schemas.microsoft.com/office/drawing/2014/main" val="1859975121"/>
                    </a:ext>
                  </a:extLst>
                </a:gridCol>
                <a:gridCol w="3286709">
                  <a:extLst>
                    <a:ext uri="{9D8B030D-6E8A-4147-A177-3AD203B41FA5}">
                      <a16:colId xmlns:a16="http://schemas.microsoft.com/office/drawing/2014/main" val="3916260883"/>
                    </a:ext>
                  </a:extLst>
                </a:gridCol>
              </a:tblGrid>
              <a:tr h="297858">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気温</a:t>
                      </a:r>
                    </a:p>
                  </a:txBody>
                  <a:tcPr marL="40643" marR="40643" marT="39017" marB="39017"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rgbClr val="212529"/>
                          </a:solidFill>
                          <a:effectLst/>
                          <a:latin typeface="Meiryo UI" panose="020B0604030504040204" pitchFamily="50" charset="-128"/>
                          <a:ea typeface="Meiryo UI" panose="020B0604030504040204" pitchFamily="50" charset="-128"/>
                        </a:rPr>
                        <a:t>平均気温は</a:t>
                      </a:r>
                      <a:r>
                        <a:rPr lang="ja-JP" altLang="en-US" sz="1100" b="0" dirty="0" smtClean="0">
                          <a:solidFill>
                            <a:srgbClr val="212529"/>
                          </a:solidFill>
                          <a:effectLst/>
                          <a:latin typeface="Meiryo UI" panose="020B0604030504040204" pitchFamily="50" charset="-128"/>
                          <a:ea typeface="Meiryo UI" panose="020B0604030504040204" pitchFamily="50" charset="-128"/>
                        </a:rPr>
                        <a:t>、高い確率５０％</a:t>
                      </a:r>
                      <a:r>
                        <a:rPr lang="ja-JP" altLang="en-US" sz="1100" b="0" dirty="0">
                          <a:solidFill>
                            <a:srgbClr val="212529"/>
                          </a:solidFill>
                          <a:effectLst/>
                          <a:latin typeface="Meiryo UI" panose="020B0604030504040204" pitchFamily="50" charset="-128"/>
                          <a:ea typeface="Meiryo UI" panose="020B0604030504040204" pitchFamily="50" charset="-128"/>
                        </a:rPr>
                        <a:t>です。</a:t>
                      </a:r>
                    </a:p>
                  </a:txBody>
                  <a:tcPr marL="40643" marR="40643" marT="39017" marB="39017" anchor="ctr">
                    <a:lnL>
                      <a:noFill/>
                    </a:lnL>
                    <a:lnR>
                      <a:noFill/>
                    </a:lnR>
                    <a:lnT>
                      <a:noFill/>
                    </a:lnT>
                    <a:lnB>
                      <a:noFill/>
                    </a:lnB>
                  </a:tcPr>
                </a:tc>
                <a:extLst>
                  <a:ext uri="{0D108BD9-81ED-4DB2-BD59-A6C34878D82A}">
                    <a16:rowId xmlns:a16="http://schemas.microsoft.com/office/drawing/2014/main" val="1419278809"/>
                  </a:ext>
                </a:extLst>
              </a:tr>
            </a:tbl>
          </a:graphicData>
        </a:graphic>
      </p:graphicFrame>
      <p:graphicFrame>
        <p:nvGraphicFramePr>
          <p:cNvPr id="27" name="表 26">
            <a:extLst>
              <a:ext uri="{FF2B5EF4-FFF2-40B4-BE49-F238E27FC236}">
                <a16:creationId xmlns:a16="http://schemas.microsoft.com/office/drawing/2014/main" id="{2E001CB1-6936-42A0-BFCD-8F5148392B9D}"/>
              </a:ext>
            </a:extLst>
          </p:cNvPr>
          <p:cNvGraphicFramePr>
            <a:graphicFrameLocks noGrp="1"/>
          </p:cNvGraphicFramePr>
          <p:nvPr>
            <p:extLst/>
          </p:nvPr>
        </p:nvGraphicFramePr>
        <p:xfrm>
          <a:off x="4924141" y="3130785"/>
          <a:ext cx="3688277" cy="595716"/>
        </p:xfrm>
        <a:graphic>
          <a:graphicData uri="http://schemas.openxmlformats.org/drawingml/2006/table">
            <a:tbl>
              <a:tblPr/>
              <a:tblGrid>
                <a:gridCol w="401568">
                  <a:extLst>
                    <a:ext uri="{9D8B030D-6E8A-4147-A177-3AD203B41FA5}">
                      <a16:colId xmlns:a16="http://schemas.microsoft.com/office/drawing/2014/main" val="1859975121"/>
                    </a:ext>
                  </a:extLst>
                </a:gridCol>
                <a:gridCol w="3286709">
                  <a:extLst>
                    <a:ext uri="{9D8B030D-6E8A-4147-A177-3AD203B41FA5}">
                      <a16:colId xmlns:a16="http://schemas.microsoft.com/office/drawing/2014/main" val="3916260883"/>
                    </a:ext>
                  </a:extLst>
                </a:gridCol>
              </a:tblGrid>
              <a:tr h="297858">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天候</a:t>
                      </a:r>
                    </a:p>
                  </a:txBody>
                  <a:tcPr marL="40643" marR="40643" marT="39017" marB="39017"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212529"/>
                          </a:solidFill>
                          <a:effectLst/>
                          <a:uLnTx/>
                          <a:uFillTx/>
                          <a:latin typeface="Meiryo UI" panose="020B0604030504040204" pitchFamily="50" charset="-128"/>
                          <a:ea typeface="Meiryo UI" panose="020B0604030504040204" pitchFamily="50" charset="-128"/>
                          <a:cs typeface="+mn-cs"/>
                        </a:rPr>
                        <a:t>天気は数日の周期で変わるでしょう。</a:t>
                      </a:r>
                      <a:endParaRPr kumimoji="1" lang="ja-JP" altLang="ja-JP"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40643" marR="40643" marT="39017" marB="39017" anchor="ctr">
                    <a:lnL>
                      <a:noFill/>
                    </a:lnL>
                    <a:lnR>
                      <a:noFill/>
                    </a:lnR>
                    <a:lnT>
                      <a:noFill/>
                    </a:lnT>
                    <a:lnB>
                      <a:noFill/>
                    </a:lnB>
                  </a:tcPr>
                </a:tc>
                <a:extLst>
                  <a:ext uri="{0D108BD9-81ED-4DB2-BD59-A6C34878D82A}">
                    <a16:rowId xmlns:a16="http://schemas.microsoft.com/office/drawing/2014/main" val="1419278809"/>
                  </a:ext>
                </a:extLst>
              </a:tr>
              <a:tr h="297858">
                <a:tc>
                  <a:txBody>
                    <a:bodyPr/>
                    <a:lstStyle/>
                    <a:p>
                      <a:pPr marL="0" marR="0" algn="l">
                        <a:spcBef>
                          <a:spcPts val="0"/>
                        </a:spcBef>
                        <a:spcAft>
                          <a:spcPts val="0"/>
                        </a:spcAft>
                      </a:pPr>
                      <a:r>
                        <a:rPr lang="ja-JP" altLang="en-US" sz="1100" b="0" dirty="0" smtClean="0">
                          <a:solidFill>
                            <a:srgbClr val="212529"/>
                          </a:solidFill>
                          <a:effectLst/>
                          <a:latin typeface="Meiryo UI" panose="020B0604030504040204" pitchFamily="50" charset="-128"/>
                          <a:ea typeface="Meiryo UI" panose="020B0604030504040204" pitchFamily="50" charset="-128"/>
                        </a:rPr>
                        <a:t>気温</a:t>
                      </a:r>
                      <a:endParaRPr lang="ja-JP" altLang="en-US" sz="1100" b="0" dirty="0">
                        <a:solidFill>
                          <a:srgbClr val="212529"/>
                        </a:solidFill>
                        <a:effectLst/>
                        <a:latin typeface="Meiryo UI" panose="020B0604030504040204" pitchFamily="50" charset="-128"/>
                        <a:ea typeface="Meiryo UI" panose="020B0604030504040204" pitchFamily="50" charset="-128"/>
                      </a:endParaRPr>
                    </a:p>
                  </a:txBody>
                  <a:tcPr marL="40643" marR="40643" marT="39017" marB="39017"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気温は、平年並または高い確率ともに４０％です。</a:t>
                      </a:r>
                      <a:endParaRPr kumimoji="1" lang="ja-JP"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0643" marR="40643" marT="39017" marB="39017" anchor="ctr">
                    <a:lnL>
                      <a:noFill/>
                    </a:lnL>
                    <a:lnR>
                      <a:noFill/>
                    </a:lnR>
                    <a:lnT>
                      <a:noFill/>
                    </a:lnT>
                    <a:lnB>
                      <a:noFill/>
                    </a:lnB>
                  </a:tcPr>
                </a:tc>
                <a:extLst>
                  <a:ext uri="{0D108BD9-81ED-4DB2-BD59-A6C34878D82A}">
                    <a16:rowId xmlns:a16="http://schemas.microsoft.com/office/drawing/2014/main" val="3340254335"/>
                  </a:ext>
                </a:extLst>
              </a:tr>
            </a:tbl>
          </a:graphicData>
        </a:graphic>
      </p:graphicFrame>
      <p:pic>
        <p:nvPicPr>
          <p:cNvPr id="3" name="図 2"/>
          <p:cNvPicPr>
            <a:picLocks noChangeAspect="1"/>
          </p:cNvPicPr>
          <p:nvPr/>
        </p:nvPicPr>
        <p:blipFill>
          <a:blip r:embed="rId3"/>
          <a:stretch>
            <a:fillRect/>
          </a:stretch>
        </p:blipFill>
        <p:spPr>
          <a:xfrm>
            <a:off x="298344" y="1439825"/>
            <a:ext cx="4485714" cy="2752381"/>
          </a:xfrm>
          <a:prstGeom prst="rect">
            <a:avLst/>
          </a:prstGeom>
        </p:spPr>
      </p:pic>
    </p:spTree>
    <p:extLst>
      <p:ext uri="{BB962C8B-B14F-4D97-AF65-F5344CB8AC3E}">
        <p14:creationId xmlns:p14="http://schemas.microsoft.com/office/powerpoint/2010/main" val="62158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45330" y="420915"/>
            <a:ext cx="7943916" cy="6032421"/>
          </a:xfrm>
          <a:prstGeom prst="roundRect">
            <a:avLst>
              <a:gd name="adj" fmla="val 4326"/>
            </a:avLst>
          </a:prstGeom>
          <a:solidFill>
            <a:schemeClr val="tx2">
              <a:lumMod val="20000"/>
              <a:lumOff val="80000"/>
            </a:schemeClr>
          </a:solidFill>
          <a:ln w="7302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88896" y="420915"/>
            <a:ext cx="7056784" cy="6032421"/>
          </a:xfrm>
          <a:prstGeom prst="rect">
            <a:avLst/>
          </a:prstGeom>
        </p:spPr>
        <p:txBody>
          <a:bodyPr wrap="square">
            <a:spAutoFit/>
          </a:bodyPr>
          <a:lstStyle/>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（２）クールスポットの活用</a:t>
            </a: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促進</a:t>
            </a:r>
            <a:endParaRPr kumimoji="0" lang="en-US" altLang="ja-JP"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）緑化・緑陰形成</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路面や空気を冷やす取組み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建築物における取組み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（６）新たな取組み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６</a:t>
            </a:r>
          </a:p>
        </p:txBody>
      </p:sp>
    </p:spTree>
    <p:extLst>
      <p:ext uri="{BB962C8B-B14F-4D97-AF65-F5344CB8AC3E}">
        <p14:creationId xmlns:p14="http://schemas.microsoft.com/office/powerpoint/2010/main" val="407616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6005837" y="501823"/>
            <a:ext cx="3070697" cy="683033"/>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604073" y="531465"/>
            <a:ext cx="7559894" cy="657828"/>
            <a:chOff x="3075868" y="2420887"/>
            <a:chExt cx="8418264" cy="890838"/>
          </a:xfrm>
        </p:grpSpPr>
        <p:sp>
          <p:nvSpPr>
            <p:cNvPr id="4" name="角丸四角形 3"/>
            <p:cNvSpPr/>
            <p:nvPr/>
          </p:nvSpPr>
          <p:spPr>
            <a:xfrm>
              <a:off x="3075868" y="2420887"/>
              <a:ext cx="3385097"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982286" y="2462146"/>
              <a:ext cx="3511846" cy="791909"/>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graphicFrame>
        <p:nvGraphicFramePr>
          <p:cNvPr id="12" name="表 11"/>
          <p:cNvGraphicFramePr>
            <a:graphicFrameLocks noGrp="1"/>
          </p:cNvGraphicFramePr>
          <p:nvPr>
            <p:extLst>
              <p:ext uri="{D42A27DB-BD31-4B8C-83A1-F6EECF244321}">
                <p14:modId xmlns:p14="http://schemas.microsoft.com/office/powerpoint/2010/main" val="2356231923"/>
              </p:ext>
            </p:extLst>
          </p:nvPr>
        </p:nvGraphicFramePr>
        <p:xfrm>
          <a:off x="205977" y="1252454"/>
          <a:ext cx="4438032" cy="1325537"/>
        </p:xfrm>
        <a:graphic>
          <a:graphicData uri="http://schemas.openxmlformats.org/drawingml/2006/table">
            <a:tbl>
              <a:tblPr firstRow="1" bandRow="1">
                <a:tableStyleId>{5C22544A-7EE6-4342-B048-85BDC9FD1C3A}</a:tableStyleId>
              </a:tblPr>
              <a:tblGrid>
                <a:gridCol w="4438032">
                  <a:extLst>
                    <a:ext uri="{9D8B030D-6E8A-4147-A177-3AD203B41FA5}">
                      <a16:colId xmlns:a16="http://schemas.microsoft.com/office/drawing/2014/main" val="20000"/>
                    </a:ext>
                  </a:extLst>
                </a:gridCol>
              </a:tblGrid>
              <a:tr h="339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985796">
                <a:tc>
                  <a:txBody>
                    <a:bodyPr/>
                    <a:lstStyle/>
                    <a:p>
                      <a:pPr marL="180975" indent="-180975"/>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■暑さ対策について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府民等に啓発するためのチラシを２万枚作成し、府域の私立・公立小中高学校園、民生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委員へ</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配付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205977" y="2606101"/>
          <a:ext cx="4451778" cy="3745000"/>
        </p:xfrm>
        <a:graphic>
          <a:graphicData uri="http://schemas.openxmlformats.org/drawingml/2006/table">
            <a:tbl>
              <a:tblPr firstRow="1" bandRow="1">
                <a:tableStyleId>{5C22544A-7EE6-4342-B048-85BDC9FD1C3A}</a:tableStyleId>
              </a:tblPr>
              <a:tblGrid>
                <a:gridCol w="4451778">
                  <a:extLst>
                    <a:ext uri="{9D8B030D-6E8A-4147-A177-3AD203B41FA5}">
                      <a16:colId xmlns:a16="http://schemas.microsoft.com/office/drawing/2014/main" val="20000"/>
                    </a:ext>
                  </a:extLst>
                </a:gridCol>
              </a:tblGrid>
              <a:tr h="35714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878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064024338"/>
              </p:ext>
            </p:extLst>
          </p:nvPr>
        </p:nvGraphicFramePr>
        <p:xfrm>
          <a:off x="4778226" y="1252454"/>
          <a:ext cx="4298308" cy="1306617"/>
        </p:xfrm>
        <a:graphic>
          <a:graphicData uri="http://schemas.openxmlformats.org/drawingml/2006/table">
            <a:tbl>
              <a:tblPr firstRow="1" bandRow="1">
                <a:tableStyleId>{5C22544A-7EE6-4342-B048-85BDC9FD1C3A}</a:tableStyleId>
              </a:tblPr>
              <a:tblGrid>
                <a:gridCol w="4298308">
                  <a:extLst>
                    <a:ext uri="{9D8B030D-6E8A-4147-A177-3AD203B41FA5}">
                      <a16:colId xmlns:a16="http://schemas.microsoft.com/office/drawing/2014/main" val="20000"/>
                    </a:ext>
                  </a:extLst>
                </a:gridCol>
              </a:tblGrid>
              <a:tr h="291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001817">
                <a:tc>
                  <a:txBody>
                    <a:bodyPr/>
                    <a:lstStyle/>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府内市町村や業界団体等に対し、おおさか気候変動適応センターに集積した科学的知見や連携体制を活用したセミナー等を開催することにより、適応の普及を強化</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9" name="角丸四角形 28"/>
          <p:cNvSpPr/>
          <p:nvPr/>
        </p:nvSpPr>
        <p:spPr>
          <a:xfrm>
            <a:off x="4777091" y="511734"/>
            <a:ext cx="1147598" cy="673122"/>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30" name="表 29"/>
          <p:cNvGraphicFramePr>
            <a:graphicFrameLocks noGrp="1"/>
          </p:cNvGraphicFramePr>
          <p:nvPr/>
        </p:nvGraphicFramePr>
        <p:xfrm>
          <a:off x="4777091" y="2604762"/>
          <a:ext cx="4246974" cy="3731834"/>
        </p:xfrm>
        <a:graphic>
          <a:graphicData uri="http://schemas.openxmlformats.org/drawingml/2006/table">
            <a:tbl>
              <a:tblPr firstRow="1" bandRow="1">
                <a:tableStyleId>{5C22544A-7EE6-4342-B048-85BDC9FD1C3A}</a:tableStyleId>
              </a:tblPr>
              <a:tblGrid>
                <a:gridCol w="4246974">
                  <a:extLst>
                    <a:ext uri="{9D8B030D-6E8A-4147-A177-3AD203B41FA5}">
                      <a16:colId xmlns:a16="http://schemas.microsoft.com/office/drawing/2014/main" val="20000"/>
                    </a:ext>
                  </a:extLst>
                </a:gridCol>
              </a:tblGrid>
              <a:tr h="355886">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759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７</a:t>
            </a:r>
            <a:endParaRPr lang="en-US" altLang="ja-JP" sz="2200" b="1" dirty="0">
              <a:latin typeface="Meiryo UI" panose="020B0604030504040204" pitchFamily="50" charset="-128"/>
              <a:ea typeface="Meiryo UI" panose="020B0604030504040204" pitchFamily="50" charset="-128"/>
            </a:endParaRPr>
          </a:p>
        </p:txBody>
      </p:sp>
      <p:sp>
        <p:nvSpPr>
          <p:cNvPr id="35" name="正方形/長方形 1"/>
          <p:cNvSpPr>
            <a:spLocks noChangeArrowheads="1"/>
          </p:cNvSpPr>
          <p:nvPr/>
        </p:nvSpPr>
        <p:spPr bwMode="auto">
          <a:xfrm>
            <a:off x="7467308" y="878745"/>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3016383" y="873206"/>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517771" y="6352240"/>
            <a:ext cx="8106978"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暑さを</a:t>
            </a:r>
            <a:r>
              <a:rPr lang="ja-JP" altLang="en-US" sz="19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しのぐ</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手段や技術の周知啓発</a:t>
            </a:r>
          </a:p>
        </p:txBody>
      </p:sp>
      <p:sp>
        <p:nvSpPr>
          <p:cNvPr id="28" name="正方形/長方形 1"/>
          <p:cNvSpPr>
            <a:spLocks noChangeArrowheads="1"/>
          </p:cNvSpPr>
          <p:nvPr/>
        </p:nvSpPr>
        <p:spPr bwMode="auto">
          <a:xfrm>
            <a:off x="4789551" y="3022370"/>
            <a:ext cx="4265872" cy="3170099"/>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◆暑さ対策の指導、支援手法の習得を目的とし、教育、福祉関係者向けの暑さ対策セミナーを実施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・セミナー開催日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日、６月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・セミナーの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気候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変動影響について</a:t>
            </a:r>
            <a:endParaRPr lang="ja-JP" altLang="en-US" sz="14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対策のポイント「暑熱順化」と「身体内部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冷却」</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予防救急」と「応急手当」から見る熱中症対策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◆農業関係者に向けて、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受託事業での検討結果等を踏まえた適応策のセミナーを実施（日程未定）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１）屋外作業における暑熱ストレス軽減技術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２）将来予測を踏まえた府内農産物の適応策等</a:t>
            </a:r>
          </a:p>
        </p:txBody>
      </p:sp>
      <p:sp>
        <p:nvSpPr>
          <p:cNvPr id="6" name="正方形/長方形 5"/>
          <p:cNvSpPr/>
          <p:nvPr/>
        </p:nvSpPr>
        <p:spPr>
          <a:xfrm>
            <a:off x="1634705" y="577725"/>
            <a:ext cx="2380780"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暑さ対策啓発資料の作成</a:t>
            </a:r>
            <a:endParaRPr lang="ja-JP" altLang="en-US" sz="16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1160002" y="3068960"/>
            <a:ext cx="3024058" cy="330259"/>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暑さ対策啓発資料（表面）</a:t>
            </a:r>
          </a:p>
        </p:txBody>
      </p:sp>
      <p:sp>
        <p:nvSpPr>
          <p:cNvPr id="41" name="正方形/長方形 1"/>
          <p:cNvSpPr>
            <a:spLocks noChangeArrowheads="1"/>
          </p:cNvSpPr>
          <p:nvPr/>
        </p:nvSpPr>
        <p:spPr bwMode="auto">
          <a:xfrm>
            <a:off x="1160002" y="4669955"/>
            <a:ext cx="3024058" cy="330259"/>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暑さ対策啓発資料（裏面）</a:t>
            </a:r>
          </a:p>
        </p:txBody>
      </p:sp>
      <p:sp>
        <p:nvSpPr>
          <p:cNvPr id="42" name="正方形/長方形 1"/>
          <p:cNvSpPr>
            <a:spLocks noChangeArrowheads="1"/>
          </p:cNvSpPr>
          <p:nvPr/>
        </p:nvSpPr>
        <p:spPr bwMode="auto">
          <a:xfrm>
            <a:off x="1506385" y="3363466"/>
            <a:ext cx="3151370" cy="954107"/>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◆チラシに漢字クイズを掲載し、クイズの答えを府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に掲載することで、府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アクセス数から当チラシの啓発効果を計る参考とする。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1"/>
          <p:cNvSpPr>
            <a:spLocks noChangeArrowheads="1"/>
          </p:cNvSpPr>
          <p:nvPr/>
        </p:nvSpPr>
        <p:spPr bwMode="auto">
          <a:xfrm>
            <a:off x="1506385" y="4982458"/>
            <a:ext cx="2964823" cy="1169551"/>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◆屋外で人と十分な距離を確保できる場合などには、マスクを外すなど、新型コロナウイルスを想定した「新しい生活様式」における行動ポイントを掲載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◆熱中症警戒アラート等について掲載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stretch>
            <a:fillRect/>
          </a:stretch>
        </p:blipFill>
        <p:spPr>
          <a:xfrm>
            <a:off x="280629" y="2967813"/>
            <a:ext cx="1171429" cy="1647619"/>
          </a:xfrm>
          <a:prstGeom prst="rect">
            <a:avLst/>
          </a:prstGeom>
        </p:spPr>
      </p:pic>
      <p:pic>
        <p:nvPicPr>
          <p:cNvPr id="8" name="図 7"/>
          <p:cNvPicPr>
            <a:picLocks noChangeAspect="1"/>
          </p:cNvPicPr>
          <p:nvPr/>
        </p:nvPicPr>
        <p:blipFill>
          <a:blip r:embed="rId4"/>
          <a:stretch>
            <a:fillRect/>
          </a:stretch>
        </p:blipFill>
        <p:spPr>
          <a:xfrm>
            <a:off x="287139" y="4669955"/>
            <a:ext cx="1171429" cy="1647619"/>
          </a:xfrm>
          <a:prstGeom prst="rect">
            <a:avLst/>
          </a:prstGeom>
        </p:spPr>
      </p:pic>
    </p:spTree>
    <p:extLst>
      <p:ext uri="{BB962C8B-B14F-4D97-AF65-F5344CB8AC3E}">
        <p14:creationId xmlns:p14="http://schemas.microsoft.com/office/powerpoint/2010/main" val="133910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3117" cy="657827"/>
            <a:chOff x="3075868" y="2420887"/>
            <a:chExt cx="358015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038" y="25996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24" name="表 23"/>
          <p:cNvGraphicFramePr>
            <a:graphicFrameLocks noGrp="1"/>
          </p:cNvGraphicFramePr>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6234207" y="1078558"/>
            <a:ext cx="281830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4705583" y="2025342"/>
            <a:ext cx="4246694" cy="523220"/>
          </a:xfrm>
          <a:prstGeom prst="rect">
            <a:avLst/>
          </a:prstGeom>
          <a:noFill/>
          <a:ln w="9525" algn="ctr">
            <a:noFill/>
            <a:round/>
            <a:headEnd/>
            <a:tailEnd/>
          </a:ln>
        </p:spPr>
        <p:txBody>
          <a:bodyPr wrap="square">
            <a:spAutoFit/>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◆可搬式の電光表示パネルを活用し、暑さ指数と熱中症危険度をリアルタイムに表示し、周知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4093763" cy="523220"/>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暑さ指数メール配信サービス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を府ホームページ等により周知し、府民の暑さ指数情報の受信登録を促進</a:t>
            </a:r>
          </a:p>
        </p:txBody>
      </p:sp>
      <p:sp>
        <p:nvSpPr>
          <p:cNvPr id="55" name="正方形/長方形 1"/>
          <p:cNvSpPr>
            <a:spLocks noChangeArrowheads="1"/>
          </p:cNvSpPr>
          <p:nvPr/>
        </p:nvSpPr>
        <p:spPr bwMode="auto">
          <a:xfrm>
            <a:off x="575522" y="5658733"/>
            <a:ext cx="4269655" cy="631992"/>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rPr>
              <a:t>「大阪府暑さ対策情報ポータルサイト」を開設</a:t>
            </a:r>
            <a:endParaRPr lang="en-US" altLang="ja-JP" sz="14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➡開設から約</a:t>
            </a:r>
            <a:r>
              <a:rPr lang="en-US" altLang="ja-JP" sz="1400" dirty="0">
                <a:latin typeface="Meiryo UI" panose="020B0604030504040204" pitchFamily="50" charset="-128"/>
                <a:ea typeface="Meiryo UI" panose="020B0604030504040204" pitchFamily="50" charset="-128"/>
              </a:rPr>
              <a:t>62,400PV</a:t>
            </a:r>
            <a:r>
              <a:rPr lang="ja-JP" altLang="en-US" sz="1400" dirty="0">
                <a:latin typeface="Meiryo UI" panose="020B0604030504040204" pitchFamily="50" charset="-128"/>
                <a:ea typeface="Meiryo UI" panose="020B0604030504040204" pitchFamily="50" charset="-128"/>
              </a:rPr>
              <a:t>（令和４年５月</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日時点）</a:t>
            </a:r>
          </a:p>
        </p:txBody>
      </p:sp>
      <p:sp>
        <p:nvSpPr>
          <p:cNvPr id="56" name="テキスト ボックス 55"/>
          <p:cNvSpPr txBox="1"/>
          <p:nvPr/>
        </p:nvSpPr>
        <p:spPr>
          <a:xfrm>
            <a:off x="5047107" y="5653363"/>
            <a:ext cx="4023940" cy="523220"/>
          </a:xfrm>
          <a:prstGeom prst="rect">
            <a:avLst/>
          </a:prstGeom>
          <a:noFill/>
        </p:spPr>
        <p:txBody>
          <a:bodyPr wrap="square" lIns="36000" rIns="36000"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電光表示パネル（府庁別館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日設置済み）</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暑さ指数と熱中症危険度をお知らせ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８</a:t>
            </a:r>
          </a:p>
        </p:txBody>
      </p:sp>
      <p:sp>
        <p:nvSpPr>
          <p:cNvPr id="21" name="角丸四角形 20"/>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認知度が低い「暑さ指数」</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の活用を促進</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494876" y="2548562"/>
            <a:ext cx="1304762" cy="3047619"/>
          </a:xfrm>
          <a:prstGeom prst="rect">
            <a:avLst/>
          </a:prstGeom>
        </p:spPr>
      </p:pic>
      <p:pic>
        <p:nvPicPr>
          <p:cNvPr id="9" name="図 8"/>
          <p:cNvPicPr>
            <a:picLocks noChangeAspect="1"/>
          </p:cNvPicPr>
          <p:nvPr/>
        </p:nvPicPr>
        <p:blipFill>
          <a:blip r:embed="rId4"/>
          <a:stretch>
            <a:fillRect/>
          </a:stretch>
        </p:blipFill>
        <p:spPr>
          <a:xfrm>
            <a:off x="785185" y="2615751"/>
            <a:ext cx="3123809" cy="3057143"/>
          </a:xfrm>
          <a:prstGeom prst="rect">
            <a:avLst/>
          </a:prstGeom>
        </p:spPr>
      </p:pic>
      <p:pic>
        <p:nvPicPr>
          <p:cNvPr id="13" name="図 12"/>
          <p:cNvPicPr>
            <a:picLocks noChangeAspect="1"/>
          </p:cNvPicPr>
          <p:nvPr/>
        </p:nvPicPr>
        <p:blipFill>
          <a:blip r:embed="rId5"/>
          <a:stretch>
            <a:fillRect/>
          </a:stretch>
        </p:blipFill>
        <p:spPr>
          <a:xfrm>
            <a:off x="3929392" y="2620932"/>
            <a:ext cx="1552381" cy="1561905"/>
          </a:xfrm>
          <a:prstGeom prst="rect">
            <a:avLst/>
          </a:prstGeom>
        </p:spPr>
      </p:pic>
      <p:pic>
        <p:nvPicPr>
          <p:cNvPr id="15" name="図 14"/>
          <p:cNvPicPr>
            <a:picLocks noChangeAspect="1"/>
          </p:cNvPicPr>
          <p:nvPr/>
        </p:nvPicPr>
        <p:blipFill>
          <a:blip r:embed="rId6"/>
          <a:stretch>
            <a:fillRect/>
          </a:stretch>
        </p:blipFill>
        <p:spPr>
          <a:xfrm>
            <a:off x="6866814" y="2624460"/>
            <a:ext cx="2018286" cy="2861367"/>
          </a:xfrm>
          <a:prstGeom prst="rect">
            <a:avLst/>
          </a:prstGeom>
        </p:spPr>
      </p:pic>
    </p:spTree>
    <p:extLst>
      <p:ext uri="{BB962C8B-B14F-4D97-AF65-F5344CB8AC3E}">
        <p14:creationId xmlns:p14="http://schemas.microsoft.com/office/powerpoint/2010/main" val="241555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９</a:t>
            </a:r>
          </a:p>
        </p:txBody>
      </p:sp>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大阪府の暑さ対策</a:t>
            </a: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a:t>13</a:t>
            </a:r>
            <a:endParaRPr kumimoji="1" lang="ja-JP" altLang="en-US" dirty="0"/>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p>
        </p:txBody>
      </p:sp>
      <p:grpSp>
        <p:nvGrpSpPr>
          <p:cNvPr id="58" name="グループ化 57"/>
          <p:cNvGrpSpPr/>
          <p:nvPr/>
        </p:nvGrpSpPr>
        <p:grpSpPr>
          <a:xfrm>
            <a:off x="1797930" y="725542"/>
            <a:ext cx="7274602" cy="657827"/>
            <a:chOff x="3075868" y="2420887"/>
            <a:chExt cx="3580884" cy="890838"/>
          </a:xfrm>
        </p:grpSpPr>
        <p:sp>
          <p:nvSpPr>
            <p:cNvPr id="59" name="角丸四角形 5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089769" y="251717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みどりのカーテンづくりを通じた府民の暑さ対策の取組促進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1"/>
          <p:cNvSpPr>
            <a:spLocks noChangeArrowheads="1"/>
          </p:cNvSpPr>
          <p:nvPr/>
        </p:nvSpPr>
        <p:spPr bwMode="auto">
          <a:xfrm>
            <a:off x="7242319" y="1078558"/>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nvGraphicFramePr>
        <p:xfrm>
          <a:off x="218079" y="1473585"/>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218079" y="1988692"/>
            <a:ext cx="8809882" cy="549639"/>
          </a:xfrm>
          <a:prstGeom prst="rect">
            <a:avLst/>
          </a:prstGeom>
          <a:noFill/>
          <a:ln w="9525" algn="ctr">
            <a:noFill/>
            <a:round/>
            <a:headEnd/>
            <a:tailEnd/>
          </a:ln>
        </p:spPr>
        <p:txBody>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◆ゴーヤの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種の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啓発物品（企業協賛）を活用し、みどりのカーテンづくりの取組みの促進を通じ、府民の暑さ対策を促進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67544" y="2508784"/>
            <a:ext cx="8348772" cy="3785174"/>
          </a:xfrm>
          <a:prstGeom prst="rect">
            <a:avLst/>
          </a:prstGeom>
          <a:solidFill>
            <a:schemeClr val="bg1">
              <a:alpha val="63000"/>
            </a:schemeClr>
          </a:solidFill>
          <a:ln w="9525" algn="ctr">
            <a:noFill/>
            <a:round/>
            <a:headEnd/>
            <a:tailEnd/>
          </a:ln>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府民が行いやすい</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身近な</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258595" y="2665497"/>
            <a:ext cx="2367953" cy="284693"/>
          </a:xfrm>
          <a:prstGeom prst="rect">
            <a:avLst/>
          </a:prstGeom>
          <a:solidFill>
            <a:srgbClr val="00B0F0"/>
          </a:solidFill>
          <a:ln>
            <a:solidFill>
              <a:schemeClr val="bg1"/>
            </a:solidFill>
          </a:ln>
        </p:spPr>
        <p:txBody>
          <a:bodyPr wrap="square" rtlCol="0">
            <a:spAutoFit/>
          </a:bodyPr>
          <a:lstStyle/>
          <a:p>
            <a:pPr algn="ctr">
              <a:lnSpc>
                <a:spcPts val="1500"/>
              </a:lnSpc>
            </a:pPr>
            <a:r>
              <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ポータルサイトで事例紹介</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1454336" y="2584074"/>
            <a:ext cx="1965536" cy="1885008"/>
          </a:xfrm>
          <a:prstGeom prst="wedgeRoundRectCallout">
            <a:avLst>
              <a:gd name="adj1" fmla="val -57294"/>
              <a:gd name="adj2" fmla="val 49096"/>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8847" y="4475024"/>
            <a:ext cx="3291311" cy="1600438"/>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リクルート住まいカンパニーからの協賛 </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ゴーヤの種</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5,000</a:t>
            </a:r>
            <a:r>
              <a:rPr lang="ja-JP" altLang="en-US" sz="1400" dirty="0">
                <a:latin typeface="Meiryo UI" panose="020B0604030504040204" pitchFamily="50" charset="-128"/>
                <a:ea typeface="Meiryo UI" panose="020B0604030504040204" pitchFamily="50" charset="-128"/>
              </a:rPr>
              <a:t>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配布先</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・府内幼稚園・保育園・こども園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・府内市町村、小学校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・老人保健施設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・温暖化防止推進員　　　　　　　など</a:t>
            </a:r>
          </a:p>
        </p:txBody>
      </p:sp>
      <p:pic>
        <p:nvPicPr>
          <p:cNvPr id="2" name="図 1"/>
          <p:cNvPicPr>
            <a:picLocks noChangeAspect="1"/>
          </p:cNvPicPr>
          <p:nvPr/>
        </p:nvPicPr>
        <p:blipFill>
          <a:blip r:embed="rId3"/>
          <a:stretch>
            <a:fillRect/>
          </a:stretch>
        </p:blipFill>
        <p:spPr>
          <a:xfrm>
            <a:off x="1775199" y="2648990"/>
            <a:ext cx="1323810" cy="1752381"/>
          </a:xfrm>
          <a:prstGeom prst="rect">
            <a:avLst/>
          </a:prstGeom>
        </p:spPr>
      </p:pic>
      <p:pic>
        <p:nvPicPr>
          <p:cNvPr id="3" name="図 2"/>
          <p:cNvPicPr>
            <a:picLocks noChangeAspect="1"/>
          </p:cNvPicPr>
          <p:nvPr/>
        </p:nvPicPr>
        <p:blipFill>
          <a:blip r:embed="rId4"/>
          <a:stretch>
            <a:fillRect/>
          </a:stretch>
        </p:blipFill>
        <p:spPr>
          <a:xfrm>
            <a:off x="4149425" y="3115095"/>
            <a:ext cx="1923810" cy="2990476"/>
          </a:xfrm>
          <a:prstGeom prst="rect">
            <a:avLst/>
          </a:prstGeom>
        </p:spPr>
      </p:pic>
      <p:pic>
        <p:nvPicPr>
          <p:cNvPr id="8" name="図 7"/>
          <p:cNvPicPr>
            <a:picLocks noChangeAspect="1"/>
          </p:cNvPicPr>
          <p:nvPr/>
        </p:nvPicPr>
        <p:blipFill>
          <a:blip r:embed="rId5"/>
          <a:stretch>
            <a:fillRect/>
          </a:stretch>
        </p:blipFill>
        <p:spPr>
          <a:xfrm>
            <a:off x="6384628" y="3070400"/>
            <a:ext cx="2190476" cy="1647619"/>
          </a:xfrm>
          <a:prstGeom prst="rect">
            <a:avLst/>
          </a:prstGeom>
        </p:spPr>
      </p:pic>
      <p:pic>
        <p:nvPicPr>
          <p:cNvPr id="9" name="図 8"/>
          <p:cNvPicPr>
            <a:picLocks noChangeAspect="1"/>
          </p:cNvPicPr>
          <p:nvPr/>
        </p:nvPicPr>
        <p:blipFill>
          <a:blip r:embed="rId6"/>
          <a:stretch>
            <a:fillRect/>
          </a:stretch>
        </p:blipFill>
        <p:spPr>
          <a:xfrm>
            <a:off x="6379866" y="4819237"/>
            <a:ext cx="2200000" cy="1238095"/>
          </a:xfrm>
          <a:prstGeom prst="rect">
            <a:avLst/>
          </a:prstGeom>
        </p:spPr>
      </p:pic>
    </p:spTree>
    <p:extLst>
      <p:ext uri="{BB962C8B-B14F-4D97-AF65-F5344CB8AC3E}">
        <p14:creationId xmlns:p14="http://schemas.microsoft.com/office/powerpoint/2010/main" val="32687467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4251</Words>
  <Application>Microsoft Office PowerPoint</Application>
  <PresentationFormat>画面に合わせる (4:3)</PresentationFormat>
  <Paragraphs>546</Paragraphs>
  <Slides>20</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BIZ UDPゴシック</vt:lpstr>
      <vt:lpstr>BIZ UDゴシック</vt:lpstr>
      <vt:lpstr>HGPｺﾞｼｯｸE</vt:lpstr>
      <vt:lpstr>HGP創英角ｺﾞｼｯｸUB</vt:lpstr>
      <vt:lpstr>Meiryo UI</vt:lpstr>
      <vt:lpstr>ＭＳ Ｐゴシック</vt:lpstr>
      <vt:lpstr>メイリオ</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2022-07-01T08:28:59Z</dcterms:created>
  <dcterms:modified xsi:type="dcterms:W3CDTF">2022-07-08T09:12:30Z</dcterms:modified>
</cp:coreProperties>
</file>