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60" r:id="rId1"/>
  </p:sldMasterIdLst>
  <p:notesMasterIdLst>
    <p:notesMasterId r:id="rId13"/>
  </p:notesMasterIdLst>
  <p:handoutMasterIdLst>
    <p:handoutMasterId r:id="rId14"/>
  </p:handoutMasterIdLst>
  <p:sldIdLst>
    <p:sldId id="403" r:id="rId2"/>
    <p:sldId id="794" r:id="rId3"/>
    <p:sldId id="800" r:id="rId4"/>
    <p:sldId id="801" r:id="rId5"/>
    <p:sldId id="802" r:id="rId6"/>
    <p:sldId id="803" r:id="rId7"/>
    <p:sldId id="765" r:id="rId8"/>
    <p:sldId id="789" r:id="rId9"/>
    <p:sldId id="806" r:id="rId10"/>
    <p:sldId id="805" r:id="rId11"/>
    <p:sldId id="786"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9900"/>
    <a:srgbClr val="F7EC97"/>
    <a:srgbClr val="FD6C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89587" autoAdjust="0"/>
  </p:normalViewPr>
  <p:slideViewPr>
    <p:cSldViewPr>
      <p:cViewPr varScale="1">
        <p:scale>
          <a:sx n="55" d="100"/>
          <a:sy n="55" d="100"/>
        </p:scale>
        <p:origin x="78" y="246"/>
      </p:cViewPr>
      <p:guideLst>
        <p:guide orient="horz" pos="2160"/>
        <p:guide pos="2880"/>
      </p:guideLst>
    </p:cSldViewPr>
  </p:slideViewPr>
  <p:notesTextViewPr>
    <p:cViewPr>
      <p:scale>
        <a:sx n="1" d="1"/>
        <a:sy n="1" d="1"/>
      </p:scale>
      <p:origin x="0" y="0"/>
    </p:cViewPr>
  </p:notesTextViewPr>
  <p:sorterViewPr>
    <p:cViewPr>
      <p:scale>
        <a:sx n="60" d="100"/>
        <a:sy n="60" d="100"/>
      </p:scale>
      <p:origin x="0" y="-2808"/>
    </p:cViewPr>
  </p:sorterViewPr>
  <p:notesViewPr>
    <p:cSldViewPr>
      <p:cViewPr varScale="1">
        <p:scale>
          <a:sx n="47" d="100"/>
          <a:sy n="47" d="100"/>
        </p:scale>
        <p:origin x="-3090" y="-114"/>
      </p:cViewPr>
      <p:guideLst>
        <p:guide orient="horz" pos="3132"/>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5" tIns="45714" rIns="91425" bIns="45714"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3" y="9440866"/>
            <a:ext cx="2949575" cy="496887"/>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6"/>
            <a:ext cx="2949575" cy="496887"/>
          </a:xfrm>
          <a:prstGeom prst="rect">
            <a:avLst/>
          </a:prstGeom>
        </p:spPr>
        <p:txBody>
          <a:bodyPr vert="horz" lIns="91425" tIns="45714" rIns="91425" bIns="45714" rtlCol="0" anchor="b"/>
          <a:lstStyle>
            <a:lvl1pPr algn="r">
              <a:defRPr sz="1200"/>
            </a:lvl1pPr>
          </a:lstStyle>
          <a:p>
            <a:fld id="{3FA8D4F6-A8D6-432C-BA59-0C059F0DD957}" type="slidenum">
              <a:rPr kumimoji="1" lang="ja-JP" altLang="en-US" smtClean="0"/>
              <a:t>‹#›</a:t>
            </a:fld>
            <a:endParaRPr kumimoji="1" lang="ja-JP" altLang="en-US"/>
          </a:p>
        </p:txBody>
      </p:sp>
    </p:spTree>
    <p:extLst>
      <p:ext uri="{BB962C8B-B14F-4D97-AF65-F5344CB8AC3E}">
        <p14:creationId xmlns:p14="http://schemas.microsoft.com/office/powerpoint/2010/main" val="428271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6967"/>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7" cy="496967"/>
          </a:xfrm>
          <a:prstGeom prst="rect">
            <a:avLst/>
          </a:prstGeom>
        </p:spPr>
        <p:txBody>
          <a:bodyPr vert="horz" lIns="91425" tIns="45714" rIns="91425" bIns="45714" rtlCol="0"/>
          <a:lstStyle>
            <a:lvl1pPr algn="r">
              <a:defRPr sz="1200"/>
            </a:lvl1pPr>
          </a:lstStyle>
          <a:p>
            <a:fld id="{8D5BEBC8-2257-4310-91FB-3838D0908DC9}" type="datetimeFigureOut">
              <a:rPr kumimoji="1" lang="ja-JP" altLang="en-US" smtClean="0"/>
              <a:t>2022/7/1</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25" tIns="45714" rIns="91425"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7" cy="496967"/>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7" cy="496967"/>
          </a:xfrm>
          <a:prstGeom prst="rect">
            <a:avLst/>
          </a:prstGeom>
        </p:spPr>
        <p:txBody>
          <a:bodyPr vert="horz" lIns="91425" tIns="45714" rIns="91425" bIns="45714" rtlCol="0" anchor="b"/>
          <a:lstStyle>
            <a:lvl1pPr algn="r">
              <a:defRPr sz="1200"/>
            </a:lvl1pPr>
          </a:lstStyle>
          <a:p>
            <a:fld id="{F87C77AA-7151-4A8D-8C26-E58B9E1A327F}" type="slidenum">
              <a:rPr kumimoji="1" lang="ja-JP" altLang="en-US" smtClean="0"/>
              <a:t>‹#›</a:t>
            </a:fld>
            <a:endParaRPr kumimoji="1" lang="ja-JP" altLang="en-US"/>
          </a:p>
        </p:txBody>
      </p:sp>
    </p:spTree>
    <p:extLst>
      <p:ext uri="{BB962C8B-B14F-4D97-AF65-F5344CB8AC3E}">
        <p14:creationId xmlns:p14="http://schemas.microsoft.com/office/powerpoint/2010/main" val="112034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28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0</a:t>
            </a:fld>
            <a:endParaRPr kumimoji="1" lang="ja-JP" altLang="en-US"/>
          </a:p>
        </p:txBody>
      </p:sp>
    </p:spTree>
    <p:extLst>
      <p:ext uri="{BB962C8B-B14F-4D97-AF65-F5344CB8AC3E}">
        <p14:creationId xmlns:p14="http://schemas.microsoft.com/office/powerpoint/2010/main" val="3037937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9</a:t>
            </a:fld>
            <a:endParaRPr kumimoji="1" lang="ja-JP" altLang="en-US"/>
          </a:p>
        </p:txBody>
      </p:sp>
    </p:spTree>
    <p:extLst>
      <p:ext uri="{BB962C8B-B14F-4D97-AF65-F5344CB8AC3E}">
        <p14:creationId xmlns:p14="http://schemas.microsoft.com/office/powerpoint/2010/main" val="2194919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10</a:t>
            </a:fld>
            <a:endParaRPr kumimoji="1" lang="ja-JP" altLang="en-US"/>
          </a:p>
        </p:txBody>
      </p:sp>
    </p:spTree>
    <p:extLst>
      <p:ext uri="{BB962C8B-B14F-4D97-AF65-F5344CB8AC3E}">
        <p14:creationId xmlns:p14="http://schemas.microsoft.com/office/powerpoint/2010/main" val="2643578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1</a:t>
            </a:fld>
            <a:endParaRPr kumimoji="1" lang="ja-JP" altLang="en-US"/>
          </a:p>
        </p:txBody>
      </p:sp>
    </p:spTree>
    <p:extLst>
      <p:ext uri="{BB962C8B-B14F-4D97-AF65-F5344CB8AC3E}">
        <p14:creationId xmlns:p14="http://schemas.microsoft.com/office/powerpoint/2010/main" val="3343813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2</a:t>
            </a:fld>
            <a:endParaRPr kumimoji="1" lang="ja-JP" altLang="en-US"/>
          </a:p>
        </p:txBody>
      </p:sp>
    </p:spTree>
    <p:extLst>
      <p:ext uri="{BB962C8B-B14F-4D97-AF65-F5344CB8AC3E}">
        <p14:creationId xmlns:p14="http://schemas.microsoft.com/office/powerpoint/2010/main" val="683905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3</a:t>
            </a:fld>
            <a:endParaRPr kumimoji="1" lang="ja-JP" altLang="en-US"/>
          </a:p>
        </p:txBody>
      </p:sp>
    </p:spTree>
    <p:extLst>
      <p:ext uri="{BB962C8B-B14F-4D97-AF65-F5344CB8AC3E}">
        <p14:creationId xmlns:p14="http://schemas.microsoft.com/office/powerpoint/2010/main" val="4203905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4</a:t>
            </a:fld>
            <a:endParaRPr kumimoji="1" lang="ja-JP" altLang="en-US"/>
          </a:p>
        </p:txBody>
      </p:sp>
    </p:spTree>
    <p:extLst>
      <p:ext uri="{BB962C8B-B14F-4D97-AF65-F5344CB8AC3E}">
        <p14:creationId xmlns:p14="http://schemas.microsoft.com/office/powerpoint/2010/main" val="798372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spcBef>
                <a:spcPts val="8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5</a:t>
            </a:fld>
            <a:endParaRPr kumimoji="1" lang="ja-JP" altLang="en-US"/>
          </a:p>
        </p:txBody>
      </p:sp>
    </p:spTree>
    <p:extLst>
      <p:ext uri="{BB962C8B-B14F-4D97-AF65-F5344CB8AC3E}">
        <p14:creationId xmlns:p14="http://schemas.microsoft.com/office/powerpoint/2010/main" val="2050288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6</a:t>
            </a:fld>
            <a:endParaRPr kumimoji="1" lang="ja-JP" altLang="en-US"/>
          </a:p>
        </p:txBody>
      </p:sp>
    </p:spTree>
    <p:extLst>
      <p:ext uri="{BB962C8B-B14F-4D97-AF65-F5344CB8AC3E}">
        <p14:creationId xmlns:p14="http://schemas.microsoft.com/office/powerpoint/2010/main" val="392428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7</a:t>
            </a:fld>
            <a:endParaRPr kumimoji="1" lang="ja-JP" altLang="en-US"/>
          </a:p>
        </p:txBody>
      </p:sp>
    </p:spTree>
    <p:extLst>
      <p:ext uri="{BB962C8B-B14F-4D97-AF65-F5344CB8AC3E}">
        <p14:creationId xmlns:p14="http://schemas.microsoft.com/office/powerpoint/2010/main" val="3624402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9374" indent="-179374">
              <a:tabLst>
                <a:tab pos="360335" algn="l"/>
              </a:tabLst>
            </a:pP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F87C77AA-7151-4A8D-8C26-E58B9E1A327F}" type="slidenum">
              <a:rPr kumimoji="1" lang="ja-JP" altLang="en-US" smtClean="0"/>
              <a:t>8</a:t>
            </a:fld>
            <a:endParaRPr kumimoji="1" lang="ja-JP" altLang="en-US"/>
          </a:p>
        </p:txBody>
      </p:sp>
    </p:spTree>
    <p:extLst>
      <p:ext uri="{BB962C8B-B14F-4D97-AF65-F5344CB8AC3E}">
        <p14:creationId xmlns:p14="http://schemas.microsoft.com/office/powerpoint/2010/main" val="2490866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C31F64F-0D30-4C3A-A0BE-910F4CC3C3E7}" type="datetime1">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29328E1-F047-4AB4-B3FF-0294A283BF8F}" type="datetime1">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3916089-223D-4750-89AE-B390316EF4A6}" type="datetime1">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24093F2-F397-4322-8BCF-C5B5A26541AE}" type="datetime1">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4AAD4A4-B6F4-46BC-87F0-53D8B8B4CC34}" type="datetime1">
              <a:rPr kumimoji="1" lang="ja-JP" altLang="en-US" smtClean="0"/>
              <a:t>2022/7/1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6375DAB-E23D-468C-AF05-298D314015C0}" type="datetime1">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0166098-0D6A-4E28-93E3-BBDB3A87EDC1}" type="datetime1">
              <a:rPr kumimoji="1" lang="ja-JP" altLang="en-US" smtClean="0"/>
              <a:t>2022/7/1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7ACE5D2-3648-4CCF-AC47-C802402CB13C}" type="datetime1">
              <a:rPr kumimoji="1" lang="ja-JP" altLang="en-US" smtClean="0"/>
              <a:t>2022/7/1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EF9A8E-EE60-47D9-A1ED-FCE9387E1B69}" type="datetime1">
              <a:rPr kumimoji="1" lang="ja-JP" altLang="en-US" smtClean="0"/>
              <a:t>2022/7/1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47AEC9-FC0C-40DA-837B-2B35ECEA451C}" type="datetime1">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CA3D9F-C0C5-4B45-A27A-2A4D899DB100}" type="datetime1">
              <a:rPr kumimoji="1" lang="ja-JP" altLang="en-US" smtClean="0"/>
              <a:t>2022/7/1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DA1747-7AE3-4485-B1CC-5CDDF653E874}"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9672F1F-A543-43EE-80AA-CB7F72D8E56C}" type="datetime1">
              <a:rPr kumimoji="1" lang="ja-JP" altLang="en-US" smtClean="0"/>
              <a:t>2022/7/1</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8041704" y="18288"/>
            <a:ext cx="1066800" cy="329184"/>
          </a:xfrm>
          <a:prstGeom prst="rect">
            <a:avLst/>
          </a:prstGeom>
        </p:spPr>
        <p:txBody>
          <a:bodyPr vert="horz" lIns="91440" tIns="45720" rIns="91440" bIns="45720" rtlCol="0" anchor="ctr"/>
          <a:lstStyle>
            <a:lvl1pPr algn="r">
              <a:defRPr sz="1600" b="1">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stStyle>
          <a:p>
            <a:fld id="{F0DA1747-7AE3-4485-B1CC-5CDDF653E87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http://www.unic.or.jp/files/sdg_icon_17_ja-290x290.png" TargetMode="External"/><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988511"/>
            <a:ext cx="8748464" cy="1445419"/>
          </a:xfrm>
        </p:spPr>
        <p:txBody>
          <a:bodyPr/>
          <a:lstStyle/>
          <a:p>
            <a:pPr algn="ct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気候変動対策推進条例（改正条例）</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に</a:t>
            </a: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基づく</a:t>
            </a: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制度設計の考え方について</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7804884" y="260648"/>
            <a:ext cx="1015588" cy="369332"/>
          </a:xfrm>
          <a:prstGeom prst="rect">
            <a:avLst/>
          </a:prstGeom>
          <a:solidFill>
            <a:schemeClr val="bg1"/>
          </a:solidFill>
          <a:ln w="12700">
            <a:solidFill>
              <a:schemeClr val="tx1"/>
            </a:solidFill>
          </a:ln>
        </p:spPr>
        <p:txBody>
          <a:bodyPr wrap="square" rtlCol="0">
            <a:spAutoFit/>
          </a:bodyPr>
          <a:lstStyle/>
          <a:p>
            <a:pPr algn="ctr"/>
            <a:r>
              <a:rPr kumimoji="1" lang="ja-JP" altLang="en-US" dirty="0" smtClean="0"/>
              <a:t>資料２</a:t>
            </a:r>
            <a:endParaRPr kumimoji="1" lang="ja-JP" altLang="en-US" dirty="0"/>
          </a:p>
        </p:txBody>
      </p:sp>
      <p:pic>
        <p:nvPicPr>
          <p:cNvPr id="7"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7334667" y="989128"/>
            <a:ext cx="863442" cy="86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図 7">
            <a:extLst>
              <a:ext uri="{FF2B5EF4-FFF2-40B4-BE49-F238E27FC236}">
                <a16:creationId xmlns:a16="http://schemas.microsoft.com/office/drawing/2014/main" id="{7B35C5B3-B317-45D2-A1A7-DDDD7D5D14E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165" y="986749"/>
            <a:ext cx="858295"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図 8">
            <a:extLst>
              <a:ext uri="{FF2B5EF4-FFF2-40B4-BE49-F238E27FC236}">
                <a16:creationId xmlns:a16="http://schemas.microsoft.com/office/drawing/2014/main" id="{92165169-5727-4122-B0B0-69956D1B2294}"/>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57717"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a:extLst>
              <a:ext uri="{FF2B5EF4-FFF2-40B4-BE49-F238E27FC236}">
                <a16:creationId xmlns:a16="http://schemas.microsoft.com/office/drawing/2014/main" id="{56C80187-4930-41A9-AA99-47E13B35432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08974" y="986749"/>
            <a:ext cx="861610" cy="8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図 10">
            <a:extLst>
              <a:ext uri="{FF2B5EF4-FFF2-40B4-BE49-F238E27FC236}">
                <a16:creationId xmlns:a16="http://schemas.microsoft.com/office/drawing/2014/main" id="{739C1168-DFAB-4BA3-9156-2D431052901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03670" y="988161"/>
            <a:ext cx="858293" cy="858293"/>
          </a:xfrm>
          <a:prstGeom prst="rect">
            <a:avLst/>
          </a:prstGeom>
        </p:spPr>
      </p:pic>
      <p:pic>
        <p:nvPicPr>
          <p:cNvPr id="12" name="図 11">
            <a:extLst>
              <a:ext uri="{FF2B5EF4-FFF2-40B4-BE49-F238E27FC236}">
                <a16:creationId xmlns:a16="http://schemas.microsoft.com/office/drawing/2014/main" id="{8DB71064-1EAC-4001-A5E8-5DBA32A97D7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66338" y="989214"/>
            <a:ext cx="868329" cy="868329"/>
          </a:xfrm>
          <a:prstGeom prst="rect">
            <a:avLst/>
          </a:prstGeom>
        </p:spPr>
      </p:pic>
      <p:pic>
        <p:nvPicPr>
          <p:cNvPr id="13" name="図 12">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192031" y="986011"/>
            <a:ext cx="858196" cy="858196"/>
          </a:xfrm>
          <a:prstGeom prst="rect">
            <a:avLst/>
          </a:prstGeom>
        </p:spPr>
      </p:pic>
      <p:sp>
        <p:nvSpPr>
          <p:cNvPr id="14" name="タイトル 1"/>
          <p:cNvSpPr txBox="1">
            <a:spLocks/>
          </p:cNvSpPr>
          <p:nvPr/>
        </p:nvSpPr>
        <p:spPr>
          <a:xfrm>
            <a:off x="395536" y="3617137"/>
            <a:ext cx="2830149" cy="990600"/>
          </a:xfrm>
          <a:prstGeom prst="rect">
            <a:avLst/>
          </a:prstGeom>
        </p:spPr>
        <p:txBody>
          <a:bodyPr vert="horz" lIns="91440" tIns="45720" rIns="91440" bIns="45720" rtlCol="0" anchor="b">
            <a:noAutofit/>
          </a:bodyPr>
          <a:lstStyle>
            <a:lvl1pPr algn="l" defTabSz="914400" rtl="0" eaLnBrk="1" latinLnBrk="0" hangingPunct="1">
              <a:spcBef>
                <a:spcPct val="0"/>
              </a:spcBef>
              <a:buNone/>
              <a:defRPr kumimoji="1" sz="5400" kern="1200" cap="all" spc="-100" baseline="0">
                <a:solidFill>
                  <a:schemeClr val="tx2"/>
                </a:solidFill>
                <a:latin typeface="+mj-lt"/>
                <a:ea typeface="+mj-ea"/>
                <a:cs typeface="+mj-cs"/>
              </a:defRPr>
            </a:lvl1pPr>
          </a:lstStyle>
          <a:p>
            <a:r>
              <a:rPr lang="ja-JP" altLang="en-US" sz="3600" dirty="0"/>
              <a:t>　　構成</a:t>
            </a:r>
          </a:p>
        </p:txBody>
      </p:sp>
      <p:sp>
        <p:nvSpPr>
          <p:cNvPr id="15" name="角丸四角形 14"/>
          <p:cNvSpPr/>
          <p:nvPr/>
        </p:nvSpPr>
        <p:spPr>
          <a:xfrm>
            <a:off x="683568" y="3861048"/>
            <a:ext cx="7820626" cy="2568845"/>
          </a:xfrm>
          <a:prstGeom prst="roundRect">
            <a:avLst>
              <a:gd name="adj" fmla="val 7991"/>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6" name="コンテンツ プレースホルダー 2"/>
          <p:cNvSpPr txBox="1">
            <a:spLocks/>
          </p:cNvSpPr>
          <p:nvPr/>
        </p:nvSpPr>
        <p:spPr>
          <a:xfrm>
            <a:off x="879961" y="4575512"/>
            <a:ext cx="7436455" cy="1733808"/>
          </a:xfrm>
          <a:prstGeom prst="rect">
            <a:avLst/>
          </a:prstGeom>
        </p:spPr>
        <p:txBody>
          <a:bodyPr vert="horz" wrap="square" lIns="91440" tIns="45720" rIns="91440" bIns="45720" rtlCol="0">
            <a:spAutoFit/>
          </a:bodyPr>
          <a:lstStyle>
            <a:lvl1pPr marL="0" indent="0" algn="l" defTabSz="914400" rtl="0" eaLnBrk="1" latinLnBrk="0" hangingPunct="1">
              <a:spcBef>
                <a:spcPct val="20000"/>
              </a:spcBef>
              <a:buClr>
                <a:schemeClr val="accent1"/>
              </a:buClr>
              <a:buSzPct val="85000"/>
              <a:buFont typeface="Arial" pitchFamily="34" charset="0"/>
              <a:buNone/>
              <a:defRPr kumimoji="1"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kumimoji="1"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kumimoji="1" sz="1300" kern="1200">
                <a:solidFill>
                  <a:schemeClr val="tx1">
                    <a:tint val="75000"/>
                  </a:schemeClr>
                </a:solidFill>
                <a:latin typeface="+mn-lt"/>
                <a:ea typeface="+mn-ea"/>
                <a:cs typeface="+mn-cs"/>
              </a:defRPr>
            </a:lvl9pPr>
          </a:lstStyle>
          <a:p>
            <a:pPr>
              <a:lnSpc>
                <a:spcPts val="3600"/>
              </a:lnSpc>
              <a:spcBef>
                <a:spcPts val="0"/>
              </a:spcBef>
            </a:pPr>
            <a:r>
              <a:rPr lang="ja-JP" altLang="en-US" sz="2200" b="1" dirty="0">
                <a:latin typeface="Meiryo UI" panose="020B0604030504040204" pitchFamily="50" charset="-128"/>
                <a:ea typeface="Meiryo UI" panose="020B0604030504040204" pitchFamily="50" charset="-128"/>
              </a:rPr>
              <a:t>１</a:t>
            </a:r>
            <a:r>
              <a:rPr lang="ja-JP" altLang="en-US" sz="2200" b="1" dirty="0" smtClean="0">
                <a:latin typeface="Meiryo UI" panose="020B0604030504040204" pitchFamily="50" charset="-128"/>
                <a:ea typeface="Meiryo UI" panose="020B0604030504040204" pitchFamily="50" charset="-128"/>
              </a:rPr>
              <a:t>．改正条例・規則の概要について</a:t>
            </a:r>
            <a:endParaRPr lang="en-US" altLang="ja-JP" sz="2200" b="1" dirty="0">
              <a:latin typeface="Meiryo UI" panose="020B0604030504040204" pitchFamily="50" charset="-128"/>
              <a:ea typeface="Meiryo UI" panose="020B0604030504040204" pitchFamily="50" charset="-128"/>
            </a:endParaRPr>
          </a:p>
          <a:p>
            <a:pPr>
              <a:lnSpc>
                <a:spcPts val="3600"/>
              </a:lnSpc>
              <a:spcBef>
                <a:spcPts val="0"/>
              </a:spcBef>
            </a:pPr>
            <a:r>
              <a:rPr lang="ja-JP" altLang="en-US" sz="2200" b="1" dirty="0" smtClean="0">
                <a:latin typeface="Meiryo UI" panose="020B0604030504040204" pitchFamily="50" charset="-128"/>
                <a:ea typeface="Meiryo UI" panose="020B0604030504040204" pitchFamily="50" charset="-128"/>
              </a:rPr>
              <a:t>２．改正条例に基づく制度設計の考え方について</a:t>
            </a:r>
            <a:endParaRPr lang="en-US" altLang="ja-JP" sz="2200" b="1" dirty="0" smtClean="0">
              <a:latin typeface="Meiryo UI" panose="020B0604030504040204" pitchFamily="50" charset="-128"/>
              <a:ea typeface="Meiryo UI" panose="020B0604030504040204" pitchFamily="50" charset="-128"/>
            </a:endParaRPr>
          </a:p>
          <a:p>
            <a:pPr>
              <a:lnSpc>
                <a:spcPts val="2000"/>
              </a:lnSpc>
              <a:spcBef>
                <a:spcPts val="0"/>
              </a:spcBef>
            </a:pPr>
            <a:r>
              <a:rPr lang="ja-JP" altLang="en-US" sz="1800" b="1" dirty="0" smtClean="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（エネルギー多量使用事業者等に対する計画書・報告書制度）</a:t>
            </a:r>
            <a:endParaRPr lang="en-US" altLang="ja-JP" sz="2000" b="1" dirty="0" smtClean="0">
              <a:latin typeface="Meiryo UI" panose="020B0604030504040204" pitchFamily="50" charset="-128"/>
              <a:ea typeface="Meiryo UI" panose="020B0604030504040204" pitchFamily="50" charset="-128"/>
            </a:endParaRPr>
          </a:p>
          <a:p>
            <a:pPr>
              <a:lnSpc>
                <a:spcPts val="3600"/>
              </a:lnSpc>
              <a:spcBef>
                <a:spcPts val="0"/>
              </a:spcBef>
            </a:pPr>
            <a:r>
              <a:rPr lang="ja-JP" altLang="en-US" sz="2200" b="1" dirty="0" smtClean="0">
                <a:latin typeface="Meiryo UI" panose="020B0604030504040204" pitchFamily="50" charset="-128"/>
                <a:ea typeface="Meiryo UI" panose="020B0604030504040204" pitchFamily="50" charset="-128"/>
              </a:rPr>
              <a:t>３</a:t>
            </a:r>
            <a:r>
              <a:rPr lang="ja-JP" altLang="en-US" sz="2200" b="1" dirty="0">
                <a:latin typeface="Meiryo UI" panose="020B0604030504040204" pitchFamily="50" charset="-128"/>
                <a:ea typeface="Meiryo UI" panose="020B0604030504040204" pitchFamily="50" charset="-128"/>
              </a:rPr>
              <a:t>．今後のスケジュールについて</a:t>
            </a:r>
            <a:endParaRPr lang="en-US" altLang="ja-JP" sz="2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10926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9</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２．改正条例に基づく制度設計の考え方について</a:t>
            </a:r>
          </a:p>
        </p:txBody>
      </p:sp>
      <p:sp>
        <p:nvSpPr>
          <p:cNvPr id="4" name="正方形/長方形 3"/>
          <p:cNvSpPr/>
          <p:nvPr/>
        </p:nvSpPr>
        <p:spPr>
          <a:xfrm>
            <a:off x="323528" y="1196752"/>
            <a:ext cx="8496944" cy="1015663"/>
          </a:xfrm>
          <a:prstGeom prst="rect">
            <a:avLst/>
          </a:prstGeom>
        </p:spPr>
        <p:txBody>
          <a:bodyPr wrap="square">
            <a:spAutoFit/>
          </a:bodyPr>
          <a:lstStyle/>
          <a:p>
            <a:pPr>
              <a:lnSpc>
                <a:spcPts val="2400"/>
              </a:lnSpc>
            </a:pPr>
            <a:r>
              <a:rPr lang="ja-JP" altLang="en-US" sz="2000" b="1" dirty="0">
                <a:latin typeface="Meiryo UI" panose="020B0604030504040204" pitchFamily="50" charset="-128"/>
                <a:ea typeface="Meiryo UI" panose="020B0604030504040204" pitchFamily="50" charset="-128"/>
              </a:rPr>
              <a:t>ウ　対策計画書等の内容の評価・公表</a:t>
            </a:r>
          </a:p>
          <a:p>
            <a:pPr marL="1524000" indent="-1524000">
              <a:lnSpc>
                <a:spcPts val="2400"/>
              </a:lnSpc>
            </a:pPr>
            <a:r>
              <a:rPr lang="ja-JP" altLang="en-US" sz="2000" kern="100" spc="-30" dirty="0" smtClean="0">
                <a:latin typeface="Meiryo UI" panose="020B0604030504040204" pitchFamily="50" charset="-128"/>
                <a:ea typeface="Meiryo UI" panose="020B0604030504040204" pitchFamily="50" charset="-128"/>
              </a:rPr>
              <a:t>■改正内容：</a:t>
            </a:r>
            <a:r>
              <a:rPr lang="ja-JP" altLang="en-US" sz="2000" kern="100" spc="-30" dirty="0">
                <a:latin typeface="Meiryo UI" panose="020B0604030504040204" pitchFamily="50" charset="-128"/>
                <a:ea typeface="Meiryo UI" panose="020B0604030504040204" pitchFamily="50" charset="-128"/>
              </a:rPr>
              <a:t>対策計画書及び実績報告書の内容について、上記指針に基づき評価・公表することを規定</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707886"/>
          </a:xfrm>
          <a:prstGeom prst="rect">
            <a:avLst/>
          </a:prstGeom>
          <a:noFill/>
        </p:spPr>
        <p:txBody>
          <a:bodyPr wrap="square" rtlCol="0">
            <a:spAutoFit/>
          </a:bodyPr>
          <a:lstStyle/>
          <a:p>
            <a:pPr marL="1249363" indent="-1249363">
              <a:lnSpc>
                <a:spcPts val="2400"/>
              </a:lnSpc>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二酸化炭素の排出の量がより少ないエネルギーの供給拡大に関する制度の</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創設</a:t>
            </a:r>
            <a:endPar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522156" y="1198953"/>
            <a:ext cx="1440160" cy="293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p:txBody>
      </p:sp>
      <p:sp>
        <p:nvSpPr>
          <p:cNvPr id="16" name="角丸四角形 15"/>
          <p:cNvSpPr/>
          <p:nvPr/>
        </p:nvSpPr>
        <p:spPr>
          <a:xfrm>
            <a:off x="355576" y="2276872"/>
            <a:ext cx="8496945" cy="1656184"/>
          </a:xfrm>
          <a:prstGeom prst="roundRect">
            <a:avLst>
              <a:gd name="adj" fmla="val 6002"/>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制度の運用方法について</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検討中</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smtClean="0">
                <a:solidFill>
                  <a:schemeClr val="tx1"/>
                </a:solidFill>
                <a:latin typeface="Meiryo UI" panose="020B0604030504040204" pitchFamily="50" charset="-128"/>
                <a:ea typeface="Meiryo UI" panose="020B0604030504040204" pitchFamily="50" charset="-128"/>
              </a:rPr>
              <a:t>○小売電気事業者による排出</a:t>
            </a:r>
            <a:r>
              <a:rPr lang="ja-JP" altLang="en-US" dirty="0">
                <a:solidFill>
                  <a:schemeClr val="tx1"/>
                </a:solidFill>
                <a:latin typeface="Meiryo UI" panose="020B0604030504040204" pitchFamily="50" charset="-128"/>
                <a:ea typeface="Meiryo UI" panose="020B0604030504040204" pitchFamily="50" charset="-128"/>
              </a:rPr>
              <a:t>係数の低減及び再生可能エネルギーの導入</a:t>
            </a:r>
            <a:r>
              <a:rPr lang="ja-JP" altLang="en-US" dirty="0" smtClean="0">
                <a:solidFill>
                  <a:schemeClr val="tx1"/>
                </a:solidFill>
                <a:latin typeface="Meiryo UI" panose="020B0604030504040204" pitchFamily="50" charset="-128"/>
                <a:ea typeface="Meiryo UI" panose="020B0604030504040204" pitchFamily="50" charset="-128"/>
              </a:rPr>
              <a:t>拡大の取組みをどのように評価すべきか。</a:t>
            </a:r>
            <a:endParaRPr lang="en-US" altLang="ja-JP" dirty="0" smtClean="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rgbClr val="FF0000"/>
                </a:solidFill>
                <a:latin typeface="Meiryo UI" panose="020B0604030504040204" pitchFamily="50" charset="-128"/>
                <a:ea typeface="Meiryo UI" panose="020B0604030504040204" pitchFamily="50" charset="-128"/>
              </a:rPr>
              <a:t>⇒小売</a:t>
            </a:r>
            <a:r>
              <a:rPr lang="ja-JP" altLang="en-US" dirty="0">
                <a:solidFill>
                  <a:srgbClr val="FF0000"/>
                </a:solidFill>
                <a:latin typeface="Meiryo UI" panose="020B0604030504040204" pitchFamily="50" charset="-128"/>
                <a:ea typeface="Meiryo UI" panose="020B0604030504040204" pitchFamily="50" charset="-128"/>
              </a:rPr>
              <a:t>電気事</a:t>
            </a:r>
            <a:r>
              <a:rPr lang="ja-JP" altLang="en-US" dirty="0" smtClean="0">
                <a:solidFill>
                  <a:srgbClr val="FF0000"/>
                </a:solidFill>
                <a:latin typeface="Meiryo UI" panose="020B0604030504040204" pitchFamily="50" charset="-128"/>
                <a:ea typeface="Meiryo UI" panose="020B0604030504040204" pitchFamily="50" charset="-128"/>
              </a:rPr>
              <a:t>業者における販売電力の</a:t>
            </a:r>
            <a:r>
              <a:rPr lang="en-US" altLang="ja-JP" dirty="0" smtClean="0">
                <a:solidFill>
                  <a:srgbClr val="FF0000"/>
                </a:solidFill>
                <a:latin typeface="Meiryo UI" panose="020B0604030504040204" pitchFamily="50" charset="-128"/>
                <a:ea typeface="Meiryo UI" panose="020B0604030504040204" pitchFamily="50" charset="-128"/>
              </a:rPr>
              <a:t>CO2</a:t>
            </a:r>
            <a:r>
              <a:rPr lang="ja-JP" altLang="en-US" dirty="0" smtClean="0">
                <a:solidFill>
                  <a:srgbClr val="FF0000"/>
                </a:solidFill>
                <a:latin typeface="Meiryo UI" panose="020B0604030504040204" pitchFamily="50" charset="-128"/>
                <a:ea typeface="Meiryo UI" panose="020B0604030504040204" pitchFamily="50" charset="-128"/>
              </a:rPr>
              <a:t>排出係数、再エネ利用率、再エネ電源構成比率及び</a:t>
            </a:r>
            <a:r>
              <a:rPr lang="en-US" altLang="ja-JP" dirty="0" smtClean="0">
                <a:solidFill>
                  <a:srgbClr val="FF0000"/>
                </a:solidFill>
                <a:latin typeface="Meiryo UI" panose="020B0604030504040204" pitchFamily="50" charset="-128"/>
                <a:ea typeface="Meiryo UI" panose="020B0604030504040204" pitchFamily="50" charset="-128"/>
              </a:rPr>
              <a:t>RE100</a:t>
            </a:r>
            <a:r>
              <a:rPr lang="ja-JP" altLang="en-US" dirty="0" smtClean="0">
                <a:solidFill>
                  <a:srgbClr val="FF0000"/>
                </a:solidFill>
                <a:latin typeface="Meiryo UI" panose="020B0604030504040204" pitchFamily="50" charset="-128"/>
                <a:ea typeface="Meiryo UI" panose="020B0604030504040204" pitchFamily="50" charset="-128"/>
              </a:rPr>
              <a:t>メニューの有無などの指標を用いて評価</a:t>
            </a:r>
            <a:r>
              <a:rPr lang="ja-JP" altLang="en-US" dirty="0">
                <a:solidFill>
                  <a:srgbClr val="FF0000"/>
                </a:solidFill>
                <a:latin typeface="Meiryo UI" panose="020B0604030504040204" pitchFamily="50" charset="-128"/>
                <a:ea typeface="Meiryo UI" panose="020B0604030504040204" pitchFamily="50" charset="-128"/>
              </a:rPr>
              <a:t>してはどうか</a:t>
            </a:r>
            <a:r>
              <a:rPr lang="ja-JP" altLang="en-US" dirty="0" smtClean="0">
                <a:solidFill>
                  <a:srgbClr val="FF0000"/>
                </a:solidFill>
                <a:latin typeface="Meiryo UI" panose="020B0604030504040204" pitchFamily="50" charset="-128"/>
                <a:ea typeface="Meiryo UI" panose="020B0604030504040204" pitchFamily="50" charset="-128"/>
              </a:rPr>
              <a:t>。</a:t>
            </a:r>
            <a:endParaRPr lang="en-US" altLang="ja-JP" dirty="0" smtClean="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3204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３．今後のスケジュールについて</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10</a:t>
            </a:fld>
            <a:endParaRPr kumimoji="1" lang="ja-JP" altLang="en-US"/>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令和</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年度の施行に向けたスケジュール</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a:extLst>
              <a:ext uri="{FF2B5EF4-FFF2-40B4-BE49-F238E27FC236}">
                <a16:creationId xmlns:a16="http://schemas.microsoft.com/office/drawing/2014/main" id="{E599F71E-C317-47DD-A9DB-E144E4A1E594}"/>
              </a:ext>
            </a:extLst>
          </p:cNvPr>
          <p:cNvGraphicFramePr>
            <a:graphicFrameLocks noGrp="1"/>
          </p:cNvGraphicFramePr>
          <p:nvPr>
            <p:extLst>
              <p:ext uri="{D42A27DB-BD31-4B8C-83A1-F6EECF244321}">
                <p14:modId xmlns:p14="http://schemas.microsoft.com/office/powerpoint/2010/main" val="2324985615"/>
              </p:ext>
            </p:extLst>
          </p:nvPr>
        </p:nvGraphicFramePr>
        <p:xfrm>
          <a:off x="539552" y="1052736"/>
          <a:ext cx="7920880" cy="4279740"/>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164386054"/>
                    </a:ext>
                  </a:extLst>
                </a:gridCol>
                <a:gridCol w="5760640">
                  <a:extLst>
                    <a:ext uri="{9D8B030D-6E8A-4147-A177-3AD203B41FA5}">
                      <a16:colId xmlns:a16="http://schemas.microsoft.com/office/drawing/2014/main" val="3563489709"/>
                    </a:ext>
                  </a:extLst>
                </a:gridCol>
              </a:tblGrid>
              <a:tr h="535740">
                <a:tc>
                  <a:txBody>
                    <a:bodyPr/>
                    <a:lstStyle/>
                    <a:p>
                      <a:pPr algn="ctr"/>
                      <a:r>
                        <a:rPr kumimoji="1" lang="ja-JP" altLang="en-US" sz="1800" dirty="0">
                          <a:latin typeface="Meiryo UI" panose="020B0604030504040204" pitchFamily="50" charset="-128"/>
                          <a:ea typeface="Meiryo UI" panose="020B0604030504040204" pitchFamily="50" charset="-128"/>
                        </a:rPr>
                        <a:t>日程</a:t>
                      </a:r>
                    </a:p>
                  </a:txBody>
                  <a:tcPr marL="36000" marR="36000" anchor="ctr"/>
                </a:tc>
                <a:tc>
                  <a:txBody>
                    <a:bodyPr/>
                    <a:lstStyle/>
                    <a:p>
                      <a:pPr algn="ctr"/>
                      <a:r>
                        <a:rPr kumimoji="1" lang="ja-JP" altLang="en-US" sz="1800" dirty="0">
                          <a:latin typeface="Meiryo UI" panose="020B0604030504040204" pitchFamily="50" charset="-128"/>
                          <a:ea typeface="Meiryo UI" panose="020B0604030504040204" pitchFamily="50" charset="-128"/>
                        </a:rPr>
                        <a:t>会議等</a:t>
                      </a:r>
                    </a:p>
                  </a:txBody>
                  <a:tcPr marL="36000" marR="36000" anchor="ctr"/>
                </a:tc>
                <a:extLst>
                  <a:ext uri="{0D108BD9-81ED-4DB2-BD59-A6C34878D82A}">
                    <a16:rowId xmlns:a16="http://schemas.microsoft.com/office/drawing/2014/main" val="1452171393"/>
                  </a:ext>
                </a:extLst>
              </a:tr>
              <a:tr h="64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令和４年７月～８月</a:t>
                      </a: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制度の運用に関する検討、関係団体・事業者等との調整</a:t>
                      </a:r>
                      <a:endParaRPr kumimoji="1" lang="ja-JP" altLang="en-US" sz="18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2558387230"/>
                  </a:ext>
                </a:extLst>
              </a:tr>
              <a:tr h="900000">
                <a:tc>
                  <a:txBody>
                    <a:bodyPr/>
                    <a:lstStyle/>
                    <a:p>
                      <a:pPr algn="ctr"/>
                      <a:r>
                        <a:rPr kumimoji="1" lang="ja-JP" altLang="en-US" sz="1800" dirty="0" smtClean="0">
                          <a:latin typeface="Meiryo UI" panose="020B0604030504040204" pitchFamily="50" charset="-128"/>
                          <a:ea typeface="Meiryo UI" panose="020B0604030504040204" pitchFamily="50" charset="-128"/>
                        </a:rPr>
                        <a:t>８月ごろ</a:t>
                      </a:r>
                      <a:endParaRPr kumimoji="1" lang="ja-JP" altLang="en-US" sz="1800" dirty="0">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条例に基づく各種指針の完成</a:t>
                      </a:r>
                      <a:endParaRPr kumimoji="1" lang="en-US" altLang="ja-JP" sz="18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事業者向け説明会・ワークショップ等の開催準備・調整</a:t>
                      </a:r>
                      <a:endParaRPr kumimoji="1" lang="ja-JP" altLang="en-US" sz="18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4047460552"/>
                  </a:ext>
                </a:extLst>
              </a:tr>
              <a:tr h="900000">
                <a:tc>
                  <a:txBody>
                    <a:bodyPr/>
                    <a:lstStyle/>
                    <a:p>
                      <a:pPr algn="ctr"/>
                      <a:r>
                        <a:rPr kumimoji="1" lang="ja-JP" altLang="en-US" sz="1800" dirty="0" smtClean="0">
                          <a:latin typeface="Meiryo UI" panose="020B0604030504040204" pitchFamily="50" charset="-128"/>
                          <a:ea typeface="Meiryo UI" panose="020B0604030504040204" pitchFamily="50" charset="-128"/>
                        </a:rPr>
                        <a:t>９月ごろ</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脱炭素経営宣言スキームの完成</a:t>
                      </a:r>
                      <a:endParaRPr kumimoji="1" lang="en-US" altLang="ja-JP" sz="18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Meiryo UI" panose="020B0604030504040204" pitchFamily="50" charset="-128"/>
                          <a:ea typeface="Meiryo UI" panose="020B0604030504040204" pitchFamily="50" charset="-128"/>
                        </a:rPr>
                        <a:t>説明会・ワークショップ用カリキュラムの完成</a:t>
                      </a:r>
                      <a:endParaRPr kumimoji="1" lang="ja-JP" altLang="en-US" sz="18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461751255"/>
                  </a:ext>
                </a:extLst>
              </a:tr>
              <a:tr h="64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latin typeface="Meiryo UI" panose="020B0604030504040204" pitchFamily="50" charset="-128"/>
                          <a:ea typeface="Meiryo UI" panose="020B0604030504040204" pitchFamily="50" charset="-128"/>
                        </a:rPr>
                        <a:t>10</a:t>
                      </a:r>
                      <a:r>
                        <a:rPr kumimoji="1" lang="ja-JP" altLang="en-US" sz="1800" dirty="0" smtClean="0">
                          <a:latin typeface="Meiryo UI" panose="020B0604030504040204" pitchFamily="50" charset="-128"/>
                          <a:ea typeface="Meiryo UI" panose="020B0604030504040204" pitchFamily="50" charset="-128"/>
                        </a:rPr>
                        <a:t>月以降</a:t>
                      </a:r>
                      <a:endParaRPr kumimoji="1" lang="en-US" altLang="ja-JP" sz="1800" dirty="0" smtClean="0">
                        <a:latin typeface="Meiryo UI" panose="020B0604030504040204" pitchFamily="50" charset="-128"/>
                        <a:ea typeface="Meiryo UI" panose="020B0604030504040204" pitchFamily="50" charset="-128"/>
                      </a:endParaRPr>
                    </a:p>
                  </a:txBody>
                  <a:tcPr marL="36000" marR="36000" anchor="ctr"/>
                </a:tc>
                <a:tc>
                  <a:txBody>
                    <a:bodyPr/>
                    <a:lstStyle/>
                    <a:p>
                      <a:pPr algn="l"/>
                      <a:r>
                        <a:rPr kumimoji="1" lang="ja-JP" altLang="en-US" sz="1800" dirty="0" smtClean="0">
                          <a:latin typeface="Meiryo UI" panose="020B0604030504040204" pitchFamily="50" charset="-128"/>
                          <a:ea typeface="Meiryo UI" panose="020B0604030504040204" pitchFamily="50" charset="-128"/>
                        </a:rPr>
                        <a:t>事業者向け説明会・ワークショップ等の開催</a:t>
                      </a:r>
                      <a:endParaRPr kumimoji="1" lang="ja-JP" altLang="en-US" sz="18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1996844275"/>
                  </a:ext>
                </a:extLst>
              </a:tr>
              <a:tr h="648000">
                <a:tc>
                  <a:txBody>
                    <a:bodyPr/>
                    <a:lstStyle/>
                    <a:p>
                      <a:pPr algn="ctr"/>
                      <a:r>
                        <a:rPr kumimoji="1" lang="ja-JP" altLang="en-US" sz="1800" dirty="0" smtClean="0">
                          <a:latin typeface="Meiryo UI" panose="020B0604030504040204" pitchFamily="50" charset="-128"/>
                          <a:ea typeface="Meiryo UI" panose="020B0604030504040204" pitchFamily="50" charset="-128"/>
                        </a:rPr>
                        <a:t>令和５年４月～</a:t>
                      </a:r>
                      <a:endParaRPr kumimoji="1" lang="en-US" altLang="ja-JP" sz="1800" dirty="0">
                        <a:latin typeface="Meiryo UI" panose="020B0604030504040204" pitchFamily="50" charset="-128"/>
                        <a:ea typeface="Meiryo UI" panose="020B0604030504040204" pitchFamily="50" charset="-128"/>
                      </a:endParaRPr>
                    </a:p>
                  </a:txBody>
                  <a:tcPr marL="36000" marR="36000" anchor="ctr"/>
                </a:tc>
                <a:tc>
                  <a:txBody>
                    <a:bodyPr/>
                    <a:lstStyle/>
                    <a:p>
                      <a:pPr algn="l"/>
                      <a:r>
                        <a:rPr kumimoji="1" lang="ja-JP" altLang="en-US" sz="1800" dirty="0">
                          <a:latin typeface="Meiryo UI" panose="020B0604030504040204" pitchFamily="50" charset="-128"/>
                          <a:ea typeface="Meiryo UI" panose="020B0604030504040204" pitchFamily="50" charset="-128"/>
                        </a:rPr>
                        <a:t>改正</a:t>
                      </a:r>
                      <a:r>
                        <a:rPr kumimoji="1" lang="ja-JP" altLang="en-US" sz="1800" dirty="0" smtClean="0">
                          <a:latin typeface="Meiryo UI" panose="020B0604030504040204" pitchFamily="50" charset="-128"/>
                          <a:ea typeface="Meiryo UI" panose="020B0604030504040204" pitchFamily="50" charset="-128"/>
                        </a:rPr>
                        <a:t>条例に基づく制度の運用を開始</a:t>
                      </a:r>
                      <a:endParaRPr kumimoji="1" lang="ja-JP" altLang="en-US" sz="1800" dirty="0">
                        <a:latin typeface="Meiryo UI" panose="020B0604030504040204" pitchFamily="50" charset="-128"/>
                        <a:ea typeface="Meiryo UI" panose="020B0604030504040204" pitchFamily="50" charset="-128"/>
                      </a:endParaRPr>
                    </a:p>
                  </a:txBody>
                  <a:tcPr marL="36000" marR="36000" anchor="ctr"/>
                </a:tc>
                <a:extLst>
                  <a:ext uri="{0D108BD9-81ED-4DB2-BD59-A6C34878D82A}">
                    <a16:rowId xmlns:a16="http://schemas.microsoft.com/office/drawing/2014/main" val="196214078"/>
                  </a:ext>
                </a:extLst>
              </a:tr>
            </a:tbl>
          </a:graphicData>
        </a:graphic>
      </p:graphicFrame>
    </p:spTree>
    <p:extLst>
      <p:ext uri="{BB962C8B-B14F-4D97-AF65-F5344CB8AC3E}">
        <p14:creationId xmlns:p14="http://schemas.microsoft.com/office/powerpoint/2010/main" val="391445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１．改正条例・規則の概要について</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1</a:t>
            </a:fld>
            <a:endParaRPr kumimoji="1" lang="ja-JP" altLang="en-US"/>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大阪府気候変動対策推進条例について</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3647C40F-94C6-49A2-A520-9C2647C7D4BD}"/>
              </a:ext>
            </a:extLst>
          </p:cNvPr>
          <p:cNvSpPr txBox="1">
            <a:spLocks/>
          </p:cNvSpPr>
          <p:nvPr/>
        </p:nvSpPr>
        <p:spPr>
          <a:xfrm>
            <a:off x="251520" y="1124744"/>
            <a:ext cx="8640960" cy="1376513"/>
          </a:xfrm>
          <a:prstGeom prst="rect">
            <a:avLst/>
          </a:prstGeom>
          <a:ln>
            <a:solidFill>
              <a:srgbClr val="000000"/>
            </a:solidFill>
          </a:ln>
        </p:spPr>
        <p:txBody>
          <a:bodyPr wrap="square" lIns="72000" tIns="72000" rIns="72000" bIns="72000">
            <a:spAutoFit/>
          </a:bodyPr>
          <a:lst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a:lstStyle>
          <a:p>
            <a:pPr marL="182563" indent="-182563">
              <a:lnSpc>
                <a:spcPts val="2400"/>
              </a:lnSpc>
              <a:spcBef>
                <a:spcPts val="0"/>
              </a:spcBef>
              <a:buClrTx/>
              <a:buSzPct val="100000"/>
              <a:buNone/>
            </a:pPr>
            <a:r>
              <a:rPr lang="ja-JP" altLang="en-US" sz="1800" dirty="0" smtClean="0">
                <a:latin typeface="Meiryo UI" panose="020B0604030504040204" pitchFamily="50" charset="-128"/>
                <a:ea typeface="Meiryo UI" panose="020B0604030504040204" pitchFamily="50" charset="-128"/>
              </a:rPr>
              <a:t>○大阪府では、温暖化（「地球温暖化」と「ヒートアイランド現象」）の防止等の対策を推進するため、「</a:t>
            </a:r>
            <a:r>
              <a:rPr lang="ja-JP" altLang="en-US" sz="1800" b="1" u="sng" dirty="0" smtClean="0">
                <a:solidFill>
                  <a:srgbClr val="FF0000"/>
                </a:solidFill>
                <a:latin typeface="Meiryo UI" panose="020B0604030504040204" pitchFamily="50" charset="-128"/>
                <a:ea typeface="Meiryo UI" panose="020B0604030504040204" pitchFamily="50" charset="-128"/>
              </a:rPr>
              <a:t>大阪府気候変動対策の推進に関する条例</a:t>
            </a:r>
            <a:r>
              <a:rPr lang="ja-JP" altLang="en-US" sz="1800" dirty="0" smtClean="0">
                <a:latin typeface="Meiryo UI" panose="020B0604030504040204" pitchFamily="50" charset="-128"/>
                <a:ea typeface="Meiryo UI" panose="020B0604030504040204" pitchFamily="50" charset="-128"/>
              </a:rPr>
              <a:t>」に基づき、気候変動の緩和及び気候変動への適応、電気の需要の最適化、建築物の環境配慮、エネルギーの使用の抑制等に関する情報の交換の促進等に取り組んでいるところ。</a:t>
            </a:r>
            <a:endParaRPr lang="en-US" altLang="ja-JP" sz="18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9544164F-0C99-4F4E-9857-FF2BAD2FD543}"/>
              </a:ext>
            </a:extLst>
          </p:cNvPr>
          <p:cNvSpPr txBox="1">
            <a:spLocks noChangeArrowheads="1"/>
          </p:cNvSpPr>
          <p:nvPr/>
        </p:nvSpPr>
        <p:spPr bwMode="auto">
          <a:xfrm>
            <a:off x="434189" y="3470017"/>
            <a:ext cx="2700000" cy="2160000"/>
          </a:xfrm>
          <a:prstGeom prst="rect">
            <a:avLst/>
          </a:prstGeom>
          <a:noFill/>
          <a:ln w="9525">
            <a:solidFill>
              <a:srgbClr val="000000"/>
            </a:solidFill>
            <a:prstDash val="solid"/>
            <a:miter lim="800000"/>
            <a:headEnd/>
            <a:tailEnd/>
          </a:ln>
        </p:spPr>
        <p:txBody>
          <a:bodyPr wrap="square">
            <a:no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u="sng" dirty="0">
                <a:latin typeface="Meiryo UI" panose="020B0604030504040204" pitchFamily="50" charset="-128"/>
                <a:ea typeface="Meiryo UI" panose="020B0604030504040204" pitchFamily="50" charset="-128"/>
              </a:rPr>
              <a:t>エネルギーの多量使用事業者による届出制度</a:t>
            </a:r>
          </a:p>
          <a:p>
            <a:pPr marL="188913" indent="-188913" eaLnBrk="1" hangingPunct="1">
              <a:spcBef>
                <a:spcPct val="0"/>
              </a:spcBef>
              <a:buFontTx/>
              <a:buNone/>
            </a:pPr>
            <a:r>
              <a:rPr lang="ja-JP" altLang="en-US" sz="1600" dirty="0">
                <a:latin typeface="Meiryo UI" panose="020B0604030504040204" pitchFamily="50" charset="-128"/>
                <a:ea typeface="Meiryo UI" panose="020B0604030504040204" pitchFamily="50" charset="-128"/>
              </a:rPr>
              <a:t>対象：エネルギーを多量に使用する事業者等（特定事業者）</a:t>
            </a:r>
            <a:endParaRPr lang="en-US" altLang="ja-JP" sz="1600" dirty="0">
              <a:latin typeface="Meiryo UI" panose="020B0604030504040204" pitchFamily="50" charset="-128"/>
              <a:ea typeface="Meiryo UI" panose="020B0604030504040204" pitchFamily="50" charset="-128"/>
            </a:endParaRPr>
          </a:p>
          <a:p>
            <a:pPr marL="188913" indent="-188913" eaLnBrk="1" hangingPunct="1">
              <a:spcBef>
                <a:spcPct val="0"/>
              </a:spcBef>
              <a:buFontTx/>
              <a:buNone/>
            </a:pPr>
            <a:r>
              <a:rPr lang="ja-JP" altLang="en-US" sz="1600" dirty="0">
                <a:latin typeface="Meiryo UI" panose="020B0604030504040204" pitchFamily="50" charset="-128"/>
                <a:ea typeface="Meiryo UI" panose="020B0604030504040204" pitchFamily="50" charset="-128"/>
              </a:rPr>
              <a:t>・温室効果ガスの排出抑制等のための対策計画書や実績報告書の届出と公表</a:t>
            </a:r>
          </a:p>
        </p:txBody>
      </p:sp>
      <p:sp>
        <p:nvSpPr>
          <p:cNvPr id="12" name="テキスト ボックス 7">
            <a:extLst>
              <a:ext uri="{FF2B5EF4-FFF2-40B4-BE49-F238E27FC236}">
                <a16:creationId xmlns:a16="http://schemas.microsoft.com/office/drawing/2014/main" id="{AA0EDA1D-4EF9-49CE-8A1F-88D871BC69BE}"/>
              </a:ext>
            </a:extLst>
          </p:cNvPr>
          <p:cNvSpPr txBox="1">
            <a:spLocks noChangeArrowheads="1"/>
          </p:cNvSpPr>
          <p:nvPr/>
        </p:nvSpPr>
        <p:spPr bwMode="auto">
          <a:xfrm>
            <a:off x="3228027" y="3470016"/>
            <a:ext cx="2700000" cy="2160000"/>
          </a:xfrm>
          <a:prstGeom prst="rect">
            <a:avLst/>
          </a:prstGeom>
          <a:noFill/>
          <a:ln w="9525">
            <a:solidFill>
              <a:srgbClr val="000000"/>
            </a:solidFill>
            <a:prstDash val="sysDash"/>
            <a:miter lim="800000"/>
            <a:headEnd/>
            <a:tailEnd/>
          </a:ln>
        </p:spPr>
        <p:txBody>
          <a:bodyPr wrap="square">
            <a:no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u="sng" dirty="0">
                <a:latin typeface="Meiryo UI" panose="020B0604030504040204" pitchFamily="50" charset="-128"/>
                <a:ea typeface="Meiryo UI" panose="020B0604030504040204" pitchFamily="50" charset="-128"/>
              </a:rPr>
              <a:t>建築物の環境配慮制度</a:t>
            </a:r>
            <a:endParaRPr lang="en-US" altLang="ja-JP" sz="1800" u="sng" dirty="0">
              <a:latin typeface="Meiryo UI" panose="020B0604030504040204" pitchFamily="50" charset="-128"/>
              <a:ea typeface="Meiryo UI" panose="020B0604030504040204" pitchFamily="50" charset="-128"/>
            </a:endParaRPr>
          </a:p>
          <a:p>
            <a:pPr marL="188913" indent="-188913" eaLnBrk="1" hangingPunct="1">
              <a:spcBef>
                <a:spcPct val="0"/>
              </a:spcBef>
              <a:buFontTx/>
              <a:buNone/>
            </a:pPr>
            <a:r>
              <a:rPr lang="ja-JP" altLang="en-US" sz="1600" dirty="0">
                <a:latin typeface="Meiryo UI" panose="020B0604030504040204" pitchFamily="50" charset="-128"/>
                <a:ea typeface="Meiryo UI" panose="020B0604030504040204" pitchFamily="50" charset="-128"/>
              </a:rPr>
              <a:t>対象：建築物を新築する方や増改築する方（新築・増改築に係る部分の床面積が</a:t>
            </a:r>
            <a:r>
              <a:rPr lang="en-US" altLang="ja-JP" sz="1600" dirty="0">
                <a:latin typeface="Meiryo UI" panose="020B0604030504040204" pitchFamily="50" charset="-128"/>
                <a:ea typeface="Meiryo UI" panose="020B0604030504040204" pitchFamily="50" charset="-128"/>
              </a:rPr>
              <a:t>2,000</a:t>
            </a:r>
            <a:r>
              <a:rPr lang="ja-JP" altLang="en-US" sz="1600" dirty="0">
                <a:latin typeface="Meiryo UI" panose="020B0604030504040204" pitchFamily="50" charset="-128"/>
                <a:ea typeface="Meiryo UI" panose="020B0604030504040204" pitchFamily="50" charset="-128"/>
              </a:rPr>
              <a:t>㎡以上）</a:t>
            </a:r>
            <a:endParaRPr lang="en-US" altLang="ja-JP" sz="1600" dirty="0">
              <a:latin typeface="Meiryo UI" panose="020B0604030504040204" pitchFamily="50" charset="-128"/>
              <a:ea typeface="Meiryo UI" panose="020B0604030504040204" pitchFamily="50" charset="-128"/>
            </a:endParaRPr>
          </a:p>
          <a:p>
            <a:pPr marL="188913" indent="-188913" eaLnBrk="1" hangingPunct="1">
              <a:spcBef>
                <a:spcPct val="0"/>
              </a:spcBef>
              <a:buFontTx/>
              <a:buNone/>
            </a:pPr>
            <a:r>
              <a:rPr lang="ja-JP" altLang="en-US" sz="1600" dirty="0">
                <a:latin typeface="Meiryo UI" panose="020B0604030504040204" pitchFamily="50" charset="-128"/>
                <a:ea typeface="Meiryo UI" panose="020B0604030504040204" pitchFamily="50" charset="-128"/>
              </a:rPr>
              <a:t>・建築物環境計画書等の届出と公表、建築物環境性能表示の表示</a:t>
            </a:r>
            <a:endParaRPr lang="en-US" altLang="ja-JP" sz="16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E9048D02-1EDC-4831-8C49-73B22E53102D}"/>
              </a:ext>
            </a:extLst>
          </p:cNvPr>
          <p:cNvSpPr txBox="1">
            <a:spLocks noChangeArrowheads="1"/>
          </p:cNvSpPr>
          <p:nvPr/>
        </p:nvSpPr>
        <p:spPr bwMode="auto">
          <a:xfrm>
            <a:off x="6007270" y="3470017"/>
            <a:ext cx="2700000" cy="2160000"/>
          </a:xfrm>
          <a:prstGeom prst="rect">
            <a:avLst/>
          </a:prstGeom>
          <a:noFill/>
          <a:ln w="9525">
            <a:solidFill>
              <a:srgbClr val="000000"/>
            </a:solidFill>
            <a:prstDash val="sysDash"/>
            <a:miter lim="800000"/>
            <a:headEnd/>
            <a:tailEnd/>
          </a:ln>
        </p:spPr>
        <p:txBody>
          <a:bodyPr wrap="square">
            <a:no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800" u="sng" dirty="0">
                <a:latin typeface="Meiryo UI" panose="020B0604030504040204" pitchFamily="50" charset="-128"/>
                <a:ea typeface="Meiryo UI" panose="020B0604030504040204" pitchFamily="50" charset="-128"/>
              </a:rPr>
              <a:t>小売電気事業者等による届出制度</a:t>
            </a:r>
          </a:p>
          <a:p>
            <a:pPr marL="188913" indent="-188913" eaLnBrk="1" hangingPunct="1">
              <a:spcBef>
                <a:spcPct val="0"/>
              </a:spcBef>
              <a:buFontTx/>
              <a:buNone/>
            </a:pPr>
            <a:r>
              <a:rPr lang="ja-JP" altLang="en-US" sz="1600" dirty="0">
                <a:latin typeface="Meiryo UI" panose="020B0604030504040204" pitchFamily="50" charset="-128"/>
                <a:ea typeface="Meiryo UI" panose="020B0604030504040204" pitchFamily="50" charset="-128"/>
              </a:rPr>
              <a:t>対象：</a:t>
            </a:r>
            <a:r>
              <a:rPr lang="zh-TW" altLang="en-US" sz="1600" dirty="0">
                <a:latin typeface="Meiryo UI" panose="020B0604030504040204" pitchFamily="50" charset="-128"/>
                <a:ea typeface="Meiryo UI" panose="020B0604030504040204" pitchFamily="50" charset="-128"/>
              </a:rPr>
              <a:t>小売電気事業者等</a:t>
            </a:r>
            <a:endParaRPr lang="en-US" altLang="zh-TW" sz="1600" dirty="0">
              <a:latin typeface="Meiryo UI" panose="020B0604030504040204" pitchFamily="50" charset="-128"/>
              <a:ea typeface="Meiryo UI" panose="020B0604030504040204" pitchFamily="50" charset="-128"/>
            </a:endParaRPr>
          </a:p>
          <a:p>
            <a:pPr marL="188913" indent="-188913" eaLnBrk="1" hangingPunct="1">
              <a:spcBef>
                <a:spcPct val="0"/>
              </a:spcBef>
              <a:buFontTx/>
              <a:buNone/>
            </a:pPr>
            <a:r>
              <a:rPr lang="ja-JP" altLang="en-US" sz="1600" dirty="0">
                <a:latin typeface="Meiryo UI" panose="020B0604030504040204" pitchFamily="50" charset="-128"/>
                <a:ea typeface="Meiryo UI" panose="020B0604030504040204" pitchFamily="50" charset="-128"/>
              </a:rPr>
              <a:t>・電気需給に関する対策計画書や実績報告書の届出と公表</a:t>
            </a:r>
            <a:endParaRPr lang="en-US" altLang="ja-JP" sz="1600" dirty="0">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600" dirty="0">
              <a:latin typeface="メイリオ" panose="020B0604030504040204" pitchFamily="50" charset="-128"/>
              <a:ea typeface="メイリオ" panose="020B0604030504040204" pitchFamily="50" charset="-128"/>
            </a:endParaRPr>
          </a:p>
          <a:p>
            <a:pPr eaLnBrk="1" hangingPunct="1">
              <a:spcBef>
                <a:spcPct val="0"/>
              </a:spcBef>
              <a:buFontTx/>
              <a:buNone/>
            </a:pPr>
            <a:endParaRPr lang="ja-JP" altLang="en-US" sz="1600"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869FE6E5-DB4F-4B89-91AC-C5860D608979}"/>
              </a:ext>
            </a:extLst>
          </p:cNvPr>
          <p:cNvSpPr txBox="1">
            <a:spLocks noChangeArrowheads="1"/>
          </p:cNvSpPr>
          <p:nvPr/>
        </p:nvSpPr>
        <p:spPr bwMode="auto">
          <a:xfrm>
            <a:off x="436730" y="3069350"/>
            <a:ext cx="2700000" cy="369332"/>
          </a:xfrm>
          <a:prstGeom prst="rect">
            <a:avLst/>
          </a:prstGeom>
          <a:solidFill>
            <a:schemeClr val="tx2">
              <a:lumMod val="60000"/>
              <a:lumOff val="40000"/>
            </a:schemeClr>
          </a:solidFill>
          <a:ln w="9525">
            <a:solidFill>
              <a:schemeClr val="tx2"/>
            </a:solidFill>
            <a:miter lim="800000"/>
            <a:headEnd/>
            <a:tailEnd/>
          </a:ln>
        </p:spPr>
        <p:txBody>
          <a:bodyPr wrap="square" lIns="36000" rIns="36000" anchor="ctr">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800" dirty="0">
                <a:solidFill>
                  <a:schemeClr val="bg1"/>
                </a:solidFill>
                <a:latin typeface="Meiryo UI" panose="020B0604030504040204" pitchFamily="50" charset="-128"/>
                <a:ea typeface="Meiryo UI" panose="020B0604030504040204" pitchFamily="50" charset="-128"/>
              </a:rPr>
              <a:t>産業・業務・運輸</a:t>
            </a:r>
          </a:p>
        </p:txBody>
      </p:sp>
      <p:sp>
        <p:nvSpPr>
          <p:cNvPr id="15" name="テキスト ボックス 14">
            <a:extLst>
              <a:ext uri="{FF2B5EF4-FFF2-40B4-BE49-F238E27FC236}">
                <a16:creationId xmlns:a16="http://schemas.microsoft.com/office/drawing/2014/main" id="{EAD995FD-01C9-460C-BAAB-A022D52682FC}"/>
              </a:ext>
            </a:extLst>
          </p:cNvPr>
          <p:cNvSpPr txBox="1">
            <a:spLocks noChangeArrowheads="1"/>
          </p:cNvSpPr>
          <p:nvPr/>
        </p:nvSpPr>
        <p:spPr bwMode="auto">
          <a:xfrm>
            <a:off x="3228027" y="3069350"/>
            <a:ext cx="2700000" cy="369332"/>
          </a:xfrm>
          <a:prstGeom prst="rect">
            <a:avLst/>
          </a:prstGeom>
          <a:solidFill>
            <a:schemeClr val="tx2">
              <a:lumMod val="60000"/>
              <a:lumOff val="40000"/>
            </a:schemeClr>
          </a:solidFill>
          <a:ln w="9525">
            <a:solidFill>
              <a:schemeClr val="tx2"/>
            </a:solidFill>
            <a:miter lim="800000"/>
            <a:headEnd/>
            <a:tailEnd/>
          </a:ln>
        </p:spPr>
        <p:txBody>
          <a:bodyPr wrap="square" anchor="ctr">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800" dirty="0">
                <a:solidFill>
                  <a:schemeClr val="bg1"/>
                </a:solidFill>
                <a:latin typeface="Meiryo UI" panose="020B0604030504040204" pitchFamily="50" charset="-128"/>
                <a:ea typeface="Meiryo UI" panose="020B0604030504040204" pitchFamily="50" charset="-128"/>
              </a:rPr>
              <a:t>建築物</a:t>
            </a:r>
          </a:p>
        </p:txBody>
      </p:sp>
      <p:sp>
        <p:nvSpPr>
          <p:cNvPr id="16" name="テキスト ボックス 15">
            <a:extLst>
              <a:ext uri="{FF2B5EF4-FFF2-40B4-BE49-F238E27FC236}">
                <a16:creationId xmlns:a16="http://schemas.microsoft.com/office/drawing/2014/main" id="{7D00FCCA-1DEB-46FD-B92A-02958203BD54}"/>
              </a:ext>
            </a:extLst>
          </p:cNvPr>
          <p:cNvSpPr txBox="1">
            <a:spLocks noChangeArrowheads="1"/>
          </p:cNvSpPr>
          <p:nvPr/>
        </p:nvSpPr>
        <p:spPr bwMode="auto">
          <a:xfrm>
            <a:off x="6007270" y="3069350"/>
            <a:ext cx="2700000" cy="369332"/>
          </a:xfrm>
          <a:prstGeom prst="rect">
            <a:avLst/>
          </a:prstGeom>
          <a:solidFill>
            <a:schemeClr val="tx2">
              <a:lumMod val="60000"/>
              <a:lumOff val="40000"/>
            </a:schemeClr>
          </a:solidFill>
          <a:ln w="9525">
            <a:solidFill>
              <a:schemeClr val="tx2"/>
            </a:solidFill>
            <a:miter lim="800000"/>
            <a:headEnd/>
            <a:tailEnd/>
          </a:ln>
        </p:spPr>
        <p:txBody>
          <a:bodyPr wrap="square" anchor="ctr">
            <a:sp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800" dirty="0">
                <a:solidFill>
                  <a:schemeClr val="bg1"/>
                </a:solidFill>
                <a:latin typeface="Meiryo UI" panose="020B0604030504040204" pitchFamily="50" charset="-128"/>
                <a:ea typeface="Meiryo UI" panose="020B0604030504040204" pitchFamily="50" charset="-128"/>
              </a:rPr>
              <a:t>電気事業者等</a:t>
            </a:r>
          </a:p>
        </p:txBody>
      </p:sp>
      <p:sp>
        <p:nvSpPr>
          <p:cNvPr id="17" name="テキスト ボックス 7">
            <a:extLst>
              <a:ext uri="{FF2B5EF4-FFF2-40B4-BE49-F238E27FC236}">
                <a16:creationId xmlns:a16="http://schemas.microsoft.com/office/drawing/2014/main" id="{65D4E45C-ECCB-4050-A218-C3F467349384}"/>
              </a:ext>
            </a:extLst>
          </p:cNvPr>
          <p:cNvSpPr txBox="1">
            <a:spLocks noChangeArrowheads="1"/>
          </p:cNvSpPr>
          <p:nvPr/>
        </p:nvSpPr>
        <p:spPr bwMode="auto">
          <a:xfrm>
            <a:off x="6009237" y="5661352"/>
            <a:ext cx="2700000" cy="936000"/>
          </a:xfrm>
          <a:prstGeom prst="rect">
            <a:avLst/>
          </a:prstGeom>
          <a:noFill/>
          <a:ln w="9525">
            <a:solidFill>
              <a:srgbClr val="000000"/>
            </a:solidFill>
            <a:prstDash val="sysDash"/>
            <a:miter lim="800000"/>
            <a:headEnd/>
            <a:tailEnd/>
          </a:ln>
        </p:spPr>
        <p:txBody>
          <a:bodyPr wrap="square" anchor="t" anchorCtr="0">
            <a:no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pPr>
            <a:r>
              <a:rPr lang="ja-JP" altLang="en-US" sz="1800" u="sng" dirty="0">
                <a:latin typeface="Meiryo UI" panose="020B0604030504040204" pitchFamily="50" charset="-128"/>
                <a:ea typeface="Meiryo UI" panose="020B0604030504040204" pitchFamily="50" charset="-128"/>
              </a:rPr>
              <a:t>高効率で環境負荷の少ない火力発電設備の設置に係る届出制度</a:t>
            </a:r>
            <a:endParaRPr lang="en-US" altLang="ja-JP" sz="1800" u="sng" dirty="0">
              <a:latin typeface="Meiryo UI" panose="020B0604030504040204" pitchFamily="50" charset="-128"/>
              <a:ea typeface="Meiryo UI" panose="020B0604030504040204" pitchFamily="50" charset="-128"/>
            </a:endParaRPr>
          </a:p>
        </p:txBody>
      </p:sp>
      <p:sp>
        <p:nvSpPr>
          <p:cNvPr id="18" name="テキスト ボックス 7">
            <a:extLst>
              <a:ext uri="{FF2B5EF4-FFF2-40B4-BE49-F238E27FC236}">
                <a16:creationId xmlns:a16="http://schemas.microsoft.com/office/drawing/2014/main" id="{B8528634-AECE-419A-8AB7-DA01F0A42865}"/>
              </a:ext>
            </a:extLst>
          </p:cNvPr>
          <p:cNvSpPr txBox="1">
            <a:spLocks noChangeArrowheads="1"/>
          </p:cNvSpPr>
          <p:nvPr/>
        </p:nvSpPr>
        <p:spPr bwMode="auto">
          <a:xfrm>
            <a:off x="434189" y="5661351"/>
            <a:ext cx="2700000" cy="936000"/>
          </a:xfrm>
          <a:prstGeom prst="rect">
            <a:avLst/>
          </a:prstGeom>
          <a:noFill/>
          <a:ln w="9525">
            <a:solidFill>
              <a:srgbClr val="000000"/>
            </a:solidFill>
            <a:prstDash val="sysDash"/>
            <a:miter lim="800000"/>
            <a:headEnd/>
            <a:tailEnd/>
          </a:ln>
        </p:spPr>
        <p:txBody>
          <a:bodyPr wrap="square" anchor="t" anchorCtr="0">
            <a:no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pPr>
            <a:r>
              <a:rPr lang="ja-JP" altLang="en-US" sz="1800" u="sng" dirty="0" smtClean="0">
                <a:latin typeface="Meiryo UI" panose="020B0604030504040204" pitchFamily="50" charset="-128"/>
                <a:ea typeface="Meiryo UI" panose="020B0604030504040204" pitchFamily="50" charset="-128"/>
              </a:rPr>
              <a:t>おおさか</a:t>
            </a:r>
            <a:r>
              <a:rPr lang="ja-JP" altLang="en-US" sz="1800" u="sng" dirty="0">
                <a:latin typeface="Meiryo UI" panose="020B0604030504040204" pitchFamily="50" charset="-128"/>
                <a:ea typeface="Meiryo UI" panose="020B0604030504040204" pitchFamily="50" charset="-128"/>
              </a:rPr>
              <a:t>気候</a:t>
            </a:r>
            <a:r>
              <a:rPr lang="ja-JP" altLang="en-US" sz="1800" u="sng" dirty="0" smtClean="0">
                <a:latin typeface="Meiryo UI" panose="020B0604030504040204" pitchFamily="50" charset="-128"/>
                <a:ea typeface="Meiryo UI" panose="020B0604030504040204" pitchFamily="50" charset="-128"/>
              </a:rPr>
              <a:t>変動対策賞</a:t>
            </a:r>
            <a:endParaRPr lang="ja-JP" altLang="en-US" sz="1800" u="sng" dirty="0">
              <a:latin typeface="Meiryo UI" panose="020B0604030504040204" pitchFamily="50" charset="-128"/>
              <a:ea typeface="Meiryo UI" panose="020B0604030504040204" pitchFamily="50" charset="-128"/>
            </a:endParaRPr>
          </a:p>
        </p:txBody>
      </p:sp>
      <p:sp>
        <p:nvSpPr>
          <p:cNvPr id="19" name="テキスト ボックス 7">
            <a:extLst>
              <a:ext uri="{FF2B5EF4-FFF2-40B4-BE49-F238E27FC236}">
                <a16:creationId xmlns:a16="http://schemas.microsoft.com/office/drawing/2014/main" id="{73949CE8-2E30-4019-A10E-62DBDBF14490}"/>
              </a:ext>
            </a:extLst>
          </p:cNvPr>
          <p:cNvSpPr txBox="1">
            <a:spLocks noChangeArrowheads="1"/>
          </p:cNvSpPr>
          <p:nvPr/>
        </p:nvSpPr>
        <p:spPr bwMode="auto">
          <a:xfrm>
            <a:off x="3222000" y="5661349"/>
            <a:ext cx="2700000" cy="936000"/>
          </a:xfrm>
          <a:prstGeom prst="rect">
            <a:avLst/>
          </a:prstGeom>
          <a:noFill/>
          <a:ln w="9525">
            <a:solidFill>
              <a:srgbClr val="000000"/>
            </a:solidFill>
            <a:prstDash val="sysDash"/>
            <a:miter lim="800000"/>
            <a:headEnd/>
            <a:tailEnd/>
          </a:ln>
        </p:spPr>
        <p:txBody>
          <a:bodyPr wrap="square" anchor="t" anchorCtr="0">
            <a:noAutofit/>
          </a:bodyPr>
          <a:lstStyle>
            <a:lvl1pPr algn="l"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lgn="l"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lgn="l"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lgn="l"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just" eaLnBrk="1" hangingPunct="1">
              <a:spcBef>
                <a:spcPct val="0"/>
              </a:spcBef>
              <a:buFontTx/>
              <a:buNone/>
            </a:pPr>
            <a:r>
              <a:rPr lang="ja-JP" altLang="en-US" sz="1800" u="sng" dirty="0">
                <a:latin typeface="Meiryo UI" panose="020B0604030504040204" pitchFamily="50" charset="-128"/>
                <a:ea typeface="Meiryo UI" panose="020B0604030504040204" pitchFamily="50" charset="-128"/>
              </a:rPr>
              <a:t>おおさか環境にやさしい建築賞</a:t>
            </a:r>
            <a:endParaRPr lang="en-US" altLang="ja-JP" sz="1800" u="sng"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D85538E7-BE6B-4352-89F6-B699CAA961EB}"/>
              </a:ext>
            </a:extLst>
          </p:cNvPr>
          <p:cNvSpPr txBox="1"/>
          <p:nvPr/>
        </p:nvSpPr>
        <p:spPr>
          <a:xfrm>
            <a:off x="179512" y="2564904"/>
            <a:ext cx="8782804" cy="461152"/>
          </a:xfrm>
          <a:prstGeom prst="rect">
            <a:avLst/>
          </a:prstGeom>
          <a:noFill/>
        </p:spPr>
        <p:txBody>
          <a:bodyPr wrap="square" rtlCol="0">
            <a:spAutoFit/>
          </a:bodyPr>
          <a:lstStyle/>
          <a:p>
            <a:pPr marL="177800" indent="-177800">
              <a:lnSpc>
                <a:spcPts val="32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これまでの条例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旧大阪府温暖化防止条例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による対策</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1122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１．改正条例・規則の概要について</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2</a:t>
            </a:fld>
            <a:endParaRPr kumimoji="1" lang="ja-JP" altLang="en-US"/>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条例の改正について（令和４年３月公布）</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3647C40F-94C6-49A2-A520-9C2647C7D4BD}"/>
              </a:ext>
            </a:extLst>
          </p:cNvPr>
          <p:cNvSpPr txBox="1">
            <a:spLocks/>
          </p:cNvSpPr>
          <p:nvPr/>
        </p:nvSpPr>
        <p:spPr>
          <a:xfrm>
            <a:off x="251520" y="1124744"/>
            <a:ext cx="8640960" cy="5436000"/>
          </a:xfrm>
          <a:prstGeom prst="rect">
            <a:avLst/>
          </a:prstGeom>
          <a:ln>
            <a:solidFill>
              <a:srgbClr val="000000"/>
            </a:solidFill>
          </a:ln>
        </p:spPr>
        <p:txBody>
          <a:bodyPr wrap="square" lIns="72000" tIns="72000" rIns="72000" bIns="72000">
            <a:spAutoFit/>
          </a:bodyPr>
          <a:lst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a:lstStyle>
          <a:p>
            <a:pPr marL="182563" indent="-182563">
              <a:lnSpc>
                <a:spcPts val="2400"/>
              </a:lnSpc>
              <a:spcBef>
                <a:spcPts val="0"/>
              </a:spcBef>
              <a:buClrTx/>
              <a:buSzPct val="100000"/>
              <a:buNone/>
            </a:pPr>
            <a:r>
              <a:rPr lang="ja-JP" altLang="en-US" sz="1800" b="1" dirty="0">
                <a:latin typeface="Meiryo UI" panose="020B0604030504040204" pitchFamily="50" charset="-128"/>
                <a:ea typeface="Meiryo UI" panose="020B0604030504040204" pitchFamily="50" charset="-128"/>
              </a:rPr>
              <a:t>１　条例の名称変更及び基本理念の追加</a:t>
            </a:r>
          </a:p>
          <a:p>
            <a:pPr marL="182563" indent="-182563">
              <a:lnSpc>
                <a:spcPts val="2200"/>
              </a:lnSpc>
              <a:spcBef>
                <a:spcPts val="0"/>
              </a:spcBef>
              <a:buClrTx/>
              <a:buSzPct val="100000"/>
              <a:buNone/>
            </a:pPr>
            <a:r>
              <a:rPr lang="ja-JP" altLang="en-US" sz="1800" dirty="0">
                <a:latin typeface="Meiryo UI" panose="020B0604030504040204" pitchFamily="50" charset="-128"/>
                <a:ea typeface="Meiryo UI" panose="020B0604030504040204" pitchFamily="50" charset="-128"/>
              </a:rPr>
              <a:t>　　条例の名称を「</a:t>
            </a:r>
            <a:r>
              <a:rPr lang="ja-JP" altLang="en-US" sz="1800" u="sng" dirty="0">
                <a:latin typeface="Meiryo UI" panose="020B0604030504040204" pitchFamily="50" charset="-128"/>
                <a:ea typeface="Meiryo UI" panose="020B0604030504040204" pitchFamily="50" charset="-128"/>
              </a:rPr>
              <a:t>大阪府気候変動対策の推進に関する条例</a:t>
            </a:r>
            <a:r>
              <a:rPr lang="ja-JP" altLang="en-US" sz="1800" dirty="0">
                <a:latin typeface="Meiryo UI" panose="020B0604030504040204" pitchFamily="50" charset="-128"/>
                <a:ea typeface="Meiryo UI" panose="020B0604030504040204" pitchFamily="50" charset="-128"/>
              </a:rPr>
              <a:t>」に改めるとともに、脱炭素社会の実現に向けた施策方針を示した</a:t>
            </a:r>
            <a:r>
              <a:rPr lang="ja-JP" altLang="en-US" sz="1800" u="sng" dirty="0">
                <a:latin typeface="Meiryo UI" panose="020B0604030504040204" pitchFamily="50" charset="-128"/>
                <a:ea typeface="Meiryo UI" panose="020B0604030504040204" pitchFamily="50" charset="-128"/>
              </a:rPr>
              <a:t>基本理念を</a:t>
            </a:r>
            <a:r>
              <a:rPr lang="ja-JP" altLang="en-US" sz="1800" u="sng" dirty="0" smtClean="0">
                <a:latin typeface="Meiryo UI" panose="020B0604030504040204" pitchFamily="50" charset="-128"/>
                <a:ea typeface="Meiryo UI" panose="020B0604030504040204" pitchFamily="50" charset="-128"/>
              </a:rPr>
              <a:t>追加</a:t>
            </a:r>
            <a:endParaRPr lang="ja-JP" altLang="en-US" sz="1800" dirty="0">
              <a:latin typeface="Meiryo UI" panose="020B0604030504040204" pitchFamily="50" charset="-128"/>
              <a:ea typeface="Meiryo UI" panose="020B0604030504040204" pitchFamily="50" charset="-128"/>
            </a:endParaRPr>
          </a:p>
          <a:p>
            <a:pPr marL="182563" indent="-182563">
              <a:lnSpc>
                <a:spcPts val="800"/>
              </a:lnSpc>
              <a:spcBef>
                <a:spcPts val="0"/>
              </a:spcBef>
              <a:buClrTx/>
              <a:buSzPct val="100000"/>
              <a:buNone/>
            </a:pPr>
            <a:endParaRPr lang="en-US" altLang="ja-JP" sz="1800" dirty="0" smtClean="0">
              <a:latin typeface="Meiryo UI" panose="020B0604030504040204" pitchFamily="50" charset="-128"/>
              <a:ea typeface="Meiryo UI" panose="020B0604030504040204" pitchFamily="50" charset="-128"/>
            </a:endParaRPr>
          </a:p>
          <a:p>
            <a:pPr marL="182563" indent="-182563">
              <a:lnSpc>
                <a:spcPts val="2400"/>
              </a:lnSpc>
              <a:spcBef>
                <a:spcPts val="0"/>
              </a:spcBef>
              <a:buClrTx/>
              <a:buSzPct val="100000"/>
              <a:buNone/>
            </a:pPr>
            <a:r>
              <a:rPr lang="ja-JP" altLang="en-US" sz="1800" b="1" dirty="0" smtClean="0">
                <a:latin typeface="Meiryo UI" panose="020B0604030504040204" pitchFamily="50" charset="-128"/>
                <a:ea typeface="Meiryo UI" panose="020B0604030504040204" pitchFamily="50" charset="-128"/>
              </a:rPr>
              <a:t>２</a:t>
            </a:r>
            <a:r>
              <a:rPr lang="ja-JP" altLang="en-US" sz="1800" b="1" dirty="0">
                <a:latin typeface="Meiryo UI" panose="020B0604030504040204" pitchFamily="50" charset="-128"/>
                <a:ea typeface="Meiryo UI" panose="020B0604030504040204" pitchFamily="50" charset="-128"/>
              </a:rPr>
              <a:t>　エネルギーを多量に使用する</a:t>
            </a:r>
            <a:r>
              <a:rPr lang="ja-JP" altLang="en-US" sz="1800" b="1" dirty="0" smtClean="0">
                <a:latin typeface="Meiryo UI" panose="020B0604030504040204" pitchFamily="50" charset="-128"/>
                <a:ea typeface="Meiryo UI" panose="020B0604030504040204" pitchFamily="50" charset="-128"/>
              </a:rPr>
              <a:t>事業者</a:t>
            </a:r>
            <a:r>
              <a:rPr lang="en-US" altLang="ja-JP" sz="1800" b="1" dirty="0" smtClean="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特定事業者</a:t>
            </a:r>
            <a:r>
              <a:rPr lang="en-US" altLang="ja-JP" sz="1800" b="1" dirty="0" smtClean="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等</a:t>
            </a:r>
            <a:r>
              <a:rPr lang="ja-JP" altLang="en-US" sz="1800" b="1" dirty="0">
                <a:latin typeface="Meiryo UI" panose="020B0604030504040204" pitchFamily="50" charset="-128"/>
                <a:ea typeface="Meiryo UI" panose="020B0604030504040204" pitchFamily="50" charset="-128"/>
              </a:rPr>
              <a:t>を対象とした計画書・報告書制度の強化</a:t>
            </a:r>
          </a:p>
          <a:p>
            <a:pPr marL="182563" indent="-182563">
              <a:lnSpc>
                <a:spcPts val="2200"/>
              </a:lnSpc>
              <a:spcBef>
                <a:spcPts val="0"/>
              </a:spcBef>
              <a:buClrTx/>
              <a:buSzPct val="100000"/>
              <a:buNone/>
            </a:pPr>
            <a:r>
              <a:rPr lang="ja-JP" altLang="en-US" sz="1800" dirty="0" smtClean="0">
                <a:latin typeface="Meiryo UI" panose="020B0604030504040204" pitchFamily="50" charset="-128"/>
                <a:ea typeface="Meiryo UI" panose="020B0604030504040204" pitchFamily="50" charset="-128"/>
              </a:rPr>
              <a:t>　　事</a:t>
            </a:r>
            <a:r>
              <a:rPr lang="ja-JP" altLang="en-US" sz="1800" dirty="0">
                <a:latin typeface="Meiryo UI" panose="020B0604030504040204" pitchFamily="50" charset="-128"/>
                <a:ea typeface="Meiryo UI" panose="020B0604030504040204" pitchFamily="50" charset="-128"/>
              </a:rPr>
              <a:t>業者の対策義務について、</a:t>
            </a:r>
            <a:r>
              <a:rPr lang="ja-JP" altLang="en-US" sz="1800" u="sng" dirty="0">
                <a:latin typeface="Meiryo UI" panose="020B0604030504040204" pitchFamily="50" charset="-128"/>
                <a:ea typeface="Meiryo UI" panose="020B0604030504040204" pitchFamily="50" charset="-128"/>
              </a:rPr>
              <a:t>気候変動への適応</a:t>
            </a:r>
            <a:r>
              <a:rPr lang="ja-JP" altLang="en-US" sz="1800" dirty="0">
                <a:latin typeface="Meiryo UI" panose="020B0604030504040204" pitchFamily="50" charset="-128"/>
                <a:ea typeface="Meiryo UI" panose="020B0604030504040204" pitchFamily="50" charset="-128"/>
              </a:rPr>
              <a:t>を追加すること及び電気の需要の平準化から</a:t>
            </a:r>
            <a:r>
              <a:rPr lang="ja-JP" altLang="en-US" sz="1800" u="sng" dirty="0">
                <a:latin typeface="Meiryo UI" panose="020B0604030504040204" pitchFamily="50" charset="-128"/>
                <a:ea typeface="Meiryo UI" panose="020B0604030504040204" pitchFamily="50" charset="-128"/>
              </a:rPr>
              <a:t>電気の需要の最適化</a:t>
            </a:r>
            <a:r>
              <a:rPr lang="ja-JP" altLang="en-US" sz="1800" dirty="0">
                <a:latin typeface="Meiryo UI" panose="020B0604030504040204" pitchFamily="50" charset="-128"/>
                <a:ea typeface="Meiryo UI" panose="020B0604030504040204" pitchFamily="50" charset="-128"/>
              </a:rPr>
              <a:t>へと改めることや、</a:t>
            </a:r>
            <a:r>
              <a:rPr lang="ja-JP" altLang="en-US" sz="1800" u="sng" dirty="0">
                <a:latin typeface="Meiryo UI" panose="020B0604030504040204" pitchFamily="50" charset="-128"/>
                <a:ea typeface="Meiryo UI" panose="020B0604030504040204" pitchFamily="50" charset="-128"/>
              </a:rPr>
              <a:t>特定事業者以外の事業者が任意で届出</a:t>
            </a:r>
            <a:r>
              <a:rPr lang="ja-JP" altLang="en-US" sz="1800" dirty="0">
                <a:latin typeface="Meiryo UI" panose="020B0604030504040204" pitchFamily="50" charset="-128"/>
                <a:ea typeface="Meiryo UI" panose="020B0604030504040204" pitchFamily="50" charset="-128"/>
              </a:rPr>
              <a:t>を提出できる規定を追加することなどの所要の</a:t>
            </a:r>
            <a:r>
              <a:rPr lang="ja-JP" altLang="en-US" sz="1800" dirty="0" smtClean="0">
                <a:latin typeface="Meiryo UI" panose="020B0604030504040204" pitchFamily="50" charset="-128"/>
                <a:ea typeface="Meiryo UI" panose="020B0604030504040204" pitchFamily="50" charset="-128"/>
              </a:rPr>
              <a:t>改正</a:t>
            </a:r>
            <a:endParaRPr lang="ja-JP" altLang="en-US" sz="1800" dirty="0">
              <a:solidFill>
                <a:srgbClr val="FF0000"/>
              </a:solidFill>
              <a:latin typeface="Meiryo UI" panose="020B0604030504040204" pitchFamily="50" charset="-128"/>
              <a:ea typeface="Meiryo UI" panose="020B0604030504040204" pitchFamily="50" charset="-128"/>
            </a:endParaRPr>
          </a:p>
          <a:p>
            <a:pPr marL="182563" indent="-182563">
              <a:lnSpc>
                <a:spcPts val="800"/>
              </a:lnSpc>
              <a:spcBef>
                <a:spcPts val="0"/>
              </a:spcBef>
              <a:buClrTx/>
              <a:buSzPct val="100000"/>
              <a:buNone/>
            </a:pPr>
            <a:endParaRPr lang="en-US" altLang="ja-JP" sz="1800" dirty="0" smtClean="0">
              <a:latin typeface="Meiryo UI" panose="020B0604030504040204" pitchFamily="50" charset="-128"/>
              <a:ea typeface="Meiryo UI" panose="020B0604030504040204" pitchFamily="50" charset="-128"/>
            </a:endParaRPr>
          </a:p>
          <a:p>
            <a:pPr marL="182563" indent="-182563">
              <a:lnSpc>
                <a:spcPts val="2400"/>
              </a:lnSpc>
              <a:spcBef>
                <a:spcPts val="0"/>
              </a:spcBef>
              <a:buClrTx/>
              <a:buSzPct val="100000"/>
              <a:buNone/>
            </a:pPr>
            <a:r>
              <a:rPr lang="ja-JP" altLang="en-US" sz="1800" b="1" dirty="0" smtClean="0">
                <a:latin typeface="Meiryo UI" panose="020B0604030504040204" pitchFamily="50" charset="-128"/>
                <a:ea typeface="Meiryo UI" panose="020B0604030504040204" pitchFamily="50" charset="-128"/>
              </a:rPr>
              <a:t>３</a:t>
            </a:r>
            <a:r>
              <a:rPr lang="ja-JP" altLang="en-US" sz="1800" b="1" dirty="0">
                <a:latin typeface="Meiryo UI" panose="020B0604030504040204" pitchFamily="50" charset="-128"/>
                <a:ea typeface="Meiryo UI" panose="020B0604030504040204" pitchFamily="50" charset="-128"/>
              </a:rPr>
              <a:t>　二酸化炭素の排出の量がより少ないエネルギーの供給拡大に関する制度の創設</a:t>
            </a:r>
          </a:p>
          <a:p>
            <a:pPr marL="182563" indent="-182563">
              <a:lnSpc>
                <a:spcPts val="2200"/>
              </a:lnSpc>
              <a:spcBef>
                <a:spcPts val="0"/>
              </a:spcBef>
              <a:buClrTx/>
              <a:buSzPct val="100000"/>
              <a:buNone/>
            </a:pPr>
            <a:r>
              <a:rPr lang="ja-JP" altLang="en-US" sz="1800" dirty="0" smtClean="0">
                <a:latin typeface="Meiryo UI" panose="020B0604030504040204" pitchFamily="50" charset="-128"/>
                <a:ea typeface="Meiryo UI" panose="020B0604030504040204" pitchFamily="50" charset="-128"/>
              </a:rPr>
              <a:t>　　府域</a:t>
            </a:r>
            <a:r>
              <a:rPr lang="ja-JP" altLang="en-US" sz="1800" dirty="0">
                <a:latin typeface="Meiryo UI" panose="020B0604030504040204" pitchFamily="50" charset="-128"/>
                <a:ea typeface="Meiryo UI" panose="020B0604030504040204" pitchFamily="50" charset="-128"/>
              </a:rPr>
              <a:t>で電気の小売供給を行う事業者に対して、</a:t>
            </a:r>
            <a:r>
              <a:rPr lang="ja-JP" altLang="en-US" sz="1800" u="sng" dirty="0">
                <a:latin typeface="Meiryo UI" panose="020B0604030504040204" pitchFamily="50" charset="-128"/>
                <a:ea typeface="Meiryo UI" panose="020B0604030504040204" pitchFamily="50" charset="-128"/>
              </a:rPr>
              <a:t>小売供給を行う電気に係る排出係数の低減及び再生可能エネルギーの供給拡大</a:t>
            </a:r>
            <a:r>
              <a:rPr lang="ja-JP" altLang="en-US" sz="1800" dirty="0">
                <a:latin typeface="Meiryo UI" panose="020B0604030504040204" pitchFamily="50" charset="-128"/>
                <a:ea typeface="Meiryo UI" panose="020B0604030504040204" pitchFamily="50" charset="-128"/>
              </a:rPr>
              <a:t>に関する計画・目標等を記載する新たな対策計画書・実績報告書制度を</a:t>
            </a:r>
            <a:r>
              <a:rPr lang="ja-JP" altLang="en-US" sz="1800" dirty="0" smtClean="0">
                <a:latin typeface="Meiryo UI" panose="020B0604030504040204" pitchFamily="50" charset="-128"/>
                <a:ea typeface="Meiryo UI" panose="020B0604030504040204" pitchFamily="50" charset="-128"/>
              </a:rPr>
              <a:t>創設</a:t>
            </a:r>
            <a:endParaRPr lang="ja-JP" altLang="en-US" sz="1800" dirty="0">
              <a:latin typeface="Meiryo UI" panose="020B0604030504040204" pitchFamily="50" charset="-128"/>
              <a:ea typeface="Meiryo UI" panose="020B0604030504040204" pitchFamily="50" charset="-128"/>
            </a:endParaRPr>
          </a:p>
          <a:p>
            <a:pPr marL="182563" indent="-182563">
              <a:lnSpc>
                <a:spcPts val="800"/>
              </a:lnSpc>
              <a:spcBef>
                <a:spcPts val="0"/>
              </a:spcBef>
              <a:buClrTx/>
              <a:buSzPct val="100000"/>
              <a:buNone/>
            </a:pPr>
            <a:endParaRPr lang="en-US" altLang="ja-JP" sz="1800" dirty="0" smtClean="0">
              <a:latin typeface="Meiryo UI" panose="020B0604030504040204" pitchFamily="50" charset="-128"/>
              <a:ea typeface="Meiryo UI" panose="020B0604030504040204" pitchFamily="50" charset="-128"/>
            </a:endParaRPr>
          </a:p>
          <a:p>
            <a:pPr marL="182563" indent="-182563">
              <a:lnSpc>
                <a:spcPts val="2400"/>
              </a:lnSpc>
              <a:spcBef>
                <a:spcPts val="0"/>
              </a:spcBef>
              <a:buClrTx/>
              <a:buSzPct val="100000"/>
              <a:buNone/>
            </a:pPr>
            <a:r>
              <a:rPr lang="ja-JP" altLang="en-US" sz="1800" b="1" dirty="0" smtClean="0">
                <a:latin typeface="Meiryo UI" panose="020B0604030504040204" pitchFamily="50" charset="-128"/>
                <a:ea typeface="Meiryo UI" panose="020B0604030504040204" pitchFamily="50" charset="-128"/>
              </a:rPr>
              <a:t>４</a:t>
            </a:r>
            <a:r>
              <a:rPr lang="ja-JP" altLang="en-US" sz="1800" b="1" dirty="0">
                <a:latin typeface="Meiryo UI" panose="020B0604030504040204" pitchFamily="50" charset="-128"/>
                <a:ea typeface="Meiryo UI" panose="020B0604030504040204" pitchFamily="50" charset="-128"/>
              </a:rPr>
              <a:t>　二酸化炭素の排出の量がより少ない自動車の普及促進に関する制度等の創設</a:t>
            </a:r>
          </a:p>
          <a:p>
            <a:pPr marL="182563" indent="-182563">
              <a:lnSpc>
                <a:spcPts val="2200"/>
              </a:lnSpc>
              <a:spcBef>
                <a:spcPts val="0"/>
              </a:spcBef>
              <a:buClrTx/>
              <a:buSzPct val="100000"/>
              <a:buNone/>
            </a:pPr>
            <a:r>
              <a:rPr lang="ja-JP" altLang="en-US" sz="1800" dirty="0" smtClean="0">
                <a:latin typeface="Meiryo UI" panose="020B0604030504040204" pitchFamily="50" charset="-128"/>
                <a:ea typeface="Meiryo UI" panose="020B0604030504040204" pitchFamily="50" charset="-128"/>
              </a:rPr>
              <a:t>　　府、自動車</a:t>
            </a:r>
            <a:r>
              <a:rPr lang="ja-JP" altLang="en-US" sz="1800" dirty="0">
                <a:latin typeface="Meiryo UI" panose="020B0604030504040204" pitchFamily="50" charset="-128"/>
                <a:ea typeface="Meiryo UI" panose="020B0604030504040204" pitchFamily="50" charset="-128"/>
              </a:rPr>
              <a:t>販売事業者や商業施設の駐車場設置者等における電動車の普及に係る責務を規定する。また、自動車販売事業者における</a:t>
            </a:r>
            <a:r>
              <a:rPr lang="ja-JP" altLang="en-US" sz="1800" u="sng" dirty="0">
                <a:latin typeface="Meiryo UI" panose="020B0604030504040204" pitchFamily="50" charset="-128"/>
                <a:ea typeface="Meiryo UI" panose="020B0604030504040204" pitchFamily="50" charset="-128"/>
              </a:rPr>
              <a:t>環境情報の説明制度</a:t>
            </a:r>
            <a:r>
              <a:rPr lang="ja-JP" altLang="en-US" sz="1800" dirty="0">
                <a:latin typeface="Meiryo UI" panose="020B0604030504040204" pitchFamily="50" charset="-128"/>
                <a:ea typeface="Meiryo UI" panose="020B0604030504040204" pitchFamily="50" charset="-128"/>
              </a:rPr>
              <a:t>及び</a:t>
            </a:r>
            <a:r>
              <a:rPr lang="ja-JP" altLang="en-US" sz="1800" u="sng" dirty="0">
                <a:latin typeface="Meiryo UI" panose="020B0604030504040204" pitchFamily="50" charset="-128"/>
                <a:ea typeface="Meiryo UI" panose="020B0604030504040204" pitchFamily="50" charset="-128"/>
              </a:rPr>
              <a:t>電動車普及促進に係る取組等に関する計画・実績報告制度</a:t>
            </a:r>
            <a:r>
              <a:rPr lang="ja-JP" altLang="en-US" sz="1800" dirty="0">
                <a:latin typeface="Meiryo UI" panose="020B0604030504040204" pitchFamily="50" charset="-128"/>
                <a:ea typeface="Meiryo UI" panose="020B0604030504040204" pitchFamily="50" charset="-128"/>
              </a:rPr>
              <a:t>等を</a:t>
            </a:r>
            <a:r>
              <a:rPr lang="ja-JP" altLang="en-US" sz="1800" dirty="0" smtClean="0">
                <a:latin typeface="Meiryo UI" panose="020B0604030504040204" pitchFamily="50" charset="-128"/>
                <a:ea typeface="Meiryo UI" panose="020B0604030504040204" pitchFamily="50" charset="-128"/>
              </a:rPr>
              <a:t>創設</a:t>
            </a:r>
            <a:endParaRPr lang="en-US" altLang="ja-JP" sz="1800" dirty="0" smtClean="0">
              <a:latin typeface="Meiryo UI" panose="020B0604030504040204" pitchFamily="50" charset="-128"/>
              <a:ea typeface="Meiryo UI" panose="020B0604030504040204" pitchFamily="50" charset="-128"/>
            </a:endParaRPr>
          </a:p>
          <a:p>
            <a:pPr marL="182563" indent="-182563">
              <a:lnSpc>
                <a:spcPts val="800"/>
              </a:lnSpc>
              <a:spcBef>
                <a:spcPts val="0"/>
              </a:spcBef>
              <a:buClrTx/>
              <a:buSzPct val="100000"/>
              <a:buNone/>
            </a:pPr>
            <a:endParaRPr lang="en-US" altLang="ja-JP" sz="1800" b="1" dirty="0">
              <a:latin typeface="Meiryo UI" panose="020B0604030504040204" pitchFamily="50" charset="-128"/>
              <a:ea typeface="Meiryo UI" panose="020B0604030504040204" pitchFamily="50" charset="-128"/>
            </a:endParaRPr>
          </a:p>
          <a:p>
            <a:pPr marL="182563" indent="-182563">
              <a:lnSpc>
                <a:spcPts val="2400"/>
              </a:lnSpc>
              <a:spcBef>
                <a:spcPts val="0"/>
              </a:spcBef>
              <a:buClrTx/>
              <a:buSzPct val="100000"/>
              <a:buNone/>
            </a:pPr>
            <a:r>
              <a:rPr lang="ja-JP" altLang="en-US" sz="1800" b="1" dirty="0">
                <a:latin typeface="Meiryo UI" panose="020B0604030504040204" pitchFamily="50" charset="-128"/>
                <a:ea typeface="Meiryo UI" panose="020B0604030504040204" pitchFamily="50" charset="-128"/>
              </a:rPr>
              <a:t>５　建築士による建築主への情報提供に関する努力義務規定の追加</a:t>
            </a:r>
          </a:p>
        </p:txBody>
      </p:sp>
    </p:spTree>
    <p:extLst>
      <p:ext uri="{BB962C8B-B14F-4D97-AF65-F5344CB8AC3E}">
        <p14:creationId xmlns:p14="http://schemas.microsoft.com/office/powerpoint/2010/main" val="4140604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１．改正条例・規則の概要について</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3</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980728"/>
            <a:ext cx="8782804" cy="1836400"/>
          </a:xfrm>
          <a:prstGeom prst="rect">
            <a:avLst/>
          </a:prstGeom>
          <a:noFill/>
        </p:spPr>
        <p:txBody>
          <a:bodyPr wrap="square" rtlCol="0">
            <a:spAutoFit/>
          </a:bodyPr>
          <a:lstStyle/>
          <a:p>
            <a:pPr marL="177800" indent="-177800">
              <a:lnSpc>
                <a:spcPts val="32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＞エネルギー多量使用事業者等に対する届出制度の強化及び</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拡大</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26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脱炭素化をめぐる国内外の潮流やサプライチェーン全体での情報開示の重要性が高まっていることを踏まえ、あらゆる規模の事業者による、自社の取組みの把握及び計画的な対策の推進を促すため、事業活動における気候変動対策に係る各種規定</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整備</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主</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な改正内容</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a:extLst>
              <a:ext uri="{FF2B5EF4-FFF2-40B4-BE49-F238E27FC236}">
                <a16:creationId xmlns:a16="http://schemas.microsoft.com/office/drawing/2014/main" id="{0BF26ABE-C938-4350-897A-766167B3A260}"/>
              </a:ext>
            </a:extLst>
          </p:cNvPr>
          <p:cNvGraphicFramePr>
            <a:graphicFrameLocks noGrp="1"/>
          </p:cNvGraphicFramePr>
          <p:nvPr>
            <p:extLst>
              <p:ext uri="{D42A27DB-BD31-4B8C-83A1-F6EECF244321}">
                <p14:modId xmlns:p14="http://schemas.microsoft.com/office/powerpoint/2010/main" val="1038976704"/>
              </p:ext>
            </p:extLst>
          </p:nvPr>
        </p:nvGraphicFramePr>
        <p:xfrm>
          <a:off x="448915" y="2852936"/>
          <a:ext cx="8243998" cy="3408000"/>
        </p:xfrm>
        <a:graphic>
          <a:graphicData uri="http://schemas.openxmlformats.org/drawingml/2006/table">
            <a:tbl>
              <a:tblPr firstRow="1" firstCol="1" lastRow="1" lastCol="1" bandRow="1" bandCol="1">
                <a:tableStyleId>{5C22544A-7EE6-4342-B048-85BDC9FD1C3A}</a:tableStyleId>
              </a:tblPr>
              <a:tblGrid>
                <a:gridCol w="2409244">
                  <a:extLst>
                    <a:ext uri="{9D8B030D-6E8A-4147-A177-3AD203B41FA5}">
                      <a16:colId xmlns:a16="http://schemas.microsoft.com/office/drawing/2014/main" val="2822451318"/>
                    </a:ext>
                  </a:extLst>
                </a:gridCol>
                <a:gridCol w="5834754">
                  <a:extLst>
                    <a:ext uri="{9D8B030D-6E8A-4147-A177-3AD203B41FA5}">
                      <a16:colId xmlns:a16="http://schemas.microsoft.com/office/drawing/2014/main" val="1297868864"/>
                    </a:ext>
                  </a:extLst>
                </a:gridCol>
              </a:tblGrid>
              <a:tr h="225598">
                <a:tc>
                  <a:txBody>
                    <a:bodyPr/>
                    <a:lstStyle/>
                    <a:p>
                      <a:pPr algn="ctr">
                        <a:lnSpc>
                          <a:spcPts val="2000"/>
                        </a:lnSpc>
                      </a:pPr>
                      <a:r>
                        <a:rPr lang="ja-JP" sz="1600" b="0" kern="100" dirty="0">
                          <a:solidFill>
                            <a:schemeClr val="tx1"/>
                          </a:solidFill>
                          <a:effectLst/>
                          <a:latin typeface="Meiryo UI" panose="020B0604030504040204" pitchFamily="50" charset="-128"/>
                          <a:ea typeface="Meiryo UI" panose="020B0604030504040204" pitchFamily="50" charset="-128"/>
                        </a:rPr>
                        <a:t>項目</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mn-cs"/>
                        </a:rPr>
                        <a:t>概要</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96358512"/>
                  </a:ext>
                </a:extLst>
              </a:tr>
              <a:tr h="0">
                <a:tc>
                  <a:txBody>
                    <a:bodyPr/>
                    <a:lstStyle/>
                    <a:p>
                      <a:pPr marL="92075" indent="-92075"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ア　</a:t>
                      </a:r>
                      <a:r>
                        <a:rPr lang="ja-JP" sz="1600" b="0" kern="100" dirty="0" smtClean="0">
                          <a:solidFill>
                            <a:schemeClr val="tx1"/>
                          </a:solidFill>
                          <a:effectLst/>
                          <a:latin typeface="Meiryo UI" panose="020B0604030504040204" pitchFamily="50" charset="-128"/>
                          <a:ea typeface="Meiryo UI" panose="020B0604030504040204" pitchFamily="50" charset="-128"/>
                        </a:rPr>
                        <a:t>事</a:t>
                      </a:r>
                      <a:r>
                        <a:rPr lang="ja-JP" sz="1600" b="0" kern="100" dirty="0">
                          <a:solidFill>
                            <a:schemeClr val="tx1"/>
                          </a:solidFill>
                          <a:effectLst/>
                          <a:latin typeface="Meiryo UI" panose="020B0604030504040204" pitchFamily="50" charset="-128"/>
                          <a:ea typeface="Meiryo UI" panose="020B0604030504040204" pitchFamily="50" charset="-128"/>
                        </a:rPr>
                        <a:t>業者</a:t>
                      </a:r>
                      <a:r>
                        <a:rPr lang="ja-JP" sz="1600" b="0" kern="100" dirty="0" smtClean="0">
                          <a:solidFill>
                            <a:schemeClr val="tx1"/>
                          </a:solidFill>
                          <a:effectLst/>
                          <a:latin typeface="Meiryo UI" panose="020B0604030504040204" pitchFamily="50" charset="-128"/>
                          <a:ea typeface="Meiryo UI" panose="020B0604030504040204" pitchFamily="50" charset="-128"/>
                        </a:rPr>
                        <a:t>の</a:t>
                      </a:r>
                      <a:r>
                        <a:rPr lang="ja-JP" altLang="en-US" sz="1600" b="0" kern="100" dirty="0" smtClean="0">
                          <a:solidFill>
                            <a:schemeClr val="tx1"/>
                          </a:solidFill>
                          <a:effectLst/>
                          <a:latin typeface="Meiryo UI" panose="020B0604030504040204" pitchFamily="50" charset="-128"/>
                          <a:ea typeface="Meiryo UI" panose="020B0604030504040204" pitchFamily="50" charset="-128"/>
                        </a:rPr>
                        <a:t>計画期間・削減目安</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altLang="en-US" sz="1600" b="0" kern="100" spc="-30" dirty="0" smtClean="0">
                          <a:solidFill>
                            <a:schemeClr val="tx1"/>
                          </a:solidFill>
                          <a:effectLst/>
                          <a:latin typeface="Meiryo UI" panose="020B0604030504040204" pitchFamily="50" charset="-128"/>
                          <a:ea typeface="Meiryo UI" panose="020B0604030504040204" pitchFamily="50" charset="-128"/>
                        </a:rPr>
                        <a:t>計画期間を</a:t>
                      </a:r>
                      <a:r>
                        <a:rPr lang="en-US" altLang="ja-JP" sz="1600" b="0" kern="100" spc="-30" dirty="0" smtClean="0">
                          <a:solidFill>
                            <a:schemeClr val="tx1"/>
                          </a:solidFill>
                          <a:effectLst/>
                          <a:latin typeface="Meiryo UI" panose="020B0604030504040204" pitchFamily="50" charset="-128"/>
                          <a:ea typeface="Meiryo UI" panose="020B0604030504040204" pitchFamily="50" charset="-128"/>
                        </a:rPr>
                        <a:t>2030</a:t>
                      </a:r>
                      <a:r>
                        <a:rPr lang="ja-JP" altLang="en-US" sz="1600" b="0" kern="100" spc="-30" dirty="0" smtClean="0">
                          <a:solidFill>
                            <a:schemeClr val="tx1"/>
                          </a:solidFill>
                          <a:effectLst/>
                          <a:latin typeface="Meiryo UI" panose="020B0604030504040204" pitchFamily="50" charset="-128"/>
                          <a:ea typeface="Meiryo UI" panose="020B0604030504040204" pitchFamily="50" charset="-128"/>
                        </a:rPr>
                        <a:t>年までとし、削減目安は３年３％から１年</a:t>
                      </a:r>
                      <a:r>
                        <a:rPr lang="en-US" altLang="ja-JP" sz="1600" b="0" kern="100" spc="-30" dirty="0" smtClean="0">
                          <a:solidFill>
                            <a:schemeClr val="tx1"/>
                          </a:solidFill>
                          <a:effectLst/>
                          <a:latin typeface="Meiryo UI" panose="020B0604030504040204" pitchFamily="50" charset="-128"/>
                          <a:ea typeface="Meiryo UI" panose="020B0604030504040204" pitchFamily="50" charset="-128"/>
                        </a:rPr>
                        <a:t>1.5</a:t>
                      </a:r>
                      <a:r>
                        <a:rPr lang="ja-JP" altLang="en-US" sz="1600" b="0" kern="100" spc="-30" dirty="0" smtClean="0">
                          <a:solidFill>
                            <a:schemeClr val="tx1"/>
                          </a:solidFill>
                          <a:effectLst/>
                          <a:latin typeface="Meiryo UI" panose="020B0604030504040204" pitchFamily="50" charset="-128"/>
                          <a:ea typeface="Meiryo UI" panose="020B0604030504040204" pitchFamily="50" charset="-128"/>
                        </a:rPr>
                        <a:t>％に引き上げ</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04390533"/>
                  </a:ext>
                </a:extLst>
              </a:tr>
              <a:tr h="0">
                <a:tc>
                  <a:txBody>
                    <a:bodyPr/>
                    <a:lstStyle/>
                    <a:p>
                      <a:pPr marL="92075" indent="-92075"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イ　排出係数の取扱い変更</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より排出係数の低い電気の使用を促進するため、温室効果ガス排出量の算定に用いる電気の排出係数は、計画期間中、基準年度の基礎排出係数での固定から、各年度の変動に</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329269623"/>
                  </a:ext>
                </a:extLst>
              </a:tr>
              <a:tr h="0">
                <a:tc>
                  <a:txBody>
                    <a:bodyPr/>
                    <a:lstStyle/>
                    <a:p>
                      <a:pPr marL="92075" marR="47625" indent="-92075"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ウ　報告内容の追加</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報告内容に</a:t>
                      </a: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、太陽光発電設備等を設置した自家消費分などの</a:t>
                      </a: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再生可能エネルギーの</a:t>
                      </a: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利用率</a:t>
                      </a: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や</a:t>
                      </a: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気候変動への適応</a:t>
                      </a:r>
                      <a:r>
                        <a:rPr lang="ja-JP" altLang="en-US"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に関する取組みや</a:t>
                      </a: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サプライチェーン全体での削減取組を追加</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395490987"/>
                  </a:ext>
                </a:extLst>
              </a:tr>
              <a:tr h="0">
                <a:tc>
                  <a:txBody>
                    <a:bodyPr/>
                    <a:lstStyle/>
                    <a:p>
                      <a:pPr marL="92075" marR="47625" indent="-92075"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エ　任意届出制度と</a:t>
                      </a:r>
                      <a:r>
                        <a:rPr lang="en-US" altLang="ja-JP" sz="1600" b="0" kern="100" dirty="0" smtClean="0">
                          <a:solidFill>
                            <a:schemeClr val="tx1"/>
                          </a:solidFill>
                          <a:effectLst/>
                          <a:latin typeface="Meiryo UI" panose="020B0604030504040204" pitchFamily="50" charset="-128"/>
                          <a:ea typeface="Meiryo UI" panose="020B0604030504040204" pitchFamily="50" charset="-128"/>
                        </a:rPr>
                        <a:t>ESG</a:t>
                      </a:r>
                      <a:r>
                        <a:rPr lang="ja-JP" altLang="en-US" sz="1600" b="0" kern="100" dirty="0" smtClean="0">
                          <a:solidFill>
                            <a:schemeClr val="tx1"/>
                          </a:solidFill>
                          <a:effectLst/>
                          <a:latin typeface="Meiryo UI" panose="020B0604030504040204" pitchFamily="50" charset="-128"/>
                          <a:ea typeface="Meiryo UI" panose="020B0604030504040204" pitchFamily="50" charset="-128"/>
                        </a:rPr>
                        <a:t>投融資の活性化</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altLang="en-US" sz="1600" b="1" kern="100" dirty="0" smtClean="0">
                          <a:solidFill>
                            <a:schemeClr val="tx1"/>
                          </a:solidFill>
                          <a:effectLst/>
                          <a:latin typeface="Meiryo UI" panose="020B0604030504040204" pitchFamily="50" charset="-128"/>
                          <a:ea typeface="Meiryo UI" panose="020B0604030504040204" pitchFamily="50" charset="-128"/>
                        </a:rPr>
                        <a:t>対象外事業者が削減計画や実績報告を任意で届出</a:t>
                      </a:r>
                      <a:r>
                        <a:rPr lang="ja-JP" altLang="en-US" sz="1600" b="0" kern="100" dirty="0" smtClean="0">
                          <a:solidFill>
                            <a:schemeClr val="tx1"/>
                          </a:solidFill>
                          <a:effectLst/>
                          <a:latin typeface="Meiryo UI" panose="020B0604030504040204" pitchFamily="50" charset="-128"/>
                          <a:ea typeface="Meiryo UI" panose="020B0604030504040204" pitchFamily="50" charset="-128"/>
                        </a:rPr>
                        <a:t>し、</a:t>
                      </a:r>
                      <a:r>
                        <a:rPr lang="ja-JP" altLang="en-US" sz="1600" b="1" kern="100" dirty="0" smtClean="0">
                          <a:solidFill>
                            <a:schemeClr val="tx1"/>
                          </a:solidFill>
                          <a:effectLst/>
                          <a:latin typeface="Meiryo UI" panose="020B0604030504040204" pitchFamily="50" charset="-128"/>
                          <a:ea typeface="Meiryo UI" panose="020B0604030504040204" pitchFamily="50" charset="-128"/>
                        </a:rPr>
                        <a:t>優良な取組みは府が評価</a:t>
                      </a:r>
                      <a:r>
                        <a:rPr lang="ja-JP" altLang="en-US" sz="1600" b="0" kern="100" dirty="0" smtClean="0">
                          <a:solidFill>
                            <a:schemeClr val="tx1"/>
                          </a:solidFill>
                          <a:effectLst/>
                          <a:latin typeface="Meiryo UI" panose="020B0604030504040204" pitchFamily="50" charset="-128"/>
                          <a:ea typeface="Meiryo UI" panose="020B0604030504040204" pitchFamily="50" charset="-128"/>
                        </a:rPr>
                        <a:t>し、これを活用して</a:t>
                      </a:r>
                      <a:r>
                        <a:rPr lang="ja-JP" altLang="en-US" sz="1600" b="1" kern="100" dirty="0" smtClean="0">
                          <a:solidFill>
                            <a:schemeClr val="tx1"/>
                          </a:solidFill>
                          <a:effectLst/>
                          <a:latin typeface="Meiryo UI" panose="020B0604030504040204" pitchFamily="50" charset="-128"/>
                          <a:ea typeface="Meiryo UI" panose="020B0604030504040204" pitchFamily="50" charset="-128"/>
                        </a:rPr>
                        <a:t>金融機関による</a:t>
                      </a:r>
                      <a:r>
                        <a:rPr lang="en-US" altLang="ja-JP" sz="1600" b="1" kern="100" dirty="0" smtClean="0">
                          <a:solidFill>
                            <a:schemeClr val="tx1"/>
                          </a:solidFill>
                          <a:effectLst/>
                          <a:latin typeface="Meiryo UI" panose="020B0604030504040204" pitchFamily="50" charset="-128"/>
                          <a:ea typeface="Meiryo UI" panose="020B0604030504040204" pitchFamily="50" charset="-128"/>
                        </a:rPr>
                        <a:t>ESG</a:t>
                      </a:r>
                      <a:r>
                        <a:rPr lang="ja-JP" altLang="en-US" sz="1600" b="1" kern="100" dirty="0" smtClean="0">
                          <a:solidFill>
                            <a:schemeClr val="tx1"/>
                          </a:solidFill>
                          <a:effectLst/>
                          <a:latin typeface="Meiryo UI" panose="020B0604030504040204" pitchFamily="50" charset="-128"/>
                          <a:ea typeface="Meiryo UI" panose="020B0604030504040204" pitchFamily="50" charset="-128"/>
                        </a:rPr>
                        <a:t>投融資を受けることができる制度</a:t>
                      </a:r>
                      <a:r>
                        <a:rPr lang="ja-JP" altLang="en-US" sz="1600" b="0" kern="100" dirty="0" smtClean="0">
                          <a:solidFill>
                            <a:schemeClr val="tx1"/>
                          </a:solidFill>
                          <a:effectLst/>
                          <a:latin typeface="Meiryo UI" panose="020B0604030504040204" pitchFamily="50" charset="-128"/>
                          <a:ea typeface="Meiryo UI" panose="020B0604030504040204" pitchFamily="50" charset="-128"/>
                        </a:rPr>
                        <a:t>の創設</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75049388"/>
                  </a:ext>
                </a:extLst>
              </a:tr>
            </a:tbl>
          </a:graphicData>
        </a:graphic>
      </p:graphicFrame>
      <p:sp>
        <p:nvSpPr>
          <p:cNvPr id="2" name="角丸四角形 1"/>
          <p:cNvSpPr/>
          <p:nvPr/>
        </p:nvSpPr>
        <p:spPr>
          <a:xfrm>
            <a:off x="7522156" y="728896"/>
            <a:ext cx="1440160" cy="293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881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１．改正条例・規則の概要について</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4</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980728"/>
            <a:ext cx="8782804" cy="1913344"/>
          </a:xfrm>
          <a:prstGeom prst="rect">
            <a:avLst/>
          </a:prstGeom>
          <a:noFill/>
        </p:spPr>
        <p:txBody>
          <a:bodyPr wrap="square" rtlCol="0">
            <a:spAutoFit/>
          </a:bodyPr>
          <a:lstStyle/>
          <a:p>
            <a:pPr marL="1158875" indent="-1158875">
              <a:lnSpc>
                <a:spcPts val="32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二酸化炭素の排出の量がより少ないエネルギーの供給拡大に関する制度の創設</a:t>
            </a:r>
          </a:p>
          <a:p>
            <a:pPr marL="177800" indent="-177800">
              <a:lnSpc>
                <a:spcPts val="26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府域における再生可能エネルギーの供給拡大及び需要家による二酸化炭素の排出の少ないエネルギーの選択促進のため、府の区域内に電気の小売供給を行う事業者に対して、対策計画書・実績報告書の提出を義務付ける新たな制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創設</a:t>
            </a:r>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主</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な改正内容</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a:extLst>
              <a:ext uri="{FF2B5EF4-FFF2-40B4-BE49-F238E27FC236}">
                <a16:creationId xmlns:a16="http://schemas.microsoft.com/office/drawing/2014/main" id="{898E5C89-E896-4A40-8B36-61B295D1B3E2}"/>
              </a:ext>
            </a:extLst>
          </p:cNvPr>
          <p:cNvGraphicFramePr>
            <a:graphicFrameLocks noGrp="1"/>
          </p:cNvGraphicFramePr>
          <p:nvPr>
            <p:extLst/>
          </p:nvPr>
        </p:nvGraphicFramePr>
        <p:xfrm>
          <a:off x="467544" y="2996952"/>
          <a:ext cx="8244000" cy="2574000"/>
        </p:xfrm>
        <a:graphic>
          <a:graphicData uri="http://schemas.openxmlformats.org/drawingml/2006/table">
            <a:tbl>
              <a:tblPr firstRow="1" firstCol="1" lastRow="1" lastCol="1" bandRow="1" bandCol="1">
                <a:tableStyleId>{5C22544A-7EE6-4342-B048-85BDC9FD1C3A}</a:tableStyleId>
              </a:tblPr>
              <a:tblGrid>
                <a:gridCol w="2481251">
                  <a:extLst>
                    <a:ext uri="{9D8B030D-6E8A-4147-A177-3AD203B41FA5}">
                      <a16:colId xmlns:a16="http://schemas.microsoft.com/office/drawing/2014/main" val="3812045334"/>
                    </a:ext>
                  </a:extLst>
                </a:gridCol>
                <a:gridCol w="5762749">
                  <a:extLst>
                    <a:ext uri="{9D8B030D-6E8A-4147-A177-3AD203B41FA5}">
                      <a16:colId xmlns:a16="http://schemas.microsoft.com/office/drawing/2014/main" val="2035530899"/>
                    </a:ext>
                  </a:extLst>
                </a:gridCol>
              </a:tblGrid>
              <a:tr h="0">
                <a:tc>
                  <a:txBody>
                    <a:bodyPr/>
                    <a:lstStyle/>
                    <a:p>
                      <a:pPr algn="ctr">
                        <a:lnSpc>
                          <a:spcPts val="2000"/>
                        </a:lnSpc>
                      </a:pPr>
                      <a:r>
                        <a:rPr lang="ja-JP" sz="1600" b="0" kern="100" dirty="0">
                          <a:solidFill>
                            <a:schemeClr val="tx1"/>
                          </a:solidFill>
                          <a:effectLst/>
                          <a:latin typeface="Meiryo UI" panose="020B0604030504040204" pitchFamily="50" charset="-128"/>
                          <a:ea typeface="Meiryo UI" panose="020B0604030504040204" pitchFamily="50" charset="-128"/>
                        </a:rPr>
                        <a:t>項目</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2000"/>
                        </a:lnSpc>
                      </a:pPr>
                      <a:r>
                        <a:rPr lang="ja-JP" sz="1600" b="0" kern="100" dirty="0">
                          <a:solidFill>
                            <a:schemeClr val="tx1"/>
                          </a:solidFill>
                          <a:effectLst/>
                          <a:latin typeface="Meiryo UI" panose="020B0604030504040204" pitchFamily="50" charset="-128"/>
                          <a:ea typeface="Meiryo UI" panose="020B0604030504040204" pitchFamily="50" charset="-128"/>
                        </a:rPr>
                        <a:t>概要</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8789988"/>
                  </a:ext>
                </a:extLst>
              </a:tr>
              <a:tr h="125490">
                <a:tc>
                  <a:txBody>
                    <a:bodyPr/>
                    <a:lstStyle/>
                    <a:p>
                      <a:pPr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ア　</a:t>
                      </a:r>
                      <a:r>
                        <a:rPr lang="ja-JP" sz="1600" b="0" kern="100" dirty="0" smtClean="0">
                          <a:solidFill>
                            <a:schemeClr val="tx1"/>
                          </a:solidFill>
                          <a:effectLst/>
                          <a:latin typeface="Meiryo UI" panose="020B0604030504040204" pitchFamily="50" charset="-128"/>
                          <a:ea typeface="Meiryo UI" panose="020B0604030504040204" pitchFamily="50" charset="-128"/>
                        </a:rPr>
                        <a:t>対策</a:t>
                      </a:r>
                      <a:r>
                        <a:rPr lang="ja-JP" sz="1600" b="0" kern="100" dirty="0">
                          <a:solidFill>
                            <a:schemeClr val="tx1"/>
                          </a:solidFill>
                          <a:effectLst/>
                          <a:latin typeface="Meiryo UI" panose="020B0604030504040204" pitchFamily="50" charset="-128"/>
                          <a:ea typeface="Meiryo UI" panose="020B0604030504040204" pitchFamily="50" charset="-128"/>
                        </a:rPr>
                        <a:t>指針の策定</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sz="1600" b="0" kern="100" spc="-30" baseline="0" dirty="0">
                          <a:solidFill>
                            <a:schemeClr val="tx1"/>
                          </a:solidFill>
                          <a:effectLst/>
                          <a:latin typeface="Meiryo UI" panose="020B0604030504040204" pitchFamily="50" charset="-128"/>
                          <a:ea typeface="Meiryo UI" panose="020B0604030504040204" pitchFamily="50" charset="-128"/>
                        </a:rPr>
                        <a:t>府が「</a:t>
                      </a:r>
                      <a:r>
                        <a:rPr lang="ja-JP" sz="1600" b="1" kern="100" spc="-30" baseline="0" dirty="0">
                          <a:solidFill>
                            <a:schemeClr val="tx1"/>
                          </a:solidFill>
                          <a:effectLst/>
                          <a:latin typeface="Meiryo UI" panose="020B0604030504040204" pitchFamily="50" charset="-128"/>
                          <a:ea typeface="Meiryo UI" panose="020B0604030504040204" pitchFamily="50" charset="-128"/>
                        </a:rPr>
                        <a:t>二酸化炭素の量がより少ないエネルギーの供給に関する対策指針</a:t>
                      </a:r>
                      <a:r>
                        <a:rPr lang="ja-JP" sz="1600" b="0" kern="100" spc="-30" baseline="0" dirty="0">
                          <a:solidFill>
                            <a:schemeClr val="tx1"/>
                          </a:solidFill>
                          <a:effectLst/>
                          <a:latin typeface="Meiryo UI" panose="020B0604030504040204" pitchFamily="50" charset="-128"/>
                          <a:ea typeface="Meiryo UI" panose="020B0604030504040204" pitchFamily="50" charset="-128"/>
                        </a:rPr>
                        <a:t>」を策定することを規定</a:t>
                      </a:r>
                      <a:endParaRPr lang="ja-JP" sz="1600" b="0" kern="100" spc="-3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90517398"/>
                  </a:ext>
                </a:extLst>
              </a:tr>
              <a:tr h="0">
                <a:tc>
                  <a:txBody>
                    <a:bodyPr/>
                    <a:lstStyle/>
                    <a:p>
                      <a:pPr marL="92075" indent="-92075" algn="just">
                        <a:lnSpc>
                          <a:spcPts val="2000"/>
                        </a:lnSpc>
                        <a:tabLst>
                          <a:tab pos="1876425" algn="l"/>
                        </a:tabLst>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イ　</a:t>
                      </a:r>
                      <a:r>
                        <a:rPr lang="ja-JP" sz="1600" b="0" kern="100" spc="-110" baseline="0" dirty="0" smtClean="0">
                          <a:solidFill>
                            <a:schemeClr val="tx1"/>
                          </a:solidFill>
                          <a:effectLst/>
                          <a:latin typeface="Meiryo UI" panose="020B0604030504040204" pitchFamily="50" charset="-128"/>
                          <a:ea typeface="Meiryo UI" panose="020B0604030504040204" pitchFamily="50" charset="-128"/>
                        </a:rPr>
                        <a:t>二酸化炭素</a:t>
                      </a:r>
                      <a:r>
                        <a:rPr lang="ja-JP" sz="1600" b="0" kern="100" spc="-110" baseline="0" dirty="0">
                          <a:solidFill>
                            <a:schemeClr val="tx1"/>
                          </a:solidFill>
                          <a:effectLst/>
                          <a:latin typeface="Meiryo UI" panose="020B0604030504040204" pitchFamily="50" charset="-128"/>
                          <a:ea typeface="Meiryo UI" panose="020B0604030504040204" pitchFamily="50" charset="-128"/>
                        </a:rPr>
                        <a:t>の量がより少ないエネルギーの供給に関する対策計画書・実績報告書制度</a:t>
                      </a:r>
                      <a:endParaRPr lang="ja-JP" sz="1600" b="0" kern="100" spc="-11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sz="1600" b="0" kern="100" dirty="0" smtClean="0">
                          <a:solidFill>
                            <a:schemeClr val="tx1"/>
                          </a:solidFill>
                          <a:effectLst/>
                          <a:latin typeface="Meiryo UI" panose="020B0604030504040204" pitchFamily="50" charset="-128"/>
                          <a:ea typeface="Meiryo UI" panose="020B0604030504040204" pitchFamily="50" charset="-128"/>
                        </a:rPr>
                        <a:t>府域に電気の供給</a:t>
                      </a:r>
                      <a:r>
                        <a:rPr lang="ja-JP" sz="1600" b="0" kern="100" dirty="0">
                          <a:solidFill>
                            <a:schemeClr val="tx1"/>
                          </a:solidFill>
                          <a:effectLst/>
                          <a:latin typeface="Meiryo UI" panose="020B0604030504040204" pitchFamily="50" charset="-128"/>
                          <a:ea typeface="Meiryo UI" panose="020B0604030504040204" pitchFamily="50" charset="-128"/>
                        </a:rPr>
                        <a:t>を行う</a:t>
                      </a:r>
                      <a:r>
                        <a:rPr lang="ja-JP" sz="1600" b="1" kern="100" dirty="0">
                          <a:solidFill>
                            <a:schemeClr val="tx1"/>
                          </a:solidFill>
                          <a:effectLst/>
                          <a:latin typeface="Meiryo UI" panose="020B0604030504040204" pitchFamily="50" charset="-128"/>
                          <a:ea typeface="Meiryo UI" panose="020B0604030504040204" pitchFamily="50" charset="-128"/>
                        </a:rPr>
                        <a:t>小売電気事業者に対し</a:t>
                      </a:r>
                      <a:r>
                        <a:rPr lang="ja-JP" sz="1600" b="0" kern="100" dirty="0" smtClean="0">
                          <a:solidFill>
                            <a:schemeClr val="tx1"/>
                          </a:solidFill>
                          <a:effectLst/>
                          <a:latin typeface="Meiryo UI" panose="020B0604030504040204" pitchFamily="50" charset="-128"/>
                          <a:ea typeface="Meiryo UI" panose="020B0604030504040204" pitchFamily="50" charset="-128"/>
                        </a:rPr>
                        <a:t>、</a:t>
                      </a:r>
                      <a:r>
                        <a:rPr lang="ja-JP" altLang="ja-JP" sz="1600" b="0" kern="100" dirty="0" smtClean="0">
                          <a:solidFill>
                            <a:schemeClr val="tx1"/>
                          </a:solidFill>
                          <a:effectLst/>
                          <a:latin typeface="Meiryo UI" panose="020B0604030504040204" pitchFamily="50" charset="-128"/>
                          <a:ea typeface="Meiryo UI" panose="020B0604030504040204" pitchFamily="50" charset="-128"/>
                        </a:rPr>
                        <a:t>温室効果ガス排出係数の低減対策</a:t>
                      </a:r>
                      <a:r>
                        <a:rPr lang="ja-JP" altLang="en-US" sz="1600" b="0" kern="100" dirty="0" smtClean="0">
                          <a:solidFill>
                            <a:schemeClr val="tx1"/>
                          </a:solidFill>
                          <a:effectLst/>
                          <a:latin typeface="Meiryo UI" panose="020B0604030504040204" pitchFamily="50" charset="-128"/>
                          <a:ea typeface="Meiryo UI" panose="020B0604030504040204" pitchFamily="50" charset="-128"/>
                        </a:rPr>
                        <a:t>及び</a:t>
                      </a:r>
                      <a:r>
                        <a:rPr lang="ja-JP" altLang="ja-JP" sz="1600" b="0" kern="100" dirty="0" smtClean="0">
                          <a:solidFill>
                            <a:schemeClr val="tx1"/>
                          </a:solidFill>
                          <a:effectLst/>
                          <a:latin typeface="Meiryo UI" panose="020B0604030504040204" pitchFamily="50" charset="-128"/>
                          <a:ea typeface="Meiryo UI" panose="020B0604030504040204" pitchFamily="50" charset="-128"/>
                        </a:rPr>
                        <a:t>再生可能エネルギーの供給割合の拡大に関する</a:t>
                      </a:r>
                      <a:r>
                        <a:rPr lang="ja-JP" sz="1600" b="1" kern="100" dirty="0" smtClean="0">
                          <a:solidFill>
                            <a:schemeClr val="tx1"/>
                          </a:solidFill>
                          <a:effectLst/>
                          <a:latin typeface="Meiryo UI" panose="020B0604030504040204" pitchFamily="50" charset="-128"/>
                          <a:ea typeface="Meiryo UI" panose="020B0604030504040204" pitchFamily="50" charset="-128"/>
                        </a:rPr>
                        <a:t>対策計画書</a:t>
                      </a:r>
                      <a:r>
                        <a:rPr lang="ja-JP" altLang="en-US" sz="1600" b="1" kern="100" dirty="0" smtClean="0">
                          <a:solidFill>
                            <a:schemeClr val="tx1"/>
                          </a:solidFill>
                          <a:effectLst/>
                          <a:latin typeface="Meiryo UI" panose="020B0604030504040204" pitchFamily="50" charset="-128"/>
                          <a:ea typeface="Meiryo UI" panose="020B0604030504040204" pitchFamily="50" charset="-128"/>
                        </a:rPr>
                        <a:t>・</a:t>
                      </a:r>
                      <a:r>
                        <a:rPr lang="ja-JP" sz="1600" b="1" kern="100" dirty="0" smtClean="0">
                          <a:solidFill>
                            <a:schemeClr val="tx1"/>
                          </a:solidFill>
                          <a:effectLst/>
                          <a:latin typeface="Meiryo UI" panose="020B0604030504040204" pitchFamily="50" charset="-128"/>
                          <a:ea typeface="Meiryo UI" panose="020B0604030504040204" pitchFamily="50" charset="-128"/>
                        </a:rPr>
                        <a:t>実績</a:t>
                      </a:r>
                      <a:r>
                        <a:rPr lang="ja-JP" sz="1600" b="1" kern="100" dirty="0">
                          <a:solidFill>
                            <a:schemeClr val="tx1"/>
                          </a:solidFill>
                          <a:effectLst/>
                          <a:latin typeface="Meiryo UI" panose="020B0604030504040204" pitchFamily="50" charset="-128"/>
                          <a:ea typeface="Meiryo UI" panose="020B0604030504040204" pitchFamily="50" charset="-128"/>
                        </a:rPr>
                        <a:t>報告書の届出を</a:t>
                      </a:r>
                      <a:r>
                        <a:rPr lang="ja-JP" sz="1600" b="1" kern="100" dirty="0" smtClean="0">
                          <a:solidFill>
                            <a:schemeClr val="tx1"/>
                          </a:solidFill>
                          <a:effectLst/>
                          <a:latin typeface="Meiryo UI" panose="020B0604030504040204" pitchFamily="50" charset="-128"/>
                          <a:ea typeface="Meiryo UI" panose="020B0604030504040204" pitchFamily="50" charset="-128"/>
                        </a:rPr>
                        <a:t>規定</a:t>
                      </a:r>
                      <a:endParaRPr lang="ja-JP" sz="1600" b="1" kern="100" dirty="0">
                        <a:solidFill>
                          <a:schemeClr val="tx1"/>
                        </a:solidFill>
                        <a:effectLst/>
                        <a:latin typeface="Meiryo UI" panose="020B0604030504040204" pitchFamily="50" charset="-128"/>
                        <a:ea typeface="Meiryo UI" panose="020B0604030504040204" pitchFamily="50" charset="-128"/>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36893164"/>
                  </a:ext>
                </a:extLst>
              </a:tr>
              <a:tr h="0">
                <a:tc>
                  <a:txBody>
                    <a:bodyPr/>
                    <a:lstStyle/>
                    <a:p>
                      <a:pPr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ウ　</a:t>
                      </a:r>
                      <a:r>
                        <a:rPr lang="ja-JP" sz="1600" b="0" kern="100" spc="-50" baseline="0" dirty="0" smtClean="0">
                          <a:solidFill>
                            <a:schemeClr val="tx1"/>
                          </a:solidFill>
                          <a:effectLst/>
                          <a:latin typeface="Meiryo UI" panose="020B0604030504040204" pitchFamily="50" charset="-128"/>
                          <a:ea typeface="Meiryo UI" panose="020B0604030504040204" pitchFamily="50" charset="-128"/>
                        </a:rPr>
                        <a:t>対策</a:t>
                      </a:r>
                      <a:r>
                        <a:rPr lang="ja-JP" sz="1600" b="0" kern="100" spc="-50" baseline="0" dirty="0">
                          <a:solidFill>
                            <a:schemeClr val="tx1"/>
                          </a:solidFill>
                          <a:effectLst/>
                          <a:latin typeface="Meiryo UI" panose="020B0604030504040204" pitchFamily="50" charset="-128"/>
                          <a:ea typeface="Meiryo UI" panose="020B0604030504040204" pitchFamily="50" charset="-128"/>
                        </a:rPr>
                        <a:t>計画書等の内容</a:t>
                      </a:r>
                      <a:r>
                        <a:rPr lang="ja-JP" altLang="en-US" sz="1600" b="0" kern="100" spc="-50" baseline="0" dirty="0">
                          <a:solidFill>
                            <a:schemeClr val="tx1"/>
                          </a:solidFill>
                          <a:effectLst/>
                          <a:latin typeface="Meiryo UI" panose="020B0604030504040204" pitchFamily="50" charset="-128"/>
                          <a:ea typeface="Meiryo UI" panose="020B0604030504040204" pitchFamily="50" charset="-128"/>
                        </a:rPr>
                        <a:t>の</a:t>
                      </a:r>
                      <a:r>
                        <a:rPr lang="ja-JP" sz="1600" b="0" kern="100" spc="-50" baseline="0" dirty="0">
                          <a:solidFill>
                            <a:schemeClr val="tx1"/>
                          </a:solidFill>
                          <a:effectLst/>
                          <a:latin typeface="Meiryo UI" panose="020B0604030504040204" pitchFamily="50" charset="-128"/>
                          <a:ea typeface="Meiryo UI" panose="020B0604030504040204" pitchFamily="50" charset="-128"/>
                        </a:rPr>
                        <a:t>評価・公表</a:t>
                      </a:r>
                      <a:endParaRPr lang="ja-JP" sz="1600" b="0" kern="100" spc="-5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sz="1600" b="0" kern="100" dirty="0">
                          <a:solidFill>
                            <a:schemeClr val="tx1"/>
                          </a:solidFill>
                          <a:effectLst/>
                          <a:latin typeface="Meiryo UI" panose="020B0604030504040204" pitchFamily="50" charset="-128"/>
                          <a:ea typeface="Meiryo UI" panose="020B0604030504040204" pitchFamily="50" charset="-128"/>
                        </a:rPr>
                        <a:t>対策計画書及び実績報告書の内容について、上記指針に基づき</a:t>
                      </a:r>
                      <a:r>
                        <a:rPr lang="ja-JP" sz="1600" b="1" kern="100" dirty="0">
                          <a:solidFill>
                            <a:schemeClr val="tx1"/>
                          </a:solidFill>
                          <a:effectLst/>
                          <a:latin typeface="Meiryo UI" panose="020B0604030504040204" pitchFamily="50" charset="-128"/>
                          <a:ea typeface="Meiryo UI" panose="020B0604030504040204" pitchFamily="50" charset="-128"/>
                        </a:rPr>
                        <a:t>評価・公表することを規定</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25975873"/>
                  </a:ext>
                </a:extLst>
              </a:tr>
            </a:tbl>
          </a:graphicData>
        </a:graphic>
      </p:graphicFrame>
      <p:sp>
        <p:nvSpPr>
          <p:cNvPr id="8" name="角丸四角形 7"/>
          <p:cNvSpPr/>
          <p:nvPr/>
        </p:nvSpPr>
        <p:spPr>
          <a:xfrm>
            <a:off x="7522156" y="728896"/>
            <a:ext cx="1440160" cy="293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3686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１．改正条例・規則の概要について</a:t>
            </a:r>
          </a:p>
        </p:txBody>
      </p:sp>
      <p:sp>
        <p:nvSpPr>
          <p:cNvPr id="6" name="スライド番号プレースホルダー 5"/>
          <p:cNvSpPr>
            <a:spLocks noGrp="1"/>
          </p:cNvSpPr>
          <p:nvPr>
            <p:ph type="sldNum" sz="quarter" idx="12"/>
          </p:nvPr>
        </p:nvSpPr>
        <p:spPr/>
        <p:txBody>
          <a:bodyPr/>
          <a:lstStyle/>
          <a:p>
            <a:fld id="{F0DA1747-7AE3-4485-B1CC-5CDDF653E874}" type="slidenum">
              <a:rPr kumimoji="1" lang="ja-JP" altLang="en-US" smtClean="0"/>
              <a:t>5</a:t>
            </a:fld>
            <a:endParaRPr kumimoji="1" lang="ja-JP" altLang="en-US"/>
          </a:p>
        </p:txBody>
      </p:sp>
      <p:sp>
        <p:nvSpPr>
          <p:cNvPr id="11" name="テキスト ボックス 10">
            <a:extLst>
              <a:ext uri="{FF2B5EF4-FFF2-40B4-BE49-F238E27FC236}">
                <a16:creationId xmlns:a16="http://schemas.microsoft.com/office/drawing/2014/main" id="{D85538E7-BE6B-4352-89F6-B699CAA961EB}"/>
              </a:ext>
            </a:extLst>
          </p:cNvPr>
          <p:cNvSpPr txBox="1"/>
          <p:nvPr/>
        </p:nvSpPr>
        <p:spPr>
          <a:xfrm>
            <a:off x="181684" y="980728"/>
            <a:ext cx="8782804" cy="1579920"/>
          </a:xfrm>
          <a:prstGeom prst="rect">
            <a:avLst/>
          </a:prstGeom>
          <a:noFill/>
        </p:spPr>
        <p:txBody>
          <a:bodyPr wrap="square" rtlCol="0">
            <a:spAutoFit/>
          </a:bodyPr>
          <a:lstStyle/>
          <a:p>
            <a:pPr marL="1249363" indent="-1249363">
              <a:lnSpc>
                <a:spcPts val="3200"/>
              </a:lnSpc>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３＞二酸化炭素の排出の量がより少ない自動車の普及促進に関する制度等の創設</a:t>
            </a:r>
          </a:p>
          <a:p>
            <a:pPr marL="177800" indent="-177800">
              <a:lnSpc>
                <a:spcPts val="26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○電動車</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電気自動車、プラグイン・ハイブリッド自動車、燃料電池自動車及びハイブリッド自動車</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の普及促進に向け、新たな制度を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創設</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D85538E7-BE6B-4352-89F6-B699CAA961EB}"/>
              </a:ext>
            </a:extLst>
          </p:cNvPr>
          <p:cNvSpPr txBox="1"/>
          <p:nvPr/>
        </p:nvSpPr>
        <p:spPr>
          <a:xfrm>
            <a:off x="179512" y="519576"/>
            <a:ext cx="8782804" cy="502702"/>
          </a:xfrm>
          <a:prstGeom prst="rect">
            <a:avLst/>
          </a:prstGeom>
          <a:noFill/>
        </p:spPr>
        <p:txBody>
          <a:bodyPr wrap="square" rtlCol="0">
            <a:spAutoFit/>
          </a:bodyPr>
          <a:lstStyle/>
          <a:p>
            <a:pPr marL="177800" indent="-177800">
              <a:lnSpc>
                <a:spcPts val="32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主</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な改正内容</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a:extLst>
              <a:ext uri="{FF2B5EF4-FFF2-40B4-BE49-F238E27FC236}">
                <a16:creationId xmlns:a16="http://schemas.microsoft.com/office/drawing/2014/main" id="{69677EE1-587C-49AC-BF60-30AEAC9C58D8}"/>
              </a:ext>
            </a:extLst>
          </p:cNvPr>
          <p:cNvGraphicFramePr>
            <a:graphicFrameLocks noGrp="1"/>
          </p:cNvGraphicFramePr>
          <p:nvPr>
            <p:extLst/>
          </p:nvPr>
        </p:nvGraphicFramePr>
        <p:xfrm>
          <a:off x="539552" y="2636912"/>
          <a:ext cx="8256875" cy="2574000"/>
        </p:xfrm>
        <a:graphic>
          <a:graphicData uri="http://schemas.openxmlformats.org/drawingml/2006/table">
            <a:tbl>
              <a:tblPr firstRow="1" firstCol="1" lastRow="1" lastCol="1" bandRow="1" bandCol="1">
                <a:tableStyleId>{5C22544A-7EE6-4342-B048-85BDC9FD1C3A}</a:tableStyleId>
              </a:tblPr>
              <a:tblGrid>
                <a:gridCol w="2422121">
                  <a:extLst>
                    <a:ext uri="{9D8B030D-6E8A-4147-A177-3AD203B41FA5}">
                      <a16:colId xmlns:a16="http://schemas.microsoft.com/office/drawing/2014/main" val="491020679"/>
                    </a:ext>
                  </a:extLst>
                </a:gridCol>
                <a:gridCol w="5834754">
                  <a:extLst>
                    <a:ext uri="{9D8B030D-6E8A-4147-A177-3AD203B41FA5}">
                      <a16:colId xmlns:a16="http://schemas.microsoft.com/office/drawing/2014/main" val="1133492596"/>
                    </a:ext>
                  </a:extLst>
                </a:gridCol>
              </a:tblGrid>
              <a:tr h="0">
                <a:tc>
                  <a:txBody>
                    <a:bodyPr/>
                    <a:lstStyle/>
                    <a:p>
                      <a:pPr algn="ctr">
                        <a:lnSpc>
                          <a:spcPts val="2000"/>
                        </a:lnSpc>
                      </a:pPr>
                      <a:r>
                        <a:rPr lang="ja-JP" sz="1600" b="0" kern="100" dirty="0">
                          <a:solidFill>
                            <a:schemeClr val="tx1"/>
                          </a:solidFill>
                          <a:effectLst/>
                          <a:latin typeface="Meiryo UI" panose="020B0604030504040204" pitchFamily="50" charset="-128"/>
                          <a:ea typeface="Meiryo UI" panose="020B0604030504040204" pitchFamily="50" charset="-128"/>
                        </a:rPr>
                        <a:t>項目</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2000"/>
                        </a:lnSpc>
                      </a:pPr>
                      <a:r>
                        <a:rPr lang="ja-JP" sz="1600" b="0" kern="100" dirty="0">
                          <a:solidFill>
                            <a:schemeClr val="tx1"/>
                          </a:solidFill>
                          <a:effectLst/>
                          <a:latin typeface="Meiryo UI" panose="020B0604030504040204" pitchFamily="50" charset="-128"/>
                          <a:ea typeface="Meiryo UI" panose="020B0604030504040204" pitchFamily="50" charset="-128"/>
                        </a:rPr>
                        <a:t>概要</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57245468"/>
                  </a:ext>
                </a:extLst>
              </a:tr>
              <a:tr h="0">
                <a:tc>
                  <a:txBody>
                    <a:bodyPr/>
                    <a:lstStyle/>
                    <a:p>
                      <a:pPr marL="0" marR="0" lvl="0" indent="0" algn="just" defTabSz="1280160" rtl="0" eaLnBrk="1" fontAlgn="auto" latinLnBrk="0" hangingPunct="1">
                        <a:lnSpc>
                          <a:spcPts val="2000"/>
                        </a:lnSpc>
                        <a:spcBef>
                          <a:spcPts val="0"/>
                        </a:spcBef>
                        <a:spcAft>
                          <a:spcPts val="0"/>
                        </a:spcAft>
                        <a:buClrTx/>
                        <a:buSzTx/>
                        <a:buFontTx/>
                        <a:buNone/>
                        <a:tabLst/>
                        <a:defRPr/>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ア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自動車販売・</a:t>
                      </a:r>
                      <a:r>
                        <a:rPr lang="ja-JP" altLang="en-US" sz="1600" b="0" kern="100" dirty="0" smtClean="0">
                          <a:solidFill>
                            <a:schemeClr val="tx1"/>
                          </a:solidFill>
                          <a:effectLst/>
                          <a:latin typeface="Meiryo UI" panose="020B0604030504040204" pitchFamily="50" charset="-128"/>
                          <a:ea typeface="Meiryo UI" panose="020B0604030504040204" pitchFamily="50" charset="-128"/>
                        </a:rPr>
                        <a:t>貸渡</a:t>
                      </a:r>
                      <a:r>
                        <a:rPr lang="ja-JP" altLang="ja-JP" sz="1600" b="0" kern="100" dirty="0" smtClean="0">
                          <a:solidFill>
                            <a:schemeClr val="tx1"/>
                          </a:solidFill>
                          <a:effectLst/>
                          <a:latin typeface="Meiryo UI" panose="020B0604030504040204" pitchFamily="50" charset="-128"/>
                          <a:ea typeface="Meiryo UI" panose="020B0604030504040204" pitchFamily="50" charset="-128"/>
                        </a:rPr>
                        <a:t>事業</a:t>
                      </a:r>
                      <a:r>
                        <a:rPr lang="en-US" altLang="ja-JP" sz="1600" b="0" kern="100" dirty="0" smtClean="0">
                          <a:solidFill>
                            <a:schemeClr val="tx1"/>
                          </a:solidFill>
                          <a:effectLst/>
                          <a:latin typeface="Meiryo UI" panose="020B0604030504040204" pitchFamily="50" charset="-128"/>
                          <a:ea typeface="Meiryo UI" panose="020B0604030504040204" pitchFamily="50" charset="-128"/>
                        </a:rPr>
                        <a:t/>
                      </a:r>
                      <a:br>
                        <a:rPr lang="en-US" altLang="ja-JP" sz="1600" b="0" kern="100" dirty="0" smtClean="0">
                          <a:solidFill>
                            <a:schemeClr val="tx1"/>
                          </a:solidFill>
                          <a:effectLst/>
                          <a:latin typeface="Meiryo UI" panose="020B0604030504040204" pitchFamily="50" charset="-128"/>
                          <a:ea typeface="Meiryo UI" panose="020B0604030504040204" pitchFamily="50" charset="-128"/>
                        </a:rPr>
                      </a:br>
                      <a:r>
                        <a:rPr lang="ja-JP" altLang="en-US" sz="1600" b="0" kern="100" dirty="0" smtClean="0">
                          <a:solidFill>
                            <a:schemeClr val="tx1"/>
                          </a:solidFill>
                          <a:effectLst/>
                          <a:latin typeface="Meiryo UI" panose="020B0604030504040204" pitchFamily="50" charset="-128"/>
                          <a:ea typeface="Meiryo UI" panose="020B0604030504040204" pitchFamily="50" charset="-128"/>
                        </a:rPr>
                        <a:t>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者における環境情報の</a:t>
                      </a:r>
                      <a:r>
                        <a:rPr lang="en-US" altLang="ja-JP" sz="1600" b="0" kern="100" dirty="0" smtClean="0">
                          <a:solidFill>
                            <a:schemeClr val="tx1"/>
                          </a:solidFill>
                          <a:effectLst/>
                          <a:latin typeface="Meiryo UI" panose="020B0604030504040204" pitchFamily="50" charset="-128"/>
                          <a:ea typeface="Meiryo UI" panose="020B0604030504040204" pitchFamily="50" charset="-128"/>
                        </a:rPr>
                        <a:t/>
                      </a:r>
                      <a:br>
                        <a:rPr lang="en-US" altLang="ja-JP" sz="1600" b="0" kern="100" dirty="0" smtClean="0">
                          <a:solidFill>
                            <a:schemeClr val="tx1"/>
                          </a:solidFill>
                          <a:effectLst/>
                          <a:latin typeface="Meiryo UI" panose="020B0604030504040204" pitchFamily="50" charset="-128"/>
                          <a:ea typeface="Meiryo UI" panose="020B0604030504040204" pitchFamily="50" charset="-128"/>
                        </a:rPr>
                      </a:br>
                      <a:r>
                        <a:rPr lang="ja-JP" altLang="en-US" sz="1600" b="0" kern="100" dirty="0" smtClean="0">
                          <a:solidFill>
                            <a:schemeClr val="tx1"/>
                          </a:solidFill>
                          <a:effectLst/>
                          <a:latin typeface="Meiryo UI" panose="020B0604030504040204" pitchFamily="50" charset="-128"/>
                          <a:ea typeface="Meiryo UI" panose="020B0604030504040204" pitchFamily="50" charset="-128"/>
                        </a:rPr>
                        <a:t>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説明制度</a:t>
                      </a:r>
                      <a:endParaRPr lang="ja-JP" altLang="ja-JP"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altLang="ja-JP" sz="1600" b="0" kern="100" dirty="0" smtClean="0">
                          <a:solidFill>
                            <a:schemeClr val="tx1"/>
                          </a:solidFill>
                          <a:effectLst/>
                          <a:latin typeface="Meiryo UI" panose="020B0604030504040204" pitchFamily="50" charset="-128"/>
                          <a:ea typeface="Meiryo UI" panose="020B0604030504040204" pitchFamily="50" charset="-128"/>
                        </a:rPr>
                        <a:t>事業者に対し、</a:t>
                      </a:r>
                      <a:r>
                        <a:rPr lang="ja-JP" altLang="ja-JP" sz="1600" b="1" kern="100" dirty="0" smtClean="0">
                          <a:solidFill>
                            <a:schemeClr val="tx1"/>
                          </a:solidFill>
                          <a:effectLst/>
                          <a:latin typeface="Meiryo UI" panose="020B0604030504040204" pitchFamily="50" charset="-128"/>
                          <a:ea typeface="Meiryo UI" panose="020B0604030504040204" pitchFamily="50" charset="-128"/>
                        </a:rPr>
                        <a:t>新車販売時及び車両</a:t>
                      </a:r>
                      <a:r>
                        <a:rPr lang="ja-JP" altLang="en-US" sz="1600" b="1" kern="100" dirty="0" smtClean="0">
                          <a:solidFill>
                            <a:schemeClr val="tx1"/>
                          </a:solidFill>
                          <a:effectLst/>
                          <a:latin typeface="Meiryo UI" panose="020B0604030504040204" pitchFamily="50" charset="-128"/>
                          <a:ea typeface="Meiryo UI" panose="020B0604030504040204" pitchFamily="50" charset="-128"/>
                        </a:rPr>
                        <a:t>貸付</a:t>
                      </a:r>
                      <a:r>
                        <a:rPr lang="ja-JP" altLang="ja-JP" sz="1600" b="1" kern="100" dirty="0" smtClean="0">
                          <a:solidFill>
                            <a:schemeClr val="tx1"/>
                          </a:solidFill>
                          <a:effectLst/>
                          <a:latin typeface="Meiryo UI" panose="020B0604030504040204" pitchFamily="50" charset="-128"/>
                          <a:ea typeface="Meiryo UI" panose="020B0604030504040204" pitchFamily="50" charset="-128"/>
                        </a:rPr>
                        <a:t>時</a:t>
                      </a:r>
                      <a:r>
                        <a:rPr lang="ja-JP" altLang="ja-JP" sz="1600" b="0" kern="100" dirty="0" smtClean="0">
                          <a:solidFill>
                            <a:schemeClr val="tx1"/>
                          </a:solidFill>
                          <a:effectLst/>
                          <a:latin typeface="Meiryo UI" panose="020B0604030504040204" pitchFamily="50" charset="-128"/>
                          <a:ea typeface="Meiryo UI" panose="020B0604030504040204" pitchFamily="50" charset="-128"/>
                        </a:rPr>
                        <a:t>におけるエネルギー消費性能等の</a:t>
                      </a:r>
                      <a:r>
                        <a:rPr lang="ja-JP" altLang="ja-JP" sz="1600" b="1" kern="100" dirty="0" smtClean="0">
                          <a:solidFill>
                            <a:schemeClr val="tx1"/>
                          </a:solidFill>
                          <a:effectLst/>
                          <a:latin typeface="Meiryo UI" panose="020B0604030504040204" pitchFamily="50" charset="-128"/>
                          <a:ea typeface="Meiryo UI" panose="020B0604030504040204" pitchFamily="50" charset="-128"/>
                        </a:rPr>
                        <a:t>自動車環境情報の説明義務を規定</a:t>
                      </a:r>
                      <a:endParaRPr lang="ja-JP" sz="1600" b="1" kern="100" dirty="0">
                        <a:solidFill>
                          <a:schemeClr val="tx1"/>
                        </a:solidFill>
                        <a:effectLst/>
                        <a:latin typeface="Meiryo UI" panose="020B0604030504040204" pitchFamily="50" charset="-128"/>
                        <a:ea typeface="Meiryo UI" panose="020B0604030504040204" pitchFamily="50" charset="-128"/>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146145727"/>
                  </a:ext>
                </a:extLst>
              </a:tr>
              <a:tr h="0">
                <a:tc>
                  <a:txBody>
                    <a:bodyPr/>
                    <a:lstStyle/>
                    <a:p>
                      <a:pPr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イ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自動車販売事業者に</a:t>
                      </a:r>
                      <a:r>
                        <a:rPr lang="en-US" altLang="ja-JP" sz="1600" b="0" kern="100" dirty="0" smtClean="0">
                          <a:solidFill>
                            <a:schemeClr val="tx1"/>
                          </a:solidFill>
                          <a:effectLst/>
                          <a:latin typeface="Meiryo UI" panose="020B0604030504040204" pitchFamily="50" charset="-128"/>
                          <a:ea typeface="Meiryo UI" panose="020B0604030504040204" pitchFamily="50" charset="-128"/>
                        </a:rPr>
                        <a:t/>
                      </a:r>
                      <a:br>
                        <a:rPr lang="en-US" altLang="ja-JP" sz="1600" b="0" kern="100" dirty="0" smtClean="0">
                          <a:solidFill>
                            <a:schemeClr val="tx1"/>
                          </a:solidFill>
                          <a:effectLst/>
                          <a:latin typeface="Meiryo UI" panose="020B0604030504040204" pitchFamily="50" charset="-128"/>
                          <a:ea typeface="Meiryo UI" panose="020B0604030504040204" pitchFamily="50" charset="-128"/>
                        </a:rPr>
                      </a:br>
                      <a:r>
                        <a:rPr lang="ja-JP" altLang="en-US" sz="1600" b="0" kern="100" dirty="0" smtClean="0">
                          <a:solidFill>
                            <a:schemeClr val="tx1"/>
                          </a:solidFill>
                          <a:effectLst/>
                          <a:latin typeface="Meiryo UI" panose="020B0604030504040204" pitchFamily="50" charset="-128"/>
                          <a:ea typeface="Meiryo UI" panose="020B0604030504040204" pitchFamily="50" charset="-128"/>
                        </a:rPr>
                        <a:t>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おける</a:t>
                      </a:r>
                      <a:r>
                        <a:rPr lang="ja-JP" altLang="en-US" sz="1600" b="0" kern="100" dirty="0" smtClean="0">
                          <a:solidFill>
                            <a:schemeClr val="tx1"/>
                          </a:solidFill>
                          <a:effectLst/>
                          <a:latin typeface="Meiryo UI" panose="020B0604030504040204" pitchFamily="50" charset="-128"/>
                          <a:ea typeface="Meiryo UI" panose="020B0604030504040204" pitchFamily="50" charset="-128"/>
                        </a:rPr>
                        <a:t>電動車普及促進</a:t>
                      </a:r>
                      <a:r>
                        <a:rPr lang="en-US" altLang="ja-JP" sz="1600" b="0" kern="100" dirty="0" smtClean="0">
                          <a:solidFill>
                            <a:schemeClr val="tx1"/>
                          </a:solidFill>
                          <a:effectLst/>
                          <a:latin typeface="Meiryo UI" panose="020B0604030504040204" pitchFamily="50" charset="-128"/>
                          <a:ea typeface="Meiryo UI" panose="020B0604030504040204" pitchFamily="50" charset="-128"/>
                        </a:rPr>
                        <a:t/>
                      </a:r>
                      <a:br>
                        <a:rPr lang="en-US" altLang="ja-JP" sz="1600" b="0" kern="100" dirty="0" smtClean="0">
                          <a:solidFill>
                            <a:schemeClr val="tx1"/>
                          </a:solidFill>
                          <a:effectLst/>
                          <a:latin typeface="Meiryo UI" panose="020B0604030504040204" pitchFamily="50" charset="-128"/>
                          <a:ea typeface="Meiryo UI" panose="020B0604030504040204" pitchFamily="50" charset="-128"/>
                        </a:rPr>
                      </a:br>
                      <a:r>
                        <a:rPr lang="ja-JP" altLang="en-US" sz="1600" b="0" kern="100" dirty="0" smtClean="0">
                          <a:solidFill>
                            <a:schemeClr val="tx1"/>
                          </a:solidFill>
                          <a:effectLst/>
                          <a:latin typeface="Meiryo UI" panose="020B0604030504040204" pitchFamily="50" charset="-128"/>
                          <a:ea typeface="Meiryo UI" panose="020B0604030504040204" pitchFamily="50" charset="-128"/>
                        </a:rPr>
                        <a:t>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計画書・実績報告書制度</a:t>
                      </a:r>
                      <a:endParaRPr lang="ja-JP" sz="16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altLang="ja-JP" sz="1600" b="1" kern="100" dirty="0" smtClean="0">
                          <a:solidFill>
                            <a:schemeClr val="tx1"/>
                          </a:solidFill>
                          <a:effectLst/>
                          <a:latin typeface="Meiryo UI" panose="020B0604030504040204" pitchFamily="50" charset="-128"/>
                          <a:ea typeface="Meiryo UI" panose="020B0604030504040204" pitchFamily="50" charset="-128"/>
                        </a:rPr>
                        <a:t>一定規模以上の新車販売実績のある事業者に対し</a:t>
                      </a:r>
                      <a:r>
                        <a:rPr lang="ja-JP" altLang="ja-JP" sz="1600" b="0" kern="100" dirty="0" smtClean="0">
                          <a:solidFill>
                            <a:schemeClr val="tx1"/>
                          </a:solidFill>
                          <a:effectLst/>
                          <a:latin typeface="Meiryo UI" panose="020B0604030504040204" pitchFamily="50" charset="-128"/>
                          <a:ea typeface="Meiryo UI" panose="020B0604030504040204" pitchFamily="50" charset="-128"/>
                        </a:rPr>
                        <a:t>、電動車普及促進に係る取組等に関する</a:t>
                      </a:r>
                      <a:r>
                        <a:rPr lang="ja-JP" altLang="ja-JP" sz="1600" b="1" kern="100" dirty="0" smtClean="0">
                          <a:solidFill>
                            <a:schemeClr val="tx1"/>
                          </a:solidFill>
                          <a:effectLst/>
                          <a:latin typeface="Meiryo UI" panose="020B0604030504040204" pitchFamily="50" charset="-128"/>
                          <a:ea typeface="Meiryo UI" panose="020B0604030504040204" pitchFamily="50" charset="-128"/>
                        </a:rPr>
                        <a:t>計画書・実績報告書の届出を規定</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90000315"/>
                  </a:ext>
                </a:extLst>
              </a:tr>
              <a:tr h="0">
                <a:tc>
                  <a:txBody>
                    <a:bodyPr/>
                    <a:lstStyle/>
                    <a:p>
                      <a:pPr marL="0" marR="47625" lvl="0" indent="0" algn="just" defTabSz="1280160" rtl="0" eaLnBrk="1" fontAlgn="auto" latinLnBrk="0" hangingPunct="1">
                        <a:lnSpc>
                          <a:spcPts val="2000"/>
                        </a:lnSpc>
                        <a:spcBef>
                          <a:spcPts val="0"/>
                        </a:spcBef>
                        <a:spcAft>
                          <a:spcPts val="0"/>
                        </a:spcAft>
                        <a:buClrTx/>
                        <a:buSzTx/>
                        <a:buFontTx/>
                        <a:buNone/>
                        <a:tabLst/>
                        <a:defRPr/>
                      </a:pPr>
                      <a:r>
                        <a:rPr lang="ja-JP" altLang="en-US" sz="1600" b="0" kern="100" dirty="0" smtClean="0">
                          <a:solidFill>
                            <a:schemeClr val="tx1"/>
                          </a:solidFill>
                          <a:effectLst/>
                          <a:latin typeface="Meiryo UI" panose="020B0604030504040204" pitchFamily="50" charset="-128"/>
                          <a:ea typeface="Meiryo UI" panose="020B0604030504040204" pitchFamily="50" charset="-128"/>
                        </a:rPr>
                        <a:t>ウ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電動車の普及に係る</a:t>
                      </a:r>
                      <a:r>
                        <a:rPr lang="en-US" altLang="ja-JP" sz="1600" b="0" kern="100" dirty="0" smtClean="0">
                          <a:solidFill>
                            <a:schemeClr val="tx1"/>
                          </a:solidFill>
                          <a:effectLst/>
                          <a:latin typeface="Meiryo UI" panose="020B0604030504040204" pitchFamily="50" charset="-128"/>
                          <a:ea typeface="Meiryo UI" panose="020B0604030504040204" pitchFamily="50" charset="-128"/>
                        </a:rPr>
                        <a:t/>
                      </a:r>
                      <a:br>
                        <a:rPr lang="en-US" altLang="ja-JP" sz="1600" b="0" kern="100" dirty="0" smtClean="0">
                          <a:solidFill>
                            <a:schemeClr val="tx1"/>
                          </a:solidFill>
                          <a:effectLst/>
                          <a:latin typeface="Meiryo UI" panose="020B0604030504040204" pitchFamily="50" charset="-128"/>
                          <a:ea typeface="Meiryo UI" panose="020B0604030504040204" pitchFamily="50" charset="-128"/>
                        </a:rPr>
                      </a:br>
                      <a:r>
                        <a:rPr lang="ja-JP" altLang="en-US" sz="1600" b="0" kern="100" dirty="0" smtClean="0">
                          <a:solidFill>
                            <a:schemeClr val="tx1"/>
                          </a:solidFill>
                          <a:effectLst/>
                          <a:latin typeface="Meiryo UI" panose="020B0604030504040204" pitchFamily="50" charset="-128"/>
                          <a:ea typeface="Meiryo UI" panose="020B0604030504040204" pitchFamily="50" charset="-128"/>
                        </a:rPr>
                        <a:t>　</a:t>
                      </a:r>
                      <a:r>
                        <a:rPr lang="ja-JP" altLang="ja-JP" sz="1600" b="0" kern="100" dirty="0" smtClean="0">
                          <a:solidFill>
                            <a:schemeClr val="tx1"/>
                          </a:solidFill>
                          <a:effectLst/>
                          <a:latin typeface="Meiryo UI" panose="020B0604030504040204" pitchFamily="50" charset="-128"/>
                          <a:ea typeface="Meiryo UI" panose="020B0604030504040204" pitchFamily="50" charset="-128"/>
                        </a:rPr>
                        <a:t>責務</a:t>
                      </a:r>
                      <a:endParaRPr lang="ja-JP" altLang="ja-JP" sz="16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just">
                        <a:lnSpc>
                          <a:spcPts val="2000"/>
                        </a:lnSpc>
                      </a:pPr>
                      <a:r>
                        <a:rPr lang="ja-JP" altLang="en-US" sz="1600" b="0" kern="100" dirty="0" smtClean="0">
                          <a:solidFill>
                            <a:schemeClr val="tx1"/>
                          </a:solidFill>
                          <a:effectLst/>
                          <a:latin typeface="Meiryo UI" panose="020B0604030504040204" pitchFamily="50" charset="-128"/>
                          <a:ea typeface="Meiryo UI" panose="020B0604030504040204" pitchFamily="50" charset="-128"/>
                        </a:rPr>
                        <a:t>府、</a:t>
                      </a:r>
                      <a:r>
                        <a:rPr lang="ja-JP" altLang="ja-JP" sz="1600" b="0" kern="100" dirty="0" smtClean="0">
                          <a:solidFill>
                            <a:schemeClr val="tx1"/>
                          </a:solidFill>
                          <a:effectLst/>
                          <a:latin typeface="Meiryo UI" panose="020B0604030504040204" pitchFamily="50" charset="-128"/>
                          <a:ea typeface="Meiryo UI" panose="020B0604030504040204" pitchFamily="50" charset="-128"/>
                        </a:rPr>
                        <a:t>自動車販売・</a:t>
                      </a:r>
                      <a:r>
                        <a:rPr lang="ja-JP" altLang="en-US" sz="1600" b="0" kern="100" dirty="0" smtClean="0">
                          <a:solidFill>
                            <a:schemeClr val="tx1"/>
                          </a:solidFill>
                          <a:effectLst/>
                          <a:latin typeface="Meiryo UI" panose="020B0604030504040204" pitchFamily="50" charset="-128"/>
                          <a:ea typeface="Meiryo UI" panose="020B0604030504040204" pitchFamily="50" charset="-128"/>
                        </a:rPr>
                        <a:t>貸渡</a:t>
                      </a:r>
                      <a:r>
                        <a:rPr lang="ja-JP" altLang="ja-JP" sz="1600" b="0" kern="100" dirty="0" smtClean="0">
                          <a:solidFill>
                            <a:schemeClr val="tx1"/>
                          </a:solidFill>
                          <a:effectLst/>
                          <a:latin typeface="Meiryo UI" panose="020B0604030504040204" pitchFamily="50" charset="-128"/>
                          <a:ea typeface="Meiryo UI" panose="020B0604030504040204" pitchFamily="50" charset="-128"/>
                        </a:rPr>
                        <a:t>事業者</a:t>
                      </a:r>
                      <a:r>
                        <a:rPr lang="ja-JP" altLang="en-US" sz="1600" b="0" kern="100" dirty="0" smtClean="0">
                          <a:solidFill>
                            <a:schemeClr val="tx1"/>
                          </a:solidFill>
                          <a:effectLst/>
                          <a:latin typeface="Meiryo UI" panose="020B0604030504040204" pitchFamily="50" charset="-128"/>
                          <a:ea typeface="Meiryo UI" panose="020B0604030504040204" pitchFamily="50" charset="-128"/>
                        </a:rPr>
                        <a:t>、</a:t>
                      </a:r>
                      <a:r>
                        <a:rPr lang="ja-JP" altLang="ja-JP" sz="1600" b="0" kern="100" dirty="0" smtClean="0">
                          <a:solidFill>
                            <a:schemeClr val="tx1"/>
                          </a:solidFill>
                          <a:effectLst/>
                          <a:latin typeface="Meiryo UI" panose="020B0604030504040204" pitchFamily="50" charset="-128"/>
                          <a:ea typeface="Meiryo UI" panose="020B0604030504040204" pitchFamily="50" charset="-128"/>
                        </a:rPr>
                        <a:t>商業・宿泊施設等の駐車場設置者</a:t>
                      </a:r>
                      <a:r>
                        <a:rPr lang="ja-JP" altLang="en-US" sz="1600" b="0" kern="100" dirty="0" smtClean="0">
                          <a:solidFill>
                            <a:schemeClr val="tx1"/>
                          </a:solidFill>
                          <a:effectLst/>
                          <a:latin typeface="Meiryo UI" panose="020B0604030504040204" pitchFamily="50" charset="-128"/>
                          <a:ea typeface="Meiryo UI" panose="020B0604030504040204" pitchFamily="50" charset="-128"/>
                        </a:rPr>
                        <a:t>に対し、</a:t>
                      </a:r>
                      <a:r>
                        <a:rPr lang="ja-JP" altLang="ja-JP" sz="1600" b="1" kern="100" dirty="0" smtClean="0">
                          <a:solidFill>
                            <a:schemeClr val="tx1"/>
                          </a:solidFill>
                          <a:effectLst/>
                          <a:latin typeface="Meiryo UI" panose="020B0604030504040204" pitchFamily="50" charset="-128"/>
                          <a:ea typeface="Meiryo UI" panose="020B0604030504040204" pitchFamily="50" charset="-128"/>
                        </a:rPr>
                        <a:t>電動車の普及に係る責務（努力義務）を規定</a:t>
                      </a:r>
                      <a:endParaRPr lang="ja-JP" sz="16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28951584"/>
                  </a:ext>
                </a:extLst>
              </a:tr>
            </a:tbl>
          </a:graphicData>
        </a:graphic>
      </p:graphicFrame>
      <p:sp>
        <p:nvSpPr>
          <p:cNvPr id="10" name="角丸四角形 9"/>
          <p:cNvSpPr/>
          <p:nvPr/>
        </p:nvSpPr>
        <p:spPr>
          <a:xfrm>
            <a:off x="5940152" y="728896"/>
            <a:ext cx="3024336" cy="293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R4.4</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一部</a:t>
            </a: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2594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6</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２．改正条例に基づく制度設計の考え方について</a:t>
            </a:r>
          </a:p>
        </p:txBody>
      </p:sp>
      <p:sp>
        <p:nvSpPr>
          <p:cNvPr id="4" name="正方形/長方形 3"/>
          <p:cNvSpPr/>
          <p:nvPr/>
        </p:nvSpPr>
        <p:spPr>
          <a:xfrm>
            <a:off x="323528" y="928020"/>
            <a:ext cx="8496944" cy="1015663"/>
          </a:xfrm>
          <a:prstGeom prst="rect">
            <a:avLst/>
          </a:prstGeom>
        </p:spPr>
        <p:txBody>
          <a:bodyPr wrap="square">
            <a:spAutoFit/>
          </a:bodyPr>
          <a:lstStyle/>
          <a:p>
            <a:pPr>
              <a:lnSpc>
                <a:spcPts val="2400"/>
              </a:lnSpc>
            </a:pPr>
            <a:r>
              <a:rPr lang="ja-JP" altLang="en-US" sz="2000" b="1" dirty="0">
                <a:latin typeface="Meiryo UI" panose="020B0604030504040204" pitchFamily="50" charset="-128"/>
                <a:ea typeface="Meiryo UI" panose="020B0604030504040204" pitchFamily="50" charset="-128"/>
              </a:rPr>
              <a:t>ア　</a:t>
            </a:r>
            <a:r>
              <a:rPr lang="ja-JP" altLang="ja-JP" sz="2000" b="1" kern="100" dirty="0">
                <a:latin typeface="Meiryo UI" panose="020B0604030504040204" pitchFamily="50" charset="-128"/>
                <a:ea typeface="Meiryo UI" panose="020B0604030504040204" pitchFamily="50" charset="-128"/>
              </a:rPr>
              <a:t>事業者の</a:t>
            </a:r>
            <a:r>
              <a:rPr lang="ja-JP" altLang="en-US" sz="2000" b="1" kern="100" dirty="0">
                <a:latin typeface="Meiryo UI" panose="020B0604030504040204" pitchFamily="50" charset="-128"/>
                <a:ea typeface="Meiryo UI" panose="020B0604030504040204" pitchFamily="50" charset="-128"/>
              </a:rPr>
              <a:t>計画期間・削減</a:t>
            </a:r>
            <a:r>
              <a:rPr lang="ja-JP" altLang="en-US" sz="2000" b="1" kern="100" dirty="0" smtClean="0">
                <a:latin typeface="Meiryo UI" panose="020B0604030504040204" pitchFamily="50" charset="-128"/>
                <a:ea typeface="Meiryo UI" panose="020B0604030504040204" pitchFamily="50" charset="-128"/>
              </a:rPr>
              <a:t>目安</a:t>
            </a:r>
            <a:endParaRPr lang="en-US" altLang="ja-JP" sz="2000" b="1" kern="100" dirty="0" smtClean="0">
              <a:latin typeface="Meiryo UI" panose="020B0604030504040204" pitchFamily="50" charset="-128"/>
              <a:ea typeface="Meiryo UI" panose="020B0604030504040204" pitchFamily="50" charset="-128"/>
            </a:endParaRPr>
          </a:p>
          <a:p>
            <a:pPr marL="1524000" indent="-1524000">
              <a:lnSpc>
                <a:spcPts val="2400"/>
              </a:lnSpc>
            </a:pPr>
            <a:r>
              <a:rPr lang="ja-JP" altLang="en-US" sz="2000" kern="100" spc="-30" dirty="0" smtClean="0">
                <a:latin typeface="Meiryo UI" panose="020B0604030504040204" pitchFamily="50" charset="-128"/>
                <a:ea typeface="Meiryo UI" panose="020B0604030504040204" pitchFamily="50" charset="-128"/>
              </a:rPr>
              <a:t>■改正内容：計画</a:t>
            </a:r>
            <a:r>
              <a:rPr lang="ja-JP" altLang="en-US" sz="2000" kern="100" spc="-30" dirty="0">
                <a:latin typeface="Meiryo UI" panose="020B0604030504040204" pitchFamily="50" charset="-128"/>
                <a:ea typeface="Meiryo UI" panose="020B0604030504040204" pitchFamily="50" charset="-128"/>
              </a:rPr>
              <a:t>期間を</a:t>
            </a:r>
            <a:r>
              <a:rPr lang="en-US" altLang="ja-JP" sz="2000" kern="100" spc="-30" dirty="0">
                <a:latin typeface="Meiryo UI" panose="020B0604030504040204" pitchFamily="50" charset="-128"/>
                <a:ea typeface="Meiryo UI" panose="020B0604030504040204" pitchFamily="50" charset="-128"/>
              </a:rPr>
              <a:t>2030</a:t>
            </a:r>
            <a:r>
              <a:rPr lang="ja-JP" altLang="en-US" sz="2000" kern="100" spc="-30" dirty="0">
                <a:latin typeface="Meiryo UI" panose="020B0604030504040204" pitchFamily="50" charset="-128"/>
                <a:ea typeface="Meiryo UI" panose="020B0604030504040204" pitchFamily="50" charset="-128"/>
              </a:rPr>
              <a:t>年までとし、削減目安は３年３％から１年</a:t>
            </a:r>
            <a:r>
              <a:rPr lang="en-US" altLang="ja-JP" sz="2000" kern="100" spc="-30" dirty="0">
                <a:latin typeface="Meiryo UI" panose="020B0604030504040204" pitchFamily="50" charset="-128"/>
                <a:ea typeface="Meiryo UI" panose="020B0604030504040204" pitchFamily="50" charset="-128"/>
              </a:rPr>
              <a:t>1.5</a:t>
            </a:r>
            <a:r>
              <a:rPr lang="ja-JP" altLang="en-US" sz="2000" kern="100" spc="-30" dirty="0">
                <a:latin typeface="Meiryo UI" panose="020B0604030504040204" pitchFamily="50" charset="-128"/>
                <a:ea typeface="Meiryo UI" panose="020B0604030504040204" pitchFamily="50" charset="-128"/>
              </a:rPr>
              <a:t>％に</a:t>
            </a:r>
            <a:r>
              <a:rPr lang="ja-JP" altLang="en-US" sz="2000" kern="100" spc="-30" dirty="0" smtClean="0">
                <a:latin typeface="Meiryo UI" panose="020B0604030504040204" pitchFamily="50" charset="-128"/>
                <a:ea typeface="Meiryo UI" panose="020B0604030504040204" pitchFamily="50" charset="-128"/>
              </a:rPr>
              <a:t>引き上げ</a:t>
            </a:r>
            <a:endParaRPr lang="ja-JP"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451021"/>
          </a:xfrm>
          <a:prstGeom prst="rect">
            <a:avLst/>
          </a:prstGeom>
          <a:noFill/>
        </p:spPr>
        <p:txBody>
          <a:bodyPr wrap="square" rtlCol="0">
            <a:spAutoFit/>
          </a:bodyPr>
          <a:lstStyle/>
          <a:p>
            <a:pPr marL="441325" indent="-441325">
              <a:lnSpc>
                <a:spcPts val="3200"/>
              </a:lnSpc>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＞エネルギー多量使用事業者等に対する届出制度の強化及び拡大</a:t>
            </a:r>
          </a:p>
        </p:txBody>
      </p:sp>
      <p:sp>
        <p:nvSpPr>
          <p:cNvPr id="11" name="角丸四角形 10"/>
          <p:cNvSpPr/>
          <p:nvPr/>
        </p:nvSpPr>
        <p:spPr>
          <a:xfrm>
            <a:off x="323527" y="1989168"/>
            <a:ext cx="8496945" cy="1584000"/>
          </a:xfrm>
          <a:prstGeom prst="roundRect">
            <a:avLst>
              <a:gd name="adj" fmla="val 9151"/>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制度の運用方法につい</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検討中</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smtClean="0">
                <a:solidFill>
                  <a:schemeClr val="tx1"/>
                </a:solidFill>
                <a:latin typeface="Meiryo UI" panose="020B0604030504040204" pitchFamily="50" charset="-128"/>
                <a:ea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rPr>
              <a:t>1.5</a:t>
            </a:r>
            <a:r>
              <a:rPr lang="ja-JP" altLang="en-US" dirty="0" smtClean="0">
                <a:solidFill>
                  <a:schemeClr val="tx1"/>
                </a:solidFill>
                <a:latin typeface="Meiryo UI" panose="020B0604030504040204" pitchFamily="50" charset="-128"/>
                <a:ea typeface="Meiryo UI" panose="020B0604030504040204" pitchFamily="50" charset="-128"/>
              </a:rPr>
              <a:t>％への引き上げにより事業者の負担も大きくなるため、意欲を引き出す必要がある。</a:t>
            </a:r>
            <a:endParaRPr lang="en-US" altLang="ja-JP" dirty="0" smtClean="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⇒事業者に対しては、再エネ利用による削減効果も含めることなどを丁寧に説明し、理解を求めつつ</a:t>
            </a:r>
            <a:r>
              <a:rPr lang="ja-JP" altLang="en-US" dirty="0" smtClean="0">
                <a:solidFill>
                  <a:srgbClr val="FF0000"/>
                </a:solidFill>
                <a:latin typeface="Meiryo UI" panose="020B0604030504040204" pitchFamily="50" charset="-128"/>
                <a:ea typeface="Meiryo UI" panose="020B0604030504040204" pitchFamily="50" charset="-128"/>
              </a:rPr>
              <a:t>、事業内容に即した補助金情報の紹介など、サポートの充実を図ることとしてはどうか。</a:t>
            </a:r>
            <a:endParaRPr lang="en-US" altLang="ja-JP" dirty="0">
              <a:solidFill>
                <a:srgbClr val="FF0000"/>
              </a:solidFill>
              <a:latin typeface="Meiryo UI" panose="020B0604030504040204" pitchFamily="50" charset="-128"/>
              <a:ea typeface="Meiryo UI" panose="020B0604030504040204" pitchFamily="50" charset="-128"/>
            </a:endParaRPr>
          </a:p>
        </p:txBody>
      </p:sp>
      <p:sp>
        <p:nvSpPr>
          <p:cNvPr id="8" name="角丸四角形 7"/>
          <p:cNvSpPr/>
          <p:nvPr/>
        </p:nvSpPr>
        <p:spPr>
          <a:xfrm>
            <a:off x="7522156" y="980728"/>
            <a:ext cx="1440160" cy="28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p:txBody>
      </p:sp>
      <p:sp>
        <p:nvSpPr>
          <p:cNvPr id="10" name="正方形/長方形 9"/>
          <p:cNvSpPr/>
          <p:nvPr/>
        </p:nvSpPr>
        <p:spPr>
          <a:xfrm>
            <a:off x="323528" y="3861048"/>
            <a:ext cx="8496944" cy="1015663"/>
          </a:xfrm>
          <a:prstGeom prst="rect">
            <a:avLst/>
          </a:prstGeom>
        </p:spPr>
        <p:txBody>
          <a:bodyPr wrap="square">
            <a:spAutoFit/>
          </a:bodyPr>
          <a:lstStyle/>
          <a:p>
            <a:pPr>
              <a:lnSpc>
                <a:spcPts val="2400"/>
              </a:lnSpc>
            </a:pPr>
            <a:r>
              <a:rPr lang="ja-JP" altLang="en-US" sz="2000" b="1" dirty="0">
                <a:latin typeface="Meiryo UI" panose="020B0604030504040204" pitchFamily="50" charset="-128"/>
                <a:ea typeface="Meiryo UI" panose="020B0604030504040204" pitchFamily="50" charset="-128"/>
              </a:rPr>
              <a:t>イ　</a:t>
            </a:r>
            <a:r>
              <a:rPr lang="ja-JP" altLang="en-US" sz="2000" b="1" kern="100" dirty="0">
                <a:latin typeface="Meiryo UI" panose="020B0604030504040204" pitchFamily="50" charset="-128"/>
                <a:ea typeface="Meiryo UI" panose="020B0604030504040204" pitchFamily="50" charset="-128"/>
              </a:rPr>
              <a:t>排出係数の取扱い変更</a:t>
            </a:r>
            <a:endParaRPr lang="en-US" altLang="ja-JP" sz="2000" b="1" kern="100" dirty="0" smtClean="0">
              <a:latin typeface="Meiryo UI" panose="020B0604030504040204" pitchFamily="50" charset="-128"/>
              <a:ea typeface="Meiryo UI" panose="020B0604030504040204" pitchFamily="50" charset="-128"/>
            </a:endParaRPr>
          </a:p>
          <a:p>
            <a:pPr marL="1524000" indent="-1524000">
              <a:lnSpc>
                <a:spcPts val="2400"/>
              </a:lnSpc>
            </a:pPr>
            <a:r>
              <a:rPr lang="ja-JP" altLang="en-US" sz="2000" kern="100" spc="-30" dirty="0" smtClean="0">
                <a:latin typeface="Meiryo UI" panose="020B0604030504040204" pitchFamily="50" charset="-128"/>
                <a:ea typeface="Meiryo UI" panose="020B0604030504040204" pitchFamily="50" charset="-128"/>
              </a:rPr>
              <a:t>■改正内容：</a:t>
            </a:r>
            <a:r>
              <a:rPr lang="ja-JP" altLang="en-US" sz="2000" kern="100" spc="-30" dirty="0">
                <a:latin typeface="Meiryo UI" panose="020B0604030504040204" pitchFamily="50" charset="-128"/>
                <a:ea typeface="Meiryo UI" panose="020B0604030504040204" pitchFamily="50" charset="-128"/>
              </a:rPr>
              <a:t>電気の排出係数は、計画期間中、基準年度の基礎排出係数での固定から、各年度の変動</a:t>
            </a:r>
            <a:r>
              <a:rPr lang="ja-JP" altLang="en-US" sz="2000" kern="100" spc="-30" dirty="0" smtClean="0">
                <a:latin typeface="Meiryo UI" panose="020B0604030504040204" pitchFamily="50" charset="-128"/>
                <a:ea typeface="Meiryo UI" panose="020B0604030504040204" pitchFamily="50" charset="-128"/>
              </a:rPr>
              <a:t>に変更</a:t>
            </a:r>
            <a:endParaRPr lang="ja-JP" altLang="en-US" sz="2000" kern="100" spc="-30" dirty="0">
              <a:latin typeface="Meiryo UI" panose="020B0604030504040204" pitchFamily="50" charset="-128"/>
              <a:ea typeface="Meiryo UI" panose="020B0604030504040204" pitchFamily="50" charset="-128"/>
            </a:endParaRPr>
          </a:p>
        </p:txBody>
      </p:sp>
      <p:sp>
        <p:nvSpPr>
          <p:cNvPr id="13" name="角丸四角形 12"/>
          <p:cNvSpPr/>
          <p:nvPr/>
        </p:nvSpPr>
        <p:spPr>
          <a:xfrm>
            <a:off x="323527" y="4922196"/>
            <a:ext cx="8496945" cy="1656000"/>
          </a:xfrm>
          <a:prstGeom prst="roundRect">
            <a:avLst>
              <a:gd name="adj" fmla="val 9151"/>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制度の運用方法について</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検討中</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smtClean="0">
                <a:solidFill>
                  <a:schemeClr val="tx1"/>
                </a:solidFill>
                <a:latin typeface="Meiryo UI" panose="020B0604030504040204" pitchFamily="50" charset="-128"/>
                <a:ea typeface="Meiryo UI" panose="020B0604030504040204" pitchFamily="50" charset="-128"/>
              </a:rPr>
              <a:t>○電力購入契約を変えなく</a:t>
            </a:r>
            <a:r>
              <a:rPr lang="ja-JP" altLang="en-US" dirty="0">
                <a:solidFill>
                  <a:schemeClr val="tx1"/>
                </a:solidFill>
                <a:latin typeface="Meiryo UI" panose="020B0604030504040204" pitchFamily="50" charset="-128"/>
                <a:ea typeface="Meiryo UI" panose="020B0604030504040204" pitchFamily="50" charset="-128"/>
              </a:rPr>
              <a:t>て</a:t>
            </a:r>
            <a:r>
              <a:rPr lang="ja-JP" altLang="en-US" dirty="0" smtClean="0">
                <a:solidFill>
                  <a:schemeClr val="tx1"/>
                </a:solidFill>
                <a:latin typeface="Meiryo UI" panose="020B0604030504040204" pitchFamily="50" charset="-128"/>
                <a:ea typeface="Meiryo UI" panose="020B0604030504040204" pitchFamily="50" charset="-128"/>
              </a:rPr>
              <a:t>も、小売電気事業者の努力により排出係数が</a:t>
            </a:r>
            <a:r>
              <a:rPr lang="ja-JP" altLang="en-US" dirty="0">
                <a:solidFill>
                  <a:schemeClr val="tx1"/>
                </a:solidFill>
                <a:latin typeface="Meiryo UI" panose="020B0604030504040204" pitchFamily="50" charset="-128"/>
                <a:ea typeface="Meiryo UI" panose="020B0604030504040204" pitchFamily="50" charset="-128"/>
              </a:rPr>
              <a:t>下がること</a:t>
            </a:r>
            <a:r>
              <a:rPr lang="ja-JP" altLang="en-US" dirty="0" smtClean="0">
                <a:solidFill>
                  <a:schemeClr val="tx1"/>
                </a:solidFill>
                <a:latin typeface="Meiryo UI" panose="020B0604030504040204" pitchFamily="50" charset="-128"/>
                <a:ea typeface="Meiryo UI" panose="020B0604030504040204" pitchFamily="50" charset="-128"/>
              </a:rPr>
              <a:t>で</a:t>
            </a:r>
            <a:r>
              <a:rPr lang="en-US" altLang="ja-JP" dirty="0" smtClean="0">
                <a:solidFill>
                  <a:schemeClr val="tx1"/>
                </a:solidFill>
                <a:latin typeface="Meiryo UI" panose="020B0604030504040204" pitchFamily="50" charset="-128"/>
                <a:ea typeface="Meiryo UI" panose="020B0604030504040204" pitchFamily="50" charset="-128"/>
              </a:rPr>
              <a:t>CO2</a:t>
            </a:r>
            <a:r>
              <a:rPr lang="ja-JP" altLang="en-US" dirty="0" smtClean="0">
                <a:solidFill>
                  <a:schemeClr val="tx1"/>
                </a:solidFill>
                <a:latin typeface="Meiryo UI" panose="020B0604030504040204" pitchFamily="50" charset="-128"/>
                <a:ea typeface="Meiryo UI" panose="020B0604030504040204" pitchFamily="50" charset="-128"/>
              </a:rPr>
              <a:t>が削減できる</a:t>
            </a:r>
            <a:r>
              <a:rPr lang="ja-JP" altLang="en-US" dirty="0">
                <a:solidFill>
                  <a:schemeClr val="tx1"/>
                </a:solidFill>
                <a:latin typeface="Meiryo UI" panose="020B0604030504040204" pitchFamily="50" charset="-128"/>
                <a:ea typeface="Meiryo UI" panose="020B0604030504040204" pitchFamily="50" charset="-128"/>
              </a:rPr>
              <a:t>反面</a:t>
            </a:r>
            <a:r>
              <a:rPr lang="ja-JP" altLang="en-US" dirty="0" smtClean="0">
                <a:solidFill>
                  <a:schemeClr val="tx1"/>
                </a:solidFill>
                <a:latin typeface="Meiryo UI" panose="020B0604030504040204" pitchFamily="50" charset="-128"/>
                <a:ea typeface="Meiryo UI" panose="020B0604030504040204" pitchFamily="50" charset="-128"/>
              </a:rPr>
              <a:t>、事業者の純粋な努力分が見えづらくなる可能性がある。</a:t>
            </a:r>
            <a:endParaRPr lang="en-US" altLang="ja-JP" dirty="0" smtClean="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dirty="0">
                <a:solidFill>
                  <a:srgbClr val="FF0000"/>
                </a:solidFill>
                <a:latin typeface="Meiryo UI" panose="020B0604030504040204" pitchFamily="50" charset="-128"/>
                <a:ea typeface="Meiryo UI" panose="020B0604030504040204" pitchFamily="50" charset="-128"/>
              </a:rPr>
              <a:t>⇒事</a:t>
            </a:r>
            <a:r>
              <a:rPr lang="ja-JP" altLang="en-US" dirty="0" smtClean="0">
                <a:solidFill>
                  <a:srgbClr val="FF0000"/>
                </a:solidFill>
                <a:latin typeface="Meiryo UI" panose="020B0604030504040204" pitchFamily="50" charset="-128"/>
                <a:ea typeface="Meiryo UI" panose="020B0604030504040204" pitchFamily="50" charset="-128"/>
              </a:rPr>
              <a:t>業者の</a:t>
            </a:r>
            <a:r>
              <a:rPr lang="ja-JP" altLang="en-US" dirty="0">
                <a:solidFill>
                  <a:srgbClr val="FF0000"/>
                </a:solidFill>
                <a:latin typeface="Meiryo UI" panose="020B0604030504040204" pitchFamily="50" charset="-128"/>
                <a:ea typeface="Meiryo UI" panose="020B0604030504040204" pitchFamily="50" charset="-128"/>
              </a:rPr>
              <a:t>省エネ</a:t>
            </a:r>
            <a:r>
              <a:rPr lang="ja-JP" altLang="en-US" dirty="0" smtClean="0">
                <a:solidFill>
                  <a:srgbClr val="FF0000"/>
                </a:solidFill>
                <a:latin typeface="Meiryo UI" panose="020B0604030504040204" pitchFamily="50" charset="-128"/>
                <a:ea typeface="Meiryo UI" panose="020B0604030504040204" pitchFamily="50" charset="-128"/>
              </a:rPr>
              <a:t>等の努力による</a:t>
            </a:r>
            <a:r>
              <a:rPr lang="en-US" altLang="ja-JP" dirty="0" smtClean="0">
                <a:solidFill>
                  <a:srgbClr val="FF0000"/>
                </a:solidFill>
                <a:latin typeface="Meiryo UI" panose="020B0604030504040204" pitchFamily="50" charset="-128"/>
                <a:ea typeface="Meiryo UI" panose="020B0604030504040204" pitchFamily="50" charset="-128"/>
              </a:rPr>
              <a:t>CO2</a:t>
            </a:r>
            <a:r>
              <a:rPr lang="ja-JP" altLang="en-US" dirty="0" smtClean="0">
                <a:solidFill>
                  <a:srgbClr val="FF0000"/>
                </a:solidFill>
                <a:latin typeface="Meiryo UI" panose="020B0604030504040204" pitchFamily="50" charset="-128"/>
                <a:ea typeface="Meiryo UI" panose="020B0604030504040204" pitchFamily="50" charset="-128"/>
              </a:rPr>
              <a:t>削減効果については、一定以上であれば府による評価において加点するなどしてはどうか。</a:t>
            </a:r>
            <a:endParaRPr lang="en-US" altLang="ja-JP" dirty="0" smtClean="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7522156" y="3908406"/>
            <a:ext cx="1440160" cy="288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19409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7</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２．改正条例に基づく制度設計の考え方について</a:t>
            </a:r>
          </a:p>
        </p:txBody>
      </p:sp>
      <p:sp>
        <p:nvSpPr>
          <p:cNvPr id="4" name="正方形/長方形 3"/>
          <p:cNvSpPr/>
          <p:nvPr/>
        </p:nvSpPr>
        <p:spPr>
          <a:xfrm>
            <a:off x="323528" y="928020"/>
            <a:ext cx="8496944" cy="1015663"/>
          </a:xfrm>
          <a:prstGeom prst="rect">
            <a:avLst/>
          </a:prstGeom>
        </p:spPr>
        <p:txBody>
          <a:bodyPr wrap="square">
            <a:spAutoFit/>
          </a:bodyPr>
          <a:lstStyle/>
          <a:p>
            <a:pPr>
              <a:lnSpc>
                <a:spcPts val="2400"/>
              </a:lnSpc>
            </a:pPr>
            <a:r>
              <a:rPr lang="ja-JP" altLang="en-US" sz="2000" b="1" dirty="0">
                <a:latin typeface="Meiryo UI" panose="020B0604030504040204" pitchFamily="50" charset="-128"/>
                <a:ea typeface="Meiryo UI" panose="020B0604030504040204" pitchFamily="50" charset="-128"/>
              </a:rPr>
              <a:t>ウ　報告内容の追加</a:t>
            </a:r>
          </a:p>
          <a:p>
            <a:pPr marL="1524000" indent="-1524000">
              <a:lnSpc>
                <a:spcPts val="2400"/>
              </a:lnSpc>
            </a:pPr>
            <a:r>
              <a:rPr lang="ja-JP" altLang="en-US" sz="2000" kern="100" spc="-30" dirty="0" smtClean="0">
                <a:latin typeface="Meiryo UI" panose="020B0604030504040204" pitchFamily="50" charset="-128"/>
                <a:ea typeface="Meiryo UI" panose="020B0604030504040204" pitchFamily="50" charset="-128"/>
              </a:rPr>
              <a:t>■改正内容：</a:t>
            </a:r>
            <a:r>
              <a:rPr lang="ja-JP" altLang="en-US" sz="2000" kern="100" spc="-30" dirty="0">
                <a:latin typeface="Meiryo UI" panose="020B0604030504040204" pitchFamily="50" charset="-128"/>
                <a:ea typeface="Meiryo UI" panose="020B0604030504040204" pitchFamily="50" charset="-128"/>
              </a:rPr>
              <a:t>報告内容に</a:t>
            </a:r>
            <a:r>
              <a:rPr lang="ja-JP" altLang="en-US" sz="2000" kern="100" spc="-30" dirty="0" smtClean="0">
                <a:latin typeface="Meiryo UI" panose="020B0604030504040204" pitchFamily="50" charset="-128"/>
                <a:ea typeface="Meiryo UI" panose="020B0604030504040204" pitchFamily="50" charset="-128"/>
              </a:rPr>
              <a:t>、再生</a:t>
            </a:r>
            <a:r>
              <a:rPr lang="ja-JP" altLang="en-US" sz="2000" kern="100" spc="-30" dirty="0">
                <a:latin typeface="Meiryo UI" panose="020B0604030504040204" pitchFamily="50" charset="-128"/>
                <a:ea typeface="Meiryo UI" panose="020B0604030504040204" pitchFamily="50" charset="-128"/>
              </a:rPr>
              <a:t>可能エネルギーの</a:t>
            </a:r>
            <a:r>
              <a:rPr lang="ja-JP" altLang="en-US" sz="2000" kern="100" spc="-30" dirty="0" smtClean="0">
                <a:latin typeface="Meiryo UI" panose="020B0604030504040204" pitchFamily="50" charset="-128"/>
                <a:ea typeface="Meiryo UI" panose="020B0604030504040204" pitchFamily="50" charset="-128"/>
              </a:rPr>
              <a:t>利用率、気候</a:t>
            </a:r>
            <a:r>
              <a:rPr lang="ja-JP" altLang="en-US" sz="2000" kern="100" spc="-30" dirty="0">
                <a:latin typeface="Meiryo UI" panose="020B0604030504040204" pitchFamily="50" charset="-128"/>
                <a:ea typeface="Meiryo UI" panose="020B0604030504040204" pitchFamily="50" charset="-128"/>
              </a:rPr>
              <a:t>変動への適応に関する取組みやサプライチェーン全体での削減取組を</a:t>
            </a:r>
            <a:r>
              <a:rPr lang="ja-JP" altLang="en-US" sz="2000" kern="100" spc="-30" dirty="0" smtClean="0">
                <a:latin typeface="Meiryo UI" panose="020B0604030504040204" pitchFamily="50" charset="-128"/>
                <a:ea typeface="Meiryo UI" panose="020B0604030504040204" pitchFamily="50" charset="-128"/>
              </a:rPr>
              <a:t>追加</a:t>
            </a:r>
            <a:endParaRPr lang="ja-JP" altLang="en-US" sz="2000" kern="100" spc="-3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451021"/>
          </a:xfrm>
          <a:prstGeom prst="rect">
            <a:avLst/>
          </a:prstGeom>
          <a:noFill/>
        </p:spPr>
        <p:txBody>
          <a:bodyPr wrap="square" rtlCol="0">
            <a:spAutoFit/>
          </a:bodyPr>
          <a:lstStyle/>
          <a:p>
            <a:pPr marL="441325" indent="-441325">
              <a:lnSpc>
                <a:spcPts val="3200"/>
              </a:lnSpc>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＞エネルギー多量使用事業者等に対する届出制度の強化及び拡大</a:t>
            </a:r>
          </a:p>
        </p:txBody>
      </p:sp>
      <p:sp>
        <p:nvSpPr>
          <p:cNvPr id="11" name="角丸四角形 10"/>
          <p:cNvSpPr/>
          <p:nvPr/>
        </p:nvSpPr>
        <p:spPr>
          <a:xfrm>
            <a:off x="323527" y="1989168"/>
            <a:ext cx="8496945" cy="1944000"/>
          </a:xfrm>
          <a:prstGeom prst="roundRect">
            <a:avLst>
              <a:gd name="adj" fmla="val 9151"/>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制度の運用方法について</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検討中</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smtClean="0">
                <a:solidFill>
                  <a:schemeClr val="tx1"/>
                </a:solidFill>
                <a:latin typeface="Meiryo UI" panose="020B0604030504040204" pitchFamily="50" charset="-128"/>
                <a:ea typeface="Meiryo UI" panose="020B0604030504040204" pitchFamily="50" charset="-128"/>
              </a:rPr>
              <a:t>〇重点対策項目に「サプライチェーン</a:t>
            </a:r>
            <a:r>
              <a:rPr lang="ja-JP" altLang="en-US" dirty="0">
                <a:solidFill>
                  <a:schemeClr val="tx1"/>
                </a:solidFill>
                <a:latin typeface="Meiryo UI" panose="020B0604030504040204" pitchFamily="50" charset="-128"/>
                <a:ea typeface="Meiryo UI" panose="020B0604030504040204" pitchFamily="50" charset="-128"/>
              </a:rPr>
              <a:t>全体での</a:t>
            </a:r>
            <a:r>
              <a:rPr lang="en-US" altLang="ja-JP" dirty="0">
                <a:solidFill>
                  <a:schemeClr val="tx1"/>
                </a:solidFill>
                <a:latin typeface="Meiryo UI" panose="020B0604030504040204" pitchFamily="50" charset="-128"/>
                <a:ea typeface="Meiryo UI" panose="020B0604030504040204" pitchFamily="50" charset="-128"/>
              </a:rPr>
              <a:t>CO2</a:t>
            </a:r>
            <a:r>
              <a:rPr lang="ja-JP" altLang="en-US" dirty="0">
                <a:solidFill>
                  <a:schemeClr val="tx1"/>
                </a:solidFill>
                <a:latin typeface="Meiryo UI" panose="020B0604030504040204" pitchFamily="50" charset="-128"/>
                <a:ea typeface="Meiryo UI" panose="020B0604030504040204" pitchFamily="50" charset="-128"/>
              </a:rPr>
              <a:t>削減の</a:t>
            </a:r>
            <a:r>
              <a:rPr lang="ja-JP" altLang="en-US" dirty="0" smtClean="0">
                <a:solidFill>
                  <a:schemeClr val="tx1"/>
                </a:solidFill>
                <a:latin typeface="Meiryo UI" panose="020B0604030504040204" pitchFamily="50" charset="-128"/>
                <a:ea typeface="Meiryo UI" panose="020B0604030504040204" pitchFamily="50" charset="-128"/>
              </a:rPr>
              <a:t>取組み」を加えるにあたって、</a:t>
            </a:r>
            <a:r>
              <a:rPr lang="ja-JP" altLang="en-US" dirty="0">
                <a:solidFill>
                  <a:schemeClr val="tx1"/>
                </a:solidFill>
                <a:latin typeface="Meiryo UI" panose="020B0604030504040204" pitchFamily="50" charset="-128"/>
                <a:ea typeface="Meiryo UI" panose="020B0604030504040204" pitchFamily="50" charset="-128"/>
              </a:rPr>
              <a:t>事業者</a:t>
            </a:r>
            <a:r>
              <a:rPr lang="ja-JP" altLang="en-US" dirty="0" smtClean="0">
                <a:solidFill>
                  <a:schemeClr val="tx1"/>
                </a:solidFill>
                <a:latin typeface="Meiryo UI" panose="020B0604030504040204" pitchFamily="50" charset="-128"/>
                <a:ea typeface="Meiryo UI" panose="020B0604030504040204" pitchFamily="50" charset="-128"/>
              </a:rPr>
              <a:t>に</a:t>
            </a:r>
            <a:r>
              <a:rPr lang="ja-JP" altLang="en-US" dirty="0">
                <a:solidFill>
                  <a:schemeClr val="tx1"/>
                </a:solidFill>
                <a:latin typeface="Meiryo UI" panose="020B0604030504040204" pitchFamily="50" charset="-128"/>
                <a:ea typeface="Meiryo UI" panose="020B0604030504040204" pitchFamily="50" charset="-128"/>
              </a:rPr>
              <a:t>どのような取組みをどのようなレベル感で求めるのが良いか</a:t>
            </a:r>
            <a:r>
              <a:rPr lang="ja-JP" altLang="en-US" dirty="0" smtClean="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rgbClr val="FF0000"/>
                </a:solidFill>
                <a:latin typeface="Meiryo UI" panose="020B0604030504040204" pitchFamily="50" charset="-128"/>
                <a:ea typeface="Meiryo UI" panose="020B0604030504040204" pitchFamily="50" charset="-128"/>
              </a:rPr>
              <a:t>⇒サプライチェーン全体での</a:t>
            </a:r>
            <a:r>
              <a:rPr lang="ja-JP" altLang="en-US" dirty="0">
                <a:solidFill>
                  <a:srgbClr val="FF0000"/>
                </a:solidFill>
                <a:latin typeface="Meiryo UI" panose="020B0604030504040204" pitchFamily="50" charset="-128"/>
                <a:ea typeface="Meiryo UI" panose="020B0604030504040204" pitchFamily="50" charset="-128"/>
              </a:rPr>
              <a:t>削減について</a:t>
            </a:r>
            <a:r>
              <a:rPr lang="ja-JP" altLang="en-US" dirty="0" smtClean="0">
                <a:solidFill>
                  <a:srgbClr val="FF0000"/>
                </a:solidFill>
                <a:latin typeface="Meiryo UI" panose="020B0604030504040204" pitchFamily="50" charset="-128"/>
                <a:ea typeface="Meiryo UI" panose="020B0604030504040204" pitchFamily="50" charset="-128"/>
              </a:rPr>
              <a:t>、まずは、サプライヤーの</a:t>
            </a:r>
            <a:r>
              <a:rPr lang="en-US" altLang="ja-JP" dirty="0" smtClean="0">
                <a:solidFill>
                  <a:srgbClr val="FF0000"/>
                </a:solidFill>
                <a:latin typeface="Meiryo UI" panose="020B0604030504040204" pitchFamily="50" charset="-128"/>
                <a:ea typeface="Meiryo UI" panose="020B0604030504040204" pitchFamily="50" charset="-128"/>
              </a:rPr>
              <a:t>CO2</a:t>
            </a:r>
            <a:r>
              <a:rPr lang="ja-JP" altLang="en-US" dirty="0" smtClean="0">
                <a:solidFill>
                  <a:srgbClr val="FF0000"/>
                </a:solidFill>
                <a:latin typeface="Meiryo UI" panose="020B0604030504040204" pitchFamily="50" charset="-128"/>
                <a:ea typeface="Meiryo UI" panose="020B0604030504040204" pitchFamily="50" charset="-128"/>
              </a:rPr>
              <a:t>見える化の取組みを求めてはどうか。取組状況を経年的に確認し、レベルを上げていってはどうか。</a:t>
            </a:r>
            <a:endParaRPr lang="en-US" altLang="ja-JP" dirty="0">
              <a:solidFill>
                <a:srgbClr val="FF0000"/>
              </a:solidFill>
              <a:latin typeface="Meiryo UI" panose="020B0604030504040204" pitchFamily="50" charset="-128"/>
              <a:ea typeface="Meiryo UI" panose="020B0604030504040204" pitchFamily="50" charset="-128"/>
            </a:endParaRPr>
          </a:p>
        </p:txBody>
      </p:sp>
      <p:sp>
        <p:nvSpPr>
          <p:cNvPr id="8" name="角丸四角形 7"/>
          <p:cNvSpPr/>
          <p:nvPr/>
        </p:nvSpPr>
        <p:spPr>
          <a:xfrm>
            <a:off x="7522156" y="975378"/>
            <a:ext cx="1440160" cy="293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3"/>
          <a:stretch>
            <a:fillRect/>
          </a:stretch>
        </p:blipFill>
        <p:spPr>
          <a:xfrm>
            <a:off x="698181" y="4118600"/>
            <a:ext cx="7747635" cy="2213610"/>
          </a:xfrm>
          <a:prstGeom prst="rect">
            <a:avLst/>
          </a:prstGeom>
        </p:spPr>
      </p:pic>
      <p:sp>
        <p:nvSpPr>
          <p:cNvPr id="9" name="正方形/長方形 8"/>
          <p:cNvSpPr/>
          <p:nvPr/>
        </p:nvSpPr>
        <p:spPr>
          <a:xfrm>
            <a:off x="199628" y="6237312"/>
            <a:ext cx="8496944" cy="400110"/>
          </a:xfrm>
          <a:prstGeom prst="rect">
            <a:avLst/>
          </a:prstGeom>
        </p:spPr>
        <p:txBody>
          <a:bodyPr wrap="square">
            <a:spAutoFit/>
          </a:bodyPr>
          <a:lstStyle/>
          <a:p>
            <a:pPr algn="ctr">
              <a:lnSpc>
                <a:spcPts val="2400"/>
              </a:lnSpc>
            </a:pPr>
            <a:r>
              <a:rPr lang="ja-JP" altLang="en-US" sz="1400" kern="100" spc="-30" dirty="0" smtClean="0">
                <a:latin typeface="Meiryo UI" panose="020B0604030504040204" pitchFamily="50" charset="-128"/>
                <a:ea typeface="Meiryo UI" panose="020B0604030504040204" pitchFamily="50" charset="-128"/>
              </a:rPr>
              <a:t>サプライチェーン</a:t>
            </a:r>
            <a:r>
              <a:rPr lang="ja-JP" altLang="en-US" sz="1400" kern="100" spc="-30" dirty="0">
                <a:latin typeface="Meiryo UI" panose="020B0604030504040204" pitchFamily="50" charset="-128"/>
                <a:ea typeface="Meiryo UI" panose="020B0604030504040204" pitchFamily="50" charset="-128"/>
              </a:rPr>
              <a:t>全体</a:t>
            </a:r>
            <a:r>
              <a:rPr lang="ja-JP" altLang="en-US" sz="1400" kern="100" spc="-30" dirty="0" smtClean="0">
                <a:latin typeface="Meiryo UI" panose="020B0604030504040204" pitchFamily="50" charset="-128"/>
                <a:ea typeface="Meiryo UI" panose="020B0604030504040204" pitchFamily="50" charset="-128"/>
              </a:rPr>
              <a:t>での</a:t>
            </a:r>
            <a:r>
              <a:rPr lang="en-US" altLang="ja-JP" sz="1400" kern="100" spc="-30" dirty="0" smtClean="0">
                <a:latin typeface="Meiryo UI" panose="020B0604030504040204" pitchFamily="50" charset="-128"/>
                <a:ea typeface="Meiryo UI" panose="020B0604030504040204" pitchFamily="50" charset="-128"/>
              </a:rPr>
              <a:t>CO2</a:t>
            </a:r>
            <a:r>
              <a:rPr lang="ja-JP" altLang="en-US" sz="1400" kern="100" spc="-30" dirty="0" smtClean="0">
                <a:latin typeface="Meiryo UI" panose="020B0604030504040204" pitchFamily="50" charset="-128"/>
                <a:ea typeface="Meiryo UI" panose="020B0604030504040204" pitchFamily="50" charset="-128"/>
              </a:rPr>
              <a:t>排出イメージ（環境省ホームページより）</a:t>
            </a:r>
            <a:endParaRPr lang="ja-JP" altLang="en-US" sz="1400" kern="100" spc="-3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81547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ー 5"/>
          <p:cNvSpPr txBox="1">
            <a:spLocks/>
          </p:cNvSpPr>
          <p:nvPr/>
        </p:nvSpPr>
        <p:spPr>
          <a:xfrm>
            <a:off x="8041704" y="18288"/>
            <a:ext cx="1066800" cy="329184"/>
          </a:xfrm>
          <a:prstGeom prst="rect">
            <a:avLst/>
          </a:prstGeom>
        </p:spPr>
        <p:txBody>
          <a:bodyPr vert="horz" lIns="91440" tIns="45720" rIns="91440" bIns="45720" rtlCol="0" anchor="ctr"/>
          <a:lstStyle>
            <a:defPPr>
              <a:defRPr lang="ja-JP"/>
            </a:defPPr>
            <a:lvl1pPr marL="0" algn="r" defTabSz="914400" rtl="0" eaLnBrk="1" latinLnBrk="0" hangingPunct="1">
              <a:defRPr kumimoji="1" sz="1600" b="1" kern="1200">
                <a:solidFill>
                  <a:srgbClr val="FFFFFF"/>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DA1747-7AE3-4485-B1CC-5CDDF653E874}" type="slidenum">
              <a:rPr lang="ja-JP" altLang="en-US" smtClean="0"/>
              <a:pPr/>
              <a:t>8</a:t>
            </a:fld>
            <a:endParaRPr lang="ja-JP" altLang="en-US" dirty="0"/>
          </a:p>
        </p:txBody>
      </p:sp>
      <p:sp>
        <p:nvSpPr>
          <p:cNvPr id="15" name="テキスト ボックス 14"/>
          <p:cNvSpPr txBox="1"/>
          <p:nvPr/>
        </p:nvSpPr>
        <p:spPr>
          <a:xfrm>
            <a:off x="0" y="0"/>
            <a:ext cx="7058147" cy="344128"/>
          </a:xfrm>
          <a:prstGeom prst="rect">
            <a:avLst/>
          </a:prstGeom>
          <a:noFill/>
        </p:spPr>
        <p:txBody>
          <a:bodyPr wrap="square" tIns="36000" bIns="0" rtlCol="0">
            <a:spAutoFit/>
          </a:bodyPr>
          <a:lstStyle/>
          <a:p>
            <a:pPr>
              <a:lnSpc>
                <a:spcPts val="2400"/>
              </a:lnSpc>
            </a:pP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２．改正条例に基づく制度設計の考え方について</a:t>
            </a:r>
          </a:p>
        </p:txBody>
      </p:sp>
      <p:sp>
        <p:nvSpPr>
          <p:cNvPr id="23" name="テキスト ボックス 22">
            <a:extLst>
              <a:ext uri="{FF2B5EF4-FFF2-40B4-BE49-F238E27FC236}">
                <a16:creationId xmlns:a16="http://schemas.microsoft.com/office/drawing/2014/main" id="{D85538E7-BE6B-4352-89F6-B699CAA961EB}"/>
              </a:ext>
            </a:extLst>
          </p:cNvPr>
          <p:cNvSpPr txBox="1"/>
          <p:nvPr/>
        </p:nvSpPr>
        <p:spPr>
          <a:xfrm>
            <a:off x="181684" y="476999"/>
            <a:ext cx="8782804" cy="451021"/>
          </a:xfrm>
          <a:prstGeom prst="rect">
            <a:avLst/>
          </a:prstGeom>
          <a:noFill/>
        </p:spPr>
        <p:txBody>
          <a:bodyPr wrap="square" rtlCol="0">
            <a:spAutoFit/>
          </a:bodyPr>
          <a:lstStyle/>
          <a:p>
            <a:pPr marL="441325" indent="-441325">
              <a:lnSpc>
                <a:spcPts val="3200"/>
              </a:lnSpc>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a:t>
            </a:r>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＞エネルギー多量使用事業者等に対する届出制度の強化及び拡大</a:t>
            </a:r>
          </a:p>
        </p:txBody>
      </p:sp>
      <p:sp>
        <p:nvSpPr>
          <p:cNvPr id="10" name="正方形/長方形 9"/>
          <p:cNvSpPr/>
          <p:nvPr/>
        </p:nvSpPr>
        <p:spPr>
          <a:xfrm>
            <a:off x="323529" y="980728"/>
            <a:ext cx="8496944" cy="1015663"/>
          </a:xfrm>
          <a:prstGeom prst="rect">
            <a:avLst/>
          </a:prstGeom>
        </p:spPr>
        <p:txBody>
          <a:bodyPr wrap="square">
            <a:spAutoFit/>
          </a:bodyPr>
          <a:lstStyle/>
          <a:p>
            <a:pPr marL="92075" marR="47625" indent="-92075" algn="just">
              <a:lnSpc>
                <a:spcPts val="2400"/>
              </a:lnSpc>
            </a:pPr>
            <a:r>
              <a:rPr lang="ja-JP" altLang="en-US" sz="2000" b="1" kern="100" dirty="0">
                <a:latin typeface="Meiryo UI" panose="020B0604030504040204" pitchFamily="50" charset="-128"/>
                <a:ea typeface="Meiryo UI" panose="020B0604030504040204" pitchFamily="50" charset="-128"/>
              </a:rPr>
              <a:t>エ　任意届出制度と</a:t>
            </a:r>
            <a:r>
              <a:rPr lang="en-US" altLang="ja-JP" sz="2000" b="1" kern="100" dirty="0">
                <a:latin typeface="Meiryo UI" panose="020B0604030504040204" pitchFamily="50" charset="-128"/>
                <a:ea typeface="Meiryo UI" panose="020B0604030504040204" pitchFamily="50" charset="-128"/>
              </a:rPr>
              <a:t>ESG</a:t>
            </a:r>
            <a:r>
              <a:rPr lang="ja-JP" altLang="en-US" sz="2000" b="1" kern="100" dirty="0">
                <a:latin typeface="Meiryo UI" panose="020B0604030504040204" pitchFamily="50" charset="-128"/>
                <a:ea typeface="Meiryo UI" panose="020B0604030504040204" pitchFamily="50" charset="-128"/>
              </a:rPr>
              <a:t>投融資の活性化</a:t>
            </a:r>
            <a:endParaRPr lang="ja-JP" altLang="ja-JP" sz="2000" b="1" kern="100" dirty="0">
              <a:latin typeface="Meiryo UI" panose="020B0604030504040204" pitchFamily="50" charset="-128"/>
              <a:ea typeface="Meiryo UI" panose="020B0604030504040204" pitchFamily="50" charset="-128"/>
              <a:cs typeface="Times New Roman" panose="02020603050405020304" pitchFamily="18" charset="0"/>
            </a:endParaRPr>
          </a:p>
          <a:p>
            <a:pPr marL="1524000" indent="-1524000">
              <a:lnSpc>
                <a:spcPts val="2400"/>
              </a:lnSpc>
            </a:pPr>
            <a:r>
              <a:rPr lang="ja-JP" altLang="en-US" sz="2000" kern="100" spc="-30" dirty="0" smtClean="0">
                <a:latin typeface="Meiryo UI" panose="020B0604030504040204" pitchFamily="50" charset="-128"/>
                <a:ea typeface="Meiryo UI" panose="020B0604030504040204" pitchFamily="50" charset="-128"/>
              </a:rPr>
              <a:t>■改正内容：</a:t>
            </a:r>
            <a:r>
              <a:rPr lang="ja-JP" altLang="en-US" sz="2000" kern="100" spc="-30" dirty="0">
                <a:latin typeface="Meiryo UI" panose="020B0604030504040204" pitchFamily="50" charset="-128"/>
                <a:ea typeface="Meiryo UI" panose="020B0604030504040204" pitchFamily="50" charset="-128"/>
              </a:rPr>
              <a:t>対象外事業者</a:t>
            </a:r>
            <a:r>
              <a:rPr lang="ja-JP" altLang="en-US" sz="2000" kern="100" spc="-30" dirty="0" smtClean="0">
                <a:latin typeface="Meiryo UI" panose="020B0604030504040204" pitchFamily="50" charset="-128"/>
                <a:ea typeface="Meiryo UI" panose="020B0604030504040204" pitchFamily="50" charset="-128"/>
              </a:rPr>
              <a:t>が任意</a:t>
            </a:r>
            <a:r>
              <a:rPr lang="ja-JP" altLang="en-US" sz="2000" kern="100" spc="-30" dirty="0">
                <a:latin typeface="Meiryo UI" panose="020B0604030504040204" pitchFamily="50" charset="-128"/>
                <a:ea typeface="Meiryo UI" panose="020B0604030504040204" pitchFamily="50" charset="-128"/>
              </a:rPr>
              <a:t>で</a:t>
            </a:r>
            <a:r>
              <a:rPr lang="ja-JP" altLang="en-US" sz="2000" kern="100" spc="-30" dirty="0" smtClean="0">
                <a:latin typeface="Meiryo UI" panose="020B0604030504040204" pitchFamily="50" charset="-128"/>
                <a:ea typeface="Meiryo UI" panose="020B0604030504040204" pitchFamily="50" charset="-128"/>
              </a:rPr>
              <a:t>届出できることとし</a:t>
            </a:r>
            <a:r>
              <a:rPr lang="ja-JP" altLang="en-US" sz="2000" kern="100" spc="-30" dirty="0">
                <a:latin typeface="Meiryo UI" panose="020B0604030504040204" pitchFamily="50" charset="-128"/>
                <a:ea typeface="Meiryo UI" panose="020B0604030504040204" pitchFamily="50" charset="-128"/>
              </a:rPr>
              <a:t>、優良な取組みは府が評価し、これを活用して金融機関による</a:t>
            </a:r>
            <a:r>
              <a:rPr lang="en-US" altLang="ja-JP" sz="2000" kern="100" spc="-30" dirty="0">
                <a:latin typeface="Meiryo UI" panose="020B0604030504040204" pitchFamily="50" charset="-128"/>
                <a:ea typeface="Meiryo UI" panose="020B0604030504040204" pitchFamily="50" charset="-128"/>
              </a:rPr>
              <a:t>ESG</a:t>
            </a:r>
            <a:r>
              <a:rPr lang="ja-JP" altLang="en-US" sz="2000" kern="100" spc="-30" dirty="0">
                <a:latin typeface="Meiryo UI" panose="020B0604030504040204" pitchFamily="50" charset="-128"/>
                <a:ea typeface="Meiryo UI" panose="020B0604030504040204" pitchFamily="50" charset="-128"/>
              </a:rPr>
              <a:t>投</a:t>
            </a:r>
            <a:r>
              <a:rPr lang="ja-JP" altLang="en-US" sz="2000" kern="100" spc="-30" dirty="0" smtClean="0">
                <a:latin typeface="Meiryo UI" panose="020B0604030504040204" pitchFamily="50" charset="-128"/>
                <a:ea typeface="Meiryo UI" panose="020B0604030504040204" pitchFamily="50" charset="-128"/>
              </a:rPr>
              <a:t>融資等につなげる</a:t>
            </a:r>
            <a:endParaRPr lang="ja-JP" altLang="ja-JP" sz="2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角丸四角形 12"/>
          <p:cNvSpPr/>
          <p:nvPr/>
        </p:nvSpPr>
        <p:spPr>
          <a:xfrm>
            <a:off x="323528" y="2041876"/>
            <a:ext cx="8496945" cy="2808000"/>
          </a:xfrm>
          <a:prstGeom prst="roundRect">
            <a:avLst>
              <a:gd name="adj" fmla="val 695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制度の運用方法について</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検討中</a:t>
            </a:r>
            <a:r>
              <a:rPr lang="zh-TW"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smtClean="0">
                <a:solidFill>
                  <a:schemeClr val="tx1"/>
                </a:solidFill>
                <a:latin typeface="Meiryo UI" panose="020B0604030504040204" pitchFamily="50" charset="-128"/>
                <a:ea typeface="Meiryo UI" panose="020B0604030504040204" pitchFamily="50" charset="-128"/>
              </a:rPr>
              <a:t>○多く</a:t>
            </a:r>
            <a:r>
              <a:rPr lang="ja-JP" altLang="en-US" dirty="0">
                <a:solidFill>
                  <a:schemeClr val="tx1"/>
                </a:solidFill>
                <a:latin typeface="Meiryo UI" panose="020B0604030504040204" pitchFamily="50" charset="-128"/>
                <a:ea typeface="Meiryo UI" panose="020B0604030504040204" pitchFamily="50" charset="-128"/>
              </a:rPr>
              <a:t>の事業者が任意届出を積極的に活用する</a:t>
            </a:r>
            <a:r>
              <a:rPr lang="ja-JP" altLang="en-US" dirty="0" smtClean="0">
                <a:solidFill>
                  <a:schemeClr val="tx1"/>
                </a:solidFill>
                <a:latin typeface="Meiryo UI" panose="020B0604030504040204" pitchFamily="50" charset="-128"/>
                <a:ea typeface="Meiryo UI" panose="020B0604030504040204" pitchFamily="50" charset="-128"/>
              </a:rPr>
              <a:t>ためには、任意届出に対する評価制度や金融</a:t>
            </a:r>
            <a:r>
              <a:rPr lang="ja-JP" altLang="en-US" dirty="0">
                <a:solidFill>
                  <a:schemeClr val="tx1"/>
                </a:solidFill>
                <a:latin typeface="Meiryo UI" panose="020B0604030504040204" pitchFamily="50" charset="-128"/>
                <a:ea typeface="Meiryo UI" panose="020B0604030504040204" pitchFamily="50" charset="-128"/>
              </a:rPr>
              <a:t>機関と連携した</a:t>
            </a:r>
            <a:r>
              <a:rPr lang="ja-JP" altLang="en-US" dirty="0" smtClean="0">
                <a:solidFill>
                  <a:schemeClr val="tx1"/>
                </a:solidFill>
                <a:latin typeface="Meiryo UI" panose="020B0604030504040204" pitchFamily="50" charset="-128"/>
                <a:ea typeface="Meiryo UI" panose="020B0604030504040204" pitchFamily="50" charset="-128"/>
              </a:rPr>
              <a:t>取組みについて、どのような仕組みが有効か。</a:t>
            </a:r>
            <a:endParaRPr lang="en-US" altLang="ja-JP" dirty="0">
              <a:solidFill>
                <a:schemeClr val="tx1"/>
              </a:solidFill>
              <a:latin typeface="Meiryo UI" panose="020B0604030504040204" pitchFamily="50" charset="-128"/>
              <a:ea typeface="Meiryo UI" panose="020B0604030504040204" pitchFamily="50" charset="-128"/>
            </a:endParaRPr>
          </a:p>
          <a:p>
            <a:pPr marL="274638" indent="-274638"/>
            <a:r>
              <a:rPr lang="ja-JP" altLang="en-US" dirty="0">
                <a:solidFill>
                  <a:srgbClr val="FF0000"/>
                </a:solidFill>
                <a:latin typeface="Meiryo UI" panose="020B0604030504040204" pitchFamily="50" charset="-128"/>
                <a:ea typeface="Meiryo UI" panose="020B0604030504040204" pitchFamily="50" charset="-128"/>
              </a:rPr>
              <a:t>　</a:t>
            </a:r>
            <a:r>
              <a:rPr lang="ja-JP" altLang="en-US" dirty="0" smtClean="0">
                <a:solidFill>
                  <a:srgbClr val="FF0000"/>
                </a:solidFill>
                <a:latin typeface="Meiryo UI" panose="020B0604030504040204" pitchFamily="50" charset="-128"/>
                <a:ea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rPr>
              <a:t>任意</a:t>
            </a:r>
            <a:r>
              <a:rPr lang="ja-JP" altLang="en-US" dirty="0" smtClean="0">
                <a:solidFill>
                  <a:srgbClr val="FF0000"/>
                </a:solidFill>
                <a:latin typeface="Meiryo UI" panose="020B0604030504040204" pitchFamily="50" charset="-128"/>
                <a:ea typeface="Meiryo UI" panose="020B0604030504040204" pitchFamily="50" charset="-128"/>
              </a:rPr>
              <a:t>届出を行った事業者を評価するにあたって、エネルギー多量使用事業者と同等である</a:t>
            </a:r>
            <a:r>
              <a:rPr lang="en-US" altLang="ja-JP" dirty="0" smtClean="0">
                <a:solidFill>
                  <a:srgbClr val="FF0000"/>
                </a:solidFill>
                <a:latin typeface="Meiryo UI" panose="020B0604030504040204" pitchFamily="50" charset="-128"/>
                <a:ea typeface="Meiryo UI" panose="020B0604030504040204" pitchFamily="50" charset="-128"/>
              </a:rPr>
              <a:t>1.5</a:t>
            </a:r>
            <a:r>
              <a:rPr lang="ja-JP" altLang="en-US" dirty="0" smtClean="0">
                <a:solidFill>
                  <a:srgbClr val="FF0000"/>
                </a:solidFill>
                <a:latin typeface="Meiryo UI" panose="020B0604030504040204" pitchFamily="50" charset="-128"/>
                <a:ea typeface="Meiryo UI" panose="020B0604030504040204" pitchFamily="50" charset="-128"/>
              </a:rPr>
              <a:t>％以上を削減した場合は高く評価し、表彰につなげるなど、積極的な排出削減の取組みを高く評価してはどうか。</a:t>
            </a:r>
            <a:endParaRPr lang="en-US" altLang="ja-JP" dirty="0" smtClean="0">
              <a:solidFill>
                <a:srgbClr val="FF0000"/>
              </a:solidFill>
              <a:latin typeface="Meiryo UI" panose="020B0604030504040204" pitchFamily="50" charset="-128"/>
              <a:ea typeface="Meiryo UI" panose="020B0604030504040204" pitchFamily="50" charset="-128"/>
            </a:endParaRPr>
          </a:p>
          <a:p>
            <a:pPr marL="274638" indent="-274638"/>
            <a:r>
              <a:rPr lang="ja-JP" altLang="en-US" dirty="0">
                <a:solidFill>
                  <a:srgbClr val="7030A0"/>
                </a:solidFill>
                <a:latin typeface="Meiryo UI" panose="020B0604030504040204" pitchFamily="50" charset="-128"/>
                <a:ea typeface="Meiryo UI" panose="020B0604030504040204" pitchFamily="50" charset="-128"/>
              </a:rPr>
              <a:t>　</a:t>
            </a:r>
            <a:r>
              <a:rPr lang="ja-JP" altLang="en-US" dirty="0" smtClean="0">
                <a:solidFill>
                  <a:srgbClr val="FF0000"/>
                </a:solidFill>
                <a:latin typeface="Meiryo UI" panose="020B0604030504040204" pitchFamily="50" charset="-128"/>
                <a:ea typeface="Meiryo UI" panose="020B0604030504040204" pitchFamily="50" charset="-128"/>
              </a:rPr>
              <a:t>⇒金融機関による金利優遇、排出量の見える化、省エネ診断、再エネ電気メニューの紹介など、事業者の脱炭素経営をトータルで支援する仕組みとして、金融機関や商工会議所など関係機関と連携して取り組んではどうか。</a:t>
            </a:r>
            <a:endParaRPr lang="en-US" altLang="ja-JP" dirty="0">
              <a:solidFill>
                <a:srgbClr val="FF0000"/>
              </a:solidFill>
              <a:latin typeface="Meiryo UI" panose="020B0604030504040204" pitchFamily="50" charset="-128"/>
              <a:ea typeface="Meiryo UI" panose="020B0604030504040204" pitchFamily="50" charset="-128"/>
            </a:endParaRPr>
          </a:p>
        </p:txBody>
      </p:sp>
      <p:sp>
        <p:nvSpPr>
          <p:cNvPr id="14" name="角丸四角形 13"/>
          <p:cNvSpPr/>
          <p:nvPr/>
        </p:nvSpPr>
        <p:spPr>
          <a:xfrm>
            <a:off x="7522157" y="1028086"/>
            <a:ext cx="1440160" cy="293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latin typeface="Meiryo UI" panose="020B0604030504040204" pitchFamily="50" charset="-128"/>
                <a:ea typeface="Meiryo UI" panose="020B0604030504040204" pitchFamily="50" charset="-128"/>
              </a:rPr>
              <a:t>R5.4</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1266628" y="6358334"/>
            <a:ext cx="6264697" cy="307777"/>
          </a:xfrm>
          <a:prstGeom prst="rect">
            <a:avLst/>
          </a:prstGeom>
        </p:spPr>
        <p:txBody>
          <a:bodyPr wrap="square">
            <a:spAutoFit/>
          </a:bodyPr>
          <a:lstStyle/>
          <a:p>
            <a:pPr algn="ctr"/>
            <a:r>
              <a:rPr lang="ja-JP" altLang="en-US" sz="1400" dirty="0">
                <a:latin typeface="Meiryo UI" panose="020B0604030504040204" pitchFamily="50" charset="-128"/>
                <a:ea typeface="Meiryo UI" panose="020B0604030504040204" pitchFamily="50" charset="-128"/>
              </a:rPr>
              <a:t>事業者の脱炭素経営をトータルで支援する</a:t>
            </a:r>
            <a:r>
              <a:rPr lang="ja-JP" altLang="en-US" sz="1400" dirty="0" smtClean="0">
                <a:latin typeface="Meiryo UI" panose="020B0604030504040204" pitchFamily="50" charset="-128"/>
                <a:ea typeface="Meiryo UI" panose="020B0604030504040204" pitchFamily="50" charset="-128"/>
              </a:rPr>
              <a:t>仕組みのイメージ</a:t>
            </a:r>
            <a:endParaRPr lang="ja-JP" altLang="en-US" sz="14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611560" y="4969140"/>
            <a:ext cx="7976801" cy="1365154"/>
          </a:xfrm>
          <a:prstGeom prst="rect">
            <a:avLst/>
          </a:prstGeom>
        </p:spPr>
      </p:pic>
    </p:spTree>
    <p:extLst>
      <p:ext uri="{BB962C8B-B14F-4D97-AF65-F5344CB8AC3E}">
        <p14:creationId xmlns:p14="http://schemas.microsoft.com/office/powerpoint/2010/main" val="16849376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2347</Words>
  <Application>Microsoft Office PowerPoint</Application>
  <PresentationFormat>画面に合わせる (4:3)</PresentationFormat>
  <Paragraphs>160</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ＭＳ Ｐゴシック</vt:lpstr>
      <vt:lpstr>メイリオ</vt:lpstr>
      <vt:lpstr>Arial</vt:lpstr>
      <vt:lpstr>Calibri</vt:lpstr>
      <vt:lpstr>Times New Roman</vt:lpstr>
      <vt:lpstr>クラリティ</vt:lpstr>
      <vt:lpstr>気候変動対策推進条例（改正条例）に 基づく制度設計の考え方について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2021-08-18T04:41:33Z</dcterms:created>
  <dcterms:modified xsi:type="dcterms:W3CDTF">2022-07-01T09:04:43Z</dcterms:modified>
</cp:coreProperties>
</file>