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CCCC"/>
    <a:srgbClr val="CCFF99"/>
    <a:srgbClr val="CCFFCC"/>
    <a:srgbClr val="006600"/>
    <a:srgbClr val="003300"/>
    <a:srgbClr val="339933"/>
    <a:srgbClr val="000099"/>
    <a:srgbClr val="3E4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2022/7/6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2022/7/6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241487" y="594233"/>
            <a:ext cx="8453489" cy="893759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3011" y="586656"/>
            <a:ext cx="4039976" cy="425264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3" name="角丸四角形 42"/>
          <p:cNvSpPr/>
          <p:nvPr/>
        </p:nvSpPr>
        <p:spPr>
          <a:xfrm>
            <a:off x="179594" y="74894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8687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273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273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9499" y="595352"/>
            <a:ext cx="4035664"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背景</a:t>
            </a:r>
          </a:p>
        </p:txBody>
      </p:sp>
      <p:sp>
        <p:nvSpPr>
          <p:cNvPr id="99" name="角丸四角形 98"/>
          <p:cNvSpPr/>
          <p:nvPr/>
        </p:nvSpPr>
        <p:spPr>
          <a:xfrm>
            <a:off x="4253259" y="595666"/>
            <a:ext cx="845348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主な改正</a:t>
            </a:r>
            <a:r>
              <a:rPr lang="ja-JP" altLang="en-US" sz="1400" b="1" dirty="0">
                <a:latin typeface="Meiryo UI" pitchFamily="50" charset="-128"/>
                <a:ea typeface="Meiryo UI" pitchFamily="50" charset="-128"/>
                <a:cs typeface="Meiryo UI" pitchFamily="50" charset="-128"/>
              </a:rPr>
              <a:t>の内容</a:t>
            </a:r>
          </a:p>
        </p:txBody>
      </p:sp>
      <p:grpSp>
        <p:nvGrpSpPr>
          <p:cNvPr id="84" name="Group 40">
            <a:extLst>
              <a:ext uri="{FF2B5EF4-FFF2-40B4-BE49-F238E27FC236}">
                <a16:creationId xmlns:a16="http://schemas.microsoft.com/office/drawing/2014/main" id="{04BC2CAA-6963-47DF-B1A4-A85A687FF524}"/>
              </a:ext>
            </a:extLst>
          </p:cNvPr>
          <p:cNvGrpSpPr>
            <a:grpSpLocks noChangeAspect="1"/>
          </p:cNvGrpSpPr>
          <p:nvPr/>
        </p:nvGrpSpPr>
        <p:grpSpPr bwMode="auto">
          <a:xfrm>
            <a:off x="95079" y="36330"/>
            <a:ext cx="6903301" cy="479208"/>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大阪府温暖化の防止等に関する</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条例・規則等の改正</a:t>
              </a:r>
              <a:endParaRPr lang="ja-JP" altLang="en-US" sz="12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 name="グループ化 3"/>
          <p:cNvGrpSpPr>
            <a:grpSpLocks noChangeAspect="1"/>
          </p:cNvGrpSpPr>
          <p:nvPr/>
        </p:nvGrpSpPr>
        <p:grpSpPr>
          <a:xfrm>
            <a:off x="7028001" y="110108"/>
            <a:ext cx="4596285" cy="389467"/>
            <a:chOff x="6029203" y="46261"/>
            <a:chExt cx="5407394" cy="460777"/>
          </a:xfrm>
        </p:grpSpPr>
        <p:pic>
          <p:nvPicPr>
            <p:cNvPr id="1026"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71" name="正方形/長方形 70"/>
          <p:cNvSpPr/>
          <p:nvPr/>
        </p:nvSpPr>
        <p:spPr>
          <a:xfrm>
            <a:off x="8345016" y="5103735"/>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05428" y="912168"/>
            <a:ext cx="4039976" cy="1528624"/>
          </a:xfrm>
          <a:prstGeom prst="rect">
            <a:avLst/>
          </a:prstGeom>
        </p:spPr>
        <p:txBody>
          <a:bodyPr wrap="square">
            <a:spAutoFit/>
          </a:bodyPr>
          <a:lstStyle/>
          <a:p>
            <a:pPr marL="85725" indent="-85725">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○地球温暖化による気候変動の影響は既に顕在化し、今後さらに影響が大きくなることが予測され、気候危機と認識すべき状況となっている。こうした状況を踏まえ、府では</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地球温暖化対策実行計画（区域施策編）を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年二酸化炭素排出量実質ゼロ」即ち脱炭素社会の実現に向けて、</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％削減する目標を掲げた。</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74">
            <a:extLst>
              <a:ext uri="{FF2B5EF4-FFF2-40B4-BE49-F238E27FC236}">
                <a16:creationId xmlns:a16="http://schemas.microsoft.com/office/drawing/2014/main" id="{4BA12AE5-7815-4D59-983C-D1414DB5A61F}"/>
              </a:ext>
            </a:extLst>
          </p:cNvPr>
          <p:cNvSpPr/>
          <p:nvPr/>
        </p:nvSpPr>
        <p:spPr>
          <a:xfrm>
            <a:off x="129277" y="4999574"/>
            <a:ext cx="4031999" cy="453224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2" name="角丸四角形 92">
            <a:extLst>
              <a:ext uri="{FF2B5EF4-FFF2-40B4-BE49-F238E27FC236}">
                <a16:creationId xmlns:a16="http://schemas.microsoft.com/office/drawing/2014/main" id="{6DEF779B-448B-41C1-9165-CA20B83CC979}"/>
              </a:ext>
            </a:extLst>
          </p:cNvPr>
          <p:cNvSpPr/>
          <p:nvPr/>
        </p:nvSpPr>
        <p:spPr>
          <a:xfrm>
            <a:off x="109498" y="4953313"/>
            <a:ext cx="4033489"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検討の経過</a:t>
            </a:r>
          </a:p>
        </p:txBody>
      </p:sp>
      <p:sp>
        <p:nvSpPr>
          <p:cNvPr id="64" name="正方形/長方形 63">
            <a:extLst>
              <a:ext uri="{FF2B5EF4-FFF2-40B4-BE49-F238E27FC236}">
                <a16:creationId xmlns:a16="http://schemas.microsoft.com/office/drawing/2014/main" id="{9F786870-01C2-48A7-BD64-6FF7E02D1C7B}"/>
              </a:ext>
            </a:extLst>
          </p:cNvPr>
          <p:cNvSpPr/>
          <p:nvPr/>
        </p:nvSpPr>
        <p:spPr>
          <a:xfrm>
            <a:off x="105428" y="5277220"/>
            <a:ext cx="4031999" cy="4093428"/>
          </a:xfrm>
          <a:prstGeom prst="rect">
            <a:avLst/>
          </a:prstGeom>
        </p:spPr>
        <p:txBody>
          <a:bodyPr wrap="square">
            <a:spAutoFit/>
          </a:bodyPr>
          <a:lstStyle/>
          <a:p>
            <a:pPr marL="1346200" indent="-1346200">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令和２年６月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　「建築物の環境配慮のあり方について」大阪府環境審議会へ諮問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346200">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→令和３年６月８日答申</a:t>
            </a:r>
          </a:p>
          <a:p>
            <a:pPr marL="1343025" indent="-1343025">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令和３年１月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　「ゼロエミッション車を中心とする電動車の普及促進に向けた制度のあり方について」大阪府環境審議会へ諮問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343025" indent="3175">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→令和３年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月８日答申</a:t>
            </a:r>
          </a:p>
          <a:p>
            <a:pPr marL="1343025" indent="-1343025">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令和３年６月８日　「事業者における脱炭素化を促進す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るための制度のあり方について」大阪府環境審議会へ諮問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343025" indent="3175">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→令和３年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月８日答申</a:t>
            </a:r>
          </a:p>
          <a:p>
            <a:pPr>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令和３年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から令和４年</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343025">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これらの答申等を踏まえ</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等改正案についてパブリックコメント</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関連する法改正の動き</a:t>
            </a: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温暖化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対策推進法</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令和３年６月改正法一部施行</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162050">
              <a:lnSpc>
                <a:spcPts val="16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年までの脱炭素社会の実現」を基本理念として法律に位置付け、政策の予見可能性を向上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a:extLst>
              <a:ext uri="{FF2B5EF4-FFF2-40B4-BE49-F238E27FC236}">
                <a16:creationId xmlns:a16="http://schemas.microsoft.com/office/drawing/2014/main" id="{4ACAF504-F89A-4FBC-B154-E2C461A268A2}"/>
              </a:ext>
            </a:extLst>
          </p:cNvPr>
          <p:cNvSpPr/>
          <p:nvPr/>
        </p:nvSpPr>
        <p:spPr>
          <a:xfrm>
            <a:off x="4246957" y="912168"/>
            <a:ext cx="8445145" cy="8735725"/>
          </a:xfrm>
          <a:prstGeom prst="rect">
            <a:avLst/>
          </a:prstGeom>
        </p:spPr>
        <p:txBody>
          <a:bodyPr wrap="square">
            <a:spAutoFit/>
          </a:bodyPr>
          <a:lstStyle/>
          <a:p>
            <a:pPr>
              <a:lnSpc>
                <a:spcPts val="16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１　条例の名称変更及び基本理念の追加</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8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0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エネルギー多量使用事業者等に対する届出制度の</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強化及び拡大</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脱炭素化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めぐる国内外の潮流やサプライチェーン全体での情報開示の重要性が高まっていることを踏まえ、あらゆる規模の事業者による、自社の取組みの把握及び計画的な対策の推進を促すため、事業活動における気候変動対策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係る各種規定整備を行う。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二酸化炭素の排出の量がより少ないエネルギーの供給拡大に</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関する制度の創設</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府域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における再生可能エネルギーの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供給拡大及び需要家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による二酸化炭素の排出の少ないエネルギーの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選択促進のため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、府の区域内に電気の小売供給を行う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事業者に対して、対策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計画書・実績報告書の提出を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義務付ける新たな制度を創設する。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４</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二酸化炭素の排出の量がより少ない自動車の普及促進に関する制度等の創設</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spc="-30" dirty="0" smtClean="0">
                <a:latin typeface="Meiryo UI" panose="020B0604030504040204" pitchFamily="50" charset="-128"/>
                <a:ea typeface="Meiryo UI" panose="020B0604030504040204" pitchFamily="50" charset="-128"/>
                <a:cs typeface="Meiryo UI" panose="020B0604030504040204" pitchFamily="50" charset="-128"/>
              </a:rPr>
              <a:t>電動車</a:t>
            </a:r>
            <a:r>
              <a:rPr lang="en-US" altLang="ja-JP" sz="1200" spc="-3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spc="-30" dirty="0" smtClean="0">
                <a:latin typeface="Meiryo UI" panose="020B0604030504040204" pitchFamily="50" charset="-128"/>
                <a:ea typeface="Meiryo UI" panose="020B0604030504040204" pitchFamily="50" charset="-128"/>
                <a:cs typeface="Meiryo UI" panose="020B0604030504040204" pitchFamily="50" charset="-128"/>
              </a:rPr>
              <a:t>電気</a:t>
            </a:r>
            <a:r>
              <a:rPr lang="ja-JP" altLang="en-US" sz="1200" spc="-30" dirty="0">
                <a:latin typeface="Meiryo UI" panose="020B0604030504040204" pitchFamily="50" charset="-128"/>
                <a:ea typeface="Meiryo UI" panose="020B0604030504040204" pitchFamily="50" charset="-128"/>
                <a:cs typeface="Meiryo UI" panose="020B0604030504040204" pitchFamily="50" charset="-128"/>
              </a:rPr>
              <a:t>自動車、プラグイン・ハイブリッド自動車、燃料電池自動車及びハイブリッド</a:t>
            </a:r>
            <a:r>
              <a:rPr lang="ja-JP" altLang="en-US" sz="1200" spc="-30" dirty="0" smtClean="0">
                <a:latin typeface="Meiryo UI" panose="020B0604030504040204" pitchFamily="50" charset="-128"/>
                <a:ea typeface="Meiryo UI" panose="020B0604030504040204" pitchFamily="50" charset="-128"/>
                <a:cs typeface="Meiryo UI" panose="020B0604030504040204" pitchFamily="50" charset="-128"/>
              </a:rPr>
              <a:t>自動車</a:t>
            </a:r>
            <a:r>
              <a:rPr lang="en-US" altLang="ja-JP" sz="1200" spc="-3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spc="-3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spc="-30" dirty="0">
                <a:latin typeface="Meiryo UI" panose="020B0604030504040204" pitchFamily="50" charset="-128"/>
                <a:ea typeface="Meiryo UI" panose="020B0604030504040204" pitchFamily="50" charset="-128"/>
                <a:cs typeface="Meiryo UI" panose="020B0604030504040204" pitchFamily="50" charset="-128"/>
              </a:rPr>
              <a:t>普及促進に向け、新たな制度を創設する。</a:t>
            </a:r>
            <a:endParaRPr lang="en-US" altLang="ja-JP" sz="1200" spc="-3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５</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建築士による建築主への情報提供に関する努力義務規定の</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追加（建築部所管）</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a:extLst>
              <a:ext uri="{FF2B5EF4-FFF2-40B4-BE49-F238E27FC236}">
                <a16:creationId xmlns:a16="http://schemas.microsoft.com/office/drawing/2014/main" id="{DFA40D66-844A-48C8-86A4-DCCD3AA18964}"/>
              </a:ext>
            </a:extLst>
          </p:cNvPr>
          <p:cNvSpPr/>
          <p:nvPr/>
        </p:nvSpPr>
        <p:spPr>
          <a:xfrm>
            <a:off x="4207945" y="9280358"/>
            <a:ext cx="8310090" cy="297517"/>
          </a:xfrm>
          <a:prstGeom prst="rect">
            <a:avLst/>
          </a:prstGeom>
        </p:spPr>
        <p:txBody>
          <a:bodyPr wrap="square">
            <a:spAutoFit/>
          </a:bodyPr>
          <a:lstStyle/>
          <a:p>
            <a:pPr algn="ctr">
              <a:lnSpc>
                <a:spcPts val="1600"/>
              </a:lnSpc>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施行予定日：改正</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の内容「</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１、４</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イ及び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ウ、５」</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は令和４年４月１日、「</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２、３、４</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ア」は令和５年４月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１日</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descr="グラフィカル ユーザー インターフェイス&#10;&#10;自動的に生成された説明">
            <a:extLst>
              <a:ext uri="{FF2B5EF4-FFF2-40B4-BE49-F238E27FC236}">
                <a16:creationId xmlns:a16="http://schemas.microsoft.com/office/drawing/2014/main" id="{7ADBE82C-9F7E-4486-BDD5-D2F166C3CA2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584376" y="2496344"/>
            <a:ext cx="1464006" cy="1881831"/>
          </a:xfrm>
          <a:prstGeom prst="rect">
            <a:avLst/>
          </a:prstGeom>
          <a:ln w="12700">
            <a:solidFill>
              <a:schemeClr val="tx1"/>
            </a:solidFill>
          </a:ln>
        </p:spPr>
      </p:pic>
      <p:sp>
        <p:nvSpPr>
          <p:cNvPr id="7" name="四角形: 角を丸くする 6">
            <a:extLst>
              <a:ext uri="{FF2B5EF4-FFF2-40B4-BE49-F238E27FC236}">
                <a16:creationId xmlns:a16="http://schemas.microsoft.com/office/drawing/2014/main" id="{5B8CFA37-D97C-4940-8101-22BD78A24355}"/>
              </a:ext>
            </a:extLst>
          </p:cNvPr>
          <p:cNvSpPr/>
          <p:nvPr/>
        </p:nvSpPr>
        <p:spPr>
          <a:xfrm>
            <a:off x="4351596" y="1207260"/>
            <a:ext cx="8244000" cy="756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200" b="1" dirty="0" smtClean="0">
                <a:solidFill>
                  <a:schemeClr val="tx1"/>
                </a:solidFill>
                <a:latin typeface="Meiryo UI" panose="020B0604030504040204" pitchFamily="50" charset="-128"/>
                <a:ea typeface="Meiryo UI" panose="020B0604030504040204" pitchFamily="50" charset="-128"/>
              </a:rPr>
              <a:t>気候</a:t>
            </a:r>
            <a:r>
              <a:rPr lang="ja-JP" altLang="en-US" sz="1200" b="1" dirty="0">
                <a:solidFill>
                  <a:schemeClr val="tx1"/>
                </a:solidFill>
                <a:latin typeface="Meiryo UI" panose="020B0604030504040204" pitchFamily="50" charset="-128"/>
                <a:ea typeface="Meiryo UI" panose="020B0604030504040204" pitchFamily="50" charset="-128"/>
              </a:rPr>
              <a:t>危機と認識すべき状況</a:t>
            </a:r>
            <a:r>
              <a:rPr lang="ja-JP" altLang="en-US" sz="1200" dirty="0">
                <a:solidFill>
                  <a:schemeClr val="tx1"/>
                </a:solidFill>
                <a:latin typeface="Meiryo UI" panose="020B0604030504040204" pitchFamily="50" charset="-128"/>
                <a:ea typeface="Meiryo UI" panose="020B0604030504040204" pitchFamily="50" charset="-128"/>
              </a:rPr>
              <a:t>を踏まえ、府民や事業者をはじめとした</a:t>
            </a:r>
            <a:r>
              <a:rPr lang="ja-JP" altLang="en-US" sz="1200" b="1" dirty="0">
                <a:solidFill>
                  <a:schemeClr val="tx1"/>
                </a:solidFill>
                <a:latin typeface="Meiryo UI" panose="020B0604030504040204" pitchFamily="50" charset="-128"/>
                <a:ea typeface="Meiryo UI" panose="020B0604030504040204" pitchFamily="50" charset="-128"/>
              </a:rPr>
              <a:t>あらゆる主体</a:t>
            </a:r>
            <a:r>
              <a:rPr lang="ja-JP" altLang="en-US" sz="1200" dirty="0">
                <a:solidFill>
                  <a:schemeClr val="tx1"/>
                </a:solidFill>
                <a:latin typeface="Meiryo UI" panose="020B0604030504040204" pitchFamily="50" charset="-128"/>
                <a:ea typeface="Meiryo UI" panose="020B0604030504040204" pitchFamily="50" charset="-128"/>
              </a:rPr>
              <a:t>が、</a:t>
            </a:r>
            <a:r>
              <a:rPr lang="en-US" altLang="ja-JP" sz="1200" b="1" dirty="0">
                <a:solidFill>
                  <a:schemeClr val="tx1"/>
                </a:solidFill>
                <a:latin typeface="Meiryo UI" panose="020B0604030504040204" pitchFamily="50" charset="-128"/>
                <a:ea typeface="Meiryo UI" panose="020B0604030504040204" pitchFamily="50" charset="-128"/>
              </a:rPr>
              <a:t>2050</a:t>
            </a:r>
            <a:r>
              <a:rPr lang="ja-JP" altLang="en-US" sz="1200" b="1" dirty="0">
                <a:solidFill>
                  <a:schemeClr val="tx1"/>
                </a:solidFill>
                <a:latin typeface="Meiryo UI" panose="020B0604030504040204" pitchFamily="50" charset="-128"/>
                <a:ea typeface="Meiryo UI" panose="020B0604030504040204" pitchFamily="50" charset="-128"/>
              </a:rPr>
              <a:t>年に二酸化炭素排出量を実質ゼロとする脱炭素社会の姿を共有</a:t>
            </a:r>
            <a:r>
              <a:rPr lang="ja-JP" altLang="en-US" sz="1200" dirty="0">
                <a:solidFill>
                  <a:schemeClr val="tx1"/>
                </a:solidFill>
                <a:latin typeface="Meiryo UI" panose="020B0604030504040204" pitchFamily="50" charset="-128"/>
                <a:ea typeface="Meiryo UI" panose="020B0604030504040204" pitchFamily="50" charset="-128"/>
              </a:rPr>
              <a:t>しながら、</a:t>
            </a:r>
            <a:r>
              <a:rPr lang="ja-JP" altLang="en-US" sz="1200" b="1" dirty="0">
                <a:solidFill>
                  <a:schemeClr val="tx1"/>
                </a:solidFill>
                <a:latin typeface="Meiryo UI" panose="020B0604030504040204" pitchFamily="50" charset="-128"/>
                <a:ea typeface="Meiryo UI" panose="020B0604030504040204" pitchFamily="50" charset="-128"/>
              </a:rPr>
              <a:t>連携して気候変動対策を推進</a:t>
            </a:r>
            <a:r>
              <a:rPr lang="ja-JP" altLang="en-US" sz="1200" dirty="0">
                <a:solidFill>
                  <a:schemeClr val="tx1"/>
                </a:solidFill>
                <a:latin typeface="Meiryo UI" panose="020B0604030504040204" pitchFamily="50" charset="-128"/>
                <a:ea typeface="Meiryo UI" panose="020B0604030504040204" pitchFamily="50" charset="-128"/>
              </a:rPr>
              <a:t>しなければならないことを明確にする</a:t>
            </a:r>
            <a:r>
              <a:rPr lang="ja-JP" altLang="en-US" sz="1200" dirty="0" smtClean="0">
                <a:solidFill>
                  <a:schemeClr val="tx1"/>
                </a:solidFill>
                <a:latin typeface="Meiryo UI" panose="020B0604030504040204" pitchFamily="50" charset="-128"/>
                <a:ea typeface="Meiryo UI" panose="020B0604030504040204" pitchFamily="50" charset="-128"/>
              </a:rPr>
              <a:t>ため</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88900" indent="-88900">
              <a:lnSpc>
                <a:spcPts val="1600"/>
              </a:lnSpc>
            </a:pPr>
            <a:r>
              <a:rPr lang="ja-JP" altLang="en-US" sz="1200" dirty="0" smtClean="0">
                <a:solidFill>
                  <a:schemeClr val="tx1"/>
                </a:solidFill>
                <a:latin typeface="Meiryo UI" panose="020B0604030504040204" pitchFamily="50" charset="-128"/>
                <a:ea typeface="Meiryo UI" panose="020B0604030504040204" pitchFamily="50" charset="-128"/>
              </a:rPr>
              <a:t>条例</a:t>
            </a:r>
            <a:r>
              <a:rPr lang="ja-JP" altLang="en-US" sz="1200" dirty="0">
                <a:solidFill>
                  <a:schemeClr val="tx1"/>
                </a:solidFill>
                <a:latin typeface="Meiryo UI" panose="020B0604030504040204" pitchFamily="50" charset="-128"/>
                <a:ea typeface="Meiryo UI" panose="020B0604030504040204" pitchFamily="50" charset="-128"/>
              </a:rPr>
              <a:t>名称</a:t>
            </a:r>
            <a:r>
              <a:rPr lang="ja-JP" altLang="en-US" sz="1200" dirty="0" smtClean="0">
                <a:solidFill>
                  <a:schemeClr val="tx1"/>
                </a:solidFill>
                <a:latin typeface="Meiryo UI" panose="020B0604030504040204" pitchFamily="50" charset="-128"/>
                <a:ea typeface="Meiryo UI" panose="020B0604030504040204" pitchFamily="50" charset="-128"/>
              </a:rPr>
              <a:t>を</a:t>
            </a:r>
            <a:r>
              <a:rPr lang="ja-JP" altLang="en-US" sz="1200" b="1" dirty="0" smtClean="0">
                <a:solidFill>
                  <a:schemeClr val="tx1"/>
                </a:solidFill>
                <a:latin typeface="Meiryo UI" panose="020B0604030504040204" pitchFamily="50" charset="-128"/>
                <a:ea typeface="Meiryo UI" panose="020B0604030504040204" pitchFamily="50" charset="-128"/>
              </a:rPr>
              <a:t>「気候変動対策の推進に関する条例</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案</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」に変更</a:t>
            </a:r>
            <a:r>
              <a:rPr lang="ja-JP" altLang="en-US" sz="1200" dirty="0">
                <a:solidFill>
                  <a:schemeClr val="tx1"/>
                </a:solidFill>
                <a:latin typeface="Meiryo UI" panose="020B0604030504040204" pitchFamily="50" charset="-128"/>
                <a:ea typeface="Meiryo UI" panose="020B0604030504040204" pitchFamily="50" charset="-128"/>
              </a:rPr>
              <a:t>するとともに、新たにその旨を記載した</a:t>
            </a:r>
            <a:r>
              <a:rPr lang="ja-JP" altLang="en-US" sz="1200" b="1" dirty="0">
                <a:solidFill>
                  <a:schemeClr val="tx1"/>
                </a:solidFill>
                <a:latin typeface="Meiryo UI" panose="020B0604030504040204" pitchFamily="50" charset="-128"/>
                <a:ea typeface="Meiryo UI" panose="020B0604030504040204" pitchFamily="50" charset="-128"/>
              </a:rPr>
              <a:t>基本理念を追加</a:t>
            </a:r>
            <a:r>
              <a:rPr lang="ja-JP" altLang="en-US" sz="1200" dirty="0">
                <a:solidFill>
                  <a:schemeClr val="tx1"/>
                </a:solidFill>
                <a:latin typeface="Meiryo UI" panose="020B0604030504040204" pitchFamily="50" charset="-128"/>
                <a:ea typeface="Meiryo UI" panose="020B0604030504040204" pitchFamily="50" charset="-128"/>
              </a:rPr>
              <a:t>する。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A0BD42BC-16EB-4DC1-866A-98849A2F4743}"/>
              </a:ext>
            </a:extLst>
          </p:cNvPr>
          <p:cNvSpPr/>
          <p:nvPr/>
        </p:nvSpPr>
        <p:spPr>
          <a:xfrm>
            <a:off x="103176" y="2424336"/>
            <a:ext cx="2476974" cy="2328586"/>
          </a:xfrm>
          <a:prstGeom prst="rect">
            <a:avLst/>
          </a:prstGeom>
        </p:spPr>
        <p:txBody>
          <a:bodyPr wrap="square">
            <a:spAutoFit/>
          </a:bodyPr>
          <a:lstStyle/>
          <a:p>
            <a:pPr marL="85725" indent="-85725">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目標は、従来の延長線上の取組で達成できるものではなく、あらゆる主体が、脱炭素社会の将来像を共有し、一体となって思い切った気候変動対策に取り組むことが重要である。そのためには、省エネルギーの徹底に加え、再生可能エネルギーの導入や電動車の普及を最大限進めるなど、人々の暮らしや事業活動において大きな変革を推進していく必要があ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0BF26ABE-C938-4350-897A-766167B3A260}"/>
              </a:ext>
            </a:extLst>
          </p:cNvPr>
          <p:cNvGraphicFramePr>
            <a:graphicFrameLocks noGrp="1"/>
          </p:cNvGraphicFramePr>
          <p:nvPr>
            <p:extLst>
              <p:ext uri="{D42A27DB-BD31-4B8C-83A1-F6EECF244321}">
                <p14:modId xmlns:p14="http://schemas.microsoft.com/office/powerpoint/2010/main" val="1988217980"/>
              </p:ext>
            </p:extLst>
          </p:nvPr>
        </p:nvGraphicFramePr>
        <p:xfrm>
          <a:off x="4351596" y="2750742"/>
          <a:ext cx="8243998" cy="1862918"/>
        </p:xfrm>
        <a:graphic>
          <a:graphicData uri="http://schemas.openxmlformats.org/drawingml/2006/table">
            <a:tbl>
              <a:tblPr firstRow="1" firstCol="1" lastRow="1" lastCol="1" bandRow="1" bandCol="1">
                <a:tableStyleId>{5C22544A-7EE6-4342-B048-85BDC9FD1C3A}</a:tableStyleId>
              </a:tblPr>
              <a:tblGrid>
                <a:gridCol w="2409244">
                  <a:extLst>
                    <a:ext uri="{9D8B030D-6E8A-4147-A177-3AD203B41FA5}">
                      <a16:colId xmlns:a16="http://schemas.microsoft.com/office/drawing/2014/main" val="2822451318"/>
                    </a:ext>
                  </a:extLst>
                </a:gridCol>
                <a:gridCol w="5834754">
                  <a:extLst>
                    <a:ext uri="{9D8B030D-6E8A-4147-A177-3AD203B41FA5}">
                      <a16:colId xmlns:a16="http://schemas.microsoft.com/office/drawing/2014/main" val="1297868864"/>
                    </a:ext>
                  </a:extLst>
                </a:gridCol>
              </a:tblGrid>
              <a:tr h="225598">
                <a:tc>
                  <a:txBody>
                    <a:bodyPr/>
                    <a:lstStyle/>
                    <a:p>
                      <a:pPr algn="ctr">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項目</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従前</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96358512"/>
                  </a:ext>
                </a:extLst>
              </a:tr>
              <a:tr h="0">
                <a:tc>
                  <a:txBody>
                    <a:bodyPr/>
                    <a:lstStyle/>
                    <a:p>
                      <a:pPr marL="92075" indent="-92075"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ア　</a:t>
                      </a:r>
                      <a:r>
                        <a:rPr lang="ja-JP" sz="1200" b="0" kern="100" dirty="0" smtClean="0">
                          <a:solidFill>
                            <a:schemeClr val="tx1"/>
                          </a:solidFill>
                          <a:effectLst/>
                          <a:latin typeface="Meiryo UI" panose="020B0604030504040204" pitchFamily="50" charset="-128"/>
                          <a:ea typeface="Meiryo UI" panose="020B0604030504040204" pitchFamily="50" charset="-128"/>
                        </a:rPr>
                        <a:t>事</a:t>
                      </a:r>
                      <a:r>
                        <a:rPr lang="ja-JP" sz="1200" b="0" kern="100" dirty="0">
                          <a:solidFill>
                            <a:schemeClr val="tx1"/>
                          </a:solidFill>
                          <a:effectLst/>
                          <a:latin typeface="Meiryo UI" panose="020B0604030504040204" pitchFamily="50" charset="-128"/>
                          <a:ea typeface="Meiryo UI" panose="020B0604030504040204" pitchFamily="50" charset="-128"/>
                        </a:rPr>
                        <a:t>業者</a:t>
                      </a:r>
                      <a:r>
                        <a:rPr lang="ja-JP" sz="1200" b="0" kern="100" dirty="0" smtClean="0">
                          <a:solidFill>
                            <a:schemeClr val="tx1"/>
                          </a:solidFill>
                          <a:effectLst/>
                          <a:latin typeface="Meiryo UI" panose="020B0604030504040204" pitchFamily="50" charset="-128"/>
                          <a:ea typeface="Meiryo UI" panose="020B0604030504040204" pitchFamily="50" charset="-128"/>
                        </a:rPr>
                        <a:t>の</a:t>
                      </a:r>
                      <a:r>
                        <a:rPr lang="ja-JP" altLang="en-US" sz="1200" b="0" kern="100" dirty="0" smtClean="0">
                          <a:solidFill>
                            <a:schemeClr val="tx1"/>
                          </a:solidFill>
                          <a:effectLst/>
                          <a:latin typeface="Meiryo UI" panose="020B0604030504040204" pitchFamily="50" charset="-128"/>
                          <a:ea typeface="Meiryo UI" panose="020B0604030504040204" pitchFamily="50" charset="-128"/>
                        </a:rPr>
                        <a:t>計画期間・削減目安</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pPr>
                      <a:r>
                        <a:rPr lang="ja-JP" altLang="en-US" sz="1200" b="0" kern="100" spc="-30" dirty="0" smtClean="0">
                          <a:solidFill>
                            <a:schemeClr val="tx1"/>
                          </a:solidFill>
                          <a:effectLst/>
                          <a:latin typeface="Meiryo UI" panose="020B0604030504040204" pitchFamily="50" charset="-128"/>
                          <a:ea typeface="Meiryo UI" panose="020B0604030504040204" pitchFamily="50" charset="-128"/>
                        </a:rPr>
                        <a:t>計画期間を</a:t>
                      </a:r>
                      <a:r>
                        <a:rPr lang="en-US" altLang="ja-JP" sz="1200" b="0" kern="100" spc="-30" dirty="0" smtClean="0">
                          <a:solidFill>
                            <a:schemeClr val="tx1"/>
                          </a:solidFill>
                          <a:effectLst/>
                          <a:latin typeface="Meiryo UI" panose="020B0604030504040204" pitchFamily="50" charset="-128"/>
                          <a:ea typeface="Meiryo UI" panose="020B0604030504040204" pitchFamily="50" charset="-128"/>
                        </a:rPr>
                        <a:t>2030</a:t>
                      </a:r>
                      <a:r>
                        <a:rPr lang="ja-JP" altLang="en-US" sz="1200" b="0" kern="100" spc="-30" dirty="0" smtClean="0">
                          <a:solidFill>
                            <a:schemeClr val="tx1"/>
                          </a:solidFill>
                          <a:effectLst/>
                          <a:latin typeface="Meiryo UI" panose="020B0604030504040204" pitchFamily="50" charset="-128"/>
                          <a:ea typeface="Meiryo UI" panose="020B0604030504040204" pitchFamily="50" charset="-128"/>
                        </a:rPr>
                        <a:t>年までとし、削減目安は３年３％から１年</a:t>
                      </a:r>
                      <a:r>
                        <a:rPr lang="en-US" altLang="ja-JP" sz="1200" b="0" kern="100" spc="-30" dirty="0" smtClean="0">
                          <a:solidFill>
                            <a:schemeClr val="tx1"/>
                          </a:solidFill>
                          <a:effectLst/>
                          <a:latin typeface="Meiryo UI" panose="020B0604030504040204" pitchFamily="50" charset="-128"/>
                          <a:ea typeface="Meiryo UI" panose="020B0604030504040204" pitchFamily="50" charset="-128"/>
                        </a:rPr>
                        <a:t>1.5</a:t>
                      </a:r>
                      <a:r>
                        <a:rPr lang="ja-JP" altLang="en-US" sz="1200" b="0" kern="100" spc="-30" dirty="0" smtClean="0">
                          <a:solidFill>
                            <a:schemeClr val="tx1"/>
                          </a:solidFill>
                          <a:effectLst/>
                          <a:latin typeface="Meiryo UI" panose="020B0604030504040204" pitchFamily="50" charset="-128"/>
                          <a:ea typeface="Meiryo UI" panose="020B0604030504040204" pitchFamily="50" charset="-128"/>
                        </a:rPr>
                        <a:t>％に引き上げ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4390533"/>
                  </a:ext>
                </a:extLst>
              </a:tr>
              <a:tr h="0">
                <a:tc>
                  <a:txBody>
                    <a:bodyPr/>
                    <a:lstStyle/>
                    <a:p>
                      <a:pPr marL="92075" indent="-92075"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イ　排出係数の取扱い変更</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より排出係数の低い電気の使用を促進するため、温室効果ガス排出量の算定に用いる電気の排出係数は、計画期間中、基準年度の基礎排出係数での固定から、各年度の変動に</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29269623"/>
                  </a:ext>
                </a:extLst>
              </a:tr>
              <a:tr h="0">
                <a:tc>
                  <a:txBody>
                    <a:bodyPr/>
                    <a:lstStyle/>
                    <a:p>
                      <a:pPr marL="92075" marR="47625" indent="-92075"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ウ　報告内容の追加</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報告内容に</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、太陽光発電設備等を設置した自家消費分などの</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再生可能エネルギーの利用率</a:t>
                      </a:r>
                    </a:p>
                    <a:p>
                      <a:pPr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気候変動への適応</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に関する取組みや</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サプライチェーン全体での削減取組を追加</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5490987"/>
                  </a:ext>
                </a:extLst>
              </a:tr>
              <a:tr h="0">
                <a:tc>
                  <a:txBody>
                    <a:bodyPr/>
                    <a:lstStyle/>
                    <a:p>
                      <a:pPr marL="92075" marR="47625" indent="-92075"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エ　任意届出制度と</a:t>
                      </a:r>
                      <a:r>
                        <a:rPr lang="en-US" altLang="ja-JP" sz="1200" b="0" kern="100" dirty="0" smtClean="0">
                          <a:solidFill>
                            <a:schemeClr val="tx1"/>
                          </a:solidFill>
                          <a:effectLst/>
                          <a:latin typeface="Meiryo UI" panose="020B0604030504040204" pitchFamily="50" charset="-128"/>
                          <a:ea typeface="Meiryo UI" panose="020B0604030504040204" pitchFamily="50" charset="-128"/>
                        </a:rPr>
                        <a:t>ESG</a:t>
                      </a:r>
                      <a:r>
                        <a:rPr lang="ja-JP" altLang="en-US" sz="1200" b="0" kern="100" dirty="0" smtClean="0">
                          <a:solidFill>
                            <a:schemeClr val="tx1"/>
                          </a:solidFill>
                          <a:effectLst/>
                          <a:latin typeface="Meiryo UI" panose="020B0604030504040204" pitchFamily="50" charset="-128"/>
                          <a:ea typeface="Meiryo UI" panose="020B0604030504040204" pitchFamily="50" charset="-128"/>
                        </a:rPr>
                        <a:t>投融資の活性化</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altLang="en-US" sz="1200" b="1" kern="100" dirty="0" smtClean="0">
                          <a:solidFill>
                            <a:schemeClr val="tx1"/>
                          </a:solidFill>
                          <a:effectLst/>
                          <a:latin typeface="Meiryo UI" panose="020B0604030504040204" pitchFamily="50" charset="-128"/>
                          <a:ea typeface="Meiryo UI" panose="020B0604030504040204" pitchFamily="50" charset="-128"/>
                        </a:rPr>
                        <a:t>対象外事業者が削減計画や実績報告を任意で届出</a:t>
                      </a:r>
                      <a:r>
                        <a:rPr lang="ja-JP" altLang="en-US" sz="1200" b="0" kern="100" dirty="0" smtClean="0">
                          <a:solidFill>
                            <a:schemeClr val="tx1"/>
                          </a:solidFill>
                          <a:effectLst/>
                          <a:latin typeface="Meiryo UI" panose="020B0604030504040204" pitchFamily="50" charset="-128"/>
                          <a:ea typeface="Meiryo UI" panose="020B0604030504040204" pitchFamily="50" charset="-128"/>
                        </a:rPr>
                        <a:t>し、</a:t>
                      </a:r>
                      <a:r>
                        <a:rPr lang="ja-JP" altLang="en-US" sz="1200" b="1" kern="100" dirty="0" smtClean="0">
                          <a:solidFill>
                            <a:schemeClr val="tx1"/>
                          </a:solidFill>
                          <a:effectLst/>
                          <a:latin typeface="Meiryo UI" panose="020B0604030504040204" pitchFamily="50" charset="-128"/>
                          <a:ea typeface="Meiryo UI" panose="020B0604030504040204" pitchFamily="50" charset="-128"/>
                        </a:rPr>
                        <a:t>優良な取組みは府が評価</a:t>
                      </a:r>
                      <a:r>
                        <a:rPr lang="ja-JP" altLang="en-US" sz="1200" b="0" kern="100" dirty="0" smtClean="0">
                          <a:solidFill>
                            <a:schemeClr val="tx1"/>
                          </a:solidFill>
                          <a:effectLst/>
                          <a:latin typeface="Meiryo UI" panose="020B0604030504040204" pitchFamily="50" charset="-128"/>
                          <a:ea typeface="Meiryo UI" panose="020B0604030504040204" pitchFamily="50" charset="-128"/>
                        </a:rPr>
                        <a:t>し、これを活用して</a:t>
                      </a:r>
                      <a:r>
                        <a:rPr lang="ja-JP" altLang="en-US" sz="1200" b="1" kern="100" dirty="0" smtClean="0">
                          <a:solidFill>
                            <a:schemeClr val="tx1"/>
                          </a:solidFill>
                          <a:effectLst/>
                          <a:latin typeface="Meiryo UI" panose="020B0604030504040204" pitchFamily="50" charset="-128"/>
                          <a:ea typeface="Meiryo UI" panose="020B0604030504040204" pitchFamily="50" charset="-128"/>
                        </a:rPr>
                        <a:t>金融機関による</a:t>
                      </a:r>
                      <a:r>
                        <a:rPr lang="en-US" altLang="ja-JP" sz="1200" b="1" kern="100" dirty="0" smtClean="0">
                          <a:solidFill>
                            <a:schemeClr val="tx1"/>
                          </a:solidFill>
                          <a:effectLst/>
                          <a:latin typeface="Meiryo UI" panose="020B0604030504040204" pitchFamily="50" charset="-128"/>
                          <a:ea typeface="Meiryo UI" panose="020B0604030504040204" pitchFamily="50" charset="-128"/>
                        </a:rPr>
                        <a:t>ESG</a:t>
                      </a:r>
                      <a:r>
                        <a:rPr lang="ja-JP" altLang="en-US" sz="1200" b="1" kern="100" dirty="0" smtClean="0">
                          <a:solidFill>
                            <a:schemeClr val="tx1"/>
                          </a:solidFill>
                          <a:effectLst/>
                          <a:latin typeface="Meiryo UI" panose="020B0604030504040204" pitchFamily="50" charset="-128"/>
                          <a:ea typeface="Meiryo UI" panose="020B0604030504040204" pitchFamily="50" charset="-128"/>
                        </a:rPr>
                        <a:t>投融資を受けることができる制度</a:t>
                      </a:r>
                      <a:r>
                        <a:rPr lang="ja-JP" altLang="en-US" sz="1200" b="0" kern="100" dirty="0" smtClean="0">
                          <a:solidFill>
                            <a:schemeClr val="tx1"/>
                          </a:solidFill>
                          <a:effectLst/>
                          <a:latin typeface="Meiryo UI" panose="020B0604030504040204" pitchFamily="50" charset="-128"/>
                          <a:ea typeface="Meiryo UI" panose="020B0604030504040204" pitchFamily="50" charset="-128"/>
                        </a:rPr>
                        <a:t>の創設</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75049388"/>
                  </a:ext>
                </a:extLst>
              </a:tr>
            </a:tbl>
          </a:graphicData>
        </a:graphic>
      </p:graphicFrame>
      <p:graphicFrame>
        <p:nvGraphicFramePr>
          <p:cNvPr id="3" name="表 2">
            <a:extLst>
              <a:ext uri="{FF2B5EF4-FFF2-40B4-BE49-F238E27FC236}">
                <a16:creationId xmlns:a16="http://schemas.microsoft.com/office/drawing/2014/main" id="{898E5C89-E896-4A40-8B36-61B295D1B3E2}"/>
              </a:ext>
            </a:extLst>
          </p:cNvPr>
          <p:cNvGraphicFramePr>
            <a:graphicFrameLocks noGrp="1"/>
          </p:cNvGraphicFramePr>
          <p:nvPr>
            <p:extLst>
              <p:ext uri="{D42A27DB-BD31-4B8C-83A1-F6EECF244321}">
                <p14:modId xmlns:p14="http://schemas.microsoft.com/office/powerpoint/2010/main" val="1380162124"/>
              </p:ext>
            </p:extLst>
          </p:nvPr>
        </p:nvGraphicFramePr>
        <p:xfrm>
          <a:off x="4351597" y="5379942"/>
          <a:ext cx="8244000" cy="1221704"/>
        </p:xfrm>
        <a:graphic>
          <a:graphicData uri="http://schemas.openxmlformats.org/drawingml/2006/table">
            <a:tbl>
              <a:tblPr firstRow="1" firstCol="1" lastRow="1" lastCol="1" bandRow="1" bandCol="1">
                <a:tableStyleId>{5C22544A-7EE6-4342-B048-85BDC9FD1C3A}</a:tableStyleId>
              </a:tblPr>
              <a:tblGrid>
                <a:gridCol w="2481251">
                  <a:extLst>
                    <a:ext uri="{9D8B030D-6E8A-4147-A177-3AD203B41FA5}">
                      <a16:colId xmlns:a16="http://schemas.microsoft.com/office/drawing/2014/main" val="3812045334"/>
                    </a:ext>
                  </a:extLst>
                </a:gridCol>
                <a:gridCol w="5762749">
                  <a:extLst>
                    <a:ext uri="{9D8B030D-6E8A-4147-A177-3AD203B41FA5}">
                      <a16:colId xmlns:a16="http://schemas.microsoft.com/office/drawing/2014/main" val="2035530899"/>
                    </a:ext>
                  </a:extLst>
                </a:gridCol>
              </a:tblGrid>
              <a:tr h="0">
                <a:tc>
                  <a:txBody>
                    <a:bodyPr/>
                    <a:lstStyle/>
                    <a:p>
                      <a:pPr algn="ctr">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項目</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概要</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8789988"/>
                  </a:ext>
                </a:extLst>
              </a:tr>
              <a:tr h="125490">
                <a:tc>
                  <a:txBody>
                    <a:bodyPr/>
                    <a:lstStyle/>
                    <a:p>
                      <a:pPr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ア　</a:t>
                      </a:r>
                      <a:r>
                        <a:rPr lang="ja-JP" sz="1200" b="0" kern="100" dirty="0" smtClean="0">
                          <a:solidFill>
                            <a:schemeClr val="tx1"/>
                          </a:solidFill>
                          <a:effectLst/>
                          <a:latin typeface="Meiryo UI" panose="020B0604030504040204" pitchFamily="50" charset="-128"/>
                          <a:ea typeface="Meiryo UI" panose="020B0604030504040204" pitchFamily="50" charset="-128"/>
                        </a:rPr>
                        <a:t>対策</a:t>
                      </a:r>
                      <a:r>
                        <a:rPr lang="ja-JP" sz="1200" b="0" kern="100" dirty="0">
                          <a:solidFill>
                            <a:schemeClr val="tx1"/>
                          </a:solidFill>
                          <a:effectLst/>
                          <a:latin typeface="Meiryo UI" panose="020B0604030504040204" pitchFamily="50" charset="-128"/>
                          <a:ea typeface="Meiryo UI" panose="020B0604030504040204" pitchFamily="50" charset="-128"/>
                        </a:rPr>
                        <a:t>指針の策定</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sz="1200" b="0" kern="100" spc="-30" baseline="0" dirty="0">
                          <a:solidFill>
                            <a:schemeClr val="tx1"/>
                          </a:solidFill>
                          <a:effectLst/>
                          <a:latin typeface="Meiryo UI" panose="020B0604030504040204" pitchFamily="50" charset="-128"/>
                          <a:ea typeface="Meiryo UI" panose="020B0604030504040204" pitchFamily="50" charset="-128"/>
                        </a:rPr>
                        <a:t>府が「</a:t>
                      </a:r>
                      <a:r>
                        <a:rPr lang="ja-JP" sz="1200" b="1" kern="100" spc="-30" baseline="0" dirty="0">
                          <a:solidFill>
                            <a:schemeClr val="tx1"/>
                          </a:solidFill>
                          <a:effectLst/>
                          <a:latin typeface="Meiryo UI" panose="020B0604030504040204" pitchFamily="50" charset="-128"/>
                          <a:ea typeface="Meiryo UI" panose="020B0604030504040204" pitchFamily="50" charset="-128"/>
                        </a:rPr>
                        <a:t>二酸化炭素の量がより少ないエネルギーの供給に関する対策指針</a:t>
                      </a:r>
                      <a:r>
                        <a:rPr lang="ja-JP" sz="1200" b="0" kern="100" spc="-30" baseline="0" dirty="0">
                          <a:solidFill>
                            <a:schemeClr val="tx1"/>
                          </a:solidFill>
                          <a:effectLst/>
                          <a:latin typeface="Meiryo UI" panose="020B0604030504040204" pitchFamily="50" charset="-128"/>
                          <a:ea typeface="Meiryo UI" panose="020B0604030504040204" pitchFamily="50" charset="-128"/>
                        </a:rPr>
                        <a:t>」を策定することを規定</a:t>
                      </a:r>
                      <a:endParaRPr lang="ja-JP" sz="1200" b="0" kern="100" spc="-3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90517398"/>
                  </a:ext>
                </a:extLst>
              </a:tr>
              <a:tr h="0">
                <a:tc>
                  <a:txBody>
                    <a:bodyPr/>
                    <a:lstStyle/>
                    <a:p>
                      <a:pPr marL="92075" indent="-92075" algn="just">
                        <a:lnSpc>
                          <a:spcPts val="1600"/>
                        </a:lnSpc>
                        <a:tabLst>
                          <a:tab pos="1876425" algn="l"/>
                        </a:tabLs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イ　</a:t>
                      </a:r>
                      <a:r>
                        <a:rPr lang="ja-JP" sz="1100" b="0" kern="100" spc="-110" baseline="0" dirty="0" smtClean="0">
                          <a:solidFill>
                            <a:schemeClr val="tx1"/>
                          </a:solidFill>
                          <a:effectLst/>
                          <a:latin typeface="Meiryo UI" panose="020B0604030504040204" pitchFamily="50" charset="-128"/>
                          <a:ea typeface="Meiryo UI" panose="020B0604030504040204" pitchFamily="50" charset="-128"/>
                        </a:rPr>
                        <a:t>二酸化炭素</a:t>
                      </a:r>
                      <a:r>
                        <a:rPr lang="ja-JP" sz="1100" b="0" kern="100" spc="-110" baseline="0" dirty="0">
                          <a:solidFill>
                            <a:schemeClr val="tx1"/>
                          </a:solidFill>
                          <a:effectLst/>
                          <a:latin typeface="Meiryo UI" panose="020B0604030504040204" pitchFamily="50" charset="-128"/>
                          <a:ea typeface="Meiryo UI" panose="020B0604030504040204" pitchFamily="50" charset="-128"/>
                        </a:rPr>
                        <a:t>の量がより少ないエネルギーの供給に関する対策計画書・実績報告書制度</a:t>
                      </a:r>
                      <a:endParaRPr lang="ja-JP" sz="1100" b="0" kern="100" spc="-11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sz="1200" b="0" kern="100" dirty="0" smtClean="0">
                          <a:solidFill>
                            <a:schemeClr val="tx1"/>
                          </a:solidFill>
                          <a:effectLst/>
                          <a:latin typeface="Meiryo UI" panose="020B0604030504040204" pitchFamily="50" charset="-128"/>
                          <a:ea typeface="Meiryo UI" panose="020B0604030504040204" pitchFamily="50" charset="-128"/>
                        </a:rPr>
                        <a:t>府域に電気の供給</a:t>
                      </a:r>
                      <a:r>
                        <a:rPr lang="ja-JP" sz="1200" b="0" kern="100" dirty="0">
                          <a:solidFill>
                            <a:schemeClr val="tx1"/>
                          </a:solidFill>
                          <a:effectLst/>
                          <a:latin typeface="Meiryo UI" panose="020B0604030504040204" pitchFamily="50" charset="-128"/>
                          <a:ea typeface="Meiryo UI" panose="020B0604030504040204" pitchFamily="50" charset="-128"/>
                        </a:rPr>
                        <a:t>を行う</a:t>
                      </a:r>
                      <a:r>
                        <a:rPr lang="ja-JP" sz="1200" b="1" kern="100" dirty="0">
                          <a:solidFill>
                            <a:schemeClr val="tx1"/>
                          </a:solidFill>
                          <a:effectLst/>
                          <a:latin typeface="Meiryo UI" panose="020B0604030504040204" pitchFamily="50" charset="-128"/>
                          <a:ea typeface="Meiryo UI" panose="020B0604030504040204" pitchFamily="50" charset="-128"/>
                        </a:rPr>
                        <a:t>小売電気事業者に対し</a:t>
                      </a:r>
                      <a:r>
                        <a:rPr lang="ja-JP" sz="1200" b="0" kern="100" dirty="0" smtClean="0">
                          <a:solidFill>
                            <a:schemeClr val="tx1"/>
                          </a:solidFill>
                          <a:effectLst/>
                          <a:latin typeface="Meiryo UI" panose="020B0604030504040204" pitchFamily="50" charset="-128"/>
                          <a:ea typeface="Meiryo UI" panose="020B0604030504040204" pitchFamily="50" charset="-128"/>
                        </a:rPr>
                        <a:t>、</a:t>
                      </a:r>
                      <a:r>
                        <a:rPr lang="ja-JP" altLang="ja-JP" sz="1200" b="0" kern="100" dirty="0" smtClean="0">
                          <a:solidFill>
                            <a:schemeClr val="tx1"/>
                          </a:solidFill>
                          <a:effectLst/>
                          <a:latin typeface="Meiryo UI" panose="020B0604030504040204" pitchFamily="50" charset="-128"/>
                          <a:ea typeface="Meiryo UI" panose="020B0604030504040204" pitchFamily="50" charset="-128"/>
                        </a:rPr>
                        <a:t>温室効果ガス排出係数の低減対策</a:t>
                      </a:r>
                      <a:r>
                        <a:rPr lang="ja-JP" altLang="en-US" sz="1200" b="0" kern="100" dirty="0" smtClean="0">
                          <a:solidFill>
                            <a:schemeClr val="tx1"/>
                          </a:solidFill>
                          <a:effectLst/>
                          <a:latin typeface="Meiryo UI" panose="020B0604030504040204" pitchFamily="50" charset="-128"/>
                          <a:ea typeface="Meiryo UI" panose="020B0604030504040204" pitchFamily="50" charset="-128"/>
                        </a:rPr>
                        <a:t>及び</a:t>
                      </a:r>
                      <a:r>
                        <a:rPr lang="ja-JP" altLang="ja-JP" sz="1200" b="0" kern="100" dirty="0" smtClean="0">
                          <a:solidFill>
                            <a:schemeClr val="tx1"/>
                          </a:solidFill>
                          <a:effectLst/>
                          <a:latin typeface="Meiryo UI" panose="020B0604030504040204" pitchFamily="50" charset="-128"/>
                          <a:ea typeface="Meiryo UI" panose="020B0604030504040204" pitchFamily="50" charset="-128"/>
                        </a:rPr>
                        <a:t>再生可能エネルギーの供給割合の拡大に関する</a:t>
                      </a:r>
                      <a:r>
                        <a:rPr lang="ja-JP" sz="1200" b="1" kern="100" dirty="0" smtClean="0">
                          <a:solidFill>
                            <a:schemeClr val="tx1"/>
                          </a:solidFill>
                          <a:effectLst/>
                          <a:latin typeface="Meiryo UI" panose="020B0604030504040204" pitchFamily="50" charset="-128"/>
                          <a:ea typeface="Meiryo UI" panose="020B0604030504040204" pitchFamily="50" charset="-128"/>
                        </a:rPr>
                        <a:t>対策計画書</a:t>
                      </a:r>
                      <a:r>
                        <a:rPr lang="ja-JP" altLang="en-US" sz="1200" b="1" kern="100" dirty="0" smtClean="0">
                          <a:solidFill>
                            <a:schemeClr val="tx1"/>
                          </a:solidFill>
                          <a:effectLst/>
                          <a:latin typeface="Meiryo UI" panose="020B0604030504040204" pitchFamily="50" charset="-128"/>
                          <a:ea typeface="Meiryo UI" panose="020B0604030504040204" pitchFamily="50" charset="-128"/>
                        </a:rPr>
                        <a:t>・</a:t>
                      </a:r>
                      <a:r>
                        <a:rPr lang="ja-JP" sz="1200" b="1" kern="100" dirty="0" smtClean="0">
                          <a:solidFill>
                            <a:schemeClr val="tx1"/>
                          </a:solidFill>
                          <a:effectLst/>
                          <a:latin typeface="Meiryo UI" panose="020B0604030504040204" pitchFamily="50" charset="-128"/>
                          <a:ea typeface="Meiryo UI" panose="020B0604030504040204" pitchFamily="50" charset="-128"/>
                        </a:rPr>
                        <a:t>実績</a:t>
                      </a:r>
                      <a:r>
                        <a:rPr lang="ja-JP" sz="1200" b="1" kern="100" dirty="0">
                          <a:solidFill>
                            <a:schemeClr val="tx1"/>
                          </a:solidFill>
                          <a:effectLst/>
                          <a:latin typeface="Meiryo UI" panose="020B0604030504040204" pitchFamily="50" charset="-128"/>
                          <a:ea typeface="Meiryo UI" panose="020B0604030504040204" pitchFamily="50" charset="-128"/>
                        </a:rPr>
                        <a:t>報告書の届出を</a:t>
                      </a:r>
                      <a:r>
                        <a:rPr lang="ja-JP" sz="1200" b="1" kern="100" dirty="0" smtClean="0">
                          <a:solidFill>
                            <a:schemeClr val="tx1"/>
                          </a:solidFill>
                          <a:effectLst/>
                          <a:latin typeface="Meiryo UI" panose="020B0604030504040204" pitchFamily="50" charset="-128"/>
                          <a:ea typeface="Meiryo UI" panose="020B0604030504040204" pitchFamily="50" charset="-128"/>
                        </a:rPr>
                        <a:t>規定</a:t>
                      </a:r>
                      <a:endParaRPr lang="ja-JP" sz="1200" b="1" kern="100" dirty="0">
                        <a:solidFill>
                          <a:schemeClr val="tx1"/>
                        </a:solidFill>
                        <a:effectLst/>
                        <a:latin typeface="Meiryo UI" panose="020B0604030504040204" pitchFamily="50" charset="-128"/>
                        <a:ea typeface="Meiryo UI" panose="020B0604030504040204" pitchFamily="50" charset="-128"/>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6893164"/>
                  </a:ext>
                </a:extLst>
              </a:tr>
              <a:tr h="0">
                <a:tc>
                  <a:txBody>
                    <a:bodyPr/>
                    <a:lstStyle/>
                    <a:p>
                      <a:pPr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ウ　</a:t>
                      </a:r>
                      <a:r>
                        <a:rPr lang="ja-JP" sz="1200" b="0" kern="100" spc="-50" baseline="0" dirty="0" smtClean="0">
                          <a:solidFill>
                            <a:schemeClr val="tx1"/>
                          </a:solidFill>
                          <a:effectLst/>
                          <a:latin typeface="Meiryo UI" panose="020B0604030504040204" pitchFamily="50" charset="-128"/>
                          <a:ea typeface="Meiryo UI" panose="020B0604030504040204" pitchFamily="50" charset="-128"/>
                        </a:rPr>
                        <a:t>対策</a:t>
                      </a:r>
                      <a:r>
                        <a:rPr lang="ja-JP" sz="1200" b="0" kern="100" spc="-50" baseline="0" dirty="0">
                          <a:solidFill>
                            <a:schemeClr val="tx1"/>
                          </a:solidFill>
                          <a:effectLst/>
                          <a:latin typeface="Meiryo UI" panose="020B0604030504040204" pitchFamily="50" charset="-128"/>
                          <a:ea typeface="Meiryo UI" panose="020B0604030504040204" pitchFamily="50" charset="-128"/>
                        </a:rPr>
                        <a:t>計画書等の内容</a:t>
                      </a:r>
                      <a:r>
                        <a:rPr lang="ja-JP" altLang="en-US" sz="1200" b="0" kern="100" spc="-50" baseline="0" dirty="0">
                          <a:solidFill>
                            <a:schemeClr val="tx1"/>
                          </a:solidFill>
                          <a:effectLst/>
                          <a:latin typeface="Meiryo UI" panose="020B0604030504040204" pitchFamily="50" charset="-128"/>
                          <a:ea typeface="Meiryo UI" panose="020B0604030504040204" pitchFamily="50" charset="-128"/>
                        </a:rPr>
                        <a:t>の</a:t>
                      </a:r>
                      <a:r>
                        <a:rPr lang="ja-JP" sz="1200" b="0" kern="100" spc="-50" baseline="0" dirty="0">
                          <a:solidFill>
                            <a:schemeClr val="tx1"/>
                          </a:solidFill>
                          <a:effectLst/>
                          <a:latin typeface="Meiryo UI" panose="020B0604030504040204" pitchFamily="50" charset="-128"/>
                          <a:ea typeface="Meiryo UI" panose="020B0604030504040204" pitchFamily="50" charset="-128"/>
                        </a:rPr>
                        <a:t>評価・公表</a:t>
                      </a:r>
                      <a:endParaRPr lang="ja-JP" sz="1200" b="0" kern="100" spc="-5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対策計画書及び実績報告書の内容について、上記指針に基づき</a:t>
                      </a:r>
                      <a:r>
                        <a:rPr lang="ja-JP" sz="1200" b="1" kern="100" dirty="0">
                          <a:solidFill>
                            <a:schemeClr val="tx1"/>
                          </a:solidFill>
                          <a:effectLst/>
                          <a:latin typeface="Meiryo UI" panose="020B0604030504040204" pitchFamily="50" charset="-128"/>
                          <a:ea typeface="Meiryo UI" panose="020B0604030504040204" pitchFamily="50" charset="-128"/>
                        </a:rPr>
                        <a:t>評価・公表することを規定</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25975873"/>
                  </a:ext>
                </a:extLst>
              </a:tr>
            </a:tbl>
          </a:graphicData>
        </a:graphic>
      </p:graphicFrame>
      <p:graphicFrame>
        <p:nvGraphicFramePr>
          <p:cNvPr id="5" name="表 4">
            <a:extLst>
              <a:ext uri="{FF2B5EF4-FFF2-40B4-BE49-F238E27FC236}">
                <a16:creationId xmlns:a16="http://schemas.microsoft.com/office/drawing/2014/main" id="{69677EE1-587C-49AC-BF60-30AEAC9C58D8}"/>
              </a:ext>
            </a:extLst>
          </p:cNvPr>
          <p:cNvGraphicFramePr>
            <a:graphicFrameLocks noGrp="1"/>
          </p:cNvGraphicFramePr>
          <p:nvPr>
            <p:extLst>
              <p:ext uri="{D42A27DB-BD31-4B8C-83A1-F6EECF244321}">
                <p14:modId xmlns:p14="http://schemas.microsoft.com/office/powerpoint/2010/main" val="797892234"/>
              </p:ext>
            </p:extLst>
          </p:nvPr>
        </p:nvGraphicFramePr>
        <p:xfrm>
          <a:off x="4338719" y="7266664"/>
          <a:ext cx="8256875" cy="1628104"/>
        </p:xfrm>
        <a:graphic>
          <a:graphicData uri="http://schemas.openxmlformats.org/drawingml/2006/table">
            <a:tbl>
              <a:tblPr firstRow="1" firstCol="1" lastRow="1" lastCol="1" bandRow="1" bandCol="1">
                <a:tableStyleId>{5C22544A-7EE6-4342-B048-85BDC9FD1C3A}</a:tableStyleId>
              </a:tblPr>
              <a:tblGrid>
                <a:gridCol w="2422121">
                  <a:extLst>
                    <a:ext uri="{9D8B030D-6E8A-4147-A177-3AD203B41FA5}">
                      <a16:colId xmlns:a16="http://schemas.microsoft.com/office/drawing/2014/main" val="491020679"/>
                    </a:ext>
                  </a:extLst>
                </a:gridCol>
                <a:gridCol w="5834754">
                  <a:extLst>
                    <a:ext uri="{9D8B030D-6E8A-4147-A177-3AD203B41FA5}">
                      <a16:colId xmlns:a16="http://schemas.microsoft.com/office/drawing/2014/main" val="1133492596"/>
                    </a:ext>
                  </a:extLst>
                </a:gridCol>
              </a:tblGrid>
              <a:tr h="0">
                <a:tc>
                  <a:txBody>
                    <a:bodyPr/>
                    <a:lstStyle/>
                    <a:p>
                      <a:pPr algn="ctr">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項目</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1600"/>
                        </a:lnSpc>
                      </a:pPr>
                      <a:r>
                        <a:rPr lang="ja-JP" sz="1200" b="0" kern="100" dirty="0">
                          <a:solidFill>
                            <a:schemeClr val="tx1"/>
                          </a:solidFill>
                          <a:effectLst/>
                          <a:latin typeface="Meiryo UI" panose="020B0604030504040204" pitchFamily="50" charset="-128"/>
                          <a:ea typeface="Meiryo UI" panose="020B0604030504040204" pitchFamily="50" charset="-128"/>
                        </a:rPr>
                        <a:t>概要</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57245468"/>
                  </a:ext>
                </a:extLst>
              </a:tr>
              <a:tr h="0">
                <a:tc>
                  <a:txBody>
                    <a:bodyPr/>
                    <a:lstStyle/>
                    <a:p>
                      <a:pPr marL="0" marR="0" lvl="0" indent="0" algn="just" defTabSz="1280160" rtl="0" eaLnBrk="1" fontAlgn="auto" latinLnBrk="0" hangingPunct="1">
                        <a:lnSpc>
                          <a:spcPts val="1600"/>
                        </a:lnSpc>
                        <a:spcBef>
                          <a:spcPts val="0"/>
                        </a:spcBef>
                        <a:spcAft>
                          <a:spcPts val="0"/>
                        </a:spcAft>
                        <a:buClrTx/>
                        <a:buSzTx/>
                        <a:buFontTx/>
                        <a:buNone/>
                        <a:tabLst/>
                        <a:defRPr/>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ア　</a:t>
                      </a:r>
                      <a:r>
                        <a:rPr lang="ja-JP" altLang="ja-JP" sz="1200" b="0" kern="100" dirty="0" smtClean="0">
                          <a:solidFill>
                            <a:schemeClr val="tx1"/>
                          </a:solidFill>
                          <a:effectLst/>
                          <a:latin typeface="Meiryo UI" panose="020B0604030504040204" pitchFamily="50" charset="-128"/>
                          <a:ea typeface="Meiryo UI" panose="020B0604030504040204" pitchFamily="50" charset="-128"/>
                        </a:rPr>
                        <a:t>自動車販売・</a:t>
                      </a:r>
                      <a:r>
                        <a:rPr lang="ja-JP" altLang="en-US" sz="1200" b="0" kern="100" dirty="0" smtClean="0">
                          <a:solidFill>
                            <a:schemeClr val="tx1"/>
                          </a:solidFill>
                          <a:effectLst/>
                          <a:latin typeface="Meiryo UI" panose="020B0604030504040204" pitchFamily="50" charset="-128"/>
                          <a:ea typeface="Meiryo UI" panose="020B0604030504040204" pitchFamily="50" charset="-128"/>
                        </a:rPr>
                        <a:t>貸付</a:t>
                      </a:r>
                      <a:r>
                        <a:rPr lang="ja-JP" altLang="ja-JP" sz="1200" b="0" kern="100" dirty="0" smtClean="0">
                          <a:solidFill>
                            <a:schemeClr val="tx1"/>
                          </a:solidFill>
                          <a:effectLst/>
                          <a:latin typeface="Meiryo UI" panose="020B0604030504040204" pitchFamily="50" charset="-128"/>
                          <a:ea typeface="Meiryo UI" panose="020B0604030504040204" pitchFamily="50" charset="-128"/>
                        </a:rPr>
                        <a:t>事業者におけ</a:t>
                      </a:r>
                      <a:r>
                        <a:rPr lang="en-US" altLang="ja-JP" sz="1200" b="0" kern="100" dirty="0" smtClean="0">
                          <a:solidFill>
                            <a:schemeClr val="tx1"/>
                          </a:solidFill>
                          <a:effectLst/>
                          <a:latin typeface="Meiryo UI" panose="020B0604030504040204" pitchFamily="50" charset="-128"/>
                          <a:ea typeface="Meiryo UI" panose="020B0604030504040204" pitchFamily="50" charset="-128"/>
                        </a:rPr>
                        <a:t/>
                      </a:r>
                      <a:br>
                        <a:rPr lang="en-US" altLang="ja-JP" sz="1200" b="0" kern="100" dirty="0" smtClean="0">
                          <a:solidFill>
                            <a:schemeClr val="tx1"/>
                          </a:solidFill>
                          <a:effectLst/>
                          <a:latin typeface="Meiryo UI" panose="020B0604030504040204" pitchFamily="50" charset="-128"/>
                          <a:ea typeface="Meiryo UI" panose="020B0604030504040204" pitchFamily="50" charset="-128"/>
                        </a:rPr>
                      </a:br>
                      <a:r>
                        <a:rPr lang="ja-JP" altLang="en-US" sz="1200" b="0" kern="100" dirty="0" smtClean="0">
                          <a:solidFill>
                            <a:schemeClr val="tx1"/>
                          </a:solidFill>
                          <a:effectLst/>
                          <a:latin typeface="Meiryo UI" panose="020B0604030504040204" pitchFamily="50" charset="-128"/>
                          <a:ea typeface="Meiryo UI" panose="020B0604030504040204" pitchFamily="50" charset="-128"/>
                        </a:rPr>
                        <a:t>　</a:t>
                      </a:r>
                      <a:r>
                        <a:rPr lang="ja-JP" altLang="ja-JP" sz="1200" b="0" kern="100" dirty="0" err="1" smtClean="0">
                          <a:solidFill>
                            <a:schemeClr val="tx1"/>
                          </a:solidFill>
                          <a:effectLst/>
                          <a:latin typeface="Meiryo UI" panose="020B0604030504040204" pitchFamily="50" charset="-128"/>
                          <a:ea typeface="Meiryo UI" panose="020B0604030504040204" pitchFamily="50" charset="-128"/>
                        </a:rPr>
                        <a:t>る</a:t>
                      </a:r>
                      <a:r>
                        <a:rPr lang="ja-JP" altLang="ja-JP" sz="1200" b="0" kern="100" dirty="0" smtClean="0">
                          <a:solidFill>
                            <a:schemeClr val="tx1"/>
                          </a:solidFill>
                          <a:effectLst/>
                          <a:latin typeface="Meiryo UI" panose="020B0604030504040204" pitchFamily="50" charset="-128"/>
                          <a:ea typeface="Meiryo UI" panose="020B0604030504040204" pitchFamily="50" charset="-128"/>
                        </a:rPr>
                        <a:t>環境情報の説明制度</a:t>
                      </a:r>
                      <a:endParaRPr lang="ja-JP"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altLang="ja-JP" sz="1200" b="0" kern="100" dirty="0" smtClean="0">
                          <a:solidFill>
                            <a:schemeClr val="tx1"/>
                          </a:solidFill>
                          <a:effectLst/>
                          <a:latin typeface="Meiryo UI" panose="020B0604030504040204" pitchFamily="50" charset="-128"/>
                          <a:ea typeface="Meiryo UI" panose="020B0604030504040204" pitchFamily="50" charset="-128"/>
                        </a:rPr>
                        <a:t>事業者に対し、</a:t>
                      </a:r>
                      <a:r>
                        <a:rPr lang="ja-JP" altLang="ja-JP" sz="1200" b="1" kern="100" dirty="0" smtClean="0">
                          <a:solidFill>
                            <a:schemeClr val="tx1"/>
                          </a:solidFill>
                          <a:effectLst/>
                          <a:latin typeface="Meiryo UI" panose="020B0604030504040204" pitchFamily="50" charset="-128"/>
                          <a:ea typeface="Meiryo UI" panose="020B0604030504040204" pitchFamily="50" charset="-128"/>
                        </a:rPr>
                        <a:t>新車販売時及び車両</a:t>
                      </a:r>
                      <a:r>
                        <a:rPr lang="ja-JP" altLang="en-US" sz="1200" b="1" kern="100" dirty="0" smtClean="0">
                          <a:solidFill>
                            <a:schemeClr val="tx1"/>
                          </a:solidFill>
                          <a:effectLst/>
                          <a:latin typeface="Meiryo UI" panose="020B0604030504040204" pitchFamily="50" charset="-128"/>
                          <a:ea typeface="Meiryo UI" panose="020B0604030504040204" pitchFamily="50" charset="-128"/>
                        </a:rPr>
                        <a:t>貸付</a:t>
                      </a:r>
                      <a:r>
                        <a:rPr lang="ja-JP" altLang="ja-JP" sz="1200" b="1" kern="100" dirty="0" smtClean="0">
                          <a:solidFill>
                            <a:schemeClr val="tx1"/>
                          </a:solidFill>
                          <a:effectLst/>
                          <a:latin typeface="Meiryo UI" panose="020B0604030504040204" pitchFamily="50" charset="-128"/>
                          <a:ea typeface="Meiryo UI" panose="020B0604030504040204" pitchFamily="50" charset="-128"/>
                        </a:rPr>
                        <a:t>時</a:t>
                      </a:r>
                      <a:r>
                        <a:rPr lang="ja-JP" altLang="ja-JP" sz="1200" b="0" kern="100" dirty="0" smtClean="0">
                          <a:solidFill>
                            <a:schemeClr val="tx1"/>
                          </a:solidFill>
                          <a:effectLst/>
                          <a:latin typeface="Meiryo UI" panose="020B0604030504040204" pitchFamily="50" charset="-128"/>
                          <a:ea typeface="Meiryo UI" panose="020B0604030504040204" pitchFamily="50" charset="-128"/>
                        </a:rPr>
                        <a:t>におけるエネルギー消費性能等の</a:t>
                      </a:r>
                      <a:r>
                        <a:rPr lang="ja-JP" altLang="ja-JP" sz="1200" b="1" kern="100" dirty="0" smtClean="0">
                          <a:solidFill>
                            <a:schemeClr val="tx1"/>
                          </a:solidFill>
                          <a:effectLst/>
                          <a:latin typeface="Meiryo UI" panose="020B0604030504040204" pitchFamily="50" charset="-128"/>
                          <a:ea typeface="Meiryo UI" panose="020B0604030504040204" pitchFamily="50" charset="-128"/>
                        </a:rPr>
                        <a:t>自動車環境情報の説明義務を規定</a:t>
                      </a:r>
                      <a:endParaRPr lang="ja-JP" sz="1200" b="1" kern="100" dirty="0">
                        <a:solidFill>
                          <a:schemeClr val="tx1"/>
                        </a:solidFill>
                        <a:effectLst/>
                        <a:latin typeface="Meiryo UI" panose="020B0604030504040204" pitchFamily="50" charset="-128"/>
                        <a:ea typeface="Meiryo UI" panose="020B0604030504040204" pitchFamily="50" charset="-128"/>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46145727"/>
                  </a:ext>
                </a:extLst>
              </a:tr>
              <a:tr h="0">
                <a:tc>
                  <a:txBody>
                    <a:bodyPr/>
                    <a:lstStyle/>
                    <a:p>
                      <a:pPr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イ　</a:t>
                      </a:r>
                      <a:r>
                        <a:rPr lang="ja-JP" altLang="ja-JP" sz="1100" b="0" kern="100" dirty="0" smtClean="0">
                          <a:solidFill>
                            <a:schemeClr val="tx1"/>
                          </a:solidFill>
                          <a:effectLst/>
                          <a:latin typeface="Meiryo UI" panose="020B0604030504040204" pitchFamily="50" charset="-128"/>
                          <a:ea typeface="Meiryo UI" panose="020B0604030504040204" pitchFamily="50" charset="-128"/>
                        </a:rPr>
                        <a:t>自動車販売事業者における</a:t>
                      </a:r>
                      <a:r>
                        <a:rPr lang="ja-JP" altLang="en-US" sz="1100" b="0" kern="100" dirty="0" smtClean="0">
                          <a:solidFill>
                            <a:schemeClr val="tx1"/>
                          </a:solidFill>
                          <a:effectLst/>
                          <a:latin typeface="Meiryo UI" panose="020B0604030504040204" pitchFamily="50" charset="-128"/>
                          <a:ea typeface="Meiryo UI" panose="020B0604030504040204" pitchFamily="50" charset="-128"/>
                        </a:rPr>
                        <a:t>電動車</a:t>
                      </a:r>
                      <a:r>
                        <a:rPr lang="en-US" altLang="ja-JP" sz="1100" b="0" kern="100" dirty="0" smtClean="0">
                          <a:solidFill>
                            <a:schemeClr val="tx1"/>
                          </a:solidFill>
                          <a:effectLst/>
                          <a:latin typeface="Meiryo UI" panose="020B0604030504040204" pitchFamily="50" charset="-128"/>
                          <a:ea typeface="Meiryo UI" panose="020B0604030504040204" pitchFamily="50" charset="-128"/>
                        </a:rPr>
                        <a:t/>
                      </a:r>
                      <a:br>
                        <a:rPr lang="en-US" altLang="ja-JP" sz="1100" b="0" kern="100" dirty="0" smtClean="0">
                          <a:solidFill>
                            <a:schemeClr val="tx1"/>
                          </a:solidFill>
                          <a:effectLst/>
                          <a:latin typeface="Meiryo UI" panose="020B0604030504040204" pitchFamily="50" charset="-128"/>
                          <a:ea typeface="Meiryo UI" panose="020B0604030504040204" pitchFamily="50" charset="-128"/>
                        </a:rPr>
                      </a:br>
                      <a:r>
                        <a:rPr lang="ja-JP" altLang="en-US" sz="1100" b="0" kern="100" dirty="0" smtClean="0">
                          <a:solidFill>
                            <a:schemeClr val="tx1"/>
                          </a:solidFill>
                          <a:effectLst/>
                          <a:latin typeface="Meiryo UI" panose="020B0604030504040204" pitchFamily="50" charset="-128"/>
                          <a:ea typeface="Meiryo UI" panose="020B0604030504040204" pitchFamily="50" charset="-128"/>
                        </a:rPr>
                        <a:t>　普及促進</a:t>
                      </a:r>
                      <a:r>
                        <a:rPr lang="ja-JP" altLang="ja-JP" sz="1100" b="0" kern="100" dirty="0" smtClean="0">
                          <a:solidFill>
                            <a:schemeClr val="tx1"/>
                          </a:solidFill>
                          <a:effectLst/>
                          <a:latin typeface="Meiryo UI" panose="020B0604030504040204" pitchFamily="50" charset="-128"/>
                          <a:ea typeface="Meiryo UI" panose="020B0604030504040204" pitchFamily="50" charset="-128"/>
                        </a:rPr>
                        <a:t>計画書・実績報告書制度</a:t>
                      </a:r>
                      <a:endParaRPr lang="ja-JP" sz="11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altLang="ja-JP" sz="1200" b="1" kern="100" dirty="0" smtClean="0">
                          <a:solidFill>
                            <a:schemeClr val="tx1"/>
                          </a:solidFill>
                          <a:effectLst/>
                          <a:latin typeface="Meiryo UI" panose="020B0604030504040204" pitchFamily="50" charset="-128"/>
                          <a:ea typeface="Meiryo UI" panose="020B0604030504040204" pitchFamily="50" charset="-128"/>
                        </a:rPr>
                        <a:t>一定規模以上の新車販売実績のある事業者に対し</a:t>
                      </a:r>
                      <a:r>
                        <a:rPr lang="ja-JP" altLang="ja-JP" sz="1200" b="0" kern="100" dirty="0" smtClean="0">
                          <a:solidFill>
                            <a:schemeClr val="tx1"/>
                          </a:solidFill>
                          <a:effectLst/>
                          <a:latin typeface="Meiryo UI" panose="020B0604030504040204" pitchFamily="50" charset="-128"/>
                          <a:ea typeface="Meiryo UI" panose="020B0604030504040204" pitchFamily="50" charset="-128"/>
                        </a:rPr>
                        <a:t>、電動車普及促進に係る取組等に関する</a:t>
                      </a:r>
                      <a:r>
                        <a:rPr lang="ja-JP" altLang="ja-JP" sz="1200" b="1" kern="100" dirty="0" smtClean="0">
                          <a:solidFill>
                            <a:schemeClr val="tx1"/>
                          </a:solidFill>
                          <a:effectLst/>
                          <a:latin typeface="Meiryo UI" panose="020B0604030504040204" pitchFamily="50" charset="-128"/>
                          <a:ea typeface="Meiryo UI" panose="020B0604030504040204" pitchFamily="50" charset="-128"/>
                        </a:rPr>
                        <a:t>計画書・実績報告書の届出を規定</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90000315"/>
                  </a:ext>
                </a:extLst>
              </a:tr>
              <a:tr h="0">
                <a:tc>
                  <a:txBody>
                    <a:bodyPr/>
                    <a:lstStyle/>
                    <a:p>
                      <a:pPr marL="0" marR="47625" lvl="0" indent="0" algn="just" defTabSz="1280160" rtl="0" eaLnBrk="1" fontAlgn="auto" latinLnBrk="0" hangingPunct="1">
                        <a:lnSpc>
                          <a:spcPts val="1600"/>
                        </a:lnSpc>
                        <a:spcBef>
                          <a:spcPts val="0"/>
                        </a:spcBef>
                        <a:spcAft>
                          <a:spcPts val="0"/>
                        </a:spcAft>
                        <a:buClrTx/>
                        <a:buSzTx/>
                        <a:buFontTx/>
                        <a:buNone/>
                        <a:tabLst/>
                        <a:defRPr/>
                      </a:pPr>
                      <a:r>
                        <a:rPr lang="ja-JP" altLang="en-US" sz="1200" b="0" kern="100" dirty="0" smtClean="0">
                          <a:solidFill>
                            <a:schemeClr val="tx1"/>
                          </a:solidFill>
                          <a:effectLst/>
                          <a:latin typeface="Meiryo UI" panose="020B0604030504040204" pitchFamily="50" charset="-128"/>
                          <a:ea typeface="Meiryo UI" panose="020B0604030504040204" pitchFamily="50" charset="-128"/>
                        </a:rPr>
                        <a:t>ウ　</a:t>
                      </a:r>
                      <a:r>
                        <a:rPr lang="ja-JP" altLang="ja-JP" sz="1200" b="0" kern="100" dirty="0" smtClean="0">
                          <a:solidFill>
                            <a:schemeClr val="tx1"/>
                          </a:solidFill>
                          <a:effectLst/>
                          <a:latin typeface="Meiryo UI" panose="020B0604030504040204" pitchFamily="50" charset="-128"/>
                          <a:ea typeface="Meiryo UI" panose="020B0604030504040204" pitchFamily="50" charset="-128"/>
                        </a:rPr>
                        <a:t>電動車の普及に係る責務</a:t>
                      </a:r>
                      <a:endParaRPr lang="ja-JP"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1600"/>
                        </a:lnSpc>
                      </a:pPr>
                      <a:r>
                        <a:rPr lang="ja-JP" altLang="en-US" sz="1200" b="0" kern="100" dirty="0" smtClean="0">
                          <a:solidFill>
                            <a:schemeClr val="tx1"/>
                          </a:solidFill>
                          <a:effectLst/>
                          <a:latin typeface="Meiryo UI" panose="020B0604030504040204" pitchFamily="50" charset="-128"/>
                          <a:ea typeface="Meiryo UI" panose="020B0604030504040204" pitchFamily="50" charset="-128"/>
                        </a:rPr>
                        <a:t>府、</a:t>
                      </a:r>
                      <a:r>
                        <a:rPr lang="ja-JP" altLang="ja-JP" sz="1200" b="0" kern="100" dirty="0" smtClean="0">
                          <a:solidFill>
                            <a:schemeClr val="tx1"/>
                          </a:solidFill>
                          <a:effectLst/>
                          <a:latin typeface="Meiryo UI" panose="020B0604030504040204" pitchFamily="50" charset="-128"/>
                          <a:ea typeface="Meiryo UI" panose="020B0604030504040204" pitchFamily="50" charset="-128"/>
                        </a:rPr>
                        <a:t>自動車販売・</a:t>
                      </a:r>
                      <a:r>
                        <a:rPr lang="ja-JP" altLang="en-US" sz="1200" b="0" kern="100" dirty="0" smtClean="0">
                          <a:solidFill>
                            <a:schemeClr val="tx1"/>
                          </a:solidFill>
                          <a:effectLst/>
                          <a:latin typeface="Meiryo UI" panose="020B0604030504040204" pitchFamily="50" charset="-128"/>
                          <a:ea typeface="Meiryo UI" panose="020B0604030504040204" pitchFamily="50" charset="-128"/>
                        </a:rPr>
                        <a:t>貸付</a:t>
                      </a:r>
                      <a:r>
                        <a:rPr lang="ja-JP" altLang="ja-JP" sz="1200" b="0" kern="100" dirty="0" smtClean="0">
                          <a:solidFill>
                            <a:schemeClr val="tx1"/>
                          </a:solidFill>
                          <a:effectLst/>
                          <a:latin typeface="Meiryo UI" panose="020B0604030504040204" pitchFamily="50" charset="-128"/>
                          <a:ea typeface="Meiryo UI" panose="020B0604030504040204" pitchFamily="50" charset="-128"/>
                        </a:rPr>
                        <a:t>事業者</a:t>
                      </a:r>
                      <a:r>
                        <a:rPr lang="ja-JP" altLang="en-US" sz="1200" b="0" kern="100" dirty="0" smtClean="0">
                          <a:solidFill>
                            <a:schemeClr val="tx1"/>
                          </a:solidFill>
                          <a:effectLst/>
                          <a:latin typeface="Meiryo UI" panose="020B0604030504040204" pitchFamily="50" charset="-128"/>
                          <a:ea typeface="Meiryo UI" panose="020B0604030504040204" pitchFamily="50" charset="-128"/>
                        </a:rPr>
                        <a:t>、</a:t>
                      </a:r>
                      <a:r>
                        <a:rPr lang="ja-JP" altLang="ja-JP" sz="1200" b="0" kern="100" dirty="0" smtClean="0">
                          <a:solidFill>
                            <a:schemeClr val="tx1"/>
                          </a:solidFill>
                          <a:effectLst/>
                          <a:latin typeface="Meiryo UI" panose="020B0604030504040204" pitchFamily="50" charset="-128"/>
                          <a:ea typeface="Meiryo UI" panose="020B0604030504040204" pitchFamily="50" charset="-128"/>
                        </a:rPr>
                        <a:t>商業・宿泊施設等の駐車場設置者</a:t>
                      </a:r>
                      <a:r>
                        <a:rPr lang="ja-JP" altLang="en-US" sz="1200" b="0" kern="100" dirty="0" smtClean="0">
                          <a:solidFill>
                            <a:schemeClr val="tx1"/>
                          </a:solidFill>
                          <a:effectLst/>
                          <a:latin typeface="Meiryo UI" panose="020B0604030504040204" pitchFamily="50" charset="-128"/>
                          <a:ea typeface="Meiryo UI" panose="020B0604030504040204" pitchFamily="50" charset="-128"/>
                        </a:rPr>
                        <a:t>に対し、</a:t>
                      </a:r>
                      <a:r>
                        <a:rPr lang="ja-JP" altLang="ja-JP" sz="1200" b="1" kern="100" dirty="0" smtClean="0">
                          <a:solidFill>
                            <a:schemeClr val="tx1"/>
                          </a:solidFill>
                          <a:effectLst/>
                          <a:latin typeface="Meiryo UI" panose="020B0604030504040204" pitchFamily="50" charset="-128"/>
                          <a:ea typeface="Meiryo UI" panose="020B0604030504040204" pitchFamily="50" charset="-128"/>
                        </a:rPr>
                        <a:t>電動車の普及に係る責務（努力義務）を規定</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28951584"/>
                  </a:ext>
                </a:extLst>
              </a:tr>
            </a:tbl>
          </a:graphicData>
        </a:graphic>
      </p:graphicFrame>
      <p:sp>
        <p:nvSpPr>
          <p:cNvPr id="8" name="テキスト ボックス 7"/>
          <p:cNvSpPr txBox="1"/>
          <p:nvPr/>
        </p:nvSpPr>
        <p:spPr>
          <a:xfrm>
            <a:off x="2594072" y="4368552"/>
            <a:ext cx="1574480" cy="400110"/>
          </a:xfrm>
          <a:prstGeom prst="rect">
            <a:avLst/>
          </a:prstGeom>
          <a:noFill/>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大阪府地球温暖化対策実行計画</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区域施策編</a:t>
            </a:r>
            <a:r>
              <a:rPr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1673021" y="147952"/>
            <a:ext cx="1033727" cy="348813"/>
          </a:xfrm>
          <a:prstGeom prst="rect">
            <a:avLst/>
          </a:prstGeom>
          <a:noFill/>
          <a:ln>
            <a:solidFill>
              <a:schemeClr val="tx1"/>
            </a:solidFill>
          </a:ln>
        </p:spPr>
        <p:txBody>
          <a:bodyPr wrap="square" rtlCol="0" anchor="ctr" anchorCtr="0">
            <a:spAutoFit/>
          </a:bodyPr>
          <a:lstStyle/>
          <a:p>
            <a:pPr lvl="0" algn="ctr" defTabSz="914400" eaLnBrk="0" fontAlgn="base" hangingPunct="0">
              <a:lnSpc>
                <a:spcPts val="2000"/>
              </a:lnSpc>
              <a:spcBef>
                <a:spcPct val="0"/>
              </a:spcBef>
              <a:spcAft>
                <a:spcPct val="0"/>
              </a:spcAft>
            </a:pPr>
            <a:r>
              <a:rPr kumimoji="0" lang="ja-JP" altLang="en-US" sz="1800" dirty="0">
                <a:latin typeface="Meiryo UI" panose="020B0604030504040204" pitchFamily="50" charset="-128"/>
                <a:ea typeface="Meiryo UI" panose="020B0604030504040204" pitchFamily="50" charset="-128"/>
                <a:cs typeface="ＭＳ Ｐゴシック" panose="020B0600070205080204" pitchFamily="50" charset="-128"/>
              </a:rPr>
              <a:t>大阪府</a:t>
            </a:r>
            <a:endParaRPr kumimoji="0" lang="en-US" altLang="ja-JP" sz="1800" dirty="0">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3680386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1195</Words>
  <Application>Microsoft Office PowerPoint</Application>
  <PresentationFormat>A3 297x420 mm</PresentationFormat>
  <Paragraphs>94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2022-07-06T00:48:22Z</dcterms:created>
  <dcterms:modified xsi:type="dcterms:W3CDTF">2022-07-06T00:48:30Z</dcterms:modified>
</cp:coreProperties>
</file>