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744" r:id="rId1"/>
  </p:sldMasterIdLst>
  <p:notesMasterIdLst>
    <p:notesMasterId r:id="rId3"/>
  </p:notesMasterIdLst>
  <p:handoutMasterIdLst>
    <p:handoutMasterId r:id="rId4"/>
  </p:handoutMasterIdLst>
  <p:sldIdLst>
    <p:sldId id="845" r:id="rId2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66"/>
    <a:srgbClr val="FF9900"/>
    <a:srgbClr val="0000CC"/>
    <a:srgbClr val="5D7430"/>
    <a:srgbClr val="9BBB59"/>
    <a:srgbClr val="9B395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59" autoAdjust="0"/>
    <p:restoredTop sz="94206" autoAdjust="0"/>
  </p:normalViewPr>
  <p:slideViewPr>
    <p:cSldViewPr showGuides="1">
      <p:cViewPr varScale="1">
        <p:scale>
          <a:sx n="74" d="100"/>
          <a:sy n="74" d="100"/>
        </p:scale>
        <p:origin x="804" y="7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12894"/>
    </p:cViewPr>
  </p:sorterViewPr>
  <p:notesViewPr>
    <p:cSldViewPr>
      <p:cViewPr varScale="1">
        <p:scale>
          <a:sx n="60" d="100"/>
          <a:sy n="60" d="100"/>
        </p:scale>
        <p:origin x="3274" y="3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E881E7-AE69-4146-94D2-2270EEF8DDA0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94D33-C8B2-4ABC-9002-0DE385A9DF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727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310774-28F9-4F9B-9668-F263BD70C017}" type="datetimeFigureOut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AA14F-D4B8-4FAD-8C38-DB5B92F8C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5865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27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37" algn="l" defTabSz="91427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74" algn="l" defTabSz="91427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10" algn="l" defTabSz="91427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47" algn="l" defTabSz="91427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684" algn="l" defTabSz="91427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21" algn="l" defTabSz="91427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957" algn="l" defTabSz="91427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093" algn="l" defTabSz="91427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944BA3-4366-40E7-BDA7-36C59C4D60BB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6297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98248-9989-4959-A78D-E27E2EC999A9}" type="datetime1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083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B4D2-E11A-4E46-8D66-78669D01B293}" type="datetime1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624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EE09-DB79-4A0B-9E93-DA5B8806A46E}" type="datetime1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641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F931-C299-42E4-ABF4-765EF126FDD3}" type="datetime1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9131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46DF-20AF-4D26-B2EA-6E97D059A029}" type="datetime1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851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B040-81ED-4A71-A35B-7CCCF4AB8CA2}" type="datetime1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901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987A-1026-4DFA-9BD6-94BF48192DD0}" type="datetime1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46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47D9-61A8-4B22-B0C1-9A3DB5CE19DA}" type="datetime1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580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C416B-355D-4CF0-8A61-FEE78AFCE2D5}" type="datetime1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615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E29C-9503-4949-BF3E-A222CA9DA38C}" type="datetime1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77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3E5E-844E-49D1-9DF0-5E5BA440B29B}" type="datetime1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14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2547E-DCFA-40C1-950C-61A19978382E}" type="datetime1">
              <a:rPr kumimoji="1" lang="ja-JP" altLang="en-US" smtClean="0"/>
              <a:t>2022/10/19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DF1FA-2879-4CB1-9630-E4043495BA9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9650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">
            <a:extLst>
              <a:ext uri="{FF2B5EF4-FFF2-40B4-BE49-F238E27FC236}">
                <a16:creationId xmlns:a16="http://schemas.microsoft.com/office/drawing/2014/main" id="{B1167450-A7EB-4B21-A04B-10C1D1D95C3C}"/>
              </a:ext>
            </a:extLst>
          </p:cNvPr>
          <p:cNvSpPr txBox="1">
            <a:spLocks/>
          </p:cNvSpPr>
          <p:nvPr/>
        </p:nvSpPr>
        <p:spPr>
          <a:xfrm>
            <a:off x="0" y="14844"/>
            <a:ext cx="12192000" cy="692696"/>
          </a:xfrm>
          <a:prstGeom prst="rect">
            <a:avLst/>
          </a:prstGeom>
          <a:solidFill>
            <a:srgbClr val="000066"/>
          </a:solidFill>
        </p:spPr>
        <p:txBody>
          <a:bodyPr vert="horz" lIns="179975" tIns="45714" rIns="91427" bIns="4571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「脱炭素経営促進パッケージ」イメージ</a:t>
            </a:r>
            <a:endParaRPr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9336" y="836712"/>
            <a:ext cx="11881320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○府域の温室効果ガス排出量の半分以上を産業・業務部門が占めていることから、脱炭素ビジネス分野の取組みは極めて重要。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○とりわけ、中小事業者においては、脱炭素に対する認識が十分に浸透しておらず、自社の排出量を知る第一歩から、設備更新等による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排出削減に至るまで、広範な伴走支援が必要であり、コロナ禍やウクライナ問題による経済的ダメージを考慮した経済的支援も求められている。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19336" y="2060848"/>
            <a:ext cx="11881319" cy="15345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119336" y="3625208"/>
            <a:ext cx="11881320" cy="30830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2027780" y="2132855"/>
            <a:ext cx="2448000" cy="1368153"/>
          </a:xfrm>
          <a:prstGeom prst="roundRect">
            <a:avLst>
              <a:gd name="adj" fmla="val 1035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kumimoji="1"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kumimoji="1" lang="ja-JP" altLang="en-US" sz="14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気候</a:t>
            </a:r>
            <a:r>
              <a:rPr kumimoji="1"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変動対策推進条例に基づく届出制度の強化・拡大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排出量の削減目安１％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年→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1.5%/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年など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marL="90488" indent="-90488">
              <a:lnSpc>
                <a:spcPct val="50000"/>
              </a:lnSpc>
            </a:pP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評価を活用した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ESG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金融の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活性化につい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て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2027780" y="1751422"/>
            <a:ext cx="2448000" cy="30942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制度の充実</a:t>
            </a:r>
          </a:p>
        </p:txBody>
      </p:sp>
      <p:sp>
        <p:nvSpPr>
          <p:cNvPr id="36" name="角丸四角形 35"/>
          <p:cNvSpPr/>
          <p:nvPr/>
        </p:nvSpPr>
        <p:spPr>
          <a:xfrm>
            <a:off x="4509698" y="1746156"/>
            <a:ext cx="2448000" cy="30942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取組体制等への支援</a:t>
            </a:r>
          </a:p>
        </p:txBody>
      </p:sp>
      <p:sp>
        <p:nvSpPr>
          <p:cNvPr id="37" name="角丸四角形 36"/>
          <p:cNvSpPr/>
          <p:nvPr/>
        </p:nvSpPr>
        <p:spPr>
          <a:xfrm>
            <a:off x="6996895" y="1751422"/>
            <a:ext cx="2448000" cy="30942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設備更新等への支援</a:t>
            </a:r>
          </a:p>
        </p:txBody>
      </p:sp>
      <p:sp>
        <p:nvSpPr>
          <p:cNvPr id="38" name="角丸四角形 37"/>
          <p:cNvSpPr/>
          <p:nvPr/>
        </p:nvSpPr>
        <p:spPr>
          <a:xfrm>
            <a:off x="2027780" y="3625208"/>
            <a:ext cx="2448000" cy="3021136"/>
          </a:xfrm>
          <a:prstGeom prst="roundRect">
            <a:avLst>
              <a:gd name="adj" fmla="val 593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kumimoji="1"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kumimoji="1" lang="ja-JP" altLang="en-US" sz="14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気候</a:t>
            </a:r>
            <a:r>
              <a:rPr kumimoji="1"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変動対策推進条例に基づく届出制度の強化・拡大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任意届出・支援スキームの創設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marL="90488" indent="-90488"/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評価を活用した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ESG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金融の活性化について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検討（再掲）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>
              <a:lnSpc>
                <a:spcPct val="50000"/>
              </a:lnSpc>
            </a:pP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・事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業者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に向けた脱炭素経営の促進、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省エネ診断、補助金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ESG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融資の情報提供など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支援方策について検討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>
              <a:lnSpc>
                <a:spcPct val="50000"/>
              </a:lnSpc>
            </a:pP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・事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業者が対策計画書に基づき実施する設備更新等の取組みに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対する支援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モデル事例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発信について検討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1342" y="2151947"/>
            <a:ext cx="1800201" cy="1123384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大企業等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50000"/>
              </a:lnSpc>
            </a:pP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・約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800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者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条例対象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・事業者全体の約６割のエネルギー使用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91343" y="3818364"/>
            <a:ext cx="1728193" cy="1338828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中小企業等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50000"/>
              </a:lnSpc>
            </a:pP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・府内事業者の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99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％以上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・事業者全体の約４割のエネルギー使用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角丸四角形 3">
            <a:extLst>
              <a:ext uri="{FF2B5EF4-FFF2-40B4-BE49-F238E27FC236}">
                <a16:creationId xmlns:a16="http://schemas.microsoft.com/office/drawing/2014/main" id="{DBFFFFA3-8A82-4C8B-85BD-FCD16A01D539}"/>
              </a:ext>
            </a:extLst>
          </p:cNvPr>
          <p:cNvSpPr/>
          <p:nvPr/>
        </p:nvSpPr>
        <p:spPr>
          <a:xfrm>
            <a:off x="9472434" y="2132856"/>
            <a:ext cx="2448000" cy="4509678"/>
          </a:xfrm>
          <a:prstGeom prst="roundRect">
            <a:avLst>
              <a:gd name="adj" fmla="val 577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kumimoji="1"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kumimoji="1" lang="ja-JP" altLang="en-US" sz="14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蓄電池</a:t>
            </a:r>
            <a:r>
              <a:rPr kumimoji="1"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、水素・燃料電池等の研究開発支援及び導入促進</a:t>
            </a:r>
            <a:endParaRPr kumimoji="1" lang="en-US" altLang="ja-JP" sz="1400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/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・蓄電池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、水素・燃料電池等の研究開発や実証実験等の取組みを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>
              <a:lnSpc>
                <a:spcPct val="50000"/>
              </a:lnSpc>
            </a:pP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・カーボンニュートラル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技術開発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>
              <a:lnSpc>
                <a:spcPct val="50000"/>
              </a:lnSpc>
            </a:pP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・バイオプラスチックビジネス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推進事業補助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角丸四角形 34">
            <a:extLst>
              <a:ext uri="{FF2B5EF4-FFF2-40B4-BE49-F238E27FC236}">
                <a16:creationId xmlns:a16="http://schemas.microsoft.com/office/drawing/2014/main" id="{00501741-541C-4A75-B786-996378885FDA}"/>
              </a:ext>
            </a:extLst>
          </p:cNvPr>
          <p:cNvSpPr/>
          <p:nvPr/>
        </p:nvSpPr>
        <p:spPr>
          <a:xfrm>
            <a:off x="9472434" y="1751422"/>
            <a:ext cx="2448000" cy="30942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（開発</a:t>
            </a:r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・実証等</a:t>
            </a:r>
            <a:r>
              <a:rPr kumimoji="1"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支援）</a:t>
            </a:r>
            <a:endParaRPr kumimoji="1" lang="ja-JP" altLang="en-US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角丸四角形 3">
            <a:extLst>
              <a:ext uri="{FF2B5EF4-FFF2-40B4-BE49-F238E27FC236}">
                <a16:creationId xmlns:a16="http://schemas.microsoft.com/office/drawing/2014/main" id="{D09D427C-86D4-47A2-A58C-CBF0246A2AAE}"/>
              </a:ext>
            </a:extLst>
          </p:cNvPr>
          <p:cNvSpPr/>
          <p:nvPr/>
        </p:nvSpPr>
        <p:spPr>
          <a:xfrm>
            <a:off x="6992412" y="2132856"/>
            <a:ext cx="2448000" cy="4509678"/>
          </a:xfrm>
          <a:prstGeom prst="roundRect">
            <a:avLst>
              <a:gd name="adj" fmla="val 577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kumimoji="1"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kumimoji="1" lang="ja-JP" altLang="en-US" sz="14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</a:t>
            </a:r>
            <a:r>
              <a:rPr kumimoji="1"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業者の脱炭素経営の促進</a:t>
            </a:r>
            <a:endParaRPr kumimoji="1" lang="en-US" altLang="ja-JP" sz="1400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/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・国による補助金等の紹介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>
              <a:lnSpc>
                <a:spcPct val="50000"/>
              </a:lnSpc>
            </a:pP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・自家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消費型太陽光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発電の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導入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促進等再エネ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の利用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拡大について検討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>
              <a:lnSpc>
                <a:spcPct val="50000"/>
              </a:lnSpc>
            </a:pP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・中小事業者における省エネ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診断・計画的な設備更新等へ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補助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>
              <a:lnSpc>
                <a:spcPct val="50000"/>
              </a:lnSpc>
            </a:pP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zh-TW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中小事業者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による</a:t>
            </a:r>
            <a:r>
              <a:rPr kumimoji="1" lang="en-US" altLang="zh-TW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LED</a:t>
            </a:r>
            <a:r>
              <a:rPr kumimoji="1" lang="zh-TW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導入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促進に対する補助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50000"/>
              </a:lnSpc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>
              <a:spcAft>
                <a:spcPts val="200"/>
              </a:spcAft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・万博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を契機としたバス事業者の脱炭素化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促進補助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>
              <a:lnSpc>
                <a:spcPct val="50000"/>
              </a:lnSpc>
              <a:spcAft>
                <a:spcPts val="200"/>
              </a:spcAft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zh-TW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電気</a:t>
            </a:r>
            <a:r>
              <a:rPr kumimoji="1" lang="zh-TW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自動車用充電設備</a:t>
            </a:r>
            <a:r>
              <a:rPr kumimoji="1" lang="zh-TW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導入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補助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86007D25-B944-4255-AA0E-606377C83F3E}"/>
              </a:ext>
            </a:extLst>
          </p:cNvPr>
          <p:cNvSpPr/>
          <p:nvPr/>
        </p:nvSpPr>
        <p:spPr>
          <a:xfrm>
            <a:off x="9477750" y="4541007"/>
            <a:ext cx="2441650" cy="2089951"/>
          </a:xfrm>
          <a:prstGeom prst="roundRect">
            <a:avLst>
              <a:gd name="adj" fmla="val 674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■脱炭素ビジネスの加速化に向けて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900" indent="-88900"/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✔制度の充実、取組体制等への支援など基盤的支援が不可欠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900" indent="-88900"/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✔設備更新、開発・実証等への支援の一層の充実が求められる。</a:t>
            </a:r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411C5BA1-8DF0-44EC-8687-9DDD370CF9CD}"/>
              </a:ext>
            </a:extLst>
          </p:cNvPr>
          <p:cNvSpPr/>
          <p:nvPr/>
        </p:nvSpPr>
        <p:spPr>
          <a:xfrm>
            <a:off x="9508228" y="4275908"/>
            <a:ext cx="648072" cy="261574"/>
          </a:xfrm>
          <a:prstGeom prst="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矢印: 下 24">
            <a:extLst>
              <a:ext uri="{FF2B5EF4-FFF2-40B4-BE49-F238E27FC236}">
                <a16:creationId xmlns:a16="http://schemas.microsoft.com/office/drawing/2014/main" id="{616A9CA2-3763-4843-822B-FB257FAA4601}"/>
              </a:ext>
            </a:extLst>
          </p:cNvPr>
          <p:cNvSpPr/>
          <p:nvPr/>
        </p:nvSpPr>
        <p:spPr>
          <a:xfrm rot="16200000">
            <a:off x="9024797" y="5656023"/>
            <a:ext cx="648072" cy="241886"/>
          </a:xfrm>
          <a:prstGeom prst="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5EEDBB97-021E-4124-A776-AF586E8ABEEC}"/>
              </a:ext>
            </a:extLst>
          </p:cNvPr>
          <p:cNvSpPr/>
          <p:nvPr/>
        </p:nvSpPr>
        <p:spPr>
          <a:xfrm>
            <a:off x="10282283" y="3845097"/>
            <a:ext cx="1511134" cy="646986"/>
          </a:xfrm>
          <a:prstGeom prst="wedgeRoundRectCallout">
            <a:avLst>
              <a:gd name="adj1" fmla="val -33722"/>
              <a:gd name="adj2" fmla="val 66311"/>
              <a:gd name="adj3" fmla="val 16667"/>
            </a:avLst>
          </a:prstGeom>
          <a:solidFill>
            <a:schemeClr val="bg1"/>
          </a:solidFill>
          <a:ln w="381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>
            <a:norm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CN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推進本部で検討！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角丸四角形 3">
            <a:extLst>
              <a:ext uri="{FF2B5EF4-FFF2-40B4-BE49-F238E27FC236}">
                <a16:creationId xmlns:a16="http://schemas.microsoft.com/office/drawing/2014/main" id="{212AD7BB-C01D-4187-933E-A8B37B524787}"/>
              </a:ext>
            </a:extLst>
          </p:cNvPr>
          <p:cNvSpPr/>
          <p:nvPr/>
        </p:nvSpPr>
        <p:spPr>
          <a:xfrm>
            <a:off x="4510508" y="2132857"/>
            <a:ext cx="2448000" cy="1433564"/>
          </a:xfrm>
          <a:prstGeom prst="roundRect">
            <a:avLst>
              <a:gd name="adj" fmla="val 1035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kumimoji="1"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kumimoji="1" lang="ja-JP" altLang="en-US" sz="14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</a:t>
            </a:r>
            <a:r>
              <a:rPr kumimoji="1"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業者の脱炭素経営の促進</a:t>
            </a:r>
            <a:endParaRPr kumimoji="1" lang="en-US" altLang="ja-JP" sz="1400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/>
            <a:endParaRPr kumimoji="1" lang="en-US" altLang="ja-JP" sz="1100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・クレジットを活用した事業者の脱炭素経営促進について検討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>
              <a:lnSpc>
                <a:spcPct val="50000"/>
              </a:lnSpc>
            </a:pP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サプライチェーン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全体の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排出量の見える化の促進に向けた検討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角丸四角形 37">
            <a:extLst>
              <a:ext uri="{FF2B5EF4-FFF2-40B4-BE49-F238E27FC236}">
                <a16:creationId xmlns:a16="http://schemas.microsoft.com/office/drawing/2014/main" id="{4186564A-4818-4E21-9B39-9BE6BD5FC99D}"/>
              </a:ext>
            </a:extLst>
          </p:cNvPr>
          <p:cNvSpPr/>
          <p:nvPr/>
        </p:nvSpPr>
        <p:spPr>
          <a:xfrm>
            <a:off x="4510236" y="3625209"/>
            <a:ext cx="2448000" cy="3024274"/>
          </a:xfrm>
          <a:prstGeom prst="roundRect">
            <a:avLst>
              <a:gd name="adj" fmla="val 593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kumimoji="1"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kumimoji="1" lang="ja-JP" altLang="en-US" sz="14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おおさか</a:t>
            </a:r>
            <a:r>
              <a:rPr kumimoji="1"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スマートエネルギー</a:t>
            </a:r>
            <a:r>
              <a:rPr kumimoji="1" lang="en-US" altLang="ja-JP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Ⅽ</a:t>
            </a:r>
            <a:r>
              <a:rPr kumimoji="1"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による中小事業者の省エネ・省</a:t>
            </a:r>
            <a:r>
              <a:rPr kumimoji="1" lang="en-US" altLang="ja-JP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kumimoji="1"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の取組促進</a:t>
            </a:r>
            <a:endParaRPr kumimoji="1" lang="en-US" altLang="ja-JP" sz="1400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/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中小事業者向けワンストップ相談窓口、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セミナー、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ZEB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見学会等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>
              <a:lnSpc>
                <a:spcPct val="50000"/>
              </a:lnSpc>
            </a:pP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省エネコストカットまるごとサポート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事業の推進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>
              <a:lnSpc>
                <a:spcPct val="50000"/>
              </a:lnSpc>
            </a:pPr>
            <a:endParaRPr kumimoji="1" lang="en-US" altLang="ja-JP" sz="1200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・中小事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業者の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脱炭素化に向けた事例集の作成やセミナー等情報発信について検討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>
              <a:lnSpc>
                <a:spcPct val="50000"/>
              </a:lnSpc>
            </a:pP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zh-TW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ZEH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に関する研修会等</a:t>
            </a:r>
            <a:r>
              <a:rPr kumimoji="1" lang="zh-TW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普及促進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について検討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0282283" y="188640"/>
            <a:ext cx="1430341" cy="288032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参考資料５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40933427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570</Words>
  <Application>Microsoft Office PowerPoint</Application>
  <PresentationFormat>ワイド画面</PresentationFormat>
  <Paragraphs>65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2022-10-19T09:14:44Z</dcterms:created>
  <dcterms:modified xsi:type="dcterms:W3CDTF">2022-10-19T09:20:12Z</dcterms:modified>
</cp:coreProperties>
</file>