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98" r:id="rId2"/>
    <p:sldId id="299" r:id="rId3"/>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p:cViewPr varScale="1">
        <p:scale>
          <a:sx n="74" d="100"/>
          <a:sy n="74" d="100"/>
        </p:scale>
        <p:origin x="1236"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75" cy="496888"/>
          </a:xfrm>
          <a:prstGeom prst="rect">
            <a:avLst/>
          </a:prstGeom>
        </p:spPr>
        <p:txBody>
          <a:bodyPr vert="horz" lIns="91098" tIns="45550" rIns="91098" bIns="455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2"/>
            <a:ext cx="2949575" cy="496888"/>
          </a:xfrm>
          <a:prstGeom prst="rect">
            <a:avLst/>
          </a:prstGeom>
        </p:spPr>
        <p:txBody>
          <a:bodyPr vert="horz" lIns="91098" tIns="45550" rIns="91098" bIns="45550" rtlCol="0"/>
          <a:lstStyle>
            <a:lvl1pPr algn="r">
              <a:defRPr sz="1200"/>
            </a:lvl1pPr>
          </a:lstStyle>
          <a:p>
            <a:fld id="{817A886B-0936-48AA-8D94-E1FD0D9AD584}"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098" tIns="45550" rIns="91098" bIns="45550" rtlCol="0" anchor="ctr"/>
          <a:lstStyle/>
          <a:p>
            <a:endParaRPr lang="ja-JP" altLang="en-US"/>
          </a:p>
        </p:txBody>
      </p:sp>
      <p:sp>
        <p:nvSpPr>
          <p:cNvPr id="5" name="ノート プレースホルダー 4"/>
          <p:cNvSpPr>
            <a:spLocks noGrp="1"/>
          </p:cNvSpPr>
          <p:nvPr>
            <p:ph type="body" sz="quarter" idx="3"/>
          </p:nvPr>
        </p:nvSpPr>
        <p:spPr>
          <a:xfrm>
            <a:off x="681040" y="4721227"/>
            <a:ext cx="5445125" cy="4471988"/>
          </a:xfrm>
          <a:prstGeom prst="rect">
            <a:avLst/>
          </a:prstGeom>
        </p:spPr>
        <p:txBody>
          <a:bodyPr vert="horz" lIns="91098" tIns="45550" rIns="91098" bIns="455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866"/>
            <a:ext cx="2949575" cy="496887"/>
          </a:xfrm>
          <a:prstGeom prst="rect">
            <a:avLst/>
          </a:prstGeom>
        </p:spPr>
        <p:txBody>
          <a:bodyPr vert="horz" lIns="91098" tIns="45550" rIns="91098" bIns="455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6"/>
            <a:ext cx="2949575" cy="496887"/>
          </a:xfrm>
          <a:prstGeom prst="rect">
            <a:avLst/>
          </a:prstGeom>
        </p:spPr>
        <p:txBody>
          <a:bodyPr vert="horz" lIns="91098" tIns="45550" rIns="91098" bIns="4555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773" indent="-28568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728" indent="-22854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9820" indent="-22854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6911" indent="-22854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002"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094"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184"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276"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5B3A5718-4317-4649-975A-2847607C5FB3}"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a typeface="ＭＳ Ｐ明朝" panose="02020600040205080304" pitchFamily="18" charset="-128"/>
            </a:endParaRPr>
          </a:p>
        </p:txBody>
      </p:sp>
    </p:spTree>
    <p:extLst>
      <p:ext uri="{BB962C8B-B14F-4D97-AF65-F5344CB8AC3E}">
        <p14:creationId xmlns:p14="http://schemas.microsoft.com/office/powerpoint/2010/main" val="160954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4953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2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953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50292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61D3122-4B66-43A8-AC68-15DC0C42D3B5}" type="slidenum">
              <a:rPr lang="en-US" altLang="ja-JP"/>
              <a:pPr>
                <a:defRPr/>
              </a:pPr>
              <a:t>‹#›</a:t>
            </a:fld>
            <a:endParaRPr lang="en-US" altLang="ja-JP"/>
          </a:p>
        </p:txBody>
      </p:sp>
    </p:spTree>
    <p:extLst>
      <p:ext uri="{BB962C8B-B14F-4D97-AF65-F5344CB8AC3E}">
        <p14:creationId xmlns:p14="http://schemas.microsoft.com/office/powerpoint/2010/main" val="349051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2022/10/28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2022/10/28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角丸四角形 113"/>
          <p:cNvSpPr/>
          <p:nvPr/>
        </p:nvSpPr>
        <p:spPr>
          <a:xfrm>
            <a:off x="3962400" y="4017219"/>
            <a:ext cx="2065338" cy="2624137"/>
          </a:xfrm>
          <a:prstGeom prst="roundRect">
            <a:avLst>
              <a:gd name="adj" fmla="val 4595"/>
            </a:avLst>
          </a:prstGeom>
          <a:solidFill>
            <a:srgbClr val="FFFF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5123" name="図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5800" y="5988894"/>
            <a:ext cx="42227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雲 6"/>
          <p:cNvSpPr/>
          <p:nvPr/>
        </p:nvSpPr>
        <p:spPr>
          <a:xfrm>
            <a:off x="3225800" y="2928194"/>
            <a:ext cx="2727325" cy="1008062"/>
          </a:xfrm>
          <a:prstGeom prst="cloud">
            <a:avLst/>
          </a:prstGeom>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ドーナツ 13"/>
          <p:cNvSpPr/>
          <p:nvPr/>
        </p:nvSpPr>
        <p:spPr>
          <a:xfrm>
            <a:off x="7155309" y="4958170"/>
            <a:ext cx="1741487" cy="1509713"/>
          </a:xfrm>
          <a:prstGeom prst="donut">
            <a:avLst>
              <a:gd name="adj" fmla="val 8639"/>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15" name="楕円 14"/>
          <p:cNvSpPr/>
          <p:nvPr/>
        </p:nvSpPr>
        <p:spPr>
          <a:xfrm>
            <a:off x="8471072" y="5208906"/>
            <a:ext cx="652463" cy="4857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6" name="楕円 15"/>
          <p:cNvSpPr/>
          <p:nvPr/>
        </p:nvSpPr>
        <p:spPr>
          <a:xfrm>
            <a:off x="7750668" y="4824532"/>
            <a:ext cx="654050" cy="46355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7" name="楕円 16"/>
          <p:cNvSpPr/>
          <p:nvPr/>
        </p:nvSpPr>
        <p:spPr>
          <a:xfrm>
            <a:off x="7270002" y="6028015"/>
            <a:ext cx="652462" cy="4476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8" name="楕円 17"/>
          <p:cNvSpPr/>
          <p:nvPr/>
        </p:nvSpPr>
        <p:spPr>
          <a:xfrm>
            <a:off x="6954151" y="5217811"/>
            <a:ext cx="654050" cy="496887"/>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9" name="楕円 18"/>
          <p:cNvSpPr/>
          <p:nvPr/>
        </p:nvSpPr>
        <p:spPr>
          <a:xfrm>
            <a:off x="8206767" y="5991165"/>
            <a:ext cx="652463" cy="4730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1" name="正方形/長方形 20"/>
          <p:cNvSpPr/>
          <p:nvPr/>
        </p:nvSpPr>
        <p:spPr>
          <a:xfrm>
            <a:off x="107951" y="655638"/>
            <a:ext cx="9736138" cy="130547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Wingdings" panose="05000000000000000000" pitchFamily="2" charset="2"/>
              <a:buChar char="Ø"/>
              <a:defRPr/>
            </a:pPr>
            <a:r>
              <a:rPr lang="ja-JP" altLang="en-US" sz="1100" dirty="0">
                <a:solidFill>
                  <a:schemeClr val="tx1"/>
                </a:solidFill>
                <a:latin typeface="+mn-ea"/>
              </a:rPr>
              <a:t>府民の脱炭素への意識改革・行動喚起を図るため、脱炭素に寄与する消費行動（脱炭素商品の選択、商品購入時における使い捨てプラスチック辞退などの行動）に対して、</a:t>
            </a:r>
            <a:r>
              <a:rPr lang="ja-JP" altLang="en-US" sz="1100" u="sng" dirty="0">
                <a:solidFill>
                  <a:schemeClr val="tx1"/>
                </a:solidFill>
                <a:latin typeface="+mn-ea"/>
              </a:rPr>
              <a:t>事業者が付与するポイントに上乗せして、大阪版脱炭素ポイントを付与する制度を創設する</a:t>
            </a:r>
            <a:r>
              <a:rPr lang="ja-JP" altLang="en-US" sz="1100" dirty="0">
                <a:solidFill>
                  <a:schemeClr val="tx1"/>
                </a:solidFill>
                <a:latin typeface="+mn-ea"/>
              </a:rPr>
              <a:t>。</a:t>
            </a:r>
            <a:endParaRPr lang="en-US" altLang="ja-JP" sz="1100" dirty="0">
              <a:solidFill>
                <a:schemeClr val="tx1"/>
              </a:solidFill>
              <a:latin typeface="+mn-ea"/>
            </a:endParaRPr>
          </a:p>
          <a:p>
            <a:pPr marL="171450" indent="-171450">
              <a:buFont typeface="Wingdings" panose="05000000000000000000" pitchFamily="2" charset="2"/>
              <a:buChar char="Ø"/>
              <a:defRPr/>
            </a:pPr>
            <a:r>
              <a:rPr lang="ja-JP" altLang="ja-JP" sz="1100" dirty="0">
                <a:solidFill>
                  <a:schemeClr val="tx1"/>
                </a:solidFill>
                <a:latin typeface="+mn-ea"/>
              </a:rPr>
              <a:t>府</a:t>
            </a:r>
            <a:r>
              <a:rPr lang="ja-JP" altLang="en-US" sz="1100" dirty="0">
                <a:solidFill>
                  <a:schemeClr val="tx1"/>
                </a:solidFill>
                <a:latin typeface="+mn-ea"/>
              </a:rPr>
              <a:t>は、</a:t>
            </a:r>
            <a:r>
              <a:rPr lang="ja-JP" altLang="en-US" sz="1100" u="sng" dirty="0">
                <a:solidFill>
                  <a:schemeClr val="tx1"/>
                </a:solidFill>
                <a:latin typeface="+mn-ea"/>
              </a:rPr>
              <a:t>環境配慮消費行動が社会に浸透・定着するまでの</a:t>
            </a:r>
            <a:r>
              <a:rPr lang="ja-JP" altLang="ja-JP" sz="1100" u="sng" dirty="0">
                <a:solidFill>
                  <a:schemeClr val="tx1"/>
                </a:solidFill>
                <a:latin typeface="+mn-ea"/>
              </a:rPr>
              <a:t>ポイント原資を</a:t>
            </a:r>
            <a:r>
              <a:rPr lang="ja-JP" altLang="en-US" sz="1100" u="sng" dirty="0">
                <a:solidFill>
                  <a:schemeClr val="tx1"/>
                </a:solidFill>
                <a:latin typeface="+mn-ea"/>
              </a:rPr>
              <a:t>補助すると同時に、広報活動を行う</a:t>
            </a:r>
            <a:r>
              <a:rPr lang="ja-JP" altLang="en-US" sz="1100" dirty="0">
                <a:solidFill>
                  <a:schemeClr val="tx1"/>
                </a:solidFill>
                <a:latin typeface="+mn-ea"/>
              </a:rPr>
              <a:t>。脱炭素</a:t>
            </a:r>
            <a:r>
              <a:rPr lang="ja-JP" altLang="ja-JP" sz="1100" dirty="0">
                <a:solidFill>
                  <a:schemeClr val="tx1"/>
                </a:solidFill>
                <a:latin typeface="+mn-ea"/>
              </a:rPr>
              <a:t>商品</a:t>
            </a:r>
            <a:r>
              <a:rPr lang="ja-JP" altLang="en-US" sz="1100" dirty="0">
                <a:solidFill>
                  <a:schemeClr val="tx1"/>
                </a:solidFill>
                <a:latin typeface="+mn-ea"/>
              </a:rPr>
              <a:t>へ</a:t>
            </a:r>
            <a:r>
              <a:rPr lang="ja-JP" altLang="ja-JP" sz="1100" dirty="0">
                <a:solidFill>
                  <a:schemeClr val="tx1"/>
                </a:solidFill>
                <a:latin typeface="+mn-ea"/>
              </a:rPr>
              <a:t>の社会</a:t>
            </a:r>
            <a:r>
              <a:rPr lang="ja-JP" altLang="en-US" sz="1100" dirty="0">
                <a:solidFill>
                  <a:schemeClr val="tx1"/>
                </a:solidFill>
                <a:latin typeface="+mn-ea"/>
              </a:rPr>
              <a:t>的関心の高まりが確認できれば、</a:t>
            </a:r>
            <a:r>
              <a:rPr lang="ja-JP" altLang="en-US" sz="1100" u="sng" dirty="0">
                <a:solidFill>
                  <a:schemeClr val="tx1"/>
                </a:solidFill>
                <a:latin typeface="+mn-ea"/>
              </a:rPr>
              <a:t>付加ポイント原資の負担はポイ</a:t>
            </a:r>
            <a:r>
              <a:rPr lang="ja-JP" altLang="ja-JP" sz="1100" u="sng" dirty="0">
                <a:solidFill>
                  <a:schemeClr val="tx1"/>
                </a:solidFill>
                <a:latin typeface="+mn-ea"/>
              </a:rPr>
              <a:t>ント事業者</a:t>
            </a:r>
            <a:r>
              <a:rPr lang="ja-JP" altLang="en-US" sz="1100" u="sng" dirty="0">
                <a:solidFill>
                  <a:schemeClr val="tx1"/>
                </a:solidFill>
                <a:latin typeface="+mn-ea"/>
              </a:rPr>
              <a:t>に移行</a:t>
            </a:r>
            <a:r>
              <a:rPr lang="ja-JP" altLang="en-US" sz="1100" dirty="0">
                <a:solidFill>
                  <a:schemeClr val="tx1"/>
                </a:solidFill>
                <a:latin typeface="+mn-ea"/>
              </a:rPr>
              <a:t>し、</a:t>
            </a:r>
            <a:r>
              <a:rPr lang="ja-JP" altLang="en-US" sz="1100" u="sng" dirty="0">
                <a:solidFill>
                  <a:schemeClr val="tx1"/>
                </a:solidFill>
                <a:latin typeface="+mn-ea"/>
              </a:rPr>
              <a:t>効果的・持続的に運営されるポイント制度の定着</a:t>
            </a:r>
            <a:r>
              <a:rPr lang="ja-JP" altLang="en-US" sz="1100" dirty="0">
                <a:solidFill>
                  <a:schemeClr val="tx1"/>
                </a:solidFill>
                <a:latin typeface="+mn-ea"/>
              </a:rPr>
              <a:t>を出口戦略とする。</a:t>
            </a:r>
            <a:endParaRPr lang="en-US" altLang="ja-JP" sz="1100" dirty="0">
              <a:solidFill>
                <a:schemeClr val="tx1"/>
              </a:solidFill>
              <a:latin typeface="+mn-ea"/>
            </a:endParaRPr>
          </a:p>
          <a:p>
            <a:pPr marL="171450" indent="-171450">
              <a:buFont typeface="Wingdings" panose="05000000000000000000" pitchFamily="2" charset="2"/>
              <a:buChar char="Ø"/>
              <a:defRPr/>
            </a:pPr>
            <a:r>
              <a:rPr lang="ja-JP" altLang="en-US" sz="1100" dirty="0">
                <a:solidFill>
                  <a:schemeClr val="tx1"/>
                </a:solidFill>
                <a:latin typeface="+mn-ea"/>
              </a:rPr>
              <a:t>現在、国内において運営されている主要なポイント制度は多額の費用をかけて独自システムを構築しているが、本制度では</a:t>
            </a:r>
            <a:r>
              <a:rPr lang="ja-JP" altLang="en-US" sz="1100" u="sng" dirty="0">
                <a:solidFill>
                  <a:schemeClr val="tx1"/>
                </a:solidFill>
                <a:latin typeface="+mn-ea"/>
              </a:rPr>
              <a:t>事業者が有するポイントシステムを活用</a:t>
            </a:r>
            <a:r>
              <a:rPr lang="ja-JP" altLang="en-US" sz="1100" dirty="0">
                <a:solidFill>
                  <a:schemeClr val="tx1"/>
                </a:solidFill>
                <a:latin typeface="+mn-ea"/>
              </a:rPr>
              <a:t>することにより、システムの構築・改修費用を不要とし、経済的かつ持続的な仕組みとする。</a:t>
            </a:r>
            <a:endParaRPr lang="en-US" altLang="ja-JP" sz="1100" dirty="0">
              <a:solidFill>
                <a:schemeClr val="tx1"/>
              </a:solidFill>
              <a:latin typeface="+mn-ea"/>
            </a:endParaRPr>
          </a:p>
        </p:txBody>
      </p:sp>
      <p:sp>
        <p:nvSpPr>
          <p:cNvPr id="22" name="正方形/長方形 21"/>
          <p:cNvSpPr/>
          <p:nvPr/>
        </p:nvSpPr>
        <p:spPr>
          <a:xfrm>
            <a:off x="93663" y="2243982"/>
            <a:ext cx="5962650" cy="44274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3" name="正方形/長方形 22"/>
          <p:cNvSpPr/>
          <p:nvPr/>
        </p:nvSpPr>
        <p:spPr>
          <a:xfrm>
            <a:off x="6127603" y="3932894"/>
            <a:ext cx="3714750" cy="27289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4" name="正方形/長方形 23"/>
          <p:cNvSpPr/>
          <p:nvPr/>
        </p:nvSpPr>
        <p:spPr>
          <a:xfrm>
            <a:off x="6125222" y="2249978"/>
            <a:ext cx="3714750" cy="1346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35" name="AutoShape 187"/>
          <p:cNvSpPr>
            <a:spLocks noChangeArrowheads="1"/>
          </p:cNvSpPr>
          <p:nvPr/>
        </p:nvSpPr>
        <p:spPr bwMode="auto">
          <a:xfrm>
            <a:off x="6127603" y="3802719"/>
            <a:ext cx="3675062" cy="231775"/>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300" dirty="0">
                <a:solidFill>
                  <a:schemeClr val="bg1"/>
                </a:solidFill>
                <a:latin typeface="+mj-ea"/>
                <a:ea typeface="+mj-ea"/>
              </a:rPr>
              <a:t>ポイント制度推進プラットフォームの創設・運営</a:t>
            </a:r>
          </a:p>
        </p:txBody>
      </p:sp>
      <p:sp>
        <p:nvSpPr>
          <p:cNvPr id="36" name="AutoShape 187"/>
          <p:cNvSpPr>
            <a:spLocks noChangeArrowheads="1"/>
          </p:cNvSpPr>
          <p:nvPr/>
        </p:nvSpPr>
        <p:spPr bwMode="auto">
          <a:xfrm>
            <a:off x="6149034" y="2143615"/>
            <a:ext cx="3433762" cy="250949"/>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300" dirty="0">
                <a:solidFill>
                  <a:schemeClr val="bg1"/>
                </a:solidFill>
                <a:latin typeface="+mj-ea"/>
                <a:ea typeface="+mj-ea"/>
              </a:rPr>
              <a:t>ポイント付与の試行による効果検証（</a:t>
            </a:r>
            <a:r>
              <a:rPr lang="en-US" altLang="ja-JP" sz="1300" dirty="0">
                <a:solidFill>
                  <a:schemeClr val="bg1"/>
                </a:solidFill>
                <a:latin typeface="+mj-ea"/>
                <a:ea typeface="+mj-ea"/>
              </a:rPr>
              <a:t>R4</a:t>
            </a:r>
            <a:r>
              <a:rPr lang="ja-JP" altLang="en-US" sz="1300" dirty="0">
                <a:solidFill>
                  <a:schemeClr val="bg1"/>
                </a:solidFill>
                <a:latin typeface="+mj-ea"/>
                <a:ea typeface="+mj-ea"/>
              </a:rPr>
              <a:t>年度）</a:t>
            </a:r>
          </a:p>
        </p:txBody>
      </p:sp>
      <p:sp>
        <p:nvSpPr>
          <p:cNvPr id="37" name="AutoShape 187"/>
          <p:cNvSpPr>
            <a:spLocks noChangeArrowheads="1"/>
          </p:cNvSpPr>
          <p:nvPr/>
        </p:nvSpPr>
        <p:spPr bwMode="auto">
          <a:xfrm>
            <a:off x="141288" y="2132856"/>
            <a:ext cx="3767137" cy="238125"/>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1300" dirty="0">
                <a:solidFill>
                  <a:schemeClr val="bg1"/>
                </a:solidFill>
                <a:latin typeface="+mj-ea"/>
                <a:ea typeface="+mj-ea"/>
              </a:rPr>
              <a:t>大阪版脱炭素ポイントのスキーム（イメージ）</a:t>
            </a:r>
          </a:p>
        </p:txBody>
      </p:sp>
      <p:sp>
        <p:nvSpPr>
          <p:cNvPr id="46" name="フローチャート: 組合せ 45"/>
          <p:cNvSpPr/>
          <p:nvPr/>
        </p:nvSpPr>
        <p:spPr>
          <a:xfrm>
            <a:off x="4538663" y="5217369"/>
            <a:ext cx="1016000" cy="296862"/>
          </a:xfrm>
          <a:prstGeom prst="flowChartMerg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7" name="正方形/長方形 46"/>
          <p:cNvSpPr/>
          <p:nvPr/>
        </p:nvSpPr>
        <p:spPr>
          <a:xfrm>
            <a:off x="4032250" y="5619006"/>
            <a:ext cx="1978025" cy="8683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n-ea"/>
              </a:rPr>
              <a:t>脱炭素に寄与する</a:t>
            </a:r>
            <a:endParaRPr lang="en-US" altLang="ja-JP" sz="1200" dirty="0">
              <a:solidFill>
                <a:schemeClr val="tx1"/>
              </a:solidFill>
              <a:latin typeface="+mn-ea"/>
            </a:endParaRPr>
          </a:p>
          <a:p>
            <a:pPr>
              <a:defRPr/>
            </a:pPr>
            <a:r>
              <a:rPr lang="ja-JP" altLang="en-US" sz="1200" dirty="0">
                <a:solidFill>
                  <a:schemeClr val="tx1"/>
                </a:solidFill>
                <a:latin typeface="+mn-ea"/>
              </a:rPr>
              <a:t>環境配慮消費行動が</a:t>
            </a:r>
            <a:endParaRPr lang="en-US" altLang="ja-JP" sz="1200" dirty="0">
              <a:solidFill>
                <a:schemeClr val="tx1"/>
              </a:solidFill>
              <a:latin typeface="+mn-ea"/>
            </a:endParaRPr>
          </a:p>
          <a:p>
            <a:pPr>
              <a:defRPr/>
            </a:pPr>
            <a:r>
              <a:rPr lang="ja-JP" altLang="en-US" sz="1200" dirty="0">
                <a:solidFill>
                  <a:schemeClr val="tx1"/>
                </a:solidFill>
                <a:latin typeface="+mn-ea"/>
              </a:rPr>
              <a:t>社会的に浸透・定着</a:t>
            </a:r>
          </a:p>
        </p:txBody>
      </p:sp>
      <p:sp>
        <p:nvSpPr>
          <p:cNvPr id="50" name="正方形/長方形 49"/>
          <p:cNvSpPr/>
          <p:nvPr/>
        </p:nvSpPr>
        <p:spPr>
          <a:xfrm>
            <a:off x="8222703" y="5208161"/>
            <a:ext cx="1168400" cy="51911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スーパー</a:t>
            </a:r>
            <a:endParaRPr lang="en-US" altLang="ja-JP" sz="900" dirty="0">
              <a:solidFill>
                <a:schemeClr val="tx1"/>
              </a:solidFill>
              <a:latin typeface="+mn-ea"/>
            </a:endParaRPr>
          </a:p>
          <a:p>
            <a:pPr algn="ctr">
              <a:defRPr/>
            </a:pPr>
            <a:r>
              <a:rPr lang="ja-JP" altLang="en-US" sz="900" dirty="0">
                <a:solidFill>
                  <a:schemeClr val="tx1"/>
                </a:solidFill>
                <a:latin typeface="+mn-ea"/>
              </a:rPr>
              <a:t>生協</a:t>
            </a:r>
            <a:endParaRPr lang="en-US" altLang="ja-JP" sz="900" dirty="0">
              <a:solidFill>
                <a:schemeClr val="tx1"/>
              </a:solidFill>
              <a:latin typeface="+mn-ea"/>
            </a:endParaRPr>
          </a:p>
        </p:txBody>
      </p:sp>
      <p:sp>
        <p:nvSpPr>
          <p:cNvPr id="51" name="正方形/長方形 50"/>
          <p:cNvSpPr/>
          <p:nvPr/>
        </p:nvSpPr>
        <p:spPr>
          <a:xfrm>
            <a:off x="7494287" y="4856477"/>
            <a:ext cx="1166812" cy="3730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大阪府</a:t>
            </a:r>
          </a:p>
        </p:txBody>
      </p:sp>
      <p:sp>
        <p:nvSpPr>
          <p:cNvPr id="52" name="正方形/長方形 51"/>
          <p:cNvSpPr/>
          <p:nvPr/>
        </p:nvSpPr>
        <p:spPr>
          <a:xfrm>
            <a:off x="6711264" y="5126998"/>
            <a:ext cx="1168400"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鉄道会社</a:t>
            </a:r>
          </a:p>
        </p:txBody>
      </p:sp>
      <p:sp>
        <p:nvSpPr>
          <p:cNvPr id="54" name="正方形/長方形 53"/>
          <p:cNvSpPr/>
          <p:nvPr/>
        </p:nvSpPr>
        <p:spPr>
          <a:xfrm>
            <a:off x="7840582" y="5929886"/>
            <a:ext cx="141446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アパレル</a:t>
            </a:r>
          </a:p>
        </p:txBody>
      </p:sp>
      <p:sp>
        <p:nvSpPr>
          <p:cNvPr id="55" name="正方形/長方形 54"/>
          <p:cNvSpPr/>
          <p:nvPr/>
        </p:nvSpPr>
        <p:spPr>
          <a:xfrm>
            <a:off x="7007145" y="6000926"/>
            <a:ext cx="1166812" cy="5365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家電</a:t>
            </a:r>
          </a:p>
        </p:txBody>
      </p:sp>
      <p:sp>
        <p:nvSpPr>
          <p:cNvPr id="63" name="正方形/長方形 62"/>
          <p:cNvSpPr/>
          <p:nvPr/>
        </p:nvSpPr>
        <p:spPr>
          <a:xfrm>
            <a:off x="83197" y="2582335"/>
            <a:ext cx="5986462" cy="430887"/>
          </a:xfrm>
          <a:prstGeom prst="rect">
            <a:avLst/>
          </a:prstGeom>
        </p:spPr>
        <p:txBody>
          <a:bodyPr>
            <a:spAutoFit/>
          </a:bodyPr>
          <a:lstStyle/>
          <a:p>
            <a:pPr>
              <a:defRPr/>
            </a:pPr>
            <a:r>
              <a:rPr lang="ja-JP" altLang="en-US" sz="1100" dirty="0">
                <a:latin typeface="+mn-ea"/>
                <a:ea typeface="+mn-ea"/>
              </a:rPr>
              <a:t>　上乗せして付与する大阪版脱炭素ポイントは、ポイントの利便性を考慮して、ポイント事業者の自社ポイントとして使用できる仕組みと</a:t>
            </a:r>
            <a:r>
              <a:rPr lang="ja-JP" altLang="en-US" sz="1100" dirty="0" smtClean="0">
                <a:latin typeface="+mn-ea"/>
                <a:ea typeface="+mn-ea"/>
              </a:rPr>
              <a:t>する</a:t>
            </a:r>
            <a:endParaRPr lang="ja-JP" altLang="en-US" sz="1100" dirty="0">
              <a:latin typeface="+mn-ea"/>
              <a:ea typeface="+mn-ea"/>
            </a:endParaRPr>
          </a:p>
        </p:txBody>
      </p:sp>
      <p:sp>
        <p:nvSpPr>
          <p:cNvPr id="64" name="正方形/長方形 63"/>
          <p:cNvSpPr/>
          <p:nvPr/>
        </p:nvSpPr>
        <p:spPr>
          <a:xfrm>
            <a:off x="6091090" y="4009094"/>
            <a:ext cx="3770313" cy="769441"/>
          </a:xfrm>
          <a:prstGeom prst="rect">
            <a:avLst/>
          </a:prstGeom>
        </p:spPr>
        <p:txBody>
          <a:bodyPr lIns="72000">
            <a:spAutoFit/>
          </a:bodyPr>
          <a:lstStyle/>
          <a:p>
            <a:pPr>
              <a:defRPr/>
            </a:pPr>
            <a:r>
              <a:rPr lang="ja-JP" altLang="en-US" sz="1100" dirty="0">
                <a:latin typeface="+mn-ea"/>
                <a:ea typeface="+mn-ea"/>
              </a:rPr>
              <a:t>　大阪版脱炭素ポイント制度の趣旨に賛同する事業者が集うプラットフォームを設置し、事業者間の横の連携や府民への共通した働きかけなども意識した、効果的かつ持続的に運営していく仕組みを協議する。</a:t>
            </a:r>
            <a:endParaRPr lang="ja-JP" altLang="ja-JP" sz="1100" dirty="0">
              <a:latin typeface="+mn-ea"/>
              <a:ea typeface="+mn-ea"/>
            </a:endParaRPr>
          </a:p>
        </p:txBody>
      </p:sp>
      <p:sp>
        <p:nvSpPr>
          <p:cNvPr id="65" name="正方形/長方形 64"/>
          <p:cNvSpPr/>
          <p:nvPr/>
        </p:nvSpPr>
        <p:spPr>
          <a:xfrm>
            <a:off x="4051300" y="4160094"/>
            <a:ext cx="1949450" cy="939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n-ea"/>
              </a:rPr>
              <a:t>大阪版脱炭素ポイントの</a:t>
            </a:r>
            <a:endParaRPr lang="en-US" altLang="ja-JP" sz="1200" dirty="0">
              <a:solidFill>
                <a:schemeClr val="tx1"/>
              </a:solidFill>
              <a:latin typeface="+mn-ea"/>
            </a:endParaRPr>
          </a:p>
          <a:p>
            <a:pPr>
              <a:defRPr/>
            </a:pPr>
            <a:r>
              <a:rPr lang="ja-JP" altLang="en-US" sz="1200" dirty="0">
                <a:solidFill>
                  <a:schemeClr val="tx1"/>
                </a:solidFill>
                <a:latin typeface="+mn-ea"/>
              </a:rPr>
              <a:t>上乗せにより、脱炭素商品の認知度と購買意欲向上、選択の促進を図る</a:t>
            </a:r>
          </a:p>
        </p:txBody>
      </p:sp>
      <p:sp>
        <p:nvSpPr>
          <p:cNvPr id="66" name="正方形/長方形 65"/>
          <p:cNvSpPr/>
          <p:nvPr/>
        </p:nvSpPr>
        <p:spPr>
          <a:xfrm>
            <a:off x="7453759" y="5564595"/>
            <a:ext cx="1238250" cy="3730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n-ea"/>
              </a:rPr>
              <a:t>プラットフォーム</a:t>
            </a:r>
            <a:endParaRPr lang="en-US" altLang="ja-JP" sz="1000" b="1" dirty="0">
              <a:solidFill>
                <a:schemeClr val="tx1"/>
              </a:solidFill>
              <a:latin typeface="+mn-ea"/>
            </a:endParaRPr>
          </a:p>
          <a:p>
            <a:pPr algn="ctr">
              <a:defRPr/>
            </a:pPr>
            <a:r>
              <a:rPr lang="ja-JP" altLang="en-US" sz="1000" b="1" dirty="0">
                <a:solidFill>
                  <a:schemeClr val="tx1"/>
                </a:solidFill>
                <a:latin typeface="+mn-ea"/>
              </a:rPr>
              <a:t>構成</a:t>
            </a:r>
            <a:r>
              <a:rPr lang="ja-JP" altLang="en-US" sz="1000" b="1" dirty="0" smtClean="0">
                <a:solidFill>
                  <a:schemeClr val="tx1"/>
                </a:solidFill>
                <a:latin typeface="+mn-ea"/>
              </a:rPr>
              <a:t>メンバー</a:t>
            </a:r>
            <a:endParaRPr lang="en-US" altLang="ja-JP" sz="1000" b="1" dirty="0">
              <a:solidFill>
                <a:schemeClr val="tx1"/>
              </a:solidFill>
              <a:latin typeface="+mn-ea"/>
            </a:endParaRPr>
          </a:p>
        </p:txBody>
      </p:sp>
      <p:sp>
        <p:nvSpPr>
          <p:cNvPr id="68" name="正方形/長方形 67"/>
          <p:cNvSpPr/>
          <p:nvPr/>
        </p:nvSpPr>
        <p:spPr>
          <a:xfrm>
            <a:off x="1675560" y="4357644"/>
            <a:ext cx="503237" cy="478725"/>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70" name="正方形/長方形 69"/>
          <p:cNvSpPr/>
          <p:nvPr/>
        </p:nvSpPr>
        <p:spPr>
          <a:xfrm>
            <a:off x="538163" y="5217369"/>
            <a:ext cx="116681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A</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地元産食材</a:t>
            </a:r>
          </a:p>
        </p:txBody>
      </p:sp>
      <p:sp>
        <p:nvSpPr>
          <p:cNvPr id="72" name="正方形/長方形 71"/>
          <p:cNvSpPr/>
          <p:nvPr/>
        </p:nvSpPr>
        <p:spPr>
          <a:xfrm>
            <a:off x="1214438" y="5217369"/>
            <a:ext cx="141446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B</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地元産食材</a:t>
            </a:r>
          </a:p>
        </p:txBody>
      </p:sp>
      <p:sp>
        <p:nvSpPr>
          <p:cNvPr id="79" name="正方形/長方形 78"/>
          <p:cNvSpPr/>
          <p:nvPr/>
        </p:nvSpPr>
        <p:spPr>
          <a:xfrm>
            <a:off x="876300" y="4542681"/>
            <a:ext cx="504825" cy="68580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80" name="正方形/長方形 79"/>
          <p:cNvSpPr/>
          <p:nvPr/>
        </p:nvSpPr>
        <p:spPr>
          <a:xfrm>
            <a:off x="876300" y="4064656"/>
            <a:ext cx="504825" cy="478025"/>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82" name="正方形/長方形 81"/>
          <p:cNvSpPr/>
          <p:nvPr/>
        </p:nvSpPr>
        <p:spPr>
          <a:xfrm>
            <a:off x="1671638" y="4845894"/>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0" name="正方形/長方形 89"/>
          <p:cNvSpPr/>
          <p:nvPr/>
        </p:nvSpPr>
        <p:spPr>
          <a:xfrm>
            <a:off x="930275" y="4795094"/>
            <a:ext cx="400050" cy="2206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94" name="正方形/長方形 93"/>
          <p:cNvSpPr/>
          <p:nvPr/>
        </p:nvSpPr>
        <p:spPr>
          <a:xfrm>
            <a:off x="3451225" y="2964706"/>
            <a:ext cx="2501900" cy="94615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latin typeface="+mn-ea"/>
              </a:rPr>
              <a:t>○独自のシステム構築が不要であり経済的</a:t>
            </a:r>
            <a:endParaRPr lang="en-US" altLang="ja-JP" sz="900" dirty="0">
              <a:solidFill>
                <a:schemeClr val="tx1"/>
              </a:solidFill>
              <a:latin typeface="+mn-ea"/>
            </a:endParaRPr>
          </a:p>
          <a:p>
            <a:pPr>
              <a:defRPr/>
            </a:pPr>
            <a:r>
              <a:rPr lang="ja-JP" altLang="en-US" sz="900" dirty="0">
                <a:solidFill>
                  <a:schemeClr val="tx1"/>
                </a:solidFill>
                <a:latin typeface="+mn-ea"/>
              </a:rPr>
              <a:t>○大阪版脱炭素ポイントは、各社のポイント</a:t>
            </a:r>
            <a:endParaRPr lang="en-US" altLang="ja-JP" sz="900" dirty="0">
              <a:solidFill>
                <a:schemeClr val="tx1"/>
              </a:solidFill>
              <a:latin typeface="+mn-ea"/>
            </a:endParaRPr>
          </a:p>
          <a:p>
            <a:pPr>
              <a:defRPr/>
            </a:pPr>
            <a:r>
              <a:rPr lang="ja-JP" altLang="en-US" sz="900" dirty="0">
                <a:solidFill>
                  <a:schemeClr val="tx1"/>
                </a:solidFill>
                <a:latin typeface="+mn-ea"/>
              </a:rPr>
              <a:t>　 の上乗せとして付与。</a:t>
            </a:r>
            <a:endParaRPr lang="en-US" altLang="ja-JP" sz="900" dirty="0">
              <a:solidFill>
                <a:schemeClr val="tx1"/>
              </a:solidFill>
              <a:latin typeface="+mn-ea"/>
            </a:endParaRPr>
          </a:p>
          <a:p>
            <a:pPr>
              <a:defRPr/>
            </a:pPr>
            <a:r>
              <a:rPr lang="ja-JP" altLang="en-US" sz="900" dirty="0">
                <a:solidFill>
                  <a:schemeClr val="tx1"/>
                </a:solidFill>
                <a:latin typeface="+mn-ea"/>
              </a:rPr>
              <a:t>○各社のポイントとして使用可能</a:t>
            </a:r>
            <a:endParaRPr lang="en-US" altLang="ja-JP" sz="900" dirty="0">
              <a:solidFill>
                <a:schemeClr val="tx1"/>
              </a:solidFill>
              <a:latin typeface="+mn-ea"/>
            </a:endParaRPr>
          </a:p>
        </p:txBody>
      </p:sp>
      <p:sp>
        <p:nvSpPr>
          <p:cNvPr id="95" name="正方形/長方形 94"/>
          <p:cNvSpPr/>
          <p:nvPr/>
        </p:nvSpPr>
        <p:spPr>
          <a:xfrm>
            <a:off x="2000250" y="5217369"/>
            <a:ext cx="141446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C</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（アパレル）</a:t>
            </a:r>
            <a:endParaRPr lang="en-US" altLang="ja-JP" sz="1000" dirty="0">
              <a:solidFill>
                <a:schemeClr val="tx1"/>
              </a:solidFill>
              <a:latin typeface="+mn-ea"/>
            </a:endParaRPr>
          </a:p>
          <a:p>
            <a:pPr algn="ctr">
              <a:defRPr/>
            </a:pPr>
            <a:r>
              <a:rPr lang="ja-JP" altLang="en-US" sz="1000" dirty="0">
                <a:solidFill>
                  <a:schemeClr val="tx1"/>
                </a:solidFill>
                <a:latin typeface="+mn-ea"/>
              </a:rPr>
              <a:t>有機素材の服</a:t>
            </a:r>
          </a:p>
        </p:txBody>
      </p:sp>
      <p:sp>
        <p:nvSpPr>
          <p:cNvPr id="96" name="正方形/長方形 95"/>
          <p:cNvSpPr/>
          <p:nvPr/>
        </p:nvSpPr>
        <p:spPr>
          <a:xfrm>
            <a:off x="2452688" y="4525219"/>
            <a:ext cx="503237" cy="315912"/>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7" name="正方形/長方形 96"/>
          <p:cNvSpPr/>
          <p:nvPr/>
        </p:nvSpPr>
        <p:spPr>
          <a:xfrm>
            <a:off x="2449513" y="4841131"/>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8" name="正方形/長方形 97"/>
          <p:cNvSpPr/>
          <p:nvPr/>
        </p:nvSpPr>
        <p:spPr>
          <a:xfrm>
            <a:off x="3184525" y="4522044"/>
            <a:ext cx="503238" cy="342900"/>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9" name="正方形/長方形 98"/>
          <p:cNvSpPr/>
          <p:nvPr/>
        </p:nvSpPr>
        <p:spPr>
          <a:xfrm>
            <a:off x="3179763" y="4852244"/>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00" name="正方形/長方形 99"/>
          <p:cNvSpPr/>
          <p:nvPr/>
        </p:nvSpPr>
        <p:spPr>
          <a:xfrm>
            <a:off x="2781300" y="5291981"/>
            <a:ext cx="141446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D</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（コンビニ）</a:t>
            </a:r>
            <a:endParaRPr lang="en-US" altLang="ja-JP" sz="1000" dirty="0">
              <a:solidFill>
                <a:schemeClr val="tx1"/>
              </a:solidFill>
              <a:latin typeface="+mn-ea"/>
            </a:endParaRPr>
          </a:p>
          <a:p>
            <a:pPr algn="ctr">
              <a:defRPr/>
            </a:pPr>
            <a:r>
              <a:rPr lang="ja-JP" altLang="en-US" sz="1000" dirty="0">
                <a:solidFill>
                  <a:schemeClr val="tx1"/>
                </a:solidFill>
                <a:latin typeface="+mn-ea"/>
              </a:rPr>
              <a:t>　使い捨てプラ</a:t>
            </a:r>
            <a:endParaRPr lang="en-US" altLang="ja-JP" sz="1000" dirty="0">
              <a:solidFill>
                <a:schemeClr val="tx1"/>
              </a:solidFill>
              <a:latin typeface="+mn-ea"/>
            </a:endParaRPr>
          </a:p>
          <a:p>
            <a:pPr algn="ctr">
              <a:defRPr/>
            </a:pPr>
            <a:r>
              <a:rPr lang="ja-JP" altLang="en-US" sz="1000" dirty="0">
                <a:solidFill>
                  <a:schemeClr val="tx1"/>
                </a:solidFill>
                <a:latin typeface="+mn-ea"/>
              </a:rPr>
              <a:t>辞退</a:t>
            </a:r>
          </a:p>
        </p:txBody>
      </p:sp>
      <p:sp>
        <p:nvSpPr>
          <p:cNvPr id="9" name="楕円 8"/>
          <p:cNvSpPr/>
          <p:nvPr/>
        </p:nvSpPr>
        <p:spPr>
          <a:xfrm rot="498124">
            <a:off x="596455" y="3664778"/>
            <a:ext cx="3343275" cy="122879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3" name="正方形/長方形 102"/>
          <p:cNvSpPr/>
          <p:nvPr/>
        </p:nvSpPr>
        <p:spPr>
          <a:xfrm>
            <a:off x="1719263" y="4933206"/>
            <a:ext cx="400050" cy="2190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104" name="正方形/長方形 103"/>
          <p:cNvSpPr/>
          <p:nvPr/>
        </p:nvSpPr>
        <p:spPr>
          <a:xfrm>
            <a:off x="2498725" y="4931619"/>
            <a:ext cx="398463" cy="2206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105" name="正方形/長方形 104"/>
          <p:cNvSpPr/>
          <p:nvPr/>
        </p:nvSpPr>
        <p:spPr>
          <a:xfrm>
            <a:off x="3211513" y="4942731"/>
            <a:ext cx="398462" cy="2206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48" name="楕円 47"/>
          <p:cNvSpPr/>
          <p:nvPr/>
        </p:nvSpPr>
        <p:spPr>
          <a:xfrm>
            <a:off x="1791692" y="4452094"/>
            <a:ext cx="271462" cy="27305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6" name="AutoShape 187"/>
          <p:cNvSpPr>
            <a:spLocks noChangeArrowheads="1"/>
          </p:cNvSpPr>
          <p:nvPr/>
        </p:nvSpPr>
        <p:spPr bwMode="auto">
          <a:xfrm>
            <a:off x="892937" y="3458278"/>
            <a:ext cx="2130425" cy="287337"/>
          </a:xfrm>
          <a:prstGeom prst="roundRect">
            <a:avLst>
              <a:gd name="adj" fmla="val 16667"/>
            </a:avLst>
          </a:prstGeom>
          <a:solidFill>
            <a:schemeClr val="accent2"/>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1100" dirty="0">
                <a:solidFill>
                  <a:schemeClr val="bg1"/>
                </a:solidFill>
                <a:latin typeface="+mn-ea"/>
              </a:rPr>
              <a:t>大阪版脱炭素ポイントの上乗せ</a:t>
            </a:r>
          </a:p>
        </p:txBody>
      </p:sp>
      <p:sp>
        <p:nvSpPr>
          <p:cNvPr id="107" name="楕円 106"/>
          <p:cNvSpPr/>
          <p:nvPr/>
        </p:nvSpPr>
        <p:spPr>
          <a:xfrm>
            <a:off x="992560" y="4149080"/>
            <a:ext cx="271463" cy="27146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8" name="楕円 107"/>
          <p:cNvSpPr/>
          <p:nvPr/>
        </p:nvSpPr>
        <p:spPr>
          <a:xfrm>
            <a:off x="2560638" y="4551482"/>
            <a:ext cx="273050" cy="27305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9" name="楕円 108"/>
          <p:cNvSpPr/>
          <p:nvPr/>
        </p:nvSpPr>
        <p:spPr>
          <a:xfrm>
            <a:off x="3302000" y="4541094"/>
            <a:ext cx="273050" cy="27146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10" name="正方形/長方形 109"/>
          <p:cNvSpPr/>
          <p:nvPr/>
        </p:nvSpPr>
        <p:spPr>
          <a:xfrm>
            <a:off x="-141288" y="5217369"/>
            <a:ext cx="116681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A</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海外産食材</a:t>
            </a:r>
          </a:p>
        </p:txBody>
      </p:sp>
      <p:pic>
        <p:nvPicPr>
          <p:cNvPr id="5190" name="図 5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 y="5890469"/>
            <a:ext cx="471488"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1" name="図 5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2338" y="5946031"/>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2" name="図 11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78075" y="5887294"/>
            <a:ext cx="5461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正方形/長方形 115"/>
          <p:cNvSpPr/>
          <p:nvPr/>
        </p:nvSpPr>
        <p:spPr>
          <a:xfrm>
            <a:off x="222250" y="4522044"/>
            <a:ext cx="504825" cy="700087"/>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17" name="正方形/長方形 116"/>
          <p:cNvSpPr/>
          <p:nvPr/>
        </p:nvSpPr>
        <p:spPr>
          <a:xfrm>
            <a:off x="276225" y="4807794"/>
            <a:ext cx="400050" cy="2190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pic>
        <p:nvPicPr>
          <p:cNvPr id="5195" name="図 5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5450" y="5946031"/>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フリーフォーム 3"/>
          <p:cNvSpPr/>
          <p:nvPr/>
        </p:nvSpPr>
        <p:spPr>
          <a:xfrm>
            <a:off x="242888" y="3667969"/>
            <a:ext cx="0" cy="357187"/>
          </a:xfrm>
          <a:custGeom>
            <a:avLst/>
            <a:gdLst>
              <a:gd name="connsiteX0" fmla="*/ 0 w 0"/>
              <a:gd name="connsiteY0" fmla="*/ 357051 h 357051"/>
              <a:gd name="connsiteX1" fmla="*/ 0 w 0"/>
              <a:gd name="connsiteY1" fmla="*/ 0 h 357051"/>
              <a:gd name="connsiteX2" fmla="*/ 0 w 0"/>
              <a:gd name="connsiteY2" fmla="*/ 0 h 357051"/>
            </a:gdLst>
            <a:ahLst/>
            <a:cxnLst>
              <a:cxn ang="0">
                <a:pos x="connsiteX0" y="connsiteY0"/>
              </a:cxn>
              <a:cxn ang="0">
                <a:pos x="connsiteX1" y="connsiteY1"/>
              </a:cxn>
              <a:cxn ang="0">
                <a:pos x="connsiteX2" y="connsiteY2"/>
              </a:cxn>
            </a:cxnLst>
            <a:rect l="l" t="t" r="r" b="b"/>
            <a:pathLst>
              <a:path h="357051">
                <a:moveTo>
                  <a:pt x="0" y="357051"/>
                </a:moveTo>
                <a:lnTo>
                  <a:pt x="0" y="0"/>
                </a:lnTo>
                <a:lnTo>
                  <a:pt x="0" y="0"/>
                </a:lnTo>
              </a:path>
            </a:pathLst>
          </a:custGeom>
          <a:noFill/>
          <a:ln w="15875">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 name="正方形/長方形 80"/>
          <p:cNvSpPr/>
          <p:nvPr/>
        </p:nvSpPr>
        <p:spPr>
          <a:xfrm>
            <a:off x="106363" y="3396506"/>
            <a:ext cx="400050" cy="26828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ポイント</a:t>
            </a:r>
            <a:endParaRPr lang="en-US" altLang="ja-JP" sz="700" dirty="0">
              <a:solidFill>
                <a:schemeClr val="tx1"/>
              </a:solidFill>
              <a:latin typeface="+mn-ea"/>
            </a:endParaRPr>
          </a:p>
          <a:p>
            <a:pPr algn="ctr">
              <a:defRPr/>
            </a:pPr>
            <a:r>
              <a:rPr lang="ja-JP" altLang="en-US" sz="700" dirty="0">
                <a:solidFill>
                  <a:schemeClr val="tx1"/>
                </a:solidFill>
                <a:latin typeface="+mn-ea"/>
              </a:rPr>
              <a:t>付与率</a:t>
            </a:r>
          </a:p>
        </p:txBody>
      </p:sp>
      <p:sp>
        <p:nvSpPr>
          <p:cNvPr id="84" name="Rectangle 66"/>
          <p:cNvSpPr txBox="1">
            <a:spLocks noChangeArrowheads="1"/>
          </p:cNvSpPr>
          <p:nvPr/>
        </p:nvSpPr>
        <p:spPr bwMode="auto">
          <a:xfrm>
            <a:off x="106364" y="151343"/>
            <a:ext cx="8585646" cy="370508"/>
          </a:xfrm>
          <a:prstGeom prst="rect">
            <a:avLst/>
          </a:prstGeom>
          <a:solidFill>
            <a:srgbClr val="002060"/>
          </a:solidFill>
          <a:ln>
            <a:noFill/>
          </a:ln>
          <a:effectLst>
            <a:outerShdw dist="71842" dir="2700000" algn="ctr" rotWithShape="0">
              <a:srgbClr val="808080">
                <a:alpha val="50000"/>
              </a:srgbClr>
            </a:outerShdw>
          </a:effectLst>
        </p:spPr>
        <p:txBody>
          <a:bodyPr vert="horz" wrap="square" lIns="65307" tIns="32654" rIns="65307" bIns="32654"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defTabSz="687174" eaLnBrk="1" hangingPunct="1">
              <a:defRPr/>
            </a:pPr>
            <a:r>
              <a:rPr lang="ja-JP" altLang="en-US" sz="1714" kern="0" dirty="0">
                <a:solidFill>
                  <a:srgbClr val="FFFFFF"/>
                </a:solidFill>
                <a:latin typeface="Arial"/>
                <a:ea typeface="ＭＳ Ｐゴシック"/>
              </a:rPr>
              <a:t>　</a:t>
            </a:r>
            <a:r>
              <a:rPr lang="ja-JP" altLang="en-US" sz="1714" kern="0" dirty="0" smtClean="0">
                <a:solidFill>
                  <a:srgbClr val="FFFFFF"/>
                </a:solidFill>
                <a:latin typeface="Arial"/>
                <a:ea typeface="ＭＳ Ｐゴシック"/>
              </a:rPr>
              <a:t>環境</a:t>
            </a:r>
            <a:r>
              <a:rPr lang="ja-JP" altLang="en-US" sz="1714" kern="0" dirty="0">
                <a:solidFill>
                  <a:srgbClr val="FFFFFF"/>
                </a:solidFill>
                <a:latin typeface="Arial"/>
                <a:ea typeface="ＭＳ Ｐゴシック"/>
              </a:rPr>
              <a:t>配慮消費行動</a:t>
            </a:r>
            <a:r>
              <a:rPr lang="ja-JP" altLang="en-US" sz="1714" kern="0" dirty="0" smtClean="0">
                <a:solidFill>
                  <a:srgbClr val="FFFFFF"/>
                </a:solidFill>
                <a:latin typeface="Arial"/>
                <a:ea typeface="ＭＳ Ｐゴシック"/>
              </a:rPr>
              <a:t>促進に向けた脱炭素ポイント付与制度調査</a:t>
            </a:r>
            <a:r>
              <a:rPr lang="ja-JP" altLang="en-US" sz="1714" kern="0" dirty="0">
                <a:solidFill>
                  <a:srgbClr val="FFFFFF"/>
                </a:solidFill>
                <a:latin typeface="Arial"/>
                <a:ea typeface="ＭＳ Ｐゴシック"/>
              </a:rPr>
              <a:t>検討事業（新規）</a:t>
            </a:r>
          </a:p>
        </p:txBody>
      </p:sp>
      <p:sp>
        <p:nvSpPr>
          <p:cNvPr id="85" name="角丸四角形 84"/>
          <p:cNvSpPr/>
          <p:nvPr/>
        </p:nvSpPr>
        <p:spPr>
          <a:xfrm>
            <a:off x="7541961" y="91603"/>
            <a:ext cx="1282942" cy="431143"/>
          </a:xfrm>
          <a:prstGeom prst="roundRect">
            <a:avLst>
              <a:gd name="adj" fmla="val 9777"/>
            </a:avLst>
          </a:prstGeom>
          <a:solidFill>
            <a:srgbClr val="FFFFFF"/>
          </a:solidFill>
          <a:ln w="25400" cap="flat" cmpd="sng" algn="ctr">
            <a:solidFill>
              <a:srgbClr val="2D2D8A"/>
            </a:solidFill>
            <a:prstDash val="solid"/>
          </a:ln>
          <a:effectLst/>
        </p:spPr>
        <p:txBody>
          <a:bodyPr lIns="51429" tIns="72000" rIns="51429" bIns="36000" anchor="ctr"/>
          <a:lstStyle/>
          <a:p>
            <a:pPr algn="ctr" defTabSz="914308" fontAlgn="base">
              <a:spcBef>
                <a:spcPct val="0"/>
              </a:spcBef>
              <a:spcAft>
                <a:spcPct val="0"/>
              </a:spcAft>
              <a:defRPr/>
            </a:pPr>
            <a:r>
              <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R</a:t>
            </a:r>
            <a:r>
              <a:rPr kumimoji="0"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４年</a:t>
            </a:r>
            <a:r>
              <a:rPr kumimoji="0" lang="ja-JP" altLang="en-US" sz="1200" kern="0" dirty="0" smtClean="0">
                <a:latin typeface="メイリオ" panose="020B0604030504040204" pitchFamily="50" charset="-128"/>
                <a:ea typeface="メイリオ" panose="020B0604030504040204" pitchFamily="50" charset="-128"/>
                <a:cs typeface="メイリオ" panose="020B0604030504040204" pitchFamily="50" charset="-128"/>
              </a:rPr>
              <a:t>予算額</a:t>
            </a:r>
            <a:r>
              <a:rPr kumimoji="0"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a:p>
            <a:pPr algn="ctr" defTabSz="914308" fontAlgn="base">
              <a:spcBef>
                <a:spcPct val="0"/>
              </a:spcBef>
              <a:spcAft>
                <a:spcPct val="0"/>
              </a:spcAft>
              <a:defRPr/>
            </a:pPr>
            <a:r>
              <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14,000</a:t>
            </a:r>
            <a:r>
              <a:rPr kumimoji="0"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千円</a:t>
            </a:r>
            <a:endPar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a:xfrm>
            <a:off x="6100515" y="2432664"/>
            <a:ext cx="3770313" cy="1107996"/>
          </a:xfrm>
          <a:prstGeom prst="rect">
            <a:avLst/>
          </a:prstGeom>
        </p:spPr>
        <p:txBody>
          <a:bodyPr lIns="72000">
            <a:spAutoFit/>
          </a:bodyPr>
          <a:lstStyle/>
          <a:p>
            <a:pPr>
              <a:defRPr/>
            </a:pPr>
            <a:r>
              <a:rPr lang="ja-JP" altLang="en-US" sz="1100" dirty="0">
                <a:latin typeface="+mn-ea"/>
              </a:rPr>
              <a:t>小売事業者等が現在運用しているポイントシステムを活用して、生産・流通過程での</a:t>
            </a:r>
            <a:r>
              <a:rPr lang="en-US" altLang="ja-JP" sz="1100" dirty="0">
                <a:latin typeface="+mn-ea"/>
              </a:rPr>
              <a:t>CO2</a:t>
            </a:r>
            <a:r>
              <a:rPr lang="ja-JP" altLang="en-US" sz="1100" dirty="0">
                <a:latin typeface="+mn-ea"/>
              </a:rPr>
              <a:t>排出が少ない商品を購入した場合にポイントを付与し、脱炭素に寄与する商品選択の促進効果や</a:t>
            </a:r>
            <a:r>
              <a:rPr lang="en-US" altLang="ja-JP" sz="1100" dirty="0">
                <a:latin typeface="+mn-ea"/>
              </a:rPr>
              <a:t>CO2</a:t>
            </a:r>
            <a:r>
              <a:rPr lang="ja-JP" altLang="en-US" sz="1100" dirty="0">
                <a:latin typeface="+mn-ea"/>
              </a:rPr>
              <a:t>削減効果等に関する評価・検証を行います。</a:t>
            </a:r>
          </a:p>
          <a:p>
            <a:pPr>
              <a:defRPr/>
            </a:pPr>
            <a:r>
              <a:rPr lang="ja-JP" altLang="en-US" sz="1100" dirty="0">
                <a:latin typeface="+mn-ea"/>
              </a:rPr>
              <a:t>　 </a:t>
            </a:r>
            <a:r>
              <a:rPr lang="en-US" altLang="ja-JP" sz="1100" dirty="0">
                <a:latin typeface="+mn-ea"/>
              </a:rPr>
              <a:t>※</a:t>
            </a:r>
            <a:r>
              <a:rPr lang="ja-JP" altLang="en-US" sz="1100" dirty="0">
                <a:latin typeface="+mn-ea"/>
              </a:rPr>
              <a:t>効果検証を行う事業者：</a:t>
            </a:r>
            <a:endParaRPr lang="en-US" altLang="ja-JP" sz="1100" dirty="0">
              <a:latin typeface="+mn-ea"/>
            </a:endParaRPr>
          </a:p>
          <a:p>
            <a:pPr>
              <a:defRPr/>
            </a:pPr>
            <a:r>
              <a:rPr lang="ja-JP" altLang="en-US" sz="1100" dirty="0">
                <a:latin typeface="+mn-ea"/>
              </a:rPr>
              <a:t>　　　　　　　　　　５事業者程度、実施期間：３か月程度</a:t>
            </a:r>
          </a:p>
        </p:txBody>
      </p:sp>
      <p:sp>
        <p:nvSpPr>
          <p:cNvPr id="2" name="正方形/長方形 1"/>
          <p:cNvSpPr/>
          <p:nvPr/>
        </p:nvSpPr>
        <p:spPr>
          <a:xfrm>
            <a:off x="8824903" y="140337"/>
            <a:ext cx="1023766" cy="3326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参考資料４</a:t>
            </a:r>
            <a:endParaRPr kumimoji="1" lang="ja-JP" altLang="en-US" sz="1200" dirty="0"/>
          </a:p>
        </p:txBody>
      </p:sp>
    </p:spTree>
    <p:extLst>
      <p:ext uri="{BB962C8B-B14F-4D97-AF65-F5344CB8AC3E}">
        <p14:creationId xmlns:p14="http://schemas.microsoft.com/office/powerpoint/2010/main" val="954208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0512" y="548680"/>
            <a:ext cx="4176464" cy="36004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ポイント付与事業者が決定しました！</a:t>
            </a:r>
            <a:endParaRPr kumimoji="1" lang="ja-JP" altLang="en-US" dirty="0"/>
          </a:p>
        </p:txBody>
      </p:sp>
      <p:sp>
        <p:nvSpPr>
          <p:cNvPr id="5" name="正方形/長方形 4"/>
          <p:cNvSpPr/>
          <p:nvPr/>
        </p:nvSpPr>
        <p:spPr>
          <a:xfrm>
            <a:off x="560512" y="1988840"/>
            <a:ext cx="4752528" cy="288032"/>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■ポイント付与事業者について（五十音順）</a:t>
            </a:r>
            <a:endParaRPr kumimoji="1" lang="ja-JP" altLang="en-US" dirty="0"/>
          </a:p>
        </p:txBody>
      </p:sp>
      <p:sp>
        <p:nvSpPr>
          <p:cNvPr id="6" name="正方形/長方形 5"/>
          <p:cNvSpPr/>
          <p:nvPr/>
        </p:nvSpPr>
        <p:spPr>
          <a:xfrm>
            <a:off x="560512" y="2276872"/>
            <a:ext cx="8784976" cy="4104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94728" y="1013827"/>
            <a:ext cx="9191940" cy="830997"/>
          </a:xfrm>
          <a:prstGeom prst="rect">
            <a:avLst/>
          </a:prstGeom>
          <a:noFill/>
        </p:spPr>
        <p:txBody>
          <a:bodyPr wrap="none" rtlCol="0">
            <a:spAutoFit/>
          </a:bodyPr>
          <a:lstStyle/>
          <a:p>
            <a:r>
              <a:rPr lang="ja-JP" altLang="en-US" sz="1600" b="1" dirty="0"/>
              <a:t>脱炭素ポイントを付与し、その効果検証に協力いただく事業者について公募・審査した結果、以下の６事</a:t>
            </a:r>
          </a:p>
          <a:p>
            <a:r>
              <a:rPr lang="ja-JP" altLang="en-US" sz="1600" b="1" dirty="0"/>
              <a:t>業者に決定しました。今後、ポイント付与事業者と実施する店舗など詳細を調整した上で、３カ月程度、脱</a:t>
            </a:r>
          </a:p>
          <a:p>
            <a:r>
              <a:rPr lang="ja-JP" altLang="en-US" sz="1600" b="1" dirty="0"/>
              <a:t>炭素ポイントの付与を実施する予定です。</a:t>
            </a:r>
            <a:endParaRPr kumimoji="1" lang="ja-JP" altLang="en-US" sz="1600" dirty="0"/>
          </a:p>
        </p:txBody>
      </p:sp>
      <p:cxnSp>
        <p:nvCxnSpPr>
          <p:cNvPr id="9" name="直線コネクタ 8"/>
          <p:cNvCxnSpPr/>
          <p:nvPr/>
        </p:nvCxnSpPr>
        <p:spPr>
          <a:xfrm>
            <a:off x="4304928" y="2276872"/>
            <a:ext cx="31479" cy="41044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560512" y="2636912"/>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560512" y="3429000"/>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560512" y="3933056"/>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560512" y="4437112"/>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560512" y="5301208"/>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H="1">
            <a:off x="560512" y="5877272"/>
            <a:ext cx="87849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19397" y="2350382"/>
            <a:ext cx="1382466" cy="338554"/>
          </a:xfrm>
          <a:prstGeom prst="rect">
            <a:avLst/>
          </a:prstGeom>
          <a:noFill/>
        </p:spPr>
        <p:txBody>
          <a:bodyPr wrap="square" rtlCol="0">
            <a:spAutoFit/>
          </a:bodyPr>
          <a:lstStyle/>
          <a:p>
            <a:r>
              <a:rPr lang="ja-JP" altLang="en-US" sz="1600" b="1" dirty="0" smtClean="0"/>
              <a:t>事業者名</a:t>
            </a:r>
            <a:endParaRPr kumimoji="1" lang="ja-JP" altLang="en-US" sz="1600" dirty="0"/>
          </a:p>
        </p:txBody>
      </p:sp>
      <p:sp>
        <p:nvSpPr>
          <p:cNvPr id="24" name="テキスト ボックス 23"/>
          <p:cNvSpPr txBox="1"/>
          <p:nvPr/>
        </p:nvSpPr>
        <p:spPr>
          <a:xfrm>
            <a:off x="4448944" y="2288171"/>
            <a:ext cx="4536504" cy="338554"/>
          </a:xfrm>
          <a:prstGeom prst="rect">
            <a:avLst/>
          </a:prstGeom>
          <a:noFill/>
        </p:spPr>
        <p:txBody>
          <a:bodyPr wrap="square" rtlCol="0">
            <a:spAutoFit/>
          </a:bodyPr>
          <a:lstStyle/>
          <a:p>
            <a:r>
              <a:rPr lang="ja-JP" altLang="en-US" sz="1600" b="1" dirty="0" smtClean="0"/>
              <a:t>脱炭素ポイントを付与する商品・サービス（予定）</a:t>
            </a:r>
            <a:endParaRPr kumimoji="1" lang="ja-JP" altLang="en-US" sz="1600" dirty="0"/>
          </a:p>
        </p:txBody>
      </p:sp>
      <p:sp>
        <p:nvSpPr>
          <p:cNvPr id="25" name="テキスト ボックス 24"/>
          <p:cNvSpPr txBox="1"/>
          <p:nvPr/>
        </p:nvSpPr>
        <p:spPr>
          <a:xfrm>
            <a:off x="618207" y="2673745"/>
            <a:ext cx="5270897" cy="338554"/>
          </a:xfrm>
          <a:prstGeom prst="rect">
            <a:avLst/>
          </a:prstGeom>
          <a:noFill/>
        </p:spPr>
        <p:txBody>
          <a:bodyPr wrap="square" rtlCol="0">
            <a:spAutoFit/>
          </a:bodyPr>
          <a:lstStyle/>
          <a:p>
            <a:r>
              <a:rPr lang="ja-JP" altLang="en-US" sz="1600" b="1" dirty="0" smtClean="0"/>
              <a:t>株式会社アーバンリサーチ</a:t>
            </a:r>
            <a:endParaRPr kumimoji="1" lang="ja-JP" altLang="en-US" sz="1600" dirty="0"/>
          </a:p>
        </p:txBody>
      </p:sp>
      <p:sp>
        <p:nvSpPr>
          <p:cNvPr id="26" name="テキスト ボックス 25"/>
          <p:cNvSpPr txBox="1"/>
          <p:nvPr/>
        </p:nvSpPr>
        <p:spPr>
          <a:xfrm>
            <a:off x="4362806" y="2690295"/>
            <a:ext cx="4982681" cy="584775"/>
          </a:xfrm>
          <a:prstGeom prst="rect">
            <a:avLst/>
          </a:prstGeom>
          <a:noFill/>
        </p:spPr>
        <p:txBody>
          <a:bodyPr wrap="square" rtlCol="0">
            <a:spAutoFit/>
          </a:bodyPr>
          <a:lstStyle/>
          <a:p>
            <a:r>
              <a:rPr lang="ja-JP" altLang="en-US" sz="1600" b="1" dirty="0" smtClean="0"/>
              <a:t>再生羽毛を使用したダウン製品・廃棄衣料をアップサイクルした製品、衣類のリユース品</a:t>
            </a:r>
            <a:endParaRPr kumimoji="1" lang="ja-JP" altLang="en-US" sz="1600" dirty="0"/>
          </a:p>
        </p:txBody>
      </p:sp>
      <p:sp>
        <p:nvSpPr>
          <p:cNvPr id="27" name="テキスト ボックス 26"/>
          <p:cNvSpPr txBox="1"/>
          <p:nvPr/>
        </p:nvSpPr>
        <p:spPr>
          <a:xfrm>
            <a:off x="560512" y="4005064"/>
            <a:ext cx="4622825" cy="338554"/>
          </a:xfrm>
          <a:prstGeom prst="rect">
            <a:avLst/>
          </a:prstGeom>
          <a:noFill/>
        </p:spPr>
        <p:txBody>
          <a:bodyPr wrap="square" rtlCol="0">
            <a:spAutoFit/>
          </a:bodyPr>
          <a:lstStyle/>
          <a:p>
            <a:r>
              <a:rPr lang="ja-JP" altLang="en-US" sz="1600" b="1" dirty="0" smtClean="0"/>
              <a:t>大阪いずみ市民生活協同組合</a:t>
            </a:r>
            <a:endParaRPr kumimoji="1" lang="ja-JP" altLang="en-US" sz="1600" dirty="0"/>
          </a:p>
        </p:txBody>
      </p:sp>
      <p:sp>
        <p:nvSpPr>
          <p:cNvPr id="28" name="テキスト ボックス 27"/>
          <p:cNvSpPr txBox="1"/>
          <p:nvPr/>
        </p:nvSpPr>
        <p:spPr>
          <a:xfrm>
            <a:off x="4376935" y="4039192"/>
            <a:ext cx="4795689" cy="338554"/>
          </a:xfrm>
          <a:prstGeom prst="rect">
            <a:avLst/>
          </a:prstGeom>
          <a:noFill/>
        </p:spPr>
        <p:txBody>
          <a:bodyPr wrap="square" rtlCol="0">
            <a:spAutoFit/>
          </a:bodyPr>
          <a:lstStyle/>
          <a:p>
            <a:r>
              <a:rPr lang="ja-JP" altLang="en-US" sz="1600" b="1" dirty="0" smtClean="0"/>
              <a:t>大阪府産の農産物、大阪産（もん）認定商品</a:t>
            </a:r>
            <a:endParaRPr kumimoji="1" lang="ja-JP" altLang="en-US" sz="1600" dirty="0"/>
          </a:p>
        </p:txBody>
      </p:sp>
      <p:sp>
        <p:nvSpPr>
          <p:cNvPr id="29" name="テキスト ボックス 28"/>
          <p:cNvSpPr txBox="1"/>
          <p:nvPr/>
        </p:nvSpPr>
        <p:spPr>
          <a:xfrm>
            <a:off x="560512" y="3501008"/>
            <a:ext cx="4536504" cy="338554"/>
          </a:xfrm>
          <a:prstGeom prst="rect">
            <a:avLst/>
          </a:prstGeom>
          <a:noFill/>
        </p:spPr>
        <p:txBody>
          <a:bodyPr wrap="square" rtlCol="0">
            <a:spAutoFit/>
          </a:bodyPr>
          <a:lstStyle/>
          <a:p>
            <a:r>
              <a:rPr lang="ja-JP" altLang="en-US" sz="1600" b="1" dirty="0" smtClean="0"/>
              <a:t>エイチ・ツー・オー　リテイリング株式会社</a:t>
            </a:r>
            <a:endParaRPr kumimoji="1" lang="ja-JP" altLang="en-US" sz="1600" dirty="0"/>
          </a:p>
        </p:txBody>
      </p:sp>
      <p:sp>
        <p:nvSpPr>
          <p:cNvPr id="30" name="テキスト ボックス 29"/>
          <p:cNvSpPr txBox="1"/>
          <p:nvPr/>
        </p:nvSpPr>
        <p:spPr>
          <a:xfrm>
            <a:off x="4359657" y="3519503"/>
            <a:ext cx="3689688" cy="338554"/>
          </a:xfrm>
          <a:prstGeom prst="rect">
            <a:avLst/>
          </a:prstGeom>
          <a:noFill/>
        </p:spPr>
        <p:txBody>
          <a:bodyPr wrap="square" rtlCol="0">
            <a:spAutoFit/>
          </a:bodyPr>
          <a:lstStyle/>
          <a:p>
            <a:r>
              <a:rPr lang="ja-JP" altLang="en-US" sz="1600" b="1" dirty="0" smtClean="0"/>
              <a:t>関西近郊で生産された農産物</a:t>
            </a:r>
            <a:endParaRPr kumimoji="1" lang="ja-JP" altLang="en-US" sz="1600" dirty="0"/>
          </a:p>
        </p:txBody>
      </p:sp>
      <p:sp>
        <p:nvSpPr>
          <p:cNvPr id="31" name="テキスト ボックス 30"/>
          <p:cNvSpPr txBox="1"/>
          <p:nvPr/>
        </p:nvSpPr>
        <p:spPr>
          <a:xfrm>
            <a:off x="560512" y="4437112"/>
            <a:ext cx="4795689" cy="338554"/>
          </a:xfrm>
          <a:prstGeom prst="rect">
            <a:avLst/>
          </a:prstGeom>
          <a:noFill/>
        </p:spPr>
        <p:txBody>
          <a:bodyPr wrap="square" rtlCol="0">
            <a:spAutoFit/>
          </a:bodyPr>
          <a:lstStyle/>
          <a:p>
            <a:r>
              <a:rPr lang="ja-JP" altLang="en-US" sz="1600" b="1" dirty="0" smtClean="0"/>
              <a:t>株式会社サンプラザ</a:t>
            </a:r>
            <a:endParaRPr kumimoji="1" lang="ja-JP" altLang="en-US" sz="1600" dirty="0"/>
          </a:p>
        </p:txBody>
      </p:sp>
      <p:sp>
        <p:nvSpPr>
          <p:cNvPr id="32" name="テキスト ボックス 31"/>
          <p:cNvSpPr txBox="1"/>
          <p:nvPr/>
        </p:nvSpPr>
        <p:spPr>
          <a:xfrm>
            <a:off x="4374256" y="4508336"/>
            <a:ext cx="4795689" cy="584775"/>
          </a:xfrm>
          <a:prstGeom prst="rect">
            <a:avLst/>
          </a:prstGeom>
          <a:noFill/>
        </p:spPr>
        <p:txBody>
          <a:bodyPr wrap="square" rtlCol="0">
            <a:spAutoFit/>
          </a:bodyPr>
          <a:lstStyle/>
          <a:p>
            <a:r>
              <a:rPr lang="ja-JP" altLang="en-US" sz="1600" b="1" dirty="0" smtClean="0"/>
              <a:t>大阪エコ農産物や有機</a:t>
            </a:r>
            <a:r>
              <a:rPr lang="en-US" altLang="ja-JP" sz="1600" b="1" dirty="0" smtClean="0"/>
              <a:t>JAS</a:t>
            </a:r>
            <a:r>
              <a:rPr lang="ja-JP" altLang="en-US" sz="1600" b="1" dirty="0" smtClean="0"/>
              <a:t>農産物をはじめとした関西近郊の農産物</a:t>
            </a:r>
            <a:endParaRPr kumimoji="1" lang="ja-JP" altLang="en-US" sz="1600" dirty="0"/>
          </a:p>
        </p:txBody>
      </p:sp>
      <p:sp>
        <p:nvSpPr>
          <p:cNvPr id="33" name="テキスト ボックス 32"/>
          <p:cNvSpPr txBox="1"/>
          <p:nvPr/>
        </p:nvSpPr>
        <p:spPr>
          <a:xfrm>
            <a:off x="538931" y="5370139"/>
            <a:ext cx="4795689" cy="338554"/>
          </a:xfrm>
          <a:prstGeom prst="rect">
            <a:avLst/>
          </a:prstGeom>
          <a:noFill/>
        </p:spPr>
        <p:txBody>
          <a:bodyPr wrap="square" rtlCol="0">
            <a:spAutoFit/>
          </a:bodyPr>
          <a:lstStyle/>
          <a:p>
            <a:r>
              <a:rPr lang="ja-JP" altLang="en-US" sz="1600" b="1" dirty="0" smtClean="0"/>
              <a:t>上新電機株式会社</a:t>
            </a:r>
            <a:endParaRPr kumimoji="1" lang="ja-JP" altLang="en-US" sz="1600" dirty="0"/>
          </a:p>
        </p:txBody>
      </p:sp>
      <p:sp>
        <p:nvSpPr>
          <p:cNvPr id="34" name="テキスト ボックス 33"/>
          <p:cNvSpPr txBox="1"/>
          <p:nvPr/>
        </p:nvSpPr>
        <p:spPr>
          <a:xfrm>
            <a:off x="4359657" y="5380028"/>
            <a:ext cx="4795689" cy="338554"/>
          </a:xfrm>
          <a:prstGeom prst="rect">
            <a:avLst/>
          </a:prstGeom>
          <a:noFill/>
        </p:spPr>
        <p:txBody>
          <a:bodyPr wrap="square" rtlCol="0">
            <a:spAutoFit/>
          </a:bodyPr>
          <a:lstStyle/>
          <a:p>
            <a:r>
              <a:rPr lang="ja-JP" altLang="en-US" sz="1600" b="1" dirty="0" smtClean="0"/>
              <a:t>節電多機能エアコン（指定機種となります）</a:t>
            </a:r>
            <a:endParaRPr kumimoji="1" lang="ja-JP" altLang="en-US" sz="1600" dirty="0"/>
          </a:p>
        </p:txBody>
      </p:sp>
      <p:sp>
        <p:nvSpPr>
          <p:cNvPr id="35" name="テキスト ボックス 34"/>
          <p:cNvSpPr txBox="1"/>
          <p:nvPr/>
        </p:nvSpPr>
        <p:spPr>
          <a:xfrm>
            <a:off x="560511" y="5952686"/>
            <a:ext cx="4795689" cy="338554"/>
          </a:xfrm>
          <a:prstGeom prst="rect">
            <a:avLst/>
          </a:prstGeom>
          <a:noFill/>
        </p:spPr>
        <p:txBody>
          <a:bodyPr wrap="square" rtlCol="0">
            <a:spAutoFit/>
          </a:bodyPr>
          <a:lstStyle/>
          <a:p>
            <a:r>
              <a:rPr lang="ja-JP" altLang="en-US" sz="1600" b="1" dirty="0" smtClean="0"/>
              <a:t>西日本旅客鉄道株式会社</a:t>
            </a:r>
            <a:endParaRPr kumimoji="1" lang="ja-JP" altLang="en-US" sz="1600" dirty="0"/>
          </a:p>
        </p:txBody>
      </p:sp>
      <p:sp>
        <p:nvSpPr>
          <p:cNvPr id="36" name="テキスト ボックス 35"/>
          <p:cNvSpPr txBox="1"/>
          <p:nvPr/>
        </p:nvSpPr>
        <p:spPr>
          <a:xfrm>
            <a:off x="4336407" y="5936289"/>
            <a:ext cx="4795689" cy="338554"/>
          </a:xfrm>
          <a:prstGeom prst="rect">
            <a:avLst/>
          </a:prstGeom>
          <a:noFill/>
        </p:spPr>
        <p:txBody>
          <a:bodyPr wrap="square" rtlCol="0">
            <a:spAutoFit/>
          </a:bodyPr>
          <a:lstStyle/>
          <a:p>
            <a:r>
              <a:rPr lang="ja-JP" altLang="en-US" sz="1600" b="1" dirty="0" smtClean="0"/>
              <a:t>アプリを活用した鉄道利用等によるスタンプラリー</a:t>
            </a:r>
            <a:endParaRPr kumimoji="1" lang="ja-JP" altLang="en-US" sz="1600" dirty="0"/>
          </a:p>
        </p:txBody>
      </p:sp>
    </p:spTree>
    <p:extLst>
      <p:ext uri="{BB962C8B-B14F-4D97-AF65-F5344CB8AC3E}">
        <p14:creationId xmlns:p14="http://schemas.microsoft.com/office/powerpoint/2010/main" val="39604561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738</Words>
  <Application>Microsoft Office PowerPoint</Application>
  <PresentationFormat>A4 210 x 297 mm</PresentationFormat>
  <Paragraphs>85</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Wingdings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2022-10-27T12:01:03Z</dcterms:created>
  <dcterms:modified xsi:type="dcterms:W3CDTF">2022-10-28T08:04:36Z</dcterms:modified>
</cp:coreProperties>
</file>