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89" r:id="rId1"/>
  </p:sldMasterIdLst>
  <p:notesMasterIdLst>
    <p:notesMasterId r:id="rId11"/>
  </p:notesMasterIdLst>
  <p:sldIdLst>
    <p:sldId id="256" r:id="rId2"/>
    <p:sldId id="258" r:id="rId3"/>
    <p:sldId id="272" r:id="rId4"/>
    <p:sldId id="292" r:id="rId5"/>
    <p:sldId id="294" r:id="rId6"/>
    <p:sldId id="290" r:id="rId7"/>
    <p:sldId id="295" r:id="rId8"/>
    <p:sldId id="296" r:id="rId9"/>
    <p:sldId id="297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5" d="100"/>
          <a:sy n="85" d="100"/>
        </p:scale>
        <p:origin x="3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ACFE34-0713-455F-96FA-98BE66B7A49E}" type="datetimeFigureOut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3F60E-AC33-4CA3-B2EA-27693CB730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131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0241E-B7FD-4659-BBEF-C72B45935BD8}" type="datetime1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1037E-DC32-4431-BCF7-105FFD567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411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CBD20-6FFB-4F05-8A74-3A6ACA37B3FF}" type="datetime1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1037E-DC32-4431-BCF7-105FFD567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732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875A-514A-4A5C-AC92-4B96FE14E682}" type="datetime1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1037E-DC32-4431-BCF7-105FFD567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418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AA5D-CC25-467D-84E1-B9B177A6D04F}" type="datetime1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1037E-DC32-4431-BCF7-105FFD567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58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EFC2F-2EC4-4BC8-BA3B-25EB9850EF6B}" type="datetime1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1037E-DC32-4431-BCF7-105FFD567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366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9CA0-78EA-4445-B790-5FA6501E3B16}" type="datetime1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1037E-DC32-4431-BCF7-105FFD567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180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A102-F7D5-4156-BC3B-A0D8B57759F4}" type="datetime1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1037E-DC32-4431-BCF7-105FFD567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055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1A123-4B18-4DE2-9A62-9B62A74D1391}" type="datetime1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1037E-DC32-4431-BCF7-105FFD567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948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0E31D-76AA-4F6A-9365-05192952656F}" type="datetime1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1037E-DC32-4431-BCF7-105FFD567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51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DEAEF94-756F-4936-A129-6CC0F6C78BBE}" type="datetime1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31037E-DC32-4431-BCF7-105FFD567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049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0E3E6-2F15-4400-BBF6-1EED5387A8C1}" type="datetime1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1037E-DC32-4431-BCF7-105FFD567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07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AFCB1AB-6343-4473-ABF8-E3FC253A4F3E}" type="datetime1">
              <a:rPr kumimoji="1" lang="ja-JP" altLang="en-US" smtClean="0"/>
              <a:t>2022/10/25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231037E-DC32-4431-BCF7-105FFD5674B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421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D7EB4C-F39C-4795-9098-502867F87C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1922136"/>
            <a:ext cx="10058400" cy="1340612"/>
          </a:xfrm>
        </p:spPr>
        <p:txBody>
          <a:bodyPr>
            <a:noAutofit/>
          </a:bodyPr>
          <a:lstStyle/>
          <a:p>
            <a:r>
              <a:rPr lang="ja-JP" altLang="en-US" sz="6000" dirty="0"/>
              <a:t>大阪版カーボンフットプリントの算定方法及び算定結果の表示方法について</a:t>
            </a:r>
            <a:endParaRPr kumimoji="1" lang="ja-JP" altLang="en-US" sz="60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4F0D9D1-8915-4666-A65F-6B2B09071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6805" y="4455621"/>
            <a:ext cx="10058400" cy="1143000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sz="2600" dirty="0"/>
              <a:t>　　　　　　　　　一般財団法人大阪府みどり公社</a:t>
            </a:r>
            <a:endParaRPr kumimoji="1" lang="en-US" altLang="ja-JP" sz="2600" dirty="0"/>
          </a:p>
          <a:p>
            <a:r>
              <a:rPr lang="ja-JP" altLang="en-US" sz="2600" dirty="0"/>
              <a:t>令和</a:t>
            </a:r>
            <a:r>
              <a:rPr lang="en-US" altLang="ja-JP" sz="2600" dirty="0"/>
              <a:t>4</a:t>
            </a:r>
            <a:r>
              <a:rPr lang="ja-JP" altLang="en-US" sz="2600" dirty="0"/>
              <a:t>年度　第二回大阪版カーボンフットプリントの算定方法等に係る検討会</a:t>
            </a:r>
            <a:endParaRPr kumimoji="1" lang="ja-JP" altLang="en-US" sz="2600" dirty="0"/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C858752F-5467-45D2-B614-6D0D308E6F2E}"/>
              </a:ext>
            </a:extLst>
          </p:cNvPr>
          <p:cNvSpPr txBox="1">
            <a:spLocks/>
          </p:cNvSpPr>
          <p:nvPr/>
        </p:nvSpPr>
        <p:spPr>
          <a:xfrm>
            <a:off x="761505" y="3911600"/>
            <a:ext cx="10058400" cy="4303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kumimoji="1"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600" dirty="0"/>
              <a:t>令和</a:t>
            </a:r>
            <a:r>
              <a:rPr lang="en-US" altLang="ja-JP" sz="2600" dirty="0"/>
              <a:t>4</a:t>
            </a:r>
            <a:r>
              <a:rPr lang="ja-JP" altLang="en-US" sz="2600" dirty="0"/>
              <a:t>年</a:t>
            </a:r>
            <a:r>
              <a:rPr lang="en-US" altLang="ja-JP" sz="2600" dirty="0"/>
              <a:t>10</a:t>
            </a:r>
            <a:r>
              <a:rPr lang="ja-JP" altLang="en-US" sz="2600" dirty="0"/>
              <a:t>月</a:t>
            </a:r>
            <a:r>
              <a:rPr lang="en-US" altLang="ja-JP" sz="2600" dirty="0"/>
              <a:t>17</a:t>
            </a:r>
            <a:r>
              <a:rPr lang="ja-JP" altLang="en-US" sz="2600" dirty="0"/>
              <a:t>日</a:t>
            </a:r>
            <a:endParaRPr lang="en-US" altLang="ja-JP" sz="26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8C75A90-3869-45F2-A999-7EEBEBD05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r>
              <a:rPr kumimoji="1" lang="ja-JP" altLang="en-US" sz="2400" dirty="0"/>
              <a:t>１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D84239C-DAE3-4740-B42F-C1DC3336169A}"/>
              </a:ext>
            </a:extLst>
          </p:cNvPr>
          <p:cNvSpPr/>
          <p:nvPr/>
        </p:nvSpPr>
        <p:spPr>
          <a:xfrm>
            <a:off x="10192871" y="143435"/>
            <a:ext cx="1703294" cy="4303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参考資料　３</a:t>
            </a:r>
          </a:p>
        </p:txBody>
      </p:sp>
    </p:spTree>
    <p:extLst>
      <p:ext uri="{BB962C8B-B14F-4D97-AF65-F5344CB8AC3E}">
        <p14:creationId xmlns:p14="http://schemas.microsoft.com/office/powerpoint/2010/main" val="899733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DC9DA8-330C-4BE6-89F6-B506C4D976E0}"/>
              </a:ext>
            </a:extLst>
          </p:cNvPr>
          <p:cNvSpPr>
            <a:spLocks noGrp="1"/>
          </p:cNvSpPr>
          <p:nvPr/>
        </p:nvSpPr>
        <p:spPr>
          <a:xfrm>
            <a:off x="472933" y="110677"/>
            <a:ext cx="10763534" cy="9738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kumimoji="1"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en-US" altLang="ja-JP" sz="4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1-1</a:t>
            </a:r>
            <a:r>
              <a:rPr kumimoji="1" lang="ja-JP" altLang="en-US" sz="4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  <a:r>
              <a:rPr lang="ja-JP" altLang="en-US" sz="4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算定の基本的な考え方</a:t>
            </a:r>
            <a:endParaRPr kumimoji="1" lang="ja-JP" altLang="en-US" sz="48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A64CCD9-1602-4DA3-92E7-963EEB44FD9E}"/>
              </a:ext>
            </a:extLst>
          </p:cNvPr>
          <p:cNvSpPr txBox="1"/>
          <p:nvPr/>
        </p:nvSpPr>
        <p:spPr>
          <a:xfrm>
            <a:off x="785475" y="1330325"/>
            <a:ext cx="1076353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/>
              <a:t>【GHG</a:t>
            </a:r>
            <a:r>
              <a:rPr kumimoji="1" lang="ja-JP" altLang="en-US" sz="2400" b="1" dirty="0"/>
              <a:t>排出量の算定方法</a:t>
            </a:r>
            <a:r>
              <a:rPr kumimoji="1" lang="en-US" altLang="ja-JP" sz="2400" b="1" dirty="0"/>
              <a:t>】</a:t>
            </a:r>
          </a:p>
          <a:p>
            <a:r>
              <a:rPr kumimoji="1" lang="ja-JP" altLang="en-US" sz="2400" dirty="0"/>
              <a:t>「生産段階」「輸送段階」それぞれで発生する</a:t>
            </a:r>
            <a:r>
              <a:rPr kumimoji="1" lang="en-US" altLang="ja-JP" sz="2400" dirty="0"/>
              <a:t>GHG</a:t>
            </a:r>
            <a:r>
              <a:rPr kumimoji="1" lang="ja-JP" altLang="en-US" sz="2400" dirty="0"/>
              <a:t>は、下式により削減量を評価する。</a:t>
            </a:r>
            <a:endParaRPr kumimoji="1" lang="en-US" altLang="ja-JP" sz="2400" dirty="0"/>
          </a:p>
          <a:p>
            <a:endParaRPr kumimoji="1" lang="en-US" altLang="ja-JP" sz="2400" b="1" dirty="0"/>
          </a:p>
          <a:p>
            <a:r>
              <a:rPr kumimoji="1" lang="ja-JP" altLang="en-US" sz="3200" dirty="0"/>
              <a:t>標準値 ー 個別の排出量 ＝ </a:t>
            </a:r>
            <a:r>
              <a:rPr kumimoji="1" lang="en-US" altLang="ja-JP" sz="3200" dirty="0"/>
              <a:t>GHG(</a:t>
            </a:r>
            <a:r>
              <a:rPr kumimoji="1" lang="ja-JP" altLang="en-US" sz="3200" dirty="0"/>
              <a:t>温室効果ガス</a:t>
            </a:r>
            <a:r>
              <a:rPr kumimoji="1" lang="en-US" altLang="ja-JP" sz="3200" dirty="0"/>
              <a:t>)</a:t>
            </a:r>
            <a:r>
              <a:rPr kumimoji="1" lang="ja-JP" altLang="en-US" sz="3200" dirty="0"/>
              <a:t>削減量</a:t>
            </a:r>
            <a:r>
              <a:rPr kumimoji="1" lang="en-US" altLang="ja-JP" sz="3200" dirty="0"/>
              <a:t>             </a:t>
            </a:r>
            <a:r>
              <a:rPr kumimoji="1" lang="ja-JP" altLang="en-US" sz="2400" dirty="0"/>
              <a:t>　　　　</a:t>
            </a:r>
          </a:p>
        </p:txBody>
      </p:sp>
      <p:graphicFrame>
        <p:nvGraphicFramePr>
          <p:cNvPr id="6" name="表 10">
            <a:extLst>
              <a:ext uri="{FF2B5EF4-FFF2-40B4-BE49-F238E27FC236}">
                <a16:creationId xmlns:a16="http://schemas.microsoft.com/office/drawing/2014/main" id="{2888B7E5-9704-4452-BFD2-BAA33AF0C6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636875"/>
              </p:ext>
            </p:extLst>
          </p:nvPr>
        </p:nvGraphicFramePr>
        <p:xfrm>
          <a:off x="785475" y="3761289"/>
          <a:ext cx="10450992" cy="2185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220">
                  <a:extLst>
                    <a:ext uri="{9D8B030D-6E8A-4147-A177-3AD203B41FA5}">
                      <a16:colId xmlns:a16="http://schemas.microsoft.com/office/drawing/2014/main" val="392172659"/>
                    </a:ext>
                  </a:extLst>
                </a:gridCol>
                <a:gridCol w="3563759">
                  <a:extLst>
                    <a:ext uri="{9D8B030D-6E8A-4147-A177-3AD203B41FA5}">
                      <a16:colId xmlns:a16="http://schemas.microsoft.com/office/drawing/2014/main" val="1080162876"/>
                    </a:ext>
                  </a:extLst>
                </a:gridCol>
                <a:gridCol w="4997013">
                  <a:extLst>
                    <a:ext uri="{9D8B030D-6E8A-4147-A177-3AD203B41FA5}">
                      <a16:colId xmlns:a16="http://schemas.microsoft.com/office/drawing/2014/main" val="2702315428"/>
                    </a:ext>
                  </a:extLst>
                </a:gridCol>
              </a:tblGrid>
              <a:tr h="4002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算定範囲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標準値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個別の削減量の例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110816"/>
                  </a:ext>
                </a:extLst>
              </a:tr>
              <a:tr h="10844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生産段階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大阪府内における慣行栽培による</a:t>
                      </a:r>
                      <a:r>
                        <a:rPr kumimoji="1" lang="en-US" altLang="ja-JP" dirty="0"/>
                        <a:t>GHG</a:t>
                      </a:r>
                      <a:r>
                        <a:rPr kumimoji="1" lang="ja-JP" altLang="en-US" dirty="0"/>
                        <a:t>排出量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大阪エコ農産物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（肥料や農薬の使用減に起因する</a:t>
                      </a:r>
                      <a:r>
                        <a:rPr kumimoji="1" lang="en-US" altLang="ja-JP" dirty="0"/>
                        <a:t>GHG</a:t>
                      </a:r>
                      <a:r>
                        <a:rPr kumimoji="1" lang="ja-JP" altLang="en-US" dirty="0"/>
                        <a:t>排出量の削減）</a:t>
                      </a:r>
                      <a:endParaRPr kumimoji="1" lang="en-US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612849"/>
                  </a:ext>
                </a:extLst>
              </a:tr>
              <a:tr h="7004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輸送段階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大阪府外からの一般的な流通による</a:t>
                      </a:r>
                      <a:r>
                        <a:rPr kumimoji="1" lang="en-US" altLang="ja-JP" dirty="0"/>
                        <a:t>GHG</a:t>
                      </a:r>
                      <a:r>
                        <a:rPr kumimoji="1" lang="ja-JP" altLang="en-US" dirty="0"/>
                        <a:t>排出量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地産地消による輸送距離の縮小に起因する</a:t>
                      </a:r>
                      <a:r>
                        <a:rPr kumimoji="1" lang="en-US" altLang="ja-JP" dirty="0"/>
                        <a:t>GHG</a:t>
                      </a:r>
                      <a:r>
                        <a:rPr kumimoji="1" lang="ja-JP" altLang="en-US" dirty="0"/>
                        <a:t>排出量の削減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67194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8C75A90-3869-45F2-A999-7EEBEBD05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sz="2400" dirty="0"/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2875388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7C3B9C-F4EC-4C33-BB50-1D69F09FB6C0}"/>
              </a:ext>
            </a:extLst>
          </p:cNvPr>
          <p:cNvSpPr>
            <a:spLocks noGrp="1"/>
          </p:cNvSpPr>
          <p:nvPr/>
        </p:nvSpPr>
        <p:spPr>
          <a:xfrm>
            <a:off x="472933" y="110677"/>
            <a:ext cx="10763534" cy="9738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kumimoji="1"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en-US" altLang="ja-JP" sz="4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1-8</a:t>
            </a:r>
            <a:r>
              <a:rPr kumimoji="1" lang="ja-JP" altLang="en-US" sz="4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  <a:r>
              <a:rPr lang="ja-JP" altLang="en-US" sz="4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試算結果</a:t>
            </a:r>
            <a:endParaRPr kumimoji="1" lang="ja-JP" altLang="en-US" sz="48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7EAE34-705B-44BB-9909-C771B7C1AA20}"/>
              </a:ext>
            </a:extLst>
          </p:cNvPr>
          <p:cNvSpPr txBox="1"/>
          <p:nvPr/>
        </p:nvSpPr>
        <p:spPr>
          <a:xfrm>
            <a:off x="447533" y="5173975"/>
            <a:ext cx="11320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※1)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米については、大阪府中央卸売市場で取り扱っておらず算定不可。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※2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）輸送距離以外のパラメータ（燃費、最大積載量、積載率）は前回と同様（</a:t>
            </a:r>
            <a:r>
              <a:rPr kumimoji="1"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PCR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の輸送シナリオ）とした。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C663B6-216B-4B30-A99F-DF0F4AE96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sz="2400" dirty="0"/>
              <a:t>３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B5B45FB8-8B45-4755-871A-11365D1195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933" y="1275075"/>
            <a:ext cx="11320735" cy="389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840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B1A4A9-FDF6-45D8-9853-4E4249E99EB8}"/>
              </a:ext>
            </a:extLst>
          </p:cNvPr>
          <p:cNvSpPr>
            <a:spLocks noGrp="1"/>
          </p:cNvSpPr>
          <p:nvPr/>
        </p:nvSpPr>
        <p:spPr>
          <a:xfrm>
            <a:off x="472933" y="110677"/>
            <a:ext cx="10763534" cy="9738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kumimoji="1"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kumimoji="1" lang="en-US" altLang="ja-JP" sz="4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2-3</a:t>
            </a:r>
            <a:r>
              <a:rPr kumimoji="1" lang="ja-JP" altLang="en-US" sz="4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  <a:r>
              <a:rPr lang="ja-JP" altLang="en-US" sz="4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生産段階の標準値について</a:t>
            </a:r>
            <a:endParaRPr kumimoji="1" lang="ja-JP" altLang="en-US" sz="48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53F9175-6C26-497C-8D01-930CE88A6987}"/>
              </a:ext>
            </a:extLst>
          </p:cNvPr>
          <p:cNvSpPr txBox="1"/>
          <p:nvPr/>
        </p:nvSpPr>
        <p:spPr>
          <a:xfrm>
            <a:off x="667838" y="1384274"/>
            <a:ext cx="109399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農林水産省「温室効果ガス簡易算定ツール」では標準値を都道府県別に設定。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一方、輸送段階では標準値を全国平均（もしくは主要５産地）に設定。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8DD1F74-F299-4B30-94D8-EFAD625108AF}"/>
              </a:ext>
            </a:extLst>
          </p:cNvPr>
          <p:cNvSpPr txBox="1"/>
          <p:nvPr/>
        </p:nvSpPr>
        <p:spPr>
          <a:xfrm>
            <a:off x="766259" y="5313127"/>
            <a:ext cx="107997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全国平均の標準値と大阪府の標準値に大きな差はなかった。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算定ツールで選択できる大阪府の標準値を使用予定。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B6B1FBD-9D5E-4A9A-8B21-047C39D3F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sz="2400" dirty="0"/>
              <a:t>４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5525BED-851B-46ED-AF4C-C92DA8AF1CAC}"/>
              </a:ext>
            </a:extLst>
          </p:cNvPr>
          <p:cNvSpPr txBox="1"/>
          <p:nvPr/>
        </p:nvSpPr>
        <p:spPr>
          <a:xfrm>
            <a:off x="626017" y="2599784"/>
            <a:ext cx="10939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「温室効果ガス簡易算定ツール」の全国平均および大阪府の標準値比較</a:t>
            </a:r>
            <a:endParaRPr kumimoji="1" lang="en-US" altLang="ja-JP" sz="2400" dirty="0">
              <a:latin typeface="+mn-ea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31C5E4A-85EB-457B-B3B9-882C9F12E9AE}"/>
              </a:ext>
            </a:extLst>
          </p:cNvPr>
          <p:cNvSpPr txBox="1"/>
          <p:nvPr/>
        </p:nvSpPr>
        <p:spPr>
          <a:xfrm>
            <a:off x="696137" y="4781295"/>
            <a:ext cx="5445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※)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全国平均値は４７都道府県の標準値から算定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38046C55-24A8-4ADB-B6F8-23C33D3891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176"/>
          <a:stretch/>
        </p:blipFill>
        <p:spPr>
          <a:xfrm>
            <a:off x="-186242" y="2673268"/>
            <a:ext cx="11895642" cy="2582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807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7C3B9C-F4EC-4C33-BB50-1D69F09FB6C0}"/>
              </a:ext>
            </a:extLst>
          </p:cNvPr>
          <p:cNvSpPr>
            <a:spLocks noGrp="1"/>
          </p:cNvSpPr>
          <p:nvPr/>
        </p:nvSpPr>
        <p:spPr>
          <a:xfrm>
            <a:off x="472933" y="110677"/>
            <a:ext cx="10763534" cy="97389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kumimoji="1"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kumimoji="1" lang="en-US" altLang="ja-JP" sz="4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2-5</a:t>
            </a:r>
            <a:r>
              <a:rPr kumimoji="1" lang="ja-JP" altLang="en-US" sz="4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  <a:r>
              <a:rPr kumimoji="1" lang="en-US" altLang="ja-JP" sz="4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ja-JP" altLang="en-US" sz="4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月の実証で算定対象となる農産物</a:t>
            </a: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17DC623E-9538-4164-9479-D642F33B6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861419"/>
              </p:ext>
            </p:extLst>
          </p:nvPr>
        </p:nvGraphicFramePr>
        <p:xfrm>
          <a:off x="821207" y="1858871"/>
          <a:ext cx="9973971" cy="29616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158754">
                  <a:extLst>
                    <a:ext uri="{9D8B030D-6E8A-4147-A177-3AD203B41FA5}">
                      <a16:colId xmlns:a16="http://schemas.microsoft.com/office/drawing/2014/main" val="847242970"/>
                    </a:ext>
                  </a:extLst>
                </a:gridCol>
                <a:gridCol w="3425132">
                  <a:extLst>
                    <a:ext uri="{9D8B030D-6E8A-4147-A177-3AD203B41FA5}">
                      <a16:colId xmlns:a16="http://schemas.microsoft.com/office/drawing/2014/main" val="3032707041"/>
                    </a:ext>
                  </a:extLst>
                </a:gridCol>
                <a:gridCol w="4390085">
                  <a:extLst>
                    <a:ext uri="{9D8B030D-6E8A-4147-A177-3AD203B41FA5}">
                      <a16:colId xmlns:a16="http://schemas.microsoft.com/office/drawing/2014/main" val="3083441993"/>
                    </a:ext>
                  </a:extLst>
                </a:gridCol>
              </a:tblGrid>
              <a:tr h="3590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品目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栽培方法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/>
                        <a:t>GHG</a:t>
                      </a:r>
                      <a:r>
                        <a:rPr kumimoji="1" lang="ja-JP" altLang="en-US" sz="1800" dirty="0"/>
                        <a:t>排出量</a:t>
                      </a:r>
                      <a:r>
                        <a:rPr kumimoji="1" lang="en-US" altLang="ja-JP" sz="1800" dirty="0"/>
                        <a:t>(kg-CO</a:t>
                      </a:r>
                      <a:r>
                        <a:rPr kumimoji="1" lang="en-US" altLang="ja-JP" sz="1800" baseline="-25000" dirty="0"/>
                        <a:t>2</a:t>
                      </a:r>
                      <a:r>
                        <a:rPr kumimoji="1" lang="en-US" altLang="ja-JP" sz="1800" dirty="0"/>
                        <a:t> / kg)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98012829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/>
                        <a:t>キュウリ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/>
                        <a:t>抑制半鉄骨ハウス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/>
                        <a:t>0.242</a:t>
                      </a:r>
                      <a:endParaRPr kumimoji="1" lang="ja-JP" altLang="en-US" sz="1800" b="1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8557154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/>
                        <a:t>抑制パイプハウス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/>
                        <a:t>0.360</a:t>
                      </a:r>
                      <a:endParaRPr kumimoji="1" lang="ja-JP" altLang="en-US" sz="1800" b="1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94856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/>
                        <a:t>キャベツ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/>
                        <a:t>夏まき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/>
                        <a:t>0.150</a:t>
                      </a:r>
                      <a:endParaRPr kumimoji="1" lang="ja-JP" altLang="en-US" sz="1800" b="1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1355045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/>
                        <a:t>なす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/>
                        <a:t>半促成半鉄骨ハウス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/>
                        <a:t>0.260</a:t>
                      </a:r>
                      <a:endParaRPr kumimoji="1" lang="ja-JP" altLang="en-US" sz="1800" b="1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8782081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/>
                        <a:t>半促成パイプハウス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/>
                        <a:t>0.300</a:t>
                      </a:r>
                      <a:endParaRPr kumimoji="1" lang="ja-JP" altLang="en-US" sz="1800" b="1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5904700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/>
                        <a:t>みかん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/>
                        <a:t>個選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/>
                        <a:t>0.224</a:t>
                      </a:r>
                      <a:endParaRPr kumimoji="1" lang="ja-JP" altLang="en-US" sz="1800" b="1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0306539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/>
                        <a:t>マルチ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/>
                        <a:t>0.332</a:t>
                      </a:r>
                      <a:endParaRPr kumimoji="1" lang="ja-JP" altLang="en-US" sz="1800" b="1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87715604"/>
                  </a:ext>
                </a:extLst>
              </a:tr>
            </a:tbl>
          </a:graphicData>
        </a:graphic>
      </p:graphicFrame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95B5EA6-FE57-4CA3-840F-0073C888B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sz="2400" dirty="0"/>
              <a:t>５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7E84C61-AC46-4059-9324-5306A5D32D9B}"/>
              </a:ext>
            </a:extLst>
          </p:cNvPr>
          <p:cNvSpPr txBox="1"/>
          <p:nvPr/>
        </p:nvSpPr>
        <p:spPr>
          <a:xfrm>
            <a:off x="346473" y="4866229"/>
            <a:ext cx="1101645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実証時の対応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・キュウリは、農林水産省の「温室効果ガス簡易算定ツール」により算定。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・キュウリ以外については、上記試算を標準値として算定予定。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⇒実証現場では、あくまで試算である旨を補足する。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32A2AEC-9587-4FF9-B687-DECF92D6283F}"/>
              </a:ext>
            </a:extLst>
          </p:cNvPr>
          <p:cNvSpPr txBox="1"/>
          <p:nvPr/>
        </p:nvSpPr>
        <p:spPr>
          <a:xfrm>
            <a:off x="472933" y="1084575"/>
            <a:ext cx="110164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月の実証で取り扱う大阪産農作物のうち、下表の品目については第一回検討会で試算した方法（排出原単位に３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EID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を使用）により生産段階の算定が可能。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8938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029581-0723-486F-AC5A-5825E6454906}"/>
              </a:ext>
            </a:extLst>
          </p:cNvPr>
          <p:cNvSpPr>
            <a:spLocks noGrp="1"/>
          </p:cNvSpPr>
          <p:nvPr/>
        </p:nvSpPr>
        <p:spPr>
          <a:xfrm>
            <a:off x="472933" y="110677"/>
            <a:ext cx="10763534" cy="9738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kumimoji="1"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kumimoji="1" lang="en-US" altLang="ja-JP" sz="4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3-1</a:t>
            </a:r>
            <a:r>
              <a:rPr kumimoji="1" lang="ja-JP" altLang="en-US" sz="4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．算定結果の表示ラベルのイメージ</a:t>
            </a:r>
            <a:endParaRPr kumimoji="1" lang="ja-JP" altLang="en-US" sz="48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63EEF40-F124-4BDD-A0F5-7EA39B5C460A}"/>
              </a:ext>
            </a:extLst>
          </p:cNvPr>
          <p:cNvSpPr txBox="1"/>
          <p:nvPr/>
        </p:nvSpPr>
        <p:spPr>
          <a:xfrm>
            <a:off x="812800" y="1132746"/>
            <a:ext cx="11036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3200" dirty="0"/>
              <a:t>他ラベルとの抱き合わせ　</a:t>
            </a:r>
            <a:endParaRPr kumimoji="1" lang="en-US" altLang="ja-JP" sz="2800" dirty="0"/>
          </a:p>
          <a:p>
            <a:endParaRPr kumimoji="1" lang="ja-JP" altLang="en-US" sz="28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0B656BB-5F6D-40F6-B3A1-30F474D4B122}"/>
              </a:ext>
            </a:extLst>
          </p:cNvPr>
          <p:cNvSpPr txBox="1"/>
          <p:nvPr/>
        </p:nvSpPr>
        <p:spPr>
          <a:xfrm>
            <a:off x="1057853" y="1710773"/>
            <a:ext cx="4000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（例）</a:t>
            </a:r>
            <a:endParaRPr kumimoji="1" lang="en-US" altLang="ja-JP" sz="2800" dirty="0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F973C518-68CB-4848-AF73-32E00B8BA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sz="2400" dirty="0"/>
              <a:t>６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3F83125-EC4F-414B-B7F3-FA58EF1A408F}"/>
              </a:ext>
            </a:extLst>
          </p:cNvPr>
          <p:cNvSpPr txBox="1"/>
          <p:nvPr/>
        </p:nvSpPr>
        <p:spPr>
          <a:xfrm>
            <a:off x="3579581" y="3464425"/>
            <a:ext cx="1244600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CO</a:t>
            </a:r>
            <a:r>
              <a:rPr kumimoji="1" lang="en-US" altLang="ja-JP" sz="2800" baseline="-25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 </a:t>
            </a:r>
            <a:r>
              <a:rPr kumimoji="1" lang="en-US" altLang="ja-JP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e</a:t>
            </a:r>
            <a:endParaRPr kumimoji="1" lang="ja-JP" altLang="en-US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7E698ABB-9F33-4766-8391-3ED5DCD74D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8251" y="2438262"/>
            <a:ext cx="3575498" cy="3098765"/>
          </a:xfrm>
          <a:prstGeom prst="rect">
            <a:avLst/>
          </a:prstGeom>
        </p:spPr>
      </p:pic>
      <p:sp>
        <p:nvSpPr>
          <p:cNvPr id="40" name="ハート 39">
            <a:extLst>
              <a:ext uri="{FF2B5EF4-FFF2-40B4-BE49-F238E27FC236}">
                <a16:creationId xmlns:a16="http://schemas.microsoft.com/office/drawing/2014/main" id="{0C07D60D-F08C-4DED-A2E1-6AA1FADA921A}"/>
              </a:ext>
            </a:extLst>
          </p:cNvPr>
          <p:cNvSpPr/>
          <p:nvPr/>
        </p:nvSpPr>
        <p:spPr>
          <a:xfrm rot="12224147">
            <a:off x="6480197" y="2523778"/>
            <a:ext cx="997504" cy="965482"/>
          </a:xfrm>
          <a:prstGeom prst="hear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50"/>
          </a:p>
        </p:txBody>
      </p:sp>
      <p:sp>
        <p:nvSpPr>
          <p:cNvPr id="41" name="ハート 40">
            <a:extLst>
              <a:ext uri="{FF2B5EF4-FFF2-40B4-BE49-F238E27FC236}">
                <a16:creationId xmlns:a16="http://schemas.microsoft.com/office/drawing/2014/main" id="{62063BB3-DC4B-43F3-A0E8-054A1F07491A}"/>
              </a:ext>
            </a:extLst>
          </p:cNvPr>
          <p:cNvSpPr/>
          <p:nvPr/>
        </p:nvSpPr>
        <p:spPr>
          <a:xfrm rot="1174572">
            <a:off x="6839722" y="1609235"/>
            <a:ext cx="934969" cy="1019759"/>
          </a:xfrm>
          <a:prstGeom prst="hear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50"/>
          </a:p>
        </p:txBody>
      </p:sp>
      <p:sp>
        <p:nvSpPr>
          <p:cNvPr id="42" name="ハート 41">
            <a:extLst>
              <a:ext uri="{FF2B5EF4-FFF2-40B4-BE49-F238E27FC236}">
                <a16:creationId xmlns:a16="http://schemas.microsoft.com/office/drawing/2014/main" id="{C70F45E2-D61C-4E4A-8777-F92F1A33412A}"/>
              </a:ext>
            </a:extLst>
          </p:cNvPr>
          <p:cNvSpPr/>
          <p:nvPr/>
        </p:nvSpPr>
        <p:spPr>
          <a:xfrm rot="17523416">
            <a:off x="6223632" y="1874464"/>
            <a:ext cx="921266" cy="1013797"/>
          </a:xfrm>
          <a:prstGeom prst="hear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50"/>
          </a:p>
        </p:txBody>
      </p:sp>
      <p:sp>
        <p:nvSpPr>
          <p:cNvPr id="43" name="ハート 42">
            <a:extLst>
              <a:ext uri="{FF2B5EF4-FFF2-40B4-BE49-F238E27FC236}">
                <a16:creationId xmlns:a16="http://schemas.microsoft.com/office/drawing/2014/main" id="{02822BBA-2D90-490E-B5CA-6347D46E0F45}"/>
              </a:ext>
            </a:extLst>
          </p:cNvPr>
          <p:cNvSpPr/>
          <p:nvPr/>
        </p:nvSpPr>
        <p:spPr>
          <a:xfrm rot="6888160">
            <a:off x="7164280" y="2202495"/>
            <a:ext cx="934969" cy="1019759"/>
          </a:xfrm>
          <a:prstGeom prst="hear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5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F17A00E3-8E5C-4294-896D-D81AED9CB525}"/>
              </a:ext>
            </a:extLst>
          </p:cNvPr>
          <p:cNvSpPr txBox="1"/>
          <p:nvPr/>
        </p:nvSpPr>
        <p:spPr>
          <a:xfrm rot="1699564">
            <a:off x="6761262" y="2067838"/>
            <a:ext cx="1627506" cy="622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sz="3444" b="1" dirty="0">
                <a:latin typeface="Courier New" panose="02070309020205020404" pitchFamily="49" charset="0"/>
                <a:ea typeface="HGP創英角ﾎﾟｯﾌﾟ体" panose="040B0A00000000000000" pitchFamily="50" charset="-128"/>
                <a:cs typeface="Courier New" panose="02070309020205020404" pitchFamily="49" charset="0"/>
              </a:rPr>
              <a:t>CO</a:t>
            </a:r>
            <a:r>
              <a:rPr lang="en-US" altLang="ja-JP" sz="3444" b="1" baseline="-25000" dirty="0">
                <a:latin typeface="Courier New" panose="02070309020205020404" pitchFamily="49" charset="0"/>
                <a:ea typeface="HGP創英角ﾎﾟｯﾌﾟ体" panose="040B0A00000000000000" pitchFamily="50" charset="-128"/>
                <a:cs typeface="Courier New" panose="02070309020205020404" pitchFamily="49" charset="0"/>
              </a:rPr>
              <a:t>2</a:t>
            </a:r>
            <a:r>
              <a:rPr lang="en-US" altLang="ja-JP" sz="2800" b="1" dirty="0">
                <a:latin typeface="Courier New" panose="02070309020205020404" pitchFamily="49" charset="0"/>
                <a:ea typeface="HGP創英角ﾎﾟｯﾌﾟ体" panose="040B0A00000000000000" pitchFamily="50" charset="-128"/>
                <a:cs typeface="Courier New" panose="02070309020205020404" pitchFamily="49" charset="0"/>
              </a:rPr>
              <a:t>e</a:t>
            </a:r>
            <a:r>
              <a:rPr lang="en-US" altLang="ja-JP" sz="3440" b="1" baseline="-25000" dirty="0">
                <a:latin typeface="Courier New" panose="02070309020205020404" pitchFamily="49" charset="0"/>
                <a:ea typeface="HGP創英角ﾎﾟｯﾌﾟ体" panose="040B0A00000000000000" pitchFamily="50" charset="-128"/>
                <a:cs typeface="Courier New" panose="02070309020205020404" pitchFamily="49" charset="0"/>
              </a:rPr>
              <a:t> </a:t>
            </a:r>
            <a:endParaRPr lang="ja-JP" altLang="en-US" sz="3440" b="1" baseline="-25000" dirty="0">
              <a:latin typeface="Courier New" panose="02070309020205020404" pitchFamily="49" charset="0"/>
              <a:ea typeface="HGP創英角ﾎﾟｯﾌﾟ体" panose="040B0A00000000000000" pitchFamily="50" charset="-128"/>
              <a:cs typeface="Courier New" panose="02070309020205020404" pitchFamily="49" charset="0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B659900E-F5D9-47A8-8048-CBC2D054F20C}"/>
              </a:ext>
            </a:extLst>
          </p:cNvPr>
          <p:cNvSpPr txBox="1"/>
          <p:nvPr/>
        </p:nvSpPr>
        <p:spPr>
          <a:xfrm rot="1673826">
            <a:off x="6302307" y="2369280"/>
            <a:ext cx="1923094" cy="516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sz="4133" b="1" i="1" baseline="-25000" dirty="0">
                <a:ln>
                  <a:solidFill>
                    <a:schemeClr val="bg1"/>
                  </a:solidFill>
                </a:ln>
                <a:latin typeface="Ink Free" panose="03080402000500000000" pitchFamily="66" charset="0"/>
                <a:ea typeface="HGS創英角ｺﾞｼｯｸUB" panose="020B0900000000000000" pitchFamily="50" charset="-128"/>
              </a:rPr>
              <a:t>30%OFF</a:t>
            </a:r>
          </a:p>
        </p:txBody>
      </p:sp>
    </p:spTree>
    <p:extLst>
      <p:ext uri="{BB962C8B-B14F-4D97-AF65-F5344CB8AC3E}">
        <p14:creationId xmlns:p14="http://schemas.microsoft.com/office/powerpoint/2010/main" val="307191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D7EB4C-F39C-4795-9098-502867F87C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1922136"/>
            <a:ext cx="10058400" cy="1340612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6600"/>
              <a:t>見える</a:t>
            </a:r>
            <a:r>
              <a:rPr lang="ja-JP" altLang="en-US" sz="6600"/>
              <a:t>化の効果検証について</a:t>
            </a:r>
            <a:endParaRPr kumimoji="1" lang="ja-JP" altLang="en-US" sz="66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4F0D9D1-8915-4666-A65F-6B2B09071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6805" y="4455621"/>
            <a:ext cx="10058400" cy="1143000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sz="2600" dirty="0"/>
              <a:t>　　　　　　　　　一般財団法人大阪府みどり公社</a:t>
            </a:r>
            <a:endParaRPr kumimoji="1" lang="en-US" altLang="ja-JP" sz="2600" dirty="0"/>
          </a:p>
          <a:p>
            <a:r>
              <a:rPr lang="ja-JP" altLang="en-US" sz="2600" dirty="0"/>
              <a:t>令和</a:t>
            </a:r>
            <a:r>
              <a:rPr lang="en-US" altLang="ja-JP" sz="2600" dirty="0"/>
              <a:t>4</a:t>
            </a:r>
            <a:r>
              <a:rPr lang="ja-JP" altLang="en-US" sz="2600" dirty="0"/>
              <a:t>年度　第二回大阪版カーボンフットプリントの算定方法等に係る検討会</a:t>
            </a:r>
            <a:endParaRPr kumimoji="1" lang="ja-JP" altLang="en-US" sz="2600" dirty="0"/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C858752F-5467-45D2-B614-6D0D308E6F2E}"/>
              </a:ext>
            </a:extLst>
          </p:cNvPr>
          <p:cNvSpPr txBox="1">
            <a:spLocks/>
          </p:cNvSpPr>
          <p:nvPr/>
        </p:nvSpPr>
        <p:spPr>
          <a:xfrm>
            <a:off x="761505" y="3911600"/>
            <a:ext cx="10058400" cy="4303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kumimoji="1"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600" dirty="0"/>
              <a:t>令和</a:t>
            </a:r>
            <a:r>
              <a:rPr lang="en-US" altLang="ja-JP" sz="2600" dirty="0"/>
              <a:t>4</a:t>
            </a:r>
            <a:r>
              <a:rPr lang="ja-JP" altLang="en-US" sz="2600" dirty="0"/>
              <a:t>年</a:t>
            </a:r>
            <a:r>
              <a:rPr lang="en-US" altLang="ja-JP" sz="2600" dirty="0"/>
              <a:t>10</a:t>
            </a:r>
            <a:r>
              <a:rPr lang="ja-JP" altLang="en-US" sz="2600" dirty="0"/>
              <a:t>月</a:t>
            </a:r>
            <a:r>
              <a:rPr lang="en-US" altLang="ja-JP" sz="2600" dirty="0"/>
              <a:t>17</a:t>
            </a:r>
            <a:r>
              <a:rPr lang="ja-JP" altLang="en-US" sz="2600" dirty="0"/>
              <a:t>日</a:t>
            </a:r>
            <a:endParaRPr lang="en-US" altLang="ja-JP" sz="2600" dirty="0"/>
          </a:p>
        </p:txBody>
      </p:sp>
      <p:sp>
        <p:nvSpPr>
          <p:cNvPr id="5" name="スライド番号プレースホルダー 9">
            <a:extLst>
              <a:ext uri="{FF2B5EF4-FFF2-40B4-BE49-F238E27FC236}">
                <a16:creationId xmlns:a16="http://schemas.microsoft.com/office/drawing/2014/main" id="{F973C518-68CB-4848-AF73-32E00B8BA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r>
              <a:rPr kumimoji="1" lang="ja-JP" altLang="en-US" sz="2400" dirty="0"/>
              <a:t>７</a:t>
            </a:r>
          </a:p>
        </p:txBody>
      </p:sp>
    </p:spTree>
    <p:extLst>
      <p:ext uri="{BB962C8B-B14F-4D97-AF65-F5344CB8AC3E}">
        <p14:creationId xmlns:p14="http://schemas.microsoft.com/office/powerpoint/2010/main" val="4152183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DC9DA8-330C-4BE6-89F6-B506C4D976E0}"/>
              </a:ext>
            </a:extLst>
          </p:cNvPr>
          <p:cNvSpPr>
            <a:spLocks noGrp="1"/>
          </p:cNvSpPr>
          <p:nvPr/>
        </p:nvSpPr>
        <p:spPr>
          <a:xfrm>
            <a:off x="472933" y="110677"/>
            <a:ext cx="10763534" cy="9738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kumimoji="1"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ja-JP" altLang="en-US" sz="4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消費者への訴求方法</a:t>
            </a:r>
            <a:endParaRPr kumimoji="1" lang="ja-JP" altLang="en-US" sz="48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B1241A4-0107-4B8D-B0BA-B31A4416D251}"/>
              </a:ext>
            </a:extLst>
          </p:cNvPr>
          <p:cNvSpPr txBox="1"/>
          <p:nvPr/>
        </p:nvSpPr>
        <p:spPr>
          <a:xfrm>
            <a:off x="587233" y="1262375"/>
            <a:ext cx="1008076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Wingdings" panose="05000000000000000000" pitchFamily="2" charset="2"/>
              <a:buChar char="l"/>
            </a:pPr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店内での展示のイメージ</a:t>
            </a:r>
            <a:endParaRPr kumimoji="1"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14350" indent="-514350">
              <a:buFont typeface="Wingdings" panose="05000000000000000000" pitchFamily="2" charset="2"/>
              <a:buChar char="l"/>
            </a:pP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14350" indent="-514350">
              <a:buFont typeface="Wingdings" panose="05000000000000000000" pitchFamily="2" charset="2"/>
              <a:buChar char="l"/>
            </a:pP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展示パネルによるカーボンフット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プリントの啓発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kumimoji="1"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POP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によるラベル（算定結果）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の表示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14350" indent="-514350">
              <a:buFont typeface="Wingdings" panose="05000000000000000000" pitchFamily="2" charset="2"/>
              <a:buChar char="l"/>
            </a:pPr>
            <a:endParaRPr kumimoji="1" lang="ja-JP" altLang="en-US" sz="2800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9A9FA131-711C-46F0-AD05-700A00B7858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551004" y="1084575"/>
            <a:ext cx="5357725" cy="424128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テキスト ボックス 12">
            <a:extLst>
              <a:ext uri="{FF2B5EF4-FFF2-40B4-BE49-F238E27FC236}">
                <a16:creationId xmlns:a16="http://schemas.microsoft.com/office/drawing/2014/main" id="{CC182736-A2D3-481F-B023-DAAEE5C78E2E}"/>
              </a:ext>
            </a:extLst>
          </p:cNvPr>
          <p:cNvSpPr txBox="1"/>
          <p:nvPr/>
        </p:nvSpPr>
        <p:spPr>
          <a:xfrm>
            <a:off x="6551004" y="5325858"/>
            <a:ext cx="61010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出展：「イオンのカーボンフットプリントの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      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取り組み」より抜粋</a:t>
            </a:r>
          </a:p>
        </p:txBody>
      </p:sp>
      <p:sp>
        <p:nvSpPr>
          <p:cNvPr id="9" name="スライド番号プレースホルダー 9">
            <a:extLst>
              <a:ext uri="{FF2B5EF4-FFF2-40B4-BE49-F238E27FC236}">
                <a16:creationId xmlns:a16="http://schemas.microsoft.com/office/drawing/2014/main" id="{F973C518-68CB-4848-AF73-32E00B8BA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r>
              <a:rPr kumimoji="1" lang="ja-JP" altLang="en-US" sz="2400" dirty="0"/>
              <a:t>８</a:t>
            </a:r>
          </a:p>
        </p:txBody>
      </p:sp>
    </p:spTree>
    <p:extLst>
      <p:ext uri="{BB962C8B-B14F-4D97-AF65-F5344CB8AC3E}">
        <p14:creationId xmlns:p14="http://schemas.microsoft.com/office/powerpoint/2010/main" val="3720223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72A863-069D-4F1D-9062-D727B6AEFF2A}"/>
              </a:ext>
            </a:extLst>
          </p:cNvPr>
          <p:cNvSpPr>
            <a:spLocks noGrp="1"/>
          </p:cNvSpPr>
          <p:nvPr/>
        </p:nvSpPr>
        <p:spPr>
          <a:xfrm>
            <a:off x="459681" y="0"/>
            <a:ext cx="10763534" cy="9738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kumimoji="1"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kumimoji="1" lang="ja-JP" altLang="en-US" sz="4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効果検証</a:t>
            </a:r>
            <a:endParaRPr kumimoji="1" lang="ja-JP" altLang="en-US" sz="48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1DE4ED-B00E-4268-8D27-7215CC4B1C08}"/>
              </a:ext>
            </a:extLst>
          </p:cNvPr>
          <p:cNvSpPr txBox="1"/>
          <p:nvPr/>
        </p:nvSpPr>
        <p:spPr>
          <a:xfrm>
            <a:off x="800100" y="2327027"/>
            <a:ext cx="10566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kumimoji="1" lang="en-US" altLang="ja-JP" sz="3200" dirty="0"/>
              <a:t>GHG</a:t>
            </a:r>
            <a:r>
              <a:rPr kumimoji="1" lang="ja-JP" altLang="en-US" sz="3200" dirty="0"/>
              <a:t>削減効果を記載したラベルが商品購入に影響を及ぼしたか</a:t>
            </a:r>
            <a:endParaRPr kumimoji="1" lang="en-US" altLang="ja-JP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kumimoji="1" lang="en-US" altLang="ja-JP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kumimoji="1" lang="ja-JP" altLang="en-US" sz="3200" dirty="0"/>
              <a:t>見やすい（内容が理解しやすい）ラベルの表示はどれか</a:t>
            </a:r>
            <a:endParaRPr kumimoji="1" lang="en-US" altLang="ja-JP" sz="32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219359-15F7-4C73-BD60-39220D6E70E8}"/>
              </a:ext>
            </a:extLst>
          </p:cNvPr>
          <p:cNvSpPr txBox="1"/>
          <p:nvPr/>
        </p:nvSpPr>
        <p:spPr>
          <a:xfrm>
            <a:off x="459681" y="1384707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Wingdings" panose="05000000000000000000" pitchFamily="2" charset="2"/>
              <a:buChar char="l"/>
            </a:pPr>
            <a:r>
              <a:rPr kumimoji="1"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検証したい内容</a:t>
            </a:r>
            <a:endParaRPr kumimoji="1"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2537DE-444F-4B1E-A484-0BFDDE704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sz="2400" dirty="0"/>
              <a:t>9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312875508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594</Words>
  <Application>Microsoft Office PowerPoint</Application>
  <PresentationFormat>ワイド画面</PresentationFormat>
  <Paragraphs>93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20" baseType="lpstr">
      <vt:lpstr>HGP創英角ﾎﾟｯﾌﾟ体</vt:lpstr>
      <vt:lpstr>ＭＳ Ｐゴシック</vt:lpstr>
      <vt:lpstr>ＭＳ 明朝</vt:lpstr>
      <vt:lpstr>メイリオ</vt:lpstr>
      <vt:lpstr>游ゴシック</vt:lpstr>
      <vt:lpstr>Calibri</vt:lpstr>
      <vt:lpstr>Calibri Light</vt:lpstr>
      <vt:lpstr>Courier New</vt:lpstr>
      <vt:lpstr>Ink Free</vt:lpstr>
      <vt:lpstr>Wingdings</vt:lpstr>
      <vt:lpstr>レトロスペクト</vt:lpstr>
      <vt:lpstr>大阪版カーボンフットプリントの算定方法及び算定結果の表示方法について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見える化の効果検証について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2022-10-25T09:27:40Z</dcterms:created>
  <dcterms:modified xsi:type="dcterms:W3CDTF">2022-10-25T09:27:45Z</dcterms:modified>
</cp:coreProperties>
</file>