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6" r:id="rId1"/>
  </p:sldMasterIdLst>
  <p:notesMasterIdLst>
    <p:notesMasterId r:id="rId41"/>
  </p:notesMasterIdLst>
  <p:sldIdLst>
    <p:sldId id="5133" r:id="rId2"/>
    <p:sldId id="5207" r:id="rId3"/>
    <p:sldId id="5243" r:id="rId4"/>
    <p:sldId id="5248" r:id="rId5"/>
    <p:sldId id="5273" r:id="rId6"/>
    <p:sldId id="5176" r:id="rId7"/>
    <p:sldId id="5251" r:id="rId8"/>
    <p:sldId id="5277" r:id="rId9"/>
    <p:sldId id="5279" r:id="rId10"/>
    <p:sldId id="5259" r:id="rId11"/>
    <p:sldId id="5260" r:id="rId12"/>
    <p:sldId id="5297" r:id="rId13"/>
    <p:sldId id="5280" r:id="rId14"/>
    <p:sldId id="5263" r:id="rId15"/>
    <p:sldId id="5286" r:id="rId16"/>
    <p:sldId id="5298" r:id="rId17"/>
    <p:sldId id="5239" r:id="rId18"/>
    <p:sldId id="5234" r:id="rId19"/>
    <p:sldId id="5287" r:id="rId20"/>
    <p:sldId id="5288" r:id="rId21"/>
    <p:sldId id="5289" r:id="rId22"/>
    <p:sldId id="5290" r:id="rId23"/>
    <p:sldId id="5291" r:id="rId24"/>
    <p:sldId id="5299" r:id="rId25"/>
    <p:sldId id="5220" r:id="rId26"/>
    <p:sldId id="5197" r:id="rId27"/>
    <p:sldId id="5152" r:id="rId28"/>
    <p:sldId id="5244" r:id="rId29"/>
    <p:sldId id="5245" r:id="rId30"/>
    <p:sldId id="5292" r:id="rId31"/>
    <p:sldId id="5293" r:id="rId32"/>
    <p:sldId id="5250" r:id="rId33"/>
    <p:sldId id="5186" r:id="rId34"/>
    <p:sldId id="5188" r:id="rId35"/>
    <p:sldId id="5294" r:id="rId36"/>
    <p:sldId id="5252" r:id="rId37"/>
    <p:sldId id="5295" r:id="rId38"/>
    <p:sldId id="5262" r:id="rId39"/>
    <p:sldId id="5296" r:id="rId40"/>
  </p:sldIdLst>
  <p:sldSz cx="9144000" cy="6858000" type="screen4x3"/>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599" autoAdjust="0"/>
    <p:restoredTop sz="96652" autoAdjust="0"/>
  </p:normalViewPr>
  <p:slideViewPr>
    <p:cSldViewPr snapToGrid="0" showGuides="1">
      <p:cViewPr varScale="1">
        <p:scale>
          <a:sx n="87" d="100"/>
          <a:sy n="87" d="100"/>
        </p:scale>
        <p:origin x="1683" y="5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D:\wadashun\Desktop\&#24314;&#31689;&#32681;&#21209;&#21270;\0519_&#35506;&#20869;&#12524;&#12463;\&#65362;&#20998;&#26512;%20-%20&#12467;&#12500;&#12540;.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oleObject" Target="file:///D:\wadashun\Desktop\&#24314;&#31689;&#32681;&#21209;&#21270;\0519_&#35506;&#20869;&#12524;&#12463;\&#65362;&#20998;&#26512;%20-%20&#12467;&#12500;&#12540;.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oleObject" Target="file:///\\10.247.132.24\share\02%20&#24314;&#31689;&#29872;&#22659;&#12539;&#35373;&#20633;&#12464;&#12523;&#12540;&#12503;&#65288;NAS&#65289;\00%20R7&#65374;\23%20&#29872;&#22659;&#23529;&#35696;&#20250;\02_&#27671;&#20505;&#22793;&#21205;&#23550;&#31574;&#37096;&#20250;\R08\&#37096;&#20250;&#36039;&#26009;\&#65288;&#36229;&#39640;&#23652;&#12394;&#12375;ver.&#65289;&#20302;&#23652;&#12289;&#20013;&#23652;&#12289;&#39640;&#23652;&#21106;&#21512;&#65288;&#20182;&#33258;&#27835;&#20307;&#12392;&#12398;&#27604;&#36611;&#65289;.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BIZ UDゴシック" panose="020B0400000000000000" pitchFamily="49" charset="-128"/>
                <a:ea typeface="BIZ UDゴシック" panose="020B0400000000000000" pitchFamily="49" charset="-128"/>
                <a:cs typeface="+mn-cs"/>
              </a:defRPr>
            </a:pPr>
            <a:r>
              <a:rPr lang="ja-JP" sz="1600" dirty="0"/>
              <a:t>実行計画における自立・分散型エネルギー導入量実績・目標（万</a:t>
            </a:r>
            <a:r>
              <a:rPr lang="en-US" sz="1600" dirty="0"/>
              <a:t>kW)</a:t>
            </a:r>
          </a:p>
        </c:rich>
      </c:tx>
      <c:layout>
        <c:manualLayout>
          <c:xMode val="edge"/>
          <c:yMode val="edge"/>
          <c:x val="0.1818748308511331"/>
          <c:y val="1.2017918242953857E-2"/>
        </c:manualLayout>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BIZ UDゴシック" panose="020B0400000000000000" pitchFamily="49" charset="-128"/>
              <a:ea typeface="BIZ UDゴシック" panose="020B0400000000000000" pitchFamily="49" charset="-128"/>
              <a:cs typeface="+mn-cs"/>
            </a:defRPr>
          </a:pPr>
          <a:endParaRPr lang="ja-JP"/>
        </a:p>
      </c:txPr>
    </c:title>
    <c:autoTitleDeleted val="0"/>
    <c:plotArea>
      <c:layout>
        <c:manualLayout>
          <c:layoutTarget val="inner"/>
          <c:xMode val="edge"/>
          <c:yMode val="edge"/>
          <c:x val="0.11047282377957793"/>
          <c:y val="0.10046979651109424"/>
          <c:w val="0.87463621335072361"/>
          <c:h val="0.83051555733710947"/>
        </c:manualLayout>
      </c:layout>
      <c:barChart>
        <c:barDir val="col"/>
        <c:grouping val="clustered"/>
        <c:varyColors val="0"/>
        <c:ser>
          <c:idx val="1"/>
          <c:order val="1"/>
          <c:spPr>
            <a:solidFill>
              <a:schemeClr val="accent2"/>
            </a:solidFill>
            <a:ln>
              <a:noFill/>
            </a:ln>
            <a:effectLst/>
          </c:spPr>
          <c:invertIfNegative val="0"/>
          <c:dPt>
            <c:idx val="10"/>
            <c:invertIfNegative val="0"/>
            <c:bubble3D val="0"/>
            <c:spPr>
              <a:solidFill>
                <a:srgbClr val="92D050"/>
              </a:solidFill>
              <a:ln>
                <a:noFill/>
              </a:ln>
              <a:effectLst/>
            </c:spPr>
            <c:extLst>
              <c:ext xmlns:c16="http://schemas.microsoft.com/office/drawing/2014/chart" uri="{C3380CC4-5D6E-409C-BE32-E72D297353CC}">
                <c16:uniqueId val="{00000001-55BE-479D-B2E6-4870E01B297A}"/>
              </c:ext>
            </c:extLst>
          </c:dPt>
          <c:dLbls>
            <c:dLbl>
              <c:idx val="10"/>
              <c:layout>
                <c:manualLayout>
                  <c:x val="-1.4874982797140957E-3"/>
                  <c:y val="-1.1939260188912939E-2"/>
                </c:manualLayout>
              </c:layout>
              <c:tx>
                <c:rich>
                  <a:bodyPr/>
                  <a:lstStyle/>
                  <a:p>
                    <a:r>
                      <a:rPr lang="en-US" altLang="ja-JP" dirty="0"/>
                      <a:t>249.8</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55BE-479D-B2E6-4870E01B297A}"/>
                </c:ext>
              </c:extLst>
            </c:dLbl>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BIZ UDゴシック" panose="020B0400000000000000" pitchFamily="49" charset="-128"/>
                    <a:ea typeface="BIZ UDゴシック" panose="020B0400000000000000" pitchFamily="49"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Sheet3!$F$7:$P$7</c:f>
              <c:numCache>
                <c:formatCode>General</c:formatCode>
                <c:ptCount val="11"/>
                <c:pt idx="0">
                  <c:v>2020</c:v>
                </c:pt>
                <c:pt idx="1">
                  <c:v>2021</c:v>
                </c:pt>
                <c:pt idx="2">
                  <c:v>2022</c:v>
                </c:pt>
                <c:pt idx="3">
                  <c:v>2023</c:v>
                </c:pt>
                <c:pt idx="4">
                  <c:v>2024</c:v>
                </c:pt>
                <c:pt idx="5">
                  <c:v>2025</c:v>
                </c:pt>
                <c:pt idx="6">
                  <c:v>2026</c:v>
                </c:pt>
                <c:pt idx="7">
                  <c:v>2027</c:v>
                </c:pt>
                <c:pt idx="8">
                  <c:v>2028</c:v>
                </c:pt>
                <c:pt idx="9">
                  <c:v>2029</c:v>
                </c:pt>
                <c:pt idx="10">
                  <c:v>2030</c:v>
                </c:pt>
              </c:numCache>
            </c:numRef>
          </c:cat>
          <c:val>
            <c:numRef>
              <c:f>Sheet3!$F$8:$P$8</c:f>
              <c:numCache>
                <c:formatCode>0.0_ </c:formatCode>
                <c:ptCount val="11"/>
                <c:pt idx="0">
                  <c:v>191.28345879299772</c:v>
                </c:pt>
                <c:pt idx="1">
                  <c:v>196.63611243619911</c:v>
                </c:pt>
                <c:pt idx="2">
                  <c:v>200.67753413620193</c:v>
                </c:pt>
                <c:pt idx="3">
                  <c:v>206.47272309120632</c:v>
                </c:pt>
                <c:pt idx="4">
                  <c:v>209.61095739001073</c:v>
                </c:pt>
                <c:pt idx="10" formatCode="0.00_ ">
                  <c:v>250.48</c:v>
                </c:pt>
              </c:numCache>
            </c:numRef>
          </c:val>
          <c:extLst>
            <c:ext xmlns:c16="http://schemas.microsoft.com/office/drawing/2014/chart" uri="{C3380CC4-5D6E-409C-BE32-E72D297353CC}">
              <c16:uniqueId val="{00000002-55BE-479D-B2E6-4870E01B297A}"/>
            </c:ext>
          </c:extLst>
        </c:ser>
        <c:dLbls>
          <c:showLegendKey val="0"/>
          <c:showVal val="0"/>
          <c:showCatName val="0"/>
          <c:showSerName val="0"/>
          <c:showPercent val="0"/>
          <c:showBubbleSize val="0"/>
        </c:dLbls>
        <c:gapWidth val="150"/>
        <c:axId val="2080994192"/>
        <c:axId val="2080995856"/>
      </c:barChart>
      <c:lineChart>
        <c:grouping val="standard"/>
        <c:varyColors val="0"/>
        <c:ser>
          <c:idx val="0"/>
          <c:order val="0"/>
          <c:spPr>
            <a:ln w="19050" cap="rnd">
              <a:noFill/>
              <a:round/>
            </a:ln>
            <a:effectLst/>
          </c:spPr>
          <c:marker>
            <c:symbol val="none"/>
          </c:marker>
          <c:trendline>
            <c:spPr>
              <a:ln w="34925" cap="rnd">
                <a:solidFill>
                  <a:schemeClr val="accent1"/>
                </a:solidFill>
                <a:prstDash val="sysDot"/>
              </a:ln>
              <a:effectLst/>
            </c:spPr>
            <c:trendlineType val="linear"/>
            <c:dispRSqr val="0"/>
            <c:dispEq val="0"/>
          </c:trendline>
          <c:cat>
            <c:numRef>
              <c:f>Sheet3!$F$7:$P$7</c:f>
              <c:numCache>
                <c:formatCode>General</c:formatCode>
                <c:ptCount val="11"/>
                <c:pt idx="0">
                  <c:v>2020</c:v>
                </c:pt>
                <c:pt idx="1">
                  <c:v>2021</c:v>
                </c:pt>
                <c:pt idx="2">
                  <c:v>2022</c:v>
                </c:pt>
                <c:pt idx="3">
                  <c:v>2023</c:v>
                </c:pt>
                <c:pt idx="4">
                  <c:v>2024</c:v>
                </c:pt>
                <c:pt idx="5">
                  <c:v>2025</c:v>
                </c:pt>
                <c:pt idx="6">
                  <c:v>2026</c:v>
                </c:pt>
                <c:pt idx="7">
                  <c:v>2027</c:v>
                </c:pt>
                <c:pt idx="8">
                  <c:v>2028</c:v>
                </c:pt>
                <c:pt idx="9">
                  <c:v>2029</c:v>
                </c:pt>
                <c:pt idx="10">
                  <c:v>2030</c:v>
                </c:pt>
              </c:numCache>
            </c:numRef>
          </c:cat>
          <c:val>
            <c:numRef>
              <c:f>Sheet3!$F$9:$P$9</c:f>
              <c:numCache>
                <c:formatCode>0.0_ </c:formatCode>
                <c:ptCount val="11"/>
                <c:pt idx="0">
                  <c:v>191.28345879299772</c:v>
                </c:pt>
                <c:pt idx="1">
                  <c:v>196.63611243619911</c:v>
                </c:pt>
                <c:pt idx="2">
                  <c:v>200.67753413620193</c:v>
                </c:pt>
                <c:pt idx="3">
                  <c:v>206.47272309120632</c:v>
                </c:pt>
                <c:pt idx="4">
                  <c:v>209.61095739001073</c:v>
                </c:pt>
              </c:numCache>
            </c:numRef>
          </c:val>
          <c:smooth val="0"/>
          <c:extLst>
            <c:ext xmlns:c16="http://schemas.microsoft.com/office/drawing/2014/chart" uri="{C3380CC4-5D6E-409C-BE32-E72D297353CC}">
              <c16:uniqueId val="{00000004-55BE-479D-B2E6-4870E01B297A}"/>
            </c:ext>
          </c:extLst>
        </c:ser>
        <c:dLbls>
          <c:showLegendKey val="0"/>
          <c:showVal val="0"/>
          <c:showCatName val="0"/>
          <c:showSerName val="0"/>
          <c:showPercent val="0"/>
          <c:showBubbleSize val="0"/>
        </c:dLbls>
        <c:marker val="1"/>
        <c:smooth val="0"/>
        <c:axId val="2068049008"/>
        <c:axId val="2068047760"/>
      </c:lineChart>
      <c:catAx>
        <c:axId val="206804900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BIZ UDゴシック" panose="020B0400000000000000" pitchFamily="49" charset="-128"/>
                <a:ea typeface="BIZ UDゴシック" panose="020B0400000000000000" pitchFamily="49" charset="-128"/>
                <a:cs typeface="+mn-cs"/>
              </a:defRPr>
            </a:pPr>
            <a:endParaRPr lang="ja-JP"/>
          </a:p>
        </c:txPr>
        <c:crossAx val="2068047760"/>
        <c:crosses val="autoZero"/>
        <c:auto val="1"/>
        <c:lblAlgn val="ctr"/>
        <c:lblOffset val="100"/>
        <c:tickMarkSkip val="1"/>
        <c:noMultiLvlLbl val="0"/>
      </c:catAx>
      <c:valAx>
        <c:axId val="2068047760"/>
        <c:scaling>
          <c:orientation val="minMax"/>
          <c:min val="170"/>
        </c:scaling>
        <c:delete val="0"/>
        <c:axPos val="l"/>
        <c:majorGridlines>
          <c:spPr>
            <a:ln w="9525" cap="flat" cmpd="sng" algn="ctr">
              <a:solidFill>
                <a:schemeClr val="tx1">
                  <a:lumMod val="15000"/>
                  <a:lumOff val="85000"/>
                </a:schemeClr>
              </a:solidFill>
              <a:round/>
            </a:ln>
            <a:effectLst/>
          </c:spPr>
        </c:majorGridlines>
        <c:title>
          <c:tx>
            <c:rich>
              <a:bodyPr rot="0" spcFirstLastPara="1" vertOverflow="ellipsis" wrap="square" anchor="ctr" anchorCtr="1"/>
              <a:lstStyle/>
              <a:p>
                <a:pPr>
                  <a:defRPr sz="1200" b="0" i="0" u="none" strike="noStrike" kern="1200" baseline="0">
                    <a:solidFill>
                      <a:schemeClr val="tx1">
                        <a:lumMod val="65000"/>
                        <a:lumOff val="35000"/>
                      </a:schemeClr>
                    </a:solidFill>
                    <a:latin typeface="BIZ UDゴシック" panose="020B0400000000000000" pitchFamily="49" charset="-128"/>
                    <a:ea typeface="BIZ UDゴシック" panose="020B0400000000000000" pitchFamily="49" charset="-128"/>
                    <a:cs typeface="+mn-cs"/>
                  </a:defRPr>
                </a:pPr>
                <a:r>
                  <a:rPr lang="en-US" altLang="ja-JP" dirty="0"/>
                  <a:t>(</a:t>
                </a:r>
                <a:r>
                  <a:rPr lang="ja-JP" altLang="en-US" dirty="0"/>
                  <a:t>万</a:t>
                </a:r>
                <a:r>
                  <a:rPr lang="en-US" altLang="ja-JP" dirty="0"/>
                  <a:t>k</a:t>
                </a:r>
                <a:r>
                  <a:rPr lang="ja-JP" altLang="en-US" dirty="0"/>
                  <a:t>Ｗ</a:t>
                </a:r>
                <a:r>
                  <a:rPr lang="en-US" altLang="ja-JP" dirty="0"/>
                  <a:t>)</a:t>
                </a:r>
                <a:endParaRPr lang="ja-JP" altLang="en-US" dirty="0"/>
              </a:p>
            </c:rich>
          </c:tx>
          <c:layout>
            <c:manualLayout>
              <c:xMode val="edge"/>
              <c:yMode val="edge"/>
              <c:x val="3.1135681511391951E-2"/>
              <c:y val="1.8784357688954072E-2"/>
            </c:manualLayout>
          </c:layout>
          <c:overlay val="0"/>
          <c:spPr>
            <a:noFill/>
            <a:ln>
              <a:noFill/>
            </a:ln>
            <a:effectLst/>
          </c:spPr>
          <c:txPr>
            <a:bodyPr rot="0" spcFirstLastPara="1" vertOverflow="ellipsis" wrap="square" anchor="ctr" anchorCtr="1"/>
            <a:lstStyle/>
            <a:p>
              <a:pPr>
                <a:defRPr sz="1200" b="0" i="0" u="none" strike="noStrike" kern="1200" baseline="0">
                  <a:solidFill>
                    <a:schemeClr val="tx1">
                      <a:lumMod val="65000"/>
                      <a:lumOff val="35000"/>
                    </a:schemeClr>
                  </a:solidFill>
                  <a:latin typeface="BIZ UDゴシック" panose="020B0400000000000000" pitchFamily="49" charset="-128"/>
                  <a:ea typeface="BIZ UDゴシック" panose="020B0400000000000000" pitchFamily="49" charset="-128"/>
                  <a:cs typeface="+mn-cs"/>
                </a:defRPr>
              </a:pPr>
              <a:endParaRPr lang="ja-JP" altLang="en-US"/>
            </a:p>
          </c:txPr>
        </c:title>
        <c:numFmt formatCode="0.0_ "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BIZ UDゴシック" panose="020B0400000000000000" pitchFamily="49" charset="-128"/>
                <a:ea typeface="BIZ UDゴシック" panose="020B0400000000000000" pitchFamily="49" charset="-128"/>
                <a:cs typeface="+mn-cs"/>
              </a:defRPr>
            </a:pPr>
            <a:endParaRPr lang="ja-JP"/>
          </a:p>
        </c:txPr>
        <c:crossAx val="2068049008"/>
        <c:crosses val="autoZero"/>
        <c:crossBetween val="between"/>
      </c:valAx>
      <c:valAx>
        <c:axId val="2080995856"/>
        <c:scaling>
          <c:orientation val="minMax"/>
        </c:scaling>
        <c:delete val="1"/>
        <c:axPos val="r"/>
        <c:numFmt formatCode="0.0_ " sourceLinked="1"/>
        <c:majorTickMark val="out"/>
        <c:minorTickMark val="none"/>
        <c:tickLblPos val="nextTo"/>
        <c:crossAx val="2080994192"/>
        <c:crosses val="max"/>
        <c:crossBetween val="between"/>
      </c:valAx>
      <c:catAx>
        <c:axId val="2080994192"/>
        <c:scaling>
          <c:orientation val="minMax"/>
        </c:scaling>
        <c:delete val="1"/>
        <c:axPos val="b"/>
        <c:numFmt formatCode="General" sourceLinked="1"/>
        <c:majorTickMark val="out"/>
        <c:minorTickMark val="none"/>
        <c:tickLblPos val="nextTo"/>
        <c:crossAx val="2080995856"/>
        <c:crosses val="autoZero"/>
        <c:auto val="1"/>
        <c:lblAlgn val="ctr"/>
        <c:lblOffset val="100"/>
        <c:noMultiLvlLbl val="0"/>
      </c:cat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tx1"/>
      </a:solidFill>
    </a:ln>
    <a:effectLst/>
  </c:spPr>
  <c:txPr>
    <a:bodyPr/>
    <a:lstStyle/>
    <a:p>
      <a:pPr>
        <a:defRPr sz="1200">
          <a:latin typeface="BIZ UDゴシック" panose="020B0400000000000000" pitchFamily="49" charset="-128"/>
          <a:ea typeface="BIZ UDゴシック" panose="020B0400000000000000" pitchFamily="49" charset="-128"/>
        </a:defRPr>
      </a:pPr>
      <a:endParaRPr lang="ja-JP"/>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BIZ UDゴシック" panose="020B0400000000000000" pitchFamily="49" charset="-128"/>
                <a:ea typeface="BIZ UDゴシック" panose="020B0400000000000000" pitchFamily="49" charset="-128"/>
                <a:cs typeface="+mn-cs"/>
              </a:defRPr>
            </a:pPr>
            <a:r>
              <a:rPr lang="ja-JP" sz="1400" dirty="0"/>
              <a:t>実行計画における自立・分散型エネルギー導入量実績・目標（万</a:t>
            </a:r>
            <a:r>
              <a:rPr lang="en-US" sz="1400" dirty="0"/>
              <a:t>kW)</a:t>
            </a:r>
          </a:p>
        </c:rich>
      </c:tx>
      <c:layout>
        <c:manualLayout>
          <c:xMode val="edge"/>
          <c:yMode val="edge"/>
          <c:x val="0.15379139750040577"/>
          <c:y val="2.9575791984304746E-2"/>
        </c:manualLayout>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BIZ UDゴシック" panose="020B0400000000000000" pitchFamily="49" charset="-128"/>
              <a:ea typeface="BIZ UDゴシック" panose="020B0400000000000000" pitchFamily="49" charset="-128"/>
              <a:cs typeface="+mn-cs"/>
            </a:defRPr>
          </a:pPr>
          <a:endParaRPr lang="ja-JP"/>
        </a:p>
      </c:txPr>
    </c:title>
    <c:autoTitleDeleted val="0"/>
    <c:plotArea>
      <c:layout>
        <c:manualLayout>
          <c:layoutTarget val="inner"/>
          <c:xMode val="edge"/>
          <c:yMode val="edge"/>
          <c:x val="0.10447562815481778"/>
          <c:y val="0.15431516924750899"/>
          <c:w val="0.85997787615058063"/>
          <c:h val="0.75428513230859029"/>
        </c:manualLayout>
      </c:layout>
      <c:barChart>
        <c:barDir val="col"/>
        <c:grouping val="clustered"/>
        <c:varyColors val="0"/>
        <c:ser>
          <c:idx val="1"/>
          <c:order val="1"/>
          <c:spPr>
            <a:solidFill>
              <a:schemeClr val="accent2"/>
            </a:solidFill>
            <a:ln>
              <a:noFill/>
            </a:ln>
            <a:effectLst/>
          </c:spPr>
          <c:invertIfNegative val="0"/>
          <c:dPt>
            <c:idx val="10"/>
            <c:invertIfNegative val="0"/>
            <c:bubble3D val="0"/>
            <c:spPr>
              <a:solidFill>
                <a:schemeClr val="accent4">
                  <a:lumMod val="40000"/>
                  <a:lumOff val="60000"/>
                </a:schemeClr>
              </a:solidFill>
              <a:ln>
                <a:noFill/>
              </a:ln>
              <a:effectLst/>
            </c:spPr>
            <c:extLst>
              <c:ext xmlns:c16="http://schemas.microsoft.com/office/drawing/2014/chart" uri="{C3380CC4-5D6E-409C-BE32-E72D297353CC}">
                <c16:uniqueId val="{00000001-B3FA-478B-B6D6-967909FB86FC}"/>
              </c:ext>
            </c:extLst>
          </c:dPt>
          <c:dPt>
            <c:idx val="15"/>
            <c:invertIfNegative val="0"/>
            <c:bubble3D val="0"/>
            <c:spPr>
              <a:solidFill>
                <a:schemeClr val="accent6">
                  <a:lumMod val="40000"/>
                  <a:lumOff val="60000"/>
                </a:schemeClr>
              </a:solidFill>
              <a:ln>
                <a:noFill/>
              </a:ln>
              <a:effectLst/>
            </c:spPr>
            <c:extLst>
              <c:ext xmlns:c16="http://schemas.microsoft.com/office/drawing/2014/chart" uri="{C3380CC4-5D6E-409C-BE32-E72D297353CC}">
                <c16:uniqueId val="{00000003-B3FA-478B-B6D6-967909FB86FC}"/>
              </c:ext>
            </c:extLst>
          </c:dPt>
          <c:dLbls>
            <c:dLbl>
              <c:idx val="10"/>
              <c:tx>
                <c:rich>
                  <a:bodyPr/>
                  <a:lstStyle/>
                  <a:p>
                    <a:r>
                      <a:rPr lang="en-US" altLang="ja-JP" dirty="0"/>
                      <a:t>250.0</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B3FA-478B-B6D6-967909FB86FC}"/>
                </c:ext>
              </c:extLst>
            </c:dLbl>
            <c:dLbl>
              <c:idx val="15"/>
              <c:layout>
                <c:manualLayout>
                  <c:x val="-4.9472488232429803E-3"/>
                  <c:y val="-9.9958101551659313E-3"/>
                </c:manualLayout>
              </c:layout>
              <c:tx>
                <c:rich>
                  <a:bodyPr/>
                  <a:lstStyle/>
                  <a:p>
                    <a:r>
                      <a:rPr lang="en-US" altLang="ja-JP" dirty="0"/>
                      <a:t>298.3</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B3FA-478B-B6D6-967909FB86FC}"/>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BIZ UDゴシック" panose="020B0400000000000000" pitchFamily="49" charset="-128"/>
                    <a:ea typeface="BIZ UDゴシック" panose="020B0400000000000000" pitchFamily="49"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Sheet3!$F$7:$V$7</c:f>
              <c:numCache>
                <c:formatCode>General</c:formatCode>
                <c:ptCount val="17"/>
                <c:pt idx="0">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numCache>
            </c:numRef>
          </c:cat>
          <c:val>
            <c:numRef>
              <c:f>Sheet3!$F$10:$U$10</c:f>
              <c:numCache>
                <c:formatCode>0.0_ </c:formatCode>
                <c:ptCount val="16"/>
                <c:pt idx="0">
                  <c:v>191.28345879299772</c:v>
                </c:pt>
                <c:pt idx="1">
                  <c:v>196.63611243619911</c:v>
                </c:pt>
                <c:pt idx="2">
                  <c:v>200.67753413620193</c:v>
                </c:pt>
                <c:pt idx="3">
                  <c:v>206.47272309120632</c:v>
                </c:pt>
                <c:pt idx="4">
                  <c:v>209.61095739001073</c:v>
                </c:pt>
                <c:pt idx="10" formatCode="General">
                  <c:v>250.48</c:v>
                </c:pt>
                <c:pt idx="15" formatCode="0.00_ ">
                  <c:v>300.43</c:v>
                </c:pt>
              </c:numCache>
            </c:numRef>
          </c:val>
          <c:extLst>
            <c:ext xmlns:c16="http://schemas.microsoft.com/office/drawing/2014/chart" uri="{C3380CC4-5D6E-409C-BE32-E72D297353CC}">
              <c16:uniqueId val="{00000004-B3FA-478B-B6D6-967909FB86FC}"/>
            </c:ext>
          </c:extLst>
        </c:ser>
        <c:dLbls>
          <c:showLegendKey val="0"/>
          <c:showVal val="0"/>
          <c:showCatName val="0"/>
          <c:showSerName val="0"/>
          <c:showPercent val="0"/>
          <c:showBubbleSize val="0"/>
        </c:dLbls>
        <c:gapWidth val="150"/>
        <c:axId val="2080994192"/>
        <c:axId val="2080995856"/>
      </c:barChart>
      <c:lineChart>
        <c:grouping val="standard"/>
        <c:varyColors val="0"/>
        <c:ser>
          <c:idx val="0"/>
          <c:order val="0"/>
          <c:spPr>
            <a:ln w="19050" cap="rnd">
              <a:noFill/>
              <a:round/>
            </a:ln>
            <a:effectLst/>
          </c:spPr>
          <c:marker>
            <c:symbol val="none"/>
          </c:marker>
          <c:trendline>
            <c:spPr>
              <a:ln w="34925" cap="rnd">
                <a:solidFill>
                  <a:schemeClr val="accent1"/>
                </a:solidFill>
                <a:prstDash val="sysDot"/>
              </a:ln>
              <a:effectLst/>
            </c:spPr>
            <c:trendlineType val="linear"/>
            <c:dispRSqr val="0"/>
            <c:dispEq val="0"/>
          </c:trendline>
          <c:cat>
            <c:numRef>
              <c:f>Sheet3!$F$7:$U$7</c:f>
              <c:numCache>
                <c:formatCode>General</c:formatCode>
                <c:ptCount val="16"/>
                <c:pt idx="0">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numCache>
            </c:numRef>
          </c:cat>
          <c:val>
            <c:numRef>
              <c:f>Sheet3!$F$9:$P$9</c:f>
              <c:numCache>
                <c:formatCode>0.0_ </c:formatCode>
                <c:ptCount val="11"/>
                <c:pt idx="0">
                  <c:v>191.28345879299772</c:v>
                </c:pt>
                <c:pt idx="1">
                  <c:v>196.63611243619911</c:v>
                </c:pt>
                <c:pt idx="2">
                  <c:v>200.67753413620193</c:v>
                </c:pt>
                <c:pt idx="3">
                  <c:v>206.47272309120632</c:v>
                </c:pt>
                <c:pt idx="4">
                  <c:v>209.61095739001073</c:v>
                </c:pt>
              </c:numCache>
            </c:numRef>
          </c:val>
          <c:smooth val="0"/>
          <c:extLst>
            <c:ext xmlns:c16="http://schemas.microsoft.com/office/drawing/2014/chart" uri="{C3380CC4-5D6E-409C-BE32-E72D297353CC}">
              <c16:uniqueId val="{00000006-B3FA-478B-B6D6-967909FB86FC}"/>
            </c:ext>
          </c:extLst>
        </c:ser>
        <c:dLbls>
          <c:showLegendKey val="0"/>
          <c:showVal val="0"/>
          <c:showCatName val="0"/>
          <c:showSerName val="0"/>
          <c:showPercent val="0"/>
          <c:showBubbleSize val="0"/>
        </c:dLbls>
        <c:marker val="1"/>
        <c:smooth val="0"/>
        <c:axId val="2068049008"/>
        <c:axId val="2068047760"/>
      </c:lineChart>
      <c:catAx>
        <c:axId val="206804900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BIZ UDゴシック" panose="020B0400000000000000" pitchFamily="49" charset="-128"/>
                <a:ea typeface="BIZ UDゴシック" panose="020B0400000000000000" pitchFamily="49" charset="-128"/>
                <a:cs typeface="+mn-cs"/>
              </a:defRPr>
            </a:pPr>
            <a:endParaRPr lang="ja-JP"/>
          </a:p>
        </c:txPr>
        <c:crossAx val="2068047760"/>
        <c:crosses val="autoZero"/>
        <c:auto val="1"/>
        <c:lblAlgn val="ctr"/>
        <c:lblOffset val="100"/>
        <c:tickMarkSkip val="1"/>
        <c:noMultiLvlLbl val="0"/>
      </c:catAx>
      <c:valAx>
        <c:axId val="2068047760"/>
        <c:scaling>
          <c:orientation val="minMax"/>
          <c:max val="320"/>
          <c:min val="160"/>
        </c:scaling>
        <c:delete val="0"/>
        <c:axPos val="l"/>
        <c:majorGridlines>
          <c:spPr>
            <a:ln w="9525" cap="flat" cmpd="sng" algn="ctr">
              <a:solidFill>
                <a:schemeClr val="tx1">
                  <a:lumMod val="15000"/>
                  <a:lumOff val="85000"/>
                </a:schemeClr>
              </a:solidFill>
              <a:round/>
            </a:ln>
            <a:effectLst/>
          </c:spPr>
        </c:majorGridlines>
        <c:title>
          <c:tx>
            <c:rich>
              <a:bodyPr rot="0" spcFirstLastPara="1" vertOverflow="ellipsis" wrap="square" anchor="ctr" anchorCtr="1"/>
              <a:lstStyle/>
              <a:p>
                <a:pPr>
                  <a:defRPr sz="1200" b="0" i="0" u="none" strike="noStrike" kern="1200" baseline="0">
                    <a:solidFill>
                      <a:schemeClr val="tx1">
                        <a:lumMod val="65000"/>
                        <a:lumOff val="35000"/>
                      </a:schemeClr>
                    </a:solidFill>
                    <a:latin typeface="BIZ UDゴシック" panose="020B0400000000000000" pitchFamily="49" charset="-128"/>
                    <a:ea typeface="BIZ UDゴシック" panose="020B0400000000000000" pitchFamily="49" charset="-128"/>
                    <a:cs typeface="+mn-cs"/>
                  </a:defRPr>
                </a:pPr>
                <a:r>
                  <a:rPr lang="ja-JP" altLang="en-US" dirty="0"/>
                  <a:t>（万</a:t>
                </a:r>
                <a:r>
                  <a:rPr lang="en-US" altLang="ja-JP" dirty="0"/>
                  <a:t>k</a:t>
                </a:r>
                <a:r>
                  <a:rPr lang="ja-JP" altLang="en-US" dirty="0"/>
                  <a:t>Ｗ）</a:t>
                </a:r>
              </a:p>
            </c:rich>
          </c:tx>
          <c:layout>
            <c:manualLayout>
              <c:xMode val="edge"/>
              <c:yMode val="edge"/>
              <c:x val="3.1135649636642386E-2"/>
              <c:y val="6.3132679520729207E-2"/>
            </c:manualLayout>
          </c:layout>
          <c:overlay val="0"/>
          <c:spPr>
            <a:noFill/>
            <a:ln>
              <a:noFill/>
            </a:ln>
            <a:effectLst/>
          </c:spPr>
          <c:txPr>
            <a:bodyPr rot="0" spcFirstLastPara="1" vertOverflow="ellipsis" wrap="square" anchor="ctr" anchorCtr="1"/>
            <a:lstStyle/>
            <a:p>
              <a:pPr>
                <a:defRPr sz="1200" b="0" i="0" u="none" strike="noStrike" kern="1200" baseline="0">
                  <a:solidFill>
                    <a:schemeClr val="tx1">
                      <a:lumMod val="65000"/>
                      <a:lumOff val="35000"/>
                    </a:schemeClr>
                  </a:solidFill>
                  <a:latin typeface="BIZ UDゴシック" panose="020B0400000000000000" pitchFamily="49" charset="-128"/>
                  <a:ea typeface="BIZ UDゴシック" panose="020B0400000000000000" pitchFamily="49" charset="-128"/>
                  <a:cs typeface="+mn-cs"/>
                </a:defRPr>
              </a:pPr>
              <a:endParaRPr lang="ja-JP"/>
            </a:p>
          </c:txPr>
        </c:title>
        <c:numFmt formatCode="0.0_ "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BIZ UDゴシック" panose="020B0400000000000000" pitchFamily="49" charset="-128"/>
                <a:ea typeface="BIZ UDゴシック" panose="020B0400000000000000" pitchFamily="49" charset="-128"/>
                <a:cs typeface="+mn-cs"/>
              </a:defRPr>
            </a:pPr>
            <a:endParaRPr lang="ja-JP"/>
          </a:p>
        </c:txPr>
        <c:crossAx val="2068049008"/>
        <c:crosses val="autoZero"/>
        <c:crossBetween val="between"/>
        <c:majorUnit val="10"/>
      </c:valAx>
      <c:valAx>
        <c:axId val="2080995856"/>
        <c:scaling>
          <c:orientation val="minMax"/>
        </c:scaling>
        <c:delete val="1"/>
        <c:axPos val="r"/>
        <c:numFmt formatCode="0.0_ " sourceLinked="1"/>
        <c:majorTickMark val="out"/>
        <c:minorTickMark val="none"/>
        <c:tickLblPos val="nextTo"/>
        <c:crossAx val="2080994192"/>
        <c:crosses val="max"/>
        <c:crossBetween val="between"/>
      </c:valAx>
      <c:catAx>
        <c:axId val="2080994192"/>
        <c:scaling>
          <c:orientation val="minMax"/>
        </c:scaling>
        <c:delete val="1"/>
        <c:axPos val="b"/>
        <c:numFmt formatCode="General" sourceLinked="1"/>
        <c:majorTickMark val="out"/>
        <c:minorTickMark val="none"/>
        <c:tickLblPos val="nextTo"/>
        <c:crossAx val="2080995856"/>
        <c:crosses val="autoZero"/>
        <c:auto val="1"/>
        <c:lblAlgn val="ctr"/>
        <c:lblOffset val="100"/>
        <c:noMultiLvlLbl val="0"/>
      </c:cat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solidFill>
        <a:schemeClr val="tx1"/>
      </a:solidFill>
    </a:ln>
    <a:effectLst/>
  </c:spPr>
  <c:txPr>
    <a:bodyPr/>
    <a:lstStyle/>
    <a:p>
      <a:pPr>
        <a:defRPr sz="1200">
          <a:latin typeface="BIZ UDゴシック" panose="020B0400000000000000" pitchFamily="49" charset="-128"/>
          <a:ea typeface="BIZ UDゴシック" panose="020B0400000000000000" pitchFamily="49" charset="-128"/>
        </a:defRPr>
      </a:pPr>
      <a:endParaRPr lang="ja-JP"/>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3943596856218212E-2"/>
          <c:y val="9.461727183321221E-2"/>
          <c:w val="0.85345486705466167"/>
          <c:h val="0.77600678134051237"/>
        </c:manualLayout>
      </c:layout>
      <c:barChart>
        <c:barDir val="bar"/>
        <c:grouping val="percentStacked"/>
        <c:varyColors val="0"/>
        <c:ser>
          <c:idx val="0"/>
          <c:order val="0"/>
          <c:tx>
            <c:strRef>
              <c:f>'階数整理（延床ベース）'!$C$177</c:f>
              <c:strCache>
                <c:ptCount val="1"/>
                <c:pt idx="0">
                  <c:v>低層</c:v>
                </c:pt>
              </c:strCache>
            </c:strRef>
          </c:tx>
          <c:spPr>
            <a:pattFill prst="pct30">
              <a:fgClr>
                <a:schemeClr val="accent1"/>
              </a:fgClr>
              <a:bgClr>
                <a:schemeClr val="bg1"/>
              </a:bgClr>
            </a:pattFill>
            <a:ln>
              <a:solidFill>
                <a:schemeClr val="bg1">
                  <a:lumMod val="50000"/>
                </a:schemeClr>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BIZ UDPゴシック" panose="020B0400000000000000" pitchFamily="50" charset="-128"/>
                    <a:ea typeface="BIZ UDPゴシック" panose="020B0400000000000000"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'階数整理（延床ベース）'!$B$178:$B$182</c:f>
              <c:strCache>
                <c:ptCount val="5"/>
                <c:pt idx="0">
                  <c:v>群馬県</c:v>
                </c:pt>
                <c:pt idx="1">
                  <c:v>京都府</c:v>
                </c:pt>
                <c:pt idx="2">
                  <c:v>大阪府</c:v>
                </c:pt>
                <c:pt idx="3">
                  <c:v>東京都</c:v>
                </c:pt>
                <c:pt idx="4">
                  <c:v>全国</c:v>
                </c:pt>
              </c:strCache>
            </c:strRef>
          </c:cat>
          <c:val>
            <c:numRef>
              <c:f>'階数整理（延床ベース）'!$C$178:$C$182</c:f>
              <c:numCache>
                <c:formatCode>0.0%</c:formatCode>
                <c:ptCount val="5"/>
                <c:pt idx="0">
                  <c:v>0.86299999999999999</c:v>
                </c:pt>
                <c:pt idx="1">
                  <c:v>0.40500000000000003</c:v>
                </c:pt>
                <c:pt idx="2">
                  <c:v>0.33700000000000002</c:v>
                </c:pt>
                <c:pt idx="3">
                  <c:v>0.26800000000000002</c:v>
                </c:pt>
                <c:pt idx="4">
                  <c:v>0.59099999999999997</c:v>
                </c:pt>
              </c:numCache>
            </c:numRef>
          </c:val>
          <c:extLst>
            <c:ext xmlns:c16="http://schemas.microsoft.com/office/drawing/2014/chart" uri="{C3380CC4-5D6E-409C-BE32-E72D297353CC}">
              <c16:uniqueId val="{00000000-D150-45BE-83F0-3626CB612F09}"/>
            </c:ext>
          </c:extLst>
        </c:ser>
        <c:ser>
          <c:idx val="1"/>
          <c:order val="1"/>
          <c:tx>
            <c:strRef>
              <c:f>'階数整理（延床ベース）'!$D$177</c:f>
              <c:strCache>
                <c:ptCount val="1"/>
                <c:pt idx="0">
                  <c:v>中層</c:v>
                </c:pt>
              </c:strCache>
            </c:strRef>
          </c:tx>
          <c:spPr>
            <a:pattFill prst="pct40">
              <a:fgClr>
                <a:schemeClr val="accent6"/>
              </a:fgClr>
              <a:bgClr>
                <a:schemeClr val="bg1"/>
              </a:bgClr>
            </a:pattFill>
            <a:ln>
              <a:solidFill>
                <a:schemeClr val="bg1">
                  <a:lumMod val="50000"/>
                </a:schemeClr>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BIZ UDPゴシック" panose="020B0400000000000000" pitchFamily="50" charset="-128"/>
                    <a:ea typeface="BIZ UDPゴシック" panose="020B0400000000000000"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'階数整理（延床ベース）'!$B$178:$B$182</c:f>
              <c:strCache>
                <c:ptCount val="5"/>
                <c:pt idx="0">
                  <c:v>群馬県</c:v>
                </c:pt>
                <c:pt idx="1">
                  <c:v>京都府</c:v>
                </c:pt>
                <c:pt idx="2">
                  <c:v>大阪府</c:v>
                </c:pt>
                <c:pt idx="3">
                  <c:v>東京都</c:v>
                </c:pt>
                <c:pt idx="4">
                  <c:v>全国</c:v>
                </c:pt>
              </c:strCache>
            </c:strRef>
          </c:cat>
          <c:val>
            <c:numRef>
              <c:f>'階数整理（延床ベース）'!$D$178:$D$182</c:f>
              <c:numCache>
                <c:formatCode>0.0%</c:formatCode>
                <c:ptCount val="5"/>
                <c:pt idx="0">
                  <c:v>8.5000000000000006E-2</c:v>
                </c:pt>
                <c:pt idx="1">
                  <c:v>0.439</c:v>
                </c:pt>
                <c:pt idx="2">
                  <c:v>0.316</c:v>
                </c:pt>
                <c:pt idx="3">
                  <c:v>0.33300000000000002</c:v>
                </c:pt>
                <c:pt idx="4">
                  <c:v>0.23400000000000001</c:v>
                </c:pt>
              </c:numCache>
            </c:numRef>
          </c:val>
          <c:extLst>
            <c:ext xmlns:c16="http://schemas.microsoft.com/office/drawing/2014/chart" uri="{C3380CC4-5D6E-409C-BE32-E72D297353CC}">
              <c16:uniqueId val="{00000001-D150-45BE-83F0-3626CB612F09}"/>
            </c:ext>
          </c:extLst>
        </c:ser>
        <c:ser>
          <c:idx val="2"/>
          <c:order val="2"/>
          <c:tx>
            <c:strRef>
              <c:f>'階数整理（延床ベース）'!$E$177</c:f>
              <c:strCache>
                <c:ptCount val="1"/>
                <c:pt idx="0">
                  <c:v>高層</c:v>
                </c:pt>
              </c:strCache>
            </c:strRef>
          </c:tx>
          <c:spPr>
            <a:solidFill>
              <a:schemeClr val="accent2">
                <a:lumMod val="40000"/>
                <a:lumOff val="60000"/>
              </a:schemeClr>
            </a:solidFill>
            <a:ln>
              <a:solidFill>
                <a:schemeClr val="bg1">
                  <a:lumMod val="50000"/>
                </a:schemeClr>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BIZ UDPゴシック" panose="020B0400000000000000" pitchFamily="50" charset="-128"/>
                    <a:ea typeface="BIZ UDPゴシック" panose="020B0400000000000000" pitchFamily="50" charset="-128"/>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'階数整理（延床ベース）'!$B$178:$B$182</c:f>
              <c:strCache>
                <c:ptCount val="5"/>
                <c:pt idx="0">
                  <c:v>群馬県</c:v>
                </c:pt>
                <c:pt idx="1">
                  <c:v>京都府</c:v>
                </c:pt>
                <c:pt idx="2">
                  <c:v>大阪府</c:v>
                </c:pt>
                <c:pt idx="3">
                  <c:v>東京都</c:v>
                </c:pt>
                <c:pt idx="4">
                  <c:v>全国</c:v>
                </c:pt>
              </c:strCache>
            </c:strRef>
          </c:cat>
          <c:val>
            <c:numRef>
              <c:f>'階数整理（延床ベース）'!$E$178:$E$182</c:f>
              <c:numCache>
                <c:formatCode>0.0%</c:formatCode>
                <c:ptCount val="5"/>
                <c:pt idx="0">
                  <c:v>5.1999999999999998E-2</c:v>
                </c:pt>
                <c:pt idx="1">
                  <c:v>0.156</c:v>
                </c:pt>
                <c:pt idx="2">
                  <c:v>0.34699999999999998</c:v>
                </c:pt>
                <c:pt idx="3">
                  <c:v>0.39900000000000002</c:v>
                </c:pt>
                <c:pt idx="4">
                  <c:v>0.17499999999999999</c:v>
                </c:pt>
              </c:numCache>
            </c:numRef>
          </c:val>
          <c:extLst>
            <c:ext xmlns:c16="http://schemas.microsoft.com/office/drawing/2014/chart" uri="{C3380CC4-5D6E-409C-BE32-E72D297353CC}">
              <c16:uniqueId val="{00000002-D150-45BE-83F0-3626CB612F09}"/>
            </c:ext>
          </c:extLst>
        </c:ser>
        <c:dLbls>
          <c:showLegendKey val="0"/>
          <c:showVal val="1"/>
          <c:showCatName val="0"/>
          <c:showSerName val="0"/>
          <c:showPercent val="0"/>
          <c:showBubbleSize val="0"/>
        </c:dLbls>
        <c:gapWidth val="95"/>
        <c:overlap val="100"/>
        <c:axId val="822626751"/>
        <c:axId val="822625919"/>
      </c:barChart>
      <c:catAx>
        <c:axId val="82262675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BIZ UDPゴシック" panose="020B0400000000000000" pitchFamily="50" charset="-128"/>
                <a:ea typeface="BIZ UDPゴシック" panose="020B0400000000000000" pitchFamily="50" charset="-128"/>
                <a:cs typeface="+mn-cs"/>
              </a:defRPr>
            </a:pPr>
            <a:endParaRPr lang="ja-JP"/>
          </a:p>
        </c:txPr>
        <c:crossAx val="822625919"/>
        <c:crosses val="autoZero"/>
        <c:auto val="1"/>
        <c:lblAlgn val="ctr"/>
        <c:lblOffset val="100"/>
        <c:noMultiLvlLbl val="0"/>
      </c:catAx>
      <c:valAx>
        <c:axId val="822625919"/>
        <c:scaling>
          <c:orientation val="minMax"/>
        </c:scaling>
        <c:delete val="1"/>
        <c:axPos val="b"/>
        <c:numFmt formatCode="0%" sourceLinked="1"/>
        <c:majorTickMark val="none"/>
        <c:minorTickMark val="none"/>
        <c:tickLblPos val="nextTo"/>
        <c:crossAx val="822626751"/>
        <c:crosses val="autoZero"/>
        <c:crossBetween val="between"/>
      </c:valAx>
      <c:spPr>
        <a:noFill/>
        <a:ln>
          <a:noFill/>
        </a:ln>
        <a:effectLst/>
      </c:spPr>
    </c:plotArea>
    <c:legend>
      <c:legendPos val="t"/>
      <c:layout>
        <c:manualLayout>
          <c:xMode val="edge"/>
          <c:yMode val="edge"/>
          <c:x val="0.33578363384188625"/>
          <c:y val="0.92324362380623082"/>
          <c:w val="0.33580917874396138"/>
          <c:h val="6.1828856466713392E-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BIZ UDPゴシック" panose="020B0400000000000000" pitchFamily="50" charset="-128"/>
              <a:ea typeface="BIZ UDPゴシック" panose="020B0400000000000000" pitchFamily="50" charset="-128"/>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0.9095</cdr:x>
      <cdr:y>0.30301</cdr:y>
    </cdr:from>
    <cdr:to>
      <cdr:x>0.96476</cdr:x>
      <cdr:y>0.36133</cdr:y>
    </cdr:to>
    <cdr:sp macro="" textlink="">
      <cdr:nvSpPr>
        <cdr:cNvPr id="2" name="テキスト ボックス 1">
          <a:extLst xmlns:a="http://schemas.openxmlformats.org/drawingml/2006/main">
            <a:ext uri="{FF2B5EF4-FFF2-40B4-BE49-F238E27FC236}">
              <a16:creationId xmlns:a16="http://schemas.microsoft.com/office/drawing/2014/main" id="{98FC41B1-0A59-4819-BDBF-A1259A8E6884}"/>
            </a:ext>
          </a:extLst>
        </cdr:cNvPr>
        <cdr:cNvSpPr txBox="1"/>
      </cdr:nvSpPr>
      <cdr:spPr>
        <a:xfrm xmlns:a="http://schemas.openxmlformats.org/drawingml/2006/main">
          <a:off x="7150745" y="1187253"/>
          <a:ext cx="434469" cy="228509"/>
        </a:xfrm>
        <a:prstGeom xmlns:a="http://schemas.openxmlformats.org/drawingml/2006/main" prst="rect">
          <a:avLst/>
        </a:prstGeom>
        <a:noFill xmlns:a="http://schemas.openxmlformats.org/drawingml/2006/main"/>
        <a:ln xmlns:a="http://schemas.openxmlformats.org/drawingml/2006/main">
          <a:noFill/>
        </a:ln>
      </cdr:spPr>
      <cdr:txBody>
        <a:bodyPr xmlns:a="http://schemas.openxmlformats.org/drawingml/2006/main" vertOverflow="clip" wrap="none" rtlCol="0"/>
        <a:lstStyle xmlns:a="http://schemas.openxmlformats.org/drawingml/2006/main"/>
        <a:p xmlns:a="http://schemas.openxmlformats.org/drawingml/2006/main">
          <a:r>
            <a:rPr lang="en-US" altLang="ja-JP" sz="1200" dirty="0">
              <a:latin typeface="BIZ UDゴシック" panose="020B0400000000000000" pitchFamily="49" charset="-128"/>
              <a:ea typeface="BIZ UDゴシック" panose="020B0400000000000000" pitchFamily="49" charset="-128"/>
            </a:rPr>
            <a:t>238.1</a:t>
          </a:r>
          <a:endParaRPr lang="ja-JP" altLang="en-US" sz="1200" dirty="0">
            <a:latin typeface="BIZ UDゴシック" panose="020B0400000000000000" pitchFamily="49" charset="-128"/>
            <a:ea typeface="BIZ UDゴシック" panose="020B0400000000000000" pitchFamily="49" charset="-128"/>
          </a:endParaRPr>
        </a:p>
      </cdr:txBody>
    </cdr:sp>
  </cdr:relSizeAnchor>
  <cdr:relSizeAnchor xmlns:cdr="http://schemas.openxmlformats.org/drawingml/2006/chartDrawing">
    <cdr:from>
      <cdr:x>0.65879</cdr:x>
      <cdr:y>0.10983</cdr:y>
    </cdr:from>
    <cdr:to>
      <cdr:x>0.90023</cdr:x>
      <cdr:y>0.20409</cdr:y>
    </cdr:to>
    <cdr:sp macro="" textlink="">
      <cdr:nvSpPr>
        <cdr:cNvPr id="5" name="テキスト ボックス 12">
          <a:extLst xmlns:a="http://schemas.openxmlformats.org/drawingml/2006/main">
            <a:ext uri="{FF2B5EF4-FFF2-40B4-BE49-F238E27FC236}">
              <a16:creationId xmlns:a16="http://schemas.microsoft.com/office/drawing/2014/main" id="{10B8A690-2CBC-4FBA-9939-D1160988C244}"/>
            </a:ext>
          </a:extLst>
        </cdr:cNvPr>
        <cdr:cNvSpPr txBox="1"/>
      </cdr:nvSpPr>
      <cdr:spPr>
        <a:xfrm xmlns:a="http://schemas.openxmlformats.org/drawingml/2006/main">
          <a:off x="5179583" y="430349"/>
          <a:ext cx="1898277" cy="369332"/>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r>
            <a:rPr kumimoji="1" lang="ja-JP" altLang="en-US" dirty="0">
              <a:latin typeface="BIZ UDP明朝 Medium" panose="02020500000000000000" pitchFamily="18" charset="-128"/>
              <a:ea typeface="BIZ UDP明朝 Medium" panose="02020500000000000000" pitchFamily="18" charset="-128"/>
            </a:rPr>
            <a:t>目標値 </a:t>
          </a:r>
          <a:r>
            <a:rPr kumimoji="1" lang="en-US" altLang="ja-JP" dirty="0">
              <a:latin typeface="BIZ UDP明朝 Medium" panose="02020500000000000000" pitchFamily="18" charset="-128"/>
              <a:ea typeface="BIZ UDP明朝 Medium" panose="02020500000000000000" pitchFamily="18" charset="-128"/>
            </a:rPr>
            <a:t>250</a:t>
          </a:r>
          <a:r>
            <a:rPr kumimoji="1" lang="ja-JP" altLang="en-US" sz="1400" dirty="0">
              <a:latin typeface="BIZ UDP明朝 Medium" panose="02020500000000000000" pitchFamily="18" charset="-128"/>
              <a:ea typeface="BIZ UDP明朝 Medium" panose="02020500000000000000" pitchFamily="18" charset="-128"/>
            </a:rPr>
            <a:t>万</a:t>
          </a:r>
          <a:r>
            <a:rPr kumimoji="1" lang="en-US" altLang="ja-JP" sz="1400" dirty="0">
              <a:latin typeface="BIZ UDP明朝 Medium" panose="02020500000000000000" pitchFamily="18" charset="-128"/>
              <a:ea typeface="BIZ UDP明朝 Medium" panose="02020500000000000000" pitchFamily="18" charset="-128"/>
            </a:rPr>
            <a:t>kW</a:t>
          </a:r>
          <a:endParaRPr kumimoji="1" lang="ja-JP" altLang="en-US" dirty="0">
            <a:latin typeface="BIZ UDP明朝 Medium" panose="02020500000000000000" pitchFamily="18" charset="-128"/>
            <a:ea typeface="BIZ UDP明朝 Medium" panose="02020500000000000000" pitchFamily="18" charset="-128"/>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0.67084</cdr:x>
      <cdr:y>0.24102</cdr:y>
    </cdr:from>
    <cdr:to>
      <cdr:x>0.89587</cdr:x>
      <cdr:y>0.32861</cdr:y>
    </cdr:to>
    <cdr:sp macro="" textlink="">
      <cdr:nvSpPr>
        <cdr:cNvPr id="4" name="矢印: 右 3">
          <a:extLst xmlns:a="http://schemas.openxmlformats.org/drawingml/2006/main">
            <a:ext uri="{FF2B5EF4-FFF2-40B4-BE49-F238E27FC236}">
              <a16:creationId xmlns:a16="http://schemas.microsoft.com/office/drawing/2014/main" id="{CAE2239E-8E78-4109-B469-196D41C7EEF1}"/>
            </a:ext>
          </a:extLst>
        </cdr:cNvPr>
        <cdr:cNvSpPr/>
      </cdr:nvSpPr>
      <cdr:spPr>
        <a:xfrm xmlns:a="http://schemas.openxmlformats.org/drawingml/2006/main">
          <a:off x="5166337" y="918671"/>
          <a:ext cx="1733013" cy="333858"/>
        </a:xfrm>
        <a:prstGeom xmlns:a="http://schemas.openxmlformats.org/drawingml/2006/main" prst="rightArrow">
          <a:avLst>
            <a:gd name="adj1" fmla="val 66842"/>
            <a:gd name="adj2" fmla="val 41579"/>
          </a:avLst>
        </a:prstGeom>
        <a:ln xmlns:a="http://schemas.openxmlformats.org/drawingml/2006/main" w="19050">
          <a:solidFill>
            <a:srgbClr val="00B050"/>
          </a:solidFill>
        </a:ln>
      </cdr:spPr>
      <cdr:style>
        <a:lnRef xmlns:a="http://schemas.openxmlformats.org/drawingml/2006/main" idx="2">
          <a:schemeClr val="accent6"/>
        </a:lnRef>
        <a:fillRef xmlns:a="http://schemas.openxmlformats.org/drawingml/2006/main" idx="1">
          <a:schemeClr val="lt1"/>
        </a:fillRef>
        <a:effectRef xmlns:a="http://schemas.openxmlformats.org/drawingml/2006/main" idx="0">
          <a:schemeClr val="accent6"/>
        </a:effectRef>
        <a:fontRef xmlns:a="http://schemas.openxmlformats.org/drawingml/2006/main" idx="minor">
          <a:schemeClr val="dk1"/>
        </a:fontRef>
      </cdr:style>
      <cdr:txBody>
        <a:bodyPr xmlns:a="http://schemas.openxmlformats.org/drawingml/2006/main" vertOverflow="clip" lIns="36000" tIns="36000" rIns="36000" bIns="36000" anchor="ctr" anchorCtr="0"/>
        <a:lstStyle xmlns:a="http://schemas.openxmlformats.org/drawingml/2006/main"/>
        <a:p xmlns:a="http://schemas.openxmlformats.org/drawingml/2006/main">
          <a:pPr algn="ctr"/>
          <a:r>
            <a:rPr lang="ja-JP" altLang="en-US" dirty="0">
              <a:latin typeface="BIZ UDゴシック" panose="020B0400000000000000" pitchFamily="49" charset="-128"/>
              <a:ea typeface="BIZ UDゴシック" panose="020B0400000000000000" pitchFamily="49" charset="-128"/>
            </a:rPr>
            <a:t>ペロブスカイト量産化</a:t>
          </a:r>
          <a:endParaRPr lang="ja-JP" dirty="0">
            <a:latin typeface="BIZ UDゴシック" panose="020B0400000000000000" pitchFamily="49" charset="-128"/>
            <a:ea typeface="BIZ UDゴシック" panose="020B0400000000000000" pitchFamily="49" charset="-128"/>
          </a:endParaRPr>
        </a:p>
      </cdr:txBody>
    </cdr:sp>
  </cdr:relSizeAnchor>
  <cdr:relSizeAnchor xmlns:cdr="http://schemas.openxmlformats.org/drawingml/2006/chartDrawing">
    <cdr:from>
      <cdr:x>0.77424</cdr:x>
      <cdr:y>0.52025</cdr:y>
    </cdr:from>
    <cdr:to>
      <cdr:x>0.88803</cdr:x>
      <cdr:y>0.57947</cdr:y>
    </cdr:to>
    <cdr:sp macro="" textlink="">
      <cdr:nvSpPr>
        <cdr:cNvPr id="6" name="テキスト ボックス 5">
          <a:extLst xmlns:a="http://schemas.openxmlformats.org/drawingml/2006/main">
            <a:ext uri="{FF2B5EF4-FFF2-40B4-BE49-F238E27FC236}">
              <a16:creationId xmlns:a16="http://schemas.microsoft.com/office/drawing/2014/main" id="{A676FA99-0D37-4FBC-B9B8-0A88E7A0B6A6}"/>
            </a:ext>
          </a:extLst>
        </cdr:cNvPr>
        <cdr:cNvSpPr txBox="1"/>
      </cdr:nvSpPr>
      <cdr:spPr>
        <a:xfrm xmlns:a="http://schemas.openxmlformats.org/drawingml/2006/main">
          <a:off x="7250576" y="2693322"/>
          <a:ext cx="1065632" cy="306552"/>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ja-JP" altLang="en-US" sz="1100">
            <a:latin typeface="BIZ UDゴシック" panose="020B0400000000000000" pitchFamily="49" charset="-128"/>
            <a:ea typeface="BIZ UDゴシック" panose="020B0400000000000000" pitchFamily="49" charset="-128"/>
          </a:endParaRPr>
        </a:p>
      </cdr:txBody>
    </cdr:sp>
  </cdr:relSizeAnchor>
  <cdr:relSizeAnchor xmlns:cdr="http://schemas.openxmlformats.org/drawingml/2006/chartDrawing">
    <cdr:from>
      <cdr:x>0.89471</cdr:x>
      <cdr:y>0.35438</cdr:y>
    </cdr:from>
    <cdr:to>
      <cdr:x>0.97001</cdr:x>
      <cdr:y>0.4043</cdr:y>
    </cdr:to>
    <cdr:sp macro="" textlink="">
      <cdr:nvSpPr>
        <cdr:cNvPr id="20" name="テキスト ボックス 1">
          <a:extLst xmlns:a="http://schemas.openxmlformats.org/drawingml/2006/main">
            <a:ext uri="{FF2B5EF4-FFF2-40B4-BE49-F238E27FC236}">
              <a16:creationId xmlns:a16="http://schemas.microsoft.com/office/drawing/2014/main" id="{CFB6A51E-15A8-4003-B8D5-30199B790CB6}"/>
            </a:ext>
          </a:extLst>
        </cdr:cNvPr>
        <cdr:cNvSpPr txBox="1"/>
      </cdr:nvSpPr>
      <cdr:spPr>
        <a:xfrm xmlns:a="http://schemas.openxmlformats.org/drawingml/2006/main">
          <a:off x="6890418" y="1350753"/>
          <a:ext cx="579904" cy="190275"/>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altLang="ja-JP" sz="1100" b="0" dirty="0">
              <a:latin typeface="BIZ UDゴシック" panose="020B0400000000000000" pitchFamily="49" charset="-128"/>
              <a:ea typeface="BIZ UDゴシック" panose="020B0400000000000000" pitchFamily="49" charset="-128"/>
            </a:rPr>
            <a:t>261.</a:t>
          </a:r>
          <a:r>
            <a:rPr lang="en-US" altLang="ja-JP" dirty="0">
              <a:latin typeface="BIZ UDゴシック" panose="020B0400000000000000" pitchFamily="49" charset="-128"/>
              <a:ea typeface="BIZ UDゴシック" panose="020B0400000000000000" pitchFamily="49" charset="-128"/>
            </a:rPr>
            <a:t>4</a:t>
          </a:r>
          <a:endParaRPr lang="ja-JP" altLang="en-US" sz="1100" b="0" dirty="0">
            <a:latin typeface="BIZ UDゴシック" panose="020B0400000000000000" pitchFamily="49" charset="-128"/>
            <a:ea typeface="BIZ UDゴシック" panose="020B0400000000000000" pitchFamily="49" charset="-128"/>
          </a:endParaRPr>
        </a:p>
      </cdr:txBody>
    </cdr:sp>
  </cdr:relSizeAnchor>
  <cdr:relSizeAnchor xmlns:cdr="http://schemas.openxmlformats.org/drawingml/2006/chartDrawing">
    <cdr:from>
      <cdr:x>0.67044</cdr:x>
      <cdr:y>0.43338</cdr:y>
    </cdr:from>
    <cdr:to>
      <cdr:x>0.93651</cdr:x>
      <cdr:y>0.53715</cdr:y>
    </cdr:to>
    <cdr:cxnSp macro="">
      <cdr:nvCxnSpPr>
        <cdr:cNvPr id="22" name="直線コネクタ 21">
          <a:extLst xmlns:a="http://schemas.openxmlformats.org/drawingml/2006/main">
            <a:ext uri="{FF2B5EF4-FFF2-40B4-BE49-F238E27FC236}">
              <a16:creationId xmlns:a16="http://schemas.microsoft.com/office/drawing/2014/main" id="{C3FFC3A9-A075-4645-8C0A-4B46E19F4F14}"/>
            </a:ext>
          </a:extLst>
        </cdr:cNvPr>
        <cdr:cNvCxnSpPr/>
      </cdr:nvCxnSpPr>
      <cdr:spPr>
        <a:xfrm xmlns:a="http://schemas.openxmlformats.org/drawingml/2006/main" flipV="1">
          <a:off x="5163228" y="1651884"/>
          <a:ext cx="2049102" cy="395497"/>
        </a:xfrm>
        <a:prstGeom xmlns:a="http://schemas.openxmlformats.org/drawingml/2006/main" prst="line">
          <a:avLst/>
        </a:prstGeom>
        <a:ln xmlns:a="http://schemas.openxmlformats.org/drawingml/2006/main" w="12700">
          <a:solidFill>
            <a:schemeClr val="tx1"/>
          </a:solidFill>
          <a:prstDash val="dash"/>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0.75178</cdr:x>
      <cdr:y>0.62235</cdr:y>
    </cdr:from>
    <cdr:to>
      <cdr:x>0.98474</cdr:x>
      <cdr:y>0.6948</cdr:y>
    </cdr:to>
    <cdr:sp macro="" textlink="">
      <cdr:nvSpPr>
        <cdr:cNvPr id="28" name="テキスト ボックス 1">
          <a:extLst xmlns:a="http://schemas.openxmlformats.org/drawingml/2006/main">
            <a:ext uri="{FF2B5EF4-FFF2-40B4-BE49-F238E27FC236}">
              <a16:creationId xmlns:a16="http://schemas.microsoft.com/office/drawing/2014/main" id="{26FEFFC2-B6AF-4E4B-82AF-994AD9B43A7F}"/>
            </a:ext>
          </a:extLst>
        </cdr:cNvPr>
        <cdr:cNvSpPr txBox="1"/>
      </cdr:nvSpPr>
      <cdr:spPr>
        <a:xfrm xmlns:a="http://schemas.openxmlformats.org/drawingml/2006/main">
          <a:off x="5995516" y="2456516"/>
          <a:ext cx="1857881" cy="285970"/>
        </a:xfrm>
        <a:prstGeom xmlns:a="http://schemas.openxmlformats.org/drawingml/2006/main" prst="rect">
          <a:avLst/>
        </a:prstGeom>
      </cdr:spPr>
      <cdr:txBody>
        <a:bodyPr xmlns:a="http://schemas.openxmlformats.org/drawingml/2006/main" wrap="non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ja-JP" altLang="en-US" sz="1000" b="0" dirty="0">
              <a:solidFill>
                <a:schemeClr val="tx1"/>
              </a:solidFill>
              <a:latin typeface="BIZ UDゴシック" panose="020B0400000000000000" pitchFamily="49" charset="-128"/>
              <a:ea typeface="BIZ UDゴシック" panose="020B0400000000000000" pitchFamily="49" charset="-128"/>
            </a:rPr>
            <a:t>更新（</a:t>
          </a:r>
          <a:r>
            <a:rPr lang="en-US" altLang="ja-JP" sz="1000" b="0" dirty="0">
              <a:solidFill>
                <a:schemeClr val="tx1"/>
              </a:solidFill>
              <a:latin typeface="BIZ UDゴシック" panose="020B0400000000000000" pitchFamily="49" charset="-128"/>
              <a:ea typeface="BIZ UDゴシック" panose="020B0400000000000000" pitchFamily="49" charset="-128"/>
            </a:rPr>
            <a:t>2015</a:t>
          </a:r>
          <a:r>
            <a:rPr lang="ja-JP" altLang="en-US" sz="1000" b="0" dirty="0">
              <a:solidFill>
                <a:schemeClr val="tx1"/>
              </a:solidFill>
              <a:latin typeface="BIZ UDゴシック" panose="020B0400000000000000" pitchFamily="49" charset="-128"/>
              <a:ea typeface="BIZ UDゴシック" panose="020B0400000000000000" pitchFamily="49" charset="-128"/>
            </a:rPr>
            <a:t>年度までの導入分）</a:t>
          </a:r>
          <a:br>
            <a:rPr lang="en-US" altLang="ja-JP" sz="1000" b="0" dirty="0">
              <a:solidFill>
                <a:schemeClr val="tx1"/>
              </a:solidFill>
              <a:latin typeface="BIZ UDゴシック" panose="020B0400000000000000" pitchFamily="49" charset="-128"/>
              <a:ea typeface="BIZ UDゴシック" panose="020B0400000000000000" pitchFamily="49" charset="-128"/>
            </a:rPr>
          </a:br>
          <a:r>
            <a:rPr lang="en-US" altLang="ja-JP" sz="1000" b="0" dirty="0">
              <a:solidFill>
                <a:schemeClr val="tx1"/>
              </a:solidFill>
              <a:latin typeface="BIZ UDゴシック" panose="020B0400000000000000" pitchFamily="49" charset="-128"/>
              <a:ea typeface="BIZ UDゴシック" panose="020B0400000000000000" pitchFamily="49" charset="-128"/>
            </a:rPr>
            <a:t>76.0</a:t>
          </a:r>
          <a:r>
            <a:rPr lang="ja-JP" altLang="en-US" sz="1000" b="0" dirty="0">
              <a:solidFill>
                <a:schemeClr val="tx1"/>
              </a:solidFill>
              <a:latin typeface="BIZ UDゴシック" panose="020B0400000000000000" pitchFamily="49" charset="-128"/>
              <a:ea typeface="BIZ UDゴシック" panose="020B0400000000000000" pitchFamily="49" charset="-128"/>
            </a:rPr>
            <a:t>（うち</a:t>
          </a:r>
          <a:r>
            <a:rPr lang="en-US" altLang="ja-JP" sz="1000" b="0" dirty="0">
              <a:solidFill>
                <a:schemeClr val="tx1"/>
              </a:solidFill>
              <a:latin typeface="BIZ UDゴシック" panose="020B0400000000000000" pitchFamily="49" charset="-128"/>
              <a:ea typeface="BIZ UDゴシック" panose="020B0400000000000000" pitchFamily="49" charset="-128"/>
            </a:rPr>
            <a:t>25.3</a:t>
          </a:r>
          <a:r>
            <a:rPr lang="ja-JP" altLang="en-US" sz="1000" b="0" dirty="0">
              <a:solidFill>
                <a:schemeClr val="tx1"/>
              </a:solidFill>
              <a:latin typeface="BIZ UDゴシック" panose="020B0400000000000000" pitchFamily="49" charset="-128"/>
              <a:ea typeface="BIZ UDゴシック" panose="020B0400000000000000" pitchFamily="49" charset="-128"/>
            </a:rPr>
            <a:t>が次世代型）</a:t>
          </a:r>
          <a:endParaRPr lang="en-US" altLang="ja-JP" sz="1000" b="0" dirty="0">
            <a:solidFill>
              <a:schemeClr val="tx1"/>
            </a:solidFill>
            <a:latin typeface="BIZ UDゴシック" panose="020B0400000000000000" pitchFamily="49" charset="-128"/>
            <a:ea typeface="BIZ UDゴシック" panose="020B0400000000000000" pitchFamily="49" charset="-128"/>
          </a:endParaRPr>
        </a:p>
      </cdr:txBody>
    </cdr:sp>
  </cdr:relSizeAnchor>
  <cdr:relSizeAnchor xmlns:cdr="http://schemas.openxmlformats.org/drawingml/2006/chartDrawing">
    <cdr:from>
      <cdr:x>0.88291</cdr:x>
      <cdr:y>0.25374</cdr:y>
    </cdr:from>
    <cdr:to>
      <cdr:x>0.97001</cdr:x>
      <cdr:y>0.36465</cdr:y>
    </cdr:to>
    <cdr:sp macro="" textlink="">
      <cdr:nvSpPr>
        <cdr:cNvPr id="21" name="テキスト ボックス 1">
          <a:extLst xmlns:a="http://schemas.openxmlformats.org/drawingml/2006/main">
            <a:ext uri="{FF2B5EF4-FFF2-40B4-BE49-F238E27FC236}">
              <a16:creationId xmlns:a16="http://schemas.microsoft.com/office/drawing/2014/main" id="{CC199B76-5823-4761-A2AC-AA613257D609}"/>
            </a:ext>
          </a:extLst>
        </cdr:cNvPr>
        <cdr:cNvSpPr txBox="1"/>
      </cdr:nvSpPr>
      <cdr:spPr>
        <a:xfrm xmlns:a="http://schemas.openxmlformats.org/drawingml/2006/main">
          <a:off x="6799543" y="967158"/>
          <a:ext cx="670779" cy="422741"/>
        </a:xfrm>
        <a:prstGeom xmlns:a="http://schemas.openxmlformats.org/drawingml/2006/main" prst="rect">
          <a:avLst/>
        </a:prstGeom>
      </cdr:spPr>
      <cdr:txBody>
        <a:bodyPr xmlns:a="http://schemas.openxmlformats.org/drawingml/2006/main" wrap="non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altLang="ja-JP" sz="1000" dirty="0">
              <a:solidFill>
                <a:schemeClr val="tx1"/>
              </a:solidFill>
              <a:latin typeface="BIZ UDゴシック" panose="020B0400000000000000" pitchFamily="49" charset="-128"/>
              <a:ea typeface="BIZ UDゴシック" panose="020B0400000000000000" pitchFamily="49" charset="-128"/>
            </a:rPr>
            <a:t>(3)27</a:t>
          </a:r>
          <a:r>
            <a:rPr lang="en-US" altLang="ja-JP" sz="1000" b="0" dirty="0">
              <a:solidFill>
                <a:schemeClr val="tx1"/>
              </a:solidFill>
              <a:latin typeface="BIZ UDゴシック" panose="020B0400000000000000" pitchFamily="49" charset="-128"/>
              <a:ea typeface="BIZ UDゴシック" panose="020B0400000000000000" pitchFamily="49" charset="-128"/>
            </a:rPr>
            <a:t>.7</a:t>
          </a:r>
        </a:p>
        <a:p xmlns:a="http://schemas.openxmlformats.org/drawingml/2006/main">
          <a:pPr algn="l"/>
          <a:r>
            <a:rPr lang="en-US" altLang="ja-JP" sz="1000" dirty="0">
              <a:solidFill>
                <a:schemeClr val="tx1"/>
              </a:solidFill>
              <a:latin typeface="BIZ UDゴシック" panose="020B0400000000000000" pitchFamily="49" charset="-128"/>
              <a:ea typeface="BIZ UDゴシック" panose="020B0400000000000000" pitchFamily="49" charset="-128"/>
            </a:rPr>
            <a:t>(2)</a:t>
          </a:r>
          <a:r>
            <a:rPr lang="ja-JP" altLang="en-US" sz="1000" dirty="0">
              <a:solidFill>
                <a:schemeClr val="tx1"/>
              </a:solidFill>
              <a:latin typeface="BIZ UDゴシック" panose="020B0400000000000000" pitchFamily="49" charset="-128"/>
              <a:ea typeface="BIZ UDゴシック" panose="020B0400000000000000" pitchFamily="49" charset="-128"/>
            </a:rPr>
            <a:t> </a:t>
          </a:r>
          <a:r>
            <a:rPr lang="en-US" altLang="ja-JP" sz="1000" dirty="0">
              <a:solidFill>
                <a:schemeClr val="tx1"/>
              </a:solidFill>
              <a:latin typeface="BIZ UDゴシック" panose="020B0400000000000000" pitchFamily="49" charset="-128"/>
              <a:ea typeface="BIZ UDゴシック" panose="020B0400000000000000" pitchFamily="49" charset="-128"/>
            </a:rPr>
            <a:t>9.2</a:t>
          </a:r>
        </a:p>
      </cdr:txBody>
    </cdr:sp>
  </cdr:relSizeAnchor>
  <cdr:relSizeAnchor xmlns:cdr="http://schemas.openxmlformats.org/drawingml/2006/chartDrawing">
    <cdr:from>
      <cdr:x>0.62985</cdr:x>
      <cdr:y>0.12898</cdr:y>
    </cdr:from>
    <cdr:to>
      <cdr:x>0.87634</cdr:x>
      <cdr:y>0.22587</cdr:y>
    </cdr:to>
    <cdr:sp macro="" textlink="">
      <cdr:nvSpPr>
        <cdr:cNvPr id="14" name="テキスト ボックス 12">
          <a:extLst xmlns:a="http://schemas.openxmlformats.org/drawingml/2006/main">
            <a:ext uri="{FF2B5EF4-FFF2-40B4-BE49-F238E27FC236}">
              <a16:creationId xmlns:a16="http://schemas.microsoft.com/office/drawing/2014/main" id="{10B8A690-2CBC-4FBA-9939-D1160988C244}"/>
            </a:ext>
          </a:extLst>
        </cdr:cNvPr>
        <cdr:cNvSpPr txBox="1"/>
      </cdr:nvSpPr>
      <cdr:spPr>
        <a:xfrm xmlns:a="http://schemas.openxmlformats.org/drawingml/2006/main">
          <a:off x="4850668" y="491604"/>
          <a:ext cx="1898277" cy="369332"/>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xmlns:a="http://schemas.openxmlformats.org/drawingml/2006/main">
          <a:r>
            <a:rPr kumimoji="1" lang="ja-JP" altLang="en-US" dirty="0">
              <a:latin typeface="BIZ UDP明朝 Medium" panose="02020500000000000000" pitchFamily="18" charset="-128"/>
              <a:ea typeface="BIZ UDP明朝 Medium" panose="02020500000000000000" pitchFamily="18" charset="-128"/>
            </a:rPr>
            <a:t>目標値 </a:t>
          </a:r>
          <a:r>
            <a:rPr kumimoji="1" lang="en-US" altLang="ja-JP" dirty="0">
              <a:latin typeface="BIZ UDP明朝 Medium" panose="02020500000000000000" pitchFamily="18" charset="-128"/>
              <a:ea typeface="BIZ UDP明朝 Medium" panose="02020500000000000000" pitchFamily="18" charset="-128"/>
            </a:rPr>
            <a:t>300</a:t>
          </a:r>
          <a:r>
            <a:rPr kumimoji="1" lang="ja-JP" altLang="en-US" sz="1400" dirty="0">
              <a:latin typeface="BIZ UDP明朝 Medium" panose="02020500000000000000" pitchFamily="18" charset="-128"/>
              <a:ea typeface="BIZ UDP明朝 Medium" panose="02020500000000000000" pitchFamily="18" charset="-128"/>
            </a:rPr>
            <a:t>万</a:t>
          </a:r>
          <a:r>
            <a:rPr kumimoji="1" lang="en-US" altLang="ja-JP" sz="1400" dirty="0">
              <a:latin typeface="BIZ UDP明朝 Medium" panose="02020500000000000000" pitchFamily="18" charset="-128"/>
              <a:ea typeface="BIZ UDP明朝 Medium" panose="02020500000000000000" pitchFamily="18" charset="-128"/>
            </a:rPr>
            <a:t>kW</a:t>
          </a:r>
          <a:endParaRPr kumimoji="1" lang="ja-JP" altLang="en-US" dirty="0">
            <a:latin typeface="BIZ UDP明朝 Medium" panose="02020500000000000000" pitchFamily="18" charset="-128"/>
            <a:ea typeface="BIZ UDP明朝 Medium" panose="02020500000000000000" pitchFamily="18" charset="-128"/>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0"/>
            <a:ext cx="2949787" cy="498693"/>
          </a:xfrm>
          <a:prstGeom prst="rect">
            <a:avLst/>
          </a:prstGeom>
        </p:spPr>
        <p:txBody>
          <a:bodyPr vert="horz" lIns="91440" tIns="45720" rIns="91440" bIns="45720" rtlCol="0"/>
          <a:lstStyle>
            <a:lvl1pPr algn="r">
              <a:defRPr sz="1200"/>
            </a:lvl1pPr>
          </a:lstStyle>
          <a:p>
            <a:fld id="{1F971D54-280C-4AE3-B486-B93B3B731B9D}" type="datetimeFigureOut">
              <a:rPr kumimoji="1" lang="ja-JP" altLang="en-US" smtClean="0"/>
              <a:t>2026/10/5</a:t>
            </a:fld>
            <a:endParaRPr kumimoji="1" lang="ja-JP" altLang="en-US"/>
          </a:p>
        </p:txBody>
      </p:sp>
      <p:sp>
        <p:nvSpPr>
          <p:cNvPr id="4" name="スライド イメージ プレースホルダー 3"/>
          <p:cNvSpPr>
            <a:spLocks noGrp="1" noRot="1" noChangeAspect="1"/>
          </p:cNvSpPr>
          <p:nvPr>
            <p:ph type="sldImg" idx="2"/>
          </p:nvPr>
        </p:nvSpPr>
        <p:spPr>
          <a:xfrm>
            <a:off x="1168400" y="1243013"/>
            <a:ext cx="4470400"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99AB5E88-22D9-439C-8F6C-FB54D0ED3E39}" type="slidenum">
              <a:rPr kumimoji="1" lang="ja-JP" altLang="en-US" smtClean="0"/>
              <a:t>‹#›</a:t>
            </a:fld>
            <a:endParaRPr kumimoji="1" lang="ja-JP" altLang="en-US"/>
          </a:p>
        </p:txBody>
      </p:sp>
    </p:spTree>
    <p:extLst>
      <p:ext uri="{BB962C8B-B14F-4D97-AF65-F5344CB8AC3E}">
        <p14:creationId xmlns:p14="http://schemas.microsoft.com/office/powerpoint/2010/main" val="156922719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B4054-1443-1A7F-0BDA-AC3AE3BC001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49DE2AE-2D22-F839-D3D3-576CF8976AE3}"/>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8240D88-E22B-CDDE-F0D6-E74720DAF88B}"/>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A62C5AF5-8E43-CE54-C6D1-17C81AB6993C}"/>
              </a:ext>
            </a:extLst>
          </p:cNvPr>
          <p:cNvSpPr>
            <a:spLocks noGrp="1"/>
          </p:cNvSpPr>
          <p:nvPr>
            <p:ph type="sldNum" sz="quarter" idx="5"/>
          </p:nvPr>
        </p:nvSpPr>
        <p:spPr/>
        <p:txBody>
          <a:bodyPr/>
          <a:lstStyle/>
          <a:p>
            <a:fld id="{99AB5E88-22D9-439C-8F6C-FB54D0ED3E39}" type="slidenum">
              <a:rPr kumimoji="1" lang="ja-JP" altLang="en-US" smtClean="0"/>
              <a:t>4</a:t>
            </a:fld>
            <a:endParaRPr kumimoji="1" lang="ja-JP" altLang="en-US"/>
          </a:p>
        </p:txBody>
      </p:sp>
    </p:spTree>
    <p:extLst>
      <p:ext uri="{BB962C8B-B14F-4D97-AF65-F5344CB8AC3E}">
        <p14:creationId xmlns:p14="http://schemas.microsoft.com/office/powerpoint/2010/main" val="35925852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F4FA9B-9743-4128-162A-4C412357FD8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6929DD2-1F35-E854-1513-1DAC0ADE183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5C38A9C6-1D35-03AA-FB18-2594A6644FD9}"/>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4E3D7C54-1C0C-ED33-F71B-0F6445822719}"/>
              </a:ext>
            </a:extLst>
          </p:cNvPr>
          <p:cNvSpPr>
            <a:spLocks noGrp="1"/>
          </p:cNvSpPr>
          <p:nvPr>
            <p:ph type="sldNum" sz="quarter" idx="5"/>
          </p:nvPr>
        </p:nvSpPr>
        <p:spPr/>
        <p:txBody>
          <a:bodyPr/>
          <a:lstStyle/>
          <a:p>
            <a:fld id="{99AB5E88-22D9-439C-8F6C-FB54D0ED3E39}" type="slidenum">
              <a:rPr kumimoji="1" lang="ja-JP" altLang="en-US" smtClean="0"/>
              <a:t>8</a:t>
            </a:fld>
            <a:endParaRPr kumimoji="1" lang="ja-JP" altLang="en-US"/>
          </a:p>
        </p:txBody>
      </p:sp>
    </p:spTree>
    <p:extLst>
      <p:ext uri="{BB962C8B-B14F-4D97-AF65-F5344CB8AC3E}">
        <p14:creationId xmlns:p14="http://schemas.microsoft.com/office/powerpoint/2010/main" val="24758095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99AB5E88-22D9-439C-8F6C-FB54D0ED3E39}" type="slidenum">
              <a:rPr kumimoji="1" lang="ja-JP" altLang="en-US" smtClean="0"/>
              <a:t>15</a:t>
            </a:fld>
            <a:endParaRPr kumimoji="1" lang="ja-JP" altLang="en-US"/>
          </a:p>
        </p:txBody>
      </p:sp>
    </p:spTree>
    <p:extLst>
      <p:ext uri="{BB962C8B-B14F-4D97-AF65-F5344CB8AC3E}">
        <p14:creationId xmlns:p14="http://schemas.microsoft.com/office/powerpoint/2010/main" val="16030808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99AB5E88-22D9-439C-8F6C-FB54D0ED3E39}" type="slidenum">
              <a:rPr kumimoji="1" lang="ja-JP" altLang="en-US" smtClean="0"/>
              <a:t>20</a:t>
            </a:fld>
            <a:endParaRPr kumimoji="1" lang="ja-JP" altLang="en-US"/>
          </a:p>
        </p:txBody>
      </p:sp>
    </p:spTree>
    <p:extLst>
      <p:ext uri="{BB962C8B-B14F-4D97-AF65-F5344CB8AC3E}">
        <p14:creationId xmlns:p14="http://schemas.microsoft.com/office/powerpoint/2010/main" val="32039697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2CA2D8-57E4-5ACE-A728-58DAA577A007}"/>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3BF93882-D7E3-AD37-669E-B3A43D603A80}"/>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F6C2882-147C-6E83-182D-A6BF10711CE1}"/>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8A6BCADA-9D79-B3C9-106B-39398D17E17B}"/>
              </a:ext>
            </a:extLst>
          </p:cNvPr>
          <p:cNvSpPr>
            <a:spLocks noGrp="1"/>
          </p:cNvSpPr>
          <p:nvPr>
            <p:ph type="sldNum" sz="quarter" idx="5"/>
          </p:nvPr>
        </p:nvSpPr>
        <p:spPr/>
        <p:txBody>
          <a:bodyPr/>
          <a:lstStyle/>
          <a:p>
            <a:fld id="{99AB5E88-22D9-439C-8F6C-FB54D0ED3E39}" type="slidenum">
              <a:rPr kumimoji="1" lang="ja-JP" altLang="en-US" smtClean="0"/>
              <a:t>29</a:t>
            </a:fld>
            <a:endParaRPr kumimoji="1" lang="ja-JP" altLang="en-US"/>
          </a:p>
        </p:txBody>
      </p:sp>
    </p:spTree>
    <p:extLst>
      <p:ext uri="{BB962C8B-B14F-4D97-AF65-F5344CB8AC3E}">
        <p14:creationId xmlns:p14="http://schemas.microsoft.com/office/powerpoint/2010/main" val="12058343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293456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98099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99AB5E88-22D9-439C-8F6C-FB54D0ED3E39}" type="slidenum">
              <a:rPr kumimoji="1" lang="ja-JP" altLang="en-US" smtClean="0"/>
              <a:t>36</a:t>
            </a:fld>
            <a:endParaRPr kumimoji="1" lang="ja-JP" altLang="en-US"/>
          </a:p>
        </p:txBody>
      </p:sp>
    </p:spTree>
    <p:extLst>
      <p:ext uri="{BB962C8B-B14F-4D97-AF65-F5344CB8AC3E}">
        <p14:creationId xmlns:p14="http://schemas.microsoft.com/office/powerpoint/2010/main" val="37776050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AB6DFCBF-A799-4E3B-A0BB-3DD240FB0D9D}" type="datetime1">
              <a:rPr kumimoji="1" lang="ja-JP" altLang="en-US" smtClean="0"/>
              <a:t>2026/10/5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9DA2AB3-856D-45F8-A5C2-10CE07E9BDD4}" type="slidenum">
              <a:rPr kumimoji="1" lang="ja-JP" altLang="en-US" smtClean="0"/>
              <a:t>‹#›</a:t>
            </a:fld>
            <a:endParaRPr kumimoji="1" lang="ja-JP" altLang="en-US"/>
          </a:p>
        </p:txBody>
      </p:sp>
    </p:spTree>
    <p:extLst>
      <p:ext uri="{BB962C8B-B14F-4D97-AF65-F5344CB8AC3E}">
        <p14:creationId xmlns:p14="http://schemas.microsoft.com/office/powerpoint/2010/main" val="2018362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1424C4E-988C-4F28-A1A3-CD7C259CC641}" type="datetime1">
              <a:rPr kumimoji="1" lang="ja-JP" altLang="en-US" smtClean="0"/>
              <a:t>2026/10/5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9DA2AB3-856D-45F8-A5C2-10CE07E9BDD4}" type="slidenum">
              <a:rPr kumimoji="1" lang="ja-JP" altLang="en-US" smtClean="0"/>
              <a:t>‹#›</a:t>
            </a:fld>
            <a:endParaRPr kumimoji="1" lang="ja-JP" altLang="en-US"/>
          </a:p>
        </p:txBody>
      </p:sp>
    </p:spTree>
    <p:extLst>
      <p:ext uri="{BB962C8B-B14F-4D97-AF65-F5344CB8AC3E}">
        <p14:creationId xmlns:p14="http://schemas.microsoft.com/office/powerpoint/2010/main" val="2963301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0A825F59-1572-4E50-9D3B-AB58B2E594F7}" type="datetime1">
              <a:rPr kumimoji="1" lang="ja-JP" altLang="en-US" smtClean="0"/>
              <a:t>2026/10/5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9DA2AB3-856D-45F8-A5C2-10CE07E9BDD4}" type="slidenum">
              <a:rPr kumimoji="1" lang="ja-JP" altLang="en-US" smtClean="0"/>
              <a:t>‹#›</a:t>
            </a:fld>
            <a:endParaRPr kumimoji="1" lang="ja-JP" altLang="en-US"/>
          </a:p>
        </p:txBody>
      </p:sp>
    </p:spTree>
    <p:extLst>
      <p:ext uri="{BB962C8B-B14F-4D97-AF65-F5344CB8AC3E}">
        <p14:creationId xmlns:p14="http://schemas.microsoft.com/office/powerpoint/2010/main" val="38431950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EB846FE6-B6A5-4E4D-8681-C4A41889DDCB}" type="datetime1">
              <a:rPr kumimoji="1" lang="ja-JP" altLang="en-US" smtClean="0"/>
              <a:t>2026/10/5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9DA2AB3-856D-45F8-A5C2-10CE07E9BDD4}" type="slidenum">
              <a:rPr kumimoji="1" lang="ja-JP" altLang="en-US" smtClean="0"/>
              <a:t>‹#›</a:t>
            </a:fld>
            <a:endParaRPr kumimoji="1" lang="ja-JP" altLang="en-US"/>
          </a:p>
        </p:txBody>
      </p:sp>
    </p:spTree>
    <p:extLst>
      <p:ext uri="{BB962C8B-B14F-4D97-AF65-F5344CB8AC3E}">
        <p14:creationId xmlns:p14="http://schemas.microsoft.com/office/powerpoint/2010/main" val="2955714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44471351-119D-45F7-ACB3-9338132CDC0D}" type="datetime1">
              <a:rPr kumimoji="1" lang="ja-JP" altLang="en-US" smtClean="0"/>
              <a:t>2026/10/5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E9DA2AB3-856D-45F8-A5C2-10CE07E9BDD4}" type="slidenum">
              <a:rPr kumimoji="1" lang="ja-JP" altLang="en-US" smtClean="0"/>
              <a:t>‹#›</a:t>
            </a:fld>
            <a:endParaRPr kumimoji="1" lang="ja-JP" altLang="en-US"/>
          </a:p>
        </p:txBody>
      </p:sp>
    </p:spTree>
    <p:extLst>
      <p:ext uri="{BB962C8B-B14F-4D97-AF65-F5344CB8AC3E}">
        <p14:creationId xmlns:p14="http://schemas.microsoft.com/office/powerpoint/2010/main" val="6574738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2549D2C-7B67-4D4C-98EF-103831432A3F}" type="datetime1">
              <a:rPr kumimoji="1" lang="ja-JP" altLang="en-US" smtClean="0"/>
              <a:t>2026/10/5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E9DA2AB3-856D-45F8-A5C2-10CE07E9BDD4}" type="slidenum">
              <a:rPr kumimoji="1" lang="ja-JP" altLang="en-US" smtClean="0"/>
              <a:t>‹#›</a:t>
            </a:fld>
            <a:endParaRPr kumimoji="1" lang="ja-JP" altLang="en-US"/>
          </a:p>
        </p:txBody>
      </p:sp>
    </p:spTree>
    <p:extLst>
      <p:ext uri="{BB962C8B-B14F-4D97-AF65-F5344CB8AC3E}">
        <p14:creationId xmlns:p14="http://schemas.microsoft.com/office/powerpoint/2010/main" val="39591158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DA4AC2-B6FC-4700-97DD-CE6F4C1EF543}" type="datetime1">
              <a:rPr kumimoji="1" lang="ja-JP" altLang="en-US" smtClean="0"/>
              <a:t>2026/10/5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E9DA2AB3-856D-45F8-A5C2-10CE07E9BDD4}" type="slidenum">
              <a:rPr kumimoji="1" lang="ja-JP" altLang="en-US" smtClean="0"/>
              <a:t>‹#›</a:t>
            </a:fld>
            <a:endParaRPr kumimoji="1" lang="ja-JP" altLang="en-US"/>
          </a:p>
        </p:txBody>
      </p:sp>
    </p:spTree>
    <p:extLst>
      <p:ext uri="{BB962C8B-B14F-4D97-AF65-F5344CB8AC3E}">
        <p14:creationId xmlns:p14="http://schemas.microsoft.com/office/powerpoint/2010/main" val="26693860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6595694-C0E0-45DB-9BA3-D704C23952D9}" type="datetime1">
              <a:rPr kumimoji="1" lang="ja-JP" altLang="en-US" smtClean="0"/>
              <a:t>2026/10/5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9DA2AB3-856D-45F8-A5C2-10CE07E9BDD4}" type="slidenum">
              <a:rPr kumimoji="1" lang="ja-JP" altLang="en-US" smtClean="0"/>
              <a:t>‹#›</a:t>
            </a:fld>
            <a:endParaRPr kumimoji="1" lang="ja-JP" altLang="en-US"/>
          </a:p>
        </p:txBody>
      </p:sp>
    </p:spTree>
    <p:extLst>
      <p:ext uri="{BB962C8B-B14F-4D97-AF65-F5344CB8AC3E}">
        <p14:creationId xmlns:p14="http://schemas.microsoft.com/office/powerpoint/2010/main" val="42033450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0F20DB8-976C-458F-A9ED-8729FDE668CF}" type="datetime1">
              <a:rPr kumimoji="1" lang="ja-JP" altLang="en-US" smtClean="0"/>
              <a:t>2026/10/5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9DA2AB3-856D-45F8-A5C2-10CE07E9BDD4}" type="slidenum">
              <a:rPr kumimoji="1" lang="ja-JP" altLang="en-US" smtClean="0"/>
              <a:t>‹#›</a:t>
            </a:fld>
            <a:endParaRPr kumimoji="1" lang="ja-JP" altLang="en-US"/>
          </a:p>
        </p:txBody>
      </p:sp>
    </p:spTree>
    <p:extLst>
      <p:ext uri="{BB962C8B-B14F-4D97-AF65-F5344CB8AC3E}">
        <p14:creationId xmlns:p14="http://schemas.microsoft.com/office/powerpoint/2010/main" val="1737168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9D260F3-958E-4408-BC31-ED472F20B6C8}" type="datetime1">
              <a:rPr kumimoji="1" lang="ja-JP" altLang="en-US" smtClean="0"/>
              <a:t>2026/10/5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9DA2AB3-856D-45F8-A5C2-10CE07E9BDD4}" type="slidenum">
              <a:rPr kumimoji="1" lang="ja-JP" altLang="en-US" smtClean="0"/>
              <a:t>‹#›</a:t>
            </a:fld>
            <a:endParaRPr kumimoji="1" lang="ja-JP" altLang="en-US"/>
          </a:p>
        </p:txBody>
      </p:sp>
    </p:spTree>
    <p:extLst>
      <p:ext uri="{BB962C8B-B14F-4D97-AF65-F5344CB8AC3E}">
        <p14:creationId xmlns:p14="http://schemas.microsoft.com/office/powerpoint/2010/main" val="17214224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5885428F-E82D-499A-BAA7-953015CF95F5}" type="datetime1">
              <a:rPr kumimoji="1" lang="ja-JP" altLang="en-US" smtClean="0"/>
              <a:t>2026/10/5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9DA2AB3-856D-45F8-A5C2-10CE07E9BDD4}" type="slidenum">
              <a:rPr kumimoji="1" lang="ja-JP" altLang="en-US" smtClean="0"/>
              <a:t>‹#›</a:t>
            </a:fld>
            <a:endParaRPr kumimoji="1" lang="ja-JP" altLang="en-US"/>
          </a:p>
        </p:txBody>
      </p:sp>
    </p:spTree>
    <p:extLst>
      <p:ext uri="{BB962C8B-B14F-4D97-AF65-F5344CB8AC3E}">
        <p14:creationId xmlns:p14="http://schemas.microsoft.com/office/powerpoint/2010/main" val="20827072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10B2AE-1EF4-4FC0-8215-276E86A12247}" type="datetime1">
              <a:rPr kumimoji="1" lang="ja-JP" altLang="en-US" smtClean="0"/>
              <a:t>2026/10/5</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DA2AB3-856D-45F8-A5C2-10CE07E9BDD4}" type="slidenum">
              <a:rPr kumimoji="1" lang="ja-JP" altLang="en-US" smtClean="0"/>
              <a:t>‹#›</a:t>
            </a:fld>
            <a:endParaRPr kumimoji="1" lang="ja-JP" altLang="en-US"/>
          </a:p>
        </p:txBody>
      </p:sp>
    </p:spTree>
    <p:extLst>
      <p:ext uri="{BB962C8B-B14F-4D97-AF65-F5344CB8AC3E}">
        <p14:creationId xmlns:p14="http://schemas.microsoft.com/office/powerpoint/2010/main" val="340483884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26EE028-158D-42A5-8674-18C1D71BBB0C}"/>
              </a:ext>
            </a:extLst>
          </p:cNvPr>
          <p:cNvSpPr>
            <a:spLocks noGrp="1"/>
          </p:cNvSpPr>
          <p:nvPr>
            <p:ph type="ctrTitle"/>
          </p:nvPr>
        </p:nvSpPr>
        <p:spPr>
          <a:xfrm>
            <a:off x="243840" y="2353755"/>
            <a:ext cx="8646160" cy="2387600"/>
          </a:xfrm>
        </p:spPr>
        <p:txBody>
          <a:bodyPr anchor="ctr" anchorCtr="0">
            <a:normAutofit/>
          </a:bodyPr>
          <a:lstStyle/>
          <a:p>
            <a:pPr algn="l">
              <a:lnSpc>
                <a:spcPct val="100000"/>
              </a:lnSpc>
            </a:pPr>
            <a:r>
              <a:rPr kumimoji="1" lang="ja-JP" altLang="en-US" sz="3200" dirty="0">
                <a:latin typeface="BIZ UDPゴシック" panose="020B0400000000000000" pitchFamily="50" charset="-128"/>
                <a:ea typeface="BIZ UDPゴシック" panose="020B0400000000000000" pitchFamily="50" charset="-128"/>
              </a:rPr>
              <a:t>建築物への再生可能エネルギー設備の導入促進に向けた制度のあり方について</a:t>
            </a:r>
          </a:p>
        </p:txBody>
      </p:sp>
      <p:sp>
        <p:nvSpPr>
          <p:cNvPr id="5" name="スライド番号プレースホルダー 4">
            <a:extLst>
              <a:ext uri="{FF2B5EF4-FFF2-40B4-BE49-F238E27FC236}">
                <a16:creationId xmlns:a16="http://schemas.microsoft.com/office/drawing/2014/main" id="{B84E2B6F-0D2F-442C-B83E-6F81473BC2B3}"/>
              </a:ext>
            </a:extLst>
          </p:cNvPr>
          <p:cNvSpPr>
            <a:spLocks noGrp="1"/>
          </p:cNvSpPr>
          <p:nvPr>
            <p:ph type="sldNum" sz="quarter" idx="12"/>
          </p:nvPr>
        </p:nvSpPr>
        <p:spPr>
          <a:xfrm>
            <a:off x="6832600" y="6492875"/>
            <a:ext cx="2057400" cy="365125"/>
          </a:xfrm>
        </p:spPr>
        <p:txBody>
          <a:bodyPr/>
          <a:lstStyle/>
          <a:p>
            <a:fld id="{203A2EBC-B70D-400C-B624-6CE949F69608}" type="slidenum">
              <a:rPr kumimoji="1" lang="ja-JP" altLang="en-US" sz="1800" smtClean="0"/>
              <a:t>1</a:t>
            </a:fld>
            <a:endParaRPr kumimoji="1" lang="ja-JP" altLang="en-US" sz="1800" dirty="0"/>
          </a:p>
        </p:txBody>
      </p:sp>
      <p:sp>
        <p:nvSpPr>
          <p:cNvPr id="4" name="テキスト ボックス 3">
            <a:extLst>
              <a:ext uri="{FF2B5EF4-FFF2-40B4-BE49-F238E27FC236}">
                <a16:creationId xmlns:a16="http://schemas.microsoft.com/office/drawing/2014/main" id="{308CE73A-D3E6-31EA-A355-091736C21EF3}"/>
              </a:ext>
            </a:extLst>
          </p:cNvPr>
          <p:cNvSpPr txBox="1"/>
          <p:nvPr/>
        </p:nvSpPr>
        <p:spPr>
          <a:xfrm>
            <a:off x="7861300" y="602235"/>
            <a:ext cx="994183" cy="461665"/>
          </a:xfrm>
          <a:prstGeom prst="rect">
            <a:avLst/>
          </a:prstGeom>
          <a:noFill/>
          <a:ln>
            <a:solidFill>
              <a:schemeClr val="tx1"/>
            </a:solidFill>
          </a:ln>
        </p:spPr>
        <p:txBody>
          <a:bodyPr wrap="none" rtlCol="0">
            <a:spAutoFit/>
          </a:bodyPr>
          <a:lstStyle/>
          <a:p>
            <a:r>
              <a:rPr kumimoji="1" lang="ja-JP" altLang="en-US" sz="2400" dirty="0">
                <a:latin typeface="BIZ UDPゴシック" panose="020B0400000000000000" pitchFamily="50" charset="-128"/>
                <a:ea typeface="BIZ UDPゴシック" panose="020B0400000000000000" pitchFamily="50" charset="-128"/>
              </a:rPr>
              <a:t>資料１</a:t>
            </a:r>
          </a:p>
        </p:txBody>
      </p:sp>
    </p:spTree>
    <p:extLst>
      <p:ext uri="{BB962C8B-B14F-4D97-AF65-F5344CB8AC3E}">
        <p14:creationId xmlns:p14="http://schemas.microsoft.com/office/powerpoint/2010/main" val="37533175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6012883B-BC12-4A0A-A868-D77BD1AF0865}"/>
              </a:ext>
            </a:extLst>
          </p:cNvPr>
          <p:cNvSpPr>
            <a:spLocks noGrp="1"/>
          </p:cNvSpPr>
          <p:nvPr>
            <p:ph idx="1"/>
          </p:nvPr>
        </p:nvSpPr>
        <p:spPr>
          <a:xfrm>
            <a:off x="274320" y="617895"/>
            <a:ext cx="8636447" cy="5874980"/>
          </a:xfrm>
        </p:spPr>
        <p:txBody>
          <a:bodyPr>
            <a:noAutofit/>
          </a:bodyPr>
          <a:lstStyle/>
          <a:p>
            <a:pPr marL="0" indent="0">
              <a:lnSpc>
                <a:spcPct val="110000"/>
              </a:lnSpc>
              <a:buNone/>
            </a:pPr>
            <a:r>
              <a:rPr lang="en-US" altLang="ja-JP" sz="2400" dirty="0">
                <a:latin typeface="BIZ UDPゴシック" panose="020B0400000000000000" pitchFamily="50" charset="-128"/>
                <a:ea typeface="BIZ UDPゴシック" panose="020B0400000000000000" pitchFamily="50" charset="-128"/>
              </a:rPr>
              <a:t>(</a:t>
            </a:r>
            <a:r>
              <a:rPr lang="ja-JP" altLang="en-US" sz="2400" dirty="0">
                <a:latin typeface="BIZ UDPゴシック" panose="020B0400000000000000" pitchFamily="50" charset="-128"/>
                <a:ea typeface="BIZ UDPゴシック" panose="020B0400000000000000" pitchFamily="50" charset="-128"/>
              </a:rPr>
              <a:t>１</a:t>
            </a:r>
            <a:r>
              <a:rPr lang="en-US" altLang="ja-JP" sz="2400" dirty="0">
                <a:latin typeface="BIZ UDPゴシック" panose="020B0400000000000000" pitchFamily="50" charset="-128"/>
                <a:ea typeface="BIZ UDPゴシック" panose="020B0400000000000000" pitchFamily="50" charset="-128"/>
              </a:rPr>
              <a:t>)</a:t>
            </a:r>
            <a:r>
              <a:rPr lang="ja-JP" altLang="en-US" sz="2400" dirty="0">
                <a:latin typeface="BIZ UDPゴシック" panose="020B0400000000000000" pitchFamily="50" charset="-128"/>
                <a:ea typeface="BIZ UDPゴシック" panose="020B0400000000000000" pitchFamily="50" charset="-128"/>
              </a:rPr>
              <a:t>第</a:t>
            </a:r>
            <a:r>
              <a:rPr lang="en-US" altLang="ja-JP" sz="2400" dirty="0">
                <a:latin typeface="BIZ UDPゴシック" panose="020B0400000000000000" pitchFamily="50" charset="-128"/>
                <a:ea typeface="BIZ UDPゴシック" panose="020B0400000000000000" pitchFamily="50" charset="-128"/>
              </a:rPr>
              <a:t>1</a:t>
            </a:r>
            <a:r>
              <a:rPr lang="ja-JP" altLang="en-US" sz="2400" dirty="0">
                <a:latin typeface="BIZ UDPゴシック" panose="020B0400000000000000" pitchFamily="50" charset="-128"/>
                <a:ea typeface="BIZ UDPゴシック" panose="020B0400000000000000" pitchFamily="50" charset="-128"/>
              </a:rPr>
              <a:t>回気候変動対策部会での確認事項</a:t>
            </a:r>
            <a:endParaRPr lang="en-US" altLang="ja-JP" sz="2400" dirty="0">
              <a:latin typeface="BIZ UDPゴシック" panose="020B0400000000000000" pitchFamily="50" charset="-128"/>
              <a:ea typeface="BIZ UDPゴシック" panose="020B0400000000000000" pitchFamily="50" charset="-128"/>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1" lang="ja-JP" altLang="en-US" sz="18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①建築物への再生可能エネルギーの導入促進に向けた新たな取組の必要性</a:t>
            </a:r>
            <a:endParaRPr kumimoji="1" lang="en-US" altLang="ja-JP" sz="18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1" lang="ja-JP" altLang="en-US" sz="18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②建築物への再生可能エネルギーの導入促進に向けた新たな手法について</a:t>
            </a:r>
            <a:endParaRPr kumimoji="1" lang="en-US" altLang="ja-JP" sz="18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indent="0">
              <a:lnSpc>
                <a:spcPct val="110000"/>
              </a:lnSpc>
              <a:buNone/>
            </a:pPr>
            <a:r>
              <a:rPr kumimoji="1" lang="en-US" altLang="ja-JP" sz="2400" dirty="0">
                <a:latin typeface="BIZ UDPゴシック" panose="020B0400000000000000" pitchFamily="50" charset="-128"/>
                <a:ea typeface="BIZ UDPゴシック" panose="020B0400000000000000" pitchFamily="50" charset="-128"/>
              </a:rPr>
              <a:t>(</a:t>
            </a:r>
            <a:r>
              <a:rPr kumimoji="1" lang="ja-JP" altLang="en-US" sz="2400" dirty="0">
                <a:latin typeface="BIZ UDPゴシック" panose="020B0400000000000000" pitchFamily="50" charset="-128"/>
                <a:ea typeface="BIZ UDPゴシック" panose="020B0400000000000000" pitchFamily="50" charset="-128"/>
              </a:rPr>
              <a:t>２</a:t>
            </a:r>
            <a:r>
              <a:rPr kumimoji="1" lang="en-US" altLang="ja-JP" sz="2400" dirty="0">
                <a:latin typeface="BIZ UDPゴシック" panose="020B0400000000000000" pitchFamily="50" charset="-128"/>
                <a:ea typeface="BIZ UDPゴシック" panose="020B0400000000000000" pitchFamily="50" charset="-128"/>
              </a:rPr>
              <a:t>)</a:t>
            </a:r>
            <a:r>
              <a:rPr kumimoji="1" lang="ja-JP" altLang="en-US" sz="2400" dirty="0">
                <a:latin typeface="BIZ UDPゴシック" panose="020B0400000000000000" pitchFamily="50" charset="-128"/>
                <a:ea typeface="BIZ UDPゴシック" panose="020B0400000000000000" pitchFamily="50" charset="-128"/>
              </a:rPr>
              <a:t>再生可能エネルギー導入促進に向けた制度検討</a:t>
            </a:r>
            <a:endParaRPr kumimoji="1" lang="en-US" altLang="ja-JP" sz="2400" dirty="0">
              <a:latin typeface="BIZ UDPゴシック" panose="020B0400000000000000" pitchFamily="50" charset="-128"/>
              <a:ea typeface="BIZ UDPゴシック" panose="020B0400000000000000" pitchFamily="50" charset="-128"/>
            </a:endParaRPr>
          </a:p>
          <a:p>
            <a:pPr marL="0" indent="0">
              <a:lnSpc>
                <a:spcPct val="110000"/>
              </a:lnSpc>
              <a:buNone/>
            </a:pPr>
            <a:endParaRPr lang="en-US" altLang="ja-JP" sz="1800" dirty="0">
              <a:latin typeface="BIZ UDPゴシック" panose="020B0400000000000000" pitchFamily="50" charset="-128"/>
              <a:ea typeface="BIZ UDPゴシック" panose="020B0400000000000000" pitchFamily="50" charset="-128"/>
            </a:endParaRPr>
          </a:p>
          <a:p>
            <a:pPr marL="0" indent="0">
              <a:lnSpc>
                <a:spcPct val="110000"/>
              </a:lnSpc>
              <a:buNone/>
            </a:pPr>
            <a:r>
              <a:rPr lang="ja-JP" altLang="en-US" sz="1800" dirty="0">
                <a:latin typeface="BIZ UDPゴシック" panose="020B0400000000000000" pitchFamily="50" charset="-128"/>
                <a:ea typeface="BIZ UDPゴシック" panose="020B0400000000000000" pitchFamily="50" charset="-128"/>
              </a:rPr>
              <a:t>　　　③義務化制度の対象とする建築物について</a:t>
            </a:r>
            <a:endParaRPr lang="en-US" altLang="ja-JP" sz="1800" dirty="0">
              <a:latin typeface="BIZ UDPゴシック" panose="020B0400000000000000" pitchFamily="50" charset="-128"/>
              <a:ea typeface="BIZ UDPゴシック" panose="020B0400000000000000" pitchFamily="50" charset="-128"/>
            </a:endParaRPr>
          </a:p>
          <a:p>
            <a:pPr marL="0" indent="0">
              <a:lnSpc>
                <a:spcPct val="110000"/>
              </a:lnSpc>
              <a:buNone/>
            </a:pPr>
            <a:r>
              <a:rPr kumimoji="1" lang="ja-JP" altLang="en-US" sz="1800" dirty="0">
                <a:latin typeface="BIZ UDPゴシック" panose="020B0400000000000000" pitchFamily="50" charset="-128"/>
                <a:ea typeface="BIZ UDPゴシック" panose="020B0400000000000000" pitchFamily="50" charset="-128"/>
              </a:rPr>
              <a:t>　　　④設置基準の設定について</a:t>
            </a:r>
            <a:endParaRPr kumimoji="1" lang="en-US" altLang="ja-JP" sz="1800" dirty="0">
              <a:latin typeface="BIZ UDPゴシック" panose="020B0400000000000000" pitchFamily="50" charset="-128"/>
              <a:ea typeface="BIZ UDPゴシック" panose="020B0400000000000000" pitchFamily="50" charset="-128"/>
            </a:endParaRPr>
          </a:p>
          <a:p>
            <a:pPr marL="0" indent="0">
              <a:lnSpc>
                <a:spcPct val="110000"/>
              </a:lnSpc>
              <a:buNone/>
            </a:pPr>
            <a:r>
              <a:rPr lang="ja-JP" altLang="en-US" sz="1800" dirty="0">
                <a:latin typeface="BIZ UDPゴシック" panose="020B0400000000000000" pitchFamily="50" charset="-128"/>
                <a:ea typeface="BIZ UDPゴシック" panose="020B0400000000000000" pitchFamily="50" charset="-128"/>
              </a:rPr>
              <a:t>　　　⑤</a:t>
            </a:r>
            <a:r>
              <a:rPr kumimoji="1" lang="ja-JP" altLang="en-US" sz="1800" dirty="0">
                <a:solidFill>
                  <a:schemeClr val="tx1"/>
                </a:solidFill>
                <a:latin typeface="BIZ UDPゴシック" panose="020B0400000000000000" pitchFamily="50" charset="-128"/>
                <a:ea typeface="BIZ UDPゴシック" panose="020B0400000000000000" pitchFamily="50" charset="-128"/>
              </a:rPr>
              <a:t>支援策について</a:t>
            </a:r>
            <a:endParaRPr kumimoji="1" lang="en-US" altLang="ja-JP" sz="1800" dirty="0">
              <a:solidFill>
                <a:schemeClr val="tx1"/>
              </a:solidFill>
              <a:latin typeface="BIZ UDPゴシック" panose="020B0400000000000000" pitchFamily="50" charset="-128"/>
              <a:ea typeface="BIZ UDPゴシック" panose="020B0400000000000000" pitchFamily="50" charset="-128"/>
            </a:endParaRPr>
          </a:p>
          <a:p>
            <a:pPr marL="0" indent="0">
              <a:lnSpc>
                <a:spcPct val="110000"/>
              </a:lnSpc>
              <a:buNone/>
            </a:pPr>
            <a:endParaRPr kumimoji="1" lang="en-US" altLang="ja-JP" sz="1800" dirty="0">
              <a:solidFill>
                <a:schemeClr val="tx1"/>
              </a:solidFill>
              <a:latin typeface="BIZ UDPゴシック" panose="020B0400000000000000" pitchFamily="50" charset="-128"/>
              <a:ea typeface="BIZ UDPゴシック" panose="020B0400000000000000" pitchFamily="50" charset="-128"/>
            </a:endParaRPr>
          </a:p>
          <a:p>
            <a:pPr marL="0" indent="0">
              <a:lnSpc>
                <a:spcPct val="110000"/>
              </a:lnSpc>
              <a:buNone/>
            </a:pPr>
            <a:r>
              <a:rPr lang="ja-JP" altLang="en-US" sz="1800" dirty="0">
                <a:latin typeface="BIZ UDPゴシック" panose="020B0400000000000000" pitchFamily="50" charset="-128"/>
                <a:ea typeface="BIZ UDPゴシック" panose="020B0400000000000000" pitchFamily="50" charset="-128"/>
              </a:rPr>
              <a:t>　　　⑥制度の開始時期について</a:t>
            </a:r>
            <a:endParaRPr lang="en-US" altLang="ja-JP" sz="1800" dirty="0">
              <a:latin typeface="BIZ UDPゴシック" panose="020B0400000000000000" pitchFamily="50" charset="-128"/>
              <a:ea typeface="BIZ UDPゴシック" panose="020B0400000000000000" pitchFamily="50" charset="-128"/>
            </a:endParaRPr>
          </a:p>
          <a:p>
            <a:pPr marL="0" indent="0">
              <a:lnSpc>
                <a:spcPct val="110000"/>
              </a:lnSpc>
              <a:buNone/>
            </a:pPr>
            <a:r>
              <a:rPr kumimoji="1" lang="en-US" altLang="ja-JP" sz="2400" dirty="0">
                <a:latin typeface="BIZ UDPゴシック" panose="020B0400000000000000" pitchFamily="50" charset="-128"/>
                <a:ea typeface="BIZ UDPゴシック" panose="020B0400000000000000" pitchFamily="50" charset="-128"/>
              </a:rPr>
              <a:t>(</a:t>
            </a:r>
            <a:r>
              <a:rPr lang="ja-JP" altLang="en-US" sz="2400" dirty="0">
                <a:latin typeface="BIZ UDPゴシック" panose="020B0400000000000000" pitchFamily="50" charset="-128"/>
                <a:ea typeface="BIZ UDPゴシック" panose="020B0400000000000000" pitchFamily="50" charset="-128"/>
              </a:rPr>
              <a:t>３</a:t>
            </a:r>
            <a:r>
              <a:rPr kumimoji="1" lang="en-US" altLang="ja-JP" sz="2400" dirty="0">
                <a:latin typeface="BIZ UDPゴシック" panose="020B0400000000000000" pitchFamily="50" charset="-128"/>
                <a:ea typeface="BIZ UDPゴシック" panose="020B0400000000000000" pitchFamily="50" charset="-128"/>
              </a:rPr>
              <a:t>)</a:t>
            </a:r>
            <a:r>
              <a:rPr kumimoji="1" lang="ja-JP" altLang="en-US" sz="2400" dirty="0">
                <a:latin typeface="BIZ UDPゴシック" panose="020B0400000000000000" pitchFamily="50" charset="-128"/>
                <a:ea typeface="BIZ UDPゴシック" panose="020B0400000000000000" pitchFamily="50" charset="-128"/>
              </a:rPr>
              <a:t>今後のスケジュール</a:t>
            </a:r>
            <a:endParaRPr kumimoji="1" lang="en-US" altLang="ja-JP" sz="2400" dirty="0">
              <a:latin typeface="BIZ UDPゴシック" panose="020B0400000000000000" pitchFamily="50" charset="-128"/>
              <a:ea typeface="BIZ UDPゴシック" panose="020B0400000000000000" pitchFamily="50" charset="-128"/>
            </a:endParaRPr>
          </a:p>
          <a:p>
            <a:pPr marL="0" indent="0">
              <a:lnSpc>
                <a:spcPct val="110000"/>
              </a:lnSpc>
              <a:spcBef>
                <a:spcPts val="3600"/>
              </a:spcBef>
              <a:buNone/>
            </a:pPr>
            <a:r>
              <a:rPr lang="en-US" altLang="ja-JP" sz="2400" dirty="0">
                <a:latin typeface="BIZ UDPゴシック" panose="020B0400000000000000" pitchFamily="50" charset="-128"/>
                <a:ea typeface="BIZ UDPゴシック" panose="020B0400000000000000" pitchFamily="50" charset="-128"/>
              </a:rPr>
              <a:t>(</a:t>
            </a:r>
            <a:r>
              <a:rPr lang="ja-JP" altLang="en-US" sz="2400" dirty="0">
                <a:latin typeface="BIZ UDPゴシック" panose="020B0400000000000000" pitchFamily="50" charset="-128"/>
                <a:ea typeface="BIZ UDPゴシック" panose="020B0400000000000000" pitchFamily="50" charset="-128"/>
              </a:rPr>
              <a:t>参考資料</a:t>
            </a:r>
            <a:r>
              <a:rPr lang="en-US" altLang="ja-JP" sz="2400" dirty="0">
                <a:latin typeface="BIZ UDPゴシック" panose="020B0400000000000000" pitchFamily="50" charset="-128"/>
                <a:ea typeface="BIZ UDPゴシック" panose="020B0400000000000000" pitchFamily="50" charset="-128"/>
              </a:rPr>
              <a:t>)</a:t>
            </a:r>
            <a:r>
              <a:rPr lang="ja-JP" altLang="en-US" sz="2400" dirty="0">
                <a:latin typeface="BIZ UDPゴシック" panose="020B0400000000000000" pitchFamily="50" charset="-128"/>
                <a:ea typeface="BIZ UDPゴシック" panose="020B0400000000000000" pitchFamily="50" charset="-128"/>
              </a:rPr>
              <a:t>　第１回部会資料（抜粋）</a:t>
            </a:r>
            <a:endParaRPr lang="en-US" altLang="ja-JP" sz="2400" dirty="0">
              <a:latin typeface="BIZ UDPゴシック" panose="020B0400000000000000" pitchFamily="50" charset="-128"/>
              <a:ea typeface="BIZ UDPゴシック" panose="020B0400000000000000" pitchFamily="50" charset="-128"/>
            </a:endParaRPr>
          </a:p>
          <a:p>
            <a:pPr marL="0" indent="0">
              <a:lnSpc>
                <a:spcPct val="110000"/>
              </a:lnSpc>
              <a:buNone/>
            </a:pPr>
            <a:endParaRPr kumimoji="1" lang="en-US" altLang="ja-JP" sz="2400" dirty="0">
              <a:latin typeface="BIZ UDPゴシック" panose="020B0400000000000000" pitchFamily="50" charset="-128"/>
              <a:ea typeface="BIZ UDPゴシック" panose="020B0400000000000000" pitchFamily="50" charset="-128"/>
            </a:endParaRPr>
          </a:p>
        </p:txBody>
      </p:sp>
      <p:sp>
        <p:nvSpPr>
          <p:cNvPr id="6" name="スライド番号プレースホルダー 5">
            <a:extLst>
              <a:ext uri="{FF2B5EF4-FFF2-40B4-BE49-F238E27FC236}">
                <a16:creationId xmlns:a16="http://schemas.microsoft.com/office/drawing/2014/main" id="{162740F8-0C9B-4043-9D3A-8392EC4B54D1}"/>
              </a:ext>
            </a:extLst>
          </p:cNvPr>
          <p:cNvSpPr>
            <a:spLocks noGrp="1"/>
          </p:cNvSpPr>
          <p:nvPr>
            <p:ph type="sldNum" sz="quarter" idx="12"/>
          </p:nvPr>
        </p:nvSpPr>
        <p:spPr>
          <a:xfrm>
            <a:off x="6853367" y="6492875"/>
            <a:ext cx="2057400" cy="365125"/>
          </a:xfrm>
        </p:spPr>
        <p:txBody>
          <a:bodyPr/>
          <a:lstStyle/>
          <a:p>
            <a:fld id="{203A2EBC-B70D-400C-B624-6CE949F69608}" type="slidenum">
              <a:rPr kumimoji="1" lang="ja-JP" altLang="en-US" sz="1800" smtClean="0"/>
              <a:t>2</a:t>
            </a:fld>
            <a:endParaRPr kumimoji="1" lang="ja-JP" altLang="en-US" sz="1800" dirty="0"/>
          </a:p>
        </p:txBody>
      </p:sp>
      <p:sp>
        <p:nvSpPr>
          <p:cNvPr id="4" name="テキスト ボックス 3">
            <a:extLst>
              <a:ext uri="{FF2B5EF4-FFF2-40B4-BE49-F238E27FC236}">
                <a16:creationId xmlns:a16="http://schemas.microsoft.com/office/drawing/2014/main" id="{109D3A5C-E91F-4A90-9F66-37D78789AA49}"/>
              </a:ext>
            </a:extLst>
          </p:cNvPr>
          <p:cNvSpPr txBox="1"/>
          <p:nvPr/>
        </p:nvSpPr>
        <p:spPr>
          <a:xfrm>
            <a:off x="0" y="0"/>
            <a:ext cx="9144000" cy="400110"/>
          </a:xfrm>
          <a:prstGeom prst="rect">
            <a:avLst/>
          </a:prstGeom>
          <a:solidFill>
            <a:schemeClr val="accent5">
              <a:lumMod val="40000"/>
              <a:lumOff val="60000"/>
            </a:schemeClr>
          </a:solidFill>
        </p:spPr>
        <p:txBody>
          <a:bodyPr wrap="square" rtlCol="0">
            <a:spAutoFit/>
          </a:bodyPr>
          <a:lstStyle/>
          <a:p>
            <a:r>
              <a:rPr kumimoji="1" lang="ja-JP" altLang="en-US" sz="2000" dirty="0">
                <a:latin typeface="BIZ UDPゴシック" panose="020B0400000000000000" pitchFamily="50" charset="-128"/>
                <a:ea typeface="BIZ UDPゴシック" panose="020B0400000000000000" pitchFamily="50" charset="-128"/>
              </a:rPr>
              <a:t>資料構成</a:t>
            </a:r>
          </a:p>
        </p:txBody>
      </p:sp>
      <p:sp>
        <p:nvSpPr>
          <p:cNvPr id="5" name="テキスト ボックス 4">
            <a:extLst>
              <a:ext uri="{FF2B5EF4-FFF2-40B4-BE49-F238E27FC236}">
                <a16:creationId xmlns:a16="http://schemas.microsoft.com/office/drawing/2014/main" id="{3B6BED84-BE8A-63A3-A7A0-DC17E76E4566}"/>
              </a:ext>
            </a:extLst>
          </p:cNvPr>
          <p:cNvSpPr txBox="1"/>
          <p:nvPr/>
        </p:nvSpPr>
        <p:spPr>
          <a:xfrm>
            <a:off x="729205" y="2599575"/>
            <a:ext cx="4599831" cy="307777"/>
          </a:xfrm>
          <a:prstGeom prst="rect">
            <a:avLst/>
          </a:prstGeom>
          <a:noFill/>
          <a:ln w="38100" cmpd="dbl">
            <a:solidFill>
              <a:schemeClr val="dk1"/>
            </a:solidFill>
          </a:ln>
        </p:spPr>
        <p:txBody>
          <a:bodyPr wrap="square" rtlCol="0">
            <a:spAutoFit/>
          </a:bodyPr>
          <a:lstStyle/>
          <a:p>
            <a:r>
              <a:rPr kumimoji="1" lang="ja-JP" altLang="en-US" sz="1400" dirty="0">
                <a:latin typeface="BIZ UDPゴシック" panose="020B0400000000000000" pitchFamily="50" charset="-128"/>
                <a:ea typeface="BIZ UDPゴシック" panose="020B0400000000000000" pitchFamily="50" charset="-128"/>
              </a:rPr>
              <a:t>本日の部会で、</a:t>
            </a:r>
            <a:r>
              <a:rPr kumimoji="1" lang="ja-JP" altLang="en-US" sz="1400" b="1" u="sng" dirty="0">
                <a:latin typeface="BIZ UDPゴシック" panose="020B0400000000000000" pitchFamily="50" charset="-128"/>
                <a:ea typeface="BIZ UDPゴシック" panose="020B0400000000000000" pitchFamily="50" charset="-128"/>
              </a:rPr>
              <a:t>引き続き、</a:t>
            </a:r>
            <a:r>
              <a:rPr kumimoji="1" lang="ja-JP" altLang="en-US" sz="1400" dirty="0">
                <a:latin typeface="BIZ UDPゴシック" panose="020B0400000000000000" pitchFamily="50" charset="-128"/>
                <a:ea typeface="BIZ UDPゴシック" panose="020B0400000000000000" pitchFamily="50" charset="-128"/>
              </a:rPr>
              <a:t>ご審議いただきたい事項</a:t>
            </a:r>
          </a:p>
        </p:txBody>
      </p:sp>
      <p:sp>
        <p:nvSpPr>
          <p:cNvPr id="8" name="テキスト ボックス 7">
            <a:extLst>
              <a:ext uri="{FF2B5EF4-FFF2-40B4-BE49-F238E27FC236}">
                <a16:creationId xmlns:a16="http://schemas.microsoft.com/office/drawing/2014/main" id="{883C0AC6-D817-7BDF-E826-BD2D1F1E2B5D}"/>
              </a:ext>
            </a:extLst>
          </p:cNvPr>
          <p:cNvSpPr txBox="1"/>
          <p:nvPr/>
        </p:nvSpPr>
        <p:spPr>
          <a:xfrm>
            <a:off x="729205" y="4302166"/>
            <a:ext cx="2785659" cy="307777"/>
          </a:xfrm>
          <a:prstGeom prst="rect">
            <a:avLst/>
          </a:prstGeom>
          <a:noFill/>
          <a:ln w="38100" cmpd="dbl">
            <a:solidFill>
              <a:schemeClr val="dk1"/>
            </a:solidFill>
          </a:ln>
        </p:spPr>
        <p:txBody>
          <a:bodyPr wrap="square" rtlCol="0">
            <a:spAutoFit/>
          </a:bodyPr>
          <a:lstStyle/>
          <a:p>
            <a:r>
              <a:rPr kumimoji="1" lang="ja-JP" altLang="en-US" sz="1400" b="1" u="sng" dirty="0">
                <a:latin typeface="BIZ UDPゴシック" panose="020B0400000000000000" pitchFamily="50" charset="-128"/>
                <a:ea typeface="BIZ UDPゴシック" panose="020B0400000000000000" pitchFamily="50" charset="-128"/>
              </a:rPr>
              <a:t>新たに、</a:t>
            </a:r>
            <a:r>
              <a:rPr kumimoji="1" lang="ja-JP" altLang="en-US" sz="1400" dirty="0">
                <a:latin typeface="BIZ UDPゴシック" panose="020B0400000000000000" pitchFamily="50" charset="-128"/>
                <a:ea typeface="BIZ UDPゴシック" panose="020B0400000000000000" pitchFamily="50" charset="-128"/>
              </a:rPr>
              <a:t>ご審議いただきたい事項</a:t>
            </a:r>
          </a:p>
        </p:txBody>
      </p:sp>
    </p:spTree>
    <p:extLst>
      <p:ext uri="{BB962C8B-B14F-4D97-AF65-F5344CB8AC3E}">
        <p14:creationId xmlns:p14="http://schemas.microsoft.com/office/powerpoint/2010/main" val="28588559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42D53-B85B-A391-ED8E-23C4FCC37645}"/>
            </a:ext>
          </a:extLst>
        </p:cNvPr>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A8B2AE48-F243-AB25-173E-BE2515135E12}"/>
              </a:ext>
            </a:extLst>
          </p:cNvPr>
          <p:cNvSpPr>
            <a:spLocks noGrp="1"/>
          </p:cNvSpPr>
          <p:nvPr>
            <p:ph idx="1"/>
          </p:nvPr>
        </p:nvSpPr>
        <p:spPr>
          <a:xfrm>
            <a:off x="267021" y="1489477"/>
            <a:ext cx="8602556" cy="3534429"/>
          </a:xfrm>
        </p:spPr>
        <p:txBody>
          <a:bodyPr wrap="square">
            <a:spAutoFit/>
          </a:bodyPr>
          <a:lstStyle/>
          <a:p>
            <a:pPr marL="0" indent="0">
              <a:lnSpc>
                <a:spcPct val="110000"/>
              </a:lnSpc>
              <a:buNone/>
            </a:pPr>
            <a:r>
              <a:rPr lang="ja-JP" altLang="en-US" sz="4800" dirty="0">
                <a:latin typeface="BIZ UDPゴシック" panose="020B0400000000000000" pitchFamily="50" charset="-128"/>
                <a:ea typeface="BIZ UDPゴシック" panose="020B0400000000000000" pitchFamily="50" charset="-128"/>
              </a:rPr>
              <a:t>（１）第</a:t>
            </a:r>
            <a:r>
              <a:rPr lang="en-US" altLang="ja-JP" sz="4800" dirty="0">
                <a:latin typeface="BIZ UDPゴシック" panose="020B0400000000000000" pitchFamily="50" charset="-128"/>
                <a:ea typeface="BIZ UDPゴシック" panose="020B0400000000000000" pitchFamily="50" charset="-128"/>
              </a:rPr>
              <a:t>1</a:t>
            </a:r>
            <a:r>
              <a:rPr lang="ja-JP" altLang="en-US" sz="4800" dirty="0">
                <a:latin typeface="BIZ UDPゴシック" panose="020B0400000000000000" pitchFamily="50" charset="-128"/>
                <a:ea typeface="BIZ UDPゴシック" panose="020B0400000000000000" pitchFamily="50" charset="-128"/>
              </a:rPr>
              <a:t>回気候変動対策部会</a:t>
            </a:r>
            <a:endParaRPr lang="en-US" altLang="ja-JP" sz="4800" dirty="0">
              <a:latin typeface="BIZ UDPゴシック" panose="020B0400000000000000" pitchFamily="50" charset="-128"/>
              <a:ea typeface="BIZ UDPゴシック" panose="020B0400000000000000" pitchFamily="50" charset="-128"/>
            </a:endParaRPr>
          </a:p>
          <a:p>
            <a:pPr marL="0" indent="0" algn="r">
              <a:lnSpc>
                <a:spcPct val="110000"/>
              </a:lnSpc>
              <a:buNone/>
            </a:pPr>
            <a:r>
              <a:rPr lang="ja-JP" altLang="en-US" sz="4800" dirty="0">
                <a:latin typeface="BIZ UDPゴシック" panose="020B0400000000000000" pitchFamily="50" charset="-128"/>
                <a:ea typeface="BIZ UDPゴシック" panose="020B0400000000000000" pitchFamily="50" charset="-128"/>
              </a:rPr>
              <a:t>　　での確認事項</a:t>
            </a:r>
            <a:endParaRPr lang="en-US" altLang="ja-JP" sz="4800" dirty="0">
              <a:latin typeface="BIZ UDPゴシック" panose="020B0400000000000000" pitchFamily="50" charset="-128"/>
              <a:ea typeface="BIZ UDPゴシック" panose="020B0400000000000000" pitchFamily="50" charset="-128"/>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1" lang="en-US" altLang="ja-JP" sz="18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1" lang="ja-JP" altLang="en-US" sz="18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①建築物への再生可能エネルギーの導入促進に向けた新たな取組の必要性</a:t>
            </a:r>
            <a:endParaRPr kumimoji="1" lang="en-US" altLang="ja-JP" sz="18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1" lang="en-US" altLang="ja-JP" sz="18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1" lang="ja-JP" altLang="en-US" sz="18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②建築物への再生可能エネルギーの導入促進に向けた新たな手法について</a:t>
            </a:r>
            <a:endParaRPr kumimoji="1" lang="en-US" altLang="ja-JP" sz="18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4" name="テキスト ボックス 3">
            <a:extLst>
              <a:ext uri="{FF2B5EF4-FFF2-40B4-BE49-F238E27FC236}">
                <a16:creationId xmlns:a16="http://schemas.microsoft.com/office/drawing/2014/main" id="{F8565A15-4B9C-2173-B10D-706177960601}"/>
              </a:ext>
            </a:extLst>
          </p:cNvPr>
          <p:cNvSpPr txBox="1"/>
          <p:nvPr/>
        </p:nvSpPr>
        <p:spPr>
          <a:xfrm>
            <a:off x="0" y="0"/>
            <a:ext cx="9144000" cy="400110"/>
          </a:xfrm>
          <a:prstGeom prst="rect">
            <a:avLst/>
          </a:prstGeom>
          <a:solidFill>
            <a:schemeClr val="accent5">
              <a:lumMod val="40000"/>
              <a:lumOff val="60000"/>
            </a:schemeClr>
          </a:solidFill>
        </p:spPr>
        <p:txBody>
          <a:bodyPr wrap="square" rtlCol="0">
            <a:spAutoFit/>
          </a:bodyPr>
          <a:lstStyle/>
          <a:p>
            <a:r>
              <a:rPr kumimoji="1" lang="ja-JP" altLang="en-US" sz="2000" dirty="0">
                <a:latin typeface="BIZ UDPゴシック" panose="020B0400000000000000" pitchFamily="50" charset="-128"/>
                <a:ea typeface="BIZ UDPゴシック" panose="020B0400000000000000" pitchFamily="50" charset="-128"/>
              </a:rPr>
              <a:t>（１）第</a:t>
            </a:r>
            <a:r>
              <a:rPr kumimoji="1" lang="en-US" altLang="ja-JP" sz="2000" dirty="0">
                <a:latin typeface="BIZ UDPゴシック" panose="020B0400000000000000" pitchFamily="50" charset="-128"/>
                <a:ea typeface="BIZ UDPゴシック" panose="020B0400000000000000" pitchFamily="50" charset="-128"/>
              </a:rPr>
              <a:t>1</a:t>
            </a:r>
            <a:r>
              <a:rPr kumimoji="1" lang="ja-JP" altLang="en-US" sz="2000" dirty="0">
                <a:latin typeface="BIZ UDPゴシック" panose="020B0400000000000000" pitchFamily="50" charset="-128"/>
                <a:ea typeface="BIZ UDPゴシック" panose="020B0400000000000000" pitchFamily="50" charset="-128"/>
              </a:rPr>
              <a:t>回気候変動対策部会での確認事項</a:t>
            </a:r>
          </a:p>
        </p:txBody>
      </p:sp>
      <p:sp>
        <p:nvSpPr>
          <p:cNvPr id="6" name="スライド番号プレースホルダー 5">
            <a:extLst>
              <a:ext uri="{FF2B5EF4-FFF2-40B4-BE49-F238E27FC236}">
                <a16:creationId xmlns:a16="http://schemas.microsoft.com/office/drawing/2014/main" id="{937A914A-B7DB-C36D-AD57-2A24B89FB791}"/>
              </a:ext>
            </a:extLst>
          </p:cNvPr>
          <p:cNvSpPr>
            <a:spLocks noGrp="1"/>
          </p:cNvSpPr>
          <p:nvPr>
            <p:ph type="sldNum" sz="quarter" idx="12"/>
          </p:nvPr>
        </p:nvSpPr>
        <p:spPr>
          <a:xfrm>
            <a:off x="6812177" y="6492875"/>
            <a:ext cx="2057400" cy="365125"/>
          </a:xfrm>
        </p:spPr>
        <p:txBody>
          <a:bodyPr/>
          <a:lstStyle/>
          <a:p>
            <a:fld id="{203A2EBC-B70D-400C-B624-6CE949F69608}" type="slidenum">
              <a:rPr kumimoji="1" lang="ja-JP" altLang="en-US" sz="1800" smtClean="0"/>
              <a:t>3</a:t>
            </a:fld>
            <a:endParaRPr kumimoji="1" lang="ja-JP" altLang="en-US" sz="1800" dirty="0"/>
          </a:p>
        </p:txBody>
      </p:sp>
    </p:spTree>
    <p:extLst>
      <p:ext uri="{BB962C8B-B14F-4D97-AF65-F5344CB8AC3E}">
        <p14:creationId xmlns:p14="http://schemas.microsoft.com/office/powerpoint/2010/main" val="11472403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F58EF9-F007-F95E-B17C-307B4BAEB91B}"/>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20CCACC2-C23E-9B0F-AFD8-EDEF41A97672}"/>
              </a:ext>
            </a:extLst>
          </p:cNvPr>
          <p:cNvSpPr>
            <a:spLocks noGrp="1"/>
          </p:cNvSpPr>
          <p:nvPr>
            <p:ph type="sldNum" sz="quarter" idx="12"/>
          </p:nvPr>
        </p:nvSpPr>
        <p:spPr>
          <a:xfrm>
            <a:off x="6832600" y="6492875"/>
            <a:ext cx="2057400" cy="365125"/>
          </a:xfrm>
        </p:spPr>
        <p:txBody>
          <a:bodyPr/>
          <a:lstStyle/>
          <a:p>
            <a:fld id="{203A2EBC-B70D-400C-B624-6CE949F69608}" type="slidenum">
              <a:rPr kumimoji="1" lang="ja-JP" altLang="en-US" sz="1800" smtClean="0"/>
              <a:t>4</a:t>
            </a:fld>
            <a:endParaRPr kumimoji="1" lang="ja-JP" altLang="en-US" sz="1800" dirty="0"/>
          </a:p>
        </p:txBody>
      </p:sp>
      <p:sp>
        <p:nvSpPr>
          <p:cNvPr id="5" name="テキスト ボックス 4">
            <a:extLst>
              <a:ext uri="{FF2B5EF4-FFF2-40B4-BE49-F238E27FC236}">
                <a16:creationId xmlns:a16="http://schemas.microsoft.com/office/drawing/2014/main" id="{1C31137C-8A45-F66C-6D09-CE23B2CD7D88}"/>
              </a:ext>
            </a:extLst>
          </p:cNvPr>
          <p:cNvSpPr txBox="1"/>
          <p:nvPr/>
        </p:nvSpPr>
        <p:spPr>
          <a:xfrm>
            <a:off x="0" y="0"/>
            <a:ext cx="9144000" cy="400110"/>
          </a:xfrm>
          <a:prstGeom prst="rect">
            <a:avLst/>
          </a:prstGeom>
          <a:solidFill>
            <a:schemeClr val="accent5">
              <a:lumMod val="40000"/>
              <a:lumOff val="60000"/>
            </a:schemeClr>
          </a:solidFill>
        </p:spPr>
        <p:txBody>
          <a:bodyPr wrap="square" rtlCol="0">
            <a:spAutoFit/>
          </a:bodyPr>
          <a:lstStyle/>
          <a:p>
            <a:r>
              <a:rPr kumimoji="1" lang="ja-JP" altLang="en-US" sz="2000" dirty="0">
                <a:latin typeface="BIZ UDPゴシック" panose="020B0400000000000000" pitchFamily="50" charset="-128"/>
                <a:ea typeface="BIZ UDPゴシック" panose="020B0400000000000000" pitchFamily="50" charset="-128"/>
              </a:rPr>
              <a:t>①建築物への再生可能エネルギーの導入促進に向けた新たな取組の必要性</a:t>
            </a:r>
          </a:p>
        </p:txBody>
      </p:sp>
      <p:sp>
        <p:nvSpPr>
          <p:cNvPr id="10" name="テキスト ボックス 9">
            <a:extLst>
              <a:ext uri="{FF2B5EF4-FFF2-40B4-BE49-F238E27FC236}">
                <a16:creationId xmlns:a16="http://schemas.microsoft.com/office/drawing/2014/main" id="{ADD042D3-3EDF-CD4F-1126-F140B2114D2F}"/>
              </a:ext>
            </a:extLst>
          </p:cNvPr>
          <p:cNvSpPr txBox="1"/>
          <p:nvPr/>
        </p:nvSpPr>
        <p:spPr>
          <a:xfrm>
            <a:off x="292296" y="727429"/>
            <a:ext cx="8625840" cy="2310990"/>
          </a:xfrm>
          <a:prstGeom prst="rect">
            <a:avLst/>
          </a:prstGeom>
          <a:noFill/>
          <a:ln w="38100">
            <a:noFill/>
          </a:ln>
        </p:spPr>
        <p:txBody>
          <a:bodyPr wrap="square" tIns="144000" bIns="72000" rtlCol="0">
            <a:spAutoFit/>
          </a:bodyPr>
          <a:lstStyle/>
          <a:p>
            <a:pPr>
              <a:spcAft>
                <a:spcPts val="300"/>
              </a:spcAft>
            </a:pPr>
            <a:r>
              <a:rPr kumimoji="1" lang="ja-JP" altLang="en-US" dirty="0">
                <a:latin typeface="BIZ UDPゴシック" panose="020B0400000000000000" pitchFamily="50" charset="-128"/>
                <a:ea typeface="BIZ UDPゴシック" panose="020B0400000000000000" pitchFamily="50" charset="-128"/>
              </a:rPr>
              <a:t>　「自立・分散型エネルギー導入量」の</a:t>
            </a:r>
            <a:r>
              <a:rPr kumimoji="1" lang="en-US" altLang="ja-JP" dirty="0">
                <a:latin typeface="BIZ UDPゴシック" panose="020B0400000000000000" pitchFamily="50" charset="-128"/>
                <a:ea typeface="BIZ UDPゴシック" panose="020B0400000000000000" pitchFamily="50" charset="-128"/>
              </a:rPr>
              <a:t>2030</a:t>
            </a:r>
            <a:r>
              <a:rPr kumimoji="1" lang="ja-JP" altLang="en-US" dirty="0">
                <a:latin typeface="BIZ UDPゴシック" panose="020B0400000000000000" pitchFamily="50" charset="-128"/>
                <a:ea typeface="BIZ UDPゴシック" panose="020B0400000000000000" pitchFamily="50" charset="-128"/>
              </a:rPr>
              <a:t>、</a:t>
            </a:r>
            <a:r>
              <a:rPr kumimoji="1" lang="en-US" altLang="ja-JP" dirty="0">
                <a:latin typeface="BIZ UDPゴシック" panose="020B0400000000000000" pitchFamily="50" charset="-128"/>
                <a:ea typeface="BIZ UDPゴシック" panose="020B0400000000000000" pitchFamily="50" charset="-128"/>
              </a:rPr>
              <a:t>2035</a:t>
            </a:r>
            <a:r>
              <a:rPr kumimoji="1" lang="ja-JP" altLang="en-US" dirty="0">
                <a:latin typeface="BIZ UDPゴシック" panose="020B0400000000000000" pitchFamily="50" charset="-128"/>
                <a:ea typeface="BIZ UDPゴシック" panose="020B0400000000000000" pitchFamily="50" charset="-128"/>
              </a:rPr>
              <a:t>年の目標値の達成に向けて、</a:t>
            </a:r>
            <a:endParaRPr kumimoji="1" lang="en-US" altLang="ja-JP" dirty="0">
              <a:latin typeface="BIZ UDPゴシック" panose="020B0400000000000000" pitchFamily="50" charset="-128"/>
              <a:ea typeface="BIZ UDPゴシック" panose="020B0400000000000000" pitchFamily="50" charset="-128"/>
            </a:endParaRPr>
          </a:p>
          <a:p>
            <a:pPr>
              <a:spcAft>
                <a:spcPts val="300"/>
              </a:spcAft>
            </a:pPr>
            <a:r>
              <a:rPr kumimoji="1" lang="ja-JP" altLang="en-US" dirty="0">
                <a:latin typeface="BIZ UDPゴシック" panose="020B0400000000000000" pitchFamily="50" charset="-128"/>
                <a:ea typeface="BIZ UDPゴシック" panose="020B0400000000000000" pitchFamily="50" charset="-128"/>
              </a:rPr>
              <a:t>　現状推移等から推定される必要となる導入量を算出</a:t>
            </a:r>
            <a:endParaRPr kumimoji="1" lang="en-US" altLang="ja-JP" dirty="0">
              <a:latin typeface="BIZ UDPゴシック" panose="020B0400000000000000" pitchFamily="50" charset="-128"/>
              <a:ea typeface="BIZ UDPゴシック" panose="020B0400000000000000" pitchFamily="50" charset="-128"/>
            </a:endParaRPr>
          </a:p>
          <a:p>
            <a:pPr>
              <a:spcBef>
                <a:spcPts val="600"/>
              </a:spcBef>
            </a:pPr>
            <a:r>
              <a:rPr kumimoji="1" lang="ja-JP" altLang="en-US" dirty="0">
                <a:latin typeface="BIZ UDPゴシック" panose="020B0400000000000000" pitchFamily="50" charset="-128"/>
                <a:ea typeface="BIZ UDPゴシック" panose="020B0400000000000000" pitchFamily="50" charset="-128"/>
              </a:rPr>
              <a:t>　⇒　新たな取組による創出量の目安として設定</a:t>
            </a:r>
            <a:endParaRPr kumimoji="1" lang="en-US" altLang="ja-JP" dirty="0">
              <a:latin typeface="BIZ UDPゴシック" panose="020B0400000000000000" pitchFamily="50" charset="-128"/>
              <a:ea typeface="BIZ UDPゴシック" panose="020B0400000000000000" pitchFamily="50" charset="-128"/>
            </a:endParaRPr>
          </a:p>
          <a:p>
            <a:endParaRPr kumimoji="1" lang="en-US" altLang="ja-JP" dirty="0">
              <a:latin typeface="BIZ UDPゴシック" panose="020B0400000000000000" pitchFamily="50" charset="-128"/>
              <a:ea typeface="BIZ UDPゴシック" panose="020B0400000000000000" pitchFamily="50" charset="-128"/>
            </a:endParaRPr>
          </a:p>
          <a:p>
            <a:endParaRPr kumimoji="1" lang="en-US" altLang="ja-JP" dirty="0">
              <a:latin typeface="BIZ UDPゴシック" panose="020B0400000000000000" pitchFamily="50" charset="-128"/>
              <a:ea typeface="BIZ UDPゴシック" panose="020B0400000000000000" pitchFamily="50" charset="-128"/>
            </a:endParaRPr>
          </a:p>
          <a:p>
            <a:endParaRPr kumimoji="1" lang="en-US" altLang="ja-JP" dirty="0">
              <a:latin typeface="BIZ UDPゴシック" panose="020B0400000000000000" pitchFamily="50" charset="-128"/>
              <a:ea typeface="BIZ UDPゴシック" panose="020B0400000000000000" pitchFamily="50" charset="-128"/>
            </a:endParaRPr>
          </a:p>
          <a:p>
            <a:endParaRPr kumimoji="1" lang="en-US" altLang="ja-JP" dirty="0">
              <a:latin typeface="BIZ UDPゴシック" panose="020B0400000000000000" pitchFamily="50" charset="-128"/>
              <a:ea typeface="BIZ UDPゴシック" panose="020B0400000000000000" pitchFamily="50" charset="-128"/>
            </a:endParaRPr>
          </a:p>
        </p:txBody>
      </p:sp>
      <p:sp>
        <p:nvSpPr>
          <p:cNvPr id="2" name="テキスト ボックス 1">
            <a:extLst>
              <a:ext uri="{FF2B5EF4-FFF2-40B4-BE49-F238E27FC236}">
                <a16:creationId xmlns:a16="http://schemas.microsoft.com/office/drawing/2014/main" id="{64656119-32C1-6E28-4200-37168297C849}"/>
              </a:ext>
            </a:extLst>
          </p:cNvPr>
          <p:cNvSpPr txBox="1"/>
          <p:nvPr/>
        </p:nvSpPr>
        <p:spPr>
          <a:xfrm>
            <a:off x="292296" y="3581919"/>
            <a:ext cx="3411416" cy="338554"/>
          </a:xfrm>
          <a:prstGeom prst="rect">
            <a:avLst/>
          </a:prstGeom>
          <a:noFill/>
        </p:spPr>
        <p:txBody>
          <a:bodyPr wrap="square" rtlCol="0">
            <a:spAutoFit/>
          </a:bodyPr>
          <a:lstStyle/>
          <a:p>
            <a:r>
              <a:rPr kumimoji="1" lang="ja-JP" altLang="en-US" sz="1600" dirty="0">
                <a:latin typeface="BIZ UDPゴシック" panose="020B0400000000000000" pitchFamily="50" charset="-128"/>
                <a:ea typeface="BIZ UDPゴシック" panose="020B0400000000000000" pitchFamily="50" charset="-128"/>
              </a:rPr>
              <a:t>＜委員からの主なご意見等＞</a:t>
            </a:r>
          </a:p>
        </p:txBody>
      </p:sp>
      <p:graphicFrame>
        <p:nvGraphicFramePr>
          <p:cNvPr id="15" name="表 16">
            <a:extLst>
              <a:ext uri="{FF2B5EF4-FFF2-40B4-BE49-F238E27FC236}">
                <a16:creationId xmlns:a16="http://schemas.microsoft.com/office/drawing/2014/main" id="{2176CEF4-CBFE-A076-DE09-1CBDEC20D796}"/>
              </a:ext>
            </a:extLst>
          </p:cNvPr>
          <p:cNvGraphicFramePr>
            <a:graphicFrameLocks noGrp="1"/>
          </p:cNvGraphicFramePr>
          <p:nvPr>
            <p:extLst>
              <p:ext uri="{D42A27DB-BD31-4B8C-83A1-F6EECF244321}">
                <p14:modId xmlns:p14="http://schemas.microsoft.com/office/powerpoint/2010/main" val="3149796782"/>
              </p:ext>
            </p:extLst>
          </p:nvPr>
        </p:nvGraphicFramePr>
        <p:xfrm>
          <a:off x="5254911" y="2218616"/>
          <a:ext cx="2934336" cy="609600"/>
        </p:xfrm>
        <a:graphic>
          <a:graphicData uri="http://schemas.openxmlformats.org/drawingml/2006/table">
            <a:tbl>
              <a:tblPr firstRow="1" bandRow="1">
                <a:tableStyleId>{5C22544A-7EE6-4342-B048-85BDC9FD1C3A}</a:tableStyleId>
              </a:tblPr>
              <a:tblGrid>
                <a:gridCol w="1467168">
                  <a:extLst>
                    <a:ext uri="{9D8B030D-6E8A-4147-A177-3AD203B41FA5}">
                      <a16:colId xmlns:a16="http://schemas.microsoft.com/office/drawing/2014/main" val="2327040270"/>
                    </a:ext>
                  </a:extLst>
                </a:gridCol>
                <a:gridCol w="1467168">
                  <a:extLst>
                    <a:ext uri="{9D8B030D-6E8A-4147-A177-3AD203B41FA5}">
                      <a16:colId xmlns:a16="http://schemas.microsoft.com/office/drawing/2014/main" val="2005744433"/>
                    </a:ext>
                  </a:extLst>
                </a:gridCol>
              </a:tblGrid>
              <a:tr h="0">
                <a:tc>
                  <a:txBody>
                    <a:bodyPr/>
                    <a:lstStyle/>
                    <a:p>
                      <a:pPr algn="ctr"/>
                      <a:r>
                        <a:rPr kumimoji="1" lang="en-US" altLang="ja-JP" sz="1400" b="0" dirty="0">
                          <a:solidFill>
                            <a:sysClr val="windowText" lastClr="000000"/>
                          </a:solidFill>
                          <a:latin typeface="BIZ UDPゴシック" panose="020B0400000000000000" pitchFamily="50" charset="-128"/>
                          <a:ea typeface="BIZ UDPゴシック" panose="020B0400000000000000" pitchFamily="50" charset="-128"/>
                        </a:rPr>
                        <a:t>2030</a:t>
                      </a:r>
                      <a:r>
                        <a:rPr kumimoji="1" lang="ja-JP" altLang="en-US" sz="1400" b="0" dirty="0">
                          <a:solidFill>
                            <a:sysClr val="windowText" lastClr="000000"/>
                          </a:solidFill>
                          <a:latin typeface="BIZ UDPゴシック" panose="020B0400000000000000" pitchFamily="50" charset="-128"/>
                          <a:ea typeface="BIZ UDPゴシック" panose="020B0400000000000000" pitchFamily="50" charset="-128"/>
                        </a:rPr>
                        <a:t>年度</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ysClr val="windowText" lastClr="000000"/>
                          </a:solidFill>
                          <a:latin typeface="BIZ UDPゴシック" panose="020B0400000000000000" pitchFamily="50" charset="-128"/>
                          <a:ea typeface="BIZ UDPゴシック" panose="020B0400000000000000" pitchFamily="50" charset="-128"/>
                        </a:rPr>
                        <a:t>２０３５年度</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974762419"/>
                  </a:ext>
                </a:extLst>
              </a:tr>
              <a:tr h="0">
                <a:tc>
                  <a:txBody>
                    <a:bodyPr/>
                    <a:lstStyle/>
                    <a:p>
                      <a:pPr marL="0" marR="0" lvl="0" indent="0" algn="ctr" defTabSz="1280160" rtl="0" eaLnBrk="1" fontAlgn="auto" latinLnBrk="0" hangingPunct="1">
                        <a:lnSpc>
                          <a:spcPct val="100000"/>
                        </a:lnSpc>
                        <a:spcBef>
                          <a:spcPts val="0"/>
                        </a:spcBef>
                        <a:spcAft>
                          <a:spcPts val="0"/>
                        </a:spcAft>
                        <a:buClrTx/>
                        <a:buSzTx/>
                        <a:buFontTx/>
                        <a:buNone/>
                        <a:tabLst/>
                        <a:defRPr/>
                      </a:pPr>
                      <a:r>
                        <a:rPr kumimoji="1" lang="en-US" altLang="ja-JP" sz="1400" b="0" dirty="0">
                          <a:solidFill>
                            <a:schemeClr val="tx1"/>
                          </a:solidFill>
                          <a:latin typeface="BIZ UDPゴシック" panose="020B0400000000000000" pitchFamily="50" charset="-128"/>
                          <a:ea typeface="BIZ UDPゴシック" panose="020B0400000000000000" pitchFamily="50" charset="-128"/>
                        </a:rPr>
                        <a:t>250</a:t>
                      </a:r>
                      <a:r>
                        <a:rPr kumimoji="1" lang="ja-JP" altLang="en-US" sz="1400" b="0" dirty="0">
                          <a:solidFill>
                            <a:schemeClr val="tx1"/>
                          </a:solidFill>
                          <a:latin typeface="BIZ UDPゴシック" panose="020B0400000000000000" pitchFamily="50" charset="-128"/>
                          <a:ea typeface="BIZ UDPゴシック" panose="020B0400000000000000" pitchFamily="50" charset="-128"/>
                        </a:rPr>
                        <a:t>万</a:t>
                      </a:r>
                      <a:r>
                        <a:rPr kumimoji="1" lang="en-US" altLang="ja-JP" sz="1400" b="0" dirty="0">
                          <a:solidFill>
                            <a:schemeClr val="tx1"/>
                          </a:solidFill>
                          <a:latin typeface="BIZ UDPゴシック" panose="020B0400000000000000" pitchFamily="50" charset="-128"/>
                          <a:ea typeface="BIZ UDPゴシック" panose="020B0400000000000000" pitchFamily="50" charset="-128"/>
                        </a:rPr>
                        <a:t>kW</a:t>
                      </a:r>
                      <a:r>
                        <a:rPr kumimoji="1" lang="ja-JP" altLang="en-US" sz="1400" b="0" dirty="0">
                          <a:solidFill>
                            <a:schemeClr val="tx1"/>
                          </a:solidFill>
                          <a:latin typeface="BIZ UDPゴシック" panose="020B0400000000000000" pitchFamily="50" charset="-128"/>
                          <a:ea typeface="BIZ UDPゴシック" panose="020B0400000000000000" pitchFamily="50" charset="-128"/>
                        </a:rPr>
                        <a:t>以上</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ja-JP" altLang="en-US" sz="1400" b="0" dirty="0">
                          <a:solidFill>
                            <a:schemeClr val="tx1"/>
                          </a:solidFill>
                          <a:latin typeface="BIZ UDPゴシック" panose="020B0400000000000000" pitchFamily="50" charset="-128"/>
                          <a:ea typeface="BIZ UDPゴシック" panose="020B0400000000000000" pitchFamily="50" charset="-128"/>
                        </a:rPr>
                        <a:t>３００万</a:t>
                      </a:r>
                      <a:r>
                        <a:rPr kumimoji="1" lang="en-US" altLang="ja-JP" sz="1400" b="0" dirty="0">
                          <a:solidFill>
                            <a:schemeClr val="tx1"/>
                          </a:solidFill>
                          <a:latin typeface="BIZ UDPゴシック" panose="020B0400000000000000" pitchFamily="50" charset="-128"/>
                          <a:ea typeface="BIZ UDPゴシック" panose="020B0400000000000000" pitchFamily="50" charset="-128"/>
                        </a:rPr>
                        <a:t>kW</a:t>
                      </a:r>
                      <a:r>
                        <a:rPr kumimoji="1" lang="ja-JP" altLang="en-US" sz="1400" b="0" dirty="0">
                          <a:solidFill>
                            <a:schemeClr val="tx1"/>
                          </a:solidFill>
                          <a:latin typeface="BIZ UDPゴシック" panose="020B0400000000000000" pitchFamily="50" charset="-128"/>
                          <a:ea typeface="BIZ UDPゴシック" panose="020B0400000000000000" pitchFamily="50" charset="-128"/>
                        </a:rPr>
                        <a:t>以上</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712942"/>
                  </a:ext>
                </a:extLst>
              </a:tr>
            </a:tbl>
          </a:graphicData>
        </a:graphic>
      </p:graphicFrame>
      <p:sp>
        <p:nvSpPr>
          <p:cNvPr id="17" name="テキスト ボックス 16">
            <a:extLst>
              <a:ext uri="{FF2B5EF4-FFF2-40B4-BE49-F238E27FC236}">
                <a16:creationId xmlns:a16="http://schemas.microsoft.com/office/drawing/2014/main" id="{615EF69A-744B-1619-EE47-6CF18EB659FC}"/>
              </a:ext>
            </a:extLst>
          </p:cNvPr>
          <p:cNvSpPr txBox="1"/>
          <p:nvPr/>
        </p:nvSpPr>
        <p:spPr>
          <a:xfrm>
            <a:off x="774896" y="2183466"/>
            <a:ext cx="4716779" cy="523220"/>
          </a:xfrm>
          <a:prstGeom prst="rect">
            <a:avLst/>
          </a:prstGeom>
          <a:noFill/>
        </p:spPr>
        <p:txBody>
          <a:bodyPr wrap="square" rtlCol="0">
            <a:spAutoFit/>
          </a:bodyPr>
          <a:lstStyle/>
          <a:p>
            <a:r>
              <a:rPr kumimoji="1" lang="ja-JP" altLang="en-US" sz="1400" dirty="0">
                <a:solidFill>
                  <a:sysClr val="windowText" lastClr="000000"/>
                </a:solidFill>
                <a:latin typeface="BIZ UDPゴシック" panose="020B0400000000000000" pitchFamily="50" charset="-128"/>
                <a:ea typeface="BIZ UDPゴシック" panose="020B0400000000000000" pitchFamily="50" charset="-128"/>
              </a:rPr>
              <a:t>「大阪府地球温暖化対策実行計画」の</a:t>
            </a:r>
            <a:endParaRPr kumimoji="1" lang="en-US" altLang="ja-JP" sz="1400" dirty="0">
              <a:solidFill>
                <a:sysClr val="windowText" lastClr="000000"/>
              </a:solidFill>
              <a:latin typeface="BIZ UDPゴシック" panose="020B0400000000000000" pitchFamily="50" charset="-128"/>
              <a:ea typeface="BIZ UDPゴシック" panose="020B0400000000000000" pitchFamily="50" charset="-128"/>
            </a:endParaRPr>
          </a:p>
          <a:p>
            <a:r>
              <a:rPr kumimoji="1" lang="ja-JP" altLang="en-US" sz="1400" dirty="0">
                <a:solidFill>
                  <a:sysClr val="windowText" lastClr="000000"/>
                </a:solidFill>
                <a:latin typeface="BIZ UDPゴシック" panose="020B0400000000000000" pitchFamily="50" charset="-128"/>
                <a:ea typeface="BIZ UDPゴシック" panose="020B0400000000000000" pitchFamily="50" charset="-128"/>
              </a:rPr>
              <a:t>　　　　　　　　「</a:t>
            </a:r>
            <a:r>
              <a:rPr lang="ja-JP" altLang="en-US" sz="1400" dirty="0">
                <a:latin typeface="BIZ UDPゴシック" panose="020B0400000000000000" pitchFamily="50" charset="-128"/>
                <a:ea typeface="BIZ UDPゴシック" panose="020B0400000000000000" pitchFamily="50" charset="-128"/>
              </a:rPr>
              <a:t>自立・分散型エネルギー導入量</a:t>
            </a:r>
            <a:r>
              <a:rPr kumimoji="1" lang="ja-JP" altLang="en-US" sz="1400" dirty="0">
                <a:solidFill>
                  <a:sysClr val="windowText" lastClr="000000"/>
                </a:solidFill>
                <a:latin typeface="BIZ UDPゴシック" panose="020B0400000000000000" pitchFamily="50" charset="-128"/>
                <a:ea typeface="BIZ UDPゴシック" panose="020B0400000000000000" pitchFamily="50" charset="-128"/>
              </a:rPr>
              <a:t>」の指標</a:t>
            </a:r>
          </a:p>
        </p:txBody>
      </p:sp>
      <p:sp>
        <p:nvSpPr>
          <p:cNvPr id="8" name="大かっこ 7">
            <a:extLst>
              <a:ext uri="{FF2B5EF4-FFF2-40B4-BE49-F238E27FC236}">
                <a16:creationId xmlns:a16="http://schemas.microsoft.com/office/drawing/2014/main" id="{5191ECF5-3BD5-0770-8BEC-92518EAC5E9A}"/>
              </a:ext>
            </a:extLst>
          </p:cNvPr>
          <p:cNvSpPr/>
          <p:nvPr/>
        </p:nvSpPr>
        <p:spPr>
          <a:xfrm>
            <a:off x="641838" y="2148298"/>
            <a:ext cx="7983416" cy="743248"/>
          </a:xfrm>
          <a:prstGeom prst="bracketPair">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grpSp>
        <p:nvGrpSpPr>
          <p:cNvPr id="22" name="グループ化 21">
            <a:extLst>
              <a:ext uri="{FF2B5EF4-FFF2-40B4-BE49-F238E27FC236}">
                <a16:creationId xmlns:a16="http://schemas.microsoft.com/office/drawing/2014/main" id="{FC81EBCC-2358-B028-1743-762D3421608A}"/>
              </a:ext>
            </a:extLst>
          </p:cNvPr>
          <p:cNvGrpSpPr/>
          <p:nvPr/>
        </p:nvGrpSpPr>
        <p:grpSpPr>
          <a:xfrm>
            <a:off x="250000" y="4082486"/>
            <a:ext cx="8640000" cy="1323439"/>
            <a:chOff x="254000" y="4365043"/>
            <a:chExt cx="8640000" cy="1323439"/>
          </a:xfrm>
        </p:grpSpPr>
        <p:sp>
          <p:nvSpPr>
            <p:cNvPr id="12" name="テキスト ボックス 11">
              <a:extLst>
                <a:ext uri="{FF2B5EF4-FFF2-40B4-BE49-F238E27FC236}">
                  <a16:creationId xmlns:a16="http://schemas.microsoft.com/office/drawing/2014/main" id="{DB8BD2F5-93FC-B629-9E55-4D73B2B980FA}"/>
                </a:ext>
              </a:extLst>
            </p:cNvPr>
            <p:cNvSpPr txBox="1"/>
            <p:nvPr/>
          </p:nvSpPr>
          <p:spPr>
            <a:xfrm>
              <a:off x="254000" y="4365043"/>
              <a:ext cx="8640000" cy="1323439"/>
            </a:xfrm>
            <a:prstGeom prst="rect">
              <a:avLst/>
            </a:prstGeom>
            <a:noFill/>
            <a:ln>
              <a:noFill/>
              <a:prstDash val="sysDot"/>
            </a:ln>
          </p:spPr>
          <p:txBody>
            <a:bodyPr wrap="square" rtlCol="0">
              <a:spAutoFit/>
            </a:bodyPr>
            <a:lstStyle/>
            <a:p>
              <a:r>
                <a:rPr kumimoji="1" lang="ja-JP" altLang="en-US" sz="1600" dirty="0">
                  <a:latin typeface="BIZ UDP明朝 Medium" panose="02020500000000000000" pitchFamily="18" charset="-128"/>
                  <a:ea typeface="BIZ UDP明朝 Medium" panose="02020500000000000000" pitchFamily="18" charset="-128"/>
                </a:rPr>
                <a:t>○再生可能エネルギーの導入促進に向けて施策を推進していくことは賛成。</a:t>
              </a:r>
              <a:endParaRPr kumimoji="1" lang="en-US" altLang="ja-JP" sz="1600" dirty="0">
                <a:latin typeface="BIZ UDP明朝 Medium" panose="02020500000000000000" pitchFamily="18" charset="-128"/>
                <a:ea typeface="BIZ UDP明朝 Medium" panose="02020500000000000000" pitchFamily="18" charset="-128"/>
              </a:endParaRPr>
            </a:p>
            <a:p>
              <a:endParaRPr kumimoji="1" lang="en-US" altLang="ja-JP" sz="1600" dirty="0">
                <a:latin typeface="BIZ UDP明朝 Medium" panose="02020500000000000000" pitchFamily="18" charset="-128"/>
                <a:ea typeface="BIZ UDP明朝 Medium" panose="02020500000000000000" pitchFamily="18" charset="-128"/>
              </a:endParaRPr>
            </a:p>
            <a:p>
              <a:r>
                <a:rPr kumimoji="1" lang="ja-JP" altLang="en-US" sz="1600" dirty="0">
                  <a:latin typeface="BIZ UDP明朝 Medium" panose="02020500000000000000" pitchFamily="18" charset="-128"/>
                  <a:ea typeface="BIZ UDP明朝 Medium" panose="02020500000000000000" pitchFamily="18" charset="-128"/>
                </a:rPr>
                <a:t>○再生可能エネルギー導入の取組強化について賛成。</a:t>
              </a:r>
              <a:endParaRPr kumimoji="1" lang="en-US" altLang="ja-JP" sz="1600" dirty="0">
                <a:latin typeface="BIZ UDP明朝 Medium" panose="02020500000000000000" pitchFamily="18" charset="-128"/>
                <a:ea typeface="BIZ UDP明朝 Medium" panose="02020500000000000000" pitchFamily="18" charset="-128"/>
              </a:endParaRPr>
            </a:p>
            <a:p>
              <a:endParaRPr kumimoji="1" lang="en-US" altLang="ja-JP" sz="1600" dirty="0">
                <a:latin typeface="BIZ UDP明朝 Medium" panose="02020500000000000000" pitchFamily="18" charset="-128"/>
                <a:ea typeface="BIZ UDP明朝 Medium" panose="02020500000000000000" pitchFamily="18" charset="-128"/>
              </a:endParaRPr>
            </a:p>
            <a:p>
              <a:r>
                <a:rPr kumimoji="1" lang="ja-JP" altLang="en-US" sz="1600" dirty="0">
                  <a:latin typeface="BIZ UDP明朝 Medium" panose="02020500000000000000" pitchFamily="18" charset="-128"/>
                  <a:ea typeface="BIZ UDP明朝 Medium" panose="02020500000000000000" pitchFamily="18" charset="-128"/>
                </a:rPr>
                <a:t>○再生可能エネルギー導入の目標に向かって取組を進めていく方向性について賛成。</a:t>
              </a:r>
              <a:endParaRPr kumimoji="1" lang="en-US" altLang="ja-JP" sz="1600" dirty="0">
                <a:latin typeface="BIZ UDP明朝 Medium" panose="02020500000000000000" pitchFamily="18" charset="-128"/>
                <a:ea typeface="BIZ UDP明朝 Medium" panose="02020500000000000000" pitchFamily="18" charset="-128"/>
              </a:endParaRPr>
            </a:p>
          </p:txBody>
        </p:sp>
        <p:cxnSp>
          <p:nvCxnSpPr>
            <p:cNvPr id="14" name="直線コネクタ 13">
              <a:extLst>
                <a:ext uri="{FF2B5EF4-FFF2-40B4-BE49-F238E27FC236}">
                  <a16:creationId xmlns:a16="http://schemas.microsoft.com/office/drawing/2014/main" id="{55BC352F-886B-2D6A-AE32-F4687B2D4613}"/>
                </a:ext>
              </a:extLst>
            </p:cNvPr>
            <p:cNvCxnSpPr/>
            <p:nvPr/>
          </p:nvCxnSpPr>
          <p:spPr>
            <a:xfrm>
              <a:off x="267872" y="4375898"/>
              <a:ext cx="8622128" cy="1266092"/>
            </a:xfrm>
            <a:prstGeom prst="line">
              <a:avLst/>
            </a:prstGeom>
            <a:ln>
              <a:noFill/>
            </a:ln>
          </p:spPr>
          <p:style>
            <a:lnRef idx="1">
              <a:schemeClr val="accent1"/>
            </a:lnRef>
            <a:fillRef idx="0">
              <a:schemeClr val="accent1"/>
            </a:fillRef>
            <a:effectRef idx="0">
              <a:schemeClr val="accent1"/>
            </a:effectRef>
            <a:fontRef idx="minor">
              <a:schemeClr val="tx1"/>
            </a:fontRef>
          </p:style>
        </p:cxnSp>
      </p:grpSp>
      <p:sp>
        <p:nvSpPr>
          <p:cNvPr id="6" name="正方形/長方形 5">
            <a:extLst>
              <a:ext uri="{FF2B5EF4-FFF2-40B4-BE49-F238E27FC236}">
                <a16:creationId xmlns:a16="http://schemas.microsoft.com/office/drawing/2014/main" id="{0BBA8F07-1E46-4084-C7C2-E14437EB7835}"/>
              </a:ext>
            </a:extLst>
          </p:cNvPr>
          <p:cNvSpPr/>
          <p:nvPr/>
        </p:nvSpPr>
        <p:spPr>
          <a:xfrm>
            <a:off x="292296" y="729763"/>
            <a:ext cx="8593704" cy="2387425"/>
          </a:xfrm>
          <a:prstGeom prst="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6189791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C5F7A0-3113-113B-1112-47E64F5D36EC}"/>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EE3ADD5A-0871-BB20-28AD-85E13ECB31E3}"/>
              </a:ext>
            </a:extLst>
          </p:cNvPr>
          <p:cNvSpPr>
            <a:spLocks noGrp="1"/>
          </p:cNvSpPr>
          <p:nvPr>
            <p:ph type="sldNum" sz="quarter" idx="12"/>
          </p:nvPr>
        </p:nvSpPr>
        <p:spPr>
          <a:xfrm>
            <a:off x="6832600" y="6492875"/>
            <a:ext cx="2057400" cy="365125"/>
          </a:xfrm>
        </p:spPr>
        <p:txBody>
          <a:bodyPr/>
          <a:lstStyle/>
          <a:p>
            <a:fld id="{203A2EBC-B70D-400C-B624-6CE949F69608}" type="slidenum">
              <a:rPr kumimoji="1" lang="ja-JP" altLang="en-US" sz="1800" smtClean="0"/>
              <a:t>5</a:t>
            </a:fld>
            <a:endParaRPr kumimoji="1" lang="ja-JP" altLang="en-US" dirty="0"/>
          </a:p>
        </p:txBody>
      </p:sp>
      <p:sp>
        <p:nvSpPr>
          <p:cNvPr id="6" name="テキスト ボックス 5">
            <a:extLst>
              <a:ext uri="{FF2B5EF4-FFF2-40B4-BE49-F238E27FC236}">
                <a16:creationId xmlns:a16="http://schemas.microsoft.com/office/drawing/2014/main" id="{2EA626E5-0190-C3B2-A53B-FA66E817DF7A}"/>
              </a:ext>
            </a:extLst>
          </p:cNvPr>
          <p:cNvSpPr txBox="1"/>
          <p:nvPr/>
        </p:nvSpPr>
        <p:spPr>
          <a:xfrm>
            <a:off x="0" y="0"/>
            <a:ext cx="9144000" cy="400110"/>
          </a:xfrm>
          <a:prstGeom prst="rect">
            <a:avLst/>
          </a:prstGeom>
          <a:solidFill>
            <a:schemeClr val="accent5">
              <a:lumMod val="40000"/>
              <a:lumOff val="60000"/>
            </a:schemeClr>
          </a:solidFill>
        </p:spPr>
        <p:txBody>
          <a:bodyPr wrap="square" rtlCol="0">
            <a:spAutoFit/>
          </a:bodyPr>
          <a:lstStyle/>
          <a:p>
            <a:r>
              <a:rPr kumimoji="1" lang="ja-JP" altLang="en-US" sz="2000" dirty="0">
                <a:latin typeface="BIZ UDPゴシック" panose="020B0400000000000000" pitchFamily="50" charset="-128"/>
                <a:ea typeface="BIZ UDPゴシック" panose="020B0400000000000000" pitchFamily="50" charset="-128"/>
              </a:rPr>
              <a:t>②建築物への再生可能エネルギーの導入促進に向けた新たな手法について</a:t>
            </a:r>
          </a:p>
        </p:txBody>
      </p:sp>
      <p:sp>
        <p:nvSpPr>
          <p:cNvPr id="7" name="テキスト ボックス 6">
            <a:extLst>
              <a:ext uri="{FF2B5EF4-FFF2-40B4-BE49-F238E27FC236}">
                <a16:creationId xmlns:a16="http://schemas.microsoft.com/office/drawing/2014/main" id="{6EC43405-7A1A-C016-D6A3-C2A8DDC76E74}"/>
              </a:ext>
            </a:extLst>
          </p:cNvPr>
          <p:cNvSpPr txBox="1"/>
          <p:nvPr/>
        </p:nvSpPr>
        <p:spPr>
          <a:xfrm>
            <a:off x="264160" y="4330555"/>
            <a:ext cx="8625840" cy="338554"/>
          </a:xfrm>
          <a:prstGeom prst="rect">
            <a:avLst/>
          </a:prstGeom>
          <a:noFill/>
        </p:spPr>
        <p:txBody>
          <a:bodyPr wrap="square" rtlCol="0">
            <a:spAutoFit/>
          </a:bodyPr>
          <a:lstStyle/>
          <a:p>
            <a:r>
              <a:rPr kumimoji="1" lang="ja-JP" altLang="en-US" sz="1600" dirty="0">
                <a:latin typeface="BIZ UDPゴシック" panose="020B0400000000000000" pitchFamily="50" charset="-128"/>
                <a:ea typeface="BIZ UDPゴシック" panose="020B0400000000000000" pitchFamily="50" charset="-128"/>
              </a:rPr>
              <a:t>＜対応＞</a:t>
            </a:r>
            <a:endParaRPr kumimoji="1" lang="en-US" altLang="ja-JP" sz="1600" dirty="0">
              <a:latin typeface="BIZ UDPゴシック" panose="020B0400000000000000" pitchFamily="50" charset="-128"/>
              <a:ea typeface="BIZ UDPゴシック" panose="020B0400000000000000" pitchFamily="50" charset="-128"/>
            </a:endParaRPr>
          </a:p>
        </p:txBody>
      </p:sp>
      <p:sp>
        <p:nvSpPr>
          <p:cNvPr id="3" name="テキスト ボックス 2">
            <a:extLst>
              <a:ext uri="{FF2B5EF4-FFF2-40B4-BE49-F238E27FC236}">
                <a16:creationId xmlns:a16="http://schemas.microsoft.com/office/drawing/2014/main" id="{5867339F-01C3-6650-3580-07FA1CDAF064}"/>
              </a:ext>
            </a:extLst>
          </p:cNvPr>
          <p:cNvSpPr txBox="1"/>
          <p:nvPr/>
        </p:nvSpPr>
        <p:spPr>
          <a:xfrm>
            <a:off x="286136" y="813080"/>
            <a:ext cx="8593704" cy="1084912"/>
          </a:xfrm>
          <a:prstGeom prst="rect">
            <a:avLst/>
          </a:prstGeom>
          <a:noFill/>
          <a:ln w="38100">
            <a:noFill/>
            <a:prstDash val="solid"/>
          </a:ln>
        </p:spPr>
        <p:txBody>
          <a:bodyPr wrap="square" rtlCol="0">
            <a:spAutoFit/>
          </a:bodyPr>
          <a:lstStyle/>
          <a:p>
            <a:pPr>
              <a:spcAft>
                <a:spcPts val="300"/>
              </a:spcAft>
            </a:pPr>
            <a:r>
              <a:rPr kumimoji="1" lang="ja-JP" altLang="en-US" dirty="0">
                <a:latin typeface="BIZ UDPゴシック" panose="020B0400000000000000" pitchFamily="50" charset="-128"/>
                <a:ea typeface="BIZ UDPゴシック" panose="020B0400000000000000" pitchFamily="50" charset="-128"/>
              </a:rPr>
              <a:t>　新たな取組として、現行の建築物環境配慮制度を強化</a:t>
            </a:r>
            <a:endParaRPr kumimoji="1" lang="en-US" altLang="ja-JP" dirty="0">
              <a:latin typeface="BIZ UDPゴシック" panose="020B0400000000000000" pitchFamily="50" charset="-128"/>
              <a:ea typeface="BIZ UDPゴシック" panose="020B0400000000000000" pitchFamily="50" charset="-128"/>
            </a:endParaRPr>
          </a:p>
          <a:p>
            <a:pPr>
              <a:spcAft>
                <a:spcPts val="300"/>
              </a:spcAft>
            </a:pPr>
            <a:r>
              <a:rPr kumimoji="1" lang="ja-JP" altLang="en-US" dirty="0">
                <a:latin typeface="BIZ UDPゴシック" panose="020B0400000000000000" pitchFamily="50" charset="-128"/>
                <a:ea typeface="BIZ UDPゴシック" panose="020B0400000000000000" pitchFamily="50" charset="-128"/>
              </a:rPr>
              <a:t>　⇒　</a:t>
            </a:r>
            <a:r>
              <a:rPr kumimoji="1" lang="ja-JP" altLang="en-US" u="sng" dirty="0">
                <a:latin typeface="BIZ UDPゴシック" panose="020B0400000000000000" pitchFamily="50" charset="-128"/>
                <a:ea typeface="BIZ UDPゴシック" panose="020B0400000000000000" pitchFamily="50" charset="-128"/>
              </a:rPr>
              <a:t>「建築物への再生可能エネルギー</a:t>
            </a:r>
            <a:r>
              <a:rPr kumimoji="1" lang="en-US" altLang="ja-JP" u="sng" baseline="30000" dirty="0">
                <a:latin typeface="BIZ UDPゴシック" panose="020B0400000000000000" pitchFamily="50" charset="-128"/>
                <a:ea typeface="BIZ UDPゴシック" panose="020B0400000000000000" pitchFamily="50" charset="-128"/>
              </a:rPr>
              <a:t>※</a:t>
            </a:r>
            <a:r>
              <a:rPr kumimoji="1" lang="ja-JP" altLang="en-US" u="sng" dirty="0">
                <a:latin typeface="BIZ UDPゴシック" panose="020B0400000000000000" pitchFamily="50" charset="-128"/>
                <a:ea typeface="BIZ UDPゴシック" panose="020B0400000000000000" pitchFamily="50" charset="-128"/>
              </a:rPr>
              <a:t>の導入義務化」</a:t>
            </a:r>
            <a:r>
              <a:rPr kumimoji="1" lang="ja-JP" altLang="en-US" dirty="0">
                <a:latin typeface="BIZ UDPゴシック" panose="020B0400000000000000" pitchFamily="50" charset="-128"/>
                <a:ea typeface="BIZ UDPゴシック" panose="020B0400000000000000" pitchFamily="50" charset="-128"/>
              </a:rPr>
              <a:t>を含めて検討</a:t>
            </a:r>
            <a:endParaRPr kumimoji="1" lang="en-US" altLang="ja-JP" sz="1600" dirty="0">
              <a:latin typeface="BIZ UDPゴシック" panose="020B0400000000000000" pitchFamily="50" charset="-128"/>
              <a:ea typeface="BIZ UDPゴシック" panose="020B0400000000000000" pitchFamily="50" charset="-128"/>
            </a:endParaRPr>
          </a:p>
          <a:p>
            <a:pPr>
              <a:spcBef>
                <a:spcPts val="600"/>
              </a:spcBef>
            </a:pPr>
            <a:r>
              <a:rPr kumimoji="1" lang="ja-JP" altLang="en-US" sz="1600" dirty="0">
                <a:latin typeface="BIZ UDPゴシック" panose="020B0400000000000000" pitchFamily="50" charset="-128"/>
                <a:ea typeface="BIZ UDPゴシック" panose="020B0400000000000000" pitchFamily="50" charset="-128"/>
              </a:rPr>
              <a:t>　　　　</a:t>
            </a:r>
            <a:r>
              <a:rPr kumimoji="1" lang="en-US" altLang="ja-JP" sz="1600" dirty="0">
                <a:latin typeface="BIZ UDPゴシック" panose="020B0400000000000000" pitchFamily="50" charset="-128"/>
                <a:ea typeface="BIZ UDPゴシック" panose="020B0400000000000000" pitchFamily="50" charset="-128"/>
              </a:rPr>
              <a:t>※</a:t>
            </a:r>
            <a:r>
              <a:rPr kumimoji="1" lang="ja-JP" altLang="en-US" sz="1600" dirty="0">
                <a:latin typeface="BIZ UDPゴシック" panose="020B0400000000000000" pitchFamily="50" charset="-128"/>
                <a:ea typeface="BIZ UDPゴシック" panose="020B0400000000000000" pitchFamily="50" charset="-128"/>
              </a:rPr>
              <a:t>　大阪府域における導入ポテンシャルが大きい「太陽光発電設備」をベースに検討</a:t>
            </a:r>
            <a:endParaRPr kumimoji="1" lang="en-US" altLang="ja-JP" dirty="0">
              <a:latin typeface="BIZ UDPゴシック" panose="020B0400000000000000" pitchFamily="50" charset="-128"/>
              <a:ea typeface="BIZ UDPゴシック" panose="020B0400000000000000" pitchFamily="50" charset="-128"/>
            </a:endParaRPr>
          </a:p>
        </p:txBody>
      </p:sp>
      <p:sp>
        <p:nvSpPr>
          <p:cNvPr id="11" name="テキスト ボックス 10">
            <a:extLst>
              <a:ext uri="{FF2B5EF4-FFF2-40B4-BE49-F238E27FC236}">
                <a16:creationId xmlns:a16="http://schemas.microsoft.com/office/drawing/2014/main" id="{29A44028-DF4C-C2D9-CBEE-BC5677DAB122}"/>
              </a:ext>
            </a:extLst>
          </p:cNvPr>
          <p:cNvSpPr txBox="1"/>
          <p:nvPr/>
        </p:nvSpPr>
        <p:spPr>
          <a:xfrm>
            <a:off x="259080" y="2561799"/>
            <a:ext cx="8640000" cy="1569660"/>
          </a:xfrm>
          <a:prstGeom prst="rect">
            <a:avLst/>
          </a:prstGeom>
          <a:noFill/>
        </p:spPr>
        <p:txBody>
          <a:bodyPr wrap="square" rtlCol="0">
            <a:spAutoFit/>
          </a:bodyPr>
          <a:lstStyle/>
          <a:p>
            <a:pPr>
              <a:spcBef>
                <a:spcPts val="600"/>
              </a:spcBef>
            </a:pPr>
            <a:r>
              <a:rPr kumimoji="1" lang="ja-JP" altLang="en-US" sz="1600" dirty="0">
                <a:latin typeface="BIZ UDP明朝 Medium" panose="02020500000000000000" pitchFamily="18" charset="-128"/>
                <a:ea typeface="BIZ UDP明朝 Medium" panose="02020500000000000000" pitchFamily="18" charset="-128"/>
              </a:rPr>
              <a:t>○制度設計にあたっては、義務化の先行事例の課題等も考慮し、整理したうえで検討すべき。</a:t>
            </a:r>
            <a:endParaRPr kumimoji="1" lang="en-US" altLang="ja-JP" sz="1600" dirty="0">
              <a:latin typeface="BIZ UDP明朝 Medium" panose="02020500000000000000" pitchFamily="18" charset="-128"/>
              <a:ea typeface="BIZ UDP明朝 Medium" panose="02020500000000000000" pitchFamily="18" charset="-128"/>
            </a:endParaRPr>
          </a:p>
          <a:p>
            <a:endParaRPr kumimoji="1" lang="en-US" altLang="ja-JP" sz="1600" dirty="0">
              <a:latin typeface="BIZ UDP明朝 Medium" panose="02020500000000000000" pitchFamily="18" charset="-128"/>
              <a:ea typeface="BIZ UDP明朝 Medium" panose="02020500000000000000" pitchFamily="18" charset="-128"/>
            </a:endParaRPr>
          </a:p>
          <a:p>
            <a:r>
              <a:rPr kumimoji="1" lang="ja-JP" altLang="en-US" sz="1600" dirty="0">
                <a:latin typeface="BIZ UDP明朝 Medium" panose="02020500000000000000" pitchFamily="18" charset="-128"/>
                <a:ea typeface="BIZ UDP明朝 Medium" panose="02020500000000000000" pitchFamily="18" charset="-128"/>
              </a:rPr>
              <a:t>○規制をかける場合は、事業者等へのヒアリングが重要。</a:t>
            </a:r>
            <a:endParaRPr kumimoji="1" lang="en-US" altLang="ja-JP" sz="1600" dirty="0">
              <a:latin typeface="BIZ UDP明朝 Medium" panose="02020500000000000000" pitchFamily="18" charset="-128"/>
              <a:ea typeface="BIZ UDP明朝 Medium" panose="02020500000000000000" pitchFamily="18" charset="-128"/>
            </a:endParaRPr>
          </a:p>
          <a:p>
            <a:endParaRPr kumimoji="1" lang="en-US" altLang="ja-JP" sz="1600" dirty="0">
              <a:latin typeface="BIZ UDP明朝 Medium" panose="02020500000000000000" pitchFamily="18" charset="-128"/>
              <a:ea typeface="BIZ UDP明朝 Medium" panose="02020500000000000000" pitchFamily="18" charset="-128"/>
            </a:endParaRPr>
          </a:p>
          <a:p>
            <a:r>
              <a:rPr kumimoji="1" lang="ja-JP" altLang="en-US" sz="1600" dirty="0">
                <a:latin typeface="BIZ UDP明朝 Medium" panose="02020500000000000000" pitchFamily="18" charset="-128"/>
                <a:ea typeface="BIZ UDP明朝 Medium" panose="02020500000000000000" pitchFamily="18" charset="-128"/>
              </a:rPr>
              <a:t>○太陽光発電設備の導入促進に向けては、設置メリット等の啓発に加えて、補助制度の検討や</a:t>
            </a:r>
            <a:endParaRPr kumimoji="1" lang="en-US" altLang="ja-JP" sz="1600" dirty="0">
              <a:latin typeface="BIZ UDP明朝 Medium" panose="02020500000000000000" pitchFamily="18" charset="-128"/>
              <a:ea typeface="BIZ UDP明朝 Medium" panose="02020500000000000000" pitchFamily="18" charset="-128"/>
            </a:endParaRPr>
          </a:p>
          <a:p>
            <a:r>
              <a:rPr kumimoji="1" lang="ja-JP" altLang="en-US" sz="1600" dirty="0">
                <a:latin typeface="BIZ UDP明朝 Medium" panose="02020500000000000000" pitchFamily="18" charset="-128"/>
                <a:ea typeface="BIZ UDP明朝 Medium" panose="02020500000000000000" pitchFamily="18" charset="-128"/>
              </a:rPr>
              <a:t>　事業者の負担等も考慮して導入義務化するなど、全体のバランスを見ながら取り組むべき。</a:t>
            </a:r>
            <a:endParaRPr kumimoji="1" lang="en-US" altLang="ja-JP" sz="1600" dirty="0">
              <a:latin typeface="BIZ UDP明朝 Medium" panose="02020500000000000000" pitchFamily="18" charset="-128"/>
              <a:ea typeface="BIZ UDP明朝 Medium" panose="02020500000000000000" pitchFamily="18" charset="-128"/>
            </a:endParaRPr>
          </a:p>
        </p:txBody>
      </p:sp>
      <p:sp>
        <p:nvSpPr>
          <p:cNvPr id="13" name="テキスト ボックス 12">
            <a:extLst>
              <a:ext uri="{FF2B5EF4-FFF2-40B4-BE49-F238E27FC236}">
                <a16:creationId xmlns:a16="http://schemas.microsoft.com/office/drawing/2014/main" id="{B428A930-B11C-FFA2-B91C-3A769ADDBA56}"/>
              </a:ext>
            </a:extLst>
          </p:cNvPr>
          <p:cNvSpPr txBox="1"/>
          <p:nvPr/>
        </p:nvSpPr>
        <p:spPr>
          <a:xfrm>
            <a:off x="259080" y="2154285"/>
            <a:ext cx="3411416" cy="338554"/>
          </a:xfrm>
          <a:prstGeom prst="rect">
            <a:avLst/>
          </a:prstGeom>
          <a:noFill/>
        </p:spPr>
        <p:txBody>
          <a:bodyPr wrap="square" rtlCol="0">
            <a:spAutoFit/>
          </a:bodyPr>
          <a:lstStyle/>
          <a:p>
            <a:r>
              <a:rPr kumimoji="1" lang="ja-JP" altLang="en-US" sz="1600" dirty="0">
                <a:latin typeface="BIZ UDPゴシック" panose="020B0400000000000000" pitchFamily="50" charset="-128"/>
                <a:ea typeface="BIZ UDPゴシック" panose="020B0400000000000000" pitchFamily="50" charset="-128"/>
              </a:rPr>
              <a:t>＜委員からの主なご意見等＞</a:t>
            </a:r>
          </a:p>
        </p:txBody>
      </p:sp>
      <p:sp>
        <p:nvSpPr>
          <p:cNvPr id="17" name="テキスト ボックス 16">
            <a:extLst>
              <a:ext uri="{FF2B5EF4-FFF2-40B4-BE49-F238E27FC236}">
                <a16:creationId xmlns:a16="http://schemas.microsoft.com/office/drawing/2014/main" id="{16F984E2-D716-F412-4484-F394CA19CE86}"/>
              </a:ext>
            </a:extLst>
          </p:cNvPr>
          <p:cNvSpPr txBox="1"/>
          <p:nvPr/>
        </p:nvSpPr>
        <p:spPr>
          <a:xfrm>
            <a:off x="264160" y="4747774"/>
            <a:ext cx="8640000" cy="1569660"/>
          </a:xfrm>
          <a:prstGeom prst="rect">
            <a:avLst/>
          </a:prstGeom>
          <a:noFill/>
        </p:spPr>
        <p:txBody>
          <a:bodyPr wrap="square" rtlCol="0">
            <a:spAutoFit/>
          </a:bodyPr>
          <a:lstStyle/>
          <a:p>
            <a:r>
              <a:rPr kumimoji="1" lang="ja-JP" altLang="en-US" sz="1600" dirty="0">
                <a:latin typeface="BIZ UDP明朝 Medium" panose="02020500000000000000" pitchFamily="18" charset="-128"/>
                <a:ea typeface="BIZ UDP明朝 Medium" panose="02020500000000000000" pitchFamily="18" charset="-128"/>
              </a:rPr>
              <a:t>・義務化の先行事例についての自治体ヒアリングでは、「制度運用にあたって、大きな支障なし」と</a:t>
            </a:r>
            <a:endParaRPr kumimoji="1" lang="en-US" altLang="ja-JP" sz="1600" dirty="0">
              <a:latin typeface="BIZ UDP明朝 Medium" panose="02020500000000000000" pitchFamily="18" charset="-128"/>
              <a:ea typeface="BIZ UDP明朝 Medium" panose="02020500000000000000" pitchFamily="18" charset="-128"/>
            </a:endParaRPr>
          </a:p>
          <a:p>
            <a:r>
              <a:rPr kumimoji="1" lang="ja-JP" altLang="en-US" sz="1600" dirty="0">
                <a:latin typeface="BIZ UDP明朝 Medium" panose="02020500000000000000" pitchFamily="18" charset="-128"/>
                <a:ea typeface="BIZ UDP明朝 Medium" panose="02020500000000000000" pitchFamily="18" charset="-128"/>
              </a:rPr>
              <a:t>　聞いている。</a:t>
            </a:r>
            <a:endParaRPr kumimoji="1" lang="en-US" altLang="ja-JP" sz="1600" dirty="0">
              <a:latin typeface="BIZ UDP明朝 Medium" panose="02020500000000000000" pitchFamily="18" charset="-128"/>
              <a:ea typeface="BIZ UDP明朝 Medium" panose="02020500000000000000" pitchFamily="18" charset="-128"/>
            </a:endParaRPr>
          </a:p>
          <a:p>
            <a:endParaRPr kumimoji="1" lang="en-US" altLang="ja-JP" sz="1600" dirty="0">
              <a:latin typeface="BIZ UDP明朝 Medium" panose="02020500000000000000" pitchFamily="18" charset="-128"/>
              <a:ea typeface="BIZ UDP明朝 Medium" panose="02020500000000000000" pitchFamily="18" charset="-128"/>
            </a:endParaRPr>
          </a:p>
          <a:p>
            <a:r>
              <a:rPr kumimoji="1" lang="ja-JP" altLang="en-US" sz="1600" dirty="0">
                <a:latin typeface="BIZ UDP明朝 Medium" panose="02020500000000000000" pitchFamily="18" charset="-128"/>
                <a:ea typeface="BIZ UDP明朝 Medium" panose="02020500000000000000" pitchFamily="18" charset="-128"/>
              </a:rPr>
              <a:t>・設計事務所や開発事業者、ビル所有者等に対して意見照会中。第</a:t>
            </a:r>
            <a:r>
              <a:rPr kumimoji="1" lang="en-US" altLang="ja-JP" sz="1600" dirty="0">
                <a:latin typeface="BIZ UDP明朝 Medium" panose="02020500000000000000" pitchFamily="18" charset="-128"/>
                <a:ea typeface="BIZ UDP明朝 Medium" panose="02020500000000000000" pitchFamily="18" charset="-128"/>
              </a:rPr>
              <a:t>3</a:t>
            </a:r>
            <a:r>
              <a:rPr kumimoji="1" lang="ja-JP" altLang="en-US" sz="1600" dirty="0">
                <a:latin typeface="BIZ UDP明朝 Medium" panose="02020500000000000000" pitchFamily="18" charset="-128"/>
                <a:ea typeface="BIZ UDP明朝 Medium" panose="02020500000000000000" pitchFamily="18" charset="-128"/>
              </a:rPr>
              <a:t>回部会にて結果を提示予定。</a:t>
            </a:r>
            <a:endParaRPr kumimoji="1" lang="en-US" altLang="ja-JP" sz="1600" dirty="0">
              <a:latin typeface="BIZ UDP明朝 Medium" panose="02020500000000000000" pitchFamily="18" charset="-128"/>
              <a:ea typeface="BIZ UDP明朝 Medium" panose="02020500000000000000" pitchFamily="18" charset="-128"/>
            </a:endParaRPr>
          </a:p>
          <a:p>
            <a:endParaRPr kumimoji="1" lang="en-US" altLang="ja-JP" sz="1600" dirty="0">
              <a:latin typeface="BIZ UDP明朝 Medium" panose="02020500000000000000" pitchFamily="18" charset="-128"/>
              <a:ea typeface="BIZ UDP明朝 Medium" panose="02020500000000000000" pitchFamily="18" charset="-128"/>
            </a:endParaRPr>
          </a:p>
          <a:p>
            <a:r>
              <a:rPr kumimoji="1" lang="ja-JP" altLang="en-US" sz="1600" dirty="0">
                <a:latin typeface="BIZ UDP明朝 Medium" panose="02020500000000000000" pitchFamily="18" charset="-128"/>
                <a:ea typeface="BIZ UDP明朝 Medium" panose="02020500000000000000" pitchFamily="18" charset="-128"/>
              </a:rPr>
              <a:t>・導入促進策については「⑤支援策について」で示す。</a:t>
            </a:r>
          </a:p>
        </p:txBody>
      </p:sp>
      <p:sp>
        <p:nvSpPr>
          <p:cNvPr id="12" name="正方形/長方形 11">
            <a:extLst>
              <a:ext uri="{FF2B5EF4-FFF2-40B4-BE49-F238E27FC236}">
                <a16:creationId xmlns:a16="http://schemas.microsoft.com/office/drawing/2014/main" id="{284F25C0-30AA-D358-AA63-F9E36A55D936}"/>
              </a:ext>
            </a:extLst>
          </p:cNvPr>
          <p:cNvSpPr/>
          <p:nvPr/>
        </p:nvSpPr>
        <p:spPr>
          <a:xfrm>
            <a:off x="292296" y="729764"/>
            <a:ext cx="8593704" cy="1241642"/>
          </a:xfrm>
          <a:prstGeom prst="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8915585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2651272D-8D1A-4965-AA9A-7DDCC9A73C4C}"/>
              </a:ext>
            </a:extLst>
          </p:cNvPr>
          <p:cNvSpPr>
            <a:spLocks noGrp="1"/>
          </p:cNvSpPr>
          <p:nvPr>
            <p:ph idx="1"/>
          </p:nvPr>
        </p:nvSpPr>
        <p:spPr>
          <a:xfrm>
            <a:off x="267021" y="1276857"/>
            <a:ext cx="8602556" cy="4970720"/>
          </a:xfrm>
        </p:spPr>
        <p:txBody>
          <a:bodyPr wrap="square">
            <a:spAutoFit/>
          </a:bodyPr>
          <a:lstStyle/>
          <a:p>
            <a:pPr marL="0" indent="0">
              <a:buNone/>
            </a:pPr>
            <a:r>
              <a:rPr lang="ja-JP" altLang="en-US" sz="4800" dirty="0">
                <a:latin typeface="BIZ UDPゴシック" panose="020B0400000000000000" pitchFamily="50" charset="-128"/>
                <a:ea typeface="BIZ UDPゴシック" panose="020B0400000000000000" pitchFamily="50" charset="-128"/>
              </a:rPr>
              <a:t>（</a:t>
            </a:r>
            <a:r>
              <a:rPr lang="en-US" altLang="ja-JP" sz="4800" dirty="0">
                <a:latin typeface="BIZ UDPゴシック" panose="020B0400000000000000" pitchFamily="50" charset="-128"/>
                <a:ea typeface="BIZ UDPゴシック" panose="020B0400000000000000" pitchFamily="50" charset="-128"/>
              </a:rPr>
              <a:t>2</a:t>
            </a:r>
            <a:r>
              <a:rPr lang="ja-JP" altLang="en-US" sz="4800" dirty="0">
                <a:latin typeface="BIZ UDPゴシック" panose="020B0400000000000000" pitchFamily="50" charset="-128"/>
                <a:ea typeface="BIZ UDPゴシック" panose="020B0400000000000000" pitchFamily="50" charset="-128"/>
              </a:rPr>
              <a:t>）再生可能エネルギー</a:t>
            </a:r>
            <a:endParaRPr lang="en-US" altLang="ja-JP" sz="4800" dirty="0">
              <a:latin typeface="BIZ UDPゴシック" panose="020B0400000000000000" pitchFamily="50" charset="-128"/>
              <a:ea typeface="BIZ UDPゴシック" panose="020B0400000000000000" pitchFamily="50" charset="-128"/>
            </a:endParaRPr>
          </a:p>
          <a:p>
            <a:pPr marL="0" indent="0">
              <a:buNone/>
            </a:pPr>
            <a:r>
              <a:rPr lang="ja-JP" altLang="en-US" sz="4800" dirty="0">
                <a:latin typeface="BIZ UDPゴシック" panose="020B0400000000000000" pitchFamily="50" charset="-128"/>
                <a:ea typeface="BIZ UDPゴシック" panose="020B0400000000000000" pitchFamily="50" charset="-128"/>
              </a:rPr>
              <a:t>　　導入促進に向けた制度検討</a:t>
            </a:r>
            <a:endParaRPr lang="en-US" altLang="ja-JP" sz="4800" dirty="0">
              <a:latin typeface="BIZ UDPゴシック" panose="020B0400000000000000" pitchFamily="50" charset="-128"/>
              <a:ea typeface="BIZ UDPゴシック" panose="020B0400000000000000" pitchFamily="50" charset="-128"/>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1" lang="en-US" altLang="ja-JP" sz="18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1" lang="en-US" altLang="ja-JP" sz="18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1" lang="ja-JP" altLang="en-US" sz="18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a:t>
            </a:r>
            <a:r>
              <a:rPr kumimoji="1" lang="ja-JP" altLang="en-US" sz="1800" b="0" i="0" u="none" strike="noStrike" kern="1200" cap="none" spc="0" normalizeH="0" baseline="0" noProof="0" dirty="0">
                <a:ln>
                  <a:noFill/>
                </a:ln>
                <a:solidFill>
                  <a:srgbClr val="FF0000"/>
                </a:solidFill>
                <a:effectLst/>
                <a:uLnTx/>
                <a:uFillTx/>
                <a:latin typeface="BIZ UDPゴシック" panose="020B0400000000000000" pitchFamily="50" charset="-128"/>
                <a:ea typeface="BIZ UDPゴシック" panose="020B0400000000000000" pitchFamily="50" charset="-128"/>
                <a:cs typeface="+mn-cs"/>
              </a:rPr>
              <a:t>③義務化制度の対象とする建築物について</a:t>
            </a:r>
            <a:endParaRPr kumimoji="1" lang="en-US" altLang="ja-JP" sz="1800" b="0" i="0" u="none" strike="noStrike" kern="1200" cap="none" spc="0" normalizeH="0" baseline="0" noProof="0" dirty="0">
              <a:ln>
                <a:noFill/>
              </a:ln>
              <a:solidFill>
                <a:srgbClr val="FF0000"/>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1" lang="ja-JP" altLang="en-US" sz="18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④設置基準の設定について</a:t>
            </a:r>
            <a:endParaRPr kumimoji="1" lang="en-US" altLang="ja-JP" sz="18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1" lang="ja-JP" altLang="en-US" sz="18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⑤支援策について</a:t>
            </a:r>
            <a:endParaRPr kumimoji="1" lang="en-US" altLang="ja-JP" sz="18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1" lang="en-US" altLang="ja-JP" sz="18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lang="en-US" altLang="ja-JP" sz="1800" dirty="0">
              <a:solidFill>
                <a:prstClr val="black"/>
              </a:solidFill>
              <a:latin typeface="BIZ UDPゴシック" panose="020B0400000000000000" pitchFamily="50" charset="-128"/>
              <a:ea typeface="BIZ UDPゴシック" panose="020B0400000000000000" pitchFamily="50" charset="-128"/>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1" lang="ja-JP" altLang="en-US" sz="18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⑥制度の開始時期について</a:t>
            </a:r>
            <a:endParaRPr kumimoji="1" lang="en-US" altLang="ja-JP" sz="18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4" name="テキスト ボックス 3">
            <a:extLst>
              <a:ext uri="{FF2B5EF4-FFF2-40B4-BE49-F238E27FC236}">
                <a16:creationId xmlns:a16="http://schemas.microsoft.com/office/drawing/2014/main" id="{AC185294-16AC-4E4C-BD99-38F4FEDBE35D}"/>
              </a:ext>
            </a:extLst>
          </p:cNvPr>
          <p:cNvSpPr txBox="1"/>
          <p:nvPr/>
        </p:nvSpPr>
        <p:spPr>
          <a:xfrm>
            <a:off x="0" y="0"/>
            <a:ext cx="9144000" cy="400110"/>
          </a:xfrm>
          <a:prstGeom prst="rect">
            <a:avLst/>
          </a:prstGeom>
          <a:solidFill>
            <a:schemeClr val="accent5">
              <a:lumMod val="40000"/>
              <a:lumOff val="60000"/>
            </a:schemeClr>
          </a:solidFill>
        </p:spPr>
        <p:txBody>
          <a:bodyPr wrap="square" rtlCol="0">
            <a:spAutoFit/>
          </a:bodyPr>
          <a:lstStyle/>
          <a:p>
            <a:r>
              <a:rPr kumimoji="1" lang="ja-JP" altLang="en-US" sz="2000" dirty="0">
                <a:latin typeface="BIZ UDPゴシック" panose="020B0400000000000000" pitchFamily="50" charset="-128"/>
                <a:ea typeface="BIZ UDPゴシック" panose="020B0400000000000000" pitchFamily="50" charset="-128"/>
              </a:rPr>
              <a:t>（２）再生可能エネルギー導入促進に向けた制度検討</a:t>
            </a:r>
          </a:p>
        </p:txBody>
      </p:sp>
      <p:sp>
        <p:nvSpPr>
          <p:cNvPr id="6" name="スライド番号プレースホルダー 5">
            <a:extLst>
              <a:ext uri="{FF2B5EF4-FFF2-40B4-BE49-F238E27FC236}">
                <a16:creationId xmlns:a16="http://schemas.microsoft.com/office/drawing/2014/main" id="{7E736EC7-54A8-40AD-931F-46BA1A78DE24}"/>
              </a:ext>
            </a:extLst>
          </p:cNvPr>
          <p:cNvSpPr>
            <a:spLocks noGrp="1"/>
          </p:cNvSpPr>
          <p:nvPr>
            <p:ph type="sldNum" sz="quarter" idx="12"/>
          </p:nvPr>
        </p:nvSpPr>
        <p:spPr>
          <a:xfrm>
            <a:off x="6812177" y="6492875"/>
            <a:ext cx="2057400" cy="365125"/>
          </a:xfrm>
        </p:spPr>
        <p:txBody>
          <a:bodyPr/>
          <a:lstStyle/>
          <a:p>
            <a:fld id="{203A2EBC-B70D-400C-B624-6CE949F69608}" type="slidenum">
              <a:rPr kumimoji="1" lang="ja-JP" altLang="en-US" sz="1800" smtClean="0"/>
              <a:t>6</a:t>
            </a:fld>
            <a:endParaRPr kumimoji="1" lang="ja-JP" altLang="en-US" sz="1800" dirty="0"/>
          </a:p>
        </p:txBody>
      </p:sp>
      <p:sp>
        <p:nvSpPr>
          <p:cNvPr id="10" name="テキスト ボックス 9">
            <a:extLst>
              <a:ext uri="{FF2B5EF4-FFF2-40B4-BE49-F238E27FC236}">
                <a16:creationId xmlns:a16="http://schemas.microsoft.com/office/drawing/2014/main" id="{54387D10-0102-BF3A-EBFC-56AC56F96039}"/>
              </a:ext>
            </a:extLst>
          </p:cNvPr>
          <p:cNvSpPr txBox="1"/>
          <p:nvPr/>
        </p:nvSpPr>
        <p:spPr>
          <a:xfrm>
            <a:off x="518747" y="3291774"/>
            <a:ext cx="3815861" cy="307777"/>
          </a:xfrm>
          <a:prstGeom prst="rect">
            <a:avLst/>
          </a:prstGeom>
          <a:noFill/>
          <a:ln w="38100" cmpd="dbl">
            <a:solidFill>
              <a:schemeClr val="dk1"/>
            </a:solidFill>
          </a:ln>
        </p:spPr>
        <p:txBody>
          <a:bodyPr wrap="square" rtlCol="0">
            <a:spAutoFit/>
          </a:bodyPr>
          <a:lstStyle/>
          <a:p>
            <a:r>
              <a:rPr kumimoji="1" lang="ja-JP" altLang="en-US" sz="1400" dirty="0">
                <a:latin typeface="BIZ UDPゴシック" panose="020B0400000000000000" pitchFamily="50" charset="-128"/>
                <a:ea typeface="BIZ UDPゴシック" panose="020B0400000000000000" pitchFamily="50" charset="-128"/>
              </a:rPr>
              <a:t>前回から</a:t>
            </a:r>
            <a:r>
              <a:rPr kumimoji="1" lang="ja-JP" altLang="en-US" sz="1400" b="1" u="sng" dirty="0">
                <a:latin typeface="BIZ UDPゴシック" panose="020B0400000000000000" pitchFamily="50" charset="-128"/>
                <a:ea typeface="BIZ UDPゴシック" panose="020B0400000000000000" pitchFamily="50" charset="-128"/>
              </a:rPr>
              <a:t>引き続き、</a:t>
            </a:r>
            <a:r>
              <a:rPr kumimoji="1" lang="ja-JP" altLang="en-US" sz="1400" dirty="0">
                <a:latin typeface="BIZ UDPゴシック" panose="020B0400000000000000" pitchFamily="50" charset="-128"/>
                <a:ea typeface="BIZ UDPゴシック" panose="020B0400000000000000" pitchFamily="50" charset="-128"/>
              </a:rPr>
              <a:t>ご審議いただきたい事項</a:t>
            </a:r>
          </a:p>
        </p:txBody>
      </p:sp>
      <p:sp>
        <p:nvSpPr>
          <p:cNvPr id="12" name="テキスト ボックス 11">
            <a:extLst>
              <a:ext uri="{FF2B5EF4-FFF2-40B4-BE49-F238E27FC236}">
                <a16:creationId xmlns:a16="http://schemas.microsoft.com/office/drawing/2014/main" id="{FEAB5FC5-36BA-C953-F015-E8AE9B64AE98}"/>
              </a:ext>
            </a:extLst>
          </p:cNvPr>
          <p:cNvSpPr txBox="1"/>
          <p:nvPr/>
        </p:nvSpPr>
        <p:spPr>
          <a:xfrm>
            <a:off x="560847" y="5427254"/>
            <a:ext cx="2785659" cy="307777"/>
          </a:xfrm>
          <a:prstGeom prst="rect">
            <a:avLst/>
          </a:prstGeom>
          <a:noFill/>
          <a:ln w="38100" cmpd="dbl">
            <a:solidFill>
              <a:schemeClr val="dk1"/>
            </a:solidFill>
          </a:ln>
        </p:spPr>
        <p:txBody>
          <a:bodyPr wrap="square" rtlCol="0">
            <a:spAutoFit/>
          </a:bodyPr>
          <a:lstStyle/>
          <a:p>
            <a:r>
              <a:rPr kumimoji="1" lang="ja-JP" altLang="en-US" sz="1400" b="1" u="sng" dirty="0">
                <a:latin typeface="BIZ UDPゴシック" panose="020B0400000000000000" pitchFamily="50" charset="-128"/>
                <a:ea typeface="BIZ UDPゴシック" panose="020B0400000000000000" pitchFamily="50" charset="-128"/>
              </a:rPr>
              <a:t>新たに、</a:t>
            </a:r>
            <a:r>
              <a:rPr kumimoji="1" lang="ja-JP" altLang="en-US" sz="1400" dirty="0">
                <a:latin typeface="BIZ UDPゴシック" panose="020B0400000000000000" pitchFamily="50" charset="-128"/>
                <a:ea typeface="BIZ UDPゴシック" panose="020B0400000000000000" pitchFamily="50" charset="-128"/>
              </a:rPr>
              <a:t>ご審議いただきたい事項</a:t>
            </a:r>
          </a:p>
        </p:txBody>
      </p:sp>
    </p:spTree>
    <p:extLst>
      <p:ext uri="{BB962C8B-B14F-4D97-AF65-F5344CB8AC3E}">
        <p14:creationId xmlns:p14="http://schemas.microsoft.com/office/powerpoint/2010/main" val="14222016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C53EF8-6E85-028C-DFD7-0A30BED8120A}"/>
            </a:ext>
          </a:extLst>
        </p:cNvPr>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CABE26C4-72F2-ED5A-A0C3-8FABCED9CE75}"/>
              </a:ext>
            </a:extLst>
          </p:cNvPr>
          <p:cNvSpPr txBox="1"/>
          <p:nvPr/>
        </p:nvSpPr>
        <p:spPr>
          <a:xfrm>
            <a:off x="0" y="0"/>
            <a:ext cx="9144000" cy="400110"/>
          </a:xfrm>
          <a:prstGeom prst="rect">
            <a:avLst/>
          </a:prstGeom>
          <a:solidFill>
            <a:schemeClr val="accent5">
              <a:lumMod val="40000"/>
              <a:lumOff val="60000"/>
            </a:schemeClr>
          </a:solidFill>
        </p:spPr>
        <p:txBody>
          <a:bodyPr wrap="square" rtlCol="0">
            <a:spAutoFit/>
          </a:bodyPr>
          <a:lstStyle/>
          <a:p>
            <a:r>
              <a:rPr kumimoji="1" lang="ja-JP" altLang="en-US" sz="2000" dirty="0">
                <a:latin typeface="BIZ UDPゴシック" panose="020B0400000000000000" pitchFamily="50" charset="-128"/>
                <a:ea typeface="BIZ UDPゴシック" panose="020B0400000000000000" pitchFamily="50" charset="-128"/>
              </a:rPr>
              <a:t>③</a:t>
            </a:r>
            <a:r>
              <a:rPr lang="ja-JP" altLang="en-US" sz="2000" dirty="0">
                <a:latin typeface="BIZ UDPゴシック" panose="020B0400000000000000" pitchFamily="50" charset="-128"/>
                <a:ea typeface="BIZ UDPゴシック" panose="020B0400000000000000" pitchFamily="50" charset="-128"/>
              </a:rPr>
              <a:t>制度の対象とする建築物について</a:t>
            </a:r>
            <a:endParaRPr kumimoji="1" lang="ja-JP" altLang="en-US" sz="2000" dirty="0">
              <a:latin typeface="BIZ UDPゴシック" panose="020B0400000000000000" pitchFamily="50" charset="-128"/>
              <a:ea typeface="BIZ UDPゴシック" panose="020B0400000000000000" pitchFamily="50" charset="-128"/>
            </a:endParaRPr>
          </a:p>
        </p:txBody>
      </p:sp>
      <p:sp>
        <p:nvSpPr>
          <p:cNvPr id="11" name="テキスト ボックス 10">
            <a:extLst>
              <a:ext uri="{FF2B5EF4-FFF2-40B4-BE49-F238E27FC236}">
                <a16:creationId xmlns:a16="http://schemas.microsoft.com/office/drawing/2014/main" id="{D6F6F0D0-C537-C18F-4BFE-05617358B244}"/>
              </a:ext>
            </a:extLst>
          </p:cNvPr>
          <p:cNvSpPr txBox="1"/>
          <p:nvPr/>
        </p:nvSpPr>
        <p:spPr>
          <a:xfrm>
            <a:off x="393537" y="621326"/>
            <a:ext cx="8368497" cy="761747"/>
          </a:xfrm>
          <a:prstGeom prst="rect">
            <a:avLst/>
          </a:prstGeom>
          <a:noFill/>
          <a:ln w="38100">
            <a:noFill/>
            <a:prstDash val="solid"/>
          </a:ln>
        </p:spPr>
        <p:txBody>
          <a:bodyPr wrap="square" rtlCol="0">
            <a:spAutoFit/>
          </a:bodyPr>
          <a:lstStyle/>
          <a:p>
            <a:pPr>
              <a:spcAft>
                <a:spcPts val="600"/>
              </a:spcAft>
            </a:pPr>
            <a:r>
              <a:rPr lang="ja-JP" altLang="en-US" dirty="0">
                <a:latin typeface="BIZ UDP明朝 Medium" panose="02020500000000000000" pitchFamily="18" charset="-128"/>
                <a:ea typeface="BIZ UDP明朝 Medium" panose="02020500000000000000" pitchFamily="18" charset="-128"/>
              </a:rPr>
              <a:t>　</a:t>
            </a:r>
            <a:r>
              <a:rPr lang="ja-JP" altLang="en-US" dirty="0">
                <a:latin typeface="BIZ UDPゴシック" panose="020B0400000000000000" pitchFamily="50" charset="-128"/>
                <a:ea typeface="BIZ UDPゴシック" panose="020B0400000000000000" pitchFamily="50" charset="-128"/>
              </a:rPr>
              <a:t>再生可能エネルギー設備の設置義務化による負担感及び想定導入量に配慮</a:t>
            </a:r>
            <a:endParaRPr lang="en-US" altLang="ja-JP" dirty="0">
              <a:latin typeface="BIZ UDPゴシック" panose="020B0400000000000000" pitchFamily="50" charset="-128"/>
              <a:ea typeface="BIZ UDPゴシック" panose="020B0400000000000000" pitchFamily="50" charset="-128"/>
            </a:endParaRPr>
          </a:p>
          <a:p>
            <a:pPr>
              <a:spcBef>
                <a:spcPts val="300"/>
              </a:spcBef>
            </a:pPr>
            <a:r>
              <a:rPr lang="ja-JP" altLang="en-US" dirty="0">
                <a:latin typeface="BIZ UDPゴシック" panose="020B0400000000000000" pitchFamily="50" charset="-128"/>
                <a:ea typeface="BIZ UDPゴシック" panose="020B0400000000000000" pitchFamily="50" charset="-128"/>
              </a:rPr>
              <a:t>　⇒　</a:t>
            </a:r>
            <a:r>
              <a:rPr lang="ja-JP" altLang="en-US" u="sng" dirty="0">
                <a:latin typeface="BIZ UDPゴシック" panose="020B0400000000000000" pitchFamily="50" charset="-128"/>
                <a:ea typeface="BIZ UDPゴシック" panose="020B0400000000000000" pitchFamily="50" charset="-128"/>
              </a:rPr>
              <a:t>設置</a:t>
            </a:r>
            <a:r>
              <a:rPr lang="ja-JP" altLang="en-US" sz="1800" u="sng" dirty="0">
                <a:latin typeface="BIZ UDPゴシック" panose="020B0400000000000000" pitchFamily="50" charset="-128"/>
                <a:ea typeface="BIZ UDPゴシック" panose="020B0400000000000000" pitchFamily="50" charset="-128"/>
              </a:rPr>
              <a:t>義務化の対象として「</a:t>
            </a:r>
            <a:r>
              <a:rPr lang="ja-JP" altLang="en-US" u="sng" dirty="0">
                <a:latin typeface="BIZ UDPゴシック" panose="020B0400000000000000" pitchFamily="50" charset="-128"/>
                <a:ea typeface="BIZ UDPゴシック" panose="020B0400000000000000" pitchFamily="50" charset="-128"/>
              </a:rPr>
              <a:t>大規模非住宅建築物」</a:t>
            </a:r>
            <a:r>
              <a:rPr lang="ja-JP" altLang="en-US" dirty="0">
                <a:latin typeface="BIZ UDPゴシック" panose="020B0400000000000000" pitchFamily="50" charset="-128"/>
                <a:ea typeface="BIZ UDPゴシック" panose="020B0400000000000000" pitchFamily="50" charset="-128"/>
              </a:rPr>
              <a:t>を優先</a:t>
            </a:r>
            <a:endParaRPr lang="en-US" altLang="ja-JP" sz="1800" dirty="0">
              <a:latin typeface="BIZ UDPゴシック" panose="020B0400000000000000" pitchFamily="50" charset="-128"/>
              <a:ea typeface="BIZ UDPゴシック" panose="020B0400000000000000" pitchFamily="50" charset="-128"/>
            </a:endParaRPr>
          </a:p>
        </p:txBody>
      </p:sp>
      <p:sp>
        <p:nvSpPr>
          <p:cNvPr id="3" name="テキスト ボックス 2">
            <a:extLst>
              <a:ext uri="{FF2B5EF4-FFF2-40B4-BE49-F238E27FC236}">
                <a16:creationId xmlns:a16="http://schemas.microsoft.com/office/drawing/2014/main" id="{AF9D30D7-5395-0E8E-5392-FBFE762ACAE8}"/>
              </a:ext>
            </a:extLst>
          </p:cNvPr>
          <p:cNvSpPr txBox="1"/>
          <p:nvPr/>
        </p:nvSpPr>
        <p:spPr>
          <a:xfrm>
            <a:off x="259080" y="2122599"/>
            <a:ext cx="8640000" cy="1538883"/>
          </a:xfrm>
          <a:prstGeom prst="rect">
            <a:avLst/>
          </a:prstGeom>
          <a:noFill/>
        </p:spPr>
        <p:txBody>
          <a:bodyPr wrap="square" rtlCol="0">
            <a:spAutoFit/>
          </a:bodyPr>
          <a:lstStyle/>
          <a:p>
            <a:pPr>
              <a:spcAft>
                <a:spcPts val="1200"/>
              </a:spcAft>
            </a:pPr>
            <a:r>
              <a:rPr kumimoji="1" lang="ja-JP" altLang="en-US" sz="1600" dirty="0">
                <a:latin typeface="BIZ UDP明朝 Medium" panose="02020500000000000000" pitchFamily="18" charset="-128"/>
                <a:ea typeface="BIZ UDP明朝 Medium" panose="02020500000000000000" pitchFamily="18" charset="-128"/>
              </a:rPr>
              <a:t>○大阪府での建設の減少につながる可能性もあることから、規制の強度をよく検討するべき。</a:t>
            </a:r>
            <a:endParaRPr kumimoji="1" lang="en-US" altLang="ja-JP" sz="1600" strike="sngStrike" dirty="0">
              <a:solidFill>
                <a:srgbClr val="FF0000"/>
              </a:solidFill>
              <a:latin typeface="BIZ UDP明朝 Medium" panose="02020500000000000000" pitchFamily="18" charset="-128"/>
              <a:ea typeface="BIZ UDP明朝 Medium" panose="02020500000000000000" pitchFamily="18" charset="-128"/>
            </a:endParaRPr>
          </a:p>
          <a:p>
            <a:pPr>
              <a:spcAft>
                <a:spcPts val="1200"/>
              </a:spcAft>
            </a:pPr>
            <a:r>
              <a:rPr kumimoji="1" lang="ja-JP" altLang="en-US" sz="1600" dirty="0">
                <a:latin typeface="BIZ UDP明朝 Medium" panose="02020500000000000000" pitchFamily="18" charset="-128"/>
                <a:ea typeface="BIZ UDP明朝 Medium" panose="02020500000000000000" pitchFamily="18" charset="-128"/>
              </a:rPr>
              <a:t>○立地地域による建築物の価値（建設事業費）の変動も考慮し、検討することが必要。</a:t>
            </a:r>
            <a:endParaRPr kumimoji="1" lang="en-US" altLang="ja-JP" sz="1600" dirty="0">
              <a:latin typeface="BIZ UDP明朝 Medium" panose="02020500000000000000" pitchFamily="18" charset="-128"/>
              <a:ea typeface="BIZ UDP明朝 Medium" panose="02020500000000000000" pitchFamily="18" charset="-128"/>
            </a:endParaRPr>
          </a:p>
          <a:p>
            <a:pPr>
              <a:spcAft>
                <a:spcPts val="1200"/>
              </a:spcAft>
            </a:pPr>
            <a:r>
              <a:rPr kumimoji="1" lang="ja-JP" altLang="en-US" sz="1600" dirty="0">
                <a:latin typeface="BIZ UDP明朝 Medium" panose="02020500000000000000" pitchFamily="18" charset="-128"/>
                <a:ea typeface="BIZ UDP明朝 Medium" panose="02020500000000000000" pitchFamily="18" charset="-128"/>
              </a:rPr>
              <a:t>○集合住宅では、発電電力の利用箇所がないために、設置が見送られていることもある。</a:t>
            </a:r>
            <a:endParaRPr kumimoji="1" lang="en-US" altLang="ja-JP" sz="1600" dirty="0">
              <a:latin typeface="BIZ UDP明朝 Medium" panose="02020500000000000000" pitchFamily="18" charset="-128"/>
              <a:ea typeface="BIZ UDP明朝 Medium" panose="02020500000000000000" pitchFamily="18" charset="-128"/>
            </a:endParaRPr>
          </a:p>
          <a:p>
            <a:r>
              <a:rPr kumimoji="1" lang="ja-JP" altLang="en-US" sz="1600" dirty="0">
                <a:latin typeface="BIZ UDP明朝 Medium" panose="02020500000000000000" pitchFamily="18" charset="-128"/>
                <a:ea typeface="BIZ UDP明朝 Medium" panose="02020500000000000000" pitchFamily="18" charset="-128"/>
              </a:rPr>
              <a:t>○再生可能エネルギーの導入検討後の設置率が</a:t>
            </a:r>
            <a:r>
              <a:rPr kumimoji="1" lang="en-US" altLang="ja-JP" sz="1600" dirty="0">
                <a:latin typeface="BIZ UDP明朝 Medium" panose="02020500000000000000" pitchFamily="18" charset="-128"/>
                <a:ea typeface="BIZ UDP明朝 Medium" panose="02020500000000000000" pitchFamily="18" charset="-128"/>
              </a:rPr>
              <a:t>2</a:t>
            </a:r>
            <a:r>
              <a:rPr kumimoji="1" lang="ja-JP" altLang="en-US" sz="1600" dirty="0">
                <a:latin typeface="BIZ UDP明朝 Medium" panose="02020500000000000000" pitchFamily="18" charset="-128"/>
                <a:ea typeface="BIZ UDP明朝 Medium" panose="02020500000000000000" pitchFamily="18" charset="-128"/>
              </a:rPr>
              <a:t>割と低い要因を分析することが必要。</a:t>
            </a:r>
          </a:p>
        </p:txBody>
      </p:sp>
      <p:sp>
        <p:nvSpPr>
          <p:cNvPr id="8" name="テキスト ボックス 7">
            <a:extLst>
              <a:ext uri="{FF2B5EF4-FFF2-40B4-BE49-F238E27FC236}">
                <a16:creationId xmlns:a16="http://schemas.microsoft.com/office/drawing/2014/main" id="{059EBE6D-2AA3-F91A-A589-8EC2D177EEEC}"/>
              </a:ext>
            </a:extLst>
          </p:cNvPr>
          <p:cNvSpPr txBox="1"/>
          <p:nvPr/>
        </p:nvSpPr>
        <p:spPr>
          <a:xfrm>
            <a:off x="259080" y="1702048"/>
            <a:ext cx="3411416" cy="338554"/>
          </a:xfrm>
          <a:prstGeom prst="rect">
            <a:avLst/>
          </a:prstGeom>
          <a:noFill/>
        </p:spPr>
        <p:txBody>
          <a:bodyPr wrap="square" rtlCol="0">
            <a:spAutoFit/>
          </a:bodyPr>
          <a:lstStyle/>
          <a:p>
            <a:r>
              <a:rPr kumimoji="1" lang="ja-JP" altLang="en-US" sz="1600" dirty="0">
                <a:latin typeface="BIZ UDPゴシック" panose="020B0400000000000000" pitchFamily="50" charset="-128"/>
                <a:ea typeface="BIZ UDPゴシック" panose="020B0400000000000000" pitchFamily="50" charset="-128"/>
              </a:rPr>
              <a:t>＜委員からの主なご意見等＞</a:t>
            </a:r>
          </a:p>
        </p:txBody>
      </p:sp>
      <p:sp>
        <p:nvSpPr>
          <p:cNvPr id="12" name="テキスト ボックス 11">
            <a:extLst>
              <a:ext uri="{FF2B5EF4-FFF2-40B4-BE49-F238E27FC236}">
                <a16:creationId xmlns:a16="http://schemas.microsoft.com/office/drawing/2014/main" id="{82D27BFD-7793-DBE3-1C60-8947801DED21}"/>
              </a:ext>
            </a:extLst>
          </p:cNvPr>
          <p:cNvSpPr txBox="1"/>
          <p:nvPr/>
        </p:nvSpPr>
        <p:spPr>
          <a:xfrm>
            <a:off x="264160" y="4082926"/>
            <a:ext cx="8625840" cy="338554"/>
          </a:xfrm>
          <a:prstGeom prst="rect">
            <a:avLst/>
          </a:prstGeom>
          <a:noFill/>
        </p:spPr>
        <p:txBody>
          <a:bodyPr wrap="square" rtlCol="0">
            <a:spAutoFit/>
          </a:bodyPr>
          <a:lstStyle/>
          <a:p>
            <a:r>
              <a:rPr kumimoji="1" lang="ja-JP" altLang="en-US" sz="1600" dirty="0">
                <a:latin typeface="BIZ UDPゴシック" panose="020B0400000000000000" pitchFamily="50" charset="-128"/>
                <a:ea typeface="BIZ UDPゴシック" panose="020B0400000000000000" pitchFamily="50" charset="-128"/>
              </a:rPr>
              <a:t>＜対応＞</a:t>
            </a:r>
            <a:endParaRPr kumimoji="1" lang="en-US" altLang="ja-JP" sz="1600" dirty="0">
              <a:latin typeface="BIZ UDPゴシック" panose="020B0400000000000000" pitchFamily="50" charset="-128"/>
              <a:ea typeface="BIZ UDPゴシック" panose="020B0400000000000000" pitchFamily="50" charset="-128"/>
            </a:endParaRPr>
          </a:p>
        </p:txBody>
      </p:sp>
      <p:sp>
        <p:nvSpPr>
          <p:cNvPr id="15" name="テキスト ボックス 14">
            <a:extLst>
              <a:ext uri="{FF2B5EF4-FFF2-40B4-BE49-F238E27FC236}">
                <a16:creationId xmlns:a16="http://schemas.microsoft.com/office/drawing/2014/main" id="{B5C2A678-01B6-779C-F37F-B40FF83AEA85}"/>
              </a:ext>
            </a:extLst>
          </p:cNvPr>
          <p:cNvSpPr txBox="1"/>
          <p:nvPr/>
        </p:nvSpPr>
        <p:spPr>
          <a:xfrm>
            <a:off x="259080" y="4522002"/>
            <a:ext cx="8640000" cy="1785104"/>
          </a:xfrm>
          <a:prstGeom prst="rect">
            <a:avLst/>
          </a:prstGeom>
          <a:noFill/>
        </p:spPr>
        <p:txBody>
          <a:bodyPr wrap="square" rtlCol="0">
            <a:spAutoFit/>
          </a:bodyPr>
          <a:lstStyle/>
          <a:p>
            <a:pPr>
              <a:spcAft>
                <a:spcPts val="1200"/>
              </a:spcAft>
            </a:pPr>
            <a:r>
              <a:rPr kumimoji="1" lang="ja-JP" altLang="en-US" sz="1600" dirty="0">
                <a:latin typeface="BIZ UDP明朝 Medium" panose="02020500000000000000" pitchFamily="18" charset="-128"/>
                <a:ea typeface="BIZ UDP明朝 Medium" panose="02020500000000000000" pitchFamily="18" charset="-128"/>
              </a:rPr>
              <a:t>・義務化により見込まれる導入量を「④設置基準」により算出し、必要量との整合性を吟味。</a:t>
            </a:r>
            <a:endParaRPr kumimoji="1" lang="en-US" altLang="ja-JP" sz="1600" dirty="0">
              <a:latin typeface="BIZ UDP明朝 Medium" panose="02020500000000000000" pitchFamily="18" charset="-128"/>
              <a:ea typeface="BIZ UDP明朝 Medium" panose="02020500000000000000" pitchFamily="18" charset="-128"/>
            </a:endParaRPr>
          </a:p>
          <a:p>
            <a:pPr>
              <a:spcAft>
                <a:spcPts val="1200"/>
              </a:spcAft>
            </a:pPr>
            <a:r>
              <a:rPr kumimoji="1" lang="ja-JP" altLang="en-US" sz="1600" dirty="0">
                <a:latin typeface="BIZ UDP明朝 Medium" panose="02020500000000000000" pitchFamily="18" charset="-128"/>
                <a:ea typeface="BIZ UDP明朝 Medium" panose="02020500000000000000" pitchFamily="18" charset="-128"/>
              </a:rPr>
              <a:t>・イニシャル・ランニングコストの分析では、大規模非住宅建築物において、それぞれ負担感が小さい。</a:t>
            </a:r>
            <a:endParaRPr kumimoji="1" lang="en-US" altLang="ja-JP" sz="1600" dirty="0">
              <a:latin typeface="BIZ UDP明朝 Medium" panose="02020500000000000000" pitchFamily="18" charset="-128"/>
              <a:ea typeface="BIZ UDP明朝 Medium" panose="02020500000000000000" pitchFamily="18" charset="-128"/>
            </a:endParaRPr>
          </a:p>
          <a:p>
            <a:pPr>
              <a:spcAft>
                <a:spcPts val="1200"/>
              </a:spcAft>
            </a:pPr>
            <a:r>
              <a:rPr kumimoji="1" lang="ja-JP" altLang="en-US" sz="1600" dirty="0">
                <a:latin typeface="BIZ UDP明朝 Medium" panose="02020500000000000000" pitchFamily="18" charset="-128"/>
                <a:ea typeface="BIZ UDP明朝 Medium" panose="02020500000000000000" pitchFamily="18" charset="-128"/>
              </a:rPr>
              <a:t>・府への届出資料での未設置要因の多くは「費用負担が大きい」「躯体が荷重に対応できていない」。</a:t>
            </a:r>
            <a:endParaRPr kumimoji="1" lang="en-US" altLang="ja-JP" sz="1600" dirty="0">
              <a:latin typeface="BIZ UDP明朝 Medium" panose="02020500000000000000" pitchFamily="18" charset="-128"/>
              <a:ea typeface="BIZ UDP明朝 Medium" panose="02020500000000000000" pitchFamily="18" charset="-128"/>
            </a:endParaRPr>
          </a:p>
          <a:p>
            <a:r>
              <a:rPr kumimoji="1" lang="ja-JP" altLang="en-US" sz="1600" dirty="0">
                <a:latin typeface="BIZ UDP明朝 Medium" panose="02020500000000000000" pitchFamily="18" charset="-128"/>
                <a:ea typeface="BIZ UDP明朝 Medium" panose="02020500000000000000" pitchFamily="18" charset="-128"/>
              </a:rPr>
              <a:t>・「義務化制度の対象」「再生可能エネルギーの導入検討後の設置率が低いその他の要因」について、</a:t>
            </a:r>
            <a:endParaRPr kumimoji="1" lang="en-US" altLang="ja-JP" sz="1600" dirty="0">
              <a:latin typeface="BIZ UDP明朝 Medium" panose="02020500000000000000" pitchFamily="18" charset="-128"/>
              <a:ea typeface="BIZ UDP明朝 Medium" panose="02020500000000000000" pitchFamily="18" charset="-128"/>
            </a:endParaRPr>
          </a:p>
          <a:p>
            <a:r>
              <a:rPr kumimoji="1" lang="ja-JP" altLang="en-US" sz="1600" dirty="0">
                <a:latin typeface="BIZ UDP明朝 Medium" panose="02020500000000000000" pitchFamily="18" charset="-128"/>
                <a:ea typeface="BIZ UDP明朝 Medium" panose="02020500000000000000" pitchFamily="18" charset="-128"/>
              </a:rPr>
              <a:t>　設計事務所や開発事業者、ビル所有者等に対して意見照会中。</a:t>
            </a:r>
            <a:endParaRPr kumimoji="1" lang="en-US" altLang="ja-JP" sz="1600" dirty="0">
              <a:latin typeface="BIZ UDP明朝 Medium" panose="02020500000000000000" pitchFamily="18" charset="-128"/>
              <a:ea typeface="BIZ UDP明朝 Medium" panose="02020500000000000000" pitchFamily="18" charset="-128"/>
            </a:endParaRPr>
          </a:p>
        </p:txBody>
      </p:sp>
      <p:sp>
        <p:nvSpPr>
          <p:cNvPr id="24" name="スライド番号プレースホルダー 3">
            <a:extLst>
              <a:ext uri="{FF2B5EF4-FFF2-40B4-BE49-F238E27FC236}">
                <a16:creationId xmlns:a16="http://schemas.microsoft.com/office/drawing/2014/main" id="{0BBCBEA1-18D0-6E8B-E823-145F8736F5E6}"/>
              </a:ext>
            </a:extLst>
          </p:cNvPr>
          <p:cNvSpPr txBox="1">
            <a:spLocks/>
          </p:cNvSpPr>
          <p:nvPr/>
        </p:nvSpPr>
        <p:spPr>
          <a:xfrm>
            <a:off x="7095744" y="6480175"/>
            <a:ext cx="1784402"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03A2EBC-B70D-400C-B624-6CE949F69608}" type="slidenum">
              <a:rPr kumimoji="1" lang="ja-JP" altLang="en-US" sz="1800" smtClean="0"/>
              <a:pPr/>
              <a:t>7</a:t>
            </a:fld>
            <a:endParaRPr kumimoji="1" lang="ja-JP" altLang="en-US" sz="1800" dirty="0"/>
          </a:p>
        </p:txBody>
      </p:sp>
      <p:sp>
        <p:nvSpPr>
          <p:cNvPr id="5" name="正方形/長方形 4">
            <a:extLst>
              <a:ext uri="{FF2B5EF4-FFF2-40B4-BE49-F238E27FC236}">
                <a16:creationId xmlns:a16="http://schemas.microsoft.com/office/drawing/2014/main" id="{6CC31A6E-4C81-3C23-EEF1-C5BE169CEEDC}"/>
              </a:ext>
            </a:extLst>
          </p:cNvPr>
          <p:cNvSpPr/>
          <p:nvPr/>
        </p:nvSpPr>
        <p:spPr>
          <a:xfrm>
            <a:off x="292296" y="556028"/>
            <a:ext cx="8593704" cy="947213"/>
          </a:xfrm>
          <a:prstGeom prst="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1495738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C6B6BC-6523-6D18-3EBD-8721E8D16DA9}"/>
            </a:ext>
          </a:extLst>
        </p:cNvPr>
        <p:cNvGrpSpPr/>
        <p:nvPr/>
      </p:nvGrpSpPr>
      <p:grpSpPr>
        <a:xfrm>
          <a:off x="0" y="0"/>
          <a:ext cx="0" cy="0"/>
          <a:chOff x="0" y="0"/>
          <a:chExt cx="0" cy="0"/>
        </a:xfrm>
      </p:grpSpPr>
      <p:pic>
        <p:nvPicPr>
          <p:cNvPr id="38" name="図 37">
            <a:extLst>
              <a:ext uri="{FF2B5EF4-FFF2-40B4-BE49-F238E27FC236}">
                <a16:creationId xmlns:a16="http://schemas.microsoft.com/office/drawing/2014/main" id="{42E4A00D-F1C9-B211-1649-F1A9D3042B4E}"/>
              </a:ext>
            </a:extLst>
          </p:cNvPr>
          <p:cNvPicPr>
            <a:picLocks noChangeAspect="1"/>
          </p:cNvPicPr>
          <p:nvPr/>
        </p:nvPicPr>
        <p:blipFill>
          <a:blip r:embed="rId3"/>
          <a:srcRect t="89856" b="1928"/>
          <a:stretch>
            <a:fillRect/>
          </a:stretch>
        </p:blipFill>
        <p:spPr>
          <a:xfrm>
            <a:off x="4830214" y="6400212"/>
            <a:ext cx="4083881" cy="215444"/>
          </a:xfrm>
          <a:prstGeom prst="rect">
            <a:avLst/>
          </a:prstGeom>
        </p:spPr>
      </p:pic>
      <p:pic>
        <p:nvPicPr>
          <p:cNvPr id="24" name="図 23">
            <a:extLst>
              <a:ext uri="{FF2B5EF4-FFF2-40B4-BE49-F238E27FC236}">
                <a16:creationId xmlns:a16="http://schemas.microsoft.com/office/drawing/2014/main" id="{D4A3F842-766D-A81F-8248-695972D76BF2}"/>
              </a:ext>
            </a:extLst>
          </p:cNvPr>
          <p:cNvPicPr>
            <a:picLocks noChangeAspect="1"/>
          </p:cNvPicPr>
          <p:nvPr/>
        </p:nvPicPr>
        <p:blipFill>
          <a:blip r:embed="rId3"/>
          <a:srcRect b="14015"/>
          <a:stretch>
            <a:fillRect/>
          </a:stretch>
        </p:blipFill>
        <p:spPr>
          <a:xfrm>
            <a:off x="4685434" y="4127835"/>
            <a:ext cx="4083881" cy="2254677"/>
          </a:xfrm>
          <a:prstGeom prst="rect">
            <a:avLst/>
          </a:prstGeom>
        </p:spPr>
      </p:pic>
      <p:sp>
        <p:nvSpPr>
          <p:cNvPr id="6" name="テキスト ボックス 5">
            <a:extLst>
              <a:ext uri="{FF2B5EF4-FFF2-40B4-BE49-F238E27FC236}">
                <a16:creationId xmlns:a16="http://schemas.microsoft.com/office/drawing/2014/main" id="{3303F9F2-450E-4CF2-036D-E135AE8682EB}"/>
              </a:ext>
            </a:extLst>
          </p:cNvPr>
          <p:cNvSpPr txBox="1"/>
          <p:nvPr/>
        </p:nvSpPr>
        <p:spPr>
          <a:xfrm>
            <a:off x="0" y="-1"/>
            <a:ext cx="9144000" cy="445955"/>
          </a:xfrm>
          <a:prstGeom prst="rect">
            <a:avLst/>
          </a:prstGeom>
          <a:solidFill>
            <a:schemeClr val="accent5">
              <a:lumMod val="40000"/>
              <a:lumOff val="60000"/>
            </a:schemeClr>
          </a:solidFill>
        </p:spPr>
        <p:txBody>
          <a:bodyPr wrap="square" rtlCol="0">
            <a:noAutofit/>
          </a:bodyPr>
          <a:lstStyle/>
          <a:p>
            <a:r>
              <a:rPr kumimoji="1" lang="ja-JP" altLang="en-US" sz="2000" dirty="0">
                <a:latin typeface="BIZ UDPゴシック" panose="020B0400000000000000" pitchFamily="50" charset="-128"/>
                <a:ea typeface="BIZ UDPゴシック" panose="020B0400000000000000" pitchFamily="50" charset="-128"/>
              </a:rPr>
              <a:t>イニシャルコストの比較</a:t>
            </a:r>
          </a:p>
        </p:txBody>
      </p:sp>
      <p:graphicFrame>
        <p:nvGraphicFramePr>
          <p:cNvPr id="9" name="表 8">
            <a:extLst>
              <a:ext uri="{FF2B5EF4-FFF2-40B4-BE49-F238E27FC236}">
                <a16:creationId xmlns:a16="http://schemas.microsoft.com/office/drawing/2014/main" id="{82E0AAEB-550D-41D0-ADBC-854A430CA888}"/>
              </a:ext>
            </a:extLst>
          </p:cNvPr>
          <p:cNvGraphicFramePr>
            <a:graphicFrameLocks noGrp="1"/>
          </p:cNvGraphicFramePr>
          <p:nvPr>
            <p:extLst>
              <p:ext uri="{D42A27DB-BD31-4B8C-83A1-F6EECF244321}">
                <p14:modId xmlns:p14="http://schemas.microsoft.com/office/powerpoint/2010/main" val="2585673519"/>
              </p:ext>
            </p:extLst>
          </p:nvPr>
        </p:nvGraphicFramePr>
        <p:xfrm>
          <a:off x="5487703" y="1363321"/>
          <a:ext cx="3485869" cy="975360"/>
        </p:xfrm>
        <a:graphic>
          <a:graphicData uri="http://schemas.openxmlformats.org/drawingml/2006/table">
            <a:tbl>
              <a:tblPr firstRow="1" bandRow="1">
                <a:tableStyleId>{5C22544A-7EE6-4342-B048-85BDC9FD1C3A}</a:tableStyleId>
              </a:tblPr>
              <a:tblGrid>
                <a:gridCol w="1771968">
                  <a:extLst>
                    <a:ext uri="{9D8B030D-6E8A-4147-A177-3AD203B41FA5}">
                      <a16:colId xmlns:a16="http://schemas.microsoft.com/office/drawing/2014/main" val="645123826"/>
                    </a:ext>
                  </a:extLst>
                </a:gridCol>
                <a:gridCol w="1713901">
                  <a:extLst>
                    <a:ext uri="{9D8B030D-6E8A-4147-A177-3AD203B41FA5}">
                      <a16:colId xmlns:a16="http://schemas.microsoft.com/office/drawing/2014/main" val="2220940794"/>
                    </a:ext>
                  </a:extLst>
                </a:gridCol>
              </a:tblGrid>
              <a:tr h="0">
                <a:tc>
                  <a:txBody>
                    <a:bodyPr/>
                    <a:lstStyle/>
                    <a:p>
                      <a:pPr>
                        <a:lnSpc>
                          <a:spcPts val="1200"/>
                        </a:lnSpc>
                      </a:pPr>
                      <a:r>
                        <a:rPr kumimoji="1" lang="ja-JP" altLang="en-US" sz="1050" dirty="0">
                          <a:solidFill>
                            <a:schemeClr val="tx1"/>
                          </a:solidFill>
                          <a:latin typeface="BIZ UDPゴシック" panose="020B0400000000000000" pitchFamily="50" charset="-128"/>
                          <a:ea typeface="BIZ UDPゴシック" panose="020B0400000000000000" pitchFamily="50" charset="-128"/>
                        </a:rPr>
                        <a:t>項目</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tc>
                  <a:txBody>
                    <a:bodyPr/>
                    <a:lstStyle/>
                    <a:p>
                      <a:pPr>
                        <a:lnSpc>
                          <a:spcPts val="1200"/>
                        </a:lnSpc>
                      </a:pPr>
                      <a:r>
                        <a:rPr kumimoji="1" lang="ja-JP" altLang="en-US" sz="1050" dirty="0">
                          <a:solidFill>
                            <a:schemeClr val="tx1"/>
                          </a:solidFill>
                          <a:latin typeface="BIZ UDPゴシック" panose="020B0400000000000000" pitchFamily="50" charset="-128"/>
                          <a:ea typeface="BIZ UDPゴシック" panose="020B0400000000000000" pitchFamily="50" charset="-128"/>
                        </a:rPr>
                        <a:t>設定</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2124382673"/>
                  </a:ext>
                </a:extLst>
              </a:tr>
              <a:tr h="0">
                <a:tc>
                  <a:txBody>
                    <a:bodyPr/>
                    <a:lstStyle/>
                    <a:p>
                      <a:pPr>
                        <a:lnSpc>
                          <a:spcPts val="1200"/>
                        </a:lnSpc>
                      </a:pPr>
                      <a:r>
                        <a:rPr kumimoji="1" lang="ja-JP" altLang="en-US" sz="1050" dirty="0">
                          <a:solidFill>
                            <a:schemeClr val="tx1"/>
                          </a:solidFill>
                          <a:latin typeface="BIZ UDPゴシック" panose="020B0400000000000000" pitchFamily="50" charset="-128"/>
                          <a:ea typeface="BIZ UDPゴシック" panose="020B0400000000000000" pitchFamily="50" charset="-128"/>
                        </a:rPr>
                        <a:t>延床面積（㎡）</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1200"/>
                        </a:lnSpc>
                      </a:pPr>
                      <a:r>
                        <a:rPr kumimoji="1" lang="en-US" altLang="ja-JP" sz="1050" dirty="0">
                          <a:solidFill>
                            <a:schemeClr val="tx1"/>
                          </a:solidFill>
                          <a:latin typeface="BIZ UDPゴシック" panose="020B0400000000000000" pitchFamily="50" charset="-128"/>
                          <a:ea typeface="BIZ UDPゴシック" panose="020B0400000000000000" pitchFamily="50" charset="-128"/>
                        </a:rPr>
                        <a:t>300</a:t>
                      </a:r>
                      <a:r>
                        <a:rPr kumimoji="1" lang="ja-JP" altLang="en-US" sz="1050" dirty="0">
                          <a:solidFill>
                            <a:schemeClr val="tx1"/>
                          </a:solidFill>
                          <a:latin typeface="BIZ UDPゴシック" panose="020B0400000000000000" pitchFamily="50" charset="-128"/>
                          <a:ea typeface="BIZ UDPゴシック" panose="020B0400000000000000" pitchFamily="50" charset="-128"/>
                        </a:rPr>
                        <a:t>、</a:t>
                      </a:r>
                      <a:r>
                        <a:rPr kumimoji="1" lang="en-US" altLang="ja-JP" sz="1050" dirty="0">
                          <a:solidFill>
                            <a:schemeClr val="tx1"/>
                          </a:solidFill>
                          <a:latin typeface="BIZ UDPゴシック" panose="020B0400000000000000" pitchFamily="50" charset="-128"/>
                          <a:ea typeface="BIZ UDPゴシック" panose="020B0400000000000000" pitchFamily="50" charset="-128"/>
                        </a:rPr>
                        <a:t>2,000</a:t>
                      </a:r>
                      <a:r>
                        <a:rPr kumimoji="1" lang="ja-JP" altLang="en-US" sz="1050" dirty="0">
                          <a:solidFill>
                            <a:schemeClr val="tx1"/>
                          </a:solidFill>
                          <a:latin typeface="BIZ UDPゴシック" panose="020B0400000000000000" pitchFamily="50" charset="-128"/>
                          <a:ea typeface="BIZ UDPゴシック" panose="020B0400000000000000" pitchFamily="50" charset="-128"/>
                        </a:rPr>
                        <a:t>、</a:t>
                      </a:r>
                      <a:r>
                        <a:rPr kumimoji="1" lang="en-US" altLang="ja-JP" sz="1050" dirty="0">
                          <a:solidFill>
                            <a:schemeClr val="tx1"/>
                          </a:solidFill>
                          <a:latin typeface="BIZ UDPゴシック" panose="020B0400000000000000" pitchFamily="50" charset="-128"/>
                          <a:ea typeface="BIZ UDPゴシック" panose="020B0400000000000000" pitchFamily="50" charset="-128"/>
                        </a:rPr>
                        <a:t>10,000</a:t>
                      </a:r>
                      <a:endParaRPr kumimoji="1" lang="ja-JP" altLang="en-US" sz="1050" dirty="0">
                        <a:solidFill>
                          <a:schemeClr val="tx1"/>
                        </a:solidFill>
                        <a:latin typeface="BIZ UDPゴシック" panose="020B0400000000000000" pitchFamily="50" charset="-128"/>
                        <a:ea typeface="BIZ UDPゴシック" panose="020B0400000000000000"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0338885"/>
                  </a:ext>
                </a:extLst>
              </a:tr>
              <a:tr h="0">
                <a:tc>
                  <a:txBody>
                    <a:bodyPr/>
                    <a:lstStyle/>
                    <a:p>
                      <a:pPr>
                        <a:lnSpc>
                          <a:spcPts val="1200"/>
                        </a:lnSpc>
                      </a:pPr>
                      <a:r>
                        <a:rPr kumimoji="1" lang="ja-JP" altLang="en-US" sz="1050" dirty="0">
                          <a:solidFill>
                            <a:schemeClr val="tx1"/>
                          </a:solidFill>
                          <a:latin typeface="BIZ UDPゴシック" panose="020B0400000000000000" pitchFamily="50" charset="-128"/>
                          <a:ea typeface="BIZ UDPゴシック" panose="020B0400000000000000" pitchFamily="50" charset="-128"/>
                        </a:rPr>
                        <a:t>太陽光発電設備容量</a:t>
                      </a:r>
                      <a:r>
                        <a:rPr kumimoji="1" lang="en-US" altLang="ja-JP" sz="1050" dirty="0">
                          <a:solidFill>
                            <a:schemeClr val="tx1"/>
                          </a:solidFill>
                          <a:latin typeface="BIZ UDPゴシック" panose="020B0400000000000000" pitchFamily="50" charset="-128"/>
                          <a:ea typeface="BIZ UDPゴシック" panose="020B0400000000000000" pitchFamily="50" charset="-128"/>
                        </a:rPr>
                        <a:t>(kW)</a:t>
                      </a:r>
                      <a:endParaRPr kumimoji="1" lang="ja-JP" altLang="en-US" sz="1050" dirty="0">
                        <a:solidFill>
                          <a:schemeClr val="tx1"/>
                        </a:solidFill>
                        <a:latin typeface="BIZ UDPゴシック" panose="020B0400000000000000" pitchFamily="50" charset="-128"/>
                        <a:ea typeface="BIZ UDPゴシック" panose="020B0400000000000000"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1200"/>
                        </a:lnSpc>
                      </a:pPr>
                      <a:r>
                        <a:rPr kumimoji="1" lang="en-US" altLang="ja-JP" sz="1050" dirty="0">
                          <a:solidFill>
                            <a:schemeClr val="tx1"/>
                          </a:solidFill>
                          <a:latin typeface="BIZ UDPゴシック" panose="020B0400000000000000" pitchFamily="50" charset="-128"/>
                          <a:ea typeface="BIZ UDPゴシック" panose="020B0400000000000000" pitchFamily="50" charset="-128"/>
                        </a:rPr>
                        <a:t>10</a:t>
                      </a:r>
                      <a:endParaRPr kumimoji="1" lang="ja-JP" altLang="en-US" sz="1050" dirty="0">
                        <a:solidFill>
                          <a:schemeClr val="tx1"/>
                        </a:solidFill>
                        <a:latin typeface="BIZ UDPゴシック" panose="020B0400000000000000" pitchFamily="50" charset="-128"/>
                        <a:ea typeface="BIZ UDPゴシック" panose="020B0400000000000000"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2425056"/>
                  </a:ext>
                </a:extLst>
              </a:tr>
              <a:tr h="0">
                <a:tc>
                  <a:txBody>
                    <a:bodyPr/>
                    <a:lstStyle/>
                    <a:p>
                      <a:pPr>
                        <a:lnSpc>
                          <a:spcPts val="1200"/>
                        </a:lnSpc>
                      </a:pPr>
                      <a:r>
                        <a:rPr kumimoji="1" lang="ja-JP" altLang="en-US" sz="1050" dirty="0">
                          <a:solidFill>
                            <a:schemeClr val="tx1"/>
                          </a:solidFill>
                          <a:latin typeface="BIZ UDPゴシック" panose="020B0400000000000000" pitchFamily="50" charset="-128"/>
                          <a:ea typeface="BIZ UDPゴシック" panose="020B0400000000000000" pitchFamily="50" charset="-128"/>
                        </a:rPr>
                        <a:t>構造</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nSpc>
                          <a:spcPts val="1200"/>
                        </a:lnSpc>
                      </a:pPr>
                      <a:r>
                        <a:rPr kumimoji="1" lang="ja-JP" altLang="en-US" sz="1050" dirty="0">
                          <a:solidFill>
                            <a:schemeClr val="tx1"/>
                          </a:solidFill>
                          <a:latin typeface="BIZ UDPゴシック" panose="020B0400000000000000" pitchFamily="50" charset="-128"/>
                          <a:ea typeface="BIZ UDPゴシック" panose="020B0400000000000000" pitchFamily="50" charset="-128"/>
                        </a:rPr>
                        <a:t>鉄筋コンクリート造</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9716209"/>
                  </a:ext>
                </a:extLst>
              </a:tr>
            </a:tbl>
          </a:graphicData>
        </a:graphic>
      </p:graphicFrame>
      <p:sp>
        <p:nvSpPr>
          <p:cNvPr id="10" name="テキスト ボックス 9">
            <a:extLst>
              <a:ext uri="{FF2B5EF4-FFF2-40B4-BE49-F238E27FC236}">
                <a16:creationId xmlns:a16="http://schemas.microsoft.com/office/drawing/2014/main" id="{341A27E6-3966-26A4-94ED-190F1447CBCB}"/>
              </a:ext>
            </a:extLst>
          </p:cNvPr>
          <p:cNvSpPr txBox="1"/>
          <p:nvPr/>
        </p:nvSpPr>
        <p:spPr>
          <a:xfrm>
            <a:off x="5408577" y="1096982"/>
            <a:ext cx="1591408" cy="276999"/>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（試算条件）</a:t>
            </a:r>
          </a:p>
        </p:txBody>
      </p:sp>
      <p:graphicFrame>
        <p:nvGraphicFramePr>
          <p:cNvPr id="16" name="表 15">
            <a:extLst>
              <a:ext uri="{FF2B5EF4-FFF2-40B4-BE49-F238E27FC236}">
                <a16:creationId xmlns:a16="http://schemas.microsoft.com/office/drawing/2014/main" id="{75891495-F6E3-5054-F3DC-3606E0DC0358}"/>
              </a:ext>
            </a:extLst>
          </p:cNvPr>
          <p:cNvGraphicFramePr>
            <a:graphicFrameLocks noGrp="1"/>
          </p:cNvGraphicFramePr>
          <p:nvPr>
            <p:extLst>
              <p:ext uri="{D42A27DB-BD31-4B8C-83A1-F6EECF244321}">
                <p14:modId xmlns:p14="http://schemas.microsoft.com/office/powerpoint/2010/main" val="3503025262"/>
              </p:ext>
            </p:extLst>
          </p:nvPr>
        </p:nvGraphicFramePr>
        <p:xfrm>
          <a:off x="5487703" y="2445239"/>
          <a:ext cx="3485869" cy="1036320"/>
        </p:xfrm>
        <a:graphic>
          <a:graphicData uri="http://schemas.openxmlformats.org/drawingml/2006/table">
            <a:tbl>
              <a:tblPr firstRow="1" bandRow="1">
                <a:tableStyleId>{5C22544A-7EE6-4342-B048-85BDC9FD1C3A}</a:tableStyleId>
              </a:tblPr>
              <a:tblGrid>
                <a:gridCol w="1253919">
                  <a:extLst>
                    <a:ext uri="{9D8B030D-6E8A-4147-A177-3AD203B41FA5}">
                      <a16:colId xmlns:a16="http://schemas.microsoft.com/office/drawing/2014/main" val="3044775482"/>
                    </a:ext>
                  </a:extLst>
                </a:gridCol>
                <a:gridCol w="1169628">
                  <a:extLst>
                    <a:ext uri="{9D8B030D-6E8A-4147-A177-3AD203B41FA5}">
                      <a16:colId xmlns:a16="http://schemas.microsoft.com/office/drawing/2014/main" val="718788053"/>
                    </a:ext>
                  </a:extLst>
                </a:gridCol>
                <a:gridCol w="1062322">
                  <a:extLst>
                    <a:ext uri="{9D8B030D-6E8A-4147-A177-3AD203B41FA5}">
                      <a16:colId xmlns:a16="http://schemas.microsoft.com/office/drawing/2014/main" val="2607140313"/>
                    </a:ext>
                  </a:extLst>
                </a:gridCol>
              </a:tblGrid>
              <a:tr h="0">
                <a:tc>
                  <a:txBody>
                    <a:bodyPr/>
                    <a:lstStyle/>
                    <a:p>
                      <a:pPr algn="ctr"/>
                      <a:r>
                        <a:rPr kumimoji="1" lang="ja-JP" altLang="en-US" sz="1100" dirty="0">
                          <a:latin typeface="BIZ UDPゴシック" panose="020B0400000000000000" pitchFamily="50" charset="-128"/>
                          <a:ea typeface="BIZ UDPゴシック" panose="020B0400000000000000" pitchFamily="50" charset="-128"/>
                        </a:rPr>
                        <a:t>延床面積</a:t>
                      </a:r>
                      <a:r>
                        <a:rPr kumimoji="1" lang="en-US" altLang="ja-JP" sz="1100" dirty="0">
                          <a:latin typeface="BIZ UDPゴシック" panose="020B0400000000000000" pitchFamily="50" charset="-128"/>
                          <a:ea typeface="BIZ UDPゴシック" panose="020B0400000000000000" pitchFamily="50" charset="-128"/>
                        </a:rPr>
                        <a:t>(</a:t>
                      </a:r>
                      <a:r>
                        <a:rPr kumimoji="1" lang="ja-JP" altLang="en-US" sz="1100" dirty="0">
                          <a:latin typeface="BIZ UDPゴシック" panose="020B0400000000000000" pitchFamily="50" charset="-128"/>
                          <a:ea typeface="BIZ UDPゴシック" panose="020B0400000000000000" pitchFamily="50" charset="-128"/>
                        </a:rPr>
                        <a:t>㎡</a:t>
                      </a:r>
                      <a:r>
                        <a:rPr kumimoji="1" lang="en-US" altLang="ja-JP" sz="1100" dirty="0">
                          <a:latin typeface="BIZ UDPゴシック" panose="020B0400000000000000" pitchFamily="50" charset="-128"/>
                          <a:ea typeface="BIZ UDPゴシック" panose="020B0400000000000000" pitchFamily="50" charset="-128"/>
                        </a:rPr>
                        <a:t>)</a:t>
                      </a:r>
                      <a:endParaRPr kumimoji="1" lang="ja-JP" altLang="en-US" sz="1100" dirty="0">
                        <a:latin typeface="BIZ UDPゴシック" panose="020B0400000000000000" pitchFamily="50" charset="-128"/>
                        <a:ea typeface="BIZ UDPゴシック" panose="020B0400000000000000"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ja-JP" altLang="en-US" sz="1100" dirty="0">
                          <a:latin typeface="BIZ UDPゴシック" panose="020B0400000000000000" pitchFamily="50" charset="-128"/>
                          <a:ea typeface="BIZ UDPゴシック" panose="020B0400000000000000" pitchFamily="50" charset="-128"/>
                        </a:rPr>
                        <a:t>事務所</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100" dirty="0">
                          <a:latin typeface="BIZ UDPゴシック" panose="020B0400000000000000" pitchFamily="50" charset="-128"/>
                          <a:ea typeface="BIZ UDPゴシック" panose="020B0400000000000000" pitchFamily="50" charset="-128"/>
                        </a:rPr>
                        <a:t>集合住宅</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14545948"/>
                  </a:ext>
                </a:extLst>
              </a:tr>
              <a:tr h="0">
                <a:tc>
                  <a:txBody>
                    <a:bodyPr/>
                    <a:lstStyle/>
                    <a:p>
                      <a:pPr algn="ctr"/>
                      <a:r>
                        <a:rPr kumimoji="1" lang="en-US" altLang="ja-JP" sz="1100" dirty="0">
                          <a:latin typeface="BIZ UDPゴシック" panose="020B0400000000000000" pitchFamily="50" charset="-128"/>
                          <a:ea typeface="BIZ UDPゴシック" panose="020B0400000000000000" pitchFamily="50" charset="-128"/>
                        </a:rPr>
                        <a:t>300</a:t>
                      </a:r>
                      <a:endParaRPr kumimoji="1" lang="ja-JP" altLang="en-US" sz="1100" dirty="0">
                        <a:latin typeface="BIZ UDPゴシック" panose="020B0400000000000000" pitchFamily="50" charset="-128"/>
                        <a:ea typeface="BIZ UDPゴシック" panose="020B0400000000000000"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100" dirty="0">
                          <a:latin typeface="BIZ UDPゴシック" panose="020B0400000000000000" pitchFamily="50" charset="-128"/>
                          <a:ea typeface="BIZ UDPゴシック" panose="020B0400000000000000" pitchFamily="50" charset="-128"/>
                        </a:rPr>
                        <a:t>1.87%</a:t>
                      </a:r>
                      <a:endParaRPr kumimoji="1" lang="ja-JP" altLang="en-US" sz="1100" dirty="0">
                        <a:latin typeface="BIZ UDPゴシック" panose="020B0400000000000000" pitchFamily="50" charset="-128"/>
                        <a:ea typeface="BIZ UDPゴシック" panose="020B0400000000000000"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sz="1100" dirty="0">
                          <a:latin typeface="BIZ UDPゴシック" panose="020B0400000000000000" pitchFamily="50" charset="-128"/>
                          <a:ea typeface="BIZ UDPゴシック" panose="020B0400000000000000" pitchFamily="50" charset="-128"/>
                        </a:rPr>
                        <a:t>2.72%</a:t>
                      </a:r>
                      <a:endParaRPr kumimoji="1" lang="ja-JP" altLang="en-US" sz="1100" dirty="0">
                        <a:latin typeface="BIZ UDPゴシック" panose="020B0400000000000000" pitchFamily="50" charset="-128"/>
                        <a:ea typeface="BIZ UDPゴシック" panose="020B0400000000000000"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94084665"/>
                  </a:ext>
                </a:extLst>
              </a:tr>
              <a:tr h="0">
                <a:tc>
                  <a:txBody>
                    <a:bodyPr/>
                    <a:lstStyle/>
                    <a:p>
                      <a:pPr algn="ctr"/>
                      <a:r>
                        <a:rPr kumimoji="1" lang="en-US" altLang="ja-JP" sz="1100" dirty="0">
                          <a:latin typeface="BIZ UDPゴシック" panose="020B0400000000000000" pitchFamily="50" charset="-128"/>
                          <a:ea typeface="BIZ UDPゴシック" panose="020B0400000000000000" pitchFamily="50" charset="-128"/>
                        </a:rPr>
                        <a:t>2,000</a:t>
                      </a:r>
                      <a:endParaRPr kumimoji="1" lang="ja-JP" altLang="en-US" sz="1100" dirty="0">
                        <a:latin typeface="BIZ UDPゴシック" panose="020B0400000000000000" pitchFamily="50" charset="-128"/>
                        <a:ea typeface="BIZ UDPゴシック" panose="020B0400000000000000"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100" dirty="0">
                          <a:latin typeface="BIZ UDPゴシック" panose="020B0400000000000000" pitchFamily="50" charset="-128"/>
                          <a:ea typeface="BIZ UDPゴシック" panose="020B0400000000000000" pitchFamily="50" charset="-128"/>
                        </a:rPr>
                        <a:t>0.28%</a:t>
                      </a:r>
                      <a:endParaRPr kumimoji="1" lang="ja-JP" altLang="en-US" sz="1100" dirty="0">
                        <a:latin typeface="BIZ UDPゴシック" panose="020B0400000000000000" pitchFamily="50" charset="-128"/>
                        <a:ea typeface="BIZ UDPゴシック" panose="020B0400000000000000"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sz="1100" dirty="0">
                          <a:latin typeface="BIZ UDPゴシック" panose="020B0400000000000000" pitchFamily="50" charset="-128"/>
                          <a:ea typeface="BIZ UDPゴシック" panose="020B0400000000000000" pitchFamily="50" charset="-128"/>
                        </a:rPr>
                        <a:t>0.41%</a:t>
                      </a:r>
                      <a:endParaRPr kumimoji="1" lang="ja-JP" altLang="en-US" sz="1100" dirty="0">
                        <a:latin typeface="BIZ UDPゴシック" panose="020B0400000000000000" pitchFamily="50" charset="-128"/>
                        <a:ea typeface="BIZ UDPゴシック" panose="020B0400000000000000"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8504083"/>
                  </a:ext>
                </a:extLst>
              </a:tr>
              <a:tr h="0">
                <a:tc>
                  <a:txBody>
                    <a:bodyPr/>
                    <a:lstStyle/>
                    <a:p>
                      <a:pPr algn="ctr"/>
                      <a:r>
                        <a:rPr kumimoji="1" lang="en-US" altLang="ja-JP" sz="1100" dirty="0">
                          <a:latin typeface="BIZ UDPゴシック" panose="020B0400000000000000" pitchFamily="50" charset="-128"/>
                          <a:ea typeface="BIZ UDPゴシック" panose="020B0400000000000000" pitchFamily="50" charset="-128"/>
                        </a:rPr>
                        <a:t>10,000</a:t>
                      </a:r>
                      <a:endParaRPr kumimoji="1" lang="ja-JP" altLang="en-US" sz="1100" dirty="0">
                        <a:latin typeface="BIZ UDPゴシック" panose="020B0400000000000000" pitchFamily="50" charset="-128"/>
                        <a:ea typeface="BIZ UDPゴシック" panose="020B0400000000000000"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kumimoji="1" lang="en-US" altLang="ja-JP" sz="1100" dirty="0">
                          <a:latin typeface="BIZ UDPゴシック" panose="020B0400000000000000" pitchFamily="50" charset="-128"/>
                          <a:ea typeface="BIZ UDPゴシック" panose="020B0400000000000000" pitchFamily="50" charset="-128"/>
                        </a:rPr>
                        <a:t>0.06%</a:t>
                      </a:r>
                      <a:endParaRPr kumimoji="1" lang="ja-JP" altLang="en-US" sz="1100" dirty="0">
                        <a:latin typeface="BIZ UDPゴシック" panose="020B0400000000000000" pitchFamily="50" charset="-128"/>
                        <a:ea typeface="BIZ UDPゴシック" panose="020B0400000000000000"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sz="1100" dirty="0">
                          <a:latin typeface="BIZ UDPゴシック" panose="020B0400000000000000" pitchFamily="50" charset="-128"/>
                          <a:ea typeface="BIZ UDPゴシック" panose="020B0400000000000000" pitchFamily="50" charset="-128"/>
                        </a:rPr>
                        <a:t>0.08%</a:t>
                      </a:r>
                      <a:endParaRPr kumimoji="1" lang="ja-JP" altLang="en-US" sz="1100" dirty="0">
                        <a:latin typeface="BIZ UDPゴシック" panose="020B0400000000000000" pitchFamily="50" charset="-128"/>
                        <a:ea typeface="BIZ UDPゴシック" panose="020B0400000000000000"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19046990"/>
                  </a:ext>
                </a:extLst>
              </a:tr>
            </a:tbl>
          </a:graphicData>
        </a:graphic>
      </p:graphicFrame>
      <p:sp>
        <p:nvSpPr>
          <p:cNvPr id="18" name="テキスト ボックス 17">
            <a:extLst>
              <a:ext uri="{FF2B5EF4-FFF2-40B4-BE49-F238E27FC236}">
                <a16:creationId xmlns:a16="http://schemas.microsoft.com/office/drawing/2014/main" id="{B686C2D9-FF6E-E81F-F196-3A21DC7A1B5A}"/>
              </a:ext>
            </a:extLst>
          </p:cNvPr>
          <p:cNvSpPr txBox="1"/>
          <p:nvPr/>
        </p:nvSpPr>
        <p:spPr>
          <a:xfrm>
            <a:off x="259315" y="731355"/>
            <a:ext cx="5352445" cy="338554"/>
          </a:xfrm>
          <a:prstGeom prst="rect">
            <a:avLst/>
          </a:prstGeom>
          <a:noFill/>
        </p:spPr>
        <p:txBody>
          <a:bodyPr wrap="square" rtlCol="0">
            <a:spAutoFit/>
          </a:bodyPr>
          <a:lstStyle/>
          <a:p>
            <a:r>
              <a:rPr kumimoji="1" lang="en-US" altLang="ja-JP" sz="1600" dirty="0">
                <a:latin typeface="BIZ UDPゴシック" panose="020B0400000000000000" pitchFamily="50" charset="-128"/>
                <a:ea typeface="BIZ UDPゴシック" panose="020B0400000000000000" pitchFamily="50" charset="-128"/>
              </a:rPr>
              <a:t>&lt;</a:t>
            </a:r>
            <a:r>
              <a:rPr kumimoji="1" lang="ja-JP" altLang="en-US" sz="1600" dirty="0">
                <a:latin typeface="BIZ UDPゴシック" panose="020B0400000000000000" pitchFamily="50" charset="-128"/>
                <a:ea typeface="BIZ UDPゴシック" panose="020B0400000000000000" pitchFamily="50" charset="-128"/>
              </a:rPr>
              <a:t>建築工事費に対する太陽光発電設備導入費用の割合</a:t>
            </a:r>
            <a:r>
              <a:rPr kumimoji="1" lang="en-US" altLang="ja-JP" sz="1600" dirty="0">
                <a:latin typeface="BIZ UDPゴシック" panose="020B0400000000000000" pitchFamily="50" charset="-128"/>
                <a:ea typeface="BIZ UDPゴシック" panose="020B0400000000000000" pitchFamily="50" charset="-128"/>
              </a:rPr>
              <a:t>&gt;</a:t>
            </a:r>
            <a:endParaRPr kumimoji="1" lang="ja-JP" altLang="en-US" sz="1600" dirty="0">
              <a:latin typeface="BIZ UDPゴシック" panose="020B0400000000000000" pitchFamily="50" charset="-128"/>
              <a:ea typeface="BIZ UDPゴシック" panose="020B0400000000000000" pitchFamily="50" charset="-128"/>
            </a:endParaRPr>
          </a:p>
        </p:txBody>
      </p:sp>
      <p:sp>
        <p:nvSpPr>
          <p:cNvPr id="19" name="テキスト ボックス 18">
            <a:extLst>
              <a:ext uri="{FF2B5EF4-FFF2-40B4-BE49-F238E27FC236}">
                <a16:creationId xmlns:a16="http://schemas.microsoft.com/office/drawing/2014/main" id="{9F95D7D3-773B-A4F7-CBD4-54EF59A05EA0}"/>
              </a:ext>
            </a:extLst>
          </p:cNvPr>
          <p:cNvSpPr txBox="1"/>
          <p:nvPr/>
        </p:nvSpPr>
        <p:spPr>
          <a:xfrm>
            <a:off x="5127586" y="108628"/>
            <a:ext cx="3761599" cy="276999"/>
          </a:xfrm>
          <a:prstGeom prst="rect">
            <a:avLst/>
          </a:prstGeom>
          <a:noFill/>
        </p:spPr>
        <p:txBody>
          <a:bodyPr wrap="square" rtlCol="0">
            <a:spAutoFit/>
          </a:bodyPr>
          <a:lstStyle/>
          <a:p>
            <a:r>
              <a:rPr kumimoji="1" lang="en-US" altLang="ja-JP" sz="1200" dirty="0">
                <a:latin typeface="BIZ UDPゴシック" panose="020B0400000000000000" pitchFamily="50" charset="-128"/>
                <a:ea typeface="BIZ UDPゴシック" panose="020B0400000000000000" pitchFamily="50" charset="-128"/>
              </a:rPr>
              <a:t>※</a:t>
            </a:r>
            <a:r>
              <a:rPr kumimoji="1" lang="ja-JP" altLang="en-US" sz="1200" dirty="0">
                <a:latin typeface="BIZ UDPゴシック" panose="020B0400000000000000" pitchFamily="50" charset="-128"/>
                <a:ea typeface="BIZ UDPゴシック" panose="020B0400000000000000" pitchFamily="50" charset="-128"/>
              </a:rPr>
              <a:t>住宅着工統計、建築着工統計、地価公示等より試算</a:t>
            </a:r>
          </a:p>
        </p:txBody>
      </p:sp>
      <p:sp>
        <p:nvSpPr>
          <p:cNvPr id="26" name="テキスト ボックス 25">
            <a:extLst>
              <a:ext uri="{FF2B5EF4-FFF2-40B4-BE49-F238E27FC236}">
                <a16:creationId xmlns:a16="http://schemas.microsoft.com/office/drawing/2014/main" id="{98B229C0-971E-709F-5FBC-A713911798F7}"/>
              </a:ext>
            </a:extLst>
          </p:cNvPr>
          <p:cNvSpPr txBox="1"/>
          <p:nvPr/>
        </p:nvSpPr>
        <p:spPr>
          <a:xfrm>
            <a:off x="303156" y="4192914"/>
            <a:ext cx="4317022" cy="1723549"/>
          </a:xfrm>
          <a:prstGeom prst="rect">
            <a:avLst/>
          </a:prstGeom>
          <a:noFill/>
        </p:spPr>
        <p:txBody>
          <a:bodyPr wrap="square" rtlCol="0">
            <a:spAutoFit/>
          </a:bodyPr>
          <a:lstStyle/>
          <a:p>
            <a:r>
              <a:rPr kumimoji="1" lang="ja-JP" altLang="en-US" sz="1600" dirty="0">
                <a:latin typeface="BIZ UDP明朝 Medium" panose="02020500000000000000" pitchFamily="18" charset="-128"/>
                <a:ea typeface="BIZ UDP明朝 Medium" panose="02020500000000000000" pitchFamily="18" charset="-128"/>
              </a:rPr>
              <a:t>○中小規模建築物では、事業費全体に占める</a:t>
            </a:r>
            <a:endParaRPr kumimoji="1" lang="en-US" altLang="ja-JP" sz="1600" dirty="0">
              <a:latin typeface="BIZ UDP明朝 Medium" panose="02020500000000000000" pitchFamily="18" charset="-128"/>
              <a:ea typeface="BIZ UDP明朝 Medium" panose="02020500000000000000" pitchFamily="18" charset="-128"/>
            </a:endParaRPr>
          </a:p>
          <a:p>
            <a:r>
              <a:rPr kumimoji="1" lang="ja-JP" altLang="en-US" sz="1600" dirty="0">
                <a:latin typeface="BIZ UDP明朝 Medium" panose="02020500000000000000" pitchFamily="18" charset="-128"/>
                <a:ea typeface="BIZ UDP明朝 Medium" panose="02020500000000000000" pitchFamily="18" charset="-128"/>
              </a:rPr>
              <a:t>　土地代の割合が大きく、その影響度も大きい。</a:t>
            </a:r>
            <a:endParaRPr kumimoji="1" lang="en-US" altLang="ja-JP" sz="1600" dirty="0">
              <a:latin typeface="BIZ UDP明朝 Medium" panose="02020500000000000000" pitchFamily="18" charset="-128"/>
              <a:ea typeface="BIZ UDP明朝 Medium" panose="02020500000000000000" pitchFamily="18" charset="-128"/>
            </a:endParaRPr>
          </a:p>
          <a:p>
            <a:pPr marL="180975" indent="-180975">
              <a:spcBef>
                <a:spcPts val="600"/>
              </a:spcBef>
            </a:pPr>
            <a:r>
              <a:rPr kumimoji="1" lang="ja-JP" altLang="en-US" sz="1600" dirty="0">
                <a:latin typeface="BIZ UDP明朝 Medium" panose="02020500000000000000" pitchFamily="18" charset="-128"/>
                <a:ea typeface="BIZ UDP明朝 Medium" panose="02020500000000000000" pitchFamily="18" charset="-128"/>
              </a:rPr>
              <a:t>○そのため、地価が異なる地域ごとに、事業費全体に占める土地代の割合が大きく変動。</a:t>
            </a:r>
            <a:endParaRPr kumimoji="1" lang="en-US" altLang="ja-JP" sz="1600" dirty="0">
              <a:latin typeface="BIZ UDP明朝 Medium" panose="02020500000000000000" pitchFamily="18" charset="-128"/>
              <a:ea typeface="BIZ UDP明朝 Medium" panose="02020500000000000000" pitchFamily="18" charset="-128"/>
            </a:endParaRPr>
          </a:p>
          <a:p>
            <a:pPr>
              <a:spcBef>
                <a:spcPts val="600"/>
              </a:spcBef>
            </a:pPr>
            <a:r>
              <a:rPr kumimoji="1" lang="ja-JP" altLang="en-US" sz="1600" dirty="0">
                <a:latin typeface="BIZ UDP明朝 Medium" panose="02020500000000000000" pitchFamily="18" charset="-128"/>
                <a:ea typeface="BIZ UDP明朝 Medium" panose="02020500000000000000" pitchFamily="18" charset="-128"/>
              </a:rPr>
              <a:t>○土地代の割合が小さい大規模建築物では、導</a:t>
            </a:r>
            <a:endParaRPr kumimoji="1" lang="en-US" altLang="ja-JP" sz="1600" dirty="0">
              <a:latin typeface="BIZ UDP明朝 Medium" panose="02020500000000000000" pitchFamily="18" charset="-128"/>
              <a:ea typeface="BIZ UDP明朝 Medium" panose="02020500000000000000" pitchFamily="18" charset="-128"/>
            </a:endParaRPr>
          </a:p>
          <a:p>
            <a:r>
              <a:rPr kumimoji="1" lang="ja-JP" altLang="en-US" sz="1600" dirty="0">
                <a:latin typeface="BIZ UDP明朝 Medium" panose="02020500000000000000" pitchFamily="18" charset="-128"/>
                <a:ea typeface="BIZ UDP明朝 Medium" panose="02020500000000000000" pitchFamily="18" charset="-128"/>
              </a:rPr>
              <a:t>　入にあたっての地域ごとの影響が小さい。</a:t>
            </a:r>
          </a:p>
        </p:txBody>
      </p:sp>
      <p:sp>
        <p:nvSpPr>
          <p:cNvPr id="30" name="テキスト ボックス 29">
            <a:extLst>
              <a:ext uri="{FF2B5EF4-FFF2-40B4-BE49-F238E27FC236}">
                <a16:creationId xmlns:a16="http://schemas.microsoft.com/office/drawing/2014/main" id="{29A8F4DA-D834-4862-D143-0C42D7160F90}"/>
              </a:ext>
            </a:extLst>
          </p:cNvPr>
          <p:cNvSpPr txBox="1"/>
          <p:nvPr/>
        </p:nvSpPr>
        <p:spPr>
          <a:xfrm>
            <a:off x="259316" y="1193805"/>
            <a:ext cx="5041890" cy="1400383"/>
          </a:xfrm>
          <a:prstGeom prst="rect">
            <a:avLst/>
          </a:prstGeom>
          <a:noFill/>
        </p:spPr>
        <p:txBody>
          <a:bodyPr wrap="square" rtlCol="0">
            <a:spAutoFit/>
          </a:bodyPr>
          <a:lstStyle/>
          <a:p>
            <a:pPr marL="180975" indent="-180975"/>
            <a:r>
              <a:rPr kumimoji="1" lang="ja-JP" altLang="en-US" sz="1600" dirty="0">
                <a:latin typeface="BIZ UDP明朝 Medium" panose="02020500000000000000" pitchFamily="18" charset="-128"/>
                <a:ea typeface="BIZ UDP明朝 Medium" panose="02020500000000000000" pitchFamily="18" charset="-128"/>
              </a:rPr>
              <a:t>○延床面積が大きいほど、建築工事費に占める太陽光発電設備導入費用の割合は小さく、導入コストの負担も小さいと考えられる。</a:t>
            </a:r>
            <a:endParaRPr kumimoji="1" lang="en-US" altLang="ja-JP" sz="1600" dirty="0">
              <a:latin typeface="BIZ UDP明朝 Medium" panose="02020500000000000000" pitchFamily="18" charset="-128"/>
              <a:ea typeface="BIZ UDP明朝 Medium" panose="02020500000000000000" pitchFamily="18" charset="-128"/>
            </a:endParaRPr>
          </a:p>
          <a:p>
            <a:pPr marL="180975" indent="-180975">
              <a:spcBef>
                <a:spcPts val="600"/>
              </a:spcBef>
            </a:pPr>
            <a:r>
              <a:rPr kumimoji="1" lang="ja-JP" altLang="en-US" sz="1600" dirty="0">
                <a:latin typeface="BIZ UDP明朝 Medium" panose="02020500000000000000" pitchFamily="18" charset="-128"/>
                <a:ea typeface="BIZ UDP明朝 Medium" panose="02020500000000000000" pitchFamily="18" charset="-128"/>
              </a:rPr>
              <a:t>○集合住宅に比べ、非住宅建築物の方が割合が小さく、負担も小さいことがわかる。</a:t>
            </a:r>
            <a:endParaRPr kumimoji="1" lang="en-US" altLang="ja-JP" sz="1600" dirty="0">
              <a:latin typeface="BIZ UDP明朝 Medium" panose="02020500000000000000" pitchFamily="18" charset="-128"/>
              <a:ea typeface="BIZ UDP明朝 Medium" panose="02020500000000000000" pitchFamily="18" charset="-128"/>
            </a:endParaRPr>
          </a:p>
        </p:txBody>
      </p:sp>
      <p:sp>
        <p:nvSpPr>
          <p:cNvPr id="34" name="テキスト ボックス 33">
            <a:extLst>
              <a:ext uri="{FF2B5EF4-FFF2-40B4-BE49-F238E27FC236}">
                <a16:creationId xmlns:a16="http://schemas.microsoft.com/office/drawing/2014/main" id="{E841CE5D-EC45-ECBE-633C-FEA2884B7391}"/>
              </a:ext>
            </a:extLst>
          </p:cNvPr>
          <p:cNvSpPr txBox="1"/>
          <p:nvPr/>
        </p:nvSpPr>
        <p:spPr>
          <a:xfrm>
            <a:off x="259315" y="3816150"/>
            <a:ext cx="8602162" cy="338554"/>
          </a:xfrm>
          <a:prstGeom prst="rect">
            <a:avLst/>
          </a:prstGeom>
          <a:noFill/>
        </p:spPr>
        <p:txBody>
          <a:bodyPr wrap="square" rtlCol="0">
            <a:spAutoFit/>
          </a:bodyPr>
          <a:lstStyle/>
          <a:p>
            <a:r>
              <a:rPr kumimoji="1" lang="ja-JP" altLang="en-US" sz="1600" dirty="0">
                <a:latin typeface="BIZ UDPゴシック" panose="020B0400000000000000" pitchFamily="50" charset="-128"/>
                <a:ea typeface="BIZ UDPゴシック" panose="020B0400000000000000" pitchFamily="50" charset="-128"/>
              </a:rPr>
              <a:t>＜土地代を含む事業費全体に占める太陽光発電設備導入費用の割合＞</a:t>
            </a:r>
            <a:r>
              <a:rPr kumimoji="1" lang="ja-JP" altLang="en-US" sz="1400" dirty="0">
                <a:latin typeface="BIZ UDPゴシック" panose="020B0400000000000000" pitchFamily="50" charset="-128"/>
                <a:ea typeface="BIZ UDPゴシック" panose="020B0400000000000000" pitchFamily="50" charset="-128"/>
              </a:rPr>
              <a:t>（府内市町村を対象に試算）</a:t>
            </a:r>
          </a:p>
        </p:txBody>
      </p:sp>
      <p:sp>
        <p:nvSpPr>
          <p:cNvPr id="2" name="テキスト ボックス 1">
            <a:extLst>
              <a:ext uri="{FF2B5EF4-FFF2-40B4-BE49-F238E27FC236}">
                <a16:creationId xmlns:a16="http://schemas.microsoft.com/office/drawing/2014/main" id="{E6AC0A9D-FD23-70FB-3BEF-D2ADEBDF5734}"/>
              </a:ext>
            </a:extLst>
          </p:cNvPr>
          <p:cNvSpPr txBox="1"/>
          <p:nvPr/>
        </p:nvSpPr>
        <p:spPr>
          <a:xfrm>
            <a:off x="278731" y="2896784"/>
            <a:ext cx="5022475" cy="584775"/>
          </a:xfrm>
          <a:prstGeom prst="rect">
            <a:avLst/>
          </a:prstGeom>
          <a:noFill/>
          <a:ln w="19050">
            <a:solidFill>
              <a:schemeClr val="tx1"/>
            </a:solidFill>
          </a:ln>
        </p:spPr>
        <p:txBody>
          <a:bodyPr wrap="square" rtlCol="0">
            <a:spAutoFit/>
          </a:bodyPr>
          <a:lstStyle/>
          <a:p>
            <a:pPr algn="ctr"/>
            <a:r>
              <a:rPr kumimoji="1" lang="ja-JP" altLang="en-US" sz="1600" dirty="0">
                <a:latin typeface="BIZ UDP明朝 Medium" panose="02020500000000000000" pitchFamily="18" charset="-128"/>
                <a:ea typeface="BIZ UDP明朝 Medium" panose="02020500000000000000" pitchFamily="18" charset="-128"/>
              </a:rPr>
              <a:t>導入義務化にあたっては、</a:t>
            </a:r>
            <a:r>
              <a:rPr kumimoji="1" lang="ja-JP" altLang="en-US" sz="1600" u="sng" dirty="0">
                <a:latin typeface="BIZ UDP明朝 Medium" panose="02020500000000000000" pitchFamily="18" charset="-128"/>
                <a:ea typeface="BIZ UDP明朝 Medium" panose="02020500000000000000" pitchFamily="18" charset="-128"/>
              </a:rPr>
              <a:t>大規模建築物を優先</a:t>
            </a:r>
            <a:endParaRPr kumimoji="1" lang="en-US" altLang="ja-JP" sz="1600" u="sng" dirty="0">
              <a:latin typeface="BIZ UDP明朝 Medium" panose="02020500000000000000" pitchFamily="18" charset="-128"/>
              <a:ea typeface="BIZ UDP明朝 Medium" panose="02020500000000000000" pitchFamily="18" charset="-128"/>
            </a:endParaRPr>
          </a:p>
          <a:p>
            <a:pPr algn="ctr"/>
            <a:r>
              <a:rPr kumimoji="1" lang="ja-JP" altLang="en-US" sz="1600" dirty="0">
                <a:latin typeface="BIZ UDP明朝 Medium" panose="02020500000000000000" pitchFamily="18" charset="-128"/>
                <a:ea typeface="BIZ UDP明朝 Medium" panose="02020500000000000000" pitchFamily="18" charset="-128"/>
              </a:rPr>
              <a:t>導入義務化にあたっては、</a:t>
            </a:r>
            <a:r>
              <a:rPr kumimoji="1" lang="ja-JP" altLang="en-US" sz="1600" u="sng" dirty="0">
                <a:latin typeface="BIZ UDP明朝 Medium" panose="02020500000000000000" pitchFamily="18" charset="-128"/>
                <a:ea typeface="BIZ UDP明朝 Medium" panose="02020500000000000000" pitchFamily="18" charset="-128"/>
              </a:rPr>
              <a:t>非住宅建築物を優先</a:t>
            </a:r>
            <a:endParaRPr kumimoji="1" lang="en-US" altLang="ja-JP" sz="1600" u="sng" dirty="0">
              <a:latin typeface="BIZ UDP明朝 Medium" panose="02020500000000000000" pitchFamily="18" charset="-128"/>
              <a:ea typeface="BIZ UDP明朝 Medium" panose="02020500000000000000" pitchFamily="18" charset="-128"/>
            </a:endParaRPr>
          </a:p>
        </p:txBody>
      </p:sp>
      <p:sp>
        <p:nvSpPr>
          <p:cNvPr id="5" name="テキスト ボックス 4">
            <a:extLst>
              <a:ext uri="{FF2B5EF4-FFF2-40B4-BE49-F238E27FC236}">
                <a16:creationId xmlns:a16="http://schemas.microsoft.com/office/drawing/2014/main" id="{2BF68F64-9BF8-4CF9-D4C9-EB34F74FF53A}"/>
              </a:ext>
            </a:extLst>
          </p:cNvPr>
          <p:cNvSpPr txBox="1"/>
          <p:nvPr/>
        </p:nvSpPr>
        <p:spPr>
          <a:xfrm>
            <a:off x="278731" y="6283962"/>
            <a:ext cx="4341447" cy="338554"/>
          </a:xfrm>
          <a:prstGeom prst="rect">
            <a:avLst/>
          </a:prstGeom>
          <a:noFill/>
          <a:ln w="19050">
            <a:solidFill>
              <a:schemeClr val="tx1"/>
            </a:solidFill>
          </a:ln>
        </p:spPr>
        <p:txBody>
          <a:bodyPr wrap="square" rtlCol="0">
            <a:spAutoFit/>
          </a:bodyPr>
          <a:lstStyle/>
          <a:p>
            <a:pPr algn="ctr"/>
            <a:r>
              <a:rPr kumimoji="1" lang="ja-JP" altLang="en-US" sz="1600" dirty="0">
                <a:latin typeface="BIZ UDP明朝 Medium" panose="02020500000000000000" pitchFamily="18" charset="-128"/>
                <a:ea typeface="BIZ UDP明朝 Medium" panose="02020500000000000000" pitchFamily="18" charset="-128"/>
              </a:rPr>
              <a:t>導入義務化にあたっては、</a:t>
            </a:r>
            <a:r>
              <a:rPr kumimoji="1" lang="ja-JP" altLang="en-US" sz="1600" u="sng" dirty="0">
                <a:latin typeface="BIZ UDP明朝 Medium" panose="02020500000000000000" pitchFamily="18" charset="-128"/>
                <a:ea typeface="BIZ UDP明朝 Medium" panose="02020500000000000000" pitchFamily="18" charset="-128"/>
              </a:rPr>
              <a:t>大規模建築物を優先</a:t>
            </a:r>
            <a:endParaRPr kumimoji="1" lang="ja-JP" altLang="en-US" sz="1600" dirty="0"/>
          </a:p>
        </p:txBody>
      </p:sp>
      <p:sp>
        <p:nvSpPr>
          <p:cNvPr id="7" name="二等辺三角形 6">
            <a:extLst>
              <a:ext uri="{FF2B5EF4-FFF2-40B4-BE49-F238E27FC236}">
                <a16:creationId xmlns:a16="http://schemas.microsoft.com/office/drawing/2014/main" id="{E0F5EB74-BCED-FF92-2DEF-B6660EE69B17}"/>
              </a:ext>
            </a:extLst>
          </p:cNvPr>
          <p:cNvSpPr/>
          <p:nvPr/>
        </p:nvSpPr>
        <p:spPr>
          <a:xfrm rot="10800000">
            <a:off x="2068361" y="2621791"/>
            <a:ext cx="1586231" cy="170936"/>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二等辺三角形 10">
            <a:extLst>
              <a:ext uri="{FF2B5EF4-FFF2-40B4-BE49-F238E27FC236}">
                <a16:creationId xmlns:a16="http://schemas.microsoft.com/office/drawing/2014/main" id="{42089CB0-49AA-8F96-2018-E790CA0982F2}"/>
              </a:ext>
            </a:extLst>
          </p:cNvPr>
          <p:cNvSpPr/>
          <p:nvPr/>
        </p:nvSpPr>
        <p:spPr>
          <a:xfrm rot="10800000">
            <a:off x="1644463" y="5977823"/>
            <a:ext cx="1586231" cy="170936"/>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テキスト ボックス 26">
            <a:extLst>
              <a:ext uri="{FF2B5EF4-FFF2-40B4-BE49-F238E27FC236}">
                <a16:creationId xmlns:a16="http://schemas.microsoft.com/office/drawing/2014/main" id="{E4E88C94-DB7E-C5E6-3478-A9964AC456B5}"/>
              </a:ext>
            </a:extLst>
          </p:cNvPr>
          <p:cNvSpPr txBox="1"/>
          <p:nvPr/>
        </p:nvSpPr>
        <p:spPr>
          <a:xfrm>
            <a:off x="6026114" y="4243251"/>
            <a:ext cx="2709333" cy="446276"/>
          </a:xfrm>
          <a:prstGeom prst="rect">
            <a:avLst/>
          </a:prstGeom>
          <a:noFill/>
        </p:spPr>
        <p:txBody>
          <a:bodyPr wrap="square">
            <a:spAutoFit/>
          </a:bodyPr>
          <a:lstStyle/>
          <a:p>
            <a:pPr algn="l" fontAlgn="ctr"/>
            <a:r>
              <a:rPr lang="ja-JP" altLang="en-US" sz="1200" dirty="0">
                <a:latin typeface="Meiryo UI" panose="020B0604030504040204" pitchFamily="50" charset="-128"/>
                <a:ea typeface="Meiryo UI" panose="020B0604030504040204" pitchFamily="50" charset="-128"/>
              </a:rPr>
              <a:t>事務所</a:t>
            </a:r>
            <a:r>
              <a:rPr lang="ja-JP" altLang="en-US" sz="1100" dirty="0">
                <a:latin typeface="Meiryo UI" panose="020B0604030504040204" pitchFamily="50" charset="-128"/>
                <a:ea typeface="Meiryo UI" panose="020B0604030504040204" pitchFamily="50" charset="-128"/>
              </a:rPr>
              <a:t>（鉄筋コンクリート造、</a:t>
            </a:r>
            <a:endParaRPr lang="en-US" altLang="ja-JP" sz="1100" dirty="0">
              <a:latin typeface="Meiryo UI" panose="020B0604030504040204" pitchFamily="50" charset="-128"/>
              <a:ea typeface="Meiryo UI" panose="020B0604030504040204" pitchFamily="50" charset="-128"/>
            </a:endParaRPr>
          </a:p>
          <a:p>
            <a:pPr algn="l" fontAlgn="ctr"/>
            <a:r>
              <a:rPr lang="ja-JP" altLang="en-US" sz="1100" dirty="0">
                <a:latin typeface="Meiryo UI" panose="020B0604030504040204" pitchFamily="50" charset="-128"/>
                <a:ea typeface="Meiryo UI" panose="020B0604030504040204" pitchFamily="50" charset="-128"/>
              </a:rPr>
              <a:t>　　　　　　　太陽光発電設備容量</a:t>
            </a:r>
            <a:r>
              <a:rPr lang="en-US" altLang="ja-JP" sz="1100" dirty="0">
                <a:latin typeface="Meiryo UI" panose="020B0604030504040204" pitchFamily="50" charset="-128"/>
                <a:ea typeface="Meiryo UI" panose="020B0604030504040204" pitchFamily="50" charset="-128"/>
              </a:rPr>
              <a:t>10kW</a:t>
            </a:r>
            <a:r>
              <a:rPr lang="ja-JP" altLang="en-US" sz="1100" dirty="0">
                <a:latin typeface="Meiryo UI" panose="020B0604030504040204" pitchFamily="50" charset="-128"/>
                <a:ea typeface="Meiryo UI" panose="020B0604030504040204" pitchFamily="50" charset="-128"/>
              </a:rPr>
              <a:t>）</a:t>
            </a:r>
            <a:endParaRPr lang="ja-JP" altLang="ja-JP" sz="1100" b="0" i="0" strike="noStrike" dirty="0">
              <a:solidFill>
                <a:srgbClr val="000000"/>
              </a:solidFill>
              <a:effectLst/>
              <a:latin typeface="Meiryo UI" panose="020B0604030504040204" pitchFamily="50" charset="-128"/>
              <a:ea typeface="Meiryo UI" panose="020B0604030504040204" pitchFamily="50" charset="-128"/>
            </a:endParaRPr>
          </a:p>
        </p:txBody>
      </p:sp>
      <p:sp>
        <p:nvSpPr>
          <p:cNvPr id="3" name="スライド番号プレースホルダー 3">
            <a:extLst>
              <a:ext uri="{FF2B5EF4-FFF2-40B4-BE49-F238E27FC236}">
                <a16:creationId xmlns:a16="http://schemas.microsoft.com/office/drawing/2014/main" id="{C09A1F11-3804-9C0D-2F54-0025C4E8997B}"/>
              </a:ext>
            </a:extLst>
          </p:cNvPr>
          <p:cNvSpPr>
            <a:spLocks noGrp="1"/>
          </p:cNvSpPr>
          <p:nvPr>
            <p:ph type="sldNum" sz="quarter" idx="12"/>
          </p:nvPr>
        </p:nvSpPr>
        <p:spPr>
          <a:xfrm>
            <a:off x="6828211" y="6486752"/>
            <a:ext cx="2057400" cy="365125"/>
          </a:xfrm>
        </p:spPr>
        <p:txBody>
          <a:bodyPr/>
          <a:lstStyle/>
          <a:p>
            <a:fld id="{E9DA2AB3-856D-45F8-A5C2-10CE07E9BDD4}" type="slidenum">
              <a:rPr kumimoji="1" lang="ja-JP" altLang="en-US" sz="1800" smtClean="0"/>
              <a:t>8</a:t>
            </a:fld>
            <a:endParaRPr kumimoji="1" lang="ja-JP" altLang="en-US" dirty="0"/>
          </a:p>
        </p:txBody>
      </p:sp>
      <p:sp>
        <p:nvSpPr>
          <p:cNvPr id="4" name="テキスト ボックス 3">
            <a:extLst>
              <a:ext uri="{FF2B5EF4-FFF2-40B4-BE49-F238E27FC236}">
                <a16:creationId xmlns:a16="http://schemas.microsoft.com/office/drawing/2014/main" id="{CF81C3C8-5220-E72B-4EB9-FA3D37BE516B}"/>
              </a:ext>
            </a:extLst>
          </p:cNvPr>
          <p:cNvSpPr txBox="1"/>
          <p:nvPr/>
        </p:nvSpPr>
        <p:spPr>
          <a:xfrm>
            <a:off x="5408577" y="6522488"/>
            <a:ext cx="1114834" cy="200055"/>
          </a:xfrm>
          <a:prstGeom prst="rect">
            <a:avLst/>
          </a:prstGeom>
          <a:noFill/>
        </p:spPr>
        <p:txBody>
          <a:bodyPr wrap="square" rtlCol="0">
            <a:spAutoFit/>
          </a:bodyPr>
          <a:lstStyle/>
          <a:p>
            <a:r>
              <a:rPr kumimoji="1" lang="ja-JP" altLang="en-US" sz="700" dirty="0">
                <a:latin typeface="Meiryo UI" panose="020B0604030504040204" pitchFamily="50" charset="-128"/>
                <a:ea typeface="Meiryo UI" panose="020B0604030504040204" pitchFamily="50" charset="-128"/>
              </a:rPr>
              <a:t>敷地面積</a:t>
            </a:r>
            <a:r>
              <a:rPr kumimoji="1" lang="en-US" altLang="ja-JP" sz="700" dirty="0">
                <a:latin typeface="Meiryo UI" panose="020B0604030504040204" pitchFamily="50" charset="-128"/>
                <a:ea typeface="Meiryo UI" panose="020B0604030504040204" pitchFamily="50" charset="-128"/>
              </a:rPr>
              <a:t>200m2</a:t>
            </a:r>
            <a:r>
              <a:rPr kumimoji="1" lang="ja-JP" altLang="en-US" sz="700" dirty="0">
                <a:latin typeface="Meiryo UI" panose="020B0604030504040204" pitchFamily="50" charset="-128"/>
                <a:ea typeface="Meiryo UI" panose="020B0604030504040204" pitchFamily="50" charset="-128"/>
              </a:rPr>
              <a:t> </a:t>
            </a:r>
          </a:p>
        </p:txBody>
      </p:sp>
      <p:sp>
        <p:nvSpPr>
          <p:cNvPr id="40" name="テキスト ボックス 39">
            <a:extLst>
              <a:ext uri="{FF2B5EF4-FFF2-40B4-BE49-F238E27FC236}">
                <a16:creationId xmlns:a16="http://schemas.microsoft.com/office/drawing/2014/main" id="{E34B2C29-2B0E-8283-FFDA-41829F135962}"/>
              </a:ext>
            </a:extLst>
          </p:cNvPr>
          <p:cNvSpPr txBox="1"/>
          <p:nvPr/>
        </p:nvSpPr>
        <p:spPr>
          <a:xfrm>
            <a:off x="6496741" y="6528718"/>
            <a:ext cx="1114834" cy="200055"/>
          </a:xfrm>
          <a:prstGeom prst="rect">
            <a:avLst/>
          </a:prstGeom>
          <a:noFill/>
        </p:spPr>
        <p:txBody>
          <a:bodyPr wrap="square" rtlCol="0">
            <a:spAutoFit/>
          </a:bodyPr>
          <a:lstStyle/>
          <a:p>
            <a:r>
              <a:rPr kumimoji="1" lang="ja-JP" altLang="en-US" sz="700" dirty="0">
                <a:latin typeface="Meiryo UI" panose="020B0604030504040204" pitchFamily="50" charset="-128"/>
                <a:ea typeface="Meiryo UI" panose="020B0604030504040204" pitchFamily="50" charset="-128"/>
              </a:rPr>
              <a:t>敷地面積</a:t>
            </a:r>
            <a:r>
              <a:rPr kumimoji="1" lang="en-US" altLang="ja-JP" sz="700" dirty="0">
                <a:latin typeface="Meiryo UI" panose="020B0604030504040204" pitchFamily="50" charset="-128"/>
                <a:ea typeface="Meiryo UI" panose="020B0604030504040204" pitchFamily="50" charset="-128"/>
              </a:rPr>
              <a:t>1,500m2</a:t>
            </a:r>
            <a:r>
              <a:rPr kumimoji="1" lang="ja-JP" altLang="en-US" sz="700" dirty="0">
                <a:latin typeface="Meiryo UI" panose="020B0604030504040204" pitchFamily="50" charset="-128"/>
                <a:ea typeface="Meiryo UI" panose="020B0604030504040204" pitchFamily="50" charset="-128"/>
              </a:rPr>
              <a:t> </a:t>
            </a:r>
          </a:p>
        </p:txBody>
      </p:sp>
      <p:sp>
        <p:nvSpPr>
          <p:cNvPr id="42" name="テキスト ボックス 41">
            <a:extLst>
              <a:ext uri="{FF2B5EF4-FFF2-40B4-BE49-F238E27FC236}">
                <a16:creationId xmlns:a16="http://schemas.microsoft.com/office/drawing/2014/main" id="{B6452495-3EF9-EBFC-1EE0-236AD12C374C}"/>
              </a:ext>
            </a:extLst>
          </p:cNvPr>
          <p:cNvSpPr txBox="1"/>
          <p:nvPr/>
        </p:nvSpPr>
        <p:spPr>
          <a:xfrm>
            <a:off x="7691176" y="6515628"/>
            <a:ext cx="1114834" cy="200055"/>
          </a:xfrm>
          <a:prstGeom prst="rect">
            <a:avLst/>
          </a:prstGeom>
          <a:noFill/>
        </p:spPr>
        <p:txBody>
          <a:bodyPr wrap="square" rtlCol="0">
            <a:spAutoFit/>
          </a:bodyPr>
          <a:lstStyle/>
          <a:p>
            <a:r>
              <a:rPr kumimoji="1" lang="ja-JP" altLang="en-US" sz="700" dirty="0">
                <a:latin typeface="Meiryo UI" panose="020B0604030504040204" pitchFamily="50" charset="-128"/>
                <a:ea typeface="Meiryo UI" panose="020B0604030504040204" pitchFamily="50" charset="-128"/>
              </a:rPr>
              <a:t>敷地面積</a:t>
            </a:r>
            <a:r>
              <a:rPr kumimoji="1" lang="en-US" altLang="ja-JP" sz="700" dirty="0">
                <a:latin typeface="Meiryo UI" panose="020B0604030504040204" pitchFamily="50" charset="-128"/>
                <a:ea typeface="Meiryo UI" panose="020B0604030504040204" pitchFamily="50" charset="-128"/>
              </a:rPr>
              <a:t>4,000m2</a:t>
            </a:r>
            <a:r>
              <a:rPr kumimoji="1" lang="ja-JP" altLang="en-US" sz="700" dirty="0">
                <a:latin typeface="Meiryo UI" panose="020B0604030504040204" pitchFamily="50" charset="-128"/>
                <a:ea typeface="Meiryo UI" panose="020B0604030504040204" pitchFamily="50" charset="-128"/>
              </a:rPr>
              <a:t> </a:t>
            </a:r>
          </a:p>
        </p:txBody>
      </p:sp>
    </p:spTree>
    <p:extLst>
      <p:ext uri="{BB962C8B-B14F-4D97-AF65-F5344CB8AC3E}">
        <p14:creationId xmlns:p14="http://schemas.microsoft.com/office/powerpoint/2010/main" val="38662576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459BA-D067-5794-46F9-3A6E11CEDEE3}"/>
            </a:ext>
          </a:extLst>
        </p:cNvPr>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2E5BFC46-E0DC-2D37-11A4-E59316CD0491}"/>
              </a:ext>
            </a:extLst>
          </p:cNvPr>
          <p:cNvSpPr txBox="1"/>
          <p:nvPr/>
        </p:nvSpPr>
        <p:spPr>
          <a:xfrm>
            <a:off x="0" y="0"/>
            <a:ext cx="9144000" cy="400110"/>
          </a:xfrm>
          <a:prstGeom prst="rect">
            <a:avLst/>
          </a:prstGeom>
          <a:solidFill>
            <a:schemeClr val="accent5">
              <a:lumMod val="40000"/>
              <a:lumOff val="60000"/>
            </a:schemeClr>
          </a:solidFill>
        </p:spPr>
        <p:txBody>
          <a:bodyPr wrap="square" rtlCol="0">
            <a:spAutoFit/>
          </a:bodyPr>
          <a:lstStyle/>
          <a:p>
            <a:r>
              <a:rPr kumimoji="1" lang="ja-JP" altLang="en-US" sz="2000" dirty="0">
                <a:latin typeface="BIZ UDPゴシック" panose="020B0400000000000000" pitchFamily="50" charset="-128"/>
                <a:ea typeface="BIZ UDPゴシック" panose="020B0400000000000000" pitchFamily="50" charset="-128"/>
              </a:rPr>
              <a:t>ランニングコストの比較</a:t>
            </a:r>
          </a:p>
        </p:txBody>
      </p:sp>
      <p:pic>
        <p:nvPicPr>
          <p:cNvPr id="8" name="図 7">
            <a:extLst>
              <a:ext uri="{FF2B5EF4-FFF2-40B4-BE49-F238E27FC236}">
                <a16:creationId xmlns:a16="http://schemas.microsoft.com/office/drawing/2014/main" id="{D6DC60FC-B54D-8EE6-C6EA-32AF55F83D16}"/>
              </a:ext>
            </a:extLst>
          </p:cNvPr>
          <p:cNvPicPr>
            <a:picLocks noChangeAspect="1"/>
          </p:cNvPicPr>
          <p:nvPr/>
        </p:nvPicPr>
        <p:blipFill>
          <a:blip r:embed="rId2"/>
          <a:srcRect r="416" b="8839"/>
          <a:stretch>
            <a:fillRect/>
          </a:stretch>
        </p:blipFill>
        <p:spPr>
          <a:xfrm>
            <a:off x="1349179" y="4600166"/>
            <a:ext cx="6009930" cy="2008914"/>
          </a:xfrm>
          <a:prstGeom prst="rect">
            <a:avLst/>
          </a:prstGeom>
        </p:spPr>
      </p:pic>
      <p:pic>
        <p:nvPicPr>
          <p:cNvPr id="12" name="図 11">
            <a:extLst>
              <a:ext uri="{FF2B5EF4-FFF2-40B4-BE49-F238E27FC236}">
                <a16:creationId xmlns:a16="http://schemas.microsoft.com/office/drawing/2014/main" id="{FC28C7BA-32CC-F59E-7412-18A861958A60}"/>
              </a:ext>
            </a:extLst>
          </p:cNvPr>
          <p:cNvPicPr>
            <a:picLocks noChangeAspect="1"/>
          </p:cNvPicPr>
          <p:nvPr/>
        </p:nvPicPr>
        <p:blipFill>
          <a:blip r:embed="rId3"/>
          <a:stretch>
            <a:fillRect/>
          </a:stretch>
        </p:blipFill>
        <p:spPr>
          <a:xfrm>
            <a:off x="1501609" y="4225706"/>
            <a:ext cx="5893320" cy="263653"/>
          </a:xfrm>
          <a:prstGeom prst="rect">
            <a:avLst/>
          </a:prstGeom>
        </p:spPr>
      </p:pic>
      <p:sp>
        <p:nvSpPr>
          <p:cNvPr id="15" name="テキスト ボックス 14">
            <a:extLst>
              <a:ext uri="{FF2B5EF4-FFF2-40B4-BE49-F238E27FC236}">
                <a16:creationId xmlns:a16="http://schemas.microsoft.com/office/drawing/2014/main" id="{0883F829-38AD-31F5-9866-6D6731CA590E}"/>
              </a:ext>
            </a:extLst>
          </p:cNvPr>
          <p:cNvSpPr txBox="1"/>
          <p:nvPr/>
        </p:nvSpPr>
        <p:spPr>
          <a:xfrm>
            <a:off x="256032" y="427925"/>
            <a:ext cx="8631936" cy="1031051"/>
          </a:xfrm>
          <a:prstGeom prst="rect">
            <a:avLst/>
          </a:prstGeom>
          <a:noFill/>
        </p:spPr>
        <p:txBody>
          <a:bodyPr wrap="square" rtlCol="0">
            <a:spAutoFit/>
          </a:bodyPr>
          <a:lstStyle/>
          <a:p>
            <a:pPr marL="177800" indent="-177800" algn="just">
              <a:lnSpc>
                <a:spcPct val="150000"/>
              </a:lnSpc>
            </a:pPr>
            <a:r>
              <a:rPr kumimoji="1" lang="ja-JP" altLang="en-US" sz="1600" dirty="0">
                <a:latin typeface="BIZ UDPゴシック" panose="020B0400000000000000" pitchFamily="50" charset="-128"/>
                <a:ea typeface="BIZ UDPゴシック" panose="020B0400000000000000" pitchFamily="50" charset="-128"/>
              </a:rPr>
              <a:t>＜建築物の</a:t>
            </a:r>
            <a:r>
              <a:rPr kumimoji="1" lang="en-US" altLang="ja-JP" sz="1600" dirty="0">
                <a:latin typeface="BIZ UDPゴシック" panose="020B0400000000000000" pitchFamily="50" charset="-128"/>
                <a:ea typeface="BIZ UDPゴシック" panose="020B0400000000000000" pitchFamily="50" charset="-128"/>
              </a:rPr>
              <a:t>1</a:t>
            </a:r>
            <a:r>
              <a:rPr kumimoji="1" lang="ja-JP" altLang="en-US" sz="1600" dirty="0">
                <a:latin typeface="BIZ UDPゴシック" panose="020B0400000000000000" pitchFamily="50" charset="-128"/>
                <a:ea typeface="BIZ UDPゴシック" panose="020B0400000000000000" pitchFamily="50" charset="-128"/>
              </a:rPr>
              <a:t>日の電力消費量または一次エネルギー消費量の推移＞</a:t>
            </a:r>
          </a:p>
          <a:p>
            <a:pPr marL="177800" indent="-177800"/>
            <a:r>
              <a:rPr kumimoji="1" lang="ja-JP" altLang="en-US" sz="1600" dirty="0">
                <a:latin typeface="BIZ UDP明朝 Medium" panose="02020500000000000000" pitchFamily="18" charset="-128"/>
                <a:ea typeface="BIZ UDP明朝 Medium" panose="02020500000000000000" pitchFamily="18" charset="-128"/>
              </a:rPr>
              <a:t>○非住宅建築物では、日中のエネルギー消費量の割合が大きく、自家消費率も上がる。</a:t>
            </a:r>
            <a:endParaRPr kumimoji="1" lang="en-US" altLang="ja-JP" sz="1600" dirty="0">
              <a:latin typeface="BIZ UDP明朝 Medium" panose="02020500000000000000" pitchFamily="18" charset="-128"/>
              <a:ea typeface="BIZ UDP明朝 Medium" panose="02020500000000000000" pitchFamily="18" charset="-128"/>
            </a:endParaRPr>
          </a:p>
          <a:p>
            <a:pPr>
              <a:spcBef>
                <a:spcPts val="600"/>
              </a:spcBef>
            </a:pPr>
            <a:r>
              <a:rPr kumimoji="1" lang="ja-JP" altLang="en-US" sz="1600" dirty="0">
                <a:latin typeface="BIZ UDP明朝 Medium" panose="02020500000000000000" pitchFamily="18" charset="-128"/>
                <a:ea typeface="BIZ UDP明朝 Medium" panose="02020500000000000000" pitchFamily="18" charset="-128"/>
              </a:rPr>
              <a:t>○集合住宅において、電力需要のピークは朝や夕方以降にあり、日中の需要割合は小さい。</a:t>
            </a:r>
          </a:p>
        </p:txBody>
      </p:sp>
      <p:sp>
        <p:nvSpPr>
          <p:cNvPr id="17" name="テキスト ボックス 16">
            <a:extLst>
              <a:ext uri="{FF2B5EF4-FFF2-40B4-BE49-F238E27FC236}">
                <a16:creationId xmlns:a16="http://schemas.microsoft.com/office/drawing/2014/main" id="{543C2364-7695-A1B4-4DB6-4A256E0D79F2}"/>
              </a:ext>
            </a:extLst>
          </p:cNvPr>
          <p:cNvSpPr txBox="1"/>
          <p:nvPr/>
        </p:nvSpPr>
        <p:spPr>
          <a:xfrm>
            <a:off x="302201" y="1806664"/>
            <a:ext cx="8539598" cy="661720"/>
          </a:xfrm>
          <a:prstGeom prst="rect">
            <a:avLst/>
          </a:prstGeom>
          <a:noFill/>
          <a:ln w="15875">
            <a:solidFill>
              <a:schemeClr val="accent1">
                <a:shade val="15000"/>
              </a:schemeClr>
            </a:solidFill>
          </a:ln>
        </p:spPr>
        <p:txBody>
          <a:bodyPr wrap="square" rtlCol="0">
            <a:spAutoFit/>
          </a:bodyPr>
          <a:lstStyle/>
          <a:p>
            <a:pPr>
              <a:spcAft>
                <a:spcPts val="600"/>
              </a:spcAft>
            </a:pPr>
            <a:r>
              <a:rPr kumimoji="1" lang="ja-JP" altLang="en-US" sz="1600" dirty="0">
                <a:latin typeface="BIZ UDP明朝 Medium" panose="02020500000000000000" pitchFamily="18" charset="-128"/>
                <a:ea typeface="BIZ UDP明朝 Medium" panose="02020500000000000000" pitchFamily="18" charset="-128"/>
              </a:rPr>
              <a:t>　非住宅建築物は集合住宅に比べて、自家消費での太陽光発電設備の活用の可能性が大きい</a:t>
            </a:r>
            <a:endParaRPr kumimoji="1" lang="en-US" altLang="ja-JP" sz="1600" dirty="0">
              <a:latin typeface="BIZ UDP明朝 Medium" panose="02020500000000000000" pitchFamily="18" charset="-128"/>
              <a:ea typeface="BIZ UDP明朝 Medium" panose="02020500000000000000" pitchFamily="18" charset="-128"/>
            </a:endParaRPr>
          </a:p>
          <a:p>
            <a:r>
              <a:rPr kumimoji="1" lang="ja-JP" altLang="en-US" sz="1600" dirty="0">
                <a:latin typeface="BIZ UDP明朝 Medium" panose="02020500000000000000" pitchFamily="18" charset="-128"/>
                <a:ea typeface="BIZ UDP明朝 Medium" panose="02020500000000000000" pitchFamily="18" charset="-128"/>
              </a:rPr>
              <a:t>　⇒　導入義務化にあたっては、</a:t>
            </a:r>
            <a:r>
              <a:rPr kumimoji="1" lang="ja-JP" altLang="en-US" sz="1600" u="sng" dirty="0">
                <a:latin typeface="BIZ UDP明朝 Medium" panose="02020500000000000000" pitchFamily="18" charset="-128"/>
                <a:ea typeface="BIZ UDP明朝 Medium" panose="02020500000000000000" pitchFamily="18" charset="-128"/>
              </a:rPr>
              <a:t>非住宅建築物を優先</a:t>
            </a:r>
          </a:p>
        </p:txBody>
      </p:sp>
      <p:sp>
        <p:nvSpPr>
          <p:cNvPr id="5" name="二等辺三角形 4">
            <a:extLst>
              <a:ext uri="{FF2B5EF4-FFF2-40B4-BE49-F238E27FC236}">
                <a16:creationId xmlns:a16="http://schemas.microsoft.com/office/drawing/2014/main" id="{4D2A63E8-9F74-9517-B5C5-A7869B691933}"/>
              </a:ext>
            </a:extLst>
          </p:cNvPr>
          <p:cNvSpPr/>
          <p:nvPr/>
        </p:nvSpPr>
        <p:spPr>
          <a:xfrm rot="10800000">
            <a:off x="3778884" y="1547357"/>
            <a:ext cx="1586231" cy="170936"/>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722E8387-D631-337F-2BB1-5A2B7944A3EA}"/>
              </a:ext>
            </a:extLst>
          </p:cNvPr>
          <p:cNvSpPr/>
          <p:nvPr/>
        </p:nvSpPr>
        <p:spPr>
          <a:xfrm>
            <a:off x="1212698" y="2520960"/>
            <a:ext cx="6718603" cy="2056770"/>
          </a:xfrm>
          <a:prstGeom prst="rect">
            <a:avLst/>
          </a:prstGeom>
          <a:noFill/>
          <a:ln>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正方形/長方形 12">
            <a:extLst>
              <a:ext uri="{FF2B5EF4-FFF2-40B4-BE49-F238E27FC236}">
                <a16:creationId xmlns:a16="http://schemas.microsoft.com/office/drawing/2014/main" id="{F4B683B3-C91D-DCD1-C5F7-A9CA999D818F}"/>
              </a:ext>
            </a:extLst>
          </p:cNvPr>
          <p:cNvSpPr/>
          <p:nvPr/>
        </p:nvSpPr>
        <p:spPr>
          <a:xfrm>
            <a:off x="1212698" y="4628531"/>
            <a:ext cx="6717883" cy="2034816"/>
          </a:xfrm>
          <a:prstGeom prst="rect">
            <a:avLst/>
          </a:prstGeom>
          <a:noFill/>
          <a:ln>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スライド番号プレースホルダー 3">
            <a:extLst>
              <a:ext uri="{FF2B5EF4-FFF2-40B4-BE49-F238E27FC236}">
                <a16:creationId xmlns:a16="http://schemas.microsoft.com/office/drawing/2014/main" id="{FACCB321-6CF2-3D8C-48D5-E76CD75FBFBB}"/>
              </a:ext>
            </a:extLst>
          </p:cNvPr>
          <p:cNvSpPr>
            <a:spLocks noGrp="1"/>
          </p:cNvSpPr>
          <p:nvPr>
            <p:ph type="sldNum" sz="quarter" idx="12"/>
          </p:nvPr>
        </p:nvSpPr>
        <p:spPr>
          <a:xfrm>
            <a:off x="6830568" y="6483157"/>
            <a:ext cx="2057400" cy="365125"/>
          </a:xfrm>
        </p:spPr>
        <p:txBody>
          <a:bodyPr/>
          <a:lstStyle/>
          <a:p>
            <a:fld id="{E9DA2AB3-856D-45F8-A5C2-10CE07E9BDD4}" type="slidenum">
              <a:rPr kumimoji="1" lang="ja-JP" altLang="en-US" sz="1800" smtClean="0"/>
              <a:t>9</a:t>
            </a:fld>
            <a:endParaRPr kumimoji="1" lang="ja-JP" altLang="en-US" dirty="0"/>
          </a:p>
        </p:txBody>
      </p:sp>
      <p:pic>
        <p:nvPicPr>
          <p:cNvPr id="2" name="図 1">
            <a:extLst>
              <a:ext uri="{FF2B5EF4-FFF2-40B4-BE49-F238E27FC236}">
                <a16:creationId xmlns:a16="http://schemas.microsoft.com/office/drawing/2014/main" id="{BCCB5365-FC06-3D02-A535-0AD0996B27F6}"/>
              </a:ext>
            </a:extLst>
          </p:cNvPr>
          <p:cNvPicPr>
            <a:picLocks noChangeAspect="1"/>
          </p:cNvPicPr>
          <p:nvPr/>
        </p:nvPicPr>
        <p:blipFill>
          <a:blip r:embed="rId2"/>
          <a:srcRect l="3830" t="91052" r="88329" b="1785"/>
          <a:stretch>
            <a:fillRect/>
          </a:stretch>
        </p:blipFill>
        <p:spPr>
          <a:xfrm>
            <a:off x="7364449" y="6455034"/>
            <a:ext cx="473172" cy="157856"/>
          </a:xfrm>
          <a:prstGeom prst="rect">
            <a:avLst/>
          </a:prstGeom>
        </p:spPr>
      </p:pic>
      <p:pic>
        <p:nvPicPr>
          <p:cNvPr id="18" name="図 17">
            <a:extLst>
              <a:ext uri="{FF2B5EF4-FFF2-40B4-BE49-F238E27FC236}">
                <a16:creationId xmlns:a16="http://schemas.microsoft.com/office/drawing/2014/main" id="{5D11B5E0-BA97-382F-ECF5-873A9152E0AA}"/>
              </a:ext>
            </a:extLst>
          </p:cNvPr>
          <p:cNvPicPr>
            <a:picLocks noChangeAspect="1"/>
          </p:cNvPicPr>
          <p:nvPr/>
        </p:nvPicPr>
        <p:blipFill>
          <a:blip r:embed="rId4"/>
          <a:stretch>
            <a:fillRect/>
          </a:stretch>
        </p:blipFill>
        <p:spPr>
          <a:xfrm>
            <a:off x="1613587" y="2543396"/>
            <a:ext cx="5780544" cy="1766320"/>
          </a:xfrm>
          <a:prstGeom prst="rect">
            <a:avLst/>
          </a:prstGeom>
        </p:spPr>
      </p:pic>
    </p:spTree>
    <p:extLst>
      <p:ext uri="{BB962C8B-B14F-4D97-AF65-F5344CB8AC3E}">
        <p14:creationId xmlns:p14="http://schemas.microsoft.com/office/powerpoint/2010/main" val="25825188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206921-F055-DF2E-B932-86EA6764340C}"/>
            </a:ext>
          </a:extLst>
        </p:cNvPr>
        <p:cNvGrpSpPr/>
        <p:nvPr/>
      </p:nvGrpSpPr>
      <p:grpSpPr>
        <a:xfrm>
          <a:off x="0" y="0"/>
          <a:ext cx="0" cy="0"/>
          <a:chOff x="0" y="0"/>
          <a:chExt cx="0" cy="0"/>
        </a:xfrm>
      </p:grpSpPr>
      <p:pic>
        <p:nvPicPr>
          <p:cNvPr id="20" name="図 19">
            <a:extLst>
              <a:ext uri="{FF2B5EF4-FFF2-40B4-BE49-F238E27FC236}">
                <a16:creationId xmlns:a16="http://schemas.microsoft.com/office/drawing/2014/main" id="{8AC74516-B39C-A325-4D2E-C10935EF245F}"/>
              </a:ext>
            </a:extLst>
          </p:cNvPr>
          <p:cNvPicPr>
            <a:picLocks noChangeAspect="1"/>
          </p:cNvPicPr>
          <p:nvPr/>
        </p:nvPicPr>
        <p:blipFill>
          <a:blip r:embed="rId2"/>
          <a:srcRect b="9166"/>
          <a:stretch>
            <a:fillRect/>
          </a:stretch>
        </p:blipFill>
        <p:spPr>
          <a:xfrm>
            <a:off x="4482336" y="3026776"/>
            <a:ext cx="3708632" cy="2142000"/>
          </a:xfrm>
          <a:prstGeom prst="rect">
            <a:avLst/>
          </a:prstGeom>
        </p:spPr>
      </p:pic>
      <p:pic>
        <p:nvPicPr>
          <p:cNvPr id="16" name="図 15">
            <a:extLst>
              <a:ext uri="{FF2B5EF4-FFF2-40B4-BE49-F238E27FC236}">
                <a16:creationId xmlns:a16="http://schemas.microsoft.com/office/drawing/2014/main" id="{B37F3533-194F-F6D3-8AEF-315507CDD494}"/>
              </a:ext>
            </a:extLst>
          </p:cNvPr>
          <p:cNvPicPr>
            <a:picLocks noChangeAspect="1"/>
          </p:cNvPicPr>
          <p:nvPr/>
        </p:nvPicPr>
        <p:blipFill>
          <a:blip r:embed="rId3"/>
          <a:srcRect b="9849"/>
          <a:stretch>
            <a:fillRect/>
          </a:stretch>
        </p:blipFill>
        <p:spPr>
          <a:xfrm>
            <a:off x="276657" y="3032252"/>
            <a:ext cx="3743512" cy="2141164"/>
          </a:xfrm>
          <a:prstGeom prst="rect">
            <a:avLst/>
          </a:prstGeom>
          <a:ln cap="sq">
            <a:noFill/>
          </a:ln>
        </p:spPr>
      </p:pic>
      <p:sp>
        <p:nvSpPr>
          <p:cNvPr id="4" name="スライド番号プレースホルダー 3">
            <a:extLst>
              <a:ext uri="{FF2B5EF4-FFF2-40B4-BE49-F238E27FC236}">
                <a16:creationId xmlns:a16="http://schemas.microsoft.com/office/drawing/2014/main" id="{7084D98B-966C-0B3D-0BB1-1B71CC70178F}"/>
              </a:ext>
            </a:extLst>
          </p:cNvPr>
          <p:cNvSpPr>
            <a:spLocks noGrp="1"/>
          </p:cNvSpPr>
          <p:nvPr>
            <p:ph type="sldNum" sz="quarter" idx="12"/>
          </p:nvPr>
        </p:nvSpPr>
        <p:spPr>
          <a:xfrm>
            <a:off x="6832600" y="6492291"/>
            <a:ext cx="2057400" cy="365125"/>
          </a:xfrm>
        </p:spPr>
        <p:txBody>
          <a:bodyPr/>
          <a:lstStyle/>
          <a:p>
            <a:fld id="{203A2EBC-B70D-400C-B624-6CE949F69608}" type="slidenum">
              <a:rPr kumimoji="1" lang="ja-JP" altLang="en-US" sz="1800" smtClean="0"/>
              <a:t>10</a:t>
            </a:fld>
            <a:endParaRPr kumimoji="1" lang="ja-JP" altLang="en-US" dirty="0"/>
          </a:p>
        </p:txBody>
      </p:sp>
      <p:sp>
        <p:nvSpPr>
          <p:cNvPr id="6" name="テキスト ボックス 5">
            <a:extLst>
              <a:ext uri="{FF2B5EF4-FFF2-40B4-BE49-F238E27FC236}">
                <a16:creationId xmlns:a16="http://schemas.microsoft.com/office/drawing/2014/main" id="{9F421991-32BD-BBE1-B65E-537FD90456E9}"/>
              </a:ext>
            </a:extLst>
          </p:cNvPr>
          <p:cNvSpPr txBox="1"/>
          <p:nvPr/>
        </p:nvSpPr>
        <p:spPr>
          <a:xfrm>
            <a:off x="0" y="0"/>
            <a:ext cx="9144000" cy="649966"/>
          </a:xfrm>
          <a:prstGeom prst="rect">
            <a:avLst/>
          </a:prstGeom>
          <a:solidFill>
            <a:schemeClr val="accent5">
              <a:lumMod val="40000"/>
              <a:lumOff val="60000"/>
            </a:schemeClr>
          </a:solidFill>
        </p:spPr>
        <p:txBody>
          <a:bodyPr wrap="square" rtlCol="0">
            <a:noAutofit/>
          </a:bodyPr>
          <a:lstStyle/>
          <a:p>
            <a:r>
              <a:rPr kumimoji="1" lang="ja-JP" altLang="en-US" sz="2000" dirty="0">
                <a:latin typeface="BIZ UDPゴシック" panose="020B0400000000000000" pitchFamily="50" charset="-128"/>
                <a:ea typeface="BIZ UDPゴシック" panose="020B0400000000000000" pitchFamily="50" charset="-128"/>
              </a:rPr>
              <a:t>太陽光発電設備の投資回収シミュレーション（１）</a:t>
            </a:r>
          </a:p>
        </p:txBody>
      </p:sp>
      <p:sp>
        <p:nvSpPr>
          <p:cNvPr id="23" name="テキスト ボックス 22">
            <a:extLst>
              <a:ext uri="{FF2B5EF4-FFF2-40B4-BE49-F238E27FC236}">
                <a16:creationId xmlns:a16="http://schemas.microsoft.com/office/drawing/2014/main" id="{93417B98-20CF-29D3-92F5-CA92DE13BF02}"/>
              </a:ext>
            </a:extLst>
          </p:cNvPr>
          <p:cNvSpPr txBox="1"/>
          <p:nvPr/>
        </p:nvSpPr>
        <p:spPr>
          <a:xfrm>
            <a:off x="259077" y="1053361"/>
            <a:ext cx="8609196" cy="1231106"/>
          </a:xfrm>
          <a:prstGeom prst="rect">
            <a:avLst/>
          </a:prstGeom>
          <a:noFill/>
          <a:ln w="12700">
            <a:noFill/>
            <a:prstDash val="dash"/>
          </a:ln>
        </p:spPr>
        <p:txBody>
          <a:bodyPr wrap="square" rtlCol="0">
            <a:spAutoFit/>
          </a:bodyPr>
          <a:lstStyle/>
          <a:p>
            <a:r>
              <a:rPr kumimoji="1" lang="ja-JP" altLang="en-US" sz="1600" dirty="0">
                <a:latin typeface="BIZ UDP明朝 Medium" panose="02020500000000000000" pitchFamily="18" charset="-128"/>
                <a:ea typeface="BIZ UDP明朝 Medium" panose="02020500000000000000" pitchFamily="18" charset="-128"/>
              </a:rPr>
              <a:t>○</a:t>
            </a:r>
            <a:r>
              <a:rPr lang="ja-JP" altLang="en-US" sz="1600" dirty="0">
                <a:latin typeface="BIZ UDP明朝 Medium" panose="02020500000000000000" pitchFamily="18" charset="-128"/>
                <a:ea typeface="BIZ UDP明朝 Medium" panose="02020500000000000000" pitchFamily="18" charset="-128"/>
              </a:rPr>
              <a:t>非住宅建築物の方が、住宅に比べて償還期間が短い。</a:t>
            </a:r>
            <a:endParaRPr lang="en-US" altLang="ja-JP" sz="1600" dirty="0">
              <a:latin typeface="BIZ UDP明朝 Medium" panose="02020500000000000000" pitchFamily="18" charset="-128"/>
              <a:ea typeface="BIZ UDP明朝 Medium" panose="02020500000000000000" pitchFamily="18" charset="-128"/>
            </a:endParaRPr>
          </a:p>
          <a:p>
            <a:pPr>
              <a:spcBef>
                <a:spcPts val="600"/>
              </a:spcBef>
            </a:pPr>
            <a:r>
              <a:rPr kumimoji="1" lang="ja-JP" altLang="en-US" sz="1600" dirty="0">
                <a:latin typeface="BIZ UDP明朝 Medium" panose="02020500000000000000" pitchFamily="18" charset="-128"/>
                <a:ea typeface="BIZ UDP明朝 Medium" panose="02020500000000000000" pitchFamily="18" charset="-128"/>
              </a:rPr>
              <a:t>○ </a:t>
            </a:r>
            <a:r>
              <a:rPr lang="en-US" altLang="ja-JP" sz="1600" dirty="0">
                <a:latin typeface="BIZ UDP明朝 Medium" panose="02020500000000000000" pitchFamily="18" charset="-128"/>
                <a:ea typeface="BIZ UDP明朝 Medium" panose="02020500000000000000" pitchFamily="18" charset="-128"/>
              </a:rPr>
              <a:t>FIT</a:t>
            </a:r>
            <a:r>
              <a:rPr lang="ja-JP" altLang="en-US" sz="1600" dirty="0">
                <a:latin typeface="BIZ UDP明朝 Medium" panose="02020500000000000000" pitchFamily="18" charset="-128"/>
                <a:ea typeface="BIZ UDP明朝 Medium" panose="02020500000000000000" pitchFamily="18" charset="-128"/>
              </a:rPr>
              <a:t>制度による買取期間内での投資回収は、非住宅建築物では可能だが、住宅では困難。</a:t>
            </a:r>
            <a:endParaRPr lang="en-US" altLang="ja-JP" sz="1600" dirty="0">
              <a:latin typeface="BIZ UDP明朝 Medium" panose="02020500000000000000" pitchFamily="18" charset="-128"/>
              <a:ea typeface="BIZ UDP明朝 Medium" panose="02020500000000000000" pitchFamily="18" charset="-128"/>
            </a:endParaRPr>
          </a:p>
          <a:p>
            <a:pPr>
              <a:spcBef>
                <a:spcPts val="600"/>
              </a:spcBef>
            </a:pPr>
            <a:r>
              <a:rPr kumimoji="1" lang="ja-JP" altLang="en-US" sz="1600" dirty="0">
                <a:latin typeface="BIZ UDP明朝 Medium" panose="02020500000000000000" pitchFamily="18" charset="-128"/>
                <a:ea typeface="BIZ UDP明朝 Medium" panose="02020500000000000000" pitchFamily="18" charset="-128"/>
              </a:rPr>
              <a:t>○</a:t>
            </a:r>
            <a:r>
              <a:rPr lang="ja-JP" altLang="en-US" sz="1600" dirty="0">
                <a:latin typeface="BIZ UDP明朝 Medium" panose="02020500000000000000" pitchFamily="18" charset="-128"/>
                <a:ea typeface="BIZ UDP明朝 Medium" panose="02020500000000000000" pitchFamily="18" charset="-128"/>
              </a:rPr>
              <a:t>集合住宅で</a:t>
            </a:r>
            <a:r>
              <a:rPr lang="en-US" altLang="ja-JP" sz="1600" dirty="0">
                <a:latin typeface="BIZ UDP明朝 Medium" panose="02020500000000000000" pitchFamily="18" charset="-128"/>
                <a:ea typeface="BIZ UDP明朝 Medium" panose="02020500000000000000" pitchFamily="18" charset="-128"/>
              </a:rPr>
              <a:t>10kW</a:t>
            </a:r>
            <a:r>
              <a:rPr lang="ja-JP" altLang="en-US" sz="1600" dirty="0">
                <a:latin typeface="BIZ UDP明朝 Medium" panose="02020500000000000000" pitchFamily="18" charset="-128"/>
                <a:ea typeface="BIZ UDP明朝 Medium" panose="02020500000000000000" pitchFamily="18" charset="-128"/>
              </a:rPr>
              <a:t>以上を設置する場合、自家消費率が低くなり、</a:t>
            </a:r>
            <a:r>
              <a:rPr lang="en-US" altLang="ja-JP" sz="1600" dirty="0">
                <a:latin typeface="BIZ UDP明朝 Medium" panose="02020500000000000000" pitchFamily="18" charset="-128"/>
                <a:ea typeface="BIZ UDP明朝 Medium" panose="02020500000000000000" pitchFamily="18" charset="-128"/>
              </a:rPr>
              <a:t>FIT</a:t>
            </a:r>
            <a:r>
              <a:rPr lang="ja-JP" altLang="en-US" sz="1600" dirty="0">
                <a:latin typeface="BIZ UDP明朝 Medium" panose="02020500000000000000" pitchFamily="18" charset="-128"/>
                <a:ea typeface="BIZ UDP明朝 Medium" panose="02020500000000000000" pitchFamily="18" charset="-128"/>
              </a:rPr>
              <a:t>制度が適用できない場合</a:t>
            </a:r>
            <a:endParaRPr lang="en-US" altLang="ja-JP" sz="1600" dirty="0">
              <a:latin typeface="BIZ UDP明朝 Medium" panose="02020500000000000000" pitchFamily="18" charset="-128"/>
              <a:ea typeface="BIZ UDP明朝 Medium" panose="02020500000000000000" pitchFamily="18" charset="-128"/>
            </a:endParaRPr>
          </a:p>
          <a:p>
            <a:r>
              <a:rPr lang="ja-JP" altLang="en-US" sz="1600" dirty="0">
                <a:latin typeface="BIZ UDP明朝 Medium" panose="02020500000000000000" pitchFamily="18" charset="-128"/>
                <a:ea typeface="BIZ UDP明朝 Medium" panose="02020500000000000000" pitchFamily="18" charset="-128"/>
              </a:rPr>
              <a:t>　がある。</a:t>
            </a:r>
            <a:endParaRPr lang="en-US" altLang="ja-JP" sz="1600" dirty="0">
              <a:latin typeface="BIZ UDP明朝 Medium" panose="02020500000000000000" pitchFamily="18" charset="-128"/>
              <a:ea typeface="BIZ UDP明朝 Medium" panose="02020500000000000000" pitchFamily="18" charset="-128"/>
            </a:endParaRPr>
          </a:p>
        </p:txBody>
      </p:sp>
      <p:sp>
        <p:nvSpPr>
          <p:cNvPr id="25" name="正方形/長方形 24">
            <a:extLst>
              <a:ext uri="{FF2B5EF4-FFF2-40B4-BE49-F238E27FC236}">
                <a16:creationId xmlns:a16="http://schemas.microsoft.com/office/drawing/2014/main" id="{6682B1CF-EA27-54C3-5C03-A6B8E8E9A597}"/>
              </a:ext>
            </a:extLst>
          </p:cNvPr>
          <p:cNvSpPr/>
          <p:nvPr/>
        </p:nvSpPr>
        <p:spPr>
          <a:xfrm>
            <a:off x="6222781" y="5180819"/>
            <a:ext cx="2298548" cy="506318"/>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Aft>
                <a:spcPts val="300"/>
              </a:spcAft>
            </a:pPr>
            <a:r>
              <a:rPr kumimoji="1" lang="en-US" altLang="ja-JP" sz="1200" dirty="0">
                <a:solidFill>
                  <a:schemeClr val="tx1"/>
                </a:solidFill>
                <a:latin typeface="BIZ UDPゴシック" panose="020B0400000000000000" pitchFamily="50" charset="-128"/>
                <a:ea typeface="BIZ UDPゴシック" panose="020B0400000000000000" pitchFamily="50" charset="-128"/>
              </a:rPr>
              <a:t>FIT</a:t>
            </a:r>
            <a:r>
              <a:rPr kumimoji="1" lang="ja-JP" altLang="en-US" sz="1200" dirty="0">
                <a:solidFill>
                  <a:schemeClr val="tx1"/>
                </a:solidFill>
                <a:latin typeface="BIZ UDPゴシック" panose="020B0400000000000000" pitchFamily="50" charset="-128"/>
                <a:ea typeface="BIZ UDPゴシック" panose="020B0400000000000000" pitchFamily="50" charset="-128"/>
              </a:rPr>
              <a:t>制度　＜</a:t>
            </a:r>
            <a:r>
              <a:rPr kumimoji="1" lang="en-US" altLang="ja-JP" sz="1200" u="sng" dirty="0">
                <a:solidFill>
                  <a:schemeClr val="tx1"/>
                </a:solidFill>
                <a:latin typeface="BIZ UDPゴシック" panose="020B0400000000000000" pitchFamily="50" charset="-128"/>
                <a:ea typeface="BIZ UDPゴシック" panose="020B0400000000000000" pitchFamily="50" charset="-128"/>
              </a:rPr>
              <a:t>10kW</a:t>
            </a:r>
            <a:r>
              <a:rPr kumimoji="1" lang="ja-JP" altLang="en-US" sz="1200" u="sng" dirty="0">
                <a:solidFill>
                  <a:schemeClr val="tx1"/>
                </a:solidFill>
                <a:latin typeface="BIZ UDPゴシック" panose="020B0400000000000000" pitchFamily="50" charset="-128"/>
                <a:ea typeface="BIZ UDPゴシック" panose="020B0400000000000000" pitchFamily="50" charset="-128"/>
              </a:rPr>
              <a:t>未満</a:t>
            </a:r>
            <a:r>
              <a:rPr kumimoji="1" lang="ja-JP" altLang="en-US" sz="1200" dirty="0">
                <a:solidFill>
                  <a:schemeClr val="tx1"/>
                </a:solidFill>
                <a:latin typeface="BIZ UDPゴシック" panose="020B0400000000000000" pitchFamily="50" charset="-128"/>
                <a:ea typeface="BIZ UDPゴシック" panose="020B0400000000000000" pitchFamily="50" charset="-128"/>
              </a:rPr>
              <a:t>＞</a:t>
            </a:r>
            <a:endParaRPr kumimoji="1" lang="en-US" altLang="ja-JP" sz="1200" dirty="0">
              <a:solidFill>
                <a:schemeClr val="tx1"/>
              </a:solidFill>
              <a:latin typeface="BIZ UDPゴシック" panose="020B0400000000000000" pitchFamily="50" charset="-128"/>
              <a:ea typeface="BIZ UDPゴシック" panose="020B0400000000000000" pitchFamily="50" charset="-128"/>
            </a:endParaRPr>
          </a:p>
          <a:p>
            <a:r>
              <a:rPr kumimoji="1" lang="ja-JP" altLang="en-US" sz="1200" dirty="0">
                <a:solidFill>
                  <a:schemeClr val="tx1"/>
                </a:solidFill>
                <a:latin typeface="BIZ UDPゴシック" panose="020B0400000000000000" pitchFamily="50" charset="-128"/>
                <a:ea typeface="BIZ UDPゴシック" panose="020B0400000000000000" pitchFamily="50" charset="-128"/>
              </a:rPr>
              <a:t>　・買取期間：</a:t>
            </a:r>
            <a:r>
              <a:rPr kumimoji="1" lang="en-US" altLang="ja-JP" sz="1200" dirty="0">
                <a:solidFill>
                  <a:schemeClr val="tx1"/>
                </a:solidFill>
                <a:latin typeface="BIZ UDPゴシック" panose="020B0400000000000000" pitchFamily="50" charset="-128"/>
                <a:ea typeface="BIZ UDPゴシック" panose="020B0400000000000000" pitchFamily="50" charset="-128"/>
              </a:rPr>
              <a:t>10</a:t>
            </a:r>
            <a:r>
              <a:rPr kumimoji="1" lang="ja-JP" altLang="en-US" sz="1200" dirty="0">
                <a:solidFill>
                  <a:schemeClr val="tx1"/>
                </a:solidFill>
                <a:latin typeface="BIZ UDPゴシック" panose="020B0400000000000000" pitchFamily="50" charset="-128"/>
                <a:ea typeface="BIZ UDPゴシック" panose="020B0400000000000000" pitchFamily="50" charset="-128"/>
              </a:rPr>
              <a:t>年　・余剰売電</a:t>
            </a:r>
          </a:p>
        </p:txBody>
      </p:sp>
      <p:sp>
        <p:nvSpPr>
          <p:cNvPr id="27" name="正方形/長方形 26">
            <a:extLst>
              <a:ext uri="{FF2B5EF4-FFF2-40B4-BE49-F238E27FC236}">
                <a16:creationId xmlns:a16="http://schemas.microsoft.com/office/drawing/2014/main" id="{F40279DE-CAD2-1CDE-77B4-4E86135AB8A3}"/>
              </a:ext>
            </a:extLst>
          </p:cNvPr>
          <p:cNvSpPr/>
          <p:nvPr/>
        </p:nvSpPr>
        <p:spPr>
          <a:xfrm>
            <a:off x="733476" y="5174875"/>
            <a:ext cx="4621414" cy="512262"/>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Aft>
                <a:spcPts val="300"/>
              </a:spcAft>
            </a:pPr>
            <a:r>
              <a:rPr kumimoji="1" lang="en-US" altLang="ja-JP" sz="1200" dirty="0">
                <a:solidFill>
                  <a:schemeClr val="tx1"/>
                </a:solidFill>
                <a:latin typeface="BIZ UDPゴシック" panose="020B0400000000000000" pitchFamily="50" charset="-128"/>
                <a:ea typeface="BIZ UDPゴシック" panose="020B0400000000000000" pitchFamily="50" charset="-128"/>
              </a:rPr>
              <a:t>FIT</a:t>
            </a:r>
            <a:r>
              <a:rPr kumimoji="1" lang="ja-JP" altLang="en-US" sz="1200" dirty="0">
                <a:solidFill>
                  <a:schemeClr val="tx1"/>
                </a:solidFill>
                <a:latin typeface="BIZ UDPゴシック" panose="020B0400000000000000" pitchFamily="50" charset="-128"/>
                <a:ea typeface="BIZ UDPゴシック" panose="020B0400000000000000" pitchFamily="50" charset="-128"/>
              </a:rPr>
              <a:t>制度　</a:t>
            </a:r>
            <a:r>
              <a:rPr kumimoji="1" lang="en-US" altLang="ja-JP" sz="1200" dirty="0">
                <a:solidFill>
                  <a:schemeClr val="tx1"/>
                </a:solidFill>
                <a:latin typeface="BIZ UDPゴシック" panose="020B0400000000000000" pitchFamily="50" charset="-128"/>
                <a:ea typeface="BIZ UDPゴシック" panose="020B0400000000000000" pitchFamily="50" charset="-128"/>
              </a:rPr>
              <a:t>&lt;</a:t>
            </a:r>
            <a:r>
              <a:rPr kumimoji="1" lang="en-US" altLang="ja-JP" sz="1200" u="sng" dirty="0">
                <a:solidFill>
                  <a:schemeClr val="tx1"/>
                </a:solidFill>
                <a:latin typeface="BIZ UDPゴシック" panose="020B0400000000000000" pitchFamily="50" charset="-128"/>
                <a:ea typeface="BIZ UDPゴシック" panose="020B0400000000000000" pitchFamily="50" charset="-128"/>
              </a:rPr>
              <a:t>10kW</a:t>
            </a:r>
            <a:r>
              <a:rPr kumimoji="1" lang="ja-JP" altLang="en-US" sz="1200" u="sng" dirty="0">
                <a:solidFill>
                  <a:schemeClr val="tx1"/>
                </a:solidFill>
                <a:latin typeface="BIZ UDPゴシック" panose="020B0400000000000000" pitchFamily="50" charset="-128"/>
                <a:ea typeface="BIZ UDPゴシック" panose="020B0400000000000000" pitchFamily="50" charset="-128"/>
              </a:rPr>
              <a:t>以上</a:t>
            </a:r>
            <a:r>
              <a:rPr kumimoji="1" lang="en-US" altLang="ja-JP" sz="1200" u="sng" dirty="0">
                <a:solidFill>
                  <a:schemeClr val="tx1"/>
                </a:solidFill>
                <a:latin typeface="BIZ UDPゴシック" panose="020B0400000000000000" pitchFamily="50" charset="-128"/>
                <a:ea typeface="BIZ UDPゴシック" panose="020B0400000000000000" pitchFamily="50" charset="-128"/>
              </a:rPr>
              <a:t>50kW</a:t>
            </a:r>
            <a:r>
              <a:rPr kumimoji="1" lang="ja-JP" altLang="en-US" sz="1200" u="sng" dirty="0">
                <a:solidFill>
                  <a:schemeClr val="tx1"/>
                </a:solidFill>
                <a:latin typeface="BIZ UDPゴシック" panose="020B0400000000000000" pitchFamily="50" charset="-128"/>
                <a:ea typeface="BIZ UDPゴシック" panose="020B0400000000000000" pitchFamily="50" charset="-128"/>
              </a:rPr>
              <a:t>未満</a:t>
            </a:r>
            <a:r>
              <a:rPr kumimoji="1" lang="en-US" altLang="ja-JP" sz="1200" dirty="0">
                <a:solidFill>
                  <a:schemeClr val="tx1"/>
                </a:solidFill>
                <a:latin typeface="BIZ UDPゴシック" panose="020B0400000000000000" pitchFamily="50" charset="-128"/>
                <a:ea typeface="BIZ UDPゴシック" panose="020B0400000000000000" pitchFamily="50" charset="-128"/>
              </a:rPr>
              <a:t>&gt;</a:t>
            </a:r>
          </a:p>
          <a:p>
            <a:r>
              <a:rPr kumimoji="1" lang="en-US" altLang="ja-JP" sz="1200" dirty="0">
                <a:solidFill>
                  <a:schemeClr val="tx1"/>
                </a:solidFill>
                <a:latin typeface="BIZ UDPゴシック" panose="020B0400000000000000" pitchFamily="50" charset="-128"/>
                <a:ea typeface="BIZ UDPゴシック" panose="020B0400000000000000" pitchFamily="50" charset="-128"/>
              </a:rPr>
              <a:t> </a:t>
            </a:r>
            <a:r>
              <a:rPr kumimoji="1" lang="ja-JP" altLang="en-US" sz="1200" dirty="0">
                <a:solidFill>
                  <a:schemeClr val="tx1"/>
                </a:solidFill>
                <a:latin typeface="BIZ UDPゴシック" panose="020B0400000000000000" pitchFamily="50" charset="-128"/>
                <a:ea typeface="BIZ UDPゴシック" panose="020B0400000000000000" pitchFamily="50" charset="-128"/>
              </a:rPr>
              <a:t>・買取期間：</a:t>
            </a:r>
            <a:r>
              <a:rPr kumimoji="1" lang="en-US" altLang="ja-JP" sz="1200" dirty="0">
                <a:solidFill>
                  <a:schemeClr val="tx1"/>
                </a:solidFill>
                <a:latin typeface="BIZ UDPゴシック" panose="020B0400000000000000" pitchFamily="50" charset="-128"/>
                <a:ea typeface="BIZ UDPゴシック" panose="020B0400000000000000" pitchFamily="50" charset="-128"/>
              </a:rPr>
              <a:t>20</a:t>
            </a:r>
            <a:r>
              <a:rPr kumimoji="1" lang="ja-JP" altLang="en-US" sz="1200" dirty="0">
                <a:solidFill>
                  <a:schemeClr val="tx1"/>
                </a:solidFill>
                <a:latin typeface="BIZ UDPゴシック" panose="020B0400000000000000" pitchFamily="50" charset="-128"/>
                <a:ea typeface="BIZ UDPゴシック" panose="020B0400000000000000" pitchFamily="50" charset="-128"/>
              </a:rPr>
              <a:t>年 ・余剰売電（発電量の</a:t>
            </a:r>
            <a:r>
              <a:rPr kumimoji="1" lang="en-US" altLang="ja-JP" sz="1200" dirty="0">
                <a:solidFill>
                  <a:schemeClr val="tx1"/>
                </a:solidFill>
                <a:latin typeface="BIZ UDPゴシック" panose="020B0400000000000000" pitchFamily="50" charset="-128"/>
                <a:ea typeface="BIZ UDPゴシック" panose="020B0400000000000000" pitchFamily="50" charset="-128"/>
              </a:rPr>
              <a:t>30%</a:t>
            </a:r>
            <a:r>
              <a:rPr kumimoji="1" lang="ja-JP" altLang="en-US" sz="1200" dirty="0">
                <a:solidFill>
                  <a:schemeClr val="tx1"/>
                </a:solidFill>
                <a:latin typeface="BIZ UDPゴシック" panose="020B0400000000000000" pitchFamily="50" charset="-128"/>
                <a:ea typeface="BIZ UDPゴシック" panose="020B0400000000000000" pitchFamily="50" charset="-128"/>
              </a:rPr>
              <a:t>は自家消費が必要</a:t>
            </a:r>
            <a:r>
              <a:rPr kumimoji="1" lang="en-US" altLang="ja-JP" sz="1200" dirty="0">
                <a:solidFill>
                  <a:schemeClr val="tx1"/>
                </a:solidFill>
                <a:latin typeface="BIZ UDPゴシック" panose="020B0400000000000000" pitchFamily="50" charset="-128"/>
                <a:ea typeface="BIZ UDPゴシック" panose="020B0400000000000000" pitchFamily="50" charset="-128"/>
              </a:rPr>
              <a:t>)</a:t>
            </a:r>
          </a:p>
        </p:txBody>
      </p:sp>
      <p:sp>
        <p:nvSpPr>
          <p:cNvPr id="30" name="テキスト ボックス 29">
            <a:extLst>
              <a:ext uri="{FF2B5EF4-FFF2-40B4-BE49-F238E27FC236}">
                <a16:creationId xmlns:a16="http://schemas.microsoft.com/office/drawing/2014/main" id="{156C8609-EF14-044F-EBA5-C5199727CD5C}"/>
              </a:ext>
            </a:extLst>
          </p:cNvPr>
          <p:cNvSpPr txBox="1"/>
          <p:nvPr/>
        </p:nvSpPr>
        <p:spPr>
          <a:xfrm>
            <a:off x="3094895" y="363589"/>
            <a:ext cx="6041292" cy="276999"/>
          </a:xfrm>
          <a:prstGeom prst="rect">
            <a:avLst/>
          </a:prstGeom>
          <a:noFill/>
        </p:spPr>
        <p:txBody>
          <a:bodyPr wrap="square" rtlCol="0">
            <a:spAutoFit/>
          </a:bodyPr>
          <a:lstStyle/>
          <a:p>
            <a:r>
              <a:rPr lang="ja-JP" altLang="en-US" sz="1200" dirty="0">
                <a:latin typeface="BIZ UDPゴシック" panose="020B0400000000000000" pitchFamily="50" charset="-128"/>
                <a:ea typeface="BIZ UDPゴシック" panose="020B0400000000000000" pitchFamily="50" charset="-128"/>
              </a:rPr>
              <a:t>＜調達価格算定委員会 「令和８年度以降の調達価格等に関する意見」等を参考に試算＞</a:t>
            </a:r>
            <a:endParaRPr kumimoji="1" lang="ja-JP" altLang="en-US" sz="1200" dirty="0">
              <a:latin typeface="BIZ UDPゴシック" panose="020B0400000000000000" pitchFamily="50" charset="-128"/>
              <a:ea typeface="BIZ UDPゴシック" panose="020B0400000000000000" pitchFamily="50" charset="-128"/>
            </a:endParaRPr>
          </a:p>
        </p:txBody>
      </p:sp>
      <p:sp>
        <p:nvSpPr>
          <p:cNvPr id="14" name="正方形/長方形 13">
            <a:extLst>
              <a:ext uri="{FF2B5EF4-FFF2-40B4-BE49-F238E27FC236}">
                <a16:creationId xmlns:a16="http://schemas.microsoft.com/office/drawing/2014/main" id="{22B55D2C-B5FF-46C1-C284-B8082FF0DE4A}"/>
              </a:ext>
            </a:extLst>
          </p:cNvPr>
          <p:cNvSpPr/>
          <p:nvPr/>
        </p:nvSpPr>
        <p:spPr>
          <a:xfrm>
            <a:off x="1170783" y="2882498"/>
            <a:ext cx="1280359" cy="30777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latin typeface="BIZ UDPゴシック" panose="020B0400000000000000" pitchFamily="50" charset="-128"/>
                <a:ea typeface="BIZ UDPゴシック" panose="020B0400000000000000" pitchFamily="50" charset="-128"/>
              </a:rPr>
              <a:t>事業用（</a:t>
            </a:r>
            <a:r>
              <a:rPr kumimoji="1" lang="en-US" altLang="ja-JP" sz="1200" dirty="0">
                <a:solidFill>
                  <a:schemeClr val="tx1"/>
                </a:solidFill>
                <a:latin typeface="BIZ UDPゴシック" panose="020B0400000000000000" pitchFamily="50" charset="-128"/>
                <a:ea typeface="BIZ UDPゴシック" panose="020B0400000000000000" pitchFamily="50" charset="-128"/>
              </a:rPr>
              <a:t>20kW</a:t>
            </a:r>
            <a:r>
              <a:rPr kumimoji="1" lang="ja-JP" altLang="en-US" sz="1200" dirty="0">
                <a:solidFill>
                  <a:schemeClr val="tx1"/>
                </a:solidFill>
                <a:latin typeface="BIZ UDPゴシック" panose="020B0400000000000000" pitchFamily="50" charset="-128"/>
                <a:ea typeface="BIZ UDPゴシック" panose="020B0400000000000000" pitchFamily="50" charset="-128"/>
              </a:rPr>
              <a:t>）</a:t>
            </a:r>
          </a:p>
        </p:txBody>
      </p:sp>
      <p:cxnSp>
        <p:nvCxnSpPr>
          <p:cNvPr id="19" name="直線コネクタ 18">
            <a:extLst>
              <a:ext uri="{FF2B5EF4-FFF2-40B4-BE49-F238E27FC236}">
                <a16:creationId xmlns:a16="http://schemas.microsoft.com/office/drawing/2014/main" id="{82524FFF-5794-1FF5-6C53-A59711E308C3}"/>
              </a:ext>
            </a:extLst>
          </p:cNvPr>
          <p:cNvCxnSpPr>
            <a:cxnSpLocks/>
          </p:cNvCxnSpPr>
          <p:nvPr/>
        </p:nvCxnSpPr>
        <p:spPr>
          <a:xfrm>
            <a:off x="1170783" y="3660658"/>
            <a:ext cx="2714287" cy="0"/>
          </a:xfrm>
          <a:prstGeom prst="line">
            <a:avLst/>
          </a:prstGeom>
          <a:ln w="15875">
            <a:solidFill>
              <a:srgbClr val="00B050"/>
            </a:solidFill>
            <a:prstDash val="dash"/>
          </a:ln>
        </p:spPr>
        <p:style>
          <a:lnRef idx="1">
            <a:schemeClr val="accent1"/>
          </a:lnRef>
          <a:fillRef idx="0">
            <a:schemeClr val="accent1"/>
          </a:fillRef>
          <a:effectRef idx="0">
            <a:schemeClr val="accent1"/>
          </a:effectRef>
          <a:fontRef idx="minor">
            <a:schemeClr val="tx1"/>
          </a:fontRef>
        </p:style>
      </p:cxnSp>
      <p:sp>
        <p:nvSpPr>
          <p:cNvPr id="26" name="吹き出し: 線 25">
            <a:extLst>
              <a:ext uri="{FF2B5EF4-FFF2-40B4-BE49-F238E27FC236}">
                <a16:creationId xmlns:a16="http://schemas.microsoft.com/office/drawing/2014/main" id="{65799C08-6FEE-89C7-CD23-BE6881629BAD}"/>
              </a:ext>
            </a:extLst>
          </p:cNvPr>
          <p:cNvSpPr/>
          <p:nvPr/>
        </p:nvSpPr>
        <p:spPr>
          <a:xfrm>
            <a:off x="2055869" y="4338003"/>
            <a:ext cx="790546" cy="409410"/>
          </a:xfrm>
          <a:prstGeom prst="borderCallout1">
            <a:avLst>
              <a:gd name="adj1" fmla="val 903"/>
              <a:gd name="adj2" fmla="val 50963"/>
              <a:gd name="adj3" fmla="val -49426"/>
              <a:gd name="adj4" fmla="val 46489"/>
            </a:avLst>
          </a:prstGeom>
          <a:noFill/>
          <a:ln>
            <a:solidFill>
              <a:srgbClr val="0070C0"/>
            </a:solidFill>
            <a:headEnd type="none"/>
            <a:tailEnd type="arrow"/>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dirty="0">
                <a:solidFill>
                  <a:schemeClr val="tx1"/>
                </a:solidFill>
                <a:latin typeface="BIZ UDP明朝 Medium" panose="02020500000000000000" pitchFamily="18" charset="-128"/>
                <a:ea typeface="BIZ UDP明朝 Medium" panose="02020500000000000000" pitchFamily="18" charset="-128"/>
              </a:rPr>
              <a:t>10</a:t>
            </a:r>
            <a:r>
              <a:rPr kumimoji="1" lang="ja-JP" altLang="en-US" sz="1100" dirty="0">
                <a:solidFill>
                  <a:schemeClr val="tx1"/>
                </a:solidFill>
                <a:latin typeface="BIZ UDP明朝 Medium" panose="02020500000000000000" pitchFamily="18" charset="-128"/>
                <a:ea typeface="BIZ UDP明朝 Medium" panose="02020500000000000000" pitchFamily="18" charset="-128"/>
              </a:rPr>
              <a:t>年目で</a:t>
            </a:r>
            <a:endParaRPr kumimoji="1" lang="en-US" altLang="ja-JP" sz="1100" dirty="0">
              <a:solidFill>
                <a:schemeClr val="tx1"/>
              </a:solidFill>
              <a:latin typeface="BIZ UDP明朝 Medium" panose="02020500000000000000" pitchFamily="18" charset="-128"/>
              <a:ea typeface="BIZ UDP明朝 Medium" panose="02020500000000000000" pitchFamily="18" charset="-128"/>
            </a:endParaRPr>
          </a:p>
          <a:p>
            <a:pPr algn="ctr"/>
            <a:r>
              <a:rPr kumimoji="1" lang="ja-JP" altLang="en-US" sz="1100" dirty="0">
                <a:solidFill>
                  <a:schemeClr val="tx1"/>
                </a:solidFill>
                <a:latin typeface="BIZ UDP明朝 Medium" panose="02020500000000000000" pitchFamily="18" charset="-128"/>
                <a:ea typeface="BIZ UDP明朝 Medium" panose="02020500000000000000" pitchFamily="18" charset="-128"/>
              </a:rPr>
              <a:t>投資回収</a:t>
            </a:r>
            <a:endParaRPr kumimoji="1" lang="ja-JP" altLang="en-US" sz="1100" dirty="0"/>
          </a:p>
        </p:txBody>
      </p:sp>
      <p:sp>
        <p:nvSpPr>
          <p:cNvPr id="29" name="吹き出し: 線 28">
            <a:extLst>
              <a:ext uri="{FF2B5EF4-FFF2-40B4-BE49-F238E27FC236}">
                <a16:creationId xmlns:a16="http://schemas.microsoft.com/office/drawing/2014/main" id="{591AFE00-45E1-CA8A-C950-FC9F70BCE5B1}"/>
              </a:ext>
            </a:extLst>
          </p:cNvPr>
          <p:cNvSpPr/>
          <p:nvPr/>
        </p:nvSpPr>
        <p:spPr>
          <a:xfrm>
            <a:off x="2962597" y="4228796"/>
            <a:ext cx="790546" cy="409410"/>
          </a:xfrm>
          <a:prstGeom prst="borderCallout1">
            <a:avLst>
              <a:gd name="adj1" fmla="val 903"/>
              <a:gd name="adj2" fmla="val 50963"/>
              <a:gd name="adj3" fmla="val -138020"/>
              <a:gd name="adj4" fmla="val 44561"/>
            </a:avLst>
          </a:prstGeom>
          <a:noFill/>
          <a:ln>
            <a:solidFill>
              <a:srgbClr val="00B050"/>
            </a:solidFill>
            <a:prstDash val="dash"/>
            <a:headEnd type="none"/>
            <a:tailEnd type="arrow"/>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dirty="0">
                <a:solidFill>
                  <a:schemeClr val="tx1"/>
                </a:solidFill>
                <a:latin typeface="BIZ UDP明朝 Medium" panose="02020500000000000000" pitchFamily="18" charset="-128"/>
                <a:ea typeface="BIZ UDP明朝 Medium" panose="02020500000000000000" pitchFamily="18" charset="-128"/>
              </a:rPr>
              <a:t>17</a:t>
            </a:r>
            <a:r>
              <a:rPr kumimoji="1" lang="ja-JP" altLang="en-US" sz="1100" dirty="0">
                <a:solidFill>
                  <a:schemeClr val="tx1"/>
                </a:solidFill>
                <a:latin typeface="BIZ UDP明朝 Medium" panose="02020500000000000000" pitchFamily="18" charset="-128"/>
                <a:ea typeface="BIZ UDP明朝 Medium" panose="02020500000000000000" pitchFamily="18" charset="-128"/>
              </a:rPr>
              <a:t>年目で</a:t>
            </a:r>
            <a:endParaRPr kumimoji="1" lang="en-US" altLang="ja-JP" sz="1100" dirty="0">
              <a:solidFill>
                <a:schemeClr val="tx1"/>
              </a:solidFill>
              <a:latin typeface="BIZ UDP明朝 Medium" panose="02020500000000000000" pitchFamily="18" charset="-128"/>
              <a:ea typeface="BIZ UDP明朝 Medium" panose="02020500000000000000" pitchFamily="18" charset="-128"/>
            </a:endParaRPr>
          </a:p>
          <a:p>
            <a:pPr algn="ctr"/>
            <a:r>
              <a:rPr kumimoji="1" lang="ja-JP" altLang="en-US" sz="1100" dirty="0">
                <a:solidFill>
                  <a:schemeClr val="tx1"/>
                </a:solidFill>
                <a:latin typeface="BIZ UDP明朝 Medium" panose="02020500000000000000" pitchFamily="18" charset="-128"/>
                <a:ea typeface="BIZ UDP明朝 Medium" panose="02020500000000000000" pitchFamily="18" charset="-128"/>
              </a:rPr>
              <a:t>投資回収</a:t>
            </a:r>
            <a:endParaRPr kumimoji="1" lang="ja-JP" altLang="en-US" sz="1100" dirty="0"/>
          </a:p>
        </p:txBody>
      </p:sp>
      <p:grpSp>
        <p:nvGrpSpPr>
          <p:cNvPr id="37" name="グループ化 36">
            <a:extLst>
              <a:ext uri="{FF2B5EF4-FFF2-40B4-BE49-F238E27FC236}">
                <a16:creationId xmlns:a16="http://schemas.microsoft.com/office/drawing/2014/main" id="{3CE1E745-332F-8081-45EF-DB38C8B5906E}"/>
              </a:ext>
            </a:extLst>
          </p:cNvPr>
          <p:cNvGrpSpPr/>
          <p:nvPr/>
        </p:nvGrpSpPr>
        <p:grpSpPr>
          <a:xfrm>
            <a:off x="574014" y="6050126"/>
            <a:ext cx="4472432" cy="276999"/>
            <a:chOff x="155448" y="3995928"/>
            <a:chExt cx="4472432" cy="276999"/>
          </a:xfrm>
        </p:grpSpPr>
        <p:sp>
          <p:nvSpPr>
            <p:cNvPr id="33" name="テキスト ボックス 32">
              <a:extLst>
                <a:ext uri="{FF2B5EF4-FFF2-40B4-BE49-F238E27FC236}">
                  <a16:creationId xmlns:a16="http://schemas.microsoft.com/office/drawing/2014/main" id="{D15797A6-3D20-9680-C020-4AD5F9D89DAF}"/>
                </a:ext>
              </a:extLst>
            </p:cNvPr>
            <p:cNvSpPr txBox="1"/>
            <p:nvPr/>
          </p:nvSpPr>
          <p:spPr>
            <a:xfrm>
              <a:off x="493776" y="3995928"/>
              <a:ext cx="4134104" cy="276999"/>
            </a:xfrm>
            <a:prstGeom prst="rect">
              <a:avLst/>
            </a:prstGeom>
            <a:noFill/>
          </p:spPr>
          <p:txBody>
            <a:bodyPr wrap="square" rtlCol="0">
              <a:spAutoFit/>
            </a:bodyPr>
            <a:lstStyle/>
            <a:p>
              <a:r>
                <a:rPr kumimoji="1" lang="en-US" altLang="ja-JP" sz="1200" dirty="0">
                  <a:latin typeface="BIZ UDP明朝 Medium" panose="02020500000000000000" pitchFamily="18" charset="-128"/>
                  <a:ea typeface="BIZ UDP明朝 Medium" panose="02020500000000000000" pitchFamily="18" charset="-128"/>
                </a:rPr>
                <a:t>15.0</a:t>
              </a:r>
              <a:r>
                <a:rPr kumimoji="1" lang="ja-JP" altLang="en-US" sz="1200" dirty="0">
                  <a:latin typeface="BIZ UDP明朝 Medium" panose="02020500000000000000" pitchFamily="18" charset="-128"/>
                  <a:ea typeface="BIZ UDP明朝 Medium" panose="02020500000000000000" pitchFamily="18" charset="-128"/>
                </a:rPr>
                <a:t>万円</a:t>
              </a:r>
              <a:r>
                <a:rPr kumimoji="1" lang="en-US" altLang="ja-JP" sz="1200" dirty="0">
                  <a:latin typeface="BIZ UDP明朝 Medium" panose="02020500000000000000" pitchFamily="18" charset="-128"/>
                  <a:ea typeface="BIZ UDP明朝 Medium" panose="02020500000000000000" pitchFamily="18" charset="-128"/>
                </a:rPr>
                <a:t>/kW</a:t>
              </a:r>
              <a:r>
                <a:rPr kumimoji="1" lang="ja-JP" altLang="en-US" sz="1200" dirty="0">
                  <a:latin typeface="BIZ UDP明朝 Medium" panose="02020500000000000000" pitchFamily="18" charset="-128"/>
                  <a:ea typeface="BIZ UDP明朝 Medium" panose="02020500000000000000" pitchFamily="18" charset="-128"/>
                </a:rPr>
                <a:t>（</a:t>
              </a:r>
              <a:r>
                <a:rPr kumimoji="1" lang="en-US" altLang="ja-JP" sz="1200" dirty="0">
                  <a:latin typeface="BIZ UDP明朝 Medium" panose="02020500000000000000" pitchFamily="18" charset="-128"/>
                  <a:ea typeface="BIZ UDP明朝 Medium" panose="02020500000000000000" pitchFamily="18" charset="-128"/>
                </a:rPr>
                <a:t>2025</a:t>
              </a:r>
              <a:r>
                <a:rPr kumimoji="1" lang="ja-JP" altLang="en-US" sz="1200" dirty="0">
                  <a:latin typeface="BIZ UDP明朝 Medium" panose="02020500000000000000" pitchFamily="18" charset="-128"/>
                  <a:ea typeface="BIZ UDP明朝 Medium" panose="02020500000000000000" pitchFamily="18" charset="-128"/>
                </a:rPr>
                <a:t>年 屋根設置</a:t>
              </a:r>
              <a:r>
                <a:rPr kumimoji="1" lang="en-US" altLang="ja-JP" sz="1200" dirty="0">
                  <a:latin typeface="BIZ UDP明朝 Medium" panose="02020500000000000000" pitchFamily="18" charset="-128"/>
                  <a:ea typeface="BIZ UDP明朝 Medium" panose="02020500000000000000" pitchFamily="18" charset="-128"/>
                </a:rPr>
                <a:t>TR</a:t>
              </a:r>
              <a:r>
                <a:rPr kumimoji="1" lang="ja-JP" altLang="en-US" sz="1200" dirty="0">
                  <a:latin typeface="BIZ UDP明朝 Medium" panose="02020500000000000000" pitchFamily="18" charset="-128"/>
                  <a:ea typeface="BIZ UDP明朝 Medium" panose="02020500000000000000" pitchFamily="18" charset="-128"/>
                </a:rPr>
                <a:t>水準額</a:t>
              </a:r>
              <a:r>
                <a:rPr kumimoji="1" lang="en-US" altLang="ja-JP" sz="1200" baseline="30000" dirty="0">
                  <a:latin typeface="BIZ UDP明朝 Medium" panose="02020500000000000000" pitchFamily="18" charset="-128"/>
                  <a:ea typeface="BIZ UDP明朝 Medium" panose="02020500000000000000" pitchFamily="18" charset="-128"/>
                </a:rPr>
                <a:t>※</a:t>
              </a:r>
              <a:r>
                <a:rPr kumimoji="1" lang="ja-JP" altLang="en-US" sz="1200" dirty="0">
                  <a:latin typeface="BIZ UDP明朝 Medium" panose="02020500000000000000" pitchFamily="18" charset="-128"/>
                  <a:ea typeface="BIZ UDP明朝 Medium" panose="02020500000000000000" pitchFamily="18" charset="-128"/>
                </a:rPr>
                <a:t>）</a:t>
              </a:r>
              <a:endParaRPr kumimoji="1" lang="en-US" altLang="ja-JP" sz="1200" dirty="0">
                <a:latin typeface="BIZ UDP明朝 Medium" panose="02020500000000000000" pitchFamily="18" charset="-128"/>
                <a:ea typeface="BIZ UDP明朝 Medium" panose="02020500000000000000" pitchFamily="18" charset="-128"/>
              </a:endParaRPr>
            </a:p>
          </p:txBody>
        </p:sp>
        <p:cxnSp>
          <p:nvCxnSpPr>
            <p:cNvPr id="35" name="直線コネクタ 34">
              <a:extLst>
                <a:ext uri="{FF2B5EF4-FFF2-40B4-BE49-F238E27FC236}">
                  <a16:creationId xmlns:a16="http://schemas.microsoft.com/office/drawing/2014/main" id="{DF055E78-F85D-C7DA-4593-22A832F13558}"/>
                </a:ext>
              </a:extLst>
            </p:cNvPr>
            <p:cNvCxnSpPr>
              <a:cxnSpLocks/>
            </p:cNvCxnSpPr>
            <p:nvPr/>
          </p:nvCxnSpPr>
          <p:spPr>
            <a:xfrm>
              <a:off x="155448" y="4133088"/>
              <a:ext cx="338328" cy="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38" name="グループ化 37">
            <a:extLst>
              <a:ext uri="{FF2B5EF4-FFF2-40B4-BE49-F238E27FC236}">
                <a16:creationId xmlns:a16="http://schemas.microsoft.com/office/drawing/2014/main" id="{8E7635CC-63DA-F5C7-BD07-DB61933071D4}"/>
              </a:ext>
            </a:extLst>
          </p:cNvPr>
          <p:cNvGrpSpPr/>
          <p:nvPr/>
        </p:nvGrpSpPr>
        <p:grpSpPr>
          <a:xfrm>
            <a:off x="574014" y="6262795"/>
            <a:ext cx="4472432" cy="276999"/>
            <a:chOff x="155448" y="3813048"/>
            <a:chExt cx="4472432" cy="276999"/>
          </a:xfrm>
        </p:grpSpPr>
        <p:sp>
          <p:nvSpPr>
            <p:cNvPr id="39" name="テキスト ボックス 38">
              <a:extLst>
                <a:ext uri="{FF2B5EF4-FFF2-40B4-BE49-F238E27FC236}">
                  <a16:creationId xmlns:a16="http://schemas.microsoft.com/office/drawing/2014/main" id="{D05B17F0-9F4E-384E-6B95-30D9DA05158D}"/>
                </a:ext>
              </a:extLst>
            </p:cNvPr>
            <p:cNvSpPr txBox="1"/>
            <p:nvPr/>
          </p:nvSpPr>
          <p:spPr>
            <a:xfrm>
              <a:off x="493776" y="3813048"/>
              <a:ext cx="4134104" cy="276999"/>
            </a:xfrm>
            <a:prstGeom prst="rect">
              <a:avLst/>
            </a:prstGeom>
            <a:noFill/>
          </p:spPr>
          <p:txBody>
            <a:bodyPr wrap="square" rtlCol="0">
              <a:spAutoFit/>
            </a:bodyPr>
            <a:lstStyle/>
            <a:p>
              <a:r>
                <a:rPr kumimoji="1" lang="en-US" altLang="ja-JP" sz="1200" dirty="0">
                  <a:latin typeface="BIZ UDP明朝 Medium" panose="02020500000000000000" pitchFamily="18" charset="-128"/>
                  <a:ea typeface="BIZ UDP明朝 Medium" panose="02020500000000000000" pitchFamily="18" charset="-128"/>
                </a:rPr>
                <a:t>23.9</a:t>
              </a:r>
              <a:r>
                <a:rPr kumimoji="1" lang="ja-JP" altLang="en-US" sz="1200" dirty="0">
                  <a:latin typeface="BIZ UDP明朝 Medium" panose="02020500000000000000" pitchFamily="18" charset="-128"/>
                  <a:ea typeface="BIZ UDP明朝 Medium" panose="02020500000000000000" pitchFamily="18" charset="-128"/>
                </a:rPr>
                <a:t>万円</a:t>
              </a:r>
              <a:r>
                <a:rPr kumimoji="1" lang="en-US" altLang="ja-JP" sz="1200" dirty="0">
                  <a:latin typeface="BIZ UDP明朝 Medium" panose="02020500000000000000" pitchFamily="18" charset="-128"/>
                  <a:ea typeface="BIZ UDP明朝 Medium" panose="02020500000000000000" pitchFamily="18" charset="-128"/>
                </a:rPr>
                <a:t>/kW</a:t>
              </a:r>
              <a:r>
                <a:rPr kumimoji="1" lang="ja-JP" altLang="en-US" sz="1200" dirty="0">
                  <a:latin typeface="BIZ UDP明朝 Medium" panose="02020500000000000000" pitchFamily="18" charset="-128"/>
                  <a:ea typeface="BIZ UDP明朝 Medium" panose="02020500000000000000" pitchFamily="18" charset="-128"/>
                </a:rPr>
                <a:t>（</a:t>
              </a:r>
              <a:r>
                <a:rPr kumimoji="1" lang="en-US" altLang="ja-JP" sz="1200" dirty="0">
                  <a:latin typeface="BIZ UDP明朝 Medium" panose="02020500000000000000" pitchFamily="18" charset="-128"/>
                  <a:ea typeface="BIZ UDP明朝 Medium" panose="02020500000000000000" pitchFamily="18" charset="-128"/>
                </a:rPr>
                <a:t>2025</a:t>
              </a:r>
              <a:r>
                <a:rPr kumimoji="1" lang="ja-JP" altLang="en-US" sz="1200" dirty="0">
                  <a:latin typeface="BIZ UDP明朝 Medium" panose="02020500000000000000" pitchFamily="18" charset="-128"/>
                  <a:ea typeface="BIZ UDP明朝 Medium" panose="02020500000000000000" pitchFamily="18" charset="-128"/>
                </a:rPr>
                <a:t>年 屋根設置平均額）　　　　　　</a:t>
              </a:r>
            </a:p>
          </p:txBody>
        </p:sp>
        <p:cxnSp>
          <p:nvCxnSpPr>
            <p:cNvPr id="40" name="直線コネクタ 39">
              <a:extLst>
                <a:ext uri="{FF2B5EF4-FFF2-40B4-BE49-F238E27FC236}">
                  <a16:creationId xmlns:a16="http://schemas.microsoft.com/office/drawing/2014/main" id="{5ED9DAD8-F060-76D9-65A9-112EA7B7FC84}"/>
                </a:ext>
              </a:extLst>
            </p:cNvPr>
            <p:cNvCxnSpPr>
              <a:cxnSpLocks/>
            </p:cNvCxnSpPr>
            <p:nvPr/>
          </p:nvCxnSpPr>
          <p:spPr>
            <a:xfrm>
              <a:off x="155448" y="3950208"/>
              <a:ext cx="338328" cy="0"/>
            </a:xfrm>
            <a:prstGeom prst="line">
              <a:avLst/>
            </a:prstGeom>
            <a:ln w="31750">
              <a:solidFill>
                <a:srgbClr val="00B050"/>
              </a:solidFill>
              <a:prstDash val="dash"/>
            </a:ln>
          </p:spPr>
          <p:style>
            <a:lnRef idx="1">
              <a:schemeClr val="accent1"/>
            </a:lnRef>
            <a:fillRef idx="0">
              <a:schemeClr val="accent1"/>
            </a:fillRef>
            <a:effectRef idx="0">
              <a:schemeClr val="accent1"/>
            </a:effectRef>
            <a:fontRef idx="minor">
              <a:schemeClr val="tx1"/>
            </a:fontRef>
          </p:style>
        </p:cxnSp>
      </p:grpSp>
      <p:sp>
        <p:nvSpPr>
          <p:cNvPr id="46" name="吹き出し: 線 45">
            <a:extLst>
              <a:ext uri="{FF2B5EF4-FFF2-40B4-BE49-F238E27FC236}">
                <a16:creationId xmlns:a16="http://schemas.microsoft.com/office/drawing/2014/main" id="{3143038C-D45B-2B70-B2E5-AE0642A545D1}"/>
              </a:ext>
            </a:extLst>
          </p:cNvPr>
          <p:cNvSpPr/>
          <p:nvPr/>
        </p:nvSpPr>
        <p:spPr>
          <a:xfrm>
            <a:off x="6816537" y="4304417"/>
            <a:ext cx="790546" cy="409410"/>
          </a:xfrm>
          <a:prstGeom prst="borderCallout1">
            <a:avLst>
              <a:gd name="adj1" fmla="val 903"/>
              <a:gd name="adj2" fmla="val 50963"/>
              <a:gd name="adj3" fmla="val -154399"/>
              <a:gd name="adj4" fmla="val 57670"/>
            </a:avLst>
          </a:prstGeom>
          <a:noFill/>
          <a:ln>
            <a:solidFill>
              <a:srgbClr val="0070C0"/>
            </a:solidFill>
            <a:headEnd type="none"/>
            <a:tailEnd type="arrow"/>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dirty="0">
                <a:solidFill>
                  <a:schemeClr val="tx1"/>
                </a:solidFill>
                <a:latin typeface="BIZ UDP明朝 Medium" panose="02020500000000000000" pitchFamily="18" charset="-128"/>
                <a:ea typeface="BIZ UDP明朝 Medium" panose="02020500000000000000" pitchFamily="18" charset="-128"/>
              </a:rPr>
              <a:t>15</a:t>
            </a:r>
            <a:r>
              <a:rPr kumimoji="1" lang="ja-JP" altLang="en-US" sz="1100" dirty="0">
                <a:solidFill>
                  <a:schemeClr val="tx1"/>
                </a:solidFill>
                <a:latin typeface="BIZ UDP明朝 Medium" panose="02020500000000000000" pitchFamily="18" charset="-128"/>
                <a:ea typeface="BIZ UDP明朝 Medium" panose="02020500000000000000" pitchFamily="18" charset="-128"/>
              </a:rPr>
              <a:t>年目で</a:t>
            </a:r>
            <a:endParaRPr kumimoji="1" lang="en-US" altLang="ja-JP" sz="1100" dirty="0">
              <a:solidFill>
                <a:schemeClr val="tx1"/>
              </a:solidFill>
              <a:latin typeface="BIZ UDP明朝 Medium" panose="02020500000000000000" pitchFamily="18" charset="-128"/>
              <a:ea typeface="BIZ UDP明朝 Medium" panose="02020500000000000000" pitchFamily="18" charset="-128"/>
            </a:endParaRPr>
          </a:p>
          <a:p>
            <a:pPr algn="ctr"/>
            <a:r>
              <a:rPr kumimoji="1" lang="ja-JP" altLang="en-US" sz="1100" dirty="0">
                <a:solidFill>
                  <a:schemeClr val="tx1"/>
                </a:solidFill>
                <a:latin typeface="BIZ UDP明朝 Medium" panose="02020500000000000000" pitchFamily="18" charset="-128"/>
                <a:ea typeface="BIZ UDP明朝 Medium" panose="02020500000000000000" pitchFamily="18" charset="-128"/>
              </a:rPr>
              <a:t>投資回収</a:t>
            </a:r>
            <a:endParaRPr kumimoji="1" lang="ja-JP" altLang="en-US" sz="1100" dirty="0"/>
          </a:p>
        </p:txBody>
      </p:sp>
      <p:cxnSp>
        <p:nvCxnSpPr>
          <p:cNvPr id="47" name="直線コネクタ 46">
            <a:extLst>
              <a:ext uri="{FF2B5EF4-FFF2-40B4-BE49-F238E27FC236}">
                <a16:creationId xmlns:a16="http://schemas.microsoft.com/office/drawing/2014/main" id="{3528F6A9-29E0-818A-675E-C2ECAF1B37DD}"/>
              </a:ext>
            </a:extLst>
          </p:cNvPr>
          <p:cNvCxnSpPr>
            <a:cxnSpLocks/>
          </p:cNvCxnSpPr>
          <p:nvPr/>
        </p:nvCxnSpPr>
        <p:spPr>
          <a:xfrm>
            <a:off x="5354890" y="3475553"/>
            <a:ext cx="2714287" cy="0"/>
          </a:xfrm>
          <a:prstGeom prst="line">
            <a:avLst/>
          </a:prstGeom>
          <a:ln w="15875">
            <a:solidFill>
              <a:srgbClr val="00B050"/>
            </a:solidFill>
            <a:prstDash val="dash"/>
          </a:ln>
        </p:spPr>
        <p:style>
          <a:lnRef idx="1">
            <a:schemeClr val="accent1"/>
          </a:lnRef>
          <a:fillRef idx="0">
            <a:schemeClr val="accent1"/>
          </a:fillRef>
          <a:effectRef idx="0">
            <a:schemeClr val="accent1"/>
          </a:effectRef>
          <a:fontRef idx="minor">
            <a:schemeClr val="tx1"/>
          </a:fontRef>
        </p:style>
      </p:cxnSp>
      <p:sp>
        <p:nvSpPr>
          <p:cNvPr id="49" name="吹き出し: 線 48">
            <a:extLst>
              <a:ext uri="{FF2B5EF4-FFF2-40B4-BE49-F238E27FC236}">
                <a16:creationId xmlns:a16="http://schemas.microsoft.com/office/drawing/2014/main" id="{BC96C2A6-4AF2-38DF-B510-662C2680FB26}"/>
              </a:ext>
            </a:extLst>
          </p:cNvPr>
          <p:cNvSpPr/>
          <p:nvPr/>
        </p:nvSpPr>
        <p:spPr>
          <a:xfrm>
            <a:off x="7538750" y="3780471"/>
            <a:ext cx="790546" cy="409410"/>
          </a:xfrm>
          <a:prstGeom prst="borderCallout1">
            <a:avLst>
              <a:gd name="adj1" fmla="val 903"/>
              <a:gd name="adj2" fmla="val 50963"/>
              <a:gd name="adj3" fmla="val -73002"/>
              <a:gd name="adj4" fmla="val 8960"/>
            </a:avLst>
          </a:prstGeom>
          <a:noFill/>
          <a:ln>
            <a:solidFill>
              <a:srgbClr val="00B050"/>
            </a:solidFill>
            <a:prstDash val="dash"/>
            <a:headEnd type="none"/>
            <a:tailEnd type="arrow"/>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dirty="0">
                <a:solidFill>
                  <a:schemeClr val="tx1"/>
                </a:solidFill>
                <a:latin typeface="BIZ UDP明朝 Medium" panose="02020500000000000000" pitchFamily="18" charset="-128"/>
                <a:ea typeface="BIZ UDP明朝 Medium" panose="02020500000000000000" pitchFamily="18" charset="-128"/>
              </a:rPr>
              <a:t>17</a:t>
            </a:r>
            <a:r>
              <a:rPr kumimoji="1" lang="ja-JP" altLang="en-US" sz="1100" dirty="0">
                <a:solidFill>
                  <a:schemeClr val="tx1"/>
                </a:solidFill>
                <a:latin typeface="BIZ UDP明朝 Medium" panose="02020500000000000000" pitchFamily="18" charset="-128"/>
                <a:ea typeface="BIZ UDP明朝 Medium" panose="02020500000000000000" pitchFamily="18" charset="-128"/>
              </a:rPr>
              <a:t>年目で</a:t>
            </a:r>
            <a:endParaRPr kumimoji="1" lang="en-US" altLang="ja-JP" sz="1100" dirty="0">
              <a:solidFill>
                <a:schemeClr val="tx1"/>
              </a:solidFill>
              <a:latin typeface="BIZ UDP明朝 Medium" panose="02020500000000000000" pitchFamily="18" charset="-128"/>
              <a:ea typeface="BIZ UDP明朝 Medium" panose="02020500000000000000" pitchFamily="18" charset="-128"/>
            </a:endParaRPr>
          </a:p>
          <a:p>
            <a:pPr algn="ctr"/>
            <a:r>
              <a:rPr kumimoji="1" lang="ja-JP" altLang="en-US" sz="1100" dirty="0">
                <a:solidFill>
                  <a:schemeClr val="tx1"/>
                </a:solidFill>
                <a:latin typeface="BIZ UDP明朝 Medium" panose="02020500000000000000" pitchFamily="18" charset="-128"/>
                <a:ea typeface="BIZ UDP明朝 Medium" panose="02020500000000000000" pitchFamily="18" charset="-128"/>
              </a:rPr>
              <a:t>投資回収</a:t>
            </a:r>
            <a:endParaRPr kumimoji="1" lang="ja-JP" altLang="en-US" sz="1100" dirty="0"/>
          </a:p>
        </p:txBody>
      </p:sp>
      <p:grpSp>
        <p:nvGrpSpPr>
          <p:cNvPr id="50" name="グループ化 49">
            <a:extLst>
              <a:ext uri="{FF2B5EF4-FFF2-40B4-BE49-F238E27FC236}">
                <a16:creationId xmlns:a16="http://schemas.microsoft.com/office/drawing/2014/main" id="{54C4B060-67B5-3A22-2056-FCB3914B4CBC}"/>
              </a:ext>
            </a:extLst>
          </p:cNvPr>
          <p:cNvGrpSpPr/>
          <p:nvPr/>
        </p:nvGrpSpPr>
        <p:grpSpPr>
          <a:xfrm>
            <a:off x="4778342" y="6005815"/>
            <a:ext cx="4089931" cy="757851"/>
            <a:chOff x="-89263" y="4001894"/>
            <a:chExt cx="4089931" cy="757851"/>
          </a:xfrm>
        </p:grpSpPr>
        <p:sp>
          <p:nvSpPr>
            <p:cNvPr id="51" name="テキスト ボックス 50">
              <a:extLst>
                <a:ext uri="{FF2B5EF4-FFF2-40B4-BE49-F238E27FC236}">
                  <a16:creationId xmlns:a16="http://schemas.microsoft.com/office/drawing/2014/main" id="{7201398E-3276-628C-1144-CA0F0AAEFE43}"/>
                </a:ext>
              </a:extLst>
            </p:cNvPr>
            <p:cNvSpPr txBox="1"/>
            <p:nvPr/>
          </p:nvSpPr>
          <p:spPr>
            <a:xfrm>
              <a:off x="493776" y="4001894"/>
              <a:ext cx="3506892" cy="276999"/>
            </a:xfrm>
            <a:prstGeom prst="rect">
              <a:avLst/>
            </a:prstGeom>
            <a:noFill/>
          </p:spPr>
          <p:txBody>
            <a:bodyPr wrap="square" rtlCol="0">
              <a:spAutoFit/>
            </a:bodyPr>
            <a:lstStyle/>
            <a:p>
              <a:r>
                <a:rPr kumimoji="1" lang="en-US" altLang="ja-JP" sz="1200" dirty="0">
                  <a:latin typeface="BIZ UDP明朝 Medium" panose="02020500000000000000" pitchFamily="18" charset="-128"/>
                  <a:ea typeface="BIZ UDP明朝 Medium" panose="02020500000000000000" pitchFamily="18" charset="-128"/>
                </a:rPr>
                <a:t>25.5</a:t>
              </a:r>
              <a:r>
                <a:rPr kumimoji="1" lang="ja-JP" altLang="en-US" sz="1200" dirty="0">
                  <a:latin typeface="BIZ UDP明朝 Medium" panose="02020500000000000000" pitchFamily="18" charset="-128"/>
                  <a:ea typeface="BIZ UDP明朝 Medium" panose="02020500000000000000" pitchFamily="18" charset="-128"/>
                </a:rPr>
                <a:t>万円（</a:t>
              </a:r>
              <a:r>
                <a:rPr kumimoji="1" lang="en-US" altLang="ja-JP" sz="1200" dirty="0">
                  <a:latin typeface="BIZ UDP明朝 Medium" panose="02020500000000000000" pitchFamily="18" charset="-128"/>
                  <a:ea typeface="BIZ UDP明朝 Medium" panose="02020500000000000000" pitchFamily="18" charset="-128"/>
                </a:rPr>
                <a:t>2025</a:t>
              </a:r>
              <a:r>
                <a:rPr kumimoji="1" lang="ja-JP" altLang="en-US" sz="1200" dirty="0">
                  <a:latin typeface="BIZ UDP明朝 Medium" panose="02020500000000000000" pitchFamily="18" charset="-128"/>
                  <a:ea typeface="BIZ UDP明朝 Medium" panose="02020500000000000000" pitchFamily="18" charset="-128"/>
                </a:rPr>
                <a:t>年 屋根設置</a:t>
              </a:r>
              <a:r>
                <a:rPr kumimoji="1" lang="en-US" altLang="ja-JP" sz="1200" dirty="0">
                  <a:latin typeface="BIZ UDP明朝 Medium" panose="02020500000000000000" pitchFamily="18" charset="-128"/>
                  <a:ea typeface="BIZ UDP明朝 Medium" panose="02020500000000000000" pitchFamily="18" charset="-128"/>
                </a:rPr>
                <a:t>TR</a:t>
              </a:r>
              <a:r>
                <a:rPr kumimoji="1" lang="ja-JP" altLang="en-US" sz="1200" dirty="0">
                  <a:latin typeface="BIZ UDP明朝 Medium" panose="02020500000000000000" pitchFamily="18" charset="-128"/>
                  <a:ea typeface="BIZ UDP明朝 Medium" panose="02020500000000000000" pitchFamily="18" charset="-128"/>
                </a:rPr>
                <a:t>水準額</a:t>
              </a:r>
              <a:r>
                <a:rPr kumimoji="1" lang="en-US" altLang="ja-JP" sz="1200" baseline="30000" dirty="0">
                  <a:latin typeface="BIZ UDP明朝 Medium" panose="02020500000000000000" pitchFamily="18" charset="-128"/>
                  <a:ea typeface="BIZ UDP明朝 Medium" panose="02020500000000000000" pitchFamily="18" charset="-128"/>
                </a:rPr>
                <a:t>※ </a:t>
              </a:r>
              <a:r>
                <a:rPr kumimoji="1" lang="ja-JP" altLang="en-US" sz="1200" dirty="0">
                  <a:latin typeface="BIZ UDP明朝 Medium" panose="02020500000000000000" pitchFamily="18" charset="-128"/>
                  <a:ea typeface="BIZ UDP明朝 Medium" panose="02020500000000000000" pitchFamily="18" charset="-128"/>
                </a:rPr>
                <a:t>）</a:t>
              </a:r>
              <a:endParaRPr kumimoji="1" lang="en-US" altLang="ja-JP" sz="1200" dirty="0">
                <a:latin typeface="BIZ UDP明朝 Medium" panose="02020500000000000000" pitchFamily="18" charset="-128"/>
                <a:ea typeface="BIZ UDP明朝 Medium" panose="02020500000000000000" pitchFamily="18" charset="-128"/>
              </a:endParaRPr>
            </a:p>
          </p:txBody>
        </p:sp>
        <p:cxnSp>
          <p:nvCxnSpPr>
            <p:cNvPr id="52" name="直線コネクタ 51">
              <a:extLst>
                <a:ext uri="{FF2B5EF4-FFF2-40B4-BE49-F238E27FC236}">
                  <a16:creationId xmlns:a16="http://schemas.microsoft.com/office/drawing/2014/main" id="{DF9ADA27-3B46-ACB4-AEFA-973740E07C36}"/>
                </a:ext>
              </a:extLst>
            </p:cNvPr>
            <p:cNvCxnSpPr>
              <a:cxnSpLocks/>
            </p:cNvCxnSpPr>
            <p:nvPr/>
          </p:nvCxnSpPr>
          <p:spPr>
            <a:xfrm>
              <a:off x="155448" y="4139054"/>
              <a:ext cx="338328" cy="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テキスト ボックス 8">
              <a:extLst>
                <a:ext uri="{FF2B5EF4-FFF2-40B4-BE49-F238E27FC236}">
                  <a16:creationId xmlns:a16="http://schemas.microsoft.com/office/drawing/2014/main" id="{1FD3AA49-E64A-49AF-DACA-51DCF820F3E4}"/>
                </a:ext>
              </a:extLst>
            </p:cNvPr>
            <p:cNvSpPr txBox="1"/>
            <p:nvPr/>
          </p:nvSpPr>
          <p:spPr>
            <a:xfrm>
              <a:off x="-89263" y="4482746"/>
              <a:ext cx="3506892" cy="276999"/>
            </a:xfrm>
            <a:prstGeom prst="rect">
              <a:avLst/>
            </a:prstGeom>
            <a:noFill/>
          </p:spPr>
          <p:txBody>
            <a:bodyPr wrap="square" rtlCol="0">
              <a:spAutoFit/>
            </a:bodyPr>
            <a:lstStyle/>
            <a:p>
              <a:pPr algn="r"/>
              <a:r>
                <a:rPr kumimoji="1" lang="en-US" altLang="ja-JP" sz="1200" dirty="0">
                  <a:latin typeface="BIZ UDP明朝 Medium" panose="02020500000000000000" pitchFamily="18" charset="-128"/>
                  <a:ea typeface="BIZ UDP明朝 Medium" panose="02020500000000000000" pitchFamily="18" charset="-128"/>
                </a:rPr>
                <a:t>※FIT</a:t>
              </a:r>
              <a:r>
                <a:rPr kumimoji="1" lang="ja-JP" altLang="en-US" sz="1200" dirty="0">
                  <a:latin typeface="BIZ UDP明朝 Medium" panose="02020500000000000000" pitchFamily="18" charset="-128"/>
                  <a:ea typeface="BIZ UDP明朝 Medium" panose="02020500000000000000" pitchFamily="18" charset="-128"/>
                </a:rPr>
                <a:t>調達価格算定に用いられている費用</a:t>
              </a:r>
              <a:endParaRPr kumimoji="1" lang="en-US" altLang="ja-JP" sz="1200" dirty="0">
                <a:latin typeface="BIZ UDP明朝 Medium" panose="02020500000000000000" pitchFamily="18" charset="-128"/>
                <a:ea typeface="BIZ UDP明朝 Medium" panose="02020500000000000000" pitchFamily="18" charset="-128"/>
              </a:endParaRPr>
            </a:p>
          </p:txBody>
        </p:sp>
      </p:grpSp>
      <p:sp>
        <p:nvSpPr>
          <p:cNvPr id="54" name="テキスト ボックス 53">
            <a:extLst>
              <a:ext uri="{FF2B5EF4-FFF2-40B4-BE49-F238E27FC236}">
                <a16:creationId xmlns:a16="http://schemas.microsoft.com/office/drawing/2014/main" id="{E14F5E73-ACE9-C8DA-7120-1F275D68F3C3}"/>
              </a:ext>
            </a:extLst>
          </p:cNvPr>
          <p:cNvSpPr txBox="1"/>
          <p:nvPr/>
        </p:nvSpPr>
        <p:spPr>
          <a:xfrm>
            <a:off x="378158" y="5771788"/>
            <a:ext cx="1068367" cy="276999"/>
          </a:xfrm>
          <a:prstGeom prst="rect">
            <a:avLst/>
          </a:prstGeom>
          <a:noFill/>
        </p:spPr>
        <p:txBody>
          <a:bodyPr wrap="square" rtlCol="0">
            <a:spAutoFit/>
          </a:bodyPr>
          <a:lstStyle/>
          <a:p>
            <a:r>
              <a:rPr kumimoji="1" lang="ja-JP" altLang="en-US" sz="1200" dirty="0">
                <a:latin typeface="BIZ UDP明朝 Medium" panose="02020500000000000000" pitchFamily="18" charset="-128"/>
                <a:ea typeface="BIZ UDP明朝 Medium" panose="02020500000000000000" pitchFamily="18" charset="-128"/>
              </a:rPr>
              <a:t>システム費用</a:t>
            </a:r>
            <a:endParaRPr kumimoji="1" lang="en-US" altLang="ja-JP" sz="1200" dirty="0">
              <a:latin typeface="BIZ UDP明朝 Medium" panose="02020500000000000000" pitchFamily="18" charset="-128"/>
              <a:ea typeface="BIZ UDP明朝 Medium" panose="02020500000000000000" pitchFamily="18" charset="-128"/>
            </a:endParaRPr>
          </a:p>
        </p:txBody>
      </p:sp>
      <p:grpSp>
        <p:nvGrpSpPr>
          <p:cNvPr id="55" name="グループ化 54">
            <a:extLst>
              <a:ext uri="{FF2B5EF4-FFF2-40B4-BE49-F238E27FC236}">
                <a16:creationId xmlns:a16="http://schemas.microsoft.com/office/drawing/2014/main" id="{B0DA6250-6938-AE11-BF88-7E963E6E9C8B}"/>
              </a:ext>
            </a:extLst>
          </p:cNvPr>
          <p:cNvGrpSpPr/>
          <p:nvPr/>
        </p:nvGrpSpPr>
        <p:grpSpPr>
          <a:xfrm>
            <a:off x="5023052" y="6234888"/>
            <a:ext cx="3412287" cy="276999"/>
            <a:chOff x="155448" y="3836601"/>
            <a:chExt cx="3259402" cy="276999"/>
          </a:xfrm>
        </p:grpSpPr>
        <p:sp>
          <p:nvSpPr>
            <p:cNvPr id="56" name="テキスト ボックス 55">
              <a:extLst>
                <a:ext uri="{FF2B5EF4-FFF2-40B4-BE49-F238E27FC236}">
                  <a16:creationId xmlns:a16="http://schemas.microsoft.com/office/drawing/2014/main" id="{81B6F8E3-CC25-0FCB-914C-D4C843FD6672}"/>
                </a:ext>
              </a:extLst>
            </p:cNvPr>
            <p:cNvSpPr txBox="1"/>
            <p:nvPr/>
          </p:nvSpPr>
          <p:spPr>
            <a:xfrm>
              <a:off x="493776" y="3836601"/>
              <a:ext cx="2921074" cy="276999"/>
            </a:xfrm>
            <a:prstGeom prst="rect">
              <a:avLst/>
            </a:prstGeom>
            <a:noFill/>
          </p:spPr>
          <p:txBody>
            <a:bodyPr wrap="square" rtlCol="0">
              <a:spAutoFit/>
            </a:bodyPr>
            <a:lstStyle/>
            <a:p>
              <a:r>
                <a:rPr kumimoji="1" lang="en-US" altLang="ja-JP" sz="1200" dirty="0">
                  <a:latin typeface="BIZ UDP明朝 Medium" panose="02020500000000000000" pitchFamily="18" charset="-128"/>
                  <a:ea typeface="BIZ UDP明朝 Medium" panose="02020500000000000000" pitchFamily="18" charset="-128"/>
                </a:rPr>
                <a:t>28.9</a:t>
              </a:r>
              <a:r>
                <a:rPr kumimoji="1" lang="ja-JP" altLang="en-US" sz="1200" dirty="0">
                  <a:latin typeface="BIZ UDP明朝 Medium" panose="02020500000000000000" pitchFamily="18" charset="-128"/>
                  <a:ea typeface="BIZ UDP明朝 Medium" panose="02020500000000000000" pitchFamily="18" charset="-128"/>
                </a:rPr>
                <a:t>万円</a:t>
              </a:r>
              <a:r>
                <a:rPr kumimoji="1" lang="en-US" altLang="ja-JP" sz="1200" dirty="0">
                  <a:latin typeface="BIZ UDP明朝 Medium" panose="02020500000000000000" pitchFamily="18" charset="-128"/>
                  <a:ea typeface="BIZ UDP明朝 Medium" panose="02020500000000000000" pitchFamily="18" charset="-128"/>
                </a:rPr>
                <a:t>/kW</a:t>
              </a:r>
              <a:r>
                <a:rPr kumimoji="1" lang="ja-JP" altLang="en-US" sz="1200" dirty="0">
                  <a:latin typeface="BIZ UDP明朝 Medium" panose="02020500000000000000" pitchFamily="18" charset="-128"/>
                  <a:ea typeface="BIZ UDP明朝 Medium" panose="02020500000000000000" pitchFamily="18" charset="-128"/>
                </a:rPr>
                <a:t>（</a:t>
              </a:r>
              <a:r>
                <a:rPr kumimoji="1" lang="en-US" altLang="ja-JP" sz="1200" dirty="0">
                  <a:latin typeface="BIZ UDP明朝 Medium" panose="02020500000000000000" pitchFamily="18" charset="-128"/>
                  <a:ea typeface="BIZ UDP明朝 Medium" panose="02020500000000000000" pitchFamily="18" charset="-128"/>
                </a:rPr>
                <a:t>2025</a:t>
              </a:r>
              <a:r>
                <a:rPr kumimoji="1" lang="ja-JP" altLang="en-US" sz="1200" dirty="0">
                  <a:latin typeface="BIZ UDP明朝 Medium" panose="02020500000000000000" pitchFamily="18" charset="-128"/>
                  <a:ea typeface="BIZ UDP明朝 Medium" panose="02020500000000000000" pitchFamily="18" charset="-128"/>
                </a:rPr>
                <a:t>年 屋根設置平均額）　　　　　　</a:t>
              </a:r>
            </a:p>
          </p:txBody>
        </p:sp>
        <p:cxnSp>
          <p:nvCxnSpPr>
            <p:cNvPr id="57" name="直線コネクタ 56">
              <a:extLst>
                <a:ext uri="{FF2B5EF4-FFF2-40B4-BE49-F238E27FC236}">
                  <a16:creationId xmlns:a16="http://schemas.microsoft.com/office/drawing/2014/main" id="{0514F7DC-E2D9-544C-7BE8-3ED22BC2A031}"/>
                </a:ext>
              </a:extLst>
            </p:cNvPr>
            <p:cNvCxnSpPr>
              <a:cxnSpLocks/>
            </p:cNvCxnSpPr>
            <p:nvPr/>
          </p:nvCxnSpPr>
          <p:spPr>
            <a:xfrm>
              <a:off x="155448" y="3950208"/>
              <a:ext cx="338328" cy="0"/>
            </a:xfrm>
            <a:prstGeom prst="line">
              <a:avLst/>
            </a:prstGeom>
            <a:ln w="31750">
              <a:solidFill>
                <a:srgbClr val="00B050"/>
              </a:solidFill>
              <a:prstDash val="dash"/>
            </a:ln>
          </p:spPr>
          <p:style>
            <a:lnRef idx="1">
              <a:schemeClr val="accent1"/>
            </a:lnRef>
            <a:fillRef idx="0">
              <a:schemeClr val="accent1"/>
            </a:fillRef>
            <a:effectRef idx="0">
              <a:schemeClr val="accent1"/>
            </a:effectRef>
            <a:fontRef idx="minor">
              <a:schemeClr val="tx1"/>
            </a:fontRef>
          </p:style>
        </p:cxnSp>
      </p:grpSp>
      <p:sp>
        <p:nvSpPr>
          <p:cNvPr id="60" name="正方形/長方形 59">
            <a:extLst>
              <a:ext uri="{FF2B5EF4-FFF2-40B4-BE49-F238E27FC236}">
                <a16:creationId xmlns:a16="http://schemas.microsoft.com/office/drawing/2014/main" id="{ACC94243-4BB5-9856-C9A8-361D57A3EE41}"/>
              </a:ext>
            </a:extLst>
          </p:cNvPr>
          <p:cNvSpPr/>
          <p:nvPr/>
        </p:nvSpPr>
        <p:spPr>
          <a:xfrm>
            <a:off x="5291662" y="2886312"/>
            <a:ext cx="1280359" cy="30777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latin typeface="BIZ UDPゴシック" panose="020B0400000000000000" pitchFamily="50" charset="-128"/>
                <a:ea typeface="BIZ UDPゴシック" panose="020B0400000000000000" pitchFamily="50" charset="-128"/>
              </a:rPr>
              <a:t>住宅用（</a:t>
            </a:r>
            <a:r>
              <a:rPr kumimoji="1" lang="en-US" altLang="ja-JP" sz="1200" dirty="0">
                <a:solidFill>
                  <a:schemeClr val="tx1"/>
                </a:solidFill>
                <a:latin typeface="BIZ UDPゴシック" panose="020B0400000000000000" pitchFamily="50" charset="-128"/>
                <a:ea typeface="BIZ UDPゴシック" panose="020B0400000000000000" pitchFamily="50" charset="-128"/>
              </a:rPr>
              <a:t>5kW</a:t>
            </a:r>
            <a:r>
              <a:rPr kumimoji="1" lang="ja-JP" altLang="en-US" sz="1200" dirty="0">
                <a:solidFill>
                  <a:schemeClr val="tx1"/>
                </a:solidFill>
                <a:latin typeface="BIZ UDPゴシック" panose="020B0400000000000000" pitchFamily="50" charset="-128"/>
                <a:ea typeface="BIZ UDPゴシック" panose="020B0400000000000000" pitchFamily="50" charset="-128"/>
              </a:rPr>
              <a:t>）</a:t>
            </a:r>
          </a:p>
        </p:txBody>
      </p:sp>
      <p:sp>
        <p:nvSpPr>
          <p:cNvPr id="62" name="正方形/長方形 61">
            <a:extLst>
              <a:ext uri="{FF2B5EF4-FFF2-40B4-BE49-F238E27FC236}">
                <a16:creationId xmlns:a16="http://schemas.microsoft.com/office/drawing/2014/main" id="{790E7BC2-FEF9-7742-5CFB-B267C8D7DD50}"/>
              </a:ext>
            </a:extLst>
          </p:cNvPr>
          <p:cNvSpPr/>
          <p:nvPr/>
        </p:nvSpPr>
        <p:spPr>
          <a:xfrm>
            <a:off x="6293118" y="2885172"/>
            <a:ext cx="1909934" cy="30777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latin typeface="BIZ UDPゴシック" panose="020B0400000000000000" pitchFamily="50" charset="-128"/>
                <a:ea typeface="BIZ UDPゴシック" panose="020B0400000000000000" pitchFamily="50" charset="-128"/>
              </a:rPr>
              <a:t>自家消費率　</a:t>
            </a:r>
            <a:r>
              <a:rPr kumimoji="1" lang="en-US" altLang="ja-JP" sz="1200" dirty="0">
                <a:solidFill>
                  <a:schemeClr val="tx1"/>
                </a:solidFill>
                <a:latin typeface="BIZ UDPゴシック" panose="020B0400000000000000" pitchFamily="50" charset="-128"/>
                <a:ea typeface="BIZ UDPゴシック" panose="020B0400000000000000" pitchFamily="50" charset="-128"/>
              </a:rPr>
              <a:t>35.2%</a:t>
            </a:r>
            <a:endParaRPr kumimoji="1" lang="ja-JP" altLang="en-US" sz="1200" dirty="0">
              <a:solidFill>
                <a:schemeClr val="tx1"/>
              </a:solidFill>
              <a:latin typeface="BIZ UDPゴシック" panose="020B0400000000000000" pitchFamily="50" charset="-128"/>
              <a:ea typeface="BIZ UDPゴシック" panose="020B0400000000000000" pitchFamily="50" charset="-128"/>
            </a:endParaRPr>
          </a:p>
        </p:txBody>
      </p:sp>
      <p:sp>
        <p:nvSpPr>
          <p:cNvPr id="66" name="正方形/長方形 65">
            <a:extLst>
              <a:ext uri="{FF2B5EF4-FFF2-40B4-BE49-F238E27FC236}">
                <a16:creationId xmlns:a16="http://schemas.microsoft.com/office/drawing/2014/main" id="{BBCFF5AB-4D19-BBD6-C5B5-D6C40C9A1A0E}"/>
              </a:ext>
            </a:extLst>
          </p:cNvPr>
          <p:cNvSpPr/>
          <p:nvPr/>
        </p:nvSpPr>
        <p:spPr>
          <a:xfrm>
            <a:off x="2192843" y="2879180"/>
            <a:ext cx="1814781" cy="30777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latin typeface="BIZ UDPゴシック" panose="020B0400000000000000" pitchFamily="50" charset="-128"/>
                <a:ea typeface="BIZ UDPゴシック" panose="020B0400000000000000" pitchFamily="50" charset="-128"/>
              </a:rPr>
              <a:t>自家消費率 </a:t>
            </a:r>
            <a:r>
              <a:rPr kumimoji="1" lang="en-US" altLang="ja-JP" sz="1200" dirty="0">
                <a:solidFill>
                  <a:schemeClr val="tx1"/>
                </a:solidFill>
                <a:latin typeface="BIZ UDPゴシック" panose="020B0400000000000000" pitchFamily="50" charset="-128"/>
                <a:ea typeface="BIZ UDPゴシック" panose="020B0400000000000000" pitchFamily="50" charset="-128"/>
              </a:rPr>
              <a:t>38.1%</a:t>
            </a:r>
            <a:endParaRPr kumimoji="1" lang="ja-JP" altLang="en-US" sz="1200" dirty="0">
              <a:solidFill>
                <a:schemeClr val="tx1"/>
              </a:solidFill>
              <a:latin typeface="BIZ UDPゴシック" panose="020B0400000000000000" pitchFamily="50" charset="-128"/>
              <a:ea typeface="BIZ UDPゴシック" panose="020B0400000000000000" pitchFamily="50" charset="-128"/>
            </a:endParaRPr>
          </a:p>
        </p:txBody>
      </p:sp>
      <p:sp>
        <p:nvSpPr>
          <p:cNvPr id="2" name="大かっこ 1">
            <a:extLst>
              <a:ext uri="{FF2B5EF4-FFF2-40B4-BE49-F238E27FC236}">
                <a16:creationId xmlns:a16="http://schemas.microsoft.com/office/drawing/2014/main" id="{37E6AECC-1502-4561-3F08-8090D2A42FBC}"/>
              </a:ext>
            </a:extLst>
          </p:cNvPr>
          <p:cNvSpPr/>
          <p:nvPr/>
        </p:nvSpPr>
        <p:spPr>
          <a:xfrm>
            <a:off x="378158" y="5848631"/>
            <a:ext cx="8057182" cy="880464"/>
          </a:xfrm>
          <a:prstGeom prst="bracketPair">
            <a:avLst>
              <a:gd name="adj" fmla="val 768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5" name="二等辺三角形 4">
            <a:extLst>
              <a:ext uri="{FF2B5EF4-FFF2-40B4-BE49-F238E27FC236}">
                <a16:creationId xmlns:a16="http://schemas.microsoft.com/office/drawing/2014/main" id="{7B83BACA-1A41-1381-B446-05DE5752EC78}"/>
              </a:ext>
            </a:extLst>
          </p:cNvPr>
          <p:cNvSpPr/>
          <p:nvPr/>
        </p:nvSpPr>
        <p:spPr>
          <a:xfrm rot="10800000">
            <a:off x="3793415" y="2238001"/>
            <a:ext cx="1586231" cy="170936"/>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E37AA7BE-0764-A325-E306-2B48EAD28184}"/>
              </a:ext>
            </a:extLst>
          </p:cNvPr>
          <p:cNvSpPr txBox="1"/>
          <p:nvPr/>
        </p:nvSpPr>
        <p:spPr>
          <a:xfrm>
            <a:off x="685092" y="2503899"/>
            <a:ext cx="7541405" cy="338554"/>
          </a:xfrm>
          <a:prstGeom prst="rect">
            <a:avLst/>
          </a:prstGeom>
          <a:noFill/>
          <a:ln w="19050">
            <a:solidFill>
              <a:schemeClr val="tx1"/>
            </a:solidFill>
          </a:ln>
        </p:spPr>
        <p:txBody>
          <a:bodyPr wrap="square" rtlCol="0">
            <a:spAutoFit/>
          </a:bodyPr>
          <a:lstStyle/>
          <a:p>
            <a:pPr algn="ctr"/>
            <a:r>
              <a:rPr kumimoji="1" lang="ja-JP" altLang="en-US" sz="1600" dirty="0">
                <a:latin typeface="BIZ UDP明朝 Medium" panose="02020500000000000000" pitchFamily="18" charset="-128"/>
                <a:ea typeface="BIZ UDP明朝 Medium" panose="02020500000000000000" pitchFamily="18" charset="-128"/>
              </a:rPr>
              <a:t>導入義務化にあたっては、</a:t>
            </a:r>
            <a:r>
              <a:rPr kumimoji="1" lang="ja-JP" altLang="en-US" sz="1600" u="sng" dirty="0">
                <a:latin typeface="BIZ UDP明朝 Medium" panose="02020500000000000000" pitchFamily="18" charset="-128"/>
                <a:ea typeface="BIZ UDP明朝 Medium" panose="02020500000000000000" pitchFamily="18" charset="-128"/>
              </a:rPr>
              <a:t>非住宅建築物を優先</a:t>
            </a:r>
            <a:endParaRPr kumimoji="1" lang="ja-JP" altLang="en-US" sz="1600" dirty="0"/>
          </a:p>
        </p:txBody>
      </p:sp>
      <p:cxnSp>
        <p:nvCxnSpPr>
          <p:cNvPr id="7" name="直線コネクタ 6">
            <a:extLst>
              <a:ext uri="{FF2B5EF4-FFF2-40B4-BE49-F238E27FC236}">
                <a16:creationId xmlns:a16="http://schemas.microsoft.com/office/drawing/2014/main" id="{A43525B7-F800-E4A8-0521-53EF309954EF}"/>
              </a:ext>
            </a:extLst>
          </p:cNvPr>
          <p:cNvCxnSpPr>
            <a:cxnSpLocks/>
          </p:cNvCxnSpPr>
          <p:nvPr/>
        </p:nvCxnSpPr>
        <p:spPr>
          <a:xfrm flipV="1">
            <a:off x="3862210" y="3129184"/>
            <a:ext cx="0" cy="176624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直線コネクタ 10">
            <a:extLst>
              <a:ext uri="{FF2B5EF4-FFF2-40B4-BE49-F238E27FC236}">
                <a16:creationId xmlns:a16="http://schemas.microsoft.com/office/drawing/2014/main" id="{D15EB3C4-3AE4-A1BB-7F8C-ACC288478E9A}"/>
              </a:ext>
            </a:extLst>
          </p:cNvPr>
          <p:cNvCxnSpPr>
            <a:cxnSpLocks/>
          </p:cNvCxnSpPr>
          <p:nvPr/>
        </p:nvCxnSpPr>
        <p:spPr>
          <a:xfrm flipV="1">
            <a:off x="6681610" y="3129184"/>
            <a:ext cx="0" cy="176624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直線コネクタ 9">
            <a:extLst>
              <a:ext uri="{FF2B5EF4-FFF2-40B4-BE49-F238E27FC236}">
                <a16:creationId xmlns:a16="http://schemas.microsoft.com/office/drawing/2014/main" id="{210E4EE6-2269-0B14-2176-182002F23F5E}"/>
              </a:ext>
            </a:extLst>
          </p:cNvPr>
          <p:cNvCxnSpPr>
            <a:cxnSpLocks/>
          </p:cNvCxnSpPr>
          <p:nvPr/>
        </p:nvCxnSpPr>
        <p:spPr>
          <a:xfrm>
            <a:off x="3862210" y="4542708"/>
            <a:ext cx="293076" cy="63680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直線コネクタ 12">
            <a:extLst>
              <a:ext uri="{FF2B5EF4-FFF2-40B4-BE49-F238E27FC236}">
                <a16:creationId xmlns:a16="http://schemas.microsoft.com/office/drawing/2014/main" id="{EC1A285D-D768-E9B7-FD26-DE891A153185}"/>
              </a:ext>
            </a:extLst>
          </p:cNvPr>
          <p:cNvCxnSpPr>
            <a:cxnSpLocks/>
          </p:cNvCxnSpPr>
          <p:nvPr/>
        </p:nvCxnSpPr>
        <p:spPr>
          <a:xfrm>
            <a:off x="6681610" y="4574804"/>
            <a:ext cx="317575" cy="60471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正方形/長方形 14">
            <a:extLst>
              <a:ext uri="{FF2B5EF4-FFF2-40B4-BE49-F238E27FC236}">
                <a16:creationId xmlns:a16="http://schemas.microsoft.com/office/drawing/2014/main" id="{524E2915-F2FE-3C83-B8E4-60B957375568}"/>
              </a:ext>
            </a:extLst>
          </p:cNvPr>
          <p:cNvSpPr/>
          <p:nvPr/>
        </p:nvSpPr>
        <p:spPr>
          <a:xfrm>
            <a:off x="275727" y="703444"/>
            <a:ext cx="8613669" cy="30777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600" dirty="0">
                <a:solidFill>
                  <a:schemeClr val="tx1"/>
                </a:solidFill>
                <a:latin typeface="BIZ UDPゴシック" panose="020B0400000000000000" pitchFamily="50" charset="-128"/>
                <a:ea typeface="BIZ UDPゴシック" panose="020B0400000000000000" pitchFamily="50" charset="-128"/>
              </a:rPr>
              <a:t>＜非住宅建築物（</a:t>
            </a:r>
            <a:r>
              <a:rPr kumimoji="1" lang="en-US" altLang="ja-JP" sz="1600" dirty="0">
                <a:solidFill>
                  <a:schemeClr val="tx1"/>
                </a:solidFill>
                <a:latin typeface="BIZ UDPゴシック" panose="020B0400000000000000" pitchFamily="50" charset="-128"/>
                <a:ea typeface="BIZ UDPゴシック" panose="020B0400000000000000" pitchFamily="50" charset="-128"/>
              </a:rPr>
              <a:t>10kW</a:t>
            </a:r>
            <a:r>
              <a:rPr kumimoji="1" lang="ja-JP" altLang="en-US" sz="1600" dirty="0">
                <a:solidFill>
                  <a:schemeClr val="tx1"/>
                </a:solidFill>
                <a:latin typeface="BIZ UDPゴシック" panose="020B0400000000000000" pitchFamily="50" charset="-128"/>
                <a:ea typeface="BIZ UDPゴシック" panose="020B0400000000000000" pitchFamily="50" charset="-128"/>
              </a:rPr>
              <a:t>以上の設置）と住宅（</a:t>
            </a:r>
            <a:r>
              <a:rPr kumimoji="1" lang="en-US" altLang="ja-JP" sz="1600" dirty="0">
                <a:solidFill>
                  <a:schemeClr val="tx1"/>
                </a:solidFill>
                <a:latin typeface="BIZ UDPゴシック" panose="020B0400000000000000" pitchFamily="50" charset="-128"/>
                <a:ea typeface="BIZ UDPゴシック" panose="020B0400000000000000" pitchFamily="50" charset="-128"/>
              </a:rPr>
              <a:t>10kW</a:t>
            </a:r>
            <a:r>
              <a:rPr kumimoji="1" lang="ja-JP" altLang="en-US" sz="1600" dirty="0">
                <a:solidFill>
                  <a:schemeClr val="tx1"/>
                </a:solidFill>
                <a:latin typeface="BIZ UDPゴシック" panose="020B0400000000000000" pitchFamily="50" charset="-128"/>
                <a:ea typeface="BIZ UDPゴシック" panose="020B0400000000000000" pitchFamily="50" charset="-128"/>
              </a:rPr>
              <a:t>未満の設置）の償還期間の比較＞</a:t>
            </a:r>
          </a:p>
        </p:txBody>
      </p:sp>
    </p:spTree>
    <p:extLst>
      <p:ext uri="{BB962C8B-B14F-4D97-AF65-F5344CB8AC3E}">
        <p14:creationId xmlns:p14="http://schemas.microsoft.com/office/powerpoint/2010/main" val="14003145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B5777-1C23-9914-B364-66EB5CCA7AF5}"/>
            </a:ext>
          </a:extLst>
        </p:cNvPr>
        <p:cNvGrpSpPr/>
        <p:nvPr/>
      </p:nvGrpSpPr>
      <p:grpSpPr>
        <a:xfrm>
          <a:off x="0" y="0"/>
          <a:ext cx="0" cy="0"/>
          <a:chOff x="0" y="0"/>
          <a:chExt cx="0" cy="0"/>
        </a:xfrm>
      </p:grpSpPr>
      <p:pic>
        <p:nvPicPr>
          <p:cNvPr id="31" name="図 30">
            <a:extLst>
              <a:ext uri="{FF2B5EF4-FFF2-40B4-BE49-F238E27FC236}">
                <a16:creationId xmlns:a16="http://schemas.microsoft.com/office/drawing/2014/main" id="{3291E43A-47A0-00BC-9B08-47E1016998D0}"/>
              </a:ext>
            </a:extLst>
          </p:cNvPr>
          <p:cNvPicPr>
            <a:picLocks noChangeAspect="1"/>
          </p:cNvPicPr>
          <p:nvPr/>
        </p:nvPicPr>
        <p:blipFill>
          <a:blip r:embed="rId2"/>
          <a:srcRect b="9371"/>
          <a:stretch>
            <a:fillRect/>
          </a:stretch>
        </p:blipFill>
        <p:spPr>
          <a:xfrm>
            <a:off x="4486159" y="3072403"/>
            <a:ext cx="3717040" cy="2142000"/>
          </a:xfrm>
          <a:prstGeom prst="rect">
            <a:avLst/>
          </a:prstGeom>
        </p:spPr>
      </p:pic>
      <p:pic>
        <p:nvPicPr>
          <p:cNvPr id="28" name="図 27">
            <a:extLst>
              <a:ext uri="{FF2B5EF4-FFF2-40B4-BE49-F238E27FC236}">
                <a16:creationId xmlns:a16="http://schemas.microsoft.com/office/drawing/2014/main" id="{71EB9502-313E-F1F6-B21B-DB0E486B084B}"/>
              </a:ext>
            </a:extLst>
          </p:cNvPr>
          <p:cNvPicPr>
            <a:picLocks noChangeAspect="1"/>
          </p:cNvPicPr>
          <p:nvPr/>
        </p:nvPicPr>
        <p:blipFill>
          <a:blip r:embed="rId3"/>
          <a:srcRect b="9849"/>
          <a:stretch>
            <a:fillRect/>
          </a:stretch>
        </p:blipFill>
        <p:spPr>
          <a:xfrm>
            <a:off x="276661" y="3054819"/>
            <a:ext cx="3743512" cy="2141164"/>
          </a:xfrm>
          <a:prstGeom prst="rect">
            <a:avLst/>
          </a:prstGeom>
          <a:ln cap="sq">
            <a:noFill/>
          </a:ln>
        </p:spPr>
      </p:pic>
      <p:sp>
        <p:nvSpPr>
          <p:cNvPr id="4" name="スライド番号プレースホルダー 3">
            <a:extLst>
              <a:ext uri="{FF2B5EF4-FFF2-40B4-BE49-F238E27FC236}">
                <a16:creationId xmlns:a16="http://schemas.microsoft.com/office/drawing/2014/main" id="{63914293-2072-C3FA-D0FE-3025A999667C}"/>
              </a:ext>
            </a:extLst>
          </p:cNvPr>
          <p:cNvSpPr>
            <a:spLocks noGrp="1"/>
          </p:cNvSpPr>
          <p:nvPr>
            <p:ph type="sldNum" sz="quarter" idx="12"/>
          </p:nvPr>
        </p:nvSpPr>
        <p:spPr>
          <a:xfrm>
            <a:off x="6832600" y="6492875"/>
            <a:ext cx="2057400" cy="365125"/>
          </a:xfrm>
        </p:spPr>
        <p:txBody>
          <a:bodyPr/>
          <a:lstStyle/>
          <a:p>
            <a:fld id="{203A2EBC-B70D-400C-B624-6CE949F69608}" type="slidenum">
              <a:rPr kumimoji="1" lang="ja-JP" altLang="en-US" sz="1800" smtClean="0"/>
              <a:t>11</a:t>
            </a:fld>
            <a:endParaRPr kumimoji="1" lang="ja-JP" altLang="en-US" dirty="0"/>
          </a:p>
        </p:txBody>
      </p:sp>
      <p:sp>
        <p:nvSpPr>
          <p:cNvPr id="6" name="テキスト ボックス 5">
            <a:extLst>
              <a:ext uri="{FF2B5EF4-FFF2-40B4-BE49-F238E27FC236}">
                <a16:creationId xmlns:a16="http://schemas.microsoft.com/office/drawing/2014/main" id="{6378978A-6A56-55A6-C28E-4262C0772852}"/>
              </a:ext>
            </a:extLst>
          </p:cNvPr>
          <p:cNvSpPr txBox="1"/>
          <p:nvPr/>
        </p:nvSpPr>
        <p:spPr>
          <a:xfrm>
            <a:off x="0" y="0"/>
            <a:ext cx="9144000" cy="645564"/>
          </a:xfrm>
          <a:prstGeom prst="rect">
            <a:avLst/>
          </a:prstGeom>
          <a:solidFill>
            <a:schemeClr val="accent5">
              <a:lumMod val="40000"/>
              <a:lumOff val="60000"/>
            </a:schemeClr>
          </a:solidFill>
        </p:spPr>
        <p:txBody>
          <a:bodyPr wrap="square" rtlCol="0">
            <a:noAutofit/>
          </a:bodyPr>
          <a:lstStyle/>
          <a:p>
            <a:r>
              <a:rPr kumimoji="1" lang="ja-JP" altLang="en-US" sz="2000" dirty="0">
                <a:latin typeface="BIZ UDPゴシック" panose="020B0400000000000000" pitchFamily="50" charset="-128"/>
                <a:ea typeface="BIZ UDPゴシック" panose="020B0400000000000000" pitchFamily="50" charset="-128"/>
              </a:rPr>
              <a:t>太陽光発電設備の投資回収シミュレーション（２）</a:t>
            </a:r>
          </a:p>
        </p:txBody>
      </p:sp>
      <p:sp>
        <p:nvSpPr>
          <p:cNvPr id="23" name="テキスト ボックス 22">
            <a:extLst>
              <a:ext uri="{FF2B5EF4-FFF2-40B4-BE49-F238E27FC236}">
                <a16:creationId xmlns:a16="http://schemas.microsoft.com/office/drawing/2014/main" id="{BA33CE80-B8FD-70A7-2886-F583702306C2}"/>
              </a:ext>
            </a:extLst>
          </p:cNvPr>
          <p:cNvSpPr txBox="1"/>
          <p:nvPr/>
        </p:nvSpPr>
        <p:spPr>
          <a:xfrm>
            <a:off x="276331" y="1060515"/>
            <a:ext cx="8625840" cy="907941"/>
          </a:xfrm>
          <a:prstGeom prst="rect">
            <a:avLst/>
          </a:prstGeom>
          <a:noFill/>
          <a:ln w="12700">
            <a:noFill/>
            <a:prstDash val="dash"/>
          </a:ln>
        </p:spPr>
        <p:txBody>
          <a:bodyPr wrap="square" rtlCol="0">
            <a:spAutoFit/>
          </a:bodyPr>
          <a:lstStyle/>
          <a:p>
            <a:r>
              <a:rPr kumimoji="1" lang="ja-JP" altLang="en-US" sz="1600" dirty="0">
                <a:latin typeface="BIZ UDP明朝 Medium" panose="02020500000000000000" pitchFamily="18" charset="-128"/>
                <a:ea typeface="BIZ UDP明朝 Medium" panose="02020500000000000000" pitchFamily="18" charset="-128"/>
              </a:rPr>
              <a:t>○</a:t>
            </a:r>
            <a:r>
              <a:rPr lang="ja-JP" altLang="en-US" sz="1600" dirty="0">
                <a:latin typeface="BIZ UDP明朝 Medium" panose="02020500000000000000" pitchFamily="18" charset="-128"/>
                <a:ea typeface="BIZ UDP明朝 Medium" panose="02020500000000000000" pitchFamily="18" charset="-128"/>
              </a:rPr>
              <a:t>発電電力量の自家消費率が大きくなると、償還期間は短くなる。</a:t>
            </a:r>
            <a:endParaRPr lang="en-US" altLang="ja-JP" sz="1600" dirty="0">
              <a:latin typeface="BIZ UDP明朝 Medium" panose="02020500000000000000" pitchFamily="18" charset="-128"/>
              <a:ea typeface="BIZ UDP明朝 Medium" panose="02020500000000000000" pitchFamily="18" charset="-128"/>
            </a:endParaRPr>
          </a:p>
          <a:p>
            <a:pPr>
              <a:spcBef>
                <a:spcPts val="600"/>
              </a:spcBef>
            </a:pPr>
            <a:r>
              <a:rPr kumimoji="1" lang="ja-JP" altLang="en-US" sz="1600" dirty="0">
                <a:latin typeface="BIZ UDP明朝 Medium" panose="02020500000000000000" pitchFamily="18" charset="-128"/>
                <a:ea typeface="BIZ UDP明朝 Medium" panose="02020500000000000000" pitchFamily="18" charset="-128"/>
              </a:rPr>
              <a:t>○</a:t>
            </a:r>
            <a:r>
              <a:rPr lang="ja-JP" altLang="en-US" sz="1600" dirty="0">
                <a:latin typeface="BIZ UDP明朝 Medium" panose="02020500000000000000" pitchFamily="18" charset="-128"/>
                <a:ea typeface="BIZ UDP明朝 Medium" panose="02020500000000000000" pitchFamily="18" charset="-128"/>
              </a:rPr>
              <a:t>延床面積の大きい建築物においては、消費電力量が大きいため、自家消費率も大きくなり、</a:t>
            </a:r>
            <a:endParaRPr lang="en-US" altLang="ja-JP" sz="1600" dirty="0">
              <a:latin typeface="BIZ UDP明朝 Medium" panose="02020500000000000000" pitchFamily="18" charset="-128"/>
              <a:ea typeface="BIZ UDP明朝 Medium" panose="02020500000000000000" pitchFamily="18" charset="-128"/>
            </a:endParaRPr>
          </a:p>
          <a:p>
            <a:r>
              <a:rPr lang="ja-JP" altLang="en-US" sz="1600" dirty="0">
                <a:latin typeface="BIZ UDP明朝 Medium" panose="02020500000000000000" pitchFamily="18" charset="-128"/>
                <a:ea typeface="BIZ UDP明朝 Medium" panose="02020500000000000000" pitchFamily="18" charset="-128"/>
              </a:rPr>
              <a:t>　 償還期間が短縮される。</a:t>
            </a:r>
            <a:endParaRPr lang="en-US" altLang="ja-JP" sz="1600" dirty="0">
              <a:latin typeface="BIZ UDP明朝 Medium" panose="02020500000000000000" pitchFamily="18" charset="-128"/>
              <a:ea typeface="BIZ UDP明朝 Medium" panose="02020500000000000000" pitchFamily="18" charset="-128"/>
            </a:endParaRPr>
          </a:p>
        </p:txBody>
      </p:sp>
      <p:sp>
        <p:nvSpPr>
          <p:cNvPr id="5" name="正方形/長方形 4">
            <a:extLst>
              <a:ext uri="{FF2B5EF4-FFF2-40B4-BE49-F238E27FC236}">
                <a16:creationId xmlns:a16="http://schemas.microsoft.com/office/drawing/2014/main" id="{8A92E8D8-A292-D3CD-D281-E7DE3C5BB0FB}"/>
              </a:ext>
            </a:extLst>
          </p:cNvPr>
          <p:cNvSpPr/>
          <p:nvPr/>
        </p:nvSpPr>
        <p:spPr>
          <a:xfrm>
            <a:off x="276331" y="678249"/>
            <a:ext cx="8613669" cy="30777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600" dirty="0">
                <a:solidFill>
                  <a:schemeClr val="tx1"/>
                </a:solidFill>
                <a:latin typeface="BIZ UDPゴシック" panose="020B0400000000000000" pitchFamily="50" charset="-128"/>
                <a:ea typeface="BIZ UDPゴシック" panose="020B0400000000000000" pitchFamily="50" charset="-128"/>
              </a:rPr>
              <a:t>＜自家消費率の違いによる償還期間の変動＞</a:t>
            </a:r>
          </a:p>
        </p:txBody>
      </p:sp>
      <p:sp>
        <p:nvSpPr>
          <p:cNvPr id="34" name="テキスト ボックス 33">
            <a:extLst>
              <a:ext uri="{FF2B5EF4-FFF2-40B4-BE49-F238E27FC236}">
                <a16:creationId xmlns:a16="http://schemas.microsoft.com/office/drawing/2014/main" id="{E389EB35-C9D9-CC4B-6301-2A8CD701AB97}"/>
              </a:ext>
            </a:extLst>
          </p:cNvPr>
          <p:cNvSpPr txBox="1"/>
          <p:nvPr/>
        </p:nvSpPr>
        <p:spPr>
          <a:xfrm>
            <a:off x="3094895" y="363589"/>
            <a:ext cx="6041292" cy="276999"/>
          </a:xfrm>
          <a:prstGeom prst="rect">
            <a:avLst/>
          </a:prstGeom>
          <a:noFill/>
        </p:spPr>
        <p:txBody>
          <a:bodyPr wrap="square" rtlCol="0">
            <a:spAutoFit/>
          </a:bodyPr>
          <a:lstStyle/>
          <a:p>
            <a:r>
              <a:rPr lang="ja-JP" altLang="en-US" sz="1200" dirty="0">
                <a:latin typeface="BIZ UDPゴシック" panose="020B0400000000000000" pitchFamily="50" charset="-128"/>
                <a:ea typeface="BIZ UDPゴシック" panose="020B0400000000000000" pitchFamily="50" charset="-128"/>
              </a:rPr>
              <a:t>＜調達価格算定委員会 「令和８年度以降の調達価格等に関する意見」等を参考に試算＞</a:t>
            </a:r>
            <a:endParaRPr kumimoji="1" lang="ja-JP" altLang="en-US" sz="1200" dirty="0">
              <a:latin typeface="BIZ UDPゴシック" panose="020B0400000000000000" pitchFamily="50" charset="-128"/>
              <a:ea typeface="BIZ UDPゴシック" panose="020B0400000000000000" pitchFamily="50" charset="-128"/>
            </a:endParaRPr>
          </a:p>
        </p:txBody>
      </p:sp>
      <p:sp>
        <p:nvSpPr>
          <p:cNvPr id="2" name="正方形/長方形 1">
            <a:extLst>
              <a:ext uri="{FF2B5EF4-FFF2-40B4-BE49-F238E27FC236}">
                <a16:creationId xmlns:a16="http://schemas.microsoft.com/office/drawing/2014/main" id="{F84CB6FB-2CD2-56D0-C2C7-29875196D5B4}"/>
              </a:ext>
            </a:extLst>
          </p:cNvPr>
          <p:cNvSpPr/>
          <p:nvPr/>
        </p:nvSpPr>
        <p:spPr>
          <a:xfrm>
            <a:off x="1652816" y="5280300"/>
            <a:ext cx="2644864" cy="311233"/>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sz="1400" dirty="0">
                <a:solidFill>
                  <a:schemeClr val="tx1"/>
                </a:solidFill>
                <a:latin typeface="BIZ UDPゴシック" panose="020B0400000000000000" pitchFamily="50" charset="-128"/>
                <a:ea typeface="BIZ UDPゴシック" panose="020B0400000000000000" pitchFamily="50" charset="-128"/>
              </a:rPr>
              <a:t>FIT</a:t>
            </a:r>
            <a:r>
              <a:rPr kumimoji="1" lang="ja-JP" altLang="en-US" sz="1400" dirty="0">
                <a:solidFill>
                  <a:schemeClr val="tx1"/>
                </a:solidFill>
                <a:latin typeface="BIZ UDPゴシック" panose="020B0400000000000000" pitchFamily="50" charset="-128"/>
                <a:ea typeface="BIZ UDPゴシック" panose="020B0400000000000000" pitchFamily="50" charset="-128"/>
              </a:rPr>
              <a:t>制度による買取期間：</a:t>
            </a:r>
            <a:r>
              <a:rPr kumimoji="1" lang="en-US" altLang="ja-JP" sz="1400" dirty="0">
                <a:solidFill>
                  <a:schemeClr val="tx1"/>
                </a:solidFill>
                <a:latin typeface="BIZ UDPゴシック" panose="020B0400000000000000" pitchFamily="50" charset="-128"/>
                <a:ea typeface="BIZ UDPゴシック" panose="020B0400000000000000" pitchFamily="50" charset="-128"/>
              </a:rPr>
              <a:t>20</a:t>
            </a:r>
            <a:r>
              <a:rPr kumimoji="1" lang="ja-JP" altLang="en-US" sz="1400" dirty="0">
                <a:solidFill>
                  <a:schemeClr val="tx1"/>
                </a:solidFill>
                <a:latin typeface="BIZ UDPゴシック" panose="020B0400000000000000" pitchFamily="50" charset="-128"/>
                <a:ea typeface="BIZ UDPゴシック" panose="020B0400000000000000" pitchFamily="50" charset="-128"/>
              </a:rPr>
              <a:t>年</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p:txBody>
      </p:sp>
      <p:sp>
        <p:nvSpPr>
          <p:cNvPr id="12" name="正方形/長方形 11">
            <a:extLst>
              <a:ext uri="{FF2B5EF4-FFF2-40B4-BE49-F238E27FC236}">
                <a16:creationId xmlns:a16="http://schemas.microsoft.com/office/drawing/2014/main" id="{1BDD5CB7-99F5-ECFB-8097-DCC8A2787B82}"/>
              </a:ext>
            </a:extLst>
          </p:cNvPr>
          <p:cNvSpPr/>
          <p:nvPr/>
        </p:nvSpPr>
        <p:spPr>
          <a:xfrm>
            <a:off x="1156673" y="2860752"/>
            <a:ext cx="1280359" cy="30777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latin typeface="BIZ UDPゴシック" panose="020B0400000000000000" pitchFamily="50" charset="-128"/>
                <a:ea typeface="BIZ UDPゴシック" panose="020B0400000000000000" pitchFamily="50" charset="-128"/>
              </a:rPr>
              <a:t>事業用（</a:t>
            </a:r>
            <a:r>
              <a:rPr kumimoji="1" lang="en-US" altLang="ja-JP" sz="1200" dirty="0">
                <a:solidFill>
                  <a:schemeClr val="tx1"/>
                </a:solidFill>
                <a:latin typeface="BIZ UDPゴシック" panose="020B0400000000000000" pitchFamily="50" charset="-128"/>
                <a:ea typeface="BIZ UDPゴシック" panose="020B0400000000000000" pitchFamily="50" charset="-128"/>
              </a:rPr>
              <a:t>20kW</a:t>
            </a:r>
            <a:r>
              <a:rPr kumimoji="1" lang="ja-JP" altLang="en-US" sz="1200" dirty="0">
                <a:solidFill>
                  <a:schemeClr val="tx1"/>
                </a:solidFill>
                <a:latin typeface="BIZ UDPゴシック" panose="020B0400000000000000" pitchFamily="50" charset="-128"/>
                <a:ea typeface="BIZ UDPゴシック" panose="020B0400000000000000" pitchFamily="50" charset="-128"/>
              </a:rPr>
              <a:t>）</a:t>
            </a:r>
          </a:p>
        </p:txBody>
      </p:sp>
      <p:sp>
        <p:nvSpPr>
          <p:cNvPr id="14" name="吹き出し: 線 13">
            <a:extLst>
              <a:ext uri="{FF2B5EF4-FFF2-40B4-BE49-F238E27FC236}">
                <a16:creationId xmlns:a16="http://schemas.microsoft.com/office/drawing/2014/main" id="{BDCE1B38-FEA8-0690-73AD-A2A61BC30842}"/>
              </a:ext>
            </a:extLst>
          </p:cNvPr>
          <p:cNvSpPr/>
          <p:nvPr/>
        </p:nvSpPr>
        <p:spPr>
          <a:xfrm>
            <a:off x="2041759" y="4374693"/>
            <a:ext cx="790546" cy="409410"/>
          </a:xfrm>
          <a:prstGeom prst="borderCallout1">
            <a:avLst>
              <a:gd name="adj1" fmla="val 903"/>
              <a:gd name="adj2" fmla="val 50963"/>
              <a:gd name="adj3" fmla="val -49426"/>
              <a:gd name="adj4" fmla="val 46489"/>
            </a:avLst>
          </a:prstGeom>
          <a:noFill/>
          <a:ln>
            <a:solidFill>
              <a:srgbClr val="0070C0"/>
            </a:solidFill>
            <a:headEnd type="none"/>
            <a:tailEnd type="arrow"/>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dirty="0">
                <a:solidFill>
                  <a:schemeClr val="tx1"/>
                </a:solidFill>
                <a:latin typeface="BIZ UDP明朝 Medium" panose="02020500000000000000" pitchFamily="18" charset="-128"/>
                <a:ea typeface="BIZ UDP明朝 Medium" panose="02020500000000000000" pitchFamily="18" charset="-128"/>
              </a:rPr>
              <a:t>10</a:t>
            </a:r>
            <a:r>
              <a:rPr kumimoji="1" lang="ja-JP" altLang="en-US" sz="1100" dirty="0">
                <a:solidFill>
                  <a:schemeClr val="tx1"/>
                </a:solidFill>
                <a:latin typeface="BIZ UDP明朝 Medium" panose="02020500000000000000" pitchFamily="18" charset="-128"/>
                <a:ea typeface="BIZ UDP明朝 Medium" panose="02020500000000000000" pitchFamily="18" charset="-128"/>
              </a:rPr>
              <a:t>年目で</a:t>
            </a:r>
            <a:endParaRPr kumimoji="1" lang="en-US" altLang="ja-JP" sz="1100" dirty="0">
              <a:solidFill>
                <a:schemeClr val="tx1"/>
              </a:solidFill>
              <a:latin typeface="BIZ UDP明朝 Medium" panose="02020500000000000000" pitchFamily="18" charset="-128"/>
              <a:ea typeface="BIZ UDP明朝 Medium" panose="02020500000000000000" pitchFamily="18" charset="-128"/>
            </a:endParaRPr>
          </a:p>
          <a:p>
            <a:pPr algn="ctr"/>
            <a:r>
              <a:rPr kumimoji="1" lang="ja-JP" altLang="en-US" sz="1100" dirty="0">
                <a:solidFill>
                  <a:schemeClr val="tx1"/>
                </a:solidFill>
                <a:latin typeface="BIZ UDP明朝 Medium" panose="02020500000000000000" pitchFamily="18" charset="-128"/>
                <a:ea typeface="BIZ UDP明朝 Medium" panose="02020500000000000000" pitchFamily="18" charset="-128"/>
              </a:rPr>
              <a:t>投資回収</a:t>
            </a:r>
            <a:endParaRPr kumimoji="1" lang="ja-JP" altLang="en-US" sz="1100" dirty="0"/>
          </a:p>
        </p:txBody>
      </p:sp>
      <p:sp>
        <p:nvSpPr>
          <p:cNvPr id="17" name="正方形/長方形 16">
            <a:extLst>
              <a:ext uri="{FF2B5EF4-FFF2-40B4-BE49-F238E27FC236}">
                <a16:creationId xmlns:a16="http://schemas.microsoft.com/office/drawing/2014/main" id="{49AAD9FD-45C0-CB12-EAA1-5C1243008F85}"/>
              </a:ext>
            </a:extLst>
          </p:cNvPr>
          <p:cNvSpPr/>
          <p:nvPr/>
        </p:nvSpPr>
        <p:spPr>
          <a:xfrm>
            <a:off x="2220722" y="2857711"/>
            <a:ext cx="1851309" cy="30777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latin typeface="BIZ UDPゴシック" panose="020B0400000000000000" pitchFamily="50" charset="-128"/>
                <a:ea typeface="BIZ UDPゴシック" panose="020B0400000000000000" pitchFamily="50" charset="-128"/>
              </a:rPr>
              <a:t>自家消費率　</a:t>
            </a:r>
            <a:r>
              <a:rPr kumimoji="1" lang="en-US" altLang="ja-JP" sz="1200" dirty="0">
                <a:solidFill>
                  <a:schemeClr val="tx1"/>
                </a:solidFill>
                <a:latin typeface="BIZ UDPゴシック" panose="020B0400000000000000" pitchFamily="50" charset="-128"/>
                <a:ea typeface="BIZ UDPゴシック" panose="020B0400000000000000" pitchFamily="50" charset="-128"/>
              </a:rPr>
              <a:t>38.1%</a:t>
            </a:r>
            <a:endParaRPr kumimoji="1" lang="ja-JP" altLang="en-US" sz="1200" dirty="0">
              <a:solidFill>
                <a:schemeClr val="tx1"/>
              </a:solidFill>
              <a:latin typeface="BIZ UDPゴシック" panose="020B0400000000000000" pitchFamily="50" charset="-128"/>
              <a:ea typeface="BIZ UDPゴシック" panose="020B0400000000000000" pitchFamily="50" charset="-128"/>
            </a:endParaRPr>
          </a:p>
        </p:txBody>
      </p:sp>
      <p:sp>
        <p:nvSpPr>
          <p:cNvPr id="26" name="正方形/長方形 25">
            <a:extLst>
              <a:ext uri="{FF2B5EF4-FFF2-40B4-BE49-F238E27FC236}">
                <a16:creationId xmlns:a16="http://schemas.microsoft.com/office/drawing/2014/main" id="{E1686964-0564-9B4C-4CA0-80F216029C05}"/>
              </a:ext>
            </a:extLst>
          </p:cNvPr>
          <p:cNvSpPr/>
          <p:nvPr/>
        </p:nvSpPr>
        <p:spPr>
          <a:xfrm>
            <a:off x="5349535" y="2878912"/>
            <a:ext cx="1280359" cy="30777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latin typeface="BIZ UDPゴシック" panose="020B0400000000000000" pitchFamily="50" charset="-128"/>
                <a:ea typeface="BIZ UDPゴシック" panose="020B0400000000000000" pitchFamily="50" charset="-128"/>
              </a:rPr>
              <a:t>事業用（</a:t>
            </a:r>
            <a:r>
              <a:rPr kumimoji="1" lang="en-US" altLang="ja-JP" sz="1200" dirty="0">
                <a:solidFill>
                  <a:schemeClr val="tx1"/>
                </a:solidFill>
                <a:latin typeface="BIZ UDPゴシック" panose="020B0400000000000000" pitchFamily="50" charset="-128"/>
                <a:ea typeface="BIZ UDPゴシック" panose="020B0400000000000000" pitchFamily="50" charset="-128"/>
              </a:rPr>
              <a:t>20kW</a:t>
            </a:r>
            <a:r>
              <a:rPr kumimoji="1" lang="ja-JP" altLang="en-US" sz="1200" dirty="0">
                <a:solidFill>
                  <a:schemeClr val="tx1"/>
                </a:solidFill>
                <a:latin typeface="BIZ UDPゴシック" panose="020B0400000000000000" pitchFamily="50" charset="-128"/>
                <a:ea typeface="BIZ UDPゴシック" panose="020B0400000000000000" pitchFamily="50" charset="-128"/>
              </a:rPr>
              <a:t>）</a:t>
            </a:r>
          </a:p>
        </p:txBody>
      </p:sp>
      <p:sp>
        <p:nvSpPr>
          <p:cNvPr id="29" name="正方形/長方形 28">
            <a:extLst>
              <a:ext uri="{FF2B5EF4-FFF2-40B4-BE49-F238E27FC236}">
                <a16:creationId xmlns:a16="http://schemas.microsoft.com/office/drawing/2014/main" id="{A8B7DC91-C673-CAFC-DB39-038414DD82FF}"/>
              </a:ext>
            </a:extLst>
          </p:cNvPr>
          <p:cNvSpPr/>
          <p:nvPr/>
        </p:nvSpPr>
        <p:spPr>
          <a:xfrm>
            <a:off x="6408497" y="2881631"/>
            <a:ext cx="1878630" cy="30777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1200" dirty="0">
                <a:solidFill>
                  <a:schemeClr val="tx1"/>
                </a:solidFill>
                <a:latin typeface="BIZ UDPゴシック" panose="020B0400000000000000" pitchFamily="50" charset="-128"/>
                <a:ea typeface="BIZ UDPゴシック" panose="020B0400000000000000" pitchFamily="50" charset="-128"/>
              </a:rPr>
              <a:t>自家消費率　</a:t>
            </a:r>
            <a:r>
              <a:rPr kumimoji="1" lang="en-US" altLang="ja-JP" sz="1200" dirty="0">
                <a:solidFill>
                  <a:schemeClr val="tx1"/>
                </a:solidFill>
                <a:latin typeface="BIZ UDPゴシック" panose="020B0400000000000000" pitchFamily="50" charset="-128"/>
                <a:ea typeface="BIZ UDPゴシック" panose="020B0400000000000000" pitchFamily="50" charset="-128"/>
              </a:rPr>
              <a:t>50.0%</a:t>
            </a:r>
            <a:endParaRPr kumimoji="1" lang="ja-JP" altLang="en-US" sz="1200" dirty="0">
              <a:solidFill>
                <a:schemeClr val="tx1"/>
              </a:solidFill>
              <a:latin typeface="BIZ UDPゴシック" panose="020B0400000000000000" pitchFamily="50" charset="-128"/>
              <a:ea typeface="BIZ UDPゴシック" panose="020B0400000000000000" pitchFamily="50" charset="-128"/>
            </a:endParaRPr>
          </a:p>
        </p:txBody>
      </p:sp>
      <p:sp>
        <p:nvSpPr>
          <p:cNvPr id="33" name="吹き出し: 線 32">
            <a:extLst>
              <a:ext uri="{FF2B5EF4-FFF2-40B4-BE49-F238E27FC236}">
                <a16:creationId xmlns:a16="http://schemas.microsoft.com/office/drawing/2014/main" id="{E4FA92A7-78F3-5626-FEAC-5D29863FDFCD}"/>
              </a:ext>
            </a:extLst>
          </p:cNvPr>
          <p:cNvSpPr/>
          <p:nvPr/>
        </p:nvSpPr>
        <p:spPr>
          <a:xfrm>
            <a:off x="6196239" y="4401069"/>
            <a:ext cx="790546" cy="409410"/>
          </a:xfrm>
          <a:prstGeom prst="borderCallout1">
            <a:avLst>
              <a:gd name="adj1" fmla="val 903"/>
              <a:gd name="adj2" fmla="val 50963"/>
              <a:gd name="adj3" fmla="val -64767"/>
              <a:gd name="adj4" fmla="val 40997"/>
            </a:avLst>
          </a:prstGeom>
          <a:noFill/>
          <a:ln>
            <a:solidFill>
              <a:srgbClr val="0070C0"/>
            </a:solidFill>
            <a:headEnd type="none"/>
            <a:tailEnd type="arrow"/>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dirty="0">
                <a:solidFill>
                  <a:schemeClr val="tx1"/>
                </a:solidFill>
                <a:latin typeface="BIZ UDP明朝 Medium" panose="02020500000000000000" pitchFamily="18" charset="-128"/>
                <a:ea typeface="BIZ UDP明朝 Medium" panose="02020500000000000000" pitchFamily="18" charset="-128"/>
              </a:rPr>
              <a:t>9</a:t>
            </a:r>
            <a:r>
              <a:rPr kumimoji="1" lang="ja-JP" altLang="en-US" sz="1100" dirty="0">
                <a:solidFill>
                  <a:schemeClr val="tx1"/>
                </a:solidFill>
                <a:latin typeface="BIZ UDP明朝 Medium" panose="02020500000000000000" pitchFamily="18" charset="-128"/>
                <a:ea typeface="BIZ UDP明朝 Medium" panose="02020500000000000000" pitchFamily="18" charset="-128"/>
              </a:rPr>
              <a:t>年目で</a:t>
            </a:r>
            <a:endParaRPr kumimoji="1" lang="en-US" altLang="ja-JP" sz="1100" dirty="0">
              <a:solidFill>
                <a:schemeClr val="tx1"/>
              </a:solidFill>
              <a:latin typeface="BIZ UDP明朝 Medium" panose="02020500000000000000" pitchFamily="18" charset="-128"/>
              <a:ea typeface="BIZ UDP明朝 Medium" panose="02020500000000000000" pitchFamily="18" charset="-128"/>
            </a:endParaRPr>
          </a:p>
          <a:p>
            <a:pPr algn="ctr"/>
            <a:r>
              <a:rPr kumimoji="1" lang="ja-JP" altLang="en-US" sz="1100" dirty="0">
                <a:solidFill>
                  <a:schemeClr val="tx1"/>
                </a:solidFill>
                <a:latin typeface="BIZ UDP明朝 Medium" panose="02020500000000000000" pitchFamily="18" charset="-128"/>
                <a:ea typeface="BIZ UDP明朝 Medium" panose="02020500000000000000" pitchFamily="18" charset="-128"/>
              </a:rPr>
              <a:t>投資回収</a:t>
            </a:r>
            <a:endParaRPr kumimoji="1" lang="ja-JP" altLang="en-US" sz="1100" dirty="0"/>
          </a:p>
        </p:txBody>
      </p:sp>
      <p:sp>
        <p:nvSpPr>
          <p:cNvPr id="36" name="正方形/長方形 35">
            <a:extLst>
              <a:ext uri="{FF2B5EF4-FFF2-40B4-BE49-F238E27FC236}">
                <a16:creationId xmlns:a16="http://schemas.microsoft.com/office/drawing/2014/main" id="{1620729D-FE82-2DA6-4B39-84DF1D760F39}"/>
              </a:ext>
            </a:extLst>
          </p:cNvPr>
          <p:cNvSpPr/>
          <p:nvPr/>
        </p:nvSpPr>
        <p:spPr>
          <a:xfrm>
            <a:off x="5757309" y="5277994"/>
            <a:ext cx="2644864" cy="32893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sz="1400" dirty="0">
                <a:solidFill>
                  <a:schemeClr val="tx1"/>
                </a:solidFill>
                <a:latin typeface="BIZ UDPゴシック" panose="020B0400000000000000" pitchFamily="50" charset="-128"/>
                <a:ea typeface="BIZ UDPゴシック" panose="020B0400000000000000" pitchFamily="50" charset="-128"/>
              </a:rPr>
              <a:t>FIT</a:t>
            </a:r>
            <a:r>
              <a:rPr kumimoji="1" lang="ja-JP" altLang="en-US" sz="1400" dirty="0">
                <a:solidFill>
                  <a:schemeClr val="tx1"/>
                </a:solidFill>
                <a:latin typeface="BIZ UDPゴシック" panose="020B0400000000000000" pitchFamily="50" charset="-128"/>
                <a:ea typeface="BIZ UDPゴシック" panose="020B0400000000000000" pitchFamily="50" charset="-128"/>
              </a:rPr>
              <a:t>制度による買取期間：</a:t>
            </a:r>
            <a:r>
              <a:rPr kumimoji="1" lang="en-US" altLang="ja-JP" sz="1400" dirty="0">
                <a:solidFill>
                  <a:schemeClr val="tx1"/>
                </a:solidFill>
                <a:latin typeface="BIZ UDPゴシック" panose="020B0400000000000000" pitchFamily="50" charset="-128"/>
                <a:ea typeface="BIZ UDPゴシック" panose="020B0400000000000000" pitchFamily="50" charset="-128"/>
              </a:rPr>
              <a:t>20</a:t>
            </a:r>
            <a:r>
              <a:rPr kumimoji="1" lang="ja-JP" altLang="en-US" sz="1400" dirty="0">
                <a:solidFill>
                  <a:schemeClr val="tx1"/>
                </a:solidFill>
                <a:latin typeface="BIZ UDPゴシック" panose="020B0400000000000000" pitchFamily="50" charset="-128"/>
                <a:ea typeface="BIZ UDPゴシック" panose="020B0400000000000000" pitchFamily="50" charset="-128"/>
              </a:rPr>
              <a:t>年</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p:txBody>
      </p:sp>
      <p:cxnSp>
        <p:nvCxnSpPr>
          <p:cNvPr id="37" name="直線コネクタ 36">
            <a:extLst>
              <a:ext uri="{FF2B5EF4-FFF2-40B4-BE49-F238E27FC236}">
                <a16:creationId xmlns:a16="http://schemas.microsoft.com/office/drawing/2014/main" id="{2E56BF09-D253-A3F4-A06D-6101B3B3F873}"/>
              </a:ext>
            </a:extLst>
          </p:cNvPr>
          <p:cNvCxnSpPr>
            <a:cxnSpLocks/>
          </p:cNvCxnSpPr>
          <p:nvPr/>
        </p:nvCxnSpPr>
        <p:spPr>
          <a:xfrm>
            <a:off x="1156673" y="3717668"/>
            <a:ext cx="2714287" cy="0"/>
          </a:xfrm>
          <a:prstGeom prst="line">
            <a:avLst/>
          </a:prstGeom>
          <a:ln w="15875">
            <a:solidFill>
              <a:srgbClr val="00B050"/>
            </a:solidFill>
            <a:prstDash val="dash"/>
          </a:ln>
        </p:spPr>
        <p:style>
          <a:lnRef idx="1">
            <a:schemeClr val="accent1"/>
          </a:lnRef>
          <a:fillRef idx="0">
            <a:schemeClr val="accent1"/>
          </a:fillRef>
          <a:effectRef idx="0">
            <a:schemeClr val="accent1"/>
          </a:effectRef>
          <a:fontRef idx="minor">
            <a:schemeClr val="tx1"/>
          </a:fontRef>
        </p:style>
      </p:cxnSp>
      <p:sp>
        <p:nvSpPr>
          <p:cNvPr id="38" name="吹き出し: 線 37">
            <a:extLst>
              <a:ext uri="{FF2B5EF4-FFF2-40B4-BE49-F238E27FC236}">
                <a16:creationId xmlns:a16="http://schemas.microsoft.com/office/drawing/2014/main" id="{3F519496-66BC-BA95-78C7-5F0C84C746F3}"/>
              </a:ext>
            </a:extLst>
          </p:cNvPr>
          <p:cNvSpPr/>
          <p:nvPr/>
        </p:nvSpPr>
        <p:spPr>
          <a:xfrm>
            <a:off x="2975595" y="4216204"/>
            <a:ext cx="790546" cy="409410"/>
          </a:xfrm>
          <a:prstGeom prst="borderCallout1">
            <a:avLst>
              <a:gd name="adj1" fmla="val 903"/>
              <a:gd name="adj2" fmla="val 50963"/>
              <a:gd name="adj3" fmla="val -125274"/>
              <a:gd name="adj4" fmla="val 40530"/>
            </a:avLst>
          </a:prstGeom>
          <a:noFill/>
          <a:ln>
            <a:solidFill>
              <a:srgbClr val="00B050"/>
            </a:solidFill>
            <a:prstDash val="dash"/>
            <a:headEnd type="none"/>
            <a:tailEnd type="arrow"/>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dirty="0">
                <a:solidFill>
                  <a:schemeClr val="tx1"/>
                </a:solidFill>
                <a:latin typeface="BIZ UDP明朝 Medium" panose="02020500000000000000" pitchFamily="18" charset="-128"/>
                <a:ea typeface="BIZ UDP明朝 Medium" panose="02020500000000000000" pitchFamily="18" charset="-128"/>
              </a:rPr>
              <a:t>17</a:t>
            </a:r>
            <a:r>
              <a:rPr kumimoji="1" lang="ja-JP" altLang="en-US" sz="1100" dirty="0">
                <a:solidFill>
                  <a:schemeClr val="tx1"/>
                </a:solidFill>
                <a:latin typeface="BIZ UDP明朝 Medium" panose="02020500000000000000" pitchFamily="18" charset="-128"/>
                <a:ea typeface="BIZ UDP明朝 Medium" panose="02020500000000000000" pitchFamily="18" charset="-128"/>
              </a:rPr>
              <a:t>年目で</a:t>
            </a:r>
            <a:endParaRPr kumimoji="1" lang="en-US" altLang="ja-JP" sz="1100" dirty="0">
              <a:solidFill>
                <a:schemeClr val="tx1"/>
              </a:solidFill>
              <a:latin typeface="BIZ UDP明朝 Medium" panose="02020500000000000000" pitchFamily="18" charset="-128"/>
              <a:ea typeface="BIZ UDP明朝 Medium" panose="02020500000000000000" pitchFamily="18" charset="-128"/>
            </a:endParaRPr>
          </a:p>
          <a:p>
            <a:pPr algn="ctr"/>
            <a:r>
              <a:rPr kumimoji="1" lang="ja-JP" altLang="en-US" sz="1100" dirty="0">
                <a:solidFill>
                  <a:schemeClr val="tx1"/>
                </a:solidFill>
                <a:latin typeface="BIZ UDP明朝 Medium" panose="02020500000000000000" pitchFamily="18" charset="-128"/>
                <a:ea typeface="BIZ UDP明朝 Medium" panose="02020500000000000000" pitchFamily="18" charset="-128"/>
              </a:rPr>
              <a:t>投資回収</a:t>
            </a:r>
            <a:endParaRPr kumimoji="1" lang="ja-JP" altLang="en-US" sz="1100" dirty="0"/>
          </a:p>
        </p:txBody>
      </p:sp>
      <p:cxnSp>
        <p:nvCxnSpPr>
          <p:cNvPr id="43" name="直線コネクタ 42">
            <a:extLst>
              <a:ext uri="{FF2B5EF4-FFF2-40B4-BE49-F238E27FC236}">
                <a16:creationId xmlns:a16="http://schemas.microsoft.com/office/drawing/2014/main" id="{5FF2EAC0-D6FE-EBAB-F536-551CBC43C7EF}"/>
              </a:ext>
            </a:extLst>
          </p:cNvPr>
          <p:cNvCxnSpPr>
            <a:cxnSpLocks/>
          </p:cNvCxnSpPr>
          <p:nvPr/>
        </p:nvCxnSpPr>
        <p:spPr>
          <a:xfrm>
            <a:off x="5394197" y="3719974"/>
            <a:ext cx="2714287" cy="0"/>
          </a:xfrm>
          <a:prstGeom prst="line">
            <a:avLst/>
          </a:prstGeom>
          <a:ln w="15875">
            <a:solidFill>
              <a:srgbClr val="00B050"/>
            </a:solidFill>
            <a:prstDash val="dash"/>
          </a:ln>
        </p:spPr>
        <p:style>
          <a:lnRef idx="1">
            <a:schemeClr val="accent1"/>
          </a:lnRef>
          <a:fillRef idx="0">
            <a:schemeClr val="accent1"/>
          </a:fillRef>
          <a:effectRef idx="0">
            <a:schemeClr val="accent1"/>
          </a:effectRef>
          <a:fontRef idx="minor">
            <a:schemeClr val="tx1"/>
          </a:fontRef>
        </p:style>
      </p:cxnSp>
      <p:sp>
        <p:nvSpPr>
          <p:cNvPr id="47" name="吹き出し: 線 46">
            <a:extLst>
              <a:ext uri="{FF2B5EF4-FFF2-40B4-BE49-F238E27FC236}">
                <a16:creationId xmlns:a16="http://schemas.microsoft.com/office/drawing/2014/main" id="{AF0F4147-818F-8CC3-ED5F-36B63D4CDB19}"/>
              </a:ext>
            </a:extLst>
          </p:cNvPr>
          <p:cNvSpPr/>
          <p:nvPr/>
        </p:nvSpPr>
        <p:spPr>
          <a:xfrm>
            <a:off x="7112491" y="4216204"/>
            <a:ext cx="790546" cy="409410"/>
          </a:xfrm>
          <a:prstGeom prst="borderCallout1">
            <a:avLst>
              <a:gd name="adj1" fmla="val 903"/>
              <a:gd name="adj2" fmla="val 50963"/>
              <a:gd name="adj3" fmla="val -109031"/>
              <a:gd name="adj4" fmla="val 19849"/>
            </a:avLst>
          </a:prstGeom>
          <a:noFill/>
          <a:ln>
            <a:solidFill>
              <a:srgbClr val="00B050"/>
            </a:solidFill>
            <a:prstDash val="dash"/>
            <a:headEnd type="none"/>
            <a:tailEnd type="arrow"/>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ja-JP" sz="1100" dirty="0">
                <a:solidFill>
                  <a:schemeClr val="tx1"/>
                </a:solidFill>
                <a:latin typeface="BIZ UDP明朝 Medium" panose="02020500000000000000" pitchFamily="18" charset="-128"/>
                <a:ea typeface="BIZ UDP明朝 Medium" panose="02020500000000000000" pitchFamily="18" charset="-128"/>
              </a:rPr>
              <a:t>1</a:t>
            </a:r>
            <a:r>
              <a:rPr kumimoji="1" lang="ja-JP" altLang="en-US" sz="1100" dirty="0">
                <a:solidFill>
                  <a:schemeClr val="tx1"/>
                </a:solidFill>
                <a:latin typeface="BIZ UDP明朝 Medium" panose="02020500000000000000" pitchFamily="18" charset="-128"/>
                <a:ea typeface="BIZ UDP明朝 Medium" panose="02020500000000000000" pitchFamily="18" charset="-128"/>
              </a:rPr>
              <a:t>５年目で</a:t>
            </a:r>
            <a:endParaRPr kumimoji="1" lang="en-US" altLang="ja-JP" sz="1100" dirty="0">
              <a:solidFill>
                <a:schemeClr val="tx1"/>
              </a:solidFill>
              <a:latin typeface="BIZ UDP明朝 Medium" panose="02020500000000000000" pitchFamily="18" charset="-128"/>
              <a:ea typeface="BIZ UDP明朝 Medium" panose="02020500000000000000" pitchFamily="18" charset="-128"/>
            </a:endParaRPr>
          </a:p>
          <a:p>
            <a:pPr algn="ctr"/>
            <a:r>
              <a:rPr kumimoji="1" lang="ja-JP" altLang="en-US" sz="1100" dirty="0">
                <a:solidFill>
                  <a:schemeClr val="tx1"/>
                </a:solidFill>
                <a:latin typeface="BIZ UDP明朝 Medium" panose="02020500000000000000" pitchFamily="18" charset="-128"/>
                <a:ea typeface="BIZ UDP明朝 Medium" panose="02020500000000000000" pitchFamily="18" charset="-128"/>
              </a:rPr>
              <a:t>投資回収</a:t>
            </a:r>
            <a:endParaRPr kumimoji="1" lang="ja-JP" altLang="en-US" sz="1100" dirty="0"/>
          </a:p>
        </p:txBody>
      </p:sp>
      <p:sp>
        <p:nvSpPr>
          <p:cNvPr id="7" name="テキスト ボックス 6">
            <a:extLst>
              <a:ext uri="{FF2B5EF4-FFF2-40B4-BE49-F238E27FC236}">
                <a16:creationId xmlns:a16="http://schemas.microsoft.com/office/drawing/2014/main" id="{64CF895B-BAEF-647D-EABE-7510B0D473BA}"/>
              </a:ext>
            </a:extLst>
          </p:cNvPr>
          <p:cNvSpPr txBox="1"/>
          <p:nvPr/>
        </p:nvSpPr>
        <p:spPr>
          <a:xfrm>
            <a:off x="973946" y="2338349"/>
            <a:ext cx="7238045" cy="338554"/>
          </a:xfrm>
          <a:prstGeom prst="rect">
            <a:avLst/>
          </a:prstGeom>
          <a:noFill/>
          <a:ln w="19050">
            <a:solidFill>
              <a:schemeClr val="tx1"/>
            </a:solidFill>
          </a:ln>
        </p:spPr>
        <p:txBody>
          <a:bodyPr wrap="square" rtlCol="0">
            <a:spAutoFit/>
          </a:bodyPr>
          <a:lstStyle/>
          <a:p>
            <a:pPr algn="ctr"/>
            <a:r>
              <a:rPr kumimoji="1" lang="ja-JP" altLang="en-US" sz="1600" dirty="0">
                <a:latin typeface="BIZ UDP明朝 Medium" panose="02020500000000000000" pitchFamily="18" charset="-128"/>
                <a:ea typeface="BIZ UDP明朝 Medium" panose="02020500000000000000" pitchFamily="18" charset="-128"/>
              </a:rPr>
              <a:t>導入義務化にあたっては、</a:t>
            </a:r>
            <a:r>
              <a:rPr kumimoji="1" lang="ja-JP" altLang="en-US" sz="1600" u="sng" dirty="0">
                <a:latin typeface="BIZ UDP明朝 Medium" panose="02020500000000000000" pitchFamily="18" charset="-128"/>
                <a:ea typeface="BIZ UDP明朝 Medium" panose="02020500000000000000" pitchFamily="18" charset="-128"/>
              </a:rPr>
              <a:t>大規模建築物を優先</a:t>
            </a:r>
            <a:endParaRPr kumimoji="1" lang="ja-JP" altLang="en-US" sz="1600" dirty="0"/>
          </a:p>
        </p:txBody>
      </p:sp>
      <p:grpSp>
        <p:nvGrpSpPr>
          <p:cNvPr id="9" name="グループ化 8">
            <a:extLst>
              <a:ext uri="{FF2B5EF4-FFF2-40B4-BE49-F238E27FC236}">
                <a16:creationId xmlns:a16="http://schemas.microsoft.com/office/drawing/2014/main" id="{5D88B0F9-4CC0-36A4-6F8D-399F4FBD04D8}"/>
              </a:ext>
            </a:extLst>
          </p:cNvPr>
          <p:cNvGrpSpPr/>
          <p:nvPr/>
        </p:nvGrpSpPr>
        <p:grpSpPr>
          <a:xfrm>
            <a:off x="2419934" y="5889336"/>
            <a:ext cx="4472432" cy="276999"/>
            <a:chOff x="155448" y="3813048"/>
            <a:chExt cx="4472432" cy="276999"/>
          </a:xfrm>
        </p:grpSpPr>
        <p:sp>
          <p:nvSpPr>
            <p:cNvPr id="10" name="テキスト ボックス 9">
              <a:extLst>
                <a:ext uri="{FF2B5EF4-FFF2-40B4-BE49-F238E27FC236}">
                  <a16:creationId xmlns:a16="http://schemas.microsoft.com/office/drawing/2014/main" id="{2C3FC97C-D37B-27BD-C96B-383D227927C2}"/>
                </a:ext>
              </a:extLst>
            </p:cNvPr>
            <p:cNvSpPr txBox="1"/>
            <p:nvPr/>
          </p:nvSpPr>
          <p:spPr>
            <a:xfrm>
              <a:off x="493776" y="3813048"/>
              <a:ext cx="4134104" cy="276999"/>
            </a:xfrm>
            <a:prstGeom prst="rect">
              <a:avLst/>
            </a:prstGeom>
            <a:noFill/>
          </p:spPr>
          <p:txBody>
            <a:bodyPr wrap="square" rtlCol="0">
              <a:spAutoFit/>
            </a:bodyPr>
            <a:lstStyle/>
            <a:p>
              <a:r>
                <a:rPr kumimoji="1" lang="en-US" altLang="ja-JP" sz="1200" dirty="0">
                  <a:latin typeface="BIZ UDP明朝 Medium" panose="02020500000000000000" pitchFamily="18" charset="-128"/>
                  <a:ea typeface="BIZ UDP明朝 Medium" panose="02020500000000000000" pitchFamily="18" charset="-128"/>
                </a:rPr>
                <a:t>15.0</a:t>
              </a:r>
              <a:r>
                <a:rPr kumimoji="1" lang="ja-JP" altLang="en-US" sz="1200" dirty="0">
                  <a:latin typeface="BIZ UDP明朝 Medium" panose="02020500000000000000" pitchFamily="18" charset="-128"/>
                  <a:ea typeface="BIZ UDP明朝 Medium" panose="02020500000000000000" pitchFamily="18" charset="-128"/>
                </a:rPr>
                <a:t>万円</a:t>
              </a:r>
              <a:r>
                <a:rPr kumimoji="1" lang="en-US" altLang="ja-JP" sz="1200" dirty="0">
                  <a:latin typeface="BIZ UDP明朝 Medium" panose="02020500000000000000" pitchFamily="18" charset="-128"/>
                  <a:ea typeface="BIZ UDP明朝 Medium" panose="02020500000000000000" pitchFamily="18" charset="-128"/>
                </a:rPr>
                <a:t>/kW</a:t>
              </a:r>
              <a:r>
                <a:rPr kumimoji="1" lang="ja-JP" altLang="en-US" sz="1200" dirty="0">
                  <a:latin typeface="BIZ UDP明朝 Medium" panose="02020500000000000000" pitchFamily="18" charset="-128"/>
                  <a:ea typeface="BIZ UDP明朝 Medium" panose="02020500000000000000" pitchFamily="18" charset="-128"/>
                </a:rPr>
                <a:t>（</a:t>
              </a:r>
              <a:r>
                <a:rPr kumimoji="1" lang="en-US" altLang="ja-JP" sz="1200" dirty="0">
                  <a:latin typeface="BIZ UDP明朝 Medium" panose="02020500000000000000" pitchFamily="18" charset="-128"/>
                  <a:ea typeface="BIZ UDP明朝 Medium" panose="02020500000000000000" pitchFamily="18" charset="-128"/>
                </a:rPr>
                <a:t>2025</a:t>
              </a:r>
              <a:r>
                <a:rPr kumimoji="1" lang="ja-JP" altLang="en-US" sz="1200" dirty="0">
                  <a:latin typeface="BIZ UDP明朝 Medium" panose="02020500000000000000" pitchFamily="18" charset="-128"/>
                  <a:ea typeface="BIZ UDP明朝 Medium" panose="02020500000000000000" pitchFamily="18" charset="-128"/>
                </a:rPr>
                <a:t>年 屋根設置</a:t>
              </a:r>
              <a:r>
                <a:rPr kumimoji="1" lang="en-US" altLang="ja-JP" sz="1200" dirty="0">
                  <a:latin typeface="BIZ UDP明朝 Medium" panose="02020500000000000000" pitchFamily="18" charset="-128"/>
                  <a:ea typeface="BIZ UDP明朝 Medium" panose="02020500000000000000" pitchFamily="18" charset="-128"/>
                </a:rPr>
                <a:t>TR</a:t>
              </a:r>
              <a:r>
                <a:rPr kumimoji="1" lang="ja-JP" altLang="en-US" sz="1200" dirty="0">
                  <a:latin typeface="BIZ UDP明朝 Medium" panose="02020500000000000000" pitchFamily="18" charset="-128"/>
                  <a:ea typeface="BIZ UDP明朝 Medium" panose="02020500000000000000" pitchFamily="18" charset="-128"/>
                </a:rPr>
                <a:t>水準額</a:t>
              </a:r>
              <a:r>
                <a:rPr kumimoji="1" lang="en-US" altLang="ja-JP" sz="1200" baseline="30000" dirty="0">
                  <a:latin typeface="BIZ UDP明朝 Medium" panose="02020500000000000000" pitchFamily="18" charset="-128"/>
                  <a:ea typeface="BIZ UDP明朝 Medium" panose="02020500000000000000" pitchFamily="18" charset="-128"/>
                </a:rPr>
                <a:t>※ </a:t>
              </a:r>
              <a:r>
                <a:rPr kumimoji="1" lang="ja-JP" altLang="en-US" sz="1200" dirty="0">
                  <a:latin typeface="BIZ UDP明朝 Medium" panose="02020500000000000000" pitchFamily="18" charset="-128"/>
                  <a:ea typeface="BIZ UDP明朝 Medium" panose="02020500000000000000" pitchFamily="18" charset="-128"/>
                </a:rPr>
                <a:t>）</a:t>
              </a:r>
              <a:endParaRPr kumimoji="1" lang="en-US" altLang="ja-JP" sz="1200" dirty="0">
                <a:latin typeface="BIZ UDP明朝 Medium" panose="02020500000000000000" pitchFamily="18" charset="-128"/>
                <a:ea typeface="BIZ UDP明朝 Medium" panose="02020500000000000000" pitchFamily="18" charset="-128"/>
              </a:endParaRPr>
            </a:p>
          </p:txBody>
        </p:sp>
        <p:cxnSp>
          <p:nvCxnSpPr>
            <p:cNvPr id="11" name="直線コネクタ 10">
              <a:extLst>
                <a:ext uri="{FF2B5EF4-FFF2-40B4-BE49-F238E27FC236}">
                  <a16:creationId xmlns:a16="http://schemas.microsoft.com/office/drawing/2014/main" id="{B8D506AB-102C-98F0-96BA-5A43F52359F4}"/>
                </a:ext>
              </a:extLst>
            </p:cNvPr>
            <p:cNvCxnSpPr>
              <a:cxnSpLocks/>
            </p:cNvCxnSpPr>
            <p:nvPr/>
          </p:nvCxnSpPr>
          <p:spPr>
            <a:xfrm>
              <a:off x="155448" y="3950208"/>
              <a:ext cx="338328" cy="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13" name="グループ化 12">
            <a:extLst>
              <a:ext uri="{FF2B5EF4-FFF2-40B4-BE49-F238E27FC236}">
                <a16:creationId xmlns:a16="http://schemas.microsoft.com/office/drawing/2014/main" id="{7A5C0F35-03D2-85B9-DA28-2972163F4236}"/>
              </a:ext>
            </a:extLst>
          </p:cNvPr>
          <p:cNvGrpSpPr/>
          <p:nvPr/>
        </p:nvGrpSpPr>
        <p:grpSpPr>
          <a:xfrm>
            <a:off x="2419934" y="6105389"/>
            <a:ext cx="4472432" cy="646331"/>
            <a:chOff x="155448" y="3633552"/>
            <a:chExt cx="4472432" cy="646331"/>
          </a:xfrm>
        </p:grpSpPr>
        <p:sp>
          <p:nvSpPr>
            <p:cNvPr id="15" name="テキスト ボックス 14">
              <a:extLst>
                <a:ext uri="{FF2B5EF4-FFF2-40B4-BE49-F238E27FC236}">
                  <a16:creationId xmlns:a16="http://schemas.microsoft.com/office/drawing/2014/main" id="{C63465D5-A9C8-6838-F5B3-30D2B8D46743}"/>
                </a:ext>
              </a:extLst>
            </p:cNvPr>
            <p:cNvSpPr txBox="1"/>
            <p:nvPr/>
          </p:nvSpPr>
          <p:spPr>
            <a:xfrm>
              <a:off x="493776" y="3633552"/>
              <a:ext cx="4134104" cy="646331"/>
            </a:xfrm>
            <a:prstGeom prst="rect">
              <a:avLst/>
            </a:prstGeom>
            <a:noFill/>
          </p:spPr>
          <p:txBody>
            <a:bodyPr wrap="square" rtlCol="0">
              <a:spAutoFit/>
            </a:bodyPr>
            <a:lstStyle/>
            <a:p>
              <a:r>
                <a:rPr kumimoji="1" lang="en-US" altLang="ja-JP" sz="1200" dirty="0">
                  <a:latin typeface="BIZ UDP明朝 Medium" panose="02020500000000000000" pitchFamily="18" charset="-128"/>
                  <a:ea typeface="BIZ UDP明朝 Medium" panose="02020500000000000000" pitchFamily="18" charset="-128"/>
                </a:rPr>
                <a:t>23.9</a:t>
              </a:r>
              <a:r>
                <a:rPr kumimoji="1" lang="ja-JP" altLang="en-US" sz="1200" dirty="0">
                  <a:latin typeface="BIZ UDP明朝 Medium" panose="02020500000000000000" pitchFamily="18" charset="-128"/>
                  <a:ea typeface="BIZ UDP明朝 Medium" panose="02020500000000000000" pitchFamily="18" charset="-128"/>
                </a:rPr>
                <a:t>万円</a:t>
              </a:r>
              <a:r>
                <a:rPr kumimoji="1" lang="en-US" altLang="ja-JP" sz="1200" dirty="0">
                  <a:latin typeface="BIZ UDP明朝 Medium" panose="02020500000000000000" pitchFamily="18" charset="-128"/>
                  <a:ea typeface="BIZ UDP明朝 Medium" panose="02020500000000000000" pitchFamily="18" charset="-128"/>
                </a:rPr>
                <a:t>/kW</a:t>
              </a:r>
              <a:r>
                <a:rPr kumimoji="1" lang="ja-JP" altLang="en-US" sz="1200" dirty="0">
                  <a:latin typeface="BIZ UDP明朝 Medium" panose="02020500000000000000" pitchFamily="18" charset="-128"/>
                  <a:ea typeface="BIZ UDP明朝 Medium" panose="02020500000000000000" pitchFamily="18" charset="-128"/>
                </a:rPr>
                <a:t>（</a:t>
              </a:r>
              <a:r>
                <a:rPr kumimoji="1" lang="en-US" altLang="ja-JP" sz="1200" dirty="0">
                  <a:latin typeface="BIZ UDP明朝 Medium" panose="02020500000000000000" pitchFamily="18" charset="-128"/>
                  <a:ea typeface="BIZ UDP明朝 Medium" panose="02020500000000000000" pitchFamily="18" charset="-128"/>
                </a:rPr>
                <a:t>2025</a:t>
              </a:r>
              <a:r>
                <a:rPr kumimoji="1" lang="ja-JP" altLang="en-US" sz="1200" dirty="0">
                  <a:latin typeface="BIZ UDP明朝 Medium" panose="02020500000000000000" pitchFamily="18" charset="-128"/>
                  <a:ea typeface="BIZ UDP明朝 Medium" panose="02020500000000000000" pitchFamily="18" charset="-128"/>
                </a:rPr>
                <a:t>年 屋根設置平均額）</a:t>
              </a:r>
              <a:endParaRPr kumimoji="1" lang="en-US" altLang="ja-JP" sz="1200" dirty="0">
                <a:latin typeface="BIZ UDP明朝 Medium" panose="02020500000000000000" pitchFamily="18" charset="-128"/>
                <a:ea typeface="BIZ UDP明朝 Medium" panose="02020500000000000000" pitchFamily="18" charset="-128"/>
              </a:endParaRPr>
            </a:p>
            <a:p>
              <a:pPr algn="r"/>
              <a:r>
                <a:rPr kumimoji="1" lang="en-US" altLang="ja-JP" sz="1200" dirty="0">
                  <a:latin typeface="BIZ UDP明朝 Medium" panose="02020500000000000000" pitchFamily="18" charset="-128"/>
                  <a:ea typeface="BIZ UDP明朝 Medium" panose="02020500000000000000" pitchFamily="18" charset="-128"/>
                </a:rPr>
                <a:t>※FIT</a:t>
              </a:r>
              <a:r>
                <a:rPr kumimoji="1" lang="ja-JP" altLang="en-US" sz="1200" dirty="0">
                  <a:latin typeface="BIZ UDP明朝 Medium" panose="02020500000000000000" pitchFamily="18" charset="-128"/>
                  <a:ea typeface="BIZ UDP明朝 Medium" panose="02020500000000000000" pitchFamily="18" charset="-128"/>
                </a:rPr>
                <a:t>調達価格算定に用いられている費用</a:t>
              </a:r>
              <a:endParaRPr kumimoji="1" lang="en-US" altLang="ja-JP" sz="1200" dirty="0">
                <a:latin typeface="BIZ UDP明朝 Medium" panose="02020500000000000000" pitchFamily="18" charset="-128"/>
                <a:ea typeface="BIZ UDP明朝 Medium" panose="02020500000000000000" pitchFamily="18" charset="-128"/>
              </a:endParaRPr>
            </a:p>
            <a:p>
              <a:r>
                <a:rPr kumimoji="1" lang="ja-JP" altLang="en-US" sz="1200" dirty="0">
                  <a:latin typeface="BIZ UDP明朝 Medium" panose="02020500000000000000" pitchFamily="18" charset="-128"/>
                  <a:ea typeface="BIZ UDP明朝 Medium" panose="02020500000000000000" pitchFamily="18" charset="-128"/>
                </a:rPr>
                <a:t>　　　　　　</a:t>
              </a:r>
            </a:p>
          </p:txBody>
        </p:sp>
        <p:cxnSp>
          <p:nvCxnSpPr>
            <p:cNvPr id="16" name="直線コネクタ 15">
              <a:extLst>
                <a:ext uri="{FF2B5EF4-FFF2-40B4-BE49-F238E27FC236}">
                  <a16:creationId xmlns:a16="http://schemas.microsoft.com/office/drawing/2014/main" id="{F1C09652-E8A0-97D2-5FED-F4699DB2C20D}"/>
                </a:ext>
              </a:extLst>
            </p:cNvPr>
            <p:cNvCxnSpPr>
              <a:cxnSpLocks/>
            </p:cNvCxnSpPr>
            <p:nvPr/>
          </p:nvCxnSpPr>
          <p:spPr>
            <a:xfrm>
              <a:off x="155448" y="3770712"/>
              <a:ext cx="338328" cy="0"/>
            </a:xfrm>
            <a:prstGeom prst="line">
              <a:avLst/>
            </a:prstGeom>
            <a:ln w="31750">
              <a:solidFill>
                <a:srgbClr val="00B050"/>
              </a:solidFill>
              <a:prstDash val="dash"/>
            </a:ln>
          </p:spPr>
          <p:style>
            <a:lnRef idx="1">
              <a:schemeClr val="accent1"/>
            </a:lnRef>
            <a:fillRef idx="0">
              <a:schemeClr val="accent1"/>
            </a:fillRef>
            <a:effectRef idx="0">
              <a:schemeClr val="accent1"/>
            </a:effectRef>
            <a:fontRef idx="minor">
              <a:schemeClr val="tx1"/>
            </a:fontRef>
          </p:style>
        </p:cxnSp>
      </p:grpSp>
      <p:sp>
        <p:nvSpPr>
          <p:cNvPr id="18" name="テキスト ボックス 17">
            <a:extLst>
              <a:ext uri="{FF2B5EF4-FFF2-40B4-BE49-F238E27FC236}">
                <a16:creationId xmlns:a16="http://schemas.microsoft.com/office/drawing/2014/main" id="{91FA5179-0132-749F-AB5F-3C3CA22F04C1}"/>
              </a:ext>
            </a:extLst>
          </p:cNvPr>
          <p:cNvSpPr txBox="1"/>
          <p:nvPr/>
        </p:nvSpPr>
        <p:spPr>
          <a:xfrm>
            <a:off x="2335195" y="5699182"/>
            <a:ext cx="1068367" cy="276999"/>
          </a:xfrm>
          <a:prstGeom prst="rect">
            <a:avLst/>
          </a:prstGeom>
          <a:noFill/>
        </p:spPr>
        <p:txBody>
          <a:bodyPr wrap="square" rtlCol="0">
            <a:spAutoFit/>
          </a:bodyPr>
          <a:lstStyle/>
          <a:p>
            <a:r>
              <a:rPr kumimoji="1" lang="ja-JP" altLang="en-US" sz="1200" dirty="0">
                <a:latin typeface="BIZ UDP明朝 Medium" panose="02020500000000000000" pitchFamily="18" charset="-128"/>
                <a:ea typeface="BIZ UDP明朝 Medium" panose="02020500000000000000" pitchFamily="18" charset="-128"/>
              </a:rPr>
              <a:t>システム費用</a:t>
            </a:r>
            <a:endParaRPr kumimoji="1" lang="en-US" altLang="ja-JP" sz="1200" dirty="0">
              <a:latin typeface="BIZ UDP明朝 Medium" panose="02020500000000000000" pitchFamily="18" charset="-128"/>
              <a:ea typeface="BIZ UDP明朝 Medium" panose="02020500000000000000" pitchFamily="18" charset="-128"/>
            </a:endParaRPr>
          </a:p>
        </p:txBody>
      </p:sp>
      <p:sp>
        <p:nvSpPr>
          <p:cNvPr id="19" name="大かっこ 18">
            <a:extLst>
              <a:ext uri="{FF2B5EF4-FFF2-40B4-BE49-F238E27FC236}">
                <a16:creationId xmlns:a16="http://schemas.microsoft.com/office/drawing/2014/main" id="{1FE71717-4080-E8FE-0F06-363CCAA73493}"/>
              </a:ext>
            </a:extLst>
          </p:cNvPr>
          <p:cNvSpPr/>
          <p:nvPr/>
        </p:nvSpPr>
        <p:spPr>
          <a:xfrm>
            <a:off x="2251634" y="5739519"/>
            <a:ext cx="4679166" cy="860312"/>
          </a:xfrm>
          <a:prstGeom prst="bracketPair">
            <a:avLst>
              <a:gd name="adj" fmla="val 768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1" name="二等辺三角形 20">
            <a:extLst>
              <a:ext uri="{FF2B5EF4-FFF2-40B4-BE49-F238E27FC236}">
                <a16:creationId xmlns:a16="http://schemas.microsoft.com/office/drawing/2014/main" id="{801C5E6E-47A2-6AC9-3F38-974697162617}"/>
              </a:ext>
            </a:extLst>
          </p:cNvPr>
          <p:cNvSpPr/>
          <p:nvPr/>
        </p:nvSpPr>
        <p:spPr>
          <a:xfrm rot="10800000">
            <a:off x="3790049" y="2007160"/>
            <a:ext cx="1586231" cy="170936"/>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 name="直線コネクタ 2">
            <a:extLst>
              <a:ext uri="{FF2B5EF4-FFF2-40B4-BE49-F238E27FC236}">
                <a16:creationId xmlns:a16="http://schemas.microsoft.com/office/drawing/2014/main" id="{96B4BBA0-9C09-A7E5-A8F5-C23BD7C5A829}"/>
              </a:ext>
            </a:extLst>
          </p:cNvPr>
          <p:cNvCxnSpPr>
            <a:cxnSpLocks/>
          </p:cNvCxnSpPr>
          <p:nvPr/>
        </p:nvCxnSpPr>
        <p:spPr>
          <a:xfrm flipV="1">
            <a:off x="3855720" y="3146938"/>
            <a:ext cx="0" cy="176624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直線コネクタ 19">
            <a:extLst>
              <a:ext uri="{FF2B5EF4-FFF2-40B4-BE49-F238E27FC236}">
                <a16:creationId xmlns:a16="http://schemas.microsoft.com/office/drawing/2014/main" id="{C1F43F44-EFCE-3CB7-6AD9-F6E44BE3B27E}"/>
              </a:ext>
            </a:extLst>
          </p:cNvPr>
          <p:cNvCxnSpPr>
            <a:cxnSpLocks/>
          </p:cNvCxnSpPr>
          <p:nvPr/>
        </p:nvCxnSpPr>
        <p:spPr>
          <a:xfrm flipV="1">
            <a:off x="8039353" y="3142136"/>
            <a:ext cx="0" cy="1766249"/>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61719675-76EF-8900-E3F4-448DFCFC5D01}"/>
              </a:ext>
            </a:extLst>
          </p:cNvPr>
          <p:cNvCxnSpPr/>
          <p:nvPr/>
        </p:nvCxnSpPr>
        <p:spPr>
          <a:xfrm>
            <a:off x="3848100" y="4679917"/>
            <a:ext cx="293077" cy="602943"/>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直線コネクタ 24">
            <a:extLst>
              <a:ext uri="{FF2B5EF4-FFF2-40B4-BE49-F238E27FC236}">
                <a16:creationId xmlns:a16="http://schemas.microsoft.com/office/drawing/2014/main" id="{9507A8FF-B6C9-BDEA-73B9-E56E16B64530}"/>
              </a:ext>
            </a:extLst>
          </p:cNvPr>
          <p:cNvCxnSpPr>
            <a:cxnSpLocks/>
          </p:cNvCxnSpPr>
          <p:nvPr/>
        </p:nvCxnSpPr>
        <p:spPr>
          <a:xfrm>
            <a:off x="8064434" y="4712012"/>
            <a:ext cx="281243" cy="56598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0619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ACD599-C8F0-BEF1-25B5-D5A1A6206B6D}"/>
            </a:ext>
          </a:extLst>
        </p:cNvPr>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25938D83-5655-7A10-59EF-680681DE6F00}"/>
              </a:ext>
            </a:extLst>
          </p:cNvPr>
          <p:cNvSpPr>
            <a:spLocks noGrp="1"/>
          </p:cNvSpPr>
          <p:nvPr>
            <p:ph idx="1"/>
          </p:nvPr>
        </p:nvSpPr>
        <p:spPr>
          <a:xfrm>
            <a:off x="267021" y="1276857"/>
            <a:ext cx="8602556" cy="4970720"/>
          </a:xfrm>
        </p:spPr>
        <p:txBody>
          <a:bodyPr wrap="square">
            <a:spAutoFit/>
          </a:bodyPr>
          <a:lstStyle/>
          <a:p>
            <a:pPr marL="0" indent="0">
              <a:buNone/>
            </a:pPr>
            <a:r>
              <a:rPr lang="ja-JP" altLang="en-US" sz="4800" dirty="0">
                <a:latin typeface="BIZ UDPゴシック" panose="020B0400000000000000" pitchFamily="50" charset="-128"/>
                <a:ea typeface="BIZ UDPゴシック" panose="020B0400000000000000" pitchFamily="50" charset="-128"/>
              </a:rPr>
              <a:t>（</a:t>
            </a:r>
            <a:r>
              <a:rPr lang="en-US" altLang="ja-JP" sz="4800" dirty="0">
                <a:latin typeface="BIZ UDPゴシック" panose="020B0400000000000000" pitchFamily="50" charset="-128"/>
                <a:ea typeface="BIZ UDPゴシック" panose="020B0400000000000000" pitchFamily="50" charset="-128"/>
              </a:rPr>
              <a:t>2</a:t>
            </a:r>
            <a:r>
              <a:rPr lang="ja-JP" altLang="en-US" sz="4800" dirty="0">
                <a:latin typeface="BIZ UDPゴシック" panose="020B0400000000000000" pitchFamily="50" charset="-128"/>
                <a:ea typeface="BIZ UDPゴシック" panose="020B0400000000000000" pitchFamily="50" charset="-128"/>
              </a:rPr>
              <a:t>）再生可能エネルギー</a:t>
            </a:r>
            <a:endParaRPr lang="en-US" altLang="ja-JP" sz="4800" dirty="0">
              <a:latin typeface="BIZ UDPゴシック" panose="020B0400000000000000" pitchFamily="50" charset="-128"/>
              <a:ea typeface="BIZ UDPゴシック" panose="020B0400000000000000" pitchFamily="50" charset="-128"/>
            </a:endParaRPr>
          </a:p>
          <a:p>
            <a:pPr marL="0" indent="0">
              <a:buNone/>
            </a:pPr>
            <a:r>
              <a:rPr lang="ja-JP" altLang="en-US" sz="4800" dirty="0">
                <a:latin typeface="BIZ UDPゴシック" panose="020B0400000000000000" pitchFamily="50" charset="-128"/>
                <a:ea typeface="BIZ UDPゴシック" panose="020B0400000000000000" pitchFamily="50" charset="-128"/>
              </a:rPr>
              <a:t>　　導入促進に向けた制度検討</a:t>
            </a:r>
            <a:endParaRPr lang="en-US" altLang="ja-JP" sz="4800" dirty="0">
              <a:latin typeface="BIZ UDPゴシック" panose="020B0400000000000000" pitchFamily="50" charset="-128"/>
              <a:ea typeface="BIZ UDPゴシック" panose="020B0400000000000000" pitchFamily="50" charset="-128"/>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1" lang="en-US" altLang="ja-JP" sz="18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1" lang="en-US" altLang="ja-JP" sz="18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1" lang="ja-JP" altLang="en-US" sz="18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a:t>
            </a:r>
            <a:r>
              <a:rPr kumimoji="1" lang="ja-JP" altLang="en-US" sz="18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rPr>
              <a:t>③義務化制度の対象とする建築物について</a:t>
            </a:r>
            <a:endParaRPr kumimoji="1" lang="en-US" altLang="ja-JP" sz="18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1" lang="ja-JP" altLang="en-US" sz="18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a:t>
            </a:r>
            <a:r>
              <a:rPr kumimoji="1" lang="ja-JP" altLang="en-US" sz="1800" b="0" i="0" u="none" strike="noStrike" kern="1200" cap="none" spc="0" normalizeH="0" baseline="0" noProof="0" dirty="0">
                <a:ln>
                  <a:noFill/>
                </a:ln>
                <a:solidFill>
                  <a:srgbClr val="FF0000"/>
                </a:solidFill>
                <a:effectLst/>
                <a:uLnTx/>
                <a:uFillTx/>
                <a:latin typeface="BIZ UDPゴシック" panose="020B0400000000000000" pitchFamily="50" charset="-128"/>
                <a:ea typeface="BIZ UDPゴシック" panose="020B0400000000000000" pitchFamily="50" charset="-128"/>
                <a:cs typeface="+mn-cs"/>
              </a:rPr>
              <a:t>④設置基準の設定について</a:t>
            </a:r>
            <a:endParaRPr kumimoji="1" lang="en-US" altLang="ja-JP" sz="1800" b="0" i="0" u="none" strike="noStrike" kern="1200" cap="none" spc="0" normalizeH="0" baseline="0" noProof="0" dirty="0">
              <a:ln>
                <a:noFill/>
              </a:ln>
              <a:solidFill>
                <a:srgbClr val="FF0000"/>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1" lang="ja-JP" altLang="en-US" sz="18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⑤支援策について</a:t>
            </a:r>
            <a:endParaRPr kumimoji="1" lang="en-US" altLang="ja-JP" sz="18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1" lang="en-US" altLang="ja-JP" sz="18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lang="en-US" altLang="ja-JP" sz="1800" dirty="0">
              <a:solidFill>
                <a:prstClr val="black"/>
              </a:solidFill>
              <a:latin typeface="BIZ UDPゴシック" panose="020B0400000000000000" pitchFamily="50" charset="-128"/>
              <a:ea typeface="BIZ UDPゴシック" panose="020B0400000000000000" pitchFamily="50" charset="-128"/>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1" lang="ja-JP" altLang="en-US" sz="18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⑥制度の開始時期について</a:t>
            </a:r>
            <a:endParaRPr kumimoji="1" lang="en-US" altLang="ja-JP" sz="18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4" name="テキスト ボックス 3">
            <a:extLst>
              <a:ext uri="{FF2B5EF4-FFF2-40B4-BE49-F238E27FC236}">
                <a16:creationId xmlns:a16="http://schemas.microsoft.com/office/drawing/2014/main" id="{A6448ADA-85D6-2176-035D-22094BBA7E91}"/>
              </a:ext>
            </a:extLst>
          </p:cNvPr>
          <p:cNvSpPr txBox="1"/>
          <p:nvPr/>
        </p:nvSpPr>
        <p:spPr>
          <a:xfrm>
            <a:off x="0" y="0"/>
            <a:ext cx="9144000" cy="400110"/>
          </a:xfrm>
          <a:prstGeom prst="rect">
            <a:avLst/>
          </a:prstGeom>
          <a:solidFill>
            <a:schemeClr val="accent5">
              <a:lumMod val="40000"/>
              <a:lumOff val="60000"/>
            </a:schemeClr>
          </a:solidFill>
        </p:spPr>
        <p:txBody>
          <a:bodyPr wrap="square" rtlCol="0">
            <a:spAutoFit/>
          </a:bodyPr>
          <a:lstStyle/>
          <a:p>
            <a:r>
              <a:rPr kumimoji="1" lang="ja-JP" altLang="en-US" sz="2000" dirty="0">
                <a:latin typeface="BIZ UDPゴシック" panose="020B0400000000000000" pitchFamily="50" charset="-128"/>
                <a:ea typeface="BIZ UDPゴシック" panose="020B0400000000000000" pitchFamily="50" charset="-128"/>
              </a:rPr>
              <a:t>（２）再生可能エネルギー導入促進に向けた制度検討</a:t>
            </a:r>
          </a:p>
        </p:txBody>
      </p:sp>
      <p:sp>
        <p:nvSpPr>
          <p:cNvPr id="6" name="スライド番号プレースホルダー 5">
            <a:extLst>
              <a:ext uri="{FF2B5EF4-FFF2-40B4-BE49-F238E27FC236}">
                <a16:creationId xmlns:a16="http://schemas.microsoft.com/office/drawing/2014/main" id="{9994005B-D543-F310-FF75-DFB50B5032D7}"/>
              </a:ext>
            </a:extLst>
          </p:cNvPr>
          <p:cNvSpPr>
            <a:spLocks noGrp="1"/>
          </p:cNvSpPr>
          <p:nvPr>
            <p:ph type="sldNum" sz="quarter" idx="12"/>
          </p:nvPr>
        </p:nvSpPr>
        <p:spPr>
          <a:xfrm>
            <a:off x="6812177" y="6492875"/>
            <a:ext cx="2057400" cy="365125"/>
          </a:xfrm>
        </p:spPr>
        <p:txBody>
          <a:bodyPr/>
          <a:lstStyle/>
          <a:p>
            <a:fld id="{203A2EBC-B70D-400C-B624-6CE949F69608}" type="slidenum">
              <a:rPr kumimoji="1" lang="ja-JP" altLang="en-US" sz="1800" smtClean="0"/>
              <a:t>12</a:t>
            </a:fld>
            <a:endParaRPr kumimoji="1" lang="ja-JP" altLang="en-US" sz="1800" dirty="0"/>
          </a:p>
        </p:txBody>
      </p:sp>
      <p:sp>
        <p:nvSpPr>
          <p:cNvPr id="10" name="テキスト ボックス 9">
            <a:extLst>
              <a:ext uri="{FF2B5EF4-FFF2-40B4-BE49-F238E27FC236}">
                <a16:creationId xmlns:a16="http://schemas.microsoft.com/office/drawing/2014/main" id="{B2EAF0B8-A161-F127-1366-6C54B94F5FBB}"/>
              </a:ext>
            </a:extLst>
          </p:cNvPr>
          <p:cNvSpPr txBox="1"/>
          <p:nvPr/>
        </p:nvSpPr>
        <p:spPr>
          <a:xfrm>
            <a:off x="518747" y="3291774"/>
            <a:ext cx="3815861" cy="307777"/>
          </a:xfrm>
          <a:prstGeom prst="rect">
            <a:avLst/>
          </a:prstGeom>
          <a:noFill/>
          <a:ln w="38100" cmpd="dbl">
            <a:solidFill>
              <a:schemeClr val="dk1"/>
            </a:solidFill>
          </a:ln>
        </p:spPr>
        <p:txBody>
          <a:bodyPr wrap="square" rtlCol="0">
            <a:spAutoFit/>
          </a:bodyPr>
          <a:lstStyle/>
          <a:p>
            <a:r>
              <a:rPr kumimoji="1" lang="ja-JP" altLang="en-US" sz="1400" dirty="0">
                <a:latin typeface="BIZ UDPゴシック" panose="020B0400000000000000" pitchFamily="50" charset="-128"/>
                <a:ea typeface="BIZ UDPゴシック" panose="020B0400000000000000" pitchFamily="50" charset="-128"/>
              </a:rPr>
              <a:t>前回から</a:t>
            </a:r>
            <a:r>
              <a:rPr kumimoji="1" lang="ja-JP" altLang="en-US" sz="1400" b="1" u="sng" dirty="0">
                <a:latin typeface="BIZ UDPゴシック" panose="020B0400000000000000" pitchFamily="50" charset="-128"/>
                <a:ea typeface="BIZ UDPゴシック" panose="020B0400000000000000" pitchFamily="50" charset="-128"/>
              </a:rPr>
              <a:t>引き続き、</a:t>
            </a:r>
            <a:r>
              <a:rPr kumimoji="1" lang="ja-JP" altLang="en-US" sz="1400" dirty="0">
                <a:latin typeface="BIZ UDPゴシック" panose="020B0400000000000000" pitchFamily="50" charset="-128"/>
                <a:ea typeface="BIZ UDPゴシック" panose="020B0400000000000000" pitchFamily="50" charset="-128"/>
              </a:rPr>
              <a:t>ご審議いただきたい事項</a:t>
            </a:r>
          </a:p>
        </p:txBody>
      </p:sp>
      <p:sp>
        <p:nvSpPr>
          <p:cNvPr id="12" name="テキスト ボックス 11">
            <a:extLst>
              <a:ext uri="{FF2B5EF4-FFF2-40B4-BE49-F238E27FC236}">
                <a16:creationId xmlns:a16="http://schemas.microsoft.com/office/drawing/2014/main" id="{40D4B858-DC52-FC93-6675-67F31F2D0B63}"/>
              </a:ext>
            </a:extLst>
          </p:cNvPr>
          <p:cNvSpPr txBox="1"/>
          <p:nvPr/>
        </p:nvSpPr>
        <p:spPr>
          <a:xfrm>
            <a:off x="560847" y="5427254"/>
            <a:ext cx="2785659" cy="307777"/>
          </a:xfrm>
          <a:prstGeom prst="rect">
            <a:avLst/>
          </a:prstGeom>
          <a:noFill/>
          <a:ln w="38100" cmpd="dbl">
            <a:solidFill>
              <a:schemeClr val="dk1"/>
            </a:solidFill>
          </a:ln>
        </p:spPr>
        <p:txBody>
          <a:bodyPr wrap="square" rtlCol="0">
            <a:spAutoFit/>
          </a:bodyPr>
          <a:lstStyle/>
          <a:p>
            <a:r>
              <a:rPr kumimoji="1" lang="ja-JP" altLang="en-US" sz="1400" b="1" u="sng" dirty="0">
                <a:latin typeface="BIZ UDPゴシック" panose="020B0400000000000000" pitchFamily="50" charset="-128"/>
                <a:ea typeface="BIZ UDPゴシック" panose="020B0400000000000000" pitchFamily="50" charset="-128"/>
              </a:rPr>
              <a:t>新たに、</a:t>
            </a:r>
            <a:r>
              <a:rPr kumimoji="1" lang="ja-JP" altLang="en-US" sz="1400" dirty="0">
                <a:latin typeface="BIZ UDPゴシック" panose="020B0400000000000000" pitchFamily="50" charset="-128"/>
                <a:ea typeface="BIZ UDPゴシック" panose="020B0400000000000000" pitchFamily="50" charset="-128"/>
              </a:rPr>
              <a:t>ご審議いただきたい事項</a:t>
            </a:r>
          </a:p>
        </p:txBody>
      </p:sp>
    </p:spTree>
    <p:extLst>
      <p:ext uri="{BB962C8B-B14F-4D97-AF65-F5344CB8AC3E}">
        <p14:creationId xmlns:p14="http://schemas.microsoft.com/office/powerpoint/2010/main" val="5029724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A834D1-313B-9BC3-1F2A-CA26E1D160BD}"/>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15FF5648-417D-D871-E5C4-12558F19B481}"/>
              </a:ext>
            </a:extLst>
          </p:cNvPr>
          <p:cNvSpPr>
            <a:spLocks noGrp="1"/>
          </p:cNvSpPr>
          <p:nvPr>
            <p:ph type="sldNum" sz="quarter" idx="12"/>
          </p:nvPr>
        </p:nvSpPr>
        <p:spPr>
          <a:xfrm>
            <a:off x="6832600" y="6483731"/>
            <a:ext cx="2057400" cy="365125"/>
          </a:xfrm>
        </p:spPr>
        <p:txBody>
          <a:bodyPr/>
          <a:lstStyle/>
          <a:p>
            <a:fld id="{203A2EBC-B70D-400C-B624-6CE949F69608}" type="slidenum">
              <a:rPr kumimoji="1" lang="ja-JP" altLang="en-US" sz="1800" smtClean="0"/>
              <a:t>13</a:t>
            </a:fld>
            <a:endParaRPr kumimoji="1" lang="ja-JP" altLang="en-US" dirty="0"/>
          </a:p>
        </p:txBody>
      </p:sp>
      <p:sp>
        <p:nvSpPr>
          <p:cNvPr id="6" name="テキスト ボックス 5">
            <a:extLst>
              <a:ext uri="{FF2B5EF4-FFF2-40B4-BE49-F238E27FC236}">
                <a16:creationId xmlns:a16="http://schemas.microsoft.com/office/drawing/2014/main" id="{A2ACEDE8-092E-7FCE-28FA-0FA1060564CF}"/>
              </a:ext>
            </a:extLst>
          </p:cNvPr>
          <p:cNvSpPr txBox="1"/>
          <p:nvPr/>
        </p:nvSpPr>
        <p:spPr>
          <a:xfrm>
            <a:off x="0" y="0"/>
            <a:ext cx="9144000" cy="400110"/>
          </a:xfrm>
          <a:prstGeom prst="rect">
            <a:avLst/>
          </a:prstGeom>
          <a:solidFill>
            <a:schemeClr val="accent5">
              <a:lumMod val="40000"/>
              <a:lumOff val="60000"/>
            </a:schemeClr>
          </a:solidFill>
        </p:spPr>
        <p:txBody>
          <a:bodyPr wrap="square" rtlCol="0">
            <a:spAutoFit/>
          </a:bodyPr>
          <a:lstStyle/>
          <a:p>
            <a:r>
              <a:rPr kumimoji="1" lang="ja-JP" altLang="en-US" sz="2000" dirty="0">
                <a:latin typeface="BIZ UDPゴシック" panose="020B0400000000000000" pitchFamily="50" charset="-128"/>
                <a:ea typeface="BIZ UDPゴシック" panose="020B0400000000000000" pitchFamily="50" charset="-128"/>
              </a:rPr>
              <a:t>④設置基準の設定について</a:t>
            </a:r>
            <a:endParaRPr kumimoji="1" lang="en-US" altLang="ja-JP" sz="2000" dirty="0">
              <a:latin typeface="BIZ UDPゴシック" panose="020B0400000000000000" pitchFamily="50" charset="-128"/>
              <a:ea typeface="BIZ UDPゴシック" panose="020B0400000000000000" pitchFamily="50" charset="-128"/>
            </a:endParaRPr>
          </a:p>
        </p:txBody>
      </p:sp>
      <p:sp>
        <p:nvSpPr>
          <p:cNvPr id="11" name="テキスト ボックス 10">
            <a:extLst>
              <a:ext uri="{FF2B5EF4-FFF2-40B4-BE49-F238E27FC236}">
                <a16:creationId xmlns:a16="http://schemas.microsoft.com/office/drawing/2014/main" id="{C57354FB-1355-34D3-5A56-63F4FB294147}"/>
              </a:ext>
            </a:extLst>
          </p:cNvPr>
          <p:cNvSpPr txBox="1"/>
          <p:nvPr/>
        </p:nvSpPr>
        <p:spPr>
          <a:xfrm>
            <a:off x="239840" y="4960146"/>
            <a:ext cx="8736520" cy="584775"/>
          </a:xfrm>
          <a:prstGeom prst="rect">
            <a:avLst/>
          </a:prstGeom>
          <a:noFill/>
        </p:spPr>
        <p:txBody>
          <a:bodyPr wrap="square" rtlCol="0">
            <a:spAutoFit/>
          </a:bodyPr>
          <a:lstStyle/>
          <a:p>
            <a:pPr>
              <a:spcBef>
                <a:spcPts val="600"/>
              </a:spcBef>
            </a:pPr>
            <a:r>
              <a:rPr kumimoji="1" lang="ja-JP" altLang="en-US" sz="1600" dirty="0">
                <a:latin typeface="BIZ UDP明朝 Medium" panose="02020500000000000000" pitchFamily="18" charset="-128"/>
                <a:ea typeface="BIZ UDP明朝 Medium" panose="02020500000000000000" pitchFamily="18" charset="-128"/>
              </a:rPr>
              <a:t>○大阪府も東京都や川崎市と同様に中層・高層が多く、建築面積基準で義務化を考えるのが妥当。</a:t>
            </a:r>
            <a:endParaRPr kumimoji="1" lang="en-US" altLang="ja-JP" sz="1600" dirty="0">
              <a:latin typeface="BIZ UDP明朝 Medium" panose="02020500000000000000" pitchFamily="18" charset="-128"/>
              <a:ea typeface="BIZ UDP明朝 Medium" panose="02020500000000000000" pitchFamily="18" charset="-128"/>
            </a:endParaRPr>
          </a:p>
          <a:p>
            <a:r>
              <a:rPr kumimoji="1" lang="ja-JP" altLang="en-US" sz="1600" dirty="0">
                <a:latin typeface="BIZ UDP明朝 Medium" panose="02020500000000000000" pitchFamily="18" charset="-128"/>
                <a:ea typeface="BIZ UDP明朝 Medium" panose="02020500000000000000" pitchFamily="18" charset="-128"/>
              </a:rPr>
              <a:t>○大阪府での建設の減少につながる可能性もあることから、規制の強度をよく検討するべき。</a:t>
            </a:r>
            <a:r>
              <a:rPr kumimoji="1" lang="en-US" altLang="ja-JP" sz="1600" dirty="0">
                <a:latin typeface="BIZ UDP明朝 Medium" panose="02020500000000000000" pitchFamily="18" charset="-128"/>
                <a:ea typeface="BIZ UDP明朝 Medium" panose="02020500000000000000" pitchFamily="18" charset="-128"/>
              </a:rPr>
              <a:t>【</a:t>
            </a:r>
            <a:r>
              <a:rPr kumimoji="1" lang="ja-JP" altLang="en-US" sz="1600" dirty="0">
                <a:latin typeface="BIZ UDP明朝 Medium" panose="02020500000000000000" pitchFamily="18" charset="-128"/>
                <a:ea typeface="BIZ UDP明朝 Medium" panose="02020500000000000000" pitchFamily="18" charset="-128"/>
              </a:rPr>
              <a:t>再掲</a:t>
            </a:r>
            <a:r>
              <a:rPr kumimoji="1" lang="en-US" altLang="ja-JP" sz="1600" dirty="0">
                <a:latin typeface="BIZ UDP明朝 Medium" panose="02020500000000000000" pitchFamily="18" charset="-128"/>
                <a:ea typeface="BIZ UDP明朝 Medium" panose="02020500000000000000" pitchFamily="18" charset="-128"/>
              </a:rPr>
              <a:t>】</a:t>
            </a:r>
            <a:endParaRPr kumimoji="1" lang="en-US" altLang="ja-JP" sz="1600" strike="sngStrike" dirty="0">
              <a:latin typeface="BIZ UDP明朝 Medium" panose="02020500000000000000" pitchFamily="18" charset="-128"/>
              <a:ea typeface="BIZ UDP明朝 Medium" panose="02020500000000000000" pitchFamily="18" charset="-128"/>
            </a:endParaRPr>
          </a:p>
        </p:txBody>
      </p:sp>
      <p:sp>
        <p:nvSpPr>
          <p:cNvPr id="13" name="テキスト ボックス 12">
            <a:extLst>
              <a:ext uri="{FF2B5EF4-FFF2-40B4-BE49-F238E27FC236}">
                <a16:creationId xmlns:a16="http://schemas.microsoft.com/office/drawing/2014/main" id="{A787A437-9695-115D-08AC-18DEC4304E3F}"/>
              </a:ext>
            </a:extLst>
          </p:cNvPr>
          <p:cNvSpPr txBox="1"/>
          <p:nvPr/>
        </p:nvSpPr>
        <p:spPr>
          <a:xfrm>
            <a:off x="239840" y="4652355"/>
            <a:ext cx="3411416" cy="338554"/>
          </a:xfrm>
          <a:prstGeom prst="rect">
            <a:avLst/>
          </a:prstGeom>
          <a:noFill/>
        </p:spPr>
        <p:txBody>
          <a:bodyPr wrap="square" rtlCol="0">
            <a:spAutoFit/>
          </a:bodyPr>
          <a:lstStyle/>
          <a:p>
            <a:r>
              <a:rPr kumimoji="1" lang="ja-JP" altLang="en-US" sz="1600" dirty="0">
                <a:latin typeface="BIZ UDPゴシック" panose="020B0400000000000000" pitchFamily="50" charset="-128"/>
                <a:ea typeface="BIZ UDPゴシック" panose="020B0400000000000000" pitchFamily="50" charset="-128"/>
              </a:rPr>
              <a:t>＜委員からの主なご意見等＞</a:t>
            </a:r>
          </a:p>
        </p:txBody>
      </p:sp>
      <p:sp>
        <p:nvSpPr>
          <p:cNvPr id="15" name="テキスト ボックス 14">
            <a:extLst>
              <a:ext uri="{FF2B5EF4-FFF2-40B4-BE49-F238E27FC236}">
                <a16:creationId xmlns:a16="http://schemas.microsoft.com/office/drawing/2014/main" id="{96D18DEF-31B4-19FE-60BF-774997469FD7}"/>
              </a:ext>
            </a:extLst>
          </p:cNvPr>
          <p:cNvSpPr txBox="1"/>
          <p:nvPr/>
        </p:nvSpPr>
        <p:spPr>
          <a:xfrm>
            <a:off x="244920" y="5541361"/>
            <a:ext cx="8625840" cy="338554"/>
          </a:xfrm>
          <a:prstGeom prst="rect">
            <a:avLst/>
          </a:prstGeom>
          <a:noFill/>
        </p:spPr>
        <p:txBody>
          <a:bodyPr wrap="square" rtlCol="0">
            <a:spAutoFit/>
          </a:bodyPr>
          <a:lstStyle/>
          <a:p>
            <a:r>
              <a:rPr kumimoji="1" lang="ja-JP" altLang="en-US" sz="1600" dirty="0">
                <a:latin typeface="BIZ UDPゴシック" panose="020B0400000000000000" pitchFamily="50" charset="-128"/>
                <a:ea typeface="BIZ UDPゴシック" panose="020B0400000000000000" pitchFamily="50" charset="-128"/>
              </a:rPr>
              <a:t>＜対応＞</a:t>
            </a:r>
            <a:endParaRPr kumimoji="1" lang="en-US" altLang="ja-JP" sz="1600" dirty="0">
              <a:latin typeface="BIZ UDPゴシック" panose="020B0400000000000000" pitchFamily="50" charset="-128"/>
              <a:ea typeface="BIZ UDPゴシック" panose="020B0400000000000000" pitchFamily="50" charset="-128"/>
            </a:endParaRPr>
          </a:p>
        </p:txBody>
      </p:sp>
      <p:sp>
        <p:nvSpPr>
          <p:cNvPr id="17" name="テキスト ボックス 16">
            <a:extLst>
              <a:ext uri="{FF2B5EF4-FFF2-40B4-BE49-F238E27FC236}">
                <a16:creationId xmlns:a16="http://schemas.microsoft.com/office/drawing/2014/main" id="{DD6A2CC7-52EB-B9BE-0BF7-7AAEF7161AF0}"/>
              </a:ext>
            </a:extLst>
          </p:cNvPr>
          <p:cNvSpPr txBox="1"/>
          <p:nvPr/>
        </p:nvSpPr>
        <p:spPr>
          <a:xfrm>
            <a:off x="244920" y="5838732"/>
            <a:ext cx="8640000" cy="984885"/>
          </a:xfrm>
          <a:prstGeom prst="rect">
            <a:avLst/>
          </a:prstGeom>
          <a:noFill/>
        </p:spPr>
        <p:txBody>
          <a:bodyPr wrap="square" rtlCol="0">
            <a:spAutoFit/>
          </a:bodyPr>
          <a:lstStyle/>
          <a:p>
            <a:pPr>
              <a:spcAft>
                <a:spcPts val="600"/>
              </a:spcAft>
            </a:pPr>
            <a:r>
              <a:rPr kumimoji="1" lang="ja-JP" altLang="en-US" sz="1600" dirty="0">
                <a:latin typeface="BIZ UDP明朝 Medium" panose="02020500000000000000" pitchFamily="18" charset="-128"/>
                <a:ea typeface="BIZ UDP明朝 Medium" panose="02020500000000000000" pitchFamily="18" charset="-128"/>
              </a:rPr>
              <a:t>・「建築面積」を基準とした設置基準容量を設定。</a:t>
            </a:r>
            <a:endParaRPr kumimoji="1" lang="en-US" altLang="ja-JP" sz="1600" dirty="0">
              <a:latin typeface="BIZ UDP明朝 Medium" panose="02020500000000000000" pitchFamily="18" charset="-128"/>
              <a:ea typeface="BIZ UDP明朝 Medium" panose="02020500000000000000" pitchFamily="18" charset="-128"/>
            </a:endParaRPr>
          </a:p>
          <a:p>
            <a:r>
              <a:rPr kumimoji="1" lang="ja-JP" altLang="en-US" sz="1600" dirty="0">
                <a:latin typeface="BIZ UDP明朝 Medium" panose="02020500000000000000" pitchFamily="18" charset="-128"/>
                <a:ea typeface="BIZ UDP明朝 Medium" panose="02020500000000000000" pitchFamily="18" charset="-128"/>
              </a:rPr>
              <a:t>・設置者にとって過度な負担とならないよう、設置基準容量の算定式及び上限値・下限値を設定。</a:t>
            </a:r>
            <a:endParaRPr kumimoji="1" lang="en-US" altLang="ja-JP" sz="1600" dirty="0">
              <a:latin typeface="BIZ UDP明朝 Medium" panose="02020500000000000000" pitchFamily="18" charset="-128"/>
              <a:ea typeface="BIZ UDP明朝 Medium" panose="02020500000000000000" pitchFamily="18" charset="-128"/>
            </a:endParaRPr>
          </a:p>
          <a:p>
            <a:pPr>
              <a:spcBef>
                <a:spcPts val="600"/>
              </a:spcBef>
            </a:pPr>
            <a:r>
              <a:rPr kumimoji="1" lang="ja-JP" altLang="en-US" sz="1600" dirty="0">
                <a:latin typeface="BIZ UDP明朝 Medium" panose="02020500000000000000" pitchFamily="18" charset="-128"/>
                <a:ea typeface="BIZ UDP明朝 Medium" panose="02020500000000000000" pitchFamily="18" charset="-128"/>
              </a:rPr>
              <a:t>・設計事務所や開発事業者、ビル所有者等に対し、「義務化の設置基準」について意見照会中。</a:t>
            </a:r>
            <a:endParaRPr kumimoji="1" lang="en-US" altLang="ja-JP" sz="1600" dirty="0">
              <a:latin typeface="BIZ UDP明朝 Medium" panose="02020500000000000000" pitchFamily="18" charset="-128"/>
              <a:ea typeface="BIZ UDP明朝 Medium" panose="02020500000000000000" pitchFamily="18" charset="-128"/>
            </a:endParaRPr>
          </a:p>
        </p:txBody>
      </p:sp>
      <p:graphicFrame>
        <p:nvGraphicFramePr>
          <p:cNvPr id="29" name="表 6">
            <a:extLst>
              <a:ext uri="{FF2B5EF4-FFF2-40B4-BE49-F238E27FC236}">
                <a16:creationId xmlns:a16="http://schemas.microsoft.com/office/drawing/2014/main" id="{87BDEAC5-D5FB-04B3-0C89-FE4976DD1C07}"/>
              </a:ext>
            </a:extLst>
          </p:cNvPr>
          <p:cNvGraphicFramePr>
            <a:graphicFrameLocks noGrp="1"/>
          </p:cNvGraphicFramePr>
          <p:nvPr>
            <p:extLst>
              <p:ext uri="{D42A27DB-BD31-4B8C-83A1-F6EECF244321}">
                <p14:modId xmlns:p14="http://schemas.microsoft.com/office/powerpoint/2010/main" val="1659981781"/>
              </p:ext>
            </p:extLst>
          </p:nvPr>
        </p:nvGraphicFramePr>
        <p:xfrm>
          <a:off x="422150" y="3707192"/>
          <a:ext cx="4080829" cy="754380"/>
        </p:xfrm>
        <a:graphic>
          <a:graphicData uri="http://schemas.openxmlformats.org/drawingml/2006/table">
            <a:tbl>
              <a:tblPr firstRow="1" bandRow="1">
                <a:tableStyleId>{5C22544A-7EE6-4342-B048-85BDC9FD1C3A}</a:tableStyleId>
              </a:tblPr>
              <a:tblGrid>
                <a:gridCol w="907098">
                  <a:extLst>
                    <a:ext uri="{9D8B030D-6E8A-4147-A177-3AD203B41FA5}">
                      <a16:colId xmlns:a16="http://schemas.microsoft.com/office/drawing/2014/main" val="1036450519"/>
                    </a:ext>
                  </a:extLst>
                </a:gridCol>
                <a:gridCol w="1176973">
                  <a:extLst>
                    <a:ext uri="{9D8B030D-6E8A-4147-A177-3AD203B41FA5}">
                      <a16:colId xmlns:a16="http://schemas.microsoft.com/office/drawing/2014/main" val="832219783"/>
                    </a:ext>
                  </a:extLst>
                </a:gridCol>
                <a:gridCol w="1154748">
                  <a:extLst>
                    <a:ext uri="{9D8B030D-6E8A-4147-A177-3AD203B41FA5}">
                      <a16:colId xmlns:a16="http://schemas.microsoft.com/office/drawing/2014/main" val="2114481426"/>
                    </a:ext>
                  </a:extLst>
                </a:gridCol>
                <a:gridCol w="842010">
                  <a:extLst>
                    <a:ext uri="{9D8B030D-6E8A-4147-A177-3AD203B41FA5}">
                      <a16:colId xmlns:a16="http://schemas.microsoft.com/office/drawing/2014/main" val="2428614484"/>
                    </a:ext>
                  </a:extLst>
                </a:gridCol>
              </a:tblGrid>
              <a:tr h="228600">
                <a:tc>
                  <a:txBody>
                    <a:bodyPr/>
                    <a:lstStyle/>
                    <a:p>
                      <a:pPr algn="ctr"/>
                      <a:r>
                        <a:rPr kumimoji="1" lang="ja-JP" altLang="en-US" sz="1200" dirty="0">
                          <a:latin typeface="BIZ UDPゴシック" panose="020B0400000000000000" pitchFamily="50" charset="-128"/>
                          <a:ea typeface="BIZ UDPゴシック" panose="020B0400000000000000" pitchFamily="50" charset="-128"/>
                        </a:rPr>
                        <a:t>延床面積</a:t>
                      </a:r>
                    </a:p>
                  </a:txBody>
                  <a:tcPr marL="68580" marR="68580" marT="34290" marB="34290"/>
                </a:tc>
                <a:tc>
                  <a:txBody>
                    <a:bodyPr/>
                    <a:lstStyle/>
                    <a:p>
                      <a:pPr algn="ctr"/>
                      <a:r>
                        <a:rPr kumimoji="1" lang="en-US" altLang="ja-JP" sz="1200" dirty="0">
                          <a:latin typeface="BIZ UDPゴシック" panose="020B0400000000000000" pitchFamily="50" charset="-128"/>
                          <a:ea typeface="BIZ UDPゴシック" panose="020B0400000000000000" pitchFamily="50" charset="-128"/>
                        </a:rPr>
                        <a:t>2</a:t>
                      </a:r>
                      <a:r>
                        <a:rPr kumimoji="1" lang="ja-JP" altLang="en-US" sz="1200" dirty="0">
                          <a:latin typeface="BIZ UDPゴシック" panose="020B0400000000000000" pitchFamily="50" charset="-128"/>
                          <a:ea typeface="BIZ UDPゴシック" panose="020B0400000000000000" pitchFamily="50" charset="-128"/>
                        </a:rPr>
                        <a:t>千～</a:t>
                      </a:r>
                      <a:r>
                        <a:rPr kumimoji="1" lang="en-US" altLang="ja-JP" sz="1200" dirty="0">
                          <a:latin typeface="BIZ UDPゴシック" panose="020B0400000000000000" pitchFamily="50" charset="-128"/>
                          <a:ea typeface="BIZ UDPゴシック" panose="020B0400000000000000" pitchFamily="50" charset="-128"/>
                        </a:rPr>
                        <a:t>5</a:t>
                      </a:r>
                      <a:r>
                        <a:rPr kumimoji="1" lang="ja-JP" altLang="en-US" sz="1200" dirty="0">
                          <a:latin typeface="BIZ UDPゴシック" panose="020B0400000000000000" pitchFamily="50" charset="-128"/>
                          <a:ea typeface="BIZ UDPゴシック" panose="020B0400000000000000" pitchFamily="50" charset="-128"/>
                        </a:rPr>
                        <a:t>千㎡</a:t>
                      </a:r>
                    </a:p>
                  </a:txBody>
                  <a:tcPr marL="68580" marR="68580" marT="34290" marB="34290"/>
                </a:tc>
                <a:tc>
                  <a:txBody>
                    <a:bodyPr/>
                    <a:lstStyle/>
                    <a:p>
                      <a:pPr algn="ctr"/>
                      <a:r>
                        <a:rPr kumimoji="1" lang="en-US" altLang="ja-JP" sz="1200" dirty="0">
                          <a:latin typeface="BIZ UDPゴシック" panose="020B0400000000000000" pitchFamily="50" charset="-128"/>
                          <a:ea typeface="BIZ UDPゴシック" panose="020B0400000000000000" pitchFamily="50" charset="-128"/>
                        </a:rPr>
                        <a:t>5</a:t>
                      </a:r>
                      <a:r>
                        <a:rPr kumimoji="1" lang="ja-JP" altLang="en-US" sz="1200" dirty="0">
                          <a:latin typeface="BIZ UDPゴシック" panose="020B0400000000000000" pitchFamily="50" charset="-128"/>
                          <a:ea typeface="BIZ UDPゴシック" panose="020B0400000000000000" pitchFamily="50" charset="-128"/>
                        </a:rPr>
                        <a:t>千～</a:t>
                      </a:r>
                      <a:r>
                        <a:rPr kumimoji="1" lang="en-US" altLang="ja-JP" sz="1200" dirty="0">
                          <a:latin typeface="BIZ UDPゴシック" panose="020B0400000000000000" pitchFamily="50" charset="-128"/>
                          <a:ea typeface="BIZ UDPゴシック" panose="020B0400000000000000" pitchFamily="50" charset="-128"/>
                        </a:rPr>
                        <a:t>1</a:t>
                      </a:r>
                      <a:r>
                        <a:rPr kumimoji="1" lang="ja-JP" altLang="en-US" sz="1200" dirty="0">
                          <a:latin typeface="BIZ UDPゴシック" panose="020B0400000000000000" pitchFamily="50" charset="-128"/>
                          <a:ea typeface="BIZ UDPゴシック" panose="020B0400000000000000" pitchFamily="50" charset="-128"/>
                        </a:rPr>
                        <a:t>万㎡</a:t>
                      </a:r>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dirty="0">
                          <a:latin typeface="BIZ UDPゴシック" panose="020B0400000000000000" pitchFamily="50" charset="-128"/>
                          <a:ea typeface="BIZ UDPゴシック" panose="020B0400000000000000" pitchFamily="50" charset="-128"/>
                        </a:rPr>
                        <a:t>1</a:t>
                      </a:r>
                      <a:r>
                        <a:rPr kumimoji="1" lang="ja-JP" altLang="en-US" sz="1200" dirty="0">
                          <a:latin typeface="BIZ UDPゴシック" panose="020B0400000000000000" pitchFamily="50" charset="-128"/>
                          <a:ea typeface="BIZ UDPゴシック" panose="020B0400000000000000" pitchFamily="50" charset="-128"/>
                        </a:rPr>
                        <a:t>万㎡～</a:t>
                      </a:r>
                    </a:p>
                  </a:txBody>
                  <a:tcPr marL="68580" marR="68580" marT="34290" marB="34290"/>
                </a:tc>
                <a:extLst>
                  <a:ext uri="{0D108BD9-81ED-4DB2-BD59-A6C34878D82A}">
                    <a16:rowId xmlns:a16="http://schemas.microsoft.com/office/drawing/2014/main" val="1435652261"/>
                  </a:ext>
                </a:extLst>
              </a:tr>
              <a:tr h="228600">
                <a:tc>
                  <a:txBody>
                    <a:bodyPr/>
                    <a:lstStyle/>
                    <a:p>
                      <a:pPr algn="ctr"/>
                      <a:r>
                        <a:rPr kumimoji="1" lang="ja-JP" altLang="en-US" sz="1200" dirty="0">
                          <a:latin typeface="BIZ UDPゴシック" panose="020B0400000000000000" pitchFamily="50" charset="-128"/>
                          <a:ea typeface="BIZ UDPゴシック" panose="020B0400000000000000" pitchFamily="50" charset="-128"/>
                        </a:rPr>
                        <a:t>下限容量</a:t>
                      </a:r>
                    </a:p>
                  </a:txBody>
                  <a:tcPr marL="68580" marR="68580" marT="34290" marB="34290"/>
                </a:tc>
                <a:tc>
                  <a:txBody>
                    <a:bodyPr/>
                    <a:lstStyle/>
                    <a:p>
                      <a:pPr algn="ctr"/>
                      <a:r>
                        <a:rPr kumimoji="1" lang="en-US" altLang="ja-JP" sz="1200" dirty="0">
                          <a:latin typeface="BIZ UDPゴシック" panose="020B0400000000000000" pitchFamily="50" charset="-128"/>
                          <a:ea typeface="BIZ UDPゴシック" panose="020B0400000000000000" pitchFamily="50" charset="-128"/>
                        </a:rPr>
                        <a:t>   2 kW</a:t>
                      </a:r>
                      <a:endParaRPr kumimoji="1" lang="ja-JP" altLang="en-US" sz="1200" dirty="0">
                        <a:latin typeface="BIZ UDPゴシック" panose="020B0400000000000000" pitchFamily="50" charset="-128"/>
                        <a:ea typeface="BIZ UDPゴシック" panose="020B0400000000000000" pitchFamily="50" charset="-128"/>
                      </a:endParaRPr>
                    </a:p>
                  </a:txBody>
                  <a:tcPr marL="68580" marR="68580" marT="34290" marB="34290"/>
                </a:tc>
                <a:tc>
                  <a:txBody>
                    <a:bodyPr/>
                    <a:lstStyle/>
                    <a:p>
                      <a:pPr algn="ctr"/>
                      <a:r>
                        <a:rPr kumimoji="1" lang="en-US" altLang="ja-JP" sz="1200" dirty="0">
                          <a:latin typeface="BIZ UDPゴシック" panose="020B0400000000000000" pitchFamily="50" charset="-128"/>
                          <a:ea typeface="BIZ UDPゴシック" panose="020B0400000000000000" pitchFamily="50" charset="-128"/>
                        </a:rPr>
                        <a:t>  4 kW</a:t>
                      </a:r>
                      <a:endParaRPr kumimoji="1" lang="ja-JP" altLang="en-US" sz="1200" dirty="0">
                        <a:latin typeface="BIZ UDPゴシック" panose="020B0400000000000000" pitchFamily="50" charset="-128"/>
                        <a:ea typeface="BIZ UDPゴシック" panose="020B0400000000000000" pitchFamily="50" charset="-128"/>
                      </a:endParaRPr>
                    </a:p>
                  </a:txBody>
                  <a:tcPr marL="68580" marR="68580" marT="34290" marB="34290"/>
                </a:tc>
                <a:tc>
                  <a:txBody>
                    <a:bodyPr/>
                    <a:lstStyle/>
                    <a:p>
                      <a:pPr algn="ctr"/>
                      <a:r>
                        <a:rPr kumimoji="1" lang="en-US" altLang="ja-JP" sz="1200" dirty="0">
                          <a:latin typeface="BIZ UDPゴシック" panose="020B0400000000000000" pitchFamily="50" charset="-128"/>
                          <a:ea typeface="BIZ UDPゴシック" panose="020B0400000000000000" pitchFamily="50" charset="-128"/>
                        </a:rPr>
                        <a:t>  8 kW</a:t>
                      </a:r>
                      <a:endParaRPr kumimoji="1" lang="ja-JP" altLang="en-US" sz="1200" dirty="0">
                        <a:latin typeface="BIZ UDPゴシック" panose="020B0400000000000000" pitchFamily="50" charset="-128"/>
                        <a:ea typeface="BIZ UDPゴシック" panose="020B0400000000000000" pitchFamily="50" charset="-128"/>
                      </a:endParaRPr>
                    </a:p>
                  </a:txBody>
                  <a:tcPr marL="68580" marR="68580" marT="34290" marB="34290"/>
                </a:tc>
                <a:extLst>
                  <a:ext uri="{0D108BD9-81ED-4DB2-BD59-A6C34878D82A}">
                    <a16:rowId xmlns:a16="http://schemas.microsoft.com/office/drawing/2014/main" val="3042408483"/>
                  </a:ext>
                </a:extLst>
              </a:tr>
              <a:tr h="228600">
                <a:tc>
                  <a:txBody>
                    <a:bodyPr/>
                    <a:lstStyle/>
                    <a:p>
                      <a:pPr algn="ctr"/>
                      <a:r>
                        <a:rPr kumimoji="1" lang="ja-JP" altLang="en-US" sz="1200" dirty="0">
                          <a:latin typeface="BIZ UDPゴシック" panose="020B0400000000000000" pitchFamily="50" charset="-128"/>
                          <a:ea typeface="BIZ UDPゴシック" panose="020B0400000000000000" pitchFamily="50" charset="-128"/>
                        </a:rPr>
                        <a:t>上限容量</a:t>
                      </a:r>
                    </a:p>
                  </a:txBody>
                  <a:tcPr marL="68580" marR="68580" marT="34290" marB="34290"/>
                </a:tc>
                <a:tc>
                  <a:txBody>
                    <a:bodyPr/>
                    <a:lstStyle/>
                    <a:p>
                      <a:pPr algn="ctr"/>
                      <a:r>
                        <a:rPr kumimoji="1" lang="en-US" altLang="ja-JP" sz="1200" dirty="0">
                          <a:latin typeface="BIZ UDPゴシック" panose="020B0400000000000000" pitchFamily="50" charset="-128"/>
                          <a:ea typeface="BIZ UDPゴシック" panose="020B0400000000000000" pitchFamily="50" charset="-128"/>
                        </a:rPr>
                        <a:t> 10 kW</a:t>
                      </a:r>
                      <a:endParaRPr kumimoji="1" lang="ja-JP" altLang="en-US" sz="1200" dirty="0">
                        <a:latin typeface="BIZ UDPゴシック" panose="020B0400000000000000" pitchFamily="50" charset="-128"/>
                        <a:ea typeface="BIZ UDPゴシック" panose="020B0400000000000000" pitchFamily="50" charset="-128"/>
                      </a:endParaRPr>
                    </a:p>
                  </a:txBody>
                  <a:tcPr marL="68580" marR="68580" marT="34290" marB="34290"/>
                </a:tc>
                <a:tc>
                  <a:txBody>
                    <a:bodyPr/>
                    <a:lstStyle/>
                    <a:p>
                      <a:pPr algn="ctr"/>
                      <a:r>
                        <a:rPr kumimoji="1" lang="en-US" altLang="ja-JP" sz="1200" dirty="0">
                          <a:latin typeface="BIZ UDPゴシック" panose="020B0400000000000000" pitchFamily="50" charset="-128"/>
                          <a:ea typeface="BIZ UDPゴシック" panose="020B0400000000000000" pitchFamily="50" charset="-128"/>
                        </a:rPr>
                        <a:t>20 kW</a:t>
                      </a:r>
                      <a:endParaRPr kumimoji="1" lang="ja-JP" altLang="en-US" sz="1200" dirty="0">
                        <a:latin typeface="BIZ UDPゴシック" panose="020B0400000000000000" pitchFamily="50" charset="-128"/>
                        <a:ea typeface="BIZ UDPゴシック" panose="020B0400000000000000" pitchFamily="50" charset="-128"/>
                      </a:endParaRPr>
                    </a:p>
                  </a:txBody>
                  <a:tcPr marL="68580" marR="68580" marT="34290" marB="34290"/>
                </a:tc>
                <a:tc>
                  <a:txBody>
                    <a:bodyPr/>
                    <a:lstStyle/>
                    <a:p>
                      <a:pPr algn="ctr"/>
                      <a:r>
                        <a:rPr kumimoji="1" lang="en-US" altLang="ja-JP" sz="1200" dirty="0">
                          <a:latin typeface="BIZ UDPゴシック" panose="020B0400000000000000" pitchFamily="50" charset="-128"/>
                          <a:ea typeface="BIZ UDPゴシック" panose="020B0400000000000000" pitchFamily="50" charset="-128"/>
                        </a:rPr>
                        <a:t>40 kW</a:t>
                      </a:r>
                      <a:endParaRPr kumimoji="1" lang="ja-JP" altLang="en-US" sz="1200" dirty="0">
                        <a:latin typeface="BIZ UDPゴシック" panose="020B0400000000000000" pitchFamily="50" charset="-128"/>
                        <a:ea typeface="BIZ UDPゴシック" panose="020B0400000000000000" pitchFamily="50" charset="-128"/>
                      </a:endParaRPr>
                    </a:p>
                  </a:txBody>
                  <a:tcPr marL="68580" marR="68580" marT="34290" marB="34290"/>
                </a:tc>
                <a:extLst>
                  <a:ext uri="{0D108BD9-81ED-4DB2-BD59-A6C34878D82A}">
                    <a16:rowId xmlns:a16="http://schemas.microsoft.com/office/drawing/2014/main" val="4172863333"/>
                  </a:ext>
                </a:extLst>
              </a:tr>
            </a:tbl>
          </a:graphicData>
        </a:graphic>
      </p:graphicFrame>
      <p:sp>
        <p:nvSpPr>
          <p:cNvPr id="31" name="テキスト ボックス 30">
            <a:extLst>
              <a:ext uri="{FF2B5EF4-FFF2-40B4-BE49-F238E27FC236}">
                <a16:creationId xmlns:a16="http://schemas.microsoft.com/office/drawing/2014/main" id="{887236B5-4409-59E3-EBFD-98EF12DC5044}"/>
              </a:ext>
            </a:extLst>
          </p:cNvPr>
          <p:cNvSpPr txBox="1"/>
          <p:nvPr/>
        </p:nvSpPr>
        <p:spPr>
          <a:xfrm>
            <a:off x="350520" y="3448437"/>
            <a:ext cx="1909823" cy="276999"/>
          </a:xfrm>
          <a:prstGeom prst="rect">
            <a:avLst/>
          </a:prstGeom>
          <a:noFill/>
        </p:spPr>
        <p:txBody>
          <a:bodyPr wrap="square" rtlCol="0">
            <a:spAutoFit/>
          </a:bodyPr>
          <a:lstStyle/>
          <a:p>
            <a:r>
              <a:rPr lang="ja-JP" altLang="en-US" sz="1200" dirty="0">
                <a:latin typeface="BIZ UDPゴシック" panose="020B0400000000000000" pitchFamily="50" charset="-128"/>
                <a:ea typeface="BIZ UDPゴシック" panose="020B0400000000000000" pitchFamily="50" charset="-128"/>
              </a:rPr>
              <a:t>＜工場等以外＞</a:t>
            </a:r>
            <a:endParaRPr kumimoji="1" lang="ja-JP" altLang="en-US" sz="1200" dirty="0">
              <a:latin typeface="BIZ UDPゴシック" panose="020B0400000000000000" pitchFamily="50" charset="-128"/>
              <a:ea typeface="BIZ UDPゴシック" panose="020B0400000000000000" pitchFamily="50" charset="-128"/>
            </a:endParaRPr>
          </a:p>
        </p:txBody>
      </p:sp>
      <p:graphicFrame>
        <p:nvGraphicFramePr>
          <p:cNvPr id="33" name="表 6">
            <a:extLst>
              <a:ext uri="{FF2B5EF4-FFF2-40B4-BE49-F238E27FC236}">
                <a16:creationId xmlns:a16="http://schemas.microsoft.com/office/drawing/2014/main" id="{946E34DD-5E84-A315-E7C2-BE8F96483345}"/>
              </a:ext>
            </a:extLst>
          </p:cNvPr>
          <p:cNvGraphicFramePr>
            <a:graphicFrameLocks noGrp="1"/>
          </p:cNvGraphicFramePr>
          <p:nvPr>
            <p:extLst>
              <p:ext uri="{D42A27DB-BD31-4B8C-83A1-F6EECF244321}">
                <p14:modId xmlns:p14="http://schemas.microsoft.com/office/powerpoint/2010/main" val="3099592212"/>
              </p:ext>
            </p:extLst>
          </p:nvPr>
        </p:nvGraphicFramePr>
        <p:xfrm>
          <a:off x="4709335" y="3697554"/>
          <a:ext cx="4080829" cy="754380"/>
        </p:xfrm>
        <a:graphic>
          <a:graphicData uri="http://schemas.openxmlformats.org/drawingml/2006/table">
            <a:tbl>
              <a:tblPr firstRow="1" bandRow="1">
                <a:tableStyleId>{5C22544A-7EE6-4342-B048-85BDC9FD1C3A}</a:tableStyleId>
              </a:tblPr>
              <a:tblGrid>
                <a:gridCol w="907098">
                  <a:extLst>
                    <a:ext uri="{9D8B030D-6E8A-4147-A177-3AD203B41FA5}">
                      <a16:colId xmlns:a16="http://schemas.microsoft.com/office/drawing/2014/main" val="1036450519"/>
                    </a:ext>
                  </a:extLst>
                </a:gridCol>
                <a:gridCol w="1176973">
                  <a:extLst>
                    <a:ext uri="{9D8B030D-6E8A-4147-A177-3AD203B41FA5}">
                      <a16:colId xmlns:a16="http://schemas.microsoft.com/office/drawing/2014/main" val="832219783"/>
                    </a:ext>
                  </a:extLst>
                </a:gridCol>
                <a:gridCol w="1154748">
                  <a:extLst>
                    <a:ext uri="{9D8B030D-6E8A-4147-A177-3AD203B41FA5}">
                      <a16:colId xmlns:a16="http://schemas.microsoft.com/office/drawing/2014/main" val="2114481426"/>
                    </a:ext>
                  </a:extLst>
                </a:gridCol>
                <a:gridCol w="842010">
                  <a:extLst>
                    <a:ext uri="{9D8B030D-6E8A-4147-A177-3AD203B41FA5}">
                      <a16:colId xmlns:a16="http://schemas.microsoft.com/office/drawing/2014/main" val="2428614484"/>
                    </a:ext>
                  </a:extLst>
                </a:gridCol>
              </a:tblGrid>
              <a:tr h="228600">
                <a:tc>
                  <a:txBody>
                    <a:bodyPr/>
                    <a:lstStyle/>
                    <a:p>
                      <a:pPr algn="ctr"/>
                      <a:r>
                        <a:rPr kumimoji="1" lang="ja-JP" altLang="en-US" sz="1200" dirty="0">
                          <a:latin typeface="BIZ UDPゴシック" panose="020B0400000000000000" pitchFamily="50" charset="-128"/>
                          <a:ea typeface="BIZ UDPゴシック" panose="020B0400000000000000" pitchFamily="50" charset="-128"/>
                        </a:rPr>
                        <a:t>延床面積</a:t>
                      </a:r>
                    </a:p>
                  </a:txBody>
                  <a:tcPr marL="68580" marR="68580" marT="34290" marB="34290"/>
                </a:tc>
                <a:tc>
                  <a:txBody>
                    <a:bodyPr/>
                    <a:lstStyle/>
                    <a:p>
                      <a:pPr algn="ctr"/>
                      <a:r>
                        <a:rPr kumimoji="1" lang="en-US" altLang="ja-JP" sz="1200" dirty="0">
                          <a:latin typeface="BIZ UDPゴシック" panose="020B0400000000000000" pitchFamily="50" charset="-128"/>
                          <a:ea typeface="BIZ UDPゴシック" panose="020B0400000000000000" pitchFamily="50" charset="-128"/>
                        </a:rPr>
                        <a:t>2</a:t>
                      </a:r>
                      <a:r>
                        <a:rPr kumimoji="1" lang="ja-JP" altLang="en-US" sz="1200" dirty="0">
                          <a:latin typeface="BIZ UDPゴシック" panose="020B0400000000000000" pitchFamily="50" charset="-128"/>
                          <a:ea typeface="BIZ UDPゴシック" panose="020B0400000000000000" pitchFamily="50" charset="-128"/>
                        </a:rPr>
                        <a:t>千～</a:t>
                      </a:r>
                      <a:r>
                        <a:rPr kumimoji="1" lang="en-US" altLang="ja-JP" sz="1200" dirty="0">
                          <a:latin typeface="BIZ UDPゴシック" panose="020B0400000000000000" pitchFamily="50" charset="-128"/>
                          <a:ea typeface="BIZ UDPゴシック" panose="020B0400000000000000" pitchFamily="50" charset="-128"/>
                        </a:rPr>
                        <a:t>5</a:t>
                      </a:r>
                      <a:r>
                        <a:rPr kumimoji="1" lang="ja-JP" altLang="en-US" sz="1200" dirty="0">
                          <a:latin typeface="BIZ UDPゴシック" panose="020B0400000000000000" pitchFamily="50" charset="-128"/>
                          <a:ea typeface="BIZ UDPゴシック" panose="020B0400000000000000" pitchFamily="50" charset="-128"/>
                        </a:rPr>
                        <a:t>千㎡</a:t>
                      </a:r>
                    </a:p>
                  </a:txBody>
                  <a:tcPr marL="68580" marR="68580" marT="34290" marB="34290"/>
                </a:tc>
                <a:tc>
                  <a:txBody>
                    <a:bodyPr/>
                    <a:lstStyle/>
                    <a:p>
                      <a:pPr algn="ctr"/>
                      <a:r>
                        <a:rPr kumimoji="1" lang="en-US" altLang="ja-JP" sz="1200" dirty="0">
                          <a:latin typeface="BIZ UDPゴシック" panose="020B0400000000000000" pitchFamily="50" charset="-128"/>
                          <a:ea typeface="BIZ UDPゴシック" panose="020B0400000000000000" pitchFamily="50" charset="-128"/>
                        </a:rPr>
                        <a:t>5</a:t>
                      </a:r>
                      <a:r>
                        <a:rPr kumimoji="1" lang="ja-JP" altLang="en-US" sz="1200" dirty="0">
                          <a:latin typeface="BIZ UDPゴシック" panose="020B0400000000000000" pitchFamily="50" charset="-128"/>
                          <a:ea typeface="BIZ UDPゴシック" panose="020B0400000000000000" pitchFamily="50" charset="-128"/>
                        </a:rPr>
                        <a:t>千～</a:t>
                      </a:r>
                      <a:r>
                        <a:rPr kumimoji="1" lang="en-US" altLang="ja-JP" sz="1200" dirty="0">
                          <a:latin typeface="BIZ UDPゴシック" panose="020B0400000000000000" pitchFamily="50" charset="-128"/>
                          <a:ea typeface="BIZ UDPゴシック" panose="020B0400000000000000" pitchFamily="50" charset="-128"/>
                        </a:rPr>
                        <a:t>1</a:t>
                      </a:r>
                      <a:r>
                        <a:rPr kumimoji="1" lang="ja-JP" altLang="en-US" sz="1200" dirty="0">
                          <a:latin typeface="BIZ UDPゴシック" panose="020B0400000000000000" pitchFamily="50" charset="-128"/>
                          <a:ea typeface="BIZ UDPゴシック" panose="020B0400000000000000" pitchFamily="50" charset="-128"/>
                        </a:rPr>
                        <a:t>万㎡</a:t>
                      </a:r>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dirty="0">
                          <a:latin typeface="BIZ UDPゴシック" panose="020B0400000000000000" pitchFamily="50" charset="-128"/>
                          <a:ea typeface="BIZ UDPゴシック" panose="020B0400000000000000" pitchFamily="50" charset="-128"/>
                        </a:rPr>
                        <a:t>1</a:t>
                      </a:r>
                      <a:r>
                        <a:rPr kumimoji="1" lang="ja-JP" altLang="en-US" sz="1200" dirty="0">
                          <a:latin typeface="BIZ UDPゴシック" panose="020B0400000000000000" pitchFamily="50" charset="-128"/>
                          <a:ea typeface="BIZ UDPゴシック" panose="020B0400000000000000" pitchFamily="50" charset="-128"/>
                        </a:rPr>
                        <a:t>万㎡～</a:t>
                      </a:r>
                    </a:p>
                  </a:txBody>
                  <a:tcPr marL="68580" marR="68580" marT="34290" marB="34290"/>
                </a:tc>
                <a:extLst>
                  <a:ext uri="{0D108BD9-81ED-4DB2-BD59-A6C34878D82A}">
                    <a16:rowId xmlns:a16="http://schemas.microsoft.com/office/drawing/2014/main" val="1435652261"/>
                  </a:ext>
                </a:extLst>
              </a:tr>
              <a:tr h="228600">
                <a:tc>
                  <a:txBody>
                    <a:bodyPr/>
                    <a:lstStyle/>
                    <a:p>
                      <a:pPr algn="ctr"/>
                      <a:r>
                        <a:rPr kumimoji="1" lang="ja-JP" altLang="en-US" sz="1200" dirty="0">
                          <a:latin typeface="BIZ UDPゴシック" panose="020B0400000000000000" pitchFamily="50" charset="-128"/>
                          <a:ea typeface="BIZ UDPゴシック" panose="020B0400000000000000" pitchFamily="50" charset="-128"/>
                        </a:rPr>
                        <a:t>下限容量</a:t>
                      </a:r>
                    </a:p>
                  </a:txBody>
                  <a:tcPr marL="68580" marR="68580" marT="34290" marB="34290"/>
                </a:tc>
                <a:tc>
                  <a:txBody>
                    <a:bodyPr/>
                    <a:lstStyle/>
                    <a:p>
                      <a:pPr algn="ctr"/>
                      <a:r>
                        <a:rPr kumimoji="1" lang="en-US" altLang="ja-JP" sz="1200" dirty="0">
                          <a:latin typeface="BIZ UDPゴシック" panose="020B0400000000000000" pitchFamily="50" charset="-128"/>
                          <a:ea typeface="BIZ UDPゴシック" panose="020B0400000000000000" pitchFamily="50" charset="-128"/>
                        </a:rPr>
                        <a:t>   6 kW</a:t>
                      </a:r>
                      <a:endParaRPr kumimoji="1" lang="ja-JP" altLang="en-US" sz="1200" dirty="0">
                        <a:latin typeface="BIZ UDPゴシック" panose="020B0400000000000000" pitchFamily="50" charset="-128"/>
                        <a:ea typeface="BIZ UDPゴシック" panose="020B0400000000000000" pitchFamily="50" charset="-128"/>
                      </a:endParaRPr>
                    </a:p>
                  </a:txBody>
                  <a:tcPr marL="68580" marR="68580" marT="34290" marB="34290"/>
                </a:tc>
                <a:tc>
                  <a:txBody>
                    <a:bodyPr/>
                    <a:lstStyle/>
                    <a:p>
                      <a:pPr algn="ctr"/>
                      <a:r>
                        <a:rPr kumimoji="1" lang="en-US" altLang="ja-JP" sz="1200" dirty="0">
                          <a:latin typeface="BIZ UDPゴシック" panose="020B0400000000000000" pitchFamily="50" charset="-128"/>
                          <a:ea typeface="BIZ UDPゴシック" panose="020B0400000000000000" pitchFamily="50" charset="-128"/>
                        </a:rPr>
                        <a:t>12 kW</a:t>
                      </a:r>
                      <a:endParaRPr kumimoji="1" lang="ja-JP" altLang="en-US" sz="1200" dirty="0">
                        <a:latin typeface="BIZ UDPゴシック" panose="020B0400000000000000" pitchFamily="50" charset="-128"/>
                        <a:ea typeface="BIZ UDPゴシック" panose="020B0400000000000000" pitchFamily="50" charset="-128"/>
                      </a:endParaRPr>
                    </a:p>
                  </a:txBody>
                  <a:tcPr marL="68580" marR="68580" marT="34290" marB="34290"/>
                </a:tc>
                <a:tc>
                  <a:txBody>
                    <a:bodyPr/>
                    <a:lstStyle/>
                    <a:p>
                      <a:pPr algn="ctr"/>
                      <a:r>
                        <a:rPr kumimoji="1" lang="en-US" altLang="ja-JP" sz="1200" dirty="0">
                          <a:latin typeface="BIZ UDPゴシック" panose="020B0400000000000000" pitchFamily="50" charset="-128"/>
                          <a:ea typeface="BIZ UDPゴシック" panose="020B0400000000000000" pitchFamily="50" charset="-128"/>
                        </a:rPr>
                        <a:t>24 kW</a:t>
                      </a:r>
                      <a:endParaRPr kumimoji="1" lang="ja-JP" altLang="en-US" sz="1200" dirty="0">
                        <a:latin typeface="BIZ UDPゴシック" panose="020B0400000000000000" pitchFamily="50" charset="-128"/>
                        <a:ea typeface="BIZ UDPゴシック" panose="020B0400000000000000" pitchFamily="50" charset="-128"/>
                      </a:endParaRPr>
                    </a:p>
                  </a:txBody>
                  <a:tcPr marL="68580" marR="68580" marT="34290" marB="34290"/>
                </a:tc>
                <a:extLst>
                  <a:ext uri="{0D108BD9-81ED-4DB2-BD59-A6C34878D82A}">
                    <a16:rowId xmlns:a16="http://schemas.microsoft.com/office/drawing/2014/main" val="3042408483"/>
                  </a:ext>
                </a:extLst>
              </a:tr>
              <a:tr h="228600">
                <a:tc>
                  <a:txBody>
                    <a:bodyPr/>
                    <a:lstStyle/>
                    <a:p>
                      <a:pPr algn="ctr"/>
                      <a:r>
                        <a:rPr kumimoji="1" lang="ja-JP" altLang="en-US" sz="1200" dirty="0">
                          <a:latin typeface="BIZ UDPゴシック" panose="020B0400000000000000" pitchFamily="50" charset="-128"/>
                          <a:ea typeface="BIZ UDPゴシック" panose="020B0400000000000000" pitchFamily="50" charset="-128"/>
                        </a:rPr>
                        <a:t>上限容量</a:t>
                      </a:r>
                    </a:p>
                  </a:txBody>
                  <a:tcPr marL="68580" marR="68580" marT="34290" marB="34290"/>
                </a:tc>
                <a:tc>
                  <a:txBody>
                    <a:bodyPr/>
                    <a:lstStyle/>
                    <a:p>
                      <a:pPr algn="ctr"/>
                      <a:r>
                        <a:rPr kumimoji="1" lang="en-US" altLang="ja-JP" sz="1200" dirty="0">
                          <a:latin typeface="BIZ UDPゴシック" panose="020B0400000000000000" pitchFamily="50" charset="-128"/>
                          <a:ea typeface="BIZ UDPゴシック" panose="020B0400000000000000" pitchFamily="50" charset="-128"/>
                        </a:rPr>
                        <a:t> 18 kW</a:t>
                      </a:r>
                      <a:endParaRPr kumimoji="1" lang="ja-JP" altLang="en-US" sz="1200" dirty="0">
                        <a:latin typeface="BIZ UDPゴシック" panose="020B0400000000000000" pitchFamily="50" charset="-128"/>
                        <a:ea typeface="BIZ UDPゴシック" panose="020B0400000000000000" pitchFamily="50" charset="-128"/>
                      </a:endParaRPr>
                    </a:p>
                  </a:txBody>
                  <a:tcPr marL="68580" marR="68580" marT="34290" marB="34290"/>
                </a:tc>
                <a:tc>
                  <a:txBody>
                    <a:bodyPr/>
                    <a:lstStyle/>
                    <a:p>
                      <a:pPr algn="ctr"/>
                      <a:r>
                        <a:rPr kumimoji="1" lang="en-US" altLang="ja-JP" sz="1200" dirty="0">
                          <a:latin typeface="BIZ UDPゴシック" panose="020B0400000000000000" pitchFamily="50" charset="-128"/>
                          <a:ea typeface="BIZ UDPゴシック" panose="020B0400000000000000" pitchFamily="50" charset="-128"/>
                        </a:rPr>
                        <a:t>36 kW</a:t>
                      </a:r>
                      <a:endParaRPr kumimoji="1" lang="ja-JP" altLang="en-US" sz="1200" dirty="0">
                        <a:latin typeface="BIZ UDPゴシック" panose="020B0400000000000000" pitchFamily="50" charset="-128"/>
                        <a:ea typeface="BIZ UDPゴシック" panose="020B0400000000000000" pitchFamily="50" charset="-128"/>
                      </a:endParaRPr>
                    </a:p>
                  </a:txBody>
                  <a:tcPr marL="68580" marR="68580" marT="34290" marB="34290"/>
                </a:tc>
                <a:tc>
                  <a:txBody>
                    <a:bodyPr/>
                    <a:lstStyle/>
                    <a:p>
                      <a:pPr algn="ctr"/>
                      <a:r>
                        <a:rPr kumimoji="1" lang="en-US" altLang="ja-JP" sz="1200" dirty="0">
                          <a:latin typeface="BIZ UDPゴシック" panose="020B0400000000000000" pitchFamily="50" charset="-128"/>
                          <a:ea typeface="BIZ UDPゴシック" panose="020B0400000000000000" pitchFamily="50" charset="-128"/>
                        </a:rPr>
                        <a:t>48 kW</a:t>
                      </a:r>
                      <a:endParaRPr kumimoji="1" lang="ja-JP" altLang="en-US" sz="1200" dirty="0">
                        <a:latin typeface="BIZ UDPゴシック" panose="020B0400000000000000" pitchFamily="50" charset="-128"/>
                        <a:ea typeface="BIZ UDPゴシック" panose="020B0400000000000000" pitchFamily="50" charset="-128"/>
                      </a:endParaRPr>
                    </a:p>
                  </a:txBody>
                  <a:tcPr marL="68580" marR="68580" marT="34290" marB="34290"/>
                </a:tc>
                <a:extLst>
                  <a:ext uri="{0D108BD9-81ED-4DB2-BD59-A6C34878D82A}">
                    <a16:rowId xmlns:a16="http://schemas.microsoft.com/office/drawing/2014/main" val="4172863333"/>
                  </a:ext>
                </a:extLst>
              </a:tr>
            </a:tbl>
          </a:graphicData>
        </a:graphic>
      </p:graphicFrame>
      <p:sp>
        <p:nvSpPr>
          <p:cNvPr id="35" name="テキスト ボックス 34">
            <a:extLst>
              <a:ext uri="{FF2B5EF4-FFF2-40B4-BE49-F238E27FC236}">
                <a16:creationId xmlns:a16="http://schemas.microsoft.com/office/drawing/2014/main" id="{0065570A-0080-E275-DA54-A4419E5E4C16}"/>
              </a:ext>
            </a:extLst>
          </p:cNvPr>
          <p:cNvSpPr txBox="1"/>
          <p:nvPr/>
        </p:nvSpPr>
        <p:spPr>
          <a:xfrm>
            <a:off x="4636564" y="3461004"/>
            <a:ext cx="1909823" cy="276999"/>
          </a:xfrm>
          <a:prstGeom prst="rect">
            <a:avLst/>
          </a:prstGeom>
          <a:noFill/>
        </p:spPr>
        <p:txBody>
          <a:bodyPr wrap="square" rtlCol="0">
            <a:spAutoFit/>
          </a:bodyPr>
          <a:lstStyle/>
          <a:p>
            <a:r>
              <a:rPr lang="ja-JP" altLang="en-US" sz="1200" dirty="0">
                <a:latin typeface="BIZ UDPゴシック" panose="020B0400000000000000" pitchFamily="50" charset="-128"/>
                <a:ea typeface="BIZ UDPゴシック" panose="020B0400000000000000" pitchFamily="50" charset="-128"/>
              </a:rPr>
              <a:t>＜工場等＞</a:t>
            </a:r>
            <a:endParaRPr kumimoji="1" lang="ja-JP" altLang="en-US" sz="1200" dirty="0">
              <a:latin typeface="BIZ UDPゴシック" panose="020B0400000000000000" pitchFamily="50" charset="-128"/>
              <a:ea typeface="BIZ UDPゴシック" panose="020B0400000000000000" pitchFamily="50" charset="-128"/>
            </a:endParaRPr>
          </a:p>
        </p:txBody>
      </p:sp>
      <p:sp>
        <p:nvSpPr>
          <p:cNvPr id="36" name="正方形/長方形 35">
            <a:extLst>
              <a:ext uri="{FF2B5EF4-FFF2-40B4-BE49-F238E27FC236}">
                <a16:creationId xmlns:a16="http://schemas.microsoft.com/office/drawing/2014/main" id="{7AE0FBA5-B87B-D24D-DEEE-C170602BF66F}"/>
              </a:ext>
            </a:extLst>
          </p:cNvPr>
          <p:cNvSpPr/>
          <p:nvPr/>
        </p:nvSpPr>
        <p:spPr>
          <a:xfrm>
            <a:off x="259080" y="1042987"/>
            <a:ext cx="8717280" cy="3539173"/>
          </a:xfrm>
          <a:prstGeom prst="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9A85C97D-F233-6118-7811-B081F7E47843}"/>
              </a:ext>
            </a:extLst>
          </p:cNvPr>
          <p:cNvSpPr txBox="1"/>
          <p:nvPr/>
        </p:nvSpPr>
        <p:spPr>
          <a:xfrm>
            <a:off x="259080" y="400565"/>
            <a:ext cx="8717280" cy="623248"/>
          </a:xfrm>
          <a:prstGeom prst="rect">
            <a:avLst/>
          </a:prstGeom>
          <a:noFill/>
          <a:ln>
            <a:noFill/>
            <a:prstDash val="dash"/>
          </a:ln>
        </p:spPr>
        <p:txBody>
          <a:bodyPr wrap="square" rtlCol="0">
            <a:spAutoFit/>
          </a:bodyPr>
          <a:lstStyle/>
          <a:p>
            <a:pPr>
              <a:spcAft>
                <a:spcPts val="300"/>
              </a:spcAft>
            </a:pPr>
            <a:r>
              <a:rPr kumimoji="1" lang="ja-JP" altLang="en-US" sz="1600" dirty="0">
                <a:latin typeface="BIZ UDP明朝 Medium" panose="02020500000000000000" pitchFamily="18" charset="-128"/>
                <a:ea typeface="BIZ UDP明朝 Medium" panose="02020500000000000000" pitchFamily="18" charset="-128"/>
              </a:rPr>
              <a:t>再生可能エネルギーの導入促進に向け、義務化等により設置が見込まれる導入量を算出</a:t>
            </a:r>
            <a:endParaRPr kumimoji="1" lang="en-US" altLang="ja-JP" sz="1600" dirty="0">
              <a:latin typeface="BIZ UDP明朝 Medium" panose="02020500000000000000" pitchFamily="18" charset="-128"/>
              <a:ea typeface="BIZ UDP明朝 Medium" panose="02020500000000000000" pitchFamily="18" charset="-128"/>
            </a:endParaRPr>
          </a:p>
          <a:p>
            <a:r>
              <a:rPr kumimoji="1" lang="ja-JP" altLang="en-US" sz="1600" dirty="0">
                <a:latin typeface="BIZ UDP明朝 Medium" panose="02020500000000000000" pitchFamily="18" charset="-128"/>
                <a:ea typeface="BIZ UDP明朝 Medium" panose="02020500000000000000" pitchFamily="18" charset="-128"/>
              </a:rPr>
              <a:t>⇒　以下のとおり、対象用途・対象規模を明確化</a:t>
            </a:r>
            <a:endParaRPr kumimoji="1" lang="en-US" altLang="ja-JP" sz="1600" dirty="0">
              <a:latin typeface="BIZ UDP明朝 Medium" panose="02020500000000000000" pitchFamily="18" charset="-128"/>
              <a:ea typeface="BIZ UDP明朝 Medium" panose="02020500000000000000" pitchFamily="18" charset="-128"/>
            </a:endParaRPr>
          </a:p>
        </p:txBody>
      </p:sp>
      <p:sp>
        <p:nvSpPr>
          <p:cNvPr id="7" name="テキスト ボックス 6">
            <a:extLst>
              <a:ext uri="{FF2B5EF4-FFF2-40B4-BE49-F238E27FC236}">
                <a16:creationId xmlns:a16="http://schemas.microsoft.com/office/drawing/2014/main" id="{E77BD1BE-7C3C-02F9-7100-4D3F21007A8C}"/>
              </a:ext>
            </a:extLst>
          </p:cNvPr>
          <p:cNvSpPr txBox="1"/>
          <p:nvPr/>
        </p:nvSpPr>
        <p:spPr>
          <a:xfrm>
            <a:off x="323644" y="1069915"/>
            <a:ext cx="8625840" cy="1231106"/>
          </a:xfrm>
          <a:prstGeom prst="rect">
            <a:avLst/>
          </a:prstGeom>
          <a:noFill/>
        </p:spPr>
        <p:txBody>
          <a:bodyPr wrap="square" rtlCol="0">
            <a:spAutoFit/>
          </a:bodyPr>
          <a:lstStyle/>
          <a:p>
            <a:pPr>
              <a:spcBef>
                <a:spcPts val="600"/>
              </a:spcBef>
            </a:pPr>
            <a:r>
              <a:rPr kumimoji="1" lang="ja-JP" altLang="en-US" sz="1800" b="0" i="0" u="none" strike="noStrike" kern="1200" cap="none" spc="0" normalizeH="0" baseline="0" noProof="0" dirty="0">
                <a:ln>
                  <a:noFill/>
                </a:ln>
                <a:solidFill>
                  <a:prstClr val="black"/>
                </a:solidFill>
                <a:effectLst/>
                <a:uLnTx/>
                <a:uFillTx/>
                <a:latin typeface="BIZ UDP明朝 Medium" panose="02020500000000000000" pitchFamily="18" charset="-128"/>
                <a:ea typeface="BIZ UDP明朝 Medium" panose="02020500000000000000" pitchFamily="18" charset="-128"/>
                <a:cs typeface="+mn-cs"/>
              </a:rPr>
              <a:t>◆義務化の対象用途・対象規模</a:t>
            </a:r>
            <a:r>
              <a:rPr kumimoji="1" lang="ja-JP" altLang="en-US" dirty="0">
                <a:solidFill>
                  <a:prstClr val="black"/>
                </a:solidFill>
                <a:latin typeface="BIZ UDP明朝 Medium" panose="02020500000000000000" pitchFamily="18" charset="-128"/>
                <a:ea typeface="BIZ UDP明朝 Medium" panose="02020500000000000000" pitchFamily="18" charset="-128"/>
              </a:rPr>
              <a:t>・設置基準容量</a:t>
            </a:r>
            <a:endParaRPr kumimoji="1" lang="en-US" altLang="ja-JP" sz="1800" b="0" i="0" u="none" strike="noStrike" kern="1200" cap="none" spc="0" normalizeH="0" baseline="0" noProof="0" dirty="0">
              <a:ln>
                <a:noFill/>
              </a:ln>
              <a:solidFill>
                <a:prstClr val="black"/>
              </a:solidFill>
              <a:effectLst/>
              <a:uLnTx/>
              <a:uFillTx/>
              <a:latin typeface="BIZ UDP明朝 Medium" panose="02020500000000000000" pitchFamily="18" charset="-128"/>
              <a:ea typeface="BIZ UDP明朝 Medium" panose="02020500000000000000" pitchFamily="18" charset="-128"/>
              <a:cs typeface="+mn-cs"/>
            </a:endParaRPr>
          </a:p>
          <a:p>
            <a:pPr>
              <a:spcBef>
                <a:spcPts val="300"/>
              </a:spcBef>
            </a:pPr>
            <a:r>
              <a:rPr lang="ja-JP" altLang="en-US" sz="1600" b="1" dirty="0">
                <a:latin typeface="BIZ UDP明朝 Medium" panose="02020500000000000000" pitchFamily="18" charset="-128"/>
                <a:ea typeface="BIZ UDP明朝 Medium" panose="02020500000000000000" pitchFamily="18" charset="-128"/>
              </a:rPr>
              <a:t>　</a:t>
            </a:r>
            <a:r>
              <a:rPr lang="ja-JP" altLang="en-US" sz="1400" dirty="0">
                <a:latin typeface="BIZ UDP明朝 Medium" panose="02020500000000000000" pitchFamily="18" charset="-128"/>
                <a:ea typeface="BIZ UDP明朝 Medium" panose="02020500000000000000" pitchFamily="18" charset="-128"/>
              </a:rPr>
              <a:t>設置義務化の対象として「大規模非住宅建築物」を優先</a:t>
            </a:r>
            <a:endParaRPr lang="en-US" altLang="ja-JP" sz="1600" dirty="0">
              <a:latin typeface="BIZ UDP明朝 Medium" panose="02020500000000000000" pitchFamily="18" charset="-128"/>
              <a:ea typeface="BIZ UDP明朝 Medium" panose="02020500000000000000" pitchFamily="18" charset="-128"/>
            </a:endParaRPr>
          </a:p>
          <a:p>
            <a:pPr>
              <a:spcBef>
                <a:spcPts val="600"/>
              </a:spcBef>
            </a:pPr>
            <a:r>
              <a:rPr kumimoji="1" lang="ja-JP" altLang="en-US" sz="1600" b="1" dirty="0">
                <a:latin typeface="BIZ UDP明朝 Medium" panose="02020500000000000000" pitchFamily="18" charset="-128"/>
                <a:ea typeface="BIZ UDP明朝 Medium" panose="02020500000000000000" pitchFamily="18" charset="-128"/>
              </a:rPr>
              <a:t>○</a:t>
            </a:r>
            <a:r>
              <a:rPr lang="ja-JP" altLang="en-US" sz="1600" b="1" dirty="0">
                <a:latin typeface="BIZ UDP明朝 Medium" panose="02020500000000000000" pitchFamily="18" charset="-128"/>
                <a:ea typeface="BIZ UDP明朝 Medium" panose="02020500000000000000" pitchFamily="18" charset="-128"/>
              </a:rPr>
              <a:t>延床面積</a:t>
            </a:r>
            <a:r>
              <a:rPr lang="en-US" altLang="ja-JP" sz="1600" b="1" dirty="0">
                <a:latin typeface="BIZ UDP明朝 Medium" panose="02020500000000000000" pitchFamily="18" charset="-128"/>
                <a:ea typeface="BIZ UDP明朝 Medium" panose="02020500000000000000" pitchFamily="18" charset="-128"/>
              </a:rPr>
              <a:t>2,000</a:t>
            </a:r>
            <a:r>
              <a:rPr lang="ja-JP" altLang="en-US" sz="1600" b="1" dirty="0">
                <a:latin typeface="BIZ UDP明朝 Medium" panose="02020500000000000000" pitchFamily="18" charset="-128"/>
                <a:ea typeface="BIZ UDP明朝 Medium" panose="02020500000000000000" pitchFamily="18" charset="-128"/>
              </a:rPr>
              <a:t>㎡以上の非住宅建築物　　　</a:t>
            </a:r>
            <a:r>
              <a:rPr lang="en-US" altLang="ja-JP" sz="1600" dirty="0">
                <a:latin typeface="BIZ UDP明朝 Medium" panose="02020500000000000000" pitchFamily="18" charset="-128"/>
                <a:ea typeface="BIZ UDP明朝 Medium" panose="02020500000000000000" pitchFamily="18" charset="-128"/>
              </a:rPr>
              <a:t>【</a:t>
            </a:r>
            <a:r>
              <a:rPr lang="ja-JP" altLang="en-US" sz="1600" dirty="0">
                <a:latin typeface="BIZ UDP明朝 Medium" panose="02020500000000000000" pitchFamily="18" charset="-128"/>
                <a:ea typeface="BIZ UDP明朝 Medium" panose="02020500000000000000" pitchFamily="18" charset="-128"/>
              </a:rPr>
              <a:t>建築面積を基準とした設置基準量</a:t>
            </a:r>
            <a:r>
              <a:rPr lang="en-US" altLang="ja-JP" sz="1600" dirty="0">
                <a:latin typeface="BIZ UDP明朝 Medium" panose="02020500000000000000" pitchFamily="18" charset="-128"/>
                <a:ea typeface="BIZ UDP明朝 Medium" panose="02020500000000000000" pitchFamily="18" charset="-128"/>
              </a:rPr>
              <a:t>】</a:t>
            </a:r>
          </a:p>
          <a:p>
            <a:pPr>
              <a:spcBef>
                <a:spcPts val="300"/>
              </a:spcBef>
              <a:spcAft>
                <a:spcPts val="600"/>
              </a:spcAft>
            </a:pPr>
            <a:r>
              <a:rPr lang="ja-JP" altLang="en-US" sz="1400" dirty="0">
                <a:latin typeface="BIZ UDP明朝 Medium" panose="02020500000000000000" pitchFamily="18" charset="-128"/>
                <a:ea typeface="BIZ UDP明朝 Medium" panose="02020500000000000000" pitchFamily="18" charset="-128"/>
              </a:rPr>
              <a:t>　東京都や川崎市の事例を参考に、太陽光発電設備の設置義務化における設置基準容量の算定式を設定</a:t>
            </a:r>
            <a:endParaRPr lang="en-US" altLang="ja-JP" sz="1600" dirty="0">
              <a:latin typeface="BIZ UDP明朝 Medium" panose="02020500000000000000" pitchFamily="18" charset="-128"/>
              <a:ea typeface="BIZ UDP明朝 Medium" panose="02020500000000000000" pitchFamily="18" charset="-128"/>
            </a:endParaRPr>
          </a:p>
        </p:txBody>
      </p:sp>
      <p:sp>
        <p:nvSpPr>
          <p:cNvPr id="12" name="テキスト ボックス 11">
            <a:extLst>
              <a:ext uri="{FF2B5EF4-FFF2-40B4-BE49-F238E27FC236}">
                <a16:creationId xmlns:a16="http://schemas.microsoft.com/office/drawing/2014/main" id="{6ACAEE97-FBC7-7F20-FAF5-E09F52F59C90}"/>
              </a:ext>
            </a:extLst>
          </p:cNvPr>
          <p:cNvSpPr txBox="1"/>
          <p:nvPr/>
        </p:nvSpPr>
        <p:spPr>
          <a:xfrm>
            <a:off x="323644" y="2286199"/>
            <a:ext cx="8561276" cy="925894"/>
          </a:xfrm>
          <a:prstGeom prst="rect">
            <a:avLst/>
          </a:prstGeom>
          <a:noFill/>
        </p:spPr>
        <p:txBody>
          <a:bodyPr wrap="square" rtlCol="0">
            <a:spAutoFit/>
          </a:bodyPr>
          <a:lstStyle/>
          <a:p>
            <a:pPr>
              <a:spcBef>
                <a:spcPts val="450"/>
              </a:spcBef>
            </a:pPr>
            <a:r>
              <a:rPr kumimoji="1" lang="ja-JP" altLang="en-US" sz="1600" b="1" dirty="0">
                <a:latin typeface="BIZ UDP明朝 Medium" panose="02020500000000000000" pitchFamily="18" charset="-128"/>
                <a:ea typeface="BIZ UDP明朝 Medium" panose="02020500000000000000" pitchFamily="18" charset="-128"/>
              </a:rPr>
              <a:t>○</a:t>
            </a:r>
            <a:r>
              <a:rPr lang="ja-JP" altLang="en-US" sz="1600" b="1" dirty="0">
                <a:latin typeface="BIZ UDP明朝 Medium" panose="02020500000000000000" pitchFamily="18" charset="-128"/>
                <a:ea typeface="BIZ UDP明朝 Medium" panose="02020500000000000000" pitchFamily="18" charset="-128"/>
              </a:rPr>
              <a:t>太陽光発電設備の設置基準（設置義務化）容量</a:t>
            </a:r>
            <a:r>
              <a:rPr lang="en-US" altLang="ja-JP" sz="1600" b="1" dirty="0">
                <a:latin typeface="BIZ UDP明朝 Medium" panose="02020500000000000000" pitchFamily="18" charset="-128"/>
                <a:ea typeface="BIZ UDP明朝 Medium" panose="02020500000000000000" pitchFamily="18" charset="-128"/>
              </a:rPr>
              <a:t>【kW】</a:t>
            </a:r>
          </a:p>
          <a:p>
            <a:pPr>
              <a:spcBef>
                <a:spcPts val="450"/>
              </a:spcBef>
            </a:pPr>
            <a:r>
              <a:rPr lang="ja-JP" altLang="en-US" sz="1600" b="1" dirty="0">
                <a:latin typeface="BIZ UDP明朝 Medium" panose="02020500000000000000" pitchFamily="18" charset="-128"/>
                <a:ea typeface="BIZ UDP明朝 Medium" panose="02020500000000000000" pitchFamily="18" charset="-128"/>
              </a:rPr>
              <a:t>　　　</a:t>
            </a:r>
            <a:r>
              <a:rPr lang="en-US" altLang="ja-JP" sz="1600" b="1" dirty="0">
                <a:latin typeface="BIZ UDP明朝 Medium" panose="02020500000000000000" pitchFamily="18" charset="-128"/>
                <a:ea typeface="BIZ UDP明朝 Medium" panose="02020500000000000000" pitchFamily="18" charset="-128"/>
              </a:rPr>
              <a:t>= </a:t>
            </a:r>
            <a:r>
              <a:rPr lang="ja-JP" altLang="en-US" sz="1600" b="1" u="wavyHeavy" dirty="0">
                <a:latin typeface="BIZ UDP明朝 Medium" panose="02020500000000000000" pitchFamily="18" charset="-128"/>
                <a:ea typeface="BIZ UDP明朝 Medium" panose="02020500000000000000" pitchFamily="18" charset="-128"/>
              </a:rPr>
              <a:t>建築面積</a:t>
            </a:r>
            <a:r>
              <a:rPr lang="en-US" altLang="ja-JP" sz="1600" b="1" u="wavyHeavy" dirty="0">
                <a:latin typeface="BIZ UDP明朝 Medium" panose="02020500000000000000" pitchFamily="18" charset="-128"/>
                <a:ea typeface="BIZ UDP明朝 Medium" panose="02020500000000000000" pitchFamily="18" charset="-128"/>
              </a:rPr>
              <a:t>【</a:t>
            </a:r>
            <a:r>
              <a:rPr lang="ja-JP" altLang="en-US" sz="1600" b="1" u="wavyHeavy" dirty="0">
                <a:latin typeface="BIZ UDP明朝 Medium" panose="02020500000000000000" pitchFamily="18" charset="-128"/>
                <a:ea typeface="BIZ UDP明朝 Medium" panose="02020500000000000000" pitchFamily="18" charset="-128"/>
              </a:rPr>
              <a:t>㎡</a:t>
            </a:r>
            <a:r>
              <a:rPr lang="en-US" altLang="ja-JP" sz="1600" b="1" u="wavyHeavy" dirty="0">
                <a:latin typeface="BIZ UDP明朝 Medium" panose="02020500000000000000" pitchFamily="18" charset="-128"/>
                <a:ea typeface="BIZ UDP明朝 Medium" panose="02020500000000000000" pitchFamily="18" charset="-128"/>
              </a:rPr>
              <a:t>】</a:t>
            </a:r>
            <a:r>
              <a:rPr lang="ja-JP" altLang="en-US" sz="1600" b="1" u="wavyHeavy" dirty="0">
                <a:latin typeface="BIZ UDP明朝 Medium" panose="02020500000000000000" pitchFamily="18" charset="-128"/>
                <a:ea typeface="BIZ UDP明朝 Medium" panose="02020500000000000000" pitchFamily="18" charset="-128"/>
              </a:rPr>
              <a:t>　</a:t>
            </a:r>
            <a:r>
              <a:rPr lang="en-US" altLang="ja-JP" sz="1600" b="1" u="wavyHeavy" dirty="0">
                <a:latin typeface="BIZ UDP明朝 Medium" panose="02020500000000000000" pitchFamily="18" charset="-128"/>
                <a:ea typeface="BIZ UDP明朝 Medium" panose="02020500000000000000" pitchFamily="18" charset="-128"/>
              </a:rPr>
              <a:t>×</a:t>
            </a:r>
            <a:r>
              <a:rPr lang="ja-JP" altLang="en-US" sz="1600" b="1" u="wavyHeavy" dirty="0">
                <a:latin typeface="BIZ UDP明朝 Medium" panose="02020500000000000000" pitchFamily="18" charset="-128"/>
                <a:ea typeface="BIZ UDP明朝 Medium" panose="02020500000000000000" pitchFamily="18" charset="-128"/>
              </a:rPr>
              <a:t>　設置基準率　６ </a:t>
            </a:r>
            <a:r>
              <a:rPr lang="en-US" altLang="ja-JP" sz="1600" b="1" u="wavyHeavy" dirty="0">
                <a:latin typeface="BIZ UDP明朝 Medium" panose="02020500000000000000" pitchFamily="18" charset="-128"/>
                <a:ea typeface="BIZ UDP明朝 Medium" panose="02020500000000000000" pitchFamily="18" charset="-128"/>
              </a:rPr>
              <a:t>【%】</a:t>
            </a:r>
            <a:r>
              <a:rPr lang="ja-JP" altLang="en-US" sz="1600" b="1" u="wavyHeavy" dirty="0">
                <a:latin typeface="BIZ UDP明朝 Medium" panose="02020500000000000000" pitchFamily="18" charset="-128"/>
                <a:ea typeface="BIZ UDP明朝 Medium" panose="02020500000000000000" pitchFamily="18" charset="-128"/>
              </a:rPr>
              <a:t>　</a:t>
            </a:r>
            <a:r>
              <a:rPr lang="en-US" altLang="ja-JP" sz="1600" b="1" dirty="0">
                <a:latin typeface="BIZ UDP明朝 Medium" panose="02020500000000000000" pitchFamily="18" charset="-128"/>
                <a:ea typeface="BIZ UDP明朝 Medium" panose="02020500000000000000" pitchFamily="18" charset="-128"/>
              </a:rPr>
              <a:t>×</a:t>
            </a:r>
            <a:r>
              <a:rPr lang="ja-JP" altLang="en-US" sz="1600" b="1" dirty="0">
                <a:latin typeface="BIZ UDP明朝 Medium" panose="02020500000000000000" pitchFamily="18" charset="-128"/>
                <a:ea typeface="BIZ UDP明朝 Medium" panose="02020500000000000000" pitchFamily="18" charset="-128"/>
              </a:rPr>
              <a:t>　単位面積算定量　</a:t>
            </a:r>
            <a:r>
              <a:rPr lang="en-US" altLang="ja-JP" sz="1600" b="1" dirty="0">
                <a:latin typeface="BIZ UDP明朝 Medium" panose="02020500000000000000" pitchFamily="18" charset="-128"/>
                <a:ea typeface="BIZ UDP明朝 Medium" panose="02020500000000000000" pitchFamily="18" charset="-128"/>
              </a:rPr>
              <a:t>0.18</a:t>
            </a:r>
            <a:r>
              <a:rPr lang="en-US" altLang="ja-JP" sz="1400" b="1" dirty="0">
                <a:latin typeface="BIZ UDP明朝 Medium" panose="02020500000000000000" pitchFamily="18" charset="-128"/>
                <a:ea typeface="BIZ UDP明朝 Medium" panose="02020500000000000000" pitchFamily="18" charset="-128"/>
              </a:rPr>
              <a:t> </a:t>
            </a:r>
            <a:r>
              <a:rPr lang="en-US" altLang="ja-JP" sz="1600" b="1" dirty="0">
                <a:latin typeface="BIZ UDP明朝 Medium" panose="02020500000000000000" pitchFamily="18" charset="-128"/>
                <a:ea typeface="BIZ UDP明朝 Medium" panose="02020500000000000000" pitchFamily="18" charset="-128"/>
              </a:rPr>
              <a:t>【kW/</a:t>
            </a:r>
            <a:r>
              <a:rPr lang="ja-JP" altLang="en-US" sz="1600" b="1" dirty="0">
                <a:latin typeface="BIZ UDP明朝 Medium" panose="02020500000000000000" pitchFamily="18" charset="-128"/>
                <a:ea typeface="BIZ UDP明朝 Medium" panose="02020500000000000000" pitchFamily="18" charset="-128"/>
              </a:rPr>
              <a:t>㎡</a:t>
            </a:r>
            <a:r>
              <a:rPr lang="en-US" altLang="ja-JP" sz="1600" b="1" dirty="0">
                <a:latin typeface="BIZ UDP明朝 Medium" panose="02020500000000000000" pitchFamily="18" charset="-128"/>
                <a:ea typeface="BIZ UDP明朝 Medium" panose="02020500000000000000" pitchFamily="18" charset="-128"/>
              </a:rPr>
              <a:t>】 </a:t>
            </a:r>
          </a:p>
          <a:p>
            <a:endParaRPr lang="en-US" altLang="ja-JP" sz="1600" dirty="0">
              <a:latin typeface="BIZ UDP明朝 Medium" panose="02020500000000000000" pitchFamily="18" charset="-128"/>
              <a:ea typeface="BIZ UDP明朝 Medium" panose="02020500000000000000" pitchFamily="18" charset="-128"/>
            </a:endParaRPr>
          </a:p>
        </p:txBody>
      </p:sp>
      <p:sp>
        <p:nvSpPr>
          <p:cNvPr id="20" name="テキスト ボックス 19">
            <a:extLst>
              <a:ext uri="{FF2B5EF4-FFF2-40B4-BE49-F238E27FC236}">
                <a16:creationId xmlns:a16="http://schemas.microsoft.com/office/drawing/2014/main" id="{69952D66-FF73-80B3-EC72-8E7E9893A640}"/>
              </a:ext>
            </a:extLst>
          </p:cNvPr>
          <p:cNvSpPr txBox="1"/>
          <p:nvPr/>
        </p:nvSpPr>
        <p:spPr>
          <a:xfrm>
            <a:off x="422968" y="3152705"/>
            <a:ext cx="8505220" cy="307777"/>
          </a:xfrm>
          <a:prstGeom prst="rect">
            <a:avLst/>
          </a:prstGeom>
          <a:noFill/>
        </p:spPr>
        <p:txBody>
          <a:bodyPr wrap="square" rtlCol="0">
            <a:spAutoFit/>
          </a:bodyPr>
          <a:lstStyle/>
          <a:p>
            <a:r>
              <a:rPr lang="en-US" altLang="ja-JP" sz="1400" dirty="0">
                <a:latin typeface="BIZ UDP明朝 Medium" panose="02020500000000000000" pitchFamily="18" charset="-128"/>
                <a:ea typeface="BIZ UDP明朝 Medium" panose="02020500000000000000" pitchFamily="18" charset="-128"/>
              </a:rPr>
              <a:t>※</a:t>
            </a:r>
            <a:r>
              <a:rPr lang="ja-JP" altLang="en-US" sz="1400" dirty="0">
                <a:latin typeface="BIZ UDP明朝 Medium" panose="02020500000000000000" pitchFamily="18" charset="-128"/>
                <a:ea typeface="BIZ UDP明朝 Medium" panose="02020500000000000000" pitchFamily="18" charset="-128"/>
              </a:rPr>
              <a:t>届出実績から算出。</a:t>
            </a:r>
            <a:r>
              <a:rPr lang="ja-JP" altLang="en-US" sz="1400" b="1" dirty="0">
                <a:latin typeface="BIZ UDP明朝 Medium" panose="02020500000000000000" pitchFamily="18" charset="-128"/>
                <a:ea typeface="BIZ UDP明朝 Medium" panose="02020500000000000000" pitchFamily="18" charset="-128"/>
              </a:rPr>
              <a:t>運用では、実際の「設置可能面積」と比較して小さい方の面積を設置基準面積とする想定。</a:t>
            </a:r>
            <a:endParaRPr lang="en-US" altLang="ja-JP" sz="1400" b="1" dirty="0">
              <a:latin typeface="BIZ UDP明朝 Medium" panose="02020500000000000000" pitchFamily="18" charset="-128"/>
              <a:ea typeface="BIZ UDP明朝 Medium" panose="02020500000000000000" pitchFamily="18" charset="-128"/>
            </a:endParaRPr>
          </a:p>
        </p:txBody>
      </p:sp>
      <p:sp>
        <p:nvSpPr>
          <p:cNvPr id="25" name="テキスト ボックス 24">
            <a:extLst>
              <a:ext uri="{FF2B5EF4-FFF2-40B4-BE49-F238E27FC236}">
                <a16:creationId xmlns:a16="http://schemas.microsoft.com/office/drawing/2014/main" id="{BFB30383-36E7-E399-0326-ACC7120141C1}"/>
              </a:ext>
            </a:extLst>
          </p:cNvPr>
          <p:cNvSpPr txBox="1"/>
          <p:nvPr/>
        </p:nvSpPr>
        <p:spPr>
          <a:xfrm>
            <a:off x="1726490" y="2885104"/>
            <a:ext cx="1767254" cy="307777"/>
          </a:xfrm>
          <a:prstGeom prst="rect">
            <a:avLst/>
          </a:prstGeom>
          <a:noFill/>
        </p:spPr>
        <p:txBody>
          <a:bodyPr wrap="square" rtlCol="0">
            <a:spAutoFit/>
          </a:bodyPr>
          <a:lstStyle/>
          <a:p>
            <a:r>
              <a:rPr kumimoji="1" lang="ja-JP" altLang="en-US" sz="1400" dirty="0">
                <a:latin typeface="BIZ UDP明朝 Medium" panose="02020500000000000000" pitchFamily="18" charset="-128"/>
                <a:ea typeface="BIZ UDP明朝 Medium" panose="02020500000000000000" pitchFamily="18" charset="-128"/>
              </a:rPr>
              <a:t>（設置基準面積</a:t>
            </a:r>
            <a:r>
              <a:rPr kumimoji="1" lang="en-US" altLang="ja-JP" sz="1400" baseline="30000" dirty="0">
                <a:latin typeface="BIZ UDP明朝 Medium" panose="02020500000000000000" pitchFamily="18" charset="-128"/>
                <a:ea typeface="BIZ UDP明朝 Medium" panose="02020500000000000000" pitchFamily="18" charset="-128"/>
              </a:rPr>
              <a:t>※</a:t>
            </a:r>
            <a:r>
              <a:rPr kumimoji="1" lang="ja-JP" altLang="en-US" sz="1400" dirty="0">
                <a:latin typeface="BIZ UDP明朝 Medium" panose="02020500000000000000" pitchFamily="18" charset="-128"/>
                <a:ea typeface="BIZ UDP明朝 Medium" panose="02020500000000000000" pitchFamily="18" charset="-128"/>
              </a:rPr>
              <a:t>）</a:t>
            </a:r>
          </a:p>
        </p:txBody>
      </p:sp>
    </p:spTree>
    <p:extLst>
      <p:ext uri="{BB962C8B-B14F-4D97-AF65-F5344CB8AC3E}">
        <p14:creationId xmlns:p14="http://schemas.microsoft.com/office/powerpoint/2010/main" val="19117859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B28786-F852-B8EB-E086-6969F2A457D2}"/>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9E01F8B4-66BA-B9B7-8FB1-0F0658B2CEB9}"/>
              </a:ext>
            </a:extLst>
          </p:cNvPr>
          <p:cNvSpPr>
            <a:spLocks noGrp="1"/>
          </p:cNvSpPr>
          <p:nvPr>
            <p:ph type="sldNum" sz="quarter" idx="12"/>
          </p:nvPr>
        </p:nvSpPr>
        <p:spPr>
          <a:xfrm>
            <a:off x="6827520" y="6483739"/>
            <a:ext cx="2057400" cy="365125"/>
          </a:xfrm>
        </p:spPr>
        <p:txBody>
          <a:bodyPr/>
          <a:lstStyle/>
          <a:p>
            <a:fld id="{E9DA2AB3-856D-45F8-A5C2-10CE07E9BDD4}" type="slidenum">
              <a:rPr kumimoji="1" lang="ja-JP" altLang="en-US" sz="1800" smtClean="0"/>
              <a:t>14</a:t>
            </a:fld>
            <a:endParaRPr kumimoji="1" lang="ja-JP" altLang="en-US" dirty="0"/>
          </a:p>
        </p:txBody>
      </p:sp>
      <p:sp>
        <p:nvSpPr>
          <p:cNvPr id="6" name="テキスト ボックス 5">
            <a:extLst>
              <a:ext uri="{FF2B5EF4-FFF2-40B4-BE49-F238E27FC236}">
                <a16:creationId xmlns:a16="http://schemas.microsoft.com/office/drawing/2014/main" id="{53C2F790-80D3-BB8B-EB66-8030C41E32BF}"/>
              </a:ext>
            </a:extLst>
          </p:cNvPr>
          <p:cNvSpPr txBox="1"/>
          <p:nvPr/>
        </p:nvSpPr>
        <p:spPr>
          <a:xfrm>
            <a:off x="0" y="0"/>
            <a:ext cx="9144000" cy="400110"/>
          </a:xfrm>
          <a:prstGeom prst="rect">
            <a:avLst/>
          </a:prstGeom>
          <a:solidFill>
            <a:schemeClr val="accent5">
              <a:lumMod val="40000"/>
              <a:lumOff val="60000"/>
            </a:schemeClr>
          </a:solidFill>
        </p:spPr>
        <p:txBody>
          <a:bodyPr wrap="square" rtlCol="0">
            <a:spAutoFit/>
          </a:bodyPr>
          <a:lstStyle/>
          <a:p>
            <a:r>
              <a:rPr kumimoji="1" lang="ja-JP" altLang="en-US" sz="2000" dirty="0">
                <a:latin typeface="BIZ UDPゴシック" panose="020B0400000000000000" pitchFamily="50" charset="-128"/>
                <a:ea typeface="BIZ UDPゴシック" panose="020B0400000000000000" pitchFamily="50" charset="-128"/>
              </a:rPr>
              <a:t>再生可能エネルギーの設置基準容量、上限値及び下限値の設定について</a:t>
            </a:r>
          </a:p>
        </p:txBody>
      </p:sp>
      <p:graphicFrame>
        <p:nvGraphicFramePr>
          <p:cNvPr id="3" name="表 2">
            <a:extLst>
              <a:ext uri="{FF2B5EF4-FFF2-40B4-BE49-F238E27FC236}">
                <a16:creationId xmlns:a16="http://schemas.microsoft.com/office/drawing/2014/main" id="{C89865A8-D0A4-1A65-FC8E-E7F8D5B8564C}"/>
              </a:ext>
            </a:extLst>
          </p:cNvPr>
          <p:cNvGraphicFramePr>
            <a:graphicFrameLocks noGrp="1"/>
          </p:cNvGraphicFramePr>
          <p:nvPr>
            <p:extLst>
              <p:ext uri="{D42A27DB-BD31-4B8C-83A1-F6EECF244321}">
                <p14:modId xmlns:p14="http://schemas.microsoft.com/office/powerpoint/2010/main" val="1065707844"/>
              </p:ext>
            </p:extLst>
          </p:nvPr>
        </p:nvGraphicFramePr>
        <p:xfrm>
          <a:off x="682869" y="1206199"/>
          <a:ext cx="5792154" cy="822960"/>
        </p:xfrm>
        <a:graphic>
          <a:graphicData uri="http://schemas.openxmlformats.org/drawingml/2006/table">
            <a:tbl>
              <a:tblPr firstRow="1" bandRow="1">
                <a:tableStyleId>{5C22544A-7EE6-4342-B048-85BDC9FD1C3A}</a:tableStyleId>
              </a:tblPr>
              <a:tblGrid>
                <a:gridCol w="3175318">
                  <a:extLst>
                    <a:ext uri="{9D8B030D-6E8A-4147-A177-3AD203B41FA5}">
                      <a16:colId xmlns:a16="http://schemas.microsoft.com/office/drawing/2014/main" val="1804038713"/>
                    </a:ext>
                  </a:extLst>
                </a:gridCol>
                <a:gridCol w="1308418">
                  <a:extLst>
                    <a:ext uri="{9D8B030D-6E8A-4147-A177-3AD203B41FA5}">
                      <a16:colId xmlns:a16="http://schemas.microsoft.com/office/drawing/2014/main" val="1042542800"/>
                    </a:ext>
                  </a:extLst>
                </a:gridCol>
                <a:gridCol w="1308418">
                  <a:extLst>
                    <a:ext uri="{9D8B030D-6E8A-4147-A177-3AD203B41FA5}">
                      <a16:colId xmlns:a16="http://schemas.microsoft.com/office/drawing/2014/main" val="285162796"/>
                    </a:ext>
                  </a:extLst>
                </a:gridCol>
              </a:tblGrid>
              <a:tr h="357863">
                <a:tc>
                  <a:txBody>
                    <a:bodyPr/>
                    <a:lstStyle/>
                    <a:p>
                      <a:pPr algn="ctr"/>
                      <a:r>
                        <a:rPr kumimoji="1" lang="ja-JP" altLang="en-US" sz="1400" b="0" dirty="0">
                          <a:latin typeface="BIZ UDPゴシック" panose="020B0400000000000000" pitchFamily="50" charset="-128"/>
                          <a:ea typeface="BIZ UDPゴシック" panose="020B0400000000000000" pitchFamily="50" charset="-128"/>
                        </a:rPr>
                        <a:t>設置率</a:t>
                      </a:r>
                      <a:endParaRPr kumimoji="1" lang="en-US" altLang="ja-JP" sz="1400" b="0" dirty="0">
                        <a:latin typeface="BIZ UDPゴシック" panose="020B0400000000000000" pitchFamily="50" charset="-128"/>
                        <a:ea typeface="BIZ UDPゴシック" panose="020B0400000000000000" pitchFamily="50" charset="-128"/>
                      </a:endParaRPr>
                    </a:p>
                    <a:p>
                      <a:pPr algn="ctr"/>
                      <a:r>
                        <a:rPr kumimoji="1" lang="en-US" altLang="ja-JP" sz="1400" b="0" dirty="0">
                          <a:latin typeface="BIZ UDPゴシック" panose="020B0400000000000000" pitchFamily="50" charset="-128"/>
                          <a:ea typeface="BIZ UDPゴシック" panose="020B0400000000000000" pitchFamily="50" charset="-128"/>
                        </a:rPr>
                        <a:t>【</a:t>
                      </a:r>
                      <a:r>
                        <a:rPr kumimoji="1" lang="zh-TW" altLang="en-US" sz="1400" b="0" dirty="0">
                          <a:latin typeface="BIZ UDPゴシック" panose="020B0400000000000000" pitchFamily="50" charset="-128"/>
                          <a:ea typeface="BIZ UDPゴシック" panose="020B0400000000000000" pitchFamily="50" charset="-128"/>
                        </a:rPr>
                        <a:t>太陽光発電設備導入面積</a:t>
                      </a:r>
                      <a:r>
                        <a:rPr kumimoji="1" lang="en-US" altLang="zh-TW" sz="1400" b="0" dirty="0">
                          <a:latin typeface="BIZ UDPゴシック" panose="020B0400000000000000" pitchFamily="50" charset="-128"/>
                          <a:ea typeface="BIZ UDPゴシック" panose="020B0400000000000000" pitchFamily="50" charset="-128"/>
                        </a:rPr>
                        <a:t>/</a:t>
                      </a:r>
                      <a:r>
                        <a:rPr kumimoji="1" lang="zh-TW" altLang="en-US" sz="1400" b="0" dirty="0">
                          <a:latin typeface="BIZ UDPゴシック" panose="020B0400000000000000" pitchFamily="50" charset="-128"/>
                          <a:ea typeface="BIZ UDPゴシック" panose="020B0400000000000000" pitchFamily="50" charset="-128"/>
                        </a:rPr>
                        <a:t>建築面積</a:t>
                      </a:r>
                      <a:r>
                        <a:rPr kumimoji="1" lang="en-US" altLang="ja-JP" sz="1400" b="0" dirty="0">
                          <a:latin typeface="BIZ UDPゴシック" panose="020B0400000000000000" pitchFamily="50" charset="-128"/>
                          <a:ea typeface="BIZ UDPゴシック" panose="020B0400000000000000" pitchFamily="50" charset="-128"/>
                        </a:rPr>
                        <a:t>】</a:t>
                      </a:r>
                      <a:endParaRPr kumimoji="1" lang="en-US" altLang="zh-TW" sz="1400" b="0" dirty="0">
                        <a:latin typeface="BIZ UDPゴシック" panose="020B0400000000000000" pitchFamily="50" charset="-128"/>
                        <a:ea typeface="BIZ UDPゴシック" panose="020B0400000000000000" pitchFamily="50" charset="-128"/>
                      </a:endParaRPr>
                    </a:p>
                  </a:txBody>
                  <a:tcPr/>
                </a:tc>
                <a:tc>
                  <a:txBody>
                    <a:bodyPr/>
                    <a:lstStyle/>
                    <a:p>
                      <a:pPr algn="ctr"/>
                      <a:r>
                        <a:rPr kumimoji="1" lang="zh-TW" altLang="en-US" sz="1400" b="0" dirty="0">
                          <a:latin typeface="BIZ UDPゴシック" panose="020B0400000000000000" pitchFamily="50" charset="-128"/>
                          <a:ea typeface="BIZ UDPゴシック" panose="020B0400000000000000" pitchFamily="50" charset="-128"/>
                        </a:rPr>
                        <a:t>非住宅建築物</a:t>
                      </a:r>
                      <a:endParaRPr kumimoji="1" lang="en-US" altLang="zh-TW" sz="1400" b="0" dirty="0">
                        <a:latin typeface="BIZ UDPゴシック" panose="020B0400000000000000" pitchFamily="50" charset="-128"/>
                        <a:ea typeface="BIZ UDPゴシック" panose="020B0400000000000000" pitchFamily="50" charset="-128"/>
                      </a:endParaRPr>
                    </a:p>
                    <a:p>
                      <a:pPr algn="ctr"/>
                      <a:r>
                        <a:rPr kumimoji="1" lang="zh-TW" altLang="en-US" sz="1400" b="0" dirty="0">
                          <a:latin typeface="BIZ UDPゴシック" panose="020B0400000000000000" pitchFamily="50" charset="-128"/>
                          <a:ea typeface="BIZ UDPゴシック" panose="020B0400000000000000" pitchFamily="50" charset="-128"/>
                        </a:rPr>
                        <a:t>（工場等以外）</a:t>
                      </a:r>
                      <a:endParaRPr kumimoji="1" lang="ja-JP" altLang="en-US" sz="1400" b="0" dirty="0">
                        <a:latin typeface="BIZ UDPゴシック" panose="020B0400000000000000" pitchFamily="50" charset="-128"/>
                        <a:ea typeface="BIZ UDPゴシック" panose="020B0400000000000000" pitchFamily="50" charset="-128"/>
                      </a:endParaRPr>
                    </a:p>
                  </a:txBody>
                  <a:tcPr/>
                </a:tc>
                <a:tc>
                  <a:txBody>
                    <a:bodyPr/>
                    <a:lstStyle/>
                    <a:p>
                      <a:pPr algn="ctr"/>
                      <a:r>
                        <a:rPr kumimoji="1" lang="zh-TW" altLang="en-US" sz="1400" b="0" dirty="0">
                          <a:latin typeface="BIZ UDPゴシック" panose="020B0400000000000000" pitchFamily="50" charset="-128"/>
                          <a:ea typeface="BIZ UDPゴシック" panose="020B0400000000000000" pitchFamily="50" charset="-128"/>
                        </a:rPr>
                        <a:t>非住宅建築物</a:t>
                      </a:r>
                      <a:endParaRPr kumimoji="1" lang="en-US" altLang="zh-TW" sz="1400" b="0" dirty="0">
                        <a:latin typeface="BIZ UDPゴシック" panose="020B0400000000000000" pitchFamily="50" charset="-128"/>
                        <a:ea typeface="BIZ UDPゴシック" panose="020B0400000000000000" pitchFamily="50" charset="-128"/>
                      </a:endParaRPr>
                    </a:p>
                    <a:p>
                      <a:pPr algn="ctr"/>
                      <a:r>
                        <a:rPr kumimoji="1" lang="zh-TW" altLang="en-US" sz="1400" b="0" dirty="0">
                          <a:latin typeface="BIZ UDPゴシック" panose="020B0400000000000000" pitchFamily="50" charset="-128"/>
                          <a:ea typeface="BIZ UDPゴシック" panose="020B0400000000000000" pitchFamily="50" charset="-128"/>
                        </a:rPr>
                        <a:t>（工場等）</a:t>
                      </a:r>
                      <a:endParaRPr kumimoji="1" lang="ja-JP" altLang="en-US" sz="1400" b="0" dirty="0">
                        <a:latin typeface="BIZ UDPゴシック" panose="020B0400000000000000" pitchFamily="50" charset="-128"/>
                        <a:ea typeface="BIZ UDPゴシック" panose="020B0400000000000000" pitchFamily="50" charset="-128"/>
                      </a:endParaRPr>
                    </a:p>
                  </a:txBody>
                  <a:tcPr/>
                </a:tc>
                <a:extLst>
                  <a:ext uri="{0D108BD9-81ED-4DB2-BD59-A6C34878D82A}">
                    <a16:rowId xmlns:a16="http://schemas.microsoft.com/office/drawing/2014/main" val="3848898841"/>
                  </a:ext>
                </a:extLst>
              </a:tr>
              <a:tr h="210508">
                <a:tc>
                  <a:txBody>
                    <a:bodyPr/>
                    <a:lstStyle/>
                    <a:p>
                      <a:pPr algn="ctr"/>
                      <a:r>
                        <a:rPr kumimoji="1" lang="ja-JP" altLang="en-US" sz="1400" b="0" dirty="0">
                          <a:latin typeface="BIZ UDPゴシック" panose="020B0400000000000000" pitchFamily="50" charset="-128"/>
                          <a:ea typeface="BIZ UDPゴシック" panose="020B0400000000000000" pitchFamily="50" charset="-128"/>
                        </a:rPr>
                        <a:t>中央値</a:t>
                      </a:r>
                    </a:p>
                  </a:txBody>
                  <a:tcPr/>
                </a:tc>
                <a:tc>
                  <a:txBody>
                    <a:bodyPr/>
                    <a:lstStyle/>
                    <a:p>
                      <a:pPr algn="ctr"/>
                      <a:r>
                        <a:rPr kumimoji="1" lang="en-US" altLang="ja-JP" sz="1400" b="0" dirty="0">
                          <a:latin typeface="BIZ UDPゴシック" panose="020B0400000000000000" pitchFamily="50" charset="-128"/>
                          <a:ea typeface="BIZ UDPゴシック" panose="020B0400000000000000" pitchFamily="50" charset="-128"/>
                        </a:rPr>
                        <a:t>6.1%</a:t>
                      </a:r>
                      <a:endParaRPr kumimoji="1" lang="ja-JP" altLang="en-US" sz="1400" b="0" dirty="0">
                        <a:latin typeface="BIZ UDPゴシック" panose="020B0400000000000000" pitchFamily="50" charset="-128"/>
                        <a:ea typeface="BIZ UDPゴシック" panose="020B0400000000000000" pitchFamily="50" charset="-128"/>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0" dirty="0">
                          <a:latin typeface="BIZ UDPゴシック" panose="020B0400000000000000" pitchFamily="50" charset="-128"/>
                          <a:ea typeface="BIZ UDPゴシック" panose="020B0400000000000000" pitchFamily="50" charset="-128"/>
                        </a:rPr>
                        <a:t>17.5%</a:t>
                      </a:r>
                      <a:endParaRPr kumimoji="1" lang="ja-JP" altLang="en-US" sz="1400" b="0" dirty="0">
                        <a:latin typeface="BIZ UDPゴシック" panose="020B0400000000000000" pitchFamily="50" charset="-128"/>
                        <a:ea typeface="BIZ UDPゴシック" panose="020B0400000000000000" pitchFamily="50" charset="-128"/>
                      </a:endParaRPr>
                    </a:p>
                  </a:txBody>
                  <a:tcPr/>
                </a:tc>
                <a:extLst>
                  <a:ext uri="{0D108BD9-81ED-4DB2-BD59-A6C34878D82A}">
                    <a16:rowId xmlns:a16="http://schemas.microsoft.com/office/drawing/2014/main" val="1119982926"/>
                  </a:ext>
                </a:extLst>
              </a:tr>
            </a:tbl>
          </a:graphicData>
        </a:graphic>
      </p:graphicFrame>
      <p:sp>
        <p:nvSpPr>
          <p:cNvPr id="7" name="テキスト ボックス 6">
            <a:extLst>
              <a:ext uri="{FF2B5EF4-FFF2-40B4-BE49-F238E27FC236}">
                <a16:creationId xmlns:a16="http://schemas.microsoft.com/office/drawing/2014/main" id="{6A94F832-4435-C19C-7445-2EFFA937183C}"/>
              </a:ext>
            </a:extLst>
          </p:cNvPr>
          <p:cNvSpPr txBox="1"/>
          <p:nvPr/>
        </p:nvSpPr>
        <p:spPr>
          <a:xfrm>
            <a:off x="439614" y="831858"/>
            <a:ext cx="7962900" cy="307777"/>
          </a:xfrm>
          <a:prstGeom prst="rect">
            <a:avLst/>
          </a:prstGeom>
          <a:noFill/>
          <a:ln>
            <a:noFill/>
          </a:ln>
        </p:spPr>
        <p:txBody>
          <a:bodyPr wrap="square" rtlCol="0">
            <a:spAutoFit/>
          </a:bodyPr>
          <a:lstStyle/>
          <a:p>
            <a:r>
              <a:rPr kumimoji="1" lang="ja-JP" altLang="en-US" sz="1400" dirty="0">
                <a:latin typeface="BIZ UDPゴシック" panose="020B0400000000000000" pitchFamily="50" charset="-128"/>
                <a:ea typeface="BIZ UDPゴシック" panose="020B0400000000000000" pitchFamily="50" charset="-128"/>
              </a:rPr>
              <a:t>・</a:t>
            </a:r>
            <a:r>
              <a:rPr kumimoji="1" lang="ja-JP" altLang="en-US" sz="1400" u="sng" dirty="0">
                <a:latin typeface="BIZ UDPゴシック" panose="020B0400000000000000" pitchFamily="50" charset="-128"/>
                <a:ea typeface="BIZ UDPゴシック" panose="020B0400000000000000" pitchFamily="50" charset="-128"/>
              </a:rPr>
              <a:t>太陽光発電設備を導入している非住宅建築物のうち</a:t>
            </a:r>
            <a:r>
              <a:rPr kumimoji="1" lang="en-US" altLang="ja-JP" sz="1400" u="sng" dirty="0">
                <a:latin typeface="BIZ UDPゴシック" panose="020B0400000000000000" pitchFamily="50" charset="-128"/>
                <a:ea typeface="BIZ UDPゴシック" panose="020B0400000000000000" pitchFamily="50" charset="-128"/>
              </a:rPr>
              <a:t>5</a:t>
            </a:r>
            <a:r>
              <a:rPr kumimoji="1" lang="ja-JP" altLang="en-US" sz="1400" u="sng" dirty="0">
                <a:latin typeface="BIZ UDPゴシック" panose="020B0400000000000000" pitchFamily="50" charset="-128"/>
                <a:ea typeface="BIZ UDPゴシック" panose="020B0400000000000000" pitchFamily="50" charset="-128"/>
              </a:rPr>
              <a:t>割以上が対応</a:t>
            </a:r>
            <a:r>
              <a:rPr kumimoji="1" lang="en-US" altLang="ja-JP" sz="1400" u="sng" baseline="30000" dirty="0">
                <a:latin typeface="BIZ UDPゴシック" panose="020B0400000000000000" pitchFamily="50" charset="-128"/>
                <a:ea typeface="BIZ UDPゴシック" panose="020B0400000000000000" pitchFamily="50" charset="-128"/>
              </a:rPr>
              <a:t>※1 </a:t>
            </a:r>
            <a:r>
              <a:rPr kumimoji="1" lang="ja-JP" altLang="en-US" sz="1400" u="sng" dirty="0">
                <a:latin typeface="BIZ UDPゴシック" panose="020B0400000000000000" pitchFamily="50" charset="-128"/>
                <a:ea typeface="BIZ UDPゴシック" panose="020B0400000000000000" pitchFamily="50" charset="-128"/>
              </a:rPr>
              <a:t>　⇒　</a:t>
            </a:r>
            <a:r>
              <a:rPr kumimoji="1" lang="en-US" altLang="ja-JP" sz="1400" b="1" u="sng" dirty="0">
                <a:latin typeface="BIZ UDPゴシック" panose="020B0400000000000000" pitchFamily="50" charset="-128"/>
                <a:ea typeface="BIZ UDPゴシック" panose="020B0400000000000000" pitchFamily="50" charset="-128"/>
              </a:rPr>
              <a:t>6%</a:t>
            </a:r>
            <a:r>
              <a:rPr kumimoji="1" lang="ja-JP" altLang="en-US" sz="1400" b="1" u="sng" dirty="0">
                <a:latin typeface="BIZ UDPゴシック" panose="020B0400000000000000" pitchFamily="50" charset="-128"/>
                <a:ea typeface="BIZ UDPゴシック" panose="020B0400000000000000" pitchFamily="50" charset="-128"/>
              </a:rPr>
              <a:t>に</a:t>
            </a:r>
            <a:r>
              <a:rPr kumimoji="1" lang="ja-JP" altLang="en-US" sz="1400" u="sng" dirty="0">
                <a:latin typeface="BIZ UDPゴシック" panose="020B0400000000000000" pitchFamily="50" charset="-128"/>
                <a:ea typeface="BIZ UDPゴシック" panose="020B0400000000000000" pitchFamily="50" charset="-128"/>
              </a:rPr>
              <a:t>設定</a:t>
            </a:r>
            <a:r>
              <a:rPr kumimoji="1" lang="ja-JP" altLang="en-US" sz="1400" dirty="0">
                <a:latin typeface="BIZ UDPゴシック" panose="020B0400000000000000" pitchFamily="50" charset="-128"/>
                <a:ea typeface="BIZ UDPゴシック" panose="020B0400000000000000" pitchFamily="50" charset="-128"/>
              </a:rPr>
              <a:t>　　　　　　　</a:t>
            </a:r>
            <a:endParaRPr kumimoji="1" lang="en-US" altLang="ja-JP" sz="1400" dirty="0">
              <a:latin typeface="BIZ UDPゴシック" panose="020B0400000000000000" pitchFamily="50" charset="-128"/>
              <a:ea typeface="BIZ UDPゴシック" panose="020B0400000000000000" pitchFamily="50" charset="-128"/>
            </a:endParaRPr>
          </a:p>
        </p:txBody>
      </p:sp>
      <p:sp>
        <p:nvSpPr>
          <p:cNvPr id="12" name="正方形/長方形 11">
            <a:extLst>
              <a:ext uri="{FF2B5EF4-FFF2-40B4-BE49-F238E27FC236}">
                <a16:creationId xmlns:a16="http://schemas.microsoft.com/office/drawing/2014/main" id="{75EEBD96-CDB5-E836-2E54-FF5E841825B3}"/>
              </a:ext>
            </a:extLst>
          </p:cNvPr>
          <p:cNvSpPr/>
          <p:nvPr/>
        </p:nvSpPr>
        <p:spPr>
          <a:xfrm>
            <a:off x="221423" y="483404"/>
            <a:ext cx="8625840" cy="3269735"/>
          </a:xfrm>
          <a:prstGeom prst="rect">
            <a:avLst/>
          </a:prstGeom>
          <a:noFill/>
          <a:ln w="19050">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a:extLst>
              <a:ext uri="{FF2B5EF4-FFF2-40B4-BE49-F238E27FC236}">
                <a16:creationId xmlns:a16="http://schemas.microsoft.com/office/drawing/2014/main" id="{48E53196-CF4B-98BF-8470-A479FFB25558}"/>
              </a:ext>
            </a:extLst>
          </p:cNvPr>
          <p:cNvSpPr txBox="1"/>
          <p:nvPr/>
        </p:nvSpPr>
        <p:spPr>
          <a:xfrm>
            <a:off x="259080" y="513998"/>
            <a:ext cx="4545623" cy="338554"/>
          </a:xfrm>
          <a:prstGeom prst="rect">
            <a:avLst/>
          </a:prstGeom>
          <a:noFill/>
        </p:spPr>
        <p:txBody>
          <a:bodyPr wrap="square" rtlCol="0">
            <a:spAutoFit/>
          </a:bodyPr>
          <a:lstStyle/>
          <a:p>
            <a:r>
              <a:rPr kumimoji="1" lang="ja-JP" altLang="en-US" sz="1600" dirty="0">
                <a:latin typeface="BIZ UDP明朝 Medium" panose="02020500000000000000" pitchFamily="18" charset="-128"/>
                <a:ea typeface="BIZ UDP明朝 Medium" panose="02020500000000000000" pitchFamily="18" charset="-128"/>
              </a:rPr>
              <a:t>○</a:t>
            </a:r>
            <a:r>
              <a:rPr lang="ja-JP" altLang="en-US" sz="1600" dirty="0">
                <a:latin typeface="BIZ UDP明朝 Medium" panose="02020500000000000000" pitchFamily="18" charset="-128"/>
                <a:ea typeface="BIZ UDP明朝 Medium" panose="02020500000000000000" pitchFamily="18" charset="-128"/>
              </a:rPr>
              <a:t>設置基準面積の算定に用いる設置基準率</a:t>
            </a:r>
            <a:endParaRPr lang="en-US" altLang="ja-JP" sz="1600" dirty="0">
              <a:latin typeface="BIZ UDP明朝 Medium" panose="02020500000000000000" pitchFamily="18" charset="-128"/>
              <a:ea typeface="BIZ UDP明朝 Medium" panose="02020500000000000000" pitchFamily="18" charset="-128"/>
            </a:endParaRPr>
          </a:p>
        </p:txBody>
      </p:sp>
      <p:sp>
        <p:nvSpPr>
          <p:cNvPr id="17" name="テキスト ボックス 16">
            <a:extLst>
              <a:ext uri="{FF2B5EF4-FFF2-40B4-BE49-F238E27FC236}">
                <a16:creationId xmlns:a16="http://schemas.microsoft.com/office/drawing/2014/main" id="{3031CC66-4BA2-D11D-CD5A-13F1895BBF6F}"/>
              </a:ext>
            </a:extLst>
          </p:cNvPr>
          <p:cNvSpPr txBox="1"/>
          <p:nvPr/>
        </p:nvSpPr>
        <p:spPr>
          <a:xfrm>
            <a:off x="259080" y="2149693"/>
            <a:ext cx="4545623" cy="338554"/>
          </a:xfrm>
          <a:prstGeom prst="rect">
            <a:avLst/>
          </a:prstGeom>
          <a:noFill/>
        </p:spPr>
        <p:txBody>
          <a:bodyPr wrap="square" rtlCol="0">
            <a:spAutoFit/>
          </a:bodyPr>
          <a:lstStyle/>
          <a:p>
            <a:r>
              <a:rPr kumimoji="1" lang="ja-JP" altLang="en-US" sz="1600" dirty="0">
                <a:latin typeface="BIZ UDP明朝 Medium" panose="02020500000000000000" pitchFamily="18" charset="-128"/>
                <a:ea typeface="BIZ UDP明朝 Medium" panose="02020500000000000000" pitchFamily="18" charset="-128"/>
              </a:rPr>
              <a:t>○</a:t>
            </a:r>
            <a:r>
              <a:rPr lang="ja-JP" altLang="en-US" sz="1600" dirty="0">
                <a:latin typeface="BIZ UDP明朝 Medium" panose="02020500000000000000" pitchFamily="18" charset="-128"/>
                <a:ea typeface="BIZ UDP明朝 Medium" panose="02020500000000000000" pitchFamily="18" charset="-128"/>
              </a:rPr>
              <a:t>単位面積算定量（単位面積当たりの設備容量）</a:t>
            </a:r>
            <a:endParaRPr lang="en-US" altLang="ja-JP" sz="1600" dirty="0">
              <a:latin typeface="BIZ UDP明朝 Medium" panose="02020500000000000000" pitchFamily="18" charset="-128"/>
              <a:ea typeface="BIZ UDP明朝 Medium" panose="02020500000000000000" pitchFamily="18" charset="-128"/>
            </a:endParaRPr>
          </a:p>
        </p:txBody>
      </p:sp>
      <p:graphicFrame>
        <p:nvGraphicFramePr>
          <p:cNvPr id="21" name="表 20">
            <a:extLst>
              <a:ext uri="{FF2B5EF4-FFF2-40B4-BE49-F238E27FC236}">
                <a16:creationId xmlns:a16="http://schemas.microsoft.com/office/drawing/2014/main" id="{33F65479-7F59-D287-2626-BD859D71D3FB}"/>
              </a:ext>
            </a:extLst>
          </p:cNvPr>
          <p:cNvGraphicFramePr>
            <a:graphicFrameLocks noGrp="1"/>
          </p:cNvGraphicFramePr>
          <p:nvPr>
            <p:extLst>
              <p:ext uri="{D42A27DB-BD31-4B8C-83A1-F6EECF244321}">
                <p14:modId xmlns:p14="http://schemas.microsoft.com/office/powerpoint/2010/main" val="3685791964"/>
              </p:ext>
            </p:extLst>
          </p:nvPr>
        </p:nvGraphicFramePr>
        <p:xfrm>
          <a:off x="682869" y="2859802"/>
          <a:ext cx="5798504" cy="822960"/>
        </p:xfrm>
        <a:graphic>
          <a:graphicData uri="http://schemas.openxmlformats.org/drawingml/2006/table">
            <a:tbl>
              <a:tblPr firstRow="1" bandRow="1">
                <a:tableStyleId>{5C22544A-7EE6-4342-B048-85BDC9FD1C3A}</a:tableStyleId>
              </a:tblPr>
              <a:tblGrid>
                <a:gridCol w="3175318">
                  <a:extLst>
                    <a:ext uri="{9D8B030D-6E8A-4147-A177-3AD203B41FA5}">
                      <a16:colId xmlns:a16="http://schemas.microsoft.com/office/drawing/2014/main" val="1804038713"/>
                    </a:ext>
                  </a:extLst>
                </a:gridCol>
                <a:gridCol w="1308418">
                  <a:extLst>
                    <a:ext uri="{9D8B030D-6E8A-4147-A177-3AD203B41FA5}">
                      <a16:colId xmlns:a16="http://schemas.microsoft.com/office/drawing/2014/main" val="1042542800"/>
                    </a:ext>
                  </a:extLst>
                </a:gridCol>
                <a:gridCol w="1314768">
                  <a:extLst>
                    <a:ext uri="{9D8B030D-6E8A-4147-A177-3AD203B41FA5}">
                      <a16:colId xmlns:a16="http://schemas.microsoft.com/office/drawing/2014/main" val="285162796"/>
                    </a:ext>
                  </a:extLst>
                </a:gridCol>
              </a:tblGrid>
              <a:tr h="0">
                <a:tc>
                  <a:txBody>
                    <a:bodyPr/>
                    <a:lstStyle/>
                    <a:p>
                      <a:pPr algn="ctr"/>
                      <a:r>
                        <a:rPr kumimoji="1" lang="ja-JP" altLang="en-US" sz="1400" b="0" dirty="0">
                          <a:latin typeface="BIZ UDPゴシック" panose="020B0400000000000000" pitchFamily="50" charset="-128"/>
                          <a:ea typeface="BIZ UDPゴシック" panose="020B0400000000000000" pitchFamily="50" charset="-128"/>
                        </a:rPr>
                        <a:t>単位面積算定量</a:t>
                      </a:r>
                      <a:endParaRPr kumimoji="1" lang="en-US" altLang="ja-JP" sz="1400" b="0" dirty="0">
                        <a:latin typeface="BIZ UDPゴシック" panose="020B0400000000000000" pitchFamily="50" charset="-128"/>
                        <a:ea typeface="BIZ UDPゴシック" panose="020B0400000000000000" pitchFamily="50" charset="-128"/>
                      </a:endParaRPr>
                    </a:p>
                    <a:p>
                      <a:pPr algn="ctr"/>
                      <a:r>
                        <a:rPr kumimoji="1" lang="en-US" altLang="ja-JP" sz="1400" b="0" dirty="0">
                          <a:latin typeface="BIZ UDPゴシック" panose="020B0400000000000000" pitchFamily="50" charset="-128"/>
                          <a:ea typeface="BIZ UDPゴシック" panose="020B0400000000000000" pitchFamily="50" charset="-128"/>
                        </a:rPr>
                        <a:t>【</a:t>
                      </a:r>
                      <a:r>
                        <a:rPr kumimoji="1" lang="zh-TW" altLang="en-US" sz="1400" b="0" dirty="0">
                          <a:latin typeface="BIZ UDPゴシック" panose="020B0400000000000000" pitchFamily="50" charset="-128"/>
                          <a:ea typeface="BIZ UDPゴシック" panose="020B0400000000000000" pitchFamily="50" charset="-128"/>
                        </a:rPr>
                        <a:t>太陽光発電設備導入</a:t>
                      </a:r>
                      <a:r>
                        <a:rPr kumimoji="1" lang="ja-JP" altLang="en-US" sz="1400" b="0" dirty="0">
                          <a:latin typeface="BIZ UDPゴシック" panose="020B0400000000000000" pitchFamily="50" charset="-128"/>
                          <a:ea typeface="BIZ UDPゴシック" panose="020B0400000000000000" pitchFamily="50" charset="-128"/>
                        </a:rPr>
                        <a:t>容量</a:t>
                      </a:r>
                      <a:r>
                        <a:rPr kumimoji="1" lang="en-US" altLang="zh-TW" sz="1400" b="0" dirty="0">
                          <a:latin typeface="BIZ UDPゴシック" panose="020B0400000000000000" pitchFamily="50" charset="-128"/>
                          <a:ea typeface="BIZ UDPゴシック" panose="020B0400000000000000" pitchFamily="50" charset="-128"/>
                        </a:rPr>
                        <a:t>/</a:t>
                      </a:r>
                      <a:r>
                        <a:rPr kumimoji="1" lang="ja-JP" altLang="en-US" sz="1400" b="0" dirty="0">
                          <a:latin typeface="BIZ UDPゴシック" panose="020B0400000000000000" pitchFamily="50" charset="-128"/>
                          <a:ea typeface="BIZ UDPゴシック" panose="020B0400000000000000" pitchFamily="50" charset="-128"/>
                        </a:rPr>
                        <a:t>設置</a:t>
                      </a:r>
                      <a:r>
                        <a:rPr kumimoji="1" lang="zh-TW" altLang="en-US" sz="1400" b="0" dirty="0">
                          <a:latin typeface="BIZ UDPゴシック" panose="020B0400000000000000" pitchFamily="50" charset="-128"/>
                          <a:ea typeface="BIZ UDPゴシック" panose="020B0400000000000000" pitchFamily="50" charset="-128"/>
                        </a:rPr>
                        <a:t>面積</a:t>
                      </a:r>
                      <a:r>
                        <a:rPr kumimoji="1" lang="en-US" altLang="ja-JP" sz="1400" b="0" dirty="0">
                          <a:latin typeface="BIZ UDPゴシック" panose="020B0400000000000000" pitchFamily="50" charset="-128"/>
                          <a:ea typeface="BIZ UDPゴシック" panose="020B0400000000000000" pitchFamily="50" charset="-128"/>
                        </a:rPr>
                        <a:t>】</a:t>
                      </a:r>
                      <a:endParaRPr kumimoji="1" lang="en-US" altLang="zh-TW" sz="1400" b="0" dirty="0">
                        <a:latin typeface="BIZ UDPゴシック" panose="020B0400000000000000" pitchFamily="50" charset="-128"/>
                        <a:ea typeface="BIZ UDPゴシック" panose="020B0400000000000000" pitchFamily="50" charset="-128"/>
                      </a:endParaRPr>
                    </a:p>
                  </a:txBody>
                  <a:tcPr/>
                </a:tc>
                <a:tc>
                  <a:txBody>
                    <a:bodyPr/>
                    <a:lstStyle/>
                    <a:p>
                      <a:pPr algn="ctr"/>
                      <a:r>
                        <a:rPr kumimoji="1" lang="zh-TW" altLang="en-US" sz="1400" b="0" dirty="0">
                          <a:latin typeface="BIZ UDPゴシック" panose="020B0400000000000000" pitchFamily="50" charset="-128"/>
                          <a:ea typeface="BIZ UDPゴシック" panose="020B0400000000000000" pitchFamily="50" charset="-128"/>
                        </a:rPr>
                        <a:t>非住宅建築物</a:t>
                      </a:r>
                      <a:endParaRPr kumimoji="1" lang="en-US" altLang="zh-TW" sz="1400" b="0" dirty="0">
                        <a:latin typeface="BIZ UDPゴシック" panose="020B0400000000000000" pitchFamily="50" charset="-128"/>
                        <a:ea typeface="BIZ UDPゴシック" panose="020B0400000000000000" pitchFamily="50" charset="-128"/>
                      </a:endParaRPr>
                    </a:p>
                    <a:p>
                      <a:pPr algn="ctr"/>
                      <a:r>
                        <a:rPr kumimoji="1" lang="zh-TW" altLang="en-US" sz="1400" b="0" dirty="0">
                          <a:latin typeface="BIZ UDPゴシック" panose="020B0400000000000000" pitchFamily="50" charset="-128"/>
                          <a:ea typeface="BIZ UDPゴシック" panose="020B0400000000000000" pitchFamily="50" charset="-128"/>
                        </a:rPr>
                        <a:t>（工場等以外）</a:t>
                      </a:r>
                      <a:endParaRPr kumimoji="1" lang="ja-JP" altLang="en-US" sz="1400" b="0" dirty="0">
                        <a:latin typeface="BIZ UDPゴシック" panose="020B0400000000000000" pitchFamily="50" charset="-128"/>
                        <a:ea typeface="BIZ UDPゴシック" panose="020B0400000000000000" pitchFamily="50" charset="-128"/>
                      </a:endParaRPr>
                    </a:p>
                  </a:txBody>
                  <a:tcPr/>
                </a:tc>
                <a:tc>
                  <a:txBody>
                    <a:bodyPr/>
                    <a:lstStyle/>
                    <a:p>
                      <a:pPr algn="ctr"/>
                      <a:r>
                        <a:rPr kumimoji="1" lang="zh-TW" altLang="en-US" sz="1400" b="0" dirty="0">
                          <a:latin typeface="BIZ UDPゴシック" panose="020B0400000000000000" pitchFamily="50" charset="-128"/>
                          <a:ea typeface="BIZ UDPゴシック" panose="020B0400000000000000" pitchFamily="50" charset="-128"/>
                        </a:rPr>
                        <a:t>非住宅建築物</a:t>
                      </a:r>
                      <a:endParaRPr kumimoji="1" lang="en-US" altLang="zh-TW" sz="1400" b="0" dirty="0">
                        <a:latin typeface="BIZ UDPゴシック" panose="020B0400000000000000" pitchFamily="50" charset="-128"/>
                        <a:ea typeface="BIZ UDPゴシック" panose="020B0400000000000000" pitchFamily="50" charset="-128"/>
                      </a:endParaRPr>
                    </a:p>
                    <a:p>
                      <a:pPr algn="ctr"/>
                      <a:r>
                        <a:rPr kumimoji="1" lang="zh-TW" altLang="en-US" sz="1400" b="0" dirty="0">
                          <a:latin typeface="BIZ UDPゴシック" panose="020B0400000000000000" pitchFamily="50" charset="-128"/>
                          <a:ea typeface="BIZ UDPゴシック" panose="020B0400000000000000" pitchFamily="50" charset="-128"/>
                        </a:rPr>
                        <a:t>（工場等）</a:t>
                      </a:r>
                      <a:endParaRPr kumimoji="1" lang="ja-JP" altLang="en-US" sz="1400" b="0" dirty="0">
                        <a:latin typeface="BIZ UDPゴシック" panose="020B0400000000000000" pitchFamily="50" charset="-128"/>
                        <a:ea typeface="BIZ UDPゴシック" panose="020B0400000000000000" pitchFamily="50" charset="-128"/>
                      </a:endParaRPr>
                    </a:p>
                  </a:txBody>
                  <a:tcPr/>
                </a:tc>
                <a:extLst>
                  <a:ext uri="{0D108BD9-81ED-4DB2-BD59-A6C34878D82A}">
                    <a16:rowId xmlns:a16="http://schemas.microsoft.com/office/drawing/2014/main" val="3848898841"/>
                  </a:ext>
                </a:extLst>
              </a:tr>
              <a:tr h="148312">
                <a:tc>
                  <a:txBody>
                    <a:bodyPr/>
                    <a:lstStyle/>
                    <a:p>
                      <a:pPr algn="ctr"/>
                      <a:r>
                        <a:rPr kumimoji="1" lang="ja-JP" altLang="en-US" sz="1400" b="0" dirty="0">
                          <a:latin typeface="BIZ UDPゴシック" panose="020B0400000000000000" pitchFamily="50" charset="-128"/>
                          <a:ea typeface="BIZ UDPゴシック" panose="020B0400000000000000" pitchFamily="50" charset="-128"/>
                        </a:rPr>
                        <a:t>中央値</a:t>
                      </a:r>
                    </a:p>
                  </a:txBody>
                  <a:tcPr/>
                </a:tc>
                <a:tc>
                  <a:txBody>
                    <a:bodyPr/>
                    <a:lstStyle/>
                    <a:p>
                      <a:pPr algn="ctr"/>
                      <a:r>
                        <a:rPr kumimoji="1" lang="en-US" altLang="ja-JP" sz="1400" b="0" dirty="0">
                          <a:latin typeface="BIZ UDPゴシック" panose="020B0400000000000000" pitchFamily="50" charset="-128"/>
                          <a:ea typeface="BIZ UDPゴシック" panose="020B0400000000000000" pitchFamily="50" charset="-128"/>
                        </a:rPr>
                        <a:t>0.18</a:t>
                      </a:r>
                      <a:r>
                        <a:rPr kumimoji="1" lang="ja-JP" altLang="en-US" sz="1400" b="0" dirty="0">
                          <a:latin typeface="BIZ UDPゴシック" panose="020B0400000000000000" pitchFamily="50" charset="-128"/>
                          <a:ea typeface="BIZ UDPゴシック" panose="020B0400000000000000" pitchFamily="50" charset="-128"/>
                        </a:rPr>
                        <a:t> </a:t>
                      </a:r>
                      <a:r>
                        <a:rPr kumimoji="1" lang="en-US" altLang="ja-JP" sz="1400" b="0" dirty="0">
                          <a:latin typeface="BIZ UDPゴシック" panose="020B0400000000000000" pitchFamily="50" charset="-128"/>
                          <a:ea typeface="BIZ UDPゴシック" panose="020B0400000000000000" pitchFamily="50" charset="-128"/>
                        </a:rPr>
                        <a:t>kW/</a:t>
                      </a:r>
                      <a:r>
                        <a:rPr kumimoji="1" lang="ja-JP" altLang="en-US" sz="1400" b="0" dirty="0">
                          <a:latin typeface="BIZ UDPゴシック" panose="020B0400000000000000" pitchFamily="50" charset="-128"/>
                          <a:ea typeface="BIZ UDPゴシック" panose="020B0400000000000000" pitchFamily="50" charset="-128"/>
                        </a:rPr>
                        <a:t>㎡</a:t>
                      </a:r>
                    </a:p>
                  </a:txBody>
                  <a:tcPr/>
                </a:tc>
                <a:tc>
                  <a:txBody>
                    <a:bodyPr/>
                    <a:lstStyle/>
                    <a:p>
                      <a:pPr algn="ctr"/>
                      <a:r>
                        <a:rPr kumimoji="1" lang="en-US" altLang="ja-JP" sz="1400" b="0" dirty="0">
                          <a:latin typeface="BIZ UDPゴシック" panose="020B0400000000000000" pitchFamily="50" charset="-128"/>
                          <a:ea typeface="BIZ UDPゴシック" panose="020B0400000000000000" pitchFamily="50" charset="-128"/>
                        </a:rPr>
                        <a:t>0.19</a:t>
                      </a:r>
                      <a:r>
                        <a:rPr kumimoji="1" lang="ja-JP" altLang="en-US" sz="1400" b="0" dirty="0">
                          <a:latin typeface="BIZ UDPゴシック" panose="020B0400000000000000" pitchFamily="50" charset="-128"/>
                          <a:ea typeface="BIZ UDPゴシック" panose="020B0400000000000000" pitchFamily="50" charset="-128"/>
                        </a:rPr>
                        <a:t> </a:t>
                      </a:r>
                      <a:r>
                        <a:rPr kumimoji="1" lang="en-US" altLang="ja-JP" sz="1400" b="0" dirty="0">
                          <a:latin typeface="BIZ UDPゴシック" panose="020B0400000000000000" pitchFamily="50" charset="-128"/>
                          <a:ea typeface="BIZ UDPゴシック" panose="020B0400000000000000" pitchFamily="50" charset="-128"/>
                        </a:rPr>
                        <a:t>kW/</a:t>
                      </a:r>
                      <a:r>
                        <a:rPr kumimoji="1" lang="ja-JP" altLang="en-US" sz="1400" b="0" dirty="0">
                          <a:latin typeface="BIZ UDPゴシック" panose="020B0400000000000000" pitchFamily="50" charset="-128"/>
                          <a:ea typeface="BIZ UDPゴシック" panose="020B0400000000000000" pitchFamily="50" charset="-128"/>
                        </a:rPr>
                        <a:t>㎡</a:t>
                      </a:r>
                    </a:p>
                  </a:txBody>
                  <a:tcPr/>
                </a:tc>
                <a:extLst>
                  <a:ext uri="{0D108BD9-81ED-4DB2-BD59-A6C34878D82A}">
                    <a16:rowId xmlns:a16="http://schemas.microsoft.com/office/drawing/2014/main" val="1119982926"/>
                  </a:ext>
                </a:extLst>
              </a:tr>
            </a:tbl>
          </a:graphicData>
        </a:graphic>
      </p:graphicFrame>
      <p:sp>
        <p:nvSpPr>
          <p:cNvPr id="25" name="テキスト ボックス 24">
            <a:extLst>
              <a:ext uri="{FF2B5EF4-FFF2-40B4-BE49-F238E27FC236}">
                <a16:creationId xmlns:a16="http://schemas.microsoft.com/office/drawing/2014/main" id="{724FC978-D213-9723-F852-EC8A4030EEBD}"/>
              </a:ext>
            </a:extLst>
          </p:cNvPr>
          <p:cNvSpPr txBox="1"/>
          <p:nvPr/>
        </p:nvSpPr>
        <p:spPr>
          <a:xfrm>
            <a:off x="439614" y="2470448"/>
            <a:ext cx="7962900" cy="307777"/>
          </a:xfrm>
          <a:prstGeom prst="rect">
            <a:avLst/>
          </a:prstGeom>
          <a:noFill/>
          <a:ln>
            <a:noFill/>
          </a:ln>
        </p:spPr>
        <p:txBody>
          <a:bodyPr wrap="square" rtlCol="0">
            <a:spAutoFit/>
          </a:bodyPr>
          <a:lstStyle/>
          <a:p>
            <a:r>
              <a:rPr kumimoji="1" lang="ja-JP" altLang="en-US" sz="1400" dirty="0">
                <a:latin typeface="BIZ UDPゴシック" panose="020B0400000000000000" pitchFamily="50" charset="-128"/>
                <a:ea typeface="BIZ UDPゴシック" panose="020B0400000000000000" pitchFamily="50" charset="-128"/>
              </a:rPr>
              <a:t>・</a:t>
            </a:r>
            <a:r>
              <a:rPr kumimoji="1" lang="ja-JP" altLang="en-US" sz="1400" u="sng" dirty="0">
                <a:latin typeface="BIZ UDPゴシック" panose="020B0400000000000000" pitchFamily="50" charset="-128"/>
                <a:ea typeface="BIZ UDPゴシック" panose="020B0400000000000000" pitchFamily="50" charset="-128"/>
              </a:rPr>
              <a:t>太陽光発電設備を導入している非住宅建築物のうち</a:t>
            </a:r>
            <a:r>
              <a:rPr kumimoji="1" lang="en-US" altLang="ja-JP" sz="1400" u="sng" dirty="0">
                <a:latin typeface="BIZ UDPゴシック" panose="020B0400000000000000" pitchFamily="50" charset="-128"/>
                <a:ea typeface="BIZ UDPゴシック" panose="020B0400000000000000" pitchFamily="50" charset="-128"/>
              </a:rPr>
              <a:t>5</a:t>
            </a:r>
            <a:r>
              <a:rPr kumimoji="1" lang="ja-JP" altLang="en-US" sz="1400" u="sng" dirty="0">
                <a:latin typeface="BIZ UDPゴシック" panose="020B0400000000000000" pitchFamily="50" charset="-128"/>
                <a:ea typeface="BIZ UDPゴシック" panose="020B0400000000000000" pitchFamily="50" charset="-128"/>
              </a:rPr>
              <a:t>割以上が対応</a:t>
            </a:r>
            <a:r>
              <a:rPr kumimoji="1" lang="en-US" altLang="ja-JP" sz="1400" u="sng" baseline="30000" dirty="0">
                <a:latin typeface="BIZ UDPゴシック" panose="020B0400000000000000" pitchFamily="50" charset="-128"/>
                <a:ea typeface="BIZ UDPゴシック" panose="020B0400000000000000" pitchFamily="50" charset="-128"/>
              </a:rPr>
              <a:t>※1 </a:t>
            </a:r>
            <a:r>
              <a:rPr kumimoji="1" lang="ja-JP" altLang="en-US" sz="1400" u="sng" dirty="0">
                <a:latin typeface="BIZ UDPゴシック" panose="020B0400000000000000" pitchFamily="50" charset="-128"/>
                <a:ea typeface="BIZ UDPゴシック" panose="020B0400000000000000" pitchFamily="50" charset="-128"/>
              </a:rPr>
              <a:t>　⇒　</a:t>
            </a:r>
            <a:r>
              <a:rPr kumimoji="1" lang="en-US" altLang="ja-JP" sz="1400" b="1" u="sng" dirty="0">
                <a:latin typeface="BIZ UDPゴシック" panose="020B0400000000000000" pitchFamily="50" charset="-128"/>
                <a:ea typeface="BIZ UDPゴシック" panose="020B0400000000000000" pitchFamily="50" charset="-128"/>
              </a:rPr>
              <a:t>0.18 kW/</a:t>
            </a:r>
            <a:r>
              <a:rPr kumimoji="1" lang="ja-JP" altLang="en-US" sz="1400" b="1" u="sng" dirty="0">
                <a:latin typeface="BIZ UDPゴシック" panose="020B0400000000000000" pitchFamily="50" charset="-128"/>
                <a:ea typeface="BIZ UDPゴシック" panose="020B0400000000000000" pitchFamily="50" charset="-128"/>
              </a:rPr>
              <a:t>㎡ </a:t>
            </a:r>
            <a:r>
              <a:rPr kumimoji="1" lang="ja-JP" altLang="en-US" sz="1400" u="sng" dirty="0">
                <a:latin typeface="BIZ UDPゴシック" panose="020B0400000000000000" pitchFamily="50" charset="-128"/>
                <a:ea typeface="BIZ UDPゴシック" panose="020B0400000000000000" pitchFamily="50" charset="-128"/>
              </a:rPr>
              <a:t>に設定</a:t>
            </a:r>
            <a:r>
              <a:rPr kumimoji="1" lang="ja-JP" altLang="en-US" sz="1400" dirty="0">
                <a:latin typeface="BIZ UDPゴシック" panose="020B0400000000000000" pitchFamily="50" charset="-128"/>
                <a:ea typeface="BIZ UDPゴシック" panose="020B0400000000000000" pitchFamily="50" charset="-128"/>
              </a:rPr>
              <a:t>　　　　　　　　　</a:t>
            </a:r>
            <a:endParaRPr kumimoji="1" lang="en-US" altLang="ja-JP" sz="1400" dirty="0">
              <a:latin typeface="BIZ UDPゴシック" panose="020B0400000000000000" pitchFamily="50" charset="-128"/>
              <a:ea typeface="BIZ UDPゴシック" panose="020B0400000000000000" pitchFamily="50" charset="-128"/>
            </a:endParaRPr>
          </a:p>
        </p:txBody>
      </p:sp>
      <p:sp>
        <p:nvSpPr>
          <p:cNvPr id="20" name="テキスト ボックス 19">
            <a:extLst>
              <a:ext uri="{FF2B5EF4-FFF2-40B4-BE49-F238E27FC236}">
                <a16:creationId xmlns:a16="http://schemas.microsoft.com/office/drawing/2014/main" id="{544C6FAF-36FD-05E4-030D-391A5245561E}"/>
              </a:ext>
            </a:extLst>
          </p:cNvPr>
          <p:cNvSpPr txBox="1"/>
          <p:nvPr/>
        </p:nvSpPr>
        <p:spPr>
          <a:xfrm>
            <a:off x="246559" y="5400074"/>
            <a:ext cx="8625842" cy="984885"/>
          </a:xfrm>
          <a:prstGeom prst="rect">
            <a:avLst/>
          </a:prstGeom>
          <a:noFill/>
        </p:spPr>
        <p:txBody>
          <a:bodyPr wrap="square" rtlCol="0">
            <a:spAutoFit/>
          </a:bodyPr>
          <a:lstStyle/>
          <a:p>
            <a:pPr>
              <a:spcAft>
                <a:spcPts val="600"/>
              </a:spcAft>
            </a:pPr>
            <a:r>
              <a:rPr lang="ja-JP" altLang="en-US" sz="1600" dirty="0">
                <a:latin typeface="BIZ UDP明朝 Medium" panose="02020500000000000000" pitchFamily="18" charset="-128"/>
                <a:ea typeface="BIZ UDP明朝 Medium" panose="02020500000000000000" pitchFamily="18" charset="-128"/>
              </a:rPr>
              <a:t>　・ 建築物の規模を３つに分け、</a:t>
            </a:r>
            <a:r>
              <a:rPr lang="en-US" altLang="ja-JP" sz="1600" dirty="0">
                <a:latin typeface="BIZ UDP明朝 Medium" panose="02020500000000000000" pitchFamily="18" charset="-128"/>
                <a:ea typeface="BIZ UDP明朝 Medium" panose="02020500000000000000" pitchFamily="18" charset="-128"/>
              </a:rPr>
              <a:t> </a:t>
            </a:r>
            <a:r>
              <a:rPr lang="ja-JP" altLang="en-US" sz="1600" dirty="0">
                <a:latin typeface="BIZ UDP明朝 Medium" panose="02020500000000000000" pitchFamily="18" charset="-128"/>
                <a:ea typeface="BIZ UDP明朝 Medium" panose="02020500000000000000" pitchFamily="18" charset="-128"/>
              </a:rPr>
              <a:t>前頁の設置基準容量の算定式を用いて上限値・下限値を設定</a:t>
            </a:r>
            <a:endParaRPr lang="en-US" altLang="ja-JP" sz="1600" dirty="0">
              <a:latin typeface="BIZ UDP明朝 Medium" panose="02020500000000000000" pitchFamily="18" charset="-128"/>
              <a:ea typeface="BIZ UDP明朝 Medium" panose="02020500000000000000" pitchFamily="18" charset="-128"/>
            </a:endParaRPr>
          </a:p>
          <a:p>
            <a:r>
              <a:rPr lang="ja-JP" altLang="en-US" sz="1600" dirty="0">
                <a:latin typeface="BIZ UDP明朝 Medium" panose="02020500000000000000" pitchFamily="18" charset="-128"/>
                <a:ea typeface="BIZ UDP明朝 Medium" panose="02020500000000000000" pitchFamily="18" charset="-128"/>
              </a:rPr>
              <a:t>　・ 上限値：</a:t>
            </a:r>
            <a:r>
              <a:rPr lang="ja-JP" altLang="en-US" sz="1600" u="sng" dirty="0">
                <a:latin typeface="BIZ UDP明朝 Medium" panose="02020500000000000000" pitchFamily="18" charset="-128"/>
                <a:ea typeface="BIZ UDP明朝 Medium" panose="02020500000000000000" pitchFamily="18" charset="-128"/>
              </a:rPr>
              <a:t>建築面積の中央値</a:t>
            </a:r>
            <a:r>
              <a:rPr lang="ja-JP" altLang="en-US" sz="1600" dirty="0">
                <a:latin typeface="BIZ UDP明朝 Medium" panose="02020500000000000000" pitchFamily="18" charset="-128"/>
                <a:ea typeface="BIZ UDP明朝 Medium" panose="02020500000000000000" pitchFamily="18" charset="-128"/>
              </a:rPr>
              <a:t>に対して算出した値</a:t>
            </a:r>
            <a:r>
              <a:rPr lang="en-US" altLang="ja-JP" sz="1600" baseline="30000" dirty="0">
                <a:latin typeface="BIZ UDP明朝 Medium" panose="02020500000000000000" pitchFamily="18" charset="-128"/>
                <a:ea typeface="BIZ UDP明朝 Medium" panose="02020500000000000000" pitchFamily="18" charset="-128"/>
              </a:rPr>
              <a:t>※1</a:t>
            </a:r>
            <a:r>
              <a:rPr lang="ja-JP" altLang="en-US" sz="1600" dirty="0">
                <a:latin typeface="BIZ UDP明朝 Medium" panose="02020500000000000000" pitchFamily="18" charset="-128"/>
                <a:ea typeface="BIZ UDP明朝 Medium" panose="02020500000000000000" pitchFamily="18" charset="-128"/>
              </a:rPr>
              <a:t>を参考に設定</a:t>
            </a:r>
            <a:endParaRPr lang="en-US" altLang="ja-JP" sz="1600" dirty="0">
              <a:latin typeface="BIZ UDP明朝 Medium" panose="02020500000000000000" pitchFamily="18" charset="-128"/>
              <a:ea typeface="BIZ UDP明朝 Medium" panose="02020500000000000000" pitchFamily="18" charset="-128"/>
            </a:endParaRPr>
          </a:p>
          <a:p>
            <a:pPr>
              <a:spcBef>
                <a:spcPts val="600"/>
              </a:spcBef>
            </a:pPr>
            <a:r>
              <a:rPr lang="ja-JP" altLang="en-US" sz="1600" dirty="0">
                <a:latin typeface="BIZ UDP明朝 Medium" panose="02020500000000000000" pitchFamily="18" charset="-128"/>
                <a:ea typeface="BIZ UDP明朝 Medium" panose="02020500000000000000" pitchFamily="18" charset="-128"/>
              </a:rPr>
              <a:t>　・ 下限値：</a:t>
            </a:r>
            <a:r>
              <a:rPr lang="ja-JP" altLang="en-US" sz="1600" u="sng" dirty="0">
                <a:latin typeface="BIZ UDP明朝 Medium" panose="02020500000000000000" pitchFamily="18" charset="-128"/>
                <a:ea typeface="BIZ UDP明朝 Medium" panose="02020500000000000000" pitchFamily="18" charset="-128"/>
              </a:rPr>
              <a:t>建築面積の最小値</a:t>
            </a:r>
            <a:r>
              <a:rPr lang="ja-JP" altLang="en-US" sz="1600" dirty="0">
                <a:latin typeface="BIZ UDP明朝 Medium" panose="02020500000000000000" pitchFamily="18" charset="-128"/>
                <a:ea typeface="BIZ UDP明朝 Medium" panose="02020500000000000000" pitchFamily="18" charset="-128"/>
              </a:rPr>
              <a:t>に対して算出した値</a:t>
            </a:r>
            <a:r>
              <a:rPr lang="en-US" altLang="ja-JP" sz="1600" baseline="30000" dirty="0">
                <a:latin typeface="BIZ UDP明朝 Medium" panose="02020500000000000000" pitchFamily="18" charset="-128"/>
                <a:ea typeface="BIZ UDP明朝 Medium" panose="02020500000000000000" pitchFamily="18" charset="-128"/>
              </a:rPr>
              <a:t>※1</a:t>
            </a:r>
            <a:r>
              <a:rPr lang="ja-JP" altLang="en-US" sz="1600" dirty="0">
                <a:latin typeface="BIZ UDP明朝 Medium" panose="02020500000000000000" pitchFamily="18" charset="-128"/>
                <a:ea typeface="BIZ UDP明朝 Medium" panose="02020500000000000000" pitchFamily="18" charset="-128"/>
              </a:rPr>
              <a:t>を参考に設定</a:t>
            </a:r>
            <a:endParaRPr lang="en-US" altLang="ja-JP" sz="1600" dirty="0">
              <a:latin typeface="BIZ UDP明朝 Medium" panose="02020500000000000000" pitchFamily="18" charset="-128"/>
              <a:ea typeface="BIZ UDP明朝 Medium" panose="02020500000000000000" pitchFamily="18" charset="-128"/>
            </a:endParaRPr>
          </a:p>
        </p:txBody>
      </p:sp>
      <p:sp>
        <p:nvSpPr>
          <p:cNvPr id="23" name="テキスト ボックス 22">
            <a:extLst>
              <a:ext uri="{FF2B5EF4-FFF2-40B4-BE49-F238E27FC236}">
                <a16:creationId xmlns:a16="http://schemas.microsoft.com/office/drawing/2014/main" id="{EF2817CD-CFAA-A902-2B49-E89647598525}"/>
              </a:ext>
            </a:extLst>
          </p:cNvPr>
          <p:cNvSpPr txBox="1"/>
          <p:nvPr/>
        </p:nvSpPr>
        <p:spPr>
          <a:xfrm>
            <a:off x="4510063" y="3970538"/>
            <a:ext cx="4320000" cy="276999"/>
          </a:xfrm>
          <a:prstGeom prst="rect">
            <a:avLst/>
          </a:prstGeom>
          <a:noFill/>
        </p:spPr>
        <p:txBody>
          <a:bodyPr wrap="square" rtlCol="0">
            <a:spAutoFit/>
          </a:bodyPr>
          <a:lstStyle/>
          <a:p>
            <a:r>
              <a:rPr kumimoji="1" lang="en-US" altLang="ja-JP" sz="1200" dirty="0">
                <a:latin typeface="BIZ UDP明朝 Medium" panose="02020500000000000000" pitchFamily="18" charset="-128"/>
                <a:ea typeface="BIZ UDP明朝 Medium" panose="02020500000000000000" pitchFamily="18" charset="-128"/>
              </a:rPr>
              <a:t>※2</a:t>
            </a:r>
            <a:r>
              <a:rPr kumimoji="1" lang="ja-JP" altLang="en-US" sz="1200" dirty="0">
                <a:latin typeface="BIZ UDP明朝 Medium" panose="02020500000000000000" pitchFamily="18" charset="-128"/>
                <a:ea typeface="BIZ UDP明朝 Medium" panose="02020500000000000000" pitchFamily="18" charset="-128"/>
              </a:rPr>
              <a:t>　義務容量が過大な負担とならないよう緩和措置として設定</a:t>
            </a:r>
          </a:p>
        </p:txBody>
      </p:sp>
      <p:graphicFrame>
        <p:nvGraphicFramePr>
          <p:cNvPr id="26" name="表 6">
            <a:extLst>
              <a:ext uri="{FF2B5EF4-FFF2-40B4-BE49-F238E27FC236}">
                <a16:creationId xmlns:a16="http://schemas.microsoft.com/office/drawing/2014/main" id="{C351F2F7-4A10-BDB6-9BC5-4A310D2BB00D}"/>
              </a:ext>
            </a:extLst>
          </p:cNvPr>
          <p:cNvGraphicFramePr>
            <a:graphicFrameLocks noGrp="1"/>
          </p:cNvGraphicFramePr>
          <p:nvPr>
            <p:extLst>
              <p:ext uri="{D42A27DB-BD31-4B8C-83A1-F6EECF244321}">
                <p14:modId xmlns:p14="http://schemas.microsoft.com/office/powerpoint/2010/main" val="3953265259"/>
              </p:ext>
            </p:extLst>
          </p:nvPr>
        </p:nvGraphicFramePr>
        <p:xfrm>
          <a:off x="415855" y="4552691"/>
          <a:ext cx="4080829" cy="754380"/>
        </p:xfrm>
        <a:graphic>
          <a:graphicData uri="http://schemas.openxmlformats.org/drawingml/2006/table">
            <a:tbl>
              <a:tblPr firstRow="1" bandRow="1">
                <a:tableStyleId>{5C22544A-7EE6-4342-B048-85BDC9FD1C3A}</a:tableStyleId>
              </a:tblPr>
              <a:tblGrid>
                <a:gridCol w="907098">
                  <a:extLst>
                    <a:ext uri="{9D8B030D-6E8A-4147-A177-3AD203B41FA5}">
                      <a16:colId xmlns:a16="http://schemas.microsoft.com/office/drawing/2014/main" val="1036450519"/>
                    </a:ext>
                  </a:extLst>
                </a:gridCol>
                <a:gridCol w="1176973">
                  <a:extLst>
                    <a:ext uri="{9D8B030D-6E8A-4147-A177-3AD203B41FA5}">
                      <a16:colId xmlns:a16="http://schemas.microsoft.com/office/drawing/2014/main" val="832219783"/>
                    </a:ext>
                  </a:extLst>
                </a:gridCol>
                <a:gridCol w="1154748">
                  <a:extLst>
                    <a:ext uri="{9D8B030D-6E8A-4147-A177-3AD203B41FA5}">
                      <a16:colId xmlns:a16="http://schemas.microsoft.com/office/drawing/2014/main" val="2114481426"/>
                    </a:ext>
                  </a:extLst>
                </a:gridCol>
                <a:gridCol w="842010">
                  <a:extLst>
                    <a:ext uri="{9D8B030D-6E8A-4147-A177-3AD203B41FA5}">
                      <a16:colId xmlns:a16="http://schemas.microsoft.com/office/drawing/2014/main" val="2428614484"/>
                    </a:ext>
                  </a:extLst>
                </a:gridCol>
              </a:tblGrid>
              <a:tr h="228600">
                <a:tc>
                  <a:txBody>
                    <a:bodyPr/>
                    <a:lstStyle/>
                    <a:p>
                      <a:pPr algn="ctr"/>
                      <a:r>
                        <a:rPr kumimoji="1" lang="ja-JP" altLang="en-US" sz="1200" dirty="0">
                          <a:latin typeface="BIZ UDPゴシック" panose="020B0400000000000000" pitchFamily="50" charset="-128"/>
                          <a:ea typeface="BIZ UDPゴシック" panose="020B0400000000000000" pitchFamily="50" charset="-128"/>
                        </a:rPr>
                        <a:t>延床面積</a:t>
                      </a:r>
                    </a:p>
                  </a:txBody>
                  <a:tcPr marL="68580" marR="68580" marT="34290" marB="34290"/>
                </a:tc>
                <a:tc>
                  <a:txBody>
                    <a:bodyPr/>
                    <a:lstStyle/>
                    <a:p>
                      <a:pPr algn="ctr"/>
                      <a:r>
                        <a:rPr kumimoji="1" lang="en-US" altLang="ja-JP" sz="1200" dirty="0">
                          <a:latin typeface="BIZ UDPゴシック" panose="020B0400000000000000" pitchFamily="50" charset="-128"/>
                          <a:ea typeface="BIZ UDPゴシック" panose="020B0400000000000000" pitchFamily="50" charset="-128"/>
                        </a:rPr>
                        <a:t>2</a:t>
                      </a:r>
                      <a:r>
                        <a:rPr kumimoji="1" lang="ja-JP" altLang="en-US" sz="1200" dirty="0">
                          <a:latin typeface="BIZ UDPゴシック" panose="020B0400000000000000" pitchFamily="50" charset="-128"/>
                          <a:ea typeface="BIZ UDPゴシック" panose="020B0400000000000000" pitchFamily="50" charset="-128"/>
                        </a:rPr>
                        <a:t>千～</a:t>
                      </a:r>
                      <a:r>
                        <a:rPr kumimoji="1" lang="en-US" altLang="ja-JP" sz="1200" dirty="0">
                          <a:latin typeface="BIZ UDPゴシック" panose="020B0400000000000000" pitchFamily="50" charset="-128"/>
                          <a:ea typeface="BIZ UDPゴシック" panose="020B0400000000000000" pitchFamily="50" charset="-128"/>
                        </a:rPr>
                        <a:t>5</a:t>
                      </a:r>
                      <a:r>
                        <a:rPr kumimoji="1" lang="ja-JP" altLang="en-US" sz="1200" dirty="0">
                          <a:latin typeface="BIZ UDPゴシック" panose="020B0400000000000000" pitchFamily="50" charset="-128"/>
                          <a:ea typeface="BIZ UDPゴシック" panose="020B0400000000000000" pitchFamily="50" charset="-128"/>
                        </a:rPr>
                        <a:t>千㎡</a:t>
                      </a:r>
                    </a:p>
                  </a:txBody>
                  <a:tcPr marL="68580" marR="68580" marT="34290" marB="34290"/>
                </a:tc>
                <a:tc>
                  <a:txBody>
                    <a:bodyPr/>
                    <a:lstStyle/>
                    <a:p>
                      <a:pPr algn="ctr"/>
                      <a:r>
                        <a:rPr kumimoji="1" lang="en-US" altLang="ja-JP" sz="1200" dirty="0">
                          <a:latin typeface="BIZ UDPゴシック" panose="020B0400000000000000" pitchFamily="50" charset="-128"/>
                          <a:ea typeface="BIZ UDPゴシック" panose="020B0400000000000000" pitchFamily="50" charset="-128"/>
                        </a:rPr>
                        <a:t>5</a:t>
                      </a:r>
                      <a:r>
                        <a:rPr kumimoji="1" lang="ja-JP" altLang="en-US" sz="1200" dirty="0">
                          <a:latin typeface="BIZ UDPゴシック" panose="020B0400000000000000" pitchFamily="50" charset="-128"/>
                          <a:ea typeface="BIZ UDPゴシック" panose="020B0400000000000000" pitchFamily="50" charset="-128"/>
                        </a:rPr>
                        <a:t>千～</a:t>
                      </a:r>
                      <a:r>
                        <a:rPr kumimoji="1" lang="en-US" altLang="ja-JP" sz="1200" dirty="0">
                          <a:latin typeface="BIZ UDPゴシック" panose="020B0400000000000000" pitchFamily="50" charset="-128"/>
                          <a:ea typeface="BIZ UDPゴシック" panose="020B0400000000000000" pitchFamily="50" charset="-128"/>
                        </a:rPr>
                        <a:t>1</a:t>
                      </a:r>
                      <a:r>
                        <a:rPr kumimoji="1" lang="ja-JP" altLang="en-US" sz="1200" dirty="0">
                          <a:latin typeface="BIZ UDPゴシック" panose="020B0400000000000000" pitchFamily="50" charset="-128"/>
                          <a:ea typeface="BIZ UDPゴシック" panose="020B0400000000000000" pitchFamily="50" charset="-128"/>
                        </a:rPr>
                        <a:t>万㎡</a:t>
                      </a:r>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dirty="0">
                          <a:latin typeface="BIZ UDPゴシック" panose="020B0400000000000000" pitchFamily="50" charset="-128"/>
                          <a:ea typeface="BIZ UDPゴシック" panose="020B0400000000000000" pitchFamily="50" charset="-128"/>
                        </a:rPr>
                        <a:t>1</a:t>
                      </a:r>
                      <a:r>
                        <a:rPr kumimoji="1" lang="ja-JP" altLang="en-US" sz="1200" dirty="0">
                          <a:latin typeface="BIZ UDPゴシック" panose="020B0400000000000000" pitchFamily="50" charset="-128"/>
                          <a:ea typeface="BIZ UDPゴシック" panose="020B0400000000000000" pitchFamily="50" charset="-128"/>
                        </a:rPr>
                        <a:t>万㎡～</a:t>
                      </a:r>
                    </a:p>
                  </a:txBody>
                  <a:tcPr marL="68580" marR="68580" marT="34290" marB="34290"/>
                </a:tc>
                <a:extLst>
                  <a:ext uri="{0D108BD9-81ED-4DB2-BD59-A6C34878D82A}">
                    <a16:rowId xmlns:a16="http://schemas.microsoft.com/office/drawing/2014/main" val="1435652261"/>
                  </a:ext>
                </a:extLst>
              </a:tr>
              <a:tr h="228600">
                <a:tc>
                  <a:txBody>
                    <a:bodyPr/>
                    <a:lstStyle/>
                    <a:p>
                      <a:pPr algn="ctr"/>
                      <a:r>
                        <a:rPr kumimoji="1" lang="ja-JP" altLang="en-US" sz="1200" dirty="0">
                          <a:latin typeface="BIZ UDPゴシック" panose="020B0400000000000000" pitchFamily="50" charset="-128"/>
                          <a:ea typeface="BIZ UDPゴシック" panose="020B0400000000000000" pitchFamily="50" charset="-128"/>
                        </a:rPr>
                        <a:t>下限容量</a:t>
                      </a:r>
                    </a:p>
                  </a:txBody>
                  <a:tcPr marL="68580" marR="68580" marT="34290" marB="34290"/>
                </a:tc>
                <a:tc>
                  <a:txBody>
                    <a:bodyPr/>
                    <a:lstStyle/>
                    <a:p>
                      <a:pPr algn="ctr"/>
                      <a:r>
                        <a:rPr kumimoji="1" lang="en-US" altLang="ja-JP" sz="1200" dirty="0">
                          <a:latin typeface="BIZ UDPゴシック" panose="020B0400000000000000" pitchFamily="50" charset="-128"/>
                          <a:ea typeface="BIZ UDPゴシック" panose="020B0400000000000000" pitchFamily="50" charset="-128"/>
                        </a:rPr>
                        <a:t>   2 kW</a:t>
                      </a:r>
                      <a:endParaRPr kumimoji="1" lang="ja-JP" altLang="en-US" sz="1200" dirty="0">
                        <a:latin typeface="BIZ UDPゴシック" panose="020B0400000000000000" pitchFamily="50" charset="-128"/>
                        <a:ea typeface="BIZ UDPゴシック" panose="020B0400000000000000" pitchFamily="50" charset="-128"/>
                      </a:endParaRPr>
                    </a:p>
                  </a:txBody>
                  <a:tcPr marL="68580" marR="68580" marT="34290" marB="34290"/>
                </a:tc>
                <a:tc>
                  <a:txBody>
                    <a:bodyPr/>
                    <a:lstStyle/>
                    <a:p>
                      <a:pPr algn="ctr"/>
                      <a:r>
                        <a:rPr kumimoji="1" lang="en-US" altLang="ja-JP" sz="1200" dirty="0">
                          <a:latin typeface="BIZ UDPゴシック" panose="020B0400000000000000" pitchFamily="50" charset="-128"/>
                          <a:ea typeface="BIZ UDPゴシック" panose="020B0400000000000000" pitchFamily="50" charset="-128"/>
                        </a:rPr>
                        <a:t>  4 kW</a:t>
                      </a:r>
                      <a:endParaRPr kumimoji="1" lang="ja-JP" altLang="en-US" sz="1200" dirty="0">
                        <a:latin typeface="BIZ UDPゴシック" panose="020B0400000000000000" pitchFamily="50" charset="-128"/>
                        <a:ea typeface="BIZ UDPゴシック" panose="020B0400000000000000" pitchFamily="50" charset="-128"/>
                      </a:endParaRPr>
                    </a:p>
                  </a:txBody>
                  <a:tcPr marL="68580" marR="68580" marT="34290" marB="34290"/>
                </a:tc>
                <a:tc>
                  <a:txBody>
                    <a:bodyPr/>
                    <a:lstStyle/>
                    <a:p>
                      <a:pPr algn="ctr"/>
                      <a:r>
                        <a:rPr kumimoji="1" lang="en-US" altLang="ja-JP" sz="1200" dirty="0">
                          <a:latin typeface="BIZ UDPゴシック" panose="020B0400000000000000" pitchFamily="50" charset="-128"/>
                          <a:ea typeface="BIZ UDPゴシック" panose="020B0400000000000000" pitchFamily="50" charset="-128"/>
                        </a:rPr>
                        <a:t>  8 kW</a:t>
                      </a:r>
                      <a:endParaRPr kumimoji="1" lang="ja-JP" altLang="en-US" sz="1200" dirty="0">
                        <a:latin typeface="BIZ UDPゴシック" panose="020B0400000000000000" pitchFamily="50" charset="-128"/>
                        <a:ea typeface="BIZ UDPゴシック" panose="020B0400000000000000" pitchFamily="50" charset="-128"/>
                      </a:endParaRPr>
                    </a:p>
                  </a:txBody>
                  <a:tcPr marL="68580" marR="68580" marT="34290" marB="34290"/>
                </a:tc>
                <a:extLst>
                  <a:ext uri="{0D108BD9-81ED-4DB2-BD59-A6C34878D82A}">
                    <a16:rowId xmlns:a16="http://schemas.microsoft.com/office/drawing/2014/main" val="3042408483"/>
                  </a:ext>
                </a:extLst>
              </a:tr>
              <a:tr h="228600">
                <a:tc>
                  <a:txBody>
                    <a:bodyPr/>
                    <a:lstStyle/>
                    <a:p>
                      <a:pPr algn="ctr"/>
                      <a:r>
                        <a:rPr kumimoji="1" lang="ja-JP" altLang="en-US" sz="1200" dirty="0">
                          <a:latin typeface="BIZ UDPゴシック" panose="020B0400000000000000" pitchFamily="50" charset="-128"/>
                          <a:ea typeface="BIZ UDPゴシック" panose="020B0400000000000000" pitchFamily="50" charset="-128"/>
                        </a:rPr>
                        <a:t>上限容量</a:t>
                      </a:r>
                    </a:p>
                  </a:txBody>
                  <a:tcPr marL="68580" marR="68580" marT="34290" marB="34290"/>
                </a:tc>
                <a:tc>
                  <a:txBody>
                    <a:bodyPr/>
                    <a:lstStyle/>
                    <a:p>
                      <a:pPr algn="ctr"/>
                      <a:r>
                        <a:rPr kumimoji="1" lang="en-US" altLang="ja-JP" sz="1200" dirty="0">
                          <a:latin typeface="BIZ UDPゴシック" panose="020B0400000000000000" pitchFamily="50" charset="-128"/>
                          <a:ea typeface="BIZ UDPゴシック" panose="020B0400000000000000" pitchFamily="50" charset="-128"/>
                        </a:rPr>
                        <a:t> 10 kW</a:t>
                      </a:r>
                      <a:endParaRPr kumimoji="1" lang="ja-JP" altLang="en-US" sz="1200" dirty="0">
                        <a:latin typeface="BIZ UDPゴシック" panose="020B0400000000000000" pitchFamily="50" charset="-128"/>
                        <a:ea typeface="BIZ UDPゴシック" panose="020B0400000000000000" pitchFamily="50" charset="-128"/>
                      </a:endParaRPr>
                    </a:p>
                  </a:txBody>
                  <a:tcPr marL="68580" marR="68580" marT="34290" marB="34290"/>
                </a:tc>
                <a:tc>
                  <a:txBody>
                    <a:bodyPr/>
                    <a:lstStyle/>
                    <a:p>
                      <a:pPr algn="ctr"/>
                      <a:r>
                        <a:rPr kumimoji="1" lang="en-US" altLang="ja-JP" sz="1200" dirty="0">
                          <a:latin typeface="BIZ UDPゴシック" panose="020B0400000000000000" pitchFamily="50" charset="-128"/>
                          <a:ea typeface="BIZ UDPゴシック" panose="020B0400000000000000" pitchFamily="50" charset="-128"/>
                        </a:rPr>
                        <a:t>20 kW</a:t>
                      </a:r>
                      <a:endParaRPr kumimoji="1" lang="ja-JP" altLang="en-US" sz="1200" dirty="0">
                        <a:latin typeface="BIZ UDPゴシック" panose="020B0400000000000000" pitchFamily="50" charset="-128"/>
                        <a:ea typeface="BIZ UDPゴシック" panose="020B0400000000000000" pitchFamily="50" charset="-128"/>
                      </a:endParaRPr>
                    </a:p>
                  </a:txBody>
                  <a:tcPr marL="68580" marR="68580" marT="34290" marB="34290"/>
                </a:tc>
                <a:tc>
                  <a:txBody>
                    <a:bodyPr/>
                    <a:lstStyle/>
                    <a:p>
                      <a:pPr algn="ctr"/>
                      <a:r>
                        <a:rPr kumimoji="1" lang="en-US" altLang="ja-JP" sz="1200" dirty="0">
                          <a:latin typeface="BIZ UDPゴシック" panose="020B0400000000000000" pitchFamily="50" charset="-128"/>
                          <a:ea typeface="BIZ UDPゴシック" panose="020B0400000000000000" pitchFamily="50" charset="-128"/>
                        </a:rPr>
                        <a:t>40 kW</a:t>
                      </a:r>
                      <a:endParaRPr kumimoji="1" lang="ja-JP" altLang="en-US" sz="1200" dirty="0">
                        <a:latin typeface="BIZ UDPゴシック" panose="020B0400000000000000" pitchFamily="50" charset="-128"/>
                        <a:ea typeface="BIZ UDPゴシック" panose="020B0400000000000000" pitchFamily="50" charset="-128"/>
                      </a:endParaRPr>
                    </a:p>
                  </a:txBody>
                  <a:tcPr marL="68580" marR="68580" marT="34290" marB="34290"/>
                </a:tc>
                <a:extLst>
                  <a:ext uri="{0D108BD9-81ED-4DB2-BD59-A6C34878D82A}">
                    <a16:rowId xmlns:a16="http://schemas.microsoft.com/office/drawing/2014/main" val="4172863333"/>
                  </a:ext>
                </a:extLst>
              </a:tr>
            </a:tbl>
          </a:graphicData>
        </a:graphic>
      </p:graphicFrame>
      <p:sp>
        <p:nvSpPr>
          <p:cNvPr id="28" name="テキスト ボックス 27">
            <a:extLst>
              <a:ext uri="{FF2B5EF4-FFF2-40B4-BE49-F238E27FC236}">
                <a16:creationId xmlns:a16="http://schemas.microsoft.com/office/drawing/2014/main" id="{B910E9C0-9561-266C-12C3-7B368ED8753F}"/>
              </a:ext>
            </a:extLst>
          </p:cNvPr>
          <p:cNvSpPr txBox="1"/>
          <p:nvPr/>
        </p:nvSpPr>
        <p:spPr>
          <a:xfrm>
            <a:off x="344225" y="4263456"/>
            <a:ext cx="1909823" cy="276999"/>
          </a:xfrm>
          <a:prstGeom prst="rect">
            <a:avLst/>
          </a:prstGeom>
          <a:noFill/>
        </p:spPr>
        <p:txBody>
          <a:bodyPr wrap="square" rtlCol="0">
            <a:spAutoFit/>
          </a:bodyPr>
          <a:lstStyle/>
          <a:p>
            <a:r>
              <a:rPr lang="ja-JP" altLang="en-US" sz="1200" dirty="0">
                <a:latin typeface="BIZ UDPゴシック" panose="020B0400000000000000" pitchFamily="50" charset="-128"/>
                <a:ea typeface="BIZ UDPゴシック" panose="020B0400000000000000" pitchFamily="50" charset="-128"/>
              </a:rPr>
              <a:t>＜工場等以外＞</a:t>
            </a:r>
            <a:endParaRPr kumimoji="1" lang="ja-JP" altLang="en-US" sz="1200" dirty="0">
              <a:latin typeface="BIZ UDPゴシック" panose="020B0400000000000000" pitchFamily="50" charset="-128"/>
              <a:ea typeface="BIZ UDPゴシック" panose="020B0400000000000000" pitchFamily="50" charset="-128"/>
            </a:endParaRPr>
          </a:p>
        </p:txBody>
      </p:sp>
      <p:graphicFrame>
        <p:nvGraphicFramePr>
          <p:cNvPr id="30" name="表 6">
            <a:extLst>
              <a:ext uri="{FF2B5EF4-FFF2-40B4-BE49-F238E27FC236}">
                <a16:creationId xmlns:a16="http://schemas.microsoft.com/office/drawing/2014/main" id="{BB74B7EC-2952-B1D4-1499-455022CB3FEC}"/>
              </a:ext>
            </a:extLst>
          </p:cNvPr>
          <p:cNvGraphicFramePr>
            <a:graphicFrameLocks noGrp="1"/>
          </p:cNvGraphicFramePr>
          <p:nvPr>
            <p:extLst>
              <p:ext uri="{D42A27DB-BD31-4B8C-83A1-F6EECF244321}">
                <p14:modId xmlns:p14="http://schemas.microsoft.com/office/powerpoint/2010/main" val="1306903738"/>
              </p:ext>
            </p:extLst>
          </p:nvPr>
        </p:nvGraphicFramePr>
        <p:xfrm>
          <a:off x="4703040" y="4543053"/>
          <a:ext cx="4080829" cy="754380"/>
        </p:xfrm>
        <a:graphic>
          <a:graphicData uri="http://schemas.openxmlformats.org/drawingml/2006/table">
            <a:tbl>
              <a:tblPr firstRow="1" bandRow="1">
                <a:tableStyleId>{5C22544A-7EE6-4342-B048-85BDC9FD1C3A}</a:tableStyleId>
              </a:tblPr>
              <a:tblGrid>
                <a:gridCol w="907098">
                  <a:extLst>
                    <a:ext uri="{9D8B030D-6E8A-4147-A177-3AD203B41FA5}">
                      <a16:colId xmlns:a16="http://schemas.microsoft.com/office/drawing/2014/main" val="1036450519"/>
                    </a:ext>
                  </a:extLst>
                </a:gridCol>
                <a:gridCol w="1176973">
                  <a:extLst>
                    <a:ext uri="{9D8B030D-6E8A-4147-A177-3AD203B41FA5}">
                      <a16:colId xmlns:a16="http://schemas.microsoft.com/office/drawing/2014/main" val="832219783"/>
                    </a:ext>
                  </a:extLst>
                </a:gridCol>
                <a:gridCol w="1154748">
                  <a:extLst>
                    <a:ext uri="{9D8B030D-6E8A-4147-A177-3AD203B41FA5}">
                      <a16:colId xmlns:a16="http://schemas.microsoft.com/office/drawing/2014/main" val="2114481426"/>
                    </a:ext>
                  </a:extLst>
                </a:gridCol>
                <a:gridCol w="842010">
                  <a:extLst>
                    <a:ext uri="{9D8B030D-6E8A-4147-A177-3AD203B41FA5}">
                      <a16:colId xmlns:a16="http://schemas.microsoft.com/office/drawing/2014/main" val="2428614484"/>
                    </a:ext>
                  </a:extLst>
                </a:gridCol>
              </a:tblGrid>
              <a:tr h="228600">
                <a:tc>
                  <a:txBody>
                    <a:bodyPr/>
                    <a:lstStyle/>
                    <a:p>
                      <a:pPr algn="ctr"/>
                      <a:r>
                        <a:rPr kumimoji="1" lang="ja-JP" altLang="en-US" sz="1200" dirty="0">
                          <a:latin typeface="BIZ UDPゴシック" panose="020B0400000000000000" pitchFamily="50" charset="-128"/>
                          <a:ea typeface="BIZ UDPゴシック" panose="020B0400000000000000" pitchFamily="50" charset="-128"/>
                        </a:rPr>
                        <a:t>延床面積</a:t>
                      </a:r>
                    </a:p>
                  </a:txBody>
                  <a:tcPr marL="68580" marR="68580" marT="34290" marB="34290"/>
                </a:tc>
                <a:tc>
                  <a:txBody>
                    <a:bodyPr/>
                    <a:lstStyle/>
                    <a:p>
                      <a:pPr algn="ctr"/>
                      <a:r>
                        <a:rPr kumimoji="1" lang="en-US" altLang="ja-JP" sz="1200" dirty="0">
                          <a:latin typeface="BIZ UDPゴシック" panose="020B0400000000000000" pitchFamily="50" charset="-128"/>
                          <a:ea typeface="BIZ UDPゴシック" panose="020B0400000000000000" pitchFamily="50" charset="-128"/>
                        </a:rPr>
                        <a:t>2</a:t>
                      </a:r>
                      <a:r>
                        <a:rPr kumimoji="1" lang="ja-JP" altLang="en-US" sz="1200" dirty="0">
                          <a:latin typeface="BIZ UDPゴシック" panose="020B0400000000000000" pitchFamily="50" charset="-128"/>
                          <a:ea typeface="BIZ UDPゴシック" panose="020B0400000000000000" pitchFamily="50" charset="-128"/>
                        </a:rPr>
                        <a:t>千～</a:t>
                      </a:r>
                      <a:r>
                        <a:rPr kumimoji="1" lang="en-US" altLang="ja-JP" sz="1200" dirty="0">
                          <a:latin typeface="BIZ UDPゴシック" panose="020B0400000000000000" pitchFamily="50" charset="-128"/>
                          <a:ea typeface="BIZ UDPゴシック" panose="020B0400000000000000" pitchFamily="50" charset="-128"/>
                        </a:rPr>
                        <a:t>5</a:t>
                      </a:r>
                      <a:r>
                        <a:rPr kumimoji="1" lang="ja-JP" altLang="en-US" sz="1200" dirty="0">
                          <a:latin typeface="BIZ UDPゴシック" panose="020B0400000000000000" pitchFamily="50" charset="-128"/>
                          <a:ea typeface="BIZ UDPゴシック" panose="020B0400000000000000" pitchFamily="50" charset="-128"/>
                        </a:rPr>
                        <a:t>千㎡</a:t>
                      </a:r>
                    </a:p>
                  </a:txBody>
                  <a:tcPr marL="68580" marR="68580" marT="34290" marB="34290"/>
                </a:tc>
                <a:tc>
                  <a:txBody>
                    <a:bodyPr/>
                    <a:lstStyle/>
                    <a:p>
                      <a:pPr algn="ctr"/>
                      <a:r>
                        <a:rPr kumimoji="1" lang="en-US" altLang="ja-JP" sz="1200" dirty="0">
                          <a:latin typeface="BIZ UDPゴシック" panose="020B0400000000000000" pitchFamily="50" charset="-128"/>
                          <a:ea typeface="BIZ UDPゴシック" panose="020B0400000000000000" pitchFamily="50" charset="-128"/>
                        </a:rPr>
                        <a:t>5</a:t>
                      </a:r>
                      <a:r>
                        <a:rPr kumimoji="1" lang="ja-JP" altLang="en-US" sz="1200" dirty="0">
                          <a:latin typeface="BIZ UDPゴシック" panose="020B0400000000000000" pitchFamily="50" charset="-128"/>
                          <a:ea typeface="BIZ UDPゴシック" panose="020B0400000000000000" pitchFamily="50" charset="-128"/>
                        </a:rPr>
                        <a:t>千～</a:t>
                      </a:r>
                      <a:r>
                        <a:rPr kumimoji="1" lang="en-US" altLang="ja-JP" sz="1200" dirty="0">
                          <a:latin typeface="BIZ UDPゴシック" panose="020B0400000000000000" pitchFamily="50" charset="-128"/>
                          <a:ea typeface="BIZ UDPゴシック" panose="020B0400000000000000" pitchFamily="50" charset="-128"/>
                        </a:rPr>
                        <a:t>1</a:t>
                      </a:r>
                      <a:r>
                        <a:rPr kumimoji="1" lang="ja-JP" altLang="en-US" sz="1200" dirty="0">
                          <a:latin typeface="BIZ UDPゴシック" panose="020B0400000000000000" pitchFamily="50" charset="-128"/>
                          <a:ea typeface="BIZ UDPゴシック" panose="020B0400000000000000" pitchFamily="50" charset="-128"/>
                        </a:rPr>
                        <a:t>万㎡</a:t>
                      </a:r>
                    </a:p>
                  </a:txBody>
                  <a:tcPr marL="68580" marR="68580" marT="34290" marB="3429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200" dirty="0">
                          <a:latin typeface="BIZ UDPゴシック" panose="020B0400000000000000" pitchFamily="50" charset="-128"/>
                          <a:ea typeface="BIZ UDPゴシック" panose="020B0400000000000000" pitchFamily="50" charset="-128"/>
                        </a:rPr>
                        <a:t>1</a:t>
                      </a:r>
                      <a:r>
                        <a:rPr kumimoji="1" lang="ja-JP" altLang="en-US" sz="1200" dirty="0">
                          <a:latin typeface="BIZ UDPゴシック" panose="020B0400000000000000" pitchFamily="50" charset="-128"/>
                          <a:ea typeface="BIZ UDPゴシック" panose="020B0400000000000000" pitchFamily="50" charset="-128"/>
                        </a:rPr>
                        <a:t>万㎡～</a:t>
                      </a:r>
                    </a:p>
                  </a:txBody>
                  <a:tcPr marL="68580" marR="68580" marT="34290" marB="34290"/>
                </a:tc>
                <a:extLst>
                  <a:ext uri="{0D108BD9-81ED-4DB2-BD59-A6C34878D82A}">
                    <a16:rowId xmlns:a16="http://schemas.microsoft.com/office/drawing/2014/main" val="1435652261"/>
                  </a:ext>
                </a:extLst>
              </a:tr>
              <a:tr h="228600">
                <a:tc>
                  <a:txBody>
                    <a:bodyPr/>
                    <a:lstStyle/>
                    <a:p>
                      <a:pPr algn="ctr"/>
                      <a:r>
                        <a:rPr kumimoji="1" lang="ja-JP" altLang="en-US" sz="1200" dirty="0">
                          <a:latin typeface="BIZ UDPゴシック" panose="020B0400000000000000" pitchFamily="50" charset="-128"/>
                          <a:ea typeface="BIZ UDPゴシック" panose="020B0400000000000000" pitchFamily="50" charset="-128"/>
                        </a:rPr>
                        <a:t>下限容量</a:t>
                      </a:r>
                    </a:p>
                  </a:txBody>
                  <a:tcPr marL="68580" marR="68580" marT="34290" marB="34290"/>
                </a:tc>
                <a:tc>
                  <a:txBody>
                    <a:bodyPr/>
                    <a:lstStyle/>
                    <a:p>
                      <a:pPr algn="ctr"/>
                      <a:r>
                        <a:rPr kumimoji="1" lang="en-US" altLang="ja-JP" sz="1200" dirty="0">
                          <a:latin typeface="BIZ UDPゴシック" panose="020B0400000000000000" pitchFamily="50" charset="-128"/>
                          <a:ea typeface="BIZ UDPゴシック" panose="020B0400000000000000" pitchFamily="50" charset="-128"/>
                        </a:rPr>
                        <a:t>   6 kW</a:t>
                      </a:r>
                      <a:endParaRPr kumimoji="1" lang="ja-JP" altLang="en-US" sz="1200" dirty="0">
                        <a:latin typeface="BIZ UDPゴシック" panose="020B0400000000000000" pitchFamily="50" charset="-128"/>
                        <a:ea typeface="BIZ UDPゴシック" panose="020B0400000000000000" pitchFamily="50" charset="-128"/>
                      </a:endParaRPr>
                    </a:p>
                  </a:txBody>
                  <a:tcPr marL="68580" marR="68580" marT="34290" marB="34290"/>
                </a:tc>
                <a:tc>
                  <a:txBody>
                    <a:bodyPr/>
                    <a:lstStyle/>
                    <a:p>
                      <a:pPr algn="ctr"/>
                      <a:r>
                        <a:rPr kumimoji="1" lang="en-US" altLang="ja-JP" sz="1200" dirty="0">
                          <a:latin typeface="BIZ UDPゴシック" panose="020B0400000000000000" pitchFamily="50" charset="-128"/>
                          <a:ea typeface="BIZ UDPゴシック" panose="020B0400000000000000" pitchFamily="50" charset="-128"/>
                        </a:rPr>
                        <a:t>12 kW</a:t>
                      </a:r>
                      <a:endParaRPr kumimoji="1" lang="ja-JP" altLang="en-US" sz="1200" dirty="0">
                        <a:latin typeface="BIZ UDPゴシック" panose="020B0400000000000000" pitchFamily="50" charset="-128"/>
                        <a:ea typeface="BIZ UDPゴシック" panose="020B0400000000000000" pitchFamily="50" charset="-128"/>
                      </a:endParaRPr>
                    </a:p>
                  </a:txBody>
                  <a:tcPr marL="68580" marR="68580" marT="34290" marB="34290"/>
                </a:tc>
                <a:tc>
                  <a:txBody>
                    <a:bodyPr/>
                    <a:lstStyle/>
                    <a:p>
                      <a:pPr algn="ctr"/>
                      <a:r>
                        <a:rPr kumimoji="1" lang="en-US" altLang="ja-JP" sz="1200" dirty="0">
                          <a:latin typeface="BIZ UDPゴシック" panose="020B0400000000000000" pitchFamily="50" charset="-128"/>
                          <a:ea typeface="BIZ UDPゴシック" panose="020B0400000000000000" pitchFamily="50" charset="-128"/>
                        </a:rPr>
                        <a:t>24 kW</a:t>
                      </a:r>
                      <a:endParaRPr kumimoji="1" lang="ja-JP" altLang="en-US" sz="1200" dirty="0">
                        <a:latin typeface="BIZ UDPゴシック" panose="020B0400000000000000" pitchFamily="50" charset="-128"/>
                        <a:ea typeface="BIZ UDPゴシック" panose="020B0400000000000000" pitchFamily="50" charset="-128"/>
                      </a:endParaRPr>
                    </a:p>
                  </a:txBody>
                  <a:tcPr marL="68580" marR="68580" marT="34290" marB="34290"/>
                </a:tc>
                <a:extLst>
                  <a:ext uri="{0D108BD9-81ED-4DB2-BD59-A6C34878D82A}">
                    <a16:rowId xmlns:a16="http://schemas.microsoft.com/office/drawing/2014/main" val="3042408483"/>
                  </a:ext>
                </a:extLst>
              </a:tr>
              <a:tr h="228600">
                <a:tc>
                  <a:txBody>
                    <a:bodyPr/>
                    <a:lstStyle/>
                    <a:p>
                      <a:pPr algn="ctr"/>
                      <a:r>
                        <a:rPr kumimoji="1" lang="ja-JP" altLang="en-US" sz="1200" dirty="0">
                          <a:latin typeface="BIZ UDPゴシック" panose="020B0400000000000000" pitchFamily="50" charset="-128"/>
                          <a:ea typeface="BIZ UDPゴシック" panose="020B0400000000000000" pitchFamily="50" charset="-128"/>
                        </a:rPr>
                        <a:t>上限容量</a:t>
                      </a:r>
                    </a:p>
                  </a:txBody>
                  <a:tcPr marL="68580" marR="68580" marT="34290" marB="34290"/>
                </a:tc>
                <a:tc>
                  <a:txBody>
                    <a:bodyPr/>
                    <a:lstStyle/>
                    <a:p>
                      <a:pPr algn="ctr"/>
                      <a:r>
                        <a:rPr kumimoji="1" lang="en-US" altLang="ja-JP" sz="1200" dirty="0">
                          <a:latin typeface="BIZ UDPゴシック" panose="020B0400000000000000" pitchFamily="50" charset="-128"/>
                          <a:ea typeface="BIZ UDPゴシック" panose="020B0400000000000000" pitchFamily="50" charset="-128"/>
                        </a:rPr>
                        <a:t> 18 kW</a:t>
                      </a:r>
                      <a:endParaRPr kumimoji="1" lang="ja-JP" altLang="en-US" sz="1200" dirty="0">
                        <a:latin typeface="BIZ UDPゴシック" panose="020B0400000000000000" pitchFamily="50" charset="-128"/>
                        <a:ea typeface="BIZ UDPゴシック" panose="020B0400000000000000" pitchFamily="50" charset="-128"/>
                      </a:endParaRPr>
                    </a:p>
                  </a:txBody>
                  <a:tcPr marL="68580" marR="68580" marT="34290" marB="34290"/>
                </a:tc>
                <a:tc>
                  <a:txBody>
                    <a:bodyPr/>
                    <a:lstStyle/>
                    <a:p>
                      <a:pPr algn="ctr"/>
                      <a:r>
                        <a:rPr kumimoji="1" lang="en-US" altLang="ja-JP" sz="1200" dirty="0">
                          <a:latin typeface="BIZ UDPゴシック" panose="020B0400000000000000" pitchFamily="50" charset="-128"/>
                          <a:ea typeface="BIZ UDPゴシック" panose="020B0400000000000000" pitchFamily="50" charset="-128"/>
                        </a:rPr>
                        <a:t>36 kW</a:t>
                      </a:r>
                      <a:endParaRPr kumimoji="1" lang="ja-JP" altLang="en-US" sz="1200" dirty="0">
                        <a:latin typeface="BIZ UDPゴシック" panose="020B0400000000000000" pitchFamily="50" charset="-128"/>
                        <a:ea typeface="BIZ UDPゴシック" panose="020B0400000000000000" pitchFamily="50" charset="-128"/>
                      </a:endParaRPr>
                    </a:p>
                  </a:txBody>
                  <a:tcPr marL="68580" marR="68580" marT="34290" marB="34290"/>
                </a:tc>
                <a:tc>
                  <a:txBody>
                    <a:bodyPr/>
                    <a:lstStyle/>
                    <a:p>
                      <a:pPr algn="ctr"/>
                      <a:r>
                        <a:rPr kumimoji="1" lang="en-US" altLang="ja-JP" sz="1200" dirty="0">
                          <a:latin typeface="BIZ UDPゴシック" panose="020B0400000000000000" pitchFamily="50" charset="-128"/>
                          <a:ea typeface="BIZ UDPゴシック" panose="020B0400000000000000" pitchFamily="50" charset="-128"/>
                        </a:rPr>
                        <a:t>48 kW</a:t>
                      </a:r>
                      <a:endParaRPr kumimoji="1" lang="ja-JP" altLang="en-US" sz="1200" dirty="0">
                        <a:latin typeface="BIZ UDPゴシック" panose="020B0400000000000000" pitchFamily="50" charset="-128"/>
                        <a:ea typeface="BIZ UDPゴシック" panose="020B0400000000000000" pitchFamily="50" charset="-128"/>
                      </a:endParaRPr>
                    </a:p>
                  </a:txBody>
                  <a:tcPr marL="68580" marR="68580" marT="34290" marB="34290"/>
                </a:tc>
                <a:extLst>
                  <a:ext uri="{0D108BD9-81ED-4DB2-BD59-A6C34878D82A}">
                    <a16:rowId xmlns:a16="http://schemas.microsoft.com/office/drawing/2014/main" val="4172863333"/>
                  </a:ext>
                </a:extLst>
              </a:tr>
            </a:tbl>
          </a:graphicData>
        </a:graphic>
      </p:graphicFrame>
      <p:sp>
        <p:nvSpPr>
          <p:cNvPr id="32" name="テキスト ボックス 31">
            <a:extLst>
              <a:ext uri="{FF2B5EF4-FFF2-40B4-BE49-F238E27FC236}">
                <a16:creationId xmlns:a16="http://schemas.microsoft.com/office/drawing/2014/main" id="{03075B51-A2FA-E9D0-5778-9B2F754BD849}"/>
              </a:ext>
            </a:extLst>
          </p:cNvPr>
          <p:cNvSpPr txBox="1"/>
          <p:nvPr/>
        </p:nvSpPr>
        <p:spPr>
          <a:xfrm>
            <a:off x="4630269" y="4276023"/>
            <a:ext cx="1909823" cy="276999"/>
          </a:xfrm>
          <a:prstGeom prst="rect">
            <a:avLst/>
          </a:prstGeom>
          <a:noFill/>
        </p:spPr>
        <p:txBody>
          <a:bodyPr wrap="square" rtlCol="0">
            <a:spAutoFit/>
          </a:bodyPr>
          <a:lstStyle/>
          <a:p>
            <a:r>
              <a:rPr lang="ja-JP" altLang="en-US" sz="1200" dirty="0">
                <a:latin typeface="BIZ UDPゴシック" panose="020B0400000000000000" pitchFamily="50" charset="-128"/>
                <a:ea typeface="BIZ UDPゴシック" panose="020B0400000000000000" pitchFamily="50" charset="-128"/>
              </a:rPr>
              <a:t>＜工場等＞</a:t>
            </a:r>
            <a:endParaRPr kumimoji="1" lang="ja-JP" altLang="en-US" sz="1200" dirty="0">
              <a:latin typeface="BIZ UDPゴシック" panose="020B0400000000000000" pitchFamily="50" charset="-128"/>
              <a:ea typeface="BIZ UDPゴシック" panose="020B0400000000000000" pitchFamily="50" charset="-128"/>
            </a:endParaRPr>
          </a:p>
        </p:txBody>
      </p:sp>
      <p:sp>
        <p:nvSpPr>
          <p:cNvPr id="34" name="テキスト ボックス 33">
            <a:extLst>
              <a:ext uri="{FF2B5EF4-FFF2-40B4-BE49-F238E27FC236}">
                <a16:creationId xmlns:a16="http://schemas.microsoft.com/office/drawing/2014/main" id="{5B6F2C90-45CD-BA75-A79C-5891DF9E8C32}"/>
              </a:ext>
            </a:extLst>
          </p:cNvPr>
          <p:cNvSpPr txBox="1"/>
          <p:nvPr/>
        </p:nvSpPr>
        <p:spPr>
          <a:xfrm>
            <a:off x="2438400" y="6419032"/>
            <a:ext cx="5933634" cy="276999"/>
          </a:xfrm>
          <a:prstGeom prst="rect">
            <a:avLst/>
          </a:prstGeom>
          <a:noFill/>
          <a:ln>
            <a:noFill/>
          </a:ln>
        </p:spPr>
        <p:txBody>
          <a:bodyPr wrap="square" rtlCol="0">
            <a:spAutoFit/>
          </a:bodyPr>
          <a:lstStyle/>
          <a:p>
            <a:r>
              <a:rPr kumimoji="1" lang="en-US" altLang="ja-JP" sz="1200" dirty="0">
                <a:latin typeface="BIZ UDPゴシック" panose="020B0400000000000000" pitchFamily="50" charset="-128"/>
                <a:ea typeface="BIZ UDPゴシック" panose="020B0400000000000000" pitchFamily="50" charset="-128"/>
              </a:rPr>
              <a:t>※1</a:t>
            </a:r>
            <a:r>
              <a:rPr kumimoji="1" lang="ja-JP" altLang="en-US" sz="1200" dirty="0">
                <a:latin typeface="BIZ UDPゴシック" panose="020B0400000000000000" pitchFamily="50" charset="-128"/>
                <a:ea typeface="BIZ UDPゴシック" panose="020B0400000000000000" pitchFamily="50" charset="-128"/>
              </a:rPr>
              <a:t>　令和</a:t>
            </a:r>
            <a:r>
              <a:rPr kumimoji="1" lang="en-US" altLang="ja-JP" sz="1200" dirty="0">
                <a:latin typeface="BIZ UDPゴシック" panose="020B0400000000000000" pitchFamily="50" charset="-128"/>
                <a:ea typeface="BIZ UDPゴシック" panose="020B0400000000000000" pitchFamily="50" charset="-128"/>
              </a:rPr>
              <a:t>2</a:t>
            </a:r>
            <a:r>
              <a:rPr kumimoji="1" lang="ja-JP" altLang="en-US" sz="1200" dirty="0">
                <a:latin typeface="BIZ UDPゴシック" panose="020B0400000000000000" pitchFamily="50" charset="-128"/>
                <a:ea typeface="BIZ UDPゴシック" panose="020B0400000000000000" pitchFamily="50" charset="-128"/>
              </a:rPr>
              <a:t>～</a:t>
            </a:r>
            <a:r>
              <a:rPr kumimoji="1" lang="en-US" altLang="ja-JP" sz="1200" dirty="0">
                <a:latin typeface="BIZ UDPゴシック" panose="020B0400000000000000" pitchFamily="50" charset="-128"/>
                <a:ea typeface="BIZ UDPゴシック" panose="020B0400000000000000" pitchFamily="50" charset="-128"/>
              </a:rPr>
              <a:t>7</a:t>
            </a:r>
            <a:r>
              <a:rPr kumimoji="1" lang="ja-JP" altLang="en-US" sz="1200" dirty="0">
                <a:latin typeface="BIZ UDPゴシック" panose="020B0400000000000000" pitchFamily="50" charset="-128"/>
                <a:ea typeface="BIZ UDPゴシック" panose="020B0400000000000000" pitchFamily="50" charset="-128"/>
              </a:rPr>
              <a:t>年度までの建築物計画書届出資料（太陽光発電設備導入案件）より算出</a:t>
            </a:r>
          </a:p>
        </p:txBody>
      </p:sp>
      <p:sp>
        <p:nvSpPr>
          <p:cNvPr id="38" name="正方形/長方形 37">
            <a:extLst>
              <a:ext uri="{FF2B5EF4-FFF2-40B4-BE49-F238E27FC236}">
                <a16:creationId xmlns:a16="http://schemas.microsoft.com/office/drawing/2014/main" id="{F122E07D-2A87-6AED-7702-4ACCC55770D0}"/>
              </a:ext>
            </a:extLst>
          </p:cNvPr>
          <p:cNvSpPr/>
          <p:nvPr/>
        </p:nvSpPr>
        <p:spPr>
          <a:xfrm>
            <a:off x="221421" y="3886988"/>
            <a:ext cx="8625840" cy="2522627"/>
          </a:xfrm>
          <a:prstGeom prst="rect">
            <a:avLst/>
          </a:prstGeom>
          <a:noFill/>
          <a:ln w="19050">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9" name="テキスト ボックス 38">
            <a:extLst>
              <a:ext uri="{FF2B5EF4-FFF2-40B4-BE49-F238E27FC236}">
                <a16:creationId xmlns:a16="http://schemas.microsoft.com/office/drawing/2014/main" id="{97E97836-3330-2433-EC1B-E536003FF1DB}"/>
              </a:ext>
            </a:extLst>
          </p:cNvPr>
          <p:cNvSpPr txBox="1"/>
          <p:nvPr/>
        </p:nvSpPr>
        <p:spPr>
          <a:xfrm>
            <a:off x="259080" y="3935775"/>
            <a:ext cx="8461587" cy="338554"/>
          </a:xfrm>
          <a:prstGeom prst="rect">
            <a:avLst/>
          </a:prstGeom>
          <a:noFill/>
        </p:spPr>
        <p:txBody>
          <a:bodyPr wrap="square" rtlCol="0">
            <a:spAutoFit/>
          </a:bodyPr>
          <a:lstStyle/>
          <a:p>
            <a:r>
              <a:rPr lang="ja-JP" altLang="en-US" sz="1600" dirty="0">
                <a:latin typeface="BIZ UDP明朝 Medium" panose="02020500000000000000" pitchFamily="18" charset="-128"/>
                <a:ea typeface="BIZ UDP明朝 Medium" panose="02020500000000000000" pitchFamily="18" charset="-128"/>
              </a:rPr>
              <a:t>○設置基準容量の上限値</a:t>
            </a:r>
            <a:r>
              <a:rPr kumimoji="1" lang="en-US" altLang="ja-JP" sz="1600" baseline="30000" dirty="0">
                <a:latin typeface="BIZ UDPゴシック" panose="020B0400000000000000" pitchFamily="50" charset="-128"/>
                <a:ea typeface="BIZ UDPゴシック" panose="020B0400000000000000" pitchFamily="50" charset="-128"/>
              </a:rPr>
              <a:t>※2</a:t>
            </a:r>
            <a:r>
              <a:rPr kumimoji="1" lang="en-US" altLang="ja-JP" sz="1600" u="sng" baseline="30000" dirty="0">
                <a:latin typeface="BIZ UDPゴシック" panose="020B0400000000000000" pitchFamily="50" charset="-128"/>
                <a:ea typeface="BIZ UDPゴシック" panose="020B0400000000000000" pitchFamily="50" charset="-128"/>
              </a:rPr>
              <a:t> </a:t>
            </a:r>
            <a:r>
              <a:rPr lang="ja-JP" altLang="en-US" sz="1600" dirty="0">
                <a:latin typeface="BIZ UDP明朝 Medium" panose="02020500000000000000" pitchFamily="18" charset="-128"/>
                <a:ea typeface="BIZ UDP明朝 Medium" panose="02020500000000000000" pitchFamily="18" charset="-128"/>
              </a:rPr>
              <a:t>・下限値</a:t>
            </a:r>
            <a:endParaRPr lang="en-US" altLang="ja-JP" sz="1600" dirty="0">
              <a:latin typeface="BIZ UDP明朝 Medium" panose="02020500000000000000" pitchFamily="18" charset="-128"/>
              <a:ea typeface="BIZ UDP明朝 Medium" panose="02020500000000000000" pitchFamily="18" charset="-128"/>
            </a:endParaRPr>
          </a:p>
        </p:txBody>
      </p:sp>
    </p:spTree>
    <p:extLst>
      <p:ext uri="{BB962C8B-B14F-4D97-AF65-F5344CB8AC3E}">
        <p14:creationId xmlns:p14="http://schemas.microsoft.com/office/powerpoint/2010/main" val="24413060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04EF30-8CE8-AF62-7C39-E1CE666083B2}"/>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6DE79C16-F1C1-EE88-1511-CE5BD68F6B05}"/>
              </a:ext>
            </a:extLst>
          </p:cNvPr>
          <p:cNvSpPr>
            <a:spLocks noGrp="1"/>
          </p:cNvSpPr>
          <p:nvPr>
            <p:ph type="sldNum" sz="quarter" idx="12"/>
          </p:nvPr>
        </p:nvSpPr>
        <p:spPr>
          <a:xfrm>
            <a:off x="6826298" y="6479761"/>
            <a:ext cx="2057400" cy="365125"/>
          </a:xfrm>
        </p:spPr>
        <p:txBody>
          <a:bodyPr/>
          <a:lstStyle/>
          <a:p>
            <a:fld id="{E9DA2AB3-856D-45F8-A5C2-10CE07E9BDD4}" type="slidenum">
              <a:rPr kumimoji="1" lang="ja-JP" altLang="en-US" sz="1800" smtClean="0"/>
              <a:t>15</a:t>
            </a:fld>
            <a:endParaRPr kumimoji="1" lang="ja-JP" altLang="en-US" dirty="0"/>
          </a:p>
        </p:txBody>
      </p:sp>
      <p:graphicFrame>
        <p:nvGraphicFramePr>
          <p:cNvPr id="22" name="表 11">
            <a:extLst>
              <a:ext uri="{FF2B5EF4-FFF2-40B4-BE49-F238E27FC236}">
                <a16:creationId xmlns:a16="http://schemas.microsoft.com/office/drawing/2014/main" id="{FBF06F0D-F4EC-FD96-628C-4C4FB03E09F7}"/>
              </a:ext>
            </a:extLst>
          </p:cNvPr>
          <p:cNvGraphicFramePr>
            <a:graphicFrameLocks noGrp="1"/>
          </p:cNvGraphicFramePr>
          <p:nvPr>
            <p:extLst>
              <p:ext uri="{D42A27DB-BD31-4B8C-83A1-F6EECF244321}">
                <p14:modId xmlns:p14="http://schemas.microsoft.com/office/powerpoint/2010/main" val="1615694432"/>
              </p:ext>
            </p:extLst>
          </p:nvPr>
        </p:nvGraphicFramePr>
        <p:xfrm>
          <a:off x="396240" y="914512"/>
          <a:ext cx="8513820" cy="914400"/>
        </p:xfrm>
        <a:graphic>
          <a:graphicData uri="http://schemas.openxmlformats.org/drawingml/2006/table">
            <a:tbl>
              <a:tblPr firstRow="1" bandRow="1">
                <a:tableStyleId>{5C22544A-7EE6-4342-B048-85BDC9FD1C3A}</a:tableStyleId>
              </a:tblPr>
              <a:tblGrid>
                <a:gridCol w="772160">
                  <a:extLst>
                    <a:ext uri="{9D8B030D-6E8A-4147-A177-3AD203B41FA5}">
                      <a16:colId xmlns:a16="http://schemas.microsoft.com/office/drawing/2014/main" val="2200006297"/>
                    </a:ext>
                  </a:extLst>
                </a:gridCol>
                <a:gridCol w="2082800">
                  <a:extLst>
                    <a:ext uri="{9D8B030D-6E8A-4147-A177-3AD203B41FA5}">
                      <a16:colId xmlns:a16="http://schemas.microsoft.com/office/drawing/2014/main" val="1370676947"/>
                    </a:ext>
                  </a:extLst>
                </a:gridCol>
                <a:gridCol w="2889809">
                  <a:extLst>
                    <a:ext uri="{9D8B030D-6E8A-4147-A177-3AD203B41FA5}">
                      <a16:colId xmlns:a16="http://schemas.microsoft.com/office/drawing/2014/main" val="994308111"/>
                    </a:ext>
                  </a:extLst>
                </a:gridCol>
                <a:gridCol w="2769051">
                  <a:extLst>
                    <a:ext uri="{9D8B030D-6E8A-4147-A177-3AD203B41FA5}">
                      <a16:colId xmlns:a16="http://schemas.microsoft.com/office/drawing/2014/main" val="1785310846"/>
                    </a:ext>
                  </a:extLst>
                </a:gridCol>
              </a:tblGrid>
              <a:tr h="248037">
                <a:tc gridSpan="2">
                  <a:txBody>
                    <a:bodyPr/>
                    <a:lstStyle/>
                    <a:p>
                      <a:pPr algn="ctr"/>
                      <a:r>
                        <a:rPr kumimoji="1" lang="ja-JP" altLang="en-US" sz="1400" dirty="0">
                          <a:latin typeface="BIZ UDPゴシック" panose="020B0400000000000000" pitchFamily="50" charset="-128"/>
                          <a:ea typeface="BIZ UDPゴシック" panose="020B0400000000000000" pitchFamily="50" charset="-128"/>
                        </a:rPr>
                        <a:t>用途・規模</a:t>
                      </a:r>
                    </a:p>
                  </a:txBody>
                  <a:tcPr/>
                </a:tc>
                <a:tc hMerge="1">
                  <a:txBody>
                    <a:bodyPr/>
                    <a:lstStyle/>
                    <a:p>
                      <a:endParaRPr kumimoji="1" lang="ja-JP" altLang="en-US" sz="1600" dirty="0">
                        <a:latin typeface="BIZ UDPゴシック" panose="020B0400000000000000" pitchFamily="50" charset="-128"/>
                        <a:ea typeface="BIZ UDPゴシック" panose="020B0400000000000000" pitchFamily="50" charset="-128"/>
                      </a:endParaRPr>
                    </a:p>
                  </a:txBody>
                  <a:tcPr/>
                </a:tc>
                <a:tc>
                  <a:txBody>
                    <a:bodyPr/>
                    <a:lstStyle/>
                    <a:p>
                      <a:r>
                        <a:rPr kumimoji="1" lang="en-US" altLang="ja-JP" sz="1400" dirty="0">
                          <a:latin typeface="BIZ UDPゴシック" panose="020B0400000000000000" pitchFamily="50" charset="-128"/>
                          <a:ea typeface="BIZ UDPゴシック" panose="020B0400000000000000" pitchFamily="50" charset="-128"/>
                        </a:rPr>
                        <a:t>2030</a:t>
                      </a:r>
                      <a:r>
                        <a:rPr kumimoji="1" lang="ja-JP" altLang="en-US" sz="1400" dirty="0">
                          <a:latin typeface="BIZ UDPゴシック" panose="020B0400000000000000" pitchFamily="50" charset="-128"/>
                          <a:ea typeface="BIZ UDPゴシック" panose="020B0400000000000000" pitchFamily="50" charset="-128"/>
                        </a:rPr>
                        <a:t>年累計</a:t>
                      </a:r>
                      <a:r>
                        <a:rPr kumimoji="1" lang="ja-JP" altLang="en-US" sz="1200" dirty="0">
                          <a:latin typeface="BIZ UDPゴシック" panose="020B0400000000000000" pitchFamily="50" charset="-128"/>
                          <a:ea typeface="BIZ UDPゴシック" panose="020B0400000000000000" pitchFamily="50" charset="-128"/>
                        </a:rPr>
                        <a:t>（</a:t>
                      </a:r>
                      <a:r>
                        <a:rPr kumimoji="1" lang="en-US" altLang="ja-JP" sz="1200" dirty="0">
                          <a:latin typeface="BIZ UDPゴシック" panose="020B0400000000000000" pitchFamily="50" charset="-128"/>
                          <a:ea typeface="BIZ UDPゴシック" panose="020B0400000000000000" pitchFamily="50" charset="-128"/>
                        </a:rPr>
                        <a:t>2029</a:t>
                      </a:r>
                      <a:r>
                        <a:rPr kumimoji="1" lang="ja-JP" altLang="en-US" sz="1200" dirty="0">
                          <a:latin typeface="BIZ UDPゴシック" panose="020B0400000000000000" pitchFamily="50" charset="-128"/>
                          <a:ea typeface="BIZ UDPゴシック" panose="020B0400000000000000" pitchFamily="50" charset="-128"/>
                        </a:rPr>
                        <a:t>からの</a:t>
                      </a:r>
                      <a:r>
                        <a:rPr kumimoji="1" lang="en-US" altLang="ja-JP" sz="1200" dirty="0">
                          <a:latin typeface="BIZ UDPゴシック" panose="020B0400000000000000" pitchFamily="50" charset="-128"/>
                          <a:ea typeface="BIZ UDPゴシック" panose="020B0400000000000000" pitchFamily="50" charset="-128"/>
                        </a:rPr>
                        <a:t>2</a:t>
                      </a:r>
                      <a:r>
                        <a:rPr kumimoji="1" lang="ja-JP" altLang="en-US" sz="1200" dirty="0">
                          <a:latin typeface="BIZ UDPゴシック" panose="020B0400000000000000" pitchFamily="50" charset="-128"/>
                          <a:ea typeface="BIZ UDPゴシック" panose="020B0400000000000000" pitchFamily="50" charset="-128"/>
                        </a:rPr>
                        <a:t>年分）</a:t>
                      </a:r>
                      <a:endParaRPr kumimoji="1" lang="ja-JP" altLang="en-US" sz="1400" dirty="0">
                        <a:latin typeface="BIZ UDPゴシック" panose="020B0400000000000000" pitchFamily="50" charset="-128"/>
                        <a:ea typeface="BIZ UDPゴシック" panose="020B0400000000000000" pitchFamily="50" charset="-128"/>
                      </a:endParaRPr>
                    </a:p>
                  </a:txBody>
                  <a:tcPr/>
                </a:tc>
                <a:tc>
                  <a:txBody>
                    <a:bodyPr/>
                    <a:lstStyle/>
                    <a:p>
                      <a:r>
                        <a:rPr kumimoji="1" lang="en-US" altLang="ja-JP" sz="1400" dirty="0">
                          <a:latin typeface="BIZ UDPゴシック" panose="020B0400000000000000" pitchFamily="50" charset="-128"/>
                          <a:ea typeface="BIZ UDPゴシック" panose="020B0400000000000000" pitchFamily="50" charset="-128"/>
                        </a:rPr>
                        <a:t>2035</a:t>
                      </a:r>
                      <a:r>
                        <a:rPr kumimoji="1" lang="ja-JP" altLang="en-US" sz="1400" dirty="0">
                          <a:latin typeface="BIZ UDPゴシック" panose="020B0400000000000000" pitchFamily="50" charset="-128"/>
                          <a:ea typeface="BIZ UDPゴシック" panose="020B0400000000000000" pitchFamily="50" charset="-128"/>
                        </a:rPr>
                        <a:t>年累計</a:t>
                      </a:r>
                      <a:r>
                        <a:rPr kumimoji="1" lang="ja-JP" altLang="en-US" sz="1200" dirty="0">
                          <a:latin typeface="BIZ UDPゴシック" panose="020B0400000000000000" pitchFamily="50" charset="-128"/>
                          <a:ea typeface="BIZ UDPゴシック" panose="020B0400000000000000" pitchFamily="50" charset="-128"/>
                        </a:rPr>
                        <a:t>（</a:t>
                      </a:r>
                      <a:r>
                        <a:rPr kumimoji="1" lang="en-US" altLang="ja-JP" sz="1200" dirty="0">
                          <a:latin typeface="BIZ UDPゴシック" panose="020B0400000000000000" pitchFamily="50" charset="-128"/>
                          <a:ea typeface="BIZ UDPゴシック" panose="020B0400000000000000" pitchFamily="50" charset="-128"/>
                        </a:rPr>
                        <a:t>2029</a:t>
                      </a:r>
                      <a:r>
                        <a:rPr kumimoji="1" lang="ja-JP" altLang="en-US" sz="1200" dirty="0">
                          <a:latin typeface="BIZ UDPゴシック" panose="020B0400000000000000" pitchFamily="50" charset="-128"/>
                          <a:ea typeface="BIZ UDPゴシック" panose="020B0400000000000000" pitchFamily="50" charset="-128"/>
                        </a:rPr>
                        <a:t>からの</a:t>
                      </a:r>
                      <a:r>
                        <a:rPr kumimoji="1" lang="en-US" altLang="ja-JP" sz="1200" dirty="0">
                          <a:latin typeface="BIZ UDPゴシック" panose="020B0400000000000000" pitchFamily="50" charset="-128"/>
                          <a:ea typeface="BIZ UDPゴシック" panose="020B0400000000000000" pitchFamily="50" charset="-128"/>
                        </a:rPr>
                        <a:t>7</a:t>
                      </a:r>
                      <a:r>
                        <a:rPr kumimoji="1" lang="ja-JP" altLang="en-US" sz="1200" dirty="0">
                          <a:latin typeface="BIZ UDPゴシック" panose="020B0400000000000000" pitchFamily="50" charset="-128"/>
                          <a:ea typeface="BIZ UDPゴシック" panose="020B0400000000000000" pitchFamily="50" charset="-128"/>
                        </a:rPr>
                        <a:t>年分）</a:t>
                      </a:r>
                      <a:endParaRPr kumimoji="1" lang="ja-JP" altLang="en-US" sz="1400" dirty="0">
                        <a:latin typeface="BIZ UDPゴシック" panose="020B0400000000000000" pitchFamily="50" charset="-128"/>
                        <a:ea typeface="BIZ UDPゴシック" panose="020B0400000000000000" pitchFamily="50" charset="-128"/>
                      </a:endParaRPr>
                    </a:p>
                  </a:txBody>
                  <a:tcPr/>
                </a:tc>
                <a:extLst>
                  <a:ext uri="{0D108BD9-81ED-4DB2-BD59-A6C34878D82A}">
                    <a16:rowId xmlns:a16="http://schemas.microsoft.com/office/drawing/2014/main" val="3688492637"/>
                  </a:ext>
                </a:extLst>
              </a:tr>
              <a:tr h="251359">
                <a:tc>
                  <a:txBody>
                    <a:bodyPr/>
                    <a:lstStyle/>
                    <a:p>
                      <a:r>
                        <a:rPr kumimoji="1" lang="ja-JP" altLang="en-US" sz="1400" dirty="0">
                          <a:latin typeface="BIZ UDPゴシック" panose="020B0400000000000000" pitchFamily="50" charset="-128"/>
                          <a:ea typeface="BIZ UDPゴシック" panose="020B0400000000000000" pitchFamily="50" charset="-128"/>
                        </a:rPr>
                        <a:t>非住宅</a:t>
                      </a:r>
                    </a:p>
                  </a:txBody>
                  <a:tcPr/>
                </a:tc>
                <a:tc>
                  <a:txBody>
                    <a:bodyPr/>
                    <a:lstStyle/>
                    <a:p>
                      <a:pPr algn="ctr"/>
                      <a:r>
                        <a:rPr kumimoji="1" lang="ja-JP" altLang="en-US" sz="1400" dirty="0">
                          <a:latin typeface="BIZ UDPゴシック" panose="020B0400000000000000" pitchFamily="50" charset="-128"/>
                          <a:ea typeface="BIZ UDPゴシック" panose="020B0400000000000000" pitchFamily="50" charset="-128"/>
                        </a:rPr>
                        <a:t>延床面積</a:t>
                      </a:r>
                      <a:r>
                        <a:rPr kumimoji="1" lang="en-US" altLang="ja-JP" sz="1400" dirty="0">
                          <a:latin typeface="BIZ UDPゴシック" panose="020B0400000000000000" pitchFamily="50" charset="-128"/>
                          <a:ea typeface="BIZ UDPゴシック" panose="020B0400000000000000" pitchFamily="50" charset="-128"/>
                        </a:rPr>
                        <a:t>2,000</a:t>
                      </a:r>
                      <a:r>
                        <a:rPr kumimoji="1" lang="ja-JP" altLang="en-US" sz="1400" dirty="0">
                          <a:latin typeface="BIZ UDPゴシック" panose="020B0400000000000000" pitchFamily="50" charset="-128"/>
                          <a:ea typeface="BIZ UDPゴシック" panose="020B0400000000000000" pitchFamily="50" charset="-128"/>
                        </a:rPr>
                        <a:t>㎡以上</a:t>
                      </a:r>
                      <a:endParaRPr kumimoji="1" lang="en-US" altLang="ja-JP" sz="1400" dirty="0">
                        <a:latin typeface="BIZ UDPゴシック" panose="020B0400000000000000" pitchFamily="50" charset="-128"/>
                        <a:ea typeface="BIZ UDPゴシック" panose="020B0400000000000000" pitchFamily="50" charset="-128"/>
                      </a:endParaRPr>
                    </a:p>
                  </a:txBody>
                  <a:tcPr/>
                </a:tc>
                <a:tc>
                  <a:txBody>
                    <a:bodyPr/>
                    <a:lstStyle/>
                    <a:p>
                      <a:pPr algn="ctr"/>
                      <a:r>
                        <a:rPr kumimoji="1" lang="en-US" altLang="ja-JP" sz="1400" dirty="0">
                          <a:latin typeface="BIZ UDPゴシック" panose="020B0400000000000000" pitchFamily="50" charset="-128"/>
                          <a:ea typeface="BIZ UDPゴシック" panose="020B0400000000000000" pitchFamily="50" charset="-128"/>
                        </a:rPr>
                        <a:t>0.50</a:t>
                      </a:r>
                      <a:r>
                        <a:rPr kumimoji="1" lang="ja-JP" altLang="en-US" sz="1400" dirty="0">
                          <a:latin typeface="BIZ UDPゴシック" panose="020B0400000000000000" pitchFamily="50" charset="-128"/>
                          <a:ea typeface="BIZ UDPゴシック" panose="020B0400000000000000" pitchFamily="50" charset="-128"/>
                        </a:rPr>
                        <a:t>万</a:t>
                      </a:r>
                      <a:r>
                        <a:rPr kumimoji="1" lang="en-US" altLang="ja-JP" sz="1400" dirty="0">
                          <a:latin typeface="BIZ UDPゴシック" panose="020B0400000000000000" pitchFamily="50" charset="-128"/>
                          <a:ea typeface="BIZ UDPゴシック" panose="020B0400000000000000" pitchFamily="50" charset="-128"/>
                        </a:rPr>
                        <a:t>kW</a:t>
                      </a:r>
                      <a:endParaRPr kumimoji="1" lang="ja-JP" altLang="en-US" sz="1400" dirty="0">
                        <a:latin typeface="BIZ UDPゴシック" panose="020B0400000000000000" pitchFamily="50" charset="-128"/>
                        <a:ea typeface="BIZ UDPゴシック" panose="020B0400000000000000" pitchFamily="50" charset="-128"/>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dirty="0">
                          <a:latin typeface="BIZ UDPゴシック" panose="020B0400000000000000" pitchFamily="50" charset="-128"/>
                          <a:ea typeface="BIZ UDPゴシック" panose="020B0400000000000000" pitchFamily="50" charset="-128"/>
                        </a:rPr>
                        <a:t>１．７４万</a:t>
                      </a:r>
                      <a:r>
                        <a:rPr kumimoji="1" lang="en-US" altLang="ja-JP" sz="1400" dirty="0">
                          <a:latin typeface="BIZ UDPゴシック" panose="020B0400000000000000" pitchFamily="50" charset="-128"/>
                          <a:ea typeface="BIZ UDPゴシック" panose="020B0400000000000000" pitchFamily="50" charset="-128"/>
                        </a:rPr>
                        <a:t>kW</a:t>
                      </a:r>
                      <a:endParaRPr kumimoji="1" lang="ja-JP" altLang="en-US" sz="1400" dirty="0">
                        <a:latin typeface="BIZ UDPゴシック" panose="020B0400000000000000" pitchFamily="50" charset="-128"/>
                        <a:ea typeface="BIZ UDPゴシック" panose="020B0400000000000000" pitchFamily="50" charset="-128"/>
                      </a:endParaRPr>
                    </a:p>
                  </a:txBody>
                  <a:tcPr/>
                </a:tc>
                <a:extLst>
                  <a:ext uri="{0D108BD9-81ED-4DB2-BD59-A6C34878D82A}">
                    <a16:rowId xmlns:a16="http://schemas.microsoft.com/office/drawing/2014/main" val="2719984517"/>
                  </a:ext>
                </a:extLst>
              </a:tr>
              <a:tr h="251359">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dirty="0">
                          <a:latin typeface="BIZ UDPゴシック" panose="020B0400000000000000" pitchFamily="50" charset="-128"/>
                          <a:ea typeface="BIZ UDPゴシック" panose="020B0400000000000000" pitchFamily="50" charset="-128"/>
                        </a:rPr>
                        <a:t>目標達成に向けた必要量</a:t>
                      </a:r>
                    </a:p>
                  </a:txBody>
                  <a:tcPr/>
                </a:tc>
                <a:tc hMerge="1">
                  <a:txBody>
                    <a:bodyPr/>
                    <a:lstStyle/>
                    <a:p>
                      <a:pPr algn="ctr"/>
                      <a:endParaRPr kumimoji="1" lang="en-US" altLang="ja-JP" sz="1400" dirty="0">
                        <a:latin typeface="BIZ UDPゴシック" panose="020B0400000000000000" pitchFamily="50" charset="-128"/>
                        <a:ea typeface="BIZ UDPゴシック" panose="020B0400000000000000" pitchFamily="50" charset="-128"/>
                      </a:endParaRPr>
                    </a:p>
                  </a:txBody>
                  <a:tcPr/>
                </a:tc>
                <a:tc>
                  <a:txBody>
                    <a:bodyPr/>
                    <a:lstStyle/>
                    <a:p>
                      <a:pPr algn="ctr"/>
                      <a:r>
                        <a:rPr kumimoji="1" lang="en-US" altLang="ja-JP" sz="1400" dirty="0">
                          <a:latin typeface="BIZ UDPゴシック" panose="020B0400000000000000" pitchFamily="50" charset="-128"/>
                          <a:ea typeface="BIZ UDPゴシック" panose="020B0400000000000000" pitchFamily="50" charset="-128"/>
                        </a:rPr>
                        <a:t>0.2</a:t>
                      </a:r>
                      <a:r>
                        <a:rPr kumimoji="1" lang="ja-JP" altLang="en-US" sz="1400" dirty="0">
                          <a:latin typeface="BIZ UDPゴシック" panose="020B0400000000000000" pitchFamily="50" charset="-128"/>
                          <a:ea typeface="BIZ UDPゴシック" panose="020B0400000000000000" pitchFamily="50" charset="-128"/>
                        </a:rPr>
                        <a:t>万</a:t>
                      </a:r>
                      <a:r>
                        <a:rPr kumimoji="1" lang="en-US" altLang="ja-JP" sz="1400" dirty="0">
                          <a:latin typeface="BIZ UDPゴシック" panose="020B0400000000000000" pitchFamily="50" charset="-128"/>
                          <a:ea typeface="BIZ UDPゴシック" panose="020B0400000000000000" pitchFamily="50" charset="-128"/>
                        </a:rPr>
                        <a:t>kW</a:t>
                      </a:r>
                      <a:endParaRPr kumimoji="1" lang="ja-JP" altLang="en-US" sz="1400" dirty="0">
                        <a:latin typeface="BIZ UDPゴシック" panose="020B0400000000000000" pitchFamily="50" charset="-128"/>
                        <a:ea typeface="BIZ UDPゴシック" panose="020B0400000000000000" pitchFamily="50" charset="-128"/>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dirty="0">
                          <a:latin typeface="BIZ UDPゴシック" panose="020B0400000000000000" pitchFamily="50" charset="-128"/>
                          <a:ea typeface="BIZ UDPゴシック" panose="020B0400000000000000" pitchFamily="50" charset="-128"/>
                        </a:rPr>
                        <a:t>1.7</a:t>
                      </a:r>
                      <a:r>
                        <a:rPr kumimoji="1" lang="ja-JP" altLang="en-US" sz="1400" dirty="0">
                          <a:latin typeface="BIZ UDPゴシック" panose="020B0400000000000000" pitchFamily="50" charset="-128"/>
                          <a:ea typeface="BIZ UDPゴシック" panose="020B0400000000000000" pitchFamily="50" charset="-128"/>
                        </a:rPr>
                        <a:t>万</a:t>
                      </a:r>
                      <a:r>
                        <a:rPr kumimoji="1" lang="en-US" altLang="ja-JP" sz="1400" dirty="0">
                          <a:latin typeface="BIZ UDPゴシック" panose="020B0400000000000000" pitchFamily="50" charset="-128"/>
                          <a:ea typeface="BIZ UDPゴシック" panose="020B0400000000000000" pitchFamily="50" charset="-128"/>
                        </a:rPr>
                        <a:t>kW</a:t>
                      </a:r>
                      <a:endParaRPr kumimoji="1" lang="ja-JP" altLang="en-US" sz="1400" dirty="0">
                        <a:latin typeface="BIZ UDPゴシック" panose="020B0400000000000000" pitchFamily="50" charset="-128"/>
                        <a:ea typeface="BIZ UDPゴシック" panose="020B0400000000000000" pitchFamily="50" charset="-128"/>
                      </a:endParaRPr>
                    </a:p>
                  </a:txBody>
                  <a:tcPr/>
                </a:tc>
                <a:extLst>
                  <a:ext uri="{0D108BD9-81ED-4DB2-BD59-A6C34878D82A}">
                    <a16:rowId xmlns:a16="http://schemas.microsoft.com/office/drawing/2014/main" val="3736655409"/>
                  </a:ext>
                </a:extLst>
              </a:tr>
            </a:tbl>
          </a:graphicData>
        </a:graphic>
      </p:graphicFrame>
      <p:sp>
        <p:nvSpPr>
          <p:cNvPr id="34" name="テキスト ボックス 33">
            <a:extLst>
              <a:ext uri="{FF2B5EF4-FFF2-40B4-BE49-F238E27FC236}">
                <a16:creationId xmlns:a16="http://schemas.microsoft.com/office/drawing/2014/main" id="{4783950F-D640-562D-52CA-9DF00C2F9208}"/>
              </a:ext>
            </a:extLst>
          </p:cNvPr>
          <p:cNvSpPr txBox="1"/>
          <p:nvPr/>
        </p:nvSpPr>
        <p:spPr>
          <a:xfrm>
            <a:off x="166155" y="410109"/>
            <a:ext cx="8743904" cy="307777"/>
          </a:xfrm>
          <a:prstGeom prst="rect">
            <a:avLst/>
          </a:prstGeom>
          <a:noFill/>
        </p:spPr>
        <p:txBody>
          <a:bodyPr wrap="square">
            <a:spAutoFit/>
          </a:bodyPr>
          <a:lstStyle/>
          <a:p>
            <a:r>
              <a:rPr lang="ja-JP" altLang="en-US" sz="1400" dirty="0">
                <a:latin typeface="BIZ UDP明朝 Medium" panose="02020500000000000000" pitchFamily="18" charset="-128"/>
                <a:ea typeface="BIZ UDP明朝 Medium" panose="02020500000000000000" pitchFamily="18" charset="-128"/>
              </a:rPr>
              <a:t>設定した「設置基準容量算定式」及び「上限容量、下限容量」を用いて、設置義務化により創出される導入量を試算</a:t>
            </a:r>
            <a:endParaRPr lang="en-US" altLang="ja-JP" sz="1400" dirty="0">
              <a:latin typeface="BIZ UDP明朝 Medium" panose="02020500000000000000" pitchFamily="18" charset="-128"/>
              <a:ea typeface="BIZ UDP明朝 Medium" panose="02020500000000000000" pitchFamily="18" charset="-128"/>
            </a:endParaRPr>
          </a:p>
        </p:txBody>
      </p:sp>
      <p:sp>
        <p:nvSpPr>
          <p:cNvPr id="43" name="テキスト ボックス 42">
            <a:extLst>
              <a:ext uri="{FF2B5EF4-FFF2-40B4-BE49-F238E27FC236}">
                <a16:creationId xmlns:a16="http://schemas.microsoft.com/office/drawing/2014/main" id="{DC84F3A5-8789-FBAE-6840-5BBF77862FF0}"/>
              </a:ext>
            </a:extLst>
          </p:cNvPr>
          <p:cNvSpPr txBox="1"/>
          <p:nvPr/>
        </p:nvSpPr>
        <p:spPr>
          <a:xfrm>
            <a:off x="2730260" y="2166076"/>
            <a:ext cx="3608166" cy="338554"/>
          </a:xfrm>
          <a:prstGeom prst="rect">
            <a:avLst/>
          </a:prstGeom>
          <a:noFill/>
        </p:spPr>
        <p:txBody>
          <a:bodyPr wrap="square">
            <a:spAutoFit/>
          </a:bodyPr>
          <a:lstStyle/>
          <a:p>
            <a:r>
              <a:rPr lang="ja-JP" altLang="en-US" sz="1600" b="1" u="sng" dirty="0">
                <a:latin typeface="BIZ UDPゴシック" panose="020B0400000000000000" pitchFamily="50" charset="-128"/>
                <a:ea typeface="BIZ UDPゴシック" panose="020B0400000000000000" pitchFamily="50" charset="-128"/>
              </a:rPr>
              <a:t>必要量を上回る導入量が見込まれる。</a:t>
            </a:r>
            <a:endParaRPr lang="en-US" altLang="ja-JP" sz="1600" b="1" u="sng" dirty="0">
              <a:latin typeface="BIZ UDPゴシック" panose="020B0400000000000000" pitchFamily="50" charset="-128"/>
              <a:ea typeface="BIZ UDPゴシック" panose="020B0400000000000000" pitchFamily="50" charset="-128"/>
            </a:endParaRPr>
          </a:p>
        </p:txBody>
      </p:sp>
      <p:sp>
        <p:nvSpPr>
          <p:cNvPr id="45" name="二等辺三角形 44">
            <a:extLst>
              <a:ext uri="{FF2B5EF4-FFF2-40B4-BE49-F238E27FC236}">
                <a16:creationId xmlns:a16="http://schemas.microsoft.com/office/drawing/2014/main" id="{75CF562B-6502-2957-1431-EAB03F0BDFF3}"/>
              </a:ext>
            </a:extLst>
          </p:cNvPr>
          <p:cNvSpPr/>
          <p:nvPr/>
        </p:nvSpPr>
        <p:spPr>
          <a:xfrm rot="10800000">
            <a:off x="3462463" y="1925081"/>
            <a:ext cx="2143760" cy="2032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F9C21B38-F98E-DA36-CB83-6E211C14FFCF}"/>
              </a:ext>
            </a:extLst>
          </p:cNvPr>
          <p:cNvSpPr txBox="1"/>
          <p:nvPr/>
        </p:nvSpPr>
        <p:spPr>
          <a:xfrm>
            <a:off x="0" y="0"/>
            <a:ext cx="9144000" cy="400110"/>
          </a:xfrm>
          <a:prstGeom prst="rect">
            <a:avLst/>
          </a:prstGeom>
          <a:solidFill>
            <a:schemeClr val="accent5">
              <a:lumMod val="40000"/>
              <a:lumOff val="60000"/>
            </a:schemeClr>
          </a:solidFill>
        </p:spPr>
        <p:txBody>
          <a:bodyPr wrap="square" rtlCol="0">
            <a:spAutoFit/>
          </a:bodyPr>
          <a:lstStyle/>
          <a:p>
            <a:r>
              <a:rPr lang="ja-JP" altLang="en-US" sz="2000" dirty="0">
                <a:latin typeface="BIZ UDPゴシック" panose="020B0400000000000000" pitchFamily="50" charset="-128"/>
                <a:ea typeface="BIZ UDPゴシック" panose="020B0400000000000000" pitchFamily="50" charset="-128"/>
              </a:rPr>
              <a:t>建築物への太陽光発電設備の設置義務化による効果試算（導入容量）</a:t>
            </a:r>
            <a:endParaRPr kumimoji="1" lang="ja-JP" altLang="en-US" sz="2000" dirty="0">
              <a:latin typeface="BIZ UDPゴシック" panose="020B0400000000000000" pitchFamily="50" charset="-128"/>
              <a:ea typeface="BIZ UDPゴシック" panose="020B0400000000000000" pitchFamily="50" charset="-128"/>
            </a:endParaRPr>
          </a:p>
        </p:txBody>
      </p:sp>
      <p:sp>
        <p:nvSpPr>
          <p:cNvPr id="10" name="テキスト ボックス 9">
            <a:extLst>
              <a:ext uri="{FF2B5EF4-FFF2-40B4-BE49-F238E27FC236}">
                <a16:creationId xmlns:a16="http://schemas.microsoft.com/office/drawing/2014/main" id="{8D997960-05A6-D887-AD5F-FEDA25A7DFE7}"/>
              </a:ext>
            </a:extLst>
          </p:cNvPr>
          <p:cNvSpPr txBox="1"/>
          <p:nvPr/>
        </p:nvSpPr>
        <p:spPr>
          <a:xfrm>
            <a:off x="396240" y="2852410"/>
            <a:ext cx="8321040" cy="338554"/>
          </a:xfrm>
          <a:prstGeom prst="rect">
            <a:avLst/>
          </a:prstGeom>
          <a:noFill/>
          <a:ln w="9525">
            <a:solidFill>
              <a:schemeClr val="tx1"/>
            </a:solidFill>
          </a:ln>
        </p:spPr>
        <p:txBody>
          <a:bodyPr wrap="square">
            <a:spAutoFit/>
          </a:bodyPr>
          <a:lstStyle/>
          <a:p>
            <a:pPr marL="0" indent="0" algn="ctr">
              <a:lnSpc>
                <a:spcPct val="100000"/>
              </a:lnSpc>
              <a:spcBef>
                <a:spcPts val="0"/>
              </a:spcBef>
              <a:buNone/>
            </a:pPr>
            <a:r>
              <a:rPr lang="ja-JP" altLang="en-US" sz="1600" b="1" dirty="0">
                <a:latin typeface="BIZ UDPゴシック" panose="020B0400000000000000" pitchFamily="50" charset="-128"/>
                <a:ea typeface="BIZ UDPゴシック" panose="020B0400000000000000" pitchFamily="50" charset="-128"/>
              </a:rPr>
              <a:t>２０３０年度における自立・分散型エネルギー導入目標達成に向けた必要量</a:t>
            </a:r>
            <a:r>
              <a:rPr lang="en-US" altLang="ja-JP" sz="1600" b="1" dirty="0">
                <a:latin typeface="BIZ UDPゴシック" panose="020B0400000000000000" pitchFamily="50" charset="-128"/>
                <a:ea typeface="BIZ UDPゴシック" panose="020B0400000000000000" pitchFamily="50" charset="-128"/>
              </a:rPr>
              <a:t>: 0.</a:t>
            </a:r>
            <a:r>
              <a:rPr lang="ja-JP" altLang="en-US" sz="1600" b="1" dirty="0">
                <a:latin typeface="BIZ UDPゴシック" panose="020B0400000000000000" pitchFamily="50" charset="-128"/>
                <a:ea typeface="BIZ UDPゴシック" panose="020B0400000000000000" pitchFamily="50" charset="-128"/>
              </a:rPr>
              <a:t>２万ｋＷ以上</a:t>
            </a:r>
            <a:endParaRPr lang="en-US" altLang="ja-JP" sz="1600" b="1" dirty="0">
              <a:latin typeface="BIZ UDPゴシック" panose="020B0400000000000000" pitchFamily="50" charset="-128"/>
              <a:ea typeface="BIZ UDPゴシック" panose="020B0400000000000000" pitchFamily="50" charset="-128"/>
            </a:endParaRPr>
          </a:p>
        </p:txBody>
      </p:sp>
      <p:sp>
        <p:nvSpPr>
          <p:cNvPr id="15" name="テキスト ボックス 14">
            <a:extLst>
              <a:ext uri="{FF2B5EF4-FFF2-40B4-BE49-F238E27FC236}">
                <a16:creationId xmlns:a16="http://schemas.microsoft.com/office/drawing/2014/main" id="{CB5B5478-BA80-2556-95D5-1977CC24C028}"/>
              </a:ext>
            </a:extLst>
          </p:cNvPr>
          <p:cNvSpPr txBox="1"/>
          <p:nvPr/>
        </p:nvSpPr>
        <p:spPr>
          <a:xfrm>
            <a:off x="544102" y="3261843"/>
            <a:ext cx="8303159" cy="600164"/>
          </a:xfrm>
          <a:prstGeom prst="rect">
            <a:avLst/>
          </a:prstGeom>
          <a:noFill/>
        </p:spPr>
        <p:txBody>
          <a:bodyPr wrap="square" rtlCol="0">
            <a:spAutoFit/>
          </a:bodyPr>
          <a:lstStyle/>
          <a:p>
            <a:r>
              <a:rPr lang="ja-JP" altLang="en-US" sz="1400" b="1" dirty="0">
                <a:latin typeface="BIZ UDPゴシック" panose="020B0400000000000000" pitchFamily="50" charset="-128"/>
                <a:ea typeface="BIZ UDPゴシック" panose="020B0400000000000000" pitchFamily="50" charset="-128"/>
              </a:rPr>
              <a:t>２０３０年度における自立・分散型エネルギー導入目標量　        ２５０</a:t>
            </a:r>
            <a:r>
              <a:rPr lang="ja-JP" altLang="en-US" sz="1100" b="1" dirty="0">
                <a:latin typeface="BIZ UDPゴシック" panose="020B0400000000000000" pitchFamily="50" charset="-128"/>
                <a:ea typeface="BIZ UDPゴシック" panose="020B0400000000000000" pitchFamily="50" charset="-128"/>
              </a:rPr>
              <a:t>万ｋＷ以上</a:t>
            </a:r>
            <a:r>
              <a:rPr lang="ja-JP" altLang="en-US" sz="1400" b="1" dirty="0">
                <a:latin typeface="BIZ UDPゴシック" panose="020B0400000000000000" pitchFamily="50" charset="-128"/>
                <a:ea typeface="BIZ UDPゴシック" panose="020B0400000000000000" pitchFamily="50" charset="-128"/>
              </a:rPr>
              <a:t>　</a:t>
            </a:r>
            <a:endParaRPr lang="en-US" altLang="ja-JP" sz="1400" b="1" dirty="0">
              <a:latin typeface="BIZ UDPゴシック" panose="020B0400000000000000" pitchFamily="50" charset="-128"/>
              <a:ea typeface="BIZ UDPゴシック" panose="020B0400000000000000" pitchFamily="50" charset="-128"/>
            </a:endParaRPr>
          </a:p>
          <a:p>
            <a:pPr>
              <a:spcBef>
                <a:spcPts val="600"/>
              </a:spcBef>
            </a:pPr>
            <a:r>
              <a:rPr lang="ja-JP" altLang="en-US" sz="1400" b="1" dirty="0">
                <a:latin typeface="BIZ UDPゴシック" panose="020B0400000000000000" pitchFamily="50" charset="-128"/>
                <a:ea typeface="BIZ UDPゴシック" panose="020B0400000000000000" pitchFamily="50" charset="-128"/>
              </a:rPr>
              <a:t>　　　　　　　　　　　　　　　　　　　　　　　　　　　　　　　  推計値　　 </a:t>
            </a:r>
            <a:r>
              <a:rPr kumimoji="1" lang="ja-JP" altLang="en-US" sz="1400" b="1" dirty="0">
                <a:latin typeface="BIZ UDPゴシック" panose="020B0400000000000000" pitchFamily="50" charset="-128"/>
                <a:ea typeface="BIZ UDPゴシック" panose="020B0400000000000000" pitchFamily="50" charset="-128"/>
              </a:rPr>
              <a:t>計 </a:t>
            </a:r>
            <a:r>
              <a:rPr kumimoji="1" lang="en-US" altLang="ja-JP" sz="1400" b="1" dirty="0">
                <a:latin typeface="BIZ UDPゴシック" panose="020B0400000000000000" pitchFamily="50" charset="-128"/>
                <a:ea typeface="BIZ UDPゴシック" panose="020B0400000000000000" pitchFamily="50" charset="-128"/>
              </a:rPr>
              <a:t>249.8</a:t>
            </a:r>
            <a:r>
              <a:rPr kumimoji="1" lang="ja-JP" altLang="en-US" sz="1400" b="1" dirty="0">
                <a:latin typeface="BIZ UDPゴシック" panose="020B0400000000000000" pitchFamily="50" charset="-128"/>
                <a:ea typeface="BIZ UDPゴシック" panose="020B0400000000000000" pitchFamily="50" charset="-128"/>
              </a:rPr>
              <a:t>万</a:t>
            </a:r>
            <a:r>
              <a:rPr kumimoji="1" lang="en-US" altLang="ja-JP" sz="1400" b="1" dirty="0">
                <a:latin typeface="BIZ UDPゴシック" panose="020B0400000000000000" pitchFamily="50" charset="-128"/>
                <a:ea typeface="BIZ UDPゴシック" panose="020B0400000000000000" pitchFamily="50" charset="-128"/>
              </a:rPr>
              <a:t>kW</a:t>
            </a:r>
            <a:endParaRPr kumimoji="1" lang="ja-JP" altLang="en-US" sz="1400" b="1" dirty="0">
              <a:latin typeface="BIZ UDPゴシック" panose="020B0400000000000000" pitchFamily="50" charset="-128"/>
              <a:ea typeface="BIZ UDPゴシック" panose="020B0400000000000000" pitchFamily="50" charset="-128"/>
            </a:endParaRPr>
          </a:p>
        </p:txBody>
      </p:sp>
      <p:sp>
        <p:nvSpPr>
          <p:cNvPr id="20" name="テキスト ボックス 19">
            <a:extLst>
              <a:ext uri="{FF2B5EF4-FFF2-40B4-BE49-F238E27FC236}">
                <a16:creationId xmlns:a16="http://schemas.microsoft.com/office/drawing/2014/main" id="{F0AB624A-11B7-73CE-840F-7FCB0C9283EE}"/>
              </a:ext>
            </a:extLst>
          </p:cNvPr>
          <p:cNvSpPr txBox="1"/>
          <p:nvPr/>
        </p:nvSpPr>
        <p:spPr>
          <a:xfrm>
            <a:off x="396240" y="4697474"/>
            <a:ext cx="8321040" cy="338554"/>
          </a:xfrm>
          <a:prstGeom prst="rect">
            <a:avLst/>
          </a:prstGeom>
          <a:noFill/>
          <a:ln w="9525">
            <a:solidFill>
              <a:schemeClr val="tx1"/>
            </a:solidFill>
          </a:ln>
        </p:spPr>
        <p:txBody>
          <a:bodyPr wrap="square">
            <a:spAutoFit/>
          </a:bodyPr>
          <a:lstStyle/>
          <a:p>
            <a:pPr marL="0" indent="0" algn="ctr">
              <a:lnSpc>
                <a:spcPct val="100000"/>
              </a:lnSpc>
              <a:spcBef>
                <a:spcPts val="0"/>
              </a:spcBef>
              <a:buNone/>
            </a:pPr>
            <a:r>
              <a:rPr lang="ja-JP" altLang="en-US" sz="1600" b="1" dirty="0">
                <a:latin typeface="BIZ UDPゴシック" panose="020B0400000000000000" pitchFamily="50" charset="-128"/>
                <a:ea typeface="BIZ UDPゴシック" panose="020B0400000000000000" pitchFamily="50" charset="-128"/>
              </a:rPr>
              <a:t>２０３</a:t>
            </a:r>
            <a:r>
              <a:rPr lang="en-US" altLang="ja-JP" sz="1600" b="1" dirty="0">
                <a:latin typeface="BIZ UDPゴシック" panose="020B0400000000000000" pitchFamily="50" charset="-128"/>
                <a:ea typeface="BIZ UDPゴシック" panose="020B0400000000000000" pitchFamily="50" charset="-128"/>
              </a:rPr>
              <a:t>5</a:t>
            </a:r>
            <a:r>
              <a:rPr lang="ja-JP" altLang="en-US" sz="1600" b="1" dirty="0">
                <a:latin typeface="BIZ UDPゴシック" panose="020B0400000000000000" pitchFamily="50" charset="-128"/>
                <a:ea typeface="BIZ UDPゴシック" panose="020B0400000000000000" pitchFamily="50" charset="-128"/>
              </a:rPr>
              <a:t>年度における自立・分散型エネルギー導入目標達成に向けた必要量</a:t>
            </a:r>
            <a:r>
              <a:rPr lang="en-US" altLang="ja-JP" sz="1600" b="1" dirty="0">
                <a:latin typeface="BIZ UDPゴシック" panose="020B0400000000000000" pitchFamily="50" charset="-128"/>
                <a:ea typeface="BIZ UDPゴシック" panose="020B0400000000000000" pitchFamily="50" charset="-128"/>
              </a:rPr>
              <a:t>: 1.7</a:t>
            </a:r>
            <a:r>
              <a:rPr lang="ja-JP" altLang="en-US" sz="1600" b="1" dirty="0">
                <a:latin typeface="BIZ UDPゴシック" panose="020B0400000000000000" pitchFamily="50" charset="-128"/>
                <a:ea typeface="BIZ UDPゴシック" panose="020B0400000000000000" pitchFamily="50" charset="-128"/>
              </a:rPr>
              <a:t>万ｋＷ以上</a:t>
            </a:r>
            <a:endParaRPr lang="en-US" altLang="ja-JP" sz="1600" b="1" dirty="0">
              <a:latin typeface="BIZ UDPゴシック" panose="020B0400000000000000" pitchFamily="50" charset="-128"/>
              <a:ea typeface="BIZ UDPゴシック" panose="020B0400000000000000" pitchFamily="50" charset="-128"/>
            </a:endParaRPr>
          </a:p>
        </p:txBody>
      </p:sp>
      <p:sp>
        <p:nvSpPr>
          <p:cNvPr id="25" name="テキスト ボックス 24">
            <a:extLst>
              <a:ext uri="{FF2B5EF4-FFF2-40B4-BE49-F238E27FC236}">
                <a16:creationId xmlns:a16="http://schemas.microsoft.com/office/drawing/2014/main" id="{3EE7B105-E2DD-E6F4-A483-F87FCE6D78B2}"/>
              </a:ext>
            </a:extLst>
          </p:cNvPr>
          <p:cNvSpPr txBox="1"/>
          <p:nvPr/>
        </p:nvSpPr>
        <p:spPr>
          <a:xfrm>
            <a:off x="544102" y="5110238"/>
            <a:ext cx="8303159" cy="600164"/>
          </a:xfrm>
          <a:prstGeom prst="rect">
            <a:avLst/>
          </a:prstGeom>
          <a:noFill/>
        </p:spPr>
        <p:txBody>
          <a:bodyPr wrap="square" rtlCol="0">
            <a:spAutoFit/>
          </a:bodyPr>
          <a:lstStyle/>
          <a:p>
            <a:r>
              <a:rPr lang="ja-JP" altLang="en-US" sz="1400" b="1" dirty="0">
                <a:latin typeface="BIZ UDPゴシック" panose="020B0400000000000000" pitchFamily="50" charset="-128"/>
                <a:ea typeface="BIZ UDPゴシック" panose="020B0400000000000000" pitchFamily="50" charset="-128"/>
              </a:rPr>
              <a:t>２０３</a:t>
            </a:r>
            <a:r>
              <a:rPr lang="en-US" altLang="ja-JP" sz="1400" b="1" dirty="0">
                <a:latin typeface="BIZ UDPゴシック" panose="020B0400000000000000" pitchFamily="50" charset="-128"/>
                <a:ea typeface="BIZ UDPゴシック" panose="020B0400000000000000" pitchFamily="50" charset="-128"/>
              </a:rPr>
              <a:t>5</a:t>
            </a:r>
            <a:r>
              <a:rPr lang="ja-JP" altLang="en-US" sz="1400" b="1" dirty="0">
                <a:latin typeface="BIZ UDPゴシック" panose="020B0400000000000000" pitchFamily="50" charset="-128"/>
                <a:ea typeface="BIZ UDPゴシック" panose="020B0400000000000000" pitchFamily="50" charset="-128"/>
              </a:rPr>
              <a:t>年度における自立・分散型エネルギー導入目標量　      </a:t>
            </a:r>
            <a:r>
              <a:rPr lang="en-US" altLang="ja-JP" sz="1400" b="1" dirty="0">
                <a:latin typeface="BIZ UDPゴシック" panose="020B0400000000000000" pitchFamily="50" charset="-128"/>
                <a:ea typeface="BIZ UDPゴシック" panose="020B0400000000000000" pitchFamily="50" charset="-128"/>
              </a:rPr>
              <a:t>30</a:t>
            </a:r>
            <a:r>
              <a:rPr lang="ja-JP" altLang="en-US" sz="1400" b="1" dirty="0">
                <a:latin typeface="BIZ UDPゴシック" panose="020B0400000000000000" pitchFamily="50" charset="-128"/>
                <a:ea typeface="BIZ UDPゴシック" panose="020B0400000000000000" pitchFamily="50" charset="-128"/>
              </a:rPr>
              <a:t>０</a:t>
            </a:r>
            <a:r>
              <a:rPr lang="ja-JP" altLang="en-US" sz="1100" b="1" dirty="0">
                <a:latin typeface="BIZ UDPゴシック" panose="020B0400000000000000" pitchFamily="50" charset="-128"/>
                <a:ea typeface="BIZ UDPゴシック" panose="020B0400000000000000" pitchFamily="50" charset="-128"/>
              </a:rPr>
              <a:t>万ｋＷ以上</a:t>
            </a:r>
            <a:r>
              <a:rPr lang="ja-JP" altLang="en-US" sz="1400" b="1" dirty="0">
                <a:latin typeface="BIZ UDPゴシック" panose="020B0400000000000000" pitchFamily="50" charset="-128"/>
                <a:ea typeface="BIZ UDPゴシック" panose="020B0400000000000000" pitchFamily="50" charset="-128"/>
              </a:rPr>
              <a:t>　</a:t>
            </a:r>
            <a:endParaRPr lang="en-US" altLang="ja-JP" sz="1400" b="1" dirty="0">
              <a:latin typeface="BIZ UDPゴシック" panose="020B0400000000000000" pitchFamily="50" charset="-128"/>
              <a:ea typeface="BIZ UDPゴシック" panose="020B0400000000000000" pitchFamily="50" charset="-128"/>
            </a:endParaRPr>
          </a:p>
          <a:p>
            <a:pPr>
              <a:spcBef>
                <a:spcPts val="600"/>
              </a:spcBef>
            </a:pPr>
            <a:r>
              <a:rPr lang="ja-JP" altLang="en-US" sz="1400" b="1" dirty="0">
                <a:latin typeface="BIZ UDPゴシック" panose="020B0400000000000000" pitchFamily="50" charset="-128"/>
                <a:ea typeface="BIZ UDPゴシック" panose="020B0400000000000000" pitchFamily="50" charset="-128"/>
              </a:rPr>
              <a:t>　　　　　　　　　　　　　　　　　　　　　　　　　　　　　　　  推計値　　 </a:t>
            </a:r>
            <a:r>
              <a:rPr kumimoji="1" lang="ja-JP" altLang="en-US" sz="1400" b="1" dirty="0">
                <a:latin typeface="BIZ UDPゴシック" panose="020B0400000000000000" pitchFamily="50" charset="-128"/>
                <a:ea typeface="BIZ UDPゴシック" panose="020B0400000000000000" pitchFamily="50" charset="-128"/>
              </a:rPr>
              <a:t>計 </a:t>
            </a:r>
            <a:r>
              <a:rPr kumimoji="1" lang="en-US" altLang="ja-JP" sz="1400" b="1" dirty="0">
                <a:latin typeface="BIZ UDPゴシック" panose="020B0400000000000000" pitchFamily="50" charset="-128"/>
                <a:ea typeface="BIZ UDPゴシック" panose="020B0400000000000000" pitchFamily="50" charset="-128"/>
              </a:rPr>
              <a:t>298.3</a:t>
            </a:r>
            <a:r>
              <a:rPr kumimoji="1" lang="ja-JP" altLang="en-US" sz="1400" b="1" dirty="0">
                <a:latin typeface="BIZ UDPゴシック" panose="020B0400000000000000" pitchFamily="50" charset="-128"/>
                <a:ea typeface="BIZ UDPゴシック" panose="020B0400000000000000" pitchFamily="50" charset="-128"/>
              </a:rPr>
              <a:t>万</a:t>
            </a:r>
            <a:r>
              <a:rPr kumimoji="1" lang="en-US" altLang="ja-JP" sz="1400" b="1" dirty="0">
                <a:latin typeface="BIZ UDPゴシック" panose="020B0400000000000000" pitchFamily="50" charset="-128"/>
                <a:ea typeface="BIZ UDPゴシック" panose="020B0400000000000000" pitchFamily="50" charset="-128"/>
              </a:rPr>
              <a:t>kW</a:t>
            </a:r>
            <a:endParaRPr kumimoji="1" lang="ja-JP" altLang="en-US" sz="1400" b="1" dirty="0">
              <a:latin typeface="BIZ UDPゴシック" panose="020B0400000000000000" pitchFamily="50" charset="-128"/>
              <a:ea typeface="BIZ UDPゴシック" panose="020B0400000000000000" pitchFamily="50" charset="-128"/>
            </a:endParaRPr>
          </a:p>
        </p:txBody>
      </p:sp>
      <p:sp>
        <p:nvSpPr>
          <p:cNvPr id="31" name="正方形/長方形 30">
            <a:extLst>
              <a:ext uri="{FF2B5EF4-FFF2-40B4-BE49-F238E27FC236}">
                <a16:creationId xmlns:a16="http://schemas.microsoft.com/office/drawing/2014/main" id="{42F35838-E191-01BF-8910-76D90B7A92AF}"/>
              </a:ext>
            </a:extLst>
          </p:cNvPr>
          <p:cNvSpPr/>
          <p:nvPr/>
        </p:nvSpPr>
        <p:spPr>
          <a:xfrm>
            <a:off x="221421" y="2720329"/>
            <a:ext cx="8625840" cy="3771911"/>
          </a:xfrm>
          <a:prstGeom prst="rect">
            <a:avLst/>
          </a:prstGeom>
          <a:noFill/>
          <a:ln w="19050">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正方形/長方形 34">
            <a:extLst>
              <a:ext uri="{FF2B5EF4-FFF2-40B4-BE49-F238E27FC236}">
                <a16:creationId xmlns:a16="http://schemas.microsoft.com/office/drawing/2014/main" id="{1AC60AD3-58BB-2ACA-055C-D84FBFAF67CF}"/>
              </a:ext>
            </a:extLst>
          </p:cNvPr>
          <p:cNvSpPr/>
          <p:nvPr/>
        </p:nvSpPr>
        <p:spPr>
          <a:xfrm>
            <a:off x="259080" y="778847"/>
            <a:ext cx="8717280" cy="1838260"/>
          </a:xfrm>
          <a:prstGeom prst="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0CFD6A6C-932E-C09D-D5AA-E45A58487DCF}"/>
              </a:ext>
            </a:extLst>
          </p:cNvPr>
          <p:cNvSpPr txBox="1"/>
          <p:nvPr/>
        </p:nvSpPr>
        <p:spPr>
          <a:xfrm>
            <a:off x="2235200" y="3840423"/>
            <a:ext cx="5933440" cy="646331"/>
          </a:xfrm>
          <a:prstGeom prst="rect">
            <a:avLst/>
          </a:prstGeom>
          <a:noFill/>
        </p:spPr>
        <p:txBody>
          <a:bodyPr wrap="square" rtlCol="0">
            <a:spAutoFit/>
          </a:bodyPr>
          <a:lstStyle/>
          <a:p>
            <a:r>
              <a:rPr kumimoji="1" lang="en-US" altLang="ja-JP" sz="1200" dirty="0">
                <a:latin typeface="BIZ UDP明朝 Medium" panose="02020500000000000000" pitchFamily="18" charset="-128"/>
                <a:ea typeface="BIZ UDP明朝 Medium" panose="02020500000000000000" pitchFamily="18" charset="-128"/>
              </a:rPr>
              <a:t>(1)</a:t>
            </a:r>
            <a:r>
              <a:rPr kumimoji="1" lang="ja-JP" altLang="en-US" sz="1200" dirty="0">
                <a:latin typeface="BIZ UDP明朝 Medium" panose="02020500000000000000" pitchFamily="18" charset="-128"/>
                <a:ea typeface="BIZ UDP明朝 Medium" panose="02020500000000000000" pitchFamily="18" charset="-128"/>
              </a:rPr>
              <a:t>現状の推移から</a:t>
            </a:r>
            <a:r>
              <a:rPr kumimoji="1" lang="en-US" altLang="ja-JP" sz="1200" dirty="0">
                <a:latin typeface="BIZ UDP明朝 Medium" panose="02020500000000000000" pitchFamily="18" charset="-128"/>
                <a:ea typeface="BIZ UDP明朝 Medium" panose="02020500000000000000" pitchFamily="18" charset="-128"/>
              </a:rPr>
              <a:t>2030</a:t>
            </a:r>
            <a:r>
              <a:rPr kumimoji="1" lang="ja-JP" altLang="en-US" sz="1200" dirty="0">
                <a:latin typeface="BIZ UDP明朝 Medium" panose="02020500000000000000" pitchFamily="18" charset="-128"/>
                <a:ea typeface="BIZ UDP明朝 Medium" panose="02020500000000000000" pitchFamily="18" charset="-128"/>
              </a:rPr>
              <a:t>年度値を推計                       ：累計 </a:t>
            </a:r>
            <a:r>
              <a:rPr kumimoji="1" lang="en-US" altLang="ja-JP" sz="1200" dirty="0">
                <a:latin typeface="BIZ UDP明朝 Medium" panose="02020500000000000000" pitchFamily="18" charset="-128"/>
                <a:ea typeface="BIZ UDP明朝 Medium" panose="02020500000000000000" pitchFamily="18" charset="-128"/>
              </a:rPr>
              <a:t>238.1</a:t>
            </a:r>
            <a:r>
              <a:rPr kumimoji="1" lang="ja-JP" altLang="en-US" sz="1200" dirty="0">
                <a:latin typeface="BIZ UDP明朝 Medium" panose="02020500000000000000" pitchFamily="18" charset="-128"/>
                <a:ea typeface="BIZ UDP明朝 Medium" panose="02020500000000000000" pitchFamily="18" charset="-128"/>
              </a:rPr>
              <a:t>万</a:t>
            </a:r>
            <a:r>
              <a:rPr kumimoji="1" lang="en-US" altLang="ja-JP" sz="1200" dirty="0">
                <a:latin typeface="BIZ UDP明朝 Medium" panose="02020500000000000000" pitchFamily="18" charset="-128"/>
                <a:ea typeface="BIZ UDP明朝 Medium" panose="02020500000000000000" pitchFamily="18" charset="-128"/>
              </a:rPr>
              <a:t>kW</a:t>
            </a:r>
          </a:p>
          <a:p>
            <a:r>
              <a:rPr kumimoji="1" lang="en-US" altLang="ja-JP" sz="1200" dirty="0">
                <a:latin typeface="BIZ UDP明朝 Medium" panose="02020500000000000000" pitchFamily="18" charset="-128"/>
                <a:ea typeface="BIZ UDP明朝 Medium" panose="02020500000000000000" pitchFamily="18" charset="-128"/>
              </a:rPr>
              <a:t>(2)</a:t>
            </a:r>
            <a:r>
              <a:rPr kumimoji="1" lang="ja-JP" altLang="en-US" sz="1200" dirty="0">
                <a:latin typeface="BIZ UDP明朝 Medium" panose="02020500000000000000" pitchFamily="18" charset="-128"/>
                <a:ea typeface="BIZ UDP明朝 Medium" panose="02020500000000000000" pitchFamily="18" charset="-128"/>
              </a:rPr>
              <a:t>国の住宅トップランナー制度の効果見込み（</a:t>
            </a:r>
            <a:r>
              <a:rPr kumimoji="1" lang="en-US" altLang="ja-JP" sz="1200" dirty="0">
                <a:latin typeface="BIZ UDP明朝 Medium" panose="02020500000000000000" pitchFamily="18" charset="-128"/>
                <a:ea typeface="BIZ UDP明朝 Medium" panose="02020500000000000000" pitchFamily="18" charset="-128"/>
              </a:rPr>
              <a:t>2025</a:t>
            </a:r>
            <a:r>
              <a:rPr kumimoji="1" lang="ja-JP" altLang="en-US" sz="1200" dirty="0">
                <a:latin typeface="BIZ UDP明朝 Medium" panose="02020500000000000000" pitchFamily="18" charset="-128"/>
                <a:ea typeface="BIZ UDP明朝 Medium" panose="02020500000000000000" pitchFamily="18" charset="-128"/>
              </a:rPr>
              <a:t>～） ：           </a:t>
            </a:r>
            <a:r>
              <a:rPr kumimoji="1" lang="en-US" altLang="ja-JP" sz="1200" dirty="0">
                <a:latin typeface="BIZ UDP明朝 Medium" panose="02020500000000000000" pitchFamily="18" charset="-128"/>
                <a:ea typeface="BIZ UDP明朝 Medium" panose="02020500000000000000" pitchFamily="18" charset="-128"/>
              </a:rPr>
              <a:t>3.7</a:t>
            </a:r>
            <a:r>
              <a:rPr kumimoji="1" lang="ja-JP" altLang="en-US" sz="1200" dirty="0">
                <a:latin typeface="BIZ UDP明朝 Medium" panose="02020500000000000000" pitchFamily="18" charset="-128"/>
                <a:ea typeface="BIZ UDP明朝 Medium" panose="02020500000000000000" pitchFamily="18" charset="-128"/>
              </a:rPr>
              <a:t>万</a:t>
            </a:r>
            <a:r>
              <a:rPr kumimoji="1" lang="en-US" altLang="ja-JP" sz="1200" dirty="0">
                <a:latin typeface="BIZ UDP明朝 Medium" panose="02020500000000000000" pitchFamily="18" charset="-128"/>
                <a:ea typeface="BIZ UDP明朝 Medium" panose="02020500000000000000" pitchFamily="18" charset="-128"/>
              </a:rPr>
              <a:t>kW</a:t>
            </a:r>
            <a:r>
              <a:rPr kumimoji="1" lang="ja-JP" altLang="en-US" sz="1200" dirty="0">
                <a:latin typeface="BIZ UDP明朝 Medium" panose="02020500000000000000" pitchFamily="18" charset="-128"/>
                <a:ea typeface="BIZ UDP明朝 Medium" panose="02020500000000000000" pitchFamily="18" charset="-128"/>
              </a:rPr>
              <a:t>（府推計）</a:t>
            </a:r>
            <a:endParaRPr kumimoji="1" lang="en-US" altLang="ja-JP" sz="1200" dirty="0">
              <a:latin typeface="BIZ UDP明朝 Medium" panose="02020500000000000000" pitchFamily="18" charset="-128"/>
              <a:ea typeface="BIZ UDP明朝 Medium" panose="02020500000000000000" pitchFamily="18" charset="-128"/>
            </a:endParaRPr>
          </a:p>
          <a:p>
            <a:r>
              <a:rPr kumimoji="1" lang="en-US" altLang="ja-JP" sz="1200" dirty="0">
                <a:latin typeface="BIZ UDP明朝 Medium" panose="02020500000000000000" pitchFamily="18" charset="-128"/>
                <a:ea typeface="BIZ UDP明朝 Medium" panose="02020500000000000000" pitchFamily="18" charset="-128"/>
              </a:rPr>
              <a:t>(3)</a:t>
            </a:r>
            <a:r>
              <a:rPr kumimoji="1" lang="ja-JP" altLang="en-US" sz="1200" dirty="0">
                <a:latin typeface="BIZ UDP明朝 Medium" panose="02020500000000000000" pitchFamily="18" charset="-128"/>
                <a:ea typeface="BIZ UDP明朝 Medium" panose="02020500000000000000" pitchFamily="18" charset="-128"/>
              </a:rPr>
              <a:t>実行計画に掲げる次世代型（ペロブスカイト）太陽電池：           </a:t>
            </a:r>
            <a:r>
              <a:rPr kumimoji="1" lang="en-US" altLang="ja-JP" sz="1200" dirty="0">
                <a:latin typeface="BIZ UDP明朝 Medium" panose="02020500000000000000" pitchFamily="18" charset="-128"/>
                <a:ea typeface="BIZ UDP明朝 Medium" panose="02020500000000000000" pitchFamily="18" charset="-128"/>
              </a:rPr>
              <a:t>8.0</a:t>
            </a:r>
            <a:r>
              <a:rPr kumimoji="1" lang="ja-JP" altLang="en-US" sz="1200" dirty="0">
                <a:latin typeface="BIZ UDP明朝 Medium" panose="02020500000000000000" pitchFamily="18" charset="-128"/>
                <a:ea typeface="BIZ UDP明朝 Medium" panose="02020500000000000000" pitchFamily="18" charset="-128"/>
              </a:rPr>
              <a:t>万ｋＷ（府目標）</a:t>
            </a:r>
          </a:p>
        </p:txBody>
      </p:sp>
      <p:sp>
        <p:nvSpPr>
          <p:cNvPr id="5" name="大かっこ 4">
            <a:extLst>
              <a:ext uri="{FF2B5EF4-FFF2-40B4-BE49-F238E27FC236}">
                <a16:creationId xmlns:a16="http://schemas.microsoft.com/office/drawing/2014/main" id="{718ACBD6-47F0-014F-CFE8-C5E64DB8983B}"/>
              </a:ext>
            </a:extLst>
          </p:cNvPr>
          <p:cNvSpPr/>
          <p:nvPr/>
        </p:nvSpPr>
        <p:spPr>
          <a:xfrm>
            <a:off x="2103120" y="3862007"/>
            <a:ext cx="6614160" cy="600164"/>
          </a:xfrm>
          <a:prstGeom prst="bracketPair">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23AF0F69-9069-0939-3C2A-0B3860605D15}"/>
              </a:ext>
            </a:extLst>
          </p:cNvPr>
          <p:cNvSpPr txBox="1"/>
          <p:nvPr/>
        </p:nvSpPr>
        <p:spPr>
          <a:xfrm>
            <a:off x="2235200" y="5752255"/>
            <a:ext cx="6612061" cy="646331"/>
          </a:xfrm>
          <a:prstGeom prst="rect">
            <a:avLst/>
          </a:prstGeom>
          <a:noFill/>
        </p:spPr>
        <p:txBody>
          <a:bodyPr wrap="square" rtlCol="0">
            <a:spAutoFit/>
          </a:bodyPr>
          <a:lstStyle/>
          <a:p>
            <a:r>
              <a:rPr kumimoji="1" lang="en-US" altLang="ja-JP" sz="1200" dirty="0">
                <a:latin typeface="BIZ UDP明朝 Medium" panose="02020500000000000000" pitchFamily="18" charset="-128"/>
                <a:ea typeface="BIZ UDP明朝 Medium" panose="02020500000000000000" pitchFamily="18" charset="-128"/>
              </a:rPr>
              <a:t>(1)</a:t>
            </a:r>
            <a:r>
              <a:rPr kumimoji="1" lang="ja-JP" altLang="en-US" sz="1200" dirty="0">
                <a:latin typeface="BIZ UDP明朝 Medium" panose="02020500000000000000" pitchFamily="18" charset="-128"/>
                <a:ea typeface="BIZ UDP明朝 Medium" panose="02020500000000000000" pitchFamily="18" charset="-128"/>
              </a:rPr>
              <a:t>現状の推移から</a:t>
            </a:r>
            <a:r>
              <a:rPr kumimoji="1" lang="en-US" altLang="ja-JP" sz="1200" dirty="0">
                <a:latin typeface="BIZ UDP明朝 Medium" panose="02020500000000000000" pitchFamily="18" charset="-128"/>
                <a:ea typeface="BIZ UDP明朝 Medium" panose="02020500000000000000" pitchFamily="18" charset="-128"/>
              </a:rPr>
              <a:t>2035</a:t>
            </a:r>
            <a:r>
              <a:rPr kumimoji="1" lang="ja-JP" altLang="en-US" sz="1200" dirty="0">
                <a:latin typeface="BIZ UDP明朝 Medium" panose="02020500000000000000" pitchFamily="18" charset="-128"/>
                <a:ea typeface="BIZ UDP明朝 Medium" panose="02020500000000000000" pitchFamily="18" charset="-128"/>
              </a:rPr>
              <a:t>年度値を推計                      ：累計 </a:t>
            </a:r>
            <a:r>
              <a:rPr kumimoji="1" lang="en-US" altLang="ja-JP" sz="1200" dirty="0">
                <a:latin typeface="BIZ UDP明朝 Medium" panose="02020500000000000000" pitchFamily="18" charset="-128"/>
                <a:ea typeface="BIZ UDP明朝 Medium" panose="02020500000000000000" pitchFamily="18" charset="-128"/>
              </a:rPr>
              <a:t>261.</a:t>
            </a:r>
            <a:r>
              <a:rPr kumimoji="1" lang="ja-JP" altLang="en-US" sz="1200" dirty="0">
                <a:latin typeface="BIZ UDP明朝 Medium" panose="02020500000000000000" pitchFamily="18" charset="-128"/>
                <a:ea typeface="BIZ UDP明朝 Medium" panose="02020500000000000000" pitchFamily="18" charset="-128"/>
              </a:rPr>
              <a:t>４万</a:t>
            </a:r>
            <a:r>
              <a:rPr kumimoji="1" lang="en-US" altLang="ja-JP" sz="1200" dirty="0">
                <a:latin typeface="BIZ UDP明朝 Medium" panose="02020500000000000000" pitchFamily="18" charset="-128"/>
                <a:ea typeface="BIZ UDP明朝 Medium" panose="02020500000000000000" pitchFamily="18" charset="-128"/>
              </a:rPr>
              <a:t>kW</a:t>
            </a:r>
          </a:p>
          <a:p>
            <a:r>
              <a:rPr kumimoji="1" lang="en-US" altLang="ja-JP" sz="1200" dirty="0">
                <a:latin typeface="BIZ UDP明朝 Medium" panose="02020500000000000000" pitchFamily="18" charset="-128"/>
                <a:ea typeface="BIZ UDP明朝 Medium" panose="02020500000000000000" pitchFamily="18" charset="-128"/>
              </a:rPr>
              <a:t>(2)</a:t>
            </a:r>
            <a:r>
              <a:rPr kumimoji="1" lang="ja-JP" altLang="en-US" sz="1200" dirty="0">
                <a:latin typeface="BIZ UDP明朝 Medium" panose="02020500000000000000" pitchFamily="18" charset="-128"/>
                <a:ea typeface="BIZ UDP明朝 Medium" panose="02020500000000000000" pitchFamily="18" charset="-128"/>
              </a:rPr>
              <a:t>国の住宅トップランナー制度の効果見込み（</a:t>
            </a:r>
            <a:r>
              <a:rPr kumimoji="1" lang="en-US" altLang="ja-JP" sz="1200" dirty="0">
                <a:latin typeface="BIZ UDP明朝 Medium" panose="02020500000000000000" pitchFamily="18" charset="-128"/>
                <a:ea typeface="BIZ UDP明朝 Medium" panose="02020500000000000000" pitchFamily="18" charset="-128"/>
              </a:rPr>
              <a:t>2025</a:t>
            </a:r>
            <a:r>
              <a:rPr kumimoji="1" lang="ja-JP" altLang="en-US" sz="1200" dirty="0">
                <a:latin typeface="BIZ UDP明朝 Medium" panose="02020500000000000000" pitchFamily="18" charset="-128"/>
                <a:ea typeface="BIZ UDP明朝 Medium" panose="02020500000000000000" pitchFamily="18" charset="-128"/>
              </a:rPr>
              <a:t>～）：         </a:t>
            </a:r>
            <a:r>
              <a:rPr kumimoji="1" lang="en-US" altLang="ja-JP" sz="1200" dirty="0">
                <a:latin typeface="BIZ UDP明朝 Medium" panose="02020500000000000000" pitchFamily="18" charset="-128"/>
                <a:ea typeface="BIZ UDP明朝 Medium" panose="02020500000000000000" pitchFamily="18" charset="-128"/>
              </a:rPr>
              <a:t> 9.2</a:t>
            </a:r>
            <a:r>
              <a:rPr kumimoji="1" lang="ja-JP" altLang="en-US" sz="1200" dirty="0">
                <a:latin typeface="BIZ UDP明朝 Medium" panose="02020500000000000000" pitchFamily="18" charset="-128"/>
                <a:ea typeface="BIZ UDP明朝 Medium" panose="02020500000000000000" pitchFamily="18" charset="-128"/>
              </a:rPr>
              <a:t>万</a:t>
            </a:r>
            <a:r>
              <a:rPr kumimoji="1" lang="en-US" altLang="ja-JP" sz="1200" dirty="0">
                <a:latin typeface="BIZ UDP明朝 Medium" panose="02020500000000000000" pitchFamily="18" charset="-128"/>
                <a:ea typeface="BIZ UDP明朝 Medium" panose="02020500000000000000" pitchFamily="18" charset="-128"/>
              </a:rPr>
              <a:t>kW</a:t>
            </a:r>
            <a:r>
              <a:rPr kumimoji="1" lang="ja-JP" altLang="en-US" sz="1200" dirty="0">
                <a:latin typeface="BIZ UDP明朝 Medium" panose="02020500000000000000" pitchFamily="18" charset="-128"/>
                <a:ea typeface="BIZ UDP明朝 Medium" panose="02020500000000000000" pitchFamily="18" charset="-128"/>
              </a:rPr>
              <a:t>（府推計）</a:t>
            </a:r>
            <a:endParaRPr kumimoji="1" lang="en-US" altLang="ja-JP" sz="1200" dirty="0">
              <a:latin typeface="BIZ UDP明朝 Medium" panose="02020500000000000000" pitchFamily="18" charset="-128"/>
              <a:ea typeface="BIZ UDP明朝 Medium" panose="02020500000000000000" pitchFamily="18" charset="-128"/>
            </a:endParaRPr>
          </a:p>
          <a:p>
            <a:r>
              <a:rPr kumimoji="1" lang="en-US" altLang="ja-JP" sz="1200" dirty="0">
                <a:latin typeface="BIZ UDP明朝 Medium" panose="02020500000000000000" pitchFamily="18" charset="-128"/>
                <a:ea typeface="BIZ UDP明朝 Medium" panose="02020500000000000000" pitchFamily="18" charset="-128"/>
              </a:rPr>
              <a:t>(3)</a:t>
            </a:r>
            <a:r>
              <a:rPr kumimoji="1" lang="ja-JP" altLang="en-US" sz="1200" dirty="0">
                <a:latin typeface="BIZ UDP明朝 Medium" panose="02020500000000000000" pitchFamily="18" charset="-128"/>
                <a:ea typeface="BIZ UDP明朝 Medium" panose="02020500000000000000" pitchFamily="18" charset="-128"/>
              </a:rPr>
              <a:t>実行計画に掲げる次世代型（ペロブスカイト）太陽電池：       </a:t>
            </a:r>
            <a:r>
              <a:rPr kumimoji="1" lang="en-US" altLang="ja-JP" sz="1200" dirty="0">
                <a:latin typeface="BIZ UDP明朝 Medium" panose="02020500000000000000" pitchFamily="18" charset="-128"/>
                <a:ea typeface="BIZ UDP明朝 Medium" panose="02020500000000000000" pitchFamily="18" charset="-128"/>
              </a:rPr>
              <a:t>53.0</a:t>
            </a:r>
            <a:r>
              <a:rPr kumimoji="1" lang="ja-JP" altLang="en-US" sz="1200" dirty="0">
                <a:latin typeface="BIZ UDP明朝 Medium" panose="02020500000000000000" pitchFamily="18" charset="-128"/>
                <a:ea typeface="BIZ UDP明朝 Medium" panose="02020500000000000000" pitchFamily="18" charset="-128"/>
              </a:rPr>
              <a:t>万ｋＷ（府目標）</a:t>
            </a:r>
            <a:endParaRPr kumimoji="1" lang="en-US" altLang="ja-JP" sz="1200" dirty="0">
              <a:latin typeface="BIZ UDP明朝 Medium" panose="02020500000000000000" pitchFamily="18" charset="-128"/>
              <a:ea typeface="BIZ UDP明朝 Medium" panose="02020500000000000000" pitchFamily="18" charset="-128"/>
            </a:endParaRPr>
          </a:p>
        </p:txBody>
      </p:sp>
      <p:sp>
        <p:nvSpPr>
          <p:cNvPr id="13" name="大かっこ 12">
            <a:extLst>
              <a:ext uri="{FF2B5EF4-FFF2-40B4-BE49-F238E27FC236}">
                <a16:creationId xmlns:a16="http://schemas.microsoft.com/office/drawing/2014/main" id="{57E9E6E0-5676-F6D1-AB1B-55B304759EA9}"/>
              </a:ext>
            </a:extLst>
          </p:cNvPr>
          <p:cNvSpPr/>
          <p:nvPr/>
        </p:nvSpPr>
        <p:spPr>
          <a:xfrm>
            <a:off x="2103120" y="5772087"/>
            <a:ext cx="6614160" cy="600164"/>
          </a:xfrm>
          <a:prstGeom prst="bracketPair">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Tree>
    <p:extLst>
      <p:ext uri="{BB962C8B-B14F-4D97-AF65-F5344CB8AC3E}">
        <p14:creationId xmlns:p14="http://schemas.microsoft.com/office/powerpoint/2010/main" val="41788821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C21913-0136-B92F-40EB-14C9ED208CA2}"/>
            </a:ext>
          </a:extLst>
        </p:cNvPr>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D2F1173E-1418-C72D-D4F3-D89E4203D696}"/>
              </a:ext>
            </a:extLst>
          </p:cNvPr>
          <p:cNvSpPr>
            <a:spLocks noGrp="1"/>
          </p:cNvSpPr>
          <p:nvPr>
            <p:ph idx="1"/>
          </p:nvPr>
        </p:nvSpPr>
        <p:spPr>
          <a:xfrm>
            <a:off x="267021" y="1276857"/>
            <a:ext cx="8602556" cy="4970720"/>
          </a:xfrm>
        </p:spPr>
        <p:txBody>
          <a:bodyPr wrap="square">
            <a:spAutoFit/>
          </a:bodyPr>
          <a:lstStyle/>
          <a:p>
            <a:pPr marL="0" indent="0">
              <a:buNone/>
            </a:pPr>
            <a:r>
              <a:rPr lang="ja-JP" altLang="en-US" sz="4800" dirty="0">
                <a:latin typeface="BIZ UDPゴシック" panose="020B0400000000000000" pitchFamily="50" charset="-128"/>
                <a:ea typeface="BIZ UDPゴシック" panose="020B0400000000000000" pitchFamily="50" charset="-128"/>
              </a:rPr>
              <a:t>（</a:t>
            </a:r>
            <a:r>
              <a:rPr lang="en-US" altLang="ja-JP" sz="4800" dirty="0">
                <a:latin typeface="BIZ UDPゴシック" panose="020B0400000000000000" pitchFamily="50" charset="-128"/>
                <a:ea typeface="BIZ UDPゴシック" panose="020B0400000000000000" pitchFamily="50" charset="-128"/>
              </a:rPr>
              <a:t>2</a:t>
            </a:r>
            <a:r>
              <a:rPr lang="ja-JP" altLang="en-US" sz="4800" dirty="0">
                <a:latin typeface="BIZ UDPゴシック" panose="020B0400000000000000" pitchFamily="50" charset="-128"/>
                <a:ea typeface="BIZ UDPゴシック" panose="020B0400000000000000" pitchFamily="50" charset="-128"/>
              </a:rPr>
              <a:t>）再生可能エネルギー</a:t>
            </a:r>
            <a:endParaRPr lang="en-US" altLang="ja-JP" sz="4800" dirty="0">
              <a:latin typeface="BIZ UDPゴシック" panose="020B0400000000000000" pitchFamily="50" charset="-128"/>
              <a:ea typeface="BIZ UDPゴシック" panose="020B0400000000000000" pitchFamily="50" charset="-128"/>
            </a:endParaRPr>
          </a:p>
          <a:p>
            <a:pPr marL="0" indent="0">
              <a:buNone/>
            </a:pPr>
            <a:r>
              <a:rPr lang="ja-JP" altLang="en-US" sz="4800" dirty="0">
                <a:latin typeface="BIZ UDPゴシック" panose="020B0400000000000000" pitchFamily="50" charset="-128"/>
                <a:ea typeface="BIZ UDPゴシック" panose="020B0400000000000000" pitchFamily="50" charset="-128"/>
              </a:rPr>
              <a:t>　　導入促進に向けた制度検討</a:t>
            </a:r>
            <a:endParaRPr lang="en-US" altLang="ja-JP" sz="4800" dirty="0">
              <a:latin typeface="BIZ UDPゴシック" panose="020B0400000000000000" pitchFamily="50" charset="-128"/>
              <a:ea typeface="BIZ UDPゴシック" panose="020B0400000000000000" pitchFamily="50" charset="-128"/>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1" lang="en-US" altLang="ja-JP" sz="18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1" lang="en-US" altLang="ja-JP" sz="18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1" lang="ja-JP" altLang="en-US" sz="18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a:t>
            </a:r>
            <a:r>
              <a:rPr kumimoji="1" lang="ja-JP" altLang="en-US" sz="18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rPr>
              <a:t>③義務化制度の対象とする建築物について</a:t>
            </a:r>
            <a:endParaRPr kumimoji="1" lang="en-US" altLang="ja-JP" sz="18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1" lang="ja-JP" altLang="en-US" sz="18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a:t>
            </a:r>
            <a:r>
              <a:rPr kumimoji="1" lang="ja-JP" altLang="en-US" sz="18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rPr>
              <a:t>④設置基準の設定について</a:t>
            </a:r>
            <a:endParaRPr kumimoji="1" lang="en-US" altLang="ja-JP" sz="18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1" lang="ja-JP" altLang="en-US" sz="1800" b="0" i="0" u="none" strike="noStrike" kern="1200" cap="none" spc="0" normalizeH="0" baseline="0" noProof="0" dirty="0">
                <a:ln>
                  <a:noFill/>
                </a:ln>
                <a:solidFill>
                  <a:srgbClr val="FF0000"/>
                </a:solidFill>
                <a:effectLst/>
                <a:uLnTx/>
                <a:uFillTx/>
                <a:latin typeface="BIZ UDPゴシック" panose="020B0400000000000000" pitchFamily="50" charset="-128"/>
                <a:ea typeface="BIZ UDPゴシック" panose="020B0400000000000000" pitchFamily="50" charset="-128"/>
                <a:cs typeface="+mn-cs"/>
              </a:rPr>
              <a:t>　　⑤支援策について</a:t>
            </a:r>
            <a:endParaRPr kumimoji="1" lang="en-US" altLang="ja-JP" sz="1800" b="0" i="0" u="none" strike="noStrike" kern="1200" cap="none" spc="0" normalizeH="0" baseline="0" noProof="0" dirty="0">
              <a:ln>
                <a:noFill/>
              </a:ln>
              <a:solidFill>
                <a:srgbClr val="FF0000"/>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1" lang="en-US" altLang="ja-JP" sz="18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lang="en-US" altLang="ja-JP" sz="1800" dirty="0">
              <a:solidFill>
                <a:prstClr val="black"/>
              </a:solidFill>
              <a:latin typeface="BIZ UDPゴシック" panose="020B0400000000000000" pitchFamily="50" charset="-128"/>
              <a:ea typeface="BIZ UDPゴシック" panose="020B0400000000000000" pitchFamily="50" charset="-128"/>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1" lang="ja-JP" altLang="en-US" sz="18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⑥制度の開始時期について</a:t>
            </a:r>
            <a:endParaRPr kumimoji="1" lang="en-US" altLang="ja-JP" sz="18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4" name="テキスト ボックス 3">
            <a:extLst>
              <a:ext uri="{FF2B5EF4-FFF2-40B4-BE49-F238E27FC236}">
                <a16:creationId xmlns:a16="http://schemas.microsoft.com/office/drawing/2014/main" id="{FC892A31-A637-E3DF-0478-34355263D888}"/>
              </a:ext>
            </a:extLst>
          </p:cNvPr>
          <p:cNvSpPr txBox="1"/>
          <p:nvPr/>
        </p:nvSpPr>
        <p:spPr>
          <a:xfrm>
            <a:off x="0" y="0"/>
            <a:ext cx="9144000" cy="400110"/>
          </a:xfrm>
          <a:prstGeom prst="rect">
            <a:avLst/>
          </a:prstGeom>
          <a:solidFill>
            <a:schemeClr val="accent5">
              <a:lumMod val="40000"/>
              <a:lumOff val="60000"/>
            </a:schemeClr>
          </a:solidFill>
        </p:spPr>
        <p:txBody>
          <a:bodyPr wrap="square" rtlCol="0">
            <a:spAutoFit/>
          </a:bodyPr>
          <a:lstStyle/>
          <a:p>
            <a:r>
              <a:rPr kumimoji="1" lang="ja-JP" altLang="en-US" sz="2000" dirty="0">
                <a:latin typeface="BIZ UDPゴシック" panose="020B0400000000000000" pitchFamily="50" charset="-128"/>
                <a:ea typeface="BIZ UDPゴシック" panose="020B0400000000000000" pitchFamily="50" charset="-128"/>
              </a:rPr>
              <a:t>（２）再生可能エネルギー導入促進に向けた制度検討</a:t>
            </a:r>
          </a:p>
        </p:txBody>
      </p:sp>
      <p:sp>
        <p:nvSpPr>
          <p:cNvPr id="6" name="スライド番号プレースホルダー 5">
            <a:extLst>
              <a:ext uri="{FF2B5EF4-FFF2-40B4-BE49-F238E27FC236}">
                <a16:creationId xmlns:a16="http://schemas.microsoft.com/office/drawing/2014/main" id="{F4589339-B01F-71F7-1F01-147F405D501C}"/>
              </a:ext>
            </a:extLst>
          </p:cNvPr>
          <p:cNvSpPr>
            <a:spLocks noGrp="1"/>
          </p:cNvSpPr>
          <p:nvPr>
            <p:ph type="sldNum" sz="quarter" idx="12"/>
          </p:nvPr>
        </p:nvSpPr>
        <p:spPr>
          <a:xfrm>
            <a:off x="6812177" y="6492875"/>
            <a:ext cx="2057400" cy="365125"/>
          </a:xfrm>
        </p:spPr>
        <p:txBody>
          <a:bodyPr/>
          <a:lstStyle/>
          <a:p>
            <a:fld id="{203A2EBC-B70D-400C-B624-6CE949F69608}" type="slidenum">
              <a:rPr kumimoji="1" lang="ja-JP" altLang="en-US" sz="1800" smtClean="0"/>
              <a:t>16</a:t>
            </a:fld>
            <a:endParaRPr kumimoji="1" lang="ja-JP" altLang="en-US" sz="1800" dirty="0"/>
          </a:p>
        </p:txBody>
      </p:sp>
      <p:sp>
        <p:nvSpPr>
          <p:cNvPr id="10" name="テキスト ボックス 9">
            <a:extLst>
              <a:ext uri="{FF2B5EF4-FFF2-40B4-BE49-F238E27FC236}">
                <a16:creationId xmlns:a16="http://schemas.microsoft.com/office/drawing/2014/main" id="{1D361306-455E-DA04-8E33-2FD788DF8D00}"/>
              </a:ext>
            </a:extLst>
          </p:cNvPr>
          <p:cNvSpPr txBox="1"/>
          <p:nvPr/>
        </p:nvSpPr>
        <p:spPr>
          <a:xfrm>
            <a:off x="518747" y="3291774"/>
            <a:ext cx="3815861" cy="307777"/>
          </a:xfrm>
          <a:prstGeom prst="rect">
            <a:avLst/>
          </a:prstGeom>
          <a:noFill/>
          <a:ln w="38100" cmpd="dbl">
            <a:solidFill>
              <a:schemeClr val="dk1"/>
            </a:solidFill>
          </a:ln>
        </p:spPr>
        <p:txBody>
          <a:bodyPr wrap="square" rtlCol="0">
            <a:spAutoFit/>
          </a:bodyPr>
          <a:lstStyle/>
          <a:p>
            <a:r>
              <a:rPr kumimoji="1" lang="ja-JP" altLang="en-US" sz="1400" dirty="0">
                <a:latin typeface="BIZ UDPゴシック" panose="020B0400000000000000" pitchFamily="50" charset="-128"/>
                <a:ea typeface="BIZ UDPゴシック" panose="020B0400000000000000" pitchFamily="50" charset="-128"/>
              </a:rPr>
              <a:t>前回から</a:t>
            </a:r>
            <a:r>
              <a:rPr kumimoji="1" lang="ja-JP" altLang="en-US" sz="1400" b="1" u="sng" dirty="0">
                <a:latin typeface="BIZ UDPゴシック" panose="020B0400000000000000" pitchFamily="50" charset="-128"/>
                <a:ea typeface="BIZ UDPゴシック" panose="020B0400000000000000" pitchFamily="50" charset="-128"/>
              </a:rPr>
              <a:t>引き続き、</a:t>
            </a:r>
            <a:r>
              <a:rPr kumimoji="1" lang="ja-JP" altLang="en-US" sz="1400" dirty="0">
                <a:latin typeface="BIZ UDPゴシック" panose="020B0400000000000000" pitchFamily="50" charset="-128"/>
                <a:ea typeface="BIZ UDPゴシック" panose="020B0400000000000000" pitchFamily="50" charset="-128"/>
              </a:rPr>
              <a:t>ご審議いただきたい事項</a:t>
            </a:r>
          </a:p>
        </p:txBody>
      </p:sp>
      <p:sp>
        <p:nvSpPr>
          <p:cNvPr id="12" name="テキスト ボックス 11">
            <a:extLst>
              <a:ext uri="{FF2B5EF4-FFF2-40B4-BE49-F238E27FC236}">
                <a16:creationId xmlns:a16="http://schemas.microsoft.com/office/drawing/2014/main" id="{3ACB6C77-0253-0BEB-1365-3DF290A57D8B}"/>
              </a:ext>
            </a:extLst>
          </p:cNvPr>
          <p:cNvSpPr txBox="1"/>
          <p:nvPr/>
        </p:nvSpPr>
        <p:spPr>
          <a:xfrm>
            <a:off x="560847" y="5427254"/>
            <a:ext cx="2785659" cy="307777"/>
          </a:xfrm>
          <a:prstGeom prst="rect">
            <a:avLst/>
          </a:prstGeom>
          <a:noFill/>
          <a:ln w="38100" cmpd="dbl">
            <a:solidFill>
              <a:schemeClr val="dk1"/>
            </a:solidFill>
          </a:ln>
        </p:spPr>
        <p:txBody>
          <a:bodyPr wrap="square" rtlCol="0">
            <a:spAutoFit/>
          </a:bodyPr>
          <a:lstStyle/>
          <a:p>
            <a:r>
              <a:rPr kumimoji="1" lang="ja-JP" altLang="en-US" sz="1400" b="1" u="sng" dirty="0">
                <a:latin typeface="BIZ UDPゴシック" panose="020B0400000000000000" pitchFamily="50" charset="-128"/>
                <a:ea typeface="BIZ UDPゴシック" panose="020B0400000000000000" pitchFamily="50" charset="-128"/>
              </a:rPr>
              <a:t>新たに、</a:t>
            </a:r>
            <a:r>
              <a:rPr kumimoji="1" lang="ja-JP" altLang="en-US" sz="1400" dirty="0">
                <a:latin typeface="BIZ UDPゴシック" panose="020B0400000000000000" pitchFamily="50" charset="-128"/>
                <a:ea typeface="BIZ UDPゴシック" panose="020B0400000000000000" pitchFamily="50" charset="-128"/>
              </a:rPr>
              <a:t>ご審議いただきたい事項</a:t>
            </a:r>
          </a:p>
        </p:txBody>
      </p:sp>
    </p:spTree>
    <p:extLst>
      <p:ext uri="{BB962C8B-B14F-4D97-AF65-F5344CB8AC3E}">
        <p14:creationId xmlns:p14="http://schemas.microsoft.com/office/powerpoint/2010/main" val="243973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6D38E9-C223-DD7C-E83D-8E5AD883568B}"/>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F78C4F75-E7C0-ECCD-B71F-BCE45A301361}"/>
              </a:ext>
            </a:extLst>
          </p:cNvPr>
          <p:cNvSpPr>
            <a:spLocks noGrp="1"/>
          </p:cNvSpPr>
          <p:nvPr>
            <p:ph type="sldNum" sz="quarter" idx="12"/>
          </p:nvPr>
        </p:nvSpPr>
        <p:spPr>
          <a:xfrm>
            <a:off x="6832600" y="6492875"/>
            <a:ext cx="2057400" cy="365125"/>
          </a:xfrm>
        </p:spPr>
        <p:txBody>
          <a:bodyPr/>
          <a:lstStyle/>
          <a:p>
            <a:fld id="{203A2EBC-B70D-400C-B624-6CE949F69608}" type="slidenum">
              <a:rPr kumimoji="1" lang="ja-JP" altLang="en-US" sz="1800" smtClean="0"/>
              <a:t>17</a:t>
            </a:fld>
            <a:endParaRPr kumimoji="1" lang="ja-JP" altLang="en-US" dirty="0"/>
          </a:p>
        </p:txBody>
      </p:sp>
      <p:sp>
        <p:nvSpPr>
          <p:cNvPr id="6" name="テキスト ボックス 5">
            <a:extLst>
              <a:ext uri="{FF2B5EF4-FFF2-40B4-BE49-F238E27FC236}">
                <a16:creationId xmlns:a16="http://schemas.microsoft.com/office/drawing/2014/main" id="{6402B7D0-8A0B-E9E5-B2B9-E2E3B40F0BC8}"/>
              </a:ext>
            </a:extLst>
          </p:cNvPr>
          <p:cNvSpPr txBox="1"/>
          <p:nvPr/>
        </p:nvSpPr>
        <p:spPr>
          <a:xfrm>
            <a:off x="0" y="0"/>
            <a:ext cx="9144000" cy="400110"/>
          </a:xfrm>
          <a:prstGeom prst="rect">
            <a:avLst/>
          </a:prstGeom>
          <a:solidFill>
            <a:schemeClr val="accent5">
              <a:lumMod val="40000"/>
              <a:lumOff val="60000"/>
            </a:schemeClr>
          </a:solidFill>
        </p:spPr>
        <p:txBody>
          <a:bodyPr wrap="square" rtlCol="0">
            <a:spAutoFit/>
          </a:bodyPr>
          <a:lstStyle/>
          <a:p>
            <a:r>
              <a:rPr kumimoji="1" lang="ja-JP" altLang="en-US" sz="2000" dirty="0">
                <a:latin typeface="BIZ UDPゴシック" panose="020B0400000000000000" pitchFamily="50" charset="-128"/>
                <a:ea typeface="BIZ UDPゴシック" panose="020B0400000000000000" pitchFamily="50" charset="-128"/>
              </a:rPr>
              <a:t>⑤支援策について</a:t>
            </a:r>
          </a:p>
        </p:txBody>
      </p:sp>
      <p:sp>
        <p:nvSpPr>
          <p:cNvPr id="11" name="テキスト ボックス 10">
            <a:extLst>
              <a:ext uri="{FF2B5EF4-FFF2-40B4-BE49-F238E27FC236}">
                <a16:creationId xmlns:a16="http://schemas.microsoft.com/office/drawing/2014/main" id="{0D1772BD-6CD6-4723-8DA4-557AB5D96259}"/>
              </a:ext>
            </a:extLst>
          </p:cNvPr>
          <p:cNvSpPr txBox="1"/>
          <p:nvPr/>
        </p:nvSpPr>
        <p:spPr>
          <a:xfrm>
            <a:off x="259080" y="854692"/>
            <a:ext cx="8625840" cy="1477328"/>
          </a:xfrm>
          <a:prstGeom prst="rect">
            <a:avLst/>
          </a:prstGeom>
          <a:noFill/>
          <a:ln w="38100">
            <a:noFill/>
            <a:prstDash val="solid"/>
          </a:ln>
        </p:spPr>
        <p:txBody>
          <a:bodyPr wrap="square" rtlCol="0">
            <a:spAutoFit/>
          </a:bodyPr>
          <a:lstStyle/>
          <a:p>
            <a:r>
              <a:rPr lang="ja-JP" altLang="en-US" sz="1800" dirty="0">
                <a:latin typeface="BIZ UDP明朝 Medium" panose="02020500000000000000" pitchFamily="18" charset="-128"/>
                <a:ea typeface="BIZ UDP明朝 Medium" panose="02020500000000000000" pitchFamily="18" charset="-128"/>
              </a:rPr>
              <a:t>◇義務化対象とする大規模非住宅建築物について、事業</a:t>
            </a:r>
            <a:r>
              <a:rPr lang="ja-JP" altLang="en-US" dirty="0">
                <a:latin typeface="BIZ UDP明朝 Medium" panose="02020500000000000000" pitchFamily="18" charset="-128"/>
                <a:ea typeface="BIZ UDP明朝 Medium" panose="02020500000000000000" pitchFamily="18" charset="-128"/>
              </a:rPr>
              <a:t>者の負担感等を踏まえると、</a:t>
            </a:r>
            <a:endParaRPr lang="en-US" altLang="ja-JP" dirty="0">
              <a:latin typeface="BIZ UDP明朝 Medium" panose="02020500000000000000" pitchFamily="18" charset="-128"/>
              <a:ea typeface="BIZ UDP明朝 Medium" panose="02020500000000000000" pitchFamily="18" charset="-128"/>
            </a:endParaRPr>
          </a:p>
          <a:p>
            <a:r>
              <a:rPr lang="ja-JP" altLang="en-US" dirty="0">
                <a:latin typeface="BIZ UDP明朝 Medium" panose="02020500000000000000" pitchFamily="18" charset="-128"/>
                <a:ea typeface="BIZ UDP明朝 Medium" panose="02020500000000000000" pitchFamily="18" charset="-128"/>
              </a:rPr>
              <a:t>　義務化制度に合わせた</a:t>
            </a:r>
            <a:r>
              <a:rPr lang="ja-JP" altLang="en-US" sz="1800" dirty="0">
                <a:latin typeface="BIZ UDP明朝 Medium" panose="02020500000000000000" pitchFamily="18" charset="-128"/>
                <a:ea typeface="BIZ UDP明朝 Medium" panose="02020500000000000000" pitchFamily="18" charset="-128"/>
              </a:rPr>
              <a:t>新たな補助制度の必要性は低い。</a:t>
            </a:r>
            <a:endParaRPr lang="en-US" altLang="ja-JP" sz="1800" dirty="0">
              <a:latin typeface="BIZ UDP明朝 Medium" panose="02020500000000000000" pitchFamily="18" charset="-128"/>
              <a:ea typeface="BIZ UDP明朝 Medium" panose="02020500000000000000" pitchFamily="18" charset="-128"/>
            </a:endParaRPr>
          </a:p>
          <a:p>
            <a:endParaRPr lang="en-US" altLang="ja-JP" dirty="0">
              <a:latin typeface="BIZ UDP明朝 Medium" panose="02020500000000000000" pitchFamily="18" charset="-128"/>
              <a:ea typeface="BIZ UDP明朝 Medium" panose="02020500000000000000" pitchFamily="18" charset="-128"/>
            </a:endParaRPr>
          </a:p>
          <a:p>
            <a:r>
              <a:rPr lang="ja-JP" altLang="en-US" dirty="0">
                <a:latin typeface="BIZ UDP明朝 Medium" panose="02020500000000000000" pitchFamily="18" charset="-128"/>
                <a:ea typeface="BIZ UDP明朝 Medium" panose="02020500000000000000" pitchFamily="18" charset="-128"/>
              </a:rPr>
              <a:t>◇府域の再生可能エネルギーの導入促進に向けて、既存施策も活用するなど、建築物　</a:t>
            </a:r>
            <a:endParaRPr lang="en-US" altLang="ja-JP" dirty="0">
              <a:latin typeface="BIZ UDP明朝 Medium" panose="02020500000000000000" pitchFamily="18" charset="-128"/>
              <a:ea typeface="BIZ UDP明朝 Medium" panose="02020500000000000000" pitchFamily="18" charset="-128"/>
            </a:endParaRPr>
          </a:p>
          <a:p>
            <a:r>
              <a:rPr lang="ja-JP" altLang="en-US" dirty="0">
                <a:latin typeface="BIZ UDP明朝 Medium" panose="02020500000000000000" pitchFamily="18" charset="-128"/>
                <a:ea typeface="BIZ UDP明朝 Medium" panose="02020500000000000000" pitchFamily="18" charset="-128"/>
              </a:rPr>
              <a:t>　（義務化対象外も含む）における太陽光発電の導入を促進していく。</a:t>
            </a:r>
            <a:endParaRPr lang="en-US" altLang="ja-JP" sz="1800" dirty="0">
              <a:latin typeface="BIZ UDP明朝 Medium" panose="02020500000000000000" pitchFamily="18" charset="-128"/>
              <a:ea typeface="BIZ UDP明朝 Medium" panose="02020500000000000000" pitchFamily="18" charset="-128"/>
            </a:endParaRPr>
          </a:p>
        </p:txBody>
      </p:sp>
      <p:sp>
        <p:nvSpPr>
          <p:cNvPr id="3" name="テキスト ボックス 2">
            <a:extLst>
              <a:ext uri="{FF2B5EF4-FFF2-40B4-BE49-F238E27FC236}">
                <a16:creationId xmlns:a16="http://schemas.microsoft.com/office/drawing/2014/main" id="{8E4491E4-B054-89FB-274A-F3DDC1B9FB6E}"/>
              </a:ext>
            </a:extLst>
          </p:cNvPr>
          <p:cNvSpPr txBox="1"/>
          <p:nvPr/>
        </p:nvSpPr>
        <p:spPr>
          <a:xfrm>
            <a:off x="259080" y="3141279"/>
            <a:ext cx="8640000" cy="1323439"/>
          </a:xfrm>
          <a:prstGeom prst="rect">
            <a:avLst/>
          </a:prstGeom>
          <a:noFill/>
        </p:spPr>
        <p:txBody>
          <a:bodyPr wrap="square" rtlCol="0">
            <a:spAutoFit/>
          </a:bodyPr>
          <a:lstStyle/>
          <a:p>
            <a:r>
              <a:rPr kumimoji="1" lang="ja-JP" altLang="en-US" sz="1600" dirty="0">
                <a:latin typeface="BIZ UDP明朝 Medium" panose="02020500000000000000" pitchFamily="18" charset="-128"/>
                <a:ea typeface="BIZ UDP明朝 Medium" panose="02020500000000000000" pitchFamily="18" charset="-128"/>
              </a:rPr>
              <a:t>○支援策と規制のバランスを見て制度設計する必要がある。強めの規制をする場合は、補助制度も</a:t>
            </a:r>
            <a:endParaRPr kumimoji="1" lang="en-US" altLang="ja-JP" sz="1600" dirty="0">
              <a:latin typeface="BIZ UDP明朝 Medium" panose="02020500000000000000" pitchFamily="18" charset="-128"/>
              <a:ea typeface="BIZ UDP明朝 Medium" panose="02020500000000000000" pitchFamily="18" charset="-128"/>
            </a:endParaRPr>
          </a:p>
          <a:p>
            <a:r>
              <a:rPr kumimoji="1" lang="ja-JP" altLang="en-US" sz="1600" dirty="0">
                <a:latin typeface="BIZ UDP明朝 Medium" panose="02020500000000000000" pitchFamily="18" charset="-128"/>
                <a:ea typeface="BIZ UDP明朝 Medium" panose="02020500000000000000" pitchFamily="18" charset="-128"/>
              </a:rPr>
              <a:t>　併せて検討するべき。</a:t>
            </a:r>
            <a:endParaRPr kumimoji="1" lang="en-US" altLang="ja-JP" sz="1600" dirty="0">
              <a:latin typeface="BIZ UDP明朝 Medium" panose="02020500000000000000" pitchFamily="18" charset="-128"/>
              <a:ea typeface="BIZ UDP明朝 Medium" panose="02020500000000000000" pitchFamily="18" charset="-128"/>
            </a:endParaRPr>
          </a:p>
          <a:p>
            <a:endParaRPr kumimoji="1" lang="en-US" altLang="ja-JP" sz="1600" dirty="0">
              <a:latin typeface="BIZ UDP明朝 Medium" panose="02020500000000000000" pitchFamily="18" charset="-128"/>
              <a:ea typeface="BIZ UDP明朝 Medium" panose="02020500000000000000" pitchFamily="18" charset="-128"/>
            </a:endParaRPr>
          </a:p>
          <a:p>
            <a:r>
              <a:rPr kumimoji="1" lang="ja-JP" altLang="en-US" sz="1600" dirty="0">
                <a:latin typeface="BIZ UDP明朝 Medium" panose="02020500000000000000" pitchFamily="18" charset="-128"/>
                <a:ea typeface="BIZ UDP明朝 Medium" panose="02020500000000000000" pitchFamily="18" charset="-128"/>
              </a:rPr>
              <a:t>○戸建て住宅は住宅トップランナー制度でカバー、大規模非住宅は大阪府の規制でカバーとなった</a:t>
            </a:r>
            <a:endParaRPr kumimoji="1" lang="en-US" altLang="ja-JP" sz="1600" dirty="0">
              <a:latin typeface="BIZ UDP明朝 Medium" panose="02020500000000000000" pitchFamily="18" charset="-128"/>
              <a:ea typeface="BIZ UDP明朝 Medium" panose="02020500000000000000" pitchFamily="18" charset="-128"/>
            </a:endParaRPr>
          </a:p>
          <a:p>
            <a:r>
              <a:rPr kumimoji="1" lang="ja-JP" altLang="en-US" sz="1600" dirty="0">
                <a:latin typeface="BIZ UDP明朝 Medium" panose="02020500000000000000" pitchFamily="18" charset="-128"/>
                <a:ea typeface="BIZ UDP明朝 Medium" panose="02020500000000000000" pitchFamily="18" charset="-128"/>
              </a:rPr>
              <a:t>　場合、その間の規模の建築物への促進策についても考える必要がある。</a:t>
            </a:r>
            <a:endParaRPr kumimoji="1" lang="en-US" altLang="ja-JP" sz="1600" dirty="0">
              <a:latin typeface="BIZ UDP明朝 Medium" panose="02020500000000000000" pitchFamily="18" charset="-128"/>
              <a:ea typeface="BIZ UDP明朝 Medium" panose="02020500000000000000" pitchFamily="18" charset="-128"/>
            </a:endParaRPr>
          </a:p>
        </p:txBody>
      </p:sp>
      <p:sp>
        <p:nvSpPr>
          <p:cNvPr id="9" name="テキスト ボックス 8">
            <a:extLst>
              <a:ext uri="{FF2B5EF4-FFF2-40B4-BE49-F238E27FC236}">
                <a16:creationId xmlns:a16="http://schemas.microsoft.com/office/drawing/2014/main" id="{A7F36102-6193-1490-7571-D46A35F29998}"/>
              </a:ext>
            </a:extLst>
          </p:cNvPr>
          <p:cNvSpPr txBox="1"/>
          <p:nvPr/>
        </p:nvSpPr>
        <p:spPr>
          <a:xfrm>
            <a:off x="259080" y="2783238"/>
            <a:ext cx="3411416" cy="338554"/>
          </a:xfrm>
          <a:prstGeom prst="rect">
            <a:avLst/>
          </a:prstGeom>
          <a:noFill/>
        </p:spPr>
        <p:txBody>
          <a:bodyPr wrap="square" rtlCol="0">
            <a:spAutoFit/>
          </a:bodyPr>
          <a:lstStyle/>
          <a:p>
            <a:r>
              <a:rPr kumimoji="1" lang="ja-JP" altLang="en-US" sz="1600" dirty="0">
                <a:latin typeface="BIZ UDPゴシック" panose="020B0400000000000000" pitchFamily="50" charset="-128"/>
                <a:ea typeface="BIZ UDPゴシック" panose="020B0400000000000000" pitchFamily="50" charset="-128"/>
              </a:rPr>
              <a:t>＜委員からの主なご意見等＞</a:t>
            </a:r>
          </a:p>
        </p:txBody>
      </p:sp>
      <p:sp>
        <p:nvSpPr>
          <p:cNvPr id="13" name="テキスト ボックス 12">
            <a:extLst>
              <a:ext uri="{FF2B5EF4-FFF2-40B4-BE49-F238E27FC236}">
                <a16:creationId xmlns:a16="http://schemas.microsoft.com/office/drawing/2014/main" id="{B3ABEC06-BCAF-4FF2-44D1-C8D25F87F4F4}"/>
              </a:ext>
            </a:extLst>
          </p:cNvPr>
          <p:cNvSpPr txBox="1"/>
          <p:nvPr/>
        </p:nvSpPr>
        <p:spPr>
          <a:xfrm>
            <a:off x="273240" y="4764519"/>
            <a:ext cx="8625840" cy="338554"/>
          </a:xfrm>
          <a:prstGeom prst="rect">
            <a:avLst/>
          </a:prstGeom>
          <a:noFill/>
        </p:spPr>
        <p:txBody>
          <a:bodyPr wrap="square" rtlCol="0">
            <a:spAutoFit/>
          </a:bodyPr>
          <a:lstStyle/>
          <a:p>
            <a:r>
              <a:rPr kumimoji="1" lang="ja-JP" altLang="en-US" sz="1600" dirty="0">
                <a:latin typeface="BIZ UDPゴシック" panose="020B0400000000000000" pitchFamily="50" charset="-128"/>
                <a:ea typeface="BIZ UDPゴシック" panose="020B0400000000000000" pitchFamily="50" charset="-128"/>
              </a:rPr>
              <a:t>＜対応＞</a:t>
            </a:r>
            <a:endParaRPr kumimoji="1" lang="en-US" altLang="ja-JP" sz="1600" dirty="0">
              <a:latin typeface="BIZ UDPゴシック" panose="020B0400000000000000" pitchFamily="50" charset="-128"/>
              <a:ea typeface="BIZ UDPゴシック" panose="020B0400000000000000" pitchFamily="50" charset="-128"/>
            </a:endParaRPr>
          </a:p>
        </p:txBody>
      </p:sp>
      <p:sp>
        <p:nvSpPr>
          <p:cNvPr id="15" name="テキスト ボックス 14">
            <a:extLst>
              <a:ext uri="{FF2B5EF4-FFF2-40B4-BE49-F238E27FC236}">
                <a16:creationId xmlns:a16="http://schemas.microsoft.com/office/drawing/2014/main" id="{78A7C6E5-AB8B-176C-B781-E8CA18217105}"/>
              </a:ext>
            </a:extLst>
          </p:cNvPr>
          <p:cNvSpPr txBox="1"/>
          <p:nvPr/>
        </p:nvSpPr>
        <p:spPr>
          <a:xfrm>
            <a:off x="266160" y="5149949"/>
            <a:ext cx="8640000" cy="830997"/>
          </a:xfrm>
          <a:prstGeom prst="rect">
            <a:avLst/>
          </a:prstGeom>
          <a:noFill/>
        </p:spPr>
        <p:txBody>
          <a:bodyPr wrap="square" rtlCol="0">
            <a:spAutoFit/>
          </a:bodyPr>
          <a:lstStyle/>
          <a:p>
            <a:r>
              <a:rPr kumimoji="1" lang="ja-JP" altLang="en-US" sz="1600" dirty="0">
                <a:latin typeface="BIZ UDP明朝 Medium" panose="02020500000000000000" pitchFamily="18" charset="-128"/>
                <a:ea typeface="BIZ UDP明朝 Medium" panose="02020500000000000000" pitchFamily="18" charset="-128"/>
              </a:rPr>
              <a:t>・太陽光発電設備の導入に係る大阪府の支援の取組及び国の補助金について整理。</a:t>
            </a:r>
            <a:endParaRPr kumimoji="1" lang="en-US" altLang="ja-JP" sz="1600" dirty="0">
              <a:latin typeface="BIZ UDP明朝 Medium" panose="02020500000000000000" pitchFamily="18" charset="-128"/>
              <a:ea typeface="BIZ UDP明朝 Medium" panose="02020500000000000000" pitchFamily="18" charset="-128"/>
            </a:endParaRPr>
          </a:p>
          <a:p>
            <a:endParaRPr kumimoji="1" lang="en-US" altLang="ja-JP" sz="1600" dirty="0">
              <a:latin typeface="BIZ UDP明朝 Medium" panose="02020500000000000000" pitchFamily="18" charset="-128"/>
              <a:ea typeface="BIZ UDP明朝 Medium" panose="02020500000000000000" pitchFamily="18" charset="-128"/>
            </a:endParaRPr>
          </a:p>
          <a:p>
            <a:r>
              <a:rPr kumimoji="1" lang="ja-JP" altLang="en-US" sz="1600" dirty="0">
                <a:latin typeface="BIZ UDP明朝 Medium" panose="02020500000000000000" pitchFamily="18" charset="-128"/>
                <a:ea typeface="BIZ UDP明朝 Medium" panose="02020500000000000000" pitchFamily="18" charset="-128"/>
              </a:rPr>
              <a:t>・設計事務所や開発事業者、ビル所有者等に対して意見照会中。</a:t>
            </a:r>
            <a:endParaRPr kumimoji="1" lang="en-US" altLang="ja-JP" sz="1600" dirty="0">
              <a:latin typeface="BIZ UDP明朝 Medium" panose="02020500000000000000" pitchFamily="18" charset="-128"/>
              <a:ea typeface="BIZ UDP明朝 Medium" panose="02020500000000000000" pitchFamily="18" charset="-128"/>
            </a:endParaRPr>
          </a:p>
        </p:txBody>
      </p:sp>
      <p:sp>
        <p:nvSpPr>
          <p:cNvPr id="5" name="正方形/長方形 4">
            <a:extLst>
              <a:ext uri="{FF2B5EF4-FFF2-40B4-BE49-F238E27FC236}">
                <a16:creationId xmlns:a16="http://schemas.microsoft.com/office/drawing/2014/main" id="{090A68AC-2846-2AB8-7938-2426620CAB88}"/>
              </a:ext>
            </a:extLst>
          </p:cNvPr>
          <p:cNvSpPr/>
          <p:nvPr/>
        </p:nvSpPr>
        <p:spPr>
          <a:xfrm>
            <a:off x="292296" y="780563"/>
            <a:ext cx="8593704" cy="1647677"/>
          </a:xfrm>
          <a:prstGeom prst="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7283500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C66822-7EBA-FFB1-5C75-7BF0BA72F4A8}"/>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4CF56420-0FB5-AE67-E50A-9E0E009CB34B}"/>
              </a:ext>
            </a:extLst>
          </p:cNvPr>
          <p:cNvSpPr>
            <a:spLocks noGrp="1"/>
          </p:cNvSpPr>
          <p:nvPr>
            <p:ph type="sldNum" sz="quarter" idx="12"/>
          </p:nvPr>
        </p:nvSpPr>
        <p:spPr>
          <a:xfrm>
            <a:off x="6840414" y="6328283"/>
            <a:ext cx="2057400" cy="365125"/>
          </a:xfrm>
        </p:spPr>
        <p:txBody>
          <a:bodyPr/>
          <a:lstStyle/>
          <a:p>
            <a:fld id="{E9DA2AB3-856D-45F8-A5C2-10CE07E9BDD4}" type="slidenum">
              <a:rPr kumimoji="1" lang="ja-JP" altLang="en-US" smtClean="0"/>
              <a:t>18</a:t>
            </a:fld>
            <a:endParaRPr kumimoji="1" lang="ja-JP" altLang="en-US"/>
          </a:p>
        </p:txBody>
      </p:sp>
      <p:sp>
        <p:nvSpPr>
          <p:cNvPr id="6" name="テキスト ボックス 5">
            <a:extLst>
              <a:ext uri="{FF2B5EF4-FFF2-40B4-BE49-F238E27FC236}">
                <a16:creationId xmlns:a16="http://schemas.microsoft.com/office/drawing/2014/main" id="{07870BDB-FEDC-762E-9752-EA9E1BA11653}"/>
              </a:ext>
            </a:extLst>
          </p:cNvPr>
          <p:cNvSpPr txBox="1"/>
          <p:nvPr/>
        </p:nvSpPr>
        <p:spPr>
          <a:xfrm>
            <a:off x="0" y="0"/>
            <a:ext cx="9144000" cy="400110"/>
          </a:xfrm>
          <a:prstGeom prst="rect">
            <a:avLst/>
          </a:prstGeom>
          <a:solidFill>
            <a:schemeClr val="accent5">
              <a:lumMod val="40000"/>
              <a:lumOff val="60000"/>
            </a:schemeClr>
          </a:solidFill>
        </p:spPr>
        <p:txBody>
          <a:bodyPr wrap="square" rtlCol="0">
            <a:spAutoFit/>
          </a:bodyPr>
          <a:lstStyle/>
          <a:p>
            <a:r>
              <a:rPr kumimoji="1" lang="ja-JP" altLang="en-US" sz="2000" dirty="0">
                <a:latin typeface="BIZ UDPゴシック" panose="020B0400000000000000" pitchFamily="50" charset="-128"/>
                <a:ea typeface="BIZ UDPゴシック" panose="020B0400000000000000" pitchFamily="50" charset="-128"/>
              </a:rPr>
              <a:t>太陽光発電設備の導入に係る大阪府の支援の取組（</a:t>
            </a:r>
            <a:r>
              <a:rPr kumimoji="1" lang="en-US" altLang="ja-JP" sz="2000" dirty="0">
                <a:latin typeface="BIZ UDPゴシック" panose="020B0400000000000000" pitchFamily="50" charset="-128"/>
                <a:ea typeface="BIZ UDPゴシック" panose="020B0400000000000000" pitchFamily="50" charset="-128"/>
              </a:rPr>
              <a:t>1</a:t>
            </a:r>
            <a:r>
              <a:rPr kumimoji="1" lang="ja-JP" altLang="en-US" sz="2000" dirty="0">
                <a:latin typeface="BIZ UDPゴシック" panose="020B0400000000000000" pitchFamily="50" charset="-128"/>
                <a:ea typeface="BIZ UDPゴシック" panose="020B0400000000000000" pitchFamily="50" charset="-128"/>
              </a:rPr>
              <a:t>）</a:t>
            </a:r>
          </a:p>
        </p:txBody>
      </p:sp>
      <p:sp>
        <p:nvSpPr>
          <p:cNvPr id="20" name="テキスト ボックス 19">
            <a:extLst>
              <a:ext uri="{FF2B5EF4-FFF2-40B4-BE49-F238E27FC236}">
                <a16:creationId xmlns:a16="http://schemas.microsoft.com/office/drawing/2014/main" id="{AF899324-E0E8-609E-69E8-080A117994B6}"/>
              </a:ext>
            </a:extLst>
          </p:cNvPr>
          <p:cNvSpPr txBox="1"/>
          <p:nvPr/>
        </p:nvSpPr>
        <p:spPr>
          <a:xfrm>
            <a:off x="280399" y="414227"/>
            <a:ext cx="8634999" cy="369332"/>
          </a:xfrm>
          <a:prstGeom prst="rect">
            <a:avLst/>
          </a:prstGeom>
          <a:noFill/>
        </p:spPr>
        <p:txBody>
          <a:bodyPr wrap="square" rtlCol="0">
            <a:spAutoFit/>
          </a:bodyPr>
          <a:lstStyle/>
          <a:p>
            <a:r>
              <a:rPr kumimoji="1" lang="ja-JP" altLang="en-US" dirty="0">
                <a:latin typeface="BIZ UDPゴシック" panose="020B0400000000000000" pitchFamily="50" charset="-128"/>
                <a:ea typeface="BIZ UDPゴシック" panose="020B0400000000000000" pitchFamily="50" charset="-128"/>
              </a:rPr>
              <a:t>＜補助金＞</a:t>
            </a:r>
          </a:p>
        </p:txBody>
      </p:sp>
      <p:sp>
        <p:nvSpPr>
          <p:cNvPr id="22" name="テキスト ボックス 21">
            <a:extLst>
              <a:ext uri="{FF2B5EF4-FFF2-40B4-BE49-F238E27FC236}">
                <a16:creationId xmlns:a16="http://schemas.microsoft.com/office/drawing/2014/main" id="{3881C91C-BC43-9270-3895-0AA36E111B7C}"/>
              </a:ext>
            </a:extLst>
          </p:cNvPr>
          <p:cNvSpPr txBox="1"/>
          <p:nvPr/>
        </p:nvSpPr>
        <p:spPr>
          <a:xfrm>
            <a:off x="280399" y="773188"/>
            <a:ext cx="8424936" cy="338554"/>
          </a:xfrm>
          <a:prstGeom prst="rect">
            <a:avLst/>
          </a:prstGeom>
          <a:noFill/>
        </p:spPr>
        <p:txBody>
          <a:bodyPr wrap="square" anchor="ctr" anchorCtr="0">
            <a:spAutoFit/>
          </a:bodyPr>
          <a:lstStyle/>
          <a:p>
            <a:pPr fontAlgn="t"/>
            <a:r>
              <a:rPr lang="ja-JP" altLang="en-US" sz="1600" dirty="0">
                <a:latin typeface="BIZ UDゴシック" panose="020B0400000000000000" pitchFamily="49" charset="-128"/>
                <a:ea typeface="BIZ UDゴシック" panose="020B0400000000000000" pitchFamily="49" charset="-128"/>
              </a:rPr>
              <a:t>〇</a:t>
            </a:r>
            <a:r>
              <a:rPr lang="ja-JP" altLang="en-US" sz="1600" dirty="0">
                <a:highlight>
                  <a:srgbClr val="FFFF00"/>
                </a:highlight>
                <a:latin typeface="BIZ UDPゴシック" panose="020B0400000000000000" pitchFamily="50" charset="-128"/>
                <a:ea typeface="BIZ UDPゴシック" panose="020B0400000000000000" pitchFamily="50" charset="-128"/>
              </a:rPr>
              <a:t>「中小事業者の脱炭素化に係る自主的取組支援補助金」</a:t>
            </a:r>
            <a:endParaRPr lang="ja-JP" altLang="ja-JP" sz="1600" dirty="0">
              <a:highlight>
                <a:srgbClr val="FFFF00"/>
              </a:highlight>
              <a:latin typeface="BIZ UDPゴシック" panose="020B0400000000000000" pitchFamily="50" charset="-128"/>
              <a:ea typeface="BIZ UDPゴシック" panose="020B0400000000000000" pitchFamily="50" charset="-128"/>
            </a:endParaRPr>
          </a:p>
        </p:txBody>
      </p:sp>
      <p:sp>
        <p:nvSpPr>
          <p:cNvPr id="24" name="テキスト ボックス 23">
            <a:extLst>
              <a:ext uri="{FF2B5EF4-FFF2-40B4-BE49-F238E27FC236}">
                <a16:creationId xmlns:a16="http://schemas.microsoft.com/office/drawing/2014/main" id="{7F0AED25-0EF3-D37A-B7B3-BB6030CA0A4A}"/>
              </a:ext>
            </a:extLst>
          </p:cNvPr>
          <p:cNvSpPr txBox="1"/>
          <p:nvPr/>
        </p:nvSpPr>
        <p:spPr>
          <a:xfrm>
            <a:off x="453941" y="1108618"/>
            <a:ext cx="8356426" cy="523220"/>
          </a:xfrm>
          <a:prstGeom prst="rect">
            <a:avLst/>
          </a:prstGeom>
          <a:noFill/>
        </p:spPr>
        <p:txBody>
          <a:bodyPr wrap="square" lIns="91440" tIns="45720" rIns="91440" bIns="45720" anchor="t">
            <a:spAutoFit/>
          </a:bodyPr>
          <a:lstStyle/>
          <a:p>
            <a:pPr fontAlgn="t"/>
            <a:r>
              <a:rPr lang="ja-JP" altLang="en-US" sz="1400" dirty="0">
                <a:latin typeface="BIZ UDP明朝 Medium" panose="02020500000000000000" pitchFamily="18" charset="-128"/>
                <a:ea typeface="BIZ UDP明朝 Medium" panose="02020500000000000000" pitchFamily="18" charset="-128"/>
              </a:rPr>
              <a:t>・大阪府気候変動対策の推進に関する条例に基づき、任意で届出された対策計画書に基づく省エネ型設備</a:t>
            </a:r>
            <a:endParaRPr lang="en-US" altLang="ja-JP" sz="1400" dirty="0">
              <a:latin typeface="BIZ UDP明朝 Medium" panose="02020500000000000000" pitchFamily="18" charset="-128"/>
              <a:ea typeface="BIZ UDP明朝 Medium" panose="02020500000000000000" pitchFamily="18" charset="-128"/>
            </a:endParaRPr>
          </a:p>
          <a:p>
            <a:pPr fontAlgn="t"/>
            <a:r>
              <a:rPr lang="ja-JP" altLang="en-US" sz="1400" dirty="0">
                <a:latin typeface="BIZ UDP明朝 Medium" panose="02020500000000000000" pitchFamily="18" charset="-128"/>
                <a:ea typeface="BIZ UDP明朝 Medium" panose="02020500000000000000" pitchFamily="18" charset="-128"/>
              </a:rPr>
              <a:t>　への更新等に対して設備費用の一部補助を実施</a:t>
            </a:r>
          </a:p>
        </p:txBody>
      </p:sp>
      <p:graphicFrame>
        <p:nvGraphicFramePr>
          <p:cNvPr id="17" name="表 16">
            <a:extLst>
              <a:ext uri="{FF2B5EF4-FFF2-40B4-BE49-F238E27FC236}">
                <a16:creationId xmlns:a16="http://schemas.microsoft.com/office/drawing/2014/main" id="{84A0ECA6-DE97-3880-0FAE-F1F1C24EC59E}"/>
              </a:ext>
            </a:extLst>
          </p:cNvPr>
          <p:cNvGraphicFramePr>
            <a:graphicFrameLocks noGrp="1"/>
          </p:cNvGraphicFramePr>
          <p:nvPr/>
        </p:nvGraphicFramePr>
        <p:xfrm>
          <a:off x="211558" y="1631838"/>
          <a:ext cx="8720884" cy="5010262"/>
        </p:xfrm>
        <a:graphic>
          <a:graphicData uri="http://schemas.openxmlformats.org/drawingml/2006/table">
            <a:tbl>
              <a:tblPr firstRow="1" firstCol="1" bandRow="1">
                <a:tableStyleId>{5C22544A-7EE6-4342-B048-85BDC9FD1C3A}</a:tableStyleId>
              </a:tblPr>
              <a:tblGrid>
                <a:gridCol w="1004388">
                  <a:extLst>
                    <a:ext uri="{9D8B030D-6E8A-4147-A177-3AD203B41FA5}">
                      <a16:colId xmlns:a16="http://schemas.microsoft.com/office/drawing/2014/main" val="2284036925"/>
                    </a:ext>
                  </a:extLst>
                </a:gridCol>
                <a:gridCol w="7716496">
                  <a:extLst>
                    <a:ext uri="{9D8B030D-6E8A-4147-A177-3AD203B41FA5}">
                      <a16:colId xmlns:a16="http://schemas.microsoft.com/office/drawing/2014/main" val="3547732151"/>
                    </a:ext>
                  </a:extLst>
                </a:gridCol>
              </a:tblGrid>
              <a:tr h="365712">
                <a:tc>
                  <a:txBody>
                    <a:bodyPr/>
                    <a:lstStyle/>
                    <a:p>
                      <a:r>
                        <a:rPr kumimoji="1" lang="ja-JP" altLang="en-US" sz="1400" b="0" dirty="0">
                          <a:solidFill>
                            <a:schemeClr val="bg1"/>
                          </a:solidFill>
                          <a:latin typeface="BIZ UDゴシック" panose="020B0400000000000000" pitchFamily="49" charset="-128"/>
                          <a:ea typeface="BIZ UDゴシック" panose="020B0400000000000000" pitchFamily="49" charset="-128"/>
                        </a:rPr>
                        <a:t>概要　　</a:t>
                      </a:r>
                    </a:p>
                  </a:txBody>
                  <a:tcPr anchor="ctr"/>
                </a:tc>
                <a:tc>
                  <a:txBody>
                    <a:bodyPr/>
                    <a:lstStyle/>
                    <a:p>
                      <a:pPr algn="l"/>
                      <a:r>
                        <a:rPr kumimoji="1" lang="ja-JP" altLang="en-US" sz="1400" b="0" dirty="0">
                          <a:solidFill>
                            <a:schemeClr val="bg1"/>
                          </a:solidFill>
                          <a:latin typeface="BIZ UDゴシック" panose="020B0400000000000000" pitchFamily="49" charset="-128"/>
                          <a:ea typeface="BIZ UDゴシック" panose="020B0400000000000000" pitchFamily="49" charset="-128"/>
                        </a:rPr>
                        <a:t>中小事業者の省エネ設備の更新及び再エネ設備の導入の設備費の一部を補助</a:t>
                      </a:r>
                    </a:p>
                  </a:txBody>
                  <a:tcPr anchor="ctr"/>
                </a:tc>
                <a:extLst>
                  <a:ext uri="{0D108BD9-81ED-4DB2-BD59-A6C34878D82A}">
                    <a16:rowId xmlns:a16="http://schemas.microsoft.com/office/drawing/2014/main" val="3215733597"/>
                  </a:ext>
                </a:extLst>
              </a:tr>
              <a:tr h="1133709">
                <a:tc>
                  <a:txBody>
                    <a:bodyPr/>
                    <a:lstStyle/>
                    <a:p>
                      <a:r>
                        <a:rPr kumimoji="1" lang="ja-JP" altLang="en-US" sz="1400" b="0">
                          <a:solidFill>
                            <a:schemeClr val="bg1"/>
                          </a:solidFill>
                          <a:latin typeface="BIZ UDゴシック" panose="020B0400000000000000" pitchFamily="49" charset="-128"/>
                          <a:ea typeface="BIZ UDゴシック" panose="020B0400000000000000" pitchFamily="49" charset="-128"/>
                        </a:rPr>
                        <a:t>補助</a:t>
                      </a:r>
                      <a:endParaRPr kumimoji="1" lang="en-US" altLang="ja-JP" sz="1400" b="0">
                        <a:solidFill>
                          <a:schemeClr val="bg1"/>
                        </a:solidFill>
                        <a:latin typeface="BIZ UDゴシック" panose="020B0400000000000000" pitchFamily="49" charset="-128"/>
                        <a:ea typeface="BIZ UDゴシック" panose="020B0400000000000000" pitchFamily="49" charset="-128"/>
                      </a:endParaRPr>
                    </a:p>
                    <a:p>
                      <a:r>
                        <a:rPr kumimoji="1" lang="ja-JP" altLang="en-US" sz="1400" b="0">
                          <a:solidFill>
                            <a:schemeClr val="bg1"/>
                          </a:solidFill>
                          <a:latin typeface="BIZ UDゴシック" panose="020B0400000000000000" pitchFamily="49" charset="-128"/>
                          <a:ea typeface="BIZ UDゴシック" panose="020B0400000000000000" pitchFamily="49" charset="-128"/>
                        </a:rPr>
                        <a:t>対象者</a:t>
                      </a:r>
                    </a:p>
                  </a:txBody>
                  <a:tcPr anchor="ctr"/>
                </a:tc>
                <a:tc>
                  <a:txBody>
                    <a:bodyPr/>
                    <a:lstStyle/>
                    <a:p>
                      <a:r>
                        <a:rPr kumimoji="1" lang="ja-JP" altLang="en-US" sz="1400" dirty="0">
                          <a:solidFill>
                            <a:schemeClr val="tx1"/>
                          </a:solidFill>
                          <a:latin typeface="BIZ UDゴシック" panose="020B0400000000000000" pitchFamily="49" charset="-128"/>
                          <a:ea typeface="BIZ UDゴシック" panose="020B0400000000000000" pitchFamily="49" charset="-128"/>
                        </a:rPr>
                        <a:t>府内の工場・事業場において対策計画書に基づき省エネ・再エネ設備の導入等を行う中小事</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kumimoji="1" lang="ja-JP" altLang="en-US" sz="1400" dirty="0">
                          <a:solidFill>
                            <a:schemeClr val="tx1"/>
                          </a:solidFill>
                          <a:latin typeface="BIZ UDゴシック" panose="020B0400000000000000" pitchFamily="49" charset="-128"/>
                          <a:ea typeface="BIZ UDゴシック" panose="020B0400000000000000" pitchFamily="49" charset="-128"/>
                        </a:rPr>
                        <a:t>業者（申請には</a:t>
                      </a:r>
                      <a:r>
                        <a:rPr kumimoji="1" lang="ja-JP" altLang="en-US" sz="1400" dirty="0">
                          <a:solidFill>
                            <a:srgbClr val="FF0000"/>
                          </a:solidFill>
                          <a:latin typeface="BIZ UDゴシック" panose="020B0400000000000000" pitchFamily="49" charset="-128"/>
                          <a:ea typeface="BIZ UDゴシック" panose="020B0400000000000000" pitchFamily="49" charset="-128"/>
                        </a:rPr>
                        <a:t>脱炭素経営宣言</a:t>
                      </a:r>
                      <a:r>
                        <a:rPr kumimoji="1" lang="ja-JP" altLang="en-US" sz="1400" dirty="0">
                          <a:solidFill>
                            <a:schemeClr val="tx1"/>
                          </a:solidFill>
                          <a:latin typeface="BIZ UDゴシック" panose="020B0400000000000000" pitchFamily="49" charset="-128"/>
                          <a:ea typeface="BIZ UDゴシック" panose="020B0400000000000000" pitchFamily="49" charset="-128"/>
                        </a:rPr>
                        <a:t>及び</a:t>
                      </a:r>
                      <a:r>
                        <a:rPr kumimoji="1" lang="ja-JP" altLang="en-US" sz="1400" dirty="0">
                          <a:solidFill>
                            <a:srgbClr val="FF0000"/>
                          </a:solidFill>
                          <a:latin typeface="BIZ UDゴシック" panose="020B0400000000000000" pitchFamily="49" charset="-128"/>
                          <a:ea typeface="BIZ UDゴシック" panose="020B0400000000000000" pitchFamily="49" charset="-128"/>
                        </a:rPr>
                        <a:t>対策計画書の任意届出</a:t>
                      </a:r>
                      <a:r>
                        <a:rPr kumimoji="1" lang="ja-JP" altLang="en-US" sz="1400" dirty="0">
                          <a:solidFill>
                            <a:schemeClr val="tx1"/>
                          </a:solidFill>
                          <a:latin typeface="BIZ UDゴシック" panose="020B0400000000000000" pitchFamily="49" charset="-128"/>
                          <a:ea typeface="BIZ UDゴシック" panose="020B0400000000000000" pitchFamily="49" charset="-128"/>
                        </a:rPr>
                        <a:t>が必要）</a:t>
                      </a:r>
                      <a:endParaRPr kumimoji="1" lang="en-US" altLang="ja-JP" sz="1400" dirty="0">
                        <a:solidFill>
                          <a:schemeClr val="tx1"/>
                        </a:solidFill>
                        <a:latin typeface="BIZ UDゴシック" panose="020B0400000000000000" pitchFamily="49" charset="-128"/>
                        <a:ea typeface="BIZ UDゴシック" panose="020B0400000000000000" pitchFamily="49" charset="-128"/>
                      </a:endParaRPr>
                    </a:p>
                    <a:p>
                      <a:r>
                        <a:rPr lang="en-US" altLang="ja-JP" sz="1400" spc="120" dirty="0">
                          <a:ln w="6350">
                            <a:noFill/>
                          </a:ln>
                          <a:solidFill>
                            <a:schemeClr val="tx1"/>
                          </a:solidFill>
                          <a:latin typeface="BIZ UDゴシック" panose="020B0400000000000000" pitchFamily="49" charset="-128"/>
                          <a:ea typeface="BIZ UDゴシック" panose="020B0400000000000000" pitchFamily="49" charset="-128"/>
                        </a:rPr>
                        <a:t>※</a:t>
                      </a:r>
                      <a:r>
                        <a:rPr lang="ja-JP" altLang="en-US" sz="1400" spc="120" dirty="0">
                          <a:ln w="6350">
                            <a:noFill/>
                          </a:ln>
                          <a:solidFill>
                            <a:schemeClr val="tx1"/>
                          </a:solidFill>
                          <a:latin typeface="BIZ UDゴシック" panose="020B0400000000000000" pitchFamily="49" charset="-128"/>
                          <a:ea typeface="BIZ UDゴシック" panose="020B0400000000000000" pitchFamily="49" charset="-128"/>
                        </a:rPr>
                        <a:t>条例の特定事業者、みなし大企業は除きます。</a:t>
                      </a:r>
                      <a:endParaRPr lang="en-US" altLang="ja-JP" sz="1400" spc="120" dirty="0">
                        <a:ln w="6350">
                          <a:noFill/>
                        </a:ln>
                        <a:solidFill>
                          <a:schemeClr val="tx1"/>
                        </a:solidFill>
                        <a:latin typeface="BIZ UDゴシック" panose="020B0400000000000000" pitchFamily="49" charset="-128"/>
                        <a:ea typeface="BIZ UDゴシック" panose="020B0400000000000000" pitchFamily="49" charset="-128"/>
                      </a:endParaRPr>
                    </a:p>
                    <a:p>
                      <a:r>
                        <a:rPr lang="en-US" altLang="ja-JP" sz="1400" spc="120" dirty="0">
                          <a:ln w="6350">
                            <a:noFill/>
                          </a:ln>
                          <a:solidFill>
                            <a:schemeClr val="tx1"/>
                          </a:solidFill>
                          <a:latin typeface="BIZ UDゴシック" panose="020B0400000000000000" pitchFamily="49" charset="-128"/>
                          <a:ea typeface="BIZ UDゴシック" panose="020B0400000000000000" pitchFamily="49" charset="-128"/>
                        </a:rPr>
                        <a:t>※</a:t>
                      </a:r>
                      <a:r>
                        <a:rPr lang="ja-JP" altLang="en-US" sz="1400" spc="120" dirty="0">
                          <a:ln w="6350">
                            <a:noFill/>
                          </a:ln>
                          <a:solidFill>
                            <a:schemeClr val="tx1"/>
                          </a:solidFill>
                          <a:latin typeface="BIZ UDゴシック" panose="020B0400000000000000" pitchFamily="49" charset="-128"/>
                          <a:ea typeface="BIZ UDゴシック" panose="020B0400000000000000" pitchFamily="49" charset="-128"/>
                        </a:rPr>
                        <a:t>リース、オンサイトＰＰＡモデルも申請できます。</a:t>
                      </a:r>
                      <a:endParaRPr lang="en-US" altLang="ja-JP" sz="300" spc="120" dirty="0">
                        <a:ln w="6350">
                          <a:noFill/>
                        </a:ln>
                        <a:solidFill>
                          <a:schemeClr val="tx1"/>
                        </a:solidFill>
                        <a:latin typeface="BIZ UDゴシック" panose="020B0400000000000000" pitchFamily="49" charset="-128"/>
                        <a:ea typeface="BIZ UDゴシック" panose="020B0400000000000000" pitchFamily="49" charset="-128"/>
                      </a:endParaRPr>
                    </a:p>
                  </a:txBody>
                  <a:tcPr anchor="ctr"/>
                </a:tc>
                <a:extLst>
                  <a:ext uri="{0D108BD9-81ED-4DB2-BD59-A6C34878D82A}">
                    <a16:rowId xmlns:a16="http://schemas.microsoft.com/office/drawing/2014/main" val="3443221805"/>
                  </a:ext>
                </a:extLst>
              </a:tr>
              <a:tr h="1133709">
                <a:tc>
                  <a:txBody>
                    <a:bodyPr/>
                    <a:lstStyle/>
                    <a:p>
                      <a:endParaRPr kumimoji="1" lang="zh-TW" altLang="en-US" sz="1400" b="0">
                        <a:solidFill>
                          <a:schemeClr val="bg1"/>
                        </a:solidFill>
                        <a:latin typeface="BIZ UDゴシック" panose="020B0400000000000000" pitchFamily="49" charset="-128"/>
                        <a:ea typeface="BIZ UDゴシック" panose="020B0400000000000000" pitchFamily="49" charset="-128"/>
                      </a:endParaRPr>
                    </a:p>
                    <a:p>
                      <a:r>
                        <a:rPr kumimoji="1" lang="zh-TW" altLang="en-US" sz="1400" b="0">
                          <a:solidFill>
                            <a:schemeClr val="bg1"/>
                          </a:solidFill>
                          <a:latin typeface="BIZ UDゴシック" panose="020B0400000000000000" pitchFamily="49" charset="-128"/>
                          <a:ea typeface="BIZ UDゴシック" panose="020B0400000000000000" pitchFamily="49" charset="-128"/>
                        </a:rPr>
                        <a:t>補助対象事業</a:t>
                      </a:r>
                    </a:p>
                    <a:p>
                      <a:endParaRPr kumimoji="1" lang="ja-JP" altLang="en-US" sz="1400" b="0">
                        <a:solidFill>
                          <a:schemeClr val="bg1"/>
                        </a:solidFill>
                        <a:latin typeface="BIZ UDゴシック" panose="020B0400000000000000" pitchFamily="49" charset="-128"/>
                        <a:ea typeface="BIZ UDゴシック" panose="020B0400000000000000" pitchFamily="49" charset="-128"/>
                      </a:endParaRPr>
                    </a:p>
                  </a:txBody>
                  <a:tcPr anchor="ctr"/>
                </a:tc>
                <a:tc>
                  <a:txBody>
                    <a:bodyPr/>
                    <a:lstStyle/>
                    <a:p>
                      <a:r>
                        <a:rPr lang="ja-JP" altLang="en-US" sz="1400" spc="120" dirty="0">
                          <a:ln w="6350">
                            <a:noFill/>
                          </a:ln>
                          <a:solidFill>
                            <a:schemeClr val="tx1"/>
                          </a:solidFill>
                          <a:latin typeface="BIZ UDゴシック" panose="020B0400000000000000" pitchFamily="49" charset="-128"/>
                          <a:ea typeface="BIZ UDゴシック" panose="020B0400000000000000" pitchFamily="49" charset="-128"/>
                        </a:rPr>
                        <a:t>対策計画書に位置付けた設備更新等の取組であり、かつ設備更新等の前後において、次要件のうちいずれかを満たす事業</a:t>
                      </a:r>
                    </a:p>
                    <a:p>
                      <a:r>
                        <a:rPr lang="ja-JP" altLang="en-US" sz="1400" spc="120" dirty="0">
                          <a:ln w="6350">
                            <a:noFill/>
                          </a:ln>
                          <a:solidFill>
                            <a:schemeClr val="tx1"/>
                          </a:solidFill>
                          <a:latin typeface="BIZ UDゴシック" panose="020B0400000000000000" pitchFamily="49" charset="-128"/>
                          <a:ea typeface="BIZ UDゴシック" panose="020B0400000000000000" pitchFamily="49" charset="-128"/>
                        </a:rPr>
                        <a:t>（１）事業所全体の年間エネルギー使用量を</a:t>
                      </a:r>
                      <a:r>
                        <a:rPr lang="ja-JP" altLang="en-US" sz="1400" b="1" u="sng" spc="120" dirty="0">
                          <a:ln w="6350">
                            <a:noFill/>
                          </a:ln>
                          <a:solidFill>
                            <a:srgbClr val="FF0000"/>
                          </a:solidFill>
                          <a:latin typeface="BIZ UDゴシック" panose="020B0400000000000000" pitchFamily="49" charset="-128"/>
                          <a:ea typeface="BIZ UDゴシック" panose="020B0400000000000000" pitchFamily="49" charset="-128"/>
                        </a:rPr>
                        <a:t>１％以上</a:t>
                      </a:r>
                      <a:r>
                        <a:rPr lang="ja-JP" altLang="en-US" sz="1400" spc="120" dirty="0">
                          <a:ln w="6350">
                            <a:noFill/>
                          </a:ln>
                          <a:solidFill>
                            <a:schemeClr val="tx1"/>
                          </a:solidFill>
                          <a:latin typeface="BIZ UDゴシック" panose="020B0400000000000000" pitchFamily="49" charset="-128"/>
                          <a:ea typeface="BIZ UDゴシック" panose="020B0400000000000000" pitchFamily="49" charset="-128"/>
                        </a:rPr>
                        <a:t>削減する事業</a:t>
                      </a:r>
                    </a:p>
                    <a:p>
                      <a:r>
                        <a:rPr lang="ja-JP" altLang="en-US" sz="1400" spc="120" dirty="0">
                          <a:ln w="6350">
                            <a:noFill/>
                          </a:ln>
                          <a:solidFill>
                            <a:schemeClr val="tx1"/>
                          </a:solidFill>
                          <a:latin typeface="BIZ UDゴシック" panose="020B0400000000000000" pitchFamily="49" charset="-128"/>
                          <a:ea typeface="BIZ UDゴシック" panose="020B0400000000000000" pitchFamily="49" charset="-128"/>
                        </a:rPr>
                        <a:t>（２）事業所全体の二酸化炭素排出量を年間</a:t>
                      </a:r>
                      <a:r>
                        <a:rPr lang="ja-JP" altLang="en-US" sz="1400" b="1" u="sng" spc="120" dirty="0">
                          <a:ln w="6350">
                            <a:noFill/>
                          </a:ln>
                          <a:solidFill>
                            <a:srgbClr val="FF0000"/>
                          </a:solidFill>
                          <a:latin typeface="BIZ UDゴシック" panose="020B0400000000000000" pitchFamily="49" charset="-128"/>
                          <a:ea typeface="BIZ UDゴシック" panose="020B0400000000000000" pitchFamily="49" charset="-128"/>
                        </a:rPr>
                        <a:t>１</a:t>
                      </a:r>
                      <a:r>
                        <a:rPr lang="en-US" altLang="ja-JP" sz="1400" b="1" u="sng" spc="120" dirty="0">
                          <a:ln w="6350">
                            <a:noFill/>
                          </a:ln>
                          <a:solidFill>
                            <a:srgbClr val="FF0000"/>
                          </a:solidFill>
                          <a:latin typeface="BIZ UDゴシック" panose="020B0400000000000000" pitchFamily="49" charset="-128"/>
                          <a:ea typeface="BIZ UDゴシック" panose="020B0400000000000000" pitchFamily="49" charset="-128"/>
                        </a:rPr>
                        <a:t>t-CO2</a:t>
                      </a:r>
                      <a:r>
                        <a:rPr lang="ja-JP" altLang="en-US" sz="1400" b="1" u="sng" spc="120" dirty="0">
                          <a:ln w="6350">
                            <a:noFill/>
                          </a:ln>
                          <a:solidFill>
                            <a:srgbClr val="FF0000"/>
                          </a:solidFill>
                          <a:latin typeface="BIZ UDゴシック" panose="020B0400000000000000" pitchFamily="49" charset="-128"/>
                          <a:ea typeface="BIZ UDゴシック" panose="020B0400000000000000" pitchFamily="49" charset="-128"/>
                        </a:rPr>
                        <a:t>以上</a:t>
                      </a:r>
                      <a:r>
                        <a:rPr lang="ja-JP" altLang="en-US" sz="1400" spc="120" dirty="0">
                          <a:ln w="6350">
                            <a:noFill/>
                          </a:ln>
                          <a:solidFill>
                            <a:schemeClr val="tx1"/>
                          </a:solidFill>
                          <a:latin typeface="BIZ UDゴシック" panose="020B0400000000000000" pitchFamily="49" charset="-128"/>
                          <a:ea typeface="BIZ UDゴシック" panose="020B0400000000000000" pitchFamily="49" charset="-128"/>
                        </a:rPr>
                        <a:t>削減する事業</a:t>
                      </a:r>
                      <a:endParaRPr lang="en-US" altLang="ja-JP" sz="1400" spc="120" dirty="0">
                        <a:ln w="6350">
                          <a:noFill/>
                        </a:ln>
                        <a:solidFill>
                          <a:schemeClr val="tx1"/>
                        </a:solidFill>
                        <a:latin typeface="BIZ UDゴシック" panose="020B0400000000000000" pitchFamily="49" charset="-128"/>
                        <a:ea typeface="BIZ UDゴシック" panose="020B0400000000000000" pitchFamily="49" charset="-128"/>
                      </a:endParaRPr>
                    </a:p>
                  </a:txBody>
                  <a:tcPr anchor="ctr"/>
                </a:tc>
                <a:extLst>
                  <a:ext uri="{0D108BD9-81ED-4DB2-BD59-A6C34878D82A}">
                    <a16:rowId xmlns:a16="http://schemas.microsoft.com/office/drawing/2014/main" val="1827338023"/>
                  </a:ext>
                </a:extLst>
              </a:tr>
              <a:tr h="1389708">
                <a:tc>
                  <a:txBody>
                    <a:bodyPr/>
                    <a:lstStyle/>
                    <a:p>
                      <a:r>
                        <a:rPr kumimoji="1" lang="zh-TW" altLang="en-US" sz="1400" b="0">
                          <a:solidFill>
                            <a:schemeClr val="bg1"/>
                          </a:solidFill>
                          <a:latin typeface="BIZ UDゴシック" panose="020B0400000000000000" pitchFamily="49" charset="-128"/>
                          <a:ea typeface="BIZ UDゴシック" panose="020B0400000000000000" pitchFamily="49" charset="-128"/>
                        </a:rPr>
                        <a:t>補助対象設備</a:t>
                      </a:r>
                      <a:endParaRPr kumimoji="1" lang="ja-JP" altLang="en-US" sz="1400" b="0">
                        <a:solidFill>
                          <a:schemeClr val="bg1"/>
                        </a:solidFill>
                        <a:latin typeface="BIZ UDゴシック" panose="020B0400000000000000" pitchFamily="49" charset="-128"/>
                        <a:ea typeface="BIZ UDゴシック" panose="020B0400000000000000" pitchFamily="49" charset="-128"/>
                      </a:endParaRPr>
                    </a:p>
                  </a:txBody>
                  <a:tcPr anchor="ctr"/>
                </a:tc>
                <a:tc>
                  <a:txBody>
                    <a:bodyPr/>
                    <a:lstStyle/>
                    <a:p>
                      <a:r>
                        <a:rPr lang="ja-JP" altLang="en-US" sz="1400" spc="120" dirty="0">
                          <a:ln w="6350">
                            <a:noFill/>
                          </a:ln>
                          <a:solidFill>
                            <a:schemeClr val="tx1"/>
                          </a:solidFill>
                          <a:latin typeface="BIZ UDゴシック" panose="020B0400000000000000" pitchFamily="49" charset="-128"/>
                          <a:ea typeface="BIZ UDゴシック" panose="020B0400000000000000" pitchFamily="49" charset="-128"/>
                        </a:rPr>
                        <a:t>＜省エネ設備＞</a:t>
                      </a:r>
                      <a:r>
                        <a:rPr lang="en-US" altLang="ja-JP" sz="1400" spc="120" dirty="0">
                          <a:ln w="6350">
                            <a:noFill/>
                          </a:ln>
                          <a:solidFill>
                            <a:schemeClr val="tx1"/>
                          </a:solidFill>
                          <a:latin typeface="BIZ UDゴシック" panose="020B0400000000000000" pitchFamily="49" charset="-128"/>
                          <a:ea typeface="BIZ UDゴシック" panose="020B0400000000000000" pitchFamily="49" charset="-128"/>
                        </a:rPr>
                        <a:t>※</a:t>
                      </a:r>
                      <a:r>
                        <a:rPr lang="ja-JP" altLang="en-US" sz="1400" spc="120" dirty="0">
                          <a:ln w="6350">
                            <a:noFill/>
                          </a:ln>
                          <a:solidFill>
                            <a:schemeClr val="tx1"/>
                          </a:solidFill>
                          <a:latin typeface="BIZ UDゴシック" panose="020B0400000000000000" pitchFamily="49" charset="-128"/>
                          <a:ea typeface="BIZ UDゴシック" panose="020B0400000000000000" pitchFamily="49" charset="-128"/>
                        </a:rPr>
                        <a:t>照明器具、空調機は補助対象外です。</a:t>
                      </a:r>
                    </a:p>
                    <a:p>
                      <a:r>
                        <a:rPr lang="ja-JP" altLang="en-US" sz="1400" spc="120" dirty="0">
                          <a:ln w="6350">
                            <a:noFill/>
                          </a:ln>
                          <a:solidFill>
                            <a:schemeClr val="tx1"/>
                          </a:solidFill>
                          <a:latin typeface="BIZ UDゴシック" panose="020B0400000000000000" pitchFamily="49" charset="-128"/>
                          <a:ea typeface="BIZ UDゴシック" panose="020B0400000000000000" pitchFamily="49" charset="-128"/>
                        </a:rPr>
                        <a:t>　・ユーティリティ設備（コンプレッサー、冷凍冷蔵機器など）</a:t>
                      </a:r>
                    </a:p>
                    <a:p>
                      <a:r>
                        <a:rPr lang="ja-JP" altLang="en-US" sz="1400" spc="120" dirty="0">
                          <a:ln w="6350">
                            <a:noFill/>
                          </a:ln>
                          <a:solidFill>
                            <a:schemeClr val="tx1"/>
                          </a:solidFill>
                          <a:latin typeface="BIZ UDゴシック" panose="020B0400000000000000" pitchFamily="49" charset="-128"/>
                          <a:ea typeface="BIZ UDゴシック" panose="020B0400000000000000" pitchFamily="49" charset="-128"/>
                        </a:rPr>
                        <a:t>　・生産設備（工作機械、印刷機など）</a:t>
                      </a:r>
                    </a:p>
                    <a:p>
                      <a:r>
                        <a:rPr lang="ja-JP" altLang="en-US" sz="1400" spc="120" dirty="0">
                          <a:ln w="6350">
                            <a:noFill/>
                          </a:ln>
                          <a:solidFill>
                            <a:schemeClr val="tx1"/>
                          </a:solidFill>
                          <a:latin typeface="BIZ UDゴシック" panose="020B0400000000000000" pitchFamily="49" charset="-128"/>
                          <a:ea typeface="BIZ UDゴシック" panose="020B0400000000000000" pitchFamily="49" charset="-128"/>
                        </a:rPr>
                        <a:t> 　＜再エネ設備＞</a:t>
                      </a:r>
                    </a:p>
                    <a:p>
                      <a:r>
                        <a:rPr lang="ja-JP" altLang="en-US" sz="1400" spc="120" dirty="0">
                          <a:ln w="6350">
                            <a:noFill/>
                          </a:ln>
                          <a:solidFill>
                            <a:schemeClr val="tx1"/>
                          </a:solidFill>
                          <a:latin typeface="BIZ UDゴシック" panose="020B0400000000000000" pitchFamily="49" charset="-128"/>
                          <a:ea typeface="BIZ UDゴシック" panose="020B0400000000000000" pitchFamily="49" charset="-128"/>
                        </a:rPr>
                        <a:t>　・太陽光パネル</a:t>
                      </a:r>
                    </a:p>
                  </a:txBody>
                  <a:tcPr anchor="ctr"/>
                </a:tc>
                <a:extLst>
                  <a:ext uri="{0D108BD9-81ED-4DB2-BD59-A6C34878D82A}">
                    <a16:rowId xmlns:a16="http://schemas.microsoft.com/office/drawing/2014/main" val="3416680390"/>
                  </a:ext>
                </a:extLst>
              </a:tr>
              <a:tr h="621712">
                <a:tc>
                  <a:txBody>
                    <a:bodyPr/>
                    <a:lstStyle/>
                    <a:p>
                      <a:r>
                        <a:rPr kumimoji="1" lang="ja-JP" altLang="en-US" sz="1400" b="0">
                          <a:solidFill>
                            <a:schemeClr val="bg1"/>
                          </a:solidFill>
                          <a:latin typeface="BIZ UDゴシック" panose="020B0400000000000000" pitchFamily="49" charset="-128"/>
                          <a:ea typeface="BIZ UDゴシック" panose="020B0400000000000000" pitchFamily="49" charset="-128"/>
                        </a:rPr>
                        <a:t>補助</a:t>
                      </a:r>
                      <a:endParaRPr kumimoji="1" lang="en-US" altLang="ja-JP" sz="1400" b="0">
                        <a:solidFill>
                          <a:schemeClr val="bg1"/>
                        </a:solidFill>
                        <a:latin typeface="BIZ UDゴシック" panose="020B0400000000000000" pitchFamily="49" charset="-128"/>
                        <a:ea typeface="BIZ UDゴシック" panose="020B0400000000000000" pitchFamily="49" charset="-128"/>
                      </a:endParaRPr>
                    </a:p>
                    <a:p>
                      <a:r>
                        <a:rPr kumimoji="1" lang="ja-JP" altLang="en-US" sz="1400" b="0">
                          <a:solidFill>
                            <a:schemeClr val="bg1"/>
                          </a:solidFill>
                          <a:latin typeface="BIZ UDゴシック" panose="020B0400000000000000" pitchFamily="49" charset="-128"/>
                          <a:ea typeface="BIZ UDゴシック" panose="020B0400000000000000" pitchFamily="49" charset="-128"/>
                        </a:rPr>
                        <a:t>対象経費</a:t>
                      </a:r>
                    </a:p>
                  </a:txBody>
                  <a:tcPr anchor="ctr"/>
                </a:tc>
                <a:tc>
                  <a:txBody>
                    <a:bodyPr/>
                    <a:lstStyle/>
                    <a:p>
                      <a:r>
                        <a:rPr kumimoji="1" lang="ja-JP" altLang="en-US" sz="1400">
                          <a:solidFill>
                            <a:schemeClr val="tx1"/>
                          </a:solidFill>
                          <a:latin typeface="BIZ UDゴシック" panose="020B0400000000000000" pitchFamily="49" charset="-128"/>
                          <a:ea typeface="BIZ UDゴシック" panose="020B0400000000000000" pitchFamily="49" charset="-128"/>
                        </a:rPr>
                        <a:t>・補助事業を行うために直接必要な</a:t>
                      </a:r>
                      <a:r>
                        <a:rPr kumimoji="1" lang="ja-JP" altLang="en-US" sz="1400">
                          <a:solidFill>
                            <a:srgbClr val="FF0000"/>
                          </a:solidFill>
                          <a:latin typeface="BIZ UDゴシック" panose="020B0400000000000000" pitchFamily="49" charset="-128"/>
                          <a:ea typeface="BIZ UDゴシック" panose="020B0400000000000000" pitchFamily="49" charset="-128"/>
                        </a:rPr>
                        <a:t>省エネルギー設備及び太陽光パネルの購入</a:t>
                      </a:r>
                      <a:endParaRPr kumimoji="1" lang="en-US" altLang="ja-JP" sz="1400">
                        <a:solidFill>
                          <a:srgbClr val="FF0000"/>
                        </a:solidFill>
                        <a:latin typeface="BIZ UDゴシック" panose="020B0400000000000000" pitchFamily="49" charset="-128"/>
                        <a:ea typeface="BIZ UDゴシック" panose="020B0400000000000000" pitchFamily="49" charset="-128"/>
                      </a:endParaRPr>
                    </a:p>
                    <a:p>
                      <a:r>
                        <a:rPr kumimoji="1" lang="ja-JP" altLang="en-US" sz="1400">
                          <a:solidFill>
                            <a:srgbClr val="FF0000"/>
                          </a:solidFill>
                          <a:latin typeface="BIZ UDゴシック" panose="020B0400000000000000" pitchFamily="49" charset="-128"/>
                          <a:ea typeface="BIZ UDゴシック" panose="020B0400000000000000" pitchFamily="49" charset="-128"/>
                        </a:rPr>
                        <a:t>・購入物の運搬に要する経費　　</a:t>
                      </a:r>
                      <a:r>
                        <a:rPr kumimoji="1" lang="en-US" altLang="ja-JP" sz="1400">
                          <a:solidFill>
                            <a:schemeClr val="tx1"/>
                          </a:solidFill>
                          <a:latin typeface="BIZ UDゴシック" panose="020B0400000000000000" pitchFamily="49" charset="-128"/>
                          <a:ea typeface="BIZ UDゴシック" panose="020B0400000000000000" pitchFamily="49" charset="-128"/>
                        </a:rPr>
                        <a:t>※</a:t>
                      </a:r>
                      <a:r>
                        <a:rPr kumimoji="1" lang="ja-JP" altLang="en-US" sz="1400">
                          <a:solidFill>
                            <a:schemeClr val="tx1"/>
                          </a:solidFill>
                          <a:latin typeface="BIZ UDゴシック" panose="020B0400000000000000" pitchFamily="49" charset="-128"/>
                          <a:ea typeface="BIZ UDゴシック" panose="020B0400000000000000" pitchFamily="49" charset="-128"/>
                        </a:rPr>
                        <a:t>リース・</a:t>
                      </a:r>
                      <a:r>
                        <a:rPr kumimoji="1" lang="en-US" altLang="ja-JP" sz="1400">
                          <a:solidFill>
                            <a:schemeClr val="tx1"/>
                          </a:solidFill>
                          <a:latin typeface="BIZ UDゴシック" panose="020B0400000000000000" pitchFamily="49" charset="-128"/>
                          <a:ea typeface="BIZ UDゴシック" panose="020B0400000000000000" pitchFamily="49" charset="-128"/>
                        </a:rPr>
                        <a:t>PPA</a:t>
                      </a:r>
                      <a:r>
                        <a:rPr kumimoji="1" lang="ja-JP" altLang="en-US" sz="1400">
                          <a:solidFill>
                            <a:schemeClr val="tx1"/>
                          </a:solidFill>
                          <a:latin typeface="BIZ UDゴシック" panose="020B0400000000000000" pitchFamily="49" charset="-128"/>
                          <a:ea typeface="BIZ UDゴシック" panose="020B0400000000000000" pitchFamily="49" charset="-128"/>
                        </a:rPr>
                        <a:t>も可</a:t>
                      </a:r>
                      <a:endParaRPr kumimoji="1" lang="en-US" altLang="ja-JP" sz="1400">
                        <a:solidFill>
                          <a:schemeClr val="tx1"/>
                        </a:solidFill>
                        <a:latin typeface="BIZ UDゴシック" panose="020B0400000000000000" pitchFamily="49" charset="-128"/>
                        <a:ea typeface="BIZ UDゴシック" panose="020B0400000000000000" pitchFamily="49" charset="-128"/>
                      </a:endParaRPr>
                    </a:p>
                  </a:txBody>
                  <a:tcPr anchor="ctr"/>
                </a:tc>
                <a:extLst>
                  <a:ext uri="{0D108BD9-81ED-4DB2-BD59-A6C34878D82A}">
                    <a16:rowId xmlns:a16="http://schemas.microsoft.com/office/drawing/2014/main" val="238250191"/>
                  </a:ext>
                </a:extLst>
              </a:tr>
              <a:tr h="36571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400" b="0">
                          <a:solidFill>
                            <a:schemeClr val="bg1"/>
                          </a:solidFill>
                          <a:latin typeface="BIZ UDゴシック" panose="020B0400000000000000" pitchFamily="49" charset="-128"/>
                          <a:ea typeface="BIZ UDゴシック" panose="020B0400000000000000" pitchFamily="49" charset="-128"/>
                        </a:rPr>
                        <a:t>補助額</a:t>
                      </a:r>
                    </a:p>
                  </a:txBody>
                  <a:tcPr anchor="ctr"/>
                </a:tc>
                <a:tc>
                  <a:txBody>
                    <a:bodyPr/>
                    <a:lstStyle/>
                    <a:p>
                      <a:r>
                        <a:rPr kumimoji="1" lang="zh-TW" altLang="en-US" sz="1400" dirty="0">
                          <a:solidFill>
                            <a:srgbClr val="FF0000"/>
                          </a:solidFill>
                          <a:latin typeface="BIZ UDゴシック" panose="020B0400000000000000" pitchFamily="49" charset="-128"/>
                          <a:ea typeface="BIZ UDゴシック" panose="020B0400000000000000" pitchFamily="49" charset="-128"/>
                        </a:rPr>
                        <a:t>補助率：１</a:t>
                      </a:r>
                      <a:r>
                        <a:rPr kumimoji="1" lang="en-US" altLang="zh-TW" sz="1400" dirty="0">
                          <a:solidFill>
                            <a:srgbClr val="FF0000"/>
                          </a:solidFill>
                          <a:latin typeface="BIZ UDゴシック" panose="020B0400000000000000" pitchFamily="49" charset="-128"/>
                          <a:ea typeface="BIZ UDゴシック" panose="020B0400000000000000" pitchFamily="49" charset="-128"/>
                        </a:rPr>
                        <a:t>/</a:t>
                      </a:r>
                      <a:r>
                        <a:rPr kumimoji="1" lang="en-US" altLang="ja-JP" sz="1400" dirty="0">
                          <a:solidFill>
                            <a:srgbClr val="FF0000"/>
                          </a:solidFill>
                          <a:latin typeface="BIZ UDゴシック" panose="020B0400000000000000" pitchFamily="49" charset="-128"/>
                          <a:ea typeface="BIZ UDゴシック" panose="020B0400000000000000" pitchFamily="49" charset="-128"/>
                        </a:rPr>
                        <a:t>3</a:t>
                      </a:r>
                      <a:r>
                        <a:rPr kumimoji="1" lang="zh-TW" altLang="en-US" sz="1400" dirty="0">
                          <a:solidFill>
                            <a:srgbClr val="FF0000"/>
                          </a:solidFill>
                          <a:latin typeface="BIZ UDゴシック" panose="020B0400000000000000" pitchFamily="49" charset="-128"/>
                          <a:ea typeface="BIZ UDゴシック" panose="020B0400000000000000" pitchFamily="49" charset="-128"/>
                        </a:rPr>
                        <a:t>（補助上限額</a:t>
                      </a:r>
                      <a:r>
                        <a:rPr kumimoji="1" lang="ja-JP" altLang="en-US" sz="1400" dirty="0">
                          <a:solidFill>
                            <a:srgbClr val="FF0000"/>
                          </a:solidFill>
                          <a:latin typeface="BIZ UDゴシック" panose="020B0400000000000000" pitchFamily="49" charset="-128"/>
                          <a:ea typeface="BIZ UDゴシック" panose="020B0400000000000000" pitchFamily="49" charset="-128"/>
                        </a:rPr>
                        <a:t>：</a:t>
                      </a:r>
                      <a:r>
                        <a:rPr kumimoji="1" lang="en-US" altLang="ja-JP" sz="1400" dirty="0">
                          <a:solidFill>
                            <a:srgbClr val="FF0000"/>
                          </a:solidFill>
                          <a:latin typeface="BIZ UDゴシック" panose="020B0400000000000000" pitchFamily="49" charset="-128"/>
                          <a:ea typeface="BIZ UDゴシック" panose="020B0400000000000000" pitchFamily="49" charset="-128"/>
                        </a:rPr>
                        <a:t>200</a:t>
                      </a:r>
                      <a:r>
                        <a:rPr kumimoji="1" lang="zh-TW" altLang="en-US" sz="1400" dirty="0">
                          <a:solidFill>
                            <a:srgbClr val="FF0000"/>
                          </a:solidFill>
                          <a:latin typeface="BIZ UDゴシック" panose="020B0400000000000000" pitchFamily="49" charset="-128"/>
                          <a:ea typeface="BIZ UDゴシック" panose="020B0400000000000000" pitchFamily="49" charset="-128"/>
                        </a:rPr>
                        <a:t>万円</a:t>
                      </a:r>
                      <a:r>
                        <a:rPr kumimoji="1" lang="ja-JP" altLang="en-US" sz="1400" dirty="0">
                          <a:solidFill>
                            <a:srgbClr val="FF0000"/>
                          </a:solidFill>
                          <a:latin typeface="BIZ UDゴシック" panose="020B0400000000000000" pitchFamily="49" charset="-128"/>
                          <a:ea typeface="BIZ UDゴシック" panose="020B0400000000000000" pitchFamily="49" charset="-128"/>
                        </a:rPr>
                        <a:t>）</a:t>
                      </a:r>
                    </a:p>
                  </a:txBody>
                  <a:tcPr anchor="ctr"/>
                </a:tc>
                <a:extLst>
                  <a:ext uri="{0D108BD9-81ED-4DB2-BD59-A6C34878D82A}">
                    <a16:rowId xmlns:a16="http://schemas.microsoft.com/office/drawing/2014/main" val="2909674671"/>
                  </a:ext>
                </a:extLst>
              </a:tr>
            </a:tbl>
          </a:graphicData>
        </a:graphic>
      </p:graphicFrame>
      <p:sp>
        <p:nvSpPr>
          <p:cNvPr id="2" name="スライド番号プレースホルダー 3">
            <a:extLst>
              <a:ext uri="{FF2B5EF4-FFF2-40B4-BE49-F238E27FC236}">
                <a16:creationId xmlns:a16="http://schemas.microsoft.com/office/drawing/2014/main" id="{FC79B098-64CE-FD00-3B6A-9BE84B9111E2}"/>
              </a:ext>
            </a:extLst>
          </p:cNvPr>
          <p:cNvSpPr txBox="1">
            <a:spLocks/>
          </p:cNvSpPr>
          <p:nvPr/>
        </p:nvSpPr>
        <p:spPr>
          <a:xfrm>
            <a:off x="6832600" y="6492875"/>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03A2EBC-B70D-400C-B624-6CE949F69608}" type="slidenum">
              <a:rPr kumimoji="1" lang="ja-JP" altLang="en-US" sz="1800" smtClean="0"/>
              <a:pPr/>
              <a:t>18</a:t>
            </a:fld>
            <a:endParaRPr kumimoji="1" lang="ja-JP" altLang="en-US" dirty="0"/>
          </a:p>
        </p:txBody>
      </p:sp>
    </p:spTree>
    <p:extLst>
      <p:ext uri="{BB962C8B-B14F-4D97-AF65-F5344CB8AC3E}">
        <p14:creationId xmlns:p14="http://schemas.microsoft.com/office/powerpoint/2010/main" val="41222946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125437-4A38-D00D-FADD-73A5F18821CF}"/>
            </a:ext>
          </a:extLst>
        </p:cNvPr>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E141DB1C-5E04-0585-C9F9-FAF5D55885AF}"/>
              </a:ext>
            </a:extLst>
          </p:cNvPr>
          <p:cNvSpPr txBox="1"/>
          <p:nvPr/>
        </p:nvSpPr>
        <p:spPr>
          <a:xfrm>
            <a:off x="0" y="0"/>
            <a:ext cx="9144000" cy="400110"/>
          </a:xfrm>
          <a:prstGeom prst="rect">
            <a:avLst/>
          </a:prstGeom>
          <a:solidFill>
            <a:schemeClr val="accent5">
              <a:lumMod val="40000"/>
              <a:lumOff val="60000"/>
            </a:schemeClr>
          </a:solidFill>
        </p:spPr>
        <p:txBody>
          <a:bodyPr wrap="square" rtlCol="0">
            <a:spAutoFit/>
          </a:bodyPr>
          <a:lstStyle/>
          <a:p>
            <a:r>
              <a:rPr kumimoji="1" lang="ja-JP" altLang="en-US" sz="2000" dirty="0">
                <a:latin typeface="BIZ UDPゴシック" panose="020B0400000000000000" pitchFamily="50" charset="-128"/>
                <a:ea typeface="BIZ UDPゴシック" panose="020B0400000000000000" pitchFamily="50" charset="-128"/>
              </a:rPr>
              <a:t>太陽光発電設備の導入に係る大阪府の支援の取組（</a:t>
            </a:r>
            <a:r>
              <a:rPr kumimoji="1" lang="en-US" altLang="ja-JP" sz="2000" dirty="0">
                <a:latin typeface="BIZ UDPゴシック" panose="020B0400000000000000" pitchFamily="50" charset="-128"/>
                <a:ea typeface="BIZ UDPゴシック" panose="020B0400000000000000" pitchFamily="50" charset="-128"/>
              </a:rPr>
              <a:t>2</a:t>
            </a:r>
            <a:r>
              <a:rPr kumimoji="1" lang="ja-JP" altLang="en-US" sz="2000" dirty="0">
                <a:latin typeface="BIZ UDPゴシック" panose="020B0400000000000000" pitchFamily="50" charset="-128"/>
                <a:ea typeface="BIZ UDPゴシック" panose="020B0400000000000000" pitchFamily="50" charset="-128"/>
              </a:rPr>
              <a:t>）</a:t>
            </a:r>
          </a:p>
        </p:txBody>
      </p:sp>
      <p:sp>
        <p:nvSpPr>
          <p:cNvPr id="20" name="テキスト ボックス 19">
            <a:extLst>
              <a:ext uri="{FF2B5EF4-FFF2-40B4-BE49-F238E27FC236}">
                <a16:creationId xmlns:a16="http://schemas.microsoft.com/office/drawing/2014/main" id="{94FD6542-7659-9CF9-5380-438025930C9D}"/>
              </a:ext>
            </a:extLst>
          </p:cNvPr>
          <p:cNvSpPr txBox="1"/>
          <p:nvPr/>
        </p:nvSpPr>
        <p:spPr>
          <a:xfrm>
            <a:off x="280399" y="414227"/>
            <a:ext cx="8634999" cy="369332"/>
          </a:xfrm>
          <a:prstGeom prst="rect">
            <a:avLst/>
          </a:prstGeom>
          <a:noFill/>
        </p:spPr>
        <p:txBody>
          <a:bodyPr wrap="square" rtlCol="0">
            <a:spAutoFit/>
          </a:bodyPr>
          <a:lstStyle/>
          <a:p>
            <a:r>
              <a:rPr kumimoji="1" lang="ja-JP" altLang="en-US" dirty="0">
                <a:latin typeface="BIZ UDPゴシック" panose="020B0400000000000000" pitchFamily="50" charset="-128"/>
                <a:ea typeface="BIZ UDPゴシック" panose="020B0400000000000000" pitchFamily="50" charset="-128"/>
              </a:rPr>
              <a:t>＜共同調達による価格低減＞</a:t>
            </a:r>
          </a:p>
        </p:txBody>
      </p:sp>
      <p:sp>
        <p:nvSpPr>
          <p:cNvPr id="5" name="テキスト ボックス 4">
            <a:extLst>
              <a:ext uri="{FF2B5EF4-FFF2-40B4-BE49-F238E27FC236}">
                <a16:creationId xmlns:a16="http://schemas.microsoft.com/office/drawing/2014/main" id="{2D38B84E-73A1-A88F-8FFF-06FCF2364F71}"/>
              </a:ext>
            </a:extLst>
          </p:cNvPr>
          <p:cNvSpPr txBox="1"/>
          <p:nvPr/>
        </p:nvSpPr>
        <p:spPr>
          <a:xfrm>
            <a:off x="280399" y="777843"/>
            <a:ext cx="8424936" cy="338554"/>
          </a:xfrm>
          <a:prstGeom prst="rect">
            <a:avLst/>
          </a:prstGeom>
          <a:noFill/>
        </p:spPr>
        <p:txBody>
          <a:bodyPr wrap="square" anchor="ctr" anchorCtr="0">
            <a:spAutoFit/>
          </a:bodyPr>
          <a:lstStyle/>
          <a:p>
            <a:pPr fontAlgn="t"/>
            <a:r>
              <a:rPr lang="ja-JP" altLang="en-US" sz="1600" dirty="0">
                <a:latin typeface="BIZ UDPゴシック" panose="020B0400000000000000" pitchFamily="50" charset="-128"/>
                <a:ea typeface="BIZ UDPゴシック" panose="020B0400000000000000" pitchFamily="50" charset="-128"/>
              </a:rPr>
              <a:t>〇</a:t>
            </a:r>
            <a:r>
              <a:rPr lang="ja-JP" altLang="en-US" sz="1600" dirty="0">
                <a:highlight>
                  <a:srgbClr val="FFFF00"/>
                </a:highlight>
                <a:latin typeface="BIZ UDPゴシック" panose="020B0400000000000000" pitchFamily="50" charset="-128"/>
                <a:ea typeface="BIZ UDPゴシック" panose="020B0400000000000000" pitchFamily="50" charset="-128"/>
              </a:rPr>
              <a:t>「事業者向け太陽光発電設備の共同調達支援事業（自己所有・リース・</a:t>
            </a:r>
            <a:r>
              <a:rPr lang="en-US" altLang="ja-JP" sz="1600" dirty="0">
                <a:highlight>
                  <a:srgbClr val="FFFF00"/>
                </a:highlight>
                <a:latin typeface="BIZ UDPゴシック" panose="020B0400000000000000" pitchFamily="50" charset="-128"/>
                <a:ea typeface="BIZ UDPゴシック" panose="020B0400000000000000" pitchFamily="50" charset="-128"/>
              </a:rPr>
              <a:t>PPA</a:t>
            </a:r>
            <a:r>
              <a:rPr lang="ja-JP" altLang="en-US" sz="1600" dirty="0">
                <a:highlight>
                  <a:srgbClr val="FFFF00"/>
                </a:highlight>
                <a:latin typeface="BIZ UDPゴシック" panose="020B0400000000000000" pitchFamily="50" charset="-128"/>
                <a:ea typeface="BIZ UDPゴシック" panose="020B0400000000000000" pitchFamily="50" charset="-128"/>
              </a:rPr>
              <a:t>）」</a:t>
            </a:r>
            <a:endParaRPr lang="ja-JP" altLang="ja-JP" sz="1600" dirty="0">
              <a:highlight>
                <a:srgbClr val="FFFF00"/>
              </a:highlight>
              <a:latin typeface="BIZ UDPゴシック" panose="020B0400000000000000" pitchFamily="50" charset="-128"/>
              <a:ea typeface="BIZ UDPゴシック" panose="020B0400000000000000" pitchFamily="50" charset="-128"/>
            </a:endParaRPr>
          </a:p>
        </p:txBody>
      </p:sp>
      <p:sp>
        <p:nvSpPr>
          <p:cNvPr id="9" name="テキスト ボックス 8">
            <a:extLst>
              <a:ext uri="{FF2B5EF4-FFF2-40B4-BE49-F238E27FC236}">
                <a16:creationId xmlns:a16="http://schemas.microsoft.com/office/drawing/2014/main" id="{4E935A7D-FD57-DDD8-0A7D-50BC1A2C7265}"/>
              </a:ext>
            </a:extLst>
          </p:cNvPr>
          <p:cNvSpPr txBox="1"/>
          <p:nvPr/>
        </p:nvSpPr>
        <p:spPr>
          <a:xfrm>
            <a:off x="477750" y="1080350"/>
            <a:ext cx="8420064" cy="523220"/>
          </a:xfrm>
          <a:prstGeom prst="rect">
            <a:avLst/>
          </a:prstGeom>
          <a:noFill/>
        </p:spPr>
        <p:txBody>
          <a:bodyPr wrap="square">
            <a:spAutoFit/>
          </a:bodyPr>
          <a:lstStyle/>
          <a:p>
            <a:pPr fontAlgn="t"/>
            <a:r>
              <a:rPr lang="ja-JP" altLang="en-US" sz="1400" dirty="0">
                <a:latin typeface="BIZ UDP明朝 Medium" panose="02020500000000000000" pitchFamily="18" charset="-128"/>
                <a:ea typeface="BIZ UDP明朝 Medium" panose="02020500000000000000" pitchFamily="18" charset="-128"/>
              </a:rPr>
              <a:t>・自家消費型太陽光発電の導入を希望する事業者と太陽光発電設備設置事業者とのマッチングを実施。</a:t>
            </a:r>
            <a:endParaRPr lang="en-US" altLang="ja-JP" sz="1400" dirty="0">
              <a:latin typeface="BIZ UDP明朝 Medium" panose="02020500000000000000" pitchFamily="18" charset="-128"/>
              <a:ea typeface="BIZ UDP明朝 Medium" panose="02020500000000000000" pitchFamily="18" charset="-128"/>
            </a:endParaRPr>
          </a:p>
          <a:p>
            <a:pPr fontAlgn="t"/>
            <a:r>
              <a:rPr lang="ja-JP" altLang="en-US" sz="1400" dirty="0">
                <a:latin typeface="BIZ UDP明朝 Medium" panose="02020500000000000000" pitchFamily="18" charset="-128"/>
                <a:ea typeface="BIZ UDP明朝 Medium" panose="02020500000000000000" pitchFamily="18" charset="-128"/>
              </a:rPr>
              <a:t>　共同調達による「コスト抑制」や複数比較による「最適な導入提案」が可能となる。</a:t>
            </a:r>
          </a:p>
        </p:txBody>
      </p:sp>
      <p:pic>
        <p:nvPicPr>
          <p:cNvPr id="3" name="図 2" descr="リーフレット表">
            <a:extLst>
              <a:ext uri="{FF2B5EF4-FFF2-40B4-BE49-F238E27FC236}">
                <a16:creationId xmlns:a16="http://schemas.microsoft.com/office/drawing/2014/main" id="{A0251C75-64F7-32B4-0E19-A4DC82DA40EB}"/>
              </a:ext>
            </a:extLst>
          </p:cNvPr>
          <p:cNvPicPr>
            <a:picLocks noChangeAspect="1"/>
          </p:cNvPicPr>
          <p:nvPr/>
        </p:nvPicPr>
        <p:blipFill>
          <a:blip r:embed="rId2"/>
          <a:srcRect b="-124"/>
          <a:stretch>
            <a:fillRect/>
          </a:stretch>
        </p:blipFill>
        <p:spPr>
          <a:xfrm>
            <a:off x="1065339" y="2468440"/>
            <a:ext cx="3046506" cy="4295728"/>
          </a:xfrm>
          <a:prstGeom prst="rect">
            <a:avLst/>
          </a:prstGeom>
          <a:ln>
            <a:solidFill>
              <a:schemeClr val="tx1"/>
            </a:solidFill>
          </a:ln>
        </p:spPr>
      </p:pic>
      <p:sp>
        <p:nvSpPr>
          <p:cNvPr id="14" name="テキスト ボックス 13">
            <a:extLst>
              <a:ext uri="{FF2B5EF4-FFF2-40B4-BE49-F238E27FC236}">
                <a16:creationId xmlns:a16="http://schemas.microsoft.com/office/drawing/2014/main" id="{C882F1E3-01A0-D9B3-368F-AFFC25CA7454}"/>
              </a:ext>
            </a:extLst>
          </p:cNvPr>
          <p:cNvSpPr txBox="1"/>
          <p:nvPr/>
        </p:nvSpPr>
        <p:spPr>
          <a:xfrm>
            <a:off x="275949" y="1651457"/>
            <a:ext cx="8424936" cy="338554"/>
          </a:xfrm>
          <a:prstGeom prst="rect">
            <a:avLst/>
          </a:prstGeom>
          <a:noFill/>
        </p:spPr>
        <p:txBody>
          <a:bodyPr wrap="square" anchor="ctr" anchorCtr="0">
            <a:spAutoFit/>
          </a:bodyPr>
          <a:lstStyle/>
          <a:p>
            <a:pPr fontAlgn="t"/>
            <a:r>
              <a:rPr lang="ja-JP" altLang="en-US" sz="1600" dirty="0">
                <a:latin typeface="BIZ UDPゴシック" panose="020B0400000000000000" pitchFamily="50" charset="-128"/>
                <a:ea typeface="BIZ UDPゴシック" panose="020B0400000000000000" pitchFamily="50" charset="-128"/>
              </a:rPr>
              <a:t>〇</a:t>
            </a:r>
            <a:r>
              <a:rPr lang="ja-JP" altLang="en-US" sz="1600" dirty="0">
                <a:highlight>
                  <a:srgbClr val="FFFF00"/>
                </a:highlight>
                <a:latin typeface="BIZ UDPゴシック" panose="020B0400000000000000" pitchFamily="50" charset="-128"/>
                <a:ea typeface="BIZ UDPゴシック" panose="020B0400000000000000" pitchFamily="50" charset="-128"/>
              </a:rPr>
              <a:t>「（個人向け）太陽光発電及び蓄電池システムの共同購入支援」</a:t>
            </a:r>
            <a:endParaRPr lang="ja-JP" altLang="ja-JP" sz="1600" dirty="0">
              <a:highlight>
                <a:srgbClr val="FFFF00"/>
              </a:highlight>
              <a:latin typeface="BIZ UDPゴシック" panose="020B0400000000000000" pitchFamily="50" charset="-128"/>
              <a:ea typeface="BIZ UDPゴシック" panose="020B0400000000000000" pitchFamily="50" charset="-128"/>
            </a:endParaRPr>
          </a:p>
        </p:txBody>
      </p:sp>
      <p:sp>
        <p:nvSpPr>
          <p:cNvPr id="16" name="テキスト ボックス 15">
            <a:extLst>
              <a:ext uri="{FF2B5EF4-FFF2-40B4-BE49-F238E27FC236}">
                <a16:creationId xmlns:a16="http://schemas.microsoft.com/office/drawing/2014/main" id="{A0724730-7342-1FB8-4D44-A33C4F6334AB}"/>
              </a:ext>
            </a:extLst>
          </p:cNvPr>
          <p:cNvSpPr txBox="1"/>
          <p:nvPr/>
        </p:nvSpPr>
        <p:spPr>
          <a:xfrm>
            <a:off x="490462" y="1956291"/>
            <a:ext cx="8424936" cy="523220"/>
          </a:xfrm>
          <a:prstGeom prst="rect">
            <a:avLst/>
          </a:prstGeom>
          <a:noFill/>
        </p:spPr>
        <p:txBody>
          <a:bodyPr wrap="square" lIns="91440" tIns="45720" rIns="91440" bIns="45720" anchor="t">
            <a:spAutoFit/>
          </a:bodyPr>
          <a:lstStyle/>
          <a:p>
            <a:pPr fontAlgn="t"/>
            <a:r>
              <a:rPr lang="ja-JP" altLang="en-US" sz="1400" dirty="0">
                <a:latin typeface="BIZ UDP明朝 Medium" panose="02020500000000000000" pitchFamily="18" charset="-128"/>
                <a:ea typeface="BIZ UDP明朝 Medium" panose="02020500000000000000" pitchFamily="18" charset="-128"/>
              </a:rPr>
              <a:t>・府と協定を締結した支援事業者が、府内全域から太陽光パネル及び蓄電池の購入希望者を募り、設置に係る</a:t>
            </a:r>
            <a:endParaRPr lang="en-US" altLang="ja-JP" sz="1400" dirty="0">
              <a:latin typeface="BIZ UDP明朝 Medium" panose="02020500000000000000" pitchFamily="18" charset="-128"/>
              <a:ea typeface="BIZ UDP明朝 Medium" panose="02020500000000000000" pitchFamily="18" charset="-128"/>
            </a:endParaRPr>
          </a:p>
          <a:p>
            <a:pPr fontAlgn="t"/>
            <a:r>
              <a:rPr lang="ja-JP" altLang="en-US" sz="1400" dirty="0">
                <a:latin typeface="BIZ UDP明朝 Medium" panose="02020500000000000000" pitchFamily="18" charset="-128"/>
                <a:ea typeface="BIZ UDP明朝 Medium" panose="02020500000000000000" pitchFamily="18" charset="-128"/>
              </a:rPr>
              <a:t>　サポートを実施。太陽光パネル及び蓄電池の更なる普及拡大を進める。</a:t>
            </a:r>
          </a:p>
        </p:txBody>
      </p:sp>
      <p:pic>
        <p:nvPicPr>
          <p:cNvPr id="25" name="図 24">
            <a:extLst>
              <a:ext uri="{FF2B5EF4-FFF2-40B4-BE49-F238E27FC236}">
                <a16:creationId xmlns:a16="http://schemas.microsoft.com/office/drawing/2014/main" id="{0E70DDEB-B348-5994-F053-C725FA22CAF4}"/>
              </a:ext>
            </a:extLst>
          </p:cNvPr>
          <p:cNvPicPr>
            <a:picLocks noChangeAspect="1"/>
          </p:cNvPicPr>
          <p:nvPr/>
        </p:nvPicPr>
        <p:blipFill>
          <a:blip r:embed="rId3"/>
          <a:srcRect r="1031"/>
          <a:stretch>
            <a:fillRect/>
          </a:stretch>
        </p:blipFill>
        <p:spPr>
          <a:xfrm>
            <a:off x="4817980" y="2476060"/>
            <a:ext cx="3025154" cy="4278249"/>
          </a:xfrm>
          <a:prstGeom prst="rect">
            <a:avLst/>
          </a:prstGeom>
          <a:ln>
            <a:solidFill>
              <a:schemeClr val="tx1"/>
            </a:solidFill>
          </a:ln>
        </p:spPr>
      </p:pic>
      <p:sp>
        <p:nvSpPr>
          <p:cNvPr id="2" name="スライド番号プレースホルダー 3">
            <a:extLst>
              <a:ext uri="{FF2B5EF4-FFF2-40B4-BE49-F238E27FC236}">
                <a16:creationId xmlns:a16="http://schemas.microsoft.com/office/drawing/2014/main" id="{88C1240D-B651-674B-7240-C7806B34D857}"/>
              </a:ext>
            </a:extLst>
          </p:cNvPr>
          <p:cNvSpPr>
            <a:spLocks noGrp="1"/>
          </p:cNvSpPr>
          <p:nvPr>
            <p:ph type="sldNum" sz="quarter" idx="12"/>
          </p:nvPr>
        </p:nvSpPr>
        <p:spPr>
          <a:xfrm>
            <a:off x="6832600" y="6492875"/>
            <a:ext cx="2057400" cy="365125"/>
          </a:xfrm>
        </p:spPr>
        <p:txBody>
          <a:bodyPr/>
          <a:lstStyle/>
          <a:p>
            <a:fld id="{203A2EBC-B70D-400C-B624-6CE949F69608}" type="slidenum">
              <a:rPr kumimoji="1" lang="ja-JP" altLang="en-US" sz="1800" smtClean="0"/>
              <a:t>19</a:t>
            </a:fld>
            <a:endParaRPr kumimoji="1" lang="ja-JP" altLang="en-US" dirty="0"/>
          </a:p>
        </p:txBody>
      </p:sp>
    </p:spTree>
    <p:extLst>
      <p:ext uri="{BB962C8B-B14F-4D97-AF65-F5344CB8AC3E}">
        <p14:creationId xmlns:p14="http://schemas.microsoft.com/office/powerpoint/2010/main" val="16476878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D0EB5A-DF7E-447F-EA6C-4F3F7CDF5953}"/>
            </a:ext>
          </a:extLst>
        </p:cNvPr>
        <p:cNvGrpSpPr/>
        <p:nvPr/>
      </p:nvGrpSpPr>
      <p:grpSpPr>
        <a:xfrm>
          <a:off x="0" y="0"/>
          <a:ext cx="0" cy="0"/>
          <a:chOff x="0" y="0"/>
          <a:chExt cx="0" cy="0"/>
        </a:xfrm>
      </p:grpSpPr>
      <p:pic>
        <p:nvPicPr>
          <p:cNvPr id="17" name="図 16">
            <a:extLst>
              <a:ext uri="{FF2B5EF4-FFF2-40B4-BE49-F238E27FC236}">
                <a16:creationId xmlns:a16="http://schemas.microsoft.com/office/drawing/2014/main" id="{8E36B49B-5709-4F0A-366E-8244DF06370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243984" y="1595308"/>
            <a:ext cx="8733574" cy="2349686"/>
          </a:xfrm>
          <a:prstGeom prst="rect">
            <a:avLst/>
          </a:prstGeom>
        </p:spPr>
      </p:pic>
      <p:sp>
        <p:nvSpPr>
          <p:cNvPr id="6" name="テキスト ボックス 5">
            <a:extLst>
              <a:ext uri="{FF2B5EF4-FFF2-40B4-BE49-F238E27FC236}">
                <a16:creationId xmlns:a16="http://schemas.microsoft.com/office/drawing/2014/main" id="{37DC96A2-826F-84FB-5591-C7C92511C3BF}"/>
              </a:ext>
            </a:extLst>
          </p:cNvPr>
          <p:cNvSpPr txBox="1"/>
          <p:nvPr/>
        </p:nvSpPr>
        <p:spPr>
          <a:xfrm>
            <a:off x="453941" y="4339356"/>
            <a:ext cx="8424936" cy="738664"/>
          </a:xfrm>
          <a:prstGeom prst="rect">
            <a:avLst/>
          </a:prstGeom>
          <a:noFill/>
        </p:spPr>
        <p:txBody>
          <a:bodyPr wrap="square">
            <a:spAutoFit/>
          </a:bodyPr>
          <a:lstStyle/>
          <a:p>
            <a:pPr fontAlgn="t"/>
            <a:r>
              <a:rPr lang="ja-JP" altLang="en-US" sz="1400" dirty="0">
                <a:latin typeface="BIZ UDP明朝 Medium" panose="02020500000000000000" pitchFamily="18" charset="-128"/>
                <a:ea typeface="BIZ UDP明朝 Medium" panose="02020500000000000000" pitchFamily="18" charset="-128"/>
              </a:rPr>
              <a:t>・大阪府気候変動対策推進条例の届出制度と連動した府独自の仕組み</a:t>
            </a:r>
          </a:p>
          <a:p>
            <a:pPr fontAlgn="t"/>
            <a:r>
              <a:rPr lang="ja-JP" altLang="en-US" sz="1400" dirty="0">
                <a:latin typeface="BIZ UDP明朝 Medium" panose="02020500000000000000" pitchFamily="18" charset="-128"/>
                <a:ea typeface="BIZ UDP明朝 Medium" panose="02020500000000000000" pitchFamily="18" charset="-128"/>
              </a:rPr>
              <a:t>・脱炭素経営に積極的に取り組むことで金利が優遇される。</a:t>
            </a:r>
            <a:endParaRPr lang="en-US" altLang="ja-JP" sz="1400" dirty="0">
              <a:latin typeface="BIZ UDP明朝 Medium" panose="02020500000000000000" pitchFamily="18" charset="-128"/>
              <a:ea typeface="BIZ UDP明朝 Medium" panose="02020500000000000000" pitchFamily="18" charset="-128"/>
            </a:endParaRPr>
          </a:p>
          <a:p>
            <a:pPr fontAlgn="t"/>
            <a:r>
              <a:rPr lang="ja-JP" altLang="en-US" sz="1400" dirty="0">
                <a:latin typeface="BIZ UDP明朝 Medium" panose="02020500000000000000" pitchFamily="18" charset="-128"/>
                <a:ea typeface="BIZ UDP明朝 Medium" panose="02020500000000000000" pitchFamily="18" charset="-128"/>
              </a:rPr>
              <a:t>　「おおさかゼロカーボン</a:t>
            </a:r>
            <a:r>
              <a:rPr lang="en-US" altLang="ja-JP" sz="1400" dirty="0">
                <a:latin typeface="BIZ UDP明朝 Medium" panose="02020500000000000000" pitchFamily="18" charset="-128"/>
                <a:ea typeface="BIZ UDP明朝 Medium" panose="02020500000000000000" pitchFamily="18" charset="-128"/>
              </a:rPr>
              <a:t>SLL</a:t>
            </a:r>
            <a:r>
              <a:rPr lang="ja-JP" altLang="en-US" sz="1400" dirty="0">
                <a:latin typeface="BIZ UDP明朝 Medium" panose="02020500000000000000" pitchFamily="18" charset="-128"/>
                <a:ea typeface="BIZ UDP明朝 Medium" panose="02020500000000000000" pitchFamily="18" charset="-128"/>
              </a:rPr>
              <a:t>フレームワーク」を令和８年７月から運用開始。</a:t>
            </a:r>
          </a:p>
        </p:txBody>
      </p:sp>
      <p:sp>
        <p:nvSpPr>
          <p:cNvPr id="9" name="テキスト ボックス 2">
            <a:extLst>
              <a:ext uri="{FF2B5EF4-FFF2-40B4-BE49-F238E27FC236}">
                <a16:creationId xmlns:a16="http://schemas.microsoft.com/office/drawing/2014/main" id="{068B209C-BE3C-670E-D54C-3919A2D46F3A}"/>
              </a:ext>
            </a:extLst>
          </p:cNvPr>
          <p:cNvSpPr txBox="1">
            <a:spLocks noChangeArrowheads="1"/>
          </p:cNvSpPr>
          <p:nvPr/>
        </p:nvSpPr>
        <p:spPr bwMode="auto">
          <a:xfrm>
            <a:off x="508387" y="5078020"/>
            <a:ext cx="5335534" cy="830997"/>
          </a:xfrm>
          <a:prstGeom prst="rect">
            <a:avLst/>
          </a:prstGeom>
          <a:noFill/>
          <a:ln w="9525">
            <a:noFill/>
            <a:prstDash val="sysDot"/>
            <a:miter lim="800000"/>
            <a:headEnd/>
            <a:tailEnd/>
          </a:ln>
        </p:spPr>
        <p:txBody>
          <a:bodyPr wrap="square">
            <a:spAutoFit/>
          </a:bodyPr>
          <a:lstStyle>
            <a:lvl1pPr>
              <a:defRPr kumimoji="1" sz="1200" b="1" i="1">
                <a:solidFill>
                  <a:schemeClr val="tx1"/>
                </a:solidFill>
                <a:latin typeface="Arial" panose="020B0604020202020204" pitchFamily="34" charset="0"/>
                <a:ea typeface="ＭＳ Ｐゴシック" panose="020B0600070205080204" pitchFamily="50" charset="-128"/>
              </a:defRPr>
            </a:lvl1pPr>
            <a:lvl2pPr marL="742950" indent="-285750">
              <a:defRPr kumimoji="1" sz="1200" b="1" i="1">
                <a:solidFill>
                  <a:schemeClr val="tx1"/>
                </a:solidFill>
                <a:latin typeface="Arial" panose="020B0604020202020204" pitchFamily="34" charset="0"/>
                <a:ea typeface="ＭＳ Ｐゴシック" panose="020B0600070205080204" pitchFamily="50" charset="-128"/>
              </a:defRPr>
            </a:lvl2pPr>
            <a:lvl3pPr marL="1143000" indent="-228600">
              <a:defRPr kumimoji="1" sz="1200" b="1" i="1">
                <a:solidFill>
                  <a:schemeClr val="tx1"/>
                </a:solidFill>
                <a:latin typeface="Arial" panose="020B0604020202020204" pitchFamily="34" charset="0"/>
                <a:ea typeface="ＭＳ Ｐゴシック" panose="020B0600070205080204" pitchFamily="50" charset="-128"/>
              </a:defRPr>
            </a:lvl3pPr>
            <a:lvl4pPr marL="1600200" indent="-228600">
              <a:defRPr kumimoji="1" sz="1200" b="1" i="1">
                <a:solidFill>
                  <a:schemeClr val="tx1"/>
                </a:solidFill>
                <a:latin typeface="Arial" panose="020B0604020202020204" pitchFamily="34" charset="0"/>
                <a:ea typeface="ＭＳ Ｐゴシック" panose="020B0600070205080204" pitchFamily="50" charset="-128"/>
              </a:defRPr>
            </a:lvl4pPr>
            <a:lvl5pPr marL="2057400" indent="-228600">
              <a:defRPr kumimoji="1" sz="1200" b="1" i="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200" b="1" i="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200" b="1" i="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200" b="1" i="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200" b="1" i="1">
                <a:solidFill>
                  <a:schemeClr val="tx1"/>
                </a:solidFill>
                <a:latin typeface="Arial" panose="020B0604020202020204" pitchFamily="34" charset="0"/>
                <a:ea typeface="ＭＳ Ｐゴシック" panose="020B0600070205080204" pitchFamily="50" charset="-128"/>
              </a:defRPr>
            </a:lvl9pPr>
          </a:lstStyle>
          <a:p>
            <a:pPr>
              <a:defRPr/>
            </a:pPr>
            <a:r>
              <a:rPr lang="ja-JP" altLang="en-US" b="0" i="0" dirty="0">
                <a:latin typeface="BIZ UDP明朝 Medium" panose="02020500000000000000" pitchFamily="18" charset="-128"/>
                <a:ea typeface="BIZ UDP明朝 Medium" panose="02020500000000000000" pitchFamily="18" charset="-128"/>
              </a:rPr>
              <a:t>＊</a:t>
            </a:r>
            <a:r>
              <a:rPr lang="en-US" altLang="ja-JP" b="0" i="0" dirty="0">
                <a:latin typeface="BIZ UDP明朝 Medium" panose="02020500000000000000" pitchFamily="18" charset="-128"/>
                <a:ea typeface="BIZ UDP明朝 Medium" panose="02020500000000000000" pitchFamily="18" charset="-128"/>
              </a:rPr>
              <a:t>SLL</a:t>
            </a:r>
            <a:r>
              <a:rPr lang="ja-JP" altLang="en-US" b="0" i="0" dirty="0">
                <a:latin typeface="BIZ UDP明朝 Medium" panose="02020500000000000000" pitchFamily="18" charset="-128"/>
                <a:ea typeface="BIZ UDP明朝 Medium" panose="02020500000000000000" pitchFamily="18" charset="-128"/>
              </a:rPr>
              <a:t>（サステナビリティ・リンク・ローン）</a:t>
            </a:r>
            <a:endParaRPr lang="en-US" altLang="ja-JP" b="0" i="0" dirty="0">
              <a:latin typeface="BIZ UDP明朝 Medium" panose="02020500000000000000" pitchFamily="18" charset="-128"/>
              <a:ea typeface="BIZ UDP明朝 Medium" panose="02020500000000000000" pitchFamily="18" charset="-128"/>
            </a:endParaRPr>
          </a:p>
          <a:p>
            <a:pPr marL="182563" indent="-95250">
              <a:defRPr/>
            </a:pPr>
            <a:r>
              <a:rPr lang="ja-JP" altLang="en-US" b="0" i="0" dirty="0">
                <a:latin typeface="BIZ UDP明朝 Medium" panose="02020500000000000000" pitchFamily="18" charset="-128"/>
                <a:ea typeface="BIZ UDP明朝 Medium" panose="02020500000000000000" pitchFamily="18" charset="-128"/>
              </a:rPr>
              <a:t>  事業者が設定したサステナビリティに関する目標の達成状況に応じて金利が変動するローン。本フレームワークは、温室効果ガスの削減目標や達成状況の検証を府条例の届出制度で行う仕組みとして、大阪府が外部評価を取得済。</a:t>
            </a:r>
          </a:p>
        </p:txBody>
      </p:sp>
      <p:sp>
        <p:nvSpPr>
          <p:cNvPr id="12" name="Text Box 5">
            <a:extLst>
              <a:ext uri="{FF2B5EF4-FFF2-40B4-BE49-F238E27FC236}">
                <a16:creationId xmlns:a16="http://schemas.microsoft.com/office/drawing/2014/main" id="{B2E60474-663B-1F8D-5E67-023597201306}"/>
              </a:ext>
            </a:extLst>
          </p:cNvPr>
          <p:cNvSpPr txBox="1">
            <a:spLocks noChangeArrowheads="1"/>
          </p:cNvSpPr>
          <p:nvPr/>
        </p:nvSpPr>
        <p:spPr bwMode="auto">
          <a:xfrm>
            <a:off x="6226441" y="6113029"/>
            <a:ext cx="2517775" cy="403416"/>
          </a:xfrm>
          <a:prstGeom prst="rect">
            <a:avLst/>
          </a:prstGeom>
          <a:noFill/>
          <a:ln>
            <a:noFill/>
          </a:ln>
        </p:spPr>
        <p:txBody>
          <a:bodyPr lIns="86886" tIns="43443" rIns="86886" bIns="43443"/>
          <a:lstStyle>
            <a:lvl1pPr>
              <a:spcBef>
                <a:spcPct val="20000"/>
              </a:spcBef>
              <a:buChar char="•"/>
              <a:defRPr kumimoji="1" sz="3100">
                <a:solidFill>
                  <a:schemeClr val="tx1"/>
                </a:solidFill>
                <a:latin typeface="Arial" panose="020B0604020202020204" pitchFamily="34" charset="0"/>
                <a:ea typeface="ＭＳ Ｐゴシック" panose="020B0600070205080204" pitchFamily="50" charset="-128"/>
              </a:defRPr>
            </a:lvl1pPr>
            <a:lvl2pPr marL="742950" indent="-285750">
              <a:spcBef>
                <a:spcPct val="20000"/>
              </a:spcBef>
              <a:buChar char="–"/>
              <a:defRPr kumimoji="1" sz="2700">
                <a:solidFill>
                  <a:schemeClr val="tx1"/>
                </a:solidFill>
                <a:latin typeface="Arial" panose="020B0604020202020204" pitchFamily="34" charset="0"/>
                <a:ea typeface="ＭＳ Ｐゴシック" panose="020B0600070205080204" pitchFamily="50" charset="-128"/>
              </a:defRPr>
            </a:lvl2pPr>
            <a:lvl3pPr marL="1143000" indent="-228600">
              <a:spcBef>
                <a:spcPct val="20000"/>
              </a:spcBef>
              <a:buChar char="•"/>
              <a:defRPr kumimoji="1" sz="2300">
                <a:solidFill>
                  <a:schemeClr val="tx1"/>
                </a:solidFill>
                <a:latin typeface="Arial" panose="020B0604020202020204" pitchFamily="34" charset="0"/>
                <a:ea typeface="ＭＳ Ｐゴシック" panose="020B0600070205080204" pitchFamily="50" charset="-128"/>
              </a:defRPr>
            </a:lvl3pPr>
            <a:lvl4pPr marL="1600200" indent="-228600">
              <a:spcBef>
                <a:spcPct val="20000"/>
              </a:spcBef>
              <a:buChar char="–"/>
              <a:defRPr kumimoji="1" sz="1900">
                <a:solidFill>
                  <a:schemeClr val="tx1"/>
                </a:solidFill>
                <a:latin typeface="Arial" panose="020B0604020202020204" pitchFamily="34" charset="0"/>
                <a:ea typeface="ＭＳ Ｐゴシック" panose="020B0600070205080204" pitchFamily="50" charset="-128"/>
              </a:defRPr>
            </a:lvl4pPr>
            <a:lvl5pPr marL="2057400" indent="-228600">
              <a:spcBef>
                <a:spcPct val="20000"/>
              </a:spcBef>
              <a:buChar char="»"/>
              <a:defRPr kumimoji="1" sz="19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20000"/>
              </a:spcBef>
              <a:spcAft>
                <a:spcPct val="0"/>
              </a:spcAft>
              <a:buChar char="»"/>
              <a:defRPr kumimoji="1" sz="19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20000"/>
              </a:spcBef>
              <a:spcAft>
                <a:spcPct val="0"/>
              </a:spcAft>
              <a:buChar char="»"/>
              <a:defRPr kumimoji="1" sz="19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20000"/>
              </a:spcBef>
              <a:spcAft>
                <a:spcPct val="0"/>
              </a:spcAft>
              <a:buChar char="»"/>
              <a:defRPr kumimoji="1" sz="19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20000"/>
              </a:spcBef>
              <a:spcAft>
                <a:spcPct val="0"/>
              </a:spcAft>
              <a:buChar char="»"/>
              <a:defRPr kumimoji="1" sz="1900">
                <a:solidFill>
                  <a:schemeClr val="tx1"/>
                </a:solidFill>
                <a:latin typeface="Arial" panose="020B0604020202020204" pitchFamily="34" charset="0"/>
                <a:ea typeface="ＭＳ Ｐゴシック" panose="020B0600070205080204" pitchFamily="50" charset="-128"/>
              </a:defRPr>
            </a:lvl9pPr>
          </a:lstStyle>
          <a:p>
            <a:pPr algn="ctr" eaLnBrk="1" hangingPunct="1">
              <a:spcBef>
                <a:spcPct val="0"/>
              </a:spcBef>
              <a:buFontTx/>
              <a:buNone/>
              <a:defRPr/>
            </a:pPr>
            <a:r>
              <a:rPr lang="ja-JP" altLang="en-US" sz="1050" b="0" i="0" dirty="0">
                <a:latin typeface="Meiryo UI" panose="020B0604030504040204" pitchFamily="50" charset="-128"/>
                <a:ea typeface="Meiryo UI" panose="020B0604030504040204" pitchFamily="50" charset="-128"/>
              </a:rPr>
              <a:t>おおさかゼロカーボン</a:t>
            </a:r>
            <a:endParaRPr lang="en-US" altLang="ja-JP" sz="1050" b="0" i="0" dirty="0">
              <a:latin typeface="Meiryo UI" panose="020B0604030504040204" pitchFamily="50" charset="-128"/>
              <a:ea typeface="Meiryo UI" panose="020B0604030504040204" pitchFamily="50" charset="-128"/>
            </a:endParaRPr>
          </a:p>
          <a:p>
            <a:pPr algn="ctr" eaLnBrk="1" hangingPunct="1">
              <a:spcBef>
                <a:spcPct val="0"/>
              </a:spcBef>
              <a:buFontTx/>
              <a:buNone/>
              <a:defRPr/>
            </a:pPr>
            <a:r>
              <a:rPr lang="en-US" altLang="ja-JP" sz="1050" b="0" i="0" dirty="0">
                <a:latin typeface="Meiryo UI" panose="020B0604030504040204" pitchFamily="50" charset="-128"/>
                <a:ea typeface="Meiryo UI" panose="020B0604030504040204" pitchFamily="50" charset="-128"/>
              </a:rPr>
              <a:t>SLL</a:t>
            </a:r>
            <a:r>
              <a:rPr lang="ja-JP" altLang="en-US" sz="1050" b="0" i="0" dirty="0">
                <a:latin typeface="Meiryo UI" panose="020B0604030504040204" pitchFamily="50" charset="-128"/>
                <a:ea typeface="Meiryo UI" panose="020B0604030504040204" pitchFamily="50" charset="-128"/>
              </a:rPr>
              <a:t>フレームワークの各主体の役割</a:t>
            </a:r>
          </a:p>
        </p:txBody>
      </p:sp>
      <p:pic>
        <p:nvPicPr>
          <p:cNvPr id="14" name="図 5">
            <a:extLst>
              <a:ext uri="{FF2B5EF4-FFF2-40B4-BE49-F238E27FC236}">
                <a16:creationId xmlns:a16="http://schemas.microsoft.com/office/drawing/2014/main" id="{EAEFA808-6D34-07F8-D25F-728F4616D0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63017" y="4269817"/>
            <a:ext cx="2714540" cy="1832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テキスト ボックス 15">
            <a:extLst>
              <a:ext uri="{FF2B5EF4-FFF2-40B4-BE49-F238E27FC236}">
                <a16:creationId xmlns:a16="http://schemas.microsoft.com/office/drawing/2014/main" id="{1882DBC9-2309-412A-B247-8160E28F97F9}"/>
              </a:ext>
            </a:extLst>
          </p:cNvPr>
          <p:cNvSpPr txBox="1"/>
          <p:nvPr/>
        </p:nvSpPr>
        <p:spPr>
          <a:xfrm>
            <a:off x="508387" y="6008833"/>
            <a:ext cx="5756863" cy="684803"/>
          </a:xfrm>
          <a:prstGeom prst="rect">
            <a:avLst/>
          </a:prstGeom>
          <a:noFill/>
        </p:spPr>
        <p:txBody>
          <a:bodyPr wrap="square">
            <a:spAutoFit/>
          </a:bodyPr>
          <a:lstStyle/>
          <a:p>
            <a:r>
              <a:rPr lang="en-US" altLang="ja-JP" sz="1200" dirty="0">
                <a:latin typeface="BIZ UDゴシック" panose="020B0400000000000000" pitchFamily="49" charset="-128"/>
                <a:ea typeface="BIZ UDゴシック" panose="020B0400000000000000" pitchFamily="49" charset="-128"/>
              </a:rPr>
              <a:t>【</a:t>
            </a:r>
            <a:r>
              <a:rPr lang="ja-JP" altLang="en-US" sz="1200" dirty="0">
                <a:latin typeface="BIZ UDゴシック" panose="020B0400000000000000" pitchFamily="49" charset="-128"/>
                <a:ea typeface="BIZ UDゴシック" panose="020B0400000000000000" pitchFamily="49" charset="-128"/>
              </a:rPr>
              <a:t>参画金融機関</a:t>
            </a:r>
            <a:r>
              <a:rPr lang="en-US" altLang="ja-JP" sz="1200" dirty="0">
                <a:latin typeface="BIZ UDゴシック" panose="020B0400000000000000" pitchFamily="49" charset="-128"/>
                <a:ea typeface="BIZ UDゴシック" panose="020B0400000000000000" pitchFamily="49" charset="-128"/>
              </a:rPr>
              <a:t>】</a:t>
            </a:r>
            <a:r>
              <a:rPr lang="ja-JP" altLang="en-US" sz="1200" dirty="0">
                <a:latin typeface="BIZ UDゴシック" panose="020B0400000000000000" pitchFamily="49" charset="-128"/>
                <a:ea typeface="BIZ UDゴシック" panose="020B0400000000000000" pitchFamily="49" charset="-128"/>
              </a:rPr>
              <a:t>（８機関）</a:t>
            </a:r>
            <a:endParaRPr lang="en-US" altLang="ja-JP" sz="1200" dirty="0">
              <a:latin typeface="BIZ UDゴシック" panose="020B0400000000000000" pitchFamily="49" charset="-128"/>
              <a:ea typeface="BIZ UDゴシック" panose="020B0400000000000000" pitchFamily="49" charset="-128"/>
            </a:endParaRPr>
          </a:p>
          <a:p>
            <a:pPr>
              <a:spcBef>
                <a:spcPts val="300"/>
              </a:spcBef>
            </a:pPr>
            <a:r>
              <a:rPr lang="ja-JP" altLang="en-US" sz="1200" dirty="0">
                <a:latin typeface="BIZ UDゴシック" panose="020B0400000000000000" pitchFamily="49" charset="-128"/>
                <a:ea typeface="BIZ UDゴシック" panose="020B0400000000000000" pitchFamily="49" charset="-128"/>
              </a:rPr>
              <a:t>　関西みらい銀行​　池田泉州銀行​　大阪シティ​信用金庫　京都銀行</a:t>
            </a:r>
          </a:p>
          <a:p>
            <a:r>
              <a:rPr lang="ja-JP" altLang="en-US" sz="1200" dirty="0">
                <a:latin typeface="BIZ UDゴシック" panose="020B0400000000000000" pitchFamily="49" charset="-128"/>
                <a:ea typeface="BIZ UDゴシック" panose="020B0400000000000000" pitchFamily="49" charset="-128"/>
              </a:rPr>
              <a:t>​　紀陽銀行　京都信用金庫​　京都中央信用金庫　尼崎信用金庫​</a:t>
            </a:r>
          </a:p>
        </p:txBody>
      </p:sp>
      <p:sp>
        <p:nvSpPr>
          <p:cNvPr id="4" name="テキスト ボックス 3">
            <a:extLst>
              <a:ext uri="{FF2B5EF4-FFF2-40B4-BE49-F238E27FC236}">
                <a16:creationId xmlns:a16="http://schemas.microsoft.com/office/drawing/2014/main" id="{F41CFBAE-0014-E385-31B5-311B6E23ED96}"/>
              </a:ext>
            </a:extLst>
          </p:cNvPr>
          <p:cNvSpPr txBox="1"/>
          <p:nvPr/>
        </p:nvSpPr>
        <p:spPr>
          <a:xfrm>
            <a:off x="0" y="0"/>
            <a:ext cx="9144000" cy="400110"/>
          </a:xfrm>
          <a:prstGeom prst="rect">
            <a:avLst/>
          </a:prstGeom>
          <a:solidFill>
            <a:schemeClr val="accent5">
              <a:lumMod val="40000"/>
              <a:lumOff val="60000"/>
            </a:schemeClr>
          </a:solidFill>
        </p:spPr>
        <p:txBody>
          <a:bodyPr wrap="square" rtlCol="0">
            <a:spAutoFit/>
          </a:bodyPr>
          <a:lstStyle/>
          <a:p>
            <a:r>
              <a:rPr kumimoji="1" lang="ja-JP" altLang="en-US" sz="2000" dirty="0">
                <a:latin typeface="BIZ UDPゴシック" panose="020B0400000000000000" pitchFamily="50" charset="-128"/>
                <a:ea typeface="BIZ UDPゴシック" panose="020B0400000000000000" pitchFamily="50" charset="-128"/>
              </a:rPr>
              <a:t>太陽光発電設備の導入に係る大阪府の支援の取組（</a:t>
            </a:r>
            <a:r>
              <a:rPr kumimoji="1" lang="en-US" altLang="ja-JP" sz="2000" dirty="0">
                <a:latin typeface="BIZ UDPゴシック" panose="020B0400000000000000" pitchFamily="50" charset="-128"/>
                <a:ea typeface="BIZ UDPゴシック" panose="020B0400000000000000" pitchFamily="50" charset="-128"/>
              </a:rPr>
              <a:t>3</a:t>
            </a:r>
            <a:r>
              <a:rPr kumimoji="1" lang="ja-JP" altLang="en-US" sz="2000" dirty="0">
                <a:latin typeface="BIZ UDPゴシック" panose="020B0400000000000000" pitchFamily="50" charset="-128"/>
                <a:ea typeface="BIZ UDPゴシック" panose="020B0400000000000000" pitchFamily="50" charset="-128"/>
              </a:rPr>
              <a:t>）</a:t>
            </a:r>
          </a:p>
        </p:txBody>
      </p:sp>
      <p:sp>
        <p:nvSpPr>
          <p:cNvPr id="7" name="テキスト ボックス 6">
            <a:extLst>
              <a:ext uri="{FF2B5EF4-FFF2-40B4-BE49-F238E27FC236}">
                <a16:creationId xmlns:a16="http://schemas.microsoft.com/office/drawing/2014/main" id="{6383F8CE-BBA2-6FD0-CB63-00E99F463DDD}"/>
              </a:ext>
            </a:extLst>
          </p:cNvPr>
          <p:cNvSpPr txBox="1"/>
          <p:nvPr/>
        </p:nvSpPr>
        <p:spPr>
          <a:xfrm>
            <a:off x="280399" y="414227"/>
            <a:ext cx="8634999" cy="369332"/>
          </a:xfrm>
          <a:prstGeom prst="rect">
            <a:avLst/>
          </a:prstGeom>
          <a:noFill/>
        </p:spPr>
        <p:txBody>
          <a:bodyPr wrap="square" rtlCol="0">
            <a:spAutoFit/>
          </a:bodyPr>
          <a:lstStyle/>
          <a:p>
            <a:r>
              <a:rPr kumimoji="1" lang="ja-JP" altLang="en-US" dirty="0">
                <a:latin typeface="BIZ UDPゴシック" panose="020B0400000000000000" pitchFamily="50" charset="-128"/>
                <a:ea typeface="BIZ UDPゴシック" panose="020B0400000000000000" pitchFamily="50" charset="-128"/>
              </a:rPr>
              <a:t>＜融資制度＞</a:t>
            </a:r>
          </a:p>
        </p:txBody>
      </p:sp>
      <p:sp>
        <p:nvSpPr>
          <p:cNvPr id="11" name="テキスト ボックス 10">
            <a:extLst>
              <a:ext uri="{FF2B5EF4-FFF2-40B4-BE49-F238E27FC236}">
                <a16:creationId xmlns:a16="http://schemas.microsoft.com/office/drawing/2014/main" id="{6335BF0E-215C-5FE2-5F1E-8F12943AFEEC}"/>
              </a:ext>
            </a:extLst>
          </p:cNvPr>
          <p:cNvSpPr txBox="1"/>
          <p:nvPr/>
        </p:nvSpPr>
        <p:spPr>
          <a:xfrm>
            <a:off x="280399" y="773188"/>
            <a:ext cx="8424936" cy="338554"/>
          </a:xfrm>
          <a:prstGeom prst="rect">
            <a:avLst/>
          </a:prstGeom>
          <a:noFill/>
        </p:spPr>
        <p:txBody>
          <a:bodyPr wrap="square" anchor="ctr" anchorCtr="0">
            <a:spAutoFit/>
          </a:bodyPr>
          <a:lstStyle/>
          <a:p>
            <a:pPr fontAlgn="t"/>
            <a:r>
              <a:rPr lang="ja-JP" altLang="en-US" sz="1600" dirty="0">
                <a:latin typeface="BIZ UDPゴシック" panose="020B0400000000000000" pitchFamily="50" charset="-128"/>
                <a:ea typeface="BIZ UDPゴシック" panose="020B0400000000000000" pitchFamily="50" charset="-128"/>
              </a:rPr>
              <a:t>〇</a:t>
            </a:r>
            <a:r>
              <a:rPr lang="ja-JP" altLang="en-US" sz="1600" dirty="0">
                <a:highlight>
                  <a:srgbClr val="FFFF00"/>
                </a:highlight>
                <a:latin typeface="BIZ UDPゴシック" panose="020B0400000000000000" pitchFamily="50" charset="-128"/>
                <a:ea typeface="BIZ UDPゴシック" panose="020B0400000000000000" pitchFamily="50" charset="-128"/>
              </a:rPr>
              <a:t>府内金融機関における</a:t>
            </a:r>
            <a:r>
              <a:rPr lang="en-US" altLang="ja-JP" sz="1600" dirty="0">
                <a:highlight>
                  <a:srgbClr val="FFFF00"/>
                </a:highlight>
                <a:latin typeface="BIZ UDPゴシック" panose="020B0400000000000000" pitchFamily="50" charset="-128"/>
                <a:ea typeface="BIZ UDPゴシック" panose="020B0400000000000000" pitchFamily="50" charset="-128"/>
              </a:rPr>
              <a:t>ESG</a:t>
            </a:r>
            <a:r>
              <a:rPr lang="ja-JP" altLang="en-US" sz="1600" dirty="0">
                <a:highlight>
                  <a:srgbClr val="FFFF00"/>
                </a:highlight>
                <a:latin typeface="BIZ UDPゴシック" panose="020B0400000000000000" pitchFamily="50" charset="-128"/>
                <a:ea typeface="BIZ UDPゴシック" panose="020B0400000000000000" pitchFamily="50" charset="-128"/>
              </a:rPr>
              <a:t>に関する融資メニューに関する情報発信</a:t>
            </a:r>
            <a:endParaRPr lang="ja-JP" altLang="ja-JP" sz="1600" dirty="0">
              <a:highlight>
                <a:srgbClr val="FFFF00"/>
              </a:highlight>
              <a:latin typeface="BIZ UDPゴシック" panose="020B0400000000000000" pitchFamily="50" charset="-128"/>
              <a:ea typeface="BIZ UDPゴシック" panose="020B0400000000000000" pitchFamily="50" charset="-128"/>
            </a:endParaRPr>
          </a:p>
        </p:txBody>
      </p:sp>
      <p:sp>
        <p:nvSpPr>
          <p:cNvPr id="15" name="テキスト ボックス 14">
            <a:extLst>
              <a:ext uri="{FF2B5EF4-FFF2-40B4-BE49-F238E27FC236}">
                <a16:creationId xmlns:a16="http://schemas.microsoft.com/office/drawing/2014/main" id="{095096E1-E4AB-D089-D732-D9B8207CF284}"/>
              </a:ext>
            </a:extLst>
          </p:cNvPr>
          <p:cNvSpPr txBox="1"/>
          <p:nvPr/>
        </p:nvSpPr>
        <p:spPr>
          <a:xfrm>
            <a:off x="453941" y="1108618"/>
            <a:ext cx="8356426" cy="523220"/>
          </a:xfrm>
          <a:prstGeom prst="rect">
            <a:avLst/>
          </a:prstGeom>
          <a:noFill/>
        </p:spPr>
        <p:txBody>
          <a:bodyPr wrap="square" lIns="91440" tIns="45720" rIns="91440" bIns="45720" anchor="t">
            <a:spAutoFit/>
          </a:bodyPr>
          <a:lstStyle/>
          <a:p>
            <a:pPr fontAlgn="t"/>
            <a:r>
              <a:rPr lang="ja-JP" altLang="en-US" sz="1400" dirty="0">
                <a:latin typeface="BIZ UDP明朝 Medium" panose="02020500000000000000" pitchFamily="18" charset="-128"/>
                <a:ea typeface="BIZ UDP明朝 Medium" panose="02020500000000000000" pitchFamily="18" charset="-128"/>
              </a:rPr>
              <a:t>・府内事業者における</a:t>
            </a:r>
            <a:r>
              <a:rPr lang="en-US" altLang="ja-JP" sz="1400" dirty="0">
                <a:latin typeface="BIZ UDP明朝 Medium" panose="02020500000000000000" pitchFamily="18" charset="-128"/>
                <a:ea typeface="BIZ UDP明朝 Medium" panose="02020500000000000000" pitchFamily="18" charset="-128"/>
              </a:rPr>
              <a:t>ESG</a:t>
            </a:r>
            <a:r>
              <a:rPr lang="ja-JP" altLang="en-US" sz="1400" dirty="0">
                <a:latin typeface="BIZ UDP明朝 Medium" panose="02020500000000000000" pitchFamily="18" charset="-128"/>
                <a:ea typeface="BIZ UDP明朝 Medium" panose="02020500000000000000" pitchFamily="18" charset="-128"/>
              </a:rPr>
              <a:t>融資の活用を促進するため、府内金融機関が独自に提供している</a:t>
            </a:r>
            <a:r>
              <a:rPr lang="en-US" altLang="ja-JP" sz="1400" dirty="0">
                <a:latin typeface="BIZ UDP明朝 Medium" panose="02020500000000000000" pitchFamily="18" charset="-128"/>
                <a:ea typeface="BIZ UDP明朝 Medium" panose="02020500000000000000" pitchFamily="18" charset="-128"/>
              </a:rPr>
              <a:t>ESG</a:t>
            </a:r>
            <a:r>
              <a:rPr lang="ja-JP" altLang="en-US" sz="1400" dirty="0">
                <a:latin typeface="BIZ UDP明朝 Medium" panose="02020500000000000000" pitchFamily="18" charset="-128"/>
                <a:ea typeface="BIZ UDP明朝 Medium" panose="02020500000000000000" pitchFamily="18" charset="-128"/>
              </a:rPr>
              <a:t>に関する</a:t>
            </a:r>
            <a:endParaRPr lang="en-US" altLang="ja-JP" sz="1400" dirty="0">
              <a:latin typeface="BIZ UDP明朝 Medium" panose="02020500000000000000" pitchFamily="18" charset="-128"/>
              <a:ea typeface="BIZ UDP明朝 Medium" panose="02020500000000000000" pitchFamily="18" charset="-128"/>
            </a:endParaRPr>
          </a:p>
          <a:p>
            <a:pPr fontAlgn="t"/>
            <a:r>
              <a:rPr lang="ja-JP" altLang="en-US" sz="1400" dirty="0">
                <a:latin typeface="BIZ UDP明朝 Medium" panose="02020500000000000000" pitchFamily="18" charset="-128"/>
                <a:ea typeface="BIZ UDP明朝 Medium" panose="02020500000000000000" pitchFamily="18" charset="-128"/>
              </a:rPr>
              <a:t>　融資メニューをとりまとめて情報発信を実施。</a:t>
            </a:r>
          </a:p>
        </p:txBody>
      </p:sp>
      <p:sp>
        <p:nvSpPr>
          <p:cNvPr id="21" name="テキスト ボックス 20">
            <a:extLst>
              <a:ext uri="{FF2B5EF4-FFF2-40B4-BE49-F238E27FC236}">
                <a16:creationId xmlns:a16="http://schemas.microsoft.com/office/drawing/2014/main" id="{C4D04F31-FDD6-4473-2AB9-89ECCD8D3D29}"/>
              </a:ext>
            </a:extLst>
          </p:cNvPr>
          <p:cNvSpPr txBox="1"/>
          <p:nvPr/>
        </p:nvSpPr>
        <p:spPr>
          <a:xfrm>
            <a:off x="317370" y="4029655"/>
            <a:ext cx="8424936" cy="338554"/>
          </a:xfrm>
          <a:prstGeom prst="rect">
            <a:avLst/>
          </a:prstGeom>
          <a:noFill/>
        </p:spPr>
        <p:txBody>
          <a:bodyPr wrap="square" anchor="ctr" anchorCtr="0">
            <a:spAutoFit/>
          </a:bodyPr>
          <a:lstStyle/>
          <a:p>
            <a:pPr fontAlgn="t"/>
            <a:r>
              <a:rPr lang="ja-JP" altLang="en-US" sz="1600" dirty="0">
                <a:latin typeface="BIZ UDPゴシック" panose="020B0400000000000000" pitchFamily="50" charset="-128"/>
                <a:ea typeface="BIZ UDPゴシック" panose="020B0400000000000000" pitchFamily="50" charset="-128"/>
              </a:rPr>
              <a:t>〇</a:t>
            </a:r>
            <a:r>
              <a:rPr lang="ja-JP" altLang="en-US" sz="1600" dirty="0">
                <a:highlight>
                  <a:srgbClr val="FFFF00"/>
                </a:highlight>
                <a:latin typeface="BIZ UDPゴシック" panose="020B0400000000000000" pitchFamily="50" charset="-128"/>
                <a:ea typeface="BIZ UDPゴシック" panose="020B0400000000000000" pitchFamily="50" charset="-128"/>
              </a:rPr>
              <a:t>「おおさかゼロカーボン</a:t>
            </a:r>
            <a:r>
              <a:rPr lang="en-US" altLang="ja-JP" sz="1600" dirty="0">
                <a:highlight>
                  <a:srgbClr val="FFFF00"/>
                </a:highlight>
                <a:latin typeface="BIZ UDPゴシック" panose="020B0400000000000000" pitchFamily="50" charset="-128"/>
                <a:ea typeface="BIZ UDPゴシック" panose="020B0400000000000000" pitchFamily="50" charset="-128"/>
              </a:rPr>
              <a:t>SLL</a:t>
            </a:r>
            <a:r>
              <a:rPr lang="ja-JP" altLang="en-US" sz="1600" dirty="0">
                <a:highlight>
                  <a:srgbClr val="FFFF00"/>
                </a:highlight>
                <a:latin typeface="BIZ UDPゴシック" panose="020B0400000000000000" pitchFamily="50" charset="-128"/>
                <a:ea typeface="BIZ UDPゴシック" panose="020B0400000000000000" pitchFamily="50" charset="-128"/>
              </a:rPr>
              <a:t>フレームワーク」</a:t>
            </a:r>
            <a:endParaRPr lang="ja-JP" altLang="ja-JP" sz="1600" dirty="0">
              <a:highlight>
                <a:srgbClr val="FFFF00"/>
              </a:highlight>
              <a:latin typeface="BIZ UDPゴシック" panose="020B0400000000000000" pitchFamily="50" charset="-128"/>
              <a:ea typeface="BIZ UDPゴシック" panose="020B0400000000000000" pitchFamily="50" charset="-128"/>
            </a:endParaRPr>
          </a:p>
        </p:txBody>
      </p:sp>
      <p:sp>
        <p:nvSpPr>
          <p:cNvPr id="3" name="スライド番号プレースホルダー 3">
            <a:extLst>
              <a:ext uri="{FF2B5EF4-FFF2-40B4-BE49-F238E27FC236}">
                <a16:creationId xmlns:a16="http://schemas.microsoft.com/office/drawing/2014/main" id="{706B7CB5-F228-EAC8-4803-E1475B3A040C}"/>
              </a:ext>
            </a:extLst>
          </p:cNvPr>
          <p:cNvSpPr>
            <a:spLocks noGrp="1"/>
          </p:cNvSpPr>
          <p:nvPr>
            <p:ph type="sldNum" sz="quarter" idx="12"/>
          </p:nvPr>
        </p:nvSpPr>
        <p:spPr>
          <a:xfrm>
            <a:off x="6832600" y="6492875"/>
            <a:ext cx="2057400" cy="365125"/>
          </a:xfrm>
        </p:spPr>
        <p:txBody>
          <a:bodyPr/>
          <a:lstStyle/>
          <a:p>
            <a:fld id="{203A2EBC-B70D-400C-B624-6CE949F69608}" type="slidenum">
              <a:rPr kumimoji="1" lang="ja-JP" altLang="en-US" sz="1800" smtClean="0"/>
              <a:t>20</a:t>
            </a:fld>
            <a:endParaRPr kumimoji="1" lang="ja-JP" altLang="en-US" dirty="0"/>
          </a:p>
        </p:txBody>
      </p:sp>
    </p:spTree>
    <p:extLst>
      <p:ext uri="{BB962C8B-B14F-4D97-AF65-F5344CB8AC3E}">
        <p14:creationId xmlns:p14="http://schemas.microsoft.com/office/powerpoint/2010/main" val="6604422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402F66D3-31C8-BA7F-4F0E-F3EE2718EF6C}"/>
              </a:ext>
            </a:extLst>
          </p:cNvPr>
          <p:cNvSpPr txBox="1"/>
          <p:nvPr/>
        </p:nvSpPr>
        <p:spPr>
          <a:xfrm>
            <a:off x="0" y="0"/>
            <a:ext cx="9144000" cy="400110"/>
          </a:xfrm>
          <a:prstGeom prst="rect">
            <a:avLst/>
          </a:prstGeom>
          <a:solidFill>
            <a:schemeClr val="accent5">
              <a:lumMod val="40000"/>
              <a:lumOff val="60000"/>
            </a:schemeClr>
          </a:solidFill>
        </p:spPr>
        <p:txBody>
          <a:bodyPr wrap="square" rtlCol="0">
            <a:spAutoFit/>
          </a:bodyPr>
          <a:lstStyle/>
          <a:p>
            <a:r>
              <a:rPr kumimoji="1" lang="ja-JP" altLang="en-US" sz="2000" dirty="0">
                <a:latin typeface="BIZ UDPゴシック" panose="020B0400000000000000" pitchFamily="50" charset="-128"/>
                <a:ea typeface="BIZ UDPゴシック" panose="020B0400000000000000" pitchFamily="50" charset="-128"/>
              </a:rPr>
              <a:t>太陽光発電設備の導入に係る大阪府の支援の取組（</a:t>
            </a:r>
            <a:r>
              <a:rPr kumimoji="1" lang="en-US" altLang="ja-JP" sz="2000" dirty="0">
                <a:latin typeface="BIZ UDPゴシック" panose="020B0400000000000000" pitchFamily="50" charset="-128"/>
                <a:ea typeface="BIZ UDPゴシック" panose="020B0400000000000000" pitchFamily="50" charset="-128"/>
              </a:rPr>
              <a:t>4</a:t>
            </a:r>
            <a:r>
              <a:rPr kumimoji="1" lang="ja-JP" altLang="en-US" sz="2000" dirty="0">
                <a:latin typeface="BIZ UDPゴシック" panose="020B0400000000000000" pitchFamily="50" charset="-128"/>
                <a:ea typeface="BIZ UDPゴシック" panose="020B0400000000000000" pitchFamily="50" charset="-128"/>
              </a:rPr>
              <a:t>）</a:t>
            </a:r>
          </a:p>
        </p:txBody>
      </p:sp>
      <p:sp>
        <p:nvSpPr>
          <p:cNvPr id="3" name="テキスト ボックス 2">
            <a:extLst>
              <a:ext uri="{FF2B5EF4-FFF2-40B4-BE49-F238E27FC236}">
                <a16:creationId xmlns:a16="http://schemas.microsoft.com/office/drawing/2014/main" id="{FCFAB0E3-F0A5-801B-268A-EE68E163CC83}"/>
              </a:ext>
            </a:extLst>
          </p:cNvPr>
          <p:cNvSpPr txBox="1"/>
          <p:nvPr/>
        </p:nvSpPr>
        <p:spPr>
          <a:xfrm>
            <a:off x="456249" y="1155999"/>
            <a:ext cx="8432141" cy="523220"/>
          </a:xfrm>
          <a:prstGeom prst="rect">
            <a:avLst/>
          </a:prstGeom>
          <a:noFill/>
        </p:spPr>
        <p:txBody>
          <a:bodyPr wrap="square">
            <a:spAutoFit/>
          </a:bodyPr>
          <a:lstStyle/>
          <a:p>
            <a:pPr fontAlgn="t"/>
            <a:r>
              <a:rPr lang="ja-JP" altLang="en-US" sz="1400" dirty="0">
                <a:latin typeface="BIZ UDP明朝 Medium" panose="02020500000000000000" pitchFamily="18" charset="-128"/>
                <a:ea typeface="BIZ UDP明朝 Medium" panose="02020500000000000000" pitchFamily="18" charset="-128"/>
              </a:rPr>
              <a:t>・太陽光発電の導入を検討する府内事業者向けに、太陽光発電導入のメリット、検討時のポイント、手続きや</a:t>
            </a:r>
            <a:endParaRPr lang="en-US" altLang="ja-JP" sz="1400" dirty="0">
              <a:latin typeface="BIZ UDP明朝 Medium" panose="02020500000000000000" pitchFamily="18" charset="-128"/>
              <a:ea typeface="BIZ UDP明朝 Medium" panose="02020500000000000000" pitchFamily="18" charset="-128"/>
            </a:endParaRPr>
          </a:p>
          <a:p>
            <a:pPr fontAlgn="t"/>
            <a:r>
              <a:rPr lang="ja-JP" altLang="en-US" sz="1400" dirty="0">
                <a:latin typeface="BIZ UDP明朝 Medium" panose="02020500000000000000" pitchFamily="18" charset="-128"/>
                <a:ea typeface="BIZ UDP明朝 Medium" panose="02020500000000000000" pitchFamily="18" charset="-128"/>
              </a:rPr>
              <a:t>　留意事項等をとりまとめて情報発信。</a:t>
            </a:r>
            <a:endParaRPr lang="ja-JP" altLang="ja-JP" sz="1400" dirty="0">
              <a:latin typeface="BIZ UDP明朝 Medium" panose="02020500000000000000" pitchFamily="18" charset="-128"/>
              <a:ea typeface="BIZ UDP明朝 Medium" panose="02020500000000000000" pitchFamily="18" charset="-128"/>
            </a:endParaRPr>
          </a:p>
        </p:txBody>
      </p:sp>
      <p:sp>
        <p:nvSpPr>
          <p:cNvPr id="8" name="テキスト ボックス 7">
            <a:extLst>
              <a:ext uri="{FF2B5EF4-FFF2-40B4-BE49-F238E27FC236}">
                <a16:creationId xmlns:a16="http://schemas.microsoft.com/office/drawing/2014/main" id="{5FB599CF-5E29-2785-850B-232A5B8CAA6B}"/>
              </a:ext>
            </a:extLst>
          </p:cNvPr>
          <p:cNvSpPr txBox="1"/>
          <p:nvPr/>
        </p:nvSpPr>
        <p:spPr>
          <a:xfrm>
            <a:off x="262815" y="474789"/>
            <a:ext cx="8634999" cy="369332"/>
          </a:xfrm>
          <a:prstGeom prst="rect">
            <a:avLst/>
          </a:prstGeom>
          <a:noFill/>
        </p:spPr>
        <p:txBody>
          <a:bodyPr wrap="square" rtlCol="0">
            <a:spAutoFit/>
          </a:bodyPr>
          <a:lstStyle/>
          <a:p>
            <a:r>
              <a:rPr kumimoji="1" lang="ja-JP" altLang="en-US" dirty="0">
                <a:latin typeface="BIZ UDPゴシック" panose="020B0400000000000000" pitchFamily="50" charset="-128"/>
                <a:ea typeface="BIZ UDPゴシック" panose="020B0400000000000000" pitchFamily="50" charset="-128"/>
              </a:rPr>
              <a:t>＜普及啓発＞</a:t>
            </a:r>
          </a:p>
        </p:txBody>
      </p:sp>
      <p:sp>
        <p:nvSpPr>
          <p:cNvPr id="10" name="テキスト ボックス 9">
            <a:extLst>
              <a:ext uri="{FF2B5EF4-FFF2-40B4-BE49-F238E27FC236}">
                <a16:creationId xmlns:a16="http://schemas.microsoft.com/office/drawing/2014/main" id="{C3F95393-19EE-E2B3-9872-47D2203202FA}"/>
              </a:ext>
            </a:extLst>
          </p:cNvPr>
          <p:cNvSpPr txBox="1"/>
          <p:nvPr/>
        </p:nvSpPr>
        <p:spPr>
          <a:xfrm>
            <a:off x="262815" y="874728"/>
            <a:ext cx="8424936" cy="338554"/>
          </a:xfrm>
          <a:prstGeom prst="rect">
            <a:avLst/>
          </a:prstGeom>
          <a:noFill/>
        </p:spPr>
        <p:txBody>
          <a:bodyPr wrap="square" anchor="t" anchorCtr="0">
            <a:spAutoFit/>
          </a:bodyPr>
          <a:lstStyle/>
          <a:p>
            <a:pPr fontAlgn="t"/>
            <a:r>
              <a:rPr lang="ja-JP" altLang="en-US" sz="1600" dirty="0">
                <a:latin typeface="BIZ UDPゴシック" panose="020B0400000000000000" pitchFamily="50" charset="-128"/>
                <a:ea typeface="BIZ UDPゴシック" panose="020B0400000000000000" pitchFamily="50" charset="-128"/>
              </a:rPr>
              <a:t>〇</a:t>
            </a:r>
            <a:r>
              <a:rPr lang="ja-JP" altLang="en-US" sz="1600" dirty="0">
                <a:highlight>
                  <a:srgbClr val="FFFF00"/>
                </a:highlight>
                <a:latin typeface="BIZ UDPゴシック" panose="020B0400000000000000" pitchFamily="50" charset="-128"/>
                <a:ea typeface="BIZ UDPゴシック" panose="020B0400000000000000" pitchFamily="50" charset="-128"/>
              </a:rPr>
              <a:t>事業者向け「太陽光発電の導入ハンドブック」</a:t>
            </a:r>
            <a:endParaRPr lang="ja-JP" altLang="ja-JP" sz="1600" dirty="0">
              <a:highlight>
                <a:srgbClr val="FFFF00"/>
              </a:highlight>
              <a:latin typeface="BIZ UDPゴシック" panose="020B0400000000000000" pitchFamily="50" charset="-128"/>
              <a:ea typeface="BIZ UDPゴシック" panose="020B0400000000000000" pitchFamily="50" charset="-128"/>
            </a:endParaRPr>
          </a:p>
        </p:txBody>
      </p:sp>
      <p:pic>
        <p:nvPicPr>
          <p:cNvPr id="14" name="図 13">
            <a:extLst>
              <a:ext uri="{FF2B5EF4-FFF2-40B4-BE49-F238E27FC236}">
                <a16:creationId xmlns:a16="http://schemas.microsoft.com/office/drawing/2014/main" id="{37DAAA79-264C-004E-55C4-58A636A36F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02896" y="1633952"/>
            <a:ext cx="2248253" cy="3240000"/>
          </a:xfrm>
          <a:prstGeom prst="rect">
            <a:avLst/>
          </a:prstGeom>
        </p:spPr>
      </p:pic>
      <p:pic>
        <p:nvPicPr>
          <p:cNvPr id="12" name="図 11">
            <a:extLst>
              <a:ext uri="{FF2B5EF4-FFF2-40B4-BE49-F238E27FC236}">
                <a16:creationId xmlns:a16="http://schemas.microsoft.com/office/drawing/2014/main" id="{1A85FB09-F55D-1FD5-4DE8-F6E2862FA1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5956" y="1633952"/>
            <a:ext cx="2197130" cy="3240000"/>
          </a:xfrm>
          <a:prstGeom prst="rect">
            <a:avLst/>
          </a:prstGeom>
        </p:spPr>
      </p:pic>
      <p:sp>
        <p:nvSpPr>
          <p:cNvPr id="16" name="テキスト ボックス 15">
            <a:extLst>
              <a:ext uri="{FF2B5EF4-FFF2-40B4-BE49-F238E27FC236}">
                <a16:creationId xmlns:a16="http://schemas.microsoft.com/office/drawing/2014/main" id="{87D4AE40-9E6E-A1F1-8FD3-25F5714E59C3}"/>
              </a:ext>
            </a:extLst>
          </p:cNvPr>
          <p:cNvSpPr txBox="1"/>
          <p:nvPr/>
        </p:nvSpPr>
        <p:spPr>
          <a:xfrm>
            <a:off x="280399" y="4908102"/>
            <a:ext cx="8424936" cy="338554"/>
          </a:xfrm>
          <a:prstGeom prst="rect">
            <a:avLst/>
          </a:prstGeom>
          <a:noFill/>
        </p:spPr>
        <p:txBody>
          <a:bodyPr wrap="square" anchor="ctr" anchorCtr="0">
            <a:spAutoFit/>
          </a:bodyPr>
          <a:lstStyle/>
          <a:p>
            <a:pPr fontAlgn="t"/>
            <a:r>
              <a:rPr lang="ja-JP" altLang="en-US" sz="1600" dirty="0">
                <a:latin typeface="BIZ UDPゴシック" panose="020B0400000000000000" pitchFamily="50" charset="-128"/>
                <a:ea typeface="BIZ UDPゴシック" panose="020B0400000000000000" pitchFamily="50" charset="-128"/>
              </a:rPr>
              <a:t>〇</a:t>
            </a:r>
            <a:r>
              <a:rPr lang="ja-JP" altLang="en-US" sz="1600" dirty="0">
                <a:highlight>
                  <a:srgbClr val="FFFF00"/>
                </a:highlight>
                <a:latin typeface="BIZ UDPゴシック" panose="020B0400000000000000" pitchFamily="50" charset="-128"/>
                <a:ea typeface="BIZ UDPゴシック" panose="020B0400000000000000" pitchFamily="50" charset="-128"/>
              </a:rPr>
              <a:t>「太陽光パネル設置普及啓発事業」</a:t>
            </a:r>
            <a:endParaRPr lang="ja-JP" altLang="ja-JP" sz="1600" dirty="0">
              <a:highlight>
                <a:srgbClr val="FFFF00"/>
              </a:highlight>
              <a:latin typeface="BIZ UDPゴシック" panose="020B0400000000000000" pitchFamily="50" charset="-128"/>
              <a:ea typeface="BIZ UDPゴシック" panose="020B0400000000000000" pitchFamily="50" charset="-128"/>
            </a:endParaRPr>
          </a:p>
        </p:txBody>
      </p:sp>
      <p:sp>
        <p:nvSpPr>
          <p:cNvPr id="18" name="テキスト ボックス 17">
            <a:extLst>
              <a:ext uri="{FF2B5EF4-FFF2-40B4-BE49-F238E27FC236}">
                <a16:creationId xmlns:a16="http://schemas.microsoft.com/office/drawing/2014/main" id="{6EBD256D-6506-04D7-EA34-E0E935E5F223}"/>
              </a:ext>
            </a:extLst>
          </p:cNvPr>
          <p:cNvSpPr txBox="1"/>
          <p:nvPr/>
        </p:nvSpPr>
        <p:spPr>
          <a:xfrm>
            <a:off x="454662" y="5219979"/>
            <a:ext cx="8443152" cy="738664"/>
          </a:xfrm>
          <a:prstGeom prst="rect">
            <a:avLst/>
          </a:prstGeom>
          <a:noFill/>
        </p:spPr>
        <p:txBody>
          <a:bodyPr wrap="square" lIns="91440" tIns="45720" rIns="91440" bIns="45720" anchor="t">
            <a:spAutoFit/>
          </a:bodyPr>
          <a:lstStyle/>
          <a:p>
            <a:pPr fontAlgn="t"/>
            <a:r>
              <a:rPr lang="ja-JP" altLang="en-US" sz="1400" dirty="0">
                <a:latin typeface="BIZ UDP明朝 Medium" panose="02020500000000000000" pitchFamily="18" charset="-128"/>
                <a:ea typeface="BIZ UDP明朝 Medium" panose="02020500000000000000" pitchFamily="18" charset="-128"/>
              </a:rPr>
              <a:t>・府民が安心して太陽光発電等を設置できるよう、府が太陽光発電等の製造者、施工店及び販売店を望ましい</a:t>
            </a:r>
            <a:endParaRPr lang="en-US" altLang="ja-JP" sz="1400" dirty="0">
              <a:latin typeface="BIZ UDP明朝 Medium" panose="02020500000000000000" pitchFamily="18" charset="-128"/>
              <a:ea typeface="BIZ UDP明朝 Medium" panose="02020500000000000000" pitchFamily="18" charset="-128"/>
            </a:endParaRPr>
          </a:p>
          <a:p>
            <a:pPr fontAlgn="t"/>
            <a:r>
              <a:rPr lang="ja-JP" altLang="en-US" sz="1400" dirty="0">
                <a:latin typeface="BIZ UDP明朝 Medium" panose="02020500000000000000" pitchFamily="18" charset="-128"/>
                <a:ea typeface="BIZ UDP明朝 Medium" panose="02020500000000000000" pitchFamily="18" charset="-128"/>
              </a:rPr>
              <a:t>　行動へ誘導するとともに、府が定める要件を満たすものを登録及び公表することにより、府民による自主的な</a:t>
            </a:r>
            <a:endParaRPr lang="en-US" altLang="ja-JP" sz="1400" dirty="0">
              <a:latin typeface="BIZ UDP明朝 Medium" panose="02020500000000000000" pitchFamily="18" charset="-128"/>
              <a:ea typeface="BIZ UDP明朝 Medium" panose="02020500000000000000" pitchFamily="18" charset="-128"/>
            </a:endParaRPr>
          </a:p>
          <a:p>
            <a:pPr fontAlgn="t"/>
            <a:r>
              <a:rPr lang="ja-JP" altLang="en-US" sz="1400" dirty="0">
                <a:latin typeface="BIZ UDP明朝 Medium" panose="02020500000000000000" pitchFamily="18" charset="-128"/>
                <a:ea typeface="BIZ UDP明朝 Medium" panose="02020500000000000000" pitchFamily="18" charset="-128"/>
              </a:rPr>
              <a:t>　太陽光発電等の設置を普及促進。</a:t>
            </a:r>
          </a:p>
        </p:txBody>
      </p:sp>
      <p:sp>
        <p:nvSpPr>
          <p:cNvPr id="5" name="テキスト ボックス 4">
            <a:extLst>
              <a:ext uri="{FF2B5EF4-FFF2-40B4-BE49-F238E27FC236}">
                <a16:creationId xmlns:a16="http://schemas.microsoft.com/office/drawing/2014/main" id="{095A47A9-F7F3-AD54-B588-1FFAC99441E8}"/>
              </a:ext>
            </a:extLst>
          </p:cNvPr>
          <p:cNvSpPr txBox="1"/>
          <p:nvPr/>
        </p:nvSpPr>
        <p:spPr>
          <a:xfrm>
            <a:off x="283332" y="5992492"/>
            <a:ext cx="8424936" cy="338554"/>
          </a:xfrm>
          <a:prstGeom prst="rect">
            <a:avLst/>
          </a:prstGeom>
          <a:noFill/>
        </p:spPr>
        <p:txBody>
          <a:bodyPr wrap="square" anchor="ctr" anchorCtr="0">
            <a:spAutoFit/>
          </a:bodyPr>
          <a:lstStyle/>
          <a:p>
            <a:pPr fontAlgn="t"/>
            <a:r>
              <a:rPr lang="ja-JP" altLang="en-US" sz="1600" dirty="0">
                <a:latin typeface="BIZ UDPゴシック" panose="020B0400000000000000" pitchFamily="50" charset="-128"/>
                <a:ea typeface="BIZ UDPゴシック" panose="020B0400000000000000" pitchFamily="50" charset="-128"/>
              </a:rPr>
              <a:t>〇</a:t>
            </a:r>
            <a:r>
              <a:rPr lang="ja-JP" altLang="en-US" sz="1600" dirty="0">
                <a:highlight>
                  <a:srgbClr val="FFFF00"/>
                </a:highlight>
                <a:latin typeface="BIZ UDPゴシック" panose="020B0400000000000000" pitchFamily="50" charset="-128"/>
                <a:ea typeface="BIZ UDPゴシック" panose="020B0400000000000000" pitchFamily="50" charset="-128"/>
              </a:rPr>
              <a:t>府内市町村における補助金の紹介</a:t>
            </a:r>
            <a:endParaRPr lang="ja-JP" altLang="ja-JP" sz="1600" dirty="0">
              <a:highlight>
                <a:srgbClr val="FFFF00"/>
              </a:highlight>
              <a:latin typeface="BIZ UDPゴシック" panose="020B0400000000000000" pitchFamily="50" charset="-128"/>
              <a:ea typeface="BIZ UDPゴシック" panose="020B0400000000000000" pitchFamily="50" charset="-128"/>
            </a:endParaRPr>
          </a:p>
        </p:txBody>
      </p:sp>
      <p:sp>
        <p:nvSpPr>
          <p:cNvPr id="9" name="テキスト ボックス 8">
            <a:extLst>
              <a:ext uri="{FF2B5EF4-FFF2-40B4-BE49-F238E27FC236}">
                <a16:creationId xmlns:a16="http://schemas.microsoft.com/office/drawing/2014/main" id="{4EB6BCE2-CAE3-36C0-0B2D-655E9A95EB25}"/>
              </a:ext>
            </a:extLst>
          </p:cNvPr>
          <p:cNvSpPr txBox="1"/>
          <p:nvPr/>
        </p:nvSpPr>
        <p:spPr>
          <a:xfrm>
            <a:off x="463455" y="6304670"/>
            <a:ext cx="8424936" cy="307777"/>
          </a:xfrm>
          <a:prstGeom prst="rect">
            <a:avLst/>
          </a:prstGeom>
          <a:noFill/>
        </p:spPr>
        <p:txBody>
          <a:bodyPr wrap="square">
            <a:spAutoFit/>
          </a:bodyPr>
          <a:lstStyle/>
          <a:p>
            <a:pPr fontAlgn="t"/>
            <a:r>
              <a:rPr lang="ja-JP" altLang="en-US" sz="1400" dirty="0">
                <a:latin typeface="BIZ UDP明朝 Medium" panose="02020500000000000000" pitchFamily="18" charset="-128"/>
                <a:ea typeface="BIZ UDP明朝 Medium" panose="02020500000000000000" pitchFamily="18" charset="-128"/>
              </a:rPr>
              <a:t>・省エネ・再エネに関する府内市町村の補助金制度についての情報を収集し、とりまとめて発信。</a:t>
            </a:r>
          </a:p>
        </p:txBody>
      </p:sp>
      <p:pic>
        <p:nvPicPr>
          <p:cNvPr id="13" name="図 12">
            <a:extLst>
              <a:ext uri="{FF2B5EF4-FFF2-40B4-BE49-F238E27FC236}">
                <a16:creationId xmlns:a16="http://schemas.microsoft.com/office/drawing/2014/main" id="{6F7C8E4B-6914-E7B3-9310-6105009857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90876" y="1633952"/>
            <a:ext cx="2267168" cy="3240000"/>
          </a:xfrm>
          <a:prstGeom prst="rect">
            <a:avLst/>
          </a:prstGeom>
        </p:spPr>
      </p:pic>
      <p:sp>
        <p:nvSpPr>
          <p:cNvPr id="2" name="スライド番号プレースホルダー 3">
            <a:extLst>
              <a:ext uri="{FF2B5EF4-FFF2-40B4-BE49-F238E27FC236}">
                <a16:creationId xmlns:a16="http://schemas.microsoft.com/office/drawing/2014/main" id="{3CED9411-03C6-2195-A7FD-A388E41AD447}"/>
              </a:ext>
            </a:extLst>
          </p:cNvPr>
          <p:cNvSpPr>
            <a:spLocks noGrp="1"/>
          </p:cNvSpPr>
          <p:nvPr>
            <p:ph type="sldNum" sz="quarter" idx="12"/>
          </p:nvPr>
        </p:nvSpPr>
        <p:spPr>
          <a:xfrm>
            <a:off x="6832600" y="6492875"/>
            <a:ext cx="2057400" cy="365125"/>
          </a:xfrm>
        </p:spPr>
        <p:txBody>
          <a:bodyPr/>
          <a:lstStyle/>
          <a:p>
            <a:fld id="{203A2EBC-B70D-400C-B624-6CE949F69608}" type="slidenum">
              <a:rPr kumimoji="1" lang="ja-JP" altLang="en-US" sz="1800" smtClean="0"/>
              <a:t>21</a:t>
            </a:fld>
            <a:endParaRPr kumimoji="1" lang="ja-JP" altLang="en-US" dirty="0"/>
          </a:p>
        </p:txBody>
      </p:sp>
    </p:spTree>
    <p:extLst>
      <p:ext uri="{BB962C8B-B14F-4D97-AF65-F5344CB8AC3E}">
        <p14:creationId xmlns:p14="http://schemas.microsoft.com/office/powerpoint/2010/main" val="35987467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648CE574-0215-4263-9A6B-BB9F270791EB}"/>
              </a:ext>
            </a:extLst>
          </p:cNvPr>
          <p:cNvSpPr txBox="1"/>
          <p:nvPr/>
        </p:nvSpPr>
        <p:spPr>
          <a:xfrm>
            <a:off x="0" y="0"/>
            <a:ext cx="9144000" cy="400110"/>
          </a:xfrm>
          <a:prstGeom prst="rect">
            <a:avLst/>
          </a:prstGeom>
          <a:solidFill>
            <a:schemeClr val="accent5">
              <a:lumMod val="40000"/>
              <a:lumOff val="60000"/>
            </a:schemeClr>
          </a:solidFill>
        </p:spPr>
        <p:txBody>
          <a:bodyPr wrap="square" rtlCol="0">
            <a:spAutoFit/>
          </a:bodyPr>
          <a:lstStyle/>
          <a:p>
            <a:r>
              <a:rPr kumimoji="1" lang="ja-JP" altLang="en-US" sz="2000" dirty="0">
                <a:latin typeface="BIZ UDPゴシック" panose="020B0400000000000000" pitchFamily="50" charset="-128"/>
                <a:ea typeface="BIZ UDPゴシック" panose="020B0400000000000000" pitchFamily="50" charset="-128"/>
              </a:rPr>
              <a:t>太陽光発電設備の導入に係る大阪府の支援の取組（５）</a:t>
            </a:r>
          </a:p>
        </p:txBody>
      </p:sp>
      <p:sp>
        <p:nvSpPr>
          <p:cNvPr id="8" name="テキスト ボックス 7">
            <a:extLst>
              <a:ext uri="{FF2B5EF4-FFF2-40B4-BE49-F238E27FC236}">
                <a16:creationId xmlns:a16="http://schemas.microsoft.com/office/drawing/2014/main" id="{1042ECEE-9B0D-9F67-6740-9DA05A450A30}"/>
              </a:ext>
            </a:extLst>
          </p:cNvPr>
          <p:cNvSpPr txBox="1"/>
          <p:nvPr/>
        </p:nvSpPr>
        <p:spPr>
          <a:xfrm>
            <a:off x="456249" y="1155999"/>
            <a:ext cx="8432141" cy="523220"/>
          </a:xfrm>
          <a:prstGeom prst="rect">
            <a:avLst/>
          </a:prstGeom>
          <a:noFill/>
        </p:spPr>
        <p:txBody>
          <a:bodyPr wrap="square">
            <a:spAutoFit/>
          </a:bodyPr>
          <a:lstStyle/>
          <a:p>
            <a:r>
              <a:rPr lang="ja-JP" altLang="en-US" sz="1400" dirty="0">
                <a:latin typeface="BIZ UDP明朝 Medium" panose="02020500000000000000" pitchFamily="18" charset="-128"/>
                <a:ea typeface="BIZ UDP明朝 Medium" panose="02020500000000000000" pitchFamily="18" charset="-128"/>
              </a:rPr>
              <a:t>・</a:t>
            </a:r>
            <a:r>
              <a:rPr lang="en-US" altLang="ja-JP" sz="1400" dirty="0">
                <a:latin typeface="BIZ UDP明朝 Medium" panose="02020500000000000000" pitchFamily="18" charset="-128"/>
                <a:ea typeface="BIZ UDP明朝 Medium" panose="02020500000000000000" pitchFamily="18" charset="-128"/>
              </a:rPr>
              <a:t>ZEB</a:t>
            </a:r>
            <a:r>
              <a:rPr lang="ja-JP" altLang="en-US" sz="1400" dirty="0">
                <a:latin typeface="BIZ UDP明朝 Medium" panose="02020500000000000000" pitchFamily="18" charset="-128"/>
                <a:ea typeface="BIZ UDP明朝 Medium" panose="02020500000000000000" pitchFamily="18" charset="-128"/>
              </a:rPr>
              <a:t>の普及促進を図るため、ＺＥＢを実現した建築物の省エネ等技術情報を広く発信し、多くの府内事業者に</a:t>
            </a:r>
            <a:endParaRPr lang="en-US" altLang="ja-JP" sz="1400" dirty="0">
              <a:latin typeface="BIZ UDP明朝 Medium" panose="02020500000000000000" pitchFamily="18" charset="-128"/>
              <a:ea typeface="BIZ UDP明朝 Medium" panose="02020500000000000000" pitchFamily="18" charset="-128"/>
            </a:endParaRPr>
          </a:p>
          <a:p>
            <a:r>
              <a:rPr lang="ja-JP" altLang="en-US" sz="1400" dirty="0">
                <a:latin typeface="BIZ UDP明朝 Medium" panose="02020500000000000000" pitchFamily="18" charset="-128"/>
                <a:ea typeface="BIZ UDP明朝 Medium" panose="02020500000000000000" pitchFamily="18" charset="-128"/>
              </a:rPr>
              <a:t>　おいてＺＥＢ化に向けた技術導入がさらに進むよう、府内の事例を掲載した事例集を作成・発信。</a:t>
            </a:r>
            <a:endParaRPr lang="ja-JP" altLang="ja-JP" sz="1400" dirty="0">
              <a:latin typeface="BIZ UDP明朝 Medium" panose="02020500000000000000" pitchFamily="18" charset="-128"/>
              <a:ea typeface="BIZ UDP明朝 Medium" panose="02020500000000000000" pitchFamily="18" charset="-128"/>
            </a:endParaRPr>
          </a:p>
        </p:txBody>
      </p:sp>
      <p:sp>
        <p:nvSpPr>
          <p:cNvPr id="10" name="テキスト ボックス 9">
            <a:extLst>
              <a:ext uri="{FF2B5EF4-FFF2-40B4-BE49-F238E27FC236}">
                <a16:creationId xmlns:a16="http://schemas.microsoft.com/office/drawing/2014/main" id="{18349C2D-3344-1440-735E-06BE32E4E614}"/>
              </a:ext>
            </a:extLst>
          </p:cNvPr>
          <p:cNvSpPr txBox="1"/>
          <p:nvPr/>
        </p:nvSpPr>
        <p:spPr>
          <a:xfrm>
            <a:off x="262815" y="474789"/>
            <a:ext cx="8634999" cy="369332"/>
          </a:xfrm>
          <a:prstGeom prst="rect">
            <a:avLst/>
          </a:prstGeom>
          <a:noFill/>
        </p:spPr>
        <p:txBody>
          <a:bodyPr wrap="square" rtlCol="0">
            <a:spAutoFit/>
          </a:bodyPr>
          <a:lstStyle/>
          <a:p>
            <a:r>
              <a:rPr kumimoji="1" lang="ja-JP" altLang="en-US" dirty="0">
                <a:latin typeface="BIZ UDPゴシック" panose="020B0400000000000000" pitchFamily="50" charset="-128"/>
                <a:ea typeface="BIZ UDPゴシック" panose="020B0400000000000000" pitchFamily="50" charset="-128"/>
              </a:rPr>
              <a:t>＜普及啓発＞</a:t>
            </a:r>
          </a:p>
        </p:txBody>
      </p:sp>
      <p:sp>
        <p:nvSpPr>
          <p:cNvPr id="12" name="テキスト ボックス 11">
            <a:extLst>
              <a:ext uri="{FF2B5EF4-FFF2-40B4-BE49-F238E27FC236}">
                <a16:creationId xmlns:a16="http://schemas.microsoft.com/office/drawing/2014/main" id="{96F8657D-6244-AA0A-1019-F51F18FC81D3}"/>
              </a:ext>
            </a:extLst>
          </p:cNvPr>
          <p:cNvSpPr txBox="1"/>
          <p:nvPr/>
        </p:nvSpPr>
        <p:spPr>
          <a:xfrm>
            <a:off x="262815" y="874728"/>
            <a:ext cx="8424936" cy="338554"/>
          </a:xfrm>
          <a:prstGeom prst="rect">
            <a:avLst/>
          </a:prstGeom>
          <a:noFill/>
        </p:spPr>
        <p:txBody>
          <a:bodyPr wrap="square" anchor="t" anchorCtr="0">
            <a:spAutoFit/>
          </a:bodyPr>
          <a:lstStyle/>
          <a:p>
            <a:pPr fontAlgn="t"/>
            <a:r>
              <a:rPr lang="ja-JP" altLang="en-US" sz="1600" dirty="0">
                <a:latin typeface="BIZ UDPゴシック" panose="020B0400000000000000" pitchFamily="50" charset="-128"/>
                <a:ea typeface="BIZ UDPゴシック" panose="020B0400000000000000" pitchFamily="50" charset="-128"/>
              </a:rPr>
              <a:t>〇</a:t>
            </a:r>
            <a:r>
              <a:rPr lang="ja-JP" altLang="en-US" sz="1600" dirty="0">
                <a:highlight>
                  <a:srgbClr val="FFFF00"/>
                </a:highlight>
                <a:latin typeface="BIZ UDPゴシック" panose="020B0400000000000000" pitchFamily="50" charset="-128"/>
                <a:ea typeface="BIZ UDPゴシック" panose="020B0400000000000000" pitchFamily="50" charset="-128"/>
              </a:rPr>
              <a:t>「大阪府内における</a:t>
            </a:r>
            <a:r>
              <a:rPr lang="en-US" altLang="ja-JP" sz="1600" dirty="0">
                <a:highlight>
                  <a:srgbClr val="FFFF00"/>
                </a:highlight>
                <a:latin typeface="BIZ UDPゴシック" panose="020B0400000000000000" pitchFamily="50" charset="-128"/>
                <a:ea typeface="BIZ UDPゴシック" panose="020B0400000000000000" pitchFamily="50" charset="-128"/>
              </a:rPr>
              <a:t>ZEB</a:t>
            </a:r>
            <a:r>
              <a:rPr lang="ja-JP" altLang="en-US" sz="1600" dirty="0">
                <a:highlight>
                  <a:srgbClr val="FFFF00"/>
                </a:highlight>
                <a:latin typeface="BIZ UDPゴシック" panose="020B0400000000000000" pitchFamily="50" charset="-128"/>
                <a:ea typeface="BIZ UDPゴシック" panose="020B0400000000000000" pitchFamily="50" charset="-128"/>
              </a:rPr>
              <a:t>を実現した建築物の事例集」</a:t>
            </a:r>
            <a:endParaRPr lang="ja-JP" altLang="ja-JP" sz="1600" dirty="0">
              <a:highlight>
                <a:srgbClr val="FFFF00"/>
              </a:highlight>
              <a:latin typeface="BIZ UDPゴシック" panose="020B0400000000000000" pitchFamily="50" charset="-128"/>
              <a:ea typeface="BIZ UDPゴシック" panose="020B0400000000000000" pitchFamily="50" charset="-128"/>
            </a:endParaRPr>
          </a:p>
        </p:txBody>
      </p:sp>
      <p:grpSp>
        <p:nvGrpSpPr>
          <p:cNvPr id="14" name="グループ化 13">
            <a:extLst>
              <a:ext uri="{FF2B5EF4-FFF2-40B4-BE49-F238E27FC236}">
                <a16:creationId xmlns:a16="http://schemas.microsoft.com/office/drawing/2014/main" id="{DB10FBD9-65EF-E0C5-15AF-D15C5708DCFA}"/>
              </a:ext>
            </a:extLst>
          </p:cNvPr>
          <p:cNvGrpSpPr>
            <a:grpSpLocks noChangeAspect="1"/>
          </p:cNvGrpSpPr>
          <p:nvPr/>
        </p:nvGrpSpPr>
        <p:grpSpPr>
          <a:xfrm>
            <a:off x="3556995" y="3066612"/>
            <a:ext cx="5039067" cy="3600000"/>
            <a:chOff x="-594207" y="591821"/>
            <a:chExt cx="9610090" cy="6865620"/>
          </a:xfrm>
        </p:grpSpPr>
        <p:pic>
          <p:nvPicPr>
            <p:cNvPr id="15" name="図 14">
              <a:extLst>
                <a:ext uri="{FF2B5EF4-FFF2-40B4-BE49-F238E27FC236}">
                  <a16:creationId xmlns:a16="http://schemas.microsoft.com/office/drawing/2014/main" id="{EFEEBC02-CCC4-D781-111C-55C3757511DD}"/>
                </a:ext>
              </a:extLst>
            </p:cNvPr>
            <p:cNvPicPr>
              <a:picLocks noChangeAspect="1"/>
            </p:cNvPicPr>
            <p:nvPr/>
          </p:nvPicPr>
          <p:blipFill rotWithShape="1">
            <a:blip r:embed="rId2"/>
            <a:srcRect l="2176" r="2208"/>
            <a:stretch/>
          </p:blipFill>
          <p:spPr>
            <a:xfrm>
              <a:off x="-594207" y="591821"/>
              <a:ext cx="4805684" cy="6858000"/>
            </a:xfrm>
            <a:prstGeom prst="rect">
              <a:avLst/>
            </a:prstGeom>
          </p:spPr>
        </p:pic>
        <p:pic>
          <p:nvPicPr>
            <p:cNvPr id="16" name="図 15">
              <a:extLst>
                <a:ext uri="{FF2B5EF4-FFF2-40B4-BE49-F238E27FC236}">
                  <a16:creationId xmlns:a16="http://schemas.microsoft.com/office/drawing/2014/main" id="{911B302F-D197-123B-799D-027255FFA303}"/>
                </a:ext>
              </a:extLst>
            </p:cNvPr>
            <p:cNvPicPr>
              <a:picLocks noChangeAspect="1"/>
            </p:cNvPicPr>
            <p:nvPr/>
          </p:nvPicPr>
          <p:blipFill rotWithShape="1">
            <a:blip r:embed="rId3"/>
            <a:srcRect l="1497" r="1716"/>
            <a:stretch/>
          </p:blipFill>
          <p:spPr>
            <a:xfrm>
              <a:off x="4179449" y="599441"/>
              <a:ext cx="4836434" cy="6858000"/>
            </a:xfrm>
            <a:prstGeom prst="rect">
              <a:avLst/>
            </a:prstGeom>
          </p:spPr>
        </p:pic>
      </p:grpSp>
      <p:grpSp>
        <p:nvGrpSpPr>
          <p:cNvPr id="17" name="グループ化 16">
            <a:extLst>
              <a:ext uri="{FF2B5EF4-FFF2-40B4-BE49-F238E27FC236}">
                <a16:creationId xmlns:a16="http://schemas.microsoft.com/office/drawing/2014/main" id="{A16C769B-0E72-BCE0-C5DB-F04819D8F222}"/>
              </a:ext>
            </a:extLst>
          </p:cNvPr>
          <p:cNvGrpSpPr>
            <a:grpSpLocks noChangeAspect="1"/>
          </p:cNvGrpSpPr>
          <p:nvPr/>
        </p:nvGrpSpPr>
        <p:grpSpPr>
          <a:xfrm>
            <a:off x="287651" y="1840044"/>
            <a:ext cx="5049803" cy="3598536"/>
            <a:chOff x="-400460" y="374124"/>
            <a:chExt cx="9623795" cy="6858002"/>
          </a:xfrm>
        </p:grpSpPr>
        <p:pic>
          <p:nvPicPr>
            <p:cNvPr id="18" name="図 17">
              <a:extLst>
                <a:ext uri="{FF2B5EF4-FFF2-40B4-BE49-F238E27FC236}">
                  <a16:creationId xmlns:a16="http://schemas.microsoft.com/office/drawing/2014/main" id="{DF200540-CDEB-2A84-A40A-BE193C1A82A1}"/>
                </a:ext>
              </a:extLst>
            </p:cNvPr>
            <p:cNvPicPr>
              <a:picLocks noChangeAspect="1"/>
            </p:cNvPicPr>
            <p:nvPr/>
          </p:nvPicPr>
          <p:blipFill rotWithShape="1">
            <a:blip r:embed="rId4"/>
            <a:srcRect l="1587" r="2428"/>
            <a:stretch/>
          </p:blipFill>
          <p:spPr>
            <a:xfrm>
              <a:off x="-400460" y="374126"/>
              <a:ext cx="4817713" cy="6858000"/>
            </a:xfrm>
            <a:prstGeom prst="rect">
              <a:avLst/>
            </a:prstGeom>
          </p:spPr>
        </p:pic>
        <p:pic>
          <p:nvPicPr>
            <p:cNvPr id="19" name="図 18">
              <a:extLst>
                <a:ext uri="{FF2B5EF4-FFF2-40B4-BE49-F238E27FC236}">
                  <a16:creationId xmlns:a16="http://schemas.microsoft.com/office/drawing/2014/main" id="{89B0BD6A-909E-4EC8-705D-8E81AE86DBEB}"/>
                </a:ext>
              </a:extLst>
            </p:cNvPr>
            <p:cNvPicPr>
              <a:picLocks noChangeAspect="1"/>
            </p:cNvPicPr>
            <p:nvPr/>
          </p:nvPicPr>
          <p:blipFill rotWithShape="1">
            <a:blip r:embed="rId5"/>
            <a:srcRect l="1040" r="2451"/>
            <a:stretch/>
          </p:blipFill>
          <p:spPr>
            <a:xfrm>
              <a:off x="4405622" y="374124"/>
              <a:ext cx="4817713" cy="6858000"/>
            </a:xfrm>
            <a:prstGeom prst="rect">
              <a:avLst/>
            </a:prstGeom>
          </p:spPr>
        </p:pic>
      </p:grpSp>
      <p:sp>
        <p:nvSpPr>
          <p:cNvPr id="2" name="スライド番号プレースホルダー 3">
            <a:extLst>
              <a:ext uri="{FF2B5EF4-FFF2-40B4-BE49-F238E27FC236}">
                <a16:creationId xmlns:a16="http://schemas.microsoft.com/office/drawing/2014/main" id="{A38AF821-1E63-CC55-AB59-D84692F000F6}"/>
              </a:ext>
            </a:extLst>
          </p:cNvPr>
          <p:cNvSpPr>
            <a:spLocks noGrp="1"/>
          </p:cNvSpPr>
          <p:nvPr>
            <p:ph type="sldNum" sz="quarter" idx="12"/>
          </p:nvPr>
        </p:nvSpPr>
        <p:spPr>
          <a:xfrm>
            <a:off x="6832600" y="6492875"/>
            <a:ext cx="2057400" cy="365125"/>
          </a:xfrm>
        </p:spPr>
        <p:txBody>
          <a:bodyPr/>
          <a:lstStyle/>
          <a:p>
            <a:fld id="{203A2EBC-B70D-400C-B624-6CE949F69608}" type="slidenum">
              <a:rPr kumimoji="1" lang="ja-JP" altLang="en-US" sz="1800" smtClean="0"/>
              <a:t>22</a:t>
            </a:fld>
            <a:endParaRPr kumimoji="1" lang="ja-JP" altLang="en-US" dirty="0"/>
          </a:p>
        </p:txBody>
      </p:sp>
    </p:spTree>
    <p:extLst>
      <p:ext uri="{BB962C8B-B14F-4D97-AF65-F5344CB8AC3E}">
        <p14:creationId xmlns:p14="http://schemas.microsoft.com/office/powerpoint/2010/main" val="26360739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F45EFA-F906-1B93-B89B-D3B9C51D05B5}"/>
            </a:ext>
          </a:extLst>
        </p:cNvPr>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6B9585E2-848C-95F5-32AB-08E711CAA3FE}"/>
              </a:ext>
            </a:extLst>
          </p:cNvPr>
          <p:cNvSpPr txBox="1"/>
          <p:nvPr/>
        </p:nvSpPr>
        <p:spPr>
          <a:xfrm>
            <a:off x="516102" y="1127657"/>
            <a:ext cx="4801021" cy="954107"/>
          </a:xfrm>
          <a:prstGeom prst="rect">
            <a:avLst/>
          </a:prstGeom>
          <a:noFill/>
        </p:spPr>
        <p:txBody>
          <a:bodyPr wrap="square">
            <a:spAutoFit/>
          </a:bodyPr>
          <a:lstStyle/>
          <a:p>
            <a:pPr fontAlgn="t"/>
            <a:r>
              <a:rPr lang="ja-JP" altLang="en-US" sz="1400" dirty="0">
                <a:latin typeface="BIZ UDP明朝 Medium" panose="02020500000000000000" pitchFamily="18" charset="-128"/>
                <a:ea typeface="BIZ UDP明朝 Medium" panose="02020500000000000000" pitchFamily="18" charset="-128"/>
              </a:rPr>
              <a:t>・自家消費型の太陽光発電設備や、その付帯設備である</a:t>
            </a:r>
            <a:endParaRPr lang="en-US" altLang="ja-JP" sz="1400" dirty="0">
              <a:latin typeface="BIZ UDP明朝 Medium" panose="02020500000000000000" pitchFamily="18" charset="-128"/>
              <a:ea typeface="BIZ UDP明朝 Medium" panose="02020500000000000000" pitchFamily="18" charset="-128"/>
            </a:endParaRPr>
          </a:p>
          <a:p>
            <a:pPr fontAlgn="t"/>
            <a:r>
              <a:rPr lang="ja-JP" altLang="en-US" sz="1400" dirty="0">
                <a:latin typeface="BIZ UDP明朝 Medium" panose="02020500000000000000" pitchFamily="18" charset="-128"/>
                <a:ea typeface="BIZ UDP明朝 Medium" panose="02020500000000000000" pitchFamily="18" charset="-128"/>
              </a:rPr>
              <a:t>　蓄電池などの導入を支援。特に、蓄電池を導入すること</a:t>
            </a:r>
            <a:endParaRPr lang="en-US" altLang="ja-JP" sz="1400" dirty="0">
              <a:latin typeface="BIZ UDP明朝 Medium" panose="02020500000000000000" pitchFamily="18" charset="-128"/>
              <a:ea typeface="BIZ UDP明朝 Medium" panose="02020500000000000000" pitchFamily="18" charset="-128"/>
            </a:endParaRPr>
          </a:p>
          <a:p>
            <a:pPr fontAlgn="t"/>
            <a:r>
              <a:rPr lang="ja-JP" altLang="en-US" sz="1400" dirty="0">
                <a:latin typeface="BIZ UDP明朝 Medium" panose="02020500000000000000" pitchFamily="18" charset="-128"/>
                <a:ea typeface="BIZ UDP明朝 Medium" panose="02020500000000000000" pitchFamily="18" charset="-128"/>
              </a:rPr>
              <a:t>　による経済的メリットが導入コストを上回る「ストレージパリ</a:t>
            </a:r>
            <a:endParaRPr lang="en-US" altLang="ja-JP" sz="1400" dirty="0">
              <a:latin typeface="BIZ UDP明朝 Medium" panose="02020500000000000000" pitchFamily="18" charset="-128"/>
              <a:ea typeface="BIZ UDP明朝 Medium" panose="02020500000000000000" pitchFamily="18" charset="-128"/>
            </a:endParaRPr>
          </a:p>
          <a:p>
            <a:pPr fontAlgn="t"/>
            <a:r>
              <a:rPr lang="ja-JP" altLang="en-US" sz="1400" dirty="0">
                <a:latin typeface="BIZ UDP明朝 Medium" panose="02020500000000000000" pitchFamily="18" charset="-128"/>
                <a:ea typeface="BIZ UDP明朝 Medium" panose="02020500000000000000" pitchFamily="18" charset="-128"/>
              </a:rPr>
              <a:t>　ティ」の達成を重視した補助金。</a:t>
            </a:r>
          </a:p>
        </p:txBody>
      </p:sp>
      <p:pic>
        <p:nvPicPr>
          <p:cNvPr id="7" name="図 6">
            <a:extLst>
              <a:ext uri="{FF2B5EF4-FFF2-40B4-BE49-F238E27FC236}">
                <a16:creationId xmlns:a16="http://schemas.microsoft.com/office/drawing/2014/main" id="{8E29C2A3-D148-DA81-1729-EAE7D65CB7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18004" y="1074957"/>
            <a:ext cx="2975795" cy="1080000"/>
          </a:xfrm>
          <a:prstGeom prst="rect">
            <a:avLst/>
          </a:prstGeom>
        </p:spPr>
      </p:pic>
      <p:sp>
        <p:nvSpPr>
          <p:cNvPr id="15" name="テキスト ボックス 14">
            <a:extLst>
              <a:ext uri="{FF2B5EF4-FFF2-40B4-BE49-F238E27FC236}">
                <a16:creationId xmlns:a16="http://schemas.microsoft.com/office/drawing/2014/main" id="{C5409471-F75B-B685-A449-18E03EC18AEF}"/>
              </a:ext>
            </a:extLst>
          </p:cNvPr>
          <p:cNvSpPr txBox="1"/>
          <p:nvPr/>
        </p:nvSpPr>
        <p:spPr>
          <a:xfrm>
            <a:off x="562520" y="2626454"/>
            <a:ext cx="4754604" cy="738664"/>
          </a:xfrm>
          <a:prstGeom prst="rect">
            <a:avLst/>
          </a:prstGeom>
          <a:noFill/>
        </p:spPr>
        <p:txBody>
          <a:bodyPr wrap="square">
            <a:spAutoFit/>
          </a:bodyPr>
          <a:lstStyle/>
          <a:p>
            <a:pPr fontAlgn="t"/>
            <a:r>
              <a:rPr lang="ja-JP" altLang="en-US" sz="1400" dirty="0">
                <a:latin typeface="BIZ UDP明朝 Medium" panose="02020500000000000000" pitchFamily="18" charset="-128"/>
                <a:ea typeface="BIZ UDP明朝 Medium" panose="02020500000000000000" pitchFamily="18" charset="-128"/>
              </a:rPr>
              <a:t>・駐車場等を活用した新たな設置手法による太陽光発電設備（ソーラーカーポート等）や窓、壁等の建材と一体型の太陽光発電設備の導入を支援。</a:t>
            </a:r>
            <a:endParaRPr lang="en-US" altLang="ja-JP" sz="1400" dirty="0">
              <a:latin typeface="BIZ UDP明朝 Medium" panose="02020500000000000000" pitchFamily="18" charset="-128"/>
              <a:ea typeface="BIZ UDP明朝 Medium" panose="02020500000000000000" pitchFamily="18" charset="-128"/>
            </a:endParaRPr>
          </a:p>
        </p:txBody>
      </p:sp>
      <p:pic>
        <p:nvPicPr>
          <p:cNvPr id="19" name="図 18">
            <a:extLst>
              <a:ext uri="{FF2B5EF4-FFF2-40B4-BE49-F238E27FC236}">
                <a16:creationId xmlns:a16="http://schemas.microsoft.com/office/drawing/2014/main" id="{53B8BB75-A25E-69B2-9015-33AB3577D1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64951" y="2580105"/>
            <a:ext cx="2652296" cy="1080000"/>
          </a:xfrm>
          <a:prstGeom prst="rect">
            <a:avLst/>
          </a:prstGeom>
        </p:spPr>
      </p:pic>
      <p:pic>
        <p:nvPicPr>
          <p:cNvPr id="23" name="図 22">
            <a:extLst>
              <a:ext uri="{FF2B5EF4-FFF2-40B4-BE49-F238E27FC236}">
                <a16:creationId xmlns:a16="http://schemas.microsoft.com/office/drawing/2014/main" id="{0441023D-402B-9E94-3BAD-34100E1982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03802" y="3980462"/>
            <a:ext cx="2374594" cy="1080000"/>
          </a:xfrm>
          <a:prstGeom prst="rect">
            <a:avLst/>
          </a:prstGeom>
        </p:spPr>
      </p:pic>
      <p:sp>
        <p:nvSpPr>
          <p:cNvPr id="25" name="テキスト ボックス 24">
            <a:extLst>
              <a:ext uri="{FF2B5EF4-FFF2-40B4-BE49-F238E27FC236}">
                <a16:creationId xmlns:a16="http://schemas.microsoft.com/office/drawing/2014/main" id="{2E034D60-E623-A781-C61B-922BF4FDFE9D}"/>
              </a:ext>
            </a:extLst>
          </p:cNvPr>
          <p:cNvSpPr txBox="1"/>
          <p:nvPr/>
        </p:nvSpPr>
        <p:spPr>
          <a:xfrm>
            <a:off x="562520" y="4075463"/>
            <a:ext cx="4754603" cy="738664"/>
          </a:xfrm>
          <a:prstGeom prst="rect">
            <a:avLst/>
          </a:prstGeom>
          <a:noFill/>
        </p:spPr>
        <p:txBody>
          <a:bodyPr wrap="square">
            <a:spAutoFit/>
          </a:bodyPr>
          <a:lstStyle/>
          <a:p>
            <a:pPr fontAlgn="t"/>
            <a:r>
              <a:rPr lang="ja-JP" altLang="en-US" sz="1400" dirty="0">
                <a:latin typeface="BIZ UDP明朝 Medium" panose="02020500000000000000" pitchFamily="18" charset="-128"/>
                <a:ea typeface="BIZ UDP明朝 Medium" panose="02020500000000000000" pitchFamily="18" charset="-128"/>
              </a:rPr>
              <a:t>・ペロブスカイト太陽電池の導入初期における発電コスト低減</a:t>
            </a:r>
            <a:endParaRPr lang="en-US" altLang="ja-JP" sz="1400" dirty="0">
              <a:latin typeface="BIZ UDP明朝 Medium" panose="02020500000000000000" pitchFamily="18" charset="-128"/>
              <a:ea typeface="BIZ UDP明朝 Medium" panose="02020500000000000000" pitchFamily="18" charset="-128"/>
            </a:endParaRPr>
          </a:p>
          <a:p>
            <a:pPr fontAlgn="t"/>
            <a:r>
              <a:rPr lang="ja-JP" altLang="en-US" sz="1400" dirty="0">
                <a:latin typeface="BIZ UDP明朝 Medium" panose="02020500000000000000" pitchFamily="18" charset="-128"/>
                <a:ea typeface="BIZ UDP明朝 Medium" panose="02020500000000000000" pitchFamily="18" charset="-128"/>
              </a:rPr>
              <a:t>　のため、将来の普及フェーズも見据えて、拡張性が高い設</a:t>
            </a:r>
            <a:endParaRPr lang="en-US" altLang="ja-JP" sz="1400" dirty="0">
              <a:latin typeface="BIZ UDP明朝 Medium" panose="02020500000000000000" pitchFamily="18" charset="-128"/>
              <a:ea typeface="BIZ UDP明朝 Medium" panose="02020500000000000000" pitchFamily="18" charset="-128"/>
            </a:endParaRPr>
          </a:p>
          <a:p>
            <a:pPr fontAlgn="t"/>
            <a:r>
              <a:rPr lang="ja-JP" altLang="en-US" sz="1400" dirty="0">
                <a:latin typeface="BIZ UDP明朝 Medium" panose="02020500000000000000" pitchFamily="18" charset="-128"/>
                <a:ea typeface="BIZ UDP明朝 Medium" panose="02020500000000000000" pitchFamily="18" charset="-128"/>
              </a:rPr>
              <a:t>　置場所へのペロブスカイト太陽電池導入を支援。</a:t>
            </a:r>
          </a:p>
        </p:txBody>
      </p:sp>
      <p:sp>
        <p:nvSpPr>
          <p:cNvPr id="27" name="テキスト ボックス 26">
            <a:extLst>
              <a:ext uri="{FF2B5EF4-FFF2-40B4-BE49-F238E27FC236}">
                <a16:creationId xmlns:a16="http://schemas.microsoft.com/office/drawing/2014/main" id="{3F73582B-29B1-0F6D-5D0D-5AE8BC6E7E8D}"/>
              </a:ext>
            </a:extLst>
          </p:cNvPr>
          <p:cNvSpPr txBox="1"/>
          <p:nvPr/>
        </p:nvSpPr>
        <p:spPr>
          <a:xfrm>
            <a:off x="1438356" y="452071"/>
            <a:ext cx="4216967" cy="276999"/>
          </a:xfrm>
          <a:prstGeom prst="rect">
            <a:avLst/>
          </a:prstGeom>
          <a:noFill/>
        </p:spPr>
        <p:txBody>
          <a:bodyPr wrap="square">
            <a:spAutoFit/>
          </a:bodyPr>
          <a:lstStyle/>
          <a:p>
            <a:pPr marL="0" indent="0">
              <a:buNone/>
            </a:pPr>
            <a:r>
              <a:rPr lang="ja-JP" altLang="en-US" sz="1200" dirty="0">
                <a:latin typeface="BIZ UDPゴシック" panose="020B0400000000000000" pitchFamily="50" charset="-128"/>
                <a:ea typeface="BIZ UDPゴシック" panose="020B0400000000000000" pitchFamily="50" charset="-128"/>
              </a:rPr>
              <a:t>出典：環境省　令和８年度環境省重点施策集（令和７年</a:t>
            </a:r>
            <a:r>
              <a:rPr lang="en-US" altLang="ja-JP" sz="1200" dirty="0">
                <a:latin typeface="BIZ UDPゴシック" panose="020B0400000000000000" pitchFamily="50" charset="-128"/>
                <a:ea typeface="BIZ UDPゴシック" panose="020B0400000000000000" pitchFamily="50" charset="-128"/>
              </a:rPr>
              <a:t>12</a:t>
            </a:r>
            <a:r>
              <a:rPr lang="ja-JP" altLang="en-US" sz="1200" dirty="0">
                <a:latin typeface="BIZ UDPゴシック" panose="020B0400000000000000" pitchFamily="50" charset="-128"/>
                <a:ea typeface="BIZ UDPゴシック" panose="020B0400000000000000" pitchFamily="50" charset="-128"/>
              </a:rPr>
              <a:t>月）</a:t>
            </a:r>
          </a:p>
        </p:txBody>
      </p:sp>
      <p:sp>
        <p:nvSpPr>
          <p:cNvPr id="2" name="テキスト ボックス 1">
            <a:extLst>
              <a:ext uri="{FF2B5EF4-FFF2-40B4-BE49-F238E27FC236}">
                <a16:creationId xmlns:a16="http://schemas.microsoft.com/office/drawing/2014/main" id="{95C8D0FF-C12D-AAA4-484B-37175BDA0927}"/>
              </a:ext>
            </a:extLst>
          </p:cNvPr>
          <p:cNvSpPr txBox="1"/>
          <p:nvPr/>
        </p:nvSpPr>
        <p:spPr>
          <a:xfrm>
            <a:off x="261045" y="6043165"/>
            <a:ext cx="7922824" cy="738664"/>
          </a:xfrm>
          <a:prstGeom prst="rect">
            <a:avLst/>
          </a:prstGeom>
          <a:noFill/>
          <a:ln>
            <a:solidFill>
              <a:schemeClr val="tx1"/>
            </a:solidFill>
            <a:prstDash val="dash"/>
          </a:ln>
        </p:spPr>
        <p:txBody>
          <a:bodyPr wrap="square" rtlCol="0">
            <a:spAutoFit/>
          </a:bodyPr>
          <a:lstStyle/>
          <a:p>
            <a:r>
              <a:rPr kumimoji="1" lang="en-US" altLang="ja-JP" sz="1400" dirty="0">
                <a:latin typeface="BIZ UDPゴシック" panose="020B0400000000000000" pitchFamily="50" charset="-128"/>
                <a:ea typeface="BIZ UDPゴシック" panose="020B0400000000000000" pitchFamily="50" charset="-128"/>
              </a:rPr>
              <a:t>【</a:t>
            </a:r>
            <a:r>
              <a:rPr kumimoji="1" lang="ja-JP" altLang="en-US" sz="1400" dirty="0">
                <a:latin typeface="BIZ UDPゴシック" panose="020B0400000000000000" pitchFamily="50" charset="-128"/>
                <a:ea typeface="BIZ UDPゴシック" panose="020B0400000000000000" pitchFamily="50" charset="-128"/>
              </a:rPr>
              <a:t>環境省・令和８年８月、補助金・基金の見直し状況</a:t>
            </a:r>
            <a:r>
              <a:rPr kumimoji="1" lang="en-US" altLang="ja-JP" sz="1400" dirty="0">
                <a:latin typeface="BIZ UDPゴシック" panose="020B0400000000000000" pitchFamily="50" charset="-128"/>
                <a:ea typeface="BIZ UDPゴシック" panose="020B0400000000000000" pitchFamily="50" charset="-128"/>
              </a:rPr>
              <a:t>】</a:t>
            </a:r>
          </a:p>
          <a:p>
            <a:r>
              <a:rPr kumimoji="1" lang="ja-JP" altLang="en-US" sz="1400" dirty="0">
                <a:latin typeface="BIZ UDP明朝 Medium" panose="02020500000000000000" pitchFamily="18" charset="-128"/>
                <a:ea typeface="BIZ UDP明朝 Medium" panose="02020500000000000000" pitchFamily="18" charset="-128"/>
              </a:rPr>
              <a:t>　導入費用が大きく減少してきた従来型の太陽光パネル（シリコン型）は令和９年度から新たに実施する補助事業の補助対象外とする。ペロブスカイト太陽電池等の次世代型太陽電池へ支援の重点化を図る。</a:t>
            </a:r>
          </a:p>
        </p:txBody>
      </p:sp>
      <p:sp>
        <p:nvSpPr>
          <p:cNvPr id="10" name="テキスト ボックス 9">
            <a:extLst>
              <a:ext uri="{FF2B5EF4-FFF2-40B4-BE49-F238E27FC236}">
                <a16:creationId xmlns:a16="http://schemas.microsoft.com/office/drawing/2014/main" id="{54611642-0A8C-65BC-A9F8-B8779B9D55BD}"/>
              </a:ext>
            </a:extLst>
          </p:cNvPr>
          <p:cNvSpPr txBox="1"/>
          <p:nvPr/>
        </p:nvSpPr>
        <p:spPr>
          <a:xfrm>
            <a:off x="0" y="0"/>
            <a:ext cx="9144000" cy="400110"/>
          </a:xfrm>
          <a:prstGeom prst="rect">
            <a:avLst/>
          </a:prstGeom>
          <a:solidFill>
            <a:schemeClr val="accent5">
              <a:lumMod val="40000"/>
              <a:lumOff val="60000"/>
            </a:schemeClr>
          </a:solidFill>
        </p:spPr>
        <p:txBody>
          <a:bodyPr wrap="square" rtlCol="0">
            <a:spAutoFit/>
          </a:bodyPr>
          <a:lstStyle/>
          <a:p>
            <a:r>
              <a:rPr kumimoji="1" lang="ja-JP" altLang="en-US" sz="2000" dirty="0">
                <a:latin typeface="BIZ UDPゴシック" panose="020B0400000000000000" pitchFamily="50" charset="-128"/>
                <a:ea typeface="BIZ UDPゴシック" panose="020B0400000000000000" pitchFamily="50" charset="-128"/>
              </a:rPr>
              <a:t>太陽光発電設備の導入に係る＜国＞の補助金</a:t>
            </a:r>
          </a:p>
        </p:txBody>
      </p:sp>
      <p:sp>
        <p:nvSpPr>
          <p:cNvPr id="16" name="テキスト ボックス 15">
            <a:extLst>
              <a:ext uri="{FF2B5EF4-FFF2-40B4-BE49-F238E27FC236}">
                <a16:creationId xmlns:a16="http://schemas.microsoft.com/office/drawing/2014/main" id="{AFBDB16A-DDD5-CB8C-8E24-58B9E55D80A2}"/>
              </a:ext>
            </a:extLst>
          </p:cNvPr>
          <p:cNvSpPr txBox="1"/>
          <p:nvPr/>
        </p:nvSpPr>
        <p:spPr>
          <a:xfrm>
            <a:off x="301325" y="746531"/>
            <a:ext cx="8424936" cy="338554"/>
          </a:xfrm>
          <a:prstGeom prst="rect">
            <a:avLst/>
          </a:prstGeom>
          <a:noFill/>
        </p:spPr>
        <p:txBody>
          <a:bodyPr wrap="square" anchor="ctr" anchorCtr="0">
            <a:spAutoFit/>
          </a:bodyPr>
          <a:lstStyle/>
          <a:p>
            <a:pPr fontAlgn="t"/>
            <a:r>
              <a:rPr lang="ja-JP" altLang="en-US" sz="1600" dirty="0">
                <a:latin typeface="BIZ UDゴシック" panose="020B0400000000000000" pitchFamily="49" charset="-128"/>
                <a:ea typeface="BIZ UDゴシック" panose="020B0400000000000000" pitchFamily="49" charset="-128"/>
              </a:rPr>
              <a:t>〇</a:t>
            </a:r>
            <a:r>
              <a:rPr lang="ja-JP" altLang="en-US" sz="1600" dirty="0">
                <a:highlight>
                  <a:srgbClr val="FFFF00"/>
                </a:highlight>
                <a:latin typeface="BIZ UDゴシック" panose="020B0400000000000000" pitchFamily="49" charset="-128"/>
                <a:ea typeface="BIZ UDゴシック" panose="020B0400000000000000" pitchFamily="49" charset="-128"/>
              </a:rPr>
              <a:t>「ストレージパリティの達成に向けた太陽光発電設備等の価格低減促進事業」</a:t>
            </a:r>
            <a:endParaRPr lang="ja-JP" altLang="ja-JP" sz="1600" dirty="0">
              <a:highlight>
                <a:srgbClr val="FFFF00"/>
              </a:highlight>
              <a:latin typeface="BIZ UDゴシック" panose="020B0400000000000000" pitchFamily="49" charset="-128"/>
              <a:ea typeface="BIZ UDゴシック" panose="020B0400000000000000" pitchFamily="49" charset="-128"/>
            </a:endParaRPr>
          </a:p>
        </p:txBody>
      </p:sp>
      <p:sp>
        <p:nvSpPr>
          <p:cNvPr id="18" name="テキスト ボックス 17">
            <a:extLst>
              <a:ext uri="{FF2B5EF4-FFF2-40B4-BE49-F238E27FC236}">
                <a16:creationId xmlns:a16="http://schemas.microsoft.com/office/drawing/2014/main" id="{348805D9-E5BC-9490-8166-5A59D6051666}"/>
              </a:ext>
            </a:extLst>
          </p:cNvPr>
          <p:cNvSpPr txBox="1"/>
          <p:nvPr/>
        </p:nvSpPr>
        <p:spPr>
          <a:xfrm>
            <a:off x="301325" y="2186888"/>
            <a:ext cx="8424936" cy="338554"/>
          </a:xfrm>
          <a:prstGeom prst="rect">
            <a:avLst/>
          </a:prstGeom>
          <a:noFill/>
        </p:spPr>
        <p:txBody>
          <a:bodyPr wrap="square" anchor="ctr" anchorCtr="0">
            <a:spAutoFit/>
          </a:bodyPr>
          <a:lstStyle/>
          <a:p>
            <a:pPr fontAlgn="t"/>
            <a:r>
              <a:rPr lang="ja-JP" altLang="en-US" sz="1600" dirty="0">
                <a:latin typeface="BIZ UDゴシック" panose="020B0400000000000000" pitchFamily="49" charset="-128"/>
                <a:ea typeface="BIZ UDゴシック" panose="020B0400000000000000" pitchFamily="49" charset="-128"/>
              </a:rPr>
              <a:t>〇</a:t>
            </a:r>
            <a:r>
              <a:rPr lang="ja-JP" altLang="en-US" sz="1600" dirty="0">
                <a:highlight>
                  <a:srgbClr val="FFFF00"/>
                </a:highlight>
                <a:latin typeface="BIZ UDゴシック" panose="020B0400000000000000" pitchFamily="49" charset="-128"/>
                <a:ea typeface="BIZ UDゴシック" panose="020B0400000000000000" pitchFamily="49" charset="-128"/>
              </a:rPr>
              <a:t>「設置場所の特性に応じた再エネ導入・価格低減促進事業（建材一体型　等）」</a:t>
            </a:r>
            <a:endParaRPr lang="ja-JP" altLang="ja-JP" sz="1600" dirty="0">
              <a:highlight>
                <a:srgbClr val="FFFF00"/>
              </a:highlight>
              <a:latin typeface="BIZ UDゴシック" panose="020B0400000000000000" pitchFamily="49" charset="-128"/>
              <a:ea typeface="BIZ UDゴシック" panose="020B0400000000000000" pitchFamily="49" charset="-128"/>
            </a:endParaRPr>
          </a:p>
        </p:txBody>
      </p:sp>
      <p:sp>
        <p:nvSpPr>
          <p:cNvPr id="22" name="テキスト ボックス 21">
            <a:extLst>
              <a:ext uri="{FF2B5EF4-FFF2-40B4-BE49-F238E27FC236}">
                <a16:creationId xmlns:a16="http://schemas.microsoft.com/office/drawing/2014/main" id="{8BA29277-96D2-E186-0C96-3124E3AB966B}"/>
              </a:ext>
            </a:extLst>
          </p:cNvPr>
          <p:cNvSpPr txBox="1"/>
          <p:nvPr/>
        </p:nvSpPr>
        <p:spPr>
          <a:xfrm>
            <a:off x="359532" y="3689380"/>
            <a:ext cx="8424936" cy="338554"/>
          </a:xfrm>
          <a:prstGeom prst="rect">
            <a:avLst/>
          </a:prstGeom>
          <a:noFill/>
        </p:spPr>
        <p:txBody>
          <a:bodyPr wrap="square" anchor="ctr" anchorCtr="0">
            <a:spAutoFit/>
          </a:bodyPr>
          <a:lstStyle/>
          <a:p>
            <a:pPr fontAlgn="t"/>
            <a:r>
              <a:rPr lang="ja-JP" altLang="en-US" sz="1600" dirty="0">
                <a:latin typeface="BIZ UDゴシック" panose="020B0400000000000000" pitchFamily="49" charset="-128"/>
                <a:ea typeface="BIZ UDゴシック" panose="020B0400000000000000" pitchFamily="49" charset="-128"/>
              </a:rPr>
              <a:t>〇</a:t>
            </a:r>
            <a:r>
              <a:rPr lang="ja-JP" altLang="en-US" sz="1600" dirty="0">
                <a:highlight>
                  <a:srgbClr val="FFFF00"/>
                </a:highlight>
                <a:latin typeface="BIZ UDゴシック" panose="020B0400000000000000" pitchFamily="49" charset="-128"/>
                <a:ea typeface="BIZ UDゴシック" panose="020B0400000000000000" pitchFamily="49" charset="-128"/>
              </a:rPr>
              <a:t>「ペロブスカイト太陽電池の社会実装モデルの創出に向けた導入支援事業」</a:t>
            </a:r>
            <a:endParaRPr lang="ja-JP" altLang="ja-JP" sz="1600" dirty="0">
              <a:highlight>
                <a:srgbClr val="FFFF00"/>
              </a:highlight>
              <a:latin typeface="BIZ UDゴシック" panose="020B0400000000000000" pitchFamily="49" charset="-128"/>
              <a:ea typeface="BIZ UDゴシック" panose="020B0400000000000000" pitchFamily="49" charset="-128"/>
            </a:endParaRPr>
          </a:p>
        </p:txBody>
      </p:sp>
      <p:sp>
        <p:nvSpPr>
          <p:cNvPr id="24" name="正方形/長方形 23">
            <a:extLst>
              <a:ext uri="{FF2B5EF4-FFF2-40B4-BE49-F238E27FC236}">
                <a16:creationId xmlns:a16="http://schemas.microsoft.com/office/drawing/2014/main" id="{3FB5B4D5-E19D-6FC3-FD4F-2C9670540E1A}"/>
              </a:ext>
            </a:extLst>
          </p:cNvPr>
          <p:cNvSpPr/>
          <p:nvPr/>
        </p:nvSpPr>
        <p:spPr>
          <a:xfrm>
            <a:off x="262814" y="422038"/>
            <a:ext cx="8634999" cy="5548993"/>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0218EEB9-0565-8C88-48ED-E90F8297E7AF}"/>
              </a:ext>
            </a:extLst>
          </p:cNvPr>
          <p:cNvSpPr txBox="1"/>
          <p:nvPr/>
        </p:nvSpPr>
        <p:spPr>
          <a:xfrm>
            <a:off x="358577" y="5155935"/>
            <a:ext cx="8424936" cy="338554"/>
          </a:xfrm>
          <a:prstGeom prst="rect">
            <a:avLst/>
          </a:prstGeom>
          <a:noFill/>
        </p:spPr>
        <p:txBody>
          <a:bodyPr wrap="square" anchor="ctr" anchorCtr="0">
            <a:spAutoFit/>
          </a:bodyPr>
          <a:lstStyle/>
          <a:p>
            <a:pPr fontAlgn="t"/>
            <a:r>
              <a:rPr lang="ja-JP" altLang="en-US" sz="1600" dirty="0">
                <a:latin typeface="BIZ UDゴシック" panose="020B0400000000000000" pitchFamily="49" charset="-128"/>
                <a:ea typeface="BIZ UDゴシック" panose="020B0400000000000000" pitchFamily="49" charset="-128"/>
              </a:rPr>
              <a:t>〇</a:t>
            </a:r>
            <a:r>
              <a:rPr lang="ja-JP" altLang="en-US" sz="1600" dirty="0">
                <a:highlight>
                  <a:srgbClr val="FFFF00"/>
                </a:highlight>
                <a:latin typeface="BIZ UDゴシック" panose="020B0400000000000000" pitchFamily="49" charset="-128"/>
                <a:ea typeface="BIZ UDゴシック" panose="020B0400000000000000" pitchFamily="49" charset="-128"/>
              </a:rPr>
              <a:t>「地域物流脱炭素化促進事業（再生可能エネルギー（太陽光））」</a:t>
            </a:r>
            <a:endParaRPr lang="ja-JP" altLang="ja-JP" sz="1600" dirty="0">
              <a:highlight>
                <a:srgbClr val="FFFF00"/>
              </a:highlight>
              <a:latin typeface="BIZ UDゴシック" panose="020B0400000000000000" pitchFamily="49" charset="-128"/>
              <a:ea typeface="BIZ UDゴシック" panose="020B0400000000000000" pitchFamily="49" charset="-128"/>
            </a:endParaRPr>
          </a:p>
        </p:txBody>
      </p:sp>
      <p:sp>
        <p:nvSpPr>
          <p:cNvPr id="11" name="テキスト ボックス 10">
            <a:extLst>
              <a:ext uri="{FF2B5EF4-FFF2-40B4-BE49-F238E27FC236}">
                <a16:creationId xmlns:a16="http://schemas.microsoft.com/office/drawing/2014/main" id="{3AD0284A-6265-9D81-A4CA-237C54680B68}"/>
              </a:ext>
            </a:extLst>
          </p:cNvPr>
          <p:cNvSpPr txBox="1"/>
          <p:nvPr/>
        </p:nvSpPr>
        <p:spPr>
          <a:xfrm>
            <a:off x="662447" y="5472957"/>
            <a:ext cx="7985298" cy="523220"/>
          </a:xfrm>
          <a:prstGeom prst="rect">
            <a:avLst/>
          </a:prstGeom>
          <a:noFill/>
        </p:spPr>
        <p:txBody>
          <a:bodyPr wrap="square">
            <a:spAutoFit/>
          </a:bodyPr>
          <a:lstStyle/>
          <a:p>
            <a:pPr fontAlgn="t"/>
            <a:r>
              <a:rPr lang="ja-JP" altLang="en-US" sz="1400" dirty="0">
                <a:latin typeface="BIZ UDP明朝 Medium" panose="02020500000000000000" pitchFamily="18" charset="-128"/>
                <a:ea typeface="BIZ UDP明朝 Medium" panose="02020500000000000000" pitchFamily="18" charset="-128"/>
              </a:rPr>
              <a:t>・物資の流通に伴う環境への負荷の低減、及び地域物流の脱炭素化を図るため、物流施設等における、太陽光発電設備や大容量蓄電池、これらを利用する車両等の一体的な活用に向けた取組を支援。</a:t>
            </a:r>
          </a:p>
        </p:txBody>
      </p:sp>
      <p:sp>
        <p:nvSpPr>
          <p:cNvPr id="12" name="テキスト ボックス 11">
            <a:extLst>
              <a:ext uri="{FF2B5EF4-FFF2-40B4-BE49-F238E27FC236}">
                <a16:creationId xmlns:a16="http://schemas.microsoft.com/office/drawing/2014/main" id="{7414F081-93BB-B62C-9DAD-25A8EE6ED681}"/>
              </a:ext>
            </a:extLst>
          </p:cNvPr>
          <p:cNvSpPr txBox="1"/>
          <p:nvPr/>
        </p:nvSpPr>
        <p:spPr>
          <a:xfrm>
            <a:off x="261045" y="422038"/>
            <a:ext cx="1362456" cy="338554"/>
          </a:xfrm>
          <a:prstGeom prst="rect">
            <a:avLst/>
          </a:prstGeom>
          <a:noFill/>
        </p:spPr>
        <p:txBody>
          <a:bodyPr wrap="square" rtlCol="0">
            <a:spAutoFit/>
          </a:bodyPr>
          <a:lstStyle/>
          <a:p>
            <a:r>
              <a:rPr kumimoji="1" lang="ja-JP" altLang="en-US" sz="1600" dirty="0">
                <a:latin typeface="BIZ UDPゴシック" panose="020B0400000000000000" pitchFamily="50" charset="-128"/>
                <a:ea typeface="BIZ UDPゴシック" panose="020B0400000000000000" pitchFamily="50" charset="-128"/>
              </a:rPr>
              <a:t>＜環境省＞</a:t>
            </a:r>
          </a:p>
        </p:txBody>
      </p:sp>
      <p:sp>
        <p:nvSpPr>
          <p:cNvPr id="17" name="テキスト ボックス 16">
            <a:extLst>
              <a:ext uri="{FF2B5EF4-FFF2-40B4-BE49-F238E27FC236}">
                <a16:creationId xmlns:a16="http://schemas.microsoft.com/office/drawing/2014/main" id="{C7E5E17F-903C-CC3A-AF06-45B52CA58711}"/>
              </a:ext>
            </a:extLst>
          </p:cNvPr>
          <p:cNvSpPr txBox="1"/>
          <p:nvPr/>
        </p:nvSpPr>
        <p:spPr>
          <a:xfrm>
            <a:off x="230646" y="4824491"/>
            <a:ext cx="1625585" cy="338554"/>
          </a:xfrm>
          <a:prstGeom prst="rect">
            <a:avLst/>
          </a:prstGeom>
          <a:noFill/>
        </p:spPr>
        <p:txBody>
          <a:bodyPr wrap="square" rtlCol="0">
            <a:spAutoFit/>
          </a:bodyPr>
          <a:lstStyle/>
          <a:p>
            <a:r>
              <a:rPr kumimoji="1" lang="ja-JP" altLang="en-US" sz="1600" dirty="0">
                <a:latin typeface="BIZ UDPゴシック" panose="020B0400000000000000" pitchFamily="50" charset="-128"/>
                <a:ea typeface="BIZ UDPゴシック" panose="020B0400000000000000" pitchFamily="50" charset="-128"/>
              </a:rPr>
              <a:t>＜国土交通省＞</a:t>
            </a:r>
          </a:p>
        </p:txBody>
      </p:sp>
      <p:sp>
        <p:nvSpPr>
          <p:cNvPr id="4" name="スライド番号プレースホルダー 3">
            <a:extLst>
              <a:ext uri="{FF2B5EF4-FFF2-40B4-BE49-F238E27FC236}">
                <a16:creationId xmlns:a16="http://schemas.microsoft.com/office/drawing/2014/main" id="{50B530BD-A1C5-2430-9DAA-112169B9BDDC}"/>
              </a:ext>
            </a:extLst>
          </p:cNvPr>
          <p:cNvSpPr>
            <a:spLocks noGrp="1"/>
          </p:cNvSpPr>
          <p:nvPr>
            <p:ph type="sldNum" sz="quarter" idx="12"/>
          </p:nvPr>
        </p:nvSpPr>
        <p:spPr>
          <a:xfrm>
            <a:off x="6832600" y="6492875"/>
            <a:ext cx="2057400" cy="365125"/>
          </a:xfrm>
        </p:spPr>
        <p:txBody>
          <a:bodyPr/>
          <a:lstStyle/>
          <a:p>
            <a:fld id="{203A2EBC-B70D-400C-B624-6CE949F69608}" type="slidenum">
              <a:rPr kumimoji="1" lang="ja-JP" altLang="en-US" sz="1800" smtClean="0"/>
              <a:t>23</a:t>
            </a:fld>
            <a:endParaRPr kumimoji="1" lang="ja-JP" altLang="en-US" dirty="0"/>
          </a:p>
        </p:txBody>
      </p:sp>
    </p:spTree>
    <p:extLst>
      <p:ext uri="{BB962C8B-B14F-4D97-AF65-F5344CB8AC3E}">
        <p14:creationId xmlns:p14="http://schemas.microsoft.com/office/powerpoint/2010/main" val="29788770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000937-E9FB-FFA7-0EFD-60F5FAC3569C}"/>
            </a:ext>
          </a:extLst>
        </p:cNvPr>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9E1D6E33-E299-A75C-B794-CE53B4467FFE}"/>
              </a:ext>
            </a:extLst>
          </p:cNvPr>
          <p:cNvSpPr>
            <a:spLocks noGrp="1"/>
          </p:cNvSpPr>
          <p:nvPr>
            <p:ph idx="1"/>
          </p:nvPr>
        </p:nvSpPr>
        <p:spPr>
          <a:xfrm>
            <a:off x="267021" y="1276857"/>
            <a:ext cx="8602556" cy="4970720"/>
          </a:xfrm>
        </p:spPr>
        <p:txBody>
          <a:bodyPr wrap="square">
            <a:spAutoFit/>
          </a:bodyPr>
          <a:lstStyle/>
          <a:p>
            <a:pPr marL="0" indent="0">
              <a:buNone/>
            </a:pPr>
            <a:r>
              <a:rPr lang="ja-JP" altLang="en-US" sz="4800" dirty="0">
                <a:latin typeface="BIZ UDPゴシック" panose="020B0400000000000000" pitchFamily="50" charset="-128"/>
                <a:ea typeface="BIZ UDPゴシック" panose="020B0400000000000000" pitchFamily="50" charset="-128"/>
              </a:rPr>
              <a:t>（</a:t>
            </a:r>
            <a:r>
              <a:rPr lang="en-US" altLang="ja-JP" sz="4800" dirty="0">
                <a:latin typeface="BIZ UDPゴシック" panose="020B0400000000000000" pitchFamily="50" charset="-128"/>
                <a:ea typeface="BIZ UDPゴシック" panose="020B0400000000000000" pitchFamily="50" charset="-128"/>
              </a:rPr>
              <a:t>2</a:t>
            </a:r>
            <a:r>
              <a:rPr lang="ja-JP" altLang="en-US" sz="4800" dirty="0">
                <a:latin typeface="BIZ UDPゴシック" panose="020B0400000000000000" pitchFamily="50" charset="-128"/>
                <a:ea typeface="BIZ UDPゴシック" panose="020B0400000000000000" pitchFamily="50" charset="-128"/>
              </a:rPr>
              <a:t>）再生可能エネルギー</a:t>
            </a:r>
            <a:endParaRPr lang="en-US" altLang="ja-JP" sz="4800" dirty="0">
              <a:latin typeface="BIZ UDPゴシック" panose="020B0400000000000000" pitchFamily="50" charset="-128"/>
              <a:ea typeface="BIZ UDPゴシック" panose="020B0400000000000000" pitchFamily="50" charset="-128"/>
            </a:endParaRPr>
          </a:p>
          <a:p>
            <a:pPr marL="0" indent="0">
              <a:buNone/>
            </a:pPr>
            <a:r>
              <a:rPr lang="ja-JP" altLang="en-US" sz="4800" dirty="0">
                <a:latin typeface="BIZ UDPゴシック" panose="020B0400000000000000" pitchFamily="50" charset="-128"/>
                <a:ea typeface="BIZ UDPゴシック" panose="020B0400000000000000" pitchFamily="50" charset="-128"/>
              </a:rPr>
              <a:t>　　導入促進に向けた制度検討</a:t>
            </a:r>
            <a:endParaRPr lang="en-US" altLang="ja-JP" sz="4800" dirty="0">
              <a:latin typeface="BIZ UDPゴシック" panose="020B0400000000000000" pitchFamily="50" charset="-128"/>
              <a:ea typeface="BIZ UDPゴシック" panose="020B0400000000000000" pitchFamily="50" charset="-128"/>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1" lang="en-US" altLang="ja-JP" sz="18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1" lang="en-US" altLang="ja-JP" sz="18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1" lang="ja-JP" altLang="en-US" sz="18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a:t>
            </a:r>
            <a:r>
              <a:rPr kumimoji="1" lang="ja-JP" altLang="en-US" sz="18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rPr>
              <a:t>③義務化制度の対象とする建築物について</a:t>
            </a:r>
            <a:endParaRPr kumimoji="1" lang="en-US" altLang="ja-JP" sz="18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1" lang="ja-JP" altLang="en-US" sz="18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a:t>
            </a:r>
            <a:r>
              <a:rPr kumimoji="1" lang="ja-JP" altLang="en-US" sz="18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rPr>
              <a:t>④設置基準の設定について</a:t>
            </a:r>
            <a:endParaRPr kumimoji="1" lang="en-US" altLang="ja-JP" sz="18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1" lang="ja-JP" altLang="en-US" sz="1800" b="0" i="0" u="none" strike="noStrike" kern="1200" cap="none" spc="0" normalizeH="0" baseline="0" noProof="0" dirty="0">
                <a:ln>
                  <a:noFill/>
                </a:ln>
                <a:solidFill>
                  <a:srgbClr val="FF0000"/>
                </a:solidFill>
                <a:effectLst/>
                <a:uLnTx/>
                <a:uFillTx/>
                <a:latin typeface="BIZ UDPゴシック" panose="020B0400000000000000" pitchFamily="50" charset="-128"/>
                <a:ea typeface="BIZ UDPゴシック" panose="020B0400000000000000" pitchFamily="50" charset="-128"/>
                <a:cs typeface="+mn-cs"/>
              </a:rPr>
              <a:t>　　</a:t>
            </a:r>
            <a:r>
              <a:rPr kumimoji="1" lang="ja-JP" altLang="en-US" sz="18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rPr>
              <a:t>⑤支援策について</a:t>
            </a:r>
            <a:endParaRPr kumimoji="1" lang="en-US" altLang="ja-JP" sz="1800" b="0" i="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1" lang="en-US" altLang="ja-JP" sz="18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lang="en-US" altLang="ja-JP" sz="1800" dirty="0">
              <a:solidFill>
                <a:prstClr val="black"/>
              </a:solidFill>
              <a:latin typeface="BIZ UDPゴシック" panose="020B0400000000000000" pitchFamily="50" charset="-128"/>
              <a:ea typeface="BIZ UDPゴシック" panose="020B0400000000000000" pitchFamily="50" charset="-128"/>
            </a:endParaRP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1" lang="ja-JP" altLang="en-US" sz="18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　　</a:t>
            </a:r>
            <a:r>
              <a:rPr kumimoji="1" lang="ja-JP" altLang="en-US" sz="1800" b="0" i="0" u="none" strike="noStrike" kern="1200" cap="none" spc="0" normalizeH="0" baseline="0" noProof="0" dirty="0">
                <a:ln>
                  <a:noFill/>
                </a:ln>
                <a:solidFill>
                  <a:srgbClr val="FF0000"/>
                </a:solidFill>
                <a:effectLst/>
                <a:uLnTx/>
                <a:uFillTx/>
                <a:latin typeface="BIZ UDPゴシック" panose="020B0400000000000000" pitchFamily="50" charset="-128"/>
                <a:ea typeface="BIZ UDPゴシック" panose="020B0400000000000000" pitchFamily="50" charset="-128"/>
                <a:cs typeface="+mn-cs"/>
              </a:rPr>
              <a:t>⑥制度の開始時期について</a:t>
            </a:r>
            <a:endParaRPr kumimoji="1" lang="en-US" altLang="ja-JP" sz="1800" b="0" i="0" u="none" strike="noStrike" kern="1200" cap="none" spc="0" normalizeH="0" baseline="0" noProof="0" dirty="0">
              <a:ln>
                <a:noFill/>
              </a:ln>
              <a:solidFill>
                <a:srgbClr val="FF0000"/>
              </a:solidFill>
              <a:effectLst/>
              <a:uLnTx/>
              <a:uFillTx/>
              <a:latin typeface="BIZ UDPゴシック" panose="020B0400000000000000" pitchFamily="50" charset="-128"/>
              <a:ea typeface="BIZ UDPゴシック" panose="020B0400000000000000" pitchFamily="50" charset="-128"/>
              <a:cs typeface="+mn-cs"/>
            </a:endParaRPr>
          </a:p>
        </p:txBody>
      </p:sp>
      <p:sp>
        <p:nvSpPr>
          <p:cNvPr id="4" name="テキスト ボックス 3">
            <a:extLst>
              <a:ext uri="{FF2B5EF4-FFF2-40B4-BE49-F238E27FC236}">
                <a16:creationId xmlns:a16="http://schemas.microsoft.com/office/drawing/2014/main" id="{8F9497E5-FD26-9F5E-93EE-F848C62882DD}"/>
              </a:ext>
            </a:extLst>
          </p:cNvPr>
          <p:cNvSpPr txBox="1"/>
          <p:nvPr/>
        </p:nvSpPr>
        <p:spPr>
          <a:xfrm>
            <a:off x="0" y="0"/>
            <a:ext cx="9144000" cy="400110"/>
          </a:xfrm>
          <a:prstGeom prst="rect">
            <a:avLst/>
          </a:prstGeom>
          <a:solidFill>
            <a:schemeClr val="accent5">
              <a:lumMod val="40000"/>
              <a:lumOff val="60000"/>
            </a:schemeClr>
          </a:solidFill>
        </p:spPr>
        <p:txBody>
          <a:bodyPr wrap="square" rtlCol="0">
            <a:spAutoFit/>
          </a:bodyPr>
          <a:lstStyle/>
          <a:p>
            <a:r>
              <a:rPr kumimoji="1" lang="ja-JP" altLang="en-US" sz="2000" dirty="0">
                <a:latin typeface="BIZ UDPゴシック" panose="020B0400000000000000" pitchFamily="50" charset="-128"/>
                <a:ea typeface="BIZ UDPゴシック" panose="020B0400000000000000" pitchFamily="50" charset="-128"/>
              </a:rPr>
              <a:t>（２）再生可能エネルギー導入促進に向けた制度検討</a:t>
            </a:r>
          </a:p>
        </p:txBody>
      </p:sp>
      <p:sp>
        <p:nvSpPr>
          <p:cNvPr id="6" name="スライド番号プレースホルダー 5">
            <a:extLst>
              <a:ext uri="{FF2B5EF4-FFF2-40B4-BE49-F238E27FC236}">
                <a16:creationId xmlns:a16="http://schemas.microsoft.com/office/drawing/2014/main" id="{3A8B3B4A-BB04-AD81-668C-058F32F4DE91}"/>
              </a:ext>
            </a:extLst>
          </p:cNvPr>
          <p:cNvSpPr>
            <a:spLocks noGrp="1"/>
          </p:cNvSpPr>
          <p:nvPr>
            <p:ph type="sldNum" sz="quarter" idx="12"/>
          </p:nvPr>
        </p:nvSpPr>
        <p:spPr>
          <a:xfrm>
            <a:off x="6812177" y="6492875"/>
            <a:ext cx="2057400" cy="365125"/>
          </a:xfrm>
        </p:spPr>
        <p:txBody>
          <a:bodyPr/>
          <a:lstStyle/>
          <a:p>
            <a:fld id="{203A2EBC-B70D-400C-B624-6CE949F69608}" type="slidenum">
              <a:rPr kumimoji="1" lang="ja-JP" altLang="en-US" sz="1800" smtClean="0"/>
              <a:t>24</a:t>
            </a:fld>
            <a:endParaRPr kumimoji="1" lang="ja-JP" altLang="en-US" sz="1800" dirty="0"/>
          </a:p>
        </p:txBody>
      </p:sp>
      <p:sp>
        <p:nvSpPr>
          <p:cNvPr id="10" name="テキスト ボックス 9">
            <a:extLst>
              <a:ext uri="{FF2B5EF4-FFF2-40B4-BE49-F238E27FC236}">
                <a16:creationId xmlns:a16="http://schemas.microsoft.com/office/drawing/2014/main" id="{A232957B-1DF0-0843-C06A-10F9AA622F0B}"/>
              </a:ext>
            </a:extLst>
          </p:cNvPr>
          <p:cNvSpPr txBox="1"/>
          <p:nvPr/>
        </p:nvSpPr>
        <p:spPr>
          <a:xfrm>
            <a:off x="518747" y="3291774"/>
            <a:ext cx="3815861" cy="307777"/>
          </a:xfrm>
          <a:prstGeom prst="rect">
            <a:avLst/>
          </a:prstGeom>
          <a:noFill/>
          <a:ln w="38100" cmpd="dbl">
            <a:solidFill>
              <a:schemeClr val="dk1"/>
            </a:solidFill>
          </a:ln>
        </p:spPr>
        <p:txBody>
          <a:bodyPr wrap="square" rtlCol="0">
            <a:spAutoFit/>
          </a:bodyPr>
          <a:lstStyle/>
          <a:p>
            <a:r>
              <a:rPr kumimoji="1" lang="ja-JP" altLang="en-US" sz="1400" dirty="0">
                <a:latin typeface="BIZ UDPゴシック" panose="020B0400000000000000" pitchFamily="50" charset="-128"/>
                <a:ea typeface="BIZ UDPゴシック" panose="020B0400000000000000" pitchFamily="50" charset="-128"/>
              </a:rPr>
              <a:t>前回から</a:t>
            </a:r>
            <a:r>
              <a:rPr kumimoji="1" lang="ja-JP" altLang="en-US" sz="1400" b="1" u="sng" dirty="0">
                <a:latin typeface="BIZ UDPゴシック" panose="020B0400000000000000" pitchFamily="50" charset="-128"/>
                <a:ea typeface="BIZ UDPゴシック" panose="020B0400000000000000" pitchFamily="50" charset="-128"/>
              </a:rPr>
              <a:t>引き続き、</a:t>
            </a:r>
            <a:r>
              <a:rPr kumimoji="1" lang="ja-JP" altLang="en-US" sz="1400" dirty="0">
                <a:latin typeface="BIZ UDPゴシック" panose="020B0400000000000000" pitchFamily="50" charset="-128"/>
                <a:ea typeface="BIZ UDPゴシック" panose="020B0400000000000000" pitchFamily="50" charset="-128"/>
              </a:rPr>
              <a:t>ご審議いただきたい事項</a:t>
            </a:r>
          </a:p>
        </p:txBody>
      </p:sp>
      <p:sp>
        <p:nvSpPr>
          <p:cNvPr id="12" name="テキスト ボックス 11">
            <a:extLst>
              <a:ext uri="{FF2B5EF4-FFF2-40B4-BE49-F238E27FC236}">
                <a16:creationId xmlns:a16="http://schemas.microsoft.com/office/drawing/2014/main" id="{28F81938-C255-1852-352D-370310932B3A}"/>
              </a:ext>
            </a:extLst>
          </p:cNvPr>
          <p:cNvSpPr txBox="1"/>
          <p:nvPr/>
        </p:nvSpPr>
        <p:spPr>
          <a:xfrm>
            <a:off x="560847" y="5427254"/>
            <a:ext cx="2785659" cy="307777"/>
          </a:xfrm>
          <a:prstGeom prst="rect">
            <a:avLst/>
          </a:prstGeom>
          <a:noFill/>
          <a:ln w="38100" cmpd="dbl">
            <a:solidFill>
              <a:schemeClr val="dk1"/>
            </a:solidFill>
          </a:ln>
        </p:spPr>
        <p:txBody>
          <a:bodyPr wrap="square" rtlCol="0">
            <a:spAutoFit/>
          </a:bodyPr>
          <a:lstStyle/>
          <a:p>
            <a:r>
              <a:rPr kumimoji="1" lang="ja-JP" altLang="en-US" sz="1400" b="1" u="sng" dirty="0">
                <a:latin typeface="BIZ UDPゴシック" panose="020B0400000000000000" pitchFamily="50" charset="-128"/>
                <a:ea typeface="BIZ UDPゴシック" panose="020B0400000000000000" pitchFamily="50" charset="-128"/>
              </a:rPr>
              <a:t>新たに、</a:t>
            </a:r>
            <a:r>
              <a:rPr kumimoji="1" lang="ja-JP" altLang="en-US" sz="1400" dirty="0">
                <a:latin typeface="BIZ UDPゴシック" panose="020B0400000000000000" pitchFamily="50" charset="-128"/>
                <a:ea typeface="BIZ UDPゴシック" panose="020B0400000000000000" pitchFamily="50" charset="-128"/>
              </a:rPr>
              <a:t>ご審議いただきたい事項</a:t>
            </a:r>
          </a:p>
        </p:txBody>
      </p:sp>
    </p:spTree>
    <p:extLst>
      <p:ext uri="{BB962C8B-B14F-4D97-AF65-F5344CB8AC3E}">
        <p14:creationId xmlns:p14="http://schemas.microsoft.com/office/powerpoint/2010/main" val="18747757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a:extLst>
              <a:ext uri="{FF2B5EF4-FFF2-40B4-BE49-F238E27FC236}">
                <a16:creationId xmlns:a16="http://schemas.microsoft.com/office/drawing/2014/main" id="{767BA5EE-7607-4FB2-F168-DDD88886159A}"/>
              </a:ext>
            </a:extLst>
          </p:cNvPr>
          <p:cNvSpPr txBox="1"/>
          <p:nvPr/>
        </p:nvSpPr>
        <p:spPr>
          <a:xfrm>
            <a:off x="0" y="0"/>
            <a:ext cx="9144000" cy="400110"/>
          </a:xfrm>
          <a:prstGeom prst="rect">
            <a:avLst/>
          </a:prstGeom>
          <a:solidFill>
            <a:schemeClr val="accent5">
              <a:lumMod val="40000"/>
              <a:lumOff val="60000"/>
            </a:schemeClr>
          </a:solidFill>
        </p:spPr>
        <p:txBody>
          <a:bodyPr wrap="square" rtlCol="0">
            <a:spAutoFit/>
          </a:bodyPr>
          <a:lstStyle/>
          <a:p>
            <a:r>
              <a:rPr kumimoji="1" lang="ja-JP" altLang="en-US" sz="2000" dirty="0">
                <a:latin typeface="BIZ UDPゴシック" panose="020B0400000000000000" pitchFamily="50" charset="-128"/>
                <a:ea typeface="BIZ UDPゴシック" panose="020B0400000000000000" pitchFamily="50" charset="-128"/>
              </a:rPr>
              <a:t>⑥制度の開始時期について（公布から施行までの周知期間）</a:t>
            </a:r>
            <a:endParaRPr kumimoji="1" lang="en-US" altLang="ja-JP" sz="2000" dirty="0">
              <a:latin typeface="BIZ UDPゴシック" panose="020B0400000000000000" pitchFamily="50" charset="-128"/>
              <a:ea typeface="BIZ UDPゴシック" panose="020B0400000000000000" pitchFamily="50" charset="-128"/>
            </a:endParaRPr>
          </a:p>
        </p:txBody>
      </p:sp>
      <p:sp>
        <p:nvSpPr>
          <p:cNvPr id="12" name="テキスト ボックス 11">
            <a:extLst>
              <a:ext uri="{FF2B5EF4-FFF2-40B4-BE49-F238E27FC236}">
                <a16:creationId xmlns:a16="http://schemas.microsoft.com/office/drawing/2014/main" id="{8F3C4B3E-157A-E139-BCC9-0EDCC2EFE729}"/>
              </a:ext>
            </a:extLst>
          </p:cNvPr>
          <p:cNvSpPr txBox="1"/>
          <p:nvPr/>
        </p:nvSpPr>
        <p:spPr>
          <a:xfrm>
            <a:off x="284480" y="926844"/>
            <a:ext cx="8625840" cy="923330"/>
          </a:xfrm>
          <a:prstGeom prst="rect">
            <a:avLst/>
          </a:prstGeom>
          <a:noFill/>
          <a:ln w="38100">
            <a:noFill/>
            <a:prstDash val="solid"/>
          </a:ln>
        </p:spPr>
        <p:txBody>
          <a:bodyPr wrap="square" rtlCol="0">
            <a:spAutoFit/>
          </a:bodyPr>
          <a:lstStyle/>
          <a:p>
            <a:r>
              <a:rPr kumimoji="1" lang="ja-JP" altLang="en-US" dirty="0">
                <a:latin typeface="BIZ UDP明朝 Medium" panose="02020500000000000000" pitchFamily="18" charset="-128"/>
                <a:ea typeface="BIZ UDP明朝 Medium" panose="02020500000000000000" pitchFamily="18" charset="-128"/>
              </a:rPr>
              <a:t>◆大阪府案</a:t>
            </a:r>
            <a:endParaRPr kumimoji="1" lang="en-US" altLang="ja-JP" dirty="0">
              <a:latin typeface="BIZ UDP明朝 Medium" panose="02020500000000000000" pitchFamily="18" charset="-128"/>
              <a:ea typeface="BIZ UDP明朝 Medium" panose="02020500000000000000" pitchFamily="18" charset="-128"/>
            </a:endParaRPr>
          </a:p>
          <a:p>
            <a:endParaRPr kumimoji="1" lang="en-US" altLang="ja-JP" dirty="0">
              <a:latin typeface="BIZ UDP明朝 Medium" panose="02020500000000000000" pitchFamily="18" charset="-128"/>
              <a:ea typeface="BIZ UDP明朝 Medium" panose="02020500000000000000" pitchFamily="18" charset="-128"/>
            </a:endParaRPr>
          </a:p>
          <a:p>
            <a:r>
              <a:rPr kumimoji="1" lang="ja-JP" altLang="en-US" dirty="0">
                <a:latin typeface="BIZ UDP明朝 Medium" panose="02020500000000000000" pitchFamily="18" charset="-128"/>
                <a:ea typeface="BIZ UDP明朝 Medium" panose="02020500000000000000" pitchFamily="18" charset="-128"/>
              </a:rPr>
              <a:t>　　</a:t>
            </a:r>
            <a:r>
              <a:rPr kumimoji="1" lang="ja-JP" altLang="en-US" u="sng" dirty="0">
                <a:latin typeface="BIZ UDP明朝 Medium" panose="02020500000000000000" pitchFamily="18" charset="-128"/>
                <a:ea typeface="BIZ UDP明朝 Medium" panose="02020500000000000000" pitchFamily="18" charset="-128"/>
              </a:rPr>
              <a:t>条例改正（制度公布）から制度施行までの期間として、１年程度を見込む</a:t>
            </a:r>
            <a:endParaRPr kumimoji="1" lang="en-US" altLang="ja-JP" u="sng" dirty="0">
              <a:latin typeface="BIZ UDP明朝 Medium" panose="02020500000000000000" pitchFamily="18" charset="-128"/>
              <a:ea typeface="BIZ UDP明朝 Medium" panose="02020500000000000000" pitchFamily="18" charset="-128"/>
            </a:endParaRPr>
          </a:p>
        </p:txBody>
      </p:sp>
      <p:sp>
        <p:nvSpPr>
          <p:cNvPr id="5" name="テキスト ボックス 4">
            <a:extLst>
              <a:ext uri="{FF2B5EF4-FFF2-40B4-BE49-F238E27FC236}">
                <a16:creationId xmlns:a16="http://schemas.microsoft.com/office/drawing/2014/main" id="{216D982F-85A2-8EBC-ACEC-34CE3D103FD5}"/>
              </a:ext>
            </a:extLst>
          </p:cNvPr>
          <p:cNvSpPr txBox="1"/>
          <p:nvPr/>
        </p:nvSpPr>
        <p:spPr>
          <a:xfrm>
            <a:off x="264160" y="2918361"/>
            <a:ext cx="8625840" cy="3370153"/>
          </a:xfrm>
          <a:prstGeom prst="rect">
            <a:avLst/>
          </a:prstGeom>
          <a:noFill/>
        </p:spPr>
        <p:txBody>
          <a:bodyPr wrap="square" rtlCol="0">
            <a:spAutoFit/>
          </a:bodyPr>
          <a:lstStyle/>
          <a:p>
            <a:r>
              <a:rPr kumimoji="1" lang="ja-JP" altLang="en-US" sz="1600" dirty="0">
                <a:latin typeface="BIZ UDP明朝 Medium" panose="02020500000000000000" pitchFamily="18" charset="-128"/>
                <a:ea typeface="BIZ UDP明朝 Medium" panose="02020500000000000000" pitchFamily="18" charset="-128"/>
              </a:rPr>
              <a:t>○</a:t>
            </a:r>
            <a:r>
              <a:rPr lang="ja-JP" altLang="en-US" sz="1600" dirty="0">
                <a:latin typeface="BIZ UDP明朝 Medium" panose="02020500000000000000" pitchFamily="18" charset="-128"/>
                <a:ea typeface="BIZ UDP明朝 Medium" panose="02020500000000000000" pitchFamily="18" charset="-128"/>
              </a:rPr>
              <a:t>建築物への再生可能エネルギーの導入にあたっては、建築物の</a:t>
            </a:r>
            <a:r>
              <a:rPr lang="ja-JP" altLang="en-US" sz="1600" u="sng" dirty="0">
                <a:latin typeface="BIZ UDP明朝 Medium" panose="02020500000000000000" pitchFamily="18" charset="-128"/>
                <a:ea typeface="BIZ UDP明朝 Medium" panose="02020500000000000000" pitchFamily="18" charset="-128"/>
              </a:rPr>
              <a:t>設計時から対応が必要。</a:t>
            </a:r>
            <a:endParaRPr lang="en-US" altLang="ja-JP" sz="1600" u="sng" dirty="0">
              <a:latin typeface="BIZ UDP明朝 Medium" panose="02020500000000000000" pitchFamily="18" charset="-128"/>
              <a:ea typeface="BIZ UDP明朝 Medium" panose="02020500000000000000" pitchFamily="18" charset="-128"/>
            </a:endParaRPr>
          </a:p>
          <a:p>
            <a:r>
              <a:rPr lang="ja-JP" altLang="en-US" sz="1600" dirty="0">
                <a:latin typeface="BIZ UDP明朝 Medium" panose="02020500000000000000" pitchFamily="18" charset="-128"/>
                <a:ea typeface="BIZ UDP明朝 Medium" panose="02020500000000000000" pitchFamily="18" charset="-128"/>
              </a:rPr>
              <a:t>　（太陽光発電設備の設置を前提にした、屋上の耐荷重や設備機器の配置等）</a:t>
            </a:r>
            <a:endParaRPr lang="en-US" altLang="ja-JP" sz="1600" dirty="0">
              <a:latin typeface="BIZ UDP明朝 Medium" panose="02020500000000000000" pitchFamily="18" charset="-128"/>
              <a:ea typeface="BIZ UDP明朝 Medium" panose="02020500000000000000" pitchFamily="18" charset="-128"/>
            </a:endParaRPr>
          </a:p>
          <a:p>
            <a:endParaRPr lang="en-US" altLang="ja-JP" sz="1600" dirty="0">
              <a:latin typeface="BIZ UDP明朝 Medium" panose="02020500000000000000" pitchFamily="18" charset="-128"/>
              <a:ea typeface="BIZ UDP明朝 Medium" panose="02020500000000000000" pitchFamily="18" charset="-128"/>
            </a:endParaRPr>
          </a:p>
          <a:p>
            <a:r>
              <a:rPr kumimoji="1" lang="ja-JP" altLang="en-US" sz="1600" dirty="0">
                <a:latin typeface="BIZ UDP明朝 Medium" panose="02020500000000000000" pitchFamily="18" charset="-128"/>
                <a:ea typeface="BIZ UDP明朝 Medium" panose="02020500000000000000" pitchFamily="18" charset="-128"/>
              </a:rPr>
              <a:t>○</a:t>
            </a:r>
            <a:r>
              <a:rPr lang="ja-JP" altLang="en-US" sz="1600" dirty="0">
                <a:latin typeface="BIZ UDP明朝 Medium" panose="02020500000000000000" pitchFamily="18" charset="-128"/>
                <a:ea typeface="BIZ UDP明朝 Medium" panose="02020500000000000000" pitchFamily="18" charset="-128"/>
              </a:rPr>
              <a:t>設計には一定の期間を要するため、導入義務化制度の</a:t>
            </a:r>
            <a:r>
              <a:rPr lang="ja-JP" altLang="en-US" sz="1600" u="sng" dirty="0">
                <a:latin typeface="BIZ UDP明朝 Medium" panose="02020500000000000000" pitchFamily="18" charset="-128"/>
                <a:ea typeface="BIZ UDP明朝 Medium" panose="02020500000000000000" pitchFamily="18" charset="-128"/>
              </a:rPr>
              <a:t>施行開始までに周知・対応期間が必要。</a:t>
            </a:r>
            <a:endParaRPr lang="en-US" altLang="ja-JP" sz="1600" u="sng" dirty="0">
              <a:latin typeface="BIZ UDP明朝 Medium" panose="02020500000000000000" pitchFamily="18" charset="-128"/>
              <a:ea typeface="BIZ UDP明朝 Medium" panose="02020500000000000000" pitchFamily="18" charset="-128"/>
            </a:endParaRPr>
          </a:p>
          <a:p>
            <a:endParaRPr lang="en-US" altLang="ja-JP" sz="1600" u="sng" dirty="0">
              <a:latin typeface="BIZ UDP明朝 Medium" panose="02020500000000000000" pitchFamily="18" charset="-128"/>
              <a:ea typeface="BIZ UDP明朝 Medium" panose="02020500000000000000" pitchFamily="18" charset="-128"/>
            </a:endParaRPr>
          </a:p>
          <a:p>
            <a:r>
              <a:rPr kumimoji="1" lang="ja-JP" altLang="en-US" sz="1600" dirty="0">
                <a:latin typeface="BIZ UDP明朝 Medium" panose="02020500000000000000" pitchFamily="18" charset="-128"/>
                <a:ea typeface="BIZ UDP明朝 Medium" panose="02020500000000000000" pitchFamily="18" charset="-128"/>
              </a:rPr>
              <a:t>○</a:t>
            </a:r>
            <a:r>
              <a:rPr lang="ja-JP" altLang="en-US" sz="1600" dirty="0">
                <a:latin typeface="BIZ UDP明朝 Medium" panose="02020500000000000000" pitchFamily="18" charset="-128"/>
                <a:ea typeface="BIZ UDP明朝 Medium" panose="02020500000000000000" pitchFamily="18" charset="-128"/>
              </a:rPr>
              <a:t>先行自治体の事例を参考に周知期間を検討。</a:t>
            </a:r>
            <a:endParaRPr lang="en-US" altLang="ja-JP" sz="1600" dirty="0">
              <a:latin typeface="BIZ UDP明朝 Medium" panose="02020500000000000000" pitchFamily="18" charset="-128"/>
              <a:ea typeface="BIZ UDP明朝 Medium" panose="02020500000000000000" pitchFamily="18" charset="-128"/>
            </a:endParaRPr>
          </a:p>
          <a:p>
            <a:endParaRPr lang="en-US" altLang="ja-JP" sz="1600" dirty="0">
              <a:latin typeface="BIZ UDP明朝 Medium" panose="02020500000000000000" pitchFamily="18" charset="-128"/>
              <a:ea typeface="BIZ UDP明朝 Medium" panose="02020500000000000000" pitchFamily="18" charset="-128"/>
            </a:endParaRPr>
          </a:p>
          <a:p>
            <a:endParaRPr lang="en-US" altLang="ja-JP" sz="1600" dirty="0">
              <a:latin typeface="BIZ UDP明朝 Medium" panose="02020500000000000000" pitchFamily="18" charset="-128"/>
              <a:ea typeface="BIZ UDP明朝 Medium" panose="02020500000000000000" pitchFamily="18" charset="-128"/>
            </a:endParaRPr>
          </a:p>
          <a:p>
            <a:endParaRPr lang="en-US" altLang="ja-JP" sz="1600" dirty="0">
              <a:latin typeface="BIZ UDP明朝 Medium" panose="02020500000000000000" pitchFamily="18" charset="-128"/>
              <a:ea typeface="BIZ UDP明朝 Medium" panose="02020500000000000000" pitchFamily="18" charset="-128"/>
            </a:endParaRPr>
          </a:p>
          <a:p>
            <a:endParaRPr lang="en-US" altLang="ja-JP" sz="1600" dirty="0">
              <a:latin typeface="BIZ UDP明朝 Medium" panose="02020500000000000000" pitchFamily="18" charset="-128"/>
              <a:ea typeface="BIZ UDP明朝 Medium" panose="02020500000000000000" pitchFamily="18" charset="-128"/>
            </a:endParaRPr>
          </a:p>
          <a:p>
            <a:endParaRPr lang="en-US" altLang="ja-JP" sz="1600" dirty="0">
              <a:latin typeface="BIZ UDP明朝 Medium" panose="02020500000000000000" pitchFamily="18" charset="-128"/>
              <a:ea typeface="BIZ UDP明朝 Medium" panose="02020500000000000000" pitchFamily="18" charset="-128"/>
            </a:endParaRPr>
          </a:p>
          <a:p>
            <a:endParaRPr lang="en-US" altLang="ja-JP" sz="1600" dirty="0">
              <a:latin typeface="BIZ UDP明朝 Medium" panose="02020500000000000000" pitchFamily="18" charset="-128"/>
              <a:ea typeface="BIZ UDP明朝 Medium" panose="02020500000000000000" pitchFamily="18" charset="-128"/>
            </a:endParaRPr>
          </a:p>
          <a:p>
            <a:pPr>
              <a:spcBef>
                <a:spcPts val="600"/>
              </a:spcBef>
            </a:pPr>
            <a:r>
              <a:rPr kumimoji="1" lang="ja-JP" altLang="en-US" sz="1600" dirty="0">
                <a:latin typeface="BIZ UDP明朝 Medium" panose="02020500000000000000" pitchFamily="18" charset="-128"/>
                <a:ea typeface="BIZ UDP明朝 Medium" panose="02020500000000000000" pitchFamily="18" charset="-128"/>
              </a:rPr>
              <a:t>○設計事務所や開発事業者、ビル所有者等に対して意見照会中。</a:t>
            </a:r>
            <a:endParaRPr kumimoji="1" lang="en-US" altLang="ja-JP" sz="1600" dirty="0">
              <a:latin typeface="BIZ UDP明朝 Medium" panose="02020500000000000000" pitchFamily="18" charset="-128"/>
              <a:ea typeface="BIZ UDP明朝 Medium" panose="02020500000000000000" pitchFamily="18" charset="-128"/>
            </a:endParaRPr>
          </a:p>
        </p:txBody>
      </p:sp>
      <p:sp>
        <p:nvSpPr>
          <p:cNvPr id="9" name="テキスト ボックス 8">
            <a:extLst>
              <a:ext uri="{FF2B5EF4-FFF2-40B4-BE49-F238E27FC236}">
                <a16:creationId xmlns:a16="http://schemas.microsoft.com/office/drawing/2014/main" id="{E061E702-358A-6EE3-5FF0-7E66E90D5F71}"/>
              </a:ext>
            </a:extLst>
          </p:cNvPr>
          <p:cNvSpPr txBox="1"/>
          <p:nvPr/>
        </p:nvSpPr>
        <p:spPr>
          <a:xfrm>
            <a:off x="264160" y="2438859"/>
            <a:ext cx="4886574" cy="338554"/>
          </a:xfrm>
          <a:prstGeom prst="rect">
            <a:avLst/>
          </a:prstGeom>
          <a:noFill/>
        </p:spPr>
        <p:txBody>
          <a:bodyPr wrap="square" rtlCol="0">
            <a:spAutoFit/>
          </a:bodyPr>
          <a:lstStyle/>
          <a:p>
            <a:r>
              <a:rPr kumimoji="1" lang="ja-JP" altLang="en-US" sz="1600" dirty="0">
                <a:latin typeface="BIZ UDPゴシック" panose="020B0400000000000000" pitchFamily="50" charset="-128"/>
                <a:ea typeface="BIZ UDPゴシック" panose="020B0400000000000000" pitchFamily="50" charset="-128"/>
              </a:rPr>
              <a:t>＜大阪府での検討にあたっての考え方＞</a:t>
            </a:r>
          </a:p>
        </p:txBody>
      </p:sp>
      <p:sp>
        <p:nvSpPr>
          <p:cNvPr id="3" name="正方形/長方形 2">
            <a:extLst>
              <a:ext uri="{FF2B5EF4-FFF2-40B4-BE49-F238E27FC236}">
                <a16:creationId xmlns:a16="http://schemas.microsoft.com/office/drawing/2014/main" id="{0BE93658-B235-5C5F-783C-79A52EF4A647}"/>
              </a:ext>
            </a:extLst>
          </p:cNvPr>
          <p:cNvSpPr/>
          <p:nvPr/>
        </p:nvSpPr>
        <p:spPr>
          <a:xfrm>
            <a:off x="296296" y="804209"/>
            <a:ext cx="8593704" cy="1186913"/>
          </a:xfrm>
          <a:prstGeom prst="rect">
            <a:avLst/>
          </a:prstGeom>
          <a:no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スライド番号プレースホルダー 3">
            <a:extLst>
              <a:ext uri="{FF2B5EF4-FFF2-40B4-BE49-F238E27FC236}">
                <a16:creationId xmlns:a16="http://schemas.microsoft.com/office/drawing/2014/main" id="{DC978B28-4E9E-63A0-9679-3BEC4B067E39}"/>
              </a:ext>
            </a:extLst>
          </p:cNvPr>
          <p:cNvSpPr>
            <a:spLocks noGrp="1"/>
          </p:cNvSpPr>
          <p:nvPr>
            <p:ph type="sldNum" sz="quarter" idx="12"/>
          </p:nvPr>
        </p:nvSpPr>
        <p:spPr>
          <a:xfrm>
            <a:off x="6832600" y="6492875"/>
            <a:ext cx="2057400" cy="365125"/>
          </a:xfrm>
        </p:spPr>
        <p:txBody>
          <a:bodyPr/>
          <a:lstStyle/>
          <a:p>
            <a:fld id="{203A2EBC-B70D-400C-B624-6CE949F69608}" type="slidenum">
              <a:rPr kumimoji="1" lang="ja-JP" altLang="en-US" sz="1800" smtClean="0"/>
              <a:t>25</a:t>
            </a:fld>
            <a:endParaRPr kumimoji="1" lang="ja-JP" altLang="en-US" dirty="0"/>
          </a:p>
        </p:txBody>
      </p:sp>
      <p:graphicFrame>
        <p:nvGraphicFramePr>
          <p:cNvPr id="10" name="表 9">
            <a:extLst>
              <a:ext uri="{FF2B5EF4-FFF2-40B4-BE49-F238E27FC236}">
                <a16:creationId xmlns:a16="http://schemas.microsoft.com/office/drawing/2014/main" id="{47D3339F-F653-9652-F042-7B845F6D5ABD}"/>
              </a:ext>
            </a:extLst>
          </p:cNvPr>
          <p:cNvGraphicFramePr>
            <a:graphicFrameLocks noGrp="1"/>
          </p:cNvGraphicFramePr>
          <p:nvPr>
            <p:extLst>
              <p:ext uri="{D42A27DB-BD31-4B8C-83A1-F6EECF244321}">
                <p14:modId xmlns:p14="http://schemas.microsoft.com/office/powerpoint/2010/main" val="2644459684"/>
              </p:ext>
            </p:extLst>
          </p:nvPr>
        </p:nvGraphicFramePr>
        <p:xfrm>
          <a:off x="428545" y="4509373"/>
          <a:ext cx="8195312" cy="1127760"/>
        </p:xfrm>
        <a:graphic>
          <a:graphicData uri="http://schemas.openxmlformats.org/drawingml/2006/table">
            <a:tbl>
              <a:tblPr firstRow="1" bandRow="1">
                <a:tableStyleId>{5C22544A-7EE6-4342-B048-85BDC9FD1C3A}</a:tableStyleId>
              </a:tblPr>
              <a:tblGrid>
                <a:gridCol w="2167255">
                  <a:extLst>
                    <a:ext uri="{9D8B030D-6E8A-4147-A177-3AD203B41FA5}">
                      <a16:colId xmlns:a16="http://schemas.microsoft.com/office/drawing/2014/main" val="57317746"/>
                    </a:ext>
                  </a:extLst>
                </a:gridCol>
                <a:gridCol w="1397318">
                  <a:extLst>
                    <a:ext uri="{9D8B030D-6E8A-4147-A177-3AD203B41FA5}">
                      <a16:colId xmlns:a16="http://schemas.microsoft.com/office/drawing/2014/main" val="2822584417"/>
                    </a:ext>
                  </a:extLst>
                </a:gridCol>
                <a:gridCol w="775018">
                  <a:extLst>
                    <a:ext uri="{9D8B030D-6E8A-4147-A177-3AD203B41FA5}">
                      <a16:colId xmlns:a16="http://schemas.microsoft.com/office/drawing/2014/main" val="2990337009"/>
                    </a:ext>
                  </a:extLst>
                </a:gridCol>
                <a:gridCol w="909955">
                  <a:extLst>
                    <a:ext uri="{9D8B030D-6E8A-4147-A177-3AD203B41FA5}">
                      <a16:colId xmlns:a16="http://schemas.microsoft.com/office/drawing/2014/main" val="3794837213"/>
                    </a:ext>
                  </a:extLst>
                </a:gridCol>
                <a:gridCol w="1395730">
                  <a:extLst>
                    <a:ext uri="{9D8B030D-6E8A-4147-A177-3AD203B41FA5}">
                      <a16:colId xmlns:a16="http://schemas.microsoft.com/office/drawing/2014/main" val="3248707686"/>
                    </a:ext>
                  </a:extLst>
                </a:gridCol>
                <a:gridCol w="775018">
                  <a:extLst>
                    <a:ext uri="{9D8B030D-6E8A-4147-A177-3AD203B41FA5}">
                      <a16:colId xmlns:a16="http://schemas.microsoft.com/office/drawing/2014/main" val="3183050036"/>
                    </a:ext>
                  </a:extLst>
                </a:gridCol>
                <a:gridCol w="775018">
                  <a:extLst>
                    <a:ext uri="{9D8B030D-6E8A-4147-A177-3AD203B41FA5}">
                      <a16:colId xmlns:a16="http://schemas.microsoft.com/office/drawing/2014/main" val="4162542752"/>
                    </a:ext>
                  </a:extLst>
                </a:gridCol>
              </a:tblGrid>
              <a:tr h="134842">
                <a:tc>
                  <a:txBody>
                    <a:bodyPr/>
                    <a:lstStyle/>
                    <a:p>
                      <a:pPr algn="ctr"/>
                      <a:r>
                        <a:rPr kumimoji="1" lang="ja-JP" altLang="en-US" sz="1400" dirty="0">
                          <a:latin typeface="BIZ UDPゴシック" panose="020B0400000000000000" pitchFamily="50" charset="-128"/>
                          <a:ea typeface="BIZ UDPゴシック" panose="020B0400000000000000" pitchFamily="50" charset="-128"/>
                        </a:rPr>
                        <a:t>自治体</a:t>
                      </a:r>
                    </a:p>
                  </a:txBody>
                  <a:tcPr>
                    <a:solidFill>
                      <a:schemeClr val="accent5">
                        <a:lumMod val="75000"/>
                      </a:schemeClr>
                    </a:solidFill>
                  </a:tcPr>
                </a:tc>
                <a:tc>
                  <a:txBody>
                    <a:bodyPr/>
                    <a:lstStyle/>
                    <a:p>
                      <a:pPr algn="ctr"/>
                      <a:r>
                        <a:rPr kumimoji="1" lang="ja-JP" altLang="en-US" sz="1400" dirty="0">
                          <a:latin typeface="BIZ UDPゴシック" panose="020B0400000000000000" pitchFamily="50" charset="-128"/>
                          <a:ea typeface="BIZ UDPゴシック" panose="020B0400000000000000" pitchFamily="50" charset="-128"/>
                        </a:rPr>
                        <a:t>京都府・京都市</a:t>
                      </a:r>
                    </a:p>
                  </a:txBody>
                  <a:tcPr/>
                </a:tc>
                <a:tc>
                  <a:txBody>
                    <a:bodyPr/>
                    <a:lstStyle/>
                    <a:p>
                      <a:pPr algn="ctr"/>
                      <a:r>
                        <a:rPr kumimoji="1" lang="ja-JP" altLang="en-US" sz="1400" dirty="0">
                          <a:latin typeface="BIZ UDPゴシック" panose="020B0400000000000000" pitchFamily="50" charset="-128"/>
                          <a:ea typeface="BIZ UDPゴシック" panose="020B0400000000000000" pitchFamily="50" charset="-128"/>
                        </a:rPr>
                        <a:t>群馬県</a:t>
                      </a:r>
                    </a:p>
                  </a:txBody>
                  <a:tcPr/>
                </a:tc>
                <a:tc>
                  <a:txBody>
                    <a:bodyPr/>
                    <a:lstStyle/>
                    <a:p>
                      <a:pPr algn="ctr"/>
                      <a:r>
                        <a:rPr kumimoji="1" lang="ja-JP" altLang="en-US" sz="1400" dirty="0">
                          <a:latin typeface="BIZ UDPゴシック" panose="020B0400000000000000" pitchFamily="50" charset="-128"/>
                          <a:ea typeface="BIZ UDPゴシック" panose="020B0400000000000000" pitchFamily="50" charset="-128"/>
                        </a:rPr>
                        <a:t>東京都</a:t>
                      </a:r>
                    </a:p>
                  </a:txBody>
                  <a:tcPr/>
                </a:tc>
                <a:tc>
                  <a:txBody>
                    <a:bodyPr/>
                    <a:lstStyle/>
                    <a:p>
                      <a:pPr algn="ctr"/>
                      <a:r>
                        <a:rPr kumimoji="1" lang="ja-JP" altLang="en-US" sz="1400" dirty="0">
                          <a:latin typeface="BIZ UDPゴシック" panose="020B0400000000000000" pitchFamily="50" charset="-128"/>
                          <a:ea typeface="BIZ UDPゴシック" panose="020B0400000000000000" pitchFamily="50" charset="-128"/>
                        </a:rPr>
                        <a:t>川崎市</a:t>
                      </a:r>
                    </a:p>
                  </a:txBody>
                  <a:tcPr/>
                </a:tc>
                <a:tc>
                  <a:txBody>
                    <a:bodyPr/>
                    <a:lstStyle/>
                    <a:p>
                      <a:pPr algn="ctr"/>
                      <a:r>
                        <a:rPr kumimoji="1" lang="ja-JP" altLang="en-US" sz="1400" dirty="0">
                          <a:latin typeface="BIZ UDPゴシック" panose="020B0400000000000000" pitchFamily="50" charset="-128"/>
                          <a:ea typeface="BIZ UDPゴシック" panose="020B0400000000000000" pitchFamily="50" charset="-128"/>
                        </a:rPr>
                        <a:t>仙台市</a:t>
                      </a:r>
                    </a:p>
                  </a:txBody>
                  <a:tcPr/>
                </a:tc>
                <a:tc>
                  <a:txBody>
                    <a:bodyPr/>
                    <a:lstStyle/>
                    <a:p>
                      <a:pPr algn="ctr"/>
                      <a:r>
                        <a:rPr kumimoji="1" lang="ja-JP" altLang="en-US" sz="1400" dirty="0">
                          <a:latin typeface="BIZ UDPゴシック" panose="020B0400000000000000" pitchFamily="50" charset="-128"/>
                          <a:ea typeface="BIZ UDPゴシック" panose="020B0400000000000000" pitchFamily="50" charset="-128"/>
                        </a:rPr>
                        <a:t>長野県</a:t>
                      </a:r>
                    </a:p>
                  </a:txBody>
                  <a:tcPr/>
                </a:tc>
                <a:extLst>
                  <a:ext uri="{0D108BD9-81ED-4DB2-BD59-A6C34878D82A}">
                    <a16:rowId xmlns:a16="http://schemas.microsoft.com/office/drawing/2014/main" val="3799739896"/>
                  </a:ext>
                </a:extLst>
              </a:tr>
              <a:tr h="152400">
                <a:tc>
                  <a:txBody>
                    <a:bodyPr/>
                    <a:lstStyle/>
                    <a:p>
                      <a:pPr algn="ctr"/>
                      <a:r>
                        <a:rPr kumimoji="1" lang="ja-JP" altLang="en-US" sz="1400" b="1" dirty="0">
                          <a:solidFill>
                            <a:schemeClr val="bg1"/>
                          </a:solidFill>
                          <a:latin typeface="BIZ UDPゴシック" panose="020B0400000000000000" pitchFamily="50" charset="-128"/>
                          <a:ea typeface="BIZ UDPゴシック" panose="020B0400000000000000" pitchFamily="50" charset="-128"/>
                        </a:rPr>
                        <a:t>条例改正から施行までの期間（概ねの期間）</a:t>
                      </a:r>
                    </a:p>
                  </a:txBody>
                  <a:tcPr>
                    <a:solidFill>
                      <a:schemeClr val="accent5">
                        <a:lumMod val="75000"/>
                      </a:schemeClr>
                    </a:solidFill>
                  </a:tcPr>
                </a:tc>
                <a:tc>
                  <a:txBody>
                    <a:bodyPr/>
                    <a:lstStyle/>
                    <a:p>
                      <a:pPr algn="ctr"/>
                      <a:r>
                        <a:rPr kumimoji="1" lang="ja-JP" altLang="en-US" sz="1400" dirty="0">
                          <a:latin typeface="BIZ UDPゴシック" panose="020B0400000000000000" pitchFamily="50" charset="-128"/>
                          <a:ea typeface="BIZ UDPゴシック" panose="020B0400000000000000" pitchFamily="50" charset="-128"/>
                        </a:rPr>
                        <a:t>１年</a:t>
                      </a:r>
                      <a:endParaRPr kumimoji="1" lang="en-US" altLang="ja-JP" sz="1400" dirty="0">
                        <a:latin typeface="BIZ UDPゴシック" panose="020B0400000000000000" pitchFamily="50" charset="-128"/>
                        <a:ea typeface="BIZ UDPゴシック" panose="020B0400000000000000" pitchFamily="50" charset="-128"/>
                      </a:endParaRPr>
                    </a:p>
                    <a:p>
                      <a:pPr algn="ctr"/>
                      <a:r>
                        <a:rPr kumimoji="1" lang="ja-JP" altLang="en-US" sz="1200" dirty="0">
                          <a:latin typeface="BIZ UDPゴシック" panose="020B0400000000000000" pitchFamily="50" charset="-128"/>
                          <a:ea typeface="BIZ UDPゴシック" panose="020B0400000000000000" pitchFamily="50" charset="-128"/>
                        </a:rPr>
                        <a:t>（制度改正時）</a:t>
                      </a:r>
                      <a:endParaRPr kumimoji="1" lang="ja-JP" altLang="en-US" sz="1400" dirty="0">
                        <a:latin typeface="BIZ UDPゴシック" panose="020B0400000000000000" pitchFamily="50" charset="-128"/>
                        <a:ea typeface="BIZ UDPゴシック" panose="020B0400000000000000" pitchFamily="50" charset="-128"/>
                      </a:endParaRPr>
                    </a:p>
                  </a:txBody>
                  <a:tcPr/>
                </a:tc>
                <a:tc>
                  <a:txBody>
                    <a:bodyPr/>
                    <a:lstStyle/>
                    <a:p>
                      <a:pPr algn="ctr"/>
                      <a:r>
                        <a:rPr kumimoji="1" lang="ja-JP" altLang="en-US" sz="1400" dirty="0">
                          <a:latin typeface="BIZ UDPゴシック" panose="020B0400000000000000" pitchFamily="50" charset="-128"/>
                          <a:ea typeface="BIZ UDPゴシック" panose="020B0400000000000000" pitchFamily="50" charset="-128"/>
                        </a:rPr>
                        <a:t>１年</a:t>
                      </a:r>
                    </a:p>
                  </a:txBody>
                  <a:tcPr/>
                </a:tc>
                <a:tc>
                  <a:txBody>
                    <a:bodyPr/>
                    <a:lstStyle/>
                    <a:p>
                      <a:pPr algn="ctr"/>
                      <a:r>
                        <a:rPr kumimoji="1" lang="en-US" altLang="ja-JP" sz="1400" dirty="0">
                          <a:latin typeface="BIZ UDPゴシック" panose="020B0400000000000000" pitchFamily="50" charset="-128"/>
                          <a:ea typeface="BIZ UDPゴシック" panose="020B0400000000000000" pitchFamily="50" charset="-128"/>
                        </a:rPr>
                        <a:t>2</a:t>
                      </a:r>
                      <a:r>
                        <a:rPr kumimoji="1" lang="ja-JP" altLang="en-US" sz="1400" dirty="0">
                          <a:latin typeface="BIZ UDPゴシック" panose="020B0400000000000000" pitchFamily="50" charset="-128"/>
                          <a:ea typeface="BIZ UDPゴシック" panose="020B0400000000000000" pitchFamily="50" charset="-128"/>
                        </a:rPr>
                        <a:t>年</a:t>
                      </a:r>
                    </a:p>
                  </a:txBody>
                  <a:tcPr/>
                </a:tc>
                <a:tc>
                  <a:txBody>
                    <a:bodyPr/>
                    <a:lstStyle/>
                    <a:p>
                      <a:pPr algn="ctr"/>
                      <a:r>
                        <a:rPr kumimoji="1" lang="ja-JP" altLang="en-US" sz="1400" dirty="0">
                          <a:latin typeface="BIZ UDPゴシック" panose="020B0400000000000000" pitchFamily="50" charset="-128"/>
                          <a:ea typeface="BIZ UDPゴシック" panose="020B0400000000000000" pitchFamily="50" charset="-128"/>
                        </a:rPr>
                        <a:t>２年</a:t>
                      </a:r>
                      <a:endParaRPr kumimoji="1" lang="en-US" altLang="ja-JP" sz="1400" dirty="0">
                        <a:latin typeface="BIZ UDPゴシック" panose="020B0400000000000000" pitchFamily="50" charset="-128"/>
                        <a:ea typeface="BIZ UDPゴシック" panose="020B0400000000000000" pitchFamily="50" charset="-128"/>
                      </a:endParaRPr>
                    </a:p>
                    <a:p>
                      <a:pPr algn="ctr"/>
                      <a:r>
                        <a:rPr kumimoji="1" lang="ja-JP" altLang="en-US" sz="1200" dirty="0">
                          <a:latin typeface="BIZ UDPゴシック" panose="020B0400000000000000" pitchFamily="50" charset="-128"/>
                          <a:ea typeface="BIZ UDPゴシック" panose="020B0400000000000000" pitchFamily="50" charset="-128"/>
                        </a:rPr>
                        <a:t>（規則改正～</a:t>
                      </a:r>
                      <a:r>
                        <a:rPr kumimoji="1" lang="en-US" altLang="ja-JP" sz="1200" dirty="0">
                          <a:latin typeface="BIZ UDPゴシック" panose="020B0400000000000000" pitchFamily="50" charset="-128"/>
                          <a:ea typeface="BIZ UDPゴシック" panose="020B0400000000000000" pitchFamily="50" charset="-128"/>
                        </a:rPr>
                        <a:t>1</a:t>
                      </a:r>
                      <a:r>
                        <a:rPr kumimoji="1" lang="ja-JP" altLang="en-US" sz="1200" dirty="0">
                          <a:latin typeface="BIZ UDPゴシック" panose="020B0400000000000000" pitchFamily="50" charset="-128"/>
                          <a:ea typeface="BIZ UDPゴシック" panose="020B0400000000000000" pitchFamily="50" charset="-128"/>
                        </a:rPr>
                        <a:t>年）</a:t>
                      </a:r>
                    </a:p>
                  </a:txBody>
                  <a:tcPr/>
                </a:tc>
                <a:tc>
                  <a:txBody>
                    <a:bodyPr/>
                    <a:lstStyle/>
                    <a:p>
                      <a:pPr algn="ctr"/>
                      <a:r>
                        <a:rPr kumimoji="1" lang="en-US" altLang="ja-JP" sz="1400" dirty="0">
                          <a:latin typeface="BIZ UDPゴシック" panose="020B0400000000000000" pitchFamily="50" charset="-128"/>
                          <a:ea typeface="BIZ UDPゴシック" panose="020B0400000000000000" pitchFamily="50" charset="-128"/>
                        </a:rPr>
                        <a:t>1</a:t>
                      </a:r>
                      <a:r>
                        <a:rPr kumimoji="1" lang="ja-JP" altLang="en-US" sz="1400" dirty="0">
                          <a:latin typeface="BIZ UDPゴシック" panose="020B0400000000000000" pitchFamily="50" charset="-128"/>
                          <a:ea typeface="BIZ UDPゴシック" panose="020B0400000000000000" pitchFamily="50" charset="-128"/>
                        </a:rPr>
                        <a:t>年</a:t>
                      </a:r>
                    </a:p>
                  </a:txBody>
                  <a:tcPr/>
                </a:tc>
                <a:tc>
                  <a:txBody>
                    <a:bodyPr/>
                    <a:lstStyle/>
                    <a:p>
                      <a:pPr algn="ctr"/>
                      <a:r>
                        <a:rPr kumimoji="1" lang="en-US" altLang="ja-JP" sz="1400" dirty="0">
                          <a:latin typeface="BIZ UDPゴシック" panose="020B0400000000000000" pitchFamily="50" charset="-128"/>
                          <a:ea typeface="BIZ UDPゴシック" panose="020B0400000000000000" pitchFamily="50" charset="-128"/>
                        </a:rPr>
                        <a:t>2</a:t>
                      </a:r>
                      <a:r>
                        <a:rPr kumimoji="1" lang="ja-JP" altLang="en-US" sz="1400" dirty="0">
                          <a:latin typeface="BIZ UDPゴシック" panose="020B0400000000000000" pitchFamily="50" charset="-128"/>
                          <a:ea typeface="BIZ UDPゴシック" panose="020B0400000000000000" pitchFamily="50" charset="-128"/>
                        </a:rPr>
                        <a:t>年</a:t>
                      </a:r>
                    </a:p>
                  </a:txBody>
                  <a:tcPr/>
                </a:tc>
                <a:extLst>
                  <a:ext uri="{0D108BD9-81ED-4DB2-BD59-A6C34878D82A}">
                    <a16:rowId xmlns:a16="http://schemas.microsoft.com/office/drawing/2014/main" val="2951555012"/>
                  </a:ext>
                </a:extLst>
              </a:tr>
              <a:tr h="152400">
                <a:tc>
                  <a:txBody>
                    <a:bodyPr/>
                    <a:lstStyle/>
                    <a:p>
                      <a:pPr algn="ctr"/>
                      <a:r>
                        <a:rPr kumimoji="1" lang="ja-JP" altLang="en-US" sz="1400" b="1" dirty="0">
                          <a:solidFill>
                            <a:schemeClr val="bg1"/>
                          </a:solidFill>
                          <a:latin typeface="BIZ UDPゴシック" panose="020B0400000000000000" pitchFamily="50" charset="-128"/>
                          <a:ea typeface="BIZ UDPゴシック" panose="020B0400000000000000" pitchFamily="50" charset="-128"/>
                        </a:rPr>
                        <a:t>制度開始年度</a:t>
                      </a:r>
                    </a:p>
                  </a:txBody>
                  <a:tcPr>
                    <a:solidFill>
                      <a:schemeClr val="accent5">
                        <a:lumMod val="75000"/>
                      </a:schemeClr>
                    </a:solidFill>
                  </a:tcPr>
                </a:tc>
                <a:tc>
                  <a:txBody>
                    <a:bodyPr/>
                    <a:lstStyle/>
                    <a:p>
                      <a:pPr algn="ctr"/>
                      <a:r>
                        <a:rPr kumimoji="1" lang="en-US" altLang="ja-JP" sz="1400" dirty="0">
                          <a:latin typeface="BIZ UDPゴシック" panose="020B0400000000000000" pitchFamily="50" charset="-128"/>
                          <a:ea typeface="BIZ UDPゴシック" panose="020B0400000000000000" pitchFamily="50" charset="-128"/>
                        </a:rPr>
                        <a:t>R4</a:t>
                      </a:r>
                      <a:endParaRPr kumimoji="1" lang="ja-JP" altLang="en-US" sz="1400" dirty="0">
                        <a:latin typeface="BIZ UDPゴシック" panose="020B0400000000000000" pitchFamily="50" charset="-128"/>
                        <a:ea typeface="BIZ UDPゴシック" panose="020B0400000000000000" pitchFamily="50" charset="-128"/>
                      </a:endParaRPr>
                    </a:p>
                  </a:txBody>
                  <a:tcPr/>
                </a:tc>
                <a:tc>
                  <a:txBody>
                    <a:bodyPr/>
                    <a:lstStyle/>
                    <a:p>
                      <a:pPr algn="ctr"/>
                      <a:r>
                        <a:rPr kumimoji="1" lang="ja-JP" altLang="en-US" sz="1400" dirty="0">
                          <a:latin typeface="BIZ UDPゴシック" panose="020B0400000000000000" pitchFamily="50" charset="-128"/>
                          <a:ea typeface="BIZ UDPゴシック" panose="020B0400000000000000" pitchFamily="50" charset="-128"/>
                        </a:rPr>
                        <a:t>Ｒ５</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Ｒ</a:t>
                      </a:r>
                      <a:r>
                        <a:rPr kumimoji="1" lang="en-US" altLang="ja-JP" sz="1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7</a:t>
                      </a:r>
                      <a:endParaRPr kumimoji="1" lang="ja-JP" altLang="en-US" sz="1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Ｒ</a:t>
                      </a:r>
                      <a:r>
                        <a:rPr kumimoji="1" lang="en-US" altLang="ja-JP" sz="1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7</a:t>
                      </a:r>
                      <a:endParaRPr kumimoji="1" lang="ja-JP" altLang="en-US" sz="1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Ｒ</a:t>
                      </a:r>
                      <a:r>
                        <a:rPr kumimoji="1" lang="en-US" altLang="ja-JP" sz="1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9</a:t>
                      </a:r>
                      <a:endParaRPr kumimoji="1" lang="ja-JP" altLang="en-US" sz="1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Ｒ</a:t>
                      </a:r>
                      <a:r>
                        <a:rPr kumimoji="1" lang="en-US" altLang="ja-JP" sz="1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10</a:t>
                      </a:r>
                      <a:endParaRPr kumimoji="1" lang="ja-JP" altLang="en-US" sz="1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a:txBody>
                  <a:tcPr/>
                </a:tc>
                <a:extLst>
                  <a:ext uri="{0D108BD9-81ED-4DB2-BD59-A6C34878D82A}">
                    <a16:rowId xmlns:a16="http://schemas.microsoft.com/office/drawing/2014/main" val="1546335476"/>
                  </a:ext>
                </a:extLst>
              </a:tr>
            </a:tbl>
          </a:graphicData>
        </a:graphic>
      </p:graphicFrame>
    </p:spTree>
    <p:extLst>
      <p:ext uri="{BB962C8B-B14F-4D97-AF65-F5344CB8AC3E}">
        <p14:creationId xmlns:p14="http://schemas.microsoft.com/office/powerpoint/2010/main" val="28926110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2651272D-8D1A-4965-AA9A-7DDCC9A73C4C}"/>
              </a:ext>
            </a:extLst>
          </p:cNvPr>
          <p:cNvSpPr>
            <a:spLocks noGrp="1"/>
          </p:cNvSpPr>
          <p:nvPr>
            <p:ph idx="1"/>
          </p:nvPr>
        </p:nvSpPr>
        <p:spPr>
          <a:xfrm>
            <a:off x="267021" y="2630873"/>
            <a:ext cx="8602556" cy="757130"/>
          </a:xfrm>
        </p:spPr>
        <p:txBody>
          <a:bodyPr wrap="square">
            <a:spAutoFit/>
          </a:bodyPr>
          <a:lstStyle/>
          <a:p>
            <a:pPr marL="0" indent="0">
              <a:buNone/>
            </a:pPr>
            <a:r>
              <a:rPr lang="ja-JP" altLang="en-US" sz="4800" dirty="0">
                <a:latin typeface="BIZ UDPゴシック" panose="020B0400000000000000" pitchFamily="50" charset="-128"/>
                <a:ea typeface="BIZ UDPゴシック" panose="020B0400000000000000" pitchFamily="50" charset="-128"/>
              </a:rPr>
              <a:t>（３</a:t>
            </a:r>
            <a:r>
              <a:rPr lang="en-US" altLang="ja-JP" sz="4800" dirty="0">
                <a:latin typeface="BIZ UDPゴシック" panose="020B0400000000000000" pitchFamily="50" charset="-128"/>
                <a:ea typeface="BIZ UDPゴシック" panose="020B0400000000000000" pitchFamily="50" charset="-128"/>
              </a:rPr>
              <a:t>)</a:t>
            </a:r>
            <a:r>
              <a:rPr lang="ja-JP" altLang="en-US" sz="4800" dirty="0">
                <a:latin typeface="BIZ UDPゴシック" panose="020B0400000000000000" pitchFamily="50" charset="-128"/>
                <a:ea typeface="BIZ UDPゴシック" panose="020B0400000000000000" pitchFamily="50" charset="-128"/>
              </a:rPr>
              <a:t>今後のスケジュール（予定）</a:t>
            </a:r>
            <a:endParaRPr kumimoji="1" lang="ja-JP" altLang="en-US" sz="4800" dirty="0">
              <a:latin typeface="BIZ UDPゴシック" panose="020B0400000000000000" pitchFamily="50" charset="-128"/>
              <a:ea typeface="BIZ UDPゴシック" panose="020B0400000000000000" pitchFamily="50" charset="-128"/>
            </a:endParaRPr>
          </a:p>
        </p:txBody>
      </p:sp>
      <p:sp>
        <p:nvSpPr>
          <p:cNvPr id="4" name="テキスト ボックス 3">
            <a:extLst>
              <a:ext uri="{FF2B5EF4-FFF2-40B4-BE49-F238E27FC236}">
                <a16:creationId xmlns:a16="http://schemas.microsoft.com/office/drawing/2014/main" id="{AC185294-16AC-4E4C-BD99-38F4FEDBE35D}"/>
              </a:ext>
            </a:extLst>
          </p:cNvPr>
          <p:cNvSpPr txBox="1"/>
          <p:nvPr/>
        </p:nvSpPr>
        <p:spPr>
          <a:xfrm>
            <a:off x="0" y="0"/>
            <a:ext cx="9144000" cy="400110"/>
          </a:xfrm>
          <a:prstGeom prst="rect">
            <a:avLst/>
          </a:prstGeom>
          <a:solidFill>
            <a:schemeClr val="accent5">
              <a:lumMod val="40000"/>
              <a:lumOff val="60000"/>
            </a:schemeClr>
          </a:solidFill>
        </p:spPr>
        <p:txBody>
          <a:bodyPr wrap="square" rtlCol="0">
            <a:spAutoFit/>
          </a:bodyPr>
          <a:lstStyle/>
          <a:p>
            <a:r>
              <a:rPr kumimoji="1" lang="ja-JP" altLang="en-US" sz="2000" dirty="0">
                <a:latin typeface="BIZ UDPゴシック" panose="020B0400000000000000" pitchFamily="50" charset="-128"/>
                <a:ea typeface="BIZ UDPゴシック" panose="020B0400000000000000" pitchFamily="50" charset="-128"/>
              </a:rPr>
              <a:t>（３）今後のスケジュール（予定）</a:t>
            </a:r>
          </a:p>
        </p:txBody>
      </p:sp>
      <p:sp>
        <p:nvSpPr>
          <p:cNvPr id="6" name="スライド番号プレースホルダー 5">
            <a:extLst>
              <a:ext uri="{FF2B5EF4-FFF2-40B4-BE49-F238E27FC236}">
                <a16:creationId xmlns:a16="http://schemas.microsoft.com/office/drawing/2014/main" id="{7E736EC7-54A8-40AD-931F-46BA1A78DE24}"/>
              </a:ext>
            </a:extLst>
          </p:cNvPr>
          <p:cNvSpPr>
            <a:spLocks noGrp="1"/>
          </p:cNvSpPr>
          <p:nvPr>
            <p:ph type="sldNum" sz="quarter" idx="12"/>
          </p:nvPr>
        </p:nvSpPr>
        <p:spPr>
          <a:xfrm>
            <a:off x="6812177" y="6492875"/>
            <a:ext cx="2057400" cy="365125"/>
          </a:xfrm>
        </p:spPr>
        <p:txBody>
          <a:bodyPr/>
          <a:lstStyle/>
          <a:p>
            <a:fld id="{203A2EBC-B70D-400C-B624-6CE949F69608}" type="slidenum">
              <a:rPr kumimoji="1" lang="ja-JP" altLang="en-US" sz="1800" smtClean="0"/>
              <a:t>26</a:t>
            </a:fld>
            <a:endParaRPr kumimoji="1" lang="ja-JP" altLang="en-US" sz="1800" dirty="0"/>
          </a:p>
        </p:txBody>
      </p:sp>
    </p:spTree>
    <p:extLst>
      <p:ext uri="{BB962C8B-B14F-4D97-AF65-F5344CB8AC3E}">
        <p14:creationId xmlns:p14="http://schemas.microsoft.com/office/powerpoint/2010/main" val="6402404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a:extLst>
              <a:ext uri="{FF2B5EF4-FFF2-40B4-BE49-F238E27FC236}">
                <a16:creationId xmlns:a16="http://schemas.microsoft.com/office/drawing/2014/main" id="{9DCC0B17-A618-44A5-AFA3-F1B970E18006}"/>
              </a:ext>
            </a:extLst>
          </p:cNvPr>
          <p:cNvSpPr>
            <a:spLocks noGrp="1"/>
          </p:cNvSpPr>
          <p:nvPr>
            <p:ph type="sldNum" sz="quarter" idx="12"/>
          </p:nvPr>
        </p:nvSpPr>
        <p:spPr>
          <a:xfrm>
            <a:off x="6808808" y="6432809"/>
            <a:ext cx="2057400" cy="365125"/>
          </a:xfrm>
        </p:spPr>
        <p:txBody>
          <a:bodyPr/>
          <a:lstStyle/>
          <a:p>
            <a:fld id="{203A2EBC-B70D-400C-B624-6CE949F69608}" type="slidenum">
              <a:rPr kumimoji="1" lang="ja-JP" altLang="en-US" sz="1800" smtClean="0"/>
              <a:t>27</a:t>
            </a:fld>
            <a:endParaRPr kumimoji="1" lang="ja-JP" altLang="en-US" dirty="0"/>
          </a:p>
        </p:txBody>
      </p:sp>
      <p:sp>
        <p:nvSpPr>
          <p:cNvPr id="6" name="テキスト ボックス 5">
            <a:extLst>
              <a:ext uri="{FF2B5EF4-FFF2-40B4-BE49-F238E27FC236}">
                <a16:creationId xmlns:a16="http://schemas.microsoft.com/office/drawing/2014/main" id="{C136F8F9-0DFA-4C9A-B33B-A887FB45F423}"/>
              </a:ext>
            </a:extLst>
          </p:cNvPr>
          <p:cNvSpPr txBox="1"/>
          <p:nvPr/>
        </p:nvSpPr>
        <p:spPr>
          <a:xfrm>
            <a:off x="0" y="0"/>
            <a:ext cx="9144000" cy="400110"/>
          </a:xfrm>
          <a:prstGeom prst="rect">
            <a:avLst/>
          </a:prstGeom>
          <a:solidFill>
            <a:schemeClr val="accent5">
              <a:lumMod val="40000"/>
              <a:lumOff val="60000"/>
            </a:schemeClr>
          </a:solidFill>
        </p:spPr>
        <p:txBody>
          <a:bodyPr wrap="square" rtlCol="0">
            <a:spAutoFit/>
          </a:bodyPr>
          <a:lstStyle/>
          <a:p>
            <a:r>
              <a:rPr kumimoji="1" lang="ja-JP" altLang="en-US" sz="2000" dirty="0">
                <a:latin typeface="BIZ UDPゴシック" panose="020B0400000000000000" pitchFamily="50" charset="-128"/>
                <a:ea typeface="BIZ UDPゴシック" panose="020B0400000000000000" pitchFamily="50" charset="-128"/>
              </a:rPr>
              <a:t>（３）今後のスケジュール（予定）</a:t>
            </a:r>
          </a:p>
        </p:txBody>
      </p:sp>
      <p:sp>
        <p:nvSpPr>
          <p:cNvPr id="2" name="正方形/長方形 1">
            <a:extLst>
              <a:ext uri="{FF2B5EF4-FFF2-40B4-BE49-F238E27FC236}">
                <a16:creationId xmlns:a16="http://schemas.microsoft.com/office/drawing/2014/main" id="{FE3A7EB5-C7D2-415A-9F1D-4BB36630AC1F}"/>
              </a:ext>
            </a:extLst>
          </p:cNvPr>
          <p:cNvSpPr/>
          <p:nvPr/>
        </p:nvSpPr>
        <p:spPr>
          <a:xfrm>
            <a:off x="277792" y="565809"/>
            <a:ext cx="8623140" cy="81583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dirty="0">
                <a:solidFill>
                  <a:schemeClr val="tx1"/>
                </a:solidFill>
                <a:latin typeface="BIZ UDPゴシック" panose="020B0400000000000000" pitchFamily="50" charset="-128"/>
                <a:ea typeface="BIZ UDPゴシック" panose="020B0400000000000000" pitchFamily="50" charset="-128"/>
              </a:rPr>
              <a:t>R8.6.23</a:t>
            </a:r>
            <a:r>
              <a:rPr kumimoji="1" lang="ja-JP" altLang="en-US" dirty="0">
                <a:solidFill>
                  <a:schemeClr val="tx1"/>
                </a:solidFill>
                <a:latin typeface="BIZ UDPゴシック" panose="020B0400000000000000" pitchFamily="50" charset="-128"/>
                <a:ea typeface="BIZ UDPゴシック" panose="020B0400000000000000" pitchFamily="50" charset="-128"/>
              </a:rPr>
              <a:t>　大阪府環境審議会</a:t>
            </a:r>
            <a:endParaRPr kumimoji="1" lang="en-US" altLang="ja-JP" dirty="0">
              <a:solidFill>
                <a:schemeClr val="tx1"/>
              </a:solidFill>
              <a:latin typeface="BIZ UDPゴシック" panose="020B0400000000000000" pitchFamily="50" charset="-128"/>
              <a:ea typeface="BIZ UDPゴシック" panose="020B0400000000000000" pitchFamily="50" charset="-128"/>
            </a:endParaRPr>
          </a:p>
          <a:p>
            <a:pPr algn="ctr">
              <a:spcBef>
                <a:spcPts val="600"/>
              </a:spcBef>
            </a:pPr>
            <a:r>
              <a:rPr kumimoji="1" lang="ja-JP" altLang="en-US" sz="1600" dirty="0">
                <a:solidFill>
                  <a:schemeClr val="tx1"/>
                </a:solidFill>
                <a:latin typeface="BIZ UDPゴシック" panose="020B0400000000000000" pitchFamily="50" charset="-128"/>
                <a:ea typeface="BIZ UDPゴシック" panose="020B0400000000000000" pitchFamily="50" charset="-128"/>
              </a:rPr>
              <a:t>諮問　「建築物への再生可能エネルギー設備の導入促進に向けた制度のあり方について」</a:t>
            </a:r>
          </a:p>
        </p:txBody>
      </p:sp>
      <p:sp>
        <p:nvSpPr>
          <p:cNvPr id="7" name="正方形/長方形 6">
            <a:extLst>
              <a:ext uri="{FF2B5EF4-FFF2-40B4-BE49-F238E27FC236}">
                <a16:creationId xmlns:a16="http://schemas.microsoft.com/office/drawing/2014/main" id="{0B393E13-17E8-4690-81CE-DD4B68D12901}"/>
              </a:ext>
            </a:extLst>
          </p:cNvPr>
          <p:cNvSpPr/>
          <p:nvPr/>
        </p:nvSpPr>
        <p:spPr>
          <a:xfrm>
            <a:off x="277792" y="5677353"/>
            <a:ext cx="8623140" cy="815839"/>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dirty="0">
                <a:solidFill>
                  <a:schemeClr val="tx1"/>
                </a:solidFill>
                <a:latin typeface="BIZ UDPゴシック" panose="020B0400000000000000" pitchFamily="50" charset="-128"/>
                <a:ea typeface="BIZ UDPゴシック" panose="020B0400000000000000" pitchFamily="50" charset="-128"/>
              </a:rPr>
              <a:t>R</a:t>
            </a:r>
            <a:r>
              <a:rPr kumimoji="1" lang="ja-JP" altLang="en-US" dirty="0">
                <a:solidFill>
                  <a:schemeClr val="tx1"/>
                </a:solidFill>
                <a:latin typeface="BIZ UDPゴシック" panose="020B0400000000000000" pitchFamily="50" charset="-128"/>
                <a:ea typeface="BIZ UDPゴシック" panose="020B0400000000000000" pitchFamily="50" charset="-128"/>
              </a:rPr>
              <a:t>９．１　大阪府環境審議会</a:t>
            </a:r>
            <a:endParaRPr kumimoji="1" lang="en-US" altLang="ja-JP" dirty="0">
              <a:solidFill>
                <a:schemeClr val="tx1"/>
              </a:solidFill>
              <a:latin typeface="BIZ UDPゴシック" panose="020B0400000000000000" pitchFamily="50" charset="-128"/>
              <a:ea typeface="BIZ UDPゴシック" panose="020B0400000000000000" pitchFamily="50" charset="-128"/>
            </a:endParaRPr>
          </a:p>
          <a:p>
            <a:pPr algn="ctr">
              <a:spcBef>
                <a:spcPts val="600"/>
              </a:spcBef>
            </a:pPr>
            <a:r>
              <a:rPr kumimoji="1" lang="ja-JP" altLang="en-US" sz="1600" dirty="0">
                <a:solidFill>
                  <a:schemeClr val="tx1"/>
                </a:solidFill>
                <a:latin typeface="BIZ UDPゴシック" panose="020B0400000000000000" pitchFamily="50" charset="-128"/>
                <a:ea typeface="BIZ UDPゴシック" panose="020B0400000000000000" pitchFamily="50" charset="-128"/>
              </a:rPr>
              <a:t>答申　「建築物への再生可能エネルギー設備の導入促進に向けた制度のあり方について」</a:t>
            </a:r>
          </a:p>
        </p:txBody>
      </p:sp>
      <p:sp>
        <p:nvSpPr>
          <p:cNvPr id="4" name="矢印: 五方向 3">
            <a:extLst>
              <a:ext uri="{FF2B5EF4-FFF2-40B4-BE49-F238E27FC236}">
                <a16:creationId xmlns:a16="http://schemas.microsoft.com/office/drawing/2014/main" id="{618D7266-25BF-4539-95A7-04954C049FA8}"/>
              </a:ext>
            </a:extLst>
          </p:cNvPr>
          <p:cNvSpPr/>
          <p:nvPr/>
        </p:nvSpPr>
        <p:spPr>
          <a:xfrm rot="5400000">
            <a:off x="4308891" y="1690503"/>
            <a:ext cx="526213" cy="7197727"/>
          </a:xfrm>
          <a:prstGeom prst="homePlate">
            <a:avLst>
              <a:gd name="adj" fmla="val 35714"/>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8" name="テキスト ボックス 7">
            <a:extLst>
              <a:ext uri="{FF2B5EF4-FFF2-40B4-BE49-F238E27FC236}">
                <a16:creationId xmlns:a16="http://schemas.microsoft.com/office/drawing/2014/main" id="{3989BC91-4904-40CA-BD76-787663A5CDE8}"/>
              </a:ext>
            </a:extLst>
          </p:cNvPr>
          <p:cNvSpPr txBox="1"/>
          <p:nvPr/>
        </p:nvSpPr>
        <p:spPr>
          <a:xfrm>
            <a:off x="4076058" y="5072563"/>
            <a:ext cx="1180618" cy="369332"/>
          </a:xfrm>
          <a:prstGeom prst="rect">
            <a:avLst/>
          </a:prstGeom>
          <a:noFill/>
        </p:spPr>
        <p:txBody>
          <a:bodyPr wrap="square" rtlCol="0">
            <a:spAutoFit/>
          </a:bodyPr>
          <a:lstStyle/>
          <a:p>
            <a:r>
              <a:rPr kumimoji="1" lang="ja-JP" altLang="en-US" dirty="0">
                <a:latin typeface="BIZ UDPゴシック" panose="020B0400000000000000" pitchFamily="50" charset="-128"/>
                <a:ea typeface="BIZ UDPゴシック" panose="020B0400000000000000" pitchFamily="50" charset="-128"/>
              </a:rPr>
              <a:t>答申（案）</a:t>
            </a:r>
          </a:p>
        </p:txBody>
      </p:sp>
      <p:sp>
        <p:nvSpPr>
          <p:cNvPr id="10" name="正方形/長方形 9">
            <a:extLst>
              <a:ext uri="{FF2B5EF4-FFF2-40B4-BE49-F238E27FC236}">
                <a16:creationId xmlns:a16="http://schemas.microsoft.com/office/drawing/2014/main" id="{6C16AA53-D688-4FD3-B24E-1FA26B79392C}"/>
              </a:ext>
            </a:extLst>
          </p:cNvPr>
          <p:cNvSpPr/>
          <p:nvPr/>
        </p:nvSpPr>
        <p:spPr>
          <a:xfrm>
            <a:off x="960699" y="4898859"/>
            <a:ext cx="2476954" cy="6536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a:solidFill>
                  <a:sysClr val="windowText" lastClr="000000"/>
                </a:solidFill>
                <a:latin typeface="BIZ UDPゴシック" panose="020B0400000000000000" pitchFamily="50" charset="-128"/>
                <a:ea typeface="BIZ UDPゴシック" panose="020B0400000000000000" pitchFamily="50" charset="-128"/>
              </a:rPr>
              <a:t>12</a:t>
            </a:r>
            <a:r>
              <a:rPr kumimoji="1" lang="ja-JP" altLang="en-US" sz="1600" dirty="0">
                <a:solidFill>
                  <a:sysClr val="windowText" lastClr="000000"/>
                </a:solidFill>
                <a:latin typeface="BIZ UDPゴシック" panose="020B0400000000000000" pitchFamily="50" charset="-128"/>
                <a:ea typeface="BIZ UDPゴシック" panose="020B0400000000000000" pitchFamily="50" charset="-128"/>
              </a:rPr>
              <a:t>月中旬　　第４回　部会</a:t>
            </a:r>
          </a:p>
        </p:txBody>
      </p:sp>
      <p:sp>
        <p:nvSpPr>
          <p:cNvPr id="11" name="正方形/長方形 10">
            <a:extLst>
              <a:ext uri="{FF2B5EF4-FFF2-40B4-BE49-F238E27FC236}">
                <a16:creationId xmlns:a16="http://schemas.microsoft.com/office/drawing/2014/main" id="{E77D3EE7-FF13-4F19-9573-DF592AF038FE}"/>
              </a:ext>
            </a:extLst>
          </p:cNvPr>
          <p:cNvSpPr/>
          <p:nvPr/>
        </p:nvSpPr>
        <p:spPr>
          <a:xfrm>
            <a:off x="728077" y="4212232"/>
            <a:ext cx="2972127" cy="6536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a:solidFill>
                  <a:sysClr val="windowText" lastClr="000000"/>
                </a:solidFill>
                <a:latin typeface="BIZ UDPゴシック" panose="020B0400000000000000" pitchFamily="50" charset="-128"/>
                <a:ea typeface="BIZ UDPゴシック" panose="020B0400000000000000" pitchFamily="50" charset="-128"/>
              </a:rPr>
              <a:t>11</a:t>
            </a:r>
            <a:r>
              <a:rPr kumimoji="1" lang="ja-JP" altLang="en-US" sz="1600" dirty="0">
                <a:solidFill>
                  <a:sysClr val="windowText" lastClr="000000"/>
                </a:solidFill>
                <a:latin typeface="BIZ UDPゴシック" panose="020B0400000000000000" pitchFamily="50" charset="-128"/>
                <a:ea typeface="BIZ UDPゴシック" panose="020B0400000000000000" pitchFamily="50" charset="-128"/>
              </a:rPr>
              <a:t>月下旬　　第</a:t>
            </a:r>
            <a:r>
              <a:rPr kumimoji="1" lang="en-US" altLang="ja-JP" sz="1600" dirty="0">
                <a:solidFill>
                  <a:sysClr val="windowText" lastClr="000000"/>
                </a:solidFill>
                <a:latin typeface="BIZ UDPゴシック" panose="020B0400000000000000" pitchFamily="50" charset="-128"/>
                <a:ea typeface="BIZ UDPゴシック" panose="020B0400000000000000" pitchFamily="50" charset="-128"/>
              </a:rPr>
              <a:t>3</a:t>
            </a:r>
            <a:r>
              <a:rPr kumimoji="1" lang="ja-JP" altLang="en-US" sz="1600" dirty="0">
                <a:solidFill>
                  <a:sysClr val="windowText" lastClr="000000"/>
                </a:solidFill>
                <a:latin typeface="BIZ UDPゴシック" panose="020B0400000000000000" pitchFamily="50" charset="-128"/>
                <a:ea typeface="BIZ UDPゴシック" panose="020B0400000000000000" pitchFamily="50" charset="-128"/>
              </a:rPr>
              <a:t>回　部会</a:t>
            </a:r>
          </a:p>
        </p:txBody>
      </p:sp>
      <p:sp>
        <p:nvSpPr>
          <p:cNvPr id="15" name="矢印: 五方向 14">
            <a:extLst>
              <a:ext uri="{FF2B5EF4-FFF2-40B4-BE49-F238E27FC236}">
                <a16:creationId xmlns:a16="http://schemas.microsoft.com/office/drawing/2014/main" id="{15DC2F8F-3FC3-4A21-9C9A-C57F19DBB061}"/>
              </a:ext>
            </a:extLst>
          </p:cNvPr>
          <p:cNvSpPr/>
          <p:nvPr/>
        </p:nvSpPr>
        <p:spPr>
          <a:xfrm rot="5400000">
            <a:off x="3766742" y="-1362614"/>
            <a:ext cx="1467641" cy="7197726"/>
          </a:xfrm>
          <a:prstGeom prst="homePlate">
            <a:avLst>
              <a:gd name="adj" fmla="val 1863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16" name="正方形/長方形 15">
            <a:extLst>
              <a:ext uri="{FF2B5EF4-FFF2-40B4-BE49-F238E27FC236}">
                <a16:creationId xmlns:a16="http://schemas.microsoft.com/office/drawing/2014/main" id="{9330FAD4-5B0E-4629-9FDD-D2B21B4FA8E7}"/>
              </a:ext>
            </a:extLst>
          </p:cNvPr>
          <p:cNvSpPr/>
          <p:nvPr/>
        </p:nvSpPr>
        <p:spPr>
          <a:xfrm>
            <a:off x="762802" y="1343174"/>
            <a:ext cx="3301423" cy="6536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600" dirty="0">
                <a:solidFill>
                  <a:sysClr val="windowText" lastClr="000000"/>
                </a:solidFill>
                <a:latin typeface="BIZ UDPゴシック" panose="020B0400000000000000" pitchFamily="50" charset="-128"/>
                <a:ea typeface="BIZ UDPゴシック" panose="020B0400000000000000" pitchFamily="50" charset="-128"/>
              </a:rPr>
              <a:t>8.3</a:t>
            </a:r>
            <a:r>
              <a:rPr kumimoji="1" lang="ja-JP" altLang="en-US" sz="1600" dirty="0">
                <a:solidFill>
                  <a:sysClr val="windowText" lastClr="000000"/>
                </a:solidFill>
                <a:latin typeface="BIZ UDPゴシック" panose="020B0400000000000000" pitchFamily="50" charset="-128"/>
                <a:ea typeface="BIZ UDPゴシック" panose="020B0400000000000000" pitchFamily="50" charset="-128"/>
              </a:rPr>
              <a:t>　第</a:t>
            </a:r>
            <a:r>
              <a:rPr kumimoji="1" lang="en-US" altLang="ja-JP" sz="1600" dirty="0">
                <a:solidFill>
                  <a:sysClr val="windowText" lastClr="000000"/>
                </a:solidFill>
                <a:latin typeface="BIZ UDPゴシック" panose="020B0400000000000000" pitchFamily="50" charset="-128"/>
                <a:ea typeface="BIZ UDPゴシック" panose="020B0400000000000000" pitchFamily="50" charset="-128"/>
              </a:rPr>
              <a:t>1</a:t>
            </a:r>
            <a:r>
              <a:rPr kumimoji="1" lang="ja-JP" altLang="en-US" sz="1600" dirty="0">
                <a:solidFill>
                  <a:sysClr val="windowText" lastClr="000000"/>
                </a:solidFill>
                <a:latin typeface="BIZ UDPゴシック" panose="020B0400000000000000" pitchFamily="50" charset="-128"/>
                <a:ea typeface="BIZ UDPゴシック" panose="020B0400000000000000" pitchFamily="50" charset="-128"/>
              </a:rPr>
              <a:t>回　気候変動対策部会</a:t>
            </a:r>
          </a:p>
        </p:txBody>
      </p:sp>
      <p:sp>
        <p:nvSpPr>
          <p:cNvPr id="18" name="正方形/長方形 17">
            <a:extLst>
              <a:ext uri="{FF2B5EF4-FFF2-40B4-BE49-F238E27FC236}">
                <a16:creationId xmlns:a16="http://schemas.microsoft.com/office/drawing/2014/main" id="{39EBB206-9F2F-480D-910A-62BA244C709A}"/>
              </a:ext>
            </a:extLst>
          </p:cNvPr>
          <p:cNvSpPr/>
          <p:nvPr/>
        </p:nvSpPr>
        <p:spPr>
          <a:xfrm>
            <a:off x="649744" y="2981645"/>
            <a:ext cx="2760369" cy="65361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600" dirty="0">
                <a:solidFill>
                  <a:sysClr val="windowText" lastClr="000000"/>
                </a:solidFill>
                <a:latin typeface="BIZ UDPゴシック" panose="020B0400000000000000" pitchFamily="50" charset="-128"/>
                <a:ea typeface="BIZ UDPゴシック" panose="020B0400000000000000" pitchFamily="50" charset="-128"/>
              </a:rPr>
              <a:t>９</a:t>
            </a:r>
            <a:r>
              <a:rPr kumimoji="1" lang="en-US" altLang="ja-JP" sz="1600" dirty="0">
                <a:solidFill>
                  <a:sysClr val="windowText" lastClr="000000"/>
                </a:solidFill>
                <a:latin typeface="BIZ UDPゴシック" panose="020B0400000000000000" pitchFamily="50" charset="-128"/>
                <a:ea typeface="BIZ UDPゴシック" panose="020B0400000000000000" pitchFamily="50" charset="-128"/>
              </a:rPr>
              <a:t>.30</a:t>
            </a:r>
            <a:r>
              <a:rPr kumimoji="1" lang="ja-JP" altLang="en-US" sz="1600" dirty="0">
                <a:solidFill>
                  <a:sysClr val="windowText" lastClr="000000"/>
                </a:solidFill>
                <a:latin typeface="BIZ UDPゴシック" panose="020B0400000000000000" pitchFamily="50" charset="-128"/>
                <a:ea typeface="BIZ UDPゴシック" panose="020B0400000000000000" pitchFamily="50" charset="-128"/>
              </a:rPr>
              <a:t>　　第</a:t>
            </a:r>
            <a:r>
              <a:rPr kumimoji="1" lang="en-US" altLang="ja-JP" sz="1600" dirty="0">
                <a:solidFill>
                  <a:sysClr val="windowText" lastClr="000000"/>
                </a:solidFill>
                <a:latin typeface="BIZ UDPゴシック" panose="020B0400000000000000" pitchFamily="50" charset="-128"/>
                <a:ea typeface="BIZ UDPゴシック" panose="020B0400000000000000" pitchFamily="50" charset="-128"/>
              </a:rPr>
              <a:t>2</a:t>
            </a:r>
            <a:r>
              <a:rPr kumimoji="1" lang="ja-JP" altLang="en-US" sz="1600" dirty="0">
                <a:solidFill>
                  <a:sysClr val="windowText" lastClr="000000"/>
                </a:solidFill>
                <a:latin typeface="BIZ UDPゴシック" panose="020B0400000000000000" pitchFamily="50" charset="-128"/>
                <a:ea typeface="BIZ UDPゴシック" panose="020B0400000000000000" pitchFamily="50" charset="-128"/>
              </a:rPr>
              <a:t>回　部会</a:t>
            </a:r>
          </a:p>
        </p:txBody>
      </p:sp>
      <p:sp>
        <p:nvSpPr>
          <p:cNvPr id="19" name="矢印: 五方向 18">
            <a:extLst>
              <a:ext uri="{FF2B5EF4-FFF2-40B4-BE49-F238E27FC236}">
                <a16:creationId xmlns:a16="http://schemas.microsoft.com/office/drawing/2014/main" id="{F053ABA3-0F09-43A9-939A-3315D7B201EE}"/>
              </a:ext>
            </a:extLst>
          </p:cNvPr>
          <p:cNvSpPr/>
          <p:nvPr/>
        </p:nvSpPr>
        <p:spPr>
          <a:xfrm rot="5400000">
            <a:off x="4322395" y="1050052"/>
            <a:ext cx="526214" cy="7197727"/>
          </a:xfrm>
          <a:prstGeom prst="homePlate">
            <a:avLst>
              <a:gd name="adj" fmla="val 35714"/>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20" name="テキスト ボックス 19">
            <a:extLst>
              <a:ext uri="{FF2B5EF4-FFF2-40B4-BE49-F238E27FC236}">
                <a16:creationId xmlns:a16="http://schemas.microsoft.com/office/drawing/2014/main" id="{DDF13035-880D-4B3A-A084-F91CAE7B38E0}"/>
              </a:ext>
            </a:extLst>
          </p:cNvPr>
          <p:cNvSpPr txBox="1"/>
          <p:nvPr/>
        </p:nvSpPr>
        <p:spPr>
          <a:xfrm>
            <a:off x="4077987" y="4426312"/>
            <a:ext cx="1385264" cy="369332"/>
          </a:xfrm>
          <a:prstGeom prst="rect">
            <a:avLst/>
          </a:prstGeom>
          <a:noFill/>
        </p:spPr>
        <p:txBody>
          <a:bodyPr wrap="square" rtlCol="0">
            <a:spAutoFit/>
          </a:bodyPr>
          <a:lstStyle/>
          <a:p>
            <a:r>
              <a:rPr kumimoji="1" lang="ja-JP" altLang="en-US" dirty="0">
                <a:latin typeface="BIZ UDPゴシック" panose="020B0400000000000000" pitchFamily="50" charset="-128"/>
                <a:ea typeface="BIZ UDPゴシック" panose="020B0400000000000000" pitchFamily="50" charset="-128"/>
              </a:rPr>
              <a:t>答申（素案）</a:t>
            </a:r>
          </a:p>
        </p:txBody>
      </p:sp>
      <p:sp>
        <p:nvSpPr>
          <p:cNvPr id="21" name="矢印: 五方向 20">
            <a:extLst>
              <a:ext uri="{FF2B5EF4-FFF2-40B4-BE49-F238E27FC236}">
                <a16:creationId xmlns:a16="http://schemas.microsoft.com/office/drawing/2014/main" id="{8C307EA9-DB4B-4C54-BAE4-2667E549F62B}"/>
              </a:ext>
            </a:extLst>
          </p:cNvPr>
          <p:cNvSpPr/>
          <p:nvPr/>
        </p:nvSpPr>
        <p:spPr>
          <a:xfrm rot="5400000">
            <a:off x="4000467" y="108383"/>
            <a:ext cx="1173922" cy="7197727"/>
          </a:xfrm>
          <a:prstGeom prst="homePlate">
            <a:avLst>
              <a:gd name="adj" fmla="val 26349"/>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22" name="正方形/長方形 21">
            <a:extLst>
              <a:ext uri="{FF2B5EF4-FFF2-40B4-BE49-F238E27FC236}">
                <a16:creationId xmlns:a16="http://schemas.microsoft.com/office/drawing/2014/main" id="{1D434D20-9B31-4DE5-B3AE-0D78C853C058}"/>
              </a:ext>
            </a:extLst>
          </p:cNvPr>
          <p:cNvSpPr/>
          <p:nvPr/>
        </p:nvSpPr>
        <p:spPr>
          <a:xfrm>
            <a:off x="1458408" y="1834068"/>
            <a:ext cx="6282201" cy="8884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nSpc>
                <a:spcPct val="110000"/>
              </a:lnSpc>
              <a:buNone/>
            </a:pPr>
            <a:r>
              <a:rPr kumimoji="1" lang="ja-JP" altLang="en-US" sz="1400" dirty="0">
                <a:solidFill>
                  <a:schemeClr val="tx1"/>
                </a:solidFill>
                <a:latin typeface="BIZ UDPゴシック" panose="020B0400000000000000" pitchFamily="50" charset="-128"/>
                <a:ea typeface="BIZ UDPゴシック" panose="020B0400000000000000" pitchFamily="50" charset="-128"/>
              </a:rPr>
              <a:t>○建築物への再生可能エネルギーの導入促進に向けた</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p>
            <a:pPr marL="0" indent="0" algn="r">
              <a:lnSpc>
                <a:spcPct val="110000"/>
              </a:lnSpc>
              <a:buNone/>
            </a:pPr>
            <a:r>
              <a:rPr kumimoji="1" lang="ja-JP" altLang="en-US" sz="1400" dirty="0">
                <a:solidFill>
                  <a:schemeClr val="tx1"/>
                </a:solidFill>
                <a:latin typeface="BIZ UDPゴシック" panose="020B0400000000000000" pitchFamily="50" charset="-128"/>
                <a:ea typeface="BIZ UDPゴシック" panose="020B0400000000000000" pitchFamily="50" charset="-128"/>
              </a:rPr>
              <a:t>新たな取組の必要性、新たな手法について</a:t>
            </a:r>
          </a:p>
          <a:p>
            <a:pPr marL="0" indent="0">
              <a:lnSpc>
                <a:spcPct val="110000"/>
              </a:lnSpc>
              <a:buNone/>
            </a:pPr>
            <a:r>
              <a:rPr kumimoji="1" lang="ja-JP" altLang="en-US" sz="1400" dirty="0">
                <a:solidFill>
                  <a:schemeClr val="tx1"/>
                </a:solidFill>
                <a:latin typeface="BIZ UDPゴシック" panose="020B0400000000000000" pitchFamily="50" charset="-128"/>
                <a:ea typeface="BIZ UDPゴシック" panose="020B0400000000000000" pitchFamily="50" charset="-128"/>
              </a:rPr>
              <a:t>○制度の対象とする建築物について</a:t>
            </a:r>
          </a:p>
          <a:p>
            <a:pPr marL="0" indent="0">
              <a:lnSpc>
                <a:spcPct val="110000"/>
              </a:lnSpc>
              <a:buNone/>
            </a:pPr>
            <a:r>
              <a:rPr kumimoji="1" lang="ja-JP" altLang="en-US" sz="1400" dirty="0">
                <a:solidFill>
                  <a:schemeClr val="tx1"/>
                </a:solidFill>
                <a:latin typeface="BIZ UDPゴシック" panose="020B0400000000000000" pitchFamily="50" charset="-128"/>
                <a:ea typeface="BIZ UDPゴシック" panose="020B0400000000000000" pitchFamily="50" charset="-128"/>
              </a:rPr>
              <a:t>○設置基準の設定について　　　　　　　○支援策について</a:t>
            </a:r>
            <a:endParaRPr kumimoji="1" lang="ja-JP" altLang="en-US" dirty="0">
              <a:solidFill>
                <a:schemeClr val="tx1"/>
              </a:solidFill>
            </a:endParaRPr>
          </a:p>
        </p:txBody>
      </p:sp>
      <p:sp>
        <p:nvSpPr>
          <p:cNvPr id="23" name="正方形/長方形 22">
            <a:extLst>
              <a:ext uri="{FF2B5EF4-FFF2-40B4-BE49-F238E27FC236}">
                <a16:creationId xmlns:a16="http://schemas.microsoft.com/office/drawing/2014/main" id="{0D1A314D-E294-43C6-A4F9-882E89B23AA1}"/>
              </a:ext>
            </a:extLst>
          </p:cNvPr>
          <p:cNvSpPr/>
          <p:nvPr/>
        </p:nvSpPr>
        <p:spPr>
          <a:xfrm>
            <a:off x="1493130" y="3522414"/>
            <a:ext cx="6282201" cy="48450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nSpc>
                <a:spcPct val="110000"/>
              </a:lnSpc>
              <a:buNone/>
            </a:pPr>
            <a:r>
              <a:rPr kumimoji="1" lang="ja-JP" altLang="en-US" sz="1400" dirty="0">
                <a:solidFill>
                  <a:schemeClr val="tx1"/>
                </a:solidFill>
                <a:latin typeface="BIZ UDPゴシック" panose="020B0400000000000000" pitchFamily="50" charset="-128"/>
                <a:ea typeface="BIZ UDPゴシック" panose="020B0400000000000000" pitchFamily="50" charset="-128"/>
              </a:rPr>
              <a:t>○制度の対象とする建築物について　○設置基準の設定について　　</a:t>
            </a:r>
            <a:endParaRPr kumimoji="1" lang="en-US" altLang="ja-JP" sz="1400" dirty="0">
              <a:solidFill>
                <a:schemeClr val="tx1"/>
              </a:solidFill>
              <a:latin typeface="BIZ UDPゴシック" panose="020B0400000000000000" pitchFamily="50" charset="-128"/>
              <a:ea typeface="BIZ UDPゴシック" panose="020B0400000000000000" pitchFamily="50" charset="-128"/>
            </a:endParaRPr>
          </a:p>
          <a:p>
            <a:pPr marL="0" indent="0">
              <a:lnSpc>
                <a:spcPct val="110000"/>
              </a:lnSpc>
              <a:buNone/>
            </a:pPr>
            <a:r>
              <a:rPr kumimoji="1" lang="ja-JP" altLang="en-US" sz="1400" dirty="0">
                <a:solidFill>
                  <a:schemeClr val="tx1"/>
                </a:solidFill>
                <a:latin typeface="BIZ UDPゴシック" panose="020B0400000000000000" pitchFamily="50" charset="-128"/>
                <a:ea typeface="BIZ UDPゴシック" panose="020B0400000000000000" pitchFamily="50" charset="-128"/>
              </a:rPr>
              <a:t>○支援策について　　　　　　　　　　　　 ○制度の開始時期について</a:t>
            </a:r>
            <a:endParaRPr kumimoji="1" lang="ja-JP" altLang="en-US" dirty="0">
              <a:solidFill>
                <a:schemeClr val="tx1"/>
              </a:solidFill>
            </a:endParaRPr>
          </a:p>
        </p:txBody>
      </p:sp>
      <p:sp>
        <p:nvSpPr>
          <p:cNvPr id="24" name="テキスト ボックス 23">
            <a:extLst>
              <a:ext uri="{FF2B5EF4-FFF2-40B4-BE49-F238E27FC236}">
                <a16:creationId xmlns:a16="http://schemas.microsoft.com/office/drawing/2014/main" id="{FEB75939-F3AE-4B36-9A0A-13B7FF2542C9}"/>
              </a:ext>
            </a:extLst>
          </p:cNvPr>
          <p:cNvSpPr txBox="1"/>
          <p:nvPr/>
        </p:nvSpPr>
        <p:spPr>
          <a:xfrm>
            <a:off x="7719786" y="3672277"/>
            <a:ext cx="759279" cy="307777"/>
          </a:xfrm>
          <a:prstGeom prst="rect">
            <a:avLst/>
          </a:prstGeom>
          <a:noFill/>
        </p:spPr>
        <p:txBody>
          <a:bodyPr wrap="square" rtlCol="0">
            <a:spAutoFit/>
          </a:bodyPr>
          <a:lstStyle/>
          <a:p>
            <a:r>
              <a:rPr kumimoji="1" lang="ja-JP" altLang="en-US" sz="1400" dirty="0">
                <a:latin typeface="BIZ UDPゴシック" panose="020B0400000000000000" pitchFamily="50" charset="-128"/>
                <a:ea typeface="BIZ UDPゴシック" panose="020B0400000000000000" pitchFamily="50" charset="-128"/>
              </a:rPr>
              <a:t>等</a:t>
            </a:r>
          </a:p>
        </p:txBody>
      </p:sp>
      <p:sp>
        <p:nvSpPr>
          <p:cNvPr id="25" name="テキスト ボックス 24">
            <a:extLst>
              <a:ext uri="{FF2B5EF4-FFF2-40B4-BE49-F238E27FC236}">
                <a16:creationId xmlns:a16="http://schemas.microsoft.com/office/drawing/2014/main" id="{DE40BB68-3345-40C1-8138-7105D4786537}"/>
              </a:ext>
            </a:extLst>
          </p:cNvPr>
          <p:cNvSpPr txBox="1"/>
          <p:nvPr/>
        </p:nvSpPr>
        <p:spPr>
          <a:xfrm>
            <a:off x="7719101" y="2339150"/>
            <a:ext cx="759279" cy="307777"/>
          </a:xfrm>
          <a:prstGeom prst="rect">
            <a:avLst/>
          </a:prstGeom>
          <a:noFill/>
        </p:spPr>
        <p:txBody>
          <a:bodyPr wrap="square" rtlCol="0">
            <a:spAutoFit/>
          </a:bodyPr>
          <a:lstStyle/>
          <a:p>
            <a:r>
              <a:rPr kumimoji="1" lang="ja-JP" altLang="en-US" sz="1400" dirty="0">
                <a:latin typeface="BIZ UDPゴシック" panose="020B0400000000000000" pitchFamily="50" charset="-128"/>
                <a:ea typeface="BIZ UDPゴシック" panose="020B0400000000000000" pitchFamily="50" charset="-128"/>
              </a:rPr>
              <a:t>等</a:t>
            </a:r>
          </a:p>
        </p:txBody>
      </p:sp>
      <p:sp>
        <p:nvSpPr>
          <p:cNvPr id="9" name="テキスト ボックス 8">
            <a:extLst>
              <a:ext uri="{FF2B5EF4-FFF2-40B4-BE49-F238E27FC236}">
                <a16:creationId xmlns:a16="http://schemas.microsoft.com/office/drawing/2014/main" id="{F6665888-E071-FC00-9967-05A0880D5E14}"/>
              </a:ext>
            </a:extLst>
          </p:cNvPr>
          <p:cNvSpPr txBox="1"/>
          <p:nvPr/>
        </p:nvSpPr>
        <p:spPr>
          <a:xfrm>
            <a:off x="5466835" y="4426312"/>
            <a:ext cx="2527084" cy="307777"/>
          </a:xfrm>
          <a:prstGeom prst="rect">
            <a:avLst/>
          </a:prstGeom>
          <a:noFill/>
        </p:spPr>
        <p:txBody>
          <a:bodyPr wrap="square" rtlCol="0">
            <a:spAutoFit/>
          </a:bodyPr>
          <a:lstStyle/>
          <a:p>
            <a:r>
              <a:rPr kumimoji="1" lang="ja-JP" altLang="en-US" sz="1400" dirty="0">
                <a:latin typeface="BIZ UDPゴシック" panose="020B0400000000000000" pitchFamily="50" charset="-128"/>
                <a:ea typeface="BIZ UDPゴシック" panose="020B0400000000000000" pitchFamily="50" charset="-128"/>
              </a:rPr>
              <a:t>　〇事業者ヒアリング報告　等</a:t>
            </a:r>
          </a:p>
        </p:txBody>
      </p:sp>
    </p:spTree>
    <p:extLst>
      <p:ext uri="{BB962C8B-B14F-4D97-AF65-F5344CB8AC3E}">
        <p14:creationId xmlns:p14="http://schemas.microsoft.com/office/powerpoint/2010/main" val="40888707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09682-CB02-D3D6-7262-D33FD55B6083}"/>
            </a:ext>
          </a:extLst>
        </p:cNvPr>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8F05D6C0-E052-A656-EB86-432BD1EE4A6A}"/>
              </a:ext>
            </a:extLst>
          </p:cNvPr>
          <p:cNvSpPr>
            <a:spLocks noGrp="1"/>
          </p:cNvSpPr>
          <p:nvPr>
            <p:ph idx="1"/>
          </p:nvPr>
        </p:nvSpPr>
        <p:spPr>
          <a:xfrm>
            <a:off x="267021" y="1259273"/>
            <a:ext cx="8602556" cy="757130"/>
          </a:xfrm>
        </p:spPr>
        <p:txBody>
          <a:bodyPr wrap="square">
            <a:spAutoFit/>
          </a:bodyPr>
          <a:lstStyle/>
          <a:p>
            <a:pPr marL="0" indent="0">
              <a:buNone/>
            </a:pPr>
            <a:r>
              <a:rPr lang="ja-JP" altLang="en-US" sz="4800" dirty="0">
                <a:latin typeface="BIZ UDPゴシック" panose="020B0400000000000000" pitchFamily="50" charset="-128"/>
                <a:ea typeface="BIZ UDPゴシック" panose="020B0400000000000000" pitchFamily="50" charset="-128"/>
              </a:rPr>
              <a:t>（参考資料）</a:t>
            </a:r>
            <a:endParaRPr kumimoji="1" lang="ja-JP" altLang="en-US" sz="4800" dirty="0">
              <a:latin typeface="BIZ UDPゴシック" panose="020B0400000000000000" pitchFamily="50" charset="-128"/>
              <a:ea typeface="BIZ UDPゴシック" panose="020B0400000000000000" pitchFamily="50" charset="-128"/>
            </a:endParaRPr>
          </a:p>
        </p:txBody>
      </p:sp>
      <p:sp>
        <p:nvSpPr>
          <p:cNvPr id="4" name="テキスト ボックス 3">
            <a:extLst>
              <a:ext uri="{FF2B5EF4-FFF2-40B4-BE49-F238E27FC236}">
                <a16:creationId xmlns:a16="http://schemas.microsoft.com/office/drawing/2014/main" id="{92BE2F6A-3BCF-51AA-3160-00648874FFAC}"/>
              </a:ext>
            </a:extLst>
          </p:cNvPr>
          <p:cNvSpPr txBox="1"/>
          <p:nvPr/>
        </p:nvSpPr>
        <p:spPr>
          <a:xfrm>
            <a:off x="0" y="0"/>
            <a:ext cx="9144000" cy="400110"/>
          </a:xfrm>
          <a:prstGeom prst="rect">
            <a:avLst/>
          </a:prstGeom>
          <a:solidFill>
            <a:schemeClr val="accent5">
              <a:lumMod val="40000"/>
              <a:lumOff val="60000"/>
            </a:schemeClr>
          </a:solidFill>
        </p:spPr>
        <p:txBody>
          <a:bodyPr wrap="square" rtlCol="0">
            <a:spAutoFit/>
          </a:bodyPr>
          <a:lstStyle/>
          <a:p>
            <a:r>
              <a:rPr kumimoji="1" lang="ja-JP" altLang="en-US" sz="2000" dirty="0">
                <a:latin typeface="BIZ UDPゴシック" panose="020B0400000000000000" pitchFamily="50" charset="-128"/>
                <a:ea typeface="BIZ UDPゴシック" panose="020B0400000000000000" pitchFamily="50" charset="-128"/>
              </a:rPr>
              <a:t>（参考資料）</a:t>
            </a:r>
          </a:p>
        </p:txBody>
      </p:sp>
      <p:sp>
        <p:nvSpPr>
          <p:cNvPr id="6" name="スライド番号プレースホルダー 5">
            <a:extLst>
              <a:ext uri="{FF2B5EF4-FFF2-40B4-BE49-F238E27FC236}">
                <a16:creationId xmlns:a16="http://schemas.microsoft.com/office/drawing/2014/main" id="{4BF8A10E-5CDE-7610-A4B3-67311A476B37}"/>
              </a:ext>
            </a:extLst>
          </p:cNvPr>
          <p:cNvSpPr>
            <a:spLocks noGrp="1"/>
          </p:cNvSpPr>
          <p:nvPr>
            <p:ph type="sldNum" sz="quarter" idx="12"/>
          </p:nvPr>
        </p:nvSpPr>
        <p:spPr>
          <a:xfrm>
            <a:off x="6812177" y="6492875"/>
            <a:ext cx="2057400" cy="365125"/>
          </a:xfrm>
        </p:spPr>
        <p:txBody>
          <a:bodyPr/>
          <a:lstStyle/>
          <a:p>
            <a:fld id="{203A2EBC-B70D-400C-B624-6CE949F69608}" type="slidenum">
              <a:rPr kumimoji="1" lang="ja-JP" altLang="en-US" sz="1800" smtClean="0"/>
              <a:t>28</a:t>
            </a:fld>
            <a:endParaRPr kumimoji="1" lang="ja-JP" altLang="en-US" sz="1800" dirty="0"/>
          </a:p>
        </p:txBody>
      </p:sp>
      <p:sp>
        <p:nvSpPr>
          <p:cNvPr id="2" name="コンテンツ プレースホルダー 2">
            <a:extLst>
              <a:ext uri="{FF2B5EF4-FFF2-40B4-BE49-F238E27FC236}">
                <a16:creationId xmlns:a16="http://schemas.microsoft.com/office/drawing/2014/main" id="{0D00E4F0-453C-F919-AACD-DD7AD1E13BBF}"/>
              </a:ext>
            </a:extLst>
          </p:cNvPr>
          <p:cNvSpPr txBox="1">
            <a:spLocks/>
          </p:cNvSpPr>
          <p:nvPr/>
        </p:nvSpPr>
        <p:spPr>
          <a:xfrm>
            <a:off x="1784837" y="2259781"/>
            <a:ext cx="7084739" cy="757130"/>
          </a:xfrm>
          <a:prstGeom prst="rect">
            <a:avLst/>
          </a:prstGeom>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r>
              <a:rPr lang="ja-JP" altLang="en-US" sz="4800" dirty="0">
                <a:latin typeface="BIZ UDPゴシック" panose="020B0400000000000000" pitchFamily="50" charset="-128"/>
                <a:ea typeface="BIZ UDPゴシック" panose="020B0400000000000000" pitchFamily="50" charset="-128"/>
              </a:rPr>
              <a:t>第１回部会資料（抜粋）</a:t>
            </a:r>
          </a:p>
        </p:txBody>
      </p:sp>
    </p:spTree>
    <p:extLst>
      <p:ext uri="{BB962C8B-B14F-4D97-AF65-F5344CB8AC3E}">
        <p14:creationId xmlns:p14="http://schemas.microsoft.com/office/powerpoint/2010/main" val="3778224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034BB5-1E32-BA3D-977F-79F89EADFAFC}"/>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5B0320F6-802C-D87E-14B0-D6C27A9A20DC}"/>
              </a:ext>
            </a:extLst>
          </p:cNvPr>
          <p:cNvSpPr>
            <a:spLocks noGrp="1"/>
          </p:cNvSpPr>
          <p:nvPr>
            <p:ph type="sldNum" sz="quarter" idx="12"/>
          </p:nvPr>
        </p:nvSpPr>
        <p:spPr>
          <a:xfrm>
            <a:off x="6832600" y="6492875"/>
            <a:ext cx="2057400" cy="365125"/>
          </a:xfrm>
        </p:spPr>
        <p:txBody>
          <a:bodyPr/>
          <a:lstStyle/>
          <a:p>
            <a:fld id="{203A2EBC-B70D-400C-B624-6CE949F69608}" type="slidenum">
              <a:rPr kumimoji="1" lang="ja-JP" altLang="en-US" sz="1800" smtClean="0"/>
              <a:t>29</a:t>
            </a:fld>
            <a:endParaRPr kumimoji="1" lang="ja-JP" altLang="en-US" sz="1800" dirty="0"/>
          </a:p>
        </p:txBody>
      </p:sp>
      <p:sp>
        <p:nvSpPr>
          <p:cNvPr id="5" name="テキスト ボックス 4">
            <a:extLst>
              <a:ext uri="{FF2B5EF4-FFF2-40B4-BE49-F238E27FC236}">
                <a16:creationId xmlns:a16="http://schemas.microsoft.com/office/drawing/2014/main" id="{F19EAEB0-720E-35DF-198A-CD744B6B935C}"/>
              </a:ext>
            </a:extLst>
          </p:cNvPr>
          <p:cNvSpPr txBox="1"/>
          <p:nvPr/>
        </p:nvSpPr>
        <p:spPr>
          <a:xfrm>
            <a:off x="0" y="0"/>
            <a:ext cx="9144000" cy="400110"/>
          </a:xfrm>
          <a:prstGeom prst="rect">
            <a:avLst/>
          </a:prstGeom>
          <a:solidFill>
            <a:schemeClr val="accent5">
              <a:lumMod val="40000"/>
              <a:lumOff val="60000"/>
            </a:schemeClr>
          </a:solidFill>
        </p:spPr>
        <p:txBody>
          <a:bodyPr wrap="square" rtlCol="0">
            <a:spAutoFit/>
          </a:bodyPr>
          <a:lstStyle/>
          <a:p>
            <a:r>
              <a:rPr kumimoji="1" lang="ja-JP" altLang="en-US" sz="2000" dirty="0">
                <a:latin typeface="BIZ UDPゴシック" panose="020B0400000000000000" pitchFamily="50" charset="-128"/>
                <a:ea typeface="BIZ UDPゴシック" panose="020B0400000000000000" pitchFamily="50" charset="-128"/>
              </a:rPr>
              <a:t>①建築物への再生可能エネルギーの導入促進に向けた新たな取組の必要性</a:t>
            </a:r>
          </a:p>
        </p:txBody>
      </p:sp>
      <p:sp>
        <p:nvSpPr>
          <p:cNvPr id="6" name="テキスト ボックス 5">
            <a:extLst>
              <a:ext uri="{FF2B5EF4-FFF2-40B4-BE49-F238E27FC236}">
                <a16:creationId xmlns:a16="http://schemas.microsoft.com/office/drawing/2014/main" id="{2348B812-FDA5-8B1E-55ED-E041937AB4D1}"/>
              </a:ext>
            </a:extLst>
          </p:cNvPr>
          <p:cNvSpPr txBox="1"/>
          <p:nvPr/>
        </p:nvSpPr>
        <p:spPr>
          <a:xfrm>
            <a:off x="264160" y="675226"/>
            <a:ext cx="8625840" cy="400110"/>
          </a:xfrm>
          <a:prstGeom prst="rect">
            <a:avLst/>
          </a:prstGeom>
          <a:noFill/>
          <a:ln w="12700">
            <a:solidFill>
              <a:schemeClr val="accent1"/>
            </a:solidFill>
          </a:ln>
        </p:spPr>
        <p:txBody>
          <a:bodyPr wrap="square" rtlCol="0">
            <a:spAutoFit/>
          </a:bodyPr>
          <a:lstStyle/>
          <a:p>
            <a:pPr>
              <a:spcBef>
                <a:spcPts val="600"/>
              </a:spcBef>
            </a:pPr>
            <a:r>
              <a:rPr kumimoji="1" lang="ja-JP" altLang="en-US" sz="2000" dirty="0">
                <a:latin typeface="BIZ UDPゴシック" panose="020B0400000000000000" pitchFamily="50" charset="-128"/>
                <a:ea typeface="BIZ UDPゴシック" panose="020B0400000000000000" pitchFamily="50" charset="-128"/>
              </a:rPr>
              <a:t>①建築物への再生可能エネルギーの導入促進に向けた新たな取組の必要性</a:t>
            </a:r>
            <a:endParaRPr kumimoji="1" lang="ja-JP" altLang="en-US" dirty="0">
              <a:latin typeface="BIZ UDPゴシック" panose="020B0400000000000000" pitchFamily="50" charset="-128"/>
              <a:ea typeface="BIZ UDPゴシック" panose="020B0400000000000000" pitchFamily="50" charset="-128"/>
            </a:endParaRPr>
          </a:p>
        </p:txBody>
      </p:sp>
      <p:sp>
        <p:nvSpPr>
          <p:cNvPr id="7" name="テキスト ボックス 6">
            <a:extLst>
              <a:ext uri="{FF2B5EF4-FFF2-40B4-BE49-F238E27FC236}">
                <a16:creationId xmlns:a16="http://schemas.microsoft.com/office/drawing/2014/main" id="{8EA1D826-4754-78A9-43F4-0FEA3F9F991A}"/>
              </a:ext>
            </a:extLst>
          </p:cNvPr>
          <p:cNvSpPr txBox="1"/>
          <p:nvPr/>
        </p:nvSpPr>
        <p:spPr>
          <a:xfrm>
            <a:off x="264160" y="1274506"/>
            <a:ext cx="8640000" cy="3539430"/>
          </a:xfrm>
          <a:prstGeom prst="rect">
            <a:avLst/>
          </a:prstGeom>
          <a:noFill/>
        </p:spPr>
        <p:txBody>
          <a:bodyPr wrap="square" rtlCol="0">
            <a:spAutoFit/>
          </a:bodyPr>
          <a:lstStyle/>
          <a:p>
            <a:pPr>
              <a:spcBef>
                <a:spcPts val="600"/>
              </a:spcBef>
            </a:pPr>
            <a:r>
              <a:rPr kumimoji="1" lang="ja-JP" altLang="en-US" sz="1600" b="1" dirty="0">
                <a:latin typeface="BIZ UDP明朝 Medium" panose="02020500000000000000" pitchFamily="18" charset="-128"/>
                <a:ea typeface="BIZ UDP明朝 Medium" panose="02020500000000000000" pitchFamily="18" charset="-128"/>
              </a:rPr>
              <a:t>○</a:t>
            </a:r>
            <a:r>
              <a:rPr kumimoji="1" lang="ja-JP" altLang="en-US" sz="1600" b="1" u="sng" dirty="0">
                <a:latin typeface="BIZ UDP明朝 Medium" panose="02020500000000000000" pitchFamily="18" charset="-128"/>
                <a:ea typeface="BIZ UDP明朝 Medium" panose="02020500000000000000" pitchFamily="18" charset="-128"/>
              </a:rPr>
              <a:t>「大阪府地球温暖化対策実行計画」で取組指標とする「自立・分散型エネルギー導入量」の目標　</a:t>
            </a:r>
            <a:endParaRPr kumimoji="1" lang="en-US" altLang="ja-JP" sz="1600" b="1" u="sng" dirty="0">
              <a:latin typeface="BIZ UDP明朝 Medium" panose="02020500000000000000" pitchFamily="18" charset="-128"/>
              <a:ea typeface="BIZ UDP明朝 Medium" panose="02020500000000000000" pitchFamily="18" charset="-128"/>
            </a:endParaRPr>
          </a:p>
          <a:p>
            <a:r>
              <a:rPr kumimoji="1" lang="ja-JP" altLang="en-US" sz="1600" b="1" dirty="0">
                <a:latin typeface="BIZ UDP明朝 Medium" panose="02020500000000000000" pitchFamily="18" charset="-128"/>
                <a:ea typeface="BIZ UDP明朝 Medium" panose="02020500000000000000" pitchFamily="18" charset="-128"/>
              </a:rPr>
              <a:t>　</a:t>
            </a:r>
            <a:r>
              <a:rPr kumimoji="1" lang="ja-JP" altLang="en-US" sz="1600" b="1" u="sng" dirty="0">
                <a:latin typeface="BIZ UDP明朝 Medium" panose="02020500000000000000" pitchFamily="18" charset="-128"/>
                <a:ea typeface="BIZ UDP明朝 Medium" panose="02020500000000000000" pitchFamily="18" charset="-128"/>
              </a:rPr>
              <a:t>について、現状趨勢では達成が厳しいため、取組強化が必要</a:t>
            </a:r>
            <a:endParaRPr kumimoji="1" lang="en-US" altLang="ja-JP" sz="1600" b="1" u="sng" dirty="0">
              <a:latin typeface="BIZ UDP明朝 Medium" panose="02020500000000000000" pitchFamily="18" charset="-128"/>
              <a:ea typeface="BIZ UDP明朝 Medium" panose="02020500000000000000" pitchFamily="18" charset="-128"/>
            </a:endParaRPr>
          </a:p>
          <a:p>
            <a:endParaRPr kumimoji="1" lang="en-US" altLang="ja-JP" sz="1600" dirty="0">
              <a:latin typeface="BIZ UDP明朝 Medium" panose="02020500000000000000" pitchFamily="18" charset="-128"/>
              <a:ea typeface="BIZ UDP明朝 Medium" panose="02020500000000000000" pitchFamily="18" charset="-128"/>
            </a:endParaRPr>
          </a:p>
          <a:p>
            <a:r>
              <a:rPr kumimoji="1" lang="ja-JP" altLang="en-US" sz="1600" dirty="0">
                <a:latin typeface="BIZ UDP明朝 Medium" panose="02020500000000000000" pitchFamily="18" charset="-128"/>
                <a:ea typeface="BIZ UDP明朝 Medium" panose="02020500000000000000" pitchFamily="18" charset="-128"/>
              </a:rPr>
              <a:t>〇新築戸建住宅については、建築物省エネ法に基づく住宅トップランナー制度において太陽光発電</a:t>
            </a:r>
          </a:p>
          <a:p>
            <a:pPr marL="90488" indent="-90488"/>
            <a:r>
              <a:rPr kumimoji="1" lang="ja-JP" altLang="en-US" sz="1600" dirty="0">
                <a:latin typeface="BIZ UDP明朝 Medium" panose="02020500000000000000" pitchFamily="18" charset="-128"/>
                <a:ea typeface="BIZ UDP明朝 Medium" panose="02020500000000000000" pitchFamily="18" charset="-128"/>
              </a:rPr>
              <a:t>　設備設置の位置づけがある。一方、</a:t>
            </a:r>
            <a:r>
              <a:rPr kumimoji="1" lang="ja-JP" altLang="en-US" sz="1600" u="sng" dirty="0">
                <a:latin typeface="BIZ UDP明朝 Medium" panose="02020500000000000000" pitchFamily="18" charset="-128"/>
                <a:ea typeface="BIZ UDP明朝 Medium" panose="02020500000000000000" pitchFamily="18" charset="-128"/>
              </a:rPr>
              <a:t>集合住宅及び非住宅建築物については、新築建築物への太</a:t>
            </a:r>
            <a:endParaRPr kumimoji="1" lang="en-US" altLang="ja-JP" sz="1600" u="sng" dirty="0">
              <a:latin typeface="BIZ UDP明朝 Medium" panose="02020500000000000000" pitchFamily="18" charset="-128"/>
              <a:ea typeface="BIZ UDP明朝 Medium" panose="02020500000000000000" pitchFamily="18" charset="-128"/>
            </a:endParaRPr>
          </a:p>
          <a:p>
            <a:pPr marL="90488" indent="-90488"/>
            <a:r>
              <a:rPr kumimoji="1" lang="ja-JP" altLang="en-US" sz="1600" dirty="0">
                <a:latin typeface="BIZ UDP明朝 Medium" panose="02020500000000000000" pitchFamily="18" charset="-128"/>
                <a:ea typeface="BIZ UDP明朝 Medium" panose="02020500000000000000" pitchFamily="18" charset="-128"/>
              </a:rPr>
              <a:t>　</a:t>
            </a:r>
            <a:r>
              <a:rPr kumimoji="1" lang="ja-JP" altLang="en-US" sz="1600" u="sng" dirty="0">
                <a:latin typeface="BIZ UDP明朝 Medium" panose="02020500000000000000" pitchFamily="18" charset="-128"/>
                <a:ea typeface="BIZ UDP明朝 Medium" panose="02020500000000000000" pitchFamily="18" charset="-128"/>
              </a:rPr>
              <a:t>陽光発電設備等再生可能エネルギー導入を促進するための際立った取組が必要</a:t>
            </a:r>
            <a:endParaRPr kumimoji="1" lang="en-US" altLang="ja-JP" sz="1600" u="sng" dirty="0">
              <a:latin typeface="BIZ UDP明朝 Medium" panose="02020500000000000000" pitchFamily="18" charset="-128"/>
              <a:ea typeface="BIZ UDP明朝 Medium" panose="02020500000000000000" pitchFamily="18" charset="-128"/>
            </a:endParaRPr>
          </a:p>
          <a:p>
            <a:pPr marL="90488" indent="-90488"/>
            <a:endParaRPr kumimoji="1" lang="en-US" altLang="ja-JP" sz="1600" u="sng" dirty="0">
              <a:latin typeface="BIZ UDP明朝 Medium" panose="02020500000000000000" pitchFamily="18" charset="-128"/>
              <a:ea typeface="BIZ UDP明朝 Medium" panose="02020500000000000000" pitchFamily="18" charset="-128"/>
            </a:endParaRPr>
          </a:p>
          <a:p>
            <a:r>
              <a:rPr kumimoji="1" lang="ja-JP" altLang="en-US" sz="1600" dirty="0">
                <a:latin typeface="BIZ UDP明朝 Medium" panose="02020500000000000000" pitchFamily="18" charset="-128"/>
                <a:ea typeface="BIZ UDP明朝 Medium" panose="02020500000000000000" pitchFamily="18" charset="-128"/>
              </a:rPr>
              <a:t>○「大阪府地球温暖化対策実行計画」において、建築物の環境配慮の促進に向けた取組の一つとし</a:t>
            </a:r>
            <a:endParaRPr kumimoji="1" lang="en-US" altLang="ja-JP" sz="1600" dirty="0">
              <a:latin typeface="BIZ UDP明朝 Medium" panose="02020500000000000000" pitchFamily="18" charset="-128"/>
              <a:ea typeface="BIZ UDP明朝 Medium" panose="02020500000000000000" pitchFamily="18" charset="-128"/>
            </a:endParaRPr>
          </a:p>
          <a:p>
            <a:r>
              <a:rPr kumimoji="1" lang="ja-JP" altLang="en-US" sz="1600" dirty="0">
                <a:latin typeface="BIZ UDP明朝 Medium" panose="02020500000000000000" pitchFamily="18" charset="-128"/>
                <a:ea typeface="BIZ UDP明朝 Medium" panose="02020500000000000000" pitchFamily="18" charset="-128"/>
              </a:rPr>
              <a:t>　て、「義務制度の検討など、特定建築物に対する再生可能エネルギーの導入促進の強化」を提示</a:t>
            </a:r>
            <a:endParaRPr kumimoji="1" lang="en-US" altLang="ja-JP" sz="1600" dirty="0">
              <a:latin typeface="BIZ UDP明朝 Medium" panose="02020500000000000000" pitchFamily="18" charset="-128"/>
              <a:ea typeface="BIZ UDP明朝 Medium" panose="02020500000000000000" pitchFamily="18" charset="-128"/>
            </a:endParaRPr>
          </a:p>
          <a:p>
            <a:endParaRPr kumimoji="1" lang="en-US" altLang="ja-JP" sz="1600" dirty="0">
              <a:latin typeface="BIZ UDP明朝 Medium" panose="02020500000000000000" pitchFamily="18" charset="-128"/>
              <a:ea typeface="BIZ UDP明朝 Medium" panose="02020500000000000000" pitchFamily="18" charset="-128"/>
            </a:endParaRPr>
          </a:p>
          <a:p>
            <a:r>
              <a:rPr kumimoji="1" lang="ja-JP" altLang="en-US" sz="1600" dirty="0">
                <a:latin typeface="BIZ UDP明朝 Medium" panose="02020500000000000000" pitchFamily="18" charset="-128"/>
                <a:ea typeface="BIZ UDP明朝 Medium" panose="02020500000000000000" pitchFamily="18" charset="-128"/>
              </a:rPr>
              <a:t>〇大阪府市長会からの要望</a:t>
            </a:r>
          </a:p>
          <a:p>
            <a:r>
              <a:rPr kumimoji="1" lang="ja-JP" altLang="en-US" sz="1600" dirty="0">
                <a:latin typeface="BIZ UDP明朝 Medium" panose="02020500000000000000" pitchFamily="18" charset="-128"/>
                <a:ea typeface="BIZ UDP明朝 Medium" panose="02020500000000000000" pitchFamily="18" charset="-128"/>
              </a:rPr>
              <a:t>　　「新築戸建て住宅に対する太陽光発電設備設置や</a:t>
            </a:r>
            <a:r>
              <a:rPr kumimoji="1" lang="ja-JP" altLang="en-US" sz="1600" u="sng" dirty="0">
                <a:latin typeface="BIZ UDP明朝 Medium" panose="02020500000000000000" pitchFamily="18" charset="-128"/>
                <a:ea typeface="BIZ UDP明朝 Medium" panose="02020500000000000000" pitchFamily="18" charset="-128"/>
              </a:rPr>
              <a:t>大規模建築物建設時の再生可能エネルギー</a:t>
            </a:r>
            <a:endParaRPr kumimoji="1" lang="en-US" altLang="ja-JP" sz="1600" u="sng" dirty="0">
              <a:latin typeface="BIZ UDP明朝 Medium" panose="02020500000000000000" pitchFamily="18" charset="-128"/>
              <a:ea typeface="BIZ UDP明朝 Medium" panose="02020500000000000000" pitchFamily="18" charset="-128"/>
            </a:endParaRPr>
          </a:p>
          <a:p>
            <a:r>
              <a:rPr kumimoji="1" lang="ja-JP" altLang="en-US" sz="1600" dirty="0">
                <a:latin typeface="BIZ UDP明朝 Medium" panose="02020500000000000000" pitchFamily="18" charset="-128"/>
                <a:ea typeface="BIZ UDP明朝 Medium" panose="02020500000000000000" pitchFamily="18" charset="-128"/>
              </a:rPr>
              <a:t>　</a:t>
            </a:r>
            <a:r>
              <a:rPr kumimoji="1" lang="ja-JP" altLang="en-US" sz="1600" u="sng" dirty="0">
                <a:latin typeface="BIZ UDP明朝 Medium" panose="02020500000000000000" pitchFamily="18" charset="-128"/>
                <a:ea typeface="BIZ UDP明朝 Medium" panose="02020500000000000000" pitchFamily="18" charset="-128"/>
              </a:rPr>
              <a:t>施設設置の義務化</a:t>
            </a:r>
            <a:r>
              <a:rPr kumimoji="1" lang="ja-JP" altLang="en-US" sz="1600" dirty="0">
                <a:latin typeface="BIZ UDP明朝 Medium" panose="02020500000000000000" pitchFamily="18" charset="-128"/>
                <a:ea typeface="BIZ UDP明朝 Medium" panose="02020500000000000000" pitchFamily="18" charset="-128"/>
              </a:rPr>
              <a:t>など、大阪府として再生可能エネルギーの一層の普及促進を図る</a:t>
            </a:r>
            <a:r>
              <a:rPr kumimoji="1" lang="ja-JP" altLang="en-US" sz="1600" u="sng" dirty="0">
                <a:latin typeface="BIZ UDP明朝 Medium" panose="02020500000000000000" pitchFamily="18" charset="-128"/>
                <a:ea typeface="BIZ UDP明朝 Medium" panose="02020500000000000000" pitchFamily="18" charset="-128"/>
              </a:rPr>
              <a:t>規制的手法</a:t>
            </a:r>
            <a:endParaRPr kumimoji="1" lang="en-US" altLang="ja-JP" sz="1600" u="sng" dirty="0">
              <a:latin typeface="BIZ UDP明朝 Medium" panose="02020500000000000000" pitchFamily="18" charset="-128"/>
              <a:ea typeface="BIZ UDP明朝 Medium" panose="02020500000000000000" pitchFamily="18" charset="-128"/>
            </a:endParaRPr>
          </a:p>
          <a:p>
            <a:r>
              <a:rPr kumimoji="1" lang="ja-JP" altLang="en-US" sz="1600" dirty="0">
                <a:latin typeface="BIZ UDP明朝 Medium" panose="02020500000000000000" pitchFamily="18" charset="-128"/>
                <a:ea typeface="BIZ UDP明朝 Medium" panose="02020500000000000000" pitchFamily="18" charset="-128"/>
              </a:rPr>
              <a:t>　</a:t>
            </a:r>
            <a:r>
              <a:rPr kumimoji="1" lang="ja-JP" altLang="en-US" sz="1600" u="sng" dirty="0">
                <a:latin typeface="BIZ UDP明朝 Medium" panose="02020500000000000000" pitchFamily="18" charset="-128"/>
                <a:ea typeface="BIZ UDP明朝 Medium" panose="02020500000000000000" pitchFamily="18" charset="-128"/>
              </a:rPr>
              <a:t>について検討を深める</a:t>
            </a:r>
            <a:r>
              <a:rPr kumimoji="1" lang="ja-JP" altLang="en-US" sz="1600" dirty="0">
                <a:latin typeface="BIZ UDP明朝 Medium" panose="02020500000000000000" pitchFamily="18" charset="-128"/>
                <a:ea typeface="BIZ UDP明朝 Medium" panose="02020500000000000000" pitchFamily="18" charset="-128"/>
              </a:rPr>
              <a:t>こと」</a:t>
            </a:r>
          </a:p>
        </p:txBody>
      </p:sp>
      <p:sp>
        <p:nvSpPr>
          <p:cNvPr id="8" name="二等辺三角形 7">
            <a:extLst>
              <a:ext uri="{FF2B5EF4-FFF2-40B4-BE49-F238E27FC236}">
                <a16:creationId xmlns:a16="http://schemas.microsoft.com/office/drawing/2014/main" id="{0F5525E0-AAB0-8565-F001-67832DCA39D4}"/>
              </a:ext>
            </a:extLst>
          </p:cNvPr>
          <p:cNvSpPr/>
          <p:nvPr/>
        </p:nvSpPr>
        <p:spPr>
          <a:xfrm rot="10800000">
            <a:off x="3500120" y="5224228"/>
            <a:ext cx="2143760" cy="2032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ED1B28F9-07A2-1142-0D15-3B46F6BD2217}"/>
              </a:ext>
            </a:extLst>
          </p:cNvPr>
          <p:cNvSpPr txBox="1"/>
          <p:nvPr/>
        </p:nvSpPr>
        <p:spPr>
          <a:xfrm>
            <a:off x="264160" y="5734987"/>
            <a:ext cx="8625840" cy="646331"/>
          </a:xfrm>
          <a:prstGeom prst="rect">
            <a:avLst/>
          </a:prstGeom>
          <a:noFill/>
          <a:ln w="12700">
            <a:solidFill>
              <a:schemeClr val="accent1"/>
            </a:solidFill>
            <a:prstDash val="dash"/>
          </a:ln>
        </p:spPr>
        <p:txBody>
          <a:bodyPr wrap="square" rtlCol="0">
            <a:spAutoFit/>
          </a:bodyPr>
          <a:lstStyle/>
          <a:p>
            <a:r>
              <a:rPr kumimoji="1" lang="ja-JP" altLang="en-US" u="sng" dirty="0">
                <a:latin typeface="BIZ UDPゴシック" panose="020B0400000000000000" pitchFamily="50" charset="-128"/>
                <a:ea typeface="BIZ UDPゴシック" panose="020B0400000000000000" pitchFamily="50" charset="-128"/>
              </a:rPr>
              <a:t>「自立・分散型エネルギー導入量」の</a:t>
            </a:r>
            <a:r>
              <a:rPr kumimoji="1" lang="en-US" altLang="ja-JP" u="sng" dirty="0">
                <a:latin typeface="BIZ UDPゴシック" panose="020B0400000000000000" pitchFamily="50" charset="-128"/>
                <a:ea typeface="BIZ UDPゴシック" panose="020B0400000000000000" pitchFamily="50" charset="-128"/>
              </a:rPr>
              <a:t>2030</a:t>
            </a:r>
            <a:r>
              <a:rPr kumimoji="1" lang="ja-JP" altLang="en-US" u="sng" dirty="0">
                <a:latin typeface="BIZ UDPゴシック" panose="020B0400000000000000" pitchFamily="50" charset="-128"/>
                <a:ea typeface="BIZ UDPゴシック" panose="020B0400000000000000" pitchFamily="50" charset="-128"/>
              </a:rPr>
              <a:t>、</a:t>
            </a:r>
            <a:r>
              <a:rPr kumimoji="1" lang="en-US" altLang="ja-JP" u="sng" dirty="0">
                <a:latin typeface="BIZ UDPゴシック" panose="020B0400000000000000" pitchFamily="50" charset="-128"/>
                <a:ea typeface="BIZ UDPゴシック" panose="020B0400000000000000" pitchFamily="50" charset="-128"/>
              </a:rPr>
              <a:t>2035</a:t>
            </a:r>
            <a:r>
              <a:rPr kumimoji="1" lang="ja-JP" altLang="en-US" u="sng" dirty="0">
                <a:latin typeface="BIZ UDPゴシック" panose="020B0400000000000000" pitchFamily="50" charset="-128"/>
                <a:ea typeface="BIZ UDPゴシック" panose="020B0400000000000000" pitchFamily="50" charset="-128"/>
              </a:rPr>
              <a:t>年の目標値の達成をめざして</a:t>
            </a:r>
            <a:endParaRPr kumimoji="1" lang="en-US" altLang="ja-JP" u="sng" dirty="0">
              <a:latin typeface="BIZ UDPゴシック" panose="020B0400000000000000" pitchFamily="50" charset="-128"/>
              <a:ea typeface="BIZ UDPゴシック" panose="020B0400000000000000" pitchFamily="50" charset="-128"/>
            </a:endParaRPr>
          </a:p>
          <a:p>
            <a:pPr algn="r"/>
            <a:r>
              <a:rPr kumimoji="1" lang="ja-JP" altLang="en-US" dirty="0">
                <a:latin typeface="BIZ UDPゴシック" panose="020B0400000000000000" pitchFamily="50" charset="-128"/>
                <a:ea typeface="BIZ UDPゴシック" panose="020B0400000000000000" pitchFamily="50" charset="-128"/>
              </a:rPr>
              <a:t>必要な導入量を新たな取組により創出すること</a:t>
            </a:r>
            <a:endParaRPr kumimoji="1" lang="en-US" altLang="ja-JP" dirty="0">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29528824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9BA927-DF80-F3B2-B299-2D0EE49D7C6A}"/>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83410F38-1D3A-573E-DE48-88326EF25BB0}"/>
              </a:ext>
            </a:extLst>
          </p:cNvPr>
          <p:cNvSpPr>
            <a:spLocks noGrp="1"/>
          </p:cNvSpPr>
          <p:nvPr>
            <p:ph type="sldNum" sz="quarter" idx="12"/>
          </p:nvPr>
        </p:nvSpPr>
        <p:spPr>
          <a:xfrm>
            <a:off x="6841672" y="6492875"/>
            <a:ext cx="2057400" cy="365125"/>
          </a:xfrm>
        </p:spPr>
        <p:txBody>
          <a:bodyPr/>
          <a:lstStyle/>
          <a:p>
            <a:fld id="{203A2EBC-B70D-400C-B624-6CE949F69608}" type="slidenum">
              <a:rPr kumimoji="1" lang="ja-JP" altLang="en-US" sz="1800" smtClean="0"/>
              <a:t>30</a:t>
            </a:fld>
            <a:endParaRPr kumimoji="1" lang="ja-JP" altLang="en-US" dirty="0"/>
          </a:p>
        </p:txBody>
      </p:sp>
      <p:sp>
        <p:nvSpPr>
          <p:cNvPr id="5" name="テキスト ボックス 4">
            <a:extLst>
              <a:ext uri="{FF2B5EF4-FFF2-40B4-BE49-F238E27FC236}">
                <a16:creationId xmlns:a16="http://schemas.microsoft.com/office/drawing/2014/main" id="{FEF6A30D-0A39-9D0A-6EA6-683834839235}"/>
              </a:ext>
            </a:extLst>
          </p:cNvPr>
          <p:cNvSpPr txBox="1"/>
          <p:nvPr/>
        </p:nvSpPr>
        <p:spPr>
          <a:xfrm>
            <a:off x="0" y="0"/>
            <a:ext cx="9144000" cy="400110"/>
          </a:xfrm>
          <a:prstGeom prst="rect">
            <a:avLst/>
          </a:prstGeom>
          <a:solidFill>
            <a:schemeClr val="accent5">
              <a:lumMod val="40000"/>
              <a:lumOff val="60000"/>
            </a:schemeClr>
          </a:solidFill>
        </p:spPr>
        <p:txBody>
          <a:bodyPr wrap="square" rtlCol="0">
            <a:spAutoFit/>
          </a:bodyPr>
          <a:lstStyle/>
          <a:p>
            <a:r>
              <a:rPr kumimoji="1" lang="ja-JP" altLang="en-US" sz="2000" dirty="0">
                <a:latin typeface="BIZ UDPゴシック" panose="020B0400000000000000" pitchFamily="50" charset="-128"/>
                <a:ea typeface="BIZ UDPゴシック" panose="020B0400000000000000" pitchFamily="50" charset="-128"/>
              </a:rPr>
              <a:t>自立・分散型エネルギー導入量推計</a:t>
            </a:r>
            <a:r>
              <a:rPr kumimoji="1" lang="en-US" altLang="ja-JP" sz="2000" dirty="0">
                <a:latin typeface="BIZ UDPゴシック" panose="020B0400000000000000" pitchFamily="50" charset="-128"/>
                <a:ea typeface="BIZ UDPゴシック" panose="020B0400000000000000" pitchFamily="50" charset="-128"/>
              </a:rPr>
              <a:t>(2030)</a:t>
            </a:r>
            <a:endParaRPr kumimoji="1" lang="ja-JP" altLang="en-US" sz="2000" dirty="0">
              <a:latin typeface="BIZ UDPゴシック" panose="020B0400000000000000" pitchFamily="50" charset="-128"/>
              <a:ea typeface="BIZ UDPゴシック" panose="020B0400000000000000" pitchFamily="50" charset="-128"/>
            </a:endParaRPr>
          </a:p>
        </p:txBody>
      </p:sp>
      <p:sp>
        <p:nvSpPr>
          <p:cNvPr id="6" name="テキスト ボックス 5">
            <a:extLst>
              <a:ext uri="{FF2B5EF4-FFF2-40B4-BE49-F238E27FC236}">
                <a16:creationId xmlns:a16="http://schemas.microsoft.com/office/drawing/2014/main" id="{02146A7D-36E3-F841-BAE7-65AD88FB1218}"/>
              </a:ext>
            </a:extLst>
          </p:cNvPr>
          <p:cNvSpPr txBox="1"/>
          <p:nvPr/>
        </p:nvSpPr>
        <p:spPr>
          <a:xfrm>
            <a:off x="836688" y="492822"/>
            <a:ext cx="7592603" cy="338554"/>
          </a:xfrm>
          <a:prstGeom prst="rect">
            <a:avLst/>
          </a:prstGeom>
          <a:noFill/>
          <a:ln w="9525">
            <a:solidFill>
              <a:schemeClr val="tx1"/>
            </a:solidFill>
          </a:ln>
        </p:spPr>
        <p:txBody>
          <a:bodyPr wrap="square">
            <a:spAutoFit/>
          </a:bodyPr>
          <a:lstStyle/>
          <a:p>
            <a:pPr marL="0" indent="0" algn="ctr">
              <a:lnSpc>
                <a:spcPct val="100000"/>
              </a:lnSpc>
              <a:spcBef>
                <a:spcPts val="0"/>
              </a:spcBef>
              <a:buNone/>
            </a:pPr>
            <a:r>
              <a:rPr lang="ja-JP" altLang="en-US" sz="1600" b="1" dirty="0">
                <a:latin typeface="BIZ UDPゴシック" panose="020B0400000000000000" pitchFamily="50" charset="-128"/>
                <a:ea typeface="BIZ UDPゴシック" panose="020B0400000000000000" pitchFamily="50" charset="-128"/>
              </a:rPr>
              <a:t>２０３０年度における自立・分散型エネルギー導入目標量　２５０</a:t>
            </a:r>
            <a:r>
              <a:rPr lang="ja-JP" altLang="en-US" sz="1200" b="1" dirty="0">
                <a:latin typeface="BIZ UDPゴシック" panose="020B0400000000000000" pitchFamily="50" charset="-128"/>
                <a:ea typeface="BIZ UDPゴシック" panose="020B0400000000000000" pitchFamily="50" charset="-128"/>
              </a:rPr>
              <a:t>万ｋＷ以上</a:t>
            </a:r>
            <a:r>
              <a:rPr lang="ja-JP" altLang="en-US" sz="1600" b="1" dirty="0">
                <a:latin typeface="BIZ UDPゴシック" panose="020B0400000000000000" pitchFamily="50" charset="-128"/>
                <a:ea typeface="BIZ UDPゴシック" panose="020B0400000000000000" pitchFamily="50" charset="-128"/>
              </a:rPr>
              <a:t>　</a:t>
            </a:r>
            <a:endParaRPr lang="en-US" altLang="ja-JP" sz="1600" b="1" dirty="0">
              <a:latin typeface="BIZ UDPゴシック" panose="020B0400000000000000" pitchFamily="50" charset="-128"/>
              <a:ea typeface="BIZ UDPゴシック" panose="020B0400000000000000" pitchFamily="50" charset="-128"/>
            </a:endParaRPr>
          </a:p>
        </p:txBody>
      </p:sp>
      <p:graphicFrame>
        <p:nvGraphicFramePr>
          <p:cNvPr id="8" name="グラフ 7">
            <a:extLst>
              <a:ext uri="{FF2B5EF4-FFF2-40B4-BE49-F238E27FC236}">
                <a16:creationId xmlns:a16="http://schemas.microsoft.com/office/drawing/2014/main" id="{645D0B42-EF3B-F68A-B385-676B77D68132}"/>
              </a:ext>
            </a:extLst>
          </p:cNvPr>
          <p:cNvGraphicFramePr>
            <a:graphicFrameLocks noChangeAspect="1"/>
          </p:cNvGraphicFramePr>
          <p:nvPr/>
        </p:nvGraphicFramePr>
        <p:xfrm>
          <a:off x="478796" y="2556913"/>
          <a:ext cx="7862281" cy="3918206"/>
        </p:xfrm>
        <a:graphic>
          <a:graphicData uri="http://schemas.openxmlformats.org/drawingml/2006/chart">
            <c:chart xmlns:c="http://schemas.openxmlformats.org/drawingml/2006/chart" xmlns:r="http://schemas.openxmlformats.org/officeDocument/2006/relationships" r:id="rId2"/>
          </a:graphicData>
        </a:graphic>
      </p:graphicFrame>
      <p:sp>
        <p:nvSpPr>
          <p:cNvPr id="12" name="テキスト ボックス 11">
            <a:extLst>
              <a:ext uri="{FF2B5EF4-FFF2-40B4-BE49-F238E27FC236}">
                <a16:creationId xmlns:a16="http://schemas.microsoft.com/office/drawing/2014/main" id="{9E2BCCF1-4A92-5F9E-2A87-08382D2F334E}"/>
              </a:ext>
            </a:extLst>
          </p:cNvPr>
          <p:cNvSpPr txBox="1"/>
          <p:nvPr/>
        </p:nvSpPr>
        <p:spPr>
          <a:xfrm>
            <a:off x="478796" y="905187"/>
            <a:ext cx="8599898" cy="1600438"/>
          </a:xfrm>
          <a:prstGeom prst="rect">
            <a:avLst/>
          </a:prstGeom>
          <a:noFill/>
        </p:spPr>
        <p:txBody>
          <a:bodyPr wrap="square" rtlCol="0">
            <a:spAutoFit/>
          </a:bodyPr>
          <a:lstStyle/>
          <a:p>
            <a:r>
              <a:rPr kumimoji="1" lang="en-US" altLang="ja-JP" sz="1400" dirty="0">
                <a:latin typeface="BIZ UDP明朝 Medium" panose="02020500000000000000" pitchFamily="18" charset="-128"/>
                <a:ea typeface="BIZ UDP明朝 Medium" panose="02020500000000000000" pitchFamily="18" charset="-128"/>
              </a:rPr>
              <a:t>(1)</a:t>
            </a:r>
            <a:r>
              <a:rPr kumimoji="1" lang="ja-JP" altLang="en-US" sz="1400" dirty="0">
                <a:latin typeface="BIZ UDP明朝 Medium" panose="02020500000000000000" pitchFamily="18" charset="-128"/>
                <a:ea typeface="BIZ UDP明朝 Medium" panose="02020500000000000000" pitchFamily="18" charset="-128"/>
              </a:rPr>
              <a:t>現状の推移から</a:t>
            </a:r>
            <a:r>
              <a:rPr kumimoji="1" lang="en-US" altLang="ja-JP" sz="1400" dirty="0">
                <a:latin typeface="BIZ UDP明朝 Medium" panose="02020500000000000000" pitchFamily="18" charset="-128"/>
                <a:ea typeface="BIZ UDP明朝 Medium" panose="02020500000000000000" pitchFamily="18" charset="-128"/>
              </a:rPr>
              <a:t>2030</a:t>
            </a:r>
            <a:r>
              <a:rPr kumimoji="1" lang="ja-JP" altLang="en-US" sz="1400" dirty="0">
                <a:latin typeface="BIZ UDP明朝 Medium" panose="02020500000000000000" pitchFamily="18" charset="-128"/>
                <a:ea typeface="BIZ UDP明朝 Medium" panose="02020500000000000000" pitchFamily="18" charset="-128"/>
              </a:rPr>
              <a:t>年度値を推計                       ：累計 </a:t>
            </a:r>
            <a:r>
              <a:rPr kumimoji="1" lang="en-US" altLang="ja-JP" sz="1400" dirty="0">
                <a:latin typeface="BIZ UDP明朝 Medium" panose="02020500000000000000" pitchFamily="18" charset="-128"/>
                <a:ea typeface="BIZ UDP明朝 Medium" panose="02020500000000000000" pitchFamily="18" charset="-128"/>
              </a:rPr>
              <a:t>238.1</a:t>
            </a:r>
            <a:r>
              <a:rPr kumimoji="1" lang="ja-JP" altLang="en-US" sz="1400" dirty="0">
                <a:latin typeface="BIZ UDP明朝 Medium" panose="02020500000000000000" pitchFamily="18" charset="-128"/>
                <a:ea typeface="BIZ UDP明朝 Medium" panose="02020500000000000000" pitchFamily="18" charset="-128"/>
              </a:rPr>
              <a:t>万</a:t>
            </a:r>
            <a:r>
              <a:rPr kumimoji="1" lang="en-US" altLang="ja-JP" sz="1400" dirty="0">
                <a:latin typeface="BIZ UDP明朝 Medium" panose="02020500000000000000" pitchFamily="18" charset="-128"/>
                <a:ea typeface="BIZ UDP明朝 Medium" panose="02020500000000000000" pitchFamily="18" charset="-128"/>
              </a:rPr>
              <a:t>kW</a:t>
            </a:r>
          </a:p>
          <a:p>
            <a:r>
              <a:rPr kumimoji="1" lang="en-US" altLang="ja-JP" sz="1400" dirty="0">
                <a:latin typeface="BIZ UDP明朝 Medium" panose="02020500000000000000" pitchFamily="18" charset="-128"/>
                <a:ea typeface="BIZ UDP明朝 Medium" panose="02020500000000000000" pitchFamily="18" charset="-128"/>
              </a:rPr>
              <a:t>(2)</a:t>
            </a:r>
            <a:r>
              <a:rPr kumimoji="1" lang="ja-JP" altLang="en-US" sz="1400" dirty="0">
                <a:latin typeface="BIZ UDP明朝 Medium" panose="02020500000000000000" pitchFamily="18" charset="-128"/>
                <a:ea typeface="BIZ UDP明朝 Medium" panose="02020500000000000000" pitchFamily="18" charset="-128"/>
              </a:rPr>
              <a:t>国の住宅トップランナー制度の効果見込み（</a:t>
            </a:r>
            <a:r>
              <a:rPr kumimoji="1" lang="en-US" altLang="ja-JP" sz="1400" dirty="0">
                <a:latin typeface="BIZ UDP明朝 Medium" panose="02020500000000000000" pitchFamily="18" charset="-128"/>
                <a:ea typeface="BIZ UDP明朝 Medium" panose="02020500000000000000" pitchFamily="18" charset="-128"/>
              </a:rPr>
              <a:t>2025</a:t>
            </a:r>
            <a:r>
              <a:rPr kumimoji="1" lang="ja-JP" altLang="en-US" sz="1400" dirty="0">
                <a:latin typeface="BIZ UDP明朝 Medium" panose="02020500000000000000" pitchFamily="18" charset="-128"/>
                <a:ea typeface="BIZ UDP明朝 Medium" panose="02020500000000000000" pitchFamily="18" charset="-128"/>
              </a:rPr>
              <a:t>～） ：          </a:t>
            </a:r>
            <a:r>
              <a:rPr kumimoji="1" lang="en-US" altLang="ja-JP" sz="1400" dirty="0">
                <a:latin typeface="BIZ UDP明朝 Medium" panose="02020500000000000000" pitchFamily="18" charset="-128"/>
                <a:ea typeface="BIZ UDP明朝 Medium" panose="02020500000000000000" pitchFamily="18" charset="-128"/>
              </a:rPr>
              <a:t> 3.7</a:t>
            </a:r>
            <a:r>
              <a:rPr kumimoji="1" lang="ja-JP" altLang="en-US" sz="1400" dirty="0">
                <a:latin typeface="BIZ UDP明朝 Medium" panose="02020500000000000000" pitchFamily="18" charset="-128"/>
                <a:ea typeface="BIZ UDP明朝 Medium" panose="02020500000000000000" pitchFamily="18" charset="-128"/>
              </a:rPr>
              <a:t>万</a:t>
            </a:r>
            <a:r>
              <a:rPr kumimoji="1" lang="en-US" altLang="ja-JP" sz="1400" dirty="0">
                <a:latin typeface="BIZ UDP明朝 Medium" panose="02020500000000000000" pitchFamily="18" charset="-128"/>
                <a:ea typeface="BIZ UDP明朝 Medium" panose="02020500000000000000" pitchFamily="18" charset="-128"/>
              </a:rPr>
              <a:t>kW</a:t>
            </a:r>
            <a:r>
              <a:rPr kumimoji="1" lang="ja-JP" altLang="en-US" sz="1400" dirty="0">
                <a:latin typeface="BIZ UDP明朝 Medium" panose="02020500000000000000" pitchFamily="18" charset="-128"/>
                <a:ea typeface="BIZ UDP明朝 Medium" panose="02020500000000000000" pitchFamily="18" charset="-128"/>
              </a:rPr>
              <a:t>（府推計）</a:t>
            </a:r>
            <a:endParaRPr kumimoji="1" lang="en-US" altLang="ja-JP" sz="1400" dirty="0">
              <a:latin typeface="BIZ UDP明朝 Medium" panose="02020500000000000000" pitchFamily="18" charset="-128"/>
              <a:ea typeface="BIZ UDP明朝 Medium" panose="02020500000000000000" pitchFamily="18" charset="-128"/>
            </a:endParaRPr>
          </a:p>
          <a:p>
            <a:r>
              <a:rPr kumimoji="1" lang="en-US" altLang="ja-JP" sz="1400" dirty="0">
                <a:latin typeface="BIZ UDP明朝 Medium" panose="02020500000000000000" pitchFamily="18" charset="-128"/>
                <a:ea typeface="BIZ UDP明朝 Medium" panose="02020500000000000000" pitchFamily="18" charset="-128"/>
              </a:rPr>
              <a:t>(3)</a:t>
            </a:r>
            <a:r>
              <a:rPr kumimoji="1" lang="ja-JP" altLang="en-US" sz="1400" dirty="0">
                <a:latin typeface="BIZ UDP明朝 Medium" panose="02020500000000000000" pitchFamily="18" charset="-128"/>
                <a:ea typeface="BIZ UDP明朝 Medium" panose="02020500000000000000" pitchFamily="18" charset="-128"/>
              </a:rPr>
              <a:t>実行計画に掲げる次世代型（ペロブスカイト）太陽電池：           </a:t>
            </a:r>
            <a:r>
              <a:rPr kumimoji="1" lang="en-US" altLang="ja-JP" sz="1400" dirty="0">
                <a:latin typeface="BIZ UDP明朝 Medium" panose="02020500000000000000" pitchFamily="18" charset="-128"/>
                <a:ea typeface="BIZ UDP明朝 Medium" panose="02020500000000000000" pitchFamily="18" charset="-128"/>
              </a:rPr>
              <a:t>8.0</a:t>
            </a:r>
            <a:r>
              <a:rPr kumimoji="1" lang="ja-JP" altLang="en-US" sz="1400" dirty="0">
                <a:latin typeface="BIZ UDP明朝 Medium" panose="02020500000000000000" pitchFamily="18" charset="-128"/>
                <a:ea typeface="BIZ UDP明朝 Medium" panose="02020500000000000000" pitchFamily="18" charset="-128"/>
              </a:rPr>
              <a:t>万ｋＷ（府目標）</a:t>
            </a:r>
            <a:endParaRPr kumimoji="1" lang="en-US" altLang="ja-JP" sz="1400" dirty="0">
              <a:latin typeface="BIZ UDP明朝 Medium" panose="02020500000000000000" pitchFamily="18" charset="-128"/>
              <a:ea typeface="BIZ UDP明朝 Medium" panose="02020500000000000000" pitchFamily="18" charset="-128"/>
            </a:endParaRPr>
          </a:p>
          <a:p>
            <a:endParaRPr kumimoji="1" lang="en-US" altLang="ja-JP" sz="1400" dirty="0">
              <a:latin typeface="BIZ UDP明朝 Medium" panose="02020500000000000000" pitchFamily="18" charset="-128"/>
              <a:ea typeface="BIZ UDP明朝 Medium" panose="02020500000000000000" pitchFamily="18" charset="-128"/>
            </a:endParaRPr>
          </a:p>
          <a:p>
            <a:pPr algn="ctr">
              <a:spcBef>
                <a:spcPts val="600"/>
              </a:spcBef>
            </a:pPr>
            <a:endParaRPr kumimoji="1" lang="en-US" altLang="ja-JP" sz="1600" b="1" dirty="0">
              <a:latin typeface="BIZ UDP明朝 Medium" panose="02020500000000000000" pitchFamily="18" charset="-128"/>
              <a:ea typeface="BIZ UDP明朝 Medium" panose="02020500000000000000" pitchFamily="18" charset="-128"/>
            </a:endParaRPr>
          </a:p>
          <a:p>
            <a:pPr algn="ctr">
              <a:spcBef>
                <a:spcPts val="600"/>
              </a:spcBef>
            </a:pPr>
            <a:r>
              <a:rPr kumimoji="1" lang="ja-JP" altLang="en-US" sz="1600" b="1" dirty="0">
                <a:latin typeface="BIZ UDP明朝 Medium" panose="02020500000000000000" pitchFamily="18" charset="-128"/>
                <a:ea typeface="BIZ UDP明朝 Medium" panose="02020500000000000000" pitchFamily="18" charset="-128"/>
              </a:rPr>
              <a:t>⇒目標達成に向けた必要量</a:t>
            </a:r>
            <a:r>
              <a:rPr kumimoji="1" lang="en-US" altLang="ja-JP" sz="1600" b="1" dirty="0">
                <a:latin typeface="BIZ UDP明朝 Medium" panose="02020500000000000000" pitchFamily="18" charset="-128"/>
                <a:ea typeface="BIZ UDP明朝 Medium" panose="02020500000000000000" pitchFamily="18" charset="-128"/>
              </a:rPr>
              <a:t>: 0.</a:t>
            </a:r>
            <a:r>
              <a:rPr kumimoji="1" lang="ja-JP" altLang="en-US" sz="1600" b="1" dirty="0">
                <a:latin typeface="BIZ UDP明朝 Medium" panose="02020500000000000000" pitchFamily="18" charset="-128"/>
                <a:ea typeface="BIZ UDP明朝 Medium" panose="02020500000000000000" pitchFamily="18" charset="-128"/>
              </a:rPr>
              <a:t>２万ｋＷ以上</a:t>
            </a:r>
            <a:endParaRPr kumimoji="1" lang="ja-JP" altLang="en-US" sz="1400" dirty="0">
              <a:latin typeface="BIZ UDP明朝 Medium" panose="02020500000000000000" pitchFamily="18" charset="-128"/>
              <a:ea typeface="BIZ UDP明朝 Medium" panose="02020500000000000000" pitchFamily="18" charset="-128"/>
            </a:endParaRPr>
          </a:p>
        </p:txBody>
      </p:sp>
      <p:sp>
        <p:nvSpPr>
          <p:cNvPr id="13" name="テキスト ボックス 12">
            <a:extLst>
              <a:ext uri="{FF2B5EF4-FFF2-40B4-BE49-F238E27FC236}">
                <a16:creationId xmlns:a16="http://schemas.microsoft.com/office/drawing/2014/main" id="{A5146290-0504-2DFA-D647-2B867B6055CB}"/>
              </a:ext>
            </a:extLst>
          </p:cNvPr>
          <p:cNvSpPr txBox="1"/>
          <p:nvPr/>
        </p:nvSpPr>
        <p:spPr>
          <a:xfrm>
            <a:off x="4943907" y="1714714"/>
            <a:ext cx="1670650" cy="369332"/>
          </a:xfrm>
          <a:prstGeom prst="rect">
            <a:avLst/>
          </a:prstGeom>
          <a:noFill/>
        </p:spPr>
        <p:txBody>
          <a:bodyPr wrap="none" rtlCol="0">
            <a:spAutoFit/>
          </a:bodyPr>
          <a:lstStyle/>
          <a:p>
            <a:r>
              <a:rPr kumimoji="1" lang="ja-JP" altLang="en-US" dirty="0">
                <a:latin typeface="BIZ UDP明朝 Medium" panose="02020500000000000000" pitchFamily="18" charset="-128"/>
                <a:ea typeface="BIZ UDP明朝 Medium" panose="02020500000000000000" pitchFamily="18" charset="-128"/>
              </a:rPr>
              <a:t>計 </a:t>
            </a:r>
            <a:r>
              <a:rPr kumimoji="1" lang="en-US" altLang="ja-JP" dirty="0">
                <a:latin typeface="BIZ UDP明朝 Medium" panose="02020500000000000000" pitchFamily="18" charset="-128"/>
                <a:ea typeface="BIZ UDP明朝 Medium" panose="02020500000000000000" pitchFamily="18" charset="-128"/>
              </a:rPr>
              <a:t>249.8</a:t>
            </a:r>
            <a:r>
              <a:rPr kumimoji="1" lang="ja-JP" altLang="en-US" sz="1400" dirty="0">
                <a:latin typeface="BIZ UDP明朝 Medium" panose="02020500000000000000" pitchFamily="18" charset="-128"/>
                <a:ea typeface="BIZ UDP明朝 Medium" panose="02020500000000000000" pitchFamily="18" charset="-128"/>
              </a:rPr>
              <a:t>万</a:t>
            </a:r>
            <a:r>
              <a:rPr kumimoji="1" lang="en-US" altLang="ja-JP" sz="1400" dirty="0">
                <a:latin typeface="BIZ UDP明朝 Medium" panose="02020500000000000000" pitchFamily="18" charset="-128"/>
                <a:ea typeface="BIZ UDP明朝 Medium" panose="02020500000000000000" pitchFamily="18" charset="-128"/>
              </a:rPr>
              <a:t>kW</a:t>
            </a:r>
            <a:endParaRPr kumimoji="1" lang="ja-JP" altLang="en-US" dirty="0">
              <a:latin typeface="BIZ UDP明朝 Medium" panose="02020500000000000000" pitchFamily="18" charset="-128"/>
              <a:ea typeface="BIZ UDP明朝 Medium" panose="02020500000000000000" pitchFamily="18" charset="-128"/>
            </a:endParaRPr>
          </a:p>
        </p:txBody>
      </p:sp>
      <p:sp>
        <p:nvSpPr>
          <p:cNvPr id="9" name="テキスト ボックス 1">
            <a:extLst>
              <a:ext uri="{FF2B5EF4-FFF2-40B4-BE49-F238E27FC236}">
                <a16:creationId xmlns:a16="http://schemas.microsoft.com/office/drawing/2014/main" id="{5845B312-FBCE-86F2-EDA8-98E57F332A56}"/>
              </a:ext>
            </a:extLst>
          </p:cNvPr>
          <p:cNvSpPr txBox="1"/>
          <p:nvPr/>
        </p:nvSpPr>
        <p:spPr>
          <a:xfrm>
            <a:off x="7591322" y="3576294"/>
            <a:ext cx="569353" cy="288233"/>
          </a:xfrm>
          <a:prstGeom prst="rect">
            <a:avLst/>
          </a:prstGeom>
        </p:spPr>
        <p:txBody>
          <a:bodyPr wrap="non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endParaRPr lang="en-US" altLang="ja-JP" sz="1000" dirty="0">
              <a:solidFill>
                <a:srgbClr val="FF0000"/>
              </a:solidFill>
              <a:highlight>
                <a:srgbClr val="FFFF00"/>
              </a:highlight>
              <a:latin typeface="BIZ UDゴシック" panose="020B0400000000000000" pitchFamily="49" charset="-128"/>
              <a:ea typeface="BIZ UDゴシック" panose="020B0400000000000000" pitchFamily="49" charset="-128"/>
            </a:endParaRPr>
          </a:p>
        </p:txBody>
      </p:sp>
      <p:sp>
        <p:nvSpPr>
          <p:cNvPr id="10" name="テキスト ボックス 1">
            <a:extLst>
              <a:ext uri="{FF2B5EF4-FFF2-40B4-BE49-F238E27FC236}">
                <a16:creationId xmlns:a16="http://schemas.microsoft.com/office/drawing/2014/main" id="{19C30A95-0D6F-9288-53F4-FA2A199AC9A1}"/>
              </a:ext>
            </a:extLst>
          </p:cNvPr>
          <p:cNvSpPr txBox="1"/>
          <p:nvPr/>
        </p:nvSpPr>
        <p:spPr>
          <a:xfrm>
            <a:off x="7260450" y="3536681"/>
            <a:ext cx="670779" cy="276150"/>
          </a:xfrm>
          <a:prstGeom prst="rect">
            <a:avLst/>
          </a:prstGeom>
        </p:spPr>
        <p:txBody>
          <a:bodyPr wrap="non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r>
              <a:rPr lang="en-US" altLang="ja-JP" sz="1000" dirty="0">
                <a:latin typeface="BIZ UDゴシック" panose="020B0400000000000000" pitchFamily="49" charset="-128"/>
                <a:ea typeface="BIZ UDゴシック" panose="020B0400000000000000" pitchFamily="49" charset="-128"/>
              </a:rPr>
              <a:t>(3)8.0</a:t>
            </a:r>
          </a:p>
          <a:p>
            <a:pPr algn="l"/>
            <a:r>
              <a:rPr lang="en-US" altLang="ja-JP" sz="1000" b="0" dirty="0">
                <a:latin typeface="BIZ UDゴシック" panose="020B0400000000000000" pitchFamily="49" charset="-128"/>
                <a:ea typeface="BIZ UDゴシック" panose="020B0400000000000000" pitchFamily="49" charset="-128"/>
              </a:rPr>
              <a:t>(2)3.7</a:t>
            </a:r>
          </a:p>
        </p:txBody>
      </p:sp>
    </p:spTree>
    <p:extLst>
      <p:ext uri="{BB962C8B-B14F-4D97-AF65-F5344CB8AC3E}">
        <p14:creationId xmlns:p14="http://schemas.microsoft.com/office/powerpoint/2010/main" val="25424494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DD3BD-0B3D-A150-94EE-B1ABCE76AA4C}"/>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553E500C-69B2-BF24-D5A9-3E15DCC45404}"/>
              </a:ext>
            </a:extLst>
          </p:cNvPr>
          <p:cNvSpPr>
            <a:spLocks noGrp="1"/>
          </p:cNvSpPr>
          <p:nvPr>
            <p:ph type="sldNum" sz="quarter" idx="12"/>
          </p:nvPr>
        </p:nvSpPr>
        <p:spPr>
          <a:xfrm>
            <a:off x="6841672" y="6492875"/>
            <a:ext cx="2057400" cy="365125"/>
          </a:xfrm>
        </p:spPr>
        <p:txBody>
          <a:bodyPr/>
          <a:lstStyle/>
          <a:p>
            <a:fld id="{203A2EBC-B70D-400C-B624-6CE949F69608}" type="slidenum">
              <a:rPr kumimoji="1" lang="ja-JP" altLang="en-US" sz="1800" smtClean="0"/>
              <a:t>31</a:t>
            </a:fld>
            <a:endParaRPr kumimoji="1" lang="ja-JP" altLang="en-US" dirty="0"/>
          </a:p>
        </p:txBody>
      </p:sp>
      <p:sp>
        <p:nvSpPr>
          <p:cNvPr id="5" name="テキスト ボックス 4">
            <a:extLst>
              <a:ext uri="{FF2B5EF4-FFF2-40B4-BE49-F238E27FC236}">
                <a16:creationId xmlns:a16="http://schemas.microsoft.com/office/drawing/2014/main" id="{DE05F09A-8C9D-B374-EF2C-45B625D44BD9}"/>
              </a:ext>
            </a:extLst>
          </p:cNvPr>
          <p:cNvSpPr txBox="1"/>
          <p:nvPr/>
        </p:nvSpPr>
        <p:spPr>
          <a:xfrm>
            <a:off x="0" y="0"/>
            <a:ext cx="9144000" cy="400110"/>
          </a:xfrm>
          <a:prstGeom prst="rect">
            <a:avLst/>
          </a:prstGeom>
          <a:solidFill>
            <a:schemeClr val="accent5">
              <a:lumMod val="40000"/>
              <a:lumOff val="60000"/>
            </a:schemeClr>
          </a:solidFill>
        </p:spPr>
        <p:txBody>
          <a:bodyPr wrap="square" rtlCol="0">
            <a:spAutoFit/>
          </a:bodyPr>
          <a:lstStyle/>
          <a:p>
            <a:r>
              <a:rPr kumimoji="1" lang="ja-JP" altLang="en-US" sz="2000" dirty="0">
                <a:latin typeface="BIZ UDPゴシック" panose="020B0400000000000000" pitchFamily="50" charset="-128"/>
                <a:ea typeface="BIZ UDPゴシック" panose="020B0400000000000000" pitchFamily="50" charset="-128"/>
              </a:rPr>
              <a:t>自立・分散型エネルギー導入量推計</a:t>
            </a:r>
            <a:r>
              <a:rPr kumimoji="1" lang="en-US" altLang="ja-JP" sz="2000" dirty="0">
                <a:latin typeface="BIZ UDPゴシック" panose="020B0400000000000000" pitchFamily="50" charset="-128"/>
                <a:ea typeface="BIZ UDPゴシック" panose="020B0400000000000000" pitchFamily="50" charset="-128"/>
              </a:rPr>
              <a:t>(2035)</a:t>
            </a:r>
            <a:endParaRPr kumimoji="1" lang="ja-JP" altLang="en-US" sz="2000" dirty="0">
              <a:latin typeface="BIZ UDPゴシック" panose="020B0400000000000000" pitchFamily="50" charset="-128"/>
              <a:ea typeface="BIZ UDPゴシック" panose="020B0400000000000000" pitchFamily="50" charset="-128"/>
            </a:endParaRPr>
          </a:p>
        </p:txBody>
      </p:sp>
      <p:sp>
        <p:nvSpPr>
          <p:cNvPr id="6" name="テキスト ボックス 5">
            <a:extLst>
              <a:ext uri="{FF2B5EF4-FFF2-40B4-BE49-F238E27FC236}">
                <a16:creationId xmlns:a16="http://schemas.microsoft.com/office/drawing/2014/main" id="{25AEC8FF-A4F2-45F7-C296-0BD6305FD714}"/>
              </a:ext>
            </a:extLst>
          </p:cNvPr>
          <p:cNvSpPr txBox="1"/>
          <p:nvPr/>
        </p:nvSpPr>
        <p:spPr>
          <a:xfrm>
            <a:off x="934950" y="578020"/>
            <a:ext cx="7592603" cy="338554"/>
          </a:xfrm>
          <a:prstGeom prst="rect">
            <a:avLst/>
          </a:prstGeom>
          <a:noFill/>
          <a:ln w="9525">
            <a:solidFill>
              <a:schemeClr val="tx1"/>
            </a:solidFill>
          </a:ln>
        </p:spPr>
        <p:txBody>
          <a:bodyPr wrap="square">
            <a:spAutoFit/>
          </a:bodyPr>
          <a:lstStyle/>
          <a:p>
            <a:pPr marL="0" indent="0" algn="ctr">
              <a:lnSpc>
                <a:spcPct val="100000"/>
              </a:lnSpc>
              <a:spcBef>
                <a:spcPts val="0"/>
              </a:spcBef>
              <a:buNone/>
            </a:pPr>
            <a:r>
              <a:rPr lang="ja-JP" altLang="en-US" sz="1600" b="1" dirty="0">
                <a:latin typeface="BIZ UDPゴシック" panose="020B0400000000000000" pitchFamily="50" charset="-128"/>
                <a:ea typeface="BIZ UDPゴシック" panose="020B0400000000000000" pitchFamily="50" charset="-128"/>
              </a:rPr>
              <a:t>２０３</a:t>
            </a:r>
            <a:r>
              <a:rPr lang="en-US" altLang="ja-JP" sz="1600" b="1" dirty="0">
                <a:latin typeface="BIZ UDPゴシック" panose="020B0400000000000000" pitchFamily="50" charset="-128"/>
                <a:ea typeface="BIZ UDPゴシック" panose="020B0400000000000000" pitchFamily="50" charset="-128"/>
              </a:rPr>
              <a:t>5</a:t>
            </a:r>
            <a:r>
              <a:rPr lang="ja-JP" altLang="en-US" sz="1600" b="1" dirty="0">
                <a:latin typeface="BIZ UDPゴシック" panose="020B0400000000000000" pitchFamily="50" charset="-128"/>
                <a:ea typeface="BIZ UDPゴシック" panose="020B0400000000000000" pitchFamily="50" charset="-128"/>
              </a:rPr>
              <a:t>年度における自立・分散型エネルギー導入目標量　</a:t>
            </a:r>
            <a:r>
              <a:rPr lang="en-US" altLang="ja-JP" sz="1600" b="1" dirty="0">
                <a:latin typeface="BIZ UDPゴシック" panose="020B0400000000000000" pitchFamily="50" charset="-128"/>
                <a:ea typeface="BIZ UDPゴシック" panose="020B0400000000000000" pitchFamily="50" charset="-128"/>
              </a:rPr>
              <a:t>30</a:t>
            </a:r>
            <a:r>
              <a:rPr lang="ja-JP" altLang="en-US" sz="1600" b="1" dirty="0">
                <a:latin typeface="BIZ UDPゴシック" panose="020B0400000000000000" pitchFamily="50" charset="-128"/>
                <a:ea typeface="BIZ UDPゴシック" panose="020B0400000000000000" pitchFamily="50" charset="-128"/>
              </a:rPr>
              <a:t>０</a:t>
            </a:r>
            <a:r>
              <a:rPr lang="ja-JP" altLang="en-US" sz="1200" b="1" dirty="0">
                <a:latin typeface="BIZ UDPゴシック" panose="020B0400000000000000" pitchFamily="50" charset="-128"/>
                <a:ea typeface="BIZ UDPゴシック" panose="020B0400000000000000" pitchFamily="50" charset="-128"/>
              </a:rPr>
              <a:t>万ｋＷ以上</a:t>
            </a:r>
            <a:r>
              <a:rPr lang="ja-JP" altLang="en-US" sz="1600" b="1" dirty="0">
                <a:latin typeface="BIZ UDPゴシック" panose="020B0400000000000000" pitchFamily="50" charset="-128"/>
                <a:ea typeface="BIZ UDPゴシック" panose="020B0400000000000000" pitchFamily="50" charset="-128"/>
              </a:rPr>
              <a:t>　</a:t>
            </a:r>
            <a:endParaRPr lang="en-US" altLang="ja-JP" sz="1600" b="1" dirty="0">
              <a:latin typeface="BIZ UDPゴシック" panose="020B0400000000000000" pitchFamily="50" charset="-128"/>
              <a:ea typeface="BIZ UDPゴシック" panose="020B0400000000000000" pitchFamily="50" charset="-128"/>
            </a:endParaRPr>
          </a:p>
        </p:txBody>
      </p:sp>
      <p:sp>
        <p:nvSpPr>
          <p:cNvPr id="12" name="テキスト ボックス 11">
            <a:extLst>
              <a:ext uri="{FF2B5EF4-FFF2-40B4-BE49-F238E27FC236}">
                <a16:creationId xmlns:a16="http://schemas.microsoft.com/office/drawing/2014/main" id="{768F5B44-7179-F21F-49FB-7EB1192623BF}"/>
              </a:ext>
            </a:extLst>
          </p:cNvPr>
          <p:cNvSpPr txBox="1"/>
          <p:nvPr/>
        </p:nvSpPr>
        <p:spPr>
          <a:xfrm>
            <a:off x="299174" y="990784"/>
            <a:ext cx="8768626" cy="1815882"/>
          </a:xfrm>
          <a:prstGeom prst="rect">
            <a:avLst/>
          </a:prstGeom>
          <a:noFill/>
        </p:spPr>
        <p:txBody>
          <a:bodyPr wrap="square" rtlCol="0">
            <a:spAutoFit/>
          </a:bodyPr>
          <a:lstStyle/>
          <a:p>
            <a:r>
              <a:rPr kumimoji="1" lang="en-US" altLang="ja-JP" sz="1400" dirty="0">
                <a:latin typeface="BIZ UDP明朝 Medium" panose="02020500000000000000" pitchFamily="18" charset="-128"/>
                <a:ea typeface="BIZ UDP明朝 Medium" panose="02020500000000000000" pitchFamily="18" charset="-128"/>
              </a:rPr>
              <a:t>(1)</a:t>
            </a:r>
            <a:r>
              <a:rPr kumimoji="1" lang="ja-JP" altLang="en-US" sz="1400" dirty="0">
                <a:latin typeface="BIZ UDP明朝 Medium" panose="02020500000000000000" pitchFamily="18" charset="-128"/>
                <a:ea typeface="BIZ UDP明朝 Medium" panose="02020500000000000000" pitchFamily="18" charset="-128"/>
              </a:rPr>
              <a:t>現状の推移から</a:t>
            </a:r>
            <a:r>
              <a:rPr kumimoji="1" lang="en-US" altLang="ja-JP" sz="1400" dirty="0">
                <a:latin typeface="BIZ UDP明朝 Medium" panose="02020500000000000000" pitchFamily="18" charset="-128"/>
                <a:ea typeface="BIZ UDP明朝 Medium" panose="02020500000000000000" pitchFamily="18" charset="-128"/>
              </a:rPr>
              <a:t>2035</a:t>
            </a:r>
            <a:r>
              <a:rPr kumimoji="1" lang="ja-JP" altLang="en-US" sz="1400" dirty="0">
                <a:latin typeface="BIZ UDP明朝 Medium" panose="02020500000000000000" pitchFamily="18" charset="-128"/>
                <a:ea typeface="BIZ UDP明朝 Medium" panose="02020500000000000000" pitchFamily="18" charset="-128"/>
              </a:rPr>
              <a:t>年度値を推計                      ：累計 </a:t>
            </a:r>
            <a:r>
              <a:rPr kumimoji="1" lang="en-US" altLang="ja-JP" sz="1400" dirty="0">
                <a:latin typeface="BIZ UDP明朝 Medium" panose="02020500000000000000" pitchFamily="18" charset="-128"/>
                <a:ea typeface="BIZ UDP明朝 Medium" panose="02020500000000000000" pitchFamily="18" charset="-128"/>
              </a:rPr>
              <a:t>261.</a:t>
            </a:r>
            <a:r>
              <a:rPr kumimoji="1" lang="ja-JP" altLang="en-US" sz="1400" dirty="0">
                <a:latin typeface="BIZ UDP明朝 Medium" panose="02020500000000000000" pitchFamily="18" charset="-128"/>
                <a:ea typeface="BIZ UDP明朝 Medium" panose="02020500000000000000" pitchFamily="18" charset="-128"/>
              </a:rPr>
              <a:t>４万</a:t>
            </a:r>
            <a:r>
              <a:rPr kumimoji="1" lang="en-US" altLang="ja-JP" sz="1400" dirty="0">
                <a:latin typeface="BIZ UDP明朝 Medium" panose="02020500000000000000" pitchFamily="18" charset="-128"/>
                <a:ea typeface="BIZ UDP明朝 Medium" panose="02020500000000000000" pitchFamily="18" charset="-128"/>
              </a:rPr>
              <a:t>kW</a:t>
            </a:r>
          </a:p>
          <a:p>
            <a:r>
              <a:rPr kumimoji="1" lang="en-US" altLang="ja-JP" sz="1400" dirty="0">
                <a:latin typeface="BIZ UDP明朝 Medium" panose="02020500000000000000" pitchFamily="18" charset="-128"/>
                <a:ea typeface="BIZ UDP明朝 Medium" panose="02020500000000000000" pitchFamily="18" charset="-128"/>
              </a:rPr>
              <a:t>(2)</a:t>
            </a:r>
            <a:r>
              <a:rPr kumimoji="1" lang="ja-JP" altLang="en-US" sz="1400" dirty="0">
                <a:latin typeface="BIZ UDP明朝 Medium" panose="02020500000000000000" pitchFamily="18" charset="-128"/>
                <a:ea typeface="BIZ UDP明朝 Medium" panose="02020500000000000000" pitchFamily="18" charset="-128"/>
              </a:rPr>
              <a:t>国の住宅トップランナー制度の効果見込み（</a:t>
            </a:r>
            <a:r>
              <a:rPr kumimoji="1" lang="en-US" altLang="ja-JP" sz="1400" dirty="0">
                <a:latin typeface="BIZ UDP明朝 Medium" panose="02020500000000000000" pitchFamily="18" charset="-128"/>
                <a:ea typeface="BIZ UDP明朝 Medium" panose="02020500000000000000" pitchFamily="18" charset="-128"/>
              </a:rPr>
              <a:t>2025</a:t>
            </a:r>
            <a:r>
              <a:rPr kumimoji="1" lang="ja-JP" altLang="en-US" sz="1400" dirty="0">
                <a:latin typeface="BIZ UDP明朝 Medium" panose="02020500000000000000" pitchFamily="18" charset="-128"/>
                <a:ea typeface="BIZ UDP明朝 Medium" panose="02020500000000000000" pitchFamily="18" charset="-128"/>
              </a:rPr>
              <a:t>～）：         </a:t>
            </a:r>
            <a:r>
              <a:rPr kumimoji="1" lang="en-US" altLang="ja-JP" sz="1400" dirty="0">
                <a:latin typeface="BIZ UDP明朝 Medium" panose="02020500000000000000" pitchFamily="18" charset="-128"/>
                <a:ea typeface="BIZ UDP明朝 Medium" panose="02020500000000000000" pitchFamily="18" charset="-128"/>
              </a:rPr>
              <a:t> 9.2</a:t>
            </a:r>
            <a:r>
              <a:rPr kumimoji="1" lang="ja-JP" altLang="en-US" sz="1400" dirty="0">
                <a:latin typeface="BIZ UDP明朝 Medium" panose="02020500000000000000" pitchFamily="18" charset="-128"/>
                <a:ea typeface="BIZ UDP明朝 Medium" panose="02020500000000000000" pitchFamily="18" charset="-128"/>
              </a:rPr>
              <a:t>万</a:t>
            </a:r>
            <a:r>
              <a:rPr kumimoji="1" lang="en-US" altLang="ja-JP" sz="1400" dirty="0">
                <a:latin typeface="BIZ UDP明朝 Medium" panose="02020500000000000000" pitchFamily="18" charset="-128"/>
                <a:ea typeface="BIZ UDP明朝 Medium" panose="02020500000000000000" pitchFamily="18" charset="-128"/>
              </a:rPr>
              <a:t>kW</a:t>
            </a:r>
            <a:r>
              <a:rPr kumimoji="1" lang="ja-JP" altLang="en-US" sz="1400" dirty="0">
                <a:latin typeface="BIZ UDP明朝 Medium" panose="02020500000000000000" pitchFamily="18" charset="-128"/>
                <a:ea typeface="BIZ UDP明朝 Medium" panose="02020500000000000000" pitchFamily="18" charset="-128"/>
              </a:rPr>
              <a:t>（府推計）</a:t>
            </a:r>
            <a:endParaRPr kumimoji="1" lang="en-US" altLang="ja-JP" sz="1400" dirty="0">
              <a:latin typeface="BIZ UDP明朝 Medium" panose="02020500000000000000" pitchFamily="18" charset="-128"/>
              <a:ea typeface="BIZ UDP明朝 Medium" panose="02020500000000000000" pitchFamily="18" charset="-128"/>
            </a:endParaRPr>
          </a:p>
          <a:p>
            <a:r>
              <a:rPr kumimoji="1" lang="en-US" altLang="ja-JP" sz="1400" dirty="0">
                <a:latin typeface="BIZ UDP明朝 Medium" panose="02020500000000000000" pitchFamily="18" charset="-128"/>
                <a:ea typeface="BIZ UDP明朝 Medium" panose="02020500000000000000" pitchFamily="18" charset="-128"/>
              </a:rPr>
              <a:t>(3)</a:t>
            </a:r>
            <a:r>
              <a:rPr kumimoji="1" lang="ja-JP" altLang="en-US" sz="1400" dirty="0">
                <a:latin typeface="BIZ UDP明朝 Medium" panose="02020500000000000000" pitchFamily="18" charset="-128"/>
                <a:ea typeface="BIZ UDP明朝 Medium" panose="02020500000000000000" pitchFamily="18" charset="-128"/>
              </a:rPr>
              <a:t>実行計画に掲げる次世代型（ペロブスカイト）太陽電池：       </a:t>
            </a:r>
            <a:r>
              <a:rPr kumimoji="1" lang="en-US" altLang="ja-JP" sz="1400" dirty="0">
                <a:latin typeface="BIZ UDP明朝 Medium" panose="02020500000000000000" pitchFamily="18" charset="-128"/>
                <a:ea typeface="BIZ UDP明朝 Medium" panose="02020500000000000000" pitchFamily="18" charset="-128"/>
              </a:rPr>
              <a:t>53.0</a:t>
            </a:r>
            <a:r>
              <a:rPr kumimoji="1" lang="ja-JP" altLang="en-US" sz="1400" dirty="0">
                <a:latin typeface="BIZ UDP明朝 Medium" panose="02020500000000000000" pitchFamily="18" charset="-128"/>
                <a:ea typeface="BIZ UDP明朝 Medium" panose="02020500000000000000" pitchFamily="18" charset="-128"/>
              </a:rPr>
              <a:t>万ｋＷ（府目標）</a:t>
            </a:r>
            <a:endParaRPr kumimoji="1" lang="en-US" altLang="ja-JP" sz="1400" dirty="0">
              <a:latin typeface="BIZ UDP明朝 Medium" panose="02020500000000000000" pitchFamily="18" charset="-128"/>
              <a:ea typeface="BIZ UDP明朝 Medium" panose="02020500000000000000" pitchFamily="18" charset="-128"/>
            </a:endParaRPr>
          </a:p>
          <a:p>
            <a:r>
              <a:rPr kumimoji="1" lang="ja-JP" altLang="en-US" sz="1400" dirty="0">
                <a:solidFill>
                  <a:srgbClr val="FF0000"/>
                </a:solidFill>
                <a:latin typeface="BIZ UDP明朝 Medium" panose="02020500000000000000" pitchFamily="18" charset="-128"/>
                <a:ea typeface="BIZ UDP明朝 Medium" panose="02020500000000000000" pitchFamily="18" charset="-128"/>
              </a:rPr>
              <a:t>　　　　　　　　　　　　　　　　　　　　　　　　　</a:t>
            </a:r>
            <a:r>
              <a:rPr kumimoji="1" lang="ja-JP" altLang="en-US" sz="1400" dirty="0">
                <a:latin typeface="BIZ UDP明朝 Medium" panose="02020500000000000000" pitchFamily="18" charset="-128"/>
                <a:ea typeface="BIZ UDP明朝 Medium" panose="02020500000000000000" pitchFamily="18" charset="-128"/>
              </a:rPr>
              <a:t>（</a:t>
            </a:r>
            <a:r>
              <a:rPr kumimoji="1" lang="en-US" altLang="ja-JP" sz="1400" dirty="0">
                <a:latin typeface="BIZ UDP明朝 Medium" panose="02020500000000000000" pitchFamily="18" charset="-128"/>
                <a:ea typeface="BIZ UDP明朝 Medium" panose="02020500000000000000" pitchFamily="18" charset="-128"/>
              </a:rPr>
              <a:t>2025</a:t>
            </a:r>
            <a:r>
              <a:rPr kumimoji="1" lang="ja-JP" altLang="en-US" sz="1400" dirty="0">
                <a:latin typeface="BIZ UDP明朝 Medium" panose="02020500000000000000" pitchFamily="18" charset="-128"/>
                <a:ea typeface="BIZ UDP明朝 Medium" panose="02020500000000000000" pitchFamily="18" charset="-128"/>
              </a:rPr>
              <a:t>～</a:t>
            </a:r>
            <a:r>
              <a:rPr kumimoji="1" lang="en-US" altLang="ja-JP" sz="1400" dirty="0">
                <a:latin typeface="BIZ UDP明朝 Medium" panose="02020500000000000000" pitchFamily="18" charset="-128"/>
                <a:ea typeface="BIZ UDP明朝 Medium" panose="02020500000000000000" pitchFamily="18" charset="-128"/>
              </a:rPr>
              <a:t>2030</a:t>
            </a:r>
            <a:r>
              <a:rPr kumimoji="1" lang="ja-JP" altLang="en-US" sz="1400" dirty="0">
                <a:latin typeface="BIZ UDP明朝 Medium" panose="02020500000000000000" pitchFamily="18" charset="-128"/>
                <a:ea typeface="BIZ UDP明朝 Medium" panose="02020500000000000000" pitchFamily="18" charset="-128"/>
              </a:rPr>
              <a:t>）           </a:t>
            </a:r>
            <a:r>
              <a:rPr kumimoji="1" lang="en-US" altLang="ja-JP" sz="1400" dirty="0">
                <a:latin typeface="BIZ UDP明朝 Medium" panose="02020500000000000000" pitchFamily="18" charset="-128"/>
                <a:ea typeface="BIZ UDP明朝 Medium" panose="02020500000000000000" pitchFamily="18" charset="-128"/>
              </a:rPr>
              <a:t>8.0</a:t>
            </a:r>
            <a:r>
              <a:rPr kumimoji="1" lang="ja-JP" altLang="en-US" sz="1400" dirty="0">
                <a:latin typeface="BIZ UDP明朝 Medium" panose="02020500000000000000" pitchFamily="18" charset="-128"/>
                <a:ea typeface="BIZ UDP明朝 Medium" panose="02020500000000000000" pitchFamily="18" charset="-128"/>
              </a:rPr>
              <a:t>万ｋＷ</a:t>
            </a:r>
            <a:endParaRPr kumimoji="1" lang="en-US" altLang="ja-JP" sz="1400" dirty="0">
              <a:latin typeface="BIZ UDP明朝 Medium" panose="02020500000000000000" pitchFamily="18" charset="-128"/>
              <a:ea typeface="BIZ UDP明朝 Medium" panose="02020500000000000000" pitchFamily="18" charset="-128"/>
            </a:endParaRPr>
          </a:p>
          <a:p>
            <a:r>
              <a:rPr kumimoji="1" lang="ja-JP" altLang="en-US" sz="1400" dirty="0">
                <a:latin typeface="BIZ UDP明朝 Medium" panose="02020500000000000000" pitchFamily="18" charset="-128"/>
                <a:ea typeface="BIZ UDP明朝 Medium" panose="02020500000000000000" pitchFamily="18" charset="-128"/>
              </a:rPr>
              <a:t>　　　　　　　　　　　　　　　　　　　　　　　　　（２０３１～２０３５）         </a:t>
            </a:r>
            <a:r>
              <a:rPr kumimoji="1" lang="en-US" altLang="ja-JP" sz="1400" dirty="0">
                <a:latin typeface="BIZ UDP明朝 Medium" panose="02020500000000000000" pitchFamily="18" charset="-128"/>
                <a:ea typeface="BIZ UDP明朝 Medium" panose="02020500000000000000" pitchFamily="18" charset="-128"/>
              </a:rPr>
              <a:t>45.0</a:t>
            </a:r>
            <a:r>
              <a:rPr kumimoji="1" lang="ja-JP" altLang="en-US" sz="1400" dirty="0">
                <a:latin typeface="BIZ UDP明朝 Medium" panose="02020500000000000000" pitchFamily="18" charset="-128"/>
                <a:ea typeface="BIZ UDP明朝 Medium" panose="02020500000000000000" pitchFamily="18" charset="-128"/>
              </a:rPr>
              <a:t>万</a:t>
            </a:r>
            <a:r>
              <a:rPr kumimoji="1" lang="en-US" altLang="ja-JP" sz="1400" dirty="0">
                <a:latin typeface="BIZ UDP明朝 Medium" panose="02020500000000000000" pitchFamily="18" charset="-128"/>
                <a:ea typeface="BIZ UDP明朝 Medium" panose="02020500000000000000" pitchFamily="18" charset="-128"/>
              </a:rPr>
              <a:t>kW(</a:t>
            </a:r>
            <a:r>
              <a:rPr kumimoji="1" lang="ja-JP" altLang="en-US" sz="1400" dirty="0">
                <a:latin typeface="BIZ UDP明朝 Medium" panose="02020500000000000000" pitchFamily="18" charset="-128"/>
                <a:ea typeface="BIZ UDP明朝 Medium" panose="02020500000000000000" pitchFamily="18" charset="-128"/>
              </a:rPr>
              <a:t>新規</a:t>
            </a:r>
            <a:r>
              <a:rPr kumimoji="1" lang="en-US" altLang="ja-JP" sz="1400" dirty="0">
                <a:latin typeface="BIZ UDP明朝 Medium" panose="02020500000000000000" pitchFamily="18" charset="-128"/>
                <a:ea typeface="BIZ UDP明朝 Medium" panose="02020500000000000000" pitchFamily="18" charset="-128"/>
              </a:rPr>
              <a:t>19.7</a:t>
            </a:r>
            <a:r>
              <a:rPr kumimoji="1" lang="ja-JP" altLang="en-US" sz="1400" dirty="0">
                <a:latin typeface="BIZ UDP明朝 Medium" panose="02020500000000000000" pitchFamily="18" charset="-128"/>
                <a:ea typeface="BIZ UDP明朝 Medium" panose="02020500000000000000" pitchFamily="18" charset="-128"/>
              </a:rPr>
              <a:t>万</a:t>
            </a:r>
            <a:r>
              <a:rPr kumimoji="1" lang="en-US" altLang="ja-JP" sz="1400" dirty="0">
                <a:latin typeface="BIZ UDP明朝 Medium" panose="02020500000000000000" pitchFamily="18" charset="-128"/>
                <a:ea typeface="BIZ UDP明朝 Medium" panose="02020500000000000000" pitchFamily="18" charset="-128"/>
              </a:rPr>
              <a:t>kW</a:t>
            </a:r>
            <a:r>
              <a:rPr kumimoji="1" lang="ja-JP" altLang="en-US" sz="1400" dirty="0">
                <a:latin typeface="BIZ UDP明朝 Medium" panose="02020500000000000000" pitchFamily="18" charset="-128"/>
                <a:ea typeface="BIZ UDP明朝 Medium" panose="02020500000000000000" pitchFamily="18" charset="-128"/>
              </a:rPr>
              <a:t>・更新</a:t>
            </a:r>
            <a:r>
              <a:rPr kumimoji="1" lang="en-US" altLang="ja-JP" sz="1400" dirty="0">
                <a:latin typeface="BIZ UDP明朝 Medium" panose="02020500000000000000" pitchFamily="18" charset="-128"/>
                <a:ea typeface="BIZ UDP明朝 Medium" panose="02020500000000000000" pitchFamily="18" charset="-128"/>
              </a:rPr>
              <a:t>25.3</a:t>
            </a:r>
            <a:r>
              <a:rPr kumimoji="1" lang="ja-JP" altLang="en-US" sz="1400" dirty="0">
                <a:latin typeface="BIZ UDP明朝 Medium" panose="02020500000000000000" pitchFamily="18" charset="-128"/>
                <a:ea typeface="BIZ UDP明朝 Medium" panose="02020500000000000000" pitchFamily="18" charset="-128"/>
              </a:rPr>
              <a:t>万ｋＷ</a:t>
            </a:r>
            <a:r>
              <a:rPr kumimoji="1" lang="en-US" altLang="ja-JP" sz="1400" dirty="0">
                <a:latin typeface="BIZ UDP明朝 Medium" panose="02020500000000000000" pitchFamily="18" charset="-128"/>
                <a:ea typeface="BIZ UDP明朝 Medium" panose="02020500000000000000" pitchFamily="18" charset="-128"/>
              </a:rPr>
              <a:t>)</a:t>
            </a:r>
          </a:p>
          <a:p>
            <a:endParaRPr kumimoji="1" lang="en-US" altLang="ja-JP" sz="1600" b="1" dirty="0">
              <a:latin typeface="BIZ UDP明朝 Medium" panose="02020500000000000000" pitchFamily="18" charset="-128"/>
              <a:ea typeface="BIZ UDP明朝 Medium" panose="02020500000000000000" pitchFamily="18" charset="-128"/>
            </a:endParaRPr>
          </a:p>
          <a:p>
            <a:pPr algn="ctr">
              <a:spcBef>
                <a:spcPts val="1200"/>
              </a:spcBef>
            </a:pPr>
            <a:r>
              <a:rPr kumimoji="1" lang="ja-JP" altLang="en-US" sz="1600" b="1" dirty="0">
                <a:latin typeface="BIZ UDP明朝 Medium" panose="02020500000000000000" pitchFamily="18" charset="-128"/>
                <a:ea typeface="BIZ UDP明朝 Medium" panose="02020500000000000000" pitchFamily="18" charset="-128"/>
              </a:rPr>
              <a:t>⇒目標達成に向けた必要量</a:t>
            </a:r>
            <a:r>
              <a:rPr kumimoji="1" lang="en-US" altLang="ja-JP" sz="1600" b="1" dirty="0">
                <a:latin typeface="BIZ UDP明朝 Medium" panose="02020500000000000000" pitchFamily="18" charset="-128"/>
                <a:ea typeface="BIZ UDP明朝 Medium" panose="02020500000000000000" pitchFamily="18" charset="-128"/>
              </a:rPr>
              <a:t>: 1.7</a:t>
            </a:r>
            <a:r>
              <a:rPr kumimoji="1" lang="ja-JP" altLang="en-US" sz="1600" b="1" dirty="0">
                <a:latin typeface="BIZ UDP明朝 Medium" panose="02020500000000000000" pitchFamily="18" charset="-128"/>
                <a:ea typeface="BIZ UDP明朝 Medium" panose="02020500000000000000" pitchFamily="18" charset="-128"/>
              </a:rPr>
              <a:t>万ｋＷ以上</a:t>
            </a:r>
            <a:endParaRPr kumimoji="1" lang="ja-JP" altLang="en-US" sz="1400" dirty="0">
              <a:latin typeface="BIZ UDP明朝 Medium" panose="02020500000000000000" pitchFamily="18" charset="-128"/>
              <a:ea typeface="BIZ UDP明朝 Medium" panose="02020500000000000000" pitchFamily="18" charset="-128"/>
            </a:endParaRPr>
          </a:p>
        </p:txBody>
      </p:sp>
      <p:sp>
        <p:nvSpPr>
          <p:cNvPr id="13" name="テキスト ボックス 12">
            <a:extLst>
              <a:ext uri="{FF2B5EF4-FFF2-40B4-BE49-F238E27FC236}">
                <a16:creationId xmlns:a16="http://schemas.microsoft.com/office/drawing/2014/main" id="{1A72BAEE-46E6-6DD8-BC98-6C8CF7B10199}"/>
              </a:ext>
            </a:extLst>
          </p:cNvPr>
          <p:cNvSpPr txBox="1"/>
          <p:nvPr/>
        </p:nvSpPr>
        <p:spPr>
          <a:xfrm>
            <a:off x="4572000" y="2122600"/>
            <a:ext cx="1670650" cy="369332"/>
          </a:xfrm>
          <a:prstGeom prst="rect">
            <a:avLst/>
          </a:prstGeom>
          <a:noFill/>
        </p:spPr>
        <p:txBody>
          <a:bodyPr wrap="none" rtlCol="0">
            <a:spAutoFit/>
          </a:bodyPr>
          <a:lstStyle/>
          <a:p>
            <a:r>
              <a:rPr kumimoji="1" lang="ja-JP" altLang="en-US" dirty="0">
                <a:latin typeface="BIZ UDP明朝 Medium" panose="02020500000000000000" pitchFamily="18" charset="-128"/>
                <a:ea typeface="BIZ UDP明朝 Medium" panose="02020500000000000000" pitchFamily="18" charset="-128"/>
              </a:rPr>
              <a:t>計 </a:t>
            </a:r>
            <a:r>
              <a:rPr kumimoji="1" lang="en-US" altLang="ja-JP" dirty="0">
                <a:latin typeface="BIZ UDP明朝 Medium" panose="02020500000000000000" pitchFamily="18" charset="-128"/>
                <a:ea typeface="BIZ UDP明朝 Medium" panose="02020500000000000000" pitchFamily="18" charset="-128"/>
              </a:rPr>
              <a:t>298.</a:t>
            </a:r>
            <a:r>
              <a:rPr kumimoji="1" lang="ja-JP" altLang="en-US" dirty="0">
                <a:latin typeface="BIZ UDP明朝 Medium" panose="02020500000000000000" pitchFamily="18" charset="-128"/>
                <a:ea typeface="BIZ UDP明朝 Medium" panose="02020500000000000000" pitchFamily="18" charset="-128"/>
              </a:rPr>
              <a:t>３</a:t>
            </a:r>
            <a:r>
              <a:rPr kumimoji="1" lang="ja-JP" altLang="en-US" sz="1400" dirty="0">
                <a:latin typeface="BIZ UDP明朝 Medium" panose="02020500000000000000" pitchFamily="18" charset="-128"/>
                <a:ea typeface="BIZ UDP明朝 Medium" panose="02020500000000000000" pitchFamily="18" charset="-128"/>
              </a:rPr>
              <a:t>万</a:t>
            </a:r>
            <a:r>
              <a:rPr kumimoji="1" lang="en-US" altLang="ja-JP" sz="1400" dirty="0">
                <a:latin typeface="BIZ UDP明朝 Medium" panose="02020500000000000000" pitchFamily="18" charset="-128"/>
                <a:ea typeface="BIZ UDP明朝 Medium" panose="02020500000000000000" pitchFamily="18" charset="-128"/>
              </a:rPr>
              <a:t>kW</a:t>
            </a:r>
            <a:endParaRPr kumimoji="1" lang="ja-JP" altLang="en-US" dirty="0">
              <a:latin typeface="BIZ UDP明朝 Medium" panose="02020500000000000000" pitchFamily="18" charset="-128"/>
              <a:ea typeface="BIZ UDP明朝 Medium" panose="02020500000000000000" pitchFamily="18" charset="-128"/>
            </a:endParaRPr>
          </a:p>
        </p:txBody>
      </p:sp>
      <p:graphicFrame>
        <p:nvGraphicFramePr>
          <p:cNvPr id="10" name="グラフ 9">
            <a:extLst>
              <a:ext uri="{FF2B5EF4-FFF2-40B4-BE49-F238E27FC236}">
                <a16:creationId xmlns:a16="http://schemas.microsoft.com/office/drawing/2014/main" id="{C89C3DDC-02FC-8460-265A-2CC7C8104AC5}"/>
              </a:ext>
            </a:extLst>
          </p:cNvPr>
          <p:cNvGraphicFramePr>
            <a:graphicFrameLocks noChangeAspect="1"/>
          </p:cNvGraphicFramePr>
          <p:nvPr/>
        </p:nvGraphicFramePr>
        <p:xfrm>
          <a:off x="400050" y="2857228"/>
          <a:ext cx="7701250" cy="381159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586353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B7D40-1AD3-5FF1-DC05-17D19EE35ABD}"/>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01E13024-AF24-F562-7801-E47DB2BEFA82}"/>
              </a:ext>
            </a:extLst>
          </p:cNvPr>
          <p:cNvSpPr>
            <a:spLocks noGrp="1"/>
          </p:cNvSpPr>
          <p:nvPr>
            <p:ph type="sldNum" sz="quarter" idx="12"/>
          </p:nvPr>
        </p:nvSpPr>
        <p:spPr>
          <a:xfrm>
            <a:off x="6832600" y="6492875"/>
            <a:ext cx="2057400" cy="365125"/>
          </a:xfrm>
        </p:spPr>
        <p:txBody>
          <a:bodyPr/>
          <a:lstStyle/>
          <a:p>
            <a:fld id="{203A2EBC-B70D-400C-B624-6CE949F69608}" type="slidenum">
              <a:rPr kumimoji="1" lang="ja-JP" altLang="en-US" sz="1800" smtClean="0"/>
              <a:t>32</a:t>
            </a:fld>
            <a:endParaRPr kumimoji="1" lang="ja-JP" altLang="en-US" dirty="0"/>
          </a:p>
        </p:txBody>
      </p:sp>
      <p:sp>
        <p:nvSpPr>
          <p:cNvPr id="5" name="テキスト ボックス 4">
            <a:extLst>
              <a:ext uri="{FF2B5EF4-FFF2-40B4-BE49-F238E27FC236}">
                <a16:creationId xmlns:a16="http://schemas.microsoft.com/office/drawing/2014/main" id="{FF272BB3-10DA-43FE-9142-0FB835A0324D}"/>
              </a:ext>
            </a:extLst>
          </p:cNvPr>
          <p:cNvSpPr txBox="1"/>
          <p:nvPr/>
        </p:nvSpPr>
        <p:spPr>
          <a:xfrm>
            <a:off x="264160" y="603664"/>
            <a:ext cx="8625840" cy="400110"/>
          </a:xfrm>
          <a:prstGeom prst="rect">
            <a:avLst/>
          </a:prstGeom>
          <a:noFill/>
          <a:ln w="12700">
            <a:solidFill>
              <a:schemeClr val="accent1"/>
            </a:solidFill>
          </a:ln>
        </p:spPr>
        <p:txBody>
          <a:bodyPr wrap="square" rtlCol="0">
            <a:spAutoFit/>
          </a:bodyPr>
          <a:lstStyle/>
          <a:p>
            <a:pPr>
              <a:spcBef>
                <a:spcPts val="600"/>
              </a:spcBef>
            </a:pPr>
            <a:r>
              <a:rPr kumimoji="1" lang="ja-JP" altLang="en-US" sz="2000" dirty="0">
                <a:latin typeface="BIZ UDPゴシック" panose="020B0400000000000000" pitchFamily="50" charset="-128"/>
                <a:ea typeface="BIZ UDPゴシック" panose="020B0400000000000000" pitchFamily="50" charset="-128"/>
              </a:rPr>
              <a:t>②建築物への再生可能エネルギーの導入促進に向けた新たな手法について</a:t>
            </a:r>
            <a:endParaRPr kumimoji="1" lang="ja-JP" altLang="en-US" dirty="0">
              <a:latin typeface="BIZ UDPゴシック" panose="020B0400000000000000" pitchFamily="50" charset="-128"/>
              <a:ea typeface="BIZ UDPゴシック" panose="020B0400000000000000" pitchFamily="50" charset="-128"/>
            </a:endParaRPr>
          </a:p>
        </p:txBody>
      </p:sp>
      <p:sp>
        <p:nvSpPr>
          <p:cNvPr id="6" name="テキスト ボックス 5">
            <a:extLst>
              <a:ext uri="{FF2B5EF4-FFF2-40B4-BE49-F238E27FC236}">
                <a16:creationId xmlns:a16="http://schemas.microsoft.com/office/drawing/2014/main" id="{464583A6-2937-533F-FE09-8386344E5640}"/>
              </a:ext>
            </a:extLst>
          </p:cNvPr>
          <p:cNvSpPr txBox="1"/>
          <p:nvPr/>
        </p:nvSpPr>
        <p:spPr>
          <a:xfrm>
            <a:off x="0" y="0"/>
            <a:ext cx="9144000" cy="400110"/>
          </a:xfrm>
          <a:prstGeom prst="rect">
            <a:avLst/>
          </a:prstGeom>
          <a:solidFill>
            <a:schemeClr val="accent5">
              <a:lumMod val="40000"/>
              <a:lumOff val="60000"/>
            </a:schemeClr>
          </a:solidFill>
        </p:spPr>
        <p:txBody>
          <a:bodyPr wrap="square" rtlCol="0">
            <a:spAutoFit/>
          </a:bodyPr>
          <a:lstStyle/>
          <a:p>
            <a:r>
              <a:rPr kumimoji="1" lang="ja-JP" altLang="en-US" sz="2000" dirty="0">
                <a:latin typeface="BIZ UDPゴシック" panose="020B0400000000000000" pitchFamily="50" charset="-128"/>
                <a:ea typeface="BIZ UDPゴシック" panose="020B0400000000000000" pitchFamily="50" charset="-128"/>
              </a:rPr>
              <a:t>②建築物への再生可能エネルギーの導入促進に向けた新たな手法について</a:t>
            </a:r>
          </a:p>
        </p:txBody>
      </p:sp>
      <p:sp>
        <p:nvSpPr>
          <p:cNvPr id="7" name="テキスト ボックス 6">
            <a:extLst>
              <a:ext uri="{FF2B5EF4-FFF2-40B4-BE49-F238E27FC236}">
                <a16:creationId xmlns:a16="http://schemas.microsoft.com/office/drawing/2014/main" id="{2D02F68A-6B3F-28C9-6290-B55F9485EAFD}"/>
              </a:ext>
            </a:extLst>
          </p:cNvPr>
          <p:cNvSpPr txBox="1"/>
          <p:nvPr/>
        </p:nvSpPr>
        <p:spPr>
          <a:xfrm>
            <a:off x="264160" y="1158829"/>
            <a:ext cx="8625840" cy="4293483"/>
          </a:xfrm>
          <a:prstGeom prst="rect">
            <a:avLst/>
          </a:prstGeom>
          <a:noFill/>
        </p:spPr>
        <p:txBody>
          <a:bodyPr wrap="square" rtlCol="0">
            <a:spAutoFit/>
          </a:bodyPr>
          <a:lstStyle/>
          <a:p>
            <a:r>
              <a:rPr lang="ja-JP" altLang="en-US" sz="1600" dirty="0">
                <a:latin typeface="BIZ UDP明朝 Medium" panose="02020500000000000000" pitchFamily="18" charset="-128"/>
                <a:ea typeface="BIZ UDP明朝 Medium" panose="02020500000000000000" pitchFamily="18" charset="-128"/>
              </a:rPr>
              <a:t>○</a:t>
            </a:r>
            <a:r>
              <a:rPr lang="ja-JP" altLang="en-US" sz="1600" u="sng" dirty="0">
                <a:latin typeface="BIZ UDP明朝 Medium" panose="02020500000000000000" pitchFamily="18" charset="-128"/>
                <a:ea typeface="BIZ UDP明朝 Medium" panose="02020500000000000000" pitchFamily="18" charset="-128"/>
              </a:rPr>
              <a:t>大阪府域における再生可能エネルギーの導入ポテンシャルのうち、建築物への太陽光発電の導　</a:t>
            </a:r>
            <a:endParaRPr lang="en-US" altLang="ja-JP" sz="1600" u="sng" dirty="0">
              <a:latin typeface="BIZ UDP明朝 Medium" panose="02020500000000000000" pitchFamily="18" charset="-128"/>
              <a:ea typeface="BIZ UDP明朝 Medium" panose="02020500000000000000" pitchFamily="18" charset="-128"/>
            </a:endParaRPr>
          </a:p>
          <a:p>
            <a:r>
              <a:rPr lang="ja-JP" altLang="en-US" sz="1600" dirty="0">
                <a:latin typeface="BIZ UDP明朝 Medium" panose="02020500000000000000" pitchFamily="18" charset="-128"/>
                <a:ea typeface="BIZ UDP明朝 Medium" panose="02020500000000000000" pitchFamily="18" charset="-128"/>
              </a:rPr>
              <a:t>　</a:t>
            </a:r>
            <a:r>
              <a:rPr lang="ja-JP" altLang="en-US" sz="1600" u="sng" dirty="0">
                <a:latin typeface="BIZ UDP明朝 Medium" panose="02020500000000000000" pitchFamily="18" charset="-128"/>
                <a:ea typeface="BIZ UDP明朝 Medium" panose="02020500000000000000" pitchFamily="18" charset="-128"/>
              </a:rPr>
              <a:t>入がその多くを占める。</a:t>
            </a:r>
            <a:endParaRPr lang="en-US" altLang="ja-JP" sz="1600" u="sng" dirty="0">
              <a:latin typeface="BIZ UDP明朝 Medium" panose="02020500000000000000" pitchFamily="18" charset="-128"/>
              <a:ea typeface="BIZ UDP明朝 Medium" panose="02020500000000000000" pitchFamily="18" charset="-128"/>
            </a:endParaRPr>
          </a:p>
          <a:p>
            <a:endParaRPr lang="en-US" altLang="ja-JP" sz="1600" u="sng" dirty="0">
              <a:latin typeface="BIZ UDP明朝 Medium" panose="02020500000000000000" pitchFamily="18" charset="-128"/>
              <a:ea typeface="BIZ UDP明朝 Medium" panose="02020500000000000000" pitchFamily="18" charset="-128"/>
            </a:endParaRPr>
          </a:p>
          <a:p>
            <a:r>
              <a:rPr lang="ja-JP" altLang="en-US" sz="1600" dirty="0">
                <a:latin typeface="BIZ UDP明朝 Medium" panose="02020500000000000000" pitchFamily="18" charset="-128"/>
                <a:ea typeface="BIZ UDP明朝 Medium" panose="02020500000000000000" pitchFamily="18" charset="-128"/>
              </a:rPr>
              <a:t>○建築物への再生可能エネルギーの導入を条例にて義務付けている自治体あり</a:t>
            </a:r>
            <a:endParaRPr lang="en-US" altLang="ja-JP" sz="1600" dirty="0">
              <a:latin typeface="BIZ UDP明朝 Medium" panose="02020500000000000000" pitchFamily="18" charset="-128"/>
              <a:ea typeface="BIZ UDP明朝 Medium" panose="02020500000000000000" pitchFamily="18" charset="-128"/>
            </a:endParaRPr>
          </a:p>
          <a:p>
            <a:pPr algn="r"/>
            <a:r>
              <a:rPr lang="ja-JP" altLang="en-US" sz="1600" dirty="0">
                <a:latin typeface="BIZ UDP明朝 Medium" panose="02020500000000000000" pitchFamily="18" charset="-128"/>
                <a:ea typeface="BIZ UDP明朝 Medium" panose="02020500000000000000" pitchFamily="18" charset="-128"/>
              </a:rPr>
              <a:t>　</a:t>
            </a:r>
            <a:r>
              <a:rPr lang="ja-JP" altLang="en-US" sz="1400" dirty="0">
                <a:latin typeface="BIZ UDP明朝 Medium" panose="02020500000000000000" pitchFamily="18" charset="-128"/>
                <a:ea typeface="BIZ UDP明朝 Medium" panose="02020500000000000000" pitchFamily="18" charset="-128"/>
              </a:rPr>
              <a:t>（京都府・京都市、群馬県、東京都、川崎市、仙台市、長野県）</a:t>
            </a:r>
            <a:endParaRPr lang="en-US" altLang="ja-JP" sz="1400" dirty="0">
              <a:latin typeface="BIZ UDP明朝 Medium" panose="02020500000000000000" pitchFamily="18" charset="-128"/>
              <a:ea typeface="BIZ UDP明朝 Medium" panose="02020500000000000000" pitchFamily="18" charset="-128"/>
            </a:endParaRPr>
          </a:p>
          <a:p>
            <a:pPr algn="r"/>
            <a:endParaRPr lang="en-US" altLang="ja-JP" sz="1400" dirty="0">
              <a:latin typeface="BIZ UDP明朝 Medium" panose="02020500000000000000" pitchFamily="18" charset="-128"/>
              <a:ea typeface="BIZ UDP明朝 Medium" panose="02020500000000000000" pitchFamily="18" charset="-128"/>
            </a:endParaRPr>
          </a:p>
          <a:p>
            <a:r>
              <a:rPr kumimoji="1" lang="ja-JP" altLang="en-US" sz="1600" dirty="0">
                <a:latin typeface="BIZ UDP明朝 Medium" panose="02020500000000000000" pitchFamily="18" charset="-128"/>
                <a:ea typeface="BIZ UDP明朝 Medium" panose="02020500000000000000" pitchFamily="18" charset="-128"/>
              </a:rPr>
              <a:t>○</a:t>
            </a:r>
            <a:r>
              <a:rPr lang="ja-JP" altLang="en-US" sz="1600" dirty="0">
                <a:latin typeface="BIZ UDP明朝 Medium" panose="02020500000000000000" pitchFamily="18" charset="-128"/>
                <a:ea typeface="BIZ UDP明朝 Medium" panose="02020500000000000000" pitchFamily="18" charset="-128"/>
              </a:rPr>
              <a:t>建築物への再生可能エネルギー設備の設置に対して</a:t>
            </a:r>
            <a:r>
              <a:rPr kumimoji="1" lang="ja-JP" altLang="en-US" sz="1600" dirty="0">
                <a:latin typeface="BIZ UDP明朝 Medium" panose="02020500000000000000" pitchFamily="18" charset="-128"/>
                <a:ea typeface="BIZ UDP明朝 Medium" panose="02020500000000000000" pitchFamily="18" charset="-128"/>
              </a:rPr>
              <a:t>補助制度を設けている自治体あり</a:t>
            </a:r>
            <a:endParaRPr kumimoji="1" lang="en-US" altLang="ja-JP" sz="1600" dirty="0">
              <a:latin typeface="BIZ UDP明朝 Medium" panose="02020500000000000000" pitchFamily="18" charset="-128"/>
              <a:ea typeface="BIZ UDP明朝 Medium" panose="02020500000000000000" pitchFamily="18" charset="-128"/>
            </a:endParaRPr>
          </a:p>
          <a:p>
            <a:pPr algn="r"/>
            <a:r>
              <a:rPr kumimoji="1" lang="ja-JP" altLang="en-US" sz="1400" dirty="0">
                <a:latin typeface="BIZ UDP明朝 Medium" panose="02020500000000000000" pitchFamily="18" charset="-128"/>
                <a:ea typeface="BIZ UDP明朝 Medium" panose="02020500000000000000" pitchFamily="18" charset="-128"/>
              </a:rPr>
              <a:t>　（上記自治体のほか、神奈川県、愛知県、三重県、滋賀県など）</a:t>
            </a:r>
            <a:endParaRPr kumimoji="1" lang="en-US" altLang="ja-JP" sz="1600" dirty="0">
              <a:latin typeface="BIZ UDP明朝 Medium" panose="02020500000000000000" pitchFamily="18" charset="-128"/>
              <a:ea typeface="BIZ UDP明朝 Medium" panose="02020500000000000000" pitchFamily="18" charset="-128"/>
            </a:endParaRPr>
          </a:p>
          <a:p>
            <a:endParaRPr kumimoji="1" lang="en-US" altLang="ja-JP" sz="1600" dirty="0">
              <a:latin typeface="BIZ UDP明朝 Medium" panose="02020500000000000000" pitchFamily="18" charset="-128"/>
              <a:ea typeface="BIZ UDP明朝 Medium" panose="02020500000000000000" pitchFamily="18" charset="-128"/>
            </a:endParaRPr>
          </a:p>
          <a:p>
            <a:r>
              <a:rPr kumimoji="1" lang="ja-JP" altLang="en-US" sz="1600" dirty="0">
                <a:latin typeface="BIZ UDP明朝 Medium" panose="02020500000000000000" pitchFamily="18" charset="-128"/>
                <a:ea typeface="BIZ UDP明朝 Medium" panose="02020500000000000000" pitchFamily="18" charset="-128"/>
              </a:rPr>
              <a:t>〇大阪府市長会からの要望</a:t>
            </a:r>
          </a:p>
          <a:p>
            <a:r>
              <a:rPr kumimoji="1" lang="ja-JP" altLang="en-US" sz="1600" dirty="0">
                <a:latin typeface="BIZ UDP明朝 Medium" panose="02020500000000000000" pitchFamily="18" charset="-128"/>
                <a:ea typeface="BIZ UDP明朝 Medium" panose="02020500000000000000" pitchFamily="18" charset="-128"/>
              </a:rPr>
              <a:t>　　「新築戸建て住宅に対する太陽光発電設備設置や</a:t>
            </a:r>
            <a:r>
              <a:rPr kumimoji="1" lang="ja-JP" altLang="en-US" sz="1600" u="sng" dirty="0">
                <a:latin typeface="BIZ UDP明朝 Medium" panose="02020500000000000000" pitchFamily="18" charset="-128"/>
                <a:ea typeface="BIZ UDP明朝 Medium" panose="02020500000000000000" pitchFamily="18" charset="-128"/>
              </a:rPr>
              <a:t>大規模建築物建設時の再生可能エネルギー</a:t>
            </a:r>
            <a:endParaRPr kumimoji="1" lang="en-US" altLang="ja-JP" sz="1600" u="sng" dirty="0">
              <a:latin typeface="BIZ UDP明朝 Medium" panose="02020500000000000000" pitchFamily="18" charset="-128"/>
              <a:ea typeface="BIZ UDP明朝 Medium" panose="02020500000000000000" pitchFamily="18" charset="-128"/>
            </a:endParaRPr>
          </a:p>
          <a:p>
            <a:r>
              <a:rPr kumimoji="1" lang="ja-JP" altLang="en-US" sz="1600" dirty="0">
                <a:latin typeface="BIZ UDP明朝 Medium" panose="02020500000000000000" pitchFamily="18" charset="-128"/>
                <a:ea typeface="BIZ UDP明朝 Medium" panose="02020500000000000000" pitchFamily="18" charset="-128"/>
              </a:rPr>
              <a:t>　</a:t>
            </a:r>
            <a:r>
              <a:rPr kumimoji="1" lang="ja-JP" altLang="en-US" sz="1600" u="sng" dirty="0">
                <a:latin typeface="BIZ UDP明朝 Medium" panose="02020500000000000000" pitchFamily="18" charset="-128"/>
                <a:ea typeface="BIZ UDP明朝 Medium" panose="02020500000000000000" pitchFamily="18" charset="-128"/>
              </a:rPr>
              <a:t>施設設置の義務化</a:t>
            </a:r>
            <a:r>
              <a:rPr kumimoji="1" lang="ja-JP" altLang="en-US" sz="1600" dirty="0">
                <a:latin typeface="BIZ UDP明朝 Medium" panose="02020500000000000000" pitchFamily="18" charset="-128"/>
                <a:ea typeface="BIZ UDP明朝 Medium" panose="02020500000000000000" pitchFamily="18" charset="-128"/>
              </a:rPr>
              <a:t>など、大阪府として再生可能エネルギーの一層の普及促進を図る</a:t>
            </a:r>
            <a:r>
              <a:rPr kumimoji="1" lang="ja-JP" altLang="en-US" sz="1600" u="sng" dirty="0">
                <a:latin typeface="BIZ UDP明朝 Medium" panose="02020500000000000000" pitchFamily="18" charset="-128"/>
                <a:ea typeface="BIZ UDP明朝 Medium" panose="02020500000000000000" pitchFamily="18" charset="-128"/>
              </a:rPr>
              <a:t>規制的手法</a:t>
            </a:r>
            <a:endParaRPr kumimoji="1" lang="en-US" altLang="ja-JP" sz="1600" u="sng" dirty="0">
              <a:latin typeface="BIZ UDP明朝 Medium" panose="02020500000000000000" pitchFamily="18" charset="-128"/>
              <a:ea typeface="BIZ UDP明朝 Medium" panose="02020500000000000000" pitchFamily="18" charset="-128"/>
            </a:endParaRPr>
          </a:p>
          <a:p>
            <a:r>
              <a:rPr kumimoji="1" lang="ja-JP" altLang="en-US" sz="1600" dirty="0">
                <a:latin typeface="BIZ UDP明朝 Medium" panose="02020500000000000000" pitchFamily="18" charset="-128"/>
                <a:ea typeface="BIZ UDP明朝 Medium" panose="02020500000000000000" pitchFamily="18" charset="-128"/>
              </a:rPr>
              <a:t>　</a:t>
            </a:r>
            <a:r>
              <a:rPr kumimoji="1" lang="ja-JP" altLang="en-US" sz="1600" u="sng" dirty="0">
                <a:latin typeface="BIZ UDP明朝 Medium" panose="02020500000000000000" pitchFamily="18" charset="-128"/>
                <a:ea typeface="BIZ UDP明朝 Medium" panose="02020500000000000000" pitchFamily="18" charset="-128"/>
              </a:rPr>
              <a:t>について検討を深める</a:t>
            </a:r>
            <a:r>
              <a:rPr kumimoji="1" lang="ja-JP" altLang="en-US" sz="1600" dirty="0">
                <a:latin typeface="BIZ UDP明朝 Medium" panose="02020500000000000000" pitchFamily="18" charset="-128"/>
                <a:ea typeface="BIZ UDP明朝 Medium" panose="02020500000000000000" pitchFamily="18" charset="-128"/>
              </a:rPr>
              <a:t>こと」</a:t>
            </a:r>
            <a:r>
              <a:rPr kumimoji="1" lang="en-US" altLang="ja-JP" sz="1600" dirty="0">
                <a:latin typeface="BIZ UDP明朝 Medium" panose="02020500000000000000" pitchFamily="18" charset="-128"/>
                <a:ea typeface="BIZ UDP明朝 Medium" panose="02020500000000000000" pitchFamily="18" charset="-128"/>
              </a:rPr>
              <a:t>【</a:t>
            </a:r>
            <a:r>
              <a:rPr kumimoji="1" lang="ja-JP" altLang="en-US" sz="1600" dirty="0">
                <a:latin typeface="BIZ UDP明朝 Medium" panose="02020500000000000000" pitchFamily="18" charset="-128"/>
                <a:ea typeface="BIZ UDP明朝 Medium" panose="02020500000000000000" pitchFamily="18" charset="-128"/>
              </a:rPr>
              <a:t>再掲</a:t>
            </a:r>
            <a:r>
              <a:rPr kumimoji="1" lang="en-US" altLang="ja-JP" sz="1600" dirty="0">
                <a:latin typeface="BIZ UDP明朝 Medium" panose="02020500000000000000" pitchFamily="18" charset="-128"/>
                <a:ea typeface="BIZ UDP明朝 Medium" panose="02020500000000000000" pitchFamily="18" charset="-128"/>
              </a:rPr>
              <a:t>】</a:t>
            </a:r>
          </a:p>
          <a:p>
            <a:endParaRPr kumimoji="1" lang="en-US" altLang="ja-JP" sz="1600" dirty="0">
              <a:latin typeface="BIZ UDP明朝 Medium" panose="02020500000000000000" pitchFamily="18" charset="-128"/>
              <a:ea typeface="BIZ UDP明朝 Medium" panose="02020500000000000000" pitchFamily="18" charset="-128"/>
            </a:endParaRPr>
          </a:p>
          <a:p>
            <a:pPr>
              <a:spcBef>
                <a:spcPts val="600"/>
              </a:spcBef>
            </a:pPr>
            <a:r>
              <a:rPr lang="ja-JP" altLang="en-US" sz="1600" dirty="0">
                <a:latin typeface="BIZ UDP明朝 Medium" panose="02020500000000000000" pitchFamily="18" charset="-128"/>
                <a:ea typeface="BIZ UDP明朝 Medium" panose="02020500000000000000" pitchFamily="18" charset="-128"/>
              </a:rPr>
              <a:t>〇大阪府では、建築物環境配慮制度で、</a:t>
            </a:r>
            <a:r>
              <a:rPr lang="ja-JP" altLang="en-US" sz="1600" u="sng" dirty="0">
                <a:latin typeface="BIZ UDP明朝 Medium" panose="02020500000000000000" pitchFamily="18" charset="-128"/>
                <a:ea typeface="BIZ UDP明朝 Medium" panose="02020500000000000000" pitchFamily="18" charset="-128"/>
              </a:rPr>
              <a:t>大規模建築物（延床面積</a:t>
            </a:r>
            <a:r>
              <a:rPr lang="en-US" altLang="ja-JP" sz="1600" u="sng" dirty="0">
                <a:latin typeface="BIZ UDP明朝 Medium" panose="02020500000000000000" pitchFamily="18" charset="-128"/>
                <a:ea typeface="BIZ UDP明朝 Medium" panose="02020500000000000000" pitchFamily="18" charset="-128"/>
              </a:rPr>
              <a:t>2,000</a:t>
            </a:r>
            <a:r>
              <a:rPr lang="ja-JP" altLang="en-US" sz="1600" u="sng" dirty="0">
                <a:latin typeface="BIZ UDP明朝 Medium" panose="02020500000000000000" pitchFamily="18" charset="-128"/>
                <a:ea typeface="BIZ UDP明朝 Medium" panose="02020500000000000000" pitchFamily="18" charset="-128"/>
              </a:rPr>
              <a:t>㎡以上）において、再生可</a:t>
            </a:r>
            <a:endParaRPr lang="en-US" altLang="ja-JP" sz="1600" u="sng" dirty="0">
              <a:latin typeface="BIZ UDP明朝 Medium" panose="02020500000000000000" pitchFamily="18" charset="-128"/>
              <a:ea typeface="BIZ UDP明朝 Medium" panose="02020500000000000000" pitchFamily="18" charset="-128"/>
            </a:endParaRPr>
          </a:p>
          <a:p>
            <a:r>
              <a:rPr lang="ja-JP" altLang="en-US" sz="1600" dirty="0">
                <a:latin typeface="BIZ UDP明朝 Medium" panose="02020500000000000000" pitchFamily="18" charset="-128"/>
                <a:ea typeface="BIZ UDP明朝 Medium" panose="02020500000000000000" pitchFamily="18" charset="-128"/>
              </a:rPr>
              <a:t>　</a:t>
            </a:r>
            <a:r>
              <a:rPr lang="ja-JP" altLang="en-US" sz="1600" u="sng" dirty="0">
                <a:latin typeface="BIZ UDP明朝 Medium" panose="02020500000000000000" pitchFamily="18" charset="-128"/>
                <a:ea typeface="BIZ UDP明朝 Medium" panose="02020500000000000000" pitchFamily="18" charset="-128"/>
              </a:rPr>
              <a:t>能エネルギーの導入検討を義務付けているものの、導入件数は</a:t>
            </a:r>
            <a:r>
              <a:rPr lang="en-US" altLang="ja-JP" sz="1600" u="sng" dirty="0">
                <a:latin typeface="BIZ UDP明朝 Medium" panose="02020500000000000000" pitchFamily="18" charset="-128"/>
                <a:ea typeface="BIZ UDP明朝 Medium" panose="02020500000000000000" pitchFamily="18" charset="-128"/>
              </a:rPr>
              <a:t>2</a:t>
            </a:r>
            <a:r>
              <a:rPr lang="ja-JP" altLang="en-US" sz="1600" u="sng" dirty="0">
                <a:latin typeface="BIZ UDP明朝 Medium" panose="02020500000000000000" pitchFamily="18" charset="-128"/>
                <a:ea typeface="BIZ UDP明朝 Medium" panose="02020500000000000000" pitchFamily="18" charset="-128"/>
              </a:rPr>
              <a:t>割に満たない</a:t>
            </a:r>
            <a:r>
              <a:rPr lang="ja-JP" altLang="en-US" sz="1600" dirty="0">
                <a:latin typeface="BIZ UDP明朝 Medium" panose="02020500000000000000" pitchFamily="18" charset="-128"/>
                <a:ea typeface="BIZ UDP明朝 Medium" panose="02020500000000000000" pitchFamily="18" charset="-128"/>
              </a:rPr>
              <a:t>状況</a:t>
            </a:r>
            <a:endParaRPr kumimoji="1" lang="en-US" altLang="ja-JP" sz="1600" b="1" dirty="0">
              <a:latin typeface="BIZ UDP明朝 Medium" panose="02020500000000000000" pitchFamily="18" charset="-128"/>
              <a:ea typeface="BIZ UDP明朝 Medium" panose="02020500000000000000" pitchFamily="18" charset="-128"/>
            </a:endParaRPr>
          </a:p>
          <a:p>
            <a:endParaRPr kumimoji="1" lang="en-US" altLang="ja-JP" sz="1600" dirty="0">
              <a:latin typeface="BIZ UDP明朝 Medium" panose="02020500000000000000" pitchFamily="18" charset="-128"/>
              <a:ea typeface="BIZ UDP明朝 Medium" panose="02020500000000000000" pitchFamily="18" charset="-128"/>
            </a:endParaRPr>
          </a:p>
        </p:txBody>
      </p:sp>
      <p:sp>
        <p:nvSpPr>
          <p:cNvPr id="8" name="二等辺三角形 7">
            <a:extLst>
              <a:ext uri="{FF2B5EF4-FFF2-40B4-BE49-F238E27FC236}">
                <a16:creationId xmlns:a16="http://schemas.microsoft.com/office/drawing/2014/main" id="{8B772478-9F73-8913-47B7-1D9C65A87F68}"/>
              </a:ext>
            </a:extLst>
          </p:cNvPr>
          <p:cNvSpPr/>
          <p:nvPr/>
        </p:nvSpPr>
        <p:spPr>
          <a:xfrm rot="10800000">
            <a:off x="3508911" y="5373735"/>
            <a:ext cx="2143760" cy="2032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593BBE4C-5F37-EE5E-90E0-FFEDA39564A0}"/>
              </a:ext>
            </a:extLst>
          </p:cNvPr>
          <p:cNvSpPr txBox="1"/>
          <p:nvPr/>
        </p:nvSpPr>
        <p:spPr>
          <a:xfrm>
            <a:off x="254000" y="5870617"/>
            <a:ext cx="8625840" cy="369332"/>
          </a:xfrm>
          <a:prstGeom prst="rect">
            <a:avLst/>
          </a:prstGeom>
          <a:noFill/>
          <a:ln w="12700">
            <a:solidFill>
              <a:schemeClr val="accent1"/>
            </a:solidFill>
            <a:prstDash val="dash"/>
          </a:ln>
        </p:spPr>
        <p:txBody>
          <a:bodyPr wrap="square" rtlCol="0">
            <a:spAutoFit/>
          </a:bodyPr>
          <a:lstStyle/>
          <a:p>
            <a:r>
              <a:rPr kumimoji="1" lang="ja-JP" altLang="en-US" dirty="0">
                <a:latin typeface="BIZ UDP明朝 Medium" panose="02020500000000000000" pitchFamily="18" charset="-128"/>
                <a:ea typeface="BIZ UDP明朝 Medium" panose="02020500000000000000" pitchFamily="18" charset="-128"/>
              </a:rPr>
              <a:t>建築物への再生可能エネルギーの導入促進に向け、導入義務化や導入促進策を検討</a:t>
            </a:r>
            <a:endParaRPr kumimoji="1" lang="en-US" altLang="ja-JP" dirty="0">
              <a:latin typeface="BIZ UDP明朝 Medium" panose="02020500000000000000" pitchFamily="18" charset="-128"/>
              <a:ea typeface="BIZ UDP明朝 Medium" panose="02020500000000000000" pitchFamily="18" charset="-128"/>
            </a:endParaRPr>
          </a:p>
        </p:txBody>
      </p:sp>
    </p:spTree>
    <p:extLst>
      <p:ext uri="{BB962C8B-B14F-4D97-AF65-F5344CB8AC3E}">
        <p14:creationId xmlns:p14="http://schemas.microsoft.com/office/powerpoint/2010/main" val="38362936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706AC-B8A4-38B3-51D4-BD836AE713C1}"/>
            </a:ext>
          </a:extLst>
        </p:cNvPr>
        <p:cNvGrpSpPr/>
        <p:nvPr/>
      </p:nvGrpSpPr>
      <p:grpSpPr>
        <a:xfrm>
          <a:off x="0" y="0"/>
          <a:ext cx="0" cy="0"/>
          <a:chOff x="0" y="0"/>
          <a:chExt cx="0" cy="0"/>
        </a:xfrm>
      </p:grpSpPr>
      <p:graphicFrame>
        <p:nvGraphicFramePr>
          <p:cNvPr id="4" name="表 4">
            <a:extLst>
              <a:ext uri="{FF2B5EF4-FFF2-40B4-BE49-F238E27FC236}">
                <a16:creationId xmlns:a16="http://schemas.microsoft.com/office/drawing/2014/main" id="{9C4EEF1E-3AEE-EBCC-D6DF-C391D3AB800C}"/>
              </a:ext>
            </a:extLst>
          </p:cNvPr>
          <p:cNvGraphicFramePr>
            <a:graphicFrameLocks noGrp="1"/>
          </p:cNvGraphicFramePr>
          <p:nvPr/>
        </p:nvGraphicFramePr>
        <p:xfrm>
          <a:off x="54382" y="366723"/>
          <a:ext cx="9047650" cy="6454140"/>
        </p:xfrm>
        <a:graphic>
          <a:graphicData uri="http://schemas.openxmlformats.org/drawingml/2006/table">
            <a:tbl>
              <a:tblPr firstRow="1" bandRow="1">
                <a:tableStyleId>{5C22544A-7EE6-4342-B048-85BDC9FD1C3A}</a:tableStyleId>
              </a:tblPr>
              <a:tblGrid>
                <a:gridCol w="799305">
                  <a:extLst>
                    <a:ext uri="{9D8B030D-6E8A-4147-A177-3AD203B41FA5}">
                      <a16:colId xmlns:a16="http://schemas.microsoft.com/office/drawing/2014/main" val="3650787612"/>
                    </a:ext>
                  </a:extLst>
                </a:gridCol>
                <a:gridCol w="1552755">
                  <a:extLst>
                    <a:ext uri="{9D8B030D-6E8A-4147-A177-3AD203B41FA5}">
                      <a16:colId xmlns:a16="http://schemas.microsoft.com/office/drawing/2014/main" val="1302479319"/>
                    </a:ext>
                  </a:extLst>
                </a:gridCol>
                <a:gridCol w="1371600">
                  <a:extLst>
                    <a:ext uri="{9D8B030D-6E8A-4147-A177-3AD203B41FA5}">
                      <a16:colId xmlns:a16="http://schemas.microsoft.com/office/drawing/2014/main" val="2417081642"/>
                    </a:ext>
                  </a:extLst>
                </a:gridCol>
                <a:gridCol w="1300630">
                  <a:extLst>
                    <a:ext uri="{9D8B030D-6E8A-4147-A177-3AD203B41FA5}">
                      <a16:colId xmlns:a16="http://schemas.microsoft.com/office/drawing/2014/main" val="868411479"/>
                    </a:ext>
                  </a:extLst>
                </a:gridCol>
                <a:gridCol w="2029968">
                  <a:extLst>
                    <a:ext uri="{9D8B030D-6E8A-4147-A177-3AD203B41FA5}">
                      <a16:colId xmlns:a16="http://schemas.microsoft.com/office/drawing/2014/main" val="1565347112"/>
                    </a:ext>
                  </a:extLst>
                </a:gridCol>
                <a:gridCol w="1993392">
                  <a:extLst>
                    <a:ext uri="{9D8B030D-6E8A-4147-A177-3AD203B41FA5}">
                      <a16:colId xmlns:a16="http://schemas.microsoft.com/office/drawing/2014/main" val="3875424759"/>
                    </a:ext>
                  </a:extLst>
                </a:gridCol>
              </a:tblGrid>
              <a:tr h="194310">
                <a:tc rowSpan="2">
                  <a:txBody>
                    <a:bodyPr/>
                    <a:lstStyle/>
                    <a:p>
                      <a:r>
                        <a:rPr kumimoji="1" lang="ja-JP" altLang="en-US" sz="1000" dirty="0">
                          <a:solidFill>
                            <a:schemeClr val="tx1"/>
                          </a:solidFill>
                          <a:latin typeface="Meiryo UI" panose="020B0604030504040204" pitchFamily="50" charset="-128"/>
                          <a:ea typeface="Meiryo UI" panose="020B0604030504040204" pitchFamily="50" charset="-128"/>
                        </a:rPr>
                        <a:t>自治体</a:t>
                      </a:r>
                      <a:endParaRPr kumimoji="1" lang="en-US" altLang="ja-JP" sz="1000" dirty="0">
                        <a:solidFill>
                          <a:schemeClr val="tx1"/>
                        </a:solidFill>
                        <a:latin typeface="Meiryo UI" panose="020B0604030504040204" pitchFamily="50" charset="-128"/>
                        <a:ea typeface="Meiryo UI" panose="020B0604030504040204" pitchFamily="50" charset="-128"/>
                      </a:endParaRPr>
                    </a:p>
                  </a:txBody>
                  <a:tcPr marL="68580" marR="68580" marT="34290" marB="34290">
                    <a:solidFill>
                      <a:schemeClr val="accent1">
                        <a:lumMod val="60000"/>
                        <a:lumOff val="40000"/>
                      </a:schemeClr>
                    </a:solidFill>
                  </a:tcPr>
                </a:tc>
                <a:tc rowSpan="2">
                  <a:txBody>
                    <a:bodyPr/>
                    <a:lstStyle/>
                    <a:p>
                      <a:r>
                        <a:rPr kumimoji="1" lang="ja-JP" altLang="en-US" sz="1000" dirty="0">
                          <a:solidFill>
                            <a:schemeClr val="tx1"/>
                          </a:solidFill>
                          <a:latin typeface="Meiryo UI" panose="020B0604030504040204" pitchFamily="50" charset="-128"/>
                          <a:ea typeface="Meiryo UI" panose="020B0604030504040204" pitchFamily="50" charset="-128"/>
                        </a:rPr>
                        <a:t>根拠条例</a:t>
                      </a:r>
                      <a:endParaRPr kumimoji="1" lang="en-US" altLang="ja-JP" sz="1000" dirty="0">
                        <a:solidFill>
                          <a:schemeClr val="tx1"/>
                        </a:solidFill>
                        <a:latin typeface="Meiryo UI" panose="020B0604030504040204" pitchFamily="50" charset="-128"/>
                        <a:ea typeface="Meiryo UI" panose="020B0604030504040204" pitchFamily="50" charset="-128"/>
                      </a:endParaRPr>
                    </a:p>
                  </a:txBody>
                  <a:tcPr marL="68580" marR="68580" marT="34290" marB="34290">
                    <a:solidFill>
                      <a:schemeClr val="accent1">
                        <a:lumMod val="60000"/>
                        <a:lumOff val="40000"/>
                      </a:schemeClr>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a:solidFill>
                            <a:schemeClr val="tx1"/>
                          </a:solidFill>
                          <a:latin typeface="Meiryo UI" panose="020B0604030504040204" pitchFamily="50" charset="-128"/>
                          <a:ea typeface="Meiryo UI" panose="020B0604030504040204" pitchFamily="50" charset="-128"/>
                        </a:rPr>
                        <a:t>義務対象者　（住宅・非住宅ともに対象）</a:t>
                      </a:r>
                      <a:endParaRPr kumimoji="1" lang="en-US" altLang="ja-JP" sz="1000" dirty="0">
                        <a:solidFill>
                          <a:schemeClr val="tx1"/>
                        </a:solidFill>
                        <a:latin typeface="Meiryo UI" panose="020B0604030504040204" pitchFamily="50" charset="-128"/>
                        <a:ea typeface="Meiryo UI" panose="020B0604030504040204" pitchFamily="50" charset="-128"/>
                      </a:endParaRPr>
                    </a:p>
                  </a:txBody>
                  <a:tcPr marL="68580" marR="68580" marT="34290" marB="34290">
                    <a:solidFill>
                      <a:schemeClr val="accent1">
                        <a:lumMod val="60000"/>
                        <a:lumOff val="40000"/>
                      </a:schemeClr>
                    </a:solidFill>
                  </a:tcPr>
                </a:tc>
                <a:tc hMerge="1">
                  <a:txBody>
                    <a:bodyPr/>
                    <a:lstStyle/>
                    <a:p>
                      <a:endParaRPr kumimoji="1" lang="en-US" altLang="ja-JP" sz="1100" dirty="0">
                        <a:solidFill>
                          <a:schemeClr val="tx1"/>
                        </a:solidFill>
                        <a:latin typeface="Meiryo UI" panose="020B0604030504040204" pitchFamily="50" charset="-128"/>
                        <a:ea typeface="Meiryo UI" panose="020B0604030504040204" pitchFamily="50" charset="-128"/>
                      </a:endParaRPr>
                    </a:p>
                  </a:txBody>
                  <a:tcPr>
                    <a:solidFill>
                      <a:schemeClr val="accent1">
                        <a:lumMod val="60000"/>
                        <a:lumOff val="40000"/>
                      </a:schemeClr>
                    </a:solidFill>
                  </a:tcPr>
                </a:tc>
                <a:tc rowSpan="2">
                  <a:txBody>
                    <a:bodyPr/>
                    <a:lstStyle/>
                    <a:p>
                      <a:r>
                        <a:rPr kumimoji="1" lang="ja-JP" altLang="en-US" sz="1000" dirty="0">
                          <a:solidFill>
                            <a:schemeClr val="tx1"/>
                          </a:solidFill>
                          <a:latin typeface="Meiryo UI" panose="020B0604030504040204" pitchFamily="50" charset="-128"/>
                          <a:ea typeface="Meiryo UI" panose="020B0604030504040204" pitchFamily="50" charset="-128"/>
                        </a:rPr>
                        <a:t>義務内容</a:t>
                      </a:r>
                      <a:endParaRPr kumimoji="1" lang="en-US" altLang="ja-JP" sz="1000" dirty="0">
                        <a:solidFill>
                          <a:schemeClr val="tx1"/>
                        </a:solidFill>
                        <a:latin typeface="Meiryo UI" panose="020B0604030504040204" pitchFamily="50" charset="-128"/>
                        <a:ea typeface="Meiryo UI" panose="020B0604030504040204" pitchFamily="50" charset="-128"/>
                      </a:endParaRPr>
                    </a:p>
                    <a:p>
                      <a:r>
                        <a:rPr kumimoji="1" lang="ja-JP" altLang="en-US" sz="1000" dirty="0">
                          <a:solidFill>
                            <a:schemeClr val="tx1"/>
                          </a:solidFill>
                          <a:latin typeface="Meiryo UI" panose="020B0604030504040204" pitchFamily="50" charset="-128"/>
                          <a:ea typeface="Meiryo UI" panose="020B0604030504040204" pitchFamily="50" charset="-128"/>
                        </a:rPr>
                        <a:t>（再エネ設備の導入）</a:t>
                      </a:r>
                    </a:p>
                  </a:txBody>
                  <a:tcPr marL="68580" marR="68580" marT="34290" marB="34290">
                    <a:solidFill>
                      <a:schemeClr val="accent1">
                        <a:lumMod val="60000"/>
                        <a:lumOff val="40000"/>
                      </a:schemeClr>
                    </a:solidFill>
                  </a:tcPr>
                </a:tc>
                <a:tc rowSpan="2">
                  <a:txBody>
                    <a:bodyPr/>
                    <a:lstStyle/>
                    <a:p>
                      <a:r>
                        <a:rPr kumimoji="1" lang="ja-JP" altLang="en-US" sz="1000" dirty="0">
                          <a:solidFill>
                            <a:schemeClr val="tx1"/>
                          </a:solidFill>
                          <a:latin typeface="Meiryo UI" panose="020B0604030504040204" pitchFamily="50" charset="-128"/>
                          <a:ea typeface="Meiryo UI" panose="020B0604030504040204" pitchFamily="50" charset="-128"/>
                        </a:rPr>
                        <a:t>活用可能な補助制度</a:t>
                      </a:r>
                      <a:endParaRPr kumimoji="1" lang="en-US" altLang="ja-JP" sz="1000" dirty="0">
                        <a:solidFill>
                          <a:schemeClr val="tx1"/>
                        </a:solidFill>
                        <a:latin typeface="Meiryo UI" panose="020B0604030504040204" pitchFamily="50" charset="-128"/>
                        <a:ea typeface="Meiryo UI" panose="020B0604030504040204" pitchFamily="50" charset="-128"/>
                      </a:endParaRPr>
                    </a:p>
                    <a:p>
                      <a:r>
                        <a:rPr kumimoji="1" lang="ja-JP" altLang="en-US" sz="1000" dirty="0">
                          <a:solidFill>
                            <a:schemeClr val="tx1"/>
                          </a:solidFill>
                          <a:latin typeface="Meiryo UI" panose="020B0604030504040204" pitchFamily="50" charset="-128"/>
                          <a:ea typeface="Meiryo UI" panose="020B0604030504040204" pitchFamily="50" charset="-128"/>
                        </a:rPr>
                        <a:t>（</a:t>
                      </a:r>
                      <a:r>
                        <a:rPr kumimoji="1" lang="en-US" altLang="ja-JP" sz="1000" dirty="0">
                          <a:solidFill>
                            <a:schemeClr val="tx1"/>
                          </a:solidFill>
                          <a:latin typeface="Meiryo UI" panose="020B0604030504040204" pitchFamily="50" charset="-128"/>
                          <a:ea typeface="Meiryo UI" panose="020B0604030504040204" pitchFamily="50" charset="-128"/>
                        </a:rPr>
                        <a:t>R8</a:t>
                      </a:r>
                      <a:r>
                        <a:rPr kumimoji="1" lang="ja-JP" altLang="en-US" sz="1000" dirty="0">
                          <a:solidFill>
                            <a:schemeClr val="tx1"/>
                          </a:solidFill>
                          <a:latin typeface="Meiryo UI" panose="020B0604030504040204" pitchFamily="50" charset="-128"/>
                          <a:ea typeface="Meiryo UI" panose="020B0604030504040204" pitchFamily="50" charset="-128"/>
                        </a:rPr>
                        <a:t>年度）</a:t>
                      </a:r>
                      <a:endParaRPr kumimoji="1" lang="en-US" altLang="ja-JP" sz="1000" dirty="0">
                        <a:solidFill>
                          <a:schemeClr val="tx1"/>
                        </a:solidFill>
                        <a:latin typeface="Meiryo UI" panose="020B0604030504040204" pitchFamily="50" charset="-128"/>
                        <a:ea typeface="Meiryo UI" panose="020B0604030504040204" pitchFamily="50" charset="-128"/>
                      </a:endParaRPr>
                    </a:p>
                  </a:txBody>
                  <a:tcPr marL="68580" marR="68580" marT="34290" marB="34290">
                    <a:solidFill>
                      <a:schemeClr val="accent1">
                        <a:lumMod val="60000"/>
                        <a:lumOff val="40000"/>
                      </a:schemeClr>
                    </a:solidFill>
                  </a:tcPr>
                </a:tc>
                <a:extLst>
                  <a:ext uri="{0D108BD9-81ED-4DB2-BD59-A6C34878D82A}">
                    <a16:rowId xmlns:a16="http://schemas.microsoft.com/office/drawing/2014/main" val="3507637082"/>
                  </a:ext>
                </a:extLst>
              </a:tr>
              <a:tr h="320040">
                <a:tc vMerge="1">
                  <a:txBody>
                    <a:bodyPr/>
                    <a:lstStyle/>
                    <a:p>
                      <a:endParaRPr kumimoji="1" lang="ja-JP" altLang="en-US"/>
                    </a:p>
                  </a:txBody>
                  <a:tcPr/>
                </a:tc>
                <a:tc vMerge="1">
                  <a:txBody>
                    <a:bodyPr/>
                    <a:lstStyle/>
                    <a:p>
                      <a:endParaRPr kumimoji="1" lang="ja-JP" altLang="en-US"/>
                    </a:p>
                  </a:txBody>
                  <a:tcPr/>
                </a:tc>
                <a:tc>
                  <a:txBody>
                    <a:bodyPr/>
                    <a:lstStyle/>
                    <a:p>
                      <a:r>
                        <a:rPr kumimoji="1" lang="zh-TW" altLang="en-US" sz="1000" dirty="0">
                          <a:solidFill>
                            <a:schemeClr val="tx1"/>
                          </a:solidFill>
                          <a:latin typeface="Meiryo UI" panose="020B0604030504040204" pitchFamily="50" charset="-128"/>
                          <a:ea typeface="Meiryo UI" panose="020B0604030504040204" pitchFamily="50" charset="-128"/>
                        </a:rPr>
                        <a:t>延床面積</a:t>
                      </a:r>
                    </a:p>
                    <a:p>
                      <a:r>
                        <a:rPr kumimoji="1" lang="zh-TW" altLang="en-US" sz="1000" dirty="0">
                          <a:solidFill>
                            <a:schemeClr val="tx1"/>
                          </a:solidFill>
                          <a:latin typeface="Meiryo UI" panose="020B0604030504040204" pitchFamily="50" charset="-128"/>
                          <a:ea typeface="Meiryo UI" panose="020B0604030504040204" pitchFamily="50" charset="-128"/>
                        </a:rPr>
                        <a:t>　</a:t>
                      </a:r>
                      <a:r>
                        <a:rPr kumimoji="1" lang="en-US" altLang="zh-TW" sz="1000" dirty="0">
                          <a:solidFill>
                            <a:schemeClr val="tx1"/>
                          </a:solidFill>
                          <a:latin typeface="Meiryo UI" panose="020B0604030504040204" pitchFamily="50" charset="-128"/>
                          <a:ea typeface="Meiryo UI" panose="020B0604030504040204" pitchFamily="50" charset="-128"/>
                        </a:rPr>
                        <a:t>2,000㎡</a:t>
                      </a:r>
                      <a:r>
                        <a:rPr kumimoji="1" lang="zh-TW" altLang="en-US" sz="1000" dirty="0">
                          <a:solidFill>
                            <a:schemeClr val="tx1"/>
                          </a:solidFill>
                          <a:latin typeface="Meiryo UI" panose="020B0604030504040204" pitchFamily="50" charset="-128"/>
                          <a:ea typeface="Meiryo UI" panose="020B0604030504040204" pitchFamily="50" charset="-128"/>
                        </a:rPr>
                        <a:t>以上</a:t>
                      </a:r>
                    </a:p>
                  </a:txBody>
                  <a:tcPr marL="68580" marR="68580" marT="34290" marB="34290">
                    <a:solidFill>
                      <a:schemeClr val="accent1">
                        <a:lumMod val="60000"/>
                        <a:lumOff val="40000"/>
                      </a:schemeClr>
                    </a:solidFill>
                  </a:tcPr>
                </a:tc>
                <a:tc>
                  <a:txBody>
                    <a:bodyPr/>
                    <a:lstStyle/>
                    <a:p>
                      <a:r>
                        <a:rPr kumimoji="1" lang="zh-TW" altLang="en-US" sz="1000" dirty="0">
                          <a:solidFill>
                            <a:schemeClr val="tx1"/>
                          </a:solidFill>
                          <a:latin typeface="Meiryo UI" panose="020B0604030504040204" pitchFamily="50" charset="-128"/>
                          <a:ea typeface="Meiryo UI" panose="020B0604030504040204" pitchFamily="50" charset="-128"/>
                        </a:rPr>
                        <a:t>延床面積</a:t>
                      </a:r>
                    </a:p>
                    <a:p>
                      <a:r>
                        <a:rPr kumimoji="1" lang="zh-TW" altLang="en-US" sz="1000" dirty="0">
                          <a:solidFill>
                            <a:schemeClr val="tx1"/>
                          </a:solidFill>
                          <a:latin typeface="Meiryo UI" panose="020B0604030504040204" pitchFamily="50" charset="-128"/>
                          <a:ea typeface="Meiryo UI" panose="020B0604030504040204" pitchFamily="50" charset="-128"/>
                        </a:rPr>
                        <a:t>　</a:t>
                      </a:r>
                      <a:r>
                        <a:rPr kumimoji="1" lang="en-US" altLang="zh-TW" sz="1000" dirty="0">
                          <a:solidFill>
                            <a:schemeClr val="tx1"/>
                          </a:solidFill>
                          <a:latin typeface="Meiryo UI" panose="020B0604030504040204" pitchFamily="50" charset="-128"/>
                          <a:ea typeface="Meiryo UI" panose="020B0604030504040204" pitchFamily="50" charset="-128"/>
                        </a:rPr>
                        <a:t>2,000 ㎡</a:t>
                      </a:r>
                      <a:r>
                        <a:rPr kumimoji="1" lang="zh-TW" altLang="en-US" sz="1000" dirty="0">
                          <a:solidFill>
                            <a:schemeClr val="tx1"/>
                          </a:solidFill>
                          <a:latin typeface="Meiryo UI" panose="020B0604030504040204" pitchFamily="50" charset="-128"/>
                          <a:ea typeface="Meiryo UI" panose="020B0604030504040204" pitchFamily="50" charset="-128"/>
                        </a:rPr>
                        <a:t>未</a:t>
                      </a:r>
                      <a:r>
                        <a:rPr kumimoji="1" lang="ja-JP" altLang="en-US" sz="1000" dirty="0">
                          <a:solidFill>
                            <a:schemeClr val="tx1"/>
                          </a:solidFill>
                          <a:latin typeface="Meiryo UI" panose="020B0604030504040204" pitchFamily="50" charset="-128"/>
                          <a:ea typeface="Meiryo UI" panose="020B0604030504040204" pitchFamily="50" charset="-128"/>
                        </a:rPr>
                        <a:t>満</a:t>
                      </a:r>
                      <a:r>
                        <a:rPr kumimoji="1" lang="en-US" altLang="ja-JP" sz="1000" dirty="0">
                          <a:solidFill>
                            <a:schemeClr val="tx1"/>
                          </a:solidFill>
                          <a:latin typeface="Meiryo UI" panose="020B0604030504040204" pitchFamily="50" charset="-128"/>
                          <a:ea typeface="Meiryo UI" panose="020B0604030504040204" pitchFamily="50" charset="-128"/>
                        </a:rPr>
                        <a:t>(※)</a:t>
                      </a:r>
                      <a:endParaRPr kumimoji="1" lang="zh-TW" altLang="en-US" sz="1000" dirty="0">
                        <a:solidFill>
                          <a:schemeClr val="tx1"/>
                        </a:solidFill>
                        <a:latin typeface="Meiryo UI" panose="020B0604030504040204" pitchFamily="50" charset="-128"/>
                        <a:ea typeface="Meiryo UI" panose="020B0604030504040204" pitchFamily="50" charset="-128"/>
                      </a:endParaRPr>
                    </a:p>
                  </a:txBody>
                  <a:tcPr marL="68580" marR="68580" marT="34290" marB="34290">
                    <a:solidFill>
                      <a:schemeClr val="accent1">
                        <a:lumMod val="60000"/>
                        <a:lumOff val="40000"/>
                      </a:schemeClr>
                    </a:solidFill>
                  </a:tcPr>
                </a:tc>
                <a:tc vMerge="1">
                  <a:txBody>
                    <a:bodyPr/>
                    <a:lstStyle/>
                    <a:p>
                      <a:endParaRPr kumimoji="1" lang="ja-JP" altLang="en-US"/>
                    </a:p>
                  </a:txBody>
                  <a:tcPr/>
                </a:tc>
                <a:tc vMerge="1">
                  <a:txBody>
                    <a:bodyPr/>
                    <a:lstStyle/>
                    <a:p>
                      <a:endParaRPr kumimoji="1" lang="ja-JP" altLang="en-US"/>
                    </a:p>
                  </a:txBody>
                  <a:tcPr/>
                </a:tc>
                <a:extLst>
                  <a:ext uri="{0D108BD9-81ED-4DB2-BD59-A6C34878D82A}">
                    <a16:rowId xmlns:a16="http://schemas.microsoft.com/office/drawing/2014/main" val="3625796603"/>
                  </a:ext>
                </a:extLst>
              </a:tr>
              <a:tr h="746639">
                <a:tc rowSpan="2">
                  <a:txBody>
                    <a:bodyPr/>
                    <a:lstStyle/>
                    <a:p>
                      <a:r>
                        <a:rPr kumimoji="1" lang="ja-JP" altLang="en-US" sz="1000" dirty="0">
                          <a:latin typeface="Meiryo UI" panose="020B0604030504040204" pitchFamily="50" charset="-128"/>
                          <a:ea typeface="Meiryo UI" panose="020B0604030504040204" pitchFamily="50" charset="-128"/>
                        </a:rPr>
                        <a:t>京都府</a:t>
                      </a:r>
                      <a:endParaRPr kumimoji="1" lang="en-US" altLang="ja-JP" sz="1000" dirty="0">
                        <a:latin typeface="Meiryo UI" panose="020B0604030504040204" pitchFamily="50" charset="-128"/>
                        <a:ea typeface="Meiryo UI" panose="020B0604030504040204" pitchFamily="50" charset="-128"/>
                      </a:endParaRPr>
                    </a:p>
                    <a:p>
                      <a:endParaRPr kumimoji="1" lang="en-US" altLang="ja-JP" sz="1000" dirty="0">
                        <a:latin typeface="Meiryo UI" panose="020B0604030504040204" pitchFamily="50" charset="-128"/>
                        <a:ea typeface="Meiryo UI" panose="020B0604030504040204" pitchFamily="50" charset="-128"/>
                      </a:endParaRPr>
                    </a:p>
                    <a:p>
                      <a:r>
                        <a:rPr kumimoji="1" lang="ja-JP" altLang="en-US" sz="1000" dirty="0">
                          <a:latin typeface="Meiryo UI" panose="020B0604030504040204" pitchFamily="50" charset="-128"/>
                          <a:ea typeface="Meiryo UI" panose="020B0604030504040204" pitchFamily="50" charset="-128"/>
                        </a:rPr>
                        <a:t>京都市</a:t>
                      </a:r>
                      <a:endParaRPr kumimoji="1" lang="en-US" altLang="ja-JP" sz="1000" dirty="0">
                        <a:latin typeface="Meiryo UI" panose="020B0604030504040204" pitchFamily="50" charset="-128"/>
                        <a:ea typeface="Meiryo UI" panose="020B0604030504040204" pitchFamily="50" charset="-128"/>
                      </a:endParaRPr>
                    </a:p>
                  </a:txBody>
                  <a:tcPr marL="68580" marR="68580" marT="34290" marB="34290">
                    <a:solidFill>
                      <a:schemeClr val="bg1">
                        <a:lumMod val="75000"/>
                      </a:schemeClr>
                    </a:solidFill>
                  </a:tcPr>
                </a:tc>
                <a:tc rowSpan="2">
                  <a:txBody>
                    <a:bodyPr/>
                    <a:lstStyle/>
                    <a:p>
                      <a:r>
                        <a:rPr kumimoji="1" lang="ja-JP" altLang="en-US" sz="1000" dirty="0">
                          <a:latin typeface="Meiryo UI" panose="020B0604030504040204" pitchFamily="50" charset="-128"/>
                          <a:ea typeface="Meiryo UI" panose="020B0604030504040204" pitchFamily="50" charset="-128"/>
                        </a:rPr>
                        <a:t>・京都府再生可能エネルギーの導入等の促進に関する条例</a:t>
                      </a:r>
                      <a:endParaRPr kumimoji="1" lang="en-US" altLang="ja-JP" sz="1000" dirty="0">
                        <a:latin typeface="Meiryo UI" panose="020B0604030504040204" pitchFamily="50" charset="-128"/>
                        <a:ea typeface="Meiryo UI" panose="020B0604030504040204" pitchFamily="50" charset="-128"/>
                      </a:endParaRPr>
                    </a:p>
                    <a:p>
                      <a:endParaRPr kumimoji="1" lang="ja-JP" altLang="en-US" sz="1000" dirty="0">
                        <a:latin typeface="Meiryo UI" panose="020B0604030504040204" pitchFamily="50" charset="-128"/>
                        <a:ea typeface="Meiryo UI" panose="020B0604030504040204" pitchFamily="50" charset="-128"/>
                      </a:endParaRPr>
                    </a:p>
                    <a:p>
                      <a:r>
                        <a:rPr kumimoji="1" lang="ja-JP" altLang="en-US" sz="1000" dirty="0">
                          <a:latin typeface="Meiryo UI" panose="020B0604030504040204" pitchFamily="50" charset="-128"/>
                          <a:ea typeface="Meiryo UI" panose="020B0604030504040204" pitchFamily="50" charset="-128"/>
                        </a:rPr>
                        <a:t>・京都市地球温暖化対策条例</a:t>
                      </a:r>
                    </a:p>
                  </a:txBody>
                  <a:tcPr marL="68580" marR="68580" marT="34290" marB="34290">
                    <a:solidFill>
                      <a:schemeClr val="bg1">
                        <a:lumMod val="85000"/>
                      </a:schemeClr>
                    </a:solidFill>
                  </a:tcPr>
                </a:tc>
                <a:tc>
                  <a:txBody>
                    <a:bodyPr/>
                    <a:lstStyle/>
                    <a:p>
                      <a:r>
                        <a:rPr kumimoji="1" lang="ja-JP" altLang="en-US" sz="1000" dirty="0">
                          <a:latin typeface="Meiryo UI" panose="020B0604030504040204" pitchFamily="50" charset="-128"/>
                          <a:ea typeface="Meiryo UI" panose="020B0604030504040204" pitchFamily="50" charset="-128"/>
                        </a:rPr>
                        <a:t>新築・増築する建築主</a:t>
                      </a:r>
                      <a:endParaRPr kumimoji="1" lang="en-US" altLang="ja-JP" sz="1000" dirty="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a:latin typeface="Meiryo UI" panose="020B0604030504040204" pitchFamily="50" charset="-128"/>
                          <a:ea typeface="Meiryo UI" panose="020B0604030504040204" pitchFamily="50" charset="-128"/>
                        </a:rPr>
                        <a:t>（</a:t>
                      </a:r>
                      <a:r>
                        <a:rPr kumimoji="1" lang="en-US" altLang="ja-JP" sz="1000" dirty="0">
                          <a:latin typeface="Meiryo UI" panose="020B0604030504040204" pitchFamily="50" charset="-128"/>
                          <a:ea typeface="Meiryo UI" panose="020B0604030504040204" pitchFamily="50" charset="-128"/>
                        </a:rPr>
                        <a:t>H24.4</a:t>
                      </a:r>
                      <a:r>
                        <a:rPr kumimoji="1" lang="ja-JP" altLang="en-US" sz="1000" dirty="0">
                          <a:latin typeface="Meiryo UI" panose="020B0604030504040204" pitchFamily="50" charset="-128"/>
                          <a:ea typeface="Meiryo UI" panose="020B0604030504040204" pitchFamily="50" charset="-128"/>
                        </a:rPr>
                        <a:t>～、</a:t>
                      </a:r>
                      <a:endParaRPr kumimoji="1" lang="en-US" altLang="ja-JP" sz="1000" dirty="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dirty="0">
                          <a:latin typeface="Meiryo UI" panose="020B0604030504040204" pitchFamily="50" charset="-128"/>
                          <a:ea typeface="Meiryo UI" panose="020B0604030504040204" pitchFamily="50" charset="-128"/>
                        </a:rPr>
                        <a:t>R4.4</a:t>
                      </a:r>
                      <a:r>
                        <a:rPr kumimoji="1" lang="ja-JP" altLang="en-US" sz="1000" dirty="0">
                          <a:latin typeface="Meiryo UI" panose="020B0604030504040204" pitchFamily="50" charset="-128"/>
                          <a:ea typeface="Meiryo UI" panose="020B0604030504040204" pitchFamily="50" charset="-128"/>
                        </a:rPr>
                        <a:t>～義務量改正）</a:t>
                      </a:r>
                      <a:endParaRPr kumimoji="1" lang="en-US" altLang="ja-JP" sz="1000" dirty="0">
                        <a:latin typeface="Meiryo UI" panose="020B0604030504040204" pitchFamily="50" charset="-128"/>
                        <a:ea typeface="Meiryo UI" panose="020B0604030504040204" pitchFamily="50" charset="-128"/>
                      </a:endParaRPr>
                    </a:p>
                  </a:txBody>
                  <a:tcPr marL="68580" marR="68580" marT="34290" marB="34290">
                    <a:solidFill>
                      <a:schemeClr val="bg1">
                        <a:lumMod val="85000"/>
                      </a:schemeClr>
                    </a:solidFill>
                  </a:tcPr>
                </a:tc>
                <a:tc>
                  <a:txBody>
                    <a:bodyPr/>
                    <a:lstStyle/>
                    <a:p>
                      <a:endParaRPr kumimoji="1" lang="en-US" altLang="ja-JP" sz="1000" dirty="0">
                        <a:latin typeface="Meiryo UI" panose="020B0604030504040204" pitchFamily="50" charset="-128"/>
                        <a:ea typeface="Meiryo UI" panose="020B0604030504040204" pitchFamily="50" charset="-128"/>
                      </a:endParaRPr>
                    </a:p>
                  </a:txBody>
                  <a:tcPr marL="68580" marR="68580" marT="34290" marB="34290">
                    <a:solidFill>
                      <a:schemeClr val="bg1">
                        <a:lumMod val="85000"/>
                      </a:schemeClr>
                    </a:solidFill>
                  </a:tcPr>
                </a:tc>
                <a:tc>
                  <a:txBody>
                    <a:bodyPr/>
                    <a:lstStyle/>
                    <a:p>
                      <a:r>
                        <a:rPr kumimoji="1" lang="ja-JP" altLang="en-US" sz="1000" dirty="0">
                          <a:latin typeface="Meiryo UI" panose="020B0604030504040204" pitchFamily="50" charset="-128"/>
                          <a:ea typeface="Meiryo UI" panose="020B0604030504040204" pitchFamily="50" charset="-128"/>
                        </a:rPr>
                        <a:t>延床面積</a:t>
                      </a:r>
                      <a:r>
                        <a:rPr kumimoji="1" lang="en-US" altLang="ja-JP" sz="1000" dirty="0">
                          <a:latin typeface="Meiryo UI" panose="020B0604030504040204" pitchFamily="50" charset="-128"/>
                          <a:ea typeface="Meiryo UI" panose="020B0604030504040204" pitchFamily="50" charset="-128"/>
                        </a:rPr>
                        <a:t>×30MJ</a:t>
                      </a:r>
                      <a:r>
                        <a:rPr kumimoji="1" lang="ja-JP" altLang="en-US" sz="1000" dirty="0">
                          <a:latin typeface="Meiryo UI" panose="020B0604030504040204" pitchFamily="50" charset="-128"/>
                          <a:ea typeface="Meiryo UI" panose="020B0604030504040204" pitchFamily="50" charset="-128"/>
                        </a:rPr>
                        <a:t>／年　以上の導入</a:t>
                      </a:r>
                      <a:endParaRPr kumimoji="1" lang="en-US" altLang="ja-JP" sz="1000" dirty="0">
                        <a:latin typeface="Meiryo UI" panose="020B0604030504040204" pitchFamily="50" charset="-128"/>
                        <a:ea typeface="Meiryo UI" panose="020B0604030504040204" pitchFamily="50" charset="-128"/>
                      </a:endParaRPr>
                    </a:p>
                    <a:p>
                      <a:endParaRPr kumimoji="1" lang="en-US" altLang="ja-JP" sz="1000" dirty="0">
                        <a:latin typeface="Meiryo UI" panose="020B0604030504040204" pitchFamily="50" charset="-128"/>
                        <a:ea typeface="Meiryo UI" panose="020B0604030504040204" pitchFamily="50" charset="-128"/>
                      </a:endParaRPr>
                    </a:p>
                    <a:p>
                      <a:endParaRPr kumimoji="1" lang="en-US" altLang="ja-JP" sz="1000" dirty="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00" dirty="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000" dirty="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600"/>
                        </a:spcBef>
                        <a:spcAft>
                          <a:spcPts val="0"/>
                        </a:spcAft>
                        <a:buClrTx/>
                        <a:buSzTx/>
                        <a:buFontTx/>
                        <a:buNone/>
                        <a:tabLst/>
                        <a:defRPr/>
                      </a:pPr>
                      <a:endParaRPr kumimoji="1" lang="ja-JP" altLang="en-US" sz="1000" dirty="0">
                        <a:latin typeface="Meiryo UI" panose="020B0604030504040204" pitchFamily="50" charset="-128"/>
                        <a:ea typeface="Meiryo UI" panose="020B0604030504040204" pitchFamily="50" charset="-128"/>
                      </a:endParaRPr>
                    </a:p>
                  </a:txBody>
                  <a:tcPr marL="68580" marR="68580" marT="34290" marB="34290">
                    <a:solidFill>
                      <a:schemeClr val="bg1">
                        <a:lumMod val="85000"/>
                      </a:schemeClr>
                    </a:solidFill>
                  </a:tcPr>
                </a:tc>
                <a:tc rowSpan="2">
                  <a:txBody>
                    <a:bodyPr/>
                    <a:lstStyle/>
                    <a:p>
                      <a:r>
                        <a:rPr kumimoji="1" lang="ja-JP" altLang="en-US" sz="1000" dirty="0">
                          <a:latin typeface="Meiryo UI" panose="020B0604030504040204" pitchFamily="50" charset="-128"/>
                          <a:ea typeface="Meiryo UI" panose="020B0604030504040204" pitchFamily="50" charset="-128"/>
                        </a:rPr>
                        <a:t>＜太陽光発電設備＞</a:t>
                      </a:r>
                      <a:endParaRPr kumimoji="1" lang="en-US" altLang="ja-JP" sz="1000" dirty="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a:latin typeface="Meiryo UI" panose="020B0604030504040204" pitchFamily="50" charset="-128"/>
                          <a:ea typeface="Meiryo UI" panose="020B0604030504040204" pitchFamily="50" charset="-128"/>
                        </a:rPr>
                        <a:t>基準量より</a:t>
                      </a:r>
                      <a:r>
                        <a:rPr kumimoji="1" lang="en-US" altLang="ja-JP" sz="1000" dirty="0">
                          <a:latin typeface="Meiryo UI" panose="020B0604030504040204" pitchFamily="50" charset="-128"/>
                          <a:ea typeface="Meiryo UI" panose="020B0604030504040204" pitchFamily="50" charset="-128"/>
                        </a:rPr>
                        <a:t>1kW </a:t>
                      </a:r>
                      <a:r>
                        <a:rPr kumimoji="1" lang="ja-JP" altLang="en-US" sz="1000" dirty="0">
                          <a:latin typeface="Meiryo UI" panose="020B0604030504040204" pitchFamily="50" charset="-128"/>
                          <a:ea typeface="Meiryo UI" panose="020B0604030504040204" pitchFamily="50" charset="-128"/>
                        </a:rPr>
                        <a:t>以上高い発電出力を有する太陽光発電設備を導入する場合</a:t>
                      </a:r>
                      <a:endParaRPr kumimoji="1" lang="en-US" altLang="ja-JP" sz="1000" dirty="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a:latin typeface="Meiryo UI" panose="020B0604030504040204" pitchFamily="50" charset="-128"/>
                          <a:ea typeface="Meiryo UI" panose="020B0604030504040204" pitchFamily="50" charset="-128"/>
                        </a:rPr>
                        <a:t>次のいずれか低い額</a:t>
                      </a:r>
                      <a:endParaRPr kumimoji="1" lang="en-US" altLang="ja-JP" sz="1000" dirty="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a:latin typeface="Meiryo UI" panose="020B0604030504040204" pitchFamily="50" charset="-128"/>
                          <a:ea typeface="Meiryo UI" panose="020B0604030504040204" pitchFamily="50" charset="-128"/>
                        </a:rPr>
                        <a:t>（上限：府</a:t>
                      </a:r>
                      <a:r>
                        <a:rPr kumimoji="1" lang="en-US" altLang="ja-JP" sz="1000" dirty="0">
                          <a:latin typeface="Meiryo UI" panose="020B0604030504040204" pitchFamily="50" charset="-128"/>
                          <a:ea typeface="Meiryo UI" panose="020B0604030504040204" pitchFamily="50" charset="-128"/>
                        </a:rPr>
                        <a:t>900</a:t>
                      </a:r>
                      <a:r>
                        <a:rPr kumimoji="1" lang="ja-JP" altLang="en-US" sz="1000" dirty="0">
                          <a:latin typeface="Meiryo UI" panose="020B0604030504040204" pitchFamily="50" charset="-128"/>
                          <a:ea typeface="Meiryo UI" panose="020B0604030504040204" pitchFamily="50" charset="-128"/>
                        </a:rPr>
                        <a:t>万円、</a:t>
                      </a:r>
                      <a:endParaRPr kumimoji="1" lang="en-US" altLang="ja-JP" sz="1000" dirty="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a:latin typeface="Meiryo UI" panose="020B0604030504040204" pitchFamily="50" charset="-128"/>
                          <a:ea typeface="Meiryo UI" panose="020B0604030504040204" pitchFamily="50" charset="-128"/>
                        </a:rPr>
                        <a:t>　　　　　　　　　市</a:t>
                      </a:r>
                      <a:r>
                        <a:rPr kumimoji="1" lang="en-US" altLang="ja-JP" sz="1000" dirty="0">
                          <a:latin typeface="Meiryo UI" panose="020B0604030504040204" pitchFamily="50" charset="-128"/>
                          <a:ea typeface="Meiryo UI" panose="020B0604030504040204" pitchFamily="50" charset="-128"/>
                        </a:rPr>
                        <a:t>1,800</a:t>
                      </a:r>
                      <a:r>
                        <a:rPr kumimoji="1" lang="ja-JP" altLang="en-US" sz="1000" dirty="0">
                          <a:latin typeface="Meiryo UI" panose="020B0604030504040204" pitchFamily="50" charset="-128"/>
                          <a:ea typeface="Meiryo UI" panose="020B0604030504040204" pitchFamily="50" charset="-128"/>
                        </a:rPr>
                        <a:t>万円）</a:t>
                      </a:r>
                    </a:p>
                    <a:p>
                      <a:r>
                        <a:rPr kumimoji="1" lang="ja-JP" altLang="en-US" sz="1000" dirty="0">
                          <a:latin typeface="Meiryo UI" panose="020B0604030504040204" pitchFamily="50" charset="-128"/>
                          <a:ea typeface="Meiryo UI" panose="020B0604030504040204" pitchFamily="50" charset="-128"/>
                        </a:rPr>
                        <a:t>・</a:t>
                      </a:r>
                      <a:r>
                        <a:rPr kumimoji="1" lang="en-US" altLang="ja-JP" sz="1000" dirty="0">
                          <a:latin typeface="Meiryo UI" panose="020B0604030504040204" pitchFamily="50" charset="-128"/>
                          <a:ea typeface="Meiryo UI" panose="020B0604030504040204" pitchFamily="50" charset="-128"/>
                        </a:rPr>
                        <a:t>5</a:t>
                      </a:r>
                      <a:r>
                        <a:rPr kumimoji="1" lang="ja-JP" altLang="en-US" sz="1000" dirty="0">
                          <a:latin typeface="Meiryo UI" panose="020B0604030504040204" pitchFamily="50" charset="-128"/>
                          <a:ea typeface="Meiryo UI" panose="020B0604030504040204" pitchFamily="50" charset="-128"/>
                        </a:rPr>
                        <a:t>万円／</a:t>
                      </a:r>
                      <a:r>
                        <a:rPr kumimoji="1" lang="en-US" altLang="ja-JP" sz="1000" dirty="0">
                          <a:latin typeface="Meiryo UI" panose="020B0604030504040204" pitchFamily="50" charset="-128"/>
                          <a:ea typeface="Meiryo UI" panose="020B0604030504040204" pitchFamily="50" charset="-128"/>
                        </a:rPr>
                        <a:t>kW</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a:latin typeface="Meiryo UI" panose="020B0604030504040204" pitchFamily="50" charset="-128"/>
                          <a:ea typeface="Meiryo UI" panose="020B0604030504040204" pitchFamily="50" charset="-128"/>
                        </a:rPr>
                        <a:t>・基準量超過分の費用　等　</a:t>
                      </a:r>
                      <a:endParaRPr kumimoji="1" lang="en-US" altLang="ja-JP" sz="1000" dirty="0">
                        <a:latin typeface="Meiryo UI" panose="020B0604030504040204" pitchFamily="50" charset="-128"/>
                        <a:ea typeface="Meiryo UI" panose="020B0604030504040204" pitchFamily="50" charset="-128"/>
                      </a:endParaRPr>
                    </a:p>
                    <a:p>
                      <a:endParaRPr kumimoji="1" lang="en-US" altLang="ja-JP" sz="1000" dirty="0">
                        <a:latin typeface="Meiryo UI" panose="020B0604030504040204" pitchFamily="50" charset="-128"/>
                        <a:ea typeface="Meiryo UI" panose="020B0604030504040204" pitchFamily="50" charset="-128"/>
                      </a:endParaRPr>
                    </a:p>
                    <a:p>
                      <a:endParaRPr kumimoji="1" lang="en-US" altLang="ja-JP" sz="1000" dirty="0">
                        <a:latin typeface="Meiryo UI" panose="020B0604030504040204" pitchFamily="50" charset="-128"/>
                        <a:ea typeface="Meiryo UI" panose="020B0604030504040204" pitchFamily="50" charset="-128"/>
                      </a:endParaRPr>
                    </a:p>
                  </a:txBody>
                  <a:tcPr marL="68580" marR="68580" marT="34290" marB="34290">
                    <a:solidFill>
                      <a:schemeClr val="bg1">
                        <a:lumMod val="85000"/>
                      </a:schemeClr>
                    </a:solidFill>
                  </a:tcPr>
                </a:tc>
                <a:extLst>
                  <a:ext uri="{0D108BD9-81ED-4DB2-BD59-A6C34878D82A}">
                    <a16:rowId xmlns:a16="http://schemas.microsoft.com/office/drawing/2014/main" val="3171337838"/>
                  </a:ext>
                </a:extLst>
              </a:tr>
              <a:tr h="609600">
                <a:tc vMerge="1">
                  <a:txBody>
                    <a:bodyPr/>
                    <a:lstStyle/>
                    <a:p>
                      <a:endParaRPr kumimoji="1" lang="ja-JP" altLang="en-US"/>
                    </a:p>
                  </a:txBody>
                  <a:tcPr/>
                </a:tc>
                <a:tc vMerge="1">
                  <a:txBody>
                    <a:bodyPr/>
                    <a:lstStyle/>
                    <a:p>
                      <a:endParaRPr kumimoji="1" lang="ja-JP" altLang="en-US"/>
                    </a:p>
                  </a:txBody>
                  <a:tcPr/>
                </a:tc>
                <a:tc>
                  <a:txBody>
                    <a:bodyPr/>
                    <a:lstStyle/>
                    <a:p>
                      <a:endParaRPr kumimoji="1" lang="ja-JP" altLang="en-US" sz="1000" dirty="0"/>
                    </a:p>
                  </a:txBody>
                  <a:tcPr marL="68580" marR="68580" marT="34290" marB="34290">
                    <a:solidFill>
                      <a:schemeClr val="bg1">
                        <a:lumMod val="85000"/>
                      </a:schemeClr>
                    </a:solidFill>
                  </a:tcPr>
                </a:tc>
                <a:tc>
                  <a:txBody>
                    <a:bodyPr/>
                    <a:lstStyle/>
                    <a:p>
                      <a:r>
                        <a:rPr kumimoji="1" lang="ja-JP" altLang="en-US" sz="1000" dirty="0">
                          <a:latin typeface="Meiryo UI" panose="020B0604030504040204" pitchFamily="50" charset="-128"/>
                          <a:ea typeface="Meiryo UI" panose="020B0604030504040204" pitchFamily="50" charset="-128"/>
                        </a:rPr>
                        <a:t>新築・増築する建築主</a:t>
                      </a:r>
                      <a:endParaRPr kumimoji="1" lang="en-US" altLang="ja-JP" sz="1000" dirty="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a:latin typeface="Meiryo UI" panose="020B0604030504040204" pitchFamily="50" charset="-128"/>
                          <a:ea typeface="Meiryo UI" panose="020B0604030504040204" pitchFamily="50" charset="-128"/>
                        </a:rPr>
                        <a:t>（</a:t>
                      </a:r>
                      <a:r>
                        <a:rPr kumimoji="1" lang="en-US" altLang="ja-JP" sz="1000" dirty="0">
                          <a:latin typeface="Meiryo UI" panose="020B0604030504040204" pitchFamily="50" charset="-128"/>
                          <a:ea typeface="Meiryo UI" panose="020B0604030504040204" pitchFamily="50" charset="-128"/>
                        </a:rPr>
                        <a:t>R4.4</a:t>
                      </a:r>
                      <a:r>
                        <a:rPr kumimoji="1" lang="ja-JP" altLang="en-US" sz="1000" dirty="0">
                          <a:latin typeface="Meiryo UI" panose="020B0604030504040204" pitchFamily="50" charset="-128"/>
                          <a:ea typeface="Meiryo UI" panose="020B0604030504040204" pitchFamily="50" charset="-128"/>
                        </a:rPr>
                        <a:t>～）</a:t>
                      </a:r>
                      <a:endParaRPr kumimoji="1" lang="en-US" altLang="ja-JP" sz="1000" dirty="0">
                        <a:latin typeface="Meiryo UI" panose="020B0604030504040204" pitchFamily="50" charset="-128"/>
                        <a:ea typeface="Meiryo UI" panose="020B0604030504040204" pitchFamily="50" charset="-128"/>
                      </a:endParaRPr>
                    </a:p>
                    <a:p>
                      <a:r>
                        <a:rPr kumimoji="1" lang="en-US" altLang="ja-JP" sz="1000" dirty="0">
                          <a:latin typeface="Meiryo UI" panose="020B0604030504040204" pitchFamily="50" charset="-128"/>
                          <a:ea typeface="Meiryo UI" panose="020B0604030504040204" pitchFamily="50" charset="-128"/>
                        </a:rPr>
                        <a:t>※</a:t>
                      </a:r>
                      <a:r>
                        <a:rPr kumimoji="1" lang="ja-JP" altLang="en-US" sz="1000" dirty="0">
                          <a:latin typeface="Meiryo UI" panose="020B0604030504040204" pitchFamily="50" charset="-128"/>
                          <a:ea typeface="Meiryo UI" panose="020B0604030504040204" pitchFamily="50" charset="-128"/>
                        </a:rPr>
                        <a:t>延床面積</a:t>
                      </a:r>
                      <a:endParaRPr kumimoji="1" lang="en-US" altLang="ja-JP" sz="1000" dirty="0">
                        <a:latin typeface="Meiryo UI" panose="020B0604030504040204" pitchFamily="50" charset="-128"/>
                        <a:ea typeface="Meiryo UI" panose="020B0604030504040204" pitchFamily="50" charset="-128"/>
                      </a:endParaRPr>
                    </a:p>
                    <a:p>
                      <a:r>
                        <a:rPr kumimoji="1" lang="ja-JP" altLang="en-US" sz="1000" dirty="0">
                          <a:latin typeface="Meiryo UI" panose="020B0604030504040204" pitchFamily="50" charset="-128"/>
                          <a:ea typeface="Meiryo UI" panose="020B0604030504040204" pitchFamily="50" charset="-128"/>
                        </a:rPr>
                        <a:t>　　　</a:t>
                      </a:r>
                      <a:r>
                        <a:rPr kumimoji="1" lang="en-US" altLang="ja-JP" sz="1000" dirty="0">
                          <a:latin typeface="Meiryo UI" panose="020B0604030504040204" pitchFamily="50" charset="-128"/>
                          <a:ea typeface="Meiryo UI" panose="020B0604030504040204" pitchFamily="50" charset="-128"/>
                        </a:rPr>
                        <a:t>300㎡</a:t>
                      </a:r>
                      <a:r>
                        <a:rPr kumimoji="1" lang="ja-JP" altLang="en-US" sz="1000" dirty="0">
                          <a:latin typeface="Meiryo UI" panose="020B0604030504040204" pitchFamily="50" charset="-128"/>
                          <a:ea typeface="Meiryo UI" panose="020B0604030504040204" pitchFamily="50" charset="-128"/>
                        </a:rPr>
                        <a:t>以上</a:t>
                      </a:r>
                      <a:endParaRPr kumimoji="1" lang="en-US" altLang="ja-JP" sz="1000" dirty="0">
                        <a:latin typeface="Meiryo UI" panose="020B0604030504040204" pitchFamily="50" charset="-128"/>
                        <a:ea typeface="Meiryo UI" panose="020B0604030504040204" pitchFamily="50" charset="-128"/>
                      </a:endParaRPr>
                    </a:p>
                  </a:txBody>
                  <a:tcPr marL="68580" marR="68580" marT="34290" marB="34290">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dirty="0">
                          <a:latin typeface="Meiryo UI" panose="020B0604030504040204" pitchFamily="50" charset="-128"/>
                          <a:ea typeface="Meiryo UI" panose="020B0604030504040204" pitchFamily="50" charset="-128"/>
                        </a:rPr>
                        <a:t>3</a:t>
                      </a:r>
                      <a:r>
                        <a:rPr kumimoji="1" lang="ja-JP" altLang="en-US" sz="1000" dirty="0">
                          <a:latin typeface="Meiryo UI" panose="020B0604030504040204" pitchFamily="50" charset="-128"/>
                          <a:ea typeface="Meiryo UI" panose="020B0604030504040204" pitchFamily="50" charset="-128"/>
                        </a:rPr>
                        <a:t>万</a:t>
                      </a:r>
                      <a:r>
                        <a:rPr kumimoji="1" lang="en-US" altLang="ja-JP" sz="1000" dirty="0">
                          <a:latin typeface="Meiryo UI" panose="020B0604030504040204" pitchFamily="50" charset="-128"/>
                          <a:ea typeface="Meiryo UI" panose="020B0604030504040204" pitchFamily="50" charset="-128"/>
                        </a:rPr>
                        <a:t>MJ</a:t>
                      </a:r>
                      <a:r>
                        <a:rPr kumimoji="1" lang="ja-JP" altLang="en-US" sz="1000" dirty="0">
                          <a:latin typeface="Meiryo UI" panose="020B0604030504040204" pitchFamily="50" charset="-128"/>
                          <a:ea typeface="Meiryo UI" panose="020B0604030504040204" pitchFamily="50" charset="-128"/>
                        </a:rPr>
                        <a:t>／年　以上の導入</a:t>
                      </a:r>
                      <a:endParaRPr kumimoji="1" lang="en-US" altLang="ja-JP" sz="1000" dirty="0">
                        <a:latin typeface="Meiryo UI" panose="020B0604030504040204" pitchFamily="50" charset="-128"/>
                        <a:ea typeface="Meiryo UI" panose="020B0604030504040204" pitchFamily="50" charset="-128"/>
                      </a:endParaRPr>
                    </a:p>
                  </a:txBody>
                  <a:tcPr marL="68580" marR="68580" marT="34290" marB="34290">
                    <a:solidFill>
                      <a:schemeClr val="bg1">
                        <a:lumMod val="85000"/>
                      </a:schemeClr>
                    </a:solidFill>
                  </a:tcPr>
                </a:tc>
                <a:tc vMerge="1">
                  <a:txBody>
                    <a:bodyPr/>
                    <a:lstStyle/>
                    <a:p>
                      <a:endParaRPr kumimoji="1" lang="ja-JP" altLang="en-US" sz="1100">
                        <a:latin typeface="Meiryo UI" panose="020B0604030504040204" pitchFamily="50" charset="-128"/>
                        <a:ea typeface="Meiryo UI" panose="020B0604030504040204" pitchFamily="50" charset="-128"/>
                      </a:endParaRPr>
                    </a:p>
                  </a:txBody>
                  <a:tcPr/>
                </a:tc>
                <a:extLst>
                  <a:ext uri="{0D108BD9-81ED-4DB2-BD59-A6C34878D82A}">
                    <a16:rowId xmlns:a16="http://schemas.microsoft.com/office/drawing/2014/main" val="3055704767"/>
                  </a:ext>
                </a:extLst>
              </a:tr>
              <a:tr h="502920">
                <a:tc>
                  <a:txBody>
                    <a:bodyPr/>
                    <a:lstStyle/>
                    <a:p>
                      <a:r>
                        <a:rPr kumimoji="1" lang="ja-JP" altLang="en-US" sz="1000" dirty="0">
                          <a:latin typeface="Meiryo UI" panose="020B0604030504040204" pitchFamily="50" charset="-128"/>
                          <a:ea typeface="Meiryo UI" panose="020B0604030504040204" pitchFamily="50" charset="-128"/>
                        </a:rPr>
                        <a:t>群馬県</a:t>
                      </a:r>
                      <a:endParaRPr kumimoji="1" lang="en-US" altLang="ja-JP" sz="1000" dirty="0">
                        <a:latin typeface="Meiryo UI" panose="020B0604030504040204" pitchFamily="50" charset="-128"/>
                        <a:ea typeface="Meiryo UI" panose="020B0604030504040204" pitchFamily="50" charset="-128"/>
                      </a:endParaRPr>
                    </a:p>
                  </a:txBody>
                  <a:tcPr marL="68580" marR="68580" marT="34290" marB="34290">
                    <a:solidFill>
                      <a:schemeClr val="bg1">
                        <a:lumMod val="75000"/>
                      </a:schemeClr>
                    </a:solidFill>
                  </a:tcPr>
                </a:tc>
                <a:tc>
                  <a:txBody>
                    <a:bodyPr/>
                    <a:lstStyle/>
                    <a:p>
                      <a:r>
                        <a:rPr kumimoji="1" lang="ja-JP" altLang="en-US" sz="1000" dirty="0">
                          <a:latin typeface="Meiryo UI" panose="020B0604030504040204" pitchFamily="50" charset="-128"/>
                          <a:ea typeface="Meiryo UI" panose="020B0604030504040204" pitchFamily="50" charset="-128"/>
                        </a:rPr>
                        <a:t>・</a:t>
                      </a:r>
                      <a:r>
                        <a:rPr kumimoji="1" lang="en-US" altLang="ja-JP" sz="1000" dirty="0">
                          <a:latin typeface="Meiryo UI" panose="020B0604030504040204" pitchFamily="50" charset="-128"/>
                          <a:ea typeface="Meiryo UI" panose="020B0604030504040204" pitchFamily="50" charset="-128"/>
                        </a:rPr>
                        <a:t>2050</a:t>
                      </a:r>
                      <a:r>
                        <a:rPr kumimoji="1" lang="ja-JP" altLang="en-US" sz="1000" dirty="0">
                          <a:latin typeface="Meiryo UI" panose="020B0604030504040204" pitchFamily="50" charset="-128"/>
                          <a:ea typeface="Meiryo UI" panose="020B0604030504040204" pitchFamily="50" charset="-128"/>
                        </a:rPr>
                        <a:t>年に向けた「ぐんま５つのゼロ宣言」実現条例</a:t>
                      </a:r>
                    </a:p>
                  </a:txBody>
                  <a:tcPr marL="68580" marR="68580" marT="34290" marB="34290">
                    <a:solidFill>
                      <a:schemeClr val="bg1">
                        <a:lumMod val="85000"/>
                      </a:schemeClr>
                    </a:solidFill>
                  </a:tcPr>
                </a:tc>
                <a:tc>
                  <a:txBody>
                    <a:bodyPr/>
                    <a:lstStyle/>
                    <a:p>
                      <a:r>
                        <a:rPr kumimoji="1" lang="ja-JP" altLang="en-US" sz="1000" dirty="0">
                          <a:latin typeface="Meiryo UI" panose="020B0604030504040204" pitchFamily="50" charset="-128"/>
                          <a:ea typeface="Meiryo UI" panose="020B0604030504040204" pitchFamily="50" charset="-128"/>
                        </a:rPr>
                        <a:t>新築、増築又は改築する建築主（</a:t>
                      </a:r>
                      <a:r>
                        <a:rPr kumimoji="1" lang="en-US" altLang="ja-JP" sz="1000" dirty="0">
                          <a:latin typeface="Meiryo UI" panose="020B0604030504040204" pitchFamily="50" charset="-128"/>
                          <a:ea typeface="Meiryo UI" panose="020B0604030504040204" pitchFamily="50" charset="-128"/>
                        </a:rPr>
                        <a:t>R5.4</a:t>
                      </a:r>
                      <a:r>
                        <a:rPr kumimoji="1" lang="ja-JP" altLang="en-US" sz="1000" dirty="0">
                          <a:latin typeface="Meiryo UI" panose="020B0604030504040204" pitchFamily="50" charset="-128"/>
                          <a:ea typeface="Meiryo UI" panose="020B0604030504040204" pitchFamily="50" charset="-128"/>
                        </a:rPr>
                        <a:t>～）</a:t>
                      </a:r>
                    </a:p>
                  </a:txBody>
                  <a:tcPr marL="68580" marR="68580" marT="34290" marB="34290">
                    <a:solidFill>
                      <a:schemeClr val="bg1">
                        <a:lumMod val="85000"/>
                      </a:schemeClr>
                    </a:solidFill>
                  </a:tcPr>
                </a:tc>
                <a:tc>
                  <a:txBody>
                    <a:bodyPr/>
                    <a:lstStyle/>
                    <a:p>
                      <a:endParaRPr kumimoji="1" lang="en-US" altLang="ja-JP" sz="1000" dirty="0">
                        <a:latin typeface="Meiryo UI" panose="020B0604030504040204" pitchFamily="50" charset="-128"/>
                        <a:ea typeface="Meiryo UI" panose="020B0604030504040204" pitchFamily="50" charset="-128"/>
                      </a:endParaRPr>
                    </a:p>
                  </a:txBody>
                  <a:tcPr marL="68580" marR="68580" marT="34290" marB="34290">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a:latin typeface="Meiryo UI" panose="020B0604030504040204" pitchFamily="50" charset="-128"/>
                          <a:ea typeface="Meiryo UI" panose="020B0604030504040204" pitchFamily="50" charset="-128"/>
                        </a:rPr>
                        <a:t>延床面積</a:t>
                      </a:r>
                      <a:r>
                        <a:rPr kumimoji="1" lang="en-US" altLang="ja-JP" sz="1000" dirty="0">
                          <a:latin typeface="Meiryo UI" panose="020B0604030504040204" pitchFamily="50" charset="-128"/>
                          <a:ea typeface="Meiryo UI" panose="020B0604030504040204" pitchFamily="50" charset="-128"/>
                        </a:rPr>
                        <a:t>×60MJ</a:t>
                      </a:r>
                      <a:r>
                        <a:rPr kumimoji="1" lang="ja-JP" altLang="en-US" sz="1000" dirty="0">
                          <a:latin typeface="Meiryo UI" panose="020B0604030504040204" pitchFamily="50" charset="-128"/>
                          <a:ea typeface="Meiryo UI" panose="020B0604030504040204" pitchFamily="50" charset="-128"/>
                        </a:rPr>
                        <a:t>／年の導入</a:t>
                      </a:r>
                      <a:endParaRPr kumimoji="1" lang="en-US" altLang="ja-JP" sz="1000" dirty="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300"/>
                        </a:spcBef>
                        <a:spcAft>
                          <a:spcPts val="0"/>
                        </a:spcAft>
                        <a:buClrTx/>
                        <a:buSzTx/>
                        <a:buFontTx/>
                        <a:buNone/>
                        <a:tabLst/>
                        <a:defRPr/>
                      </a:pPr>
                      <a:endParaRPr kumimoji="1" lang="en-US" altLang="ja-JP" sz="1000" dirty="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300"/>
                        </a:spcBef>
                        <a:spcAft>
                          <a:spcPts val="0"/>
                        </a:spcAft>
                        <a:buClrTx/>
                        <a:buSzTx/>
                        <a:buFontTx/>
                        <a:buNone/>
                        <a:tabLst/>
                        <a:defRPr/>
                      </a:pPr>
                      <a:endParaRPr kumimoji="1" lang="en-US" altLang="ja-JP" sz="1000" dirty="0">
                        <a:latin typeface="Meiryo UI" panose="020B0604030504040204" pitchFamily="50" charset="-128"/>
                        <a:ea typeface="Meiryo UI" panose="020B0604030504040204" pitchFamily="50" charset="-128"/>
                      </a:endParaRPr>
                    </a:p>
                  </a:txBody>
                  <a:tcPr marL="68580" marR="68580" marT="34290" marB="34290">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a:latin typeface="Meiryo UI" panose="020B0604030504040204" pitchFamily="50" charset="-128"/>
                          <a:ea typeface="Meiryo UI" panose="020B0604030504040204" pitchFamily="50" charset="-128"/>
                        </a:rPr>
                        <a:t>＜太陽光発電設備＞</a:t>
                      </a:r>
                      <a:endParaRPr kumimoji="1" lang="en-US" altLang="ja-JP" sz="1000" dirty="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a:latin typeface="Meiryo UI" panose="020B0604030504040204" pitchFamily="50" charset="-128"/>
                          <a:ea typeface="Meiryo UI" panose="020B0604030504040204" pitchFamily="50" charset="-128"/>
                        </a:rPr>
                        <a:t>中小企業者等</a:t>
                      </a:r>
                    </a:p>
                    <a:p>
                      <a:r>
                        <a:rPr kumimoji="1" lang="ja-JP" altLang="en-US" sz="1000" dirty="0">
                          <a:latin typeface="Meiryo UI" panose="020B0604030504040204" pitchFamily="50" charset="-128"/>
                          <a:ea typeface="Meiryo UI" panose="020B0604030504040204" pitchFamily="50" charset="-128"/>
                        </a:rPr>
                        <a:t>・</a:t>
                      </a:r>
                      <a:r>
                        <a:rPr kumimoji="1" lang="en-US" altLang="ja-JP" sz="1000" dirty="0">
                          <a:latin typeface="Meiryo UI" panose="020B0604030504040204" pitchFamily="50" charset="-128"/>
                          <a:ea typeface="Meiryo UI" panose="020B0604030504040204" pitchFamily="50" charset="-128"/>
                        </a:rPr>
                        <a:t>5</a:t>
                      </a:r>
                      <a:r>
                        <a:rPr kumimoji="1" lang="ja-JP" altLang="en-US" sz="1000" dirty="0">
                          <a:latin typeface="Meiryo UI" panose="020B0604030504040204" pitchFamily="50" charset="-128"/>
                          <a:ea typeface="Meiryo UI" panose="020B0604030504040204" pitchFamily="50" charset="-128"/>
                        </a:rPr>
                        <a:t>万円／</a:t>
                      </a:r>
                      <a:r>
                        <a:rPr kumimoji="1" lang="en-US" altLang="ja-JP" sz="1000" dirty="0">
                          <a:latin typeface="Meiryo UI" panose="020B0604030504040204" pitchFamily="50" charset="-128"/>
                          <a:ea typeface="Meiryo UI" panose="020B0604030504040204" pitchFamily="50" charset="-128"/>
                        </a:rPr>
                        <a:t>kW</a:t>
                      </a:r>
                      <a:r>
                        <a:rPr kumimoji="1" lang="ja-JP" altLang="en-US" sz="1000" dirty="0">
                          <a:latin typeface="Meiryo UI" panose="020B0604030504040204" pitchFamily="50" charset="-128"/>
                          <a:ea typeface="Meiryo UI" panose="020B0604030504040204" pitchFamily="50" charset="-128"/>
                        </a:rPr>
                        <a:t>（上限</a:t>
                      </a:r>
                      <a:r>
                        <a:rPr kumimoji="1" lang="en-US" altLang="ja-JP" sz="1000" dirty="0">
                          <a:latin typeface="Meiryo UI" panose="020B0604030504040204" pitchFamily="50" charset="-128"/>
                          <a:ea typeface="Meiryo UI" panose="020B0604030504040204" pitchFamily="50" charset="-128"/>
                        </a:rPr>
                        <a:t>500</a:t>
                      </a:r>
                      <a:r>
                        <a:rPr kumimoji="1" lang="ja-JP" altLang="en-US" sz="1000" dirty="0">
                          <a:latin typeface="Meiryo UI" panose="020B0604030504040204" pitchFamily="50" charset="-128"/>
                          <a:ea typeface="Meiryo UI" panose="020B0604030504040204" pitchFamily="50" charset="-128"/>
                        </a:rPr>
                        <a:t>万円）</a:t>
                      </a:r>
                      <a:endParaRPr kumimoji="1" lang="en-US" altLang="ja-JP" sz="1000" dirty="0">
                        <a:latin typeface="Meiryo UI" panose="020B0604030504040204" pitchFamily="50" charset="-128"/>
                        <a:ea typeface="Meiryo UI" panose="020B0604030504040204" pitchFamily="50" charset="-128"/>
                      </a:endParaRPr>
                    </a:p>
                    <a:p>
                      <a:pPr>
                        <a:spcBef>
                          <a:spcPts val="600"/>
                        </a:spcBef>
                      </a:pPr>
                      <a:endParaRPr kumimoji="1" lang="en-US" altLang="ja-JP" sz="1000" dirty="0">
                        <a:latin typeface="Meiryo UI" panose="020B0604030504040204" pitchFamily="50" charset="-128"/>
                        <a:ea typeface="Meiryo UI" panose="020B0604030504040204" pitchFamily="50" charset="-128"/>
                      </a:endParaRPr>
                    </a:p>
                  </a:txBody>
                  <a:tcPr marL="68580" marR="68580" marT="34290" marB="34290">
                    <a:solidFill>
                      <a:schemeClr val="bg1">
                        <a:lumMod val="85000"/>
                      </a:schemeClr>
                    </a:solidFill>
                  </a:tcPr>
                </a:tc>
                <a:extLst>
                  <a:ext uri="{0D108BD9-81ED-4DB2-BD59-A6C34878D82A}">
                    <a16:rowId xmlns:a16="http://schemas.microsoft.com/office/drawing/2014/main" val="3925209250"/>
                  </a:ext>
                </a:extLst>
              </a:tr>
              <a:tr h="588645">
                <a:tc row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a:latin typeface="Meiryo UI" panose="020B0604030504040204" pitchFamily="50" charset="-128"/>
                          <a:ea typeface="Meiryo UI" panose="020B0604030504040204" pitchFamily="50" charset="-128"/>
                        </a:rPr>
                        <a:t>東京都</a:t>
                      </a:r>
                      <a:endParaRPr kumimoji="1" lang="en-US" altLang="ja-JP" sz="1000" dirty="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en-US" sz="1000" dirty="0">
                        <a:latin typeface="Meiryo UI" panose="020B0604030504040204" pitchFamily="50" charset="-128"/>
                        <a:ea typeface="Meiryo UI" panose="020B0604030504040204" pitchFamily="50" charset="-128"/>
                      </a:endParaRPr>
                    </a:p>
                    <a:p>
                      <a:endParaRPr kumimoji="1" lang="ja-JP" altLang="en-US" sz="1000" dirty="0">
                        <a:latin typeface="Meiryo UI" panose="020B0604030504040204" pitchFamily="50" charset="-128"/>
                        <a:ea typeface="Meiryo UI" panose="020B0604030504040204" pitchFamily="50" charset="-128"/>
                      </a:endParaRPr>
                    </a:p>
                  </a:txBody>
                  <a:tcPr marL="68580" marR="68580" marT="34290" marB="34290">
                    <a:solidFill>
                      <a:schemeClr val="bg1">
                        <a:lumMod val="75000"/>
                      </a:schemeClr>
                    </a:solidFill>
                  </a:tcPr>
                </a:tc>
                <a:tc rowSpan="2">
                  <a:txBody>
                    <a:bodyPr/>
                    <a:lstStyle/>
                    <a:p>
                      <a:r>
                        <a:rPr kumimoji="1" lang="ja-JP" altLang="en-US" sz="1000" dirty="0">
                          <a:latin typeface="Meiryo UI" panose="020B0604030504040204" pitchFamily="50" charset="-128"/>
                          <a:ea typeface="Meiryo UI" panose="020B0604030504040204" pitchFamily="50" charset="-128"/>
                        </a:rPr>
                        <a:t>・都民の健康と安全を確保する環境に関する条例</a:t>
                      </a:r>
                    </a:p>
                  </a:txBody>
                  <a:tcPr marL="68580" marR="68580" marT="34290" marB="34290">
                    <a:solidFill>
                      <a:schemeClr val="bg1">
                        <a:lumMod val="85000"/>
                      </a:schemeClr>
                    </a:solidFill>
                  </a:tcPr>
                </a:tc>
                <a:tc>
                  <a:txBody>
                    <a:bodyPr/>
                    <a:lstStyle/>
                    <a:p>
                      <a:r>
                        <a:rPr kumimoji="1" lang="ja-JP" altLang="en-US" sz="1000" dirty="0">
                          <a:latin typeface="Meiryo UI" panose="020B0604030504040204" pitchFamily="50" charset="-128"/>
                          <a:ea typeface="Meiryo UI" panose="020B0604030504040204" pitchFamily="50" charset="-128"/>
                        </a:rPr>
                        <a:t>新築、増築又は改築する建築主（</a:t>
                      </a:r>
                      <a:r>
                        <a:rPr kumimoji="1" lang="en-US" altLang="ja-JP" sz="1000" dirty="0">
                          <a:latin typeface="Meiryo UI" panose="020B0604030504040204" pitchFamily="50" charset="-128"/>
                          <a:ea typeface="Meiryo UI" panose="020B0604030504040204" pitchFamily="50" charset="-128"/>
                        </a:rPr>
                        <a:t>R7.4</a:t>
                      </a:r>
                      <a:r>
                        <a:rPr kumimoji="1" lang="ja-JP" altLang="en-US" sz="1000" dirty="0">
                          <a:latin typeface="Meiryo UI" panose="020B0604030504040204" pitchFamily="50" charset="-128"/>
                          <a:ea typeface="Meiryo UI" panose="020B0604030504040204" pitchFamily="50" charset="-128"/>
                        </a:rPr>
                        <a:t>～）</a:t>
                      </a:r>
                    </a:p>
                    <a:p>
                      <a:endParaRPr kumimoji="1" lang="ja-JP" altLang="en-US" sz="1000" dirty="0">
                        <a:latin typeface="Meiryo UI" panose="020B0604030504040204" pitchFamily="50" charset="-128"/>
                        <a:ea typeface="Meiryo UI" panose="020B0604030504040204" pitchFamily="50" charset="-128"/>
                      </a:endParaRPr>
                    </a:p>
                  </a:txBody>
                  <a:tcPr marL="68580" marR="68580" marT="34290" marB="34290">
                    <a:solidFill>
                      <a:schemeClr val="bg1">
                        <a:lumMod val="85000"/>
                      </a:schemeClr>
                    </a:solidFill>
                  </a:tcPr>
                </a:tc>
                <a:tc>
                  <a:txBody>
                    <a:bodyPr/>
                    <a:lstStyle/>
                    <a:p>
                      <a:endParaRPr kumimoji="1" lang="en-US" altLang="ja-JP" sz="1000" dirty="0">
                        <a:latin typeface="Meiryo UI" panose="020B0604030504040204" pitchFamily="50" charset="-128"/>
                        <a:ea typeface="Meiryo UI" panose="020B0604030504040204" pitchFamily="50" charset="-128"/>
                      </a:endParaRPr>
                    </a:p>
                  </a:txBody>
                  <a:tcPr marL="68580" marR="68580" marT="34290" marB="34290">
                    <a:solidFill>
                      <a:schemeClr val="bg1">
                        <a:lumMod val="85000"/>
                      </a:schemeClr>
                    </a:solidFill>
                  </a:tcPr>
                </a:tc>
                <a:tc>
                  <a:txBody>
                    <a:bodyPr/>
                    <a:lstStyle/>
                    <a:p>
                      <a:pPr>
                        <a:spcAft>
                          <a:spcPts val="900"/>
                        </a:spcAft>
                      </a:pPr>
                      <a:r>
                        <a:rPr kumimoji="1" lang="ja-JP" altLang="en-US" sz="1000">
                          <a:latin typeface="Meiryo UI" panose="020B0604030504040204" pitchFamily="50" charset="-128"/>
                          <a:ea typeface="Meiryo UI" panose="020B0604030504040204" pitchFamily="50" charset="-128"/>
                        </a:rPr>
                        <a:t>建築面積に応じて設置</a:t>
                      </a:r>
                      <a:endParaRPr kumimoji="1" lang="en-US" altLang="ja-JP" sz="1000" dirty="0">
                        <a:latin typeface="Meiryo UI" panose="020B0604030504040204" pitchFamily="50" charset="-128"/>
                        <a:ea typeface="Meiryo UI" panose="020B0604030504040204" pitchFamily="50" charset="-128"/>
                      </a:endParaRPr>
                    </a:p>
                    <a:p>
                      <a:pPr>
                        <a:spcBef>
                          <a:spcPts val="300"/>
                        </a:spcBef>
                      </a:pPr>
                      <a:endParaRPr kumimoji="1" lang="en-US" altLang="ja-JP" sz="1000" dirty="0">
                        <a:latin typeface="Meiryo UI" panose="020B0604030504040204" pitchFamily="50" charset="-128"/>
                        <a:ea typeface="Meiryo UI" panose="020B0604030504040204" pitchFamily="50" charset="-128"/>
                      </a:endParaRPr>
                    </a:p>
                    <a:p>
                      <a:pPr>
                        <a:spcBef>
                          <a:spcPts val="300"/>
                        </a:spcBef>
                      </a:pPr>
                      <a:endParaRPr kumimoji="1" lang="ja-JP" altLang="en-US" sz="1000" dirty="0">
                        <a:latin typeface="Meiryo UI" panose="020B0604030504040204" pitchFamily="50" charset="-128"/>
                        <a:ea typeface="Meiryo UI" panose="020B0604030504040204" pitchFamily="50" charset="-128"/>
                      </a:endParaRPr>
                    </a:p>
                  </a:txBody>
                  <a:tcPr marL="68580" marR="68580" marT="34290" marB="34290">
                    <a:solidFill>
                      <a:schemeClr val="bg1">
                        <a:lumMod val="85000"/>
                      </a:schemeClr>
                    </a:solidFill>
                  </a:tcPr>
                </a:tc>
                <a:tc>
                  <a:txBody>
                    <a:bodyPr/>
                    <a:lstStyle/>
                    <a:p>
                      <a:r>
                        <a:rPr kumimoji="1" lang="zh-TW" altLang="en-US" sz="1000" dirty="0">
                          <a:latin typeface="Meiryo UI" panose="020B0604030504040204" pitchFamily="50" charset="-128"/>
                          <a:ea typeface="Meiryo UI" panose="020B0604030504040204" pitchFamily="50" charset="-128"/>
                        </a:rPr>
                        <a:t>＜太陽光発電設備＞</a:t>
                      </a:r>
                    </a:p>
                    <a:p>
                      <a:r>
                        <a:rPr kumimoji="1" lang="ja-JP" altLang="en-US" sz="1000" dirty="0">
                          <a:latin typeface="Meiryo UI" panose="020B0604030504040204" pitchFamily="50" charset="-128"/>
                          <a:ea typeface="Meiryo UI" panose="020B0604030504040204" pitchFamily="50" charset="-128"/>
                        </a:rPr>
                        <a:t>中小企業等 </a:t>
                      </a:r>
                      <a:r>
                        <a:rPr kumimoji="1" lang="en-US" altLang="ja-JP" sz="1000" dirty="0">
                          <a:latin typeface="Meiryo UI" panose="020B0604030504040204" pitchFamily="50" charset="-128"/>
                          <a:ea typeface="Meiryo UI" panose="020B0604030504040204" pitchFamily="50" charset="-128"/>
                        </a:rPr>
                        <a:t>:</a:t>
                      </a:r>
                      <a:r>
                        <a:rPr kumimoji="1" lang="ja-JP" altLang="en-US" sz="1000" dirty="0">
                          <a:latin typeface="Meiryo UI" panose="020B0604030504040204" pitchFamily="50" charset="-128"/>
                          <a:ea typeface="Meiryo UI" panose="020B0604030504040204" pitchFamily="50" charset="-128"/>
                        </a:rPr>
                        <a:t>補助率</a:t>
                      </a:r>
                      <a:r>
                        <a:rPr kumimoji="1" lang="en-US" altLang="ja-JP" sz="1000" dirty="0">
                          <a:latin typeface="Meiryo UI" panose="020B0604030504040204" pitchFamily="50" charset="-128"/>
                          <a:ea typeface="Meiryo UI" panose="020B0604030504040204" pitchFamily="50" charset="-128"/>
                        </a:rPr>
                        <a:t>2/3</a:t>
                      </a:r>
                    </a:p>
                    <a:p>
                      <a:r>
                        <a:rPr kumimoji="1" lang="ja-JP" altLang="en-US" sz="1000" dirty="0">
                          <a:latin typeface="Meiryo UI" panose="020B0604030504040204" pitchFamily="50" charset="-128"/>
                          <a:ea typeface="Meiryo UI" panose="020B0604030504040204" pitchFamily="50" charset="-128"/>
                        </a:rPr>
                        <a:t>その他 </a:t>
                      </a:r>
                      <a:r>
                        <a:rPr kumimoji="1" lang="en-US" altLang="ja-JP" sz="1000" dirty="0">
                          <a:latin typeface="Meiryo UI" panose="020B0604030504040204" pitchFamily="50" charset="-128"/>
                          <a:ea typeface="Meiryo UI" panose="020B0604030504040204" pitchFamily="50" charset="-128"/>
                        </a:rPr>
                        <a:t>:</a:t>
                      </a:r>
                      <a:r>
                        <a:rPr kumimoji="1" lang="ja-JP" altLang="en-US" sz="1000" dirty="0">
                          <a:latin typeface="Meiryo UI" panose="020B0604030504040204" pitchFamily="50" charset="-128"/>
                          <a:ea typeface="Meiryo UI" panose="020B0604030504040204" pitchFamily="50" charset="-128"/>
                        </a:rPr>
                        <a:t>補助率</a:t>
                      </a:r>
                      <a:r>
                        <a:rPr kumimoji="1" lang="en-US" altLang="ja-JP" sz="1000" dirty="0">
                          <a:latin typeface="Meiryo UI" panose="020B0604030504040204" pitchFamily="50" charset="-128"/>
                          <a:ea typeface="Meiryo UI" panose="020B0604030504040204" pitchFamily="50" charset="-128"/>
                        </a:rPr>
                        <a:t>1/2</a:t>
                      </a:r>
                    </a:p>
                    <a:p>
                      <a:r>
                        <a:rPr kumimoji="1" lang="ja-JP" altLang="en-US" sz="1000" dirty="0">
                          <a:latin typeface="Meiryo UI" panose="020B0604030504040204" pitchFamily="50" charset="-128"/>
                          <a:ea typeface="Meiryo UI" panose="020B0604030504040204" pitchFamily="50" charset="-128"/>
                        </a:rPr>
                        <a:t>（上限</a:t>
                      </a:r>
                      <a:r>
                        <a:rPr kumimoji="1" lang="en-US" altLang="ja-JP" sz="1000" dirty="0">
                          <a:latin typeface="Meiryo UI" panose="020B0604030504040204" pitchFamily="50" charset="-128"/>
                          <a:ea typeface="Meiryo UI" panose="020B0604030504040204" pitchFamily="50" charset="-128"/>
                        </a:rPr>
                        <a:t>2</a:t>
                      </a:r>
                      <a:r>
                        <a:rPr kumimoji="1" lang="ja-JP" altLang="en-US" sz="1000" dirty="0">
                          <a:latin typeface="Meiryo UI" panose="020B0604030504040204" pitchFamily="50" charset="-128"/>
                          <a:ea typeface="Meiryo UI" panose="020B0604030504040204" pitchFamily="50" charset="-128"/>
                        </a:rPr>
                        <a:t>億円）</a:t>
                      </a:r>
                      <a:endParaRPr kumimoji="1" lang="en-US" altLang="ja-JP" sz="1000" dirty="0">
                        <a:latin typeface="Meiryo UI" panose="020B0604030504040204" pitchFamily="50" charset="-128"/>
                        <a:ea typeface="Meiryo UI" panose="020B0604030504040204" pitchFamily="50" charset="-128"/>
                      </a:endParaRPr>
                    </a:p>
                  </a:txBody>
                  <a:tcPr marL="68580" marR="68580" marT="34290" marB="34290">
                    <a:solidFill>
                      <a:schemeClr val="bg1">
                        <a:lumMod val="85000"/>
                      </a:schemeClr>
                    </a:solidFill>
                  </a:tcPr>
                </a:tc>
                <a:extLst>
                  <a:ext uri="{0D108BD9-81ED-4DB2-BD59-A6C34878D82A}">
                    <a16:rowId xmlns:a16="http://schemas.microsoft.com/office/drawing/2014/main" val="679178909"/>
                  </a:ext>
                </a:extLst>
              </a:tr>
              <a:tr h="697230">
                <a:tc vMerge="1">
                  <a:txBody>
                    <a:bodyPr/>
                    <a:lstStyle/>
                    <a:p>
                      <a:endParaRPr kumimoji="1" lang="ja-JP" altLang="en-US"/>
                    </a:p>
                  </a:txBody>
                  <a:tcPr/>
                </a:tc>
                <a:tc vMerge="1">
                  <a:txBody>
                    <a:bodyPr/>
                    <a:lstStyle/>
                    <a:p>
                      <a:endParaRPr kumimoji="1" lang="ja-JP" altLang="en-US"/>
                    </a:p>
                  </a:txBody>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8580" marR="68580" marT="34290" marB="34290">
                    <a:solidFill>
                      <a:schemeClr val="bg1">
                        <a:lumMod val="85000"/>
                      </a:schemeClr>
                    </a:solidFill>
                  </a:tcPr>
                </a:tc>
                <a:tc>
                  <a:txBody>
                    <a:bodyPr/>
                    <a:lstStyle/>
                    <a:p>
                      <a:pPr>
                        <a:spcAft>
                          <a:spcPts val="0"/>
                        </a:spcAft>
                      </a:pPr>
                      <a:r>
                        <a:rPr kumimoji="1" lang="ja-JP" altLang="en-US" sz="1000" dirty="0">
                          <a:latin typeface="Meiryo UI" panose="020B0604030504040204" pitchFamily="50" charset="-128"/>
                          <a:ea typeface="Meiryo UI" panose="020B0604030504040204" pitchFamily="50" charset="-128"/>
                        </a:rPr>
                        <a:t>延床面積が</a:t>
                      </a:r>
                      <a:r>
                        <a:rPr kumimoji="1" lang="en-US" altLang="ja-JP" sz="1000" dirty="0">
                          <a:latin typeface="Meiryo UI" panose="020B0604030504040204" pitchFamily="50" charset="-128"/>
                          <a:ea typeface="Meiryo UI" panose="020B0604030504040204" pitchFamily="50" charset="-128"/>
                        </a:rPr>
                        <a:t>2,000㎡</a:t>
                      </a:r>
                      <a:r>
                        <a:rPr kumimoji="1" lang="ja-JP" altLang="en-US" sz="1000" dirty="0">
                          <a:latin typeface="Meiryo UI" panose="020B0604030504040204" pitchFamily="50" charset="-128"/>
                          <a:ea typeface="Meiryo UI" panose="020B0604030504040204" pitchFamily="50" charset="-128"/>
                        </a:rPr>
                        <a:t>未満の建築物を年</a:t>
                      </a:r>
                      <a:r>
                        <a:rPr kumimoji="1" lang="en-US" altLang="ja-JP" sz="1000" dirty="0">
                          <a:latin typeface="Meiryo UI" panose="020B0604030504040204" pitchFamily="50" charset="-128"/>
                          <a:ea typeface="Meiryo UI" panose="020B0604030504040204" pitchFamily="50" charset="-128"/>
                        </a:rPr>
                        <a:t>20,000㎡ </a:t>
                      </a:r>
                      <a:r>
                        <a:rPr kumimoji="1" lang="ja-JP" altLang="en-US" sz="1000" dirty="0">
                          <a:latin typeface="Meiryo UI" panose="020B0604030504040204" pitchFamily="50" charset="-128"/>
                          <a:ea typeface="Meiryo UI" panose="020B0604030504040204" pitchFamily="50" charset="-128"/>
                        </a:rPr>
                        <a:t>以上新築する建設請負事業者、建物分譲等事業者（</a:t>
                      </a:r>
                      <a:r>
                        <a:rPr kumimoji="1" lang="en-US" altLang="ja-JP" sz="1000" dirty="0">
                          <a:latin typeface="Meiryo UI" panose="020B0604030504040204" pitchFamily="50" charset="-128"/>
                          <a:ea typeface="Meiryo UI" panose="020B0604030504040204" pitchFamily="50" charset="-128"/>
                        </a:rPr>
                        <a:t>R7.4</a:t>
                      </a:r>
                      <a:r>
                        <a:rPr kumimoji="1" lang="ja-JP" altLang="en-US" sz="1000" dirty="0">
                          <a:latin typeface="Meiryo UI" panose="020B0604030504040204" pitchFamily="50" charset="-128"/>
                          <a:ea typeface="Meiryo UI" panose="020B0604030504040204" pitchFamily="50" charset="-128"/>
                        </a:rPr>
                        <a:t>～）</a:t>
                      </a:r>
                      <a:endParaRPr kumimoji="1" lang="en-US" altLang="ja-JP" sz="800" dirty="0">
                        <a:latin typeface="Meiryo UI" panose="020B0604030504040204" pitchFamily="50" charset="-128"/>
                        <a:ea typeface="Meiryo UI" panose="020B0604030504040204" pitchFamily="50" charset="-128"/>
                      </a:endParaRPr>
                    </a:p>
                  </a:txBody>
                  <a:tcPr marL="68580" marR="68580" marT="34290" marB="34290">
                    <a:solidFill>
                      <a:schemeClr val="bg1">
                        <a:lumMod val="85000"/>
                      </a:schemeClr>
                    </a:solidFill>
                  </a:tcPr>
                </a:tc>
                <a:tc>
                  <a:txBody>
                    <a:bodyPr/>
                    <a:lstStyle/>
                    <a:p>
                      <a:r>
                        <a:rPr kumimoji="1" lang="ja-JP" altLang="en-US" sz="1000" dirty="0">
                          <a:latin typeface="Meiryo UI" panose="020B0604030504040204" pitchFamily="50" charset="-128"/>
                          <a:ea typeface="Meiryo UI" panose="020B0604030504040204" pitchFamily="50" charset="-128"/>
                        </a:rPr>
                        <a:t>事業者が供給する棟数に応じて設置</a:t>
                      </a:r>
                    </a:p>
                  </a:txBody>
                  <a:tcPr marL="68580" marR="68580" marT="34290" marB="34290">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a:latin typeface="Meiryo UI" panose="020B0604030504040204" pitchFamily="50" charset="-128"/>
                          <a:ea typeface="Meiryo UI" panose="020B0604030504040204" pitchFamily="50" charset="-128"/>
                        </a:rPr>
                        <a:t>＜太陽光発電設備＞</a:t>
                      </a:r>
                      <a:endParaRPr kumimoji="1" lang="en-US" altLang="ja-JP" sz="1000" dirty="0">
                        <a:latin typeface="Meiryo UI" panose="020B0604030504040204" pitchFamily="50" charset="-128"/>
                        <a:ea typeface="Meiryo UI" panose="020B0604030504040204" pitchFamily="50" charset="-128"/>
                      </a:endParaRPr>
                    </a:p>
                    <a:p>
                      <a:r>
                        <a:rPr kumimoji="1" lang="ja-JP" altLang="en-US" sz="1000" dirty="0">
                          <a:latin typeface="Meiryo UI" panose="020B0604030504040204" pitchFamily="50" charset="-128"/>
                          <a:ea typeface="Meiryo UI" panose="020B0604030504040204" pitchFamily="50" charset="-128"/>
                        </a:rPr>
                        <a:t>・</a:t>
                      </a:r>
                      <a:r>
                        <a:rPr kumimoji="1" lang="en-US" altLang="ja-JP" sz="1000" dirty="0">
                          <a:latin typeface="Meiryo UI" panose="020B0604030504040204" pitchFamily="50" charset="-128"/>
                          <a:ea typeface="Meiryo UI" panose="020B0604030504040204" pitchFamily="50" charset="-128"/>
                        </a:rPr>
                        <a:t>3.6kW</a:t>
                      </a:r>
                      <a:r>
                        <a:rPr kumimoji="1" lang="ja-JP" altLang="en-US" sz="1000" dirty="0">
                          <a:latin typeface="Meiryo UI" panose="020B0604030504040204" pitchFamily="50" charset="-128"/>
                          <a:ea typeface="Meiryo UI" panose="020B0604030504040204" pitchFamily="50" charset="-128"/>
                        </a:rPr>
                        <a:t>以下：</a:t>
                      </a:r>
                      <a:endParaRPr kumimoji="1" lang="en-US" altLang="ja-JP" sz="1000" dirty="0">
                        <a:latin typeface="Meiryo UI" panose="020B0604030504040204" pitchFamily="50" charset="-128"/>
                        <a:ea typeface="Meiryo UI" panose="020B0604030504040204" pitchFamily="50" charset="-128"/>
                      </a:endParaRPr>
                    </a:p>
                    <a:p>
                      <a:r>
                        <a:rPr kumimoji="1" lang="ja-JP" altLang="en-US" sz="1000" dirty="0">
                          <a:latin typeface="Meiryo UI" panose="020B0604030504040204" pitchFamily="50" charset="-128"/>
                          <a:ea typeface="Meiryo UI" panose="020B0604030504040204" pitchFamily="50" charset="-128"/>
                        </a:rPr>
                        <a:t>　</a:t>
                      </a:r>
                      <a:r>
                        <a:rPr kumimoji="1" lang="en-US" altLang="ja-JP" sz="1000" dirty="0">
                          <a:latin typeface="Meiryo UI" panose="020B0604030504040204" pitchFamily="50" charset="-128"/>
                          <a:ea typeface="Meiryo UI" panose="020B0604030504040204" pitchFamily="50" charset="-128"/>
                        </a:rPr>
                        <a:t>12</a:t>
                      </a:r>
                      <a:r>
                        <a:rPr kumimoji="1" lang="ja-JP" altLang="en-US" sz="1000" dirty="0">
                          <a:latin typeface="Meiryo UI" panose="020B0604030504040204" pitchFamily="50" charset="-128"/>
                          <a:ea typeface="Meiryo UI" panose="020B0604030504040204" pitchFamily="50" charset="-128"/>
                        </a:rPr>
                        <a:t>万円／</a:t>
                      </a:r>
                      <a:r>
                        <a:rPr kumimoji="1" lang="en-US" altLang="ja-JP" sz="1000" dirty="0">
                          <a:latin typeface="Meiryo UI" panose="020B0604030504040204" pitchFamily="50" charset="-128"/>
                          <a:ea typeface="Meiryo UI" panose="020B0604030504040204" pitchFamily="50" charset="-128"/>
                        </a:rPr>
                        <a:t>kW</a:t>
                      </a:r>
                      <a:r>
                        <a:rPr kumimoji="1" lang="ja-JP" altLang="en-US" sz="1000" dirty="0">
                          <a:latin typeface="Meiryo UI" panose="020B0604030504040204" pitchFamily="50" charset="-128"/>
                          <a:ea typeface="Meiryo UI" panose="020B0604030504040204" pitchFamily="50" charset="-128"/>
                        </a:rPr>
                        <a:t>（上限</a:t>
                      </a:r>
                      <a:r>
                        <a:rPr kumimoji="1" lang="en-US" altLang="ja-JP" sz="1000" dirty="0">
                          <a:latin typeface="Meiryo UI" panose="020B0604030504040204" pitchFamily="50" charset="-128"/>
                          <a:ea typeface="Meiryo UI" panose="020B0604030504040204" pitchFamily="50" charset="-128"/>
                        </a:rPr>
                        <a:t>36</a:t>
                      </a:r>
                      <a:r>
                        <a:rPr kumimoji="1" lang="ja-JP" altLang="en-US" sz="1000" dirty="0">
                          <a:latin typeface="Meiryo UI" panose="020B0604030504040204" pitchFamily="50" charset="-128"/>
                          <a:ea typeface="Meiryo UI" panose="020B0604030504040204" pitchFamily="50" charset="-128"/>
                        </a:rPr>
                        <a:t>万円）</a:t>
                      </a:r>
                      <a:endParaRPr kumimoji="1" lang="en-US" altLang="ja-JP" sz="1000" dirty="0">
                        <a:latin typeface="Meiryo UI" panose="020B0604030504040204" pitchFamily="50" charset="-128"/>
                        <a:ea typeface="Meiryo UI" panose="020B0604030504040204" pitchFamily="50" charset="-128"/>
                      </a:endParaRPr>
                    </a:p>
                    <a:p>
                      <a:pPr algn="l"/>
                      <a:r>
                        <a:rPr kumimoji="1" lang="ja-JP" altLang="en-US" sz="1000" dirty="0">
                          <a:latin typeface="Meiryo UI" panose="020B0604030504040204" pitchFamily="50" charset="-128"/>
                          <a:ea typeface="Meiryo UI" panose="020B0604030504040204" pitchFamily="50" charset="-128"/>
                        </a:rPr>
                        <a:t>・</a:t>
                      </a:r>
                      <a:r>
                        <a:rPr kumimoji="1" lang="en-US" altLang="ja-JP" sz="1000" dirty="0">
                          <a:latin typeface="Meiryo UI" panose="020B0604030504040204" pitchFamily="50" charset="-128"/>
                          <a:ea typeface="Meiryo UI" panose="020B0604030504040204" pitchFamily="50" charset="-128"/>
                        </a:rPr>
                        <a:t>3.6kW</a:t>
                      </a:r>
                      <a:r>
                        <a:rPr kumimoji="1" lang="ja-JP" altLang="en-US" sz="1000" dirty="0">
                          <a:latin typeface="Meiryo UI" panose="020B0604030504040204" pitchFamily="50" charset="-128"/>
                          <a:ea typeface="Meiryo UI" panose="020B0604030504040204" pitchFamily="50" charset="-128"/>
                        </a:rPr>
                        <a:t>超</a:t>
                      </a:r>
                      <a:r>
                        <a:rPr kumimoji="1" lang="en-US" altLang="ja-JP" sz="1000" dirty="0">
                          <a:latin typeface="Meiryo UI" panose="020B0604030504040204" pitchFamily="50" charset="-128"/>
                          <a:ea typeface="Meiryo UI" panose="020B0604030504040204" pitchFamily="50" charset="-128"/>
                        </a:rPr>
                        <a:t>50kW</a:t>
                      </a:r>
                      <a:r>
                        <a:rPr kumimoji="1" lang="ja-JP" altLang="en-US" sz="1000" dirty="0">
                          <a:latin typeface="Meiryo UI" panose="020B0604030504040204" pitchFamily="50" charset="-128"/>
                          <a:ea typeface="Meiryo UI" panose="020B0604030504040204" pitchFamily="50" charset="-128"/>
                        </a:rPr>
                        <a:t>未満：</a:t>
                      </a:r>
                      <a:endParaRPr kumimoji="1" lang="en-US" altLang="ja-JP" sz="1000" dirty="0">
                        <a:latin typeface="Meiryo UI" panose="020B0604030504040204" pitchFamily="50" charset="-128"/>
                        <a:ea typeface="Meiryo UI" panose="020B0604030504040204" pitchFamily="50" charset="-128"/>
                      </a:endParaRPr>
                    </a:p>
                    <a:p>
                      <a:pPr algn="l"/>
                      <a:r>
                        <a:rPr kumimoji="1" lang="ja-JP" altLang="en-US" sz="1000" dirty="0">
                          <a:latin typeface="Meiryo UI" panose="020B0604030504040204" pitchFamily="50" charset="-128"/>
                          <a:ea typeface="Meiryo UI" panose="020B0604030504040204" pitchFamily="50" charset="-128"/>
                        </a:rPr>
                        <a:t>　</a:t>
                      </a:r>
                      <a:r>
                        <a:rPr kumimoji="1" lang="en-US" altLang="ja-JP" sz="1000" dirty="0">
                          <a:latin typeface="Meiryo UI" panose="020B0604030504040204" pitchFamily="50" charset="-128"/>
                          <a:ea typeface="Meiryo UI" panose="020B0604030504040204" pitchFamily="50" charset="-128"/>
                        </a:rPr>
                        <a:t>10</a:t>
                      </a:r>
                      <a:r>
                        <a:rPr kumimoji="1" lang="ja-JP" altLang="en-US" sz="1000" dirty="0">
                          <a:latin typeface="Meiryo UI" panose="020B0604030504040204" pitchFamily="50" charset="-128"/>
                          <a:ea typeface="Meiryo UI" panose="020B0604030504040204" pitchFamily="50" charset="-128"/>
                        </a:rPr>
                        <a:t>万円／</a:t>
                      </a:r>
                      <a:r>
                        <a:rPr kumimoji="1" lang="en-US" altLang="ja-JP" sz="1000" dirty="0">
                          <a:latin typeface="Meiryo UI" panose="020B0604030504040204" pitchFamily="50" charset="-128"/>
                          <a:ea typeface="Meiryo UI" panose="020B0604030504040204" pitchFamily="50" charset="-128"/>
                        </a:rPr>
                        <a:t>kW</a:t>
                      </a:r>
                    </a:p>
                  </a:txBody>
                  <a:tcPr marL="68580" marR="68580" marT="34290" marB="34290">
                    <a:solidFill>
                      <a:schemeClr val="bg1">
                        <a:lumMod val="85000"/>
                      </a:schemeClr>
                    </a:solidFill>
                  </a:tcPr>
                </a:tc>
                <a:extLst>
                  <a:ext uri="{0D108BD9-81ED-4DB2-BD59-A6C34878D82A}">
                    <a16:rowId xmlns:a16="http://schemas.microsoft.com/office/drawing/2014/main" val="2634942269"/>
                  </a:ext>
                </a:extLst>
              </a:tr>
              <a:tr h="435973">
                <a:tc rowSpan="2">
                  <a:txBody>
                    <a:bodyPr/>
                    <a:lstStyle/>
                    <a:p>
                      <a:r>
                        <a:rPr kumimoji="1" lang="ja-JP" altLang="en-US" sz="1000" dirty="0">
                          <a:latin typeface="Meiryo UI" panose="020B0604030504040204" pitchFamily="50" charset="-128"/>
                          <a:ea typeface="Meiryo UI" panose="020B0604030504040204" pitchFamily="50" charset="-128"/>
                        </a:rPr>
                        <a:t>川崎市</a:t>
                      </a:r>
                      <a:endParaRPr kumimoji="1" lang="en-US" altLang="ja-JP" sz="1000" dirty="0">
                        <a:latin typeface="Meiryo UI" panose="020B0604030504040204" pitchFamily="50" charset="-128"/>
                        <a:ea typeface="Meiryo UI" panose="020B0604030504040204" pitchFamily="50" charset="-128"/>
                      </a:endParaRPr>
                    </a:p>
                  </a:txBody>
                  <a:tcPr marL="68580" marR="68580" marT="34290" marB="34290">
                    <a:solidFill>
                      <a:schemeClr val="bg1">
                        <a:lumMod val="75000"/>
                      </a:schemeClr>
                    </a:solidFill>
                  </a:tcPr>
                </a:tc>
                <a:tc rowSpan="2">
                  <a:txBody>
                    <a:bodyPr/>
                    <a:lstStyle/>
                    <a:p>
                      <a:r>
                        <a:rPr kumimoji="1" lang="ja-JP" altLang="en-US" sz="1000" dirty="0">
                          <a:latin typeface="Meiryo UI" panose="020B0604030504040204" pitchFamily="50" charset="-128"/>
                          <a:ea typeface="Meiryo UI" panose="020B0604030504040204" pitchFamily="50" charset="-128"/>
                        </a:rPr>
                        <a:t>・川崎市地球温暖化対策等の推進に関する条例</a:t>
                      </a:r>
                    </a:p>
                  </a:txBody>
                  <a:tcPr marL="68580" marR="68580" marT="34290" marB="34290">
                    <a:solidFill>
                      <a:schemeClr val="bg1">
                        <a:lumMod val="85000"/>
                      </a:schemeClr>
                    </a:solidFill>
                  </a:tcPr>
                </a:tc>
                <a:tc>
                  <a:txBody>
                    <a:bodyPr/>
                    <a:lstStyle/>
                    <a:p>
                      <a:r>
                        <a:rPr kumimoji="1" lang="ja-JP" altLang="en-US" sz="1000" dirty="0">
                          <a:latin typeface="Meiryo UI" panose="020B0604030504040204" pitchFamily="50" charset="-128"/>
                          <a:ea typeface="Meiryo UI" panose="020B0604030504040204" pitchFamily="50" charset="-128"/>
                        </a:rPr>
                        <a:t>新築・増築する建築主</a:t>
                      </a:r>
                      <a:endParaRPr kumimoji="1" lang="en-US" altLang="ja-JP" sz="1000" dirty="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a:latin typeface="Meiryo UI" panose="020B0604030504040204" pitchFamily="50" charset="-128"/>
                          <a:ea typeface="Meiryo UI" panose="020B0604030504040204" pitchFamily="50" charset="-128"/>
                        </a:rPr>
                        <a:t>（</a:t>
                      </a:r>
                      <a:r>
                        <a:rPr kumimoji="1" lang="en-US" altLang="ja-JP" sz="1000" dirty="0">
                          <a:latin typeface="Meiryo UI" panose="020B0604030504040204" pitchFamily="50" charset="-128"/>
                          <a:ea typeface="Meiryo UI" panose="020B0604030504040204" pitchFamily="50" charset="-128"/>
                        </a:rPr>
                        <a:t>R7.4</a:t>
                      </a:r>
                      <a:r>
                        <a:rPr kumimoji="1" lang="ja-JP" altLang="en-US" sz="1000" dirty="0">
                          <a:latin typeface="Meiryo UI" panose="020B0604030504040204" pitchFamily="50" charset="-128"/>
                          <a:ea typeface="Meiryo UI" panose="020B0604030504040204" pitchFamily="50" charset="-128"/>
                        </a:rPr>
                        <a:t>～）</a:t>
                      </a:r>
                    </a:p>
                  </a:txBody>
                  <a:tcPr marL="68580" marR="68580" marT="34290" marB="34290">
                    <a:solidFill>
                      <a:schemeClr val="bg1">
                        <a:lumMod val="85000"/>
                      </a:schemeClr>
                    </a:solidFill>
                  </a:tcPr>
                </a:tc>
                <a:tc>
                  <a:txBody>
                    <a:bodyPr/>
                    <a:lstStyle/>
                    <a:p>
                      <a:endParaRPr kumimoji="1" lang="en-US" altLang="ja-JP" sz="1000" dirty="0">
                        <a:latin typeface="Meiryo UI" panose="020B0604030504040204" pitchFamily="50" charset="-128"/>
                        <a:ea typeface="Meiryo UI" panose="020B0604030504040204" pitchFamily="50" charset="-128"/>
                      </a:endParaRPr>
                    </a:p>
                  </a:txBody>
                  <a:tcPr marL="68580" marR="68580" marT="34290" marB="34290">
                    <a:solidFill>
                      <a:schemeClr val="bg1">
                        <a:lumMod val="85000"/>
                      </a:schemeClr>
                    </a:solidFill>
                  </a:tcPr>
                </a:tc>
                <a:tc>
                  <a:txBody>
                    <a:bodyPr/>
                    <a:lstStyle/>
                    <a:p>
                      <a:r>
                        <a:rPr kumimoji="1" lang="ja-JP" altLang="en-US" sz="1000" dirty="0">
                          <a:latin typeface="Meiryo UI" panose="020B0604030504040204" pitchFamily="50" charset="-128"/>
                          <a:ea typeface="Meiryo UI" panose="020B0604030504040204" pitchFamily="50" charset="-128"/>
                        </a:rPr>
                        <a:t>建築面積に応じて設置</a:t>
                      </a:r>
                      <a:endParaRPr kumimoji="1" lang="en-US" altLang="ja-JP" sz="1000" dirty="0">
                        <a:latin typeface="Meiryo UI" panose="020B0604030504040204" pitchFamily="50" charset="-128"/>
                        <a:ea typeface="Meiryo UI" panose="020B0604030504040204" pitchFamily="50" charset="-128"/>
                      </a:endParaRPr>
                    </a:p>
                    <a:p>
                      <a:endParaRPr kumimoji="1" lang="en-US" altLang="ja-JP" sz="1000" dirty="0">
                        <a:latin typeface="Meiryo UI" panose="020B0604030504040204" pitchFamily="50" charset="-128"/>
                        <a:ea typeface="Meiryo UI" panose="020B0604030504040204" pitchFamily="50" charset="-128"/>
                      </a:endParaRPr>
                    </a:p>
                    <a:p>
                      <a:endParaRPr kumimoji="1" lang="ja-JP" altLang="en-US" sz="1000" dirty="0">
                        <a:latin typeface="Meiryo UI" panose="020B0604030504040204" pitchFamily="50" charset="-128"/>
                        <a:ea typeface="Meiryo UI" panose="020B0604030504040204" pitchFamily="50" charset="-128"/>
                      </a:endParaRPr>
                    </a:p>
                  </a:txBody>
                  <a:tcPr marL="68580" marR="68580" marT="34290" marB="34290">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a:latin typeface="Meiryo UI" panose="020B0604030504040204" pitchFamily="50" charset="-128"/>
                          <a:ea typeface="Meiryo UI" panose="020B0604030504040204" pitchFamily="50" charset="-128"/>
                        </a:rPr>
                        <a:t>＜太陽光発電設備＞</a:t>
                      </a:r>
                      <a:endParaRPr kumimoji="1" lang="en-US" altLang="ja-JP" sz="1000" dirty="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a:latin typeface="Meiryo UI" panose="020B0604030504040204" pitchFamily="50" charset="-128"/>
                          <a:ea typeface="Meiryo UI" panose="020B0604030504040204" pitchFamily="50" charset="-128"/>
                        </a:rPr>
                        <a:t>中小企業等 </a:t>
                      </a:r>
                      <a:endParaRPr kumimoji="1" lang="en-US" altLang="ja-JP" sz="1000" dirty="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a:latin typeface="Meiryo UI" panose="020B0604030504040204" pitchFamily="50" charset="-128"/>
                          <a:ea typeface="Meiryo UI" panose="020B0604030504040204" pitchFamily="50" charset="-128"/>
                        </a:rPr>
                        <a:t>・</a:t>
                      </a:r>
                      <a:r>
                        <a:rPr kumimoji="1" lang="en-US" altLang="ja-JP" sz="1000" dirty="0">
                          <a:latin typeface="Meiryo UI" panose="020B0604030504040204" pitchFamily="50" charset="-128"/>
                          <a:ea typeface="Meiryo UI" panose="020B0604030504040204" pitchFamily="50" charset="-128"/>
                        </a:rPr>
                        <a:t>50kW</a:t>
                      </a:r>
                      <a:r>
                        <a:rPr kumimoji="1" lang="ja-JP" altLang="en-US" sz="1000" dirty="0">
                          <a:latin typeface="Meiryo UI" panose="020B0604030504040204" pitchFamily="50" charset="-128"/>
                          <a:ea typeface="Meiryo UI" panose="020B0604030504040204" pitchFamily="50" charset="-128"/>
                        </a:rPr>
                        <a:t>未満：補助率</a:t>
                      </a:r>
                      <a:r>
                        <a:rPr kumimoji="1" lang="en-US" altLang="ja-JP" sz="1000" dirty="0">
                          <a:latin typeface="Meiryo UI" panose="020B0604030504040204" pitchFamily="50" charset="-128"/>
                          <a:ea typeface="Meiryo UI" panose="020B0604030504040204" pitchFamily="50" charset="-128"/>
                        </a:rPr>
                        <a:t>1/3</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a:latin typeface="Meiryo UI" panose="020B0604030504040204" pitchFamily="50" charset="-128"/>
                          <a:ea typeface="Meiryo UI" panose="020B0604030504040204" pitchFamily="50" charset="-128"/>
                        </a:rPr>
                        <a:t>（上限</a:t>
                      </a:r>
                      <a:r>
                        <a:rPr kumimoji="1" lang="en-US" altLang="ja-JP" sz="1000" dirty="0">
                          <a:latin typeface="Meiryo UI" panose="020B0604030504040204" pitchFamily="50" charset="-128"/>
                          <a:ea typeface="Meiryo UI" panose="020B0604030504040204" pitchFamily="50" charset="-128"/>
                        </a:rPr>
                        <a:t>200</a:t>
                      </a:r>
                      <a:r>
                        <a:rPr kumimoji="1" lang="ja-JP" altLang="en-US" sz="1000" dirty="0">
                          <a:latin typeface="Meiryo UI" panose="020B0604030504040204" pitchFamily="50" charset="-128"/>
                          <a:ea typeface="Meiryo UI" panose="020B0604030504040204" pitchFamily="50" charset="-128"/>
                        </a:rPr>
                        <a:t>万円）</a:t>
                      </a:r>
                    </a:p>
                  </a:txBody>
                  <a:tcPr marL="68580" marR="68580" marT="34290" marB="34290">
                    <a:solidFill>
                      <a:schemeClr val="bg1">
                        <a:lumMod val="85000"/>
                      </a:schemeClr>
                    </a:solidFill>
                  </a:tcPr>
                </a:tc>
                <a:extLst>
                  <a:ext uri="{0D108BD9-81ED-4DB2-BD59-A6C34878D82A}">
                    <a16:rowId xmlns:a16="http://schemas.microsoft.com/office/drawing/2014/main" val="850174050"/>
                  </a:ext>
                </a:extLst>
              </a:tr>
              <a:tr h="822960">
                <a:tc vMerge="1">
                  <a:txBody>
                    <a:bodyPr/>
                    <a:lstStyle/>
                    <a:p>
                      <a:endParaRPr kumimoji="1" lang="ja-JP" altLang="en-US"/>
                    </a:p>
                  </a:txBody>
                  <a:tcPr/>
                </a:tc>
                <a:tc vMerge="1">
                  <a:txBody>
                    <a:bodyPr/>
                    <a:lstStyle/>
                    <a:p>
                      <a:endParaRPr kumimoji="1" lang="ja-JP" altLang="en-US"/>
                    </a:p>
                  </a:txBody>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8580" marR="68580" marT="34290" marB="34290">
                    <a:solidFill>
                      <a:schemeClr val="bg1">
                        <a:lumMod val="85000"/>
                      </a:schemeClr>
                    </a:solidFill>
                  </a:tcPr>
                </a:tc>
                <a:tc>
                  <a:txBody>
                    <a:bodyPr/>
                    <a:lstStyle/>
                    <a:p>
                      <a:r>
                        <a:rPr kumimoji="1" lang="ja-JP" altLang="en-US" sz="1000" dirty="0">
                          <a:latin typeface="Meiryo UI" panose="020B0604030504040204" pitchFamily="50" charset="-128"/>
                          <a:ea typeface="Meiryo UI" panose="020B0604030504040204" pitchFamily="50" charset="-128"/>
                        </a:rPr>
                        <a:t>延床面積が</a:t>
                      </a:r>
                      <a:r>
                        <a:rPr kumimoji="1" lang="en-US" altLang="ja-JP" sz="1000" dirty="0">
                          <a:latin typeface="Meiryo UI" panose="020B0604030504040204" pitchFamily="50" charset="-128"/>
                          <a:ea typeface="Meiryo UI" panose="020B0604030504040204" pitchFamily="50" charset="-128"/>
                        </a:rPr>
                        <a:t>2,000㎡</a:t>
                      </a:r>
                      <a:r>
                        <a:rPr kumimoji="1" lang="ja-JP" altLang="en-US" sz="1000" dirty="0">
                          <a:latin typeface="Meiryo UI" panose="020B0604030504040204" pitchFamily="50" charset="-128"/>
                          <a:ea typeface="Meiryo UI" panose="020B0604030504040204" pitchFamily="50" charset="-128"/>
                        </a:rPr>
                        <a:t>未満の建築物を年</a:t>
                      </a:r>
                      <a:r>
                        <a:rPr kumimoji="1" lang="en-US" altLang="ja-JP" sz="1000" dirty="0">
                          <a:latin typeface="Meiryo UI" panose="020B0604030504040204" pitchFamily="50" charset="-128"/>
                          <a:ea typeface="Meiryo UI" panose="020B0604030504040204" pitchFamily="50" charset="-128"/>
                        </a:rPr>
                        <a:t>5,000㎡</a:t>
                      </a:r>
                      <a:r>
                        <a:rPr kumimoji="1" lang="ja-JP" altLang="en-US" sz="1000" dirty="0">
                          <a:latin typeface="Meiryo UI" panose="020B0604030504040204" pitchFamily="50" charset="-128"/>
                          <a:ea typeface="Meiryo UI" panose="020B0604030504040204" pitchFamily="50" charset="-128"/>
                        </a:rPr>
                        <a:t>以上新築する建築事業者</a:t>
                      </a:r>
                      <a:endParaRPr kumimoji="1" lang="en-US" altLang="ja-JP" sz="1000" dirty="0">
                        <a:latin typeface="Meiryo UI" panose="020B0604030504040204" pitchFamily="50" charset="-128"/>
                        <a:ea typeface="Meiryo UI" panose="020B0604030504040204" pitchFamily="50" charset="-128"/>
                      </a:endParaRPr>
                    </a:p>
                    <a:p>
                      <a:r>
                        <a:rPr kumimoji="1" lang="ja-JP" altLang="en-US" sz="1000" dirty="0">
                          <a:latin typeface="Meiryo UI" panose="020B0604030504040204" pitchFamily="50" charset="-128"/>
                          <a:ea typeface="Meiryo UI" panose="020B0604030504040204" pitchFamily="50" charset="-128"/>
                        </a:rPr>
                        <a:t>（</a:t>
                      </a:r>
                      <a:r>
                        <a:rPr kumimoji="1" lang="en-US" altLang="ja-JP" sz="1000" dirty="0">
                          <a:latin typeface="Meiryo UI" panose="020B0604030504040204" pitchFamily="50" charset="-128"/>
                          <a:ea typeface="Meiryo UI" panose="020B0604030504040204" pitchFamily="50" charset="-128"/>
                        </a:rPr>
                        <a:t>R7.4</a:t>
                      </a:r>
                      <a:r>
                        <a:rPr kumimoji="1" lang="ja-JP" altLang="en-US" sz="1000" dirty="0">
                          <a:latin typeface="Meiryo UI" panose="020B0604030504040204" pitchFamily="50" charset="-128"/>
                          <a:ea typeface="Meiryo UI" panose="020B0604030504040204" pitchFamily="50" charset="-128"/>
                        </a:rPr>
                        <a:t>～）</a:t>
                      </a:r>
                    </a:p>
                  </a:txBody>
                  <a:tcPr marL="68580" marR="68580" marT="34290" marB="34290">
                    <a:solidFill>
                      <a:schemeClr val="bg1">
                        <a:lumMod val="85000"/>
                      </a:schemeClr>
                    </a:solidFill>
                  </a:tcPr>
                </a:tc>
                <a:tc>
                  <a:txBody>
                    <a:bodyPr/>
                    <a:lstStyle/>
                    <a:p>
                      <a:r>
                        <a:rPr kumimoji="1" lang="ja-JP" altLang="en-US" sz="1000" dirty="0">
                          <a:latin typeface="Meiryo UI" panose="020B0604030504040204" pitchFamily="50" charset="-128"/>
                          <a:ea typeface="Meiryo UI" panose="020B0604030504040204" pitchFamily="50" charset="-128"/>
                        </a:rPr>
                        <a:t>事業者が供給する棟数に応じて設置</a:t>
                      </a:r>
                    </a:p>
                  </a:txBody>
                  <a:tcPr marL="68580" marR="68580" marT="34290" marB="34290">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a:latin typeface="Meiryo UI" panose="020B0604030504040204" pitchFamily="50" charset="-128"/>
                          <a:ea typeface="Meiryo UI" panose="020B0604030504040204" pitchFamily="50" charset="-128"/>
                        </a:rPr>
                        <a:t>＜太陽光発電設備＞</a:t>
                      </a:r>
                      <a:endParaRPr kumimoji="1" lang="en-US" altLang="ja-JP" sz="1000" dirty="0">
                        <a:latin typeface="Meiryo UI" panose="020B0604030504040204" pitchFamily="50" charset="-128"/>
                        <a:ea typeface="Meiryo UI" panose="020B0604030504040204" pitchFamily="50" charset="-128"/>
                      </a:endParaRPr>
                    </a:p>
                    <a:p>
                      <a:r>
                        <a:rPr kumimoji="1" lang="ja-JP" altLang="en-US" sz="1000" dirty="0">
                          <a:latin typeface="Meiryo UI" panose="020B0604030504040204" pitchFamily="50" charset="-128"/>
                          <a:ea typeface="Meiryo UI" panose="020B0604030504040204" pitchFamily="50" charset="-128"/>
                        </a:rPr>
                        <a:t>・</a:t>
                      </a:r>
                      <a:r>
                        <a:rPr kumimoji="1" lang="en-US" altLang="ja-JP" sz="1000" dirty="0">
                          <a:latin typeface="Meiryo UI" panose="020B0604030504040204" pitchFamily="50" charset="-128"/>
                          <a:ea typeface="Meiryo UI" panose="020B0604030504040204" pitchFamily="50" charset="-128"/>
                        </a:rPr>
                        <a:t>FIT</a:t>
                      </a:r>
                      <a:r>
                        <a:rPr kumimoji="1" lang="ja-JP" altLang="en-US" sz="1000" dirty="0">
                          <a:latin typeface="Meiryo UI" panose="020B0604030504040204" pitchFamily="50" charset="-128"/>
                          <a:ea typeface="Meiryo UI" panose="020B0604030504040204" pitchFamily="50" charset="-128"/>
                        </a:rPr>
                        <a:t>適用：</a:t>
                      </a:r>
                      <a:r>
                        <a:rPr kumimoji="1" lang="en-US" altLang="ja-JP" sz="1000" dirty="0">
                          <a:latin typeface="Meiryo UI" panose="020B0604030504040204" pitchFamily="50" charset="-128"/>
                          <a:ea typeface="Meiryo UI" panose="020B0604030504040204" pitchFamily="50" charset="-128"/>
                        </a:rPr>
                        <a:t>4</a:t>
                      </a:r>
                      <a:r>
                        <a:rPr kumimoji="1" lang="ja-JP" altLang="en-US" sz="1000" dirty="0">
                          <a:latin typeface="Meiryo UI" panose="020B0604030504040204" pitchFamily="50" charset="-128"/>
                          <a:ea typeface="Meiryo UI" panose="020B0604030504040204" pitchFamily="50" charset="-128"/>
                        </a:rPr>
                        <a:t>万円／件</a:t>
                      </a:r>
                      <a:endParaRPr kumimoji="1" lang="en-US" altLang="ja-JP" sz="1000" dirty="0">
                        <a:latin typeface="Meiryo UI" panose="020B0604030504040204" pitchFamily="50" charset="-128"/>
                        <a:ea typeface="Meiryo UI" panose="020B0604030504040204" pitchFamily="50" charset="-128"/>
                      </a:endParaRPr>
                    </a:p>
                    <a:p>
                      <a:r>
                        <a:rPr kumimoji="1" lang="ja-JP" altLang="en-US" sz="1000" dirty="0">
                          <a:latin typeface="Meiryo UI" panose="020B0604030504040204" pitchFamily="50" charset="-128"/>
                          <a:ea typeface="Meiryo UI" panose="020B0604030504040204" pitchFamily="50" charset="-128"/>
                        </a:rPr>
                        <a:t>・</a:t>
                      </a:r>
                      <a:r>
                        <a:rPr kumimoji="1" lang="en-US" altLang="ja-JP" sz="1000" dirty="0">
                          <a:latin typeface="Meiryo UI" panose="020B0604030504040204" pitchFamily="50" charset="-128"/>
                          <a:ea typeface="Meiryo UI" panose="020B0604030504040204" pitchFamily="50" charset="-128"/>
                        </a:rPr>
                        <a:t>FIT</a:t>
                      </a:r>
                      <a:r>
                        <a:rPr kumimoji="1" lang="ja-JP" altLang="en-US" sz="1000" dirty="0">
                          <a:latin typeface="Meiryo UI" panose="020B0604030504040204" pitchFamily="50" charset="-128"/>
                          <a:ea typeface="Meiryo UI" panose="020B0604030504040204" pitchFamily="50" charset="-128"/>
                        </a:rPr>
                        <a:t>適用無：（上限</a:t>
                      </a:r>
                      <a:r>
                        <a:rPr kumimoji="1" lang="en-US" altLang="ja-JP" sz="1000" dirty="0">
                          <a:latin typeface="Meiryo UI" panose="020B0604030504040204" pitchFamily="50" charset="-128"/>
                          <a:ea typeface="Meiryo UI" panose="020B0604030504040204" pitchFamily="50" charset="-128"/>
                        </a:rPr>
                        <a:t>28</a:t>
                      </a:r>
                      <a:r>
                        <a:rPr kumimoji="1" lang="ja-JP" altLang="en-US" sz="1000" dirty="0">
                          <a:latin typeface="Meiryo UI" panose="020B0604030504040204" pitchFamily="50" charset="-128"/>
                          <a:ea typeface="Meiryo UI" panose="020B0604030504040204" pitchFamily="50" charset="-128"/>
                        </a:rPr>
                        <a:t>万円）</a:t>
                      </a:r>
                      <a:endParaRPr kumimoji="1" lang="en-US" altLang="ja-JP" sz="1000" dirty="0">
                        <a:latin typeface="Meiryo UI" panose="020B0604030504040204" pitchFamily="50" charset="-128"/>
                        <a:ea typeface="Meiryo UI" panose="020B0604030504040204" pitchFamily="50" charset="-128"/>
                      </a:endParaRPr>
                    </a:p>
                    <a:p>
                      <a:r>
                        <a:rPr kumimoji="1" lang="ja-JP" altLang="en-US" sz="1000" dirty="0">
                          <a:latin typeface="Meiryo UI" panose="020B0604030504040204" pitchFamily="50" charset="-128"/>
                          <a:ea typeface="Meiryo UI" panose="020B0604030504040204" pitchFamily="50" charset="-128"/>
                        </a:rPr>
                        <a:t>　　次のいずれか低い額</a:t>
                      </a:r>
                      <a:endParaRPr kumimoji="1" lang="en-US" altLang="ja-JP" sz="1000" dirty="0">
                        <a:latin typeface="Meiryo UI" panose="020B0604030504040204" pitchFamily="50" charset="-128"/>
                        <a:ea typeface="Meiryo UI" panose="020B0604030504040204" pitchFamily="50" charset="-128"/>
                      </a:endParaRPr>
                    </a:p>
                    <a:p>
                      <a:r>
                        <a:rPr kumimoji="1" lang="ja-JP" altLang="en-US" sz="1000" dirty="0">
                          <a:latin typeface="Meiryo UI" panose="020B0604030504040204" pitchFamily="50" charset="-128"/>
                          <a:ea typeface="Meiryo UI" panose="020B0604030504040204" pitchFamily="50" charset="-128"/>
                        </a:rPr>
                        <a:t>　　　　</a:t>
                      </a:r>
                      <a:r>
                        <a:rPr kumimoji="1" lang="en-US" altLang="ja-JP" sz="1000" dirty="0">
                          <a:latin typeface="Meiryo UI" panose="020B0604030504040204" pitchFamily="50" charset="-128"/>
                          <a:ea typeface="Meiryo UI" panose="020B0604030504040204" pitchFamily="50" charset="-128"/>
                        </a:rPr>
                        <a:t>7</a:t>
                      </a:r>
                      <a:r>
                        <a:rPr kumimoji="1" lang="ja-JP" altLang="en-US" sz="1000" dirty="0">
                          <a:latin typeface="Meiryo UI" panose="020B0604030504040204" pitchFamily="50" charset="-128"/>
                          <a:ea typeface="Meiryo UI" panose="020B0604030504040204" pitchFamily="50" charset="-128"/>
                        </a:rPr>
                        <a:t>万円／</a:t>
                      </a:r>
                      <a:r>
                        <a:rPr kumimoji="1" lang="en-US" altLang="ja-JP" sz="1000" dirty="0">
                          <a:latin typeface="Meiryo UI" panose="020B0604030504040204" pitchFamily="50" charset="-128"/>
                          <a:ea typeface="Meiryo UI" panose="020B0604030504040204" pitchFamily="50" charset="-128"/>
                        </a:rPr>
                        <a:t>kW</a:t>
                      </a:r>
                    </a:p>
                    <a:p>
                      <a:r>
                        <a:rPr kumimoji="1" lang="ja-JP" altLang="en-US" sz="1000" dirty="0">
                          <a:latin typeface="Meiryo UI" panose="020B0604030504040204" pitchFamily="50" charset="-128"/>
                          <a:ea typeface="Meiryo UI" panose="020B0604030504040204" pitchFamily="50" charset="-128"/>
                        </a:rPr>
                        <a:t>　　　　対象経費</a:t>
                      </a:r>
                      <a:r>
                        <a:rPr kumimoji="1" lang="en-US" altLang="ja-JP" sz="1000" dirty="0">
                          <a:latin typeface="Meiryo UI" panose="020B0604030504040204" pitchFamily="50" charset="-128"/>
                          <a:ea typeface="Meiryo UI" panose="020B0604030504040204" pitchFamily="50" charset="-128"/>
                        </a:rPr>
                        <a:t>×</a:t>
                      </a:r>
                      <a:r>
                        <a:rPr kumimoji="1" lang="ja-JP" altLang="en-US" sz="1000" dirty="0">
                          <a:latin typeface="Meiryo UI" panose="020B0604030504040204" pitchFamily="50" charset="-128"/>
                          <a:ea typeface="Meiryo UI" panose="020B0604030504040204" pitchFamily="50" charset="-128"/>
                        </a:rPr>
                        <a:t>補助率</a:t>
                      </a:r>
                      <a:r>
                        <a:rPr kumimoji="1" lang="en-US" altLang="ja-JP" sz="1000" dirty="0">
                          <a:latin typeface="Meiryo UI" panose="020B0604030504040204" pitchFamily="50" charset="-128"/>
                          <a:ea typeface="Meiryo UI" panose="020B0604030504040204" pitchFamily="50" charset="-128"/>
                        </a:rPr>
                        <a:t>1/2</a:t>
                      </a:r>
                      <a:endParaRPr kumimoji="1" lang="ja-JP" altLang="en-US" sz="1000" dirty="0">
                        <a:latin typeface="Meiryo UI" panose="020B0604030504040204" pitchFamily="50" charset="-128"/>
                        <a:ea typeface="Meiryo UI" panose="020B0604030504040204" pitchFamily="50" charset="-128"/>
                      </a:endParaRPr>
                    </a:p>
                  </a:txBody>
                  <a:tcPr marL="68580" marR="68580" marT="34290" marB="34290">
                    <a:solidFill>
                      <a:schemeClr val="bg1">
                        <a:lumMod val="85000"/>
                      </a:schemeClr>
                    </a:solidFill>
                  </a:tcPr>
                </a:tc>
                <a:extLst>
                  <a:ext uri="{0D108BD9-81ED-4DB2-BD59-A6C34878D82A}">
                    <a16:rowId xmlns:a16="http://schemas.microsoft.com/office/drawing/2014/main" val="3121839641"/>
                  </a:ext>
                </a:extLst>
              </a:tr>
            </a:tbl>
          </a:graphicData>
        </a:graphic>
      </p:graphicFrame>
      <p:sp>
        <p:nvSpPr>
          <p:cNvPr id="2" name="テキスト ボックス 1">
            <a:extLst>
              <a:ext uri="{FF2B5EF4-FFF2-40B4-BE49-F238E27FC236}">
                <a16:creationId xmlns:a16="http://schemas.microsoft.com/office/drawing/2014/main" id="{034D6599-BE19-58C8-2FAE-504AA33765D7}"/>
              </a:ext>
            </a:extLst>
          </p:cNvPr>
          <p:cNvSpPr txBox="1"/>
          <p:nvPr/>
        </p:nvSpPr>
        <p:spPr>
          <a:xfrm>
            <a:off x="5169494" y="1596625"/>
            <a:ext cx="1895574" cy="338554"/>
          </a:xfrm>
          <a:prstGeom prst="rect">
            <a:avLst/>
          </a:prstGeom>
          <a:noFill/>
          <a:ln w="15875">
            <a:solidFill>
              <a:schemeClr val="tx1"/>
            </a:solidFill>
            <a:prstDash val="dashDot"/>
          </a:ln>
        </p:spPr>
        <p:txBody>
          <a:bodyPr wrap="square" rtlCol="0" anchor="ctr" anchorCtr="0">
            <a:spAutoFit/>
          </a:bodyPr>
          <a:lstStyle/>
          <a:p>
            <a:pPr defTabSz="685814">
              <a:spcBef>
                <a:spcPts val="450"/>
              </a:spcBef>
              <a:defRPr/>
            </a:pPr>
            <a:r>
              <a:rPr lang="ja-JP" altLang="en-US" sz="800" dirty="0">
                <a:latin typeface="Meiryo UI" panose="020B0604030504040204" pitchFamily="50" charset="-128"/>
                <a:ea typeface="Meiryo UI" panose="020B0604030504040204" pitchFamily="50" charset="-128"/>
              </a:rPr>
              <a:t>目安）延床面積</a:t>
            </a:r>
            <a:r>
              <a:rPr lang="en-US" altLang="ja-JP" sz="800" dirty="0">
                <a:latin typeface="Meiryo UI" panose="020B0604030504040204" pitchFamily="50" charset="-128"/>
                <a:ea typeface="Meiryo UI" panose="020B0604030504040204" pitchFamily="50" charset="-128"/>
              </a:rPr>
              <a:t>2,000</a:t>
            </a:r>
            <a:r>
              <a:rPr lang="ja-JP" altLang="en-US" sz="800" dirty="0">
                <a:latin typeface="Meiryo UI" panose="020B0604030504040204" pitchFamily="50" charset="-128"/>
                <a:ea typeface="Meiryo UI" panose="020B0604030504040204" pitchFamily="50" charset="-128"/>
              </a:rPr>
              <a:t>㎡の事務所で</a:t>
            </a:r>
            <a:endParaRPr lang="en-US" altLang="ja-JP" sz="800" dirty="0">
              <a:latin typeface="Meiryo UI" panose="020B0604030504040204" pitchFamily="50" charset="-128"/>
              <a:ea typeface="Meiryo UI" panose="020B0604030504040204" pitchFamily="50" charset="-128"/>
            </a:endParaRPr>
          </a:p>
          <a:p>
            <a:pPr defTabSz="685814">
              <a:defRPr/>
            </a:pPr>
            <a:r>
              <a:rPr lang="ja-JP" altLang="en-US" sz="800" dirty="0">
                <a:latin typeface="Meiryo UI" panose="020B0604030504040204" pitchFamily="50" charset="-128"/>
                <a:ea typeface="Meiryo UI" panose="020B0604030504040204" pitchFamily="50" charset="-128"/>
              </a:rPr>
              <a:t>　　　　　</a:t>
            </a:r>
            <a:r>
              <a:rPr lang="en-US" altLang="ja-JP" sz="800" dirty="0">
                <a:latin typeface="Meiryo UI" panose="020B0604030504040204" pitchFamily="50" charset="-128"/>
                <a:ea typeface="Meiryo UI" panose="020B0604030504040204" pitchFamily="50" charset="-128"/>
              </a:rPr>
              <a:t>5kW</a:t>
            </a:r>
            <a:r>
              <a:rPr lang="ja-JP" altLang="en-US" sz="800" dirty="0">
                <a:latin typeface="Meiryo UI" panose="020B0604030504040204" pitchFamily="50" charset="-128"/>
                <a:ea typeface="Meiryo UI" panose="020B0604030504040204" pitchFamily="50" charset="-128"/>
              </a:rPr>
              <a:t>相当　</a:t>
            </a:r>
            <a:r>
              <a:rPr lang="en-US" altLang="ja-JP" sz="800" dirty="0">
                <a:latin typeface="Meiryo UI" panose="020B0604030504040204" pitchFamily="50" charset="-128"/>
                <a:ea typeface="Meiryo UI" panose="020B0604030504040204" pitchFamily="50" charset="-128"/>
              </a:rPr>
              <a:t>(</a:t>
            </a:r>
            <a:r>
              <a:rPr lang="ja-JP" altLang="en-US" sz="800" dirty="0">
                <a:latin typeface="Meiryo UI" panose="020B0604030504040204" pitchFamily="50" charset="-128"/>
                <a:ea typeface="Meiryo UI" panose="020B0604030504040204" pitchFamily="50" charset="-128"/>
              </a:rPr>
              <a:t>基準上限</a:t>
            </a:r>
            <a:r>
              <a:rPr lang="en-US" altLang="ja-JP" sz="800" dirty="0">
                <a:latin typeface="Meiryo UI" panose="020B0604030504040204" pitchFamily="50" charset="-128"/>
                <a:ea typeface="Meiryo UI" panose="020B0604030504040204" pitchFamily="50" charset="-128"/>
              </a:rPr>
              <a:t>37.5kW)</a:t>
            </a:r>
          </a:p>
        </p:txBody>
      </p:sp>
      <p:sp>
        <p:nvSpPr>
          <p:cNvPr id="7" name="テキスト ボックス 6">
            <a:extLst>
              <a:ext uri="{FF2B5EF4-FFF2-40B4-BE49-F238E27FC236}">
                <a16:creationId xmlns:a16="http://schemas.microsoft.com/office/drawing/2014/main" id="{32756279-6625-B993-91F7-0EF97CC31F49}"/>
              </a:ext>
            </a:extLst>
          </p:cNvPr>
          <p:cNvSpPr txBox="1"/>
          <p:nvPr/>
        </p:nvSpPr>
        <p:spPr>
          <a:xfrm>
            <a:off x="6012965" y="2394085"/>
            <a:ext cx="1052103" cy="215444"/>
          </a:xfrm>
          <a:prstGeom prst="rect">
            <a:avLst/>
          </a:prstGeom>
          <a:noFill/>
          <a:ln w="15875">
            <a:solidFill>
              <a:schemeClr val="tx1"/>
            </a:solidFill>
            <a:prstDash val="dashDot"/>
          </a:ln>
        </p:spPr>
        <p:txBody>
          <a:bodyPr wrap="square" rtlCol="0" anchor="ctr" anchorCtr="0">
            <a:spAutoFit/>
          </a:bodyPr>
          <a:lstStyle/>
          <a:p>
            <a:pPr defTabSz="685814">
              <a:spcBef>
                <a:spcPts val="450"/>
              </a:spcBef>
              <a:defRPr/>
            </a:pPr>
            <a:r>
              <a:rPr lang="ja-JP" altLang="en-US" sz="800" dirty="0">
                <a:latin typeface="Meiryo UI" panose="020B0604030504040204" pitchFamily="50" charset="-128"/>
                <a:ea typeface="Meiryo UI" panose="020B0604030504040204" pitchFamily="50" charset="-128"/>
              </a:rPr>
              <a:t>目安） </a:t>
            </a:r>
            <a:r>
              <a:rPr lang="en-US" altLang="ja-JP" sz="800" dirty="0">
                <a:latin typeface="Meiryo UI" panose="020B0604030504040204" pitchFamily="50" charset="-128"/>
                <a:ea typeface="Meiryo UI" panose="020B0604030504040204" pitchFamily="50" charset="-128"/>
              </a:rPr>
              <a:t>2.5kW</a:t>
            </a:r>
            <a:r>
              <a:rPr lang="ja-JP" altLang="en-US" sz="800" dirty="0">
                <a:latin typeface="Meiryo UI" panose="020B0604030504040204" pitchFamily="50" charset="-128"/>
                <a:ea typeface="Meiryo UI" panose="020B0604030504040204" pitchFamily="50" charset="-128"/>
              </a:rPr>
              <a:t>相当</a:t>
            </a:r>
          </a:p>
        </p:txBody>
      </p:sp>
      <p:sp>
        <p:nvSpPr>
          <p:cNvPr id="9" name="テキスト ボックス 8">
            <a:extLst>
              <a:ext uri="{FF2B5EF4-FFF2-40B4-BE49-F238E27FC236}">
                <a16:creationId xmlns:a16="http://schemas.microsoft.com/office/drawing/2014/main" id="{BE465463-6459-2A60-8FE7-20CD1270C481}"/>
              </a:ext>
            </a:extLst>
          </p:cNvPr>
          <p:cNvSpPr txBox="1"/>
          <p:nvPr/>
        </p:nvSpPr>
        <p:spPr>
          <a:xfrm>
            <a:off x="5160703" y="2927647"/>
            <a:ext cx="1910112" cy="338554"/>
          </a:xfrm>
          <a:prstGeom prst="rect">
            <a:avLst/>
          </a:prstGeom>
          <a:noFill/>
          <a:ln w="15875">
            <a:solidFill>
              <a:schemeClr val="tx1"/>
            </a:solidFill>
            <a:prstDash val="dashDot"/>
          </a:ln>
        </p:spPr>
        <p:txBody>
          <a:bodyPr wrap="square" rtlCol="0" anchor="ctr" anchorCtr="0">
            <a:spAutoFit/>
          </a:bodyPr>
          <a:lstStyle/>
          <a:p>
            <a:pPr defTabSz="685814">
              <a:spcBef>
                <a:spcPts val="450"/>
              </a:spcBef>
              <a:defRPr/>
            </a:pPr>
            <a:r>
              <a:rPr lang="ja-JP" altLang="en-US" sz="800" dirty="0">
                <a:latin typeface="Meiryo UI" panose="020B0604030504040204" pitchFamily="50" charset="-128"/>
                <a:ea typeface="Meiryo UI" panose="020B0604030504040204" pitchFamily="50" charset="-128"/>
              </a:rPr>
              <a:t>目安）延床面積</a:t>
            </a:r>
            <a:r>
              <a:rPr lang="en-US" altLang="ja-JP" sz="800" dirty="0">
                <a:latin typeface="Meiryo UI" panose="020B0604030504040204" pitchFamily="50" charset="-128"/>
                <a:ea typeface="Meiryo UI" panose="020B0604030504040204" pitchFamily="50" charset="-128"/>
              </a:rPr>
              <a:t>2,000</a:t>
            </a:r>
            <a:r>
              <a:rPr lang="ja-JP" altLang="en-US" sz="800" dirty="0">
                <a:latin typeface="Meiryo UI" panose="020B0604030504040204" pitchFamily="50" charset="-128"/>
                <a:ea typeface="Meiryo UI" panose="020B0604030504040204" pitchFamily="50" charset="-128"/>
              </a:rPr>
              <a:t>㎡の事務所で</a:t>
            </a:r>
            <a:endParaRPr lang="en-US" altLang="ja-JP" sz="800" dirty="0">
              <a:latin typeface="Meiryo UI" panose="020B0604030504040204" pitchFamily="50" charset="-128"/>
              <a:ea typeface="Meiryo UI" panose="020B0604030504040204" pitchFamily="50" charset="-128"/>
            </a:endParaRPr>
          </a:p>
          <a:p>
            <a:pPr defTabSz="685814">
              <a:defRPr/>
            </a:pPr>
            <a:r>
              <a:rPr lang="ja-JP" altLang="en-US" sz="800" dirty="0">
                <a:latin typeface="Meiryo UI" panose="020B0604030504040204" pitchFamily="50" charset="-128"/>
                <a:ea typeface="Meiryo UI" panose="020B0604030504040204" pitchFamily="50" charset="-128"/>
              </a:rPr>
              <a:t>　　　　　　　　　　　　　　　　　</a:t>
            </a:r>
            <a:r>
              <a:rPr lang="en-US" altLang="ja-JP" sz="800" dirty="0">
                <a:latin typeface="Meiryo UI" panose="020B0604030504040204" pitchFamily="50" charset="-128"/>
                <a:ea typeface="Meiryo UI" panose="020B0604030504040204" pitchFamily="50" charset="-128"/>
              </a:rPr>
              <a:t>10kW</a:t>
            </a:r>
            <a:r>
              <a:rPr lang="ja-JP" altLang="en-US" sz="800" dirty="0">
                <a:latin typeface="Meiryo UI" panose="020B0604030504040204" pitchFamily="50" charset="-128"/>
                <a:ea typeface="Meiryo UI" panose="020B0604030504040204" pitchFamily="50" charset="-128"/>
              </a:rPr>
              <a:t>相当</a:t>
            </a:r>
          </a:p>
        </p:txBody>
      </p:sp>
      <p:sp>
        <p:nvSpPr>
          <p:cNvPr id="10" name="テキスト ボックス 9">
            <a:extLst>
              <a:ext uri="{FF2B5EF4-FFF2-40B4-BE49-F238E27FC236}">
                <a16:creationId xmlns:a16="http://schemas.microsoft.com/office/drawing/2014/main" id="{F025CF92-9F7F-A2AA-92D6-8B94EB6489CC}"/>
              </a:ext>
            </a:extLst>
          </p:cNvPr>
          <p:cNvSpPr txBox="1"/>
          <p:nvPr/>
        </p:nvSpPr>
        <p:spPr>
          <a:xfrm>
            <a:off x="5160703" y="3658183"/>
            <a:ext cx="1895574" cy="461665"/>
          </a:xfrm>
          <a:prstGeom prst="rect">
            <a:avLst/>
          </a:prstGeom>
          <a:noFill/>
          <a:ln w="15875">
            <a:solidFill>
              <a:schemeClr val="tx1"/>
            </a:solidFill>
            <a:prstDash val="dashDot"/>
          </a:ln>
        </p:spPr>
        <p:txBody>
          <a:bodyPr wrap="square" rtlCol="0" anchor="ctr" anchorCtr="0">
            <a:spAutoFit/>
          </a:bodyPr>
          <a:lstStyle/>
          <a:p>
            <a:pPr defTabSz="685814">
              <a:spcBef>
                <a:spcPts val="450"/>
              </a:spcBef>
              <a:defRPr/>
            </a:pPr>
            <a:r>
              <a:rPr lang="ja-JP" altLang="en-US" sz="800" dirty="0">
                <a:latin typeface="Meiryo UI" panose="020B0604030504040204" pitchFamily="50" charset="-128"/>
                <a:ea typeface="Meiryo UI" panose="020B0604030504040204" pitchFamily="50" charset="-128"/>
              </a:rPr>
              <a:t>目安）延床面積</a:t>
            </a:r>
            <a:r>
              <a:rPr lang="en-US" altLang="ja-JP" sz="800" dirty="0">
                <a:latin typeface="Meiryo UI" panose="020B0604030504040204" pitchFamily="50" charset="-128"/>
                <a:ea typeface="Meiryo UI" panose="020B0604030504040204" pitchFamily="50" charset="-128"/>
              </a:rPr>
              <a:t>2,000</a:t>
            </a:r>
            <a:r>
              <a:rPr lang="ja-JP" altLang="en-US" sz="800" dirty="0">
                <a:latin typeface="Meiryo UI" panose="020B0604030504040204" pitchFamily="50" charset="-128"/>
                <a:ea typeface="Meiryo UI" panose="020B0604030504040204" pitchFamily="50" charset="-128"/>
              </a:rPr>
              <a:t>㎡、</a:t>
            </a:r>
            <a:endParaRPr lang="en-US" altLang="ja-JP" sz="800" dirty="0">
              <a:latin typeface="Meiryo UI" panose="020B0604030504040204" pitchFamily="50" charset="-128"/>
              <a:ea typeface="Meiryo UI" panose="020B0604030504040204" pitchFamily="50" charset="-128"/>
            </a:endParaRPr>
          </a:p>
          <a:p>
            <a:pPr defTabSz="685814">
              <a:defRPr/>
            </a:pPr>
            <a:r>
              <a:rPr lang="ja-JP" altLang="en-US" sz="800" dirty="0">
                <a:latin typeface="Meiryo UI" panose="020B0604030504040204" pitchFamily="50" charset="-128"/>
                <a:ea typeface="Meiryo UI" panose="020B0604030504040204" pitchFamily="50" charset="-128"/>
              </a:rPr>
              <a:t>　　　　　</a:t>
            </a:r>
            <a:r>
              <a:rPr lang="en-US" altLang="ja-JP" sz="800" dirty="0">
                <a:latin typeface="Meiryo UI" panose="020B0604030504040204" pitchFamily="50" charset="-128"/>
                <a:ea typeface="Meiryo UI" panose="020B0604030504040204" pitchFamily="50" charset="-128"/>
              </a:rPr>
              <a:t>3F</a:t>
            </a:r>
            <a:r>
              <a:rPr lang="ja-JP" altLang="en-US" sz="800" dirty="0">
                <a:latin typeface="Meiryo UI" panose="020B0604030504040204" pitchFamily="50" charset="-128"/>
                <a:ea typeface="Meiryo UI" panose="020B0604030504040204" pitchFamily="50" charset="-128"/>
              </a:rPr>
              <a:t>建ての事務所で</a:t>
            </a:r>
            <a:r>
              <a:rPr lang="en-US" altLang="ja-JP" sz="800" dirty="0">
                <a:latin typeface="Meiryo UI" panose="020B0604030504040204" pitchFamily="50" charset="-128"/>
                <a:ea typeface="Meiryo UI" panose="020B0604030504040204" pitchFamily="50" charset="-128"/>
              </a:rPr>
              <a:t>5kW</a:t>
            </a:r>
            <a:r>
              <a:rPr lang="ja-JP" altLang="en-US" sz="800" dirty="0">
                <a:latin typeface="Meiryo UI" panose="020B0604030504040204" pitchFamily="50" charset="-128"/>
                <a:ea typeface="Meiryo UI" panose="020B0604030504040204" pitchFamily="50" charset="-128"/>
              </a:rPr>
              <a:t>相当</a:t>
            </a:r>
            <a:endParaRPr lang="en-US" altLang="ja-JP" sz="800" dirty="0">
              <a:latin typeface="Meiryo UI" panose="020B0604030504040204" pitchFamily="50" charset="-128"/>
              <a:ea typeface="Meiryo UI" panose="020B0604030504040204" pitchFamily="50" charset="-128"/>
            </a:endParaRPr>
          </a:p>
          <a:p>
            <a:pPr defTabSz="685814">
              <a:defRPr/>
            </a:pPr>
            <a:r>
              <a:rPr lang="ja-JP" altLang="en-US" sz="800" dirty="0">
                <a:latin typeface="Meiryo UI" panose="020B0604030504040204" pitchFamily="50" charset="-128"/>
                <a:ea typeface="Meiryo UI" panose="020B0604030504040204" pitchFamily="50" charset="-128"/>
              </a:rPr>
              <a:t>　　　　　　　　　　　　　</a:t>
            </a:r>
            <a:r>
              <a:rPr lang="en-US" altLang="ja-JP" sz="800" dirty="0">
                <a:latin typeface="Meiryo UI" panose="020B0604030504040204" pitchFamily="50" charset="-128"/>
                <a:ea typeface="Meiryo UI" panose="020B0604030504040204" pitchFamily="50" charset="-128"/>
              </a:rPr>
              <a:t>(</a:t>
            </a:r>
            <a:r>
              <a:rPr lang="ja-JP" altLang="en-US" sz="800" dirty="0">
                <a:latin typeface="Meiryo UI" panose="020B0604030504040204" pitchFamily="50" charset="-128"/>
                <a:ea typeface="Meiryo UI" panose="020B0604030504040204" pitchFamily="50" charset="-128"/>
              </a:rPr>
              <a:t>基準上限</a:t>
            </a:r>
            <a:r>
              <a:rPr lang="en-US" altLang="ja-JP" sz="800" dirty="0">
                <a:latin typeface="Meiryo UI" panose="020B0604030504040204" pitchFamily="50" charset="-128"/>
                <a:ea typeface="Meiryo UI" panose="020B0604030504040204" pitchFamily="50" charset="-128"/>
              </a:rPr>
              <a:t>36kW)</a:t>
            </a:r>
            <a:endParaRPr lang="ja-JP" altLang="en-US" sz="800" dirty="0">
              <a:latin typeface="Meiryo UI" panose="020B0604030504040204" pitchFamily="50" charset="-128"/>
              <a:ea typeface="Meiryo UI" panose="020B0604030504040204" pitchFamily="50" charset="-128"/>
            </a:endParaRPr>
          </a:p>
        </p:txBody>
      </p:sp>
      <p:sp>
        <p:nvSpPr>
          <p:cNvPr id="11" name="テキスト ボックス 10">
            <a:extLst>
              <a:ext uri="{FF2B5EF4-FFF2-40B4-BE49-F238E27FC236}">
                <a16:creationId xmlns:a16="http://schemas.microsoft.com/office/drawing/2014/main" id="{71A0EAEC-B26E-9E40-0C15-73C558A99AC0}"/>
              </a:ext>
            </a:extLst>
          </p:cNvPr>
          <p:cNvSpPr txBox="1"/>
          <p:nvPr/>
        </p:nvSpPr>
        <p:spPr>
          <a:xfrm>
            <a:off x="6000902" y="4862340"/>
            <a:ext cx="1064166" cy="215444"/>
          </a:xfrm>
          <a:prstGeom prst="rect">
            <a:avLst/>
          </a:prstGeom>
          <a:noFill/>
          <a:ln w="15875">
            <a:solidFill>
              <a:schemeClr val="tx1"/>
            </a:solidFill>
            <a:prstDash val="dashDot"/>
          </a:ln>
        </p:spPr>
        <p:txBody>
          <a:bodyPr wrap="square" rtlCol="0" anchor="ctr" anchorCtr="0">
            <a:spAutoFit/>
          </a:bodyPr>
          <a:lstStyle/>
          <a:p>
            <a:pPr defTabSz="685814">
              <a:spcBef>
                <a:spcPts val="450"/>
              </a:spcBef>
              <a:defRPr/>
            </a:pPr>
            <a:r>
              <a:rPr lang="ja-JP" altLang="en-US" sz="800" dirty="0">
                <a:latin typeface="Meiryo UI" panose="020B0604030504040204" pitchFamily="50" charset="-128"/>
                <a:ea typeface="Meiryo UI" panose="020B0604030504040204" pitchFamily="50" charset="-128"/>
              </a:rPr>
              <a:t>目安） </a:t>
            </a:r>
            <a:r>
              <a:rPr lang="en-US" altLang="ja-JP" sz="800" dirty="0">
                <a:latin typeface="Meiryo UI" panose="020B0604030504040204" pitchFamily="50" charset="-128"/>
                <a:ea typeface="Meiryo UI" panose="020B0604030504040204" pitchFamily="50" charset="-128"/>
              </a:rPr>
              <a:t>2.0kW</a:t>
            </a:r>
            <a:r>
              <a:rPr lang="ja-JP" altLang="en-US" sz="800" dirty="0">
                <a:latin typeface="Meiryo UI" panose="020B0604030504040204" pitchFamily="50" charset="-128"/>
                <a:ea typeface="Meiryo UI" panose="020B0604030504040204" pitchFamily="50" charset="-128"/>
              </a:rPr>
              <a:t>／棟</a:t>
            </a:r>
          </a:p>
        </p:txBody>
      </p:sp>
      <p:sp>
        <p:nvSpPr>
          <p:cNvPr id="12" name="テキスト ボックス 11">
            <a:extLst>
              <a:ext uri="{FF2B5EF4-FFF2-40B4-BE49-F238E27FC236}">
                <a16:creationId xmlns:a16="http://schemas.microsoft.com/office/drawing/2014/main" id="{550DA6C5-7CB4-84E6-657B-24B2DC82DB18}"/>
              </a:ext>
            </a:extLst>
          </p:cNvPr>
          <p:cNvSpPr txBox="1"/>
          <p:nvPr/>
        </p:nvSpPr>
        <p:spPr>
          <a:xfrm>
            <a:off x="6006933" y="5547512"/>
            <a:ext cx="1064166" cy="215444"/>
          </a:xfrm>
          <a:prstGeom prst="rect">
            <a:avLst/>
          </a:prstGeom>
          <a:noFill/>
          <a:ln w="15875">
            <a:solidFill>
              <a:schemeClr val="tx1"/>
            </a:solidFill>
            <a:prstDash val="dashDot"/>
          </a:ln>
        </p:spPr>
        <p:txBody>
          <a:bodyPr wrap="square" rtlCol="0" anchor="ctr" anchorCtr="0">
            <a:spAutoFit/>
          </a:bodyPr>
          <a:lstStyle/>
          <a:p>
            <a:pPr defTabSz="685814">
              <a:spcBef>
                <a:spcPts val="450"/>
              </a:spcBef>
              <a:defRPr/>
            </a:pPr>
            <a:r>
              <a:rPr lang="ja-JP" altLang="en-US" sz="800" dirty="0">
                <a:latin typeface="Meiryo UI" panose="020B0604030504040204" pitchFamily="50" charset="-128"/>
                <a:ea typeface="Meiryo UI" panose="020B0604030504040204" pitchFamily="50" charset="-128"/>
              </a:rPr>
              <a:t>目安）東京都同様</a:t>
            </a:r>
          </a:p>
        </p:txBody>
      </p:sp>
      <p:sp>
        <p:nvSpPr>
          <p:cNvPr id="14" name="テキスト ボックス 13">
            <a:extLst>
              <a:ext uri="{FF2B5EF4-FFF2-40B4-BE49-F238E27FC236}">
                <a16:creationId xmlns:a16="http://schemas.microsoft.com/office/drawing/2014/main" id="{998DD213-741C-0E31-7D7F-2EEC98609AB0}"/>
              </a:ext>
            </a:extLst>
          </p:cNvPr>
          <p:cNvSpPr txBox="1"/>
          <p:nvPr/>
        </p:nvSpPr>
        <p:spPr>
          <a:xfrm>
            <a:off x="5992110" y="6537872"/>
            <a:ext cx="1064166" cy="215444"/>
          </a:xfrm>
          <a:prstGeom prst="rect">
            <a:avLst/>
          </a:prstGeom>
          <a:noFill/>
          <a:ln w="15875">
            <a:solidFill>
              <a:schemeClr val="tx1"/>
            </a:solidFill>
            <a:prstDash val="dashDot"/>
          </a:ln>
        </p:spPr>
        <p:txBody>
          <a:bodyPr wrap="square" rtlCol="0" anchor="ctr" anchorCtr="0">
            <a:spAutoFit/>
          </a:bodyPr>
          <a:lstStyle/>
          <a:p>
            <a:pPr defTabSz="685814">
              <a:spcBef>
                <a:spcPts val="450"/>
              </a:spcBef>
              <a:defRPr/>
            </a:pPr>
            <a:r>
              <a:rPr lang="ja-JP" altLang="en-US" sz="800" dirty="0">
                <a:latin typeface="Meiryo UI" panose="020B0604030504040204" pitchFamily="50" charset="-128"/>
                <a:ea typeface="Meiryo UI" panose="020B0604030504040204" pitchFamily="50" charset="-128"/>
              </a:rPr>
              <a:t>目安）東京都同様</a:t>
            </a:r>
          </a:p>
        </p:txBody>
      </p:sp>
      <p:sp>
        <p:nvSpPr>
          <p:cNvPr id="5" name="スライド番号プレースホルダー 4">
            <a:extLst>
              <a:ext uri="{FF2B5EF4-FFF2-40B4-BE49-F238E27FC236}">
                <a16:creationId xmlns:a16="http://schemas.microsoft.com/office/drawing/2014/main" id="{29A2623D-2392-4066-AC26-921D368D58EE}"/>
              </a:ext>
            </a:extLst>
          </p:cNvPr>
          <p:cNvSpPr>
            <a:spLocks noGrp="1"/>
          </p:cNvSpPr>
          <p:nvPr>
            <p:ph type="sldNum" sz="quarter" idx="12"/>
          </p:nvPr>
        </p:nvSpPr>
        <p:spPr>
          <a:xfrm>
            <a:off x="7077908" y="23160"/>
            <a:ext cx="2057400" cy="365125"/>
          </a:xfrm>
        </p:spPr>
        <p:txBody>
          <a:bodyPr/>
          <a:lstStyle/>
          <a:p>
            <a:fld id="{203A2EBC-B70D-400C-B624-6CE949F69608}" type="slidenum">
              <a:rPr kumimoji="1" lang="ja-JP" altLang="en-US" sz="1800" smtClean="0">
                <a:solidFill>
                  <a:schemeClr val="tx1"/>
                </a:solidFill>
              </a:rPr>
              <a:t>33</a:t>
            </a:fld>
            <a:endParaRPr kumimoji="1" lang="ja-JP" altLang="en-US" dirty="0">
              <a:solidFill>
                <a:schemeClr val="tx1"/>
              </a:solidFill>
            </a:endParaRPr>
          </a:p>
        </p:txBody>
      </p:sp>
      <p:sp>
        <p:nvSpPr>
          <p:cNvPr id="23" name="テキスト ボックス 22">
            <a:extLst>
              <a:ext uri="{FF2B5EF4-FFF2-40B4-BE49-F238E27FC236}">
                <a16:creationId xmlns:a16="http://schemas.microsoft.com/office/drawing/2014/main" id="{0F4E8AB5-7D8A-4F1E-8B54-8307FE1FC0FE}"/>
              </a:ext>
            </a:extLst>
          </p:cNvPr>
          <p:cNvSpPr txBox="1"/>
          <p:nvPr/>
        </p:nvSpPr>
        <p:spPr>
          <a:xfrm>
            <a:off x="0" y="0"/>
            <a:ext cx="9144000" cy="369332"/>
          </a:xfrm>
          <a:prstGeom prst="rect">
            <a:avLst/>
          </a:prstGeom>
          <a:solidFill>
            <a:schemeClr val="accent5">
              <a:lumMod val="40000"/>
              <a:lumOff val="60000"/>
            </a:schemeClr>
          </a:solidFill>
        </p:spPr>
        <p:txBody>
          <a:bodyPr wrap="square" rtlCol="0">
            <a:spAutoFit/>
          </a:bodyPr>
          <a:lstStyle/>
          <a:p>
            <a:r>
              <a:rPr kumimoji="1" lang="ja-JP" altLang="en-US" dirty="0">
                <a:latin typeface="BIZ UDPゴシック" panose="020B0400000000000000" pitchFamily="50" charset="-128"/>
                <a:ea typeface="BIZ UDPゴシック" panose="020B0400000000000000" pitchFamily="50" charset="-128"/>
              </a:rPr>
              <a:t>太陽光発電等再生可能エネルギー設備の建築物への設置義務を課している自治体事例（１）</a:t>
            </a:r>
          </a:p>
        </p:txBody>
      </p:sp>
    </p:spTree>
    <p:extLst>
      <p:ext uri="{BB962C8B-B14F-4D97-AF65-F5344CB8AC3E}">
        <p14:creationId xmlns:p14="http://schemas.microsoft.com/office/powerpoint/2010/main" val="42614410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706AC-B8A4-38B3-51D4-BD836AE713C1}"/>
            </a:ext>
          </a:extLst>
        </p:cNvPr>
        <p:cNvGrpSpPr/>
        <p:nvPr/>
      </p:nvGrpSpPr>
      <p:grpSpPr>
        <a:xfrm>
          <a:off x="0" y="0"/>
          <a:ext cx="0" cy="0"/>
          <a:chOff x="0" y="0"/>
          <a:chExt cx="0" cy="0"/>
        </a:xfrm>
      </p:grpSpPr>
      <p:sp>
        <p:nvSpPr>
          <p:cNvPr id="5" name="スライド番号プレースホルダー 4">
            <a:extLst>
              <a:ext uri="{FF2B5EF4-FFF2-40B4-BE49-F238E27FC236}">
                <a16:creationId xmlns:a16="http://schemas.microsoft.com/office/drawing/2014/main" id="{29A2623D-2392-4066-AC26-921D368D58EE}"/>
              </a:ext>
            </a:extLst>
          </p:cNvPr>
          <p:cNvSpPr>
            <a:spLocks noGrp="1"/>
          </p:cNvSpPr>
          <p:nvPr>
            <p:ph type="sldNum" sz="quarter" idx="12"/>
          </p:nvPr>
        </p:nvSpPr>
        <p:spPr>
          <a:xfrm>
            <a:off x="7077908" y="23160"/>
            <a:ext cx="2057400" cy="365125"/>
          </a:xfrm>
        </p:spPr>
        <p:txBody>
          <a:bodyPr/>
          <a:lstStyle/>
          <a:p>
            <a:fld id="{203A2EBC-B70D-400C-B624-6CE949F69608}" type="slidenum">
              <a:rPr kumimoji="1" lang="ja-JP" altLang="en-US" sz="1800" smtClean="0">
                <a:solidFill>
                  <a:schemeClr val="tx1"/>
                </a:solidFill>
              </a:rPr>
              <a:t>34</a:t>
            </a:fld>
            <a:endParaRPr kumimoji="1" lang="ja-JP" altLang="en-US" dirty="0">
              <a:solidFill>
                <a:schemeClr val="tx1"/>
              </a:solidFill>
            </a:endParaRPr>
          </a:p>
        </p:txBody>
      </p:sp>
      <p:sp>
        <p:nvSpPr>
          <p:cNvPr id="13" name="テキスト ボックス 12">
            <a:extLst>
              <a:ext uri="{FF2B5EF4-FFF2-40B4-BE49-F238E27FC236}">
                <a16:creationId xmlns:a16="http://schemas.microsoft.com/office/drawing/2014/main" id="{0C519C5B-204D-4B99-BE0B-5D77D1F2E96A}"/>
              </a:ext>
            </a:extLst>
          </p:cNvPr>
          <p:cNvSpPr txBox="1"/>
          <p:nvPr/>
        </p:nvSpPr>
        <p:spPr>
          <a:xfrm>
            <a:off x="0" y="0"/>
            <a:ext cx="9144000" cy="646331"/>
          </a:xfrm>
          <a:prstGeom prst="rect">
            <a:avLst/>
          </a:prstGeom>
          <a:solidFill>
            <a:schemeClr val="accent5">
              <a:lumMod val="40000"/>
              <a:lumOff val="60000"/>
            </a:schemeClr>
          </a:solidFill>
        </p:spPr>
        <p:txBody>
          <a:bodyPr wrap="square" rtlCol="0">
            <a:spAutoFit/>
          </a:bodyPr>
          <a:lstStyle/>
          <a:p>
            <a:r>
              <a:rPr kumimoji="1" lang="ja-JP" altLang="en-US" dirty="0">
                <a:latin typeface="BIZ UDPゴシック" panose="020B0400000000000000" pitchFamily="50" charset="-128"/>
                <a:ea typeface="BIZ UDPゴシック" panose="020B0400000000000000" pitchFamily="50" charset="-128"/>
              </a:rPr>
              <a:t>太陽光発電等再生可能エネルギー設備の建築物への設置義務を課している自治体事例</a:t>
            </a:r>
            <a:endParaRPr kumimoji="1" lang="en-US" altLang="ja-JP" dirty="0">
              <a:latin typeface="BIZ UDPゴシック" panose="020B0400000000000000" pitchFamily="50" charset="-128"/>
              <a:ea typeface="BIZ UDPゴシック" panose="020B0400000000000000" pitchFamily="50" charset="-128"/>
            </a:endParaRPr>
          </a:p>
          <a:p>
            <a:pPr algn="r"/>
            <a:r>
              <a:rPr kumimoji="1" lang="ja-JP" altLang="en-US" dirty="0">
                <a:latin typeface="BIZ UDPゴシック" panose="020B0400000000000000" pitchFamily="50" charset="-128"/>
                <a:ea typeface="BIZ UDPゴシック" panose="020B0400000000000000" pitchFamily="50" charset="-128"/>
              </a:rPr>
              <a:t>（</a:t>
            </a:r>
            <a:r>
              <a:rPr kumimoji="1" lang="en-US" altLang="ja-JP" dirty="0">
                <a:latin typeface="BIZ UDPゴシック" panose="020B0400000000000000" pitchFamily="50" charset="-128"/>
                <a:ea typeface="BIZ UDPゴシック" panose="020B0400000000000000" pitchFamily="50" charset="-128"/>
              </a:rPr>
              <a:t>2</a:t>
            </a:r>
            <a:r>
              <a:rPr kumimoji="1" lang="ja-JP" altLang="en-US" dirty="0">
                <a:latin typeface="BIZ UDPゴシック" panose="020B0400000000000000" pitchFamily="50" charset="-128"/>
                <a:ea typeface="BIZ UDPゴシック" panose="020B0400000000000000" pitchFamily="50" charset="-128"/>
              </a:rPr>
              <a:t>）</a:t>
            </a:r>
          </a:p>
        </p:txBody>
      </p:sp>
      <p:graphicFrame>
        <p:nvGraphicFramePr>
          <p:cNvPr id="8" name="表 4">
            <a:extLst>
              <a:ext uri="{FF2B5EF4-FFF2-40B4-BE49-F238E27FC236}">
                <a16:creationId xmlns:a16="http://schemas.microsoft.com/office/drawing/2014/main" id="{C0C81DDB-42EC-4BA8-8DE2-03308715BD3E}"/>
              </a:ext>
            </a:extLst>
          </p:cNvPr>
          <p:cNvGraphicFramePr>
            <a:graphicFrameLocks noGrp="1"/>
          </p:cNvGraphicFramePr>
          <p:nvPr/>
        </p:nvGraphicFramePr>
        <p:xfrm>
          <a:off x="54382" y="691843"/>
          <a:ext cx="9047650" cy="3238500"/>
        </p:xfrm>
        <a:graphic>
          <a:graphicData uri="http://schemas.openxmlformats.org/drawingml/2006/table">
            <a:tbl>
              <a:tblPr firstRow="1" bandRow="1">
                <a:tableStyleId>{5C22544A-7EE6-4342-B048-85BDC9FD1C3A}</a:tableStyleId>
              </a:tblPr>
              <a:tblGrid>
                <a:gridCol w="799305">
                  <a:extLst>
                    <a:ext uri="{9D8B030D-6E8A-4147-A177-3AD203B41FA5}">
                      <a16:colId xmlns:a16="http://schemas.microsoft.com/office/drawing/2014/main" val="3650787612"/>
                    </a:ext>
                  </a:extLst>
                </a:gridCol>
                <a:gridCol w="1552755">
                  <a:extLst>
                    <a:ext uri="{9D8B030D-6E8A-4147-A177-3AD203B41FA5}">
                      <a16:colId xmlns:a16="http://schemas.microsoft.com/office/drawing/2014/main" val="1302479319"/>
                    </a:ext>
                  </a:extLst>
                </a:gridCol>
                <a:gridCol w="1371600">
                  <a:extLst>
                    <a:ext uri="{9D8B030D-6E8A-4147-A177-3AD203B41FA5}">
                      <a16:colId xmlns:a16="http://schemas.microsoft.com/office/drawing/2014/main" val="2417081642"/>
                    </a:ext>
                  </a:extLst>
                </a:gridCol>
                <a:gridCol w="1300630">
                  <a:extLst>
                    <a:ext uri="{9D8B030D-6E8A-4147-A177-3AD203B41FA5}">
                      <a16:colId xmlns:a16="http://schemas.microsoft.com/office/drawing/2014/main" val="868411479"/>
                    </a:ext>
                  </a:extLst>
                </a:gridCol>
                <a:gridCol w="2029968">
                  <a:extLst>
                    <a:ext uri="{9D8B030D-6E8A-4147-A177-3AD203B41FA5}">
                      <a16:colId xmlns:a16="http://schemas.microsoft.com/office/drawing/2014/main" val="1565347112"/>
                    </a:ext>
                  </a:extLst>
                </a:gridCol>
                <a:gridCol w="1993392">
                  <a:extLst>
                    <a:ext uri="{9D8B030D-6E8A-4147-A177-3AD203B41FA5}">
                      <a16:colId xmlns:a16="http://schemas.microsoft.com/office/drawing/2014/main" val="3875424759"/>
                    </a:ext>
                  </a:extLst>
                </a:gridCol>
              </a:tblGrid>
              <a:tr h="186887">
                <a:tc rowSpan="2">
                  <a:txBody>
                    <a:bodyPr/>
                    <a:lstStyle/>
                    <a:p>
                      <a:r>
                        <a:rPr kumimoji="1" lang="ja-JP" altLang="en-US" sz="1000" dirty="0">
                          <a:solidFill>
                            <a:schemeClr val="tx1"/>
                          </a:solidFill>
                          <a:latin typeface="Meiryo UI" panose="020B0604030504040204" pitchFamily="50" charset="-128"/>
                          <a:ea typeface="Meiryo UI" panose="020B0604030504040204" pitchFamily="50" charset="-128"/>
                        </a:rPr>
                        <a:t>自治体</a:t>
                      </a:r>
                      <a:endParaRPr kumimoji="1" lang="en-US" altLang="ja-JP" sz="1000" dirty="0">
                        <a:solidFill>
                          <a:schemeClr val="tx1"/>
                        </a:solidFill>
                        <a:latin typeface="Meiryo UI" panose="020B0604030504040204" pitchFamily="50" charset="-128"/>
                        <a:ea typeface="Meiryo UI" panose="020B0604030504040204" pitchFamily="50" charset="-128"/>
                      </a:endParaRPr>
                    </a:p>
                  </a:txBody>
                  <a:tcPr marL="68580" marR="68580" marT="34290" marB="34290">
                    <a:solidFill>
                      <a:schemeClr val="accent1">
                        <a:lumMod val="60000"/>
                        <a:lumOff val="40000"/>
                      </a:schemeClr>
                    </a:solidFill>
                  </a:tcPr>
                </a:tc>
                <a:tc rowSpan="2">
                  <a:txBody>
                    <a:bodyPr/>
                    <a:lstStyle/>
                    <a:p>
                      <a:r>
                        <a:rPr kumimoji="1" lang="ja-JP" altLang="en-US" sz="1000" dirty="0">
                          <a:solidFill>
                            <a:schemeClr val="tx1"/>
                          </a:solidFill>
                          <a:latin typeface="Meiryo UI" panose="020B0604030504040204" pitchFamily="50" charset="-128"/>
                          <a:ea typeface="Meiryo UI" panose="020B0604030504040204" pitchFamily="50" charset="-128"/>
                        </a:rPr>
                        <a:t>根拠条例</a:t>
                      </a:r>
                      <a:endParaRPr kumimoji="1" lang="en-US" altLang="ja-JP" sz="1000" dirty="0">
                        <a:solidFill>
                          <a:schemeClr val="tx1"/>
                        </a:solidFill>
                        <a:latin typeface="Meiryo UI" panose="020B0604030504040204" pitchFamily="50" charset="-128"/>
                        <a:ea typeface="Meiryo UI" panose="020B0604030504040204" pitchFamily="50" charset="-128"/>
                      </a:endParaRPr>
                    </a:p>
                  </a:txBody>
                  <a:tcPr marL="68580" marR="68580" marT="34290" marB="34290">
                    <a:solidFill>
                      <a:schemeClr val="accent1">
                        <a:lumMod val="60000"/>
                        <a:lumOff val="40000"/>
                      </a:schemeClr>
                    </a:solidFill>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a:solidFill>
                            <a:schemeClr val="tx1"/>
                          </a:solidFill>
                          <a:latin typeface="Meiryo UI" panose="020B0604030504040204" pitchFamily="50" charset="-128"/>
                          <a:ea typeface="Meiryo UI" panose="020B0604030504040204" pitchFamily="50" charset="-128"/>
                        </a:rPr>
                        <a:t>義務対象者　（住宅・非住宅ともに対象）</a:t>
                      </a:r>
                      <a:endParaRPr kumimoji="1" lang="en-US" altLang="ja-JP" sz="1000" dirty="0">
                        <a:solidFill>
                          <a:schemeClr val="tx1"/>
                        </a:solidFill>
                        <a:latin typeface="Meiryo UI" panose="020B0604030504040204" pitchFamily="50" charset="-128"/>
                        <a:ea typeface="Meiryo UI" panose="020B0604030504040204" pitchFamily="50" charset="-128"/>
                      </a:endParaRPr>
                    </a:p>
                  </a:txBody>
                  <a:tcPr marL="68580" marR="68580" marT="34290" marB="34290">
                    <a:solidFill>
                      <a:schemeClr val="accent1">
                        <a:lumMod val="60000"/>
                        <a:lumOff val="40000"/>
                      </a:schemeClr>
                    </a:solidFill>
                  </a:tcPr>
                </a:tc>
                <a:tc hMerge="1">
                  <a:txBody>
                    <a:bodyPr/>
                    <a:lstStyle/>
                    <a:p>
                      <a:endParaRPr kumimoji="1" lang="en-US" altLang="ja-JP" sz="1100" dirty="0">
                        <a:solidFill>
                          <a:schemeClr val="tx1"/>
                        </a:solidFill>
                        <a:latin typeface="Meiryo UI" panose="020B0604030504040204" pitchFamily="50" charset="-128"/>
                        <a:ea typeface="Meiryo UI" panose="020B0604030504040204" pitchFamily="50" charset="-128"/>
                      </a:endParaRPr>
                    </a:p>
                  </a:txBody>
                  <a:tcPr>
                    <a:solidFill>
                      <a:schemeClr val="accent1">
                        <a:lumMod val="60000"/>
                        <a:lumOff val="40000"/>
                      </a:schemeClr>
                    </a:solidFill>
                  </a:tcPr>
                </a:tc>
                <a:tc rowSpan="2">
                  <a:txBody>
                    <a:bodyPr/>
                    <a:lstStyle/>
                    <a:p>
                      <a:r>
                        <a:rPr kumimoji="1" lang="ja-JP" altLang="en-US" sz="1000" dirty="0">
                          <a:solidFill>
                            <a:schemeClr val="tx1"/>
                          </a:solidFill>
                          <a:latin typeface="Meiryo UI" panose="020B0604030504040204" pitchFamily="50" charset="-128"/>
                          <a:ea typeface="Meiryo UI" panose="020B0604030504040204" pitchFamily="50" charset="-128"/>
                        </a:rPr>
                        <a:t>義務内容</a:t>
                      </a:r>
                      <a:endParaRPr kumimoji="1" lang="en-US" altLang="ja-JP" sz="1000" dirty="0">
                        <a:solidFill>
                          <a:schemeClr val="tx1"/>
                        </a:solidFill>
                        <a:latin typeface="Meiryo UI" panose="020B0604030504040204" pitchFamily="50" charset="-128"/>
                        <a:ea typeface="Meiryo UI" panose="020B0604030504040204" pitchFamily="50" charset="-128"/>
                      </a:endParaRPr>
                    </a:p>
                    <a:p>
                      <a:r>
                        <a:rPr kumimoji="1" lang="ja-JP" altLang="en-US" sz="1000" dirty="0">
                          <a:solidFill>
                            <a:schemeClr val="tx1"/>
                          </a:solidFill>
                          <a:latin typeface="Meiryo UI" panose="020B0604030504040204" pitchFamily="50" charset="-128"/>
                          <a:ea typeface="Meiryo UI" panose="020B0604030504040204" pitchFamily="50" charset="-128"/>
                        </a:rPr>
                        <a:t>（再エネ設備の導入）</a:t>
                      </a:r>
                    </a:p>
                  </a:txBody>
                  <a:tcPr marL="68580" marR="68580" marT="34290" marB="34290">
                    <a:solidFill>
                      <a:schemeClr val="accent1">
                        <a:lumMod val="60000"/>
                        <a:lumOff val="40000"/>
                      </a:schemeClr>
                    </a:solidFill>
                  </a:tcPr>
                </a:tc>
                <a:tc rowSpan="2">
                  <a:txBody>
                    <a:bodyPr/>
                    <a:lstStyle/>
                    <a:p>
                      <a:r>
                        <a:rPr kumimoji="1" lang="ja-JP" altLang="en-US" sz="1000" dirty="0">
                          <a:solidFill>
                            <a:schemeClr val="tx1"/>
                          </a:solidFill>
                          <a:latin typeface="Meiryo UI" panose="020B0604030504040204" pitchFamily="50" charset="-128"/>
                          <a:ea typeface="Meiryo UI" panose="020B0604030504040204" pitchFamily="50" charset="-128"/>
                        </a:rPr>
                        <a:t>活用可能な補助制度</a:t>
                      </a:r>
                      <a:endParaRPr kumimoji="1" lang="en-US" altLang="ja-JP" sz="1000" dirty="0">
                        <a:solidFill>
                          <a:schemeClr val="tx1"/>
                        </a:solidFill>
                        <a:latin typeface="Meiryo UI" panose="020B0604030504040204" pitchFamily="50" charset="-128"/>
                        <a:ea typeface="Meiryo UI" panose="020B0604030504040204" pitchFamily="50" charset="-128"/>
                      </a:endParaRPr>
                    </a:p>
                    <a:p>
                      <a:r>
                        <a:rPr kumimoji="1" lang="ja-JP" altLang="en-US" sz="1000" dirty="0">
                          <a:solidFill>
                            <a:schemeClr val="tx1"/>
                          </a:solidFill>
                          <a:latin typeface="Meiryo UI" panose="020B0604030504040204" pitchFamily="50" charset="-128"/>
                          <a:ea typeface="Meiryo UI" panose="020B0604030504040204" pitchFamily="50" charset="-128"/>
                        </a:rPr>
                        <a:t>（</a:t>
                      </a:r>
                      <a:r>
                        <a:rPr kumimoji="1" lang="en-US" altLang="ja-JP" sz="1000" dirty="0">
                          <a:solidFill>
                            <a:schemeClr val="tx1"/>
                          </a:solidFill>
                          <a:latin typeface="Meiryo UI" panose="020B0604030504040204" pitchFamily="50" charset="-128"/>
                          <a:ea typeface="Meiryo UI" panose="020B0604030504040204" pitchFamily="50" charset="-128"/>
                        </a:rPr>
                        <a:t>R8</a:t>
                      </a:r>
                      <a:r>
                        <a:rPr kumimoji="1" lang="ja-JP" altLang="en-US" sz="1000" dirty="0">
                          <a:solidFill>
                            <a:schemeClr val="tx1"/>
                          </a:solidFill>
                          <a:latin typeface="Meiryo UI" panose="020B0604030504040204" pitchFamily="50" charset="-128"/>
                          <a:ea typeface="Meiryo UI" panose="020B0604030504040204" pitchFamily="50" charset="-128"/>
                        </a:rPr>
                        <a:t>年度）</a:t>
                      </a:r>
                      <a:endParaRPr kumimoji="1" lang="en-US" altLang="ja-JP" sz="1000" dirty="0">
                        <a:solidFill>
                          <a:schemeClr val="tx1"/>
                        </a:solidFill>
                        <a:latin typeface="Meiryo UI" panose="020B0604030504040204" pitchFamily="50" charset="-128"/>
                        <a:ea typeface="Meiryo UI" panose="020B0604030504040204" pitchFamily="50" charset="-128"/>
                      </a:endParaRPr>
                    </a:p>
                  </a:txBody>
                  <a:tcPr marL="68580" marR="68580" marT="34290" marB="34290">
                    <a:solidFill>
                      <a:schemeClr val="accent1">
                        <a:lumMod val="60000"/>
                        <a:lumOff val="40000"/>
                      </a:schemeClr>
                    </a:solidFill>
                  </a:tcPr>
                </a:tc>
                <a:extLst>
                  <a:ext uri="{0D108BD9-81ED-4DB2-BD59-A6C34878D82A}">
                    <a16:rowId xmlns:a16="http://schemas.microsoft.com/office/drawing/2014/main" val="3507637082"/>
                  </a:ext>
                </a:extLst>
              </a:tr>
              <a:tr h="315774">
                <a:tc vMerge="1">
                  <a:txBody>
                    <a:bodyPr/>
                    <a:lstStyle/>
                    <a:p>
                      <a:endParaRPr kumimoji="1" lang="ja-JP" altLang="en-US"/>
                    </a:p>
                  </a:txBody>
                  <a:tcPr/>
                </a:tc>
                <a:tc vMerge="1">
                  <a:txBody>
                    <a:bodyPr/>
                    <a:lstStyle/>
                    <a:p>
                      <a:endParaRPr kumimoji="1" lang="ja-JP" altLang="en-US"/>
                    </a:p>
                  </a:txBody>
                  <a:tcPr/>
                </a:tc>
                <a:tc>
                  <a:txBody>
                    <a:bodyPr/>
                    <a:lstStyle/>
                    <a:p>
                      <a:r>
                        <a:rPr kumimoji="1" lang="zh-TW" altLang="en-US" sz="1000" dirty="0">
                          <a:solidFill>
                            <a:schemeClr val="tx1"/>
                          </a:solidFill>
                          <a:latin typeface="Meiryo UI" panose="020B0604030504040204" pitchFamily="50" charset="-128"/>
                          <a:ea typeface="Meiryo UI" panose="020B0604030504040204" pitchFamily="50" charset="-128"/>
                        </a:rPr>
                        <a:t>延床面積</a:t>
                      </a:r>
                    </a:p>
                    <a:p>
                      <a:r>
                        <a:rPr kumimoji="1" lang="zh-TW" altLang="en-US" sz="1000" dirty="0">
                          <a:solidFill>
                            <a:schemeClr val="tx1"/>
                          </a:solidFill>
                          <a:latin typeface="Meiryo UI" panose="020B0604030504040204" pitchFamily="50" charset="-128"/>
                          <a:ea typeface="Meiryo UI" panose="020B0604030504040204" pitchFamily="50" charset="-128"/>
                        </a:rPr>
                        <a:t>　</a:t>
                      </a:r>
                      <a:r>
                        <a:rPr kumimoji="1" lang="en-US" altLang="zh-TW" sz="1000" dirty="0">
                          <a:solidFill>
                            <a:schemeClr val="tx1"/>
                          </a:solidFill>
                          <a:latin typeface="Meiryo UI" panose="020B0604030504040204" pitchFamily="50" charset="-128"/>
                          <a:ea typeface="Meiryo UI" panose="020B0604030504040204" pitchFamily="50" charset="-128"/>
                        </a:rPr>
                        <a:t>2,000㎡</a:t>
                      </a:r>
                      <a:r>
                        <a:rPr kumimoji="1" lang="zh-TW" altLang="en-US" sz="1000" dirty="0">
                          <a:solidFill>
                            <a:schemeClr val="tx1"/>
                          </a:solidFill>
                          <a:latin typeface="Meiryo UI" panose="020B0604030504040204" pitchFamily="50" charset="-128"/>
                          <a:ea typeface="Meiryo UI" panose="020B0604030504040204" pitchFamily="50" charset="-128"/>
                        </a:rPr>
                        <a:t>以上</a:t>
                      </a:r>
                    </a:p>
                  </a:txBody>
                  <a:tcPr marL="68580" marR="68580" marT="34290" marB="34290">
                    <a:solidFill>
                      <a:schemeClr val="accent1">
                        <a:lumMod val="60000"/>
                        <a:lumOff val="40000"/>
                      </a:schemeClr>
                    </a:solidFill>
                  </a:tcPr>
                </a:tc>
                <a:tc>
                  <a:txBody>
                    <a:bodyPr/>
                    <a:lstStyle/>
                    <a:p>
                      <a:r>
                        <a:rPr kumimoji="1" lang="zh-TW" altLang="en-US" sz="1000" dirty="0">
                          <a:solidFill>
                            <a:schemeClr val="tx1"/>
                          </a:solidFill>
                          <a:latin typeface="Meiryo UI" panose="020B0604030504040204" pitchFamily="50" charset="-128"/>
                          <a:ea typeface="Meiryo UI" panose="020B0604030504040204" pitchFamily="50" charset="-128"/>
                        </a:rPr>
                        <a:t>延床面積</a:t>
                      </a:r>
                    </a:p>
                    <a:p>
                      <a:r>
                        <a:rPr kumimoji="1" lang="zh-TW" altLang="en-US" sz="1000" dirty="0">
                          <a:solidFill>
                            <a:schemeClr val="tx1"/>
                          </a:solidFill>
                          <a:latin typeface="Meiryo UI" panose="020B0604030504040204" pitchFamily="50" charset="-128"/>
                          <a:ea typeface="Meiryo UI" panose="020B0604030504040204" pitchFamily="50" charset="-128"/>
                        </a:rPr>
                        <a:t>　</a:t>
                      </a:r>
                      <a:r>
                        <a:rPr kumimoji="1" lang="en-US" altLang="zh-TW" sz="1000" dirty="0">
                          <a:solidFill>
                            <a:schemeClr val="tx1"/>
                          </a:solidFill>
                          <a:latin typeface="Meiryo UI" panose="020B0604030504040204" pitchFamily="50" charset="-128"/>
                          <a:ea typeface="Meiryo UI" panose="020B0604030504040204" pitchFamily="50" charset="-128"/>
                        </a:rPr>
                        <a:t>2,000 ㎡</a:t>
                      </a:r>
                      <a:r>
                        <a:rPr kumimoji="1" lang="zh-TW" altLang="en-US" sz="1000" dirty="0">
                          <a:solidFill>
                            <a:schemeClr val="tx1"/>
                          </a:solidFill>
                          <a:latin typeface="Meiryo UI" panose="020B0604030504040204" pitchFamily="50" charset="-128"/>
                          <a:ea typeface="Meiryo UI" panose="020B0604030504040204" pitchFamily="50" charset="-128"/>
                        </a:rPr>
                        <a:t>未</a:t>
                      </a:r>
                      <a:r>
                        <a:rPr kumimoji="1" lang="ja-JP" altLang="en-US" sz="1000" dirty="0">
                          <a:solidFill>
                            <a:schemeClr val="tx1"/>
                          </a:solidFill>
                          <a:latin typeface="Meiryo UI" panose="020B0604030504040204" pitchFamily="50" charset="-128"/>
                          <a:ea typeface="Meiryo UI" panose="020B0604030504040204" pitchFamily="50" charset="-128"/>
                        </a:rPr>
                        <a:t>満</a:t>
                      </a:r>
                      <a:r>
                        <a:rPr kumimoji="1" lang="en-US" altLang="ja-JP" sz="1000" dirty="0">
                          <a:solidFill>
                            <a:schemeClr val="tx1"/>
                          </a:solidFill>
                          <a:latin typeface="Meiryo UI" panose="020B0604030504040204" pitchFamily="50" charset="-128"/>
                          <a:ea typeface="Meiryo UI" panose="020B0604030504040204" pitchFamily="50" charset="-128"/>
                        </a:rPr>
                        <a:t>(※)</a:t>
                      </a:r>
                      <a:endParaRPr kumimoji="1" lang="zh-TW" altLang="en-US" sz="1000" dirty="0">
                        <a:solidFill>
                          <a:schemeClr val="tx1"/>
                        </a:solidFill>
                        <a:latin typeface="Meiryo UI" panose="020B0604030504040204" pitchFamily="50" charset="-128"/>
                        <a:ea typeface="Meiryo UI" panose="020B0604030504040204" pitchFamily="50" charset="-128"/>
                      </a:endParaRPr>
                    </a:p>
                  </a:txBody>
                  <a:tcPr marL="68580" marR="68580" marT="34290" marB="34290">
                    <a:solidFill>
                      <a:schemeClr val="accent1">
                        <a:lumMod val="60000"/>
                        <a:lumOff val="40000"/>
                      </a:schemeClr>
                    </a:solidFill>
                  </a:tcPr>
                </a:tc>
                <a:tc vMerge="1">
                  <a:txBody>
                    <a:bodyPr/>
                    <a:lstStyle/>
                    <a:p>
                      <a:endParaRPr kumimoji="1" lang="ja-JP" altLang="en-US"/>
                    </a:p>
                  </a:txBody>
                  <a:tcPr/>
                </a:tc>
                <a:tc vMerge="1">
                  <a:txBody>
                    <a:bodyPr/>
                    <a:lstStyle/>
                    <a:p>
                      <a:endParaRPr kumimoji="1" lang="ja-JP" altLang="en-US"/>
                    </a:p>
                  </a:txBody>
                  <a:tcPr/>
                </a:tc>
                <a:extLst>
                  <a:ext uri="{0D108BD9-81ED-4DB2-BD59-A6C34878D82A}">
                    <a16:rowId xmlns:a16="http://schemas.microsoft.com/office/drawing/2014/main" val="3625796603"/>
                  </a:ext>
                </a:extLst>
              </a:tr>
              <a:tr h="445350">
                <a:tc rowSpan="2">
                  <a:txBody>
                    <a:bodyPr/>
                    <a:lstStyle/>
                    <a:p>
                      <a:r>
                        <a:rPr kumimoji="1" lang="ja-JP" altLang="en-US" sz="1000" dirty="0">
                          <a:latin typeface="Meiryo UI" panose="020B0604030504040204" pitchFamily="50" charset="-128"/>
                          <a:ea typeface="Meiryo UI" panose="020B0604030504040204" pitchFamily="50" charset="-128"/>
                        </a:rPr>
                        <a:t>仙台市</a:t>
                      </a:r>
                      <a:endParaRPr kumimoji="1" lang="en-US" altLang="ja-JP" sz="1000" dirty="0">
                        <a:latin typeface="Meiryo UI" panose="020B0604030504040204" pitchFamily="50" charset="-128"/>
                        <a:ea typeface="Meiryo UI" panose="020B0604030504040204" pitchFamily="50" charset="-128"/>
                      </a:endParaRPr>
                    </a:p>
                  </a:txBody>
                  <a:tcPr marL="68580" marR="68580" marT="34290" marB="34290">
                    <a:solidFill>
                      <a:schemeClr val="bg1">
                        <a:lumMod val="75000"/>
                      </a:schemeClr>
                    </a:solidFill>
                  </a:tcPr>
                </a:tc>
                <a:tc rowSpan="2">
                  <a:txBody>
                    <a:bodyPr/>
                    <a:lstStyle/>
                    <a:p>
                      <a:r>
                        <a:rPr kumimoji="1" lang="ja-JP" altLang="en-US" sz="1000" dirty="0">
                          <a:latin typeface="Meiryo UI" panose="020B0604030504040204" pitchFamily="50" charset="-128"/>
                          <a:ea typeface="Meiryo UI" panose="020B0604030504040204" pitchFamily="50" charset="-128"/>
                        </a:rPr>
                        <a:t>・仙台市地球温暖化対策等の推進に関する条例</a:t>
                      </a:r>
                    </a:p>
                  </a:txBody>
                  <a:tcPr marL="68580" marR="68580" marT="34290" marB="34290">
                    <a:solidFill>
                      <a:schemeClr val="bg1">
                        <a:lumMod val="85000"/>
                      </a:schemeClr>
                    </a:solidFill>
                  </a:tcPr>
                </a:tc>
                <a:tc>
                  <a:txBody>
                    <a:bodyPr/>
                    <a:lstStyle/>
                    <a:p>
                      <a:r>
                        <a:rPr kumimoji="1" lang="ja-JP" altLang="en-US" sz="1000" dirty="0">
                          <a:latin typeface="Meiryo UI" panose="020B0604030504040204" pitchFamily="50" charset="-128"/>
                          <a:ea typeface="Meiryo UI" panose="020B0604030504040204" pitchFamily="50" charset="-128"/>
                        </a:rPr>
                        <a:t>新築、増改築する建築主（</a:t>
                      </a:r>
                      <a:r>
                        <a:rPr kumimoji="1" lang="en-US" altLang="ja-JP" sz="1000" dirty="0">
                          <a:latin typeface="Meiryo UI" panose="020B0604030504040204" pitchFamily="50" charset="-128"/>
                          <a:ea typeface="Meiryo UI" panose="020B0604030504040204" pitchFamily="50" charset="-128"/>
                        </a:rPr>
                        <a:t>R9.4</a:t>
                      </a:r>
                      <a:r>
                        <a:rPr kumimoji="1" lang="ja-JP" altLang="en-US" sz="1000" dirty="0">
                          <a:latin typeface="Meiryo UI" panose="020B0604030504040204" pitchFamily="50" charset="-128"/>
                          <a:ea typeface="Meiryo UI" panose="020B0604030504040204" pitchFamily="50" charset="-128"/>
                        </a:rPr>
                        <a:t>～）</a:t>
                      </a:r>
                    </a:p>
                  </a:txBody>
                  <a:tcPr marL="68580" marR="68580" marT="34290" marB="34290">
                    <a:solidFill>
                      <a:schemeClr val="bg1">
                        <a:lumMod val="85000"/>
                      </a:schemeClr>
                    </a:solidFill>
                  </a:tcPr>
                </a:tc>
                <a:tc>
                  <a:txBody>
                    <a:bodyPr/>
                    <a:lstStyle/>
                    <a:p>
                      <a:endParaRPr kumimoji="1" lang="en-US" altLang="ja-JP" sz="1000" dirty="0">
                        <a:latin typeface="Meiryo UI" panose="020B0604030504040204" pitchFamily="50" charset="-128"/>
                        <a:ea typeface="Meiryo UI" panose="020B0604030504040204" pitchFamily="50" charset="-128"/>
                      </a:endParaRPr>
                    </a:p>
                  </a:txBody>
                  <a:tcPr marL="68580" marR="68580" marT="34290" marB="34290">
                    <a:solidFill>
                      <a:schemeClr val="bg1">
                        <a:lumMod val="85000"/>
                      </a:schemeClr>
                    </a:solidFill>
                  </a:tcPr>
                </a:tc>
                <a:tc>
                  <a:txBody>
                    <a:bodyPr/>
                    <a:lstStyle/>
                    <a:p>
                      <a:r>
                        <a:rPr kumimoji="1" lang="ja-JP" altLang="en-US" sz="1000" dirty="0">
                          <a:latin typeface="Meiryo UI" panose="020B0604030504040204" pitchFamily="50" charset="-128"/>
                          <a:ea typeface="Meiryo UI" panose="020B0604030504040204" pitchFamily="50" charset="-128"/>
                        </a:rPr>
                        <a:t>建築面積に応じて設置</a:t>
                      </a:r>
                      <a:endParaRPr kumimoji="1" lang="en-US" altLang="ja-JP" sz="1000" dirty="0">
                        <a:latin typeface="Meiryo UI" panose="020B0604030504040204" pitchFamily="50" charset="-128"/>
                        <a:ea typeface="Meiryo UI" panose="020B0604030504040204" pitchFamily="50" charset="-128"/>
                      </a:endParaRPr>
                    </a:p>
                  </a:txBody>
                  <a:tcPr marL="68580" marR="68580" marT="34290" marB="34290">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a:latin typeface="Meiryo UI" panose="020B0604030504040204" pitchFamily="50" charset="-128"/>
                          <a:ea typeface="Meiryo UI" panose="020B0604030504040204" pitchFamily="50" charset="-128"/>
                        </a:rPr>
                        <a:t>＜太陽光発電設備＞</a:t>
                      </a:r>
                      <a:endParaRPr kumimoji="1" lang="en-US" altLang="ja-JP" sz="1000" dirty="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dirty="0">
                          <a:latin typeface="Meiryo UI" panose="020B0604030504040204" pitchFamily="50" charset="-128"/>
                          <a:ea typeface="Meiryo UI" panose="020B0604030504040204" pitchFamily="50" charset="-128"/>
                        </a:rPr>
                        <a:t>(</a:t>
                      </a:r>
                      <a:r>
                        <a:rPr kumimoji="1" lang="ja-JP" altLang="en-US" sz="1000" dirty="0">
                          <a:latin typeface="Meiryo UI" panose="020B0604030504040204" pitchFamily="50" charset="-128"/>
                          <a:ea typeface="Meiryo UI" panose="020B0604030504040204" pitchFamily="50" charset="-128"/>
                        </a:rPr>
                        <a:t>事業者向け</a:t>
                      </a:r>
                      <a:r>
                        <a:rPr kumimoji="1" lang="en-US" altLang="ja-JP" sz="1000" dirty="0">
                          <a:latin typeface="Meiryo UI" panose="020B0604030504040204" pitchFamily="50" charset="-128"/>
                          <a:ea typeface="Meiryo UI" panose="020B0604030504040204" pitchFamily="50" charset="-128"/>
                        </a:rPr>
                        <a:t>)</a:t>
                      </a:r>
                      <a:r>
                        <a:rPr kumimoji="1" lang="ja-JP" altLang="en-US" sz="1000" dirty="0">
                          <a:latin typeface="Meiryo UI" panose="020B0604030504040204" pitchFamily="50" charset="-128"/>
                          <a:ea typeface="Meiryo UI" panose="020B0604030504040204" pitchFamily="50" charset="-128"/>
                        </a:rPr>
                        <a:t>中小企業等 </a:t>
                      </a:r>
                      <a:endParaRPr kumimoji="1" lang="en-US" altLang="ja-JP" sz="1000" dirty="0">
                        <a:latin typeface="Meiryo UI" panose="020B0604030504040204" pitchFamily="50" charset="-128"/>
                        <a:ea typeface="Meiryo UI" panose="020B0604030504040204" pitchFamily="50" charset="-128"/>
                      </a:endParaRPr>
                    </a:p>
                    <a:p>
                      <a:r>
                        <a:rPr kumimoji="1" lang="ja-JP" altLang="en-US" sz="1000" dirty="0">
                          <a:latin typeface="Meiryo UI" panose="020B0604030504040204" pitchFamily="50" charset="-128"/>
                          <a:ea typeface="Meiryo UI" panose="020B0604030504040204" pitchFamily="50" charset="-128"/>
                        </a:rPr>
                        <a:t>・</a:t>
                      </a:r>
                      <a:r>
                        <a:rPr kumimoji="1" lang="en-US" altLang="ja-JP" sz="1000" dirty="0">
                          <a:latin typeface="Meiryo UI" panose="020B0604030504040204" pitchFamily="50" charset="-128"/>
                          <a:ea typeface="Meiryo UI" panose="020B0604030504040204" pitchFamily="50" charset="-128"/>
                        </a:rPr>
                        <a:t>5</a:t>
                      </a:r>
                      <a:r>
                        <a:rPr kumimoji="1" lang="ja-JP" altLang="en-US" sz="1000" dirty="0">
                          <a:latin typeface="Meiryo UI" panose="020B0604030504040204" pitchFamily="50" charset="-128"/>
                          <a:ea typeface="Meiryo UI" panose="020B0604030504040204" pitchFamily="50" charset="-128"/>
                        </a:rPr>
                        <a:t>万円／</a:t>
                      </a:r>
                      <a:r>
                        <a:rPr kumimoji="1" lang="en-US" altLang="ja-JP" sz="1000" dirty="0">
                          <a:latin typeface="Meiryo UI" panose="020B0604030504040204" pitchFamily="50" charset="-128"/>
                          <a:ea typeface="Meiryo UI" panose="020B0604030504040204" pitchFamily="50" charset="-128"/>
                        </a:rPr>
                        <a:t>kW</a:t>
                      </a:r>
                      <a:r>
                        <a:rPr kumimoji="1" lang="ja-JP" altLang="en-US" sz="1000" dirty="0">
                          <a:latin typeface="Meiryo UI" panose="020B0604030504040204" pitchFamily="50" charset="-128"/>
                          <a:ea typeface="Meiryo UI" panose="020B0604030504040204" pitchFamily="50" charset="-128"/>
                        </a:rPr>
                        <a:t>（上限</a:t>
                      </a:r>
                      <a:r>
                        <a:rPr kumimoji="1" lang="en-US" altLang="ja-JP" sz="1000" dirty="0">
                          <a:latin typeface="Meiryo UI" panose="020B0604030504040204" pitchFamily="50" charset="-128"/>
                          <a:ea typeface="Meiryo UI" panose="020B0604030504040204" pitchFamily="50" charset="-128"/>
                        </a:rPr>
                        <a:t>250</a:t>
                      </a:r>
                      <a:r>
                        <a:rPr kumimoji="1" lang="ja-JP" altLang="en-US" sz="1000" dirty="0">
                          <a:latin typeface="Meiryo UI" panose="020B0604030504040204" pitchFamily="50" charset="-128"/>
                          <a:ea typeface="Meiryo UI" panose="020B0604030504040204" pitchFamily="50" charset="-128"/>
                        </a:rPr>
                        <a:t>万円）</a:t>
                      </a:r>
                      <a:endParaRPr kumimoji="1" lang="en-US" altLang="ja-JP" sz="1000" dirty="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dirty="0">
                          <a:latin typeface="Meiryo UI" panose="020B0604030504040204" pitchFamily="50" charset="-128"/>
                          <a:ea typeface="Meiryo UI" panose="020B0604030504040204" pitchFamily="50" charset="-128"/>
                        </a:rPr>
                        <a:t>(</a:t>
                      </a:r>
                      <a:r>
                        <a:rPr kumimoji="1" lang="ja-JP" altLang="en-US" sz="1000" dirty="0">
                          <a:latin typeface="Meiryo UI" panose="020B0604030504040204" pitchFamily="50" charset="-128"/>
                          <a:ea typeface="Meiryo UI" panose="020B0604030504040204" pitchFamily="50" charset="-128"/>
                        </a:rPr>
                        <a:t>共同住宅向け</a:t>
                      </a:r>
                      <a:r>
                        <a:rPr kumimoji="1" lang="en-US" altLang="ja-JP" sz="1000" dirty="0">
                          <a:latin typeface="Meiryo UI" panose="020B0604030504040204" pitchFamily="50" charset="-128"/>
                          <a:ea typeface="Meiryo UI" panose="020B0604030504040204" pitchFamily="50" charset="-128"/>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a:latin typeface="Meiryo UI" panose="020B0604030504040204" pitchFamily="50" charset="-128"/>
                          <a:ea typeface="Meiryo UI" panose="020B0604030504040204" pitchFamily="50" charset="-128"/>
                        </a:rPr>
                        <a:t>個人事業主または法人</a:t>
                      </a:r>
                      <a:endParaRPr kumimoji="1" lang="en-US" altLang="ja-JP" sz="1000" dirty="0">
                        <a:latin typeface="Meiryo UI" panose="020B0604030504040204" pitchFamily="50" charset="-128"/>
                        <a:ea typeface="Meiryo UI" panose="020B0604030504040204" pitchFamily="50" charset="-128"/>
                      </a:endParaRPr>
                    </a:p>
                    <a:p>
                      <a:r>
                        <a:rPr kumimoji="1" lang="ja-JP" altLang="en-US" sz="1000" dirty="0">
                          <a:latin typeface="Meiryo UI" panose="020B0604030504040204" pitchFamily="50" charset="-128"/>
                          <a:ea typeface="Meiryo UI" panose="020B0604030504040204" pitchFamily="50" charset="-128"/>
                        </a:rPr>
                        <a:t>・</a:t>
                      </a:r>
                      <a:r>
                        <a:rPr kumimoji="1" lang="en-US" altLang="ja-JP" sz="1000" dirty="0">
                          <a:latin typeface="Meiryo UI" panose="020B0604030504040204" pitchFamily="50" charset="-128"/>
                          <a:ea typeface="Meiryo UI" panose="020B0604030504040204" pitchFamily="50" charset="-128"/>
                        </a:rPr>
                        <a:t>5</a:t>
                      </a:r>
                      <a:r>
                        <a:rPr kumimoji="1" lang="ja-JP" altLang="en-US" sz="1000" dirty="0">
                          <a:latin typeface="Meiryo UI" panose="020B0604030504040204" pitchFamily="50" charset="-128"/>
                          <a:ea typeface="Meiryo UI" panose="020B0604030504040204" pitchFamily="50" charset="-128"/>
                        </a:rPr>
                        <a:t>万円／</a:t>
                      </a:r>
                      <a:r>
                        <a:rPr kumimoji="1" lang="en-US" altLang="ja-JP" sz="1000" dirty="0">
                          <a:latin typeface="Meiryo UI" panose="020B0604030504040204" pitchFamily="50" charset="-128"/>
                          <a:ea typeface="Meiryo UI" panose="020B0604030504040204" pitchFamily="50" charset="-128"/>
                        </a:rPr>
                        <a:t>kW</a:t>
                      </a:r>
                      <a:r>
                        <a:rPr kumimoji="1" lang="ja-JP" altLang="en-US" sz="1000" dirty="0">
                          <a:latin typeface="Meiryo UI" panose="020B0604030504040204" pitchFamily="50" charset="-128"/>
                          <a:ea typeface="Meiryo UI" panose="020B0604030504040204" pitchFamily="50" charset="-128"/>
                        </a:rPr>
                        <a:t>（上限</a:t>
                      </a:r>
                      <a:r>
                        <a:rPr kumimoji="1" lang="en-US" altLang="ja-JP" sz="1000" dirty="0">
                          <a:latin typeface="Meiryo UI" panose="020B0604030504040204" pitchFamily="50" charset="-128"/>
                          <a:ea typeface="Meiryo UI" panose="020B0604030504040204" pitchFamily="50" charset="-128"/>
                        </a:rPr>
                        <a:t>50</a:t>
                      </a:r>
                      <a:r>
                        <a:rPr kumimoji="1" lang="ja-JP" altLang="en-US" sz="1000" dirty="0">
                          <a:latin typeface="Meiryo UI" panose="020B0604030504040204" pitchFamily="50" charset="-128"/>
                          <a:ea typeface="Meiryo UI" panose="020B0604030504040204" pitchFamily="50" charset="-128"/>
                        </a:rPr>
                        <a:t>万円）</a:t>
                      </a:r>
                      <a:endParaRPr kumimoji="1" lang="en-US" altLang="ja-JP" sz="1000" dirty="0">
                        <a:latin typeface="Meiryo UI" panose="020B0604030504040204" pitchFamily="50" charset="-128"/>
                        <a:ea typeface="Meiryo UI" panose="020B0604030504040204" pitchFamily="50" charset="-128"/>
                      </a:endParaRPr>
                    </a:p>
                  </a:txBody>
                  <a:tcPr marL="68580" marR="68580" marT="34290" marB="34290">
                    <a:solidFill>
                      <a:schemeClr val="bg1">
                        <a:lumMod val="85000"/>
                      </a:schemeClr>
                    </a:solidFill>
                  </a:tcPr>
                </a:tc>
                <a:extLst>
                  <a:ext uri="{0D108BD9-81ED-4DB2-BD59-A6C34878D82A}">
                    <a16:rowId xmlns:a16="http://schemas.microsoft.com/office/drawing/2014/main" val="3925209250"/>
                  </a:ext>
                </a:extLst>
              </a:tr>
              <a:tr h="222675">
                <a:tc vMerge="1">
                  <a:txBody>
                    <a:bodyPr/>
                    <a:lstStyle/>
                    <a:p>
                      <a:endParaRPr kumimoji="1" lang="ja-JP" altLang="en-US"/>
                    </a:p>
                  </a:txBody>
                  <a:tcPr>
                    <a:solidFill>
                      <a:schemeClr val="bg1">
                        <a:lumMod val="75000"/>
                      </a:schemeClr>
                    </a:solidFill>
                  </a:tcPr>
                </a:tc>
                <a:tc vMerge="1">
                  <a:txBody>
                    <a:bodyPr/>
                    <a:lstStyle/>
                    <a:p>
                      <a:endParaRPr kumimoji="1" lang="ja-JP" altLang="en-US"/>
                    </a:p>
                  </a:txBody>
                  <a:tcPr>
                    <a:solidFill>
                      <a:schemeClr val="bg1">
                        <a:lumMod val="85000"/>
                      </a:schemeClr>
                    </a:solidFill>
                  </a:tcPr>
                </a:tc>
                <a:tc>
                  <a:txBody>
                    <a:bodyPr/>
                    <a:lstStyle/>
                    <a:p>
                      <a:endParaRPr kumimoji="1" lang="ja-JP" altLang="en-US" sz="1000" dirty="0">
                        <a:latin typeface="Meiryo UI" panose="020B0604030504040204" pitchFamily="50" charset="-128"/>
                        <a:ea typeface="Meiryo UI" panose="020B0604030504040204" pitchFamily="50" charset="-128"/>
                      </a:endParaRPr>
                    </a:p>
                  </a:txBody>
                  <a:tcPr marL="68580" marR="68580" marT="34290" marB="34290">
                    <a:solidFill>
                      <a:schemeClr val="bg1">
                        <a:lumMod val="85000"/>
                      </a:schemeClr>
                    </a:solidFill>
                  </a:tcPr>
                </a:tc>
                <a:tc>
                  <a:txBody>
                    <a:bodyPr/>
                    <a:lstStyle/>
                    <a:p>
                      <a:r>
                        <a:rPr kumimoji="1" lang="ja-JP" altLang="en-US" sz="1000" dirty="0">
                          <a:latin typeface="Meiryo UI" panose="020B0604030504040204" pitchFamily="50" charset="-128"/>
                          <a:ea typeface="Meiryo UI" panose="020B0604030504040204" pitchFamily="50" charset="-128"/>
                        </a:rPr>
                        <a:t>延床面積が</a:t>
                      </a:r>
                      <a:r>
                        <a:rPr kumimoji="1" lang="en-US" altLang="ja-JP" sz="1000" dirty="0">
                          <a:latin typeface="Meiryo UI" panose="020B0604030504040204" pitchFamily="50" charset="-128"/>
                          <a:ea typeface="Meiryo UI" panose="020B0604030504040204" pitchFamily="50" charset="-128"/>
                        </a:rPr>
                        <a:t>2,000㎡</a:t>
                      </a:r>
                      <a:r>
                        <a:rPr kumimoji="1" lang="ja-JP" altLang="en-US" sz="1000" dirty="0">
                          <a:latin typeface="Meiryo UI" panose="020B0604030504040204" pitchFamily="50" charset="-128"/>
                          <a:ea typeface="Meiryo UI" panose="020B0604030504040204" pitchFamily="50" charset="-128"/>
                        </a:rPr>
                        <a:t>未満の建築物を年</a:t>
                      </a:r>
                      <a:r>
                        <a:rPr kumimoji="1" lang="en-US" altLang="ja-JP" sz="1000" dirty="0">
                          <a:latin typeface="Meiryo UI" panose="020B0604030504040204" pitchFamily="50" charset="-128"/>
                          <a:ea typeface="Meiryo UI" panose="020B0604030504040204" pitchFamily="50" charset="-128"/>
                        </a:rPr>
                        <a:t>5,000㎡</a:t>
                      </a:r>
                      <a:r>
                        <a:rPr kumimoji="1" lang="ja-JP" altLang="en-US" sz="1000" dirty="0">
                          <a:latin typeface="Meiryo UI" panose="020B0604030504040204" pitchFamily="50" charset="-128"/>
                          <a:ea typeface="Meiryo UI" panose="020B0604030504040204" pitchFamily="50" charset="-128"/>
                        </a:rPr>
                        <a:t>以上新築する建築事業者</a:t>
                      </a:r>
                      <a:endParaRPr kumimoji="1" lang="en-US" altLang="ja-JP" sz="1000" dirty="0">
                        <a:latin typeface="Meiryo UI" panose="020B0604030504040204" pitchFamily="50" charset="-128"/>
                        <a:ea typeface="Meiryo UI" panose="020B0604030504040204" pitchFamily="50" charset="-128"/>
                      </a:endParaRPr>
                    </a:p>
                    <a:p>
                      <a:r>
                        <a:rPr kumimoji="1" lang="ja-JP" altLang="en-US" sz="1000" dirty="0">
                          <a:latin typeface="Meiryo UI" panose="020B0604030504040204" pitchFamily="50" charset="-128"/>
                          <a:ea typeface="Meiryo UI" panose="020B0604030504040204" pitchFamily="50" charset="-128"/>
                        </a:rPr>
                        <a:t>（</a:t>
                      </a:r>
                      <a:r>
                        <a:rPr kumimoji="1" lang="en-US" altLang="ja-JP" sz="1000" dirty="0">
                          <a:latin typeface="Meiryo UI" panose="020B0604030504040204" pitchFamily="50" charset="-128"/>
                          <a:ea typeface="Meiryo UI" panose="020B0604030504040204" pitchFamily="50" charset="-128"/>
                        </a:rPr>
                        <a:t>R9.4</a:t>
                      </a:r>
                      <a:r>
                        <a:rPr kumimoji="1" lang="ja-JP" altLang="en-US" sz="1000" dirty="0">
                          <a:latin typeface="Meiryo UI" panose="020B0604030504040204" pitchFamily="50" charset="-128"/>
                          <a:ea typeface="Meiryo UI" panose="020B0604030504040204" pitchFamily="50" charset="-128"/>
                        </a:rPr>
                        <a:t>～）</a:t>
                      </a:r>
                    </a:p>
                  </a:txBody>
                  <a:tcPr marL="68580" marR="68580" marT="34290" marB="34290">
                    <a:solidFill>
                      <a:schemeClr val="bg1">
                        <a:lumMod val="85000"/>
                      </a:schemeClr>
                    </a:solidFill>
                  </a:tcPr>
                </a:tc>
                <a:tc>
                  <a:txBody>
                    <a:bodyPr/>
                    <a:lstStyle/>
                    <a:p>
                      <a:r>
                        <a:rPr kumimoji="1" lang="ja-JP" altLang="en-US" sz="1000" dirty="0">
                          <a:latin typeface="Meiryo UI" panose="020B0604030504040204" pitchFamily="50" charset="-128"/>
                          <a:ea typeface="Meiryo UI" panose="020B0604030504040204" pitchFamily="50" charset="-128"/>
                        </a:rPr>
                        <a:t>事業者が供給する棟数に応じて設置</a:t>
                      </a:r>
                    </a:p>
                  </a:txBody>
                  <a:tcPr marL="68580" marR="68580" marT="34290" marB="34290">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a:latin typeface="Meiryo UI" panose="020B0604030504040204" pitchFamily="50" charset="-128"/>
                          <a:ea typeface="Meiryo UI" panose="020B0604030504040204" pitchFamily="50" charset="-128"/>
                        </a:rPr>
                        <a:t>＜太陽光発電設備＞</a:t>
                      </a:r>
                      <a:endParaRPr kumimoji="1" lang="en-US" altLang="ja-JP" sz="1000" dirty="0">
                        <a:latin typeface="Meiryo UI" panose="020B0604030504040204" pitchFamily="50" charset="-128"/>
                        <a:ea typeface="Meiryo UI" panose="020B0604030504040204" pitchFamily="50" charset="-128"/>
                      </a:endParaRPr>
                    </a:p>
                    <a:p>
                      <a:r>
                        <a:rPr kumimoji="1" lang="ja-JP" altLang="en-US" sz="1000" dirty="0">
                          <a:latin typeface="Meiryo UI" panose="020B0604030504040204" pitchFamily="50" charset="-128"/>
                          <a:ea typeface="Meiryo UI" panose="020B0604030504040204" pitchFamily="50" charset="-128"/>
                        </a:rPr>
                        <a:t>・</a:t>
                      </a:r>
                      <a:r>
                        <a:rPr kumimoji="1" lang="en-US" altLang="ja-JP" sz="1000" dirty="0">
                          <a:latin typeface="Meiryo UI" panose="020B0604030504040204" pitchFamily="50" charset="-128"/>
                          <a:ea typeface="Meiryo UI" panose="020B0604030504040204" pitchFamily="50" charset="-128"/>
                        </a:rPr>
                        <a:t>ZEH</a:t>
                      </a:r>
                      <a:r>
                        <a:rPr kumimoji="1" lang="ja-JP" altLang="en-US" sz="1000" dirty="0">
                          <a:latin typeface="Meiryo UI" panose="020B0604030504040204" pitchFamily="50" charset="-128"/>
                          <a:ea typeface="Meiryo UI" panose="020B0604030504040204" pitchFamily="50" charset="-128"/>
                        </a:rPr>
                        <a:t>水準： </a:t>
                      </a:r>
                      <a:r>
                        <a:rPr kumimoji="1" lang="en-US" altLang="ja-JP" sz="1000" dirty="0">
                          <a:latin typeface="Meiryo UI" panose="020B0604030504040204" pitchFamily="50" charset="-128"/>
                          <a:ea typeface="Meiryo UI" panose="020B0604030504040204" pitchFamily="50" charset="-128"/>
                        </a:rPr>
                        <a:t>2kW</a:t>
                      </a:r>
                      <a:r>
                        <a:rPr kumimoji="1" lang="ja-JP" altLang="en-US" sz="1000" dirty="0">
                          <a:latin typeface="Meiryo UI" panose="020B0604030504040204" pitchFamily="50" charset="-128"/>
                          <a:ea typeface="Meiryo UI" panose="020B0604030504040204" pitchFamily="50" charset="-128"/>
                        </a:rPr>
                        <a:t>以上：</a:t>
                      </a:r>
                      <a:r>
                        <a:rPr kumimoji="1" lang="en-US" altLang="ja-JP" sz="1000" dirty="0">
                          <a:latin typeface="Meiryo UI" panose="020B0604030504040204" pitchFamily="50" charset="-128"/>
                          <a:ea typeface="Meiryo UI" panose="020B0604030504040204" pitchFamily="50" charset="-128"/>
                        </a:rPr>
                        <a:t>30</a:t>
                      </a:r>
                      <a:r>
                        <a:rPr kumimoji="1" lang="ja-JP" altLang="en-US" sz="1000" dirty="0">
                          <a:latin typeface="Meiryo UI" panose="020B0604030504040204" pitchFamily="50" charset="-128"/>
                          <a:ea typeface="Meiryo UI" panose="020B0604030504040204" pitchFamily="50" charset="-128"/>
                        </a:rPr>
                        <a:t>万円</a:t>
                      </a:r>
                      <a:endParaRPr kumimoji="1" lang="en-US" altLang="ja-JP" sz="1000" dirty="0">
                        <a:latin typeface="Meiryo UI" panose="020B0604030504040204" pitchFamily="50" charset="-128"/>
                        <a:ea typeface="Meiryo UI" panose="020B0604030504040204" pitchFamily="50" charset="-128"/>
                      </a:endParaRPr>
                    </a:p>
                    <a:p>
                      <a:r>
                        <a:rPr kumimoji="1" lang="ja-JP" altLang="en-US" sz="1000" dirty="0">
                          <a:latin typeface="Meiryo UI" panose="020B0604030504040204" pitchFamily="50" charset="-128"/>
                          <a:ea typeface="Meiryo UI" panose="020B0604030504040204" pitchFamily="50" charset="-128"/>
                        </a:rPr>
                        <a:t>　　　　　　　    </a:t>
                      </a:r>
                      <a:r>
                        <a:rPr kumimoji="1" lang="en-US" altLang="ja-JP" sz="1000" dirty="0">
                          <a:latin typeface="Meiryo UI" panose="020B0604030504040204" pitchFamily="50" charset="-128"/>
                          <a:ea typeface="Meiryo UI" panose="020B0604030504040204" pitchFamily="50" charset="-128"/>
                        </a:rPr>
                        <a:t>4kW</a:t>
                      </a:r>
                      <a:r>
                        <a:rPr kumimoji="1" lang="ja-JP" altLang="en-US" sz="1000" dirty="0">
                          <a:latin typeface="Meiryo UI" panose="020B0604030504040204" pitchFamily="50" charset="-128"/>
                          <a:ea typeface="Meiryo UI" panose="020B0604030504040204" pitchFamily="50" charset="-128"/>
                        </a:rPr>
                        <a:t>以上：</a:t>
                      </a:r>
                      <a:r>
                        <a:rPr kumimoji="1" lang="en-US" altLang="ja-JP" sz="1000" dirty="0">
                          <a:latin typeface="Meiryo UI" panose="020B0604030504040204" pitchFamily="50" charset="-128"/>
                          <a:ea typeface="Meiryo UI" panose="020B0604030504040204" pitchFamily="50" charset="-128"/>
                        </a:rPr>
                        <a:t>50</a:t>
                      </a:r>
                      <a:r>
                        <a:rPr kumimoji="1" lang="ja-JP" altLang="en-US" sz="1000" dirty="0">
                          <a:latin typeface="Meiryo UI" panose="020B0604030504040204" pitchFamily="50" charset="-128"/>
                          <a:ea typeface="Meiryo UI" panose="020B0604030504040204" pitchFamily="50" charset="-128"/>
                        </a:rPr>
                        <a:t>万円</a:t>
                      </a:r>
                      <a:endParaRPr kumimoji="1" lang="en-US" altLang="ja-JP" sz="1000" dirty="0">
                        <a:latin typeface="Meiryo UI" panose="020B0604030504040204" pitchFamily="50" charset="-128"/>
                        <a:ea typeface="Meiryo UI" panose="020B0604030504040204" pitchFamily="50" charset="-128"/>
                      </a:endParaRPr>
                    </a:p>
                    <a:p>
                      <a:endParaRPr kumimoji="1" lang="en-US" altLang="ja-JP" sz="1000" dirty="0">
                        <a:latin typeface="Meiryo UI" panose="020B0604030504040204" pitchFamily="50" charset="-128"/>
                        <a:ea typeface="Meiryo UI" panose="020B0604030504040204" pitchFamily="50" charset="-128"/>
                      </a:endParaRPr>
                    </a:p>
                  </a:txBody>
                  <a:tcPr marL="68580" marR="68580" marT="34290" marB="34290">
                    <a:solidFill>
                      <a:schemeClr val="bg1">
                        <a:lumMod val="85000"/>
                      </a:schemeClr>
                    </a:solidFill>
                  </a:tcPr>
                </a:tc>
                <a:extLst>
                  <a:ext uri="{0D108BD9-81ED-4DB2-BD59-A6C34878D82A}">
                    <a16:rowId xmlns:a16="http://schemas.microsoft.com/office/drawing/2014/main" val="3570265240"/>
                  </a:ext>
                </a:extLst>
              </a:tr>
              <a:tr h="22267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a:latin typeface="Meiryo UI" panose="020B0604030504040204" pitchFamily="50" charset="-128"/>
                          <a:ea typeface="Meiryo UI" panose="020B0604030504040204" pitchFamily="50" charset="-128"/>
                        </a:rPr>
                        <a:t>長野県</a:t>
                      </a:r>
                    </a:p>
                  </a:txBody>
                  <a:tcPr marL="68580" marR="68580" marT="34290" marB="34290">
                    <a:solidFill>
                      <a:schemeClr val="bg1">
                        <a:lumMod val="75000"/>
                      </a:schemeClr>
                    </a:solidFill>
                  </a:tcPr>
                </a:tc>
                <a:tc>
                  <a:txBody>
                    <a:bodyPr/>
                    <a:lstStyle/>
                    <a:p>
                      <a:r>
                        <a:rPr kumimoji="1" lang="ja-JP" altLang="en-US" sz="1000" dirty="0">
                          <a:latin typeface="Meiryo UI" panose="020B0604030504040204" pitchFamily="50" charset="-128"/>
                          <a:ea typeface="Meiryo UI" panose="020B0604030504040204" pitchFamily="50" charset="-128"/>
                        </a:rPr>
                        <a:t>・</a:t>
                      </a:r>
                      <a:r>
                        <a:rPr kumimoji="1" lang="zh-CN" altLang="en-US" sz="1000" dirty="0">
                          <a:latin typeface="Meiryo UI" panose="020B0604030504040204" pitchFamily="50" charset="-128"/>
                          <a:ea typeface="Meiryo UI" panose="020B0604030504040204" pitchFamily="50" charset="-128"/>
                        </a:rPr>
                        <a:t>長野県地球温暖化対策条例</a:t>
                      </a:r>
                      <a:endParaRPr kumimoji="1" lang="ja-JP" altLang="en-US" sz="1000" dirty="0">
                        <a:latin typeface="Meiryo UI" panose="020B0604030504040204" pitchFamily="50" charset="-128"/>
                        <a:ea typeface="Meiryo UI" panose="020B0604030504040204" pitchFamily="50" charset="-128"/>
                      </a:endParaRPr>
                    </a:p>
                  </a:txBody>
                  <a:tcPr marL="68580" marR="68580" marT="34290" marB="34290">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a:latin typeface="Meiryo UI" panose="020B0604030504040204" pitchFamily="50" charset="-128"/>
                          <a:ea typeface="Meiryo UI" panose="020B0604030504040204" pitchFamily="50" charset="-128"/>
                        </a:rPr>
                        <a:t>延床面積が</a:t>
                      </a:r>
                      <a:r>
                        <a:rPr kumimoji="1" lang="en-US" altLang="ja-JP" sz="1000" dirty="0">
                          <a:latin typeface="Meiryo UI" panose="020B0604030504040204" pitchFamily="50" charset="-128"/>
                          <a:ea typeface="Meiryo UI" panose="020B0604030504040204" pitchFamily="50" charset="-128"/>
                        </a:rPr>
                        <a:t>300㎡</a:t>
                      </a:r>
                      <a:r>
                        <a:rPr kumimoji="1" lang="ja-JP" altLang="en-US" sz="1000" dirty="0">
                          <a:latin typeface="Meiryo UI" panose="020B0604030504040204" pitchFamily="50" charset="-128"/>
                          <a:ea typeface="Meiryo UI" panose="020B0604030504040204" pitchFamily="50" charset="-128"/>
                        </a:rPr>
                        <a:t>以上の建築物の新築をしようとする建築主（</a:t>
                      </a:r>
                      <a:r>
                        <a:rPr kumimoji="1" lang="en-US" altLang="ja-JP" sz="1000" dirty="0">
                          <a:latin typeface="Meiryo UI" panose="020B0604030504040204" pitchFamily="50" charset="-128"/>
                          <a:ea typeface="Meiryo UI" panose="020B0604030504040204" pitchFamily="50" charset="-128"/>
                        </a:rPr>
                        <a:t>R10.4</a:t>
                      </a:r>
                      <a:r>
                        <a:rPr kumimoji="1" lang="ja-JP" altLang="en-US" sz="1000" dirty="0">
                          <a:latin typeface="Meiryo UI" panose="020B0604030504040204" pitchFamily="50" charset="-128"/>
                          <a:ea typeface="Meiryo UI" panose="020B0604030504040204" pitchFamily="50" charset="-128"/>
                        </a:rPr>
                        <a:t>～）</a:t>
                      </a:r>
                      <a:endParaRPr kumimoji="1" lang="en-US" altLang="ja-JP" sz="1000" dirty="0">
                        <a:latin typeface="Meiryo UI" panose="020B0604030504040204" pitchFamily="50" charset="-128"/>
                        <a:ea typeface="Meiryo UI" panose="020B0604030504040204" pitchFamily="50" charset="-128"/>
                      </a:endParaRPr>
                    </a:p>
                  </a:txBody>
                  <a:tcPr marL="68580" marR="68580" marT="34290" marB="34290">
                    <a:solidFill>
                      <a:schemeClr val="bg1">
                        <a:lumMod val="85000"/>
                      </a:schemeClr>
                    </a:solidFill>
                  </a:tcPr>
                </a:tc>
                <a:tc>
                  <a:txBody>
                    <a:bodyPr/>
                    <a:lstStyle/>
                    <a:p>
                      <a:r>
                        <a:rPr kumimoji="1" lang="ja-JP" altLang="en-US" sz="1000" dirty="0">
                          <a:latin typeface="Meiryo UI" panose="020B0604030504040204" pitchFamily="50" charset="-128"/>
                          <a:ea typeface="Meiryo UI" panose="020B0604030504040204" pitchFamily="50" charset="-128"/>
                        </a:rPr>
                        <a:t>延床面積が</a:t>
                      </a:r>
                      <a:r>
                        <a:rPr kumimoji="1" lang="en-US" altLang="ja-JP" sz="1000" dirty="0">
                          <a:latin typeface="Meiryo UI" panose="020B0604030504040204" pitchFamily="50" charset="-128"/>
                          <a:ea typeface="Meiryo UI" panose="020B0604030504040204" pitchFamily="50" charset="-128"/>
                        </a:rPr>
                        <a:t>300㎡</a:t>
                      </a:r>
                      <a:r>
                        <a:rPr kumimoji="1" lang="ja-JP" altLang="en-US" sz="1000" dirty="0">
                          <a:latin typeface="Meiryo UI" panose="020B0604030504040204" pitchFamily="50" charset="-128"/>
                          <a:ea typeface="Meiryo UI" panose="020B0604030504040204" pitchFamily="50" charset="-128"/>
                        </a:rPr>
                        <a:t>以上の建築物の新築をしようとする建築主（</a:t>
                      </a:r>
                      <a:r>
                        <a:rPr kumimoji="1" lang="en-US" altLang="ja-JP" sz="1000" dirty="0">
                          <a:latin typeface="Meiryo UI" panose="020B0604030504040204" pitchFamily="50" charset="-128"/>
                          <a:ea typeface="Meiryo UI" panose="020B0604030504040204" pitchFamily="50" charset="-128"/>
                        </a:rPr>
                        <a:t>R10.4</a:t>
                      </a:r>
                      <a:r>
                        <a:rPr kumimoji="1" lang="ja-JP" altLang="en-US" sz="1000" dirty="0">
                          <a:latin typeface="Meiryo UI" panose="020B0604030504040204" pitchFamily="50" charset="-128"/>
                          <a:ea typeface="Meiryo UI" panose="020B0604030504040204" pitchFamily="50" charset="-128"/>
                        </a:rPr>
                        <a:t>～）</a:t>
                      </a:r>
                      <a:endParaRPr kumimoji="1" lang="en-US" altLang="ja-JP" sz="1000" dirty="0">
                        <a:latin typeface="Meiryo UI" panose="020B0604030504040204" pitchFamily="50" charset="-128"/>
                        <a:ea typeface="Meiryo UI" panose="020B0604030504040204" pitchFamily="50" charset="-128"/>
                      </a:endParaRPr>
                    </a:p>
                    <a:p>
                      <a:endParaRPr kumimoji="1" lang="en-US" altLang="ja-JP" sz="1000" dirty="0">
                        <a:latin typeface="Meiryo UI" panose="020B0604030504040204" pitchFamily="50" charset="-128"/>
                        <a:ea typeface="Meiryo UI" panose="020B0604030504040204" pitchFamily="50" charset="-128"/>
                      </a:endParaRPr>
                    </a:p>
                  </a:txBody>
                  <a:tcPr marL="68580" marR="68580" marT="34290" marB="34290">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000" dirty="0">
                          <a:latin typeface="Meiryo UI" panose="020B0604030504040204" pitchFamily="50" charset="-128"/>
                          <a:ea typeface="Meiryo UI" panose="020B0604030504040204" pitchFamily="50" charset="-128"/>
                        </a:rPr>
                        <a:t>4.1</a:t>
                      </a:r>
                      <a:r>
                        <a:rPr kumimoji="1" lang="ja-JP" altLang="en-US" sz="1000" dirty="0">
                          <a:latin typeface="Meiryo UI" panose="020B0604030504040204" pitchFamily="50" charset="-128"/>
                          <a:ea typeface="Meiryo UI" panose="020B0604030504040204" pitchFamily="50" charset="-128"/>
                        </a:rPr>
                        <a:t>万</a:t>
                      </a:r>
                      <a:r>
                        <a:rPr kumimoji="1" lang="en-US" altLang="ja-JP" sz="1000" dirty="0">
                          <a:latin typeface="Meiryo UI" panose="020B0604030504040204" pitchFamily="50" charset="-128"/>
                          <a:ea typeface="Meiryo UI" panose="020B0604030504040204" pitchFamily="50" charset="-128"/>
                        </a:rPr>
                        <a:t>MJ</a:t>
                      </a:r>
                      <a:r>
                        <a:rPr kumimoji="1" lang="ja-JP" altLang="en-US" sz="1000" dirty="0">
                          <a:latin typeface="Meiryo UI" panose="020B0604030504040204" pitchFamily="50" charset="-128"/>
                          <a:ea typeface="Meiryo UI" panose="020B0604030504040204" pitchFamily="50" charset="-128"/>
                        </a:rPr>
                        <a:t>＋</a:t>
                      </a:r>
                      <a:r>
                        <a:rPr kumimoji="1" lang="en-US" altLang="ja-JP" sz="1000" dirty="0">
                          <a:latin typeface="Meiryo UI" panose="020B0604030504040204" pitchFamily="50" charset="-128"/>
                          <a:ea typeface="Meiryo UI" panose="020B0604030504040204" pitchFamily="50" charset="-128"/>
                        </a:rPr>
                        <a:t>30MJ×</a:t>
                      </a:r>
                      <a:r>
                        <a:rPr kumimoji="1" lang="ja-JP" altLang="en-US" sz="1000" dirty="0">
                          <a:latin typeface="Meiryo UI" panose="020B0604030504040204" pitchFamily="50" charset="-128"/>
                          <a:ea typeface="Meiryo UI" panose="020B0604030504040204" pitchFamily="50" charset="-128"/>
                        </a:rPr>
                        <a:t>延床面積（５万</a:t>
                      </a:r>
                      <a:r>
                        <a:rPr kumimoji="1" lang="en-US" altLang="ja-JP" sz="1000" dirty="0">
                          <a:latin typeface="Meiryo UI" panose="020B0604030504040204" pitchFamily="50" charset="-128"/>
                          <a:ea typeface="Meiryo UI" panose="020B0604030504040204" pitchFamily="50" charset="-128"/>
                        </a:rPr>
                        <a:t>MJ</a:t>
                      </a:r>
                      <a:r>
                        <a:rPr kumimoji="1" lang="ja-JP" altLang="en-US" sz="1000" dirty="0">
                          <a:latin typeface="Meiryo UI" panose="020B0604030504040204" pitchFamily="50" charset="-128"/>
                          <a:ea typeface="Meiryo UI" panose="020B0604030504040204" pitchFamily="50" charset="-128"/>
                        </a:rPr>
                        <a:t>～</a:t>
                      </a:r>
                      <a:r>
                        <a:rPr kumimoji="1" lang="en-US" altLang="ja-JP" sz="1000" dirty="0">
                          <a:latin typeface="Meiryo UI" panose="020B0604030504040204" pitchFamily="50" charset="-128"/>
                          <a:ea typeface="Meiryo UI" panose="020B0604030504040204" pitchFamily="50" charset="-128"/>
                        </a:rPr>
                        <a:t>50</a:t>
                      </a:r>
                      <a:r>
                        <a:rPr kumimoji="1" lang="ja-JP" altLang="en-US" sz="1000" dirty="0">
                          <a:latin typeface="Meiryo UI" panose="020B0604030504040204" pitchFamily="50" charset="-128"/>
                          <a:ea typeface="Meiryo UI" panose="020B0604030504040204" pitchFamily="50" charset="-128"/>
                        </a:rPr>
                        <a:t>万</a:t>
                      </a:r>
                      <a:r>
                        <a:rPr kumimoji="1" lang="en-US" altLang="ja-JP" sz="1000" dirty="0">
                          <a:latin typeface="Meiryo UI" panose="020B0604030504040204" pitchFamily="50" charset="-128"/>
                          <a:ea typeface="Meiryo UI" panose="020B0604030504040204" pitchFamily="50" charset="-128"/>
                        </a:rPr>
                        <a:t>MJ</a:t>
                      </a:r>
                      <a:r>
                        <a:rPr kumimoji="1" lang="ja-JP" altLang="en-US" sz="1000" dirty="0">
                          <a:latin typeface="Meiryo UI" panose="020B0604030504040204" pitchFamily="50" charset="-128"/>
                          <a:ea typeface="Meiryo UI" panose="020B0604030504040204" pitchFamily="50" charset="-128"/>
                        </a:rPr>
                        <a:t>）／年の導入</a:t>
                      </a:r>
                      <a:endParaRPr kumimoji="1" lang="en-US" altLang="ja-JP" sz="1000" dirty="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300"/>
                        </a:spcBef>
                        <a:spcAft>
                          <a:spcPts val="0"/>
                        </a:spcAft>
                        <a:buClrTx/>
                        <a:buSzTx/>
                        <a:buFontTx/>
                        <a:buNone/>
                        <a:tabLst/>
                        <a:defRPr/>
                      </a:pPr>
                      <a:endParaRPr kumimoji="1" lang="en-US" altLang="ja-JP" sz="1000" dirty="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300"/>
                        </a:spcBef>
                        <a:spcAft>
                          <a:spcPts val="0"/>
                        </a:spcAft>
                        <a:buClrTx/>
                        <a:buSzTx/>
                        <a:buFontTx/>
                        <a:buNone/>
                        <a:tabLst/>
                        <a:defRPr/>
                      </a:pPr>
                      <a:endParaRPr kumimoji="1" lang="en-US" altLang="ja-JP" sz="1000" dirty="0">
                        <a:latin typeface="Meiryo UI" panose="020B0604030504040204" pitchFamily="50" charset="-128"/>
                        <a:ea typeface="Meiryo UI" panose="020B0604030504040204" pitchFamily="50" charset="-128"/>
                      </a:endParaRPr>
                    </a:p>
                  </a:txBody>
                  <a:tcPr marL="68580" marR="68580" marT="34290" marB="34290">
                    <a:solidFill>
                      <a:schemeClr val="bg1">
                        <a:lumMod val="8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a:latin typeface="Meiryo UI" panose="020B0604030504040204" pitchFamily="50" charset="-128"/>
                          <a:ea typeface="Meiryo UI" panose="020B0604030504040204" pitchFamily="50" charset="-128"/>
                        </a:rPr>
                        <a:t>＜太陽光発電設備＞</a:t>
                      </a:r>
                      <a:endParaRPr kumimoji="1" lang="en-US" altLang="ja-JP" sz="1000" dirty="0">
                        <a:latin typeface="Meiryo UI" panose="020B0604030504040204" pitchFamily="50" charset="-128"/>
                        <a:ea typeface="Meiryo UI" panose="020B0604030504040204" pitchFamily="50"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00" dirty="0">
                          <a:latin typeface="Meiryo UI" panose="020B0604030504040204" pitchFamily="50" charset="-128"/>
                          <a:ea typeface="Meiryo UI" panose="020B0604030504040204" pitchFamily="50" charset="-128"/>
                        </a:rPr>
                        <a:t>・単純補助なし</a:t>
                      </a:r>
                      <a:endParaRPr kumimoji="1" lang="en-US" altLang="ja-JP" sz="1000" dirty="0">
                        <a:latin typeface="Meiryo UI" panose="020B0604030504040204" pitchFamily="50" charset="-128"/>
                        <a:ea typeface="Meiryo UI" panose="020B0604030504040204" pitchFamily="50" charset="-128"/>
                      </a:endParaRPr>
                    </a:p>
                  </a:txBody>
                  <a:tcPr marL="68580" marR="68580" marT="34290" marB="34290">
                    <a:solidFill>
                      <a:schemeClr val="bg1">
                        <a:lumMod val="85000"/>
                      </a:schemeClr>
                    </a:solidFill>
                  </a:tcPr>
                </a:tc>
                <a:extLst>
                  <a:ext uri="{0D108BD9-81ED-4DB2-BD59-A6C34878D82A}">
                    <a16:rowId xmlns:a16="http://schemas.microsoft.com/office/drawing/2014/main" val="2815774547"/>
                  </a:ext>
                </a:extLst>
              </a:tr>
            </a:tbl>
          </a:graphicData>
        </a:graphic>
      </p:graphicFrame>
      <p:sp>
        <p:nvSpPr>
          <p:cNvPr id="10" name="テキスト ボックス 9">
            <a:extLst>
              <a:ext uri="{FF2B5EF4-FFF2-40B4-BE49-F238E27FC236}">
                <a16:creationId xmlns:a16="http://schemas.microsoft.com/office/drawing/2014/main" id="{1F56E6A6-A458-4B1F-92ED-9F741E4B214A}"/>
              </a:ext>
            </a:extLst>
          </p:cNvPr>
          <p:cNvSpPr txBox="1"/>
          <p:nvPr/>
        </p:nvSpPr>
        <p:spPr>
          <a:xfrm>
            <a:off x="5167796" y="3489662"/>
            <a:ext cx="1910112" cy="338554"/>
          </a:xfrm>
          <a:prstGeom prst="rect">
            <a:avLst/>
          </a:prstGeom>
          <a:noFill/>
          <a:ln w="15875">
            <a:solidFill>
              <a:schemeClr val="tx1"/>
            </a:solidFill>
            <a:prstDash val="dashDot"/>
          </a:ln>
        </p:spPr>
        <p:txBody>
          <a:bodyPr wrap="square" rtlCol="0" anchor="ctr" anchorCtr="0">
            <a:spAutoFit/>
          </a:bodyPr>
          <a:lstStyle/>
          <a:p>
            <a:pPr defTabSz="685814">
              <a:spcBef>
                <a:spcPts val="450"/>
              </a:spcBef>
              <a:defRPr/>
            </a:pPr>
            <a:r>
              <a:rPr lang="ja-JP" altLang="en-US" sz="800" dirty="0">
                <a:latin typeface="Meiryo UI" panose="020B0604030504040204" pitchFamily="50" charset="-128"/>
                <a:ea typeface="Meiryo UI" panose="020B0604030504040204" pitchFamily="50" charset="-128"/>
              </a:rPr>
              <a:t>目安）延床面積</a:t>
            </a:r>
            <a:r>
              <a:rPr lang="en-US" altLang="ja-JP" sz="800" dirty="0">
                <a:latin typeface="Meiryo UI" panose="020B0604030504040204" pitchFamily="50" charset="-128"/>
                <a:ea typeface="Meiryo UI" panose="020B0604030504040204" pitchFamily="50" charset="-128"/>
              </a:rPr>
              <a:t>300㎡</a:t>
            </a:r>
            <a:r>
              <a:rPr lang="ja-JP" altLang="en-US" sz="800" dirty="0">
                <a:latin typeface="Meiryo UI" panose="020B0604030504040204" pitchFamily="50" charset="-128"/>
                <a:ea typeface="Meiryo UI" panose="020B0604030504040204" pitchFamily="50" charset="-128"/>
              </a:rPr>
              <a:t>で</a:t>
            </a:r>
            <a:r>
              <a:rPr lang="en-US" altLang="ja-JP" sz="800" dirty="0">
                <a:latin typeface="Meiryo UI" panose="020B0604030504040204" pitchFamily="50" charset="-128"/>
                <a:ea typeface="Meiryo UI" panose="020B0604030504040204" pitchFamily="50" charset="-128"/>
              </a:rPr>
              <a:t>4.5kW</a:t>
            </a:r>
            <a:r>
              <a:rPr lang="ja-JP" altLang="en-US" sz="800" dirty="0">
                <a:latin typeface="Meiryo UI" panose="020B0604030504040204" pitchFamily="50" charset="-128"/>
                <a:ea typeface="Meiryo UI" panose="020B0604030504040204" pitchFamily="50" charset="-128"/>
              </a:rPr>
              <a:t>、</a:t>
            </a:r>
            <a:br>
              <a:rPr lang="en-US" altLang="ja-JP" sz="800" dirty="0">
                <a:latin typeface="Meiryo UI" panose="020B0604030504040204" pitchFamily="50" charset="-128"/>
                <a:ea typeface="Meiryo UI" panose="020B0604030504040204" pitchFamily="50" charset="-128"/>
              </a:rPr>
            </a:br>
            <a:r>
              <a:rPr lang="ja-JP" altLang="en-US" sz="800" dirty="0">
                <a:latin typeface="Meiryo UI" panose="020B0604030504040204" pitchFamily="50" charset="-128"/>
                <a:ea typeface="Meiryo UI" panose="020B0604030504040204" pitchFamily="50" charset="-128"/>
              </a:rPr>
              <a:t>　　　　　　　　　</a:t>
            </a:r>
            <a:r>
              <a:rPr lang="en-US" altLang="ja-JP" sz="800" dirty="0">
                <a:latin typeface="Meiryo UI" panose="020B0604030504040204" pitchFamily="50" charset="-128"/>
                <a:ea typeface="Meiryo UI" panose="020B0604030504040204" pitchFamily="50" charset="-128"/>
              </a:rPr>
              <a:t>4.5kW</a:t>
            </a:r>
            <a:r>
              <a:rPr lang="ja-JP" altLang="en-US" sz="800" dirty="0">
                <a:latin typeface="Meiryo UI" panose="020B0604030504040204" pitchFamily="50" charset="-128"/>
                <a:ea typeface="Meiryo UI" panose="020B0604030504040204" pitchFamily="50" charset="-128"/>
              </a:rPr>
              <a:t>～</a:t>
            </a:r>
            <a:r>
              <a:rPr lang="en-US" altLang="ja-JP" sz="800" dirty="0">
                <a:latin typeface="Meiryo UI" panose="020B0604030504040204" pitchFamily="50" charset="-128"/>
                <a:ea typeface="Meiryo UI" panose="020B0604030504040204" pitchFamily="50" charset="-128"/>
              </a:rPr>
              <a:t>45kW</a:t>
            </a:r>
            <a:r>
              <a:rPr lang="ja-JP" altLang="en-US" sz="800" dirty="0">
                <a:latin typeface="Meiryo UI" panose="020B0604030504040204" pitchFamily="50" charset="-128"/>
                <a:ea typeface="Meiryo UI" panose="020B0604030504040204" pitchFamily="50" charset="-128"/>
              </a:rPr>
              <a:t>相当</a:t>
            </a:r>
          </a:p>
        </p:txBody>
      </p:sp>
      <p:sp>
        <p:nvSpPr>
          <p:cNvPr id="11" name="テキスト ボックス 10">
            <a:extLst>
              <a:ext uri="{FF2B5EF4-FFF2-40B4-BE49-F238E27FC236}">
                <a16:creationId xmlns:a16="http://schemas.microsoft.com/office/drawing/2014/main" id="{BB0B8D95-F296-4A7F-853A-A727FAC47F9F}"/>
              </a:ext>
            </a:extLst>
          </p:cNvPr>
          <p:cNvSpPr txBox="1"/>
          <p:nvPr/>
        </p:nvSpPr>
        <p:spPr>
          <a:xfrm>
            <a:off x="5848183" y="2787668"/>
            <a:ext cx="1064166" cy="215444"/>
          </a:xfrm>
          <a:prstGeom prst="rect">
            <a:avLst/>
          </a:prstGeom>
          <a:noFill/>
          <a:ln w="15875">
            <a:solidFill>
              <a:schemeClr val="tx1"/>
            </a:solidFill>
            <a:prstDash val="dashDot"/>
          </a:ln>
        </p:spPr>
        <p:txBody>
          <a:bodyPr wrap="square" rtlCol="0" anchor="ctr" anchorCtr="0">
            <a:spAutoFit/>
          </a:bodyPr>
          <a:lstStyle/>
          <a:p>
            <a:pPr defTabSz="685814">
              <a:spcBef>
                <a:spcPts val="450"/>
              </a:spcBef>
              <a:defRPr/>
            </a:pPr>
            <a:r>
              <a:rPr lang="ja-JP" altLang="en-US" sz="800" dirty="0">
                <a:latin typeface="Meiryo UI" panose="020B0604030504040204" pitchFamily="50" charset="-128"/>
                <a:ea typeface="Meiryo UI" panose="020B0604030504040204" pitchFamily="50" charset="-128"/>
              </a:rPr>
              <a:t>目安）東京都同様</a:t>
            </a:r>
          </a:p>
        </p:txBody>
      </p:sp>
      <p:sp>
        <p:nvSpPr>
          <p:cNvPr id="12" name="テキスト ボックス 11">
            <a:extLst>
              <a:ext uri="{FF2B5EF4-FFF2-40B4-BE49-F238E27FC236}">
                <a16:creationId xmlns:a16="http://schemas.microsoft.com/office/drawing/2014/main" id="{7D877638-6088-4F84-BE5E-2B88A7255D49}"/>
              </a:ext>
            </a:extLst>
          </p:cNvPr>
          <p:cNvSpPr txBox="1"/>
          <p:nvPr/>
        </p:nvSpPr>
        <p:spPr>
          <a:xfrm>
            <a:off x="5848183" y="1863057"/>
            <a:ext cx="1064166" cy="215444"/>
          </a:xfrm>
          <a:prstGeom prst="rect">
            <a:avLst/>
          </a:prstGeom>
          <a:noFill/>
          <a:ln w="15875">
            <a:solidFill>
              <a:schemeClr val="tx1"/>
            </a:solidFill>
            <a:prstDash val="dashDot"/>
          </a:ln>
        </p:spPr>
        <p:txBody>
          <a:bodyPr wrap="square" rtlCol="0" anchor="ctr" anchorCtr="0">
            <a:spAutoFit/>
          </a:bodyPr>
          <a:lstStyle/>
          <a:p>
            <a:pPr defTabSz="685814">
              <a:spcBef>
                <a:spcPts val="450"/>
              </a:spcBef>
              <a:defRPr/>
            </a:pPr>
            <a:r>
              <a:rPr lang="ja-JP" altLang="en-US" sz="800" dirty="0">
                <a:latin typeface="Meiryo UI" panose="020B0604030504040204" pitchFamily="50" charset="-128"/>
                <a:ea typeface="Meiryo UI" panose="020B0604030504040204" pitchFamily="50" charset="-128"/>
              </a:rPr>
              <a:t>目安）東京都同様</a:t>
            </a:r>
          </a:p>
        </p:txBody>
      </p:sp>
      <p:sp>
        <p:nvSpPr>
          <p:cNvPr id="2" name="スライド番号プレースホルダー 3">
            <a:extLst>
              <a:ext uri="{FF2B5EF4-FFF2-40B4-BE49-F238E27FC236}">
                <a16:creationId xmlns:a16="http://schemas.microsoft.com/office/drawing/2014/main" id="{D69A379C-A6B8-ADEA-61B6-5654C35B37C6}"/>
              </a:ext>
            </a:extLst>
          </p:cNvPr>
          <p:cNvSpPr txBox="1">
            <a:spLocks/>
          </p:cNvSpPr>
          <p:nvPr/>
        </p:nvSpPr>
        <p:spPr>
          <a:xfrm>
            <a:off x="6832600" y="6492875"/>
            <a:ext cx="20574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203A2EBC-B70D-400C-B624-6CE949F69608}" type="slidenum">
              <a:rPr kumimoji="1" lang="ja-JP" altLang="en-US" sz="1800" smtClean="0"/>
              <a:pPr/>
              <a:t>34</a:t>
            </a:fld>
            <a:endParaRPr kumimoji="1" lang="ja-JP" altLang="en-US" dirty="0"/>
          </a:p>
        </p:txBody>
      </p:sp>
    </p:spTree>
    <p:extLst>
      <p:ext uri="{BB962C8B-B14F-4D97-AF65-F5344CB8AC3E}">
        <p14:creationId xmlns:p14="http://schemas.microsoft.com/office/powerpoint/2010/main" val="253741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ボックス 8">
            <a:extLst>
              <a:ext uri="{FF2B5EF4-FFF2-40B4-BE49-F238E27FC236}">
                <a16:creationId xmlns:a16="http://schemas.microsoft.com/office/drawing/2014/main" id="{EF9DEEEB-5479-4BEA-9534-26A83ED776A5}"/>
              </a:ext>
            </a:extLst>
          </p:cNvPr>
          <p:cNvSpPr txBox="1"/>
          <p:nvPr/>
        </p:nvSpPr>
        <p:spPr>
          <a:xfrm>
            <a:off x="263981" y="3245942"/>
            <a:ext cx="4185314" cy="461665"/>
          </a:xfrm>
          <a:prstGeom prst="rect">
            <a:avLst/>
          </a:prstGeom>
          <a:noFill/>
        </p:spPr>
        <p:txBody>
          <a:bodyPr wrap="square" rtlCol="0">
            <a:spAutoFit/>
          </a:bodyPr>
          <a:lstStyle/>
          <a:p>
            <a:r>
              <a:rPr lang="ja-JP" altLang="en-US" sz="1200" dirty="0">
                <a:latin typeface="BIZ UDPゴシック" panose="020B0400000000000000" pitchFamily="50" charset="-128"/>
                <a:ea typeface="BIZ UDPゴシック" panose="020B0400000000000000" pitchFamily="50" charset="-128"/>
              </a:rPr>
              <a:t>大阪府域の大規模建築物（延床面積</a:t>
            </a:r>
            <a:r>
              <a:rPr lang="en-US" altLang="ja-JP" sz="1200" dirty="0">
                <a:latin typeface="BIZ UDPゴシック" panose="020B0400000000000000" pitchFamily="50" charset="-128"/>
                <a:ea typeface="BIZ UDPゴシック" panose="020B0400000000000000" pitchFamily="50" charset="-128"/>
              </a:rPr>
              <a:t>2,000㎡</a:t>
            </a:r>
            <a:r>
              <a:rPr lang="ja-JP" altLang="en-US" sz="1200" dirty="0">
                <a:latin typeface="BIZ UDPゴシック" panose="020B0400000000000000" pitchFamily="50" charset="-128"/>
                <a:ea typeface="BIZ UDPゴシック" panose="020B0400000000000000" pitchFamily="50" charset="-128"/>
              </a:rPr>
              <a:t>以上）における</a:t>
            </a:r>
          </a:p>
          <a:p>
            <a:pPr algn="r"/>
            <a:r>
              <a:rPr lang="ja-JP" altLang="en-US" sz="1200" dirty="0">
                <a:latin typeface="BIZ UDPゴシック" panose="020B0400000000000000" pitchFamily="50" charset="-128"/>
                <a:ea typeface="BIZ UDPゴシック" panose="020B0400000000000000" pitchFamily="50" charset="-128"/>
              </a:rPr>
              <a:t>再生可能エネルギー利用設備の導入状況</a:t>
            </a:r>
            <a:endParaRPr kumimoji="1" lang="ja-JP" altLang="en-US" sz="1200" dirty="0">
              <a:latin typeface="BIZ UDPゴシック" panose="020B0400000000000000" pitchFamily="50" charset="-128"/>
              <a:ea typeface="BIZ UDPゴシック" panose="020B0400000000000000" pitchFamily="50" charset="-128"/>
            </a:endParaRPr>
          </a:p>
        </p:txBody>
      </p:sp>
      <p:sp>
        <p:nvSpPr>
          <p:cNvPr id="11" name="テキスト ボックス 10">
            <a:extLst>
              <a:ext uri="{FF2B5EF4-FFF2-40B4-BE49-F238E27FC236}">
                <a16:creationId xmlns:a16="http://schemas.microsoft.com/office/drawing/2014/main" id="{8AAEC9F1-7A49-49C8-8DB3-2509DC00756B}"/>
              </a:ext>
            </a:extLst>
          </p:cNvPr>
          <p:cNvSpPr txBox="1"/>
          <p:nvPr/>
        </p:nvSpPr>
        <p:spPr>
          <a:xfrm>
            <a:off x="4709450" y="1696649"/>
            <a:ext cx="3788224" cy="1138773"/>
          </a:xfrm>
          <a:prstGeom prst="rect">
            <a:avLst/>
          </a:prstGeom>
          <a:noFill/>
          <a:ln>
            <a:solidFill>
              <a:schemeClr val="accent1">
                <a:shade val="50000"/>
              </a:schemeClr>
            </a:solidFill>
          </a:ln>
        </p:spPr>
        <p:txBody>
          <a:bodyPr wrap="square" rtlCol="0">
            <a:spAutoFit/>
          </a:bodyPr>
          <a:lstStyle/>
          <a:p>
            <a:r>
              <a:rPr lang="ja-JP" altLang="en-US" sz="1600" dirty="0">
                <a:latin typeface="BIZ UDPゴシック" panose="020B0400000000000000" pitchFamily="50" charset="-128"/>
                <a:ea typeface="BIZ UDPゴシック" panose="020B0400000000000000" pitchFamily="50" charset="-128"/>
              </a:rPr>
              <a:t>　大阪府域の大規模建築物における</a:t>
            </a:r>
            <a:endParaRPr lang="en-US" altLang="ja-JP" sz="1600" dirty="0">
              <a:latin typeface="BIZ UDPゴシック" panose="020B0400000000000000" pitchFamily="50" charset="-128"/>
              <a:ea typeface="BIZ UDPゴシック" panose="020B0400000000000000" pitchFamily="50" charset="-128"/>
            </a:endParaRPr>
          </a:p>
          <a:p>
            <a:pPr algn="r"/>
            <a:r>
              <a:rPr lang="ja-JP" altLang="en-US" sz="1600" dirty="0">
                <a:latin typeface="BIZ UDPゴシック" panose="020B0400000000000000" pitchFamily="50" charset="-128"/>
                <a:ea typeface="BIZ UDPゴシック" panose="020B0400000000000000" pitchFamily="50" charset="-128"/>
              </a:rPr>
              <a:t>再エネ設備の導入率</a:t>
            </a:r>
            <a:endParaRPr lang="en-US" altLang="ja-JP" sz="1600" dirty="0">
              <a:latin typeface="BIZ UDPゴシック" panose="020B0400000000000000" pitchFamily="50" charset="-128"/>
              <a:ea typeface="BIZ UDPゴシック" panose="020B0400000000000000" pitchFamily="50" charset="-128"/>
            </a:endParaRPr>
          </a:p>
          <a:p>
            <a:pPr algn="r"/>
            <a:endParaRPr kumimoji="1" lang="en-US" altLang="ja-JP" sz="1600" dirty="0">
              <a:latin typeface="BIZ UDPゴシック" panose="020B0400000000000000" pitchFamily="50" charset="-128"/>
              <a:ea typeface="BIZ UDPゴシック" panose="020B0400000000000000" pitchFamily="50" charset="-128"/>
            </a:endParaRPr>
          </a:p>
          <a:p>
            <a:pPr algn="ctr"/>
            <a:r>
              <a:rPr kumimoji="1" lang="en-US" altLang="ja-JP" sz="2000" dirty="0">
                <a:latin typeface="BIZ UDPゴシック" panose="020B0400000000000000" pitchFamily="50" charset="-128"/>
                <a:ea typeface="BIZ UDPゴシック" panose="020B0400000000000000" pitchFamily="50" charset="-128"/>
              </a:rPr>
              <a:t>20</a:t>
            </a:r>
            <a:r>
              <a:rPr kumimoji="1" lang="en-US" altLang="ja-JP" sz="1600" dirty="0">
                <a:latin typeface="BIZ UDPゴシック" panose="020B0400000000000000" pitchFamily="50" charset="-128"/>
                <a:ea typeface="BIZ UDPゴシック" panose="020B0400000000000000" pitchFamily="50" charset="-128"/>
              </a:rPr>
              <a:t>%</a:t>
            </a:r>
            <a:r>
              <a:rPr kumimoji="1" lang="ja-JP" altLang="en-US" sz="1600" dirty="0">
                <a:latin typeface="BIZ UDPゴシック" panose="020B0400000000000000" pitchFamily="50" charset="-128"/>
                <a:ea typeface="BIZ UDPゴシック" panose="020B0400000000000000" pitchFamily="50" charset="-128"/>
              </a:rPr>
              <a:t>未満</a:t>
            </a:r>
          </a:p>
        </p:txBody>
      </p:sp>
      <p:sp>
        <p:nvSpPr>
          <p:cNvPr id="12" name="テキスト ボックス 11">
            <a:extLst>
              <a:ext uri="{FF2B5EF4-FFF2-40B4-BE49-F238E27FC236}">
                <a16:creationId xmlns:a16="http://schemas.microsoft.com/office/drawing/2014/main" id="{23993D88-2CB3-4B95-B1F2-25F45E9F7B21}"/>
              </a:ext>
            </a:extLst>
          </p:cNvPr>
          <p:cNvSpPr txBox="1"/>
          <p:nvPr/>
        </p:nvSpPr>
        <p:spPr>
          <a:xfrm>
            <a:off x="0" y="3811"/>
            <a:ext cx="9144000" cy="707886"/>
          </a:xfrm>
          <a:prstGeom prst="rect">
            <a:avLst/>
          </a:prstGeom>
          <a:solidFill>
            <a:schemeClr val="accent5">
              <a:lumMod val="40000"/>
              <a:lumOff val="60000"/>
            </a:schemeClr>
          </a:solidFill>
        </p:spPr>
        <p:txBody>
          <a:bodyPr wrap="square" rtlCol="0">
            <a:spAutoFit/>
          </a:bodyPr>
          <a:lstStyle/>
          <a:p>
            <a:r>
              <a:rPr lang="ja-JP" altLang="en-US" sz="2000" dirty="0">
                <a:latin typeface="BIZ UDPゴシック" panose="020B0400000000000000" pitchFamily="50" charset="-128"/>
                <a:ea typeface="BIZ UDPゴシック" panose="020B0400000000000000" pitchFamily="50" charset="-128"/>
              </a:rPr>
              <a:t>大規模建築物における再生可能エネルギー利用設備の導入について</a:t>
            </a:r>
            <a:endParaRPr lang="en-US" altLang="ja-JP" sz="2000" dirty="0">
              <a:latin typeface="BIZ UDPゴシック" panose="020B0400000000000000" pitchFamily="50" charset="-128"/>
              <a:ea typeface="BIZ UDPゴシック" panose="020B0400000000000000" pitchFamily="50" charset="-128"/>
            </a:endParaRPr>
          </a:p>
          <a:p>
            <a:endParaRPr lang="en-US" altLang="ja-JP" sz="2000" dirty="0">
              <a:latin typeface="BIZ UDPゴシック" panose="020B0400000000000000" pitchFamily="50" charset="-128"/>
              <a:ea typeface="BIZ UDPゴシック" panose="020B0400000000000000" pitchFamily="50" charset="-128"/>
            </a:endParaRPr>
          </a:p>
        </p:txBody>
      </p:sp>
      <p:sp>
        <p:nvSpPr>
          <p:cNvPr id="13" name="テキスト ボックス 12">
            <a:extLst>
              <a:ext uri="{FF2B5EF4-FFF2-40B4-BE49-F238E27FC236}">
                <a16:creationId xmlns:a16="http://schemas.microsoft.com/office/drawing/2014/main" id="{D0B7882D-BC1D-49CB-866A-D6A32C7DB03A}"/>
              </a:ext>
            </a:extLst>
          </p:cNvPr>
          <p:cNvSpPr txBox="1"/>
          <p:nvPr/>
        </p:nvSpPr>
        <p:spPr>
          <a:xfrm>
            <a:off x="6366689" y="406652"/>
            <a:ext cx="2777311" cy="300082"/>
          </a:xfrm>
          <a:prstGeom prst="rect">
            <a:avLst/>
          </a:prstGeom>
          <a:noFill/>
        </p:spPr>
        <p:txBody>
          <a:bodyPr wrap="square" rtlCol="0">
            <a:spAutoFit/>
          </a:bodyPr>
          <a:lstStyle/>
          <a:p>
            <a:r>
              <a:rPr kumimoji="1" lang="en-US" altLang="ja-JP" sz="1350" dirty="0">
                <a:latin typeface="BIZ UDPゴシック" panose="020B0400000000000000" pitchFamily="50" charset="-128"/>
                <a:ea typeface="BIZ UDPゴシック" panose="020B0400000000000000" pitchFamily="50" charset="-128"/>
              </a:rPr>
              <a:t>【</a:t>
            </a:r>
            <a:r>
              <a:rPr kumimoji="1" lang="ja-JP" altLang="en-US" sz="1350" dirty="0">
                <a:latin typeface="BIZ UDPゴシック" panose="020B0400000000000000" pitchFamily="50" charset="-128"/>
                <a:ea typeface="BIZ UDPゴシック" panose="020B0400000000000000" pitchFamily="50" charset="-128"/>
              </a:rPr>
              <a:t>建築物環境計画書届出資料より</a:t>
            </a:r>
            <a:r>
              <a:rPr kumimoji="1" lang="en-US" altLang="ja-JP" sz="1350" dirty="0">
                <a:latin typeface="BIZ UDPゴシック" panose="020B0400000000000000" pitchFamily="50" charset="-128"/>
                <a:ea typeface="BIZ UDPゴシック" panose="020B0400000000000000" pitchFamily="50" charset="-128"/>
              </a:rPr>
              <a:t>】</a:t>
            </a:r>
            <a:endParaRPr kumimoji="1" lang="ja-JP" altLang="en-US" sz="1350" dirty="0">
              <a:latin typeface="BIZ UDPゴシック" panose="020B0400000000000000" pitchFamily="50" charset="-128"/>
              <a:ea typeface="BIZ UDPゴシック" panose="020B0400000000000000" pitchFamily="50" charset="-128"/>
            </a:endParaRPr>
          </a:p>
        </p:txBody>
      </p:sp>
      <p:sp>
        <p:nvSpPr>
          <p:cNvPr id="4" name="スライド番号プレースホルダー 3">
            <a:extLst>
              <a:ext uri="{FF2B5EF4-FFF2-40B4-BE49-F238E27FC236}">
                <a16:creationId xmlns:a16="http://schemas.microsoft.com/office/drawing/2014/main" id="{652D0730-729E-446F-83F9-24D8F1517B0C}"/>
              </a:ext>
            </a:extLst>
          </p:cNvPr>
          <p:cNvSpPr>
            <a:spLocks noGrp="1"/>
          </p:cNvSpPr>
          <p:nvPr>
            <p:ph type="sldNum" sz="quarter" idx="12"/>
          </p:nvPr>
        </p:nvSpPr>
        <p:spPr>
          <a:xfrm>
            <a:off x="8351520" y="6478904"/>
            <a:ext cx="501194" cy="365125"/>
          </a:xfrm>
        </p:spPr>
        <p:txBody>
          <a:bodyPr/>
          <a:lstStyle/>
          <a:p>
            <a:fld id="{203A2EBC-B70D-400C-B624-6CE949F69608}" type="slidenum">
              <a:rPr kumimoji="1" lang="ja-JP" altLang="en-US" sz="1800" smtClean="0"/>
              <a:t>35</a:t>
            </a:fld>
            <a:endParaRPr kumimoji="1" lang="ja-JP" altLang="en-US" sz="1800" dirty="0"/>
          </a:p>
        </p:txBody>
      </p:sp>
      <p:pic>
        <p:nvPicPr>
          <p:cNvPr id="7" name="図 6">
            <a:extLst>
              <a:ext uri="{FF2B5EF4-FFF2-40B4-BE49-F238E27FC236}">
                <a16:creationId xmlns:a16="http://schemas.microsoft.com/office/drawing/2014/main" id="{857EC1AA-B254-4BB0-8A01-7F47A79C102C}"/>
              </a:ext>
            </a:extLst>
          </p:cNvPr>
          <p:cNvPicPr>
            <a:picLocks noChangeAspect="1"/>
          </p:cNvPicPr>
          <p:nvPr/>
        </p:nvPicPr>
        <p:blipFill rotWithShape="1">
          <a:blip r:embed="rId2"/>
          <a:srcRect t="14197"/>
          <a:stretch/>
        </p:blipFill>
        <p:spPr>
          <a:xfrm>
            <a:off x="463903" y="883046"/>
            <a:ext cx="3385402" cy="2443402"/>
          </a:xfrm>
          <a:prstGeom prst="rect">
            <a:avLst/>
          </a:prstGeom>
        </p:spPr>
      </p:pic>
      <p:pic>
        <p:nvPicPr>
          <p:cNvPr id="20" name="図 19">
            <a:extLst>
              <a:ext uri="{FF2B5EF4-FFF2-40B4-BE49-F238E27FC236}">
                <a16:creationId xmlns:a16="http://schemas.microsoft.com/office/drawing/2014/main" id="{174E085D-E9AC-48A6-8E7B-86876F78892E}"/>
              </a:ext>
            </a:extLst>
          </p:cNvPr>
          <p:cNvPicPr>
            <a:picLocks noChangeAspect="1"/>
          </p:cNvPicPr>
          <p:nvPr/>
        </p:nvPicPr>
        <p:blipFill rotWithShape="1">
          <a:blip r:embed="rId3"/>
          <a:srcRect t="10954"/>
          <a:stretch/>
        </p:blipFill>
        <p:spPr>
          <a:xfrm>
            <a:off x="597302" y="4151725"/>
            <a:ext cx="3518672" cy="2648453"/>
          </a:xfrm>
          <a:prstGeom prst="rect">
            <a:avLst/>
          </a:prstGeom>
        </p:spPr>
      </p:pic>
      <p:pic>
        <p:nvPicPr>
          <p:cNvPr id="22" name="図 21">
            <a:extLst>
              <a:ext uri="{FF2B5EF4-FFF2-40B4-BE49-F238E27FC236}">
                <a16:creationId xmlns:a16="http://schemas.microsoft.com/office/drawing/2014/main" id="{66A0641E-F5D2-48E3-9C46-C07C48AFA3AC}"/>
              </a:ext>
            </a:extLst>
          </p:cNvPr>
          <p:cNvPicPr>
            <a:picLocks noChangeAspect="1"/>
          </p:cNvPicPr>
          <p:nvPr/>
        </p:nvPicPr>
        <p:blipFill rotWithShape="1">
          <a:blip r:embed="rId4"/>
          <a:srcRect t="12655"/>
          <a:stretch/>
        </p:blipFill>
        <p:spPr>
          <a:xfrm>
            <a:off x="4895763" y="4218476"/>
            <a:ext cx="3432589" cy="2542587"/>
          </a:xfrm>
          <a:prstGeom prst="rect">
            <a:avLst/>
          </a:prstGeom>
        </p:spPr>
      </p:pic>
      <p:sp>
        <p:nvSpPr>
          <p:cNvPr id="15" name="テキスト ボックス 14">
            <a:extLst>
              <a:ext uri="{FF2B5EF4-FFF2-40B4-BE49-F238E27FC236}">
                <a16:creationId xmlns:a16="http://schemas.microsoft.com/office/drawing/2014/main" id="{12B729DE-EB3F-4459-AAA4-AC3EB65E3503}"/>
              </a:ext>
            </a:extLst>
          </p:cNvPr>
          <p:cNvSpPr txBox="1"/>
          <p:nvPr/>
        </p:nvSpPr>
        <p:spPr>
          <a:xfrm>
            <a:off x="2108603" y="3937943"/>
            <a:ext cx="690880" cy="276999"/>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（住宅）</a:t>
            </a:r>
          </a:p>
        </p:txBody>
      </p:sp>
      <p:sp>
        <p:nvSpPr>
          <p:cNvPr id="16" name="テキスト ボックス 15">
            <a:extLst>
              <a:ext uri="{FF2B5EF4-FFF2-40B4-BE49-F238E27FC236}">
                <a16:creationId xmlns:a16="http://schemas.microsoft.com/office/drawing/2014/main" id="{7D9D2657-B199-4F4D-9305-325D2F6972F2}"/>
              </a:ext>
            </a:extLst>
          </p:cNvPr>
          <p:cNvSpPr txBox="1"/>
          <p:nvPr/>
        </p:nvSpPr>
        <p:spPr>
          <a:xfrm>
            <a:off x="6285409" y="3936535"/>
            <a:ext cx="857250" cy="276999"/>
          </a:xfrm>
          <a:prstGeom prst="rect">
            <a:avLst/>
          </a:prstGeom>
          <a:noFill/>
        </p:spPr>
        <p:txBody>
          <a:bodyPr wrap="square" rtlCol="0">
            <a:spAutoFit/>
          </a:bodyPr>
          <a:lstStyle/>
          <a:p>
            <a:r>
              <a:rPr kumimoji="1" lang="en-US" altLang="ja-JP" sz="1200" dirty="0">
                <a:latin typeface="BIZ UDPゴシック" panose="020B0400000000000000" pitchFamily="50" charset="-128"/>
                <a:ea typeface="BIZ UDPゴシック" panose="020B0400000000000000" pitchFamily="50" charset="-128"/>
              </a:rPr>
              <a:t>(</a:t>
            </a:r>
            <a:r>
              <a:rPr kumimoji="1" lang="ja-JP" altLang="en-US" sz="1200" dirty="0">
                <a:latin typeface="BIZ UDPゴシック" panose="020B0400000000000000" pitchFamily="50" charset="-128"/>
                <a:ea typeface="BIZ UDPゴシック" panose="020B0400000000000000" pitchFamily="50" charset="-128"/>
              </a:rPr>
              <a:t>非住宅）</a:t>
            </a:r>
          </a:p>
        </p:txBody>
      </p:sp>
      <p:sp>
        <p:nvSpPr>
          <p:cNvPr id="24" name="テキスト ボックス 23">
            <a:extLst>
              <a:ext uri="{FF2B5EF4-FFF2-40B4-BE49-F238E27FC236}">
                <a16:creationId xmlns:a16="http://schemas.microsoft.com/office/drawing/2014/main" id="{46FA945E-BFF7-44F2-B4FD-12944D621A24}"/>
              </a:ext>
            </a:extLst>
          </p:cNvPr>
          <p:cNvSpPr txBox="1"/>
          <p:nvPr/>
        </p:nvSpPr>
        <p:spPr>
          <a:xfrm>
            <a:off x="2979912" y="5409871"/>
            <a:ext cx="660663" cy="253916"/>
          </a:xfrm>
          <a:prstGeom prst="rect">
            <a:avLst/>
          </a:prstGeom>
          <a:solidFill>
            <a:schemeClr val="bg1">
              <a:alpha val="50000"/>
            </a:schemeClr>
          </a:solidFill>
        </p:spPr>
        <p:txBody>
          <a:bodyPr wrap="square" rtlCol="0">
            <a:spAutoFit/>
          </a:bodyPr>
          <a:lstStyle/>
          <a:p>
            <a:r>
              <a:rPr kumimoji="1" lang="en-US" altLang="ja-JP" sz="1050" b="1" dirty="0">
                <a:solidFill>
                  <a:srgbClr val="FF0000"/>
                </a:solidFill>
                <a:latin typeface="BIZ UDPゴシック" panose="020B0400000000000000" pitchFamily="50" charset="-128"/>
                <a:ea typeface="BIZ UDPゴシック" panose="020B0400000000000000" pitchFamily="50" charset="-128"/>
              </a:rPr>
              <a:t>18.3%</a:t>
            </a:r>
            <a:r>
              <a:rPr kumimoji="1" lang="en-US" altLang="ja-JP" sz="1050" dirty="0">
                <a:latin typeface="BIZ UDPゴシック" panose="020B0400000000000000" pitchFamily="50" charset="-128"/>
                <a:ea typeface="BIZ UDPゴシック" panose="020B0400000000000000" pitchFamily="50" charset="-128"/>
              </a:rPr>
              <a:t> </a:t>
            </a:r>
            <a:endParaRPr kumimoji="1" lang="ja-JP" altLang="en-US" sz="1050" dirty="0">
              <a:latin typeface="BIZ UDPゴシック" panose="020B0400000000000000" pitchFamily="50" charset="-128"/>
              <a:ea typeface="BIZ UDPゴシック" panose="020B0400000000000000" pitchFamily="50" charset="-128"/>
            </a:endParaRPr>
          </a:p>
        </p:txBody>
      </p:sp>
      <p:sp>
        <p:nvSpPr>
          <p:cNvPr id="25" name="テキスト ボックス 24">
            <a:extLst>
              <a:ext uri="{FF2B5EF4-FFF2-40B4-BE49-F238E27FC236}">
                <a16:creationId xmlns:a16="http://schemas.microsoft.com/office/drawing/2014/main" id="{30A840ED-91DB-444C-98DC-B5495894BFF5}"/>
              </a:ext>
            </a:extLst>
          </p:cNvPr>
          <p:cNvSpPr txBox="1"/>
          <p:nvPr/>
        </p:nvSpPr>
        <p:spPr>
          <a:xfrm>
            <a:off x="2750674" y="1994900"/>
            <a:ext cx="660663" cy="253916"/>
          </a:xfrm>
          <a:prstGeom prst="rect">
            <a:avLst/>
          </a:prstGeom>
          <a:solidFill>
            <a:schemeClr val="bg1">
              <a:alpha val="50000"/>
            </a:schemeClr>
          </a:solidFill>
        </p:spPr>
        <p:txBody>
          <a:bodyPr wrap="square" rtlCol="0">
            <a:spAutoFit/>
          </a:bodyPr>
          <a:lstStyle/>
          <a:p>
            <a:r>
              <a:rPr kumimoji="1" lang="en-US" altLang="ja-JP" sz="1050" b="1" dirty="0">
                <a:solidFill>
                  <a:srgbClr val="FF0000"/>
                </a:solidFill>
                <a:latin typeface="BIZ UDPゴシック" panose="020B0400000000000000" pitchFamily="50" charset="-128"/>
                <a:ea typeface="BIZ UDPゴシック" panose="020B0400000000000000" pitchFamily="50" charset="-128"/>
              </a:rPr>
              <a:t>19.0%</a:t>
            </a:r>
            <a:r>
              <a:rPr kumimoji="1" lang="en-US" altLang="ja-JP" sz="1050" dirty="0">
                <a:latin typeface="BIZ UDPゴシック" panose="020B0400000000000000" pitchFamily="50" charset="-128"/>
                <a:ea typeface="BIZ UDPゴシック" panose="020B0400000000000000" pitchFamily="50" charset="-128"/>
              </a:rPr>
              <a:t> </a:t>
            </a:r>
            <a:endParaRPr kumimoji="1" lang="ja-JP" altLang="en-US" sz="1050" dirty="0">
              <a:latin typeface="BIZ UDPゴシック" panose="020B0400000000000000" pitchFamily="50" charset="-128"/>
              <a:ea typeface="BIZ UDPゴシック" panose="020B0400000000000000" pitchFamily="50" charset="-128"/>
            </a:endParaRPr>
          </a:p>
        </p:txBody>
      </p:sp>
      <p:sp>
        <p:nvSpPr>
          <p:cNvPr id="27" name="テキスト ボックス 26">
            <a:extLst>
              <a:ext uri="{FF2B5EF4-FFF2-40B4-BE49-F238E27FC236}">
                <a16:creationId xmlns:a16="http://schemas.microsoft.com/office/drawing/2014/main" id="{494DE2EF-C6CC-4122-B492-674ACB401564}"/>
              </a:ext>
            </a:extLst>
          </p:cNvPr>
          <p:cNvSpPr txBox="1"/>
          <p:nvPr/>
        </p:nvSpPr>
        <p:spPr>
          <a:xfrm>
            <a:off x="7142660" y="5409871"/>
            <a:ext cx="763080" cy="253916"/>
          </a:xfrm>
          <a:prstGeom prst="rect">
            <a:avLst/>
          </a:prstGeom>
          <a:solidFill>
            <a:schemeClr val="bg1">
              <a:alpha val="50000"/>
            </a:schemeClr>
          </a:solidFill>
        </p:spPr>
        <p:txBody>
          <a:bodyPr wrap="square" rtlCol="0">
            <a:spAutoFit/>
          </a:bodyPr>
          <a:lstStyle/>
          <a:p>
            <a:r>
              <a:rPr kumimoji="1" lang="en-US" altLang="ja-JP" sz="1050" b="1" dirty="0">
                <a:solidFill>
                  <a:srgbClr val="FF0000"/>
                </a:solidFill>
                <a:latin typeface="BIZ UDPゴシック" panose="020B0400000000000000" pitchFamily="50" charset="-128"/>
                <a:ea typeface="BIZ UDPゴシック" panose="020B0400000000000000" pitchFamily="50" charset="-128"/>
              </a:rPr>
              <a:t>20.3% </a:t>
            </a:r>
            <a:endParaRPr kumimoji="1" lang="ja-JP" altLang="en-US" sz="1050" b="1" dirty="0">
              <a:solidFill>
                <a:srgbClr val="FF0000"/>
              </a:solidFill>
              <a:latin typeface="BIZ UDPゴシック" panose="020B0400000000000000" pitchFamily="50" charset="-128"/>
              <a:ea typeface="BIZ UDPゴシック" panose="020B0400000000000000" pitchFamily="50" charset="-128"/>
            </a:endParaRPr>
          </a:p>
        </p:txBody>
      </p:sp>
      <p:sp>
        <p:nvSpPr>
          <p:cNvPr id="28" name="矢印: 下 27">
            <a:extLst>
              <a:ext uri="{FF2B5EF4-FFF2-40B4-BE49-F238E27FC236}">
                <a16:creationId xmlns:a16="http://schemas.microsoft.com/office/drawing/2014/main" id="{C3352A37-C107-4945-8F01-451F5DBF8B1C}"/>
              </a:ext>
            </a:extLst>
          </p:cNvPr>
          <p:cNvSpPr/>
          <p:nvPr/>
        </p:nvSpPr>
        <p:spPr>
          <a:xfrm>
            <a:off x="1259840" y="3798035"/>
            <a:ext cx="518160" cy="27699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矢印: 下 28">
            <a:extLst>
              <a:ext uri="{FF2B5EF4-FFF2-40B4-BE49-F238E27FC236}">
                <a16:creationId xmlns:a16="http://schemas.microsoft.com/office/drawing/2014/main" id="{CC1BC18B-5183-46E3-86B0-52AA2278CD44}"/>
              </a:ext>
            </a:extLst>
          </p:cNvPr>
          <p:cNvSpPr/>
          <p:nvPr/>
        </p:nvSpPr>
        <p:spPr>
          <a:xfrm rot="-2820000">
            <a:off x="4926243" y="3441458"/>
            <a:ext cx="518160" cy="27699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テキスト ボックス 29">
            <a:extLst>
              <a:ext uri="{FF2B5EF4-FFF2-40B4-BE49-F238E27FC236}">
                <a16:creationId xmlns:a16="http://schemas.microsoft.com/office/drawing/2014/main" id="{B08C3FE1-2684-4D41-A741-B2AFC0A35A35}"/>
              </a:ext>
            </a:extLst>
          </p:cNvPr>
          <p:cNvSpPr txBox="1"/>
          <p:nvPr/>
        </p:nvSpPr>
        <p:spPr>
          <a:xfrm rot="16200000">
            <a:off x="3458429" y="1613579"/>
            <a:ext cx="873818" cy="307777"/>
          </a:xfrm>
          <a:prstGeom prst="rect">
            <a:avLst/>
          </a:prstGeom>
          <a:noFill/>
        </p:spPr>
        <p:txBody>
          <a:bodyPr wrap="square" rtlCol="0">
            <a:spAutoFit/>
          </a:bodyPr>
          <a:lstStyle/>
          <a:p>
            <a:r>
              <a:rPr kumimoji="1" lang="ja-JP" altLang="en-US" sz="1400" dirty="0">
                <a:latin typeface="BIZ UDPゴシック" panose="020B0400000000000000" pitchFamily="50" charset="-128"/>
                <a:ea typeface="BIZ UDPゴシック" panose="020B0400000000000000" pitchFamily="50" charset="-128"/>
              </a:rPr>
              <a:t>導入率</a:t>
            </a:r>
          </a:p>
        </p:txBody>
      </p:sp>
      <p:sp>
        <p:nvSpPr>
          <p:cNvPr id="31" name="テキスト ボックス 30">
            <a:extLst>
              <a:ext uri="{FF2B5EF4-FFF2-40B4-BE49-F238E27FC236}">
                <a16:creationId xmlns:a16="http://schemas.microsoft.com/office/drawing/2014/main" id="{1976B9F8-5E60-464F-B122-370C5B15855A}"/>
              </a:ext>
            </a:extLst>
          </p:cNvPr>
          <p:cNvSpPr txBox="1"/>
          <p:nvPr/>
        </p:nvSpPr>
        <p:spPr>
          <a:xfrm rot="16200000">
            <a:off x="3649446" y="4898971"/>
            <a:ext cx="873818" cy="307777"/>
          </a:xfrm>
          <a:prstGeom prst="rect">
            <a:avLst/>
          </a:prstGeom>
          <a:noFill/>
        </p:spPr>
        <p:txBody>
          <a:bodyPr wrap="square" rtlCol="0">
            <a:spAutoFit/>
          </a:bodyPr>
          <a:lstStyle/>
          <a:p>
            <a:r>
              <a:rPr kumimoji="1" lang="ja-JP" altLang="en-US" sz="1400" dirty="0">
                <a:latin typeface="BIZ UDPゴシック" panose="020B0400000000000000" pitchFamily="50" charset="-128"/>
                <a:ea typeface="BIZ UDPゴシック" panose="020B0400000000000000" pitchFamily="50" charset="-128"/>
              </a:rPr>
              <a:t>導入率</a:t>
            </a:r>
          </a:p>
        </p:txBody>
      </p:sp>
      <p:sp>
        <p:nvSpPr>
          <p:cNvPr id="32" name="テキスト ボックス 31">
            <a:extLst>
              <a:ext uri="{FF2B5EF4-FFF2-40B4-BE49-F238E27FC236}">
                <a16:creationId xmlns:a16="http://schemas.microsoft.com/office/drawing/2014/main" id="{75674573-A205-4120-BB5F-8E591B485426}"/>
              </a:ext>
            </a:extLst>
          </p:cNvPr>
          <p:cNvSpPr txBox="1"/>
          <p:nvPr/>
        </p:nvSpPr>
        <p:spPr>
          <a:xfrm rot="16200000">
            <a:off x="7914611" y="4885154"/>
            <a:ext cx="873818" cy="307777"/>
          </a:xfrm>
          <a:prstGeom prst="rect">
            <a:avLst/>
          </a:prstGeom>
          <a:noFill/>
        </p:spPr>
        <p:txBody>
          <a:bodyPr wrap="square" rtlCol="0">
            <a:spAutoFit/>
          </a:bodyPr>
          <a:lstStyle/>
          <a:p>
            <a:r>
              <a:rPr kumimoji="1" lang="ja-JP" altLang="en-US" sz="1400" dirty="0">
                <a:latin typeface="BIZ UDPゴシック" panose="020B0400000000000000" pitchFamily="50" charset="-128"/>
                <a:ea typeface="BIZ UDPゴシック" panose="020B0400000000000000" pitchFamily="50" charset="-128"/>
              </a:rPr>
              <a:t>導入率</a:t>
            </a:r>
          </a:p>
        </p:txBody>
      </p:sp>
    </p:spTree>
    <p:extLst>
      <p:ext uri="{BB962C8B-B14F-4D97-AF65-F5344CB8AC3E}">
        <p14:creationId xmlns:p14="http://schemas.microsoft.com/office/powerpoint/2010/main" val="13760307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42D0D8-6D91-3D4B-1C08-8FCFB1380F88}"/>
            </a:ext>
          </a:extLst>
        </p:cNvPr>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D298E1E5-4A92-8651-7E27-6FF07A3E65F2}"/>
              </a:ext>
            </a:extLst>
          </p:cNvPr>
          <p:cNvSpPr>
            <a:spLocks noGrp="1"/>
          </p:cNvSpPr>
          <p:nvPr>
            <p:ph type="sldNum" sz="quarter" idx="12"/>
          </p:nvPr>
        </p:nvSpPr>
        <p:spPr>
          <a:xfrm>
            <a:off x="6832600" y="6492875"/>
            <a:ext cx="2057400" cy="365125"/>
          </a:xfrm>
        </p:spPr>
        <p:txBody>
          <a:bodyPr/>
          <a:lstStyle/>
          <a:p>
            <a:fld id="{203A2EBC-B70D-400C-B624-6CE949F69608}" type="slidenum">
              <a:rPr kumimoji="1" lang="ja-JP" altLang="en-US" sz="1800" smtClean="0"/>
              <a:t>36</a:t>
            </a:fld>
            <a:endParaRPr kumimoji="1" lang="ja-JP" altLang="en-US" dirty="0"/>
          </a:p>
        </p:txBody>
      </p:sp>
      <p:sp>
        <p:nvSpPr>
          <p:cNvPr id="5" name="テキスト ボックス 4">
            <a:extLst>
              <a:ext uri="{FF2B5EF4-FFF2-40B4-BE49-F238E27FC236}">
                <a16:creationId xmlns:a16="http://schemas.microsoft.com/office/drawing/2014/main" id="{033241DB-B578-62FC-8A61-1C1A660492E3}"/>
              </a:ext>
            </a:extLst>
          </p:cNvPr>
          <p:cNvSpPr txBox="1"/>
          <p:nvPr/>
        </p:nvSpPr>
        <p:spPr>
          <a:xfrm>
            <a:off x="259080" y="555324"/>
            <a:ext cx="8625840" cy="754053"/>
          </a:xfrm>
          <a:prstGeom prst="rect">
            <a:avLst/>
          </a:prstGeom>
          <a:noFill/>
          <a:ln w="12700">
            <a:solidFill>
              <a:schemeClr val="accent1"/>
            </a:solidFill>
          </a:ln>
        </p:spPr>
        <p:txBody>
          <a:bodyPr wrap="square" rtlCol="0">
            <a:spAutoFit/>
          </a:bodyPr>
          <a:lstStyle/>
          <a:p>
            <a:r>
              <a:rPr kumimoji="1" lang="ja-JP" altLang="en-US" dirty="0">
                <a:latin typeface="BIZ UDPゴシック" panose="020B0400000000000000" pitchFamily="50" charset="-128"/>
                <a:ea typeface="BIZ UDPゴシック" panose="020B0400000000000000" pitchFamily="50" charset="-128"/>
              </a:rPr>
              <a:t>ご意見いただきたい事項</a:t>
            </a:r>
            <a:endParaRPr kumimoji="1" lang="en-US" altLang="ja-JP" dirty="0">
              <a:latin typeface="BIZ UDPゴシック" panose="020B0400000000000000" pitchFamily="50" charset="-128"/>
              <a:ea typeface="BIZ UDPゴシック" panose="020B0400000000000000" pitchFamily="50" charset="-128"/>
            </a:endParaRPr>
          </a:p>
          <a:p>
            <a:pPr>
              <a:spcBef>
                <a:spcPts val="600"/>
              </a:spcBef>
            </a:pPr>
            <a:r>
              <a:rPr kumimoji="1" lang="ja-JP" altLang="en-US" dirty="0">
                <a:latin typeface="BIZ UDPゴシック" panose="020B0400000000000000" pitchFamily="50" charset="-128"/>
                <a:ea typeface="BIZ UDPゴシック" panose="020B0400000000000000" pitchFamily="50" charset="-128"/>
              </a:rPr>
              <a:t>　</a:t>
            </a:r>
            <a:r>
              <a:rPr kumimoji="1" lang="ja-JP" altLang="en-US" sz="2000" dirty="0">
                <a:latin typeface="BIZ UDPゴシック" panose="020B0400000000000000" pitchFamily="50" charset="-128"/>
                <a:ea typeface="BIZ UDPゴシック" panose="020B0400000000000000" pitchFamily="50" charset="-128"/>
              </a:rPr>
              <a:t>③義務化制度の対象とする建築物について</a:t>
            </a:r>
            <a:endParaRPr kumimoji="1" lang="ja-JP" altLang="en-US" dirty="0">
              <a:latin typeface="BIZ UDPゴシック" panose="020B0400000000000000" pitchFamily="50" charset="-128"/>
              <a:ea typeface="BIZ UDPゴシック" panose="020B0400000000000000" pitchFamily="50" charset="-128"/>
            </a:endParaRPr>
          </a:p>
        </p:txBody>
      </p:sp>
      <p:sp>
        <p:nvSpPr>
          <p:cNvPr id="6" name="テキスト ボックス 5">
            <a:extLst>
              <a:ext uri="{FF2B5EF4-FFF2-40B4-BE49-F238E27FC236}">
                <a16:creationId xmlns:a16="http://schemas.microsoft.com/office/drawing/2014/main" id="{E13AAFB3-793C-D85C-5FBB-A858E67A4927}"/>
              </a:ext>
            </a:extLst>
          </p:cNvPr>
          <p:cNvSpPr txBox="1"/>
          <p:nvPr/>
        </p:nvSpPr>
        <p:spPr>
          <a:xfrm>
            <a:off x="0" y="0"/>
            <a:ext cx="9144000" cy="400110"/>
          </a:xfrm>
          <a:prstGeom prst="rect">
            <a:avLst/>
          </a:prstGeom>
          <a:solidFill>
            <a:schemeClr val="accent5">
              <a:lumMod val="40000"/>
              <a:lumOff val="60000"/>
            </a:schemeClr>
          </a:solidFill>
        </p:spPr>
        <p:txBody>
          <a:bodyPr wrap="square" rtlCol="0">
            <a:spAutoFit/>
          </a:bodyPr>
          <a:lstStyle/>
          <a:p>
            <a:r>
              <a:rPr kumimoji="1" lang="ja-JP" altLang="en-US" sz="2000" dirty="0">
                <a:latin typeface="BIZ UDPゴシック" panose="020B0400000000000000" pitchFamily="50" charset="-128"/>
                <a:ea typeface="BIZ UDPゴシック" panose="020B0400000000000000" pitchFamily="50" charset="-128"/>
              </a:rPr>
              <a:t>③</a:t>
            </a:r>
            <a:r>
              <a:rPr lang="ja-JP" altLang="en-US" sz="2000" dirty="0">
                <a:latin typeface="BIZ UDPゴシック" panose="020B0400000000000000" pitchFamily="50" charset="-128"/>
                <a:ea typeface="BIZ UDPゴシック" panose="020B0400000000000000" pitchFamily="50" charset="-128"/>
              </a:rPr>
              <a:t>制度の対象とする建築物について</a:t>
            </a:r>
            <a:endParaRPr kumimoji="1" lang="ja-JP" altLang="en-US" sz="2000" dirty="0">
              <a:latin typeface="BIZ UDPゴシック" panose="020B0400000000000000" pitchFamily="50" charset="-128"/>
              <a:ea typeface="BIZ UDPゴシック" panose="020B0400000000000000" pitchFamily="50" charset="-128"/>
            </a:endParaRPr>
          </a:p>
        </p:txBody>
      </p:sp>
      <p:sp>
        <p:nvSpPr>
          <p:cNvPr id="10" name="テキスト ボックス 9">
            <a:extLst>
              <a:ext uri="{FF2B5EF4-FFF2-40B4-BE49-F238E27FC236}">
                <a16:creationId xmlns:a16="http://schemas.microsoft.com/office/drawing/2014/main" id="{38B144AB-C4BA-45BF-D938-19888FA9BFEC}"/>
              </a:ext>
            </a:extLst>
          </p:cNvPr>
          <p:cNvSpPr txBox="1"/>
          <p:nvPr/>
        </p:nvSpPr>
        <p:spPr>
          <a:xfrm>
            <a:off x="259080" y="1481450"/>
            <a:ext cx="8625840" cy="3123932"/>
          </a:xfrm>
          <a:prstGeom prst="rect">
            <a:avLst/>
          </a:prstGeom>
          <a:noFill/>
        </p:spPr>
        <p:txBody>
          <a:bodyPr wrap="square" rtlCol="0">
            <a:spAutoFit/>
          </a:bodyPr>
          <a:lstStyle/>
          <a:p>
            <a:pPr>
              <a:spcBef>
                <a:spcPts val="600"/>
              </a:spcBef>
            </a:pPr>
            <a:r>
              <a:rPr lang="ja-JP" altLang="en-US" sz="1600" dirty="0">
                <a:latin typeface="BIZ UDP明朝 Medium" panose="02020500000000000000" pitchFamily="18" charset="-128"/>
                <a:ea typeface="BIZ UDP明朝 Medium" panose="02020500000000000000" pitchFamily="18" charset="-128"/>
              </a:rPr>
              <a:t>〇大阪府では、建築物環境配慮制度で、</a:t>
            </a:r>
            <a:r>
              <a:rPr lang="ja-JP" altLang="en-US" sz="1600" u="sng" dirty="0">
                <a:latin typeface="BIZ UDP明朝 Medium" panose="02020500000000000000" pitchFamily="18" charset="-128"/>
                <a:ea typeface="BIZ UDP明朝 Medium" panose="02020500000000000000" pitchFamily="18" charset="-128"/>
              </a:rPr>
              <a:t>大規模建築物（延床面積</a:t>
            </a:r>
            <a:r>
              <a:rPr lang="en-US" altLang="ja-JP" sz="1600" u="sng" dirty="0">
                <a:latin typeface="BIZ UDP明朝 Medium" panose="02020500000000000000" pitchFamily="18" charset="-128"/>
                <a:ea typeface="BIZ UDP明朝 Medium" panose="02020500000000000000" pitchFamily="18" charset="-128"/>
              </a:rPr>
              <a:t>2,000</a:t>
            </a:r>
            <a:r>
              <a:rPr lang="ja-JP" altLang="en-US" sz="1600" u="sng" dirty="0">
                <a:latin typeface="BIZ UDP明朝 Medium" panose="02020500000000000000" pitchFamily="18" charset="-128"/>
                <a:ea typeface="BIZ UDP明朝 Medium" panose="02020500000000000000" pitchFamily="18" charset="-128"/>
              </a:rPr>
              <a:t>㎡以上）において、再生可</a:t>
            </a:r>
            <a:endParaRPr lang="en-US" altLang="ja-JP" sz="1600" u="sng" dirty="0">
              <a:latin typeface="BIZ UDP明朝 Medium" panose="02020500000000000000" pitchFamily="18" charset="-128"/>
              <a:ea typeface="BIZ UDP明朝 Medium" panose="02020500000000000000" pitchFamily="18" charset="-128"/>
            </a:endParaRPr>
          </a:p>
          <a:p>
            <a:r>
              <a:rPr lang="ja-JP" altLang="en-US" sz="1600" dirty="0">
                <a:latin typeface="BIZ UDP明朝 Medium" panose="02020500000000000000" pitchFamily="18" charset="-128"/>
                <a:ea typeface="BIZ UDP明朝 Medium" panose="02020500000000000000" pitchFamily="18" charset="-128"/>
              </a:rPr>
              <a:t>　</a:t>
            </a:r>
            <a:r>
              <a:rPr lang="ja-JP" altLang="en-US" sz="1600" u="sng" dirty="0">
                <a:latin typeface="BIZ UDP明朝 Medium" panose="02020500000000000000" pitchFamily="18" charset="-128"/>
                <a:ea typeface="BIZ UDP明朝 Medium" panose="02020500000000000000" pitchFamily="18" charset="-128"/>
              </a:rPr>
              <a:t>能エネルギーの導入検討を義務付けているものの、導入件数は</a:t>
            </a:r>
            <a:r>
              <a:rPr lang="en-US" altLang="ja-JP" sz="1600" u="sng" dirty="0">
                <a:latin typeface="BIZ UDP明朝 Medium" panose="02020500000000000000" pitchFamily="18" charset="-128"/>
                <a:ea typeface="BIZ UDP明朝 Medium" panose="02020500000000000000" pitchFamily="18" charset="-128"/>
              </a:rPr>
              <a:t>2</a:t>
            </a:r>
            <a:r>
              <a:rPr lang="ja-JP" altLang="en-US" sz="1600" u="sng" dirty="0">
                <a:latin typeface="BIZ UDP明朝 Medium" panose="02020500000000000000" pitchFamily="18" charset="-128"/>
                <a:ea typeface="BIZ UDP明朝 Medium" panose="02020500000000000000" pitchFamily="18" charset="-128"/>
              </a:rPr>
              <a:t>割に満たない</a:t>
            </a:r>
            <a:r>
              <a:rPr lang="ja-JP" altLang="en-US" sz="1600" dirty="0">
                <a:latin typeface="BIZ UDP明朝 Medium" panose="02020500000000000000" pitchFamily="18" charset="-128"/>
                <a:ea typeface="BIZ UDP明朝 Medium" panose="02020500000000000000" pitchFamily="18" charset="-128"/>
              </a:rPr>
              <a:t>状況</a:t>
            </a:r>
            <a:r>
              <a:rPr lang="en-US" altLang="ja-JP" sz="1600" dirty="0">
                <a:latin typeface="BIZ UDP明朝 Medium" panose="02020500000000000000" pitchFamily="18" charset="-128"/>
                <a:ea typeface="BIZ UDP明朝 Medium" panose="02020500000000000000" pitchFamily="18" charset="-128"/>
              </a:rPr>
              <a:t>【</a:t>
            </a:r>
            <a:r>
              <a:rPr lang="ja-JP" altLang="en-US" sz="1600" dirty="0">
                <a:latin typeface="BIZ UDP明朝 Medium" panose="02020500000000000000" pitchFamily="18" charset="-128"/>
                <a:ea typeface="BIZ UDP明朝 Medium" panose="02020500000000000000" pitchFamily="18" charset="-128"/>
              </a:rPr>
              <a:t>再掲</a:t>
            </a:r>
            <a:r>
              <a:rPr lang="en-US" altLang="ja-JP" sz="1600" dirty="0">
                <a:latin typeface="BIZ UDP明朝 Medium" panose="02020500000000000000" pitchFamily="18" charset="-128"/>
                <a:ea typeface="BIZ UDP明朝 Medium" panose="02020500000000000000" pitchFamily="18" charset="-128"/>
              </a:rPr>
              <a:t>】</a:t>
            </a:r>
            <a:endParaRPr kumimoji="1" lang="en-US" altLang="ja-JP" sz="1600" b="1" dirty="0">
              <a:latin typeface="BIZ UDP明朝 Medium" panose="02020500000000000000" pitchFamily="18" charset="-128"/>
              <a:ea typeface="BIZ UDP明朝 Medium" panose="02020500000000000000" pitchFamily="18" charset="-128"/>
            </a:endParaRPr>
          </a:p>
          <a:p>
            <a:endParaRPr lang="en-US" altLang="ja-JP" sz="1600" dirty="0">
              <a:latin typeface="BIZ UDP明朝 Medium" panose="02020500000000000000" pitchFamily="18" charset="-128"/>
              <a:ea typeface="BIZ UDP明朝 Medium" panose="02020500000000000000" pitchFamily="18" charset="-128"/>
            </a:endParaRPr>
          </a:p>
          <a:p>
            <a:r>
              <a:rPr lang="ja-JP" altLang="en-US" sz="1600" dirty="0">
                <a:latin typeface="BIZ UDP明朝 Medium" panose="02020500000000000000" pitchFamily="18" charset="-128"/>
                <a:ea typeface="BIZ UDP明朝 Medium" panose="02020500000000000000" pitchFamily="18" charset="-128"/>
              </a:rPr>
              <a:t>○府内年間着工建築物（非住宅）の延床面積の</a:t>
            </a:r>
            <a:r>
              <a:rPr lang="en-US" altLang="ja-JP" sz="1600" dirty="0">
                <a:latin typeface="BIZ UDP明朝 Medium" panose="02020500000000000000" pitchFamily="18" charset="-128"/>
                <a:ea typeface="BIZ UDP明朝 Medium" panose="02020500000000000000" pitchFamily="18" charset="-128"/>
              </a:rPr>
              <a:t>5</a:t>
            </a:r>
            <a:r>
              <a:rPr lang="ja-JP" altLang="en-US" sz="1600" dirty="0">
                <a:latin typeface="BIZ UDP明朝 Medium" panose="02020500000000000000" pitchFamily="18" charset="-128"/>
                <a:ea typeface="BIZ UDP明朝 Medium" panose="02020500000000000000" pitchFamily="18" charset="-128"/>
              </a:rPr>
              <a:t>割以上を占める、</a:t>
            </a:r>
            <a:r>
              <a:rPr lang="ja-JP" altLang="en-US" sz="1600" u="sng" dirty="0">
                <a:latin typeface="BIZ UDP明朝 Medium" panose="02020500000000000000" pitchFamily="18" charset="-128"/>
                <a:ea typeface="BIZ UDP明朝 Medium" panose="02020500000000000000" pitchFamily="18" charset="-128"/>
              </a:rPr>
              <a:t>延床面積</a:t>
            </a:r>
            <a:r>
              <a:rPr lang="en-US" altLang="ja-JP" sz="1600" u="sng" dirty="0">
                <a:latin typeface="BIZ UDP明朝 Medium" panose="02020500000000000000" pitchFamily="18" charset="-128"/>
                <a:ea typeface="BIZ UDP明朝 Medium" panose="02020500000000000000" pitchFamily="18" charset="-128"/>
              </a:rPr>
              <a:t>2,000㎡</a:t>
            </a:r>
            <a:r>
              <a:rPr lang="ja-JP" altLang="en-US" sz="1600" u="sng" dirty="0">
                <a:latin typeface="BIZ UDP明朝 Medium" panose="02020500000000000000" pitchFamily="18" charset="-128"/>
                <a:ea typeface="BIZ UDP明朝 Medium" panose="02020500000000000000" pitchFamily="18" charset="-128"/>
              </a:rPr>
              <a:t>以上の新築</a:t>
            </a:r>
            <a:endParaRPr lang="en-US" altLang="ja-JP" sz="1600" u="sng" dirty="0">
              <a:latin typeface="BIZ UDP明朝 Medium" panose="02020500000000000000" pitchFamily="18" charset="-128"/>
              <a:ea typeface="BIZ UDP明朝 Medium" panose="02020500000000000000" pitchFamily="18" charset="-128"/>
            </a:endParaRPr>
          </a:p>
          <a:p>
            <a:r>
              <a:rPr lang="ja-JP" altLang="en-US" sz="1600" dirty="0">
                <a:latin typeface="BIZ UDP明朝 Medium" panose="02020500000000000000" pitchFamily="18" charset="-128"/>
                <a:ea typeface="BIZ UDP明朝 Medium" panose="02020500000000000000" pitchFamily="18" charset="-128"/>
              </a:rPr>
              <a:t>　</a:t>
            </a:r>
            <a:r>
              <a:rPr lang="ja-JP" altLang="en-US" sz="1600" u="sng" dirty="0">
                <a:latin typeface="BIZ UDP明朝 Medium" panose="02020500000000000000" pitchFamily="18" charset="-128"/>
                <a:ea typeface="BIZ UDP明朝 Medium" panose="02020500000000000000" pitchFamily="18" charset="-128"/>
              </a:rPr>
              <a:t>非住宅建築物は、エネルギー消費量が大きく、建築物の脱炭素化への寄与も大きい</a:t>
            </a:r>
            <a:endParaRPr lang="en-US" altLang="ja-JP" sz="1600" u="sng" dirty="0">
              <a:latin typeface="BIZ UDP明朝 Medium" panose="02020500000000000000" pitchFamily="18" charset="-128"/>
              <a:ea typeface="BIZ UDP明朝 Medium" panose="02020500000000000000" pitchFamily="18" charset="-128"/>
            </a:endParaRPr>
          </a:p>
          <a:p>
            <a:endParaRPr lang="ja-JP" altLang="en-US" sz="1600" u="sng" dirty="0">
              <a:latin typeface="BIZ UDP明朝 Medium" panose="02020500000000000000" pitchFamily="18" charset="-128"/>
              <a:ea typeface="BIZ UDP明朝 Medium" panose="02020500000000000000" pitchFamily="18" charset="-128"/>
            </a:endParaRPr>
          </a:p>
          <a:p>
            <a:r>
              <a:rPr lang="ja-JP" altLang="en-US" sz="1600" dirty="0">
                <a:latin typeface="BIZ UDP明朝 Medium" panose="02020500000000000000" pitchFamily="18" charset="-128"/>
                <a:ea typeface="BIZ UDP明朝 Medium" panose="02020500000000000000" pitchFamily="18" charset="-128"/>
              </a:rPr>
              <a:t>○粗い試算では、</a:t>
            </a:r>
            <a:r>
              <a:rPr lang="ja-JP" altLang="en-US" sz="1600" u="sng" dirty="0">
                <a:latin typeface="BIZ UDP明朝 Medium" panose="02020500000000000000" pitchFamily="18" charset="-128"/>
                <a:ea typeface="BIZ UDP明朝 Medium" panose="02020500000000000000" pitchFamily="18" charset="-128"/>
              </a:rPr>
              <a:t>大規模非住宅建築物</a:t>
            </a:r>
            <a:r>
              <a:rPr lang="zh-TW" altLang="en-US" sz="1600" u="sng" dirty="0">
                <a:latin typeface="BIZ UDP明朝 Medium" panose="02020500000000000000" pitchFamily="18" charset="-128"/>
                <a:ea typeface="BIZ UDP明朝 Medium" panose="02020500000000000000" pitchFamily="18" charset="-128"/>
              </a:rPr>
              <a:t>（延床面積</a:t>
            </a:r>
            <a:r>
              <a:rPr lang="en-US" altLang="zh-TW" sz="1600" u="sng" dirty="0">
                <a:latin typeface="BIZ UDP明朝 Medium" panose="02020500000000000000" pitchFamily="18" charset="-128"/>
                <a:ea typeface="BIZ UDP明朝 Medium" panose="02020500000000000000" pitchFamily="18" charset="-128"/>
              </a:rPr>
              <a:t>2,000㎡</a:t>
            </a:r>
            <a:r>
              <a:rPr lang="zh-TW" altLang="en-US" sz="1600" u="sng" dirty="0">
                <a:latin typeface="BIZ UDP明朝 Medium" panose="02020500000000000000" pitchFamily="18" charset="-128"/>
                <a:ea typeface="BIZ UDP明朝 Medium" panose="02020500000000000000" pitchFamily="18" charset="-128"/>
              </a:rPr>
              <a:t>以上）</a:t>
            </a:r>
            <a:r>
              <a:rPr lang="ja-JP" altLang="en-US" sz="1600" u="sng" dirty="0">
                <a:latin typeface="BIZ UDP明朝 Medium" panose="02020500000000000000" pitchFamily="18" charset="-128"/>
                <a:ea typeface="BIZ UDP明朝 Medium" panose="02020500000000000000" pitchFamily="18" charset="-128"/>
              </a:rPr>
              <a:t>への想定導入量で、「自立・分散</a:t>
            </a:r>
            <a:endParaRPr lang="en-US" altLang="ja-JP" sz="1600" u="sng" dirty="0">
              <a:latin typeface="BIZ UDP明朝 Medium" panose="02020500000000000000" pitchFamily="18" charset="-128"/>
              <a:ea typeface="BIZ UDP明朝 Medium" panose="02020500000000000000" pitchFamily="18" charset="-128"/>
            </a:endParaRPr>
          </a:p>
          <a:p>
            <a:r>
              <a:rPr lang="ja-JP" altLang="en-US" sz="1600" dirty="0">
                <a:latin typeface="BIZ UDP明朝 Medium" panose="02020500000000000000" pitchFamily="18" charset="-128"/>
                <a:ea typeface="BIZ UDP明朝 Medium" panose="02020500000000000000" pitchFamily="18" charset="-128"/>
              </a:rPr>
              <a:t>　</a:t>
            </a:r>
            <a:r>
              <a:rPr lang="ja-JP" altLang="en-US" sz="1600" u="sng" dirty="0">
                <a:latin typeface="BIZ UDP明朝 Medium" panose="02020500000000000000" pitchFamily="18" charset="-128"/>
                <a:ea typeface="BIZ UDP明朝 Medium" panose="02020500000000000000" pitchFamily="18" charset="-128"/>
              </a:rPr>
              <a:t>型エネルギー導入量」の目標値への不足分を補うことが可能</a:t>
            </a:r>
            <a:endParaRPr lang="en-US" altLang="ja-JP" sz="1600" u="sng" dirty="0">
              <a:latin typeface="BIZ UDP明朝 Medium" panose="02020500000000000000" pitchFamily="18" charset="-128"/>
              <a:ea typeface="BIZ UDP明朝 Medium" panose="02020500000000000000" pitchFamily="18" charset="-128"/>
            </a:endParaRPr>
          </a:p>
          <a:p>
            <a:pPr>
              <a:spcBef>
                <a:spcPts val="300"/>
              </a:spcBef>
            </a:pPr>
            <a:r>
              <a:rPr lang="ja-JP" altLang="en-US" sz="1600" dirty="0">
                <a:latin typeface="BIZ UDP明朝 Medium" panose="02020500000000000000" pitchFamily="18" charset="-128"/>
                <a:ea typeface="BIZ UDP明朝 Medium" panose="02020500000000000000" pitchFamily="18" charset="-128"/>
              </a:rPr>
              <a:t>　⇒</a:t>
            </a:r>
            <a:r>
              <a:rPr lang="ja-JP" altLang="en-US" sz="1600" u="sng" dirty="0">
                <a:latin typeface="BIZ UDP明朝 Medium" panose="02020500000000000000" pitchFamily="18" charset="-128"/>
                <a:ea typeface="BIZ UDP明朝 Medium" panose="02020500000000000000" pitchFamily="18" charset="-128"/>
              </a:rPr>
              <a:t>再生可能エネルギー設備の設置に対する補助や設置義務化の対象を、大規模非住宅建築物と</a:t>
            </a:r>
            <a:endParaRPr lang="en-US" altLang="ja-JP" sz="1600" u="sng" dirty="0">
              <a:latin typeface="BIZ UDP明朝 Medium" panose="02020500000000000000" pitchFamily="18" charset="-128"/>
              <a:ea typeface="BIZ UDP明朝 Medium" panose="02020500000000000000" pitchFamily="18" charset="-128"/>
            </a:endParaRPr>
          </a:p>
          <a:p>
            <a:r>
              <a:rPr lang="ja-JP" altLang="en-US" sz="1600" dirty="0">
                <a:latin typeface="BIZ UDP明朝 Medium" panose="02020500000000000000" pitchFamily="18" charset="-128"/>
                <a:ea typeface="BIZ UDP明朝 Medium" panose="02020500000000000000" pitchFamily="18" charset="-128"/>
              </a:rPr>
              <a:t>　　</a:t>
            </a:r>
            <a:r>
              <a:rPr lang="ja-JP" altLang="en-US" sz="1600" u="sng" dirty="0">
                <a:latin typeface="BIZ UDP明朝 Medium" panose="02020500000000000000" pitchFamily="18" charset="-128"/>
                <a:ea typeface="BIZ UDP明朝 Medium" panose="02020500000000000000" pitchFamily="18" charset="-128"/>
              </a:rPr>
              <a:t>想定</a:t>
            </a:r>
            <a:endParaRPr lang="en-US" altLang="ja-JP" sz="1600" u="sng" dirty="0">
              <a:latin typeface="BIZ UDP明朝 Medium" panose="02020500000000000000" pitchFamily="18" charset="-128"/>
              <a:ea typeface="BIZ UDP明朝 Medium" panose="02020500000000000000" pitchFamily="18" charset="-128"/>
            </a:endParaRPr>
          </a:p>
          <a:p>
            <a:endParaRPr lang="en-US" altLang="ja-JP" sz="1600" dirty="0">
              <a:highlight>
                <a:srgbClr val="FFFF00"/>
              </a:highlight>
              <a:latin typeface="BIZ UDP明朝 Medium" panose="02020500000000000000" pitchFamily="18" charset="-128"/>
              <a:ea typeface="BIZ UDP明朝 Medium" panose="02020500000000000000" pitchFamily="18" charset="-128"/>
            </a:endParaRPr>
          </a:p>
          <a:p>
            <a:r>
              <a:rPr lang="ja-JP" altLang="en-US" sz="1600" dirty="0">
                <a:latin typeface="BIZ UDP明朝 Medium" panose="02020500000000000000" pitchFamily="18" charset="-128"/>
                <a:ea typeface="BIZ UDP明朝 Medium" panose="02020500000000000000" pitchFamily="18" charset="-128"/>
              </a:rPr>
              <a:t>〇集合住宅では、</a:t>
            </a:r>
            <a:r>
              <a:rPr lang="ja-JP" altLang="en-US" sz="1600" u="sng" dirty="0">
                <a:latin typeface="BIZ UDP明朝 Medium" panose="02020500000000000000" pitchFamily="18" charset="-128"/>
                <a:ea typeface="BIZ UDP明朝 Medium" panose="02020500000000000000" pitchFamily="18" charset="-128"/>
              </a:rPr>
              <a:t>専用部での太陽光発電設備の活用が難しく、共用部での活用箇所は限定される</a:t>
            </a:r>
            <a:endParaRPr lang="en-US" altLang="ja-JP" sz="1600" u="sng" dirty="0">
              <a:latin typeface="BIZ UDP明朝 Medium" panose="02020500000000000000" pitchFamily="18" charset="-128"/>
              <a:ea typeface="BIZ UDP明朝 Medium" panose="02020500000000000000" pitchFamily="18" charset="-128"/>
            </a:endParaRPr>
          </a:p>
        </p:txBody>
      </p:sp>
      <p:sp>
        <p:nvSpPr>
          <p:cNvPr id="13" name="二等辺三角形 12">
            <a:extLst>
              <a:ext uri="{FF2B5EF4-FFF2-40B4-BE49-F238E27FC236}">
                <a16:creationId xmlns:a16="http://schemas.microsoft.com/office/drawing/2014/main" id="{1EC46A0B-9AF4-9D62-1F1F-95FE2CEF632C}"/>
              </a:ext>
            </a:extLst>
          </p:cNvPr>
          <p:cNvSpPr/>
          <p:nvPr/>
        </p:nvSpPr>
        <p:spPr>
          <a:xfrm rot="10800000">
            <a:off x="3500120" y="4752662"/>
            <a:ext cx="2143760" cy="2032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99024AFC-FC0E-DE8A-3ED5-5F58594F3D04}"/>
              </a:ext>
            </a:extLst>
          </p:cNvPr>
          <p:cNvSpPr txBox="1"/>
          <p:nvPr/>
        </p:nvSpPr>
        <p:spPr>
          <a:xfrm>
            <a:off x="259080" y="5190786"/>
            <a:ext cx="8625840" cy="646331"/>
          </a:xfrm>
          <a:prstGeom prst="rect">
            <a:avLst/>
          </a:prstGeom>
          <a:noFill/>
          <a:ln w="12700">
            <a:solidFill>
              <a:schemeClr val="accent1"/>
            </a:solidFill>
            <a:prstDash val="dash"/>
          </a:ln>
        </p:spPr>
        <p:txBody>
          <a:bodyPr wrap="square" rtlCol="0">
            <a:spAutoFit/>
          </a:bodyPr>
          <a:lstStyle/>
          <a:p>
            <a:r>
              <a:rPr lang="ja-JP" altLang="en-US" dirty="0">
                <a:latin typeface="BIZ UDP明朝 Medium" panose="02020500000000000000" pitchFamily="18" charset="-128"/>
                <a:ea typeface="BIZ UDP明朝 Medium" panose="02020500000000000000" pitchFamily="18" charset="-128"/>
              </a:rPr>
              <a:t>再生可能エネルギー設備の導入促進に向け、導入義務化や導入促進策により設置が見込まれる導入量を算出し、対象用途・対象規模を明確化することが必要</a:t>
            </a:r>
            <a:endParaRPr lang="en-US" altLang="ja-JP" dirty="0">
              <a:latin typeface="BIZ UDP明朝 Medium" panose="02020500000000000000" pitchFamily="18" charset="-128"/>
              <a:ea typeface="BIZ UDP明朝 Medium" panose="02020500000000000000" pitchFamily="18" charset="-128"/>
            </a:endParaRPr>
          </a:p>
        </p:txBody>
      </p:sp>
    </p:spTree>
    <p:extLst>
      <p:ext uri="{BB962C8B-B14F-4D97-AF65-F5344CB8AC3E}">
        <p14:creationId xmlns:p14="http://schemas.microsoft.com/office/powerpoint/2010/main" val="41445811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ADF86028-6D89-4948-919A-B7021759FEF0}"/>
              </a:ext>
            </a:extLst>
          </p:cNvPr>
          <p:cNvSpPr>
            <a:spLocks noGrp="1"/>
          </p:cNvSpPr>
          <p:nvPr>
            <p:ph type="sldNum" sz="quarter" idx="12"/>
          </p:nvPr>
        </p:nvSpPr>
        <p:spPr>
          <a:xfrm>
            <a:off x="6833870" y="6492875"/>
            <a:ext cx="2057400" cy="365125"/>
          </a:xfrm>
        </p:spPr>
        <p:txBody>
          <a:bodyPr/>
          <a:lstStyle/>
          <a:p>
            <a:fld id="{203A2EBC-B70D-400C-B624-6CE949F69608}" type="slidenum">
              <a:rPr kumimoji="1" lang="ja-JP" altLang="en-US" sz="1800" smtClean="0"/>
              <a:t>37</a:t>
            </a:fld>
            <a:endParaRPr kumimoji="1" lang="ja-JP" altLang="en-US" dirty="0"/>
          </a:p>
        </p:txBody>
      </p:sp>
      <p:sp>
        <p:nvSpPr>
          <p:cNvPr id="5" name="テキスト ボックス 4">
            <a:extLst>
              <a:ext uri="{FF2B5EF4-FFF2-40B4-BE49-F238E27FC236}">
                <a16:creationId xmlns:a16="http://schemas.microsoft.com/office/drawing/2014/main" id="{B2550361-E194-4515-9DC7-B233D8A67CA2}"/>
              </a:ext>
            </a:extLst>
          </p:cNvPr>
          <p:cNvSpPr txBox="1"/>
          <p:nvPr/>
        </p:nvSpPr>
        <p:spPr>
          <a:xfrm>
            <a:off x="0" y="0"/>
            <a:ext cx="9144000" cy="400110"/>
          </a:xfrm>
          <a:prstGeom prst="rect">
            <a:avLst/>
          </a:prstGeom>
          <a:solidFill>
            <a:schemeClr val="accent5">
              <a:lumMod val="40000"/>
              <a:lumOff val="60000"/>
            </a:schemeClr>
          </a:solidFill>
        </p:spPr>
        <p:txBody>
          <a:bodyPr wrap="square" rtlCol="0">
            <a:spAutoFit/>
          </a:bodyPr>
          <a:lstStyle/>
          <a:p>
            <a:r>
              <a:rPr kumimoji="1" lang="ja-JP" altLang="en-US" sz="2000" dirty="0">
                <a:latin typeface="BIZ UDPゴシック" panose="020B0400000000000000" pitchFamily="50" charset="-128"/>
                <a:ea typeface="BIZ UDPゴシック" panose="020B0400000000000000" pitchFamily="50" charset="-128"/>
              </a:rPr>
              <a:t>再生可能エネルギーの導入ポテンシャル（電気）</a:t>
            </a:r>
          </a:p>
        </p:txBody>
      </p:sp>
      <p:pic>
        <p:nvPicPr>
          <p:cNvPr id="7" name="図 6">
            <a:extLst>
              <a:ext uri="{FF2B5EF4-FFF2-40B4-BE49-F238E27FC236}">
                <a16:creationId xmlns:a16="http://schemas.microsoft.com/office/drawing/2014/main" id="{48D10BB3-71AF-49B2-B6CF-92DFB6D61B27}"/>
              </a:ext>
            </a:extLst>
          </p:cNvPr>
          <p:cNvPicPr>
            <a:picLocks noChangeAspect="1"/>
          </p:cNvPicPr>
          <p:nvPr/>
        </p:nvPicPr>
        <p:blipFill>
          <a:blip r:embed="rId2"/>
          <a:stretch>
            <a:fillRect/>
          </a:stretch>
        </p:blipFill>
        <p:spPr>
          <a:xfrm>
            <a:off x="568642" y="976699"/>
            <a:ext cx="7458075" cy="5181600"/>
          </a:xfrm>
          <a:prstGeom prst="rect">
            <a:avLst/>
          </a:prstGeom>
        </p:spPr>
      </p:pic>
      <p:sp>
        <p:nvSpPr>
          <p:cNvPr id="8" name="テキスト ボックス 7">
            <a:extLst>
              <a:ext uri="{FF2B5EF4-FFF2-40B4-BE49-F238E27FC236}">
                <a16:creationId xmlns:a16="http://schemas.microsoft.com/office/drawing/2014/main" id="{4E933657-047D-42F4-A084-B8BD91638B51}"/>
              </a:ext>
            </a:extLst>
          </p:cNvPr>
          <p:cNvSpPr txBox="1"/>
          <p:nvPr/>
        </p:nvSpPr>
        <p:spPr>
          <a:xfrm>
            <a:off x="4297679" y="6215876"/>
            <a:ext cx="4032000" cy="276999"/>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出典：環境省　「再生可能エネルギー情報提供システム」</a:t>
            </a:r>
          </a:p>
        </p:txBody>
      </p:sp>
      <p:sp>
        <p:nvSpPr>
          <p:cNvPr id="9" name="テキスト ボックス 8">
            <a:extLst>
              <a:ext uri="{FF2B5EF4-FFF2-40B4-BE49-F238E27FC236}">
                <a16:creationId xmlns:a16="http://schemas.microsoft.com/office/drawing/2014/main" id="{10102639-2B08-41CA-BDDF-04579295ABB6}"/>
              </a:ext>
            </a:extLst>
          </p:cNvPr>
          <p:cNvSpPr txBox="1"/>
          <p:nvPr/>
        </p:nvSpPr>
        <p:spPr>
          <a:xfrm>
            <a:off x="233680" y="690880"/>
            <a:ext cx="8657590" cy="338554"/>
          </a:xfrm>
          <a:prstGeom prst="rect">
            <a:avLst/>
          </a:prstGeom>
          <a:noFill/>
        </p:spPr>
        <p:txBody>
          <a:bodyPr wrap="square" rtlCol="0">
            <a:spAutoFit/>
          </a:bodyPr>
          <a:lstStyle/>
          <a:p>
            <a:r>
              <a:rPr kumimoji="1" lang="ja-JP" altLang="en-US" sz="1600" dirty="0">
                <a:latin typeface="BIZ UDP明朝 Medium" panose="02020500000000000000" pitchFamily="18" charset="-128"/>
                <a:ea typeface="BIZ UDP明朝 Medium" panose="02020500000000000000" pitchFamily="18" charset="-128"/>
              </a:rPr>
              <a:t>大阪府域においては、太陽光（建物系）の導入ポテンシャルが</a:t>
            </a:r>
            <a:r>
              <a:rPr kumimoji="1" lang="en-US" altLang="ja-JP" sz="1600" dirty="0">
                <a:latin typeface="BIZ UDP明朝 Medium" panose="02020500000000000000" pitchFamily="18" charset="-128"/>
                <a:ea typeface="BIZ UDP明朝 Medium" panose="02020500000000000000" pitchFamily="18" charset="-128"/>
              </a:rPr>
              <a:t>8</a:t>
            </a:r>
            <a:r>
              <a:rPr kumimoji="1" lang="ja-JP" altLang="en-US" sz="1600" dirty="0">
                <a:latin typeface="BIZ UDP明朝 Medium" panose="02020500000000000000" pitchFamily="18" charset="-128"/>
                <a:ea typeface="BIZ UDP明朝 Medium" panose="02020500000000000000" pitchFamily="18" charset="-128"/>
              </a:rPr>
              <a:t>割以上を占める</a:t>
            </a:r>
          </a:p>
        </p:txBody>
      </p:sp>
    </p:spTree>
    <p:extLst>
      <p:ext uri="{BB962C8B-B14F-4D97-AF65-F5344CB8AC3E}">
        <p14:creationId xmlns:p14="http://schemas.microsoft.com/office/powerpoint/2010/main" val="11273870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81493AA9-79D4-45FF-8978-0046C1609943}"/>
              </a:ext>
            </a:extLst>
          </p:cNvPr>
          <p:cNvSpPr>
            <a:spLocks noGrp="1"/>
          </p:cNvSpPr>
          <p:nvPr>
            <p:ph type="sldNum" sz="quarter" idx="12"/>
          </p:nvPr>
        </p:nvSpPr>
        <p:spPr>
          <a:xfrm>
            <a:off x="6832600" y="6492875"/>
            <a:ext cx="2057400" cy="365125"/>
          </a:xfrm>
        </p:spPr>
        <p:txBody>
          <a:bodyPr/>
          <a:lstStyle/>
          <a:p>
            <a:fld id="{203A2EBC-B70D-400C-B624-6CE949F69608}" type="slidenum">
              <a:rPr kumimoji="1" lang="ja-JP" altLang="en-US" sz="1800" smtClean="0"/>
              <a:t>38</a:t>
            </a:fld>
            <a:endParaRPr kumimoji="1" lang="ja-JP" altLang="en-US" dirty="0"/>
          </a:p>
        </p:txBody>
      </p:sp>
      <p:sp>
        <p:nvSpPr>
          <p:cNvPr id="5" name="テキスト ボックス 4">
            <a:extLst>
              <a:ext uri="{FF2B5EF4-FFF2-40B4-BE49-F238E27FC236}">
                <a16:creationId xmlns:a16="http://schemas.microsoft.com/office/drawing/2014/main" id="{653ED474-5FD8-4544-A348-AC1AF815A7B2}"/>
              </a:ext>
            </a:extLst>
          </p:cNvPr>
          <p:cNvSpPr txBox="1"/>
          <p:nvPr/>
        </p:nvSpPr>
        <p:spPr>
          <a:xfrm>
            <a:off x="259080" y="800252"/>
            <a:ext cx="8625840" cy="754053"/>
          </a:xfrm>
          <a:prstGeom prst="rect">
            <a:avLst/>
          </a:prstGeom>
          <a:noFill/>
          <a:ln w="12700">
            <a:solidFill>
              <a:schemeClr val="accent1"/>
            </a:solidFill>
          </a:ln>
        </p:spPr>
        <p:txBody>
          <a:bodyPr wrap="square" rtlCol="0">
            <a:spAutoFit/>
          </a:bodyPr>
          <a:lstStyle/>
          <a:p>
            <a:r>
              <a:rPr kumimoji="1" lang="ja-JP" altLang="en-US" dirty="0">
                <a:latin typeface="BIZ UDPゴシック" panose="020B0400000000000000" pitchFamily="50" charset="-128"/>
                <a:ea typeface="BIZ UDPゴシック" panose="020B0400000000000000" pitchFamily="50" charset="-128"/>
              </a:rPr>
              <a:t>ご意見いただきたい事項④</a:t>
            </a:r>
            <a:endParaRPr kumimoji="1" lang="en-US" altLang="ja-JP" dirty="0">
              <a:latin typeface="BIZ UDPゴシック" panose="020B0400000000000000" pitchFamily="50" charset="-128"/>
              <a:ea typeface="BIZ UDPゴシック" panose="020B0400000000000000" pitchFamily="50" charset="-128"/>
            </a:endParaRPr>
          </a:p>
          <a:p>
            <a:pPr>
              <a:spcBef>
                <a:spcPts val="600"/>
              </a:spcBef>
            </a:pPr>
            <a:r>
              <a:rPr kumimoji="1" lang="ja-JP" altLang="en-US" dirty="0">
                <a:latin typeface="BIZ UDPゴシック" panose="020B0400000000000000" pitchFamily="50" charset="-128"/>
                <a:ea typeface="BIZ UDPゴシック" panose="020B0400000000000000" pitchFamily="50" charset="-128"/>
              </a:rPr>
              <a:t>　</a:t>
            </a:r>
            <a:r>
              <a:rPr kumimoji="1" lang="ja-JP" altLang="en-US" sz="2000" dirty="0">
                <a:latin typeface="BIZ UDPゴシック" panose="020B0400000000000000" pitchFamily="50" charset="-128"/>
                <a:ea typeface="BIZ UDPゴシック" panose="020B0400000000000000" pitchFamily="50" charset="-128"/>
              </a:rPr>
              <a:t>④設置基準の設定について</a:t>
            </a:r>
            <a:endParaRPr kumimoji="1" lang="ja-JP" altLang="en-US" dirty="0">
              <a:latin typeface="BIZ UDPゴシック" panose="020B0400000000000000" pitchFamily="50" charset="-128"/>
              <a:ea typeface="BIZ UDPゴシック" panose="020B0400000000000000" pitchFamily="50" charset="-128"/>
            </a:endParaRPr>
          </a:p>
        </p:txBody>
      </p:sp>
      <p:sp>
        <p:nvSpPr>
          <p:cNvPr id="6" name="テキスト ボックス 5">
            <a:extLst>
              <a:ext uri="{FF2B5EF4-FFF2-40B4-BE49-F238E27FC236}">
                <a16:creationId xmlns:a16="http://schemas.microsoft.com/office/drawing/2014/main" id="{894ADA17-A691-4E5F-B072-69D648F3F356}"/>
              </a:ext>
            </a:extLst>
          </p:cNvPr>
          <p:cNvSpPr txBox="1"/>
          <p:nvPr/>
        </p:nvSpPr>
        <p:spPr>
          <a:xfrm>
            <a:off x="0" y="0"/>
            <a:ext cx="9144000" cy="707886"/>
          </a:xfrm>
          <a:prstGeom prst="rect">
            <a:avLst/>
          </a:prstGeom>
          <a:solidFill>
            <a:schemeClr val="accent5">
              <a:lumMod val="40000"/>
              <a:lumOff val="60000"/>
            </a:schemeClr>
          </a:solidFill>
        </p:spPr>
        <p:txBody>
          <a:bodyPr wrap="square" rtlCol="0">
            <a:spAutoFit/>
          </a:bodyPr>
          <a:lstStyle/>
          <a:p>
            <a:r>
              <a:rPr kumimoji="1" lang="ja-JP" altLang="en-US" sz="2000" dirty="0">
                <a:latin typeface="BIZ UDPゴシック" panose="020B0400000000000000" pitchFamily="50" charset="-128"/>
                <a:ea typeface="BIZ UDPゴシック" panose="020B0400000000000000" pitchFamily="50" charset="-128"/>
              </a:rPr>
              <a:t>④設置基準の設定について</a:t>
            </a:r>
            <a:endParaRPr kumimoji="1" lang="en-US" altLang="ja-JP" sz="2000" dirty="0">
              <a:latin typeface="BIZ UDPゴシック" panose="020B0400000000000000" pitchFamily="50" charset="-128"/>
              <a:ea typeface="BIZ UDPゴシック" panose="020B0400000000000000" pitchFamily="50" charset="-128"/>
            </a:endParaRPr>
          </a:p>
          <a:p>
            <a:r>
              <a:rPr kumimoji="1" lang="ja-JP" altLang="en-US" sz="2000" dirty="0">
                <a:latin typeface="BIZ UDPゴシック" panose="020B0400000000000000" pitchFamily="50" charset="-128"/>
                <a:ea typeface="BIZ UDPゴシック" panose="020B0400000000000000" pitchFamily="50" charset="-128"/>
              </a:rPr>
              <a:t>⑤支援策について</a:t>
            </a:r>
          </a:p>
        </p:txBody>
      </p:sp>
      <p:sp>
        <p:nvSpPr>
          <p:cNvPr id="10" name="テキスト ボックス 9">
            <a:extLst>
              <a:ext uri="{FF2B5EF4-FFF2-40B4-BE49-F238E27FC236}">
                <a16:creationId xmlns:a16="http://schemas.microsoft.com/office/drawing/2014/main" id="{7089BC0E-C80F-4081-B322-153135F028BA}"/>
              </a:ext>
            </a:extLst>
          </p:cNvPr>
          <p:cNvSpPr txBox="1"/>
          <p:nvPr/>
        </p:nvSpPr>
        <p:spPr>
          <a:xfrm>
            <a:off x="259080" y="1571258"/>
            <a:ext cx="8625840" cy="2708434"/>
          </a:xfrm>
          <a:prstGeom prst="rect">
            <a:avLst/>
          </a:prstGeom>
          <a:noFill/>
        </p:spPr>
        <p:txBody>
          <a:bodyPr wrap="square" rtlCol="0">
            <a:spAutoFit/>
          </a:bodyPr>
          <a:lstStyle/>
          <a:p>
            <a:r>
              <a:rPr lang="ja-JP" altLang="en-US" sz="1600" dirty="0">
                <a:latin typeface="BIZ UDP明朝 Medium" panose="02020500000000000000" pitchFamily="18" charset="-128"/>
                <a:ea typeface="BIZ UDP明朝 Medium" panose="02020500000000000000" pitchFamily="18" charset="-128"/>
              </a:rPr>
              <a:t>○大阪府域における再生可能エネルギーの導入ポテンシャルは、建築物への太陽光発電が多くを　</a:t>
            </a:r>
            <a:endParaRPr lang="en-US" altLang="ja-JP" sz="1600" dirty="0">
              <a:latin typeface="BIZ UDP明朝 Medium" panose="02020500000000000000" pitchFamily="18" charset="-128"/>
              <a:ea typeface="BIZ UDP明朝 Medium" panose="02020500000000000000" pitchFamily="18" charset="-128"/>
            </a:endParaRPr>
          </a:p>
          <a:p>
            <a:r>
              <a:rPr lang="ja-JP" altLang="en-US" sz="1600">
                <a:latin typeface="BIZ UDP明朝 Medium" panose="02020500000000000000" pitchFamily="18" charset="-128"/>
                <a:ea typeface="BIZ UDP明朝 Medium" panose="02020500000000000000" pitchFamily="18" charset="-128"/>
              </a:rPr>
              <a:t>　占める</a:t>
            </a:r>
            <a:r>
              <a:rPr kumimoji="1" lang="en-US" altLang="ja-JP" sz="1600" dirty="0">
                <a:latin typeface="BIZ UDP明朝 Medium" panose="02020500000000000000" pitchFamily="18" charset="-128"/>
                <a:ea typeface="BIZ UDP明朝 Medium" panose="02020500000000000000" pitchFamily="18" charset="-128"/>
              </a:rPr>
              <a:t>【</a:t>
            </a:r>
            <a:r>
              <a:rPr kumimoji="1" lang="ja-JP" altLang="en-US" sz="1600" dirty="0">
                <a:latin typeface="BIZ UDP明朝 Medium" panose="02020500000000000000" pitchFamily="18" charset="-128"/>
                <a:ea typeface="BIZ UDP明朝 Medium" panose="02020500000000000000" pitchFamily="18" charset="-128"/>
              </a:rPr>
              <a:t>再掲</a:t>
            </a:r>
            <a:r>
              <a:rPr kumimoji="1" lang="en-US" altLang="ja-JP" sz="1600" dirty="0">
                <a:latin typeface="BIZ UDP明朝 Medium" panose="02020500000000000000" pitchFamily="18" charset="-128"/>
                <a:ea typeface="BIZ UDP明朝 Medium" panose="02020500000000000000" pitchFamily="18" charset="-128"/>
              </a:rPr>
              <a:t>】</a:t>
            </a:r>
            <a:r>
              <a:rPr lang="ja-JP" altLang="en-US" sz="1600" dirty="0">
                <a:latin typeface="BIZ UDP明朝 Medium" panose="02020500000000000000" pitchFamily="18" charset="-128"/>
                <a:ea typeface="BIZ UDP明朝 Medium" panose="02020500000000000000" pitchFamily="18" charset="-128"/>
              </a:rPr>
              <a:t>ため、太陽光発電設備の設置を基本として、設置基準を設定</a:t>
            </a:r>
            <a:endParaRPr lang="en-US" altLang="ja-JP" sz="1600" dirty="0">
              <a:highlight>
                <a:srgbClr val="FFFF00"/>
              </a:highlight>
              <a:latin typeface="BIZ UDP明朝 Medium" panose="02020500000000000000" pitchFamily="18" charset="-128"/>
              <a:ea typeface="BIZ UDP明朝 Medium" panose="02020500000000000000" pitchFamily="18" charset="-128"/>
            </a:endParaRPr>
          </a:p>
          <a:p>
            <a:pPr>
              <a:spcBef>
                <a:spcPts val="600"/>
              </a:spcBef>
            </a:pPr>
            <a:r>
              <a:rPr lang="ja-JP" altLang="en-US" sz="1600" dirty="0">
                <a:latin typeface="BIZ UDP明朝 Medium" panose="02020500000000000000" pitchFamily="18" charset="-128"/>
                <a:ea typeface="BIZ UDP明朝 Medium" panose="02020500000000000000" pitchFamily="18" charset="-128"/>
              </a:rPr>
              <a:t>○大阪府域においては、高層建築物が多いことから、実際に太陽光発電設備の設置可能な面積を</a:t>
            </a:r>
            <a:endParaRPr lang="en-US" altLang="ja-JP" sz="1600" dirty="0">
              <a:latin typeface="BIZ UDP明朝 Medium" panose="02020500000000000000" pitchFamily="18" charset="-128"/>
              <a:ea typeface="BIZ UDP明朝 Medium" panose="02020500000000000000" pitchFamily="18" charset="-128"/>
            </a:endParaRPr>
          </a:p>
          <a:p>
            <a:r>
              <a:rPr lang="ja-JP" altLang="en-US" sz="1600" dirty="0">
                <a:latin typeface="BIZ UDP明朝 Medium" panose="02020500000000000000" pitchFamily="18" charset="-128"/>
                <a:ea typeface="BIZ UDP明朝 Medium" panose="02020500000000000000" pitchFamily="18" charset="-128"/>
              </a:rPr>
              <a:t>　基準として設置容量を算定することが妥当</a:t>
            </a:r>
            <a:endParaRPr lang="en-US" altLang="ja-JP" sz="1600" dirty="0">
              <a:latin typeface="BIZ UDP明朝 Medium" panose="02020500000000000000" pitchFamily="18" charset="-128"/>
              <a:ea typeface="BIZ UDP明朝 Medium" panose="02020500000000000000" pitchFamily="18" charset="-128"/>
            </a:endParaRPr>
          </a:p>
          <a:p>
            <a:pPr>
              <a:spcBef>
                <a:spcPts val="600"/>
              </a:spcBef>
            </a:pPr>
            <a:r>
              <a:rPr lang="ja-JP" altLang="en-US" sz="1600" dirty="0">
                <a:latin typeface="BIZ UDP明朝 Medium" panose="02020500000000000000" pitchFamily="18" charset="-128"/>
                <a:ea typeface="BIZ UDP明朝 Medium" panose="02020500000000000000" pitchFamily="18" charset="-128"/>
              </a:rPr>
              <a:t>　　東京都や川崎市の事例を参考に、設置基準及び上限値・下限値を設定し、それらの大阪府域で　</a:t>
            </a:r>
            <a:endParaRPr lang="en-US" altLang="ja-JP" sz="1600" dirty="0">
              <a:latin typeface="BIZ UDP明朝 Medium" panose="02020500000000000000" pitchFamily="18" charset="-128"/>
              <a:ea typeface="BIZ UDP明朝 Medium" panose="02020500000000000000" pitchFamily="18" charset="-128"/>
            </a:endParaRPr>
          </a:p>
          <a:p>
            <a:r>
              <a:rPr lang="ja-JP" altLang="en-US" sz="1600" dirty="0">
                <a:latin typeface="BIZ UDP明朝 Medium" panose="02020500000000000000" pitchFamily="18" charset="-128"/>
                <a:ea typeface="BIZ UDP明朝 Medium" panose="02020500000000000000" pitchFamily="18" charset="-128"/>
              </a:rPr>
              <a:t>　の適用について妥当性を検証（設定基準における導入効果も検証）</a:t>
            </a:r>
            <a:endParaRPr lang="en-US" altLang="ja-JP" sz="1600" dirty="0">
              <a:latin typeface="BIZ UDP明朝 Medium" panose="02020500000000000000" pitchFamily="18" charset="-128"/>
              <a:ea typeface="BIZ UDP明朝 Medium" panose="02020500000000000000" pitchFamily="18" charset="-128"/>
            </a:endParaRPr>
          </a:p>
          <a:p>
            <a:endParaRPr lang="en-US" altLang="ja-JP" sz="1600" dirty="0">
              <a:latin typeface="BIZ UDP明朝 Medium" panose="02020500000000000000" pitchFamily="18" charset="-128"/>
              <a:ea typeface="BIZ UDP明朝 Medium" panose="02020500000000000000" pitchFamily="18" charset="-128"/>
            </a:endParaRPr>
          </a:p>
          <a:p>
            <a:endParaRPr lang="en-US" altLang="ja-JP" sz="1600" dirty="0">
              <a:latin typeface="BIZ UDP明朝 Medium" panose="02020500000000000000" pitchFamily="18" charset="-128"/>
              <a:ea typeface="BIZ UDP明朝 Medium" panose="02020500000000000000" pitchFamily="18" charset="-128"/>
            </a:endParaRPr>
          </a:p>
          <a:p>
            <a:endParaRPr lang="en-US" altLang="ja-JP" sz="1600" dirty="0">
              <a:latin typeface="BIZ UDP明朝 Medium" panose="02020500000000000000" pitchFamily="18" charset="-128"/>
              <a:ea typeface="BIZ UDP明朝 Medium" panose="02020500000000000000" pitchFamily="18" charset="-128"/>
            </a:endParaRPr>
          </a:p>
          <a:p>
            <a:endParaRPr lang="en-US" altLang="ja-JP" sz="1600" dirty="0">
              <a:latin typeface="BIZ UDP明朝 Medium" panose="02020500000000000000" pitchFamily="18" charset="-128"/>
              <a:ea typeface="BIZ UDP明朝 Medium" panose="02020500000000000000" pitchFamily="18" charset="-128"/>
            </a:endParaRPr>
          </a:p>
        </p:txBody>
      </p:sp>
      <p:sp>
        <p:nvSpPr>
          <p:cNvPr id="8" name="テキスト ボックス 7">
            <a:extLst>
              <a:ext uri="{FF2B5EF4-FFF2-40B4-BE49-F238E27FC236}">
                <a16:creationId xmlns:a16="http://schemas.microsoft.com/office/drawing/2014/main" id="{9E484357-B39A-43B8-BF29-2CD2BC3B5C9A}"/>
              </a:ext>
            </a:extLst>
          </p:cNvPr>
          <p:cNvSpPr txBox="1"/>
          <p:nvPr/>
        </p:nvSpPr>
        <p:spPr>
          <a:xfrm>
            <a:off x="1943191" y="3347832"/>
            <a:ext cx="4395300" cy="630942"/>
          </a:xfrm>
          <a:prstGeom prst="rect">
            <a:avLst/>
          </a:prstGeom>
          <a:noFill/>
          <a:ln w="31750" cmpd="dbl">
            <a:solidFill>
              <a:schemeClr val="accent1"/>
            </a:solidFill>
          </a:ln>
        </p:spPr>
        <p:txBody>
          <a:bodyPr wrap="square" rtlCol="0">
            <a:spAutoFit/>
          </a:bodyPr>
          <a:lstStyle/>
          <a:p>
            <a:r>
              <a:rPr kumimoji="1" lang="ja-JP" altLang="en-US" sz="1600" dirty="0">
                <a:latin typeface="BIZ UDPゴシック" panose="020B0400000000000000" pitchFamily="50" charset="-128"/>
                <a:ea typeface="BIZ UDPゴシック" panose="020B0400000000000000" pitchFamily="50" charset="-128"/>
              </a:rPr>
              <a:t>第</a:t>
            </a:r>
            <a:r>
              <a:rPr kumimoji="1" lang="en-US" altLang="ja-JP" sz="1600" dirty="0">
                <a:latin typeface="BIZ UDPゴシック" panose="020B0400000000000000" pitchFamily="50" charset="-128"/>
                <a:ea typeface="BIZ UDPゴシック" panose="020B0400000000000000" pitchFamily="50" charset="-128"/>
              </a:rPr>
              <a:t>2</a:t>
            </a:r>
            <a:r>
              <a:rPr kumimoji="1" lang="ja-JP" altLang="en-US" sz="1600" dirty="0">
                <a:latin typeface="BIZ UDPゴシック" panose="020B0400000000000000" pitchFamily="50" charset="-128"/>
                <a:ea typeface="BIZ UDPゴシック" panose="020B0400000000000000" pitchFamily="50" charset="-128"/>
              </a:rPr>
              <a:t>回部会で詳細検討予定</a:t>
            </a:r>
          </a:p>
          <a:p>
            <a:pPr>
              <a:spcBef>
                <a:spcPts val="600"/>
              </a:spcBef>
            </a:pPr>
            <a:r>
              <a:rPr kumimoji="1" lang="ja-JP" altLang="en-US" sz="1400" dirty="0">
                <a:latin typeface="BIZ UDPゴシック" panose="020B0400000000000000" pitchFamily="50" charset="-128"/>
                <a:ea typeface="BIZ UDPゴシック" panose="020B0400000000000000" pitchFamily="50" charset="-128"/>
              </a:rPr>
              <a:t>　　　（設置基準、上限値・下限値等の妥当性について）</a:t>
            </a:r>
          </a:p>
        </p:txBody>
      </p:sp>
      <p:sp>
        <p:nvSpPr>
          <p:cNvPr id="9" name="テキスト ボックス 8">
            <a:extLst>
              <a:ext uri="{FF2B5EF4-FFF2-40B4-BE49-F238E27FC236}">
                <a16:creationId xmlns:a16="http://schemas.microsoft.com/office/drawing/2014/main" id="{D8398BCD-C28C-4F50-9C4F-CC9A446FC6CB}"/>
              </a:ext>
            </a:extLst>
          </p:cNvPr>
          <p:cNvSpPr txBox="1"/>
          <p:nvPr/>
        </p:nvSpPr>
        <p:spPr>
          <a:xfrm>
            <a:off x="264160" y="4171588"/>
            <a:ext cx="8625840" cy="754053"/>
          </a:xfrm>
          <a:prstGeom prst="rect">
            <a:avLst/>
          </a:prstGeom>
          <a:noFill/>
          <a:ln w="12700">
            <a:solidFill>
              <a:schemeClr val="accent1"/>
            </a:solidFill>
          </a:ln>
        </p:spPr>
        <p:txBody>
          <a:bodyPr wrap="square" rtlCol="0">
            <a:spAutoFit/>
          </a:bodyPr>
          <a:lstStyle/>
          <a:p>
            <a:r>
              <a:rPr kumimoji="1" lang="ja-JP" altLang="en-US" dirty="0">
                <a:latin typeface="BIZ UDPゴシック" panose="020B0400000000000000" pitchFamily="50" charset="-128"/>
                <a:ea typeface="BIZ UDPゴシック" panose="020B0400000000000000" pitchFamily="50" charset="-128"/>
              </a:rPr>
              <a:t>ご意見いただきたい事項⑤</a:t>
            </a:r>
            <a:endParaRPr kumimoji="1" lang="en-US" altLang="ja-JP" dirty="0">
              <a:latin typeface="BIZ UDPゴシック" panose="020B0400000000000000" pitchFamily="50" charset="-128"/>
              <a:ea typeface="BIZ UDPゴシック" panose="020B0400000000000000" pitchFamily="50" charset="-128"/>
            </a:endParaRPr>
          </a:p>
          <a:p>
            <a:pPr>
              <a:spcBef>
                <a:spcPts val="600"/>
              </a:spcBef>
            </a:pPr>
            <a:r>
              <a:rPr kumimoji="1" lang="ja-JP" altLang="en-US" dirty="0">
                <a:latin typeface="BIZ UDPゴシック" panose="020B0400000000000000" pitchFamily="50" charset="-128"/>
                <a:ea typeface="BIZ UDPゴシック" panose="020B0400000000000000" pitchFamily="50" charset="-128"/>
              </a:rPr>
              <a:t>　</a:t>
            </a:r>
            <a:r>
              <a:rPr kumimoji="1" lang="ja-JP" altLang="en-US" sz="2000" dirty="0">
                <a:latin typeface="BIZ UDPゴシック" panose="020B0400000000000000" pitchFamily="50" charset="-128"/>
                <a:ea typeface="BIZ UDPゴシック" panose="020B0400000000000000" pitchFamily="50" charset="-128"/>
              </a:rPr>
              <a:t>⑤支援策について</a:t>
            </a:r>
            <a:endParaRPr kumimoji="1" lang="ja-JP" altLang="en-US" dirty="0">
              <a:latin typeface="BIZ UDPゴシック" panose="020B0400000000000000" pitchFamily="50" charset="-128"/>
              <a:ea typeface="BIZ UDPゴシック" panose="020B0400000000000000" pitchFamily="50" charset="-128"/>
            </a:endParaRPr>
          </a:p>
        </p:txBody>
      </p:sp>
      <p:sp>
        <p:nvSpPr>
          <p:cNvPr id="11" name="テキスト ボックス 10">
            <a:extLst>
              <a:ext uri="{FF2B5EF4-FFF2-40B4-BE49-F238E27FC236}">
                <a16:creationId xmlns:a16="http://schemas.microsoft.com/office/drawing/2014/main" id="{C981BB88-BC0F-412F-AB02-1886A9EE5ABC}"/>
              </a:ext>
            </a:extLst>
          </p:cNvPr>
          <p:cNvSpPr txBox="1"/>
          <p:nvPr/>
        </p:nvSpPr>
        <p:spPr>
          <a:xfrm>
            <a:off x="264160" y="4940039"/>
            <a:ext cx="8625840" cy="1077218"/>
          </a:xfrm>
          <a:prstGeom prst="rect">
            <a:avLst/>
          </a:prstGeom>
          <a:noFill/>
        </p:spPr>
        <p:txBody>
          <a:bodyPr wrap="square" rtlCol="0">
            <a:spAutoFit/>
          </a:bodyPr>
          <a:lstStyle/>
          <a:p>
            <a:r>
              <a:rPr lang="ja-JP" altLang="en-US" sz="1600" dirty="0">
                <a:latin typeface="BIZ UDP明朝 Medium" panose="02020500000000000000" pitchFamily="18" charset="-128"/>
                <a:ea typeface="BIZ UDP明朝 Medium" panose="02020500000000000000" pitchFamily="18" charset="-128"/>
              </a:rPr>
              <a:t>○支援策の一つとして、補助制度の必要性の有無については、既存の支援策及びイニシャルコスト</a:t>
            </a:r>
            <a:endParaRPr lang="en-US" altLang="ja-JP" sz="1600" dirty="0">
              <a:latin typeface="BIZ UDP明朝 Medium" panose="02020500000000000000" pitchFamily="18" charset="-128"/>
              <a:ea typeface="BIZ UDP明朝 Medium" panose="02020500000000000000" pitchFamily="18" charset="-128"/>
            </a:endParaRPr>
          </a:p>
          <a:p>
            <a:r>
              <a:rPr lang="ja-JP" altLang="en-US" sz="1600" dirty="0">
                <a:latin typeface="BIZ UDP明朝 Medium" panose="02020500000000000000" pitchFamily="18" charset="-128"/>
                <a:ea typeface="BIZ UDP明朝 Medium" panose="02020500000000000000" pitchFamily="18" charset="-128"/>
              </a:rPr>
              <a:t>　の償還期間等を総合的に考慮し、判断することが必要</a:t>
            </a:r>
            <a:endParaRPr lang="en-US" altLang="ja-JP" sz="1600" dirty="0">
              <a:latin typeface="BIZ UDP明朝 Medium" panose="02020500000000000000" pitchFamily="18" charset="-128"/>
              <a:ea typeface="BIZ UDP明朝 Medium" panose="02020500000000000000" pitchFamily="18" charset="-128"/>
            </a:endParaRPr>
          </a:p>
          <a:p>
            <a:endParaRPr lang="en-US" altLang="ja-JP" sz="1600" dirty="0">
              <a:latin typeface="BIZ UDP明朝 Medium" panose="02020500000000000000" pitchFamily="18" charset="-128"/>
              <a:ea typeface="BIZ UDP明朝 Medium" panose="02020500000000000000" pitchFamily="18" charset="-128"/>
            </a:endParaRPr>
          </a:p>
          <a:p>
            <a:r>
              <a:rPr lang="ja-JP" altLang="en-US" sz="1600" dirty="0">
                <a:latin typeface="BIZ UDP明朝 Medium" panose="02020500000000000000" pitchFamily="18" charset="-128"/>
                <a:ea typeface="BIZ UDP明朝 Medium" panose="02020500000000000000" pitchFamily="18" charset="-128"/>
              </a:rPr>
              <a:t>○建築物への再生可能エネルギーの導入促進に向けた支援には普及啓発も重要</a:t>
            </a:r>
            <a:endParaRPr lang="en-US" altLang="ja-JP" sz="1600" dirty="0">
              <a:latin typeface="BIZ UDP明朝 Medium" panose="02020500000000000000" pitchFamily="18" charset="-128"/>
              <a:ea typeface="BIZ UDP明朝 Medium" panose="02020500000000000000" pitchFamily="18" charset="-128"/>
            </a:endParaRPr>
          </a:p>
        </p:txBody>
      </p:sp>
      <p:sp>
        <p:nvSpPr>
          <p:cNvPr id="12" name="テキスト ボックス 11">
            <a:extLst>
              <a:ext uri="{FF2B5EF4-FFF2-40B4-BE49-F238E27FC236}">
                <a16:creationId xmlns:a16="http://schemas.microsoft.com/office/drawing/2014/main" id="{7CDC955A-0382-4F1F-9E39-D8460394B916}"/>
              </a:ext>
            </a:extLst>
          </p:cNvPr>
          <p:cNvSpPr txBox="1"/>
          <p:nvPr/>
        </p:nvSpPr>
        <p:spPr>
          <a:xfrm>
            <a:off x="1943191" y="6141243"/>
            <a:ext cx="4395300" cy="338554"/>
          </a:xfrm>
          <a:prstGeom prst="rect">
            <a:avLst/>
          </a:prstGeom>
          <a:noFill/>
          <a:ln w="31750" cmpd="dbl">
            <a:solidFill>
              <a:schemeClr val="accent1"/>
            </a:solidFill>
          </a:ln>
        </p:spPr>
        <p:txBody>
          <a:bodyPr wrap="square" rtlCol="0">
            <a:spAutoFit/>
          </a:bodyPr>
          <a:lstStyle/>
          <a:p>
            <a:r>
              <a:rPr kumimoji="1" lang="ja-JP" altLang="en-US" sz="1600" dirty="0">
                <a:latin typeface="BIZ UDPゴシック" panose="020B0400000000000000" pitchFamily="50" charset="-128"/>
                <a:ea typeface="BIZ UDPゴシック" panose="020B0400000000000000" pitchFamily="50" charset="-128"/>
              </a:rPr>
              <a:t>第</a:t>
            </a:r>
            <a:r>
              <a:rPr kumimoji="1" lang="en-US" altLang="ja-JP" sz="1600" dirty="0">
                <a:latin typeface="BIZ UDPゴシック" panose="020B0400000000000000" pitchFamily="50" charset="-128"/>
                <a:ea typeface="BIZ UDPゴシック" panose="020B0400000000000000" pitchFamily="50" charset="-128"/>
              </a:rPr>
              <a:t>2</a:t>
            </a:r>
            <a:r>
              <a:rPr kumimoji="1" lang="ja-JP" altLang="en-US" sz="1600" dirty="0">
                <a:latin typeface="BIZ UDPゴシック" panose="020B0400000000000000" pitchFamily="50" charset="-128"/>
                <a:ea typeface="BIZ UDPゴシック" panose="020B0400000000000000" pitchFamily="50" charset="-128"/>
              </a:rPr>
              <a:t>回部会でも引き続き検討予定</a:t>
            </a:r>
          </a:p>
        </p:txBody>
      </p:sp>
    </p:spTree>
    <p:extLst>
      <p:ext uri="{BB962C8B-B14F-4D97-AF65-F5344CB8AC3E}">
        <p14:creationId xmlns:p14="http://schemas.microsoft.com/office/powerpoint/2010/main" val="32283186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4A48415C-2B5D-45CF-A415-BA256E5B8A5A}"/>
              </a:ext>
            </a:extLst>
          </p:cNvPr>
          <p:cNvSpPr>
            <a:spLocks noGrp="1"/>
          </p:cNvSpPr>
          <p:nvPr>
            <p:ph type="sldNum" sz="quarter" idx="12"/>
          </p:nvPr>
        </p:nvSpPr>
        <p:spPr>
          <a:xfrm>
            <a:off x="6825343" y="6492875"/>
            <a:ext cx="2057400" cy="365125"/>
          </a:xfrm>
        </p:spPr>
        <p:txBody>
          <a:bodyPr/>
          <a:lstStyle/>
          <a:p>
            <a:fld id="{203A2EBC-B70D-400C-B624-6CE949F69608}" type="slidenum">
              <a:rPr kumimoji="1" lang="ja-JP" altLang="en-US" sz="1800" smtClean="0"/>
              <a:t>39</a:t>
            </a:fld>
            <a:endParaRPr kumimoji="1" lang="ja-JP" altLang="en-US" sz="1800" dirty="0"/>
          </a:p>
        </p:txBody>
      </p:sp>
      <p:sp>
        <p:nvSpPr>
          <p:cNvPr id="5" name="テキスト ボックス 4">
            <a:extLst>
              <a:ext uri="{FF2B5EF4-FFF2-40B4-BE49-F238E27FC236}">
                <a16:creationId xmlns:a16="http://schemas.microsoft.com/office/drawing/2014/main" id="{183033BE-1F58-4C42-8C33-F4BBE58D9DD9}"/>
              </a:ext>
            </a:extLst>
          </p:cNvPr>
          <p:cNvSpPr txBox="1"/>
          <p:nvPr/>
        </p:nvSpPr>
        <p:spPr>
          <a:xfrm>
            <a:off x="0" y="0"/>
            <a:ext cx="9144000" cy="400110"/>
          </a:xfrm>
          <a:prstGeom prst="rect">
            <a:avLst/>
          </a:prstGeom>
          <a:solidFill>
            <a:schemeClr val="accent5">
              <a:lumMod val="40000"/>
              <a:lumOff val="60000"/>
            </a:schemeClr>
          </a:solidFill>
        </p:spPr>
        <p:txBody>
          <a:bodyPr wrap="square" rtlCol="0">
            <a:spAutoFit/>
          </a:bodyPr>
          <a:lstStyle/>
          <a:p>
            <a:r>
              <a:rPr kumimoji="1" lang="ja-JP" altLang="en-US" sz="2000" dirty="0">
                <a:latin typeface="BIZ UDPゴシック" panose="020B0400000000000000" pitchFamily="50" charset="-128"/>
                <a:ea typeface="BIZ UDPゴシック" panose="020B0400000000000000" pitchFamily="50" charset="-128"/>
              </a:rPr>
              <a:t>建築物の低層・中層・高層別割合</a:t>
            </a:r>
          </a:p>
        </p:txBody>
      </p:sp>
      <p:sp>
        <p:nvSpPr>
          <p:cNvPr id="6" name="テキスト ボックス 5">
            <a:extLst>
              <a:ext uri="{FF2B5EF4-FFF2-40B4-BE49-F238E27FC236}">
                <a16:creationId xmlns:a16="http://schemas.microsoft.com/office/drawing/2014/main" id="{D9D11317-734E-4CF0-8986-22A330558DCA}"/>
              </a:ext>
            </a:extLst>
          </p:cNvPr>
          <p:cNvSpPr txBox="1"/>
          <p:nvPr/>
        </p:nvSpPr>
        <p:spPr>
          <a:xfrm>
            <a:off x="5763987" y="6250471"/>
            <a:ext cx="2881992" cy="276999"/>
          </a:xfrm>
          <a:prstGeom prst="rect">
            <a:avLst/>
          </a:prstGeom>
          <a:noFill/>
        </p:spPr>
        <p:txBody>
          <a:bodyPr wrap="square" rtlCol="0">
            <a:spAutoFit/>
          </a:bodyPr>
          <a:lstStyle/>
          <a:p>
            <a:r>
              <a:rPr kumimoji="1" lang="en-US" altLang="ja-JP" sz="1200" dirty="0">
                <a:latin typeface="BIZ UDPゴシック" panose="020B0400000000000000" pitchFamily="50" charset="-128"/>
                <a:ea typeface="BIZ UDPゴシック" panose="020B0400000000000000" pitchFamily="50" charset="-128"/>
              </a:rPr>
              <a:t>【</a:t>
            </a:r>
            <a:r>
              <a:rPr kumimoji="1" lang="ja-JP" altLang="en-US" sz="1200" dirty="0">
                <a:latin typeface="BIZ UDPゴシック" panose="020B0400000000000000" pitchFamily="50" charset="-128"/>
                <a:ea typeface="BIZ UDPゴシック" panose="020B0400000000000000" pitchFamily="50" charset="-128"/>
              </a:rPr>
              <a:t>建築物着工統計より大阪府推計</a:t>
            </a:r>
            <a:r>
              <a:rPr kumimoji="1" lang="en-US" altLang="ja-JP" sz="1200" dirty="0">
                <a:latin typeface="BIZ UDPゴシック" panose="020B0400000000000000" pitchFamily="50" charset="-128"/>
                <a:ea typeface="BIZ UDPゴシック" panose="020B0400000000000000" pitchFamily="50" charset="-128"/>
              </a:rPr>
              <a:t>】</a:t>
            </a:r>
            <a:endParaRPr kumimoji="1" lang="ja-JP" altLang="en-US" sz="1200" dirty="0">
              <a:latin typeface="BIZ UDPゴシック" panose="020B0400000000000000" pitchFamily="50" charset="-128"/>
              <a:ea typeface="BIZ UDPゴシック" panose="020B0400000000000000" pitchFamily="50" charset="-128"/>
            </a:endParaRPr>
          </a:p>
        </p:txBody>
      </p:sp>
      <p:sp>
        <p:nvSpPr>
          <p:cNvPr id="8" name="テキスト ボックス 7">
            <a:extLst>
              <a:ext uri="{FF2B5EF4-FFF2-40B4-BE49-F238E27FC236}">
                <a16:creationId xmlns:a16="http://schemas.microsoft.com/office/drawing/2014/main" id="{700F90AE-8EFE-4F9A-8711-7B5A431F8821}"/>
              </a:ext>
            </a:extLst>
          </p:cNvPr>
          <p:cNvSpPr txBox="1"/>
          <p:nvPr/>
        </p:nvSpPr>
        <p:spPr>
          <a:xfrm>
            <a:off x="2294164" y="5894484"/>
            <a:ext cx="4513829" cy="307777"/>
          </a:xfrm>
          <a:prstGeom prst="rect">
            <a:avLst/>
          </a:prstGeom>
          <a:noFill/>
        </p:spPr>
        <p:txBody>
          <a:bodyPr wrap="square" rtlCol="0">
            <a:spAutoFit/>
          </a:bodyPr>
          <a:lstStyle/>
          <a:p>
            <a:r>
              <a:rPr kumimoji="1" lang="ja-JP" altLang="en-US" sz="1400" dirty="0">
                <a:latin typeface="BIZ UDPゴシック" panose="020B0400000000000000" pitchFamily="50" charset="-128"/>
                <a:ea typeface="BIZ UDPゴシック" panose="020B0400000000000000" pitchFamily="50" charset="-128"/>
              </a:rPr>
              <a:t>＜低層：</a:t>
            </a:r>
            <a:r>
              <a:rPr kumimoji="1" lang="en-US" altLang="ja-JP" sz="1400" dirty="0">
                <a:latin typeface="BIZ UDPゴシック" panose="020B0400000000000000" pitchFamily="50" charset="-128"/>
                <a:ea typeface="BIZ UDPゴシック" panose="020B0400000000000000" pitchFamily="50" charset="-128"/>
              </a:rPr>
              <a:t>1</a:t>
            </a:r>
            <a:r>
              <a:rPr kumimoji="1" lang="ja-JP" altLang="en-US" sz="1400" dirty="0">
                <a:latin typeface="BIZ UDPゴシック" panose="020B0400000000000000" pitchFamily="50" charset="-128"/>
                <a:ea typeface="BIZ UDPゴシック" panose="020B0400000000000000" pitchFamily="50" charset="-128"/>
              </a:rPr>
              <a:t>～</a:t>
            </a:r>
            <a:r>
              <a:rPr kumimoji="1" lang="en-US" altLang="ja-JP" sz="1400" dirty="0">
                <a:latin typeface="BIZ UDPゴシック" panose="020B0400000000000000" pitchFamily="50" charset="-128"/>
                <a:ea typeface="BIZ UDPゴシック" panose="020B0400000000000000" pitchFamily="50" charset="-128"/>
              </a:rPr>
              <a:t>2</a:t>
            </a:r>
            <a:r>
              <a:rPr kumimoji="1" lang="ja-JP" altLang="en-US" sz="1400" dirty="0">
                <a:latin typeface="BIZ UDPゴシック" panose="020B0400000000000000" pitchFamily="50" charset="-128"/>
                <a:ea typeface="BIZ UDPゴシック" panose="020B0400000000000000" pitchFamily="50" charset="-128"/>
              </a:rPr>
              <a:t>階　　中層：</a:t>
            </a:r>
            <a:r>
              <a:rPr kumimoji="1" lang="en-US" altLang="ja-JP" sz="1400" dirty="0">
                <a:latin typeface="BIZ UDPゴシック" panose="020B0400000000000000" pitchFamily="50" charset="-128"/>
                <a:ea typeface="BIZ UDPゴシック" panose="020B0400000000000000" pitchFamily="50" charset="-128"/>
              </a:rPr>
              <a:t>3</a:t>
            </a:r>
            <a:r>
              <a:rPr kumimoji="1" lang="ja-JP" altLang="en-US" sz="1400" dirty="0">
                <a:latin typeface="BIZ UDPゴシック" panose="020B0400000000000000" pitchFamily="50" charset="-128"/>
                <a:ea typeface="BIZ UDPゴシック" panose="020B0400000000000000" pitchFamily="50" charset="-128"/>
              </a:rPr>
              <a:t>～５階　　高層：</a:t>
            </a:r>
            <a:r>
              <a:rPr kumimoji="1" lang="en-US" altLang="ja-JP" sz="1400" dirty="0">
                <a:latin typeface="BIZ UDPゴシック" panose="020B0400000000000000" pitchFamily="50" charset="-128"/>
                <a:ea typeface="BIZ UDPゴシック" panose="020B0400000000000000" pitchFamily="50" charset="-128"/>
              </a:rPr>
              <a:t>6</a:t>
            </a:r>
            <a:r>
              <a:rPr kumimoji="1" lang="ja-JP" altLang="en-US" sz="1400" dirty="0">
                <a:latin typeface="BIZ UDPゴシック" panose="020B0400000000000000" pitchFamily="50" charset="-128"/>
                <a:ea typeface="BIZ UDPゴシック" panose="020B0400000000000000" pitchFamily="50" charset="-128"/>
              </a:rPr>
              <a:t>階以上＞</a:t>
            </a:r>
          </a:p>
        </p:txBody>
      </p:sp>
      <p:sp>
        <p:nvSpPr>
          <p:cNvPr id="9" name="テキスト ボックス 8">
            <a:extLst>
              <a:ext uri="{FF2B5EF4-FFF2-40B4-BE49-F238E27FC236}">
                <a16:creationId xmlns:a16="http://schemas.microsoft.com/office/drawing/2014/main" id="{D7B78AB3-471B-45BF-ABC7-BBEEA3606E7F}"/>
              </a:ext>
            </a:extLst>
          </p:cNvPr>
          <p:cNvSpPr txBox="1"/>
          <p:nvPr/>
        </p:nvSpPr>
        <p:spPr>
          <a:xfrm>
            <a:off x="2120672" y="607529"/>
            <a:ext cx="5186364" cy="369332"/>
          </a:xfrm>
          <a:prstGeom prst="rect">
            <a:avLst/>
          </a:prstGeom>
          <a:noFill/>
        </p:spPr>
        <p:txBody>
          <a:bodyPr wrap="square" rtlCol="0">
            <a:spAutoFit/>
          </a:bodyPr>
          <a:lstStyle/>
          <a:p>
            <a:r>
              <a:rPr kumimoji="1" lang="ja-JP" altLang="en-US" sz="1800" dirty="0">
                <a:latin typeface="BIZ UDPゴシック" panose="020B0400000000000000" pitchFamily="50" charset="-128"/>
                <a:ea typeface="BIZ UDPゴシック" panose="020B0400000000000000" pitchFamily="50" charset="-128"/>
              </a:rPr>
              <a:t>建築物の低層・中層・高層別割合（延床面積比率）</a:t>
            </a:r>
          </a:p>
        </p:txBody>
      </p:sp>
      <p:graphicFrame>
        <p:nvGraphicFramePr>
          <p:cNvPr id="12" name="グラフ 11">
            <a:extLst>
              <a:ext uri="{FF2B5EF4-FFF2-40B4-BE49-F238E27FC236}">
                <a16:creationId xmlns:a16="http://schemas.microsoft.com/office/drawing/2014/main" id="{EE2CC6D4-AE4B-4AC8-B3F2-4879EB8E3E33}"/>
              </a:ext>
            </a:extLst>
          </p:cNvPr>
          <p:cNvGraphicFramePr>
            <a:graphicFrameLocks/>
          </p:cNvGraphicFramePr>
          <p:nvPr/>
        </p:nvGraphicFramePr>
        <p:xfrm>
          <a:off x="365760" y="873753"/>
          <a:ext cx="8412480" cy="5110494"/>
        </p:xfrm>
        <a:graphic>
          <a:graphicData uri="http://schemas.openxmlformats.org/drawingml/2006/chart">
            <c:chart xmlns:c="http://schemas.openxmlformats.org/drawingml/2006/chart" xmlns:r="http://schemas.openxmlformats.org/officeDocument/2006/relationships" r:id="rId2"/>
          </a:graphicData>
        </a:graphic>
      </p:graphicFrame>
      <p:sp>
        <p:nvSpPr>
          <p:cNvPr id="13" name="テキスト ボックス 12">
            <a:extLst>
              <a:ext uri="{FF2B5EF4-FFF2-40B4-BE49-F238E27FC236}">
                <a16:creationId xmlns:a16="http://schemas.microsoft.com/office/drawing/2014/main" id="{8C49B844-60E9-4681-8B91-AA8E7B1BD495}"/>
              </a:ext>
            </a:extLst>
          </p:cNvPr>
          <p:cNvSpPr txBox="1"/>
          <p:nvPr/>
        </p:nvSpPr>
        <p:spPr>
          <a:xfrm>
            <a:off x="364988" y="1000753"/>
            <a:ext cx="1361440" cy="369332"/>
          </a:xfrm>
          <a:prstGeom prst="rect">
            <a:avLst/>
          </a:prstGeom>
          <a:noFill/>
        </p:spPr>
        <p:txBody>
          <a:bodyPr wrap="square" rtlCol="0">
            <a:spAutoFit/>
          </a:bodyPr>
          <a:lstStyle/>
          <a:p>
            <a:r>
              <a:rPr kumimoji="1" lang="ja-JP" altLang="en-US" dirty="0">
                <a:latin typeface="BIZ UDPゴシック" panose="020B0400000000000000" pitchFamily="50" charset="-128"/>
                <a:ea typeface="BIZ UDPゴシック" panose="020B0400000000000000" pitchFamily="50" charset="-128"/>
              </a:rPr>
              <a:t>令和</a:t>
            </a:r>
            <a:r>
              <a:rPr kumimoji="1" lang="en-US" altLang="ja-JP" dirty="0">
                <a:latin typeface="BIZ UDPゴシック" panose="020B0400000000000000" pitchFamily="50" charset="-128"/>
                <a:ea typeface="BIZ UDPゴシック" panose="020B0400000000000000" pitchFamily="50" charset="-128"/>
              </a:rPr>
              <a:t>7</a:t>
            </a:r>
            <a:r>
              <a:rPr kumimoji="1" lang="ja-JP" altLang="en-US" dirty="0">
                <a:latin typeface="BIZ UDPゴシック" panose="020B0400000000000000" pitchFamily="50" charset="-128"/>
                <a:ea typeface="BIZ UDPゴシック" panose="020B0400000000000000" pitchFamily="50" charset="-128"/>
              </a:rPr>
              <a:t>年度</a:t>
            </a:r>
          </a:p>
        </p:txBody>
      </p:sp>
    </p:spTree>
    <p:extLst>
      <p:ext uri="{BB962C8B-B14F-4D97-AF65-F5344CB8AC3E}">
        <p14:creationId xmlns:p14="http://schemas.microsoft.com/office/powerpoint/2010/main" val="1341945251"/>
      </p:ext>
    </p:extLst>
  </p:cSld>
  <p:clrMapOvr>
    <a:masterClrMapping/>
  </p:clrMapOvr>
</p:sld>
</file>

<file path=ppt/theme/theme1.xml><?xml version="1.0" encoding="utf-8"?>
<a:theme xmlns:a="http://schemas.openxmlformats.org/drawingml/2006/main" name="Office 2013 - 2022 テーマ">
  <a:themeElements>
    <a:clrScheme name="Office 2013 - 2022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7227</Words>
  <Application>Microsoft Office PowerPoint</Application>
  <PresentationFormat>画面に合わせる (4:3)</PresentationFormat>
  <Paragraphs>831</Paragraphs>
  <Slides>39</Slides>
  <Notes>8</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39</vt:i4>
      </vt:variant>
    </vt:vector>
  </HeadingPairs>
  <TitlesOfParts>
    <vt:vector size="48" baseType="lpstr">
      <vt:lpstr>BIZ UDPゴシック</vt:lpstr>
      <vt:lpstr>BIZ UDP明朝 Medium</vt:lpstr>
      <vt:lpstr>BIZ UDゴシック</vt:lpstr>
      <vt:lpstr>Meiryo UI</vt:lpstr>
      <vt:lpstr>游ゴシック</vt:lpstr>
      <vt:lpstr>Arial</vt:lpstr>
      <vt:lpstr>Calibri</vt:lpstr>
      <vt:lpstr>Calibri Light</vt:lpstr>
      <vt:lpstr>Office 2013 - 2022 テーマ</vt:lpstr>
      <vt:lpstr>建築物への再生可能エネルギー設備の導入促進に向けた制度のあり方について</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modified xsi:type="dcterms:W3CDTF">2026-10-05T02:47:28Z</dcterms:modified>
</cp:coreProperties>
</file>