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8"/>
  </p:notesMasterIdLst>
  <p:sldIdLst>
    <p:sldId id="5133" r:id="rId2"/>
    <p:sldId id="5154" r:id="rId3"/>
    <p:sldId id="5207" r:id="rId4"/>
    <p:sldId id="5157" r:id="rId5"/>
    <p:sldId id="5161" r:id="rId6"/>
    <p:sldId id="5199" r:id="rId7"/>
    <p:sldId id="5210" r:id="rId8"/>
    <p:sldId id="5209" r:id="rId9"/>
    <p:sldId id="5201" r:id="rId10"/>
    <p:sldId id="5149" r:id="rId11"/>
    <p:sldId id="268" r:id="rId12"/>
    <p:sldId id="5165" r:id="rId13"/>
    <p:sldId id="5205" r:id="rId14"/>
    <p:sldId id="5129" r:id="rId15"/>
    <p:sldId id="5167" r:id="rId16"/>
    <p:sldId id="976" r:id="rId17"/>
    <p:sldId id="5173" r:id="rId18"/>
    <p:sldId id="5203" r:id="rId19"/>
    <p:sldId id="5169" r:id="rId20"/>
    <p:sldId id="5204" r:id="rId21"/>
    <p:sldId id="5206" r:id="rId22"/>
    <p:sldId id="5176" r:id="rId23"/>
    <p:sldId id="5175" r:id="rId24"/>
    <p:sldId id="5211" r:id="rId25"/>
    <p:sldId id="5183" r:id="rId26"/>
    <p:sldId id="5212" r:id="rId27"/>
    <p:sldId id="5191" r:id="rId28"/>
    <p:sldId id="5187" r:id="rId29"/>
    <p:sldId id="5186" r:id="rId30"/>
    <p:sldId id="5188" r:id="rId31"/>
    <p:sldId id="5189" r:id="rId32"/>
    <p:sldId id="5195" r:id="rId33"/>
    <p:sldId id="5208" r:id="rId34"/>
    <p:sldId id="5213" r:id="rId35"/>
    <p:sldId id="5197" r:id="rId36"/>
    <p:sldId id="5152" r:id="rId37"/>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3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951" autoAdjust="0"/>
    <p:restoredTop sz="94660"/>
  </p:normalViewPr>
  <p:slideViewPr>
    <p:cSldViewPr snapToGrid="0" showGuides="1">
      <p:cViewPr>
        <p:scale>
          <a:sx n="33" d="100"/>
          <a:sy n="33" d="100"/>
        </p:scale>
        <p:origin x="2348" y="628"/>
      </p:cViewPr>
      <p:guideLst>
        <p:guide orient="horz" pos="2160"/>
        <p:guide pos="283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1F779631-D999-4724-80FC-1EC67BE39C83}"/>
              </a:ext>
            </a:extLst>
          </p:cNvPr>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4A841FDC-51A7-4228-ACD1-5E90C4B6AC66}"/>
              </a:ext>
            </a:extLst>
          </p:cNvPr>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A62A1DB9-8816-4CD4-8D0A-FB1DFCB3C075}" type="datetimeFigureOut">
              <a:rPr kumimoji="1" lang="ja-JP" altLang="en-US" smtClean="0"/>
              <a:t>2026/8/6</a:t>
            </a:fld>
            <a:endParaRPr kumimoji="1" lang="ja-JP" altLang="en-US"/>
          </a:p>
        </p:txBody>
      </p:sp>
      <p:sp>
        <p:nvSpPr>
          <p:cNvPr id="4" name="スライド イメージ プレースホルダー 3">
            <a:extLst>
              <a:ext uri="{FF2B5EF4-FFF2-40B4-BE49-F238E27FC236}">
                <a16:creationId xmlns:a16="http://schemas.microsoft.com/office/drawing/2014/main" id="{19D62DB9-1D85-40D3-B972-CD272C96BEA1}"/>
              </a:ext>
            </a:extLst>
          </p:cNvPr>
          <p:cNvSpPr>
            <a:spLocks noGrp="1" noRot="1" noChangeAspect="1"/>
          </p:cNvSpPr>
          <p:nvPr>
            <p:ph type="sldImg" idx="2"/>
          </p:nvPr>
        </p:nvSpPr>
        <p:spPr>
          <a:xfrm>
            <a:off x="1168400" y="1243013"/>
            <a:ext cx="447040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a:extLst>
              <a:ext uri="{FF2B5EF4-FFF2-40B4-BE49-F238E27FC236}">
                <a16:creationId xmlns:a16="http://schemas.microsoft.com/office/drawing/2014/main" id="{B27E02D5-5164-4C83-A472-4A522538C67C}"/>
              </a:ext>
            </a:extLst>
          </p:cNvPr>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a:extLst>
              <a:ext uri="{FF2B5EF4-FFF2-40B4-BE49-F238E27FC236}">
                <a16:creationId xmlns:a16="http://schemas.microsoft.com/office/drawing/2014/main" id="{F3527C1C-64D7-4CE3-BF1B-9393AC018CA3}"/>
              </a:ext>
            </a:extLst>
          </p:cNvPr>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a:extLst>
              <a:ext uri="{FF2B5EF4-FFF2-40B4-BE49-F238E27FC236}">
                <a16:creationId xmlns:a16="http://schemas.microsoft.com/office/drawing/2014/main" id="{6C2C22F5-F9CC-4C31-BF7B-006595875319}"/>
              </a:ext>
            </a:extLst>
          </p:cNvPr>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013A6325-4E83-4D58-9D49-C41EB0131752}"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13D1F85-CE1C-4BF8-A793-E51CA54D8E49}" type="slidenum">
              <a:rPr kumimoji="1" lang="ja-JP" altLang="en-US" smtClean="0"/>
              <a:t>11</a:t>
            </a:fld>
            <a:endParaRPr kumimoji="1" lang="ja-JP" altLang="en-US"/>
          </a:p>
        </p:txBody>
      </p:sp>
    </p:spTree>
    <p:extLst>
      <p:ext uri="{BB962C8B-B14F-4D97-AF65-F5344CB8AC3E}">
        <p14:creationId xmlns:p14="http://schemas.microsoft.com/office/powerpoint/2010/main" val="23954650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679450" y="811213"/>
            <a:ext cx="5399088" cy="4049712"/>
          </a:xfrm>
        </p:spPr>
      </p:sp>
      <p:sp>
        <p:nvSpPr>
          <p:cNvPr id="3" name="ノート プレースホルダー 2"/>
          <p:cNvSpPr>
            <a:spLocks noGrp="1"/>
          </p:cNvSpPr>
          <p:nvPr>
            <p:ph type="body" idx="1"/>
          </p:nvPr>
        </p:nvSpPr>
        <p:spPr/>
        <p:txBody>
          <a:bodyPr/>
          <a:lstStyle/>
          <a:p>
            <a:endParaRPr lang="ja-JP" altLang="en-US"/>
          </a:p>
        </p:txBody>
      </p:sp>
      <p:sp>
        <p:nvSpPr>
          <p:cNvPr id="4" name="ヘッダー プレースホルダー 3"/>
          <p:cNvSpPr>
            <a:spLocks noGrp="1"/>
          </p:cNvSpPr>
          <p:nvPr>
            <p:ph type="hdr" sz="quarter" idx="10"/>
          </p:nvPr>
        </p:nvSpPr>
        <p:spPr/>
        <p:txBody>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5" name="日付プレースホルダー 4"/>
          <p:cNvSpPr>
            <a:spLocks noGrp="1"/>
          </p:cNvSpPr>
          <p:nvPr>
            <p:ph type="dt" idx="11"/>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6" name="スライド番号プレースホルダー 5"/>
          <p:cNvSpPr>
            <a:spLocks noGrp="1"/>
          </p:cNvSpPr>
          <p:nvPr>
            <p:ph type="sldNum" sz="quarter" idx="12"/>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CE2F61C8-56B2-432A-BF71-F30109C7CF41}"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290" rtl="0" eaLnBrk="1" fontAlgn="auto" latinLnBrk="0" hangingPunct="1">
                <a:lnSpc>
                  <a:spcPct val="100000"/>
                </a:lnSpc>
                <a:spcBef>
                  <a:spcPts val="0"/>
                </a:spcBef>
                <a:spcAft>
                  <a:spcPts val="0"/>
                </a:spcAft>
                <a:buClrTx/>
                <a:buSzTx/>
                <a:buFontTx/>
                <a:buNone/>
                <a:tabLst/>
                <a:defRPr/>
              </a:pPr>
              <a:t>16</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7711113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22376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76977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14E49D22-1FF6-45B3-8E1D-93AE1337A5CE}" type="datetime1">
              <a:rPr kumimoji="1" lang="ja-JP" altLang="en-US" smtClean="0"/>
              <a:t>2026/8/6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03A2EBC-B70D-400C-B624-6CE949F69608}" type="slidenum">
              <a:rPr kumimoji="1" lang="ja-JP" altLang="en-US" smtClean="0"/>
              <a:t>‹#›</a:t>
            </a:fld>
            <a:endParaRPr kumimoji="1" lang="ja-JP" altLang="en-US"/>
          </a:p>
        </p:txBody>
      </p:sp>
    </p:spTree>
    <p:extLst>
      <p:ext uri="{BB962C8B-B14F-4D97-AF65-F5344CB8AC3E}">
        <p14:creationId xmlns:p14="http://schemas.microsoft.com/office/powerpoint/2010/main" val="2516737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26C34EE-70B5-4A38-8483-9BDFA326C150}" type="datetime1">
              <a:rPr kumimoji="1" lang="ja-JP" altLang="en-US" smtClean="0"/>
              <a:t>2026/8/6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03A2EBC-B70D-400C-B624-6CE949F69608}" type="slidenum">
              <a:rPr kumimoji="1" lang="ja-JP" altLang="en-US" smtClean="0"/>
              <a:t>‹#›</a:t>
            </a:fld>
            <a:endParaRPr kumimoji="1" lang="ja-JP" altLang="en-US"/>
          </a:p>
        </p:txBody>
      </p:sp>
    </p:spTree>
    <p:extLst>
      <p:ext uri="{BB962C8B-B14F-4D97-AF65-F5344CB8AC3E}">
        <p14:creationId xmlns:p14="http://schemas.microsoft.com/office/powerpoint/2010/main" val="30155800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98B60BC-64BD-4199-B1B2-B5551632099E}" type="datetime1">
              <a:rPr kumimoji="1" lang="ja-JP" altLang="en-US" smtClean="0"/>
              <a:t>2026/8/6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03A2EBC-B70D-400C-B624-6CE949F69608}" type="slidenum">
              <a:rPr kumimoji="1" lang="ja-JP" altLang="en-US" smtClean="0"/>
              <a:t>‹#›</a:t>
            </a:fld>
            <a:endParaRPr kumimoji="1" lang="ja-JP" altLang="en-US"/>
          </a:p>
        </p:txBody>
      </p:sp>
    </p:spTree>
    <p:extLst>
      <p:ext uri="{BB962C8B-B14F-4D97-AF65-F5344CB8AC3E}">
        <p14:creationId xmlns:p14="http://schemas.microsoft.com/office/powerpoint/2010/main" val="40428557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2DBF136-2611-43CE-A0E3-65993B832B66}" type="datetime1">
              <a:rPr kumimoji="1" lang="ja-JP" altLang="en-US" smtClean="0"/>
              <a:t>2026/8/6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03A2EBC-B70D-400C-B624-6CE949F69608}" type="slidenum">
              <a:rPr kumimoji="1" lang="ja-JP" altLang="en-US" smtClean="0"/>
              <a:t>‹#›</a:t>
            </a:fld>
            <a:endParaRPr kumimoji="1" lang="ja-JP" altLang="en-US"/>
          </a:p>
        </p:txBody>
      </p:sp>
    </p:spTree>
    <p:extLst>
      <p:ext uri="{BB962C8B-B14F-4D97-AF65-F5344CB8AC3E}">
        <p14:creationId xmlns:p14="http://schemas.microsoft.com/office/powerpoint/2010/main" val="35289998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BDE3286-05D9-4B2A-A858-41EA4A52DCB5}" type="datetime1">
              <a:rPr kumimoji="1" lang="ja-JP" altLang="en-US" smtClean="0"/>
              <a:t>2026/8/6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03A2EBC-B70D-400C-B624-6CE949F69608}" type="slidenum">
              <a:rPr kumimoji="1" lang="ja-JP" altLang="en-US" smtClean="0"/>
              <a:t>‹#›</a:t>
            </a:fld>
            <a:endParaRPr kumimoji="1" lang="ja-JP" altLang="en-US"/>
          </a:p>
        </p:txBody>
      </p:sp>
    </p:spTree>
    <p:extLst>
      <p:ext uri="{BB962C8B-B14F-4D97-AF65-F5344CB8AC3E}">
        <p14:creationId xmlns:p14="http://schemas.microsoft.com/office/powerpoint/2010/main" val="36565243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91CCE4B1-B633-4827-B65D-480B146FD015}" type="datetime1">
              <a:rPr kumimoji="1" lang="ja-JP" altLang="en-US" smtClean="0"/>
              <a:t>2026/8/6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03A2EBC-B70D-400C-B624-6CE949F69608}" type="slidenum">
              <a:rPr kumimoji="1" lang="ja-JP" altLang="en-US" smtClean="0"/>
              <a:t>‹#›</a:t>
            </a:fld>
            <a:endParaRPr kumimoji="1" lang="ja-JP" altLang="en-US"/>
          </a:p>
        </p:txBody>
      </p:sp>
    </p:spTree>
    <p:extLst>
      <p:ext uri="{BB962C8B-B14F-4D97-AF65-F5344CB8AC3E}">
        <p14:creationId xmlns:p14="http://schemas.microsoft.com/office/powerpoint/2010/main" val="31849183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613D2FB6-A704-45E8-B659-88BA24944ABB}" type="datetime1">
              <a:rPr kumimoji="1" lang="ja-JP" altLang="en-US" smtClean="0"/>
              <a:t>2026/8/6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203A2EBC-B70D-400C-B624-6CE949F69608}" type="slidenum">
              <a:rPr kumimoji="1" lang="ja-JP" altLang="en-US" smtClean="0"/>
              <a:t>‹#›</a:t>
            </a:fld>
            <a:endParaRPr kumimoji="1" lang="ja-JP" altLang="en-US"/>
          </a:p>
        </p:txBody>
      </p:sp>
    </p:spTree>
    <p:extLst>
      <p:ext uri="{BB962C8B-B14F-4D97-AF65-F5344CB8AC3E}">
        <p14:creationId xmlns:p14="http://schemas.microsoft.com/office/powerpoint/2010/main" val="4114378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D002E95E-C00B-4C5C-92C8-A963561D4434}" type="datetime1">
              <a:rPr kumimoji="1" lang="ja-JP" altLang="en-US" smtClean="0"/>
              <a:t>2026/8/6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203A2EBC-B70D-400C-B624-6CE949F69608}" type="slidenum">
              <a:rPr kumimoji="1" lang="ja-JP" altLang="en-US" smtClean="0"/>
              <a:t>‹#›</a:t>
            </a:fld>
            <a:endParaRPr kumimoji="1" lang="ja-JP" altLang="en-US"/>
          </a:p>
        </p:txBody>
      </p:sp>
    </p:spTree>
    <p:extLst>
      <p:ext uri="{BB962C8B-B14F-4D97-AF65-F5344CB8AC3E}">
        <p14:creationId xmlns:p14="http://schemas.microsoft.com/office/powerpoint/2010/main" val="1168395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B650F2-69D6-479D-A36F-9209BFB88FAF}" type="datetime1">
              <a:rPr kumimoji="1" lang="ja-JP" altLang="en-US" smtClean="0"/>
              <a:t>2026/8/6</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203A2EBC-B70D-400C-B624-6CE949F69608}" type="slidenum">
              <a:rPr kumimoji="1" lang="ja-JP" altLang="en-US" smtClean="0"/>
              <a:t>‹#›</a:t>
            </a:fld>
            <a:endParaRPr kumimoji="1" lang="ja-JP" altLang="en-US"/>
          </a:p>
        </p:txBody>
      </p:sp>
    </p:spTree>
    <p:extLst>
      <p:ext uri="{BB962C8B-B14F-4D97-AF65-F5344CB8AC3E}">
        <p14:creationId xmlns:p14="http://schemas.microsoft.com/office/powerpoint/2010/main" val="28040101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F6420B2-155E-45DF-B5F6-DC2229E5384B}" type="datetime1">
              <a:rPr kumimoji="1" lang="ja-JP" altLang="en-US" smtClean="0"/>
              <a:t>2026/8/6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03A2EBC-B70D-400C-B624-6CE949F69608}" type="slidenum">
              <a:rPr kumimoji="1" lang="ja-JP" altLang="en-US" smtClean="0"/>
              <a:t>‹#›</a:t>
            </a:fld>
            <a:endParaRPr kumimoji="1" lang="ja-JP" altLang="en-US"/>
          </a:p>
        </p:txBody>
      </p:sp>
    </p:spTree>
    <p:extLst>
      <p:ext uri="{BB962C8B-B14F-4D97-AF65-F5344CB8AC3E}">
        <p14:creationId xmlns:p14="http://schemas.microsoft.com/office/powerpoint/2010/main" val="23947894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7BFE6FC-73FB-47F4-8EC7-F4FB1F0A9222}" type="datetime1">
              <a:rPr kumimoji="1" lang="ja-JP" altLang="en-US" smtClean="0"/>
              <a:t>2026/8/6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03A2EBC-B70D-400C-B624-6CE949F69608}" type="slidenum">
              <a:rPr kumimoji="1" lang="ja-JP" altLang="en-US" smtClean="0"/>
              <a:t>‹#›</a:t>
            </a:fld>
            <a:endParaRPr kumimoji="1" lang="ja-JP" altLang="en-US"/>
          </a:p>
        </p:txBody>
      </p:sp>
    </p:spTree>
    <p:extLst>
      <p:ext uri="{BB962C8B-B14F-4D97-AF65-F5344CB8AC3E}">
        <p14:creationId xmlns:p14="http://schemas.microsoft.com/office/powerpoint/2010/main" val="26800478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0A3735-3164-4A3B-9734-659D8DDBB3C9}" type="datetime1">
              <a:rPr kumimoji="1" lang="ja-JP" altLang="en-US" smtClean="0"/>
              <a:t>2026/8/6</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3A2EBC-B70D-400C-B624-6CE949F69608}" type="slidenum">
              <a:rPr kumimoji="1" lang="ja-JP" altLang="en-US" smtClean="0"/>
              <a:t>‹#›</a:t>
            </a:fld>
            <a:endParaRPr kumimoji="1" lang="ja-JP" altLang="en-US"/>
          </a:p>
        </p:txBody>
      </p:sp>
    </p:spTree>
    <p:extLst>
      <p:ext uri="{BB962C8B-B14F-4D97-AF65-F5344CB8AC3E}">
        <p14:creationId xmlns:p14="http://schemas.microsoft.com/office/powerpoint/2010/main" val="230363380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2.jpeg"/><Relationship Id="rId7" Type="http://schemas.microsoft.com/office/2007/relationships/hdphoto" Target="../media/hdphoto2.wdp"/><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png"/><Relationship Id="rId5" Type="http://schemas.microsoft.com/office/2007/relationships/hdphoto" Target="../media/hdphoto1.wdp"/><Relationship Id="rId10" Type="http://schemas.openxmlformats.org/officeDocument/2006/relationships/image" Target="../media/image7.png"/><Relationship Id="rId4" Type="http://schemas.openxmlformats.org/officeDocument/2006/relationships/image" Target="../media/image3.png"/><Relationship Id="rId9"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26EE028-158D-42A5-8674-18C1D71BBB0C}"/>
              </a:ext>
            </a:extLst>
          </p:cNvPr>
          <p:cNvSpPr>
            <a:spLocks noGrp="1"/>
          </p:cNvSpPr>
          <p:nvPr>
            <p:ph type="ctrTitle"/>
          </p:nvPr>
        </p:nvSpPr>
        <p:spPr>
          <a:xfrm>
            <a:off x="243840" y="2119839"/>
            <a:ext cx="8646160" cy="2387600"/>
          </a:xfrm>
        </p:spPr>
        <p:txBody>
          <a:bodyPr anchor="ctr" anchorCtr="0">
            <a:normAutofit/>
          </a:bodyPr>
          <a:lstStyle/>
          <a:p>
            <a:pPr algn="l">
              <a:lnSpc>
                <a:spcPct val="100000"/>
              </a:lnSpc>
            </a:pPr>
            <a:r>
              <a:rPr kumimoji="1" lang="ja-JP" altLang="en-US" sz="3200" dirty="0">
                <a:latin typeface="BIZ UDPゴシック" panose="020B0400000000000000" pitchFamily="50" charset="-128"/>
                <a:ea typeface="BIZ UDPゴシック" panose="020B0400000000000000" pitchFamily="50" charset="-128"/>
              </a:rPr>
              <a:t>建築物への再生可能エネルギー設備の導入促進に向けた制度のあり方について</a:t>
            </a:r>
          </a:p>
        </p:txBody>
      </p:sp>
      <p:sp>
        <p:nvSpPr>
          <p:cNvPr id="5" name="スライド番号プレースホルダー 4">
            <a:extLst>
              <a:ext uri="{FF2B5EF4-FFF2-40B4-BE49-F238E27FC236}">
                <a16:creationId xmlns:a16="http://schemas.microsoft.com/office/drawing/2014/main" id="{B84E2B6F-0D2F-442C-B83E-6F81473BC2B3}"/>
              </a:ext>
            </a:extLst>
          </p:cNvPr>
          <p:cNvSpPr>
            <a:spLocks noGrp="1"/>
          </p:cNvSpPr>
          <p:nvPr>
            <p:ph type="sldNum" sz="quarter" idx="12"/>
          </p:nvPr>
        </p:nvSpPr>
        <p:spPr>
          <a:xfrm>
            <a:off x="6832600" y="6492875"/>
            <a:ext cx="2057400" cy="365125"/>
          </a:xfrm>
        </p:spPr>
        <p:txBody>
          <a:bodyPr/>
          <a:lstStyle/>
          <a:p>
            <a:fld id="{203A2EBC-B70D-400C-B624-6CE949F69608}" type="slidenum">
              <a:rPr kumimoji="1" lang="ja-JP" altLang="en-US" sz="1800" smtClean="0"/>
              <a:t>1</a:t>
            </a:fld>
            <a:endParaRPr kumimoji="1" lang="ja-JP" altLang="en-US" sz="1800" dirty="0"/>
          </a:p>
        </p:txBody>
      </p:sp>
      <p:sp>
        <p:nvSpPr>
          <p:cNvPr id="3" name="テキスト ボックス 2">
            <a:extLst>
              <a:ext uri="{FF2B5EF4-FFF2-40B4-BE49-F238E27FC236}">
                <a16:creationId xmlns:a16="http://schemas.microsoft.com/office/drawing/2014/main" id="{47772F88-9E7C-4237-83EA-5600BCC950AE}"/>
              </a:ext>
            </a:extLst>
          </p:cNvPr>
          <p:cNvSpPr txBox="1"/>
          <p:nvPr/>
        </p:nvSpPr>
        <p:spPr>
          <a:xfrm>
            <a:off x="7623545" y="350874"/>
            <a:ext cx="994183" cy="461665"/>
          </a:xfrm>
          <a:prstGeom prst="rect">
            <a:avLst/>
          </a:prstGeom>
          <a:noFill/>
          <a:ln>
            <a:solidFill>
              <a:schemeClr val="tx1"/>
            </a:solidFill>
          </a:ln>
        </p:spPr>
        <p:txBody>
          <a:bodyPr wrap="none" rtlCol="0">
            <a:spAutoFit/>
          </a:bodyPr>
          <a:lstStyle/>
          <a:p>
            <a:r>
              <a:rPr kumimoji="1" lang="ja-JP" altLang="en-US" sz="2400" dirty="0">
                <a:latin typeface="BIZ UDPゴシック" panose="020B0400000000000000" pitchFamily="50" charset="-128"/>
                <a:ea typeface="BIZ UDPゴシック" panose="020B0400000000000000" pitchFamily="50" charset="-128"/>
              </a:rPr>
              <a:t>資料１</a:t>
            </a:r>
          </a:p>
        </p:txBody>
      </p:sp>
    </p:spTree>
    <p:extLst>
      <p:ext uri="{BB962C8B-B14F-4D97-AF65-F5344CB8AC3E}">
        <p14:creationId xmlns:p14="http://schemas.microsoft.com/office/powerpoint/2010/main" val="37533175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1D5D80AB-F456-4075-BB7F-13C2A693F4CA}"/>
              </a:ext>
            </a:extLst>
          </p:cNvPr>
          <p:cNvSpPr/>
          <p:nvPr/>
        </p:nvSpPr>
        <p:spPr>
          <a:xfrm>
            <a:off x="6127527" y="4342452"/>
            <a:ext cx="1416326" cy="961612"/>
          </a:xfrm>
          <a:prstGeom prst="rect">
            <a:avLst/>
          </a:prstGeom>
          <a:noFill/>
          <a:ln w="444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7" name="矢印: 右 6">
            <a:extLst>
              <a:ext uri="{FF2B5EF4-FFF2-40B4-BE49-F238E27FC236}">
                <a16:creationId xmlns:a16="http://schemas.microsoft.com/office/drawing/2014/main" id="{5CA2AEEF-6B36-4621-85EE-84B5D40F4D66}"/>
              </a:ext>
            </a:extLst>
          </p:cNvPr>
          <p:cNvSpPr/>
          <p:nvPr/>
        </p:nvSpPr>
        <p:spPr>
          <a:xfrm>
            <a:off x="4284407" y="4202683"/>
            <a:ext cx="758248" cy="273554"/>
          </a:xfrm>
          <a:prstGeom prst="rightArrow">
            <a:avLst/>
          </a:prstGeom>
          <a:solidFill>
            <a:schemeClr val="accent2">
              <a:lumMod val="40000"/>
              <a:lumOff val="6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900" dirty="0">
                <a:solidFill>
                  <a:schemeClr val="tx1"/>
                </a:solidFill>
              </a:rPr>
              <a:t>2025</a:t>
            </a:r>
            <a:r>
              <a:rPr kumimoji="1" lang="ja-JP" altLang="en-US" sz="900" dirty="0">
                <a:solidFill>
                  <a:schemeClr val="tx1"/>
                </a:solidFill>
              </a:rPr>
              <a:t>年度</a:t>
            </a:r>
          </a:p>
        </p:txBody>
      </p:sp>
      <p:sp>
        <p:nvSpPr>
          <p:cNvPr id="8" name="正方形/長方形 7">
            <a:extLst>
              <a:ext uri="{FF2B5EF4-FFF2-40B4-BE49-F238E27FC236}">
                <a16:creationId xmlns:a16="http://schemas.microsoft.com/office/drawing/2014/main" id="{4A2D003F-8EF9-4A16-BD1D-7E146C8C7E02}"/>
              </a:ext>
            </a:extLst>
          </p:cNvPr>
          <p:cNvSpPr/>
          <p:nvPr/>
        </p:nvSpPr>
        <p:spPr bwMode="gray">
          <a:xfrm>
            <a:off x="7621175" y="5759046"/>
            <a:ext cx="205740" cy="2057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350" dirty="0">
                <a:solidFill>
                  <a:schemeClr val="tx1"/>
                </a:solidFill>
              </a:rPr>
              <a:t>４</a:t>
            </a:r>
            <a:endParaRPr kumimoji="1" lang="ja-JP" altLang="en-US" sz="1350" dirty="0">
              <a:solidFill>
                <a:schemeClr val="tx1"/>
              </a:solidFill>
            </a:endParaRPr>
          </a:p>
        </p:txBody>
      </p:sp>
      <p:sp>
        <p:nvSpPr>
          <p:cNvPr id="9" name="テキスト ボックス 8">
            <a:extLst>
              <a:ext uri="{FF2B5EF4-FFF2-40B4-BE49-F238E27FC236}">
                <a16:creationId xmlns:a16="http://schemas.microsoft.com/office/drawing/2014/main" id="{0B8B944B-D18D-48EB-86F8-A10004697FD0}"/>
              </a:ext>
            </a:extLst>
          </p:cNvPr>
          <p:cNvSpPr txBox="1"/>
          <p:nvPr/>
        </p:nvSpPr>
        <p:spPr>
          <a:xfrm>
            <a:off x="0" y="0"/>
            <a:ext cx="9144000" cy="415498"/>
          </a:xfrm>
          <a:prstGeom prst="rect">
            <a:avLst/>
          </a:prstGeom>
          <a:solidFill>
            <a:schemeClr val="accent5">
              <a:lumMod val="40000"/>
              <a:lumOff val="60000"/>
            </a:schemeClr>
          </a:solidFill>
        </p:spPr>
        <p:txBody>
          <a:bodyPr wrap="square" rtlCol="0">
            <a:spAutoFit/>
          </a:bodyPr>
          <a:lstStyle/>
          <a:p>
            <a:r>
              <a:rPr kumimoji="1" lang="ja-JP" altLang="en-US" sz="2000" b="1" dirty="0">
                <a:latin typeface="HGP創英角ｺﾞｼｯｸUB" panose="020B0900000000000000" pitchFamily="50" charset="-128"/>
                <a:ea typeface="HGP創英角ｺﾞｼｯｸUB" panose="020B0900000000000000" pitchFamily="50" charset="-128"/>
              </a:rPr>
              <a:t>参考　</a:t>
            </a:r>
            <a:r>
              <a:rPr kumimoji="1" lang="ja-JP" altLang="en-US" sz="2000" dirty="0">
                <a:latin typeface="BIZ UDPゴシック" panose="020B0400000000000000" pitchFamily="50" charset="-128"/>
                <a:ea typeface="BIZ UDPゴシック" panose="020B0400000000000000" pitchFamily="50" charset="-128"/>
              </a:rPr>
              <a:t>住宅に係る国の取組</a:t>
            </a:r>
            <a:r>
              <a:rPr kumimoji="1" lang="en-US" altLang="ja-JP" sz="2000" dirty="0">
                <a:latin typeface="BIZ UDPゴシック" panose="020B0400000000000000" pitchFamily="50" charset="-128"/>
                <a:ea typeface="BIZ UDPゴシック" panose="020B0400000000000000" pitchFamily="50" charset="-128"/>
              </a:rPr>
              <a:t>(2)</a:t>
            </a:r>
            <a:endParaRPr kumimoji="1" lang="ja-JP" altLang="en-US" sz="2000" dirty="0">
              <a:latin typeface="BIZ UDPゴシック" panose="020B0400000000000000" pitchFamily="50" charset="-128"/>
              <a:ea typeface="BIZ UDPゴシック" panose="020B0400000000000000" pitchFamily="50" charset="-128"/>
            </a:endParaRPr>
          </a:p>
        </p:txBody>
      </p:sp>
      <p:sp>
        <p:nvSpPr>
          <p:cNvPr id="3" name="スライド番号プレースホルダー 2">
            <a:extLst>
              <a:ext uri="{FF2B5EF4-FFF2-40B4-BE49-F238E27FC236}">
                <a16:creationId xmlns:a16="http://schemas.microsoft.com/office/drawing/2014/main" id="{0AC1FE5A-E680-4352-9886-0BB955A4BA4D}"/>
              </a:ext>
            </a:extLst>
          </p:cNvPr>
          <p:cNvSpPr>
            <a:spLocks noGrp="1"/>
          </p:cNvSpPr>
          <p:nvPr>
            <p:ph type="sldNum" sz="quarter" idx="12"/>
          </p:nvPr>
        </p:nvSpPr>
        <p:spPr>
          <a:xfrm>
            <a:off x="6798215" y="6492875"/>
            <a:ext cx="2057400" cy="365125"/>
          </a:xfrm>
        </p:spPr>
        <p:txBody>
          <a:bodyPr/>
          <a:lstStyle/>
          <a:p>
            <a:fld id="{203A2EBC-B70D-400C-B624-6CE949F69608}" type="slidenum">
              <a:rPr kumimoji="1" lang="ja-JP" altLang="en-US" sz="1800" smtClean="0"/>
              <a:t>10</a:t>
            </a:fld>
            <a:endParaRPr kumimoji="1" lang="ja-JP" altLang="en-US" sz="1800" dirty="0"/>
          </a:p>
        </p:txBody>
      </p:sp>
      <p:pic>
        <p:nvPicPr>
          <p:cNvPr id="11" name="図 10">
            <a:extLst>
              <a:ext uri="{FF2B5EF4-FFF2-40B4-BE49-F238E27FC236}">
                <a16:creationId xmlns:a16="http://schemas.microsoft.com/office/drawing/2014/main" id="{5586A33C-38CD-4734-B0B4-5556857E9EC0}"/>
              </a:ext>
            </a:extLst>
          </p:cNvPr>
          <p:cNvPicPr>
            <a:picLocks noChangeAspect="1"/>
          </p:cNvPicPr>
          <p:nvPr/>
        </p:nvPicPr>
        <p:blipFill rotWithShape="1">
          <a:blip r:embed="rId2"/>
          <a:srcRect b="2293"/>
          <a:stretch/>
        </p:blipFill>
        <p:spPr>
          <a:xfrm>
            <a:off x="186171" y="430721"/>
            <a:ext cx="8771657" cy="6061630"/>
          </a:xfrm>
          <a:prstGeom prst="rect">
            <a:avLst/>
          </a:prstGeom>
        </p:spPr>
      </p:pic>
      <p:sp>
        <p:nvSpPr>
          <p:cNvPr id="12" name="テキスト ボックス 11">
            <a:extLst>
              <a:ext uri="{FF2B5EF4-FFF2-40B4-BE49-F238E27FC236}">
                <a16:creationId xmlns:a16="http://schemas.microsoft.com/office/drawing/2014/main" id="{3AF35C57-14C9-4F21-9FC6-55484C0781B5}"/>
              </a:ext>
            </a:extLst>
          </p:cNvPr>
          <p:cNvSpPr txBox="1"/>
          <p:nvPr/>
        </p:nvSpPr>
        <p:spPr>
          <a:xfrm>
            <a:off x="4854388" y="731823"/>
            <a:ext cx="4103440" cy="307777"/>
          </a:xfrm>
          <a:prstGeom prst="rect">
            <a:avLst/>
          </a:prstGeom>
          <a:solidFill>
            <a:schemeClr val="accent2">
              <a:lumMod val="20000"/>
              <a:lumOff val="80000"/>
            </a:schemeClr>
          </a:solidFill>
          <a:ln w="19050">
            <a:solidFill>
              <a:schemeClr val="accent2">
                <a:lumMod val="75000"/>
              </a:schemeClr>
            </a:solidFill>
          </a:ln>
        </p:spPr>
        <p:txBody>
          <a:bodyPr wrap="square" rtlCol="0">
            <a:spAutoFit/>
          </a:bodyPr>
          <a:lstStyle/>
          <a:p>
            <a:r>
              <a:rPr lang="ja-JP" altLang="en-US" sz="1400" dirty="0">
                <a:latin typeface="Meiryo UI" panose="020B0604030504040204" pitchFamily="50" charset="-128"/>
                <a:ea typeface="Meiryo UI" panose="020B0604030504040204" pitchFamily="50" charset="-128"/>
              </a:rPr>
              <a:t>「建築物のエネルギー消費性能の向上等に関する法律」</a:t>
            </a:r>
          </a:p>
        </p:txBody>
      </p:sp>
      <p:sp>
        <p:nvSpPr>
          <p:cNvPr id="13" name="テキスト ボックス 12">
            <a:extLst>
              <a:ext uri="{FF2B5EF4-FFF2-40B4-BE49-F238E27FC236}">
                <a16:creationId xmlns:a16="http://schemas.microsoft.com/office/drawing/2014/main" id="{15F377F7-A989-47A9-9287-4769E18E1CAA}"/>
              </a:ext>
            </a:extLst>
          </p:cNvPr>
          <p:cNvSpPr txBox="1"/>
          <p:nvPr/>
        </p:nvSpPr>
        <p:spPr>
          <a:xfrm>
            <a:off x="4128501" y="6486564"/>
            <a:ext cx="3998051" cy="276999"/>
          </a:xfrm>
          <a:prstGeom prst="rect">
            <a:avLst/>
          </a:prstGeom>
          <a:noFill/>
        </p:spPr>
        <p:txBody>
          <a:bodyPr wrap="square" rtlCol="0">
            <a:spAutoFit/>
          </a:bodyPr>
          <a:lstStyle/>
          <a:p>
            <a:r>
              <a:rPr lang="ja-JP" altLang="en-US" sz="1200" dirty="0">
                <a:latin typeface="BIZ UDPゴシック" panose="020B0400000000000000" pitchFamily="50" charset="-128"/>
                <a:ea typeface="BIZ UDPゴシック" panose="020B0400000000000000" pitchFamily="50" charset="-128"/>
              </a:rPr>
              <a:t>出典</a:t>
            </a:r>
            <a:r>
              <a:rPr kumimoji="1" lang="ja-JP" altLang="en-US" sz="1200" dirty="0">
                <a:latin typeface="BIZ UDPゴシック" panose="020B0400000000000000" pitchFamily="50" charset="-128"/>
                <a:ea typeface="BIZ UDPゴシック" panose="020B0400000000000000" pitchFamily="50" charset="-128"/>
              </a:rPr>
              <a:t>：国土交通省</a:t>
            </a:r>
            <a:r>
              <a:rPr kumimoji="1" lang="en-US" altLang="ja-JP" sz="1200" dirty="0">
                <a:latin typeface="BIZ UDPゴシック" panose="020B0400000000000000" pitchFamily="50" charset="-128"/>
                <a:ea typeface="BIZ UDPゴシック" panose="020B0400000000000000" pitchFamily="50" charset="-128"/>
              </a:rPr>
              <a:t>HP</a:t>
            </a:r>
            <a:r>
              <a:rPr kumimoji="1" lang="ja-JP" altLang="en-US" sz="1200" dirty="0">
                <a:latin typeface="BIZ UDPゴシック" panose="020B0400000000000000" pitchFamily="50" charset="-128"/>
                <a:ea typeface="BIZ UDPゴシック" panose="020B0400000000000000" pitchFamily="50" charset="-128"/>
              </a:rPr>
              <a:t>　「住宅トップランナー制度の概要」</a:t>
            </a:r>
          </a:p>
        </p:txBody>
      </p:sp>
      <p:sp>
        <p:nvSpPr>
          <p:cNvPr id="14" name="矢印: 右 13">
            <a:extLst>
              <a:ext uri="{FF2B5EF4-FFF2-40B4-BE49-F238E27FC236}">
                <a16:creationId xmlns:a16="http://schemas.microsoft.com/office/drawing/2014/main" id="{AC64DDFE-412D-4432-98FD-1D22B561A068}"/>
              </a:ext>
            </a:extLst>
          </p:cNvPr>
          <p:cNvSpPr/>
          <p:nvPr/>
        </p:nvSpPr>
        <p:spPr>
          <a:xfrm>
            <a:off x="4193366" y="4247567"/>
            <a:ext cx="1040371" cy="364739"/>
          </a:xfrm>
          <a:prstGeom prst="rightArrow">
            <a:avLst/>
          </a:prstGeom>
          <a:solidFill>
            <a:schemeClr val="accent2">
              <a:lumMod val="40000"/>
              <a:lumOff val="6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200" dirty="0">
                <a:solidFill>
                  <a:schemeClr val="tx1"/>
                </a:solidFill>
              </a:rPr>
              <a:t>2025</a:t>
            </a:r>
            <a:r>
              <a:rPr lang="ja-JP" altLang="en-US" sz="1200" dirty="0">
                <a:solidFill>
                  <a:schemeClr val="tx1"/>
                </a:solidFill>
              </a:rPr>
              <a:t>年度</a:t>
            </a:r>
          </a:p>
        </p:txBody>
      </p:sp>
      <p:sp>
        <p:nvSpPr>
          <p:cNvPr id="15" name="正方形/長方形 14">
            <a:extLst>
              <a:ext uri="{FF2B5EF4-FFF2-40B4-BE49-F238E27FC236}">
                <a16:creationId xmlns:a16="http://schemas.microsoft.com/office/drawing/2014/main" id="{1B2224FA-3439-417E-B5E6-9CCB790A3EFD}"/>
              </a:ext>
            </a:extLst>
          </p:cNvPr>
          <p:cNvSpPr/>
          <p:nvPr/>
        </p:nvSpPr>
        <p:spPr>
          <a:xfrm>
            <a:off x="6549208" y="4556618"/>
            <a:ext cx="1159531" cy="1084842"/>
          </a:xfrm>
          <a:prstGeom prst="rect">
            <a:avLst/>
          </a:prstGeom>
          <a:noFill/>
          <a:ln w="444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6" name="正方形/長方形 15">
            <a:extLst>
              <a:ext uri="{FF2B5EF4-FFF2-40B4-BE49-F238E27FC236}">
                <a16:creationId xmlns:a16="http://schemas.microsoft.com/office/drawing/2014/main" id="{95DB58E0-429E-4135-ADE0-4BB3167AFAC0}"/>
              </a:ext>
            </a:extLst>
          </p:cNvPr>
          <p:cNvSpPr/>
          <p:nvPr/>
        </p:nvSpPr>
        <p:spPr>
          <a:xfrm>
            <a:off x="68580" y="43254"/>
            <a:ext cx="609056" cy="33034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68D44925-34C8-46A0-9FED-1E6B61B2C00A}"/>
              </a:ext>
            </a:extLst>
          </p:cNvPr>
          <p:cNvSpPr/>
          <p:nvPr/>
        </p:nvSpPr>
        <p:spPr>
          <a:xfrm>
            <a:off x="505983" y="4882242"/>
            <a:ext cx="1584074" cy="685801"/>
          </a:xfrm>
          <a:prstGeom prst="rect">
            <a:avLst/>
          </a:prstGeom>
          <a:noFill/>
          <a:ln w="444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Tree>
    <p:extLst>
      <p:ext uri="{BB962C8B-B14F-4D97-AF65-F5344CB8AC3E}">
        <p14:creationId xmlns:p14="http://schemas.microsoft.com/office/powerpoint/2010/main" val="3173889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3"/>
          <a:stretch>
            <a:fillRect/>
          </a:stretch>
        </p:blipFill>
        <p:spPr>
          <a:xfrm>
            <a:off x="280579" y="914126"/>
            <a:ext cx="8106285" cy="5566628"/>
          </a:xfrm>
          <a:prstGeom prst="rect">
            <a:avLst/>
          </a:prstGeom>
        </p:spPr>
      </p:pic>
      <p:sp>
        <p:nvSpPr>
          <p:cNvPr id="7" name="角丸四角形吹き出し 6"/>
          <p:cNvSpPr/>
          <p:nvPr/>
        </p:nvSpPr>
        <p:spPr>
          <a:xfrm>
            <a:off x="2192647" y="2948678"/>
            <a:ext cx="3257551" cy="275811"/>
          </a:xfrm>
          <a:prstGeom prst="wedgeRoundRectCallout">
            <a:avLst>
              <a:gd name="adj1" fmla="val -63641"/>
              <a:gd name="adj2" fmla="val 23795"/>
              <a:gd name="adj3" fmla="val 16667"/>
            </a:avLst>
          </a:prstGeom>
          <a:solidFill>
            <a:schemeClr val="accent2">
              <a:lumMod val="20000"/>
              <a:lumOff val="80000"/>
            </a:schemeClr>
          </a:solid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50" dirty="0">
                <a:solidFill>
                  <a:schemeClr val="tx1"/>
                </a:solidFill>
                <a:latin typeface="Meiryo UI" panose="020B0604030504040204" pitchFamily="50" charset="-128"/>
                <a:ea typeface="Meiryo UI" panose="020B0604030504040204" pitchFamily="50" charset="-128"/>
              </a:rPr>
              <a:t>報告対象：１建屋あたり</a:t>
            </a:r>
            <a:r>
              <a:rPr lang="en-US" altLang="ja-JP" sz="1050" dirty="0">
                <a:solidFill>
                  <a:schemeClr val="tx1"/>
                </a:solidFill>
                <a:latin typeface="Meiryo UI" panose="020B0604030504040204" pitchFamily="50" charset="-128"/>
                <a:ea typeface="Meiryo UI" panose="020B0604030504040204" pitchFamily="50" charset="-128"/>
              </a:rPr>
              <a:t>1,000㎡</a:t>
            </a:r>
            <a:r>
              <a:rPr lang="ja-JP" altLang="en-US" sz="1050" dirty="0">
                <a:solidFill>
                  <a:schemeClr val="tx1"/>
                </a:solidFill>
                <a:latin typeface="Meiryo UI" panose="020B0604030504040204" pitchFamily="50" charset="-128"/>
                <a:ea typeface="Meiryo UI" panose="020B0604030504040204" pitchFamily="50" charset="-128"/>
              </a:rPr>
              <a:t>以上の面積の屋根</a:t>
            </a:r>
          </a:p>
        </p:txBody>
      </p:sp>
      <p:sp>
        <p:nvSpPr>
          <p:cNvPr id="8" name="テキスト ボックス 7"/>
          <p:cNvSpPr txBox="1"/>
          <p:nvPr/>
        </p:nvSpPr>
        <p:spPr>
          <a:xfrm>
            <a:off x="4554807" y="1430797"/>
            <a:ext cx="4308614" cy="253916"/>
          </a:xfrm>
          <a:prstGeom prst="rect">
            <a:avLst/>
          </a:prstGeom>
          <a:solidFill>
            <a:schemeClr val="accent2">
              <a:lumMod val="20000"/>
              <a:lumOff val="80000"/>
            </a:schemeClr>
          </a:solidFill>
          <a:ln w="19050">
            <a:solidFill>
              <a:schemeClr val="accent2">
                <a:lumMod val="75000"/>
              </a:schemeClr>
            </a:solidFill>
          </a:ln>
        </p:spPr>
        <p:txBody>
          <a:bodyPr wrap="square" rtlCol="0">
            <a:spAutoFit/>
          </a:bodyPr>
          <a:lstStyle/>
          <a:p>
            <a:r>
              <a:rPr lang="ja-JP" altLang="en-US" sz="1050" dirty="0">
                <a:latin typeface="Meiryo UI" panose="020B0604030504040204" pitchFamily="50" charset="-128"/>
                <a:ea typeface="Meiryo UI" panose="020B0604030504040204" pitchFamily="50" charset="-128"/>
              </a:rPr>
              <a:t>「エネルギーの使用の合理化及び非化石エネルギーへの転換等に関する法律」</a:t>
            </a:r>
          </a:p>
        </p:txBody>
      </p:sp>
      <p:sp>
        <p:nvSpPr>
          <p:cNvPr id="10" name="テキスト ボックス 9">
            <a:extLst>
              <a:ext uri="{FF2B5EF4-FFF2-40B4-BE49-F238E27FC236}">
                <a16:creationId xmlns:a16="http://schemas.microsoft.com/office/drawing/2014/main" id="{D95EFF2F-F3FF-4371-9CA3-4188141E4820}"/>
              </a:ext>
            </a:extLst>
          </p:cNvPr>
          <p:cNvSpPr txBox="1"/>
          <p:nvPr/>
        </p:nvSpPr>
        <p:spPr>
          <a:xfrm>
            <a:off x="315686" y="6525938"/>
            <a:ext cx="8192089" cy="253916"/>
          </a:xfrm>
          <a:prstGeom prst="rect">
            <a:avLst/>
          </a:prstGeom>
          <a:noFill/>
        </p:spPr>
        <p:txBody>
          <a:bodyPr wrap="square" rtlCol="0">
            <a:spAutoFit/>
          </a:bodyPr>
          <a:lstStyle/>
          <a:p>
            <a:r>
              <a:rPr lang="ja-JP" altLang="en-US" sz="1050" dirty="0">
                <a:latin typeface="BIZ UDPゴシック" panose="020B0400000000000000" pitchFamily="50" charset="-128"/>
                <a:ea typeface="BIZ UDPゴシック" panose="020B0400000000000000" pitchFamily="50" charset="-128"/>
              </a:rPr>
              <a:t>出典</a:t>
            </a:r>
            <a:r>
              <a:rPr kumimoji="1" lang="ja-JP" altLang="en-US" sz="1050" dirty="0">
                <a:latin typeface="BIZ UDPゴシック" panose="020B0400000000000000" pitchFamily="50" charset="-128"/>
                <a:ea typeface="BIZ UDPゴシック" panose="020B0400000000000000" pitchFamily="50" charset="-128"/>
              </a:rPr>
              <a:t>：</a:t>
            </a:r>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年度第</a:t>
            </a:r>
            <a:r>
              <a:rPr kumimoji="1" lang="en-US" altLang="ja-JP" sz="1050" dirty="0">
                <a:latin typeface="BIZ UDPゴシック" panose="020B0400000000000000" pitchFamily="50" charset="-128"/>
                <a:ea typeface="BIZ UDPゴシック" panose="020B0400000000000000" pitchFamily="50" charset="-128"/>
              </a:rPr>
              <a:t>1</a:t>
            </a:r>
            <a:r>
              <a:rPr kumimoji="1" lang="ja-JP" altLang="en-US" sz="1050" dirty="0">
                <a:latin typeface="BIZ UDPゴシック" panose="020B0400000000000000" pitchFamily="50" charset="-128"/>
                <a:ea typeface="BIZ UDPゴシック" panose="020B0400000000000000" pitchFamily="50" charset="-128"/>
              </a:rPr>
              <a:t>回 総合資源エネルギー調査会 省エネルギー・新エネルギー分科会 省エネルギー小委員会 工場等判断基準</a:t>
            </a:r>
            <a:r>
              <a:rPr kumimoji="1" lang="en-US" altLang="ja-JP" sz="1050" dirty="0">
                <a:latin typeface="BIZ UDPゴシック" panose="020B0400000000000000" pitchFamily="50" charset="-128"/>
                <a:ea typeface="BIZ UDPゴシック" panose="020B0400000000000000" pitchFamily="50" charset="-128"/>
              </a:rPr>
              <a:t>WG</a:t>
            </a:r>
            <a:r>
              <a:rPr lang="ja-JP" altLang="en-US" sz="1050" dirty="0">
                <a:latin typeface="BIZ UDPゴシック" panose="020B0400000000000000" pitchFamily="50" charset="-128"/>
                <a:ea typeface="BIZ UDPゴシック" panose="020B0400000000000000" pitchFamily="50" charset="-128"/>
              </a:rPr>
              <a:t> 資料</a:t>
            </a:r>
            <a:endParaRPr kumimoji="1" lang="ja-JP" altLang="en-US" sz="1050" dirty="0">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1B4807F6-0388-497A-9263-ECA67C88F030}"/>
              </a:ext>
            </a:extLst>
          </p:cNvPr>
          <p:cNvSpPr txBox="1"/>
          <p:nvPr/>
        </p:nvSpPr>
        <p:spPr>
          <a:xfrm>
            <a:off x="0" y="0"/>
            <a:ext cx="9144000" cy="415498"/>
          </a:xfrm>
          <a:prstGeom prst="rect">
            <a:avLst/>
          </a:prstGeom>
          <a:solidFill>
            <a:schemeClr val="accent5">
              <a:lumMod val="40000"/>
              <a:lumOff val="60000"/>
            </a:schemeClr>
          </a:solidFill>
        </p:spPr>
        <p:txBody>
          <a:bodyPr wrap="square" rtlCol="0">
            <a:spAutoFit/>
          </a:bodyPr>
          <a:lstStyle/>
          <a:p>
            <a:r>
              <a:rPr kumimoji="1" lang="ja-JP" altLang="en-US" sz="2000" b="1" dirty="0">
                <a:latin typeface="HGP創英角ｺﾞｼｯｸUB" panose="020B0900000000000000" pitchFamily="50" charset="-128"/>
                <a:ea typeface="HGP創英角ｺﾞｼｯｸUB" panose="020B0900000000000000" pitchFamily="50" charset="-128"/>
              </a:rPr>
              <a:t>再エネ　</a:t>
            </a:r>
            <a:r>
              <a:rPr kumimoji="1" lang="ja-JP" altLang="en-US" sz="2000" dirty="0">
                <a:latin typeface="BIZ UDPゴシック" panose="020B0400000000000000" pitchFamily="50" charset="-128"/>
                <a:ea typeface="BIZ UDPゴシック" panose="020B0400000000000000" pitchFamily="50" charset="-128"/>
              </a:rPr>
              <a:t>住宅・建築物に係る国の取組</a:t>
            </a:r>
            <a:r>
              <a:rPr kumimoji="1" lang="en-US" altLang="ja-JP" sz="2000" dirty="0">
                <a:latin typeface="BIZ UDPゴシック" panose="020B0400000000000000" pitchFamily="50" charset="-128"/>
                <a:ea typeface="BIZ UDPゴシック" panose="020B0400000000000000" pitchFamily="50" charset="-128"/>
              </a:rPr>
              <a:t>(3)</a:t>
            </a:r>
            <a:endParaRPr kumimoji="1" lang="ja-JP" altLang="en-US" sz="2000" dirty="0">
              <a:latin typeface="BIZ UDPゴシック" panose="020B0400000000000000" pitchFamily="50" charset="-128"/>
              <a:ea typeface="BIZ UDPゴシック" panose="020B0400000000000000" pitchFamily="50" charset="-128"/>
            </a:endParaRPr>
          </a:p>
        </p:txBody>
      </p:sp>
      <p:sp>
        <p:nvSpPr>
          <p:cNvPr id="13" name="テキスト ボックス 12">
            <a:extLst>
              <a:ext uri="{FF2B5EF4-FFF2-40B4-BE49-F238E27FC236}">
                <a16:creationId xmlns:a16="http://schemas.microsoft.com/office/drawing/2014/main" id="{CFE48C34-4D56-4FDE-9F37-C8AF62ACAA2B}"/>
              </a:ext>
            </a:extLst>
          </p:cNvPr>
          <p:cNvSpPr txBox="1"/>
          <p:nvPr/>
        </p:nvSpPr>
        <p:spPr>
          <a:xfrm>
            <a:off x="280579" y="556417"/>
            <a:ext cx="8628562" cy="369332"/>
          </a:xfrm>
          <a:prstGeom prst="rect">
            <a:avLst/>
          </a:prstGeom>
          <a:noFill/>
        </p:spPr>
        <p:txBody>
          <a:bodyPr wrap="square" rtlCol="0">
            <a:spAutoFit/>
          </a:bodyPr>
          <a:lstStyle/>
          <a:p>
            <a:r>
              <a:rPr kumimoji="1" lang="en-US" altLang="ja-JP" sz="1800" dirty="0">
                <a:latin typeface="BIZ UDPゴシック" panose="020B0400000000000000" pitchFamily="50" charset="-128"/>
                <a:ea typeface="BIZ UDPゴシック" panose="020B0400000000000000" pitchFamily="50" charset="-128"/>
              </a:rPr>
              <a:t>【</a:t>
            </a:r>
            <a:r>
              <a:rPr kumimoji="1" lang="ja-JP" altLang="en-US" sz="1800" dirty="0">
                <a:latin typeface="BIZ UDPゴシック" panose="020B0400000000000000" pitchFamily="50" charset="-128"/>
                <a:ea typeface="BIZ UDPゴシック" panose="020B0400000000000000" pitchFamily="50" charset="-128"/>
              </a:rPr>
              <a:t>中長期計画書及び定期報告書における届出</a:t>
            </a:r>
            <a:r>
              <a:rPr kumimoji="1" lang="en-US" altLang="ja-JP" sz="1800" dirty="0">
                <a:latin typeface="BIZ UDPゴシック" panose="020B0400000000000000" pitchFamily="50" charset="-128"/>
                <a:ea typeface="BIZ UDPゴシック" panose="020B0400000000000000" pitchFamily="50" charset="-128"/>
              </a:rPr>
              <a:t>】</a:t>
            </a:r>
            <a:endParaRPr kumimoji="1" lang="ja-JP" altLang="en-US" sz="1800" dirty="0">
              <a:latin typeface="BIZ UDPゴシック" panose="020B0400000000000000" pitchFamily="50" charset="-128"/>
              <a:ea typeface="BIZ UDPゴシック" panose="020B0400000000000000" pitchFamily="50" charset="-128"/>
            </a:endParaRPr>
          </a:p>
        </p:txBody>
      </p:sp>
      <p:sp>
        <p:nvSpPr>
          <p:cNvPr id="14" name="スライド番号プレースホルダー 2">
            <a:extLst>
              <a:ext uri="{FF2B5EF4-FFF2-40B4-BE49-F238E27FC236}">
                <a16:creationId xmlns:a16="http://schemas.microsoft.com/office/drawing/2014/main" id="{3B4D1ED6-6B09-424A-903C-1FC92B05A958}"/>
              </a:ext>
            </a:extLst>
          </p:cNvPr>
          <p:cNvSpPr>
            <a:spLocks noGrp="1"/>
          </p:cNvSpPr>
          <p:nvPr>
            <p:ph type="sldNum" sz="quarter" idx="12"/>
          </p:nvPr>
        </p:nvSpPr>
        <p:spPr>
          <a:xfrm>
            <a:off x="6798215" y="6492875"/>
            <a:ext cx="2057400" cy="365125"/>
          </a:xfrm>
        </p:spPr>
        <p:txBody>
          <a:bodyPr/>
          <a:lstStyle/>
          <a:p>
            <a:fld id="{203A2EBC-B70D-400C-B624-6CE949F69608}" type="slidenum">
              <a:rPr kumimoji="1" lang="ja-JP" altLang="en-US" sz="1800" smtClean="0"/>
              <a:t>11</a:t>
            </a:fld>
            <a:endParaRPr kumimoji="1" lang="ja-JP" altLang="en-US" sz="1800" dirty="0"/>
          </a:p>
        </p:txBody>
      </p:sp>
      <p:sp>
        <p:nvSpPr>
          <p:cNvPr id="11" name="正方形/長方形 10">
            <a:extLst>
              <a:ext uri="{FF2B5EF4-FFF2-40B4-BE49-F238E27FC236}">
                <a16:creationId xmlns:a16="http://schemas.microsoft.com/office/drawing/2014/main" id="{E730D1B2-7B41-4990-82A4-0E4ED8A181C6}"/>
              </a:ext>
            </a:extLst>
          </p:cNvPr>
          <p:cNvSpPr/>
          <p:nvPr/>
        </p:nvSpPr>
        <p:spPr>
          <a:xfrm>
            <a:off x="68580" y="43254"/>
            <a:ext cx="822960" cy="33034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正方形/長方形 1">
            <a:extLst>
              <a:ext uri="{FF2B5EF4-FFF2-40B4-BE49-F238E27FC236}">
                <a16:creationId xmlns:a16="http://schemas.microsoft.com/office/drawing/2014/main" id="{A4E127BE-78BA-4142-8F5C-B3A44542436C}"/>
              </a:ext>
            </a:extLst>
          </p:cNvPr>
          <p:cNvSpPr/>
          <p:nvPr/>
        </p:nvSpPr>
        <p:spPr>
          <a:xfrm>
            <a:off x="4727121" y="3339193"/>
            <a:ext cx="571500" cy="253916"/>
          </a:xfrm>
          <a:prstGeom prst="rect">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A4029799-37B5-4920-A2A0-54C5883F6505}"/>
              </a:ext>
            </a:extLst>
          </p:cNvPr>
          <p:cNvSpPr/>
          <p:nvPr/>
        </p:nvSpPr>
        <p:spPr>
          <a:xfrm>
            <a:off x="5985492" y="3339193"/>
            <a:ext cx="2042940" cy="253916"/>
          </a:xfrm>
          <a:prstGeom prst="rect">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E7F188F6-ACBC-4A14-B69E-52E079B83D7B}"/>
              </a:ext>
            </a:extLst>
          </p:cNvPr>
          <p:cNvSpPr/>
          <p:nvPr/>
        </p:nvSpPr>
        <p:spPr>
          <a:xfrm>
            <a:off x="3297156" y="3778105"/>
            <a:ext cx="1257651" cy="214775"/>
          </a:xfrm>
          <a:prstGeom prst="rect">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a:extLst>
              <a:ext uri="{FF2B5EF4-FFF2-40B4-BE49-F238E27FC236}">
                <a16:creationId xmlns:a16="http://schemas.microsoft.com/office/drawing/2014/main" id="{AB0CD807-09FB-4572-96F4-EFC8A27E2ECE}"/>
              </a:ext>
            </a:extLst>
          </p:cNvPr>
          <p:cNvSpPr/>
          <p:nvPr/>
        </p:nvSpPr>
        <p:spPr>
          <a:xfrm>
            <a:off x="777659" y="3532850"/>
            <a:ext cx="1124293" cy="253916"/>
          </a:xfrm>
          <a:prstGeom prst="rect">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FBE456F2-0CB8-4E01-9806-0D2DAB9A4A6F}"/>
              </a:ext>
            </a:extLst>
          </p:cNvPr>
          <p:cNvSpPr/>
          <p:nvPr/>
        </p:nvSpPr>
        <p:spPr>
          <a:xfrm>
            <a:off x="777659" y="4017517"/>
            <a:ext cx="571500" cy="253916"/>
          </a:xfrm>
          <a:prstGeom prst="rect">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BF28DEE4-104E-4F8E-A86B-42C2207A6C21}"/>
              </a:ext>
            </a:extLst>
          </p:cNvPr>
          <p:cNvSpPr/>
          <p:nvPr/>
        </p:nvSpPr>
        <p:spPr>
          <a:xfrm>
            <a:off x="4441370" y="4017517"/>
            <a:ext cx="1843605" cy="212593"/>
          </a:xfrm>
          <a:prstGeom prst="rect">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0E883525-3CAE-442C-BE67-D55F1E95E144}"/>
              </a:ext>
            </a:extLst>
          </p:cNvPr>
          <p:cNvSpPr/>
          <p:nvPr/>
        </p:nvSpPr>
        <p:spPr>
          <a:xfrm>
            <a:off x="3296417" y="4230110"/>
            <a:ext cx="2263135" cy="214775"/>
          </a:xfrm>
          <a:prstGeom prst="rect">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a:extLst>
              <a:ext uri="{FF2B5EF4-FFF2-40B4-BE49-F238E27FC236}">
                <a16:creationId xmlns:a16="http://schemas.microsoft.com/office/drawing/2014/main" id="{3AA1B89B-D574-48EC-94B0-F442DBC3DB00}"/>
              </a:ext>
            </a:extLst>
          </p:cNvPr>
          <p:cNvSpPr/>
          <p:nvPr/>
        </p:nvSpPr>
        <p:spPr>
          <a:xfrm>
            <a:off x="777658" y="1891869"/>
            <a:ext cx="1581493" cy="253916"/>
          </a:xfrm>
          <a:prstGeom prst="rect">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a:extLst>
              <a:ext uri="{FF2B5EF4-FFF2-40B4-BE49-F238E27FC236}">
                <a16:creationId xmlns:a16="http://schemas.microsoft.com/office/drawing/2014/main" id="{762A62EE-1FD6-4F04-BAA2-C9D31DEFE26A}"/>
              </a:ext>
            </a:extLst>
          </p:cNvPr>
          <p:cNvSpPr/>
          <p:nvPr/>
        </p:nvSpPr>
        <p:spPr>
          <a:xfrm>
            <a:off x="3978059" y="1891869"/>
            <a:ext cx="4050373" cy="253916"/>
          </a:xfrm>
          <a:prstGeom prst="rect">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正方形/長方形 21">
            <a:extLst>
              <a:ext uri="{FF2B5EF4-FFF2-40B4-BE49-F238E27FC236}">
                <a16:creationId xmlns:a16="http://schemas.microsoft.com/office/drawing/2014/main" id="{38F37340-6A5E-42D9-BA92-246CC75768E2}"/>
              </a:ext>
            </a:extLst>
          </p:cNvPr>
          <p:cNvSpPr/>
          <p:nvPr/>
        </p:nvSpPr>
        <p:spPr>
          <a:xfrm>
            <a:off x="777659" y="2135043"/>
            <a:ext cx="1075526" cy="253916"/>
          </a:xfrm>
          <a:prstGeom prst="rect">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803850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2651272D-8D1A-4965-AA9A-7DDCC9A73C4C}"/>
              </a:ext>
            </a:extLst>
          </p:cNvPr>
          <p:cNvSpPr>
            <a:spLocks noGrp="1"/>
          </p:cNvSpPr>
          <p:nvPr>
            <p:ph idx="1"/>
          </p:nvPr>
        </p:nvSpPr>
        <p:spPr>
          <a:xfrm>
            <a:off x="267021" y="1259273"/>
            <a:ext cx="4999459" cy="757130"/>
          </a:xfrm>
        </p:spPr>
        <p:txBody>
          <a:bodyPr wrap="square">
            <a:spAutoFit/>
          </a:bodyPr>
          <a:lstStyle/>
          <a:p>
            <a:pPr marL="0" indent="0">
              <a:buNone/>
            </a:pPr>
            <a:r>
              <a:rPr lang="ja-JP" altLang="en-US" sz="4800" dirty="0">
                <a:latin typeface="BIZ UDPゴシック" panose="020B0400000000000000" pitchFamily="50" charset="-128"/>
                <a:ea typeface="BIZ UDPゴシック" panose="020B0400000000000000" pitchFamily="50" charset="-128"/>
              </a:rPr>
              <a:t>（</a:t>
            </a:r>
            <a:r>
              <a:rPr lang="en-US" altLang="ja-JP" sz="4800" dirty="0">
                <a:latin typeface="BIZ UDPゴシック" panose="020B0400000000000000" pitchFamily="50" charset="-128"/>
                <a:ea typeface="BIZ UDPゴシック" panose="020B0400000000000000" pitchFamily="50" charset="-128"/>
              </a:rPr>
              <a:t>2</a:t>
            </a:r>
            <a:r>
              <a:rPr lang="ja-JP" altLang="en-US" sz="4800" dirty="0">
                <a:latin typeface="BIZ UDPゴシック" panose="020B0400000000000000" pitchFamily="50" charset="-128"/>
                <a:ea typeface="BIZ UDPゴシック" panose="020B0400000000000000" pitchFamily="50" charset="-128"/>
              </a:rPr>
              <a:t>）大阪府の動き</a:t>
            </a:r>
            <a:endParaRPr kumimoji="1" lang="ja-JP" altLang="en-US" sz="4800" dirty="0">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AC185294-16AC-4E4C-BD99-38F4FEDBE35D}"/>
              </a:ext>
            </a:extLst>
          </p:cNvPr>
          <p:cNvSpPr txBox="1"/>
          <p:nvPr/>
        </p:nvSpPr>
        <p:spPr>
          <a:xfrm>
            <a:off x="0" y="0"/>
            <a:ext cx="9144000" cy="400110"/>
          </a:xfrm>
          <a:prstGeom prst="rect">
            <a:avLst/>
          </a:prstGeom>
          <a:solidFill>
            <a:schemeClr val="accent5">
              <a:lumMod val="40000"/>
              <a:lumOff val="60000"/>
            </a:scheme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a:t>
            </a:r>
            <a:r>
              <a:rPr kumimoji="1" lang="en-US" altLang="ja-JP" sz="2000" dirty="0">
                <a:latin typeface="BIZ UDPゴシック" panose="020B0400000000000000" pitchFamily="50" charset="-128"/>
                <a:ea typeface="BIZ UDPゴシック" panose="020B0400000000000000" pitchFamily="50" charset="-128"/>
              </a:rPr>
              <a:t>2</a:t>
            </a:r>
            <a:r>
              <a:rPr kumimoji="1" lang="ja-JP" altLang="en-US" sz="2000" dirty="0">
                <a:latin typeface="BIZ UDPゴシック" panose="020B0400000000000000" pitchFamily="50" charset="-128"/>
                <a:ea typeface="BIZ UDPゴシック" panose="020B0400000000000000" pitchFamily="50" charset="-128"/>
              </a:rPr>
              <a:t>）大阪府の動き</a:t>
            </a:r>
          </a:p>
        </p:txBody>
      </p:sp>
      <p:sp>
        <p:nvSpPr>
          <p:cNvPr id="6" name="スライド番号プレースホルダー 5">
            <a:extLst>
              <a:ext uri="{FF2B5EF4-FFF2-40B4-BE49-F238E27FC236}">
                <a16:creationId xmlns:a16="http://schemas.microsoft.com/office/drawing/2014/main" id="{7E736EC7-54A8-40AD-931F-46BA1A78DE24}"/>
              </a:ext>
            </a:extLst>
          </p:cNvPr>
          <p:cNvSpPr>
            <a:spLocks noGrp="1"/>
          </p:cNvSpPr>
          <p:nvPr>
            <p:ph type="sldNum" sz="quarter" idx="12"/>
          </p:nvPr>
        </p:nvSpPr>
        <p:spPr>
          <a:xfrm>
            <a:off x="6812177" y="6492875"/>
            <a:ext cx="2057400" cy="365125"/>
          </a:xfrm>
        </p:spPr>
        <p:txBody>
          <a:bodyPr/>
          <a:lstStyle/>
          <a:p>
            <a:fld id="{203A2EBC-B70D-400C-B624-6CE949F69608}" type="slidenum">
              <a:rPr kumimoji="1" lang="ja-JP" altLang="en-US" sz="1800" smtClean="0"/>
              <a:t>12</a:t>
            </a:fld>
            <a:endParaRPr kumimoji="1" lang="ja-JP" altLang="en-US" sz="1800" dirty="0"/>
          </a:p>
        </p:txBody>
      </p:sp>
    </p:spTree>
    <p:extLst>
      <p:ext uri="{BB962C8B-B14F-4D97-AF65-F5344CB8AC3E}">
        <p14:creationId xmlns:p14="http://schemas.microsoft.com/office/powerpoint/2010/main" val="40488108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E2A0608E-93AF-48B4-A25A-44BA557F0A66}"/>
              </a:ext>
            </a:extLst>
          </p:cNvPr>
          <p:cNvSpPr txBox="1"/>
          <p:nvPr/>
        </p:nvSpPr>
        <p:spPr>
          <a:xfrm>
            <a:off x="0" y="0"/>
            <a:ext cx="9144000" cy="415498"/>
          </a:xfrm>
          <a:prstGeom prst="rect">
            <a:avLst/>
          </a:prstGeom>
          <a:solidFill>
            <a:schemeClr val="accent5">
              <a:lumMod val="40000"/>
              <a:lumOff val="60000"/>
            </a:scheme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温室効果ガス（</a:t>
            </a:r>
            <a:r>
              <a:rPr kumimoji="1" lang="en-US" altLang="ja-JP" sz="2000" dirty="0">
                <a:latin typeface="BIZ UDPゴシック" panose="020B0400000000000000" pitchFamily="50" charset="-128"/>
                <a:ea typeface="BIZ UDPゴシック" panose="020B0400000000000000" pitchFamily="50" charset="-128"/>
              </a:rPr>
              <a:t>GHG</a:t>
            </a:r>
            <a:r>
              <a:rPr kumimoji="1" lang="ja-JP" altLang="en-US" sz="2000" dirty="0">
                <a:latin typeface="BIZ UDPゴシック" panose="020B0400000000000000" pitchFamily="50" charset="-128"/>
                <a:ea typeface="BIZ UDPゴシック" panose="020B0400000000000000" pitchFamily="50" charset="-128"/>
              </a:rPr>
              <a:t>）の削減目標</a:t>
            </a:r>
          </a:p>
        </p:txBody>
      </p:sp>
      <p:sp>
        <p:nvSpPr>
          <p:cNvPr id="8" name="テキスト ボックス 7">
            <a:extLst>
              <a:ext uri="{FF2B5EF4-FFF2-40B4-BE49-F238E27FC236}">
                <a16:creationId xmlns:a16="http://schemas.microsoft.com/office/drawing/2014/main" id="{EA16D4DB-93DB-4FA6-A369-A3091F06349C}"/>
              </a:ext>
            </a:extLst>
          </p:cNvPr>
          <p:cNvSpPr txBox="1"/>
          <p:nvPr/>
        </p:nvSpPr>
        <p:spPr>
          <a:xfrm>
            <a:off x="79895" y="433570"/>
            <a:ext cx="8755761" cy="369332"/>
          </a:xfrm>
          <a:prstGeom prst="rect">
            <a:avLst/>
          </a:prstGeom>
          <a:noFill/>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大阪府地球温暖化対策実行計画（令和８年３月改定）　温室効果ガス削減目標</a:t>
            </a:r>
          </a:p>
        </p:txBody>
      </p:sp>
      <p:sp>
        <p:nvSpPr>
          <p:cNvPr id="9" name="テキスト ボックス 8">
            <a:extLst>
              <a:ext uri="{FF2B5EF4-FFF2-40B4-BE49-F238E27FC236}">
                <a16:creationId xmlns:a16="http://schemas.microsoft.com/office/drawing/2014/main" id="{854AA6D1-D0E3-4DCC-B5DF-971435030663}"/>
              </a:ext>
            </a:extLst>
          </p:cNvPr>
          <p:cNvSpPr txBox="1"/>
          <p:nvPr/>
        </p:nvSpPr>
        <p:spPr>
          <a:xfrm>
            <a:off x="5092861" y="43182"/>
            <a:ext cx="4061802" cy="369332"/>
          </a:xfrm>
          <a:prstGeom prst="rect">
            <a:avLst/>
          </a:prstGeom>
          <a:noFill/>
        </p:spPr>
        <p:txBody>
          <a:bodyPr wrap="square" rtlCol="0">
            <a:spAutoFit/>
          </a:bodyPr>
          <a:lstStyle/>
          <a:p>
            <a:r>
              <a:rPr kumimoji="1" lang="en-US" altLang="ja-JP" dirty="0">
                <a:latin typeface="BIZ UDPゴシック" panose="020B0400000000000000" pitchFamily="50" charset="-128"/>
                <a:ea typeface="BIZ UDPゴシック" panose="020B0400000000000000" pitchFamily="50" charset="-128"/>
              </a:rPr>
              <a:t>【</a:t>
            </a:r>
            <a:r>
              <a:rPr kumimoji="1" lang="ja-JP" altLang="en-US" dirty="0">
                <a:latin typeface="BIZ UDPゴシック" panose="020B0400000000000000" pitchFamily="50" charset="-128"/>
                <a:ea typeface="BIZ UDPゴシック" panose="020B0400000000000000" pitchFamily="50" charset="-128"/>
              </a:rPr>
              <a:t>大阪府地球温暖化対策実行計画より</a:t>
            </a:r>
            <a:r>
              <a:rPr kumimoji="1" lang="en-US" altLang="ja-JP" dirty="0">
                <a:latin typeface="BIZ UDPゴシック" panose="020B0400000000000000" pitchFamily="50" charset="-128"/>
                <a:ea typeface="BIZ UDPゴシック" panose="020B0400000000000000" pitchFamily="50" charset="-128"/>
              </a:rPr>
              <a:t>】</a:t>
            </a:r>
            <a:endParaRPr kumimoji="1" lang="ja-JP" altLang="en-US" dirty="0">
              <a:latin typeface="BIZ UDPゴシック" panose="020B0400000000000000" pitchFamily="50" charset="-128"/>
              <a:ea typeface="BIZ UDPゴシック" panose="020B0400000000000000" pitchFamily="50" charset="-128"/>
            </a:endParaRPr>
          </a:p>
        </p:txBody>
      </p:sp>
      <p:sp>
        <p:nvSpPr>
          <p:cNvPr id="22" name="テキスト ボックス 21">
            <a:extLst>
              <a:ext uri="{FF2B5EF4-FFF2-40B4-BE49-F238E27FC236}">
                <a16:creationId xmlns:a16="http://schemas.microsoft.com/office/drawing/2014/main" id="{19F5944F-9C3D-8443-3827-4E91822B6DDA}"/>
              </a:ext>
            </a:extLst>
          </p:cNvPr>
          <p:cNvSpPr txBox="1"/>
          <p:nvPr/>
        </p:nvSpPr>
        <p:spPr>
          <a:xfrm>
            <a:off x="108957" y="925389"/>
            <a:ext cx="8634833" cy="1681551"/>
          </a:xfrm>
          <a:prstGeom prst="rect">
            <a:avLst/>
          </a:prstGeom>
          <a:noFill/>
        </p:spPr>
        <p:txBody>
          <a:bodyPr wrap="square">
            <a:spAutoFit/>
          </a:bodyPr>
          <a:lstStyle/>
          <a:p>
            <a:pPr marL="285750" indent="-285750">
              <a:lnSpc>
                <a:spcPts val="2100"/>
              </a:lnSpc>
              <a:buFont typeface="Wingdings" panose="05000000000000000000" pitchFamily="2" charset="2"/>
              <a:buChar char="u"/>
            </a:pPr>
            <a:r>
              <a:rPr lang="ja-JP" altLang="en-US"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2050 </a:t>
            </a:r>
            <a:r>
              <a:rPr lang="ja-JP" altLang="en-US" sz="1600" dirty="0">
                <a:latin typeface="Meiryo UI" panose="020B0604030504040204" pitchFamily="50" charset="-128"/>
                <a:ea typeface="Meiryo UI" panose="020B0604030504040204" pitchFamily="50" charset="-128"/>
              </a:rPr>
              <a:t>年二酸化炭素排出量実質ゼロ」に向け、国を上回る温室効果ガス削減目標を新たに設定</a:t>
            </a:r>
            <a:endParaRPr lang="en-US" altLang="ja-JP" sz="1600" dirty="0">
              <a:latin typeface="Meiryo UI" panose="020B0604030504040204" pitchFamily="50" charset="-128"/>
              <a:ea typeface="Meiryo UI" panose="020B0604030504040204" pitchFamily="50" charset="-128"/>
            </a:endParaRPr>
          </a:p>
          <a:p>
            <a:pPr marL="285750" indent="-285750">
              <a:lnSpc>
                <a:spcPts val="2100"/>
              </a:lnSpc>
              <a:buFont typeface="Wingdings" panose="05000000000000000000" pitchFamily="2" charset="2"/>
              <a:buChar char="u"/>
            </a:pPr>
            <a:r>
              <a:rPr lang="ja-JP" altLang="en-US" sz="1600" kern="100" dirty="0">
                <a:latin typeface="BIZ UDPゴシック" panose="020B0400000000000000" pitchFamily="50" charset="-128"/>
                <a:ea typeface="BIZ UDPゴシック" panose="020B0400000000000000" pitchFamily="50" charset="-128"/>
                <a:cs typeface="Times New Roman" panose="02020603050405020304" pitchFamily="18" charset="0"/>
              </a:rPr>
              <a:t> 府域の温室効果ガス排出量と密接な取組指標の一つとして、自立・分散型エネルギー導入量を設定</a:t>
            </a:r>
            <a:endParaRPr lang="en-US" altLang="ja-JP" sz="16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marL="285750" indent="-285750">
              <a:lnSpc>
                <a:spcPts val="2100"/>
              </a:lnSpc>
              <a:buFont typeface="Wingdings" panose="05000000000000000000" pitchFamily="2" charset="2"/>
              <a:buChar char="u"/>
            </a:pPr>
            <a:r>
              <a:rPr lang="ja-JP" altLang="en-US" sz="1600" dirty="0">
                <a:latin typeface="Meiryo UI" panose="020B0604030504040204" pitchFamily="50" charset="-128"/>
                <a:ea typeface="Meiryo UI" panose="020B0604030504040204" pitchFamily="50" charset="-128"/>
              </a:rPr>
              <a:t> 建築物の環境配慮の促進に向けた取組の一つとして、「義務制度の検討など、特定建築物</a:t>
            </a:r>
            <a:r>
              <a:rPr kumimoji="1" lang="en-US" altLang="ja-JP" sz="1600" baseline="30000" dirty="0">
                <a:latin typeface="BIZ UDP明朝 Medium" panose="02020500000000000000" pitchFamily="18" charset="-128"/>
                <a:ea typeface="BIZ UDP明朝 Medium" panose="02020500000000000000" pitchFamily="18" charset="-128"/>
              </a:rPr>
              <a:t>※</a:t>
            </a:r>
            <a:r>
              <a:rPr lang="ja-JP" altLang="en-US" sz="1600" dirty="0">
                <a:latin typeface="Meiryo UI" panose="020B0604030504040204" pitchFamily="50" charset="-128"/>
                <a:ea typeface="Meiryo UI" panose="020B0604030504040204" pitchFamily="50" charset="-128"/>
              </a:rPr>
              <a:t>に対する再生可能エネルギーの導入促進の強化」を記載</a:t>
            </a:r>
            <a:r>
              <a:rPr kumimoji="1" lang="ja-JP" altLang="en-US" sz="1600" dirty="0">
                <a:latin typeface="BIZ UDP明朝 Medium" panose="02020500000000000000" pitchFamily="18" charset="-128"/>
                <a:ea typeface="BIZ UDP明朝 Medium" panose="02020500000000000000" pitchFamily="18" charset="-128"/>
              </a:rPr>
              <a:t>　</a:t>
            </a:r>
            <a:r>
              <a:rPr kumimoji="1" lang="ja-JP" altLang="en-US" sz="1100" dirty="0">
                <a:latin typeface="BIZ UDP明朝 Medium" panose="02020500000000000000" pitchFamily="18" charset="-128"/>
                <a:ea typeface="BIZ UDP明朝 Medium" panose="02020500000000000000" pitchFamily="18" charset="-128"/>
              </a:rPr>
              <a:t>（</a:t>
            </a:r>
            <a:r>
              <a:rPr kumimoji="1" lang="en-US" altLang="ja-JP" sz="1100" dirty="0">
                <a:latin typeface="BIZ UDP明朝 Medium" panose="02020500000000000000" pitchFamily="18" charset="-128"/>
                <a:ea typeface="BIZ UDP明朝 Medium" panose="02020500000000000000" pitchFamily="18" charset="-128"/>
              </a:rPr>
              <a:t>※</a:t>
            </a:r>
            <a:r>
              <a:rPr kumimoji="1" lang="ja-JP" altLang="en-US" sz="1100" dirty="0">
                <a:latin typeface="BIZ UDP明朝 Medium" panose="02020500000000000000" pitchFamily="18" charset="-128"/>
                <a:ea typeface="BIZ UDP明朝 Medium" panose="02020500000000000000" pitchFamily="18" charset="-128"/>
              </a:rPr>
              <a:t>特定建築物：延床面積</a:t>
            </a:r>
            <a:r>
              <a:rPr kumimoji="1" lang="en-US" altLang="ja-JP" sz="1100" dirty="0">
                <a:latin typeface="BIZ UDP明朝 Medium" panose="02020500000000000000" pitchFamily="18" charset="-128"/>
                <a:ea typeface="BIZ UDP明朝 Medium" panose="02020500000000000000" pitchFamily="18" charset="-128"/>
              </a:rPr>
              <a:t>2,000</a:t>
            </a:r>
            <a:r>
              <a:rPr kumimoji="1" lang="ja-JP" altLang="en-US" sz="1100" dirty="0">
                <a:latin typeface="BIZ UDP明朝 Medium" panose="02020500000000000000" pitchFamily="18" charset="-128"/>
                <a:ea typeface="BIZ UDP明朝 Medium" panose="02020500000000000000" pitchFamily="18" charset="-128"/>
              </a:rPr>
              <a:t>㎡以上の建築物）</a:t>
            </a:r>
          </a:p>
          <a:p>
            <a:pPr marL="285750" indent="-285750">
              <a:lnSpc>
                <a:spcPts val="2100"/>
              </a:lnSpc>
              <a:buFont typeface="Wingdings" panose="05000000000000000000" pitchFamily="2" charset="2"/>
              <a:buChar char="u"/>
            </a:pPr>
            <a:endParaRPr lang="en-US" altLang="ja-JP" sz="1600" dirty="0">
              <a:latin typeface="Meiryo UI" panose="020B0604030504040204" pitchFamily="50" charset="-128"/>
              <a:ea typeface="Meiryo UI" panose="020B0604030504040204" pitchFamily="50" charset="-128"/>
            </a:endParaRPr>
          </a:p>
        </p:txBody>
      </p:sp>
      <p:sp>
        <p:nvSpPr>
          <p:cNvPr id="21" name="四角形: 角を丸くする 20">
            <a:extLst>
              <a:ext uri="{FF2B5EF4-FFF2-40B4-BE49-F238E27FC236}">
                <a16:creationId xmlns:a16="http://schemas.microsoft.com/office/drawing/2014/main" id="{23009AD9-C014-2B2B-7AA6-4F39DCD5D0BB}"/>
              </a:ext>
            </a:extLst>
          </p:cNvPr>
          <p:cNvSpPr/>
          <p:nvPr/>
        </p:nvSpPr>
        <p:spPr>
          <a:xfrm>
            <a:off x="254583" y="2614091"/>
            <a:ext cx="8634833" cy="831029"/>
          </a:xfrm>
          <a:prstGeom prst="roundRect">
            <a:avLst>
              <a:gd name="adj" fmla="val 621"/>
            </a:avLst>
          </a:prstGeom>
          <a:solidFill>
            <a:schemeClr val="accent6">
              <a:lumMod val="20000"/>
              <a:lumOff val="80000"/>
            </a:schemeClr>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endParaRPr lang="en-US" altLang="ja-JP" sz="1400" b="1" dirty="0">
              <a:solidFill>
                <a:schemeClr val="tx1"/>
              </a:solidFill>
              <a:latin typeface="BIZ UDゴシック" panose="020B0400000000000000" pitchFamily="49" charset="-128"/>
              <a:ea typeface="BIZ UDゴシック" panose="020B0400000000000000" pitchFamily="49" charset="-128"/>
            </a:endParaRPr>
          </a:p>
          <a:p>
            <a:pPr>
              <a:spcAft>
                <a:spcPts val="600"/>
              </a:spcAft>
            </a:pPr>
            <a:r>
              <a:rPr lang="en-US" altLang="ja-JP" sz="1400" b="1" dirty="0">
                <a:solidFill>
                  <a:schemeClr val="tx1"/>
                </a:solidFill>
                <a:latin typeface="BIZ UDゴシック" panose="020B0400000000000000" pitchFamily="49" charset="-128"/>
                <a:ea typeface="BIZ UDゴシック" panose="020B0400000000000000" pitchFamily="49" charset="-128"/>
              </a:rPr>
              <a:t> 2035</a:t>
            </a:r>
            <a:r>
              <a:rPr lang="ja-JP" altLang="en-US" sz="1400" b="1" dirty="0">
                <a:solidFill>
                  <a:schemeClr val="tx1"/>
                </a:solidFill>
                <a:latin typeface="BIZ UDゴシック" panose="020B0400000000000000" pitchFamily="49" charset="-128"/>
                <a:ea typeface="BIZ UDゴシック" panose="020B0400000000000000" pitchFamily="49" charset="-128"/>
              </a:rPr>
              <a:t>年度：府の独自施策による削減効果等を加味し、国の削減目標を上回る目標を設定</a:t>
            </a:r>
          </a:p>
          <a:p>
            <a:r>
              <a:rPr lang="en-US" altLang="ja-JP" sz="1400" b="1" dirty="0">
                <a:solidFill>
                  <a:schemeClr val="tx1"/>
                </a:solidFill>
                <a:latin typeface="BIZ UDゴシック" panose="020B0400000000000000" pitchFamily="49" charset="-128"/>
                <a:ea typeface="BIZ UDゴシック" panose="020B0400000000000000" pitchFamily="49" charset="-128"/>
              </a:rPr>
              <a:t> 2040</a:t>
            </a:r>
            <a:r>
              <a:rPr lang="ja-JP" altLang="en-US" sz="1400" b="1" dirty="0">
                <a:solidFill>
                  <a:schemeClr val="tx1"/>
                </a:solidFill>
                <a:latin typeface="BIZ UDゴシック" panose="020B0400000000000000" pitchFamily="49" charset="-128"/>
                <a:ea typeface="BIZ UDゴシック" panose="020B0400000000000000" pitchFamily="49" charset="-128"/>
              </a:rPr>
              <a:t>年度：</a:t>
            </a:r>
            <a:r>
              <a:rPr lang="en-US" altLang="ja-JP" sz="1400" b="1" dirty="0">
                <a:solidFill>
                  <a:schemeClr val="tx1"/>
                </a:solidFill>
                <a:latin typeface="BIZ UDゴシック" panose="020B0400000000000000" pitchFamily="49" charset="-128"/>
                <a:ea typeface="BIZ UDゴシック" panose="020B0400000000000000" pitchFamily="49" charset="-128"/>
              </a:rPr>
              <a:t>2035</a:t>
            </a:r>
            <a:r>
              <a:rPr lang="ja-JP" altLang="en-US" sz="1400" b="1" dirty="0">
                <a:solidFill>
                  <a:schemeClr val="tx1"/>
                </a:solidFill>
                <a:latin typeface="BIZ UDゴシック" panose="020B0400000000000000" pitchFamily="49" charset="-128"/>
                <a:ea typeface="BIZ UDゴシック" panose="020B0400000000000000" pitchFamily="49" charset="-128"/>
              </a:rPr>
              <a:t>年度から「</a:t>
            </a:r>
            <a:r>
              <a:rPr lang="en-US" altLang="ja-JP" sz="1400" b="1" dirty="0">
                <a:solidFill>
                  <a:schemeClr val="tx1"/>
                </a:solidFill>
                <a:latin typeface="BIZ UDゴシック" panose="020B0400000000000000" pitchFamily="49" charset="-128"/>
                <a:ea typeface="BIZ UDゴシック" panose="020B0400000000000000" pitchFamily="49" charset="-128"/>
              </a:rPr>
              <a:t>2050</a:t>
            </a:r>
            <a:r>
              <a:rPr lang="ja-JP" altLang="en-US" sz="1400" b="1" dirty="0">
                <a:solidFill>
                  <a:schemeClr val="tx1"/>
                </a:solidFill>
                <a:latin typeface="BIZ UDゴシック" panose="020B0400000000000000" pitchFamily="49" charset="-128"/>
                <a:ea typeface="BIZ UDゴシック" panose="020B0400000000000000" pitchFamily="49" charset="-128"/>
              </a:rPr>
              <a:t>年二酸化炭素排出量実質ゼロ」までのマイルストーンとして設定</a:t>
            </a:r>
            <a:endParaRPr lang="en-US" altLang="ja-JP" sz="1400" b="1" dirty="0">
              <a:solidFill>
                <a:schemeClr val="tx1"/>
              </a:solidFill>
              <a:latin typeface="BIZ UDゴシック" panose="020B0400000000000000" pitchFamily="49" charset="-128"/>
              <a:ea typeface="BIZ UDゴシック" panose="020B0400000000000000" pitchFamily="49" charset="-128"/>
            </a:endParaRPr>
          </a:p>
        </p:txBody>
      </p:sp>
      <p:sp>
        <p:nvSpPr>
          <p:cNvPr id="23" name="四角形: 角を丸くする 22">
            <a:extLst>
              <a:ext uri="{FF2B5EF4-FFF2-40B4-BE49-F238E27FC236}">
                <a16:creationId xmlns:a16="http://schemas.microsoft.com/office/drawing/2014/main" id="{8AC59E01-E076-62B6-377B-505A377584F3}"/>
              </a:ext>
            </a:extLst>
          </p:cNvPr>
          <p:cNvSpPr/>
          <p:nvPr/>
        </p:nvSpPr>
        <p:spPr>
          <a:xfrm>
            <a:off x="106330" y="2480980"/>
            <a:ext cx="5641370" cy="324000"/>
          </a:xfrm>
          <a:prstGeom prst="roundRect">
            <a:avLst>
              <a:gd name="adj" fmla="val 50000"/>
            </a:avLst>
          </a:prstGeom>
          <a:solidFill>
            <a:srgbClr val="3AA43A"/>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en-US" altLang="ja-JP" sz="1400" b="1" dirty="0">
                <a:latin typeface="Meiryo UI" panose="020B0604030504040204" pitchFamily="50" charset="-128"/>
                <a:ea typeface="Meiryo UI" panose="020B0604030504040204" pitchFamily="50" charset="-128"/>
              </a:rPr>
              <a:t>2050</a:t>
            </a:r>
            <a:r>
              <a:rPr kumimoji="1" lang="ja-JP" altLang="en-US" sz="1400" b="1" dirty="0">
                <a:latin typeface="Meiryo UI" panose="020B0604030504040204" pitchFamily="50" charset="-128"/>
                <a:ea typeface="Meiryo UI" panose="020B0604030504040204" pitchFamily="50" charset="-128"/>
              </a:rPr>
              <a:t>年カーボンニュートラルの実現に向けた削減目標の設定方法</a:t>
            </a:r>
            <a:endParaRPr kumimoji="1" lang="ja-JP" altLang="en-US" sz="1400" dirty="0">
              <a:latin typeface="BIZ UDゴシック" panose="020B0400000000000000" pitchFamily="49" charset="-128"/>
              <a:ea typeface="BIZ UDゴシック" panose="020B0400000000000000" pitchFamily="49" charset="-128"/>
            </a:endParaRPr>
          </a:p>
        </p:txBody>
      </p:sp>
      <p:sp>
        <p:nvSpPr>
          <p:cNvPr id="33" name="四角形: 角を丸くする 32">
            <a:extLst>
              <a:ext uri="{FF2B5EF4-FFF2-40B4-BE49-F238E27FC236}">
                <a16:creationId xmlns:a16="http://schemas.microsoft.com/office/drawing/2014/main" id="{F8BC8FBB-8DCF-FF51-78C3-E1CFE3CB42C0}"/>
              </a:ext>
            </a:extLst>
          </p:cNvPr>
          <p:cNvSpPr/>
          <p:nvPr/>
        </p:nvSpPr>
        <p:spPr>
          <a:xfrm>
            <a:off x="356628" y="3747255"/>
            <a:ext cx="3099063" cy="1198302"/>
          </a:xfrm>
          <a:prstGeom prst="roundRect">
            <a:avLst/>
          </a:prstGeom>
          <a:no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34" name="テキスト ボックス 33">
            <a:extLst>
              <a:ext uri="{FF2B5EF4-FFF2-40B4-BE49-F238E27FC236}">
                <a16:creationId xmlns:a16="http://schemas.microsoft.com/office/drawing/2014/main" id="{55676C56-0D3A-141D-D5D1-D06A85B7BEB0}"/>
              </a:ext>
            </a:extLst>
          </p:cNvPr>
          <p:cNvSpPr txBox="1"/>
          <p:nvPr/>
        </p:nvSpPr>
        <p:spPr>
          <a:xfrm>
            <a:off x="500644" y="3830878"/>
            <a:ext cx="2788227" cy="371512"/>
          </a:xfrm>
          <a:prstGeom prst="rect">
            <a:avLst/>
          </a:prstGeom>
          <a:noFill/>
        </p:spPr>
        <p:txBody>
          <a:bodyPr wrap="square" rtlCol="0">
            <a:spAutoFit/>
          </a:bodyPr>
          <a:lstStyle/>
          <a:p>
            <a:r>
              <a:rPr kumimoji="1" lang="en-US" altLang="ja-JP" b="1" dirty="0">
                <a:latin typeface="Meiryo UI" panose="020B0604030504040204" pitchFamily="50" charset="-128"/>
                <a:ea typeface="Meiryo UI" panose="020B0604030504040204" pitchFamily="50" charset="-128"/>
              </a:rPr>
              <a:t>2030</a:t>
            </a:r>
            <a:r>
              <a:rPr kumimoji="1" lang="ja-JP" altLang="en-US" b="1" dirty="0">
                <a:latin typeface="Meiryo UI" panose="020B0604030504040204" pitchFamily="50" charset="-128"/>
                <a:ea typeface="Meiryo UI" panose="020B0604030504040204" pitchFamily="50" charset="-128"/>
              </a:rPr>
              <a:t>年度</a:t>
            </a:r>
            <a:r>
              <a:rPr lang="ja-JP" altLang="en-US" b="1" dirty="0">
                <a:latin typeface="Meiryo UI" panose="020B0604030504040204" pitchFamily="50" charset="-128"/>
                <a:ea typeface="Meiryo UI" panose="020B0604030504040204" pitchFamily="50" charset="-128"/>
              </a:rPr>
              <a:t>　　</a:t>
            </a:r>
            <a:r>
              <a:rPr lang="en-US" altLang="ja-JP" b="1" dirty="0">
                <a:latin typeface="Meiryo UI" panose="020B0604030504040204" pitchFamily="50" charset="-128"/>
                <a:ea typeface="Meiryo UI" panose="020B0604030504040204" pitchFamily="50" charset="-128"/>
              </a:rPr>
              <a:t>48%</a:t>
            </a:r>
            <a:r>
              <a:rPr lang="ja-JP" altLang="en-US" b="1" dirty="0">
                <a:latin typeface="Meiryo UI" panose="020B0604030504040204" pitchFamily="50" charset="-128"/>
                <a:ea typeface="Meiryo UI" panose="020B0604030504040204" pitchFamily="50" charset="-128"/>
              </a:rPr>
              <a:t>削減</a:t>
            </a:r>
            <a:endParaRPr kumimoji="1" lang="en-US" altLang="ja-JP" b="1" baseline="30000" dirty="0">
              <a:latin typeface="Meiryo UI" panose="020B0604030504040204" pitchFamily="50" charset="-128"/>
              <a:ea typeface="Meiryo UI" panose="020B0604030504040204" pitchFamily="50" charset="-128"/>
            </a:endParaRPr>
          </a:p>
        </p:txBody>
      </p:sp>
      <p:sp>
        <p:nvSpPr>
          <p:cNvPr id="35" name="テキスト ボックス 34">
            <a:extLst>
              <a:ext uri="{FF2B5EF4-FFF2-40B4-BE49-F238E27FC236}">
                <a16:creationId xmlns:a16="http://schemas.microsoft.com/office/drawing/2014/main" id="{30C09ECE-EA56-2857-1D7F-AEB24336D30E}"/>
              </a:ext>
            </a:extLst>
          </p:cNvPr>
          <p:cNvSpPr txBox="1"/>
          <p:nvPr/>
        </p:nvSpPr>
        <p:spPr>
          <a:xfrm>
            <a:off x="500644" y="4166458"/>
            <a:ext cx="2664296" cy="371512"/>
          </a:xfrm>
          <a:prstGeom prst="rect">
            <a:avLst/>
          </a:prstGeom>
          <a:noFill/>
        </p:spPr>
        <p:txBody>
          <a:bodyPr wrap="square" rtlCol="0">
            <a:spAutoFit/>
          </a:bodyPr>
          <a:lstStyle/>
          <a:p>
            <a:r>
              <a:rPr lang="en-US" altLang="ja-JP" b="1" dirty="0">
                <a:latin typeface="Meiryo UI" panose="020B0604030504040204" pitchFamily="50" charset="-128"/>
                <a:ea typeface="Meiryo UI" panose="020B0604030504040204" pitchFamily="50" charset="-128"/>
              </a:rPr>
              <a:t>2035</a:t>
            </a:r>
            <a:r>
              <a:rPr lang="ja-JP" altLang="en-US" b="1" dirty="0">
                <a:latin typeface="Meiryo UI" panose="020B0604030504040204" pitchFamily="50" charset="-128"/>
                <a:ea typeface="Meiryo UI" panose="020B0604030504040204" pitchFamily="50" charset="-128"/>
              </a:rPr>
              <a:t>年度　　</a:t>
            </a:r>
            <a:r>
              <a:rPr lang="en-US" altLang="ja-JP" b="1" dirty="0">
                <a:solidFill>
                  <a:srgbClr val="FF0000"/>
                </a:solidFill>
                <a:latin typeface="Meiryo UI" panose="020B0604030504040204" pitchFamily="50" charset="-128"/>
                <a:ea typeface="Meiryo UI" panose="020B0604030504040204" pitchFamily="50" charset="-128"/>
              </a:rPr>
              <a:t>62</a:t>
            </a:r>
            <a:r>
              <a:rPr lang="en-US" altLang="ja-JP" b="1" dirty="0">
                <a:latin typeface="Meiryo UI" panose="020B0604030504040204" pitchFamily="50" charset="-128"/>
                <a:ea typeface="Meiryo UI" panose="020B0604030504040204" pitchFamily="50" charset="-128"/>
              </a:rPr>
              <a:t>%</a:t>
            </a:r>
            <a:r>
              <a:rPr lang="ja-JP" altLang="en-US" b="1" dirty="0">
                <a:latin typeface="Meiryo UI" panose="020B0604030504040204" pitchFamily="50" charset="-128"/>
                <a:ea typeface="Meiryo UI" panose="020B0604030504040204" pitchFamily="50" charset="-128"/>
              </a:rPr>
              <a:t>削減</a:t>
            </a:r>
            <a:endParaRPr lang="en-US" altLang="ja-JP" b="1" dirty="0">
              <a:latin typeface="Meiryo UI" panose="020B0604030504040204" pitchFamily="50" charset="-128"/>
              <a:ea typeface="Meiryo UI" panose="020B0604030504040204" pitchFamily="50" charset="-128"/>
            </a:endParaRPr>
          </a:p>
        </p:txBody>
      </p:sp>
      <p:sp>
        <p:nvSpPr>
          <p:cNvPr id="36" name="テキスト ボックス 35">
            <a:extLst>
              <a:ext uri="{FF2B5EF4-FFF2-40B4-BE49-F238E27FC236}">
                <a16:creationId xmlns:a16="http://schemas.microsoft.com/office/drawing/2014/main" id="{4AB6A978-0417-BB5C-C546-05776B74043D}"/>
              </a:ext>
            </a:extLst>
          </p:cNvPr>
          <p:cNvSpPr txBox="1"/>
          <p:nvPr/>
        </p:nvSpPr>
        <p:spPr>
          <a:xfrm>
            <a:off x="500644" y="4502037"/>
            <a:ext cx="2664296" cy="371512"/>
          </a:xfrm>
          <a:prstGeom prst="rect">
            <a:avLst/>
          </a:prstGeom>
          <a:noFill/>
        </p:spPr>
        <p:txBody>
          <a:bodyPr wrap="square" rtlCol="0">
            <a:spAutoFit/>
          </a:bodyPr>
          <a:lstStyle/>
          <a:p>
            <a:r>
              <a:rPr kumimoji="1" lang="en-US" altLang="ja-JP" b="1">
                <a:latin typeface="Meiryo UI" panose="020B0604030504040204" pitchFamily="50" charset="-128"/>
                <a:ea typeface="Meiryo UI" panose="020B0604030504040204" pitchFamily="50" charset="-128"/>
              </a:rPr>
              <a:t>2040</a:t>
            </a:r>
            <a:r>
              <a:rPr kumimoji="1" lang="ja-JP" altLang="en-US" b="1">
                <a:latin typeface="Meiryo UI" panose="020B0604030504040204" pitchFamily="50" charset="-128"/>
                <a:ea typeface="Meiryo UI" panose="020B0604030504040204" pitchFamily="50" charset="-128"/>
              </a:rPr>
              <a:t>年度　　</a:t>
            </a:r>
            <a:r>
              <a:rPr kumimoji="1" lang="en-US" altLang="ja-JP" b="1">
                <a:solidFill>
                  <a:srgbClr val="FF0000"/>
                </a:solidFill>
                <a:latin typeface="Meiryo UI" panose="020B0604030504040204" pitchFamily="50" charset="-128"/>
                <a:ea typeface="Meiryo UI" panose="020B0604030504040204" pitchFamily="50" charset="-128"/>
              </a:rPr>
              <a:t>75</a:t>
            </a:r>
            <a:r>
              <a:rPr kumimoji="1" lang="en-US" altLang="ja-JP" b="1">
                <a:latin typeface="Meiryo UI" panose="020B0604030504040204" pitchFamily="50" charset="-128"/>
                <a:ea typeface="Meiryo UI" panose="020B0604030504040204" pitchFamily="50" charset="-128"/>
              </a:rPr>
              <a:t>%</a:t>
            </a:r>
            <a:r>
              <a:rPr kumimoji="1" lang="ja-JP" altLang="en-US" b="1">
                <a:latin typeface="Meiryo UI" panose="020B0604030504040204" pitchFamily="50" charset="-128"/>
                <a:ea typeface="Meiryo UI" panose="020B0604030504040204" pitchFamily="50" charset="-128"/>
              </a:rPr>
              <a:t>削減</a:t>
            </a:r>
          </a:p>
        </p:txBody>
      </p:sp>
      <p:sp>
        <p:nvSpPr>
          <p:cNvPr id="37" name="テキスト ボックス 36">
            <a:extLst>
              <a:ext uri="{FF2B5EF4-FFF2-40B4-BE49-F238E27FC236}">
                <a16:creationId xmlns:a16="http://schemas.microsoft.com/office/drawing/2014/main" id="{734FBA1A-DC80-8FE2-78D4-70FAF59AAF0A}"/>
              </a:ext>
            </a:extLst>
          </p:cNvPr>
          <p:cNvSpPr txBox="1"/>
          <p:nvPr/>
        </p:nvSpPr>
        <p:spPr>
          <a:xfrm>
            <a:off x="1007841" y="5503447"/>
            <a:ext cx="2129969" cy="306503"/>
          </a:xfrm>
          <a:prstGeom prst="rect">
            <a:avLst/>
          </a:prstGeom>
          <a:noFill/>
        </p:spPr>
        <p:txBody>
          <a:bodyPr wrap="square" rtlCol="0">
            <a:spAutoFit/>
          </a:bodyPr>
          <a:lstStyle/>
          <a:p>
            <a:r>
              <a:rPr kumimoji="1" lang="en-US" altLang="ja-JP" sz="1400" dirty="0">
                <a:latin typeface="Meiryo UI" panose="020B0604030504040204" pitchFamily="50" charset="-128"/>
                <a:ea typeface="Meiryo UI" panose="020B0604030504040204" pitchFamily="50" charset="-128"/>
              </a:rPr>
              <a:t>2030</a:t>
            </a:r>
            <a:r>
              <a:rPr kumimoji="1" lang="ja-JP" altLang="en-US" sz="1400" dirty="0">
                <a:latin typeface="Meiryo UI" panose="020B0604030504040204" pitchFamily="50" charset="-128"/>
                <a:ea typeface="Meiryo UI" panose="020B0604030504040204" pitchFamily="50" charset="-128"/>
              </a:rPr>
              <a:t>年度</a:t>
            </a:r>
            <a:r>
              <a:rPr lang="ja-JP" altLang="en-US" sz="1400" dirty="0">
                <a:latin typeface="Meiryo UI" panose="020B0604030504040204" pitchFamily="50" charset="-128"/>
                <a:ea typeface="Meiryo UI" panose="020B0604030504040204" pitchFamily="50" charset="-128"/>
              </a:rPr>
              <a:t>　　</a:t>
            </a:r>
            <a:r>
              <a:rPr lang="en-US" altLang="ja-JP" sz="1400" dirty="0">
                <a:latin typeface="Meiryo UI" panose="020B0604030504040204" pitchFamily="50" charset="-128"/>
                <a:ea typeface="Meiryo UI" panose="020B0604030504040204" pitchFamily="50" charset="-128"/>
              </a:rPr>
              <a:t>46%</a:t>
            </a:r>
            <a:r>
              <a:rPr lang="ja-JP" altLang="en-US" sz="1400" dirty="0">
                <a:latin typeface="Meiryo UI" panose="020B0604030504040204" pitchFamily="50" charset="-128"/>
                <a:ea typeface="Meiryo UI" panose="020B0604030504040204" pitchFamily="50" charset="-128"/>
              </a:rPr>
              <a:t>削減</a:t>
            </a:r>
            <a:endParaRPr kumimoji="1" lang="en-US" altLang="ja-JP" sz="1400" dirty="0">
              <a:latin typeface="Meiryo UI" panose="020B0604030504040204" pitchFamily="50" charset="-128"/>
              <a:ea typeface="Meiryo UI" panose="020B0604030504040204" pitchFamily="50" charset="-128"/>
            </a:endParaRPr>
          </a:p>
        </p:txBody>
      </p:sp>
      <p:sp>
        <p:nvSpPr>
          <p:cNvPr id="38" name="テキスト ボックス 37">
            <a:extLst>
              <a:ext uri="{FF2B5EF4-FFF2-40B4-BE49-F238E27FC236}">
                <a16:creationId xmlns:a16="http://schemas.microsoft.com/office/drawing/2014/main" id="{77601F1B-E71E-91BB-B134-A288D9211308}"/>
              </a:ext>
            </a:extLst>
          </p:cNvPr>
          <p:cNvSpPr txBox="1"/>
          <p:nvPr/>
        </p:nvSpPr>
        <p:spPr>
          <a:xfrm>
            <a:off x="1007841" y="5742130"/>
            <a:ext cx="2664296" cy="307777"/>
          </a:xfrm>
          <a:prstGeom prst="rect">
            <a:avLst/>
          </a:prstGeom>
          <a:noFill/>
        </p:spPr>
        <p:txBody>
          <a:bodyPr wrap="square" rtlCol="0">
            <a:spAutoFit/>
          </a:bodyPr>
          <a:lstStyle/>
          <a:p>
            <a:r>
              <a:rPr lang="en-US" altLang="ja-JP" sz="1400" dirty="0">
                <a:latin typeface="Meiryo UI" panose="020B0604030504040204" pitchFamily="50" charset="-128"/>
                <a:ea typeface="Meiryo UI" panose="020B0604030504040204" pitchFamily="50" charset="-128"/>
              </a:rPr>
              <a:t>2035</a:t>
            </a:r>
            <a:r>
              <a:rPr lang="ja-JP" altLang="en-US" sz="1400" dirty="0">
                <a:latin typeface="Meiryo UI" panose="020B0604030504040204" pitchFamily="50" charset="-128"/>
                <a:ea typeface="Meiryo UI" panose="020B0604030504040204" pitchFamily="50" charset="-128"/>
              </a:rPr>
              <a:t>年度　　</a:t>
            </a:r>
            <a:r>
              <a:rPr lang="en-US" altLang="ja-JP" sz="1400" dirty="0">
                <a:latin typeface="Meiryo UI" panose="020B0604030504040204" pitchFamily="50" charset="-128"/>
                <a:ea typeface="Meiryo UI" panose="020B0604030504040204" pitchFamily="50" charset="-128"/>
              </a:rPr>
              <a:t>60%</a:t>
            </a:r>
            <a:r>
              <a:rPr lang="ja-JP" altLang="en-US" sz="1400" dirty="0">
                <a:latin typeface="Meiryo UI" panose="020B0604030504040204" pitchFamily="50" charset="-128"/>
                <a:ea typeface="Meiryo UI" panose="020B0604030504040204" pitchFamily="50" charset="-128"/>
              </a:rPr>
              <a:t>削減</a:t>
            </a:r>
            <a:endParaRPr lang="en-US" altLang="ja-JP" sz="1400" dirty="0">
              <a:latin typeface="Meiryo UI" panose="020B0604030504040204" pitchFamily="50" charset="-128"/>
              <a:ea typeface="Meiryo UI" panose="020B0604030504040204" pitchFamily="50" charset="-128"/>
            </a:endParaRPr>
          </a:p>
        </p:txBody>
      </p:sp>
      <p:sp>
        <p:nvSpPr>
          <p:cNvPr id="39" name="テキスト ボックス 38">
            <a:extLst>
              <a:ext uri="{FF2B5EF4-FFF2-40B4-BE49-F238E27FC236}">
                <a16:creationId xmlns:a16="http://schemas.microsoft.com/office/drawing/2014/main" id="{C0F4F43D-4DEB-EE69-F576-7D9D2774849E}"/>
              </a:ext>
            </a:extLst>
          </p:cNvPr>
          <p:cNvSpPr txBox="1"/>
          <p:nvPr/>
        </p:nvSpPr>
        <p:spPr>
          <a:xfrm>
            <a:off x="1007841" y="5969796"/>
            <a:ext cx="2664296" cy="307777"/>
          </a:xfrm>
          <a:prstGeom prst="rect">
            <a:avLst/>
          </a:prstGeom>
          <a:noFill/>
        </p:spPr>
        <p:txBody>
          <a:bodyPr wrap="square" rtlCol="0">
            <a:spAutoFit/>
          </a:bodyPr>
          <a:lstStyle/>
          <a:p>
            <a:r>
              <a:rPr kumimoji="1" lang="en-US" altLang="ja-JP" sz="1400" dirty="0">
                <a:latin typeface="Meiryo UI" panose="020B0604030504040204" pitchFamily="50" charset="-128"/>
                <a:ea typeface="Meiryo UI" panose="020B0604030504040204" pitchFamily="50" charset="-128"/>
              </a:rPr>
              <a:t>2040</a:t>
            </a:r>
            <a:r>
              <a:rPr kumimoji="1" lang="ja-JP" altLang="en-US" sz="1400" dirty="0">
                <a:latin typeface="Meiryo UI" panose="020B0604030504040204" pitchFamily="50" charset="-128"/>
                <a:ea typeface="Meiryo UI" panose="020B0604030504040204" pitchFamily="50" charset="-128"/>
              </a:rPr>
              <a:t>年度　　</a:t>
            </a:r>
            <a:r>
              <a:rPr kumimoji="1" lang="en-US" altLang="ja-JP" sz="1400" dirty="0">
                <a:latin typeface="Meiryo UI" panose="020B0604030504040204" pitchFamily="50" charset="-128"/>
                <a:ea typeface="Meiryo UI" panose="020B0604030504040204" pitchFamily="50" charset="-128"/>
              </a:rPr>
              <a:t>73%</a:t>
            </a:r>
            <a:r>
              <a:rPr kumimoji="1" lang="ja-JP" altLang="en-US" sz="1400" dirty="0">
                <a:latin typeface="Meiryo UI" panose="020B0604030504040204" pitchFamily="50" charset="-128"/>
                <a:ea typeface="Meiryo UI" panose="020B0604030504040204" pitchFamily="50" charset="-128"/>
              </a:rPr>
              <a:t>削減</a:t>
            </a:r>
          </a:p>
        </p:txBody>
      </p:sp>
      <p:sp>
        <p:nvSpPr>
          <p:cNvPr id="40" name="大かっこ 39">
            <a:extLst>
              <a:ext uri="{FF2B5EF4-FFF2-40B4-BE49-F238E27FC236}">
                <a16:creationId xmlns:a16="http://schemas.microsoft.com/office/drawing/2014/main" id="{76A7376B-2997-92D0-DB07-D4B367C4ADC4}"/>
              </a:ext>
            </a:extLst>
          </p:cNvPr>
          <p:cNvSpPr/>
          <p:nvPr/>
        </p:nvSpPr>
        <p:spPr>
          <a:xfrm>
            <a:off x="691432" y="5253819"/>
            <a:ext cx="2446378" cy="1033521"/>
          </a:xfrm>
          <a:prstGeom prst="bracketPair">
            <a:avLst>
              <a:gd name="adj" fmla="val 7918"/>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sz="1800"/>
          </a:p>
        </p:txBody>
      </p:sp>
      <p:sp>
        <p:nvSpPr>
          <p:cNvPr id="41" name="テキスト ボックス 40">
            <a:extLst>
              <a:ext uri="{FF2B5EF4-FFF2-40B4-BE49-F238E27FC236}">
                <a16:creationId xmlns:a16="http://schemas.microsoft.com/office/drawing/2014/main" id="{779F8C11-36FD-58E9-9983-930D2EE9DB03}"/>
              </a:ext>
            </a:extLst>
          </p:cNvPr>
          <p:cNvSpPr txBox="1"/>
          <p:nvPr/>
        </p:nvSpPr>
        <p:spPr>
          <a:xfrm>
            <a:off x="608001" y="5241456"/>
            <a:ext cx="2430657" cy="307777"/>
          </a:xfrm>
          <a:prstGeom prst="rect">
            <a:avLst/>
          </a:prstGeom>
          <a:noFill/>
        </p:spPr>
        <p:txBody>
          <a:bodyPr wrap="square" rtlCol="0">
            <a:spAutoFit/>
          </a:bodyPr>
          <a:lstStyle/>
          <a:p>
            <a:r>
              <a:rPr kumimoji="1" lang="ja-JP" altLang="en-US" sz="1400" dirty="0">
                <a:latin typeface="Meiryo UI" panose="020B0604030504040204" pitchFamily="50" charset="-128"/>
                <a:ea typeface="Meiryo UI" panose="020B0604030504040204" pitchFamily="50" charset="-128"/>
              </a:rPr>
              <a:t>（参考）国の削減目標</a:t>
            </a:r>
            <a:endParaRPr kumimoji="1" lang="en-US" altLang="ja-JP" sz="1400" dirty="0">
              <a:latin typeface="Meiryo UI" panose="020B0604030504040204" pitchFamily="50" charset="-128"/>
              <a:ea typeface="Meiryo UI" panose="020B0604030504040204" pitchFamily="50" charset="-128"/>
            </a:endParaRPr>
          </a:p>
        </p:txBody>
      </p:sp>
      <p:sp>
        <p:nvSpPr>
          <p:cNvPr id="30" name="スライド番号プレースホルダー 2">
            <a:extLst>
              <a:ext uri="{FF2B5EF4-FFF2-40B4-BE49-F238E27FC236}">
                <a16:creationId xmlns:a16="http://schemas.microsoft.com/office/drawing/2014/main" id="{101D50EE-ABA2-49E1-A2DA-20F644054023}"/>
              </a:ext>
            </a:extLst>
          </p:cNvPr>
          <p:cNvSpPr>
            <a:spLocks noGrp="1"/>
          </p:cNvSpPr>
          <p:nvPr>
            <p:ph type="sldNum" sz="quarter" idx="12"/>
          </p:nvPr>
        </p:nvSpPr>
        <p:spPr>
          <a:xfrm>
            <a:off x="6832600" y="6492875"/>
            <a:ext cx="2057400" cy="365125"/>
          </a:xfrm>
        </p:spPr>
        <p:txBody>
          <a:bodyPr/>
          <a:lstStyle/>
          <a:p>
            <a:fld id="{203A2EBC-B70D-400C-B624-6CE949F69608}" type="slidenum">
              <a:rPr kumimoji="1" lang="ja-JP" altLang="en-US" sz="1800" smtClean="0"/>
              <a:t>13</a:t>
            </a:fld>
            <a:endParaRPr kumimoji="1" lang="ja-JP" altLang="en-US" sz="1800" dirty="0"/>
          </a:p>
        </p:txBody>
      </p:sp>
      <p:pic>
        <p:nvPicPr>
          <p:cNvPr id="5" name="図 4">
            <a:extLst>
              <a:ext uri="{FF2B5EF4-FFF2-40B4-BE49-F238E27FC236}">
                <a16:creationId xmlns:a16="http://schemas.microsoft.com/office/drawing/2014/main" id="{92421B9C-5D0C-18E0-C495-AB6970C594B2}"/>
              </a:ext>
            </a:extLst>
          </p:cNvPr>
          <p:cNvPicPr>
            <a:picLocks noChangeAspect="1"/>
          </p:cNvPicPr>
          <p:nvPr/>
        </p:nvPicPr>
        <p:blipFill>
          <a:blip r:embed="rId2"/>
          <a:stretch>
            <a:fillRect/>
          </a:stretch>
        </p:blipFill>
        <p:spPr>
          <a:xfrm>
            <a:off x="3944714" y="3632950"/>
            <a:ext cx="4799076" cy="2951988"/>
          </a:xfrm>
          <a:prstGeom prst="rect">
            <a:avLst/>
          </a:prstGeom>
        </p:spPr>
      </p:pic>
    </p:spTree>
    <p:extLst>
      <p:ext uri="{BB962C8B-B14F-4D97-AF65-F5344CB8AC3E}">
        <p14:creationId xmlns:p14="http://schemas.microsoft.com/office/powerpoint/2010/main" val="35190070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871A3E86-AFAB-47F6-AC0F-37FFEBAE9261}"/>
              </a:ext>
            </a:extLst>
          </p:cNvPr>
          <p:cNvSpPr txBox="1"/>
          <p:nvPr/>
        </p:nvSpPr>
        <p:spPr>
          <a:xfrm>
            <a:off x="0" y="-3484"/>
            <a:ext cx="9144000" cy="400110"/>
          </a:xfrm>
          <a:prstGeom prst="rect">
            <a:avLst/>
          </a:prstGeom>
          <a:solidFill>
            <a:schemeClr val="accent5">
              <a:lumMod val="40000"/>
              <a:lumOff val="60000"/>
            </a:scheme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再生可能エネルギー導入に係る指標</a:t>
            </a:r>
          </a:p>
        </p:txBody>
      </p:sp>
      <p:sp>
        <p:nvSpPr>
          <p:cNvPr id="5" name="テキスト ボックス 4">
            <a:extLst>
              <a:ext uri="{FF2B5EF4-FFF2-40B4-BE49-F238E27FC236}">
                <a16:creationId xmlns:a16="http://schemas.microsoft.com/office/drawing/2014/main" id="{D4DD681F-2A0D-4E52-9C9D-1D0013EA07A2}"/>
              </a:ext>
            </a:extLst>
          </p:cNvPr>
          <p:cNvSpPr txBox="1"/>
          <p:nvPr/>
        </p:nvSpPr>
        <p:spPr>
          <a:xfrm>
            <a:off x="288656" y="625878"/>
            <a:ext cx="8601344" cy="338554"/>
          </a:xfrm>
          <a:prstGeom prst="rect">
            <a:avLst/>
          </a:prstGeom>
          <a:solidFill>
            <a:schemeClr val="bg1"/>
          </a:solidFill>
        </p:spPr>
        <p:txBody>
          <a:bodyPr wrap="square" rtlCol="0">
            <a:spAutoFit/>
          </a:bodyPr>
          <a:lstStyle/>
          <a:p>
            <a:r>
              <a:rPr kumimoji="1" lang="ja-JP" altLang="en-US" sz="1600" dirty="0">
                <a:latin typeface="BIZ UDPゴシック" panose="020B0400000000000000" pitchFamily="50" charset="-128"/>
                <a:ea typeface="BIZ UDPゴシック" panose="020B0400000000000000" pitchFamily="50" charset="-128"/>
              </a:rPr>
              <a:t>府域の温室効果ガス排出量と密接な取組指標として、「自立・分散型エネルギー導入量」を設定</a:t>
            </a:r>
            <a:endParaRPr kumimoji="1" lang="en-US" altLang="ja-JP" sz="1600" dirty="0">
              <a:latin typeface="BIZ UDPゴシック" panose="020B0400000000000000" pitchFamily="50" charset="-128"/>
              <a:ea typeface="BIZ UDPゴシック" panose="020B0400000000000000" pitchFamily="50" charset="-128"/>
            </a:endParaRPr>
          </a:p>
        </p:txBody>
      </p:sp>
      <p:sp>
        <p:nvSpPr>
          <p:cNvPr id="3" name="スライド番号プレースホルダー 2">
            <a:extLst>
              <a:ext uri="{FF2B5EF4-FFF2-40B4-BE49-F238E27FC236}">
                <a16:creationId xmlns:a16="http://schemas.microsoft.com/office/drawing/2014/main" id="{6EB793D6-F854-4326-8850-6BC420807397}"/>
              </a:ext>
            </a:extLst>
          </p:cNvPr>
          <p:cNvSpPr>
            <a:spLocks noGrp="1"/>
          </p:cNvSpPr>
          <p:nvPr>
            <p:ph type="sldNum" sz="quarter" idx="12"/>
          </p:nvPr>
        </p:nvSpPr>
        <p:spPr>
          <a:xfrm>
            <a:off x="6832600" y="6492875"/>
            <a:ext cx="2057400" cy="365125"/>
          </a:xfrm>
        </p:spPr>
        <p:txBody>
          <a:bodyPr/>
          <a:lstStyle/>
          <a:p>
            <a:fld id="{203A2EBC-B70D-400C-B624-6CE949F69608}" type="slidenum">
              <a:rPr kumimoji="1" lang="ja-JP" altLang="en-US" sz="1800" smtClean="0"/>
              <a:t>14</a:t>
            </a:fld>
            <a:endParaRPr kumimoji="1" lang="ja-JP" altLang="en-US" sz="1800" dirty="0"/>
          </a:p>
        </p:txBody>
      </p:sp>
      <p:sp>
        <p:nvSpPr>
          <p:cNvPr id="6" name="テキスト ボックス 5">
            <a:extLst>
              <a:ext uri="{FF2B5EF4-FFF2-40B4-BE49-F238E27FC236}">
                <a16:creationId xmlns:a16="http://schemas.microsoft.com/office/drawing/2014/main" id="{ADAE2632-19CC-41EE-9D94-37804FED0745}"/>
              </a:ext>
            </a:extLst>
          </p:cNvPr>
          <p:cNvSpPr txBox="1"/>
          <p:nvPr/>
        </p:nvSpPr>
        <p:spPr>
          <a:xfrm>
            <a:off x="5092861" y="56826"/>
            <a:ext cx="4061802" cy="369332"/>
          </a:xfrm>
          <a:prstGeom prst="rect">
            <a:avLst/>
          </a:prstGeom>
          <a:noFill/>
        </p:spPr>
        <p:txBody>
          <a:bodyPr wrap="square" rtlCol="0">
            <a:spAutoFit/>
          </a:bodyPr>
          <a:lstStyle/>
          <a:p>
            <a:r>
              <a:rPr kumimoji="1" lang="en-US" altLang="ja-JP" dirty="0">
                <a:latin typeface="BIZ UDPゴシック" panose="020B0400000000000000" pitchFamily="50" charset="-128"/>
                <a:ea typeface="BIZ UDPゴシック" panose="020B0400000000000000" pitchFamily="50" charset="-128"/>
              </a:rPr>
              <a:t>【</a:t>
            </a:r>
            <a:r>
              <a:rPr kumimoji="1" lang="ja-JP" altLang="en-US" dirty="0">
                <a:latin typeface="BIZ UDPゴシック" panose="020B0400000000000000" pitchFamily="50" charset="-128"/>
                <a:ea typeface="BIZ UDPゴシック" panose="020B0400000000000000" pitchFamily="50" charset="-128"/>
              </a:rPr>
              <a:t>大阪府地球温暖化対策実行計画より</a:t>
            </a:r>
            <a:r>
              <a:rPr kumimoji="1" lang="en-US" altLang="ja-JP" dirty="0">
                <a:latin typeface="BIZ UDPゴシック" panose="020B0400000000000000" pitchFamily="50" charset="-128"/>
                <a:ea typeface="BIZ UDPゴシック" panose="020B0400000000000000" pitchFamily="50" charset="-128"/>
              </a:rPr>
              <a:t>】</a:t>
            </a:r>
            <a:endParaRPr kumimoji="1" lang="ja-JP" altLang="en-US" dirty="0">
              <a:latin typeface="BIZ UDPゴシック" panose="020B0400000000000000" pitchFamily="50" charset="-128"/>
              <a:ea typeface="BIZ UDPゴシック" panose="020B0400000000000000" pitchFamily="50" charset="-128"/>
            </a:endParaRPr>
          </a:p>
        </p:txBody>
      </p:sp>
      <p:graphicFrame>
        <p:nvGraphicFramePr>
          <p:cNvPr id="8" name="表 8">
            <a:extLst>
              <a:ext uri="{FF2B5EF4-FFF2-40B4-BE49-F238E27FC236}">
                <a16:creationId xmlns:a16="http://schemas.microsoft.com/office/drawing/2014/main" id="{D9988044-F77E-4B1F-929F-7FF9CDFBEC4C}"/>
              </a:ext>
            </a:extLst>
          </p:cNvPr>
          <p:cNvGraphicFramePr>
            <a:graphicFrameLocks noGrp="1"/>
          </p:cNvGraphicFramePr>
          <p:nvPr>
            <p:extLst>
              <p:ext uri="{D42A27DB-BD31-4B8C-83A1-F6EECF244321}">
                <p14:modId xmlns:p14="http://schemas.microsoft.com/office/powerpoint/2010/main" val="3744392736"/>
              </p:ext>
            </p:extLst>
          </p:nvPr>
        </p:nvGraphicFramePr>
        <p:xfrm>
          <a:off x="1243696" y="1086839"/>
          <a:ext cx="6355128" cy="1041400"/>
        </p:xfrm>
        <a:graphic>
          <a:graphicData uri="http://schemas.openxmlformats.org/drawingml/2006/table">
            <a:tbl>
              <a:tblPr firstRow="1" bandRow="1">
                <a:tableStyleId>{5C22544A-7EE6-4342-B048-85BDC9FD1C3A}</a:tableStyleId>
              </a:tblPr>
              <a:tblGrid>
                <a:gridCol w="370887">
                  <a:extLst>
                    <a:ext uri="{9D8B030D-6E8A-4147-A177-3AD203B41FA5}">
                      <a16:colId xmlns:a16="http://schemas.microsoft.com/office/drawing/2014/main" val="376870814"/>
                    </a:ext>
                  </a:extLst>
                </a:gridCol>
                <a:gridCol w="2935605">
                  <a:extLst>
                    <a:ext uri="{9D8B030D-6E8A-4147-A177-3AD203B41FA5}">
                      <a16:colId xmlns:a16="http://schemas.microsoft.com/office/drawing/2014/main" val="1930802034"/>
                    </a:ext>
                  </a:extLst>
                </a:gridCol>
                <a:gridCol w="1524318">
                  <a:extLst>
                    <a:ext uri="{9D8B030D-6E8A-4147-A177-3AD203B41FA5}">
                      <a16:colId xmlns:a16="http://schemas.microsoft.com/office/drawing/2014/main" val="3640832130"/>
                    </a:ext>
                  </a:extLst>
                </a:gridCol>
                <a:gridCol w="1524318">
                  <a:extLst>
                    <a:ext uri="{9D8B030D-6E8A-4147-A177-3AD203B41FA5}">
                      <a16:colId xmlns:a16="http://schemas.microsoft.com/office/drawing/2014/main" val="374947797"/>
                    </a:ext>
                  </a:extLst>
                </a:gridCol>
              </a:tblGrid>
              <a:tr h="0">
                <a:tc gridSpan="2">
                  <a:txBody>
                    <a:bodyPr/>
                    <a:lstStyle/>
                    <a:p>
                      <a:r>
                        <a:rPr kumimoji="1" lang="ja-JP" altLang="en-US" sz="1600" dirty="0">
                          <a:latin typeface="BIZ UDPゴシック" panose="020B0400000000000000" pitchFamily="50" charset="-128"/>
                          <a:ea typeface="BIZ UDPゴシック" panose="020B0400000000000000" pitchFamily="50" charset="-128"/>
                        </a:rPr>
                        <a:t>取組指標</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r>
                        <a:rPr kumimoji="1" lang="ja-JP" altLang="en-US" sz="1600" dirty="0">
                          <a:latin typeface="BIZ UDPゴシック" panose="020B0400000000000000" pitchFamily="50" charset="-128"/>
                          <a:ea typeface="BIZ UDPゴシック" panose="020B0400000000000000" pitchFamily="50" charset="-128"/>
                        </a:rPr>
                        <a:t>指標値</a:t>
                      </a:r>
                      <a:r>
                        <a:rPr kumimoji="1" lang="ja-JP" altLang="en-US" sz="1200" dirty="0">
                          <a:latin typeface="BIZ UDPゴシック" panose="020B0400000000000000" pitchFamily="50" charset="-128"/>
                          <a:ea typeface="BIZ UDPゴシック" panose="020B0400000000000000" pitchFamily="50" charset="-128"/>
                        </a:rPr>
                        <a:t>（</a:t>
                      </a:r>
                      <a:r>
                        <a:rPr kumimoji="1" lang="en-US" altLang="ja-JP" sz="1200" dirty="0">
                          <a:latin typeface="BIZ UDPゴシック" panose="020B0400000000000000" pitchFamily="50" charset="-128"/>
                          <a:ea typeface="BIZ UDPゴシック" panose="020B0400000000000000" pitchFamily="50" charset="-128"/>
                        </a:rPr>
                        <a:t>2030</a:t>
                      </a:r>
                      <a:r>
                        <a:rPr kumimoji="1" lang="ja-JP" altLang="en-US" sz="1200" dirty="0">
                          <a:latin typeface="BIZ UDPゴシック" panose="020B0400000000000000" pitchFamily="50" charset="-128"/>
                          <a:ea typeface="BIZ UDPゴシック" panose="020B0400000000000000" pitchFamily="50" charset="-128"/>
                        </a:rPr>
                        <a:t>）</a:t>
                      </a:r>
                      <a:endParaRPr kumimoji="1" lang="ja-JP" altLang="en-US" sz="1600" dirty="0">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kumimoji="1" lang="ja-JP" altLang="en-US" sz="1600" dirty="0">
                          <a:latin typeface="BIZ UDPゴシック" panose="020B0400000000000000" pitchFamily="50" charset="-128"/>
                          <a:ea typeface="BIZ UDPゴシック" panose="020B0400000000000000" pitchFamily="50" charset="-128"/>
                        </a:rPr>
                        <a:t>指標値</a:t>
                      </a:r>
                      <a:r>
                        <a:rPr kumimoji="1" lang="ja-JP" altLang="en-US" sz="1200" dirty="0">
                          <a:latin typeface="BIZ UDPゴシック" panose="020B0400000000000000" pitchFamily="50" charset="-128"/>
                          <a:ea typeface="BIZ UDPゴシック" panose="020B0400000000000000" pitchFamily="50" charset="-128"/>
                        </a:rPr>
                        <a:t>（</a:t>
                      </a:r>
                      <a:r>
                        <a:rPr kumimoji="1" lang="en-US" altLang="ja-JP" sz="1200" dirty="0">
                          <a:latin typeface="BIZ UDPゴシック" panose="020B0400000000000000" pitchFamily="50" charset="-128"/>
                          <a:ea typeface="BIZ UDPゴシック" panose="020B0400000000000000" pitchFamily="50" charset="-128"/>
                        </a:rPr>
                        <a:t>2035</a:t>
                      </a:r>
                      <a:r>
                        <a:rPr kumimoji="1" lang="ja-JP" altLang="en-US" sz="1200" dirty="0">
                          <a:latin typeface="BIZ UDPゴシック" panose="020B0400000000000000" pitchFamily="50" charset="-128"/>
                          <a:ea typeface="BIZ UDPゴシック" panose="020B0400000000000000" pitchFamily="50" charset="-128"/>
                        </a:rPr>
                        <a:t>）</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57441268"/>
                  </a:ext>
                </a:extLst>
              </a:tr>
              <a:tr h="370840">
                <a:tc gridSpan="2">
                  <a:txBody>
                    <a:bodyPr/>
                    <a:lstStyle/>
                    <a:p>
                      <a:r>
                        <a:rPr kumimoji="1" lang="ja-JP" altLang="en-US" sz="1600" dirty="0">
                          <a:latin typeface="BIZ UDPゴシック" panose="020B0400000000000000" pitchFamily="50" charset="-128"/>
                          <a:ea typeface="BIZ UDPゴシック" panose="020B0400000000000000" pitchFamily="50" charset="-128"/>
                        </a:rPr>
                        <a:t>自立・分散型エネルギー導入量 </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kumimoji="1" lang="ja-JP" altLang="en-US"/>
                    </a:p>
                  </a:txBody>
                  <a:tcPr/>
                </a:tc>
                <a:tc>
                  <a:txBody>
                    <a:bodyPr/>
                    <a:lstStyle/>
                    <a:p>
                      <a:pPr algn="ctr"/>
                      <a:r>
                        <a:rPr kumimoji="1" lang="en-US" altLang="ja-JP" sz="1600" dirty="0">
                          <a:latin typeface="BIZ UDPゴシック" panose="020B0400000000000000" pitchFamily="50" charset="-128"/>
                          <a:ea typeface="BIZ UDPゴシック" panose="020B0400000000000000" pitchFamily="50" charset="-128"/>
                        </a:rPr>
                        <a:t>250</a:t>
                      </a:r>
                      <a:r>
                        <a:rPr kumimoji="1" lang="ja-JP" altLang="en-US" sz="1400" dirty="0">
                          <a:latin typeface="BIZ UDPゴシック" panose="020B0400000000000000" pitchFamily="50" charset="-128"/>
                          <a:ea typeface="BIZ UDPゴシック" panose="020B0400000000000000" pitchFamily="50" charset="-128"/>
                        </a:rPr>
                        <a:t>万</a:t>
                      </a:r>
                      <a:r>
                        <a:rPr kumimoji="1" lang="en-US" altLang="ja-JP" sz="1400" dirty="0">
                          <a:latin typeface="BIZ UDPゴシック" panose="020B0400000000000000" pitchFamily="50" charset="-128"/>
                          <a:ea typeface="BIZ UDPゴシック" panose="020B0400000000000000" pitchFamily="50" charset="-128"/>
                        </a:rPr>
                        <a:t>kW</a:t>
                      </a:r>
                      <a:r>
                        <a:rPr kumimoji="1" lang="ja-JP" altLang="en-US" sz="1400" dirty="0">
                          <a:latin typeface="BIZ UDPゴシック" panose="020B0400000000000000" pitchFamily="50" charset="-128"/>
                          <a:ea typeface="BIZ UDPゴシック" panose="020B0400000000000000" pitchFamily="50" charset="-128"/>
                        </a:rPr>
                        <a:t>以上</a:t>
                      </a:r>
                      <a:endParaRPr kumimoji="1" lang="ja-JP" altLang="en-US" sz="1600" dirty="0">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600" dirty="0">
                          <a:latin typeface="BIZ UDPゴシック" panose="020B0400000000000000" pitchFamily="50" charset="-128"/>
                          <a:ea typeface="BIZ UDPゴシック" panose="020B0400000000000000" pitchFamily="50" charset="-128"/>
                        </a:rPr>
                        <a:t>300</a:t>
                      </a:r>
                      <a:r>
                        <a:rPr kumimoji="1" lang="ja-JP" altLang="en-US" sz="1400" dirty="0">
                          <a:latin typeface="BIZ UDPゴシック" panose="020B0400000000000000" pitchFamily="50" charset="-128"/>
                          <a:ea typeface="BIZ UDPゴシック" panose="020B0400000000000000" pitchFamily="50" charset="-128"/>
                        </a:rPr>
                        <a:t>万</a:t>
                      </a:r>
                      <a:r>
                        <a:rPr kumimoji="1" lang="en-US" altLang="ja-JP" sz="1400" dirty="0">
                          <a:latin typeface="BIZ UDPゴシック" panose="020B0400000000000000" pitchFamily="50" charset="-128"/>
                          <a:ea typeface="BIZ UDPゴシック" panose="020B0400000000000000" pitchFamily="50" charset="-128"/>
                        </a:rPr>
                        <a:t>kW</a:t>
                      </a:r>
                      <a:r>
                        <a:rPr kumimoji="1" lang="ja-JP" altLang="en-US" sz="1400" dirty="0">
                          <a:latin typeface="BIZ UDPゴシック" panose="020B0400000000000000" pitchFamily="50" charset="-128"/>
                          <a:ea typeface="BIZ UDPゴシック" panose="020B0400000000000000" pitchFamily="50" charset="-128"/>
                        </a:rPr>
                        <a:t>以上</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54845789"/>
                  </a:ext>
                </a:extLst>
              </a:tr>
              <a:tr h="313366">
                <a:tc>
                  <a:txBody>
                    <a:bodyPr/>
                    <a:lstStyle/>
                    <a:p>
                      <a:endParaRPr kumimoji="1" lang="ja-JP" altLang="en-US" sz="1600" dirty="0">
                        <a:latin typeface="BIZ UDPゴシック" panose="020B0400000000000000" pitchFamily="50" charset="-128"/>
                        <a:ea typeface="BIZ UDPゴシック" panose="020B0400000000000000" pitchFamily="50" charset="-128"/>
                      </a:endParaRPr>
                    </a:p>
                  </a:txBody>
                  <a:tcP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tcPr>
                </a:tc>
                <a:tc>
                  <a:txBody>
                    <a:bodyPr/>
                    <a:lstStyle/>
                    <a:p>
                      <a:r>
                        <a:rPr kumimoji="1" lang="ja-JP" altLang="en-US" sz="1600" dirty="0">
                          <a:latin typeface="BIZ UDPゴシック" panose="020B0400000000000000" pitchFamily="50" charset="-128"/>
                          <a:ea typeface="BIZ UDPゴシック" panose="020B0400000000000000" pitchFamily="50" charset="-128"/>
                        </a:rPr>
                        <a:t>うち</a:t>
                      </a:r>
                      <a:r>
                        <a:rPr kumimoji="1" lang="zh-TW" altLang="en-US" sz="1600" dirty="0">
                          <a:latin typeface="BIZ UDPゴシック" panose="020B0400000000000000" pitchFamily="50" charset="-128"/>
                          <a:ea typeface="BIZ UDPゴシック" panose="020B0400000000000000" pitchFamily="50" charset="-128"/>
                        </a:rPr>
                        <a:t>次世代型太陽電池導入量 </a:t>
                      </a:r>
                      <a:endParaRPr kumimoji="1" lang="ja-JP" altLang="en-US" sz="1600" dirty="0">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kumimoji="1" lang="ja-JP" altLang="en-US" sz="1600" dirty="0">
                          <a:latin typeface="BIZ UDPゴシック" panose="020B0400000000000000" pitchFamily="50" charset="-128"/>
                          <a:ea typeface="BIZ UDPゴシック" panose="020B0400000000000000" pitchFamily="50" charset="-128"/>
                        </a:rPr>
                        <a:t>８</a:t>
                      </a:r>
                      <a:r>
                        <a:rPr kumimoji="1" lang="ja-JP" altLang="en-US" sz="1400" dirty="0">
                          <a:latin typeface="BIZ UDPゴシック" panose="020B0400000000000000" pitchFamily="50" charset="-128"/>
                          <a:ea typeface="BIZ UDPゴシック" panose="020B0400000000000000" pitchFamily="50" charset="-128"/>
                        </a:rPr>
                        <a:t>万</a:t>
                      </a:r>
                      <a:r>
                        <a:rPr kumimoji="1" lang="en-US" altLang="ja-JP" sz="1400" dirty="0">
                          <a:latin typeface="BIZ UDPゴシック" panose="020B0400000000000000" pitchFamily="50" charset="-128"/>
                          <a:ea typeface="BIZ UDPゴシック" panose="020B0400000000000000" pitchFamily="50" charset="-128"/>
                        </a:rPr>
                        <a:t>kW</a:t>
                      </a:r>
                      <a:endParaRPr kumimoji="1" lang="ja-JP" altLang="en-US" sz="1600" dirty="0">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kumimoji="1" lang="ja-JP" altLang="en-US" sz="1600" dirty="0">
                          <a:latin typeface="BIZ UDPゴシック" panose="020B0400000000000000" pitchFamily="50" charset="-128"/>
                          <a:ea typeface="BIZ UDPゴシック" panose="020B0400000000000000" pitchFamily="50" charset="-128"/>
                        </a:rPr>
                        <a:t>５３</a:t>
                      </a:r>
                      <a:r>
                        <a:rPr kumimoji="1" lang="ja-JP" altLang="en-US" sz="1400" dirty="0">
                          <a:latin typeface="BIZ UDPゴシック" panose="020B0400000000000000" pitchFamily="50" charset="-128"/>
                          <a:ea typeface="BIZ UDPゴシック" panose="020B0400000000000000" pitchFamily="50" charset="-128"/>
                        </a:rPr>
                        <a:t>万</a:t>
                      </a:r>
                      <a:r>
                        <a:rPr kumimoji="1" lang="en-US" altLang="ja-JP" sz="1400" dirty="0">
                          <a:latin typeface="BIZ UDPゴシック" panose="020B0400000000000000" pitchFamily="50" charset="-128"/>
                          <a:ea typeface="BIZ UDPゴシック" panose="020B0400000000000000" pitchFamily="50" charset="-128"/>
                        </a:rPr>
                        <a:t>kW</a:t>
                      </a:r>
                      <a:endParaRPr kumimoji="1" lang="ja-JP" altLang="en-US" sz="1600" dirty="0">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940485162"/>
                  </a:ext>
                </a:extLst>
              </a:tr>
            </a:tbl>
          </a:graphicData>
        </a:graphic>
      </p:graphicFrame>
      <p:pic>
        <p:nvPicPr>
          <p:cNvPr id="12" name="図 11">
            <a:extLst>
              <a:ext uri="{FF2B5EF4-FFF2-40B4-BE49-F238E27FC236}">
                <a16:creationId xmlns:a16="http://schemas.microsoft.com/office/drawing/2014/main" id="{4860B8CE-BC2C-46C2-9FD7-03B2C4B996ED}"/>
              </a:ext>
            </a:extLst>
          </p:cNvPr>
          <p:cNvPicPr>
            <a:picLocks noChangeAspect="1"/>
          </p:cNvPicPr>
          <p:nvPr/>
        </p:nvPicPr>
        <p:blipFill rotWithShape="1">
          <a:blip r:embed="rId2"/>
          <a:srcRect l="1111" t="3114" r="6068" b="1459"/>
          <a:stretch/>
        </p:blipFill>
        <p:spPr>
          <a:xfrm>
            <a:off x="1100290" y="2783119"/>
            <a:ext cx="6943419" cy="3586634"/>
          </a:xfrm>
          <a:prstGeom prst="rect">
            <a:avLst/>
          </a:prstGeom>
        </p:spPr>
      </p:pic>
      <p:sp>
        <p:nvSpPr>
          <p:cNvPr id="14" name="テキスト ボックス 13">
            <a:extLst>
              <a:ext uri="{FF2B5EF4-FFF2-40B4-BE49-F238E27FC236}">
                <a16:creationId xmlns:a16="http://schemas.microsoft.com/office/drawing/2014/main" id="{3CC89824-5666-450B-BE7C-26E956053958}"/>
              </a:ext>
            </a:extLst>
          </p:cNvPr>
          <p:cNvSpPr txBox="1"/>
          <p:nvPr/>
        </p:nvSpPr>
        <p:spPr>
          <a:xfrm>
            <a:off x="2895600" y="2799451"/>
            <a:ext cx="3352800" cy="338554"/>
          </a:xfrm>
          <a:prstGeom prst="rect">
            <a:avLst/>
          </a:prstGeom>
          <a:solidFill>
            <a:schemeClr val="bg1"/>
          </a:solidFill>
        </p:spPr>
        <p:txBody>
          <a:bodyPr wrap="square" rtlCol="0">
            <a:spAutoFit/>
          </a:bodyPr>
          <a:lstStyle/>
          <a:p>
            <a:r>
              <a:rPr kumimoji="1" lang="ja-JP" altLang="en-US" sz="1600" dirty="0">
                <a:latin typeface="BIZ UDPゴシック" panose="020B0400000000000000" pitchFamily="50" charset="-128"/>
                <a:ea typeface="BIZ UDPゴシック" panose="020B0400000000000000" pitchFamily="50" charset="-128"/>
              </a:rPr>
              <a:t>自立・分散型エネルギー導入量推移</a:t>
            </a:r>
          </a:p>
        </p:txBody>
      </p:sp>
    </p:spTree>
    <p:extLst>
      <p:ext uri="{BB962C8B-B14F-4D97-AF65-F5344CB8AC3E}">
        <p14:creationId xmlns:p14="http://schemas.microsoft.com/office/powerpoint/2010/main" val="7931723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図 19">
            <a:extLst>
              <a:ext uri="{FF2B5EF4-FFF2-40B4-BE49-F238E27FC236}">
                <a16:creationId xmlns:a16="http://schemas.microsoft.com/office/drawing/2014/main" id="{3837147C-238A-4A93-B099-7E664176791B}"/>
              </a:ext>
            </a:extLst>
          </p:cNvPr>
          <p:cNvPicPr>
            <a:picLocks noChangeAspect="1"/>
          </p:cNvPicPr>
          <p:nvPr/>
        </p:nvPicPr>
        <p:blipFill>
          <a:blip r:embed="rId2"/>
          <a:stretch>
            <a:fillRect/>
          </a:stretch>
        </p:blipFill>
        <p:spPr>
          <a:xfrm>
            <a:off x="6281707" y="1004461"/>
            <a:ext cx="2952639" cy="2414847"/>
          </a:xfrm>
          <a:prstGeom prst="rect">
            <a:avLst/>
          </a:prstGeom>
        </p:spPr>
      </p:pic>
      <p:sp>
        <p:nvSpPr>
          <p:cNvPr id="4" name="スライド番号プレースホルダー 3">
            <a:extLst>
              <a:ext uri="{FF2B5EF4-FFF2-40B4-BE49-F238E27FC236}">
                <a16:creationId xmlns:a16="http://schemas.microsoft.com/office/drawing/2014/main" id="{E479B815-E325-4F77-8422-0A574AB9E99F}"/>
              </a:ext>
            </a:extLst>
          </p:cNvPr>
          <p:cNvSpPr>
            <a:spLocks noGrp="1"/>
          </p:cNvSpPr>
          <p:nvPr>
            <p:ph type="sldNum" sz="quarter" idx="12"/>
          </p:nvPr>
        </p:nvSpPr>
        <p:spPr>
          <a:xfrm>
            <a:off x="6839914" y="6443379"/>
            <a:ext cx="2057400" cy="365125"/>
          </a:xfrm>
        </p:spPr>
        <p:txBody>
          <a:bodyPr/>
          <a:lstStyle/>
          <a:p>
            <a:fld id="{203A2EBC-B70D-400C-B624-6CE949F69608}" type="slidenum">
              <a:rPr kumimoji="1" lang="ja-JP" altLang="en-US" sz="1800" smtClean="0"/>
              <a:t>15</a:t>
            </a:fld>
            <a:endParaRPr kumimoji="1" lang="ja-JP" altLang="en-US" sz="1800" dirty="0"/>
          </a:p>
        </p:txBody>
      </p:sp>
      <p:pic>
        <p:nvPicPr>
          <p:cNvPr id="5" name="図 4">
            <a:extLst>
              <a:ext uri="{FF2B5EF4-FFF2-40B4-BE49-F238E27FC236}">
                <a16:creationId xmlns:a16="http://schemas.microsoft.com/office/drawing/2014/main" id="{F9DD6AEF-F38E-4967-A835-C53C3C5DC5C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25263" y="661312"/>
            <a:ext cx="6306970" cy="3270281"/>
          </a:xfrm>
          <a:prstGeom prst="rect">
            <a:avLst/>
          </a:prstGeom>
          <a:noFill/>
          <a:ln>
            <a:noFill/>
          </a:ln>
        </p:spPr>
      </p:pic>
      <p:sp>
        <p:nvSpPr>
          <p:cNvPr id="8" name="テキスト ボックス 7">
            <a:extLst>
              <a:ext uri="{FF2B5EF4-FFF2-40B4-BE49-F238E27FC236}">
                <a16:creationId xmlns:a16="http://schemas.microsoft.com/office/drawing/2014/main" id="{31046659-6628-4736-86DB-A412AEBE05B2}"/>
              </a:ext>
            </a:extLst>
          </p:cNvPr>
          <p:cNvSpPr txBox="1"/>
          <p:nvPr/>
        </p:nvSpPr>
        <p:spPr>
          <a:xfrm>
            <a:off x="0" y="0"/>
            <a:ext cx="9144000" cy="400110"/>
          </a:xfrm>
          <a:prstGeom prst="rect">
            <a:avLst/>
          </a:prstGeom>
          <a:solidFill>
            <a:schemeClr val="accent5">
              <a:lumMod val="40000"/>
              <a:lumOff val="60000"/>
            </a:scheme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大阪府における部門別二酸化炭素排出量</a:t>
            </a:r>
          </a:p>
        </p:txBody>
      </p:sp>
      <p:sp>
        <p:nvSpPr>
          <p:cNvPr id="9" name="テキスト ボックス 8">
            <a:extLst>
              <a:ext uri="{FF2B5EF4-FFF2-40B4-BE49-F238E27FC236}">
                <a16:creationId xmlns:a16="http://schemas.microsoft.com/office/drawing/2014/main" id="{9B9A5A48-A7DE-40CF-8FF3-4AD622928006}"/>
              </a:ext>
            </a:extLst>
          </p:cNvPr>
          <p:cNvSpPr txBox="1"/>
          <p:nvPr/>
        </p:nvSpPr>
        <p:spPr>
          <a:xfrm>
            <a:off x="1017501" y="3822750"/>
            <a:ext cx="4327615" cy="276999"/>
          </a:xfrm>
          <a:prstGeom prst="rect">
            <a:avLst/>
          </a:prstGeom>
          <a:noFill/>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部門別温室効果ガス排出量の基準年度（</a:t>
            </a:r>
            <a:r>
              <a:rPr kumimoji="1" lang="en-US" altLang="ja-JP" sz="1200" dirty="0">
                <a:latin typeface="BIZ UDPゴシック" panose="020B0400000000000000" pitchFamily="50" charset="-128"/>
                <a:ea typeface="BIZ UDPゴシック" panose="020B0400000000000000" pitchFamily="50" charset="-128"/>
              </a:rPr>
              <a:t>2013</a:t>
            </a:r>
            <a:r>
              <a:rPr kumimoji="1" lang="ja-JP" altLang="en-US" sz="1200" dirty="0">
                <a:latin typeface="BIZ UDPゴシック" panose="020B0400000000000000" pitchFamily="50" charset="-128"/>
                <a:ea typeface="BIZ UDPゴシック" panose="020B0400000000000000" pitchFamily="50" charset="-128"/>
              </a:rPr>
              <a:t>年度）との比較</a:t>
            </a:r>
          </a:p>
        </p:txBody>
      </p:sp>
      <p:sp>
        <p:nvSpPr>
          <p:cNvPr id="14" name="テキスト ボックス 13">
            <a:extLst>
              <a:ext uri="{FF2B5EF4-FFF2-40B4-BE49-F238E27FC236}">
                <a16:creationId xmlns:a16="http://schemas.microsoft.com/office/drawing/2014/main" id="{E30F5E0D-B2DB-40E8-A51B-ED10D49DCBFD}"/>
              </a:ext>
            </a:extLst>
          </p:cNvPr>
          <p:cNvSpPr txBox="1"/>
          <p:nvPr/>
        </p:nvSpPr>
        <p:spPr>
          <a:xfrm>
            <a:off x="166255" y="4779899"/>
            <a:ext cx="8731059" cy="584775"/>
          </a:xfrm>
          <a:prstGeom prst="rect">
            <a:avLst/>
          </a:prstGeom>
          <a:noFill/>
        </p:spPr>
        <p:txBody>
          <a:bodyPr wrap="square" rtlCol="0">
            <a:spAutoFit/>
          </a:bodyPr>
          <a:lstStyle/>
          <a:p>
            <a:r>
              <a:rPr lang="ja-JP" altLang="en-US" sz="1600" dirty="0">
                <a:latin typeface="BIZ UDPゴシック" panose="020B0400000000000000" pitchFamily="50" charset="-128"/>
                <a:ea typeface="BIZ UDPゴシック" panose="020B0400000000000000" pitchFamily="50" charset="-128"/>
              </a:rPr>
              <a:t>　建築物使用時のエネルギー使用に伴う</a:t>
            </a:r>
            <a:r>
              <a:rPr lang="en-US" altLang="ja-JP" sz="1600" dirty="0">
                <a:latin typeface="BIZ UDPゴシック" panose="020B0400000000000000" pitchFamily="50" charset="-128"/>
                <a:ea typeface="BIZ UDPゴシック" panose="020B0400000000000000" pitchFamily="50" charset="-128"/>
              </a:rPr>
              <a:t>CO</a:t>
            </a:r>
            <a:r>
              <a:rPr lang="en-US" altLang="ja-JP" sz="1600" baseline="-25000" dirty="0">
                <a:latin typeface="BIZ UDPゴシック" panose="020B0400000000000000" pitchFamily="50" charset="-128"/>
                <a:ea typeface="BIZ UDPゴシック" panose="020B0400000000000000" pitchFamily="50" charset="-128"/>
              </a:rPr>
              <a:t>2</a:t>
            </a:r>
            <a:r>
              <a:rPr lang="ja-JP" altLang="en-US" sz="1600" dirty="0">
                <a:latin typeface="BIZ UDPゴシック" panose="020B0400000000000000" pitchFamily="50" charset="-128"/>
                <a:ea typeface="BIZ UDPゴシック" panose="020B0400000000000000" pitchFamily="50" charset="-128"/>
              </a:rPr>
              <a:t>排出量が多くを占める「業務部門」及び「家庭部門」での二酸化炭素排出量</a:t>
            </a:r>
            <a:endParaRPr kumimoji="1" lang="ja-JP" altLang="en-US" sz="1600" dirty="0"/>
          </a:p>
        </p:txBody>
      </p:sp>
      <p:sp>
        <p:nvSpPr>
          <p:cNvPr id="15" name="二等辺三角形 14">
            <a:extLst>
              <a:ext uri="{FF2B5EF4-FFF2-40B4-BE49-F238E27FC236}">
                <a16:creationId xmlns:a16="http://schemas.microsoft.com/office/drawing/2014/main" id="{A25397D2-6B1F-414D-9A96-9750766D7150}"/>
              </a:ext>
            </a:extLst>
          </p:cNvPr>
          <p:cNvSpPr/>
          <p:nvPr/>
        </p:nvSpPr>
        <p:spPr>
          <a:xfrm flipV="1">
            <a:off x="3534945" y="5460430"/>
            <a:ext cx="1581665" cy="247598"/>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AE45A66E-2830-45B7-B25C-025B32F8430C}"/>
              </a:ext>
            </a:extLst>
          </p:cNvPr>
          <p:cNvSpPr txBox="1"/>
          <p:nvPr/>
        </p:nvSpPr>
        <p:spPr>
          <a:xfrm>
            <a:off x="3353207" y="5803579"/>
            <a:ext cx="2057399" cy="523220"/>
          </a:xfrm>
          <a:prstGeom prst="rect">
            <a:avLst/>
          </a:prstGeom>
          <a:noFill/>
        </p:spPr>
        <p:txBody>
          <a:bodyPr wrap="square" rtlCol="0">
            <a:spAutoFit/>
          </a:bodyPr>
          <a:lstStyle/>
          <a:p>
            <a:r>
              <a:rPr kumimoji="1" lang="ja-JP" altLang="en-US" b="1" dirty="0"/>
              <a:t>大阪府で約</a:t>
            </a:r>
            <a:r>
              <a:rPr kumimoji="1" lang="en-US" altLang="ja-JP" sz="2800" b="1" dirty="0"/>
              <a:t>57</a:t>
            </a:r>
            <a:r>
              <a:rPr kumimoji="1" lang="en-US" altLang="ja-JP" b="1" dirty="0"/>
              <a:t>%</a:t>
            </a:r>
            <a:endParaRPr kumimoji="1" lang="ja-JP" altLang="en-US" b="1" dirty="0"/>
          </a:p>
        </p:txBody>
      </p:sp>
      <p:sp>
        <p:nvSpPr>
          <p:cNvPr id="17" name="テキスト ボックス 16">
            <a:extLst>
              <a:ext uri="{FF2B5EF4-FFF2-40B4-BE49-F238E27FC236}">
                <a16:creationId xmlns:a16="http://schemas.microsoft.com/office/drawing/2014/main" id="{6799A336-2D5D-471D-AE75-FB58A36BBC1E}"/>
              </a:ext>
            </a:extLst>
          </p:cNvPr>
          <p:cNvSpPr txBox="1"/>
          <p:nvPr/>
        </p:nvSpPr>
        <p:spPr>
          <a:xfrm>
            <a:off x="6283406" y="3774440"/>
            <a:ext cx="2721367" cy="461665"/>
          </a:xfrm>
          <a:prstGeom prst="rect">
            <a:avLst/>
          </a:prstGeom>
          <a:noFill/>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大阪府の部門別の二酸化炭素排出量（</a:t>
            </a:r>
            <a:r>
              <a:rPr kumimoji="1" lang="en-US" altLang="ja-JP" sz="1200" dirty="0">
                <a:latin typeface="BIZ UDPゴシック" panose="020B0400000000000000" pitchFamily="50" charset="-128"/>
                <a:ea typeface="BIZ UDPゴシック" panose="020B0400000000000000" pitchFamily="50" charset="-128"/>
              </a:rPr>
              <a:t>2023</a:t>
            </a:r>
            <a:r>
              <a:rPr kumimoji="1" lang="ja-JP" altLang="en-US" sz="1200" dirty="0">
                <a:latin typeface="BIZ UDPゴシック" panose="020B0400000000000000" pitchFamily="50" charset="-128"/>
                <a:ea typeface="BIZ UDPゴシック" panose="020B0400000000000000" pitchFamily="50" charset="-128"/>
              </a:rPr>
              <a:t>年度）</a:t>
            </a:r>
          </a:p>
        </p:txBody>
      </p:sp>
      <p:sp>
        <p:nvSpPr>
          <p:cNvPr id="19" name="正方形/長方形 18">
            <a:extLst>
              <a:ext uri="{FF2B5EF4-FFF2-40B4-BE49-F238E27FC236}">
                <a16:creationId xmlns:a16="http://schemas.microsoft.com/office/drawing/2014/main" id="{88D2D1BA-D593-4344-A653-0C2A010E8E9C}"/>
              </a:ext>
            </a:extLst>
          </p:cNvPr>
          <p:cNvSpPr/>
          <p:nvPr/>
        </p:nvSpPr>
        <p:spPr>
          <a:xfrm>
            <a:off x="4314073" y="2400300"/>
            <a:ext cx="515854" cy="80010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4D0C1CB6-0ECE-4CE2-A6AE-3983AAE291D0}"/>
              </a:ext>
            </a:extLst>
          </p:cNvPr>
          <p:cNvSpPr txBox="1"/>
          <p:nvPr/>
        </p:nvSpPr>
        <p:spPr>
          <a:xfrm>
            <a:off x="5200090" y="6028297"/>
            <a:ext cx="2568953" cy="461665"/>
          </a:xfrm>
          <a:prstGeom prst="rect">
            <a:avLst/>
          </a:prstGeom>
          <a:noFill/>
        </p:spPr>
        <p:txBody>
          <a:bodyPr wrap="square" rtlCol="0">
            <a:spAutoFit/>
          </a:bodyPr>
          <a:lstStyle/>
          <a:p>
            <a:r>
              <a:rPr kumimoji="1" lang="ja-JP" altLang="en-US" sz="1600" dirty="0"/>
              <a:t>（参考）全国では約</a:t>
            </a:r>
            <a:r>
              <a:rPr kumimoji="1" lang="en-US" altLang="ja-JP" sz="2400" dirty="0"/>
              <a:t>33</a:t>
            </a:r>
            <a:r>
              <a:rPr kumimoji="1" lang="en-US" altLang="ja-JP" sz="1600" dirty="0"/>
              <a:t>%</a:t>
            </a:r>
            <a:endParaRPr kumimoji="1" lang="ja-JP" altLang="en-US" sz="1600" dirty="0"/>
          </a:p>
        </p:txBody>
      </p:sp>
      <p:sp>
        <p:nvSpPr>
          <p:cNvPr id="13" name="テキスト ボックス 12">
            <a:extLst>
              <a:ext uri="{FF2B5EF4-FFF2-40B4-BE49-F238E27FC236}">
                <a16:creationId xmlns:a16="http://schemas.microsoft.com/office/drawing/2014/main" id="{D3F6F7F8-1673-4E34-B099-389CAD0DBD33}"/>
              </a:ext>
            </a:extLst>
          </p:cNvPr>
          <p:cNvSpPr txBox="1"/>
          <p:nvPr/>
        </p:nvSpPr>
        <p:spPr>
          <a:xfrm>
            <a:off x="6183929" y="3270301"/>
            <a:ext cx="919610" cy="338554"/>
          </a:xfrm>
          <a:prstGeom prst="rect">
            <a:avLst/>
          </a:prstGeom>
          <a:noFill/>
          <a:ln>
            <a:solidFill>
              <a:srgbClr val="FF0000"/>
            </a:solidFill>
          </a:ln>
        </p:spPr>
        <p:txBody>
          <a:bodyPr wrap="square" rtlCol="0">
            <a:spAutoFit/>
          </a:bodyPr>
          <a:lstStyle/>
          <a:p>
            <a:r>
              <a:rPr lang="en-US" altLang="ja-JP" sz="1600" dirty="0">
                <a:latin typeface="BIZ UDPゴシック" panose="020B0400000000000000" pitchFamily="50" charset="-128"/>
                <a:ea typeface="BIZ UDPゴシック" panose="020B0400000000000000" pitchFamily="50" charset="-128"/>
              </a:rPr>
              <a:t>56.7%</a:t>
            </a:r>
            <a:endParaRPr lang="ja-JP" altLang="en-US" sz="1600" dirty="0">
              <a:latin typeface="BIZ UDPゴシック" panose="020B0400000000000000" pitchFamily="50" charset="-128"/>
              <a:ea typeface="BIZ UDPゴシック" panose="020B0400000000000000" pitchFamily="50" charset="-128"/>
            </a:endParaRPr>
          </a:p>
        </p:txBody>
      </p:sp>
      <p:sp>
        <p:nvSpPr>
          <p:cNvPr id="12" name="部分円 11">
            <a:extLst>
              <a:ext uri="{FF2B5EF4-FFF2-40B4-BE49-F238E27FC236}">
                <a16:creationId xmlns:a16="http://schemas.microsoft.com/office/drawing/2014/main" id="{712A1C16-3A63-4909-B001-7ABE04983FD4}"/>
              </a:ext>
            </a:extLst>
          </p:cNvPr>
          <p:cNvSpPr>
            <a:spLocks noChangeAspect="1"/>
          </p:cNvSpPr>
          <p:nvPr/>
        </p:nvSpPr>
        <p:spPr>
          <a:xfrm>
            <a:off x="6831381" y="1352561"/>
            <a:ext cx="1881017" cy="2001486"/>
          </a:xfrm>
          <a:prstGeom prst="pie">
            <a:avLst>
              <a:gd name="adj1" fmla="val 21206648"/>
              <a:gd name="adj2" fmla="val 12435172"/>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cxnSp>
        <p:nvCxnSpPr>
          <p:cNvPr id="6" name="直線コネクタ 5">
            <a:extLst>
              <a:ext uri="{FF2B5EF4-FFF2-40B4-BE49-F238E27FC236}">
                <a16:creationId xmlns:a16="http://schemas.microsoft.com/office/drawing/2014/main" id="{68EC7462-870E-4FDF-93D6-4BF098377420}"/>
              </a:ext>
            </a:extLst>
          </p:cNvPr>
          <p:cNvCxnSpPr>
            <a:stCxn id="19" idx="3"/>
          </p:cNvCxnSpPr>
          <p:nvPr/>
        </p:nvCxnSpPr>
        <p:spPr>
          <a:xfrm>
            <a:off x="4829927" y="2800350"/>
            <a:ext cx="1354002" cy="46995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直線コネクタ 20">
            <a:extLst>
              <a:ext uri="{FF2B5EF4-FFF2-40B4-BE49-F238E27FC236}">
                <a16:creationId xmlns:a16="http://schemas.microsoft.com/office/drawing/2014/main" id="{1F58A23D-C22E-45C6-B995-CC9F4100E955}"/>
              </a:ext>
            </a:extLst>
          </p:cNvPr>
          <p:cNvCxnSpPr>
            <a:cxnSpLocks/>
          </p:cNvCxnSpPr>
          <p:nvPr/>
        </p:nvCxnSpPr>
        <p:spPr>
          <a:xfrm flipV="1">
            <a:off x="7081025" y="3115312"/>
            <a:ext cx="22514" cy="15111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09244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グループ化 26">
            <a:extLst>
              <a:ext uri="{FF2B5EF4-FFF2-40B4-BE49-F238E27FC236}">
                <a16:creationId xmlns:a16="http://schemas.microsoft.com/office/drawing/2014/main" id="{A67E78EB-F93E-4AA9-ACDC-1A22AED61492}"/>
              </a:ext>
            </a:extLst>
          </p:cNvPr>
          <p:cNvGrpSpPr>
            <a:grpSpLocks noChangeAspect="1"/>
          </p:cNvGrpSpPr>
          <p:nvPr/>
        </p:nvGrpSpPr>
        <p:grpSpPr>
          <a:xfrm>
            <a:off x="672254" y="1991571"/>
            <a:ext cx="2470594" cy="1692000"/>
            <a:chOff x="8422567" y="634862"/>
            <a:chExt cx="2249792" cy="1540783"/>
          </a:xfrm>
        </p:grpSpPr>
        <p:sp>
          <p:nvSpPr>
            <p:cNvPr id="28" name="正方形/長方形 27">
              <a:extLst>
                <a:ext uri="{FF2B5EF4-FFF2-40B4-BE49-F238E27FC236}">
                  <a16:creationId xmlns:a16="http://schemas.microsoft.com/office/drawing/2014/main" id="{146FF4B7-4405-48A3-9957-EFF448AD1DC8}"/>
                </a:ext>
              </a:extLst>
            </p:cNvPr>
            <p:cNvSpPr/>
            <p:nvPr/>
          </p:nvSpPr>
          <p:spPr>
            <a:xfrm>
              <a:off x="8486641" y="1944813"/>
              <a:ext cx="2185718" cy="230832"/>
            </a:xfrm>
            <a:prstGeom prst="rect">
              <a:avLst/>
            </a:prstGeom>
          </p:spPr>
          <p:txBody>
            <a:bodyPr wrap="square">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1270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Times New Roman" panose="02020603050405020304" pitchFamily="18" charset="0"/>
                </a:rPr>
                <a:t>大阪府環境性能表示（ラベル）</a:t>
              </a:r>
              <a:endParaRPr kumimoji="1" lang="ja-JP" altLang="ja-JP" sz="900" b="0" i="0" u="none" strike="noStrike" kern="1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Times New Roman" panose="02020603050405020304" pitchFamily="18" charset="0"/>
              </a:endParaRPr>
            </a:p>
          </p:txBody>
        </p:sp>
        <p:pic>
          <p:nvPicPr>
            <p:cNvPr id="29" name="図 28">
              <a:extLst>
                <a:ext uri="{FF2B5EF4-FFF2-40B4-BE49-F238E27FC236}">
                  <a16:creationId xmlns:a16="http://schemas.microsoft.com/office/drawing/2014/main" id="{B1D187BC-8786-49EA-AB33-80A2C7698BCF}"/>
                </a:ext>
              </a:extLst>
            </p:cNvPr>
            <p:cNvPicPr>
              <a:picLocks noChangeAspect="1"/>
            </p:cNvPicPr>
            <p:nvPr/>
          </p:nvPicPr>
          <p:blipFill>
            <a:blip r:embed="rId3"/>
            <a:stretch>
              <a:fillRect/>
            </a:stretch>
          </p:blipFill>
          <p:spPr>
            <a:xfrm>
              <a:off x="8422567" y="634862"/>
              <a:ext cx="2085348" cy="1335750"/>
            </a:xfrm>
            <a:prstGeom prst="rect">
              <a:avLst/>
            </a:prstGeom>
          </p:spPr>
        </p:pic>
      </p:grpSp>
      <p:sp>
        <p:nvSpPr>
          <p:cNvPr id="31" name="正方形/長方形 30">
            <a:extLst>
              <a:ext uri="{FF2B5EF4-FFF2-40B4-BE49-F238E27FC236}">
                <a16:creationId xmlns:a16="http://schemas.microsoft.com/office/drawing/2014/main" id="{696063DE-055A-4496-A804-90B6249D71F2}"/>
              </a:ext>
            </a:extLst>
          </p:cNvPr>
          <p:cNvSpPr/>
          <p:nvPr/>
        </p:nvSpPr>
        <p:spPr>
          <a:xfrm>
            <a:off x="233260" y="813206"/>
            <a:ext cx="8669699" cy="3424408"/>
          </a:xfrm>
          <a:prstGeom prst="rect">
            <a:avLst/>
          </a:prstGeom>
          <a:noFill/>
          <a:ln>
            <a:noFill/>
          </a:ln>
          <a:effectLst/>
        </p:spPr>
        <p:style>
          <a:lnRef idx="1">
            <a:schemeClr val="accent6"/>
          </a:lnRef>
          <a:fillRef idx="2">
            <a:schemeClr val="accent6"/>
          </a:fillRef>
          <a:effectRef idx="1">
            <a:schemeClr val="accent6"/>
          </a:effectRef>
          <a:fontRef idx="minor">
            <a:schemeClr val="dk1"/>
          </a:fontRef>
        </p:style>
        <p:txBody>
          <a:bodyPr wrap="square" lIns="92023" tIns="30675" rIns="92023" bIns="30675" anchor="t" anchorCtr="0">
            <a:spAutoFit/>
          </a:bodyPr>
          <a:lstStyle/>
          <a:p>
            <a:pPr defTabSz="676089">
              <a:lnSpc>
                <a:spcPct val="150000"/>
              </a:lnSpc>
              <a:defRPr/>
            </a:pPr>
            <a:r>
              <a:rPr kumimoji="1" lang="ja-JP" altLang="en-US" sz="1400" dirty="0">
                <a:solidFill>
                  <a:prstClr val="black"/>
                </a:solidFill>
                <a:latin typeface="BIZ UDPゴシック" panose="020B0400000000000000" pitchFamily="50" charset="-128"/>
                <a:ea typeface="BIZ UDPゴシック" panose="020B0400000000000000" pitchFamily="50" charset="-128"/>
                <a:cs typeface="Meiryo UI" panose="020B0604030504040204" pitchFamily="50" charset="-128"/>
              </a:rPr>
              <a:t>　</a:t>
            </a:r>
            <a:r>
              <a:rPr kumimoji="1" lang="ja-JP" altLang="en-US"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・建築物環境計画書（</a:t>
            </a:r>
            <a:r>
              <a:rPr kumimoji="1" lang="en-US" altLang="ja-JP"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CASBEE</a:t>
            </a:r>
            <a:r>
              <a:rPr kumimoji="1" lang="ja-JP" altLang="en-US"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）届出制度</a:t>
            </a:r>
            <a:endParaRPr kumimoji="1" lang="en-US" altLang="ja-JP"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endParaRPr>
          </a:p>
          <a:p>
            <a:pPr defTabSz="676089">
              <a:lnSpc>
                <a:spcPct val="150000"/>
              </a:lnSpc>
              <a:defRPr/>
            </a:pPr>
            <a:r>
              <a:rPr kumimoji="1" lang="ja-JP" altLang="en-US" b="1" u="sng" dirty="0">
                <a:solidFill>
                  <a:prstClr val="black"/>
                </a:solidFill>
                <a:latin typeface="BIZ UDPゴシック" panose="020B0400000000000000" pitchFamily="50" charset="-128"/>
                <a:ea typeface="BIZ UDPゴシック" panose="020B0400000000000000" pitchFamily="50" charset="-128"/>
                <a:cs typeface="Meiryo UI" panose="020B0604030504040204" pitchFamily="50" charset="-128"/>
              </a:rPr>
              <a:t>　・</a:t>
            </a:r>
            <a:r>
              <a:rPr kumimoji="1" lang="ja-JP" altLang="en-US" b="1" i="0" u="sng"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一定規模以上の非住宅建築物に、法を上回る基準（断熱性能）適合義務化</a:t>
            </a:r>
            <a:endParaRPr kumimoji="1" lang="en-US" altLang="ja-JP" b="1" i="0" u="sng"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endParaRPr>
          </a:p>
          <a:p>
            <a:pPr defTabSz="676089">
              <a:lnSpc>
                <a:spcPct val="150000"/>
              </a:lnSpc>
              <a:defRPr/>
            </a:pPr>
            <a:r>
              <a:rPr kumimoji="1" lang="ja-JP" altLang="en-US" b="1" i="0" u="sng"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　・一定規模以上の建築物に、再生可能エネルギー設備の導入検討義務化</a:t>
            </a:r>
            <a:endParaRPr kumimoji="1" lang="en-US" altLang="ja-JP" b="1" u="sng" noProof="0" dirty="0">
              <a:solidFill>
                <a:prstClr val="black"/>
              </a:solidFill>
              <a:latin typeface="BIZ UDPゴシック" panose="020B0400000000000000" pitchFamily="50" charset="-128"/>
              <a:ea typeface="BIZ UDPゴシック" panose="020B0400000000000000" pitchFamily="50" charset="-128"/>
              <a:cs typeface="Meiryo UI" panose="020B0604030504040204" pitchFamily="50" charset="-128"/>
            </a:endParaRPr>
          </a:p>
          <a:p>
            <a:pPr marL="0" marR="0" lvl="0" indent="0" algn="l" defTabSz="914290" rtl="0" eaLnBrk="1" fontAlgn="auto" latinLnBrk="0" hangingPunct="1">
              <a:lnSpc>
                <a:spcPct val="150000"/>
              </a:lnSpc>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　</a:t>
            </a:r>
            <a:endParaRPr kumimoji="1" lang="en-US" altLang="ja-JP"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endParaRPr>
          </a:p>
          <a:p>
            <a:pPr marL="0" marR="0" lvl="0" indent="0" algn="l" defTabSz="914290" rtl="0" eaLnBrk="1" fontAlgn="auto" latinLnBrk="0" hangingPunct="1">
              <a:lnSpc>
                <a:spcPct val="150000"/>
              </a:lnSpc>
              <a:spcAft>
                <a:spcPts val="0"/>
              </a:spcAft>
              <a:buClrTx/>
              <a:buSzTx/>
              <a:buFontTx/>
              <a:buNone/>
              <a:tabLst/>
              <a:defRPr/>
            </a:pPr>
            <a:endParaRPr kumimoji="1" lang="en-US" altLang="ja-JP" sz="1400" dirty="0">
              <a:solidFill>
                <a:prstClr val="black"/>
              </a:solidFill>
              <a:latin typeface="BIZ UDPゴシック" panose="020B0400000000000000" pitchFamily="50" charset="-128"/>
              <a:ea typeface="BIZ UDPゴシック" panose="020B0400000000000000" pitchFamily="50" charset="-128"/>
              <a:cs typeface="Meiryo UI" panose="020B0604030504040204" pitchFamily="50" charset="-128"/>
            </a:endParaRPr>
          </a:p>
          <a:p>
            <a:pPr marL="0" marR="0" lvl="0" indent="0" algn="l" defTabSz="914290" rtl="0" eaLnBrk="1" fontAlgn="auto" latinLnBrk="0" hangingPunct="1">
              <a:lnSpc>
                <a:spcPct val="150000"/>
              </a:lnSpc>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endParaRPr>
          </a:p>
          <a:p>
            <a:pPr marL="0" marR="0" lvl="0" indent="0" algn="l" defTabSz="914290" rtl="0" eaLnBrk="1" fontAlgn="auto" latinLnBrk="0" hangingPunct="1">
              <a:lnSpc>
                <a:spcPct val="150000"/>
              </a:lnSpc>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endParaRPr>
          </a:p>
          <a:p>
            <a:pPr marL="0" marR="0" lvl="0" indent="0" algn="l" defTabSz="914290" rtl="0" eaLnBrk="1" fontAlgn="auto" latinLnBrk="0" hangingPunct="1">
              <a:spcBef>
                <a:spcPts val="60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endParaRPr>
          </a:p>
          <a:p>
            <a:pPr marL="0" marR="0" lvl="0" indent="0" algn="l" defTabSz="914290" rtl="0" eaLnBrk="1" fontAlgn="auto" latinLnBrk="0" hangingPunct="1">
              <a:spcBef>
                <a:spcPts val="90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　・広告や工事現場への建築物環境性能ラベル表示制度</a:t>
            </a:r>
            <a:endParaRPr kumimoji="1" lang="en-US" altLang="ja-JP"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endParaRPr>
          </a:p>
          <a:p>
            <a:pPr marL="0" marR="0" lvl="0" indent="0" algn="l" defTabSz="914290" rtl="0" eaLnBrk="1" fontAlgn="auto" latinLnBrk="0" hangingPunct="1">
              <a:spcBef>
                <a:spcPts val="600"/>
              </a:spcBef>
              <a:spcAft>
                <a:spcPts val="0"/>
              </a:spcAft>
              <a:buClrTx/>
              <a:buSzTx/>
              <a:buFontTx/>
              <a:buNone/>
              <a:tabLst/>
              <a:defRPr/>
            </a:pPr>
            <a:r>
              <a:rPr kumimoji="1" lang="ja-JP" altLang="en-US" sz="1400" dirty="0">
                <a:solidFill>
                  <a:prstClr val="black"/>
                </a:solidFill>
                <a:latin typeface="BIZ UDPゴシック" panose="020B0400000000000000" pitchFamily="50" charset="-128"/>
                <a:ea typeface="BIZ UDPゴシック" panose="020B0400000000000000" pitchFamily="50" charset="-128"/>
                <a:cs typeface="Meiryo UI" panose="020B0604030504040204" pitchFamily="50" charset="-128"/>
              </a:rPr>
              <a:t>　・</a:t>
            </a:r>
            <a:r>
              <a:rPr kumimoji="1" lang="ja-JP" altLang="en-US"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建築物の表彰制度（おおさか環境にやさしい建築賞、“涼”デザイン建築賞） </a:t>
            </a:r>
            <a:endParaRPr kumimoji="1" lang="en-US" altLang="ja-JP"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endParaRPr>
          </a:p>
        </p:txBody>
      </p:sp>
      <p:grpSp>
        <p:nvGrpSpPr>
          <p:cNvPr id="2" name="グループ化 1">
            <a:extLst>
              <a:ext uri="{FF2B5EF4-FFF2-40B4-BE49-F238E27FC236}">
                <a16:creationId xmlns:a16="http://schemas.microsoft.com/office/drawing/2014/main" id="{A4601731-DF3C-467F-8859-9D6C74E89418}"/>
              </a:ext>
            </a:extLst>
          </p:cNvPr>
          <p:cNvGrpSpPr/>
          <p:nvPr/>
        </p:nvGrpSpPr>
        <p:grpSpPr>
          <a:xfrm>
            <a:off x="3337557" y="2113027"/>
            <a:ext cx="4274821" cy="1227869"/>
            <a:chOff x="10826427" y="731137"/>
            <a:chExt cx="3928773" cy="1166425"/>
          </a:xfrm>
        </p:grpSpPr>
        <p:pic>
          <p:nvPicPr>
            <p:cNvPr id="20" name="図 19">
              <a:extLst>
                <a:ext uri="{FF2B5EF4-FFF2-40B4-BE49-F238E27FC236}">
                  <a16:creationId xmlns:a16="http://schemas.microsoft.com/office/drawing/2014/main" id="{12E8EB9D-D854-4A53-8921-CFE91C5B1A2F}"/>
                </a:ext>
              </a:extLst>
            </p:cNvPr>
            <p:cNvPicPr>
              <a:picLocks noChangeAspect="1"/>
            </p:cNvPicPr>
            <p:nvPr/>
          </p:nvPicPr>
          <p:blipFill rotWithShape="1">
            <a:blip r:embed="rId3"/>
            <a:srcRect l="1932" t="57274" r="55753" b="31194"/>
            <a:stretch/>
          </p:blipFill>
          <p:spPr>
            <a:xfrm>
              <a:off x="10826427" y="1139415"/>
              <a:ext cx="2441168" cy="426136"/>
            </a:xfrm>
            <a:prstGeom prst="rect">
              <a:avLst/>
            </a:prstGeom>
          </p:spPr>
        </p:pic>
        <p:pic>
          <p:nvPicPr>
            <p:cNvPr id="21" name="図 20">
              <a:extLst>
                <a:ext uri="{FF2B5EF4-FFF2-40B4-BE49-F238E27FC236}">
                  <a16:creationId xmlns:a16="http://schemas.microsoft.com/office/drawing/2014/main" id="{91176935-682A-48FE-A06E-E5337F57C118}"/>
                </a:ext>
              </a:extLst>
            </p:cNvPr>
            <p:cNvPicPr>
              <a:picLocks noChangeAspect="1"/>
            </p:cNvPicPr>
            <p:nvPr/>
          </p:nvPicPr>
          <p:blipFill rotWithShape="1">
            <a:blip r:embed="rId3"/>
            <a:srcRect l="49062" t="34230" r="35204" b="41272"/>
            <a:stretch/>
          </p:blipFill>
          <p:spPr>
            <a:xfrm>
              <a:off x="13585673" y="731137"/>
              <a:ext cx="1169527" cy="1166425"/>
            </a:xfrm>
            <a:prstGeom prst="rect">
              <a:avLst/>
            </a:prstGeom>
          </p:spPr>
        </p:pic>
      </p:grpSp>
      <p:sp>
        <p:nvSpPr>
          <p:cNvPr id="19" name="テキスト ボックス 18">
            <a:extLst>
              <a:ext uri="{FF2B5EF4-FFF2-40B4-BE49-F238E27FC236}">
                <a16:creationId xmlns:a16="http://schemas.microsoft.com/office/drawing/2014/main" id="{8B02D146-BD15-4C74-B283-398363E4B5EB}"/>
              </a:ext>
            </a:extLst>
          </p:cNvPr>
          <p:cNvSpPr txBox="1"/>
          <p:nvPr/>
        </p:nvSpPr>
        <p:spPr>
          <a:xfrm>
            <a:off x="7239131" y="2186426"/>
            <a:ext cx="1783252" cy="276999"/>
          </a:xfrm>
          <a:prstGeom prst="rect">
            <a:avLst/>
          </a:prstGeom>
          <a:noFill/>
        </p:spPr>
        <p:txBody>
          <a:bodyPr wrap="square" rtlCol="0">
            <a:spAutoFit/>
          </a:bodyPr>
          <a:lstStyle/>
          <a:p>
            <a:pPr marL="0" marR="0" lvl="0" indent="0" algn="r" defTabSz="91429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建築環境課</a:t>
            </a:r>
          </a:p>
        </p:txBody>
      </p:sp>
      <p:sp>
        <p:nvSpPr>
          <p:cNvPr id="24" name="テキスト ボックス 23">
            <a:extLst>
              <a:ext uri="{FF2B5EF4-FFF2-40B4-BE49-F238E27FC236}">
                <a16:creationId xmlns:a16="http://schemas.microsoft.com/office/drawing/2014/main" id="{91830873-3554-4677-9C27-3C3FDC176B79}"/>
              </a:ext>
            </a:extLst>
          </p:cNvPr>
          <p:cNvSpPr txBox="1"/>
          <p:nvPr/>
        </p:nvSpPr>
        <p:spPr>
          <a:xfrm>
            <a:off x="0" y="-3484"/>
            <a:ext cx="9144000" cy="400110"/>
          </a:xfrm>
          <a:prstGeom prst="rect">
            <a:avLst/>
          </a:prstGeom>
          <a:solidFill>
            <a:schemeClr val="accent5">
              <a:lumMod val="40000"/>
              <a:lumOff val="60000"/>
            </a:scheme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住宅・建築物に係るこれまでの大阪府の取組</a:t>
            </a:r>
          </a:p>
        </p:txBody>
      </p:sp>
      <p:sp>
        <p:nvSpPr>
          <p:cNvPr id="30" name="正方形/長方形 29">
            <a:extLst>
              <a:ext uri="{FF2B5EF4-FFF2-40B4-BE49-F238E27FC236}">
                <a16:creationId xmlns:a16="http://schemas.microsoft.com/office/drawing/2014/main" id="{2ED22A0A-3989-42CC-ADAF-23448ED1D36A}"/>
              </a:ext>
            </a:extLst>
          </p:cNvPr>
          <p:cNvSpPr/>
          <p:nvPr/>
        </p:nvSpPr>
        <p:spPr bwMode="gray">
          <a:xfrm>
            <a:off x="233260" y="479087"/>
            <a:ext cx="5140126" cy="326367"/>
          </a:xfrm>
          <a:prstGeom prst="rect">
            <a:avLst/>
          </a:prstGeom>
          <a:solidFill>
            <a:schemeClr val="accent1"/>
          </a:solidFill>
          <a:ln w="19050"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87925" marR="0" lvl="0" indent="0" algn="l" defTabSz="732411" rtl="0" eaLnBrk="1" fontAlgn="auto" latinLnBrk="0" hangingPunct="1">
              <a:lnSpc>
                <a:spcPct val="130000"/>
              </a:lnSpc>
              <a:spcBef>
                <a:spcPts val="277"/>
              </a:spcBef>
              <a:spcAft>
                <a:spcPts val="0"/>
              </a:spcAft>
              <a:buClrTx/>
              <a:buSzTx/>
              <a:buFontTx/>
              <a:buNone/>
              <a:tabLst/>
              <a:defRPr/>
            </a:pPr>
            <a:r>
              <a:rPr kumimoji="1" lang="ja-JP" altLang="en-US" sz="1662"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62" b="1" i="0" u="none" strike="noStrike" kern="1200" cap="none" spc="-92"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大阪府気候変動対策の推進に関する条例に基づく取組</a:t>
            </a:r>
          </a:p>
        </p:txBody>
      </p:sp>
      <p:sp>
        <p:nvSpPr>
          <p:cNvPr id="44" name="正方形/長方形 43">
            <a:extLst>
              <a:ext uri="{FF2B5EF4-FFF2-40B4-BE49-F238E27FC236}">
                <a16:creationId xmlns:a16="http://schemas.microsoft.com/office/drawing/2014/main" id="{578ADFC9-9F86-4FB9-9D95-4A774E5B11DB}"/>
              </a:ext>
            </a:extLst>
          </p:cNvPr>
          <p:cNvSpPr/>
          <p:nvPr/>
        </p:nvSpPr>
        <p:spPr bwMode="gray">
          <a:xfrm>
            <a:off x="233259" y="4300304"/>
            <a:ext cx="5261453" cy="336329"/>
          </a:xfrm>
          <a:prstGeom prst="rect">
            <a:avLst/>
          </a:prstGeom>
          <a:solidFill>
            <a:schemeClr val="accent1"/>
          </a:solidFill>
          <a:ln w="19050"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87925" marR="0" lvl="0" indent="0" algn="l" defTabSz="732411" rtl="0" eaLnBrk="1" fontAlgn="auto" latinLnBrk="0" hangingPunct="1">
              <a:lnSpc>
                <a:spcPct val="130000"/>
              </a:lnSpc>
              <a:spcBef>
                <a:spcPts val="277"/>
              </a:spcBef>
              <a:spcAft>
                <a:spcPts val="0"/>
              </a:spcAft>
              <a:buClrTx/>
              <a:buSzTx/>
              <a:buFontTx/>
              <a:buNone/>
              <a:tabLst/>
              <a:defRPr/>
            </a:pPr>
            <a:r>
              <a:rPr kumimoji="1" lang="ja-JP" altLang="en-US" sz="1662"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■その他の</a:t>
            </a:r>
            <a:r>
              <a:rPr kumimoji="1" lang="ja-JP" altLang="en-US" sz="1662" b="1" i="0" u="none" strike="noStrike" kern="1200" cap="none" spc="-92"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住宅・建築物のさらなる省エネ化の普及啓発</a:t>
            </a:r>
          </a:p>
        </p:txBody>
      </p:sp>
      <p:sp>
        <p:nvSpPr>
          <p:cNvPr id="47" name="正方形/長方形 46">
            <a:extLst>
              <a:ext uri="{FF2B5EF4-FFF2-40B4-BE49-F238E27FC236}">
                <a16:creationId xmlns:a16="http://schemas.microsoft.com/office/drawing/2014/main" id="{0939904E-8099-412A-B59A-6FF8E6417B15}"/>
              </a:ext>
            </a:extLst>
          </p:cNvPr>
          <p:cNvSpPr/>
          <p:nvPr/>
        </p:nvSpPr>
        <p:spPr>
          <a:xfrm>
            <a:off x="260678" y="4703083"/>
            <a:ext cx="8642281" cy="569780"/>
          </a:xfrm>
          <a:prstGeom prst="rect">
            <a:avLst/>
          </a:prstGeom>
          <a:noFill/>
          <a:ln>
            <a:noFill/>
          </a:ln>
          <a:effectLst/>
        </p:spPr>
        <p:style>
          <a:lnRef idx="1">
            <a:schemeClr val="accent6"/>
          </a:lnRef>
          <a:fillRef idx="2">
            <a:schemeClr val="accent6"/>
          </a:fillRef>
          <a:effectRef idx="1">
            <a:schemeClr val="accent6"/>
          </a:effectRef>
          <a:fontRef idx="minor">
            <a:schemeClr val="dk1"/>
          </a:fontRef>
        </p:style>
        <p:txBody>
          <a:bodyPr wrap="square" lIns="92023" tIns="30675" rIns="92023" bIns="30675" anchor="t" anchorCtr="0">
            <a:spAutoFit/>
          </a:bodyPr>
          <a:lstStyle/>
          <a:p>
            <a:pPr defTabSz="676089">
              <a:spcBef>
                <a:spcPts val="600"/>
              </a:spcBef>
              <a:defRPr/>
            </a:pPr>
            <a:r>
              <a:rPr kumimoji="1" lang="ja-JP" altLang="en-US" sz="1400" dirty="0">
                <a:solidFill>
                  <a:prstClr val="black"/>
                </a:solidFill>
                <a:latin typeface="BIZ UDPゴシック" panose="020B0400000000000000" pitchFamily="50" charset="-128"/>
                <a:ea typeface="BIZ UDPゴシック" panose="020B0400000000000000" pitchFamily="50" charset="-128"/>
                <a:cs typeface="Meiryo UI" panose="020B0604030504040204" pitchFamily="50" charset="-128"/>
              </a:rPr>
              <a:t>　</a:t>
            </a:r>
            <a:r>
              <a:rPr kumimoji="1" lang="ja-JP" altLang="en-US" sz="140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・在阪建築関係４団体と連携した省エネ住宅・建築物の普及啓発</a:t>
            </a:r>
            <a:endParaRPr kumimoji="1" lang="en-US" altLang="ja-JP" sz="140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endParaRPr>
          </a:p>
          <a:p>
            <a:pPr defTabSz="676089">
              <a:spcBef>
                <a:spcPts val="600"/>
              </a:spcBef>
              <a:defRPr/>
            </a:pPr>
            <a:r>
              <a:rPr kumimoji="1" lang="ja-JP" altLang="en-US" sz="140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　・住宅の断熱化による効果を見える化するツール </a:t>
            </a:r>
            <a:r>
              <a:rPr kumimoji="1" lang="en-US" altLang="ja-JP" sz="140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a:t>
            </a:r>
            <a:r>
              <a:rPr kumimoji="1" lang="ja-JP" altLang="en-US" sz="140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エコミエル</a:t>
            </a:r>
            <a:r>
              <a:rPr kumimoji="1" lang="en-US" altLang="ja-JP" sz="140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a:t>
            </a:r>
            <a:r>
              <a:rPr kumimoji="1" lang="ja-JP" altLang="en-US" sz="1400" dirty="0">
                <a:solidFill>
                  <a:prstClr val="black"/>
                </a:solidFill>
                <a:latin typeface="BIZ UDPゴシック" panose="020B0400000000000000" pitchFamily="50" charset="-128"/>
                <a:ea typeface="BIZ UDPゴシック" panose="020B0400000000000000" pitchFamily="50" charset="-128"/>
                <a:cs typeface="Meiryo UI" panose="020B0604030504040204" pitchFamily="50" charset="-128"/>
              </a:rPr>
              <a:t>の開発・提供</a:t>
            </a:r>
            <a:endParaRPr kumimoji="1" lang="zh-TW" altLang="en-US" sz="140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endParaRPr>
          </a:p>
        </p:txBody>
      </p:sp>
      <p:sp>
        <p:nvSpPr>
          <p:cNvPr id="48" name="正方形/長方形 47">
            <a:extLst>
              <a:ext uri="{FF2B5EF4-FFF2-40B4-BE49-F238E27FC236}">
                <a16:creationId xmlns:a16="http://schemas.microsoft.com/office/drawing/2014/main" id="{DD3F459F-7BEF-48D8-87CA-68CBDF88499A}"/>
              </a:ext>
            </a:extLst>
          </p:cNvPr>
          <p:cNvSpPr/>
          <p:nvPr/>
        </p:nvSpPr>
        <p:spPr>
          <a:xfrm>
            <a:off x="246968" y="5267270"/>
            <a:ext cx="8642281" cy="1416166"/>
          </a:xfrm>
          <a:prstGeom prst="rect">
            <a:avLst/>
          </a:prstGeom>
          <a:noFill/>
          <a:ln>
            <a:noFill/>
          </a:ln>
          <a:effectLst/>
        </p:spPr>
        <p:style>
          <a:lnRef idx="1">
            <a:schemeClr val="accent6"/>
          </a:lnRef>
          <a:fillRef idx="2">
            <a:schemeClr val="accent6"/>
          </a:fillRef>
          <a:effectRef idx="1">
            <a:schemeClr val="accent6"/>
          </a:effectRef>
          <a:fontRef idx="minor">
            <a:schemeClr val="dk1"/>
          </a:fontRef>
        </p:style>
        <p:txBody>
          <a:bodyPr wrap="square" lIns="92023" tIns="30675" rIns="92023" bIns="30675" anchor="t" anchorCtr="0">
            <a:spAutoFit/>
          </a:bodyPr>
          <a:lstStyle/>
          <a:p>
            <a:pPr defTabSz="676089">
              <a:spcBef>
                <a:spcPts val="600"/>
              </a:spcBef>
              <a:defRPr/>
            </a:pPr>
            <a:r>
              <a:rPr kumimoji="1" lang="ja-JP" altLang="en-US"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　・府営住宅活用地における</a:t>
            </a:r>
            <a:r>
              <a:rPr kumimoji="1" lang="en-US" altLang="ja-JP"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ZEH</a:t>
            </a:r>
            <a:r>
              <a:rPr kumimoji="1" lang="ja-JP" altLang="en-US"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等の誘導</a:t>
            </a:r>
            <a:endParaRPr kumimoji="1" lang="en-US" altLang="ja-JP"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endParaRPr>
          </a:p>
          <a:p>
            <a:pPr marL="285750" indent="69850" defTabSz="676089">
              <a:spcBef>
                <a:spcPts val="300"/>
              </a:spcBef>
              <a:buFont typeface="Wingdings" panose="05000000000000000000" pitchFamily="2" charset="2"/>
              <a:buChar char="Ø"/>
              <a:defRPr/>
            </a:pPr>
            <a:r>
              <a:rPr kumimoji="1" lang="ja-JP" altLang="en-US" sz="1200" dirty="0">
                <a:solidFill>
                  <a:prstClr val="black"/>
                </a:solidFill>
                <a:latin typeface="BIZ UDPゴシック" panose="020B0400000000000000" pitchFamily="50" charset="-128"/>
                <a:ea typeface="BIZ UDPゴシック" panose="020B0400000000000000" pitchFamily="50" charset="-128"/>
                <a:cs typeface="Meiryo UI" panose="020B0604030504040204" pitchFamily="50" charset="-128"/>
              </a:rPr>
              <a:t>　</a:t>
            </a: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活用地の売却条件として、住宅においては</a:t>
            </a:r>
            <a:r>
              <a:rPr kumimoji="1" lang="en-US" altLang="ja-JP"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ZEH</a:t>
            </a: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水準以上を要件化</a:t>
            </a:r>
          </a:p>
          <a:p>
            <a:pPr defTabSz="676089">
              <a:spcBef>
                <a:spcPts val="600"/>
              </a:spcBef>
              <a:defRPr/>
            </a:pPr>
            <a:r>
              <a:rPr kumimoji="1" lang="ja-JP" altLang="en-US" sz="1400" dirty="0">
                <a:solidFill>
                  <a:prstClr val="black"/>
                </a:solidFill>
                <a:latin typeface="BIZ UDPゴシック" panose="020B0400000000000000" pitchFamily="50" charset="-128"/>
                <a:ea typeface="BIZ UDPゴシック" panose="020B0400000000000000" pitchFamily="50" charset="-128"/>
                <a:cs typeface="Meiryo UI" panose="020B0604030504040204" pitchFamily="50" charset="-128"/>
              </a:rPr>
              <a:t>　</a:t>
            </a:r>
            <a:r>
              <a:rPr kumimoji="1" lang="ja-JP" altLang="en-US" sz="140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・大阪府内における</a:t>
            </a:r>
            <a:r>
              <a:rPr kumimoji="1" lang="en-US" altLang="ja-JP" sz="140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ZEB</a:t>
            </a:r>
            <a:r>
              <a:rPr kumimoji="1" lang="ja-JP" altLang="en-US" sz="140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事例集を作成、公表</a:t>
            </a:r>
            <a:endParaRPr kumimoji="1" lang="en-US" altLang="ja-JP" sz="140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endParaRPr>
          </a:p>
          <a:p>
            <a:pPr defTabSz="676089">
              <a:spcBef>
                <a:spcPts val="600"/>
              </a:spcBef>
              <a:defRPr/>
            </a:pPr>
            <a:r>
              <a:rPr kumimoji="1" lang="ja-JP" altLang="en-US" sz="1400" dirty="0">
                <a:solidFill>
                  <a:prstClr val="black"/>
                </a:solidFill>
                <a:latin typeface="BIZ UDPゴシック" panose="020B0400000000000000" pitchFamily="50" charset="-128"/>
                <a:ea typeface="BIZ UDPゴシック" panose="020B0400000000000000" pitchFamily="50" charset="-128"/>
                <a:cs typeface="Meiryo UI" panose="020B0604030504040204" pitchFamily="50" charset="-128"/>
              </a:rPr>
              <a:t>　・環境に配慮した建築物の表彰及び現地見学会の実施</a:t>
            </a:r>
            <a:endParaRPr kumimoji="1" lang="en-US" altLang="ja-JP" sz="1400" dirty="0">
              <a:solidFill>
                <a:prstClr val="black"/>
              </a:solidFill>
              <a:latin typeface="BIZ UDPゴシック" panose="020B0400000000000000" pitchFamily="50" charset="-128"/>
              <a:ea typeface="BIZ UDPゴシック" panose="020B0400000000000000" pitchFamily="50" charset="-128"/>
              <a:cs typeface="Meiryo UI" panose="020B0604030504040204" pitchFamily="50" charset="-128"/>
            </a:endParaRPr>
          </a:p>
          <a:p>
            <a:pPr defTabSz="676089">
              <a:spcBef>
                <a:spcPts val="600"/>
              </a:spcBef>
              <a:defRPr/>
            </a:pPr>
            <a:r>
              <a:rPr kumimoji="1" lang="ja-JP" altLang="en-US"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　・住宅及び非住宅の省エネ化（</a:t>
            </a:r>
            <a:r>
              <a:rPr kumimoji="1" lang="en-US" altLang="ja-JP"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ZEH</a:t>
            </a:r>
            <a:r>
              <a:rPr kumimoji="1" lang="ja-JP" altLang="en-US"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化・</a:t>
            </a:r>
            <a:r>
              <a:rPr kumimoji="1" lang="en-US" altLang="ja-JP"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ZEB</a:t>
            </a:r>
            <a:r>
              <a:rPr kumimoji="1" lang="ja-JP" altLang="en-US"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化）に向けた啓発イベント・シンポジウムの開催</a:t>
            </a:r>
          </a:p>
        </p:txBody>
      </p:sp>
      <p:sp>
        <p:nvSpPr>
          <p:cNvPr id="55" name="スライド番号プレースホルダー 2">
            <a:extLst>
              <a:ext uri="{FF2B5EF4-FFF2-40B4-BE49-F238E27FC236}">
                <a16:creationId xmlns:a16="http://schemas.microsoft.com/office/drawing/2014/main" id="{1F54104C-1A09-458D-9C33-7672D9F352F5}"/>
              </a:ext>
            </a:extLst>
          </p:cNvPr>
          <p:cNvSpPr>
            <a:spLocks noGrp="1"/>
          </p:cNvSpPr>
          <p:nvPr>
            <p:ph type="sldNum" sz="quarter" idx="12"/>
          </p:nvPr>
        </p:nvSpPr>
        <p:spPr>
          <a:xfrm>
            <a:off x="6832600" y="6492875"/>
            <a:ext cx="2057400" cy="365125"/>
          </a:xfrm>
        </p:spPr>
        <p:txBody>
          <a:bodyPr/>
          <a:lstStyle/>
          <a:p>
            <a:fld id="{203A2EBC-B70D-400C-B624-6CE949F69608}" type="slidenum">
              <a:rPr kumimoji="1" lang="ja-JP" altLang="en-US" sz="1800" smtClean="0"/>
              <a:t>16</a:t>
            </a:fld>
            <a:endParaRPr kumimoji="1" lang="ja-JP" altLang="en-US" sz="1800" dirty="0"/>
          </a:p>
        </p:txBody>
      </p:sp>
      <p:sp>
        <p:nvSpPr>
          <p:cNvPr id="25" name="正方形/長方形 24">
            <a:extLst>
              <a:ext uri="{FF2B5EF4-FFF2-40B4-BE49-F238E27FC236}">
                <a16:creationId xmlns:a16="http://schemas.microsoft.com/office/drawing/2014/main" id="{5FE4D4DA-63A1-47A4-B555-332C01586337}"/>
              </a:ext>
            </a:extLst>
          </p:cNvPr>
          <p:cNvSpPr/>
          <p:nvPr/>
        </p:nvSpPr>
        <p:spPr>
          <a:xfrm>
            <a:off x="687614" y="2838707"/>
            <a:ext cx="1030634" cy="16033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正方形/長方形 25">
            <a:extLst>
              <a:ext uri="{FF2B5EF4-FFF2-40B4-BE49-F238E27FC236}">
                <a16:creationId xmlns:a16="http://schemas.microsoft.com/office/drawing/2014/main" id="{B8835A20-D7BF-4ED2-886B-DA0670B231B6}"/>
              </a:ext>
            </a:extLst>
          </p:cNvPr>
          <p:cNvSpPr/>
          <p:nvPr/>
        </p:nvSpPr>
        <p:spPr>
          <a:xfrm>
            <a:off x="1757729" y="2518186"/>
            <a:ext cx="432000" cy="32868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1930851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42071C4C-8F63-4535-943C-682D7C392367}"/>
              </a:ext>
            </a:extLst>
          </p:cNvPr>
          <p:cNvSpPr>
            <a:spLocks noGrp="1"/>
          </p:cNvSpPr>
          <p:nvPr>
            <p:ph type="sldNum" sz="quarter" idx="12"/>
          </p:nvPr>
        </p:nvSpPr>
        <p:spPr>
          <a:xfrm>
            <a:off x="6779021" y="6463284"/>
            <a:ext cx="2057400" cy="365125"/>
          </a:xfrm>
        </p:spPr>
        <p:txBody>
          <a:bodyPr/>
          <a:lstStyle/>
          <a:p>
            <a:fld id="{203A2EBC-B70D-400C-B624-6CE949F69608}" type="slidenum">
              <a:rPr kumimoji="1" lang="ja-JP" altLang="en-US" sz="1800" smtClean="0"/>
              <a:t>17</a:t>
            </a:fld>
            <a:endParaRPr kumimoji="1" lang="ja-JP" altLang="en-US" sz="1800" dirty="0"/>
          </a:p>
        </p:txBody>
      </p:sp>
      <p:sp>
        <p:nvSpPr>
          <p:cNvPr id="7" name="テキスト ボックス 6">
            <a:extLst>
              <a:ext uri="{FF2B5EF4-FFF2-40B4-BE49-F238E27FC236}">
                <a16:creationId xmlns:a16="http://schemas.microsoft.com/office/drawing/2014/main" id="{0639154B-2CEE-4A74-9C3C-69D108A9A3DC}"/>
              </a:ext>
            </a:extLst>
          </p:cNvPr>
          <p:cNvSpPr txBox="1"/>
          <p:nvPr/>
        </p:nvSpPr>
        <p:spPr>
          <a:xfrm>
            <a:off x="0" y="-3484"/>
            <a:ext cx="9144000" cy="707886"/>
          </a:xfrm>
          <a:prstGeom prst="rect">
            <a:avLst/>
          </a:prstGeom>
          <a:solidFill>
            <a:schemeClr val="accent5">
              <a:lumMod val="40000"/>
              <a:lumOff val="60000"/>
            </a:schemeClr>
          </a:solidFill>
        </p:spPr>
        <p:txBody>
          <a:bodyPr wrap="square" rtlCol="0">
            <a:spAutoFit/>
          </a:bodyPr>
          <a:lstStyle/>
          <a:p>
            <a:r>
              <a:rPr lang="ja-JP" altLang="en-US" sz="2000" dirty="0">
                <a:latin typeface="BIZ UDPゴシック" panose="020B0400000000000000" pitchFamily="50" charset="-128"/>
                <a:ea typeface="BIZ UDPゴシック" panose="020B0400000000000000" pitchFamily="50" charset="-128"/>
              </a:rPr>
              <a:t>大規模非住宅建築物における外皮性能の条例基準への適合について</a:t>
            </a:r>
            <a:endParaRPr lang="en-US" altLang="ja-JP" sz="2000" dirty="0">
              <a:latin typeface="BIZ UDPゴシック" panose="020B0400000000000000" pitchFamily="50" charset="-128"/>
              <a:ea typeface="BIZ UDPゴシック" panose="020B0400000000000000" pitchFamily="50" charset="-128"/>
            </a:endParaRPr>
          </a:p>
          <a:p>
            <a:endParaRPr lang="en-US" altLang="ja-JP" sz="2000" dirty="0">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2F03E3D2-3E6D-46CA-B067-AA3812BF0A3E}"/>
              </a:ext>
            </a:extLst>
          </p:cNvPr>
          <p:cNvSpPr txBox="1"/>
          <p:nvPr/>
        </p:nvSpPr>
        <p:spPr>
          <a:xfrm>
            <a:off x="2489200" y="5775158"/>
            <a:ext cx="4250504" cy="461665"/>
          </a:xfrm>
          <a:prstGeom prst="rect">
            <a:avLst/>
          </a:prstGeom>
          <a:noFill/>
        </p:spPr>
        <p:txBody>
          <a:bodyPr wrap="square" rtlCol="0">
            <a:spAutoFit/>
          </a:bodyPr>
          <a:lstStyle/>
          <a:p>
            <a:r>
              <a:rPr lang="ja-JP" altLang="en-US" sz="1200" dirty="0">
                <a:latin typeface="BIZ UDPゴシック" panose="020B0400000000000000" pitchFamily="50" charset="-128"/>
                <a:ea typeface="BIZ UDPゴシック" panose="020B0400000000000000" pitchFamily="50" charset="-128"/>
              </a:rPr>
              <a:t>大阪府域の大規模非住宅建築物（延床面積</a:t>
            </a:r>
            <a:r>
              <a:rPr lang="en-US" altLang="ja-JP" sz="1200" dirty="0">
                <a:latin typeface="BIZ UDPゴシック" panose="020B0400000000000000" pitchFamily="50" charset="-128"/>
                <a:ea typeface="BIZ UDPゴシック" panose="020B0400000000000000" pitchFamily="50" charset="-128"/>
              </a:rPr>
              <a:t>2,000</a:t>
            </a:r>
            <a:r>
              <a:rPr lang="ja-JP" altLang="en-US" sz="1200" dirty="0">
                <a:latin typeface="BIZ UDPゴシック" panose="020B0400000000000000" pitchFamily="50" charset="-128"/>
                <a:ea typeface="BIZ UDPゴシック" panose="020B0400000000000000" pitchFamily="50" charset="-128"/>
              </a:rPr>
              <a:t>㎡以上）の</a:t>
            </a:r>
            <a:endParaRPr lang="en-US" altLang="ja-JP" sz="1200" dirty="0">
              <a:latin typeface="BIZ UDPゴシック" panose="020B0400000000000000" pitchFamily="50" charset="-128"/>
              <a:ea typeface="BIZ UDPゴシック" panose="020B0400000000000000" pitchFamily="50" charset="-128"/>
            </a:endParaRPr>
          </a:p>
          <a:p>
            <a:pPr algn="r"/>
            <a:r>
              <a:rPr lang="ja-JP" altLang="en-US" sz="1200" dirty="0">
                <a:latin typeface="BIZ UDPゴシック" panose="020B0400000000000000" pitchFamily="50" charset="-128"/>
                <a:ea typeface="BIZ UDPゴシック" panose="020B0400000000000000" pitchFamily="50" charset="-128"/>
              </a:rPr>
              <a:t>条例</a:t>
            </a:r>
            <a:r>
              <a:rPr lang="en-US" altLang="ja-JP" sz="1200" baseline="300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に定める省エネルギー基準（外皮性能）への適合状況</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0" name="テキスト ボックス 9">
            <a:extLst>
              <a:ext uri="{FF2B5EF4-FFF2-40B4-BE49-F238E27FC236}">
                <a16:creationId xmlns:a16="http://schemas.microsoft.com/office/drawing/2014/main" id="{B3B7E399-FB13-4A42-9863-F3CBD6AFB358}"/>
              </a:ext>
            </a:extLst>
          </p:cNvPr>
          <p:cNvSpPr txBox="1"/>
          <p:nvPr/>
        </p:nvSpPr>
        <p:spPr>
          <a:xfrm>
            <a:off x="6277461" y="413130"/>
            <a:ext cx="2777311" cy="300082"/>
          </a:xfrm>
          <a:prstGeom prst="rect">
            <a:avLst/>
          </a:prstGeom>
          <a:noFill/>
        </p:spPr>
        <p:txBody>
          <a:bodyPr wrap="square" rtlCol="0">
            <a:spAutoFit/>
          </a:bodyPr>
          <a:lstStyle/>
          <a:p>
            <a:r>
              <a:rPr kumimoji="1" lang="en-US" altLang="ja-JP" sz="1350" dirty="0">
                <a:latin typeface="BIZ UDPゴシック" panose="020B0400000000000000" pitchFamily="50" charset="-128"/>
                <a:ea typeface="BIZ UDPゴシック" panose="020B0400000000000000" pitchFamily="50" charset="-128"/>
              </a:rPr>
              <a:t>【</a:t>
            </a:r>
            <a:r>
              <a:rPr kumimoji="1" lang="ja-JP" altLang="en-US" sz="1350" dirty="0">
                <a:latin typeface="BIZ UDPゴシック" panose="020B0400000000000000" pitchFamily="50" charset="-128"/>
                <a:ea typeface="BIZ UDPゴシック" panose="020B0400000000000000" pitchFamily="50" charset="-128"/>
              </a:rPr>
              <a:t>建築物環境計画書届出資料より</a:t>
            </a:r>
            <a:r>
              <a:rPr kumimoji="1" lang="en-US" altLang="ja-JP" sz="1350" dirty="0">
                <a:latin typeface="BIZ UDPゴシック" panose="020B0400000000000000" pitchFamily="50" charset="-128"/>
                <a:ea typeface="BIZ UDPゴシック" panose="020B0400000000000000" pitchFamily="50" charset="-128"/>
              </a:rPr>
              <a:t>】</a:t>
            </a:r>
            <a:endParaRPr kumimoji="1" lang="ja-JP" altLang="en-US" sz="1350" dirty="0">
              <a:latin typeface="BIZ UDPゴシック" panose="020B0400000000000000" pitchFamily="50" charset="-128"/>
              <a:ea typeface="BIZ UDPゴシック" panose="020B0400000000000000" pitchFamily="50" charset="-128"/>
            </a:endParaRPr>
          </a:p>
        </p:txBody>
      </p:sp>
      <p:sp>
        <p:nvSpPr>
          <p:cNvPr id="11" name="テキスト ボックス 10">
            <a:extLst>
              <a:ext uri="{FF2B5EF4-FFF2-40B4-BE49-F238E27FC236}">
                <a16:creationId xmlns:a16="http://schemas.microsoft.com/office/drawing/2014/main" id="{F109D698-A216-4192-8758-92A078BD773E}"/>
              </a:ext>
            </a:extLst>
          </p:cNvPr>
          <p:cNvSpPr txBox="1"/>
          <p:nvPr/>
        </p:nvSpPr>
        <p:spPr>
          <a:xfrm>
            <a:off x="3628932" y="6321541"/>
            <a:ext cx="3291840" cy="276999"/>
          </a:xfrm>
          <a:prstGeom prst="rect">
            <a:avLst/>
          </a:prstGeom>
          <a:noFill/>
        </p:spPr>
        <p:txBody>
          <a:bodyPr wrap="square" rtlCol="0">
            <a:spAutoFit/>
          </a:bodyPr>
          <a:lstStyle/>
          <a:p>
            <a:r>
              <a:rPr kumimoji="1" lang="en-US" altLang="ja-JP" sz="1200" dirty="0"/>
              <a:t>※</a:t>
            </a:r>
            <a:r>
              <a:rPr kumimoji="1" lang="ja-JP" altLang="en-US" sz="1200" dirty="0">
                <a:latin typeface="BIZ UDPゴシック" panose="020B0400000000000000" pitchFamily="50" charset="-128"/>
                <a:ea typeface="BIZ UDPゴシック" panose="020B0400000000000000" pitchFamily="50" charset="-128"/>
              </a:rPr>
              <a:t>「大阪府気候変動対策の推進に関する条例」</a:t>
            </a:r>
          </a:p>
        </p:txBody>
      </p:sp>
      <p:pic>
        <p:nvPicPr>
          <p:cNvPr id="3" name="グラフィックス 2">
            <a:extLst>
              <a:ext uri="{FF2B5EF4-FFF2-40B4-BE49-F238E27FC236}">
                <a16:creationId xmlns:a16="http://schemas.microsoft.com/office/drawing/2014/main" id="{F986A6D8-825D-4D2D-9D31-EACE37C55B8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49315" y="995513"/>
            <a:ext cx="6005513" cy="4779645"/>
          </a:xfrm>
          <a:prstGeom prst="rect">
            <a:avLst/>
          </a:prstGeom>
        </p:spPr>
      </p:pic>
      <p:sp>
        <p:nvSpPr>
          <p:cNvPr id="13" name="テキスト ボックス 12">
            <a:extLst>
              <a:ext uri="{FF2B5EF4-FFF2-40B4-BE49-F238E27FC236}">
                <a16:creationId xmlns:a16="http://schemas.microsoft.com/office/drawing/2014/main" id="{9FDAEE43-E410-46FE-89FC-A43A8AF71F01}"/>
              </a:ext>
            </a:extLst>
          </p:cNvPr>
          <p:cNvSpPr txBox="1"/>
          <p:nvPr/>
        </p:nvSpPr>
        <p:spPr>
          <a:xfrm>
            <a:off x="6354828" y="1082842"/>
            <a:ext cx="2340610" cy="461665"/>
          </a:xfrm>
          <a:prstGeom prst="rect">
            <a:avLst/>
          </a:prstGeom>
          <a:solidFill>
            <a:schemeClr val="bg1"/>
          </a:solidFill>
          <a:ln>
            <a:solidFill>
              <a:schemeClr val="accent1">
                <a:shade val="50000"/>
              </a:schemeClr>
            </a:solidFill>
          </a:ln>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適合率：ほぼ</a:t>
            </a:r>
            <a:r>
              <a:rPr kumimoji="1" lang="en-US" altLang="ja-JP" sz="2400" dirty="0">
                <a:latin typeface="BIZ UDPゴシック" panose="020B0400000000000000" pitchFamily="50" charset="-128"/>
                <a:ea typeface="BIZ UDPゴシック" panose="020B0400000000000000" pitchFamily="50" charset="-128"/>
              </a:rPr>
              <a:t>100</a:t>
            </a:r>
            <a:r>
              <a:rPr kumimoji="1" lang="en-US" altLang="ja-JP" dirty="0">
                <a:latin typeface="BIZ UDPゴシック" panose="020B0400000000000000" pitchFamily="50" charset="-128"/>
                <a:ea typeface="BIZ UDPゴシック" panose="020B0400000000000000" pitchFamily="50" charset="-128"/>
              </a:rPr>
              <a:t>%</a:t>
            </a:r>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41161133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EF9DEEEB-5479-4BEA-9534-26A83ED776A5}"/>
              </a:ext>
            </a:extLst>
          </p:cNvPr>
          <p:cNvSpPr txBox="1"/>
          <p:nvPr/>
        </p:nvSpPr>
        <p:spPr>
          <a:xfrm>
            <a:off x="263981" y="3245942"/>
            <a:ext cx="4185314" cy="461665"/>
          </a:xfrm>
          <a:prstGeom prst="rect">
            <a:avLst/>
          </a:prstGeom>
          <a:noFill/>
        </p:spPr>
        <p:txBody>
          <a:bodyPr wrap="square" rtlCol="0">
            <a:spAutoFit/>
          </a:bodyPr>
          <a:lstStyle/>
          <a:p>
            <a:r>
              <a:rPr lang="ja-JP" altLang="en-US" sz="1200" dirty="0">
                <a:latin typeface="BIZ UDPゴシック" panose="020B0400000000000000" pitchFamily="50" charset="-128"/>
                <a:ea typeface="BIZ UDPゴシック" panose="020B0400000000000000" pitchFamily="50" charset="-128"/>
              </a:rPr>
              <a:t>大阪府域の大規模建築物（延床面積</a:t>
            </a:r>
            <a:r>
              <a:rPr lang="en-US" altLang="ja-JP" sz="1200" dirty="0">
                <a:latin typeface="BIZ UDPゴシック" panose="020B0400000000000000" pitchFamily="50" charset="-128"/>
                <a:ea typeface="BIZ UDPゴシック" panose="020B0400000000000000" pitchFamily="50" charset="-128"/>
              </a:rPr>
              <a:t>2,000㎡</a:t>
            </a:r>
            <a:r>
              <a:rPr lang="ja-JP" altLang="en-US" sz="1200" dirty="0">
                <a:latin typeface="BIZ UDPゴシック" panose="020B0400000000000000" pitchFamily="50" charset="-128"/>
                <a:ea typeface="BIZ UDPゴシック" panose="020B0400000000000000" pitchFamily="50" charset="-128"/>
              </a:rPr>
              <a:t>以上）における</a:t>
            </a:r>
          </a:p>
          <a:p>
            <a:pPr algn="r"/>
            <a:r>
              <a:rPr lang="ja-JP" altLang="en-US" sz="1200" dirty="0">
                <a:latin typeface="BIZ UDPゴシック" panose="020B0400000000000000" pitchFamily="50" charset="-128"/>
                <a:ea typeface="BIZ UDPゴシック" panose="020B0400000000000000" pitchFamily="50" charset="-128"/>
              </a:rPr>
              <a:t>再生可能エネルギー利用設備の導入状況</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1" name="テキスト ボックス 10">
            <a:extLst>
              <a:ext uri="{FF2B5EF4-FFF2-40B4-BE49-F238E27FC236}">
                <a16:creationId xmlns:a16="http://schemas.microsoft.com/office/drawing/2014/main" id="{8AAEC9F1-7A49-49C8-8DB3-2509DC00756B}"/>
              </a:ext>
            </a:extLst>
          </p:cNvPr>
          <p:cNvSpPr txBox="1"/>
          <p:nvPr/>
        </p:nvSpPr>
        <p:spPr>
          <a:xfrm>
            <a:off x="4709450" y="1696649"/>
            <a:ext cx="3788224" cy="1138773"/>
          </a:xfrm>
          <a:prstGeom prst="rect">
            <a:avLst/>
          </a:prstGeom>
          <a:noFill/>
          <a:ln>
            <a:solidFill>
              <a:schemeClr val="accent1">
                <a:shade val="50000"/>
              </a:schemeClr>
            </a:solidFill>
          </a:ln>
        </p:spPr>
        <p:txBody>
          <a:bodyPr wrap="square" rtlCol="0">
            <a:spAutoFit/>
          </a:bodyPr>
          <a:lstStyle/>
          <a:p>
            <a:r>
              <a:rPr lang="ja-JP" altLang="en-US" sz="1600" dirty="0">
                <a:latin typeface="BIZ UDPゴシック" panose="020B0400000000000000" pitchFamily="50" charset="-128"/>
                <a:ea typeface="BIZ UDPゴシック" panose="020B0400000000000000" pitchFamily="50" charset="-128"/>
              </a:rPr>
              <a:t>　大阪府域の大規模建築物における</a:t>
            </a:r>
            <a:endParaRPr lang="en-US" altLang="ja-JP" sz="1600" dirty="0">
              <a:latin typeface="BIZ UDPゴシック" panose="020B0400000000000000" pitchFamily="50" charset="-128"/>
              <a:ea typeface="BIZ UDPゴシック" panose="020B0400000000000000" pitchFamily="50" charset="-128"/>
            </a:endParaRPr>
          </a:p>
          <a:p>
            <a:pPr algn="r"/>
            <a:r>
              <a:rPr lang="ja-JP" altLang="en-US" sz="1600" dirty="0">
                <a:latin typeface="BIZ UDPゴシック" panose="020B0400000000000000" pitchFamily="50" charset="-128"/>
                <a:ea typeface="BIZ UDPゴシック" panose="020B0400000000000000" pitchFamily="50" charset="-128"/>
              </a:rPr>
              <a:t>再エネ設備の導入率</a:t>
            </a:r>
            <a:endParaRPr lang="en-US" altLang="ja-JP" sz="1600" dirty="0">
              <a:latin typeface="BIZ UDPゴシック" panose="020B0400000000000000" pitchFamily="50" charset="-128"/>
              <a:ea typeface="BIZ UDPゴシック" panose="020B0400000000000000" pitchFamily="50" charset="-128"/>
            </a:endParaRPr>
          </a:p>
          <a:p>
            <a:pPr algn="r"/>
            <a:endParaRPr kumimoji="1" lang="en-US" altLang="ja-JP" sz="1600" dirty="0">
              <a:latin typeface="BIZ UDPゴシック" panose="020B0400000000000000" pitchFamily="50" charset="-128"/>
              <a:ea typeface="BIZ UDPゴシック" panose="020B0400000000000000" pitchFamily="50" charset="-128"/>
            </a:endParaRPr>
          </a:p>
          <a:p>
            <a:pPr algn="ctr"/>
            <a:r>
              <a:rPr kumimoji="1" lang="en-US" altLang="ja-JP" sz="2000" dirty="0">
                <a:latin typeface="BIZ UDPゴシック" panose="020B0400000000000000" pitchFamily="50" charset="-128"/>
                <a:ea typeface="BIZ UDPゴシック" panose="020B0400000000000000" pitchFamily="50" charset="-128"/>
              </a:rPr>
              <a:t>20</a:t>
            </a:r>
            <a:r>
              <a:rPr kumimoji="1" lang="en-US" altLang="ja-JP"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未満</a:t>
            </a:r>
          </a:p>
        </p:txBody>
      </p:sp>
      <p:sp>
        <p:nvSpPr>
          <p:cNvPr id="12" name="テキスト ボックス 11">
            <a:extLst>
              <a:ext uri="{FF2B5EF4-FFF2-40B4-BE49-F238E27FC236}">
                <a16:creationId xmlns:a16="http://schemas.microsoft.com/office/drawing/2014/main" id="{23993D88-2CB3-4B95-B1F2-25F45E9F7B21}"/>
              </a:ext>
            </a:extLst>
          </p:cNvPr>
          <p:cNvSpPr txBox="1"/>
          <p:nvPr/>
        </p:nvSpPr>
        <p:spPr>
          <a:xfrm>
            <a:off x="0" y="3811"/>
            <a:ext cx="9144000" cy="707886"/>
          </a:xfrm>
          <a:prstGeom prst="rect">
            <a:avLst/>
          </a:prstGeom>
          <a:solidFill>
            <a:schemeClr val="accent5">
              <a:lumMod val="40000"/>
              <a:lumOff val="60000"/>
            </a:schemeClr>
          </a:solidFill>
        </p:spPr>
        <p:txBody>
          <a:bodyPr wrap="square" rtlCol="0">
            <a:spAutoFit/>
          </a:bodyPr>
          <a:lstStyle/>
          <a:p>
            <a:r>
              <a:rPr lang="ja-JP" altLang="en-US" sz="2000" dirty="0">
                <a:latin typeface="BIZ UDPゴシック" panose="020B0400000000000000" pitchFamily="50" charset="-128"/>
                <a:ea typeface="BIZ UDPゴシック" panose="020B0400000000000000" pitchFamily="50" charset="-128"/>
              </a:rPr>
              <a:t>大規模建築物における再生可能エネルギー利用設備の導入について</a:t>
            </a:r>
            <a:endParaRPr lang="en-US" altLang="ja-JP" sz="2000" dirty="0">
              <a:latin typeface="BIZ UDPゴシック" panose="020B0400000000000000" pitchFamily="50" charset="-128"/>
              <a:ea typeface="BIZ UDPゴシック" panose="020B0400000000000000" pitchFamily="50" charset="-128"/>
            </a:endParaRPr>
          </a:p>
          <a:p>
            <a:endParaRPr lang="en-US" altLang="ja-JP" sz="2000" dirty="0">
              <a:latin typeface="BIZ UDPゴシック" panose="020B0400000000000000" pitchFamily="50" charset="-128"/>
              <a:ea typeface="BIZ UDPゴシック" panose="020B0400000000000000" pitchFamily="50" charset="-128"/>
            </a:endParaRPr>
          </a:p>
        </p:txBody>
      </p:sp>
      <p:sp>
        <p:nvSpPr>
          <p:cNvPr id="13" name="テキスト ボックス 12">
            <a:extLst>
              <a:ext uri="{FF2B5EF4-FFF2-40B4-BE49-F238E27FC236}">
                <a16:creationId xmlns:a16="http://schemas.microsoft.com/office/drawing/2014/main" id="{D0B7882D-BC1D-49CB-866A-D6A32C7DB03A}"/>
              </a:ext>
            </a:extLst>
          </p:cNvPr>
          <p:cNvSpPr txBox="1"/>
          <p:nvPr/>
        </p:nvSpPr>
        <p:spPr>
          <a:xfrm>
            <a:off x="6366689" y="406652"/>
            <a:ext cx="2777311" cy="300082"/>
          </a:xfrm>
          <a:prstGeom prst="rect">
            <a:avLst/>
          </a:prstGeom>
          <a:noFill/>
        </p:spPr>
        <p:txBody>
          <a:bodyPr wrap="square" rtlCol="0">
            <a:spAutoFit/>
          </a:bodyPr>
          <a:lstStyle/>
          <a:p>
            <a:r>
              <a:rPr kumimoji="1" lang="en-US" altLang="ja-JP" sz="1350" dirty="0">
                <a:latin typeface="BIZ UDPゴシック" panose="020B0400000000000000" pitchFamily="50" charset="-128"/>
                <a:ea typeface="BIZ UDPゴシック" panose="020B0400000000000000" pitchFamily="50" charset="-128"/>
              </a:rPr>
              <a:t>【</a:t>
            </a:r>
            <a:r>
              <a:rPr kumimoji="1" lang="ja-JP" altLang="en-US" sz="1350" dirty="0">
                <a:latin typeface="BIZ UDPゴシック" panose="020B0400000000000000" pitchFamily="50" charset="-128"/>
                <a:ea typeface="BIZ UDPゴシック" panose="020B0400000000000000" pitchFamily="50" charset="-128"/>
              </a:rPr>
              <a:t>建築物環境計画書届出資料より</a:t>
            </a:r>
            <a:r>
              <a:rPr kumimoji="1" lang="en-US" altLang="ja-JP" sz="1350" dirty="0">
                <a:latin typeface="BIZ UDPゴシック" panose="020B0400000000000000" pitchFamily="50" charset="-128"/>
                <a:ea typeface="BIZ UDPゴシック" panose="020B0400000000000000" pitchFamily="50" charset="-128"/>
              </a:rPr>
              <a:t>】</a:t>
            </a:r>
            <a:endParaRPr kumimoji="1" lang="ja-JP" altLang="en-US" sz="1350" dirty="0">
              <a:latin typeface="BIZ UDPゴシック" panose="020B0400000000000000" pitchFamily="50" charset="-128"/>
              <a:ea typeface="BIZ UDPゴシック" panose="020B0400000000000000" pitchFamily="50" charset="-128"/>
            </a:endParaRPr>
          </a:p>
        </p:txBody>
      </p:sp>
      <p:sp>
        <p:nvSpPr>
          <p:cNvPr id="4" name="スライド番号プレースホルダー 3">
            <a:extLst>
              <a:ext uri="{FF2B5EF4-FFF2-40B4-BE49-F238E27FC236}">
                <a16:creationId xmlns:a16="http://schemas.microsoft.com/office/drawing/2014/main" id="{652D0730-729E-446F-83F9-24D8F1517B0C}"/>
              </a:ext>
            </a:extLst>
          </p:cNvPr>
          <p:cNvSpPr>
            <a:spLocks noGrp="1"/>
          </p:cNvSpPr>
          <p:nvPr>
            <p:ph type="sldNum" sz="quarter" idx="12"/>
          </p:nvPr>
        </p:nvSpPr>
        <p:spPr>
          <a:xfrm>
            <a:off x="8351520" y="6478904"/>
            <a:ext cx="501194" cy="365125"/>
          </a:xfrm>
        </p:spPr>
        <p:txBody>
          <a:bodyPr/>
          <a:lstStyle/>
          <a:p>
            <a:fld id="{203A2EBC-B70D-400C-B624-6CE949F69608}" type="slidenum">
              <a:rPr kumimoji="1" lang="ja-JP" altLang="en-US" sz="1800" smtClean="0"/>
              <a:t>18</a:t>
            </a:fld>
            <a:endParaRPr kumimoji="1" lang="ja-JP" altLang="en-US" sz="1800" dirty="0"/>
          </a:p>
        </p:txBody>
      </p:sp>
      <p:pic>
        <p:nvPicPr>
          <p:cNvPr id="7" name="図 6">
            <a:extLst>
              <a:ext uri="{FF2B5EF4-FFF2-40B4-BE49-F238E27FC236}">
                <a16:creationId xmlns:a16="http://schemas.microsoft.com/office/drawing/2014/main" id="{857EC1AA-B254-4BB0-8A01-7F47A79C102C}"/>
              </a:ext>
            </a:extLst>
          </p:cNvPr>
          <p:cNvPicPr>
            <a:picLocks noChangeAspect="1"/>
          </p:cNvPicPr>
          <p:nvPr/>
        </p:nvPicPr>
        <p:blipFill rotWithShape="1">
          <a:blip r:embed="rId2"/>
          <a:srcRect t="14197"/>
          <a:stretch/>
        </p:blipFill>
        <p:spPr>
          <a:xfrm>
            <a:off x="463903" y="883046"/>
            <a:ext cx="3385402" cy="2443402"/>
          </a:xfrm>
          <a:prstGeom prst="rect">
            <a:avLst/>
          </a:prstGeom>
        </p:spPr>
      </p:pic>
      <p:pic>
        <p:nvPicPr>
          <p:cNvPr id="20" name="図 19">
            <a:extLst>
              <a:ext uri="{FF2B5EF4-FFF2-40B4-BE49-F238E27FC236}">
                <a16:creationId xmlns:a16="http://schemas.microsoft.com/office/drawing/2014/main" id="{174E085D-E9AC-48A6-8E7B-86876F78892E}"/>
              </a:ext>
            </a:extLst>
          </p:cNvPr>
          <p:cNvPicPr>
            <a:picLocks noChangeAspect="1"/>
          </p:cNvPicPr>
          <p:nvPr/>
        </p:nvPicPr>
        <p:blipFill rotWithShape="1">
          <a:blip r:embed="rId3"/>
          <a:srcRect t="10954"/>
          <a:stretch/>
        </p:blipFill>
        <p:spPr>
          <a:xfrm>
            <a:off x="597302" y="4151725"/>
            <a:ext cx="3518672" cy="2648453"/>
          </a:xfrm>
          <a:prstGeom prst="rect">
            <a:avLst/>
          </a:prstGeom>
        </p:spPr>
      </p:pic>
      <p:pic>
        <p:nvPicPr>
          <p:cNvPr id="22" name="図 21">
            <a:extLst>
              <a:ext uri="{FF2B5EF4-FFF2-40B4-BE49-F238E27FC236}">
                <a16:creationId xmlns:a16="http://schemas.microsoft.com/office/drawing/2014/main" id="{66A0641E-F5D2-48E3-9C46-C07C48AFA3AC}"/>
              </a:ext>
            </a:extLst>
          </p:cNvPr>
          <p:cNvPicPr>
            <a:picLocks noChangeAspect="1"/>
          </p:cNvPicPr>
          <p:nvPr/>
        </p:nvPicPr>
        <p:blipFill rotWithShape="1">
          <a:blip r:embed="rId4"/>
          <a:srcRect t="12655"/>
          <a:stretch/>
        </p:blipFill>
        <p:spPr>
          <a:xfrm>
            <a:off x="4895763" y="4218476"/>
            <a:ext cx="3432589" cy="2542587"/>
          </a:xfrm>
          <a:prstGeom prst="rect">
            <a:avLst/>
          </a:prstGeom>
        </p:spPr>
      </p:pic>
      <p:sp>
        <p:nvSpPr>
          <p:cNvPr id="15" name="テキスト ボックス 14">
            <a:extLst>
              <a:ext uri="{FF2B5EF4-FFF2-40B4-BE49-F238E27FC236}">
                <a16:creationId xmlns:a16="http://schemas.microsoft.com/office/drawing/2014/main" id="{12B729DE-EB3F-4459-AAA4-AC3EB65E3503}"/>
              </a:ext>
            </a:extLst>
          </p:cNvPr>
          <p:cNvSpPr txBox="1"/>
          <p:nvPr/>
        </p:nvSpPr>
        <p:spPr>
          <a:xfrm>
            <a:off x="2108603" y="3937943"/>
            <a:ext cx="690880" cy="276999"/>
          </a:xfrm>
          <a:prstGeom prst="rect">
            <a:avLst/>
          </a:prstGeom>
          <a:noFill/>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（住宅）</a:t>
            </a:r>
          </a:p>
        </p:txBody>
      </p:sp>
      <p:sp>
        <p:nvSpPr>
          <p:cNvPr id="16" name="テキスト ボックス 15">
            <a:extLst>
              <a:ext uri="{FF2B5EF4-FFF2-40B4-BE49-F238E27FC236}">
                <a16:creationId xmlns:a16="http://schemas.microsoft.com/office/drawing/2014/main" id="{7D9D2657-B199-4F4D-9305-325D2F6972F2}"/>
              </a:ext>
            </a:extLst>
          </p:cNvPr>
          <p:cNvSpPr txBox="1"/>
          <p:nvPr/>
        </p:nvSpPr>
        <p:spPr>
          <a:xfrm>
            <a:off x="6285409" y="3936535"/>
            <a:ext cx="857250" cy="276999"/>
          </a:xfrm>
          <a:prstGeom prst="rect">
            <a:avLst/>
          </a:prstGeom>
          <a:noFill/>
        </p:spPr>
        <p:txBody>
          <a:bodyPr wrap="square" rtlCol="0">
            <a:spAutoFit/>
          </a:bodyPr>
          <a:lstStyle/>
          <a:p>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非住宅）</a:t>
            </a:r>
          </a:p>
        </p:txBody>
      </p:sp>
      <p:sp>
        <p:nvSpPr>
          <p:cNvPr id="24" name="テキスト ボックス 23">
            <a:extLst>
              <a:ext uri="{FF2B5EF4-FFF2-40B4-BE49-F238E27FC236}">
                <a16:creationId xmlns:a16="http://schemas.microsoft.com/office/drawing/2014/main" id="{46FA945E-BFF7-44F2-B4FD-12944D621A24}"/>
              </a:ext>
            </a:extLst>
          </p:cNvPr>
          <p:cNvSpPr txBox="1"/>
          <p:nvPr/>
        </p:nvSpPr>
        <p:spPr>
          <a:xfrm>
            <a:off x="2979912" y="5409871"/>
            <a:ext cx="660663" cy="253916"/>
          </a:xfrm>
          <a:prstGeom prst="rect">
            <a:avLst/>
          </a:prstGeom>
          <a:solidFill>
            <a:schemeClr val="bg1">
              <a:alpha val="50000"/>
            </a:schemeClr>
          </a:solidFill>
        </p:spPr>
        <p:txBody>
          <a:bodyPr wrap="square" rtlCol="0">
            <a:spAutoFit/>
          </a:bodyPr>
          <a:lstStyle/>
          <a:p>
            <a:r>
              <a:rPr kumimoji="1" lang="en-US" altLang="ja-JP" sz="1050" b="1" dirty="0">
                <a:solidFill>
                  <a:srgbClr val="FF0000"/>
                </a:solidFill>
                <a:latin typeface="BIZ UDPゴシック" panose="020B0400000000000000" pitchFamily="50" charset="-128"/>
                <a:ea typeface="BIZ UDPゴシック" panose="020B0400000000000000" pitchFamily="50" charset="-128"/>
              </a:rPr>
              <a:t>18.3%</a:t>
            </a:r>
            <a:r>
              <a:rPr kumimoji="1" lang="en-US" altLang="ja-JP" sz="1050" dirty="0">
                <a:latin typeface="BIZ UDPゴシック" panose="020B0400000000000000" pitchFamily="50" charset="-128"/>
                <a:ea typeface="BIZ UDPゴシック" panose="020B0400000000000000" pitchFamily="50" charset="-128"/>
              </a:rPr>
              <a:t> </a:t>
            </a:r>
            <a:endParaRPr kumimoji="1" lang="ja-JP" altLang="en-US" sz="1050" dirty="0">
              <a:latin typeface="BIZ UDPゴシック" panose="020B0400000000000000" pitchFamily="50" charset="-128"/>
              <a:ea typeface="BIZ UDPゴシック" panose="020B0400000000000000" pitchFamily="50" charset="-128"/>
            </a:endParaRPr>
          </a:p>
        </p:txBody>
      </p:sp>
      <p:sp>
        <p:nvSpPr>
          <p:cNvPr id="25" name="テキスト ボックス 24">
            <a:extLst>
              <a:ext uri="{FF2B5EF4-FFF2-40B4-BE49-F238E27FC236}">
                <a16:creationId xmlns:a16="http://schemas.microsoft.com/office/drawing/2014/main" id="{30A840ED-91DB-444C-98DC-B5495894BFF5}"/>
              </a:ext>
            </a:extLst>
          </p:cNvPr>
          <p:cNvSpPr txBox="1"/>
          <p:nvPr/>
        </p:nvSpPr>
        <p:spPr>
          <a:xfrm>
            <a:off x="2750674" y="1994900"/>
            <a:ext cx="660663" cy="253916"/>
          </a:xfrm>
          <a:prstGeom prst="rect">
            <a:avLst/>
          </a:prstGeom>
          <a:solidFill>
            <a:schemeClr val="bg1">
              <a:alpha val="50000"/>
            </a:schemeClr>
          </a:solidFill>
        </p:spPr>
        <p:txBody>
          <a:bodyPr wrap="square" rtlCol="0">
            <a:spAutoFit/>
          </a:bodyPr>
          <a:lstStyle/>
          <a:p>
            <a:r>
              <a:rPr kumimoji="1" lang="en-US" altLang="ja-JP" sz="1050" b="1" dirty="0">
                <a:solidFill>
                  <a:srgbClr val="FF0000"/>
                </a:solidFill>
                <a:latin typeface="BIZ UDPゴシック" panose="020B0400000000000000" pitchFamily="50" charset="-128"/>
                <a:ea typeface="BIZ UDPゴシック" panose="020B0400000000000000" pitchFamily="50" charset="-128"/>
              </a:rPr>
              <a:t>19.0%</a:t>
            </a:r>
            <a:r>
              <a:rPr kumimoji="1" lang="en-US" altLang="ja-JP" sz="1050" dirty="0">
                <a:latin typeface="BIZ UDPゴシック" panose="020B0400000000000000" pitchFamily="50" charset="-128"/>
                <a:ea typeface="BIZ UDPゴシック" panose="020B0400000000000000" pitchFamily="50" charset="-128"/>
              </a:rPr>
              <a:t> </a:t>
            </a:r>
            <a:endParaRPr kumimoji="1" lang="ja-JP" altLang="en-US" sz="1050" dirty="0">
              <a:latin typeface="BIZ UDPゴシック" panose="020B0400000000000000" pitchFamily="50" charset="-128"/>
              <a:ea typeface="BIZ UDPゴシック" panose="020B0400000000000000" pitchFamily="50" charset="-128"/>
            </a:endParaRPr>
          </a:p>
        </p:txBody>
      </p:sp>
      <p:sp>
        <p:nvSpPr>
          <p:cNvPr id="27" name="テキスト ボックス 26">
            <a:extLst>
              <a:ext uri="{FF2B5EF4-FFF2-40B4-BE49-F238E27FC236}">
                <a16:creationId xmlns:a16="http://schemas.microsoft.com/office/drawing/2014/main" id="{494DE2EF-C6CC-4122-B492-674ACB401564}"/>
              </a:ext>
            </a:extLst>
          </p:cNvPr>
          <p:cNvSpPr txBox="1"/>
          <p:nvPr/>
        </p:nvSpPr>
        <p:spPr>
          <a:xfrm>
            <a:off x="7142660" y="5409871"/>
            <a:ext cx="763080" cy="253916"/>
          </a:xfrm>
          <a:prstGeom prst="rect">
            <a:avLst/>
          </a:prstGeom>
          <a:solidFill>
            <a:schemeClr val="bg1">
              <a:alpha val="50000"/>
            </a:schemeClr>
          </a:solidFill>
        </p:spPr>
        <p:txBody>
          <a:bodyPr wrap="square" rtlCol="0">
            <a:spAutoFit/>
          </a:bodyPr>
          <a:lstStyle/>
          <a:p>
            <a:r>
              <a:rPr kumimoji="1" lang="en-US" altLang="ja-JP" sz="1050" b="1" dirty="0">
                <a:solidFill>
                  <a:srgbClr val="FF0000"/>
                </a:solidFill>
                <a:latin typeface="BIZ UDPゴシック" panose="020B0400000000000000" pitchFamily="50" charset="-128"/>
                <a:ea typeface="BIZ UDPゴシック" panose="020B0400000000000000" pitchFamily="50" charset="-128"/>
              </a:rPr>
              <a:t>20.3% </a:t>
            </a:r>
            <a:endParaRPr kumimoji="1" lang="ja-JP" altLang="en-US" sz="1050" b="1" dirty="0">
              <a:solidFill>
                <a:srgbClr val="FF0000"/>
              </a:solidFill>
              <a:latin typeface="BIZ UDPゴシック" panose="020B0400000000000000" pitchFamily="50" charset="-128"/>
              <a:ea typeface="BIZ UDPゴシック" panose="020B0400000000000000" pitchFamily="50" charset="-128"/>
            </a:endParaRPr>
          </a:p>
        </p:txBody>
      </p:sp>
      <p:sp>
        <p:nvSpPr>
          <p:cNvPr id="28" name="矢印: 下 27">
            <a:extLst>
              <a:ext uri="{FF2B5EF4-FFF2-40B4-BE49-F238E27FC236}">
                <a16:creationId xmlns:a16="http://schemas.microsoft.com/office/drawing/2014/main" id="{C3352A37-C107-4945-8F01-451F5DBF8B1C}"/>
              </a:ext>
            </a:extLst>
          </p:cNvPr>
          <p:cNvSpPr/>
          <p:nvPr/>
        </p:nvSpPr>
        <p:spPr>
          <a:xfrm>
            <a:off x="1259840" y="3798035"/>
            <a:ext cx="518160" cy="27699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矢印: 下 28">
            <a:extLst>
              <a:ext uri="{FF2B5EF4-FFF2-40B4-BE49-F238E27FC236}">
                <a16:creationId xmlns:a16="http://schemas.microsoft.com/office/drawing/2014/main" id="{CC1BC18B-5183-46E3-86B0-52AA2278CD44}"/>
              </a:ext>
            </a:extLst>
          </p:cNvPr>
          <p:cNvSpPr/>
          <p:nvPr/>
        </p:nvSpPr>
        <p:spPr>
          <a:xfrm rot="-2820000">
            <a:off x="4926243" y="3441458"/>
            <a:ext cx="518160" cy="27699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テキスト ボックス 29">
            <a:extLst>
              <a:ext uri="{FF2B5EF4-FFF2-40B4-BE49-F238E27FC236}">
                <a16:creationId xmlns:a16="http://schemas.microsoft.com/office/drawing/2014/main" id="{B08C3FE1-2684-4D41-A741-B2AFC0A35A35}"/>
              </a:ext>
            </a:extLst>
          </p:cNvPr>
          <p:cNvSpPr txBox="1"/>
          <p:nvPr/>
        </p:nvSpPr>
        <p:spPr>
          <a:xfrm rot="16200000">
            <a:off x="3458429" y="1613579"/>
            <a:ext cx="873818" cy="307777"/>
          </a:xfrm>
          <a:prstGeom prst="rect">
            <a:avLst/>
          </a:prstGeom>
          <a:noFill/>
        </p:spPr>
        <p:txBody>
          <a:bodyPr wrap="square" rtlCol="0">
            <a:spAutoFit/>
          </a:bodyPr>
          <a:lstStyle/>
          <a:p>
            <a:r>
              <a:rPr kumimoji="1" lang="ja-JP" altLang="en-US" sz="1400" dirty="0">
                <a:latin typeface="BIZ UDPゴシック" panose="020B0400000000000000" pitchFamily="50" charset="-128"/>
                <a:ea typeface="BIZ UDPゴシック" panose="020B0400000000000000" pitchFamily="50" charset="-128"/>
              </a:rPr>
              <a:t>導入率</a:t>
            </a:r>
          </a:p>
        </p:txBody>
      </p:sp>
      <p:sp>
        <p:nvSpPr>
          <p:cNvPr id="31" name="テキスト ボックス 30">
            <a:extLst>
              <a:ext uri="{FF2B5EF4-FFF2-40B4-BE49-F238E27FC236}">
                <a16:creationId xmlns:a16="http://schemas.microsoft.com/office/drawing/2014/main" id="{1976B9F8-5E60-464F-B122-370C5B15855A}"/>
              </a:ext>
            </a:extLst>
          </p:cNvPr>
          <p:cNvSpPr txBox="1"/>
          <p:nvPr/>
        </p:nvSpPr>
        <p:spPr>
          <a:xfrm rot="16200000">
            <a:off x="3649446" y="4898971"/>
            <a:ext cx="873818" cy="307777"/>
          </a:xfrm>
          <a:prstGeom prst="rect">
            <a:avLst/>
          </a:prstGeom>
          <a:noFill/>
        </p:spPr>
        <p:txBody>
          <a:bodyPr wrap="square" rtlCol="0">
            <a:spAutoFit/>
          </a:bodyPr>
          <a:lstStyle/>
          <a:p>
            <a:r>
              <a:rPr kumimoji="1" lang="ja-JP" altLang="en-US" sz="1400" dirty="0">
                <a:latin typeface="BIZ UDPゴシック" panose="020B0400000000000000" pitchFamily="50" charset="-128"/>
                <a:ea typeface="BIZ UDPゴシック" panose="020B0400000000000000" pitchFamily="50" charset="-128"/>
              </a:rPr>
              <a:t>導入率</a:t>
            </a:r>
          </a:p>
        </p:txBody>
      </p:sp>
      <p:sp>
        <p:nvSpPr>
          <p:cNvPr id="32" name="テキスト ボックス 31">
            <a:extLst>
              <a:ext uri="{FF2B5EF4-FFF2-40B4-BE49-F238E27FC236}">
                <a16:creationId xmlns:a16="http://schemas.microsoft.com/office/drawing/2014/main" id="{75674573-A205-4120-BB5F-8E591B485426}"/>
              </a:ext>
            </a:extLst>
          </p:cNvPr>
          <p:cNvSpPr txBox="1"/>
          <p:nvPr/>
        </p:nvSpPr>
        <p:spPr>
          <a:xfrm rot="16200000">
            <a:off x="7914611" y="4885154"/>
            <a:ext cx="873818" cy="307777"/>
          </a:xfrm>
          <a:prstGeom prst="rect">
            <a:avLst/>
          </a:prstGeom>
          <a:noFill/>
        </p:spPr>
        <p:txBody>
          <a:bodyPr wrap="square" rtlCol="0">
            <a:spAutoFit/>
          </a:bodyPr>
          <a:lstStyle/>
          <a:p>
            <a:r>
              <a:rPr kumimoji="1" lang="ja-JP" altLang="en-US" sz="1400" dirty="0">
                <a:latin typeface="BIZ UDPゴシック" panose="020B0400000000000000" pitchFamily="50" charset="-128"/>
                <a:ea typeface="BIZ UDPゴシック" panose="020B0400000000000000" pitchFamily="50" charset="-128"/>
              </a:rPr>
              <a:t>導入率</a:t>
            </a:r>
          </a:p>
        </p:txBody>
      </p:sp>
    </p:spTree>
    <p:extLst>
      <p:ext uri="{BB962C8B-B14F-4D97-AF65-F5344CB8AC3E}">
        <p14:creationId xmlns:p14="http://schemas.microsoft.com/office/powerpoint/2010/main" val="24130621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2651272D-8D1A-4965-AA9A-7DDCC9A73C4C}"/>
              </a:ext>
            </a:extLst>
          </p:cNvPr>
          <p:cNvSpPr>
            <a:spLocks noGrp="1"/>
          </p:cNvSpPr>
          <p:nvPr>
            <p:ph idx="1"/>
          </p:nvPr>
        </p:nvSpPr>
        <p:spPr>
          <a:xfrm>
            <a:off x="267021" y="1259273"/>
            <a:ext cx="8602556" cy="757130"/>
          </a:xfrm>
        </p:spPr>
        <p:txBody>
          <a:bodyPr wrap="square">
            <a:spAutoFit/>
          </a:bodyPr>
          <a:lstStyle/>
          <a:p>
            <a:pPr marL="0" indent="0">
              <a:buNone/>
            </a:pPr>
            <a:r>
              <a:rPr lang="ja-JP" altLang="en-US" sz="4800" dirty="0">
                <a:latin typeface="BIZ UDPゴシック" panose="020B0400000000000000" pitchFamily="50" charset="-128"/>
                <a:ea typeface="BIZ UDPゴシック" panose="020B0400000000000000" pitchFamily="50" charset="-128"/>
              </a:rPr>
              <a:t>（</a:t>
            </a:r>
            <a:r>
              <a:rPr lang="en-US" altLang="ja-JP" sz="4800" dirty="0">
                <a:latin typeface="BIZ UDPゴシック" panose="020B0400000000000000" pitchFamily="50" charset="-128"/>
                <a:ea typeface="BIZ UDPゴシック" panose="020B0400000000000000" pitchFamily="50" charset="-128"/>
              </a:rPr>
              <a:t>3</a:t>
            </a:r>
            <a:r>
              <a:rPr lang="ja-JP" altLang="en-US" sz="4800" dirty="0">
                <a:latin typeface="BIZ UDPゴシック" panose="020B0400000000000000" pitchFamily="50" charset="-128"/>
                <a:ea typeface="BIZ UDPゴシック" panose="020B0400000000000000" pitchFamily="50" charset="-128"/>
              </a:rPr>
              <a:t>）過去答申・要望</a:t>
            </a:r>
            <a:endParaRPr kumimoji="1" lang="ja-JP" altLang="en-US" sz="4800" dirty="0">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AC185294-16AC-4E4C-BD99-38F4FEDBE35D}"/>
              </a:ext>
            </a:extLst>
          </p:cNvPr>
          <p:cNvSpPr txBox="1"/>
          <p:nvPr/>
        </p:nvSpPr>
        <p:spPr>
          <a:xfrm>
            <a:off x="0" y="0"/>
            <a:ext cx="9144000" cy="400110"/>
          </a:xfrm>
          <a:prstGeom prst="rect">
            <a:avLst/>
          </a:prstGeom>
          <a:solidFill>
            <a:schemeClr val="accent5">
              <a:lumMod val="40000"/>
              <a:lumOff val="60000"/>
            </a:scheme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（３）過去答申</a:t>
            </a:r>
          </a:p>
        </p:txBody>
      </p:sp>
      <p:sp>
        <p:nvSpPr>
          <p:cNvPr id="6" name="スライド番号プレースホルダー 5">
            <a:extLst>
              <a:ext uri="{FF2B5EF4-FFF2-40B4-BE49-F238E27FC236}">
                <a16:creationId xmlns:a16="http://schemas.microsoft.com/office/drawing/2014/main" id="{7E736EC7-54A8-40AD-931F-46BA1A78DE24}"/>
              </a:ext>
            </a:extLst>
          </p:cNvPr>
          <p:cNvSpPr>
            <a:spLocks noGrp="1"/>
          </p:cNvSpPr>
          <p:nvPr>
            <p:ph type="sldNum" sz="quarter" idx="12"/>
          </p:nvPr>
        </p:nvSpPr>
        <p:spPr>
          <a:xfrm>
            <a:off x="6812177" y="6492875"/>
            <a:ext cx="2057400" cy="365125"/>
          </a:xfrm>
        </p:spPr>
        <p:txBody>
          <a:bodyPr/>
          <a:lstStyle/>
          <a:p>
            <a:fld id="{203A2EBC-B70D-400C-B624-6CE949F69608}" type="slidenum">
              <a:rPr kumimoji="1" lang="ja-JP" altLang="en-US" sz="1800" smtClean="0"/>
              <a:t>19</a:t>
            </a:fld>
            <a:endParaRPr kumimoji="1" lang="ja-JP" altLang="en-US" sz="1800" dirty="0"/>
          </a:p>
        </p:txBody>
      </p:sp>
    </p:spTree>
    <p:extLst>
      <p:ext uri="{BB962C8B-B14F-4D97-AF65-F5344CB8AC3E}">
        <p14:creationId xmlns:p14="http://schemas.microsoft.com/office/powerpoint/2010/main" val="26448395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11472FEF-ACE3-4062-9C1A-DCC0441D3B75}"/>
              </a:ext>
            </a:extLst>
          </p:cNvPr>
          <p:cNvSpPr txBox="1"/>
          <p:nvPr/>
        </p:nvSpPr>
        <p:spPr>
          <a:xfrm>
            <a:off x="0" y="0"/>
            <a:ext cx="9144000" cy="400110"/>
          </a:xfrm>
          <a:prstGeom prst="rect">
            <a:avLst/>
          </a:prstGeom>
          <a:solidFill>
            <a:schemeClr val="accent5">
              <a:lumMod val="40000"/>
              <a:lumOff val="60000"/>
            </a:scheme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大阪府環境審議会への諮問</a:t>
            </a:r>
            <a:r>
              <a:rPr kumimoji="1" lang="ja-JP" altLang="en-US" dirty="0">
                <a:latin typeface="BIZ UDPゴシック" panose="020B0400000000000000" pitchFamily="50" charset="-128"/>
                <a:ea typeface="BIZ UDPゴシック" panose="020B0400000000000000" pitchFamily="50" charset="-128"/>
              </a:rPr>
              <a:t>（令和８年６月２３日諮問書）</a:t>
            </a:r>
            <a:endParaRPr kumimoji="1" lang="ja-JP" altLang="en-US" sz="2400" dirty="0">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53120ADC-A44B-4DD7-9FCC-1F2E231C14FD}"/>
              </a:ext>
            </a:extLst>
          </p:cNvPr>
          <p:cNvSpPr txBox="1"/>
          <p:nvPr/>
        </p:nvSpPr>
        <p:spPr>
          <a:xfrm>
            <a:off x="256032" y="876510"/>
            <a:ext cx="8631936" cy="5170646"/>
          </a:xfrm>
          <a:prstGeom prst="rect">
            <a:avLst/>
          </a:prstGeom>
          <a:noFill/>
        </p:spPr>
        <p:txBody>
          <a:bodyPr wrap="square" rtlCol="0">
            <a:spAutoFit/>
          </a:bodyPr>
          <a:lstStyle/>
          <a:p>
            <a:r>
              <a:rPr kumimoji="1" lang="ja-JP" altLang="en-US" sz="1600" b="1" dirty="0">
                <a:latin typeface="BIZ UDP明朝 Medium" panose="02020500000000000000" pitchFamily="18" charset="-128"/>
                <a:ea typeface="BIZ UDP明朝 Medium" panose="02020500000000000000" pitchFamily="18" charset="-128"/>
              </a:rPr>
              <a:t>建築物への再生可能エネルギー設備の導入促進に向けた制度のあり方について（諮問</a:t>
            </a:r>
            <a:r>
              <a:rPr kumimoji="1" lang="ja-JP" altLang="en-US" sz="1600" dirty="0">
                <a:latin typeface="BIZ UDP明朝 Medium" panose="02020500000000000000" pitchFamily="18" charset="-128"/>
                <a:ea typeface="BIZ UDP明朝 Medium" panose="02020500000000000000" pitchFamily="18" charset="-128"/>
              </a:rPr>
              <a:t>）</a:t>
            </a:r>
            <a:endParaRPr kumimoji="1" lang="en-US" altLang="ja-JP" sz="1600" dirty="0">
              <a:latin typeface="BIZ UDP明朝 Medium" panose="02020500000000000000" pitchFamily="18" charset="-128"/>
              <a:ea typeface="BIZ UDP明朝 Medium" panose="02020500000000000000" pitchFamily="18" charset="-128"/>
            </a:endParaRPr>
          </a:p>
          <a:p>
            <a:endParaRPr kumimoji="1" lang="en-US" altLang="ja-JP" sz="1600" dirty="0">
              <a:latin typeface="BIZ UDP明朝 Medium" panose="02020500000000000000" pitchFamily="18" charset="-128"/>
              <a:ea typeface="BIZ UDP明朝 Medium" panose="02020500000000000000" pitchFamily="18" charset="-128"/>
            </a:endParaRPr>
          </a:p>
          <a:p>
            <a:r>
              <a:rPr kumimoji="1" lang="ja-JP" altLang="en-US" sz="1600" dirty="0">
                <a:latin typeface="BIZ UDP明朝 Medium" panose="02020500000000000000" pitchFamily="18" charset="-128"/>
                <a:ea typeface="BIZ UDP明朝 Medium" panose="02020500000000000000" pitchFamily="18" charset="-128"/>
              </a:rPr>
              <a:t>（説明）</a:t>
            </a:r>
            <a:endParaRPr kumimoji="1" lang="en-US" altLang="ja-JP" sz="1600" dirty="0">
              <a:latin typeface="BIZ UDP明朝 Medium" panose="02020500000000000000" pitchFamily="18" charset="-128"/>
              <a:ea typeface="BIZ UDP明朝 Medium" panose="02020500000000000000" pitchFamily="18" charset="-128"/>
            </a:endParaRPr>
          </a:p>
          <a:p>
            <a:pPr>
              <a:spcBef>
                <a:spcPts val="600"/>
              </a:spcBef>
            </a:pPr>
            <a:r>
              <a:rPr kumimoji="1" lang="ja-JP" altLang="en-US" sz="1600" dirty="0"/>
              <a:t>　</a:t>
            </a:r>
            <a:r>
              <a:rPr kumimoji="1" lang="ja-JP" altLang="en-US" sz="1600" dirty="0">
                <a:latin typeface="BIZ UDP明朝 Medium" panose="02020500000000000000" pitchFamily="18" charset="-128"/>
                <a:ea typeface="BIZ UDP明朝 Medium" panose="02020500000000000000" pitchFamily="18" charset="-128"/>
              </a:rPr>
              <a:t>国においては、建築物分野では、「建築物のエネルギー消費性能の向上等に関する法律」（以下、「法」という。）により、</a:t>
            </a:r>
            <a:r>
              <a:rPr kumimoji="1" lang="en-US" altLang="ja-JP" sz="1600" dirty="0">
                <a:latin typeface="BIZ UDP明朝 Medium" panose="02020500000000000000" pitchFamily="18" charset="-128"/>
                <a:ea typeface="BIZ UDP明朝 Medium" panose="02020500000000000000" pitchFamily="18" charset="-128"/>
              </a:rPr>
              <a:t>2025</a:t>
            </a:r>
            <a:r>
              <a:rPr kumimoji="1" lang="ja-JP" altLang="en-US" sz="1600" dirty="0">
                <a:latin typeface="BIZ UDP明朝 Medium" panose="02020500000000000000" pitchFamily="18" charset="-128"/>
                <a:ea typeface="BIZ UDP明朝 Medium" panose="02020500000000000000" pitchFamily="18" charset="-128"/>
              </a:rPr>
              <a:t>年度から新築されるすべての建築物での省エネ基準への適合を義務付けており、この基準を</a:t>
            </a:r>
            <a:r>
              <a:rPr kumimoji="1" lang="en-US" altLang="ja-JP" sz="1600" dirty="0">
                <a:latin typeface="BIZ UDP明朝 Medium" panose="02020500000000000000" pitchFamily="18" charset="-128"/>
                <a:ea typeface="BIZ UDP明朝 Medium" panose="02020500000000000000" pitchFamily="18" charset="-128"/>
              </a:rPr>
              <a:t>2030</a:t>
            </a:r>
            <a:r>
              <a:rPr kumimoji="1" lang="ja-JP" altLang="en-US" sz="1600" dirty="0">
                <a:latin typeface="BIZ UDP明朝 Medium" panose="02020500000000000000" pitchFamily="18" charset="-128"/>
                <a:ea typeface="BIZ UDP明朝 Medium" panose="02020500000000000000" pitchFamily="18" charset="-128"/>
              </a:rPr>
              <a:t>年までに</a:t>
            </a:r>
            <a:r>
              <a:rPr kumimoji="1" lang="en-US" altLang="ja-JP" sz="1600" dirty="0">
                <a:latin typeface="BIZ UDP明朝 Medium" panose="02020500000000000000" pitchFamily="18" charset="-128"/>
                <a:ea typeface="BIZ UDP明朝 Medium" panose="02020500000000000000" pitchFamily="18" charset="-128"/>
              </a:rPr>
              <a:t>ZEH</a:t>
            </a:r>
            <a:r>
              <a:rPr kumimoji="1" lang="ja-JP" altLang="en-US" sz="1600" dirty="0">
                <a:latin typeface="BIZ UDP明朝 Medium" panose="02020500000000000000" pitchFamily="18" charset="-128"/>
                <a:ea typeface="BIZ UDP明朝 Medium" panose="02020500000000000000" pitchFamily="18" charset="-128"/>
              </a:rPr>
              <a:t>水準・</a:t>
            </a:r>
            <a:r>
              <a:rPr kumimoji="1" lang="en-US" altLang="ja-JP" sz="1600" dirty="0">
                <a:latin typeface="BIZ UDP明朝 Medium" panose="02020500000000000000" pitchFamily="18" charset="-128"/>
                <a:ea typeface="BIZ UDP明朝 Medium" panose="02020500000000000000" pitchFamily="18" charset="-128"/>
              </a:rPr>
              <a:t>ZEB</a:t>
            </a:r>
            <a:r>
              <a:rPr kumimoji="1" lang="ja-JP" altLang="en-US" sz="1600" dirty="0">
                <a:latin typeface="BIZ UDP明朝 Medium" panose="02020500000000000000" pitchFamily="18" charset="-128"/>
                <a:ea typeface="BIZ UDP明朝 Medium" panose="02020500000000000000" pitchFamily="18" charset="-128"/>
              </a:rPr>
              <a:t>水準に引き上げるなど、</a:t>
            </a:r>
            <a:r>
              <a:rPr kumimoji="1" lang="en-US" altLang="ja-JP" sz="1600" dirty="0">
                <a:latin typeface="BIZ UDP明朝 Medium" panose="02020500000000000000" pitchFamily="18" charset="-128"/>
                <a:ea typeface="BIZ UDP明朝 Medium" panose="02020500000000000000" pitchFamily="18" charset="-128"/>
              </a:rPr>
              <a:t>2050</a:t>
            </a:r>
            <a:r>
              <a:rPr kumimoji="1" lang="ja-JP" altLang="en-US" sz="1600" dirty="0">
                <a:latin typeface="BIZ UDP明朝 Medium" panose="02020500000000000000" pitchFamily="18" charset="-128"/>
                <a:ea typeface="BIZ UDP明朝 Medium" panose="02020500000000000000" pitchFamily="18" charset="-128"/>
              </a:rPr>
              <a:t>年カーボンニュートラルの実現に向けた取組を進めています。</a:t>
            </a:r>
          </a:p>
          <a:p>
            <a:endParaRPr kumimoji="1" lang="ja-JP" altLang="en-US" sz="1600" dirty="0">
              <a:latin typeface="BIZ UDP明朝 Medium" panose="02020500000000000000" pitchFamily="18" charset="-128"/>
              <a:ea typeface="BIZ UDP明朝 Medium" panose="02020500000000000000" pitchFamily="18" charset="-128"/>
            </a:endParaRPr>
          </a:p>
          <a:p>
            <a:r>
              <a:rPr kumimoji="1" lang="ja-JP" altLang="en-US" sz="1600" dirty="0">
                <a:latin typeface="BIZ UDP明朝 Medium" panose="02020500000000000000" pitchFamily="18" charset="-128"/>
                <a:ea typeface="BIZ UDP明朝 Medium" panose="02020500000000000000" pitchFamily="18" charset="-128"/>
              </a:rPr>
              <a:t>　大阪府においては、</a:t>
            </a:r>
            <a:r>
              <a:rPr kumimoji="1" lang="en-US" altLang="ja-JP" sz="1600" dirty="0">
                <a:latin typeface="BIZ UDP明朝 Medium" panose="02020500000000000000" pitchFamily="18" charset="-128"/>
                <a:ea typeface="BIZ UDP明朝 Medium" panose="02020500000000000000" pitchFamily="18" charset="-128"/>
              </a:rPr>
              <a:t>2026</a:t>
            </a:r>
            <a:r>
              <a:rPr kumimoji="1" lang="ja-JP" altLang="en-US" sz="1600" dirty="0">
                <a:latin typeface="BIZ UDP明朝 Medium" panose="02020500000000000000" pitchFamily="18" charset="-128"/>
                <a:ea typeface="BIZ UDP明朝 Medium" panose="02020500000000000000" pitchFamily="18" charset="-128"/>
              </a:rPr>
              <a:t>年３月に「大阪府地球温暖化対策実行計画」を改定し、</a:t>
            </a:r>
            <a:r>
              <a:rPr kumimoji="1" lang="en-US" altLang="ja-JP" sz="1600" dirty="0">
                <a:latin typeface="BIZ UDP明朝 Medium" panose="02020500000000000000" pitchFamily="18" charset="-128"/>
                <a:ea typeface="BIZ UDP明朝 Medium" panose="02020500000000000000" pitchFamily="18" charset="-128"/>
              </a:rPr>
              <a:t>2050</a:t>
            </a:r>
            <a:r>
              <a:rPr kumimoji="1" lang="ja-JP" altLang="en-US" sz="1600" dirty="0">
                <a:latin typeface="BIZ UDP明朝 Medium" panose="02020500000000000000" pitchFamily="18" charset="-128"/>
                <a:ea typeface="BIZ UDP明朝 Medium" panose="02020500000000000000" pitchFamily="18" charset="-128"/>
              </a:rPr>
              <a:t>年のめざす姿として二酸化炭素排出量実質ゼロの実現を掲げ、そのための取組指標の</a:t>
            </a:r>
            <a:r>
              <a:rPr kumimoji="1" lang="en-US" altLang="ja-JP" sz="1600" dirty="0">
                <a:latin typeface="BIZ UDP明朝 Medium" panose="02020500000000000000" pitchFamily="18" charset="-128"/>
                <a:ea typeface="BIZ UDP明朝 Medium" panose="02020500000000000000" pitchFamily="18" charset="-128"/>
              </a:rPr>
              <a:t>1</a:t>
            </a:r>
            <a:r>
              <a:rPr kumimoji="1" lang="ja-JP" altLang="en-US" sz="1600" dirty="0">
                <a:latin typeface="BIZ UDP明朝 Medium" panose="02020500000000000000" pitchFamily="18" charset="-128"/>
                <a:ea typeface="BIZ UDP明朝 Medium" panose="02020500000000000000" pitchFamily="18" charset="-128"/>
              </a:rPr>
              <a:t>つとして自立・分散型エネルギー導入量の目標を設定し、「義務制度の検討など、特定建築物に対する再生可能エネルギーの導入促進の強化」などの取組により実現を図ることとしています。</a:t>
            </a:r>
          </a:p>
          <a:p>
            <a:pPr>
              <a:spcBef>
                <a:spcPts val="600"/>
              </a:spcBef>
            </a:pPr>
            <a:r>
              <a:rPr kumimoji="1" lang="ja-JP" altLang="en-US" sz="1600" dirty="0">
                <a:latin typeface="BIZ UDP明朝 Medium" panose="02020500000000000000" pitchFamily="18" charset="-128"/>
                <a:ea typeface="BIZ UDP明朝 Medium" panose="02020500000000000000" pitchFamily="18" charset="-128"/>
              </a:rPr>
              <a:t>　府域で</a:t>
            </a:r>
            <a:r>
              <a:rPr kumimoji="1" lang="en-US" altLang="ja-JP" sz="1600" dirty="0">
                <a:latin typeface="BIZ UDP明朝 Medium" panose="02020500000000000000" pitchFamily="18" charset="-128"/>
                <a:ea typeface="BIZ UDP明朝 Medium" panose="02020500000000000000" pitchFamily="18" charset="-128"/>
              </a:rPr>
              <a:t>CO</a:t>
            </a:r>
            <a:r>
              <a:rPr kumimoji="1" lang="en-US" altLang="ja-JP" sz="1600" baseline="-25000" dirty="0">
                <a:latin typeface="BIZ UDP明朝 Medium" panose="02020500000000000000" pitchFamily="18" charset="-128"/>
                <a:ea typeface="BIZ UDP明朝 Medium" panose="02020500000000000000" pitchFamily="18" charset="-128"/>
              </a:rPr>
              <a:t>2</a:t>
            </a:r>
            <a:r>
              <a:rPr kumimoji="1" lang="ja-JP" altLang="en-US" sz="1600" dirty="0">
                <a:latin typeface="BIZ UDP明朝 Medium" panose="02020500000000000000" pitchFamily="18" charset="-128"/>
                <a:ea typeface="BIZ UDP明朝 Medium" panose="02020500000000000000" pitchFamily="18" charset="-128"/>
              </a:rPr>
              <a:t>排出量が５割以上を占める建築物分野では、これまで、「大阪府気候変動対策の推進に関する条例」に基づき、特定建築物の新築等において、法を上回る省エネルギー基準への適合義務化や再生可能エネルギー設備の導入検討義務化など、府独自の取組も行ってきており、現在、省エネルギー基準への適合は概ね達成しているものの、再生可能エネルギー設備の導入率は２割に満たない状況にあります。</a:t>
            </a:r>
          </a:p>
          <a:p>
            <a:endParaRPr kumimoji="1" lang="ja-JP" altLang="en-US" sz="1600" dirty="0">
              <a:latin typeface="BIZ UDP明朝 Medium" panose="02020500000000000000" pitchFamily="18" charset="-128"/>
              <a:ea typeface="BIZ UDP明朝 Medium" panose="02020500000000000000" pitchFamily="18" charset="-128"/>
            </a:endParaRPr>
          </a:p>
          <a:p>
            <a:r>
              <a:rPr kumimoji="1" lang="ja-JP" altLang="en-US" sz="1600" dirty="0">
                <a:latin typeface="BIZ UDP明朝 Medium" panose="02020500000000000000" pitchFamily="18" charset="-128"/>
                <a:ea typeface="BIZ UDP明朝 Medium" panose="02020500000000000000" pitchFamily="18" charset="-128"/>
              </a:rPr>
              <a:t>　こうした状況を踏まえ、建築物のさらなる脱炭素化に向け、再生可能エネルギーの導入促進に向けた制度のあり方について、貴審議会の意見を求めるものです。</a:t>
            </a:r>
          </a:p>
        </p:txBody>
      </p:sp>
      <p:sp>
        <p:nvSpPr>
          <p:cNvPr id="8" name="スライド番号プレースホルダー 7">
            <a:extLst>
              <a:ext uri="{FF2B5EF4-FFF2-40B4-BE49-F238E27FC236}">
                <a16:creationId xmlns:a16="http://schemas.microsoft.com/office/drawing/2014/main" id="{D103332F-278B-45D7-A3D7-6C4320DE8597}"/>
              </a:ext>
            </a:extLst>
          </p:cNvPr>
          <p:cNvSpPr>
            <a:spLocks noGrp="1"/>
          </p:cNvSpPr>
          <p:nvPr>
            <p:ph type="sldNum" sz="quarter" idx="12"/>
          </p:nvPr>
        </p:nvSpPr>
        <p:spPr>
          <a:xfrm>
            <a:off x="6830568" y="6492875"/>
            <a:ext cx="2057400" cy="365125"/>
          </a:xfrm>
        </p:spPr>
        <p:txBody>
          <a:bodyPr/>
          <a:lstStyle/>
          <a:p>
            <a:fld id="{203A2EBC-B70D-400C-B624-6CE949F69608}" type="slidenum">
              <a:rPr kumimoji="1" lang="ja-JP" altLang="en-US" sz="1800" smtClean="0"/>
              <a:t>2</a:t>
            </a:fld>
            <a:endParaRPr kumimoji="1" lang="ja-JP" altLang="en-US" sz="1800" dirty="0"/>
          </a:p>
        </p:txBody>
      </p:sp>
    </p:spTree>
    <p:extLst>
      <p:ext uri="{BB962C8B-B14F-4D97-AF65-F5344CB8AC3E}">
        <p14:creationId xmlns:p14="http://schemas.microsoft.com/office/powerpoint/2010/main" val="29936093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F7D128A4-FAEA-4294-A8F0-D39462B4FDFB}"/>
              </a:ext>
            </a:extLst>
          </p:cNvPr>
          <p:cNvSpPr txBox="1"/>
          <p:nvPr/>
        </p:nvSpPr>
        <p:spPr>
          <a:xfrm>
            <a:off x="233680" y="593152"/>
            <a:ext cx="8646160" cy="369332"/>
          </a:xfrm>
          <a:prstGeom prst="rect">
            <a:avLst/>
          </a:prstGeom>
          <a:noFill/>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■令和３年</a:t>
            </a:r>
            <a:r>
              <a:rPr kumimoji="1" lang="en-US" altLang="ja-JP" dirty="0">
                <a:latin typeface="BIZ UDPゴシック" panose="020B0400000000000000" pitchFamily="50" charset="-128"/>
                <a:ea typeface="BIZ UDPゴシック" panose="020B0400000000000000" pitchFamily="50" charset="-128"/>
              </a:rPr>
              <a:t>6</a:t>
            </a:r>
            <a:r>
              <a:rPr kumimoji="1" lang="ja-JP" altLang="en-US" dirty="0">
                <a:latin typeface="BIZ UDPゴシック" panose="020B0400000000000000" pitchFamily="50" charset="-128"/>
                <a:ea typeface="BIZ UDPゴシック" panose="020B0400000000000000" pitchFamily="50" charset="-128"/>
              </a:rPr>
              <a:t>月：建築物の環境配慮のあり方について（ 答申 ）</a:t>
            </a:r>
          </a:p>
        </p:txBody>
      </p:sp>
      <p:sp>
        <p:nvSpPr>
          <p:cNvPr id="14" name="テキスト ボックス 13">
            <a:extLst>
              <a:ext uri="{FF2B5EF4-FFF2-40B4-BE49-F238E27FC236}">
                <a16:creationId xmlns:a16="http://schemas.microsoft.com/office/drawing/2014/main" id="{D7282489-ADD2-417E-ABFA-A21342A0DB06}"/>
              </a:ext>
            </a:extLst>
          </p:cNvPr>
          <p:cNvSpPr txBox="1"/>
          <p:nvPr/>
        </p:nvSpPr>
        <p:spPr>
          <a:xfrm>
            <a:off x="309880" y="2548836"/>
            <a:ext cx="8569960" cy="461665"/>
          </a:xfrm>
          <a:prstGeom prst="rect">
            <a:avLst/>
          </a:prstGeom>
          <a:noFill/>
        </p:spPr>
        <p:txBody>
          <a:bodyPr wrap="square" rtlCol="0">
            <a:spAutoFit/>
          </a:bodyPr>
          <a:lstStyle/>
          <a:p>
            <a:r>
              <a:rPr kumimoji="1" lang="ja-JP" altLang="en-US" sz="1200" dirty="0">
                <a:latin typeface="BIZ UDP明朝 Medium" panose="02020500000000000000" pitchFamily="18" charset="-128"/>
                <a:ea typeface="BIZ UDP明朝 Medium" panose="02020500000000000000" pitchFamily="18" charset="-128"/>
              </a:rPr>
              <a:t>注）エビデンスとは、住宅・建築物分野において法を上回る府条例に より、</a:t>
            </a:r>
            <a:r>
              <a:rPr kumimoji="1" lang="en-US" altLang="ja-JP" sz="1200" dirty="0">
                <a:latin typeface="BIZ UDP明朝 Medium" panose="02020500000000000000" pitchFamily="18" charset="-128"/>
                <a:ea typeface="BIZ UDP明朝 Medium" panose="02020500000000000000" pitchFamily="18" charset="-128"/>
              </a:rPr>
              <a:t>2050 </a:t>
            </a:r>
            <a:r>
              <a:rPr kumimoji="1" lang="ja-JP" altLang="en-US" sz="1200" dirty="0">
                <a:latin typeface="BIZ UDP明朝 Medium" panose="02020500000000000000" pitchFamily="18" charset="-128"/>
                <a:ea typeface="BIZ UDP明朝 Medium" panose="02020500000000000000" pitchFamily="18" charset="-128"/>
              </a:rPr>
              <a:t>年脱炭素社会を見据えた</a:t>
            </a:r>
            <a:r>
              <a:rPr kumimoji="1" lang="en-US" altLang="ja-JP" sz="1200" dirty="0">
                <a:latin typeface="BIZ UDP明朝 Medium" panose="02020500000000000000" pitchFamily="18" charset="-128"/>
                <a:ea typeface="BIZ UDP明朝 Medium" panose="02020500000000000000" pitchFamily="18" charset="-128"/>
              </a:rPr>
              <a:t>2030</a:t>
            </a:r>
            <a:r>
              <a:rPr kumimoji="1" lang="ja-JP" altLang="en-US" sz="1200" dirty="0">
                <a:latin typeface="BIZ UDP明朝 Medium" panose="02020500000000000000" pitchFamily="18" charset="-128"/>
                <a:ea typeface="BIZ UDP明朝 Medium" panose="02020500000000000000" pitchFamily="18" charset="-128"/>
              </a:rPr>
              <a:t>年の姿に相応しい　</a:t>
            </a:r>
            <a:endParaRPr kumimoji="1" lang="en-US" altLang="ja-JP" sz="1200" dirty="0">
              <a:latin typeface="BIZ UDP明朝 Medium" panose="02020500000000000000" pitchFamily="18" charset="-128"/>
              <a:ea typeface="BIZ UDP明朝 Medium" panose="02020500000000000000" pitchFamily="18" charset="-128"/>
            </a:endParaRPr>
          </a:p>
          <a:p>
            <a:r>
              <a:rPr kumimoji="1" lang="ja-JP" altLang="en-US" sz="1200" dirty="0">
                <a:latin typeface="BIZ UDP明朝 Medium" panose="02020500000000000000" pitchFamily="18" charset="-128"/>
                <a:ea typeface="BIZ UDP明朝 Medium" panose="02020500000000000000" pitchFamily="18" charset="-128"/>
              </a:rPr>
              <a:t>　　建築物となるために必要な目標（達成すべき目標）及び、その目標を実現するための規制とその効果に関する根拠を言います。</a:t>
            </a:r>
          </a:p>
        </p:txBody>
      </p:sp>
      <p:sp>
        <p:nvSpPr>
          <p:cNvPr id="16" name="テキスト ボックス 15">
            <a:extLst>
              <a:ext uri="{FF2B5EF4-FFF2-40B4-BE49-F238E27FC236}">
                <a16:creationId xmlns:a16="http://schemas.microsoft.com/office/drawing/2014/main" id="{D8588C48-8D70-49B8-8445-D316EA2DBA72}"/>
              </a:ext>
            </a:extLst>
          </p:cNvPr>
          <p:cNvSpPr txBox="1"/>
          <p:nvPr/>
        </p:nvSpPr>
        <p:spPr>
          <a:xfrm>
            <a:off x="254000" y="1270437"/>
            <a:ext cx="5557520" cy="338554"/>
          </a:xfrm>
          <a:prstGeom prst="rect">
            <a:avLst/>
          </a:prstGeom>
          <a:noFill/>
        </p:spPr>
        <p:txBody>
          <a:bodyPr wrap="square" rtlCol="0">
            <a:spAutoFit/>
          </a:bodyPr>
          <a:lstStyle/>
          <a:p>
            <a:r>
              <a:rPr kumimoji="1" lang="ja-JP" altLang="en-US" sz="1600" dirty="0">
                <a:latin typeface="BIZ UDPゴシック" panose="020B0400000000000000" pitchFamily="50" charset="-128"/>
                <a:ea typeface="BIZ UDPゴシック" panose="020B0400000000000000" pitchFamily="50" charset="-128"/>
              </a:rPr>
              <a:t>③再生可能エネルギー利用設備の導入義務化</a:t>
            </a:r>
          </a:p>
        </p:txBody>
      </p:sp>
      <p:sp>
        <p:nvSpPr>
          <p:cNvPr id="17" name="四角形: 角を丸くする 16">
            <a:extLst>
              <a:ext uri="{FF2B5EF4-FFF2-40B4-BE49-F238E27FC236}">
                <a16:creationId xmlns:a16="http://schemas.microsoft.com/office/drawing/2014/main" id="{882C7A3C-17CB-45F3-AC36-8FABC53FDD56}"/>
              </a:ext>
            </a:extLst>
          </p:cNvPr>
          <p:cNvSpPr/>
          <p:nvPr/>
        </p:nvSpPr>
        <p:spPr>
          <a:xfrm>
            <a:off x="274320" y="1832316"/>
            <a:ext cx="8646160" cy="104879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8" name="テキスト ボックス 17">
            <a:extLst>
              <a:ext uri="{FF2B5EF4-FFF2-40B4-BE49-F238E27FC236}">
                <a16:creationId xmlns:a16="http://schemas.microsoft.com/office/drawing/2014/main" id="{1D3D7E9B-FAF2-4A46-B1F4-3D6F41AB3BE2}"/>
              </a:ext>
            </a:extLst>
          </p:cNvPr>
          <p:cNvSpPr txBox="1"/>
          <p:nvPr/>
        </p:nvSpPr>
        <p:spPr>
          <a:xfrm>
            <a:off x="274320" y="1572227"/>
            <a:ext cx="8646160" cy="571743"/>
          </a:xfrm>
          <a:prstGeom prst="rect">
            <a:avLst/>
          </a:prstGeom>
          <a:noFill/>
        </p:spPr>
        <p:txBody>
          <a:bodyPr wrap="square">
            <a:noAutofit/>
          </a:bodyPr>
          <a:lstStyle/>
          <a:p>
            <a:r>
              <a:rPr lang="ja-JP" altLang="en-US" sz="1600" dirty="0">
                <a:latin typeface="BIZ UDP明朝 Medium" panose="02020500000000000000" pitchFamily="18" charset="-128"/>
                <a:ea typeface="BIZ UDP明朝 Medium" panose="02020500000000000000" pitchFamily="18" charset="-128"/>
              </a:rPr>
              <a:t>　</a:t>
            </a:r>
            <a:r>
              <a:rPr lang="ja-JP" altLang="en-US" sz="1400" dirty="0">
                <a:latin typeface="BIZ UDP明朝 Medium" panose="02020500000000000000" pitchFamily="18" charset="-128"/>
                <a:ea typeface="BIZ UDP明朝 Medium" panose="02020500000000000000" pitchFamily="18" charset="-128"/>
              </a:rPr>
              <a:t>再生可能エネルギーの府独自条例による規制については、“規制の効果”や“達成すべき目標” に関するエビデンス</a:t>
            </a:r>
            <a:r>
              <a:rPr lang="ja-JP" altLang="en-US" sz="1400" baseline="30000" dirty="0">
                <a:latin typeface="BIZ UDP明朝 Medium" panose="02020500000000000000" pitchFamily="18" charset="-128"/>
                <a:ea typeface="BIZ UDP明朝 Medium" panose="02020500000000000000" pitchFamily="18" charset="-128"/>
              </a:rPr>
              <a:t>注）</a:t>
            </a:r>
            <a:r>
              <a:rPr lang="ja-JP" altLang="en-US" sz="1400" dirty="0">
                <a:latin typeface="BIZ UDP明朝 Medium" panose="02020500000000000000" pitchFamily="18" charset="-128"/>
                <a:ea typeface="BIZ UDP明朝 Medium" panose="02020500000000000000" pitchFamily="18" charset="-128"/>
              </a:rPr>
              <a:t>を明らかにし、府民・事業者へ説明できることを見極めた上で、延べ面積が一定規模以上（建築物環境計画書届出対象である延べ面積</a:t>
            </a:r>
            <a:r>
              <a:rPr lang="en-US" altLang="ja-JP" sz="1400" dirty="0">
                <a:latin typeface="BIZ UDP明朝 Medium" panose="02020500000000000000" pitchFamily="18" charset="-128"/>
                <a:ea typeface="BIZ UDP明朝 Medium" panose="02020500000000000000" pitchFamily="18" charset="-128"/>
              </a:rPr>
              <a:t>2,000㎡</a:t>
            </a:r>
            <a:r>
              <a:rPr lang="ja-JP" altLang="en-US" sz="1400" dirty="0">
                <a:latin typeface="BIZ UDP明朝 Medium" panose="02020500000000000000" pitchFamily="18" charset="-128"/>
                <a:ea typeface="BIZ UDP明朝 Medium" panose="02020500000000000000" pitchFamily="18" charset="-128"/>
              </a:rPr>
              <a:t>以上を予定）の非住宅及び住宅を対象に、建物及び敷地内に固定させている設備等について実施すべきです。</a:t>
            </a:r>
          </a:p>
        </p:txBody>
      </p:sp>
      <p:sp>
        <p:nvSpPr>
          <p:cNvPr id="26" name="テキスト ボックス 25">
            <a:extLst>
              <a:ext uri="{FF2B5EF4-FFF2-40B4-BE49-F238E27FC236}">
                <a16:creationId xmlns:a16="http://schemas.microsoft.com/office/drawing/2014/main" id="{89832AC6-FEDC-416F-B06E-4817EEFDA623}"/>
              </a:ext>
            </a:extLst>
          </p:cNvPr>
          <p:cNvSpPr txBox="1"/>
          <p:nvPr/>
        </p:nvSpPr>
        <p:spPr>
          <a:xfrm>
            <a:off x="0" y="0"/>
            <a:ext cx="9144000" cy="400110"/>
          </a:xfrm>
          <a:prstGeom prst="rect">
            <a:avLst/>
          </a:prstGeom>
          <a:solidFill>
            <a:schemeClr val="accent5">
              <a:lumMod val="40000"/>
              <a:lumOff val="60000"/>
            </a:scheme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過去答申</a:t>
            </a:r>
            <a:r>
              <a:rPr kumimoji="1" lang="ja-JP" altLang="en-US" sz="1600" dirty="0">
                <a:latin typeface="BIZ UDPゴシック" panose="020B0400000000000000" pitchFamily="50" charset="-128"/>
                <a:ea typeface="BIZ UDPゴシック" panose="020B0400000000000000" pitchFamily="50" charset="-128"/>
              </a:rPr>
              <a:t> </a:t>
            </a:r>
            <a:r>
              <a:rPr kumimoji="1" lang="en-US" altLang="ja-JP" sz="2000" dirty="0">
                <a:latin typeface="BIZ UDPゴシック" panose="020B0400000000000000" pitchFamily="50" charset="-128"/>
                <a:ea typeface="BIZ UDPゴシック" panose="020B0400000000000000" pitchFamily="50" charset="-128"/>
              </a:rPr>
              <a:t>(1)</a:t>
            </a:r>
            <a:r>
              <a:rPr kumimoji="1" lang="ja-JP" altLang="en-US" sz="2000" dirty="0">
                <a:latin typeface="BIZ UDPゴシック" panose="020B0400000000000000" pitchFamily="50" charset="-128"/>
                <a:ea typeface="BIZ UDPゴシック" panose="020B0400000000000000" pitchFamily="50" charset="-128"/>
              </a:rPr>
              <a:t>　</a:t>
            </a:r>
            <a:r>
              <a:rPr kumimoji="1" lang="en-US" altLang="ja-JP" sz="2000" dirty="0">
                <a:latin typeface="BIZ UDPゴシック" panose="020B0400000000000000" pitchFamily="50" charset="-128"/>
                <a:ea typeface="BIZ UDPゴシック" panose="020B0400000000000000" pitchFamily="50" charset="-128"/>
              </a:rPr>
              <a:t>/</a:t>
            </a:r>
            <a:r>
              <a:rPr kumimoji="1" lang="ja-JP" altLang="en-US" sz="2000" dirty="0">
                <a:latin typeface="BIZ UDPゴシック" panose="020B0400000000000000" pitchFamily="50" charset="-128"/>
                <a:ea typeface="BIZ UDPゴシック" panose="020B0400000000000000" pitchFamily="50" charset="-128"/>
              </a:rPr>
              <a:t>　要望</a:t>
            </a:r>
          </a:p>
        </p:txBody>
      </p:sp>
      <p:sp>
        <p:nvSpPr>
          <p:cNvPr id="27" name="テキスト ボックス 26">
            <a:extLst>
              <a:ext uri="{FF2B5EF4-FFF2-40B4-BE49-F238E27FC236}">
                <a16:creationId xmlns:a16="http://schemas.microsoft.com/office/drawing/2014/main" id="{D745B32F-EF3D-448F-B8B7-7103CC250411}"/>
              </a:ext>
            </a:extLst>
          </p:cNvPr>
          <p:cNvSpPr txBox="1"/>
          <p:nvPr/>
        </p:nvSpPr>
        <p:spPr>
          <a:xfrm>
            <a:off x="289560" y="915585"/>
            <a:ext cx="2453640" cy="338554"/>
          </a:xfrm>
          <a:prstGeom prst="rect">
            <a:avLst/>
          </a:prstGeom>
          <a:noFill/>
        </p:spPr>
        <p:txBody>
          <a:bodyPr wrap="square" rtlCol="0">
            <a:spAutoFit/>
          </a:bodyPr>
          <a:lstStyle/>
          <a:p>
            <a:r>
              <a:rPr kumimoji="1" lang="ja-JP" altLang="en-US" sz="1600" dirty="0">
                <a:latin typeface="BIZ UDPゴシック" panose="020B0400000000000000" pitchFamily="50" charset="-128"/>
                <a:ea typeface="BIZ UDPゴシック" panose="020B0400000000000000" pitchFamily="50" charset="-128"/>
              </a:rPr>
              <a:t>（１）条例による規制</a:t>
            </a:r>
          </a:p>
        </p:txBody>
      </p:sp>
      <p:sp>
        <p:nvSpPr>
          <p:cNvPr id="28" name="スライド番号プレースホルダー 5">
            <a:extLst>
              <a:ext uri="{FF2B5EF4-FFF2-40B4-BE49-F238E27FC236}">
                <a16:creationId xmlns:a16="http://schemas.microsoft.com/office/drawing/2014/main" id="{8428F2A7-CD35-48CA-8F0F-39B1209A51C8}"/>
              </a:ext>
            </a:extLst>
          </p:cNvPr>
          <p:cNvSpPr>
            <a:spLocks noGrp="1"/>
          </p:cNvSpPr>
          <p:nvPr>
            <p:ph type="sldNum" sz="quarter" idx="12"/>
          </p:nvPr>
        </p:nvSpPr>
        <p:spPr>
          <a:xfrm>
            <a:off x="6812177" y="6492875"/>
            <a:ext cx="2057400" cy="365125"/>
          </a:xfrm>
        </p:spPr>
        <p:txBody>
          <a:bodyPr/>
          <a:lstStyle/>
          <a:p>
            <a:fld id="{203A2EBC-B70D-400C-B624-6CE949F69608}" type="slidenum">
              <a:rPr kumimoji="1" lang="ja-JP" altLang="en-US" sz="1800" smtClean="0"/>
              <a:t>20</a:t>
            </a:fld>
            <a:endParaRPr kumimoji="1" lang="ja-JP" altLang="en-US" sz="1800" dirty="0"/>
          </a:p>
        </p:txBody>
      </p:sp>
      <p:sp>
        <p:nvSpPr>
          <p:cNvPr id="21" name="テキスト ボックス 20">
            <a:extLst>
              <a:ext uri="{FF2B5EF4-FFF2-40B4-BE49-F238E27FC236}">
                <a16:creationId xmlns:a16="http://schemas.microsoft.com/office/drawing/2014/main" id="{673A9822-DFF8-4F1D-BB95-F1F5CC3D7B04}"/>
              </a:ext>
            </a:extLst>
          </p:cNvPr>
          <p:cNvSpPr txBox="1"/>
          <p:nvPr/>
        </p:nvSpPr>
        <p:spPr>
          <a:xfrm>
            <a:off x="254000" y="3143072"/>
            <a:ext cx="8646160" cy="646331"/>
          </a:xfrm>
          <a:prstGeom prst="rect">
            <a:avLst/>
          </a:prstGeom>
          <a:noFill/>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■令和</a:t>
            </a:r>
            <a:r>
              <a:rPr kumimoji="1" lang="en-US" altLang="ja-JP" dirty="0">
                <a:latin typeface="BIZ UDPゴシック" panose="020B0400000000000000" pitchFamily="50" charset="-128"/>
                <a:ea typeface="BIZ UDPゴシック" panose="020B0400000000000000" pitchFamily="50" charset="-128"/>
              </a:rPr>
              <a:t>7</a:t>
            </a:r>
            <a:r>
              <a:rPr kumimoji="1" lang="ja-JP" altLang="en-US" dirty="0">
                <a:latin typeface="BIZ UDPゴシック" panose="020B0400000000000000" pitchFamily="50" charset="-128"/>
                <a:ea typeface="BIZ UDPゴシック" panose="020B0400000000000000" pitchFamily="50" charset="-128"/>
              </a:rPr>
              <a:t>年</a:t>
            </a:r>
            <a:r>
              <a:rPr kumimoji="1" lang="en-US" altLang="ja-JP" dirty="0">
                <a:latin typeface="BIZ UDPゴシック" panose="020B0400000000000000" pitchFamily="50" charset="-128"/>
                <a:ea typeface="BIZ UDPゴシック" panose="020B0400000000000000" pitchFamily="50" charset="-128"/>
              </a:rPr>
              <a:t>12</a:t>
            </a:r>
            <a:r>
              <a:rPr kumimoji="1" lang="ja-JP" altLang="en-US" dirty="0">
                <a:latin typeface="BIZ UDPゴシック" panose="020B0400000000000000" pitchFamily="50" charset="-128"/>
                <a:ea typeface="BIZ UDPゴシック" panose="020B0400000000000000" pitchFamily="50" charset="-128"/>
              </a:rPr>
              <a:t>月：大阪府地球温暖化対策実行計画（区域施策編）の見直しについて</a:t>
            </a:r>
            <a:endParaRPr kumimoji="1" lang="en-US" altLang="ja-JP" dirty="0">
              <a:latin typeface="BIZ UDPゴシック" panose="020B0400000000000000" pitchFamily="50" charset="-128"/>
              <a:ea typeface="BIZ UDPゴシック" panose="020B0400000000000000" pitchFamily="50" charset="-128"/>
            </a:endParaRPr>
          </a:p>
          <a:p>
            <a:pPr algn="r"/>
            <a:r>
              <a:rPr kumimoji="1" lang="ja-JP" altLang="en-US" dirty="0">
                <a:latin typeface="BIZ UDPゴシック" panose="020B0400000000000000" pitchFamily="50" charset="-128"/>
                <a:ea typeface="BIZ UDPゴシック" panose="020B0400000000000000" pitchFamily="50" charset="-128"/>
              </a:rPr>
              <a:t>（ 答申 ）</a:t>
            </a:r>
          </a:p>
        </p:txBody>
      </p:sp>
      <p:sp>
        <p:nvSpPr>
          <p:cNvPr id="23" name="テキスト ボックス 22">
            <a:extLst>
              <a:ext uri="{FF2B5EF4-FFF2-40B4-BE49-F238E27FC236}">
                <a16:creationId xmlns:a16="http://schemas.microsoft.com/office/drawing/2014/main" id="{EB5AE77F-F56F-42E5-B639-481D6FBE56AF}"/>
              </a:ext>
            </a:extLst>
          </p:cNvPr>
          <p:cNvSpPr txBox="1"/>
          <p:nvPr/>
        </p:nvSpPr>
        <p:spPr>
          <a:xfrm>
            <a:off x="279400" y="3630286"/>
            <a:ext cx="4963160" cy="338554"/>
          </a:xfrm>
          <a:prstGeom prst="rect">
            <a:avLst/>
          </a:prstGeom>
          <a:noFill/>
        </p:spPr>
        <p:txBody>
          <a:bodyPr wrap="square" rtlCol="0">
            <a:spAutoFit/>
          </a:bodyPr>
          <a:lstStyle/>
          <a:p>
            <a:r>
              <a:rPr kumimoji="1" lang="ja-JP" altLang="en-US" sz="1600" dirty="0">
                <a:latin typeface="BIZ UDPゴシック" panose="020B0400000000000000" pitchFamily="50" charset="-128"/>
                <a:ea typeface="BIZ UDPゴシック" panose="020B0400000000000000" pitchFamily="50" charset="-128"/>
              </a:rPr>
              <a:t>（</a:t>
            </a:r>
            <a:r>
              <a:rPr kumimoji="1" lang="en-US" altLang="ja-JP" sz="1600" dirty="0">
                <a:latin typeface="BIZ UDPゴシック" panose="020B0400000000000000" pitchFamily="50" charset="-128"/>
                <a:ea typeface="BIZ UDPゴシック" panose="020B0400000000000000" pitchFamily="50" charset="-128"/>
              </a:rPr>
              <a:t>2</a:t>
            </a:r>
            <a:r>
              <a:rPr kumimoji="1" lang="ja-JP" altLang="en-US" sz="1600" dirty="0">
                <a:latin typeface="BIZ UDPゴシック" panose="020B0400000000000000" pitchFamily="50" charset="-128"/>
                <a:ea typeface="BIZ UDPゴシック" panose="020B0400000000000000" pitchFamily="50" charset="-128"/>
              </a:rPr>
              <a:t>）事業者における脱炭素化に向けた取組</a:t>
            </a:r>
          </a:p>
        </p:txBody>
      </p:sp>
      <p:sp>
        <p:nvSpPr>
          <p:cNvPr id="24" name="テキスト ボックス 23">
            <a:extLst>
              <a:ext uri="{FF2B5EF4-FFF2-40B4-BE49-F238E27FC236}">
                <a16:creationId xmlns:a16="http://schemas.microsoft.com/office/drawing/2014/main" id="{B66F8BE4-031A-4BAD-90C5-259EC235C042}"/>
              </a:ext>
            </a:extLst>
          </p:cNvPr>
          <p:cNvSpPr txBox="1"/>
          <p:nvPr/>
        </p:nvSpPr>
        <p:spPr>
          <a:xfrm>
            <a:off x="594463" y="3990135"/>
            <a:ext cx="8285377" cy="323871"/>
          </a:xfrm>
          <a:prstGeom prst="rect">
            <a:avLst/>
          </a:prstGeom>
          <a:noFill/>
        </p:spPr>
        <p:txBody>
          <a:bodyPr wrap="square">
            <a:spAutoFit/>
          </a:bodyPr>
          <a:lstStyle/>
          <a:p>
            <a:pPr>
              <a:lnSpc>
                <a:spcPts val="2100"/>
              </a:lnSpc>
            </a:pPr>
            <a:r>
              <a:rPr lang="ja-JP" altLang="en-US" sz="1600" dirty="0">
                <a:latin typeface="BIZ UDP明朝 Medium" panose="02020500000000000000" pitchFamily="18" charset="-128"/>
                <a:ea typeface="BIZ UDP明朝 Medium" panose="02020500000000000000" pitchFamily="18" charset="-128"/>
              </a:rPr>
              <a:t>▽義務制度の検討など、特定建築物に対する再生可能エネルギーの導入促進の強化 </a:t>
            </a:r>
            <a:endParaRPr lang="en-US" altLang="ja-JP" sz="1600" dirty="0">
              <a:latin typeface="BIZ UDP明朝 Medium" panose="02020500000000000000" pitchFamily="18" charset="-128"/>
              <a:ea typeface="BIZ UDP明朝 Medium" panose="02020500000000000000" pitchFamily="18" charset="-128"/>
            </a:endParaRPr>
          </a:p>
        </p:txBody>
      </p:sp>
      <p:sp>
        <p:nvSpPr>
          <p:cNvPr id="30" name="テキスト ボックス 29">
            <a:extLst>
              <a:ext uri="{FF2B5EF4-FFF2-40B4-BE49-F238E27FC236}">
                <a16:creationId xmlns:a16="http://schemas.microsoft.com/office/drawing/2014/main" id="{9714482A-6899-4BAA-9F1F-D90282A0AE99}"/>
              </a:ext>
            </a:extLst>
          </p:cNvPr>
          <p:cNvSpPr txBox="1"/>
          <p:nvPr/>
        </p:nvSpPr>
        <p:spPr>
          <a:xfrm>
            <a:off x="738823" y="4788505"/>
            <a:ext cx="7523480" cy="369332"/>
          </a:xfrm>
          <a:prstGeom prst="rect">
            <a:avLst/>
          </a:prstGeom>
          <a:noFill/>
        </p:spPr>
        <p:txBody>
          <a:bodyPr wrap="square" rtlCol="0">
            <a:spAutoFit/>
          </a:bodyPr>
          <a:lstStyle/>
          <a:p>
            <a:r>
              <a:rPr kumimoji="1" lang="ja-JP" altLang="en-US" b="1" u="sng" dirty="0">
                <a:latin typeface="BIZ UDP明朝 Medium" panose="02020500000000000000" pitchFamily="18" charset="-128"/>
                <a:ea typeface="BIZ UDP明朝 Medium" panose="02020500000000000000" pitchFamily="18" charset="-128"/>
              </a:rPr>
              <a:t>今回、再生可能エネルギーの導入促進に向けた制度のあり方について諮問</a:t>
            </a:r>
          </a:p>
        </p:txBody>
      </p:sp>
      <p:sp>
        <p:nvSpPr>
          <p:cNvPr id="3" name="二等辺三角形 2">
            <a:extLst>
              <a:ext uri="{FF2B5EF4-FFF2-40B4-BE49-F238E27FC236}">
                <a16:creationId xmlns:a16="http://schemas.microsoft.com/office/drawing/2014/main" id="{FF8E36E7-E348-40EC-8D46-CAED11A23B61}"/>
              </a:ext>
            </a:extLst>
          </p:cNvPr>
          <p:cNvSpPr/>
          <p:nvPr/>
        </p:nvSpPr>
        <p:spPr>
          <a:xfrm rot="10800000">
            <a:off x="3352483" y="4477841"/>
            <a:ext cx="2296160" cy="278004"/>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369CB43D-D616-4043-935C-7B4A2E4ADD46}"/>
              </a:ext>
            </a:extLst>
          </p:cNvPr>
          <p:cNvSpPr txBox="1"/>
          <p:nvPr/>
        </p:nvSpPr>
        <p:spPr>
          <a:xfrm>
            <a:off x="357873" y="5688872"/>
            <a:ext cx="8285377" cy="862480"/>
          </a:xfrm>
          <a:prstGeom prst="rect">
            <a:avLst/>
          </a:prstGeom>
          <a:noFill/>
        </p:spPr>
        <p:txBody>
          <a:bodyPr wrap="square">
            <a:spAutoFit/>
          </a:bodyPr>
          <a:lstStyle/>
          <a:p>
            <a:pPr>
              <a:lnSpc>
                <a:spcPts val="2100"/>
              </a:lnSpc>
            </a:pPr>
            <a:r>
              <a:rPr lang="ja-JP" altLang="en-US" sz="1600" dirty="0">
                <a:latin typeface="BIZ UDP明朝 Medium" panose="02020500000000000000" pitchFamily="18" charset="-128"/>
                <a:ea typeface="BIZ UDP明朝 Medium" panose="02020500000000000000" pitchFamily="18" charset="-128"/>
              </a:rPr>
              <a:t>　新築戸建て住宅に対する太陽光発電設備設置や大規模建築物建設時の再生可能エネルギー施設設置の義務化など、大阪府として再生可能エネルギーの一層の普及促進を図る規制的手法について検討を深めること</a:t>
            </a:r>
          </a:p>
        </p:txBody>
      </p:sp>
      <p:sp>
        <p:nvSpPr>
          <p:cNvPr id="20" name="テキスト ボックス 19">
            <a:extLst>
              <a:ext uri="{FF2B5EF4-FFF2-40B4-BE49-F238E27FC236}">
                <a16:creationId xmlns:a16="http://schemas.microsoft.com/office/drawing/2014/main" id="{90BF7969-836B-489E-8E8F-3E2D3EC2EFCE}"/>
              </a:ext>
            </a:extLst>
          </p:cNvPr>
          <p:cNvSpPr txBox="1"/>
          <p:nvPr/>
        </p:nvSpPr>
        <p:spPr>
          <a:xfrm>
            <a:off x="233680" y="5316882"/>
            <a:ext cx="8646160" cy="369332"/>
          </a:xfrm>
          <a:prstGeom prst="rect">
            <a:avLst/>
          </a:prstGeom>
          <a:noFill/>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■令和</a:t>
            </a:r>
            <a:r>
              <a:rPr kumimoji="1" lang="en-US" altLang="ja-JP" dirty="0">
                <a:latin typeface="BIZ UDPゴシック" panose="020B0400000000000000" pitchFamily="50" charset="-128"/>
                <a:ea typeface="BIZ UDPゴシック" panose="020B0400000000000000" pitchFamily="50" charset="-128"/>
              </a:rPr>
              <a:t>7</a:t>
            </a:r>
            <a:r>
              <a:rPr kumimoji="1" lang="ja-JP" altLang="en-US" dirty="0">
                <a:latin typeface="BIZ UDPゴシック" panose="020B0400000000000000" pitchFamily="50" charset="-128"/>
                <a:ea typeface="BIZ UDPゴシック" panose="020B0400000000000000" pitchFamily="50" charset="-128"/>
              </a:rPr>
              <a:t>年</a:t>
            </a:r>
            <a:r>
              <a:rPr kumimoji="1" lang="en-US" altLang="ja-JP" dirty="0">
                <a:latin typeface="BIZ UDPゴシック" panose="020B0400000000000000" pitchFamily="50" charset="-128"/>
                <a:ea typeface="BIZ UDPゴシック" panose="020B0400000000000000" pitchFamily="50" charset="-128"/>
              </a:rPr>
              <a:t>8</a:t>
            </a:r>
            <a:r>
              <a:rPr kumimoji="1" lang="ja-JP" altLang="en-US" dirty="0">
                <a:latin typeface="BIZ UDPゴシック" panose="020B0400000000000000" pitchFamily="50" charset="-128"/>
                <a:ea typeface="BIZ UDPゴシック" panose="020B0400000000000000" pitchFamily="50" charset="-128"/>
              </a:rPr>
              <a:t>月：大阪府市長会からの要望</a:t>
            </a:r>
          </a:p>
        </p:txBody>
      </p:sp>
      <p:sp>
        <p:nvSpPr>
          <p:cNvPr id="2" name="正方形/長方形 1">
            <a:extLst>
              <a:ext uri="{FF2B5EF4-FFF2-40B4-BE49-F238E27FC236}">
                <a16:creationId xmlns:a16="http://schemas.microsoft.com/office/drawing/2014/main" id="{2598844E-21AC-423B-A9EE-AA16DDC283DD}"/>
              </a:ext>
            </a:extLst>
          </p:cNvPr>
          <p:cNvSpPr/>
          <p:nvPr/>
        </p:nvSpPr>
        <p:spPr>
          <a:xfrm>
            <a:off x="233680" y="593152"/>
            <a:ext cx="8763363" cy="378404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正方形/長方形 21">
            <a:extLst>
              <a:ext uri="{FF2B5EF4-FFF2-40B4-BE49-F238E27FC236}">
                <a16:creationId xmlns:a16="http://schemas.microsoft.com/office/drawing/2014/main" id="{4EBC5EC1-7979-4141-B6FD-D722799AC7F8}"/>
              </a:ext>
            </a:extLst>
          </p:cNvPr>
          <p:cNvSpPr/>
          <p:nvPr/>
        </p:nvSpPr>
        <p:spPr>
          <a:xfrm>
            <a:off x="233680" y="5323484"/>
            <a:ext cx="8763363" cy="126817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2833240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A481519A-1420-4310-9F42-822AE153B7AA}"/>
              </a:ext>
            </a:extLst>
          </p:cNvPr>
          <p:cNvSpPr txBox="1"/>
          <p:nvPr/>
        </p:nvSpPr>
        <p:spPr>
          <a:xfrm>
            <a:off x="254000" y="1366033"/>
            <a:ext cx="8646160" cy="707886"/>
          </a:xfrm>
          <a:prstGeom prst="rect">
            <a:avLst/>
          </a:prstGeom>
          <a:noFill/>
          <a:ln>
            <a:noFill/>
          </a:ln>
        </p:spPr>
        <p:txBody>
          <a:bodyPr wrap="square">
            <a:spAutoFit/>
          </a:bodyPr>
          <a:lstStyle/>
          <a:p>
            <a:r>
              <a:rPr lang="ja-JP" altLang="en-US" sz="1400" dirty="0">
                <a:latin typeface="BIZ UDP明朝 Medium" panose="02020500000000000000" pitchFamily="18" charset="-128"/>
                <a:ea typeface="BIZ UDP明朝 Medium" panose="02020500000000000000" pitchFamily="18" charset="-128"/>
              </a:rPr>
              <a:t>　</a:t>
            </a:r>
            <a:r>
              <a:rPr lang="ja-JP" altLang="en-US" sz="1300" dirty="0">
                <a:latin typeface="BIZ UDP明朝 Medium" panose="02020500000000000000" pitchFamily="18" charset="-128"/>
                <a:ea typeface="BIZ UDP明朝 Medium" panose="02020500000000000000" pitchFamily="18" charset="-128"/>
              </a:rPr>
              <a:t>非住宅の法律に基づく条例による規制については、“規制の効果”や“達成すべき目標”に関するエビデンスを明らかにし、府民・事業者へ説明できることを見極めた上で、延べ面積が一定規模以上</a:t>
            </a:r>
            <a:r>
              <a:rPr lang="en-US" altLang="ja-JP" sz="1300" dirty="0">
                <a:latin typeface="BIZ UDP明朝 Medium" panose="02020500000000000000" pitchFamily="18" charset="-128"/>
                <a:ea typeface="BIZ UDP明朝 Medium" panose="02020500000000000000" pitchFamily="18" charset="-128"/>
              </a:rPr>
              <a:t>(2,000㎡</a:t>
            </a:r>
            <a:r>
              <a:rPr lang="ja-JP" altLang="en-US" sz="1300" dirty="0">
                <a:latin typeface="BIZ UDP明朝 Medium" panose="02020500000000000000" pitchFamily="18" charset="-128"/>
                <a:ea typeface="BIZ UDP明朝 Medium" panose="02020500000000000000" pitchFamily="18" charset="-128"/>
              </a:rPr>
              <a:t>以上を予定</a:t>
            </a:r>
            <a:r>
              <a:rPr lang="en-US" altLang="ja-JP" sz="1300" dirty="0">
                <a:latin typeface="BIZ UDP明朝 Medium" panose="02020500000000000000" pitchFamily="18" charset="-128"/>
                <a:ea typeface="BIZ UDP明朝 Medium" panose="02020500000000000000" pitchFamily="18" charset="-128"/>
              </a:rPr>
              <a:t>)</a:t>
            </a:r>
            <a:r>
              <a:rPr lang="ja-JP" altLang="en-US" sz="1300" dirty="0">
                <a:latin typeface="BIZ UDP明朝 Medium" panose="02020500000000000000" pitchFamily="18" charset="-128"/>
                <a:ea typeface="BIZ UDP明朝 Medium" panose="02020500000000000000" pitchFamily="18" charset="-128"/>
              </a:rPr>
              <a:t>を対象に、外皮性能を付加し、建築基準関係規定化に向け先進的に取り組むべきです。</a:t>
            </a:r>
          </a:p>
        </p:txBody>
      </p:sp>
      <p:sp>
        <p:nvSpPr>
          <p:cNvPr id="13" name="テキスト ボックス 12">
            <a:extLst>
              <a:ext uri="{FF2B5EF4-FFF2-40B4-BE49-F238E27FC236}">
                <a16:creationId xmlns:a16="http://schemas.microsoft.com/office/drawing/2014/main" id="{C067770D-3E55-4AE1-8FA0-29540D7F9501}"/>
              </a:ext>
            </a:extLst>
          </p:cNvPr>
          <p:cNvSpPr txBox="1"/>
          <p:nvPr/>
        </p:nvSpPr>
        <p:spPr>
          <a:xfrm>
            <a:off x="274320" y="2761240"/>
            <a:ext cx="8625840" cy="707886"/>
          </a:xfrm>
          <a:prstGeom prst="rect">
            <a:avLst/>
          </a:prstGeom>
          <a:noFill/>
        </p:spPr>
        <p:txBody>
          <a:bodyPr wrap="square">
            <a:spAutoFit/>
          </a:bodyPr>
          <a:lstStyle/>
          <a:p>
            <a:r>
              <a:rPr lang="ja-JP" altLang="en-US" sz="1400" dirty="0">
                <a:latin typeface="BIZ UDP明朝 Medium" panose="02020500000000000000" pitchFamily="18" charset="-128"/>
                <a:ea typeface="BIZ UDP明朝 Medium" panose="02020500000000000000" pitchFamily="18" charset="-128"/>
              </a:rPr>
              <a:t>　</a:t>
            </a:r>
            <a:r>
              <a:rPr lang="ja-JP" altLang="en-US" sz="1300" dirty="0">
                <a:latin typeface="BIZ UDP明朝 Medium" panose="02020500000000000000" pitchFamily="18" charset="-128"/>
                <a:ea typeface="BIZ UDP明朝 Medium" panose="02020500000000000000" pitchFamily="18" charset="-128"/>
              </a:rPr>
              <a:t>住宅への府独自条例による規制については、“規制の効果”や“達成すべき目標”に関するエビデンスを明らかにし、府民・事業者へ説明できることを見極めた上で、一定の住戸面積、かつ一定規模の住戸数以上の住棟を対象とし、外皮性能及び一次エネルギー消費量を適合基準とすべきです。</a:t>
            </a:r>
          </a:p>
        </p:txBody>
      </p:sp>
      <p:sp>
        <p:nvSpPr>
          <p:cNvPr id="15" name="テキスト ボックス 14">
            <a:extLst>
              <a:ext uri="{FF2B5EF4-FFF2-40B4-BE49-F238E27FC236}">
                <a16:creationId xmlns:a16="http://schemas.microsoft.com/office/drawing/2014/main" id="{0E82C03F-BA73-4929-B1E1-1DA3D8C626A6}"/>
              </a:ext>
            </a:extLst>
          </p:cNvPr>
          <p:cNvSpPr txBox="1"/>
          <p:nvPr/>
        </p:nvSpPr>
        <p:spPr>
          <a:xfrm>
            <a:off x="264160" y="2425537"/>
            <a:ext cx="5557520" cy="338554"/>
          </a:xfrm>
          <a:prstGeom prst="rect">
            <a:avLst/>
          </a:prstGeom>
          <a:noFill/>
        </p:spPr>
        <p:txBody>
          <a:bodyPr wrap="square" rtlCol="0">
            <a:spAutoFit/>
          </a:bodyPr>
          <a:lstStyle/>
          <a:p>
            <a:r>
              <a:rPr kumimoji="1" lang="ja-JP" altLang="en-US" sz="1600" dirty="0">
                <a:latin typeface="BIZ UDPゴシック" panose="020B0400000000000000" pitchFamily="50" charset="-128"/>
                <a:ea typeface="BIZ UDPゴシック" panose="020B0400000000000000" pitchFamily="50" charset="-128"/>
              </a:rPr>
              <a:t>②住宅における府独自条例による適合義務化の拡大 </a:t>
            </a:r>
          </a:p>
        </p:txBody>
      </p:sp>
      <p:sp>
        <p:nvSpPr>
          <p:cNvPr id="25" name="テキスト ボックス 24">
            <a:extLst>
              <a:ext uri="{FF2B5EF4-FFF2-40B4-BE49-F238E27FC236}">
                <a16:creationId xmlns:a16="http://schemas.microsoft.com/office/drawing/2014/main" id="{0A347379-6D54-450C-8A7D-3568EEE27D07}"/>
              </a:ext>
            </a:extLst>
          </p:cNvPr>
          <p:cNvSpPr txBox="1"/>
          <p:nvPr/>
        </p:nvSpPr>
        <p:spPr>
          <a:xfrm>
            <a:off x="289560" y="1081604"/>
            <a:ext cx="4191000" cy="338554"/>
          </a:xfrm>
          <a:prstGeom prst="rect">
            <a:avLst/>
          </a:prstGeom>
          <a:noFill/>
        </p:spPr>
        <p:txBody>
          <a:bodyPr wrap="square" rtlCol="0">
            <a:spAutoFit/>
          </a:bodyPr>
          <a:lstStyle/>
          <a:p>
            <a:r>
              <a:rPr kumimoji="1" lang="ja-JP" altLang="en-US" sz="1600" dirty="0">
                <a:latin typeface="BIZ UDPゴシック" panose="020B0400000000000000" pitchFamily="50" charset="-128"/>
                <a:ea typeface="BIZ UDPゴシック" panose="020B0400000000000000" pitchFamily="50" charset="-128"/>
              </a:rPr>
              <a:t>①非住宅における法規制による適合義務化 </a:t>
            </a:r>
          </a:p>
        </p:txBody>
      </p:sp>
      <p:sp>
        <p:nvSpPr>
          <p:cNvPr id="26" name="テキスト ボックス 25">
            <a:extLst>
              <a:ext uri="{FF2B5EF4-FFF2-40B4-BE49-F238E27FC236}">
                <a16:creationId xmlns:a16="http://schemas.microsoft.com/office/drawing/2014/main" id="{89832AC6-FEDC-416F-B06E-4817EEFDA623}"/>
              </a:ext>
            </a:extLst>
          </p:cNvPr>
          <p:cNvSpPr txBox="1"/>
          <p:nvPr/>
        </p:nvSpPr>
        <p:spPr>
          <a:xfrm>
            <a:off x="0" y="0"/>
            <a:ext cx="9144000" cy="400110"/>
          </a:xfrm>
          <a:prstGeom prst="rect">
            <a:avLst/>
          </a:prstGeom>
          <a:solidFill>
            <a:schemeClr val="accent5">
              <a:lumMod val="40000"/>
              <a:lumOff val="60000"/>
            </a:scheme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参考　過去答申</a:t>
            </a:r>
            <a:r>
              <a:rPr kumimoji="1" lang="ja-JP" altLang="en-US" sz="1600" dirty="0">
                <a:latin typeface="BIZ UDPゴシック" panose="020B0400000000000000" pitchFamily="50" charset="-128"/>
                <a:ea typeface="BIZ UDPゴシック" panose="020B0400000000000000" pitchFamily="50" charset="-128"/>
              </a:rPr>
              <a:t> </a:t>
            </a:r>
            <a:r>
              <a:rPr kumimoji="1" lang="ja-JP" altLang="en-US" sz="2000" dirty="0">
                <a:latin typeface="BIZ UDPゴシック" panose="020B0400000000000000" pitchFamily="50" charset="-128"/>
                <a:ea typeface="BIZ UDPゴシック" panose="020B0400000000000000" pitchFamily="50" charset="-128"/>
              </a:rPr>
              <a:t>（２）</a:t>
            </a:r>
          </a:p>
        </p:txBody>
      </p:sp>
      <p:sp>
        <p:nvSpPr>
          <p:cNvPr id="27" name="テキスト ボックス 26">
            <a:extLst>
              <a:ext uri="{FF2B5EF4-FFF2-40B4-BE49-F238E27FC236}">
                <a16:creationId xmlns:a16="http://schemas.microsoft.com/office/drawing/2014/main" id="{D745B32F-EF3D-448F-B8B7-7103CC250411}"/>
              </a:ext>
            </a:extLst>
          </p:cNvPr>
          <p:cNvSpPr txBox="1"/>
          <p:nvPr/>
        </p:nvSpPr>
        <p:spPr>
          <a:xfrm>
            <a:off x="289560" y="764826"/>
            <a:ext cx="2453640" cy="338554"/>
          </a:xfrm>
          <a:prstGeom prst="rect">
            <a:avLst/>
          </a:prstGeom>
          <a:noFill/>
        </p:spPr>
        <p:txBody>
          <a:bodyPr wrap="square" rtlCol="0">
            <a:spAutoFit/>
          </a:bodyPr>
          <a:lstStyle/>
          <a:p>
            <a:r>
              <a:rPr kumimoji="1" lang="ja-JP" altLang="en-US" sz="1600" dirty="0">
                <a:latin typeface="BIZ UDPゴシック" panose="020B0400000000000000" pitchFamily="50" charset="-128"/>
                <a:ea typeface="BIZ UDPゴシック" panose="020B0400000000000000" pitchFamily="50" charset="-128"/>
              </a:rPr>
              <a:t>（</a:t>
            </a:r>
            <a:r>
              <a:rPr kumimoji="1" lang="en-US" altLang="ja-JP" sz="1600" dirty="0">
                <a:latin typeface="BIZ UDPゴシック" panose="020B0400000000000000" pitchFamily="50" charset="-128"/>
                <a:ea typeface="BIZ UDPゴシック" panose="020B0400000000000000" pitchFamily="50" charset="-128"/>
              </a:rPr>
              <a:t>1</a:t>
            </a:r>
            <a:r>
              <a:rPr kumimoji="1" lang="ja-JP" altLang="en-US" sz="1600" dirty="0">
                <a:latin typeface="BIZ UDPゴシック" panose="020B0400000000000000" pitchFamily="50" charset="-128"/>
                <a:ea typeface="BIZ UDPゴシック" panose="020B0400000000000000" pitchFamily="50" charset="-128"/>
              </a:rPr>
              <a:t>）条例による規制</a:t>
            </a:r>
          </a:p>
        </p:txBody>
      </p:sp>
      <p:sp>
        <p:nvSpPr>
          <p:cNvPr id="28" name="スライド番号プレースホルダー 5">
            <a:extLst>
              <a:ext uri="{FF2B5EF4-FFF2-40B4-BE49-F238E27FC236}">
                <a16:creationId xmlns:a16="http://schemas.microsoft.com/office/drawing/2014/main" id="{8428F2A7-CD35-48CA-8F0F-39B1209A51C8}"/>
              </a:ext>
            </a:extLst>
          </p:cNvPr>
          <p:cNvSpPr>
            <a:spLocks noGrp="1"/>
          </p:cNvSpPr>
          <p:nvPr>
            <p:ph type="sldNum" sz="quarter" idx="12"/>
          </p:nvPr>
        </p:nvSpPr>
        <p:spPr>
          <a:xfrm>
            <a:off x="6812177" y="6355390"/>
            <a:ext cx="2057400" cy="365125"/>
          </a:xfrm>
        </p:spPr>
        <p:txBody>
          <a:bodyPr/>
          <a:lstStyle/>
          <a:p>
            <a:fld id="{203A2EBC-B70D-400C-B624-6CE949F69608}" type="slidenum">
              <a:rPr kumimoji="1" lang="ja-JP" altLang="en-US" sz="1800" smtClean="0"/>
              <a:t>21</a:t>
            </a:fld>
            <a:endParaRPr kumimoji="1" lang="ja-JP" altLang="en-US" sz="1800" dirty="0"/>
          </a:p>
        </p:txBody>
      </p:sp>
      <p:sp>
        <p:nvSpPr>
          <p:cNvPr id="21" name="テキスト ボックス 20">
            <a:extLst>
              <a:ext uri="{FF2B5EF4-FFF2-40B4-BE49-F238E27FC236}">
                <a16:creationId xmlns:a16="http://schemas.microsoft.com/office/drawing/2014/main" id="{A483BEE3-07AF-4CF3-B05A-3EDB6F0FF0CD}"/>
              </a:ext>
            </a:extLst>
          </p:cNvPr>
          <p:cNvSpPr txBox="1"/>
          <p:nvPr/>
        </p:nvSpPr>
        <p:spPr>
          <a:xfrm>
            <a:off x="289560" y="411890"/>
            <a:ext cx="2453640" cy="369332"/>
          </a:xfrm>
          <a:prstGeom prst="rect">
            <a:avLst/>
          </a:prstGeom>
          <a:noFill/>
        </p:spPr>
        <p:txBody>
          <a:bodyPr wrap="square" rtlCol="0">
            <a:spAutoFit/>
          </a:bodyPr>
          <a:lstStyle/>
          <a:p>
            <a:r>
              <a:rPr kumimoji="1" lang="en-US" altLang="ja-JP" dirty="0">
                <a:latin typeface="BIZ UDPゴシック" panose="020B0400000000000000" pitchFamily="50" charset="-128"/>
                <a:ea typeface="BIZ UDPゴシック" panose="020B0400000000000000" pitchFamily="50" charset="-128"/>
              </a:rPr>
              <a:t>【</a:t>
            </a:r>
            <a:r>
              <a:rPr kumimoji="1" lang="ja-JP" altLang="en-US" dirty="0">
                <a:latin typeface="BIZ UDPゴシック" panose="020B0400000000000000" pitchFamily="50" charset="-128"/>
                <a:ea typeface="BIZ UDPゴシック" panose="020B0400000000000000" pitchFamily="50" charset="-128"/>
              </a:rPr>
              <a:t>参考</a:t>
            </a:r>
            <a:r>
              <a:rPr kumimoji="1" lang="en-US" altLang="ja-JP" dirty="0">
                <a:latin typeface="BIZ UDPゴシック" panose="020B0400000000000000" pitchFamily="50" charset="-128"/>
                <a:ea typeface="BIZ UDPゴシック" panose="020B0400000000000000" pitchFamily="50" charset="-128"/>
              </a:rPr>
              <a:t>】</a:t>
            </a:r>
            <a:endParaRPr kumimoji="1" lang="ja-JP" altLang="en-US" dirty="0">
              <a:latin typeface="BIZ UDPゴシック" panose="020B0400000000000000" pitchFamily="50" charset="-128"/>
              <a:ea typeface="BIZ UDPゴシック" panose="020B0400000000000000" pitchFamily="50" charset="-128"/>
            </a:endParaRPr>
          </a:p>
        </p:txBody>
      </p:sp>
      <p:sp>
        <p:nvSpPr>
          <p:cNvPr id="22" name="テキスト ボックス 21">
            <a:extLst>
              <a:ext uri="{FF2B5EF4-FFF2-40B4-BE49-F238E27FC236}">
                <a16:creationId xmlns:a16="http://schemas.microsoft.com/office/drawing/2014/main" id="{833E32C7-A6CC-43EE-A12F-B80457844E91}"/>
              </a:ext>
            </a:extLst>
          </p:cNvPr>
          <p:cNvSpPr txBox="1"/>
          <p:nvPr/>
        </p:nvSpPr>
        <p:spPr>
          <a:xfrm>
            <a:off x="1121411" y="415285"/>
            <a:ext cx="8646160" cy="369332"/>
          </a:xfrm>
          <a:prstGeom prst="rect">
            <a:avLst/>
          </a:prstGeom>
          <a:noFill/>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■令和３年</a:t>
            </a:r>
            <a:r>
              <a:rPr kumimoji="1" lang="en-US" altLang="ja-JP" dirty="0">
                <a:latin typeface="BIZ UDPゴシック" panose="020B0400000000000000" pitchFamily="50" charset="-128"/>
                <a:ea typeface="BIZ UDPゴシック" panose="020B0400000000000000" pitchFamily="50" charset="-128"/>
              </a:rPr>
              <a:t>6</a:t>
            </a:r>
            <a:r>
              <a:rPr kumimoji="1" lang="ja-JP" altLang="en-US" dirty="0">
                <a:latin typeface="BIZ UDPゴシック" panose="020B0400000000000000" pitchFamily="50" charset="-128"/>
                <a:ea typeface="BIZ UDPゴシック" panose="020B0400000000000000" pitchFamily="50" charset="-128"/>
              </a:rPr>
              <a:t>月：建築物の環境配慮のあり方について（ 答申 ）</a:t>
            </a:r>
          </a:p>
        </p:txBody>
      </p:sp>
      <p:sp>
        <p:nvSpPr>
          <p:cNvPr id="29" name="テキスト ボックス 28">
            <a:extLst>
              <a:ext uri="{FF2B5EF4-FFF2-40B4-BE49-F238E27FC236}">
                <a16:creationId xmlns:a16="http://schemas.microsoft.com/office/drawing/2014/main" id="{DD925A6D-DA4E-4E4A-992A-1B5508003808}"/>
              </a:ext>
            </a:extLst>
          </p:cNvPr>
          <p:cNvSpPr txBox="1"/>
          <p:nvPr/>
        </p:nvSpPr>
        <p:spPr>
          <a:xfrm>
            <a:off x="233680" y="4267173"/>
            <a:ext cx="8646160" cy="1092607"/>
          </a:xfrm>
          <a:prstGeom prst="rect">
            <a:avLst/>
          </a:prstGeom>
          <a:noFill/>
        </p:spPr>
        <p:txBody>
          <a:bodyPr wrap="square">
            <a:spAutoFit/>
          </a:bodyPr>
          <a:lstStyle/>
          <a:p>
            <a:r>
              <a:rPr lang="ja-JP" altLang="en-US" sz="1300" dirty="0">
                <a:latin typeface="BIZ UDP明朝 Medium" panose="02020500000000000000" pitchFamily="18" charset="-128"/>
                <a:ea typeface="BIZ UDP明朝 Medium" panose="02020500000000000000" pitchFamily="18" charset="-128"/>
              </a:rPr>
              <a:t>　普及啓発にあたり、</a:t>
            </a:r>
            <a:r>
              <a:rPr lang="en-US" altLang="ja-JP" sz="1300" dirty="0">
                <a:latin typeface="BIZ UDP明朝 Medium" panose="02020500000000000000" pitchFamily="18" charset="-128"/>
                <a:ea typeface="BIZ UDP明朝 Medium" panose="02020500000000000000" pitchFamily="18" charset="-128"/>
              </a:rPr>
              <a:t>1)</a:t>
            </a:r>
            <a:r>
              <a:rPr lang="ja-JP" altLang="en-US" sz="1300" dirty="0">
                <a:latin typeface="BIZ UDP明朝 Medium" panose="02020500000000000000" pitchFamily="18" charset="-128"/>
                <a:ea typeface="BIZ UDP明朝 Medium" panose="02020500000000000000" pitchFamily="18" charset="-128"/>
              </a:rPr>
              <a:t>建築物の省エネが地球環境に与える影響、</a:t>
            </a:r>
            <a:r>
              <a:rPr lang="en-US" altLang="ja-JP" sz="1300" dirty="0">
                <a:latin typeface="BIZ UDP明朝 Medium" panose="02020500000000000000" pitchFamily="18" charset="-128"/>
                <a:ea typeface="BIZ UDP明朝 Medium" panose="02020500000000000000" pitchFamily="18" charset="-128"/>
              </a:rPr>
              <a:t>2)</a:t>
            </a:r>
            <a:r>
              <a:rPr lang="ja-JP" altLang="en-US" sz="1300" dirty="0">
                <a:latin typeface="BIZ UDP明朝 Medium" panose="02020500000000000000" pitchFamily="18" charset="-128"/>
                <a:ea typeface="BIZ UDP明朝 Medium" panose="02020500000000000000" pitchFamily="18" charset="-128"/>
              </a:rPr>
              <a:t>省エネ建築物の価値、</a:t>
            </a:r>
            <a:r>
              <a:rPr lang="en-US" altLang="ja-JP" sz="1300" dirty="0">
                <a:latin typeface="BIZ UDP明朝 Medium" panose="02020500000000000000" pitchFamily="18" charset="-128"/>
                <a:ea typeface="BIZ UDP明朝 Medium" panose="02020500000000000000" pitchFamily="18" charset="-128"/>
              </a:rPr>
              <a:t>3)</a:t>
            </a:r>
            <a:r>
              <a:rPr lang="ja-JP" altLang="en-US" sz="1300" dirty="0">
                <a:latin typeface="BIZ UDP明朝 Medium" panose="02020500000000000000" pitchFamily="18" charset="-128"/>
                <a:ea typeface="BIZ UDP明朝 Medium" panose="02020500000000000000" pitchFamily="18" charset="-128"/>
              </a:rPr>
              <a:t>建築物の改修や新築における初期投資・</a:t>
            </a:r>
            <a:r>
              <a:rPr lang="en-US" altLang="ja-JP" sz="1300" dirty="0">
                <a:latin typeface="BIZ UDP明朝 Medium" panose="02020500000000000000" pitchFamily="18" charset="-128"/>
                <a:ea typeface="BIZ UDP明朝 Medium" panose="02020500000000000000" pitchFamily="18" charset="-128"/>
              </a:rPr>
              <a:t>LCC </a:t>
            </a:r>
            <a:r>
              <a:rPr lang="ja-JP" altLang="en-US" sz="1300" dirty="0">
                <a:latin typeface="BIZ UDP明朝 Medium" panose="02020500000000000000" pitchFamily="18" charset="-128"/>
                <a:ea typeface="BIZ UDP明朝 Medium" panose="02020500000000000000" pitchFamily="18" charset="-128"/>
              </a:rPr>
              <a:t>の費用対効果、</a:t>
            </a:r>
            <a:r>
              <a:rPr lang="en-US" altLang="ja-JP" sz="1300" dirty="0">
                <a:latin typeface="BIZ UDP明朝 Medium" panose="02020500000000000000" pitchFamily="18" charset="-128"/>
                <a:ea typeface="BIZ UDP明朝 Medium" panose="02020500000000000000" pitchFamily="18" charset="-128"/>
              </a:rPr>
              <a:t>4)</a:t>
            </a:r>
            <a:r>
              <a:rPr lang="ja-JP" altLang="en-US" sz="1300" dirty="0">
                <a:latin typeface="BIZ UDP明朝 Medium" panose="02020500000000000000" pitchFamily="18" charset="-128"/>
                <a:ea typeface="BIZ UDP明朝 Medium" panose="02020500000000000000" pitchFamily="18" charset="-128"/>
              </a:rPr>
              <a:t>断熱性の向上と健康などに対する効果（専門的なアドバイスによる知見）などの取組みを行います。実施にあたり、建築関係団体等と連携の上、速やかに行うべきです。 </a:t>
            </a:r>
          </a:p>
          <a:p>
            <a:r>
              <a:rPr lang="ja-JP" altLang="en-US" sz="1300" dirty="0">
                <a:latin typeface="BIZ UDP明朝 Medium" panose="02020500000000000000" pitchFamily="18" charset="-128"/>
                <a:ea typeface="BIZ UDP明朝 Medium" panose="02020500000000000000" pitchFamily="18" charset="-128"/>
              </a:rPr>
              <a:t>　②の普及啓発については、実施にあたり、説明を行う建築士の活動範囲は、大阪府内に限定しないため、近畿他府県の行政庁や建築関係団体と連携し、近畿圏での普及啓発を促すべきです。また、条例化の検討も行うべきです。 </a:t>
            </a:r>
          </a:p>
        </p:txBody>
      </p:sp>
      <p:sp>
        <p:nvSpPr>
          <p:cNvPr id="30" name="テキスト ボックス 29">
            <a:extLst>
              <a:ext uri="{FF2B5EF4-FFF2-40B4-BE49-F238E27FC236}">
                <a16:creationId xmlns:a16="http://schemas.microsoft.com/office/drawing/2014/main" id="{FDB3D461-E56E-46ED-98B3-03F85550DB27}"/>
              </a:ext>
            </a:extLst>
          </p:cNvPr>
          <p:cNvSpPr txBox="1"/>
          <p:nvPr/>
        </p:nvSpPr>
        <p:spPr>
          <a:xfrm>
            <a:off x="3670293" y="5297078"/>
            <a:ext cx="5006347" cy="276999"/>
          </a:xfrm>
          <a:prstGeom prst="rect">
            <a:avLst/>
          </a:prstGeom>
          <a:noFill/>
        </p:spPr>
        <p:txBody>
          <a:bodyPr wrap="square" rtlCol="0">
            <a:spAutoFit/>
          </a:bodyPr>
          <a:lstStyle/>
          <a:p>
            <a:r>
              <a:rPr kumimoji="1" lang="en-US" altLang="ja-JP" sz="1200" dirty="0">
                <a:latin typeface="BIZ UDP明朝 Medium" panose="02020500000000000000" pitchFamily="18" charset="-128"/>
                <a:ea typeface="BIZ UDP明朝 Medium" panose="02020500000000000000" pitchFamily="18" charset="-128"/>
              </a:rPr>
              <a:t>※</a:t>
            </a:r>
            <a:r>
              <a:rPr kumimoji="1" lang="ja-JP" altLang="en-US" sz="1200" dirty="0">
                <a:latin typeface="BIZ UDP明朝 Medium" panose="02020500000000000000" pitchFamily="18" charset="-128"/>
                <a:ea typeface="BIZ UDP明朝 Medium" panose="02020500000000000000" pitchFamily="18" charset="-128"/>
              </a:rPr>
              <a:t>②：法に基づき義務となる建築士から建築主への説明時に、項目を追加</a:t>
            </a:r>
          </a:p>
        </p:txBody>
      </p:sp>
      <p:sp>
        <p:nvSpPr>
          <p:cNvPr id="31" name="テキスト ボックス 30">
            <a:extLst>
              <a:ext uri="{FF2B5EF4-FFF2-40B4-BE49-F238E27FC236}">
                <a16:creationId xmlns:a16="http://schemas.microsoft.com/office/drawing/2014/main" id="{BDF1059A-8286-4A15-819D-C5F828F58B1D}"/>
              </a:ext>
            </a:extLst>
          </p:cNvPr>
          <p:cNvSpPr txBox="1"/>
          <p:nvPr/>
        </p:nvSpPr>
        <p:spPr>
          <a:xfrm>
            <a:off x="289560" y="3949658"/>
            <a:ext cx="2453640" cy="338554"/>
          </a:xfrm>
          <a:prstGeom prst="rect">
            <a:avLst/>
          </a:prstGeom>
          <a:noFill/>
        </p:spPr>
        <p:txBody>
          <a:bodyPr wrap="square" rtlCol="0">
            <a:spAutoFit/>
          </a:bodyPr>
          <a:lstStyle/>
          <a:p>
            <a:r>
              <a:rPr kumimoji="1" lang="ja-JP" altLang="en-US" sz="1600" dirty="0">
                <a:latin typeface="BIZ UDPゴシック" panose="020B0400000000000000" pitchFamily="50" charset="-128"/>
                <a:ea typeface="BIZ UDPゴシック" panose="020B0400000000000000" pitchFamily="50" charset="-128"/>
              </a:rPr>
              <a:t>（２）普及啓発</a:t>
            </a:r>
          </a:p>
        </p:txBody>
      </p:sp>
      <p:sp>
        <p:nvSpPr>
          <p:cNvPr id="32" name="矢印: 右 31">
            <a:extLst>
              <a:ext uri="{FF2B5EF4-FFF2-40B4-BE49-F238E27FC236}">
                <a16:creationId xmlns:a16="http://schemas.microsoft.com/office/drawing/2014/main" id="{E28CAF96-BABA-45C1-B29F-EED6312193B8}"/>
              </a:ext>
            </a:extLst>
          </p:cNvPr>
          <p:cNvSpPr/>
          <p:nvPr/>
        </p:nvSpPr>
        <p:spPr>
          <a:xfrm>
            <a:off x="532131" y="2122066"/>
            <a:ext cx="487680" cy="2197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テキスト ボックス 32">
            <a:extLst>
              <a:ext uri="{FF2B5EF4-FFF2-40B4-BE49-F238E27FC236}">
                <a16:creationId xmlns:a16="http://schemas.microsoft.com/office/drawing/2014/main" id="{DD622920-4EA3-412E-A0F0-A3EA55D004A6}"/>
              </a:ext>
            </a:extLst>
          </p:cNvPr>
          <p:cNvSpPr txBox="1"/>
          <p:nvPr/>
        </p:nvSpPr>
        <p:spPr>
          <a:xfrm>
            <a:off x="1040131" y="2071791"/>
            <a:ext cx="6288901" cy="323165"/>
          </a:xfrm>
          <a:prstGeom prst="rect">
            <a:avLst/>
          </a:prstGeom>
          <a:noFill/>
        </p:spPr>
        <p:txBody>
          <a:bodyPr wrap="none" rtlCol="0">
            <a:spAutoFit/>
          </a:bodyPr>
          <a:lstStyle/>
          <a:p>
            <a:r>
              <a:rPr kumimoji="1" lang="ja-JP" altLang="en-US" sz="1500" u="sng" dirty="0">
                <a:latin typeface="BIZ UDP明朝 Medium" panose="02020500000000000000" pitchFamily="18" charset="-128"/>
                <a:ea typeface="BIZ UDP明朝 Medium" panose="02020500000000000000" pitchFamily="18" charset="-128"/>
              </a:rPr>
              <a:t>現行の府条例において求めている外皮性能基準への適合率は、ほぼ</a:t>
            </a:r>
            <a:r>
              <a:rPr kumimoji="1" lang="en-US" altLang="ja-JP" sz="1500" u="sng" dirty="0">
                <a:latin typeface="BIZ UDP明朝 Medium" panose="02020500000000000000" pitchFamily="18" charset="-128"/>
                <a:ea typeface="BIZ UDP明朝 Medium" panose="02020500000000000000" pitchFamily="18" charset="-128"/>
              </a:rPr>
              <a:t>100%</a:t>
            </a:r>
            <a:endParaRPr kumimoji="1" lang="ja-JP" altLang="en-US" sz="1500" u="sng" dirty="0">
              <a:latin typeface="BIZ UDP明朝 Medium" panose="02020500000000000000" pitchFamily="18" charset="-128"/>
              <a:ea typeface="BIZ UDP明朝 Medium" panose="02020500000000000000" pitchFamily="18" charset="-128"/>
            </a:endParaRPr>
          </a:p>
        </p:txBody>
      </p:sp>
      <p:sp>
        <p:nvSpPr>
          <p:cNvPr id="34" name="矢印: 右 33">
            <a:extLst>
              <a:ext uri="{FF2B5EF4-FFF2-40B4-BE49-F238E27FC236}">
                <a16:creationId xmlns:a16="http://schemas.microsoft.com/office/drawing/2014/main" id="{7EAB22A6-4CE9-4881-9A2D-CF98A3F2E97C}"/>
              </a:ext>
            </a:extLst>
          </p:cNvPr>
          <p:cNvSpPr/>
          <p:nvPr/>
        </p:nvSpPr>
        <p:spPr>
          <a:xfrm>
            <a:off x="511811" y="3521896"/>
            <a:ext cx="487680" cy="2197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テキスト ボックス 35">
            <a:extLst>
              <a:ext uri="{FF2B5EF4-FFF2-40B4-BE49-F238E27FC236}">
                <a16:creationId xmlns:a16="http://schemas.microsoft.com/office/drawing/2014/main" id="{568B0AD8-B3F8-46D7-98C8-156F1ADA783E}"/>
              </a:ext>
            </a:extLst>
          </p:cNvPr>
          <p:cNvSpPr txBox="1"/>
          <p:nvPr/>
        </p:nvSpPr>
        <p:spPr>
          <a:xfrm>
            <a:off x="1019811" y="3457663"/>
            <a:ext cx="8109912" cy="538609"/>
          </a:xfrm>
          <a:prstGeom prst="rect">
            <a:avLst/>
          </a:prstGeom>
          <a:noFill/>
        </p:spPr>
        <p:txBody>
          <a:bodyPr wrap="none" rtlCol="0">
            <a:spAutoFit/>
          </a:bodyPr>
          <a:lstStyle/>
          <a:p>
            <a:r>
              <a:rPr kumimoji="1" lang="en-US" altLang="ja-JP" sz="1500" u="sng" dirty="0">
                <a:latin typeface="BIZ UDP明朝 Medium" panose="02020500000000000000" pitchFamily="18" charset="-128"/>
                <a:ea typeface="BIZ UDP明朝 Medium" panose="02020500000000000000" pitchFamily="18" charset="-128"/>
              </a:rPr>
              <a:t>2025</a:t>
            </a:r>
            <a:r>
              <a:rPr kumimoji="1" lang="ja-JP" altLang="en-US" sz="1500" u="sng" dirty="0">
                <a:latin typeface="BIZ UDP明朝 Medium" panose="02020500000000000000" pitchFamily="18" charset="-128"/>
                <a:ea typeface="BIZ UDP明朝 Medium" panose="02020500000000000000" pitchFamily="18" charset="-128"/>
              </a:rPr>
              <a:t>年度から、住宅を含むすべての建築物において、法に基づく省エネ基準への適合が義務化</a:t>
            </a:r>
            <a:endParaRPr kumimoji="1" lang="en-US" altLang="ja-JP" sz="1500" u="sng" dirty="0">
              <a:latin typeface="BIZ UDP明朝 Medium" panose="02020500000000000000" pitchFamily="18" charset="-128"/>
              <a:ea typeface="BIZ UDP明朝 Medium" panose="02020500000000000000" pitchFamily="18" charset="-128"/>
            </a:endParaRPr>
          </a:p>
          <a:p>
            <a:pPr algn="r"/>
            <a:r>
              <a:rPr kumimoji="1" lang="ja-JP" altLang="en-US" sz="1400" dirty="0">
                <a:latin typeface="BIZ UDP明朝 Medium" panose="02020500000000000000" pitchFamily="18" charset="-128"/>
                <a:ea typeface="BIZ UDP明朝 Medium" panose="02020500000000000000" pitchFamily="18" charset="-128"/>
              </a:rPr>
              <a:t>（住宅における基準は、外皮性能基準及び一次エネルギー消費量基準）</a:t>
            </a:r>
          </a:p>
        </p:txBody>
      </p:sp>
      <p:sp>
        <p:nvSpPr>
          <p:cNvPr id="38" name="矢印: 右 37">
            <a:extLst>
              <a:ext uri="{FF2B5EF4-FFF2-40B4-BE49-F238E27FC236}">
                <a16:creationId xmlns:a16="http://schemas.microsoft.com/office/drawing/2014/main" id="{3E6CE959-DC6E-425E-A572-73E57D83E3C1}"/>
              </a:ext>
            </a:extLst>
          </p:cNvPr>
          <p:cNvSpPr/>
          <p:nvPr/>
        </p:nvSpPr>
        <p:spPr>
          <a:xfrm>
            <a:off x="521971" y="5622849"/>
            <a:ext cx="487680" cy="2197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テキスト ボックス 38">
            <a:extLst>
              <a:ext uri="{FF2B5EF4-FFF2-40B4-BE49-F238E27FC236}">
                <a16:creationId xmlns:a16="http://schemas.microsoft.com/office/drawing/2014/main" id="{2AD26C84-34C9-44D4-8388-CA34C8D6C958}"/>
              </a:ext>
            </a:extLst>
          </p:cNvPr>
          <p:cNvSpPr txBox="1"/>
          <p:nvPr/>
        </p:nvSpPr>
        <p:spPr>
          <a:xfrm>
            <a:off x="1029971" y="5538296"/>
            <a:ext cx="7518405" cy="1208023"/>
          </a:xfrm>
          <a:prstGeom prst="rect">
            <a:avLst/>
          </a:prstGeom>
          <a:noFill/>
        </p:spPr>
        <p:txBody>
          <a:bodyPr wrap="none" rtlCol="0">
            <a:spAutoFit/>
          </a:bodyPr>
          <a:lstStyle/>
          <a:p>
            <a:r>
              <a:rPr kumimoji="1" lang="ja-JP" altLang="en-US" sz="1600" u="sng" dirty="0">
                <a:latin typeface="BIZ UDP明朝 Medium" panose="02020500000000000000" pitchFamily="18" charset="-128"/>
                <a:ea typeface="BIZ UDP明朝 Medium" panose="02020500000000000000" pitchFamily="18" charset="-128"/>
              </a:rPr>
              <a:t>・</a:t>
            </a:r>
            <a:r>
              <a:rPr kumimoji="1" lang="ja-JP" altLang="en-US" sz="1500" u="sng" dirty="0">
                <a:latin typeface="BIZ UDP明朝 Medium" panose="02020500000000000000" pitchFamily="18" charset="-128"/>
                <a:ea typeface="BIZ UDP明朝 Medium" panose="02020500000000000000" pitchFamily="18" charset="-128"/>
              </a:rPr>
              <a:t>在阪建築関係４団体と「省エネ住宅・建築物の普及啓発の協力に関する協定」を締結し、</a:t>
            </a:r>
            <a:endParaRPr kumimoji="1" lang="en-US" altLang="ja-JP" sz="1500" u="sng" dirty="0">
              <a:latin typeface="BIZ UDP明朝 Medium" panose="02020500000000000000" pitchFamily="18" charset="-128"/>
              <a:ea typeface="BIZ UDP明朝 Medium" panose="02020500000000000000" pitchFamily="18" charset="-128"/>
            </a:endParaRPr>
          </a:p>
          <a:p>
            <a:r>
              <a:rPr kumimoji="1" lang="ja-JP" altLang="en-US" sz="1500" u="sng" dirty="0">
                <a:latin typeface="BIZ UDP明朝 Medium" panose="02020500000000000000" pitchFamily="18" charset="-128"/>
                <a:ea typeface="BIZ UDP明朝 Medium" panose="02020500000000000000" pitchFamily="18" charset="-128"/>
              </a:rPr>
              <a:t>連携して普及啓発を実施</a:t>
            </a:r>
            <a:endParaRPr kumimoji="1" lang="en-US" altLang="ja-JP" sz="1500" u="sng" dirty="0">
              <a:latin typeface="BIZ UDP明朝 Medium" panose="02020500000000000000" pitchFamily="18" charset="-128"/>
              <a:ea typeface="BIZ UDP明朝 Medium" panose="02020500000000000000" pitchFamily="18" charset="-128"/>
            </a:endParaRPr>
          </a:p>
          <a:p>
            <a:r>
              <a:rPr kumimoji="1" lang="ja-JP" altLang="en-US" sz="1600" u="sng" dirty="0">
                <a:latin typeface="BIZ UDP明朝 Medium" panose="02020500000000000000" pitchFamily="18" charset="-128"/>
                <a:ea typeface="BIZ UDP明朝 Medium" panose="02020500000000000000" pitchFamily="18" charset="-128"/>
              </a:rPr>
              <a:t>・</a:t>
            </a:r>
            <a:r>
              <a:rPr kumimoji="1" lang="en-US" altLang="ja-JP" sz="1200" u="sng" dirty="0">
                <a:latin typeface="BIZ UDP明朝 Medium" panose="02020500000000000000" pitchFamily="18" charset="-128"/>
                <a:ea typeface="BIZ UDP明朝 Medium" panose="02020500000000000000" pitchFamily="18" charset="-128"/>
              </a:rPr>
              <a:t> 2022</a:t>
            </a:r>
            <a:r>
              <a:rPr kumimoji="1" lang="ja-JP" altLang="en-US" sz="1200" u="sng" dirty="0">
                <a:latin typeface="BIZ UDP明朝 Medium" panose="02020500000000000000" pitchFamily="18" charset="-128"/>
                <a:ea typeface="BIZ UDP明朝 Medium" panose="02020500000000000000" pitchFamily="18" charset="-128"/>
              </a:rPr>
              <a:t>年</a:t>
            </a:r>
            <a:r>
              <a:rPr kumimoji="1" lang="en-US" altLang="ja-JP" sz="1200" u="sng" dirty="0">
                <a:latin typeface="BIZ UDP明朝 Medium" panose="02020500000000000000" pitchFamily="18" charset="-128"/>
                <a:ea typeface="BIZ UDP明朝 Medium" panose="02020500000000000000" pitchFamily="18" charset="-128"/>
              </a:rPr>
              <a:t>4</a:t>
            </a:r>
            <a:r>
              <a:rPr kumimoji="1" lang="ja-JP" altLang="en-US" sz="1200" u="sng" dirty="0">
                <a:latin typeface="BIZ UDP明朝 Medium" panose="02020500000000000000" pitchFamily="18" charset="-128"/>
                <a:ea typeface="BIZ UDP明朝 Medium" panose="02020500000000000000" pitchFamily="18" charset="-128"/>
              </a:rPr>
              <a:t>月から、条例</a:t>
            </a:r>
            <a:r>
              <a:rPr kumimoji="1" lang="en-US" altLang="ja-JP" sz="1200" u="sng" baseline="30000" dirty="0">
                <a:latin typeface="BIZ UDP明朝 Medium" panose="02020500000000000000" pitchFamily="18" charset="-128"/>
                <a:ea typeface="BIZ UDP明朝 Medium" panose="02020500000000000000" pitchFamily="18" charset="-128"/>
              </a:rPr>
              <a:t>※1</a:t>
            </a:r>
            <a:r>
              <a:rPr kumimoji="1" lang="ja-JP" altLang="en-US" sz="1200" u="sng" dirty="0">
                <a:latin typeface="BIZ UDP明朝 Medium" panose="02020500000000000000" pitchFamily="18" charset="-128"/>
                <a:ea typeface="BIZ UDP明朝 Medium" panose="02020500000000000000" pitchFamily="18" charset="-128"/>
              </a:rPr>
              <a:t>で建築士から建築主への建築物の省エネ情報提供について、努力義務化</a:t>
            </a:r>
            <a:endParaRPr kumimoji="1" lang="en-US" altLang="ja-JP" sz="1200" u="sng" dirty="0">
              <a:latin typeface="BIZ UDP明朝 Medium" panose="02020500000000000000" pitchFamily="18" charset="-128"/>
              <a:ea typeface="BIZ UDP明朝 Medium" panose="02020500000000000000" pitchFamily="18" charset="-128"/>
            </a:endParaRPr>
          </a:p>
          <a:p>
            <a:r>
              <a:rPr kumimoji="1" lang="ja-JP" altLang="en-US" sz="1200" u="sng" dirty="0">
                <a:latin typeface="BIZ UDP明朝 Medium" panose="02020500000000000000" pitchFamily="18" charset="-128"/>
                <a:ea typeface="BIZ UDP明朝 Medium" panose="02020500000000000000" pitchFamily="18" charset="-128"/>
              </a:rPr>
              <a:t>⇒</a:t>
            </a:r>
            <a:r>
              <a:rPr kumimoji="1" lang="en-US" altLang="ja-JP" sz="1200" u="sng" dirty="0">
                <a:latin typeface="BIZ UDP明朝 Medium" panose="02020500000000000000" pitchFamily="18" charset="-128"/>
                <a:ea typeface="BIZ UDP明朝 Medium" panose="02020500000000000000" pitchFamily="18" charset="-128"/>
              </a:rPr>
              <a:t>2025</a:t>
            </a:r>
            <a:r>
              <a:rPr kumimoji="1" lang="ja-JP" altLang="en-US" sz="1200" u="sng" dirty="0">
                <a:latin typeface="BIZ UDP明朝 Medium" panose="02020500000000000000" pitchFamily="18" charset="-128"/>
                <a:ea typeface="BIZ UDP明朝 Medium" panose="02020500000000000000" pitchFamily="18" charset="-128"/>
              </a:rPr>
              <a:t>年度からは、法</a:t>
            </a:r>
            <a:r>
              <a:rPr kumimoji="1" lang="en-US" altLang="ja-JP" sz="1200" u="sng" baseline="30000" dirty="0">
                <a:latin typeface="BIZ UDP明朝 Medium" panose="02020500000000000000" pitchFamily="18" charset="-128"/>
                <a:ea typeface="BIZ UDP明朝 Medium" panose="02020500000000000000" pitchFamily="18" charset="-128"/>
              </a:rPr>
              <a:t>※2</a:t>
            </a:r>
            <a:r>
              <a:rPr kumimoji="1" lang="ja-JP" altLang="en-US" sz="1200" u="sng" dirty="0">
                <a:latin typeface="BIZ UDP明朝 Medium" panose="02020500000000000000" pitchFamily="18" charset="-128"/>
                <a:ea typeface="BIZ UDP明朝 Medium" panose="02020500000000000000" pitchFamily="18" charset="-128"/>
              </a:rPr>
              <a:t>で建築士から建築主へ建築物の省エネ性能の向上について説明することを努力義務化</a:t>
            </a:r>
            <a:endParaRPr kumimoji="1" lang="en-US" altLang="ja-JP" sz="1200" u="sng" dirty="0">
              <a:latin typeface="BIZ UDP明朝 Medium" panose="02020500000000000000" pitchFamily="18" charset="-128"/>
              <a:ea typeface="BIZ UDP明朝 Medium" panose="02020500000000000000" pitchFamily="18" charset="-128"/>
            </a:endParaRPr>
          </a:p>
          <a:p>
            <a:pPr>
              <a:spcBef>
                <a:spcPts val="300"/>
              </a:spcBef>
            </a:pPr>
            <a:r>
              <a:rPr kumimoji="1" lang="en-US" altLang="ja-JP" sz="1100" dirty="0">
                <a:latin typeface="BIZ UDP明朝 Medium" panose="02020500000000000000" pitchFamily="18" charset="-128"/>
                <a:ea typeface="BIZ UDP明朝 Medium" panose="02020500000000000000" pitchFamily="18" charset="-128"/>
              </a:rPr>
              <a:t>※</a:t>
            </a:r>
            <a:r>
              <a:rPr kumimoji="1" lang="ja-JP" altLang="en-US" sz="1100" dirty="0">
                <a:latin typeface="BIZ UDP明朝 Medium" panose="02020500000000000000" pitchFamily="18" charset="-128"/>
                <a:ea typeface="BIZ UDP明朝 Medium" panose="02020500000000000000" pitchFamily="18" charset="-128"/>
              </a:rPr>
              <a:t>１ 大阪府気候変動対策の推進に関する条例　　　　　</a:t>
            </a:r>
            <a:r>
              <a:rPr kumimoji="1" lang="en-US" altLang="ja-JP" sz="1100" dirty="0">
                <a:latin typeface="BIZ UDP明朝 Medium" panose="02020500000000000000" pitchFamily="18" charset="-128"/>
                <a:ea typeface="BIZ UDP明朝 Medium" panose="02020500000000000000" pitchFamily="18" charset="-128"/>
              </a:rPr>
              <a:t>※2</a:t>
            </a:r>
            <a:r>
              <a:rPr kumimoji="1" lang="ja-JP" altLang="en-US" sz="1100" dirty="0">
                <a:latin typeface="BIZ UDP明朝 Medium" panose="02020500000000000000" pitchFamily="18" charset="-128"/>
                <a:ea typeface="BIZ UDP明朝 Medium" panose="02020500000000000000" pitchFamily="18" charset="-128"/>
              </a:rPr>
              <a:t>　建築物のエネルギー消費性能の向上等に関する法律</a:t>
            </a:r>
            <a:endParaRPr kumimoji="1" lang="ja-JP" altLang="en-US" sz="1400" dirty="0">
              <a:latin typeface="BIZ UDP明朝 Medium" panose="02020500000000000000" pitchFamily="18" charset="-128"/>
              <a:ea typeface="BIZ UDP明朝 Medium" panose="02020500000000000000" pitchFamily="18" charset="-128"/>
            </a:endParaRPr>
          </a:p>
        </p:txBody>
      </p:sp>
    </p:spTree>
    <p:extLst>
      <p:ext uri="{BB962C8B-B14F-4D97-AF65-F5344CB8AC3E}">
        <p14:creationId xmlns:p14="http://schemas.microsoft.com/office/powerpoint/2010/main" val="7195353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2651272D-8D1A-4965-AA9A-7DDCC9A73C4C}"/>
              </a:ext>
            </a:extLst>
          </p:cNvPr>
          <p:cNvSpPr>
            <a:spLocks noGrp="1"/>
          </p:cNvSpPr>
          <p:nvPr>
            <p:ph idx="1"/>
          </p:nvPr>
        </p:nvSpPr>
        <p:spPr>
          <a:xfrm>
            <a:off x="267021" y="1259273"/>
            <a:ext cx="8602556" cy="1550168"/>
          </a:xfrm>
        </p:spPr>
        <p:txBody>
          <a:bodyPr wrap="square">
            <a:spAutoFit/>
          </a:bodyPr>
          <a:lstStyle/>
          <a:p>
            <a:pPr marL="0" indent="0">
              <a:buNone/>
            </a:pPr>
            <a:r>
              <a:rPr lang="ja-JP" altLang="en-US" sz="4800" dirty="0">
                <a:latin typeface="BIZ UDPゴシック" panose="020B0400000000000000" pitchFamily="50" charset="-128"/>
                <a:ea typeface="BIZ UDPゴシック" panose="020B0400000000000000" pitchFamily="50" charset="-128"/>
              </a:rPr>
              <a:t>（</a:t>
            </a:r>
            <a:r>
              <a:rPr lang="en-US" altLang="ja-JP" sz="4800" dirty="0">
                <a:latin typeface="BIZ UDPゴシック" panose="020B0400000000000000" pitchFamily="50" charset="-128"/>
                <a:ea typeface="BIZ UDPゴシック" panose="020B0400000000000000" pitchFamily="50" charset="-128"/>
              </a:rPr>
              <a:t>4</a:t>
            </a:r>
            <a:r>
              <a:rPr lang="ja-JP" altLang="en-US" sz="4800" dirty="0">
                <a:latin typeface="BIZ UDPゴシック" panose="020B0400000000000000" pitchFamily="50" charset="-128"/>
                <a:ea typeface="BIZ UDPゴシック" panose="020B0400000000000000" pitchFamily="50" charset="-128"/>
              </a:rPr>
              <a:t>）再生可能エネルギー</a:t>
            </a:r>
            <a:endParaRPr lang="en-US" altLang="ja-JP" sz="4800" dirty="0">
              <a:latin typeface="BIZ UDPゴシック" panose="020B0400000000000000" pitchFamily="50" charset="-128"/>
              <a:ea typeface="BIZ UDPゴシック" panose="020B0400000000000000" pitchFamily="50" charset="-128"/>
            </a:endParaRPr>
          </a:p>
          <a:p>
            <a:pPr marL="0" indent="0">
              <a:buNone/>
            </a:pPr>
            <a:r>
              <a:rPr lang="ja-JP" altLang="en-US" sz="4800" dirty="0">
                <a:latin typeface="BIZ UDPゴシック" panose="020B0400000000000000" pitchFamily="50" charset="-128"/>
                <a:ea typeface="BIZ UDPゴシック" panose="020B0400000000000000" pitchFamily="50" charset="-128"/>
              </a:rPr>
              <a:t>　　導入促進に向けた制度検討</a:t>
            </a:r>
            <a:endParaRPr kumimoji="1" lang="ja-JP" altLang="en-US" sz="4800" dirty="0">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AC185294-16AC-4E4C-BD99-38F4FEDBE35D}"/>
              </a:ext>
            </a:extLst>
          </p:cNvPr>
          <p:cNvSpPr txBox="1"/>
          <p:nvPr/>
        </p:nvSpPr>
        <p:spPr>
          <a:xfrm>
            <a:off x="0" y="0"/>
            <a:ext cx="9144000" cy="400110"/>
          </a:xfrm>
          <a:prstGeom prst="rect">
            <a:avLst/>
          </a:prstGeom>
          <a:solidFill>
            <a:schemeClr val="accent5">
              <a:lumMod val="40000"/>
              <a:lumOff val="60000"/>
            </a:scheme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（４）再生可能エネルギー導入促進に向けた制度検討</a:t>
            </a:r>
          </a:p>
        </p:txBody>
      </p:sp>
      <p:sp>
        <p:nvSpPr>
          <p:cNvPr id="6" name="スライド番号プレースホルダー 5">
            <a:extLst>
              <a:ext uri="{FF2B5EF4-FFF2-40B4-BE49-F238E27FC236}">
                <a16:creationId xmlns:a16="http://schemas.microsoft.com/office/drawing/2014/main" id="{7E736EC7-54A8-40AD-931F-46BA1A78DE24}"/>
              </a:ext>
            </a:extLst>
          </p:cNvPr>
          <p:cNvSpPr>
            <a:spLocks noGrp="1"/>
          </p:cNvSpPr>
          <p:nvPr>
            <p:ph type="sldNum" sz="quarter" idx="12"/>
          </p:nvPr>
        </p:nvSpPr>
        <p:spPr>
          <a:xfrm>
            <a:off x="6812177" y="6492875"/>
            <a:ext cx="2057400" cy="365125"/>
          </a:xfrm>
        </p:spPr>
        <p:txBody>
          <a:bodyPr/>
          <a:lstStyle/>
          <a:p>
            <a:fld id="{203A2EBC-B70D-400C-B624-6CE949F69608}" type="slidenum">
              <a:rPr kumimoji="1" lang="ja-JP" altLang="en-US" sz="1800" smtClean="0"/>
              <a:t>22</a:t>
            </a:fld>
            <a:endParaRPr kumimoji="1" lang="ja-JP" altLang="en-US" sz="1800" dirty="0"/>
          </a:p>
        </p:txBody>
      </p:sp>
    </p:spTree>
    <p:extLst>
      <p:ext uri="{BB962C8B-B14F-4D97-AF65-F5344CB8AC3E}">
        <p14:creationId xmlns:p14="http://schemas.microsoft.com/office/powerpoint/2010/main" val="14222016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2A9D6188-585A-466B-99FA-9A30DC6B09A9}"/>
              </a:ext>
            </a:extLst>
          </p:cNvPr>
          <p:cNvSpPr>
            <a:spLocks noGrp="1"/>
          </p:cNvSpPr>
          <p:nvPr>
            <p:ph type="sldNum" sz="quarter" idx="12"/>
          </p:nvPr>
        </p:nvSpPr>
        <p:spPr>
          <a:xfrm>
            <a:off x="6832600" y="6492875"/>
            <a:ext cx="2057400" cy="365125"/>
          </a:xfrm>
        </p:spPr>
        <p:txBody>
          <a:bodyPr/>
          <a:lstStyle/>
          <a:p>
            <a:fld id="{203A2EBC-B70D-400C-B624-6CE949F69608}" type="slidenum">
              <a:rPr kumimoji="1" lang="ja-JP" altLang="en-US" sz="1800" smtClean="0"/>
              <a:t>23</a:t>
            </a:fld>
            <a:endParaRPr kumimoji="1" lang="ja-JP" altLang="en-US" sz="1800" dirty="0"/>
          </a:p>
        </p:txBody>
      </p:sp>
      <p:sp>
        <p:nvSpPr>
          <p:cNvPr id="5" name="テキスト ボックス 4">
            <a:extLst>
              <a:ext uri="{FF2B5EF4-FFF2-40B4-BE49-F238E27FC236}">
                <a16:creationId xmlns:a16="http://schemas.microsoft.com/office/drawing/2014/main" id="{709D1968-477D-4D6B-86CE-CDA26E9E580A}"/>
              </a:ext>
            </a:extLst>
          </p:cNvPr>
          <p:cNvSpPr txBox="1"/>
          <p:nvPr/>
        </p:nvSpPr>
        <p:spPr>
          <a:xfrm>
            <a:off x="0" y="0"/>
            <a:ext cx="9144000" cy="400110"/>
          </a:xfrm>
          <a:prstGeom prst="rect">
            <a:avLst/>
          </a:prstGeom>
          <a:solidFill>
            <a:schemeClr val="accent5">
              <a:lumMod val="40000"/>
              <a:lumOff val="60000"/>
            </a:scheme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①建築物への再生可能エネルギーの導入促進に向けた新たな取組の必要性</a:t>
            </a:r>
          </a:p>
        </p:txBody>
      </p:sp>
      <p:sp>
        <p:nvSpPr>
          <p:cNvPr id="6" name="テキスト ボックス 5">
            <a:extLst>
              <a:ext uri="{FF2B5EF4-FFF2-40B4-BE49-F238E27FC236}">
                <a16:creationId xmlns:a16="http://schemas.microsoft.com/office/drawing/2014/main" id="{8DA9B6FF-EC17-4AC1-A2C6-043220C3D714}"/>
              </a:ext>
            </a:extLst>
          </p:cNvPr>
          <p:cNvSpPr txBox="1"/>
          <p:nvPr/>
        </p:nvSpPr>
        <p:spPr>
          <a:xfrm>
            <a:off x="264160" y="736776"/>
            <a:ext cx="8625840" cy="754053"/>
          </a:xfrm>
          <a:prstGeom prst="rect">
            <a:avLst/>
          </a:prstGeom>
          <a:noFill/>
          <a:ln w="12700">
            <a:solidFill>
              <a:schemeClr val="accent1"/>
            </a:solidFill>
          </a:ln>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ご意見いただきたい事項①</a:t>
            </a:r>
            <a:endParaRPr kumimoji="1" lang="en-US" altLang="ja-JP" dirty="0">
              <a:latin typeface="BIZ UDPゴシック" panose="020B0400000000000000" pitchFamily="50" charset="-128"/>
              <a:ea typeface="BIZ UDPゴシック" panose="020B0400000000000000" pitchFamily="50" charset="-128"/>
            </a:endParaRPr>
          </a:p>
          <a:p>
            <a:pPr>
              <a:spcBef>
                <a:spcPts val="600"/>
              </a:spcBef>
            </a:pPr>
            <a:r>
              <a:rPr kumimoji="1" lang="ja-JP" altLang="en-US" dirty="0">
                <a:latin typeface="BIZ UDPゴシック" panose="020B0400000000000000" pitchFamily="50" charset="-128"/>
                <a:ea typeface="BIZ UDPゴシック" panose="020B0400000000000000" pitchFamily="50" charset="-128"/>
              </a:rPr>
              <a:t>　</a:t>
            </a:r>
            <a:r>
              <a:rPr kumimoji="1" lang="ja-JP" altLang="en-US" sz="2000" dirty="0">
                <a:latin typeface="BIZ UDPゴシック" panose="020B0400000000000000" pitchFamily="50" charset="-128"/>
                <a:ea typeface="BIZ UDPゴシック" panose="020B0400000000000000" pitchFamily="50" charset="-128"/>
              </a:rPr>
              <a:t>①建築物への再生可能エネルギーの導入促進に向けた新たな取組の必要性</a:t>
            </a:r>
            <a:endParaRPr kumimoji="1" lang="ja-JP" altLang="en-US" dirty="0">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108014AB-CD43-472F-B6B1-2E9F910DCA2E}"/>
              </a:ext>
            </a:extLst>
          </p:cNvPr>
          <p:cNvSpPr txBox="1"/>
          <p:nvPr/>
        </p:nvSpPr>
        <p:spPr>
          <a:xfrm>
            <a:off x="264160" y="1582239"/>
            <a:ext cx="8640000" cy="3677930"/>
          </a:xfrm>
          <a:prstGeom prst="rect">
            <a:avLst/>
          </a:prstGeom>
          <a:noFill/>
        </p:spPr>
        <p:txBody>
          <a:bodyPr wrap="square" rtlCol="0">
            <a:spAutoFit/>
          </a:bodyPr>
          <a:lstStyle/>
          <a:p>
            <a:pPr>
              <a:spcBef>
                <a:spcPts val="600"/>
              </a:spcBef>
            </a:pPr>
            <a:r>
              <a:rPr kumimoji="1" lang="ja-JP" altLang="en-US" sz="1600" b="1" dirty="0">
                <a:latin typeface="BIZ UDP明朝 Medium" panose="02020500000000000000" pitchFamily="18" charset="-128"/>
                <a:ea typeface="BIZ UDP明朝 Medium" panose="02020500000000000000" pitchFamily="18" charset="-128"/>
              </a:rPr>
              <a:t>○</a:t>
            </a:r>
            <a:r>
              <a:rPr kumimoji="1" lang="ja-JP" altLang="en-US" sz="1600" b="1" u="sng" dirty="0">
                <a:latin typeface="BIZ UDP明朝 Medium" panose="02020500000000000000" pitchFamily="18" charset="-128"/>
                <a:ea typeface="BIZ UDP明朝 Medium" panose="02020500000000000000" pitchFamily="18" charset="-128"/>
              </a:rPr>
              <a:t>「大阪府地球温暖化対策実行計画」で取組指標とする「自立・分散型エネルギー導入量」の目標　</a:t>
            </a:r>
            <a:endParaRPr kumimoji="1" lang="en-US" altLang="ja-JP" sz="1600" b="1" u="sng" dirty="0">
              <a:latin typeface="BIZ UDP明朝 Medium" panose="02020500000000000000" pitchFamily="18" charset="-128"/>
              <a:ea typeface="BIZ UDP明朝 Medium" panose="02020500000000000000" pitchFamily="18" charset="-128"/>
            </a:endParaRPr>
          </a:p>
          <a:p>
            <a:pPr>
              <a:spcAft>
                <a:spcPts val="600"/>
              </a:spcAft>
            </a:pPr>
            <a:r>
              <a:rPr kumimoji="1" lang="ja-JP" altLang="en-US" sz="1600" b="1" dirty="0">
                <a:latin typeface="BIZ UDP明朝 Medium" panose="02020500000000000000" pitchFamily="18" charset="-128"/>
                <a:ea typeface="BIZ UDP明朝 Medium" panose="02020500000000000000" pitchFamily="18" charset="-128"/>
              </a:rPr>
              <a:t>　</a:t>
            </a:r>
            <a:r>
              <a:rPr kumimoji="1" lang="ja-JP" altLang="en-US" sz="1600" b="1" u="sng" dirty="0">
                <a:latin typeface="BIZ UDP明朝 Medium" panose="02020500000000000000" pitchFamily="18" charset="-128"/>
                <a:ea typeface="BIZ UDP明朝 Medium" panose="02020500000000000000" pitchFamily="18" charset="-128"/>
              </a:rPr>
              <a:t>について、現状趨勢では達成が厳しいため、取組強化が必要</a:t>
            </a:r>
            <a:endParaRPr kumimoji="1" lang="en-US" altLang="ja-JP" sz="1600" dirty="0">
              <a:latin typeface="BIZ UDP明朝 Medium" panose="02020500000000000000" pitchFamily="18" charset="-128"/>
              <a:ea typeface="BIZ UDP明朝 Medium" panose="02020500000000000000" pitchFamily="18" charset="-128"/>
            </a:endParaRPr>
          </a:p>
          <a:p>
            <a:pPr>
              <a:spcBef>
                <a:spcPts val="600"/>
              </a:spcBef>
            </a:pPr>
            <a:r>
              <a:rPr kumimoji="1" lang="ja-JP" altLang="en-US" sz="1600" dirty="0">
                <a:latin typeface="BIZ UDP明朝 Medium" panose="02020500000000000000" pitchFamily="18" charset="-128"/>
                <a:ea typeface="BIZ UDP明朝 Medium" panose="02020500000000000000" pitchFamily="18" charset="-128"/>
              </a:rPr>
              <a:t>〇</a:t>
            </a:r>
            <a:r>
              <a:rPr kumimoji="1" lang="ja-JP" altLang="en-US" sz="1600" dirty="0">
                <a:solidFill>
                  <a:srgbClr val="FF0000"/>
                </a:solidFill>
                <a:latin typeface="BIZ UDP明朝 Medium" panose="02020500000000000000" pitchFamily="18" charset="-128"/>
                <a:ea typeface="BIZ UDP明朝 Medium" panose="02020500000000000000" pitchFamily="18" charset="-128"/>
              </a:rPr>
              <a:t>新築戸建住宅</a:t>
            </a:r>
            <a:r>
              <a:rPr kumimoji="1" lang="ja-JP" altLang="en-US" sz="1600" dirty="0">
                <a:latin typeface="BIZ UDP明朝 Medium" panose="02020500000000000000" pitchFamily="18" charset="-128"/>
                <a:ea typeface="BIZ UDP明朝 Medium" panose="02020500000000000000" pitchFamily="18" charset="-128"/>
              </a:rPr>
              <a:t>については、建築物省エネ法に基づく</a:t>
            </a:r>
            <a:r>
              <a:rPr kumimoji="1" lang="ja-JP" altLang="en-US" sz="1600" dirty="0">
                <a:solidFill>
                  <a:srgbClr val="FF0000"/>
                </a:solidFill>
                <a:latin typeface="BIZ UDP明朝 Medium" panose="02020500000000000000" pitchFamily="18" charset="-128"/>
                <a:ea typeface="BIZ UDP明朝 Medium" panose="02020500000000000000" pitchFamily="18" charset="-128"/>
              </a:rPr>
              <a:t>住宅トップランナー制度</a:t>
            </a:r>
            <a:r>
              <a:rPr kumimoji="1" lang="ja-JP" altLang="en-US" sz="1600" dirty="0">
                <a:latin typeface="BIZ UDP明朝 Medium" panose="02020500000000000000" pitchFamily="18" charset="-128"/>
                <a:ea typeface="BIZ UDP明朝 Medium" panose="02020500000000000000" pitchFamily="18" charset="-128"/>
              </a:rPr>
              <a:t>において</a:t>
            </a:r>
            <a:r>
              <a:rPr kumimoji="1" lang="ja-JP" altLang="en-US" sz="1600" dirty="0">
                <a:solidFill>
                  <a:srgbClr val="FF0000"/>
                </a:solidFill>
                <a:latin typeface="BIZ UDP明朝 Medium" panose="02020500000000000000" pitchFamily="18" charset="-128"/>
                <a:ea typeface="BIZ UDP明朝 Medium" panose="02020500000000000000" pitchFamily="18" charset="-128"/>
              </a:rPr>
              <a:t>太陽光発電</a:t>
            </a:r>
          </a:p>
          <a:p>
            <a:pPr marL="90488" indent="-90488"/>
            <a:r>
              <a:rPr kumimoji="1" lang="ja-JP" altLang="en-US" sz="1600" dirty="0">
                <a:solidFill>
                  <a:srgbClr val="FF0000"/>
                </a:solidFill>
                <a:latin typeface="BIZ UDP明朝 Medium" panose="02020500000000000000" pitchFamily="18" charset="-128"/>
                <a:ea typeface="BIZ UDP明朝 Medium" panose="02020500000000000000" pitchFamily="18" charset="-128"/>
              </a:rPr>
              <a:t>　設備設置の位置づけ</a:t>
            </a:r>
            <a:r>
              <a:rPr kumimoji="1" lang="ja-JP" altLang="en-US" sz="1600" dirty="0">
                <a:latin typeface="BIZ UDP明朝 Medium" panose="02020500000000000000" pitchFamily="18" charset="-128"/>
                <a:ea typeface="BIZ UDP明朝 Medium" panose="02020500000000000000" pitchFamily="18" charset="-128"/>
              </a:rPr>
              <a:t>がある。一方、</a:t>
            </a:r>
            <a:r>
              <a:rPr kumimoji="1" lang="ja-JP" altLang="en-US" sz="1600" dirty="0">
                <a:solidFill>
                  <a:srgbClr val="FF0000"/>
                </a:solidFill>
                <a:latin typeface="BIZ UDP明朝 Medium" panose="02020500000000000000" pitchFamily="18" charset="-128"/>
                <a:ea typeface="BIZ UDP明朝 Medium" panose="02020500000000000000" pitchFamily="18" charset="-128"/>
              </a:rPr>
              <a:t>集合住宅及び非住宅建築物</a:t>
            </a:r>
            <a:r>
              <a:rPr kumimoji="1" lang="ja-JP" altLang="en-US" sz="1600" dirty="0">
                <a:latin typeface="BIZ UDP明朝 Medium" panose="02020500000000000000" pitchFamily="18" charset="-128"/>
                <a:ea typeface="BIZ UDP明朝 Medium" panose="02020500000000000000" pitchFamily="18" charset="-128"/>
              </a:rPr>
              <a:t>については、新築建築物への太</a:t>
            </a:r>
            <a:endParaRPr kumimoji="1" lang="en-US" altLang="ja-JP" sz="1600" dirty="0">
              <a:latin typeface="BIZ UDP明朝 Medium" panose="02020500000000000000" pitchFamily="18" charset="-128"/>
              <a:ea typeface="BIZ UDP明朝 Medium" panose="02020500000000000000" pitchFamily="18" charset="-128"/>
            </a:endParaRPr>
          </a:p>
          <a:p>
            <a:pPr marL="90488" indent="-90488"/>
            <a:r>
              <a:rPr kumimoji="1" lang="ja-JP" altLang="en-US" sz="1600" dirty="0">
                <a:latin typeface="BIZ UDP明朝 Medium" panose="02020500000000000000" pitchFamily="18" charset="-128"/>
                <a:ea typeface="BIZ UDP明朝 Medium" panose="02020500000000000000" pitchFamily="18" charset="-128"/>
              </a:rPr>
              <a:t>　陽光発電設備等再生可能エネルギー導入を促進するための</a:t>
            </a:r>
            <a:r>
              <a:rPr kumimoji="1" lang="ja-JP" altLang="en-US" sz="1600" dirty="0">
                <a:solidFill>
                  <a:srgbClr val="FF0000"/>
                </a:solidFill>
                <a:latin typeface="BIZ UDP明朝 Medium" panose="02020500000000000000" pitchFamily="18" charset="-128"/>
                <a:ea typeface="BIZ UDP明朝 Medium" panose="02020500000000000000" pitchFamily="18" charset="-128"/>
              </a:rPr>
              <a:t>際立った取組が必要</a:t>
            </a:r>
            <a:endParaRPr kumimoji="1" lang="en-US" altLang="ja-JP" sz="1600" dirty="0">
              <a:solidFill>
                <a:srgbClr val="FF0000"/>
              </a:solidFill>
              <a:latin typeface="BIZ UDP明朝 Medium" panose="02020500000000000000" pitchFamily="18" charset="-128"/>
              <a:ea typeface="BIZ UDP明朝 Medium" panose="02020500000000000000" pitchFamily="18" charset="-128"/>
            </a:endParaRPr>
          </a:p>
          <a:p>
            <a:pPr>
              <a:spcBef>
                <a:spcPts val="600"/>
              </a:spcBef>
            </a:pPr>
            <a:r>
              <a:rPr lang="ja-JP" altLang="en-US" sz="1600" dirty="0">
                <a:latin typeface="BIZ UDP明朝 Medium" panose="02020500000000000000" pitchFamily="18" charset="-128"/>
                <a:ea typeface="BIZ UDP明朝 Medium" panose="02020500000000000000" pitchFamily="18" charset="-128"/>
              </a:rPr>
              <a:t>〇大阪府では、</a:t>
            </a:r>
            <a:r>
              <a:rPr lang="ja-JP" altLang="en-US" sz="1600" dirty="0">
                <a:solidFill>
                  <a:srgbClr val="FF0000"/>
                </a:solidFill>
                <a:latin typeface="BIZ UDP明朝 Medium" panose="02020500000000000000" pitchFamily="18" charset="-128"/>
                <a:ea typeface="BIZ UDP明朝 Medium" panose="02020500000000000000" pitchFamily="18" charset="-128"/>
              </a:rPr>
              <a:t>建築物環境配慮制度</a:t>
            </a:r>
            <a:r>
              <a:rPr lang="ja-JP" altLang="en-US" sz="1600" dirty="0">
                <a:latin typeface="BIZ UDP明朝 Medium" panose="02020500000000000000" pitchFamily="18" charset="-128"/>
                <a:ea typeface="BIZ UDP明朝 Medium" panose="02020500000000000000" pitchFamily="18" charset="-128"/>
              </a:rPr>
              <a:t>で、大規模建築物（延床面積</a:t>
            </a:r>
            <a:r>
              <a:rPr lang="en-US" altLang="ja-JP" sz="1600" dirty="0">
                <a:latin typeface="BIZ UDP明朝 Medium" panose="02020500000000000000" pitchFamily="18" charset="-128"/>
                <a:ea typeface="BIZ UDP明朝 Medium" panose="02020500000000000000" pitchFamily="18" charset="-128"/>
              </a:rPr>
              <a:t>2,000</a:t>
            </a:r>
            <a:r>
              <a:rPr lang="ja-JP" altLang="en-US" sz="1600" dirty="0">
                <a:latin typeface="BIZ UDP明朝 Medium" panose="02020500000000000000" pitchFamily="18" charset="-128"/>
                <a:ea typeface="BIZ UDP明朝 Medium" panose="02020500000000000000" pitchFamily="18" charset="-128"/>
              </a:rPr>
              <a:t>㎡以上）において、再生可</a:t>
            </a:r>
            <a:endParaRPr lang="en-US" altLang="ja-JP" sz="1600" dirty="0">
              <a:latin typeface="BIZ UDP明朝 Medium" panose="02020500000000000000" pitchFamily="18" charset="-128"/>
              <a:ea typeface="BIZ UDP明朝 Medium" panose="02020500000000000000" pitchFamily="18" charset="-128"/>
            </a:endParaRPr>
          </a:p>
          <a:p>
            <a:r>
              <a:rPr lang="ja-JP" altLang="en-US" sz="1600" dirty="0">
                <a:latin typeface="BIZ UDP明朝 Medium" panose="02020500000000000000" pitchFamily="18" charset="-128"/>
                <a:ea typeface="BIZ UDP明朝 Medium" panose="02020500000000000000" pitchFamily="18" charset="-128"/>
              </a:rPr>
              <a:t>　能エネルギーの導入検討を義務付けているものの、</a:t>
            </a:r>
            <a:r>
              <a:rPr lang="ja-JP" altLang="en-US" sz="1600" dirty="0">
                <a:solidFill>
                  <a:srgbClr val="FF0000"/>
                </a:solidFill>
                <a:latin typeface="BIZ UDP明朝 Medium" panose="02020500000000000000" pitchFamily="18" charset="-128"/>
                <a:ea typeface="BIZ UDP明朝 Medium" panose="02020500000000000000" pitchFamily="18" charset="-128"/>
              </a:rPr>
              <a:t>導入件数は</a:t>
            </a:r>
            <a:r>
              <a:rPr lang="en-US" altLang="ja-JP" sz="1600" dirty="0">
                <a:solidFill>
                  <a:srgbClr val="FF0000"/>
                </a:solidFill>
                <a:latin typeface="BIZ UDP明朝 Medium" panose="02020500000000000000" pitchFamily="18" charset="-128"/>
                <a:ea typeface="BIZ UDP明朝 Medium" panose="02020500000000000000" pitchFamily="18" charset="-128"/>
              </a:rPr>
              <a:t>2</a:t>
            </a:r>
            <a:r>
              <a:rPr lang="ja-JP" altLang="en-US" sz="1600" dirty="0">
                <a:solidFill>
                  <a:srgbClr val="FF0000"/>
                </a:solidFill>
                <a:latin typeface="BIZ UDP明朝 Medium" panose="02020500000000000000" pitchFamily="18" charset="-128"/>
                <a:ea typeface="BIZ UDP明朝 Medium" panose="02020500000000000000" pitchFamily="18" charset="-128"/>
              </a:rPr>
              <a:t>割に満たない</a:t>
            </a:r>
            <a:r>
              <a:rPr lang="ja-JP" altLang="en-US" sz="1600" dirty="0">
                <a:latin typeface="BIZ UDP明朝 Medium" panose="02020500000000000000" pitchFamily="18" charset="-128"/>
                <a:ea typeface="BIZ UDP明朝 Medium" panose="02020500000000000000" pitchFamily="18" charset="-128"/>
              </a:rPr>
              <a:t>状況</a:t>
            </a:r>
            <a:endParaRPr kumimoji="1" lang="en-US" altLang="ja-JP" sz="1600" b="1" dirty="0">
              <a:latin typeface="BIZ UDP明朝 Medium" panose="02020500000000000000" pitchFamily="18" charset="-128"/>
              <a:ea typeface="BIZ UDP明朝 Medium" panose="02020500000000000000" pitchFamily="18" charset="-128"/>
            </a:endParaRPr>
          </a:p>
          <a:p>
            <a:pPr>
              <a:spcBef>
                <a:spcPts val="600"/>
              </a:spcBef>
            </a:pPr>
            <a:r>
              <a:rPr kumimoji="1" lang="ja-JP" altLang="en-US" sz="1600" dirty="0">
                <a:latin typeface="BIZ UDP明朝 Medium" panose="02020500000000000000" pitchFamily="18" charset="-128"/>
                <a:ea typeface="BIZ UDP明朝 Medium" panose="02020500000000000000" pitchFamily="18" charset="-128"/>
              </a:rPr>
              <a:t>○「大阪府地球温暖化対策実行計画」において、建築物の環境配慮の促進に向けた取組の一つとし</a:t>
            </a:r>
            <a:endParaRPr kumimoji="1" lang="en-US" altLang="ja-JP" sz="1600" dirty="0">
              <a:latin typeface="BIZ UDP明朝 Medium" panose="02020500000000000000" pitchFamily="18" charset="-128"/>
              <a:ea typeface="BIZ UDP明朝 Medium" panose="02020500000000000000" pitchFamily="18" charset="-128"/>
            </a:endParaRPr>
          </a:p>
          <a:p>
            <a:r>
              <a:rPr kumimoji="1" lang="ja-JP" altLang="en-US" sz="1600" dirty="0">
                <a:latin typeface="BIZ UDP明朝 Medium" panose="02020500000000000000" pitchFamily="18" charset="-128"/>
                <a:ea typeface="BIZ UDP明朝 Medium" panose="02020500000000000000" pitchFamily="18" charset="-128"/>
              </a:rPr>
              <a:t>　て、「義務制度の検討など、特定建築物に対する再生可能エネルギーの導入促進の強化」を提示</a:t>
            </a:r>
            <a:endParaRPr kumimoji="1" lang="en-US" altLang="ja-JP" sz="1600" dirty="0">
              <a:latin typeface="BIZ UDP明朝 Medium" panose="02020500000000000000" pitchFamily="18" charset="-128"/>
              <a:ea typeface="BIZ UDP明朝 Medium" panose="02020500000000000000" pitchFamily="18" charset="-128"/>
            </a:endParaRPr>
          </a:p>
          <a:p>
            <a:pPr>
              <a:spcBef>
                <a:spcPts val="600"/>
              </a:spcBef>
            </a:pPr>
            <a:r>
              <a:rPr kumimoji="1" lang="ja-JP" altLang="en-US" sz="1600" dirty="0">
                <a:latin typeface="BIZ UDP明朝 Medium" panose="02020500000000000000" pitchFamily="18" charset="-128"/>
                <a:ea typeface="BIZ UDP明朝 Medium" panose="02020500000000000000" pitchFamily="18" charset="-128"/>
              </a:rPr>
              <a:t>〇大阪府市長会からの要望</a:t>
            </a:r>
          </a:p>
          <a:p>
            <a:r>
              <a:rPr kumimoji="1" lang="ja-JP" altLang="en-US" sz="1600" dirty="0">
                <a:latin typeface="BIZ UDP明朝 Medium" panose="02020500000000000000" pitchFamily="18" charset="-128"/>
                <a:ea typeface="BIZ UDP明朝 Medium" panose="02020500000000000000" pitchFamily="18" charset="-128"/>
              </a:rPr>
              <a:t>　　「新築戸建て住宅に対する太陽光発電設備設置や大規模建築物建設時の再生可能エネルギー</a:t>
            </a:r>
            <a:endParaRPr kumimoji="1" lang="en-US" altLang="ja-JP" sz="1600" dirty="0">
              <a:latin typeface="BIZ UDP明朝 Medium" panose="02020500000000000000" pitchFamily="18" charset="-128"/>
              <a:ea typeface="BIZ UDP明朝 Medium" panose="02020500000000000000" pitchFamily="18" charset="-128"/>
            </a:endParaRPr>
          </a:p>
          <a:p>
            <a:r>
              <a:rPr kumimoji="1" lang="ja-JP" altLang="en-US" sz="1600" dirty="0">
                <a:latin typeface="BIZ UDP明朝 Medium" panose="02020500000000000000" pitchFamily="18" charset="-128"/>
                <a:ea typeface="BIZ UDP明朝 Medium" panose="02020500000000000000" pitchFamily="18" charset="-128"/>
              </a:rPr>
              <a:t>　施設設置の義務化など、</a:t>
            </a:r>
            <a:r>
              <a:rPr kumimoji="1" lang="ja-JP" altLang="en-US" sz="1600" dirty="0">
                <a:solidFill>
                  <a:srgbClr val="FF0000"/>
                </a:solidFill>
                <a:latin typeface="BIZ UDP明朝 Medium" panose="02020500000000000000" pitchFamily="18" charset="-128"/>
                <a:ea typeface="BIZ UDP明朝 Medium" panose="02020500000000000000" pitchFamily="18" charset="-128"/>
              </a:rPr>
              <a:t>大阪府として再生可能エネルギーの一層の普及促進を図る規制的手法</a:t>
            </a:r>
            <a:endParaRPr kumimoji="1" lang="en-US" altLang="ja-JP" sz="1600" dirty="0">
              <a:solidFill>
                <a:srgbClr val="FF0000"/>
              </a:solidFill>
              <a:latin typeface="BIZ UDP明朝 Medium" panose="02020500000000000000" pitchFamily="18" charset="-128"/>
              <a:ea typeface="BIZ UDP明朝 Medium" panose="02020500000000000000" pitchFamily="18" charset="-128"/>
            </a:endParaRPr>
          </a:p>
          <a:p>
            <a:r>
              <a:rPr kumimoji="1" lang="ja-JP" altLang="en-US" sz="1600" dirty="0">
                <a:solidFill>
                  <a:srgbClr val="FF0000"/>
                </a:solidFill>
                <a:latin typeface="BIZ UDP明朝 Medium" panose="02020500000000000000" pitchFamily="18" charset="-128"/>
                <a:ea typeface="BIZ UDP明朝 Medium" panose="02020500000000000000" pitchFamily="18" charset="-128"/>
              </a:rPr>
              <a:t>　について検討を深める</a:t>
            </a:r>
            <a:r>
              <a:rPr kumimoji="1" lang="ja-JP" altLang="en-US" sz="1600" dirty="0">
                <a:latin typeface="BIZ UDP明朝 Medium" panose="02020500000000000000" pitchFamily="18" charset="-128"/>
                <a:ea typeface="BIZ UDP明朝 Medium" panose="02020500000000000000" pitchFamily="18" charset="-128"/>
              </a:rPr>
              <a:t>こと」</a:t>
            </a:r>
          </a:p>
        </p:txBody>
      </p:sp>
      <p:sp>
        <p:nvSpPr>
          <p:cNvPr id="8" name="二等辺三角形 7">
            <a:extLst>
              <a:ext uri="{FF2B5EF4-FFF2-40B4-BE49-F238E27FC236}">
                <a16:creationId xmlns:a16="http://schemas.microsoft.com/office/drawing/2014/main" id="{ADC18772-5F71-4892-B7B0-4DF81B9F87E0}"/>
              </a:ext>
            </a:extLst>
          </p:cNvPr>
          <p:cNvSpPr/>
          <p:nvPr/>
        </p:nvSpPr>
        <p:spPr>
          <a:xfrm rot="10800000">
            <a:off x="3500120" y="5384213"/>
            <a:ext cx="2143760" cy="2032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0710C556-1972-4E17-A463-D4E1CC342891}"/>
              </a:ext>
            </a:extLst>
          </p:cNvPr>
          <p:cNvSpPr txBox="1"/>
          <p:nvPr/>
        </p:nvSpPr>
        <p:spPr>
          <a:xfrm>
            <a:off x="264160" y="5734987"/>
            <a:ext cx="8625840" cy="646331"/>
          </a:xfrm>
          <a:prstGeom prst="rect">
            <a:avLst/>
          </a:prstGeom>
          <a:noFill/>
          <a:ln w="12700">
            <a:solidFill>
              <a:schemeClr val="accent1"/>
            </a:solidFill>
            <a:prstDash val="dash"/>
          </a:ln>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「自立・分散型エネルギー導入量」の</a:t>
            </a:r>
            <a:r>
              <a:rPr kumimoji="1" lang="en-US" altLang="ja-JP" dirty="0">
                <a:latin typeface="BIZ UDPゴシック" panose="020B0400000000000000" pitchFamily="50" charset="-128"/>
                <a:ea typeface="BIZ UDPゴシック" panose="020B0400000000000000" pitchFamily="50" charset="-128"/>
              </a:rPr>
              <a:t>2030</a:t>
            </a:r>
            <a:r>
              <a:rPr kumimoji="1" lang="ja-JP" altLang="en-US" dirty="0">
                <a:latin typeface="BIZ UDPゴシック" panose="020B0400000000000000" pitchFamily="50" charset="-128"/>
                <a:ea typeface="BIZ UDPゴシック" panose="020B0400000000000000" pitchFamily="50" charset="-128"/>
              </a:rPr>
              <a:t>、</a:t>
            </a:r>
            <a:r>
              <a:rPr kumimoji="1" lang="en-US" altLang="ja-JP" dirty="0">
                <a:latin typeface="BIZ UDPゴシック" panose="020B0400000000000000" pitchFamily="50" charset="-128"/>
                <a:ea typeface="BIZ UDPゴシック" panose="020B0400000000000000" pitchFamily="50" charset="-128"/>
              </a:rPr>
              <a:t>2035</a:t>
            </a:r>
            <a:r>
              <a:rPr kumimoji="1" lang="ja-JP" altLang="en-US" dirty="0">
                <a:latin typeface="BIZ UDPゴシック" panose="020B0400000000000000" pitchFamily="50" charset="-128"/>
                <a:ea typeface="BIZ UDPゴシック" panose="020B0400000000000000" pitchFamily="50" charset="-128"/>
              </a:rPr>
              <a:t>年の目標値の達成をめざして</a:t>
            </a:r>
            <a:endParaRPr kumimoji="1" lang="en-US" altLang="ja-JP" dirty="0">
              <a:latin typeface="BIZ UDPゴシック" panose="020B0400000000000000" pitchFamily="50" charset="-128"/>
              <a:ea typeface="BIZ UDPゴシック" panose="020B0400000000000000" pitchFamily="50" charset="-128"/>
            </a:endParaRPr>
          </a:p>
          <a:p>
            <a:pPr algn="r"/>
            <a:r>
              <a:rPr kumimoji="1" lang="ja-JP" altLang="en-US" dirty="0">
                <a:latin typeface="BIZ UDPゴシック" panose="020B0400000000000000" pitchFamily="50" charset="-128"/>
                <a:ea typeface="BIZ UDPゴシック" panose="020B0400000000000000" pitchFamily="50" charset="-128"/>
              </a:rPr>
              <a:t>必要な導入量を新たな取組により創出すること</a:t>
            </a:r>
            <a:endParaRPr kumimoji="1" lang="en-US" altLang="ja-JP"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8672999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D427F013-F473-45E1-92C7-C8BBC22BDD55}"/>
              </a:ext>
            </a:extLst>
          </p:cNvPr>
          <p:cNvSpPr>
            <a:spLocks noGrp="1"/>
          </p:cNvSpPr>
          <p:nvPr>
            <p:ph type="sldNum" sz="quarter" idx="12"/>
          </p:nvPr>
        </p:nvSpPr>
        <p:spPr>
          <a:xfrm>
            <a:off x="6841672" y="6492875"/>
            <a:ext cx="2057400" cy="365125"/>
          </a:xfrm>
        </p:spPr>
        <p:txBody>
          <a:bodyPr/>
          <a:lstStyle/>
          <a:p>
            <a:fld id="{203A2EBC-B70D-400C-B624-6CE949F69608}" type="slidenum">
              <a:rPr kumimoji="1" lang="ja-JP" altLang="en-US" sz="1800" smtClean="0"/>
              <a:t>24</a:t>
            </a:fld>
            <a:endParaRPr kumimoji="1" lang="ja-JP" altLang="en-US" dirty="0"/>
          </a:p>
        </p:txBody>
      </p:sp>
      <p:sp>
        <p:nvSpPr>
          <p:cNvPr id="5" name="テキスト ボックス 4">
            <a:extLst>
              <a:ext uri="{FF2B5EF4-FFF2-40B4-BE49-F238E27FC236}">
                <a16:creationId xmlns:a16="http://schemas.microsoft.com/office/drawing/2014/main" id="{2EA1FDB0-D8CC-4B2E-9C97-4E715366B525}"/>
              </a:ext>
            </a:extLst>
          </p:cNvPr>
          <p:cNvSpPr txBox="1"/>
          <p:nvPr/>
        </p:nvSpPr>
        <p:spPr>
          <a:xfrm>
            <a:off x="0" y="0"/>
            <a:ext cx="9144000" cy="400110"/>
          </a:xfrm>
          <a:prstGeom prst="rect">
            <a:avLst/>
          </a:prstGeom>
          <a:solidFill>
            <a:schemeClr val="accent5">
              <a:lumMod val="40000"/>
              <a:lumOff val="60000"/>
            </a:scheme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自立・分散型エネルギー導入量推計</a:t>
            </a:r>
            <a:r>
              <a:rPr kumimoji="1" lang="en-US" altLang="ja-JP" sz="2000" dirty="0">
                <a:latin typeface="BIZ UDPゴシック" panose="020B0400000000000000" pitchFamily="50" charset="-128"/>
                <a:ea typeface="BIZ UDPゴシック" panose="020B0400000000000000" pitchFamily="50" charset="-128"/>
              </a:rPr>
              <a:t>(2030)</a:t>
            </a:r>
            <a:endParaRPr kumimoji="1" lang="ja-JP" altLang="en-US" sz="2000" dirty="0">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07D1606F-8894-441E-ADDF-222DDA53BEC6}"/>
              </a:ext>
            </a:extLst>
          </p:cNvPr>
          <p:cNvSpPr txBox="1"/>
          <p:nvPr/>
        </p:nvSpPr>
        <p:spPr>
          <a:xfrm>
            <a:off x="836688" y="492822"/>
            <a:ext cx="7592603" cy="338554"/>
          </a:xfrm>
          <a:prstGeom prst="rect">
            <a:avLst/>
          </a:prstGeom>
          <a:noFill/>
          <a:ln w="9525">
            <a:solidFill>
              <a:schemeClr val="tx1"/>
            </a:solidFill>
          </a:ln>
        </p:spPr>
        <p:txBody>
          <a:bodyPr wrap="square">
            <a:spAutoFit/>
          </a:bodyPr>
          <a:lstStyle/>
          <a:p>
            <a:pPr marL="0" indent="0" algn="ctr">
              <a:lnSpc>
                <a:spcPct val="100000"/>
              </a:lnSpc>
              <a:spcBef>
                <a:spcPts val="0"/>
              </a:spcBef>
              <a:buNone/>
            </a:pPr>
            <a:r>
              <a:rPr lang="ja-JP" altLang="en-US" sz="1600" b="1" dirty="0">
                <a:latin typeface="BIZ UDPゴシック" panose="020B0400000000000000" pitchFamily="50" charset="-128"/>
                <a:ea typeface="BIZ UDPゴシック" panose="020B0400000000000000" pitchFamily="50" charset="-128"/>
              </a:rPr>
              <a:t>２０３０年度における自立・分散型エネルギー導入目標量　２５０</a:t>
            </a:r>
            <a:r>
              <a:rPr lang="ja-JP" altLang="en-US" sz="1200" b="1" dirty="0">
                <a:latin typeface="BIZ UDPゴシック" panose="020B0400000000000000" pitchFamily="50" charset="-128"/>
                <a:ea typeface="BIZ UDPゴシック" panose="020B0400000000000000" pitchFamily="50" charset="-128"/>
              </a:rPr>
              <a:t>万ｋＷ以上</a:t>
            </a:r>
            <a:r>
              <a:rPr lang="ja-JP" altLang="en-US" sz="1600" b="1" dirty="0">
                <a:latin typeface="BIZ UDPゴシック" panose="020B0400000000000000" pitchFamily="50" charset="-128"/>
                <a:ea typeface="BIZ UDPゴシック" panose="020B0400000000000000" pitchFamily="50" charset="-128"/>
              </a:rPr>
              <a:t>　</a:t>
            </a:r>
            <a:endParaRPr lang="en-US" altLang="ja-JP" sz="1600" b="1"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CD4464C4-1978-4D53-BBAF-A01AC4325298}"/>
              </a:ext>
            </a:extLst>
          </p:cNvPr>
          <p:cNvSpPr txBox="1"/>
          <p:nvPr/>
        </p:nvSpPr>
        <p:spPr>
          <a:xfrm>
            <a:off x="478796" y="905187"/>
            <a:ext cx="8599898" cy="1600438"/>
          </a:xfrm>
          <a:prstGeom prst="rect">
            <a:avLst/>
          </a:prstGeom>
          <a:noFill/>
        </p:spPr>
        <p:txBody>
          <a:bodyPr wrap="square" rtlCol="0">
            <a:spAutoFit/>
          </a:bodyPr>
          <a:lstStyle/>
          <a:p>
            <a:r>
              <a:rPr kumimoji="1" lang="en-US" altLang="ja-JP" sz="1400" dirty="0">
                <a:latin typeface="BIZ UDP明朝 Medium" panose="02020500000000000000" pitchFamily="18" charset="-128"/>
                <a:ea typeface="BIZ UDP明朝 Medium" panose="02020500000000000000" pitchFamily="18" charset="-128"/>
              </a:rPr>
              <a:t>(1)</a:t>
            </a:r>
            <a:r>
              <a:rPr kumimoji="1" lang="ja-JP" altLang="en-US" sz="1400" dirty="0">
                <a:latin typeface="BIZ UDP明朝 Medium" panose="02020500000000000000" pitchFamily="18" charset="-128"/>
                <a:ea typeface="BIZ UDP明朝 Medium" panose="02020500000000000000" pitchFamily="18" charset="-128"/>
              </a:rPr>
              <a:t>現状の推移から</a:t>
            </a:r>
            <a:r>
              <a:rPr kumimoji="1" lang="en-US" altLang="ja-JP" sz="1400" dirty="0">
                <a:latin typeface="BIZ UDP明朝 Medium" panose="02020500000000000000" pitchFamily="18" charset="-128"/>
                <a:ea typeface="BIZ UDP明朝 Medium" panose="02020500000000000000" pitchFamily="18" charset="-128"/>
              </a:rPr>
              <a:t>2030</a:t>
            </a:r>
            <a:r>
              <a:rPr kumimoji="1" lang="ja-JP" altLang="en-US" sz="1400" dirty="0">
                <a:latin typeface="BIZ UDP明朝 Medium" panose="02020500000000000000" pitchFamily="18" charset="-128"/>
                <a:ea typeface="BIZ UDP明朝 Medium" panose="02020500000000000000" pitchFamily="18" charset="-128"/>
              </a:rPr>
              <a:t>年度値を推計                       ：累計 </a:t>
            </a:r>
            <a:r>
              <a:rPr kumimoji="1" lang="en-US" altLang="ja-JP" sz="1400" dirty="0">
                <a:latin typeface="BIZ UDP明朝 Medium" panose="02020500000000000000" pitchFamily="18" charset="-128"/>
                <a:ea typeface="BIZ UDP明朝 Medium" panose="02020500000000000000" pitchFamily="18" charset="-128"/>
              </a:rPr>
              <a:t>238.1</a:t>
            </a:r>
            <a:r>
              <a:rPr kumimoji="1" lang="ja-JP" altLang="en-US" sz="1400" dirty="0">
                <a:latin typeface="BIZ UDP明朝 Medium" panose="02020500000000000000" pitchFamily="18" charset="-128"/>
                <a:ea typeface="BIZ UDP明朝 Medium" panose="02020500000000000000" pitchFamily="18" charset="-128"/>
              </a:rPr>
              <a:t>万</a:t>
            </a:r>
            <a:r>
              <a:rPr kumimoji="1" lang="en-US" altLang="ja-JP" sz="1400" dirty="0">
                <a:latin typeface="BIZ UDP明朝 Medium" panose="02020500000000000000" pitchFamily="18" charset="-128"/>
                <a:ea typeface="BIZ UDP明朝 Medium" panose="02020500000000000000" pitchFamily="18" charset="-128"/>
              </a:rPr>
              <a:t>kW</a:t>
            </a:r>
          </a:p>
          <a:p>
            <a:r>
              <a:rPr kumimoji="1" lang="en-US" altLang="ja-JP" sz="1400" dirty="0">
                <a:latin typeface="BIZ UDP明朝 Medium" panose="02020500000000000000" pitchFamily="18" charset="-128"/>
                <a:ea typeface="BIZ UDP明朝 Medium" panose="02020500000000000000" pitchFamily="18" charset="-128"/>
              </a:rPr>
              <a:t>(2)</a:t>
            </a:r>
            <a:r>
              <a:rPr kumimoji="1" lang="ja-JP" altLang="en-US" sz="1400" dirty="0">
                <a:latin typeface="BIZ UDP明朝 Medium" panose="02020500000000000000" pitchFamily="18" charset="-128"/>
                <a:ea typeface="BIZ UDP明朝 Medium" panose="02020500000000000000" pitchFamily="18" charset="-128"/>
              </a:rPr>
              <a:t>国の住宅トップランナー制度の効果見込み（</a:t>
            </a:r>
            <a:r>
              <a:rPr kumimoji="1" lang="en-US" altLang="ja-JP" sz="1400" dirty="0">
                <a:latin typeface="BIZ UDP明朝 Medium" panose="02020500000000000000" pitchFamily="18" charset="-128"/>
                <a:ea typeface="BIZ UDP明朝 Medium" panose="02020500000000000000" pitchFamily="18" charset="-128"/>
              </a:rPr>
              <a:t>2025</a:t>
            </a:r>
            <a:r>
              <a:rPr kumimoji="1" lang="ja-JP" altLang="en-US" sz="1400" dirty="0">
                <a:latin typeface="BIZ UDP明朝 Medium" panose="02020500000000000000" pitchFamily="18" charset="-128"/>
                <a:ea typeface="BIZ UDP明朝 Medium" panose="02020500000000000000" pitchFamily="18" charset="-128"/>
              </a:rPr>
              <a:t>～） ：          </a:t>
            </a:r>
            <a:r>
              <a:rPr kumimoji="1" lang="en-US" altLang="ja-JP" sz="1400" dirty="0">
                <a:latin typeface="BIZ UDP明朝 Medium" panose="02020500000000000000" pitchFamily="18" charset="-128"/>
                <a:ea typeface="BIZ UDP明朝 Medium" panose="02020500000000000000" pitchFamily="18" charset="-128"/>
              </a:rPr>
              <a:t> 3.7</a:t>
            </a:r>
            <a:r>
              <a:rPr kumimoji="1" lang="ja-JP" altLang="en-US" sz="1400" dirty="0">
                <a:latin typeface="BIZ UDP明朝 Medium" panose="02020500000000000000" pitchFamily="18" charset="-128"/>
                <a:ea typeface="BIZ UDP明朝 Medium" panose="02020500000000000000" pitchFamily="18" charset="-128"/>
              </a:rPr>
              <a:t>万</a:t>
            </a:r>
            <a:r>
              <a:rPr kumimoji="1" lang="en-US" altLang="ja-JP" sz="1400" dirty="0">
                <a:latin typeface="BIZ UDP明朝 Medium" panose="02020500000000000000" pitchFamily="18" charset="-128"/>
                <a:ea typeface="BIZ UDP明朝 Medium" panose="02020500000000000000" pitchFamily="18" charset="-128"/>
              </a:rPr>
              <a:t>kW</a:t>
            </a:r>
            <a:r>
              <a:rPr kumimoji="1" lang="ja-JP" altLang="en-US" sz="1400" dirty="0">
                <a:latin typeface="BIZ UDP明朝 Medium" panose="02020500000000000000" pitchFamily="18" charset="-128"/>
                <a:ea typeface="BIZ UDP明朝 Medium" panose="02020500000000000000" pitchFamily="18" charset="-128"/>
              </a:rPr>
              <a:t>（府推計）</a:t>
            </a:r>
            <a:endParaRPr kumimoji="1" lang="en-US" altLang="ja-JP" sz="1400" dirty="0">
              <a:latin typeface="BIZ UDP明朝 Medium" panose="02020500000000000000" pitchFamily="18" charset="-128"/>
              <a:ea typeface="BIZ UDP明朝 Medium" panose="02020500000000000000" pitchFamily="18" charset="-128"/>
            </a:endParaRPr>
          </a:p>
          <a:p>
            <a:r>
              <a:rPr kumimoji="1" lang="en-US" altLang="ja-JP" sz="1400" dirty="0">
                <a:latin typeface="BIZ UDP明朝 Medium" panose="02020500000000000000" pitchFamily="18" charset="-128"/>
                <a:ea typeface="BIZ UDP明朝 Medium" panose="02020500000000000000" pitchFamily="18" charset="-128"/>
              </a:rPr>
              <a:t>(3)</a:t>
            </a:r>
            <a:r>
              <a:rPr kumimoji="1" lang="ja-JP" altLang="en-US" sz="1400" dirty="0">
                <a:latin typeface="BIZ UDP明朝 Medium" panose="02020500000000000000" pitchFamily="18" charset="-128"/>
                <a:ea typeface="BIZ UDP明朝 Medium" panose="02020500000000000000" pitchFamily="18" charset="-128"/>
              </a:rPr>
              <a:t>実行計画に掲げる次世代型（ペロブスカイト）太陽電池：           </a:t>
            </a:r>
            <a:r>
              <a:rPr kumimoji="1" lang="en-US" altLang="ja-JP" sz="1400" dirty="0">
                <a:latin typeface="BIZ UDP明朝 Medium" panose="02020500000000000000" pitchFamily="18" charset="-128"/>
                <a:ea typeface="BIZ UDP明朝 Medium" panose="02020500000000000000" pitchFamily="18" charset="-128"/>
              </a:rPr>
              <a:t>8.0</a:t>
            </a:r>
            <a:r>
              <a:rPr kumimoji="1" lang="ja-JP" altLang="en-US" sz="1400" dirty="0">
                <a:latin typeface="BIZ UDP明朝 Medium" panose="02020500000000000000" pitchFamily="18" charset="-128"/>
                <a:ea typeface="BIZ UDP明朝 Medium" panose="02020500000000000000" pitchFamily="18" charset="-128"/>
              </a:rPr>
              <a:t>万ｋＷ（府目標）</a:t>
            </a:r>
            <a:endParaRPr kumimoji="1" lang="en-US" altLang="ja-JP" sz="1400" dirty="0">
              <a:latin typeface="BIZ UDP明朝 Medium" panose="02020500000000000000" pitchFamily="18" charset="-128"/>
              <a:ea typeface="BIZ UDP明朝 Medium" panose="02020500000000000000" pitchFamily="18" charset="-128"/>
            </a:endParaRPr>
          </a:p>
          <a:p>
            <a:endParaRPr kumimoji="1" lang="en-US" altLang="ja-JP" sz="1400" dirty="0">
              <a:latin typeface="BIZ UDP明朝 Medium" panose="02020500000000000000" pitchFamily="18" charset="-128"/>
              <a:ea typeface="BIZ UDP明朝 Medium" panose="02020500000000000000" pitchFamily="18" charset="-128"/>
            </a:endParaRPr>
          </a:p>
          <a:p>
            <a:pPr algn="ctr">
              <a:spcBef>
                <a:spcPts val="600"/>
              </a:spcBef>
            </a:pPr>
            <a:endParaRPr kumimoji="1" lang="en-US" altLang="ja-JP" sz="1600" b="1" dirty="0">
              <a:latin typeface="BIZ UDP明朝 Medium" panose="02020500000000000000" pitchFamily="18" charset="-128"/>
              <a:ea typeface="BIZ UDP明朝 Medium" panose="02020500000000000000" pitchFamily="18" charset="-128"/>
            </a:endParaRPr>
          </a:p>
          <a:p>
            <a:pPr algn="ctr">
              <a:spcBef>
                <a:spcPts val="600"/>
              </a:spcBef>
            </a:pPr>
            <a:r>
              <a:rPr kumimoji="1" lang="ja-JP" altLang="en-US" sz="1600" b="1" dirty="0">
                <a:latin typeface="BIZ UDP明朝 Medium" panose="02020500000000000000" pitchFamily="18" charset="-128"/>
                <a:ea typeface="BIZ UDP明朝 Medium" panose="02020500000000000000" pitchFamily="18" charset="-128"/>
              </a:rPr>
              <a:t>⇒目標達成に向けた必要量</a:t>
            </a:r>
            <a:r>
              <a:rPr kumimoji="1" lang="en-US" altLang="ja-JP" sz="1600" b="1" dirty="0">
                <a:latin typeface="BIZ UDP明朝 Medium" panose="02020500000000000000" pitchFamily="18" charset="-128"/>
                <a:ea typeface="BIZ UDP明朝 Medium" panose="02020500000000000000" pitchFamily="18" charset="-128"/>
              </a:rPr>
              <a:t>: 0.</a:t>
            </a:r>
            <a:r>
              <a:rPr kumimoji="1" lang="ja-JP" altLang="en-US" sz="1600" b="1" dirty="0">
                <a:latin typeface="BIZ UDP明朝 Medium" panose="02020500000000000000" pitchFamily="18" charset="-128"/>
                <a:ea typeface="BIZ UDP明朝 Medium" panose="02020500000000000000" pitchFamily="18" charset="-128"/>
              </a:rPr>
              <a:t>２万ｋＷ以上</a:t>
            </a:r>
            <a:endParaRPr kumimoji="1" lang="ja-JP" altLang="en-US" sz="1400" dirty="0">
              <a:latin typeface="BIZ UDP明朝 Medium" panose="02020500000000000000" pitchFamily="18" charset="-128"/>
              <a:ea typeface="BIZ UDP明朝 Medium" panose="02020500000000000000" pitchFamily="18" charset="-128"/>
            </a:endParaRPr>
          </a:p>
        </p:txBody>
      </p:sp>
      <p:sp>
        <p:nvSpPr>
          <p:cNvPr id="13" name="テキスト ボックス 12">
            <a:extLst>
              <a:ext uri="{FF2B5EF4-FFF2-40B4-BE49-F238E27FC236}">
                <a16:creationId xmlns:a16="http://schemas.microsoft.com/office/drawing/2014/main" id="{10B8A690-2CBC-4FBA-9939-D1160988C244}"/>
              </a:ext>
            </a:extLst>
          </p:cNvPr>
          <p:cNvSpPr txBox="1"/>
          <p:nvPr/>
        </p:nvSpPr>
        <p:spPr>
          <a:xfrm>
            <a:off x="4943907" y="1714714"/>
            <a:ext cx="1670650" cy="369332"/>
          </a:xfrm>
          <a:prstGeom prst="rect">
            <a:avLst/>
          </a:prstGeom>
          <a:noFill/>
        </p:spPr>
        <p:txBody>
          <a:bodyPr wrap="none" rtlCol="0">
            <a:spAutoFit/>
          </a:bodyPr>
          <a:lstStyle/>
          <a:p>
            <a:r>
              <a:rPr kumimoji="1" lang="ja-JP" altLang="en-US" dirty="0">
                <a:latin typeface="BIZ UDP明朝 Medium" panose="02020500000000000000" pitchFamily="18" charset="-128"/>
                <a:ea typeface="BIZ UDP明朝 Medium" panose="02020500000000000000" pitchFamily="18" charset="-128"/>
              </a:rPr>
              <a:t>計 </a:t>
            </a:r>
            <a:r>
              <a:rPr kumimoji="1" lang="en-US" altLang="ja-JP" dirty="0">
                <a:latin typeface="BIZ UDP明朝 Medium" panose="02020500000000000000" pitchFamily="18" charset="-128"/>
                <a:ea typeface="BIZ UDP明朝 Medium" panose="02020500000000000000" pitchFamily="18" charset="-128"/>
              </a:rPr>
              <a:t>249.8</a:t>
            </a:r>
            <a:r>
              <a:rPr kumimoji="1" lang="ja-JP" altLang="en-US" sz="1400" dirty="0">
                <a:latin typeface="BIZ UDP明朝 Medium" panose="02020500000000000000" pitchFamily="18" charset="-128"/>
                <a:ea typeface="BIZ UDP明朝 Medium" panose="02020500000000000000" pitchFamily="18" charset="-128"/>
              </a:rPr>
              <a:t>万</a:t>
            </a:r>
            <a:r>
              <a:rPr kumimoji="1" lang="en-US" altLang="ja-JP" sz="1400" dirty="0">
                <a:latin typeface="BIZ UDP明朝 Medium" panose="02020500000000000000" pitchFamily="18" charset="-128"/>
                <a:ea typeface="BIZ UDP明朝 Medium" panose="02020500000000000000" pitchFamily="18" charset="-128"/>
              </a:rPr>
              <a:t>kW</a:t>
            </a:r>
            <a:endParaRPr kumimoji="1" lang="ja-JP" altLang="en-US" dirty="0">
              <a:latin typeface="BIZ UDP明朝 Medium" panose="02020500000000000000" pitchFamily="18" charset="-128"/>
              <a:ea typeface="BIZ UDP明朝 Medium" panose="02020500000000000000" pitchFamily="18" charset="-128"/>
            </a:endParaRPr>
          </a:p>
        </p:txBody>
      </p:sp>
      <p:pic>
        <p:nvPicPr>
          <p:cNvPr id="3" name="図 2">
            <a:extLst>
              <a:ext uri="{FF2B5EF4-FFF2-40B4-BE49-F238E27FC236}">
                <a16:creationId xmlns:a16="http://schemas.microsoft.com/office/drawing/2014/main" id="{E24CFDD0-07D8-114C-DED2-BE547355D357}"/>
              </a:ext>
            </a:extLst>
          </p:cNvPr>
          <p:cNvPicPr>
            <a:picLocks noChangeAspect="1"/>
          </p:cNvPicPr>
          <p:nvPr/>
        </p:nvPicPr>
        <p:blipFill>
          <a:blip r:embed="rId2"/>
          <a:stretch>
            <a:fillRect/>
          </a:stretch>
        </p:blipFill>
        <p:spPr>
          <a:xfrm>
            <a:off x="689640" y="2552605"/>
            <a:ext cx="7950495" cy="3972169"/>
          </a:xfrm>
          <a:prstGeom prst="rect">
            <a:avLst/>
          </a:prstGeom>
        </p:spPr>
      </p:pic>
    </p:spTree>
    <p:extLst>
      <p:ext uri="{BB962C8B-B14F-4D97-AF65-F5344CB8AC3E}">
        <p14:creationId xmlns:p14="http://schemas.microsoft.com/office/powerpoint/2010/main" val="30916729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a:extLst>
              <a:ext uri="{FF2B5EF4-FFF2-40B4-BE49-F238E27FC236}">
                <a16:creationId xmlns:a16="http://schemas.microsoft.com/office/drawing/2014/main" id="{2C011574-F028-49BC-8153-3AB2616E752E}"/>
              </a:ext>
            </a:extLst>
          </p:cNvPr>
          <p:cNvSpPr txBox="1">
            <a:spLocks/>
          </p:cNvSpPr>
          <p:nvPr/>
        </p:nvSpPr>
        <p:spPr>
          <a:xfrm>
            <a:off x="130936" y="1337608"/>
            <a:ext cx="8951666" cy="92604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nSpc>
                <a:spcPct val="100000"/>
              </a:lnSpc>
              <a:spcBef>
                <a:spcPts val="0"/>
              </a:spcBef>
              <a:buFont typeface="Wingdings" panose="05000000000000000000" pitchFamily="2" charset="2"/>
              <a:buChar char="n"/>
            </a:pPr>
            <a:r>
              <a:rPr lang="ja-JP" altLang="en-US" sz="1600" b="1" dirty="0">
                <a:latin typeface="BIZ UDPゴシック" panose="020B0400000000000000" pitchFamily="50" charset="-128"/>
                <a:ea typeface="BIZ UDPゴシック" panose="020B0400000000000000" pitchFamily="50" charset="-128"/>
              </a:rPr>
              <a:t>２０３５年度の導入量推計の考え方</a:t>
            </a:r>
            <a:endParaRPr lang="en-US" altLang="ja-JP" sz="1600" dirty="0">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92F5900E-E5AD-4CBB-B5CC-4B1FE1E3EAA9}"/>
              </a:ext>
            </a:extLst>
          </p:cNvPr>
          <p:cNvSpPr txBox="1"/>
          <p:nvPr/>
        </p:nvSpPr>
        <p:spPr>
          <a:xfrm>
            <a:off x="360029" y="4252098"/>
            <a:ext cx="8493480" cy="1800493"/>
          </a:xfrm>
          <a:prstGeom prst="rect">
            <a:avLst/>
          </a:prstGeom>
          <a:ln w="34925" cmpd="dbl"/>
        </p:spPr>
        <p:style>
          <a:lnRef idx="2">
            <a:schemeClr val="dk1"/>
          </a:lnRef>
          <a:fillRef idx="1">
            <a:schemeClr val="lt1"/>
          </a:fillRef>
          <a:effectRef idx="0">
            <a:schemeClr val="dk1"/>
          </a:effectRef>
          <a:fontRef idx="minor">
            <a:schemeClr val="dk1"/>
          </a:fontRef>
        </p:style>
        <p:txBody>
          <a:bodyPr wrap="square" rtlCol="0">
            <a:spAutoFit/>
          </a:bodyPr>
          <a:lstStyle/>
          <a:p>
            <a:pPr>
              <a:spcAft>
                <a:spcPts val="600"/>
              </a:spcAft>
            </a:pPr>
            <a:r>
              <a:rPr kumimoji="1" lang="en-US" altLang="ja-JP" sz="1600" dirty="0">
                <a:latin typeface="BIZ UDP明朝 Medium" panose="02020500000000000000" pitchFamily="18" charset="-128"/>
                <a:ea typeface="BIZ UDP明朝 Medium" panose="02020500000000000000" pitchFamily="18" charset="-128"/>
              </a:rPr>
              <a:t>【</a:t>
            </a:r>
            <a:r>
              <a:rPr kumimoji="1" lang="ja-JP" altLang="en-US" sz="1600" dirty="0">
                <a:latin typeface="BIZ UDP明朝 Medium" panose="02020500000000000000" pitchFamily="18" charset="-128"/>
                <a:ea typeface="BIZ UDP明朝 Medium" panose="02020500000000000000" pitchFamily="18" charset="-128"/>
              </a:rPr>
              <a:t>試算の前提条件</a:t>
            </a:r>
            <a:r>
              <a:rPr kumimoji="1" lang="en-US" altLang="ja-JP" sz="1600" dirty="0">
                <a:latin typeface="BIZ UDP明朝 Medium" panose="02020500000000000000" pitchFamily="18" charset="-128"/>
                <a:ea typeface="BIZ UDP明朝 Medium" panose="02020500000000000000" pitchFamily="18" charset="-128"/>
              </a:rPr>
              <a:t>】</a:t>
            </a:r>
          </a:p>
          <a:p>
            <a:pPr>
              <a:spcAft>
                <a:spcPts val="600"/>
              </a:spcAft>
            </a:pPr>
            <a:r>
              <a:rPr kumimoji="1" lang="ja-JP" altLang="en-US" sz="1600" dirty="0">
                <a:latin typeface="BIZ UDP明朝 Medium" panose="02020500000000000000" pitchFamily="18" charset="-128"/>
                <a:ea typeface="BIZ UDP明朝 Medium" panose="02020500000000000000" pitchFamily="18" charset="-128"/>
              </a:rPr>
              <a:t>①　自立・分散型エネルギー導入量の増加は現状の推移（</a:t>
            </a:r>
            <a:r>
              <a:rPr kumimoji="1" lang="en-US" altLang="ja-JP" sz="1600" dirty="0">
                <a:latin typeface="BIZ UDP明朝 Medium" panose="02020500000000000000" pitchFamily="18" charset="-128"/>
                <a:ea typeface="BIZ UDP明朝 Medium" panose="02020500000000000000" pitchFamily="18" charset="-128"/>
              </a:rPr>
              <a:t>4.65</a:t>
            </a:r>
            <a:r>
              <a:rPr kumimoji="1" lang="ja-JP" altLang="en-US" sz="1600" dirty="0">
                <a:latin typeface="BIZ UDP明朝 Medium" panose="02020500000000000000" pitchFamily="18" charset="-128"/>
                <a:ea typeface="BIZ UDP明朝 Medium" panose="02020500000000000000" pitchFamily="18" charset="-128"/>
              </a:rPr>
              <a:t>万ｋＷ／年）を継続</a:t>
            </a:r>
            <a:endParaRPr kumimoji="1" lang="en-US" altLang="ja-JP" sz="1600" dirty="0">
              <a:latin typeface="BIZ UDP明朝 Medium" panose="02020500000000000000" pitchFamily="18" charset="-128"/>
              <a:ea typeface="BIZ UDP明朝 Medium" panose="02020500000000000000" pitchFamily="18" charset="-128"/>
            </a:endParaRPr>
          </a:p>
          <a:p>
            <a:pPr>
              <a:spcAft>
                <a:spcPts val="300"/>
              </a:spcAft>
            </a:pPr>
            <a:r>
              <a:rPr kumimoji="1" lang="ja-JP" altLang="en-US" sz="1600" dirty="0">
                <a:latin typeface="BIZ UDP明朝 Medium" panose="02020500000000000000" pitchFamily="18" charset="-128"/>
                <a:ea typeface="BIZ UDP明朝 Medium" panose="02020500000000000000" pitchFamily="18" charset="-128"/>
              </a:rPr>
              <a:t>②　既存の太陽光発電設備は設置後</a:t>
            </a:r>
            <a:r>
              <a:rPr kumimoji="1" lang="en-US" altLang="ja-JP" sz="1600" dirty="0">
                <a:latin typeface="BIZ UDP明朝 Medium" panose="02020500000000000000" pitchFamily="18" charset="-128"/>
                <a:ea typeface="BIZ UDP明朝 Medium" panose="02020500000000000000" pitchFamily="18" charset="-128"/>
              </a:rPr>
              <a:t>20</a:t>
            </a:r>
            <a:r>
              <a:rPr kumimoji="1" lang="ja-JP" altLang="en-US" sz="1600" dirty="0">
                <a:latin typeface="BIZ UDP明朝 Medium" panose="02020500000000000000" pitchFamily="18" charset="-128"/>
                <a:ea typeface="BIZ UDP明朝 Medium" panose="02020500000000000000" pitchFamily="18" charset="-128"/>
              </a:rPr>
              <a:t>年を経過した場合更新を想定</a:t>
            </a:r>
            <a:endParaRPr kumimoji="1" lang="en-US" altLang="ja-JP" sz="1600" dirty="0">
              <a:latin typeface="BIZ UDP明朝 Medium" panose="02020500000000000000" pitchFamily="18" charset="-128"/>
              <a:ea typeface="BIZ UDP明朝 Medium" panose="02020500000000000000" pitchFamily="18" charset="-128"/>
            </a:endParaRPr>
          </a:p>
          <a:p>
            <a:r>
              <a:rPr kumimoji="1" lang="ja-JP" altLang="en-US" sz="1600" dirty="0">
                <a:latin typeface="BIZ UDP明朝 Medium" panose="02020500000000000000" pitchFamily="18" charset="-128"/>
                <a:ea typeface="BIZ UDP明朝 Medium" panose="02020500000000000000" pitchFamily="18" charset="-128"/>
              </a:rPr>
              <a:t>③　更新における次世代型太陽電池の量産化</a:t>
            </a:r>
            <a:r>
              <a:rPr kumimoji="1" lang="en-US" altLang="ja-JP" sz="1600" dirty="0">
                <a:latin typeface="BIZ UDP明朝 Medium" panose="02020500000000000000" pitchFamily="18" charset="-128"/>
                <a:ea typeface="BIZ UDP明朝 Medium" panose="02020500000000000000" pitchFamily="18" charset="-128"/>
              </a:rPr>
              <a:t>(2030</a:t>
            </a:r>
            <a:r>
              <a:rPr kumimoji="1" lang="ja-JP" altLang="en-US" sz="1600" dirty="0">
                <a:latin typeface="BIZ UDP明朝 Medium" panose="02020500000000000000" pitchFamily="18" charset="-128"/>
                <a:ea typeface="BIZ UDP明朝 Medium" panose="02020500000000000000" pitchFamily="18" charset="-128"/>
              </a:rPr>
              <a:t>年度）以降の導入割合は</a:t>
            </a:r>
            <a:endParaRPr kumimoji="1" lang="en-US" altLang="ja-JP" sz="1600" dirty="0">
              <a:latin typeface="BIZ UDP明朝 Medium" panose="02020500000000000000" pitchFamily="18" charset="-128"/>
              <a:ea typeface="BIZ UDP明朝 Medium" panose="02020500000000000000" pitchFamily="18" charset="-128"/>
            </a:endParaRPr>
          </a:p>
          <a:p>
            <a:pPr>
              <a:spcAft>
                <a:spcPts val="300"/>
              </a:spcAft>
            </a:pPr>
            <a:r>
              <a:rPr kumimoji="1" lang="ja-JP" altLang="en-US" sz="1600" dirty="0">
                <a:latin typeface="BIZ UDP明朝 Medium" panose="02020500000000000000" pitchFamily="18" charset="-128"/>
                <a:ea typeface="BIZ UDP明朝 Medium" panose="02020500000000000000" pitchFamily="18" charset="-128"/>
              </a:rPr>
              <a:t>　　                                     シリコン：次世代型太陽電池＝２：１（</a:t>
            </a:r>
            <a:r>
              <a:rPr kumimoji="1" lang="en-US" altLang="ja-JP" sz="1600" dirty="0">
                <a:latin typeface="BIZ UDP明朝 Medium" panose="02020500000000000000" pitchFamily="18" charset="-128"/>
                <a:ea typeface="BIZ UDP明朝 Medium" panose="02020500000000000000" pitchFamily="18" charset="-128"/>
              </a:rPr>
              <a:t>33.3</a:t>
            </a:r>
            <a:r>
              <a:rPr kumimoji="1" lang="ja-JP" altLang="en-US" sz="1600" dirty="0">
                <a:latin typeface="BIZ UDP明朝 Medium" panose="02020500000000000000" pitchFamily="18" charset="-128"/>
                <a:ea typeface="BIZ UDP明朝 Medium" panose="02020500000000000000" pitchFamily="18" charset="-128"/>
              </a:rPr>
              <a:t>％）と想定</a:t>
            </a:r>
            <a:endParaRPr kumimoji="1" lang="en-US" altLang="ja-JP" sz="1600" dirty="0">
              <a:latin typeface="BIZ UDP明朝 Medium" panose="02020500000000000000" pitchFamily="18" charset="-128"/>
              <a:ea typeface="BIZ UDP明朝 Medium" panose="02020500000000000000" pitchFamily="18" charset="-128"/>
            </a:endParaRPr>
          </a:p>
          <a:p>
            <a:pPr>
              <a:spcAft>
                <a:spcPts val="300"/>
              </a:spcAft>
            </a:pPr>
            <a:r>
              <a:rPr kumimoji="1" lang="ja-JP" altLang="en-US" sz="1600" dirty="0">
                <a:latin typeface="BIZ UDP明朝 Medium" panose="02020500000000000000" pitchFamily="18" charset="-128"/>
                <a:ea typeface="BIZ UDP明朝 Medium" panose="02020500000000000000" pitchFamily="18" charset="-128"/>
              </a:rPr>
              <a:t>④　実行計画に掲げる「</a:t>
            </a:r>
            <a:r>
              <a:rPr lang="ja-JP" altLang="en-US" sz="1600" dirty="0">
                <a:latin typeface="BIZ UDP明朝 Medium" panose="02020500000000000000" pitchFamily="18" charset="-128"/>
                <a:ea typeface="BIZ UDP明朝 Medium" panose="02020500000000000000" pitchFamily="18" charset="-128"/>
              </a:rPr>
              <a:t>次世代型太陽電池の設置目標：</a:t>
            </a:r>
            <a:r>
              <a:rPr lang="en-US" altLang="ja-JP" sz="1600" dirty="0">
                <a:latin typeface="BIZ UDP明朝 Medium" panose="02020500000000000000" pitchFamily="18" charset="-128"/>
                <a:ea typeface="BIZ UDP明朝 Medium" panose="02020500000000000000" pitchFamily="18" charset="-128"/>
              </a:rPr>
              <a:t>53</a:t>
            </a:r>
            <a:r>
              <a:rPr lang="ja-JP" altLang="en-US" sz="1600" dirty="0">
                <a:latin typeface="BIZ UDP明朝 Medium" panose="02020500000000000000" pitchFamily="18" charset="-128"/>
                <a:ea typeface="BIZ UDP明朝 Medium" panose="02020500000000000000" pitchFamily="18" charset="-128"/>
              </a:rPr>
              <a:t>万</a:t>
            </a:r>
            <a:r>
              <a:rPr lang="ja-JP" altLang="en-US" sz="1600">
                <a:latin typeface="BIZ UDP明朝 Medium" panose="02020500000000000000" pitchFamily="18" charset="-128"/>
                <a:ea typeface="BIZ UDP明朝 Medium" panose="02020500000000000000" pitchFamily="18" charset="-128"/>
              </a:rPr>
              <a:t>ｋＷ」を見込む</a:t>
            </a:r>
            <a:endParaRPr lang="en-US" altLang="ja-JP" sz="1600" dirty="0">
              <a:latin typeface="BIZ UDP明朝 Medium" panose="02020500000000000000" pitchFamily="18" charset="-128"/>
              <a:ea typeface="BIZ UDP明朝 Medium" panose="02020500000000000000" pitchFamily="18" charset="-128"/>
            </a:endParaRPr>
          </a:p>
        </p:txBody>
      </p:sp>
      <p:sp>
        <p:nvSpPr>
          <p:cNvPr id="11" name="コンテンツ プレースホルダー 2">
            <a:extLst>
              <a:ext uri="{FF2B5EF4-FFF2-40B4-BE49-F238E27FC236}">
                <a16:creationId xmlns:a16="http://schemas.microsoft.com/office/drawing/2014/main" id="{DABCCD69-3C12-4C28-8042-0F61F9FA3EBE}"/>
              </a:ext>
            </a:extLst>
          </p:cNvPr>
          <p:cNvSpPr txBox="1">
            <a:spLocks/>
          </p:cNvSpPr>
          <p:nvPr/>
        </p:nvSpPr>
        <p:spPr>
          <a:xfrm>
            <a:off x="228600" y="1686326"/>
            <a:ext cx="8686800" cy="181588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174625" indent="0">
              <a:lnSpc>
                <a:spcPct val="100000"/>
              </a:lnSpc>
              <a:spcBef>
                <a:spcPts val="0"/>
              </a:spcBef>
              <a:buNone/>
            </a:pPr>
            <a:r>
              <a:rPr lang="ja-JP" altLang="en-US" sz="1400" b="1" dirty="0">
                <a:latin typeface="BIZ UDP明朝 Medium" panose="02020500000000000000" pitchFamily="18" charset="-128"/>
                <a:ea typeface="BIZ UDP明朝 Medium" panose="02020500000000000000" pitchFamily="18" charset="-128"/>
              </a:rPr>
              <a:t>　</a:t>
            </a:r>
            <a:r>
              <a:rPr lang="ja-JP" altLang="en-US" sz="1400" b="1" u="sng" dirty="0">
                <a:latin typeface="BIZ UDP明朝 Medium" panose="02020500000000000000" pitchFamily="18" charset="-128"/>
                <a:ea typeface="BIZ UDP明朝 Medium" panose="02020500000000000000" pitchFamily="18" charset="-128"/>
              </a:rPr>
              <a:t>社会的な情勢の変化や技術革新等の各種不確定な要因が想定されることから、一定の条件化でのシミュレーションを実施</a:t>
            </a:r>
            <a:r>
              <a:rPr lang="ja-JP" altLang="en-US" sz="1400" b="1" dirty="0">
                <a:latin typeface="BIZ UDP明朝 Medium" panose="02020500000000000000" pitchFamily="18" charset="-128"/>
                <a:ea typeface="BIZ UDP明朝 Medium" panose="02020500000000000000" pitchFamily="18" charset="-128"/>
              </a:rPr>
              <a:t>する。</a:t>
            </a:r>
            <a:endParaRPr lang="en-US" altLang="ja-JP" sz="1400" b="1" dirty="0">
              <a:latin typeface="BIZ UDP明朝 Medium" panose="02020500000000000000" pitchFamily="18" charset="-128"/>
              <a:ea typeface="BIZ UDP明朝 Medium" panose="02020500000000000000" pitchFamily="18" charset="-128"/>
            </a:endParaRPr>
          </a:p>
          <a:p>
            <a:pPr marL="174625" indent="0">
              <a:lnSpc>
                <a:spcPct val="100000"/>
              </a:lnSpc>
              <a:spcBef>
                <a:spcPts val="0"/>
              </a:spcBef>
              <a:buNone/>
            </a:pPr>
            <a:endParaRPr lang="en-US" altLang="ja-JP" sz="1600" b="1" dirty="0">
              <a:latin typeface="BIZ UDP明朝 Medium" panose="02020500000000000000" pitchFamily="18" charset="-128"/>
              <a:ea typeface="BIZ UDP明朝 Medium" panose="02020500000000000000" pitchFamily="18" charset="-128"/>
            </a:endParaRPr>
          </a:p>
          <a:p>
            <a:pPr marL="174625" indent="0">
              <a:lnSpc>
                <a:spcPct val="100000"/>
              </a:lnSpc>
              <a:spcBef>
                <a:spcPts val="0"/>
              </a:spcBef>
              <a:buNone/>
            </a:pPr>
            <a:r>
              <a:rPr lang="ja-JP" altLang="en-US" sz="1400" dirty="0">
                <a:latin typeface="BIZ UDP明朝 Medium" panose="02020500000000000000" pitchFamily="18" charset="-128"/>
                <a:ea typeface="BIZ UDP明朝 Medium" panose="02020500000000000000" pitchFamily="18" charset="-128"/>
              </a:rPr>
              <a:t>（不確定な要因の例）</a:t>
            </a:r>
            <a:endParaRPr lang="en-US" altLang="ja-JP" sz="1400" dirty="0">
              <a:latin typeface="BIZ UDP明朝 Medium" panose="02020500000000000000" pitchFamily="18" charset="-128"/>
              <a:ea typeface="BIZ UDP明朝 Medium" panose="02020500000000000000" pitchFamily="18" charset="-128"/>
            </a:endParaRPr>
          </a:p>
          <a:p>
            <a:pPr marL="460375" indent="-285750">
              <a:lnSpc>
                <a:spcPct val="100000"/>
              </a:lnSpc>
              <a:spcBef>
                <a:spcPts val="0"/>
              </a:spcBef>
            </a:pPr>
            <a:r>
              <a:rPr lang="ja-JP" altLang="en-US" sz="1400" dirty="0">
                <a:latin typeface="BIZ UDP明朝 Medium" panose="02020500000000000000" pitchFamily="18" charset="-128"/>
                <a:ea typeface="BIZ UDP明朝 Medium" panose="02020500000000000000" pitchFamily="18" charset="-128"/>
              </a:rPr>
              <a:t>次世代型太陽電池の技術革新</a:t>
            </a:r>
            <a:br>
              <a:rPr lang="en-US" altLang="ja-JP" sz="1400" dirty="0">
                <a:latin typeface="BIZ UDP明朝 Medium" panose="02020500000000000000" pitchFamily="18" charset="-128"/>
                <a:ea typeface="BIZ UDP明朝 Medium" panose="02020500000000000000" pitchFamily="18" charset="-128"/>
              </a:rPr>
            </a:br>
            <a:r>
              <a:rPr lang="ja-JP" altLang="en-US" sz="1400" dirty="0">
                <a:latin typeface="BIZ UDP明朝 Medium" panose="02020500000000000000" pitchFamily="18" charset="-128"/>
                <a:ea typeface="BIZ UDP明朝 Medium" panose="02020500000000000000" pitchFamily="18" charset="-128"/>
              </a:rPr>
              <a:t>（設置方法の拡大、市場における導入割合（対シリコン）、変換効率の改善　等）</a:t>
            </a:r>
            <a:endParaRPr lang="en-US" altLang="ja-JP" sz="1400" dirty="0">
              <a:latin typeface="BIZ UDP明朝 Medium" panose="02020500000000000000" pitchFamily="18" charset="-128"/>
              <a:ea typeface="BIZ UDP明朝 Medium" panose="02020500000000000000" pitchFamily="18" charset="-128"/>
            </a:endParaRPr>
          </a:p>
          <a:p>
            <a:pPr marL="460375" indent="-285750">
              <a:lnSpc>
                <a:spcPct val="100000"/>
              </a:lnSpc>
              <a:spcBef>
                <a:spcPts val="0"/>
              </a:spcBef>
            </a:pPr>
            <a:r>
              <a:rPr lang="ja-JP" altLang="en-US" sz="1400" dirty="0">
                <a:latin typeface="BIZ UDP明朝 Medium" panose="02020500000000000000" pitchFamily="18" charset="-128"/>
                <a:ea typeface="BIZ UDP明朝 Medium" panose="02020500000000000000" pitchFamily="18" charset="-128"/>
              </a:rPr>
              <a:t>次世代型太陽電池の量産後（</a:t>
            </a:r>
            <a:r>
              <a:rPr lang="en-US" altLang="ja-JP" sz="1400" dirty="0">
                <a:latin typeface="BIZ UDP明朝 Medium" panose="02020500000000000000" pitchFamily="18" charset="-128"/>
                <a:ea typeface="BIZ UDP明朝 Medium" panose="02020500000000000000" pitchFamily="18" charset="-128"/>
              </a:rPr>
              <a:t>2030</a:t>
            </a:r>
            <a:r>
              <a:rPr lang="ja-JP" altLang="en-US" sz="1400" dirty="0">
                <a:latin typeface="BIZ UDP明朝 Medium" panose="02020500000000000000" pitchFamily="18" charset="-128"/>
                <a:ea typeface="BIZ UDP明朝 Medium" panose="02020500000000000000" pitchFamily="18" charset="-128"/>
              </a:rPr>
              <a:t>年以降）の支援制度</a:t>
            </a:r>
            <a:endParaRPr lang="en-US" altLang="ja-JP" sz="1400" dirty="0">
              <a:latin typeface="BIZ UDP明朝 Medium" panose="02020500000000000000" pitchFamily="18" charset="-128"/>
              <a:ea typeface="BIZ UDP明朝 Medium" panose="02020500000000000000" pitchFamily="18" charset="-128"/>
            </a:endParaRPr>
          </a:p>
          <a:p>
            <a:pPr marL="460375" indent="-285750">
              <a:lnSpc>
                <a:spcPct val="100000"/>
              </a:lnSpc>
              <a:spcBef>
                <a:spcPts val="0"/>
              </a:spcBef>
            </a:pPr>
            <a:r>
              <a:rPr lang="en-US" altLang="zh-TW" sz="1400" dirty="0">
                <a:latin typeface="BIZ UDP明朝 Medium" panose="02020500000000000000" pitchFamily="18" charset="-128"/>
                <a:ea typeface="BIZ UDP明朝 Medium" panose="02020500000000000000" pitchFamily="18" charset="-128"/>
              </a:rPr>
              <a:t>FI</a:t>
            </a:r>
            <a:r>
              <a:rPr lang="en-US" altLang="ja-JP" sz="1400" dirty="0">
                <a:latin typeface="BIZ UDP明朝 Medium" panose="02020500000000000000" pitchFamily="18" charset="-128"/>
                <a:ea typeface="BIZ UDP明朝 Medium" panose="02020500000000000000" pitchFamily="18" charset="-128"/>
              </a:rPr>
              <a:t>T</a:t>
            </a:r>
            <a:r>
              <a:rPr lang="zh-TW" altLang="en-US" sz="1400" dirty="0">
                <a:latin typeface="BIZ UDP明朝 Medium" panose="02020500000000000000" pitchFamily="18" charset="-128"/>
                <a:ea typeface="BIZ UDP明朝 Medium" panose="02020500000000000000" pitchFamily="18" charset="-128"/>
              </a:rPr>
              <a:t>（固定価格買取制度）開始時（</a:t>
            </a:r>
            <a:r>
              <a:rPr lang="en-US" altLang="zh-TW" sz="1400" dirty="0">
                <a:latin typeface="BIZ UDP明朝 Medium" panose="02020500000000000000" pitchFamily="18" charset="-128"/>
                <a:ea typeface="BIZ UDP明朝 Medium" panose="02020500000000000000" pitchFamily="18" charset="-128"/>
              </a:rPr>
              <a:t>2012</a:t>
            </a:r>
            <a:r>
              <a:rPr lang="zh-TW" altLang="en-US" sz="1400" dirty="0">
                <a:latin typeface="BIZ UDP明朝 Medium" panose="02020500000000000000" pitchFamily="18" charset="-128"/>
                <a:ea typeface="BIZ UDP明朝 Medium" panose="02020500000000000000" pitchFamily="18" charset="-128"/>
              </a:rPr>
              <a:t>年</a:t>
            </a:r>
            <a:r>
              <a:rPr lang="ja-JP" altLang="en-US" sz="1400" dirty="0">
                <a:latin typeface="BIZ UDP明朝 Medium" panose="02020500000000000000" pitchFamily="18" charset="-128"/>
                <a:ea typeface="BIZ UDP明朝 Medium" panose="02020500000000000000" pitchFamily="18" charset="-128"/>
              </a:rPr>
              <a:t>～</a:t>
            </a:r>
            <a:r>
              <a:rPr lang="zh-TW" altLang="en-US" sz="1400" dirty="0">
                <a:latin typeface="BIZ UDP明朝 Medium" panose="02020500000000000000" pitchFamily="18" charset="-128"/>
                <a:ea typeface="BIZ UDP明朝 Medium" panose="02020500000000000000" pitchFamily="18" charset="-128"/>
              </a:rPr>
              <a:t>）</a:t>
            </a:r>
            <a:r>
              <a:rPr lang="ja-JP" altLang="en-US" sz="1400" dirty="0">
                <a:latin typeface="BIZ UDP明朝 Medium" panose="02020500000000000000" pitchFamily="18" charset="-128"/>
                <a:ea typeface="BIZ UDP明朝 Medium" panose="02020500000000000000" pitchFamily="18" charset="-128"/>
              </a:rPr>
              <a:t>の太陽光発電の寿命に伴う対応　等</a:t>
            </a:r>
            <a:endParaRPr lang="en-US" altLang="ja-JP" sz="1600" dirty="0">
              <a:latin typeface="BIZ UDP明朝 Medium" panose="02020500000000000000" pitchFamily="18" charset="-128"/>
              <a:ea typeface="BIZ UDP明朝 Medium" panose="02020500000000000000" pitchFamily="18" charset="-128"/>
            </a:endParaRPr>
          </a:p>
        </p:txBody>
      </p:sp>
      <p:sp>
        <p:nvSpPr>
          <p:cNvPr id="12" name="二等辺三角形 11">
            <a:extLst>
              <a:ext uri="{FF2B5EF4-FFF2-40B4-BE49-F238E27FC236}">
                <a16:creationId xmlns:a16="http://schemas.microsoft.com/office/drawing/2014/main" id="{4A9D99FE-EB4D-4A4B-B4FF-3682FCE47E2D}"/>
              </a:ext>
            </a:extLst>
          </p:cNvPr>
          <p:cNvSpPr/>
          <p:nvPr/>
        </p:nvSpPr>
        <p:spPr>
          <a:xfrm rot="10800000">
            <a:off x="4165600" y="3650424"/>
            <a:ext cx="812800" cy="245128"/>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スライド番号プレースホルダー 2">
            <a:extLst>
              <a:ext uri="{FF2B5EF4-FFF2-40B4-BE49-F238E27FC236}">
                <a16:creationId xmlns:a16="http://schemas.microsoft.com/office/drawing/2014/main" id="{669E9743-429F-4B8E-BDF3-6B9EA7AF81CF}"/>
              </a:ext>
            </a:extLst>
          </p:cNvPr>
          <p:cNvSpPr>
            <a:spLocks noGrp="1"/>
          </p:cNvSpPr>
          <p:nvPr>
            <p:ph type="sldNum" sz="quarter" idx="12"/>
          </p:nvPr>
        </p:nvSpPr>
        <p:spPr>
          <a:xfrm>
            <a:off x="6858000" y="6492875"/>
            <a:ext cx="2057400" cy="365125"/>
          </a:xfrm>
        </p:spPr>
        <p:txBody>
          <a:bodyPr/>
          <a:lstStyle/>
          <a:p>
            <a:fld id="{203A2EBC-B70D-400C-B624-6CE949F69608}" type="slidenum">
              <a:rPr kumimoji="1" lang="ja-JP" altLang="en-US" sz="1800" smtClean="0"/>
              <a:t>25</a:t>
            </a:fld>
            <a:endParaRPr kumimoji="1" lang="ja-JP" altLang="en-US" sz="1800" dirty="0"/>
          </a:p>
        </p:txBody>
      </p:sp>
      <p:sp>
        <p:nvSpPr>
          <p:cNvPr id="13" name="テキスト ボックス 12">
            <a:extLst>
              <a:ext uri="{FF2B5EF4-FFF2-40B4-BE49-F238E27FC236}">
                <a16:creationId xmlns:a16="http://schemas.microsoft.com/office/drawing/2014/main" id="{14194025-340F-4B3D-8B87-DE01737B3A7E}"/>
              </a:ext>
            </a:extLst>
          </p:cNvPr>
          <p:cNvSpPr txBox="1"/>
          <p:nvPr/>
        </p:nvSpPr>
        <p:spPr>
          <a:xfrm>
            <a:off x="0" y="0"/>
            <a:ext cx="9144000" cy="400110"/>
          </a:xfrm>
          <a:prstGeom prst="rect">
            <a:avLst/>
          </a:prstGeom>
          <a:solidFill>
            <a:schemeClr val="accent5">
              <a:lumMod val="40000"/>
              <a:lumOff val="60000"/>
            </a:scheme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自立・分散型エネルギー導入量推計</a:t>
            </a:r>
            <a:r>
              <a:rPr kumimoji="1" lang="en-US" altLang="ja-JP" sz="2000" dirty="0">
                <a:latin typeface="BIZ UDPゴシック" panose="020B0400000000000000" pitchFamily="50" charset="-128"/>
                <a:ea typeface="BIZ UDPゴシック" panose="020B0400000000000000" pitchFamily="50" charset="-128"/>
              </a:rPr>
              <a:t>(2035)</a:t>
            </a:r>
            <a:endParaRPr kumimoji="1" lang="ja-JP" altLang="en-US" sz="2000" dirty="0">
              <a:latin typeface="BIZ UDPゴシック" panose="020B0400000000000000" pitchFamily="50" charset="-128"/>
              <a:ea typeface="BIZ UDPゴシック" panose="020B0400000000000000" pitchFamily="50" charset="-128"/>
            </a:endParaRPr>
          </a:p>
        </p:txBody>
      </p:sp>
      <p:sp>
        <p:nvSpPr>
          <p:cNvPr id="14" name="テキスト ボックス 13">
            <a:extLst>
              <a:ext uri="{FF2B5EF4-FFF2-40B4-BE49-F238E27FC236}">
                <a16:creationId xmlns:a16="http://schemas.microsoft.com/office/drawing/2014/main" id="{9F65EA1B-86EF-4037-8B37-9C45EFD48E1F}"/>
              </a:ext>
            </a:extLst>
          </p:cNvPr>
          <p:cNvSpPr txBox="1"/>
          <p:nvPr/>
        </p:nvSpPr>
        <p:spPr>
          <a:xfrm>
            <a:off x="934950" y="682189"/>
            <a:ext cx="7592603" cy="338554"/>
          </a:xfrm>
          <a:prstGeom prst="rect">
            <a:avLst/>
          </a:prstGeom>
          <a:noFill/>
          <a:ln w="9525">
            <a:solidFill>
              <a:schemeClr val="tx1"/>
            </a:solidFill>
          </a:ln>
        </p:spPr>
        <p:txBody>
          <a:bodyPr wrap="square">
            <a:spAutoFit/>
          </a:bodyPr>
          <a:lstStyle/>
          <a:p>
            <a:pPr marL="0" indent="0" algn="ctr">
              <a:lnSpc>
                <a:spcPct val="100000"/>
              </a:lnSpc>
              <a:spcBef>
                <a:spcPts val="0"/>
              </a:spcBef>
              <a:buNone/>
            </a:pPr>
            <a:r>
              <a:rPr lang="ja-JP" altLang="en-US" sz="1600" b="1" dirty="0">
                <a:latin typeface="BIZ UDPゴシック" panose="020B0400000000000000" pitchFamily="50" charset="-128"/>
                <a:ea typeface="BIZ UDPゴシック" panose="020B0400000000000000" pitchFamily="50" charset="-128"/>
              </a:rPr>
              <a:t>２０３</a:t>
            </a:r>
            <a:r>
              <a:rPr lang="en-US" altLang="ja-JP" sz="1600" b="1" dirty="0">
                <a:latin typeface="BIZ UDPゴシック" panose="020B0400000000000000" pitchFamily="50" charset="-128"/>
                <a:ea typeface="BIZ UDPゴシック" panose="020B0400000000000000" pitchFamily="50" charset="-128"/>
              </a:rPr>
              <a:t>5</a:t>
            </a:r>
            <a:r>
              <a:rPr lang="ja-JP" altLang="en-US" sz="1600" b="1" dirty="0">
                <a:latin typeface="BIZ UDPゴシック" panose="020B0400000000000000" pitchFamily="50" charset="-128"/>
                <a:ea typeface="BIZ UDPゴシック" panose="020B0400000000000000" pitchFamily="50" charset="-128"/>
              </a:rPr>
              <a:t>年度における自立・分散型エネルギー導入目標量　</a:t>
            </a:r>
            <a:r>
              <a:rPr lang="en-US" altLang="ja-JP" sz="1600" b="1" dirty="0">
                <a:latin typeface="BIZ UDPゴシック" panose="020B0400000000000000" pitchFamily="50" charset="-128"/>
                <a:ea typeface="BIZ UDPゴシック" panose="020B0400000000000000" pitchFamily="50" charset="-128"/>
              </a:rPr>
              <a:t>30</a:t>
            </a:r>
            <a:r>
              <a:rPr lang="ja-JP" altLang="en-US" sz="1600" b="1" dirty="0">
                <a:latin typeface="BIZ UDPゴシック" panose="020B0400000000000000" pitchFamily="50" charset="-128"/>
                <a:ea typeface="BIZ UDPゴシック" panose="020B0400000000000000" pitchFamily="50" charset="-128"/>
              </a:rPr>
              <a:t>０</a:t>
            </a:r>
            <a:r>
              <a:rPr lang="ja-JP" altLang="en-US" sz="1200" b="1" dirty="0">
                <a:latin typeface="BIZ UDPゴシック" panose="020B0400000000000000" pitchFamily="50" charset="-128"/>
                <a:ea typeface="BIZ UDPゴシック" panose="020B0400000000000000" pitchFamily="50" charset="-128"/>
              </a:rPr>
              <a:t>万ｋＷ以上</a:t>
            </a:r>
            <a:r>
              <a:rPr lang="ja-JP" altLang="en-US" sz="1600" b="1" dirty="0">
                <a:latin typeface="BIZ UDPゴシック" panose="020B0400000000000000" pitchFamily="50" charset="-128"/>
                <a:ea typeface="BIZ UDPゴシック" panose="020B0400000000000000" pitchFamily="50" charset="-128"/>
              </a:rPr>
              <a:t>　</a:t>
            </a:r>
            <a:endParaRPr lang="en-US" altLang="ja-JP" sz="1600" b="1"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1014816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D427F013-F473-45E1-92C7-C8BBC22BDD55}"/>
              </a:ext>
            </a:extLst>
          </p:cNvPr>
          <p:cNvSpPr>
            <a:spLocks noGrp="1"/>
          </p:cNvSpPr>
          <p:nvPr>
            <p:ph type="sldNum" sz="quarter" idx="12"/>
          </p:nvPr>
        </p:nvSpPr>
        <p:spPr>
          <a:xfrm>
            <a:off x="6841672" y="6492875"/>
            <a:ext cx="2057400" cy="365125"/>
          </a:xfrm>
        </p:spPr>
        <p:txBody>
          <a:bodyPr/>
          <a:lstStyle/>
          <a:p>
            <a:fld id="{203A2EBC-B70D-400C-B624-6CE949F69608}" type="slidenum">
              <a:rPr kumimoji="1" lang="ja-JP" altLang="en-US" sz="1800" smtClean="0"/>
              <a:t>26</a:t>
            </a:fld>
            <a:endParaRPr kumimoji="1" lang="ja-JP" altLang="en-US" dirty="0"/>
          </a:p>
        </p:txBody>
      </p:sp>
      <p:sp>
        <p:nvSpPr>
          <p:cNvPr id="5" name="テキスト ボックス 4">
            <a:extLst>
              <a:ext uri="{FF2B5EF4-FFF2-40B4-BE49-F238E27FC236}">
                <a16:creationId xmlns:a16="http://schemas.microsoft.com/office/drawing/2014/main" id="{2EA1FDB0-D8CC-4B2E-9C97-4E715366B525}"/>
              </a:ext>
            </a:extLst>
          </p:cNvPr>
          <p:cNvSpPr txBox="1"/>
          <p:nvPr/>
        </p:nvSpPr>
        <p:spPr>
          <a:xfrm>
            <a:off x="0" y="0"/>
            <a:ext cx="9144000" cy="400110"/>
          </a:xfrm>
          <a:prstGeom prst="rect">
            <a:avLst/>
          </a:prstGeom>
          <a:solidFill>
            <a:schemeClr val="accent5">
              <a:lumMod val="40000"/>
              <a:lumOff val="60000"/>
            </a:scheme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自立・分散型エネルギー導入量推計</a:t>
            </a:r>
            <a:r>
              <a:rPr kumimoji="1" lang="en-US" altLang="ja-JP" sz="2000" dirty="0">
                <a:latin typeface="BIZ UDPゴシック" panose="020B0400000000000000" pitchFamily="50" charset="-128"/>
                <a:ea typeface="BIZ UDPゴシック" panose="020B0400000000000000" pitchFamily="50" charset="-128"/>
              </a:rPr>
              <a:t>(2035)</a:t>
            </a:r>
            <a:endParaRPr kumimoji="1" lang="ja-JP" altLang="en-US" sz="2000" dirty="0">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07D1606F-8894-441E-ADDF-222DDA53BEC6}"/>
              </a:ext>
            </a:extLst>
          </p:cNvPr>
          <p:cNvSpPr txBox="1"/>
          <p:nvPr/>
        </p:nvSpPr>
        <p:spPr>
          <a:xfrm>
            <a:off x="934950" y="578020"/>
            <a:ext cx="7592603" cy="338554"/>
          </a:xfrm>
          <a:prstGeom prst="rect">
            <a:avLst/>
          </a:prstGeom>
          <a:noFill/>
          <a:ln w="9525">
            <a:solidFill>
              <a:schemeClr val="tx1"/>
            </a:solidFill>
          </a:ln>
        </p:spPr>
        <p:txBody>
          <a:bodyPr wrap="square">
            <a:spAutoFit/>
          </a:bodyPr>
          <a:lstStyle/>
          <a:p>
            <a:pPr marL="0" indent="0" algn="ctr">
              <a:lnSpc>
                <a:spcPct val="100000"/>
              </a:lnSpc>
              <a:spcBef>
                <a:spcPts val="0"/>
              </a:spcBef>
              <a:buNone/>
            </a:pPr>
            <a:r>
              <a:rPr lang="ja-JP" altLang="en-US" sz="1600" b="1" dirty="0">
                <a:latin typeface="BIZ UDPゴシック" panose="020B0400000000000000" pitchFamily="50" charset="-128"/>
                <a:ea typeface="BIZ UDPゴシック" panose="020B0400000000000000" pitchFamily="50" charset="-128"/>
              </a:rPr>
              <a:t>２０３</a:t>
            </a:r>
            <a:r>
              <a:rPr lang="en-US" altLang="ja-JP" sz="1600" b="1" dirty="0">
                <a:latin typeface="BIZ UDPゴシック" panose="020B0400000000000000" pitchFamily="50" charset="-128"/>
                <a:ea typeface="BIZ UDPゴシック" panose="020B0400000000000000" pitchFamily="50" charset="-128"/>
              </a:rPr>
              <a:t>5</a:t>
            </a:r>
            <a:r>
              <a:rPr lang="ja-JP" altLang="en-US" sz="1600" b="1" dirty="0">
                <a:latin typeface="BIZ UDPゴシック" panose="020B0400000000000000" pitchFamily="50" charset="-128"/>
                <a:ea typeface="BIZ UDPゴシック" panose="020B0400000000000000" pitchFamily="50" charset="-128"/>
              </a:rPr>
              <a:t>年度における自立・分散型エネルギー導入目標量　</a:t>
            </a:r>
            <a:r>
              <a:rPr lang="en-US" altLang="ja-JP" sz="1600" b="1" dirty="0">
                <a:latin typeface="BIZ UDPゴシック" panose="020B0400000000000000" pitchFamily="50" charset="-128"/>
                <a:ea typeface="BIZ UDPゴシック" panose="020B0400000000000000" pitchFamily="50" charset="-128"/>
              </a:rPr>
              <a:t>30</a:t>
            </a:r>
            <a:r>
              <a:rPr lang="ja-JP" altLang="en-US" sz="1600" b="1" dirty="0">
                <a:latin typeface="BIZ UDPゴシック" panose="020B0400000000000000" pitchFamily="50" charset="-128"/>
                <a:ea typeface="BIZ UDPゴシック" panose="020B0400000000000000" pitchFamily="50" charset="-128"/>
              </a:rPr>
              <a:t>０</a:t>
            </a:r>
            <a:r>
              <a:rPr lang="ja-JP" altLang="en-US" sz="1200" b="1" dirty="0">
                <a:latin typeface="BIZ UDPゴシック" panose="020B0400000000000000" pitchFamily="50" charset="-128"/>
                <a:ea typeface="BIZ UDPゴシック" panose="020B0400000000000000" pitchFamily="50" charset="-128"/>
              </a:rPr>
              <a:t>万ｋＷ以上</a:t>
            </a:r>
            <a:r>
              <a:rPr lang="ja-JP" altLang="en-US" sz="1600" b="1" dirty="0">
                <a:latin typeface="BIZ UDPゴシック" panose="020B0400000000000000" pitchFamily="50" charset="-128"/>
                <a:ea typeface="BIZ UDPゴシック" panose="020B0400000000000000" pitchFamily="50" charset="-128"/>
              </a:rPr>
              <a:t>　</a:t>
            </a:r>
            <a:endParaRPr lang="en-US" altLang="ja-JP" sz="1600" b="1"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CD4464C4-1978-4D53-BBAF-A01AC4325298}"/>
              </a:ext>
            </a:extLst>
          </p:cNvPr>
          <p:cNvSpPr txBox="1"/>
          <p:nvPr/>
        </p:nvSpPr>
        <p:spPr>
          <a:xfrm>
            <a:off x="299174" y="990784"/>
            <a:ext cx="8768626" cy="1815882"/>
          </a:xfrm>
          <a:prstGeom prst="rect">
            <a:avLst/>
          </a:prstGeom>
          <a:noFill/>
        </p:spPr>
        <p:txBody>
          <a:bodyPr wrap="square" rtlCol="0">
            <a:spAutoFit/>
          </a:bodyPr>
          <a:lstStyle/>
          <a:p>
            <a:r>
              <a:rPr kumimoji="1" lang="en-US" altLang="ja-JP" sz="1400" dirty="0">
                <a:latin typeface="BIZ UDP明朝 Medium" panose="02020500000000000000" pitchFamily="18" charset="-128"/>
                <a:ea typeface="BIZ UDP明朝 Medium" panose="02020500000000000000" pitchFamily="18" charset="-128"/>
              </a:rPr>
              <a:t>(1)</a:t>
            </a:r>
            <a:r>
              <a:rPr kumimoji="1" lang="ja-JP" altLang="en-US" sz="1400" dirty="0">
                <a:latin typeface="BIZ UDP明朝 Medium" panose="02020500000000000000" pitchFamily="18" charset="-128"/>
                <a:ea typeface="BIZ UDP明朝 Medium" panose="02020500000000000000" pitchFamily="18" charset="-128"/>
              </a:rPr>
              <a:t>現状の推移から</a:t>
            </a:r>
            <a:r>
              <a:rPr kumimoji="1" lang="en-US" altLang="ja-JP" sz="1400" dirty="0">
                <a:latin typeface="BIZ UDP明朝 Medium" panose="02020500000000000000" pitchFamily="18" charset="-128"/>
                <a:ea typeface="BIZ UDP明朝 Medium" panose="02020500000000000000" pitchFamily="18" charset="-128"/>
              </a:rPr>
              <a:t>2035</a:t>
            </a:r>
            <a:r>
              <a:rPr kumimoji="1" lang="ja-JP" altLang="en-US" sz="1400" dirty="0">
                <a:latin typeface="BIZ UDP明朝 Medium" panose="02020500000000000000" pitchFamily="18" charset="-128"/>
                <a:ea typeface="BIZ UDP明朝 Medium" panose="02020500000000000000" pitchFamily="18" charset="-128"/>
              </a:rPr>
              <a:t>年度値を推計                      ：累計 </a:t>
            </a:r>
            <a:r>
              <a:rPr kumimoji="1" lang="en-US" altLang="ja-JP" sz="1400" dirty="0">
                <a:latin typeface="BIZ UDP明朝 Medium" panose="02020500000000000000" pitchFamily="18" charset="-128"/>
                <a:ea typeface="BIZ UDP明朝 Medium" panose="02020500000000000000" pitchFamily="18" charset="-128"/>
              </a:rPr>
              <a:t>261.</a:t>
            </a:r>
            <a:r>
              <a:rPr kumimoji="1" lang="ja-JP" altLang="en-US" sz="1400" dirty="0">
                <a:latin typeface="BIZ UDP明朝 Medium" panose="02020500000000000000" pitchFamily="18" charset="-128"/>
                <a:ea typeface="BIZ UDP明朝 Medium" panose="02020500000000000000" pitchFamily="18" charset="-128"/>
              </a:rPr>
              <a:t>４万</a:t>
            </a:r>
            <a:r>
              <a:rPr kumimoji="1" lang="en-US" altLang="ja-JP" sz="1400" dirty="0">
                <a:latin typeface="BIZ UDP明朝 Medium" panose="02020500000000000000" pitchFamily="18" charset="-128"/>
                <a:ea typeface="BIZ UDP明朝 Medium" panose="02020500000000000000" pitchFamily="18" charset="-128"/>
              </a:rPr>
              <a:t>kW</a:t>
            </a:r>
          </a:p>
          <a:p>
            <a:r>
              <a:rPr kumimoji="1" lang="en-US" altLang="ja-JP" sz="1400" dirty="0">
                <a:latin typeface="BIZ UDP明朝 Medium" panose="02020500000000000000" pitchFamily="18" charset="-128"/>
                <a:ea typeface="BIZ UDP明朝 Medium" panose="02020500000000000000" pitchFamily="18" charset="-128"/>
              </a:rPr>
              <a:t>(2)</a:t>
            </a:r>
            <a:r>
              <a:rPr kumimoji="1" lang="ja-JP" altLang="en-US" sz="1400" dirty="0">
                <a:latin typeface="BIZ UDP明朝 Medium" panose="02020500000000000000" pitchFamily="18" charset="-128"/>
                <a:ea typeface="BIZ UDP明朝 Medium" panose="02020500000000000000" pitchFamily="18" charset="-128"/>
              </a:rPr>
              <a:t>国の住宅トップランナー制度の効果見込み（</a:t>
            </a:r>
            <a:r>
              <a:rPr kumimoji="1" lang="en-US" altLang="ja-JP" sz="1400" dirty="0">
                <a:latin typeface="BIZ UDP明朝 Medium" panose="02020500000000000000" pitchFamily="18" charset="-128"/>
                <a:ea typeface="BIZ UDP明朝 Medium" panose="02020500000000000000" pitchFamily="18" charset="-128"/>
              </a:rPr>
              <a:t>2025</a:t>
            </a:r>
            <a:r>
              <a:rPr kumimoji="1" lang="ja-JP" altLang="en-US" sz="1400" dirty="0">
                <a:latin typeface="BIZ UDP明朝 Medium" panose="02020500000000000000" pitchFamily="18" charset="-128"/>
                <a:ea typeface="BIZ UDP明朝 Medium" panose="02020500000000000000" pitchFamily="18" charset="-128"/>
              </a:rPr>
              <a:t>～）：         </a:t>
            </a:r>
            <a:r>
              <a:rPr kumimoji="1" lang="en-US" altLang="ja-JP" sz="1400" dirty="0">
                <a:latin typeface="BIZ UDP明朝 Medium" panose="02020500000000000000" pitchFamily="18" charset="-128"/>
                <a:ea typeface="BIZ UDP明朝 Medium" panose="02020500000000000000" pitchFamily="18" charset="-128"/>
              </a:rPr>
              <a:t> 9.2</a:t>
            </a:r>
            <a:r>
              <a:rPr kumimoji="1" lang="ja-JP" altLang="en-US" sz="1400" dirty="0">
                <a:latin typeface="BIZ UDP明朝 Medium" panose="02020500000000000000" pitchFamily="18" charset="-128"/>
                <a:ea typeface="BIZ UDP明朝 Medium" panose="02020500000000000000" pitchFamily="18" charset="-128"/>
              </a:rPr>
              <a:t>万</a:t>
            </a:r>
            <a:r>
              <a:rPr kumimoji="1" lang="en-US" altLang="ja-JP" sz="1400" dirty="0">
                <a:latin typeface="BIZ UDP明朝 Medium" panose="02020500000000000000" pitchFamily="18" charset="-128"/>
                <a:ea typeface="BIZ UDP明朝 Medium" panose="02020500000000000000" pitchFamily="18" charset="-128"/>
              </a:rPr>
              <a:t>kW</a:t>
            </a:r>
            <a:r>
              <a:rPr kumimoji="1" lang="ja-JP" altLang="en-US" sz="1400" dirty="0">
                <a:latin typeface="BIZ UDP明朝 Medium" panose="02020500000000000000" pitchFamily="18" charset="-128"/>
                <a:ea typeface="BIZ UDP明朝 Medium" panose="02020500000000000000" pitchFamily="18" charset="-128"/>
              </a:rPr>
              <a:t>（府推計）</a:t>
            </a:r>
            <a:endParaRPr kumimoji="1" lang="en-US" altLang="ja-JP" sz="1400" dirty="0">
              <a:latin typeface="BIZ UDP明朝 Medium" panose="02020500000000000000" pitchFamily="18" charset="-128"/>
              <a:ea typeface="BIZ UDP明朝 Medium" panose="02020500000000000000" pitchFamily="18" charset="-128"/>
            </a:endParaRPr>
          </a:p>
          <a:p>
            <a:r>
              <a:rPr kumimoji="1" lang="en-US" altLang="ja-JP" sz="1400" dirty="0">
                <a:latin typeface="BIZ UDP明朝 Medium" panose="02020500000000000000" pitchFamily="18" charset="-128"/>
                <a:ea typeface="BIZ UDP明朝 Medium" panose="02020500000000000000" pitchFamily="18" charset="-128"/>
              </a:rPr>
              <a:t>(3)</a:t>
            </a:r>
            <a:r>
              <a:rPr kumimoji="1" lang="ja-JP" altLang="en-US" sz="1400" dirty="0">
                <a:latin typeface="BIZ UDP明朝 Medium" panose="02020500000000000000" pitchFamily="18" charset="-128"/>
                <a:ea typeface="BIZ UDP明朝 Medium" panose="02020500000000000000" pitchFamily="18" charset="-128"/>
              </a:rPr>
              <a:t>実行計画に掲げる次世代型（ペロブスカイト）太陽電池：       </a:t>
            </a:r>
            <a:r>
              <a:rPr kumimoji="1" lang="en-US" altLang="ja-JP" sz="1400" dirty="0">
                <a:latin typeface="BIZ UDP明朝 Medium" panose="02020500000000000000" pitchFamily="18" charset="-128"/>
                <a:ea typeface="BIZ UDP明朝 Medium" panose="02020500000000000000" pitchFamily="18" charset="-128"/>
              </a:rPr>
              <a:t>53.0</a:t>
            </a:r>
            <a:r>
              <a:rPr kumimoji="1" lang="ja-JP" altLang="en-US" sz="1400" dirty="0">
                <a:latin typeface="BIZ UDP明朝 Medium" panose="02020500000000000000" pitchFamily="18" charset="-128"/>
                <a:ea typeface="BIZ UDP明朝 Medium" panose="02020500000000000000" pitchFamily="18" charset="-128"/>
              </a:rPr>
              <a:t>万ｋＷ（府目標）</a:t>
            </a:r>
            <a:endParaRPr kumimoji="1" lang="en-US" altLang="ja-JP" sz="1400" dirty="0">
              <a:latin typeface="BIZ UDP明朝 Medium" panose="02020500000000000000" pitchFamily="18" charset="-128"/>
              <a:ea typeface="BIZ UDP明朝 Medium" panose="02020500000000000000" pitchFamily="18" charset="-128"/>
            </a:endParaRPr>
          </a:p>
          <a:p>
            <a:r>
              <a:rPr kumimoji="1" lang="ja-JP" altLang="en-US" sz="1400" dirty="0">
                <a:solidFill>
                  <a:srgbClr val="FF0000"/>
                </a:solidFill>
                <a:latin typeface="BIZ UDP明朝 Medium" panose="02020500000000000000" pitchFamily="18" charset="-128"/>
                <a:ea typeface="BIZ UDP明朝 Medium" panose="02020500000000000000" pitchFamily="18" charset="-128"/>
              </a:rPr>
              <a:t>　　　　　　　　　　　　　　　　　　　　　　　　　</a:t>
            </a:r>
            <a:r>
              <a:rPr kumimoji="1" lang="ja-JP" altLang="en-US" sz="1400" dirty="0">
                <a:latin typeface="BIZ UDP明朝 Medium" panose="02020500000000000000" pitchFamily="18" charset="-128"/>
                <a:ea typeface="BIZ UDP明朝 Medium" panose="02020500000000000000" pitchFamily="18" charset="-128"/>
              </a:rPr>
              <a:t>（</a:t>
            </a:r>
            <a:r>
              <a:rPr kumimoji="1" lang="en-US" altLang="ja-JP" sz="1400" dirty="0">
                <a:latin typeface="BIZ UDP明朝 Medium" panose="02020500000000000000" pitchFamily="18" charset="-128"/>
                <a:ea typeface="BIZ UDP明朝 Medium" panose="02020500000000000000" pitchFamily="18" charset="-128"/>
              </a:rPr>
              <a:t>2025</a:t>
            </a:r>
            <a:r>
              <a:rPr kumimoji="1" lang="ja-JP" altLang="en-US" sz="1400" dirty="0">
                <a:latin typeface="BIZ UDP明朝 Medium" panose="02020500000000000000" pitchFamily="18" charset="-128"/>
                <a:ea typeface="BIZ UDP明朝 Medium" panose="02020500000000000000" pitchFamily="18" charset="-128"/>
              </a:rPr>
              <a:t>～</a:t>
            </a:r>
            <a:r>
              <a:rPr kumimoji="1" lang="en-US" altLang="ja-JP" sz="1400" dirty="0">
                <a:latin typeface="BIZ UDP明朝 Medium" panose="02020500000000000000" pitchFamily="18" charset="-128"/>
                <a:ea typeface="BIZ UDP明朝 Medium" panose="02020500000000000000" pitchFamily="18" charset="-128"/>
              </a:rPr>
              <a:t>2030</a:t>
            </a:r>
            <a:r>
              <a:rPr kumimoji="1" lang="ja-JP" altLang="en-US" sz="1400" dirty="0">
                <a:latin typeface="BIZ UDP明朝 Medium" panose="02020500000000000000" pitchFamily="18" charset="-128"/>
                <a:ea typeface="BIZ UDP明朝 Medium" panose="02020500000000000000" pitchFamily="18" charset="-128"/>
              </a:rPr>
              <a:t>）           </a:t>
            </a:r>
            <a:r>
              <a:rPr kumimoji="1" lang="en-US" altLang="ja-JP" sz="1400" dirty="0">
                <a:latin typeface="BIZ UDP明朝 Medium" panose="02020500000000000000" pitchFamily="18" charset="-128"/>
                <a:ea typeface="BIZ UDP明朝 Medium" panose="02020500000000000000" pitchFamily="18" charset="-128"/>
              </a:rPr>
              <a:t>8.0</a:t>
            </a:r>
            <a:r>
              <a:rPr kumimoji="1" lang="ja-JP" altLang="en-US" sz="1400" dirty="0">
                <a:latin typeface="BIZ UDP明朝 Medium" panose="02020500000000000000" pitchFamily="18" charset="-128"/>
                <a:ea typeface="BIZ UDP明朝 Medium" panose="02020500000000000000" pitchFamily="18" charset="-128"/>
              </a:rPr>
              <a:t>万ｋＷ</a:t>
            </a:r>
            <a:endParaRPr kumimoji="1" lang="en-US" altLang="ja-JP" sz="1400" dirty="0">
              <a:latin typeface="BIZ UDP明朝 Medium" panose="02020500000000000000" pitchFamily="18" charset="-128"/>
              <a:ea typeface="BIZ UDP明朝 Medium" panose="02020500000000000000" pitchFamily="18" charset="-128"/>
            </a:endParaRPr>
          </a:p>
          <a:p>
            <a:r>
              <a:rPr kumimoji="1" lang="ja-JP" altLang="en-US" sz="1400" dirty="0">
                <a:latin typeface="BIZ UDP明朝 Medium" panose="02020500000000000000" pitchFamily="18" charset="-128"/>
                <a:ea typeface="BIZ UDP明朝 Medium" panose="02020500000000000000" pitchFamily="18" charset="-128"/>
              </a:rPr>
              <a:t>　　　　　　　　　　　　　　　　　　　　　　　　　（２０３１～２０３５）         </a:t>
            </a:r>
            <a:r>
              <a:rPr kumimoji="1" lang="en-US" altLang="ja-JP" sz="1400" dirty="0">
                <a:latin typeface="BIZ UDP明朝 Medium" panose="02020500000000000000" pitchFamily="18" charset="-128"/>
                <a:ea typeface="BIZ UDP明朝 Medium" panose="02020500000000000000" pitchFamily="18" charset="-128"/>
              </a:rPr>
              <a:t>45.0</a:t>
            </a:r>
            <a:r>
              <a:rPr kumimoji="1" lang="ja-JP" altLang="en-US" sz="1400" dirty="0">
                <a:latin typeface="BIZ UDP明朝 Medium" panose="02020500000000000000" pitchFamily="18" charset="-128"/>
                <a:ea typeface="BIZ UDP明朝 Medium" panose="02020500000000000000" pitchFamily="18" charset="-128"/>
              </a:rPr>
              <a:t>万</a:t>
            </a:r>
            <a:r>
              <a:rPr kumimoji="1" lang="en-US" altLang="ja-JP" sz="1400" dirty="0">
                <a:latin typeface="BIZ UDP明朝 Medium" panose="02020500000000000000" pitchFamily="18" charset="-128"/>
                <a:ea typeface="BIZ UDP明朝 Medium" panose="02020500000000000000" pitchFamily="18" charset="-128"/>
              </a:rPr>
              <a:t>kW(</a:t>
            </a:r>
            <a:r>
              <a:rPr kumimoji="1" lang="ja-JP" altLang="en-US" sz="1400" dirty="0">
                <a:latin typeface="BIZ UDP明朝 Medium" panose="02020500000000000000" pitchFamily="18" charset="-128"/>
                <a:ea typeface="BIZ UDP明朝 Medium" panose="02020500000000000000" pitchFamily="18" charset="-128"/>
              </a:rPr>
              <a:t>新規</a:t>
            </a:r>
            <a:r>
              <a:rPr kumimoji="1" lang="en-US" altLang="ja-JP" sz="1400" dirty="0">
                <a:latin typeface="BIZ UDP明朝 Medium" panose="02020500000000000000" pitchFamily="18" charset="-128"/>
                <a:ea typeface="BIZ UDP明朝 Medium" panose="02020500000000000000" pitchFamily="18" charset="-128"/>
              </a:rPr>
              <a:t>19.7</a:t>
            </a:r>
            <a:r>
              <a:rPr kumimoji="1" lang="ja-JP" altLang="en-US" sz="1400" dirty="0">
                <a:latin typeface="BIZ UDP明朝 Medium" panose="02020500000000000000" pitchFamily="18" charset="-128"/>
                <a:ea typeface="BIZ UDP明朝 Medium" panose="02020500000000000000" pitchFamily="18" charset="-128"/>
              </a:rPr>
              <a:t>万</a:t>
            </a:r>
            <a:r>
              <a:rPr kumimoji="1" lang="en-US" altLang="ja-JP" sz="1400" dirty="0">
                <a:latin typeface="BIZ UDP明朝 Medium" panose="02020500000000000000" pitchFamily="18" charset="-128"/>
                <a:ea typeface="BIZ UDP明朝 Medium" panose="02020500000000000000" pitchFamily="18" charset="-128"/>
              </a:rPr>
              <a:t>kW</a:t>
            </a:r>
            <a:r>
              <a:rPr kumimoji="1" lang="ja-JP" altLang="en-US" sz="1400" dirty="0">
                <a:latin typeface="BIZ UDP明朝 Medium" panose="02020500000000000000" pitchFamily="18" charset="-128"/>
                <a:ea typeface="BIZ UDP明朝 Medium" panose="02020500000000000000" pitchFamily="18" charset="-128"/>
              </a:rPr>
              <a:t>・更新</a:t>
            </a:r>
            <a:r>
              <a:rPr kumimoji="1" lang="en-US" altLang="ja-JP" sz="1400" dirty="0">
                <a:latin typeface="BIZ UDP明朝 Medium" panose="02020500000000000000" pitchFamily="18" charset="-128"/>
                <a:ea typeface="BIZ UDP明朝 Medium" panose="02020500000000000000" pitchFamily="18" charset="-128"/>
              </a:rPr>
              <a:t>25.3</a:t>
            </a:r>
            <a:r>
              <a:rPr kumimoji="1" lang="ja-JP" altLang="en-US" sz="1400" dirty="0">
                <a:latin typeface="BIZ UDP明朝 Medium" panose="02020500000000000000" pitchFamily="18" charset="-128"/>
                <a:ea typeface="BIZ UDP明朝 Medium" panose="02020500000000000000" pitchFamily="18" charset="-128"/>
              </a:rPr>
              <a:t>万ｋＷ</a:t>
            </a:r>
            <a:r>
              <a:rPr kumimoji="1" lang="en-US" altLang="ja-JP" sz="1400" dirty="0">
                <a:latin typeface="BIZ UDP明朝 Medium" panose="02020500000000000000" pitchFamily="18" charset="-128"/>
                <a:ea typeface="BIZ UDP明朝 Medium" panose="02020500000000000000" pitchFamily="18" charset="-128"/>
              </a:rPr>
              <a:t>)</a:t>
            </a:r>
          </a:p>
          <a:p>
            <a:endParaRPr kumimoji="1" lang="en-US" altLang="ja-JP" sz="1600" b="1" dirty="0">
              <a:latin typeface="BIZ UDP明朝 Medium" panose="02020500000000000000" pitchFamily="18" charset="-128"/>
              <a:ea typeface="BIZ UDP明朝 Medium" panose="02020500000000000000" pitchFamily="18" charset="-128"/>
            </a:endParaRPr>
          </a:p>
          <a:p>
            <a:pPr algn="ctr">
              <a:spcBef>
                <a:spcPts val="1200"/>
              </a:spcBef>
            </a:pPr>
            <a:r>
              <a:rPr kumimoji="1" lang="ja-JP" altLang="en-US" sz="1600" b="1" dirty="0">
                <a:latin typeface="BIZ UDP明朝 Medium" panose="02020500000000000000" pitchFamily="18" charset="-128"/>
                <a:ea typeface="BIZ UDP明朝 Medium" panose="02020500000000000000" pitchFamily="18" charset="-128"/>
              </a:rPr>
              <a:t>⇒目標達成に向けた必要量</a:t>
            </a:r>
            <a:r>
              <a:rPr kumimoji="1" lang="en-US" altLang="ja-JP" sz="1600" b="1" dirty="0">
                <a:latin typeface="BIZ UDP明朝 Medium" panose="02020500000000000000" pitchFamily="18" charset="-128"/>
                <a:ea typeface="BIZ UDP明朝 Medium" panose="02020500000000000000" pitchFamily="18" charset="-128"/>
              </a:rPr>
              <a:t>: 1.7</a:t>
            </a:r>
            <a:r>
              <a:rPr kumimoji="1" lang="ja-JP" altLang="en-US" sz="1600" b="1" dirty="0">
                <a:latin typeface="BIZ UDP明朝 Medium" panose="02020500000000000000" pitchFamily="18" charset="-128"/>
                <a:ea typeface="BIZ UDP明朝 Medium" panose="02020500000000000000" pitchFamily="18" charset="-128"/>
              </a:rPr>
              <a:t>万ｋＷ以上</a:t>
            </a:r>
            <a:endParaRPr kumimoji="1" lang="ja-JP" altLang="en-US" sz="1400" dirty="0">
              <a:latin typeface="BIZ UDP明朝 Medium" panose="02020500000000000000" pitchFamily="18" charset="-128"/>
              <a:ea typeface="BIZ UDP明朝 Medium" panose="02020500000000000000" pitchFamily="18" charset="-128"/>
            </a:endParaRPr>
          </a:p>
        </p:txBody>
      </p:sp>
      <p:sp>
        <p:nvSpPr>
          <p:cNvPr id="13" name="テキスト ボックス 12">
            <a:extLst>
              <a:ext uri="{FF2B5EF4-FFF2-40B4-BE49-F238E27FC236}">
                <a16:creationId xmlns:a16="http://schemas.microsoft.com/office/drawing/2014/main" id="{10B8A690-2CBC-4FBA-9939-D1160988C244}"/>
              </a:ext>
            </a:extLst>
          </p:cNvPr>
          <p:cNvSpPr txBox="1"/>
          <p:nvPr/>
        </p:nvSpPr>
        <p:spPr>
          <a:xfrm>
            <a:off x="4572000" y="2122600"/>
            <a:ext cx="1670650" cy="369332"/>
          </a:xfrm>
          <a:prstGeom prst="rect">
            <a:avLst/>
          </a:prstGeom>
          <a:noFill/>
        </p:spPr>
        <p:txBody>
          <a:bodyPr wrap="none" rtlCol="0">
            <a:spAutoFit/>
          </a:bodyPr>
          <a:lstStyle/>
          <a:p>
            <a:r>
              <a:rPr kumimoji="1" lang="ja-JP" altLang="en-US" dirty="0">
                <a:latin typeface="BIZ UDP明朝 Medium" panose="02020500000000000000" pitchFamily="18" charset="-128"/>
                <a:ea typeface="BIZ UDP明朝 Medium" panose="02020500000000000000" pitchFamily="18" charset="-128"/>
              </a:rPr>
              <a:t>計 </a:t>
            </a:r>
            <a:r>
              <a:rPr kumimoji="1" lang="en-US" altLang="ja-JP" dirty="0">
                <a:latin typeface="BIZ UDP明朝 Medium" panose="02020500000000000000" pitchFamily="18" charset="-128"/>
                <a:ea typeface="BIZ UDP明朝 Medium" panose="02020500000000000000" pitchFamily="18" charset="-128"/>
              </a:rPr>
              <a:t>298.</a:t>
            </a:r>
            <a:r>
              <a:rPr kumimoji="1" lang="ja-JP" altLang="en-US" dirty="0">
                <a:latin typeface="BIZ UDP明朝 Medium" panose="02020500000000000000" pitchFamily="18" charset="-128"/>
                <a:ea typeface="BIZ UDP明朝 Medium" panose="02020500000000000000" pitchFamily="18" charset="-128"/>
              </a:rPr>
              <a:t>３</a:t>
            </a:r>
            <a:r>
              <a:rPr kumimoji="1" lang="ja-JP" altLang="en-US" sz="1400" dirty="0">
                <a:latin typeface="BIZ UDP明朝 Medium" panose="02020500000000000000" pitchFamily="18" charset="-128"/>
                <a:ea typeface="BIZ UDP明朝 Medium" panose="02020500000000000000" pitchFamily="18" charset="-128"/>
              </a:rPr>
              <a:t>万</a:t>
            </a:r>
            <a:r>
              <a:rPr kumimoji="1" lang="en-US" altLang="ja-JP" sz="1400" dirty="0">
                <a:latin typeface="BIZ UDP明朝 Medium" panose="02020500000000000000" pitchFamily="18" charset="-128"/>
                <a:ea typeface="BIZ UDP明朝 Medium" panose="02020500000000000000" pitchFamily="18" charset="-128"/>
              </a:rPr>
              <a:t>kW</a:t>
            </a:r>
            <a:endParaRPr kumimoji="1" lang="ja-JP" altLang="en-US" dirty="0">
              <a:latin typeface="BIZ UDP明朝 Medium" panose="02020500000000000000" pitchFamily="18" charset="-128"/>
              <a:ea typeface="BIZ UDP明朝 Medium" panose="02020500000000000000" pitchFamily="18" charset="-128"/>
            </a:endParaRPr>
          </a:p>
        </p:txBody>
      </p:sp>
      <p:pic>
        <p:nvPicPr>
          <p:cNvPr id="3" name="図 2">
            <a:extLst>
              <a:ext uri="{FF2B5EF4-FFF2-40B4-BE49-F238E27FC236}">
                <a16:creationId xmlns:a16="http://schemas.microsoft.com/office/drawing/2014/main" id="{00D7ABE7-6030-FB8F-0955-D86BEF745C8F}"/>
              </a:ext>
            </a:extLst>
          </p:cNvPr>
          <p:cNvPicPr>
            <a:picLocks noChangeAspect="1"/>
          </p:cNvPicPr>
          <p:nvPr/>
        </p:nvPicPr>
        <p:blipFill>
          <a:blip r:embed="rId2"/>
          <a:stretch>
            <a:fillRect/>
          </a:stretch>
        </p:blipFill>
        <p:spPr>
          <a:xfrm>
            <a:off x="716280" y="2880876"/>
            <a:ext cx="7711440" cy="3822192"/>
          </a:xfrm>
          <a:prstGeom prst="rect">
            <a:avLst/>
          </a:prstGeom>
        </p:spPr>
      </p:pic>
    </p:spTree>
    <p:extLst>
      <p:ext uri="{BB962C8B-B14F-4D97-AF65-F5344CB8AC3E}">
        <p14:creationId xmlns:p14="http://schemas.microsoft.com/office/powerpoint/2010/main" val="1883140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81493AA9-79D4-45FF-8978-0046C1609943}"/>
              </a:ext>
            </a:extLst>
          </p:cNvPr>
          <p:cNvSpPr>
            <a:spLocks noGrp="1"/>
          </p:cNvSpPr>
          <p:nvPr>
            <p:ph type="sldNum" sz="quarter" idx="12"/>
          </p:nvPr>
        </p:nvSpPr>
        <p:spPr>
          <a:xfrm>
            <a:off x="6832600" y="6492875"/>
            <a:ext cx="2057400" cy="365125"/>
          </a:xfrm>
        </p:spPr>
        <p:txBody>
          <a:bodyPr/>
          <a:lstStyle/>
          <a:p>
            <a:fld id="{203A2EBC-B70D-400C-B624-6CE949F69608}" type="slidenum">
              <a:rPr kumimoji="1" lang="ja-JP" altLang="en-US" sz="1800" smtClean="0"/>
              <a:t>27</a:t>
            </a:fld>
            <a:endParaRPr kumimoji="1" lang="ja-JP" altLang="en-US" dirty="0"/>
          </a:p>
        </p:txBody>
      </p:sp>
      <p:sp>
        <p:nvSpPr>
          <p:cNvPr id="5" name="テキスト ボックス 4">
            <a:extLst>
              <a:ext uri="{FF2B5EF4-FFF2-40B4-BE49-F238E27FC236}">
                <a16:creationId xmlns:a16="http://schemas.microsoft.com/office/drawing/2014/main" id="{653ED474-5FD8-4544-A348-AC1AF815A7B2}"/>
              </a:ext>
            </a:extLst>
          </p:cNvPr>
          <p:cNvSpPr txBox="1"/>
          <p:nvPr/>
        </p:nvSpPr>
        <p:spPr>
          <a:xfrm>
            <a:off x="264160" y="647618"/>
            <a:ext cx="8625840" cy="754053"/>
          </a:xfrm>
          <a:prstGeom prst="rect">
            <a:avLst/>
          </a:prstGeom>
          <a:noFill/>
          <a:ln w="12700">
            <a:solidFill>
              <a:schemeClr val="accent1"/>
            </a:solidFill>
          </a:ln>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ご意見いただきたい事項②</a:t>
            </a:r>
            <a:endParaRPr kumimoji="1" lang="en-US" altLang="ja-JP" dirty="0">
              <a:latin typeface="BIZ UDPゴシック" panose="020B0400000000000000" pitchFamily="50" charset="-128"/>
              <a:ea typeface="BIZ UDPゴシック" panose="020B0400000000000000" pitchFamily="50" charset="-128"/>
            </a:endParaRPr>
          </a:p>
          <a:p>
            <a:pPr>
              <a:spcBef>
                <a:spcPts val="600"/>
              </a:spcBef>
            </a:pPr>
            <a:r>
              <a:rPr kumimoji="1" lang="ja-JP" altLang="en-US" dirty="0">
                <a:latin typeface="BIZ UDPゴシック" panose="020B0400000000000000" pitchFamily="50" charset="-128"/>
                <a:ea typeface="BIZ UDPゴシック" panose="020B0400000000000000" pitchFamily="50" charset="-128"/>
              </a:rPr>
              <a:t>　</a:t>
            </a:r>
            <a:r>
              <a:rPr kumimoji="1" lang="ja-JP" altLang="en-US" sz="2000" dirty="0">
                <a:latin typeface="BIZ UDPゴシック" panose="020B0400000000000000" pitchFamily="50" charset="-128"/>
                <a:ea typeface="BIZ UDPゴシック" panose="020B0400000000000000" pitchFamily="50" charset="-128"/>
              </a:rPr>
              <a:t>②建築物への再生可能エネルギーの導入促進に向けた新たな手法について</a:t>
            </a:r>
            <a:endParaRPr kumimoji="1" lang="ja-JP" altLang="en-US" dirty="0">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894ADA17-A691-4E5F-B072-69D648F3F356}"/>
              </a:ext>
            </a:extLst>
          </p:cNvPr>
          <p:cNvSpPr txBox="1"/>
          <p:nvPr/>
        </p:nvSpPr>
        <p:spPr>
          <a:xfrm>
            <a:off x="0" y="0"/>
            <a:ext cx="9144000" cy="400110"/>
          </a:xfrm>
          <a:prstGeom prst="rect">
            <a:avLst/>
          </a:prstGeom>
          <a:solidFill>
            <a:schemeClr val="accent5">
              <a:lumMod val="40000"/>
              <a:lumOff val="60000"/>
            </a:scheme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②建築物への再生可能エネルギーの導入促進に向けた新たな手法について</a:t>
            </a:r>
          </a:p>
        </p:txBody>
      </p:sp>
      <p:sp>
        <p:nvSpPr>
          <p:cNvPr id="7" name="テキスト ボックス 6">
            <a:extLst>
              <a:ext uri="{FF2B5EF4-FFF2-40B4-BE49-F238E27FC236}">
                <a16:creationId xmlns:a16="http://schemas.microsoft.com/office/drawing/2014/main" id="{BC054A1F-12FF-4A92-A7C3-650DD3A3FA88}"/>
              </a:ext>
            </a:extLst>
          </p:cNvPr>
          <p:cNvSpPr txBox="1"/>
          <p:nvPr/>
        </p:nvSpPr>
        <p:spPr>
          <a:xfrm>
            <a:off x="264160" y="1466558"/>
            <a:ext cx="8625840" cy="3724096"/>
          </a:xfrm>
          <a:prstGeom prst="rect">
            <a:avLst/>
          </a:prstGeom>
          <a:noFill/>
        </p:spPr>
        <p:txBody>
          <a:bodyPr wrap="square" rtlCol="0">
            <a:spAutoFit/>
          </a:bodyPr>
          <a:lstStyle/>
          <a:p>
            <a:r>
              <a:rPr lang="ja-JP" altLang="en-US" sz="1600" dirty="0">
                <a:latin typeface="BIZ UDP明朝 Medium" panose="02020500000000000000" pitchFamily="18" charset="-128"/>
                <a:ea typeface="BIZ UDP明朝 Medium" panose="02020500000000000000" pitchFamily="18" charset="-128"/>
              </a:rPr>
              <a:t>○大阪府域における再生可能エネルギーの導入ポテンシャルのうち、建築物への太陽光発電の導　</a:t>
            </a:r>
            <a:endParaRPr lang="en-US" altLang="ja-JP" sz="1600" dirty="0">
              <a:latin typeface="BIZ UDP明朝 Medium" panose="02020500000000000000" pitchFamily="18" charset="-128"/>
              <a:ea typeface="BIZ UDP明朝 Medium" panose="02020500000000000000" pitchFamily="18" charset="-128"/>
            </a:endParaRPr>
          </a:p>
          <a:p>
            <a:r>
              <a:rPr lang="ja-JP" altLang="en-US" sz="1600" dirty="0">
                <a:latin typeface="BIZ UDP明朝 Medium" panose="02020500000000000000" pitchFamily="18" charset="-128"/>
                <a:ea typeface="BIZ UDP明朝 Medium" panose="02020500000000000000" pitchFamily="18" charset="-128"/>
              </a:rPr>
              <a:t>　入がその多くを占める</a:t>
            </a:r>
            <a:endParaRPr lang="en-US" altLang="ja-JP" sz="1600" dirty="0">
              <a:latin typeface="BIZ UDP明朝 Medium" panose="02020500000000000000" pitchFamily="18" charset="-128"/>
              <a:ea typeface="BIZ UDP明朝 Medium" panose="02020500000000000000" pitchFamily="18" charset="-128"/>
            </a:endParaRPr>
          </a:p>
          <a:p>
            <a:endParaRPr lang="en-US" altLang="ja-JP" sz="1600" dirty="0">
              <a:latin typeface="BIZ UDP明朝 Medium" panose="02020500000000000000" pitchFamily="18" charset="-128"/>
              <a:ea typeface="BIZ UDP明朝 Medium" panose="02020500000000000000" pitchFamily="18" charset="-128"/>
            </a:endParaRPr>
          </a:p>
          <a:p>
            <a:r>
              <a:rPr lang="ja-JP" altLang="en-US" sz="1600" dirty="0">
                <a:latin typeface="BIZ UDP明朝 Medium" panose="02020500000000000000" pitchFamily="18" charset="-128"/>
                <a:ea typeface="BIZ UDP明朝 Medium" panose="02020500000000000000" pitchFamily="18" charset="-128"/>
              </a:rPr>
              <a:t>○建築物への再生可能エネルギーの導入を条例にて義務付けている自治体あり</a:t>
            </a:r>
            <a:endParaRPr lang="en-US" altLang="ja-JP" sz="1600" dirty="0">
              <a:latin typeface="BIZ UDP明朝 Medium" panose="02020500000000000000" pitchFamily="18" charset="-128"/>
              <a:ea typeface="BIZ UDP明朝 Medium" panose="02020500000000000000" pitchFamily="18" charset="-128"/>
            </a:endParaRPr>
          </a:p>
          <a:p>
            <a:pPr algn="r"/>
            <a:r>
              <a:rPr lang="ja-JP" altLang="en-US" sz="1600" dirty="0">
                <a:latin typeface="BIZ UDP明朝 Medium" panose="02020500000000000000" pitchFamily="18" charset="-128"/>
                <a:ea typeface="BIZ UDP明朝 Medium" panose="02020500000000000000" pitchFamily="18" charset="-128"/>
              </a:rPr>
              <a:t>　</a:t>
            </a:r>
            <a:r>
              <a:rPr lang="ja-JP" altLang="en-US" sz="1400" dirty="0">
                <a:latin typeface="BIZ UDP明朝 Medium" panose="02020500000000000000" pitchFamily="18" charset="-128"/>
                <a:ea typeface="BIZ UDP明朝 Medium" panose="02020500000000000000" pitchFamily="18" charset="-128"/>
              </a:rPr>
              <a:t>（京都府・京都市、群馬県、東京都、川崎市、仙台市、長野県）</a:t>
            </a:r>
            <a:endParaRPr lang="en-US" altLang="ja-JP" sz="1400" dirty="0">
              <a:latin typeface="BIZ UDP明朝 Medium" panose="02020500000000000000" pitchFamily="18" charset="-128"/>
              <a:ea typeface="BIZ UDP明朝 Medium" panose="02020500000000000000" pitchFamily="18" charset="-128"/>
            </a:endParaRPr>
          </a:p>
          <a:p>
            <a:pPr algn="r"/>
            <a:endParaRPr lang="en-US" altLang="ja-JP" sz="1400" dirty="0">
              <a:latin typeface="BIZ UDP明朝 Medium" panose="02020500000000000000" pitchFamily="18" charset="-128"/>
              <a:ea typeface="BIZ UDP明朝 Medium" panose="02020500000000000000" pitchFamily="18" charset="-128"/>
            </a:endParaRPr>
          </a:p>
          <a:p>
            <a:r>
              <a:rPr kumimoji="1" lang="ja-JP" altLang="en-US" sz="1600" dirty="0">
                <a:latin typeface="BIZ UDP明朝 Medium" panose="02020500000000000000" pitchFamily="18" charset="-128"/>
                <a:ea typeface="BIZ UDP明朝 Medium" panose="02020500000000000000" pitchFamily="18" charset="-128"/>
              </a:rPr>
              <a:t>○</a:t>
            </a:r>
            <a:r>
              <a:rPr lang="ja-JP" altLang="en-US" sz="1600" dirty="0">
                <a:latin typeface="BIZ UDP明朝 Medium" panose="02020500000000000000" pitchFamily="18" charset="-128"/>
                <a:ea typeface="BIZ UDP明朝 Medium" panose="02020500000000000000" pitchFamily="18" charset="-128"/>
              </a:rPr>
              <a:t>建築物への再生可能エネルギー設備の設置に対して</a:t>
            </a:r>
            <a:r>
              <a:rPr kumimoji="1" lang="ja-JP" altLang="en-US" sz="1600" dirty="0">
                <a:latin typeface="BIZ UDP明朝 Medium" panose="02020500000000000000" pitchFamily="18" charset="-128"/>
                <a:ea typeface="BIZ UDP明朝 Medium" panose="02020500000000000000" pitchFamily="18" charset="-128"/>
              </a:rPr>
              <a:t>補助制度を設けている自治体あり</a:t>
            </a:r>
            <a:endParaRPr kumimoji="1" lang="en-US" altLang="ja-JP" sz="1600" dirty="0">
              <a:latin typeface="BIZ UDP明朝 Medium" panose="02020500000000000000" pitchFamily="18" charset="-128"/>
              <a:ea typeface="BIZ UDP明朝 Medium" panose="02020500000000000000" pitchFamily="18" charset="-128"/>
            </a:endParaRPr>
          </a:p>
          <a:p>
            <a:pPr algn="r"/>
            <a:r>
              <a:rPr kumimoji="1" lang="ja-JP" altLang="en-US" sz="1400" dirty="0">
                <a:latin typeface="BIZ UDP明朝 Medium" panose="02020500000000000000" pitchFamily="18" charset="-128"/>
                <a:ea typeface="BIZ UDP明朝 Medium" panose="02020500000000000000" pitchFamily="18" charset="-128"/>
              </a:rPr>
              <a:t>　（上記自治体のほか、神奈川県、愛知県、三重県、滋賀県など）</a:t>
            </a:r>
            <a:endParaRPr kumimoji="1" lang="en-US" altLang="ja-JP" sz="1600" dirty="0">
              <a:latin typeface="BIZ UDP明朝 Medium" panose="02020500000000000000" pitchFamily="18" charset="-128"/>
              <a:ea typeface="BIZ UDP明朝 Medium" panose="02020500000000000000" pitchFamily="18" charset="-128"/>
            </a:endParaRPr>
          </a:p>
          <a:p>
            <a:r>
              <a:rPr kumimoji="1" lang="ja-JP" altLang="en-US" sz="1600" dirty="0">
                <a:latin typeface="BIZ UDP明朝 Medium" panose="02020500000000000000" pitchFamily="18" charset="-128"/>
                <a:ea typeface="BIZ UDP明朝 Medium" panose="02020500000000000000" pitchFamily="18" charset="-128"/>
              </a:rPr>
              <a:t>〇大阪府市長会からの要望</a:t>
            </a:r>
          </a:p>
          <a:p>
            <a:r>
              <a:rPr kumimoji="1" lang="ja-JP" altLang="en-US" sz="1600" dirty="0">
                <a:latin typeface="BIZ UDP明朝 Medium" panose="02020500000000000000" pitchFamily="18" charset="-128"/>
                <a:ea typeface="BIZ UDP明朝 Medium" panose="02020500000000000000" pitchFamily="18" charset="-128"/>
              </a:rPr>
              <a:t>　　「新築戸建て住宅に対する太陽光発電設備設置や</a:t>
            </a:r>
            <a:r>
              <a:rPr kumimoji="1" lang="ja-JP" altLang="en-US" sz="1600" dirty="0">
                <a:solidFill>
                  <a:srgbClr val="FF0000"/>
                </a:solidFill>
                <a:latin typeface="BIZ UDP明朝 Medium" panose="02020500000000000000" pitchFamily="18" charset="-128"/>
                <a:ea typeface="BIZ UDP明朝 Medium" panose="02020500000000000000" pitchFamily="18" charset="-128"/>
              </a:rPr>
              <a:t>大規模建築物建設時の再生可能エネルギー</a:t>
            </a:r>
            <a:endParaRPr kumimoji="1" lang="en-US" altLang="ja-JP" sz="1600" dirty="0">
              <a:solidFill>
                <a:srgbClr val="FF0000"/>
              </a:solidFill>
              <a:latin typeface="BIZ UDP明朝 Medium" panose="02020500000000000000" pitchFamily="18" charset="-128"/>
              <a:ea typeface="BIZ UDP明朝 Medium" panose="02020500000000000000" pitchFamily="18" charset="-128"/>
            </a:endParaRPr>
          </a:p>
          <a:p>
            <a:r>
              <a:rPr kumimoji="1" lang="ja-JP" altLang="en-US" sz="1600" dirty="0">
                <a:solidFill>
                  <a:srgbClr val="FF0000"/>
                </a:solidFill>
                <a:latin typeface="BIZ UDP明朝 Medium" panose="02020500000000000000" pitchFamily="18" charset="-128"/>
                <a:ea typeface="BIZ UDP明朝 Medium" panose="02020500000000000000" pitchFamily="18" charset="-128"/>
              </a:rPr>
              <a:t>　施設設置の義務化</a:t>
            </a:r>
            <a:r>
              <a:rPr kumimoji="1" lang="ja-JP" altLang="en-US" sz="1600" dirty="0">
                <a:latin typeface="BIZ UDP明朝 Medium" panose="02020500000000000000" pitchFamily="18" charset="-128"/>
                <a:ea typeface="BIZ UDP明朝 Medium" panose="02020500000000000000" pitchFamily="18" charset="-128"/>
              </a:rPr>
              <a:t>など、大阪府として再生可能エネルギーの一層の普及促進を図る規制的手法</a:t>
            </a:r>
            <a:endParaRPr kumimoji="1" lang="en-US" altLang="ja-JP" sz="1600" dirty="0">
              <a:latin typeface="BIZ UDP明朝 Medium" panose="02020500000000000000" pitchFamily="18" charset="-128"/>
              <a:ea typeface="BIZ UDP明朝 Medium" panose="02020500000000000000" pitchFamily="18" charset="-128"/>
            </a:endParaRPr>
          </a:p>
          <a:p>
            <a:r>
              <a:rPr kumimoji="1" lang="ja-JP" altLang="en-US" sz="1600" dirty="0">
                <a:latin typeface="BIZ UDP明朝 Medium" panose="02020500000000000000" pitchFamily="18" charset="-128"/>
                <a:ea typeface="BIZ UDP明朝 Medium" panose="02020500000000000000" pitchFamily="18" charset="-128"/>
              </a:rPr>
              <a:t>　について検討を深めること」</a:t>
            </a:r>
            <a:r>
              <a:rPr kumimoji="1" lang="en-US" altLang="ja-JP" sz="1600" dirty="0">
                <a:latin typeface="BIZ UDP明朝 Medium" panose="02020500000000000000" pitchFamily="18" charset="-128"/>
                <a:ea typeface="BIZ UDP明朝 Medium" panose="02020500000000000000" pitchFamily="18" charset="-128"/>
              </a:rPr>
              <a:t>【</a:t>
            </a:r>
            <a:r>
              <a:rPr kumimoji="1" lang="ja-JP" altLang="en-US" sz="1600" dirty="0">
                <a:latin typeface="BIZ UDP明朝 Medium" panose="02020500000000000000" pitchFamily="18" charset="-128"/>
                <a:ea typeface="BIZ UDP明朝 Medium" panose="02020500000000000000" pitchFamily="18" charset="-128"/>
              </a:rPr>
              <a:t>再掲</a:t>
            </a:r>
            <a:r>
              <a:rPr kumimoji="1" lang="en-US" altLang="ja-JP" sz="1600" dirty="0">
                <a:latin typeface="BIZ UDP明朝 Medium" panose="02020500000000000000" pitchFamily="18" charset="-128"/>
                <a:ea typeface="BIZ UDP明朝 Medium" panose="02020500000000000000" pitchFamily="18" charset="-128"/>
              </a:rPr>
              <a:t>】</a:t>
            </a:r>
          </a:p>
          <a:p>
            <a:endParaRPr lang="en-US" altLang="ja-JP" sz="1600" dirty="0">
              <a:latin typeface="BIZ UDP明朝 Medium" panose="02020500000000000000" pitchFamily="18" charset="-128"/>
              <a:ea typeface="BIZ UDP明朝 Medium" panose="02020500000000000000" pitchFamily="18" charset="-128"/>
            </a:endParaRPr>
          </a:p>
          <a:p>
            <a:r>
              <a:rPr lang="ja-JP" altLang="en-US" sz="1600" dirty="0">
                <a:latin typeface="BIZ UDP明朝 Medium" panose="02020500000000000000" pitchFamily="18" charset="-128"/>
                <a:ea typeface="BIZ UDP明朝 Medium" panose="02020500000000000000" pitchFamily="18" charset="-128"/>
              </a:rPr>
              <a:t>○府内市町村で建築物への太陽光発電設備の設置に対して規制条例を有する市あり</a:t>
            </a:r>
            <a:endParaRPr lang="en-US" altLang="ja-JP" sz="1600" dirty="0">
              <a:latin typeface="BIZ UDP明朝 Medium" panose="02020500000000000000" pitchFamily="18" charset="-128"/>
              <a:ea typeface="BIZ UDP明朝 Medium" panose="02020500000000000000" pitchFamily="18" charset="-128"/>
            </a:endParaRPr>
          </a:p>
          <a:p>
            <a:pPr algn="r"/>
            <a:r>
              <a:rPr lang="ja-JP" altLang="en-US" sz="1600" dirty="0">
                <a:latin typeface="BIZ UDP明朝 Medium" panose="02020500000000000000" pitchFamily="18" charset="-128"/>
                <a:ea typeface="BIZ UDP明朝 Medium" panose="02020500000000000000" pitchFamily="18" charset="-128"/>
              </a:rPr>
              <a:t>　　　</a:t>
            </a:r>
            <a:r>
              <a:rPr lang="ja-JP" altLang="en-US" sz="1400" dirty="0">
                <a:latin typeface="BIZ UDP明朝 Medium" panose="02020500000000000000" pitchFamily="18" charset="-128"/>
                <a:ea typeface="BIZ UDP明朝 Medium" panose="02020500000000000000" pitchFamily="18" charset="-128"/>
              </a:rPr>
              <a:t>（箕面市：高さ</a:t>
            </a:r>
            <a:r>
              <a:rPr lang="en-US" altLang="ja-JP" sz="1400" dirty="0">
                <a:latin typeface="BIZ UDP明朝 Medium" panose="02020500000000000000" pitchFamily="18" charset="-128"/>
                <a:ea typeface="BIZ UDP明朝 Medium" panose="02020500000000000000" pitchFamily="18" charset="-128"/>
              </a:rPr>
              <a:t>10m</a:t>
            </a:r>
            <a:r>
              <a:rPr lang="ja-JP" altLang="en-US" sz="1400" dirty="0">
                <a:latin typeface="BIZ UDP明朝 Medium" panose="02020500000000000000" pitchFamily="18" charset="-128"/>
                <a:ea typeface="BIZ UDP明朝 Medium" panose="02020500000000000000" pitchFamily="18" charset="-128"/>
              </a:rPr>
              <a:t>未満の建築物に、</a:t>
            </a:r>
            <a:r>
              <a:rPr lang="en-US" altLang="ja-JP" sz="1400" dirty="0">
                <a:latin typeface="BIZ UDP明朝 Medium" panose="02020500000000000000" pitchFamily="18" charset="-128"/>
                <a:ea typeface="BIZ UDP明朝 Medium" panose="02020500000000000000" pitchFamily="18" charset="-128"/>
              </a:rPr>
              <a:t>10kW</a:t>
            </a:r>
            <a:r>
              <a:rPr lang="ja-JP" altLang="en-US" sz="1400" dirty="0">
                <a:latin typeface="BIZ UDP明朝 Medium" panose="02020500000000000000" pitchFamily="18" charset="-128"/>
                <a:ea typeface="BIZ UDP明朝 Medium" panose="02020500000000000000" pitchFamily="18" charset="-128"/>
              </a:rPr>
              <a:t>以上または</a:t>
            </a:r>
            <a:r>
              <a:rPr lang="en-US" altLang="ja-JP" sz="1400" dirty="0">
                <a:latin typeface="BIZ UDP明朝 Medium" panose="02020500000000000000" pitchFamily="18" charset="-128"/>
                <a:ea typeface="BIZ UDP明朝 Medium" panose="02020500000000000000" pitchFamily="18" charset="-128"/>
              </a:rPr>
              <a:t>100</a:t>
            </a:r>
            <a:r>
              <a:rPr lang="ja-JP" altLang="en-US" sz="1400" dirty="0">
                <a:latin typeface="BIZ UDP明朝 Medium" panose="02020500000000000000" pitchFamily="18" charset="-128"/>
                <a:ea typeface="BIZ UDP明朝 Medium" panose="02020500000000000000" pitchFamily="18" charset="-128"/>
              </a:rPr>
              <a:t>㎡未満設置する場合（住宅を除く） ）</a:t>
            </a:r>
            <a:endParaRPr lang="en-US" altLang="ja-JP" sz="1600" dirty="0">
              <a:latin typeface="BIZ UDP明朝 Medium" panose="02020500000000000000" pitchFamily="18" charset="-128"/>
              <a:ea typeface="BIZ UDP明朝 Medium" panose="02020500000000000000" pitchFamily="18" charset="-128"/>
            </a:endParaRPr>
          </a:p>
        </p:txBody>
      </p:sp>
      <p:sp>
        <p:nvSpPr>
          <p:cNvPr id="8" name="二等辺三角形 7">
            <a:extLst>
              <a:ext uri="{FF2B5EF4-FFF2-40B4-BE49-F238E27FC236}">
                <a16:creationId xmlns:a16="http://schemas.microsoft.com/office/drawing/2014/main" id="{CE762AEA-376C-42E9-A8CA-D2FB9656501F}"/>
              </a:ext>
            </a:extLst>
          </p:cNvPr>
          <p:cNvSpPr/>
          <p:nvPr/>
        </p:nvSpPr>
        <p:spPr>
          <a:xfrm rot="10800000">
            <a:off x="3500120" y="5342276"/>
            <a:ext cx="2143760" cy="2032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8CE14ECC-5995-4607-8AF1-E82FFB448D0B}"/>
              </a:ext>
            </a:extLst>
          </p:cNvPr>
          <p:cNvSpPr txBox="1"/>
          <p:nvPr/>
        </p:nvSpPr>
        <p:spPr>
          <a:xfrm>
            <a:off x="264160" y="5822416"/>
            <a:ext cx="8625840" cy="369332"/>
          </a:xfrm>
          <a:prstGeom prst="rect">
            <a:avLst/>
          </a:prstGeom>
          <a:noFill/>
          <a:ln w="12700">
            <a:solidFill>
              <a:schemeClr val="accent1"/>
            </a:solidFill>
            <a:prstDash val="dash"/>
          </a:ln>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建築物への再生可能エネルギーの導入促進に向け、導入義務化や導入促進策を検討</a:t>
            </a:r>
            <a:endParaRPr kumimoji="1" lang="en-US" altLang="ja-JP"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4095973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ADF86028-6D89-4948-919A-B7021759FEF0}"/>
              </a:ext>
            </a:extLst>
          </p:cNvPr>
          <p:cNvSpPr>
            <a:spLocks noGrp="1"/>
          </p:cNvSpPr>
          <p:nvPr>
            <p:ph type="sldNum" sz="quarter" idx="12"/>
          </p:nvPr>
        </p:nvSpPr>
        <p:spPr>
          <a:xfrm>
            <a:off x="6833870" y="6492875"/>
            <a:ext cx="2057400" cy="365125"/>
          </a:xfrm>
        </p:spPr>
        <p:txBody>
          <a:bodyPr/>
          <a:lstStyle/>
          <a:p>
            <a:fld id="{203A2EBC-B70D-400C-B624-6CE949F69608}" type="slidenum">
              <a:rPr kumimoji="1" lang="ja-JP" altLang="en-US" sz="1800" smtClean="0"/>
              <a:t>28</a:t>
            </a:fld>
            <a:endParaRPr kumimoji="1" lang="ja-JP" altLang="en-US" dirty="0"/>
          </a:p>
        </p:txBody>
      </p:sp>
      <p:sp>
        <p:nvSpPr>
          <p:cNvPr id="5" name="テキスト ボックス 4">
            <a:extLst>
              <a:ext uri="{FF2B5EF4-FFF2-40B4-BE49-F238E27FC236}">
                <a16:creationId xmlns:a16="http://schemas.microsoft.com/office/drawing/2014/main" id="{B2550361-E194-4515-9DC7-B233D8A67CA2}"/>
              </a:ext>
            </a:extLst>
          </p:cNvPr>
          <p:cNvSpPr txBox="1"/>
          <p:nvPr/>
        </p:nvSpPr>
        <p:spPr>
          <a:xfrm>
            <a:off x="0" y="0"/>
            <a:ext cx="9144000" cy="400110"/>
          </a:xfrm>
          <a:prstGeom prst="rect">
            <a:avLst/>
          </a:prstGeom>
          <a:solidFill>
            <a:schemeClr val="accent5">
              <a:lumMod val="40000"/>
              <a:lumOff val="60000"/>
            </a:scheme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再生可能エネルギーの導入ポテンシャル（電気）</a:t>
            </a:r>
          </a:p>
        </p:txBody>
      </p:sp>
      <p:pic>
        <p:nvPicPr>
          <p:cNvPr id="7" name="図 6">
            <a:extLst>
              <a:ext uri="{FF2B5EF4-FFF2-40B4-BE49-F238E27FC236}">
                <a16:creationId xmlns:a16="http://schemas.microsoft.com/office/drawing/2014/main" id="{48D10BB3-71AF-49B2-B6CF-92DFB6D61B27}"/>
              </a:ext>
            </a:extLst>
          </p:cNvPr>
          <p:cNvPicPr>
            <a:picLocks noChangeAspect="1"/>
          </p:cNvPicPr>
          <p:nvPr/>
        </p:nvPicPr>
        <p:blipFill>
          <a:blip r:embed="rId2"/>
          <a:stretch>
            <a:fillRect/>
          </a:stretch>
        </p:blipFill>
        <p:spPr>
          <a:xfrm>
            <a:off x="568642" y="976699"/>
            <a:ext cx="7458075" cy="5181600"/>
          </a:xfrm>
          <a:prstGeom prst="rect">
            <a:avLst/>
          </a:prstGeom>
        </p:spPr>
      </p:pic>
      <p:sp>
        <p:nvSpPr>
          <p:cNvPr id="8" name="テキスト ボックス 7">
            <a:extLst>
              <a:ext uri="{FF2B5EF4-FFF2-40B4-BE49-F238E27FC236}">
                <a16:creationId xmlns:a16="http://schemas.microsoft.com/office/drawing/2014/main" id="{4E933657-047D-42F4-A084-B8BD91638B51}"/>
              </a:ext>
            </a:extLst>
          </p:cNvPr>
          <p:cNvSpPr txBox="1"/>
          <p:nvPr/>
        </p:nvSpPr>
        <p:spPr>
          <a:xfrm>
            <a:off x="4297679" y="6215876"/>
            <a:ext cx="4032000" cy="276999"/>
          </a:xfrm>
          <a:prstGeom prst="rect">
            <a:avLst/>
          </a:prstGeom>
          <a:noFill/>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出典：環境省　「再生可能エネルギー情報提供システム」</a:t>
            </a:r>
          </a:p>
        </p:txBody>
      </p:sp>
      <p:sp>
        <p:nvSpPr>
          <p:cNvPr id="9" name="テキスト ボックス 8">
            <a:extLst>
              <a:ext uri="{FF2B5EF4-FFF2-40B4-BE49-F238E27FC236}">
                <a16:creationId xmlns:a16="http://schemas.microsoft.com/office/drawing/2014/main" id="{10102639-2B08-41CA-BDDF-04579295ABB6}"/>
              </a:ext>
            </a:extLst>
          </p:cNvPr>
          <p:cNvSpPr txBox="1"/>
          <p:nvPr/>
        </p:nvSpPr>
        <p:spPr>
          <a:xfrm>
            <a:off x="233680" y="690880"/>
            <a:ext cx="8657590" cy="338554"/>
          </a:xfrm>
          <a:prstGeom prst="rect">
            <a:avLst/>
          </a:prstGeom>
          <a:noFill/>
        </p:spPr>
        <p:txBody>
          <a:bodyPr wrap="square" rtlCol="0">
            <a:spAutoFit/>
          </a:bodyPr>
          <a:lstStyle/>
          <a:p>
            <a:r>
              <a:rPr kumimoji="1" lang="ja-JP" altLang="en-US" sz="1600" dirty="0">
                <a:latin typeface="BIZ UDP明朝 Medium" panose="02020500000000000000" pitchFamily="18" charset="-128"/>
                <a:ea typeface="BIZ UDP明朝 Medium" panose="02020500000000000000" pitchFamily="18" charset="-128"/>
              </a:rPr>
              <a:t>大阪府域においては、太陽光（建物系）の導入ポテンシャルが</a:t>
            </a:r>
            <a:r>
              <a:rPr kumimoji="1" lang="en-US" altLang="ja-JP" sz="1600" dirty="0">
                <a:latin typeface="BIZ UDP明朝 Medium" panose="02020500000000000000" pitchFamily="18" charset="-128"/>
                <a:ea typeface="BIZ UDP明朝 Medium" panose="02020500000000000000" pitchFamily="18" charset="-128"/>
              </a:rPr>
              <a:t>8</a:t>
            </a:r>
            <a:r>
              <a:rPr kumimoji="1" lang="ja-JP" altLang="en-US" sz="1600" dirty="0">
                <a:latin typeface="BIZ UDP明朝 Medium" panose="02020500000000000000" pitchFamily="18" charset="-128"/>
                <a:ea typeface="BIZ UDP明朝 Medium" panose="02020500000000000000" pitchFamily="18" charset="-128"/>
              </a:rPr>
              <a:t>割以上を占める</a:t>
            </a:r>
          </a:p>
        </p:txBody>
      </p:sp>
    </p:spTree>
    <p:extLst>
      <p:ext uri="{BB962C8B-B14F-4D97-AF65-F5344CB8AC3E}">
        <p14:creationId xmlns:p14="http://schemas.microsoft.com/office/powerpoint/2010/main" val="12305300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5706AC-B8A4-38B3-51D4-BD836AE713C1}"/>
            </a:ext>
          </a:extLst>
        </p:cNvPr>
        <p:cNvGrpSpPr/>
        <p:nvPr/>
      </p:nvGrpSpPr>
      <p:grpSpPr>
        <a:xfrm>
          <a:off x="0" y="0"/>
          <a:ext cx="0" cy="0"/>
          <a:chOff x="0" y="0"/>
          <a:chExt cx="0" cy="0"/>
        </a:xfrm>
      </p:grpSpPr>
      <p:graphicFrame>
        <p:nvGraphicFramePr>
          <p:cNvPr id="4" name="表 4">
            <a:extLst>
              <a:ext uri="{FF2B5EF4-FFF2-40B4-BE49-F238E27FC236}">
                <a16:creationId xmlns:a16="http://schemas.microsoft.com/office/drawing/2014/main" id="{9C4EEF1E-3AEE-EBCC-D6DF-C391D3AB800C}"/>
              </a:ext>
            </a:extLst>
          </p:cNvPr>
          <p:cNvGraphicFramePr>
            <a:graphicFrameLocks noGrp="1"/>
          </p:cNvGraphicFramePr>
          <p:nvPr>
            <p:extLst>
              <p:ext uri="{D42A27DB-BD31-4B8C-83A1-F6EECF244321}">
                <p14:modId xmlns:p14="http://schemas.microsoft.com/office/powerpoint/2010/main" val="3990603014"/>
              </p:ext>
            </p:extLst>
          </p:nvPr>
        </p:nvGraphicFramePr>
        <p:xfrm>
          <a:off x="54382" y="366723"/>
          <a:ext cx="9047650" cy="6454140"/>
        </p:xfrm>
        <a:graphic>
          <a:graphicData uri="http://schemas.openxmlformats.org/drawingml/2006/table">
            <a:tbl>
              <a:tblPr firstRow="1" bandRow="1">
                <a:tableStyleId>{5C22544A-7EE6-4342-B048-85BDC9FD1C3A}</a:tableStyleId>
              </a:tblPr>
              <a:tblGrid>
                <a:gridCol w="799305">
                  <a:extLst>
                    <a:ext uri="{9D8B030D-6E8A-4147-A177-3AD203B41FA5}">
                      <a16:colId xmlns:a16="http://schemas.microsoft.com/office/drawing/2014/main" val="3650787612"/>
                    </a:ext>
                  </a:extLst>
                </a:gridCol>
                <a:gridCol w="1552755">
                  <a:extLst>
                    <a:ext uri="{9D8B030D-6E8A-4147-A177-3AD203B41FA5}">
                      <a16:colId xmlns:a16="http://schemas.microsoft.com/office/drawing/2014/main" val="1302479319"/>
                    </a:ext>
                  </a:extLst>
                </a:gridCol>
                <a:gridCol w="1371600">
                  <a:extLst>
                    <a:ext uri="{9D8B030D-6E8A-4147-A177-3AD203B41FA5}">
                      <a16:colId xmlns:a16="http://schemas.microsoft.com/office/drawing/2014/main" val="2417081642"/>
                    </a:ext>
                  </a:extLst>
                </a:gridCol>
                <a:gridCol w="1300630">
                  <a:extLst>
                    <a:ext uri="{9D8B030D-6E8A-4147-A177-3AD203B41FA5}">
                      <a16:colId xmlns:a16="http://schemas.microsoft.com/office/drawing/2014/main" val="868411479"/>
                    </a:ext>
                  </a:extLst>
                </a:gridCol>
                <a:gridCol w="2029968">
                  <a:extLst>
                    <a:ext uri="{9D8B030D-6E8A-4147-A177-3AD203B41FA5}">
                      <a16:colId xmlns:a16="http://schemas.microsoft.com/office/drawing/2014/main" val="1565347112"/>
                    </a:ext>
                  </a:extLst>
                </a:gridCol>
                <a:gridCol w="1993392">
                  <a:extLst>
                    <a:ext uri="{9D8B030D-6E8A-4147-A177-3AD203B41FA5}">
                      <a16:colId xmlns:a16="http://schemas.microsoft.com/office/drawing/2014/main" val="3875424759"/>
                    </a:ext>
                  </a:extLst>
                </a:gridCol>
              </a:tblGrid>
              <a:tr h="194310">
                <a:tc rowSpan="2">
                  <a:txBody>
                    <a:bodyPr/>
                    <a:lstStyle/>
                    <a:p>
                      <a:r>
                        <a:rPr kumimoji="1" lang="ja-JP" altLang="en-US" sz="1000" dirty="0">
                          <a:solidFill>
                            <a:schemeClr val="tx1"/>
                          </a:solidFill>
                          <a:latin typeface="Meiryo UI" panose="020B0604030504040204" pitchFamily="50" charset="-128"/>
                          <a:ea typeface="Meiryo UI" panose="020B0604030504040204" pitchFamily="50" charset="-128"/>
                        </a:rPr>
                        <a:t>自治体</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marL="68580" marR="68580" marT="34290" marB="34290">
                    <a:solidFill>
                      <a:schemeClr val="accent1">
                        <a:lumMod val="60000"/>
                        <a:lumOff val="40000"/>
                      </a:schemeClr>
                    </a:solidFill>
                  </a:tcPr>
                </a:tc>
                <a:tc rowSpan="2">
                  <a:txBody>
                    <a:bodyPr/>
                    <a:lstStyle/>
                    <a:p>
                      <a:r>
                        <a:rPr kumimoji="1" lang="ja-JP" altLang="en-US" sz="1000" dirty="0">
                          <a:solidFill>
                            <a:schemeClr val="tx1"/>
                          </a:solidFill>
                          <a:latin typeface="Meiryo UI" panose="020B0604030504040204" pitchFamily="50" charset="-128"/>
                          <a:ea typeface="Meiryo UI" panose="020B0604030504040204" pitchFamily="50" charset="-128"/>
                        </a:rPr>
                        <a:t>根拠条例</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marL="68580" marR="68580" marT="34290" marB="34290">
                    <a:solidFill>
                      <a:schemeClr val="accent1">
                        <a:lumMod val="60000"/>
                        <a:lumOff val="40000"/>
                      </a:schemeClr>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solidFill>
                          <a:latin typeface="Meiryo UI" panose="020B0604030504040204" pitchFamily="50" charset="-128"/>
                          <a:ea typeface="Meiryo UI" panose="020B0604030504040204" pitchFamily="50" charset="-128"/>
                        </a:rPr>
                        <a:t>義務対象者　（住宅・非住宅ともに対象）</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marL="68580" marR="68580" marT="34290" marB="34290">
                    <a:solidFill>
                      <a:schemeClr val="accent1">
                        <a:lumMod val="60000"/>
                        <a:lumOff val="40000"/>
                      </a:schemeClr>
                    </a:solidFill>
                  </a:tcPr>
                </a:tc>
                <a:tc hMerge="1">
                  <a:txBody>
                    <a:bodyPr/>
                    <a:lstStyle/>
                    <a:p>
                      <a:endParaRPr kumimoji="1" lang="en-US" altLang="ja-JP" sz="1100" dirty="0">
                        <a:solidFill>
                          <a:schemeClr val="tx1"/>
                        </a:solidFill>
                        <a:latin typeface="Meiryo UI" panose="020B0604030504040204" pitchFamily="50" charset="-128"/>
                        <a:ea typeface="Meiryo UI" panose="020B0604030504040204" pitchFamily="50" charset="-128"/>
                      </a:endParaRPr>
                    </a:p>
                  </a:txBody>
                  <a:tcPr>
                    <a:solidFill>
                      <a:schemeClr val="accent1">
                        <a:lumMod val="60000"/>
                        <a:lumOff val="40000"/>
                      </a:schemeClr>
                    </a:solidFill>
                  </a:tcPr>
                </a:tc>
                <a:tc rowSpan="2">
                  <a:txBody>
                    <a:bodyPr/>
                    <a:lstStyle/>
                    <a:p>
                      <a:r>
                        <a:rPr kumimoji="1" lang="ja-JP" altLang="en-US" sz="1000" dirty="0">
                          <a:solidFill>
                            <a:schemeClr val="tx1"/>
                          </a:solidFill>
                          <a:latin typeface="Meiryo UI" panose="020B0604030504040204" pitchFamily="50" charset="-128"/>
                          <a:ea typeface="Meiryo UI" panose="020B0604030504040204" pitchFamily="50" charset="-128"/>
                        </a:rPr>
                        <a:t>義務内容</a:t>
                      </a:r>
                      <a:endParaRPr kumimoji="1" lang="en-US" altLang="ja-JP" sz="1000" dirty="0">
                        <a:solidFill>
                          <a:schemeClr val="tx1"/>
                        </a:solidFill>
                        <a:latin typeface="Meiryo UI" panose="020B0604030504040204" pitchFamily="50" charset="-128"/>
                        <a:ea typeface="Meiryo UI" panose="020B0604030504040204" pitchFamily="50" charset="-128"/>
                      </a:endParaRPr>
                    </a:p>
                    <a:p>
                      <a:r>
                        <a:rPr kumimoji="1" lang="ja-JP" altLang="en-US" sz="1000" dirty="0">
                          <a:solidFill>
                            <a:schemeClr val="tx1"/>
                          </a:solidFill>
                          <a:latin typeface="Meiryo UI" panose="020B0604030504040204" pitchFamily="50" charset="-128"/>
                          <a:ea typeface="Meiryo UI" panose="020B0604030504040204" pitchFamily="50" charset="-128"/>
                        </a:rPr>
                        <a:t>（再エネ設備の導入）</a:t>
                      </a:r>
                    </a:p>
                  </a:txBody>
                  <a:tcPr marL="68580" marR="68580" marT="34290" marB="34290">
                    <a:solidFill>
                      <a:schemeClr val="accent1">
                        <a:lumMod val="60000"/>
                        <a:lumOff val="40000"/>
                      </a:schemeClr>
                    </a:solidFill>
                  </a:tcPr>
                </a:tc>
                <a:tc rowSpan="2">
                  <a:txBody>
                    <a:bodyPr/>
                    <a:lstStyle/>
                    <a:p>
                      <a:r>
                        <a:rPr kumimoji="1" lang="ja-JP" altLang="en-US" sz="1000" dirty="0">
                          <a:solidFill>
                            <a:schemeClr val="tx1"/>
                          </a:solidFill>
                          <a:latin typeface="Meiryo UI" panose="020B0604030504040204" pitchFamily="50" charset="-128"/>
                          <a:ea typeface="Meiryo UI" panose="020B0604030504040204" pitchFamily="50" charset="-128"/>
                        </a:rPr>
                        <a:t>活用可能な補助制度</a:t>
                      </a:r>
                      <a:endParaRPr kumimoji="1" lang="en-US" altLang="ja-JP" sz="1000" dirty="0">
                        <a:solidFill>
                          <a:schemeClr val="tx1"/>
                        </a:solidFill>
                        <a:latin typeface="Meiryo UI" panose="020B0604030504040204" pitchFamily="50" charset="-128"/>
                        <a:ea typeface="Meiryo UI" panose="020B0604030504040204" pitchFamily="50" charset="-128"/>
                      </a:endParaRPr>
                    </a:p>
                    <a:p>
                      <a:r>
                        <a:rPr kumimoji="1" lang="ja-JP" altLang="en-US" sz="1000" dirty="0">
                          <a:solidFill>
                            <a:schemeClr val="tx1"/>
                          </a:solidFill>
                          <a:latin typeface="Meiryo UI" panose="020B0604030504040204" pitchFamily="50" charset="-128"/>
                          <a:ea typeface="Meiryo UI" panose="020B0604030504040204" pitchFamily="50" charset="-128"/>
                        </a:rPr>
                        <a:t>（</a:t>
                      </a:r>
                      <a:r>
                        <a:rPr kumimoji="1" lang="en-US" altLang="ja-JP" sz="1000" dirty="0">
                          <a:solidFill>
                            <a:schemeClr val="tx1"/>
                          </a:solidFill>
                          <a:latin typeface="Meiryo UI" panose="020B0604030504040204" pitchFamily="50" charset="-128"/>
                          <a:ea typeface="Meiryo UI" panose="020B0604030504040204" pitchFamily="50" charset="-128"/>
                        </a:rPr>
                        <a:t>R8</a:t>
                      </a:r>
                      <a:r>
                        <a:rPr kumimoji="1" lang="ja-JP" altLang="en-US" sz="1000" dirty="0">
                          <a:solidFill>
                            <a:schemeClr val="tx1"/>
                          </a:solidFill>
                          <a:latin typeface="Meiryo UI" panose="020B0604030504040204" pitchFamily="50" charset="-128"/>
                          <a:ea typeface="Meiryo UI" panose="020B0604030504040204" pitchFamily="50" charset="-128"/>
                        </a:rPr>
                        <a:t>年度）</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marL="68580" marR="68580" marT="34290" marB="34290">
                    <a:solidFill>
                      <a:schemeClr val="accent1">
                        <a:lumMod val="60000"/>
                        <a:lumOff val="40000"/>
                      </a:schemeClr>
                    </a:solidFill>
                  </a:tcPr>
                </a:tc>
                <a:extLst>
                  <a:ext uri="{0D108BD9-81ED-4DB2-BD59-A6C34878D82A}">
                    <a16:rowId xmlns:a16="http://schemas.microsoft.com/office/drawing/2014/main" val="3507637082"/>
                  </a:ext>
                </a:extLst>
              </a:tr>
              <a:tr h="320040">
                <a:tc vMerge="1">
                  <a:txBody>
                    <a:bodyPr/>
                    <a:lstStyle/>
                    <a:p>
                      <a:endParaRPr kumimoji="1" lang="ja-JP" altLang="en-US"/>
                    </a:p>
                  </a:txBody>
                  <a:tcPr/>
                </a:tc>
                <a:tc vMerge="1">
                  <a:txBody>
                    <a:bodyPr/>
                    <a:lstStyle/>
                    <a:p>
                      <a:endParaRPr kumimoji="1" lang="ja-JP" altLang="en-US"/>
                    </a:p>
                  </a:txBody>
                  <a:tcPr/>
                </a:tc>
                <a:tc>
                  <a:txBody>
                    <a:bodyPr/>
                    <a:lstStyle/>
                    <a:p>
                      <a:r>
                        <a:rPr kumimoji="1" lang="zh-TW" altLang="en-US" sz="1000" dirty="0">
                          <a:solidFill>
                            <a:schemeClr val="tx1"/>
                          </a:solidFill>
                          <a:latin typeface="Meiryo UI" panose="020B0604030504040204" pitchFamily="50" charset="-128"/>
                          <a:ea typeface="Meiryo UI" panose="020B0604030504040204" pitchFamily="50" charset="-128"/>
                        </a:rPr>
                        <a:t>延床面積</a:t>
                      </a:r>
                    </a:p>
                    <a:p>
                      <a:r>
                        <a:rPr kumimoji="1" lang="zh-TW" altLang="en-US" sz="1000" dirty="0">
                          <a:solidFill>
                            <a:schemeClr val="tx1"/>
                          </a:solidFill>
                          <a:latin typeface="Meiryo UI" panose="020B0604030504040204" pitchFamily="50" charset="-128"/>
                          <a:ea typeface="Meiryo UI" panose="020B0604030504040204" pitchFamily="50" charset="-128"/>
                        </a:rPr>
                        <a:t>　</a:t>
                      </a:r>
                      <a:r>
                        <a:rPr kumimoji="1" lang="en-US" altLang="zh-TW" sz="1000" dirty="0">
                          <a:solidFill>
                            <a:schemeClr val="tx1"/>
                          </a:solidFill>
                          <a:latin typeface="Meiryo UI" panose="020B0604030504040204" pitchFamily="50" charset="-128"/>
                          <a:ea typeface="Meiryo UI" panose="020B0604030504040204" pitchFamily="50" charset="-128"/>
                        </a:rPr>
                        <a:t>2,000㎡</a:t>
                      </a:r>
                      <a:r>
                        <a:rPr kumimoji="1" lang="zh-TW" altLang="en-US" sz="1000" dirty="0">
                          <a:solidFill>
                            <a:schemeClr val="tx1"/>
                          </a:solidFill>
                          <a:latin typeface="Meiryo UI" panose="020B0604030504040204" pitchFamily="50" charset="-128"/>
                          <a:ea typeface="Meiryo UI" panose="020B0604030504040204" pitchFamily="50" charset="-128"/>
                        </a:rPr>
                        <a:t>以上</a:t>
                      </a:r>
                    </a:p>
                  </a:txBody>
                  <a:tcPr marL="68580" marR="68580" marT="34290" marB="34290">
                    <a:solidFill>
                      <a:schemeClr val="accent1">
                        <a:lumMod val="60000"/>
                        <a:lumOff val="40000"/>
                      </a:schemeClr>
                    </a:solidFill>
                  </a:tcPr>
                </a:tc>
                <a:tc>
                  <a:txBody>
                    <a:bodyPr/>
                    <a:lstStyle/>
                    <a:p>
                      <a:r>
                        <a:rPr kumimoji="1" lang="zh-TW" altLang="en-US" sz="1000" dirty="0">
                          <a:solidFill>
                            <a:schemeClr val="tx1"/>
                          </a:solidFill>
                          <a:latin typeface="Meiryo UI" panose="020B0604030504040204" pitchFamily="50" charset="-128"/>
                          <a:ea typeface="Meiryo UI" panose="020B0604030504040204" pitchFamily="50" charset="-128"/>
                        </a:rPr>
                        <a:t>延床面積</a:t>
                      </a:r>
                    </a:p>
                    <a:p>
                      <a:r>
                        <a:rPr kumimoji="1" lang="zh-TW" altLang="en-US" sz="1000" dirty="0">
                          <a:solidFill>
                            <a:schemeClr val="tx1"/>
                          </a:solidFill>
                          <a:latin typeface="Meiryo UI" panose="020B0604030504040204" pitchFamily="50" charset="-128"/>
                          <a:ea typeface="Meiryo UI" panose="020B0604030504040204" pitchFamily="50" charset="-128"/>
                        </a:rPr>
                        <a:t>　</a:t>
                      </a:r>
                      <a:r>
                        <a:rPr kumimoji="1" lang="en-US" altLang="zh-TW" sz="1000" dirty="0">
                          <a:solidFill>
                            <a:schemeClr val="tx1"/>
                          </a:solidFill>
                          <a:latin typeface="Meiryo UI" panose="020B0604030504040204" pitchFamily="50" charset="-128"/>
                          <a:ea typeface="Meiryo UI" panose="020B0604030504040204" pitchFamily="50" charset="-128"/>
                        </a:rPr>
                        <a:t>2,000 ㎡</a:t>
                      </a:r>
                      <a:r>
                        <a:rPr kumimoji="1" lang="zh-TW" altLang="en-US" sz="1000" dirty="0">
                          <a:solidFill>
                            <a:schemeClr val="tx1"/>
                          </a:solidFill>
                          <a:latin typeface="Meiryo UI" panose="020B0604030504040204" pitchFamily="50" charset="-128"/>
                          <a:ea typeface="Meiryo UI" panose="020B0604030504040204" pitchFamily="50" charset="-128"/>
                        </a:rPr>
                        <a:t>未</a:t>
                      </a:r>
                      <a:r>
                        <a:rPr kumimoji="1" lang="ja-JP" altLang="en-US" sz="1000" dirty="0">
                          <a:solidFill>
                            <a:schemeClr val="tx1"/>
                          </a:solidFill>
                          <a:latin typeface="Meiryo UI" panose="020B0604030504040204" pitchFamily="50" charset="-128"/>
                          <a:ea typeface="Meiryo UI" panose="020B0604030504040204" pitchFamily="50" charset="-128"/>
                        </a:rPr>
                        <a:t>満</a:t>
                      </a:r>
                      <a:r>
                        <a:rPr kumimoji="1" lang="en-US" altLang="ja-JP" sz="1000" dirty="0">
                          <a:solidFill>
                            <a:schemeClr val="tx1"/>
                          </a:solidFill>
                          <a:latin typeface="Meiryo UI" panose="020B0604030504040204" pitchFamily="50" charset="-128"/>
                          <a:ea typeface="Meiryo UI" panose="020B0604030504040204" pitchFamily="50" charset="-128"/>
                        </a:rPr>
                        <a:t>(※)</a:t>
                      </a:r>
                      <a:endParaRPr kumimoji="1" lang="zh-TW" altLang="en-US" sz="1000" dirty="0">
                        <a:solidFill>
                          <a:schemeClr val="tx1"/>
                        </a:solidFill>
                        <a:latin typeface="Meiryo UI" panose="020B0604030504040204" pitchFamily="50" charset="-128"/>
                        <a:ea typeface="Meiryo UI" panose="020B0604030504040204" pitchFamily="50" charset="-128"/>
                      </a:endParaRPr>
                    </a:p>
                  </a:txBody>
                  <a:tcPr marL="68580" marR="68580" marT="34290" marB="34290">
                    <a:solidFill>
                      <a:schemeClr val="accent1">
                        <a:lumMod val="60000"/>
                        <a:lumOff val="40000"/>
                      </a:schemeClr>
                    </a:solidFill>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3625796603"/>
                  </a:ext>
                </a:extLst>
              </a:tr>
              <a:tr h="746639">
                <a:tc rowSpan="2">
                  <a:txBody>
                    <a:bodyPr/>
                    <a:lstStyle/>
                    <a:p>
                      <a:r>
                        <a:rPr kumimoji="1" lang="ja-JP" altLang="en-US" sz="1000" dirty="0">
                          <a:latin typeface="Meiryo UI" panose="020B0604030504040204" pitchFamily="50" charset="-128"/>
                          <a:ea typeface="Meiryo UI" panose="020B0604030504040204" pitchFamily="50" charset="-128"/>
                        </a:rPr>
                        <a:t>京都府</a:t>
                      </a:r>
                      <a:endParaRPr kumimoji="1" lang="en-US" altLang="ja-JP" sz="1000" dirty="0">
                        <a:latin typeface="Meiryo UI" panose="020B0604030504040204" pitchFamily="50" charset="-128"/>
                        <a:ea typeface="Meiryo UI" panose="020B0604030504040204" pitchFamily="50" charset="-128"/>
                      </a:endParaRPr>
                    </a:p>
                    <a:p>
                      <a:endParaRPr kumimoji="1" lang="en-US" altLang="ja-JP" sz="1000" dirty="0">
                        <a:latin typeface="Meiryo UI" panose="020B0604030504040204" pitchFamily="50" charset="-128"/>
                        <a:ea typeface="Meiryo UI" panose="020B0604030504040204" pitchFamily="50" charset="-128"/>
                      </a:endParaRPr>
                    </a:p>
                    <a:p>
                      <a:r>
                        <a:rPr kumimoji="1" lang="ja-JP" altLang="en-US" sz="1000" dirty="0">
                          <a:latin typeface="Meiryo UI" panose="020B0604030504040204" pitchFamily="50" charset="-128"/>
                          <a:ea typeface="Meiryo UI" panose="020B0604030504040204" pitchFamily="50" charset="-128"/>
                        </a:rPr>
                        <a:t>京都市</a:t>
                      </a:r>
                      <a:endParaRPr kumimoji="1" lang="en-US" altLang="ja-JP" sz="1000" dirty="0">
                        <a:latin typeface="Meiryo UI" panose="020B0604030504040204" pitchFamily="50" charset="-128"/>
                        <a:ea typeface="Meiryo UI" panose="020B0604030504040204" pitchFamily="50" charset="-128"/>
                      </a:endParaRPr>
                    </a:p>
                  </a:txBody>
                  <a:tcPr marL="68580" marR="68580" marT="34290" marB="34290">
                    <a:solidFill>
                      <a:schemeClr val="bg1">
                        <a:lumMod val="75000"/>
                      </a:schemeClr>
                    </a:solidFill>
                  </a:tcPr>
                </a:tc>
                <a:tc rowSpan="2">
                  <a:txBody>
                    <a:bodyPr/>
                    <a:lstStyle/>
                    <a:p>
                      <a:r>
                        <a:rPr kumimoji="1" lang="ja-JP" altLang="en-US" sz="1000" dirty="0">
                          <a:latin typeface="Meiryo UI" panose="020B0604030504040204" pitchFamily="50" charset="-128"/>
                          <a:ea typeface="Meiryo UI" panose="020B0604030504040204" pitchFamily="50" charset="-128"/>
                        </a:rPr>
                        <a:t>・京都府再生可能エネルギーの導入等の促進に関する条例</a:t>
                      </a:r>
                      <a:endParaRPr kumimoji="1" lang="en-US" altLang="ja-JP" sz="1000" dirty="0">
                        <a:latin typeface="Meiryo UI" panose="020B0604030504040204" pitchFamily="50" charset="-128"/>
                        <a:ea typeface="Meiryo UI" panose="020B0604030504040204" pitchFamily="50" charset="-128"/>
                      </a:endParaRPr>
                    </a:p>
                    <a:p>
                      <a:endParaRPr kumimoji="1" lang="ja-JP" altLang="en-US" sz="1000" dirty="0">
                        <a:latin typeface="Meiryo UI" panose="020B0604030504040204" pitchFamily="50" charset="-128"/>
                        <a:ea typeface="Meiryo UI" panose="020B0604030504040204" pitchFamily="50" charset="-128"/>
                      </a:endParaRPr>
                    </a:p>
                    <a:p>
                      <a:r>
                        <a:rPr kumimoji="1" lang="ja-JP" altLang="en-US" sz="1000" dirty="0">
                          <a:latin typeface="Meiryo UI" panose="020B0604030504040204" pitchFamily="50" charset="-128"/>
                          <a:ea typeface="Meiryo UI" panose="020B0604030504040204" pitchFamily="50" charset="-128"/>
                        </a:rPr>
                        <a:t>・京都市地球温暖化対策条例</a:t>
                      </a:r>
                    </a:p>
                  </a:txBody>
                  <a:tcPr marL="68580" marR="68580" marT="34290" marB="34290">
                    <a:solidFill>
                      <a:schemeClr val="bg1">
                        <a:lumMod val="85000"/>
                      </a:schemeClr>
                    </a:solidFill>
                  </a:tcPr>
                </a:tc>
                <a:tc>
                  <a:txBody>
                    <a:bodyPr/>
                    <a:lstStyle/>
                    <a:p>
                      <a:r>
                        <a:rPr kumimoji="1" lang="ja-JP" altLang="en-US" sz="1000" dirty="0">
                          <a:latin typeface="Meiryo UI" panose="020B0604030504040204" pitchFamily="50" charset="-128"/>
                          <a:ea typeface="Meiryo UI" panose="020B0604030504040204" pitchFamily="50" charset="-128"/>
                        </a:rPr>
                        <a:t>新築・増築する建築主</a:t>
                      </a:r>
                      <a:endParaRPr kumimoji="1" lang="en-US" altLang="ja-JP" sz="10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H24.4</a:t>
                      </a:r>
                      <a:r>
                        <a:rPr kumimoji="1" lang="ja-JP" altLang="en-US" sz="1000" dirty="0">
                          <a:latin typeface="Meiryo UI" panose="020B0604030504040204" pitchFamily="50" charset="-128"/>
                          <a:ea typeface="Meiryo UI" panose="020B0604030504040204" pitchFamily="50" charset="-128"/>
                        </a:rPr>
                        <a:t>～、</a:t>
                      </a:r>
                      <a:endParaRPr kumimoji="1" lang="en-US" altLang="ja-JP" sz="10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eiryo UI" panose="020B0604030504040204" pitchFamily="50" charset="-128"/>
                          <a:ea typeface="Meiryo UI" panose="020B0604030504040204" pitchFamily="50" charset="-128"/>
                        </a:rPr>
                        <a:t>R4.4</a:t>
                      </a:r>
                      <a:r>
                        <a:rPr kumimoji="1" lang="ja-JP" altLang="en-US" sz="1000" dirty="0">
                          <a:latin typeface="Meiryo UI" panose="020B0604030504040204" pitchFamily="50" charset="-128"/>
                          <a:ea typeface="Meiryo UI" panose="020B0604030504040204" pitchFamily="50" charset="-128"/>
                        </a:rPr>
                        <a:t>～義務量改正）</a:t>
                      </a:r>
                      <a:endParaRPr kumimoji="1" lang="en-US" altLang="ja-JP" sz="1000" dirty="0">
                        <a:latin typeface="Meiryo UI" panose="020B0604030504040204" pitchFamily="50" charset="-128"/>
                        <a:ea typeface="Meiryo UI" panose="020B0604030504040204" pitchFamily="50" charset="-128"/>
                      </a:endParaRPr>
                    </a:p>
                  </a:txBody>
                  <a:tcPr marL="68580" marR="68580" marT="34290" marB="34290">
                    <a:solidFill>
                      <a:schemeClr val="bg1">
                        <a:lumMod val="85000"/>
                      </a:schemeClr>
                    </a:solidFill>
                  </a:tcPr>
                </a:tc>
                <a:tc>
                  <a:txBody>
                    <a:bodyPr/>
                    <a:lstStyle/>
                    <a:p>
                      <a:endParaRPr kumimoji="1" lang="en-US" altLang="ja-JP" sz="1000" dirty="0">
                        <a:latin typeface="Meiryo UI" panose="020B0604030504040204" pitchFamily="50" charset="-128"/>
                        <a:ea typeface="Meiryo UI" panose="020B0604030504040204" pitchFamily="50" charset="-128"/>
                      </a:endParaRPr>
                    </a:p>
                  </a:txBody>
                  <a:tcPr marL="68580" marR="68580" marT="34290" marB="34290">
                    <a:solidFill>
                      <a:schemeClr val="bg1">
                        <a:lumMod val="85000"/>
                      </a:schemeClr>
                    </a:solidFill>
                  </a:tcPr>
                </a:tc>
                <a:tc>
                  <a:txBody>
                    <a:bodyPr/>
                    <a:lstStyle/>
                    <a:p>
                      <a:r>
                        <a:rPr kumimoji="1" lang="ja-JP" altLang="en-US" sz="1000" dirty="0">
                          <a:latin typeface="Meiryo UI" panose="020B0604030504040204" pitchFamily="50" charset="-128"/>
                          <a:ea typeface="Meiryo UI" panose="020B0604030504040204" pitchFamily="50" charset="-128"/>
                        </a:rPr>
                        <a:t>延床面積</a:t>
                      </a:r>
                      <a:r>
                        <a:rPr kumimoji="1" lang="en-US" altLang="ja-JP" sz="1000" dirty="0">
                          <a:latin typeface="Meiryo UI" panose="020B0604030504040204" pitchFamily="50" charset="-128"/>
                          <a:ea typeface="Meiryo UI" panose="020B0604030504040204" pitchFamily="50" charset="-128"/>
                        </a:rPr>
                        <a:t>×30MJ</a:t>
                      </a:r>
                      <a:r>
                        <a:rPr kumimoji="1" lang="ja-JP" altLang="en-US" sz="1000" dirty="0">
                          <a:latin typeface="Meiryo UI" panose="020B0604030504040204" pitchFamily="50" charset="-128"/>
                          <a:ea typeface="Meiryo UI" panose="020B0604030504040204" pitchFamily="50" charset="-128"/>
                        </a:rPr>
                        <a:t>／年　以上の導入</a:t>
                      </a:r>
                      <a:endParaRPr kumimoji="1" lang="en-US" altLang="ja-JP" sz="1000" dirty="0">
                        <a:latin typeface="Meiryo UI" panose="020B0604030504040204" pitchFamily="50" charset="-128"/>
                        <a:ea typeface="Meiryo UI" panose="020B0604030504040204" pitchFamily="50" charset="-128"/>
                      </a:endParaRPr>
                    </a:p>
                    <a:p>
                      <a:endParaRPr kumimoji="1" lang="en-US" altLang="ja-JP" sz="1000" dirty="0">
                        <a:latin typeface="Meiryo UI" panose="020B0604030504040204" pitchFamily="50" charset="-128"/>
                        <a:ea typeface="Meiryo UI" panose="020B0604030504040204" pitchFamily="50" charset="-128"/>
                      </a:endParaRPr>
                    </a:p>
                    <a:p>
                      <a:endParaRPr kumimoji="1" lang="en-US" altLang="ja-JP" sz="10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1" lang="ja-JP" altLang="en-US" sz="1000" dirty="0">
                        <a:latin typeface="Meiryo UI" panose="020B0604030504040204" pitchFamily="50" charset="-128"/>
                        <a:ea typeface="Meiryo UI" panose="020B0604030504040204" pitchFamily="50" charset="-128"/>
                      </a:endParaRPr>
                    </a:p>
                  </a:txBody>
                  <a:tcPr marL="68580" marR="68580" marT="34290" marB="34290">
                    <a:solidFill>
                      <a:schemeClr val="bg1">
                        <a:lumMod val="85000"/>
                      </a:schemeClr>
                    </a:solidFill>
                  </a:tcPr>
                </a:tc>
                <a:tc rowSpan="2">
                  <a:txBody>
                    <a:bodyPr/>
                    <a:lstStyle/>
                    <a:p>
                      <a:r>
                        <a:rPr kumimoji="1" lang="ja-JP" altLang="en-US" sz="1000" dirty="0">
                          <a:latin typeface="Meiryo UI" panose="020B0604030504040204" pitchFamily="50" charset="-128"/>
                          <a:ea typeface="Meiryo UI" panose="020B0604030504040204" pitchFamily="50" charset="-128"/>
                        </a:rPr>
                        <a:t>＜太陽光発電設備＞</a:t>
                      </a:r>
                      <a:endParaRPr kumimoji="1" lang="en-US" altLang="ja-JP" sz="10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基準量より</a:t>
                      </a:r>
                      <a:r>
                        <a:rPr kumimoji="1" lang="en-US" altLang="ja-JP" sz="1000" dirty="0">
                          <a:latin typeface="Meiryo UI" panose="020B0604030504040204" pitchFamily="50" charset="-128"/>
                          <a:ea typeface="Meiryo UI" panose="020B0604030504040204" pitchFamily="50" charset="-128"/>
                        </a:rPr>
                        <a:t>1kW </a:t>
                      </a:r>
                      <a:r>
                        <a:rPr kumimoji="1" lang="ja-JP" altLang="en-US" sz="1000" dirty="0">
                          <a:latin typeface="Meiryo UI" panose="020B0604030504040204" pitchFamily="50" charset="-128"/>
                          <a:ea typeface="Meiryo UI" panose="020B0604030504040204" pitchFamily="50" charset="-128"/>
                        </a:rPr>
                        <a:t>以上高い発電出力を有する太陽光発電設備を導入する場合</a:t>
                      </a:r>
                      <a:endParaRPr kumimoji="1" lang="en-US" altLang="ja-JP" sz="10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次のいずれか低い額</a:t>
                      </a:r>
                      <a:endParaRPr kumimoji="1" lang="en-US" altLang="ja-JP" sz="10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（上限：府</a:t>
                      </a:r>
                      <a:r>
                        <a:rPr kumimoji="1" lang="en-US" altLang="ja-JP" sz="1000" dirty="0">
                          <a:latin typeface="Meiryo UI" panose="020B0604030504040204" pitchFamily="50" charset="-128"/>
                          <a:ea typeface="Meiryo UI" panose="020B0604030504040204" pitchFamily="50" charset="-128"/>
                        </a:rPr>
                        <a:t>900</a:t>
                      </a:r>
                      <a:r>
                        <a:rPr kumimoji="1" lang="ja-JP" altLang="en-US" sz="1000" dirty="0">
                          <a:latin typeface="Meiryo UI" panose="020B0604030504040204" pitchFamily="50" charset="-128"/>
                          <a:ea typeface="Meiryo UI" panose="020B0604030504040204" pitchFamily="50" charset="-128"/>
                        </a:rPr>
                        <a:t>万円、</a:t>
                      </a:r>
                      <a:endParaRPr kumimoji="1" lang="en-US" altLang="ja-JP" sz="10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　　　　　　　　　市</a:t>
                      </a:r>
                      <a:r>
                        <a:rPr kumimoji="1" lang="en-US" altLang="ja-JP" sz="1000" dirty="0">
                          <a:latin typeface="Meiryo UI" panose="020B0604030504040204" pitchFamily="50" charset="-128"/>
                          <a:ea typeface="Meiryo UI" panose="020B0604030504040204" pitchFamily="50" charset="-128"/>
                        </a:rPr>
                        <a:t>1,800</a:t>
                      </a:r>
                      <a:r>
                        <a:rPr kumimoji="1" lang="ja-JP" altLang="en-US" sz="1000" dirty="0">
                          <a:latin typeface="Meiryo UI" panose="020B0604030504040204" pitchFamily="50" charset="-128"/>
                          <a:ea typeface="Meiryo UI" panose="020B0604030504040204" pitchFamily="50" charset="-128"/>
                        </a:rPr>
                        <a:t>万円）</a:t>
                      </a:r>
                    </a:p>
                    <a:p>
                      <a:r>
                        <a:rPr kumimoji="1" lang="ja-JP" altLang="en-US" sz="1000" dirty="0">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5</a:t>
                      </a:r>
                      <a:r>
                        <a:rPr kumimoji="1" lang="ja-JP" altLang="en-US" sz="1000" dirty="0">
                          <a:latin typeface="Meiryo UI" panose="020B0604030504040204" pitchFamily="50" charset="-128"/>
                          <a:ea typeface="Meiryo UI" panose="020B0604030504040204" pitchFamily="50" charset="-128"/>
                        </a:rPr>
                        <a:t>万円／</a:t>
                      </a:r>
                      <a:r>
                        <a:rPr kumimoji="1" lang="en-US" altLang="ja-JP" sz="1000" dirty="0">
                          <a:latin typeface="Meiryo UI" panose="020B0604030504040204" pitchFamily="50" charset="-128"/>
                          <a:ea typeface="Meiryo UI" panose="020B0604030504040204" pitchFamily="50" charset="-128"/>
                        </a:rPr>
                        <a:t>kW</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・基準量超過分の費用　等　</a:t>
                      </a:r>
                      <a:endParaRPr kumimoji="1" lang="en-US" altLang="ja-JP" sz="1000" dirty="0">
                        <a:latin typeface="Meiryo UI" panose="020B0604030504040204" pitchFamily="50" charset="-128"/>
                        <a:ea typeface="Meiryo UI" panose="020B0604030504040204" pitchFamily="50" charset="-128"/>
                      </a:endParaRPr>
                    </a:p>
                    <a:p>
                      <a:endParaRPr kumimoji="1" lang="en-US" altLang="ja-JP" sz="1000" dirty="0">
                        <a:latin typeface="Meiryo UI" panose="020B0604030504040204" pitchFamily="50" charset="-128"/>
                        <a:ea typeface="Meiryo UI" panose="020B0604030504040204" pitchFamily="50" charset="-128"/>
                      </a:endParaRPr>
                    </a:p>
                    <a:p>
                      <a:endParaRPr kumimoji="1" lang="en-US" altLang="ja-JP" sz="1000" dirty="0">
                        <a:latin typeface="Meiryo UI" panose="020B0604030504040204" pitchFamily="50" charset="-128"/>
                        <a:ea typeface="Meiryo UI" panose="020B0604030504040204" pitchFamily="50" charset="-128"/>
                      </a:endParaRPr>
                    </a:p>
                  </a:txBody>
                  <a:tcPr marL="68580" marR="68580" marT="34290" marB="34290">
                    <a:solidFill>
                      <a:schemeClr val="bg1">
                        <a:lumMod val="85000"/>
                      </a:schemeClr>
                    </a:solidFill>
                  </a:tcPr>
                </a:tc>
                <a:extLst>
                  <a:ext uri="{0D108BD9-81ED-4DB2-BD59-A6C34878D82A}">
                    <a16:rowId xmlns:a16="http://schemas.microsoft.com/office/drawing/2014/main" val="3171337838"/>
                  </a:ext>
                </a:extLst>
              </a:tr>
              <a:tr h="609600">
                <a:tc vMerge="1">
                  <a:txBody>
                    <a:bodyPr/>
                    <a:lstStyle/>
                    <a:p>
                      <a:endParaRPr kumimoji="1" lang="ja-JP" altLang="en-US"/>
                    </a:p>
                  </a:txBody>
                  <a:tcPr/>
                </a:tc>
                <a:tc vMerge="1">
                  <a:txBody>
                    <a:bodyPr/>
                    <a:lstStyle/>
                    <a:p>
                      <a:endParaRPr kumimoji="1" lang="ja-JP" altLang="en-US"/>
                    </a:p>
                  </a:txBody>
                  <a:tcPr/>
                </a:tc>
                <a:tc>
                  <a:txBody>
                    <a:bodyPr/>
                    <a:lstStyle/>
                    <a:p>
                      <a:endParaRPr kumimoji="1" lang="ja-JP" altLang="en-US" sz="1000" dirty="0"/>
                    </a:p>
                  </a:txBody>
                  <a:tcPr marL="68580" marR="68580" marT="34290" marB="34290">
                    <a:solidFill>
                      <a:schemeClr val="bg1">
                        <a:lumMod val="85000"/>
                      </a:schemeClr>
                    </a:solidFill>
                  </a:tcPr>
                </a:tc>
                <a:tc>
                  <a:txBody>
                    <a:bodyPr/>
                    <a:lstStyle/>
                    <a:p>
                      <a:r>
                        <a:rPr kumimoji="1" lang="ja-JP" altLang="en-US" sz="1000" dirty="0">
                          <a:latin typeface="Meiryo UI" panose="020B0604030504040204" pitchFamily="50" charset="-128"/>
                          <a:ea typeface="Meiryo UI" panose="020B0604030504040204" pitchFamily="50" charset="-128"/>
                        </a:rPr>
                        <a:t>新築・増築する建築主</a:t>
                      </a:r>
                      <a:endParaRPr kumimoji="1" lang="en-US" altLang="ja-JP" sz="10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R4.4</a:t>
                      </a:r>
                      <a:r>
                        <a:rPr kumimoji="1" lang="ja-JP" altLang="en-US" sz="1000" dirty="0">
                          <a:latin typeface="Meiryo UI" panose="020B0604030504040204" pitchFamily="50" charset="-128"/>
                          <a:ea typeface="Meiryo UI" panose="020B0604030504040204" pitchFamily="50" charset="-128"/>
                        </a:rPr>
                        <a:t>～）</a:t>
                      </a:r>
                      <a:endParaRPr kumimoji="1" lang="en-US" altLang="ja-JP" sz="1000" dirty="0">
                        <a:latin typeface="Meiryo UI" panose="020B0604030504040204" pitchFamily="50" charset="-128"/>
                        <a:ea typeface="Meiryo UI" panose="020B0604030504040204" pitchFamily="50" charset="-128"/>
                      </a:endParaRPr>
                    </a:p>
                    <a:p>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延床面積</a:t>
                      </a:r>
                      <a:endParaRPr kumimoji="1" lang="en-US" altLang="ja-JP" sz="1000" dirty="0">
                        <a:latin typeface="Meiryo UI" panose="020B0604030504040204" pitchFamily="50" charset="-128"/>
                        <a:ea typeface="Meiryo UI" panose="020B0604030504040204" pitchFamily="50" charset="-128"/>
                      </a:endParaRPr>
                    </a:p>
                    <a:p>
                      <a:r>
                        <a:rPr kumimoji="1" lang="ja-JP" altLang="en-US" sz="1000" dirty="0">
                          <a:latin typeface="Meiryo UI" panose="020B0604030504040204" pitchFamily="50" charset="-128"/>
                          <a:ea typeface="Meiryo UI" panose="020B0604030504040204" pitchFamily="50" charset="-128"/>
                        </a:rPr>
                        <a:t>　　　</a:t>
                      </a:r>
                      <a:r>
                        <a:rPr kumimoji="1" lang="en-US" altLang="ja-JP" sz="1000" dirty="0">
                          <a:latin typeface="Meiryo UI" panose="020B0604030504040204" pitchFamily="50" charset="-128"/>
                          <a:ea typeface="Meiryo UI" panose="020B0604030504040204" pitchFamily="50" charset="-128"/>
                        </a:rPr>
                        <a:t>300㎡</a:t>
                      </a:r>
                      <a:r>
                        <a:rPr kumimoji="1" lang="ja-JP" altLang="en-US" sz="1000" dirty="0">
                          <a:latin typeface="Meiryo UI" panose="020B0604030504040204" pitchFamily="50" charset="-128"/>
                          <a:ea typeface="Meiryo UI" panose="020B0604030504040204" pitchFamily="50" charset="-128"/>
                        </a:rPr>
                        <a:t>以上</a:t>
                      </a:r>
                      <a:endParaRPr kumimoji="1" lang="en-US" altLang="ja-JP" sz="1000" dirty="0">
                        <a:latin typeface="Meiryo UI" panose="020B0604030504040204" pitchFamily="50" charset="-128"/>
                        <a:ea typeface="Meiryo UI" panose="020B0604030504040204" pitchFamily="50" charset="-128"/>
                      </a:endParaRPr>
                    </a:p>
                  </a:txBody>
                  <a:tcPr marL="68580" marR="68580" marT="34290" marB="34290">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eiryo UI" panose="020B0604030504040204" pitchFamily="50" charset="-128"/>
                          <a:ea typeface="Meiryo UI" panose="020B0604030504040204" pitchFamily="50" charset="-128"/>
                        </a:rPr>
                        <a:t>3</a:t>
                      </a:r>
                      <a:r>
                        <a:rPr kumimoji="1" lang="ja-JP" altLang="en-US" sz="1000" dirty="0">
                          <a:latin typeface="Meiryo UI" panose="020B0604030504040204" pitchFamily="50" charset="-128"/>
                          <a:ea typeface="Meiryo UI" panose="020B0604030504040204" pitchFamily="50" charset="-128"/>
                        </a:rPr>
                        <a:t>万</a:t>
                      </a:r>
                      <a:r>
                        <a:rPr kumimoji="1" lang="en-US" altLang="ja-JP" sz="1000" dirty="0">
                          <a:latin typeface="Meiryo UI" panose="020B0604030504040204" pitchFamily="50" charset="-128"/>
                          <a:ea typeface="Meiryo UI" panose="020B0604030504040204" pitchFamily="50" charset="-128"/>
                        </a:rPr>
                        <a:t>MJ</a:t>
                      </a:r>
                      <a:r>
                        <a:rPr kumimoji="1" lang="ja-JP" altLang="en-US" sz="1000" dirty="0">
                          <a:latin typeface="Meiryo UI" panose="020B0604030504040204" pitchFamily="50" charset="-128"/>
                          <a:ea typeface="Meiryo UI" panose="020B0604030504040204" pitchFamily="50" charset="-128"/>
                        </a:rPr>
                        <a:t>／年　以上の導入</a:t>
                      </a:r>
                      <a:endParaRPr kumimoji="1" lang="en-US" altLang="ja-JP" sz="1000" dirty="0">
                        <a:latin typeface="Meiryo UI" panose="020B0604030504040204" pitchFamily="50" charset="-128"/>
                        <a:ea typeface="Meiryo UI" panose="020B0604030504040204" pitchFamily="50" charset="-128"/>
                      </a:endParaRPr>
                    </a:p>
                  </a:txBody>
                  <a:tcPr marL="68580" marR="68580" marT="34290" marB="34290">
                    <a:solidFill>
                      <a:schemeClr val="bg1">
                        <a:lumMod val="85000"/>
                      </a:schemeClr>
                    </a:solidFill>
                  </a:tcPr>
                </a:tc>
                <a:tc vMerge="1">
                  <a:txBody>
                    <a:bodyPr/>
                    <a:lstStyle/>
                    <a:p>
                      <a:endParaRPr kumimoji="1" lang="ja-JP" altLang="en-US" sz="110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055704767"/>
                  </a:ext>
                </a:extLst>
              </a:tr>
              <a:tr h="502920">
                <a:tc>
                  <a:txBody>
                    <a:bodyPr/>
                    <a:lstStyle/>
                    <a:p>
                      <a:r>
                        <a:rPr kumimoji="1" lang="ja-JP" altLang="en-US" sz="1000" dirty="0">
                          <a:latin typeface="Meiryo UI" panose="020B0604030504040204" pitchFamily="50" charset="-128"/>
                          <a:ea typeface="Meiryo UI" panose="020B0604030504040204" pitchFamily="50" charset="-128"/>
                        </a:rPr>
                        <a:t>群馬県</a:t>
                      </a:r>
                      <a:endParaRPr kumimoji="1" lang="en-US" altLang="ja-JP" sz="1000" dirty="0">
                        <a:latin typeface="Meiryo UI" panose="020B0604030504040204" pitchFamily="50" charset="-128"/>
                        <a:ea typeface="Meiryo UI" panose="020B0604030504040204" pitchFamily="50" charset="-128"/>
                      </a:endParaRPr>
                    </a:p>
                  </a:txBody>
                  <a:tcPr marL="68580" marR="68580" marT="34290" marB="34290">
                    <a:solidFill>
                      <a:schemeClr val="bg1">
                        <a:lumMod val="75000"/>
                      </a:schemeClr>
                    </a:solidFill>
                  </a:tcPr>
                </a:tc>
                <a:tc>
                  <a:txBody>
                    <a:bodyPr/>
                    <a:lstStyle/>
                    <a:p>
                      <a:r>
                        <a:rPr kumimoji="1" lang="ja-JP" altLang="en-US" sz="1000" dirty="0">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2050</a:t>
                      </a:r>
                      <a:r>
                        <a:rPr kumimoji="1" lang="ja-JP" altLang="en-US" sz="1000" dirty="0">
                          <a:latin typeface="Meiryo UI" panose="020B0604030504040204" pitchFamily="50" charset="-128"/>
                          <a:ea typeface="Meiryo UI" panose="020B0604030504040204" pitchFamily="50" charset="-128"/>
                        </a:rPr>
                        <a:t>年に向けた「ぐんま５つのゼロ宣言」実現条例</a:t>
                      </a:r>
                    </a:p>
                  </a:txBody>
                  <a:tcPr marL="68580" marR="68580" marT="34290" marB="34290">
                    <a:solidFill>
                      <a:schemeClr val="bg1">
                        <a:lumMod val="85000"/>
                      </a:schemeClr>
                    </a:solidFill>
                  </a:tcPr>
                </a:tc>
                <a:tc>
                  <a:txBody>
                    <a:bodyPr/>
                    <a:lstStyle/>
                    <a:p>
                      <a:r>
                        <a:rPr kumimoji="1" lang="ja-JP" altLang="en-US" sz="1000" dirty="0">
                          <a:latin typeface="Meiryo UI" panose="020B0604030504040204" pitchFamily="50" charset="-128"/>
                          <a:ea typeface="Meiryo UI" panose="020B0604030504040204" pitchFamily="50" charset="-128"/>
                        </a:rPr>
                        <a:t>新築、増築又は改築する建築主（</a:t>
                      </a:r>
                      <a:r>
                        <a:rPr kumimoji="1" lang="en-US" altLang="ja-JP" sz="1000" dirty="0">
                          <a:latin typeface="Meiryo UI" panose="020B0604030504040204" pitchFamily="50" charset="-128"/>
                          <a:ea typeface="Meiryo UI" panose="020B0604030504040204" pitchFamily="50" charset="-128"/>
                        </a:rPr>
                        <a:t>R5.4</a:t>
                      </a:r>
                      <a:r>
                        <a:rPr kumimoji="1" lang="ja-JP" altLang="en-US" sz="1000" dirty="0">
                          <a:latin typeface="Meiryo UI" panose="020B0604030504040204" pitchFamily="50" charset="-128"/>
                          <a:ea typeface="Meiryo UI" panose="020B0604030504040204" pitchFamily="50" charset="-128"/>
                        </a:rPr>
                        <a:t>～）</a:t>
                      </a:r>
                    </a:p>
                  </a:txBody>
                  <a:tcPr marL="68580" marR="68580" marT="34290" marB="34290">
                    <a:solidFill>
                      <a:schemeClr val="bg1">
                        <a:lumMod val="85000"/>
                      </a:schemeClr>
                    </a:solidFill>
                  </a:tcPr>
                </a:tc>
                <a:tc>
                  <a:txBody>
                    <a:bodyPr/>
                    <a:lstStyle/>
                    <a:p>
                      <a:endParaRPr kumimoji="1" lang="en-US" altLang="ja-JP" sz="1000" dirty="0">
                        <a:latin typeface="Meiryo UI" panose="020B0604030504040204" pitchFamily="50" charset="-128"/>
                        <a:ea typeface="Meiryo UI" panose="020B0604030504040204" pitchFamily="50" charset="-128"/>
                      </a:endParaRPr>
                    </a:p>
                  </a:txBody>
                  <a:tcPr marL="68580" marR="68580" marT="34290" marB="34290">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延床面積</a:t>
                      </a:r>
                      <a:r>
                        <a:rPr kumimoji="1" lang="en-US" altLang="ja-JP" sz="1000" dirty="0">
                          <a:latin typeface="Meiryo UI" panose="020B0604030504040204" pitchFamily="50" charset="-128"/>
                          <a:ea typeface="Meiryo UI" panose="020B0604030504040204" pitchFamily="50" charset="-128"/>
                        </a:rPr>
                        <a:t>×60MJ</a:t>
                      </a:r>
                      <a:r>
                        <a:rPr kumimoji="1" lang="ja-JP" altLang="en-US" sz="1000" dirty="0">
                          <a:latin typeface="Meiryo UI" panose="020B0604030504040204" pitchFamily="50" charset="-128"/>
                          <a:ea typeface="Meiryo UI" panose="020B0604030504040204" pitchFamily="50" charset="-128"/>
                        </a:rPr>
                        <a:t>／年の導入</a:t>
                      </a:r>
                      <a:endParaRPr kumimoji="1" lang="en-US" altLang="ja-JP" sz="10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300"/>
                        </a:spcBef>
                        <a:spcAft>
                          <a:spcPts val="0"/>
                        </a:spcAft>
                        <a:buClrTx/>
                        <a:buSzTx/>
                        <a:buFontTx/>
                        <a:buNone/>
                        <a:tabLst/>
                        <a:defRPr/>
                      </a:pPr>
                      <a:endParaRPr kumimoji="1" lang="en-US" altLang="ja-JP" sz="10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300"/>
                        </a:spcBef>
                        <a:spcAft>
                          <a:spcPts val="0"/>
                        </a:spcAft>
                        <a:buClrTx/>
                        <a:buSzTx/>
                        <a:buFontTx/>
                        <a:buNone/>
                        <a:tabLst/>
                        <a:defRPr/>
                      </a:pPr>
                      <a:endParaRPr kumimoji="1" lang="en-US" altLang="ja-JP" sz="1000" dirty="0">
                        <a:latin typeface="Meiryo UI" panose="020B0604030504040204" pitchFamily="50" charset="-128"/>
                        <a:ea typeface="Meiryo UI" panose="020B0604030504040204" pitchFamily="50" charset="-128"/>
                      </a:endParaRPr>
                    </a:p>
                  </a:txBody>
                  <a:tcPr marL="68580" marR="68580" marT="34290" marB="34290">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＜太陽光発電設備＞</a:t>
                      </a:r>
                      <a:endParaRPr kumimoji="1" lang="en-US" altLang="ja-JP" sz="10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中小企業者等</a:t>
                      </a:r>
                    </a:p>
                    <a:p>
                      <a:r>
                        <a:rPr kumimoji="1" lang="ja-JP" altLang="en-US" sz="1000" dirty="0">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5</a:t>
                      </a:r>
                      <a:r>
                        <a:rPr kumimoji="1" lang="ja-JP" altLang="en-US" sz="1000" dirty="0">
                          <a:latin typeface="Meiryo UI" panose="020B0604030504040204" pitchFamily="50" charset="-128"/>
                          <a:ea typeface="Meiryo UI" panose="020B0604030504040204" pitchFamily="50" charset="-128"/>
                        </a:rPr>
                        <a:t>万円／</a:t>
                      </a:r>
                      <a:r>
                        <a:rPr kumimoji="1" lang="en-US" altLang="ja-JP" sz="1000" dirty="0">
                          <a:latin typeface="Meiryo UI" panose="020B0604030504040204" pitchFamily="50" charset="-128"/>
                          <a:ea typeface="Meiryo UI" panose="020B0604030504040204" pitchFamily="50" charset="-128"/>
                        </a:rPr>
                        <a:t>kW</a:t>
                      </a:r>
                      <a:r>
                        <a:rPr kumimoji="1" lang="ja-JP" altLang="en-US" sz="1000" dirty="0">
                          <a:latin typeface="Meiryo UI" panose="020B0604030504040204" pitchFamily="50" charset="-128"/>
                          <a:ea typeface="Meiryo UI" panose="020B0604030504040204" pitchFamily="50" charset="-128"/>
                        </a:rPr>
                        <a:t>（上限</a:t>
                      </a:r>
                      <a:r>
                        <a:rPr kumimoji="1" lang="en-US" altLang="ja-JP" sz="1000" dirty="0">
                          <a:latin typeface="Meiryo UI" panose="020B0604030504040204" pitchFamily="50" charset="-128"/>
                          <a:ea typeface="Meiryo UI" panose="020B0604030504040204" pitchFamily="50" charset="-128"/>
                        </a:rPr>
                        <a:t>500</a:t>
                      </a:r>
                      <a:r>
                        <a:rPr kumimoji="1" lang="ja-JP" altLang="en-US" sz="1000" dirty="0">
                          <a:latin typeface="Meiryo UI" panose="020B0604030504040204" pitchFamily="50" charset="-128"/>
                          <a:ea typeface="Meiryo UI" panose="020B0604030504040204" pitchFamily="50" charset="-128"/>
                        </a:rPr>
                        <a:t>万円）</a:t>
                      </a:r>
                      <a:endParaRPr kumimoji="1" lang="en-US" altLang="ja-JP" sz="1000" dirty="0">
                        <a:latin typeface="Meiryo UI" panose="020B0604030504040204" pitchFamily="50" charset="-128"/>
                        <a:ea typeface="Meiryo UI" panose="020B0604030504040204" pitchFamily="50" charset="-128"/>
                      </a:endParaRPr>
                    </a:p>
                    <a:p>
                      <a:pPr>
                        <a:spcBef>
                          <a:spcPts val="600"/>
                        </a:spcBef>
                      </a:pPr>
                      <a:endParaRPr kumimoji="1" lang="en-US" altLang="ja-JP" sz="1000" dirty="0">
                        <a:latin typeface="Meiryo UI" panose="020B0604030504040204" pitchFamily="50" charset="-128"/>
                        <a:ea typeface="Meiryo UI" panose="020B0604030504040204" pitchFamily="50" charset="-128"/>
                      </a:endParaRPr>
                    </a:p>
                  </a:txBody>
                  <a:tcPr marL="68580" marR="68580" marT="34290" marB="34290">
                    <a:solidFill>
                      <a:schemeClr val="bg1">
                        <a:lumMod val="85000"/>
                      </a:schemeClr>
                    </a:solidFill>
                  </a:tcPr>
                </a:tc>
                <a:extLst>
                  <a:ext uri="{0D108BD9-81ED-4DB2-BD59-A6C34878D82A}">
                    <a16:rowId xmlns:a16="http://schemas.microsoft.com/office/drawing/2014/main" val="3925209250"/>
                  </a:ext>
                </a:extLst>
              </a:tr>
              <a:tr h="588645">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東京都</a:t>
                      </a:r>
                      <a:endParaRPr kumimoji="1" lang="en-US" altLang="ja-JP" sz="10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00" dirty="0">
                        <a:latin typeface="Meiryo UI" panose="020B0604030504040204" pitchFamily="50" charset="-128"/>
                        <a:ea typeface="Meiryo UI" panose="020B0604030504040204" pitchFamily="50" charset="-128"/>
                      </a:endParaRPr>
                    </a:p>
                    <a:p>
                      <a:endParaRPr kumimoji="1" lang="ja-JP" altLang="en-US" sz="1000" dirty="0">
                        <a:latin typeface="Meiryo UI" panose="020B0604030504040204" pitchFamily="50" charset="-128"/>
                        <a:ea typeface="Meiryo UI" panose="020B0604030504040204" pitchFamily="50" charset="-128"/>
                      </a:endParaRPr>
                    </a:p>
                  </a:txBody>
                  <a:tcPr marL="68580" marR="68580" marT="34290" marB="34290">
                    <a:solidFill>
                      <a:schemeClr val="bg1">
                        <a:lumMod val="75000"/>
                      </a:schemeClr>
                    </a:solidFill>
                  </a:tcPr>
                </a:tc>
                <a:tc rowSpan="2">
                  <a:txBody>
                    <a:bodyPr/>
                    <a:lstStyle/>
                    <a:p>
                      <a:r>
                        <a:rPr kumimoji="1" lang="ja-JP" altLang="en-US" sz="1000" dirty="0">
                          <a:latin typeface="Meiryo UI" panose="020B0604030504040204" pitchFamily="50" charset="-128"/>
                          <a:ea typeface="Meiryo UI" panose="020B0604030504040204" pitchFamily="50" charset="-128"/>
                        </a:rPr>
                        <a:t>・都民の健康と安全を確保する環境に関する条例</a:t>
                      </a:r>
                    </a:p>
                  </a:txBody>
                  <a:tcPr marL="68580" marR="68580" marT="34290" marB="34290">
                    <a:solidFill>
                      <a:schemeClr val="bg1">
                        <a:lumMod val="85000"/>
                      </a:schemeClr>
                    </a:solidFill>
                  </a:tcPr>
                </a:tc>
                <a:tc>
                  <a:txBody>
                    <a:bodyPr/>
                    <a:lstStyle/>
                    <a:p>
                      <a:r>
                        <a:rPr kumimoji="1" lang="ja-JP" altLang="en-US" sz="1000" dirty="0">
                          <a:latin typeface="Meiryo UI" panose="020B0604030504040204" pitchFamily="50" charset="-128"/>
                          <a:ea typeface="Meiryo UI" panose="020B0604030504040204" pitchFamily="50" charset="-128"/>
                        </a:rPr>
                        <a:t>新築、増築又は改築する建築主（</a:t>
                      </a:r>
                      <a:r>
                        <a:rPr kumimoji="1" lang="en-US" altLang="ja-JP" sz="1000" dirty="0">
                          <a:latin typeface="Meiryo UI" panose="020B0604030504040204" pitchFamily="50" charset="-128"/>
                          <a:ea typeface="Meiryo UI" panose="020B0604030504040204" pitchFamily="50" charset="-128"/>
                        </a:rPr>
                        <a:t>R7.4</a:t>
                      </a:r>
                      <a:r>
                        <a:rPr kumimoji="1" lang="ja-JP" altLang="en-US" sz="1000" dirty="0">
                          <a:latin typeface="Meiryo UI" panose="020B0604030504040204" pitchFamily="50" charset="-128"/>
                          <a:ea typeface="Meiryo UI" panose="020B0604030504040204" pitchFamily="50" charset="-128"/>
                        </a:rPr>
                        <a:t>～）</a:t>
                      </a:r>
                    </a:p>
                    <a:p>
                      <a:endParaRPr kumimoji="1" lang="ja-JP" altLang="en-US" sz="1000" dirty="0">
                        <a:latin typeface="Meiryo UI" panose="020B0604030504040204" pitchFamily="50" charset="-128"/>
                        <a:ea typeface="Meiryo UI" panose="020B0604030504040204" pitchFamily="50" charset="-128"/>
                      </a:endParaRPr>
                    </a:p>
                  </a:txBody>
                  <a:tcPr marL="68580" marR="68580" marT="34290" marB="34290">
                    <a:solidFill>
                      <a:schemeClr val="bg1">
                        <a:lumMod val="85000"/>
                      </a:schemeClr>
                    </a:solidFill>
                  </a:tcPr>
                </a:tc>
                <a:tc>
                  <a:txBody>
                    <a:bodyPr/>
                    <a:lstStyle/>
                    <a:p>
                      <a:endParaRPr kumimoji="1" lang="en-US" altLang="ja-JP" sz="1000" dirty="0">
                        <a:latin typeface="Meiryo UI" panose="020B0604030504040204" pitchFamily="50" charset="-128"/>
                        <a:ea typeface="Meiryo UI" panose="020B0604030504040204" pitchFamily="50" charset="-128"/>
                      </a:endParaRPr>
                    </a:p>
                  </a:txBody>
                  <a:tcPr marL="68580" marR="68580" marT="34290" marB="34290">
                    <a:solidFill>
                      <a:schemeClr val="bg1">
                        <a:lumMod val="85000"/>
                      </a:schemeClr>
                    </a:solidFill>
                  </a:tcPr>
                </a:tc>
                <a:tc>
                  <a:txBody>
                    <a:bodyPr/>
                    <a:lstStyle/>
                    <a:p>
                      <a:pPr>
                        <a:spcAft>
                          <a:spcPts val="900"/>
                        </a:spcAft>
                      </a:pPr>
                      <a:r>
                        <a:rPr kumimoji="1" lang="ja-JP" altLang="en-US" sz="1000">
                          <a:latin typeface="Meiryo UI" panose="020B0604030504040204" pitchFamily="50" charset="-128"/>
                          <a:ea typeface="Meiryo UI" panose="020B0604030504040204" pitchFamily="50" charset="-128"/>
                        </a:rPr>
                        <a:t>建築面積に応じて設置</a:t>
                      </a:r>
                      <a:endParaRPr kumimoji="1" lang="en-US" altLang="ja-JP" sz="1000" dirty="0">
                        <a:latin typeface="Meiryo UI" panose="020B0604030504040204" pitchFamily="50" charset="-128"/>
                        <a:ea typeface="Meiryo UI" panose="020B0604030504040204" pitchFamily="50" charset="-128"/>
                      </a:endParaRPr>
                    </a:p>
                    <a:p>
                      <a:pPr>
                        <a:spcBef>
                          <a:spcPts val="300"/>
                        </a:spcBef>
                      </a:pPr>
                      <a:endParaRPr kumimoji="1" lang="en-US" altLang="ja-JP" sz="1000" dirty="0">
                        <a:latin typeface="Meiryo UI" panose="020B0604030504040204" pitchFamily="50" charset="-128"/>
                        <a:ea typeface="Meiryo UI" panose="020B0604030504040204" pitchFamily="50" charset="-128"/>
                      </a:endParaRPr>
                    </a:p>
                    <a:p>
                      <a:pPr>
                        <a:spcBef>
                          <a:spcPts val="300"/>
                        </a:spcBef>
                      </a:pPr>
                      <a:endParaRPr kumimoji="1" lang="ja-JP" altLang="en-US" sz="1000" dirty="0">
                        <a:latin typeface="Meiryo UI" panose="020B0604030504040204" pitchFamily="50" charset="-128"/>
                        <a:ea typeface="Meiryo UI" panose="020B0604030504040204" pitchFamily="50" charset="-128"/>
                      </a:endParaRPr>
                    </a:p>
                  </a:txBody>
                  <a:tcPr marL="68580" marR="68580" marT="34290" marB="34290">
                    <a:solidFill>
                      <a:schemeClr val="bg1">
                        <a:lumMod val="85000"/>
                      </a:schemeClr>
                    </a:solidFill>
                  </a:tcPr>
                </a:tc>
                <a:tc>
                  <a:txBody>
                    <a:bodyPr/>
                    <a:lstStyle/>
                    <a:p>
                      <a:r>
                        <a:rPr kumimoji="1" lang="zh-TW" altLang="en-US" sz="1000" dirty="0">
                          <a:latin typeface="Meiryo UI" panose="020B0604030504040204" pitchFamily="50" charset="-128"/>
                          <a:ea typeface="Meiryo UI" panose="020B0604030504040204" pitchFamily="50" charset="-128"/>
                        </a:rPr>
                        <a:t>＜太陽光発電設備＞</a:t>
                      </a:r>
                    </a:p>
                    <a:p>
                      <a:r>
                        <a:rPr kumimoji="1" lang="ja-JP" altLang="en-US" sz="1000" dirty="0">
                          <a:latin typeface="Meiryo UI" panose="020B0604030504040204" pitchFamily="50" charset="-128"/>
                          <a:ea typeface="Meiryo UI" panose="020B0604030504040204" pitchFamily="50" charset="-128"/>
                        </a:rPr>
                        <a:t>中小企業等 </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補助率</a:t>
                      </a:r>
                      <a:r>
                        <a:rPr kumimoji="1" lang="en-US" altLang="ja-JP" sz="1000" dirty="0">
                          <a:latin typeface="Meiryo UI" panose="020B0604030504040204" pitchFamily="50" charset="-128"/>
                          <a:ea typeface="Meiryo UI" panose="020B0604030504040204" pitchFamily="50" charset="-128"/>
                        </a:rPr>
                        <a:t>2/3</a:t>
                      </a:r>
                    </a:p>
                    <a:p>
                      <a:r>
                        <a:rPr kumimoji="1" lang="ja-JP" altLang="en-US" sz="1000" dirty="0">
                          <a:latin typeface="Meiryo UI" panose="020B0604030504040204" pitchFamily="50" charset="-128"/>
                          <a:ea typeface="Meiryo UI" panose="020B0604030504040204" pitchFamily="50" charset="-128"/>
                        </a:rPr>
                        <a:t>その他 </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補助率</a:t>
                      </a:r>
                      <a:r>
                        <a:rPr kumimoji="1" lang="en-US" altLang="ja-JP" sz="1000" dirty="0">
                          <a:latin typeface="Meiryo UI" panose="020B0604030504040204" pitchFamily="50" charset="-128"/>
                          <a:ea typeface="Meiryo UI" panose="020B0604030504040204" pitchFamily="50" charset="-128"/>
                        </a:rPr>
                        <a:t>1/2</a:t>
                      </a:r>
                    </a:p>
                    <a:p>
                      <a:r>
                        <a:rPr kumimoji="1" lang="ja-JP" altLang="en-US" sz="1000" dirty="0">
                          <a:latin typeface="Meiryo UI" panose="020B0604030504040204" pitchFamily="50" charset="-128"/>
                          <a:ea typeface="Meiryo UI" panose="020B0604030504040204" pitchFamily="50" charset="-128"/>
                        </a:rPr>
                        <a:t>（上限</a:t>
                      </a:r>
                      <a:r>
                        <a:rPr kumimoji="1" lang="en-US" altLang="ja-JP" sz="1000" dirty="0">
                          <a:latin typeface="Meiryo UI" panose="020B0604030504040204" pitchFamily="50" charset="-128"/>
                          <a:ea typeface="Meiryo UI" panose="020B0604030504040204" pitchFamily="50" charset="-128"/>
                        </a:rPr>
                        <a:t>2</a:t>
                      </a:r>
                      <a:r>
                        <a:rPr kumimoji="1" lang="ja-JP" altLang="en-US" sz="1000" dirty="0">
                          <a:latin typeface="Meiryo UI" panose="020B0604030504040204" pitchFamily="50" charset="-128"/>
                          <a:ea typeface="Meiryo UI" panose="020B0604030504040204" pitchFamily="50" charset="-128"/>
                        </a:rPr>
                        <a:t>億円）</a:t>
                      </a:r>
                      <a:endParaRPr kumimoji="1" lang="en-US" altLang="ja-JP" sz="1000" dirty="0">
                        <a:latin typeface="Meiryo UI" panose="020B0604030504040204" pitchFamily="50" charset="-128"/>
                        <a:ea typeface="Meiryo UI" panose="020B0604030504040204" pitchFamily="50" charset="-128"/>
                      </a:endParaRPr>
                    </a:p>
                  </a:txBody>
                  <a:tcPr marL="68580" marR="68580" marT="34290" marB="34290">
                    <a:solidFill>
                      <a:schemeClr val="bg1">
                        <a:lumMod val="85000"/>
                      </a:schemeClr>
                    </a:solidFill>
                  </a:tcPr>
                </a:tc>
                <a:extLst>
                  <a:ext uri="{0D108BD9-81ED-4DB2-BD59-A6C34878D82A}">
                    <a16:rowId xmlns:a16="http://schemas.microsoft.com/office/drawing/2014/main" val="679178909"/>
                  </a:ext>
                </a:extLst>
              </a:tr>
              <a:tr h="697230">
                <a:tc vMerge="1">
                  <a:txBody>
                    <a:bodyPr/>
                    <a:lstStyle/>
                    <a:p>
                      <a:endParaRPr kumimoji="1" lang="ja-JP" altLang="en-US"/>
                    </a:p>
                  </a:txBody>
                  <a:tcPr/>
                </a:tc>
                <a:tc vMerge="1">
                  <a:txBody>
                    <a:bodyPr/>
                    <a:lstStyle/>
                    <a:p>
                      <a:endParaRPr kumimoji="1" lang="ja-JP" altLang="en-US"/>
                    </a:p>
                  </a:txBody>
                  <a:tcPr/>
                </a:tc>
                <a:tc>
                  <a:txBody>
                    <a:bodyPr/>
                    <a:lstStyle/>
                    <a:p>
                      <a:endParaRPr kumimoji="1" lang="ja-JP" altLang="en-US" sz="1000" dirty="0">
                        <a:latin typeface="Meiryo UI" panose="020B0604030504040204" pitchFamily="50" charset="-128"/>
                        <a:ea typeface="Meiryo UI" panose="020B0604030504040204" pitchFamily="50" charset="-128"/>
                      </a:endParaRPr>
                    </a:p>
                  </a:txBody>
                  <a:tcPr marL="68580" marR="68580" marT="34290" marB="34290">
                    <a:solidFill>
                      <a:schemeClr val="bg1">
                        <a:lumMod val="85000"/>
                      </a:schemeClr>
                    </a:solidFill>
                  </a:tcPr>
                </a:tc>
                <a:tc>
                  <a:txBody>
                    <a:bodyPr/>
                    <a:lstStyle/>
                    <a:p>
                      <a:pPr>
                        <a:spcAft>
                          <a:spcPts val="0"/>
                        </a:spcAft>
                      </a:pPr>
                      <a:r>
                        <a:rPr kumimoji="1" lang="ja-JP" altLang="en-US" sz="1000" dirty="0">
                          <a:latin typeface="Meiryo UI" panose="020B0604030504040204" pitchFamily="50" charset="-128"/>
                          <a:ea typeface="Meiryo UI" panose="020B0604030504040204" pitchFamily="50" charset="-128"/>
                        </a:rPr>
                        <a:t>延床面積が</a:t>
                      </a:r>
                      <a:r>
                        <a:rPr kumimoji="1" lang="en-US" altLang="ja-JP" sz="1000" dirty="0">
                          <a:latin typeface="Meiryo UI" panose="020B0604030504040204" pitchFamily="50" charset="-128"/>
                          <a:ea typeface="Meiryo UI" panose="020B0604030504040204" pitchFamily="50" charset="-128"/>
                        </a:rPr>
                        <a:t>2,000㎡</a:t>
                      </a:r>
                      <a:r>
                        <a:rPr kumimoji="1" lang="ja-JP" altLang="en-US" sz="1000" dirty="0">
                          <a:latin typeface="Meiryo UI" panose="020B0604030504040204" pitchFamily="50" charset="-128"/>
                          <a:ea typeface="Meiryo UI" panose="020B0604030504040204" pitchFamily="50" charset="-128"/>
                        </a:rPr>
                        <a:t>未満の建築物を年</a:t>
                      </a:r>
                      <a:r>
                        <a:rPr kumimoji="1" lang="en-US" altLang="ja-JP" sz="1000" dirty="0">
                          <a:latin typeface="Meiryo UI" panose="020B0604030504040204" pitchFamily="50" charset="-128"/>
                          <a:ea typeface="Meiryo UI" panose="020B0604030504040204" pitchFamily="50" charset="-128"/>
                        </a:rPr>
                        <a:t>20,000㎡ </a:t>
                      </a:r>
                      <a:r>
                        <a:rPr kumimoji="1" lang="ja-JP" altLang="en-US" sz="1000" dirty="0">
                          <a:latin typeface="Meiryo UI" panose="020B0604030504040204" pitchFamily="50" charset="-128"/>
                          <a:ea typeface="Meiryo UI" panose="020B0604030504040204" pitchFamily="50" charset="-128"/>
                        </a:rPr>
                        <a:t>以上新築する建設請負事業者、建物分譲等事業者（</a:t>
                      </a:r>
                      <a:r>
                        <a:rPr kumimoji="1" lang="en-US" altLang="ja-JP" sz="1000" dirty="0">
                          <a:latin typeface="Meiryo UI" panose="020B0604030504040204" pitchFamily="50" charset="-128"/>
                          <a:ea typeface="Meiryo UI" panose="020B0604030504040204" pitchFamily="50" charset="-128"/>
                        </a:rPr>
                        <a:t>R7.4</a:t>
                      </a:r>
                      <a:r>
                        <a:rPr kumimoji="1" lang="ja-JP" altLang="en-US" sz="1000" dirty="0">
                          <a:latin typeface="Meiryo UI" panose="020B0604030504040204" pitchFamily="50" charset="-128"/>
                          <a:ea typeface="Meiryo UI" panose="020B0604030504040204" pitchFamily="50" charset="-128"/>
                        </a:rPr>
                        <a:t>～）</a:t>
                      </a:r>
                      <a:endParaRPr kumimoji="1" lang="en-US" altLang="ja-JP" sz="800" dirty="0">
                        <a:latin typeface="Meiryo UI" panose="020B0604030504040204" pitchFamily="50" charset="-128"/>
                        <a:ea typeface="Meiryo UI" panose="020B0604030504040204" pitchFamily="50" charset="-128"/>
                      </a:endParaRPr>
                    </a:p>
                  </a:txBody>
                  <a:tcPr marL="68580" marR="68580" marT="34290" marB="34290">
                    <a:solidFill>
                      <a:schemeClr val="bg1">
                        <a:lumMod val="85000"/>
                      </a:schemeClr>
                    </a:solidFill>
                  </a:tcPr>
                </a:tc>
                <a:tc>
                  <a:txBody>
                    <a:bodyPr/>
                    <a:lstStyle/>
                    <a:p>
                      <a:r>
                        <a:rPr kumimoji="1" lang="ja-JP" altLang="en-US" sz="1000" dirty="0">
                          <a:latin typeface="Meiryo UI" panose="020B0604030504040204" pitchFamily="50" charset="-128"/>
                          <a:ea typeface="Meiryo UI" panose="020B0604030504040204" pitchFamily="50" charset="-128"/>
                        </a:rPr>
                        <a:t>事業者が供給する棟数に応じて設置</a:t>
                      </a:r>
                    </a:p>
                  </a:txBody>
                  <a:tcPr marL="68580" marR="68580" marT="34290" marB="34290">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＜太陽光発電設備＞</a:t>
                      </a:r>
                      <a:endParaRPr kumimoji="1" lang="en-US" altLang="ja-JP" sz="1000" dirty="0">
                        <a:latin typeface="Meiryo UI" panose="020B0604030504040204" pitchFamily="50" charset="-128"/>
                        <a:ea typeface="Meiryo UI" panose="020B0604030504040204" pitchFamily="50" charset="-128"/>
                      </a:endParaRPr>
                    </a:p>
                    <a:p>
                      <a:r>
                        <a:rPr kumimoji="1" lang="ja-JP" altLang="en-US" sz="1000" dirty="0">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3.6kW</a:t>
                      </a:r>
                      <a:r>
                        <a:rPr kumimoji="1" lang="ja-JP" altLang="en-US" sz="1000" dirty="0">
                          <a:latin typeface="Meiryo UI" panose="020B0604030504040204" pitchFamily="50" charset="-128"/>
                          <a:ea typeface="Meiryo UI" panose="020B0604030504040204" pitchFamily="50" charset="-128"/>
                        </a:rPr>
                        <a:t>以下：</a:t>
                      </a:r>
                      <a:endParaRPr kumimoji="1" lang="en-US" altLang="ja-JP" sz="1000" dirty="0">
                        <a:latin typeface="Meiryo UI" panose="020B0604030504040204" pitchFamily="50" charset="-128"/>
                        <a:ea typeface="Meiryo UI" panose="020B0604030504040204" pitchFamily="50" charset="-128"/>
                      </a:endParaRPr>
                    </a:p>
                    <a:p>
                      <a:r>
                        <a:rPr kumimoji="1" lang="ja-JP" altLang="en-US" sz="1000" dirty="0">
                          <a:latin typeface="Meiryo UI" panose="020B0604030504040204" pitchFamily="50" charset="-128"/>
                          <a:ea typeface="Meiryo UI" panose="020B0604030504040204" pitchFamily="50" charset="-128"/>
                        </a:rPr>
                        <a:t>　</a:t>
                      </a:r>
                      <a:r>
                        <a:rPr kumimoji="1" lang="en-US" altLang="ja-JP" sz="1000" dirty="0">
                          <a:latin typeface="Meiryo UI" panose="020B0604030504040204" pitchFamily="50" charset="-128"/>
                          <a:ea typeface="Meiryo UI" panose="020B0604030504040204" pitchFamily="50" charset="-128"/>
                        </a:rPr>
                        <a:t>12</a:t>
                      </a:r>
                      <a:r>
                        <a:rPr kumimoji="1" lang="ja-JP" altLang="en-US" sz="1000" dirty="0">
                          <a:latin typeface="Meiryo UI" panose="020B0604030504040204" pitchFamily="50" charset="-128"/>
                          <a:ea typeface="Meiryo UI" panose="020B0604030504040204" pitchFamily="50" charset="-128"/>
                        </a:rPr>
                        <a:t>万円／</a:t>
                      </a:r>
                      <a:r>
                        <a:rPr kumimoji="1" lang="en-US" altLang="ja-JP" sz="1000" dirty="0">
                          <a:latin typeface="Meiryo UI" panose="020B0604030504040204" pitchFamily="50" charset="-128"/>
                          <a:ea typeface="Meiryo UI" panose="020B0604030504040204" pitchFamily="50" charset="-128"/>
                        </a:rPr>
                        <a:t>kW</a:t>
                      </a:r>
                      <a:r>
                        <a:rPr kumimoji="1" lang="ja-JP" altLang="en-US" sz="1000" dirty="0">
                          <a:latin typeface="Meiryo UI" panose="020B0604030504040204" pitchFamily="50" charset="-128"/>
                          <a:ea typeface="Meiryo UI" panose="020B0604030504040204" pitchFamily="50" charset="-128"/>
                        </a:rPr>
                        <a:t>（上限</a:t>
                      </a:r>
                      <a:r>
                        <a:rPr kumimoji="1" lang="en-US" altLang="ja-JP" sz="1000" dirty="0">
                          <a:latin typeface="Meiryo UI" panose="020B0604030504040204" pitchFamily="50" charset="-128"/>
                          <a:ea typeface="Meiryo UI" panose="020B0604030504040204" pitchFamily="50" charset="-128"/>
                        </a:rPr>
                        <a:t>36</a:t>
                      </a:r>
                      <a:r>
                        <a:rPr kumimoji="1" lang="ja-JP" altLang="en-US" sz="1000" dirty="0">
                          <a:latin typeface="Meiryo UI" panose="020B0604030504040204" pitchFamily="50" charset="-128"/>
                          <a:ea typeface="Meiryo UI" panose="020B0604030504040204" pitchFamily="50" charset="-128"/>
                        </a:rPr>
                        <a:t>万円）</a:t>
                      </a:r>
                      <a:endParaRPr kumimoji="1" lang="en-US" altLang="ja-JP" sz="1000" dirty="0">
                        <a:latin typeface="Meiryo UI" panose="020B0604030504040204" pitchFamily="50" charset="-128"/>
                        <a:ea typeface="Meiryo UI" panose="020B0604030504040204" pitchFamily="50" charset="-128"/>
                      </a:endParaRPr>
                    </a:p>
                    <a:p>
                      <a:pPr algn="l"/>
                      <a:r>
                        <a:rPr kumimoji="1" lang="ja-JP" altLang="en-US" sz="1000" dirty="0">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3.6kW</a:t>
                      </a:r>
                      <a:r>
                        <a:rPr kumimoji="1" lang="ja-JP" altLang="en-US" sz="1000" dirty="0">
                          <a:latin typeface="Meiryo UI" panose="020B0604030504040204" pitchFamily="50" charset="-128"/>
                          <a:ea typeface="Meiryo UI" panose="020B0604030504040204" pitchFamily="50" charset="-128"/>
                        </a:rPr>
                        <a:t>超</a:t>
                      </a:r>
                      <a:r>
                        <a:rPr kumimoji="1" lang="en-US" altLang="ja-JP" sz="1000" dirty="0">
                          <a:latin typeface="Meiryo UI" panose="020B0604030504040204" pitchFamily="50" charset="-128"/>
                          <a:ea typeface="Meiryo UI" panose="020B0604030504040204" pitchFamily="50" charset="-128"/>
                        </a:rPr>
                        <a:t>50kW</a:t>
                      </a:r>
                      <a:r>
                        <a:rPr kumimoji="1" lang="ja-JP" altLang="en-US" sz="1000" dirty="0">
                          <a:latin typeface="Meiryo UI" panose="020B0604030504040204" pitchFamily="50" charset="-128"/>
                          <a:ea typeface="Meiryo UI" panose="020B0604030504040204" pitchFamily="50" charset="-128"/>
                        </a:rPr>
                        <a:t>未満：</a:t>
                      </a:r>
                      <a:endParaRPr kumimoji="1" lang="en-US" altLang="ja-JP" sz="1000" dirty="0">
                        <a:latin typeface="Meiryo UI" panose="020B0604030504040204" pitchFamily="50" charset="-128"/>
                        <a:ea typeface="Meiryo UI" panose="020B0604030504040204" pitchFamily="50" charset="-128"/>
                      </a:endParaRPr>
                    </a:p>
                    <a:p>
                      <a:pPr algn="l"/>
                      <a:r>
                        <a:rPr kumimoji="1" lang="ja-JP" altLang="en-US" sz="1000" dirty="0">
                          <a:latin typeface="Meiryo UI" panose="020B0604030504040204" pitchFamily="50" charset="-128"/>
                          <a:ea typeface="Meiryo UI" panose="020B0604030504040204" pitchFamily="50" charset="-128"/>
                        </a:rPr>
                        <a:t>　</a:t>
                      </a:r>
                      <a:r>
                        <a:rPr kumimoji="1" lang="en-US" altLang="ja-JP" sz="1000" dirty="0">
                          <a:latin typeface="Meiryo UI" panose="020B0604030504040204" pitchFamily="50" charset="-128"/>
                          <a:ea typeface="Meiryo UI" panose="020B0604030504040204" pitchFamily="50" charset="-128"/>
                        </a:rPr>
                        <a:t>10</a:t>
                      </a:r>
                      <a:r>
                        <a:rPr kumimoji="1" lang="ja-JP" altLang="en-US" sz="1000" dirty="0">
                          <a:latin typeface="Meiryo UI" panose="020B0604030504040204" pitchFamily="50" charset="-128"/>
                          <a:ea typeface="Meiryo UI" panose="020B0604030504040204" pitchFamily="50" charset="-128"/>
                        </a:rPr>
                        <a:t>万円／</a:t>
                      </a:r>
                      <a:r>
                        <a:rPr kumimoji="1" lang="en-US" altLang="ja-JP" sz="1000" dirty="0">
                          <a:latin typeface="Meiryo UI" panose="020B0604030504040204" pitchFamily="50" charset="-128"/>
                          <a:ea typeface="Meiryo UI" panose="020B0604030504040204" pitchFamily="50" charset="-128"/>
                        </a:rPr>
                        <a:t>kW</a:t>
                      </a:r>
                    </a:p>
                  </a:txBody>
                  <a:tcPr marL="68580" marR="68580" marT="34290" marB="34290">
                    <a:solidFill>
                      <a:schemeClr val="bg1">
                        <a:lumMod val="85000"/>
                      </a:schemeClr>
                    </a:solidFill>
                  </a:tcPr>
                </a:tc>
                <a:extLst>
                  <a:ext uri="{0D108BD9-81ED-4DB2-BD59-A6C34878D82A}">
                    <a16:rowId xmlns:a16="http://schemas.microsoft.com/office/drawing/2014/main" val="2634942269"/>
                  </a:ext>
                </a:extLst>
              </a:tr>
              <a:tr h="435973">
                <a:tc rowSpan="2">
                  <a:txBody>
                    <a:bodyPr/>
                    <a:lstStyle/>
                    <a:p>
                      <a:r>
                        <a:rPr kumimoji="1" lang="ja-JP" altLang="en-US" sz="1000" dirty="0">
                          <a:latin typeface="Meiryo UI" panose="020B0604030504040204" pitchFamily="50" charset="-128"/>
                          <a:ea typeface="Meiryo UI" panose="020B0604030504040204" pitchFamily="50" charset="-128"/>
                        </a:rPr>
                        <a:t>川崎市</a:t>
                      </a:r>
                      <a:endParaRPr kumimoji="1" lang="en-US" altLang="ja-JP" sz="1000" dirty="0">
                        <a:latin typeface="Meiryo UI" panose="020B0604030504040204" pitchFamily="50" charset="-128"/>
                        <a:ea typeface="Meiryo UI" panose="020B0604030504040204" pitchFamily="50" charset="-128"/>
                      </a:endParaRPr>
                    </a:p>
                  </a:txBody>
                  <a:tcPr marL="68580" marR="68580" marT="34290" marB="34290">
                    <a:solidFill>
                      <a:schemeClr val="bg1">
                        <a:lumMod val="75000"/>
                      </a:schemeClr>
                    </a:solidFill>
                  </a:tcPr>
                </a:tc>
                <a:tc rowSpan="2">
                  <a:txBody>
                    <a:bodyPr/>
                    <a:lstStyle/>
                    <a:p>
                      <a:r>
                        <a:rPr kumimoji="1" lang="ja-JP" altLang="en-US" sz="1000" dirty="0">
                          <a:latin typeface="Meiryo UI" panose="020B0604030504040204" pitchFamily="50" charset="-128"/>
                          <a:ea typeface="Meiryo UI" panose="020B0604030504040204" pitchFamily="50" charset="-128"/>
                        </a:rPr>
                        <a:t>・川崎市地球温暖化対策等の推進に関する条例</a:t>
                      </a:r>
                    </a:p>
                  </a:txBody>
                  <a:tcPr marL="68580" marR="68580" marT="34290" marB="34290">
                    <a:solidFill>
                      <a:schemeClr val="bg1">
                        <a:lumMod val="85000"/>
                      </a:schemeClr>
                    </a:solidFill>
                  </a:tcPr>
                </a:tc>
                <a:tc>
                  <a:txBody>
                    <a:bodyPr/>
                    <a:lstStyle/>
                    <a:p>
                      <a:r>
                        <a:rPr kumimoji="1" lang="ja-JP" altLang="en-US" sz="1000" dirty="0">
                          <a:latin typeface="Meiryo UI" panose="020B0604030504040204" pitchFamily="50" charset="-128"/>
                          <a:ea typeface="Meiryo UI" panose="020B0604030504040204" pitchFamily="50" charset="-128"/>
                        </a:rPr>
                        <a:t>新築・増築する建築主</a:t>
                      </a:r>
                      <a:endParaRPr kumimoji="1" lang="en-US" altLang="ja-JP" sz="10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R7.4</a:t>
                      </a:r>
                      <a:r>
                        <a:rPr kumimoji="1" lang="ja-JP" altLang="en-US" sz="1000" dirty="0">
                          <a:latin typeface="Meiryo UI" panose="020B0604030504040204" pitchFamily="50" charset="-128"/>
                          <a:ea typeface="Meiryo UI" panose="020B0604030504040204" pitchFamily="50" charset="-128"/>
                        </a:rPr>
                        <a:t>～）</a:t>
                      </a:r>
                    </a:p>
                  </a:txBody>
                  <a:tcPr marL="68580" marR="68580" marT="34290" marB="34290">
                    <a:solidFill>
                      <a:schemeClr val="bg1">
                        <a:lumMod val="85000"/>
                      </a:schemeClr>
                    </a:solidFill>
                  </a:tcPr>
                </a:tc>
                <a:tc>
                  <a:txBody>
                    <a:bodyPr/>
                    <a:lstStyle/>
                    <a:p>
                      <a:endParaRPr kumimoji="1" lang="en-US" altLang="ja-JP" sz="1000" dirty="0">
                        <a:latin typeface="Meiryo UI" panose="020B0604030504040204" pitchFamily="50" charset="-128"/>
                        <a:ea typeface="Meiryo UI" panose="020B0604030504040204" pitchFamily="50" charset="-128"/>
                      </a:endParaRPr>
                    </a:p>
                  </a:txBody>
                  <a:tcPr marL="68580" marR="68580" marT="34290" marB="34290">
                    <a:solidFill>
                      <a:schemeClr val="bg1">
                        <a:lumMod val="85000"/>
                      </a:schemeClr>
                    </a:solidFill>
                  </a:tcPr>
                </a:tc>
                <a:tc>
                  <a:txBody>
                    <a:bodyPr/>
                    <a:lstStyle/>
                    <a:p>
                      <a:r>
                        <a:rPr kumimoji="1" lang="ja-JP" altLang="en-US" sz="1000" dirty="0">
                          <a:latin typeface="Meiryo UI" panose="020B0604030504040204" pitchFamily="50" charset="-128"/>
                          <a:ea typeface="Meiryo UI" panose="020B0604030504040204" pitchFamily="50" charset="-128"/>
                        </a:rPr>
                        <a:t>建築面積に応じて設置</a:t>
                      </a:r>
                      <a:endParaRPr kumimoji="1" lang="en-US" altLang="ja-JP" sz="1000" dirty="0">
                        <a:latin typeface="Meiryo UI" panose="020B0604030504040204" pitchFamily="50" charset="-128"/>
                        <a:ea typeface="Meiryo UI" panose="020B0604030504040204" pitchFamily="50" charset="-128"/>
                      </a:endParaRPr>
                    </a:p>
                    <a:p>
                      <a:endParaRPr kumimoji="1" lang="en-US" altLang="ja-JP" sz="1000" dirty="0">
                        <a:latin typeface="Meiryo UI" panose="020B0604030504040204" pitchFamily="50" charset="-128"/>
                        <a:ea typeface="Meiryo UI" panose="020B0604030504040204" pitchFamily="50" charset="-128"/>
                      </a:endParaRPr>
                    </a:p>
                    <a:p>
                      <a:endParaRPr kumimoji="1" lang="ja-JP" altLang="en-US" sz="1000" dirty="0">
                        <a:latin typeface="Meiryo UI" panose="020B0604030504040204" pitchFamily="50" charset="-128"/>
                        <a:ea typeface="Meiryo UI" panose="020B0604030504040204" pitchFamily="50" charset="-128"/>
                      </a:endParaRPr>
                    </a:p>
                  </a:txBody>
                  <a:tcPr marL="68580" marR="68580" marT="34290" marB="34290">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＜太陽光発電設備＞</a:t>
                      </a:r>
                      <a:endParaRPr kumimoji="1" lang="en-US" altLang="ja-JP" sz="10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中小企業等 </a:t>
                      </a:r>
                      <a:endParaRPr kumimoji="1" lang="en-US" altLang="ja-JP" sz="10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50kW</a:t>
                      </a:r>
                      <a:r>
                        <a:rPr kumimoji="1" lang="ja-JP" altLang="en-US" sz="1000" dirty="0">
                          <a:latin typeface="Meiryo UI" panose="020B0604030504040204" pitchFamily="50" charset="-128"/>
                          <a:ea typeface="Meiryo UI" panose="020B0604030504040204" pitchFamily="50" charset="-128"/>
                        </a:rPr>
                        <a:t>未満：補助率</a:t>
                      </a:r>
                      <a:r>
                        <a:rPr kumimoji="1" lang="en-US" altLang="ja-JP" sz="1000" dirty="0">
                          <a:latin typeface="Meiryo UI" panose="020B0604030504040204" pitchFamily="50" charset="-128"/>
                          <a:ea typeface="Meiryo UI" panose="020B0604030504040204" pitchFamily="50" charset="-128"/>
                        </a:rPr>
                        <a:t>1/3</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（上限</a:t>
                      </a:r>
                      <a:r>
                        <a:rPr kumimoji="1" lang="en-US" altLang="ja-JP" sz="1000" dirty="0">
                          <a:latin typeface="Meiryo UI" panose="020B0604030504040204" pitchFamily="50" charset="-128"/>
                          <a:ea typeface="Meiryo UI" panose="020B0604030504040204" pitchFamily="50" charset="-128"/>
                        </a:rPr>
                        <a:t>200</a:t>
                      </a:r>
                      <a:r>
                        <a:rPr kumimoji="1" lang="ja-JP" altLang="en-US" sz="1000" dirty="0">
                          <a:latin typeface="Meiryo UI" panose="020B0604030504040204" pitchFamily="50" charset="-128"/>
                          <a:ea typeface="Meiryo UI" panose="020B0604030504040204" pitchFamily="50" charset="-128"/>
                        </a:rPr>
                        <a:t>万円）</a:t>
                      </a:r>
                    </a:p>
                  </a:txBody>
                  <a:tcPr marL="68580" marR="68580" marT="34290" marB="34290">
                    <a:solidFill>
                      <a:schemeClr val="bg1">
                        <a:lumMod val="85000"/>
                      </a:schemeClr>
                    </a:solidFill>
                  </a:tcPr>
                </a:tc>
                <a:extLst>
                  <a:ext uri="{0D108BD9-81ED-4DB2-BD59-A6C34878D82A}">
                    <a16:rowId xmlns:a16="http://schemas.microsoft.com/office/drawing/2014/main" val="850174050"/>
                  </a:ext>
                </a:extLst>
              </a:tr>
              <a:tr h="822960">
                <a:tc vMerge="1">
                  <a:txBody>
                    <a:bodyPr/>
                    <a:lstStyle/>
                    <a:p>
                      <a:endParaRPr kumimoji="1" lang="ja-JP" altLang="en-US"/>
                    </a:p>
                  </a:txBody>
                  <a:tcPr/>
                </a:tc>
                <a:tc vMerge="1">
                  <a:txBody>
                    <a:bodyPr/>
                    <a:lstStyle/>
                    <a:p>
                      <a:endParaRPr kumimoji="1" lang="ja-JP" altLang="en-US"/>
                    </a:p>
                  </a:txBody>
                  <a:tcPr/>
                </a:tc>
                <a:tc>
                  <a:txBody>
                    <a:bodyPr/>
                    <a:lstStyle/>
                    <a:p>
                      <a:endParaRPr kumimoji="1" lang="ja-JP" altLang="en-US" sz="1000" dirty="0">
                        <a:latin typeface="Meiryo UI" panose="020B0604030504040204" pitchFamily="50" charset="-128"/>
                        <a:ea typeface="Meiryo UI" panose="020B0604030504040204" pitchFamily="50" charset="-128"/>
                      </a:endParaRPr>
                    </a:p>
                  </a:txBody>
                  <a:tcPr marL="68580" marR="68580" marT="34290" marB="34290">
                    <a:solidFill>
                      <a:schemeClr val="bg1">
                        <a:lumMod val="85000"/>
                      </a:schemeClr>
                    </a:solidFill>
                  </a:tcPr>
                </a:tc>
                <a:tc>
                  <a:txBody>
                    <a:bodyPr/>
                    <a:lstStyle/>
                    <a:p>
                      <a:r>
                        <a:rPr kumimoji="1" lang="ja-JP" altLang="en-US" sz="1000" dirty="0">
                          <a:latin typeface="Meiryo UI" panose="020B0604030504040204" pitchFamily="50" charset="-128"/>
                          <a:ea typeface="Meiryo UI" panose="020B0604030504040204" pitchFamily="50" charset="-128"/>
                        </a:rPr>
                        <a:t>延床面積が</a:t>
                      </a:r>
                      <a:r>
                        <a:rPr kumimoji="1" lang="en-US" altLang="ja-JP" sz="1000" dirty="0">
                          <a:latin typeface="Meiryo UI" panose="020B0604030504040204" pitchFamily="50" charset="-128"/>
                          <a:ea typeface="Meiryo UI" panose="020B0604030504040204" pitchFamily="50" charset="-128"/>
                        </a:rPr>
                        <a:t>2,000㎡</a:t>
                      </a:r>
                      <a:r>
                        <a:rPr kumimoji="1" lang="ja-JP" altLang="en-US" sz="1000" dirty="0">
                          <a:latin typeface="Meiryo UI" panose="020B0604030504040204" pitchFamily="50" charset="-128"/>
                          <a:ea typeface="Meiryo UI" panose="020B0604030504040204" pitchFamily="50" charset="-128"/>
                        </a:rPr>
                        <a:t>未満の建築物を年</a:t>
                      </a:r>
                      <a:r>
                        <a:rPr kumimoji="1" lang="en-US" altLang="ja-JP" sz="1000" dirty="0">
                          <a:latin typeface="Meiryo UI" panose="020B0604030504040204" pitchFamily="50" charset="-128"/>
                          <a:ea typeface="Meiryo UI" panose="020B0604030504040204" pitchFamily="50" charset="-128"/>
                        </a:rPr>
                        <a:t>5,000㎡</a:t>
                      </a:r>
                      <a:r>
                        <a:rPr kumimoji="1" lang="ja-JP" altLang="en-US" sz="1000" dirty="0">
                          <a:latin typeface="Meiryo UI" panose="020B0604030504040204" pitchFamily="50" charset="-128"/>
                          <a:ea typeface="Meiryo UI" panose="020B0604030504040204" pitchFamily="50" charset="-128"/>
                        </a:rPr>
                        <a:t>以上新築する建築事業者</a:t>
                      </a:r>
                      <a:endParaRPr kumimoji="1" lang="en-US" altLang="ja-JP" sz="1000" dirty="0">
                        <a:latin typeface="Meiryo UI" panose="020B0604030504040204" pitchFamily="50" charset="-128"/>
                        <a:ea typeface="Meiryo UI" panose="020B0604030504040204" pitchFamily="50" charset="-128"/>
                      </a:endParaRPr>
                    </a:p>
                    <a:p>
                      <a:r>
                        <a:rPr kumimoji="1" lang="ja-JP" altLang="en-US" sz="1000" dirty="0">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R7.4</a:t>
                      </a:r>
                      <a:r>
                        <a:rPr kumimoji="1" lang="ja-JP" altLang="en-US" sz="1000" dirty="0">
                          <a:latin typeface="Meiryo UI" panose="020B0604030504040204" pitchFamily="50" charset="-128"/>
                          <a:ea typeface="Meiryo UI" panose="020B0604030504040204" pitchFamily="50" charset="-128"/>
                        </a:rPr>
                        <a:t>～）</a:t>
                      </a:r>
                    </a:p>
                  </a:txBody>
                  <a:tcPr marL="68580" marR="68580" marT="34290" marB="34290">
                    <a:solidFill>
                      <a:schemeClr val="bg1">
                        <a:lumMod val="85000"/>
                      </a:schemeClr>
                    </a:solidFill>
                  </a:tcPr>
                </a:tc>
                <a:tc>
                  <a:txBody>
                    <a:bodyPr/>
                    <a:lstStyle/>
                    <a:p>
                      <a:r>
                        <a:rPr kumimoji="1" lang="ja-JP" altLang="en-US" sz="1000" dirty="0">
                          <a:latin typeface="Meiryo UI" panose="020B0604030504040204" pitchFamily="50" charset="-128"/>
                          <a:ea typeface="Meiryo UI" panose="020B0604030504040204" pitchFamily="50" charset="-128"/>
                        </a:rPr>
                        <a:t>事業者が供給する棟数に応じて設置</a:t>
                      </a:r>
                    </a:p>
                  </a:txBody>
                  <a:tcPr marL="68580" marR="68580" marT="34290" marB="34290">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＜太陽光発電設備＞</a:t>
                      </a:r>
                      <a:endParaRPr kumimoji="1" lang="en-US" altLang="ja-JP" sz="1000" dirty="0">
                        <a:latin typeface="Meiryo UI" panose="020B0604030504040204" pitchFamily="50" charset="-128"/>
                        <a:ea typeface="Meiryo UI" panose="020B0604030504040204" pitchFamily="50" charset="-128"/>
                      </a:endParaRPr>
                    </a:p>
                    <a:p>
                      <a:r>
                        <a:rPr kumimoji="1" lang="ja-JP" altLang="en-US" sz="1000" dirty="0">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FIT</a:t>
                      </a:r>
                      <a:r>
                        <a:rPr kumimoji="1" lang="ja-JP" altLang="en-US" sz="1000" dirty="0">
                          <a:latin typeface="Meiryo UI" panose="020B0604030504040204" pitchFamily="50" charset="-128"/>
                          <a:ea typeface="Meiryo UI" panose="020B0604030504040204" pitchFamily="50" charset="-128"/>
                        </a:rPr>
                        <a:t>適用：</a:t>
                      </a:r>
                      <a:r>
                        <a:rPr kumimoji="1" lang="en-US" altLang="ja-JP" sz="1000" dirty="0">
                          <a:latin typeface="Meiryo UI" panose="020B0604030504040204" pitchFamily="50" charset="-128"/>
                          <a:ea typeface="Meiryo UI" panose="020B0604030504040204" pitchFamily="50" charset="-128"/>
                        </a:rPr>
                        <a:t>4</a:t>
                      </a:r>
                      <a:r>
                        <a:rPr kumimoji="1" lang="ja-JP" altLang="en-US" sz="1000" dirty="0">
                          <a:latin typeface="Meiryo UI" panose="020B0604030504040204" pitchFamily="50" charset="-128"/>
                          <a:ea typeface="Meiryo UI" panose="020B0604030504040204" pitchFamily="50" charset="-128"/>
                        </a:rPr>
                        <a:t>万円／件</a:t>
                      </a:r>
                      <a:endParaRPr kumimoji="1" lang="en-US" altLang="ja-JP" sz="1000" dirty="0">
                        <a:latin typeface="Meiryo UI" panose="020B0604030504040204" pitchFamily="50" charset="-128"/>
                        <a:ea typeface="Meiryo UI" panose="020B0604030504040204" pitchFamily="50" charset="-128"/>
                      </a:endParaRPr>
                    </a:p>
                    <a:p>
                      <a:r>
                        <a:rPr kumimoji="1" lang="ja-JP" altLang="en-US" sz="1000" dirty="0">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FIT</a:t>
                      </a:r>
                      <a:r>
                        <a:rPr kumimoji="1" lang="ja-JP" altLang="en-US" sz="1000" dirty="0">
                          <a:latin typeface="Meiryo UI" panose="020B0604030504040204" pitchFamily="50" charset="-128"/>
                          <a:ea typeface="Meiryo UI" panose="020B0604030504040204" pitchFamily="50" charset="-128"/>
                        </a:rPr>
                        <a:t>適用無：（上限</a:t>
                      </a:r>
                      <a:r>
                        <a:rPr kumimoji="1" lang="en-US" altLang="ja-JP" sz="1000" dirty="0">
                          <a:latin typeface="Meiryo UI" panose="020B0604030504040204" pitchFamily="50" charset="-128"/>
                          <a:ea typeface="Meiryo UI" panose="020B0604030504040204" pitchFamily="50" charset="-128"/>
                        </a:rPr>
                        <a:t>28</a:t>
                      </a:r>
                      <a:r>
                        <a:rPr kumimoji="1" lang="ja-JP" altLang="en-US" sz="1000" dirty="0">
                          <a:latin typeface="Meiryo UI" panose="020B0604030504040204" pitchFamily="50" charset="-128"/>
                          <a:ea typeface="Meiryo UI" panose="020B0604030504040204" pitchFamily="50" charset="-128"/>
                        </a:rPr>
                        <a:t>万円）</a:t>
                      </a:r>
                      <a:endParaRPr kumimoji="1" lang="en-US" altLang="ja-JP" sz="1000" dirty="0">
                        <a:latin typeface="Meiryo UI" panose="020B0604030504040204" pitchFamily="50" charset="-128"/>
                        <a:ea typeface="Meiryo UI" panose="020B0604030504040204" pitchFamily="50" charset="-128"/>
                      </a:endParaRPr>
                    </a:p>
                    <a:p>
                      <a:r>
                        <a:rPr kumimoji="1" lang="ja-JP" altLang="en-US" sz="1000" dirty="0">
                          <a:latin typeface="Meiryo UI" panose="020B0604030504040204" pitchFamily="50" charset="-128"/>
                          <a:ea typeface="Meiryo UI" panose="020B0604030504040204" pitchFamily="50" charset="-128"/>
                        </a:rPr>
                        <a:t>　　次のいずれか低い額</a:t>
                      </a:r>
                      <a:endParaRPr kumimoji="1" lang="en-US" altLang="ja-JP" sz="1000" dirty="0">
                        <a:latin typeface="Meiryo UI" panose="020B0604030504040204" pitchFamily="50" charset="-128"/>
                        <a:ea typeface="Meiryo UI" panose="020B0604030504040204" pitchFamily="50" charset="-128"/>
                      </a:endParaRPr>
                    </a:p>
                    <a:p>
                      <a:r>
                        <a:rPr kumimoji="1" lang="ja-JP" altLang="en-US" sz="1000" dirty="0">
                          <a:latin typeface="Meiryo UI" panose="020B0604030504040204" pitchFamily="50" charset="-128"/>
                          <a:ea typeface="Meiryo UI" panose="020B0604030504040204" pitchFamily="50" charset="-128"/>
                        </a:rPr>
                        <a:t>　　　　</a:t>
                      </a:r>
                      <a:r>
                        <a:rPr kumimoji="1" lang="en-US" altLang="ja-JP" sz="1000" dirty="0">
                          <a:latin typeface="Meiryo UI" panose="020B0604030504040204" pitchFamily="50" charset="-128"/>
                          <a:ea typeface="Meiryo UI" panose="020B0604030504040204" pitchFamily="50" charset="-128"/>
                        </a:rPr>
                        <a:t>7</a:t>
                      </a:r>
                      <a:r>
                        <a:rPr kumimoji="1" lang="ja-JP" altLang="en-US" sz="1000" dirty="0">
                          <a:latin typeface="Meiryo UI" panose="020B0604030504040204" pitchFamily="50" charset="-128"/>
                          <a:ea typeface="Meiryo UI" panose="020B0604030504040204" pitchFamily="50" charset="-128"/>
                        </a:rPr>
                        <a:t>万円／</a:t>
                      </a:r>
                      <a:r>
                        <a:rPr kumimoji="1" lang="en-US" altLang="ja-JP" sz="1000" dirty="0">
                          <a:latin typeface="Meiryo UI" panose="020B0604030504040204" pitchFamily="50" charset="-128"/>
                          <a:ea typeface="Meiryo UI" panose="020B0604030504040204" pitchFamily="50" charset="-128"/>
                        </a:rPr>
                        <a:t>kW</a:t>
                      </a:r>
                    </a:p>
                    <a:p>
                      <a:r>
                        <a:rPr kumimoji="1" lang="ja-JP" altLang="en-US" sz="1000" dirty="0">
                          <a:latin typeface="Meiryo UI" panose="020B0604030504040204" pitchFamily="50" charset="-128"/>
                          <a:ea typeface="Meiryo UI" panose="020B0604030504040204" pitchFamily="50" charset="-128"/>
                        </a:rPr>
                        <a:t>　　　　対象経費</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補助率</a:t>
                      </a:r>
                      <a:r>
                        <a:rPr kumimoji="1" lang="en-US" altLang="ja-JP" sz="1000" dirty="0">
                          <a:latin typeface="Meiryo UI" panose="020B0604030504040204" pitchFamily="50" charset="-128"/>
                          <a:ea typeface="Meiryo UI" panose="020B0604030504040204" pitchFamily="50" charset="-128"/>
                        </a:rPr>
                        <a:t>1/2</a:t>
                      </a:r>
                      <a:endParaRPr kumimoji="1" lang="ja-JP" altLang="en-US" sz="1000" dirty="0">
                        <a:latin typeface="Meiryo UI" panose="020B0604030504040204" pitchFamily="50" charset="-128"/>
                        <a:ea typeface="Meiryo UI" panose="020B0604030504040204" pitchFamily="50" charset="-128"/>
                      </a:endParaRPr>
                    </a:p>
                  </a:txBody>
                  <a:tcPr marL="68580" marR="68580" marT="34290" marB="34290">
                    <a:solidFill>
                      <a:schemeClr val="bg1">
                        <a:lumMod val="85000"/>
                      </a:schemeClr>
                    </a:solidFill>
                  </a:tcPr>
                </a:tc>
                <a:extLst>
                  <a:ext uri="{0D108BD9-81ED-4DB2-BD59-A6C34878D82A}">
                    <a16:rowId xmlns:a16="http://schemas.microsoft.com/office/drawing/2014/main" val="3121839641"/>
                  </a:ext>
                </a:extLst>
              </a:tr>
            </a:tbl>
          </a:graphicData>
        </a:graphic>
      </p:graphicFrame>
      <p:sp>
        <p:nvSpPr>
          <p:cNvPr id="2" name="テキスト ボックス 1">
            <a:extLst>
              <a:ext uri="{FF2B5EF4-FFF2-40B4-BE49-F238E27FC236}">
                <a16:creationId xmlns:a16="http://schemas.microsoft.com/office/drawing/2014/main" id="{034D6599-BE19-58C8-2FAE-504AA33765D7}"/>
              </a:ext>
            </a:extLst>
          </p:cNvPr>
          <p:cNvSpPr txBox="1"/>
          <p:nvPr/>
        </p:nvSpPr>
        <p:spPr>
          <a:xfrm>
            <a:off x="5169494" y="1596625"/>
            <a:ext cx="1895574" cy="338554"/>
          </a:xfrm>
          <a:prstGeom prst="rect">
            <a:avLst/>
          </a:prstGeom>
          <a:noFill/>
          <a:ln w="15875">
            <a:solidFill>
              <a:schemeClr val="tx1"/>
            </a:solidFill>
            <a:prstDash val="dashDot"/>
          </a:ln>
        </p:spPr>
        <p:txBody>
          <a:bodyPr wrap="square" rtlCol="0" anchor="ctr" anchorCtr="0">
            <a:spAutoFit/>
          </a:bodyPr>
          <a:lstStyle/>
          <a:p>
            <a:pPr defTabSz="685814">
              <a:spcBef>
                <a:spcPts val="450"/>
              </a:spcBef>
              <a:defRPr/>
            </a:pPr>
            <a:r>
              <a:rPr lang="ja-JP" altLang="en-US" sz="800" dirty="0">
                <a:latin typeface="Meiryo UI" panose="020B0604030504040204" pitchFamily="50" charset="-128"/>
                <a:ea typeface="Meiryo UI" panose="020B0604030504040204" pitchFamily="50" charset="-128"/>
              </a:rPr>
              <a:t>目安）延床面積</a:t>
            </a:r>
            <a:r>
              <a:rPr lang="en-US" altLang="ja-JP" sz="800" dirty="0">
                <a:latin typeface="Meiryo UI" panose="020B0604030504040204" pitchFamily="50" charset="-128"/>
                <a:ea typeface="Meiryo UI" panose="020B0604030504040204" pitchFamily="50" charset="-128"/>
              </a:rPr>
              <a:t>2,000</a:t>
            </a:r>
            <a:r>
              <a:rPr lang="ja-JP" altLang="en-US" sz="800" dirty="0">
                <a:latin typeface="Meiryo UI" panose="020B0604030504040204" pitchFamily="50" charset="-128"/>
                <a:ea typeface="Meiryo UI" panose="020B0604030504040204" pitchFamily="50" charset="-128"/>
              </a:rPr>
              <a:t>㎡の事務所で</a:t>
            </a:r>
            <a:endParaRPr lang="en-US" altLang="ja-JP" sz="800" dirty="0">
              <a:latin typeface="Meiryo UI" panose="020B0604030504040204" pitchFamily="50" charset="-128"/>
              <a:ea typeface="Meiryo UI" panose="020B0604030504040204" pitchFamily="50" charset="-128"/>
            </a:endParaRPr>
          </a:p>
          <a:p>
            <a:pPr defTabSz="685814">
              <a:defRPr/>
            </a:pPr>
            <a:r>
              <a:rPr lang="ja-JP" altLang="en-US" sz="800" dirty="0">
                <a:latin typeface="Meiryo UI" panose="020B0604030504040204" pitchFamily="50" charset="-128"/>
                <a:ea typeface="Meiryo UI" panose="020B0604030504040204" pitchFamily="50" charset="-128"/>
              </a:rPr>
              <a:t>　　　　　</a:t>
            </a:r>
            <a:r>
              <a:rPr lang="en-US" altLang="ja-JP" sz="800" dirty="0">
                <a:latin typeface="Meiryo UI" panose="020B0604030504040204" pitchFamily="50" charset="-128"/>
                <a:ea typeface="Meiryo UI" panose="020B0604030504040204" pitchFamily="50" charset="-128"/>
              </a:rPr>
              <a:t>5kW</a:t>
            </a:r>
            <a:r>
              <a:rPr lang="ja-JP" altLang="en-US" sz="800" dirty="0">
                <a:latin typeface="Meiryo UI" panose="020B0604030504040204" pitchFamily="50" charset="-128"/>
                <a:ea typeface="Meiryo UI" panose="020B0604030504040204" pitchFamily="50" charset="-128"/>
              </a:rPr>
              <a:t>相当　</a:t>
            </a:r>
            <a:r>
              <a:rPr lang="en-US" altLang="ja-JP" sz="800" dirty="0">
                <a:latin typeface="Meiryo UI" panose="020B0604030504040204" pitchFamily="50" charset="-128"/>
                <a:ea typeface="Meiryo UI" panose="020B0604030504040204" pitchFamily="50" charset="-128"/>
              </a:rPr>
              <a:t>(</a:t>
            </a:r>
            <a:r>
              <a:rPr lang="ja-JP" altLang="en-US" sz="800" dirty="0">
                <a:latin typeface="Meiryo UI" panose="020B0604030504040204" pitchFamily="50" charset="-128"/>
                <a:ea typeface="Meiryo UI" panose="020B0604030504040204" pitchFamily="50" charset="-128"/>
              </a:rPr>
              <a:t>基準上限</a:t>
            </a:r>
            <a:r>
              <a:rPr lang="en-US" altLang="ja-JP" sz="800" dirty="0">
                <a:latin typeface="Meiryo UI" panose="020B0604030504040204" pitchFamily="50" charset="-128"/>
                <a:ea typeface="Meiryo UI" panose="020B0604030504040204" pitchFamily="50" charset="-128"/>
              </a:rPr>
              <a:t>37.5kW)</a:t>
            </a:r>
          </a:p>
        </p:txBody>
      </p:sp>
      <p:sp>
        <p:nvSpPr>
          <p:cNvPr id="7" name="テキスト ボックス 6">
            <a:extLst>
              <a:ext uri="{FF2B5EF4-FFF2-40B4-BE49-F238E27FC236}">
                <a16:creationId xmlns:a16="http://schemas.microsoft.com/office/drawing/2014/main" id="{32756279-6625-B993-91F7-0EF97CC31F49}"/>
              </a:ext>
            </a:extLst>
          </p:cNvPr>
          <p:cNvSpPr txBox="1"/>
          <p:nvPr/>
        </p:nvSpPr>
        <p:spPr>
          <a:xfrm>
            <a:off x="6012965" y="2394085"/>
            <a:ext cx="1052103" cy="215444"/>
          </a:xfrm>
          <a:prstGeom prst="rect">
            <a:avLst/>
          </a:prstGeom>
          <a:noFill/>
          <a:ln w="15875">
            <a:solidFill>
              <a:schemeClr val="tx1"/>
            </a:solidFill>
            <a:prstDash val="dashDot"/>
          </a:ln>
        </p:spPr>
        <p:txBody>
          <a:bodyPr wrap="square" rtlCol="0" anchor="ctr" anchorCtr="0">
            <a:spAutoFit/>
          </a:bodyPr>
          <a:lstStyle/>
          <a:p>
            <a:pPr defTabSz="685814">
              <a:spcBef>
                <a:spcPts val="450"/>
              </a:spcBef>
              <a:defRPr/>
            </a:pPr>
            <a:r>
              <a:rPr lang="ja-JP" altLang="en-US" sz="800" dirty="0">
                <a:latin typeface="Meiryo UI" panose="020B0604030504040204" pitchFamily="50" charset="-128"/>
                <a:ea typeface="Meiryo UI" panose="020B0604030504040204" pitchFamily="50" charset="-128"/>
              </a:rPr>
              <a:t>目安） </a:t>
            </a:r>
            <a:r>
              <a:rPr lang="en-US" altLang="ja-JP" sz="800" dirty="0">
                <a:latin typeface="Meiryo UI" panose="020B0604030504040204" pitchFamily="50" charset="-128"/>
                <a:ea typeface="Meiryo UI" panose="020B0604030504040204" pitchFamily="50" charset="-128"/>
              </a:rPr>
              <a:t>2.5kW</a:t>
            </a:r>
            <a:r>
              <a:rPr lang="ja-JP" altLang="en-US" sz="800" dirty="0">
                <a:latin typeface="Meiryo UI" panose="020B0604030504040204" pitchFamily="50" charset="-128"/>
                <a:ea typeface="Meiryo UI" panose="020B0604030504040204" pitchFamily="50" charset="-128"/>
              </a:rPr>
              <a:t>相当</a:t>
            </a:r>
          </a:p>
        </p:txBody>
      </p:sp>
      <p:sp>
        <p:nvSpPr>
          <p:cNvPr id="9" name="テキスト ボックス 8">
            <a:extLst>
              <a:ext uri="{FF2B5EF4-FFF2-40B4-BE49-F238E27FC236}">
                <a16:creationId xmlns:a16="http://schemas.microsoft.com/office/drawing/2014/main" id="{BE465463-6459-2A60-8FE7-20CD1270C481}"/>
              </a:ext>
            </a:extLst>
          </p:cNvPr>
          <p:cNvSpPr txBox="1"/>
          <p:nvPr/>
        </p:nvSpPr>
        <p:spPr>
          <a:xfrm>
            <a:off x="5160703" y="2927647"/>
            <a:ext cx="1910112" cy="338554"/>
          </a:xfrm>
          <a:prstGeom prst="rect">
            <a:avLst/>
          </a:prstGeom>
          <a:noFill/>
          <a:ln w="15875">
            <a:solidFill>
              <a:schemeClr val="tx1"/>
            </a:solidFill>
            <a:prstDash val="dashDot"/>
          </a:ln>
        </p:spPr>
        <p:txBody>
          <a:bodyPr wrap="square" rtlCol="0" anchor="ctr" anchorCtr="0">
            <a:spAutoFit/>
          </a:bodyPr>
          <a:lstStyle/>
          <a:p>
            <a:pPr defTabSz="685814">
              <a:spcBef>
                <a:spcPts val="450"/>
              </a:spcBef>
              <a:defRPr/>
            </a:pPr>
            <a:r>
              <a:rPr lang="ja-JP" altLang="en-US" sz="800" dirty="0">
                <a:latin typeface="Meiryo UI" panose="020B0604030504040204" pitchFamily="50" charset="-128"/>
                <a:ea typeface="Meiryo UI" panose="020B0604030504040204" pitchFamily="50" charset="-128"/>
              </a:rPr>
              <a:t>目安）延床面積</a:t>
            </a:r>
            <a:r>
              <a:rPr lang="en-US" altLang="ja-JP" sz="800" dirty="0">
                <a:latin typeface="Meiryo UI" panose="020B0604030504040204" pitchFamily="50" charset="-128"/>
                <a:ea typeface="Meiryo UI" panose="020B0604030504040204" pitchFamily="50" charset="-128"/>
              </a:rPr>
              <a:t>2,000</a:t>
            </a:r>
            <a:r>
              <a:rPr lang="ja-JP" altLang="en-US" sz="800" dirty="0">
                <a:latin typeface="Meiryo UI" panose="020B0604030504040204" pitchFamily="50" charset="-128"/>
                <a:ea typeface="Meiryo UI" panose="020B0604030504040204" pitchFamily="50" charset="-128"/>
              </a:rPr>
              <a:t>㎡の事務所で</a:t>
            </a:r>
            <a:endParaRPr lang="en-US" altLang="ja-JP" sz="800" dirty="0">
              <a:latin typeface="Meiryo UI" panose="020B0604030504040204" pitchFamily="50" charset="-128"/>
              <a:ea typeface="Meiryo UI" panose="020B0604030504040204" pitchFamily="50" charset="-128"/>
            </a:endParaRPr>
          </a:p>
          <a:p>
            <a:pPr defTabSz="685814">
              <a:defRPr/>
            </a:pPr>
            <a:r>
              <a:rPr lang="ja-JP" altLang="en-US" sz="800" dirty="0">
                <a:latin typeface="Meiryo UI" panose="020B0604030504040204" pitchFamily="50" charset="-128"/>
                <a:ea typeface="Meiryo UI" panose="020B0604030504040204" pitchFamily="50" charset="-128"/>
              </a:rPr>
              <a:t>　　　　　　　　　　　　　　　　　</a:t>
            </a:r>
            <a:r>
              <a:rPr lang="en-US" altLang="ja-JP" sz="800" dirty="0">
                <a:latin typeface="Meiryo UI" panose="020B0604030504040204" pitchFamily="50" charset="-128"/>
                <a:ea typeface="Meiryo UI" panose="020B0604030504040204" pitchFamily="50" charset="-128"/>
              </a:rPr>
              <a:t>10kW</a:t>
            </a:r>
            <a:r>
              <a:rPr lang="ja-JP" altLang="en-US" sz="800" dirty="0">
                <a:latin typeface="Meiryo UI" panose="020B0604030504040204" pitchFamily="50" charset="-128"/>
                <a:ea typeface="Meiryo UI" panose="020B0604030504040204" pitchFamily="50" charset="-128"/>
              </a:rPr>
              <a:t>相当</a:t>
            </a:r>
          </a:p>
        </p:txBody>
      </p:sp>
      <p:sp>
        <p:nvSpPr>
          <p:cNvPr id="10" name="テキスト ボックス 9">
            <a:extLst>
              <a:ext uri="{FF2B5EF4-FFF2-40B4-BE49-F238E27FC236}">
                <a16:creationId xmlns:a16="http://schemas.microsoft.com/office/drawing/2014/main" id="{F025CF92-9F7F-A2AA-92D6-8B94EB6489CC}"/>
              </a:ext>
            </a:extLst>
          </p:cNvPr>
          <p:cNvSpPr txBox="1"/>
          <p:nvPr/>
        </p:nvSpPr>
        <p:spPr>
          <a:xfrm>
            <a:off x="5160703" y="3658183"/>
            <a:ext cx="1895574" cy="461665"/>
          </a:xfrm>
          <a:prstGeom prst="rect">
            <a:avLst/>
          </a:prstGeom>
          <a:noFill/>
          <a:ln w="15875">
            <a:solidFill>
              <a:schemeClr val="tx1"/>
            </a:solidFill>
            <a:prstDash val="dashDot"/>
          </a:ln>
        </p:spPr>
        <p:txBody>
          <a:bodyPr wrap="square" rtlCol="0" anchor="ctr" anchorCtr="0">
            <a:spAutoFit/>
          </a:bodyPr>
          <a:lstStyle/>
          <a:p>
            <a:pPr defTabSz="685814">
              <a:spcBef>
                <a:spcPts val="450"/>
              </a:spcBef>
              <a:defRPr/>
            </a:pPr>
            <a:r>
              <a:rPr lang="ja-JP" altLang="en-US" sz="800" dirty="0">
                <a:latin typeface="Meiryo UI" panose="020B0604030504040204" pitchFamily="50" charset="-128"/>
                <a:ea typeface="Meiryo UI" panose="020B0604030504040204" pitchFamily="50" charset="-128"/>
              </a:rPr>
              <a:t>目安）延床面積</a:t>
            </a:r>
            <a:r>
              <a:rPr lang="en-US" altLang="ja-JP" sz="800" dirty="0">
                <a:latin typeface="Meiryo UI" panose="020B0604030504040204" pitchFamily="50" charset="-128"/>
                <a:ea typeface="Meiryo UI" panose="020B0604030504040204" pitchFamily="50" charset="-128"/>
              </a:rPr>
              <a:t>2,000</a:t>
            </a:r>
            <a:r>
              <a:rPr lang="ja-JP" altLang="en-US" sz="800" dirty="0">
                <a:latin typeface="Meiryo UI" panose="020B0604030504040204" pitchFamily="50" charset="-128"/>
                <a:ea typeface="Meiryo UI" panose="020B0604030504040204" pitchFamily="50" charset="-128"/>
              </a:rPr>
              <a:t>㎡、</a:t>
            </a:r>
            <a:endParaRPr lang="en-US" altLang="ja-JP" sz="800" dirty="0">
              <a:latin typeface="Meiryo UI" panose="020B0604030504040204" pitchFamily="50" charset="-128"/>
              <a:ea typeface="Meiryo UI" panose="020B0604030504040204" pitchFamily="50" charset="-128"/>
            </a:endParaRPr>
          </a:p>
          <a:p>
            <a:pPr defTabSz="685814">
              <a:defRPr/>
            </a:pPr>
            <a:r>
              <a:rPr lang="ja-JP" altLang="en-US" sz="800" dirty="0">
                <a:latin typeface="Meiryo UI" panose="020B0604030504040204" pitchFamily="50" charset="-128"/>
                <a:ea typeface="Meiryo UI" panose="020B0604030504040204" pitchFamily="50" charset="-128"/>
              </a:rPr>
              <a:t>　　　　　</a:t>
            </a:r>
            <a:r>
              <a:rPr lang="en-US" altLang="ja-JP" sz="800" dirty="0">
                <a:latin typeface="Meiryo UI" panose="020B0604030504040204" pitchFamily="50" charset="-128"/>
                <a:ea typeface="Meiryo UI" panose="020B0604030504040204" pitchFamily="50" charset="-128"/>
              </a:rPr>
              <a:t>3F</a:t>
            </a:r>
            <a:r>
              <a:rPr lang="ja-JP" altLang="en-US" sz="800" dirty="0">
                <a:latin typeface="Meiryo UI" panose="020B0604030504040204" pitchFamily="50" charset="-128"/>
                <a:ea typeface="Meiryo UI" panose="020B0604030504040204" pitchFamily="50" charset="-128"/>
              </a:rPr>
              <a:t>建ての事務所で</a:t>
            </a:r>
            <a:r>
              <a:rPr lang="en-US" altLang="ja-JP" sz="800" dirty="0">
                <a:latin typeface="Meiryo UI" panose="020B0604030504040204" pitchFamily="50" charset="-128"/>
                <a:ea typeface="Meiryo UI" panose="020B0604030504040204" pitchFamily="50" charset="-128"/>
              </a:rPr>
              <a:t>5kW</a:t>
            </a:r>
            <a:r>
              <a:rPr lang="ja-JP" altLang="en-US" sz="800" dirty="0">
                <a:latin typeface="Meiryo UI" panose="020B0604030504040204" pitchFamily="50" charset="-128"/>
                <a:ea typeface="Meiryo UI" panose="020B0604030504040204" pitchFamily="50" charset="-128"/>
              </a:rPr>
              <a:t>相当</a:t>
            </a:r>
            <a:endParaRPr lang="en-US" altLang="ja-JP" sz="800" dirty="0">
              <a:latin typeface="Meiryo UI" panose="020B0604030504040204" pitchFamily="50" charset="-128"/>
              <a:ea typeface="Meiryo UI" panose="020B0604030504040204" pitchFamily="50" charset="-128"/>
            </a:endParaRPr>
          </a:p>
          <a:p>
            <a:pPr defTabSz="685814">
              <a:defRPr/>
            </a:pPr>
            <a:r>
              <a:rPr lang="ja-JP" altLang="en-US" sz="800" dirty="0">
                <a:latin typeface="Meiryo UI" panose="020B0604030504040204" pitchFamily="50" charset="-128"/>
                <a:ea typeface="Meiryo UI" panose="020B0604030504040204" pitchFamily="50" charset="-128"/>
              </a:rPr>
              <a:t>　　　　　　　　　　　　　</a:t>
            </a:r>
            <a:r>
              <a:rPr lang="en-US" altLang="ja-JP" sz="800" dirty="0">
                <a:latin typeface="Meiryo UI" panose="020B0604030504040204" pitchFamily="50" charset="-128"/>
                <a:ea typeface="Meiryo UI" panose="020B0604030504040204" pitchFamily="50" charset="-128"/>
              </a:rPr>
              <a:t>(</a:t>
            </a:r>
            <a:r>
              <a:rPr lang="ja-JP" altLang="en-US" sz="800" dirty="0">
                <a:latin typeface="Meiryo UI" panose="020B0604030504040204" pitchFamily="50" charset="-128"/>
                <a:ea typeface="Meiryo UI" panose="020B0604030504040204" pitchFamily="50" charset="-128"/>
              </a:rPr>
              <a:t>基準上限</a:t>
            </a:r>
            <a:r>
              <a:rPr lang="en-US" altLang="ja-JP" sz="800" dirty="0">
                <a:latin typeface="Meiryo UI" panose="020B0604030504040204" pitchFamily="50" charset="-128"/>
                <a:ea typeface="Meiryo UI" panose="020B0604030504040204" pitchFamily="50" charset="-128"/>
              </a:rPr>
              <a:t>36kW)</a:t>
            </a:r>
            <a:endParaRPr lang="ja-JP" altLang="en-US" sz="800" dirty="0">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71A0EAEC-B26E-9E40-0C15-73C558A99AC0}"/>
              </a:ext>
            </a:extLst>
          </p:cNvPr>
          <p:cNvSpPr txBox="1"/>
          <p:nvPr/>
        </p:nvSpPr>
        <p:spPr>
          <a:xfrm>
            <a:off x="6000902" y="4862340"/>
            <a:ext cx="1064166" cy="215444"/>
          </a:xfrm>
          <a:prstGeom prst="rect">
            <a:avLst/>
          </a:prstGeom>
          <a:noFill/>
          <a:ln w="15875">
            <a:solidFill>
              <a:schemeClr val="tx1"/>
            </a:solidFill>
            <a:prstDash val="dashDot"/>
          </a:ln>
        </p:spPr>
        <p:txBody>
          <a:bodyPr wrap="square" rtlCol="0" anchor="ctr" anchorCtr="0">
            <a:spAutoFit/>
          </a:bodyPr>
          <a:lstStyle/>
          <a:p>
            <a:pPr defTabSz="685814">
              <a:spcBef>
                <a:spcPts val="450"/>
              </a:spcBef>
              <a:defRPr/>
            </a:pPr>
            <a:r>
              <a:rPr lang="ja-JP" altLang="en-US" sz="800" dirty="0">
                <a:latin typeface="Meiryo UI" panose="020B0604030504040204" pitchFamily="50" charset="-128"/>
                <a:ea typeface="Meiryo UI" panose="020B0604030504040204" pitchFamily="50" charset="-128"/>
              </a:rPr>
              <a:t>目安） </a:t>
            </a:r>
            <a:r>
              <a:rPr lang="en-US" altLang="ja-JP" sz="800" dirty="0">
                <a:latin typeface="Meiryo UI" panose="020B0604030504040204" pitchFamily="50" charset="-128"/>
                <a:ea typeface="Meiryo UI" panose="020B0604030504040204" pitchFamily="50" charset="-128"/>
              </a:rPr>
              <a:t>2.0kW</a:t>
            </a:r>
            <a:r>
              <a:rPr lang="ja-JP" altLang="en-US" sz="800" dirty="0">
                <a:latin typeface="Meiryo UI" panose="020B0604030504040204" pitchFamily="50" charset="-128"/>
                <a:ea typeface="Meiryo UI" panose="020B0604030504040204" pitchFamily="50" charset="-128"/>
              </a:rPr>
              <a:t>／棟</a:t>
            </a:r>
          </a:p>
        </p:txBody>
      </p:sp>
      <p:sp>
        <p:nvSpPr>
          <p:cNvPr id="12" name="テキスト ボックス 11">
            <a:extLst>
              <a:ext uri="{FF2B5EF4-FFF2-40B4-BE49-F238E27FC236}">
                <a16:creationId xmlns:a16="http://schemas.microsoft.com/office/drawing/2014/main" id="{550DA6C5-7CB4-84E6-657B-24B2DC82DB18}"/>
              </a:ext>
            </a:extLst>
          </p:cNvPr>
          <p:cNvSpPr txBox="1"/>
          <p:nvPr/>
        </p:nvSpPr>
        <p:spPr>
          <a:xfrm>
            <a:off x="6006933" y="5547512"/>
            <a:ext cx="1064166" cy="215444"/>
          </a:xfrm>
          <a:prstGeom prst="rect">
            <a:avLst/>
          </a:prstGeom>
          <a:noFill/>
          <a:ln w="15875">
            <a:solidFill>
              <a:schemeClr val="tx1"/>
            </a:solidFill>
            <a:prstDash val="dashDot"/>
          </a:ln>
        </p:spPr>
        <p:txBody>
          <a:bodyPr wrap="square" rtlCol="0" anchor="ctr" anchorCtr="0">
            <a:spAutoFit/>
          </a:bodyPr>
          <a:lstStyle/>
          <a:p>
            <a:pPr defTabSz="685814">
              <a:spcBef>
                <a:spcPts val="450"/>
              </a:spcBef>
              <a:defRPr/>
            </a:pPr>
            <a:r>
              <a:rPr lang="ja-JP" altLang="en-US" sz="800" dirty="0">
                <a:latin typeface="Meiryo UI" panose="020B0604030504040204" pitchFamily="50" charset="-128"/>
                <a:ea typeface="Meiryo UI" panose="020B0604030504040204" pitchFamily="50" charset="-128"/>
              </a:rPr>
              <a:t>目安）東京都同様</a:t>
            </a:r>
          </a:p>
        </p:txBody>
      </p:sp>
      <p:sp>
        <p:nvSpPr>
          <p:cNvPr id="14" name="テキスト ボックス 13">
            <a:extLst>
              <a:ext uri="{FF2B5EF4-FFF2-40B4-BE49-F238E27FC236}">
                <a16:creationId xmlns:a16="http://schemas.microsoft.com/office/drawing/2014/main" id="{998DD213-741C-0E31-7D7F-2EEC98609AB0}"/>
              </a:ext>
            </a:extLst>
          </p:cNvPr>
          <p:cNvSpPr txBox="1"/>
          <p:nvPr/>
        </p:nvSpPr>
        <p:spPr>
          <a:xfrm>
            <a:off x="5992110" y="6537872"/>
            <a:ext cx="1064166" cy="215444"/>
          </a:xfrm>
          <a:prstGeom prst="rect">
            <a:avLst/>
          </a:prstGeom>
          <a:noFill/>
          <a:ln w="15875">
            <a:solidFill>
              <a:schemeClr val="tx1"/>
            </a:solidFill>
            <a:prstDash val="dashDot"/>
          </a:ln>
        </p:spPr>
        <p:txBody>
          <a:bodyPr wrap="square" rtlCol="0" anchor="ctr" anchorCtr="0">
            <a:spAutoFit/>
          </a:bodyPr>
          <a:lstStyle/>
          <a:p>
            <a:pPr defTabSz="685814">
              <a:spcBef>
                <a:spcPts val="450"/>
              </a:spcBef>
              <a:defRPr/>
            </a:pPr>
            <a:r>
              <a:rPr lang="ja-JP" altLang="en-US" sz="800" dirty="0">
                <a:latin typeface="Meiryo UI" panose="020B0604030504040204" pitchFamily="50" charset="-128"/>
                <a:ea typeface="Meiryo UI" panose="020B0604030504040204" pitchFamily="50" charset="-128"/>
              </a:rPr>
              <a:t>目安）東京都同様</a:t>
            </a:r>
          </a:p>
        </p:txBody>
      </p:sp>
      <p:sp>
        <p:nvSpPr>
          <p:cNvPr id="5" name="スライド番号プレースホルダー 4">
            <a:extLst>
              <a:ext uri="{FF2B5EF4-FFF2-40B4-BE49-F238E27FC236}">
                <a16:creationId xmlns:a16="http://schemas.microsoft.com/office/drawing/2014/main" id="{29A2623D-2392-4066-AC26-921D368D58EE}"/>
              </a:ext>
            </a:extLst>
          </p:cNvPr>
          <p:cNvSpPr>
            <a:spLocks noGrp="1"/>
          </p:cNvSpPr>
          <p:nvPr>
            <p:ph type="sldNum" sz="quarter" idx="12"/>
          </p:nvPr>
        </p:nvSpPr>
        <p:spPr>
          <a:xfrm>
            <a:off x="7077908" y="23160"/>
            <a:ext cx="2057400" cy="365125"/>
          </a:xfrm>
        </p:spPr>
        <p:txBody>
          <a:bodyPr/>
          <a:lstStyle/>
          <a:p>
            <a:fld id="{203A2EBC-B70D-400C-B624-6CE949F69608}" type="slidenum">
              <a:rPr kumimoji="1" lang="ja-JP" altLang="en-US" sz="1800" smtClean="0">
                <a:solidFill>
                  <a:schemeClr val="tx1"/>
                </a:solidFill>
              </a:rPr>
              <a:t>29</a:t>
            </a:fld>
            <a:endParaRPr kumimoji="1" lang="ja-JP" altLang="en-US" dirty="0">
              <a:solidFill>
                <a:schemeClr val="tx1"/>
              </a:solidFill>
            </a:endParaRPr>
          </a:p>
        </p:txBody>
      </p:sp>
      <p:sp>
        <p:nvSpPr>
          <p:cNvPr id="23" name="テキスト ボックス 22">
            <a:extLst>
              <a:ext uri="{FF2B5EF4-FFF2-40B4-BE49-F238E27FC236}">
                <a16:creationId xmlns:a16="http://schemas.microsoft.com/office/drawing/2014/main" id="{0F4E8AB5-7D8A-4F1E-8B54-8307FE1FC0FE}"/>
              </a:ext>
            </a:extLst>
          </p:cNvPr>
          <p:cNvSpPr txBox="1"/>
          <p:nvPr/>
        </p:nvSpPr>
        <p:spPr>
          <a:xfrm>
            <a:off x="0" y="0"/>
            <a:ext cx="9144000" cy="369332"/>
          </a:xfrm>
          <a:prstGeom prst="rect">
            <a:avLst/>
          </a:prstGeom>
          <a:solidFill>
            <a:schemeClr val="accent5">
              <a:lumMod val="40000"/>
              <a:lumOff val="60000"/>
            </a:schemeClr>
          </a:solidFill>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太陽光発電等再生可能エネルギー設備の建築物への設置義務を課している自治体事例（１）</a:t>
            </a:r>
          </a:p>
        </p:txBody>
      </p:sp>
      <p:sp>
        <p:nvSpPr>
          <p:cNvPr id="13" name="スライド番号プレースホルダー 3">
            <a:extLst>
              <a:ext uri="{FF2B5EF4-FFF2-40B4-BE49-F238E27FC236}">
                <a16:creationId xmlns:a16="http://schemas.microsoft.com/office/drawing/2014/main" id="{C7712303-B44D-411D-8378-716D4AB9F23F}"/>
              </a:ext>
            </a:extLst>
          </p:cNvPr>
          <p:cNvSpPr txBox="1">
            <a:spLocks/>
          </p:cNvSpPr>
          <p:nvPr/>
        </p:nvSpPr>
        <p:spPr>
          <a:xfrm>
            <a:off x="7087873" y="6492875"/>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03A2EBC-B70D-400C-B624-6CE949F69608}" type="slidenum">
              <a:rPr kumimoji="1" lang="ja-JP" altLang="en-US" sz="1800" smtClean="0"/>
              <a:pPr/>
              <a:t>29</a:t>
            </a:fld>
            <a:endParaRPr kumimoji="1" lang="ja-JP" altLang="en-US" dirty="0"/>
          </a:p>
        </p:txBody>
      </p:sp>
      <p:sp>
        <p:nvSpPr>
          <p:cNvPr id="15" name="テキスト ボックス 14">
            <a:extLst>
              <a:ext uri="{FF2B5EF4-FFF2-40B4-BE49-F238E27FC236}">
                <a16:creationId xmlns:a16="http://schemas.microsoft.com/office/drawing/2014/main" id="{4F677F2A-1396-4FA3-8437-A046D9BB1D4C}"/>
              </a:ext>
            </a:extLst>
          </p:cNvPr>
          <p:cNvSpPr txBox="1"/>
          <p:nvPr/>
        </p:nvSpPr>
        <p:spPr>
          <a:xfrm>
            <a:off x="131430" y="6476317"/>
            <a:ext cx="1121634" cy="276999"/>
          </a:xfrm>
          <a:prstGeom prst="rect">
            <a:avLst/>
          </a:prstGeom>
          <a:solidFill>
            <a:schemeClr val="bg1"/>
          </a:solidFill>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大阪府調べ</a:t>
            </a:r>
          </a:p>
        </p:txBody>
      </p:sp>
    </p:spTree>
    <p:extLst>
      <p:ext uri="{BB962C8B-B14F-4D97-AF65-F5344CB8AC3E}">
        <p14:creationId xmlns:p14="http://schemas.microsoft.com/office/powerpoint/2010/main" val="4024593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6012883B-BC12-4A0A-A868-D77BD1AF0865}"/>
              </a:ext>
            </a:extLst>
          </p:cNvPr>
          <p:cNvSpPr>
            <a:spLocks noGrp="1"/>
          </p:cNvSpPr>
          <p:nvPr>
            <p:ph idx="1"/>
          </p:nvPr>
        </p:nvSpPr>
        <p:spPr>
          <a:xfrm>
            <a:off x="274320" y="1092457"/>
            <a:ext cx="8636447" cy="4769500"/>
          </a:xfrm>
        </p:spPr>
        <p:txBody>
          <a:bodyPr>
            <a:noAutofit/>
          </a:bodyPr>
          <a:lstStyle/>
          <a:p>
            <a:pPr marL="0" indent="0">
              <a:lnSpc>
                <a:spcPct val="110000"/>
              </a:lnSpc>
              <a:buNone/>
            </a:pPr>
            <a:r>
              <a:rPr kumimoji="1" lang="en-US" altLang="ja-JP" sz="2400" dirty="0">
                <a:latin typeface="BIZ UDPゴシック" panose="020B0400000000000000" pitchFamily="50" charset="-128"/>
                <a:ea typeface="BIZ UDPゴシック" panose="020B0400000000000000" pitchFamily="50" charset="-128"/>
              </a:rPr>
              <a:t>(1)</a:t>
            </a:r>
            <a:r>
              <a:rPr lang="ja-JP" altLang="en-US" sz="2400" dirty="0">
                <a:latin typeface="BIZ UDPゴシック" panose="020B0400000000000000" pitchFamily="50" charset="-128"/>
                <a:ea typeface="BIZ UDPゴシック" panose="020B0400000000000000" pitchFamily="50" charset="-128"/>
              </a:rPr>
              <a:t>国の動き</a:t>
            </a:r>
            <a:endParaRPr lang="en-US" altLang="ja-JP" sz="2400" dirty="0">
              <a:latin typeface="BIZ UDPゴシック" panose="020B0400000000000000" pitchFamily="50" charset="-128"/>
              <a:ea typeface="BIZ UDPゴシック" panose="020B0400000000000000" pitchFamily="50" charset="-128"/>
            </a:endParaRPr>
          </a:p>
          <a:p>
            <a:pPr marL="0" indent="0">
              <a:lnSpc>
                <a:spcPct val="110000"/>
              </a:lnSpc>
              <a:buNone/>
            </a:pPr>
            <a:r>
              <a:rPr kumimoji="1" lang="en-US" altLang="ja-JP" sz="2400" dirty="0">
                <a:latin typeface="BIZ UDPゴシック" panose="020B0400000000000000" pitchFamily="50" charset="-128"/>
                <a:ea typeface="BIZ UDPゴシック" panose="020B0400000000000000" pitchFamily="50" charset="-128"/>
              </a:rPr>
              <a:t>(2)</a:t>
            </a:r>
            <a:r>
              <a:rPr kumimoji="1" lang="ja-JP" altLang="en-US" sz="2400" dirty="0">
                <a:latin typeface="BIZ UDPゴシック" panose="020B0400000000000000" pitchFamily="50" charset="-128"/>
                <a:ea typeface="BIZ UDPゴシック" panose="020B0400000000000000" pitchFamily="50" charset="-128"/>
              </a:rPr>
              <a:t>大阪府の動き</a:t>
            </a:r>
            <a:endParaRPr kumimoji="1" lang="en-US" altLang="ja-JP" sz="2400" dirty="0">
              <a:latin typeface="BIZ UDPゴシック" panose="020B0400000000000000" pitchFamily="50" charset="-128"/>
              <a:ea typeface="BIZ UDPゴシック" panose="020B0400000000000000" pitchFamily="50" charset="-128"/>
            </a:endParaRPr>
          </a:p>
          <a:p>
            <a:pPr marL="0" indent="0">
              <a:lnSpc>
                <a:spcPct val="110000"/>
              </a:lnSpc>
              <a:buNone/>
            </a:pPr>
            <a:r>
              <a:rPr lang="en-US" altLang="ja-JP" sz="2400" dirty="0">
                <a:latin typeface="BIZ UDPゴシック" panose="020B0400000000000000" pitchFamily="50" charset="-128"/>
                <a:ea typeface="BIZ UDPゴシック" panose="020B0400000000000000" pitchFamily="50" charset="-128"/>
              </a:rPr>
              <a:t>(3)</a:t>
            </a:r>
            <a:r>
              <a:rPr lang="ja-JP" altLang="en-US" sz="2400" dirty="0">
                <a:latin typeface="BIZ UDPゴシック" panose="020B0400000000000000" pitchFamily="50" charset="-128"/>
                <a:ea typeface="BIZ UDPゴシック" panose="020B0400000000000000" pitchFamily="50" charset="-128"/>
              </a:rPr>
              <a:t>過去答申</a:t>
            </a:r>
            <a:endParaRPr lang="en-US" altLang="ja-JP" sz="2400" dirty="0">
              <a:latin typeface="BIZ UDPゴシック" panose="020B0400000000000000" pitchFamily="50" charset="-128"/>
              <a:ea typeface="BIZ UDPゴシック" panose="020B0400000000000000" pitchFamily="50" charset="-128"/>
            </a:endParaRPr>
          </a:p>
          <a:p>
            <a:pPr marL="0" indent="0">
              <a:lnSpc>
                <a:spcPct val="110000"/>
              </a:lnSpc>
              <a:buNone/>
            </a:pPr>
            <a:r>
              <a:rPr kumimoji="1" lang="en-US" altLang="ja-JP" sz="2400" dirty="0">
                <a:latin typeface="BIZ UDPゴシック" panose="020B0400000000000000" pitchFamily="50" charset="-128"/>
                <a:ea typeface="BIZ UDPゴシック" panose="020B0400000000000000" pitchFamily="50" charset="-128"/>
              </a:rPr>
              <a:t>(4)</a:t>
            </a:r>
            <a:r>
              <a:rPr kumimoji="1" lang="ja-JP" altLang="en-US" sz="2400" dirty="0">
                <a:latin typeface="BIZ UDPゴシック" panose="020B0400000000000000" pitchFamily="50" charset="-128"/>
                <a:ea typeface="BIZ UDPゴシック" panose="020B0400000000000000" pitchFamily="50" charset="-128"/>
              </a:rPr>
              <a:t>再生可能エネルギー導入促進に向けた制度検討</a:t>
            </a:r>
            <a:endParaRPr kumimoji="1" lang="en-US" altLang="ja-JP" sz="2400" dirty="0">
              <a:latin typeface="BIZ UDPゴシック" panose="020B0400000000000000" pitchFamily="50" charset="-128"/>
              <a:ea typeface="BIZ UDPゴシック" panose="020B0400000000000000" pitchFamily="50" charset="-128"/>
            </a:endParaRPr>
          </a:p>
          <a:p>
            <a:pPr marL="0" indent="0">
              <a:lnSpc>
                <a:spcPct val="110000"/>
              </a:lnSpc>
              <a:buNone/>
            </a:pPr>
            <a:r>
              <a:rPr kumimoji="1" lang="ja-JP" altLang="en-US" sz="1800" dirty="0">
                <a:latin typeface="BIZ UDPゴシック" panose="020B0400000000000000" pitchFamily="50" charset="-128"/>
                <a:ea typeface="BIZ UDPゴシック" panose="020B0400000000000000" pitchFamily="50" charset="-128"/>
              </a:rPr>
              <a:t>　　①建築物への再生可能エネルギーの導入促進に向けた新たな取組の必要性</a:t>
            </a:r>
            <a:endParaRPr kumimoji="1" lang="en-US" altLang="ja-JP" sz="1800" dirty="0">
              <a:latin typeface="BIZ UDPゴシック" panose="020B0400000000000000" pitchFamily="50" charset="-128"/>
              <a:ea typeface="BIZ UDPゴシック" panose="020B0400000000000000" pitchFamily="50" charset="-128"/>
            </a:endParaRPr>
          </a:p>
          <a:p>
            <a:pPr marL="0" indent="0">
              <a:lnSpc>
                <a:spcPct val="110000"/>
              </a:lnSpc>
              <a:buNone/>
            </a:pPr>
            <a:r>
              <a:rPr lang="ja-JP" altLang="en-US" sz="1800" dirty="0">
                <a:latin typeface="BIZ UDPゴシック" panose="020B0400000000000000" pitchFamily="50" charset="-128"/>
                <a:ea typeface="BIZ UDPゴシック" panose="020B0400000000000000" pitchFamily="50" charset="-128"/>
              </a:rPr>
              <a:t>　　</a:t>
            </a:r>
            <a:r>
              <a:rPr kumimoji="1" lang="ja-JP" altLang="en-US" sz="1800" dirty="0">
                <a:latin typeface="BIZ UDPゴシック" panose="020B0400000000000000" pitchFamily="50" charset="-128"/>
                <a:ea typeface="BIZ UDPゴシック" panose="020B0400000000000000" pitchFamily="50" charset="-128"/>
              </a:rPr>
              <a:t>②建築物への再生可能エネルギーの導入促進に向けた新たな手法について</a:t>
            </a:r>
            <a:endParaRPr kumimoji="1" lang="en-US" altLang="ja-JP" sz="1800" dirty="0">
              <a:latin typeface="BIZ UDPゴシック" panose="020B0400000000000000" pitchFamily="50" charset="-128"/>
              <a:ea typeface="BIZ UDPゴシック" panose="020B0400000000000000" pitchFamily="50" charset="-128"/>
            </a:endParaRPr>
          </a:p>
          <a:p>
            <a:pPr marL="0" indent="0">
              <a:lnSpc>
                <a:spcPct val="110000"/>
              </a:lnSpc>
              <a:buNone/>
            </a:pPr>
            <a:r>
              <a:rPr lang="ja-JP" altLang="en-US" sz="1800" dirty="0">
                <a:latin typeface="BIZ UDPゴシック" panose="020B0400000000000000" pitchFamily="50" charset="-128"/>
                <a:ea typeface="BIZ UDPゴシック" panose="020B0400000000000000" pitchFamily="50" charset="-128"/>
              </a:rPr>
              <a:t>　　③制度の対象とする建築物について</a:t>
            </a:r>
            <a:endParaRPr lang="en-US" altLang="ja-JP" sz="1800" dirty="0">
              <a:latin typeface="BIZ UDPゴシック" panose="020B0400000000000000" pitchFamily="50" charset="-128"/>
              <a:ea typeface="BIZ UDPゴシック" panose="020B0400000000000000" pitchFamily="50" charset="-128"/>
            </a:endParaRPr>
          </a:p>
          <a:p>
            <a:pPr marL="0" indent="0">
              <a:lnSpc>
                <a:spcPct val="110000"/>
              </a:lnSpc>
              <a:buNone/>
            </a:pPr>
            <a:r>
              <a:rPr kumimoji="1" lang="ja-JP" altLang="en-US" sz="1800" dirty="0">
                <a:latin typeface="BIZ UDPゴシック" panose="020B0400000000000000" pitchFamily="50" charset="-128"/>
                <a:ea typeface="BIZ UDPゴシック" panose="020B0400000000000000" pitchFamily="50" charset="-128"/>
              </a:rPr>
              <a:t>　　④設置基準の設定について</a:t>
            </a:r>
            <a:endParaRPr kumimoji="1" lang="en-US" altLang="ja-JP" sz="1800" dirty="0">
              <a:latin typeface="BIZ UDPゴシック" panose="020B0400000000000000" pitchFamily="50" charset="-128"/>
              <a:ea typeface="BIZ UDPゴシック" panose="020B0400000000000000" pitchFamily="50" charset="-128"/>
            </a:endParaRPr>
          </a:p>
          <a:p>
            <a:pPr marL="0" indent="0">
              <a:lnSpc>
                <a:spcPct val="110000"/>
              </a:lnSpc>
              <a:buNone/>
            </a:pPr>
            <a:r>
              <a:rPr lang="ja-JP" altLang="en-US" sz="1800">
                <a:latin typeface="BIZ UDPゴシック" panose="020B0400000000000000" pitchFamily="50" charset="-128"/>
                <a:ea typeface="BIZ UDPゴシック" panose="020B0400000000000000" pitchFamily="50" charset="-128"/>
              </a:rPr>
              <a:t>　　⑤</a:t>
            </a:r>
            <a:r>
              <a:rPr kumimoji="1" lang="ja-JP" altLang="en-US" sz="1800">
                <a:solidFill>
                  <a:schemeClr val="tx1"/>
                </a:solidFill>
                <a:latin typeface="BIZ UDPゴシック" panose="020B0400000000000000" pitchFamily="50" charset="-128"/>
                <a:ea typeface="BIZ UDPゴシック" panose="020B0400000000000000" pitchFamily="50" charset="-128"/>
              </a:rPr>
              <a:t>支援策に</a:t>
            </a:r>
            <a:r>
              <a:rPr kumimoji="1" lang="ja-JP" altLang="en-US" sz="1800" dirty="0">
                <a:solidFill>
                  <a:schemeClr val="tx1"/>
                </a:solidFill>
                <a:latin typeface="BIZ UDPゴシック" panose="020B0400000000000000" pitchFamily="50" charset="-128"/>
                <a:ea typeface="BIZ UDPゴシック" panose="020B0400000000000000" pitchFamily="50" charset="-128"/>
              </a:rPr>
              <a:t>ついて</a:t>
            </a:r>
            <a:endParaRPr kumimoji="1" lang="ja-JP" altLang="en-US" sz="1800" dirty="0">
              <a:latin typeface="BIZ UDPゴシック" panose="020B0400000000000000" pitchFamily="50" charset="-128"/>
              <a:ea typeface="BIZ UDPゴシック" panose="020B0400000000000000" pitchFamily="50" charset="-128"/>
            </a:endParaRPr>
          </a:p>
          <a:p>
            <a:pPr marL="0" indent="0">
              <a:lnSpc>
                <a:spcPct val="110000"/>
              </a:lnSpc>
              <a:buNone/>
            </a:pPr>
            <a:r>
              <a:rPr kumimoji="1" lang="en-US" altLang="ja-JP" sz="2400" dirty="0">
                <a:latin typeface="BIZ UDPゴシック" panose="020B0400000000000000" pitchFamily="50" charset="-128"/>
                <a:ea typeface="BIZ UDPゴシック" panose="020B0400000000000000" pitchFamily="50" charset="-128"/>
              </a:rPr>
              <a:t>(5)</a:t>
            </a:r>
            <a:r>
              <a:rPr kumimoji="1" lang="ja-JP" altLang="en-US" sz="2400" dirty="0">
                <a:latin typeface="BIZ UDPゴシック" panose="020B0400000000000000" pitchFamily="50" charset="-128"/>
                <a:ea typeface="BIZ UDPゴシック" panose="020B0400000000000000" pitchFamily="50" charset="-128"/>
              </a:rPr>
              <a:t>今後のスケジュール</a:t>
            </a:r>
            <a:endParaRPr kumimoji="1" lang="en-US" altLang="ja-JP" sz="2400" dirty="0">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109D3A5C-E91F-4A90-9F66-37D78789AA49}"/>
              </a:ext>
            </a:extLst>
          </p:cNvPr>
          <p:cNvSpPr txBox="1"/>
          <p:nvPr/>
        </p:nvSpPr>
        <p:spPr>
          <a:xfrm>
            <a:off x="0" y="0"/>
            <a:ext cx="9144000" cy="400110"/>
          </a:xfrm>
          <a:prstGeom prst="rect">
            <a:avLst/>
          </a:prstGeom>
          <a:solidFill>
            <a:schemeClr val="accent5">
              <a:lumMod val="40000"/>
              <a:lumOff val="60000"/>
            </a:scheme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資料構成</a:t>
            </a:r>
          </a:p>
        </p:txBody>
      </p:sp>
      <p:sp>
        <p:nvSpPr>
          <p:cNvPr id="6" name="スライド番号プレースホルダー 5">
            <a:extLst>
              <a:ext uri="{FF2B5EF4-FFF2-40B4-BE49-F238E27FC236}">
                <a16:creationId xmlns:a16="http://schemas.microsoft.com/office/drawing/2014/main" id="{162740F8-0C9B-4043-9D3A-8392EC4B54D1}"/>
              </a:ext>
            </a:extLst>
          </p:cNvPr>
          <p:cNvSpPr>
            <a:spLocks noGrp="1"/>
          </p:cNvSpPr>
          <p:nvPr>
            <p:ph type="sldNum" sz="quarter" idx="12"/>
          </p:nvPr>
        </p:nvSpPr>
        <p:spPr>
          <a:xfrm>
            <a:off x="6853367" y="6492875"/>
            <a:ext cx="2057400" cy="365125"/>
          </a:xfrm>
        </p:spPr>
        <p:txBody>
          <a:bodyPr/>
          <a:lstStyle/>
          <a:p>
            <a:fld id="{203A2EBC-B70D-400C-B624-6CE949F69608}" type="slidenum">
              <a:rPr kumimoji="1" lang="ja-JP" altLang="en-US" sz="1800" smtClean="0"/>
              <a:t>3</a:t>
            </a:fld>
            <a:endParaRPr kumimoji="1" lang="ja-JP" altLang="en-US" sz="1800" dirty="0"/>
          </a:p>
        </p:txBody>
      </p:sp>
    </p:spTree>
    <p:extLst>
      <p:ext uri="{BB962C8B-B14F-4D97-AF65-F5344CB8AC3E}">
        <p14:creationId xmlns:p14="http://schemas.microsoft.com/office/powerpoint/2010/main" val="28588559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5706AC-B8A4-38B3-51D4-BD836AE713C1}"/>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29A2623D-2392-4066-AC26-921D368D58EE}"/>
              </a:ext>
            </a:extLst>
          </p:cNvPr>
          <p:cNvSpPr>
            <a:spLocks noGrp="1"/>
          </p:cNvSpPr>
          <p:nvPr>
            <p:ph type="sldNum" sz="quarter" idx="12"/>
          </p:nvPr>
        </p:nvSpPr>
        <p:spPr>
          <a:xfrm>
            <a:off x="7077908" y="23160"/>
            <a:ext cx="2057400" cy="365125"/>
          </a:xfrm>
        </p:spPr>
        <p:txBody>
          <a:bodyPr/>
          <a:lstStyle/>
          <a:p>
            <a:fld id="{203A2EBC-B70D-400C-B624-6CE949F69608}" type="slidenum">
              <a:rPr kumimoji="1" lang="ja-JP" altLang="en-US" sz="1800" smtClean="0">
                <a:solidFill>
                  <a:schemeClr val="tx1"/>
                </a:solidFill>
              </a:rPr>
              <a:t>30</a:t>
            </a:fld>
            <a:endParaRPr kumimoji="1" lang="ja-JP" altLang="en-US" dirty="0">
              <a:solidFill>
                <a:schemeClr val="tx1"/>
              </a:solidFill>
            </a:endParaRPr>
          </a:p>
        </p:txBody>
      </p:sp>
      <p:sp>
        <p:nvSpPr>
          <p:cNvPr id="13" name="テキスト ボックス 12">
            <a:extLst>
              <a:ext uri="{FF2B5EF4-FFF2-40B4-BE49-F238E27FC236}">
                <a16:creationId xmlns:a16="http://schemas.microsoft.com/office/drawing/2014/main" id="{0C519C5B-204D-4B99-BE0B-5D77D1F2E96A}"/>
              </a:ext>
            </a:extLst>
          </p:cNvPr>
          <p:cNvSpPr txBox="1"/>
          <p:nvPr/>
        </p:nvSpPr>
        <p:spPr>
          <a:xfrm>
            <a:off x="0" y="0"/>
            <a:ext cx="9144000" cy="646331"/>
          </a:xfrm>
          <a:prstGeom prst="rect">
            <a:avLst/>
          </a:prstGeom>
          <a:solidFill>
            <a:schemeClr val="accent5">
              <a:lumMod val="40000"/>
              <a:lumOff val="60000"/>
            </a:schemeClr>
          </a:solidFill>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太陽光発電等再生可能エネルギー設備の建築物への設置義務を課している自治体事例</a:t>
            </a:r>
            <a:endParaRPr kumimoji="1" lang="en-US" altLang="ja-JP" dirty="0">
              <a:latin typeface="BIZ UDPゴシック" panose="020B0400000000000000" pitchFamily="50" charset="-128"/>
              <a:ea typeface="BIZ UDPゴシック" panose="020B0400000000000000" pitchFamily="50" charset="-128"/>
            </a:endParaRPr>
          </a:p>
          <a:p>
            <a:pPr algn="r"/>
            <a:r>
              <a:rPr kumimoji="1" lang="ja-JP" altLang="en-US" dirty="0">
                <a:latin typeface="BIZ UDPゴシック" panose="020B0400000000000000" pitchFamily="50" charset="-128"/>
                <a:ea typeface="BIZ UDPゴシック" panose="020B0400000000000000" pitchFamily="50" charset="-128"/>
              </a:rPr>
              <a:t>（</a:t>
            </a:r>
            <a:r>
              <a:rPr kumimoji="1" lang="en-US" altLang="ja-JP" dirty="0">
                <a:latin typeface="BIZ UDPゴシック" panose="020B0400000000000000" pitchFamily="50" charset="-128"/>
                <a:ea typeface="BIZ UDPゴシック" panose="020B0400000000000000" pitchFamily="50" charset="-128"/>
              </a:rPr>
              <a:t>2</a:t>
            </a:r>
            <a:r>
              <a:rPr kumimoji="1" lang="ja-JP" altLang="en-US" dirty="0">
                <a:latin typeface="BIZ UDPゴシック" panose="020B0400000000000000" pitchFamily="50" charset="-128"/>
                <a:ea typeface="BIZ UDPゴシック" panose="020B0400000000000000" pitchFamily="50" charset="-128"/>
              </a:rPr>
              <a:t>）</a:t>
            </a:r>
          </a:p>
        </p:txBody>
      </p:sp>
      <p:graphicFrame>
        <p:nvGraphicFramePr>
          <p:cNvPr id="8" name="表 4">
            <a:extLst>
              <a:ext uri="{FF2B5EF4-FFF2-40B4-BE49-F238E27FC236}">
                <a16:creationId xmlns:a16="http://schemas.microsoft.com/office/drawing/2014/main" id="{C0C81DDB-42EC-4BA8-8DE2-03308715BD3E}"/>
              </a:ext>
            </a:extLst>
          </p:cNvPr>
          <p:cNvGraphicFramePr>
            <a:graphicFrameLocks noGrp="1"/>
          </p:cNvGraphicFramePr>
          <p:nvPr>
            <p:extLst>
              <p:ext uri="{D42A27DB-BD31-4B8C-83A1-F6EECF244321}">
                <p14:modId xmlns:p14="http://schemas.microsoft.com/office/powerpoint/2010/main" val="3349792809"/>
              </p:ext>
            </p:extLst>
          </p:nvPr>
        </p:nvGraphicFramePr>
        <p:xfrm>
          <a:off x="54382" y="691843"/>
          <a:ext cx="9047650" cy="3238500"/>
        </p:xfrm>
        <a:graphic>
          <a:graphicData uri="http://schemas.openxmlformats.org/drawingml/2006/table">
            <a:tbl>
              <a:tblPr firstRow="1" bandRow="1">
                <a:tableStyleId>{5C22544A-7EE6-4342-B048-85BDC9FD1C3A}</a:tableStyleId>
              </a:tblPr>
              <a:tblGrid>
                <a:gridCol w="799305">
                  <a:extLst>
                    <a:ext uri="{9D8B030D-6E8A-4147-A177-3AD203B41FA5}">
                      <a16:colId xmlns:a16="http://schemas.microsoft.com/office/drawing/2014/main" val="3650787612"/>
                    </a:ext>
                  </a:extLst>
                </a:gridCol>
                <a:gridCol w="1552755">
                  <a:extLst>
                    <a:ext uri="{9D8B030D-6E8A-4147-A177-3AD203B41FA5}">
                      <a16:colId xmlns:a16="http://schemas.microsoft.com/office/drawing/2014/main" val="1302479319"/>
                    </a:ext>
                  </a:extLst>
                </a:gridCol>
                <a:gridCol w="1371600">
                  <a:extLst>
                    <a:ext uri="{9D8B030D-6E8A-4147-A177-3AD203B41FA5}">
                      <a16:colId xmlns:a16="http://schemas.microsoft.com/office/drawing/2014/main" val="2417081642"/>
                    </a:ext>
                  </a:extLst>
                </a:gridCol>
                <a:gridCol w="1300630">
                  <a:extLst>
                    <a:ext uri="{9D8B030D-6E8A-4147-A177-3AD203B41FA5}">
                      <a16:colId xmlns:a16="http://schemas.microsoft.com/office/drawing/2014/main" val="868411479"/>
                    </a:ext>
                  </a:extLst>
                </a:gridCol>
                <a:gridCol w="2029968">
                  <a:extLst>
                    <a:ext uri="{9D8B030D-6E8A-4147-A177-3AD203B41FA5}">
                      <a16:colId xmlns:a16="http://schemas.microsoft.com/office/drawing/2014/main" val="1565347112"/>
                    </a:ext>
                  </a:extLst>
                </a:gridCol>
                <a:gridCol w="1993392">
                  <a:extLst>
                    <a:ext uri="{9D8B030D-6E8A-4147-A177-3AD203B41FA5}">
                      <a16:colId xmlns:a16="http://schemas.microsoft.com/office/drawing/2014/main" val="3875424759"/>
                    </a:ext>
                  </a:extLst>
                </a:gridCol>
              </a:tblGrid>
              <a:tr h="186887">
                <a:tc rowSpan="2">
                  <a:txBody>
                    <a:bodyPr/>
                    <a:lstStyle/>
                    <a:p>
                      <a:r>
                        <a:rPr kumimoji="1" lang="ja-JP" altLang="en-US" sz="1000" dirty="0">
                          <a:solidFill>
                            <a:schemeClr val="tx1"/>
                          </a:solidFill>
                          <a:latin typeface="Meiryo UI" panose="020B0604030504040204" pitchFamily="50" charset="-128"/>
                          <a:ea typeface="Meiryo UI" panose="020B0604030504040204" pitchFamily="50" charset="-128"/>
                        </a:rPr>
                        <a:t>自治体</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marL="68580" marR="68580" marT="34290" marB="34290">
                    <a:solidFill>
                      <a:schemeClr val="accent1">
                        <a:lumMod val="60000"/>
                        <a:lumOff val="40000"/>
                      </a:schemeClr>
                    </a:solidFill>
                  </a:tcPr>
                </a:tc>
                <a:tc rowSpan="2">
                  <a:txBody>
                    <a:bodyPr/>
                    <a:lstStyle/>
                    <a:p>
                      <a:r>
                        <a:rPr kumimoji="1" lang="ja-JP" altLang="en-US" sz="1000" dirty="0">
                          <a:solidFill>
                            <a:schemeClr val="tx1"/>
                          </a:solidFill>
                          <a:latin typeface="Meiryo UI" panose="020B0604030504040204" pitchFamily="50" charset="-128"/>
                          <a:ea typeface="Meiryo UI" panose="020B0604030504040204" pitchFamily="50" charset="-128"/>
                        </a:rPr>
                        <a:t>根拠条例</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marL="68580" marR="68580" marT="34290" marB="34290">
                    <a:solidFill>
                      <a:schemeClr val="accent1">
                        <a:lumMod val="60000"/>
                        <a:lumOff val="40000"/>
                      </a:schemeClr>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solidFill>
                          <a:latin typeface="Meiryo UI" panose="020B0604030504040204" pitchFamily="50" charset="-128"/>
                          <a:ea typeface="Meiryo UI" panose="020B0604030504040204" pitchFamily="50" charset="-128"/>
                        </a:rPr>
                        <a:t>義務対象者　（住宅・非住宅ともに対象）</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marL="68580" marR="68580" marT="34290" marB="34290">
                    <a:solidFill>
                      <a:schemeClr val="accent1">
                        <a:lumMod val="60000"/>
                        <a:lumOff val="40000"/>
                      </a:schemeClr>
                    </a:solidFill>
                  </a:tcPr>
                </a:tc>
                <a:tc hMerge="1">
                  <a:txBody>
                    <a:bodyPr/>
                    <a:lstStyle/>
                    <a:p>
                      <a:endParaRPr kumimoji="1" lang="en-US" altLang="ja-JP" sz="1100" dirty="0">
                        <a:solidFill>
                          <a:schemeClr val="tx1"/>
                        </a:solidFill>
                        <a:latin typeface="Meiryo UI" panose="020B0604030504040204" pitchFamily="50" charset="-128"/>
                        <a:ea typeface="Meiryo UI" panose="020B0604030504040204" pitchFamily="50" charset="-128"/>
                      </a:endParaRPr>
                    </a:p>
                  </a:txBody>
                  <a:tcPr>
                    <a:solidFill>
                      <a:schemeClr val="accent1">
                        <a:lumMod val="60000"/>
                        <a:lumOff val="40000"/>
                      </a:schemeClr>
                    </a:solidFill>
                  </a:tcPr>
                </a:tc>
                <a:tc rowSpan="2">
                  <a:txBody>
                    <a:bodyPr/>
                    <a:lstStyle/>
                    <a:p>
                      <a:r>
                        <a:rPr kumimoji="1" lang="ja-JP" altLang="en-US" sz="1000" dirty="0">
                          <a:solidFill>
                            <a:schemeClr val="tx1"/>
                          </a:solidFill>
                          <a:latin typeface="Meiryo UI" panose="020B0604030504040204" pitchFamily="50" charset="-128"/>
                          <a:ea typeface="Meiryo UI" panose="020B0604030504040204" pitchFamily="50" charset="-128"/>
                        </a:rPr>
                        <a:t>義務内容</a:t>
                      </a:r>
                      <a:endParaRPr kumimoji="1" lang="en-US" altLang="ja-JP" sz="1000" dirty="0">
                        <a:solidFill>
                          <a:schemeClr val="tx1"/>
                        </a:solidFill>
                        <a:latin typeface="Meiryo UI" panose="020B0604030504040204" pitchFamily="50" charset="-128"/>
                        <a:ea typeface="Meiryo UI" panose="020B0604030504040204" pitchFamily="50" charset="-128"/>
                      </a:endParaRPr>
                    </a:p>
                    <a:p>
                      <a:r>
                        <a:rPr kumimoji="1" lang="ja-JP" altLang="en-US" sz="1000" dirty="0">
                          <a:solidFill>
                            <a:schemeClr val="tx1"/>
                          </a:solidFill>
                          <a:latin typeface="Meiryo UI" panose="020B0604030504040204" pitchFamily="50" charset="-128"/>
                          <a:ea typeface="Meiryo UI" panose="020B0604030504040204" pitchFamily="50" charset="-128"/>
                        </a:rPr>
                        <a:t>（再エネ設備の導入）</a:t>
                      </a:r>
                    </a:p>
                  </a:txBody>
                  <a:tcPr marL="68580" marR="68580" marT="34290" marB="34290">
                    <a:solidFill>
                      <a:schemeClr val="accent1">
                        <a:lumMod val="60000"/>
                        <a:lumOff val="40000"/>
                      </a:schemeClr>
                    </a:solidFill>
                  </a:tcPr>
                </a:tc>
                <a:tc rowSpan="2">
                  <a:txBody>
                    <a:bodyPr/>
                    <a:lstStyle/>
                    <a:p>
                      <a:r>
                        <a:rPr kumimoji="1" lang="ja-JP" altLang="en-US" sz="1000" dirty="0">
                          <a:solidFill>
                            <a:schemeClr val="tx1"/>
                          </a:solidFill>
                          <a:latin typeface="Meiryo UI" panose="020B0604030504040204" pitchFamily="50" charset="-128"/>
                          <a:ea typeface="Meiryo UI" panose="020B0604030504040204" pitchFamily="50" charset="-128"/>
                        </a:rPr>
                        <a:t>活用可能な補助制度</a:t>
                      </a:r>
                      <a:endParaRPr kumimoji="1" lang="en-US" altLang="ja-JP" sz="1000" dirty="0">
                        <a:solidFill>
                          <a:schemeClr val="tx1"/>
                        </a:solidFill>
                        <a:latin typeface="Meiryo UI" panose="020B0604030504040204" pitchFamily="50" charset="-128"/>
                        <a:ea typeface="Meiryo UI" panose="020B0604030504040204" pitchFamily="50" charset="-128"/>
                      </a:endParaRPr>
                    </a:p>
                    <a:p>
                      <a:r>
                        <a:rPr kumimoji="1" lang="ja-JP" altLang="en-US" sz="1000" dirty="0">
                          <a:solidFill>
                            <a:schemeClr val="tx1"/>
                          </a:solidFill>
                          <a:latin typeface="Meiryo UI" panose="020B0604030504040204" pitchFamily="50" charset="-128"/>
                          <a:ea typeface="Meiryo UI" panose="020B0604030504040204" pitchFamily="50" charset="-128"/>
                        </a:rPr>
                        <a:t>（</a:t>
                      </a:r>
                      <a:r>
                        <a:rPr kumimoji="1" lang="en-US" altLang="ja-JP" sz="1000" dirty="0">
                          <a:solidFill>
                            <a:schemeClr val="tx1"/>
                          </a:solidFill>
                          <a:latin typeface="Meiryo UI" panose="020B0604030504040204" pitchFamily="50" charset="-128"/>
                          <a:ea typeface="Meiryo UI" panose="020B0604030504040204" pitchFamily="50" charset="-128"/>
                        </a:rPr>
                        <a:t>R8</a:t>
                      </a:r>
                      <a:r>
                        <a:rPr kumimoji="1" lang="ja-JP" altLang="en-US" sz="1000" dirty="0">
                          <a:solidFill>
                            <a:schemeClr val="tx1"/>
                          </a:solidFill>
                          <a:latin typeface="Meiryo UI" panose="020B0604030504040204" pitchFamily="50" charset="-128"/>
                          <a:ea typeface="Meiryo UI" panose="020B0604030504040204" pitchFamily="50" charset="-128"/>
                        </a:rPr>
                        <a:t>年度）</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marL="68580" marR="68580" marT="34290" marB="34290">
                    <a:solidFill>
                      <a:schemeClr val="accent1">
                        <a:lumMod val="60000"/>
                        <a:lumOff val="40000"/>
                      </a:schemeClr>
                    </a:solidFill>
                  </a:tcPr>
                </a:tc>
                <a:extLst>
                  <a:ext uri="{0D108BD9-81ED-4DB2-BD59-A6C34878D82A}">
                    <a16:rowId xmlns:a16="http://schemas.microsoft.com/office/drawing/2014/main" val="3507637082"/>
                  </a:ext>
                </a:extLst>
              </a:tr>
              <a:tr h="315774">
                <a:tc vMerge="1">
                  <a:txBody>
                    <a:bodyPr/>
                    <a:lstStyle/>
                    <a:p>
                      <a:endParaRPr kumimoji="1" lang="ja-JP" altLang="en-US"/>
                    </a:p>
                  </a:txBody>
                  <a:tcPr/>
                </a:tc>
                <a:tc vMerge="1">
                  <a:txBody>
                    <a:bodyPr/>
                    <a:lstStyle/>
                    <a:p>
                      <a:endParaRPr kumimoji="1" lang="ja-JP" altLang="en-US"/>
                    </a:p>
                  </a:txBody>
                  <a:tcPr/>
                </a:tc>
                <a:tc>
                  <a:txBody>
                    <a:bodyPr/>
                    <a:lstStyle/>
                    <a:p>
                      <a:r>
                        <a:rPr kumimoji="1" lang="zh-TW" altLang="en-US" sz="1000" dirty="0">
                          <a:solidFill>
                            <a:schemeClr val="tx1"/>
                          </a:solidFill>
                          <a:latin typeface="Meiryo UI" panose="020B0604030504040204" pitchFamily="50" charset="-128"/>
                          <a:ea typeface="Meiryo UI" panose="020B0604030504040204" pitchFamily="50" charset="-128"/>
                        </a:rPr>
                        <a:t>延床面積</a:t>
                      </a:r>
                    </a:p>
                    <a:p>
                      <a:r>
                        <a:rPr kumimoji="1" lang="zh-TW" altLang="en-US" sz="1000" dirty="0">
                          <a:solidFill>
                            <a:schemeClr val="tx1"/>
                          </a:solidFill>
                          <a:latin typeface="Meiryo UI" panose="020B0604030504040204" pitchFamily="50" charset="-128"/>
                          <a:ea typeface="Meiryo UI" panose="020B0604030504040204" pitchFamily="50" charset="-128"/>
                        </a:rPr>
                        <a:t>　</a:t>
                      </a:r>
                      <a:r>
                        <a:rPr kumimoji="1" lang="en-US" altLang="zh-TW" sz="1000" dirty="0">
                          <a:solidFill>
                            <a:schemeClr val="tx1"/>
                          </a:solidFill>
                          <a:latin typeface="Meiryo UI" panose="020B0604030504040204" pitchFamily="50" charset="-128"/>
                          <a:ea typeface="Meiryo UI" panose="020B0604030504040204" pitchFamily="50" charset="-128"/>
                        </a:rPr>
                        <a:t>2,000㎡</a:t>
                      </a:r>
                      <a:r>
                        <a:rPr kumimoji="1" lang="zh-TW" altLang="en-US" sz="1000" dirty="0">
                          <a:solidFill>
                            <a:schemeClr val="tx1"/>
                          </a:solidFill>
                          <a:latin typeface="Meiryo UI" panose="020B0604030504040204" pitchFamily="50" charset="-128"/>
                          <a:ea typeface="Meiryo UI" panose="020B0604030504040204" pitchFamily="50" charset="-128"/>
                        </a:rPr>
                        <a:t>以上</a:t>
                      </a:r>
                    </a:p>
                  </a:txBody>
                  <a:tcPr marL="68580" marR="68580" marT="34290" marB="34290">
                    <a:solidFill>
                      <a:schemeClr val="accent1">
                        <a:lumMod val="60000"/>
                        <a:lumOff val="40000"/>
                      </a:schemeClr>
                    </a:solidFill>
                  </a:tcPr>
                </a:tc>
                <a:tc>
                  <a:txBody>
                    <a:bodyPr/>
                    <a:lstStyle/>
                    <a:p>
                      <a:r>
                        <a:rPr kumimoji="1" lang="zh-TW" altLang="en-US" sz="1000" dirty="0">
                          <a:solidFill>
                            <a:schemeClr val="tx1"/>
                          </a:solidFill>
                          <a:latin typeface="Meiryo UI" panose="020B0604030504040204" pitchFamily="50" charset="-128"/>
                          <a:ea typeface="Meiryo UI" panose="020B0604030504040204" pitchFamily="50" charset="-128"/>
                        </a:rPr>
                        <a:t>延床面積</a:t>
                      </a:r>
                    </a:p>
                    <a:p>
                      <a:r>
                        <a:rPr kumimoji="1" lang="zh-TW" altLang="en-US" sz="1000" dirty="0">
                          <a:solidFill>
                            <a:schemeClr val="tx1"/>
                          </a:solidFill>
                          <a:latin typeface="Meiryo UI" panose="020B0604030504040204" pitchFamily="50" charset="-128"/>
                          <a:ea typeface="Meiryo UI" panose="020B0604030504040204" pitchFamily="50" charset="-128"/>
                        </a:rPr>
                        <a:t>　</a:t>
                      </a:r>
                      <a:r>
                        <a:rPr kumimoji="1" lang="en-US" altLang="zh-TW" sz="1000" dirty="0">
                          <a:solidFill>
                            <a:schemeClr val="tx1"/>
                          </a:solidFill>
                          <a:latin typeface="Meiryo UI" panose="020B0604030504040204" pitchFamily="50" charset="-128"/>
                          <a:ea typeface="Meiryo UI" panose="020B0604030504040204" pitchFamily="50" charset="-128"/>
                        </a:rPr>
                        <a:t>2,000 ㎡</a:t>
                      </a:r>
                      <a:r>
                        <a:rPr kumimoji="1" lang="zh-TW" altLang="en-US" sz="1000" dirty="0">
                          <a:solidFill>
                            <a:schemeClr val="tx1"/>
                          </a:solidFill>
                          <a:latin typeface="Meiryo UI" panose="020B0604030504040204" pitchFamily="50" charset="-128"/>
                          <a:ea typeface="Meiryo UI" panose="020B0604030504040204" pitchFamily="50" charset="-128"/>
                        </a:rPr>
                        <a:t>未</a:t>
                      </a:r>
                      <a:r>
                        <a:rPr kumimoji="1" lang="ja-JP" altLang="en-US" sz="1000" dirty="0">
                          <a:solidFill>
                            <a:schemeClr val="tx1"/>
                          </a:solidFill>
                          <a:latin typeface="Meiryo UI" panose="020B0604030504040204" pitchFamily="50" charset="-128"/>
                          <a:ea typeface="Meiryo UI" panose="020B0604030504040204" pitchFamily="50" charset="-128"/>
                        </a:rPr>
                        <a:t>満</a:t>
                      </a:r>
                      <a:r>
                        <a:rPr kumimoji="1" lang="en-US" altLang="ja-JP" sz="1000" dirty="0">
                          <a:solidFill>
                            <a:schemeClr val="tx1"/>
                          </a:solidFill>
                          <a:latin typeface="Meiryo UI" panose="020B0604030504040204" pitchFamily="50" charset="-128"/>
                          <a:ea typeface="Meiryo UI" panose="020B0604030504040204" pitchFamily="50" charset="-128"/>
                        </a:rPr>
                        <a:t>(※)</a:t>
                      </a:r>
                      <a:endParaRPr kumimoji="1" lang="zh-TW" altLang="en-US" sz="1000" dirty="0">
                        <a:solidFill>
                          <a:schemeClr val="tx1"/>
                        </a:solidFill>
                        <a:latin typeface="Meiryo UI" panose="020B0604030504040204" pitchFamily="50" charset="-128"/>
                        <a:ea typeface="Meiryo UI" panose="020B0604030504040204" pitchFamily="50" charset="-128"/>
                      </a:endParaRPr>
                    </a:p>
                  </a:txBody>
                  <a:tcPr marL="68580" marR="68580" marT="34290" marB="34290">
                    <a:solidFill>
                      <a:schemeClr val="accent1">
                        <a:lumMod val="60000"/>
                        <a:lumOff val="40000"/>
                      </a:schemeClr>
                    </a:solidFill>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3625796603"/>
                  </a:ext>
                </a:extLst>
              </a:tr>
              <a:tr h="445350">
                <a:tc rowSpan="2">
                  <a:txBody>
                    <a:bodyPr/>
                    <a:lstStyle/>
                    <a:p>
                      <a:r>
                        <a:rPr kumimoji="1" lang="ja-JP" altLang="en-US" sz="1000" dirty="0">
                          <a:latin typeface="Meiryo UI" panose="020B0604030504040204" pitchFamily="50" charset="-128"/>
                          <a:ea typeface="Meiryo UI" panose="020B0604030504040204" pitchFamily="50" charset="-128"/>
                        </a:rPr>
                        <a:t>仙台市</a:t>
                      </a:r>
                      <a:endParaRPr kumimoji="1" lang="en-US" altLang="ja-JP" sz="1000" dirty="0">
                        <a:latin typeface="Meiryo UI" panose="020B0604030504040204" pitchFamily="50" charset="-128"/>
                        <a:ea typeface="Meiryo UI" panose="020B0604030504040204" pitchFamily="50" charset="-128"/>
                      </a:endParaRPr>
                    </a:p>
                  </a:txBody>
                  <a:tcPr marL="68580" marR="68580" marT="34290" marB="34290">
                    <a:solidFill>
                      <a:schemeClr val="bg1">
                        <a:lumMod val="75000"/>
                      </a:schemeClr>
                    </a:solidFill>
                  </a:tcPr>
                </a:tc>
                <a:tc rowSpan="2">
                  <a:txBody>
                    <a:bodyPr/>
                    <a:lstStyle/>
                    <a:p>
                      <a:r>
                        <a:rPr kumimoji="1" lang="ja-JP" altLang="en-US" sz="1000" dirty="0">
                          <a:latin typeface="Meiryo UI" panose="020B0604030504040204" pitchFamily="50" charset="-128"/>
                          <a:ea typeface="Meiryo UI" panose="020B0604030504040204" pitchFamily="50" charset="-128"/>
                        </a:rPr>
                        <a:t>・仙台市地球温暖化対策等の推進に関する条例</a:t>
                      </a:r>
                    </a:p>
                  </a:txBody>
                  <a:tcPr marL="68580" marR="68580" marT="34290" marB="34290">
                    <a:solidFill>
                      <a:schemeClr val="bg1">
                        <a:lumMod val="85000"/>
                      </a:schemeClr>
                    </a:solidFill>
                  </a:tcPr>
                </a:tc>
                <a:tc>
                  <a:txBody>
                    <a:bodyPr/>
                    <a:lstStyle/>
                    <a:p>
                      <a:r>
                        <a:rPr kumimoji="1" lang="ja-JP" altLang="en-US" sz="1000" dirty="0">
                          <a:latin typeface="Meiryo UI" panose="020B0604030504040204" pitchFamily="50" charset="-128"/>
                          <a:ea typeface="Meiryo UI" panose="020B0604030504040204" pitchFamily="50" charset="-128"/>
                        </a:rPr>
                        <a:t>新築、増改築する建築主（</a:t>
                      </a:r>
                      <a:r>
                        <a:rPr kumimoji="1" lang="en-US" altLang="ja-JP" sz="1000" dirty="0">
                          <a:latin typeface="Meiryo UI" panose="020B0604030504040204" pitchFamily="50" charset="-128"/>
                          <a:ea typeface="Meiryo UI" panose="020B0604030504040204" pitchFamily="50" charset="-128"/>
                        </a:rPr>
                        <a:t>R9.4</a:t>
                      </a:r>
                      <a:r>
                        <a:rPr kumimoji="1" lang="ja-JP" altLang="en-US" sz="1000" dirty="0">
                          <a:latin typeface="Meiryo UI" panose="020B0604030504040204" pitchFamily="50" charset="-128"/>
                          <a:ea typeface="Meiryo UI" panose="020B0604030504040204" pitchFamily="50" charset="-128"/>
                        </a:rPr>
                        <a:t>～）</a:t>
                      </a:r>
                    </a:p>
                  </a:txBody>
                  <a:tcPr marL="68580" marR="68580" marT="34290" marB="34290">
                    <a:solidFill>
                      <a:schemeClr val="bg1">
                        <a:lumMod val="85000"/>
                      </a:schemeClr>
                    </a:solidFill>
                  </a:tcPr>
                </a:tc>
                <a:tc>
                  <a:txBody>
                    <a:bodyPr/>
                    <a:lstStyle/>
                    <a:p>
                      <a:endParaRPr kumimoji="1" lang="en-US" altLang="ja-JP" sz="1000" dirty="0">
                        <a:latin typeface="Meiryo UI" panose="020B0604030504040204" pitchFamily="50" charset="-128"/>
                        <a:ea typeface="Meiryo UI" panose="020B0604030504040204" pitchFamily="50" charset="-128"/>
                      </a:endParaRPr>
                    </a:p>
                  </a:txBody>
                  <a:tcPr marL="68580" marR="68580" marT="34290" marB="34290">
                    <a:solidFill>
                      <a:schemeClr val="bg1">
                        <a:lumMod val="85000"/>
                      </a:schemeClr>
                    </a:solidFill>
                  </a:tcPr>
                </a:tc>
                <a:tc>
                  <a:txBody>
                    <a:bodyPr/>
                    <a:lstStyle/>
                    <a:p>
                      <a:r>
                        <a:rPr kumimoji="1" lang="ja-JP" altLang="en-US" sz="1000" dirty="0">
                          <a:latin typeface="Meiryo UI" panose="020B0604030504040204" pitchFamily="50" charset="-128"/>
                          <a:ea typeface="Meiryo UI" panose="020B0604030504040204" pitchFamily="50" charset="-128"/>
                        </a:rPr>
                        <a:t>建築面積に応じて設置</a:t>
                      </a:r>
                      <a:endParaRPr kumimoji="1" lang="en-US" altLang="ja-JP" sz="1000" dirty="0">
                        <a:latin typeface="Meiryo UI" panose="020B0604030504040204" pitchFamily="50" charset="-128"/>
                        <a:ea typeface="Meiryo UI" panose="020B0604030504040204" pitchFamily="50" charset="-128"/>
                      </a:endParaRPr>
                    </a:p>
                  </a:txBody>
                  <a:tcPr marL="68580" marR="68580" marT="34290" marB="34290">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＜太陽光発電設備＞</a:t>
                      </a:r>
                      <a:endParaRPr kumimoji="1" lang="en-US" altLang="ja-JP" sz="10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事業者向け</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中小企業等 </a:t>
                      </a:r>
                      <a:endParaRPr kumimoji="1" lang="en-US" altLang="ja-JP" sz="1000" dirty="0">
                        <a:latin typeface="Meiryo UI" panose="020B0604030504040204" pitchFamily="50" charset="-128"/>
                        <a:ea typeface="Meiryo UI" panose="020B0604030504040204" pitchFamily="50" charset="-128"/>
                      </a:endParaRPr>
                    </a:p>
                    <a:p>
                      <a:r>
                        <a:rPr kumimoji="1" lang="ja-JP" altLang="en-US" sz="1000" dirty="0">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5</a:t>
                      </a:r>
                      <a:r>
                        <a:rPr kumimoji="1" lang="ja-JP" altLang="en-US" sz="1000" dirty="0">
                          <a:latin typeface="Meiryo UI" panose="020B0604030504040204" pitchFamily="50" charset="-128"/>
                          <a:ea typeface="Meiryo UI" panose="020B0604030504040204" pitchFamily="50" charset="-128"/>
                        </a:rPr>
                        <a:t>万円／</a:t>
                      </a:r>
                      <a:r>
                        <a:rPr kumimoji="1" lang="en-US" altLang="ja-JP" sz="1000" dirty="0">
                          <a:latin typeface="Meiryo UI" panose="020B0604030504040204" pitchFamily="50" charset="-128"/>
                          <a:ea typeface="Meiryo UI" panose="020B0604030504040204" pitchFamily="50" charset="-128"/>
                        </a:rPr>
                        <a:t>kW</a:t>
                      </a:r>
                      <a:r>
                        <a:rPr kumimoji="1" lang="ja-JP" altLang="en-US" sz="1000" dirty="0">
                          <a:latin typeface="Meiryo UI" panose="020B0604030504040204" pitchFamily="50" charset="-128"/>
                          <a:ea typeface="Meiryo UI" panose="020B0604030504040204" pitchFamily="50" charset="-128"/>
                        </a:rPr>
                        <a:t>（上限</a:t>
                      </a:r>
                      <a:r>
                        <a:rPr kumimoji="1" lang="en-US" altLang="ja-JP" sz="1000" dirty="0">
                          <a:latin typeface="Meiryo UI" panose="020B0604030504040204" pitchFamily="50" charset="-128"/>
                          <a:ea typeface="Meiryo UI" panose="020B0604030504040204" pitchFamily="50" charset="-128"/>
                        </a:rPr>
                        <a:t>250</a:t>
                      </a:r>
                      <a:r>
                        <a:rPr kumimoji="1" lang="ja-JP" altLang="en-US" sz="1000" dirty="0">
                          <a:latin typeface="Meiryo UI" panose="020B0604030504040204" pitchFamily="50" charset="-128"/>
                          <a:ea typeface="Meiryo UI" panose="020B0604030504040204" pitchFamily="50" charset="-128"/>
                        </a:rPr>
                        <a:t>万円）</a:t>
                      </a:r>
                      <a:endParaRPr kumimoji="1" lang="en-US" altLang="ja-JP" sz="10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共同住宅向け</a:t>
                      </a:r>
                      <a:r>
                        <a:rPr kumimoji="1" lang="en-US" altLang="ja-JP" sz="1000" dirty="0">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個人事業主または法人</a:t>
                      </a:r>
                      <a:endParaRPr kumimoji="1" lang="en-US" altLang="ja-JP" sz="1000" dirty="0">
                        <a:latin typeface="Meiryo UI" panose="020B0604030504040204" pitchFamily="50" charset="-128"/>
                        <a:ea typeface="Meiryo UI" panose="020B0604030504040204" pitchFamily="50" charset="-128"/>
                      </a:endParaRPr>
                    </a:p>
                    <a:p>
                      <a:r>
                        <a:rPr kumimoji="1" lang="ja-JP" altLang="en-US" sz="1000" dirty="0">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5</a:t>
                      </a:r>
                      <a:r>
                        <a:rPr kumimoji="1" lang="ja-JP" altLang="en-US" sz="1000" dirty="0">
                          <a:latin typeface="Meiryo UI" panose="020B0604030504040204" pitchFamily="50" charset="-128"/>
                          <a:ea typeface="Meiryo UI" panose="020B0604030504040204" pitchFamily="50" charset="-128"/>
                        </a:rPr>
                        <a:t>万円／</a:t>
                      </a:r>
                      <a:r>
                        <a:rPr kumimoji="1" lang="en-US" altLang="ja-JP" sz="1000" dirty="0">
                          <a:latin typeface="Meiryo UI" panose="020B0604030504040204" pitchFamily="50" charset="-128"/>
                          <a:ea typeface="Meiryo UI" panose="020B0604030504040204" pitchFamily="50" charset="-128"/>
                        </a:rPr>
                        <a:t>kW</a:t>
                      </a:r>
                      <a:r>
                        <a:rPr kumimoji="1" lang="ja-JP" altLang="en-US" sz="1000" dirty="0">
                          <a:latin typeface="Meiryo UI" panose="020B0604030504040204" pitchFamily="50" charset="-128"/>
                          <a:ea typeface="Meiryo UI" panose="020B0604030504040204" pitchFamily="50" charset="-128"/>
                        </a:rPr>
                        <a:t>（上限</a:t>
                      </a:r>
                      <a:r>
                        <a:rPr kumimoji="1" lang="en-US" altLang="ja-JP" sz="1000" dirty="0">
                          <a:latin typeface="Meiryo UI" panose="020B0604030504040204" pitchFamily="50" charset="-128"/>
                          <a:ea typeface="Meiryo UI" panose="020B0604030504040204" pitchFamily="50" charset="-128"/>
                        </a:rPr>
                        <a:t>50</a:t>
                      </a:r>
                      <a:r>
                        <a:rPr kumimoji="1" lang="ja-JP" altLang="en-US" sz="1000" dirty="0">
                          <a:latin typeface="Meiryo UI" panose="020B0604030504040204" pitchFamily="50" charset="-128"/>
                          <a:ea typeface="Meiryo UI" panose="020B0604030504040204" pitchFamily="50" charset="-128"/>
                        </a:rPr>
                        <a:t>万円）</a:t>
                      </a:r>
                      <a:endParaRPr kumimoji="1" lang="en-US" altLang="ja-JP" sz="1000" dirty="0">
                        <a:latin typeface="Meiryo UI" panose="020B0604030504040204" pitchFamily="50" charset="-128"/>
                        <a:ea typeface="Meiryo UI" panose="020B0604030504040204" pitchFamily="50" charset="-128"/>
                      </a:endParaRPr>
                    </a:p>
                  </a:txBody>
                  <a:tcPr marL="68580" marR="68580" marT="34290" marB="34290">
                    <a:solidFill>
                      <a:schemeClr val="bg1">
                        <a:lumMod val="85000"/>
                      </a:schemeClr>
                    </a:solidFill>
                  </a:tcPr>
                </a:tc>
                <a:extLst>
                  <a:ext uri="{0D108BD9-81ED-4DB2-BD59-A6C34878D82A}">
                    <a16:rowId xmlns:a16="http://schemas.microsoft.com/office/drawing/2014/main" val="3925209250"/>
                  </a:ext>
                </a:extLst>
              </a:tr>
              <a:tr h="222675">
                <a:tc vMerge="1">
                  <a:txBody>
                    <a:bodyPr/>
                    <a:lstStyle/>
                    <a:p>
                      <a:endParaRPr kumimoji="1" lang="ja-JP" altLang="en-US"/>
                    </a:p>
                  </a:txBody>
                  <a:tcPr>
                    <a:solidFill>
                      <a:schemeClr val="bg1">
                        <a:lumMod val="75000"/>
                      </a:schemeClr>
                    </a:solidFill>
                  </a:tcPr>
                </a:tc>
                <a:tc vMerge="1">
                  <a:txBody>
                    <a:bodyPr/>
                    <a:lstStyle/>
                    <a:p>
                      <a:endParaRPr kumimoji="1" lang="ja-JP" altLang="en-US"/>
                    </a:p>
                  </a:txBody>
                  <a:tcPr>
                    <a:solidFill>
                      <a:schemeClr val="bg1">
                        <a:lumMod val="85000"/>
                      </a:schemeClr>
                    </a:solidFill>
                  </a:tcPr>
                </a:tc>
                <a:tc>
                  <a:txBody>
                    <a:bodyPr/>
                    <a:lstStyle/>
                    <a:p>
                      <a:endParaRPr kumimoji="1" lang="ja-JP" altLang="en-US" sz="1000" dirty="0">
                        <a:latin typeface="Meiryo UI" panose="020B0604030504040204" pitchFamily="50" charset="-128"/>
                        <a:ea typeface="Meiryo UI" panose="020B0604030504040204" pitchFamily="50" charset="-128"/>
                      </a:endParaRPr>
                    </a:p>
                  </a:txBody>
                  <a:tcPr marL="68580" marR="68580" marT="34290" marB="34290">
                    <a:solidFill>
                      <a:schemeClr val="bg1">
                        <a:lumMod val="85000"/>
                      </a:schemeClr>
                    </a:solidFill>
                  </a:tcPr>
                </a:tc>
                <a:tc>
                  <a:txBody>
                    <a:bodyPr/>
                    <a:lstStyle/>
                    <a:p>
                      <a:r>
                        <a:rPr kumimoji="1" lang="ja-JP" altLang="en-US" sz="1000" dirty="0">
                          <a:latin typeface="Meiryo UI" panose="020B0604030504040204" pitchFamily="50" charset="-128"/>
                          <a:ea typeface="Meiryo UI" panose="020B0604030504040204" pitchFamily="50" charset="-128"/>
                        </a:rPr>
                        <a:t>延床面積が</a:t>
                      </a:r>
                      <a:r>
                        <a:rPr kumimoji="1" lang="en-US" altLang="ja-JP" sz="1000" dirty="0">
                          <a:latin typeface="Meiryo UI" panose="020B0604030504040204" pitchFamily="50" charset="-128"/>
                          <a:ea typeface="Meiryo UI" panose="020B0604030504040204" pitchFamily="50" charset="-128"/>
                        </a:rPr>
                        <a:t>2,000㎡</a:t>
                      </a:r>
                      <a:r>
                        <a:rPr kumimoji="1" lang="ja-JP" altLang="en-US" sz="1000" dirty="0">
                          <a:latin typeface="Meiryo UI" panose="020B0604030504040204" pitchFamily="50" charset="-128"/>
                          <a:ea typeface="Meiryo UI" panose="020B0604030504040204" pitchFamily="50" charset="-128"/>
                        </a:rPr>
                        <a:t>未満の建築物を年</a:t>
                      </a:r>
                      <a:r>
                        <a:rPr kumimoji="1" lang="en-US" altLang="ja-JP" sz="1000" dirty="0">
                          <a:latin typeface="Meiryo UI" panose="020B0604030504040204" pitchFamily="50" charset="-128"/>
                          <a:ea typeface="Meiryo UI" panose="020B0604030504040204" pitchFamily="50" charset="-128"/>
                        </a:rPr>
                        <a:t>5,000㎡</a:t>
                      </a:r>
                      <a:r>
                        <a:rPr kumimoji="1" lang="ja-JP" altLang="en-US" sz="1000" dirty="0">
                          <a:latin typeface="Meiryo UI" panose="020B0604030504040204" pitchFamily="50" charset="-128"/>
                          <a:ea typeface="Meiryo UI" panose="020B0604030504040204" pitchFamily="50" charset="-128"/>
                        </a:rPr>
                        <a:t>以上新築する建築事業者</a:t>
                      </a:r>
                      <a:endParaRPr kumimoji="1" lang="en-US" altLang="ja-JP" sz="1000" dirty="0">
                        <a:latin typeface="Meiryo UI" panose="020B0604030504040204" pitchFamily="50" charset="-128"/>
                        <a:ea typeface="Meiryo UI" panose="020B0604030504040204" pitchFamily="50" charset="-128"/>
                      </a:endParaRPr>
                    </a:p>
                    <a:p>
                      <a:r>
                        <a:rPr kumimoji="1" lang="ja-JP" altLang="en-US" sz="1000" dirty="0">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R9.4</a:t>
                      </a:r>
                      <a:r>
                        <a:rPr kumimoji="1" lang="ja-JP" altLang="en-US" sz="1000" dirty="0">
                          <a:latin typeface="Meiryo UI" panose="020B0604030504040204" pitchFamily="50" charset="-128"/>
                          <a:ea typeface="Meiryo UI" panose="020B0604030504040204" pitchFamily="50" charset="-128"/>
                        </a:rPr>
                        <a:t>～）</a:t>
                      </a:r>
                    </a:p>
                  </a:txBody>
                  <a:tcPr marL="68580" marR="68580" marT="34290" marB="34290">
                    <a:solidFill>
                      <a:schemeClr val="bg1">
                        <a:lumMod val="85000"/>
                      </a:schemeClr>
                    </a:solidFill>
                  </a:tcPr>
                </a:tc>
                <a:tc>
                  <a:txBody>
                    <a:bodyPr/>
                    <a:lstStyle/>
                    <a:p>
                      <a:r>
                        <a:rPr kumimoji="1" lang="ja-JP" altLang="en-US" sz="1000" dirty="0">
                          <a:latin typeface="Meiryo UI" panose="020B0604030504040204" pitchFamily="50" charset="-128"/>
                          <a:ea typeface="Meiryo UI" panose="020B0604030504040204" pitchFamily="50" charset="-128"/>
                        </a:rPr>
                        <a:t>事業者が供給する棟数に応じて設置</a:t>
                      </a:r>
                    </a:p>
                  </a:txBody>
                  <a:tcPr marL="68580" marR="68580" marT="34290" marB="34290">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＜太陽光発電設備＞</a:t>
                      </a:r>
                      <a:endParaRPr kumimoji="1" lang="en-US" altLang="ja-JP" sz="1000" dirty="0">
                        <a:latin typeface="Meiryo UI" panose="020B0604030504040204" pitchFamily="50" charset="-128"/>
                        <a:ea typeface="Meiryo UI" panose="020B0604030504040204" pitchFamily="50" charset="-128"/>
                      </a:endParaRPr>
                    </a:p>
                    <a:p>
                      <a:r>
                        <a:rPr kumimoji="1" lang="ja-JP" altLang="en-US" sz="1000" dirty="0">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ZEH</a:t>
                      </a:r>
                      <a:r>
                        <a:rPr kumimoji="1" lang="ja-JP" altLang="en-US" sz="1000" dirty="0">
                          <a:latin typeface="Meiryo UI" panose="020B0604030504040204" pitchFamily="50" charset="-128"/>
                          <a:ea typeface="Meiryo UI" panose="020B0604030504040204" pitchFamily="50" charset="-128"/>
                        </a:rPr>
                        <a:t>水準： </a:t>
                      </a:r>
                      <a:r>
                        <a:rPr kumimoji="1" lang="en-US" altLang="ja-JP" sz="1000" dirty="0">
                          <a:latin typeface="Meiryo UI" panose="020B0604030504040204" pitchFamily="50" charset="-128"/>
                          <a:ea typeface="Meiryo UI" panose="020B0604030504040204" pitchFamily="50" charset="-128"/>
                        </a:rPr>
                        <a:t>2kW</a:t>
                      </a:r>
                      <a:r>
                        <a:rPr kumimoji="1" lang="ja-JP" altLang="en-US" sz="1000" dirty="0">
                          <a:latin typeface="Meiryo UI" panose="020B0604030504040204" pitchFamily="50" charset="-128"/>
                          <a:ea typeface="Meiryo UI" panose="020B0604030504040204" pitchFamily="50" charset="-128"/>
                        </a:rPr>
                        <a:t>以上：</a:t>
                      </a:r>
                      <a:r>
                        <a:rPr kumimoji="1" lang="en-US" altLang="ja-JP" sz="1000" dirty="0">
                          <a:latin typeface="Meiryo UI" panose="020B0604030504040204" pitchFamily="50" charset="-128"/>
                          <a:ea typeface="Meiryo UI" panose="020B0604030504040204" pitchFamily="50" charset="-128"/>
                        </a:rPr>
                        <a:t>30</a:t>
                      </a:r>
                      <a:r>
                        <a:rPr kumimoji="1" lang="ja-JP" altLang="en-US" sz="1000" dirty="0">
                          <a:latin typeface="Meiryo UI" panose="020B0604030504040204" pitchFamily="50" charset="-128"/>
                          <a:ea typeface="Meiryo UI" panose="020B0604030504040204" pitchFamily="50" charset="-128"/>
                        </a:rPr>
                        <a:t>万円</a:t>
                      </a:r>
                      <a:endParaRPr kumimoji="1" lang="en-US" altLang="ja-JP" sz="1000" dirty="0">
                        <a:latin typeface="Meiryo UI" panose="020B0604030504040204" pitchFamily="50" charset="-128"/>
                        <a:ea typeface="Meiryo UI" panose="020B0604030504040204" pitchFamily="50" charset="-128"/>
                      </a:endParaRPr>
                    </a:p>
                    <a:p>
                      <a:r>
                        <a:rPr kumimoji="1" lang="ja-JP" altLang="en-US" sz="1000" dirty="0">
                          <a:latin typeface="Meiryo UI" panose="020B0604030504040204" pitchFamily="50" charset="-128"/>
                          <a:ea typeface="Meiryo UI" panose="020B0604030504040204" pitchFamily="50" charset="-128"/>
                        </a:rPr>
                        <a:t>　　　　　　　    </a:t>
                      </a:r>
                      <a:r>
                        <a:rPr kumimoji="1" lang="en-US" altLang="ja-JP" sz="1000" dirty="0">
                          <a:latin typeface="Meiryo UI" panose="020B0604030504040204" pitchFamily="50" charset="-128"/>
                          <a:ea typeface="Meiryo UI" panose="020B0604030504040204" pitchFamily="50" charset="-128"/>
                        </a:rPr>
                        <a:t>4kW</a:t>
                      </a:r>
                      <a:r>
                        <a:rPr kumimoji="1" lang="ja-JP" altLang="en-US" sz="1000" dirty="0">
                          <a:latin typeface="Meiryo UI" panose="020B0604030504040204" pitchFamily="50" charset="-128"/>
                          <a:ea typeface="Meiryo UI" panose="020B0604030504040204" pitchFamily="50" charset="-128"/>
                        </a:rPr>
                        <a:t>以上：</a:t>
                      </a:r>
                      <a:r>
                        <a:rPr kumimoji="1" lang="en-US" altLang="ja-JP" sz="1000" dirty="0">
                          <a:latin typeface="Meiryo UI" panose="020B0604030504040204" pitchFamily="50" charset="-128"/>
                          <a:ea typeface="Meiryo UI" panose="020B0604030504040204" pitchFamily="50" charset="-128"/>
                        </a:rPr>
                        <a:t>50</a:t>
                      </a:r>
                      <a:r>
                        <a:rPr kumimoji="1" lang="ja-JP" altLang="en-US" sz="1000" dirty="0">
                          <a:latin typeface="Meiryo UI" panose="020B0604030504040204" pitchFamily="50" charset="-128"/>
                          <a:ea typeface="Meiryo UI" panose="020B0604030504040204" pitchFamily="50" charset="-128"/>
                        </a:rPr>
                        <a:t>万円</a:t>
                      </a:r>
                      <a:endParaRPr kumimoji="1" lang="en-US" altLang="ja-JP" sz="1000" dirty="0">
                        <a:latin typeface="Meiryo UI" panose="020B0604030504040204" pitchFamily="50" charset="-128"/>
                        <a:ea typeface="Meiryo UI" panose="020B0604030504040204" pitchFamily="50" charset="-128"/>
                      </a:endParaRPr>
                    </a:p>
                    <a:p>
                      <a:endParaRPr kumimoji="1" lang="en-US" altLang="ja-JP" sz="1000" dirty="0">
                        <a:latin typeface="Meiryo UI" panose="020B0604030504040204" pitchFamily="50" charset="-128"/>
                        <a:ea typeface="Meiryo UI" panose="020B0604030504040204" pitchFamily="50" charset="-128"/>
                      </a:endParaRPr>
                    </a:p>
                  </a:txBody>
                  <a:tcPr marL="68580" marR="68580" marT="34290" marB="34290">
                    <a:solidFill>
                      <a:schemeClr val="bg1">
                        <a:lumMod val="85000"/>
                      </a:schemeClr>
                    </a:solidFill>
                  </a:tcPr>
                </a:tc>
                <a:extLst>
                  <a:ext uri="{0D108BD9-81ED-4DB2-BD59-A6C34878D82A}">
                    <a16:rowId xmlns:a16="http://schemas.microsoft.com/office/drawing/2014/main" val="3570265240"/>
                  </a:ext>
                </a:extLst>
              </a:tr>
              <a:tr h="2226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長野県</a:t>
                      </a:r>
                    </a:p>
                  </a:txBody>
                  <a:tcPr marL="68580" marR="68580" marT="34290" marB="34290">
                    <a:solidFill>
                      <a:schemeClr val="bg1">
                        <a:lumMod val="75000"/>
                      </a:schemeClr>
                    </a:solidFill>
                  </a:tcPr>
                </a:tc>
                <a:tc>
                  <a:txBody>
                    <a:bodyPr/>
                    <a:lstStyle/>
                    <a:p>
                      <a:r>
                        <a:rPr kumimoji="1" lang="ja-JP" altLang="en-US" sz="1000" dirty="0">
                          <a:latin typeface="Meiryo UI" panose="020B0604030504040204" pitchFamily="50" charset="-128"/>
                          <a:ea typeface="Meiryo UI" panose="020B0604030504040204" pitchFamily="50" charset="-128"/>
                        </a:rPr>
                        <a:t>・</a:t>
                      </a:r>
                      <a:r>
                        <a:rPr kumimoji="1" lang="zh-CN" altLang="en-US" sz="1000" dirty="0">
                          <a:latin typeface="Meiryo UI" panose="020B0604030504040204" pitchFamily="50" charset="-128"/>
                          <a:ea typeface="Meiryo UI" panose="020B0604030504040204" pitchFamily="50" charset="-128"/>
                        </a:rPr>
                        <a:t>長野県地球温暖化対策条例</a:t>
                      </a:r>
                      <a:endParaRPr kumimoji="1" lang="ja-JP" altLang="en-US" sz="1000" dirty="0">
                        <a:latin typeface="Meiryo UI" panose="020B0604030504040204" pitchFamily="50" charset="-128"/>
                        <a:ea typeface="Meiryo UI" panose="020B0604030504040204" pitchFamily="50" charset="-128"/>
                      </a:endParaRPr>
                    </a:p>
                  </a:txBody>
                  <a:tcPr marL="68580" marR="68580" marT="34290" marB="34290">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延床面積が</a:t>
                      </a:r>
                      <a:r>
                        <a:rPr kumimoji="1" lang="en-US" altLang="ja-JP" sz="1000" dirty="0">
                          <a:latin typeface="Meiryo UI" panose="020B0604030504040204" pitchFamily="50" charset="-128"/>
                          <a:ea typeface="Meiryo UI" panose="020B0604030504040204" pitchFamily="50" charset="-128"/>
                        </a:rPr>
                        <a:t>300㎡</a:t>
                      </a:r>
                      <a:r>
                        <a:rPr kumimoji="1" lang="ja-JP" altLang="en-US" sz="1000" dirty="0">
                          <a:latin typeface="Meiryo UI" panose="020B0604030504040204" pitchFamily="50" charset="-128"/>
                          <a:ea typeface="Meiryo UI" panose="020B0604030504040204" pitchFamily="50" charset="-128"/>
                        </a:rPr>
                        <a:t>以上の建築物の新築をしようとする建築主（</a:t>
                      </a:r>
                      <a:r>
                        <a:rPr kumimoji="1" lang="en-US" altLang="ja-JP" sz="1000" dirty="0">
                          <a:latin typeface="Meiryo UI" panose="020B0604030504040204" pitchFamily="50" charset="-128"/>
                          <a:ea typeface="Meiryo UI" panose="020B0604030504040204" pitchFamily="50" charset="-128"/>
                        </a:rPr>
                        <a:t>R10.4</a:t>
                      </a:r>
                      <a:r>
                        <a:rPr kumimoji="1" lang="ja-JP" altLang="en-US" sz="1000" dirty="0">
                          <a:latin typeface="Meiryo UI" panose="020B0604030504040204" pitchFamily="50" charset="-128"/>
                          <a:ea typeface="Meiryo UI" panose="020B0604030504040204" pitchFamily="50" charset="-128"/>
                        </a:rPr>
                        <a:t>～）</a:t>
                      </a:r>
                      <a:endParaRPr kumimoji="1" lang="en-US" altLang="ja-JP" sz="1000" dirty="0">
                        <a:latin typeface="Meiryo UI" panose="020B0604030504040204" pitchFamily="50" charset="-128"/>
                        <a:ea typeface="Meiryo UI" panose="020B0604030504040204" pitchFamily="50" charset="-128"/>
                      </a:endParaRPr>
                    </a:p>
                  </a:txBody>
                  <a:tcPr marL="68580" marR="68580" marT="34290" marB="34290">
                    <a:solidFill>
                      <a:schemeClr val="bg1">
                        <a:lumMod val="85000"/>
                      </a:schemeClr>
                    </a:solidFill>
                  </a:tcPr>
                </a:tc>
                <a:tc>
                  <a:txBody>
                    <a:bodyPr/>
                    <a:lstStyle/>
                    <a:p>
                      <a:r>
                        <a:rPr kumimoji="1" lang="ja-JP" altLang="en-US" sz="1000" dirty="0">
                          <a:latin typeface="Meiryo UI" panose="020B0604030504040204" pitchFamily="50" charset="-128"/>
                          <a:ea typeface="Meiryo UI" panose="020B0604030504040204" pitchFamily="50" charset="-128"/>
                        </a:rPr>
                        <a:t>延床面積が</a:t>
                      </a:r>
                      <a:r>
                        <a:rPr kumimoji="1" lang="en-US" altLang="ja-JP" sz="1000" dirty="0">
                          <a:latin typeface="Meiryo UI" panose="020B0604030504040204" pitchFamily="50" charset="-128"/>
                          <a:ea typeface="Meiryo UI" panose="020B0604030504040204" pitchFamily="50" charset="-128"/>
                        </a:rPr>
                        <a:t>300㎡</a:t>
                      </a:r>
                      <a:r>
                        <a:rPr kumimoji="1" lang="ja-JP" altLang="en-US" sz="1000" dirty="0">
                          <a:latin typeface="Meiryo UI" panose="020B0604030504040204" pitchFamily="50" charset="-128"/>
                          <a:ea typeface="Meiryo UI" panose="020B0604030504040204" pitchFamily="50" charset="-128"/>
                        </a:rPr>
                        <a:t>以上の建築物の新築をしようとする建築主（</a:t>
                      </a:r>
                      <a:r>
                        <a:rPr kumimoji="1" lang="en-US" altLang="ja-JP" sz="1000" dirty="0">
                          <a:latin typeface="Meiryo UI" panose="020B0604030504040204" pitchFamily="50" charset="-128"/>
                          <a:ea typeface="Meiryo UI" panose="020B0604030504040204" pitchFamily="50" charset="-128"/>
                        </a:rPr>
                        <a:t>R10.4</a:t>
                      </a:r>
                      <a:r>
                        <a:rPr kumimoji="1" lang="ja-JP" altLang="en-US" sz="1000" dirty="0">
                          <a:latin typeface="Meiryo UI" panose="020B0604030504040204" pitchFamily="50" charset="-128"/>
                          <a:ea typeface="Meiryo UI" panose="020B0604030504040204" pitchFamily="50" charset="-128"/>
                        </a:rPr>
                        <a:t>～）</a:t>
                      </a:r>
                      <a:endParaRPr kumimoji="1" lang="en-US" altLang="ja-JP" sz="1000" dirty="0">
                        <a:latin typeface="Meiryo UI" panose="020B0604030504040204" pitchFamily="50" charset="-128"/>
                        <a:ea typeface="Meiryo UI" panose="020B0604030504040204" pitchFamily="50" charset="-128"/>
                      </a:endParaRPr>
                    </a:p>
                    <a:p>
                      <a:endParaRPr kumimoji="1" lang="en-US" altLang="ja-JP" sz="1000" dirty="0">
                        <a:latin typeface="Meiryo UI" panose="020B0604030504040204" pitchFamily="50" charset="-128"/>
                        <a:ea typeface="Meiryo UI" panose="020B0604030504040204" pitchFamily="50" charset="-128"/>
                      </a:endParaRPr>
                    </a:p>
                  </a:txBody>
                  <a:tcPr marL="68580" marR="68580" marT="34290" marB="34290">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eiryo UI" panose="020B0604030504040204" pitchFamily="50" charset="-128"/>
                          <a:ea typeface="Meiryo UI" panose="020B0604030504040204" pitchFamily="50" charset="-128"/>
                        </a:rPr>
                        <a:t>4.1</a:t>
                      </a:r>
                      <a:r>
                        <a:rPr kumimoji="1" lang="ja-JP" altLang="en-US" sz="1000" dirty="0">
                          <a:latin typeface="Meiryo UI" panose="020B0604030504040204" pitchFamily="50" charset="-128"/>
                          <a:ea typeface="Meiryo UI" panose="020B0604030504040204" pitchFamily="50" charset="-128"/>
                        </a:rPr>
                        <a:t>万</a:t>
                      </a:r>
                      <a:r>
                        <a:rPr kumimoji="1" lang="en-US" altLang="ja-JP" sz="1000" dirty="0">
                          <a:latin typeface="Meiryo UI" panose="020B0604030504040204" pitchFamily="50" charset="-128"/>
                          <a:ea typeface="Meiryo UI" panose="020B0604030504040204" pitchFamily="50" charset="-128"/>
                        </a:rPr>
                        <a:t>MJ</a:t>
                      </a:r>
                      <a:r>
                        <a:rPr kumimoji="1" lang="ja-JP" altLang="en-US" sz="1000" dirty="0">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30MJ×</a:t>
                      </a:r>
                      <a:r>
                        <a:rPr kumimoji="1" lang="ja-JP" altLang="en-US" sz="1000" dirty="0">
                          <a:latin typeface="Meiryo UI" panose="020B0604030504040204" pitchFamily="50" charset="-128"/>
                          <a:ea typeface="Meiryo UI" panose="020B0604030504040204" pitchFamily="50" charset="-128"/>
                        </a:rPr>
                        <a:t>延床面積（５万</a:t>
                      </a:r>
                      <a:r>
                        <a:rPr kumimoji="1" lang="en-US" altLang="ja-JP" sz="1000" dirty="0">
                          <a:latin typeface="Meiryo UI" panose="020B0604030504040204" pitchFamily="50" charset="-128"/>
                          <a:ea typeface="Meiryo UI" panose="020B0604030504040204" pitchFamily="50" charset="-128"/>
                        </a:rPr>
                        <a:t>MJ</a:t>
                      </a:r>
                      <a:r>
                        <a:rPr kumimoji="1" lang="ja-JP" altLang="en-US" sz="1000" dirty="0">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50</a:t>
                      </a:r>
                      <a:r>
                        <a:rPr kumimoji="1" lang="ja-JP" altLang="en-US" sz="1000" dirty="0">
                          <a:latin typeface="Meiryo UI" panose="020B0604030504040204" pitchFamily="50" charset="-128"/>
                          <a:ea typeface="Meiryo UI" panose="020B0604030504040204" pitchFamily="50" charset="-128"/>
                        </a:rPr>
                        <a:t>万</a:t>
                      </a:r>
                      <a:r>
                        <a:rPr kumimoji="1" lang="en-US" altLang="ja-JP" sz="1000" dirty="0">
                          <a:latin typeface="Meiryo UI" panose="020B0604030504040204" pitchFamily="50" charset="-128"/>
                          <a:ea typeface="Meiryo UI" panose="020B0604030504040204" pitchFamily="50" charset="-128"/>
                        </a:rPr>
                        <a:t>MJ</a:t>
                      </a:r>
                      <a:r>
                        <a:rPr kumimoji="1" lang="ja-JP" altLang="en-US" sz="1000" dirty="0">
                          <a:latin typeface="Meiryo UI" panose="020B0604030504040204" pitchFamily="50" charset="-128"/>
                          <a:ea typeface="Meiryo UI" panose="020B0604030504040204" pitchFamily="50" charset="-128"/>
                        </a:rPr>
                        <a:t>）／年の導入</a:t>
                      </a:r>
                      <a:endParaRPr kumimoji="1" lang="en-US" altLang="ja-JP" sz="10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300"/>
                        </a:spcBef>
                        <a:spcAft>
                          <a:spcPts val="0"/>
                        </a:spcAft>
                        <a:buClrTx/>
                        <a:buSzTx/>
                        <a:buFontTx/>
                        <a:buNone/>
                        <a:tabLst/>
                        <a:defRPr/>
                      </a:pPr>
                      <a:endParaRPr kumimoji="1" lang="en-US" altLang="ja-JP" sz="10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300"/>
                        </a:spcBef>
                        <a:spcAft>
                          <a:spcPts val="0"/>
                        </a:spcAft>
                        <a:buClrTx/>
                        <a:buSzTx/>
                        <a:buFontTx/>
                        <a:buNone/>
                        <a:tabLst/>
                        <a:defRPr/>
                      </a:pPr>
                      <a:endParaRPr kumimoji="1" lang="en-US" altLang="ja-JP" sz="1000" dirty="0">
                        <a:latin typeface="Meiryo UI" panose="020B0604030504040204" pitchFamily="50" charset="-128"/>
                        <a:ea typeface="Meiryo UI" panose="020B0604030504040204" pitchFamily="50" charset="-128"/>
                      </a:endParaRPr>
                    </a:p>
                  </a:txBody>
                  <a:tcPr marL="68580" marR="68580" marT="34290" marB="34290">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＜太陽光発電設備＞</a:t>
                      </a:r>
                      <a:endParaRPr kumimoji="1" lang="en-US" altLang="ja-JP" sz="10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・単純補助なし</a:t>
                      </a:r>
                      <a:endParaRPr kumimoji="1" lang="en-US" altLang="ja-JP" sz="1000" dirty="0">
                        <a:latin typeface="Meiryo UI" panose="020B0604030504040204" pitchFamily="50" charset="-128"/>
                        <a:ea typeface="Meiryo UI" panose="020B0604030504040204" pitchFamily="50" charset="-128"/>
                      </a:endParaRPr>
                    </a:p>
                  </a:txBody>
                  <a:tcPr marL="68580" marR="68580" marT="34290" marB="34290">
                    <a:solidFill>
                      <a:schemeClr val="bg1">
                        <a:lumMod val="85000"/>
                      </a:schemeClr>
                    </a:solidFill>
                  </a:tcPr>
                </a:tc>
                <a:extLst>
                  <a:ext uri="{0D108BD9-81ED-4DB2-BD59-A6C34878D82A}">
                    <a16:rowId xmlns:a16="http://schemas.microsoft.com/office/drawing/2014/main" val="2815774547"/>
                  </a:ext>
                </a:extLst>
              </a:tr>
            </a:tbl>
          </a:graphicData>
        </a:graphic>
      </p:graphicFrame>
      <p:sp>
        <p:nvSpPr>
          <p:cNvPr id="10" name="テキスト ボックス 9">
            <a:extLst>
              <a:ext uri="{FF2B5EF4-FFF2-40B4-BE49-F238E27FC236}">
                <a16:creationId xmlns:a16="http://schemas.microsoft.com/office/drawing/2014/main" id="{1F56E6A6-A458-4B1F-92ED-9F741E4B214A}"/>
              </a:ext>
            </a:extLst>
          </p:cNvPr>
          <p:cNvSpPr txBox="1"/>
          <p:nvPr/>
        </p:nvSpPr>
        <p:spPr>
          <a:xfrm>
            <a:off x="5167796" y="3489662"/>
            <a:ext cx="1910112" cy="338554"/>
          </a:xfrm>
          <a:prstGeom prst="rect">
            <a:avLst/>
          </a:prstGeom>
          <a:noFill/>
          <a:ln w="15875">
            <a:solidFill>
              <a:schemeClr val="tx1"/>
            </a:solidFill>
            <a:prstDash val="dashDot"/>
          </a:ln>
        </p:spPr>
        <p:txBody>
          <a:bodyPr wrap="square" rtlCol="0" anchor="ctr" anchorCtr="0">
            <a:spAutoFit/>
          </a:bodyPr>
          <a:lstStyle/>
          <a:p>
            <a:pPr defTabSz="685814">
              <a:spcBef>
                <a:spcPts val="450"/>
              </a:spcBef>
              <a:defRPr/>
            </a:pPr>
            <a:r>
              <a:rPr lang="ja-JP" altLang="en-US" sz="800" dirty="0">
                <a:latin typeface="Meiryo UI" panose="020B0604030504040204" pitchFamily="50" charset="-128"/>
                <a:ea typeface="Meiryo UI" panose="020B0604030504040204" pitchFamily="50" charset="-128"/>
              </a:rPr>
              <a:t>目安）延床面積</a:t>
            </a:r>
            <a:r>
              <a:rPr lang="en-US" altLang="ja-JP" sz="800" dirty="0">
                <a:latin typeface="Meiryo UI" panose="020B0604030504040204" pitchFamily="50" charset="-128"/>
                <a:ea typeface="Meiryo UI" panose="020B0604030504040204" pitchFamily="50" charset="-128"/>
              </a:rPr>
              <a:t>300㎡</a:t>
            </a:r>
            <a:r>
              <a:rPr lang="ja-JP" altLang="en-US" sz="800" dirty="0">
                <a:latin typeface="Meiryo UI" panose="020B0604030504040204" pitchFamily="50" charset="-128"/>
                <a:ea typeface="Meiryo UI" panose="020B0604030504040204" pitchFamily="50" charset="-128"/>
              </a:rPr>
              <a:t>で</a:t>
            </a:r>
            <a:r>
              <a:rPr lang="en-US" altLang="ja-JP" sz="800" dirty="0">
                <a:latin typeface="Meiryo UI" panose="020B0604030504040204" pitchFamily="50" charset="-128"/>
                <a:ea typeface="Meiryo UI" panose="020B0604030504040204" pitchFamily="50" charset="-128"/>
              </a:rPr>
              <a:t>4.5kW</a:t>
            </a:r>
            <a:r>
              <a:rPr lang="ja-JP" altLang="en-US" sz="800" dirty="0">
                <a:latin typeface="Meiryo UI" panose="020B0604030504040204" pitchFamily="50" charset="-128"/>
                <a:ea typeface="Meiryo UI" panose="020B0604030504040204" pitchFamily="50" charset="-128"/>
              </a:rPr>
              <a:t>、</a:t>
            </a:r>
            <a:br>
              <a:rPr lang="en-US" altLang="ja-JP" sz="800" dirty="0">
                <a:latin typeface="Meiryo UI" panose="020B0604030504040204" pitchFamily="50" charset="-128"/>
                <a:ea typeface="Meiryo UI" panose="020B0604030504040204" pitchFamily="50" charset="-128"/>
              </a:rPr>
            </a:br>
            <a:r>
              <a:rPr lang="ja-JP" altLang="en-US" sz="800" dirty="0">
                <a:latin typeface="Meiryo UI" panose="020B0604030504040204" pitchFamily="50" charset="-128"/>
                <a:ea typeface="Meiryo UI" panose="020B0604030504040204" pitchFamily="50" charset="-128"/>
              </a:rPr>
              <a:t>　　　　　　　　　</a:t>
            </a:r>
            <a:r>
              <a:rPr lang="en-US" altLang="ja-JP" sz="800" dirty="0">
                <a:latin typeface="Meiryo UI" panose="020B0604030504040204" pitchFamily="50" charset="-128"/>
                <a:ea typeface="Meiryo UI" panose="020B0604030504040204" pitchFamily="50" charset="-128"/>
              </a:rPr>
              <a:t>4.5kW</a:t>
            </a:r>
            <a:r>
              <a:rPr lang="ja-JP" altLang="en-US" sz="800" dirty="0">
                <a:latin typeface="Meiryo UI" panose="020B0604030504040204" pitchFamily="50" charset="-128"/>
                <a:ea typeface="Meiryo UI" panose="020B0604030504040204" pitchFamily="50" charset="-128"/>
              </a:rPr>
              <a:t>～</a:t>
            </a:r>
            <a:r>
              <a:rPr lang="en-US" altLang="ja-JP" sz="800" dirty="0">
                <a:latin typeface="Meiryo UI" panose="020B0604030504040204" pitchFamily="50" charset="-128"/>
                <a:ea typeface="Meiryo UI" panose="020B0604030504040204" pitchFamily="50" charset="-128"/>
              </a:rPr>
              <a:t>45kW</a:t>
            </a:r>
            <a:r>
              <a:rPr lang="ja-JP" altLang="en-US" sz="800" dirty="0">
                <a:latin typeface="Meiryo UI" panose="020B0604030504040204" pitchFamily="50" charset="-128"/>
                <a:ea typeface="Meiryo UI" panose="020B0604030504040204" pitchFamily="50" charset="-128"/>
              </a:rPr>
              <a:t>相当</a:t>
            </a:r>
          </a:p>
        </p:txBody>
      </p:sp>
      <p:sp>
        <p:nvSpPr>
          <p:cNvPr id="11" name="テキスト ボックス 10">
            <a:extLst>
              <a:ext uri="{FF2B5EF4-FFF2-40B4-BE49-F238E27FC236}">
                <a16:creationId xmlns:a16="http://schemas.microsoft.com/office/drawing/2014/main" id="{BB0B8D95-F296-4A7F-853A-A727FAC47F9F}"/>
              </a:ext>
            </a:extLst>
          </p:cNvPr>
          <p:cNvSpPr txBox="1"/>
          <p:nvPr/>
        </p:nvSpPr>
        <p:spPr>
          <a:xfrm>
            <a:off x="5848183" y="2787668"/>
            <a:ext cx="1064166" cy="215444"/>
          </a:xfrm>
          <a:prstGeom prst="rect">
            <a:avLst/>
          </a:prstGeom>
          <a:noFill/>
          <a:ln w="15875">
            <a:solidFill>
              <a:schemeClr val="tx1"/>
            </a:solidFill>
            <a:prstDash val="dashDot"/>
          </a:ln>
        </p:spPr>
        <p:txBody>
          <a:bodyPr wrap="square" rtlCol="0" anchor="ctr" anchorCtr="0">
            <a:spAutoFit/>
          </a:bodyPr>
          <a:lstStyle/>
          <a:p>
            <a:pPr defTabSz="685814">
              <a:spcBef>
                <a:spcPts val="450"/>
              </a:spcBef>
              <a:defRPr/>
            </a:pPr>
            <a:r>
              <a:rPr lang="ja-JP" altLang="en-US" sz="800" dirty="0">
                <a:latin typeface="Meiryo UI" panose="020B0604030504040204" pitchFamily="50" charset="-128"/>
                <a:ea typeface="Meiryo UI" panose="020B0604030504040204" pitchFamily="50" charset="-128"/>
              </a:rPr>
              <a:t>目安）東京都同様</a:t>
            </a:r>
          </a:p>
        </p:txBody>
      </p:sp>
      <p:sp>
        <p:nvSpPr>
          <p:cNvPr id="12" name="テキスト ボックス 11">
            <a:extLst>
              <a:ext uri="{FF2B5EF4-FFF2-40B4-BE49-F238E27FC236}">
                <a16:creationId xmlns:a16="http://schemas.microsoft.com/office/drawing/2014/main" id="{7D877638-6088-4F84-BE5E-2B88A7255D49}"/>
              </a:ext>
            </a:extLst>
          </p:cNvPr>
          <p:cNvSpPr txBox="1"/>
          <p:nvPr/>
        </p:nvSpPr>
        <p:spPr>
          <a:xfrm>
            <a:off x="5848183" y="1863057"/>
            <a:ext cx="1064166" cy="215444"/>
          </a:xfrm>
          <a:prstGeom prst="rect">
            <a:avLst/>
          </a:prstGeom>
          <a:noFill/>
          <a:ln w="15875">
            <a:solidFill>
              <a:schemeClr val="tx1"/>
            </a:solidFill>
            <a:prstDash val="dashDot"/>
          </a:ln>
        </p:spPr>
        <p:txBody>
          <a:bodyPr wrap="square" rtlCol="0" anchor="ctr" anchorCtr="0">
            <a:spAutoFit/>
          </a:bodyPr>
          <a:lstStyle/>
          <a:p>
            <a:pPr defTabSz="685814">
              <a:spcBef>
                <a:spcPts val="450"/>
              </a:spcBef>
              <a:defRPr/>
            </a:pPr>
            <a:r>
              <a:rPr lang="ja-JP" altLang="en-US" sz="800" dirty="0">
                <a:latin typeface="Meiryo UI" panose="020B0604030504040204" pitchFamily="50" charset="-128"/>
                <a:ea typeface="Meiryo UI" panose="020B0604030504040204" pitchFamily="50" charset="-128"/>
              </a:rPr>
              <a:t>目安）東京都同様</a:t>
            </a:r>
          </a:p>
        </p:txBody>
      </p:sp>
      <p:sp>
        <p:nvSpPr>
          <p:cNvPr id="9" name="スライド番号プレースホルダー 3">
            <a:extLst>
              <a:ext uri="{FF2B5EF4-FFF2-40B4-BE49-F238E27FC236}">
                <a16:creationId xmlns:a16="http://schemas.microsoft.com/office/drawing/2014/main" id="{C57C5FD6-79D0-481A-AEF3-B91DD933A43C}"/>
              </a:ext>
            </a:extLst>
          </p:cNvPr>
          <p:cNvSpPr txBox="1">
            <a:spLocks/>
          </p:cNvSpPr>
          <p:nvPr/>
        </p:nvSpPr>
        <p:spPr>
          <a:xfrm>
            <a:off x="6833870" y="6492875"/>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03A2EBC-B70D-400C-B624-6CE949F69608}" type="slidenum">
              <a:rPr kumimoji="1" lang="ja-JP" altLang="en-US" sz="1800" smtClean="0"/>
              <a:pPr/>
              <a:t>30</a:t>
            </a:fld>
            <a:endParaRPr kumimoji="1" lang="ja-JP" altLang="en-US" dirty="0"/>
          </a:p>
        </p:txBody>
      </p:sp>
      <p:sp>
        <p:nvSpPr>
          <p:cNvPr id="14" name="テキスト ボックス 13">
            <a:extLst>
              <a:ext uri="{FF2B5EF4-FFF2-40B4-BE49-F238E27FC236}">
                <a16:creationId xmlns:a16="http://schemas.microsoft.com/office/drawing/2014/main" id="{7458DEBB-EE53-4E4E-8C78-6DA076834B7F}"/>
              </a:ext>
            </a:extLst>
          </p:cNvPr>
          <p:cNvSpPr txBox="1"/>
          <p:nvPr/>
        </p:nvSpPr>
        <p:spPr>
          <a:xfrm>
            <a:off x="173767" y="3575559"/>
            <a:ext cx="1121634" cy="276999"/>
          </a:xfrm>
          <a:prstGeom prst="rect">
            <a:avLst/>
          </a:prstGeom>
          <a:solidFill>
            <a:schemeClr val="bg1"/>
          </a:solidFill>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大阪府調べ</a:t>
            </a:r>
          </a:p>
        </p:txBody>
      </p:sp>
    </p:spTree>
    <p:extLst>
      <p:ext uri="{BB962C8B-B14F-4D97-AF65-F5344CB8AC3E}">
        <p14:creationId xmlns:p14="http://schemas.microsoft.com/office/powerpoint/2010/main" val="34866468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81493AA9-79D4-45FF-8978-0046C1609943}"/>
              </a:ext>
            </a:extLst>
          </p:cNvPr>
          <p:cNvSpPr>
            <a:spLocks noGrp="1"/>
          </p:cNvSpPr>
          <p:nvPr>
            <p:ph type="sldNum" sz="quarter" idx="12"/>
          </p:nvPr>
        </p:nvSpPr>
        <p:spPr>
          <a:xfrm>
            <a:off x="6832600" y="6492875"/>
            <a:ext cx="2057400" cy="365125"/>
          </a:xfrm>
        </p:spPr>
        <p:txBody>
          <a:bodyPr/>
          <a:lstStyle/>
          <a:p>
            <a:fld id="{203A2EBC-B70D-400C-B624-6CE949F69608}" type="slidenum">
              <a:rPr kumimoji="1" lang="ja-JP" altLang="en-US" sz="1800" smtClean="0"/>
              <a:t>31</a:t>
            </a:fld>
            <a:endParaRPr kumimoji="1" lang="ja-JP" altLang="en-US" dirty="0"/>
          </a:p>
        </p:txBody>
      </p:sp>
      <p:sp>
        <p:nvSpPr>
          <p:cNvPr id="5" name="テキスト ボックス 4">
            <a:extLst>
              <a:ext uri="{FF2B5EF4-FFF2-40B4-BE49-F238E27FC236}">
                <a16:creationId xmlns:a16="http://schemas.microsoft.com/office/drawing/2014/main" id="{653ED474-5FD8-4544-A348-AC1AF815A7B2}"/>
              </a:ext>
            </a:extLst>
          </p:cNvPr>
          <p:cNvSpPr txBox="1"/>
          <p:nvPr/>
        </p:nvSpPr>
        <p:spPr>
          <a:xfrm>
            <a:off x="259080" y="555324"/>
            <a:ext cx="8625840" cy="754053"/>
          </a:xfrm>
          <a:prstGeom prst="rect">
            <a:avLst/>
          </a:prstGeom>
          <a:noFill/>
          <a:ln w="12700">
            <a:solidFill>
              <a:schemeClr val="accent1"/>
            </a:solidFill>
          </a:ln>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ご意見いただきたい事項③</a:t>
            </a:r>
            <a:endParaRPr kumimoji="1" lang="en-US" altLang="ja-JP" dirty="0">
              <a:latin typeface="BIZ UDPゴシック" panose="020B0400000000000000" pitchFamily="50" charset="-128"/>
              <a:ea typeface="BIZ UDPゴシック" panose="020B0400000000000000" pitchFamily="50" charset="-128"/>
            </a:endParaRPr>
          </a:p>
          <a:p>
            <a:pPr>
              <a:spcBef>
                <a:spcPts val="600"/>
              </a:spcBef>
            </a:pPr>
            <a:r>
              <a:rPr kumimoji="1" lang="ja-JP" altLang="en-US" dirty="0">
                <a:latin typeface="BIZ UDPゴシック" panose="020B0400000000000000" pitchFamily="50" charset="-128"/>
                <a:ea typeface="BIZ UDPゴシック" panose="020B0400000000000000" pitchFamily="50" charset="-128"/>
              </a:rPr>
              <a:t>　</a:t>
            </a:r>
            <a:r>
              <a:rPr kumimoji="1" lang="ja-JP" altLang="en-US" sz="2000" dirty="0">
                <a:latin typeface="BIZ UDPゴシック" panose="020B0400000000000000" pitchFamily="50" charset="-128"/>
                <a:ea typeface="BIZ UDPゴシック" panose="020B0400000000000000" pitchFamily="50" charset="-128"/>
              </a:rPr>
              <a:t>③制度の対象とする建築物について</a:t>
            </a:r>
            <a:endParaRPr kumimoji="1" lang="ja-JP" altLang="en-US" dirty="0">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894ADA17-A691-4E5F-B072-69D648F3F356}"/>
              </a:ext>
            </a:extLst>
          </p:cNvPr>
          <p:cNvSpPr txBox="1"/>
          <p:nvPr/>
        </p:nvSpPr>
        <p:spPr>
          <a:xfrm>
            <a:off x="0" y="0"/>
            <a:ext cx="9144000" cy="400110"/>
          </a:xfrm>
          <a:prstGeom prst="rect">
            <a:avLst/>
          </a:prstGeom>
          <a:solidFill>
            <a:schemeClr val="accent5">
              <a:lumMod val="40000"/>
              <a:lumOff val="60000"/>
            </a:scheme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③制度の対象とする建築物について</a:t>
            </a:r>
          </a:p>
        </p:txBody>
      </p:sp>
      <p:sp>
        <p:nvSpPr>
          <p:cNvPr id="10" name="テキスト ボックス 9">
            <a:extLst>
              <a:ext uri="{FF2B5EF4-FFF2-40B4-BE49-F238E27FC236}">
                <a16:creationId xmlns:a16="http://schemas.microsoft.com/office/drawing/2014/main" id="{7089BC0E-C80F-4081-B322-153135F028BA}"/>
              </a:ext>
            </a:extLst>
          </p:cNvPr>
          <p:cNvSpPr txBox="1"/>
          <p:nvPr/>
        </p:nvSpPr>
        <p:spPr>
          <a:xfrm>
            <a:off x="259080" y="1481450"/>
            <a:ext cx="8625840" cy="3046988"/>
          </a:xfrm>
          <a:prstGeom prst="rect">
            <a:avLst/>
          </a:prstGeom>
          <a:noFill/>
        </p:spPr>
        <p:txBody>
          <a:bodyPr wrap="square" rtlCol="0">
            <a:spAutoFit/>
          </a:bodyPr>
          <a:lstStyle/>
          <a:p>
            <a:r>
              <a:rPr lang="ja-JP" altLang="en-US" sz="1600" dirty="0">
                <a:latin typeface="BIZ UDP明朝 Medium" panose="02020500000000000000" pitchFamily="18" charset="-128"/>
                <a:ea typeface="BIZ UDP明朝 Medium" panose="02020500000000000000" pitchFamily="18" charset="-128"/>
              </a:rPr>
              <a:t>○大阪府では、</a:t>
            </a:r>
            <a:r>
              <a:rPr lang="ja-JP" altLang="en-US" sz="1600" dirty="0">
                <a:solidFill>
                  <a:srgbClr val="FF0000"/>
                </a:solidFill>
                <a:latin typeface="BIZ UDP明朝 Medium" panose="02020500000000000000" pitchFamily="18" charset="-128"/>
                <a:ea typeface="BIZ UDP明朝 Medium" panose="02020500000000000000" pitchFamily="18" charset="-128"/>
              </a:rPr>
              <a:t>建築物環境配慮制度</a:t>
            </a:r>
            <a:r>
              <a:rPr lang="ja-JP" altLang="en-US" sz="1600" dirty="0">
                <a:latin typeface="BIZ UDP明朝 Medium" panose="02020500000000000000" pitchFamily="18" charset="-128"/>
                <a:ea typeface="BIZ UDP明朝 Medium" panose="02020500000000000000" pitchFamily="18" charset="-128"/>
              </a:rPr>
              <a:t>で、</a:t>
            </a:r>
            <a:r>
              <a:rPr lang="ja-JP" altLang="en-US" sz="1600" dirty="0">
                <a:solidFill>
                  <a:srgbClr val="FF0000"/>
                </a:solidFill>
                <a:latin typeface="BIZ UDP明朝 Medium" panose="02020500000000000000" pitchFamily="18" charset="-128"/>
                <a:ea typeface="BIZ UDP明朝 Medium" panose="02020500000000000000" pitchFamily="18" charset="-128"/>
              </a:rPr>
              <a:t>大規模建築物（延床面積</a:t>
            </a:r>
            <a:r>
              <a:rPr lang="en-US" altLang="ja-JP" sz="1600" dirty="0">
                <a:solidFill>
                  <a:srgbClr val="FF0000"/>
                </a:solidFill>
                <a:latin typeface="BIZ UDP明朝 Medium" panose="02020500000000000000" pitchFamily="18" charset="-128"/>
                <a:ea typeface="BIZ UDP明朝 Medium" panose="02020500000000000000" pitchFamily="18" charset="-128"/>
              </a:rPr>
              <a:t>2,000㎡</a:t>
            </a:r>
            <a:r>
              <a:rPr lang="ja-JP" altLang="en-US" sz="1600" dirty="0">
                <a:solidFill>
                  <a:srgbClr val="FF0000"/>
                </a:solidFill>
                <a:latin typeface="BIZ UDP明朝 Medium" panose="02020500000000000000" pitchFamily="18" charset="-128"/>
                <a:ea typeface="BIZ UDP明朝 Medium" panose="02020500000000000000" pitchFamily="18" charset="-128"/>
              </a:rPr>
              <a:t>以上）において、再生可</a:t>
            </a:r>
          </a:p>
          <a:p>
            <a:r>
              <a:rPr lang="ja-JP" altLang="en-US" sz="1600" dirty="0">
                <a:solidFill>
                  <a:srgbClr val="FF0000"/>
                </a:solidFill>
                <a:latin typeface="BIZ UDP明朝 Medium" panose="02020500000000000000" pitchFamily="18" charset="-128"/>
                <a:ea typeface="BIZ UDP明朝 Medium" panose="02020500000000000000" pitchFamily="18" charset="-128"/>
              </a:rPr>
              <a:t>　能エネルギーの導入検討を義務付けて</a:t>
            </a:r>
            <a:r>
              <a:rPr lang="ja-JP" altLang="en-US" sz="1600" dirty="0">
                <a:latin typeface="BIZ UDP明朝 Medium" panose="02020500000000000000" pitchFamily="18" charset="-128"/>
                <a:ea typeface="BIZ UDP明朝 Medium" panose="02020500000000000000" pitchFamily="18" charset="-128"/>
              </a:rPr>
              <a:t>いるものの、導入件数は</a:t>
            </a:r>
            <a:r>
              <a:rPr lang="en-US" altLang="ja-JP" sz="1600" dirty="0">
                <a:latin typeface="BIZ UDP明朝 Medium" panose="02020500000000000000" pitchFamily="18" charset="-128"/>
                <a:ea typeface="BIZ UDP明朝 Medium" panose="02020500000000000000" pitchFamily="18" charset="-128"/>
              </a:rPr>
              <a:t>2</a:t>
            </a:r>
            <a:r>
              <a:rPr lang="ja-JP" altLang="en-US" sz="1600" dirty="0">
                <a:latin typeface="BIZ UDP明朝 Medium" panose="02020500000000000000" pitchFamily="18" charset="-128"/>
                <a:ea typeface="BIZ UDP明朝 Medium" panose="02020500000000000000" pitchFamily="18" charset="-128"/>
              </a:rPr>
              <a:t>割に満たない状況</a:t>
            </a:r>
            <a:r>
              <a:rPr lang="en-US" altLang="ja-JP" sz="1600" dirty="0">
                <a:latin typeface="BIZ UDP明朝 Medium" panose="02020500000000000000" pitchFamily="18" charset="-128"/>
                <a:ea typeface="BIZ UDP明朝 Medium" panose="02020500000000000000" pitchFamily="18" charset="-128"/>
              </a:rPr>
              <a:t>【</a:t>
            </a:r>
            <a:r>
              <a:rPr lang="ja-JP" altLang="en-US" sz="1600" dirty="0">
                <a:latin typeface="BIZ UDP明朝 Medium" panose="02020500000000000000" pitchFamily="18" charset="-128"/>
                <a:ea typeface="BIZ UDP明朝 Medium" panose="02020500000000000000" pitchFamily="18" charset="-128"/>
              </a:rPr>
              <a:t>再掲</a:t>
            </a:r>
            <a:r>
              <a:rPr lang="en-US" altLang="ja-JP" sz="1600" dirty="0">
                <a:latin typeface="BIZ UDP明朝 Medium" panose="02020500000000000000" pitchFamily="18" charset="-128"/>
                <a:ea typeface="BIZ UDP明朝 Medium" panose="02020500000000000000" pitchFamily="18" charset="-128"/>
              </a:rPr>
              <a:t>】</a:t>
            </a:r>
            <a:endParaRPr lang="ja-JP" altLang="en-US" sz="1600" dirty="0">
              <a:latin typeface="BIZ UDP明朝 Medium" panose="02020500000000000000" pitchFamily="18" charset="-128"/>
              <a:ea typeface="BIZ UDP明朝 Medium" panose="02020500000000000000" pitchFamily="18" charset="-128"/>
            </a:endParaRPr>
          </a:p>
          <a:p>
            <a:endParaRPr lang="en-US" altLang="ja-JP" sz="1600" dirty="0">
              <a:latin typeface="BIZ UDP明朝 Medium" panose="02020500000000000000" pitchFamily="18" charset="-128"/>
              <a:ea typeface="BIZ UDP明朝 Medium" panose="02020500000000000000" pitchFamily="18" charset="-128"/>
            </a:endParaRPr>
          </a:p>
          <a:p>
            <a:r>
              <a:rPr lang="ja-JP" altLang="en-US" sz="1600" dirty="0">
                <a:latin typeface="BIZ UDP明朝 Medium" panose="02020500000000000000" pitchFamily="18" charset="-128"/>
                <a:ea typeface="BIZ UDP明朝 Medium" panose="02020500000000000000" pitchFamily="18" charset="-128"/>
              </a:rPr>
              <a:t>○府内年間着工建築物（非住宅）の延床面積の</a:t>
            </a:r>
            <a:r>
              <a:rPr lang="en-US" altLang="ja-JP" sz="1600" dirty="0">
                <a:latin typeface="BIZ UDP明朝 Medium" panose="02020500000000000000" pitchFamily="18" charset="-128"/>
                <a:ea typeface="BIZ UDP明朝 Medium" panose="02020500000000000000" pitchFamily="18" charset="-128"/>
              </a:rPr>
              <a:t>5</a:t>
            </a:r>
            <a:r>
              <a:rPr lang="ja-JP" altLang="en-US" sz="1600">
                <a:latin typeface="BIZ UDP明朝 Medium" panose="02020500000000000000" pitchFamily="18" charset="-128"/>
                <a:ea typeface="BIZ UDP明朝 Medium" panose="02020500000000000000" pitchFamily="18" charset="-128"/>
              </a:rPr>
              <a:t>割</a:t>
            </a:r>
            <a:r>
              <a:rPr lang="ja-JP" altLang="en-US" sz="1600" dirty="0">
                <a:latin typeface="BIZ UDP明朝 Medium" panose="02020500000000000000" pitchFamily="18" charset="-128"/>
                <a:ea typeface="BIZ UDP明朝 Medium" panose="02020500000000000000" pitchFamily="18" charset="-128"/>
              </a:rPr>
              <a:t>以上を占める、</a:t>
            </a:r>
            <a:r>
              <a:rPr lang="ja-JP" altLang="en-US" sz="1600" dirty="0">
                <a:solidFill>
                  <a:srgbClr val="FF0000"/>
                </a:solidFill>
                <a:latin typeface="BIZ UDP明朝 Medium" panose="02020500000000000000" pitchFamily="18" charset="-128"/>
                <a:ea typeface="BIZ UDP明朝 Medium" panose="02020500000000000000" pitchFamily="18" charset="-128"/>
              </a:rPr>
              <a:t>延床面積</a:t>
            </a:r>
            <a:r>
              <a:rPr lang="en-US" altLang="ja-JP" sz="1600" dirty="0">
                <a:solidFill>
                  <a:srgbClr val="FF0000"/>
                </a:solidFill>
                <a:latin typeface="BIZ UDP明朝 Medium" panose="02020500000000000000" pitchFamily="18" charset="-128"/>
                <a:ea typeface="BIZ UDP明朝 Medium" panose="02020500000000000000" pitchFamily="18" charset="-128"/>
              </a:rPr>
              <a:t>2,000㎡</a:t>
            </a:r>
            <a:r>
              <a:rPr lang="ja-JP" altLang="en-US" sz="1600" dirty="0">
                <a:solidFill>
                  <a:srgbClr val="FF0000"/>
                </a:solidFill>
                <a:latin typeface="BIZ UDP明朝 Medium" panose="02020500000000000000" pitchFamily="18" charset="-128"/>
                <a:ea typeface="BIZ UDP明朝 Medium" panose="02020500000000000000" pitchFamily="18" charset="-128"/>
              </a:rPr>
              <a:t>以上の新築</a:t>
            </a:r>
            <a:endParaRPr lang="en-US" altLang="ja-JP" sz="1600" dirty="0">
              <a:solidFill>
                <a:srgbClr val="FF0000"/>
              </a:solidFill>
              <a:latin typeface="BIZ UDP明朝 Medium" panose="02020500000000000000" pitchFamily="18" charset="-128"/>
              <a:ea typeface="BIZ UDP明朝 Medium" panose="02020500000000000000" pitchFamily="18" charset="-128"/>
            </a:endParaRPr>
          </a:p>
          <a:p>
            <a:r>
              <a:rPr lang="ja-JP" altLang="en-US" sz="1600" dirty="0">
                <a:solidFill>
                  <a:srgbClr val="FF0000"/>
                </a:solidFill>
                <a:latin typeface="BIZ UDP明朝 Medium" panose="02020500000000000000" pitchFamily="18" charset="-128"/>
                <a:ea typeface="BIZ UDP明朝 Medium" panose="02020500000000000000" pitchFamily="18" charset="-128"/>
              </a:rPr>
              <a:t>　非住宅建築物は、エネルギー消費量が大きく、建築物の脱炭素化への寄与も大きい</a:t>
            </a:r>
          </a:p>
          <a:p>
            <a:endParaRPr lang="en-US" altLang="ja-JP" sz="1600" dirty="0">
              <a:latin typeface="BIZ UDP明朝 Medium" panose="02020500000000000000" pitchFamily="18" charset="-128"/>
              <a:ea typeface="BIZ UDP明朝 Medium" panose="02020500000000000000" pitchFamily="18" charset="-128"/>
            </a:endParaRPr>
          </a:p>
          <a:p>
            <a:r>
              <a:rPr lang="ja-JP" altLang="en-US" sz="1600" dirty="0">
                <a:latin typeface="BIZ UDP明朝 Medium" panose="02020500000000000000" pitchFamily="18" charset="-128"/>
                <a:ea typeface="BIZ UDP明朝 Medium" panose="02020500000000000000" pitchFamily="18" charset="-128"/>
              </a:rPr>
              <a:t>○粗い試算では、</a:t>
            </a:r>
            <a:r>
              <a:rPr lang="ja-JP" altLang="en-US" sz="1600" dirty="0">
                <a:solidFill>
                  <a:srgbClr val="FF0000"/>
                </a:solidFill>
                <a:latin typeface="BIZ UDP明朝 Medium" panose="02020500000000000000" pitchFamily="18" charset="-128"/>
                <a:ea typeface="BIZ UDP明朝 Medium" panose="02020500000000000000" pitchFamily="18" charset="-128"/>
              </a:rPr>
              <a:t>大規模非住宅建築物</a:t>
            </a:r>
            <a:r>
              <a:rPr lang="zh-TW" altLang="en-US" sz="1600" dirty="0">
                <a:solidFill>
                  <a:srgbClr val="FF0000"/>
                </a:solidFill>
                <a:latin typeface="BIZ UDP明朝 Medium" panose="02020500000000000000" pitchFamily="18" charset="-128"/>
                <a:ea typeface="BIZ UDP明朝 Medium" panose="02020500000000000000" pitchFamily="18" charset="-128"/>
              </a:rPr>
              <a:t>（延床面積</a:t>
            </a:r>
            <a:r>
              <a:rPr lang="en-US" altLang="zh-TW" sz="1600" dirty="0">
                <a:solidFill>
                  <a:srgbClr val="FF0000"/>
                </a:solidFill>
                <a:latin typeface="BIZ UDP明朝 Medium" panose="02020500000000000000" pitchFamily="18" charset="-128"/>
                <a:ea typeface="BIZ UDP明朝 Medium" panose="02020500000000000000" pitchFamily="18" charset="-128"/>
              </a:rPr>
              <a:t>2,000㎡</a:t>
            </a:r>
            <a:r>
              <a:rPr lang="zh-TW" altLang="en-US" sz="1600" dirty="0">
                <a:solidFill>
                  <a:srgbClr val="FF0000"/>
                </a:solidFill>
                <a:latin typeface="BIZ UDP明朝 Medium" panose="02020500000000000000" pitchFamily="18" charset="-128"/>
                <a:ea typeface="BIZ UDP明朝 Medium" panose="02020500000000000000" pitchFamily="18" charset="-128"/>
              </a:rPr>
              <a:t>以上）</a:t>
            </a:r>
            <a:r>
              <a:rPr lang="ja-JP" altLang="en-US" sz="1600" dirty="0">
                <a:solidFill>
                  <a:srgbClr val="FF0000"/>
                </a:solidFill>
                <a:latin typeface="BIZ UDP明朝 Medium" panose="02020500000000000000" pitchFamily="18" charset="-128"/>
                <a:ea typeface="BIZ UDP明朝 Medium" panose="02020500000000000000" pitchFamily="18" charset="-128"/>
              </a:rPr>
              <a:t>への想定導入量で、「自立・分散型エネルギー導入量」の目標値への不足分を補うことが可能</a:t>
            </a:r>
            <a:endParaRPr lang="en-US" altLang="ja-JP" sz="1600" dirty="0">
              <a:solidFill>
                <a:srgbClr val="FF0000"/>
              </a:solidFill>
              <a:latin typeface="BIZ UDP明朝 Medium" panose="02020500000000000000" pitchFamily="18" charset="-128"/>
              <a:ea typeface="BIZ UDP明朝 Medium" panose="02020500000000000000" pitchFamily="18" charset="-128"/>
            </a:endParaRPr>
          </a:p>
          <a:p>
            <a:r>
              <a:rPr lang="ja-JP" altLang="en-US" sz="1600" dirty="0">
                <a:latin typeface="BIZ UDP明朝 Medium" panose="02020500000000000000" pitchFamily="18" charset="-128"/>
                <a:ea typeface="BIZ UDP明朝 Medium" panose="02020500000000000000" pitchFamily="18" charset="-128"/>
              </a:rPr>
              <a:t>⇒</a:t>
            </a:r>
            <a:r>
              <a:rPr lang="ja-JP" altLang="en-US" sz="1600" dirty="0">
                <a:solidFill>
                  <a:srgbClr val="FF0000"/>
                </a:solidFill>
                <a:latin typeface="BIZ UDP明朝 Medium" panose="02020500000000000000" pitchFamily="18" charset="-128"/>
                <a:ea typeface="BIZ UDP明朝 Medium" panose="02020500000000000000" pitchFamily="18" charset="-128"/>
              </a:rPr>
              <a:t>再生可能エネルギー設備の設置に対する補助や設置義務化の対象を、大規模非住宅建築物と想定</a:t>
            </a:r>
            <a:endParaRPr lang="en-US" altLang="ja-JP" sz="1600" dirty="0">
              <a:solidFill>
                <a:srgbClr val="FF0000"/>
              </a:solidFill>
              <a:latin typeface="BIZ UDP明朝 Medium" panose="02020500000000000000" pitchFamily="18" charset="-128"/>
              <a:ea typeface="BIZ UDP明朝 Medium" panose="02020500000000000000" pitchFamily="18" charset="-128"/>
            </a:endParaRPr>
          </a:p>
          <a:p>
            <a:endParaRPr lang="en-US" altLang="ja-JP" sz="1600" dirty="0">
              <a:highlight>
                <a:srgbClr val="FFFF00"/>
              </a:highlight>
              <a:latin typeface="BIZ UDP明朝 Medium" panose="02020500000000000000" pitchFamily="18" charset="-128"/>
              <a:ea typeface="BIZ UDP明朝 Medium" panose="02020500000000000000" pitchFamily="18" charset="-128"/>
            </a:endParaRPr>
          </a:p>
          <a:p>
            <a:r>
              <a:rPr lang="ja-JP" altLang="en-US" sz="1600" dirty="0">
                <a:latin typeface="BIZ UDP明朝 Medium" panose="02020500000000000000" pitchFamily="18" charset="-128"/>
                <a:ea typeface="BIZ UDP明朝 Medium" panose="02020500000000000000" pitchFamily="18" charset="-128"/>
              </a:rPr>
              <a:t>〇集合住宅では、</a:t>
            </a:r>
            <a:r>
              <a:rPr lang="ja-JP" altLang="en-US" sz="1600" dirty="0">
                <a:solidFill>
                  <a:srgbClr val="FF0000"/>
                </a:solidFill>
                <a:latin typeface="BIZ UDP明朝 Medium" panose="02020500000000000000" pitchFamily="18" charset="-128"/>
                <a:ea typeface="BIZ UDP明朝 Medium" panose="02020500000000000000" pitchFamily="18" charset="-128"/>
              </a:rPr>
              <a:t>専用部での太陽光発電設備の活用が難しく、共用部での活用箇所は限定される</a:t>
            </a:r>
            <a:endParaRPr lang="en-US" altLang="ja-JP" sz="1600" dirty="0">
              <a:solidFill>
                <a:srgbClr val="FF0000"/>
              </a:solidFill>
              <a:latin typeface="BIZ UDP明朝 Medium" panose="02020500000000000000" pitchFamily="18" charset="-128"/>
              <a:ea typeface="BIZ UDP明朝 Medium" panose="02020500000000000000" pitchFamily="18" charset="-128"/>
            </a:endParaRPr>
          </a:p>
        </p:txBody>
      </p:sp>
      <p:sp>
        <p:nvSpPr>
          <p:cNvPr id="13" name="二等辺三角形 12">
            <a:extLst>
              <a:ext uri="{FF2B5EF4-FFF2-40B4-BE49-F238E27FC236}">
                <a16:creationId xmlns:a16="http://schemas.microsoft.com/office/drawing/2014/main" id="{B7DE98E9-2B30-4580-870C-9507D9B6E519}"/>
              </a:ext>
            </a:extLst>
          </p:cNvPr>
          <p:cNvSpPr/>
          <p:nvPr/>
        </p:nvSpPr>
        <p:spPr>
          <a:xfrm rot="10800000">
            <a:off x="3428683" y="4775600"/>
            <a:ext cx="2143760" cy="2032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1A60A0FC-D122-4249-829A-6332FF76A86A}"/>
              </a:ext>
            </a:extLst>
          </p:cNvPr>
          <p:cNvSpPr txBox="1"/>
          <p:nvPr/>
        </p:nvSpPr>
        <p:spPr>
          <a:xfrm>
            <a:off x="259080" y="5225963"/>
            <a:ext cx="8625840" cy="646331"/>
          </a:xfrm>
          <a:prstGeom prst="rect">
            <a:avLst/>
          </a:prstGeom>
          <a:noFill/>
          <a:ln w="12700">
            <a:solidFill>
              <a:schemeClr val="accent1"/>
            </a:solidFill>
            <a:prstDash val="dash"/>
          </a:ln>
        </p:spPr>
        <p:txBody>
          <a:bodyPr wrap="square" rtlCol="0">
            <a:spAutoFit/>
          </a:bodyPr>
          <a:lstStyle/>
          <a:p>
            <a:r>
              <a:rPr lang="ja-JP" altLang="en-US" sz="1800" dirty="0">
                <a:latin typeface="BIZ UDP明朝 Medium" panose="02020500000000000000" pitchFamily="18" charset="-128"/>
                <a:ea typeface="BIZ UDP明朝 Medium" panose="02020500000000000000" pitchFamily="18" charset="-128"/>
              </a:rPr>
              <a:t>再生可能エネルギー設備の導入促進に向け、導入義務化や導入促進策により設置が見込まれる導入量を算出し、対象用途・対象規模を明確化することが必要</a:t>
            </a:r>
            <a:endParaRPr lang="en-US" altLang="ja-JP" sz="1800" dirty="0">
              <a:latin typeface="BIZ UDP明朝 Medium" panose="02020500000000000000" pitchFamily="18" charset="-128"/>
              <a:ea typeface="BIZ UDP明朝 Medium" panose="02020500000000000000" pitchFamily="18" charset="-128"/>
            </a:endParaRPr>
          </a:p>
        </p:txBody>
      </p:sp>
      <p:sp>
        <p:nvSpPr>
          <p:cNvPr id="12" name="テキスト ボックス 11">
            <a:extLst>
              <a:ext uri="{FF2B5EF4-FFF2-40B4-BE49-F238E27FC236}">
                <a16:creationId xmlns:a16="http://schemas.microsoft.com/office/drawing/2014/main" id="{FD7A4A65-F325-499E-8EF9-C4F75951D412}"/>
              </a:ext>
            </a:extLst>
          </p:cNvPr>
          <p:cNvSpPr txBox="1"/>
          <p:nvPr/>
        </p:nvSpPr>
        <p:spPr>
          <a:xfrm>
            <a:off x="5334000" y="6026943"/>
            <a:ext cx="3186639" cy="338554"/>
          </a:xfrm>
          <a:prstGeom prst="rect">
            <a:avLst/>
          </a:prstGeom>
          <a:noFill/>
          <a:ln w="31750" cmpd="dbl">
            <a:solidFill>
              <a:schemeClr val="tx1"/>
            </a:solidFill>
          </a:ln>
        </p:spPr>
        <p:txBody>
          <a:bodyPr wrap="square" rtlCol="0">
            <a:spAutoFit/>
          </a:bodyPr>
          <a:lstStyle/>
          <a:p>
            <a:r>
              <a:rPr kumimoji="1" lang="ja-JP" altLang="en-US" sz="1600" dirty="0">
                <a:latin typeface="BIZ UDPゴシック" panose="020B0400000000000000" pitchFamily="50" charset="-128"/>
                <a:ea typeface="BIZ UDPゴシック" panose="020B0400000000000000" pitchFamily="50" charset="-128"/>
              </a:rPr>
              <a:t>第</a:t>
            </a:r>
            <a:r>
              <a:rPr kumimoji="1" lang="en-US" altLang="ja-JP" sz="1600" dirty="0">
                <a:latin typeface="BIZ UDPゴシック" panose="020B0400000000000000" pitchFamily="50" charset="-128"/>
                <a:ea typeface="BIZ UDPゴシック" panose="020B0400000000000000" pitchFamily="50" charset="-128"/>
              </a:rPr>
              <a:t>2</a:t>
            </a:r>
            <a:r>
              <a:rPr kumimoji="1" lang="ja-JP" altLang="en-US" sz="1600" dirty="0">
                <a:latin typeface="BIZ UDPゴシック" panose="020B0400000000000000" pitchFamily="50" charset="-128"/>
                <a:ea typeface="BIZ UDPゴシック" panose="020B0400000000000000" pitchFamily="50" charset="-128"/>
              </a:rPr>
              <a:t>回部会でも引き続き検討予定</a:t>
            </a:r>
            <a:endParaRPr kumimoji="1" lang="ja-JP" altLang="en-US" sz="14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6347844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81493AA9-79D4-45FF-8978-0046C1609943}"/>
              </a:ext>
            </a:extLst>
          </p:cNvPr>
          <p:cNvSpPr>
            <a:spLocks noGrp="1"/>
          </p:cNvSpPr>
          <p:nvPr>
            <p:ph type="sldNum" sz="quarter" idx="12"/>
          </p:nvPr>
        </p:nvSpPr>
        <p:spPr>
          <a:xfrm>
            <a:off x="6832600" y="6492875"/>
            <a:ext cx="2057400" cy="365125"/>
          </a:xfrm>
        </p:spPr>
        <p:txBody>
          <a:bodyPr/>
          <a:lstStyle/>
          <a:p>
            <a:fld id="{203A2EBC-B70D-400C-B624-6CE949F69608}" type="slidenum">
              <a:rPr kumimoji="1" lang="ja-JP" altLang="en-US" sz="1800" smtClean="0"/>
              <a:t>32</a:t>
            </a:fld>
            <a:endParaRPr kumimoji="1" lang="ja-JP" altLang="en-US" dirty="0"/>
          </a:p>
        </p:txBody>
      </p:sp>
      <p:sp>
        <p:nvSpPr>
          <p:cNvPr id="5" name="テキスト ボックス 4">
            <a:extLst>
              <a:ext uri="{FF2B5EF4-FFF2-40B4-BE49-F238E27FC236}">
                <a16:creationId xmlns:a16="http://schemas.microsoft.com/office/drawing/2014/main" id="{653ED474-5FD8-4544-A348-AC1AF815A7B2}"/>
              </a:ext>
            </a:extLst>
          </p:cNvPr>
          <p:cNvSpPr txBox="1"/>
          <p:nvPr/>
        </p:nvSpPr>
        <p:spPr>
          <a:xfrm>
            <a:off x="259080" y="800252"/>
            <a:ext cx="8625840" cy="754053"/>
          </a:xfrm>
          <a:prstGeom prst="rect">
            <a:avLst/>
          </a:prstGeom>
          <a:noFill/>
          <a:ln w="12700">
            <a:solidFill>
              <a:schemeClr val="accent1"/>
            </a:solidFill>
          </a:ln>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ご意見いただきたい事項④</a:t>
            </a:r>
            <a:endParaRPr kumimoji="1" lang="en-US" altLang="ja-JP" dirty="0">
              <a:latin typeface="BIZ UDPゴシック" panose="020B0400000000000000" pitchFamily="50" charset="-128"/>
              <a:ea typeface="BIZ UDPゴシック" panose="020B0400000000000000" pitchFamily="50" charset="-128"/>
            </a:endParaRPr>
          </a:p>
          <a:p>
            <a:pPr>
              <a:spcBef>
                <a:spcPts val="600"/>
              </a:spcBef>
            </a:pPr>
            <a:r>
              <a:rPr kumimoji="1" lang="ja-JP" altLang="en-US" dirty="0">
                <a:latin typeface="BIZ UDPゴシック" panose="020B0400000000000000" pitchFamily="50" charset="-128"/>
                <a:ea typeface="BIZ UDPゴシック" panose="020B0400000000000000" pitchFamily="50" charset="-128"/>
              </a:rPr>
              <a:t>　</a:t>
            </a:r>
            <a:r>
              <a:rPr kumimoji="1" lang="ja-JP" altLang="en-US" sz="2000" dirty="0">
                <a:latin typeface="BIZ UDPゴシック" panose="020B0400000000000000" pitchFamily="50" charset="-128"/>
                <a:ea typeface="BIZ UDPゴシック" panose="020B0400000000000000" pitchFamily="50" charset="-128"/>
              </a:rPr>
              <a:t>④設置基準の設定について</a:t>
            </a:r>
            <a:endParaRPr kumimoji="1" lang="ja-JP" altLang="en-US" dirty="0">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894ADA17-A691-4E5F-B072-69D648F3F356}"/>
              </a:ext>
            </a:extLst>
          </p:cNvPr>
          <p:cNvSpPr txBox="1"/>
          <p:nvPr/>
        </p:nvSpPr>
        <p:spPr>
          <a:xfrm>
            <a:off x="0" y="0"/>
            <a:ext cx="9144000" cy="707886"/>
          </a:xfrm>
          <a:prstGeom prst="rect">
            <a:avLst/>
          </a:prstGeom>
          <a:solidFill>
            <a:schemeClr val="accent5">
              <a:lumMod val="40000"/>
              <a:lumOff val="60000"/>
            </a:scheme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④設置基準の設定について</a:t>
            </a:r>
            <a:endParaRPr kumimoji="1" lang="en-US" altLang="ja-JP" sz="2000" dirty="0">
              <a:latin typeface="BIZ UDPゴシック" panose="020B0400000000000000" pitchFamily="50" charset="-128"/>
              <a:ea typeface="BIZ UDPゴシック" panose="020B0400000000000000" pitchFamily="50" charset="-128"/>
            </a:endParaRPr>
          </a:p>
          <a:p>
            <a:r>
              <a:rPr kumimoji="1" lang="ja-JP" altLang="en-US" sz="2000" dirty="0">
                <a:latin typeface="BIZ UDPゴシック" panose="020B0400000000000000" pitchFamily="50" charset="-128"/>
                <a:ea typeface="BIZ UDPゴシック" panose="020B0400000000000000" pitchFamily="50" charset="-128"/>
              </a:rPr>
              <a:t>⑤支援策について</a:t>
            </a:r>
          </a:p>
        </p:txBody>
      </p:sp>
      <p:sp>
        <p:nvSpPr>
          <p:cNvPr id="10" name="テキスト ボックス 9">
            <a:extLst>
              <a:ext uri="{FF2B5EF4-FFF2-40B4-BE49-F238E27FC236}">
                <a16:creationId xmlns:a16="http://schemas.microsoft.com/office/drawing/2014/main" id="{7089BC0E-C80F-4081-B322-153135F028BA}"/>
              </a:ext>
            </a:extLst>
          </p:cNvPr>
          <p:cNvSpPr txBox="1"/>
          <p:nvPr/>
        </p:nvSpPr>
        <p:spPr>
          <a:xfrm>
            <a:off x="259080" y="1571258"/>
            <a:ext cx="8625840" cy="2708434"/>
          </a:xfrm>
          <a:prstGeom prst="rect">
            <a:avLst/>
          </a:prstGeom>
          <a:noFill/>
        </p:spPr>
        <p:txBody>
          <a:bodyPr wrap="square" rtlCol="0">
            <a:spAutoFit/>
          </a:bodyPr>
          <a:lstStyle/>
          <a:p>
            <a:r>
              <a:rPr lang="ja-JP" altLang="en-US" sz="1600" dirty="0">
                <a:latin typeface="BIZ UDP明朝 Medium" panose="02020500000000000000" pitchFamily="18" charset="-128"/>
                <a:ea typeface="BIZ UDP明朝 Medium" panose="02020500000000000000" pitchFamily="18" charset="-128"/>
              </a:rPr>
              <a:t>○大阪府域における再生可能エネルギーの導入ポテンシャルは、建築物への太陽光発電が多くを</a:t>
            </a:r>
            <a:endParaRPr lang="en-US" altLang="ja-JP" sz="1600" dirty="0">
              <a:latin typeface="BIZ UDP明朝 Medium" panose="02020500000000000000" pitchFamily="18" charset="-128"/>
              <a:ea typeface="BIZ UDP明朝 Medium" panose="02020500000000000000" pitchFamily="18" charset="-128"/>
            </a:endParaRPr>
          </a:p>
          <a:p>
            <a:r>
              <a:rPr lang="ja-JP" altLang="en-US" sz="1600" dirty="0">
                <a:latin typeface="BIZ UDP明朝 Medium" panose="02020500000000000000" pitchFamily="18" charset="-128"/>
                <a:ea typeface="BIZ UDP明朝 Medium" panose="02020500000000000000" pitchFamily="18" charset="-128"/>
              </a:rPr>
              <a:t>　占める</a:t>
            </a:r>
            <a:r>
              <a:rPr kumimoji="1" lang="en-US" altLang="ja-JP" sz="1600" dirty="0">
                <a:latin typeface="BIZ UDP明朝 Medium" panose="02020500000000000000" pitchFamily="18" charset="-128"/>
                <a:ea typeface="BIZ UDP明朝 Medium" panose="02020500000000000000" pitchFamily="18" charset="-128"/>
              </a:rPr>
              <a:t>【</a:t>
            </a:r>
            <a:r>
              <a:rPr kumimoji="1" lang="ja-JP" altLang="en-US" sz="1600" dirty="0">
                <a:latin typeface="BIZ UDP明朝 Medium" panose="02020500000000000000" pitchFamily="18" charset="-128"/>
                <a:ea typeface="BIZ UDP明朝 Medium" panose="02020500000000000000" pitchFamily="18" charset="-128"/>
              </a:rPr>
              <a:t>再掲</a:t>
            </a:r>
            <a:r>
              <a:rPr kumimoji="1" lang="en-US" altLang="ja-JP" sz="1600" dirty="0">
                <a:latin typeface="BIZ UDP明朝 Medium" panose="02020500000000000000" pitchFamily="18" charset="-128"/>
                <a:ea typeface="BIZ UDP明朝 Medium" panose="02020500000000000000" pitchFamily="18" charset="-128"/>
              </a:rPr>
              <a:t>】</a:t>
            </a:r>
            <a:r>
              <a:rPr lang="ja-JP" altLang="en-US" sz="1600" dirty="0">
                <a:latin typeface="BIZ UDP明朝 Medium" panose="02020500000000000000" pitchFamily="18" charset="-128"/>
                <a:ea typeface="BIZ UDP明朝 Medium" panose="02020500000000000000" pitchFamily="18" charset="-128"/>
              </a:rPr>
              <a:t>ため、太陽光発電設備の設置を基本として、設置基準を設定</a:t>
            </a:r>
            <a:endParaRPr lang="en-US" altLang="ja-JP" sz="1600" dirty="0">
              <a:highlight>
                <a:srgbClr val="FFFF00"/>
              </a:highlight>
              <a:latin typeface="BIZ UDP明朝 Medium" panose="02020500000000000000" pitchFamily="18" charset="-128"/>
              <a:ea typeface="BIZ UDP明朝 Medium" panose="02020500000000000000" pitchFamily="18" charset="-128"/>
            </a:endParaRPr>
          </a:p>
          <a:p>
            <a:pPr>
              <a:spcBef>
                <a:spcPts val="600"/>
              </a:spcBef>
            </a:pPr>
            <a:r>
              <a:rPr lang="ja-JP" altLang="en-US" sz="1600" dirty="0">
                <a:latin typeface="BIZ UDP明朝 Medium" panose="02020500000000000000" pitchFamily="18" charset="-128"/>
                <a:ea typeface="BIZ UDP明朝 Medium" panose="02020500000000000000" pitchFamily="18" charset="-128"/>
              </a:rPr>
              <a:t>○大阪府域においては、高層建築物が多いことから、実際に太陽光発電設備の設置可能な面積を</a:t>
            </a:r>
            <a:endParaRPr lang="en-US" altLang="ja-JP" sz="1600" dirty="0">
              <a:latin typeface="BIZ UDP明朝 Medium" panose="02020500000000000000" pitchFamily="18" charset="-128"/>
              <a:ea typeface="BIZ UDP明朝 Medium" panose="02020500000000000000" pitchFamily="18" charset="-128"/>
            </a:endParaRPr>
          </a:p>
          <a:p>
            <a:r>
              <a:rPr lang="ja-JP" altLang="en-US" sz="1600" dirty="0">
                <a:latin typeface="BIZ UDP明朝 Medium" panose="02020500000000000000" pitchFamily="18" charset="-128"/>
                <a:ea typeface="BIZ UDP明朝 Medium" panose="02020500000000000000" pitchFamily="18" charset="-128"/>
              </a:rPr>
              <a:t>　基準として設置容量を算定することが妥当</a:t>
            </a:r>
            <a:endParaRPr lang="en-US" altLang="ja-JP" sz="1600" dirty="0">
              <a:latin typeface="BIZ UDP明朝 Medium" panose="02020500000000000000" pitchFamily="18" charset="-128"/>
              <a:ea typeface="BIZ UDP明朝 Medium" panose="02020500000000000000" pitchFamily="18" charset="-128"/>
            </a:endParaRPr>
          </a:p>
          <a:p>
            <a:pPr>
              <a:spcBef>
                <a:spcPts val="600"/>
              </a:spcBef>
            </a:pPr>
            <a:r>
              <a:rPr lang="ja-JP" altLang="en-US" sz="1600" dirty="0">
                <a:latin typeface="BIZ UDP明朝 Medium" panose="02020500000000000000" pitchFamily="18" charset="-128"/>
                <a:ea typeface="BIZ UDP明朝 Medium" panose="02020500000000000000" pitchFamily="18" charset="-128"/>
              </a:rPr>
              <a:t>　　東京都や川崎市の事例を参考に、設置基準及び上限値・下限値を設定し、それらの大阪府域で　</a:t>
            </a:r>
            <a:endParaRPr lang="en-US" altLang="ja-JP" sz="1600" dirty="0">
              <a:latin typeface="BIZ UDP明朝 Medium" panose="02020500000000000000" pitchFamily="18" charset="-128"/>
              <a:ea typeface="BIZ UDP明朝 Medium" panose="02020500000000000000" pitchFamily="18" charset="-128"/>
            </a:endParaRPr>
          </a:p>
          <a:p>
            <a:r>
              <a:rPr lang="ja-JP" altLang="en-US" sz="1600" dirty="0">
                <a:latin typeface="BIZ UDP明朝 Medium" panose="02020500000000000000" pitchFamily="18" charset="-128"/>
                <a:ea typeface="BIZ UDP明朝 Medium" panose="02020500000000000000" pitchFamily="18" charset="-128"/>
              </a:rPr>
              <a:t>　の適用について妥当性を検証（設定基準における導入効果も検証）</a:t>
            </a:r>
            <a:endParaRPr lang="en-US" altLang="ja-JP" sz="1600" dirty="0">
              <a:latin typeface="BIZ UDP明朝 Medium" panose="02020500000000000000" pitchFamily="18" charset="-128"/>
              <a:ea typeface="BIZ UDP明朝 Medium" panose="02020500000000000000" pitchFamily="18" charset="-128"/>
            </a:endParaRPr>
          </a:p>
          <a:p>
            <a:endParaRPr lang="en-US" altLang="ja-JP" sz="1600" dirty="0">
              <a:latin typeface="BIZ UDP明朝 Medium" panose="02020500000000000000" pitchFamily="18" charset="-128"/>
              <a:ea typeface="BIZ UDP明朝 Medium" panose="02020500000000000000" pitchFamily="18" charset="-128"/>
            </a:endParaRPr>
          </a:p>
          <a:p>
            <a:endParaRPr lang="en-US" altLang="ja-JP" sz="1600" dirty="0">
              <a:latin typeface="BIZ UDP明朝 Medium" panose="02020500000000000000" pitchFamily="18" charset="-128"/>
              <a:ea typeface="BIZ UDP明朝 Medium" panose="02020500000000000000" pitchFamily="18" charset="-128"/>
            </a:endParaRPr>
          </a:p>
          <a:p>
            <a:endParaRPr lang="en-US" altLang="ja-JP" sz="1600" dirty="0">
              <a:latin typeface="BIZ UDP明朝 Medium" panose="02020500000000000000" pitchFamily="18" charset="-128"/>
              <a:ea typeface="BIZ UDP明朝 Medium" panose="02020500000000000000" pitchFamily="18" charset="-128"/>
            </a:endParaRPr>
          </a:p>
          <a:p>
            <a:endParaRPr lang="en-US" altLang="ja-JP" sz="1600" dirty="0">
              <a:latin typeface="BIZ UDP明朝 Medium" panose="02020500000000000000" pitchFamily="18" charset="-128"/>
              <a:ea typeface="BIZ UDP明朝 Medium" panose="02020500000000000000" pitchFamily="18" charset="-128"/>
            </a:endParaRPr>
          </a:p>
        </p:txBody>
      </p:sp>
      <p:sp>
        <p:nvSpPr>
          <p:cNvPr id="8" name="テキスト ボックス 7">
            <a:extLst>
              <a:ext uri="{FF2B5EF4-FFF2-40B4-BE49-F238E27FC236}">
                <a16:creationId xmlns:a16="http://schemas.microsoft.com/office/drawing/2014/main" id="{9E484357-B39A-43B8-BF29-2CD2BC3B5C9A}"/>
              </a:ext>
            </a:extLst>
          </p:cNvPr>
          <p:cNvSpPr txBox="1"/>
          <p:nvPr/>
        </p:nvSpPr>
        <p:spPr>
          <a:xfrm>
            <a:off x="1943191" y="3347832"/>
            <a:ext cx="4395300" cy="630942"/>
          </a:xfrm>
          <a:prstGeom prst="rect">
            <a:avLst/>
          </a:prstGeom>
          <a:noFill/>
          <a:ln w="31750" cmpd="dbl">
            <a:solidFill>
              <a:schemeClr val="accent1"/>
            </a:solidFill>
          </a:ln>
        </p:spPr>
        <p:txBody>
          <a:bodyPr wrap="square" rtlCol="0">
            <a:spAutoFit/>
          </a:bodyPr>
          <a:lstStyle/>
          <a:p>
            <a:r>
              <a:rPr kumimoji="1" lang="ja-JP" altLang="en-US" sz="1600" dirty="0">
                <a:latin typeface="BIZ UDPゴシック" panose="020B0400000000000000" pitchFamily="50" charset="-128"/>
                <a:ea typeface="BIZ UDPゴシック" panose="020B0400000000000000" pitchFamily="50" charset="-128"/>
              </a:rPr>
              <a:t>第</a:t>
            </a:r>
            <a:r>
              <a:rPr kumimoji="1" lang="en-US" altLang="ja-JP" sz="1600" dirty="0">
                <a:latin typeface="BIZ UDPゴシック" panose="020B0400000000000000" pitchFamily="50" charset="-128"/>
                <a:ea typeface="BIZ UDPゴシック" panose="020B0400000000000000" pitchFamily="50" charset="-128"/>
              </a:rPr>
              <a:t>2</a:t>
            </a:r>
            <a:r>
              <a:rPr kumimoji="1" lang="ja-JP" altLang="en-US" sz="1600" dirty="0">
                <a:latin typeface="BIZ UDPゴシック" panose="020B0400000000000000" pitchFamily="50" charset="-128"/>
                <a:ea typeface="BIZ UDPゴシック" panose="020B0400000000000000" pitchFamily="50" charset="-128"/>
              </a:rPr>
              <a:t>回部会で詳細検討予定</a:t>
            </a:r>
          </a:p>
          <a:p>
            <a:pPr>
              <a:spcBef>
                <a:spcPts val="600"/>
              </a:spcBef>
            </a:pPr>
            <a:r>
              <a:rPr kumimoji="1" lang="ja-JP" altLang="en-US" sz="1400" dirty="0">
                <a:latin typeface="BIZ UDPゴシック" panose="020B0400000000000000" pitchFamily="50" charset="-128"/>
                <a:ea typeface="BIZ UDPゴシック" panose="020B0400000000000000" pitchFamily="50" charset="-128"/>
              </a:rPr>
              <a:t>　　　（設置基準、上限値・下限値等の妥当性について）</a:t>
            </a:r>
          </a:p>
        </p:txBody>
      </p:sp>
      <p:sp>
        <p:nvSpPr>
          <p:cNvPr id="9" name="テキスト ボックス 8">
            <a:extLst>
              <a:ext uri="{FF2B5EF4-FFF2-40B4-BE49-F238E27FC236}">
                <a16:creationId xmlns:a16="http://schemas.microsoft.com/office/drawing/2014/main" id="{D8398BCD-C28C-4F50-9C4F-CC9A446FC6CB}"/>
              </a:ext>
            </a:extLst>
          </p:cNvPr>
          <p:cNvSpPr txBox="1"/>
          <p:nvPr/>
        </p:nvSpPr>
        <p:spPr>
          <a:xfrm>
            <a:off x="264160" y="4171588"/>
            <a:ext cx="8625840" cy="754053"/>
          </a:xfrm>
          <a:prstGeom prst="rect">
            <a:avLst/>
          </a:prstGeom>
          <a:noFill/>
          <a:ln w="12700">
            <a:solidFill>
              <a:schemeClr val="accent1"/>
            </a:solidFill>
          </a:ln>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ご意見いただきたい事項⑤</a:t>
            </a:r>
            <a:endParaRPr kumimoji="1" lang="en-US" altLang="ja-JP" dirty="0">
              <a:latin typeface="BIZ UDPゴシック" panose="020B0400000000000000" pitchFamily="50" charset="-128"/>
              <a:ea typeface="BIZ UDPゴシック" panose="020B0400000000000000" pitchFamily="50" charset="-128"/>
            </a:endParaRPr>
          </a:p>
          <a:p>
            <a:pPr>
              <a:spcBef>
                <a:spcPts val="600"/>
              </a:spcBef>
            </a:pPr>
            <a:r>
              <a:rPr kumimoji="1" lang="ja-JP" altLang="en-US" dirty="0">
                <a:latin typeface="BIZ UDPゴシック" panose="020B0400000000000000" pitchFamily="50" charset="-128"/>
                <a:ea typeface="BIZ UDPゴシック" panose="020B0400000000000000" pitchFamily="50" charset="-128"/>
              </a:rPr>
              <a:t>　</a:t>
            </a:r>
            <a:r>
              <a:rPr kumimoji="1" lang="ja-JP" altLang="en-US" sz="2000" dirty="0">
                <a:latin typeface="BIZ UDPゴシック" panose="020B0400000000000000" pitchFamily="50" charset="-128"/>
                <a:ea typeface="BIZ UDPゴシック" panose="020B0400000000000000" pitchFamily="50" charset="-128"/>
              </a:rPr>
              <a:t>⑤支援策について</a:t>
            </a:r>
            <a:endParaRPr kumimoji="1" lang="ja-JP" altLang="en-US" dirty="0">
              <a:latin typeface="BIZ UDPゴシック" panose="020B0400000000000000" pitchFamily="50" charset="-128"/>
              <a:ea typeface="BIZ UDPゴシック" panose="020B0400000000000000" pitchFamily="50" charset="-128"/>
            </a:endParaRPr>
          </a:p>
        </p:txBody>
      </p:sp>
      <p:sp>
        <p:nvSpPr>
          <p:cNvPr id="11" name="テキスト ボックス 10">
            <a:extLst>
              <a:ext uri="{FF2B5EF4-FFF2-40B4-BE49-F238E27FC236}">
                <a16:creationId xmlns:a16="http://schemas.microsoft.com/office/drawing/2014/main" id="{C981BB88-BC0F-412F-AB02-1886A9EE5ABC}"/>
              </a:ext>
            </a:extLst>
          </p:cNvPr>
          <p:cNvSpPr txBox="1"/>
          <p:nvPr/>
        </p:nvSpPr>
        <p:spPr>
          <a:xfrm>
            <a:off x="264160" y="4940039"/>
            <a:ext cx="8625840" cy="1077218"/>
          </a:xfrm>
          <a:prstGeom prst="rect">
            <a:avLst/>
          </a:prstGeom>
          <a:noFill/>
        </p:spPr>
        <p:txBody>
          <a:bodyPr wrap="square" rtlCol="0">
            <a:spAutoFit/>
          </a:bodyPr>
          <a:lstStyle/>
          <a:p>
            <a:r>
              <a:rPr lang="ja-JP" altLang="en-US" sz="1600" dirty="0">
                <a:latin typeface="BIZ UDP明朝 Medium" panose="02020500000000000000" pitchFamily="18" charset="-128"/>
                <a:ea typeface="BIZ UDP明朝 Medium" panose="02020500000000000000" pitchFamily="18" charset="-128"/>
              </a:rPr>
              <a:t>○支援策の一つとして、補助制度の必要性の有無については、既存の支援策及びイニシャルコスト</a:t>
            </a:r>
            <a:endParaRPr lang="en-US" altLang="ja-JP" sz="1600" dirty="0">
              <a:latin typeface="BIZ UDP明朝 Medium" panose="02020500000000000000" pitchFamily="18" charset="-128"/>
              <a:ea typeface="BIZ UDP明朝 Medium" panose="02020500000000000000" pitchFamily="18" charset="-128"/>
            </a:endParaRPr>
          </a:p>
          <a:p>
            <a:r>
              <a:rPr lang="ja-JP" altLang="en-US" sz="1600" dirty="0">
                <a:latin typeface="BIZ UDP明朝 Medium" panose="02020500000000000000" pitchFamily="18" charset="-128"/>
                <a:ea typeface="BIZ UDP明朝 Medium" panose="02020500000000000000" pitchFamily="18" charset="-128"/>
              </a:rPr>
              <a:t>　の償還期間等を総合的に考慮し、判断することが必要</a:t>
            </a:r>
            <a:endParaRPr lang="en-US" altLang="ja-JP" sz="1600" dirty="0">
              <a:latin typeface="BIZ UDP明朝 Medium" panose="02020500000000000000" pitchFamily="18" charset="-128"/>
              <a:ea typeface="BIZ UDP明朝 Medium" panose="02020500000000000000" pitchFamily="18" charset="-128"/>
            </a:endParaRPr>
          </a:p>
          <a:p>
            <a:endParaRPr lang="en-US" altLang="ja-JP" sz="1600" dirty="0">
              <a:latin typeface="BIZ UDP明朝 Medium" panose="02020500000000000000" pitchFamily="18" charset="-128"/>
              <a:ea typeface="BIZ UDP明朝 Medium" panose="02020500000000000000" pitchFamily="18" charset="-128"/>
            </a:endParaRPr>
          </a:p>
          <a:p>
            <a:r>
              <a:rPr lang="ja-JP" altLang="en-US" sz="1600" dirty="0">
                <a:latin typeface="BIZ UDP明朝 Medium" panose="02020500000000000000" pitchFamily="18" charset="-128"/>
                <a:ea typeface="BIZ UDP明朝 Medium" panose="02020500000000000000" pitchFamily="18" charset="-128"/>
              </a:rPr>
              <a:t>○建築物への再生可能エネルギーの導入促進に向けた支援には普及啓発も重要</a:t>
            </a:r>
            <a:endParaRPr lang="en-US" altLang="ja-JP" sz="1600" dirty="0">
              <a:latin typeface="BIZ UDP明朝 Medium" panose="02020500000000000000" pitchFamily="18" charset="-128"/>
              <a:ea typeface="BIZ UDP明朝 Medium" panose="02020500000000000000" pitchFamily="18" charset="-128"/>
            </a:endParaRPr>
          </a:p>
        </p:txBody>
      </p:sp>
      <p:sp>
        <p:nvSpPr>
          <p:cNvPr id="12" name="テキスト ボックス 11">
            <a:extLst>
              <a:ext uri="{FF2B5EF4-FFF2-40B4-BE49-F238E27FC236}">
                <a16:creationId xmlns:a16="http://schemas.microsoft.com/office/drawing/2014/main" id="{7CDC955A-0382-4F1F-9E39-D8460394B916}"/>
              </a:ext>
            </a:extLst>
          </p:cNvPr>
          <p:cNvSpPr txBox="1"/>
          <p:nvPr/>
        </p:nvSpPr>
        <p:spPr>
          <a:xfrm>
            <a:off x="1943191" y="6141243"/>
            <a:ext cx="4395300" cy="338554"/>
          </a:xfrm>
          <a:prstGeom prst="rect">
            <a:avLst/>
          </a:prstGeom>
          <a:noFill/>
          <a:ln w="31750" cmpd="dbl">
            <a:solidFill>
              <a:schemeClr val="accent1"/>
            </a:solidFill>
          </a:ln>
        </p:spPr>
        <p:txBody>
          <a:bodyPr wrap="square" rtlCol="0">
            <a:spAutoFit/>
          </a:bodyPr>
          <a:lstStyle/>
          <a:p>
            <a:r>
              <a:rPr kumimoji="1" lang="ja-JP" altLang="en-US" sz="1600" dirty="0">
                <a:latin typeface="BIZ UDPゴシック" panose="020B0400000000000000" pitchFamily="50" charset="-128"/>
                <a:ea typeface="BIZ UDPゴシック" panose="020B0400000000000000" pitchFamily="50" charset="-128"/>
              </a:rPr>
              <a:t>第</a:t>
            </a:r>
            <a:r>
              <a:rPr kumimoji="1" lang="en-US" altLang="ja-JP" sz="1600" dirty="0">
                <a:latin typeface="BIZ UDPゴシック" panose="020B0400000000000000" pitchFamily="50" charset="-128"/>
                <a:ea typeface="BIZ UDPゴシック" panose="020B0400000000000000" pitchFamily="50" charset="-128"/>
              </a:rPr>
              <a:t>2</a:t>
            </a:r>
            <a:r>
              <a:rPr kumimoji="1" lang="ja-JP" altLang="en-US" sz="1600" dirty="0">
                <a:latin typeface="BIZ UDPゴシック" panose="020B0400000000000000" pitchFamily="50" charset="-128"/>
                <a:ea typeface="BIZ UDPゴシック" panose="020B0400000000000000" pitchFamily="50" charset="-128"/>
              </a:rPr>
              <a:t>回部会でも引き続き検討予定</a:t>
            </a:r>
          </a:p>
        </p:txBody>
      </p:sp>
    </p:spTree>
    <p:extLst>
      <p:ext uri="{BB962C8B-B14F-4D97-AF65-F5344CB8AC3E}">
        <p14:creationId xmlns:p14="http://schemas.microsoft.com/office/powerpoint/2010/main" val="25122181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4A48415C-2B5D-45CF-A415-BA256E5B8A5A}"/>
              </a:ext>
            </a:extLst>
          </p:cNvPr>
          <p:cNvSpPr>
            <a:spLocks noGrp="1"/>
          </p:cNvSpPr>
          <p:nvPr>
            <p:ph type="sldNum" sz="quarter" idx="12"/>
          </p:nvPr>
        </p:nvSpPr>
        <p:spPr>
          <a:xfrm>
            <a:off x="6825343" y="6492875"/>
            <a:ext cx="2057400" cy="365125"/>
          </a:xfrm>
        </p:spPr>
        <p:txBody>
          <a:bodyPr/>
          <a:lstStyle/>
          <a:p>
            <a:fld id="{203A2EBC-B70D-400C-B624-6CE949F69608}" type="slidenum">
              <a:rPr kumimoji="1" lang="ja-JP" altLang="en-US" sz="1800" smtClean="0"/>
              <a:t>33</a:t>
            </a:fld>
            <a:endParaRPr kumimoji="1" lang="ja-JP" altLang="en-US" sz="1800" dirty="0"/>
          </a:p>
        </p:txBody>
      </p:sp>
      <p:sp>
        <p:nvSpPr>
          <p:cNvPr id="5" name="テキスト ボックス 4">
            <a:extLst>
              <a:ext uri="{FF2B5EF4-FFF2-40B4-BE49-F238E27FC236}">
                <a16:creationId xmlns:a16="http://schemas.microsoft.com/office/drawing/2014/main" id="{183033BE-1F58-4C42-8C33-F4BBE58D9DD9}"/>
              </a:ext>
            </a:extLst>
          </p:cNvPr>
          <p:cNvSpPr txBox="1"/>
          <p:nvPr/>
        </p:nvSpPr>
        <p:spPr>
          <a:xfrm>
            <a:off x="0" y="0"/>
            <a:ext cx="9144000" cy="400110"/>
          </a:xfrm>
          <a:prstGeom prst="rect">
            <a:avLst/>
          </a:prstGeom>
          <a:solidFill>
            <a:schemeClr val="accent5">
              <a:lumMod val="40000"/>
              <a:lumOff val="60000"/>
            </a:scheme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建築物の低層・中層・高層別割合</a:t>
            </a:r>
          </a:p>
        </p:txBody>
      </p:sp>
      <p:sp>
        <p:nvSpPr>
          <p:cNvPr id="6" name="テキスト ボックス 5">
            <a:extLst>
              <a:ext uri="{FF2B5EF4-FFF2-40B4-BE49-F238E27FC236}">
                <a16:creationId xmlns:a16="http://schemas.microsoft.com/office/drawing/2014/main" id="{D9D11317-734E-4CF0-8986-22A330558DCA}"/>
              </a:ext>
            </a:extLst>
          </p:cNvPr>
          <p:cNvSpPr txBox="1"/>
          <p:nvPr/>
        </p:nvSpPr>
        <p:spPr>
          <a:xfrm>
            <a:off x="5763987" y="6250471"/>
            <a:ext cx="2881992" cy="276999"/>
          </a:xfrm>
          <a:prstGeom prst="rect">
            <a:avLst/>
          </a:prstGeom>
          <a:noFill/>
        </p:spPr>
        <p:txBody>
          <a:bodyPr wrap="square" rtlCol="0">
            <a:spAutoFit/>
          </a:bodyPr>
          <a:lstStyle/>
          <a:p>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建築物着工統計より大阪府推計</a:t>
            </a:r>
            <a:r>
              <a:rPr kumimoji="1" lang="en-US" altLang="ja-JP" sz="1200" dirty="0">
                <a:latin typeface="BIZ UDPゴシック" panose="020B0400000000000000" pitchFamily="50" charset="-128"/>
                <a:ea typeface="BIZ UDPゴシック" panose="020B0400000000000000" pitchFamily="50" charset="-128"/>
              </a:rPr>
              <a:t>】</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8" name="テキスト ボックス 7">
            <a:extLst>
              <a:ext uri="{FF2B5EF4-FFF2-40B4-BE49-F238E27FC236}">
                <a16:creationId xmlns:a16="http://schemas.microsoft.com/office/drawing/2014/main" id="{700F90AE-8EFE-4F9A-8711-7B5A431F8821}"/>
              </a:ext>
            </a:extLst>
          </p:cNvPr>
          <p:cNvSpPr txBox="1"/>
          <p:nvPr/>
        </p:nvSpPr>
        <p:spPr>
          <a:xfrm>
            <a:off x="2294164" y="5894484"/>
            <a:ext cx="4513829" cy="307777"/>
          </a:xfrm>
          <a:prstGeom prst="rect">
            <a:avLst/>
          </a:prstGeom>
          <a:noFill/>
        </p:spPr>
        <p:txBody>
          <a:bodyPr wrap="square" rtlCol="0">
            <a:spAutoFit/>
          </a:bodyPr>
          <a:lstStyle/>
          <a:p>
            <a:r>
              <a:rPr kumimoji="1" lang="ja-JP" altLang="en-US" sz="1400" dirty="0">
                <a:latin typeface="BIZ UDPゴシック" panose="020B0400000000000000" pitchFamily="50" charset="-128"/>
                <a:ea typeface="BIZ UDPゴシック" panose="020B0400000000000000" pitchFamily="50" charset="-128"/>
              </a:rPr>
              <a:t>＜低層：</a:t>
            </a:r>
            <a:r>
              <a:rPr kumimoji="1" lang="en-US" altLang="ja-JP" sz="1400" dirty="0">
                <a:latin typeface="BIZ UDPゴシック" panose="020B0400000000000000" pitchFamily="50" charset="-128"/>
                <a:ea typeface="BIZ UDPゴシック" panose="020B0400000000000000" pitchFamily="50" charset="-128"/>
              </a:rPr>
              <a:t>1</a:t>
            </a:r>
            <a:r>
              <a:rPr kumimoji="1" lang="ja-JP" altLang="en-US" sz="1400" dirty="0">
                <a:latin typeface="BIZ UDPゴシック" panose="020B0400000000000000" pitchFamily="50" charset="-128"/>
                <a:ea typeface="BIZ UDPゴシック" panose="020B0400000000000000" pitchFamily="50" charset="-128"/>
              </a:rPr>
              <a:t>～</a:t>
            </a:r>
            <a:r>
              <a:rPr kumimoji="1" lang="en-US" altLang="ja-JP" sz="1400" dirty="0">
                <a:latin typeface="BIZ UDPゴシック" panose="020B0400000000000000" pitchFamily="50" charset="-128"/>
                <a:ea typeface="BIZ UDPゴシック" panose="020B0400000000000000" pitchFamily="50" charset="-128"/>
              </a:rPr>
              <a:t>2</a:t>
            </a:r>
            <a:r>
              <a:rPr kumimoji="1" lang="ja-JP" altLang="en-US" sz="1400" dirty="0">
                <a:latin typeface="BIZ UDPゴシック" panose="020B0400000000000000" pitchFamily="50" charset="-128"/>
                <a:ea typeface="BIZ UDPゴシック" panose="020B0400000000000000" pitchFamily="50" charset="-128"/>
              </a:rPr>
              <a:t>階　　中層：</a:t>
            </a:r>
            <a:r>
              <a:rPr kumimoji="1" lang="en-US" altLang="ja-JP" sz="1400" dirty="0">
                <a:latin typeface="BIZ UDPゴシック" panose="020B0400000000000000" pitchFamily="50" charset="-128"/>
                <a:ea typeface="BIZ UDPゴシック" panose="020B0400000000000000" pitchFamily="50" charset="-128"/>
              </a:rPr>
              <a:t>3</a:t>
            </a:r>
            <a:r>
              <a:rPr kumimoji="1" lang="ja-JP" altLang="en-US" sz="1400" dirty="0">
                <a:latin typeface="BIZ UDPゴシック" panose="020B0400000000000000" pitchFamily="50" charset="-128"/>
                <a:ea typeface="BIZ UDPゴシック" panose="020B0400000000000000" pitchFamily="50" charset="-128"/>
              </a:rPr>
              <a:t>～５階　　高層：</a:t>
            </a:r>
            <a:r>
              <a:rPr kumimoji="1" lang="en-US" altLang="ja-JP" sz="1400" dirty="0">
                <a:latin typeface="BIZ UDPゴシック" panose="020B0400000000000000" pitchFamily="50" charset="-128"/>
                <a:ea typeface="BIZ UDPゴシック" panose="020B0400000000000000" pitchFamily="50" charset="-128"/>
              </a:rPr>
              <a:t>6</a:t>
            </a:r>
            <a:r>
              <a:rPr kumimoji="1" lang="ja-JP" altLang="en-US" sz="1400" dirty="0">
                <a:latin typeface="BIZ UDPゴシック" panose="020B0400000000000000" pitchFamily="50" charset="-128"/>
                <a:ea typeface="BIZ UDPゴシック" panose="020B0400000000000000" pitchFamily="50" charset="-128"/>
              </a:rPr>
              <a:t>階以上＞</a:t>
            </a:r>
          </a:p>
        </p:txBody>
      </p:sp>
      <p:sp>
        <p:nvSpPr>
          <p:cNvPr id="9" name="テキスト ボックス 8">
            <a:extLst>
              <a:ext uri="{FF2B5EF4-FFF2-40B4-BE49-F238E27FC236}">
                <a16:creationId xmlns:a16="http://schemas.microsoft.com/office/drawing/2014/main" id="{D7B78AB3-471B-45BF-ABC7-BBEEA3606E7F}"/>
              </a:ext>
            </a:extLst>
          </p:cNvPr>
          <p:cNvSpPr txBox="1"/>
          <p:nvPr/>
        </p:nvSpPr>
        <p:spPr>
          <a:xfrm>
            <a:off x="2120672" y="607529"/>
            <a:ext cx="5186364" cy="369332"/>
          </a:xfrm>
          <a:prstGeom prst="rect">
            <a:avLst/>
          </a:prstGeom>
          <a:noFill/>
        </p:spPr>
        <p:txBody>
          <a:bodyPr wrap="square" rtlCol="0">
            <a:spAutoFit/>
          </a:bodyPr>
          <a:lstStyle/>
          <a:p>
            <a:r>
              <a:rPr kumimoji="1" lang="ja-JP" altLang="en-US" sz="1800" dirty="0">
                <a:latin typeface="BIZ UDPゴシック" panose="020B0400000000000000" pitchFamily="50" charset="-128"/>
                <a:ea typeface="BIZ UDPゴシック" panose="020B0400000000000000" pitchFamily="50" charset="-128"/>
              </a:rPr>
              <a:t>建築物の低層・中層・高層別割合（延床面積比率）</a:t>
            </a:r>
          </a:p>
        </p:txBody>
      </p:sp>
      <p:sp>
        <p:nvSpPr>
          <p:cNvPr id="13" name="テキスト ボックス 12">
            <a:extLst>
              <a:ext uri="{FF2B5EF4-FFF2-40B4-BE49-F238E27FC236}">
                <a16:creationId xmlns:a16="http://schemas.microsoft.com/office/drawing/2014/main" id="{8C49B844-60E9-4681-8B91-AA8E7B1BD495}"/>
              </a:ext>
            </a:extLst>
          </p:cNvPr>
          <p:cNvSpPr txBox="1"/>
          <p:nvPr/>
        </p:nvSpPr>
        <p:spPr>
          <a:xfrm>
            <a:off x="364988" y="1000753"/>
            <a:ext cx="1361440" cy="369332"/>
          </a:xfrm>
          <a:prstGeom prst="rect">
            <a:avLst/>
          </a:prstGeom>
          <a:noFill/>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令和</a:t>
            </a:r>
            <a:r>
              <a:rPr kumimoji="1" lang="en-US" altLang="ja-JP" dirty="0">
                <a:latin typeface="BIZ UDPゴシック" panose="020B0400000000000000" pitchFamily="50" charset="-128"/>
                <a:ea typeface="BIZ UDPゴシック" panose="020B0400000000000000" pitchFamily="50" charset="-128"/>
              </a:rPr>
              <a:t>7</a:t>
            </a:r>
            <a:r>
              <a:rPr kumimoji="1" lang="ja-JP" altLang="en-US" dirty="0">
                <a:latin typeface="BIZ UDPゴシック" panose="020B0400000000000000" pitchFamily="50" charset="-128"/>
                <a:ea typeface="BIZ UDPゴシック" panose="020B0400000000000000" pitchFamily="50" charset="-128"/>
              </a:rPr>
              <a:t>年度</a:t>
            </a:r>
          </a:p>
        </p:txBody>
      </p:sp>
      <p:pic>
        <p:nvPicPr>
          <p:cNvPr id="3" name="図 2">
            <a:extLst>
              <a:ext uri="{FF2B5EF4-FFF2-40B4-BE49-F238E27FC236}">
                <a16:creationId xmlns:a16="http://schemas.microsoft.com/office/drawing/2014/main" id="{FAAF05CA-C93A-25C6-394B-540CA6AB578B}"/>
              </a:ext>
            </a:extLst>
          </p:cNvPr>
          <p:cNvPicPr>
            <a:picLocks noChangeAspect="1"/>
          </p:cNvPicPr>
          <p:nvPr/>
        </p:nvPicPr>
        <p:blipFill>
          <a:blip r:embed="rId2"/>
          <a:stretch>
            <a:fillRect/>
          </a:stretch>
        </p:blipFill>
        <p:spPr>
          <a:xfrm>
            <a:off x="364998" y="910990"/>
            <a:ext cx="8414004" cy="5113020"/>
          </a:xfrm>
          <a:prstGeom prst="rect">
            <a:avLst/>
          </a:prstGeom>
        </p:spPr>
      </p:pic>
    </p:spTree>
    <p:extLst>
      <p:ext uri="{BB962C8B-B14F-4D97-AF65-F5344CB8AC3E}">
        <p14:creationId xmlns:p14="http://schemas.microsoft.com/office/powerpoint/2010/main" val="13419452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33FDD8C-AA1C-41A4-8B35-4C5B88CDC259}"/>
              </a:ext>
            </a:extLst>
          </p:cNvPr>
          <p:cNvSpPr>
            <a:spLocks noGrp="1"/>
          </p:cNvSpPr>
          <p:nvPr>
            <p:ph type="sldNum" sz="quarter" idx="12"/>
          </p:nvPr>
        </p:nvSpPr>
        <p:spPr>
          <a:xfrm>
            <a:off x="6810799" y="6481036"/>
            <a:ext cx="2057400" cy="365125"/>
          </a:xfrm>
        </p:spPr>
        <p:txBody>
          <a:bodyPr/>
          <a:lstStyle/>
          <a:p>
            <a:fld id="{203A2EBC-B70D-400C-B624-6CE949F69608}" type="slidenum">
              <a:rPr kumimoji="1" lang="ja-JP" altLang="en-US" sz="1800" smtClean="0"/>
              <a:t>34</a:t>
            </a:fld>
            <a:endParaRPr kumimoji="1" lang="ja-JP" altLang="en-US" sz="1800" dirty="0"/>
          </a:p>
        </p:txBody>
      </p:sp>
      <p:sp>
        <p:nvSpPr>
          <p:cNvPr id="5" name="テキスト ボックス 4">
            <a:extLst>
              <a:ext uri="{FF2B5EF4-FFF2-40B4-BE49-F238E27FC236}">
                <a16:creationId xmlns:a16="http://schemas.microsoft.com/office/drawing/2014/main" id="{86F551A1-BD42-446E-AEFE-51D3E362227A}"/>
              </a:ext>
            </a:extLst>
          </p:cNvPr>
          <p:cNvSpPr txBox="1"/>
          <p:nvPr/>
        </p:nvSpPr>
        <p:spPr>
          <a:xfrm>
            <a:off x="0" y="0"/>
            <a:ext cx="9144000" cy="400110"/>
          </a:xfrm>
          <a:prstGeom prst="rect">
            <a:avLst/>
          </a:prstGeom>
          <a:solidFill>
            <a:schemeClr val="accent5">
              <a:lumMod val="40000"/>
              <a:lumOff val="60000"/>
            </a:scheme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建築物への再生可能エネルギー設備設置義務化による導入容量（粗い試算）</a:t>
            </a:r>
          </a:p>
        </p:txBody>
      </p:sp>
      <p:sp>
        <p:nvSpPr>
          <p:cNvPr id="6" name="コンテンツ プレースホルダー 2">
            <a:extLst>
              <a:ext uri="{FF2B5EF4-FFF2-40B4-BE49-F238E27FC236}">
                <a16:creationId xmlns:a16="http://schemas.microsoft.com/office/drawing/2014/main" id="{EF80344A-4202-4073-BDE8-B7DDF54F979D}"/>
              </a:ext>
            </a:extLst>
          </p:cNvPr>
          <p:cNvSpPr txBox="1">
            <a:spLocks/>
          </p:cNvSpPr>
          <p:nvPr/>
        </p:nvSpPr>
        <p:spPr>
          <a:xfrm>
            <a:off x="256781" y="529991"/>
            <a:ext cx="8223250" cy="313932"/>
          </a:xfrm>
          <a:prstGeom prst="rect">
            <a:avLst/>
          </a:prstGeom>
        </p:spPr>
        <p:txBody>
          <a:bodyPr vert="horz" lIns="91440" tIns="45720" rIns="91440" bIns="45720" rtlCol="0" anchor="ctr" anchorCtr="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1600" dirty="0">
                <a:latin typeface="BIZ UDPゴシック" panose="020B0400000000000000" pitchFamily="50" charset="-128"/>
                <a:ea typeface="BIZ UDPゴシック" panose="020B0400000000000000" pitchFamily="50" charset="-128"/>
              </a:rPr>
              <a:t>建築物への太陽光発電設備の設置義務化による効果試算</a:t>
            </a:r>
          </a:p>
        </p:txBody>
      </p:sp>
      <p:sp>
        <p:nvSpPr>
          <p:cNvPr id="8" name="テキスト ボックス 7">
            <a:extLst>
              <a:ext uri="{FF2B5EF4-FFF2-40B4-BE49-F238E27FC236}">
                <a16:creationId xmlns:a16="http://schemas.microsoft.com/office/drawing/2014/main" id="{F8E835D3-3669-4CEB-A05A-0E5FA92EFD25}"/>
              </a:ext>
            </a:extLst>
          </p:cNvPr>
          <p:cNvSpPr txBox="1"/>
          <p:nvPr/>
        </p:nvSpPr>
        <p:spPr>
          <a:xfrm>
            <a:off x="272357" y="3408168"/>
            <a:ext cx="8627803" cy="1392689"/>
          </a:xfrm>
          <a:prstGeom prst="rect">
            <a:avLst/>
          </a:prstGeom>
          <a:noFill/>
        </p:spPr>
        <p:txBody>
          <a:bodyPr wrap="square" rtlCol="0">
            <a:spAutoFit/>
          </a:bodyPr>
          <a:lstStyle/>
          <a:p>
            <a:r>
              <a:rPr lang="ja-JP" altLang="en-US" sz="1200" dirty="0">
                <a:latin typeface="BIZ UDP明朝 Medium" panose="02020500000000000000" pitchFamily="18" charset="-128"/>
                <a:ea typeface="BIZ UDP明朝 Medium" panose="02020500000000000000" pitchFamily="18" charset="-128"/>
              </a:rPr>
              <a:t>（試算条件）東京都や川崎市の事例を参考に、再生可能エネルギー設備の設置義務化による導入量を試算</a:t>
            </a:r>
            <a:endParaRPr lang="en-US" altLang="ja-JP" sz="1200" dirty="0">
              <a:latin typeface="BIZ UDP明朝 Medium" panose="02020500000000000000" pitchFamily="18" charset="-128"/>
              <a:ea typeface="BIZ UDP明朝 Medium" panose="02020500000000000000" pitchFamily="18" charset="-128"/>
            </a:endParaRPr>
          </a:p>
          <a:p>
            <a:endParaRPr lang="en-US" altLang="ja-JP" sz="1200" dirty="0">
              <a:latin typeface="BIZ UDP明朝 Medium" panose="02020500000000000000" pitchFamily="18" charset="-128"/>
              <a:ea typeface="BIZ UDP明朝 Medium" panose="02020500000000000000" pitchFamily="18" charset="-128"/>
            </a:endParaRPr>
          </a:p>
          <a:p>
            <a:r>
              <a:rPr lang="ja-JP" altLang="en-US" sz="1200" dirty="0">
                <a:latin typeface="BIZ UDP明朝 Medium" panose="02020500000000000000" pitchFamily="18" charset="-128"/>
                <a:ea typeface="BIZ UDP明朝 Medium" panose="02020500000000000000" pitchFamily="18" charset="-128"/>
              </a:rPr>
              <a:t>＜延床面積</a:t>
            </a:r>
            <a:r>
              <a:rPr lang="en-US" altLang="ja-JP" sz="1200" dirty="0">
                <a:latin typeface="BIZ UDP明朝 Medium" panose="02020500000000000000" pitchFamily="18" charset="-128"/>
                <a:ea typeface="BIZ UDP明朝 Medium" panose="02020500000000000000" pitchFamily="18" charset="-128"/>
              </a:rPr>
              <a:t>2,000</a:t>
            </a:r>
            <a:r>
              <a:rPr lang="ja-JP" altLang="en-US" sz="1200" dirty="0">
                <a:latin typeface="BIZ UDP明朝 Medium" panose="02020500000000000000" pitchFamily="18" charset="-128"/>
                <a:ea typeface="BIZ UDP明朝 Medium" panose="02020500000000000000" pitchFamily="18" charset="-128"/>
              </a:rPr>
              <a:t>㎡以上の建築物＞</a:t>
            </a:r>
            <a:endParaRPr lang="en-US" altLang="ja-JP" sz="1200" dirty="0">
              <a:latin typeface="BIZ UDP明朝 Medium" panose="02020500000000000000" pitchFamily="18" charset="-128"/>
              <a:ea typeface="BIZ UDP明朝 Medium" panose="02020500000000000000" pitchFamily="18" charset="-128"/>
            </a:endParaRPr>
          </a:p>
          <a:p>
            <a:pPr>
              <a:spcBef>
                <a:spcPts val="450"/>
              </a:spcBef>
            </a:pPr>
            <a:r>
              <a:rPr lang="en-US" altLang="ja-JP" sz="1200" dirty="0">
                <a:latin typeface="BIZ UDP明朝 Medium" panose="02020500000000000000" pitchFamily="18" charset="-128"/>
                <a:ea typeface="BIZ UDP明朝 Medium" panose="02020500000000000000" pitchFamily="18" charset="-128"/>
              </a:rPr>
              <a:t>【</a:t>
            </a:r>
            <a:r>
              <a:rPr lang="ja-JP" altLang="en-US" sz="1200" dirty="0">
                <a:latin typeface="BIZ UDP明朝 Medium" panose="02020500000000000000" pitchFamily="18" charset="-128"/>
                <a:ea typeface="BIZ UDP明朝 Medium" panose="02020500000000000000" pitchFamily="18" charset="-128"/>
              </a:rPr>
              <a:t>建築面積を基準とした設置基準量</a:t>
            </a:r>
            <a:r>
              <a:rPr lang="en-US" altLang="ja-JP" sz="1200" dirty="0">
                <a:latin typeface="BIZ UDP明朝 Medium" panose="02020500000000000000" pitchFamily="18" charset="-128"/>
                <a:ea typeface="BIZ UDP明朝 Medium" panose="02020500000000000000" pitchFamily="18" charset="-128"/>
              </a:rPr>
              <a:t>】</a:t>
            </a:r>
          </a:p>
          <a:p>
            <a:pPr>
              <a:spcBef>
                <a:spcPts val="450"/>
              </a:spcBef>
            </a:pPr>
            <a:r>
              <a:rPr lang="ja-JP" altLang="en-US" sz="1200" dirty="0">
                <a:latin typeface="BIZ UDP明朝 Medium" panose="02020500000000000000" pitchFamily="18" charset="-128"/>
                <a:ea typeface="BIZ UDP明朝 Medium" panose="02020500000000000000" pitchFamily="18" charset="-128"/>
              </a:rPr>
              <a:t>〇太陽光発電設備の義務化（設置基準）容量</a:t>
            </a:r>
            <a:r>
              <a:rPr lang="en-US" altLang="ja-JP" sz="1200" dirty="0">
                <a:latin typeface="BIZ UDP明朝 Medium" panose="02020500000000000000" pitchFamily="18" charset="-128"/>
                <a:ea typeface="BIZ UDP明朝 Medium" panose="02020500000000000000" pitchFamily="18" charset="-128"/>
              </a:rPr>
              <a:t>【kW】</a:t>
            </a:r>
          </a:p>
          <a:p>
            <a:pPr>
              <a:spcBef>
                <a:spcPts val="450"/>
              </a:spcBef>
            </a:pPr>
            <a:r>
              <a:rPr lang="ja-JP" altLang="en-US" sz="1200" dirty="0">
                <a:latin typeface="BIZ UDP明朝 Medium" panose="02020500000000000000" pitchFamily="18" charset="-128"/>
                <a:ea typeface="BIZ UDP明朝 Medium" panose="02020500000000000000" pitchFamily="18" charset="-128"/>
              </a:rPr>
              <a:t>　　　</a:t>
            </a:r>
            <a:r>
              <a:rPr lang="en-US" altLang="ja-JP" sz="1200" dirty="0">
                <a:latin typeface="BIZ UDP明朝 Medium" panose="02020500000000000000" pitchFamily="18" charset="-128"/>
                <a:ea typeface="BIZ UDP明朝 Medium" panose="02020500000000000000" pitchFamily="18" charset="-128"/>
              </a:rPr>
              <a:t>= </a:t>
            </a:r>
            <a:r>
              <a:rPr lang="ja-JP" altLang="en-US" sz="1200" dirty="0">
                <a:latin typeface="BIZ UDP明朝 Medium" panose="02020500000000000000" pitchFamily="18" charset="-128"/>
                <a:ea typeface="BIZ UDP明朝 Medium" panose="02020500000000000000" pitchFamily="18" charset="-128"/>
              </a:rPr>
              <a:t>建築面積</a:t>
            </a:r>
            <a:r>
              <a:rPr lang="en-US" altLang="ja-JP" sz="1200" dirty="0">
                <a:latin typeface="BIZ UDP明朝 Medium" panose="02020500000000000000" pitchFamily="18" charset="-128"/>
                <a:ea typeface="BIZ UDP明朝 Medium" panose="02020500000000000000" pitchFamily="18" charset="-128"/>
              </a:rPr>
              <a:t>【</a:t>
            </a:r>
            <a:r>
              <a:rPr lang="ja-JP" altLang="en-US" sz="1200" dirty="0">
                <a:latin typeface="BIZ UDP明朝 Medium" panose="02020500000000000000" pitchFamily="18" charset="-128"/>
                <a:ea typeface="BIZ UDP明朝 Medium" panose="02020500000000000000" pitchFamily="18" charset="-128"/>
              </a:rPr>
              <a:t>㎡</a:t>
            </a:r>
            <a:r>
              <a:rPr lang="en-US" altLang="ja-JP" sz="1200" dirty="0">
                <a:latin typeface="BIZ UDP明朝 Medium" panose="02020500000000000000" pitchFamily="18" charset="-128"/>
                <a:ea typeface="BIZ UDP明朝 Medium" panose="02020500000000000000" pitchFamily="18" charset="-128"/>
              </a:rPr>
              <a:t>】</a:t>
            </a:r>
            <a:r>
              <a:rPr lang="ja-JP" altLang="en-US" sz="1200" dirty="0">
                <a:latin typeface="BIZ UDP明朝 Medium" panose="02020500000000000000" pitchFamily="18" charset="-128"/>
                <a:ea typeface="BIZ UDP明朝 Medium" panose="02020500000000000000" pitchFamily="18" charset="-128"/>
              </a:rPr>
              <a:t>　</a:t>
            </a:r>
            <a:r>
              <a:rPr lang="en-US" altLang="ja-JP" sz="1200" dirty="0">
                <a:latin typeface="BIZ UDP明朝 Medium" panose="02020500000000000000" pitchFamily="18" charset="-128"/>
                <a:ea typeface="BIZ UDP明朝 Medium" panose="02020500000000000000" pitchFamily="18" charset="-128"/>
              </a:rPr>
              <a:t>×</a:t>
            </a:r>
            <a:r>
              <a:rPr lang="ja-JP" altLang="en-US" sz="1200" dirty="0">
                <a:latin typeface="BIZ UDP明朝 Medium" panose="02020500000000000000" pitchFamily="18" charset="-128"/>
                <a:ea typeface="BIZ UDP明朝 Medium" panose="02020500000000000000" pitchFamily="18" charset="-128"/>
              </a:rPr>
              <a:t>　設置基準率（</a:t>
            </a:r>
            <a:r>
              <a:rPr lang="en-US" altLang="ja-JP" sz="1200" dirty="0">
                <a:latin typeface="BIZ UDP明朝 Medium" panose="02020500000000000000" pitchFamily="18" charset="-128"/>
                <a:ea typeface="BIZ UDP明朝 Medium" panose="02020500000000000000" pitchFamily="18" charset="-128"/>
              </a:rPr>
              <a:t>5%</a:t>
            </a:r>
            <a:r>
              <a:rPr lang="ja-JP" altLang="en-US" sz="1200" dirty="0">
                <a:latin typeface="BIZ UDP明朝 Medium" panose="02020500000000000000" pitchFamily="18" charset="-128"/>
                <a:ea typeface="BIZ UDP明朝 Medium" panose="02020500000000000000" pitchFamily="18" charset="-128"/>
              </a:rPr>
              <a:t>）　</a:t>
            </a:r>
            <a:r>
              <a:rPr lang="en-US" altLang="ja-JP" sz="1200" dirty="0">
                <a:latin typeface="BIZ UDP明朝 Medium" panose="02020500000000000000" pitchFamily="18" charset="-128"/>
                <a:ea typeface="BIZ UDP明朝 Medium" panose="02020500000000000000" pitchFamily="18" charset="-128"/>
              </a:rPr>
              <a:t>×</a:t>
            </a:r>
            <a:r>
              <a:rPr lang="ja-JP" altLang="en-US" sz="1200" dirty="0">
                <a:latin typeface="BIZ UDP明朝 Medium" panose="02020500000000000000" pitchFamily="18" charset="-128"/>
                <a:ea typeface="BIZ UDP明朝 Medium" panose="02020500000000000000" pitchFamily="18" charset="-128"/>
              </a:rPr>
              <a:t>　</a:t>
            </a:r>
            <a:r>
              <a:rPr lang="en-US" altLang="ja-JP" sz="1200" dirty="0">
                <a:latin typeface="BIZ UDP明朝 Medium" panose="02020500000000000000" pitchFamily="18" charset="-128"/>
                <a:ea typeface="BIZ UDP明朝 Medium" panose="02020500000000000000" pitchFamily="18" charset="-128"/>
              </a:rPr>
              <a:t>0.15【kW/</a:t>
            </a:r>
            <a:r>
              <a:rPr lang="ja-JP" altLang="en-US" sz="1200" dirty="0">
                <a:latin typeface="BIZ UDP明朝 Medium" panose="02020500000000000000" pitchFamily="18" charset="-128"/>
                <a:ea typeface="BIZ UDP明朝 Medium" panose="02020500000000000000" pitchFamily="18" charset="-128"/>
              </a:rPr>
              <a:t>㎡</a:t>
            </a:r>
            <a:r>
              <a:rPr lang="en-US" altLang="ja-JP" sz="1200" dirty="0">
                <a:latin typeface="BIZ UDP明朝 Medium" panose="02020500000000000000" pitchFamily="18" charset="-128"/>
                <a:ea typeface="BIZ UDP明朝 Medium" panose="02020500000000000000" pitchFamily="18" charset="-128"/>
              </a:rPr>
              <a:t>】 </a:t>
            </a:r>
          </a:p>
        </p:txBody>
      </p:sp>
      <p:graphicFrame>
        <p:nvGraphicFramePr>
          <p:cNvPr id="11" name="表 11">
            <a:extLst>
              <a:ext uri="{FF2B5EF4-FFF2-40B4-BE49-F238E27FC236}">
                <a16:creationId xmlns:a16="http://schemas.microsoft.com/office/drawing/2014/main" id="{E3F590B8-FF37-458C-A11F-97FB15283016}"/>
              </a:ext>
            </a:extLst>
          </p:cNvPr>
          <p:cNvGraphicFramePr>
            <a:graphicFrameLocks noGrp="1"/>
          </p:cNvGraphicFramePr>
          <p:nvPr>
            <p:extLst>
              <p:ext uri="{D42A27DB-BD31-4B8C-83A1-F6EECF244321}">
                <p14:modId xmlns:p14="http://schemas.microsoft.com/office/powerpoint/2010/main" val="2684792485"/>
              </p:ext>
            </p:extLst>
          </p:nvPr>
        </p:nvGraphicFramePr>
        <p:xfrm>
          <a:off x="940712" y="913158"/>
          <a:ext cx="6600508" cy="1539240"/>
        </p:xfrm>
        <a:graphic>
          <a:graphicData uri="http://schemas.openxmlformats.org/drawingml/2006/table">
            <a:tbl>
              <a:tblPr firstRow="1" bandRow="1">
                <a:tableStyleId>{5C22544A-7EE6-4342-B048-85BDC9FD1C3A}</a:tableStyleId>
              </a:tblPr>
              <a:tblGrid>
                <a:gridCol w="952818">
                  <a:extLst>
                    <a:ext uri="{9D8B030D-6E8A-4147-A177-3AD203B41FA5}">
                      <a16:colId xmlns:a16="http://schemas.microsoft.com/office/drawing/2014/main" val="2200006297"/>
                    </a:ext>
                  </a:extLst>
                </a:gridCol>
                <a:gridCol w="2081530">
                  <a:extLst>
                    <a:ext uri="{9D8B030D-6E8A-4147-A177-3AD203B41FA5}">
                      <a16:colId xmlns:a16="http://schemas.microsoft.com/office/drawing/2014/main" val="1370676947"/>
                    </a:ext>
                  </a:extLst>
                </a:gridCol>
                <a:gridCol w="2006640">
                  <a:extLst>
                    <a:ext uri="{9D8B030D-6E8A-4147-A177-3AD203B41FA5}">
                      <a16:colId xmlns:a16="http://schemas.microsoft.com/office/drawing/2014/main" val="994308111"/>
                    </a:ext>
                  </a:extLst>
                </a:gridCol>
                <a:gridCol w="1559520">
                  <a:extLst>
                    <a:ext uri="{9D8B030D-6E8A-4147-A177-3AD203B41FA5}">
                      <a16:colId xmlns:a16="http://schemas.microsoft.com/office/drawing/2014/main" val="1785310846"/>
                    </a:ext>
                  </a:extLst>
                </a:gridCol>
              </a:tblGrid>
              <a:tr h="198993">
                <a:tc gridSpan="2">
                  <a:txBody>
                    <a:bodyPr/>
                    <a:lstStyle/>
                    <a:p>
                      <a:pPr algn="ctr"/>
                      <a:r>
                        <a:rPr kumimoji="1" lang="ja-JP" altLang="en-US" sz="1200" dirty="0">
                          <a:latin typeface="BIZ UDPゴシック" panose="020B0400000000000000" pitchFamily="50" charset="-128"/>
                          <a:ea typeface="BIZ UDPゴシック" panose="020B0400000000000000" pitchFamily="50" charset="-128"/>
                        </a:rPr>
                        <a:t>用途・規模</a:t>
                      </a:r>
                    </a:p>
                  </a:txBody>
                  <a:tcPr/>
                </a:tc>
                <a:tc hMerge="1">
                  <a:txBody>
                    <a:bodyPr/>
                    <a:lstStyle/>
                    <a:p>
                      <a:endParaRPr kumimoji="1" lang="ja-JP" altLang="en-US" sz="1600" dirty="0">
                        <a:latin typeface="BIZ UDPゴシック" panose="020B0400000000000000" pitchFamily="50" charset="-128"/>
                        <a:ea typeface="BIZ UDPゴシック" panose="020B0400000000000000" pitchFamily="50" charset="-128"/>
                      </a:endParaRPr>
                    </a:p>
                  </a:txBody>
                  <a:tcPr/>
                </a:tc>
                <a:tc>
                  <a:txBody>
                    <a:bodyPr/>
                    <a:lstStyle/>
                    <a:p>
                      <a:r>
                        <a:rPr kumimoji="1" lang="en-US" altLang="ja-JP" sz="1200" dirty="0">
                          <a:latin typeface="BIZ UDPゴシック" panose="020B0400000000000000" pitchFamily="50" charset="-128"/>
                          <a:ea typeface="BIZ UDPゴシック" panose="020B0400000000000000" pitchFamily="50" charset="-128"/>
                        </a:rPr>
                        <a:t>2030</a:t>
                      </a:r>
                      <a:r>
                        <a:rPr kumimoji="1" lang="ja-JP" altLang="en-US" sz="1200" dirty="0">
                          <a:latin typeface="BIZ UDPゴシック" panose="020B0400000000000000" pitchFamily="50" charset="-128"/>
                          <a:ea typeface="BIZ UDPゴシック" panose="020B0400000000000000" pitchFamily="50" charset="-128"/>
                        </a:rPr>
                        <a:t>年累計</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a:t>
                      </a:r>
                      <a:r>
                        <a:rPr kumimoji="1" lang="en-US" altLang="ja-JP" sz="1100" dirty="0">
                          <a:latin typeface="BIZ UDPゴシック" panose="020B0400000000000000" pitchFamily="50" charset="-128"/>
                          <a:ea typeface="BIZ UDPゴシック" panose="020B0400000000000000" pitchFamily="50" charset="-128"/>
                        </a:rPr>
                        <a:t>2029</a:t>
                      </a:r>
                      <a:r>
                        <a:rPr kumimoji="1" lang="ja-JP" altLang="en-US" sz="1100" dirty="0">
                          <a:latin typeface="BIZ UDPゴシック" panose="020B0400000000000000" pitchFamily="50" charset="-128"/>
                          <a:ea typeface="BIZ UDPゴシック" panose="020B0400000000000000" pitchFamily="50" charset="-128"/>
                        </a:rPr>
                        <a:t>からの</a:t>
                      </a:r>
                      <a:r>
                        <a:rPr kumimoji="1" lang="en-US" altLang="ja-JP" sz="1100" dirty="0">
                          <a:latin typeface="BIZ UDPゴシック" panose="020B0400000000000000" pitchFamily="50" charset="-128"/>
                          <a:ea typeface="BIZ UDPゴシック" panose="020B0400000000000000" pitchFamily="50" charset="-128"/>
                        </a:rPr>
                        <a:t>2</a:t>
                      </a:r>
                      <a:r>
                        <a:rPr kumimoji="1" lang="ja-JP" altLang="en-US" sz="1100" dirty="0">
                          <a:latin typeface="BIZ UDPゴシック" panose="020B0400000000000000" pitchFamily="50" charset="-128"/>
                          <a:ea typeface="BIZ UDPゴシック" panose="020B0400000000000000" pitchFamily="50" charset="-128"/>
                        </a:rPr>
                        <a:t>年分）</a:t>
                      </a:r>
                    </a:p>
                  </a:txBody>
                  <a:tcPr/>
                </a:tc>
                <a:tc>
                  <a:txBody>
                    <a:bodyPr/>
                    <a:lstStyle/>
                    <a:p>
                      <a:r>
                        <a:rPr kumimoji="1" lang="en-US" altLang="ja-JP" sz="1200" dirty="0">
                          <a:latin typeface="BIZ UDPゴシック" panose="020B0400000000000000" pitchFamily="50" charset="-128"/>
                          <a:ea typeface="BIZ UDPゴシック" panose="020B0400000000000000" pitchFamily="50" charset="-128"/>
                        </a:rPr>
                        <a:t>2035</a:t>
                      </a:r>
                      <a:r>
                        <a:rPr kumimoji="1" lang="ja-JP" altLang="en-US" sz="1200" dirty="0">
                          <a:latin typeface="BIZ UDPゴシック" panose="020B0400000000000000" pitchFamily="50" charset="-128"/>
                          <a:ea typeface="BIZ UDPゴシック" panose="020B0400000000000000" pitchFamily="50" charset="-128"/>
                        </a:rPr>
                        <a:t>年累計</a:t>
                      </a:r>
                      <a:endParaRPr kumimoji="1" lang="en-US" altLang="ja-JP" sz="120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latin typeface="BIZ UDPゴシック" panose="020B0400000000000000" pitchFamily="50" charset="-128"/>
                          <a:ea typeface="BIZ UDPゴシック" panose="020B0400000000000000" pitchFamily="50" charset="-128"/>
                        </a:rPr>
                        <a:t>（</a:t>
                      </a:r>
                      <a:r>
                        <a:rPr kumimoji="1" lang="en-US" altLang="ja-JP" sz="1100" dirty="0">
                          <a:latin typeface="BIZ UDPゴシック" panose="020B0400000000000000" pitchFamily="50" charset="-128"/>
                          <a:ea typeface="BIZ UDPゴシック" panose="020B0400000000000000" pitchFamily="50" charset="-128"/>
                        </a:rPr>
                        <a:t>2029</a:t>
                      </a:r>
                      <a:r>
                        <a:rPr kumimoji="1" lang="ja-JP" altLang="en-US" sz="1100" dirty="0">
                          <a:latin typeface="BIZ UDPゴシック" panose="020B0400000000000000" pitchFamily="50" charset="-128"/>
                          <a:ea typeface="BIZ UDPゴシック" panose="020B0400000000000000" pitchFamily="50" charset="-128"/>
                        </a:rPr>
                        <a:t>からの</a:t>
                      </a:r>
                      <a:r>
                        <a:rPr kumimoji="1" lang="en-US" altLang="ja-JP" sz="1100" dirty="0">
                          <a:latin typeface="BIZ UDPゴシック" panose="020B0400000000000000" pitchFamily="50" charset="-128"/>
                          <a:ea typeface="BIZ UDPゴシック" panose="020B0400000000000000" pitchFamily="50" charset="-128"/>
                        </a:rPr>
                        <a:t>7</a:t>
                      </a:r>
                      <a:r>
                        <a:rPr kumimoji="1" lang="ja-JP" altLang="en-US" sz="1100" dirty="0">
                          <a:latin typeface="BIZ UDPゴシック" panose="020B0400000000000000" pitchFamily="50" charset="-128"/>
                          <a:ea typeface="BIZ UDPゴシック" panose="020B0400000000000000" pitchFamily="50" charset="-128"/>
                        </a:rPr>
                        <a:t>年分）</a:t>
                      </a:r>
                    </a:p>
                  </a:txBody>
                  <a:tcPr/>
                </a:tc>
                <a:extLst>
                  <a:ext uri="{0D108BD9-81ED-4DB2-BD59-A6C34878D82A}">
                    <a16:rowId xmlns:a16="http://schemas.microsoft.com/office/drawing/2014/main" val="3688492637"/>
                  </a:ext>
                </a:extLst>
              </a:tr>
              <a:tr h="123513">
                <a:tc rowSpan="2">
                  <a:txBody>
                    <a:bodyPr/>
                    <a:lstStyle/>
                    <a:p>
                      <a:r>
                        <a:rPr kumimoji="1" lang="ja-JP" altLang="en-US" sz="1200" dirty="0">
                          <a:latin typeface="BIZ UDPゴシック" panose="020B0400000000000000" pitchFamily="50" charset="-128"/>
                          <a:ea typeface="BIZ UDPゴシック" panose="020B0400000000000000" pitchFamily="50" charset="-128"/>
                        </a:rPr>
                        <a:t>非住宅</a:t>
                      </a:r>
                    </a:p>
                  </a:txBody>
                  <a:tcPr/>
                </a:tc>
                <a:tc>
                  <a:txBody>
                    <a:bodyPr/>
                    <a:lstStyle/>
                    <a:p>
                      <a:pPr algn="ctr"/>
                      <a:r>
                        <a:rPr kumimoji="1" lang="ja-JP" altLang="en-US" sz="1200" dirty="0">
                          <a:latin typeface="BIZ UDPゴシック" panose="020B0400000000000000" pitchFamily="50" charset="-128"/>
                          <a:ea typeface="BIZ UDPゴシック" panose="020B0400000000000000" pitchFamily="50" charset="-128"/>
                        </a:rPr>
                        <a:t>延床面積</a:t>
                      </a:r>
                      <a:r>
                        <a:rPr kumimoji="1" lang="en-US" altLang="ja-JP" sz="1200" dirty="0">
                          <a:latin typeface="BIZ UDPゴシック" panose="020B0400000000000000" pitchFamily="50" charset="-128"/>
                          <a:ea typeface="BIZ UDPゴシック" panose="020B0400000000000000" pitchFamily="50" charset="-128"/>
                        </a:rPr>
                        <a:t>2,000</a:t>
                      </a:r>
                      <a:r>
                        <a:rPr kumimoji="1" lang="ja-JP" altLang="en-US" sz="1200" dirty="0">
                          <a:latin typeface="BIZ UDPゴシック" panose="020B0400000000000000" pitchFamily="50" charset="-128"/>
                          <a:ea typeface="BIZ UDPゴシック" panose="020B0400000000000000" pitchFamily="50" charset="-128"/>
                        </a:rPr>
                        <a:t>㎡以上</a:t>
                      </a:r>
                      <a:endParaRPr kumimoji="1" lang="en-US" altLang="ja-JP" sz="12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1200" dirty="0">
                          <a:solidFill>
                            <a:schemeClr val="tx1"/>
                          </a:solidFill>
                          <a:latin typeface="BIZ UDPゴシック" panose="020B0400000000000000" pitchFamily="50" charset="-128"/>
                          <a:ea typeface="BIZ UDPゴシック" panose="020B0400000000000000" pitchFamily="50" charset="-128"/>
                        </a:rPr>
                        <a:t>0.52</a:t>
                      </a:r>
                      <a:r>
                        <a:rPr kumimoji="1" lang="ja-JP" altLang="en-US" sz="1200" dirty="0">
                          <a:solidFill>
                            <a:schemeClr val="tx1"/>
                          </a:solidFill>
                          <a:latin typeface="BIZ UDPゴシック" panose="020B0400000000000000" pitchFamily="50" charset="-128"/>
                          <a:ea typeface="BIZ UDPゴシック" panose="020B0400000000000000" pitchFamily="50" charset="-128"/>
                        </a:rPr>
                        <a:t>～</a:t>
                      </a:r>
                      <a:r>
                        <a:rPr kumimoji="1" lang="en-US" altLang="ja-JP" sz="1200" dirty="0">
                          <a:solidFill>
                            <a:schemeClr val="tx1"/>
                          </a:solidFill>
                          <a:latin typeface="BIZ UDPゴシック" panose="020B0400000000000000" pitchFamily="50" charset="-128"/>
                          <a:ea typeface="BIZ UDPゴシック" panose="020B0400000000000000" pitchFamily="50" charset="-128"/>
                        </a:rPr>
                        <a:t>0.90</a:t>
                      </a:r>
                      <a:r>
                        <a:rPr kumimoji="1" lang="ja-JP" altLang="en-US" sz="1200" dirty="0">
                          <a:solidFill>
                            <a:schemeClr val="tx1"/>
                          </a:solidFill>
                          <a:latin typeface="BIZ UDPゴシック" panose="020B0400000000000000" pitchFamily="50" charset="-128"/>
                          <a:ea typeface="BIZ UDPゴシック" panose="020B0400000000000000" pitchFamily="50" charset="-128"/>
                        </a:rPr>
                        <a:t>万</a:t>
                      </a:r>
                      <a:r>
                        <a:rPr kumimoji="1" lang="en-US" altLang="ja-JP" sz="1200" dirty="0">
                          <a:solidFill>
                            <a:schemeClr val="tx1"/>
                          </a:solidFill>
                          <a:latin typeface="BIZ UDPゴシック" panose="020B0400000000000000" pitchFamily="50" charset="-128"/>
                          <a:ea typeface="BIZ UDPゴシック" panose="020B0400000000000000" pitchFamily="50" charset="-128"/>
                        </a:rPr>
                        <a:t>kW</a:t>
                      </a:r>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BIZ UDPゴシック" panose="020B0400000000000000" pitchFamily="50" charset="-128"/>
                          <a:ea typeface="BIZ UDPゴシック" panose="020B0400000000000000" pitchFamily="50" charset="-128"/>
                        </a:rPr>
                        <a:t>1.82</a:t>
                      </a:r>
                      <a:r>
                        <a:rPr kumimoji="1" lang="ja-JP" altLang="en-US" sz="1200" dirty="0">
                          <a:solidFill>
                            <a:schemeClr val="tx1"/>
                          </a:solidFill>
                          <a:latin typeface="BIZ UDPゴシック" panose="020B0400000000000000" pitchFamily="50" charset="-128"/>
                          <a:ea typeface="BIZ UDPゴシック" panose="020B0400000000000000" pitchFamily="50" charset="-128"/>
                        </a:rPr>
                        <a:t>～</a:t>
                      </a:r>
                      <a:r>
                        <a:rPr kumimoji="1" lang="en-US" altLang="ja-JP" sz="1200" dirty="0">
                          <a:solidFill>
                            <a:schemeClr val="tx1"/>
                          </a:solidFill>
                          <a:latin typeface="BIZ UDPゴシック" panose="020B0400000000000000" pitchFamily="50" charset="-128"/>
                          <a:ea typeface="BIZ UDPゴシック" panose="020B0400000000000000" pitchFamily="50" charset="-128"/>
                        </a:rPr>
                        <a:t>3.17</a:t>
                      </a:r>
                      <a:r>
                        <a:rPr kumimoji="1" lang="ja-JP" altLang="en-US" sz="1200" dirty="0">
                          <a:solidFill>
                            <a:schemeClr val="tx1"/>
                          </a:solidFill>
                          <a:latin typeface="BIZ UDPゴシック" panose="020B0400000000000000" pitchFamily="50" charset="-128"/>
                          <a:ea typeface="BIZ UDPゴシック" panose="020B0400000000000000" pitchFamily="50" charset="-128"/>
                        </a:rPr>
                        <a:t>万</a:t>
                      </a:r>
                      <a:r>
                        <a:rPr kumimoji="1" lang="en-US" altLang="ja-JP" sz="1200" dirty="0">
                          <a:solidFill>
                            <a:schemeClr val="tx1"/>
                          </a:solidFill>
                          <a:latin typeface="BIZ UDPゴシック" panose="020B0400000000000000" pitchFamily="50" charset="-128"/>
                          <a:ea typeface="BIZ UDPゴシック" panose="020B0400000000000000" pitchFamily="50" charset="-128"/>
                        </a:rPr>
                        <a:t>kW</a:t>
                      </a:r>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2719984517"/>
                  </a:ext>
                </a:extLst>
              </a:tr>
              <a:tr h="123513">
                <a:tc vMerge="1">
                  <a:txBody>
                    <a:bodyPr/>
                    <a:lstStyle/>
                    <a:p>
                      <a:endParaRPr kumimoji="1" lang="ja-JP" altLang="en-US" sz="1200" dirty="0">
                        <a:latin typeface="BIZ UDPゴシック" panose="020B0400000000000000" pitchFamily="50" charset="-128"/>
                        <a:ea typeface="BIZ UDPゴシック" panose="020B0400000000000000" pitchFamily="50" charset="-128"/>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BIZ UDPゴシック" panose="020B0400000000000000" pitchFamily="50" charset="-128"/>
                          <a:ea typeface="BIZ UDPゴシック" panose="020B0400000000000000" pitchFamily="50" charset="-128"/>
                        </a:rPr>
                        <a:t>延床面積</a:t>
                      </a:r>
                      <a:r>
                        <a:rPr kumimoji="1" lang="en-US" altLang="ja-JP" sz="1200" dirty="0">
                          <a:latin typeface="BIZ UDPゴシック" panose="020B0400000000000000" pitchFamily="50" charset="-128"/>
                          <a:ea typeface="BIZ UDPゴシック" panose="020B0400000000000000" pitchFamily="50" charset="-128"/>
                        </a:rPr>
                        <a:t>2,000</a:t>
                      </a:r>
                      <a:r>
                        <a:rPr kumimoji="1" lang="ja-JP" altLang="en-US" sz="1200" dirty="0">
                          <a:latin typeface="BIZ UDPゴシック" panose="020B0400000000000000" pitchFamily="50" charset="-128"/>
                          <a:ea typeface="BIZ UDPゴシック" panose="020B0400000000000000" pitchFamily="50" charset="-128"/>
                        </a:rPr>
                        <a:t>㎡未満</a:t>
                      </a:r>
                      <a:endParaRPr kumimoji="1" lang="en-US" altLang="ja-JP" sz="12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1200" dirty="0">
                          <a:solidFill>
                            <a:schemeClr val="tx1"/>
                          </a:solidFill>
                          <a:latin typeface="BIZ UDPゴシック" panose="020B0400000000000000" pitchFamily="50" charset="-128"/>
                          <a:ea typeface="BIZ UDPゴシック" panose="020B0400000000000000" pitchFamily="50" charset="-128"/>
                        </a:rPr>
                        <a:t>0.85</a:t>
                      </a:r>
                      <a:r>
                        <a:rPr kumimoji="1" lang="ja-JP" altLang="en-US" sz="1200" dirty="0">
                          <a:solidFill>
                            <a:schemeClr val="tx1"/>
                          </a:solidFill>
                          <a:latin typeface="BIZ UDPゴシック" panose="020B0400000000000000" pitchFamily="50" charset="-128"/>
                          <a:ea typeface="BIZ UDPゴシック" panose="020B0400000000000000" pitchFamily="50" charset="-128"/>
                        </a:rPr>
                        <a:t>～</a:t>
                      </a:r>
                      <a:r>
                        <a:rPr kumimoji="1" lang="en-US" altLang="ja-JP" sz="1200" dirty="0">
                          <a:solidFill>
                            <a:schemeClr val="tx1"/>
                          </a:solidFill>
                          <a:latin typeface="BIZ UDPゴシック" panose="020B0400000000000000" pitchFamily="50" charset="-128"/>
                          <a:ea typeface="BIZ UDPゴシック" panose="020B0400000000000000" pitchFamily="50" charset="-128"/>
                        </a:rPr>
                        <a:t>0.91</a:t>
                      </a:r>
                      <a:r>
                        <a:rPr kumimoji="1" lang="ja-JP" altLang="en-US" sz="1200" dirty="0">
                          <a:solidFill>
                            <a:schemeClr val="tx1"/>
                          </a:solidFill>
                          <a:latin typeface="BIZ UDPゴシック" panose="020B0400000000000000" pitchFamily="50" charset="-128"/>
                          <a:ea typeface="BIZ UDPゴシック" panose="020B0400000000000000" pitchFamily="50" charset="-128"/>
                        </a:rPr>
                        <a:t>万</a:t>
                      </a:r>
                      <a:r>
                        <a:rPr kumimoji="1" lang="en-US" altLang="ja-JP" sz="1200" dirty="0">
                          <a:solidFill>
                            <a:schemeClr val="tx1"/>
                          </a:solidFill>
                          <a:latin typeface="BIZ UDPゴシック" panose="020B0400000000000000" pitchFamily="50" charset="-128"/>
                          <a:ea typeface="BIZ UDPゴシック" panose="020B0400000000000000" pitchFamily="50" charset="-128"/>
                        </a:rPr>
                        <a:t>kW</a:t>
                      </a:r>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1200" dirty="0">
                          <a:solidFill>
                            <a:schemeClr val="tx1"/>
                          </a:solidFill>
                          <a:latin typeface="BIZ UDPゴシック" panose="020B0400000000000000" pitchFamily="50" charset="-128"/>
                          <a:ea typeface="BIZ UDPゴシック" panose="020B0400000000000000" pitchFamily="50" charset="-128"/>
                        </a:rPr>
                        <a:t>2.96</a:t>
                      </a:r>
                      <a:r>
                        <a:rPr kumimoji="1" lang="ja-JP" altLang="en-US" sz="1200" dirty="0">
                          <a:solidFill>
                            <a:schemeClr val="tx1"/>
                          </a:solidFill>
                          <a:latin typeface="BIZ UDPゴシック" panose="020B0400000000000000" pitchFamily="50" charset="-128"/>
                          <a:ea typeface="BIZ UDPゴシック" panose="020B0400000000000000" pitchFamily="50" charset="-128"/>
                        </a:rPr>
                        <a:t>～</a:t>
                      </a:r>
                      <a:r>
                        <a:rPr kumimoji="1" lang="en-US" altLang="ja-JP" sz="1200" dirty="0">
                          <a:solidFill>
                            <a:schemeClr val="tx1"/>
                          </a:solidFill>
                          <a:latin typeface="BIZ UDPゴシック" panose="020B0400000000000000" pitchFamily="50" charset="-128"/>
                          <a:ea typeface="BIZ UDPゴシック" panose="020B0400000000000000" pitchFamily="50" charset="-128"/>
                        </a:rPr>
                        <a:t>3.19</a:t>
                      </a:r>
                      <a:r>
                        <a:rPr kumimoji="1" lang="ja-JP" altLang="en-US" sz="1200" dirty="0">
                          <a:solidFill>
                            <a:schemeClr val="tx1"/>
                          </a:solidFill>
                          <a:latin typeface="BIZ UDPゴシック" panose="020B0400000000000000" pitchFamily="50" charset="-128"/>
                          <a:ea typeface="BIZ UDPゴシック" panose="020B0400000000000000" pitchFamily="50" charset="-128"/>
                        </a:rPr>
                        <a:t>万</a:t>
                      </a:r>
                      <a:r>
                        <a:rPr kumimoji="1" lang="en-US" altLang="ja-JP" sz="1200" dirty="0">
                          <a:solidFill>
                            <a:schemeClr val="tx1"/>
                          </a:solidFill>
                          <a:latin typeface="BIZ UDPゴシック" panose="020B0400000000000000" pitchFamily="50" charset="-128"/>
                          <a:ea typeface="BIZ UDPゴシック" panose="020B0400000000000000" pitchFamily="50" charset="-128"/>
                        </a:rPr>
                        <a:t>kW</a:t>
                      </a:r>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422620969"/>
                  </a:ext>
                </a:extLst>
              </a:tr>
              <a:tr h="123513">
                <a:tc rowSpan="2">
                  <a:txBody>
                    <a:bodyPr/>
                    <a:lstStyle/>
                    <a:p>
                      <a:r>
                        <a:rPr kumimoji="1" lang="ja-JP" altLang="en-US" sz="1200" dirty="0">
                          <a:latin typeface="BIZ UDPゴシック" panose="020B0400000000000000" pitchFamily="50" charset="-128"/>
                          <a:ea typeface="BIZ UDPゴシック" panose="020B0400000000000000" pitchFamily="50" charset="-128"/>
                        </a:rPr>
                        <a:t>集合住宅</a:t>
                      </a:r>
                    </a:p>
                  </a:txBody>
                  <a:tcPr/>
                </a:tc>
                <a:tc>
                  <a:txBody>
                    <a:bodyPr/>
                    <a:lstStyle/>
                    <a:p>
                      <a:pPr algn="ctr"/>
                      <a:r>
                        <a:rPr kumimoji="1" lang="ja-JP" altLang="en-US" sz="1200" dirty="0">
                          <a:latin typeface="BIZ UDPゴシック" panose="020B0400000000000000" pitchFamily="50" charset="-128"/>
                          <a:ea typeface="BIZ UDPゴシック" panose="020B0400000000000000" pitchFamily="50" charset="-128"/>
                        </a:rPr>
                        <a:t>延床面積</a:t>
                      </a:r>
                      <a:r>
                        <a:rPr kumimoji="1" lang="en-US" altLang="ja-JP" sz="1200" dirty="0">
                          <a:latin typeface="BIZ UDPゴシック" panose="020B0400000000000000" pitchFamily="50" charset="-128"/>
                          <a:ea typeface="BIZ UDPゴシック" panose="020B0400000000000000" pitchFamily="50" charset="-128"/>
                        </a:rPr>
                        <a:t>2,000</a:t>
                      </a:r>
                      <a:r>
                        <a:rPr kumimoji="1" lang="ja-JP" altLang="en-US" sz="1200" dirty="0">
                          <a:latin typeface="BIZ UDPゴシック" panose="020B0400000000000000" pitchFamily="50" charset="-128"/>
                          <a:ea typeface="BIZ UDPゴシック" panose="020B0400000000000000" pitchFamily="50" charset="-128"/>
                        </a:rPr>
                        <a:t>㎡以上</a:t>
                      </a:r>
                      <a:endParaRPr kumimoji="1" lang="en-US" altLang="ja-JP" sz="12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1200" dirty="0">
                          <a:solidFill>
                            <a:schemeClr val="tx1"/>
                          </a:solidFill>
                          <a:latin typeface="BIZ UDPゴシック" panose="020B0400000000000000" pitchFamily="50" charset="-128"/>
                          <a:ea typeface="BIZ UDPゴシック" panose="020B0400000000000000" pitchFamily="50" charset="-128"/>
                        </a:rPr>
                        <a:t>0.24</a:t>
                      </a:r>
                      <a:r>
                        <a:rPr kumimoji="1" lang="ja-JP" altLang="en-US" sz="1200" dirty="0">
                          <a:solidFill>
                            <a:schemeClr val="tx1"/>
                          </a:solidFill>
                          <a:latin typeface="BIZ UDPゴシック" panose="020B0400000000000000" pitchFamily="50" charset="-128"/>
                          <a:ea typeface="BIZ UDPゴシック" panose="020B0400000000000000" pitchFamily="50" charset="-128"/>
                        </a:rPr>
                        <a:t>～</a:t>
                      </a:r>
                      <a:r>
                        <a:rPr kumimoji="1" lang="en-US" altLang="ja-JP" sz="1200" dirty="0">
                          <a:solidFill>
                            <a:schemeClr val="tx1"/>
                          </a:solidFill>
                          <a:latin typeface="BIZ UDPゴシック" panose="020B0400000000000000" pitchFamily="50" charset="-128"/>
                          <a:ea typeface="BIZ UDPゴシック" panose="020B0400000000000000" pitchFamily="50" charset="-128"/>
                        </a:rPr>
                        <a:t>0.38</a:t>
                      </a:r>
                      <a:r>
                        <a:rPr kumimoji="1" lang="ja-JP" altLang="en-US" sz="1200" dirty="0">
                          <a:solidFill>
                            <a:schemeClr val="tx1"/>
                          </a:solidFill>
                          <a:latin typeface="BIZ UDPゴシック" panose="020B0400000000000000" pitchFamily="50" charset="-128"/>
                          <a:ea typeface="BIZ UDPゴシック" panose="020B0400000000000000" pitchFamily="50" charset="-128"/>
                        </a:rPr>
                        <a:t>万</a:t>
                      </a:r>
                      <a:r>
                        <a:rPr kumimoji="1" lang="en-US" altLang="ja-JP" sz="1200" dirty="0">
                          <a:solidFill>
                            <a:schemeClr val="tx1"/>
                          </a:solidFill>
                          <a:latin typeface="BIZ UDPゴシック" panose="020B0400000000000000" pitchFamily="50" charset="-128"/>
                          <a:ea typeface="BIZ UDPゴシック" panose="020B0400000000000000" pitchFamily="50" charset="-128"/>
                        </a:rPr>
                        <a:t>kW</a:t>
                      </a:r>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1200" dirty="0">
                          <a:solidFill>
                            <a:schemeClr val="tx1"/>
                          </a:solidFill>
                          <a:latin typeface="BIZ UDPゴシック" panose="020B0400000000000000" pitchFamily="50" charset="-128"/>
                          <a:ea typeface="BIZ UDPゴシック" panose="020B0400000000000000" pitchFamily="50" charset="-128"/>
                        </a:rPr>
                        <a:t>0.83</a:t>
                      </a:r>
                      <a:r>
                        <a:rPr kumimoji="1" lang="ja-JP" altLang="en-US" sz="1200" dirty="0">
                          <a:solidFill>
                            <a:schemeClr val="tx1"/>
                          </a:solidFill>
                          <a:latin typeface="BIZ UDPゴシック" panose="020B0400000000000000" pitchFamily="50" charset="-128"/>
                          <a:ea typeface="BIZ UDPゴシック" panose="020B0400000000000000" pitchFamily="50" charset="-128"/>
                        </a:rPr>
                        <a:t>～</a:t>
                      </a:r>
                      <a:r>
                        <a:rPr kumimoji="1" lang="en-US" altLang="ja-JP" sz="1200" dirty="0">
                          <a:solidFill>
                            <a:schemeClr val="tx1"/>
                          </a:solidFill>
                          <a:latin typeface="BIZ UDPゴシック" panose="020B0400000000000000" pitchFamily="50" charset="-128"/>
                          <a:ea typeface="BIZ UDPゴシック" panose="020B0400000000000000" pitchFamily="50" charset="-128"/>
                        </a:rPr>
                        <a:t>1.31</a:t>
                      </a:r>
                      <a:r>
                        <a:rPr kumimoji="1" lang="ja-JP" altLang="en-US" sz="1200" dirty="0">
                          <a:solidFill>
                            <a:schemeClr val="tx1"/>
                          </a:solidFill>
                          <a:latin typeface="BIZ UDPゴシック" panose="020B0400000000000000" pitchFamily="50" charset="-128"/>
                          <a:ea typeface="BIZ UDPゴシック" panose="020B0400000000000000" pitchFamily="50" charset="-128"/>
                        </a:rPr>
                        <a:t>万</a:t>
                      </a:r>
                      <a:r>
                        <a:rPr kumimoji="1" lang="en-US" altLang="ja-JP" sz="1200" dirty="0">
                          <a:solidFill>
                            <a:schemeClr val="tx1"/>
                          </a:solidFill>
                          <a:latin typeface="BIZ UDPゴシック" panose="020B0400000000000000" pitchFamily="50" charset="-128"/>
                          <a:ea typeface="BIZ UDPゴシック" panose="020B0400000000000000" pitchFamily="50" charset="-128"/>
                        </a:rPr>
                        <a:t>kW</a:t>
                      </a:r>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1805256499"/>
                  </a:ext>
                </a:extLst>
              </a:tr>
              <a:tr h="123513">
                <a:tc vMerge="1">
                  <a:txBody>
                    <a:bodyPr/>
                    <a:lstStyle/>
                    <a:p>
                      <a:endParaRPr kumimoji="1" lang="ja-JP" altLang="en-US" sz="1200" dirty="0">
                        <a:latin typeface="BIZ UDPゴシック" panose="020B0400000000000000" pitchFamily="50" charset="-128"/>
                        <a:ea typeface="BIZ UDPゴシック" panose="020B0400000000000000" pitchFamily="50" charset="-128"/>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BIZ UDPゴシック" panose="020B0400000000000000" pitchFamily="50" charset="-128"/>
                          <a:ea typeface="BIZ UDPゴシック" panose="020B0400000000000000" pitchFamily="50" charset="-128"/>
                        </a:rPr>
                        <a:t>延床面積</a:t>
                      </a:r>
                      <a:r>
                        <a:rPr kumimoji="1" lang="en-US" altLang="ja-JP" sz="1200" dirty="0">
                          <a:latin typeface="BIZ UDPゴシック" panose="020B0400000000000000" pitchFamily="50" charset="-128"/>
                          <a:ea typeface="BIZ UDPゴシック" panose="020B0400000000000000" pitchFamily="50" charset="-128"/>
                        </a:rPr>
                        <a:t>2,000</a:t>
                      </a:r>
                      <a:r>
                        <a:rPr kumimoji="1" lang="ja-JP" altLang="en-US" sz="1200" dirty="0">
                          <a:latin typeface="BIZ UDPゴシック" panose="020B0400000000000000" pitchFamily="50" charset="-128"/>
                          <a:ea typeface="BIZ UDPゴシック" panose="020B0400000000000000" pitchFamily="50" charset="-128"/>
                        </a:rPr>
                        <a:t>㎡未満</a:t>
                      </a:r>
                      <a:endParaRPr kumimoji="1" lang="en-US" altLang="ja-JP" sz="12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1200" dirty="0">
                          <a:solidFill>
                            <a:schemeClr val="tx1"/>
                          </a:solidFill>
                          <a:latin typeface="BIZ UDPゴシック" panose="020B0400000000000000" pitchFamily="50" charset="-128"/>
                          <a:ea typeface="BIZ UDPゴシック" panose="020B0400000000000000" pitchFamily="50" charset="-128"/>
                        </a:rPr>
                        <a:t>0.77</a:t>
                      </a:r>
                      <a:r>
                        <a:rPr kumimoji="1" lang="ja-JP" altLang="en-US" sz="1200" dirty="0">
                          <a:solidFill>
                            <a:schemeClr val="tx1"/>
                          </a:solidFill>
                          <a:latin typeface="BIZ UDPゴシック" panose="020B0400000000000000" pitchFamily="50" charset="-128"/>
                          <a:ea typeface="BIZ UDPゴシック" panose="020B0400000000000000" pitchFamily="50" charset="-128"/>
                        </a:rPr>
                        <a:t>～</a:t>
                      </a:r>
                      <a:r>
                        <a:rPr kumimoji="1" lang="en-US" altLang="ja-JP" sz="1200" dirty="0">
                          <a:solidFill>
                            <a:schemeClr val="tx1"/>
                          </a:solidFill>
                          <a:latin typeface="BIZ UDPゴシック" panose="020B0400000000000000" pitchFamily="50" charset="-128"/>
                          <a:ea typeface="BIZ UDPゴシック" panose="020B0400000000000000" pitchFamily="50" charset="-128"/>
                        </a:rPr>
                        <a:t>0.96</a:t>
                      </a:r>
                      <a:r>
                        <a:rPr kumimoji="1" lang="ja-JP" altLang="en-US" sz="1200" dirty="0">
                          <a:solidFill>
                            <a:schemeClr val="tx1"/>
                          </a:solidFill>
                          <a:latin typeface="BIZ UDPゴシック" panose="020B0400000000000000" pitchFamily="50" charset="-128"/>
                          <a:ea typeface="BIZ UDPゴシック" panose="020B0400000000000000" pitchFamily="50" charset="-128"/>
                        </a:rPr>
                        <a:t>万</a:t>
                      </a:r>
                      <a:r>
                        <a:rPr kumimoji="1" lang="en-US" altLang="ja-JP" sz="1200" dirty="0">
                          <a:solidFill>
                            <a:schemeClr val="tx1"/>
                          </a:solidFill>
                          <a:latin typeface="BIZ UDPゴシック" panose="020B0400000000000000" pitchFamily="50" charset="-128"/>
                          <a:ea typeface="BIZ UDPゴシック" panose="020B0400000000000000" pitchFamily="50" charset="-128"/>
                        </a:rPr>
                        <a:t>kW</a:t>
                      </a:r>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1200" dirty="0">
                          <a:solidFill>
                            <a:schemeClr val="tx1"/>
                          </a:solidFill>
                          <a:latin typeface="BIZ UDPゴシック" panose="020B0400000000000000" pitchFamily="50" charset="-128"/>
                          <a:ea typeface="BIZ UDPゴシック" panose="020B0400000000000000" pitchFamily="50" charset="-128"/>
                        </a:rPr>
                        <a:t>2.67</a:t>
                      </a:r>
                      <a:r>
                        <a:rPr kumimoji="1" lang="ja-JP" altLang="en-US" sz="1200" dirty="0">
                          <a:solidFill>
                            <a:schemeClr val="tx1"/>
                          </a:solidFill>
                          <a:latin typeface="BIZ UDPゴシック" panose="020B0400000000000000" pitchFamily="50" charset="-128"/>
                          <a:ea typeface="BIZ UDPゴシック" panose="020B0400000000000000" pitchFamily="50" charset="-128"/>
                        </a:rPr>
                        <a:t>～</a:t>
                      </a:r>
                      <a:r>
                        <a:rPr kumimoji="1" lang="en-US" altLang="ja-JP" sz="1200" dirty="0">
                          <a:solidFill>
                            <a:schemeClr val="tx1"/>
                          </a:solidFill>
                          <a:latin typeface="BIZ UDPゴシック" panose="020B0400000000000000" pitchFamily="50" charset="-128"/>
                          <a:ea typeface="BIZ UDPゴシック" panose="020B0400000000000000" pitchFamily="50" charset="-128"/>
                        </a:rPr>
                        <a:t>2.96</a:t>
                      </a:r>
                      <a:r>
                        <a:rPr kumimoji="1" lang="ja-JP" altLang="en-US" sz="1200" dirty="0">
                          <a:solidFill>
                            <a:schemeClr val="tx1"/>
                          </a:solidFill>
                          <a:latin typeface="BIZ UDPゴシック" panose="020B0400000000000000" pitchFamily="50" charset="-128"/>
                          <a:ea typeface="BIZ UDPゴシック" panose="020B0400000000000000" pitchFamily="50" charset="-128"/>
                        </a:rPr>
                        <a:t>万</a:t>
                      </a:r>
                      <a:r>
                        <a:rPr kumimoji="1" lang="en-US" altLang="ja-JP" sz="1200" dirty="0">
                          <a:solidFill>
                            <a:schemeClr val="tx1"/>
                          </a:solidFill>
                          <a:latin typeface="BIZ UDPゴシック" panose="020B0400000000000000" pitchFamily="50" charset="-128"/>
                          <a:ea typeface="BIZ UDPゴシック" panose="020B0400000000000000" pitchFamily="50" charset="-128"/>
                        </a:rPr>
                        <a:t>kW</a:t>
                      </a:r>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69795066"/>
                  </a:ext>
                </a:extLst>
              </a:tr>
            </a:tbl>
          </a:graphicData>
        </a:graphic>
      </p:graphicFrame>
      <p:graphicFrame>
        <p:nvGraphicFramePr>
          <p:cNvPr id="16" name="表 16">
            <a:extLst>
              <a:ext uri="{FF2B5EF4-FFF2-40B4-BE49-F238E27FC236}">
                <a16:creationId xmlns:a16="http://schemas.microsoft.com/office/drawing/2014/main" id="{A00C216D-B8EF-4507-A71A-2518B03F74B4}"/>
              </a:ext>
            </a:extLst>
          </p:cNvPr>
          <p:cNvGraphicFramePr>
            <a:graphicFrameLocks noGrp="1"/>
          </p:cNvGraphicFramePr>
          <p:nvPr/>
        </p:nvGraphicFramePr>
        <p:xfrm>
          <a:off x="940712" y="2755023"/>
          <a:ext cx="6600507" cy="548640"/>
        </p:xfrm>
        <a:graphic>
          <a:graphicData uri="http://schemas.openxmlformats.org/drawingml/2006/table">
            <a:tbl>
              <a:tblPr firstRow="1" bandRow="1">
                <a:tableStyleId>{5C22544A-7EE6-4342-B048-85BDC9FD1C3A}</a:tableStyleId>
              </a:tblPr>
              <a:tblGrid>
                <a:gridCol w="3031848">
                  <a:extLst>
                    <a:ext uri="{9D8B030D-6E8A-4147-A177-3AD203B41FA5}">
                      <a16:colId xmlns:a16="http://schemas.microsoft.com/office/drawing/2014/main" val="2096236858"/>
                    </a:ext>
                  </a:extLst>
                </a:gridCol>
                <a:gridCol w="2024380">
                  <a:extLst>
                    <a:ext uri="{9D8B030D-6E8A-4147-A177-3AD203B41FA5}">
                      <a16:colId xmlns:a16="http://schemas.microsoft.com/office/drawing/2014/main" val="2327040270"/>
                    </a:ext>
                  </a:extLst>
                </a:gridCol>
                <a:gridCol w="1544279">
                  <a:extLst>
                    <a:ext uri="{9D8B030D-6E8A-4147-A177-3AD203B41FA5}">
                      <a16:colId xmlns:a16="http://schemas.microsoft.com/office/drawing/2014/main" val="2005744433"/>
                    </a:ext>
                  </a:extLst>
                </a:gridCol>
              </a:tblGrid>
              <a:tr h="0">
                <a:tc>
                  <a:txBody>
                    <a:bodyPr/>
                    <a:lstStyle/>
                    <a:p>
                      <a:pPr algn="ctr"/>
                      <a:endParaRPr kumimoji="1" lang="ja-JP" altLang="en-US" sz="1200" b="0" dirty="0">
                        <a:solidFill>
                          <a:sysClr val="windowText" lastClr="000000"/>
                        </a:solidFill>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200" b="0" dirty="0">
                          <a:solidFill>
                            <a:sysClr val="windowText" lastClr="000000"/>
                          </a:solidFill>
                          <a:latin typeface="BIZ UDPゴシック" panose="020B0400000000000000" pitchFamily="50" charset="-128"/>
                          <a:ea typeface="BIZ UDPゴシック" panose="020B0400000000000000" pitchFamily="50" charset="-128"/>
                        </a:rPr>
                        <a:t>2030</a:t>
                      </a:r>
                      <a:r>
                        <a:rPr kumimoji="1" lang="ja-JP" altLang="en-US" sz="1200" b="0" dirty="0">
                          <a:solidFill>
                            <a:sysClr val="windowText" lastClr="000000"/>
                          </a:solidFill>
                          <a:latin typeface="BIZ UDPゴシック" panose="020B0400000000000000" pitchFamily="50" charset="-128"/>
                          <a:ea typeface="BIZ UDPゴシック" panose="020B0400000000000000" pitchFamily="50" charset="-128"/>
                        </a:rPr>
                        <a:t>年</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200" b="0" dirty="0">
                          <a:solidFill>
                            <a:sysClr val="windowText" lastClr="000000"/>
                          </a:solidFill>
                          <a:latin typeface="BIZ UDPゴシック" panose="020B0400000000000000" pitchFamily="50" charset="-128"/>
                          <a:ea typeface="BIZ UDPゴシック" panose="020B0400000000000000" pitchFamily="50" charset="-128"/>
                        </a:rPr>
                        <a:t>２０３５年</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74762419"/>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ysClr val="windowText" lastClr="000000"/>
                          </a:solidFill>
                          <a:latin typeface="BIZ UDPゴシック" panose="020B0400000000000000" pitchFamily="50" charset="-128"/>
                          <a:ea typeface="BIZ UDPゴシック" panose="020B0400000000000000" pitchFamily="50" charset="-128"/>
                        </a:rPr>
                        <a:t>不足量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200" b="0" dirty="0">
                          <a:solidFill>
                            <a:sysClr val="windowText" lastClr="000000"/>
                          </a:solidFill>
                          <a:latin typeface="BIZ UDPゴシック" panose="020B0400000000000000" pitchFamily="50" charset="-128"/>
                          <a:ea typeface="BIZ UDPゴシック" panose="020B0400000000000000" pitchFamily="50" charset="-128"/>
                        </a:rPr>
                        <a:t>0.2</a:t>
                      </a:r>
                      <a:r>
                        <a:rPr kumimoji="1" lang="ja-JP" altLang="en-US" sz="1200" b="0" dirty="0">
                          <a:solidFill>
                            <a:sysClr val="windowText" lastClr="000000"/>
                          </a:solidFill>
                          <a:latin typeface="BIZ UDPゴシック" panose="020B0400000000000000" pitchFamily="50" charset="-128"/>
                          <a:ea typeface="BIZ UDPゴシック" panose="020B0400000000000000" pitchFamily="50" charset="-128"/>
                        </a:rPr>
                        <a:t>万</a:t>
                      </a:r>
                      <a:r>
                        <a:rPr kumimoji="1" lang="en-US" altLang="ja-JP" sz="1200" b="0" dirty="0">
                          <a:solidFill>
                            <a:sysClr val="windowText" lastClr="000000"/>
                          </a:solidFill>
                          <a:latin typeface="BIZ UDPゴシック" panose="020B0400000000000000" pitchFamily="50" charset="-128"/>
                          <a:ea typeface="BIZ UDPゴシック" panose="020B0400000000000000" pitchFamily="50" charset="-128"/>
                        </a:rPr>
                        <a:t>kW</a:t>
                      </a:r>
                      <a:endParaRPr kumimoji="1" lang="ja-JP" altLang="en-US" sz="1200" b="0" dirty="0">
                        <a:solidFill>
                          <a:sysClr val="windowText" lastClr="000000"/>
                        </a:solidFill>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200" b="0" dirty="0">
                          <a:solidFill>
                            <a:sysClr val="windowText" lastClr="000000"/>
                          </a:solidFill>
                          <a:latin typeface="BIZ UDPゴシック" panose="020B0400000000000000" pitchFamily="50" charset="-128"/>
                          <a:ea typeface="BIZ UDPゴシック" panose="020B0400000000000000" pitchFamily="50" charset="-128"/>
                        </a:rPr>
                        <a:t>1.7</a:t>
                      </a:r>
                      <a:r>
                        <a:rPr kumimoji="1" lang="ja-JP" altLang="en-US" sz="1200" b="0" dirty="0">
                          <a:solidFill>
                            <a:sysClr val="windowText" lastClr="000000"/>
                          </a:solidFill>
                          <a:latin typeface="BIZ UDPゴシック" panose="020B0400000000000000" pitchFamily="50" charset="-128"/>
                          <a:ea typeface="BIZ UDPゴシック" panose="020B0400000000000000" pitchFamily="50" charset="-128"/>
                        </a:rPr>
                        <a:t>万</a:t>
                      </a:r>
                      <a:r>
                        <a:rPr kumimoji="1" lang="en-US" altLang="ja-JP" sz="1200" b="0" dirty="0">
                          <a:solidFill>
                            <a:sysClr val="windowText" lastClr="000000"/>
                          </a:solidFill>
                          <a:latin typeface="BIZ UDPゴシック" panose="020B0400000000000000" pitchFamily="50" charset="-128"/>
                          <a:ea typeface="BIZ UDPゴシック" panose="020B0400000000000000" pitchFamily="50" charset="-128"/>
                        </a:rPr>
                        <a:t>kW</a:t>
                      </a:r>
                      <a:endParaRPr kumimoji="1" lang="ja-JP" altLang="en-US" sz="1200" b="0" dirty="0">
                        <a:solidFill>
                          <a:sysClr val="windowText" lastClr="000000"/>
                        </a:solidFill>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712942"/>
                  </a:ext>
                </a:extLst>
              </a:tr>
            </a:tbl>
          </a:graphicData>
        </a:graphic>
      </p:graphicFrame>
      <p:sp>
        <p:nvSpPr>
          <p:cNvPr id="14" name="テキスト ボックス 13">
            <a:extLst>
              <a:ext uri="{FF2B5EF4-FFF2-40B4-BE49-F238E27FC236}">
                <a16:creationId xmlns:a16="http://schemas.microsoft.com/office/drawing/2014/main" id="{83B74D56-9A59-49D8-9FAC-F5467BE547DD}"/>
              </a:ext>
            </a:extLst>
          </p:cNvPr>
          <p:cNvSpPr txBox="1"/>
          <p:nvPr/>
        </p:nvSpPr>
        <p:spPr>
          <a:xfrm>
            <a:off x="4850389" y="3765107"/>
            <a:ext cx="3996000" cy="1023357"/>
          </a:xfrm>
          <a:prstGeom prst="rect">
            <a:avLst/>
          </a:prstGeom>
          <a:noFill/>
        </p:spPr>
        <p:txBody>
          <a:bodyPr wrap="square" rtlCol="0">
            <a:spAutoFit/>
          </a:bodyPr>
          <a:lstStyle/>
          <a:p>
            <a:pPr>
              <a:spcBef>
                <a:spcPts val="450"/>
              </a:spcBef>
            </a:pPr>
            <a:r>
              <a:rPr lang="ja-JP" altLang="en-US" sz="1200" dirty="0">
                <a:latin typeface="BIZ UDP明朝 Medium" panose="02020500000000000000" pitchFamily="18" charset="-128"/>
                <a:ea typeface="BIZ UDP明朝 Medium" panose="02020500000000000000" pitchFamily="18" charset="-128"/>
              </a:rPr>
              <a:t>＜延床面積</a:t>
            </a:r>
            <a:r>
              <a:rPr lang="en-US" altLang="ja-JP" sz="1200" dirty="0">
                <a:latin typeface="BIZ UDP明朝 Medium" panose="02020500000000000000" pitchFamily="18" charset="-128"/>
                <a:ea typeface="BIZ UDP明朝 Medium" panose="02020500000000000000" pitchFamily="18" charset="-128"/>
              </a:rPr>
              <a:t>2,000</a:t>
            </a:r>
            <a:r>
              <a:rPr lang="ja-JP" altLang="en-US" sz="1200" dirty="0">
                <a:latin typeface="BIZ UDP明朝 Medium" panose="02020500000000000000" pitchFamily="18" charset="-128"/>
                <a:ea typeface="BIZ UDP明朝 Medium" panose="02020500000000000000" pitchFamily="18" charset="-128"/>
              </a:rPr>
              <a:t>㎡未満の建築物＞</a:t>
            </a:r>
            <a:endParaRPr lang="en-US" altLang="ja-JP" sz="1200" dirty="0">
              <a:latin typeface="BIZ UDP明朝 Medium" panose="02020500000000000000" pitchFamily="18" charset="-128"/>
              <a:ea typeface="BIZ UDP明朝 Medium" panose="02020500000000000000" pitchFamily="18" charset="-128"/>
            </a:endParaRPr>
          </a:p>
          <a:p>
            <a:pPr>
              <a:spcBef>
                <a:spcPts val="450"/>
              </a:spcBef>
            </a:pPr>
            <a:r>
              <a:rPr lang="en-US" altLang="ja-JP" sz="1200" dirty="0">
                <a:latin typeface="BIZ UDP明朝 Medium" panose="02020500000000000000" pitchFamily="18" charset="-128"/>
                <a:ea typeface="BIZ UDP明朝 Medium" panose="02020500000000000000" pitchFamily="18" charset="-128"/>
              </a:rPr>
              <a:t>【</a:t>
            </a:r>
            <a:r>
              <a:rPr lang="ja-JP" altLang="en-US" sz="1200" dirty="0">
                <a:latin typeface="BIZ UDP明朝 Medium" panose="02020500000000000000" pitchFamily="18" charset="-128"/>
                <a:ea typeface="BIZ UDP明朝 Medium" panose="02020500000000000000" pitchFamily="18" charset="-128"/>
              </a:rPr>
              <a:t>棟数を基準とした設置基準量</a:t>
            </a:r>
            <a:r>
              <a:rPr lang="en-US" altLang="ja-JP" sz="1200" dirty="0">
                <a:latin typeface="BIZ UDP明朝 Medium" panose="02020500000000000000" pitchFamily="18" charset="-128"/>
                <a:ea typeface="BIZ UDP明朝 Medium" panose="02020500000000000000" pitchFamily="18" charset="-128"/>
              </a:rPr>
              <a:t>】</a:t>
            </a:r>
          </a:p>
          <a:p>
            <a:pPr>
              <a:spcBef>
                <a:spcPts val="450"/>
              </a:spcBef>
            </a:pPr>
            <a:r>
              <a:rPr lang="ja-JP" altLang="en-US" sz="1200" dirty="0">
                <a:latin typeface="BIZ UDP明朝 Medium" panose="02020500000000000000" pitchFamily="18" charset="-128"/>
                <a:ea typeface="BIZ UDP明朝 Medium" panose="02020500000000000000" pitchFamily="18" charset="-128"/>
              </a:rPr>
              <a:t>〇太陽光発電設備の義務化（設置基準）容量</a:t>
            </a:r>
            <a:r>
              <a:rPr lang="en-US" altLang="ja-JP" sz="1200" dirty="0">
                <a:latin typeface="BIZ UDP明朝 Medium" panose="02020500000000000000" pitchFamily="18" charset="-128"/>
                <a:ea typeface="BIZ UDP明朝 Medium" panose="02020500000000000000" pitchFamily="18" charset="-128"/>
              </a:rPr>
              <a:t>【kW】</a:t>
            </a:r>
          </a:p>
          <a:p>
            <a:pPr>
              <a:spcBef>
                <a:spcPts val="450"/>
              </a:spcBef>
            </a:pPr>
            <a:r>
              <a:rPr lang="ja-JP" altLang="en-US" sz="1200" dirty="0">
                <a:latin typeface="BIZ UDP明朝 Medium" panose="02020500000000000000" pitchFamily="18" charset="-128"/>
                <a:ea typeface="BIZ UDP明朝 Medium" panose="02020500000000000000" pitchFamily="18" charset="-128"/>
              </a:rPr>
              <a:t>　　　</a:t>
            </a:r>
            <a:r>
              <a:rPr lang="en-US" altLang="ja-JP" sz="1200" dirty="0">
                <a:latin typeface="BIZ UDP明朝 Medium" panose="02020500000000000000" pitchFamily="18" charset="-128"/>
                <a:ea typeface="BIZ UDP明朝 Medium" panose="02020500000000000000" pitchFamily="18" charset="-128"/>
              </a:rPr>
              <a:t>= </a:t>
            </a:r>
            <a:r>
              <a:rPr lang="ja-JP" altLang="en-US" sz="1200" dirty="0">
                <a:latin typeface="BIZ UDP明朝 Medium" panose="02020500000000000000" pitchFamily="18" charset="-128"/>
                <a:ea typeface="BIZ UDP明朝 Medium" panose="02020500000000000000" pitchFamily="18" charset="-128"/>
              </a:rPr>
              <a:t>棟数</a:t>
            </a:r>
            <a:r>
              <a:rPr lang="en-US" altLang="ja-JP" sz="1200" dirty="0">
                <a:latin typeface="BIZ UDP明朝 Medium" panose="02020500000000000000" pitchFamily="18" charset="-128"/>
                <a:ea typeface="BIZ UDP明朝 Medium" panose="02020500000000000000" pitchFamily="18" charset="-128"/>
              </a:rPr>
              <a:t>【</a:t>
            </a:r>
            <a:r>
              <a:rPr lang="ja-JP" altLang="en-US" sz="1200" dirty="0">
                <a:latin typeface="BIZ UDP明朝 Medium" panose="02020500000000000000" pitchFamily="18" charset="-128"/>
                <a:ea typeface="BIZ UDP明朝 Medium" panose="02020500000000000000" pitchFamily="18" charset="-128"/>
              </a:rPr>
              <a:t>棟</a:t>
            </a:r>
            <a:r>
              <a:rPr lang="en-US" altLang="ja-JP" sz="1200" dirty="0">
                <a:latin typeface="BIZ UDP明朝 Medium" panose="02020500000000000000" pitchFamily="18" charset="-128"/>
                <a:ea typeface="BIZ UDP明朝 Medium" panose="02020500000000000000" pitchFamily="18" charset="-128"/>
              </a:rPr>
              <a:t>】</a:t>
            </a:r>
            <a:r>
              <a:rPr lang="ja-JP" altLang="en-US" sz="1200" dirty="0">
                <a:latin typeface="BIZ UDP明朝 Medium" panose="02020500000000000000" pitchFamily="18" charset="-128"/>
                <a:ea typeface="BIZ UDP明朝 Medium" panose="02020500000000000000" pitchFamily="18" charset="-128"/>
              </a:rPr>
              <a:t>　</a:t>
            </a:r>
            <a:r>
              <a:rPr lang="en-US" altLang="ja-JP" sz="1200" dirty="0">
                <a:latin typeface="BIZ UDP明朝 Medium" panose="02020500000000000000" pitchFamily="18" charset="-128"/>
                <a:ea typeface="BIZ UDP明朝 Medium" panose="02020500000000000000" pitchFamily="18" charset="-128"/>
              </a:rPr>
              <a:t>×</a:t>
            </a:r>
            <a:r>
              <a:rPr lang="ja-JP" altLang="en-US" sz="1200" dirty="0">
                <a:latin typeface="BIZ UDP明朝 Medium" panose="02020500000000000000" pitchFamily="18" charset="-128"/>
                <a:ea typeface="BIZ UDP明朝 Medium" panose="02020500000000000000" pitchFamily="18" charset="-128"/>
              </a:rPr>
              <a:t>　算定基準率（</a:t>
            </a:r>
            <a:r>
              <a:rPr lang="en-US" altLang="ja-JP" sz="1200" dirty="0">
                <a:latin typeface="BIZ UDP明朝 Medium" panose="02020500000000000000" pitchFamily="18" charset="-128"/>
                <a:ea typeface="BIZ UDP明朝 Medium" panose="02020500000000000000" pitchFamily="18" charset="-128"/>
              </a:rPr>
              <a:t>70%</a:t>
            </a:r>
            <a:r>
              <a:rPr lang="ja-JP" altLang="en-US" sz="1200" dirty="0">
                <a:latin typeface="BIZ UDP明朝 Medium" panose="02020500000000000000" pitchFamily="18" charset="-128"/>
                <a:ea typeface="BIZ UDP明朝 Medium" panose="02020500000000000000" pitchFamily="18" charset="-128"/>
              </a:rPr>
              <a:t>）　</a:t>
            </a:r>
            <a:r>
              <a:rPr lang="en-US" altLang="ja-JP" sz="1200" dirty="0">
                <a:latin typeface="BIZ UDP明朝 Medium" panose="02020500000000000000" pitchFamily="18" charset="-128"/>
                <a:ea typeface="BIZ UDP明朝 Medium" panose="02020500000000000000" pitchFamily="18" charset="-128"/>
              </a:rPr>
              <a:t>×</a:t>
            </a:r>
            <a:r>
              <a:rPr lang="ja-JP" altLang="en-US" sz="1200" dirty="0">
                <a:latin typeface="BIZ UDP明朝 Medium" panose="02020500000000000000" pitchFamily="18" charset="-128"/>
                <a:ea typeface="BIZ UDP明朝 Medium" panose="02020500000000000000" pitchFamily="18" charset="-128"/>
              </a:rPr>
              <a:t>　</a:t>
            </a:r>
            <a:r>
              <a:rPr lang="en-US" altLang="ja-JP" sz="1200" dirty="0">
                <a:latin typeface="BIZ UDP明朝 Medium" panose="02020500000000000000" pitchFamily="18" charset="-128"/>
                <a:ea typeface="BIZ UDP明朝 Medium" panose="02020500000000000000" pitchFamily="18" charset="-128"/>
              </a:rPr>
              <a:t>2【kW/</a:t>
            </a:r>
            <a:r>
              <a:rPr lang="ja-JP" altLang="en-US" sz="1200" dirty="0">
                <a:latin typeface="BIZ UDP明朝 Medium" panose="02020500000000000000" pitchFamily="18" charset="-128"/>
                <a:ea typeface="BIZ UDP明朝 Medium" panose="02020500000000000000" pitchFamily="18" charset="-128"/>
              </a:rPr>
              <a:t>棟</a:t>
            </a:r>
            <a:r>
              <a:rPr lang="en-US" altLang="ja-JP" sz="1200" dirty="0">
                <a:latin typeface="BIZ UDP明朝 Medium" panose="02020500000000000000" pitchFamily="18" charset="-128"/>
                <a:ea typeface="BIZ UDP明朝 Medium" panose="02020500000000000000" pitchFamily="18" charset="-128"/>
              </a:rPr>
              <a:t>】 </a:t>
            </a:r>
          </a:p>
        </p:txBody>
      </p:sp>
      <p:sp>
        <p:nvSpPr>
          <p:cNvPr id="2" name="大かっこ 1">
            <a:extLst>
              <a:ext uri="{FF2B5EF4-FFF2-40B4-BE49-F238E27FC236}">
                <a16:creationId xmlns:a16="http://schemas.microsoft.com/office/drawing/2014/main" id="{CDA5E234-0487-4E2F-B1D8-DD565395F9A6}"/>
              </a:ext>
            </a:extLst>
          </p:cNvPr>
          <p:cNvSpPr/>
          <p:nvPr/>
        </p:nvSpPr>
        <p:spPr>
          <a:xfrm>
            <a:off x="256781" y="3408168"/>
            <a:ext cx="8658955" cy="2997348"/>
          </a:xfrm>
          <a:prstGeom prst="bracketPair">
            <a:avLst>
              <a:gd name="adj" fmla="val 5332"/>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C61AE132-7D9D-4EFE-902F-605274D84319}"/>
              </a:ext>
            </a:extLst>
          </p:cNvPr>
          <p:cNvSpPr txBox="1"/>
          <p:nvPr/>
        </p:nvSpPr>
        <p:spPr>
          <a:xfrm>
            <a:off x="271445" y="4835161"/>
            <a:ext cx="8497685" cy="461665"/>
          </a:xfrm>
          <a:prstGeom prst="rect">
            <a:avLst/>
          </a:prstGeom>
          <a:noFill/>
        </p:spPr>
        <p:txBody>
          <a:bodyPr wrap="square" rtlCol="0">
            <a:spAutoFit/>
          </a:bodyPr>
          <a:lstStyle/>
          <a:p>
            <a:pPr>
              <a:spcBef>
                <a:spcPts val="450"/>
              </a:spcBef>
            </a:pPr>
            <a:r>
              <a:rPr lang="ja-JP" altLang="en-US" sz="1200" dirty="0">
                <a:latin typeface="BIZ UDP明朝 Medium" panose="02020500000000000000" pitchFamily="18" charset="-128"/>
                <a:ea typeface="BIZ UDP明朝 Medium" panose="02020500000000000000" pitchFamily="18" charset="-128"/>
              </a:rPr>
              <a:t>〇設置基準容量は、延床面積別に設定する</a:t>
            </a:r>
            <a:endParaRPr lang="en-US" altLang="ja-JP" sz="1200" dirty="0">
              <a:latin typeface="BIZ UDP明朝 Medium" panose="02020500000000000000" pitchFamily="18" charset="-128"/>
              <a:ea typeface="BIZ UDP明朝 Medium" panose="02020500000000000000" pitchFamily="18" charset="-128"/>
            </a:endParaRPr>
          </a:p>
          <a:p>
            <a:r>
              <a:rPr lang="ja-JP" altLang="en-US" sz="1200" dirty="0">
                <a:latin typeface="BIZ UDP明朝 Medium" panose="02020500000000000000" pitchFamily="18" charset="-128"/>
                <a:ea typeface="BIZ UDP明朝 Medium" panose="02020500000000000000" pitchFamily="18" charset="-128"/>
              </a:rPr>
              <a:t>　　　　　　　　　　　下限及び上限容量（緩和措置）の範囲内とする</a:t>
            </a:r>
            <a:endParaRPr lang="en-US" altLang="ja-JP" sz="1200" dirty="0">
              <a:latin typeface="BIZ UDP明朝 Medium" panose="02020500000000000000" pitchFamily="18" charset="-128"/>
              <a:ea typeface="BIZ UDP明朝 Medium" panose="02020500000000000000" pitchFamily="18" charset="-128"/>
            </a:endParaRPr>
          </a:p>
        </p:txBody>
      </p:sp>
      <p:graphicFrame>
        <p:nvGraphicFramePr>
          <p:cNvPr id="17" name="表 6">
            <a:extLst>
              <a:ext uri="{FF2B5EF4-FFF2-40B4-BE49-F238E27FC236}">
                <a16:creationId xmlns:a16="http://schemas.microsoft.com/office/drawing/2014/main" id="{49D6802E-DF3A-4262-B932-DCF26F06D803}"/>
              </a:ext>
            </a:extLst>
          </p:cNvPr>
          <p:cNvGraphicFramePr>
            <a:graphicFrameLocks noGrp="1"/>
          </p:cNvGraphicFramePr>
          <p:nvPr/>
        </p:nvGraphicFramePr>
        <p:xfrm>
          <a:off x="584105" y="5462135"/>
          <a:ext cx="3215640" cy="708660"/>
        </p:xfrm>
        <a:graphic>
          <a:graphicData uri="http://schemas.openxmlformats.org/drawingml/2006/table">
            <a:tbl>
              <a:tblPr firstRow="1" bandRow="1">
                <a:tableStyleId>{5C22544A-7EE6-4342-B048-85BDC9FD1C3A}</a:tableStyleId>
              </a:tblPr>
              <a:tblGrid>
                <a:gridCol w="842010">
                  <a:extLst>
                    <a:ext uri="{9D8B030D-6E8A-4147-A177-3AD203B41FA5}">
                      <a16:colId xmlns:a16="http://schemas.microsoft.com/office/drawing/2014/main" val="1036450519"/>
                    </a:ext>
                  </a:extLst>
                </a:gridCol>
                <a:gridCol w="861060">
                  <a:extLst>
                    <a:ext uri="{9D8B030D-6E8A-4147-A177-3AD203B41FA5}">
                      <a16:colId xmlns:a16="http://schemas.microsoft.com/office/drawing/2014/main" val="832219783"/>
                    </a:ext>
                  </a:extLst>
                </a:gridCol>
                <a:gridCol w="861060">
                  <a:extLst>
                    <a:ext uri="{9D8B030D-6E8A-4147-A177-3AD203B41FA5}">
                      <a16:colId xmlns:a16="http://schemas.microsoft.com/office/drawing/2014/main" val="2114481426"/>
                    </a:ext>
                  </a:extLst>
                </a:gridCol>
                <a:gridCol w="651510">
                  <a:extLst>
                    <a:ext uri="{9D8B030D-6E8A-4147-A177-3AD203B41FA5}">
                      <a16:colId xmlns:a16="http://schemas.microsoft.com/office/drawing/2014/main" val="2428614484"/>
                    </a:ext>
                  </a:extLst>
                </a:gridCol>
              </a:tblGrid>
              <a:tr h="228600">
                <a:tc>
                  <a:txBody>
                    <a:bodyPr/>
                    <a:lstStyle/>
                    <a:p>
                      <a:r>
                        <a:rPr kumimoji="1" lang="ja-JP" altLang="en-US" sz="1100" dirty="0"/>
                        <a:t>延床面積</a:t>
                      </a:r>
                    </a:p>
                  </a:txBody>
                  <a:tcPr marL="68580" marR="68580" marT="34290" marB="34290"/>
                </a:tc>
                <a:tc>
                  <a:txBody>
                    <a:bodyPr/>
                    <a:lstStyle/>
                    <a:p>
                      <a:r>
                        <a:rPr kumimoji="1" lang="en-US" altLang="ja-JP" sz="1100" dirty="0"/>
                        <a:t>2</a:t>
                      </a:r>
                      <a:r>
                        <a:rPr kumimoji="1" lang="ja-JP" altLang="en-US" sz="1100" dirty="0"/>
                        <a:t>千～</a:t>
                      </a:r>
                      <a:r>
                        <a:rPr kumimoji="1" lang="en-US" altLang="ja-JP" sz="1100" dirty="0"/>
                        <a:t>5</a:t>
                      </a:r>
                      <a:r>
                        <a:rPr kumimoji="1" lang="ja-JP" altLang="en-US" sz="1100" dirty="0"/>
                        <a:t>千㎡</a:t>
                      </a:r>
                    </a:p>
                  </a:txBody>
                  <a:tcPr marL="68580" marR="68580" marT="34290" marB="34290"/>
                </a:tc>
                <a:tc>
                  <a:txBody>
                    <a:bodyPr/>
                    <a:lstStyle/>
                    <a:p>
                      <a:r>
                        <a:rPr kumimoji="1" lang="en-US" altLang="ja-JP" sz="1100" dirty="0"/>
                        <a:t>5</a:t>
                      </a:r>
                      <a:r>
                        <a:rPr kumimoji="1" lang="ja-JP" altLang="en-US" sz="1100" dirty="0"/>
                        <a:t>千～</a:t>
                      </a:r>
                      <a:r>
                        <a:rPr kumimoji="1" lang="en-US" altLang="ja-JP" sz="1100" dirty="0"/>
                        <a:t>1</a:t>
                      </a:r>
                      <a:r>
                        <a:rPr kumimoji="1" lang="ja-JP" altLang="en-US" sz="1100" dirty="0"/>
                        <a:t>万㎡</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dirty="0"/>
                        <a:t>1</a:t>
                      </a:r>
                      <a:r>
                        <a:rPr kumimoji="1" lang="ja-JP" altLang="en-US" sz="1100" dirty="0"/>
                        <a:t>万㎡～</a:t>
                      </a:r>
                    </a:p>
                  </a:txBody>
                  <a:tcPr marL="68580" marR="68580" marT="34290" marB="34290"/>
                </a:tc>
                <a:extLst>
                  <a:ext uri="{0D108BD9-81ED-4DB2-BD59-A6C34878D82A}">
                    <a16:rowId xmlns:a16="http://schemas.microsoft.com/office/drawing/2014/main" val="1435652261"/>
                  </a:ext>
                </a:extLst>
              </a:tr>
              <a:tr h="228600">
                <a:tc>
                  <a:txBody>
                    <a:bodyPr/>
                    <a:lstStyle/>
                    <a:p>
                      <a:r>
                        <a:rPr kumimoji="1" lang="ja-JP" altLang="en-US" sz="1100" dirty="0"/>
                        <a:t>下限容量</a:t>
                      </a:r>
                    </a:p>
                  </a:txBody>
                  <a:tcPr marL="68580" marR="68580" marT="34290" marB="34290"/>
                </a:tc>
                <a:tc>
                  <a:txBody>
                    <a:bodyPr/>
                    <a:lstStyle/>
                    <a:p>
                      <a:r>
                        <a:rPr kumimoji="1" lang="en-US" altLang="ja-JP" sz="1100" dirty="0"/>
                        <a:t> 3 kW</a:t>
                      </a:r>
                      <a:endParaRPr kumimoji="1" lang="ja-JP" altLang="en-US" sz="1100" dirty="0"/>
                    </a:p>
                  </a:txBody>
                  <a:tcPr marL="68580" marR="68580" marT="34290" marB="34290"/>
                </a:tc>
                <a:tc>
                  <a:txBody>
                    <a:bodyPr/>
                    <a:lstStyle/>
                    <a:p>
                      <a:r>
                        <a:rPr kumimoji="1" lang="en-US" altLang="ja-JP" sz="1100" dirty="0"/>
                        <a:t> 6 kW</a:t>
                      </a:r>
                      <a:endParaRPr kumimoji="1" lang="ja-JP" altLang="en-US" sz="1100" dirty="0"/>
                    </a:p>
                  </a:txBody>
                  <a:tcPr marL="68580" marR="68580" marT="34290" marB="34290"/>
                </a:tc>
                <a:tc>
                  <a:txBody>
                    <a:bodyPr/>
                    <a:lstStyle/>
                    <a:p>
                      <a:r>
                        <a:rPr kumimoji="1" lang="en-US" altLang="ja-JP" sz="1100" dirty="0"/>
                        <a:t>12 kW</a:t>
                      </a:r>
                      <a:endParaRPr kumimoji="1" lang="ja-JP" altLang="en-US" sz="1100" dirty="0"/>
                    </a:p>
                  </a:txBody>
                  <a:tcPr marL="68580" marR="68580" marT="34290" marB="34290"/>
                </a:tc>
                <a:extLst>
                  <a:ext uri="{0D108BD9-81ED-4DB2-BD59-A6C34878D82A}">
                    <a16:rowId xmlns:a16="http://schemas.microsoft.com/office/drawing/2014/main" val="3042408483"/>
                  </a:ext>
                </a:extLst>
              </a:tr>
              <a:tr h="228600">
                <a:tc>
                  <a:txBody>
                    <a:bodyPr/>
                    <a:lstStyle/>
                    <a:p>
                      <a:r>
                        <a:rPr kumimoji="1" lang="ja-JP" altLang="en-US" sz="1100" dirty="0"/>
                        <a:t>上限容量</a:t>
                      </a:r>
                      <a:r>
                        <a:rPr kumimoji="1" lang="en-US" altLang="ja-JP" sz="1100" dirty="0"/>
                        <a:t>※</a:t>
                      </a:r>
                      <a:endParaRPr kumimoji="1" lang="ja-JP" altLang="en-US" sz="1100" dirty="0"/>
                    </a:p>
                  </a:txBody>
                  <a:tcPr marL="68580" marR="68580" marT="34290" marB="34290"/>
                </a:tc>
                <a:tc>
                  <a:txBody>
                    <a:bodyPr/>
                    <a:lstStyle/>
                    <a:p>
                      <a:r>
                        <a:rPr kumimoji="1" lang="en-US" altLang="ja-JP" sz="1100" dirty="0"/>
                        <a:t> 9 kW</a:t>
                      </a:r>
                      <a:endParaRPr kumimoji="1" lang="ja-JP" altLang="en-US" sz="1100" dirty="0"/>
                    </a:p>
                  </a:txBody>
                  <a:tcPr marL="68580" marR="68580" marT="34290" marB="34290"/>
                </a:tc>
                <a:tc>
                  <a:txBody>
                    <a:bodyPr/>
                    <a:lstStyle/>
                    <a:p>
                      <a:r>
                        <a:rPr kumimoji="1" lang="en-US" altLang="ja-JP" sz="1100" dirty="0"/>
                        <a:t>18 kW</a:t>
                      </a:r>
                      <a:endParaRPr kumimoji="1" lang="ja-JP" altLang="en-US" sz="1100" dirty="0"/>
                    </a:p>
                  </a:txBody>
                  <a:tcPr marL="68580" marR="68580" marT="34290" marB="34290"/>
                </a:tc>
                <a:tc>
                  <a:txBody>
                    <a:bodyPr/>
                    <a:lstStyle/>
                    <a:p>
                      <a:r>
                        <a:rPr kumimoji="1" lang="en-US" altLang="ja-JP" sz="1100" dirty="0"/>
                        <a:t>36 kW</a:t>
                      </a:r>
                      <a:endParaRPr kumimoji="1" lang="ja-JP" altLang="en-US" sz="1100" dirty="0"/>
                    </a:p>
                  </a:txBody>
                  <a:tcPr marL="68580" marR="68580" marT="34290" marB="34290"/>
                </a:tc>
                <a:extLst>
                  <a:ext uri="{0D108BD9-81ED-4DB2-BD59-A6C34878D82A}">
                    <a16:rowId xmlns:a16="http://schemas.microsoft.com/office/drawing/2014/main" val="4172863333"/>
                  </a:ext>
                </a:extLst>
              </a:tr>
            </a:tbl>
          </a:graphicData>
        </a:graphic>
      </p:graphicFrame>
      <p:sp>
        <p:nvSpPr>
          <p:cNvPr id="18" name="テキスト ボックス 17">
            <a:extLst>
              <a:ext uri="{FF2B5EF4-FFF2-40B4-BE49-F238E27FC236}">
                <a16:creationId xmlns:a16="http://schemas.microsoft.com/office/drawing/2014/main" id="{A16C59AB-CA02-432A-AF31-FB6AA2CD46F4}"/>
              </a:ext>
            </a:extLst>
          </p:cNvPr>
          <p:cNvSpPr txBox="1"/>
          <p:nvPr/>
        </p:nvSpPr>
        <p:spPr>
          <a:xfrm>
            <a:off x="1304501" y="6202849"/>
            <a:ext cx="6055637" cy="276999"/>
          </a:xfrm>
          <a:prstGeom prst="rect">
            <a:avLst/>
          </a:prstGeom>
          <a:noFill/>
        </p:spPr>
        <p:txBody>
          <a:bodyPr wrap="square" rtlCol="0">
            <a:spAutoFit/>
          </a:bodyPr>
          <a:lstStyle/>
          <a:p>
            <a:pPr algn="ctr"/>
            <a:r>
              <a:rPr kumimoji="1" lang="en-US" altLang="ja-JP" sz="1200" dirty="0"/>
              <a:t>※ </a:t>
            </a:r>
            <a:r>
              <a:rPr kumimoji="1" lang="ja-JP" altLang="en-US" sz="1200" dirty="0"/>
              <a:t>義務容量が過大な負担とならないよう緩和措置として設定</a:t>
            </a:r>
          </a:p>
        </p:txBody>
      </p:sp>
      <p:sp>
        <p:nvSpPr>
          <p:cNvPr id="19" name="テキスト ボックス 18">
            <a:extLst>
              <a:ext uri="{FF2B5EF4-FFF2-40B4-BE49-F238E27FC236}">
                <a16:creationId xmlns:a16="http://schemas.microsoft.com/office/drawing/2014/main" id="{11EA986C-9015-46B0-AB0B-C9504D339748}"/>
              </a:ext>
            </a:extLst>
          </p:cNvPr>
          <p:cNvSpPr txBox="1"/>
          <p:nvPr/>
        </p:nvSpPr>
        <p:spPr>
          <a:xfrm>
            <a:off x="584106" y="5249971"/>
            <a:ext cx="1909823" cy="253916"/>
          </a:xfrm>
          <a:prstGeom prst="rect">
            <a:avLst/>
          </a:prstGeom>
          <a:noFill/>
        </p:spPr>
        <p:txBody>
          <a:bodyPr wrap="square" rtlCol="0">
            <a:spAutoFit/>
          </a:bodyPr>
          <a:lstStyle/>
          <a:p>
            <a:r>
              <a:rPr lang="ja-JP" altLang="en-US" sz="1050" dirty="0"/>
              <a:t>＜事務所等＞</a:t>
            </a:r>
            <a:endParaRPr kumimoji="1" lang="ja-JP" altLang="en-US" sz="1050" dirty="0"/>
          </a:p>
        </p:txBody>
      </p:sp>
      <p:graphicFrame>
        <p:nvGraphicFramePr>
          <p:cNvPr id="20" name="表 6">
            <a:extLst>
              <a:ext uri="{FF2B5EF4-FFF2-40B4-BE49-F238E27FC236}">
                <a16:creationId xmlns:a16="http://schemas.microsoft.com/office/drawing/2014/main" id="{728DD1F9-400A-43F0-9FF2-0CA476E16255}"/>
              </a:ext>
            </a:extLst>
          </p:cNvPr>
          <p:cNvGraphicFramePr>
            <a:graphicFrameLocks noGrp="1"/>
          </p:cNvGraphicFramePr>
          <p:nvPr/>
        </p:nvGraphicFramePr>
        <p:xfrm>
          <a:off x="4396517" y="5462135"/>
          <a:ext cx="3215640" cy="708660"/>
        </p:xfrm>
        <a:graphic>
          <a:graphicData uri="http://schemas.openxmlformats.org/drawingml/2006/table">
            <a:tbl>
              <a:tblPr firstRow="1" bandRow="1">
                <a:tableStyleId>{5C22544A-7EE6-4342-B048-85BDC9FD1C3A}</a:tableStyleId>
              </a:tblPr>
              <a:tblGrid>
                <a:gridCol w="842010">
                  <a:extLst>
                    <a:ext uri="{9D8B030D-6E8A-4147-A177-3AD203B41FA5}">
                      <a16:colId xmlns:a16="http://schemas.microsoft.com/office/drawing/2014/main" val="1036450519"/>
                    </a:ext>
                  </a:extLst>
                </a:gridCol>
                <a:gridCol w="861060">
                  <a:extLst>
                    <a:ext uri="{9D8B030D-6E8A-4147-A177-3AD203B41FA5}">
                      <a16:colId xmlns:a16="http://schemas.microsoft.com/office/drawing/2014/main" val="832219783"/>
                    </a:ext>
                  </a:extLst>
                </a:gridCol>
                <a:gridCol w="861060">
                  <a:extLst>
                    <a:ext uri="{9D8B030D-6E8A-4147-A177-3AD203B41FA5}">
                      <a16:colId xmlns:a16="http://schemas.microsoft.com/office/drawing/2014/main" val="2114481426"/>
                    </a:ext>
                  </a:extLst>
                </a:gridCol>
                <a:gridCol w="651510">
                  <a:extLst>
                    <a:ext uri="{9D8B030D-6E8A-4147-A177-3AD203B41FA5}">
                      <a16:colId xmlns:a16="http://schemas.microsoft.com/office/drawing/2014/main" val="2428614484"/>
                    </a:ext>
                  </a:extLst>
                </a:gridCol>
              </a:tblGrid>
              <a:tr h="228600">
                <a:tc>
                  <a:txBody>
                    <a:bodyPr/>
                    <a:lstStyle/>
                    <a:p>
                      <a:r>
                        <a:rPr kumimoji="1" lang="ja-JP" altLang="en-US" sz="1100" dirty="0"/>
                        <a:t>延床面積</a:t>
                      </a:r>
                    </a:p>
                  </a:txBody>
                  <a:tcPr marL="68580" marR="68580" marT="34290" marB="34290"/>
                </a:tc>
                <a:tc>
                  <a:txBody>
                    <a:bodyPr/>
                    <a:lstStyle/>
                    <a:p>
                      <a:r>
                        <a:rPr kumimoji="1" lang="en-US" altLang="ja-JP" sz="1100" dirty="0"/>
                        <a:t>2</a:t>
                      </a:r>
                      <a:r>
                        <a:rPr kumimoji="1" lang="ja-JP" altLang="en-US" sz="1100" dirty="0"/>
                        <a:t>千～</a:t>
                      </a:r>
                      <a:r>
                        <a:rPr kumimoji="1" lang="en-US" altLang="ja-JP" sz="1100" dirty="0"/>
                        <a:t>5</a:t>
                      </a:r>
                      <a:r>
                        <a:rPr kumimoji="1" lang="ja-JP" altLang="en-US" sz="1100" dirty="0"/>
                        <a:t>千㎡</a:t>
                      </a:r>
                    </a:p>
                  </a:txBody>
                  <a:tcPr marL="68580" marR="68580" marT="34290" marB="34290"/>
                </a:tc>
                <a:tc>
                  <a:txBody>
                    <a:bodyPr/>
                    <a:lstStyle/>
                    <a:p>
                      <a:r>
                        <a:rPr kumimoji="1" lang="en-US" altLang="ja-JP" sz="1100" dirty="0"/>
                        <a:t>5</a:t>
                      </a:r>
                      <a:r>
                        <a:rPr kumimoji="1" lang="ja-JP" altLang="en-US" sz="1100" dirty="0"/>
                        <a:t>千～</a:t>
                      </a:r>
                      <a:r>
                        <a:rPr kumimoji="1" lang="en-US" altLang="ja-JP" sz="1100" dirty="0"/>
                        <a:t>1</a:t>
                      </a:r>
                      <a:r>
                        <a:rPr kumimoji="1" lang="ja-JP" altLang="en-US" sz="1100" dirty="0"/>
                        <a:t>万㎡</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dirty="0"/>
                        <a:t>1</a:t>
                      </a:r>
                      <a:r>
                        <a:rPr kumimoji="1" lang="ja-JP" altLang="en-US" sz="1100" dirty="0"/>
                        <a:t>万㎡～</a:t>
                      </a:r>
                    </a:p>
                  </a:txBody>
                  <a:tcPr marL="68580" marR="68580" marT="34290" marB="34290"/>
                </a:tc>
                <a:extLst>
                  <a:ext uri="{0D108BD9-81ED-4DB2-BD59-A6C34878D82A}">
                    <a16:rowId xmlns:a16="http://schemas.microsoft.com/office/drawing/2014/main" val="1435652261"/>
                  </a:ext>
                </a:extLst>
              </a:tr>
              <a:tr h="228600">
                <a:tc>
                  <a:txBody>
                    <a:bodyPr/>
                    <a:lstStyle/>
                    <a:p>
                      <a:r>
                        <a:rPr kumimoji="1" lang="ja-JP" altLang="en-US" sz="1100" dirty="0"/>
                        <a:t>下限容量</a:t>
                      </a:r>
                    </a:p>
                  </a:txBody>
                  <a:tcPr marL="68580" marR="68580" marT="34290" marB="34290"/>
                </a:tc>
                <a:tc>
                  <a:txBody>
                    <a:bodyPr/>
                    <a:lstStyle/>
                    <a:p>
                      <a:r>
                        <a:rPr kumimoji="1" lang="en-US" altLang="ja-JP" sz="1100" dirty="0"/>
                        <a:t> 6 kW</a:t>
                      </a:r>
                      <a:endParaRPr kumimoji="1" lang="ja-JP" altLang="en-US" sz="1100" dirty="0"/>
                    </a:p>
                  </a:txBody>
                  <a:tcPr marL="68580" marR="68580" marT="34290" marB="34290"/>
                </a:tc>
                <a:tc>
                  <a:txBody>
                    <a:bodyPr/>
                    <a:lstStyle/>
                    <a:p>
                      <a:r>
                        <a:rPr kumimoji="1" lang="en-US" altLang="ja-JP" sz="1100" dirty="0"/>
                        <a:t>12 kW</a:t>
                      </a:r>
                      <a:endParaRPr kumimoji="1" lang="ja-JP" altLang="en-US" sz="1100" dirty="0"/>
                    </a:p>
                  </a:txBody>
                  <a:tcPr marL="68580" marR="68580" marT="34290" marB="34290"/>
                </a:tc>
                <a:tc>
                  <a:txBody>
                    <a:bodyPr/>
                    <a:lstStyle/>
                    <a:p>
                      <a:r>
                        <a:rPr kumimoji="1" lang="en-US" altLang="ja-JP" sz="1100" dirty="0"/>
                        <a:t>24 kW</a:t>
                      </a:r>
                      <a:endParaRPr kumimoji="1" lang="ja-JP" altLang="en-US" sz="1100" dirty="0"/>
                    </a:p>
                  </a:txBody>
                  <a:tcPr marL="68580" marR="68580" marT="34290" marB="34290"/>
                </a:tc>
                <a:extLst>
                  <a:ext uri="{0D108BD9-81ED-4DB2-BD59-A6C34878D82A}">
                    <a16:rowId xmlns:a16="http://schemas.microsoft.com/office/drawing/2014/main" val="3042408483"/>
                  </a:ext>
                </a:extLst>
              </a:tr>
              <a:tr h="228600">
                <a:tc>
                  <a:txBody>
                    <a:bodyPr/>
                    <a:lstStyle/>
                    <a:p>
                      <a:r>
                        <a:rPr kumimoji="1" lang="ja-JP" altLang="en-US" sz="1100" dirty="0"/>
                        <a:t>上限容量</a:t>
                      </a:r>
                      <a:r>
                        <a:rPr kumimoji="1" lang="en-US" altLang="ja-JP" sz="1100" dirty="0"/>
                        <a:t>※</a:t>
                      </a:r>
                      <a:endParaRPr kumimoji="1" lang="ja-JP" altLang="en-US" sz="1100" dirty="0"/>
                    </a:p>
                  </a:txBody>
                  <a:tcPr marL="68580" marR="68580" marT="34290" marB="34290"/>
                </a:tc>
                <a:tc>
                  <a:txBody>
                    <a:bodyPr/>
                    <a:lstStyle/>
                    <a:p>
                      <a:r>
                        <a:rPr kumimoji="1" lang="en-US" altLang="ja-JP" sz="1100" dirty="0"/>
                        <a:t>12 kW</a:t>
                      </a:r>
                      <a:endParaRPr kumimoji="1" lang="ja-JP" altLang="en-US" sz="1100" dirty="0"/>
                    </a:p>
                  </a:txBody>
                  <a:tcPr marL="68580" marR="68580" marT="34290" marB="34290"/>
                </a:tc>
                <a:tc>
                  <a:txBody>
                    <a:bodyPr/>
                    <a:lstStyle/>
                    <a:p>
                      <a:r>
                        <a:rPr kumimoji="1" lang="en-US" altLang="ja-JP" sz="1100" dirty="0"/>
                        <a:t>24 kW</a:t>
                      </a:r>
                      <a:endParaRPr kumimoji="1" lang="ja-JP" altLang="en-US" sz="1100" dirty="0"/>
                    </a:p>
                  </a:txBody>
                  <a:tcPr marL="68580" marR="68580" marT="34290" marB="34290"/>
                </a:tc>
                <a:tc>
                  <a:txBody>
                    <a:bodyPr/>
                    <a:lstStyle/>
                    <a:p>
                      <a:r>
                        <a:rPr kumimoji="1" lang="en-US" altLang="ja-JP" sz="1100" dirty="0"/>
                        <a:t>48 kW</a:t>
                      </a:r>
                      <a:endParaRPr kumimoji="1" lang="ja-JP" altLang="en-US" sz="1100" dirty="0"/>
                    </a:p>
                  </a:txBody>
                  <a:tcPr marL="68580" marR="68580" marT="34290" marB="34290"/>
                </a:tc>
                <a:extLst>
                  <a:ext uri="{0D108BD9-81ED-4DB2-BD59-A6C34878D82A}">
                    <a16:rowId xmlns:a16="http://schemas.microsoft.com/office/drawing/2014/main" val="4172863333"/>
                  </a:ext>
                </a:extLst>
              </a:tr>
            </a:tbl>
          </a:graphicData>
        </a:graphic>
      </p:graphicFrame>
      <p:sp>
        <p:nvSpPr>
          <p:cNvPr id="21" name="テキスト ボックス 20">
            <a:extLst>
              <a:ext uri="{FF2B5EF4-FFF2-40B4-BE49-F238E27FC236}">
                <a16:creationId xmlns:a16="http://schemas.microsoft.com/office/drawing/2014/main" id="{B12AA6EB-5DBF-443F-9FC0-36E5C9D78CB7}"/>
              </a:ext>
            </a:extLst>
          </p:cNvPr>
          <p:cNvSpPr txBox="1"/>
          <p:nvPr/>
        </p:nvSpPr>
        <p:spPr>
          <a:xfrm>
            <a:off x="4396517" y="5249971"/>
            <a:ext cx="1909823" cy="253916"/>
          </a:xfrm>
          <a:prstGeom prst="rect">
            <a:avLst/>
          </a:prstGeom>
          <a:noFill/>
        </p:spPr>
        <p:txBody>
          <a:bodyPr wrap="square" rtlCol="0">
            <a:spAutoFit/>
          </a:bodyPr>
          <a:lstStyle/>
          <a:p>
            <a:r>
              <a:rPr lang="ja-JP" altLang="en-US" sz="1050" dirty="0"/>
              <a:t>＜工場・倉庫＞</a:t>
            </a:r>
            <a:endParaRPr kumimoji="1" lang="ja-JP" altLang="en-US" sz="1050" dirty="0"/>
          </a:p>
        </p:txBody>
      </p:sp>
      <p:sp>
        <p:nvSpPr>
          <p:cNvPr id="22" name="テキスト ボックス 21">
            <a:extLst>
              <a:ext uri="{FF2B5EF4-FFF2-40B4-BE49-F238E27FC236}">
                <a16:creationId xmlns:a16="http://schemas.microsoft.com/office/drawing/2014/main" id="{5F40DA81-7749-49C5-81E8-E2B72DC66F5B}"/>
              </a:ext>
            </a:extLst>
          </p:cNvPr>
          <p:cNvSpPr txBox="1"/>
          <p:nvPr/>
        </p:nvSpPr>
        <p:spPr>
          <a:xfrm>
            <a:off x="5570750" y="507340"/>
            <a:ext cx="2729970" cy="338554"/>
          </a:xfrm>
          <a:prstGeom prst="rect">
            <a:avLst/>
          </a:prstGeom>
          <a:noFill/>
          <a:ln w="31750" cmpd="dbl">
            <a:solidFill>
              <a:schemeClr val="tx1"/>
            </a:solidFill>
          </a:ln>
        </p:spPr>
        <p:txBody>
          <a:bodyPr wrap="square" rtlCol="0">
            <a:spAutoFit/>
          </a:bodyPr>
          <a:lstStyle/>
          <a:p>
            <a:r>
              <a:rPr kumimoji="1" lang="ja-JP" altLang="en-US" sz="1600" dirty="0">
                <a:latin typeface="BIZ UDPゴシック" panose="020B0400000000000000" pitchFamily="50" charset="-128"/>
                <a:ea typeface="BIZ UDPゴシック" panose="020B0400000000000000" pitchFamily="50" charset="-128"/>
              </a:rPr>
              <a:t>第</a:t>
            </a:r>
            <a:r>
              <a:rPr kumimoji="1" lang="en-US" altLang="ja-JP" sz="1600" dirty="0">
                <a:latin typeface="BIZ UDPゴシック" panose="020B0400000000000000" pitchFamily="50" charset="-128"/>
                <a:ea typeface="BIZ UDPゴシック" panose="020B0400000000000000" pitchFamily="50" charset="-128"/>
              </a:rPr>
              <a:t>2</a:t>
            </a:r>
            <a:r>
              <a:rPr kumimoji="1" lang="ja-JP" altLang="en-US" sz="1600" dirty="0">
                <a:latin typeface="BIZ UDPゴシック" panose="020B0400000000000000" pitchFamily="50" charset="-128"/>
                <a:ea typeface="BIZ UDPゴシック" panose="020B0400000000000000" pitchFamily="50" charset="-128"/>
              </a:rPr>
              <a:t>回部会で詳細検討予定</a:t>
            </a:r>
            <a:endParaRPr kumimoji="1" lang="ja-JP" altLang="en-US" sz="14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597136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2651272D-8D1A-4965-AA9A-7DDCC9A73C4C}"/>
              </a:ext>
            </a:extLst>
          </p:cNvPr>
          <p:cNvSpPr>
            <a:spLocks noGrp="1"/>
          </p:cNvSpPr>
          <p:nvPr>
            <p:ph idx="1"/>
          </p:nvPr>
        </p:nvSpPr>
        <p:spPr>
          <a:xfrm>
            <a:off x="267021" y="1259273"/>
            <a:ext cx="8602556" cy="757130"/>
          </a:xfrm>
        </p:spPr>
        <p:txBody>
          <a:bodyPr wrap="square">
            <a:spAutoFit/>
          </a:bodyPr>
          <a:lstStyle/>
          <a:p>
            <a:pPr marL="0" indent="0">
              <a:buNone/>
            </a:pPr>
            <a:r>
              <a:rPr lang="ja-JP" altLang="en-US" sz="4800" dirty="0">
                <a:latin typeface="BIZ UDPゴシック" panose="020B0400000000000000" pitchFamily="50" charset="-128"/>
                <a:ea typeface="BIZ UDPゴシック" panose="020B0400000000000000" pitchFamily="50" charset="-128"/>
              </a:rPr>
              <a:t>（</a:t>
            </a:r>
            <a:r>
              <a:rPr lang="en-US" altLang="ja-JP" sz="4800" dirty="0">
                <a:latin typeface="BIZ UDPゴシック" panose="020B0400000000000000" pitchFamily="50" charset="-128"/>
                <a:ea typeface="BIZ UDPゴシック" panose="020B0400000000000000" pitchFamily="50" charset="-128"/>
              </a:rPr>
              <a:t>5)</a:t>
            </a:r>
            <a:r>
              <a:rPr lang="ja-JP" altLang="en-US" sz="4800" dirty="0">
                <a:latin typeface="BIZ UDPゴシック" panose="020B0400000000000000" pitchFamily="50" charset="-128"/>
                <a:ea typeface="BIZ UDPゴシック" panose="020B0400000000000000" pitchFamily="50" charset="-128"/>
              </a:rPr>
              <a:t>今後のスケジュール（予定）</a:t>
            </a:r>
            <a:endParaRPr kumimoji="1" lang="ja-JP" altLang="en-US" sz="4800" dirty="0">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AC185294-16AC-4E4C-BD99-38F4FEDBE35D}"/>
              </a:ext>
            </a:extLst>
          </p:cNvPr>
          <p:cNvSpPr txBox="1"/>
          <p:nvPr/>
        </p:nvSpPr>
        <p:spPr>
          <a:xfrm>
            <a:off x="0" y="0"/>
            <a:ext cx="9144000" cy="400110"/>
          </a:xfrm>
          <a:prstGeom prst="rect">
            <a:avLst/>
          </a:prstGeom>
          <a:solidFill>
            <a:schemeClr val="accent5">
              <a:lumMod val="40000"/>
              <a:lumOff val="60000"/>
            </a:scheme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（５）今後のスケジュール（予定）</a:t>
            </a:r>
          </a:p>
        </p:txBody>
      </p:sp>
      <p:sp>
        <p:nvSpPr>
          <p:cNvPr id="6" name="スライド番号プレースホルダー 5">
            <a:extLst>
              <a:ext uri="{FF2B5EF4-FFF2-40B4-BE49-F238E27FC236}">
                <a16:creationId xmlns:a16="http://schemas.microsoft.com/office/drawing/2014/main" id="{7E736EC7-54A8-40AD-931F-46BA1A78DE24}"/>
              </a:ext>
            </a:extLst>
          </p:cNvPr>
          <p:cNvSpPr>
            <a:spLocks noGrp="1"/>
          </p:cNvSpPr>
          <p:nvPr>
            <p:ph type="sldNum" sz="quarter" idx="12"/>
          </p:nvPr>
        </p:nvSpPr>
        <p:spPr>
          <a:xfrm>
            <a:off x="6812177" y="6492875"/>
            <a:ext cx="2057400" cy="365125"/>
          </a:xfrm>
        </p:spPr>
        <p:txBody>
          <a:bodyPr/>
          <a:lstStyle/>
          <a:p>
            <a:fld id="{203A2EBC-B70D-400C-B624-6CE949F69608}" type="slidenum">
              <a:rPr kumimoji="1" lang="ja-JP" altLang="en-US" sz="1800" smtClean="0"/>
              <a:t>35</a:t>
            </a:fld>
            <a:endParaRPr kumimoji="1" lang="ja-JP" altLang="en-US" sz="1800" dirty="0"/>
          </a:p>
        </p:txBody>
      </p:sp>
    </p:spTree>
    <p:extLst>
      <p:ext uri="{BB962C8B-B14F-4D97-AF65-F5344CB8AC3E}">
        <p14:creationId xmlns:p14="http://schemas.microsoft.com/office/powerpoint/2010/main" val="33186655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9DCC0B17-A618-44A5-AFA3-F1B970E18006}"/>
              </a:ext>
            </a:extLst>
          </p:cNvPr>
          <p:cNvSpPr>
            <a:spLocks noGrp="1"/>
          </p:cNvSpPr>
          <p:nvPr>
            <p:ph type="sldNum" sz="quarter" idx="12"/>
          </p:nvPr>
        </p:nvSpPr>
        <p:spPr>
          <a:xfrm>
            <a:off x="6808808" y="6432809"/>
            <a:ext cx="2057400" cy="365125"/>
          </a:xfrm>
        </p:spPr>
        <p:txBody>
          <a:bodyPr/>
          <a:lstStyle/>
          <a:p>
            <a:fld id="{203A2EBC-B70D-400C-B624-6CE949F69608}" type="slidenum">
              <a:rPr kumimoji="1" lang="ja-JP" altLang="en-US" sz="1800" smtClean="0"/>
              <a:t>36</a:t>
            </a:fld>
            <a:endParaRPr kumimoji="1" lang="ja-JP" altLang="en-US" dirty="0"/>
          </a:p>
        </p:txBody>
      </p:sp>
      <p:sp>
        <p:nvSpPr>
          <p:cNvPr id="6" name="テキスト ボックス 5">
            <a:extLst>
              <a:ext uri="{FF2B5EF4-FFF2-40B4-BE49-F238E27FC236}">
                <a16:creationId xmlns:a16="http://schemas.microsoft.com/office/drawing/2014/main" id="{C136F8F9-0DFA-4C9A-B33B-A887FB45F423}"/>
              </a:ext>
            </a:extLst>
          </p:cNvPr>
          <p:cNvSpPr txBox="1"/>
          <p:nvPr/>
        </p:nvSpPr>
        <p:spPr>
          <a:xfrm>
            <a:off x="0" y="0"/>
            <a:ext cx="9144000" cy="400110"/>
          </a:xfrm>
          <a:prstGeom prst="rect">
            <a:avLst/>
          </a:prstGeom>
          <a:solidFill>
            <a:schemeClr val="accent5">
              <a:lumMod val="40000"/>
              <a:lumOff val="60000"/>
            </a:scheme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a:t>
            </a:r>
            <a:r>
              <a:rPr kumimoji="1" lang="en-US" altLang="ja-JP" sz="2000" dirty="0">
                <a:latin typeface="BIZ UDPゴシック" panose="020B0400000000000000" pitchFamily="50" charset="-128"/>
                <a:ea typeface="BIZ UDPゴシック" panose="020B0400000000000000" pitchFamily="50" charset="-128"/>
              </a:rPr>
              <a:t>5</a:t>
            </a:r>
            <a:r>
              <a:rPr kumimoji="1" lang="ja-JP" altLang="en-US" sz="2000" dirty="0">
                <a:latin typeface="BIZ UDPゴシック" panose="020B0400000000000000" pitchFamily="50" charset="-128"/>
                <a:ea typeface="BIZ UDPゴシック" panose="020B0400000000000000" pitchFamily="50" charset="-128"/>
              </a:rPr>
              <a:t>）今後のスケジュール（予定）</a:t>
            </a:r>
          </a:p>
        </p:txBody>
      </p:sp>
      <p:sp>
        <p:nvSpPr>
          <p:cNvPr id="2" name="正方形/長方形 1">
            <a:extLst>
              <a:ext uri="{FF2B5EF4-FFF2-40B4-BE49-F238E27FC236}">
                <a16:creationId xmlns:a16="http://schemas.microsoft.com/office/drawing/2014/main" id="{FE3A7EB5-C7D2-415A-9F1D-4BB36630AC1F}"/>
              </a:ext>
            </a:extLst>
          </p:cNvPr>
          <p:cNvSpPr/>
          <p:nvPr/>
        </p:nvSpPr>
        <p:spPr>
          <a:xfrm>
            <a:off x="277792" y="565809"/>
            <a:ext cx="8623140" cy="81583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dirty="0">
                <a:solidFill>
                  <a:schemeClr val="tx1"/>
                </a:solidFill>
                <a:latin typeface="BIZ UDPゴシック" panose="020B0400000000000000" pitchFamily="50" charset="-128"/>
                <a:ea typeface="BIZ UDPゴシック" panose="020B0400000000000000" pitchFamily="50" charset="-128"/>
              </a:rPr>
              <a:t>R8.6.23</a:t>
            </a:r>
            <a:r>
              <a:rPr kumimoji="1" lang="ja-JP" altLang="en-US" dirty="0">
                <a:solidFill>
                  <a:schemeClr val="tx1"/>
                </a:solidFill>
                <a:latin typeface="BIZ UDPゴシック" panose="020B0400000000000000" pitchFamily="50" charset="-128"/>
                <a:ea typeface="BIZ UDPゴシック" panose="020B0400000000000000" pitchFamily="50" charset="-128"/>
              </a:rPr>
              <a:t>　大阪府環境審議会</a:t>
            </a:r>
            <a:endParaRPr kumimoji="1" lang="en-US" altLang="ja-JP" dirty="0">
              <a:solidFill>
                <a:schemeClr val="tx1"/>
              </a:solidFill>
              <a:latin typeface="BIZ UDPゴシック" panose="020B0400000000000000" pitchFamily="50" charset="-128"/>
              <a:ea typeface="BIZ UDPゴシック" panose="020B0400000000000000" pitchFamily="50" charset="-128"/>
            </a:endParaRPr>
          </a:p>
          <a:p>
            <a:pPr algn="ctr">
              <a:spcBef>
                <a:spcPts val="600"/>
              </a:spcBef>
            </a:pPr>
            <a:r>
              <a:rPr kumimoji="1" lang="ja-JP" altLang="en-US" sz="1600" dirty="0">
                <a:solidFill>
                  <a:schemeClr val="tx1"/>
                </a:solidFill>
                <a:latin typeface="BIZ UDPゴシック" panose="020B0400000000000000" pitchFamily="50" charset="-128"/>
                <a:ea typeface="BIZ UDPゴシック" panose="020B0400000000000000" pitchFamily="50" charset="-128"/>
              </a:rPr>
              <a:t>諮問　「建築物への再生可能エネルギー設備の導入促進に向けた制度のあり方について」</a:t>
            </a:r>
          </a:p>
        </p:txBody>
      </p:sp>
      <p:sp>
        <p:nvSpPr>
          <p:cNvPr id="7" name="正方形/長方形 6">
            <a:extLst>
              <a:ext uri="{FF2B5EF4-FFF2-40B4-BE49-F238E27FC236}">
                <a16:creationId xmlns:a16="http://schemas.microsoft.com/office/drawing/2014/main" id="{0B393E13-17E8-4690-81CE-DD4B68D12901}"/>
              </a:ext>
            </a:extLst>
          </p:cNvPr>
          <p:cNvSpPr/>
          <p:nvPr/>
        </p:nvSpPr>
        <p:spPr>
          <a:xfrm>
            <a:off x="277792" y="5677353"/>
            <a:ext cx="8623140" cy="81583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dirty="0">
                <a:solidFill>
                  <a:schemeClr val="tx1"/>
                </a:solidFill>
                <a:latin typeface="BIZ UDPゴシック" panose="020B0400000000000000" pitchFamily="50" charset="-128"/>
                <a:ea typeface="BIZ UDPゴシック" panose="020B0400000000000000" pitchFamily="50" charset="-128"/>
              </a:rPr>
              <a:t>R</a:t>
            </a:r>
            <a:r>
              <a:rPr kumimoji="1" lang="ja-JP" altLang="en-US" dirty="0">
                <a:solidFill>
                  <a:schemeClr val="tx1"/>
                </a:solidFill>
                <a:latin typeface="BIZ UDPゴシック" panose="020B0400000000000000" pitchFamily="50" charset="-128"/>
                <a:ea typeface="BIZ UDPゴシック" panose="020B0400000000000000" pitchFamily="50" charset="-128"/>
              </a:rPr>
              <a:t>９．１　大阪府環境審議会</a:t>
            </a:r>
            <a:endParaRPr kumimoji="1" lang="en-US" altLang="ja-JP" dirty="0">
              <a:solidFill>
                <a:schemeClr val="tx1"/>
              </a:solidFill>
              <a:latin typeface="BIZ UDPゴシック" panose="020B0400000000000000" pitchFamily="50" charset="-128"/>
              <a:ea typeface="BIZ UDPゴシック" panose="020B0400000000000000" pitchFamily="50" charset="-128"/>
            </a:endParaRPr>
          </a:p>
          <a:p>
            <a:pPr algn="ctr">
              <a:spcBef>
                <a:spcPts val="600"/>
              </a:spcBef>
            </a:pPr>
            <a:r>
              <a:rPr kumimoji="1" lang="ja-JP" altLang="en-US" sz="1600" dirty="0">
                <a:solidFill>
                  <a:schemeClr val="tx1"/>
                </a:solidFill>
                <a:latin typeface="BIZ UDPゴシック" panose="020B0400000000000000" pitchFamily="50" charset="-128"/>
                <a:ea typeface="BIZ UDPゴシック" panose="020B0400000000000000" pitchFamily="50" charset="-128"/>
              </a:rPr>
              <a:t>答申　「建築物への再生可能エネルギー設備の導入促進に向けた制度のあり方について」</a:t>
            </a:r>
          </a:p>
        </p:txBody>
      </p:sp>
      <p:sp>
        <p:nvSpPr>
          <p:cNvPr id="4" name="矢印: 五方向 3">
            <a:extLst>
              <a:ext uri="{FF2B5EF4-FFF2-40B4-BE49-F238E27FC236}">
                <a16:creationId xmlns:a16="http://schemas.microsoft.com/office/drawing/2014/main" id="{618D7266-25BF-4539-95A7-04954C049FA8}"/>
              </a:ext>
            </a:extLst>
          </p:cNvPr>
          <p:cNvSpPr/>
          <p:nvPr/>
        </p:nvSpPr>
        <p:spPr>
          <a:xfrm rot="5400000">
            <a:off x="4308891" y="1690503"/>
            <a:ext cx="526213" cy="7197727"/>
          </a:xfrm>
          <a:prstGeom prst="homePlate">
            <a:avLst>
              <a:gd name="adj" fmla="val 3571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8" name="テキスト ボックス 7">
            <a:extLst>
              <a:ext uri="{FF2B5EF4-FFF2-40B4-BE49-F238E27FC236}">
                <a16:creationId xmlns:a16="http://schemas.microsoft.com/office/drawing/2014/main" id="{3989BC91-4904-40CA-BD76-787663A5CDE8}"/>
              </a:ext>
            </a:extLst>
          </p:cNvPr>
          <p:cNvSpPr txBox="1"/>
          <p:nvPr/>
        </p:nvSpPr>
        <p:spPr>
          <a:xfrm>
            <a:off x="4076058" y="5072563"/>
            <a:ext cx="1180618" cy="369332"/>
          </a:xfrm>
          <a:prstGeom prst="rect">
            <a:avLst/>
          </a:prstGeom>
          <a:noFill/>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答申（案）</a:t>
            </a:r>
          </a:p>
        </p:txBody>
      </p:sp>
      <p:sp>
        <p:nvSpPr>
          <p:cNvPr id="10" name="正方形/長方形 9">
            <a:extLst>
              <a:ext uri="{FF2B5EF4-FFF2-40B4-BE49-F238E27FC236}">
                <a16:creationId xmlns:a16="http://schemas.microsoft.com/office/drawing/2014/main" id="{6C16AA53-D688-4FD3-B24E-1FA26B79392C}"/>
              </a:ext>
            </a:extLst>
          </p:cNvPr>
          <p:cNvSpPr/>
          <p:nvPr/>
        </p:nvSpPr>
        <p:spPr>
          <a:xfrm>
            <a:off x="960699" y="4898859"/>
            <a:ext cx="2476954" cy="6536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600" dirty="0">
                <a:solidFill>
                  <a:sysClr val="windowText" lastClr="000000"/>
                </a:solidFill>
                <a:latin typeface="BIZ UDPゴシック" panose="020B0400000000000000" pitchFamily="50" charset="-128"/>
                <a:ea typeface="BIZ UDPゴシック" panose="020B0400000000000000" pitchFamily="50" charset="-128"/>
              </a:rPr>
              <a:t>12</a:t>
            </a:r>
            <a:r>
              <a:rPr kumimoji="1" lang="ja-JP" altLang="en-US" sz="1600" dirty="0">
                <a:solidFill>
                  <a:sysClr val="windowText" lastClr="000000"/>
                </a:solidFill>
                <a:latin typeface="BIZ UDPゴシック" panose="020B0400000000000000" pitchFamily="50" charset="-128"/>
                <a:ea typeface="BIZ UDPゴシック" panose="020B0400000000000000" pitchFamily="50" charset="-128"/>
              </a:rPr>
              <a:t>月中旬　　第４回　部会</a:t>
            </a:r>
          </a:p>
        </p:txBody>
      </p:sp>
      <p:sp>
        <p:nvSpPr>
          <p:cNvPr id="11" name="正方形/長方形 10">
            <a:extLst>
              <a:ext uri="{FF2B5EF4-FFF2-40B4-BE49-F238E27FC236}">
                <a16:creationId xmlns:a16="http://schemas.microsoft.com/office/drawing/2014/main" id="{E77D3EE7-FF13-4F19-9573-DF592AF038FE}"/>
              </a:ext>
            </a:extLst>
          </p:cNvPr>
          <p:cNvSpPr/>
          <p:nvPr/>
        </p:nvSpPr>
        <p:spPr>
          <a:xfrm>
            <a:off x="728077" y="4212232"/>
            <a:ext cx="2972127" cy="6536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600" dirty="0">
                <a:solidFill>
                  <a:sysClr val="windowText" lastClr="000000"/>
                </a:solidFill>
                <a:latin typeface="BIZ UDPゴシック" panose="020B0400000000000000" pitchFamily="50" charset="-128"/>
                <a:ea typeface="BIZ UDPゴシック" panose="020B0400000000000000" pitchFamily="50" charset="-128"/>
              </a:rPr>
              <a:t>11</a:t>
            </a:r>
            <a:r>
              <a:rPr kumimoji="1" lang="ja-JP" altLang="en-US" sz="1600" dirty="0">
                <a:solidFill>
                  <a:sysClr val="windowText" lastClr="000000"/>
                </a:solidFill>
                <a:latin typeface="BIZ UDPゴシック" panose="020B0400000000000000" pitchFamily="50" charset="-128"/>
                <a:ea typeface="BIZ UDPゴシック" panose="020B0400000000000000" pitchFamily="50" charset="-128"/>
              </a:rPr>
              <a:t>月中旬　　第</a:t>
            </a:r>
            <a:r>
              <a:rPr kumimoji="1" lang="en-US" altLang="ja-JP" sz="1600" dirty="0">
                <a:solidFill>
                  <a:sysClr val="windowText" lastClr="000000"/>
                </a:solidFill>
                <a:latin typeface="BIZ UDPゴシック" panose="020B0400000000000000" pitchFamily="50" charset="-128"/>
                <a:ea typeface="BIZ UDPゴシック" panose="020B0400000000000000" pitchFamily="50" charset="-128"/>
              </a:rPr>
              <a:t>3</a:t>
            </a:r>
            <a:r>
              <a:rPr kumimoji="1" lang="ja-JP" altLang="en-US" sz="1600" dirty="0">
                <a:solidFill>
                  <a:sysClr val="windowText" lastClr="000000"/>
                </a:solidFill>
                <a:latin typeface="BIZ UDPゴシック" panose="020B0400000000000000" pitchFamily="50" charset="-128"/>
                <a:ea typeface="BIZ UDPゴシック" panose="020B0400000000000000" pitchFamily="50" charset="-128"/>
              </a:rPr>
              <a:t>回　部会</a:t>
            </a:r>
          </a:p>
        </p:txBody>
      </p:sp>
      <p:sp>
        <p:nvSpPr>
          <p:cNvPr id="15" name="矢印: 五方向 14">
            <a:extLst>
              <a:ext uri="{FF2B5EF4-FFF2-40B4-BE49-F238E27FC236}">
                <a16:creationId xmlns:a16="http://schemas.microsoft.com/office/drawing/2014/main" id="{15DC2F8F-3FC3-4A21-9C9A-C57F19DBB061}"/>
              </a:ext>
            </a:extLst>
          </p:cNvPr>
          <p:cNvSpPr/>
          <p:nvPr/>
        </p:nvSpPr>
        <p:spPr>
          <a:xfrm rot="5400000">
            <a:off x="3766742" y="-1362614"/>
            <a:ext cx="1467641" cy="7197726"/>
          </a:xfrm>
          <a:prstGeom prst="homePlate">
            <a:avLst>
              <a:gd name="adj" fmla="val 1863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6" name="正方形/長方形 15">
            <a:extLst>
              <a:ext uri="{FF2B5EF4-FFF2-40B4-BE49-F238E27FC236}">
                <a16:creationId xmlns:a16="http://schemas.microsoft.com/office/drawing/2014/main" id="{9330FAD4-5B0E-4629-9FDD-D2B21B4FA8E7}"/>
              </a:ext>
            </a:extLst>
          </p:cNvPr>
          <p:cNvSpPr/>
          <p:nvPr/>
        </p:nvSpPr>
        <p:spPr>
          <a:xfrm>
            <a:off x="762802" y="1343174"/>
            <a:ext cx="3301423" cy="6536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600" dirty="0">
                <a:solidFill>
                  <a:sysClr val="windowText" lastClr="000000"/>
                </a:solidFill>
                <a:latin typeface="BIZ UDPゴシック" panose="020B0400000000000000" pitchFamily="50" charset="-128"/>
                <a:ea typeface="BIZ UDPゴシック" panose="020B0400000000000000" pitchFamily="50" charset="-128"/>
              </a:rPr>
              <a:t>8.3</a:t>
            </a:r>
            <a:r>
              <a:rPr kumimoji="1" lang="ja-JP" altLang="en-US" sz="1600" dirty="0">
                <a:solidFill>
                  <a:sysClr val="windowText" lastClr="000000"/>
                </a:solidFill>
                <a:latin typeface="BIZ UDPゴシック" panose="020B0400000000000000" pitchFamily="50" charset="-128"/>
                <a:ea typeface="BIZ UDPゴシック" panose="020B0400000000000000" pitchFamily="50" charset="-128"/>
              </a:rPr>
              <a:t>　第</a:t>
            </a:r>
            <a:r>
              <a:rPr kumimoji="1" lang="en-US" altLang="ja-JP" sz="1600" dirty="0">
                <a:solidFill>
                  <a:sysClr val="windowText" lastClr="000000"/>
                </a:solidFill>
                <a:latin typeface="BIZ UDPゴシック" panose="020B0400000000000000" pitchFamily="50" charset="-128"/>
                <a:ea typeface="BIZ UDPゴシック" panose="020B0400000000000000" pitchFamily="50" charset="-128"/>
              </a:rPr>
              <a:t>1</a:t>
            </a:r>
            <a:r>
              <a:rPr kumimoji="1" lang="ja-JP" altLang="en-US" sz="1600" dirty="0">
                <a:solidFill>
                  <a:sysClr val="windowText" lastClr="000000"/>
                </a:solidFill>
                <a:latin typeface="BIZ UDPゴシック" panose="020B0400000000000000" pitchFamily="50" charset="-128"/>
                <a:ea typeface="BIZ UDPゴシック" panose="020B0400000000000000" pitchFamily="50" charset="-128"/>
              </a:rPr>
              <a:t>回　気候変動対策部会</a:t>
            </a:r>
          </a:p>
        </p:txBody>
      </p:sp>
      <p:sp>
        <p:nvSpPr>
          <p:cNvPr id="18" name="正方形/長方形 17">
            <a:extLst>
              <a:ext uri="{FF2B5EF4-FFF2-40B4-BE49-F238E27FC236}">
                <a16:creationId xmlns:a16="http://schemas.microsoft.com/office/drawing/2014/main" id="{39EBB206-9F2F-480D-910A-62BA244C709A}"/>
              </a:ext>
            </a:extLst>
          </p:cNvPr>
          <p:cNvSpPr/>
          <p:nvPr/>
        </p:nvSpPr>
        <p:spPr>
          <a:xfrm>
            <a:off x="983847" y="2981645"/>
            <a:ext cx="2760369" cy="6536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solidFill>
                  <a:sysClr val="windowText" lastClr="000000"/>
                </a:solidFill>
                <a:latin typeface="BIZ UDPゴシック" panose="020B0400000000000000" pitchFamily="50" charset="-128"/>
                <a:ea typeface="BIZ UDPゴシック" panose="020B0400000000000000" pitchFamily="50" charset="-128"/>
              </a:rPr>
              <a:t>９月中～下旬　　第</a:t>
            </a:r>
            <a:r>
              <a:rPr kumimoji="1" lang="en-US" altLang="ja-JP" sz="1600" dirty="0">
                <a:solidFill>
                  <a:sysClr val="windowText" lastClr="000000"/>
                </a:solidFill>
                <a:latin typeface="BIZ UDPゴシック" panose="020B0400000000000000" pitchFamily="50" charset="-128"/>
                <a:ea typeface="BIZ UDPゴシック" panose="020B0400000000000000" pitchFamily="50" charset="-128"/>
              </a:rPr>
              <a:t>2</a:t>
            </a:r>
            <a:r>
              <a:rPr kumimoji="1" lang="ja-JP" altLang="en-US" sz="1600" dirty="0">
                <a:solidFill>
                  <a:sysClr val="windowText" lastClr="000000"/>
                </a:solidFill>
                <a:latin typeface="BIZ UDPゴシック" panose="020B0400000000000000" pitchFamily="50" charset="-128"/>
                <a:ea typeface="BIZ UDPゴシック" panose="020B0400000000000000" pitchFamily="50" charset="-128"/>
              </a:rPr>
              <a:t>回　部会</a:t>
            </a:r>
          </a:p>
        </p:txBody>
      </p:sp>
      <p:sp>
        <p:nvSpPr>
          <p:cNvPr id="19" name="矢印: 五方向 18">
            <a:extLst>
              <a:ext uri="{FF2B5EF4-FFF2-40B4-BE49-F238E27FC236}">
                <a16:creationId xmlns:a16="http://schemas.microsoft.com/office/drawing/2014/main" id="{F053ABA3-0F09-43A9-939A-3315D7B201EE}"/>
              </a:ext>
            </a:extLst>
          </p:cNvPr>
          <p:cNvSpPr/>
          <p:nvPr/>
        </p:nvSpPr>
        <p:spPr>
          <a:xfrm rot="5400000">
            <a:off x="4322395" y="1050052"/>
            <a:ext cx="526214" cy="7197727"/>
          </a:xfrm>
          <a:prstGeom prst="homePlate">
            <a:avLst>
              <a:gd name="adj" fmla="val 3571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20" name="テキスト ボックス 19">
            <a:extLst>
              <a:ext uri="{FF2B5EF4-FFF2-40B4-BE49-F238E27FC236}">
                <a16:creationId xmlns:a16="http://schemas.microsoft.com/office/drawing/2014/main" id="{DDF13035-880D-4B3A-A084-F91CAE7B38E0}"/>
              </a:ext>
            </a:extLst>
          </p:cNvPr>
          <p:cNvSpPr txBox="1"/>
          <p:nvPr/>
        </p:nvSpPr>
        <p:spPr>
          <a:xfrm>
            <a:off x="4077987" y="4426312"/>
            <a:ext cx="1385264" cy="369332"/>
          </a:xfrm>
          <a:prstGeom prst="rect">
            <a:avLst/>
          </a:prstGeom>
          <a:noFill/>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答申（素案）</a:t>
            </a:r>
          </a:p>
        </p:txBody>
      </p:sp>
      <p:sp>
        <p:nvSpPr>
          <p:cNvPr id="21" name="矢印: 五方向 20">
            <a:extLst>
              <a:ext uri="{FF2B5EF4-FFF2-40B4-BE49-F238E27FC236}">
                <a16:creationId xmlns:a16="http://schemas.microsoft.com/office/drawing/2014/main" id="{8C307EA9-DB4B-4C54-BAE4-2667E549F62B}"/>
              </a:ext>
            </a:extLst>
          </p:cNvPr>
          <p:cNvSpPr/>
          <p:nvPr/>
        </p:nvSpPr>
        <p:spPr>
          <a:xfrm rot="5400000">
            <a:off x="4000467" y="108383"/>
            <a:ext cx="1173922" cy="7197727"/>
          </a:xfrm>
          <a:prstGeom prst="homePlate">
            <a:avLst>
              <a:gd name="adj" fmla="val 26349"/>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22" name="正方形/長方形 21">
            <a:extLst>
              <a:ext uri="{FF2B5EF4-FFF2-40B4-BE49-F238E27FC236}">
                <a16:creationId xmlns:a16="http://schemas.microsoft.com/office/drawing/2014/main" id="{1D434D20-9B31-4DE5-B3AE-0D78C853C058}"/>
              </a:ext>
            </a:extLst>
          </p:cNvPr>
          <p:cNvSpPr/>
          <p:nvPr/>
        </p:nvSpPr>
        <p:spPr>
          <a:xfrm>
            <a:off x="1458408" y="1834068"/>
            <a:ext cx="6282201" cy="8884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nSpc>
                <a:spcPct val="110000"/>
              </a:lnSpc>
              <a:buNone/>
            </a:pPr>
            <a:r>
              <a:rPr kumimoji="1" lang="ja-JP" altLang="en-US" sz="1400" dirty="0">
                <a:solidFill>
                  <a:schemeClr val="tx1"/>
                </a:solidFill>
                <a:latin typeface="BIZ UDPゴシック" panose="020B0400000000000000" pitchFamily="50" charset="-128"/>
                <a:ea typeface="BIZ UDPゴシック" panose="020B0400000000000000" pitchFamily="50" charset="-128"/>
              </a:rPr>
              <a:t>○建築物への再生可能エネルギーの導入促進に向けた</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marL="0" indent="0" algn="r">
              <a:lnSpc>
                <a:spcPct val="110000"/>
              </a:lnSpc>
              <a:buNone/>
            </a:pPr>
            <a:r>
              <a:rPr kumimoji="1" lang="ja-JP" altLang="en-US" sz="1400" dirty="0">
                <a:solidFill>
                  <a:schemeClr val="tx1"/>
                </a:solidFill>
                <a:latin typeface="BIZ UDPゴシック" panose="020B0400000000000000" pitchFamily="50" charset="-128"/>
                <a:ea typeface="BIZ UDPゴシック" panose="020B0400000000000000" pitchFamily="50" charset="-128"/>
              </a:rPr>
              <a:t>新たな取組の必要性、新たな手法について</a:t>
            </a:r>
          </a:p>
          <a:p>
            <a:pPr marL="0" indent="0">
              <a:lnSpc>
                <a:spcPct val="110000"/>
              </a:lnSpc>
              <a:buNone/>
            </a:pPr>
            <a:r>
              <a:rPr kumimoji="1" lang="ja-JP" altLang="en-US" sz="1400" dirty="0">
                <a:solidFill>
                  <a:schemeClr val="tx1"/>
                </a:solidFill>
                <a:latin typeface="BIZ UDPゴシック" panose="020B0400000000000000" pitchFamily="50" charset="-128"/>
                <a:ea typeface="BIZ UDPゴシック" panose="020B0400000000000000" pitchFamily="50" charset="-128"/>
              </a:rPr>
              <a:t>○制度の対象とする建築物について</a:t>
            </a:r>
          </a:p>
          <a:p>
            <a:pPr marL="0" indent="0">
              <a:lnSpc>
                <a:spcPct val="110000"/>
              </a:lnSpc>
              <a:buNone/>
            </a:pPr>
            <a:r>
              <a:rPr kumimoji="1" lang="ja-JP" altLang="en-US" sz="1400" dirty="0">
                <a:solidFill>
                  <a:schemeClr val="tx1"/>
                </a:solidFill>
                <a:latin typeface="BIZ UDPゴシック" panose="020B0400000000000000" pitchFamily="50" charset="-128"/>
                <a:ea typeface="BIZ UDPゴシック" panose="020B0400000000000000" pitchFamily="50" charset="-128"/>
              </a:rPr>
              <a:t>○設置基準の設定について　　　　　　　○支援策について</a:t>
            </a:r>
            <a:endParaRPr kumimoji="1" lang="ja-JP" altLang="en-US" dirty="0">
              <a:solidFill>
                <a:schemeClr val="tx1"/>
              </a:solidFill>
            </a:endParaRPr>
          </a:p>
        </p:txBody>
      </p:sp>
      <p:sp>
        <p:nvSpPr>
          <p:cNvPr id="23" name="正方形/長方形 22">
            <a:extLst>
              <a:ext uri="{FF2B5EF4-FFF2-40B4-BE49-F238E27FC236}">
                <a16:creationId xmlns:a16="http://schemas.microsoft.com/office/drawing/2014/main" id="{0D1A314D-E294-43C6-A4F9-882E89B23AA1}"/>
              </a:ext>
            </a:extLst>
          </p:cNvPr>
          <p:cNvSpPr/>
          <p:nvPr/>
        </p:nvSpPr>
        <p:spPr>
          <a:xfrm>
            <a:off x="1493130" y="3522414"/>
            <a:ext cx="6282201" cy="4845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nSpc>
                <a:spcPct val="110000"/>
              </a:lnSpc>
              <a:buNone/>
            </a:pPr>
            <a:r>
              <a:rPr kumimoji="1" lang="ja-JP" altLang="en-US" sz="1400" dirty="0">
                <a:solidFill>
                  <a:schemeClr val="tx1"/>
                </a:solidFill>
                <a:latin typeface="BIZ UDPゴシック" panose="020B0400000000000000" pitchFamily="50" charset="-128"/>
                <a:ea typeface="BIZ UDPゴシック" panose="020B0400000000000000" pitchFamily="50" charset="-128"/>
              </a:rPr>
              <a:t>○制度の対象とする建築物について　○設置基準の設定について　　</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marL="0" indent="0">
              <a:lnSpc>
                <a:spcPct val="110000"/>
              </a:lnSpc>
              <a:buNone/>
            </a:pPr>
            <a:r>
              <a:rPr kumimoji="1" lang="ja-JP" altLang="en-US" sz="1400" dirty="0">
                <a:solidFill>
                  <a:schemeClr val="tx1"/>
                </a:solidFill>
                <a:latin typeface="BIZ UDPゴシック" panose="020B0400000000000000" pitchFamily="50" charset="-128"/>
                <a:ea typeface="BIZ UDPゴシック" panose="020B0400000000000000" pitchFamily="50" charset="-128"/>
              </a:rPr>
              <a:t>○支援策について　　　　　　　　　　　　 ○制度の開始時期について</a:t>
            </a:r>
            <a:endParaRPr kumimoji="1" lang="ja-JP" altLang="en-US" dirty="0">
              <a:solidFill>
                <a:schemeClr val="tx1"/>
              </a:solidFill>
            </a:endParaRPr>
          </a:p>
        </p:txBody>
      </p:sp>
      <p:sp>
        <p:nvSpPr>
          <p:cNvPr id="24" name="テキスト ボックス 23">
            <a:extLst>
              <a:ext uri="{FF2B5EF4-FFF2-40B4-BE49-F238E27FC236}">
                <a16:creationId xmlns:a16="http://schemas.microsoft.com/office/drawing/2014/main" id="{FEB75939-F3AE-4B36-9A0A-13B7FF2542C9}"/>
              </a:ext>
            </a:extLst>
          </p:cNvPr>
          <p:cNvSpPr txBox="1"/>
          <p:nvPr/>
        </p:nvSpPr>
        <p:spPr>
          <a:xfrm>
            <a:off x="7719786" y="3672277"/>
            <a:ext cx="759279" cy="307777"/>
          </a:xfrm>
          <a:prstGeom prst="rect">
            <a:avLst/>
          </a:prstGeom>
          <a:noFill/>
        </p:spPr>
        <p:txBody>
          <a:bodyPr wrap="square" rtlCol="0">
            <a:spAutoFit/>
          </a:bodyPr>
          <a:lstStyle/>
          <a:p>
            <a:r>
              <a:rPr kumimoji="1" lang="ja-JP" altLang="en-US" sz="1400" dirty="0">
                <a:latin typeface="BIZ UDPゴシック" panose="020B0400000000000000" pitchFamily="50" charset="-128"/>
                <a:ea typeface="BIZ UDPゴシック" panose="020B0400000000000000" pitchFamily="50" charset="-128"/>
              </a:rPr>
              <a:t>等</a:t>
            </a:r>
          </a:p>
        </p:txBody>
      </p:sp>
      <p:sp>
        <p:nvSpPr>
          <p:cNvPr id="25" name="テキスト ボックス 24">
            <a:extLst>
              <a:ext uri="{FF2B5EF4-FFF2-40B4-BE49-F238E27FC236}">
                <a16:creationId xmlns:a16="http://schemas.microsoft.com/office/drawing/2014/main" id="{DE40BB68-3345-40C1-8138-7105D4786537}"/>
              </a:ext>
            </a:extLst>
          </p:cNvPr>
          <p:cNvSpPr txBox="1"/>
          <p:nvPr/>
        </p:nvSpPr>
        <p:spPr>
          <a:xfrm>
            <a:off x="7719101" y="2339150"/>
            <a:ext cx="759279" cy="307777"/>
          </a:xfrm>
          <a:prstGeom prst="rect">
            <a:avLst/>
          </a:prstGeom>
          <a:noFill/>
        </p:spPr>
        <p:txBody>
          <a:bodyPr wrap="square" rtlCol="0">
            <a:spAutoFit/>
          </a:bodyPr>
          <a:lstStyle/>
          <a:p>
            <a:r>
              <a:rPr kumimoji="1" lang="ja-JP" altLang="en-US" sz="1400" dirty="0">
                <a:latin typeface="BIZ UDPゴシック" panose="020B0400000000000000" pitchFamily="50" charset="-128"/>
                <a:ea typeface="BIZ UDPゴシック" panose="020B0400000000000000" pitchFamily="50" charset="-128"/>
              </a:rPr>
              <a:t>等</a:t>
            </a:r>
          </a:p>
        </p:txBody>
      </p:sp>
    </p:spTree>
    <p:extLst>
      <p:ext uri="{BB962C8B-B14F-4D97-AF65-F5344CB8AC3E}">
        <p14:creationId xmlns:p14="http://schemas.microsoft.com/office/powerpoint/2010/main" val="34513707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2651272D-8D1A-4965-AA9A-7DDCC9A73C4C}"/>
              </a:ext>
            </a:extLst>
          </p:cNvPr>
          <p:cNvSpPr>
            <a:spLocks noGrp="1"/>
          </p:cNvSpPr>
          <p:nvPr>
            <p:ph idx="1"/>
          </p:nvPr>
        </p:nvSpPr>
        <p:spPr>
          <a:xfrm>
            <a:off x="267022" y="1259273"/>
            <a:ext cx="8495978" cy="757130"/>
          </a:xfrm>
        </p:spPr>
        <p:txBody>
          <a:bodyPr wrap="square">
            <a:spAutoFit/>
          </a:bodyPr>
          <a:lstStyle/>
          <a:p>
            <a:pPr marL="0" indent="0">
              <a:buNone/>
            </a:pPr>
            <a:r>
              <a:rPr lang="ja-JP" altLang="en-US" sz="4800" dirty="0">
                <a:latin typeface="BIZ UDPゴシック" panose="020B0400000000000000" pitchFamily="50" charset="-128"/>
                <a:ea typeface="BIZ UDPゴシック" panose="020B0400000000000000" pitchFamily="50" charset="-128"/>
              </a:rPr>
              <a:t>（</a:t>
            </a:r>
            <a:r>
              <a:rPr lang="en-US" altLang="ja-JP" sz="4800" dirty="0">
                <a:latin typeface="BIZ UDPゴシック" panose="020B0400000000000000" pitchFamily="50" charset="-128"/>
                <a:ea typeface="BIZ UDPゴシック" panose="020B0400000000000000" pitchFamily="50" charset="-128"/>
              </a:rPr>
              <a:t>1</a:t>
            </a:r>
            <a:r>
              <a:rPr lang="ja-JP" altLang="en-US" sz="4800" dirty="0">
                <a:latin typeface="BIZ UDPゴシック" panose="020B0400000000000000" pitchFamily="50" charset="-128"/>
                <a:ea typeface="BIZ UDPゴシック" panose="020B0400000000000000" pitchFamily="50" charset="-128"/>
              </a:rPr>
              <a:t>）国の動き</a:t>
            </a:r>
            <a:endParaRPr kumimoji="1" lang="ja-JP" altLang="en-US" sz="4800" strike="sngStrike" dirty="0">
              <a:highlight>
                <a:srgbClr val="FFFF00"/>
              </a:highlight>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AC185294-16AC-4E4C-BD99-38F4FEDBE35D}"/>
              </a:ext>
            </a:extLst>
          </p:cNvPr>
          <p:cNvSpPr txBox="1"/>
          <p:nvPr/>
        </p:nvSpPr>
        <p:spPr>
          <a:xfrm>
            <a:off x="0" y="0"/>
            <a:ext cx="9144000" cy="400110"/>
          </a:xfrm>
          <a:prstGeom prst="rect">
            <a:avLst/>
          </a:prstGeom>
          <a:solidFill>
            <a:schemeClr val="accent5">
              <a:lumMod val="40000"/>
              <a:lumOff val="60000"/>
            </a:scheme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a:t>
            </a:r>
            <a:r>
              <a:rPr kumimoji="1" lang="en-US" altLang="ja-JP" sz="2000" dirty="0">
                <a:latin typeface="BIZ UDPゴシック" panose="020B0400000000000000" pitchFamily="50" charset="-128"/>
                <a:ea typeface="BIZ UDPゴシック" panose="020B0400000000000000" pitchFamily="50" charset="-128"/>
              </a:rPr>
              <a:t>1</a:t>
            </a:r>
            <a:r>
              <a:rPr kumimoji="1" lang="ja-JP" altLang="en-US" sz="2000" dirty="0">
                <a:latin typeface="BIZ UDPゴシック" panose="020B0400000000000000" pitchFamily="50" charset="-128"/>
                <a:ea typeface="BIZ UDPゴシック" panose="020B0400000000000000" pitchFamily="50" charset="-128"/>
              </a:rPr>
              <a:t>）国の動き</a:t>
            </a:r>
          </a:p>
        </p:txBody>
      </p:sp>
      <p:sp>
        <p:nvSpPr>
          <p:cNvPr id="6" name="スライド番号プレースホルダー 5">
            <a:extLst>
              <a:ext uri="{FF2B5EF4-FFF2-40B4-BE49-F238E27FC236}">
                <a16:creationId xmlns:a16="http://schemas.microsoft.com/office/drawing/2014/main" id="{7E736EC7-54A8-40AD-931F-46BA1A78DE24}"/>
              </a:ext>
            </a:extLst>
          </p:cNvPr>
          <p:cNvSpPr>
            <a:spLocks noGrp="1"/>
          </p:cNvSpPr>
          <p:nvPr>
            <p:ph type="sldNum" sz="quarter" idx="12"/>
          </p:nvPr>
        </p:nvSpPr>
        <p:spPr>
          <a:xfrm>
            <a:off x="6812177" y="6492875"/>
            <a:ext cx="2057400" cy="365125"/>
          </a:xfrm>
        </p:spPr>
        <p:txBody>
          <a:bodyPr/>
          <a:lstStyle/>
          <a:p>
            <a:fld id="{203A2EBC-B70D-400C-B624-6CE949F69608}" type="slidenum">
              <a:rPr kumimoji="1" lang="ja-JP" altLang="en-US" sz="1800" smtClean="0"/>
              <a:t>4</a:t>
            </a:fld>
            <a:endParaRPr kumimoji="1" lang="ja-JP" altLang="en-US" sz="1800" dirty="0"/>
          </a:p>
        </p:txBody>
      </p:sp>
    </p:spTree>
    <p:extLst>
      <p:ext uri="{BB962C8B-B14F-4D97-AF65-F5344CB8AC3E}">
        <p14:creationId xmlns:p14="http://schemas.microsoft.com/office/powerpoint/2010/main" val="16143915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4E9FBDF1-8706-4FDE-AB34-A749D93C7ED3}"/>
              </a:ext>
            </a:extLst>
          </p:cNvPr>
          <p:cNvSpPr txBox="1"/>
          <p:nvPr/>
        </p:nvSpPr>
        <p:spPr>
          <a:xfrm>
            <a:off x="0" y="0"/>
            <a:ext cx="9144000" cy="400110"/>
          </a:xfrm>
          <a:prstGeom prst="rect">
            <a:avLst/>
          </a:prstGeom>
          <a:solidFill>
            <a:schemeClr val="accent5">
              <a:lumMod val="40000"/>
              <a:lumOff val="60000"/>
            </a:scheme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カーボンニュートラルの実現に向けた建築物の脱炭素化の方針</a:t>
            </a:r>
          </a:p>
        </p:txBody>
      </p:sp>
      <p:sp>
        <p:nvSpPr>
          <p:cNvPr id="6" name="スライド番号プレースホルダー 5">
            <a:extLst>
              <a:ext uri="{FF2B5EF4-FFF2-40B4-BE49-F238E27FC236}">
                <a16:creationId xmlns:a16="http://schemas.microsoft.com/office/drawing/2014/main" id="{B677FC2F-B3AA-4EE5-B54A-D660B8529671}"/>
              </a:ext>
            </a:extLst>
          </p:cNvPr>
          <p:cNvSpPr>
            <a:spLocks noGrp="1"/>
          </p:cNvSpPr>
          <p:nvPr>
            <p:ph type="sldNum" sz="quarter" idx="12"/>
          </p:nvPr>
        </p:nvSpPr>
        <p:spPr>
          <a:xfrm>
            <a:off x="6810244" y="6479122"/>
            <a:ext cx="2057400" cy="365125"/>
          </a:xfrm>
        </p:spPr>
        <p:txBody>
          <a:bodyPr/>
          <a:lstStyle/>
          <a:p>
            <a:fld id="{203A2EBC-B70D-400C-B624-6CE949F69608}" type="slidenum">
              <a:rPr kumimoji="1" lang="ja-JP" altLang="en-US" sz="1800" smtClean="0"/>
              <a:t>5</a:t>
            </a:fld>
            <a:endParaRPr kumimoji="1" lang="ja-JP" altLang="en-US" sz="1800" dirty="0"/>
          </a:p>
        </p:txBody>
      </p:sp>
      <p:sp>
        <p:nvSpPr>
          <p:cNvPr id="7" name="テキスト ボックス 6">
            <a:extLst>
              <a:ext uri="{FF2B5EF4-FFF2-40B4-BE49-F238E27FC236}">
                <a16:creationId xmlns:a16="http://schemas.microsoft.com/office/drawing/2014/main" id="{C9C3252D-8D3C-42F4-A4E5-BD44D6F76CE7}"/>
              </a:ext>
            </a:extLst>
          </p:cNvPr>
          <p:cNvSpPr txBox="1"/>
          <p:nvPr/>
        </p:nvSpPr>
        <p:spPr>
          <a:xfrm>
            <a:off x="268637" y="3951069"/>
            <a:ext cx="8659716" cy="584775"/>
          </a:xfrm>
          <a:prstGeom prst="rect">
            <a:avLst/>
          </a:prstGeom>
          <a:noFill/>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　</a:t>
            </a:r>
            <a:r>
              <a:rPr kumimoji="1" lang="en-US" altLang="ja-JP" sz="1400" dirty="0">
                <a:latin typeface="BIZ UDPゴシック" panose="020B0400000000000000" pitchFamily="50" charset="-128"/>
                <a:ea typeface="BIZ UDPゴシック" panose="020B0400000000000000" pitchFamily="50" charset="-128"/>
              </a:rPr>
              <a:t>2050</a:t>
            </a:r>
            <a:r>
              <a:rPr kumimoji="1" lang="ja-JP" altLang="en-US" sz="1400" dirty="0">
                <a:latin typeface="BIZ UDPゴシック" panose="020B0400000000000000" pitchFamily="50" charset="-128"/>
                <a:ea typeface="BIZ UDPゴシック" panose="020B0400000000000000" pitchFamily="50" charset="-128"/>
              </a:rPr>
              <a:t>年カーボンニュートラルの実現を見据えて、脱炭素化とエネルギー安定供給の両立を目指し、それぞれの計画において省エネルギーの推進と再生可能エネルギーの最大限の活用に向けた取組の方向性を明示</a:t>
            </a:r>
            <a:endParaRPr kumimoji="1" lang="ja-JP" altLang="en-US" sz="1600" dirty="0">
              <a:latin typeface="BIZ UDPゴシック" panose="020B0400000000000000" pitchFamily="50" charset="-128"/>
              <a:ea typeface="BIZ UDPゴシック" panose="020B0400000000000000" pitchFamily="50" charset="-128"/>
            </a:endParaRPr>
          </a:p>
        </p:txBody>
      </p:sp>
      <p:sp>
        <p:nvSpPr>
          <p:cNvPr id="84" name="正方形/長方形 83">
            <a:extLst>
              <a:ext uri="{FF2B5EF4-FFF2-40B4-BE49-F238E27FC236}">
                <a16:creationId xmlns:a16="http://schemas.microsoft.com/office/drawing/2014/main" id="{96C5B4F2-646A-48F1-928D-C6ABEAD07C3A}"/>
              </a:ext>
            </a:extLst>
          </p:cNvPr>
          <p:cNvSpPr/>
          <p:nvPr/>
        </p:nvSpPr>
        <p:spPr>
          <a:xfrm>
            <a:off x="4397433" y="2156858"/>
            <a:ext cx="1770611" cy="5339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9" name="グループ化 8">
            <a:extLst>
              <a:ext uri="{FF2B5EF4-FFF2-40B4-BE49-F238E27FC236}">
                <a16:creationId xmlns:a16="http://schemas.microsoft.com/office/drawing/2014/main" id="{9FADFD68-C2D4-41B1-B147-7276B9C6FD16}"/>
              </a:ext>
            </a:extLst>
          </p:cNvPr>
          <p:cNvGrpSpPr/>
          <p:nvPr/>
        </p:nvGrpSpPr>
        <p:grpSpPr>
          <a:xfrm>
            <a:off x="448166" y="4650861"/>
            <a:ext cx="7740000" cy="1210672"/>
            <a:chOff x="-728405" y="7076106"/>
            <a:chExt cx="7488000" cy="1210672"/>
          </a:xfrm>
        </p:grpSpPr>
        <p:pic>
          <p:nvPicPr>
            <p:cNvPr id="10" name="Picture 2" descr="取組み">
              <a:extLst>
                <a:ext uri="{FF2B5EF4-FFF2-40B4-BE49-F238E27FC236}">
                  <a16:creationId xmlns:a16="http://schemas.microsoft.com/office/drawing/2014/main" id="{723C0AD9-A43A-43E6-B6A0-7FE0C34CFF15}"/>
                </a:ext>
              </a:extLst>
            </p:cNvPr>
            <p:cNvPicPr>
              <a:picLocks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728405" y="7076106"/>
              <a:ext cx="7488000" cy="1210672"/>
            </a:xfrm>
            <a:prstGeom prst="rect">
              <a:avLst/>
            </a:prstGeom>
            <a:noFill/>
            <a:extLst>
              <a:ext uri="{909E8E84-426E-40DD-AFC4-6F175D3DCCD1}">
                <a14:hiddenFill xmlns:a14="http://schemas.microsoft.com/office/drawing/2010/main">
                  <a:solidFill>
                    <a:srgbClr val="FFFFFF"/>
                  </a:solidFill>
                </a14:hiddenFill>
              </a:ext>
            </a:extLst>
          </p:spPr>
        </p:pic>
        <p:sp useBgFill="1">
          <p:nvSpPr>
            <p:cNvPr id="11" name="正方形/長方形 10">
              <a:extLst>
                <a:ext uri="{FF2B5EF4-FFF2-40B4-BE49-F238E27FC236}">
                  <a16:creationId xmlns:a16="http://schemas.microsoft.com/office/drawing/2014/main" id="{302E9765-0A1E-4F66-B1BC-C1ACDEE357EF}"/>
                </a:ext>
              </a:extLst>
            </p:cNvPr>
            <p:cNvSpPr/>
            <p:nvPr/>
          </p:nvSpPr>
          <p:spPr>
            <a:xfrm>
              <a:off x="4293" y="7403638"/>
              <a:ext cx="6755301" cy="43344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useBgFill="1">
          <p:nvSpPr>
            <p:cNvPr id="12" name="正方形/長方形 11">
              <a:extLst>
                <a:ext uri="{FF2B5EF4-FFF2-40B4-BE49-F238E27FC236}">
                  <a16:creationId xmlns:a16="http://schemas.microsoft.com/office/drawing/2014/main" id="{162698A1-0A1F-4807-8DBE-BD1557E7AF65}"/>
                </a:ext>
              </a:extLst>
            </p:cNvPr>
            <p:cNvSpPr/>
            <p:nvPr/>
          </p:nvSpPr>
          <p:spPr>
            <a:xfrm>
              <a:off x="-654330" y="7157035"/>
              <a:ext cx="2980842" cy="2012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3" name="テキスト ボックス 12">
            <a:extLst>
              <a:ext uri="{FF2B5EF4-FFF2-40B4-BE49-F238E27FC236}">
                <a16:creationId xmlns:a16="http://schemas.microsoft.com/office/drawing/2014/main" id="{A7FA9125-91DC-4652-8A31-34F503174F5F}"/>
              </a:ext>
            </a:extLst>
          </p:cNvPr>
          <p:cNvSpPr txBox="1"/>
          <p:nvPr/>
        </p:nvSpPr>
        <p:spPr>
          <a:xfrm>
            <a:off x="4823661" y="5910933"/>
            <a:ext cx="3332227" cy="461665"/>
          </a:xfrm>
          <a:prstGeom prst="rect">
            <a:avLst/>
          </a:prstGeom>
          <a:noFill/>
        </p:spPr>
        <p:txBody>
          <a:bodyPr wrap="square" rtlCol="0">
            <a:spAutoFit/>
          </a:bodyPr>
          <a:lstStyle/>
          <a:p>
            <a:r>
              <a:rPr kumimoji="1" lang="ja-JP" altLang="en-US" sz="1200" b="1" dirty="0">
                <a:solidFill>
                  <a:schemeClr val="accent2"/>
                </a:solidFill>
                <a:latin typeface="BIZ UDPゴシック" panose="020B0400000000000000" pitchFamily="50" charset="-128"/>
                <a:ea typeface="BIZ UDPゴシック" panose="020B0400000000000000" pitchFamily="50" charset="-128"/>
              </a:rPr>
              <a:t>設置が合理的な住宅・建築物に</a:t>
            </a:r>
            <a:r>
              <a:rPr kumimoji="1" lang="ja-JP" altLang="en-US" sz="1200" b="1" dirty="0">
                <a:solidFill>
                  <a:srgbClr val="FF0000"/>
                </a:solidFill>
                <a:latin typeface="BIZ UDPゴシック" panose="020B0400000000000000" pitchFamily="50" charset="-128"/>
                <a:ea typeface="BIZ UDPゴシック" panose="020B0400000000000000" pitchFamily="50" charset="-128"/>
              </a:rPr>
              <a:t>再生可能</a:t>
            </a:r>
            <a:endParaRPr kumimoji="1" lang="en-US" altLang="ja-JP" sz="1200" b="1" dirty="0">
              <a:solidFill>
                <a:srgbClr val="FF0000"/>
              </a:solidFill>
              <a:latin typeface="BIZ UDPゴシック" panose="020B0400000000000000" pitchFamily="50" charset="-128"/>
              <a:ea typeface="BIZ UDPゴシック" panose="020B0400000000000000" pitchFamily="50" charset="-128"/>
            </a:endParaRPr>
          </a:p>
          <a:p>
            <a:r>
              <a:rPr kumimoji="1" lang="ja-JP" altLang="en-US" sz="1200" b="1" dirty="0">
                <a:solidFill>
                  <a:srgbClr val="FF0000"/>
                </a:solidFill>
                <a:latin typeface="BIZ UDPゴシック" panose="020B0400000000000000" pitchFamily="50" charset="-128"/>
                <a:ea typeface="BIZ UDPゴシック" panose="020B0400000000000000" pitchFamily="50" charset="-128"/>
              </a:rPr>
              <a:t>エネルギーの導入が一般的</a:t>
            </a:r>
            <a:r>
              <a:rPr kumimoji="1" lang="ja-JP" altLang="en-US" sz="1200" b="1" dirty="0">
                <a:solidFill>
                  <a:schemeClr val="accent2"/>
                </a:solidFill>
                <a:latin typeface="BIZ UDPゴシック" panose="020B0400000000000000" pitchFamily="50" charset="-128"/>
                <a:ea typeface="BIZ UDPゴシック" panose="020B0400000000000000" pitchFamily="50" charset="-128"/>
              </a:rPr>
              <a:t>となることを目指す</a:t>
            </a:r>
            <a:endParaRPr kumimoji="1" lang="en-US" altLang="ja-JP" sz="1200" b="1" dirty="0">
              <a:solidFill>
                <a:schemeClr val="accent2"/>
              </a:solidFill>
              <a:latin typeface="BIZ UDPゴシック" panose="020B0400000000000000" pitchFamily="50" charset="-128"/>
              <a:ea typeface="BIZ UDPゴシック" panose="020B0400000000000000" pitchFamily="50" charset="-128"/>
            </a:endParaRPr>
          </a:p>
        </p:txBody>
      </p:sp>
      <p:sp>
        <p:nvSpPr>
          <p:cNvPr id="14" name="テキスト ボックス 13">
            <a:extLst>
              <a:ext uri="{FF2B5EF4-FFF2-40B4-BE49-F238E27FC236}">
                <a16:creationId xmlns:a16="http://schemas.microsoft.com/office/drawing/2014/main" id="{880A9578-0904-495E-B8E9-596D4C756F90}"/>
              </a:ext>
            </a:extLst>
          </p:cNvPr>
          <p:cNvSpPr txBox="1"/>
          <p:nvPr/>
        </p:nvSpPr>
        <p:spPr>
          <a:xfrm>
            <a:off x="2338807" y="5926207"/>
            <a:ext cx="2437481" cy="461665"/>
          </a:xfrm>
          <a:prstGeom prst="rect">
            <a:avLst/>
          </a:prstGeom>
          <a:noFill/>
        </p:spPr>
        <p:txBody>
          <a:bodyPr wrap="square" rtlCol="0">
            <a:spAutoFit/>
          </a:bodyPr>
          <a:lstStyle/>
          <a:p>
            <a:r>
              <a:rPr kumimoji="1" lang="ja-JP" altLang="en-US" sz="1200" b="1" dirty="0">
                <a:solidFill>
                  <a:schemeClr val="accent2"/>
                </a:solidFill>
                <a:latin typeface="BIZ UDPゴシック" panose="020B0400000000000000" pitchFamily="50" charset="-128"/>
                <a:ea typeface="BIZ UDPゴシック" panose="020B0400000000000000" pitchFamily="50" charset="-128"/>
              </a:rPr>
              <a:t>新築戸建住宅の６割に太陽光発電設備が設置されることを目指す</a:t>
            </a:r>
          </a:p>
        </p:txBody>
      </p:sp>
      <p:sp>
        <p:nvSpPr>
          <p:cNvPr id="15" name="テキスト ボックス 14">
            <a:extLst>
              <a:ext uri="{FF2B5EF4-FFF2-40B4-BE49-F238E27FC236}">
                <a16:creationId xmlns:a16="http://schemas.microsoft.com/office/drawing/2014/main" id="{63436940-47B3-414A-B81F-77501596B5AB}"/>
              </a:ext>
            </a:extLst>
          </p:cNvPr>
          <p:cNvSpPr txBox="1"/>
          <p:nvPr/>
        </p:nvSpPr>
        <p:spPr>
          <a:xfrm>
            <a:off x="3129674" y="4859077"/>
            <a:ext cx="2279294" cy="587441"/>
          </a:xfrm>
          <a:prstGeom prst="rect">
            <a:avLst/>
          </a:prstGeom>
          <a:solidFill>
            <a:schemeClr val="bg1"/>
          </a:solidFill>
          <a:ln>
            <a:noFill/>
          </a:ln>
        </p:spPr>
        <p:txBody>
          <a:bodyPr wrap="square" tIns="108000" bIns="108000" rtlCol="0">
            <a:spAutoFit/>
          </a:bodyPr>
          <a:lstStyle/>
          <a:p>
            <a:r>
              <a:rPr kumimoji="1" lang="ja-JP" altLang="en-US" sz="1200" b="1" dirty="0">
                <a:solidFill>
                  <a:schemeClr val="accent6"/>
                </a:solidFill>
                <a:latin typeface="BIZ UDPゴシック" panose="020B0400000000000000" pitchFamily="50" charset="-128"/>
                <a:ea typeface="BIZ UDPゴシック" panose="020B0400000000000000" pitchFamily="50" charset="-128"/>
              </a:rPr>
              <a:t>新築について、</a:t>
            </a:r>
            <a:r>
              <a:rPr kumimoji="1" lang="en-US" altLang="ja-JP" sz="1200" b="1" dirty="0">
                <a:solidFill>
                  <a:schemeClr val="accent6"/>
                </a:solidFill>
                <a:latin typeface="BIZ UDPゴシック" panose="020B0400000000000000" pitchFamily="50" charset="-128"/>
                <a:ea typeface="BIZ UDPゴシック" panose="020B0400000000000000" pitchFamily="50" charset="-128"/>
              </a:rPr>
              <a:t>ZEH</a:t>
            </a:r>
            <a:r>
              <a:rPr kumimoji="1" lang="ja-JP" altLang="en-US" sz="1200" b="1" dirty="0">
                <a:solidFill>
                  <a:schemeClr val="accent6"/>
                </a:solidFill>
                <a:latin typeface="BIZ UDPゴシック" panose="020B0400000000000000" pitchFamily="50" charset="-128"/>
                <a:ea typeface="BIZ UDPゴシック" panose="020B0400000000000000" pitchFamily="50" charset="-128"/>
              </a:rPr>
              <a:t>・</a:t>
            </a:r>
            <a:r>
              <a:rPr kumimoji="1" lang="en-US" altLang="ja-JP" sz="1200" b="1" dirty="0">
                <a:solidFill>
                  <a:schemeClr val="accent6"/>
                </a:solidFill>
                <a:latin typeface="BIZ UDPゴシック" panose="020B0400000000000000" pitchFamily="50" charset="-128"/>
                <a:ea typeface="BIZ UDPゴシック" panose="020B0400000000000000" pitchFamily="50" charset="-128"/>
              </a:rPr>
              <a:t>ZEB</a:t>
            </a:r>
            <a:r>
              <a:rPr kumimoji="1" lang="ja-JP" altLang="en-US" sz="1200" b="1" dirty="0">
                <a:solidFill>
                  <a:schemeClr val="accent6"/>
                </a:solidFill>
                <a:latin typeface="BIZ UDPゴシック" panose="020B0400000000000000" pitchFamily="50" charset="-128"/>
                <a:ea typeface="BIZ UDPゴシック" panose="020B0400000000000000" pitchFamily="50" charset="-128"/>
              </a:rPr>
              <a:t>水準の省エネ性能の確保を目指す</a:t>
            </a:r>
          </a:p>
        </p:txBody>
      </p:sp>
      <p:sp>
        <p:nvSpPr>
          <p:cNvPr id="16" name="テキスト ボックス 15">
            <a:extLst>
              <a:ext uri="{FF2B5EF4-FFF2-40B4-BE49-F238E27FC236}">
                <a16:creationId xmlns:a16="http://schemas.microsoft.com/office/drawing/2014/main" id="{E4EECE4D-399A-4193-AEC2-18B921233777}"/>
              </a:ext>
            </a:extLst>
          </p:cNvPr>
          <p:cNvSpPr txBox="1"/>
          <p:nvPr/>
        </p:nvSpPr>
        <p:spPr>
          <a:xfrm>
            <a:off x="5383309" y="4851685"/>
            <a:ext cx="2769747" cy="587441"/>
          </a:xfrm>
          <a:prstGeom prst="rect">
            <a:avLst/>
          </a:prstGeom>
          <a:solidFill>
            <a:schemeClr val="bg1"/>
          </a:solidFill>
        </p:spPr>
        <p:txBody>
          <a:bodyPr wrap="square" tIns="108000" rIns="216000" bIns="108000" rtlCol="0">
            <a:spAutoFit/>
          </a:bodyPr>
          <a:lstStyle/>
          <a:p>
            <a:r>
              <a:rPr kumimoji="1" lang="ja-JP" altLang="en-US" sz="1200" b="1" dirty="0">
                <a:solidFill>
                  <a:srgbClr val="FF0000"/>
                </a:solidFill>
                <a:latin typeface="BIZ UDPゴシック" panose="020B0400000000000000" pitchFamily="50" charset="-128"/>
                <a:ea typeface="BIZ UDPゴシック" panose="020B0400000000000000" pitchFamily="50" charset="-128"/>
              </a:rPr>
              <a:t>ストック平均</a:t>
            </a:r>
            <a:r>
              <a:rPr kumimoji="1" lang="ja-JP" altLang="en-US" sz="1200" b="1" dirty="0">
                <a:solidFill>
                  <a:schemeClr val="accent6"/>
                </a:solidFill>
                <a:latin typeface="BIZ UDPゴシック" panose="020B0400000000000000" pitchFamily="50" charset="-128"/>
                <a:ea typeface="BIZ UDPゴシック" panose="020B0400000000000000" pitchFamily="50" charset="-128"/>
              </a:rPr>
              <a:t>で、</a:t>
            </a:r>
            <a:r>
              <a:rPr kumimoji="1" lang="en-US" altLang="ja-JP" sz="1200" b="1" dirty="0">
                <a:solidFill>
                  <a:schemeClr val="accent6"/>
                </a:solidFill>
                <a:latin typeface="BIZ UDPゴシック" panose="020B0400000000000000" pitchFamily="50" charset="-128"/>
                <a:ea typeface="BIZ UDPゴシック" panose="020B0400000000000000" pitchFamily="50" charset="-128"/>
              </a:rPr>
              <a:t>ZEH</a:t>
            </a:r>
            <a:r>
              <a:rPr kumimoji="1" lang="ja-JP" altLang="en-US" sz="1200" b="1" dirty="0">
                <a:solidFill>
                  <a:schemeClr val="accent6"/>
                </a:solidFill>
                <a:latin typeface="BIZ UDPゴシック" panose="020B0400000000000000" pitchFamily="50" charset="-128"/>
                <a:ea typeface="BIZ UDPゴシック" panose="020B0400000000000000" pitchFamily="50" charset="-128"/>
              </a:rPr>
              <a:t>・</a:t>
            </a:r>
            <a:r>
              <a:rPr kumimoji="1" lang="en-US" altLang="ja-JP" sz="1200" b="1" dirty="0">
                <a:solidFill>
                  <a:schemeClr val="accent6"/>
                </a:solidFill>
                <a:latin typeface="BIZ UDPゴシック" panose="020B0400000000000000" pitchFamily="50" charset="-128"/>
                <a:ea typeface="BIZ UDPゴシック" panose="020B0400000000000000" pitchFamily="50" charset="-128"/>
              </a:rPr>
              <a:t>ZEB</a:t>
            </a:r>
            <a:r>
              <a:rPr kumimoji="1" lang="ja-JP" altLang="en-US" sz="1200" b="1" dirty="0">
                <a:solidFill>
                  <a:schemeClr val="accent6"/>
                </a:solidFill>
                <a:latin typeface="BIZ UDPゴシック" panose="020B0400000000000000" pitchFamily="50" charset="-128"/>
                <a:ea typeface="BIZ UDPゴシック" panose="020B0400000000000000" pitchFamily="50" charset="-128"/>
              </a:rPr>
              <a:t>水準</a:t>
            </a:r>
            <a:endParaRPr kumimoji="1" lang="en-US" altLang="ja-JP" sz="1200" b="1" dirty="0">
              <a:solidFill>
                <a:schemeClr val="accent6"/>
              </a:solidFill>
              <a:latin typeface="BIZ UDPゴシック" panose="020B0400000000000000" pitchFamily="50" charset="-128"/>
              <a:ea typeface="BIZ UDPゴシック" panose="020B0400000000000000" pitchFamily="50" charset="-128"/>
            </a:endParaRPr>
          </a:p>
          <a:p>
            <a:r>
              <a:rPr kumimoji="1" lang="ja-JP" altLang="en-US" sz="1200" b="1" dirty="0">
                <a:solidFill>
                  <a:schemeClr val="accent6"/>
                </a:solidFill>
                <a:latin typeface="BIZ UDPゴシック" panose="020B0400000000000000" pitchFamily="50" charset="-128"/>
                <a:ea typeface="BIZ UDPゴシック" panose="020B0400000000000000" pitchFamily="50" charset="-128"/>
              </a:rPr>
              <a:t>の省エネ性能の確保を目指す</a:t>
            </a:r>
          </a:p>
        </p:txBody>
      </p:sp>
      <p:pic>
        <p:nvPicPr>
          <p:cNvPr id="17" name="Picture 4" descr="ネット・ゼロ・エネルギー・ビル（略称ZEB）の概念の画像">
            <a:extLst>
              <a:ext uri="{FF2B5EF4-FFF2-40B4-BE49-F238E27FC236}">
                <a16:creationId xmlns:a16="http://schemas.microsoft.com/office/drawing/2014/main" id="{D9B8F870-29DC-4EF1-BF8D-E727B25EC8C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5265" y="1242986"/>
            <a:ext cx="3630999" cy="2269375"/>
          </a:xfrm>
          <a:prstGeom prst="rect">
            <a:avLst/>
          </a:prstGeom>
          <a:noFill/>
          <a:extLst>
            <a:ext uri="{909E8E84-426E-40DD-AFC4-6F175D3DCCD1}">
              <a14:hiddenFill xmlns:a14="http://schemas.microsoft.com/office/drawing/2010/main">
                <a:solidFill>
                  <a:srgbClr val="FFFFFF"/>
                </a:solidFill>
              </a14:hiddenFill>
            </a:ext>
          </a:extLst>
        </p:spPr>
      </p:pic>
      <p:sp>
        <p:nvSpPr>
          <p:cNvPr id="19" name="正方形/長方形 18">
            <a:extLst>
              <a:ext uri="{FF2B5EF4-FFF2-40B4-BE49-F238E27FC236}">
                <a16:creationId xmlns:a16="http://schemas.microsoft.com/office/drawing/2014/main" id="{382B7193-21B5-4F7A-B00A-5A1A686DEC44}"/>
              </a:ext>
            </a:extLst>
          </p:cNvPr>
          <p:cNvSpPr/>
          <p:nvPr/>
        </p:nvSpPr>
        <p:spPr>
          <a:xfrm>
            <a:off x="3117012" y="4865961"/>
            <a:ext cx="4798181" cy="511213"/>
          </a:xfrm>
          <a:prstGeom prst="rect">
            <a:avLst/>
          </a:prstGeom>
          <a:noFill/>
          <a:ln w="25400">
            <a:solidFill>
              <a:schemeClr val="accent6"/>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0" name="グループ化 19">
            <a:extLst>
              <a:ext uri="{FF2B5EF4-FFF2-40B4-BE49-F238E27FC236}">
                <a16:creationId xmlns:a16="http://schemas.microsoft.com/office/drawing/2014/main" id="{6E9DD994-8DCA-444F-9610-1F148AE92C22}"/>
              </a:ext>
            </a:extLst>
          </p:cNvPr>
          <p:cNvGrpSpPr/>
          <p:nvPr/>
        </p:nvGrpSpPr>
        <p:grpSpPr>
          <a:xfrm>
            <a:off x="7620554" y="4606325"/>
            <a:ext cx="744071" cy="592955"/>
            <a:chOff x="7848138" y="1415587"/>
            <a:chExt cx="744071" cy="592955"/>
          </a:xfrm>
        </p:grpSpPr>
        <p:sp>
          <p:nvSpPr>
            <p:cNvPr id="21" name="楕円 20">
              <a:extLst>
                <a:ext uri="{FF2B5EF4-FFF2-40B4-BE49-F238E27FC236}">
                  <a16:creationId xmlns:a16="http://schemas.microsoft.com/office/drawing/2014/main" id="{E198C014-F397-40A6-8FA8-3F50FC33F131}"/>
                </a:ext>
              </a:extLst>
            </p:cNvPr>
            <p:cNvSpPr/>
            <p:nvPr/>
          </p:nvSpPr>
          <p:spPr>
            <a:xfrm>
              <a:off x="7870842" y="1415587"/>
              <a:ext cx="620166" cy="592955"/>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700" dirty="0">
                <a:latin typeface="BIZ UDPゴシック" panose="020B0400000000000000" pitchFamily="50" charset="-128"/>
                <a:ea typeface="BIZ UDPゴシック" panose="020B0400000000000000" pitchFamily="50" charset="-128"/>
              </a:endParaRPr>
            </a:p>
          </p:txBody>
        </p:sp>
        <p:sp>
          <p:nvSpPr>
            <p:cNvPr id="22" name="テキスト ボックス 21">
              <a:extLst>
                <a:ext uri="{FF2B5EF4-FFF2-40B4-BE49-F238E27FC236}">
                  <a16:creationId xmlns:a16="http://schemas.microsoft.com/office/drawing/2014/main" id="{A941FD57-CDFB-4D9A-8E7B-10FAFDEAA493}"/>
                </a:ext>
              </a:extLst>
            </p:cNvPr>
            <p:cNvSpPr txBox="1"/>
            <p:nvPr/>
          </p:nvSpPr>
          <p:spPr>
            <a:xfrm>
              <a:off x="7848138" y="1546877"/>
              <a:ext cx="744071" cy="307777"/>
            </a:xfrm>
            <a:prstGeom prst="rect">
              <a:avLst/>
            </a:prstGeom>
            <a:noFill/>
          </p:spPr>
          <p:txBody>
            <a:bodyPr wrap="square" rtlCol="0">
              <a:spAutoFit/>
            </a:bodyPr>
            <a:lstStyle/>
            <a:p>
              <a:r>
                <a:rPr kumimoji="1" lang="ja-JP" altLang="en-US" sz="1400" b="1" dirty="0">
                  <a:solidFill>
                    <a:schemeClr val="bg1"/>
                  </a:solidFill>
                  <a:latin typeface="BIZ UDPゴシック" panose="020B0400000000000000" pitchFamily="50" charset="-128"/>
                  <a:ea typeface="BIZ UDPゴシック" panose="020B0400000000000000" pitchFamily="50" charset="-128"/>
                </a:rPr>
                <a:t>省エネ</a:t>
              </a:r>
            </a:p>
          </p:txBody>
        </p:sp>
      </p:grpSp>
      <p:sp>
        <p:nvSpPr>
          <p:cNvPr id="23" name="正方形/長方形 22">
            <a:extLst>
              <a:ext uri="{FF2B5EF4-FFF2-40B4-BE49-F238E27FC236}">
                <a16:creationId xmlns:a16="http://schemas.microsoft.com/office/drawing/2014/main" id="{90D27871-1284-4C68-BB9C-A3618708D00A}"/>
              </a:ext>
            </a:extLst>
          </p:cNvPr>
          <p:cNvSpPr/>
          <p:nvPr/>
        </p:nvSpPr>
        <p:spPr>
          <a:xfrm>
            <a:off x="2338807" y="5835798"/>
            <a:ext cx="6001303" cy="611777"/>
          </a:xfrm>
          <a:prstGeom prst="rect">
            <a:avLst/>
          </a:prstGeom>
          <a:noFill/>
          <a:ln w="25400">
            <a:solidFill>
              <a:schemeClr val="accent2"/>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4" name="グループ化 23">
            <a:extLst>
              <a:ext uri="{FF2B5EF4-FFF2-40B4-BE49-F238E27FC236}">
                <a16:creationId xmlns:a16="http://schemas.microsoft.com/office/drawing/2014/main" id="{2E7C921A-31EC-43E9-99F6-4062223B00EA}"/>
              </a:ext>
            </a:extLst>
          </p:cNvPr>
          <p:cNvGrpSpPr/>
          <p:nvPr/>
        </p:nvGrpSpPr>
        <p:grpSpPr>
          <a:xfrm>
            <a:off x="8073365" y="5637105"/>
            <a:ext cx="744071" cy="592955"/>
            <a:chOff x="7898572" y="3554758"/>
            <a:chExt cx="744071" cy="592955"/>
          </a:xfrm>
        </p:grpSpPr>
        <p:sp>
          <p:nvSpPr>
            <p:cNvPr id="25" name="楕円 24">
              <a:extLst>
                <a:ext uri="{FF2B5EF4-FFF2-40B4-BE49-F238E27FC236}">
                  <a16:creationId xmlns:a16="http://schemas.microsoft.com/office/drawing/2014/main" id="{06FCDBD6-DA94-42C9-ADB5-92F6FBC0C210}"/>
                </a:ext>
              </a:extLst>
            </p:cNvPr>
            <p:cNvSpPr/>
            <p:nvPr/>
          </p:nvSpPr>
          <p:spPr>
            <a:xfrm>
              <a:off x="7921276" y="3554758"/>
              <a:ext cx="620166" cy="59295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700" dirty="0">
                <a:latin typeface="BIZ UDPゴシック" panose="020B0400000000000000" pitchFamily="50" charset="-128"/>
                <a:ea typeface="BIZ UDPゴシック" panose="020B0400000000000000" pitchFamily="50" charset="-128"/>
              </a:endParaRPr>
            </a:p>
          </p:txBody>
        </p:sp>
        <p:sp>
          <p:nvSpPr>
            <p:cNvPr id="26" name="テキスト ボックス 25">
              <a:extLst>
                <a:ext uri="{FF2B5EF4-FFF2-40B4-BE49-F238E27FC236}">
                  <a16:creationId xmlns:a16="http://schemas.microsoft.com/office/drawing/2014/main" id="{830B6BA3-4D84-4224-8C74-E9CE9D286932}"/>
                </a:ext>
              </a:extLst>
            </p:cNvPr>
            <p:cNvSpPr txBox="1"/>
            <p:nvPr/>
          </p:nvSpPr>
          <p:spPr>
            <a:xfrm>
              <a:off x="7898572" y="3686048"/>
              <a:ext cx="744071" cy="307777"/>
            </a:xfrm>
            <a:prstGeom prst="rect">
              <a:avLst/>
            </a:prstGeom>
            <a:noFill/>
          </p:spPr>
          <p:txBody>
            <a:bodyPr wrap="square" rtlCol="0">
              <a:spAutoFit/>
            </a:bodyPr>
            <a:lstStyle/>
            <a:p>
              <a:r>
                <a:rPr kumimoji="1" lang="ja-JP" altLang="en-US" sz="1400" b="1" dirty="0">
                  <a:solidFill>
                    <a:schemeClr val="bg1"/>
                  </a:solidFill>
                  <a:latin typeface="BIZ UDPゴシック" panose="020B0400000000000000" pitchFamily="50" charset="-128"/>
                  <a:ea typeface="BIZ UDPゴシック" panose="020B0400000000000000" pitchFamily="50" charset="-128"/>
                </a:rPr>
                <a:t>創エネ</a:t>
              </a:r>
            </a:p>
          </p:txBody>
        </p:sp>
      </p:grpSp>
      <p:sp>
        <p:nvSpPr>
          <p:cNvPr id="27" name="テキスト ボックス 26">
            <a:extLst>
              <a:ext uri="{FF2B5EF4-FFF2-40B4-BE49-F238E27FC236}">
                <a16:creationId xmlns:a16="http://schemas.microsoft.com/office/drawing/2014/main" id="{184BADFF-77D7-4ED8-A629-54B950323FD6}"/>
              </a:ext>
            </a:extLst>
          </p:cNvPr>
          <p:cNvSpPr txBox="1"/>
          <p:nvPr/>
        </p:nvSpPr>
        <p:spPr>
          <a:xfrm>
            <a:off x="215648" y="3651022"/>
            <a:ext cx="8195888" cy="307777"/>
          </a:xfrm>
          <a:prstGeom prst="rect">
            <a:avLst/>
          </a:prstGeom>
          <a:noFill/>
        </p:spPr>
        <p:txBody>
          <a:bodyPr wrap="square">
            <a:spAutoFit/>
          </a:bodyPr>
          <a:lstStyle/>
          <a:p>
            <a:pPr>
              <a:spcBef>
                <a:spcPts val="214"/>
              </a:spcBef>
            </a:pPr>
            <a:r>
              <a:rPr kumimoji="1" lang="ja-JP" altLang="en-US" sz="1200" b="1" dirty="0">
                <a:solidFill>
                  <a:srgbClr val="002060"/>
                </a:solidFill>
                <a:latin typeface="BIZ UDPゴシック" panose="020B0400000000000000" pitchFamily="50" charset="-128"/>
                <a:ea typeface="BIZ UDPゴシック" panose="020B0400000000000000" pitchFamily="50" charset="-128"/>
              </a:rPr>
              <a:t>　</a:t>
            </a:r>
            <a:r>
              <a:rPr kumimoji="1" lang="ja-JP" altLang="en-US" sz="1400" b="1" dirty="0">
                <a:solidFill>
                  <a:srgbClr val="002060"/>
                </a:solidFill>
                <a:latin typeface="BIZ UDPゴシック" panose="020B0400000000000000" pitchFamily="50" charset="-128"/>
                <a:ea typeface="BIZ UDPゴシック" panose="020B0400000000000000" pitchFamily="50" charset="-128"/>
              </a:rPr>
              <a:t>＜第</a:t>
            </a:r>
            <a:r>
              <a:rPr kumimoji="1" lang="en-US" altLang="ja-JP" sz="1400" b="1" dirty="0">
                <a:solidFill>
                  <a:srgbClr val="002060"/>
                </a:solidFill>
                <a:latin typeface="BIZ UDPゴシック" panose="020B0400000000000000" pitchFamily="50" charset="-128"/>
                <a:ea typeface="BIZ UDPゴシック" panose="020B0400000000000000" pitchFamily="50" charset="-128"/>
              </a:rPr>
              <a:t>7</a:t>
            </a:r>
            <a:r>
              <a:rPr kumimoji="1" lang="ja-JP" altLang="en-US" sz="1400" b="1" dirty="0">
                <a:solidFill>
                  <a:srgbClr val="002060"/>
                </a:solidFill>
                <a:latin typeface="BIZ UDPゴシック" panose="020B0400000000000000" pitchFamily="50" charset="-128"/>
                <a:ea typeface="BIZ UDPゴシック" panose="020B0400000000000000" pitchFamily="50" charset="-128"/>
              </a:rPr>
              <a:t>次エネルギー基本計画 ／地球温暖化対策計画 （</a:t>
            </a:r>
            <a:r>
              <a:rPr kumimoji="1" lang="en-US" altLang="ja-JP" sz="1400" b="1" dirty="0">
                <a:solidFill>
                  <a:srgbClr val="002060"/>
                </a:solidFill>
                <a:latin typeface="BIZ UDPゴシック" panose="020B0400000000000000" pitchFamily="50" charset="-128"/>
                <a:ea typeface="BIZ UDPゴシック" panose="020B0400000000000000" pitchFamily="50" charset="-128"/>
              </a:rPr>
              <a:t>R</a:t>
            </a:r>
            <a:r>
              <a:rPr kumimoji="1" lang="ja-JP" altLang="en-US" sz="1400" b="1" dirty="0">
                <a:solidFill>
                  <a:srgbClr val="002060"/>
                </a:solidFill>
                <a:latin typeface="BIZ UDPゴシック" panose="020B0400000000000000" pitchFamily="50" charset="-128"/>
                <a:ea typeface="BIZ UDPゴシック" panose="020B0400000000000000" pitchFamily="50" charset="-128"/>
              </a:rPr>
              <a:t>７．２閣議決定）＞</a:t>
            </a:r>
            <a:endParaRPr kumimoji="1" lang="en-US" altLang="ja-JP" sz="1200" b="1" dirty="0">
              <a:solidFill>
                <a:srgbClr val="002060"/>
              </a:solidFill>
              <a:latin typeface="BIZ UDPゴシック" panose="020B0400000000000000" pitchFamily="50" charset="-128"/>
              <a:ea typeface="BIZ UDPゴシック" panose="020B0400000000000000" pitchFamily="50" charset="-128"/>
            </a:endParaRPr>
          </a:p>
        </p:txBody>
      </p:sp>
      <p:sp>
        <p:nvSpPr>
          <p:cNvPr id="28" name="テキスト ボックス 27">
            <a:extLst>
              <a:ext uri="{FF2B5EF4-FFF2-40B4-BE49-F238E27FC236}">
                <a16:creationId xmlns:a16="http://schemas.microsoft.com/office/drawing/2014/main" id="{726CE954-8CF8-465B-ABDF-18B29881810F}"/>
              </a:ext>
            </a:extLst>
          </p:cNvPr>
          <p:cNvSpPr txBox="1"/>
          <p:nvPr/>
        </p:nvSpPr>
        <p:spPr>
          <a:xfrm>
            <a:off x="252969" y="896052"/>
            <a:ext cx="5168270" cy="307777"/>
          </a:xfrm>
          <a:prstGeom prst="rect">
            <a:avLst/>
          </a:prstGeom>
          <a:noFill/>
        </p:spPr>
        <p:txBody>
          <a:bodyPr wrap="square">
            <a:spAutoFit/>
          </a:bodyPr>
          <a:lstStyle/>
          <a:p>
            <a:pPr>
              <a:spcBef>
                <a:spcPts val="214"/>
              </a:spcBef>
            </a:pPr>
            <a:r>
              <a:rPr kumimoji="1" lang="ja-JP" altLang="en-US" sz="1200" b="1" dirty="0">
                <a:solidFill>
                  <a:srgbClr val="002060"/>
                </a:solidFill>
                <a:latin typeface="BIZ UDPゴシック" panose="020B0400000000000000" pitchFamily="50" charset="-128"/>
                <a:ea typeface="BIZ UDPゴシック" panose="020B0400000000000000" pitchFamily="50" charset="-128"/>
              </a:rPr>
              <a:t>　</a:t>
            </a:r>
            <a:r>
              <a:rPr kumimoji="1" lang="ja-JP" altLang="en-US" sz="1400" b="1" dirty="0">
                <a:solidFill>
                  <a:srgbClr val="002060"/>
                </a:solidFill>
                <a:latin typeface="BIZ UDPゴシック" panose="020B0400000000000000" pitchFamily="50" charset="-128"/>
                <a:ea typeface="BIZ UDPゴシック" panose="020B0400000000000000" pitchFamily="50" charset="-128"/>
              </a:rPr>
              <a:t>＜</a:t>
            </a:r>
            <a:r>
              <a:rPr kumimoji="1" lang="en-US" altLang="ja-JP" sz="1400" b="1" dirty="0">
                <a:solidFill>
                  <a:srgbClr val="002060"/>
                </a:solidFill>
                <a:latin typeface="BIZ UDPゴシック" panose="020B0400000000000000" pitchFamily="50" charset="-128"/>
                <a:ea typeface="BIZ UDPゴシック" panose="020B0400000000000000" pitchFamily="50" charset="-128"/>
              </a:rPr>
              <a:t>2050</a:t>
            </a:r>
            <a:r>
              <a:rPr kumimoji="1" lang="ja-JP" altLang="en-US" sz="1400" b="1" dirty="0">
                <a:solidFill>
                  <a:srgbClr val="002060"/>
                </a:solidFill>
                <a:latin typeface="BIZ UDPゴシック" panose="020B0400000000000000" pitchFamily="50" charset="-128"/>
                <a:ea typeface="BIZ UDPゴシック" panose="020B0400000000000000" pitchFamily="50" charset="-128"/>
              </a:rPr>
              <a:t>年カーボンニュートラルの実現に向けたアプローチ＞</a:t>
            </a:r>
            <a:endParaRPr kumimoji="1" lang="en-US" altLang="ja-JP" sz="1400" b="1" dirty="0">
              <a:solidFill>
                <a:srgbClr val="002060"/>
              </a:solidFill>
              <a:latin typeface="BIZ UDPゴシック" panose="020B0400000000000000" pitchFamily="50" charset="-128"/>
              <a:ea typeface="BIZ UDPゴシック" panose="020B0400000000000000" pitchFamily="50" charset="-128"/>
            </a:endParaRPr>
          </a:p>
        </p:txBody>
      </p:sp>
      <p:graphicFrame>
        <p:nvGraphicFramePr>
          <p:cNvPr id="29" name="表 21">
            <a:extLst>
              <a:ext uri="{FF2B5EF4-FFF2-40B4-BE49-F238E27FC236}">
                <a16:creationId xmlns:a16="http://schemas.microsoft.com/office/drawing/2014/main" id="{6E069EA3-0DCC-4DB7-8844-EA857DE867A6}"/>
              </a:ext>
            </a:extLst>
          </p:cNvPr>
          <p:cNvGraphicFramePr>
            <a:graphicFrameLocks noGrp="1"/>
          </p:cNvGraphicFramePr>
          <p:nvPr>
            <p:extLst>
              <p:ext uri="{D42A27DB-BD31-4B8C-83A1-F6EECF244321}">
                <p14:modId xmlns:p14="http://schemas.microsoft.com/office/powerpoint/2010/main" val="3837062156"/>
              </p:ext>
            </p:extLst>
          </p:nvPr>
        </p:nvGraphicFramePr>
        <p:xfrm>
          <a:off x="4605522" y="1425006"/>
          <a:ext cx="3990975" cy="370840"/>
        </p:xfrm>
        <a:graphic>
          <a:graphicData uri="http://schemas.openxmlformats.org/drawingml/2006/table">
            <a:tbl>
              <a:tblPr>
                <a:tableStyleId>{5C22544A-7EE6-4342-B048-85BDC9FD1C3A}</a:tableStyleId>
              </a:tblPr>
              <a:tblGrid>
                <a:gridCol w="703863">
                  <a:extLst>
                    <a:ext uri="{9D8B030D-6E8A-4147-A177-3AD203B41FA5}">
                      <a16:colId xmlns:a16="http://schemas.microsoft.com/office/drawing/2014/main" val="1255625913"/>
                    </a:ext>
                  </a:extLst>
                </a:gridCol>
                <a:gridCol w="3287112">
                  <a:extLst>
                    <a:ext uri="{9D8B030D-6E8A-4147-A177-3AD203B41FA5}">
                      <a16:colId xmlns:a16="http://schemas.microsoft.com/office/drawing/2014/main" val="472689367"/>
                    </a:ext>
                  </a:extLst>
                </a:gridCol>
              </a:tblGrid>
              <a:tr h="370840">
                <a:tc>
                  <a:txBody>
                    <a:bodyPr/>
                    <a:lstStyle/>
                    <a:p>
                      <a:pPr algn="ctr"/>
                      <a:r>
                        <a:rPr kumimoji="1" lang="ja-JP" altLang="en-US" sz="1400" dirty="0">
                          <a:solidFill>
                            <a:schemeClr val="bg1"/>
                          </a:solidFill>
                          <a:latin typeface="BIZ UDPゴシック" panose="020B0400000000000000" pitchFamily="50" charset="-128"/>
                          <a:ea typeface="BIZ UDPゴシック" panose="020B0400000000000000" pitchFamily="50" charset="-128"/>
                        </a:rPr>
                        <a:t>省エネ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r>
                        <a:rPr kumimoji="1" lang="en-US" altLang="ja-JP" sz="1600" b="1" dirty="0">
                          <a:solidFill>
                            <a:srgbClr val="00B050"/>
                          </a:solidFill>
                          <a:latin typeface="BIZ UDPゴシック" panose="020B0400000000000000" pitchFamily="50" charset="-128"/>
                          <a:ea typeface="BIZ UDPゴシック" panose="020B0400000000000000" pitchFamily="50" charset="-128"/>
                        </a:rPr>
                        <a:t>ZEH</a:t>
                      </a:r>
                      <a:r>
                        <a:rPr kumimoji="1" lang="ja-JP" altLang="en-US" sz="1600" b="1" dirty="0">
                          <a:solidFill>
                            <a:srgbClr val="00B050"/>
                          </a:solidFill>
                          <a:latin typeface="BIZ UDPゴシック" panose="020B0400000000000000" pitchFamily="50" charset="-128"/>
                          <a:ea typeface="BIZ UDPゴシック" panose="020B0400000000000000" pitchFamily="50" charset="-128"/>
                        </a:rPr>
                        <a:t>、</a:t>
                      </a:r>
                      <a:r>
                        <a:rPr kumimoji="1" lang="en-US" altLang="ja-JP" sz="1600" b="1" dirty="0">
                          <a:solidFill>
                            <a:srgbClr val="00B050"/>
                          </a:solidFill>
                          <a:latin typeface="BIZ UDPゴシック" panose="020B0400000000000000" pitchFamily="50" charset="-128"/>
                          <a:ea typeface="BIZ UDPゴシック" panose="020B0400000000000000" pitchFamily="50" charset="-128"/>
                        </a:rPr>
                        <a:t>ZEB</a:t>
                      </a:r>
                      <a:r>
                        <a:rPr kumimoji="1" lang="ja-JP" altLang="en-US" sz="1400" dirty="0">
                          <a:latin typeface="BIZ UDPゴシック" panose="020B0400000000000000" pitchFamily="50" charset="-128"/>
                          <a:ea typeface="BIZ UDPゴシック" panose="020B0400000000000000" pitchFamily="50" charset="-128"/>
                        </a:rPr>
                        <a:t>の普及促進</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64582493"/>
                  </a:ext>
                </a:extLst>
              </a:tr>
            </a:tbl>
          </a:graphicData>
        </a:graphic>
      </p:graphicFrame>
      <p:graphicFrame>
        <p:nvGraphicFramePr>
          <p:cNvPr id="30" name="表 21">
            <a:extLst>
              <a:ext uri="{FF2B5EF4-FFF2-40B4-BE49-F238E27FC236}">
                <a16:creationId xmlns:a16="http://schemas.microsoft.com/office/drawing/2014/main" id="{D16F06A5-602D-44CC-BA5C-BB7AD9D1405A}"/>
              </a:ext>
            </a:extLst>
          </p:cNvPr>
          <p:cNvGraphicFramePr>
            <a:graphicFrameLocks noGrp="1"/>
          </p:cNvGraphicFramePr>
          <p:nvPr>
            <p:extLst>
              <p:ext uri="{D42A27DB-BD31-4B8C-83A1-F6EECF244321}">
                <p14:modId xmlns:p14="http://schemas.microsoft.com/office/powerpoint/2010/main" val="4293433354"/>
              </p:ext>
            </p:extLst>
          </p:nvPr>
        </p:nvGraphicFramePr>
        <p:xfrm>
          <a:off x="4605522" y="2103250"/>
          <a:ext cx="3990975" cy="370840"/>
        </p:xfrm>
        <a:graphic>
          <a:graphicData uri="http://schemas.openxmlformats.org/drawingml/2006/table">
            <a:tbl>
              <a:tblPr>
                <a:tableStyleId>{5C22544A-7EE6-4342-B048-85BDC9FD1C3A}</a:tableStyleId>
              </a:tblPr>
              <a:tblGrid>
                <a:gridCol w="703863">
                  <a:extLst>
                    <a:ext uri="{9D8B030D-6E8A-4147-A177-3AD203B41FA5}">
                      <a16:colId xmlns:a16="http://schemas.microsoft.com/office/drawing/2014/main" val="1255625913"/>
                    </a:ext>
                  </a:extLst>
                </a:gridCol>
                <a:gridCol w="3287112">
                  <a:extLst>
                    <a:ext uri="{9D8B030D-6E8A-4147-A177-3AD203B41FA5}">
                      <a16:colId xmlns:a16="http://schemas.microsoft.com/office/drawing/2014/main" val="472689367"/>
                    </a:ext>
                  </a:extLst>
                </a:gridCol>
              </a:tblGrid>
              <a:tr h="370840">
                <a:tc>
                  <a:txBody>
                    <a:bodyPr/>
                    <a:lstStyle/>
                    <a:p>
                      <a:pPr algn="ctr"/>
                      <a:r>
                        <a:rPr kumimoji="1" lang="ja-JP" altLang="en-US" sz="1400" dirty="0">
                          <a:solidFill>
                            <a:schemeClr val="bg1"/>
                          </a:solidFill>
                          <a:latin typeface="BIZ UDPゴシック" panose="020B0400000000000000" pitchFamily="50" charset="-128"/>
                          <a:ea typeface="BIZ UDPゴシック" panose="020B0400000000000000" pitchFamily="50" charset="-128"/>
                        </a:rPr>
                        <a:t>創エネ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kumimoji="1" lang="ja-JP" altLang="en-US" sz="1600" b="1" dirty="0">
                          <a:solidFill>
                            <a:schemeClr val="accent2"/>
                          </a:solidFill>
                          <a:latin typeface="BIZ UDPゴシック" panose="020B0400000000000000" pitchFamily="50" charset="-128"/>
                          <a:ea typeface="BIZ UDPゴシック" panose="020B0400000000000000" pitchFamily="50" charset="-128"/>
                        </a:rPr>
                        <a:t>再生可能エネルギー</a:t>
                      </a:r>
                      <a:r>
                        <a:rPr kumimoji="1" lang="ja-JP" altLang="en-US" sz="1400" dirty="0">
                          <a:latin typeface="BIZ UDPゴシック" panose="020B0400000000000000" pitchFamily="50" charset="-128"/>
                          <a:ea typeface="BIZ UDPゴシック" panose="020B0400000000000000" pitchFamily="50" charset="-128"/>
                        </a:rPr>
                        <a:t>の導入促進</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64582493"/>
                  </a:ext>
                </a:extLst>
              </a:tr>
            </a:tbl>
          </a:graphicData>
        </a:graphic>
      </p:graphicFrame>
      <p:pic>
        <p:nvPicPr>
          <p:cNvPr id="31" name="図 30">
            <a:extLst>
              <a:ext uri="{FF2B5EF4-FFF2-40B4-BE49-F238E27FC236}">
                <a16:creationId xmlns:a16="http://schemas.microsoft.com/office/drawing/2014/main" id="{9B1757D3-3423-4910-A51C-DF0ED4241864}"/>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72414" y1="31481" x2="72414" y2="31481"/>
                        <a14:foregroundMark x1="72414" y1="38889" x2="72414" y2="38889"/>
                        <a14:foregroundMark x1="70690" y1="51852" x2="70690" y2="51852"/>
                        <a14:foregroundMark x1="70690" y1="66667" x2="70690" y2="66667"/>
                        <a14:foregroundMark x1="65517" y1="70370" x2="65517" y2="70370"/>
                      </a14:backgroundRemoval>
                    </a14:imgEffect>
                  </a14:imgLayer>
                </a14:imgProps>
              </a:ext>
            </a:extLst>
          </a:blip>
          <a:stretch>
            <a:fillRect/>
          </a:stretch>
        </p:blipFill>
        <p:spPr>
          <a:xfrm>
            <a:off x="3015595" y="1179253"/>
            <a:ext cx="552450" cy="514350"/>
          </a:xfrm>
          <a:prstGeom prst="rect">
            <a:avLst/>
          </a:prstGeom>
        </p:spPr>
      </p:pic>
      <p:pic>
        <p:nvPicPr>
          <p:cNvPr id="32" name="図 31">
            <a:extLst>
              <a:ext uri="{FF2B5EF4-FFF2-40B4-BE49-F238E27FC236}">
                <a16:creationId xmlns:a16="http://schemas.microsoft.com/office/drawing/2014/main" id="{6AA12D42-EDE2-43D3-8BE6-5BCEB27E97B7}"/>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foregroundMark x1="27273" y1="28333" x2="27273" y2="28333"/>
                        <a14:foregroundMark x1="30303" y1="16667" x2="30303" y2="16667"/>
                        <a14:foregroundMark x1="39394" y1="18333" x2="39394" y2="18333"/>
                        <a14:foregroundMark x1="22727" y1="20000" x2="22727" y2="20000"/>
                        <a14:foregroundMark x1="18182" y1="30000" x2="18182" y2="30000"/>
                        <a14:foregroundMark x1="22727" y1="40000" x2="22727" y2="40000"/>
                        <a14:foregroundMark x1="43939" y1="31667" x2="43939" y2="31667"/>
                        <a14:foregroundMark x1="46970" y1="30000" x2="46970" y2="30000"/>
                        <a14:foregroundMark x1="42424" y1="26667" x2="42424" y2="26667"/>
                      </a14:backgroundRemoval>
                    </a14:imgEffect>
                  </a14:imgLayer>
                </a14:imgProps>
              </a:ext>
            </a:extLst>
          </a:blip>
          <a:stretch>
            <a:fillRect/>
          </a:stretch>
        </p:blipFill>
        <p:spPr>
          <a:xfrm>
            <a:off x="3661894" y="1492282"/>
            <a:ext cx="628650" cy="571500"/>
          </a:xfrm>
          <a:prstGeom prst="rect">
            <a:avLst/>
          </a:prstGeom>
        </p:spPr>
      </p:pic>
      <p:sp>
        <p:nvSpPr>
          <p:cNvPr id="33" name="テキスト ボックス 32">
            <a:extLst>
              <a:ext uri="{FF2B5EF4-FFF2-40B4-BE49-F238E27FC236}">
                <a16:creationId xmlns:a16="http://schemas.microsoft.com/office/drawing/2014/main" id="{0D5D9D2E-EFA4-4BAB-854E-1C210807339C}"/>
              </a:ext>
            </a:extLst>
          </p:cNvPr>
          <p:cNvSpPr txBox="1"/>
          <p:nvPr/>
        </p:nvSpPr>
        <p:spPr>
          <a:xfrm>
            <a:off x="5391110" y="2857285"/>
            <a:ext cx="2186210" cy="338554"/>
          </a:xfrm>
          <a:prstGeom prst="rect">
            <a:avLst/>
          </a:prstGeom>
          <a:noFill/>
        </p:spPr>
        <p:txBody>
          <a:bodyPr wrap="square" rtlCol="0">
            <a:spAutoFit/>
          </a:bodyPr>
          <a:lstStyle/>
          <a:p>
            <a:r>
              <a:rPr kumimoji="1" lang="en-US" altLang="ja-JP" sz="1600" b="1" dirty="0">
                <a:solidFill>
                  <a:schemeClr val="accent1"/>
                </a:solidFill>
                <a:latin typeface="BIZ UDPゴシック" panose="020B0400000000000000" pitchFamily="50" charset="-128"/>
                <a:ea typeface="BIZ UDPゴシック" panose="020B0400000000000000" pitchFamily="50" charset="-128"/>
              </a:rPr>
              <a:t>CO</a:t>
            </a:r>
            <a:r>
              <a:rPr kumimoji="1" lang="en-US" altLang="ja-JP" sz="1600" b="1" baseline="-25000" dirty="0">
                <a:solidFill>
                  <a:schemeClr val="accent1"/>
                </a:solidFill>
                <a:latin typeface="BIZ UDPゴシック" panose="020B0400000000000000" pitchFamily="50" charset="-128"/>
                <a:ea typeface="BIZ UDPゴシック" panose="020B0400000000000000" pitchFamily="50" charset="-128"/>
              </a:rPr>
              <a:t>2</a:t>
            </a:r>
            <a:r>
              <a:rPr kumimoji="1" lang="ja-JP" altLang="en-US" sz="1600" b="1" dirty="0">
                <a:solidFill>
                  <a:schemeClr val="accent1"/>
                </a:solidFill>
                <a:latin typeface="BIZ UDPゴシック" panose="020B0400000000000000" pitchFamily="50" charset="-128"/>
                <a:ea typeface="BIZ UDPゴシック" panose="020B0400000000000000" pitchFamily="50" charset="-128"/>
              </a:rPr>
              <a:t>排出量実質ゼロ</a:t>
            </a:r>
            <a:r>
              <a:rPr kumimoji="1" lang="en-US" altLang="ja-JP" sz="1600" b="1" dirty="0">
                <a:solidFill>
                  <a:schemeClr val="accent1"/>
                </a:solidFill>
                <a:latin typeface="BIZ UDPゴシック" panose="020B0400000000000000" pitchFamily="50" charset="-128"/>
                <a:ea typeface="BIZ UDPゴシック" panose="020B0400000000000000" pitchFamily="50" charset="-128"/>
              </a:rPr>
              <a:t>!</a:t>
            </a:r>
          </a:p>
        </p:txBody>
      </p:sp>
      <p:grpSp>
        <p:nvGrpSpPr>
          <p:cNvPr id="34" name="グループ化 33">
            <a:extLst>
              <a:ext uri="{FF2B5EF4-FFF2-40B4-BE49-F238E27FC236}">
                <a16:creationId xmlns:a16="http://schemas.microsoft.com/office/drawing/2014/main" id="{6C91E193-F6F5-4BB7-BE39-1F6D20401720}"/>
              </a:ext>
            </a:extLst>
          </p:cNvPr>
          <p:cNvGrpSpPr/>
          <p:nvPr/>
        </p:nvGrpSpPr>
        <p:grpSpPr>
          <a:xfrm>
            <a:off x="3175746" y="2833850"/>
            <a:ext cx="1247175" cy="692478"/>
            <a:chOff x="9208194" y="2527770"/>
            <a:chExt cx="1247175" cy="692478"/>
          </a:xfrm>
        </p:grpSpPr>
        <p:sp useBgFill="1">
          <p:nvSpPr>
            <p:cNvPr id="35" name="正方形/長方形 34">
              <a:extLst>
                <a:ext uri="{FF2B5EF4-FFF2-40B4-BE49-F238E27FC236}">
                  <a16:creationId xmlns:a16="http://schemas.microsoft.com/office/drawing/2014/main" id="{D9FC9A35-3F09-4DC5-B1E3-321A9DA76F87}"/>
                </a:ext>
              </a:extLst>
            </p:cNvPr>
            <p:cNvSpPr/>
            <p:nvPr/>
          </p:nvSpPr>
          <p:spPr>
            <a:xfrm>
              <a:off x="9208194" y="2689724"/>
              <a:ext cx="887390" cy="4298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6" name="Picture 4" descr="ネット・ゼロ・エネルギー・ビル（略称ZEB）の概念の画像">
              <a:extLst>
                <a:ext uri="{FF2B5EF4-FFF2-40B4-BE49-F238E27FC236}">
                  <a16:creationId xmlns:a16="http://schemas.microsoft.com/office/drawing/2014/main" id="{8AE879EC-052B-4980-A5C5-420D69C07EF9}"/>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a:stretch/>
          </p:blipFill>
          <p:spPr bwMode="auto">
            <a:xfrm>
              <a:off x="9426486" y="2527770"/>
              <a:ext cx="1028883" cy="692478"/>
            </a:xfrm>
            <a:prstGeom prst="rect">
              <a:avLst/>
            </a:prstGeom>
            <a:noFill/>
            <a:extLst>
              <a:ext uri="{909E8E84-426E-40DD-AFC4-6F175D3DCCD1}">
                <a14:hiddenFill xmlns:a14="http://schemas.microsoft.com/office/drawing/2010/main">
                  <a:solidFill>
                    <a:srgbClr val="FFFFFF"/>
                  </a:solidFill>
                </a14:hiddenFill>
              </a:ext>
            </a:extLst>
          </p:spPr>
        </p:pic>
      </p:grpSp>
      <p:sp>
        <p:nvSpPr>
          <p:cNvPr id="37" name="四角形: 角を丸くする 36">
            <a:extLst>
              <a:ext uri="{FF2B5EF4-FFF2-40B4-BE49-F238E27FC236}">
                <a16:creationId xmlns:a16="http://schemas.microsoft.com/office/drawing/2014/main" id="{CD140207-AFA6-436C-A9D6-718F2207D236}"/>
              </a:ext>
            </a:extLst>
          </p:cNvPr>
          <p:cNvSpPr>
            <a:spLocks/>
          </p:cNvSpPr>
          <p:nvPr/>
        </p:nvSpPr>
        <p:spPr>
          <a:xfrm>
            <a:off x="2465832" y="2868390"/>
            <a:ext cx="792000" cy="522531"/>
          </a:xfrm>
          <a:prstGeom prst="roundRect">
            <a:avLst/>
          </a:prstGeom>
          <a:solidFill>
            <a:schemeClr val="bg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00" b="1" dirty="0">
                <a:solidFill>
                  <a:schemeClr val="tx1"/>
                </a:solidFill>
                <a:latin typeface="BIZ UDPゴシック" panose="020B0400000000000000" pitchFamily="50" charset="-128"/>
                <a:ea typeface="BIZ UDPゴシック" panose="020B0400000000000000" pitchFamily="50" charset="-128"/>
              </a:rPr>
              <a:t>再生可能</a:t>
            </a:r>
            <a:endParaRPr kumimoji="1" lang="en-US" altLang="ja-JP" sz="900" b="1"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900" b="1" dirty="0">
                <a:solidFill>
                  <a:schemeClr val="tx1"/>
                </a:solidFill>
                <a:latin typeface="BIZ UDPゴシック" panose="020B0400000000000000" pitchFamily="50" charset="-128"/>
                <a:ea typeface="BIZ UDPゴシック" panose="020B0400000000000000" pitchFamily="50" charset="-128"/>
              </a:rPr>
              <a:t>エネルギー</a:t>
            </a:r>
            <a:endParaRPr kumimoji="1" lang="en-US" altLang="ja-JP" sz="900" b="1"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900" b="1" dirty="0">
                <a:solidFill>
                  <a:schemeClr val="tx1"/>
                </a:solidFill>
                <a:latin typeface="BIZ UDPゴシック" panose="020B0400000000000000" pitchFamily="50" charset="-128"/>
                <a:ea typeface="BIZ UDPゴシック" panose="020B0400000000000000" pitchFamily="50" charset="-128"/>
              </a:rPr>
              <a:t>創出</a:t>
            </a:r>
            <a:endParaRPr kumimoji="1" lang="ja-JP" altLang="en-US" sz="1000" b="1" dirty="0">
              <a:solidFill>
                <a:schemeClr val="tx1"/>
              </a:solidFill>
              <a:latin typeface="BIZ UDPゴシック" panose="020B0400000000000000" pitchFamily="50" charset="-128"/>
              <a:ea typeface="BIZ UDPゴシック" panose="020B0400000000000000" pitchFamily="50" charset="-128"/>
            </a:endParaRPr>
          </a:p>
        </p:txBody>
      </p:sp>
      <p:sp>
        <p:nvSpPr>
          <p:cNvPr id="38" name="矢印: 山形 37">
            <a:extLst>
              <a:ext uri="{FF2B5EF4-FFF2-40B4-BE49-F238E27FC236}">
                <a16:creationId xmlns:a16="http://schemas.microsoft.com/office/drawing/2014/main" id="{74DF8306-407A-4BC7-8A65-A3E0E1402F58}"/>
              </a:ext>
            </a:extLst>
          </p:cNvPr>
          <p:cNvSpPr/>
          <p:nvPr/>
        </p:nvSpPr>
        <p:spPr>
          <a:xfrm>
            <a:off x="4649285" y="2877039"/>
            <a:ext cx="427092" cy="28969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9" name="四角形: 角を丸くする 38">
            <a:extLst>
              <a:ext uri="{FF2B5EF4-FFF2-40B4-BE49-F238E27FC236}">
                <a16:creationId xmlns:a16="http://schemas.microsoft.com/office/drawing/2014/main" id="{8AE3F004-A470-4C14-9BC0-2661CE16B9A1}"/>
              </a:ext>
            </a:extLst>
          </p:cNvPr>
          <p:cNvSpPr>
            <a:spLocks/>
          </p:cNvSpPr>
          <p:nvPr/>
        </p:nvSpPr>
        <p:spPr>
          <a:xfrm>
            <a:off x="407679" y="2927570"/>
            <a:ext cx="1008000" cy="3600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ja-JP" altLang="en-US" sz="900" b="1" dirty="0">
                <a:solidFill>
                  <a:schemeClr val="tx1"/>
                </a:solidFill>
                <a:latin typeface="BIZ UDPゴシック" panose="020B0400000000000000" pitchFamily="50" charset="-128"/>
                <a:ea typeface="BIZ UDPゴシック" panose="020B0400000000000000" pitchFamily="50" charset="-128"/>
              </a:rPr>
              <a:t>従来の建物で</a:t>
            </a:r>
            <a:endParaRPr kumimoji="1" lang="en-US" altLang="ja-JP" sz="900" b="1"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900" b="1" dirty="0">
                <a:solidFill>
                  <a:schemeClr val="tx1"/>
                </a:solidFill>
                <a:latin typeface="BIZ UDPゴシック" panose="020B0400000000000000" pitchFamily="50" charset="-128"/>
                <a:ea typeface="BIZ UDPゴシック" panose="020B0400000000000000" pitchFamily="50" charset="-128"/>
              </a:rPr>
              <a:t>必要な</a:t>
            </a:r>
            <a:endParaRPr kumimoji="1" lang="en-US" altLang="ja-JP" sz="900" b="1"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900" b="1" dirty="0">
                <a:solidFill>
                  <a:schemeClr val="tx1"/>
                </a:solidFill>
                <a:latin typeface="BIZ UDPゴシック" panose="020B0400000000000000" pitchFamily="50" charset="-128"/>
                <a:ea typeface="BIZ UDPゴシック" panose="020B0400000000000000" pitchFamily="50" charset="-128"/>
              </a:rPr>
              <a:t>エネルギー</a:t>
            </a:r>
          </a:p>
        </p:txBody>
      </p:sp>
      <p:sp>
        <p:nvSpPr>
          <p:cNvPr id="40" name="四角形: 角を丸くする 39">
            <a:extLst>
              <a:ext uri="{FF2B5EF4-FFF2-40B4-BE49-F238E27FC236}">
                <a16:creationId xmlns:a16="http://schemas.microsoft.com/office/drawing/2014/main" id="{05CBE348-B19B-4E00-8C39-2673945E90C0}"/>
              </a:ext>
            </a:extLst>
          </p:cNvPr>
          <p:cNvSpPr>
            <a:spLocks/>
          </p:cNvSpPr>
          <p:nvPr/>
        </p:nvSpPr>
        <p:spPr>
          <a:xfrm>
            <a:off x="1429667" y="2867373"/>
            <a:ext cx="792000" cy="360000"/>
          </a:xfrm>
          <a:prstGeom prst="roundRect">
            <a:avLst/>
          </a:prstGeom>
          <a:solidFill>
            <a:schemeClr val="bg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00" b="1" dirty="0">
                <a:solidFill>
                  <a:schemeClr val="tx1"/>
                </a:solidFill>
                <a:latin typeface="BIZ UDPゴシック" panose="020B0400000000000000" pitchFamily="50" charset="-128"/>
                <a:ea typeface="BIZ UDPゴシック" panose="020B0400000000000000" pitchFamily="50" charset="-128"/>
              </a:rPr>
              <a:t>エネルギー</a:t>
            </a:r>
            <a:endParaRPr kumimoji="1" lang="en-US" altLang="ja-JP" sz="900" b="1"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900" b="1" dirty="0">
                <a:solidFill>
                  <a:schemeClr val="tx1"/>
                </a:solidFill>
                <a:latin typeface="BIZ UDPゴシック" panose="020B0400000000000000" pitchFamily="50" charset="-128"/>
                <a:ea typeface="BIZ UDPゴシック" panose="020B0400000000000000" pitchFamily="50" charset="-128"/>
              </a:rPr>
              <a:t>消費</a:t>
            </a:r>
          </a:p>
        </p:txBody>
      </p:sp>
      <p:pic>
        <p:nvPicPr>
          <p:cNvPr id="41" name="Picture 2" descr="取組み">
            <a:extLst>
              <a:ext uri="{FF2B5EF4-FFF2-40B4-BE49-F238E27FC236}">
                <a16:creationId xmlns:a16="http://schemas.microsoft.com/office/drawing/2014/main" id="{4A9BE505-4639-43AB-A495-EBBB67F7594D}"/>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a:stretch/>
        </p:blipFill>
        <p:spPr bwMode="auto">
          <a:xfrm>
            <a:off x="366409" y="4648043"/>
            <a:ext cx="2682440" cy="307777"/>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 descr="取組み">
            <a:extLst>
              <a:ext uri="{FF2B5EF4-FFF2-40B4-BE49-F238E27FC236}">
                <a16:creationId xmlns:a16="http://schemas.microsoft.com/office/drawing/2014/main" id="{18560BB9-56AC-49C6-933C-8AC63B5FD47E}"/>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a:stretch/>
        </p:blipFill>
        <p:spPr bwMode="auto">
          <a:xfrm>
            <a:off x="1207805" y="4935091"/>
            <a:ext cx="1530529" cy="459158"/>
          </a:xfrm>
          <a:prstGeom prst="rect">
            <a:avLst/>
          </a:prstGeom>
          <a:noFill/>
        </p:spPr>
      </p:pic>
      <p:sp>
        <p:nvSpPr>
          <p:cNvPr id="43" name="テキスト ボックス 42">
            <a:extLst>
              <a:ext uri="{FF2B5EF4-FFF2-40B4-BE49-F238E27FC236}">
                <a16:creationId xmlns:a16="http://schemas.microsoft.com/office/drawing/2014/main" id="{9A68C4AB-7449-46C7-8998-12026F4C17E7}"/>
              </a:ext>
            </a:extLst>
          </p:cNvPr>
          <p:cNvSpPr txBox="1"/>
          <p:nvPr/>
        </p:nvSpPr>
        <p:spPr>
          <a:xfrm>
            <a:off x="268636" y="559672"/>
            <a:ext cx="6350034" cy="338554"/>
          </a:xfrm>
          <a:prstGeom prst="rect">
            <a:avLst/>
          </a:prstGeom>
          <a:noFill/>
        </p:spPr>
        <p:txBody>
          <a:bodyPr wrap="square">
            <a:spAutoFit/>
          </a:bodyPr>
          <a:lstStyle/>
          <a:p>
            <a:pPr>
              <a:spcBef>
                <a:spcPts val="214"/>
              </a:spcBef>
            </a:pPr>
            <a:r>
              <a:rPr kumimoji="1" lang="ja-JP" altLang="en-US" sz="1600" b="1" dirty="0">
                <a:solidFill>
                  <a:srgbClr val="002060"/>
                </a:solidFill>
                <a:latin typeface="BIZ UDPゴシック" panose="020B0400000000000000" pitchFamily="50" charset="-128"/>
                <a:ea typeface="BIZ UDPゴシック" panose="020B0400000000000000" pitchFamily="50" charset="-128"/>
              </a:rPr>
              <a:t>○国における住宅・建築物の省エネ化・脱炭素化の方針</a:t>
            </a:r>
            <a:endParaRPr kumimoji="1" lang="en-US" altLang="ja-JP" sz="1600" b="1" dirty="0">
              <a:solidFill>
                <a:srgbClr val="002060"/>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0540315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a:extLst>
              <a:ext uri="{FF2B5EF4-FFF2-40B4-BE49-F238E27FC236}">
                <a16:creationId xmlns:a16="http://schemas.microsoft.com/office/drawing/2014/main" id="{B2396951-88B1-43F0-8907-4BD4702C690A}"/>
              </a:ext>
            </a:extLst>
          </p:cNvPr>
          <p:cNvPicPr>
            <a:picLocks noChangeAspect="1"/>
          </p:cNvPicPr>
          <p:nvPr/>
        </p:nvPicPr>
        <p:blipFill>
          <a:blip r:embed="rId2"/>
          <a:stretch>
            <a:fillRect/>
          </a:stretch>
        </p:blipFill>
        <p:spPr>
          <a:xfrm>
            <a:off x="1036130" y="1117752"/>
            <a:ext cx="6137863" cy="1952169"/>
          </a:xfrm>
          <a:prstGeom prst="rect">
            <a:avLst/>
          </a:prstGeom>
        </p:spPr>
      </p:pic>
      <p:sp>
        <p:nvSpPr>
          <p:cNvPr id="4" name="スライド番号プレースホルダー 3">
            <a:extLst>
              <a:ext uri="{FF2B5EF4-FFF2-40B4-BE49-F238E27FC236}">
                <a16:creationId xmlns:a16="http://schemas.microsoft.com/office/drawing/2014/main" id="{B2840B1E-BD1B-49A6-B77F-AA9572488F6D}"/>
              </a:ext>
            </a:extLst>
          </p:cNvPr>
          <p:cNvSpPr>
            <a:spLocks noGrp="1"/>
          </p:cNvSpPr>
          <p:nvPr>
            <p:ph type="sldNum" sz="quarter" idx="12"/>
          </p:nvPr>
        </p:nvSpPr>
        <p:spPr>
          <a:xfrm>
            <a:off x="6812388" y="6488973"/>
            <a:ext cx="2057400" cy="365125"/>
          </a:xfrm>
        </p:spPr>
        <p:txBody>
          <a:bodyPr/>
          <a:lstStyle/>
          <a:p>
            <a:fld id="{203A2EBC-B70D-400C-B624-6CE949F69608}" type="slidenum">
              <a:rPr kumimoji="1" lang="ja-JP" altLang="en-US" sz="1800" smtClean="0"/>
              <a:t>6</a:t>
            </a:fld>
            <a:endParaRPr kumimoji="1" lang="ja-JP" altLang="en-US" sz="1800" dirty="0"/>
          </a:p>
        </p:txBody>
      </p:sp>
      <p:sp>
        <p:nvSpPr>
          <p:cNvPr id="10" name="テキスト ボックス 9">
            <a:extLst>
              <a:ext uri="{FF2B5EF4-FFF2-40B4-BE49-F238E27FC236}">
                <a16:creationId xmlns:a16="http://schemas.microsoft.com/office/drawing/2014/main" id="{BF59CD94-9713-4683-9AAA-B9A95C873DB9}"/>
              </a:ext>
            </a:extLst>
          </p:cNvPr>
          <p:cNvSpPr txBox="1"/>
          <p:nvPr/>
        </p:nvSpPr>
        <p:spPr>
          <a:xfrm>
            <a:off x="0" y="720"/>
            <a:ext cx="9144000" cy="400110"/>
          </a:xfrm>
          <a:prstGeom prst="rect">
            <a:avLst/>
          </a:prstGeom>
          <a:solidFill>
            <a:schemeClr val="accent5">
              <a:lumMod val="40000"/>
              <a:lumOff val="60000"/>
            </a:schemeClr>
          </a:solidFill>
        </p:spPr>
        <p:txBody>
          <a:bodyPr wrap="square" rtlCol="0">
            <a:spAutoFit/>
          </a:bodyPr>
          <a:lstStyle/>
          <a:p>
            <a:r>
              <a:rPr kumimoji="1" lang="ja-JP" altLang="en-US" sz="2000" b="1" dirty="0">
                <a:latin typeface="HGP創英角ｺﾞｼｯｸUB" panose="020B0900000000000000" pitchFamily="50" charset="-128"/>
                <a:ea typeface="HGP創英角ｺﾞｼｯｸUB" panose="020B0900000000000000" pitchFamily="50" charset="-128"/>
              </a:rPr>
              <a:t>省エネ　</a:t>
            </a:r>
            <a:r>
              <a:rPr kumimoji="1" lang="ja-JP" altLang="en-US" sz="2000" dirty="0">
                <a:latin typeface="BIZ UDPゴシック" panose="020B0400000000000000" pitchFamily="50" charset="-128"/>
                <a:ea typeface="BIZ UDPゴシック" panose="020B0400000000000000" pitchFamily="50" charset="-128"/>
              </a:rPr>
              <a:t>住宅・建築物に係る国の取組</a:t>
            </a:r>
            <a:r>
              <a:rPr kumimoji="1" lang="en-US" altLang="ja-JP" sz="2000" dirty="0">
                <a:latin typeface="BIZ UDPゴシック" panose="020B0400000000000000" pitchFamily="50" charset="-128"/>
                <a:ea typeface="BIZ UDPゴシック" panose="020B0400000000000000" pitchFamily="50" charset="-128"/>
              </a:rPr>
              <a:t>(1)</a:t>
            </a:r>
            <a:endParaRPr kumimoji="1" lang="ja-JP" altLang="en-US" sz="2000" dirty="0">
              <a:latin typeface="BIZ UDPゴシック" panose="020B0400000000000000" pitchFamily="50" charset="-128"/>
              <a:ea typeface="BIZ UDPゴシック" panose="020B0400000000000000" pitchFamily="50" charset="-128"/>
            </a:endParaRPr>
          </a:p>
        </p:txBody>
      </p:sp>
      <p:sp>
        <p:nvSpPr>
          <p:cNvPr id="11" name="テキスト ボックス 10">
            <a:extLst>
              <a:ext uri="{FF2B5EF4-FFF2-40B4-BE49-F238E27FC236}">
                <a16:creationId xmlns:a16="http://schemas.microsoft.com/office/drawing/2014/main" id="{0E141521-C365-49C4-AD33-3BA4AEA207F5}"/>
              </a:ext>
            </a:extLst>
          </p:cNvPr>
          <p:cNvSpPr txBox="1"/>
          <p:nvPr/>
        </p:nvSpPr>
        <p:spPr>
          <a:xfrm>
            <a:off x="263432" y="773163"/>
            <a:ext cx="8606355" cy="338554"/>
          </a:xfrm>
          <a:prstGeom prst="rect">
            <a:avLst/>
          </a:prstGeom>
          <a:noFill/>
        </p:spPr>
        <p:txBody>
          <a:bodyPr wrap="square" rtlCol="0">
            <a:spAutoFit/>
          </a:bodyPr>
          <a:lstStyle/>
          <a:p>
            <a:r>
              <a:rPr kumimoji="1" lang="ja-JP" altLang="en-US" sz="1600" dirty="0">
                <a:latin typeface="BIZ UDPゴシック" panose="020B0400000000000000" pitchFamily="50" charset="-128"/>
                <a:ea typeface="BIZ UDPゴシック" panose="020B0400000000000000" pitchFamily="50" charset="-128"/>
              </a:rPr>
              <a:t>○　２０２５</a:t>
            </a:r>
            <a:r>
              <a:rPr lang="ja-JP" altLang="en-US" sz="1600" dirty="0">
                <a:latin typeface="BIZ UDPゴシック" panose="020B0400000000000000" pitchFamily="50" charset="-128"/>
                <a:ea typeface="BIZ UDPゴシック" panose="020B0400000000000000" pitchFamily="50" charset="-128"/>
              </a:rPr>
              <a:t>年４月１日より、すべての新築住宅・新築非住宅に省エネ基準への適合が義務化</a:t>
            </a:r>
            <a:endParaRPr kumimoji="1" lang="ja-JP" altLang="en-US" sz="1600" dirty="0">
              <a:latin typeface="BIZ UDPゴシック" panose="020B0400000000000000" pitchFamily="50" charset="-128"/>
              <a:ea typeface="BIZ UDPゴシック" panose="020B0400000000000000" pitchFamily="50" charset="-128"/>
            </a:endParaRPr>
          </a:p>
        </p:txBody>
      </p:sp>
      <p:sp>
        <p:nvSpPr>
          <p:cNvPr id="12" name="フローチャート: 組合せ 11">
            <a:extLst>
              <a:ext uri="{FF2B5EF4-FFF2-40B4-BE49-F238E27FC236}">
                <a16:creationId xmlns:a16="http://schemas.microsoft.com/office/drawing/2014/main" id="{54EA6146-3AFA-456B-9365-A63316E9E468}"/>
              </a:ext>
            </a:extLst>
          </p:cNvPr>
          <p:cNvSpPr/>
          <p:nvPr/>
        </p:nvSpPr>
        <p:spPr>
          <a:xfrm>
            <a:off x="3469749" y="3189123"/>
            <a:ext cx="1896893" cy="144629"/>
          </a:xfrm>
          <a:prstGeom prst="flowChartMerg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DB515BD3-CC29-407B-929C-E765CCAF6CAA}"/>
              </a:ext>
            </a:extLst>
          </p:cNvPr>
          <p:cNvSpPr txBox="1"/>
          <p:nvPr/>
        </p:nvSpPr>
        <p:spPr>
          <a:xfrm>
            <a:off x="263433" y="3489592"/>
            <a:ext cx="8606355" cy="338554"/>
          </a:xfrm>
          <a:prstGeom prst="rect">
            <a:avLst/>
          </a:prstGeom>
          <a:noFill/>
        </p:spPr>
        <p:txBody>
          <a:bodyPr wrap="square">
            <a:spAutoFit/>
          </a:bodyPr>
          <a:lstStyle/>
          <a:p>
            <a:r>
              <a:rPr kumimoji="1" lang="ja-JP" altLang="en-US" sz="1600" dirty="0">
                <a:latin typeface="BIZ UDPゴシック" panose="020B0400000000000000" pitchFamily="50" charset="-128"/>
                <a:ea typeface="BIZ UDPゴシック" panose="020B0400000000000000" pitchFamily="50" charset="-128"/>
              </a:rPr>
              <a:t>○　</a:t>
            </a:r>
            <a:r>
              <a:rPr kumimoji="1" lang="en-US" altLang="ja-JP" sz="1600" dirty="0">
                <a:latin typeface="BIZ UDPゴシック" panose="020B0400000000000000" pitchFamily="50" charset="-128"/>
                <a:ea typeface="BIZ UDPゴシック" panose="020B0400000000000000" pitchFamily="50" charset="-128"/>
              </a:rPr>
              <a:t>2030</a:t>
            </a:r>
            <a:r>
              <a:rPr kumimoji="1" lang="ja-JP" altLang="en-US" sz="1600" dirty="0">
                <a:latin typeface="BIZ UDPゴシック" panose="020B0400000000000000" pitchFamily="50" charset="-128"/>
                <a:ea typeface="BIZ UDPゴシック" panose="020B0400000000000000" pitchFamily="50" charset="-128"/>
              </a:rPr>
              <a:t>年までに、省エネ基準が</a:t>
            </a:r>
            <a:r>
              <a:rPr kumimoji="1" lang="en-US" altLang="ja-JP" sz="1600" dirty="0">
                <a:latin typeface="BIZ UDPゴシック" panose="020B0400000000000000" pitchFamily="50" charset="-128"/>
                <a:ea typeface="BIZ UDPゴシック" panose="020B0400000000000000" pitchFamily="50" charset="-128"/>
              </a:rPr>
              <a:t>ZEH</a:t>
            </a:r>
            <a:r>
              <a:rPr lang="ja-JP" altLang="en-US" sz="1600" dirty="0">
                <a:latin typeface="BIZ UDPゴシック" panose="020B0400000000000000" pitchFamily="50" charset="-128"/>
                <a:ea typeface="BIZ UDPゴシック" panose="020B0400000000000000" pitchFamily="50" charset="-128"/>
              </a:rPr>
              <a:t>・</a:t>
            </a:r>
            <a:r>
              <a:rPr lang="en-US" altLang="ja-JP" sz="1600" dirty="0">
                <a:latin typeface="BIZ UDPゴシック" panose="020B0400000000000000" pitchFamily="50" charset="-128"/>
                <a:ea typeface="BIZ UDPゴシック" panose="020B0400000000000000" pitchFamily="50" charset="-128"/>
              </a:rPr>
              <a:t>ZEB</a:t>
            </a:r>
            <a:r>
              <a:rPr lang="ja-JP" altLang="en-US" sz="1600" dirty="0">
                <a:latin typeface="BIZ UDPゴシック" panose="020B0400000000000000" pitchFamily="50" charset="-128"/>
                <a:ea typeface="BIZ UDPゴシック" panose="020B0400000000000000" pitchFamily="50" charset="-128"/>
              </a:rPr>
              <a:t>水準にまで引き上げられる予定</a:t>
            </a:r>
            <a:endParaRPr kumimoji="1" lang="ja-JP" altLang="en-US" sz="1600" dirty="0">
              <a:latin typeface="BIZ UDPゴシック" panose="020B0400000000000000" pitchFamily="50" charset="-128"/>
              <a:ea typeface="BIZ UDPゴシック" panose="020B0400000000000000" pitchFamily="50" charset="-128"/>
            </a:endParaRPr>
          </a:p>
        </p:txBody>
      </p:sp>
      <p:sp>
        <p:nvSpPr>
          <p:cNvPr id="14" name="テキスト ボックス 13">
            <a:extLst>
              <a:ext uri="{FF2B5EF4-FFF2-40B4-BE49-F238E27FC236}">
                <a16:creationId xmlns:a16="http://schemas.microsoft.com/office/drawing/2014/main" id="{CDF4E0B6-2CF6-4A68-A29E-2FA4FBD59A1E}"/>
              </a:ext>
            </a:extLst>
          </p:cNvPr>
          <p:cNvSpPr txBox="1"/>
          <p:nvPr/>
        </p:nvSpPr>
        <p:spPr>
          <a:xfrm>
            <a:off x="263434" y="423001"/>
            <a:ext cx="8628562" cy="369332"/>
          </a:xfrm>
          <a:prstGeom prst="rect">
            <a:avLst/>
          </a:prstGeom>
          <a:noFill/>
        </p:spPr>
        <p:txBody>
          <a:bodyPr wrap="square" rtlCol="0">
            <a:spAutoFit/>
          </a:bodyPr>
          <a:lstStyle/>
          <a:p>
            <a:r>
              <a:rPr kumimoji="1" lang="en-US" altLang="ja-JP" sz="1800" dirty="0">
                <a:latin typeface="BIZ UDPゴシック" panose="020B0400000000000000" pitchFamily="50" charset="-128"/>
                <a:ea typeface="BIZ UDPゴシック" panose="020B0400000000000000" pitchFamily="50" charset="-128"/>
              </a:rPr>
              <a:t>【</a:t>
            </a:r>
            <a:r>
              <a:rPr kumimoji="1" lang="ja-JP" altLang="en-US" sz="1800" dirty="0">
                <a:latin typeface="BIZ UDPゴシック" panose="020B0400000000000000" pitchFamily="50" charset="-128"/>
                <a:ea typeface="BIZ UDPゴシック" panose="020B0400000000000000" pitchFamily="50" charset="-128"/>
              </a:rPr>
              <a:t>省エネルギー基準適合対象の拡大及び基準の引上げ</a:t>
            </a:r>
            <a:r>
              <a:rPr kumimoji="1" lang="en-US" altLang="ja-JP" sz="1800" dirty="0">
                <a:latin typeface="BIZ UDPゴシック" panose="020B0400000000000000" pitchFamily="50" charset="-128"/>
                <a:ea typeface="BIZ UDPゴシック" panose="020B0400000000000000" pitchFamily="50" charset="-128"/>
              </a:rPr>
              <a:t>】</a:t>
            </a:r>
            <a:endParaRPr kumimoji="1" lang="ja-JP" altLang="en-US" sz="1800" dirty="0">
              <a:latin typeface="BIZ UDPゴシック" panose="020B0400000000000000" pitchFamily="50" charset="-128"/>
              <a:ea typeface="BIZ UDPゴシック" panose="020B0400000000000000" pitchFamily="50" charset="-128"/>
            </a:endParaRPr>
          </a:p>
        </p:txBody>
      </p:sp>
      <p:sp>
        <p:nvSpPr>
          <p:cNvPr id="94" name="テキスト ボックス 93">
            <a:extLst>
              <a:ext uri="{FF2B5EF4-FFF2-40B4-BE49-F238E27FC236}">
                <a16:creationId xmlns:a16="http://schemas.microsoft.com/office/drawing/2014/main" id="{07686166-FB31-4F2F-8659-9887C337D5C0}"/>
              </a:ext>
            </a:extLst>
          </p:cNvPr>
          <p:cNvSpPr txBox="1"/>
          <p:nvPr/>
        </p:nvSpPr>
        <p:spPr>
          <a:xfrm>
            <a:off x="6968107" y="3965463"/>
            <a:ext cx="1232884" cy="276999"/>
          </a:xfrm>
          <a:prstGeom prst="rect">
            <a:avLst/>
          </a:prstGeom>
          <a:noFill/>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基準引き上げ</a:t>
            </a:r>
          </a:p>
        </p:txBody>
      </p:sp>
      <p:sp>
        <p:nvSpPr>
          <p:cNvPr id="95" name="テキスト ボックス 94">
            <a:extLst>
              <a:ext uri="{FF2B5EF4-FFF2-40B4-BE49-F238E27FC236}">
                <a16:creationId xmlns:a16="http://schemas.microsoft.com/office/drawing/2014/main" id="{D34FC746-F7CD-49B9-A8E9-1363621C366A}"/>
              </a:ext>
            </a:extLst>
          </p:cNvPr>
          <p:cNvSpPr txBox="1"/>
          <p:nvPr/>
        </p:nvSpPr>
        <p:spPr>
          <a:xfrm>
            <a:off x="5530188" y="3859110"/>
            <a:ext cx="1368000" cy="276999"/>
          </a:xfrm>
          <a:prstGeom prst="rect">
            <a:avLst/>
          </a:prstGeom>
          <a:noFill/>
          <a:ln>
            <a:solidFill>
              <a:schemeClr val="accent1">
                <a:shade val="50000"/>
              </a:schemeClr>
            </a:solidFill>
          </a:ln>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エネルギー消費量</a:t>
            </a:r>
          </a:p>
        </p:txBody>
      </p:sp>
      <p:sp>
        <p:nvSpPr>
          <p:cNvPr id="96" name="矢印: 右 95">
            <a:extLst>
              <a:ext uri="{FF2B5EF4-FFF2-40B4-BE49-F238E27FC236}">
                <a16:creationId xmlns:a16="http://schemas.microsoft.com/office/drawing/2014/main" id="{AB4D4833-61C4-415E-8BEC-A9EB12E51284}"/>
              </a:ext>
            </a:extLst>
          </p:cNvPr>
          <p:cNvSpPr/>
          <p:nvPr/>
        </p:nvSpPr>
        <p:spPr>
          <a:xfrm>
            <a:off x="6857272" y="4258115"/>
            <a:ext cx="432000" cy="19839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0" name="テキスト ボックス 99">
            <a:extLst>
              <a:ext uri="{FF2B5EF4-FFF2-40B4-BE49-F238E27FC236}">
                <a16:creationId xmlns:a16="http://schemas.microsoft.com/office/drawing/2014/main" id="{E1AEDB55-2252-41EB-BEFC-7A98EDAA9485}"/>
              </a:ext>
            </a:extLst>
          </p:cNvPr>
          <p:cNvSpPr txBox="1"/>
          <p:nvPr/>
        </p:nvSpPr>
        <p:spPr>
          <a:xfrm>
            <a:off x="1036130" y="3893758"/>
            <a:ext cx="828000" cy="276999"/>
          </a:xfrm>
          <a:prstGeom prst="rect">
            <a:avLst/>
          </a:prstGeom>
          <a:noFill/>
          <a:ln>
            <a:solidFill>
              <a:schemeClr val="accent1">
                <a:shade val="50000"/>
              </a:schemeClr>
            </a:solidFill>
          </a:ln>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断熱性能</a:t>
            </a:r>
          </a:p>
        </p:txBody>
      </p:sp>
      <p:sp>
        <p:nvSpPr>
          <p:cNvPr id="101" name="テキスト ボックス 100">
            <a:extLst>
              <a:ext uri="{FF2B5EF4-FFF2-40B4-BE49-F238E27FC236}">
                <a16:creationId xmlns:a16="http://schemas.microsoft.com/office/drawing/2014/main" id="{58ED1EE7-3B35-4DB7-B948-ECBFE4208F9D}"/>
              </a:ext>
            </a:extLst>
          </p:cNvPr>
          <p:cNvSpPr txBox="1"/>
          <p:nvPr/>
        </p:nvSpPr>
        <p:spPr>
          <a:xfrm>
            <a:off x="2491847" y="3877552"/>
            <a:ext cx="1368000" cy="276999"/>
          </a:xfrm>
          <a:prstGeom prst="rect">
            <a:avLst/>
          </a:prstGeom>
          <a:noFill/>
          <a:ln>
            <a:solidFill>
              <a:schemeClr val="accent1">
                <a:shade val="50000"/>
              </a:schemeClr>
            </a:solidFill>
          </a:ln>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エネルギー消費量</a:t>
            </a:r>
          </a:p>
        </p:txBody>
      </p:sp>
      <p:grpSp>
        <p:nvGrpSpPr>
          <p:cNvPr id="119" name="グループ化 118">
            <a:extLst>
              <a:ext uri="{FF2B5EF4-FFF2-40B4-BE49-F238E27FC236}">
                <a16:creationId xmlns:a16="http://schemas.microsoft.com/office/drawing/2014/main" id="{59B2E64F-C351-4612-9033-CCEBC8812C91}"/>
              </a:ext>
            </a:extLst>
          </p:cNvPr>
          <p:cNvGrpSpPr/>
          <p:nvPr/>
        </p:nvGrpSpPr>
        <p:grpSpPr>
          <a:xfrm>
            <a:off x="181614" y="4439232"/>
            <a:ext cx="4642778" cy="2265415"/>
            <a:chOff x="181614" y="4439232"/>
            <a:chExt cx="4642778" cy="2265415"/>
          </a:xfrm>
        </p:grpSpPr>
        <p:pic>
          <p:nvPicPr>
            <p:cNvPr id="16" name="図 15">
              <a:extLst>
                <a:ext uri="{FF2B5EF4-FFF2-40B4-BE49-F238E27FC236}">
                  <a16:creationId xmlns:a16="http://schemas.microsoft.com/office/drawing/2014/main" id="{00F7B748-6813-43BB-AB5E-07B6239493FA}"/>
                </a:ext>
              </a:extLst>
            </p:cNvPr>
            <p:cNvPicPr>
              <a:picLocks noChangeAspect="1"/>
            </p:cNvPicPr>
            <p:nvPr/>
          </p:nvPicPr>
          <p:blipFill rotWithShape="1">
            <a:blip r:embed="rId3"/>
            <a:srcRect l="926" t="58235" r="65665" b="1"/>
            <a:stretch/>
          </p:blipFill>
          <p:spPr>
            <a:xfrm>
              <a:off x="181614" y="4737515"/>
              <a:ext cx="2229136" cy="1967132"/>
            </a:xfrm>
            <a:prstGeom prst="rect">
              <a:avLst/>
            </a:prstGeom>
          </p:spPr>
        </p:pic>
        <p:pic>
          <p:nvPicPr>
            <p:cNvPr id="17" name="図 16">
              <a:extLst>
                <a:ext uri="{FF2B5EF4-FFF2-40B4-BE49-F238E27FC236}">
                  <a16:creationId xmlns:a16="http://schemas.microsoft.com/office/drawing/2014/main" id="{4D8649F4-EB74-474C-B310-DC7EC0363630}"/>
                </a:ext>
              </a:extLst>
            </p:cNvPr>
            <p:cNvPicPr>
              <a:picLocks noChangeAspect="1"/>
            </p:cNvPicPr>
            <p:nvPr/>
          </p:nvPicPr>
          <p:blipFill rotWithShape="1">
            <a:blip r:embed="rId3"/>
            <a:srcRect l="51657" t="51706" r="15354" b="996"/>
            <a:stretch/>
          </p:blipFill>
          <p:spPr>
            <a:xfrm>
              <a:off x="2419561" y="4439232"/>
              <a:ext cx="2201113" cy="2227789"/>
            </a:xfrm>
            <a:prstGeom prst="rect">
              <a:avLst/>
            </a:prstGeom>
          </p:spPr>
        </p:pic>
        <p:sp>
          <p:nvSpPr>
            <p:cNvPr id="2" name="正方形/長方形 1">
              <a:extLst>
                <a:ext uri="{FF2B5EF4-FFF2-40B4-BE49-F238E27FC236}">
                  <a16:creationId xmlns:a16="http://schemas.microsoft.com/office/drawing/2014/main" id="{AC2BBB3D-3A4D-4380-9986-DB993F525815}"/>
                </a:ext>
              </a:extLst>
            </p:cNvPr>
            <p:cNvSpPr/>
            <p:nvPr/>
          </p:nvSpPr>
          <p:spPr>
            <a:xfrm>
              <a:off x="2198760" y="4797570"/>
              <a:ext cx="257783" cy="82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8" name="正方形/長方形 117">
              <a:extLst>
                <a:ext uri="{FF2B5EF4-FFF2-40B4-BE49-F238E27FC236}">
                  <a16:creationId xmlns:a16="http://schemas.microsoft.com/office/drawing/2014/main" id="{25ACAE8E-89C3-46E0-9F88-D95AEA78FEB4}"/>
                </a:ext>
              </a:extLst>
            </p:cNvPr>
            <p:cNvSpPr/>
            <p:nvPr/>
          </p:nvSpPr>
          <p:spPr>
            <a:xfrm>
              <a:off x="4566609" y="4516688"/>
              <a:ext cx="257783" cy="115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20" name="矢印: 上 119">
            <a:extLst>
              <a:ext uri="{FF2B5EF4-FFF2-40B4-BE49-F238E27FC236}">
                <a16:creationId xmlns:a16="http://schemas.microsoft.com/office/drawing/2014/main" id="{265A1D25-24A8-4A5D-88F6-14C885BDA610}"/>
              </a:ext>
            </a:extLst>
          </p:cNvPr>
          <p:cNvSpPr/>
          <p:nvPr/>
        </p:nvSpPr>
        <p:spPr>
          <a:xfrm>
            <a:off x="4624380" y="5113008"/>
            <a:ext cx="128892" cy="5760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1" name="矢印: 上 120">
            <a:extLst>
              <a:ext uri="{FF2B5EF4-FFF2-40B4-BE49-F238E27FC236}">
                <a16:creationId xmlns:a16="http://schemas.microsoft.com/office/drawing/2014/main" id="{060BDB17-5BE7-4D65-BF60-D8629E726C20}"/>
              </a:ext>
            </a:extLst>
          </p:cNvPr>
          <p:cNvSpPr/>
          <p:nvPr/>
        </p:nvSpPr>
        <p:spPr>
          <a:xfrm>
            <a:off x="2215843" y="5372519"/>
            <a:ext cx="128892" cy="2520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2" name="グループ化 121">
            <a:extLst>
              <a:ext uri="{FF2B5EF4-FFF2-40B4-BE49-F238E27FC236}">
                <a16:creationId xmlns:a16="http://schemas.microsoft.com/office/drawing/2014/main" id="{B687761B-73CC-4925-B061-1C6D75FE11E5}"/>
              </a:ext>
            </a:extLst>
          </p:cNvPr>
          <p:cNvGrpSpPr/>
          <p:nvPr/>
        </p:nvGrpSpPr>
        <p:grpSpPr>
          <a:xfrm>
            <a:off x="4806138" y="3892604"/>
            <a:ext cx="843976" cy="680400"/>
            <a:chOff x="6624555" y="3245645"/>
            <a:chExt cx="803787" cy="648000"/>
          </a:xfrm>
        </p:grpSpPr>
        <p:sp>
          <p:nvSpPr>
            <p:cNvPr id="123" name="フローチャート: 結合子 122">
              <a:extLst>
                <a:ext uri="{FF2B5EF4-FFF2-40B4-BE49-F238E27FC236}">
                  <a16:creationId xmlns:a16="http://schemas.microsoft.com/office/drawing/2014/main" id="{048D2E99-B614-4704-8884-34E4256E2E4F}"/>
                </a:ext>
              </a:extLst>
            </p:cNvPr>
            <p:cNvSpPr/>
            <p:nvPr/>
          </p:nvSpPr>
          <p:spPr>
            <a:xfrm>
              <a:off x="6624555" y="3245645"/>
              <a:ext cx="648000" cy="648000"/>
            </a:xfrm>
            <a:prstGeom prst="flowChartConnector">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71" b="1" dirty="0"/>
            </a:p>
          </p:txBody>
        </p:sp>
        <p:sp>
          <p:nvSpPr>
            <p:cNvPr id="124" name="テキスト ボックス 123">
              <a:extLst>
                <a:ext uri="{FF2B5EF4-FFF2-40B4-BE49-F238E27FC236}">
                  <a16:creationId xmlns:a16="http://schemas.microsoft.com/office/drawing/2014/main" id="{7DC6A75A-1C6D-47F5-8E02-563EE80F5D3C}"/>
                </a:ext>
              </a:extLst>
            </p:cNvPr>
            <p:cNvSpPr txBox="1"/>
            <p:nvPr/>
          </p:nvSpPr>
          <p:spPr>
            <a:xfrm>
              <a:off x="6681436" y="3304895"/>
              <a:ext cx="746906" cy="519068"/>
            </a:xfrm>
            <a:prstGeom prst="rect">
              <a:avLst/>
            </a:prstGeom>
            <a:noFill/>
          </p:spPr>
          <p:txBody>
            <a:bodyPr wrap="square" rtlCol="0">
              <a:spAutoFit/>
            </a:bodyPr>
            <a:lstStyle/>
            <a:p>
              <a:r>
                <a:rPr lang="en-US" altLang="ja-JP" sz="1471" b="1" dirty="0">
                  <a:solidFill>
                    <a:schemeClr val="bg1"/>
                  </a:solidFill>
                  <a:latin typeface="BIZ UDPゴシック" panose="020B0400000000000000" pitchFamily="50" charset="-128"/>
                  <a:ea typeface="BIZ UDPゴシック" panose="020B0400000000000000" pitchFamily="50" charset="-128"/>
                </a:rPr>
                <a:t>ZEB</a:t>
              </a:r>
            </a:p>
            <a:p>
              <a:r>
                <a:rPr lang="ja-JP" altLang="en-US" sz="1471" b="1" dirty="0">
                  <a:solidFill>
                    <a:schemeClr val="bg1"/>
                  </a:solidFill>
                  <a:latin typeface="BIZ UDPゴシック" panose="020B0400000000000000" pitchFamily="50" charset="-128"/>
                  <a:ea typeface="BIZ UDPゴシック" panose="020B0400000000000000" pitchFamily="50" charset="-128"/>
                </a:rPr>
                <a:t>水準</a:t>
              </a:r>
            </a:p>
          </p:txBody>
        </p:sp>
      </p:grpSp>
      <p:grpSp>
        <p:nvGrpSpPr>
          <p:cNvPr id="126" name="グループ化 125">
            <a:extLst>
              <a:ext uri="{FF2B5EF4-FFF2-40B4-BE49-F238E27FC236}">
                <a16:creationId xmlns:a16="http://schemas.microsoft.com/office/drawing/2014/main" id="{F91ED15D-DB88-45AF-8B28-ED8168A2D4D9}"/>
              </a:ext>
            </a:extLst>
          </p:cNvPr>
          <p:cNvGrpSpPr/>
          <p:nvPr/>
        </p:nvGrpSpPr>
        <p:grpSpPr>
          <a:xfrm>
            <a:off x="273237" y="3902262"/>
            <a:ext cx="843976" cy="680400"/>
            <a:chOff x="6624555" y="3245645"/>
            <a:chExt cx="803787" cy="648000"/>
          </a:xfrm>
        </p:grpSpPr>
        <p:sp>
          <p:nvSpPr>
            <p:cNvPr id="127" name="フローチャート: 結合子 126">
              <a:extLst>
                <a:ext uri="{FF2B5EF4-FFF2-40B4-BE49-F238E27FC236}">
                  <a16:creationId xmlns:a16="http://schemas.microsoft.com/office/drawing/2014/main" id="{04D7C4D6-BD91-4457-9B94-94DEEA61176D}"/>
                </a:ext>
              </a:extLst>
            </p:cNvPr>
            <p:cNvSpPr/>
            <p:nvPr/>
          </p:nvSpPr>
          <p:spPr>
            <a:xfrm>
              <a:off x="6624555" y="3245645"/>
              <a:ext cx="648000" cy="648000"/>
            </a:xfrm>
            <a:prstGeom prst="flowChartConnector">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71" b="1" dirty="0"/>
            </a:p>
          </p:txBody>
        </p:sp>
        <p:sp>
          <p:nvSpPr>
            <p:cNvPr id="128" name="テキスト ボックス 127">
              <a:extLst>
                <a:ext uri="{FF2B5EF4-FFF2-40B4-BE49-F238E27FC236}">
                  <a16:creationId xmlns:a16="http://schemas.microsoft.com/office/drawing/2014/main" id="{3D3E4685-E706-475B-84C3-90679F2131D0}"/>
                </a:ext>
              </a:extLst>
            </p:cNvPr>
            <p:cNvSpPr txBox="1"/>
            <p:nvPr/>
          </p:nvSpPr>
          <p:spPr>
            <a:xfrm>
              <a:off x="6681436" y="3304895"/>
              <a:ext cx="746906" cy="519068"/>
            </a:xfrm>
            <a:prstGeom prst="rect">
              <a:avLst/>
            </a:prstGeom>
            <a:noFill/>
          </p:spPr>
          <p:txBody>
            <a:bodyPr wrap="square" rtlCol="0">
              <a:spAutoFit/>
            </a:bodyPr>
            <a:lstStyle/>
            <a:p>
              <a:r>
                <a:rPr lang="en-US" altLang="ja-JP" sz="1471" b="1" dirty="0">
                  <a:solidFill>
                    <a:schemeClr val="bg1"/>
                  </a:solidFill>
                  <a:latin typeface="BIZ UDPゴシック" panose="020B0400000000000000" pitchFamily="50" charset="-128"/>
                  <a:ea typeface="BIZ UDPゴシック" panose="020B0400000000000000" pitchFamily="50" charset="-128"/>
                </a:rPr>
                <a:t>ZEH</a:t>
              </a:r>
            </a:p>
            <a:p>
              <a:r>
                <a:rPr lang="ja-JP" altLang="en-US" sz="1471" b="1" dirty="0">
                  <a:solidFill>
                    <a:schemeClr val="bg1"/>
                  </a:solidFill>
                  <a:latin typeface="BIZ UDPゴシック" panose="020B0400000000000000" pitchFamily="50" charset="-128"/>
                  <a:ea typeface="BIZ UDPゴシック" panose="020B0400000000000000" pitchFamily="50" charset="-128"/>
                </a:rPr>
                <a:t>水準</a:t>
              </a:r>
            </a:p>
          </p:txBody>
        </p:sp>
      </p:grpSp>
      <p:pic>
        <p:nvPicPr>
          <p:cNvPr id="144" name="図 143">
            <a:extLst>
              <a:ext uri="{FF2B5EF4-FFF2-40B4-BE49-F238E27FC236}">
                <a16:creationId xmlns:a16="http://schemas.microsoft.com/office/drawing/2014/main" id="{7759274A-B871-46B2-A2FA-1B0D27A5687B}"/>
              </a:ext>
            </a:extLst>
          </p:cNvPr>
          <p:cNvPicPr>
            <a:picLocks noChangeAspect="1"/>
          </p:cNvPicPr>
          <p:nvPr/>
        </p:nvPicPr>
        <p:blipFill>
          <a:blip r:embed="rId4"/>
          <a:stretch>
            <a:fillRect/>
          </a:stretch>
        </p:blipFill>
        <p:spPr>
          <a:xfrm>
            <a:off x="5501171" y="4294746"/>
            <a:ext cx="3193751" cy="2520000"/>
          </a:xfrm>
          <a:prstGeom prst="rect">
            <a:avLst/>
          </a:prstGeom>
        </p:spPr>
      </p:pic>
      <p:sp>
        <p:nvSpPr>
          <p:cNvPr id="3" name="正方形/長方形 2">
            <a:extLst>
              <a:ext uri="{FF2B5EF4-FFF2-40B4-BE49-F238E27FC236}">
                <a16:creationId xmlns:a16="http://schemas.microsoft.com/office/drawing/2014/main" id="{B4635FD3-1A07-4077-9C73-D6A03B59973B}"/>
              </a:ext>
            </a:extLst>
          </p:cNvPr>
          <p:cNvSpPr/>
          <p:nvPr/>
        </p:nvSpPr>
        <p:spPr>
          <a:xfrm>
            <a:off x="68580" y="43254"/>
            <a:ext cx="822960" cy="33034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354526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3C42F3B3-0170-4E58-AEE0-906172F09701}"/>
              </a:ext>
            </a:extLst>
          </p:cNvPr>
          <p:cNvSpPr txBox="1"/>
          <p:nvPr/>
        </p:nvSpPr>
        <p:spPr>
          <a:xfrm>
            <a:off x="0" y="-3484"/>
            <a:ext cx="9144000" cy="400110"/>
          </a:xfrm>
          <a:prstGeom prst="rect">
            <a:avLst/>
          </a:prstGeom>
          <a:solidFill>
            <a:schemeClr val="accent5">
              <a:lumMod val="40000"/>
              <a:lumOff val="60000"/>
            </a:schemeClr>
          </a:solidFill>
        </p:spPr>
        <p:txBody>
          <a:bodyPr wrap="square" rtlCol="0">
            <a:spAutoFit/>
          </a:bodyPr>
          <a:lstStyle/>
          <a:p>
            <a:r>
              <a:rPr kumimoji="1" lang="ja-JP" altLang="en-US" sz="2000" b="1" dirty="0">
                <a:latin typeface="HGP創英角ｺﾞｼｯｸUB" panose="020B0900000000000000" pitchFamily="50" charset="-128"/>
                <a:ea typeface="HGP創英角ｺﾞｼｯｸUB" panose="020B0900000000000000" pitchFamily="50" charset="-128"/>
              </a:rPr>
              <a:t>省エネ　</a:t>
            </a:r>
            <a:r>
              <a:rPr kumimoji="1" lang="ja-JP" altLang="en-US" sz="2000" dirty="0">
                <a:latin typeface="BIZ UDPゴシック" panose="020B0400000000000000" pitchFamily="50" charset="-128"/>
                <a:ea typeface="BIZ UDPゴシック" panose="020B0400000000000000" pitchFamily="50" charset="-128"/>
              </a:rPr>
              <a:t>住宅のストックの省エネ性能別構成割合（推計）</a:t>
            </a:r>
            <a:endParaRPr kumimoji="1" lang="ja-JP" altLang="en-US" sz="2000" strike="sngStrike" dirty="0">
              <a:highlight>
                <a:srgbClr val="FFFF00"/>
              </a:highlight>
              <a:latin typeface="BIZ UDPゴシック" panose="020B0400000000000000" pitchFamily="50" charset="-128"/>
              <a:ea typeface="BIZ UDPゴシック" panose="020B0400000000000000" pitchFamily="50" charset="-128"/>
            </a:endParaRPr>
          </a:p>
        </p:txBody>
      </p:sp>
      <p:pic>
        <p:nvPicPr>
          <p:cNvPr id="3" name="図 2">
            <a:extLst>
              <a:ext uri="{FF2B5EF4-FFF2-40B4-BE49-F238E27FC236}">
                <a16:creationId xmlns:a16="http://schemas.microsoft.com/office/drawing/2014/main" id="{9D79674E-F183-4CFF-8B26-99D668F573DE}"/>
              </a:ext>
            </a:extLst>
          </p:cNvPr>
          <p:cNvPicPr>
            <a:picLocks noChangeAspect="1"/>
          </p:cNvPicPr>
          <p:nvPr/>
        </p:nvPicPr>
        <p:blipFill>
          <a:blip r:embed="rId2"/>
          <a:stretch>
            <a:fillRect/>
          </a:stretch>
        </p:blipFill>
        <p:spPr>
          <a:xfrm>
            <a:off x="275818" y="560538"/>
            <a:ext cx="8624638" cy="3697841"/>
          </a:xfrm>
          <a:prstGeom prst="rect">
            <a:avLst/>
          </a:prstGeom>
        </p:spPr>
      </p:pic>
      <p:sp>
        <p:nvSpPr>
          <p:cNvPr id="7" name="テキスト ボックス 6">
            <a:extLst>
              <a:ext uri="{FF2B5EF4-FFF2-40B4-BE49-F238E27FC236}">
                <a16:creationId xmlns:a16="http://schemas.microsoft.com/office/drawing/2014/main" id="{D7544263-3ECA-484D-AFE8-8282D2D61F27}"/>
              </a:ext>
            </a:extLst>
          </p:cNvPr>
          <p:cNvSpPr txBox="1"/>
          <p:nvPr/>
        </p:nvSpPr>
        <p:spPr>
          <a:xfrm>
            <a:off x="2955582" y="4266430"/>
            <a:ext cx="6529893" cy="276999"/>
          </a:xfrm>
          <a:prstGeom prst="rect">
            <a:avLst/>
          </a:prstGeom>
          <a:noFill/>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出典：「脱炭素社会に向けた住宅・建築物の省エネ対策等のあり方検討会」資料より</a:t>
            </a:r>
          </a:p>
        </p:txBody>
      </p:sp>
      <p:sp>
        <p:nvSpPr>
          <p:cNvPr id="8" name="二等辺三角形 7">
            <a:extLst>
              <a:ext uri="{FF2B5EF4-FFF2-40B4-BE49-F238E27FC236}">
                <a16:creationId xmlns:a16="http://schemas.microsoft.com/office/drawing/2014/main" id="{777E91D7-087B-4D91-95C3-4686A472FC95}"/>
              </a:ext>
            </a:extLst>
          </p:cNvPr>
          <p:cNvSpPr/>
          <p:nvPr/>
        </p:nvSpPr>
        <p:spPr>
          <a:xfrm rot="10800000">
            <a:off x="3752626" y="4700612"/>
            <a:ext cx="2122098" cy="2770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25589183-B485-4099-AE6F-AE9019A2360A}"/>
              </a:ext>
            </a:extLst>
          </p:cNvPr>
          <p:cNvSpPr txBox="1"/>
          <p:nvPr/>
        </p:nvSpPr>
        <p:spPr>
          <a:xfrm>
            <a:off x="541019" y="5020768"/>
            <a:ext cx="8214361" cy="584775"/>
          </a:xfrm>
          <a:prstGeom prst="rect">
            <a:avLst/>
          </a:prstGeom>
          <a:noFill/>
        </p:spPr>
        <p:txBody>
          <a:bodyPr wrap="square" rtlCol="0">
            <a:spAutoFit/>
          </a:bodyPr>
          <a:lstStyle/>
          <a:p>
            <a:r>
              <a:rPr kumimoji="1" lang="ja-JP" altLang="en-US" sz="1600" dirty="0">
                <a:latin typeface="BIZ UDPゴシック" panose="020B0400000000000000" pitchFamily="50" charset="-128"/>
                <a:ea typeface="BIZ UDPゴシック" panose="020B0400000000000000" pitchFamily="50" charset="-128"/>
              </a:rPr>
              <a:t>さらに、</a:t>
            </a:r>
            <a:r>
              <a:rPr kumimoji="1" lang="en-US" altLang="ja-JP" sz="1600" dirty="0">
                <a:latin typeface="BIZ UDPゴシック" panose="020B0400000000000000" pitchFamily="50" charset="-128"/>
                <a:ea typeface="BIZ UDPゴシック" panose="020B0400000000000000" pitchFamily="50" charset="-128"/>
              </a:rPr>
              <a:t>2050</a:t>
            </a:r>
            <a:r>
              <a:rPr kumimoji="1" lang="ja-JP" altLang="en-US" sz="1600" dirty="0">
                <a:latin typeface="BIZ UDPゴシック" panose="020B0400000000000000" pitchFamily="50" charset="-128"/>
                <a:ea typeface="BIZ UDPゴシック" panose="020B0400000000000000" pitchFamily="50" charset="-128"/>
              </a:rPr>
              <a:t>年に向けては、技術開発の進展による設備機器等の更なる性能向上により、</a:t>
            </a:r>
            <a:endParaRPr kumimoji="1" lang="en-US" altLang="ja-JP" sz="1600" dirty="0">
              <a:latin typeface="BIZ UDPゴシック" panose="020B0400000000000000" pitchFamily="50" charset="-128"/>
              <a:ea typeface="BIZ UDPゴシック" panose="020B0400000000000000" pitchFamily="50" charset="-128"/>
            </a:endParaRPr>
          </a:p>
          <a:p>
            <a:r>
              <a:rPr kumimoji="1" lang="ja-JP" altLang="en-US" sz="1600" b="1" u="sng" dirty="0">
                <a:latin typeface="BIZ UDPゴシック" panose="020B0400000000000000" pitchFamily="50" charset="-128"/>
                <a:ea typeface="BIZ UDPゴシック" panose="020B0400000000000000" pitchFamily="50" charset="-128"/>
              </a:rPr>
              <a:t>ストック平均での</a:t>
            </a:r>
            <a:r>
              <a:rPr kumimoji="1" lang="en-US" altLang="ja-JP" sz="1600" b="1" u="sng" dirty="0">
                <a:latin typeface="BIZ UDPゴシック" panose="020B0400000000000000" pitchFamily="50" charset="-128"/>
                <a:ea typeface="BIZ UDPゴシック" panose="020B0400000000000000" pitchFamily="50" charset="-128"/>
              </a:rPr>
              <a:t>ZEH</a:t>
            </a:r>
            <a:r>
              <a:rPr kumimoji="1" lang="ja-JP" altLang="en-US" sz="1600" b="1" u="sng" dirty="0">
                <a:latin typeface="BIZ UDPゴシック" panose="020B0400000000000000" pitchFamily="50" charset="-128"/>
                <a:ea typeface="BIZ UDPゴシック" panose="020B0400000000000000" pitchFamily="50" charset="-128"/>
              </a:rPr>
              <a:t>基準の水準の省エネ性能の実現が見込まれる</a:t>
            </a:r>
            <a:r>
              <a:rPr kumimoji="1" lang="ja-JP" altLang="en-US" sz="1600" dirty="0">
                <a:latin typeface="BIZ UDPゴシック" panose="020B0400000000000000" pitchFamily="50" charset="-128"/>
                <a:ea typeface="BIZ UDPゴシック" panose="020B0400000000000000" pitchFamily="50" charset="-128"/>
              </a:rPr>
              <a:t>。</a:t>
            </a:r>
          </a:p>
        </p:txBody>
      </p:sp>
      <p:sp>
        <p:nvSpPr>
          <p:cNvPr id="4" name="スライド番号プレースホルダー 3">
            <a:extLst>
              <a:ext uri="{FF2B5EF4-FFF2-40B4-BE49-F238E27FC236}">
                <a16:creationId xmlns:a16="http://schemas.microsoft.com/office/drawing/2014/main" id="{4E6BE6FA-4C62-4F52-92C2-AEDB4D237740}"/>
              </a:ext>
            </a:extLst>
          </p:cNvPr>
          <p:cNvSpPr>
            <a:spLocks noGrp="1"/>
          </p:cNvSpPr>
          <p:nvPr>
            <p:ph type="sldNum" sz="quarter" idx="12"/>
          </p:nvPr>
        </p:nvSpPr>
        <p:spPr>
          <a:xfrm>
            <a:off x="6843056" y="6492875"/>
            <a:ext cx="2057400" cy="365125"/>
          </a:xfrm>
        </p:spPr>
        <p:txBody>
          <a:bodyPr/>
          <a:lstStyle/>
          <a:p>
            <a:fld id="{203A2EBC-B70D-400C-B624-6CE949F69608}" type="slidenum">
              <a:rPr kumimoji="1" lang="ja-JP" altLang="en-US" sz="1800" smtClean="0"/>
              <a:t>7</a:t>
            </a:fld>
            <a:endParaRPr kumimoji="1" lang="ja-JP" altLang="en-US" dirty="0"/>
          </a:p>
        </p:txBody>
      </p:sp>
      <p:sp>
        <p:nvSpPr>
          <p:cNvPr id="10" name="テキスト ボックス 9">
            <a:extLst>
              <a:ext uri="{FF2B5EF4-FFF2-40B4-BE49-F238E27FC236}">
                <a16:creationId xmlns:a16="http://schemas.microsoft.com/office/drawing/2014/main" id="{2BBE9FB9-DEBD-4634-8BFF-DE1F423CA2BC}"/>
              </a:ext>
            </a:extLst>
          </p:cNvPr>
          <p:cNvSpPr txBox="1"/>
          <p:nvPr/>
        </p:nvSpPr>
        <p:spPr>
          <a:xfrm>
            <a:off x="636815" y="6090933"/>
            <a:ext cx="7715250" cy="276999"/>
          </a:xfrm>
          <a:prstGeom prst="rect">
            <a:avLst/>
          </a:prstGeom>
          <a:solidFill>
            <a:schemeClr val="bg1"/>
          </a:solidFill>
          <a:ln>
            <a:solidFill>
              <a:schemeClr val="tx1"/>
            </a:solidFill>
            <a:prstDash val="sysDot"/>
          </a:ln>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（参考）大阪府試算　　　（機器更新加味せず）　</a:t>
            </a:r>
            <a:r>
              <a:rPr lang="ja-JP" altLang="en-US" sz="1200" dirty="0">
                <a:latin typeface="BIZ UDPゴシック" panose="020B0400000000000000" pitchFamily="50" charset="-128"/>
                <a:ea typeface="BIZ UDPゴシック" panose="020B0400000000000000" pitchFamily="50" charset="-128"/>
              </a:rPr>
              <a:t>平均</a:t>
            </a:r>
            <a:r>
              <a:rPr lang="en-US" altLang="ja-JP" sz="1200" dirty="0">
                <a:latin typeface="BIZ UDPゴシック" panose="020B0400000000000000" pitchFamily="50" charset="-128"/>
                <a:ea typeface="BIZ UDPゴシック" panose="020B0400000000000000" pitchFamily="50" charset="-128"/>
              </a:rPr>
              <a:t>BEI=0.91</a:t>
            </a:r>
            <a:r>
              <a:rPr lang="ja-JP" altLang="en-US" sz="1200" dirty="0">
                <a:latin typeface="BIZ UDPゴシック" panose="020B0400000000000000" pitchFamily="50" charset="-128"/>
                <a:ea typeface="BIZ UDPゴシック" panose="020B0400000000000000" pitchFamily="50" charset="-128"/>
              </a:rPr>
              <a:t>程度　　　　　</a:t>
            </a:r>
            <a:r>
              <a:rPr kumimoji="1" lang="zh-TW" altLang="en-US" sz="1200" dirty="0">
                <a:latin typeface="BIZ UDPゴシック" panose="020B0400000000000000" pitchFamily="50" charset="-128"/>
                <a:ea typeface="BIZ UDPゴシック" panose="020B0400000000000000" pitchFamily="50" charset="-128"/>
              </a:rPr>
              <a:t>（機器更新加味）</a:t>
            </a:r>
            <a:r>
              <a:rPr kumimoji="1" lang="ja-JP" altLang="en-US" sz="1200" dirty="0">
                <a:latin typeface="BIZ UDPゴシック" panose="020B0400000000000000" pitchFamily="50" charset="-128"/>
                <a:ea typeface="BIZ UDPゴシック" panose="020B0400000000000000" pitchFamily="50" charset="-128"/>
              </a:rPr>
              <a:t>　</a:t>
            </a:r>
            <a:r>
              <a:rPr lang="ja-JP" altLang="en-US" sz="1200" dirty="0">
                <a:latin typeface="BIZ UDPゴシック" panose="020B0400000000000000" pitchFamily="50" charset="-128"/>
                <a:ea typeface="BIZ UDPゴシック" panose="020B0400000000000000" pitchFamily="50" charset="-128"/>
              </a:rPr>
              <a:t>平均</a:t>
            </a:r>
            <a:r>
              <a:rPr lang="en-US" altLang="ja-JP" sz="1200" dirty="0">
                <a:latin typeface="BIZ UDPゴシック" panose="020B0400000000000000" pitchFamily="50" charset="-128"/>
                <a:ea typeface="BIZ UDPゴシック" panose="020B0400000000000000" pitchFamily="50" charset="-128"/>
              </a:rPr>
              <a:t>BEI=0.80</a:t>
            </a:r>
            <a:r>
              <a:rPr lang="ja-JP" altLang="en-US" sz="1200" dirty="0">
                <a:latin typeface="BIZ UDPゴシック" panose="020B0400000000000000" pitchFamily="50" charset="-128"/>
                <a:ea typeface="BIZ UDPゴシック" panose="020B0400000000000000" pitchFamily="50" charset="-128"/>
              </a:rPr>
              <a:t>程度</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3" name="正方形/長方形 12">
            <a:extLst>
              <a:ext uri="{FF2B5EF4-FFF2-40B4-BE49-F238E27FC236}">
                <a16:creationId xmlns:a16="http://schemas.microsoft.com/office/drawing/2014/main" id="{4A1C2EC7-DE46-4909-AC32-DA316CBBB031}"/>
              </a:ext>
            </a:extLst>
          </p:cNvPr>
          <p:cNvSpPr/>
          <p:nvPr/>
        </p:nvSpPr>
        <p:spPr>
          <a:xfrm>
            <a:off x="68580" y="43254"/>
            <a:ext cx="822960" cy="33034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51C1AB12-B512-4D03-B1D7-888B69A64B92}"/>
              </a:ext>
            </a:extLst>
          </p:cNvPr>
          <p:cNvSpPr/>
          <p:nvPr/>
        </p:nvSpPr>
        <p:spPr>
          <a:xfrm>
            <a:off x="7099638" y="1306649"/>
            <a:ext cx="1495722" cy="455510"/>
          </a:xfrm>
          <a:prstGeom prst="rect">
            <a:avLst/>
          </a:prstGeom>
          <a:no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89DE9ED7-5BAD-4133-A018-0CCC7EEE90C1}"/>
              </a:ext>
            </a:extLst>
          </p:cNvPr>
          <p:cNvSpPr/>
          <p:nvPr/>
        </p:nvSpPr>
        <p:spPr>
          <a:xfrm>
            <a:off x="3900338" y="1106353"/>
            <a:ext cx="1495722" cy="455510"/>
          </a:xfrm>
          <a:prstGeom prst="rect">
            <a:avLst/>
          </a:prstGeom>
          <a:no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Tree>
    <p:extLst>
      <p:ext uri="{BB962C8B-B14F-4D97-AF65-F5344CB8AC3E}">
        <p14:creationId xmlns:p14="http://schemas.microsoft.com/office/powerpoint/2010/main" val="18507894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BE447956-717B-4488-8A1B-291FBBC6E4C8}"/>
              </a:ext>
            </a:extLst>
          </p:cNvPr>
          <p:cNvSpPr txBox="1"/>
          <p:nvPr/>
        </p:nvSpPr>
        <p:spPr>
          <a:xfrm>
            <a:off x="0" y="-3484"/>
            <a:ext cx="9144000" cy="400110"/>
          </a:xfrm>
          <a:prstGeom prst="rect">
            <a:avLst/>
          </a:prstGeom>
          <a:solidFill>
            <a:schemeClr val="accent5">
              <a:lumMod val="40000"/>
              <a:lumOff val="60000"/>
            </a:schemeClr>
          </a:solidFill>
        </p:spPr>
        <p:txBody>
          <a:bodyPr wrap="square" rtlCol="0">
            <a:spAutoFit/>
          </a:bodyPr>
          <a:lstStyle/>
          <a:p>
            <a:r>
              <a:rPr kumimoji="1" lang="ja-JP" altLang="en-US" sz="2000" b="1" dirty="0">
                <a:latin typeface="HGP創英角ｺﾞｼｯｸUB" panose="020B0900000000000000" pitchFamily="50" charset="-128"/>
                <a:ea typeface="HGP創英角ｺﾞｼｯｸUB" panose="020B0900000000000000" pitchFamily="50" charset="-128"/>
              </a:rPr>
              <a:t>省エネ　</a:t>
            </a:r>
            <a:r>
              <a:rPr kumimoji="1" lang="ja-JP" altLang="en-US" sz="2000" dirty="0">
                <a:latin typeface="BIZ UDPゴシック" panose="020B0400000000000000" pitchFamily="50" charset="-128"/>
                <a:ea typeface="BIZ UDPゴシック" panose="020B0400000000000000" pitchFamily="50" charset="-128"/>
              </a:rPr>
              <a:t>建築物（非住宅）のストックの省エネ性能別構成割合（推計）</a:t>
            </a:r>
          </a:p>
        </p:txBody>
      </p:sp>
      <p:pic>
        <p:nvPicPr>
          <p:cNvPr id="7" name="図 6">
            <a:extLst>
              <a:ext uri="{FF2B5EF4-FFF2-40B4-BE49-F238E27FC236}">
                <a16:creationId xmlns:a16="http://schemas.microsoft.com/office/drawing/2014/main" id="{32DCA8C5-11E9-4932-B8FD-46D7ABF9A9C8}"/>
              </a:ext>
            </a:extLst>
          </p:cNvPr>
          <p:cNvPicPr>
            <a:picLocks noChangeAspect="1"/>
          </p:cNvPicPr>
          <p:nvPr/>
        </p:nvPicPr>
        <p:blipFill rotWithShape="1">
          <a:blip r:embed="rId2"/>
          <a:srcRect b="14180"/>
          <a:stretch/>
        </p:blipFill>
        <p:spPr>
          <a:xfrm>
            <a:off x="258184" y="1094394"/>
            <a:ext cx="8627077" cy="2899678"/>
          </a:xfrm>
          <a:prstGeom prst="rect">
            <a:avLst/>
          </a:prstGeom>
        </p:spPr>
      </p:pic>
      <p:sp>
        <p:nvSpPr>
          <p:cNvPr id="8" name="テキスト ボックス 7">
            <a:extLst>
              <a:ext uri="{FF2B5EF4-FFF2-40B4-BE49-F238E27FC236}">
                <a16:creationId xmlns:a16="http://schemas.microsoft.com/office/drawing/2014/main" id="{302238BC-EF68-448D-A762-10AD7B09A832}"/>
              </a:ext>
            </a:extLst>
          </p:cNvPr>
          <p:cNvSpPr txBox="1"/>
          <p:nvPr/>
        </p:nvSpPr>
        <p:spPr>
          <a:xfrm>
            <a:off x="3066377" y="4021089"/>
            <a:ext cx="5638204" cy="276999"/>
          </a:xfrm>
          <a:prstGeom prst="rect">
            <a:avLst/>
          </a:prstGeom>
          <a:noFill/>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出典：「脱炭素社会に向けた住宅・建築物の省エネ対策等のあり方検討会」資料より</a:t>
            </a:r>
          </a:p>
        </p:txBody>
      </p:sp>
      <p:pic>
        <p:nvPicPr>
          <p:cNvPr id="9" name="図 8">
            <a:extLst>
              <a:ext uri="{FF2B5EF4-FFF2-40B4-BE49-F238E27FC236}">
                <a16:creationId xmlns:a16="http://schemas.microsoft.com/office/drawing/2014/main" id="{2A97C198-4468-48FA-9193-295C990DF92A}"/>
              </a:ext>
            </a:extLst>
          </p:cNvPr>
          <p:cNvPicPr>
            <a:picLocks noChangeAspect="1"/>
          </p:cNvPicPr>
          <p:nvPr/>
        </p:nvPicPr>
        <p:blipFill rotWithShape="1">
          <a:blip r:embed="rId3"/>
          <a:srcRect b="83590"/>
          <a:stretch/>
        </p:blipFill>
        <p:spPr>
          <a:xfrm>
            <a:off x="275818" y="460566"/>
            <a:ext cx="8624638" cy="606811"/>
          </a:xfrm>
          <a:prstGeom prst="rect">
            <a:avLst/>
          </a:prstGeom>
        </p:spPr>
      </p:pic>
      <p:sp>
        <p:nvSpPr>
          <p:cNvPr id="10" name="二等辺三角形 9">
            <a:extLst>
              <a:ext uri="{FF2B5EF4-FFF2-40B4-BE49-F238E27FC236}">
                <a16:creationId xmlns:a16="http://schemas.microsoft.com/office/drawing/2014/main" id="{FA614C3C-E804-49F6-8664-565CE1EBFB9F}"/>
              </a:ext>
            </a:extLst>
          </p:cNvPr>
          <p:cNvSpPr/>
          <p:nvPr/>
        </p:nvSpPr>
        <p:spPr>
          <a:xfrm rot="10800000">
            <a:off x="3316569" y="4514686"/>
            <a:ext cx="2122098" cy="27535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F84EE704-0416-42C6-8D3E-9AB3E133E60C}"/>
              </a:ext>
            </a:extLst>
          </p:cNvPr>
          <p:cNvSpPr txBox="1"/>
          <p:nvPr/>
        </p:nvSpPr>
        <p:spPr>
          <a:xfrm>
            <a:off x="594359" y="4949059"/>
            <a:ext cx="8199121" cy="584775"/>
          </a:xfrm>
          <a:prstGeom prst="rect">
            <a:avLst/>
          </a:prstGeom>
          <a:noFill/>
        </p:spPr>
        <p:txBody>
          <a:bodyPr wrap="square" rtlCol="0">
            <a:spAutoFit/>
          </a:bodyPr>
          <a:lstStyle/>
          <a:p>
            <a:r>
              <a:rPr kumimoji="1" lang="ja-JP" altLang="en-US" sz="1600" dirty="0">
                <a:latin typeface="BIZ UDPゴシック" panose="020B0400000000000000" pitchFamily="50" charset="-128"/>
                <a:ea typeface="BIZ UDPゴシック" panose="020B0400000000000000" pitchFamily="50" charset="-128"/>
              </a:rPr>
              <a:t>さらに、</a:t>
            </a:r>
            <a:r>
              <a:rPr kumimoji="1" lang="en-US" altLang="ja-JP" sz="1600" dirty="0">
                <a:latin typeface="BIZ UDPゴシック" panose="020B0400000000000000" pitchFamily="50" charset="-128"/>
                <a:ea typeface="BIZ UDPゴシック" panose="020B0400000000000000" pitchFamily="50" charset="-128"/>
              </a:rPr>
              <a:t>2050</a:t>
            </a:r>
            <a:r>
              <a:rPr kumimoji="1" lang="ja-JP" altLang="en-US" sz="1600" dirty="0">
                <a:latin typeface="BIZ UDPゴシック" panose="020B0400000000000000" pitchFamily="50" charset="-128"/>
                <a:ea typeface="BIZ UDPゴシック" panose="020B0400000000000000" pitchFamily="50" charset="-128"/>
              </a:rPr>
              <a:t>年に向けては、技術開発の進展による設備機器等の更なる性能向上により、</a:t>
            </a:r>
            <a:endParaRPr kumimoji="1" lang="en-US" altLang="ja-JP" sz="1600" dirty="0">
              <a:latin typeface="BIZ UDPゴシック" panose="020B0400000000000000" pitchFamily="50" charset="-128"/>
              <a:ea typeface="BIZ UDPゴシック" panose="020B0400000000000000" pitchFamily="50" charset="-128"/>
            </a:endParaRPr>
          </a:p>
          <a:p>
            <a:r>
              <a:rPr kumimoji="1" lang="ja-JP" altLang="en-US" sz="1600" b="1" u="sng" dirty="0">
                <a:latin typeface="BIZ UDPゴシック" panose="020B0400000000000000" pitchFamily="50" charset="-128"/>
                <a:ea typeface="BIZ UDPゴシック" panose="020B0400000000000000" pitchFamily="50" charset="-128"/>
              </a:rPr>
              <a:t>ストック平均での</a:t>
            </a:r>
            <a:r>
              <a:rPr kumimoji="1" lang="en-US" altLang="ja-JP" sz="1600" b="1" u="sng" dirty="0">
                <a:latin typeface="BIZ UDPゴシック" panose="020B0400000000000000" pitchFamily="50" charset="-128"/>
                <a:ea typeface="BIZ UDPゴシック" panose="020B0400000000000000" pitchFamily="50" charset="-128"/>
              </a:rPr>
              <a:t>ZEB</a:t>
            </a:r>
            <a:r>
              <a:rPr kumimoji="1" lang="ja-JP" altLang="en-US" sz="1600" b="1" u="sng" dirty="0">
                <a:latin typeface="BIZ UDPゴシック" panose="020B0400000000000000" pitchFamily="50" charset="-128"/>
                <a:ea typeface="BIZ UDPゴシック" panose="020B0400000000000000" pitchFamily="50" charset="-128"/>
              </a:rPr>
              <a:t>基準の水準の省エネ性能の実現が見込まれる。</a:t>
            </a:r>
          </a:p>
        </p:txBody>
      </p:sp>
      <p:sp>
        <p:nvSpPr>
          <p:cNvPr id="3" name="スライド番号プレースホルダー 2">
            <a:extLst>
              <a:ext uri="{FF2B5EF4-FFF2-40B4-BE49-F238E27FC236}">
                <a16:creationId xmlns:a16="http://schemas.microsoft.com/office/drawing/2014/main" id="{40C4A11A-C7D9-4493-96E7-2041DE0FF80E}"/>
              </a:ext>
            </a:extLst>
          </p:cNvPr>
          <p:cNvSpPr>
            <a:spLocks noGrp="1"/>
          </p:cNvSpPr>
          <p:nvPr>
            <p:ph type="sldNum" sz="quarter" idx="12"/>
          </p:nvPr>
        </p:nvSpPr>
        <p:spPr>
          <a:xfrm>
            <a:off x="6827861" y="6424851"/>
            <a:ext cx="2057400" cy="365125"/>
          </a:xfrm>
        </p:spPr>
        <p:txBody>
          <a:bodyPr/>
          <a:lstStyle/>
          <a:p>
            <a:fld id="{203A2EBC-B70D-400C-B624-6CE949F69608}" type="slidenum">
              <a:rPr kumimoji="1" lang="ja-JP" altLang="en-US" sz="1800" smtClean="0"/>
              <a:t>8</a:t>
            </a:fld>
            <a:endParaRPr kumimoji="1" lang="ja-JP" altLang="en-US" dirty="0"/>
          </a:p>
        </p:txBody>
      </p:sp>
      <p:sp>
        <p:nvSpPr>
          <p:cNvPr id="14" name="正方形/長方形 13">
            <a:extLst>
              <a:ext uri="{FF2B5EF4-FFF2-40B4-BE49-F238E27FC236}">
                <a16:creationId xmlns:a16="http://schemas.microsoft.com/office/drawing/2014/main" id="{34EBDF5C-E793-4ABC-9D3B-4CC0B5E56F73}"/>
              </a:ext>
            </a:extLst>
          </p:cNvPr>
          <p:cNvSpPr/>
          <p:nvPr/>
        </p:nvSpPr>
        <p:spPr>
          <a:xfrm>
            <a:off x="68580" y="43254"/>
            <a:ext cx="822960" cy="33034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a:extLst>
              <a:ext uri="{FF2B5EF4-FFF2-40B4-BE49-F238E27FC236}">
                <a16:creationId xmlns:a16="http://schemas.microsoft.com/office/drawing/2014/main" id="{2B673B36-3434-4A9E-BF8E-795C150E2274}"/>
              </a:ext>
            </a:extLst>
          </p:cNvPr>
          <p:cNvSpPr/>
          <p:nvPr/>
        </p:nvSpPr>
        <p:spPr>
          <a:xfrm>
            <a:off x="4100033" y="1190435"/>
            <a:ext cx="1495722" cy="455510"/>
          </a:xfrm>
          <a:prstGeom prst="rect">
            <a:avLst/>
          </a:prstGeom>
          <a:no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21" name="正方形/長方形 20">
            <a:extLst>
              <a:ext uri="{FF2B5EF4-FFF2-40B4-BE49-F238E27FC236}">
                <a16:creationId xmlns:a16="http://schemas.microsoft.com/office/drawing/2014/main" id="{A2C5CFE4-B544-42CA-A7D5-D0825E3FBC50}"/>
              </a:ext>
            </a:extLst>
          </p:cNvPr>
          <p:cNvSpPr/>
          <p:nvPr/>
        </p:nvSpPr>
        <p:spPr>
          <a:xfrm>
            <a:off x="7012150" y="1291703"/>
            <a:ext cx="1495722" cy="455510"/>
          </a:xfrm>
          <a:prstGeom prst="rect">
            <a:avLst/>
          </a:prstGeom>
          <a:no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22" name="テキスト ボックス 21">
            <a:extLst>
              <a:ext uri="{FF2B5EF4-FFF2-40B4-BE49-F238E27FC236}">
                <a16:creationId xmlns:a16="http://schemas.microsoft.com/office/drawing/2014/main" id="{0ED25C04-8569-4A4C-BAD3-D55100976E3A}"/>
              </a:ext>
            </a:extLst>
          </p:cNvPr>
          <p:cNvSpPr txBox="1"/>
          <p:nvPr/>
        </p:nvSpPr>
        <p:spPr>
          <a:xfrm>
            <a:off x="636815" y="5775973"/>
            <a:ext cx="7715250" cy="276999"/>
          </a:xfrm>
          <a:prstGeom prst="rect">
            <a:avLst/>
          </a:prstGeom>
          <a:solidFill>
            <a:schemeClr val="bg1"/>
          </a:solidFill>
          <a:ln>
            <a:solidFill>
              <a:schemeClr val="tx1"/>
            </a:solidFill>
            <a:prstDash val="sysDot"/>
          </a:ln>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（参考）大阪府試算　　　（機器更新加味せず）　</a:t>
            </a:r>
            <a:r>
              <a:rPr lang="ja-JP" altLang="en-US" sz="1200" dirty="0">
                <a:latin typeface="BIZ UDPゴシック" panose="020B0400000000000000" pitchFamily="50" charset="-128"/>
                <a:ea typeface="BIZ UDPゴシック" panose="020B0400000000000000" pitchFamily="50" charset="-128"/>
              </a:rPr>
              <a:t>平均</a:t>
            </a:r>
            <a:r>
              <a:rPr lang="en-US" altLang="ja-JP" sz="1200" dirty="0">
                <a:latin typeface="BIZ UDPゴシック" panose="020B0400000000000000" pitchFamily="50" charset="-128"/>
                <a:ea typeface="BIZ UDPゴシック" panose="020B0400000000000000" pitchFamily="50" charset="-128"/>
              </a:rPr>
              <a:t>BEI=0.71</a:t>
            </a:r>
            <a:r>
              <a:rPr lang="ja-JP" altLang="en-US" sz="1200" dirty="0">
                <a:latin typeface="BIZ UDPゴシック" panose="020B0400000000000000" pitchFamily="50" charset="-128"/>
                <a:ea typeface="BIZ UDPゴシック" panose="020B0400000000000000" pitchFamily="50" charset="-128"/>
              </a:rPr>
              <a:t>程度　　　　　</a:t>
            </a:r>
            <a:r>
              <a:rPr kumimoji="1" lang="zh-TW" altLang="en-US" sz="1200" dirty="0">
                <a:latin typeface="BIZ UDPゴシック" panose="020B0400000000000000" pitchFamily="50" charset="-128"/>
                <a:ea typeface="BIZ UDPゴシック" panose="020B0400000000000000" pitchFamily="50" charset="-128"/>
              </a:rPr>
              <a:t>（機器更新加味）</a:t>
            </a:r>
            <a:r>
              <a:rPr kumimoji="1" lang="ja-JP" altLang="en-US" sz="1200" dirty="0">
                <a:latin typeface="BIZ UDPゴシック" panose="020B0400000000000000" pitchFamily="50" charset="-128"/>
                <a:ea typeface="BIZ UDPゴシック" panose="020B0400000000000000" pitchFamily="50" charset="-128"/>
              </a:rPr>
              <a:t>　</a:t>
            </a:r>
            <a:r>
              <a:rPr lang="ja-JP" altLang="en-US" sz="1200" dirty="0">
                <a:latin typeface="BIZ UDPゴシック" panose="020B0400000000000000" pitchFamily="50" charset="-128"/>
                <a:ea typeface="BIZ UDPゴシック" panose="020B0400000000000000" pitchFamily="50" charset="-128"/>
              </a:rPr>
              <a:t>平均</a:t>
            </a:r>
            <a:r>
              <a:rPr lang="en-US" altLang="ja-JP" sz="1200" dirty="0">
                <a:latin typeface="BIZ UDPゴシック" panose="020B0400000000000000" pitchFamily="50" charset="-128"/>
                <a:ea typeface="BIZ UDPゴシック" panose="020B0400000000000000" pitchFamily="50" charset="-128"/>
              </a:rPr>
              <a:t>BEI=0.70</a:t>
            </a:r>
            <a:r>
              <a:rPr lang="ja-JP" altLang="en-US" sz="1200" dirty="0">
                <a:latin typeface="BIZ UDPゴシック" panose="020B0400000000000000" pitchFamily="50" charset="-128"/>
                <a:ea typeface="BIZ UDPゴシック" panose="020B0400000000000000" pitchFamily="50" charset="-128"/>
              </a:rPr>
              <a:t>程度</a:t>
            </a:r>
            <a:endParaRPr kumimoji="1" lang="ja-JP" altLang="en-US" sz="12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9396911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E031EA92-EE6D-4332-BE9D-F1C8FFB91848}"/>
              </a:ext>
            </a:extLst>
          </p:cNvPr>
          <p:cNvSpPr>
            <a:spLocks noGrp="1"/>
          </p:cNvSpPr>
          <p:nvPr>
            <p:ph type="sldNum" sz="quarter" idx="12"/>
          </p:nvPr>
        </p:nvSpPr>
        <p:spPr>
          <a:xfrm>
            <a:off x="6825343" y="6471418"/>
            <a:ext cx="2057400" cy="365125"/>
          </a:xfrm>
        </p:spPr>
        <p:txBody>
          <a:bodyPr/>
          <a:lstStyle/>
          <a:p>
            <a:fld id="{203A2EBC-B70D-400C-B624-6CE949F69608}" type="slidenum">
              <a:rPr kumimoji="1" lang="ja-JP" altLang="en-US" sz="1800" smtClean="0"/>
              <a:t>9</a:t>
            </a:fld>
            <a:endParaRPr kumimoji="1" lang="ja-JP" altLang="en-US" sz="1800" dirty="0"/>
          </a:p>
        </p:txBody>
      </p:sp>
      <p:pic>
        <p:nvPicPr>
          <p:cNvPr id="6" name="図 5">
            <a:extLst>
              <a:ext uri="{FF2B5EF4-FFF2-40B4-BE49-F238E27FC236}">
                <a16:creationId xmlns:a16="http://schemas.microsoft.com/office/drawing/2014/main" id="{D78E86A6-1633-4B7D-803E-C4C2048FED78}"/>
              </a:ext>
            </a:extLst>
          </p:cNvPr>
          <p:cNvPicPr>
            <a:picLocks noChangeAspect="1"/>
          </p:cNvPicPr>
          <p:nvPr/>
        </p:nvPicPr>
        <p:blipFill>
          <a:blip r:embed="rId2"/>
          <a:stretch>
            <a:fillRect/>
          </a:stretch>
        </p:blipFill>
        <p:spPr>
          <a:xfrm>
            <a:off x="755880" y="448358"/>
            <a:ext cx="7457313" cy="5634609"/>
          </a:xfrm>
          <a:prstGeom prst="rect">
            <a:avLst/>
          </a:prstGeom>
        </p:spPr>
      </p:pic>
      <p:sp>
        <p:nvSpPr>
          <p:cNvPr id="7" name="テキスト ボックス 6">
            <a:extLst>
              <a:ext uri="{FF2B5EF4-FFF2-40B4-BE49-F238E27FC236}">
                <a16:creationId xmlns:a16="http://schemas.microsoft.com/office/drawing/2014/main" id="{BBBF9E93-156E-4A3F-BEA5-10A761AE47E3}"/>
              </a:ext>
            </a:extLst>
          </p:cNvPr>
          <p:cNvSpPr txBox="1"/>
          <p:nvPr/>
        </p:nvSpPr>
        <p:spPr>
          <a:xfrm>
            <a:off x="0" y="0"/>
            <a:ext cx="9144000" cy="415498"/>
          </a:xfrm>
          <a:prstGeom prst="rect">
            <a:avLst/>
          </a:prstGeom>
          <a:solidFill>
            <a:schemeClr val="accent5">
              <a:lumMod val="40000"/>
              <a:lumOff val="60000"/>
            </a:schemeClr>
          </a:solidFill>
        </p:spPr>
        <p:txBody>
          <a:bodyPr wrap="square" rtlCol="0">
            <a:spAutoFit/>
          </a:bodyPr>
          <a:lstStyle/>
          <a:p>
            <a:r>
              <a:rPr kumimoji="1" lang="ja-JP" altLang="en-US" sz="2000" b="1" dirty="0">
                <a:latin typeface="HGP創英角ｺﾞｼｯｸUB" panose="020B0900000000000000" pitchFamily="50" charset="-128"/>
                <a:ea typeface="HGP創英角ｺﾞｼｯｸUB" panose="020B0900000000000000" pitchFamily="50" charset="-128"/>
              </a:rPr>
              <a:t>再エネ　</a:t>
            </a:r>
            <a:r>
              <a:rPr kumimoji="1" lang="ja-JP" altLang="en-US" sz="2000" dirty="0">
                <a:latin typeface="BIZ UDPゴシック" panose="020B0400000000000000" pitchFamily="50" charset="-128"/>
                <a:ea typeface="BIZ UDPゴシック" panose="020B0400000000000000" pitchFamily="50" charset="-128"/>
              </a:rPr>
              <a:t>住宅に係る国の取組</a:t>
            </a:r>
            <a:r>
              <a:rPr kumimoji="1" lang="en-US" altLang="ja-JP" sz="2000" dirty="0">
                <a:latin typeface="BIZ UDPゴシック" panose="020B0400000000000000" pitchFamily="50" charset="-128"/>
                <a:ea typeface="BIZ UDPゴシック" panose="020B0400000000000000" pitchFamily="50" charset="-128"/>
              </a:rPr>
              <a:t>(2)</a:t>
            </a:r>
            <a:endParaRPr kumimoji="1" lang="ja-JP" altLang="en-US" sz="2000" dirty="0">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719D3150-4A92-43C9-A0E7-AC647F2B0951}"/>
              </a:ext>
            </a:extLst>
          </p:cNvPr>
          <p:cNvSpPr txBox="1"/>
          <p:nvPr/>
        </p:nvSpPr>
        <p:spPr>
          <a:xfrm>
            <a:off x="261257" y="6133853"/>
            <a:ext cx="8123464" cy="577081"/>
          </a:xfrm>
          <a:prstGeom prst="rect">
            <a:avLst/>
          </a:prstGeom>
          <a:noFill/>
        </p:spPr>
        <p:txBody>
          <a:bodyPr wrap="square">
            <a:spAutoFit/>
          </a:bodyPr>
          <a:lstStyle/>
          <a:p>
            <a:r>
              <a:rPr lang="ja-JP" altLang="en-US" sz="1050" dirty="0">
                <a:latin typeface="BIZ UDPゴシック" panose="020B0400000000000000" pitchFamily="50" charset="-128"/>
                <a:ea typeface="BIZ UDPゴシック" panose="020B0400000000000000" pitchFamily="50" charset="-128"/>
              </a:rPr>
              <a:t>出典：</a:t>
            </a:r>
            <a:r>
              <a:rPr lang="en-US" altLang="ja-JP" sz="1050" dirty="0">
                <a:latin typeface="BIZ UDPゴシック" panose="020B0400000000000000" pitchFamily="50" charset="-128"/>
                <a:ea typeface="BIZ UDPゴシック" panose="020B0400000000000000" pitchFamily="50" charset="-128"/>
              </a:rPr>
              <a:t>R6.10.29 </a:t>
            </a:r>
          </a:p>
          <a:p>
            <a:r>
              <a:rPr lang="ja-JP" altLang="en-US" sz="1050" dirty="0">
                <a:latin typeface="BIZ UDPゴシック" panose="020B0400000000000000" pitchFamily="50" charset="-128"/>
                <a:ea typeface="BIZ UDPゴシック" panose="020B0400000000000000" pitchFamily="50" charset="-128"/>
              </a:rPr>
              <a:t>　第</a:t>
            </a:r>
            <a:r>
              <a:rPr lang="en-US" altLang="ja-JP" sz="1050" dirty="0">
                <a:latin typeface="BIZ UDPゴシック" panose="020B0400000000000000" pitchFamily="50" charset="-128"/>
                <a:ea typeface="BIZ UDPゴシック" panose="020B0400000000000000" pitchFamily="50" charset="-128"/>
              </a:rPr>
              <a:t>20</a:t>
            </a:r>
            <a:r>
              <a:rPr lang="ja-JP" altLang="en-US" sz="1050" dirty="0">
                <a:latin typeface="BIZ UDPゴシック" panose="020B0400000000000000" pitchFamily="50" charset="-128"/>
                <a:ea typeface="BIZ UDPゴシック" panose="020B0400000000000000" pitchFamily="50" charset="-128"/>
              </a:rPr>
              <a:t>回 総合資源エネルギー調査会 省エネルギー・新エネルギー分科会 省エネルギー小委員会 建築物エネルギー消費性能基準等</a:t>
            </a:r>
            <a:r>
              <a:rPr lang="en-US" altLang="ja-JP" sz="1050" dirty="0">
                <a:latin typeface="BIZ UDPゴシック" panose="020B0400000000000000" pitchFamily="50" charset="-128"/>
                <a:ea typeface="BIZ UDPゴシック" panose="020B0400000000000000" pitchFamily="50" charset="-128"/>
              </a:rPr>
              <a:t>WG</a:t>
            </a:r>
          </a:p>
          <a:p>
            <a:r>
              <a:rPr lang="ja-JP" altLang="en-US" sz="1050" dirty="0">
                <a:latin typeface="BIZ UDPゴシック" panose="020B0400000000000000" pitchFamily="50" charset="-128"/>
                <a:ea typeface="BIZ UDPゴシック" panose="020B0400000000000000" pitchFamily="50" charset="-128"/>
              </a:rPr>
              <a:t>　及び社会資本整備審議会建築分科会建築環境部会建築物エネルギー消費性能基準等小委員会 合同会議</a:t>
            </a:r>
          </a:p>
        </p:txBody>
      </p:sp>
      <p:sp>
        <p:nvSpPr>
          <p:cNvPr id="8" name="正方形/長方形 7">
            <a:extLst>
              <a:ext uri="{FF2B5EF4-FFF2-40B4-BE49-F238E27FC236}">
                <a16:creationId xmlns:a16="http://schemas.microsoft.com/office/drawing/2014/main" id="{1A0FB829-BFF8-4877-B3F6-1DC8F9BB8BB6}"/>
              </a:ext>
            </a:extLst>
          </p:cNvPr>
          <p:cNvSpPr/>
          <p:nvPr/>
        </p:nvSpPr>
        <p:spPr>
          <a:xfrm>
            <a:off x="68580" y="43254"/>
            <a:ext cx="822960" cy="33034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065387466"/>
      </p:ext>
    </p:extLst>
  </p:cSld>
  <p:clrMapOvr>
    <a:masterClrMapping/>
  </p:clrMapOvr>
</p:sld>
</file>

<file path=ppt/theme/theme1.xml><?xml version="1.0" encoding="utf-8"?>
<a:theme xmlns:a="http://schemas.openxmlformats.org/drawingml/2006/main" name="Office Theme">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TotalTime>
  <Words>5852</Words>
  <Application>Microsoft Office PowerPoint</Application>
  <PresentationFormat>画面に合わせる (4:3)</PresentationFormat>
  <Paragraphs>581</Paragraphs>
  <Slides>36</Slides>
  <Notes>4</Notes>
  <HiddenSlides>0</HiddenSlides>
  <MMClips>0</MMClips>
  <ScaleCrop>false</ScaleCrop>
  <HeadingPairs>
    <vt:vector size="6" baseType="variant">
      <vt:variant>
        <vt:lpstr>使用されているフォント</vt:lpstr>
      </vt:variant>
      <vt:variant>
        <vt:i4>11</vt:i4>
      </vt:variant>
      <vt:variant>
        <vt:lpstr>テーマ</vt:lpstr>
      </vt:variant>
      <vt:variant>
        <vt:i4>1</vt:i4>
      </vt:variant>
      <vt:variant>
        <vt:lpstr>スライド タイトル</vt:lpstr>
      </vt:variant>
      <vt:variant>
        <vt:i4>36</vt:i4>
      </vt:variant>
    </vt:vector>
  </HeadingPairs>
  <TitlesOfParts>
    <vt:vector size="48" baseType="lpstr">
      <vt:lpstr>BIZ UDPゴシック</vt:lpstr>
      <vt:lpstr>BIZ UDP明朝 Medium</vt:lpstr>
      <vt:lpstr>BIZ UDゴシック</vt:lpstr>
      <vt:lpstr>HGP創英角ｺﾞｼｯｸUB</vt:lpstr>
      <vt:lpstr>Meiryo UI</vt:lpstr>
      <vt:lpstr>メイリオ</vt:lpstr>
      <vt:lpstr>游ゴシック</vt:lpstr>
      <vt:lpstr>Arial</vt:lpstr>
      <vt:lpstr>Calibri</vt:lpstr>
      <vt:lpstr>Calibri Light</vt:lpstr>
      <vt:lpstr>Wingdings</vt:lpstr>
      <vt:lpstr>Office Theme</vt:lpstr>
      <vt:lpstr>建築物への再生可能エネルギー設備の導入促進に向けた制度のあり方について</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和田　峻輔</cp:lastModifiedBy>
  <cp:revision>2</cp:revision>
  <dcterms:created xsi:type="dcterms:W3CDTF">2026-08-06T04:16:52Z</dcterms:created>
  <dcterms:modified xsi:type="dcterms:W3CDTF">2026-08-06T07:27:44Z</dcterms:modified>
</cp:coreProperties>
</file>