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3CF"/>
    <a:srgbClr val="EBF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81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2794" y="47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100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141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39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996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4748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78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847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77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5163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765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2786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3F8EE-1689-4EBA-9669-0E1E33B9797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4BE48-CD98-4CD6-B07A-D7E86B45C6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141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C8958B-6665-4D85-AB3E-0ED2DCC677EB}"/>
              </a:ext>
            </a:extLst>
          </p:cNvPr>
          <p:cNvSpPr txBox="1"/>
          <p:nvPr/>
        </p:nvSpPr>
        <p:spPr>
          <a:xfrm>
            <a:off x="1239938" y="169720"/>
            <a:ext cx="43781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気候変動対策部会の令和８年度検討スケジュール（案）</a:t>
            </a:r>
          </a:p>
        </p:txBody>
      </p:sp>
      <p:graphicFrame>
        <p:nvGraphicFramePr>
          <p:cNvPr id="5" name="表 5">
            <a:extLst>
              <a:ext uri="{FF2B5EF4-FFF2-40B4-BE49-F238E27FC236}">
                <a16:creationId xmlns:a16="http://schemas.microsoft.com/office/drawing/2014/main" id="{8B167747-C61D-42ED-89E9-4225C3219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921932"/>
              </p:ext>
            </p:extLst>
          </p:nvPr>
        </p:nvGraphicFramePr>
        <p:xfrm>
          <a:off x="99000" y="624797"/>
          <a:ext cx="6660000" cy="891179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48000">
                  <a:extLst>
                    <a:ext uri="{9D8B030D-6E8A-4147-A177-3AD203B41FA5}">
                      <a16:colId xmlns:a16="http://schemas.microsoft.com/office/drawing/2014/main" val="2027410655"/>
                    </a:ext>
                  </a:extLst>
                </a:gridCol>
                <a:gridCol w="6012000">
                  <a:extLst>
                    <a:ext uri="{9D8B030D-6E8A-4147-A177-3AD203B41FA5}">
                      <a16:colId xmlns:a16="http://schemas.microsoft.com/office/drawing/2014/main" val="3218227412"/>
                    </a:ext>
                  </a:extLst>
                </a:gridCol>
              </a:tblGrid>
              <a:tr h="27002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時期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議　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650553"/>
                  </a:ext>
                </a:extLst>
              </a:tr>
              <a:tr h="317672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令和８年度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841872"/>
                  </a:ext>
                </a:extLst>
              </a:tr>
              <a:tr h="110719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６月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・建築物への再生可能エネルギー設備の導入促進に向けた制度のあり方について（諮問）</a:t>
                      </a: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・気候変動対策部会運営要領の改正について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304162"/>
                  </a:ext>
                </a:extLst>
              </a:tr>
              <a:tr h="6565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７月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68460"/>
                  </a:ext>
                </a:extLst>
              </a:tr>
              <a:tr h="99431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８月</a:t>
                      </a: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u="sng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第１回部会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：本日（８月３日）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・建築物への再生可能エネルギー設備の導入促進に向けた制度のあり方について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・</a:t>
                      </a:r>
                      <a:r>
                        <a:rPr kumimoji="1" lang="en-US" altLang="ja-JP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J-</a:t>
                      </a: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クレジット制度を活用した新たなスキームについて</a:t>
                      </a: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893406"/>
                  </a:ext>
                </a:extLst>
              </a:tr>
              <a:tr h="64018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９月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1" u="sng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第２回部会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：９月中～下旬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・建築物への再生可能エネルギー設備の導入促進に向けた制度のあり方について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834199"/>
                  </a:ext>
                </a:extLst>
              </a:tr>
              <a:tr h="5203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</a:t>
                      </a: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B w="12700" cap="flat" cmpd="sng" algn="ctr">
                      <a:solidFill>
                        <a:srgbClr val="EBF1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4346886"/>
                  </a:ext>
                </a:extLst>
              </a:tr>
              <a:tr h="131440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１１月</a:t>
                      </a:r>
                    </a:p>
                  </a:txBody>
                  <a:tcP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b="1" u="sng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第</a:t>
                      </a:r>
                      <a:r>
                        <a:rPr kumimoji="1" lang="en-US" altLang="ja-JP" sz="1400" b="1" u="sng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</a:t>
                      </a:r>
                      <a:r>
                        <a:rPr kumimoji="1" lang="ja-JP" altLang="en-US" sz="1400" b="1" u="sng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回部会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11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月中旬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・建築物への再生可能エネルギー設備の導入促進に向けた制度のあり方について</a:t>
                      </a: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</a:t>
                      </a: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・大阪府地球温暖化対策実行計画の進捗状況</a:t>
                      </a: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・気候変動対策推進条例に基づく事業者の顕彰（おおさか気候変動対策賞）</a:t>
                      </a:r>
                    </a:p>
                  </a:txBody>
                  <a:tcPr>
                    <a:lnT w="12700" cap="flat" cmpd="sng" algn="ctr">
                      <a:solidFill>
                        <a:srgbClr val="EBF1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387502"/>
                  </a:ext>
                </a:extLst>
              </a:tr>
              <a:tr h="10069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１２月</a:t>
                      </a:r>
                    </a:p>
                  </a:txBody>
                  <a:tcP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b="1" u="sng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第４回部会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２月中旬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</a:t>
                      </a:r>
                      <a:r>
                        <a:rPr kumimoji="1" lang="en-US" altLang="ja-JP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•</a:t>
                      </a: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建築物への再生可能エネルギー設備の導入促進に向けた制度のあり方について</a:t>
                      </a: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  </a:t>
                      </a:r>
                      <a:r>
                        <a:rPr kumimoji="1" lang="en-US" altLang="ja-JP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•J-</a:t>
                      </a: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クレジット制度を活用した新たなスキームについて</a:t>
                      </a: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・大阪府域における夏の暑さ対策　　　　　　　　　</a:t>
                      </a: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857511"/>
                  </a:ext>
                </a:extLst>
              </a:tr>
              <a:tr h="94084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１月</a:t>
                      </a:r>
                    </a:p>
                  </a:txBody>
                  <a:tcP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・建築物への再生可能エネルギー設備の導入促進に向けた制度のあり方について（答申）</a:t>
                      </a:r>
                      <a:endParaRPr kumimoji="1" lang="en-US" altLang="ja-JP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•J-</a:t>
                      </a: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クレジット制度を活用した新たなスキームについて（報告）</a:t>
                      </a:r>
                      <a:endParaRPr kumimoji="1" lang="ja-JP" altLang="en-US" sz="11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502128"/>
                  </a:ext>
                </a:extLst>
              </a:tr>
              <a:tr h="67536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２月</a:t>
                      </a:r>
                    </a:p>
                  </a:txBody>
                  <a:tcP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endParaRPr kumimoji="1" lang="ja-JP" altLang="en-US" sz="12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82089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３月</a:t>
                      </a:r>
                    </a:p>
                  </a:txBody>
                  <a:tcP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801862"/>
                  </a:ext>
                </a:extLst>
              </a:tr>
            </a:tbl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8EC3530-DB6D-4C37-9F17-8794480DACE4}"/>
              </a:ext>
            </a:extLst>
          </p:cNvPr>
          <p:cNvSpPr txBox="1"/>
          <p:nvPr/>
        </p:nvSpPr>
        <p:spPr>
          <a:xfrm>
            <a:off x="1113027" y="7558966"/>
            <a:ext cx="5071533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環境審議会（１月頃）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B07C6F4-779F-4C8B-81BC-07B7BF7EFFCD}"/>
              </a:ext>
            </a:extLst>
          </p:cNvPr>
          <p:cNvSpPr txBox="1"/>
          <p:nvPr/>
        </p:nvSpPr>
        <p:spPr>
          <a:xfrm>
            <a:off x="5657510" y="158105"/>
            <a:ext cx="1054100" cy="3054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1920"/>
              </a:lnSpc>
            </a:pPr>
            <a:r>
              <a:rPr kumimoji="1"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参考資料３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B469495-0C59-4B71-A98C-013683B5D744}"/>
              </a:ext>
            </a:extLst>
          </p:cNvPr>
          <p:cNvSpPr txBox="1"/>
          <p:nvPr/>
        </p:nvSpPr>
        <p:spPr>
          <a:xfrm>
            <a:off x="1113027" y="1290594"/>
            <a:ext cx="5071533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環境審議会（６月２３日）</a:t>
            </a:r>
          </a:p>
        </p:txBody>
      </p:sp>
    </p:spTree>
    <p:extLst>
      <p:ext uri="{BB962C8B-B14F-4D97-AF65-F5344CB8AC3E}">
        <p14:creationId xmlns:p14="http://schemas.microsoft.com/office/powerpoint/2010/main" val="2891194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282</Words>
  <Application>Microsoft Office PowerPoint</Application>
  <PresentationFormat>A4 210 x 297 mm</PresentationFormat>
  <Paragraphs>39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2026-08-06T04:34:09Z</dcterms:created>
  <dcterms:modified xsi:type="dcterms:W3CDTF">2026-08-06T04:34:12Z</dcterms:modified>
</cp:coreProperties>
</file>