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4"/>
    <p:sldMasterId id="2147483660" r:id="rId5"/>
  </p:sldMasterIdLst>
  <p:notesMasterIdLst>
    <p:notesMasterId r:id="rId34"/>
  </p:notesMasterIdLst>
  <p:sldIdLst>
    <p:sldId id="268" r:id="rId6"/>
    <p:sldId id="308" r:id="rId7"/>
    <p:sldId id="1042" r:id="rId8"/>
    <p:sldId id="345" r:id="rId9"/>
    <p:sldId id="347" r:id="rId10"/>
    <p:sldId id="342" r:id="rId11"/>
    <p:sldId id="346" r:id="rId12"/>
    <p:sldId id="341" r:id="rId13"/>
    <p:sldId id="350" r:id="rId14"/>
    <p:sldId id="1043" r:id="rId15"/>
    <p:sldId id="349" r:id="rId16"/>
    <p:sldId id="351" r:id="rId17"/>
    <p:sldId id="1002" r:id="rId18"/>
    <p:sldId id="352" r:id="rId19"/>
    <p:sldId id="264" r:id="rId20"/>
    <p:sldId id="1003" r:id="rId21"/>
    <p:sldId id="321" r:id="rId22"/>
    <p:sldId id="1044" r:id="rId23"/>
    <p:sldId id="1004" r:id="rId24"/>
    <p:sldId id="1007" r:id="rId25"/>
    <p:sldId id="1006" r:id="rId26"/>
    <p:sldId id="956" r:id="rId27"/>
    <p:sldId id="327" r:id="rId28"/>
    <p:sldId id="328" r:id="rId29"/>
    <p:sldId id="324" r:id="rId30"/>
    <p:sldId id="325" r:id="rId31"/>
    <p:sldId id="326" r:id="rId32"/>
    <p:sldId id="357" r:id="rId33"/>
  </p:sldIdLst>
  <p:sldSz cx="9906000" cy="6858000" type="A4"/>
  <p:notesSz cx="6807200" cy="9939338"/>
  <p:defaultTextStyle>
    <a:defPPr>
      <a:defRPr lang="ja-JP"/>
    </a:defPPr>
    <a:lvl1pPr marL="0" algn="l" defTabSz="921715" rtl="0" eaLnBrk="1" latinLnBrk="0" hangingPunct="1">
      <a:defRPr kumimoji="1" sz="1814" kern="1200">
        <a:solidFill>
          <a:schemeClr val="tx1"/>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FFFFCC"/>
    <a:srgbClr val="C4E4C4"/>
    <a:srgbClr val="3AA43A"/>
    <a:srgbClr val="006600"/>
    <a:srgbClr val="A0E4A0"/>
    <a:srgbClr val="000000"/>
    <a:srgbClr val="02B7F3"/>
    <a:srgbClr val="C25AC7"/>
    <a:srgbClr val="FF55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35" autoAdjust="0"/>
    <p:restoredTop sz="93899" autoAdjust="0"/>
  </p:normalViewPr>
  <p:slideViewPr>
    <p:cSldViewPr>
      <p:cViewPr varScale="1">
        <p:scale>
          <a:sx n="115" d="100"/>
          <a:sy n="115" d="100"/>
        </p:scale>
        <p:origin x="1614" y="114"/>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Microsoft%20PowerPoint%20&#20869;&#12398;&#12464;&#12521;&#1250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294665901089788"/>
          <c:y val="5.8796296296296298E-2"/>
          <c:w val="0.88961146973361405"/>
          <c:h val="0.78603364197530867"/>
        </c:manualLayout>
      </c:layout>
      <c:barChart>
        <c:barDir val="col"/>
        <c:grouping val="clustered"/>
        <c:varyColors val="0"/>
        <c:ser>
          <c:idx val="0"/>
          <c:order val="0"/>
          <c:tx>
            <c:strRef>
              <c:f>'[Microsoft PowerPoint 内のグラフ]【最新版_20240219更新】乗用車新車％'!$B$3</c:f>
              <c:strCache>
                <c:ptCount val="1"/>
                <c:pt idx="0">
                  <c:v>電動車(ZEV・HV)※軽除く</c:v>
                </c:pt>
              </c:strCache>
            </c:strRef>
          </c:tx>
          <c:spPr>
            <a:solidFill>
              <a:schemeClr val="accent6"/>
            </a:solidFill>
            <a:ln w="12700">
              <a:solidFill>
                <a:schemeClr val="accent6"/>
              </a:solidFill>
            </a:ln>
            <a:effectLst/>
          </c:spPr>
          <c:invertIfNegative val="0"/>
          <c:dLbls>
            <c:dLbl>
              <c:idx val="0"/>
              <c:layout>
                <c:manualLayout>
                  <c:x val="-5.8926220428143607E-3"/>
                  <c:y val="-3.91975308641982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D5-4A16-80B0-6403315D7D06}"/>
                </c:ext>
              </c:extLst>
            </c:dLbl>
            <c:dLbl>
              <c:idx val="1"/>
              <c:layout>
                <c:manualLayout>
                  <c:x val="2.9463110214070455E-3"/>
                  <c:y val="-7.83950617283957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D5-4A16-80B0-6403315D7D06}"/>
                </c:ext>
              </c:extLst>
            </c:dLbl>
            <c:dLbl>
              <c:idx val="2"/>
              <c:layout>
                <c:manualLayout>
                  <c:x val="-2.651679919266438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D5-4A16-80B0-6403315D7D06}"/>
                </c:ext>
              </c:extLst>
            </c:dLbl>
            <c:dLbl>
              <c:idx val="6"/>
              <c:numFmt formatCode="#,##0_);[Red]\(#,##0\)" sourceLinked="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effectLst>
                        <a:glow rad="127000">
                          <a:schemeClr val="bg1"/>
                        </a:glow>
                      </a:effectLst>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3-05D5-4A16-80B0-6403315D7D06}"/>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effectLst>
                      <a:glow rad="127000">
                        <a:schemeClr val="bg1"/>
                      </a:glow>
                    </a:effectLst>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'[Microsoft PowerPoint 内のグラフ]【最新版_20240219更新】乗用車新車％'!$F$2:$L$2</c:f>
              <c:strCache>
                <c:ptCount val="7"/>
                <c:pt idx="0">
                  <c:v>2019</c:v>
                </c:pt>
                <c:pt idx="1">
                  <c:v>2020</c:v>
                </c:pt>
                <c:pt idx="2">
                  <c:v>2021</c:v>
                </c:pt>
                <c:pt idx="3">
                  <c:v>2022</c:v>
                </c:pt>
                <c:pt idx="4">
                  <c:v>2023</c:v>
                </c:pt>
                <c:pt idx="6">
                  <c:v>2030
(目標)</c:v>
                </c:pt>
              </c:strCache>
            </c:strRef>
          </c:cat>
          <c:val>
            <c:numRef>
              <c:f>'[Microsoft PowerPoint 内のグラフ]【最新版_20240219更新】乗用車新車％'!$F$3:$L$3</c:f>
              <c:numCache>
                <c:formatCode>0.0</c:formatCode>
                <c:ptCount val="7"/>
                <c:pt idx="0">
                  <c:v>41</c:v>
                </c:pt>
                <c:pt idx="1">
                  <c:v>38</c:v>
                </c:pt>
                <c:pt idx="2">
                  <c:v>43.8</c:v>
                </c:pt>
                <c:pt idx="3">
                  <c:v>51.6</c:v>
                </c:pt>
                <c:pt idx="4">
                  <c:v>58.3</c:v>
                </c:pt>
                <c:pt idx="6" formatCode="0">
                  <c:v>100</c:v>
                </c:pt>
              </c:numCache>
            </c:numRef>
          </c:val>
          <c:extLst>
            <c:ext xmlns:c16="http://schemas.microsoft.com/office/drawing/2014/chart" uri="{C3380CC4-5D6E-409C-BE32-E72D297353CC}">
              <c16:uniqueId val="{00000004-05D5-4A16-80B0-6403315D7D06}"/>
            </c:ext>
          </c:extLst>
        </c:ser>
        <c:ser>
          <c:idx val="1"/>
          <c:order val="1"/>
          <c:tx>
            <c:strRef>
              <c:f>'[Microsoft PowerPoint 内のグラフ]【最新版_20240219更新】乗用車新車％'!$B$4</c:f>
              <c:strCache>
                <c:ptCount val="1"/>
                <c:pt idx="0">
                  <c:v>電動車(ZEV・HV)※軽含む</c:v>
                </c:pt>
              </c:strCache>
            </c:strRef>
          </c:tx>
          <c:spPr>
            <a:solidFill>
              <a:schemeClr val="accent5"/>
            </a:solidFill>
            <a:ln w="12700">
              <a:solidFill>
                <a:schemeClr val="accent5"/>
              </a:solidFill>
            </a:ln>
            <a:effectLst/>
          </c:spPr>
          <c:invertIfNegative val="0"/>
          <c:dLbls>
            <c:dLbl>
              <c:idx val="0"/>
              <c:layout>
                <c:manualLayout>
                  <c:x val="2.3570488171257228E-2"/>
                  <c:y val="1.5679012345679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D5-4A16-80B0-6403315D7D06}"/>
                </c:ext>
              </c:extLst>
            </c:dLbl>
            <c:dLbl>
              <c:idx val="1"/>
              <c:layout>
                <c:manualLayout>
                  <c:x val="2.9463110214071535E-2"/>
                  <c:y val="1.95987654320987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5D5-4A16-80B0-6403315D7D06}"/>
                </c:ext>
              </c:extLst>
            </c:dLbl>
            <c:dLbl>
              <c:idx val="6"/>
              <c:layout>
                <c:manualLayout>
                  <c:x val="1.1785244085628614E-2"/>
                  <c:y val="1.17592592592592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5D5-4A16-80B0-6403315D7D0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effectLst>
                      <a:glow rad="63500">
                        <a:schemeClr val="bg1"/>
                      </a:glow>
                    </a:effectLst>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'[Microsoft PowerPoint 内のグラフ]【最新版_20240219更新】乗用車新車％'!$F$2:$L$2</c:f>
              <c:strCache>
                <c:ptCount val="7"/>
                <c:pt idx="0">
                  <c:v>2019</c:v>
                </c:pt>
                <c:pt idx="1">
                  <c:v>2020</c:v>
                </c:pt>
                <c:pt idx="2">
                  <c:v>2021</c:v>
                </c:pt>
                <c:pt idx="3">
                  <c:v>2022</c:v>
                </c:pt>
                <c:pt idx="4">
                  <c:v>2023</c:v>
                </c:pt>
                <c:pt idx="6">
                  <c:v>2030
(目標)</c:v>
                </c:pt>
              </c:strCache>
            </c:strRef>
          </c:cat>
          <c:val>
            <c:numRef>
              <c:f>'[Microsoft PowerPoint 内のグラフ]【最新版_20240219更新】乗用車新車％'!$F$4:$L$4</c:f>
              <c:numCache>
                <c:formatCode>0.0</c:formatCode>
                <c:ptCount val="7"/>
                <c:pt idx="0">
                  <c:v>36.6</c:v>
                </c:pt>
                <c:pt idx="1">
                  <c:v>36.4</c:v>
                </c:pt>
                <c:pt idx="2">
                  <c:v>41</c:v>
                </c:pt>
                <c:pt idx="3">
                  <c:v>47.4</c:v>
                </c:pt>
                <c:pt idx="4">
                  <c:v>52.3</c:v>
                </c:pt>
                <c:pt idx="6" formatCode="0">
                  <c:v>90</c:v>
                </c:pt>
              </c:numCache>
            </c:numRef>
          </c:val>
          <c:extLst>
            <c:ext xmlns:c16="http://schemas.microsoft.com/office/drawing/2014/chart" uri="{C3380CC4-5D6E-409C-BE32-E72D297353CC}">
              <c16:uniqueId val="{00000008-05D5-4A16-80B0-6403315D7D06}"/>
            </c:ext>
          </c:extLst>
        </c:ser>
        <c:ser>
          <c:idx val="2"/>
          <c:order val="2"/>
          <c:tx>
            <c:strRef>
              <c:f>'[Microsoft PowerPoint 内のグラフ]【最新版_20240219更新】乗用車新車％'!$B$5</c:f>
              <c:strCache>
                <c:ptCount val="1"/>
                <c:pt idx="0">
                  <c:v>ZEV(EV・PHV・FCV)</c:v>
                </c:pt>
              </c:strCache>
            </c:strRef>
          </c:tx>
          <c:spPr>
            <a:solidFill>
              <a:schemeClr val="accent2"/>
            </a:solidFill>
            <a:ln>
              <a:noFill/>
            </a:ln>
            <a:effectLst/>
          </c:spPr>
          <c:invertIfNegative val="0"/>
          <c:dLbls>
            <c:dLbl>
              <c:idx val="0"/>
              <c:layout>
                <c:manualLayout>
                  <c:x val="5.8666388275074094E-3"/>
                  <c:y val="3.91975308641960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5D5-4A16-80B0-6403315D7D06}"/>
                </c:ext>
              </c:extLst>
            </c:dLbl>
            <c:dLbl>
              <c:idx val="1"/>
              <c:layout>
                <c:manualLayout>
                  <c:x val="1.4712067695555595E-2"/>
                  <c:y val="-3.91975308641975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5D5-4A16-80B0-6403315D7D06}"/>
                </c:ext>
              </c:extLst>
            </c:dLbl>
            <c:dLbl>
              <c:idx val="6"/>
              <c:layout>
                <c:manualLayout>
                  <c:x val="8.8194444444445515E-3"/>
                  <c:y val="0"/>
                </c:manualLayout>
              </c:layout>
              <c:numFmt formatCode="#,##0_);[Red]\(#,##0\)" sourceLinked="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effectLst>
                        <a:glow rad="127000">
                          <a:schemeClr val="bg1"/>
                        </a:glow>
                      </a:effectLst>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5D5-4A16-80B0-6403315D7D06}"/>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effectLst>
                      <a:glow rad="127000">
                        <a:schemeClr val="bg1"/>
                      </a:glow>
                    </a:effectLst>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'[Microsoft PowerPoint 内のグラフ]【最新版_20240219更新】乗用車新車％'!$F$2:$L$2</c:f>
              <c:strCache>
                <c:ptCount val="7"/>
                <c:pt idx="0">
                  <c:v>2019</c:v>
                </c:pt>
                <c:pt idx="1">
                  <c:v>2020</c:v>
                </c:pt>
                <c:pt idx="2">
                  <c:v>2021</c:v>
                </c:pt>
                <c:pt idx="3">
                  <c:v>2022</c:v>
                </c:pt>
                <c:pt idx="4">
                  <c:v>2023</c:v>
                </c:pt>
                <c:pt idx="6">
                  <c:v>2030
(目標)</c:v>
                </c:pt>
              </c:strCache>
            </c:strRef>
          </c:cat>
          <c:val>
            <c:numRef>
              <c:f>'[Microsoft PowerPoint 内のグラフ]【最新版_20240219更新】乗用車新車％'!$F$5:$L$5</c:f>
              <c:numCache>
                <c:formatCode>0.0</c:formatCode>
                <c:ptCount val="7"/>
                <c:pt idx="0">
                  <c:v>0.9</c:v>
                </c:pt>
                <c:pt idx="1">
                  <c:v>0.8</c:v>
                </c:pt>
                <c:pt idx="2">
                  <c:v>1.5</c:v>
                </c:pt>
                <c:pt idx="3">
                  <c:v>3</c:v>
                </c:pt>
                <c:pt idx="4">
                  <c:v>3.5</c:v>
                </c:pt>
                <c:pt idx="6" formatCode="0">
                  <c:v>40</c:v>
                </c:pt>
              </c:numCache>
            </c:numRef>
          </c:val>
          <c:extLst>
            <c:ext xmlns:c16="http://schemas.microsoft.com/office/drawing/2014/chart" uri="{C3380CC4-5D6E-409C-BE32-E72D297353CC}">
              <c16:uniqueId val="{0000000C-05D5-4A16-80B0-6403315D7D06}"/>
            </c:ext>
          </c:extLst>
        </c:ser>
        <c:dLbls>
          <c:showLegendKey val="0"/>
          <c:showVal val="0"/>
          <c:showCatName val="0"/>
          <c:showSerName val="0"/>
          <c:showPercent val="0"/>
          <c:showBubbleSize val="0"/>
        </c:dLbls>
        <c:gapWidth val="30"/>
        <c:axId val="1577479839"/>
        <c:axId val="1577480671"/>
      </c:barChart>
      <c:catAx>
        <c:axId val="1577479839"/>
        <c:scaling>
          <c:orientation val="minMax"/>
        </c:scaling>
        <c:delete val="0"/>
        <c:axPos val="b"/>
        <c:numFmt formatCode="General" sourceLinked="1"/>
        <c:majorTickMark val="in"/>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577480671"/>
        <c:crossesAt val="0"/>
        <c:auto val="1"/>
        <c:lblAlgn val="ctr"/>
        <c:lblOffset val="100"/>
        <c:noMultiLvlLbl val="0"/>
      </c:catAx>
      <c:valAx>
        <c:axId val="1577480671"/>
        <c:scaling>
          <c:orientation val="minMax"/>
          <c:max val="100"/>
        </c:scaling>
        <c:delete val="0"/>
        <c:axPos val="l"/>
        <c:majorGridlines>
          <c:spPr>
            <a:ln w="9525" cap="flat" cmpd="sng" algn="ctr">
              <a:solidFill>
                <a:schemeClr val="tx1">
                  <a:lumMod val="50000"/>
                  <a:lumOff val="50000"/>
                </a:schemeClr>
              </a:solidFill>
              <a:round/>
            </a:ln>
            <a:effectLst/>
          </c:spPr>
        </c:majorGridlines>
        <c:minorGridlines>
          <c:spPr>
            <a:ln w="9525" cap="flat" cmpd="sng" algn="ctr">
              <a:solidFill>
                <a:schemeClr val="tx1">
                  <a:lumMod val="50000"/>
                  <a:lumOff val="50000"/>
                </a:schemeClr>
              </a:solidFill>
              <a:prstDash val="dash"/>
              <a:round/>
            </a:ln>
            <a:effectLst/>
          </c:spPr>
        </c:minorGridlines>
        <c:numFmt formatCode="0_);[Red]\(0\)" sourceLinked="0"/>
        <c:majorTickMark val="in"/>
        <c:minorTickMark val="none"/>
        <c:tickLblPos val="nextTo"/>
        <c:spPr>
          <a:noFill/>
          <a:ln w="6350">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577479839"/>
        <c:crosses val="autoZero"/>
        <c:crossBetween val="between"/>
        <c:majorUnit val="20"/>
        <c:minorUnit val="10"/>
      </c:valAx>
      <c:spPr>
        <a:noFill/>
        <a:ln>
          <a:noFill/>
        </a:ln>
        <a:effectLst/>
      </c:spPr>
    </c:plotArea>
    <c:legend>
      <c:legendPos val="b"/>
      <c:layout>
        <c:manualLayout>
          <c:xMode val="edge"/>
          <c:yMode val="edge"/>
          <c:x val="0.11557798154495733"/>
          <c:y val="9.2988888888888885E-2"/>
          <c:w val="0.5126641495426838"/>
          <c:h val="0.21713456790123456"/>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effectLst>
                <a:glow rad="127000">
                  <a:schemeClr val="bg1"/>
                </a:glow>
              </a:effectLst>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sz="1200">
          <a:latin typeface="ＭＳ ゴシック" panose="020B0609070205080204" pitchFamily="49" charset="-128"/>
          <a:ea typeface="ＭＳ ゴシック" panose="020B0609070205080204" pitchFamily="49" charset="-128"/>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2949575" cy="496888"/>
          </a:xfrm>
          <a:prstGeom prst="rect">
            <a:avLst/>
          </a:prstGeom>
        </p:spPr>
        <p:txBody>
          <a:bodyPr vert="horz" lIns="91412" tIns="45706" rIns="91412" bIns="4570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3" y="0"/>
            <a:ext cx="2949575" cy="496888"/>
          </a:xfrm>
          <a:prstGeom prst="rect">
            <a:avLst/>
          </a:prstGeom>
        </p:spPr>
        <p:txBody>
          <a:bodyPr vert="horz" lIns="91412" tIns="45706" rIns="91412" bIns="45706" rtlCol="0"/>
          <a:lstStyle>
            <a:lvl1pPr algn="r">
              <a:defRPr sz="1200"/>
            </a:lvl1pPr>
          </a:lstStyle>
          <a:p>
            <a:fld id="{9EFDEC38-9E6E-4F38-A92F-57AC730FB332}" type="datetimeFigureOut">
              <a:rPr kumimoji="1" lang="ja-JP" altLang="en-US" smtClean="0"/>
              <a:t>2025/5/22</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12" tIns="45706" rIns="91412" bIns="45706" rtlCol="0" anchor="ctr"/>
          <a:lstStyle/>
          <a:p>
            <a:endParaRPr lang="ja-JP" altLang="en-US"/>
          </a:p>
        </p:txBody>
      </p:sp>
      <p:sp>
        <p:nvSpPr>
          <p:cNvPr id="5" name="ノート プレースホルダー 4"/>
          <p:cNvSpPr>
            <a:spLocks noGrp="1"/>
          </p:cNvSpPr>
          <p:nvPr>
            <p:ph type="body" sz="quarter" idx="3"/>
          </p:nvPr>
        </p:nvSpPr>
        <p:spPr>
          <a:xfrm>
            <a:off x="681043" y="4721225"/>
            <a:ext cx="5445125" cy="4471988"/>
          </a:xfrm>
          <a:prstGeom prst="rect">
            <a:avLst/>
          </a:prstGeom>
        </p:spPr>
        <p:txBody>
          <a:bodyPr vert="horz" lIns="91412" tIns="45706" rIns="91412" bIns="4570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40863"/>
            <a:ext cx="2949575" cy="496887"/>
          </a:xfrm>
          <a:prstGeom prst="rect">
            <a:avLst/>
          </a:prstGeom>
        </p:spPr>
        <p:txBody>
          <a:bodyPr vert="horz" lIns="91412" tIns="45706" rIns="91412" bIns="4570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3" y="9440863"/>
            <a:ext cx="2949575" cy="496887"/>
          </a:xfrm>
          <a:prstGeom prst="rect">
            <a:avLst/>
          </a:prstGeom>
        </p:spPr>
        <p:txBody>
          <a:bodyPr vert="horz" lIns="91412" tIns="45706" rIns="91412" bIns="45706" rtlCol="0" anchor="b"/>
          <a:lstStyle>
            <a:lvl1pPr algn="r">
              <a:defRPr sz="1200"/>
            </a:lvl1pPr>
          </a:lstStyle>
          <a:p>
            <a:fld id="{E89182C8-D04B-4A1A-8523-950FC9621A72}" type="slidenum">
              <a:rPr kumimoji="1" lang="ja-JP" altLang="en-US" smtClean="0"/>
              <a:t>‹#›</a:t>
            </a:fld>
            <a:endParaRPr kumimoji="1" lang="ja-JP" altLang="en-US"/>
          </a:p>
        </p:txBody>
      </p:sp>
    </p:spTree>
    <p:extLst>
      <p:ext uri="{BB962C8B-B14F-4D97-AF65-F5344CB8AC3E}">
        <p14:creationId xmlns:p14="http://schemas.microsoft.com/office/powerpoint/2010/main" val="3118460747"/>
      </p:ext>
    </p:extLst>
  </p:cSld>
  <p:clrMap bg1="lt1" tx1="dk1" bg2="lt2" tx2="dk2" accent1="accent1" accent2="accent2" accent3="accent3" accent4="accent4" accent5="accent5" accent6="accent6" hlink="hlink" folHlink="folHlink"/>
  <p:notesStyle>
    <a:lvl1pPr marL="0" algn="l" defTabSz="921715" rtl="0" eaLnBrk="1" latinLnBrk="0" hangingPunct="1">
      <a:defRPr kumimoji="1" sz="1210" kern="1200">
        <a:solidFill>
          <a:schemeClr val="tx1"/>
        </a:solidFill>
        <a:latin typeface="+mn-lt"/>
        <a:ea typeface="+mn-ea"/>
        <a:cs typeface="+mn-cs"/>
      </a:defRPr>
    </a:lvl1pPr>
    <a:lvl2pPr marL="460858" algn="l" defTabSz="921715" rtl="0" eaLnBrk="1" latinLnBrk="0" hangingPunct="1">
      <a:defRPr kumimoji="1" sz="1210" kern="1200">
        <a:solidFill>
          <a:schemeClr val="tx1"/>
        </a:solidFill>
        <a:latin typeface="+mn-lt"/>
        <a:ea typeface="+mn-ea"/>
        <a:cs typeface="+mn-cs"/>
      </a:defRPr>
    </a:lvl2pPr>
    <a:lvl3pPr marL="921715" algn="l" defTabSz="921715" rtl="0" eaLnBrk="1" latinLnBrk="0" hangingPunct="1">
      <a:defRPr kumimoji="1" sz="1210" kern="1200">
        <a:solidFill>
          <a:schemeClr val="tx1"/>
        </a:solidFill>
        <a:latin typeface="+mn-lt"/>
        <a:ea typeface="+mn-ea"/>
        <a:cs typeface="+mn-cs"/>
      </a:defRPr>
    </a:lvl3pPr>
    <a:lvl4pPr marL="1382573" algn="l" defTabSz="921715" rtl="0" eaLnBrk="1" latinLnBrk="0" hangingPunct="1">
      <a:defRPr kumimoji="1" sz="1210" kern="1200">
        <a:solidFill>
          <a:schemeClr val="tx1"/>
        </a:solidFill>
        <a:latin typeface="+mn-lt"/>
        <a:ea typeface="+mn-ea"/>
        <a:cs typeface="+mn-cs"/>
      </a:defRPr>
    </a:lvl4pPr>
    <a:lvl5pPr marL="1843430" algn="l" defTabSz="921715" rtl="0" eaLnBrk="1" latinLnBrk="0" hangingPunct="1">
      <a:defRPr kumimoji="1" sz="1210" kern="1200">
        <a:solidFill>
          <a:schemeClr val="tx1"/>
        </a:solidFill>
        <a:latin typeface="+mn-lt"/>
        <a:ea typeface="+mn-ea"/>
        <a:cs typeface="+mn-cs"/>
      </a:defRPr>
    </a:lvl5pPr>
    <a:lvl6pPr marL="2304288" algn="l" defTabSz="921715" rtl="0" eaLnBrk="1" latinLnBrk="0" hangingPunct="1">
      <a:defRPr kumimoji="1" sz="1210" kern="1200">
        <a:solidFill>
          <a:schemeClr val="tx1"/>
        </a:solidFill>
        <a:latin typeface="+mn-lt"/>
        <a:ea typeface="+mn-ea"/>
        <a:cs typeface="+mn-cs"/>
      </a:defRPr>
    </a:lvl6pPr>
    <a:lvl7pPr marL="2765146" algn="l" defTabSz="921715" rtl="0" eaLnBrk="1" latinLnBrk="0" hangingPunct="1">
      <a:defRPr kumimoji="1" sz="1210" kern="1200">
        <a:solidFill>
          <a:schemeClr val="tx1"/>
        </a:solidFill>
        <a:latin typeface="+mn-lt"/>
        <a:ea typeface="+mn-ea"/>
        <a:cs typeface="+mn-cs"/>
      </a:defRPr>
    </a:lvl7pPr>
    <a:lvl8pPr marL="3226003" algn="l" defTabSz="921715" rtl="0" eaLnBrk="1" latinLnBrk="0" hangingPunct="1">
      <a:defRPr kumimoji="1" sz="1210" kern="1200">
        <a:solidFill>
          <a:schemeClr val="tx1"/>
        </a:solidFill>
        <a:latin typeface="+mn-lt"/>
        <a:ea typeface="+mn-ea"/>
        <a:cs typeface="+mn-cs"/>
      </a:defRPr>
    </a:lvl8pPr>
    <a:lvl9pPr marL="3686861" algn="l" defTabSz="921715" rtl="0" eaLnBrk="1" latinLnBrk="0" hangingPunct="1">
      <a:defRPr kumimoji="1" sz="121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89182C8-D04B-4A1A-8523-950FC9621A72}" type="slidenum">
              <a:rPr kumimoji="1" lang="ja-JP" altLang="en-US" smtClean="0"/>
              <a:t>7</a:t>
            </a:fld>
            <a:endParaRPr kumimoji="1" lang="ja-JP" altLang="en-US"/>
          </a:p>
        </p:txBody>
      </p:sp>
    </p:spTree>
    <p:extLst>
      <p:ext uri="{BB962C8B-B14F-4D97-AF65-F5344CB8AC3E}">
        <p14:creationId xmlns:p14="http://schemas.microsoft.com/office/powerpoint/2010/main" val="516264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6213" y="881063"/>
            <a:ext cx="6356350" cy="4402137"/>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94664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9225" y="866775"/>
            <a:ext cx="6253163" cy="4330700"/>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89664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89664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896644"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896644"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91159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答申をいただいており、再エネ設置義務化の検討も必要と考えている。</a:t>
            </a:r>
            <a:endParaRPr kumimoji="1" lang="en-US" altLang="ja-JP" dirty="0"/>
          </a:p>
          <a:p>
            <a:r>
              <a:rPr kumimoji="1" lang="ja-JP" altLang="en-US"/>
              <a:t>さらなる省エネ化に向けた取組の検討において、ご意見をいただきたい。</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F22D2-501E-4006-93AB-3B4AD898969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4149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1" y="2130431"/>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1" y="3886200"/>
            <a:ext cx="6934200" cy="1752600"/>
          </a:xfrm>
        </p:spPr>
        <p:txBody>
          <a:bodyPr/>
          <a:lstStyle>
            <a:lvl1pPr marL="0" indent="0" algn="ctr">
              <a:buNone/>
              <a:defRPr>
                <a:solidFill>
                  <a:schemeClr val="tx1">
                    <a:tint val="75000"/>
                  </a:schemeClr>
                </a:solidFill>
              </a:defRPr>
            </a:lvl1pPr>
            <a:lvl2pPr marL="457198" indent="0" algn="ctr">
              <a:buNone/>
              <a:defRPr>
                <a:solidFill>
                  <a:schemeClr val="tx1">
                    <a:tint val="75000"/>
                  </a:schemeClr>
                </a:solidFill>
              </a:defRPr>
            </a:lvl2pPr>
            <a:lvl3pPr marL="914395" indent="0" algn="ctr">
              <a:buNone/>
              <a:defRPr>
                <a:solidFill>
                  <a:schemeClr val="tx1">
                    <a:tint val="75000"/>
                  </a:schemeClr>
                </a:solidFill>
              </a:defRPr>
            </a:lvl3pPr>
            <a:lvl4pPr marL="1371593" indent="0" algn="ctr">
              <a:buNone/>
              <a:defRPr>
                <a:solidFill>
                  <a:schemeClr val="tx1">
                    <a:tint val="75000"/>
                  </a:schemeClr>
                </a:solidFill>
              </a:defRPr>
            </a:lvl4pPr>
            <a:lvl5pPr marL="1828791" indent="0" algn="ctr">
              <a:buNone/>
              <a:defRPr>
                <a:solidFill>
                  <a:schemeClr val="tx1">
                    <a:tint val="75000"/>
                  </a:schemeClr>
                </a:solidFill>
              </a:defRPr>
            </a:lvl5pPr>
            <a:lvl6pPr marL="2285989" indent="0" algn="ctr">
              <a:buNone/>
              <a:defRPr>
                <a:solidFill>
                  <a:schemeClr val="tx1">
                    <a:tint val="75000"/>
                  </a:schemeClr>
                </a:solidFill>
              </a:defRPr>
            </a:lvl6pPr>
            <a:lvl7pPr marL="2743186" indent="0" algn="ctr">
              <a:buNone/>
              <a:defRPr>
                <a:solidFill>
                  <a:schemeClr val="tx1">
                    <a:tint val="75000"/>
                  </a:schemeClr>
                </a:solidFill>
              </a:defRPr>
            </a:lvl7pPr>
            <a:lvl8pPr marL="3200384" indent="0" algn="ctr">
              <a:buNone/>
              <a:defRPr>
                <a:solidFill>
                  <a:schemeClr val="tx1">
                    <a:tint val="75000"/>
                  </a:schemeClr>
                </a:solidFill>
              </a:defRPr>
            </a:lvl8pPr>
            <a:lvl9pPr marL="3657582"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69C6AB8-1B5A-4729-9371-ED7F0C33D6FF}" type="datetime1">
              <a:rPr kumimoji="1" lang="ja-JP" altLang="en-US" smtClean="0"/>
              <a:t>2025/5/22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3334358-8247-4568-97F9-9763B8C66191}" type="slidenum">
              <a:rPr kumimoji="1" lang="ja-JP" altLang="en-US" smtClean="0"/>
              <a:t>‹#›</a:t>
            </a:fld>
            <a:endParaRPr kumimoji="1" lang="ja-JP" altLang="en-US"/>
          </a:p>
        </p:txBody>
      </p:sp>
    </p:spTree>
    <p:extLst>
      <p:ext uri="{BB962C8B-B14F-4D97-AF65-F5344CB8AC3E}">
        <p14:creationId xmlns:p14="http://schemas.microsoft.com/office/powerpoint/2010/main" val="4293706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7D5EEFB-E183-4CE4-A318-61940E944167}" type="datetime1">
              <a:rPr kumimoji="1" lang="ja-JP" altLang="en-US" smtClean="0"/>
              <a:t>2025/5/22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3334358-8247-4568-97F9-9763B8C66191}" type="slidenum">
              <a:rPr kumimoji="1" lang="ja-JP" altLang="en-US" smtClean="0"/>
              <a:t>‹#›</a:t>
            </a:fld>
            <a:endParaRPr kumimoji="1" lang="ja-JP" altLang="en-US"/>
          </a:p>
        </p:txBody>
      </p:sp>
    </p:spTree>
    <p:extLst>
      <p:ext uri="{BB962C8B-B14F-4D97-AF65-F5344CB8AC3E}">
        <p14:creationId xmlns:p14="http://schemas.microsoft.com/office/powerpoint/2010/main" val="16633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1" y="274645"/>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1" y="274645"/>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A51CC9F-47D2-4BA2-8ED7-F1213611B712}" type="datetime1">
              <a:rPr kumimoji="1" lang="ja-JP" altLang="en-US" smtClean="0"/>
              <a:t>2025/5/22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3334358-8247-4568-97F9-9763B8C66191}" type="slidenum">
              <a:rPr kumimoji="1" lang="ja-JP" altLang="en-US" smtClean="0"/>
              <a:t>‹#›</a:t>
            </a:fld>
            <a:endParaRPr kumimoji="1" lang="ja-JP" altLang="en-US"/>
          </a:p>
        </p:txBody>
      </p:sp>
    </p:spTree>
    <p:extLst>
      <p:ext uri="{BB962C8B-B14F-4D97-AF65-F5344CB8AC3E}">
        <p14:creationId xmlns:p14="http://schemas.microsoft.com/office/powerpoint/2010/main" val="940729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9CC8A70-9FCB-48EF-A9D6-941DEC2668B9}" type="datetimeFigureOut">
              <a:rPr kumimoji="1" lang="ja-JP" altLang="en-US" smtClean="0"/>
              <a:t>2025/5/22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9A1E70-37D3-4569-B098-A44C6313FEC5}" type="slidenum">
              <a:rPr kumimoji="1" lang="ja-JP" altLang="en-US" smtClean="0"/>
              <a:t>‹#›</a:t>
            </a:fld>
            <a:endParaRPr kumimoji="1" lang="ja-JP" altLang="en-US"/>
          </a:p>
        </p:txBody>
      </p:sp>
    </p:spTree>
    <p:extLst>
      <p:ext uri="{BB962C8B-B14F-4D97-AF65-F5344CB8AC3E}">
        <p14:creationId xmlns:p14="http://schemas.microsoft.com/office/powerpoint/2010/main" val="2978953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9CC8A70-9FCB-48EF-A9D6-941DEC2668B9}" type="datetimeFigureOut">
              <a:rPr kumimoji="1" lang="ja-JP" altLang="en-US" smtClean="0"/>
              <a:t>2025/5/22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9A1E70-37D3-4569-B098-A44C6313FEC5}" type="slidenum">
              <a:rPr kumimoji="1" lang="ja-JP" altLang="en-US" smtClean="0"/>
              <a:t>‹#›</a:t>
            </a:fld>
            <a:endParaRPr kumimoji="1" lang="ja-JP" altLang="en-US"/>
          </a:p>
        </p:txBody>
      </p:sp>
    </p:spTree>
    <p:extLst>
      <p:ext uri="{BB962C8B-B14F-4D97-AF65-F5344CB8AC3E}">
        <p14:creationId xmlns:p14="http://schemas.microsoft.com/office/powerpoint/2010/main" val="3610708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9CC8A70-9FCB-48EF-A9D6-941DEC2668B9}" type="datetimeFigureOut">
              <a:rPr kumimoji="1" lang="ja-JP" altLang="en-US" smtClean="0"/>
              <a:t>2025/5/22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9A1E70-37D3-4569-B098-A44C6313FEC5}" type="slidenum">
              <a:rPr kumimoji="1" lang="ja-JP" altLang="en-US" smtClean="0"/>
              <a:t>‹#›</a:t>
            </a:fld>
            <a:endParaRPr kumimoji="1" lang="ja-JP" altLang="en-US"/>
          </a:p>
        </p:txBody>
      </p:sp>
    </p:spTree>
    <p:extLst>
      <p:ext uri="{BB962C8B-B14F-4D97-AF65-F5344CB8AC3E}">
        <p14:creationId xmlns:p14="http://schemas.microsoft.com/office/powerpoint/2010/main" val="48447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9CC8A70-9FCB-48EF-A9D6-941DEC2668B9}" type="datetimeFigureOut">
              <a:rPr kumimoji="1" lang="ja-JP" altLang="en-US" smtClean="0"/>
              <a:t>2025/5/22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69A1E70-37D3-4569-B098-A44C6313FEC5}" type="slidenum">
              <a:rPr kumimoji="1" lang="ja-JP" altLang="en-US" smtClean="0"/>
              <a:t>‹#›</a:t>
            </a:fld>
            <a:endParaRPr kumimoji="1" lang="ja-JP" altLang="en-US"/>
          </a:p>
        </p:txBody>
      </p:sp>
    </p:spTree>
    <p:extLst>
      <p:ext uri="{BB962C8B-B14F-4D97-AF65-F5344CB8AC3E}">
        <p14:creationId xmlns:p14="http://schemas.microsoft.com/office/powerpoint/2010/main" val="2263041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9CC8A70-9FCB-48EF-A9D6-941DEC2668B9}" type="datetimeFigureOut">
              <a:rPr kumimoji="1" lang="ja-JP" altLang="en-US" smtClean="0"/>
              <a:t>2025/5/22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69A1E70-37D3-4569-B098-A44C6313FEC5}" type="slidenum">
              <a:rPr kumimoji="1" lang="ja-JP" altLang="en-US" smtClean="0"/>
              <a:t>‹#›</a:t>
            </a:fld>
            <a:endParaRPr kumimoji="1" lang="ja-JP" altLang="en-US"/>
          </a:p>
        </p:txBody>
      </p:sp>
    </p:spTree>
    <p:extLst>
      <p:ext uri="{BB962C8B-B14F-4D97-AF65-F5344CB8AC3E}">
        <p14:creationId xmlns:p14="http://schemas.microsoft.com/office/powerpoint/2010/main" val="2034545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9CC8A70-9FCB-48EF-A9D6-941DEC2668B9}" type="datetimeFigureOut">
              <a:rPr kumimoji="1" lang="ja-JP" altLang="en-US" smtClean="0"/>
              <a:t>2025/5/22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69A1E70-37D3-4569-B098-A44C6313FEC5}" type="slidenum">
              <a:rPr kumimoji="1" lang="ja-JP" altLang="en-US" smtClean="0"/>
              <a:t>‹#›</a:t>
            </a:fld>
            <a:endParaRPr kumimoji="1" lang="ja-JP" altLang="en-US"/>
          </a:p>
        </p:txBody>
      </p:sp>
    </p:spTree>
    <p:extLst>
      <p:ext uri="{BB962C8B-B14F-4D97-AF65-F5344CB8AC3E}">
        <p14:creationId xmlns:p14="http://schemas.microsoft.com/office/powerpoint/2010/main" val="2909838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C8A70-9FCB-48EF-A9D6-941DEC2668B9}" type="datetimeFigureOut">
              <a:rPr kumimoji="1" lang="ja-JP" altLang="en-US" smtClean="0"/>
              <a:t>2025/5/22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69A1E70-37D3-4569-B098-A44C6313FEC5}" type="slidenum">
              <a:rPr kumimoji="1" lang="ja-JP" altLang="en-US" smtClean="0"/>
              <a:t>‹#›</a:t>
            </a:fld>
            <a:endParaRPr kumimoji="1" lang="ja-JP" altLang="en-US"/>
          </a:p>
        </p:txBody>
      </p:sp>
    </p:spTree>
    <p:extLst>
      <p:ext uri="{BB962C8B-B14F-4D97-AF65-F5344CB8AC3E}">
        <p14:creationId xmlns:p14="http://schemas.microsoft.com/office/powerpoint/2010/main" val="753742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9CC8A70-9FCB-48EF-A9D6-941DEC2668B9}" type="datetimeFigureOut">
              <a:rPr kumimoji="1" lang="ja-JP" altLang="en-US" smtClean="0"/>
              <a:t>2025/5/22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69A1E70-37D3-4569-B098-A44C6313FEC5}" type="slidenum">
              <a:rPr kumimoji="1" lang="ja-JP" altLang="en-US" smtClean="0"/>
              <a:t>‹#›</a:t>
            </a:fld>
            <a:endParaRPr kumimoji="1" lang="ja-JP" altLang="en-US"/>
          </a:p>
        </p:txBody>
      </p:sp>
    </p:spTree>
    <p:extLst>
      <p:ext uri="{BB962C8B-B14F-4D97-AF65-F5344CB8AC3E}">
        <p14:creationId xmlns:p14="http://schemas.microsoft.com/office/powerpoint/2010/main" val="1814659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13C9EF4-22E3-41E8-ACA4-9685377D49C0}" type="datetime1">
              <a:rPr kumimoji="1" lang="ja-JP" altLang="en-US" smtClean="0"/>
              <a:t>2025/5/22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3334358-8247-4568-97F9-9763B8C66191}" type="slidenum">
              <a:rPr kumimoji="1" lang="ja-JP" altLang="en-US" smtClean="0"/>
              <a:t>‹#›</a:t>
            </a:fld>
            <a:endParaRPr kumimoji="1" lang="ja-JP" altLang="en-US" dirty="0"/>
          </a:p>
        </p:txBody>
      </p:sp>
    </p:spTree>
    <p:extLst>
      <p:ext uri="{BB962C8B-B14F-4D97-AF65-F5344CB8AC3E}">
        <p14:creationId xmlns:p14="http://schemas.microsoft.com/office/powerpoint/2010/main" val="767038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9CC8A70-9FCB-48EF-A9D6-941DEC2668B9}" type="datetimeFigureOut">
              <a:rPr kumimoji="1" lang="ja-JP" altLang="en-US" smtClean="0"/>
              <a:t>2025/5/22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69A1E70-37D3-4569-B098-A44C6313FEC5}" type="slidenum">
              <a:rPr kumimoji="1" lang="ja-JP" altLang="en-US" smtClean="0"/>
              <a:t>‹#›</a:t>
            </a:fld>
            <a:endParaRPr kumimoji="1" lang="ja-JP" altLang="en-US"/>
          </a:p>
        </p:txBody>
      </p:sp>
    </p:spTree>
    <p:extLst>
      <p:ext uri="{BB962C8B-B14F-4D97-AF65-F5344CB8AC3E}">
        <p14:creationId xmlns:p14="http://schemas.microsoft.com/office/powerpoint/2010/main" val="2623834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9CC8A70-9FCB-48EF-A9D6-941DEC2668B9}" type="datetimeFigureOut">
              <a:rPr kumimoji="1" lang="ja-JP" altLang="en-US" smtClean="0"/>
              <a:t>2025/5/22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9A1E70-37D3-4569-B098-A44C6313FEC5}" type="slidenum">
              <a:rPr kumimoji="1" lang="ja-JP" altLang="en-US" smtClean="0"/>
              <a:t>‹#›</a:t>
            </a:fld>
            <a:endParaRPr kumimoji="1" lang="ja-JP" altLang="en-US"/>
          </a:p>
        </p:txBody>
      </p:sp>
    </p:spTree>
    <p:extLst>
      <p:ext uri="{BB962C8B-B14F-4D97-AF65-F5344CB8AC3E}">
        <p14:creationId xmlns:p14="http://schemas.microsoft.com/office/powerpoint/2010/main" val="2576311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9CC8A70-9FCB-48EF-A9D6-941DEC2668B9}" type="datetimeFigureOut">
              <a:rPr kumimoji="1" lang="ja-JP" altLang="en-US" smtClean="0"/>
              <a:t>2025/5/22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9A1E70-37D3-4569-B098-A44C6313FEC5}" type="slidenum">
              <a:rPr kumimoji="1" lang="ja-JP" altLang="en-US" smtClean="0"/>
              <a:t>‹#›</a:t>
            </a:fld>
            <a:endParaRPr kumimoji="1" lang="ja-JP" altLang="en-US"/>
          </a:p>
        </p:txBody>
      </p:sp>
    </p:spTree>
    <p:extLst>
      <p:ext uri="{BB962C8B-B14F-4D97-AF65-F5344CB8AC3E}">
        <p14:creationId xmlns:p14="http://schemas.microsoft.com/office/powerpoint/2010/main" val="3329187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5"/>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4"/>
            <a:ext cx="8420100" cy="1500187"/>
          </a:xfrm>
        </p:spPr>
        <p:txBody>
          <a:bodyPr anchor="b"/>
          <a:lstStyle>
            <a:lvl1pPr marL="0" indent="0">
              <a:buNone/>
              <a:defRPr sz="2000">
                <a:solidFill>
                  <a:schemeClr val="tx1">
                    <a:tint val="75000"/>
                  </a:schemeClr>
                </a:solidFill>
              </a:defRPr>
            </a:lvl1pPr>
            <a:lvl2pPr marL="457198" indent="0">
              <a:buNone/>
              <a:defRPr sz="1800">
                <a:solidFill>
                  <a:schemeClr val="tx1">
                    <a:tint val="75000"/>
                  </a:schemeClr>
                </a:solidFill>
              </a:defRPr>
            </a:lvl2pPr>
            <a:lvl3pPr marL="914395" indent="0">
              <a:buNone/>
              <a:defRPr sz="1600">
                <a:solidFill>
                  <a:schemeClr val="tx1">
                    <a:tint val="75000"/>
                  </a:schemeClr>
                </a:solidFill>
              </a:defRPr>
            </a:lvl3pPr>
            <a:lvl4pPr marL="1371593" indent="0">
              <a:buNone/>
              <a:defRPr sz="1400">
                <a:solidFill>
                  <a:schemeClr val="tx1">
                    <a:tint val="75000"/>
                  </a:schemeClr>
                </a:solidFill>
              </a:defRPr>
            </a:lvl4pPr>
            <a:lvl5pPr marL="1828791" indent="0">
              <a:buNone/>
              <a:defRPr sz="1400">
                <a:solidFill>
                  <a:schemeClr val="tx1">
                    <a:tint val="75000"/>
                  </a:schemeClr>
                </a:solidFill>
              </a:defRPr>
            </a:lvl5pPr>
            <a:lvl6pPr marL="2285989" indent="0">
              <a:buNone/>
              <a:defRPr sz="1400">
                <a:solidFill>
                  <a:schemeClr val="tx1">
                    <a:tint val="75000"/>
                  </a:schemeClr>
                </a:solidFill>
              </a:defRPr>
            </a:lvl6pPr>
            <a:lvl7pPr marL="2743186" indent="0">
              <a:buNone/>
              <a:defRPr sz="1400">
                <a:solidFill>
                  <a:schemeClr val="tx1">
                    <a:tint val="75000"/>
                  </a:schemeClr>
                </a:solidFill>
              </a:defRPr>
            </a:lvl7pPr>
            <a:lvl8pPr marL="3200384" indent="0">
              <a:buNone/>
              <a:defRPr sz="1400">
                <a:solidFill>
                  <a:schemeClr val="tx1">
                    <a:tint val="75000"/>
                  </a:schemeClr>
                </a:solidFill>
              </a:defRPr>
            </a:lvl8pPr>
            <a:lvl9pPr marL="3657582"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7BF6DFF-FB8E-4BE4-814D-3EF63C4D1ADE}" type="datetime1">
              <a:rPr kumimoji="1" lang="ja-JP" altLang="en-US" smtClean="0"/>
              <a:t>2025/5/22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3334358-8247-4568-97F9-9763B8C66191}" type="slidenum">
              <a:rPr kumimoji="1" lang="ja-JP" altLang="en-US" smtClean="0"/>
              <a:t>‹#›</a:t>
            </a:fld>
            <a:endParaRPr kumimoji="1" lang="ja-JP" altLang="en-US"/>
          </a:p>
        </p:txBody>
      </p:sp>
    </p:spTree>
    <p:extLst>
      <p:ext uri="{BB962C8B-B14F-4D97-AF65-F5344CB8AC3E}">
        <p14:creationId xmlns:p14="http://schemas.microsoft.com/office/powerpoint/2010/main" val="3419428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59A8346-E088-49A2-B461-E84D0F4B34FF}" type="datetime1">
              <a:rPr kumimoji="1" lang="ja-JP" altLang="en-US" smtClean="0"/>
              <a:t>2025/5/22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3334358-8247-4568-97F9-9763B8C66191}" type="slidenum">
              <a:rPr kumimoji="1" lang="ja-JP" altLang="en-US" smtClean="0"/>
              <a:t>‹#›</a:t>
            </a:fld>
            <a:endParaRPr kumimoji="1" lang="ja-JP" altLang="en-US"/>
          </a:p>
        </p:txBody>
      </p:sp>
    </p:spTree>
    <p:extLst>
      <p:ext uri="{BB962C8B-B14F-4D97-AF65-F5344CB8AC3E}">
        <p14:creationId xmlns:p14="http://schemas.microsoft.com/office/powerpoint/2010/main" val="3747171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3" y="1535119"/>
            <a:ext cx="4376870" cy="639762"/>
          </a:xfrm>
        </p:spPr>
        <p:txBody>
          <a:bodyPr anchor="b"/>
          <a:lstStyle>
            <a:lvl1pPr marL="0" indent="0">
              <a:buNone/>
              <a:defRPr sz="2400" b="1"/>
            </a:lvl1pPr>
            <a:lvl2pPr marL="457198" indent="0">
              <a:buNone/>
              <a:defRPr sz="2000" b="1"/>
            </a:lvl2pPr>
            <a:lvl3pPr marL="914395" indent="0">
              <a:buNone/>
              <a:defRPr sz="1800" b="1"/>
            </a:lvl3pPr>
            <a:lvl4pPr marL="1371593" indent="0">
              <a:buNone/>
              <a:defRPr sz="1600" b="1"/>
            </a:lvl4pPr>
            <a:lvl5pPr marL="1828791" indent="0">
              <a:buNone/>
              <a:defRPr sz="1600" b="1"/>
            </a:lvl5pPr>
            <a:lvl6pPr marL="2285989" indent="0">
              <a:buNone/>
              <a:defRPr sz="1600" b="1"/>
            </a:lvl6pPr>
            <a:lvl7pPr marL="2743186" indent="0">
              <a:buNone/>
              <a:defRPr sz="1600" b="1"/>
            </a:lvl7pPr>
            <a:lvl8pPr marL="3200384" indent="0">
              <a:buNone/>
              <a:defRPr sz="1600" b="1"/>
            </a:lvl8pPr>
            <a:lvl9pPr marL="3657582"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3" y="2174876"/>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4" y="1535119"/>
            <a:ext cx="4378590" cy="639762"/>
          </a:xfrm>
        </p:spPr>
        <p:txBody>
          <a:bodyPr anchor="b"/>
          <a:lstStyle>
            <a:lvl1pPr marL="0" indent="0">
              <a:buNone/>
              <a:defRPr sz="2400" b="1"/>
            </a:lvl1pPr>
            <a:lvl2pPr marL="457198" indent="0">
              <a:buNone/>
              <a:defRPr sz="2000" b="1"/>
            </a:lvl2pPr>
            <a:lvl3pPr marL="914395" indent="0">
              <a:buNone/>
              <a:defRPr sz="1800" b="1"/>
            </a:lvl3pPr>
            <a:lvl4pPr marL="1371593" indent="0">
              <a:buNone/>
              <a:defRPr sz="1600" b="1"/>
            </a:lvl4pPr>
            <a:lvl5pPr marL="1828791" indent="0">
              <a:buNone/>
              <a:defRPr sz="1600" b="1"/>
            </a:lvl5pPr>
            <a:lvl6pPr marL="2285989" indent="0">
              <a:buNone/>
              <a:defRPr sz="1600" b="1"/>
            </a:lvl6pPr>
            <a:lvl7pPr marL="2743186" indent="0">
              <a:buNone/>
              <a:defRPr sz="1600" b="1"/>
            </a:lvl7pPr>
            <a:lvl8pPr marL="3200384" indent="0">
              <a:buNone/>
              <a:defRPr sz="1600" b="1"/>
            </a:lvl8pPr>
            <a:lvl9pPr marL="3657582"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4" y="2174876"/>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4185FE8-D38A-4CB6-896B-F5B2570CE9BA}" type="datetime1">
              <a:rPr kumimoji="1" lang="ja-JP" altLang="en-US" smtClean="0"/>
              <a:t>2025/5/22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3334358-8247-4568-97F9-9763B8C66191}" type="slidenum">
              <a:rPr kumimoji="1" lang="ja-JP" altLang="en-US" smtClean="0"/>
              <a:t>‹#›</a:t>
            </a:fld>
            <a:endParaRPr kumimoji="1" lang="ja-JP" altLang="en-US"/>
          </a:p>
        </p:txBody>
      </p:sp>
    </p:spTree>
    <p:extLst>
      <p:ext uri="{BB962C8B-B14F-4D97-AF65-F5344CB8AC3E}">
        <p14:creationId xmlns:p14="http://schemas.microsoft.com/office/powerpoint/2010/main" val="3192560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1D20DFA-6705-42D0-8707-FA5CB5DCBC04}" type="datetime1">
              <a:rPr kumimoji="1" lang="ja-JP" altLang="en-US" smtClean="0"/>
              <a:t>2025/5/22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3334358-8247-4568-97F9-9763B8C66191}" type="slidenum">
              <a:rPr kumimoji="1" lang="ja-JP" altLang="en-US" smtClean="0"/>
              <a:t>‹#›</a:t>
            </a:fld>
            <a:endParaRPr kumimoji="1" lang="ja-JP" altLang="en-US"/>
          </a:p>
        </p:txBody>
      </p:sp>
    </p:spTree>
    <p:extLst>
      <p:ext uri="{BB962C8B-B14F-4D97-AF65-F5344CB8AC3E}">
        <p14:creationId xmlns:p14="http://schemas.microsoft.com/office/powerpoint/2010/main" val="819083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6EF2DFA-5612-4343-91FF-D67C5C2B26A5}" type="datetime1">
              <a:rPr kumimoji="1" lang="ja-JP" altLang="en-US" smtClean="0"/>
              <a:t>2025/5/22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3334358-8247-4568-97F9-9763B8C66191}" type="slidenum">
              <a:rPr kumimoji="1" lang="ja-JP" altLang="en-US" smtClean="0"/>
              <a:t>‹#›</a:t>
            </a:fld>
            <a:endParaRPr kumimoji="1" lang="ja-JP" altLang="en-US"/>
          </a:p>
        </p:txBody>
      </p:sp>
    </p:spTree>
    <p:extLst>
      <p:ext uri="{BB962C8B-B14F-4D97-AF65-F5344CB8AC3E}">
        <p14:creationId xmlns:p14="http://schemas.microsoft.com/office/powerpoint/2010/main" val="28222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3"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3" y="1435101"/>
            <a:ext cx="3259006" cy="4691063"/>
          </a:xfrm>
        </p:spPr>
        <p:txBody>
          <a:bodyPr/>
          <a:lstStyle>
            <a:lvl1pPr marL="0" indent="0">
              <a:buNone/>
              <a:defRPr sz="1400"/>
            </a:lvl1pPr>
            <a:lvl2pPr marL="457198" indent="0">
              <a:buNone/>
              <a:defRPr sz="1200"/>
            </a:lvl2pPr>
            <a:lvl3pPr marL="914395" indent="0">
              <a:buNone/>
              <a:defRPr sz="1000"/>
            </a:lvl3pPr>
            <a:lvl4pPr marL="1371593" indent="0">
              <a:buNone/>
              <a:defRPr sz="900"/>
            </a:lvl4pPr>
            <a:lvl5pPr marL="1828791" indent="0">
              <a:buNone/>
              <a:defRPr sz="900"/>
            </a:lvl5pPr>
            <a:lvl6pPr marL="2285989" indent="0">
              <a:buNone/>
              <a:defRPr sz="900"/>
            </a:lvl6pPr>
            <a:lvl7pPr marL="2743186" indent="0">
              <a:buNone/>
              <a:defRPr sz="900"/>
            </a:lvl7pPr>
            <a:lvl8pPr marL="3200384" indent="0">
              <a:buNone/>
              <a:defRPr sz="900"/>
            </a:lvl8pPr>
            <a:lvl9pPr marL="3657582"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6EB02D5-7760-44FE-8CC4-77AE119715AD}" type="datetime1">
              <a:rPr kumimoji="1" lang="ja-JP" altLang="en-US" smtClean="0"/>
              <a:t>2025/5/22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3334358-8247-4568-97F9-9763B8C66191}" type="slidenum">
              <a:rPr kumimoji="1" lang="ja-JP" altLang="en-US" smtClean="0"/>
              <a:t>‹#›</a:t>
            </a:fld>
            <a:endParaRPr kumimoji="1" lang="ja-JP" altLang="en-US"/>
          </a:p>
        </p:txBody>
      </p:sp>
    </p:spTree>
    <p:extLst>
      <p:ext uri="{BB962C8B-B14F-4D97-AF65-F5344CB8AC3E}">
        <p14:creationId xmlns:p14="http://schemas.microsoft.com/office/powerpoint/2010/main" val="2744206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6" y="4800606"/>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6" y="612775"/>
            <a:ext cx="5943600" cy="4114800"/>
          </a:xfrm>
        </p:spPr>
        <p:txBody>
          <a:bodyPr/>
          <a:lstStyle>
            <a:lvl1pPr marL="0" indent="0">
              <a:buNone/>
              <a:defRPr sz="3200"/>
            </a:lvl1pPr>
            <a:lvl2pPr marL="457198" indent="0">
              <a:buNone/>
              <a:defRPr sz="2800"/>
            </a:lvl2pPr>
            <a:lvl3pPr marL="914395" indent="0">
              <a:buNone/>
              <a:defRPr sz="2400"/>
            </a:lvl3pPr>
            <a:lvl4pPr marL="1371593" indent="0">
              <a:buNone/>
              <a:defRPr sz="2000"/>
            </a:lvl4pPr>
            <a:lvl5pPr marL="1828791" indent="0">
              <a:buNone/>
              <a:defRPr sz="2000"/>
            </a:lvl5pPr>
            <a:lvl6pPr marL="2285989" indent="0">
              <a:buNone/>
              <a:defRPr sz="2000"/>
            </a:lvl6pPr>
            <a:lvl7pPr marL="2743186" indent="0">
              <a:buNone/>
              <a:defRPr sz="2000"/>
            </a:lvl7pPr>
            <a:lvl8pPr marL="3200384" indent="0">
              <a:buNone/>
              <a:defRPr sz="2000"/>
            </a:lvl8pPr>
            <a:lvl9pPr marL="3657582"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6" y="5367344"/>
            <a:ext cx="5943600" cy="804862"/>
          </a:xfrm>
        </p:spPr>
        <p:txBody>
          <a:bodyPr/>
          <a:lstStyle>
            <a:lvl1pPr marL="0" indent="0">
              <a:buNone/>
              <a:defRPr sz="1400"/>
            </a:lvl1pPr>
            <a:lvl2pPr marL="457198" indent="0">
              <a:buNone/>
              <a:defRPr sz="1200"/>
            </a:lvl2pPr>
            <a:lvl3pPr marL="914395" indent="0">
              <a:buNone/>
              <a:defRPr sz="1000"/>
            </a:lvl3pPr>
            <a:lvl4pPr marL="1371593" indent="0">
              <a:buNone/>
              <a:defRPr sz="900"/>
            </a:lvl4pPr>
            <a:lvl5pPr marL="1828791" indent="0">
              <a:buNone/>
              <a:defRPr sz="900"/>
            </a:lvl5pPr>
            <a:lvl6pPr marL="2285989" indent="0">
              <a:buNone/>
              <a:defRPr sz="900"/>
            </a:lvl6pPr>
            <a:lvl7pPr marL="2743186" indent="0">
              <a:buNone/>
              <a:defRPr sz="900"/>
            </a:lvl7pPr>
            <a:lvl8pPr marL="3200384" indent="0">
              <a:buNone/>
              <a:defRPr sz="900"/>
            </a:lvl8pPr>
            <a:lvl9pPr marL="3657582"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9527869-B404-4694-82D7-EEA95FA291B4}" type="datetime1">
              <a:rPr kumimoji="1" lang="ja-JP" altLang="en-US" smtClean="0"/>
              <a:t>2025/5/22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3334358-8247-4568-97F9-9763B8C66191}" type="slidenum">
              <a:rPr kumimoji="1" lang="ja-JP" altLang="en-US" smtClean="0"/>
              <a:t>‹#›</a:t>
            </a:fld>
            <a:endParaRPr kumimoji="1" lang="ja-JP" altLang="en-US"/>
          </a:p>
        </p:txBody>
      </p:sp>
    </p:spTree>
    <p:extLst>
      <p:ext uri="{BB962C8B-B14F-4D97-AF65-F5344CB8AC3E}">
        <p14:creationId xmlns:p14="http://schemas.microsoft.com/office/powerpoint/2010/main" val="2724820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1"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1"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1" y="6356357"/>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824809-F7FD-406B-BF8A-C060A078D004}" type="datetime1">
              <a:rPr kumimoji="1" lang="ja-JP" altLang="en-US" smtClean="0"/>
              <a:t>2025/5/22</a:t>
            </a:fld>
            <a:endParaRPr kumimoji="1" lang="ja-JP" altLang="en-US"/>
          </a:p>
        </p:txBody>
      </p:sp>
      <p:sp>
        <p:nvSpPr>
          <p:cNvPr id="5" name="フッター プレースホルダー 4"/>
          <p:cNvSpPr>
            <a:spLocks noGrp="1"/>
          </p:cNvSpPr>
          <p:nvPr>
            <p:ph type="ftr" sz="quarter" idx="3"/>
          </p:nvPr>
        </p:nvSpPr>
        <p:spPr>
          <a:xfrm>
            <a:off x="3384552" y="6356357"/>
            <a:ext cx="31368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1" y="6356357"/>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334358-8247-4568-97F9-9763B8C66191}" type="slidenum">
              <a:rPr kumimoji="1" lang="ja-JP" altLang="en-US" smtClean="0"/>
              <a:t>‹#›</a:t>
            </a:fld>
            <a:endParaRPr kumimoji="1" lang="ja-JP" altLang="en-US"/>
          </a:p>
        </p:txBody>
      </p:sp>
    </p:spTree>
    <p:extLst>
      <p:ext uri="{BB962C8B-B14F-4D97-AF65-F5344CB8AC3E}">
        <p14:creationId xmlns:p14="http://schemas.microsoft.com/office/powerpoint/2010/main" val="86619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95" rtl="0" eaLnBrk="1" latinLnBrk="0" hangingPunct="1">
        <a:spcBef>
          <a:spcPct val="0"/>
        </a:spcBef>
        <a:buNone/>
        <a:defRPr kumimoji="1" sz="4400" kern="1200">
          <a:solidFill>
            <a:schemeClr val="tx1"/>
          </a:solidFill>
          <a:latin typeface="+mj-lt"/>
          <a:ea typeface="+mj-ea"/>
          <a:cs typeface="+mj-cs"/>
        </a:defRPr>
      </a:lvl1pPr>
    </p:titleStyle>
    <p:bodyStyle>
      <a:lvl1pPr marL="342898" indent="-342898" algn="l" defTabSz="914395"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46" indent="-285749" algn="l" defTabSz="914395"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94" indent="-228599" algn="l" defTabSz="914395"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192" indent="-228599"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390" indent="-228599"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587" indent="-228599"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85" indent="-228599"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83" indent="-228599"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81" indent="-228599"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95" rtl="0" eaLnBrk="1" latinLnBrk="0" hangingPunct="1">
        <a:defRPr kumimoji="1" sz="1800" kern="1200">
          <a:solidFill>
            <a:schemeClr val="tx1"/>
          </a:solidFill>
          <a:latin typeface="+mn-lt"/>
          <a:ea typeface="+mn-ea"/>
          <a:cs typeface="+mn-cs"/>
        </a:defRPr>
      </a:lvl1pPr>
      <a:lvl2pPr marL="457198" algn="l" defTabSz="914395" rtl="0" eaLnBrk="1" latinLnBrk="0" hangingPunct="1">
        <a:defRPr kumimoji="1" sz="1800" kern="1200">
          <a:solidFill>
            <a:schemeClr val="tx1"/>
          </a:solidFill>
          <a:latin typeface="+mn-lt"/>
          <a:ea typeface="+mn-ea"/>
          <a:cs typeface="+mn-cs"/>
        </a:defRPr>
      </a:lvl2pPr>
      <a:lvl3pPr marL="914395" algn="l" defTabSz="914395" rtl="0" eaLnBrk="1" latinLnBrk="0" hangingPunct="1">
        <a:defRPr kumimoji="1" sz="1800" kern="1200">
          <a:solidFill>
            <a:schemeClr val="tx1"/>
          </a:solidFill>
          <a:latin typeface="+mn-lt"/>
          <a:ea typeface="+mn-ea"/>
          <a:cs typeface="+mn-cs"/>
        </a:defRPr>
      </a:lvl3pPr>
      <a:lvl4pPr marL="1371593" algn="l" defTabSz="914395" rtl="0" eaLnBrk="1" latinLnBrk="0" hangingPunct="1">
        <a:defRPr kumimoji="1" sz="1800" kern="1200">
          <a:solidFill>
            <a:schemeClr val="tx1"/>
          </a:solidFill>
          <a:latin typeface="+mn-lt"/>
          <a:ea typeface="+mn-ea"/>
          <a:cs typeface="+mn-cs"/>
        </a:defRPr>
      </a:lvl4pPr>
      <a:lvl5pPr marL="1828791" algn="l" defTabSz="914395" rtl="0" eaLnBrk="1" latinLnBrk="0" hangingPunct="1">
        <a:defRPr kumimoji="1" sz="1800" kern="1200">
          <a:solidFill>
            <a:schemeClr val="tx1"/>
          </a:solidFill>
          <a:latin typeface="+mn-lt"/>
          <a:ea typeface="+mn-ea"/>
          <a:cs typeface="+mn-cs"/>
        </a:defRPr>
      </a:lvl5pPr>
      <a:lvl6pPr marL="2285989" algn="l" defTabSz="914395" rtl="0" eaLnBrk="1" latinLnBrk="0" hangingPunct="1">
        <a:defRPr kumimoji="1" sz="1800" kern="1200">
          <a:solidFill>
            <a:schemeClr val="tx1"/>
          </a:solidFill>
          <a:latin typeface="+mn-lt"/>
          <a:ea typeface="+mn-ea"/>
          <a:cs typeface="+mn-cs"/>
        </a:defRPr>
      </a:lvl6pPr>
      <a:lvl7pPr marL="2743186" algn="l" defTabSz="914395" rtl="0" eaLnBrk="1" latinLnBrk="0" hangingPunct="1">
        <a:defRPr kumimoji="1" sz="1800" kern="1200">
          <a:solidFill>
            <a:schemeClr val="tx1"/>
          </a:solidFill>
          <a:latin typeface="+mn-lt"/>
          <a:ea typeface="+mn-ea"/>
          <a:cs typeface="+mn-cs"/>
        </a:defRPr>
      </a:lvl7pPr>
      <a:lvl8pPr marL="3200384" algn="l" defTabSz="914395" rtl="0" eaLnBrk="1" latinLnBrk="0" hangingPunct="1">
        <a:defRPr kumimoji="1" sz="1800" kern="1200">
          <a:solidFill>
            <a:schemeClr val="tx1"/>
          </a:solidFill>
          <a:latin typeface="+mn-lt"/>
          <a:ea typeface="+mn-ea"/>
          <a:cs typeface="+mn-cs"/>
        </a:defRPr>
      </a:lvl8pPr>
      <a:lvl9pPr marL="3657582" algn="l" defTabSz="914395"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C8A70-9FCB-48EF-A9D6-941DEC2668B9}" type="datetimeFigureOut">
              <a:rPr kumimoji="1" lang="ja-JP" altLang="en-US" smtClean="0"/>
              <a:t>2025/5/22</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9A1E70-37D3-4569-B098-A44C6313FEC5}" type="slidenum">
              <a:rPr kumimoji="1" lang="ja-JP" altLang="en-US" smtClean="0"/>
              <a:t>‹#›</a:t>
            </a:fld>
            <a:endParaRPr kumimoji="1" lang="ja-JP" altLang="en-US"/>
          </a:p>
        </p:txBody>
      </p:sp>
    </p:spTree>
    <p:extLst>
      <p:ext uri="{BB962C8B-B14F-4D97-AF65-F5344CB8AC3E}">
        <p14:creationId xmlns:p14="http://schemas.microsoft.com/office/powerpoint/2010/main" val="162071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6DD5A86-3D8B-C768-6B24-CA70467E4D82}"/>
              </a:ext>
            </a:extLst>
          </p:cNvPr>
          <p:cNvSpPr>
            <a:spLocks noGrp="1"/>
          </p:cNvSpPr>
          <p:nvPr>
            <p:ph type="ctrTitle"/>
          </p:nvPr>
        </p:nvSpPr>
        <p:spPr>
          <a:xfrm>
            <a:off x="344490" y="2348880"/>
            <a:ext cx="9217022" cy="1470025"/>
          </a:xfrm>
        </p:spPr>
        <p:txBody>
          <a:bodyPr>
            <a:noAutofit/>
          </a:bodyPr>
          <a:lstStyle/>
          <a:p>
            <a:pPr algn="ctr" defTabSz="653156" eaLnBrk="0" fontAlgn="base" hangingPunct="0">
              <a:spcBef>
                <a:spcPct val="0"/>
              </a:spcBef>
              <a:spcAft>
                <a:spcPct val="0"/>
              </a:spcAft>
            </a:pPr>
            <a:r>
              <a:rPr lang="ja-JP" altLang="en-US" sz="3200" b="1" dirty="0">
                <a:solidFill>
                  <a:srgbClr val="006600"/>
                </a:solidFill>
                <a:latin typeface="BIZ UDゴシック" panose="020B0400000000000000" pitchFamily="49" charset="-128"/>
                <a:ea typeface="BIZ UDゴシック" panose="020B0400000000000000" pitchFamily="49" charset="-128"/>
              </a:rPr>
              <a:t>大阪府地球温暖化対策計画（区域施策編）</a:t>
            </a:r>
            <a:br>
              <a:rPr lang="en-US" altLang="ja-JP" sz="3200" b="1" dirty="0">
                <a:solidFill>
                  <a:srgbClr val="006600"/>
                </a:solidFill>
                <a:latin typeface="BIZ UDゴシック" panose="020B0400000000000000" pitchFamily="49" charset="-128"/>
                <a:ea typeface="BIZ UDゴシック" panose="020B0400000000000000" pitchFamily="49" charset="-128"/>
              </a:rPr>
            </a:br>
            <a:r>
              <a:rPr lang="ja-JP" altLang="en-US" sz="3200" b="1" dirty="0">
                <a:solidFill>
                  <a:srgbClr val="006600"/>
                </a:solidFill>
                <a:latin typeface="BIZ UDゴシック" panose="020B0400000000000000" pitchFamily="49" charset="-128"/>
                <a:ea typeface="BIZ UDゴシック" panose="020B0400000000000000" pitchFamily="49" charset="-128"/>
              </a:rPr>
              <a:t>の見直しに向けた主要検討項目について</a:t>
            </a:r>
            <a:br>
              <a:rPr lang="en-US" altLang="ja-JP" sz="3200" b="1" dirty="0">
                <a:solidFill>
                  <a:srgbClr val="006600"/>
                </a:solidFill>
                <a:latin typeface="BIZ UDゴシック" panose="020B0400000000000000" pitchFamily="49" charset="-128"/>
                <a:ea typeface="BIZ UDゴシック" panose="020B0400000000000000" pitchFamily="49" charset="-128"/>
              </a:rPr>
            </a:br>
            <a:r>
              <a:rPr lang="ja-JP" altLang="en-US" sz="3200" b="1" dirty="0">
                <a:solidFill>
                  <a:srgbClr val="006600"/>
                </a:solidFill>
                <a:latin typeface="BIZ UDゴシック" panose="020B0400000000000000" pitchFamily="49" charset="-128"/>
                <a:ea typeface="BIZ UDゴシック" panose="020B0400000000000000" pitchFamily="49" charset="-128"/>
              </a:rPr>
              <a:t>（事務局案）</a:t>
            </a:r>
            <a:endParaRPr lang="en-US" altLang="ja-JP" sz="3200" b="1" dirty="0">
              <a:solidFill>
                <a:srgbClr val="006600"/>
              </a:solidFill>
              <a:latin typeface="BIZ UDゴシック" panose="020B0400000000000000" pitchFamily="49" charset="-128"/>
              <a:ea typeface="BIZ UDゴシック" panose="020B0400000000000000" pitchFamily="49" charset="-128"/>
            </a:endParaRPr>
          </a:p>
        </p:txBody>
      </p:sp>
      <p:sp>
        <p:nvSpPr>
          <p:cNvPr id="2" name="角丸四角形 3">
            <a:extLst>
              <a:ext uri="{FF2B5EF4-FFF2-40B4-BE49-F238E27FC236}">
                <a16:creationId xmlns:a16="http://schemas.microsoft.com/office/drawing/2014/main" id="{FE559109-F3B6-1818-0742-03A267EA700A}"/>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endParaRPr lang="ja-JP" altLang="en-US" sz="2000" b="1" dirty="0">
              <a:latin typeface="Meiryo UI" pitchFamily="50" charset="-128"/>
              <a:ea typeface="Meiryo UI" pitchFamily="50" charset="-128"/>
              <a:cs typeface="Meiryo UI" pitchFamily="50" charset="-128"/>
            </a:endParaRPr>
          </a:p>
        </p:txBody>
      </p:sp>
      <p:grpSp>
        <p:nvGrpSpPr>
          <p:cNvPr id="4" name="グループ化 3">
            <a:extLst>
              <a:ext uri="{FF2B5EF4-FFF2-40B4-BE49-F238E27FC236}">
                <a16:creationId xmlns:a16="http://schemas.microsoft.com/office/drawing/2014/main" id="{31586CDF-A7E4-BEF9-3503-E3416AB93D68}"/>
              </a:ext>
            </a:extLst>
          </p:cNvPr>
          <p:cNvGrpSpPr>
            <a:grpSpLocks noChangeAspect="1"/>
          </p:cNvGrpSpPr>
          <p:nvPr/>
        </p:nvGrpSpPr>
        <p:grpSpPr>
          <a:xfrm>
            <a:off x="2109801" y="544488"/>
            <a:ext cx="7654569" cy="652264"/>
            <a:chOff x="6029203" y="46261"/>
            <a:chExt cx="5407394" cy="460777"/>
          </a:xfrm>
        </p:grpSpPr>
        <p:pic>
          <p:nvPicPr>
            <p:cNvPr id="5" name="図 5">
              <a:extLst>
                <a:ext uri="{FF2B5EF4-FFF2-40B4-BE49-F238E27FC236}">
                  <a16:creationId xmlns:a16="http://schemas.microsoft.com/office/drawing/2014/main" id="{EC274993-0620-9F42-3BB8-1E2DEB5D8E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9203" y="47840"/>
              <a:ext cx="456459" cy="45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14">
              <a:extLst>
                <a:ext uri="{FF2B5EF4-FFF2-40B4-BE49-F238E27FC236}">
                  <a16:creationId xmlns:a16="http://schemas.microsoft.com/office/drawing/2014/main" id="{75EE102D-E206-3F95-9079-F6732B00EC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6991" y="47840"/>
              <a:ext cx="456459" cy="45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17">
              <a:extLst>
                <a:ext uri="{FF2B5EF4-FFF2-40B4-BE49-F238E27FC236}">
                  <a16:creationId xmlns:a16="http://schemas.microsoft.com/office/drawing/2014/main" id="{7BFE15A9-0BBB-DE1C-64DB-F1D91B4841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0565" y="47840"/>
              <a:ext cx="456459" cy="45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3DD28890-F300-507D-D4A5-6C0B998F0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7791" y="47840"/>
              <a:ext cx="454912" cy="45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575F2CC0-7C04-A07E-BC24-5BC907D08D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0877" y="50579"/>
              <a:ext cx="456459" cy="45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a:extLst>
                <a:ext uri="{FF2B5EF4-FFF2-40B4-BE49-F238E27FC236}">
                  <a16:creationId xmlns:a16="http://schemas.microsoft.com/office/drawing/2014/main" id="{9418E7BA-C86B-A8D7-E86A-7AD7BEB3C6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7619" y="47840"/>
              <a:ext cx="439439" cy="45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
              <a:extLst>
                <a:ext uri="{FF2B5EF4-FFF2-40B4-BE49-F238E27FC236}">
                  <a16:creationId xmlns:a16="http://schemas.microsoft.com/office/drawing/2014/main" id="{EB1BC562-3ADB-8ED4-046A-0A6AB08A13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3592" y="47840"/>
              <a:ext cx="439438" cy="45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28">
              <a:extLst>
                <a:ext uri="{FF2B5EF4-FFF2-40B4-BE49-F238E27FC236}">
                  <a16:creationId xmlns:a16="http://schemas.microsoft.com/office/drawing/2014/main" id="{07029B39-A95C-85E0-D3AD-990C91B8AE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4328" y="47840"/>
              <a:ext cx="439439" cy="45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32">
              <a:extLst>
                <a:ext uri="{FF2B5EF4-FFF2-40B4-BE49-F238E27FC236}">
                  <a16:creationId xmlns:a16="http://schemas.microsoft.com/office/drawing/2014/main" id="{A4D56A7F-CE51-B3BA-8050-8D3E21F993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4083" y="47840"/>
              <a:ext cx="454912" cy="45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83EAE3E9-00BF-CF00-21FD-B4C57CEF55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22939" y="47840"/>
              <a:ext cx="456459" cy="45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397E4D42-4BC1-6468-75A8-7C691582CE7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9397" y="46261"/>
              <a:ext cx="457200" cy="457200"/>
            </a:xfrm>
            <a:prstGeom prst="rect">
              <a:avLst/>
            </a:prstGeom>
          </p:spPr>
        </p:pic>
        <p:pic>
          <p:nvPicPr>
            <p:cNvPr id="16" name="図 15">
              <a:extLst>
                <a:ext uri="{FF2B5EF4-FFF2-40B4-BE49-F238E27FC236}">
                  <a16:creationId xmlns:a16="http://schemas.microsoft.com/office/drawing/2014/main" id="{CC12016D-FF7B-6178-2AE8-81E95428CC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41707" y="46942"/>
              <a:ext cx="458885" cy="458885"/>
            </a:xfrm>
            <a:prstGeom prst="rect">
              <a:avLst/>
            </a:prstGeom>
          </p:spPr>
        </p:pic>
      </p:grpSp>
      <p:cxnSp>
        <p:nvCxnSpPr>
          <p:cNvPr id="19" name="直線コネクタ 18">
            <a:extLst>
              <a:ext uri="{FF2B5EF4-FFF2-40B4-BE49-F238E27FC236}">
                <a16:creationId xmlns:a16="http://schemas.microsoft.com/office/drawing/2014/main" id="{EFDF0824-0206-C535-6F18-65B8D5DAB21D}"/>
              </a:ext>
            </a:extLst>
          </p:cNvPr>
          <p:cNvCxnSpPr>
            <a:cxnSpLocks/>
          </p:cNvCxnSpPr>
          <p:nvPr/>
        </p:nvCxnSpPr>
        <p:spPr>
          <a:xfrm>
            <a:off x="344490" y="3933056"/>
            <a:ext cx="9217022" cy="0"/>
          </a:xfrm>
          <a:prstGeom prst="line">
            <a:avLst/>
          </a:prstGeom>
          <a:ln w="28575">
            <a:solidFill>
              <a:srgbClr val="339933"/>
            </a:solidFill>
          </a:ln>
        </p:spPr>
        <p:style>
          <a:lnRef idx="1">
            <a:schemeClr val="accent1"/>
          </a:lnRef>
          <a:fillRef idx="0">
            <a:schemeClr val="accent1"/>
          </a:fillRef>
          <a:effectRef idx="0">
            <a:schemeClr val="accent1"/>
          </a:effectRef>
          <a:fontRef idx="minor">
            <a:schemeClr val="tx1"/>
          </a:fontRef>
        </p:style>
      </p:cxnSp>
      <p:sp>
        <p:nvSpPr>
          <p:cNvPr id="18" name="テキスト ボックス 18">
            <a:extLst>
              <a:ext uri="{FF2B5EF4-FFF2-40B4-BE49-F238E27FC236}">
                <a16:creationId xmlns:a16="http://schemas.microsoft.com/office/drawing/2014/main" id="{28672760-3E56-4769-83E9-E2CEBF58A589}"/>
              </a:ext>
            </a:extLst>
          </p:cNvPr>
          <p:cNvSpPr txBox="1">
            <a:spLocks noChangeArrowheads="1"/>
          </p:cNvSpPr>
          <p:nvPr/>
        </p:nvSpPr>
        <p:spPr bwMode="auto">
          <a:xfrm>
            <a:off x="8823964" y="40965"/>
            <a:ext cx="1031240" cy="29238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spAutoFit/>
          </a:bodyPr>
          <a:lstStyle/>
          <a:p>
            <a:pPr algn="ctr"/>
            <a:r>
              <a:rPr lang="ja-JP" sz="1300" kern="100" dirty="0">
                <a:effectLst/>
                <a:latin typeface="メイリオ" panose="020B0604030504040204" pitchFamily="50" charset="-128"/>
                <a:ea typeface="ＭＳ ゴシック" panose="020B0609070205080204" pitchFamily="49" charset="-128"/>
                <a:cs typeface="Times New Roman" panose="02020603050405020304" pitchFamily="18" charset="0"/>
              </a:rPr>
              <a:t>資料</a:t>
            </a:r>
            <a:r>
              <a:rPr lang="ja-JP" altLang="en-US" sz="1300" kern="100" dirty="0">
                <a:effectLst/>
                <a:latin typeface="メイリオ" panose="020B0604030504040204" pitchFamily="50" charset="-128"/>
                <a:ea typeface="ＭＳ ゴシック" panose="020B0609070205080204" pitchFamily="49" charset="-128"/>
                <a:cs typeface="Times New Roman" panose="02020603050405020304" pitchFamily="18" charset="0"/>
              </a:rPr>
              <a:t>１－４</a:t>
            </a:r>
            <a:endParaRPr lang="ja-JP" sz="13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886818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9">
            <a:extLst>
              <a:ext uri="{FF2B5EF4-FFF2-40B4-BE49-F238E27FC236}">
                <a16:creationId xmlns:a16="http://schemas.microsoft.com/office/drawing/2014/main" id="{35E8767D-9256-4FEC-88E7-04D81CF30D34}"/>
              </a:ext>
            </a:extLst>
          </p:cNvPr>
          <p:cNvSpPr txBox="1">
            <a:spLocks/>
          </p:cNvSpPr>
          <p:nvPr/>
        </p:nvSpPr>
        <p:spPr>
          <a:xfrm>
            <a:off x="7593258" y="1106"/>
            <a:ext cx="2311400" cy="365125"/>
          </a:xfrm>
          <a:prstGeom prst="rect">
            <a:avLst/>
          </a:prstGeom>
        </p:spPr>
        <p:txBody>
          <a:bodyPr vert="horz" lIns="91440" tIns="45720" rIns="91440" bIns="45720" rtlCol="0" anchor="ctr"/>
          <a:lstStyle>
            <a:defPPr>
              <a:defRPr lang="ja-JP"/>
            </a:defPPr>
            <a:lvl1pPr marL="0" algn="r" defTabSz="921715" rtl="0" eaLnBrk="1" latinLnBrk="0" hangingPunct="1">
              <a:defRPr kumimoji="1" sz="1200" kern="1200">
                <a:solidFill>
                  <a:schemeClr val="tx1">
                    <a:tint val="75000"/>
                  </a:schemeClr>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a:lstStyle>
          <a:p>
            <a:fld id="{03334358-8247-4568-97F9-9763B8C66191}" type="slidenum">
              <a:rPr lang="ja-JP" altLang="en-US" sz="1400" b="1" smtClean="0">
                <a:solidFill>
                  <a:schemeClr val="bg1"/>
                </a:solidFill>
                <a:latin typeface="BIZ UDPゴシック" panose="020B0400000000000000" pitchFamily="50" charset="-128"/>
                <a:ea typeface="BIZ UDPゴシック" panose="020B0400000000000000" pitchFamily="50" charset="-128"/>
              </a:rPr>
              <a:pPr/>
              <a:t>9</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22B3BF66-00B1-441A-9FCC-4C61F56030D4}"/>
              </a:ext>
            </a:extLst>
          </p:cNvPr>
          <p:cNvSpPr txBox="1"/>
          <p:nvPr/>
        </p:nvSpPr>
        <p:spPr>
          <a:xfrm>
            <a:off x="200472" y="1062359"/>
            <a:ext cx="9561512" cy="3624967"/>
          </a:xfrm>
          <a:prstGeom prst="rect">
            <a:avLst/>
          </a:prstGeom>
          <a:noFill/>
        </p:spPr>
        <p:txBody>
          <a:bodyPr wrap="square">
            <a:spAutoFit/>
          </a:bodyPr>
          <a:lstStyle/>
          <a:p>
            <a:pPr>
              <a:spcAft>
                <a:spcPts val="600"/>
              </a:spcAft>
            </a:pPr>
            <a:r>
              <a:rPr lang="en-US" altLang="ja-JP" b="1" dirty="0">
                <a:latin typeface="Meiryo UI" panose="020B0604030504040204" pitchFamily="50" charset="-128"/>
                <a:ea typeface="Meiryo UI" panose="020B0604030504040204" pitchFamily="50" charset="-128"/>
              </a:rPr>
              <a:t>(a)</a:t>
            </a:r>
            <a:r>
              <a:rPr lang="ja-JP" altLang="en-US" b="1" dirty="0">
                <a:latin typeface="Meiryo UI" panose="020B0604030504040204" pitchFamily="50" charset="-128"/>
                <a:ea typeface="Meiryo UI" panose="020B0604030504040204" pitchFamily="50" charset="-128"/>
              </a:rPr>
              <a:t>脱炭素経営 </a:t>
            </a:r>
            <a:endParaRPr lang="en-US" altLang="ja-JP" b="1"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ESG</a:t>
            </a:r>
            <a:r>
              <a:rPr lang="ja-JP" altLang="en-US" dirty="0">
                <a:latin typeface="Meiryo UI" panose="020B0604030504040204" pitchFamily="50" charset="-128"/>
                <a:ea typeface="Meiryo UI" panose="020B0604030504040204" pitchFamily="50" charset="-128"/>
              </a:rPr>
              <a:t>投資の活性化や金銭的インセンティブを用いた自主的取組の促進などによる企業経営における</a:t>
            </a:r>
            <a:endParaRPr lang="en-US" altLang="ja-JP" dirty="0">
              <a:latin typeface="Meiryo UI" panose="020B0604030504040204" pitchFamily="50" charset="-128"/>
              <a:ea typeface="Meiryo UI" panose="020B0604030504040204" pitchFamily="50" charset="-128"/>
            </a:endParaRPr>
          </a:p>
          <a:p>
            <a:pPr>
              <a:spcAft>
                <a:spcPts val="1200"/>
              </a:spcAft>
            </a:pPr>
            <a:r>
              <a:rPr lang="ja-JP" altLang="en-US" dirty="0">
                <a:latin typeface="Meiryo UI" panose="020B0604030504040204" pitchFamily="50" charset="-128"/>
                <a:ea typeface="Meiryo UI" panose="020B0604030504040204" pitchFamily="50" charset="-128"/>
              </a:rPr>
              <a:t>　 脱炭素化の推進</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■様々な分野における脱炭素化に貢献する製品やサービスの開発・普及促進</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a:spcAft>
                <a:spcPts val="600"/>
              </a:spcAft>
            </a:pPr>
            <a:r>
              <a:rPr lang="en-US" altLang="ja-JP" b="1" dirty="0">
                <a:latin typeface="Meiryo UI" panose="020B0604030504040204" pitchFamily="50" charset="-128"/>
                <a:ea typeface="Meiryo UI" panose="020B0604030504040204" pitchFamily="50" charset="-128"/>
              </a:rPr>
              <a:t>(b)</a:t>
            </a:r>
            <a:r>
              <a:rPr lang="ja-JP" altLang="en-US" b="1" dirty="0">
                <a:latin typeface="Meiryo UI" panose="020B0604030504040204" pitchFamily="50" charset="-128"/>
                <a:ea typeface="Meiryo UI" panose="020B0604030504040204" pitchFamily="50" charset="-128"/>
              </a:rPr>
              <a:t>事業者による取組促進</a:t>
            </a:r>
            <a:endParaRPr lang="en-US" altLang="ja-JP" b="1"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■届出制度等による温室効果ガス排出抑制対策の推進や温室効果ガス排出量削減率や</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取組内容の評価制度の導入など、温暖化防止条例に基づく大規模事業者の取組促進及び</a:t>
            </a:r>
            <a:endParaRPr lang="en-US" altLang="ja-JP" dirty="0">
              <a:latin typeface="Meiryo UI" panose="020B0604030504040204" pitchFamily="50" charset="-128"/>
              <a:ea typeface="Meiryo UI" panose="020B0604030504040204" pitchFamily="50" charset="-128"/>
            </a:endParaRPr>
          </a:p>
          <a:p>
            <a:pPr>
              <a:spcAft>
                <a:spcPts val="1200"/>
              </a:spcAft>
            </a:pPr>
            <a:r>
              <a:rPr lang="ja-JP" altLang="en-US" dirty="0">
                <a:latin typeface="Meiryo UI" panose="020B0604030504040204" pitchFamily="50" charset="-128"/>
                <a:ea typeface="Meiryo UI" panose="020B0604030504040204" pitchFamily="50" charset="-128"/>
              </a:rPr>
              <a:t>　 優良事例の水平展開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■中小事業者向けの省エネ診断や省エネ・省</a:t>
            </a:r>
            <a:r>
              <a:rPr lang="en-US" altLang="ja-JP" dirty="0">
                <a:latin typeface="Meiryo UI" panose="020B0604030504040204" pitchFamily="50" charset="-128"/>
                <a:ea typeface="Meiryo UI" panose="020B0604030504040204" pitchFamily="50" charset="-128"/>
              </a:rPr>
              <a:t>CO2</a:t>
            </a:r>
            <a:r>
              <a:rPr lang="ja-JP" altLang="en-US" dirty="0">
                <a:latin typeface="Meiryo UI" panose="020B0604030504040204" pitchFamily="50" charset="-128"/>
                <a:ea typeface="Meiryo UI" panose="020B0604030504040204" pitchFamily="50" charset="-128"/>
              </a:rPr>
              <a:t>支援</a:t>
            </a:r>
            <a:endParaRPr lang="en-US" altLang="ja-JP" dirty="0">
              <a:latin typeface="Meiryo UI" panose="020B0604030504040204" pitchFamily="50" charset="-128"/>
              <a:ea typeface="Meiryo UI" panose="020B0604030504040204" pitchFamily="50" charset="-128"/>
            </a:endParaRPr>
          </a:p>
        </p:txBody>
      </p:sp>
      <p:sp>
        <p:nvSpPr>
          <p:cNvPr id="7" name="角丸四角形 3">
            <a:extLst>
              <a:ext uri="{FF2B5EF4-FFF2-40B4-BE49-F238E27FC236}">
                <a16:creationId xmlns:a16="http://schemas.microsoft.com/office/drawing/2014/main" id="{28527E5D-E549-4C54-B271-F21B42026622}"/>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２－２　事業者における脱炭素化に向けた取組促進（現行計画の記載内容）</a:t>
            </a:r>
            <a:endParaRPr lang="en-US" altLang="ja-JP" sz="2000" b="1"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DEF663D7-801F-492E-8CB2-06DF1E6CE27E}"/>
              </a:ext>
            </a:extLst>
          </p:cNvPr>
          <p:cNvSpPr/>
          <p:nvPr/>
        </p:nvSpPr>
        <p:spPr>
          <a:xfrm>
            <a:off x="144016" y="620688"/>
            <a:ext cx="9547012" cy="4209503"/>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DB2AC29-BA55-4AE6-BD45-77D8209CDE5F}"/>
              </a:ext>
            </a:extLst>
          </p:cNvPr>
          <p:cNvSpPr txBox="1"/>
          <p:nvPr/>
        </p:nvSpPr>
        <p:spPr>
          <a:xfrm>
            <a:off x="6681192" y="448574"/>
            <a:ext cx="2743059" cy="371512"/>
          </a:xfrm>
          <a:prstGeom prst="rect">
            <a:avLst/>
          </a:prstGeom>
          <a:solidFill>
            <a:schemeClr val="bg1"/>
          </a:solidFill>
          <a:ln w="12700">
            <a:solidFill>
              <a:schemeClr val="tx1"/>
            </a:solidFill>
          </a:ln>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現行計画記載内容（抜粋）</a:t>
            </a:r>
          </a:p>
        </p:txBody>
      </p:sp>
      <p:sp>
        <p:nvSpPr>
          <p:cNvPr id="14" name="テキスト ボックス 13">
            <a:extLst>
              <a:ext uri="{FF2B5EF4-FFF2-40B4-BE49-F238E27FC236}">
                <a16:creationId xmlns:a16="http://schemas.microsoft.com/office/drawing/2014/main" id="{A72F83EB-4BEB-4C4A-BB87-4F4C27DEB135}"/>
              </a:ext>
            </a:extLst>
          </p:cNvPr>
          <p:cNvSpPr txBox="1"/>
          <p:nvPr/>
        </p:nvSpPr>
        <p:spPr>
          <a:xfrm>
            <a:off x="272480" y="692696"/>
            <a:ext cx="4975122" cy="371512"/>
          </a:xfrm>
          <a:prstGeom prst="rect">
            <a:avLst/>
          </a:prstGeom>
          <a:solidFill>
            <a:srgbClr val="FFFFCC"/>
          </a:solidFill>
          <a:ln>
            <a:solidFill>
              <a:schemeClr val="tx1"/>
            </a:solidFill>
          </a:ln>
        </p:spPr>
        <p:txBody>
          <a:bodyPr wrap="square">
            <a:spAutoFit/>
          </a:bodyPr>
          <a:lstStyle/>
          <a:p>
            <a:r>
              <a:rPr lang="ja-JP" altLang="en-US" b="1" dirty="0">
                <a:latin typeface="Meiryo UI" panose="020B0604030504040204" pitchFamily="50" charset="-128"/>
                <a:ea typeface="Meiryo UI" panose="020B0604030504040204" pitchFamily="50" charset="-128"/>
              </a:rPr>
              <a:t>事業者における脱炭素化に向けた取組促進</a:t>
            </a:r>
          </a:p>
        </p:txBody>
      </p:sp>
      <p:sp>
        <p:nvSpPr>
          <p:cNvPr id="12" name="スライド番号プレースホルダー 9">
            <a:extLst>
              <a:ext uri="{FF2B5EF4-FFF2-40B4-BE49-F238E27FC236}">
                <a16:creationId xmlns:a16="http://schemas.microsoft.com/office/drawing/2014/main" id="{1C5CC3D7-9146-407A-BD2F-E11CCF5AD1F3}"/>
              </a:ext>
            </a:extLst>
          </p:cNvPr>
          <p:cNvSpPr txBox="1">
            <a:spLocks/>
          </p:cNvSpPr>
          <p:nvPr/>
        </p:nvSpPr>
        <p:spPr>
          <a:xfrm>
            <a:off x="7594600" y="-10061"/>
            <a:ext cx="2311400" cy="365125"/>
          </a:xfrm>
          <a:prstGeom prst="rect">
            <a:avLst/>
          </a:prstGeom>
        </p:spPr>
        <p:txBody>
          <a:bodyPr vert="horz" lIns="91440" tIns="45720" rIns="91440" bIns="45720" rtlCol="0" anchor="ctr"/>
          <a:lstStyle>
            <a:defPPr>
              <a:defRPr lang="ja-JP"/>
            </a:defPPr>
            <a:lvl1pPr marL="0" algn="r" defTabSz="921715" rtl="0" eaLnBrk="1" latinLnBrk="0" hangingPunct="1">
              <a:defRPr kumimoji="1" sz="1200" kern="1200">
                <a:solidFill>
                  <a:schemeClr val="tx1">
                    <a:tint val="75000"/>
                  </a:schemeClr>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a:lstStyle>
          <a:p>
            <a:fld id="{03334358-8247-4568-97F9-9763B8C66191}" type="slidenum">
              <a:rPr lang="ja-JP" altLang="en-US" sz="1400" b="1" smtClean="0">
                <a:solidFill>
                  <a:schemeClr val="bg1"/>
                </a:solidFill>
                <a:latin typeface="BIZ UDPゴシック" panose="020B0400000000000000" pitchFamily="50" charset="-128"/>
                <a:ea typeface="BIZ UDPゴシック" panose="020B0400000000000000" pitchFamily="50" charset="-128"/>
              </a:rPr>
              <a:pPr/>
              <a:t>9</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14645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3">
            <a:extLst>
              <a:ext uri="{FF2B5EF4-FFF2-40B4-BE49-F238E27FC236}">
                <a16:creationId xmlns:a16="http://schemas.microsoft.com/office/drawing/2014/main" id="{69D51D1F-001D-47A2-AF76-3CD3B5655792}"/>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２－２　事業者における脱炭素化に向けた取組促進（現状）</a:t>
            </a:r>
            <a:endParaRPr lang="en-US" altLang="ja-JP" sz="2000" b="1" dirty="0">
              <a:latin typeface="Meiryo UI" panose="020B0604030504040204" pitchFamily="50" charset="-128"/>
              <a:ea typeface="Meiryo UI" panose="020B0604030504040204" pitchFamily="50" charset="-128"/>
            </a:endParaRPr>
          </a:p>
        </p:txBody>
      </p:sp>
      <p:sp>
        <p:nvSpPr>
          <p:cNvPr id="10" name="スライド番号プレースホルダー 9">
            <a:extLst>
              <a:ext uri="{FF2B5EF4-FFF2-40B4-BE49-F238E27FC236}">
                <a16:creationId xmlns:a16="http://schemas.microsoft.com/office/drawing/2014/main" id="{1C5D63DF-3B69-820C-7A08-B055A043BBBD}"/>
              </a:ext>
            </a:extLst>
          </p:cNvPr>
          <p:cNvSpPr>
            <a:spLocks noGrp="1"/>
          </p:cNvSpPr>
          <p:nvPr>
            <p:ph type="sldNum" sz="quarter" idx="12"/>
          </p:nvPr>
        </p:nvSpPr>
        <p:spPr>
          <a:xfrm>
            <a:off x="7593258" y="1106"/>
            <a:ext cx="2311400" cy="365125"/>
          </a:xfrm>
        </p:spPr>
        <p:txBody>
          <a:bodyPr vert="horz" lIns="91440" tIns="45720" rIns="91440" bIns="45720" rtlCol="0" anchor="ctr"/>
          <a:lstStyle/>
          <a:p>
            <a:fld id="{03334358-8247-4568-97F9-9763B8C66191}" type="slidenum">
              <a:rPr lang="ja-JP" altLang="en-US" sz="1400" b="1">
                <a:solidFill>
                  <a:schemeClr val="bg1"/>
                </a:solidFill>
                <a:latin typeface="BIZ UDPゴシック" panose="020B0400000000000000" pitchFamily="50" charset="-128"/>
                <a:ea typeface="BIZ UDPゴシック" panose="020B0400000000000000" pitchFamily="50" charset="-128"/>
              </a:rPr>
              <a:pPr/>
              <a:t>10</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CCFE499D-CA35-04F1-D895-73527371DC65}"/>
              </a:ext>
            </a:extLst>
          </p:cNvPr>
          <p:cNvSpPr/>
          <p:nvPr/>
        </p:nvSpPr>
        <p:spPr>
          <a:xfrm>
            <a:off x="65882" y="993057"/>
            <a:ext cx="6044370" cy="1847667"/>
          </a:xfrm>
          <a:prstGeom prst="rect">
            <a:avLst/>
          </a:prstGeom>
          <a:ln w="28575">
            <a:noFill/>
          </a:ln>
        </p:spPr>
        <p:txBody>
          <a:bodyPr wrap="square">
            <a:noAutofit/>
          </a:bodyPr>
          <a:lstStyle/>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◆府内の特定事業者（</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968</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者）の温室効果ガス排出量</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・実績報告書における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年度実績値</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1,598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万トン</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・対策計画書における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年度目標値</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1,354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万トン</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・実行計画で設定した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年度指標値</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1,366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万トン</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Ø"/>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109538">
              <a:buFont typeface="Wingdings" panose="05000000000000000000" pitchFamily="2" charset="2"/>
              <a:buChar char="Ø"/>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2030</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年度の指標値は概ね達成する計画。</a:t>
            </a:r>
            <a:b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今後</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2035</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年度や</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年度に向けて、一層の取組が必要。</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四角形: 角を丸くする 15">
            <a:extLst>
              <a:ext uri="{FF2B5EF4-FFF2-40B4-BE49-F238E27FC236}">
                <a16:creationId xmlns:a16="http://schemas.microsoft.com/office/drawing/2014/main" id="{C01F8FE0-05C3-411C-855D-BD3D06CA4E81}"/>
              </a:ext>
            </a:extLst>
          </p:cNvPr>
          <p:cNvSpPr/>
          <p:nvPr/>
        </p:nvSpPr>
        <p:spPr>
          <a:xfrm>
            <a:off x="65490" y="533267"/>
            <a:ext cx="4167430" cy="324000"/>
          </a:xfrm>
          <a:prstGeom prst="roundRect">
            <a:avLst>
              <a:gd name="adj" fmla="val 50000"/>
            </a:avLst>
          </a:prstGeom>
          <a:solidFill>
            <a:srgbClr val="3AA43A">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r>
              <a:rPr lang="ja-JP" altLang="en-US" sz="1800" b="1" dirty="0">
                <a:solidFill>
                  <a:schemeClr val="tx1"/>
                </a:solidFill>
                <a:latin typeface="Meiryo UI" panose="020B0604030504040204" pitchFamily="50" charset="-128"/>
                <a:ea typeface="Meiryo UI" panose="020B0604030504040204" pitchFamily="50" charset="-128"/>
              </a:rPr>
              <a:t>条例に基づく特定事業者による取組</a:t>
            </a:r>
          </a:p>
        </p:txBody>
      </p:sp>
      <p:sp>
        <p:nvSpPr>
          <p:cNvPr id="17" name="四角形: 角を丸くする 16">
            <a:extLst>
              <a:ext uri="{FF2B5EF4-FFF2-40B4-BE49-F238E27FC236}">
                <a16:creationId xmlns:a16="http://schemas.microsoft.com/office/drawing/2014/main" id="{986055EE-9B97-4A0D-8EDB-ADC65567D4A6}"/>
              </a:ext>
            </a:extLst>
          </p:cNvPr>
          <p:cNvSpPr/>
          <p:nvPr/>
        </p:nvSpPr>
        <p:spPr>
          <a:xfrm>
            <a:off x="65490" y="2960984"/>
            <a:ext cx="3132000" cy="324000"/>
          </a:xfrm>
          <a:prstGeom prst="roundRect">
            <a:avLst>
              <a:gd name="adj" fmla="val 50000"/>
            </a:avLst>
          </a:prstGeom>
          <a:solidFill>
            <a:srgbClr val="3AA43A">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r>
              <a:rPr lang="ja-JP" altLang="en-US" sz="1800" b="1" dirty="0">
                <a:solidFill>
                  <a:schemeClr val="tx1"/>
                </a:solidFill>
                <a:latin typeface="Meiryo UI" panose="020B0604030504040204" pitchFamily="50" charset="-128"/>
                <a:ea typeface="Meiryo UI" panose="020B0604030504040204" pitchFamily="50" charset="-128"/>
              </a:rPr>
              <a:t>中小事業者による取組</a:t>
            </a:r>
          </a:p>
        </p:txBody>
      </p:sp>
      <p:sp>
        <p:nvSpPr>
          <p:cNvPr id="18" name="正方形/長方形 17">
            <a:extLst>
              <a:ext uri="{FF2B5EF4-FFF2-40B4-BE49-F238E27FC236}">
                <a16:creationId xmlns:a16="http://schemas.microsoft.com/office/drawing/2014/main" id="{C828B3CA-B721-4C03-AF51-EB3644ACBC5E}"/>
              </a:ext>
            </a:extLst>
          </p:cNvPr>
          <p:cNvSpPr/>
          <p:nvPr/>
        </p:nvSpPr>
        <p:spPr>
          <a:xfrm>
            <a:off x="238240" y="3409943"/>
            <a:ext cx="9370493" cy="2260305"/>
          </a:xfrm>
          <a:prstGeom prst="rect">
            <a:avLst/>
          </a:prstGeom>
          <a:ln w="28575">
            <a:noFill/>
          </a:ln>
        </p:spPr>
        <p:txBody>
          <a:bodyPr wrap="square">
            <a:noAutofit/>
          </a:bodyPr>
          <a:lstStyle/>
          <a:p>
            <a:pPr marL="285750" indent="-285750">
              <a:buFont typeface="Wingdings" panose="05000000000000000000" pitchFamily="2" charset="2"/>
              <a:buChar char="u"/>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600" baseline="-25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排出量（</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Scope1,2</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）の把握等の脱炭素化に取り組んでいる中小事業者は全国で約２割に留まる。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u"/>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脱炭素化の取組に関する取引先からの協力要請があった事業者の割合は、</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年度の間に倍増するなど、年々上昇。</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u"/>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脱炭素に取り組む上での課題として、「コストに見合った収益を上げられない」、 「取組を推進する人材不足」、「具体的な効果や成果が見えない」、 「専門知識やノウハウの不足」等が挙げられている。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u"/>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u"/>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Ø"/>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中小事業者における脱炭素化の取組は、光熱費・燃料費の低減や自社製品のブランド力強化、取引先の拡充などのメリットも見込まれるものであり、こうした視点から脱炭素を進めることは重要。</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8D91A84E-4780-4B5E-903E-010E2305521A}"/>
              </a:ext>
            </a:extLst>
          </p:cNvPr>
          <p:cNvSpPr txBox="1"/>
          <p:nvPr/>
        </p:nvSpPr>
        <p:spPr>
          <a:xfrm>
            <a:off x="462169" y="5951021"/>
            <a:ext cx="8568952" cy="646331"/>
          </a:xfrm>
          <a:prstGeom prst="rect">
            <a:avLst/>
          </a:prstGeom>
          <a:noFill/>
          <a:ln>
            <a:solidFill>
              <a:schemeClr val="tx1"/>
            </a:solidFill>
          </a:ln>
        </p:spPr>
        <p:txBody>
          <a:bodyPr wrap="square" rtlCol="0">
            <a:spAutoFit/>
          </a:bodyPr>
          <a:lstStyle/>
          <a:p>
            <a:pPr algn="ctr"/>
            <a:r>
              <a:rPr lang="en-US" altLang="ja-JP" sz="1800" dirty="0">
                <a:latin typeface="Meiryo UI" panose="020B0604030504040204" pitchFamily="50" charset="-128"/>
                <a:ea typeface="Meiryo UI" panose="020B0604030504040204" pitchFamily="50" charset="-128"/>
              </a:rPr>
              <a:t>2030</a:t>
            </a:r>
            <a:r>
              <a:rPr lang="ja-JP" altLang="en-US" sz="1800" dirty="0">
                <a:latin typeface="Meiryo UI" panose="020B0604030504040204" pitchFamily="50" charset="-128"/>
                <a:ea typeface="Meiryo UI" panose="020B0604030504040204" pitchFamily="50" charset="-128"/>
              </a:rPr>
              <a:t>年度の指標値達成や</a:t>
            </a:r>
            <a:r>
              <a:rPr lang="en-US" altLang="ja-JP" sz="1800" dirty="0">
                <a:latin typeface="Meiryo UI" panose="020B0604030504040204" pitchFamily="50" charset="-128"/>
                <a:ea typeface="Meiryo UI" panose="020B0604030504040204" pitchFamily="50" charset="-128"/>
              </a:rPr>
              <a:t>2050</a:t>
            </a:r>
            <a:r>
              <a:rPr lang="ja-JP" altLang="en-US" sz="1800" dirty="0">
                <a:latin typeface="Meiryo UI" panose="020B0604030504040204" pitchFamily="50" charset="-128"/>
                <a:ea typeface="Meiryo UI" panose="020B0604030504040204" pitchFamily="50" charset="-128"/>
              </a:rPr>
              <a:t>年カーボンニュートラルの実現に向けては、</a:t>
            </a:r>
            <a:endParaRPr lang="en-US" altLang="ja-JP" sz="1800" dirty="0">
              <a:latin typeface="Meiryo UI" panose="020B0604030504040204" pitchFamily="50" charset="-128"/>
              <a:ea typeface="Meiryo UI" panose="020B0604030504040204" pitchFamily="50" charset="-128"/>
            </a:endParaRPr>
          </a:p>
          <a:p>
            <a:pPr algn="ctr"/>
            <a:r>
              <a:rPr lang="ja-JP" altLang="en-US" sz="1800" dirty="0">
                <a:latin typeface="Meiryo UI" panose="020B0604030504040204" pitchFamily="50" charset="-128"/>
                <a:ea typeface="Meiryo UI" panose="020B0604030504040204" pitchFamily="50" charset="-128"/>
              </a:rPr>
              <a:t>特定事業者、中小事業者のいずれにおいても、脱炭素の取組の更なる推進が必要</a:t>
            </a:r>
          </a:p>
        </p:txBody>
      </p:sp>
      <p:sp>
        <p:nvSpPr>
          <p:cNvPr id="20" name="テキスト ボックス 19">
            <a:extLst>
              <a:ext uri="{FF2B5EF4-FFF2-40B4-BE49-F238E27FC236}">
                <a16:creationId xmlns:a16="http://schemas.microsoft.com/office/drawing/2014/main" id="{C52444BA-EBC9-4EA0-8E7F-6E1F5BC84A3A}"/>
              </a:ext>
            </a:extLst>
          </p:cNvPr>
          <p:cNvSpPr txBox="1"/>
          <p:nvPr/>
        </p:nvSpPr>
        <p:spPr>
          <a:xfrm>
            <a:off x="4746645" y="4653136"/>
            <a:ext cx="4680304"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 2023</a:t>
            </a:r>
            <a:r>
              <a:rPr lang="ja-JP" altLang="en-US" sz="1000" dirty="0">
                <a:latin typeface="Meiryo UI" panose="020B0604030504040204" pitchFamily="50" charset="-128"/>
                <a:ea typeface="Meiryo UI" panose="020B0604030504040204" pitchFamily="50" charset="-128"/>
              </a:rPr>
              <a:t>年度版「中小企業白書」、</a:t>
            </a:r>
            <a:r>
              <a:rPr lang="en-US" altLang="ja-JP" sz="1000" dirty="0">
                <a:latin typeface="Meiryo UI" panose="020B0604030504040204" pitchFamily="50" charset="-128"/>
                <a:ea typeface="Meiryo UI" panose="020B0604030504040204" pitchFamily="50" charset="-128"/>
              </a:rPr>
              <a:t> 2024</a:t>
            </a:r>
            <a:r>
              <a:rPr lang="ja-JP" altLang="en-US" sz="1000" dirty="0">
                <a:latin typeface="Meiryo UI" panose="020B0604030504040204" pitchFamily="50" charset="-128"/>
                <a:ea typeface="Meiryo UI" panose="020B0604030504040204" pitchFamily="50" charset="-128"/>
              </a:rPr>
              <a:t>年度版「中小企業白書から大阪府にて作成</a:t>
            </a:r>
          </a:p>
        </p:txBody>
      </p:sp>
      <p:grpSp>
        <p:nvGrpSpPr>
          <p:cNvPr id="41" name="グループ化 40">
            <a:extLst>
              <a:ext uri="{FF2B5EF4-FFF2-40B4-BE49-F238E27FC236}">
                <a16:creationId xmlns:a16="http://schemas.microsoft.com/office/drawing/2014/main" id="{571AB85A-007E-459F-AC60-0AC0AFC0F405}"/>
              </a:ext>
            </a:extLst>
          </p:cNvPr>
          <p:cNvGrpSpPr/>
          <p:nvPr/>
        </p:nvGrpSpPr>
        <p:grpSpPr>
          <a:xfrm>
            <a:off x="5502477" y="647004"/>
            <a:ext cx="4181562" cy="2600375"/>
            <a:chOff x="5539262" y="364639"/>
            <a:chExt cx="4181562" cy="2600375"/>
          </a:xfrm>
        </p:grpSpPr>
        <p:pic>
          <p:nvPicPr>
            <p:cNvPr id="42" name="図 41">
              <a:extLst>
                <a:ext uri="{FF2B5EF4-FFF2-40B4-BE49-F238E27FC236}">
                  <a16:creationId xmlns:a16="http://schemas.microsoft.com/office/drawing/2014/main" id="{E226A266-6682-4F95-ABA8-94A67D5707B0}"/>
                </a:ext>
              </a:extLst>
            </p:cNvPr>
            <p:cNvPicPr>
              <a:picLocks noChangeAspect="1"/>
            </p:cNvPicPr>
            <p:nvPr/>
          </p:nvPicPr>
          <p:blipFill>
            <a:blip r:embed="rId2"/>
            <a:stretch>
              <a:fillRect/>
            </a:stretch>
          </p:blipFill>
          <p:spPr>
            <a:xfrm>
              <a:off x="5673080" y="548680"/>
              <a:ext cx="3440662" cy="2064397"/>
            </a:xfrm>
            <a:prstGeom prst="rect">
              <a:avLst/>
            </a:prstGeom>
          </p:spPr>
        </p:pic>
        <p:sp>
          <p:nvSpPr>
            <p:cNvPr id="43" name="テキスト ボックス 42">
              <a:extLst>
                <a:ext uri="{FF2B5EF4-FFF2-40B4-BE49-F238E27FC236}">
                  <a16:creationId xmlns:a16="http://schemas.microsoft.com/office/drawing/2014/main" id="{F64E0019-EE65-4AFC-A7AF-74BEE6895621}"/>
                </a:ext>
              </a:extLst>
            </p:cNvPr>
            <p:cNvSpPr txBox="1"/>
            <p:nvPr/>
          </p:nvSpPr>
          <p:spPr>
            <a:xfrm>
              <a:off x="5539262" y="364639"/>
              <a:ext cx="570990" cy="230832"/>
            </a:xfrm>
            <a:prstGeom prst="rect">
              <a:avLst/>
            </a:prstGeom>
            <a:noFill/>
          </p:spPr>
          <p:txBody>
            <a:bodyPr wrap="non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万トン</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3C22B2A6-6C68-4F9E-9F24-5B03A232A5C6}"/>
                </a:ext>
              </a:extLst>
            </p:cNvPr>
            <p:cNvSpPr txBox="1"/>
            <p:nvPr/>
          </p:nvSpPr>
          <p:spPr>
            <a:xfrm>
              <a:off x="6219792" y="2564904"/>
              <a:ext cx="1082349" cy="400110"/>
            </a:xfrm>
            <a:prstGeom prst="rect">
              <a:avLst/>
            </a:prstGeom>
            <a:solidFill>
              <a:schemeClr val="bg1"/>
            </a:solidFill>
          </p:spPr>
          <p:txBody>
            <a:bodyPr wrap="none" rtlCol="0">
              <a:spAutoFit/>
            </a:bodyPr>
            <a:lstStyle/>
            <a:p>
              <a:pPr algn="ctr"/>
              <a:r>
                <a:rPr kumimoji="1" lang="en-US" altLang="ja-JP" sz="1000" dirty="0">
                  <a:latin typeface="Meiryo UI" panose="020B0604030504040204" pitchFamily="50" charset="-128"/>
                  <a:ea typeface="Meiryo UI" panose="020B0604030504040204" pitchFamily="50" charset="-128"/>
                </a:rPr>
                <a:t>2023</a:t>
              </a:r>
              <a:r>
                <a:rPr kumimoji="1" lang="ja-JP" altLang="en-US" sz="1000" dirty="0">
                  <a:latin typeface="Meiryo UI" panose="020B0604030504040204" pitchFamily="50" charset="-128"/>
                  <a:ea typeface="Meiryo UI" panose="020B0604030504040204" pitchFamily="50" charset="-128"/>
                </a:rPr>
                <a:t>実績値</a:t>
              </a:r>
              <a:endParaRPr kumimoji="1" lang="en-US" altLang="ja-JP" sz="1000"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（実績報告書）</a:t>
              </a:r>
              <a:endParaRPr kumimoji="1" lang="ja-JP" altLang="en-US" sz="1000" dirty="0">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1C53FB2A-ABBF-49F2-8DDB-4E58EFA6E197}"/>
                </a:ext>
              </a:extLst>
            </p:cNvPr>
            <p:cNvSpPr txBox="1"/>
            <p:nvPr/>
          </p:nvSpPr>
          <p:spPr>
            <a:xfrm>
              <a:off x="7761312" y="2564904"/>
              <a:ext cx="1082349" cy="400110"/>
            </a:xfrm>
            <a:prstGeom prst="rect">
              <a:avLst/>
            </a:prstGeom>
            <a:solidFill>
              <a:schemeClr val="bg1"/>
            </a:solidFill>
          </p:spPr>
          <p:txBody>
            <a:bodyPr wrap="none" rtlCol="0">
              <a:spAutoFit/>
            </a:bodyPr>
            <a:lstStyle/>
            <a:p>
              <a:pPr algn="ctr"/>
              <a:r>
                <a:rPr kumimoji="1" lang="en-US" altLang="ja-JP" sz="1000" dirty="0">
                  <a:latin typeface="Meiryo UI" panose="020B0604030504040204" pitchFamily="50" charset="-128"/>
                  <a:ea typeface="Meiryo UI" panose="020B0604030504040204" pitchFamily="50" charset="-128"/>
                </a:rPr>
                <a:t>2030</a:t>
              </a:r>
              <a:r>
                <a:rPr kumimoji="1" lang="ja-JP" altLang="en-US" sz="1000" dirty="0">
                  <a:latin typeface="Meiryo UI" panose="020B0604030504040204" pitchFamily="50" charset="-128"/>
                  <a:ea typeface="Meiryo UI" panose="020B0604030504040204" pitchFamily="50" charset="-128"/>
                </a:rPr>
                <a:t>目標値</a:t>
              </a:r>
              <a:endParaRPr kumimoji="1" lang="en-US" altLang="ja-JP" sz="1000"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（対策計画書）</a:t>
              </a:r>
              <a:endParaRPr kumimoji="1" lang="ja-JP" altLang="en-US" sz="1000" dirty="0">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B1E2D109-85DA-4B36-A287-C2755CBC482E}"/>
                </a:ext>
              </a:extLst>
            </p:cNvPr>
            <p:cNvSpPr txBox="1"/>
            <p:nvPr/>
          </p:nvSpPr>
          <p:spPr>
            <a:xfrm>
              <a:off x="8849711" y="1607771"/>
              <a:ext cx="830676" cy="230832"/>
            </a:xfrm>
            <a:prstGeom prst="rect">
              <a:avLst/>
            </a:prstGeom>
            <a:solidFill>
              <a:schemeClr val="bg1"/>
            </a:solidFill>
          </p:spPr>
          <p:txBody>
            <a:bodyPr wrap="none" rtlCol="0">
              <a:spAutoFit/>
            </a:bodyPr>
            <a:lstStyle/>
            <a:p>
              <a:pPr algn="ctr"/>
              <a:r>
                <a:rPr kumimoji="1" lang="en-US" altLang="ja-JP" sz="900" b="1" dirty="0">
                  <a:latin typeface="Meiryo UI" panose="020B0604030504040204" pitchFamily="50" charset="-128"/>
                  <a:ea typeface="Meiryo UI" panose="020B0604030504040204" pitchFamily="50" charset="-128"/>
                </a:rPr>
                <a:t>1,366</a:t>
              </a:r>
              <a:r>
                <a:rPr kumimoji="1" lang="ja-JP" altLang="en-US" sz="900" b="1" dirty="0">
                  <a:latin typeface="Meiryo UI" panose="020B0604030504040204" pitchFamily="50" charset="-128"/>
                  <a:ea typeface="Meiryo UI" panose="020B0604030504040204" pitchFamily="50" charset="-128"/>
                </a:rPr>
                <a:t>万トン</a:t>
              </a:r>
              <a:endParaRPr kumimoji="1" lang="en-US" altLang="ja-JP" sz="900" b="1" dirty="0">
                <a:latin typeface="Meiryo UI" panose="020B0604030504040204" pitchFamily="50" charset="-128"/>
                <a:ea typeface="Meiryo UI" panose="020B0604030504040204" pitchFamily="50" charset="-128"/>
              </a:endParaRPr>
            </a:p>
          </p:txBody>
        </p:sp>
        <p:cxnSp>
          <p:nvCxnSpPr>
            <p:cNvPr id="48" name="直線コネクタ 47">
              <a:extLst>
                <a:ext uri="{FF2B5EF4-FFF2-40B4-BE49-F238E27FC236}">
                  <a16:creationId xmlns:a16="http://schemas.microsoft.com/office/drawing/2014/main" id="{78B33F8F-5C56-4605-80B3-F3DF5B660C61}"/>
                </a:ext>
              </a:extLst>
            </p:cNvPr>
            <p:cNvCxnSpPr>
              <a:cxnSpLocks/>
            </p:cNvCxnSpPr>
            <p:nvPr/>
          </p:nvCxnSpPr>
          <p:spPr>
            <a:xfrm>
              <a:off x="6065648" y="1728473"/>
              <a:ext cx="2758850"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8AB95F26-A810-4A3A-BAFD-67A3F33325B0}"/>
                </a:ext>
              </a:extLst>
            </p:cNvPr>
            <p:cNvSpPr txBox="1"/>
            <p:nvPr/>
          </p:nvSpPr>
          <p:spPr>
            <a:xfrm>
              <a:off x="8843661" y="1794013"/>
              <a:ext cx="877163" cy="369332"/>
            </a:xfrm>
            <a:prstGeom prst="rect">
              <a:avLst/>
            </a:prstGeom>
            <a:solidFill>
              <a:schemeClr val="bg1"/>
            </a:solidFill>
            <a:ln>
              <a:solidFill>
                <a:schemeClr val="tx1"/>
              </a:solidFill>
            </a:ln>
          </p:spPr>
          <p:txBody>
            <a:bodyPr wrap="none" rtlCol="0">
              <a:spAutoFit/>
            </a:bodyPr>
            <a:lstStyle/>
            <a:p>
              <a:pPr algn="ctr"/>
              <a:r>
                <a:rPr kumimoji="1" lang="en-US" altLang="ja-JP" sz="900" dirty="0">
                  <a:latin typeface="Meiryo UI" panose="020B0604030504040204" pitchFamily="50" charset="-128"/>
                  <a:ea typeface="Meiryo UI" panose="020B0604030504040204" pitchFamily="50" charset="-128"/>
                </a:rPr>
                <a:t>2030</a:t>
              </a:r>
              <a:r>
                <a:rPr kumimoji="1" lang="ja-JP" altLang="en-US" sz="900" dirty="0">
                  <a:latin typeface="Meiryo UI" panose="020B0604030504040204" pitchFamily="50" charset="-128"/>
                  <a:ea typeface="Meiryo UI" panose="020B0604030504040204" pitchFamily="50" charset="-128"/>
                </a:rPr>
                <a:t>指標値</a:t>
              </a:r>
              <a:endParaRPr kumimoji="1"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（実行計画）</a:t>
              </a:r>
              <a:endParaRPr kumimoji="1" lang="ja-JP" altLang="en-US" sz="9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70071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1C5D63DF-3B69-820C-7A08-B055A043BBBD}"/>
              </a:ext>
            </a:extLst>
          </p:cNvPr>
          <p:cNvSpPr>
            <a:spLocks noGrp="1"/>
          </p:cNvSpPr>
          <p:nvPr>
            <p:ph type="sldNum" sz="quarter" idx="12"/>
          </p:nvPr>
        </p:nvSpPr>
        <p:spPr>
          <a:xfrm>
            <a:off x="7593258" y="1106"/>
            <a:ext cx="2311400" cy="365125"/>
          </a:xfrm>
        </p:spPr>
        <p:txBody>
          <a:bodyPr vert="horz" lIns="91440" tIns="45720" rIns="91440" bIns="45720" rtlCol="0" anchor="ctr"/>
          <a:lstStyle/>
          <a:p>
            <a:fld id="{03334358-8247-4568-97F9-9763B8C66191}" type="slidenum">
              <a:rPr lang="ja-JP" altLang="en-US" sz="1400" b="1">
                <a:solidFill>
                  <a:schemeClr val="bg1"/>
                </a:solidFill>
                <a:latin typeface="BIZ UDPゴシック" panose="020B0400000000000000" pitchFamily="50" charset="-128"/>
                <a:ea typeface="BIZ UDPゴシック" panose="020B0400000000000000" pitchFamily="50" charset="-128"/>
              </a:rPr>
              <a:pPr/>
              <a:t>11</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CCFE499D-CA35-04F1-D895-73527371DC65}"/>
              </a:ext>
            </a:extLst>
          </p:cNvPr>
          <p:cNvSpPr/>
          <p:nvPr/>
        </p:nvSpPr>
        <p:spPr>
          <a:xfrm>
            <a:off x="182880" y="908720"/>
            <a:ext cx="4410080" cy="403303"/>
          </a:xfrm>
          <a:prstGeom prst="rect">
            <a:avLst/>
          </a:prstGeom>
          <a:ln w="28575">
            <a:noFill/>
          </a:ln>
        </p:spPr>
        <p:txBody>
          <a:bodyPr wrap="square">
            <a:noAutofit/>
          </a:bodyPr>
          <a:lstStyle/>
          <a:p>
            <a:r>
              <a:rPr lang="ja-JP" altLang="en-US" sz="2000" b="1" dirty="0">
                <a:latin typeface="Meiryo UI" panose="020B0604030504040204" pitchFamily="50" charset="-128"/>
                <a:ea typeface="Meiryo UI" panose="020B0604030504040204" pitchFamily="50" charset="-128"/>
              </a:rPr>
              <a:t>○事業者による脱炭素化取組の促進</a:t>
            </a:r>
            <a:endParaRPr lang="en-US" altLang="ja-JP" sz="2000" b="1" dirty="0">
              <a:latin typeface="Meiryo UI" panose="020B0604030504040204" pitchFamily="50" charset="-128"/>
              <a:ea typeface="Meiryo UI" panose="020B0604030504040204" pitchFamily="50" charset="-128"/>
            </a:endParaRPr>
          </a:p>
          <a:p>
            <a:pPr marL="342900" indent="-342900">
              <a:buFont typeface="Wingdings" panose="05000000000000000000" pitchFamily="2" charset="2"/>
              <a:buChar char="u"/>
            </a:pPr>
            <a:endParaRPr lang="en-US" altLang="ja-JP" sz="2000" b="1" dirty="0">
              <a:latin typeface="Meiryo UI" panose="020B0604030504040204" pitchFamily="50" charset="-128"/>
              <a:ea typeface="Meiryo UI" panose="020B0604030504040204" pitchFamily="50" charset="-128"/>
            </a:endParaRPr>
          </a:p>
          <a:p>
            <a:endPar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000" b="1" dirty="0">
              <a:solidFill>
                <a:prstClr val="black"/>
              </a:solidFill>
              <a:latin typeface="Meiryo UI" panose="020B0604030504040204" pitchFamily="50" charset="-128"/>
              <a:ea typeface="Meiryo UI" panose="020B0604030504040204" pitchFamily="50" charset="-128"/>
            </a:endParaRPr>
          </a:p>
          <a:p>
            <a:endParaRPr lang="en-US" altLang="ja-JP" sz="2000" b="1" dirty="0">
              <a:solidFill>
                <a:prstClr val="black"/>
              </a:solidFill>
              <a:latin typeface="Meiryo UI" panose="020B0604030504040204" pitchFamily="50" charset="-128"/>
              <a:ea typeface="Meiryo UI" panose="020B0604030504040204" pitchFamily="50" charset="-128"/>
            </a:endParaRPr>
          </a:p>
          <a:p>
            <a:endParaRPr lang="en-US" altLang="ja-JP" sz="2000" b="1" dirty="0">
              <a:latin typeface="Meiryo UI" panose="020B0604030504040204" pitchFamily="50" charset="-128"/>
              <a:ea typeface="Meiryo UI" panose="020B0604030504040204" pitchFamily="50" charset="-128"/>
            </a:endParaRPr>
          </a:p>
        </p:txBody>
      </p:sp>
      <p:sp>
        <p:nvSpPr>
          <p:cNvPr id="7" name="角丸四角形 3">
            <a:extLst>
              <a:ext uri="{FF2B5EF4-FFF2-40B4-BE49-F238E27FC236}">
                <a16:creationId xmlns:a16="http://schemas.microsoft.com/office/drawing/2014/main" id="{C0E2CF83-D58C-4B6B-A75C-AC20FEB21321}"/>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２－２　事業者における脱炭素化に向けた取組促進（これまでの府の取組）</a:t>
            </a:r>
            <a:endParaRPr lang="en-US" altLang="ja-JP" sz="2000" b="1"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2E770D3C-ECA1-4654-AEC3-46381AB9DA96}"/>
              </a:ext>
            </a:extLst>
          </p:cNvPr>
          <p:cNvSpPr txBox="1"/>
          <p:nvPr/>
        </p:nvSpPr>
        <p:spPr>
          <a:xfrm>
            <a:off x="272480" y="4678104"/>
            <a:ext cx="8928992" cy="1631216"/>
          </a:xfrm>
          <a:prstGeom prst="rect">
            <a:avLst/>
          </a:prstGeom>
          <a:noFill/>
          <a:ln>
            <a:noFill/>
            <a:prstDash val="dash"/>
          </a:ln>
        </p:spPr>
        <p:txBody>
          <a:bodyPr wrap="square" rtlCol="0">
            <a:spAutoFit/>
          </a:bodyPr>
          <a:lstStyle/>
          <a:p>
            <a:pPr marL="342900" indent="-165100">
              <a:buFont typeface="Arial" panose="020B0604020202020204" pitchFamily="34" charset="0"/>
              <a:buChar char="•"/>
            </a:pPr>
            <a:r>
              <a:rPr lang="ja-JP" altLang="en-US" sz="2000" dirty="0">
                <a:latin typeface="Meiryo UI" panose="020B0604030504040204" pitchFamily="50" charset="-128"/>
                <a:ea typeface="Meiryo UI" panose="020B0604030504040204" pitchFamily="50" charset="-128"/>
              </a:rPr>
              <a:t>サプライチェーン全体での排出量の見える化モデルの構築、算定モデルの水平展開</a:t>
            </a:r>
            <a:endParaRPr lang="en-US" altLang="ja-JP" sz="2000" dirty="0">
              <a:latin typeface="Meiryo UI" panose="020B0604030504040204" pitchFamily="50" charset="-128"/>
              <a:ea typeface="Meiryo UI" panose="020B0604030504040204" pitchFamily="50" charset="-128"/>
            </a:endParaRPr>
          </a:p>
          <a:p>
            <a:pPr marL="342900" indent="-165100">
              <a:buFont typeface="Arial" panose="020B0604020202020204" pitchFamily="34" charset="0"/>
              <a:buChar char="•"/>
            </a:pPr>
            <a:r>
              <a:rPr lang="ja-JP" altLang="en-US" sz="2000" dirty="0">
                <a:latin typeface="Meiryo UI" panose="020B0604030504040204" pitchFamily="50" charset="-128"/>
                <a:ea typeface="Meiryo UI" panose="020B0604030504040204" pitchFamily="50" charset="-128"/>
              </a:rPr>
              <a:t>優良事例の情報発信等によるサプライチェーン全体での排出削減の促進</a:t>
            </a:r>
            <a:endParaRPr lang="en-US" altLang="ja-JP" sz="2000" dirty="0">
              <a:latin typeface="Meiryo UI" panose="020B0604030504040204" pitchFamily="50" charset="-128"/>
              <a:ea typeface="Meiryo UI" panose="020B0604030504040204" pitchFamily="50" charset="-128"/>
            </a:endParaRPr>
          </a:p>
          <a:p>
            <a:pPr marL="342900" indent="-165100">
              <a:buFont typeface="Arial" panose="020B0604020202020204" pitchFamily="34" charset="0"/>
              <a:buChar char="•"/>
            </a:pPr>
            <a:r>
              <a:rPr lang="en-US" altLang="ja-JP" sz="2000" dirty="0">
                <a:latin typeface="Meiryo UI" panose="020B0604030504040204" pitchFamily="50" charset="-128"/>
                <a:ea typeface="Meiryo UI" panose="020B0604030504040204" pitchFamily="50" charset="-128"/>
              </a:rPr>
              <a:t>J-</a:t>
            </a:r>
            <a:r>
              <a:rPr lang="ja-JP" altLang="en-US" sz="2000" dirty="0">
                <a:latin typeface="Meiryo UI" panose="020B0604030504040204" pitchFamily="50" charset="-128"/>
                <a:ea typeface="Meiryo UI" panose="020B0604030504040204" pitchFamily="50" charset="-128"/>
              </a:rPr>
              <a:t>クレジットを活用した大阪・関西万博のカーボンニュートラル貢献事業を通じた</a:t>
            </a:r>
            <a:r>
              <a:rPr lang="en-US" altLang="ja-JP" sz="2000" dirty="0">
                <a:latin typeface="Meiryo UI" panose="020B0604030504040204" pitchFamily="50" charset="-128"/>
                <a:ea typeface="Meiryo UI" panose="020B0604030504040204" pitchFamily="50" charset="-128"/>
              </a:rPr>
              <a:t>CO</a:t>
            </a:r>
            <a:r>
              <a:rPr lang="en-US" altLang="ja-JP" sz="2000" baseline="-25000" dirty="0">
                <a:latin typeface="Meiryo UI" panose="020B0604030504040204" pitchFamily="50" charset="-128"/>
                <a:ea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rPr>
              <a:t>削減クレジット制度の理解・普及促進</a:t>
            </a:r>
            <a:endParaRPr lang="en-US" altLang="ja-JP" sz="2000" dirty="0">
              <a:latin typeface="Meiryo UI" panose="020B0604030504040204" pitchFamily="50" charset="-128"/>
              <a:ea typeface="Meiryo UI" panose="020B0604030504040204" pitchFamily="50" charset="-128"/>
            </a:endParaRPr>
          </a:p>
          <a:p>
            <a:pPr marL="342900" indent="-165100">
              <a:buFont typeface="Arial" panose="020B0604020202020204" pitchFamily="34" charset="0"/>
              <a:buChar char="•"/>
            </a:pPr>
            <a:r>
              <a:rPr lang="ja-JP" altLang="en-US" sz="2000" dirty="0">
                <a:latin typeface="Meiryo UI" panose="020B0604030504040204" pitchFamily="50" charset="-128"/>
                <a:ea typeface="Meiryo UI" panose="020B0604030504040204" pitchFamily="50" charset="-128"/>
              </a:rPr>
              <a:t>脱炭素経営宣言登録制度による事業者の取組支援</a:t>
            </a: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53E9A5AC-CB73-44C3-BC9C-ED8BB921A9DF}"/>
              </a:ext>
            </a:extLst>
          </p:cNvPr>
          <p:cNvSpPr txBox="1"/>
          <p:nvPr/>
        </p:nvSpPr>
        <p:spPr>
          <a:xfrm>
            <a:off x="272480" y="1268760"/>
            <a:ext cx="9450640" cy="707886"/>
          </a:xfrm>
          <a:prstGeom prst="rect">
            <a:avLst/>
          </a:prstGeom>
          <a:noFill/>
          <a:ln>
            <a:noFill/>
            <a:prstDash val="dash"/>
          </a:ln>
        </p:spPr>
        <p:txBody>
          <a:bodyPr wrap="square" rtlCol="0">
            <a:spAutoFit/>
          </a:bodyPr>
          <a:lstStyle/>
          <a:p>
            <a:pPr marL="342900" indent="-165100">
              <a:buFont typeface="Arial" panose="020B0604020202020204" pitchFamily="34" charset="0"/>
              <a:buChar char="•"/>
            </a:pPr>
            <a:r>
              <a:rPr lang="ja-JP" altLang="en-US" sz="2000" dirty="0">
                <a:latin typeface="Meiryo UI" panose="020B0604030504040204" pitchFamily="50" charset="-128"/>
                <a:ea typeface="Meiryo UI" panose="020B0604030504040204" pitchFamily="50" charset="-128"/>
              </a:rPr>
              <a:t>大阪府気候変動対策推進条例に基づく対策計画書・実績報告書の届出制度の運用</a:t>
            </a:r>
            <a:endParaRPr lang="en-US" altLang="ja-JP" sz="2000" dirty="0">
              <a:latin typeface="Meiryo UI" panose="020B0604030504040204" pitchFamily="50" charset="-128"/>
              <a:ea typeface="Meiryo UI" panose="020B0604030504040204" pitchFamily="50" charset="-128"/>
            </a:endParaRPr>
          </a:p>
          <a:p>
            <a:pPr marL="342900" indent="-165100">
              <a:buFont typeface="Arial" panose="020B0604020202020204" pitchFamily="34" charset="0"/>
              <a:buChar char="•"/>
            </a:pPr>
            <a:r>
              <a:rPr lang="ja-JP" altLang="en-US" sz="2000" dirty="0">
                <a:latin typeface="Meiryo UI" panose="020B0604030504040204" pitchFamily="50" charset="-128"/>
                <a:ea typeface="Meiryo UI" panose="020B0604030504040204" pitchFamily="50" charset="-128"/>
              </a:rPr>
              <a:t>おおさか気候変動対策賞や届出結果に基づく顕彰による優良事例の水平展開</a:t>
            </a:r>
          </a:p>
        </p:txBody>
      </p:sp>
      <p:sp>
        <p:nvSpPr>
          <p:cNvPr id="13" name="テキスト ボックス 12">
            <a:extLst>
              <a:ext uri="{FF2B5EF4-FFF2-40B4-BE49-F238E27FC236}">
                <a16:creationId xmlns:a16="http://schemas.microsoft.com/office/drawing/2014/main" id="{757E1A2E-3758-41B8-B116-BF0359E4F8B1}"/>
              </a:ext>
            </a:extLst>
          </p:cNvPr>
          <p:cNvSpPr txBox="1"/>
          <p:nvPr/>
        </p:nvSpPr>
        <p:spPr>
          <a:xfrm>
            <a:off x="272480" y="2681625"/>
            <a:ext cx="8712968" cy="1323439"/>
          </a:xfrm>
          <a:prstGeom prst="rect">
            <a:avLst/>
          </a:prstGeom>
          <a:noFill/>
          <a:ln>
            <a:noFill/>
            <a:prstDash val="dash"/>
          </a:ln>
        </p:spPr>
        <p:txBody>
          <a:bodyPr wrap="square" rtlCol="0">
            <a:spAutoFit/>
          </a:bodyPr>
          <a:lstStyle/>
          <a:p>
            <a:pPr marL="342900" indent="-165100">
              <a:buFont typeface="Arial" panose="020B0604020202020204" pitchFamily="34" charset="0"/>
              <a:buChar char="•"/>
            </a:pPr>
            <a:r>
              <a:rPr lang="ja-JP" altLang="en-US" sz="2000" dirty="0">
                <a:latin typeface="Meiryo UI" panose="020B0604030504040204" pitchFamily="50" charset="-128"/>
                <a:ea typeface="Meiryo UI" panose="020B0604030504040204" pitchFamily="50" charset="-128"/>
              </a:rPr>
              <a:t>おおさかスマートエネルギーセンターによる省エネ・省</a:t>
            </a:r>
            <a:r>
              <a:rPr lang="en-US" altLang="ja-JP" sz="2000" dirty="0">
                <a:latin typeface="Meiryo UI" panose="020B0604030504040204" pitchFamily="50" charset="-128"/>
                <a:ea typeface="Meiryo UI" panose="020B0604030504040204" pitchFamily="50" charset="-128"/>
              </a:rPr>
              <a:t>CO</a:t>
            </a:r>
            <a:r>
              <a:rPr lang="en-US" altLang="ja-JP" sz="2000" baseline="-25000" dirty="0">
                <a:latin typeface="Meiryo UI" panose="020B0604030504040204" pitchFamily="50" charset="-128"/>
                <a:ea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rPr>
              <a:t>の取組に関するワンストップ相談対応</a:t>
            </a:r>
            <a:endParaRPr lang="en-US" altLang="ja-JP" sz="2000" dirty="0">
              <a:latin typeface="Meiryo UI" panose="020B0604030504040204" pitchFamily="50" charset="-128"/>
              <a:ea typeface="Meiryo UI" panose="020B0604030504040204" pitchFamily="50" charset="-128"/>
            </a:endParaRPr>
          </a:p>
          <a:p>
            <a:pPr marL="342900" indent="-165100">
              <a:buFont typeface="Arial" panose="020B0604020202020204" pitchFamily="34" charset="0"/>
              <a:buChar char="•"/>
            </a:pPr>
            <a:r>
              <a:rPr lang="ja-JP" altLang="en-US" sz="2000" dirty="0">
                <a:latin typeface="Meiryo UI" panose="020B0604030504040204" pitchFamily="50" charset="-128"/>
                <a:ea typeface="Meiryo UI" panose="020B0604030504040204" pitchFamily="50" charset="-128"/>
              </a:rPr>
              <a:t>セミナー等を通じた省エネ診断の受診促進、省エネ・省</a:t>
            </a:r>
            <a:r>
              <a:rPr lang="en-US" altLang="ja-JP" sz="2000" dirty="0">
                <a:latin typeface="Meiryo UI" panose="020B0604030504040204" pitchFamily="50" charset="-128"/>
                <a:ea typeface="Meiryo UI" panose="020B0604030504040204" pitchFamily="50" charset="-128"/>
              </a:rPr>
              <a:t>CO</a:t>
            </a:r>
            <a:r>
              <a:rPr lang="en-US" altLang="ja-JP" sz="2000" baseline="-25000" dirty="0">
                <a:latin typeface="Meiryo UI" panose="020B0604030504040204" pitchFamily="50" charset="-128"/>
                <a:ea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rPr>
              <a:t>取組の普及啓発</a:t>
            </a:r>
            <a:endParaRPr lang="en-US" altLang="ja-JP" sz="2000" dirty="0">
              <a:latin typeface="Meiryo UI" panose="020B0604030504040204" pitchFamily="50" charset="-128"/>
              <a:ea typeface="Meiryo UI" panose="020B0604030504040204" pitchFamily="50" charset="-128"/>
            </a:endParaRPr>
          </a:p>
          <a:p>
            <a:pPr marL="342900" indent="-165100">
              <a:buFont typeface="Arial" panose="020B0604020202020204" pitchFamily="34" charset="0"/>
              <a:buChar char="•"/>
            </a:pPr>
            <a:r>
              <a:rPr lang="ja-JP" altLang="en-US" sz="2000" dirty="0">
                <a:latin typeface="Meiryo UI" panose="020B0604030504040204" pitchFamily="50" charset="-128"/>
                <a:ea typeface="Meiryo UI" panose="020B0604030504040204" pitchFamily="50" charset="-128"/>
              </a:rPr>
              <a:t>中小事業者の</a:t>
            </a:r>
            <a:r>
              <a:rPr lang="en-US" altLang="ja-JP" sz="2000" dirty="0">
                <a:latin typeface="Meiryo UI" panose="020B0604030504040204" pitchFamily="50" charset="-128"/>
                <a:ea typeface="Meiryo UI" panose="020B0604030504040204" pitchFamily="50" charset="-128"/>
              </a:rPr>
              <a:t>LED</a:t>
            </a:r>
            <a:r>
              <a:rPr lang="ja-JP" altLang="en-US" sz="2000" dirty="0">
                <a:latin typeface="Meiryo UI" panose="020B0604030504040204" pitchFamily="50" charset="-128"/>
                <a:ea typeface="Meiryo UI" panose="020B0604030504040204" pitchFamily="50" charset="-128"/>
              </a:rPr>
              <a:t>照明設備、高効率空調設備等の導入補助金</a:t>
            </a:r>
          </a:p>
        </p:txBody>
      </p:sp>
      <p:sp>
        <p:nvSpPr>
          <p:cNvPr id="14" name="四角形: 角を丸くする 13">
            <a:extLst>
              <a:ext uri="{FF2B5EF4-FFF2-40B4-BE49-F238E27FC236}">
                <a16:creationId xmlns:a16="http://schemas.microsoft.com/office/drawing/2014/main" id="{31C9D5E4-CEC2-4B1F-80A0-64711344DE46}"/>
              </a:ext>
            </a:extLst>
          </p:cNvPr>
          <p:cNvSpPr/>
          <p:nvPr/>
        </p:nvSpPr>
        <p:spPr>
          <a:xfrm>
            <a:off x="65490" y="512704"/>
            <a:ext cx="3132000" cy="324000"/>
          </a:xfrm>
          <a:prstGeom prst="roundRect">
            <a:avLst>
              <a:gd name="adj" fmla="val 50000"/>
            </a:avLst>
          </a:prstGeom>
          <a:solidFill>
            <a:srgbClr val="3AA43A">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r>
              <a:rPr lang="ja-JP" altLang="en-US" sz="1800" b="1" dirty="0">
                <a:solidFill>
                  <a:schemeClr val="tx1"/>
                </a:solidFill>
                <a:latin typeface="Meiryo UI" panose="020B0604030504040204" pitchFamily="50" charset="-128"/>
                <a:ea typeface="Meiryo UI" panose="020B0604030504040204" pitchFamily="50" charset="-128"/>
              </a:rPr>
              <a:t>現行計画に基づく主な取組</a:t>
            </a:r>
            <a:endParaRPr lang="en-US" altLang="ja-JP" sz="1800" b="1" dirty="0">
              <a:solidFill>
                <a:schemeClr val="tx1"/>
              </a:solidFill>
              <a:latin typeface="Meiryo UI" panose="020B0604030504040204" pitchFamily="50" charset="-128"/>
              <a:ea typeface="Meiryo UI" panose="020B0604030504040204" pitchFamily="50" charset="-128"/>
            </a:endParaRPr>
          </a:p>
        </p:txBody>
      </p:sp>
      <p:sp>
        <p:nvSpPr>
          <p:cNvPr id="16" name="スライド番号プレースホルダー 9">
            <a:extLst>
              <a:ext uri="{FF2B5EF4-FFF2-40B4-BE49-F238E27FC236}">
                <a16:creationId xmlns:a16="http://schemas.microsoft.com/office/drawing/2014/main" id="{CBF450BB-AA47-4B38-9423-F710463477CE}"/>
              </a:ext>
            </a:extLst>
          </p:cNvPr>
          <p:cNvSpPr txBox="1">
            <a:spLocks/>
          </p:cNvSpPr>
          <p:nvPr/>
        </p:nvSpPr>
        <p:spPr>
          <a:xfrm>
            <a:off x="7563332" y="0"/>
            <a:ext cx="2311400" cy="365125"/>
          </a:xfrm>
          <a:prstGeom prst="rect">
            <a:avLst/>
          </a:prstGeom>
        </p:spPr>
        <p:txBody>
          <a:bodyPr vert="horz" lIns="91440" tIns="45720" rIns="91440" bIns="45720" rtlCol="0" anchor="ctr"/>
          <a:lstStyle>
            <a:defPPr>
              <a:defRPr lang="ja-JP"/>
            </a:defPPr>
            <a:lvl1pPr marL="0" algn="r" defTabSz="921715" rtl="0" eaLnBrk="1" latinLnBrk="0" hangingPunct="1">
              <a:defRPr kumimoji="1" sz="1200" kern="1200">
                <a:solidFill>
                  <a:schemeClr val="tx1">
                    <a:tint val="75000"/>
                  </a:schemeClr>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a:lstStyle>
          <a:p>
            <a:fld id="{03334358-8247-4568-97F9-9763B8C66191}" type="slidenum">
              <a:rPr lang="ja-JP" altLang="en-US" sz="1400" b="1" smtClean="0">
                <a:solidFill>
                  <a:schemeClr val="bg1"/>
                </a:solidFill>
                <a:latin typeface="BIZ UDPゴシック" panose="020B0400000000000000" pitchFamily="50" charset="-128"/>
                <a:ea typeface="BIZ UDPゴシック" panose="020B0400000000000000" pitchFamily="50" charset="-128"/>
              </a:rPr>
              <a:pPr/>
              <a:t>11</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C4968686-9744-4D1C-879E-51EB20464BD5}"/>
              </a:ext>
            </a:extLst>
          </p:cNvPr>
          <p:cNvSpPr/>
          <p:nvPr/>
        </p:nvSpPr>
        <p:spPr>
          <a:xfrm>
            <a:off x="182880" y="4293096"/>
            <a:ext cx="2629341" cy="403302"/>
          </a:xfrm>
          <a:prstGeom prst="rect">
            <a:avLst/>
          </a:prstGeom>
          <a:ln w="28575">
            <a:noFill/>
          </a:ln>
        </p:spPr>
        <p:txBody>
          <a:bodyPr wrap="square">
            <a:noAutofit/>
          </a:bodyPr>
          <a:lstStyle/>
          <a:p>
            <a:r>
              <a:rPr lang="ja-JP" altLang="en-US" sz="2000" b="1" dirty="0">
                <a:latin typeface="Meiryo UI" panose="020B0604030504040204" pitchFamily="50" charset="-128"/>
                <a:ea typeface="Meiryo UI" panose="020B0604030504040204" pitchFamily="50" charset="-128"/>
              </a:rPr>
              <a:t>○脱炭素経営の促進</a:t>
            </a:r>
            <a:endParaRPr lang="en-US" altLang="ja-JP" sz="2000" b="1" dirty="0">
              <a:solidFill>
                <a:prstClr val="black"/>
              </a:solidFill>
              <a:latin typeface="Meiryo UI" panose="020B0604030504040204" pitchFamily="50" charset="-128"/>
              <a:ea typeface="Meiryo UI" panose="020B0604030504040204" pitchFamily="50" charset="-128"/>
            </a:endParaRPr>
          </a:p>
          <a:p>
            <a:endParaRPr lang="en-US" altLang="ja-JP" sz="2000" b="1"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686ED6AC-9F9E-474B-BAC3-A39AB176D6A8}"/>
              </a:ext>
            </a:extLst>
          </p:cNvPr>
          <p:cNvSpPr/>
          <p:nvPr/>
        </p:nvSpPr>
        <p:spPr>
          <a:xfrm>
            <a:off x="182880" y="2319844"/>
            <a:ext cx="5706224" cy="403303"/>
          </a:xfrm>
          <a:prstGeom prst="rect">
            <a:avLst/>
          </a:prstGeom>
          <a:ln w="28575">
            <a:noFill/>
          </a:ln>
        </p:spPr>
        <p:txBody>
          <a:bodyPr wrap="square">
            <a:noAutofit/>
          </a:bodyPr>
          <a:lstStyle/>
          <a:p>
            <a:r>
              <a:rPr lang="ja-JP" altLang="en-US" sz="2000" b="1" dirty="0">
                <a:latin typeface="Meiryo UI" panose="020B0604030504040204" pitchFamily="50" charset="-128"/>
                <a:ea typeface="Meiryo UI" panose="020B0604030504040204" pitchFamily="50" charset="-128"/>
              </a:rPr>
              <a:t>○</a:t>
            </a:r>
            <a:r>
              <a:rPr lang="ja-JP" altLang="en-US" sz="2000" b="1" dirty="0">
                <a:solidFill>
                  <a:prstClr val="black"/>
                </a:solidFill>
                <a:latin typeface="Meiryo UI" panose="020B0604030504040204" pitchFamily="50" charset="-128"/>
                <a:ea typeface="Meiryo UI" panose="020B0604030504040204" pitchFamily="50" charset="-128"/>
              </a:rPr>
              <a:t>中小事業者の脱炭素化取組の促進・支援</a:t>
            </a:r>
            <a:endParaRPr lang="en-US" altLang="ja-JP" sz="2000" b="1" dirty="0">
              <a:solidFill>
                <a:prstClr val="black"/>
              </a:solidFill>
              <a:latin typeface="Meiryo UI" panose="020B0604030504040204" pitchFamily="50" charset="-128"/>
              <a:ea typeface="Meiryo UI" panose="020B0604030504040204" pitchFamily="50" charset="-128"/>
            </a:endParaRPr>
          </a:p>
          <a:p>
            <a:endParaRPr lang="en-US" altLang="ja-JP" sz="2000" b="1" dirty="0">
              <a:solidFill>
                <a:prstClr val="black"/>
              </a:solidFill>
              <a:latin typeface="Meiryo UI" panose="020B0604030504040204" pitchFamily="50" charset="-128"/>
              <a:ea typeface="Meiryo UI" panose="020B0604030504040204" pitchFamily="50" charset="-128"/>
            </a:endParaRPr>
          </a:p>
          <a:p>
            <a:endParaRPr lang="en-US" altLang="ja-JP"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31812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1C5D63DF-3B69-820C-7A08-B055A043BBBD}"/>
              </a:ext>
            </a:extLst>
          </p:cNvPr>
          <p:cNvSpPr>
            <a:spLocks noGrp="1"/>
          </p:cNvSpPr>
          <p:nvPr>
            <p:ph type="sldNum" sz="quarter" idx="12"/>
          </p:nvPr>
        </p:nvSpPr>
        <p:spPr>
          <a:xfrm>
            <a:off x="7593258" y="1106"/>
            <a:ext cx="2311400" cy="365125"/>
          </a:xfrm>
        </p:spPr>
        <p:txBody>
          <a:bodyPr vert="horz" lIns="91440" tIns="45720" rIns="91440" bIns="45720" rtlCol="0" anchor="ctr"/>
          <a:lstStyle/>
          <a:p>
            <a:fld id="{03334358-8247-4568-97F9-9763B8C66191}" type="slidenum">
              <a:rPr lang="ja-JP" altLang="en-US" sz="1400" b="1">
                <a:solidFill>
                  <a:schemeClr val="bg1"/>
                </a:solidFill>
                <a:latin typeface="BIZ UDPゴシック" panose="020B0400000000000000" pitchFamily="50" charset="-128"/>
                <a:ea typeface="BIZ UDPゴシック" panose="020B0400000000000000" pitchFamily="50" charset="-128"/>
              </a:rPr>
              <a:pPr/>
              <a:t>12</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CCFE499D-CA35-04F1-D895-73527371DC65}"/>
              </a:ext>
            </a:extLst>
          </p:cNvPr>
          <p:cNvSpPr/>
          <p:nvPr/>
        </p:nvSpPr>
        <p:spPr>
          <a:xfrm>
            <a:off x="182880" y="998400"/>
            <a:ext cx="9581936" cy="734403"/>
          </a:xfrm>
          <a:prstGeom prst="rect">
            <a:avLst/>
          </a:prstGeom>
          <a:ln w="9525">
            <a:noFill/>
          </a:ln>
        </p:spPr>
        <p:txBody>
          <a:bodyPr wrap="square">
            <a:noAutofit/>
          </a:bodyPr>
          <a:lstStyle/>
          <a:p>
            <a:pPr>
              <a:lnSpc>
                <a:spcPct val="120000"/>
              </a:lnSpc>
            </a:pPr>
            <a:r>
              <a:rPr lang="ja-JP" altLang="en-US" sz="2000" dirty="0">
                <a:latin typeface="Meiryo UI" panose="020B0604030504040204" pitchFamily="50" charset="-128"/>
                <a:ea typeface="Meiryo UI" panose="020B0604030504040204" pitchFamily="50" charset="-128"/>
              </a:rPr>
              <a:t>事業者の脱炭素経営をより一層強化・促進するため、これまでの省エネルギーの徹底などの</a:t>
            </a:r>
            <a:endParaRPr lang="en-US" altLang="ja-JP" sz="2000" dirty="0">
              <a:latin typeface="Meiryo UI" panose="020B0604030504040204" pitchFamily="50" charset="-128"/>
              <a:ea typeface="Meiryo UI" panose="020B0604030504040204" pitchFamily="50" charset="-128"/>
            </a:endParaRPr>
          </a:p>
          <a:p>
            <a:pPr>
              <a:lnSpc>
                <a:spcPct val="120000"/>
              </a:lnSpc>
            </a:pPr>
            <a:r>
              <a:rPr lang="ja-JP" altLang="en-US" sz="2000" dirty="0">
                <a:latin typeface="Meiryo UI" panose="020B0604030504040204" pitchFamily="50" charset="-128"/>
                <a:ea typeface="Meiryo UI" panose="020B0604030504040204" pitchFamily="50" charset="-128"/>
              </a:rPr>
              <a:t>取組を継続しつつ、以下の取組を強化。</a:t>
            </a:r>
            <a:endParaRPr lang="en-US" altLang="ja-JP" sz="2000" dirty="0">
              <a:latin typeface="Meiryo UI" panose="020B0604030504040204" pitchFamily="50" charset="-128"/>
              <a:ea typeface="Meiryo UI" panose="020B0604030504040204" pitchFamily="50" charset="-128"/>
            </a:endParaRPr>
          </a:p>
          <a:p>
            <a:pPr>
              <a:lnSpc>
                <a:spcPct val="120000"/>
              </a:lnSpc>
            </a:pPr>
            <a:endParaRPr lang="en-US" altLang="ja-JP" sz="2000" dirty="0">
              <a:latin typeface="Meiryo UI" panose="020B0604030504040204" pitchFamily="50" charset="-128"/>
              <a:ea typeface="Meiryo UI" panose="020B0604030504040204" pitchFamily="50" charset="-128"/>
            </a:endParaRPr>
          </a:p>
          <a:p>
            <a:pPr>
              <a:lnSpc>
                <a:spcPct val="120000"/>
              </a:lnSpc>
            </a:pPr>
            <a:endParaRPr lang="en-US" altLang="ja-JP" sz="2000" dirty="0">
              <a:latin typeface="Meiryo UI" panose="020B0604030504040204" pitchFamily="50" charset="-128"/>
              <a:ea typeface="Meiryo UI" panose="020B0604030504040204" pitchFamily="50" charset="-128"/>
            </a:endParaRPr>
          </a:p>
        </p:txBody>
      </p:sp>
      <p:sp>
        <p:nvSpPr>
          <p:cNvPr id="8" name="角丸四角形 3">
            <a:extLst>
              <a:ext uri="{FF2B5EF4-FFF2-40B4-BE49-F238E27FC236}">
                <a16:creationId xmlns:a16="http://schemas.microsoft.com/office/drawing/2014/main" id="{52CCB978-E40B-43A0-AEAA-7A24729638E7}"/>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２－２　事業者における脱炭素化に向けた取組促進（今後の施策の方向性）</a:t>
            </a:r>
            <a:endParaRPr lang="en-US" altLang="ja-JP" sz="2000" b="1"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7920105A-493F-4018-AFFF-E3905119A0F1}"/>
              </a:ext>
            </a:extLst>
          </p:cNvPr>
          <p:cNvSpPr txBox="1"/>
          <p:nvPr/>
        </p:nvSpPr>
        <p:spPr>
          <a:xfrm>
            <a:off x="190348" y="4308407"/>
            <a:ext cx="8658552" cy="1412823"/>
          </a:xfrm>
          <a:prstGeom prst="rect">
            <a:avLst/>
          </a:prstGeom>
          <a:noFill/>
          <a:ln>
            <a:noFill/>
            <a:prstDash val="dash"/>
          </a:ln>
        </p:spPr>
        <p:txBody>
          <a:bodyPr wrap="square" rtlCol="0">
            <a:spAutoFit/>
          </a:bodyPr>
          <a:lstStyle/>
          <a:p>
            <a:pPr marL="342900" indent="-165100">
              <a:lnSpc>
                <a:spcPct val="110000"/>
              </a:lnSpc>
              <a:buFont typeface="Arial" panose="020B0604020202020204" pitchFamily="34" charset="0"/>
              <a:buChar char="•"/>
            </a:pPr>
            <a:r>
              <a:rPr lang="ja-JP" altLang="en-US" sz="2000" dirty="0">
                <a:latin typeface="Meiryo UI" panose="020B0604030504040204" pitchFamily="50" charset="-128"/>
                <a:ea typeface="Meiryo UI" panose="020B0604030504040204" pitchFamily="50" charset="-128"/>
              </a:rPr>
              <a:t>製品のカーボンフットプリントや</a:t>
            </a:r>
            <a:r>
              <a:rPr lang="en-US" altLang="ja-JP" sz="2000" dirty="0">
                <a:latin typeface="Meiryo UI" panose="020B0604030504040204" pitchFamily="50" charset="-128"/>
                <a:ea typeface="Meiryo UI" panose="020B0604030504040204" pitchFamily="50" charset="-128"/>
              </a:rPr>
              <a:t>CO</a:t>
            </a:r>
            <a:r>
              <a:rPr lang="en-US" altLang="ja-JP" sz="2000" baseline="-25000" dirty="0">
                <a:latin typeface="Meiryo UI" panose="020B0604030504040204" pitchFamily="50" charset="-128"/>
                <a:ea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rPr>
              <a:t>削減貢献量、削減実績量の見える化促進</a:t>
            </a:r>
            <a:endParaRPr lang="en-US" altLang="ja-JP" sz="2000" dirty="0">
              <a:latin typeface="Meiryo UI" panose="020B0604030504040204" pitchFamily="50" charset="-128"/>
              <a:ea typeface="Meiryo UI" panose="020B0604030504040204" pitchFamily="50" charset="-128"/>
            </a:endParaRPr>
          </a:p>
          <a:p>
            <a:pPr marL="342900" indent="-165100">
              <a:lnSpc>
                <a:spcPct val="110000"/>
              </a:lnSpc>
              <a:buFont typeface="Arial" panose="020B0604020202020204" pitchFamily="34" charset="0"/>
              <a:buChar char="•"/>
            </a:pPr>
            <a:r>
              <a:rPr lang="ja-JP" altLang="en-US" sz="2000" dirty="0">
                <a:latin typeface="Meiryo UI" panose="020B0604030504040204" pitchFamily="50" charset="-128"/>
                <a:ea typeface="Meiryo UI" panose="020B0604030504040204" pitchFamily="50" charset="-128"/>
              </a:rPr>
              <a:t>企業間連携によるサプライチェーン全体での排出削減の取組促進</a:t>
            </a:r>
            <a:endParaRPr lang="en-US" altLang="ja-JP" sz="2000" dirty="0">
              <a:latin typeface="Meiryo UI" panose="020B0604030504040204" pitchFamily="50" charset="-128"/>
              <a:ea typeface="Meiryo UI" panose="020B0604030504040204" pitchFamily="50" charset="-128"/>
            </a:endParaRPr>
          </a:p>
          <a:p>
            <a:pPr marL="342900" indent="-165100">
              <a:lnSpc>
                <a:spcPct val="110000"/>
              </a:lnSpc>
              <a:buFont typeface="Arial" panose="020B0604020202020204" pitchFamily="34" charset="0"/>
              <a:buChar char="•"/>
            </a:pPr>
            <a:r>
              <a:rPr lang="ja-JP" altLang="en-US" sz="2000" dirty="0">
                <a:latin typeface="Meiryo UI" panose="020B0604030504040204" pitchFamily="50" charset="-128"/>
                <a:ea typeface="Meiryo UI" panose="020B0604030504040204" pitchFamily="50" charset="-128"/>
              </a:rPr>
              <a:t>カーボン・クレジットの創出・利用の活性化</a:t>
            </a:r>
            <a:endParaRPr lang="en-US" altLang="ja-JP" sz="2000" dirty="0">
              <a:latin typeface="Meiryo UI" panose="020B0604030504040204" pitchFamily="50" charset="-128"/>
              <a:ea typeface="Meiryo UI" panose="020B0604030504040204" pitchFamily="50" charset="-128"/>
            </a:endParaRPr>
          </a:p>
          <a:p>
            <a:pPr marL="342900" indent="-165100">
              <a:lnSpc>
                <a:spcPct val="110000"/>
              </a:lnSpc>
              <a:buFont typeface="Arial" panose="020B0604020202020204" pitchFamily="34" charset="0"/>
              <a:buChar char="•"/>
            </a:pPr>
            <a:r>
              <a:rPr lang="ja-JP" altLang="en-US" sz="2000" dirty="0">
                <a:latin typeface="Meiryo UI" panose="020B0604030504040204" pitchFamily="50" charset="-128"/>
                <a:ea typeface="Meiryo UI" panose="020B0604030504040204" pitchFamily="50" charset="-128"/>
              </a:rPr>
              <a:t>公共調達等における脱炭素評価を通じた事業者の脱炭素経営の促進</a:t>
            </a:r>
            <a:endParaRPr lang="en-US" altLang="ja-JP" sz="2000"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4A2116E4-4A50-4D4B-92B2-605E192EDAF1}"/>
              </a:ext>
            </a:extLst>
          </p:cNvPr>
          <p:cNvSpPr txBox="1"/>
          <p:nvPr/>
        </p:nvSpPr>
        <p:spPr>
          <a:xfrm>
            <a:off x="190348" y="2452964"/>
            <a:ext cx="9155140" cy="1074268"/>
          </a:xfrm>
          <a:prstGeom prst="rect">
            <a:avLst/>
          </a:prstGeom>
          <a:noFill/>
          <a:ln>
            <a:noFill/>
            <a:prstDash val="dash"/>
          </a:ln>
        </p:spPr>
        <p:txBody>
          <a:bodyPr wrap="square" rtlCol="0">
            <a:spAutoFit/>
          </a:bodyPr>
          <a:lstStyle/>
          <a:p>
            <a:pPr marL="342900" indent="-165100">
              <a:lnSpc>
                <a:spcPct val="110000"/>
              </a:lnSpc>
              <a:buFont typeface="Arial" panose="020B0604020202020204" pitchFamily="34" charset="0"/>
              <a:buChar char="•"/>
            </a:pPr>
            <a:r>
              <a:rPr lang="ja-JP" altLang="en-US" sz="2000" dirty="0">
                <a:latin typeface="Meiryo UI" panose="020B0604030504040204" pitchFamily="50" charset="-128"/>
                <a:ea typeface="Meiryo UI" panose="020B0604030504040204" pitchFamily="50" charset="-128"/>
              </a:rPr>
              <a:t>金融機関等の支援機関職員を対象とした脱炭素支援人材の育成</a:t>
            </a:r>
            <a:endParaRPr lang="en-US" altLang="ja-JP" sz="2000" dirty="0">
              <a:latin typeface="Meiryo UI" panose="020B0604030504040204" pitchFamily="50" charset="-128"/>
              <a:ea typeface="Meiryo UI" panose="020B0604030504040204" pitchFamily="50" charset="-128"/>
            </a:endParaRPr>
          </a:p>
          <a:p>
            <a:pPr marL="342900" indent="-165100">
              <a:lnSpc>
                <a:spcPct val="110000"/>
              </a:lnSpc>
              <a:buFont typeface="Arial" panose="020B0604020202020204" pitchFamily="34" charset="0"/>
              <a:buChar char="•"/>
            </a:pPr>
            <a:r>
              <a:rPr lang="ja-JP" altLang="en-US" sz="2000" dirty="0">
                <a:latin typeface="Meiryo UI" panose="020B0604030504040204" pitchFamily="50" charset="-128"/>
                <a:ea typeface="Meiryo UI" panose="020B0604030504040204" pitchFamily="50" charset="-128"/>
              </a:rPr>
              <a:t>府条例に基づく届出制度と連動したサスティナブル・リンク・ローン（</a:t>
            </a:r>
            <a:r>
              <a:rPr lang="en-US" altLang="ja-JP" sz="2000" dirty="0">
                <a:latin typeface="Meiryo UI" panose="020B0604030504040204" pitchFamily="50" charset="-128"/>
                <a:ea typeface="Meiryo UI" panose="020B0604030504040204" pitchFamily="50" charset="-128"/>
              </a:rPr>
              <a:t>SLL</a:t>
            </a:r>
            <a:r>
              <a:rPr lang="ja-JP" altLang="en-US" sz="2000" dirty="0">
                <a:latin typeface="Meiryo UI" panose="020B0604030504040204" pitchFamily="50" charset="-128"/>
                <a:ea typeface="Meiryo UI" panose="020B0604030504040204" pitchFamily="50" charset="-128"/>
              </a:rPr>
              <a:t>）制度の構築</a:t>
            </a:r>
            <a:endParaRPr lang="en-US" altLang="ja-JP" sz="2000" dirty="0">
              <a:latin typeface="Meiryo UI" panose="020B0604030504040204" pitchFamily="50" charset="-128"/>
              <a:ea typeface="Meiryo UI" panose="020B0604030504040204" pitchFamily="50" charset="-128"/>
            </a:endParaRPr>
          </a:p>
          <a:p>
            <a:pPr marL="342900" indent="-165100">
              <a:lnSpc>
                <a:spcPct val="110000"/>
              </a:lnSpc>
              <a:spcAft>
                <a:spcPts val="1200"/>
              </a:spcAft>
              <a:buFont typeface="Arial" panose="020B0604020202020204" pitchFamily="34" charset="0"/>
              <a:buChar char="•"/>
            </a:pPr>
            <a:r>
              <a:rPr lang="ja-JP" altLang="en-US" sz="2000" dirty="0">
                <a:latin typeface="Meiryo UI" panose="020B0604030504040204" pitchFamily="50" charset="-128"/>
                <a:ea typeface="Meiryo UI" panose="020B0604030504040204" pitchFamily="50" charset="-128"/>
              </a:rPr>
              <a:t>支援メニューの充実・グリーンファイナンス活用促進に向けた産官金の対話の場の設置</a:t>
            </a:r>
            <a:endParaRPr lang="en-US" altLang="ja-JP" sz="2000" dirty="0">
              <a:latin typeface="Meiryo UI" panose="020B0604030504040204" pitchFamily="50" charset="-128"/>
              <a:ea typeface="Meiryo UI" panose="020B0604030504040204" pitchFamily="50" charset="-128"/>
            </a:endParaRPr>
          </a:p>
        </p:txBody>
      </p:sp>
      <p:sp>
        <p:nvSpPr>
          <p:cNvPr id="16" name="スライド番号プレースホルダー 9">
            <a:extLst>
              <a:ext uri="{FF2B5EF4-FFF2-40B4-BE49-F238E27FC236}">
                <a16:creationId xmlns:a16="http://schemas.microsoft.com/office/drawing/2014/main" id="{98310E26-6568-4958-96CF-373D9DB35895}"/>
              </a:ext>
            </a:extLst>
          </p:cNvPr>
          <p:cNvSpPr txBox="1">
            <a:spLocks/>
          </p:cNvSpPr>
          <p:nvPr/>
        </p:nvSpPr>
        <p:spPr>
          <a:xfrm>
            <a:off x="7591916" y="10439"/>
            <a:ext cx="2311400" cy="365125"/>
          </a:xfrm>
          <a:prstGeom prst="rect">
            <a:avLst/>
          </a:prstGeom>
        </p:spPr>
        <p:txBody>
          <a:bodyPr vert="horz" lIns="91440" tIns="45720" rIns="91440" bIns="45720" rtlCol="0" anchor="ctr"/>
          <a:lstStyle>
            <a:defPPr>
              <a:defRPr lang="ja-JP"/>
            </a:defPPr>
            <a:lvl1pPr marL="0" algn="r" defTabSz="921715" rtl="0" eaLnBrk="1" latinLnBrk="0" hangingPunct="1">
              <a:defRPr kumimoji="1" sz="1200" kern="1200">
                <a:solidFill>
                  <a:schemeClr val="tx1">
                    <a:tint val="75000"/>
                  </a:schemeClr>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a:lstStyle>
          <a:p>
            <a:fld id="{03334358-8247-4568-97F9-9763B8C66191}" type="slidenum">
              <a:rPr lang="ja-JP" altLang="en-US" sz="1400" b="1" smtClean="0">
                <a:solidFill>
                  <a:schemeClr val="bg1"/>
                </a:solidFill>
                <a:latin typeface="BIZ UDPゴシック" panose="020B0400000000000000" pitchFamily="50" charset="-128"/>
                <a:ea typeface="BIZ UDPゴシック" panose="020B0400000000000000" pitchFamily="50" charset="-128"/>
              </a:rPr>
              <a:pPr/>
              <a:t>12</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B4EB12D2-AD25-469D-8697-1B6BA812BA63}"/>
              </a:ext>
            </a:extLst>
          </p:cNvPr>
          <p:cNvSpPr/>
          <p:nvPr/>
        </p:nvSpPr>
        <p:spPr>
          <a:xfrm>
            <a:off x="182880" y="548680"/>
            <a:ext cx="4336744" cy="359707"/>
          </a:xfrm>
          <a:prstGeom prst="rect">
            <a:avLst/>
          </a:prstGeom>
          <a:solidFill>
            <a:srgbClr val="C4E4C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tx1"/>
                </a:solidFill>
                <a:latin typeface="Meiryo UI" panose="020B0604030504040204" pitchFamily="50" charset="-128"/>
                <a:ea typeface="Meiryo UI" panose="020B0604030504040204" pitchFamily="50" charset="-128"/>
              </a:rPr>
              <a:t>次期計画において強化する施策の方向性</a:t>
            </a:r>
          </a:p>
        </p:txBody>
      </p:sp>
      <p:sp>
        <p:nvSpPr>
          <p:cNvPr id="22" name="テキスト ボックス 21">
            <a:extLst>
              <a:ext uri="{FF2B5EF4-FFF2-40B4-BE49-F238E27FC236}">
                <a16:creationId xmlns:a16="http://schemas.microsoft.com/office/drawing/2014/main" id="{1537071A-8E44-43DF-816F-EDBDE151618F}"/>
              </a:ext>
            </a:extLst>
          </p:cNvPr>
          <p:cNvSpPr txBox="1"/>
          <p:nvPr/>
        </p:nvSpPr>
        <p:spPr>
          <a:xfrm>
            <a:off x="182880" y="2060848"/>
            <a:ext cx="4641014"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○金融機関と連携した脱炭素経営の促進</a:t>
            </a:r>
            <a:endParaRPr kumimoji="1" lang="ja-JP" altLang="en-US" sz="2000" b="1"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450A7A68-9F0F-49CC-8B52-BDF429D7323F}"/>
              </a:ext>
            </a:extLst>
          </p:cNvPr>
          <p:cNvSpPr txBox="1"/>
          <p:nvPr/>
        </p:nvSpPr>
        <p:spPr>
          <a:xfrm>
            <a:off x="211333" y="3933056"/>
            <a:ext cx="4368504"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○脱炭素化の取組を通じた経営力強化</a:t>
            </a:r>
            <a:endParaRPr kumimoji="1" lang="ja-JP" altLang="en-US" sz="2000" b="1" dirty="0">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E7BFA090-7152-4186-B05F-195A152030F1}"/>
              </a:ext>
            </a:extLst>
          </p:cNvPr>
          <p:cNvSpPr/>
          <p:nvPr/>
        </p:nvSpPr>
        <p:spPr>
          <a:xfrm>
            <a:off x="158551" y="1988840"/>
            <a:ext cx="9536115" cy="3870760"/>
          </a:xfrm>
          <a:prstGeom prst="rect">
            <a:avLst/>
          </a:prstGeom>
          <a:noFill/>
          <a:ln w="38100" cmpd="dbl">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96300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D2E0A8D-907D-4B26-935F-80AE1B863BC0}"/>
              </a:ext>
            </a:extLst>
          </p:cNvPr>
          <p:cNvSpPr txBox="1"/>
          <p:nvPr/>
        </p:nvSpPr>
        <p:spPr>
          <a:xfrm>
            <a:off x="272480" y="1108285"/>
            <a:ext cx="9145016" cy="5117555"/>
          </a:xfrm>
          <a:prstGeom prst="rect">
            <a:avLst/>
          </a:prstGeom>
          <a:noFill/>
        </p:spPr>
        <p:txBody>
          <a:bodyPr wrap="square">
            <a:spAutoFit/>
          </a:bodyPr>
          <a:lstStyle/>
          <a:p>
            <a:r>
              <a:rPr lang="en-US" altLang="ja-JP" b="1" dirty="0">
                <a:latin typeface="Meiryo UI" panose="020B0604030504040204" pitchFamily="50" charset="-128"/>
                <a:ea typeface="Meiryo UI" panose="020B0604030504040204" pitchFamily="50" charset="-128"/>
              </a:rPr>
              <a:t>(d) </a:t>
            </a:r>
            <a:r>
              <a:rPr lang="ja-JP" altLang="en-US" b="1" dirty="0">
                <a:latin typeface="Meiryo UI" panose="020B0604030504040204" pitchFamily="50" charset="-128"/>
                <a:ea typeface="Meiryo UI" panose="020B0604030504040204" pitchFamily="50" charset="-128"/>
              </a:rPr>
              <a:t>技術革新</a:t>
            </a:r>
          </a:p>
          <a:p>
            <a:r>
              <a:rPr lang="ja-JP" altLang="en-US" dirty="0">
                <a:latin typeface="Meiryo UI" panose="020B0604030504040204" pitchFamily="50" charset="-128"/>
                <a:ea typeface="Meiryo UI" panose="020B0604030504040204" pitchFamily="50" charset="-128"/>
              </a:rPr>
              <a:t>■脱炭素化に向けた技術革新の誘発・加速</a:t>
            </a: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CO</a:t>
            </a:r>
            <a:r>
              <a:rPr lang="en-US" altLang="ja-JP" baseline="-25000"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フリー水素、蓄電池、</a:t>
            </a:r>
            <a:r>
              <a:rPr lang="en-US" altLang="ja-JP" dirty="0">
                <a:latin typeface="Meiryo UI" panose="020B0604030504040204" pitchFamily="50" charset="-128"/>
                <a:ea typeface="Meiryo UI" panose="020B0604030504040204" pitchFamily="50" charset="-128"/>
              </a:rPr>
              <a:t>ZEH</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LCCM</a:t>
            </a:r>
            <a:r>
              <a:rPr lang="ja-JP" altLang="en-US" dirty="0">
                <a:latin typeface="Meiryo UI" panose="020B0604030504040204" pitchFamily="50" charset="-128"/>
                <a:ea typeface="Meiryo UI" panose="020B0604030504040204" pitchFamily="50" charset="-128"/>
              </a:rPr>
              <a:t>住宅、</a:t>
            </a:r>
            <a:r>
              <a:rPr lang="en-US" altLang="ja-JP" dirty="0">
                <a:latin typeface="Meiryo UI" panose="020B0604030504040204" pitchFamily="50" charset="-128"/>
                <a:ea typeface="Meiryo UI" panose="020B0604030504040204" pitchFamily="50" charset="-128"/>
              </a:rPr>
              <a:t>ZEB</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ZEV</a:t>
            </a:r>
            <a:r>
              <a:rPr lang="ja-JP" altLang="en-US" dirty="0">
                <a:latin typeface="Meiryo UI" panose="020B0604030504040204" pitchFamily="50" charset="-128"/>
                <a:ea typeface="Meiryo UI" panose="020B0604030504040204" pitchFamily="50" charset="-128"/>
              </a:rPr>
              <a:t>（詳細は後述）、カーボンリサイクル、</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CO</a:t>
            </a:r>
            <a:r>
              <a:rPr lang="en-US" altLang="ja-JP" baseline="-25000"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吸収技術等）</a:t>
            </a:r>
            <a:endParaRPr lang="en-US" altLang="ja-JP" dirty="0">
              <a:latin typeface="Meiryo UI" panose="020B0604030504040204" pitchFamily="50" charset="-128"/>
              <a:ea typeface="Meiryo UI" panose="020B0604030504040204" pitchFamily="50" charset="-128"/>
            </a:endParaRPr>
          </a:p>
          <a:p>
            <a:endParaRPr lang="ja-JP" altLang="en-US" dirty="0">
              <a:latin typeface="Meiryo UI" panose="020B0604030504040204" pitchFamily="50" charset="-128"/>
              <a:ea typeface="Meiryo UI" panose="020B0604030504040204" pitchFamily="50" charset="-128"/>
            </a:endParaRPr>
          </a:p>
          <a:p>
            <a:pPr marL="182563" indent="-182563"/>
            <a:r>
              <a:rPr lang="ja-JP" altLang="en-US" dirty="0">
                <a:latin typeface="Meiryo UI" panose="020B0604030504040204" pitchFamily="50" charset="-128"/>
                <a:ea typeface="Meiryo UI" panose="020B0604030504040204" pitchFamily="50" charset="-128"/>
              </a:rPr>
              <a:t>＜具体的な取組例＞</a:t>
            </a:r>
          </a:p>
          <a:p>
            <a:pPr marL="182563" indent="-182563"/>
            <a:r>
              <a:rPr lang="ja-JP" altLang="en-US" dirty="0">
                <a:latin typeface="Meiryo UI" panose="020B0604030504040204" pitchFamily="50" charset="-128"/>
                <a:ea typeface="Meiryo UI" panose="020B0604030504040204" pitchFamily="50" charset="-128"/>
              </a:rPr>
              <a:t>○電池（蓄電池、水素・燃料電池等）関連産業を核とした産業振興の強化</a:t>
            </a:r>
          </a:p>
          <a:p>
            <a:pPr marL="182563" indent="-182563"/>
            <a:r>
              <a:rPr lang="ja-JP" altLang="en-US" dirty="0">
                <a:latin typeface="Meiryo UI" panose="020B0604030504040204" pitchFamily="50" charset="-128"/>
                <a:ea typeface="Meiryo UI" panose="020B0604030504040204" pitchFamily="50" charset="-128"/>
              </a:rPr>
              <a:t>（技術開発支援、中小企業参入促進など）</a:t>
            </a:r>
            <a:endParaRPr lang="en-US" altLang="ja-JP" dirty="0">
              <a:latin typeface="Meiryo UI" panose="020B0604030504040204" pitchFamily="50" charset="-128"/>
              <a:ea typeface="Meiryo UI" panose="020B0604030504040204" pitchFamily="50" charset="-128"/>
            </a:endParaRPr>
          </a:p>
          <a:p>
            <a:pPr marL="182563" indent="-182563"/>
            <a:endParaRPr lang="ja-JP" altLang="en-US" dirty="0">
              <a:latin typeface="Meiryo UI" panose="020B0604030504040204" pitchFamily="50" charset="-128"/>
              <a:ea typeface="Meiryo UI" panose="020B0604030504040204" pitchFamily="50" charset="-128"/>
            </a:endParaRPr>
          </a:p>
          <a:p>
            <a:pPr marL="182563" indent="-182563"/>
            <a:r>
              <a:rPr lang="ja-JP" altLang="en-US" dirty="0">
                <a:latin typeface="Meiryo UI" panose="020B0604030504040204" pitchFamily="50" charset="-128"/>
                <a:ea typeface="Meiryo UI" panose="020B0604030504040204" pitchFamily="50" charset="-128"/>
              </a:rPr>
              <a:t>○電池（蓄電池、水素・燃料電池等）関連分野における実証プロジェクトなどの創出支援</a:t>
            </a:r>
            <a:endParaRPr lang="en-US" altLang="ja-JP" dirty="0">
              <a:latin typeface="Meiryo UI" panose="020B0604030504040204" pitchFamily="50" charset="-128"/>
              <a:ea typeface="Meiryo UI" panose="020B0604030504040204" pitchFamily="50" charset="-128"/>
            </a:endParaRPr>
          </a:p>
          <a:p>
            <a:pPr marL="182563" indent="-182563"/>
            <a:endParaRPr lang="ja-JP" altLang="en-US" dirty="0">
              <a:latin typeface="Meiryo UI" panose="020B0604030504040204" pitchFamily="50" charset="-128"/>
              <a:ea typeface="Meiryo UI" panose="020B0604030504040204" pitchFamily="50" charset="-128"/>
            </a:endParaRPr>
          </a:p>
          <a:p>
            <a:pPr marL="182563" indent="-182563"/>
            <a:r>
              <a:rPr lang="ja-JP" altLang="en-US" dirty="0">
                <a:latin typeface="Meiryo UI" panose="020B0604030504040204" pitchFamily="50" charset="-128"/>
                <a:ea typeface="Meiryo UI" panose="020B0604030504040204" pitchFamily="50" charset="-128"/>
              </a:rPr>
              <a:t>○バイオプラスチックへの転換支援（研究開発支援、中小企業参入促進等）</a:t>
            </a:r>
            <a:endParaRPr lang="en-US" altLang="ja-JP" dirty="0">
              <a:latin typeface="Meiryo UI" panose="020B0604030504040204" pitchFamily="50" charset="-128"/>
              <a:ea typeface="Meiryo UI" panose="020B0604030504040204" pitchFamily="50" charset="-128"/>
            </a:endParaRPr>
          </a:p>
          <a:p>
            <a:pPr marL="182563" indent="-182563"/>
            <a:endParaRPr lang="ja-JP" altLang="en-US" dirty="0">
              <a:latin typeface="Meiryo UI" panose="020B0604030504040204" pitchFamily="50" charset="-128"/>
              <a:ea typeface="Meiryo UI" panose="020B0604030504040204" pitchFamily="50" charset="-128"/>
            </a:endParaRPr>
          </a:p>
          <a:p>
            <a:pPr marL="182563" indent="-182563"/>
            <a:r>
              <a:rPr lang="ja-JP" altLang="en-US" dirty="0">
                <a:latin typeface="Meiryo UI" panose="020B0604030504040204" pitchFamily="50" charset="-128"/>
                <a:ea typeface="Meiryo UI" panose="020B0604030504040204" pitchFamily="50" charset="-128"/>
              </a:rPr>
              <a:t>○脱炭素技術を対象とした環境先進技術シーズ及び国内外のニーズ調査を活用したイノベーション促進と府民理解促進</a:t>
            </a:r>
            <a:endParaRPr lang="en-US" altLang="ja-JP" dirty="0">
              <a:latin typeface="Meiryo UI" panose="020B0604030504040204" pitchFamily="50" charset="-128"/>
              <a:ea typeface="Meiryo UI" panose="020B0604030504040204" pitchFamily="50" charset="-128"/>
            </a:endParaRPr>
          </a:p>
          <a:p>
            <a:pPr marL="182563" indent="-182563"/>
            <a:endParaRPr lang="ja-JP" altLang="en-US" dirty="0">
              <a:latin typeface="Meiryo UI" panose="020B0604030504040204" pitchFamily="50" charset="-128"/>
              <a:ea typeface="Meiryo UI" panose="020B0604030504040204" pitchFamily="50" charset="-128"/>
            </a:endParaRPr>
          </a:p>
          <a:p>
            <a:pPr marL="182563" indent="-182563"/>
            <a:r>
              <a:rPr lang="ja-JP" altLang="en-US" dirty="0">
                <a:latin typeface="Meiryo UI" panose="020B0604030504040204" pitchFamily="50" charset="-128"/>
                <a:ea typeface="Meiryo UI" panose="020B0604030504040204" pitchFamily="50" charset="-128"/>
              </a:rPr>
              <a:t>○府内企業による国庫事業（カーボンニュートラルに向けた革新的な技術開発に対する支援を行う基金等）の活用支援</a:t>
            </a:r>
          </a:p>
        </p:txBody>
      </p:sp>
      <p:sp>
        <p:nvSpPr>
          <p:cNvPr id="8" name="角丸四角形 3">
            <a:extLst>
              <a:ext uri="{FF2B5EF4-FFF2-40B4-BE49-F238E27FC236}">
                <a16:creationId xmlns:a16="http://schemas.microsoft.com/office/drawing/2014/main" id="{D86CE9CE-BE40-40A6-827B-94A6369678A9}"/>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２－３　新技術の普及・社会実装（現行計画の記載内容）</a:t>
            </a:r>
            <a:endParaRPr lang="en-US" altLang="ja-JP" sz="2000" b="1" dirty="0">
              <a:latin typeface="Meiryo UI" panose="020B0604030504040204" pitchFamily="50" charset="-128"/>
              <a:ea typeface="Meiryo UI" panose="020B0604030504040204" pitchFamily="50" charset="-128"/>
            </a:endParaRPr>
          </a:p>
        </p:txBody>
      </p:sp>
      <p:sp>
        <p:nvSpPr>
          <p:cNvPr id="6" name="スライド番号プレースホルダー 9">
            <a:extLst>
              <a:ext uri="{FF2B5EF4-FFF2-40B4-BE49-F238E27FC236}">
                <a16:creationId xmlns:a16="http://schemas.microsoft.com/office/drawing/2014/main" id="{778CBEEE-222D-4C5F-B12A-0FC022832A98}"/>
              </a:ext>
            </a:extLst>
          </p:cNvPr>
          <p:cNvSpPr>
            <a:spLocks noGrp="1"/>
          </p:cNvSpPr>
          <p:nvPr>
            <p:ph type="sldNum" sz="quarter" idx="12"/>
          </p:nvPr>
        </p:nvSpPr>
        <p:spPr>
          <a:xfrm>
            <a:off x="7593258" y="1106"/>
            <a:ext cx="2311400" cy="365125"/>
          </a:xfrm>
        </p:spPr>
        <p:txBody>
          <a:bodyPr vert="horz" lIns="91440" tIns="45720" rIns="91440" bIns="45720" rtlCol="0" anchor="ctr"/>
          <a:lstStyle/>
          <a:p>
            <a:fld id="{03334358-8247-4568-97F9-9763B8C66191}" type="slidenum">
              <a:rPr lang="ja-JP" altLang="en-US" sz="1400" b="1">
                <a:solidFill>
                  <a:schemeClr val="bg1"/>
                </a:solidFill>
                <a:latin typeface="BIZ UDPゴシック" panose="020B0400000000000000" pitchFamily="50" charset="-128"/>
                <a:ea typeface="BIZ UDPゴシック" panose="020B0400000000000000" pitchFamily="50" charset="-128"/>
              </a:rPr>
              <a:pPr/>
              <a:t>13</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88674805-4FA6-434C-A837-2C066CAB0621}"/>
              </a:ext>
            </a:extLst>
          </p:cNvPr>
          <p:cNvSpPr/>
          <p:nvPr/>
        </p:nvSpPr>
        <p:spPr>
          <a:xfrm>
            <a:off x="128465" y="609216"/>
            <a:ext cx="9505056" cy="5700104"/>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9373CD12-C181-46E0-923B-342164F033E0}"/>
              </a:ext>
            </a:extLst>
          </p:cNvPr>
          <p:cNvSpPr txBox="1"/>
          <p:nvPr/>
        </p:nvSpPr>
        <p:spPr>
          <a:xfrm>
            <a:off x="6704542" y="418131"/>
            <a:ext cx="2743059" cy="371512"/>
          </a:xfrm>
          <a:prstGeom prst="rect">
            <a:avLst/>
          </a:prstGeom>
          <a:solidFill>
            <a:schemeClr val="bg1"/>
          </a:solidFill>
          <a:ln w="12700">
            <a:solidFill>
              <a:schemeClr val="tx1"/>
            </a:solidFill>
          </a:ln>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現行計画記載内容（抜粋）</a:t>
            </a:r>
          </a:p>
        </p:txBody>
      </p:sp>
      <p:sp>
        <p:nvSpPr>
          <p:cNvPr id="11" name="テキスト ボックス 10">
            <a:extLst>
              <a:ext uri="{FF2B5EF4-FFF2-40B4-BE49-F238E27FC236}">
                <a16:creationId xmlns:a16="http://schemas.microsoft.com/office/drawing/2014/main" id="{E4F8D09E-D2D9-41D5-A216-A2CB5F7037C4}"/>
              </a:ext>
            </a:extLst>
          </p:cNvPr>
          <p:cNvSpPr txBox="1"/>
          <p:nvPr/>
        </p:nvSpPr>
        <p:spPr>
          <a:xfrm>
            <a:off x="193902" y="669752"/>
            <a:ext cx="4975122" cy="371512"/>
          </a:xfrm>
          <a:prstGeom prst="rect">
            <a:avLst/>
          </a:prstGeom>
          <a:solidFill>
            <a:srgbClr val="FFFFCC"/>
          </a:solidFill>
          <a:ln>
            <a:solidFill>
              <a:schemeClr val="tx1"/>
            </a:solidFill>
          </a:ln>
        </p:spPr>
        <p:txBody>
          <a:bodyPr wrap="square">
            <a:spAutoFit/>
          </a:bodyPr>
          <a:lstStyle/>
          <a:p>
            <a:r>
              <a:rPr lang="ja-JP" altLang="en-US" b="1" dirty="0">
                <a:latin typeface="Meiryo UI" panose="020B0604030504040204" pitchFamily="50" charset="-128"/>
                <a:ea typeface="Meiryo UI" panose="020B0604030504040204" pitchFamily="50" charset="-128"/>
              </a:rPr>
              <a:t>事業者における脱炭素化に向けた取組促進</a:t>
            </a:r>
          </a:p>
        </p:txBody>
      </p:sp>
    </p:spTree>
    <p:extLst>
      <p:ext uri="{BB962C8B-B14F-4D97-AF65-F5344CB8AC3E}">
        <p14:creationId xmlns:p14="http://schemas.microsoft.com/office/powerpoint/2010/main" val="4227686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192DD2F1-FA94-4B54-895C-AFC03463FD09}"/>
              </a:ext>
            </a:extLst>
          </p:cNvPr>
          <p:cNvSpPr/>
          <p:nvPr/>
        </p:nvSpPr>
        <p:spPr>
          <a:xfrm>
            <a:off x="203199" y="723378"/>
            <a:ext cx="8737434" cy="21886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
            <a:extLst>
              <a:ext uri="{FF2B5EF4-FFF2-40B4-BE49-F238E27FC236}">
                <a16:creationId xmlns:a16="http://schemas.microsoft.com/office/drawing/2014/main" id="{8622CB67-A148-4208-AAB1-1096A12A3130}"/>
              </a:ext>
            </a:extLst>
          </p:cNvPr>
          <p:cNvSpPr txBox="1">
            <a:spLocks noChangeArrowheads="1"/>
          </p:cNvSpPr>
          <p:nvPr/>
        </p:nvSpPr>
        <p:spPr bwMode="auto">
          <a:xfrm>
            <a:off x="8947150" y="884238"/>
            <a:ext cx="849313" cy="565626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eaVert"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〇事業者等による技術革新や新技術の普及</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〇府民の理解・行動促進</a:t>
            </a:r>
          </a:p>
        </p:txBody>
      </p:sp>
      <p:grpSp>
        <p:nvGrpSpPr>
          <p:cNvPr id="6146" name="グループ化 42">
            <a:extLst>
              <a:ext uri="{FF2B5EF4-FFF2-40B4-BE49-F238E27FC236}">
                <a16:creationId xmlns:a16="http://schemas.microsoft.com/office/drawing/2014/main" id="{A088A9F0-8FA4-4F25-BDDF-C28E26366717}"/>
              </a:ext>
            </a:extLst>
          </p:cNvPr>
          <p:cNvGrpSpPr>
            <a:grpSpLocks/>
          </p:cNvGrpSpPr>
          <p:nvPr/>
        </p:nvGrpSpPr>
        <p:grpSpPr bwMode="auto">
          <a:xfrm>
            <a:off x="2559844" y="772591"/>
            <a:ext cx="2000250" cy="338138"/>
            <a:chOff x="343741" y="4183733"/>
            <a:chExt cx="2130202" cy="336675"/>
          </a:xfrm>
        </p:grpSpPr>
        <p:sp>
          <p:nvSpPr>
            <p:cNvPr id="44" name="右矢印 43">
              <a:extLst>
                <a:ext uri="{FF2B5EF4-FFF2-40B4-BE49-F238E27FC236}">
                  <a16:creationId xmlns:a16="http://schemas.microsoft.com/office/drawing/2014/main" id="{EEF4AC35-B1CD-4E85-91A4-9068FCE3BCAD}"/>
                </a:ext>
              </a:extLst>
            </p:cNvPr>
            <p:cNvSpPr/>
            <p:nvPr/>
          </p:nvSpPr>
          <p:spPr>
            <a:xfrm>
              <a:off x="362339" y="4223249"/>
              <a:ext cx="2111604" cy="297159"/>
            </a:xfrm>
            <a:prstGeom prst="rightArrow">
              <a:avLst>
                <a:gd name="adj1" fmla="val 100000"/>
                <a:gd name="adj2" fmla="val 43895"/>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45" name="右矢印 44">
              <a:extLst>
                <a:ext uri="{FF2B5EF4-FFF2-40B4-BE49-F238E27FC236}">
                  <a16:creationId xmlns:a16="http://schemas.microsoft.com/office/drawing/2014/main" id="{CD62171D-96A7-45E9-8E96-DB0DA259F796}"/>
                </a:ext>
              </a:extLst>
            </p:cNvPr>
            <p:cNvSpPr/>
            <p:nvPr/>
          </p:nvSpPr>
          <p:spPr>
            <a:xfrm>
              <a:off x="343741" y="4183733"/>
              <a:ext cx="2111606" cy="297159"/>
            </a:xfrm>
            <a:prstGeom prst="rightArrow">
              <a:avLst>
                <a:gd name="adj1" fmla="val 100000"/>
                <a:gd name="adj2" fmla="val 43895"/>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rPr>
                <a:t>機運醸成</a:t>
              </a:r>
            </a:p>
          </p:txBody>
        </p:sp>
      </p:grpSp>
      <p:sp>
        <p:nvSpPr>
          <p:cNvPr id="59" name="フリーフォーム 58">
            <a:extLst>
              <a:ext uri="{FF2B5EF4-FFF2-40B4-BE49-F238E27FC236}">
                <a16:creationId xmlns:a16="http://schemas.microsoft.com/office/drawing/2014/main" id="{327C58E4-06BA-4AB5-8D77-7F23AE3A3A72}"/>
              </a:ext>
            </a:extLst>
          </p:cNvPr>
          <p:cNvSpPr/>
          <p:nvPr/>
        </p:nvSpPr>
        <p:spPr bwMode="auto">
          <a:xfrm>
            <a:off x="481807" y="1144066"/>
            <a:ext cx="2084387" cy="1624013"/>
          </a:xfrm>
          <a:custGeom>
            <a:avLst/>
            <a:gdLst>
              <a:gd name="connsiteX0" fmla="*/ 0 w 1797330"/>
              <a:gd name="connsiteY0" fmla="*/ 337842 h 2252277"/>
              <a:gd name="connsiteX1" fmla="*/ 898665 w 1797330"/>
              <a:gd name="connsiteY1" fmla="*/ 337842 h 2252277"/>
              <a:gd name="connsiteX2" fmla="*/ 898665 w 1797330"/>
              <a:gd name="connsiteY2" fmla="*/ 0 h 2252277"/>
              <a:gd name="connsiteX3" fmla="*/ 1797330 w 1797330"/>
              <a:gd name="connsiteY3" fmla="*/ 1126139 h 2252277"/>
              <a:gd name="connsiteX4" fmla="*/ 898665 w 1797330"/>
              <a:gd name="connsiteY4" fmla="*/ 2252277 h 2252277"/>
              <a:gd name="connsiteX5" fmla="*/ 898665 w 1797330"/>
              <a:gd name="connsiteY5" fmla="*/ 1914435 h 2252277"/>
              <a:gd name="connsiteX6" fmla="*/ 0 w 1797330"/>
              <a:gd name="connsiteY6" fmla="*/ 1914435 h 2252277"/>
              <a:gd name="connsiteX7" fmla="*/ 0 w 1797330"/>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7330" h="2252277">
                <a:moveTo>
                  <a:pt x="0" y="337842"/>
                </a:moveTo>
                <a:lnTo>
                  <a:pt x="898665" y="337842"/>
                </a:lnTo>
                <a:lnTo>
                  <a:pt x="898665" y="0"/>
                </a:lnTo>
                <a:lnTo>
                  <a:pt x="1797330" y="1126139"/>
                </a:lnTo>
                <a:lnTo>
                  <a:pt x="898665" y="2252277"/>
                </a:lnTo>
                <a:lnTo>
                  <a:pt x="898665" y="1914435"/>
                </a:lnTo>
                <a:lnTo>
                  <a:pt x="0" y="1914435"/>
                </a:lnTo>
                <a:lnTo>
                  <a:pt x="0" y="337842"/>
                </a:lnTo>
                <a:close/>
              </a:path>
            </a:pathLst>
          </a:custGeom>
          <a:solidFill>
            <a:srgbClr val="66FF66">
              <a:alpha val="89804"/>
            </a:srgbClr>
          </a:solidFill>
          <a:ln>
            <a:solidFill>
              <a:schemeClr val="bg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8000" tIns="344827" rIns="485770" bIns="344827" spcCol="1270" anchor="ctr"/>
          <a:lstStyle/>
          <a:p>
            <a:pPr marL="57150" marR="0" lvl="1" indent="-57150" algn="l" defTabSz="466725" rtl="0" eaLnBrk="0" fontAlgn="base" latinLnBrk="0" hangingPunct="0">
              <a:lnSpc>
                <a:spcPct val="90000"/>
              </a:lnSpc>
              <a:spcBef>
                <a:spcPct val="0"/>
              </a:spcBef>
              <a:spcAft>
                <a:spcPct val="15000"/>
              </a:spcAft>
              <a:buClrTx/>
              <a:buSzTx/>
              <a:buFontTx/>
              <a:buChar char="••"/>
              <a:tabLst/>
              <a:defRPr/>
            </a:pPr>
            <a:r>
              <a:rPr kumimoji="1" lang="ja-JP" altLang="en-US" sz="1050" b="0" i="0" u="none" strike="noStrike" kern="1200" cap="none" spc="0" normalizeH="0" baseline="0" noProof="0" dirty="0">
                <a:ln>
                  <a:noFill/>
                </a:ln>
                <a:solidFill>
                  <a:srgbClr val="000000">
                    <a:hueOff val="0"/>
                    <a:satOff val="0"/>
                    <a:lumOff val="0"/>
                    <a:alphaOff val="0"/>
                  </a:srgbClr>
                </a:solidFill>
                <a:effectLst/>
                <a:uLnTx/>
                <a:uFillTx/>
                <a:latin typeface="HGPｺﾞｼｯｸM" panose="020B0600000000000000" pitchFamily="50" charset="-128"/>
                <a:ea typeface="HGPｺﾞｼｯｸM" panose="020B0600000000000000" pitchFamily="50" charset="-128"/>
                <a:cs typeface="+mn-cs"/>
              </a:rPr>
              <a:t>新技術のシーズ、</a:t>
            </a:r>
            <a:r>
              <a:rPr kumimoji="1" lang="en-US" altLang="ja-JP" sz="1050" b="0" i="0" u="none" strike="noStrike" kern="1200" cap="none" spc="0" normalizeH="0" baseline="0" noProof="0" dirty="0">
                <a:ln>
                  <a:noFill/>
                </a:ln>
                <a:solidFill>
                  <a:srgbClr val="000000">
                    <a:hueOff val="0"/>
                    <a:satOff val="0"/>
                    <a:lumOff val="0"/>
                    <a:alphaOff val="0"/>
                  </a:srgbClr>
                </a:solidFill>
                <a:effectLst/>
                <a:uLnTx/>
                <a:uFillTx/>
                <a:latin typeface="HGPｺﾞｼｯｸM" panose="020B0600000000000000" pitchFamily="50" charset="-128"/>
                <a:ea typeface="HGPｺﾞｼｯｸM" panose="020B0600000000000000" pitchFamily="50" charset="-128"/>
                <a:cs typeface="+mn-cs"/>
              </a:rPr>
              <a:t>SDG</a:t>
            </a:r>
            <a:r>
              <a:rPr kumimoji="1" lang="ja-JP" altLang="en-US" sz="1050" b="0" i="0" u="none" strike="noStrike" kern="1200" cap="none" spc="0" normalizeH="0" baseline="0" noProof="0" dirty="0">
                <a:ln>
                  <a:noFill/>
                </a:ln>
                <a:solidFill>
                  <a:srgbClr val="000000">
                    <a:hueOff val="0"/>
                    <a:satOff val="0"/>
                    <a:lumOff val="0"/>
                    <a:alphaOff val="0"/>
                  </a:srgbClr>
                </a:solidFill>
                <a:effectLst/>
                <a:uLnTx/>
                <a:uFillTx/>
                <a:latin typeface="HGPｺﾞｼｯｸM" panose="020B0600000000000000" pitchFamily="50" charset="-128"/>
                <a:ea typeface="HGPｺﾞｼｯｸM" panose="020B0600000000000000" pitchFamily="50" charset="-128"/>
                <a:cs typeface="+mn-cs"/>
              </a:rPr>
              <a:t>ｓの課題の</a:t>
            </a:r>
            <a:r>
              <a:rPr kumimoji="1" lang="ja-JP" altLang="en-US" sz="1050" b="0" i="0" u="none" strike="noStrike" kern="1200" cap="none" spc="-100" normalizeH="0" baseline="0" noProof="0" dirty="0">
                <a:ln>
                  <a:noFill/>
                </a:ln>
                <a:solidFill>
                  <a:srgbClr val="000000">
                    <a:hueOff val="0"/>
                    <a:satOff val="0"/>
                    <a:lumOff val="0"/>
                    <a:alphaOff val="0"/>
                  </a:srgbClr>
                </a:solidFill>
                <a:effectLst/>
                <a:uLnTx/>
                <a:uFillTx/>
                <a:latin typeface="HGPｺﾞｼｯｸM" panose="020B0600000000000000" pitchFamily="50" charset="-128"/>
                <a:ea typeface="HGPｺﾞｼｯｸM" panose="020B0600000000000000" pitchFamily="50" charset="-128"/>
                <a:cs typeface="+mn-cs"/>
              </a:rPr>
              <a:t>海外ニーズの調査</a:t>
            </a:r>
            <a:endParaRPr kumimoji="1" lang="en-US" altLang="ja-JP" sz="1050" b="0" i="0" u="none" strike="noStrike" kern="1200" cap="none" spc="-100" normalizeH="0" baseline="0" noProof="0" dirty="0">
              <a:ln>
                <a:noFill/>
              </a:ln>
              <a:solidFill>
                <a:srgbClr val="000000">
                  <a:hueOff val="0"/>
                  <a:satOff val="0"/>
                  <a:lumOff val="0"/>
                  <a:alphaOff val="0"/>
                </a:srgbClr>
              </a:solidFill>
              <a:effectLst/>
              <a:uLnTx/>
              <a:uFillTx/>
              <a:latin typeface="HGPｺﾞｼｯｸM" panose="020B0600000000000000" pitchFamily="50" charset="-128"/>
              <a:ea typeface="HGPｺﾞｼｯｸM" panose="020B0600000000000000" pitchFamily="50" charset="-128"/>
              <a:cs typeface="+mn-cs"/>
            </a:endParaRPr>
          </a:p>
        </p:txBody>
      </p:sp>
      <p:sp>
        <p:nvSpPr>
          <p:cNvPr id="33" name="フリーフォーム 32">
            <a:extLst>
              <a:ext uri="{FF2B5EF4-FFF2-40B4-BE49-F238E27FC236}">
                <a16:creationId xmlns:a16="http://schemas.microsoft.com/office/drawing/2014/main" id="{8A34D5F4-DF96-4550-84F1-5FB157F292A8}"/>
              </a:ext>
            </a:extLst>
          </p:cNvPr>
          <p:cNvSpPr/>
          <p:nvPr/>
        </p:nvSpPr>
        <p:spPr bwMode="auto">
          <a:xfrm>
            <a:off x="6531768" y="1136129"/>
            <a:ext cx="1013519" cy="1611312"/>
          </a:xfrm>
          <a:custGeom>
            <a:avLst/>
            <a:gdLst>
              <a:gd name="connsiteX0" fmla="*/ 0 w 1880087"/>
              <a:gd name="connsiteY0" fmla="*/ 346136 h 2307573"/>
              <a:gd name="connsiteX1" fmla="*/ 940044 w 1880087"/>
              <a:gd name="connsiteY1" fmla="*/ 346136 h 2307573"/>
              <a:gd name="connsiteX2" fmla="*/ 940044 w 1880087"/>
              <a:gd name="connsiteY2" fmla="*/ 0 h 2307573"/>
              <a:gd name="connsiteX3" fmla="*/ 1880087 w 1880087"/>
              <a:gd name="connsiteY3" fmla="*/ 1153787 h 2307573"/>
              <a:gd name="connsiteX4" fmla="*/ 940044 w 1880087"/>
              <a:gd name="connsiteY4" fmla="*/ 2307573 h 2307573"/>
              <a:gd name="connsiteX5" fmla="*/ 940044 w 1880087"/>
              <a:gd name="connsiteY5" fmla="*/ 1961437 h 2307573"/>
              <a:gd name="connsiteX6" fmla="*/ 0 w 1880087"/>
              <a:gd name="connsiteY6" fmla="*/ 1961437 h 2307573"/>
              <a:gd name="connsiteX7" fmla="*/ 0 w 1880087"/>
              <a:gd name="connsiteY7" fmla="*/ 346136 h 230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0087" h="2307573">
                <a:moveTo>
                  <a:pt x="0" y="346136"/>
                </a:moveTo>
                <a:lnTo>
                  <a:pt x="940044" y="346136"/>
                </a:lnTo>
                <a:lnTo>
                  <a:pt x="940044" y="0"/>
                </a:lnTo>
                <a:lnTo>
                  <a:pt x="1880087" y="1153787"/>
                </a:lnTo>
                <a:lnTo>
                  <a:pt x="940044" y="2307573"/>
                </a:lnTo>
                <a:lnTo>
                  <a:pt x="940044" y="1961437"/>
                </a:lnTo>
                <a:lnTo>
                  <a:pt x="0" y="1961437"/>
                </a:lnTo>
                <a:lnTo>
                  <a:pt x="0" y="346136"/>
                </a:lnTo>
                <a:close/>
              </a:path>
            </a:pathLst>
          </a:custGeom>
          <a:solidFill>
            <a:srgbClr val="FFFF66">
              <a:alpha val="89804"/>
            </a:srgbClr>
          </a:solidFill>
          <a:ln>
            <a:solidFill>
              <a:schemeClr val="bg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72000" tIns="352486" rIns="180000" bIns="352486" spcCol="1270" anchor="ctr"/>
          <a:lstStyle/>
          <a:p>
            <a:pPr marL="0" marR="0" lvl="1" indent="0" algn="l" defTabSz="444500" rtl="0" eaLnBrk="0" fontAlgn="base" latinLnBrk="0" hangingPunct="0">
              <a:lnSpc>
                <a:spcPct val="90000"/>
              </a:lnSpc>
              <a:spcBef>
                <a:spcPct val="0"/>
              </a:spcBef>
              <a:spcAft>
                <a:spcPct val="15000"/>
              </a:spcAft>
              <a:buClrTx/>
              <a:buSzTx/>
              <a:buFontTx/>
              <a:buNone/>
              <a:tabLst/>
              <a:defRPr/>
            </a:pPr>
            <a:r>
              <a:rPr lang="ja-JP" altLang="en-US" sz="1050" dirty="0">
                <a:solidFill>
                  <a:srgbClr val="000000"/>
                </a:solidFill>
                <a:latin typeface="HGPｺﾞｼｯｸM" panose="020B0600000000000000" pitchFamily="50" charset="-128"/>
                <a:ea typeface="HGPｺﾞｼｯｸM" panose="020B0600000000000000" pitchFamily="50" charset="-128"/>
              </a:rPr>
              <a:t>実証</a:t>
            </a:r>
            <a:br>
              <a:rPr kumimoji="1" lang="en-US" altLang="ja-JP" sz="1050" i="0"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br>
            <a:r>
              <a:rPr kumimoji="1" lang="ja-JP" altLang="en-US" sz="1050" i="0"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事業等</a:t>
            </a:r>
            <a:br>
              <a:rPr kumimoji="1" lang="en-US" altLang="ja-JP" sz="1050" i="0"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br>
            <a:r>
              <a:rPr kumimoji="1" lang="ja-JP" altLang="en-US" sz="1050" i="0"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による</a:t>
            </a:r>
            <a:br>
              <a:rPr kumimoji="1" lang="en-US" altLang="ja-JP" sz="1050" i="0"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br>
            <a:r>
              <a:rPr kumimoji="1" lang="ja-JP" altLang="en-US" sz="1050" i="0"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発信</a:t>
            </a:r>
          </a:p>
        </p:txBody>
      </p:sp>
      <p:sp>
        <p:nvSpPr>
          <p:cNvPr id="61" name="フリーフォーム 60">
            <a:extLst>
              <a:ext uri="{FF2B5EF4-FFF2-40B4-BE49-F238E27FC236}">
                <a16:creationId xmlns:a16="http://schemas.microsoft.com/office/drawing/2014/main" id="{CF8CC0A2-A784-45A7-8CD2-FFF9D2AC7646}"/>
              </a:ext>
            </a:extLst>
          </p:cNvPr>
          <p:cNvSpPr/>
          <p:nvPr/>
        </p:nvSpPr>
        <p:spPr bwMode="auto">
          <a:xfrm>
            <a:off x="2578894" y="1140891"/>
            <a:ext cx="1981200" cy="1627188"/>
          </a:xfrm>
          <a:custGeom>
            <a:avLst/>
            <a:gdLst>
              <a:gd name="connsiteX0" fmla="*/ 0 w 1843091"/>
              <a:gd name="connsiteY0" fmla="*/ 337842 h 2252277"/>
              <a:gd name="connsiteX1" fmla="*/ 921546 w 1843091"/>
              <a:gd name="connsiteY1" fmla="*/ 337842 h 2252277"/>
              <a:gd name="connsiteX2" fmla="*/ 921546 w 1843091"/>
              <a:gd name="connsiteY2" fmla="*/ 0 h 2252277"/>
              <a:gd name="connsiteX3" fmla="*/ 1843091 w 1843091"/>
              <a:gd name="connsiteY3" fmla="*/ 1126139 h 2252277"/>
              <a:gd name="connsiteX4" fmla="*/ 921546 w 1843091"/>
              <a:gd name="connsiteY4" fmla="*/ 2252277 h 2252277"/>
              <a:gd name="connsiteX5" fmla="*/ 921546 w 1843091"/>
              <a:gd name="connsiteY5" fmla="*/ 1914435 h 2252277"/>
              <a:gd name="connsiteX6" fmla="*/ 0 w 1843091"/>
              <a:gd name="connsiteY6" fmla="*/ 1914435 h 2252277"/>
              <a:gd name="connsiteX7" fmla="*/ 0 w 1843091"/>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91" h="2252277">
                <a:moveTo>
                  <a:pt x="0" y="337842"/>
                </a:moveTo>
                <a:lnTo>
                  <a:pt x="921546" y="337842"/>
                </a:lnTo>
                <a:lnTo>
                  <a:pt x="921546" y="0"/>
                </a:lnTo>
                <a:lnTo>
                  <a:pt x="1843091" y="1126139"/>
                </a:lnTo>
                <a:lnTo>
                  <a:pt x="921546" y="2252277"/>
                </a:lnTo>
                <a:lnTo>
                  <a:pt x="921546" y="1914435"/>
                </a:lnTo>
                <a:lnTo>
                  <a:pt x="0" y="1914435"/>
                </a:lnTo>
                <a:lnTo>
                  <a:pt x="0" y="337842"/>
                </a:lnTo>
                <a:close/>
              </a:path>
            </a:pathLst>
          </a:custGeom>
          <a:solidFill>
            <a:srgbClr val="66FF66">
              <a:alpha val="89804"/>
            </a:srgbClr>
          </a:solidFill>
          <a:ln>
            <a:solidFill>
              <a:schemeClr val="bg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8000" tIns="344827" rIns="497781" bIns="344827" spcCol="1270" anchor="ctr"/>
          <a:lstStyle/>
          <a:p>
            <a:pPr marL="57150" marR="0" lvl="1" indent="-57150" algn="l" defTabSz="466725" rtl="0" eaLnBrk="0" fontAlgn="base" latinLnBrk="0" hangingPunct="0">
              <a:lnSpc>
                <a:spcPct val="90000"/>
              </a:lnSpc>
              <a:spcBef>
                <a:spcPct val="0"/>
              </a:spcBef>
              <a:spcAft>
                <a:spcPct val="15000"/>
              </a:spcAft>
              <a:buClrTx/>
              <a:buSzTx/>
              <a:buFontTx/>
              <a:buChar char="••"/>
              <a:tabLst/>
              <a:defRPr/>
            </a:pPr>
            <a:r>
              <a:rPr kumimoji="1" lang="ja-JP" altLang="en-US" sz="1050" b="0" i="0" u="none" strike="noStrike" kern="1200" cap="none" spc="0" normalizeH="0" baseline="0" noProof="0" dirty="0">
                <a:ln>
                  <a:noFill/>
                </a:ln>
                <a:solidFill>
                  <a:srgbClr val="000000">
                    <a:hueOff val="0"/>
                    <a:satOff val="0"/>
                    <a:lumOff val="0"/>
                    <a:alphaOff val="0"/>
                  </a:srgbClr>
                </a:solidFill>
                <a:effectLst/>
                <a:uLnTx/>
                <a:uFillTx/>
                <a:latin typeface="HGPｺﾞｼｯｸM" panose="020B0600000000000000" pitchFamily="50" charset="-128"/>
                <a:ea typeface="HGPｺﾞｼｯｸM" panose="020B0600000000000000" pitchFamily="50" charset="-128"/>
                <a:cs typeface="+mn-cs"/>
              </a:rPr>
              <a:t>シンポジウム、情報集等による発信、共有</a:t>
            </a:r>
          </a:p>
          <a:p>
            <a:pPr marL="57150" marR="0" lvl="1" indent="-57150" algn="l" defTabSz="466725" rtl="0" eaLnBrk="0" fontAlgn="base" latinLnBrk="0" hangingPunct="0">
              <a:lnSpc>
                <a:spcPct val="90000"/>
              </a:lnSpc>
              <a:spcBef>
                <a:spcPct val="0"/>
              </a:spcBef>
              <a:spcAft>
                <a:spcPct val="15000"/>
              </a:spcAft>
              <a:buClrTx/>
              <a:buSzTx/>
              <a:buFontTx/>
              <a:buChar char="••"/>
              <a:tabLst/>
              <a:defRPr/>
            </a:pPr>
            <a:r>
              <a:rPr kumimoji="1" lang="ja-JP" altLang="en-US" sz="1050" b="0" i="0" u="none" strike="noStrike" kern="1200" cap="none" spc="-40" normalizeH="0" baseline="0" noProof="0" dirty="0">
                <a:ln>
                  <a:noFill/>
                </a:ln>
                <a:solidFill>
                  <a:srgbClr val="000000">
                    <a:hueOff val="0"/>
                    <a:satOff val="0"/>
                    <a:lumOff val="0"/>
                    <a:alphaOff val="0"/>
                  </a:srgbClr>
                </a:solidFill>
                <a:effectLst/>
                <a:uLnTx/>
                <a:uFillTx/>
                <a:latin typeface="HGPｺﾞｼｯｸM" panose="020B0600000000000000" pitchFamily="50" charset="-128"/>
                <a:ea typeface="HGPｺﾞｼｯｸM" panose="020B0600000000000000" pitchFamily="50" charset="-128"/>
                <a:cs typeface="+mn-cs"/>
              </a:rPr>
              <a:t>発信情報更新</a:t>
            </a:r>
          </a:p>
        </p:txBody>
      </p:sp>
      <p:sp>
        <p:nvSpPr>
          <p:cNvPr id="63" name="フリーフォーム 62">
            <a:extLst>
              <a:ext uri="{FF2B5EF4-FFF2-40B4-BE49-F238E27FC236}">
                <a16:creationId xmlns:a16="http://schemas.microsoft.com/office/drawing/2014/main" id="{37082FA9-70E8-4CCD-8D3A-2D7856C12490}"/>
              </a:ext>
            </a:extLst>
          </p:cNvPr>
          <p:cNvSpPr/>
          <p:nvPr/>
        </p:nvSpPr>
        <p:spPr bwMode="auto">
          <a:xfrm>
            <a:off x="4572794" y="1140891"/>
            <a:ext cx="1946275" cy="1627188"/>
          </a:xfrm>
          <a:custGeom>
            <a:avLst/>
            <a:gdLst>
              <a:gd name="connsiteX0" fmla="*/ 0 w 1778686"/>
              <a:gd name="connsiteY0" fmla="*/ 337842 h 2252277"/>
              <a:gd name="connsiteX1" fmla="*/ 889343 w 1778686"/>
              <a:gd name="connsiteY1" fmla="*/ 337842 h 2252277"/>
              <a:gd name="connsiteX2" fmla="*/ 889343 w 1778686"/>
              <a:gd name="connsiteY2" fmla="*/ 0 h 2252277"/>
              <a:gd name="connsiteX3" fmla="*/ 1778686 w 1778686"/>
              <a:gd name="connsiteY3" fmla="*/ 1126139 h 2252277"/>
              <a:gd name="connsiteX4" fmla="*/ 889343 w 1778686"/>
              <a:gd name="connsiteY4" fmla="*/ 2252277 h 2252277"/>
              <a:gd name="connsiteX5" fmla="*/ 889343 w 1778686"/>
              <a:gd name="connsiteY5" fmla="*/ 1914435 h 2252277"/>
              <a:gd name="connsiteX6" fmla="*/ 0 w 1778686"/>
              <a:gd name="connsiteY6" fmla="*/ 1914435 h 2252277"/>
              <a:gd name="connsiteX7" fmla="*/ 0 w 1778686"/>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686" h="2252277">
                <a:moveTo>
                  <a:pt x="0" y="337842"/>
                </a:moveTo>
                <a:lnTo>
                  <a:pt x="889343" y="337842"/>
                </a:lnTo>
                <a:lnTo>
                  <a:pt x="889343" y="0"/>
                </a:lnTo>
                <a:lnTo>
                  <a:pt x="1778686" y="1126139"/>
                </a:lnTo>
                <a:lnTo>
                  <a:pt x="889343" y="2252277"/>
                </a:lnTo>
                <a:lnTo>
                  <a:pt x="889343" y="1914435"/>
                </a:lnTo>
                <a:lnTo>
                  <a:pt x="0" y="1914435"/>
                </a:lnTo>
                <a:lnTo>
                  <a:pt x="0" y="337842"/>
                </a:lnTo>
                <a:close/>
              </a:path>
            </a:pathLst>
          </a:custGeom>
          <a:solidFill>
            <a:srgbClr val="CCFF66">
              <a:alpha val="89804"/>
            </a:srgbClr>
          </a:solidFill>
          <a:ln>
            <a:solidFill>
              <a:schemeClr val="bg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8000" tIns="344827" rIns="480874" bIns="344827" spcCol="1270" anchor="ctr"/>
          <a:lstStyle/>
          <a:p>
            <a:pPr marL="0" marR="0" lvl="0" indent="0" algn="l" defTabSz="466725" rtl="0" eaLnBrk="0" fontAlgn="base" latinLnBrk="0" hangingPunct="0">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srgbClr val="000000">
                    <a:hueOff val="0"/>
                    <a:satOff val="0"/>
                    <a:lumOff val="0"/>
                    <a:alphaOff val="0"/>
                  </a:srgbClr>
                </a:solidFill>
                <a:effectLst/>
                <a:uLnTx/>
                <a:uFillTx/>
                <a:latin typeface="HGPｺﾞｼｯｸM" panose="020B0600000000000000" pitchFamily="50" charset="-128"/>
                <a:ea typeface="HGPｺﾞｼｯｸM" panose="020B0600000000000000" pitchFamily="50" charset="-128"/>
                <a:cs typeface="+mn-cs"/>
              </a:rPr>
              <a:t>国の産業振興施策や、</a:t>
            </a:r>
            <a:endParaRPr kumimoji="1" lang="en-US" altLang="ja-JP" sz="1050" b="0" i="0" u="none" strike="noStrike" kern="1200" cap="none" spc="0" normalizeH="0" baseline="0" noProof="0" dirty="0">
              <a:ln>
                <a:noFill/>
              </a:ln>
              <a:solidFill>
                <a:srgbClr val="000000">
                  <a:hueOff val="0"/>
                  <a:satOff val="0"/>
                  <a:lumOff val="0"/>
                  <a:alphaOff val="0"/>
                </a:srgbClr>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466725" rtl="0" eaLnBrk="0" fontAlgn="base" latinLnBrk="0" hangingPunct="0">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srgbClr val="000000">
                    <a:hueOff val="0"/>
                    <a:satOff val="0"/>
                    <a:lumOff val="0"/>
                    <a:alphaOff val="0"/>
                  </a:srgbClr>
                </a:solidFill>
                <a:effectLst/>
                <a:uLnTx/>
                <a:uFillTx/>
                <a:latin typeface="HGPｺﾞｼｯｸM" panose="020B0600000000000000" pitchFamily="50" charset="-128"/>
                <a:ea typeface="HGPｺﾞｼｯｸM" panose="020B0600000000000000" pitchFamily="50" charset="-128"/>
                <a:cs typeface="+mn-cs"/>
              </a:rPr>
              <a:t>府の事業化等支援部局</a:t>
            </a:r>
            <a:endParaRPr kumimoji="1" lang="en-US" altLang="ja-JP" sz="1050" b="0" i="0" u="none" strike="noStrike" kern="1200" cap="none" spc="0" normalizeH="0" baseline="0" noProof="0" dirty="0">
              <a:ln>
                <a:noFill/>
              </a:ln>
              <a:solidFill>
                <a:srgbClr val="000000">
                  <a:hueOff val="0"/>
                  <a:satOff val="0"/>
                  <a:lumOff val="0"/>
                  <a:alphaOff val="0"/>
                </a:srgbClr>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466725" rtl="0" eaLnBrk="0" fontAlgn="base" latinLnBrk="0" hangingPunct="0">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srgbClr val="000000">
                    <a:hueOff val="0"/>
                    <a:satOff val="0"/>
                    <a:lumOff val="0"/>
                    <a:alphaOff val="0"/>
                  </a:srgbClr>
                </a:solidFill>
                <a:effectLst/>
                <a:uLnTx/>
                <a:uFillTx/>
                <a:latin typeface="HGPｺﾞｼｯｸM" panose="020B0600000000000000" pitchFamily="50" charset="-128"/>
                <a:ea typeface="HGPｺﾞｼｯｸM" panose="020B0600000000000000" pitchFamily="50" charset="-128"/>
                <a:cs typeface="+mn-cs"/>
              </a:rPr>
              <a:t>施策による支援</a:t>
            </a:r>
            <a:endParaRPr kumimoji="1" lang="en-US" altLang="ja-JP" sz="1050" b="0" i="0" u="none" strike="noStrike" kern="1200" cap="none" spc="0" normalizeH="0" baseline="0" noProof="0" dirty="0">
              <a:ln>
                <a:noFill/>
              </a:ln>
              <a:solidFill>
                <a:srgbClr val="000000">
                  <a:hueOff val="0"/>
                  <a:satOff val="0"/>
                  <a:lumOff val="0"/>
                  <a:alphaOff val="0"/>
                </a:srgbClr>
              </a:solidFill>
              <a:effectLst/>
              <a:uLnTx/>
              <a:uFillTx/>
              <a:latin typeface="HGPｺﾞｼｯｸM" panose="020B0600000000000000" pitchFamily="50" charset="-128"/>
              <a:ea typeface="HGPｺﾞｼｯｸM" panose="020B0600000000000000" pitchFamily="50" charset="-128"/>
              <a:cs typeface="+mn-cs"/>
            </a:endParaRPr>
          </a:p>
        </p:txBody>
      </p:sp>
      <p:sp>
        <p:nvSpPr>
          <p:cNvPr id="65" name="フリーフォーム 64">
            <a:extLst>
              <a:ext uri="{FF2B5EF4-FFF2-40B4-BE49-F238E27FC236}">
                <a16:creationId xmlns:a16="http://schemas.microsoft.com/office/drawing/2014/main" id="{3CD0D787-5A7A-4A58-9DEC-B54B047ABFB9}"/>
              </a:ext>
            </a:extLst>
          </p:cNvPr>
          <p:cNvSpPr/>
          <p:nvPr/>
        </p:nvSpPr>
        <p:spPr bwMode="auto">
          <a:xfrm>
            <a:off x="7565130" y="1136129"/>
            <a:ext cx="1306614" cy="1631950"/>
          </a:xfrm>
          <a:custGeom>
            <a:avLst/>
            <a:gdLst>
              <a:gd name="connsiteX0" fmla="*/ 0 w 1880087"/>
              <a:gd name="connsiteY0" fmla="*/ 346136 h 2307573"/>
              <a:gd name="connsiteX1" fmla="*/ 940044 w 1880087"/>
              <a:gd name="connsiteY1" fmla="*/ 346136 h 2307573"/>
              <a:gd name="connsiteX2" fmla="*/ 940044 w 1880087"/>
              <a:gd name="connsiteY2" fmla="*/ 0 h 2307573"/>
              <a:gd name="connsiteX3" fmla="*/ 1880087 w 1880087"/>
              <a:gd name="connsiteY3" fmla="*/ 1153787 h 2307573"/>
              <a:gd name="connsiteX4" fmla="*/ 940044 w 1880087"/>
              <a:gd name="connsiteY4" fmla="*/ 2307573 h 2307573"/>
              <a:gd name="connsiteX5" fmla="*/ 940044 w 1880087"/>
              <a:gd name="connsiteY5" fmla="*/ 1961437 h 2307573"/>
              <a:gd name="connsiteX6" fmla="*/ 0 w 1880087"/>
              <a:gd name="connsiteY6" fmla="*/ 1961437 h 2307573"/>
              <a:gd name="connsiteX7" fmla="*/ 0 w 1880087"/>
              <a:gd name="connsiteY7" fmla="*/ 346136 h 230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0087" h="2307573">
                <a:moveTo>
                  <a:pt x="0" y="346136"/>
                </a:moveTo>
                <a:lnTo>
                  <a:pt x="940044" y="346136"/>
                </a:lnTo>
                <a:lnTo>
                  <a:pt x="940044" y="0"/>
                </a:lnTo>
                <a:lnTo>
                  <a:pt x="1880087" y="1153787"/>
                </a:lnTo>
                <a:lnTo>
                  <a:pt x="940044" y="2307573"/>
                </a:lnTo>
                <a:lnTo>
                  <a:pt x="940044" y="1961437"/>
                </a:lnTo>
                <a:lnTo>
                  <a:pt x="0" y="1961437"/>
                </a:lnTo>
                <a:lnTo>
                  <a:pt x="0" y="346136"/>
                </a:lnTo>
                <a:close/>
              </a:path>
            </a:pathLst>
          </a:custGeom>
          <a:solidFill>
            <a:srgbClr val="FFCC66">
              <a:alpha val="89804"/>
            </a:srgbClr>
          </a:solidFill>
          <a:ln>
            <a:solidFill>
              <a:schemeClr val="bg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72000" tIns="352486" rIns="506223" bIns="352486" spcCol="1270" anchor="ctr"/>
          <a:lstStyle/>
          <a:p>
            <a:pPr marL="57150" marR="0" lvl="1" indent="-57150" algn="l" defTabSz="444500" rtl="0" eaLnBrk="0" fontAlgn="base" latinLnBrk="0" hangingPunct="0">
              <a:lnSpc>
                <a:spcPct val="90000"/>
              </a:lnSpc>
              <a:spcBef>
                <a:spcPct val="0"/>
              </a:spcBef>
              <a:spcAft>
                <a:spcPct val="15000"/>
              </a:spcAft>
              <a:buClrTx/>
              <a:buSzTx/>
              <a:buFontTx/>
              <a:buChar char="••"/>
              <a:tabLst/>
              <a:defRPr/>
            </a:pPr>
            <a:r>
              <a:rPr kumimoji="1" lang="ja-JP" altLang="en-US" sz="1050" i="0"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次世代技術の大規模な普及</a:t>
            </a:r>
          </a:p>
        </p:txBody>
      </p:sp>
      <p:grpSp>
        <p:nvGrpSpPr>
          <p:cNvPr id="6188" name="グループ化 3">
            <a:extLst>
              <a:ext uri="{FF2B5EF4-FFF2-40B4-BE49-F238E27FC236}">
                <a16:creationId xmlns:a16="http://schemas.microsoft.com/office/drawing/2014/main" id="{C061D830-E990-488C-9481-F24F8A3905DF}"/>
              </a:ext>
            </a:extLst>
          </p:cNvPr>
          <p:cNvGrpSpPr>
            <a:grpSpLocks/>
          </p:cNvGrpSpPr>
          <p:nvPr/>
        </p:nvGrpSpPr>
        <p:grpSpPr bwMode="auto">
          <a:xfrm>
            <a:off x="427832" y="763066"/>
            <a:ext cx="2124075" cy="327025"/>
            <a:chOff x="324050" y="4164285"/>
            <a:chExt cx="2149893" cy="327548"/>
          </a:xfrm>
        </p:grpSpPr>
        <p:sp>
          <p:nvSpPr>
            <p:cNvPr id="35" name="右矢印 34">
              <a:extLst>
                <a:ext uri="{FF2B5EF4-FFF2-40B4-BE49-F238E27FC236}">
                  <a16:creationId xmlns:a16="http://schemas.microsoft.com/office/drawing/2014/main" id="{7960EB82-5BC0-4D0F-831A-B7172D669DC7}"/>
                </a:ext>
              </a:extLst>
            </p:cNvPr>
            <p:cNvSpPr/>
            <p:nvPr/>
          </p:nvSpPr>
          <p:spPr>
            <a:xfrm>
              <a:off x="362613" y="4194496"/>
              <a:ext cx="2111330" cy="297337"/>
            </a:xfrm>
            <a:prstGeom prst="rightArrow">
              <a:avLst>
                <a:gd name="adj1" fmla="val 100000"/>
                <a:gd name="adj2" fmla="val 43895"/>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3" name="右矢印 2">
              <a:extLst>
                <a:ext uri="{FF2B5EF4-FFF2-40B4-BE49-F238E27FC236}">
                  <a16:creationId xmlns:a16="http://schemas.microsoft.com/office/drawing/2014/main" id="{4AD4FFF0-2583-4772-8A85-954302A2875D}"/>
                </a:ext>
              </a:extLst>
            </p:cNvPr>
            <p:cNvSpPr/>
            <p:nvPr/>
          </p:nvSpPr>
          <p:spPr>
            <a:xfrm>
              <a:off x="324050" y="4164285"/>
              <a:ext cx="2111330" cy="297338"/>
            </a:xfrm>
            <a:prstGeom prst="rightArrow">
              <a:avLst>
                <a:gd name="adj1" fmla="val 100000"/>
                <a:gd name="adj2" fmla="val 43895"/>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rPr>
                <a:t>シーズ等調査</a:t>
              </a:r>
            </a:p>
          </p:txBody>
        </p:sp>
      </p:grpSp>
      <p:grpSp>
        <p:nvGrpSpPr>
          <p:cNvPr id="6189" name="グループ化 36">
            <a:extLst>
              <a:ext uri="{FF2B5EF4-FFF2-40B4-BE49-F238E27FC236}">
                <a16:creationId xmlns:a16="http://schemas.microsoft.com/office/drawing/2014/main" id="{C34EF7C3-2DB6-4406-AAB7-1BE099FE471D}"/>
              </a:ext>
            </a:extLst>
          </p:cNvPr>
          <p:cNvGrpSpPr>
            <a:grpSpLocks/>
          </p:cNvGrpSpPr>
          <p:nvPr/>
        </p:nvGrpSpPr>
        <p:grpSpPr bwMode="auto">
          <a:xfrm>
            <a:off x="6507957" y="782116"/>
            <a:ext cx="2384425" cy="336550"/>
            <a:chOff x="343741" y="4183733"/>
            <a:chExt cx="2130202" cy="336675"/>
          </a:xfrm>
        </p:grpSpPr>
        <p:sp>
          <p:nvSpPr>
            <p:cNvPr id="38" name="右矢印 37">
              <a:extLst>
                <a:ext uri="{FF2B5EF4-FFF2-40B4-BE49-F238E27FC236}">
                  <a16:creationId xmlns:a16="http://schemas.microsoft.com/office/drawing/2014/main" id="{F996AA17-CA7F-47D4-BDC3-5F37ABC41D1B}"/>
                </a:ext>
              </a:extLst>
            </p:cNvPr>
            <p:cNvSpPr/>
            <p:nvPr/>
          </p:nvSpPr>
          <p:spPr>
            <a:xfrm>
              <a:off x="362178" y="4221847"/>
              <a:ext cx="2111765" cy="298561"/>
            </a:xfrm>
            <a:prstGeom prst="rightArrow">
              <a:avLst>
                <a:gd name="adj1" fmla="val 100000"/>
                <a:gd name="adj2" fmla="val 43895"/>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39" name="右矢印 38">
              <a:extLst>
                <a:ext uri="{FF2B5EF4-FFF2-40B4-BE49-F238E27FC236}">
                  <a16:creationId xmlns:a16="http://schemas.microsoft.com/office/drawing/2014/main" id="{977AEA8E-1CCA-4B41-8A87-75D45CEA9DB9}"/>
                </a:ext>
              </a:extLst>
            </p:cNvPr>
            <p:cNvSpPr/>
            <p:nvPr/>
          </p:nvSpPr>
          <p:spPr>
            <a:xfrm>
              <a:off x="343741" y="4183733"/>
              <a:ext cx="2111764" cy="298561"/>
            </a:xfrm>
            <a:prstGeom prst="rightArrow">
              <a:avLst>
                <a:gd name="adj1" fmla="val 100000"/>
                <a:gd name="adj2" fmla="val 43895"/>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rPr>
                <a:t>普及</a:t>
              </a:r>
            </a:p>
          </p:txBody>
        </p:sp>
      </p:grpSp>
      <p:grpSp>
        <p:nvGrpSpPr>
          <p:cNvPr id="6190" name="グループ化 39">
            <a:extLst>
              <a:ext uri="{FF2B5EF4-FFF2-40B4-BE49-F238E27FC236}">
                <a16:creationId xmlns:a16="http://schemas.microsoft.com/office/drawing/2014/main" id="{5A0F4251-EF36-4951-9FC4-4B54036E05FB}"/>
              </a:ext>
            </a:extLst>
          </p:cNvPr>
          <p:cNvGrpSpPr>
            <a:grpSpLocks/>
          </p:cNvGrpSpPr>
          <p:nvPr/>
        </p:nvGrpSpPr>
        <p:grpSpPr bwMode="auto">
          <a:xfrm>
            <a:off x="4558507" y="772591"/>
            <a:ext cx="1949450" cy="336550"/>
            <a:chOff x="343741" y="4183733"/>
            <a:chExt cx="2130202" cy="336675"/>
          </a:xfrm>
        </p:grpSpPr>
        <p:sp>
          <p:nvSpPr>
            <p:cNvPr id="41" name="右矢印 40">
              <a:extLst>
                <a:ext uri="{FF2B5EF4-FFF2-40B4-BE49-F238E27FC236}">
                  <a16:creationId xmlns:a16="http://schemas.microsoft.com/office/drawing/2014/main" id="{A491E25A-EDB8-4F9C-8948-933094F1A50B}"/>
                </a:ext>
              </a:extLst>
            </p:cNvPr>
            <p:cNvSpPr/>
            <p:nvPr/>
          </p:nvSpPr>
          <p:spPr>
            <a:xfrm>
              <a:off x="362822" y="4221847"/>
              <a:ext cx="2111121" cy="298561"/>
            </a:xfrm>
            <a:prstGeom prst="rightArrow">
              <a:avLst>
                <a:gd name="adj1" fmla="val 100000"/>
                <a:gd name="adj2" fmla="val 43895"/>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42" name="右矢印 41">
              <a:extLst>
                <a:ext uri="{FF2B5EF4-FFF2-40B4-BE49-F238E27FC236}">
                  <a16:creationId xmlns:a16="http://schemas.microsoft.com/office/drawing/2014/main" id="{A8282939-8515-42B7-9506-AB2FF4620048}"/>
                </a:ext>
              </a:extLst>
            </p:cNvPr>
            <p:cNvSpPr/>
            <p:nvPr/>
          </p:nvSpPr>
          <p:spPr>
            <a:xfrm>
              <a:off x="343741" y="4183733"/>
              <a:ext cx="2111120" cy="298561"/>
            </a:xfrm>
            <a:prstGeom prst="rightArrow">
              <a:avLst>
                <a:gd name="adj1" fmla="val 100000"/>
                <a:gd name="adj2" fmla="val 43895"/>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rPr>
                <a:t>実用化・事業化</a:t>
              </a:r>
            </a:p>
          </p:txBody>
        </p:sp>
      </p:grpSp>
      <p:sp>
        <p:nvSpPr>
          <p:cNvPr id="6199" name="テキスト ボックス 5">
            <a:extLst>
              <a:ext uri="{FF2B5EF4-FFF2-40B4-BE49-F238E27FC236}">
                <a16:creationId xmlns:a16="http://schemas.microsoft.com/office/drawing/2014/main" id="{F0DD426B-F6A3-4C62-BD74-58CCBAE500CB}"/>
              </a:ext>
            </a:extLst>
          </p:cNvPr>
          <p:cNvSpPr txBox="1">
            <a:spLocks noChangeArrowheads="1"/>
          </p:cNvSpPr>
          <p:nvPr/>
        </p:nvSpPr>
        <p:spPr bwMode="auto">
          <a:xfrm>
            <a:off x="8912225" y="920750"/>
            <a:ext cx="993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2030</a:t>
            </a: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年</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2050</a:t>
            </a: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年</a:t>
            </a:r>
          </a:p>
        </p:txBody>
      </p:sp>
      <p:sp>
        <p:nvSpPr>
          <p:cNvPr id="9" name="星: 16 pt 8">
            <a:extLst>
              <a:ext uri="{FF2B5EF4-FFF2-40B4-BE49-F238E27FC236}">
                <a16:creationId xmlns:a16="http://schemas.microsoft.com/office/drawing/2014/main" id="{B7010DB6-4B17-436F-986A-F17B34CECBA2}"/>
              </a:ext>
            </a:extLst>
          </p:cNvPr>
          <p:cNvSpPr/>
          <p:nvPr/>
        </p:nvSpPr>
        <p:spPr>
          <a:xfrm>
            <a:off x="8996363" y="4543425"/>
            <a:ext cx="723900" cy="1895475"/>
          </a:xfrm>
          <a:prstGeom prst="star16">
            <a:avLst>
              <a:gd name="adj" fmla="val 45608"/>
            </a:avLst>
          </a:prstGeom>
          <a:solidFill>
            <a:srgbClr val="FF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vert="eaVert"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rPr>
              <a:t>カーボンニュートラル</a:t>
            </a:r>
            <a:endParaRPr kumimoji="1" lang="en-US" altLang="ja-JP" sz="1050" b="1" i="0" u="none" strike="noStrike" kern="12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127" name="右矢印 1">
            <a:extLst>
              <a:ext uri="{FF2B5EF4-FFF2-40B4-BE49-F238E27FC236}">
                <a16:creationId xmlns:a16="http://schemas.microsoft.com/office/drawing/2014/main" id="{B53A455C-2312-4BCA-953D-1CA4F04C53CE}"/>
              </a:ext>
            </a:extLst>
          </p:cNvPr>
          <p:cNvSpPr/>
          <p:nvPr/>
        </p:nvSpPr>
        <p:spPr>
          <a:xfrm>
            <a:off x="203199" y="3330108"/>
            <a:ext cx="3611469" cy="717550"/>
          </a:xfrm>
          <a:prstGeom prst="rightArrow">
            <a:avLst>
              <a:gd name="adj1" fmla="val 100000"/>
              <a:gd name="adj2" fmla="val 50000"/>
            </a:avLst>
          </a:prstGeom>
          <a:solidFill>
            <a:srgbClr val="66FF66"/>
          </a:solidFill>
          <a:ln w="6350"/>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環境・エネルギー技術シーズ調査・普及事業</a:t>
            </a:r>
            <a:endParaRPr kumimoji="1" lang="en-US" altLang="ja-JP" sz="105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10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R3</a:t>
            </a:r>
            <a:r>
              <a:rPr kumimoji="1" lang="ja-JP" altLang="en-US" sz="10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10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R4</a:t>
            </a:r>
            <a:r>
              <a:rPr kumimoji="1" lang="ja-JP" altLang="en-US" sz="10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endParaRPr kumimoji="1" lang="en-US" altLang="ja-JP" sz="10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r>
              <a:rPr lang="ja-JP" altLang="en-US" sz="1050" dirty="0">
                <a:solidFill>
                  <a:srgbClr val="000000"/>
                </a:solidFill>
                <a:latin typeface="HGPｺﾞｼｯｸM" panose="020B0600000000000000" pitchFamily="50" charset="-128"/>
                <a:ea typeface="HGPｺﾞｼｯｸM" panose="020B0600000000000000" pitchFamily="50" charset="-128"/>
              </a:rPr>
              <a:t>・将来技術シーズ等の調査</a:t>
            </a:r>
            <a:endParaRPr lang="en-US" altLang="ja-JP" sz="1050" dirty="0">
              <a:solidFill>
                <a:srgbClr val="000000"/>
              </a:solidFill>
              <a:latin typeface="HGPｺﾞｼｯｸM" panose="020B0600000000000000" pitchFamily="50" charset="-128"/>
              <a:ea typeface="HGPｺﾞｼｯｸM" panose="020B0600000000000000" pitchFamily="50" charset="-128"/>
            </a:endParaRPr>
          </a:p>
          <a:p>
            <a:pPr marL="0" marR="0" lvl="0" indent="0" defTabSz="914400" rtl="0" eaLnBrk="0" fontAlgn="base" latinLnBrk="0" hangingPunct="0">
              <a:lnSpc>
                <a:spcPct val="100000"/>
              </a:lnSpc>
              <a:spcBef>
                <a:spcPct val="0"/>
              </a:spcBef>
              <a:spcAft>
                <a:spcPct val="0"/>
              </a:spcAft>
              <a:buClrTx/>
              <a:buSzTx/>
              <a:buFontTx/>
              <a:buNone/>
              <a:tabLst/>
              <a:defRPr/>
            </a:pPr>
            <a:r>
              <a:rPr lang="ja-JP" altLang="en-US" sz="1050" dirty="0">
                <a:solidFill>
                  <a:srgbClr val="000000"/>
                </a:solidFill>
                <a:latin typeface="HGPｺﾞｼｯｸM" panose="020B0600000000000000" pitchFamily="50" charset="-128"/>
                <a:ea typeface="HGPｺﾞｼｯｸM" panose="020B0600000000000000" pitchFamily="50" charset="-128"/>
              </a:rPr>
              <a:t>・事業者や府民等に向けた啓発による機運醸成</a:t>
            </a:r>
            <a:endParaRPr kumimoji="1" lang="ja-JP" altLang="en-US" sz="10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28" name="右矢印 21">
            <a:extLst>
              <a:ext uri="{FF2B5EF4-FFF2-40B4-BE49-F238E27FC236}">
                <a16:creationId xmlns:a16="http://schemas.microsoft.com/office/drawing/2014/main" id="{2BBDE6CF-80C4-4555-9DA7-E5CD1477E0A2}"/>
              </a:ext>
            </a:extLst>
          </p:cNvPr>
          <p:cNvSpPr/>
          <p:nvPr/>
        </p:nvSpPr>
        <p:spPr>
          <a:xfrm>
            <a:off x="3814668" y="3330106"/>
            <a:ext cx="5022945" cy="717551"/>
          </a:xfrm>
          <a:prstGeom prst="rightArrow">
            <a:avLst>
              <a:gd name="adj1" fmla="val 100000"/>
              <a:gd name="adj2" fmla="val 50000"/>
            </a:avLst>
          </a:prstGeom>
          <a:solidFill>
            <a:srgbClr val="FFFF66"/>
          </a:solidFill>
          <a:ln w="9525"/>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万博を契機とした環境・エネルギー先進技術普及事業</a:t>
            </a:r>
            <a:endParaRPr kumimoji="1" lang="en-US" altLang="ja-JP" sz="105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105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R5</a:t>
            </a:r>
            <a:r>
              <a:rPr kumimoji="1" lang="ja-JP" altLang="en-US" sz="105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105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R7</a:t>
            </a:r>
            <a:r>
              <a:rPr kumimoji="1" lang="ja-JP" altLang="en-US" sz="105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endParaRPr kumimoji="1" lang="en-US" altLang="ja-JP" sz="105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r>
              <a:rPr lang="ja-JP" altLang="en-US" sz="1050" dirty="0">
                <a:solidFill>
                  <a:srgbClr val="000000"/>
                </a:solidFill>
                <a:latin typeface="HGPｺﾞｼｯｸM" panose="020B0600000000000000" pitchFamily="50" charset="-128"/>
                <a:ea typeface="HGPｺﾞｼｯｸM" panose="020B0600000000000000" pitchFamily="50" charset="-128"/>
              </a:rPr>
              <a:t>・モデル事業による発信</a:t>
            </a:r>
            <a:endParaRPr lang="en-US" altLang="ja-JP" sz="1050" dirty="0">
              <a:solidFill>
                <a:srgbClr val="000000"/>
              </a:solidFill>
              <a:latin typeface="HGPｺﾞｼｯｸM" panose="020B0600000000000000" pitchFamily="50" charset="-128"/>
              <a:ea typeface="HGPｺﾞｼｯｸM" panose="020B0600000000000000" pitchFamily="50" charset="-128"/>
            </a:endParaRPr>
          </a:p>
          <a:p>
            <a:pPr marL="0" marR="0" lvl="0" indent="0" defTabSz="914400" rtl="0" eaLnBrk="0" fontAlgn="base" latinLnBrk="0" hangingPunct="0">
              <a:lnSpc>
                <a:spcPct val="100000"/>
              </a:lnSpc>
              <a:spcBef>
                <a:spcPct val="0"/>
              </a:spcBef>
              <a:spcAft>
                <a:spcPct val="0"/>
              </a:spcAft>
              <a:buClrTx/>
              <a:buSzTx/>
              <a:buFontTx/>
              <a:buNone/>
              <a:tabLst/>
              <a:defRPr/>
            </a:pPr>
            <a:r>
              <a:rPr kumimoji="1" lang="ja-JP" altLang="en-US" sz="105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・事業者向けセミナー、府民向けイベント等での情報発信</a:t>
            </a:r>
          </a:p>
        </p:txBody>
      </p:sp>
      <p:sp>
        <p:nvSpPr>
          <p:cNvPr id="60" name="角丸四角形 3">
            <a:extLst>
              <a:ext uri="{FF2B5EF4-FFF2-40B4-BE49-F238E27FC236}">
                <a16:creationId xmlns:a16="http://schemas.microsoft.com/office/drawing/2014/main" id="{1734DD90-2389-4145-B97C-E6016DE6D8DD}"/>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２－３　新技術の普及・社会実装（これまでの府の取組）</a:t>
            </a:r>
            <a:endParaRPr lang="en-US" altLang="ja-JP" sz="2000" b="1" dirty="0">
              <a:latin typeface="Meiryo UI" panose="020B0604030504040204" pitchFamily="50" charset="-128"/>
              <a:ea typeface="Meiryo UI" panose="020B0604030504040204" pitchFamily="50" charset="-128"/>
            </a:endParaRPr>
          </a:p>
        </p:txBody>
      </p:sp>
      <p:sp>
        <p:nvSpPr>
          <p:cNvPr id="64" name="右矢印 1">
            <a:extLst>
              <a:ext uri="{FF2B5EF4-FFF2-40B4-BE49-F238E27FC236}">
                <a16:creationId xmlns:a16="http://schemas.microsoft.com/office/drawing/2014/main" id="{96AE3DDF-F2F2-408B-9F4B-1539EA422D97}"/>
              </a:ext>
            </a:extLst>
          </p:cNvPr>
          <p:cNvSpPr/>
          <p:nvPr/>
        </p:nvSpPr>
        <p:spPr>
          <a:xfrm>
            <a:off x="1496616" y="4094833"/>
            <a:ext cx="4104456" cy="532720"/>
          </a:xfrm>
          <a:prstGeom prst="rightArrow">
            <a:avLst>
              <a:gd name="adj1" fmla="val 100000"/>
              <a:gd name="adj2" fmla="val 50000"/>
            </a:avLst>
          </a:prstGeom>
          <a:solidFill>
            <a:srgbClr val="CCFF99"/>
          </a:solidFill>
          <a:ln w="6350"/>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カーボンニュートラル技術開発・実証事業</a:t>
            </a:r>
            <a:r>
              <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R4</a:t>
            </a:r>
            <a:r>
              <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a:t>
            </a:r>
            <a:r>
              <a:rPr lang="en-US" altLang="ja-JP" sz="1050" dirty="0">
                <a:solidFill>
                  <a:schemeClr val="tx1"/>
                </a:solidFill>
                <a:latin typeface="HGPｺﾞｼｯｸM" panose="020B0600000000000000" pitchFamily="50" charset="-128"/>
                <a:ea typeface="HGPｺﾞｼｯｸM" panose="020B0600000000000000" pitchFamily="50" charset="-128"/>
              </a:rPr>
              <a:t>6</a:t>
            </a:r>
            <a:r>
              <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a:t>
            </a:r>
          </a:p>
          <a:p>
            <a:pPr marL="0" marR="0" lvl="0" indent="0" defTabSz="914400" rtl="0" eaLnBrk="0" fontAlgn="base" latinLnBrk="0" hangingPunct="0">
              <a:lnSpc>
                <a:spcPct val="100000"/>
              </a:lnSpc>
              <a:spcBef>
                <a:spcPct val="0"/>
              </a:spcBef>
              <a:spcAft>
                <a:spcPct val="0"/>
              </a:spcAft>
              <a:buClrTx/>
              <a:buSzTx/>
              <a:buFontTx/>
              <a:buNone/>
              <a:tabLst/>
              <a:defRPr/>
            </a:pPr>
            <a:r>
              <a:rPr lang="ja-JP" altLang="en-US" sz="1050" dirty="0">
                <a:solidFill>
                  <a:schemeClr val="tx1"/>
                </a:solidFill>
                <a:latin typeface="HGPｺﾞｼｯｸM" panose="020B0600000000000000" pitchFamily="50" charset="-128"/>
                <a:ea typeface="HGPｺﾞｼｯｸM" panose="020B0600000000000000" pitchFamily="50" charset="-128"/>
              </a:rPr>
              <a:t>・万博における、</a:t>
            </a:r>
            <a:r>
              <a:rPr lang="en-US" altLang="ja-JP" sz="1050" dirty="0">
                <a:solidFill>
                  <a:schemeClr val="tx1"/>
                </a:solidFill>
                <a:latin typeface="HGPｺﾞｼｯｸM" panose="020B0600000000000000" pitchFamily="50" charset="-128"/>
                <a:ea typeface="HGPｺﾞｼｯｸM" panose="020B0600000000000000" pitchFamily="50" charset="-128"/>
              </a:rPr>
              <a:t>CN</a:t>
            </a:r>
            <a:r>
              <a:rPr lang="ja-JP" altLang="en-US" sz="1050" dirty="0">
                <a:solidFill>
                  <a:schemeClr val="tx1"/>
                </a:solidFill>
                <a:latin typeface="HGPｺﾞｼｯｸM" panose="020B0600000000000000" pitchFamily="50" charset="-128"/>
                <a:ea typeface="HGPｺﾞｼｯｸM" panose="020B0600000000000000" pitchFamily="50" charset="-128"/>
              </a:rPr>
              <a:t>先進技術の実証・実装を目指し、必要な経費の一部を補助する</a:t>
            </a:r>
            <a:endParaRPr lang="en-US" altLang="ja-JP" sz="1050" dirty="0">
              <a:solidFill>
                <a:schemeClr val="tx1"/>
              </a:solidFill>
              <a:latin typeface="HGPｺﾞｼｯｸM" panose="020B0600000000000000" pitchFamily="50" charset="-128"/>
              <a:ea typeface="HGPｺﾞｼｯｸM" panose="020B0600000000000000" pitchFamily="50" charset="-128"/>
            </a:endParaRPr>
          </a:p>
        </p:txBody>
      </p:sp>
      <p:sp>
        <p:nvSpPr>
          <p:cNvPr id="79" name="右矢印 1">
            <a:extLst>
              <a:ext uri="{FF2B5EF4-FFF2-40B4-BE49-F238E27FC236}">
                <a16:creationId xmlns:a16="http://schemas.microsoft.com/office/drawing/2014/main" id="{6F0C6FD6-847F-4C88-A466-ADDB39F1B0B7}"/>
              </a:ext>
            </a:extLst>
          </p:cNvPr>
          <p:cNvSpPr/>
          <p:nvPr/>
        </p:nvSpPr>
        <p:spPr>
          <a:xfrm>
            <a:off x="5655840" y="4088543"/>
            <a:ext cx="3188212" cy="415430"/>
          </a:xfrm>
          <a:prstGeom prst="rightArrow">
            <a:avLst>
              <a:gd name="adj1" fmla="val 100000"/>
              <a:gd name="adj2" fmla="val 50000"/>
            </a:avLst>
          </a:prstGeom>
          <a:solidFill>
            <a:srgbClr val="FFFF00"/>
          </a:solidFill>
          <a:ln w="6350"/>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カーボンニュートラル広報・発信事業</a:t>
            </a:r>
            <a:r>
              <a:rPr kumimoji="1" lang="ja-JP" altLang="en-US" sz="10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10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R7</a:t>
            </a:r>
            <a:r>
              <a:rPr lang="ja-JP" altLang="en-US" sz="1050" dirty="0">
                <a:solidFill>
                  <a:schemeClr val="tx1"/>
                </a:solidFill>
                <a:latin typeface="HGPｺﾞｼｯｸM" panose="020B0600000000000000" pitchFamily="50" charset="-128"/>
                <a:ea typeface="HGPｺﾞｼｯｸM" panose="020B0600000000000000" pitchFamily="50" charset="-128"/>
              </a:rPr>
              <a:t>）</a:t>
            </a:r>
            <a:endPar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sz="1050" dirty="0">
                <a:solidFill>
                  <a:srgbClr val="000000"/>
                </a:solidFill>
                <a:latin typeface="HGPｺﾞｼｯｸM" panose="020B0600000000000000" pitchFamily="50" charset="-128"/>
                <a:ea typeface="HGPｺﾞｼｯｸM" panose="020B0600000000000000" pitchFamily="50" charset="-128"/>
              </a:rPr>
              <a:t>・支援してきた先進技術</a:t>
            </a:r>
            <a:r>
              <a:rPr lang="ja-JP" altLang="en-US" sz="1050" dirty="0">
                <a:solidFill>
                  <a:schemeClr val="tx1"/>
                </a:solidFill>
                <a:highlight>
                  <a:srgbClr val="FFFF00"/>
                </a:highlight>
                <a:latin typeface="HGPｺﾞｼｯｸM" panose="020B0600000000000000" pitchFamily="50" charset="-128"/>
                <a:ea typeface="HGPｺﾞｼｯｸM" panose="020B0600000000000000" pitchFamily="50" charset="-128"/>
              </a:rPr>
              <a:t>等</a:t>
            </a:r>
            <a:r>
              <a:rPr lang="ja-JP" altLang="en-US" sz="1050" dirty="0">
                <a:solidFill>
                  <a:srgbClr val="000000"/>
                </a:solidFill>
                <a:latin typeface="HGPｺﾞｼｯｸM" panose="020B0600000000000000" pitchFamily="50" charset="-128"/>
                <a:ea typeface="HGPｺﾞｼｯｸM" panose="020B0600000000000000" pitchFamily="50" charset="-128"/>
              </a:rPr>
              <a:t>を万博会場内外で発信</a:t>
            </a:r>
            <a:endParaRPr lang="en-US" altLang="ja-JP" sz="1050" dirty="0">
              <a:solidFill>
                <a:srgbClr val="000000"/>
              </a:solidFill>
              <a:latin typeface="HGPｺﾞｼｯｸM" panose="020B0600000000000000" pitchFamily="50" charset="-128"/>
              <a:ea typeface="HGPｺﾞｼｯｸM" panose="020B0600000000000000" pitchFamily="50" charset="-128"/>
            </a:endParaRPr>
          </a:p>
        </p:txBody>
      </p:sp>
      <p:sp>
        <p:nvSpPr>
          <p:cNvPr id="80" name="右矢印 1">
            <a:extLst>
              <a:ext uri="{FF2B5EF4-FFF2-40B4-BE49-F238E27FC236}">
                <a16:creationId xmlns:a16="http://schemas.microsoft.com/office/drawing/2014/main" id="{BF5C865E-36ED-403B-B372-C8618112147E}"/>
              </a:ext>
            </a:extLst>
          </p:cNvPr>
          <p:cNvSpPr/>
          <p:nvPr/>
        </p:nvSpPr>
        <p:spPr>
          <a:xfrm>
            <a:off x="5649322" y="5005087"/>
            <a:ext cx="3291311" cy="479285"/>
          </a:xfrm>
          <a:prstGeom prst="rightArrow">
            <a:avLst>
              <a:gd name="adj1" fmla="val 100000"/>
              <a:gd name="adj2" fmla="val 50000"/>
            </a:avLst>
          </a:prstGeom>
          <a:solidFill>
            <a:srgbClr val="CCFF99"/>
          </a:solidFill>
          <a:ln w="6350"/>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カーボンニュートラル技術ビジネス化推進事業</a:t>
            </a:r>
            <a:r>
              <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R7</a:t>
            </a:r>
            <a:r>
              <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a:t>
            </a:r>
          </a:p>
          <a:p>
            <a:pPr marL="0" marR="0" lvl="0" indent="0" defTabSz="914400" rtl="0" eaLnBrk="0" fontAlgn="base" latinLnBrk="0" hangingPunct="0">
              <a:lnSpc>
                <a:spcPts val="1100"/>
              </a:lnSpc>
              <a:spcBef>
                <a:spcPct val="0"/>
              </a:spcBef>
              <a:spcAft>
                <a:spcPct val="0"/>
              </a:spcAft>
              <a:buClrTx/>
              <a:buSzTx/>
              <a:buFontTx/>
              <a:buNone/>
              <a:tabLst/>
              <a:defRPr/>
            </a:pPr>
            <a:r>
              <a:rPr lang="ja-JP" altLang="en-US" sz="1050" dirty="0">
                <a:solidFill>
                  <a:schemeClr val="tx1"/>
                </a:solidFill>
                <a:latin typeface="HGPｺﾞｼｯｸM" panose="020B0600000000000000" pitchFamily="50" charset="-128"/>
                <a:ea typeface="HGPｺﾞｼｯｸM" panose="020B0600000000000000" pitchFamily="50" charset="-128"/>
              </a:rPr>
              <a:t>・全国初の</a:t>
            </a:r>
            <a:r>
              <a:rPr lang="en-US" altLang="ja-JP" sz="1050" dirty="0">
                <a:solidFill>
                  <a:schemeClr val="tx1"/>
                </a:solidFill>
                <a:latin typeface="HGPｺﾞｼｯｸM" panose="020B0600000000000000" pitchFamily="50" charset="-128"/>
                <a:ea typeface="HGPｺﾞｼｯｸM" panose="020B0600000000000000" pitchFamily="50" charset="-128"/>
              </a:rPr>
              <a:t>CN</a:t>
            </a:r>
            <a:r>
              <a:rPr lang="ja-JP" altLang="en-US" sz="1050" dirty="0">
                <a:solidFill>
                  <a:schemeClr val="tx1"/>
                </a:solidFill>
                <a:latin typeface="HGPｺﾞｼｯｸM" panose="020B0600000000000000" pitchFamily="50" charset="-128"/>
                <a:ea typeface="HGPｺﾞｼｯｸM" panose="020B0600000000000000" pitchFamily="50" charset="-128"/>
              </a:rPr>
              <a:t>技術の実装化支援等を行う拠点機能を整備し、企業のビジネス化プロジェクトを創出</a:t>
            </a:r>
            <a:endParaRPr lang="en-US" altLang="ja-JP" sz="1050" dirty="0">
              <a:solidFill>
                <a:schemeClr val="tx1"/>
              </a:solidFill>
              <a:latin typeface="HGPｺﾞｼｯｸM" panose="020B0600000000000000" pitchFamily="50" charset="-128"/>
              <a:ea typeface="HGPｺﾞｼｯｸM" panose="020B0600000000000000" pitchFamily="50" charset="-128"/>
            </a:endParaRPr>
          </a:p>
        </p:txBody>
      </p:sp>
      <p:sp>
        <p:nvSpPr>
          <p:cNvPr id="82" name="右矢印 1">
            <a:extLst>
              <a:ext uri="{FF2B5EF4-FFF2-40B4-BE49-F238E27FC236}">
                <a16:creationId xmlns:a16="http://schemas.microsoft.com/office/drawing/2014/main" id="{F04F0197-F876-4BAA-8AA7-F0893CE227A8}"/>
              </a:ext>
            </a:extLst>
          </p:cNvPr>
          <p:cNvSpPr/>
          <p:nvPr/>
        </p:nvSpPr>
        <p:spPr>
          <a:xfrm>
            <a:off x="0" y="6503254"/>
            <a:ext cx="8835691" cy="352824"/>
          </a:xfrm>
          <a:prstGeom prst="rightArrow">
            <a:avLst>
              <a:gd name="adj1" fmla="val 100000"/>
              <a:gd name="adj2" fmla="val 50000"/>
            </a:avLst>
          </a:prstGeom>
          <a:solidFill>
            <a:srgbClr val="CCFF99"/>
          </a:solidFill>
          <a:ln w="6350"/>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水素関連ビジネス創出基盤形成事業</a:t>
            </a:r>
            <a:r>
              <a:rPr kumimoji="1" lang="ja-JP" altLang="en-US" sz="10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10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H27</a:t>
            </a:r>
            <a:r>
              <a:rPr kumimoji="1" lang="ja-JP" altLang="en-US" sz="10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sz="1050" dirty="0">
                <a:solidFill>
                  <a:srgbClr val="000000"/>
                </a:solidFill>
                <a:latin typeface="HGPｺﾞｼｯｸM" panose="020B0600000000000000" pitchFamily="50" charset="-128"/>
                <a:ea typeface="HGPｺﾞｼｯｸM" panose="020B0600000000000000" pitchFamily="50" charset="-128"/>
              </a:rPr>
              <a:t>産学官が一体となって、水素利用の拡大に向けた取組みを推進する「</a:t>
            </a:r>
            <a:r>
              <a:rPr lang="en-US" altLang="ja-JP" sz="1050" dirty="0">
                <a:solidFill>
                  <a:srgbClr val="000000"/>
                </a:solidFill>
                <a:latin typeface="HGPｺﾞｼｯｸM" panose="020B0600000000000000" pitchFamily="50" charset="-128"/>
                <a:ea typeface="HGPｺﾞｼｯｸM" panose="020B0600000000000000" pitchFamily="50" charset="-128"/>
              </a:rPr>
              <a:t>H2Osaka(</a:t>
            </a:r>
            <a:r>
              <a:rPr lang="ja-JP" altLang="en-US" sz="1050" dirty="0">
                <a:solidFill>
                  <a:srgbClr val="000000"/>
                </a:solidFill>
                <a:latin typeface="HGPｺﾞｼｯｸM" panose="020B0600000000000000" pitchFamily="50" charset="-128"/>
                <a:ea typeface="HGPｺﾞｼｯｸM" panose="020B0600000000000000" pitchFamily="50" charset="-128"/>
              </a:rPr>
              <a:t>エイチツーオーサカ</a:t>
            </a:r>
            <a:r>
              <a:rPr lang="en-US" altLang="ja-JP" sz="1050" dirty="0">
                <a:solidFill>
                  <a:srgbClr val="000000"/>
                </a:solidFill>
                <a:latin typeface="HGPｺﾞｼｯｸM" panose="020B0600000000000000" pitchFamily="50" charset="-128"/>
                <a:ea typeface="HGPｺﾞｼｯｸM" panose="020B0600000000000000" pitchFamily="50" charset="-128"/>
              </a:rPr>
              <a:t>)</a:t>
            </a:r>
            <a:r>
              <a:rPr lang="ja-JP" altLang="en-US" sz="1050" dirty="0">
                <a:solidFill>
                  <a:srgbClr val="000000"/>
                </a:solidFill>
                <a:latin typeface="HGPｺﾞｼｯｸM" panose="020B0600000000000000" pitchFamily="50" charset="-128"/>
                <a:ea typeface="HGPｺﾞｼｯｸM" panose="020B0600000000000000" pitchFamily="50" charset="-128"/>
              </a:rPr>
              <a:t>ビジョン推進会議」を、大阪市・堺市と共同で運営</a:t>
            </a:r>
            <a:endParaRPr lang="en-US" altLang="ja-JP" sz="1050" dirty="0">
              <a:solidFill>
                <a:srgbClr val="000000"/>
              </a:solidFill>
              <a:latin typeface="HGPｺﾞｼｯｸM" panose="020B0600000000000000" pitchFamily="50" charset="-128"/>
              <a:ea typeface="HGPｺﾞｼｯｸM" panose="020B0600000000000000" pitchFamily="50" charset="-128"/>
            </a:endParaRPr>
          </a:p>
        </p:txBody>
      </p:sp>
      <p:sp>
        <p:nvSpPr>
          <p:cNvPr id="83" name="右矢印 1">
            <a:extLst>
              <a:ext uri="{FF2B5EF4-FFF2-40B4-BE49-F238E27FC236}">
                <a16:creationId xmlns:a16="http://schemas.microsoft.com/office/drawing/2014/main" id="{36704CF2-C73A-4213-9AD5-B10863B933C9}"/>
              </a:ext>
            </a:extLst>
          </p:cNvPr>
          <p:cNvSpPr/>
          <p:nvPr/>
        </p:nvSpPr>
        <p:spPr>
          <a:xfrm>
            <a:off x="109537" y="4664606"/>
            <a:ext cx="5491535" cy="502042"/>
          </a:xfrm>
          <a:prstGeom prst="rightArrow">
            <a:avLst>
              <a:gd name="adj1" fmla="val 100000"/>
              <a:gd name="adj2" fmla="val 20469"/>
            </a:avLst>
          </a:prstGeom>
          <a:solidFill>
            <a:srgbClr val="CCFF99"/>
          </a:solidFill>
          <a:ln w="6350"/>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sz="1050" b="1" dirty="0">
                <a:solidFill>
                  <a:schemeClr val="tx1"/>
                </a:solidFill>
                <a:latin typeface="HGPｺﾞｼｯｸM" panose="020B0600000000000000" pitchFamily="50" charset="-128"/>
                <a:ea typeface="HGPｺﾞｼｯｸM" panose="020B0600000000000000" pitchFamily="50" charset="-128"/>
              </a:rPr>
              <a:t>エネルギー産業創出促進事業補助金（旧事業含む）</a:t>
            </a:r>
            <a:r>
              <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H25</a:t>
            </a:r>
            <a:r>
              <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27,H29</a:t>
            </a:r>
            <a:r>
              <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a:t>
            </a:r>
            <a:r>
              <a:rPr lang="en-US" altLang="ja-JP" sz="1050" dirty="0">
                <a:solidFill>
                  <a:schemeClr val="tx1"/>
                </a:solidFill>
                <a:latin typeface="HGPｺﾞｼｯｸM" panose="020B0600000000000000" pitchFamily="50" charset="-128"/>
                <a:ea typeface="HGPｺﾞｼｯｸM" panose="020B0600000000000000" pitchFamily="50" charset="-128"/>
              </a:rPr>
              <a:t>R</a:t>
            </a:r>
            <a:r>
              <a:rPr lang="ja-JP" altLang="en-US" sz="1050" dirty="0">
                <a:solidFill>
                  <a:schemeClr val="tx1"/>
                </a:solidFill>
                <a:latin typeface="HGPｺﾞｼｯｸM" panose="020B0600000000000000" pitchFamily="50" charset="-128"/>
                <a:ea typeface="HGPｺﾞｼｯｸM" panose="020B0600000000000000" pitchFamily="50" charset="-128"/>
              </a:rPr>
              <a:t>６</a:t>
            </a:r>
            <a:r>
              <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a:t>
            </a:r>
          </a:p>
          <a:p>
            <a:pPr marL="0" marR="0" lvl="0" indent="0" defTabSz="914400" rtl="0" eaLnBrk="0" fontAlgn="base" latinLnBrk="0" hangingPunct="0">
              <a:lnSpc>
                <a:spcPct val="100000"/>
              </a:lnSpc>
              <a:spcBef>
                <a:spcPct val="0"/>
              </a:spcBef>
              <a:spcAft>
                <a:spcPct val="0"/>
              </a:spcAft>
              <a:buClrTx/>
              <a:buSzTx/>
              <a:buFontTx/>
              <a:buNone/>
              <a:tabLst/>
              <a:defRPr/>
            </a:pPr>
            <a:r>
              <a:rPr lang="ja-JP" altLang="en-US" sz="1050" dirty="0">
                <a:solidFill>
                  <a:schemeClr val="tx1"/>
                </a:solidFill>
                <a:latin typeface="HGPｺﾞｼｯｸM" panose="020B0600000000000000" pitchFamily="50" charset="-128"/>
                <a:ea typeface="HGPｺﾞｼｯｸM" panose="020B0600000000000000" pitchFamily="50" charset="-128"/>
              </a:rPr>
              <a:t>　　　　・蓄電池、水素・燃料電池等をはじめとするエネルギー関研究開発・実証経費等の支援</a:t>
            </a:r>
            <a:endParaRPr lang="en-US" altLang="ja-JP" sz="1050" dirty="0">
              <a:solidFill>
                <a:schemeClr val="tx1"/>
              </a:solidFill>
              <a:latin typeface="HGPｺﾞｼｯｸM" panose="020B0600000000000000" pitchFamily="50" charset="-128"/>
              <a:ea typeface="HGPｺﾞｼｯｸM" panose="020B0600000000000000" pitchFamily="50" charset="-128"/>
            </a:endParaRPr>
          </a:p>
        </p:txBody>
      </p:sp>
      <p:sp>
        <p:nvSpPr>
          <p:cNvPr id="32" name="右矢印 1">
            <a:extLst>
              <a:ext uri="{FF2B5EF4-FFF2-40B4-BE49-F238E27FC236}">
                <a16:creationId xmlns:a16="http://schemas.microsoft.com/office/drawing/2014/main" id="{C3AE4A58-A95C-4A84-9E7D-AA90E0A6A6CB}"/>
              </a:ext>
            </a:extLst>
          </p:cNvPr>
          <p:cNvSpPr/>
          <p:nvPr/>
        </p:nvSpPr>
        <p:spPr>
          <a:xfrm>
            <a:off x="5655840" y="4537431"/>
            <a:ext cx="3291310" cy="448291"/>
          </a:xfrm>
          <a:prstGeom prst="rightArrow">
            <a:avLst>
              <a:gd name="adj1" fmla="val 100000"/>
              <a:gd name="adj2" fmla="val 50000"/>
            </a:avLst>
          </a:prstGeom>
          <a:solidFill>
            <a:srgbClr val="CCFF99"/>
          </a:solidFill>
          <a:ln w="6350"/>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水素エネルギー産業利用促進事業</a:t>
            </a:r>
            <a:r>
              <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R7</a:t>
            </a:r>
            <a:r>
              <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a:t>
            </a:r>
          </a:p>
          <a:p>
            <a:pPr marL="0" marR="0" lvl="0" indent="0" defTabSz="914400" rtl="0" eaLnBrk="0" fontAlgn="base" latinLnBrk="0" hangingPunct="0">
              <a:lnSpc>
                <a:spcPts val="1100"/>
              </a:lnSpc>
              <a:spcBef>
                <a:spcPct val="0"/>
              </a:spcBef>
              <a:spcAft>
                <a:spcPct val="0"/>
              </a:spcAft>
              <a:buClrTx/>
              <a:buSzTx/>
              <a:buFontTx/>
              <a:buNone/>
              <a:tabLst/>
              <a:defRPr/>
            </a:pPr>
            <a:r>
              <a:rPr lang="ja-JP" altLang="en-US" sz="1050" dirty="0">
                <a:solidFill>
                  <a:schemeClr val="tx1"/>
                </a:solidFill>
                <a:latin typeface="HGPｺﾞｼｯｸM" panose="020B0600000000000000" pitchFamily="50" charset="-128"/>
                <a:ea typeface="HGPｺﾞｼｯｸM" panose="020B0600000000000000" pitchFamily="50" charset="-128"/>
              </a:rPr>
              <a:t>・</a:t>
            </a:r>
            <a:r>
              <a:rPr lang="en-US" altLang="ja-JP" sz="1050" dirty="0">
                <a:solidFill>
                  <a:schemeClr val="tx1"/>
                </a:solidFill>
                <a:latin typeface="HGPｺﾞｼｯｸM" panose="020B0600000000000000" pitchFamily="50" charset="-128"/>
                <a:ea typeface="HGPｺﾞｼｯｸM" panose="020B0600000000000000" pitchFamily="50" charset="-128"/>
              </a:rPr>
              <a:t>FC</a:t>
            </a:r>
            <a:r>
              <a:rPr lang="ja-JP" altLang="en-US" sz="1050" dirty="0">
                <a:solidFill>
                  <a:schemeClr val="tx1"/>
                </a:solidFill>
                <a:latin typeface="HGPｺﾞｼｯｸM" panose="020B0600000000000000" pitchFamily="50" charset="-128"/>
                <a:ea typeface="HGPｺﾞｼｯｸM" panose="020B0600000000000000" pitchFamily="50" charset="-128"/>
              </a:rPr>
              <a:t>商用車等の導入等を行う事業者に対し、必要な経費の一部を補助</a:t>
            </a:r>
            <a:endParaRPr lang="en-US" altLang="ja-JP" sz="1050" dirty="0">
              <a:solidFill>
                <a:schemeClr val="tx1"/>
              </a:solidFill>
              <a:latin typeface="HGPｺﾞｼｯｸM" panose="020B0600000000000000" pitchFamily="50" charset="-128"/>
              <a:ea typeface="HGPｺﾞｼｯｸM" panose="020B0600000000000000" pitchFamily="50" charset="-128"/>
            </a:endParaRPr>
          </a:p>
        </p:txBody>
      </p:sp>
      <p:sp>
        <p:nvSpPr>
          <p:cNvPr id="34" name="右矢印 1">
            <a:extLst>
              <a:ext uri="{FF2B5EF4-FFF2-40B4-BE49-F238E27FC236}">
                <a16:creationId xmlns:a16="http://schemas.microsoft.com/office/drawing/2014/main" id="{76E9551E-214E-4928-BA39-816E952D016E}"/>
              </a:ext>
            </a:extLst>
          </p:cNvPr>
          <p:cNvSpPr/>
          <p:nvPr/>
        </p:nvSpPr>
        <p:spPr>
          <a:xfrm>
            <a:off x="19891" y="6064770"/>
            <a:ext cx="8815800" cy="416513"/>
          </a:xfrm>
          <a:prstGeom prst="rightArrow">
            <a:avLst>
              <a:gd name="adj1" fmla="val 100000"/>
              <a:gd name="adj2" fmla="val 50000"/>
            </a:avLst>
          </a:prstGeom>
          <a:solidFill>
            <a:srgbClr val="CCFF99"/>
          </a:solidFill>
          <a:ln w="6350"/>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カーボンニュートラル技術実装推進事業（旧事業含む）</a:t>
            </a:r>
            <a:r>
              <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a:t>
            </a:r>
            <a:r>
              <a:rPr lang="en-US" altLang="ja-JP" sz="1050" dirty="0">
                <a:solidFill>
                  <a:schemeClr val="tx1"/>
                </a:solidFill>
                <a:latin typeface="HGPｺﾞｼｯｸM" panose="020B0600000000000000" pitchFamily="50" charset="-128"/>
                <a:ea typeface="HGPｺﾞｼｯｸM" panose="020B0600000000000000" pitchFamily="50" charset="-128"/>
              </a:rPr>
              <a:t>H23</a:t>
            </a:r>
            <a:r>
              <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a:t>
            </a:r>
          </a:p>
          <a:p>
            <a:pPr marL="0" marR="0" lvl="0" indent="0" defTabSz="914400" rtl="0" eaLnBrk="0" fontAlgn="base" latinLnBrk="0" hangingPunct="0">
              <a:lnSpc>
                <a:spcPct val="100000"/>
              </a:lnSpc>
              <a:spcBef>
                <a:spcPct val="0"/>
              </a:spcBef>
              <a:spcAft>
                <a:spcPct val="0"/>
              </a:spcAft>
              <a:buClrTx/>
              <a:buSzTx/>
              <a:buFontTx/>
              <a:buNone/>
              <a:tabLst/>
              <a:defRPr/>
            </a:pPr>
            <a:r>
              <a:rPr lang="ja-JP" altLang="en-US" sz="1050" dirty="0">
                <a:solidFill>
                  <a:schemeClr val="tx1"/>
                </a:solidFill>
                <a:latin typeface="HGPｺﾞｼｯｸM" panose="020B0600000000000000" pitchFamily="50" charset="-128"/>
                <a:ea typeface="HGPｺﾞｼｯｸM" panose="020B0600000000000000" pitchFamily="50" charset="-128"/>
              </a:rPr>
              <a:t>・大手・中堅企業や、大阪での技術実装等に意欲を有する中小・スタートアップ企業に対し、ニーズ開拓からビジネス推進までの取組みを実施</a:t>
            </a:r>
            <a:endParaRPr lang="en-US" altLang="ja-JP" sz="1050" dirty="0">
              <a:solidFill>
                <a:schemeClr val="tx1"/>
              </a:solidFill>
              <a:latin typeface="HGPｺﾞｼｯｸM" panose="020B0600000000000000" pitchFamily="50" charset="-128"/>
              <a:ea typeface="HGPｺﾞｼｯｸM" panose="020B0600000000000000" pitchFamily="50" charset="-128"/>
            </a:endParaRPr>
          </a:p>
        </p:txBody>
      </p:sp>
      <p:sp>
        <p:nvSpPr>
          <p:cNvPr id="36" name="右矢印 1">
            <a:extLst>
              <a:ext uri="{FF2B5EF4-FFF2-40B4-BE49-F238E27FC236}">
                <a16:creationId xmlns:a16="http://schemas.microsoft.com/office/drawing/2014/main" id="{7D1C3132-6BE9-4DFA-B46F-0BE6A7C94402}"/>
              </a:ext>
            </a:extLst>
          </p:cNvPr>
          <p:cNvSpPr/>
          <p:nvPr/>
        </p:nvSpPr>
        <p:spPr>
          <a:xfrm>
            <a:off x="5653703" y="5517830"/>
            <a:ext cx="3315276" cy="512604"/>
          </a:xfrm>
          <a:prstGeom prst="rightArrow">
            <a:avLst>
              <a:gd name="adj1" fmla="val 100000"/>
              <a:gd name="adj2" fmla="val 50000"/>
            </a:avLst>
          </a:prstGeom>
          <a:solidFill>
            <a:srgbClr val="66FF66"/>
          </a:solidFill>
          <a:ln w="6350"/>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成長戦略関連総合調査事業</a:t>
            </a:r>
            <a:r>
              <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R7</a:t>
            </a:r>
            <a:r>
              <a:rPr lang="ja-JP" altLang="en-US" sz="1050" dirty="0">
                <a:solidFill>
                  <a:schemeClr val="tx1"/>
                </a:solidFill>
                <a:latin typeface="HGPｺﾞｼｯｸM" panose="020B0600000000000000" pitchFamily="50" charset="-128"/>
                <a:ea typeface="HGPｺﾞｼｯｸM" panose="020B0600000000000000" pitchFamily="50" charset="-128"/>
              </a:rPr>
              <a:t>）</a:t>
            </a:r>
            <a:endParaRPr kumimoji="1" lang="ja-JP" altLang="en-US" sz="105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endParaRPr>
          </a:p>
          <a:p>
            <a:pPr marL="0" marR="0" lvl="0" indent="0" defTabSz="914400" rtl="0" eaLnBrk="0" fontAlgn="base" latinLnBrk="0" hangingPunct="0">
              <a:lnSpc>
                <a:spcPts val="1100"/>
              </a:lnSpc>
              <a:spcBef>
                <a:spcPct val="0"/>
              </a:spcBef>
              <a:spcAft>
                <a:spcPct val="0"/>
              </a:spcAft>
              <a:buClrTx/>
              <a:buSzTx/>
              <a:buFontTx/>
              <a:buNone/>
              <a:tabLst/>
              <a:defRPr/>
            </a:pPr>
            <a:r>
              <a:rPr lang="ja-JP" altLang="en-US" sz="1050" dirty="0">
                <a:solidFill>
                  <a:schemeClr val="tx1"/>
                </a:solidFill>
                <a:latin typeface="HGPｺﾞｼｯｸM" panose="020B0600000000000000" pitchFamily="50" charset="-128"/>
                <a:ea typeface="HGPｺﾞｼｯｸM" panose="020B0600000000000000" pitchFamily="50" charset="-128"/>
              </a:rPr>
              <a:t>・技術を有する府内企業の状況、大阪における需要や課題等を把握</a:t>
            </a:r>
            <a:endParaRPr lang="en-US" altLang="ja-JP" sz="1050" dirty="0">
              <a:solidFill>
                <a:schemeClr val="tx1"/>
              </a:solidFill>
              <a:latin typeface="HGPｺﾞｼｯｸM" panose="020B0600000000000000" pitchFamily="50" charset="-128"/>
              <a:ea typeface="HGPｺﾞｼｯｸM" panose="020B0600000000000000" pitchFamily="50" charset="-128"/>
            </a:endParaRPr>
          </a:p>
        </p:txBody>
      </p:sp>
      <p:sp>
        <p:nvSpPr>
          <p:cNvPr id="37" name="四角形: 角を丸くする 36">
            <a:extLst>
              <a:ext uri="{FF2B5EF4-FFF2-40B4-BE49-F238E27FC236}">
                <a16:creationId xmlns:a16="http://schemas.microsoft.com/office/drawing/2014/main" id="{31D55569-4B4C-49DE-AB51-7782133AE86D}"/>
              </a:ext>
            </a:extLst>
          </p:cNvPr>
          <p:cNvSpPr/>
          <p:nvPr/>
        </p:nvSpPr>
        <p:spPr>
          <a:xfrm>
            <a:off x="109537" y="388177"/>
            <a:ext cx="6058015" cy="324000"/>
          </a:xfrm>
          <a:prstGeom prst="roundRect">
            <a:avLst>
              <a:gd name="adj" fmla="val 50000"/>
            </a:avLst>
          </a:prstGeom>
          <a:solidFill>
            <a:srgbClr val="3AA43A">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次世代技術の普及・社会実装に向けた取組の流れイメージ（凡例）</a:t>
            </a:r>
          </a:p>
        </p:txBody>
      </p:sp>
      <p:sp>
        <p:nvSpPr>
          <p:cNvPr id="40" name="四角形: 角を丸くする 39">
            <a:extLst>
              <a:ext uri="{FF2B5EF4-FFF2-40B4-BE49-F238E27FC236}">
                <a16:creationId xmlns:a16="http://schemas.microsoft.com/office/drawing/2014/main" id="{9C9F1C06-8445-49FA-89D3-A74345555C44}"/>
              </a:ext>
            </a:extLst>
          </p:cNvPr>
          <p:cNvSpPr/>
          <p:nvPr/>
        </p:nvSpPr>
        <p:spPr>
          <a:xfrm>
            <a:off x="93662" y="2972013"/>
            <a:ext cx="3611469" cy="324000"/>
          </a:xfrm>
          <a:prstGeom prst="roundRect">
            <a:avLst>
              <a:gd name="adj" fmla="val 50000"/>
            </a:avLst>
          </a:prstGeom>
          <a:solidFill>
            <a:srgbClr val="3AA43A">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府におけるこれまでの取組</a:t>
            </a:r>
          </a:p>
        </p:txBody>
      </p:sp>
      <p:sp>
        <p:nvSpPr>
          <p:cNvPr id="43" name="スライド番号プレースホルダー 9">
            <a:extLst>
              <a:ext uri="{FF2B5EF4-FFF2-40B4-BE49-F238E27FC236}">
                <a16:creationId xmlns:a16="http://schemas.microsoft.com/office/drawing/2014/main" id="{CCC383C6-AFA3-45A6-AB95-BB6CE8C046C4}"/>
              </a:ext>
            </a:extLst>
          </p:cNvPr>
          <p:cNvSpPr>
            <a:spLocks noGrp="1"/>
          </p:cNvSpPr>
          <p:nvPr>
            <p:ph type="sldNum" sz="quarter" idx="12"/>
          </p:nvPr>
        </p:nvSpPr>
        <p:spPr>
          <a:xfrm>
            <a:off x="7593258" y="1106"/>
            <a:ext cx="2311400" cy="365125"/>
          </a:xfrm>
        </p:spPr>
        <p:txBody>
          <a:bodyPr vert="horz" lIns="91440" tIns="45720" rIns="91440" bIns="45720" rtlCol="0" anchor="ctr"/>
          <a:lstStyle/>
          <a:p>
            <a:fld id="{03334358-8247-4568-97F9-9763B8C66191}" type="slidenum">
              <a:rPr lang="ja-JP" altLang="en-US" sz="1400" b="1">
                <a:solidFill>
                  <a:schemeClr val="bg1"/>
                </a:solidFill>
                <a:latin typeface="BIZ UDPゴシック" panose="020B0400000000000000" pitchFamily="50" charset="-128"/>
                <a:ea typeface="BIZ UDPゴシック" panose="020B0400000000000000" pitchFamily="50" charset="-128"/>
              </a:rPr>
              <a:pPr/>
              <a:t>14</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3">
            <a:extLst>
              <a:ext uri="{FF2B5EF4-FFF2-40B4-BE49-F238E27FC236}">
                <a16:creationId xmlns:a16="http://schemas.microsoft.com/office/drawing/2014/main" id="{69D51D1F-001D-47A2-AF76-3CD3B5655792}"/>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２－３　新技術の普及・社会実装（現状）</a:t>
            </a:r>
            <a:endParaRPr lang="en-US" altLang="ja-JP" sz="2000" b="1" dirty="0">
              <a:latin typeface="Meiryo UI" panose="020B0604030504040204" pitchFamily="50" charset="-128"/>
              <a:ea typeface="Meiryo UI" panose="020B0604030504040204" pitchFamily="50" charset="-128"/>
            </a:endParaRPr>
          </a:p>
        </p:txBody>
      </p:sp>
      <p:sp>
        <p:nvSpPr>
          <p:cNvPr id="10" name="スライド番号プレースホルダー 9">
            <a:extLst>
              <a:ext uri="{FF2B5EF4-FFF2-40B4-BE49-F238E27FC236}">
                <a16:creationId xmlns:a16="http://schemas.microsoft.com/office/drawing/2014/main" id="{1C5D63DF-3B69-820C-7A08-B055A043BBBD}"/>
              </a:ext>
            </a:extLst>
          </p:cNvPr>
          <p:cNvSpPr>
            <a:spLocks noGrp="1"/>
          </p:cNvSpPr>
          <p:nvPr>
            <p:ph type="sldNum" sz="quarter" idx="12"/>
          </p:nvPr>
        </p:nvSpPr>
        <p:spPr>
          <a:xfrm>
            <a:off x="7593258" y="1106"/>
            <a:ext cx="2311400" cy="365125"/>
          </a:xfrm>
        </p:spPr>
        <p:txBody>
          <a:bodyPr vert="horz" lIns="91440" tIns="45720" rIns="91440" bIns="45720" rtlCol="0" anchor="ctr"/>
          <a:lstStyle/>
          <a:p>
            <a:fld id="{03334358-8247-4568-97F9-9763B8C66191}" type="slidenum">
              <a:rPr lang="ja-JP" altLang="en-US" sz="1400" b="1">
                <a:solidFill>
                  <a:schemeClr val="bg1"/>
                </a:solidFill>
                <a:latin typeface="BIZ UDPゴシック" panose="020B0400000000000000" pitchFamily="50" charset="-128"/>
                <a:ea typeface="BIZ UDPゴシック" panose="020B0400000000000000" pitchFamily="50" charset="-128"/>
              </a:rPr>
              <a:pPr/>
              <a:t>15</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64905D5D-5A8F-4940-B58A-849A20D4F0AB}"/>
              </a:ext>
            </a:extLst>
          </p:cNvPr>
          <p:cNvSpPr/>
          <p:nvPr/>
        </p:nvSpPr>
        <p:spPr>
          <a:xfrm>
            <a:off x="2021614" y="1295627"/>
            <a:ext cx="360040" cy="153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1D27C25D-A2EC-4F74-A89D-7B78E3821A0F}"/>
              </a:ext>
            </a:extLst>
          </p:cNvPr>
          <p:cNvSpPr/>
          <p:nvPr/>
        </p:nvSpPr>
        <p:spPr>
          <a:xfrm>
            <a:off x="119121" y="514772"/>
            <a:ext cx="3177695" cy="324000"/>
          </a:xfrm>
          <a:prstGeom prst="roundRect">
            <a:avLst>
              <a:gd name="adj" fmla="val 50000"/>
            </a:avLst>
          </a:prstGeom>
          <a:solidFill>
            <a:srgbClr val="3AA43A">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r>
              <a:rPr lang="ja-JP" altLang="en-US" sz="1800" b="1" dirty="0">
                <a:solidFill>
                  <a:schemeClr val="tx1"/>
                </a:solidFill>
                <a:latin typeface="Meiryo UI" panose="020B0604030504040204" pitchFamily="50" charset="-128"/>
                <a:ea typeface="Meiryo UI" panose="020B0604030504040204" pitchFamily="50" charset="-128"/>
              </a:rPr>
              <a:t>実証が進んできた主な新技術</a:t>
            </a:r>
          </a:p>
        </p:txBody>
      </p:sp>
      <p:sp>
        <p:nvSpPr>
          <p:cNvPr id="4" name="テキスト ボックス 3">
            <a:extLst>
              <a:ext uri="{FF2B5EF4-FFF2-40B4-BE49-F238E27FC236}">
                <a16:creationId xmlns:a16="http://schemas.microsoft.com/office/drawing/2014/main" id="{19FC069D-8D66-4DEE-8680-54BEAE3471F5}"/>
              </a:ext>
            </a:extLst>
          </p:cNvPr>
          <p:cNvSpPr txBox="1"/>
          <p:nvPr/>
        </p:nvSpPr>
        <p:spPr>
          <a:xfrm>
            <a:off x="311914" y="937295"/>
            <a:ext cx="8385502" cy="5893793"/>
          </a:xfrm>
          <a:prstGeom prst="rect">
            <a:avLst/>
          </a:prstGeom>
          <a:noFill/>
        </p:spPr>
        <p:txBody>
          <a:bodyPr wrap="square" rtlCol="0">
            <a:spAutoFit/>
          </a:bodyPr>
          <a:lstStyle/>
          <a:p>
            <a:r>
              <a:rPr kumimoji="1" lang="ja-JP" altLang="en-US" sz="1800" b="1" dirty="0">
                <a:latin typeface="Meiryo UI" panose="020B0604030504040204" pitchFamily="50" charset="-128"/>
                <a:ea typeface="Meiryo UI" panose="020B0604030504040204" pitchFamily="50" charset="-128"/>
              </a:rPr>
              <a:t>◆次世代太陽電池</a:t>
            </a:r>
            <a:endParaRPr kumimoji="1" lang="en-US" altLang="ja-JP" sz="1800" b="1" dirty="0">
              <a:latin typeface="Meiryo UI" panose="020B0604030504040204" pitchFamily="50" charset="-128"/>
              <a:ea typeface="Meiryo UI" panose="020B0604030504040204" pitchFamily="50" charset="-128"/>
            </a:endParaRPr>
          </a:p>
          <a:p>
            <a:pPr marL="285750" indent="-200025">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rPr>
              <a:t>薄型・軽量で曲面にも搭載しやすい柔軟性を持つ「ペロブスカイト太陽電池」が、</a:t>
            </a:r>
            <a:br>
              <a:rPr lang="en-US" altLang="ja-JP" sz="1800" dirty="0">
                <a:latin typeface="Meiryo UI" panose="020B0604030504040204" pitchFamily="50" charset="-128"/>
                <a:ea typeface="Meiryo UI" panose="020B0604030504040204" pitchFamily="50" charset="-128"/>
              </a:rPr>
            </a:br>
            <a:r>
              <a:rPr lang="ja-JP" altLang="en-US" sz="1800" dirty="0">
                <a:latin typeface="Meiryo UI" panose="020B0604030504040204" pitchFamily="50" charset="-128"/>
                <a:ea typeface="Meiryo UI" panose="020B0604030504040204" pitchFamily="50" charset="-128"/>
              </a:rPr>
              <a:t>一部企業では</a:t>
            </a:r>
            <a:r>
              <a:rPr lang="en-US" altLang="ja-JP" sz="1800" dirty="0">
                <a:latin typeface="Meiryo UI" panose="020B0604030504040204" pitchFamily="50" charset="-128"/>
                <a:ea typeface="Meiryo UI" panose="020B0604030504040204" pitchFamily="50" charset="-128"/>
              </a:rPr>
              <a:t>2025</a:t>
            </a:r>
            <a:r>
              <a:rPr lang="ja-JP" altLang="en-US" sz="1800" dirty="0">
                <a:latin typeface="Meiryo UI" panose="020B0604030504040204" pitchFamily="50" charset="-128"/>
                <a:ea typeface="Meiryo UI" panose="020B0604030504040204" pitchFamily="50" charset="-128"/>
              </a:rPr>
              <a:t>年から製品化が開始。</a:t>
            </a:r>
          </a:p>
          <a:p>
            <a:pPr marL="285750" indent="-200025">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rPr>
              <a:t>万博でも会場内外で実証展示。</a:t>
            </a:r>
            <a:endParaRPr lang="en-US" altLang="ja-JP" sz="1800"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lang="ja-JP" altLang="en-US" sz="1800" b="1" dirty="0">
                <a:latin typeface="Meiryo UI" panose="020B0604030504040204" pitchFamily="50" charset="-128"/>
                <a:ea typeface="Meiryo UI" panose="020B0604030504040204" pitchFamily="50" charset="-128"/>
              </a:rPr>
              <a:t>◆水素・アンモニア、合成メタン等の利用</a:t>
            </a:r>
            <a:endParaRPr lang="en-US" altLang="ja-JP" sz="1800" b="1" dirty="0">
              <a:latin typeface="Meiryo UI" panose="020B0604030504040204" pitchFamily="50" charset="-128"/>
              <a:ea typeface="Meiryo UI" panose="020B0604030504040204" pitchFamily="50" charset="-128"/>
            </a:endParaRPr>
          </a:p>
          <a:p>
            <a:pPr marL="285750" indent="-200025">
              <a:buFont typeface="Arial" panose="020B0604020202020204" pitchFamily="34" charset="0"/>
              <a:buChar char="•"/>
            </a:pPr>
            <a:r>
              <a:rPr kumimoji="1" lang="ja-JP" altLang="en-US" sz="1800" dirty="0">
                <a:latin typeface="Meiryo UI" panose="020B0604030504040204" pitchFamily="50" charset="-128"/>
                <a:ea typeface="Meiryo UI" panose="020B0604030504040204" pitchFamily="50" charset="-128"/>
              </a:rPr>
              <a:t>大阪臨海部において、二つの企業グループが、水素・アンモニアの供給拠点整備や</a:t>
            </a:r>
            <a:br>
              <a:rPr kumimoji="1" lang="en-US" altLang="ja-JP" sz="1800" dirty="0">
                <a:latin typeface="Meiryo UI" panose="020B0604030504040204" pitchFamily="50" charset="-128"/>
                <a:ea typeface="Meiryo UI" panose="020B0604030504040204" pitchFamily="50" charset="-128"/>
              </a:rPr>
            </a:br>
            <a:r>
              <a:rPr kumimoji="1" lang="ja-JP" altLang="en-US" sz="1800" dirty="0">
                <a:latin typeface="Meiryo UI" panose="020B0604030504040204" pitchFamily="50" charset="-128"/>
                <a:ea typeface="Meiryo UI" panose="020B0604030504040204" pitchFamily="50" charset="-128"/>
              </a:rPr>
              <a:t>合成メタンの大規模製造に向け検討。</a:t>
            </a:r>
          </a:p>
          <a:p>
            <a:pPr marL="285750" indent="-200025">
              <a:buFont typeface="Arial" panose="020B0604020202020204" pitchFamily="34" charset="0"/>
              <a:buChar char="•"/>
            </a:pPr>
            <a:r>
              <a:rPr kumimoji="1" lang="ja-JP" altLang="en-US" sz="1800" dirty="0">
                <a:latin typeface="Meiryo UI" panose="020B0604030504040204" pitchFamily="50" charset="-128"/>
                <a:ea typeface="Meiryo UI" panose="020B0604030504040204" pitchFamily="50" charset="-128"/>
              </a:rPr>
              <a:t>万博でも水素発電による電力供給や水素技術展示・体験ブースなどが設置。</a:t>
            </a:r>
          </a:p>
          <a:p>
            <a:endParaRPr kumimoji="1" lang="en-US" altLang="ja-JP" dirty="0">
              <a:latin typeface="Meiryo UI" panose="020B0604030504040204" pitchFamily="50" charset="-128"/>
              <a:ea typeface="Meiryo UI" panose="020B0604030504040204" pitchFamily="50" charset="-128"/>
            </a:endParaRPr>
          </a:p>
          <a:p>
            <a:r>
              <a:rPr lang="ja-JP" altLang="en-US" sz="1800" b="1" dirty="0">
                <a:latin typeface="Meiryo UI" panose="020B0604030504040204" pitchFamily="50" charset="-128"/>
                <a:ea typeface="Meiryo UI" panose="020B0604030504040204" pitchFamily="50" charset="-128"/>
              </a:rPr>
              <a:t>◆蓄電池</a:t>
            </a:r>
            <a:endParaRPr lang="en-US" altLang="ja-JP" sz="1800" b="1" dirty="0">
              <a:latin typeface="Meiryo UI" panose="020B0604030504040204" pitchFamily="50" charset="-128"/>
              <a:ea typeface="Meiryo UI" panose="020B0604030504040204" pitchFamily="50" charset="-128"/>
            </a:endParaRPr>
          </a:p>
          <a:p>
            <a:pPr marL="285750" indent="-200025">
              <a:buFont typeface="Arial" panose="020B0604020202020204" pitchFamily="34" charset="0"/>
              <a:buChar char="•"/>
            </a:pPr>
            <a:r>
              <a:rPr kumimoji="1" lang="ja-JP" altLang="en-US" sz="1800" dirty="0">
                <a:latin typeface="Meiryo UI" panose="020B0604030504040204" pitchFamily="50" charset="-128"/>
                <a:ea typeface="Meiryo UI" panose="020B0604030504040204" pitchFamily="50" charset="-128"/>
              </a:rPr>
              <a:t>再エネの主力電源化のためにも、電力の需給調整に活用する蓄電池の配置が不可欠。</a:t>
            </a:r>
          </a:p>
          <a:p>
            <a:pPr marL="285750" indent="-200025">
              <a:buFont typeface="Arial" panose="020B0604020202020204" pitchFamily="34" charset="0"/>
              <a:buChar char="•"/>
            </a:pPr>
            <a:r>
              <a:rPr kumimoji="1" lang="ja-JP" altLang="en-US" sz="1800" dirty="0">
                <a:latin typeface="Meiryo UI" panose="020B0604030504040204" pitchFamily="50" charset="-128"/>
                <a:ea typeface="Meiryo UI" panose="020B0604030504040204" pitchFamily="50" charset="-128"/>
              </a:rPr>
              <a:t>次世代蓄電池技術として全固体</a:t>
            </a:r>
            <a:r>
              <a:rPr kumimoji="1" lang="en-US" altLang="ja-JP" sz="1800" dirty="0" err="1">
                <a:latin typeface="Meiryo UI" panose="020B0604030504040204" pitchFamily="50" charset="-128"/>
                <a:ea typeface="Meiryo UI" panose="020B0604030504040204" pitchFamily="50" charset="-128"/>
              </a:rPr>
              <a:t>LiB</a:t>
            </a:r>
            <a:r>
              <a:rPr kumimoji="1" lang="ja-JP" altLang="en-US" sz="1800" dirty="0">
                <a:latin typeface="Meiryo UI" panose="020B0604030504040204" pitchFamily="50" charset="-128"/>
                <a:ea typeface="Meiryo UI" panose="020B0604030504040204" pitchFamily="50" charset="-128"/>
              </a:rPr>
              <a:t>などの開発が進められている。</a:t>
            </a:r>
          </a:p>
          <a:p>
            <a:endParaRPr kumimoji="1" lang="en-US" altLang="ja-JP" dirty="0">
              <a:latin typeface="Meiryo UI" panose="020B0604030504040204" pitchFamily="50" charset="-128"/>
              <a:ea typeface="Meiryo UI" panose="020B0604030504040204" pitchFamily="50" charset="-128"/>
            </a:endParaRPr>
          </a:p>
          <a:p>
            <a:r>
              <a:rPr kumimoji="1" lang="ja-JP" altLang="en-US" sz="1800" b="1" dirty="0">
                <a:latin typeface="Meiryo UI" panose="020B0604030504040204" pitchFamily="50" charset="-128"/>
                <a:ea typeface="Meiryo UI" panose="020B0604030504040204" pitchFamily="50" charset="-128"/>
              </a:rPr>
              <a:t>◆</a:t>
            </a:r>
            <a:r>
              <a:rPr kumimoji="1" lang="en-US" altLang="ja-JP" sz="1800" b="1" dirty="0">
                <a:latin typeface="Meiryo UI" panose="020B0604030504040204" pitchFamily="50" charset="-128"/>
                <a:ea typeface="Meiryo UI" panose="020B0604030504040204" pitchFamily="50" charset="-128"/>
              </a:rPr>
              <a:t>CO</a:t>
            </a:r>
            <a:r>
              <a:rPr kumimoji="1" lang="en-US" altLang="ja-JP" sz="1800" b="1" baseline="-25000" dirty="0">
                <a:latin typeface="Meiryo UI" panose="020B0604030504040204" pitchFamily="50" charset="-128"/>
                <a:ea typeface="Meiryo UI" panose="020B0604030504040204" pitchFamily="50" charset="-128"/>
              </a:rPr>
              <a:t>2</a:t>
            </a:r>
            <a:r>
              <a:rPr kumimoji="1" lang="ja-JP" altLang="en-US" sz="1800" b="1" dirty="0">
                <a:latin typeface="Meiryo UI" panose="020B0604030504040204" pitchFamily="50" charset="-128"/>
                <a:ea typeface="Meiryo UI" panose="020B0604030504040204" pitchFamily="50" charset="-128"/>
              </a:rPr>
              <a:t>回収等</a:t>
            </a:r>
          </a:p>
          <a:p>
            <a:pPr marL="285750" indent="-200025">
              <a:buFont typeface="Arial" panose="020B0604020202020204" pitchFamily="34" charset="0"/>
              <a:buChar char="•"/>
            </a:pPr>
            <a:r>
              <a:rPr kumimoji="1" lang="en-US" altLang="ja-JP" sz="1800" dirty="0">
                <a:latin typeface="Meiryo UI" panose="020B0604030504040204" pitchFamily="50" charset="-128"/>
                <a:ea typeface="Meiryo UI" panose="020B0604030504040204" pitchFamily="50" charset="-128"/>
              </a:rPr>
              <a:t>CO</a:t>
            </a:r>
            <a:r>
              <a:rPr kumimoji="1" lang="en-US" altLang="ja-JP" sz="1800" baseline="-25000" dirty="0">
                <a:latin typeface="Meiryo UI" panose="020B0604030504040204" pitchFamily="50" charset="-128"/>
                <a:ea typeface="Meiryo UI" panose="020B0604030504040204" pitchFamily="50" charset="-128"/>
              </a:rPr>
              <a:t>2</a:t>
            </a:r>
            <a:r>
              <a:rPr kumimoji="1" lang="ja-JP" altLang="en-US" sz="1800" dirty="0">
                <a:latin typeface="Meiryo UI" panose="020B0604030504040204" pitchFamily="50" charset="-128"/>
                <a:ea typeface="Meiryo UI" panose="020B0604030504040204" pitchFamily="50" charset="-128"/>
              </a:rPr>
              <a:t>回収、</a:t>
            </a:r>
            <a:r>
              <a:rPr kumimoji="1" lang="en-US" altLang="ja-JP" sz="1800" dirty="0">
                <a:latin typeface="Meiryo UI" panose="020B0604030504040204" pitchFamily="50" charset="-128"/>
                <a:ea typeface="Meiryo UI" panose="020B0604030504040204" pitchFamily="50" charset="-128"/>
              </a:rPr>
              <a:t>DAC</a:t>
            </a:r>
            <a:r>
              <a:rPr kumimoji="1" lang="ja-JP" altLang="en-US" sz="1800" dirty="0">
                <a:latin typeface="Meiryo UI" panose="020B0604030504040204" pitchFamily="50" charset="-128"/>
                <a:ea typeface="Meiryo UI" panose="020B0604030504040204" pitchFamily="50" charset="-128"/>
              </a:rPr>
              <a:t>、</a:t>
            </a:r>
            <a:r>
              <a:rPr kumimoji="1" lang="en-US" altLang="ja-JP" sz="1800" dirty="0">
                <a:latin typeface="Meiryo UI" panose="020B0604030504040204" pitchFamily="50" charset="-128"/>
                <a:ea typeface="Meiryo UI" panose="020B0604030504040204" pitchFamily="50" charset="-128"/>
              </a:rPr>
              <a:t>CO</a:t>
            </a:r>
            <a:r>
              <a:rPr kumimoji="1" lang="en-US" altLang="ja-JP" sz="1800" baseline="-25000" dirty="0">
                <a:latin typeface="Meiryo UI" panose="020B0604030504040204" pitchFamily="50" charset="-128"/>
                <a:ea typeface="Meiryo UI" panose="020B0604030504040204" pitchFamily="50" charset="-128"/>
              </a:rPr>
              <a:t>2</a:t>
            </a:r>
            <a:r>
              <a:rPr kumimoji="1" lang="ja-JP" altLang="en-US" sz="1800" dirty="0">
                <a:latin typeface="Meiryo UI" panose="020B0604030504040204" pitchFamily="50" charset="-128"/>
                <a:ea typeface="Meiryo UI" panose="020B0604030504040204" pitchFamily="50" charset="-128"/>
              </a:rPr>
              <a:t>利用、</a:t>
            </a:r>
            <a:r>
              <a:rPr kumimoji="1" lang="en-US" altLang="ja-JP" sz="1800" dirty="0">
                <a:latin typeface="Meiryo UI" panose="020B0604030504040204" pitchFamily="50" charset="-128"/>
                <a:ea typeface="Meiryo UI" panose="020B0604030504040204" pitchFamily="50" charset="-128"/>
              </a:rPr>
              <a:t>CCS</a:t>
            </a:r>
            <a:r>
              <a:rPr kumimoji="1" lang="ja-JP" altLang="en-US" sz="1800" dirty="0">
                <a:latin typeface="Meiryo UI" panose="020B0604030504040204" pitchFamily="50" charset="-128"/>
                <a:ea typeface="Meiryo UI" panose="020B0604030504040204" pitchFamily="50" charset="-128"/>
              </a:rPr>
              <a:t>などの実証が進められている。</a:t>
            </a:r>
          </a:p>
          <a:p>
            <a:pPr marL="285750" indent="-200025">
              <a:buFont typeface="Arial" panose="020B0604020202020204" pitchFamily="34" charset="0"/>
              <a:buChar char="•"/>
            </a:pPr>
            <a:r>
              <a:rPr kumimoji="1" lang="ja-JP" altLang="en-US" sz="1800" dirty="0">
                <a:latin typeface="Meiryo UI" panose="020B0604030504040204" pitchFamily="50" charset="-128"/>
                <a:ea typeface="Meiryo UI" panose="020B0604030504040204" pitchFamily="50" charset="-128"/>
              </a:rPr>
              <a:t>万博でも</a:t>
            </a:r>
            <a:r>
              <a:rPr kumimoji="1" lang="en-US" altLang="ja-JP" sz="1800" dirty="0">
                <a:latin typeface="Meiryo UI" panose="020B0604030504040204" pitchFamily="50" charset="-128"/>
                <a:ea typeface="Meiryo UI" panose="020B0604030504040204" pitchFamily="50" charset="-128"/>
              </a:rPr>
              <a:t>DAC</a:t>
            </a:r>
            <a:r>
              <a:rPr kumimoji="1" lang="ja-JP" altLang="en-US" sz="1800" dirty="0">
                <a:latin typeface="Meiryo UI" panose="020B0604030504040204" pitchFamily="50" charset="-128"/>
                <a:ea typeface="Meiryo UI" panose="020B0604030504040204" pitchFamily="50" charset="-128"/>
              </a:rPr>
              <a:t>ツアー、</a:t>
            </a:r>
            <a:r>
              <a:rPr kumimoji="1" lang="en-US" altLang="ja-JP" sz="1800" dirty="0">
                <a:latin typeface="Meiryo UI" panose="020B0604030504040204" pitchFamily="50" charset="-128"/>
                <a:ea typeface="Meiryo UI" panose="020B0604030504040204" pitchFamily="50" charset="-128"/>
              </a:rPr>
              <a:t>CO</a:t>
            </a:r>
            <a:r>
              <a:rPr kumimoji="1" lang="en-US" altLang="ja-JP" sz="1800" baseline="-25000" dirty="0">
                <a:latin typeface="Meiryo UI" panose="020B0604030504040204" pitchFamily="50" charset="-128"/>
                <a:ea typeface="Meiryo UI" panose="020B0604030504040204" pitchFamily="50" charset="-128"/>
              </a:rPr>
              <a:t>2</a:t>
            </a:r>
            <a:r>
              <a:rPr kumimoji="1" lang="ja-JP" altLang="en-US" sz="1800" dirty="0">
                <a:latin typeface="Meiryo UI" panose="020B0604030504040204" pitchFamily="50" charset="-128"/>
                <a:ea typeface="Meiryo UI" panose="020B0604030504040204" pitchFamily="50" charset="-128"/>
              </a:rPr>
              <a:t>吸収コンクリートなどの実証展示が実施。</a:t>
            </a:r>
            <a:endParaRPr kumimoji="1" lang="en-US" altLang="ja-JP" sz="1800" dirty="0">
              <a:latin typeface="Meiryo UI" panose="020B0604030504040204" pitchFamily="50" charset="-128"/>
              <a:ea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endParaRPr>
          </a:p>
          <a:p>
            <a:r>
              <a:rPr kumimoji="1" lang="ja-JP" altLang="en-US" sz="1800" b="1" dirty="0">
                <a:latin typeface="Meiryo UI" panose="020B0604030504040204" pitchFamily="50" charset="-128"/>
                <a:ea typeface="Meiryo UI" panose="020B0604030504040204" pitchFamily="50" charset="-128"/>
              </a:rPr>
              <a:t>◆バイオプラスチック</a:t>
            </a:r>
          </a:p>
          <a:p>
            <a:pPr marL="285750" indent="-200025">
              <a:buFont typeface="Arial" panose="020B0604020202020204" pitchFamily="34" charset="0"/>
              <a:buChar char="•"/>
            </a:pPr>
            <a:r>
              <a:rPr kumimoji="1" lang="ja-JP" altLang="en-US" sz="1800" dirty="0">
                <a:latin typeface="Meiryo UI" panose="020B0604030504040204" pitchFamily="50" charset="-128"/>
                <a:ea typeface="Meiryo UI" panose="020B0604030504040204" pitchFamily="50" charset="-128"/>
              </a:rPr>
              <a:t>原料として植物などの再生可能な有機資源を使用するバイオマスプラスチック、環境中で分解される生分解性プラスチックの導入が始まりつつある。</a:t>
            </a:r>
            <a:endParaRPr kumimoji="1" lang="en-US" altLang="ja-JP" sz="1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05451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3">
            <a:extLst>
              <a:ext uri="{FF2B5EF4-FFF2-40B4-BE49-F238E27FC236}">
                <a16:creationId xmlns:a16="http://schemas.microsoft.com/office/drawing/2014/main" id="{69D51D1F-001D-47A2-AF76-3CD3B5655792}"/>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２－３　新技術の普及・社会実装（今後の施策の方向性）</a:t>
            </a:r>
            <a:endParaRPr lang="en-US" altLang="ja-JP" sz="2000" b="1" dirty="0">
              <a:latin typeface="Meiryo UI" panose="020B0604030504040204" pitchFamily="50" charset="-128"/>
              <a:ea typeface="Meiryo UI" panose="020B0604030504040204" pitchFamily="50" charset="-128"/>
            </a:endParaRPr>
          </a:p>
        </p:txBody>
      </p:sp>
      <p:sp>
        <p:nvSpPr>
          <p:cNvPr id="10" name="スライド番号プレースホルダー 9">
            <a:extLst>
              <a:ext uri="{FF2B5EF4-FFF2-40B4-BE49-F238E27FC236}">
                <a16:creationId xmlns:a16="http://schemas.microsoft.com/office/drawing/2014/main" id="{1C5D63DF-3B69-820C-7A08-B055A043BBBD}"/>
              </a:ext>
            </a:extLst>
          </p:cNvPr>
          <p:cNvSpPr>
            <a:spLocks noGrp="1"/>
          </p:cNvSpPr>
          <p:nvPr>
            <p:ph type="sldNum" sz="quarter" idx="12"/>
          </p:nvPr>
        </p:nvSpPr>
        <p:spPr>
          <a:xfrm>
            <a:off x="7593258" y="1106"/>
            <a:ext cx="2311400" cy="365125"/>
          </a:xfrm>
        </p:spPr>
        <p:txBody>
          <a:bodyPr vert="horz" lIns="91440" tIns="45720" rIns="91440" bIns="45720" rtlCol="0" anchor="ctr"/>
          <a:lstStyle/>
          <a:p>
            <a:fld id="{03334358-8247-4568-97F9-9763B8C66191}" type="slidenum">
              <a:rPr lang="ja-JP" altLang="en-US" sz="1400" b="1">
                <a:solidFill>
                  <a:schemeClr val="bg1"/>
                </a:solidFill>
                <a:latin typeface="BIZ UDPゴシック" panose="020B0400000000000000" pitchFamily="50" charset="-128"/>
                <a:ea typeface="BIZ UDPゴシック" panose="020B0400000000000000" pitchFamily="50" charset="-128"/>
              </a:rPr>
              <a:pPr/>
              <a:t>16</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A34DB55F-1260-4684-BBF0-8BB0C8D10F74}"/>
              </a:ext>
            </a:extLst>
          </p:cNvPr>
          <p:cNvSpPr txBox="1"/>
          <p:nvPr/>
        </p:nvSpPr>
        <p:spPr>
          <a:xfrm>
            <a:off x="231125" y="1354398"/>
            <a:ext cx="9361040" cy="1251240"/>
          </a:xfrm>
          <a:prstGeom prst="rect">
            <a:avLst/>
          </a:prstGeom>
          <a:noFill/>
          <a:ln w="12700">
            <a:noFill/>
            <a:prstDash val="dash"/>
          </a:ln>
        </p:spPr>
        <p:txBody>
          <a:bodyPr wrap="square">
            <a:spAutoFit/>
          </a:bodyPr>
          <a:lstStyle/>
          <a:p>
            <a:pPr marL="285750" indent="-196850">
              <a:lnSpc>
                <a:spcPct val="150000"/>
              </a:lnSpc>
              <a:spcBef>
                <a:spcPts val="1800"/>
              </a:spcBef>
              <a:buFont typeface="Arial" panose="020B0604020202020204" pitchFamily="34" charset="0"/>
              <a:buChar char="•"/>
            </a:pPr>
            <a:r>
              <a:rPr lang="ja-JP" altLang="en-US" sz="2000" dirty="0">
                <a:solidFill>
                  <a:srgbClr val="222222"/>
                </a:solidFill>
                <a:latin typeface="Meiryo UI" panose="020B0604030504040204" pitchFamily="50" charset="-128"/>
                <a:ea typeface="Meiryo UI" panose="020B0604030504040204" pitchFamily="50" charset="-128"/>
              </a:rPr>
              <a:t>法規制に適合した施工方法の確立に向けた、</a:t>
            </a:r>
            <a:r>
              <a:rPr lang="ja-JP" altLang="en-US" sz="2000" i="0" dirty="0">
                <a:solidFill>
                  <a:srgbClr val="222222"/>
                </a:solidFill>
                <a:effectLst/>
                <a:latin typeface="Meiryo UI" panose="020B0604030504040204" pitchFamily="50" charset="-128"/>
                <a:ea typeface="Meiryo UI" panose="020B0604030504040204" pitchFamily="50" charset="-128"/>
              </a:rPr>
              <a:t>様々な場所で</a:t>
            </a:r>
            <a:r>
              <a:rPr lang="ja-JP" altLang="en-US" sz="2000" dirty="0">
                <a:solidFill>
                  <a:srgbClr val="222222"/>
                </a:solidFill>
                <a:latin typeface="Meiryo UI" panose="020B0604030504040204" pitchFamily="50" charset="-128"/>
                <a:ea typeface="Meiryo UI" panose="020B0604030504040204" pitchFamily="50" charset="-128"/>
              </a:rPr>
              <a:t>の実証・実装</a:t>
            </a:r>
            <a:r>
              <a:rPr lang="ja-JP" altLang="en-US" sz="2000" i="0" dirty="0">
                <a:solidFill>
                  <a:srgbClr val="222222"/>
                </a:solidFill>
                <a:effectLst/>
                <a:latin typeface="Meiryo UI" panose="020B0604030504040204" pitchFamily="50" charset="-128"/>
                <a:ea typeface="Meiryo UI" panose="020B0604030504040204" pitchFamily="50" charset="-128"/>
              </a:rPr>
              <a:t>の促進</a:t>
            </a:r>
            <a:endParaRPr lang="en-US" altLang="ja-JP" sz="2000" i="0" dirty="0">
              <a:solidFill>
                <a:srgbClr val="222222"/>
              </a:solidFill>
              <a:effectLst/>
              <a:latin typeface="Meiryo UI" panose="020B0604030504040204" pitchFamily="50" charset="-128"/>
              <a:ea typeface="Meiryo UI" panose="020B0604030504040204" pitchFamily="50" charset="-128"/>
            </a:endParaRPr>
          </a:p>
          <a:p>
            <a:pPr marL="285750" indent="-196850" algn="l">
              <a:lnSpc>
                <a:spcPct val="120000"/>
              </a:lnSpc>
              <a:buFont typeface="Arial" panose="020B0604020202020204" pitchFamily="34" charset="0"/>
              <a:buChar char="•"/>
            </a:pPr>
            <a:r>
              <a:rPr lang="ja-JP" altLang="en-US" sz="2000" i="0" dirty="0">
                <a:solidFill>
                  <a:srgbClr val="222222"/>
                </a:solidFill>
                <a:effectLst/>
                <a:latin typeface="Meiryo UI" panose="020B0604030504040204" pitchFamily="50" charset="-128"/>
                <a:ea typeface="Meiryo UI" panose="020B0604030504040204" pitchFamily="50" charset="-128"/>
              </a:rPr>
              <a:t>府関連施設への率先導入や府域での導入拡大</a:t>
            </a:r>
            <a:endParaRPr lang="en-US" altLang="ja-JP" sz="2000" i="0" dirty="0">
              <a:solidFill>
                <a:srgbClr val="222222"/>
              </a:solidFill>
              <a:effectLst/>
              <a:latin typeface="Meiryo UI" panose="020B0604030504040204" pitchFamily="50" charset="-128"/>
              <a:ea typeface="Meiryo UI" panose="020B0604030504040204" pitchFamily="50" charset="-128"/>
            </a:endParaRPr>
          </a:p>
          <a:p>
            <a:pPr marL="285750" indent="-196850" algn="l">
              <a:lnSpc>
                <a:spcPct val="120000"/>
              </a:lnSpc>
              <a:buFont typeface="Arial" panose="020B0604020202020204" pitchFamily="34" charset="0"/>
              <a:buChar char="•"/>
            </a:pPr>
            <a:r>
              <a:rPr lang="ja-JP" altLang="en-US" sz="2000" dirty="0">
                <a:solidFill>
                  <a:srgbClr val="222222"/>
                </a:solidFill>
                <a:latin typeface="Meiryo UI" panose="020B0604030504040204" pitchFamily="50" charset="-128"/>
                <a:ea typeface="Meiryo UI" panose="020B0604030504040204" pitchFamily="50" charset="-128"/>
              </a:rPr>
              <a:t>リサイクルを意識した製品や先進的な廃棄・リサイクル技術の開発の促進</a:t>
            </a:r>
            <a:endParaRPr lang="ja-JP" altLang="en-US" sz="2000" i="0" dirty="0">
              <a:solidFill>
                <a:srgbClr val="222222"/>
              </a:solidFill>
              <a:effectLst/>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59F68F64-C5E9-482E-8D4D-CA295FFEF3BC}"/>
              </a:ext>
            </a:extLst>
          </p:cNvPr>
          <p:cNvSpPr txBox="1"/>
          <p:nvPr/>
        </p:nvSpPr>
        <p:spPr>
          <a:xfrm>
            <a:off x="231125" y="3143602"/>
            <a:ext cx="9361040" cy="1251240"/>
          </a:xfrm>
          <a:prstGeom prst="rect">
            <a:avLst/>
          </a:prstGeom>
          <a:noFill/>
          <a:ln w="12700">
            <a:noFill/>
            <a:prstDash val="dash"/>
          </a:ln>
        </p:spPr>
        <p:txBody>
          <a:bodyPr wrap="square">
            <a:spAutoFit/>
          </a:bodyPr>
          <a:lstStyle/>
          <a:p>
            <a:pPr marL="285750" indent="-196850" algn="l">
              <a:lnSpc>
                <a:spcPct val="150000"/>
              </a:lnSpc>
              <a:spcBef>
                <a:spcPts val="1800"/>
              </a:spcBef>
              <a:buFont typeface="Arial" panose="020B0604020202020204" pitchFamily="34" charset="0"/>
              <a:buChar char="•"/>
            </a:pPr>
            <a:r>
              <a:rPr lang="ja-JP" altLang="en-US" sz="2000" i="0" dirty="0">
                <a:solidFill>
                  <a:srgbClr val="222222"/>
                </a:solidFill>
                <a:effectLst/>
                <a:latin typeface="Meiryo UI" panose="020B0604030504040204" pitchFamily="50" charset="-128"/>
                <a:ea typeface="Meiryo UI" panose="020B0604030504040204" pitchFamily="50" charset="-128"/>
              </a:rPr>
              <a:t>国と連携した、供給拠点整備等の有望なプロジェクトの実施に向けた効果的な支援</a:t>
            </a:r>
            <a:endParaRPr lang="en-US" altLang="ja-JP" sz="2000" dirty="0">
              <a:latin typeface="Meiryo UI" panose="020B0604030504040204" pitchFamily="50" charset="-128"/>
              <a:ea typeface="Meiryo UI" panose="020B0604030504040204" pitchFamily="50" charset="-128"/>
            </a:endParaRPr>
          </a:p>
          <a:p>
            <a:pPr marL="285750" indent="-196850">
              <a:lnSpc>
                <a:spcPct val="120000"/>
              </a:lnSpc>
              <a:buFont typeface="Arial" panose="020B0604020202020204" pitchFamily="34" charset="0"/>
              <a:buChar char="•"/>
            </a:pPr>
            <a:r>
              <a:rPr lang="ja-JP" altLang="en-US" sz="2000" i="0" dirty="0">
                <a:solidFill>
                  <a:srgbClr val="222222"/>
                </a:solidFill>
                <a:effectLst/>
                <a:latin typeface="Meiryo UI" panose="020B0604030504040204" pitchFamily="50" charset="-128"/>
                <a:ea typeface="Meiryo UI" panose="020B0604030504040204" pitchFamily="50" charset="-128"/>
              </a:rPr>
              <a:t>関連規制の合理化の検討、必要に応じ国へ提言</a:t>
            </a:r>
          </a:p>
          <a:p>
            <a:pPr marL="285750" indent="-196850" algn="l">
              <a:lnSpc>
                <a:spcPct val="120000"/>
              </a:lnSpc>
              <a:buFont typeface="Arial" panose="020B0604020202020204" pitchFamily="34" charset="0"/>
              <a:buChar char="•"/>
            </a:pPr>
            <a:r>
              <a:rPr lang="ja-JP" altLang="en-US" sz="2000" i="0" dirty="0">
                <a:solidFill>
                  <a:srgbClr val="222222"/>
                </a:solidFill>
                <a:effectLst/>
                <a:latin typeface="Meiryo UI" panose="020B0604030504040204" pitchFamily="50" charset="-128"/>
                <a:ea typeface="Meiryo UI" panose="020B0604030504040204" pitchFamily="50" charset="-128"/>
              </a:rPr>
              <a:t>製造業における次世代エネルギーの利用実証の促進</a:t>
            </a:r>
            <a:endParaRPr lang="en-US" altLang="ja-JP" sz="2000" i="0" dirty="0">
              <a:solidFill>
                <a:srgbClr val="222222"/>
              </a:solidFill>
              <a:effectLst/>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6F86C0F1-F032-417B-BAE5-1EDB9EC8584B}"/>
              </a:ext>
            </a:extLst>
          </p:cNvPr>
          <p:cNvSpPr txBox="1"/>
          <p:nvPr/>
        </p:nvSpPr>
        <p:spPr>
          <a:xfrm>
            <a:off x="231124" y="5058080"/>
            <a:ext cx="9673533" cy="1251240"/>
          </a:xfrm>
          <a:prstGeom prst="rect">
            <a:avLst/>
          </a:prstGeom>
          <a:noFill/>
          <a:ln w="12700">
            <a:noFill/>
            <a:prstDash val="dash"/>
          </a:ln>
        </p:spPr>
        <p:txBody>
          <a:bodyPr wrap="square">
            <a:spAutoFit/>
          </a:bodyPr>
          <a:lstStyle/>
          <a:p>
            <a:pPr marL="285750" indent="-196850" algn="l">
              <a:lnSpc>
                <a:spcPct val="150000"/>
              </a:lnSpc>
              <a:spcBef>
                <a:spcPts val="1800"/>
              </a:spcBef>
              <a:buFont typeface="Arial" panose="020B0604020202020204" pitchFamily="34" charset="0"/>
              <a:buChar char="•"/>
            </a:pPr>
            <a:r>
              <a:rPr lang="ja-JP" altLang="en-US" sz="2000" i="0" dirty="0">
                <a:solidFill>
                  <a:srgbClr val="222222"/>
                </a:solidFill>
                <a:effectLst/>
                <a:latin typeface="Meiryo UI" panose="020B0604030504040204" pitchFamily="50" charset="-128"/>
                <a:ea typeface="Meiryo UI" panose="020B0604030504040204" pitchFamily="50" charset="-128"/>
              </a:rPr>
              <a:t>製造基盤強化に向け製造に関わる人材育成に向けた取組みの加速化</a:t>
            </a:r>
          </a:p>
          <a:p>
            <a:pPr marL="285750" indent="-196850">
              <a:lnSpc>
                <a:spcPct val="120000"/>
              </a:lnSpc>
              <a:buFont typeface="Arial" panose="020B0604020202020204" pitchFamily="34" charset="0"/>
              <a:buChar char="•"/>
            </a:pPr>
            <a:r>
              <a:rPr lang="ja-JP" altLang="en-US" sz="2000" i="0" dirty="0">
                <a:solidFill>
                  <a:srgbClr val="222222"/>
                </a:solidFill>
                <a:effectLst/>
                <a:latin typeface="Meiryo UI" panose="020B0604030504040204" pitchFamily="50" charset="-128"/>
                <a:ea typeface="Meiryo UI" panose="020B0604030504040204" pitchFamily="50" charset="-128"/>
              </a:rPr>
              <a:t>設備投資</a:t>
            </a:r>
            <a:r>
              <a:rPr lang="ja-JP" altLang="en-US" sz="2000" dirty="0">
                <a:solidFill>
                  <a:srgbClr val="222222"/>
                </a:solidFill>
                <a:latin typeface="Meiryo UI" panose="020B0604030504040204" pitchFamily="50" charset="-128"/>
                <a:ea typeface="Meiryo UI" panose="020B0604030504040204" pitchFamily="50" charset="-128"/>
              </a:rPr>
              <a:t>に対する（とりわけ中小企業に向け）継続的</a:t>
            </a:r>
            <a:r>
              <a:rPr lang="ja-JP" altLang="en-US" sz="2000" i="0" dirty="0">
                <a:solidFill>
                  <a:srgbClr val="222222"/>
                </a:solidFill>
                <a:effectLst/>
                <a:latin typeface="Meiryo UI" panose="020B0604030504040204" pitchFamily="50" charset="-128"/>
                <a:ea typeface="Meiryo UI" panose="020B0604030504040204" pitchFamily="50" charset="-128"/>
              </a:rPr>
              <a:t>な支援（国制度の活用支援等）</a:t>
            </a:r>
            <a:endParaRPr lang="en-US" altLang="ja-JP" sz="2000" i="0" dirty="0">
              <a:solidFill>
                <a:srgbClr val="222222"/>
              </a:solidFill>
              <a:effectLst/>
              <a:latin typeface="Meiryo UI" panose="020B0604030504040204" pitchFamily="50" charset="-128"/>
              <a:ea typeface="Meiryo UI" panose="020B0604030504040204" pitchFamily="50" charset="-128"/>
            </a:endParaRPr>
          </a:p>
          <a:p>
            <a:pPr marL="285750" indent="-196850">
              <a:lnSpc>
                <a:spcPct val="120000"/>
              </a:lnSpc>
              <a:buFont typeface="Arial" panose="020B0604020202020204" pitchFamily="34" charset="0"/>
              <a:buChar char="•"/>
            </a:pPr>
            <a:r>
              <a:rPr lang="ja-JP" altLang="en-US" sz="2000" i="0" dirty="0">
                <a:solidFill>
                  <a:srgbClr val="222222"/>
                </a:solidFill>
                <a:effectLst/>
                <a:latin typeface="Meiryo UI" panose="020B0604030504040204" pitchFamily="50" charset="-128"/>
                <a:ea typeface="Meiryo UI" panose="020B0604030504040204" pitchFamily="50" charset="-128"/>
              </a:rPr>
              <a:t>蓄電池の普及拡大及びリサイクル・リユースの促進</a:t>
            </a:r>
            <a:endParaRPr lang="en-US" altLang="ja-JP" sz="2000" dirty="0">
              <a:solidFill>
                <a:srgbClr val="222222"/>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7199144B-4529-4EDA-BD6F-CCF6C0C39FCC}"/>
              </a:ext>
            </a:extLst>
          </p:cNvPr>
          <p:cNvSpPr/>
          <p:nvPr/>
        </p:nvSpPr>
        <p:spPr>
          <a:xfrm>
            <a:off x="128464" y="565634"/>
            <a:ext cx="4464496" cy="359707"/>
          </a:xfrm>
          <a:prstGeom prst="rect">
            <a:avLst/>
          </a:prstGeom>
          <a:solidFill>
            <a:srgbClr val="C4E4C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tx1"/>
                </a:solidFill>
                <a:latin typeface="Yu Gothic UI" panose="020B0500000000000000" pitchFamily="34" charset="-128"/>
                <a:ea typeface="Yu Gothic UI" panose="020B0500000000000000" pitchFamily="34" charset="-128"/>
              </a:rPr>
              <a:t>次期計画において強化する施策の方向性</a:t>
            </a:r>
          </a:p>
        </p:txBody>
      </p:sp>
      <p:sp>
        <p:nvSpPr>
          <p:cNvPr id="2" name="テキスト ボックス 1">
            <a:extLst>
              <a:ext uri="{FF2B5EF4-FFF2-40B4-BE49-F238E27FC236}">
                <a16:creationId xmlns:a16="http://schemas.microsoft.com/office/drawing/2014/main" id="{0215E036-99F7-4628-9FEE-574A32CF7CC7}"/>
              </a:ext>
            </a:extLst>
          </p:cNvPr>
          <p:cNvSpPr txBox="1"/>
          <p:nvPr/>
        </p:nvSpPr>
        <p:spPr>
          <a:xfrm>
            <a:off x="128464" y="1093470"/>
            <a:ext cx="2236510"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次世代太陽電池</a:t>
            </a:r>
          </a:p>
        </p:txBody>
      </p:sp>
      <p:sp>
        <p:nvSpPr>
          <p:cNvPr id="15" name="テキスト ボックス 14">
            <a:extLst>
              <a:ext uri="{FF2B5EF4-FFF2-40B4-BE49-F238E27FC236}">
                <a16:creationId xmlns:a16="http://schemas.microsoft.com/office/drawing/2014/main" id="{441CCE0C-8CFB-4C67-BD3B-F1A2C6EC3015}"/>
              </a:ext>
            </a:extLst>
          </p:cNvPr>
          <p:cNvSpPr txBox="1"/>
          <p:nvPr/>
        </p:nvSpPr>
        <p:spPr>
          <a:xfrm>
            <a:off x="128464" y="2884759"/>
            <a:ext cx="1959191"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水素等の利用</a:t>
            </a:r>
          </a:p>
        </p:txBody>
      </p:sp>
      <p:sp>
        <p:nvSpPr>
          <p:cNvPr id="16" name="テキスト ボックス 15">
            <a:extLst>
              <a:ext uri="{FF2B5EF4-FFF2-40B4-BE49-F238E27FC236}">
                <a16:creationId xmlns:a16="http://schemas.microsoft.com/office/drawing/2014/main" id="{62A3F605-CAAE-4F40-8473-5F2396F695AB}"/>
              </a:ext>
            </a:extLst>
          </p:cNvPr>
          <p:cNvSpPr txBox="1"/>
          <p:nvPr/>
        </p:nvSpPr>
        <p:spPr>
          <a:xfrm>
            <a:off x="128464" y="4748902"/>
            <a:ext cx="1210588"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蓄電池</a:t>
            </a:r>
          </a:p>
        </p:txBody>
      </p:sp>
      <p:sp>
        <p:nvSpPr>
          <p:cNvPr id="11" name="正方形/長方形 10">
            <a:extLst>
              <a:ext uri="{FF2B5EF4-FFF2-40B4-BE49-F238E27FC236}">
                <a16:creationId xmlns:a16="http://schemas.microsoft.com/office/drawing/2014/main" id="{2F28C98C-C8F5-4A4F-A5D3-106B9E7D951B}"/>
              </a:ext>
            </a:extLst>
          </p:cNvPr>
          <p:cNvSpPr/>
          <p:nvPr/>
        </p:nvSpPr>
        <p:spPr>
          <a:xfrm>
            <a:off x="138760" y="1078942"/>
            <a:ext cx="9638776" cy="5374393"/>
          </a:xfrm>
          <a:prstGeom prst="rect">
            <a:avLst/>
          </a:prstGeom>
          <a:noFill/>
          <a:ln w="38100" cmpd="dbl">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08620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9">
            <a:extLst>
              <a:ext uri="{FF2B5EF4-FFF2-40B4-BE49-F238E27FC236}">
                <a16:creationId xmlns:a16="http://schemas.microsoft.com/office/drawing/2014/main" id="{35E8767D-9256-4FEC-88E7-04D81CF30D34}"/>
              </a:ext>
            </a:extLst>
          </p:cNvPr>
          <p:cNvSpPr txBox="1">
            <a:spLocks/>
          </p:cNvSpPr>
          <p:nvPr/>
        </p:nvSpPr>
        <p:spPr>
          <a:xfrm>
            <a:off x="7390161" y="264791"/>
            <a:ext cx="2133600" cy="337038"/>
          </a:xfrm>
          <a:prstGeom prst="rect">
            <a:avLst/>
          </a:prstGeom>
        </p:spPr>
        <p:txBody>
          <a:bodyPr vert="horz" lIns="84406" tIns="42203" rIns="84406" bIns="42203" rtlCol="0" anchor="ctr"/>
          <a:lstStyle>
            <a:defPPr>
              <a:defRPr lang="ja-JP"/>
            </a:defPPr>
            <a:lvl1pPr marL="0" algn="r" defTabSz="921715" rtl="0" eaLnBrk="1" latinLnBrk="0" hangingPunct="1">
              <a:defRPr kumimoji="1" sz="1200" kern="1200">
                <a:solidFill>
                  <a:schemeClr val="tx1">
                    <a:tint val="75000"/>
                  </a:schemeClr>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a:lstStyle>
          <a:p>
            <a:fld id="{03334358-8247-4568-97F9-9763B8C66191}" type="slidenum">
              <a:rPr lang="ja-JP" altLang="en-US" sz="1292" b="1">
                <a:solidFill>
                  <a:prstClr val="white"/>
                </a:solidFill>
                <a:latin typeface="BIZ UDPゴシック" panose="020B0400000000000000" pitchFamily="50" charset="-128"/>
                <a:ea typeface="BIZ UDPゴシック" panose="020B0400000000000000" pitchFamily="50" charset="-128"/>
              </a:rPr>
              <a:pPr/>
              <a:t>17</a:t>
            </a:fld>
            <a:endParaRPr lang="ja-JP" altLang="en-US" sz="1292" b="1" dirty="0">
              <a:solidFill>
                <a:prstClr val="white"/>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25B7FB12-CB7A-46BD-B94C-7C17B23DD61A}"/>
              </a:ext>
            </a:extLst>
          </p:cNvPr>
          <p:cNvSpPr txBox="1"/>
          <p:nvPr/>
        </p:nvSpPr>
        <p:spPr>
          <a:xfrm>
            <a:off x="344488" y="3412348"/>
            <a:ext cx="4592420" cy="369332"/>
          </a:xfrm>
          <a:prstGeom prst="rect">
            <a:avLst/>
          </a:prstGeom>
          <a:solidFill>
            <a:srgbClr val="FFFFCC"/>
          </a:solidFill>
          <a:ln>
            <a:solidFill>
              <a:schemeClr val="tx1"/>
            </a:solidFill>
          </a:ln>
        </p:spPr>
        <p:txBody>
          <a:bodyPr wrap="square">
            <a:spAutoFit/>
          </a:bodyPr>
          <a:lstStyle/>
          <a:p>
            <a:pPr defTabSz="457200"/>
            <a:r>
              <a:rPr kumimoji="0" lang="ja-JP" altLang="en-US" sz="1800" b="1" dirty="0">
                <a:solidFill>
                  <a:prstClr val="black"/>
                </a:solidFill>
                <a:latin typeface="Meiryo UI" panose="020B0604030504040204" pitchFamily="50" charset="-128"/>
                <a:ea typeface="Meiryo UI" panose="020B0604030504040204" pitchFamily="50" charset="-128"/>
              </a:rPr>
              <a:t>事業者における脱炭素化に向けた取組促進</a:t>
            </a:r>
          </a:p>
        </p:txBody>
      </p:sp>
      <p:sp>
        <p:nvSpPr>
          <p:cNvPr id="10" name="テキスト ボックス 9">
            <a:extLst>
              <a:ext uri="{FF2B5EF4-FFF2-40B4-BE49-F238E27FC236}">
                <a16:creationId xmlns:a16="http://schemas.microsoft.com/office/drawing/2014/main" id="{22B3BF66-00B1-441A-9FCC-4C61F56030D4}"/>
              </a:ext>
            </a:extLst>
          </p:cNvPr>
          <p:cNvSpPr txBox="1"/>
          <p:nvPr/>
        </p:nvSpPr>
        <p:spPr>
          <a:xfrm>
            <a:off x="416496" y="3801258"/>
            <a:ext cx="8656871" cy="2223686"/>
          </a:xfrm>
          <a:prstGeom prst="rect">
            <a:avLst/>
          </a:prstGeom>
          <a:noFill/>
        </p:spPr>
        <p:txBody>
          <a:bodyPr wrap="square">
            <a:spAutoFit/>
          </a:bodyPr>
          <a:lstStyle/>
          <a:p>
            <a:pPr defTabSz="457200">
              <a:spcAft>
                <a:spcPts val="600"/>
              </a:spcAft>
            </a:pPr>
            <a:r>
              <a:rPr kumimoji="0" lang="en-US" altLang="ja-JP" sz="1800" b="1" dirty="0">
                <a:solidFill>
                  <a:prstClr val="black"/>
                </a:solidFill>
                <a:latin typeface="Meiryo UI" panose="020B0604030504040204" pitchFamily="50" charset="-128"/>
                <a:ea typeface="Meiryo UI" panose="020B0604030504040204" pitchFamily="50" charset="-128"/>
              </a:rPr>
              <a:t>(c)</a:t>
            </a:r>
            <a:r>
              <a:rPr kumimoji="0" lang="ja-JP" altLang="en-US" sz="1800" b="1" dirty="0">
                <a:solidFill>
                  <a:prstClr val="black"/>
                </a:solidFill>
                <a:latin typeface="Meiryo UI" panose="020B0604030504040204" pitchFamily="50" charset="-128"/>
                <a:ea typeface="Meiryo UI" panose="020B0604030504040204" pitchFamily="50" charset="-128"/>
              </a:rPr>
              <a:t>建築物の省エネ</a:t>
            </a:r>
            <a:endParaRPr kumimoji="0" lang="en-US" altLang="ja-JP" sz="1800" b="1" dirty="0">
              <a:solidFill>
                <a:prstClr val="black"/>
              </a:solidFill>
              <a:latin typeface="Meiryo UI" panose="020B0604030504040204" pitchFamily="50" charset="-128"/>
              <a:ea typeface="Meiryo UI" panose="020B0604030504040204" pitchFamily="50" charset="-128"/>
            </a:endParaRPr>
          </a:p>
          <a:p>
            <a:pPr defTabSz="457200"/>
            <a:r>
              <a:rPr kumimoji="0" lang="ja-JP" altLang="en-US" sz="1800" dirty="0">
                <a:solidFill>
                  <a:prstClr val="black"/>
                </a:solidFill>
                <a:latin typeface="Meiryo UI" panose="020B0604030504040204" pitchFamily="50" charset="-128"/>
                <a:ea typeface="Meiryo UI" panose="020B0604030504040204" pitchFamily="50" charset="-128"/>
              </a:rPr>
              <a:t>■省エネ性能が高い</a:t>
            </a:r>
            <a:r>
              <a:rPr kumimoji="0" lang="en-US" altLang="ja-JP" sz="1800" dirty="0">
                <a:solidFill>
                  <a:prstClr val="black"/>
                </a:solidFill>
                <a:latin typeface="Meiryo UI" panose="020B0604030504040204" pitchFamily="50" charset="-128"/>
                <a:ea typeface="Meiryo UI" panose="020B0604030504040204" pitchFamily="50" charset="-128"/>
              </a:rPr>
              <a:t>LED</a:t>
            </a:r>
            <a:r>
              <a:rPr kumimoji="0" lang="ja-JP" altLang="en-US" sz="1800" dirty="0">
                <a:solidFill>
                  <a:prstClr val="black"/>
                </a:solidFill>
                <a:latin typeface="Meiryo UI" panose="020B0604030504040204" pitchFamily="50" charset="-128"/>
                <a:ea typeface="Meiryo UI" panose="020B0604030504040204" pitchFamily="50" charset="-128"/>
              </a:rPr>
              <a:t>や高効率空調といった設備・機器の用途に適した導入促進</a:t>
            </a:r>
          </a:p>
          <a:p>
            <a:pPr defTabSz="457200">
              <a:spcBef>
                <a:spcPts val="300"/>
              </a:spcBef>
            </a:pPr>
            <a:r>
              <a:rPr kumimoji="0" lang="ja-JP" altLang="en-US" sz="1800" dirty="0">
                <a:solidFill>
                  <a:prstClr val="black"/>
                </a:solidFill>
                <a:latin typeface="Meiryo UI" panose="020B0604030504040204" pitchFamily="50" charset="-128"/>
                <a:ea typeface="Meiryo UI" panose="020B0604030504040204" pitchFamily="50" charset="-128"/>
              </a:rPr>
              <a:t>■温暖化防止条例（気候変動対策推進条例）や建築物省エネ法等に基づく建築物の環</a:t>
            </a:r>
            <a:endParaRPr kumimoji="0" lang="en-US" altLang="ja-JP" sz="1800" dirty="0">
              <a:solidFill>
                <a:prstClr val="black"/>
              </a:solidFill>
              <a:latin typeface="Meiryo UI" panose="020B0604030504040204" pitchFamily="50" charset="-128"/>
              <a:ea typeface="Meiryo UI" panose="020B0604030504040204" pitchFamily="50" charset="-128"/>
            </a:endParaRPr>
          </a:p>
          <a:p>
            <a:pPr defTabSz="457200"/>
            <a:r>
              <a:rPr kumimoji="0" lang="ja-JP" altLang="en-US" sz="1800" dirty="0">
                <a:solidFill>
                  <a:prstClr val="black"/>
                </a:solidFill>
                <a:latin typeface="Meiryo UI" panose="020B0604030504040204" pitchFamily="50" charset="-128"/>
                <a:ea typeface="Meiryo UI" panose="020B0604030504040204" pitchFamily="50" charset="-128"/>
              </a:rPr>
              <a:t>　 境配慮措置の取組みの促進</a:t>
            </a:r>
            <a:endParaRPr kumimoji="0" lang="en-US" altLang="ja-JP" sz="1800" dirty="0">
              <a:solidFill>
                <a:prstClr val="black"/>
              </a:solidFill>
              <a:latin typeface="Meiryo UI" panose="020B0604030504040204" pitchFamily="50" charset="-128"/>
              <a:ea typeface="Meiryo UI" panose="020B0604030504040204" pitchFamily="50" charset="-128"/>
            </a:endParaRPr>
          </a:p>
          <a:p>
            <a:pPr defTabSz="457200">
              <a:spcBef>
                <a:spcPts val="300"/>
              </a:spcBef>
            </a:pPr>
            <a:r>
              <a:rPr kumimoji="0" lang="ja-JP" altLang="en-US" sz="1800" dirty="0">
                <a:solidFill>
                  <a:prstClr val="black"/>
                </a:solidFill>
                <a:latin typeface="Meiryo UI" panose="020B0604030504040204" pitchFamily="50" charset="-128"/>
                <a:ea typeface="Meiryo UI" panose="020B0604030504040204" pitchFamily="50" charset="-128"/>
              </a:rPr>
              <a:t>■ネットゼロエネルギービル（</a:t>
            </a:r>
            <a:r>
              <a:rPr kumimoji="0" lang="en-US" altLang="ja-JP" sz="1800" dirty="0">
                <a:solidFill>
                  <a:prstClr val="black"/>
                </a:solidFill>
                <a:latin typeface="Meiryo UI" panose="020B0604030504040204" pitchFamily="50" charset="-128"/>
                <a:ea typeface="Meiryo UI" panose="020B0604030504040204" pitchFamily="50" charset="-128"/>
              </a:rPr>
              <a:t>ZEB</a:t>
            </a:r>
            <a:r>
              <a:rPr kumimoji="0" lang="ja-JP" altLang="en-US" sz="1800" dirty="0">
                <a:solidFill>
                  <a:prstClr val="black"/>
                </a:solidFill>
                <a:latin typeface="Meiryo UI" panose="020B0604030504040204" pitchFamily="50" charset="-128"/>
                <a:ea typeface="Meiryo UI" panose="020B0604030504040204" pitchFamily="50" charset="-128"/>
              </a:rPr>
              <a:t>）に向けた建築物の省エネ及び再生可能エネルギーの導入</a:t>
            </a:r>
            <a:endParaRPr kumimoji="0" lang="en-US" altLang="ja-JP" sz="1800" dirty="0">
              <a:solidFill>
                <a:prstClr val="black"/>
              </a:solidFill>
              <a:latin typeface="Meiryo UI" panose="020B0604030504040204" pitchFamily="50" charset="-128"/>
              <a:ea typeface="Meiryo UI" panose="020B0604030504040204" pitchFamily="50" charset="-128"/>
            </a:endParaRPr>
          </a:p>
          <a:p>
            <a:pPr defTabSz="457200"/>
            <a:r>
              <a:rPr kumimoji="0" lang="ja-JP" altLang="en-US" sz="1800" dirty="0">
                <a:solidFill>
                  <a:prstClr val="black"/>
                </a:solidFill>
                <a:latin typeface="Meiryo UI" panose="020B0604030504040204" pitchFamily="50" charset="-128"/>
                <a:ea typeface="Meiryo UI" panose="020B0604030504040204" pitchFamily="50" charset="-128"/>
              </a:rPr>
              <a:t>　 促進</a:t>
            </a:r>
            <a:endParaRPr kumimoji="0" lang="en-US" altLang="ja-JP" sz="1800" dirty="0">
              <a:solidFill>
                <a:prstClr val="black"/>
              </a:solidFill>
              <a:latin typeface="Meiryo UI" panose="020B0604030504040204" pitchFamily="50" charset="-128"/>
              <a:ea typeface="Meiryo UI" panose="020B0604030504040204" pitchFamily="50" charset="-128"/>
            </a:endParaRPr>
          </a:p>
          <a:p>
            <a:pPr defTabSz="457200">
              <a:spcBef>
                <a:spcPts val="300"/>
              </a:spcBef>
            </a:pPr>
            <a:r>
              <a:rPr kumimoji="0" lang="ja-JP" altLang="en-US" sz="1800" dirty="0">
                <a:solidFill>
                  <a:prstClr val="black"/>
                </a:solidFill>
                <a:latin typeface="Meiryo UI" panose="020B0604030504040204" pitchFamily="50" charset="-128"/>
                <a:ea typeface="Meiryo UI" panose="020B0604030504040204" pitchFamily="50" charset="-128"/>
              </a:rPr>
              <a:t>■分散型エネルギーの面的利用の推進</a:t>
            </a:r>
            <a:endParaRPr kumimoji="0" lang="en-US" altLang="ja-JP" sz="1800" dirty="0">
              <a:solidFill>
                <a:prstClr val="black"/>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1FC082D2-D0C2-4381-8579-A952752C1C73}"/>
              </a:ext>
            </a:extLst>
          </p:cNvPr>
          <p:cNvSpPr txBox="1"/>
          <p:nvPr/>
        </p:nvSpPr>
        <p:spPr>
          <a:xfrm>
            <a:off x="344488" y="899428"/>
            <a:ext cx="4592420" cy="369332"/>
          </a:xfrm>
          <a:prstGeom prst="rect">
            <a:avLst/>
          </a:prstGeom>
          <a:solidFill>
            <a:srgbClr val="FFFFCC"/>
          </a:solidFill>
          <a:ln>
            <a:solidFill>
              <a:schemeClr val="tx1"/>
            </a:solidFill>
          </a:ln>
        </p:spPr>
        <p:txBody>
          <a:bodyPr wrap="square">
            <a:spAutoFit/>
          </a:bodyPr>
          <a:lstStyle/>
          <a:p>
            <a:pPr defTabSz="457200"/>
            <a:r>
              <a:rPr kumimoji="0" lang="ja-JP" altLang="en-US" sz="1800" b="1" dirty="0">
                <a:solidFill>
                  <a:prstClr val="black"/>
                </a:solidFill>
                <a:latin typeface="Meiryo UI" panose="020B0604030504040204" pitchFamily="50" charset="-128"/>
                <a:ea typeface="Meiryo UI" panose="020B0604030504040204" pitchFamily="50" charset="-128"/>
              </a:rPr>
              <a:t>あらゆる主体の意識改革と行動喚起</a:t>
            </a:r>
          </a:p>
        </p:txBody>
      </p:sp>
      <p:sp>
        <p:nvSpPr>
          <p:cNvPr id="11" name="テキスト ボックス 10">
            <a:extLst>
              <a:ext uri="{FF2B5EF4-FFF2-40B4-BE49-F238E27FC236}">
                <a16:creationId xmlns:a16="http://schemas.microsoft.com/office/drawing/2014/main" id="{A074CAB8-A585-4546-9079-B17994482931}"/>
              </a:ext>
            </a:extLst>
          </p:cNvPr>
          <p:cNvSpPr txBox="1"/>
          <p:nvPr/>
        </p:nvSpPr>
        <p:spPr>
          <a:xfrm>
            <a:off x="416496" y="1268760"/>
            <a:ext cx="8656871" cy="1631216"/>
          </a:xfrm>
          <a:prstGeom prst="rect">
            <a:avLst/>
          </a:prstGeom>
          <a:noFill/>
        </p:spPr>
        <p:txBody>
          <a:bodyPr wrap="square">
            <a:spAutoFit/>
          </a:bodyPr>
          <a:lstStyle/>
          <a:p>
            <a:pPr defTabSz="457200">
              <a:spcAft>
                <a:spcPts val="600"/>
              </a:spcAft>
            </a:pPr>
            <a:r>
              <a:rPr kumimoji="0" lang="en-US" altLang="ja-JP" sz="1800" b="1" dirty="0">
                <a:solidFill>
                  <a:prstClr val="black"/>
                </a:solidFill>
                <a:latin typeface="Meiryo UI" panose="020B0604030504040204" pitchFamily="50" charset="-128"/>
                <a:ea typeface="Meiryo UI" panose="020B0604030504040204" pitchFamily="50" charset="-128"/>
              </a:rPr>
              <a:t>(c)</a:t>
            </a:r>
            <a:r>
              <a:rPr kumimoji="0" lang="ja-JP" altLang="en-US" sz="1800" b="1" dirty="0">
                <a:solidFill>
                  <a:prstClr val="black"/>
                </a:solidFill>
                <a:latin typeface="Meiryo UI" panose="020B0604030504040204" pitchFamily="50" charset="-128"/>
                <a:ea typeface="Meiryo UI" panose="020B0604030504040204" pitchFamily="50" charset="-128"/>
              </a:rPr>
              <a:t>住宅の省エネ</a:t>
            </a:r>
            <a:endParaRPr kumimoji="0" lang="en-US" altLang="ja-JP" sz="1800" b="1" dirty="0">
              <a:solidFill>
                <a:prstClr val="black"/>
              </a:solidFill>
              <a:latin typeface="Meiryo UI" panose="020B0604030504040204" pitchFamily="50" charset="-128"/>
              <a:ea typeface="Meiryo UI" panose="020B0604030504040204" pitchFamily="50" charset="-128"/>
            </a:endParaRPr>
          </a:p>
          <a:p>
            <a:pPr defTabSz="457200">
              <a:spcAft>
                <a:spcPts val="300"/>
              </a:spcAft>
            </a:pPr>
            <a:r>
              <a:rPr kumimoji="0" lang="ja-JP" altLang="en-US" sz="1800" dirty="0">
                <a:solidFill>
                  <a:prstClr val="black"/>
                </a:solidFill>
                <a:latin typeface="Meiryo UI" panose="020B0604030504040204" pitchFamily="50" charset="-128"/>
                <a:ea typeface="Meiryo UI" panose="020B0604030504040204" pitchFamily="50" charset="-128"/>
              </a:rPr>
              <a:t>■省エネ性能が高い</a:t>
            </a:r>
            <a:r>
              <a:rPr kumimoji="0" lang="en-US" altLang="ja-JP" sz="1800" dirty="0">
                <a:solidFill>
                  <a:prstClr val="black"/>
                </a:solidFill>
                <a:latin typeface="Meiryo UI" panose="020B0604030504040204" pitchFamily="50" charset="-128"/>
                <a:ea typeface="Meiryo UI" panose="020B0604030504040204" pitchFamily="50" charset="-128"/>
              </a:rPr>
              <a:t>LED</a:t>
            </a:r>
            <a:r>
              <a:rPr kumimoji="0" lang="ja-JP" altLang="en-US" sz="1800" dirty="0">
                <a:solidFill>
                  <a:prstClr val="black"/>
                </a:solidFill>
                <a:latin typeface="Meiryo UI" panose="020B0604030504040204" pitchFamily="50" charset="-128"/>
                <a:ea typeface="Meiryo UI" panose="020B0604030504040204" pitchFamily="50" charset="-128"/>
              </a:rPr>
              <a:t>や高効率空調といった設備・機器の用途に適した導入促進</a:t>
            </a:r>
          </a:p>
          <a:p>
            <a:pPr defTabSz="457200"/>
            <a:r>
              <a:rPr kumimoji="0" lang="ja-JP" altLang="en-US" sz="1800" dirty="0">
                <a:solidFill>
                  <a:prstClr val="black"/>
                </a:solidFill>
                <a:latin typeface="Meiryo UI" panose="020B0604030504040204" pitchFamily="50" charset="-128"/>
                <a:ea typeface="Meiryo UI" panose="020B0604030504040204" pitchFamily="50" charset="-128"/>
              </a:rPr>
              <a:t>■温暖化防止条例（気候変動対策推進条例）や建築物省エネ法等に基づく一定規模</a:t>
            </a:r>
            <a:endParaRPr kumimoji="0" lang="en-US" altLang="ja-JP" sz="1800" dirty="0">
              <a:solidFill>
                <a:prstClr val="black"/>
              </a:solidFill>
              <a:latin typeface="Meiryo UI" panose="020B0604030504040204" pitchFamily="50" charset="-128"/>
              <a:ea typeface="Meiryo UI" panose="020B0604030504040204" pitchFamily="50" charset="-128"/>
            </a:endParaRPr>
          </a:p>
          <a:p>
            <a:pPr defTabSz="457200"/>
            <a:r>
              <a:rPr kumimoji="0" lang="ja-JP" altLang="en-US" sz="1800" dirty="0">
                <a:solidFill>
                  <a:prstClr val="black"/>
                </a:solidFill>
                <a:latin typeface="Meiryo UI" panose="020B0604030504040204" pitchFamily="50" charset="-128"/>
                <a:ea typeface="Meiryo UI" panose="020B0604030504040204" pitchFamily="50" charset="-128"/>
              </a:rPr>
              <a:t>　 以上の住宅を対象とした建築物の環境配慮措置の取組みの促進や省エネリフォームの促進</a:t>
            </a:r>
            <a:endParaRPr kumimoji="0" lang="en-US" altLang="ja-JP" sz="1800" dirty="0">
              <a:solidFill>
                <a:prstClr val="black"/>
              </a:solidFill>
              <a:latin typeface="Meiryo UI" panose="020B0604030504040204" pitchFamily="50" charset="-128"/>
              <a:ea typeface="Meiryo UI" panose="020B0604030504040204" pitchFamily="50" charset="-128"/>
            </a:endParaRPr>
          </a:p>
          <a:p>
            <a:pPr defTabSz="457200">
              <a:spcBef>
                <a:spcPts val="300"/>
              </a:spcBef>
            </a:pPr>
            <a:r>
              <a:rPr kumimoji="0" lang="ja-JP" altLang="en-US" sz="1800" dirty="0">
                <a:solidFill>
                  <a:prstClr val="black"/>
                </a:solidFill>
                <a:latin typeface="Meiryo UI" panose="020B0604030504040204" pitchFamily="50" charset="-128"/>
                <a:ea typeface="Meiryo UI" panose="020B0604030504040204" pitchFamily="50" charset="-128"/>
              </a:rPr>
              <a:t>■</a:t>
            </a:r>
            <a:r>
              <a:rPr kumimoji="0" lang="en-US" altLang="ja-JP" sz="1800" dirty="0">
                <a:solidFill>
                  <a:prstClr val="black"/>
                </a:solidFill>
                <a:latin typeface="Meiryo UI" panose="020B0604030504040204" pitchFamily="50" charset="-128"/>
                <a:ea typeface="Meiryo UI" panose="020B0604030504040204" pitchFamily="50" charset="-128"/>
              </a:rPr>
              <a:t>ZEH</a:t>
            </a:r>
            <a:r>
              <a:rPr kumimoji="0" lang="ja-JP" altLang="en-US" sz="1800" dirty="0">
                <a:solidFill>
                  <a:prstClr val="black"/>
                </a:solidFill>
                <a:latin typeface="Meiryo UI" panose="020B0604030504040204" pitchFamily="50" charset="-128"/>
                <a:ea typeface="Meiryo UI" panose="020B0604030504040204" pitchFamily="50" charset="-128"/>
              </a:rPr>
              <a:t>やライフサイクルカーボンマイナス住宅（</a:t>
            </a:r>
            <a:r>
              <a:rPr kumimoji="0" lang="en-US" altLang="ja-JP" sz="1800" dirty="0">
                <a:solidFill>
                  <a:prstClr val="black"/>
                </a:solidFill>
                <a:latin typeface="Meiryo UI" panose="020B0604030504040204" pitchFamily="50" charset="-128"/>
                <a:ea typeface="Meiryo UI" panose="020B0604030504040204" pitchFamily="50" charset="-128"/>
              </a:rPr>
              <a:t>LCCM</a:t>
            </a:r>
            <a:r>
              <a:rPr kumimoji="0" lang="ja-JP" altLang="en-US" sz="1800" dirty="0">
                <a:solidFill>
                  <a:prstClr val="black"/>
                </a:solidFill>
                <a:latin typeface="Meiryo UI" panose="020B0604030504040204" pitchFamily="50" charset="-128"/>
                <a:ea typeface="Meiryo UI" panose="020B0604030504040204" pitchFamily="50" charset="-128"/>
              </a:rPr>
              <a:t>住宅）の普及促進</a:t>
            </a:r>
            <a:endParaRPr kumimoji="0" lang="en-US" altLang="ja-JP" sz="1800" dirty="0">
              <a:solidFill>
                <a:prstClr val="black"/>
              </a:solidFill>
              <a:latin typeface="Meiryo UI" panose="020B0604030504040204" pitchFamily="50" charset="-128"/>
              <a:ea typeface="Meiryo UI" panose="020B0604030504040204" pitchFamily="50" charset="-128"/>
            </a:endParaRPr>
          </a:p>
        </p:txBody>
      </p:sp>
      <p:sp>
        <p:nvSpPr>
          <p:cNvPr id="13" name="角丸四角形 3">
            <a:extLst>
              <a:ext uri="{FF2B5EF4-FFF2-40B4-BE49-F238E27FC236}">
                <a16:creationId xmlns:a16="http://schemas.microsoft.com/office/drawing/2014/main" id="{3F349AB8-DEF2-4F8F-9D2D-F06E38310F45}"/>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r>
              <a:rPr lang="ja-JP" altLang="en-US" sz="2000" b="1" dirty="0">
                <a:latin typeface="Meiryo UI" panose="020B0604030504040204" pitchFamily="50" charset="-128"/>
                <a:ea typeface="Meiryo UI" panose="020B0604030504040204" pitchFamily="50" charset="-128"/>
              </a:rPr>
              <a:t>　２－４　住宅・建築物の省エネ等の推進に向けた取組（現行計画の記載内容）</a:t>
            </a:r>
            <a:endParaRPr lang="ja-JP" altLang="en-US" sz="2000" b="1" dirty="0">
              <a:latin typeface="Meiryo UI" pitchFamily="50" charset="-128"/>
              <a:ea typeface="Meiryo UI" pitchFamily="50" charset="-128"/>
              <a:cs typeface="Meiryo UI" pitchFamily="50" charset="-128"/>
            </a:endParaRPr>
          </a:p>
        </p:txBody>
      </p:sp>
      <p:sp>
        <p:nvSpPr>
          <p:cNvPr id="14" name="スライド番号プレースホルダー 9">
            <a:extLst>
              <a:ext uri="{FF2B5EF4-FFF2-40B4-BE49-F238E27FC236}">
                <a16:creationId xmlns:a16="http://schemas.microsoft.com/office/drawing/2014/main" id="{5D493B77-F547-4003-8756-81A129566E67}"/>
              </a:ext>
            </a:extLst>
          </p:cNvPr>
          <p:cNvSpPr txBox="1">
            <a:spLocks/>
          </p:cNvSpPr>
          <p:nvPr/>
        </p:nvSpPr>
        <p:spPr>
          <a:xfrm>
            <a:off x="7593258" y="1106"/>
            <a:ext cx="2311400" cy="365125"/>
          </a:xfrm>
          <a:prstGeom prst="rect">
            <a:avLst/>
          </a:prstGeom>
        </p:spPr>
        <p:txBody>
          <a:bodyPr vert="horz" lIns="91440" tIns="45720" rIns="91440" bIns="45720" rtlCol="0" anchor="ctr"/>
          <a:lstStyle>
            <a:defPPr>
              <a:defRPr lang="ja-JP"/>
            </a:defPPr>
            <a:lvl1pPr marL="0" algn="r" defTabSz="921715" rtl="0" eaLnBrk="1" latinLnBrk="0" hangingPunct="1">
              <a:defRPr kumimoji="1" sz="1200" kern="1200">
                <a:solidFill>
                  <a:schemeClr val="tx1">
                    <a:tint val="75000"/>
                  </a:schemeClr>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a:lstStyle>
          <a:p>
            <a:fld id="{03334358-8247-4568-97F9-9763B8C66191}" type="slidenum">
              <a:rPr lang="ja-JP" altLang="en-US" sz="1400" b="1" smtClean="0">
                <a:solidFill>
                  <a:schemeClr val="bg1"/>
                </a:solidFill>
                <a:latin typeface="BIZ UDPゴシック" panose="020B0400000000000000" pitchFamily="50" charset="-128"/>
                <a:ea typeface="BIZ UDPゴシック" panose="020B0400000000000000" pitchFamily="50" charset="-128"/>
              </a:rPr>
              <a:pPr/>
              <a:t>17</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265AEEF7-F298-4EE3-B31B-0C9BB678DCDF}"/>
              </a:ext>
            </a:extLst>
          </p:cNvPr>
          <p:cNvSpPr/>
          <p:nvPr/>
        </p:nvSpPr>
        <p:spPr>
          <a:xfrm>
            <a:off x="242375" y="736655"/>
            <a:ext cx="9391145" cy="5428649"/>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27224BD4-2E66-4102-9F52-2652D753F5C7}"/>
              </a:ext>
            </a:extLst>
          </p:cNvPr>
          <p:cNvSpPr txBox="1"/>
          <p:nvPr/>
        </p:nvSpPr>
        <p:spPr>
          <a:xfrm>
            <a:off x="6704542" y="564925"/>
            <a:ext cx="2743059" cy="371512"/>
          </a:xfrm>
          <a:prstGeom prst="rect">
            <a:avLst/>
          </a:prstGeom>
          <a:solidFill>
            <a:schemeClr val="bg1"/>
          </a:solidFill>
          <a:ln w="12700">
            <a:solidFill>
              <a:schemeClr val="tx1"/>
            </a:solidFill>
          </a:ln>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現行計画記載内容（抜粋）</a:t>
            </a:r>
          </a:p>
        </p:txBody>
      </p:sp>
    </p:spTree>
    <p:extLst>
      <p:ext uri="{BB962C8B-B14F-4D97-AF65-F5344CB8AC3E}">
        <p14:creationId xmlns:p14="http://schemas.microsoft.com/office/powerpoint/2010/main" val="3773481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625549" y="1051541"/>
            <a:ext cx="8652743" cy="880241"/>
          </a:xfrm>
          <a:prstGeom prst="rect">
            <a:avLst/>
          </a:prstGeom>
          <a:noFill/>
          <a:ln>
            <a:solidFill>
              <a:schemeClr val="accent1"/>
            </a:solidFill>
          </a:ln>
        </p:spPr>
        <p:txBody>
          <a:bodyPr wrap="square" rtlCol="0">
            <a:spAutoFit/>
          </a:bodyPr>
          <a:lstStyle/>
          <a:p>
            <a:pPr defTabSz="914290">
              <a:spcBef>
                <a:spcPts val="300"/>
              </a:spcBef>
              <a:defRPr/>
            </a:pPr>
            <a:r>
              <a:rPr lang="ja-JP" altLang="en-US" sz="1660" dirty="0">
                <a:solidFill>
                  <a:prstClr val="black"/>
                </a:solidFill>
                <a:latin typeface="Meiryo UI" panose="020B0604030504040204" pitchFamily="50" charset="-128"/>
                <a:ea typeface="Meiryo UI" panose="020B0604030504040204" pitchFamily="50" charset="-128"/>
              </a:rPr>
              <a:t>〇建築物省エネ法の改正</a:t>
            </a:r>
            <a:r>
              <a:rPr lang="zh-TW" altLang="en-US" sz="1660" dirty="0">
                <a:solidFill>
                  <a:prstClr val="black"/>
                </a:solidFill>
                <a:latin typeface="Meiryo UI" panose="020B0604030504040204" pitchFamily="50" charset="-128"/>
                <a:ea typeface="Meiryo UI" panose="020B0604030504040204" pitchFamily="50" charset="-128"/>
              </a:rPr>
              <a:t>（</a:t>
            </a:r>
            <a:r>
              <a:rPr lang="en-US" altLang="ja-JP" sz="1660" dirty="0">
                <a:solidFill>
                  <a:prstClr val="black"/>
                </a:solidFill>
                <a:latin typeface="Meiryo UI" panose="020B0604030504040204" pitchFamily="50" charset="-128"/>
                <a:ea typeface="Meiryo UI" panose="020B0604030504040204" pitchFamily="50" charset="-128"/>
              </a:rPr>
              <a:t>R4.6.17</a:t>
            </a:r>
            <a:r>
              <a:rPr lang="ja-JP" altLang="en-US" sz="1660" dirty="0">
                <a:solidFill>
                  <a:prstClr val="black"/>
                </a:solidFill>
                <a:latin typeface="Meiryo UI" panose="020B0604030504040204" pitchFamily="50" charset="-128"/>
                <a:ea typeface="Meiryo UI" panose="020B0604030504040204" pitchFamily="50" charset="-128"/>
              </a:rPr>
              <a:t>公布</a:t>
            </a:r>
            <a:r>
              <a:rPr lang="zh-TW" altLang="en-US" sz="1660" dirty="0">
                <a:solidFill>
                  <a:prstClr val="black"/>
                </a:solidFill>
                <a:latin typeface="Meiryo UI" panose="020B0604030504040204" pitchFamily="50" charset="-128"/>
                <a:ea typeface="Meiryo UI" panose="020B0604030504040204" pitchFamily="50" charset="-128"/>
              </a:rPr>
              <a:t>）</a:t>
            </a:r>
            <a:endParaRPr lang="en-US" altLang="ja-JP" sz="1660" dirty="0">
              <a:solidFill>
                <a:prstClr val="black"/>
              </a:solidFill>
              <a:latin typeface="Meiryo UI" panose="020B0604030504040204" pitchFamily="50" charset="-128"/>
              <a:ea typeface="Meiryo UI" panose="020B0604030504040204" pitchFamily="50" charset="-128"/>
            </a:endParaRPr>
          </a:p>
          <a:p>
            <a:pPr defTabSz="914290">
              <a:spcBef>
                <a:spcPts val="300"/>
              </a:spcBef>
              <a:defRPr/>
            </a:pPr>
            <a:r>
              <a:rPr lang="ja-JP" altLang="en-US" sz="1480" dirty="0">
                <a:solidFill>
                  <a:prstClr val="black"/>
                </a:solidFill>
                <a:latin typeface="Meiryo UI" panose="020B0604030504040204" pitchFamily="50" charset="-128"/>
                <a:ea typeface="Meiryo UI" panose="020B0604030504040204" pitchFamily="50" charset="-128"/>
              </a:rPr>
              <a:t>・</a:t>
            </a:r>
            <a:r>
              <a:rPr lang="ja-JP" altLang="en-US" sz="1480" dirty="0">
                <a:solidFill>
                  <a:prstClr val="black"/>
                </a:solidFill>
                <a:highlight>
                  <a:srgbClr val="FFFFFF"/>
                </a:highlight>
                <a:latin typeface="Meiryo UI" panose="020B0604030504040204" pitchFamily="50" charset="-128"/>
                <a:ea typeface="Meiryo UI" panose="020B0604030504040204" pitchFamily="50" charset="-128"/>
              </a:rPr>
              <a:t>誘導基準の強化（低炭素建築物認定・長期優良住宅認定等）［省令・告示改正］</a:t>
            </a:r>
            <a:r>
              <a:rPr lang="en-US" altLang="ja-JP" sz="1480" dirty="0">
                <a:solidFill>
                  <a:prstClr val="black"/>
                </a:solidFill>
                <a:highlight>
                  <a:srgbClr val="FFFFFF"/>
                </a:highlight>
                <a:latin typeface="Meiryo UI" panose="020B0604030504040204" pitchFamily="50" charset="-128"/>
                <a:ea typeface="Meiryo UI" panose="020B0604030504040204" pitchFamily="50" charset="-128"/>
              </a:rPr>
              <a:t>(R4.10</a:t>
            </a:r>
            <a:r>
              <a:rPr lang="ja-JP" altLang="en-US" sz="1480" dirty="0">
                <a:solidFill>
                  <a:prstClr val="black"/>
                </a:solidFill>
                <a:highlight>
                  <a:srgbClr val="FFFFFF"/>
                </a:highlight>
                <a:latin typeface="Meiryo UI" panose="020B0604030504040204" pitchFamily="50" charset="-128"/>
                <a:ea typeface="Meiryo UI" panose="020B0604030504040204" pitchFamily="50" charset="-128"/>
              </a:rPr>
              <a:t>～</a:t>
            </a:r>
            <a:r>
              <a:rPr lang="en-US" altLang="ja-JP" sz="1480" dirty="0">
                <a:solidFill>
                  <a:prstClr val="black"/>
                </a:solidFill>
                <a:highlight>
                  <a:srgbClr val="FFFFFF"/>
                </a:highlight>
                <a:latin typeface="Meiryo UI" panose="020B0604030504040204" pitchFamily="50" charset="-128"/>
                <a:ea typeface="Meiryo UI" panose="020B0604030504040204" pitchFamily="50" charset="-128"/>
              </a:rPr>
              <a:t>)</a:t>
            </a:r>
          </a:p>
          <a:p>
            <a:pPr defTabSz="914290">
              <a:spcBef>
                <a:spcPts val="300"/>
              </a:spcBef>
              <a:defRPr/>
            </a:pPr>
            <a:r>
              <a:rPr lang="ja-JP" altLang="en-US" sz="1480" dirty="0">
                <a:solidFill>
                  <a:prstClr val="black"/>
                </a:solidFill>
                <a:latin typeface="Meiryo UI" panose="020B0604030504040204" pitchFamily="50" charset="-128"/>
                <a:ea typeface="Meiryo UI" panose="020B0604030504040204" pitchFamily="50" charset="-128"/>
              </a:rPr>
              <a:t>・</a:t>
            </a:r>
            <a:r>
              <a:rPr lang="ja-JP" altLang="en-US" sz="1480" b="1" u="sng" dirty="0">
                <a:solidFill>
                  <a:prstClr val="black"/>
                </a:solidFill>
                <a:latin typeface="Meiryo UI" panose="020B0604030504040204" pitchFamily="50" charset="-128"/>
                <a:ea typeface="Meiryo UI" panose="020B0604030504040204" pitchFamily="50" charset="-128"/>
              </a:rPr>
              <a:t>全ての新築住宅・非住宅に省エネ基準適合を義務付け（</a:t>
            </a:r>
            <a:r>
              <a:rPr lang="en-US" altLang="ja-JP" sz="1480" b="1" u="sng" dirty="0">
                <a:solidFill>
                  <a:prstClr val="black"/>
                </a:solidFill>
                <a:latin typeface="Meiryo UI" panose="020B0604030504040204" pitchFamily="50" charset="-128"/>
                <a:ea typeface="Meiryo UI" panose="020B0604030504040204" pitchFamily="50" charset="-128"/>
              </a:rPr>
              <a:t>R7.4</a:t>
            </a:r>
            <a:r>
              <a:rPr lang="ja-JP" altLang="en-US" sz="1480" b="1" u="sng" dirty="0">
                <a:solidFill>
                  <a:prstClr val="black"/>
                </a:solidFill>
                <a:latin typeface="Meiryo UI" panose="020B0604030504040204" pitchFamily="50" charset="-128"/>
                <a:ea typeface="Meiryo UI" panose="020B0604030504040204" pitchFamily="50" charset="-128"/>
              </a:rPr>
              <a:t>～）</a:t>
            </a:r>
            <a:r>
              <a:rPr lang="en-US" altLang="ja-JP" sz="1480" dirty="0">
                <a:solidFill>
                  <a:prstClr val="black"/>
                </a:solidFill>
                <a:latin typeface="Meiryo UI" panose="020B0604030504040204" pitchFamily="50" charset="-128"/>
                <a:ea typeface="Meiryo UI" panose="020B0604030504040204" pitchFamily="50" charset="-128"/>
              </a:rPr>
              <a:t>   </a:t>
            </a:r>
            <a:r>
              <a:rPr lang="ja-JP" altLang="en-US" sz="1480" dirty="0">
                <a:solidFill>
                  <a:prstClr val="black"/>
                </a:solidFill>
                <a:latin typeface="Meiryo UI" panose="020B0604030504040204" pitchFamily="50" charset="-128"/>
                <a:ea typeface="Meiryo UI" panose="020B0604030504040204" pitchFamily="50" charset="-128"/>
              </a:rPr>
              <a:t>等</a:t>
            </a:r>
            <a:endParaRPr lang="en-US" altLang="ja-JP" sz="1480" dirty="0">
              <a:solidFill>
                <a:prstClr val="black"/>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BC51A4B4-3D9A-4375-8EE6-70F2A2646B59}"/>
              </a:ext>
            </a:extLst>
          </p:cNvPr>
          <p:cNvSpPr/>
          <p:nvPr/>
        </p:nvSpPr>
        <p:spPr>
          <a:xfrm>
            <a:off x="614260" y="4375284"/>
            <a:ext cx="6426972" cy="211789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2023" tIns="30675" rIns="92023" bIns="30675" anchor="t" anchorCtr="0">
            <a:spAutoFit/>
          </a:bodyPr>
          <a:lstStyle/>
          <a:p>
            <a:pPr defTabSz="676089">
              <a:spcBef>
                <a:spcPts val="6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再エネ設備導入検討義務</a:t>
            </a:r>
            <a:endParaRPr lang="en-US" altLang="ja-JP"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76089">
              <a:spcBef>
                <a:spcPts val="600"/>
              </a:spcBef>
              <a:defRPr/>
            </a:pPr>
            <a:r>
              <a:rPr lang="ja-JP" altLang="en-US"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・建築物環境計画書（</a:t>
            </a:r>
            <a:r>
              <a:rPr lang="en-US" altLang="ja-JP"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CASBEE</a:t>
            </a:r>
            <a:r>
              <a:rPr lang="ja-JP" altLang="en-US"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）届出制度</a:t>
            </a:r>
            <a:endParaRPr lang="en-US" altLang="ja-JP"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76089">
              <a:spcBef>
                <a:spcPts val="600"/>
              </a:spcBef>
              <a:defRPr/>
            </a:pPr>
            <a:r>
              <a:rPr lang="ja-JP" altLang="en-US"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・広告や工事現場への建築物環境性能ラベル表示制度</a:t>
            </a:r>
            <a:endParaRPr lang="en-US" altLang="ja-JP"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290">
              <a:spcBef>
                <a:spcPts val="600"/>
              </a:spcBef>
              <a:defRPr/>
            </a:pPr>
            <a:r>
              <a:rPr lang="ja-JP" altLang="en-US"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・建築物の表彰制度</a:t>
            </a:r>
            <a:endParaRPr lang="en-US" altLang="ja-JP"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290">
              <a:spcBef>
                <a:spcPts val="600"/>
              </a:spcBef>
              <a:defRPr/>
            </a:pPr>
            <a:r>
              <a:rPr lang="ja-JP" altLang="en-US"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（おおさか環境にやさしい建築賞、</a:t>
            </a:r>
            <a:endParaRPr lang="en-US" altLang="ja-JP"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290">
              <a:spcBef>
                <a:spcPts val="600"/>
              </a:spcBef>
              <a:defRPr/>
            </a:pPr>
            <a:r>
              <a:rPr lang="ja-JP" altLang="en-US"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“涼”デザイン建築賞、</a:t>
            </a:r>
            <a:endParaRPr lang="en-US" altLang="ja-JP"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290">
              <a:spcBef>
                <a:spcPts val="600"/>
              </a:spcBef>
              <a:defRPr/>
            </a:pPr>
            <a:r>
              <a:rPr lang="ja-JP" altLang="en-US"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“涼”デザイン建築賞</a:t>
            </a:r>
            <a:r>
              <a:rPr lang="en-US" altLang="ja-JP"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-ZEH-M Style-</a:t>
            </a:r>
            <a:r>
              <a:rPr lang="ja-JP" altLang="en-US"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-ZEB Style-</a:t>
            </a:r>
            <a:r>
              <a:rPr lang="ja-JP" altLang="en-US"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R6</a:t>
            </a:r>
            <a:r>
              <a:rPr lang="ja-JP" altLang="en-US"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年度新設）） </a:t>
            </a:r>
            <a:endParaRPr lang="en-US" altLang="ja-JP" sz="148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F17D41C1-DCC4-4367-849D-1E136E5FD3C1}"/>
              </a:ext>
            </a:extLst>
          </p:cNvPr>
          <p:cNvSpPr/>
          <p:nvPr/>
        </p:nvSpPr>
        <p:spPr bwMode="gray">
          <a:xfrm>
            <a:off x="316930" y="4048917"/>
            <a:ext cx="5140126" cy="326367"/>
          </a:xfrm>
          <a:prstGeom prst="rect">
            <a:avLst/>
          </a:prstGeom>
          <a:no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7925" defTabSz="732411">
              <a:lnSpc>
                <a:spcPct val="130000"/>
              </a:lnSpc>
              <a:spcBef>
                <a:spcPts val="277"/>
              </a:spcBef>
              <a:defRPr/>
            </a:pPr>
            <a:r>
              <a:rPr lang="ja-JP" altLang="en-US" sz="1662" b="1"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○大阪府気候変動対策の推進に関する条例に基づく取組</a:t>
            </a:r>
          </a:p>
        </p:txBody>
      </p:sp>
      <p:sp>
        <p:nvSpPr>
          <p:cNvPr id="22" name="正方形/長方形 21">
            <a:extLst>
              <a:ext uri="{FF2B5EF4-FFF2-40B4-BE49-F238E27FC236}">
                <a16:creationId xmlns:a16="http://schemas.microsoft.com/office/drawing/2014/main" id="{7A917C0E-32E5-4C9C-8A45-51B87A597A60}"/>
              </a:ext>
            </a:extLst>
          </p:cNvPr>
          <p:cNvSpPr/>
          <p:nvPr/>
        </p:nvSpPr>
        <p:spPr>
          <a:xfrm>
            <a:off x="5536056" y="5836704"/>
            <a:ext cx="2185718" cy="2308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indent="127000">
              <a:defRPr/>
            </a:pPr>
            <a:r>
              <a:rPr lang="ja-JP" altLang="en-US"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大阪府環境性能表示（ラベル）</a:t>
            </a:r>
            <a:endParaRPr lang="ja-JP" altLang="ja-JP"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3" name="図 22">
            <a:extLst>
              <a:ext uri="{FF2B5EF4-FFF2-40B4-BE49-F238E27FC236}">
                <a16:creationId xmlns:a16="http://schemas.microsoft.com/office/drawing/2014/main" id="{DBA1B70D-6A17-4E1B-B81D-C62CC9165CAB}"/>
              </a:ext>
            </a:extLst>
          </p:cNvPr>
          <p:cNvPicPr>
            <a:picLocks noChangeAspect="1"/>
          </p:cNvPicPr>
          <p:nvPr/>
        </p:nvPicPr>
        <p:blipFill>
          <a:blip r:embed="rId3"/>
          <a:stretch>
            <a:fillRect/>
          </a:stretch>
        </p:blipFill>
        <p:spPr>
          <a:xfrm>
            <a:off x="5601074" y="4630746"/>
            <a:ext cx="1872265" cy="1199262"/>
          </a:xfrm>
          <a:prstGeom prst="rect">
            <a:avLst/>
          </a:prstGeom>
        </p:spPr>
      </p:pic>
      <p:sp>
        <p:nvSpPr>
          <p:cNvPr id="20" name="正方形/長方形 19">
            <a:extLst>
              <a:ext uri="{FF2B5EF4-FFF2-40B4-BE49-F238E27FC236}">
                <a16:creationId xmlns:a16="http://schemas.microsoft.com/office/drawing/2014/main" id="{6F6C4130-E6ED-4A27-AD4B-480E09659461}"/>
              </a:ext>
            </a:extLst>
          </p:cNvPr>
          <p:cNvSpPr/>
          <p:nvPr/>
        </p:nvSpPr>
        <p:spPr>
          <a:xfrm>
            <a:off x="7449250" y="5828861"/>
            <a:ext cx="1930724" cy="646331"/>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indent="127000" algn="ctr">
              <a:defRPr/>
            </a:pPr>
            <a:r>
              <a:rPr lang="ja-JP" altLang="en-US"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おおさか環境にやさしい建築賞</a:t>
            </a:r>
            <a:endParaRPr lang="en-US" altLang="ja-JP"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indent="127000" algn="ctr">
              <a:defRPr/>
            </a:pPr>
            <a:r>
              <a:rPr lang="ja-JP" altLang="en-US"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大阪府知事賞（令和６年度）</a:t>
            </a:r>
            <a:endParaRPr lang="en-US" altLang="ja-JP"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indent="127000" algn="ctr">
              <a:defRPr/>
            </a:pPr>
            <a:r>
              <a:rPr lang="ja-JP" altLang="en-US"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茨木市文化・子育て複合施設</a:t>
            </a:r>
            <a:endParaRPr lang="en-US" altLang="ja-JP"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indent="127000" algn="ctr">
              <a:defRPr/>
            </a:pPr>
            <a:r>
              <a:rPr lang="ja-JP" altLang="en-US"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おにクル</a:t>
            </a:r>
            <a:endParaRPr lang="ja-JP" altLang="ja-JP"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4" name="図 23">
            <a:extLst>
              <a:ext uri="{FF2B5EF4-FFF2-40B4-BE49-F238E27FC236}">
                <a16:creationId xmlns:a16="http://schemas.microsoft.com/office/drawing/2014/main" id="{1DCD1A82-AF8B-4B93-9CDB-2EE85BCBC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856" y="4453600"/>
            <a:ext cx="1556143" cy="1334609"/>
          </a:xfrm>
          <a:prstGeom prst="rect">
            <a:avLst/>
          </a:prstGeom>
          <a:ln>
            <a:noFill/>
          </a:ln>
        </p:spPr>
      </p:pic>
      <p:sp>
        <p:nvSpPr>
          <p:cNvPr id="25" name="テキスト ボックス 41">
            <a:extLst>
              <a:ext uri="{FF2B5EF4-FFF2-40B4-BE49-F238E27FC236}">
                <a16:creationId xmlns:a16="http://schemas.microsoft.com/office/drawing/2014/main" id="{ABCA8A66-E1CA-4041-9536-57FD34F71751}"/>
              </a:ext>
            </a:extLst>
          </p:cNvPr>
          <p:cNvSpPr txBox="1"/>
          <p:nvPr/>
        </p:nvSpPr>
        <p:spPr>
          <a:xfrm>
            <a:off x="8108031" y="5620372"/>
            <a:ext cx="1380905" cy="1846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57150" algn="just"/>
            <a:r>
              <a:rPr kumimoji="0" lang="en-US" sz="600" dirty="0">
                <a:solidFill>
                  <a:srgbClr val="FFFFFF"/>
                </a:solidFill>
                <a:latin typeface="BIZ UDPゴシック" panose="020B0400000000000000" pitchFamily="50" charset="-128"/>
                <a:ea typeface="ＭＳ ゴシック" panose="020B0609070205080204" pitchFamily="49" charset="-128"/>
                <a:cs typeface="Times New Roman" panose="02020603050405020304" pitchFamily="18" charset="0"/>
              </a:rPr>
              <a:t>© </a:t>
            </a:r>
            <a:r>
              <a:rPr kumimoji="0" lang="ja-JP" altLang="en-US" sz="600" dirty="0">
                <a:solidFill>
                  <a:srgbClr val="FFFFFF"/>
                </a:solidFill>
                <a:latin typeface="ＭＳ ゴシック" panose="020B0609070205080204" pitchFamily="49" charset="-128"/>
                <a:ea typeface="BIZ UDPゴシック" panose="020B0400000000000000" pitchFamily="50" charset="-128"/>
                <a:cs typeface="Times New Roman" panose="02020603050405020304" pitchFamily="18" charset="0"/>
              </a:rPr>
              <a:t>ナカサアンドパートナーズ</a:t>
            </a:r>
            <a:endParaRPr kumimoji="0" lang="ja-JP" altLang="en-US" sz="6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D6C64378-5FE0-4C34-991B-C21750B5F5EA}"/>
              </a:ext>
            </a:extLst>
          </p:cNvPr>
          <p:cNvSpPr txBox="1"/>
          <p:nvPr/>
        </p:nvSpPr>
        <p:spPr>
          <a:xfrm>
            <a:off x="636836" y="2059436"/>
            <a:ext cx="8641455" cy="1335750"/>
          </a:xfrm>
          <a:prstGeom prst="rect">
            <a:avLst/>
          </a:prstGeom>
          <a:noFill/>
          <a:ln>
            <a:solidFill>
              <a:schemeClr val="accent1"/>
            </a:solidFill>
          </a:ln>
        </p:spPr>
        <p:txBody>
          <a:bodyPr wrap="square" rtlCol="0">
            <a:spAutoFit/>
          </a:bodyPr>
          <a:lstStyle/>
          <a:p>
            <a:pPr defTabSz="914290">
              <a:spcBef>
                <a:spcPts val="300"/>
              </a:spcBef>
              <a:spcAft>
                <a:spcPts val="300"/>
              </a:spcAft>
              <a:defRPr/>
            </a:pPr>
            <a:r>
              <a:rPr lang="ja-JP" altLang="en-US" sz="1660" dirty="0">
                <a:solidFill>
                  <a:prstClr val="black"/>
                </a:solidFill>
                <a:latin typeface="Meiryo UI" panose="020B0604030504040204" pitchFamily="50" charset="-128"/>
                <a:ea typeface="Meiryo UI" panose="020B0604030504040204" pitchFamily="50" charset="-128"/>
              </a:rPr>
              <a:t>〇エネルギー基本計画</a:t>
            </a:r>
            <a:r>
              <a:rPr lang="zh-TW" altLang="en-US" sz="1660" dirty="0">
                <a:solidFill>
                  <a:prstClr val="black"/>
                </a:solidFill>
                <a:latin typeface="Meiryo UI" panose="020B0604030504040204" pitchFamily="50" charset="-128"/>
                <a:ea typeface="Meiryo UI" panose="020B0604030504040204" pitchFamily="50" charset="-128"/>
              </a:rPr>
              <a:t>（</a:t>
            </a:r>
            <a:r>
              <a:rPr lang="en-US" altLang="ja-JP" sz="1660" dirty="0">
                <a:solidFill>
                  <a:prstClr val="black"/>
                </a:solidFill>
                <a:latin typeface="Meiryo UI" panose="020B0604030504040204" pitchFamily="50" charset="-128"/>
                <a:ea typeface="Meiryo UI" panose="020B0604030504040204" pitchFamily="50" charset="-128"/>
              </a:rPr>
              <a:t>R7.2.18</a:t>
            </a:r>
            <a:r>
              <a:rPr lang="zh-TW" altLang="en-US" sz="1660" dirty="0">
                <a:solidFill>
                  <a:prstClr val="black"/>
                </a:solidFill>
                <a:latin typeface="Meiryo UI" panose="020B0604030504040204" pitchFamily="50" charset="-128"/>
                <a:ea typeface="Meiryo UI" panose="020B0604030504040204" pitchFamily="50" charset="-128"/>
              </a:rPr>
              <a:t>閣議決定）</a:t>
            </a:r>
            <a:r>
              <a:rPr lang="en-US" altLang="ja-JP" sz="1660" dirty="0">
                <a:solidFill>
                  <a:prstClr val="black"/>
                </a:solidFill>
                <a:latin typeface="Meiryo UI" panose="020B0604030504040204" pitchFamily="50" charset="-128"/>
                <a:ea typeface="Meiryo UI" panose="020B0604030504040204" pitchFamily="50" charset="-128"/>
              </a:rPr>
              <a:t>【</a:t>
            </a:r>
            <a:r>
              <a:rPr lang="ja-JP" altLang="en-US" sz="1660" dirty="0">
                <a:solidFill>
                  <a:prstClr val="black"/>
                </a:solidFill>
                <a:latin typeface="Meiryo UI" panose="020B0604030504040204" pitchFamily="50" charset="-128"/>
                <a:ea typeface="Meiryo UI" panose="020B0604030504040204" pitchFamily="50" charset="-128"/>
              </a:rPr>
              <a:t>抜粋</a:t>
            </a:r>
            <a:r>
              <a:rPr lang="en-US" altLang="ja-JP" sz="1660" dirty="0">
                <a:solidFill>
                  <a:prstClr val="black"/>
                </a:solidFill>
                <a:latin typeface="Meiryo UI" panose="020B0604030504040204" pitchFamily="50" charset="-128"/>
                <a:ea typeface="Meiryo UI" panose="020B0604030504040204" pitchFamily="50" charset="-128"/>
              </a:rPr>
              <a:t>】</a:t>
            </a:r>
          </a:p>
          <a:p>
            <a:pPr defTabSz="914290">
              <a:defRPr/>
            </a:pPr>
            <a:r>
              <a:rPr lang="ja-JP" altLang="en-US" sz="1480" dirty="0">
                <a:solidFill>
                  <a:prstClr val="black"/>
                </a:solidFill>
                <a:latin typeface="Meiryo UI" panose="020B0604030504040204" pitchFamily="50" charset="-128"/>
                <a:ea typeface="Meiryo UI" panose="020B0604030504040204" pitchFamily="50" charset="-128"/>
              </a:rPr>
              <a:t>・</a:t>
            </a:r>
            <a:r>
              <a:rPr lang="en-US" altLang="ja-JP" sz="1480" dirty="0">
                <a:solidFill>
                  <a:prstClr val="black"/>
                </a:solidFill>
                <a:latin typeface="Meiryo UI" panose="020B0604030504040204" pitchFamily="50" charset="-128"/>
                <a:ea typeface="Meiryo UI" panose="020B0604030504040204" pitchFamily="50" charset="-128"/>
              </a:rPr>
              <a:t>2050</a:t>
            </a:r>
            <a:r>
              <a:rPr lang="ja-JP" altLang="en-US" sz="1480" dirty="0">
                <a:solidFill>
                  <a:prstClr val="black"/>
                </a:solidFill>
                <a:latin typeface="Meiryo UI" panose="020B0604030504040204" pitchFamily="50" charset="-128"/>
                <a:ea typeface="Meiryo UI" panose="020B0604030504040204" pitchFamily="50" charset="-128"/>
              </a:rPr>
              <a:t>年にストック平均での</a:t>
            </a:r>
            <a:r>
              <a:rPr lang="en-US" altLang="ja-JP" sz="1480" dirty="0">
                <a:solidFill>
                  <a:prstClr val="black"/>
                </a:solidFill>
                <a:latin typeface="Meiryo UI" panose="020B0604030504040204" pitchFamily="50" charset="-128"/>
                <a:ea typeface="Meiryo UI" panose="020B0604030504040204" pitchFamily="50" charset="-128"/>
              </a:rPr>
              <a:t>ZEH</a:t>
            </a:r>
            <a:r>
              <a:rPr lang="ja-JP" altLang="en-US" sz="1480" dirty="0">
                <a:solidFill>
                  <a:prstClr val="black"/>
                </a:solidFill>
                <a:latin typeface="Meiryo UI" panose="020B0604030504040204" pitchFamily="50" charset="-128"/>
                <a:ea typeface="Meiryo UI" panose="020B0604030504040204" pitchFamily="50" charset="-128"/>
              </a:rPr>
              <a:t>・</a:t>
            </a:r>
            <a:r>
              <a:rPr lang="en-US" altLang="ja-JP" sz="1480" dirty="0">
                <a:solidFill>
                  <a:prstClr val="black"/>
                </a:solidFill>
                <a:latin typeface="Meiryo UI" panose="020B0604030504040204" pitchFamily="50" charset="-128"/>
                <a:ea typeface="Meiryo UI" panose="020B0604030504040204" pitchFamily="50" charset="-128"/>
              </a:rPr>
              <a:t>ZEB</a:t>
            </a:r>
            <a:r>
              <a:rPr lang="ja-JP" altLang="en-US" sz="1480" dirty="0">
                <a:solidFill>
                  <a:prstClr val="black"/>
                </a:solidFill>
                <a:latin typeface="Meiryo UI" panose="020B0604030504040204" pitchFamily="50" charset="-128"/>
                <a:ea typeface="Meiryo UI" panose="020B0604030504040204" pitchFamily="50" charset="-128"/>
              </a:rPr>
              <a:t>基準の水準の省エネルギー性能の確保を目指し、これに至る</a:t>
            </a:r>
            <a:r>
              <a:rPr lang="en-US" altLang="ja-JP" sz="1480" b="1" u="sng" dirty="0">
                <a:solidFill>
                  <a:prstClr val="black"/>
                </a:solidFill>
                <a:latin typeface="Meiryo UI" panose="020B0604030504040204" pitchFamily="50" charset="-128"/>
                <a:ea typeface="Meiryo UI" panose="020B0604030504040204" pitchFamily="50" charset="-128"/>
              </a:rPr>
              <a:t>2030</a:t>
            </a:r>
            <a:r>
              <a:rPr lang="ja-JP" altLang="en-US" sz="1480" b="1" u="sng" dirty="0">
                <a:solidFill>
                  <a:prstClr val="black"/>
                </a:solidFill>
                <a:latin typeface="Meiryo UI" panose="020B0604030504040204" pitchFamily="50" charset="-128"/>
                <a:ea typeface="Meiryo UI" panose="020B0604030504040204" pitchFamily="50" charset="-128"/>
              </a:rPr>
              <a:t>年度</a:t>
            </a:r>
            <a:endParaRPr lang="en-US" altLang="ja-JP" sz="1480" b="1" u="sng" dirty="0">
              <a:solidFill>
                <a:prstClr val="black"/>
              </a:solidFill>
              <a:latin typeface="Meiryo UI" panose="020B0604030504040204" pitchFamily="50" charset="-128"/>
              <a:ea typeface="Meiryo UI" panose="020B0604030504040204" pitchFamily="50" charset="-128"/>
            </a:endParaRPr>
          </a:p>
          <a:p>
            <a:pPr defTabSz="914290">
              <a:defRPr/>
            </a:pPr>
            <a:r>
              <a:rPr lang="ja-JP" altLang="en-US" sz="1480" dirty="0">
                <a:solidFill>
                  <a:prstClr val="black"/>
                </a:solidFill>
                <a:latin typeface="Meiryo UI" panose="020B0604030504040204" pitchFamily="50" charset="-128"/>
                <a:ea typeface="Meiryo UI" panose="020B0604030504040204" pitchFamily="50" charset="-128"/>
              </a:rPr>
              <a:t>　</a:t>
            </a:r>
            <a:r>
              <a:rPr lang="ja-JP" altLang="en-US" sz="1480" b="1" u="sng" dirty="0">
                <a:solidFill>
                  <a:prstClr val="black"/>
                </a:solidFill>
                <a:latin typeface="Meiryo UI" panose="020B0604030504040204" pitchFamily="50" charset="-128"/>
                <a:ea typeface="Meiryo UI" panose="020B0604030504040204" pitchFamily="50" charset="-128"/>
              </a:rPr>
              <a:t>以降に新築される住宅・建築物は</a:t>
            </a:r>
            <a:r>
              <a:rPr lang="en-US" altLang="ja-JP" sz="1480" b="1" u="sng" dirty="0">
                <a:solidFill>
                  <a:prstClr val="black"/>
                </a:solidFill>
                <a:latin typeface="Meiryo UI" panose="020B0604030504040204" pitchFamily="50" charset="-128"/>
                <a:ea typeface="Meiryo UI" panose="020B0604030504040204" pitchFamily="50" charset="-128"/>
              </a:rPr>
              <a:t>ZEH</a:t>
            </a:r>
            <a:r>
              <a:rPr lang="ja-JP" altLang="en-US" sz="1480" b="1" u="sng" dirty="0">
                <a:solidFill>
                  <a:prstClr val="black"/>
                </a:solidFill>
                <a:latin typeface="Meiryo UI" panose="020B0604030504040204" pitchFamily="50" charset="-128"/>
                <a:ea typeface="Meiryo UI" panose="020B0604030504040204" pitchFamily="50" charset="-128"/>
              </a:rPr>
              <a:t>・</a:t>
            </a:r>
            <a:r>
              <a:rPr lang="en-US" altLang="ja-JP" sz="1480" b="1" u="sng" dirty="0">
                <a:solidFill>
                  <a:prstClr val="black"/>
                </a:solidFill>
                <a:latin typeface="Meiryo UI" panose="020B0604030504040204" pitchFamily="50" charset="-128"/>
                <a:ea typeface="Meiryo UI" panose="020B0604030504040204" pitchFamily="50" charset="-128"/>
              </a:rPr>
              <a:t>ZEB</a:t>
            </a:r>
            <a:r>
              <a:rPr lang="ja-JP" altLang="en-US" sz="1480" b="1" u="sng" dirty="0">
                <a:solidFill>
                  <a:prstClr val="black"/>
                </a:solidFill>
                <a:latin typeface="Meiryo UI" panose="020B0604030504040204" pitchFamily="50" charset="-128"/>
                <a:ea typeface="Meiryo UI" panose="020B0604030504040204" pitchFamily="50" charset="-128"/>
              </a:rPr>
              <a:t>基準の水準の省エネルギー性能の確保</a:t>
            </a:r>
            <a:r>
              <a:rPr lang="ja-JP" altLang="en-US" sz="1480" dirty="0">
                <a:solidFill>
                  <a:prstClr val="black"/>
                </a:solidFill>
                <a:latin typeface="Meiryo UI" panose="020B0604030504040204" pitchFamily="50" charset="-128"/>
                <a:ea typeface="Meiryo UI" panose="020B0604030504040204" pitchFamily="50" charset="-128"/>
              </a:rPr>
              <a:t>を目指す。</a:t>
            </a:r>
            <a:endParaRPr lang="en-US" altLang="ja-JP" sz="1480" dirty="0">
              <a:solidFill>
                <a:prstClr val="black"/>
              </a:solidFill>
              <a:latin typeface="Meiryo UI" panose="020B0604030504040204" pitchFamily="50" charset="-128"/>
              <a:ea typeface="Meiryo UI" panose="020B0604030504040204" pitchFamily="50" charset="-128"/>
            </a:endParaRPr>
          </a:p>
          <a:p>
            <a:pPr defTabSz="914290">
              <a:spcBef>
                <a:spcPts val="300"/>
              </a:spcBef>
              <a:defRPr/>
            </a:pPr>
            <a:r>
              <a:rPr lang="ja-JP" altLang="en-US" sz="1480" dirty="0">
                <a:solidFill>
                  <a:prstClr val="black"/>
                </a:solidFill>
                <a:latin typeface="Meiryo UI" panose="020B0604030504040204" pitchFamily="50" charset="-128"/>
                <a:ea typeface="Meiryo UI" panose="020B0604030504040204" pitchFamily="50" charset="-128"/>
              </a:rPr>
              <a:t>・こうした目標と整合するよう、住宅・建築物における省エネルギー基準の段階的な水準の引上げを遅くとも</a:t>
            </a:r>
            <a:r>
              <a:rPr lang="en-US" altLang="ja-JP" sz="1480" dirty="0">
                <a:solidFill>
                  <a:prstClr val="black"/>
                </a:solidFill>
                <a:latin typeface="Meiryo UI" panose="020B0604030504040204" pitchFamily="50" charset="-128"/>
                <a:ea typeface="Meiryo UI" panose="020B0604030504040204" pitchFamily="50" charset="-128"/>
              </a:rPr>
              <a:t>2030</a:t>
            </a:r>
            <a:r>
              <a:rPr lang="ja-JP" altLang="en-US" sz="1480" dirty="0">
                <a:solidFill>
                  <a:prstClr val="black"/>
                </a:solidFill>
                <a:latin typeface="Meiryo UI" panose="020B0604030504040204" pitchFamily="50" charset="-128"/>
                <a:ea typeface="Meiryo UI" panose="020B0604030504040204" pitchFamily="50" charset="-128"/>
              </a:rPr>
              <a:t>年</a:t>
            </a:r>
            <a:endParaRPr lang="en-US" altLang="ja-JP" sz="1480" dirty="0">
              <a:solidFill>
                <a:prstClr val="black"/>
              </a:solidFill>
              <a:latin typeface="Meiryo UI" panose="020B0604030504040204" pitchFamily="50" charset="-128"/>
              <a:ea typeface="Meiryo UI" panose="020B0604030504040204" pitchFamily="50" charset="-128"/>
            </a:endParaRPr>
          </a:p>
          <a:p>
            <a:pPr defTabSz="914290">
              <a:defRPr/>
            </a:pPr>
            <a:r>
              <a:rPr lang="ja-JP" altLang="en-US" sz="1480" dirty="0">
                <a:solidFill>
                  <a:prstClr val="black"/>
                </a:solidFill>
                <a:latin typeface="Meiryo UI" panose="020B0604030504040204" pitchFamily="50" charset="-128"/>
                <a:ea typeface="Meiryo UI" panose="020B0604030504040204" pitchFamily="50" charset="-128"/>
              </a:rPr>
              <a:t>　度までに実施する。</a:t>
            </a:r>
            <a:endParaRPr lang="ja-JP" altLang="en-US" sz="1800" dirty="0">
              <a:solidFill>
                <a:prstClr val="black"/>
              </a:solidFill>
              <a:latin typeface="Calibri" panose="020F0502020204030204"/>
              <a:ea typeface="游ゴシック" panose="020B0400000000000000" pitchFamily="50" charset="-128"/>
            </a:endParaRPr>
          </a:p>
        </p:txBody>
      </p:sp>
      <p:sp>
        <p:nvSpPr>
          <p:cNvPr id="27" name="角丸四角形 3">
            <a:extLst>
              <a:ext uri="{FF2B5EF4-FFF2-40B4-BE49-F238E27FC236}">
                <a16:creationId xmlns:a16="http://schemas.microsoft.com/office/drawing/2014/main" id="{70A9F392-F21C-459B-8420-DE0A2EF745E0}"/>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r>
              <a:rPr lang="ja-JP" altLang="en-US" sz="2000" b="1" dirty="0">
                <a:latin typeface="Meiryo UI" panose="020B0604030504040204" pitchFamily="50" charset="-128"/>
                <a:ea typeface="Meiryo UI" panose="020B0604030504040204" pitchFamily="50" charset="-128"/>
              </a:rPr>
              <a:t>　２－４　住宅・建築物の省エネ等の推進に向けた取組（国の動き・現状の取組）</a:t>
            </a:r>
            <a:endParaRPr lang="ja-JP" altLang="en-US" sz="2000" b="1" dirty="0">
              <a:latin typeface="Meiryo UI" pitchFamily="50" charset="-128"/>
              <a:ea typeface="Meiryo UI" pitchFamily="50" charset="-128"/>
              <a:cs typeface="Meiryo UI" pitchFamily="50" charset="-128"/>
            </a:endParaRPr>
          </a:p>
        </p:txBody>
      </p:sp>
      <p:sp>
        <p:nvSpPr>
          <p:cNvPr id="28" name="スライド番号プレースホルダー 9">
            <a:extLst>
              <a:ext uri="{FF2B5EF4-FFF2-40B4-BE49-F238E27FC236}">
                <a16:creationId xmlns:a16="http://schemas.microsoft.com/office/drawing/2014/main" id="{5C059E82-0590-4DC9-B64A-11A2444331D8}"/>
              </a:ext>
            </a:extLst>
          </p:cNvPr>
          <p:cNvSpPr txBox="1">
            <a:spLocks/>
          </p:cNvSpPr>
          <p:nvPr/>
        </p:nvSpPr>
        <p:spPr>
          <a:xfrm>
            <a:off x="7593258" y="1106"/>
            <a:ext cx="2311400" cy="365125"/>
          </a:xfrm>
          <a:prstGeom prst="rect">
            <a:avLst/>
          </a:prstGeom>
        </p:spPr>
        <p:txBody>
          <a:bodyPr vert="horz" lIns="91440" tIns="45720" rIns="91440" bIns="45720" rtlCol="0" anchor="ctr"/>
          <a:lstStyle>
            <a:defPPr>
              <a:defRPr lang="ja-JP"/>
            </a:defPPr>
            <a:lvl1pPr marL="0" algn="r" defTabSz="921715" rtl="0" eaLnBrk="1" latinLnBrk="0" hangingPunct="1">
              <a:defRPr kumimoji="1" sz="1200" kern="1200">
                <a:solidFill>
                  <a:schemeClr val="tx1">
                    <a:tint val="75000"/>
                  </a:schemeClr>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a:lstStyle>
          <a:p>
            <a:fld id="{03334358-8247-4568-97F9-9763B8C66191}" type="slidenum">
              <a:rPr lang="ja-JP" altLang="en-US" sz="1400" b="1" smtClean="0">
                <a:solidFill>
                  <a:schemeClr val="bg1"/>
                </a:solidFill>
                <a:latin typeface="BIZ UDPゴシック" panose="020B0400000000000000" pitchFamily="50" charset="-128"/>
                <a:ea typeface="BIZ UDPゴシック" panose="020B0400000000000000" pitchFamily="50" charset="-128"/>
              </a:rPr>
              <a:pPr/>
              <a:t>18</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E40D5466-A865-407A-BCBF-A7883B0DC2BE}"/>
              </a:ext>
            </a:extLst>
          </p:cNvPr>
          <p:cNvSpPr/>
          <p:nvPr/>
        </p:nvSpPr>
        <p:spPr>
          <a:xfrm>
            <a:off x="344488" y="620688"/>
            <a:ext cx="3960440" cy="324000"/>
          </a:xfrm>
          <a:prstGeom prst="roundRect">
            <a:avLst>
              <a:gd name="adj" fmla="val 50000"/>
            </a:avLst>
          </a:prstGeom>
          <a:solidFill>
            <a:srgbClr val="3AA43A">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r>
              <a:rPr lang="ja-JP" altLang="en-US" sz="1800" b="1" dirty="0">
                <a:solidFill>
                  <a:schemeClr val="tx1"/>
                </a:solidFill>
                <a:latin typeface="Meiryo UI" panose="020B0604030504040204" pitchFamily="50" charset="-128"/>
                <a:ea typeface="Meiryo UI" panose="020B0604030504040204" pitchFamily="50" charset="-128"/>
              </a:rPr>
              <a:t>建築物省エネ法の改正等の国の動き</a:t>
            </a:r>
          </a:p>
        </p:txBody>
      </p:sp>
      <p:sp>
        <p:nvSpPr>
          <p:cNvPr id="30" name="四角形: 角を丸くする 29">
            <a:extLst>
              <a:ext uri="{FF2B5EF4-FFF2-40B4-BE49-F238E27FC236}">
                <a16:creationId xmlns:a16="http://schemas.microsoft.com/office/drawing/2014/main" id="{6F968446-04F3-465D-8C4A-BC65C81E30B7}"/>
              </a:ext>
            </a:extLst>
          </p:cNvPr>
          <p:cNvSpPr/>
          <p:nvPr/>
        </p:nvSpPr>
        <p:spPr>
          <a:xfrm>
            <a:off x="344488" y="3609056"/>
            <a:ext cx="1584176" cy="324000"/>
          </a:xfrm>
          <a:prstGeom prst="roundRect">
            <a:avLst>
              <a:gd name="adj" fmla="val 50000"/>
            </a:avLst>
          </a:prstGeom>
          <a:solidFill>
            <a:srgbClr val="3AA43A">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r>
              <a:rPr lang="ja-JP" altLang="en-US" sz="1800" b="1" dirty="0">
                <a:solidFill>
                  <a:schemeClr val="tx1"/>
                </a:solidFill>
                <a:latin typeface="Meiryo UI" panose="020B0604030504040204" pitchFamily="50" charset="-128"/>
                <a:ea typeface="Meiryo UI" panose="020B0604030504040204" pitchFamily="50" charset="-128"/>
              </a:rPr>
              <a:t>現状の取組</a:t>
            </a:r>
          </a:p>
        </p:txBody>
      </p:sp>
    </p:spTree>
    <p:extLst>
      <p:ext uri="{BB962C8B-B14F-4D97-AF65-F5344CB8AC3E}">
        <p14:creationId xmlns:p14="http://schemas.microsoft.com/office/powerpoint/2010/main" val="1084326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3">
            <a:extLst>
              <a:ext uri="{FF2B5EF4-FFF2-40B4-BE49-F238E27FC236}">
                <a16:creationId xmlns:a16="http://schemas.microsoft.com/office/drawing/2014/main" id="{69D51D1F-001D-47A2-AF76-3CD3B5655792}"/>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endParaRPr lang="ja-JP" altLang="en-US" sz="2000" b="1" dirty="0">
              <a:latin typeface="Meiryo UI" pitchFamily="50" charset="-128"/>
              <a:ea typeface="Meiryo UI" pitchFamily="50" charset="-128"/>
              <a:cs typeface="Meiryo UI" pitchFamily="50" charset="-128"/>
            </a:endParaRPr>
          </a:p>
        </p:txBody>
      </p:sp>
      <p:sp>
        <p:nvSpPr>
          <p:cNvPr id="48" name="タイトル 1">
            <a:extLst>
              <a:ext uri="{FF2B5EF4-FFF2-40B4-BE49-F238E27FC236}">
                <a16:creationId xmlns:a16="http://schemas.microsoft.com/office/drawing/2014/main" id="{AB2E5BB3-8EE0-4F83-94F5-12329370F90E}"/>
              </a:ext>
            </a:extLst>
          </p:cNvPr>
          <p:cNvSpPr>
            <a:spLocks noGrp="1"/>
          </p:cNvSpPr>
          <p:nvPr>
            <p:ph type="title"/>
          </p:nvPr>
        </p:nvSpPr>
        <p:spPr>
          <a:xfrm>
            <a:off x="200472" y="476672"/>
            <a:ext cx="1944216" cy="648072"/>
          </a:xfrm>
        </p:spPr>
        <p:txBody>
          <a:bodyPr>
            <a:normAutofit/>
          </a:bodyPr>
          <a:lstStyle/>
          <a:p>
            <a:pPr algn="l"/>
            <a:r>
              <a:rPr kumimoji="1" lang="ja-JP" altLang="en-US" sz="2800" dirty="0">
                <a:latin typeface="BIZ UDPゴシック" panose="020B0400000000000000" pitchFamily="50" charset="-128"/>
                <a:ea typeface="BIZ UDPゴシック" panose="020B0400000000000000" pitchFamily="50" charset="-128"/>
              </a:rPr>
              <a:t>構成</a:t>
            </a:r>
          </a:p>
        </p:txBody>
      </p:sp>
      <p:sp>
        <p:nvSpPr>
          <p:cNvPr id="50" name="コンテンツ プレースホルダー 2">
            <a:extLst>
              <a:ext uri="{FF2B5EF4-FFF2-40B4-BE49-F238E27FC236}">
                <a16:creationId xmlns:a16="http://schemas.microsoft.com/office/drawing/2014/main" id="{DBAD8433-49C9-4EA7-A70A-E00965FB93C0}"/>
              </a:ext>
            </a:extLst>
          </p:cNvPr>
          <p:cNvSpPr>
            <a:spLocks noGrp="1"/>
          </p:cNvSpPr>
          <p:nvPr>
            <p:ph idx="1"/>
          </p:nvPr>
        </p:nvSpPr>
        <p:spPr>
          <a:xfrm>
            <a:off x="334262" y="1613118"/>
            <a:ext cx="9237476" cy="3631763"/>
          </a:xfrm>
        </p:spPr>
        <p:txBody>
          <a:bodyPr wrap="square">
            <a:spAutoFit/>
          </a:bodyPr>
          <a:lstStyle/>
          <a:p>
            <a:pPr marL="612000" indent="-612000">
              <a:lnSpc>
                <a:spcPts val="2000"/>
              </a:lnSpc>
              <a:spcBef>
                <a:spcPts val="1200"/>
              </a:spcBef>
              <a:buNone/>
            </a:pPr>
            <a:r>
              <a:rPr lang="ja-JP" altLang="en-US" sz="2000" b="1" dirty="0">
                <a:latin typeface="Meiryo UI" panose="020B0604030504040204" pitchFamily="50" charset="-128"/>
                <a:ea typeface="Meiryo UI" panose="020B0604030504040204" pitchFamily="50" charset="-128"/>
              </a:rPr>
              <a:t>１　大阪府地球温暖化対策実行計画（区域施策編）の見直しについて</a:t>
            </a:r>
            <a:endParaRPr lang="en-US" altLang="ja-JP" sz="2000" b="1" dirty="0">
              <a:latin typeface="Meiryo UI" panose="020B0604030504040204" pitchFamily="50" charset="-128"/>
              <a:ea typeface="Meiryo UI" panose="020B0604030504040204" pitchFamily="50" charset="-128"/>
            </a:endParaRPr>
          </a:p>
          <a:p>
            <a:pPr marL="612000" indent="-612000">
              <a:lnSpc>
                <a:spcPts val="2000"/>
              </a:lnSpc>
              <a:spcBef>
                <a:spcPts val="1200"/>
              </a:spcBef>
              <a:buNone/>
            </a:pPr>
            <a:endParaRPr lang="en-US" altLang="ja-JP" sz="2000" b="1" dirty="0">
              <a:latin typeface="Meiryo UI" panose="020B0604030504040204" pitchFamily="50" charset="-128"/>
              <a:ea typeface="Meiryo UI" panose="020B0604030504040204" pitchFamily="50" charset="-128"/>
            </a:endParaRPr>
          </a:p>
          <a:p>
            <a:pPr marL="612000" indent="-612000">
              <a:lnSpc>
                <a:spcPts val="2000"/>
              </a:lnSpc>
              <a:spcBef>
                <a:spcPts val="1200"/>
              </a:spcBef>
              <a:buNone/>
            </a:pPr>
            <a:r>
              <a:rPr lang="ja-JP" altLang="en-US" sz="2000" b="1" dirty="0">
                <a:latin typeface="Meiryo UI" panose="020B0604030504040204" pitchFamily="50" charset="-128"/>
                <a:ea typeface="Meiryo UI" panose="020B0604030504040204" pitchFamily="50" charset="-128"/>
              </a:rPr>
              <a:t>２　主要検討項目（事務局案）</a:t>
            </a:r>
            <a:endParaRPr lang="en-US" altLang="ja-JP" sz="2000" b="1" dirty="0">
              <a:latin typeface="Meiryo UI" panose="020B0604030504040204" pitchFamily="50" charset="-128"/>
              <a:ea typeface="Meiryo UI" panose="020B0604030504040204" pitchFamily="50" charset="-128"/>
            </a:endParaRPr>
          </a:p>
          <a:p>
            <a:pPr marL="612000" indent="-612000">
              <a:lnSpc>
                <a:spcPts val="2000"/>
              </a:lnSpc>
              <a:spcBef>
                <a:spcPts val="1200"/>
              </a:spcBef>
              <a:buNone/>
            </a:pPr>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１　府民の行動変容</a:t>
            </a:r>
            <a:endParaRPr lang="en-US" altLang="ja-JP" sz="2000" b="1" dirty="0">
              <a:latin typeface="Meiryo UI" panose="020B0604030504040204" pitchFamily="50" charset="-128"/>
              <a:ea typeface="Meiryo UI" panose="020B0604030504040204" pitchFamily="50" charset="-128"/>
            </a:endParaRPr>
          </a:p>
          <a:p>
            <a:pPr marL="612000" indent="-612000">
              <a:lnSpc>
                <a:spcPts val="2000"/>
              </a:lnSpc>
              <a:spcBef>
                <a:spcPts val="1200"/>
              </a:spcBef>
              <a:buNone/>
            </a:pPr>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２　事業者における脱炭素化に向けた取組促進</a:t>
            </a:r>
          </a:p>
          <a:p>
            <a:pPr marL="612000" indent="-612000">
              <a:lnSpc>
                <a:spcPts val="2000"/>
              </a:lnSpc>
              <a:spcBef>
                <a:spcPts val="1200"/>
              </a:spcBef>
              <a:buNone/>
            </a:pPr>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３　新技術の普及・社会実装</a:t>
            </a:r>
            <a:endParaRPr lang="en-US" altLang="ja-JP" sz="2000" b="1" dirty="0">
              <a:latin typeface="Meiryo UI" panose="020B0604030504040204" pitchFamily="50" charset="-128"/>
              <a:ea typeface="Meiryo UI" panose="020B0604030504040204" pitchFamily="50" charset="-128"/>
            </a:endParaRPr>
          </a:p>
          <a:p>
            <a:pPr marL="612000" indent="-612000">
              <a:lnSpc>
                <a:spcPts val="2000"/>
              </a:lnSpc>
              <a:spcBef>
                <a:spcPts val="1200"/>
              </a:spcBef>
              <a:buNone/>
            </a:pPr>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４　住宅・建築物の省エネ等の推進に向けた取組</a:t>
            </a:r>
            <a:endParaRPr lang="en-US" altLang="ja-JP" sz="2000" b="1" dirty="0">
              <a:latin typeface="Meiryo UI" panose="020B0604030504040204" pitchFamily="50" charset="-128"/>
              <a:ea typeface="Meiryo UI" panose="020B0604030504040204" pitchFamily="50" charset="-128"/>
            </a:endParaRPr>
          </a:p>
          <a:p>
            <a:pPr marL="0" indent="0">
              <a:lnSpc>
                <a:spcPts val="2000"/>
              </a:lnSpc>
              <a:spcBef>
                <a:spcPts val="1200"/>
              </a:spcBef>
              <a:buNone/>
            </a:pPr>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５　脱炭素モビリティの普及促進</a:t>
            </a:r>
          </a:p>
          <a:p>
            <a:pPr marL="0" indent="0">
              <a:lnSpc>
                <a:spcPts val="2000"/>
              </a:lnSpc>
              <a:spcBef>
                <a:spcPts val="1200"/>
              </a:spcBef>
              <a:buNone/>
            </a:pPr>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６　地球温暖化対策実行計画へのヒートアイランド対策推進計画の統合について</a:t>
            </a:r>
            <a:endParaRPr lang="en-US" altLang="ja-JP" sz="2000" b="1" dirty="0">
              <a:latin typeface="Meiryo UI" panose="020B0604030504040204" pitchFamily="50" charset="-128"/>
              <a:ea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472B88DB-2BC9-C70A-70C6-58E21DEBBA7C}"/>
              </a:ext>
            </a:extLst>
          </p:cNvPr>
          <p:cNvSpPr>
            <a:spLocks noGrp="1"/>
          </p:cNvSpPr>
          <p:nvPr>
            <p:ph type="sldNum" sz="quarter" idx="12"/>
          </p:nvPr>
        </p:nvSpPr>
        <p:spPr>
          <a:xfrm>
            <a:off x="7538144" y="3096"/>
            <a:ext cx="2311400" cy="365125"/>
          </a:xfrm>
        </p:spPr>
        <p:txBody>
          <a:bodyPr/>
          <a:lstStyle/>
          <a:p>
            <a:r>
              <a:rPr lang="en-US" altLang="ja-JP" sz="1400" b="1" dirty="0">
                <a:solidFill>
                  <a:schemeClr val="bg1"/>
                </a:solidFill>
                <a:latin typeface="BIZ UDPゴシック" panose="020B0400000000000000" pitchFamily="50" charset="-128"/>
                <a:ea typeface="BIZ UDPゴシック" panose="020B0400000000000000" pitchFamily="50" charset="-128"/>
              </a:rPr>
              <a:t>1</a:t>
            </a:r>
            <a:endParaRPr kumimoji="1"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65365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5AE1A6C-BA25-4678-A587-77924F315C63}"/>
              </a:ext>
            </a:extLst>
          </p:cNvPr>
          <p:cNvSpPr/>
          <p:nvPr/>
        </p:nvSpPr>
        <p:spPr>
          <a:xfrm>
            <a:off x="6137724" y="517721"/>
            <a:ext cx="3303420" cy="22573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sz="1800">
              <a:solidFill>
                <a:prstClr val="black"/>
              </a:solidFill>
              <a:latin typeface="Calibri" panose="020F0502020204030204"/>
              <a:ea typeface="游ゴシック" panose="020B0400000000000000" pitchFamily="50" charset="-128"/>
            </a:endParaRPr>
          </a:p>
        </p:txBody>
      </p:sp>
      <p:sp>
        <p:nvSpPr>
          <p:cNvPr id="8" name="正方形/長方形 7"/>
          <p:cNvSpPr/>
          <p:nvPr/>
        </p:nvSpPr>
        <p:spPr>
          <a:xfrm>
            <a:off x="625929" y="871446"/>
            <a:ext cx="8637815" cy="349365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2023" tIns="30675" rIns="92023" bIns="30675" anchor="t" anchorCtr="0">
            <a:spAutoFit/>
          </a:bodyPr>
          <a:lstStyle/>
          <a:p>
            <a:pPr defTabSz="457200">
              <a:spcBef>
                <a:spcPts val="300"/>
              </a:spcBef>
            </a:pPr>
            <a:r>
              <a:rPr lang="ja-JP" altLang="en-US" sz="1480" dirty="0">
                <a:solidFill>
                  <a:prstClr val="black"/>
                </a:solidFill>
                <a:latin typeface="Meiryo UI" panose="020B0604030504040204" pitchFamily="50" charset="-128"/>
                <a:ea typeface="Meiryo UI" panose="020B0604030504040204" pitchFamily="50" charset="-128"/>
              </a:rPr>
              <a:t>・在阪建築関係４団体と連携した省エネ住宅・建築物の普及啓発</a:t>
            </a:r>
            <a:endParaRPr lang="en-US" altLang="ja-JP" sz="1480" dirty="0">
              <a:solidFill>
                <a:prstClr val="black"/>
              </a:solidFill>
              <a:latin typeface="Meiryo UI" panose="020B0604030504040204" pitchFamily="50" charset="-128"/>
              <a:ea typeface="Meiryo UI" panose="020B0604030504040204" pitchFamily="50" charset="-128"/>
            </a:endParaRPr>
          </a:p>
          <a:p>
            <a:pPr defTabSz="457200"/>
            <a:r>
              <a:rPr lang="ja-JP" altLang="en-US" sz="1600" dirty="0">
                <a:solidFill>
                  <a:prstClr val="black"/>
                </a:solidFill>
                <a:latin typeface="Meiryo UI" panose="020B0604030504040204" pitchFamily="50" charset="-128"/>
                <a:ea typeface="Meiryo UI" panose="020B0604030504040204" pitchFamily="50" charset="-128"/>
              </a:rPr>
              <a:t>　   </a:t>
            </a:r>
            <a:r>
              <a:rPr lang="zh-TW" altLang="en-US" sz="1000" dirty="0">
                <a:solidFill>
                  <a:prstClr val="black"/>
                </a:solidFill>
                <a:latin typeface="Meiryo UI" panose="020B0604030504040204" pitchFamily="50" charset="-128"/>
                <a:ea typeface="Meiryo UI" panose="020B0604030504040204" pitchFamily="50" charset="-128"/>
              </a:rPr>
              <a:t>（在阪建築関係</a:t>
            </a:r>
            <a:r>
              <a:rPr lang="en-US" altLang="zh-TW" sz="1000" dirty="0">
                <a:solidFill>
                  <a:prstClr val="black"/>
                </a:solidFill>
                <a:latin typeface="Meiryo UI" panose="020B0604030504040204" pitchFamily="50" charset="-128"/>
                <a:ea typeface="Meiryo UI" panose="020B0604030504040204" pitchFamily="50" charset="-128"/>
              </a:rPr>
              <a:t>4</a:t>
            </a:r>
            <a:r>
              <a:rPr lang="zh-TW" altLang="en-US" sz="1000" dirty="0">
                <a:solidFill>
                  <a:prstClr val="black"/>
                </a:solidFill>
                <a:latin typeface="Meiryo UI" panose="020B0604030504040204" pitchFamily="50" charset="-128"/>
                <a:ea typeface="Meiryo UI" panose="020B0604030504040204" pitchFamily="50" charset="-128"/>
              </a:rPr>
              <a:t>団体：（公社）大阪府建築士会、（一社）大阪府建築士事務所協会、</a:t>
            </a:r>
            <a:endParaRPr lang="en-US" altLang="zh-TW" sz="1000" dirty="0">
              <a:solidFill>
                <a:prstClr val="black"/>
              </a:solidFill>
              <a:latin typeface="Meiryo UI" panose="020B0604030504040204" pitchFamily="50" charset="-128"/>
              <a:ea typeface="Meiryo UI" panose="020B0604030504040204" pitchFamily="50" charset="-128"/>
            </a:endParaRPr>
          </a:p>
          <a:p>
            <a:pPr defTabSz="457200">
              <a:spcAft>
                <a:spcPts val="300"/>
              </a:spcAft>
            </a:pPr>
            <a:r>
              <a:rPr lang="ja-JP" altLang="en-US" sz="1000" dirty="0">
                <a:solidFill>
                  <a:prstClr val="black"/>
                </a:solidFill>
                <a:latin typeface="Meiryo UI" panose="020B0604030504040204" pitchFamily="50" charset="-128"/>
                <a:ea typeface="Meiryo UI" panose="020B0604030504040204" pitchFamily="50" charset="-128"/>
              </a:rPr>
              <a:t>　　　　　　　　　　　　　　 　　　　　　</a:t>
            </a:r>
            <a:r>
              <a:rPr lang="zh-TW" altLang="en-US" sz="1000" dirty="0">
                <a:solidFill>
                  <a:prstClr val="black"/>
                </a:solidFill>
                <a:latin typeface="Meiryo UI" panose="020B0604030504040204" pitchFamily="50" charset="-128"/>
                <a:ea typeface="Meiryo UI" panose="020B0604030504040204" pitchFamily="50" charset="-128"/>
              </a:rPr>
              <a:t>（公社）日本建築家協会近畿支部、（一社）日本建築協会）</a:t>
            </a:r>
            <a:endParaRPr lang="en-US" altLang="ja-JP" sz="1000" dirty="0">
              <a:solidFill>
                <a:prstClr val="black"/>
              </a:solidFill>
              <a:latin typeface="Meiryo UI" panose="020B0604030504040204" pitchFamily="50" charset="-128"/>
              <a:ea typeface="Meiryo UI" panose="020B0604030504040204" pitchFamily="50" charset="-128"/>
            </a:endParaRPr>
          </a:p>
          <a:p>
            <a:pPr defTabSz="457200">
              <a:spcBef>
                <a:spcPts val="300"/>
              </a:spcBef>
            </a:pPr>
            <a:r>
              <a:rPr lang="ja-JP" altLang="en-US" sz="1480" dirty="0">
                <a:solidFill>
                  <a:prstClr val="black"/>
                </a:solidFill>
                <a:latin typeface="Meiryo UI" panose="020B0604030504040204" pitchFamily="50" charset="-128"/>
                <a:ea typeface="Meiryo UI" panose="020B0604030504040204" pitchFamily="50" charset="-128"/>
              </a:rPr>
              <a:t>・住宅断熱性能「見える化」</a:t>
            </a:r>
            <a:r>
              <a:rPr kumimoji="0" lang="ja-JP" altLang="en-US" sz="1480" dirty="0">
                <a:solidFill>
                  <a:prstClr val="black"/>
                </a:solidFill>
                <a:latin typeface="Meiryo UI" panose="020B0604030504040204" pitchFamily="50" charset="-128"/>
                <a:ea typeface="Meiryo UI" panose="020B0604030504040204" pitchFamily="50" charset="-128"/>
              </a:rPr>
              <a:t>ツール</a:t>
            </a:r>
            <a:r>
              <a:rPr lang="ja-JP" altLang="en-US" sz="1480" dirty="0">
                <a:solidFill>
                  <a:prstClr val="black"/>
                </a:solidFill>
                <a:latin typeface="Meiryo UI" panose="020B0604030504040204" pitchFamily="50" charset="-128"/>
                <a:ea typeface="Meiryo UI" panose="020B0604030504040204" pitchFamily="50" charset="-128"/>
              </a:rPr>
              <a:t>の開発</a:t>
            </a:r>
            <a:endParaRPr lang="en-US" altLang="ja-JP" sz="1480" dirty="0">
              <a:solidFill>
                <a:prstClr val="black"/>
              </a:solidFill>
              <a:latin typeface="Meiryo UI" panose="020B0604030504040204" pitchFamily="50" charset="-128"/>
              <a:ea typeface="Meiryo UI" panose="020B0604030504040204" pitchFamily="50" charset="-128"/>
            </a:endParaRPr>
          </a:p>
          <a:p>
            <a:pPr defTabSz="457200">
              <a:spcBef>
                <a:spcPts val="300"/>
              </a:spcBef>
            </a:pPr>
            <a:r>
              <a:rPr lang="ja-JP" altLang="en-US" sz="1480" dirty="0">
                <a:solidFill>
                  <a:prstClr val="black"/>
                </a:solidFill>
                <a:latin typeface="Meiryo UI" panose="020B0604030504040204" pitchFamily="50" charset="-128"/>
                <a:ea typeface="Meiryo UI" panose="020B0604030504040204" pitchFamily="50" charset="-128"/>
              </a:rPr>
              <a:t>・</a:t>
            </a:r>
            <a:r>
              <a:rPr lang="en-US" altLang="ja-JP" sz="1480" dirty="0">
                <a:solidFill>
                  <a:prstClr val="black"/>
                </a:solidFill>
                <a:latin typeface="Meiryo UI" panose="020B0604030504040204" pitchFamily="50" charset="-128"/>
                <a:ea typeface="Meiryo UI" panose="020B0604030504040204" pitchFamily="50" charset="-128"/>
              </a:rPr>
              <a:t>ZEB</a:t>
            </a:r>
            <a:r>
              <a:rPr lang="ja-JP" altLang="en-US" sz="1480" dirty="0">
                <a:solidFill>
                  <a:prstClr val="black"/>
                </a:solidFill>
                <a:latin typeface="Meiryo UI" panose="020B0604030504040204" pitchFamily="50" charset="-128"/>
                <a:ea typeface="Meiryo UI" panose="020B0604030504040204" pitchFamily="50" charset="-128"/>
              </a:rPr>
              <a:t>等で採用されている技術の周知に向けた事例集の作成</a:t>
            </a:r>
            <a:endParaRPr lang="en-US" altLang="ja-JP" sz="1480" dirty="0">
              <a:solidFill>
                <a:prstClr val="black"/>
              </a:solidFill>
              <a:latin typeface="Meiryo UI" panose="020B0604030504040204" pitchFamily="50" charset="-128"/>
              <a:ea typeface="Meiryo UI" panose="020B0604030504040204" pitchFamily="50" charset="-128"/>
            </a:endParaRPr>
          </a:p>
          <a:p>
            <a:pPr defTabSz="457200">
              <a:spcBef>
                <a:spcPts val="300"/>
              </a:spcBef>
            </a:pPr>
            <a:r>
              <a:rPr lang="ja-JP" altLang="en-US" sz="1480" b="1" dirty="0">
                <a:solidFill>
                  <a:prstClr val="black"/>
                </a:solidFill>
                <a:latin typeface="Meiryo UI" panose="020B0604030504040204" pitchFamily="50" charset="-128"/>
                <a:ea typeface="Meiryo UI" panose="020B0604030504040204" pitchFamily="50" charset="-128"/>
              </a:rPr>
              <a:t>・</a:t>
            </a:r>
            <a:r>
              <a:rPr lang="ja-JP" altLang="en-US" sz="1480" dirty="0">
                <a:solidFill>
                  <a:prstClr val="black"/>
                </a:solidFill>
                <a:latin typeface="Meiryo UI" panose="020B0604030504040204" pitchFamily="50" charset="-128"/>
                <a:ea typeface="Meiryo UI" panose="020B0604030504040204" pitchFamily="50" charset="-128"/>
              </a:rPr>
              <a:t>府営竹城台第３住宅次世代</a:t>
            </a:r>
            <a:r>
              <a:rPr lang="en-US" altLang="ja-JP" sz="1480" dirty="0">
                <a:solidFill>
                  <a:prstClr val="black"/>
                </a:solidFill>
                <a:latin typeface="Meiryo UI" panose="020B0604030504040204" pitchFamily="50" charset="-128"/>
                <a:ea typeface="Meiryo UI" panose="020B0604030504040204" pitchFamily="50" charset="-128"/>
              </a:rPr>
              <a:t>ZEH</a:t>
            </a:r>
            <a:r>
              <a:rPr lang="ja-JP" altLang="en-US" sz="1480" dirty="0">
                <a:solidFill>
                  <a:prstClr val="black"/>
                </a:solidFill>
                <a:latin typeface="Meiryo UI" panose="020B0604030504040204" pitchFamily="50" charset="-128"/>
                <a:ea typeface="Meiryo UI" panose="020B0604030504040204" pitchFamily="50" charset="-128"/>
              </a:rPr>
              <a:t>供給モデル事業の実施</a:t>
            </a:r>
            <a:endParaRPr lang="en-US" altLang="ja-JP" sz="1480" dirty="0">
              <a:solidFill>
                <a:prstClr val="black"/>
              </a:solidFill>
              <a:latin typeface="Meiryo UI" panose="020B0604030504040204" pitchFamily="50" charset="-128"/>
              <a:ea typeface="Meiryo UI" panose="020B0604030504040204" pitchFamily="50" charset="-128"/>
            </a:endParaRPr>
          </a:p>
          <a:p>
            <a:pPr defTabSz="457200">
              <a:spcBef>
                <a:spcPts val="300"/>
              </a:spcBef>
            </a:pPr>
            <a:r>
              <a:rPr lang="ja-JP" altLang="en-US" sz="1000" dirty="0">
                <a:solidFill>
                  <a:prstClr val="black"/>
                </a:solidFill>
                <a:latin typeface="Meiryo UI" panose="020B0604030504040204" pitchFamily="50" charset="-128"/>
                <a:ea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rPr>
              <a:t>R7.3</a:t>
            </a:r>
            <a:r>
              <a:rPr lang="ja-JP" altLang="en-US" sz="1000" dirty="0">
                <a:solidFill>
                  <a:prstClr val="black"/>
                </a:solidFill>
                <a:latin typeface="Meiryo UI" panose="020B0604030504040204" pitchFamily="50" charset="-128"/>
                <a:ea typeface="Meiryo UI" panose="020B0604030504040204" pitchFamily="50" charset="-128"/>
              </a:rPr>
              <a:t>事業者決定）</a:t>
            </a:r>
            <a:endParaRPr lang="en-US" altLang="ja-JP" sz="1000" dirty="0">
              <a:solidFill>
                <a:prstClr val="black"/>
              </a:solidFill>
              <a:latin typeface="Meiryo UI" panose="020B0604030504040204" pitchFamily="50" charset="-128"/>
              <a:ea typeface="Meiryo UI" panose="020B0604030504040204" pitchFamily="50" charset="-128"/>
            </a:endParaRPr>
          </a:p>
          <a:p>
            <a:pPr defTabSz="457200"/>
            <a:r>
              <a:rPr lang="ja-JP" altLang="en-US" sz="1400" dirty="0">
                <a:solidFill>
                  <a:prstClr val="black"/>
                </a:solidFill>
                <a:latin typeface="Meiryo UI" panose="020B0604030504040204" pitchFamily="50" charset="-128"/>
                <a:ea typeface="Meiryo UI" panose="020B0604030504040204" pitchFamily="50" charset="-128"/>
              </a:rPr>
              <a:t>　</a:t>
            </a:r>
            <a:endParaRPr lang="en-US" altLang="ja-JP" sz="1480" dirty="0">
              <a:solidFill>
                <a:prstClr val="black"/>
              </a:solidFill>
              <a:latin typeface="Meiryo UI" panose="020B0604030504040204" pitchFamily="50" charset="-128"/>
              <a:ea typeface="Meiryo UI" panose="020B0604030504040204" pitchFamily="50" charset="-128"/>
            </a:endParaRPr>
          </a:p>
          <a:p>
            <a:pPr defTabSz="457200"/>
            <a:endParaRPr lang="en-US" altLang="ja-JP" sz="1480" dirty="0">
              <a:solidFill>
                <a:prstClr val="black"/>
              </a:solidFill>
              <a:latin typeface="Meiryo UI" panose="020B0604030504040204" pitchFamily="50" charset="-128"/>
              <a:ea typeface="Meiryo UI" panose="020B0604030504040204" pitchFamily="50" charset="-128"/>
            </a:endParaRPr>
          </a:p>
          <a:p>
            <a:pPr defTabSz="457200"/>
            <a:endParaRPr lang="en-US" altLang="ja-JP" sz="1480" dirty="0">
              <a:solidFill>
                <a:prstClr val="black"/>
              </a:solidFill>
              <a:latin typeface="Meiryo UI" panose="020B0604030504040204" pitchFamily="50" charset="-128"/>
              <a:ea typeface="Meiryo UI" panose="020B0604030504040204" pitchFamily="50" charset="-128"/>
            </a:endParaRPr>
          </a:p>
          <a:p>
            <a:pPr defTabSz="457200"/>
            <a:endParaRPr lang="en-US" altLang="ja-JP" sz="1480" dirty="0">
              <a:solidFill>
                <a:prstClr val="black"/>
              </a:solidFill>
              <a:latin typeface="Meiryo UI" panose="020B0604030504040204" pitchFamily="50" charset="-128"/>
              <a:ea typeface="Meiryo UI" panose="020B0604030504040204" pitchFamily="50" charset="-128"/>
            </a:endParaRPr>
          </a:p>
          <a:p>
            <a:pPr defTabSz="457200"/>
            <a:endParaRPr lang="en-US" altLang="ja-JP" sz="1480" dirty="0">
              <a:solidFill>
                <a:prstClr val="black"/>
              </a:solidFill>
              <a:latin typeface="Meiryo UI" panose="020B0604030504040204" pitchFamily="50" charset="-128"/>
              <a:ea typeface="Meiryo UI" panose="020B0604030504040204" pitchFamily="50" charset="-128"/>
            </a:endParaRPr>
          </a:p>
          <a:p>
            <a:pPr defTabSz="457200">
              <a:spcBef>
                <a:spcPts val="1200"/>
              </a:spcBef>
            </a:pPr>
            <a:r>
              <a:rPr lang="ja-JP" altLang="en-US" sz="1480" dirty="0">
                <a:solidFill>
                  <a:prstClr val="black"/>
                </a:solidFill>
                <a:latin typeface="Meiryo UI" panose="020B0604030504040204" pitchFamily="50" charset="-128"/>
                <a:ea typeface="Meiryo UI" panose="020B0604030504040204" pitchFamily="50" charset="-128"/>
              </a:rPr>
              <a:t>・住宅及び非住宅の省エネ化（</a:t>
            </a:r>
            <a:r>
              <a:rPr lang="en-US" altLang="ja-JP" sz="1480" dirty="0">
                <a:solidFill>
                  <a:prstClr val="black"/>
                </a:solidFill>
                <a:latin typeface="Meiryo UI" panose="020B0604030504040204" pitchFamily="50" charset="-128"/>
                <a:ea typeface="Meiryo UI" panose="020B0604030504040204" pitchFamily="50" charset="-128"/>
              </a:rPr>
              <a:t>ZEH</a:t>
            </a:r>
            <a:r>
              <a:rPr lang="ja-JP" altLang="en-US" sz="1480" dirty="0">
                <a:solidFill>
                  <a:prstClr val="black"/>
                </a:solidFill>
                <a:latin typeface="Meiryo UI" panose="020B0604030504040204" pitchFamily="50" charset="-128"/>
                <a:ea typeface="Meiryo UI" panose="020B0604030504040204" pitchFamily="50" charset="-128"/>
              </a:rPr>
              <a:t>化・</a:t>
            </a:r>
            <a:r>
              <a:rPr lang="en-US" altLang="ja-JP" sz="1480" dirty="0">
                <a:solidFill>
                  <a:prstClr val="black"/>
                </a:solidFill>
                <a:latin typeface="Meiryo UI" panose="020B0604030504040204" pitchFamily="50" charset="-128"/>
                <a:ea typeface="Meiryo UI" panose="020B0604030504040204" pitchFamily="50" charset="-128"/>
              </a:rPr>
              <a:t>ZEB</a:t>
            </a:r>
            <a:r>
              <a:rPr lang="ja-JP" altLang="en-US" sz="1480" dirty="0">
                <a:solidFill>
                  <a:prstClr val="black"/>
                </a:solidFill>
                <a:latin typeface="Meiryo UI" panose="020B0604030504040204" pitchFamily="50" charset="-128"/>
                <a:ea typeface="Meiryo UI" panose="020B0604030504040204" pitchFamily="50" charset="-128"/>
              </a:rPr>
              <a:t>化）に向けた啓発イベントの開催</a:t>
            </a:r>
            <a:endParaRPr lang="en-US" altLang="ja-JP" sz="1480" dirty="0">
              <a:solidFill>
                <a:prstClr val="black"/>
              </a:solidFill>
              <a:latin typeface="Meiryo UI" panose="020B0604030504040204" pitchFamily="50" charset="-128"/>
              <a:ea typeface="Meiryo UI" panose="020B0604030504040204" pitchFamily="50" charset="-128"/>
            </a:endParaRPr>
          </a:p>
          <a:p>
            <a:pPr defTabSz="457200">
              <a:spcBef>
                <a:spcPts val="300"/>
              </a:spcBef>
            </a:pPr>
            <a:r>
              <a:rPr lang="ja-JP" altLang="en-US" sz="1480" dirty="0">
                <a:solidFill>
                  <a:prstClr val="black"/>
                </a:solidFill>
                <a:latin typeface="Meiryo UI" panose="020B0604030504040204" pitchFamily="50" charset="-128"/>
                <a:ea typeface="Meiryo UI" panose="020B0604030504040204" pitchFamily="50" charset="-128"/>
              </a:rPr>
              <a:t>・検索機能を備えた住宅・建築物の省エネ等に係る補助金等紹介ホームページを作成</a:t>
            </a:r>
            <a:endParaRPr lang="ja-JP" altLang="en-US" sz="900" dirty="0">
              <a:solidFill>
                <a:prstClr val="black"/>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B2214278-2596-4ED4-9E11-B8C83DB4BFF5}"/>
              </a:ext>
            </a:extLst>
          </p:cNvPr>
          <p:cNvSpPr/>
          <p:nvPr/>
        </p:nvSpPr>
        <p:spPr bwMode="gray">
          <a:xfrm>
            <a:off x="316932" y="507966"/>
            <a:ext cx="4276028" cy="336329"/>
          </a:xfrm>
          <a:prstGeom prst="rect">
            <a:avLst/>
          </a:prstGeom>
          <a:no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7925" defTabSz="732411">
              <a:lnSpc>
                <a:spcPct val="130000"/>
              </a:lnSpc>
              <a:spcBef>
                <a:spcPts val="277"/>
              </a:spcBef>
              <a:defRPr/>
            </a:pPr>
            <a:r>
              <a:rPr lang="ja-JP" altLang="en-US" sz="1662" b="1"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○住宅・建築物のさらなる省エネ化の普及啓発</a:t>
            </a:r>
          </a:p>
        </p:txBody>
      </p:sp>
      <p:sp>
        <p:nvSpPr>
          <p:cNvPr id="17" name="テキスト ボックス 48">
            <a:extLst>
              <a:ext uri="{FF2B5EF4-FFF2-40B4-BE49-F238E27FC236}">
                <a16:creationId xmlns:a16="http://schemas.microsoft.com/office/drawing/2014/main" id="{5E3ECB32-7273-4AF3-8623-6882769AFC6B}"/>
              </a:ext>
            </a:extLst>
          </p:cNvPr>
          <p:cNvSpPr txBox="1"/>
          <p:nvPr/>
        </p:nvSpPr>
        <p:spPr>
          <a:xfrm>
            <a:off x="6137724" y="2468523"/>
            <a:ext cx="3297472" cy="331988"/>
          </a:xfrm>
          <a:prstGeom prst="rect">
            <a:avLst/>
          </a:prstGeom>
          <a:noFill/>
        </p:spPr>
        <p:txBody>
          <a:bodyPr wrap="square" tIns="0" bIns="0" rtlCol="0" anchor="ctr" anchorCtr="0">
            <a:noAutofit/>
          </a:bodyPr>
          <a:lstStyle/>
          <a:p>
            <a:pPr indent="63500" defTabSz="457200"/>
            <a:r>
              <a:rPr kumimoji="0" lang="ja-JP" altLang="en-US"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大阪府住宅断熱性能「見える化」ツール　ーエコミエルー　</a:t>
            </a:r>
            <a:endParaRPr kumimoji="0" lang="en-US" altLang="ja-JP"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indent="63500" algn="r" defTabSz="457200"/>
            <a:r>
              <a:rPr kumimoji="0" lang="en-US" altLang="ja-JP"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kumimoji="0" lang="ja-JP" altLang="en-US"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在阪建築関係</a:t>
            </a:r>
            <a:r>
              <a:rPr kumimoji="0" lang="en-US" altLang="ja-JP"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4</a:t>
            </a:r>
            <a:r>
              <a:rPr kumimoji="0" lang="ja-JP" altLang="en-US"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団体と連携</a:t>
            </a:r>
            <a:endParaRPr kumimoji="0" lang="ja-JP" altLang="ja-JP" sz="9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7" name="図 6">
            <a:extLst>
              <a:ext uri="{FF2B5EF4-FFF2-40B4-BE49-F238E27FC236}">
                <a16:creationId xmlns:a16="http://schemas.microsoft.com/office/drawing/2014/main" id="{23490AEF-64D6-44F8-A88A-386DC5E16CA3}"/>
              </a:ext>
            </a:extLst>
          </p:cNvPr>
          <p:cNvPicPr>
            <a:picLocks noChangeAspect="1"/>
          </p:cNvPicPr>
          <p:nvPr/>
        </p:nvPicPr>
        <p:blipFill>
          <a:blip r:embed="rId3"/>
          <a:stretch>
            <a:fillRect/>
          </a:stretch>
        </p:blipFill>
        <p:spPr>
          <a:xfrm>
            <a:off x="6227529" y="563718"/>
            <a:ext cx="3121247" cy="1888522"/>
          </a:xfrm>
          <a:prstGeom prst="rect">
            <a:avLst/>
          </a:prstGeom>
        </p:spPr>
      </p:pic>
      <p:pic>
        <p:nvPicPr>
          <p:cNvPr id="15" name="Picture 2" descr="1">
            <a:extLst>
              <a:ext uri="{FF2B5EF4-FFF2-40B4-BE49-F238E27FC236}">
                <a16:creationId xmlns:a16="http://schemas.microsoft.com/office/drawing/2014/main" id="{DF97851F-414C-4AFA-A598-1E061AB6C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204" y="2898315"/>
            <a:ext cx="3739992" cy="860068"/>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E554A712-4527-430D-B229-57B2BAB4BD71}"/>
              </a:ext>
            </a:extLst>
          </p:cNvPr>
          <p:cNvSpPr txBox="1"/>
          <p:nvPr/>
        </p:nvSpPr>
        <p:spPr>
          <a:xfrm>
            <a:off x="746423" y="2495769"/>
            <a:ext cx="5111030" cy="1284967"/>
          </a:xfrm>
          <a:prstGeom prst="rect">
            <a:avLst/>
          </a:prstGeom>
          <a:noFill/>
        </p:spPr>
        <p:txBody>
          <a:bodyPr wrap="square">
            <a:spAutoFit/>
          </a:bodyPr>
          <a:lstStyle/>
          <a:p>
            <a:pPr defTabSz="457200">
              <a:spcAft>
                <a:spcPts val="300"/>
              </a:spcAft>
            </a:pPr>
            <a:r>
              <a:rPr kumimoji="0" lang="en-US" altLang="ja-JP" sz="1000" dirty="0">
                <a:solidFill>
                  <a:prstClr val="black"/>
                </a:solidFill>
                <a:latin typeface="BIZ UDゴシック" panose="020B0400000000000000" pitchFamily="49" charset="-128"/>
                <a:ea typeface="BIZ UDゴシック" panose="020B0400000000000000" pitchFamily="49" charset="-128"/>
              </a:rPr>
              <a:t>【</a:t>
            </a:r>
            <a:r>
              <a:rPr kumimoji="0" lang="ja-JP" altLang="en-US" sz="1000" dirty="0">
                <a:solidFill>
                  <a:prstClr val="black"/>
                </a:solidFill>
                <a:latin typeface="BIZ UDゴシック" panose="020B0400000000000000" pitchFamily="49" charset="-128"/>
                <a:ea typeface="BIZ UDゴシック" panose="020B0400000000000000" pitchFamily="49" charset="-128"/>
              </a:rPr>
              <a:t>モデル事業概要</a:t>
            </a:r>
            <a:r>
              <a:rPr kumimoji="0" lang="en-US" altLang="ja-JP" sz="1000" dirty="0">
                <a:solidFill>
                  <a:prstClr val="black"/>
                </a:solidFill>
                <a:latin typeface="BIZ UDゴシック" panose="020B0400000000000000" pitchFamily="49" charset="-128"/>
                <a:ea typeface="BIZ UDゴシック" panose="020B0400000000000000" pitchFamily="49" charset="-128"/>
              </a:rPr>
              <a:t>】</a:t>
            </a:r>
          </a:p>
          <a:p>
            <a:pPr marL="171450" indent="-171450" defTabSz="457200">
              <a:buFont typeface="Wingdings" panose="05000000000000000000" pitchFamily="2" charset="2"/>
              <a:buChar char="Ø"/>
            </a:pPr>
            <a:r>
              <a:rPr kumimoji="0" lang="ja-JP" altLang="en-US" sz="1000" dirty="0">
                <a:solidFill>
                  <a:prstClr val="black"/>
                </a:solidFill>
                <a:latin typeface="BIZ UDゴシック" panose="020B0400000000000000" pitchFamily="49" charset="-128"/>
                <a:ea typeface="BIZ UDゴシック" panose="020B0400000000000000" pitchFamily="49" charset="-128"/>
              </a:rPr>
              <a:t>府営住宅建替事業により創出した活用地にて、堺市と連携し、</a:t>
            </a:r>
            <a:endParaRPr kumimoji="0" lang="en-US" altLang="ja-JP" sz="1000" dirty="0">
              <a:solidFill>
                <a:prstClr val="black"/>
              </a:solidFill>
              <a:latin typeface="BIZ UDゴシック" panose="020B0400000000000000" pitchFamily="49" charset="-128"/>
              <a:ea typeface="BIZ UDゴシック" panose="020B0400000000000000" pitchFamily="49" charset="-128"/>
            </a:endParaRPr>
          </a:p>
          <a:p>
            <a:pPr defTabSz="457200">
              <a:spcAft>
                <a:spcPts val="300"/>
              </a:spcAft>
            </a:pPr>
            <a:r>
              <a:rPr kumimoji="0" lang="ja-JP" altLang="en-US" sz="1000" dirty="0">
                <a:solidFill>
                  <a:prstClr val="black"/>
                </a:solidFill>
                <a:latin typeface="BIZ UDゴシック" panose="020B0400000000000000" pitchFamily="49" charset="-128"/>
                <a:ea typeface="BIZ UDゴシック" panose="020B0400000000000000" pitchFamily="49" charset="-128"/>
              </a:rPr>
              <a:t>　「堺エネルギー地産地消プロジェクト」に基づく脱炭素の取組を実施</a:t>
            </a:r>
            <a:endParaRPr kumimoji="0" lang="en-US" altLang="ja-JP" sz="1000" dirty="0">
              <a:solidFill>
                <a:prstClr val="black"/>
              </a:solidFill>
              <a:latin typeface="BIZ UDゴシック" panose="020B0400000000000000" pitchFamily="49" charset="-128"/>
              <a:ea typeface="BIZ UDゴシック" panose="020B0400000000000000" pitchFamily="49" charset="-128"/>
            </a:endParaRPr>
          </a:p>
          <a:p>
            <a:pPr marL="171450" indent="-171450" defTabSz="457200">
              <a:buFont typeface="Wingdings" panose="05000000000000000000" pitchFamily="2" charset="2"/>
              <a:buChar char="Ø"/>
            </a:pPr>
            <a:r>
              <a:rPr lang="ja-JP" altLang="en-US" sz="1000" dirty="0">
                <a:solidFill>
                  <a:prstClr val="black"/>
                </a:solidFill>
                <a:latin typeface="Meiryo UI" panose="020B0604030504040204" pitchFamily="50" charset="-128"/>
                <a:ea typeface="Meiryo UI" panose="020B0604030504040204" pitchFamily="50" charset="-128"/>
              </a:rPr>
              <a:t>活用地の売却にあたり、事業者に対し、戸建て住宅は先導的な住宅</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次世代</a:t>
            </a:r>
            <a:r>
              <a:rPr lang="en-US" altLang="ja-JP" sz="1000" dirty="0">
                <a:solidFill>
                  <a:prstClr val="black"/>
                </a:solidFill>
                <a:latin typeface="Meiryo UI" panose="020B0604030504040204" pitchFamily="50" charset="-128"/>
                <a:ea typeface="Meiryo UI" panose="020B0604030504040204" pitchFamily="50" charset="-128"/>
              </a:rPr>
              <a:t>ZEH+｣</a:t>
            </a:r>
            <a:r>
              <a:rPr lang="ja-JP" altLang="en-US" sz="1000" dirty="0">
                <a:solidFill>
                  <a:prstClr val="black"/>
                </a:solidFill>
                <a:latin typeface="Meiryo UI" panose="020B0604030504040204" pitchFamily="50" charset="-128"/>
                <a:ea typeface="Meiryo UI" panose="020B0604030504040204" pitchFamily="50" charset="-128"/>
              </a:rPr>
              <a:t>以上、</a:t>
            </a:r>
            <a:endParaRPr lang="en-US" altLang="ja-JP" sz="1000" dirty="0">
              <a:solidFill>
                <a:prstClr val="black"/>
              </a:solidFill>
              <a:latin typeface="Meiryo UI" panose="020B0604030504040204" pitchFamily="50" charset="-128"/>
              <a:ea typeface="Meiryo UI" panose="020B0604030504040204" pitchFamily="50" charset="-128"/>
            </a:endParaRPr>
          </a:p>
          <a:p>
            <a:pPr defTabSz="457200"/>
            <a:r>
              <a:rPr lang="ja-JP" altLang="en-US" sz="1000" dirty="0">
                <a:solidFill>
                  <a:prstClr val="black"/>
                </a:solidFill>
                <a:latin typeface="Meiryo UI" panose="020B0604030504040204" pitchFamily="50" charset="-128"/>
                <a:ea typeface="Meiryo UI" panose="020B0604030504040204" pitchFamily="50" charset="-128"/>
              </a:rPr>
              <a:t>　　共同住宅は</a:t>
            </a:r>
            <a:r>
              <a:rPr lang="en-US" altLang="ja-JP" sz="1000" dirty="0">
                <a:solidFill>
                  <a:prstClr val="black"/>
                </a:solidFill>
                <a:latin typeface="Meiryo UI" panose="020B0604030504040204" pitchFamily="50" charset="-128"/>
                <a:ea typeface="Meiryo UI" panose="020B0604030504040204" pitchFamily="50" charset="-128"/>
              </a:rPr>
              <a:t>｢ZEH-M Oriented｣</a:t>
            </a:r>
            <a:r>
              <a:rPr lang="ja-JP" altLang="en-US" sz="1000" dirty="0">
                <a:solidFill>
                  <a:prstClr val="black"/>
                </a:solidFill>
                <a:latin typeface="Meiryo UI" panose="020B0604030504040204" pitchFamily="50" charset="-128"/>
                <a:ea typeface="Meiryo UI" panose="020B0604030504040204" pitchFamily="50" charset="-128"/>
              </a:rPr>
              <a:t>以上の水準の住宅の建設等を要件化し、堺市は、</a:t>
            </a:r>
            <a:endParaRPr lang="en-US" altLang="ja-JP" sz="1000" dirty="0">
              <a:solidFill>
                <a:prstClr val="black"/>
              </a:solidFill>
              <a:latin typeface="Meiryo UI" panose="020B0604030504040204" pitchFamily="50" charset="-128"/>
              <a:ea typeface="Meiryo UI" panose="020B0604030504040204" pitchFamily="50" charset="-128"/>
            </a:endParaRPr>
          </a:p>
          <a:p>
            <a:pPr defTabSz="457200"/>
            <a:r>
              <a:rPr lang="ja-JP" altLang="en-US" sz="1000" dirty="0">
                <a:solidFill>
                  <a:prstClr val="black"/>
                </a:solidFill>
                <a:latin typeface="Meiryo UI" panose="020B0604030504040204" pitchFamily="50" charset="-128"/>
                <a:ea typeface="Meiryo UI" panose="020B0604030504040204" pitchFamily="50" charset="-128"/>
              </a:rPr>
              <a:t>　　脱炭素化に寄与する取組に対し、補助金を交付</a:t>
            </a:r>
            <a:endParaRPr lang="en-US" altLang="ja-JP" sz="1000" dirty="0">
              <a:solidFill>
                <a:prstClr val="black"/>
              </a:solidFill>
              <a:latin typeface="Meiryo UI" panose="020B0604030504040204" pitchFamily="50" charset="-128"/>
              <a:ea typeface="Meiryo UI" panose="020B0604030504040204" pitchFamily="50" charset="-128"/>
            </a:endParaRPr>
          </a:p>
          <a:p>
            <a:pPr marL="171450" indent="-171450" defTabSz="457200">
              <a:spcBef>
                <a:spcPts val="300"/>
              </a:spcBef>
              <a:buFont typeface="Wingdings" panose="05000000000000000000" pitchFamily="2" charset="2"/>
              <a:buChar char="Ø"/>
            </a:pPr>
            <a:r>
              <a:rPr kumimoji="0" lang="ja-JP" altLang="en-US" sz="1000" dirty="0">
                <a:solidFill>
                  <a:prstClr val="black"/>
                </a:solidFill>
                <a:latin typeface="Meiryo UI" panose="020B0604030504040204" pitchFamily="50" charset="-128"/>
                <a:ea typeface="Meiryo UI" panose="020B0604030504040204" pitchFamily="50" charset="-128"/>
              </a:rPr>
              <a:t>事業者による効果の検証を実施し、検証結果を広く発信していくことで</a:t>
            </a:r>
            <a:r>
              <a:rPr kumimoji="0" lang="en-US" altLang="ja-JP" sz="1000" dirty="0">
                <a:solidFill>
                  <a:prstClr val="black"/>
                </a:solidFill>
                <a:latin typeface="Meiryo UI" panose="020B0604030504040204" pitchFamily="50" charset="-128"/>
                <a:ea typeface="Meiryo UI" panose="020B0604030504040204" pitchFamily="50" charset="-128"/>
              </a:rPr>
              <a:t>ZEH</a:t>
            </a:r>
            <a:r>
              <a:rPr kumimoji="0" lang="ja-JP" altLang="en-US" sz="1000" dirty="0">
                <a:solidFill>
                  <a:prstClr val="black"/>
                </a:solidFill>
                <a:latin typeface="Meiryo UI" panose="020B0604030504040204" pitchFamily="50" charset="-128"/>
                <a:ea typeface="Meiryo UI" panose="020B0604030504040204" pitchFamily="50" charset="-128"/>
              </a:rPr>
              <a:t>の普及促進を図る</a:t>
            </a:r>
          </a:p>
        </p:txBody>
      </p:sp>
      <p:sp>
        <p:nvSpPr>
          <p:cNvPr id="22" name="正方形/長方形 21">
            <a:extLst>
              <a:ext uri="{FF2B5EF4-FFF2-40B4-BE49-F238E27FC236}">
                <a16:creationId xmlns:a16="http://schemas.microsoft.com/office/drawing/2014/main" id="{D3520CE1-F294-43B9-934A-AC1C7BEC0859}"/>
              </a:ext>
            </a:extLst>
          </p:cNvPr>
          <p:cNvSpPr/>
          <p:nvPr/>
        </p:nvSpPr>
        <p:spPr bwMode="gray">
          <a:xfrm>
            <a:off x="316932" y="4484181"/>
            <a:ext cx="4276028" cy="336329"/>
          </a:xfrm>
          <a:prstGeom prst="rect">
            <a:avLst/>
          </a:prstGeom>
          <a:no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7925" defTabSz="732411">
              <a:lnSpc>
                <a:spcPct val="130000"/>
              </a:lnSpc>
              <a:spcBef>
                <a:spcPts val="277"/>
              </a:spcBef>
              <a:defRPr/>
            </a:pPr>
            <a:r>
              <a:rPr lang="ja-JP" altLang="en-US" sz="1662" b="1"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○府有施設における率先取組</a:t>
            </a:r>
          </a:p>
        </p:txBody>
      </p:sp>
      <p:sp>
        <p:nvSpPr>
          <p:cNvPr id="23" name="正方形/長方形 22">
            <a:extLst>
              <a:ext uri="{FF2B5EF4-FFF2-40B4-BE49-F238E27FC236}">
                <a16:creationId xmlns:a16="http://schemas.microsoft.com/office/drawing/2014/main" id="{0848ED72-BC3E-4B1E-BDA8-F2D76A5B862B}"/>
              </a:ext>
            </a:extLst>
          </p:cNvPr>
          <p:cNvSpPr/>
          <p:nvPr/>
        </p:nvSpPr>
        <p:spPr>
          <a:xfrm>
            <a:off x="625928" y="4792034"/>
            <a:ext cx="9013372" cy="196093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2023" tIns="30675" rIns="92023" bIns="30675" anchor="t" anchorCtr="0">
            <a:spAutoFit/>
          </a:bodyPr>
          <a:lstStyle/>
          <a:p>
            <a:pPr defTabSz="457200">
              <a:spcBef>
                <a:spcPts val="300"/>
              </a:spcBef>
            </a:pPr>
            <a:r>
              <a:rPr lang="ja-JP" altLang="en-US" sz="1480" dirty="0">
                <a:solidFill>
                  <a:prstClr val="black"/>
                </a:solidFill>
                <a:latin typeface="Meiryo UI" panose="020B0604030504040204" pitchFamily="50" charset="-128"/>
                <a:ea typeface="Meiryo UI" panose="020B0604030504040204" pitchFamily="50" charset="-128"/>
              </a:rPr>
              <a:t>・一般施設は、「府有建築物の新築における</a:t>
            </a:r>
            <a:r>
              <a:rPr lang="en-US" altLang="ja-JP" sz="1480" dirty="0">
                <a:solidFill>
                  <a:prstClr val="black"/>
                </a:solidFill>
                <a:latin typeface="Meiryo UI" panose="020B0604030504040204" pitchFamily="50" charset="-128"/>
                <a:ea typeface="Meiryo UI" panose="020B0604030504040204" pitchFamily="50" charset="-128"/>
              </a:rPr>
              <a:t>ZEB</a:t>
            </a:r>
            <a:r>
              <a:rPr lang="ja-JP" altLang="en-US" sz="1480" dirty="0">
                <a:solidFill>
                  <a:prstClr val="black"/>
                </a:solidFill>
                <a:latin typeface="Meiryo UI" panose="020B0604030504040204" pitchFamily="50" charset="-128"/>
                <a:ea typeface="Meiryo UI" panose="020B0604030504040204" pitchFamily="50" charset="-128"/>
              </a:rPr>
              <a:t>化推進方針」（</a:t>
            </a:r>
            <a:r>
              <a:rPr lang="en-US" altLang="ja-JP" sz="1480" dirty="0">
                <a:solidFill>
                  <a:prstClr val="black"/>
                </a:solidFill>
                <a:latin typeface="Meiryo UI" panose="020B0604030504040204" pitchFamily="50" charset="-128"/>
                <a:ea typeface="Meiryo UI" panose="020B0604030504040204" pitchFamily="50" charset="-128"/>
              </a:rPr>
              <a:t>R5.7</a:t>
            </a:r>
            <a:r>
              <a:rPr lang="ja-JP" altLang="en-US" sz="1480" dirty="0">
                <a:solidFill>
                  <a:prstClr val="black"/>
                </a:solidFill>
                <a:latin typeface="Meiryo UI" panose="020B0604030504040204" pitchFamily="50" charset="-128"/>
                <a:ea typeface="Meiryo UI" panose="020B0604030504040204" pitchFamily="50" charset="-128"/>
              </a:rPr>
              <a:t>）に基づき、</a:t>
            </a:r>
            <a:r>
              <a:rPr lang="en-US" altLang="ja-JP" sz="1480" dirty="0">
                <a:solidFill>
                  <a:prstClr val="black"/>
                </a:solidFill>
                <a:latin typeface="Meiryo UI" panose="020B0604030504040204" pitchFamily="50" charset="-128"/>
                <a:ea typeface="Meiryo UI" panose="020B0604030504040204" pitchFamily="50" charset="-128"/>
              </a:rPr>
              <a:t>ZEB</a:t>
            </a:r>
            <a:r>
              <a:rPr lang="ja-JP" altLang="en-US" sz="1480" dirty="0">
                <a:solidFill>
                  <a:prstClr val="black"/>
                </a:solidFill>
                <a:latin typeface="Meiryo UI" panose="020B0604030504040204" pitchFamily="50" charset="-128"/>
                <a:ea typeface="Meiryo UI" panose="020B0604030504040204" pitchFamily="50" charset="-128"/>
              </a:rPr>
              <a:t>水準</a:t>
            </a:r>
            <a:r>
              <a:rPr lang="ja-JP" altLang="en-US" sz="1200" dirty="0">
                <a:solidFill>
                  <a:prstClr val="black"/>
                </a:solidFill>
                <a:latin typeface="Meiryo UI" panose="020B0604030504040204" pitchFamily="50" charset="-128"/>
                <a:ea typeface="Meiryo UI" panose="020B0604030504040204" pitchFamily="50" charset="-128"/>
              </a:rPr>
              <a:t>（原則</a:t>
            </a:r>
            <a:r>
              <a:rPr lang="en-US" altLang="ja-JP" sz="1200" dirty="0">
                <a:solidFill>
                  <a:prstClr val="black"/>
                </a:solidFill>
                <a:latin typeface="Meiryo UI" panose="020B0604030504040204" pitchFamily="50" charset="-128"/>
                <a:ea typeface="Meiryo UI" panose="020B0604030504040204" pitchFamily="50" charset="-128"/>
              </a:rPr>
              <a:t>ZEB</a:t>
            </a:r>
            <a:r>
              <a:rPr lang="ja-JP" altLang="en-US" sz="1200" dirty="0">
                <a:solidFill>
                  <a:prstClr val="black"/>
                </a:solidFill>
                <a:latin typeface="Meiryo UI" panose="020B0604030504040204" pitchFamily="50" charset="-128"/>
                <a:ea typeface="Meiryo UI" panose="020B0604030504040204" pitchFamily="50" charset="-128"/>
              </a:rPr>
              <a:t> </a:t>
            </a:r>
            <a:r>
              <a:rPr lang="en-US" altLang="ja-JP" sz="1200" dirty="0">
                <a:solidFill>
                  <a:prstClr val="black"/>
                </a:solidFill>
                <a:latin typeface="Meiryo UI" panose="020B0604030504040204" pitchFamily="50" charset="-128"/>
                <a:ea typeface="Meiryo UI" panose="020B0604030504040204" pitchFamily="50" charset="-128"/>
              </a:rPr>
              <a:t>Ready</a:t>
            </a:r>
            <a:r>
              <a:rPr lang="ja-JP" altLang="en-US" sz="1200" dirty="0">
                <a:solidFill>
                  <a:prstClr val="black"/>
                </a:solidFill>
                <a:latin typeface="Meiryo UI" panose="020B0604030504040204" pitchFamily="50" charset="-128"/>
                <a:ea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endParaRPr>
          </a:p>
          <a:p>
            <a:pPr defTabSz="457200"/>
            <a:r>
              <a:rPr lang="en-US" altLang="ja-JP" sz="1480" dirty="0">
                <a:solidFill>
                  <a:prstClr val="black"/>
                </a:solidFill>
                <a:latin typeface="Meiryo UI" panose="020B0604030504040204" pitchFamily="50" charset="-128"/>
                <a:ea typeface="Meiryo UI" panose="020B0604030504040204" pitchFamily="50" charset="-128"/>
              </a:rPr>
              <a:t>  </a:t>
            </a:r>
            <a:r>
              <a:rPr lang="ja-JP" altLang="en-US" sz="1480" dirty="0">
                <a:solidFill>
                  <a:prstClr val="black"/>
                </a:solidFill>
                <a:latin typeface="Meiryo UI" panose="020B0604030504040204" pitchFamily="50" charset="-128"/>
                <a:ea typeface="Meiryo UI" panose="020B0604030504040204" pitchFamily="50" charset="-128"/>
              </a:rPr>
              <a:t>で整備</a:t>
            </a:r>
            <a:endParaRPr lang="en-US" altLang="ja-JP" sz="1480" dirty="0">
              <a:solidFill>
                <a:prstClr val="black"/>
              </a:solidFill>
              <a:latin typeface="Meiryo UI" panose="020B0604030504040204" pitchFamily="50" charset="-128"/>
              <a:ea typeface="Meiryo UI" panose="020B0604030504040204" pitchFamily="50" charset="-128"/>
            </a:endParaRPr>
          </a:p>
          <a:p>
            <a:pPr defTabSz="457200">
              <a:spcBef>
                <a:spcPts val="300"/>
              </a:spcBef>
            </a:pPr>
            <a:r>
              <a:rPr lang="ja-JP" altLang="en-US" sz="1480" dirty="0">
                <a:solidFill>
                  <a:prstClr val="black"/>
                </a:solidFill>
                <a:latin typeface="Meiryo UI" panose="020B0604030504040204" pitchFamily="50" charset="-128"/>
                <a:ea typeface="Meiryo UI" panose="020B0604030504040204" pitchFamily="50" charset="-128"/>
              </a:rPr>
              <a:t>・府営住宅は、条例で定める整備基準に基づき、</a:t>
            </a:r>
            <a:r>
              <a:rPr lang="en-US" altLang="ja-JP" sz="1480" dirty="0">
                <a:solidFill>
                  <a:prstClr val="black"/>
                </a:solidFill>
                <a:latin typeface="Meiryo UI" panose="020B0604030504040204" pitchFamily="50" charset="-128"/>
                <a:ea typeface="Meiryo UI" panose="020B0604030504040204" pitchFamily="50" charset="-128"/>
              </a:rPr>
              <a:t>R</a:t>
            </a:r>
            <a:r>
              <a:rPr lang="ja-JP" altLang="en-US" sz="1480" dirty="0">
                <a:solidFill>
                  <a:prstClr val="black"/>
                </a:solidFill>
                <a:latin typeface="Meiryo UI" panose="020B0604030504040204" pitchFamily="50" charset="-128"/>
                <a:ea typeface="Meiryo UI" panose="020B0604030504040204" pitchFamily="50" charset="-128"/>
              </a:rPr>
              <a:t>６度実施設計分より、</a:t>
            </a:r>
            <a:r>
              <a:rPr lang="en-US" altLang="ja-JP" sz="1480" dirty="0">
                <a:solidFill>
                  <a:prstClr val="black"/>
                </a:solidFill>
                <a:latin typeface="Meiryo UI" panose="020B0604030504040204" pitchFamily="50" charset="-128"/>
                <a:ea typeface="Meiryo UI" panose="020B0604030504040204" pitchFamily="50" charset="-128"/>
              </a:rPr>
              <a:t>ZEH</a:t>
            </a:r>
            <a:r>
              <a:rPr lang="ja-JP" altLang="en-US" sz="1480" dirty="0">
                <a:solidFill>
                  <a:prstClr val="black"/>
                </a:solidFill>
                <a:latin typeface="Meiryo UI" panose="020B0604030504040204" pitchFamily="50" charset="-128"/>
                <a:ea typeface="Meiryo UI" panose="020B0604030504040204" pitchFamily="50" charset="-128"/>
              </a:rPr>
              <a:t>水準</a:t>
            </a:r>
            <a:r>
              <a:rPr lang="ja-JP" altLang="en-US" sz="1200" dirty="0">
                <a:solidFill>
                  <a:prstClr val="black"/>
                </a:solidFill>
                <a:latin typeface="Meiryo UI" panose="020B0604030504040204" pitchFamily="50" charset="-128"/>
                <a:ea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rPr>
              <a:t>ZEH-M Oriented</a:t>
            </a:r>
            <a:r>
              <a:rPr lang="ja-JP" altLang="en-US" sz="1200" dirty="0">
                <a:solidFill>
                  <a:prstClr val="black"/>
                </a:solidFill>
                <a:latin typeface="Meiryo UI" panose="020B0604030504040204" pitchFamily="50" charset="-128"/>
                <a:ea typeface="Meiryo UI" panose="020B0604030504040204" pitchFamily="50" charset="-128"/>
              </a:rPr>
              <a:t>相当）</a:t>
            </a:r>
            <a:r>
              <a:rPr lang="ja-JP" altLang="en-US" sz="1480" dirty="0">
                <a:solidFill>
                  <a:prstClr val="black"/>
                </a:solidFill>
                <a:latin typeface="Meiryo UI" panose="020B0604030504040204" pitchFamily="50" charset="-128"/>
                <a:ea typeface="Meiryo UI" panose="020B0604030504040204" pitchFamily="50" charset="-128"/>
              </a:rPr>
              <a:t>で整備</a:t>
            </a:r>
          </a:p>
          <a:p>
            <a:pPr defTabSz="457200">
              <a:spcBef>
                <a:spcPts val="300"/>
              </a:spcBef>
            </a:pPr>
            <a:r>
              <a:rPr lang="ja-JP" altLang="en-US" sz="1480" dirty="0">
                <a:solidFill>
                  <a:prstClr val="black"/>
                </a:solidFill>
                <a:latin typeface="Meiryo UI" panose="020B0604030504040204" pitchFamily="50" charset="-128"/>
                <a:ea typeface="Meiryo UI" panose="020B0604030504040204" pitchFamily="50" charset="-128"/>
              </a:rPr>
              <a:t>・「大阪府木材利用基本方針」（</a:t>
            </a:r>
            <a:r>
              <a:rPr lang="en-US" altLang="ja-JP" sz="1480" dirty="0">
                <a:solidFill>
                  <a:prstClr val="black"/>
                </a:solidFill>
                <a:latin typeface="Meiryo UI" panose="020B0604030504040204" pitchFamily="50" charset="-128"/>
                <a:ea typeface="Meiryo UI" panose="020B0604030504040204" pitchFamily="50" charset="-128"/>
              </a:rPr>
              <a:t>R4.5</a:t>
            </a:r>
            <a:r>
              <a:rPr lang="ja-JP" altLang="en-US" sz="1480" dirty="0">
                <a:solidFill>
                  <a:prstClr val="black"/>
                </a:solidFill>
                <a:latin typeface="Meiryo UI" panose="020B0604030504040204" pitchFamily="50" charset="-128"/>
                <a:ea typeface="Meiryo UI" panose="020B0604030504040204" pitchFamily="50" charset="-128"/>
              </a:rPr>
              <a:t>）に基づき、木造化、木質化を実施</a:t>
            </a:r>
            <a:endParaRPr lang="en-US" altLang="ja-JP" sz="1000" dirty="0">
              <a:solidFill>
                <a:prstClr val="black"/>
              </a:solidFill>
              <a:latin typeface="Meiryo UI" panose="020B0604030504040204" pitchFamily="50" charset="-128"/>
              <a:ea typeface="Meiryo UI" panose="020B0604030504040204" pitchFamily="50" charset="-128"/>
            </a:endParaRPr>
          </a:p>
          <a:p>
            <a:pPr defTabSz="457200">
              <a:spcAft>
                <a:spcPts val="300"/>
              </a:spcAft>
            </a:pPr>
            <a:r>
              <a:rPr lang="ja-JP" altLang="en-US" sz="1000" dirty="0">
                <a:solidFill>
                  <a:prstClr val="black"/>
                </a:solidFill>
                <a:latin typeface="Meiryo UI" panose="020B0604030504040204" pitchFamily="50" charset="-128"/>
                <a:ea typeface="Meiryo UI" panose="020B0604030504040204" pitchFamily="50" charset="-128"/>
              </a:rPr>
              <a:t>　　（府営住宅集会所の木造化、一般施設における府民が利用するスペースの木質化）</a:t>
            </a:r>
            <a:endParaRPr lang="en-US" altLang="ja-JP" sz="1000" dirty="0">
              <a:solidFill>
                <a:prstClr val="black"/>
              </a:solidFill>
              <a:latin typeface="Meiryo UI" panose="020B0604030504040204" pitchFamily="50" charset="-128"/>
              <a:ea typeface="Meiryo UI" panose="020B0604030504040204" pitchFamily="50" charset="-128"/>
            </a:endParaRPr>
          </a:p>
          <a:p>
            <a:pPr defTabSz="457200">
              <a:spcBef>
                <a:spcPts val="300"/>
              </a:spcBef>
              <a:spcAft>
                <a:spcPts val="300"/>
              </a:spcAft>
            </a:pPr>
            <a:r>
              <a:rPr lang="ja-JP" altLang="en-US" sz="1460" dirty="0">
                <a:solidFill>
                  <a:prstClr val="black"/>
                </a:solidFill>
                <a:latin typeface="Meiryo UI" panose="020B0604030504040204" pitchFamily="50" charset="-128"/>
                <a:ea typeface="Meiryo UI" panose="020B0604030504040204" pitchFamily="50" charset="-128"/>
              </a:rPr>
              <a:t>・新築（建替えを含む）する建築物において太陽光発電設備を設置</a:t>
            </a:r>
            <a:endParaRPr lang="en-US" altLang="ja-JP" sz="1460" dirty="0">
              <a:solidFill>
                <a:prstClr val="black"/>
              </a:solidFill>
              <a:latin typeface="Meiryo UI" panose="020B0604030504040204" pitchFamily="50" charset="-128"/>
              <a:ea typeface="Meiryo UI" panose="020B0604030504040204" pitchFamily="50" charset="-128"/>
            </a:endParaRPr>
          </a:p>
          <a:p>
            <a:pPr defTabSz="457200">
              <a:spcAft>
                <a:spcPts val="300"/>
              </a:spcAft>
            </a:pPr>
            <a:r>
              <a:rPr lang="ja-JP" altLang="en-US" sz="1460" dirty="0">
                <a:solidFill>
                  <a:prstClr val="black"/>
                </a:solidFill>
                <a:latin typeface="Meiryo UI" panose="020B0604030504040204" pitchFamily="50" charset="-128"/>
                <a:ea typeface="Meiryo UI" panose="020B0604030504040204" pitchFamily="50" charset="-128"/>
              </a:rPr>
              <a:t>・民間の資金やノウハウを活用する</a:t>
            </a:r>
            <a:r>
              <a:rPr lang="en-US" altLang="ja-JP" sz="1460" dirty="0">
                <a:solidFill>
                  <a:prstClr val="black"/>
                </a:solidFill>
                <a:latin typeface="Meiryo UI" panose="020B0604030504040204" pitchFamily="50" charset="-128"/>
                <a:ea typeface="Meiryo UI" panose="020B0604030504040204" pitchFamily="50" charset="-128"/>
              </a:rPr>
              <a:t>ESCO</a:t>
            </a:r>
            <a:r>
              <a:rPr lang="ja-JP" altLang="en-US" sz="1460" dirty="0">
                <a:solidFill>
                  <a:prstClr val="black"/>
                </a:solidFill>
                <a:latin typeface="Meiryo UI" panose="020B0604030504040204" pitchFamily="50" charset="-128"/>
                <a:ea typeface="Meiryo UI" panose="020B0604030504040204" pitchFamily="50" charset="-128"/>
              </a:rPr>
              <a:t>事業を推進（累計</a:t>
            </a:r>
            <a:r>
              <a:rPr lang="en-US" altLang="ja-JP" sz="1460" dirty="0">
                <a:solidFill>
                  <a:prstClr val="black"/>
                </a:solidFill>
                <a:latin typeface="Meiryo UI" panose="020B0604030504040204" pitchFamily="50" charset="-128"/>
                <a:ea typeface="Meiryo UI" panose="020B0604030504040204" pitchFamily="50" charset="-128"/>
              </a:rPr>
              <a:t>119</a:t>
            </a:r>
            <a:r>
              <a:rPr lang="ja-JP" altLang="en-US" sz="1460" dirty="0">
                <a:solidFill>
                  <a:prstClr val="black"/>
                </a:solidFill>
                <a:latin typeface="Meiryo UI" panose="020B0604030504040204" pitchFamily="50" charset="-128"/>
                <a:ea typeface="Meiryo UI" panose="020B0604030504040204" pitchFamily="50" charset="-128"/>
              </a:rPr>
              <a:t>施設で実施）</a:t>
            </a:r>
            <a:endParaRPr lang="en-US" altLang="ja-JP" sz="1460" dirty="0">
              <a:solidFill>
                <a:prstClr val="black"/>
              </a:solidFill>
              <a:latin typeface="Meiryo UI" panose="020B0604030504040204" pitchFamily="50" charset="-128"/>
              <a:ea typeface="Meiryo UI" panose="020B0604030504040204" pitchFamily="50" charset="-128"/>
            </a:endParaRPr>
          </a:p>
          <a:p>
            <a:pPr defTabSz="457200"/>
            <a:r>
              <a:rPr lang="ja-JP" altLang="en-US" sz="1000" dirty="0">
                <a:solidFill>
                  <a:prstClr val="black"/>
                </a:solidFill>
                <a:latin typeface="Meiryo UI" panose="020B0604030504040204" pitchFamily="50" charset="-128"/>
                <a:ea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市町村の事業をサポート（市町村での事業化施設：累計</a:t>
            </a:r>
            <a:r>
              <a:rPr lang="en-US" altLang="ja-JP" sz="1000" dirty="0">
                <a:solidFill>
                  <a:prstClr val="black"/>
                </a:solidFill>
                <a:latin typeface="Meiryo UI" panose="020B0604030504040204" pitchFamily="50" charset="-128"/>
                <a:ea typeface="Meiryo UI" panose="020B0604030504040204" pitchFamily="50" charset="-128"/>
              </a:rPr>
              <a:t>24</a:t>
            </a:r>
            <a:r>
              <a:rPr lang="ja-JP" altLang="en-US" sz="1000" dirty="0">
                <a:solidFill>
                  <a:prstClr val="black"/>
                </a:solidFill>
                <a:latin typeface="Meiryo UI" panose="020B0604030504040204" pitchFamily="50" charset="-128"/>
                <a:ea typeface="Meiryo UI" panose="020B0604030504040204" pitchFamily="50" charset="-128"/>
              </a:rPr>
              <a:t>市町村</a:t>
            </a:r>
            <a:r>
              <a:rPr lang="en-US" altLang="ja-JP" sz="1000" dirty="0">
                <a:solidFill>
                  <a:prstClr val="black"/>
                </a:solidFill>
                <a:latin typeface="Meiryo UI" panose="020B0604030504040204" pitchFamily="50" charset="-128"/>
                <a:ea typeface="Meiryo UI" panose="020B0604030504040204" pitchFamily="50" charset="-128"/>
              </a:rPr>
              <a:t>571</a:t>
            </a:r>
            <a:r>
              <a:rPr lang="ja-JP" altLang="en-US" sz="1000" dirty="0">
                <a:solidFill>
                  <a:prstClr val="black"/>
                </a:solidFill>
                <a:latin typeface="Meiryo UI" panose="020B0604030504040204" pitchFamily="50" charset="-128"/>
                <a:ea typeface="Meiryo UI" panose="020B0604030504040204" pitchFamily="50" charset="-128"/>
              </a:rPr>
              <a:t>施設）</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13" name="角丸四角形 3">
            <a:extLst>
              <a:ext uri="{FF2B5EF4-FFF2-40B4-BE49-F238E27FC236}">
                <a16:creationId xmlns:a16="http://schemas.microsoft.com/office/drawing/2014/main" id="{3C2E428D-8550-4F0E-8306-765FAF1EC3D9}"/>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r>
              <a:rPr lang="ja-JP" altLang="en-US" sz="2000" b="1" dirty="0">
                <a:latin typeface="Meiryo UI" panose="020B0604030504040204" pitchFamily="50" charset="-128"/>
                <a:ea typeface="Meiryo UI" panose="020B0604030504040204" pitchFamily="50" charset="-128"/>
              </a:rPr>
              <a:t>　２－４　住宅・建築物の省エネ等の推進に向けた取組（現状の取組）</a:t>
            </a:r>
            <a:endParaRPr lang="ja-JP" altLang="en-US" sz="2000" b="1" dirty="0">
              <a:latin typeface="Meiryo UI" pitchFamily="50" charset="-128"/>
              <a:ea typeface="Meiryo UI" pitchFamily="50" charset="-128"/>
              <a:cs typeface="Meiryo UI" pitchFamily="50" charset="-128"/>
            </a:endParaRPr>
          </a:p>
        </p:txBody>
      </p:sp>
      <p:sp>
        <p:nvSpPr>
          <p:cNvPr id="18" name="スライド番号プレースホルダー 9">
            <a:extLst>
              <a:ext uri="{FF2B5EF4-FFF2-40B4-BE49-F238E27FC236}">
                <a16:creationId xmlns:a16="http://schemas.microsoft.com/office/drawing/2014/main" id="{7E234BA0-F470-42E0-8A68-CA0BB395D87F}"/>
              </a:ext>
            </a:extLst>
          </p:cNvPr>
          <p:cNvSpPr txBox="1">
            <a:spLocks/>
          </p:cNvSpPr>
          <p:nvPr/>
        </p:nvSpPr>
        <p:spPr>
          <a:xfrm>
            <a:off x="7593258" y="1106"/>
            <a:ext cx="2311400" cy="365125"/>
          </a:xfrm>
          <a:prstGeom prst="rect">
            <a:avLst/>
          </a:prstGeom>
        </p:spPr>
        <p:txBody>
          <a:bodyPr vert="horz" lIns="91440" tIns="45720" rIns="91440" bIns="45720" rtlCol="0" anchor="ctr"/>
          <a:lstStyle>
            <a:defPPr>
              <a:defRPr lang="ja-JP"/>
            </a:defPPr>
            <a:lvl1pPr marL="0" algn="r" defTabSz="921715" rtl="0" eaLnBrk="1" latinLnBrk="0" hangingPunct="1">
              <a:defRPr kumimoji="1" sz="1200" kern="1200">
                <a:solidFill>
                  <a:schemeClr val="tx1">
                    <a:tint val="75000"/>
                  </a:schemeClr>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a:lstStyle>
          <a:p>
            <a:fld id="{03334358-8247-4568-97F9-9763B8C66191}" type="slidenum">
              <a:rPr lang="ja-JP" altLang="en-US" sz="1400" b="1" smtClean="0">
                <a:solidFill>
                  <a:schemeClr val="bg1"/>
                </a:solidFill>
                <a:latin typeface="BIZ UDPゴシック" panose="020B0400000000000000" pitchFamily="50" charset="-128"/>
                <a:ea typeface="BIZ UDPゴシック" panose="020B0400000000000000" pitchFamily="50" charset="-128"/>
              </a:rPr>
              <a:pPr/>
              <a:t>19</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83387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21AE91C-F1AD-425A-B74F-2888333733F2}"/>
              </a:ext>
            </a:extLst>
          </p:cNvPr>
          <p:cNvSpPr txBox="1"/>
          <p:nvPr/>
        </p:nvSpPr>
        <p:spPr>
          <a:xfrm>
            <a:off x="344488" y="4042676"/>
            <a:ext cx="9217024" cy="2737673"/>
          </a:xfrm>
          <a:prstGeom prst="rect">
            <a:avLst/>
          </a:prstGeom>
          <a:noFill/>
        </p:spPr>
        <p:txBody>
          <a:bodyPr wrap="square" rtlCol="0">
            <a:spAutoFit/>
          </a:bodyPr>
          <a:lstStyle/>
          <a:p>
            <a:pPr defTabSz="457200">
              <a:spcAft>
                <a:spcPts val="600"/>
              </a:spcAft>
            </a:pPr>
            <a:r>
              <a:rPr lang="ja-JP" altLang="en-US" sz="1660" dirty="0">
                <a:solidFill>
                  <a:prstClr val="black"/>
                </a:solidFill>
                <a:latin typeface="Meiryo UI" panose="020B0604030504040204" pitchFamily="50" charset="-128"/>
                <a:ea typeface="Meiryo UI" panose="020B0604030504040204" pitchFamily="50" charset="-128"/>
              </a:rPr>
              <a:t>　○府民事業者の行動変容を促すための取組</a:t>
            </a:r>
            <a:endParaRPr lang="en-US" altLang="ja-JP" sz="1660" dirty="0">
              <a:solidFill>
                <a:prstClr val="black"/>
              </a:solidFill>
              <a:latin typeface="Meiryo UI" panose="020B0604030504040204" pitchFamily="50" charset="-128"/>
              <a:ea typeface="Meiryo UI" panose="020B0604030504040204" pitchFamily="50" charset="-128"/>
            </a:endParaRPr>
          </a:p>
          <a:p>
            <a:pPr marL="449263" indent="-103188" defTabSz="457200">
              <a:buFont typeface="Arial" panose="020B0604020202020204" pitchFamily="34" charset="0"/>
              <a:buChar char="•"/>
            </a:pPr>
            <a:r>
              <a:rPr lang="en-US" altLang="ja-JP" sz="1660" dirty="0">
                <a:solidFill>
                  <a:prstClr val="black"/>
                </a:solidFill>
                <a:latin typeface="Meiryo UI" panose="020B0604030504040204" pitchFamily="50" charset="-128"/>
                <a:ea typeface="Meiryo UI" panose="020B0604030504040204" pitchFamily="50" charset="-128"/>
              </a:rPr>
              <a:t>ZEH</a:t>
            </a:r>
            <a:r>
              <a:rPr lang="ja-JP" altLang="en-US" sz="1660" dirty="0">
                <a:solidFill>
                  <a:prstClr val="black"/>
                </a:solidFill>
                <a:latin typeface="Meiryo UI" panose="020B0604030504040204" pitchFamily="50" charset="-128"/>
                <a:ea typeface="Meiryo UI" panose="020B0604030504040204" pitchFamily="50" charset="-128"/>
              </a:rPr>
              <a:t>、</a:t>
            </a:r>
            <a:r>
              <a:rPr lang="en-US" altLang="ja-JP" sz="1660" dirty="0">
                <a:solidFill>
                  <a:prstClr val="black"/>
                </a:solidFill>
                <a:latin typeface="Meiryo UI" panose="020B0604030504040204" pitchFamily="50" charset="-128"/>
                <a:ea typeface="Meiryo UI" panose="020B0604030504040204" pitchFamily="50" charset="-128"/>
              </a:rPr>
              <a:t>ZEB</a:t>
            </a:r>
            <a:r>
              <a:rPr lang="ja-JP" altLang="en-US" sz="1660" dirty="0">
                <a:solidFill>
                  <a:prstClr val="black"/>
                </a:solidFill>
                <a:latin typeface="Meiryo UI" panose="020B0604030504040204" pitchFamily="50" charset="-128"/>
                <a:ea typeface="Meiryo UI" panose="020B0604030504040204" pitchFamily="50" charset="-128"/>
              </a:rPr>
              <a:t>の断熱性能やエネルギー消費性能、その他の付加的メリットの理解向上に向けた効果的な周知啓発</a:t>
            </a:r>
            <a:endParaRPr lang="en-US" altLang="ja-JP" sz="1660" dirty="0">
              <a:solidFill>
                <a:prstClr val="black"/>
              </a:solidFill>
              <a:latin typeface="Meiryo UI" panose="020B0604030504040204" pitchFamily="50" charset="-128"/>
              <a:ea typeface="Meiryo UI" panose="020B0604030504040204" pitchFamily="50" charset="-128"/>
            </a:endParaRPr>
          </a:p>
          <a:p>
            <a:pPr defTabSz="457200">
              <a:spcBef>
                <a:spcPts val="600"/>
              </a:spcBef>
            </a:pPr>
            <a:r>
              <a:rPr lang="ja-JP" altLang="en-US" sz="1660" dirty="0">
                <a:solidFill>
                  <a:prstClr val="black"/>
                </a:solidFill>
                <a:latin typeface="Meiryo UI" panose="020B0604030504040204" pitchFamily="50" charset="-128"/>
                <a:ea typeface="Meiryo UI" panose="020B0604030504040204" pitchFamily="50" charset="-128"/>
              </a:rPr>
              <a:t>　○気候変動対策推進条例における再生可能エネルギー利用設備の導入促進等、さらなる環境配慮の</a:t>
            </a:r>
            <a:br>
              <a:rPr lang="en-US" altLang="ja-JP" sz="1660" dirty="0">
                <a:solidFill>
                  <a:prstClr val="black"/>
                </a:solidFill>
                <a:latin typeface="Meiryo UI" panose="020B0604030504040204" pitchFamily="50" charset="-128"/>
                <a:ea typeface="Meiryo UI" panose="020B0604030504040204" pitchFamily="50" charset="-128"/>
              </a:rPr>
            </a:br>
            <a:r>
              <a:rPr lang="ja-JP" altLang="en-US" sz="1660" dirty="0">
                <a:solidFill>
                  <a:prstClr val="black"/>
                </a:solidFill>
                <a:latin typeface="Meiryo UI" panose="020B0604030504040204" pitchFamily="50" charset="-128"/>
                <a:ea typeface="Meiryo UI" panose="020B0604030504040204" pitchFamily="50" charset="-128"/>
              </a:rPr>
              <a:t>　　 強化に向けた検討</a:t>
            </a:r>
            <a:endParaRPr lang="en-US" altLang="ja-JP" sz="1660" dirty="0">
              <a:solidFill>
                <a:prstClr val="black"/>
              </a:solidFill>
              <a:latin typeface="Meiryo UI" panose="020B0604030504040204" pitchFamily="50" charset="-128"/>
              <a:ea typeface="Meiryo UI" panose="020B0604030504040204" pitchFamily="50" charset="-128"/>
            </a:endParaRPr>
          </a:p>
          <a:p>
            <a:pPr defTabSz="457200">
              <a:spcBef>
                <a:spcPts val="600"/>
              </a:spcBef>
              <a:spcAft>
                <a:spcPts val="600"/>
              </a:spcAft>
            </a:pPr>
            <a:r>
              <a:rPr lang="ja-JP" altLang="en-US" sz="1660" dirty="0">
                <a:solidFill>
                  <a:prstClr val="black"/>
                </a:solidFill>
                <a:latin typeface="Meiryo UI" panose="020B0604030504040204" pitchFamily="50" charset="-128"/>
                <a:ea typeface="Meiryo UI" panose="020B0604030504040204" pitchFamily="50" charset="-128"/>
              </a:rPr>
              <a:t>　○府有施設等公共施設における率先取組</a:t>
            </a:r>
            <a:endParaRPr lang="en-US" altLang="ja-JP" sz="1660" dirty="0">
              <a:solidFill>
                <a:prstClr val="black"/>
              </a:solidFill>
              <a:latin typeface="Meiryo UI" panose="020B0604030504040204" pitchFamily="50" charset="-128"/>
              <a:ea typeface="Meiryo UI" panose="020B0604030504040204" pitchFamily="50" charset="-128"/>
            </a:endParaRPr>
          </a:p>
          <a:p>
            <a:pPr marL="449263" indent="-103188" defTabSz="457200">
              <a:spcAft>
                <a:spcPts val="300"/>
              </a:spcAft>
              <a:buFont typeface="Arial" panose="020B0604020202020204" pitchFamily="34" charset="0"/>
              <a:buChar char="•"/>
            </a:pPr>
            <a:r>
              <a:rPr lang="ja-JP" altLang="en-US" sz="1660" dirty="0">
                <a:solidFill>
                  <a:prstClr val="black"/>
                </a:solidFill>
                <a:latin typeface="Meiryo UI" panose="020B0604030504040204" pitchFamily="50" charset="-128"/>
                <a:ea typeface="Meiryo UI" panose="020B0604030504040204" pitchFamily="50" charset="-128"/>
              </a:rPr>
              <a:t>府有施設における環境配慮の促進、及び</a:t>
            </a:r>
            <a:r>
              <a:rPr lang="en-US" altLang="ja-JP" sz="1660" dirty="0">
                <a:solidFill>
                  <a:prstClr val="black"/>
                </a:solidFill>
                <a:latin typeface="Meiryo UI" panose="020B0604030504040204" pitchFamily="50" charset="-128"/>
                <a:ea typeface="Meiryo UI" panose="020B0604030504040204" pitchFamily="50" charset="-128"/>
              </a:rPr>
              <a:t>ZEB</a:t>
            </a:r>
            <a:r>
              <a:rPr lang="ja-JP" altLang="en-US" sz="1660" dirty="0">
                <a:solidFill>
                  <a:prstClr val="black"/>
                </a:solidFill>
                <a:latin typeface="Meiryo UI" panose="020B0604030504040204" pitchFamily="50" charset="-128"/>
                <a:ea typeface="Meiryo UI" panose="020B0604030504040204" pitchFamily="50" charset="-128"/>
              </a:rPr>
              <a:t>化の推進</a:t>
            </a:r>
            <a:endParaRPr lang="en-US" altLang="ja-JP" sz="1660" dirty="0">
              <a:solidFill>
                <a:prstClr val="black"/>
              </a:solidFill>
              <a:latin typeface="Meiryo UI" panose="020B0604030504040204" pitchFamily="50" charset="-128"/>
              <a:ea typeface="Meiryo UI" panose="020B0604030504040204" pitchFamily="50" charset="-128"/>
            </a:endParaRPr>
          </a:p>
          <a:p>
            <a:pPr marL="449263" indent="-103188" defTabSz="457200">
              <a:buFont typeface="Arial" panose="020B0604020202020204" pitchFamily="34" charset="0"/>
              <a:buChar char="•"/>
            </a:pPr>
            <a:r>
              <a:rPr lang="ja-JP" altLang="en-US" sz="1660" dirty="0">
                <a:solidFill>
                  <a:prstClr val="black"/>
                </a:solidFill>
                <a:latin typeface="Meiryo UI" panose="020B0604030504040204" pitchFamily="50" charset="-128"/>
                <a:ea typeface="Meiryo UI" panose="020B0604030504040204" pitchFamily="50" charset="-128"/>
              </a:rPr>
              <a:t>府有施設での「</a:t>
            </a:r>
            <a:r>
              <a:rPr lang="en-US" altLang="ja-JP" sz="1660" dirty="0">
                <a:solidFill>
                  <a:prstClr val="black"/>
                </a:solidFill>
                <a:latin typeface="Meiryo UI" panose="020B0604030504040204" pitchFamily="50" charset="-128"/>
                <a:ea typeface="Meiryo UI" panose="020B0604030504040204" pitchFamily="50" charset="-128"/>
              </a:rPr>
              <a:t>ESCO</a:t>
            </a:r>
            <a:r>
              <a:rPr lang="ja-JP" altLang="en-US" sz="1660" dirty="0">
                <a:solidFill>
                  <a:prstClr val="black"/>
                </a:solidFill>
                <a:latin typeface="Meiryo UI" panose="020B0604030504040204" pitchFamily="50" charset="-128"/>
                <a:ea typeface="Meiryo UI" panose="020B0604030504040204" pitchFamily="50" charset="-128"/>
              </a:rPr>
              <a:t>事業」のさらなる導入、及び府内市町村の公共施設での導入促進に向けた普及啓発、支援</a:t>
            </a:r>
          </a:p>
        </p:txBody>
      </p:sp>
      <p:sp>
        <p:nvSpPr>
          <p:cNvPr id="6" name="テキスト ボックス 5">
            <a:extLst>
              <a:ext uri="{FF2B5EF4-FFF2-40B4-BE49-F238E27FC236}">
                <a16:creationId xmlns:a16="http://schemas.microsoft.com/office/drawing/2014/main" id="{70394AFD-37A5-4932-9AD1-CED4D5EDB3AB}"/>
              </a:ext>
            </a:extLst>
          </p:cNvPr>
          <p:cNvSpPr txBox="1"/>
          <p:nvPr/>
        </p:nvSpPr>
        <p:spPr>
          <a:xfrm>
            <a:off x="347634" y="908720"/>
            <a:ext cx="9213878" cy="2135969"/>
          </a:xfrm>
          <a:prstGeom prst="rect">
            <a:avLst/>
          </a:prstGeom>
          <a:noFill/>
          <a:ln>
            <a:solidFill>
              <a:schemeClr val="accent1"/>
            </a:solidFill>
          </a:ln>
        </p:spPr>
        <p:txBody>
          <a:bodyPr wrap="square" rtlCol="0">
            <a:spAutoFit/>
          </a:bodyPr>
          <a:lstStyle/>
          <a:p>
            <a:pPr marL="285750" indent="-103188" defTabSz="457200">
              <a:buFont typeface="Arial" panose="020B0604020202020204" pitchFamily="34" charset="0"/>
              <a:buChar char="•"/>
            </a:pPr>
            <a:r>
              <a:rPr lang="ja-JP" altLang="en-US" sz="1660" dirty="0">
                <a:solidFill>
                  <a:prstClr val="black"/>
                </a:solidFill>
                <a:latin typeface="Meiryo UI" panose="020B0604030504040204" pitchFamily="50" charset="-128"/>
                <a:ea typeface="Meiryo UI" panose="020B0604030504040204" pitchFamily="50" charset="-128"/>
              </a:rPr>
              <a:t>地球温暖化対策計画（</a:t>
            </a:r>
            <a:r>
              <a:rPr lang="en-US" altLang="ja-JP" sz="1660" dirty="0">
                <a:solidFill>
                  <a:prstClr val="black"/>
                </a:solidFill>
                <a:latin typeface="Meiryo UI" panose="020B0604030504040204" pitchFamily="50" charset="-128"/>
                <a:ea typeface="Meiryo UI" panose="020B0604030504040204" pitchFamily="50" charset="-128"/>
              </a:rPr>
              <a:t>R7.2.18 </a:t>
            </a:r>
            <a:r>
              <a:rPr lang="ja-JP" altLang="en-US" sz="1660" dirty="0">
                <a:solidFill>
                  <a:prstClr val="black"/>
                </a:solidFill>
                <a:latin typeface="Meiryo UI" panose="020B0604030504040204" pitchFamily="50" charset="-128"/>
                <a:ea typeface="Meiryo UI" panose="020B0604030504040204" pitchFamily="50" charset="-128"/>
              </a:rPr>
              <a:t>閣議決定）において、</a:t>
            </a:r>
            <a:r>
              <a:rPr lang="en-US" altLang="ja-JP" sz="1660" dirty="0">
                <a:solidFill>
                  <a:prstClr val="black"/>
                </a:solidFill>
                <a:latin typeface="Meiryo UI" panose="020B0604030504040204" pitchFamily="50" charset="-128"/>
                <a:ea typeface="Meiryo UI" panose="020B0604030504040204" pitchFamily="50" charset="-128"/>
              </a:rPr>
              <a:t>2035</a:t>
            </a:r>
            <a:r>
              <a:rPr lang="ja-JP" altLang="en-US" sz="1660" dirty="0">
                <a:solidFill>
                  <a:prstClr val="black"/>
                </a:solidFill>
                <a:latin typeface="Meiryo UI" panose="020B0604030504040204" pitchFamily="50" charset="-128"/>
                <a:ea typeface="Meiryo UI" panose="020B0604030504040204" pitchFamily="50" charset="-128"/>
              </a:rPr>
              <a:t>、</a:t>
            </a:r>
            <a:r>
              <a:rPr lang="en-US" altLang="ja-JP" sz="1660" dirty="0">
                <a:solidFill>
                  <a:prstClr val="black"/>
                </a:solidFill>
                <a:latin typeface="Meiryo UI" panose="020B0604030504040204" pitchFamily="50" charset="-128"/>
                <a:ea typeface="Meiryo UI" panose="020B0604030504040204" pitchFamily="50" charset="-128"/>
              </a:rPr>
              <a:t>2040</a:t>
            </a:r>
            <a:r>
              <a:rPr lang="ja-JP" altLang="en-US" sz="1660" dirty="0">
                <a:solidFill>
                  <a:prstClr val="black"/>
                </a:solidFill>
                <a:latin typeface="Meiryo UI" panose="020B0604030504040204" pitchFamily="50" charset="-128"/>
                <a:ea typeface="Meiryo UI" panose="020B0604030504040204" pitchFamily="50" charset="-128"/>
              </a:rPr>
              <a:t>年度の温室効果ガス削減目標が示される中で、住宅・建築物分野においてもさらなる脱炭素化に向けた取組が必要。</a:t>
            </a:r>
            <a:endParaRPr lang="en-US" altLang="ja-JP" sz="1660" dirty="0">
              <a:solidFill>
                <a:prstClr val="black"/>
              </a:solidFill>
              <a:latin typeface="Meiryo UI" panose="020B0604030504040204" pitchFamily="50" charset="-128"/>
              <a:ea typeface="Meiryo UI" panose="020B0604030504040204" pitchFamily="50" charset="-128"/>
            </a:endParaRPr>
          </a:p>
          <a:p>
            <a:pPr marL="285750" indent="-103188" defTabSz="457200">
              <a:buFont typeface="Arial" panose="020B0604020202020204" pitchFamily="34" charset="0"/>
              <a:buChar char="•"/>
            </a:pPr>
            <a:endParaRPr lang="en-US" altLang="ja-JP" sz="1660" dirty="0">
              <a:solidFill>
                <a:prstClr val="black"/>
              </a:solidFill>
              <a:latin typeface="Meiryo UI" panose="020B0604030504040204" pitchFamily="50" charset="-128"/>
              <a:ea typeface="Meiryo UI" panose="020B0604030504040204" pitchFamily="50" charset="-128"/>
            </a:endParaRPr>
          </a:p>
          <a:p>
            <a:pPr marL="285750" indent="-103188" defTabSz="457200">
              <a:buFont typeface="Arial" panose="020B0604020202020204" pitchFamily="34" charset="0"/>
              <a:buChar char="•"/>
            </a:pPr>
            <a:r>
              <a:rPr lang="en-US" altLang="ja-JP" sz="1660" dirty="0">
                <a:solidFill>
                  <a:prstClr val="black"/>
                </a:solidFill>
                <a:latin typeface="Meiryo UI" panose="020B0604030504040204" pitchFamily="50" charset="-128"/>
                <a:ea typeface="Meiryo UI" panose="020B0604030504040204" pitchFamily="50" charset="-128"/>
              </a:rPr>
              <a:t>2050</a:t>
            </a:r>
            <a:r>
              <a:rPr lang="ja-JP" altLang="en-US" sz="1660" dirty="0">
                <a:solidFill>
                  <a:prstClr val="black"/>
                </a:solidFill>
                <a:latin typeface="Meiryo UI" panose="020B0604030504040204" pitchFamily="50" charset="-128"/>
                <a:ea typeface="Meiryo UI" panose="020B0604030504040204" pitchFamily="50" charset="-128"/>
              </a:rPr>
              <a:t>年ストック平均での</a:t>
            </a:r>
            <a:r>
              <a:rPr lang="en-US" altLang="ja-JP" sz="1660" dirty="0">
                <a:solidFill>
                  <a:prstClr val="black"/>
                </a:solidFill>
                <a:latin typeface="Meiryo UI" panose="020B0604030504040204" pitchFamily="50" charset="-128"/>
                <a:ea typeface="Meiryo UI" panose="020B0604030504040204" pitchFamily="50" charset="-128"/>
              </a:rPr>
              <a:t>ZEH</a:t>
            </a:r>
            <a:r>
              <a:rPr lang="ja-JP" altLang="en-US" sz="1660" dirty="0">
                <a:solidFill>
                  <a:prstClr val="black"/>
                </a:solidFill>
                <a:latin typeface="Meiryo UI" panose="020B0604030504040204" pitchFamily="50" charset="-128"/>
                <a:ea typeface="Meiryo UI" panose="020B0604030504040204" pitchFamily="50" charset="-128"/>
              </a:rPr>
              <a:t>・</a:t>
            </a:r>
            <a:r>
              <a:rPr lang="en-US" altLang="ja-JP" sz="1660" dirty="0">
                <a:solidFill>
                  <a:prstClr val="black"/>
                </a:solidFill>
                <a:latin typeface="Meiryo UI" panose="020B0604030504040204" pitchFamily="50" charset="-128"/>
                <a:ea typeface="Meiryo UI" panose="020B0604030504040204" pitchFamily="50" charset="-128"/>
              </a:rPr>
              <a:t>ZEB</a:t>
            </a:r>
            <a:r>
              <a:rPr lang="ja-JP" altLang="en-US" sz="1660" dirty="0">
                <a:solidFill>
                  <a:prstClr val="black"/>
                </a:solidFill>
                <a:latin typeface="Meiryo UI" panose="020B0604030504040204" pitchFamily="50" charset="-128"/>
                <a:ea typeface="Meiryo UI" panose="020B0604030504040204" pitchFamily="50" charset="-128"/>
              </a:rPr>
              <a:t>水準の達成に向けて、住宅・建築物の新築（建替えを含む）において、さらなる</a:t>
            </a:r>
            <a:r>
              <a:rPr lang="en-US" altLang="ja-JP" sz="1660" dirty="0">
                <a:solidFill>
                  <a:prstClr val="black"/>
                </a:solidFill>
                <a:latin typeface="Meiryo UI" panose="020B0604030504040204" pitchFamily="50" charset="-128"/>
                <a:ea typeface="Meiryo UI" panose="020B0604030504040204" pitchFamily="50" charset="-128"/>
              </a:rPr>
              <a:t>ZEH</a:t>
            </a:r>
            <a:r>
              <a:rPr lang="ja-JP" altLang="en-US" sz="1660" dirty="0">
                <a:solidFill>
                  <a:prstClr val="black"/>
                </a:solidFill>
                <a:latin typeface="Meiryo UI" panose="020B0604030504040204" pitchFamily="50" charset="-128"/>
                <a:ea typeface="Meiryo UI" panose="020B0604030504040204" pitchFamily="50" charset="-128"/>
              </a:rPr>
              <a:t>化・</a:t>
            </a:r>
            <a:r>
              <a:rPr lang="en-US" altLang="ja-JP" sz="1660" dirty="0">
                <a:solidFill>
                  <a:prstClr val="black"/>
                </a:solidFill>
                <a:latin typeface="Meiryo UI" panose="020B0604030504040204" pitchFamily="50" charset="-128"/>
                <a:ea typeface="Meiryo UI" panose="020B0604030504040204" pitchFamily="50" charset="-128"/>
              </a:rPr>
              <a:t>ZEB</a:t>
            </a:r>
            <a:r>
              <a:rPr lang="ja-JP" altLang="en-US" sz="1660" dirty="0">
                <a:solidFill>
                  <a:prstClr val="black"/>
                </a:solidFill>
                <a:latin typeface="Meiryo UI" panose="020B0604030504040204" pitchFamily="50" charset="-128"/>
                <a:ea typeface="Meiryo UI" panose="020B0604030504040204" pitchFamily="50" charset="-128"/>
              </a:rPr>
              <a:t>化を促進する取組が必要。</a:t>
            </a:r>
            <a:endParaRPr lang="en-US" altLang="ja-JP" sz="1660" dirty="0">
              <a:solidFill>
                <a:prstClr val="black"/>
              </a:solidFill>
              <a:latin typeface="Meiryo UI" panose="020B0604030504040204" pitchFamily="50" charset="-128"/>
              <a:ea typeface="Meiryo UI" panose="020B0604030504040204" pitchFamily="50" charset="-128"/>
            </a:endParaRPr>
          </a:p>
          <a:p>
            <a:pPr marL="285750" indent="-103188" defTabSz="457200">
              <a:buFont typeface="Arial" panose="020B0604020202020204" pitchFamily="34" charset="0"/>
              <a:buChar char="•"/>
            </a:pPr>
            <a:endParaRPr lang="en-US" altLang="ja-JP" sz="1660" dirty="0">
              <a:solidFill>
                <a:prstClr val="black"/>
              </a:solidFill>
              <a:latin typeface="Meiryo UI" panose="020B0604030504040204" pitchFamily="50" charset="-128"/>
              <a:ea typeface="Meiryo UI" panose="020B0604030504040204" pitchFamily="50" charset="-128"/>
            </a:endParaRPr>
          </a:p>
          <a:p>
            <a:pPr marL="285750" indent="-103188" defTabSz="457200">
              <a:buFont typeface="Arial" panose="020B0604020202020204" pitchFamily="34" charset="0"/>
              <a:buChar char="•"/>
            </a:pPr>
            <a:r>
              <a:rPr lang="ja-JP" altLang="en-US" sz="1660" dirty="0">
                <a:solidFill>
                  <a:prstClr val="black"/>
                </a:solidFill>
                <a:latin typeface="Meiryo UI" panose="020B0604030504040204" pitchFamily="50" charset="-128"/>
                <a:ea typeface="Meiryo UI" panose="020B0604030504040204" pitchFamily="50" charset="-128"/>
              </a:rPr>
              <a:t>省エネルギー性能の向上だけでなく、太陽光発電設備等再生可能エネルギーの導入拡大に向けた取組が求められる。</a:t>
            </a:r>
            <a:endParaRPr lang="en-US" altLang="ja-JP" sz="1660" dirty="0">
              <a:solidFill>
                <a:prstClr val="black"/>
              </a:solidFill>
              <a:latin typeface="Meiryo UI" panose="020B0604030504040204" pitchFamily="50" charset="-128"/>
              <a:ea typeface="Meiryo UI" panose="020B0604030504040204" pitchFamily="50" charset="-128"/>
            </a:endParaRPr>
          </a:p>
        </p:txBody>
      </p:sp>
      <p:sp>
        <p:nvSpPr>
          <p:cNvPr id="8" name="フローチャート: 抜出し 7">
            <a:extLst>
              <a:ext uri="{FF2B5EF4-FFF2-40B4-BE49-F238E27FC236}">
                <a16:creationId xmlns:a16="http://schemas.microsoft.com/office/drawing/2014/main" id="{313BCC05-332F-4A7D-B7C3-7155C31C5F4E}"/>
              </a:ext>
            </a:extLst>
          </p:cNvPr>
          <p:cNvSpPr/>
          <p:nvPr/>
        </p:nvSpPr>
        <p:spPr>
          <a:xfrm flipV="1">
            <a:off x="3516086" y="3238234"/>
            <a:ext cx="2873829" cy="190766"/>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sz="1800">
              <a:solidFill>
                <a:prstClr val="white"/>
              </a:solidFill>
              <a:latin typeface="Calibri" panose="020F0502020204030204"/>
              <a:ea typeface="游ゴシック" panose="020B0400000000000000" pitchFamily="50" charset="-128"/>
            </a:endParaRPr>
          </a:p>
        </p:txBody>
      </p:sp>
      <p:sp>
        <p:nvSpPr>
          <p:cNvPr id="9" name="角丸四角形 3">
            <a:extLst>
              <a:ext uri="{FF2B5EF4-FFF2-40B4-BE49-F238E27FC236}">
                <a16:creationId xmlns:a16="http://schemas.microsoft.com/office/drawing/2014/main" id="{3B8C6D73-B86F-42B0-BC89-360A88CF420D}"/>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r>
              <a:rPr lang="ja-JP" altLang="en-US" sz="2000" b="1" dirty="0">
                <a:latin typeface="Meiryo UI" panose="020B0604030504040204" pitchFamily="50" charset="-128"/>
                <a:ea typeface="Meiryo UI" panose="020B0604030504040204" pitchFamily="50" charset="-128"/>
              </a:rPr>
              <a:t>　２－４　住宅・建築物の省エネ等の推進に向けた取組（今後の施策の方向性）</a:t>
            </a:r>
            <a:endParaRPr lang="ja-JP" altLang="en-US" sz="2000" b="1" dirty="0">
              <a:latin typeface="Meiryo UI" pitchFamily="50" charset="-128"/>
              <a:ea typeface="Meiryo UI" pitchFamily="50" charset="-128"/>
              <a:cs typeface="Meiryo UI" pitchFamily="50" charset="-128"/>
            </a:endParaRPr>
          </a:p>
        </p:txBody>
      </p:sp>
      <p:sp>
        <p:nvSpPr>
          <p:cNvPr id="10" name="スライド番号プレースホルダー 9">
            <a:extLst>
              <a:ext uri="{FF2B5EF4-FFF2-40B4-BE49-F238E27FC236}">
                <a16:creationId xmlns:a16="http://schemas.microsoft.com/office/drawing/2014/main" id="{5DF5DDFF-CC48-4159-A5E9-6D0047DC1968}"/>
              </a:ext>
            </a:extLst>
          </p:cNvPr>
          <p:cNvSpPr>
            <a:spLocks noGrp="1"/>
          </p:cNvSpPr>
          <p:nvPr>
            <p:ph type="sldNum" sz="quarter" idx="12"/>
          </p:nvPr>
        </p:nvSpPr>
        <p:spPr>
          <a:xfrm>
            <a:off x="7593258" y="1106"/>
            <a:ext cx="2311400" cy="365125"/>
          </a:xfrm>
        </p:spPr>
        <p:txBody>
          <a:bodyPr vert="horz" lIns="91440" tIns="45720" rIns="91440" bIns="45720" rtlCol="0" anchor="ctr"/>
          <a:lstStyle/>
          <a:p>
            <a:fld id="{03334358-8247-4568-97F9-9763B8C66191}" type="slidenum">
              <a:rPr lang="ja-JP" altLang="en-US" sz="1400" b="1">
                <a:solidFill>
                  <a:schemeClr val="bg1"/>
                </a:solidFill>
                <a:latin typeface="BIZ UDPゴシック" panose="020B0400000000000000" pitchFamily="50" charset="-128"/>
                <a:ea typeface="BIZ UDPゴシック" panose="020B0400000000000000" pitchFamily="50" charset="-128"/>
              </a:rPr>
              <a:pPr/>
              <a:t>20</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0A6E8AAF-1F69-4E53-8B46-940BCDB66E6E}"/>
              </a:ext>
            </a:extLst>
          </p:cNvPr>
          <p:cNvSpPr/>
          <p:nvPr/>
        </p:nvSpPr>
        <p:spPr>
          <a:xfrm>
            <a:off x="56456" y="548680"/>
            <a:ext cx="5328592" cy="324000"/>
          </a:xfrm>
          <a:prstGeom prst="roundRect">
            <a:avLst>
              <a:gd name="adj" fmla="val 50000"/>
            </a:avLst>
          </a:prstGeom>
          <a:solidFill>
            <a:srgbClr val="3AA43A">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r>
              <a:rPr lang="ja-JP" altLang="en-US" sz="1800" b="1" dirty="0">
                <a:solidFill>
                  <a:schemeClr val="tx1"/>
                </a:solidFill>
                <a:latin typeface="Meiryo UI" panose="020B0604030504040204" pitchFamily="50" charset="-128"/>
                <a:ea typeface="Meiryo UI" panose="020B0604030504040204" pitchFamily="50" charset="-128"/>
              </a:rPr>
              <a:t>実行計画の見直しにあたっての課題・論点整理等</a:t>
            </a:r>
          </a:p>
        </p:txBody>
      </p:sp>
      <p:sp>
        <p:nvSpPr>
          <p:cNvPr id="12" name="正方形/長方形 11">
            <a:extLst>
              <a:ext uri="{FF2B5EF4-FFF2-40B4-BE49-F238E27FC236}">
                <a16:creationId xmlns:a16="http://schemas.microsoft.com/office/drawing/2014/main" id="{9E191EBE-C210-4CD4-8D95-B7FA317188EC}"/>
              </a:ext>
            </a:extLst>
          </p:cNvPr>
          <p:cNvSpPr/>
          <p:nvPr/>
        </p:nvSpPr>
        <p:spPr>
          <a:xfrm>
            <a:off x="416496" y="4042676"/>
            <a:ext cx="9145016" cy="2737672"/>
          </a:xfrm>
          <a:prstGeom prst="rect">
            <a:avLst/>
          </a:prstGeom>
          <a:noFill/>
          <a:ln w="38100" cmpd="dbl">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A663FF1-0609-4051-BA1E-5540C54D84FE}"/>
              </a:ext>
            </a:extLst>
          </p:cNvPr>
          <p:cNvSpPr/>
          <p:nvPr/>
        </p:nvSpPr>
        <p:spPr>
          <a:xfrm>
            <a:off x="200472" y="3645024"/>
            <a:ext cx="4336744" cy="359707"/>
          </a:xfrm>
          <a:prstGeom prst="rect">
            <a:avLst/>
          </a:prstGeom>
          <a:solidFill>
            <a:srgbClr val="C4E4C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tx1"/>
                </a:solidFill>
                <a:latin typeface="Meiryo UI" panose="020B0604030504040204" pitchFamily="50" charset="-128"/>
                <a:ea typeface="Meiryo UI" panose="020B0604030504040204" pitchFamily="50" charset="-128"/>
              </a:rPr>
              <a:t>次期計画において強化する施策の方向性</a:t>
            </a:r>
          </a:p>
        </p:txBody>
      </p:sp>
    </p:spTree>
    <p:extLst>
      <p:ext uri="{BB962C8B-B14F-4D97-AF65-F5344CB8AC3E}">
        <p14:creationId xmlns:p14="http://schemas.microsoft.com/office/powerpoint/2010/main" val="88478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ADAFD24C-4C50-4785-A327-75DDD074235B}"/>
              </a:ext>
            </a:extLst>
          </p:cNvPr>
          <p:cNvGraphicFramePr>
            <a:graphicFrameLocks noGrp="1"/>
          </p:cNvGraphicFramePr>
          <p:nvPr/>
        </p:nvGraphicFramePr>
        <p:xfrm>
          <a:off x="519794" y="1064724"/>
          <a:ext cx="8874579" cy="5560348"/>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3650787612"/>
                    </a:ext>
                  </a:extLst>
                </a:gridCol>
                <a:gridCol w="1387928">
                  <a:extLst>
                    <a:ext uri="{9D8B030D-6E8A-4147-A177-3AD203B41FA5}">
                      <a16:colId xmlns:a16="http://schemas.microsoft.com/office/drawing/2014/main" val="1302479319"/>
                    </a:ext>
                  </a:extLst>
                </a:gridCol>
                <a:gridCol w="1608365">
                  <a:extLst>
                    <a:ext uri="{9D8B030D-6E8A-4147-A177-3AD203B41FA5}">
                      <a16:colId xmlns:a16="http://schemas.microsoft.com/office/drawing/2014/main" val="2417081642"/>
                    </a:ext>
                  </a:extLst>
                </a:gridCol>
                <a:gridCol w="1240971">
                  <a:extLst>
                    <a:ext uri="{9D8B030D-6E8A-4147-A177-3AD203B41FA5}">
                      <a16:colId xmlns:a16="http://schemas.microsoft.com/office/drawing/2014/main" val="868411479"/>
                    </a:ext>
                  </a:extLst>
                </a:gridCol>
                <a:gridCol w="1885950">
                  <a:extLst>
                    <a:ext uri="{9D8B030D-6E8A-4147-A177-3AD203B41FA5}">
                      <a16:colId xmlns:a16="http://schemas.microsoft.com/office/drawing/2014/main" val="1565347112"/>
                    </a:ext>
                  </a:extLst>
                </a:gridCol>
                <a:gridCol w="2065565">
                  <a:extLst>
                    <a:ext uri="{9D8B030D-6E8A-4147-A177-3AD203B41FA5}">
                      <a16:colId xmlns:a16="http://schemas.microsoft.com/office/drawing/2014/main" val="3875424759"/>
                    </a:ext>
                  </a:extLst>
                </a:gridCol>
              </a:tblGrid>
              <a:tr h="225228">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自治体</a:t>
                      </a:r>
                    </a:p>
                  </a:txBody>
                  <a:tcPr>
                    <a:solidFill>
                      <a:schemeClr val="accent1">
                        <a:tint val="40000"/>
                      </a:schemeClr>
                    </a:solidFill>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根拠法令</a:t>
                      </a:r>
                    </a:p>
                  </a:txBody>
                  <a:tcPr>
                    <a:solidFill>
                      <a:schemeClr val="accent1">
                        <a:tint val="40000"/>
                      </a:schemeClr>
                    </a:solidFill>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義務対象者</a:t>
                      </a:r>
                    </a:p>
                  </a:txBody>
                  <a:tcPr>
                    <a:solidFill>
                      <a:schemeClr val="accent1">
                        <a:tint val="40000"/>
                      </a:schemeClr>
                    </a:solidFill>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対象建築物</a:t>
                      </a:r>
                    </a:p>
                  </a:txBody>
                  <a:tcPr>
                    <a:solidFill>
                      <a:schemeClr val="accent1">
                        <a:tint val="40000"/>
                      </a:schemeClr>
                    </a:solidFill>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義務内容</a:t>
                      </a:r>
                    </a:p>
                  </a:txBody>
                  <a:tcPr>
                    <a:solidFill>
                      <a:schemeClr val="accent1">
                        <a:tint val="40000"/>
                      </a:schemeClr>
                    </a:solidFill>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活用可能な補助制度</a:t>
                      </a:r>
                    </a:p>
                  </a:txBody>
                  <a:tcPr>
                    <a:solidFill>
                      <a:schemeClr val="accent1">
                        <a:tint val="40000"/>
                      </a:schemeClr>
                    </a:solidFill>
                  </a:tcPr>
                </a:tc>
                <a:extLst>
                  <a:ext uri="{0D108BD9-81ED-4DB2-BD59-A6C34878D82A}">
                    <a16:rowId xmlns:a16="http://schemas.microsoft.com/office/drawing/2014/main" val="3507637082"/>
                  </a:ext>
                </a:extLst>
              </a:tr>
              <a:tr h="599728">
                <a:tc rowSpan="2">
                  <a:txBody>
                    <a:bodyPr/>
                    <a:lstStyle/>
                    <a:p>
                      <a:r>
                        <a:rPr kumimoji="1" lang="ja-JP" altLang="en-US" sz="1050" dirty="0">
                          <a:latin typeface="Meiryo UI" panose="020B0604030504040204" pitchFamily="50" charset="-128"/>
                          <a:ea typeface="Meiryo UI" panose="020B0604030504040204" pitchFamily="50" charset="-128"/>
                        </a:rPr>
                        <a:t>京都府</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・京都市</a:t>
                      </a:r>
                    </a:p>
                  </a:txBody>
                  <a:tcPr>
                    <a:solidFill>
                      <a:schemeClr val="accent1">
                        <a:tint val="40000"/>
                      </a:schemeClr>
                    </a:solidFill>
                  </a:tcPr>
                </a:tc>
                <a:tc rowSpan="2">
                  <a:txBody>
                    <a:bodyPr/>
                    <a:lstStyle/>
                    <a:p>
                      <a:r>
                        <a:rPr kumimoji="1" lang="ja-JP" altLang="en-US" sz="1050" dirty="0">
                          <a:latin typeface="Meiryo UI" panose="020B0604030504040204" pitchFamily="50" charset="-128"/>
                          <a:ea typeface="Meiryo UI" panose="020B0604030504040204" pitchFamily="50" charset="-128"/>
                        </a:rPr>
                        <a:t>・京都府再生可能エネルギーの導入等の促進に関する条例</a:t>
                      </a:r>
                      <a:endParaRPr kumimoji="1" lang="en-US" altLang="ja-JP" sz="1050" dirty="0">
                        <a:latin typeface="Meiryo UI" panose="020B0604030504040204" pitchFamily="50" charset="-128"/>
                        <a:ea typeface="Meiryo UI" panose="020B0604030504040204" pitchFamily="50" charset="-128"/>
                      </a:endParaRPr>
                    </a:p>
                    <a:p>
                      <a:endParaRPr kumimoji="1" lang="ja-JP" altLang="en-US"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・京都市地球温暖化対策条例</a:t>
                      </a:r>
                    </a:p>
                  </a:txBody>
                  <a:tcPr>
                    <a:solidFill>
                      <a:schemeClr val="accent1">
                        <a:tint val="40000"/>
                      </a:schemeClr>
                    </a:solidFill>
                  </a:tcPr>
                </a:tc>
                <a:tc rowSpan="2">
                  <a:txBody>
                    <a:bodyPr/>
                    <a:lstStyle/>
                    <a:p>
                      <a:r>
                        <a:rPr kumimoji="1" lang="ja-JP" altLang="en-US" sz="1050" dirty="0">
                          <a:latin typeface="Meiryo UI" panose="020B0604030504040204" pitchFamily="50" charset="-128"/>
                          <a:ea typeface="Meiryo UI" panose="020B0604030504040204" pitchFamily="50" charset="-128"/>
                        </a:rPr>
                        <a:t>新築・増築する</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建築主</a:t>
                      </a:r>
                    </a:p>
                  </a:txBody>
                  <a:tcPr>
                    <a:solidFill>
                      <a:schemeClr val="accent1">
                        <a:tint val="40000"/>
                      </a:schemeClr>
                    </a:solidFill>
                  </a:tcPr>
                </a:tc>
                <a:tc>
                  <a:txBody>
                    <a:bodyPr/>
                    <a:lstStyle/>
                    <a:p>
                      <a:r>
                        <a:rPr kumimoji="1" lang="ja-JP" altLang="en-US" sz="1050" dirty="0">
                          <a:latin typeface="Meiryo UI" panose="020B0604030504040204" pitchFamily="50" charset="-128"/>
                          <a:ea typeface="Meiryo UI" panose="020B0604030504040204" pitchFamily="50" charset="-128"/>
                        </a:rPr>
                        <a:t>延床面積</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2,000</a:t>
                      </a:r>
                      <a:r>
                        <a:rPr kumimoji="1" lang="ja-JP" altLang="en-US" sz="1050" dirty="0">
                          <a:latin typeface="Meiryo UI" panose="020B0604030504040204" pitchFamily="50" charset="-128"/>
                          <a:ea typeface="Meiryo UI" panose="020B0604030504040204" pitchFamily="50" charset="-128"/>
                        </a:rPr>
                        <a:t>㎡以上</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H24.4</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solidFill>
                      <a:schemeClr val="accent1">
                        <a:tint val="40000"/>
                      </a:schemeClr>
                    </a:solidFill>
                  </a:tcPr>
                </a:tc>
                <a:tc>
                  <a:txBody>
                    <a:bodyPr/>
                    <a:lstStyle/>
                    <a:p>
                      <a:r>
                        <a:rPr kumimoji="1" lang="ja-JP" altLang="en-US" sz="1050" dirty="0">
                          <a:latin typeface="Meiryo UI" panose="020B0604030504040204" pitchFamily="50" charset="-128"/>
                          <a:ea typeface="Meiryo UI" panose="020B0604030504040204" pitchFamily="50" charset="-128"/>
                        </a:rPr>
                        <a:t>延床面積</a:t>
                      </a:r>
                      <a:r>
                        <a:rPr kumimoji="1" lang="en-US" altLang="ja-JP" sz="1050" dirty="0">
                          <a:latin typeface="Meiryo UI" panose="020B0604030504040204" pitchFamily="50" charset="-128"/>
                          <a:ea typeface="Meiryo UI" panose="020B0604030504040204" pitchFamily="50" charset="-128"/>
                        </a:rPr>
                        <a:t>×30MJ</a:t>
                      </a:r>
                      <a:r>
                        <a:rPr kumimoji="1" lang="ja-JP" altLang="en-US" sz="1050" dirty="0">
                          <a:latin typeface="Meiryo UI" panose="020B0604030504040204" pitchFamily="50" charset="-128"/>
                          <a:ea typeface="Meiryo UI" panose="020B0604030504040204" pitchFamily="50" charset="-128"/>
                        </a:rPr>
                        <a:t>／年　以上の再エネ設備の導入</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Meiryo UI" panose="020B0604030504040204" pitchFamily="50" charset="-128"/>
                          <a:ea typeface="Meiryo UI" panose="020B0604030504040204" pitchFamily="50" charset="-128"/>
                        </a:rPr>
                        <a:t>※R4.4</a:t>
                      </a:r>
                      <a:r>
                        <a:rPr kumimoji="1" lang="ja-JP" altLang="en-US" sz="1050" dirty="0">
                          <a:latin typeface="Meiryo UI" panose="020B0604030504040204" pitchFamily="50" charset="-128"/>
                          <a:ea typeface="Meiryo UI" panose="020B0604030504040204" pitchFamily="50" charset="-128"/>
                        </a:rPr>
                        <a:t>～　義務量改正</a:t>
                      </a:r>
                    </a:p>
                  </a:txBody>
                  <a:tcPr>
                    <a:solidFill>
                      <a:schemeClr val="accent1">
                        <a:tint val="40000"/>
                      </a:schemeClr>
                    </a:solidFill>
                  </a:tcPr>
                </a:tc>
                <a:tc rowSpan="2">
                  <a:txBody>
                    <a:bodyPr/>
                    <a:lstStyle/>
                    <a:p>
                      <a:r>
                        <a:rPr kumimoji="1" lang="ja-JP" altLang="en-US" sz="1050" dirty="0">
                          <a:latin typeface="Meiryo UI" panose="020B0604030504040204" pitchFamily="50" charset="-128"/>
                          <a:ea typeface="Meiryo UI" panose="020B0604030504040204" pitchFamily="50" charset="-128"/>
                        </a:rPr>
                        <a:t>＜太陽光発電設備＞</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基準量より</a:t>
                      </a:r>
                      <a:r>
                        <a:rPr kumimoji="1" lang="en-US" altLang="ja-JP" sz="1050" dirty="0">
                          <a:latin typeface="Meiryo UI" panose="020B0604030504040204" pitchFamily="50" charset="-128"/>
                          <a:ea typeface="Meiryo UI" panose="020B0604030504040204" pitchFamily="50" charset="-128"/>
                        </a:rPr>
                        <a:t>1kW </a:t>
                      </a:r>
                      <a:r>
                        <a:rPr kumimoji="1" lang="ja-JP" altLang="en-US" sz="1050" dirty="0">
                          <a:latin typeface="Meiryo UI" panose="020B0604030504040204" pitchFamily="50" charset="-128"/>
                          <a:ea typeface="Meiryo UI" panose="020B0604030504040204" pitchFamily="50" charset="-128"/>
                        </a:rPr>
                        <a:t>以上高い発電出力を有する太陽光発電設備を導入する場合に次のいずれか低い額を補助（上限</a:t>
                      </a:r>
                      <a:r>
                        <a:rPr kumimoji="1" lang="en-US" altLang="ja-JP" sz="1050" dirty="0">
                          <a:latin typeface="Meiryo UI" panose="020B0604030504040204" pitchFamily="50" charset="-128"/>
                          <a:ea typeface="Meiryo UI" panose="020B0604030504040204" pitchFamily="50" charset="-128"/>
                        </a:rPr>
                        <a:t>900</a:t>
                      </a:r>
                      <a:r>
                        <a:rPr kumimoji="1" lang="ja-JP" altLang="en-US" sz="1050" dirty="0">
                          <a:latin typeface="Meiryo UI" panose="020B0604030504040204" pitchFamily="50" charset="-128"/>
                          <a:ea typeface="Meiryo UI" panose="020B0604030504040204" pitchFamily="50" charset="-128"/>
                        </a:rPr>
                        <a:t>万円）</a:t>
                      </a:r>
                    </a:p>
                    <a:p>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5</a:t>
                      </a:r>
                      <a:r>
                        <a:rPr kumimoji="1" lang="ja-JP" altLang="en-US" sz="1050" dirty="0">
                          <a:latin typeface="Meiryo UI" panose="020B0604030504040204" pitchFamily="50" charset="-128"/>
                          <a:ea typeface="Meiryo UI" panose="020B0604030504040204" pitchFamily="50" charset="-128"/>
                        </a:rPr>
                        <a:t>万円／</a:t>
                      </a:r>
                      <a:r>
                        <a:rPr kumimoji="1" lang="en-US" altLang="ja-JP" sz="1050" dirty="0">
                          <a:latin typeface="Meiryo UI" panose="020B0604030504040204" pitchFamily="50" charset="-128"/>
                          <a:ea typeface="Meiryo UI" panose="020B0604030504040204" pitchFamily="50" charset="-128"/>
                        </a:rPr>
                        <a:t>kW</a:t>
                      </a:r>
                    </a:p>
                    <a:p>
                      <a:r>
                        <a:rPr kumimoji="1" lang="ja-JP" altLang="en-US" sz="1050" dirty="0">
                          <a:latin typeface="Meiryo UI" panose="020B0604030504040204" pitchFamily="50" charset="-128"/>
                          <a:ea typeface="Meiryo UI" panose="020B0604030504040204" pitchFamily="50" charset="-128"/>
                        </a:rPr>
                        <a:t>・基準量超過分の費用　　　　等</a:t>
                      </a:r>
                      <a:endParaRPr kumimoji="1" lang="en-US" altLang="ja-JP" sz="1050" dirty="0">
                        <a:latin typeface="Meiryo UI" panose="020B0604030504040204" pitchFamily="50" charset="-128"/>
                        <a:ea typeface="Meiryo UI" panose="020B0604030504040204" pitchFamily="50" charset="-128"/>
                      </a:endParaRPr>
                    </a:p>
                  </a:txBody>
                  <a:tcPr>
                    <a:solidFill>
                      <a:schemeClr val="accent1">
                        <a:tint val="40000"/>
                      </a:schemeClr>
                    </a:solidFill>
                  </a:tcPr>
                </a:tc>
                <a:extLst>
                  <a:ext uri="{0D108BD9-81ED-4DB2-BD59-A6C34878D82A}">
                    <a16:rowId xmlns:a16="http://schemas.microsoft.com/office/drawing/2014/main" val="3171337838"/>
                  </a:ext>
                </a:extLst>
              </a:tr>
              <a:tr h="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rPr>
                        <a:t>延床面積</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300㎡</a:t>
                      </a:r>
                      <a:r>
                        <a:rPr kumimoji="1" lang="ja-JP" altLang="en-US" sz="1050" dirty="0">
                          <a:latin typeface="Meiryo UI" panose="020B0604030504040204" pitchFamily="50" charset="-128"/>
                          <a:ea typeface="Meiryo UI" panose="020B0604030504040204" pitchFamily="50" charset="-128"/>
                        </a:rPr>
                        <a:t>以上</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2,000 ㎡ </a:t>
                      </a:r>
                      <a:r>
                        <a:rPr kumimoji="1" lang="ja-JP" altLang="en-US" sz="1050" dirty="0">
                          <a:latin typeface="Meiryo UI" panose="020B0604030504040204" pitchFamily="50" charset="-128"/>
                          <a:ea typeface="Meiryo UI" panose="020B0604030504040204" pitchFamily="50" charset="-128"/>
                        </a:rPr>
                        <a:t>未満</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R4.4</a:t>
                      </a:r>
                      <a:r>
                        <a:rPr kumimoji="1" lang="ja-JP" altLang="en-US" sz="1050" dirty="0">
                          <a:latin typeface="Meiryo UI" panose="020B0604030504040204" pitchFamily="50" charset="-128"/>
                          <a:ea typeface="Meiryo UI" panose="020B0604030504040204" pitchFamily="50" charset="-128"/>
                        </a:rPr>
                        <a:t>～）</a:t>
                      </a:r>
                    </a:p>
                  </a:txBody>
                  <a:tcPr>
                    <a:solidFill>
                      <a:schemeClr val="accent1">
                        <a:tint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Meiryo UI" panose="020B0604030504040204" pitchFamily="50" charset="-128"/>
                          <a:ea typeface="Meiryo UI" panose="020B0604030504040204" pitchFamily="50" charset="-128"/>
                        </a:rPr>
                        <a:t>3</a:t>
                      </a:r>
                      <a:r>
                        <a:rPr kumimoji="1" lang="ja-JP" altLang="en-US" sz="1050" dirty="0">
                          <a:latin typeface="Meiryo UI" panose="020B0604030504040204" pitchFamily="50" charset="-128"/>
                          <a:ea typeface="Meiryo UI" panose="020B0604030504040204" pitchFamily="50" charset="-128"/>
                        </a:rPr>
                        <a:t>万</a:t>
                      </a:r>
                      <a:r>
                        <a:rPr kumimoji="1" lang="en-US" altLang="ja-JP" sz="1050" dirty="0">
                          <a:latin typeface="Meiryo UI" panose="020B0604030504040204" pitchFamily="50" charset="-128"/>
                          <a:ea typeface="Meiryo UI" panose="020B0604030504040204" pitchFamily="50" charset="-128"/>
                        </a:rPr>
                        <a:t>MJ</a:t>
                      </a:r>
                      <a:r>
                        <a:rPr kumimoji="1" lang="ja-JP" altLang="en-US" sz="1050" dirty="0">
                          <a:latin typeface="Meiryo UI" panose="020B0604030504040204" pitchFamily="50" charset="-128"/>
                          <a:ea typeface="Meiryo UI" panose="020B0604030504040204" pitchFamily="50" charset="-128"/>
                        </a:rPr>
                        <a:t>／年　以上</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の再エネ設備の導入</a:t>
                      </a:r>
                      <a:endParaRPr kumimoji="1" lang="en-US" altLang="ja-JP" sz="1050" dirty="0">
                        <a:latin typeface="Meiryo UI" panose="020B0604030504040204" pitchFamily="50" charset="-128"/>
                        <a:ea typeface="Meiryo UI" panose="020B0604030504040204" pitchFamily="50" charset="-128"/>
                      </a:endParaRPr>
                    </a:p>
                    <a:p>
                      <a:endParaRPr kumimoji="1" lang="ja-JP" altLang="en-US" sz="1050" dirty="0">
                        <a:latin typeface="Meiryo UI" panose="020B0604030504040204" pitchFamily="50" charset="-128"/>
                        <a:ea typeface="Meiryo UI" panose="020B0604030504040204" pitchFamily="50" charset="-128"/>
                      </a:endParaRPr>
                    </a:p>
                  </a:txBody>
                  <a:tcPr>
                    <a:solidFill>
                      <a:schemeClr val="accent1">
                        <a:tint val="40000"/>
                      </a:schemeClr>
                    </a:solidFill>
                  </a:tcPr>
                </a:tc>
                <a:tc vMerge="1">
                  <a:txBody>
                    <a:bodyPr/>
                    <a:lstStyle/>
                    <a:p>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55704767"/>
                  </a:ext>
                </a:extLst>
              </a:tr>
              <a:tr h="234559">
                <a:tc>
                  <a:txBody>
                    <a:bodyPr/>
                    <a:lstStyle/>
                    <a:p>
                      <a:r>
                        <a:rPr kumimoji="1" lang="ja-JP" altLang="en-US" sz="1050" dirty="0">
                          <a:latin typeface="Meiryo UI" panose="020B0604030504040204" pitchFamily="50" charset="-128"/>
                          <a:ea typeface="Meiryo UI" panose="020B0604030504040204" pitchFamily="50" charset="-128"/>
                        </a:rPr>
                        <a:t>群馬県</a:t>
                      </a:r>
                    </a:p>
                  </a:txBody>
                  <a:tcPr>
                    <a:solidFill>
                      <a:schemeClr val="accent1">
                        <a:tint val="40000"/>
                      </a:schemeClr>
                    </a:solidFill>
                  </a:tcPr>
                </a:tc>
                <a:tc>
                  <a:txBody>
                    <a:bodyPr/>
                    <a:lstStyle/>
                    <a:p>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2050</a:t>
                      </a:r>
                      <a:r>
                        <a:rPr kumimoji="1" lang="ja-JP" altLang="en-US" sz="1050" dirty="0">
                          <a:latin typeface="Meiryo UI" panose="020B0604030504040204" pitchFamily="50" charset="-128"/>
                          <a:ea typeface="Meiryo UI" panose="020B0604030504040204" pitchFamily="50" charset="-128"/>
                        </a:rPr>
                        <a:t>年に向けた「ぐんま５つのゼロ宣言」実現条例</a:t>
                      </a:r>
                    </a:p>
                  </a:txBody>
                  <a:tcPr>
                    <a:solidFill>
                      <a:schemeClr val="accent1">
                        <a:tint val="40000"/>
                      </a:schemeClr>
                    </a:solidFill>
                  </a:tcPr>
                </a:tc>
                <a:tc>
                  <a:txBody>
                    <a:bodyPr/>
                    <a:lstStyle/>
                    <a:p>
                      <a:r>
                        <a:rPr kumimoji="1" lang="ja-JP" altLang="en-US" sz="1050" dirty="0">
                          <a:latin typeface="Meiryo UI" panose="020B0604030504040204" pitchFamily="50" charset="-128"/>
                          <a:ea typeface="Meiryo UI" panose="020B0604030504040204" pitchFamily="50" charset="-128"/>
                        </a:rPr>
                        <a:t>新築、増築又は改築する</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建築主</a:t>
                      </a:r>
                    </a:p>
                  </a:txBody>
                  <a:tcPr>
                    <a:solidFill>
                      <a:schemeClr val="accent1">
                        <a:tint val="40000"/>
                      </a:schemeClr>
                    </a:solidFill>
                  </a:tcPr>
                </a:tc>
                <a:tc>
                  <a:txBody>
                    <a:bodyPr/>
                    <a:lstStyle/>
                    <a:p>
                      <a:r>
                        <a:rPr kumimoji="1" lang="ja-JP" altLang="en-US" sz="1050" dirty="0">
                          <a:latin typeface="Meiryo UI" panose="020B0604030504040204" pitchFamily="50" charset="-128"/>
                          <a:ea typeface="Meiryo UI" panose="020B0604030504040204" pitchFamily="50" charset="-128"/>
                        </a:rPr>
                        <a:t>延床面積</a:t>
                      </a:r>
                    </a:p>
                    <a:p>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2,000㎡</a:t>
                      </a:r>
                      <a:r>
                        <a:rPr kumimoji="1" lang="ja-JP" altLang="en-US" sz="1050" dirty="0">
                          <a:latin typeface="Meiryo UI" panose="020B0604030504040204" pitchFamily="50" charset="-128"/>
                          <a:ea typeface="Meiryo UI" panose="020B0604030504040204" pitchFamily="50" charset="-128"/>
                        </a:rPr>
                        <a:t>以上</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R5.4</a:t>
                      </a:r>
                      <a:r>
                        <a:rPr kumimoji="1" lang="ja-JP" altLang="en-US" sz="1050" dirty="0">
                          <a:latin typeface="Meiryo UI" panose="020B0604030504040204" pitchFamily="50" charset="-128"/>
                          <a:ea typeface="Meiryo UI" panose="020B0604030504040204" pitchFamily="50" charset="-128"/>
                        </a:rPr>
                        <a:t>～）</a:t>
                      </a:r>
                    </a:p>
                  </a:txBody>
                  <a:tcPr>
                    <a:solidFill>
                      <a:schemeClr val="accent1">
                        <a:tint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延床面積</a:t>
                      </a:r>
                      <a:r>
                        <a:rPr kumimoji="1" lang="en-US" altLang="ja-JP" sz="1050" dirty="0">
                          <a:latin typeface="Meiryo UI" panose="020B0604030504040204" pitchFamily="50" charset="-128"/>
                          <a:ea typeface="Meiryo UI" panose="020B0604030504040204" pitchFamily="50" charset="-128"/>
                        </a:rPr>
                        <a:t>×60MJ</a:t>
                      </a:r>
                      <a:r>
                        <a:rPr kumimoji="1" lang="ja-JP" altLang="en-US" sz="1050" dirty="0">
                          <a:latin typeface="Meiryo UI" panose="020B0604030504040204" pitchFamily="50" charset="-128"/>
                          <a:ea typeface="Meiryo UI" panose="020B0604030504040204" pitchFamily="50" charset="-128"/>
                        </a:rPr>
                        <a:t>／年</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の再エネ設備の導入</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dirty="0">
                        <a:latin typeface="Meiryo UI" panose="020B0604030504040204" pitchFamily="50" charset="-128"/>
                        <a:ea typeface="Meiryo UI" panose="020B0604030504040204" pitchFamily="50" charset="-128"/>
                      </a:endParaRPr>
                    </a:p>
                  </a:txBody>
                  <a:tcPr>
                    <a:solidFill>
                      <a:schemeClr val="accent1">
                        <a:tint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＜太陽光発電設備＞</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中小企業者等</a:t>
                      </a:r>
                    </a:p>
                    <a:p>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5</a:t>
                      </a:r>
                      <a:r>
                        <a:rPr kumimoji="1" lang="ja-JP" altLang="en-US" sz="1050" dirty="0">
                          <a:latin typeface="Meiryo UI" panose="020B0604030504040204" pitchFamily="50" charset="-128"/>
                          <a:ea typeface="Meiryo UI" panose="020B0604030504040204" pitchFamily="50" charset="-128"/>
                        </a:rPr>
                        <a:t>万円／</a:t>
                      </a:r>
                      <a:r>
                        <a:rPr kumimoji="1" lang="en-US" altLang="ja-JP" sz="1050" dirty="0">
                          <a:latin typeface="Meiryo UI" panose="020B0604030504040204" pitchFamily="50" charset="-128"/>
                          <a:ea typeface="Meiryo UI" panose="020B0604030504040204" pitchFamily="50" charset="-128"/>
                        </a:rPr>
                        <a:t>kW</a:t>
                      </a:r>
                    </a:p>
                    <a:p>
                      <a:r>
                        <a:rPr kumimoji="1" lang="ja-JP" altLang="en-US" sz="1050" dirty="0">
                          <a:latin typeface="Meiryo UI" panose="020B0604030504040204" pitchFamily="50" charset="-128"/>
                          <a:ea typeface="Meiryo UI" panose="020B0604030504040204" pitchFamily="50" charset="-128"/>
                        </a:rPr>
                        <a:t>（上限</a:t>
                      </a:r>
                      <a:r>
                        <a:rPr kumimoji="1" lang="en-US" altLang="ja-JP" sz="1050" dirty="0">
                          <a:latin typeface="Meiryo UI" panose="020B0604030504040204" pitchFamily="50" charset="-128"/>
                          <a:ea typeface="Meiryo UI" panose="020B0604030504040204" pitchFamily="50" charset="-128"/>
                        </a:rPr>
                        <a:t>500</a:t>
                      </a:r>
                      <a:r>
                        <a:rPr kumimoji="1" lang="ja-JP" altLang="en-US" sz="1050" dirty="0">
                          <a:latin typeface="Meiryo UI" panose="020B0604030504040204" pitchFamily="50" charset="-128"/>
                          <a:ea typeface="Meiryo UI" panose="020B0604030504040204" pitchFamily="50" charset="-128"/>
                        </a:rPr>
                        <a:t>万円）</a:t>
                      </a:r>
                      <a:endParaRPr kumimoji="1" lang="en-US" altLang="ja-JP" sz="1050" dirty="0">
                        <a:latin typeface="Meiryo UI" panose="020B0604030504040204" pitchFamily="50" charset="-128"/>
                        <a:ea typeface="Meiryo UI" panose="020B0604030504040204" pitchFamily="50" charset="-128"/>
                      </a:endParaRPr>
                    </a:p>
                  </a:txBody>
                  <a:tcPr>
                    <a:solidFill>
                      <a:schemeClr val="accent1">
                        <a:tint val="40000"/>
                      </a:schemeClr>
                    </a:solidFill>
                  </a:tcPr>
                </a:tc>
                <a:extLst>
                  <a:ext uri="{0D108BD9-81ED-4DB2-BD59-A6C34878D82A}">
                    <a16:rowId xmlns:a16="http://schemas.microsoft.com/office/drawing/2014/main" val="3925209250"/>
                  </a:ext>
                </a:extLst>
              </a:tr>
              <a:tr h="599728">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東京都</a:t>
                      </a:r>
                    </a:p>
                    <a:p>
                      <a:endParaRPr kumimoji="1" lang="ja-JP" altLang="en-US" sz="1050" dirty="0">
                        <a:latin typeface="Meiryo UI" panose="020B0604030504040204" pitchFamily="50" charset="-128"/>
                        <a:ea typeface="Meiryo UI" panose="020B0604030504040204" pitchFamily="50" charset="-128"/>
                      </a:endParaRPr>
                    </a:p>
                  </a:txBody>
                  <a:tcPr>
                    <a:solidFill>
                      <a:schemeClr val="accent1">
                        <a:tint val="40000"/>
                      </a:schemeClr>
                    </a:solidFill>
                  </a:tcPr>
                </a:tc>
                <a:tc rowSpan="2">
                  <a:txBody>
                    <a:bodyPr/>
                    <a:lstStyle/>
                    <a:p>
                      <a:r>
                        <a:rPr kumimoji="1" lang="ja-JP" altLang="en-US" sz="1050" dirty="0">
                          <a:latin typeface="Meiryo UI" panose="020B0604030504040204" pitchFamily="50" charset="-128"/>
                          <a:ea typeface="Meiryo UI" panose="020B0604030504040204" pitchFamily="50" charset="-128"/>
                        </a:rPr>
                        <a:t>・都民の健康と安全を確保する環境に関する条例</a:t>
                      </a:r>
                    </a:p>
                  </a:txBody>
                  <a:tcPr>
                    <a:solidFill>
                      <a:schemeClr val="accent1">
                        <a:tint val="40000"/>
                      </a:schemeClr>
                    </a:solidFill>
                  </a:tcPr>
                </a:tc>
                <a:tc>
                  <a:txBody>
                    <a:bodyPr/>
                    <a:lstStyle/>
                    <a:p>
                      <a:r>
                        <a:rPr kumimoji="1" lang="ja-JP" altLang="en-US" sz="1050" dirty="0">
                          <a:latin typeface="Meiryo UI" panose="020B0604030504040204" pitchFamily="50" charset="-128"/>
                          <a:ea typeface="Meiryo UI" panose="020B0604030504040204" pitchFamily="50" charset="-128"/>
                        </a:rPr>
                        <a:t>新築、増築又は改築する</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建築主</a:t>
                      </a:r>
                    </a:p>
                  </a:txBody>
                  <a:tcPr>
                    <a:solidFill>
                      <a:schemeClr val="accent1">
                        <a:tint val="40000"/>
                      </a:schemeClr>
                    </a:solidFill>
                  </a:tcPr>
                </a:tc>
                <a:tc>
                  <a:txBody>
                    <a:bodyPr/>
                    <a:lstStyle/>
                    <a:p>
                      <a:r>
                        <a:rPr kumimoji="1" lang="ja-JP" altLang="en-US" sz="1050" dirty="0">
                          <a:latin typeface="Meiryo UI" panose="020B0604030504040204" pitchFamily="50" charset="-128"/>
                          <a:ea typeface="Meiryo UI" panose="020B0604030504040204" pitchFamily="50" charset="-128"/>
                        </a:rPr>
                        <a:t>延床面積</a:t>
                      </a:r>
                    </a:p>
                    <a:p>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2,000㎡</a:t>
                      </a:r>
                      <a:r>
                        <a:rPr kumimoji="1" lang="ja-JP" altLang="en-US" sz="1050" dirty="0">
                          <a:latin typeface="Meiryo UI" panose="020B0604030504040204" pitchFamily="50" charset="-128"/>
                          <a:ea typeface="Meiryo UI" panose="020B0604030504040204" pitchFamily="50" charset="-128"/>
                        </a:rPr>
                        <a:t>以上</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R7.4</a:t>
                      </a:r>
                      <a:r>
                        <a:rPr kumimoji="1" lang="ja-JP" altLang="en-US" sz="1050" dirty="0">
                          <a:latin typeface="Meiryo UI" panose="020B0604030504040204" pitchFamily="50" charset="-128"/>
                          <a:ea typeface="Meiryo UI" panose="020B0604030504040204" pitchFamily="50" charset="-128"/>
                        </a:rPr>
                        <a:t>～）</a:t>
                      </a:r>
                    </a:p>
                  </a:txBody>
                  <a:tcPr>
                    <a:solidFill>
                      <a:schemeClr val="accent1">
                        <a:tint val="40000"/>
                      </a:schemeClr>
                    </a:solidFill>
                  </a:tcPr>
                </a:tc>
                <a:tc>
                  <a:txBody>
                    <a:bodyPr/>
                    <a:lstStyle/>
                    <a:p>
                      <a:r>
                        <a:rPr kumimoji="1" lang="ja-JP" altLang="en-US" sz="1050" dirty="0">
                          <a:latin typeface="Meiryo UI" panose="020B0604030504040204" pitchFamily="50" charset="-128"/>
                          <a:ea typeface="Meiryo UI" panose="020B0604030504040204" pitchFamily="50" charset="-128"/>
                        </a:rPr>
                        <a:t>建築面積に応じた再生可能エネルギー利用設備の設置</a:t>
                      </a:r>
                    </a:p>
                  </a:txBody>
                  <a:tcPr>
                    <a:solidFill>
                      <a:schemeClr val="accent1">
                        <a:tint val="40000"/>
                      </a:schemeClr>
                    </a:solidFill>
                  </a:tcPr>
                </a:tc>
                <a:tc>
                  <a:txBody>
                    <a:bodyPr/>
                    <a:lstStyle/>
                    <a:p>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地産地消型再エネ・蓄エネ設備導入促進事業</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中小企業等</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補助率</a:t>
                      </a:r>
                      <a:r>
                        <a:rPr kumimoji="1" lang="en-US" altLang="ja-JP" sz="1050" dirty="0">
                          <a:latin typeface="Meiryo UI" panose="020B0604030504040204" pitchFamily="50" charset="-128"/>
                          <a:ea typeface="Meiryo UI" panose="020B0604030504040204" pitchFamily="50" charset="-128"/>
                        </a:rPr>
                        <a:t>2/3</a:t>
                      </a:r>
                      <a:r>
                        <a:rPr kumimoji="1" lang="ja-JP" altLang="en-US" sz="1050" dirty="0">
                          <a:latin typeface="Meiryo UI" panose="020B0604030504040204" pitchFamily="50" charset="-128"/>
                          <a:ea typeface="Meiryo UI" panose="020B0604030504040204" pitchFamily="50" charset="-128"/>
                        </a:rPr>
                        <a:t>　（上限</a:t>
                      </a:r>
                      <a:r>
                        <a:rPr kumimoji="1" lang="en-US" altLang="ja-JP" sz="1050" dirty="0">
                          <a:latin typeface="Meiryo UI" panose="020B0604030504040204" pitchFamily="50" charset="-128"/>
                          <a:ea typeface="Meiryo UI" panose="020B0604030504040204" pitchFamily="50" charset="-128"/>
                        </a:rPr>
                        <a:t>2</a:t>
                      </a:r>
                      <a:r>
                        <a:rPr kumimoji="1" lang="ja-JP" altLang="en-US" sz="1050" dirty="0">
                          <a:latin typeface="Meiryo UI" panose="020B0604030504040204" pitchFamily="50" charset="-128"/>
                          <a:ea typeface="Meiryo UI" panose="020B0604030504040204" pitchFamily="50" charset="-128"/>
                        </a:rPr>
                        <a:t>億円）</a:t>
                      </a:r>
                      <a:endParaRPr kumimoji="1" lang="en-US" altLang="ja-JP" sz="1050" dirty="0">
                        <a:latin typeface="Meiryo UI" panose="020B0604030504040204" pitchFamily="50" charset="-128"/>
                        <a:ea typeface="Meiryo UI" panose="020B0604030504040204" pitchFamily="50" charset="-128"/>
                      </a:endParaRPr>
                    </a:p>
                  </a:txBody>
                  <a:tcPr>
                    <a:solidFill>
                      <a:schemeClr val="accent1">
                        <a:tint val="40000"/>
                      </a:schemeClr>
                    </a:solidFill>
                  </a:tcPr>
                </a:tc>
                <a:extLst>
                  <a:ext uri="{0D108BD9-81ED-4DB2-BD59-A6C34878D82A}">
                    <a16:rowId xmlns:a16="http://schemas.microsoft.com/office/drawing/2014/main" val="679178909"/>
                  </a:ext>
                </a:extLst>
              </a:tr>
              <a:tr h="270676">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rPr>
                        <a:t>延べ面積が</a:t>
                      </a:r>
                      <a:r>
                        <a:rPr kumimoji="1" lang="en-US" altLang="ja-JP" sz="1050" dirty="0">
                          <a:latin typeface="Meiryo UI" panose="020B0604030504040204" pitchFamily="50" charset="-128"/>
                          <a:ea typeface="Meiryo UI" panose="020B0604030504040204" pitchFamily="50" charset="-128"/>
                        </a:rPr>
                        <a:t>2,000㎡</a:t>
                      </a:r>
                      <a:r>
                        <a:rPr kumimoji="1" lang="ja-JP" altLang="en-US" sz="1050" dirty="0">
                          <a:latin typeface="Meiryo UI" panose="020B0604030504040204" pitchFamily="50" charset="-128"/>
                          <a:ea typeface="Meiryo UI" panose="020B0604030504040204" pitchFamily="50" charset="-128"/>
                        </a:rPr>
                        <a:t>未満の建築物を年</a:t>
                      </a:r>
                      <a:r>
                        <a:rPr kumimoji="1" lang="en-US" altLang="ja-JP" sz="1050" dirty="0">
                          <a:latin typeface="Meiryo UI" panose="020B0604030504040204" pitchFamily="50" charset="-128"/>
                          <a:ea typeface="Meiryo UI" panose="020B0604030504040204" pitchFamily="50" charset="-128"/>
                        </a:rPr>
                        <a:t>20,000㎡ </a:t>
                      </a:r>
                      <a:r>
                        <a:rPr kumimoji="1" lang="ja-JP" altLang="en-US" sz="1050" dirty="0">
                          <a:latin typeface="Meiryo UI" panose="020B0604030504040204" pitchFamily="50" charset="-128"/>
                          <a:ea typeface="Meiryo UI" panose="020B0604030504040204" pitchFamily="50" charset="-128"/>
                        </a:rPr>
                        <a:t>以上新築する 建設請負事業者、建物分譲等事業者</a:t>
                      </a:r>
                    </a:p>
                  </a:txBody>
                  <a:tcPr>
                    <a:solidFill>
                      <a:schemeClr val="accent1">
                        <a:tint val="40000"/>
                      </a:schemeClr>
                    </a:solidFill>
                  </a:tcPr>
                </a:tc>
                <a:tc>
                  <a:txBody>
                    <a:bodyPr/>
                    <a:lstStyle/>
                    <a:p>
                      <a:r>
                        <a:rPr kumimoji="1" lang="ja-JP" altLang="en-US" sz="1050" dirty="0">
                          <a:latin typeface="Meiryo UI" panose="020B0604030504040204" pitchFamily="50" charset="-128"/>
                          <a:ea typeface="Meiryo UI" panose="020B0604030504040204" pitchFamily="50" charset="-128"/>
                        </a:rPr>
                        <a:t>延床面積</a:t>
                      </a:r>
                    </a:p>
                    <a:p>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2,000 ㎡</a:t>
                      </a:r>
                      <a:r>
                        <a:rPr kumimoji="1" lang="ja-JP" altLang="en-US" sz="1050" dirty="0">
                          <a:latin typeface="Meiryo UI" panose="020B0604030504040204" pitchFamily="50" charset="-128"/>
                          <a:ea typeface="Meiryo UI" panose="020B0604030504040204" pitchFamily="50" charset="-128"/>
                        </a:rPr>
                        <a:t>未満</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R7.4</a:t>
                      </a:r>
                      <a:r>
                        <a:rPr kumimoji="1" lang="ja-JP" altLang="en-US" sz="1050" dirty="0">
                          <a:latin typeface="Meiryo UI" panose="020B0604030504040204" pitchFamily="50" charset="-128"/>
                          <a:ea typeface="Meiryo UI" panose="020B0604030504040204" pitchFamily="50" charset="-128"/>
                        </a:rPr>
                        <a:t>～）</a:t>
                      </a:r>
                    </a:p>
                    <a:p>
                      <a:endParaRPr kumimoji="1" lang="ja-JP" altLang="en-US" sz="1050" dirty="0">
                        <a:latin typeface="Meiryo UI" panose="020B0604030504040204" pitchFamily="50" charset="-128"/>
                        <a:ea typeface="Meiryo UI" panose="020B0604030504040204" pitchFamily="50" charset="-128"/>
                      </a:endParaRPr>
                    </a:p>
                  </a:txBody>
                  <a:tcPr>
                    <a:solidFill>
                      <a:schemeClr val="accent1">
                        <a:tint val="40000"/>
                      </a:schemeClr>
                    </a:solidFill>
                  </a:tcPr>
                </a:tc>
                <a:tc>
                  <a:txBody>
                    <a:bodyPr/>
                    <a:lstStyle/>
                    <a:p>
                      <a:r>
                        <a:rPr kumimoji="1" lang="ja-JP" altLang="en-US" sz="1050" dirty="0">
                          <a:latin typeface="Meiryo UI" panose="020B0604030504040204" pitchFamily="50" charset="-128"/>
                          <a:ea typeface="Meiryo UI" panose="020B0604030504040204" pitchFamily="50" charset="-128"/>
                        </a:rPr>
                        <a:t>事業者が供給する棟数に応じた再生可能エネルギー利用設備の設置</a:t>
                      </a:r>
                    </a:p>
                  </a:txBody>
                  <a:tcPr>
                    <a:solidFill>
                      <a:schemeClr val="accent1">
                        <a:tint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＜太陽光発電設備＞</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3.6kW</a:t>
                      </a:r>
                      <a:r>
                        <a:rPr kumimoji="1" lang="ja-JP" altLang="en-US" sz="1050" dirty="0">
                          <a:latin typeface="Meiryo UI" panose="020B0604030504040204" pitchFamily="50" charset="-128"/>
                          <a:ea typeface="Meiryo UI" panose="020B0604030504040204" pitchFamily="50" charset="-128"/>
                        </a:rPr>
                        <a:t>以下：</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12</a:t>
                      </a:r>
                      <a:r>
                        <a:rPr kumimoji="1" lang="ja-JP" altLang="en-US" sz="1050" dirty="0">
                          <a:latin typeface="Meiryo UI" panose="020B0604030504040204" pitchFamily="50" charset="-128"/>
                          <a:ea typeface="Meiryo UI" panose="020B0604030504040204" pitchFamily="50" charset="-128"/>
                        </a:rPr>
                        <a:t>万円／</a:t>
                      </a:r>
                      <a:r>
                        <a:rPr kumimoji="1" lang="en-US" altLang="ja-JP" sz="1050" dirty="0">
                          <a:latin typeface="Meiryo UI" panose="020B0604030504040204" pitchFamily="50" charset="-128"/>
                          <a:ea typeface="Meiryo UI" panose="020B0604030504040204" pitchFamily="50" charset="-128"/>
                        </a:rPr>
                        <a:t>kW</a:t>
                      </a:r>
                      <a:r>
                        <a:rPr kumimoji="1" lang="ja-JP" altLang="en-US" sz="1050" dirty="0">
                          <a:latin typeface="Meiryo UI" panose="020B0604030504040204" pitchFamily="50" charset="-128"/>
                          <a:ea typeface="Meiryo UI" panose="020B0604030504040204" pitchFamily="50" charset="-128"/>
                        </a:rPr>
                        <a:t>（上限</a:t>
                      </a:r>
                      <a:r>
                        <a:rPr kumimoji="1" lang="en-US" altLang="ja-JP" sz="1050" dirty="0">
                          <a:latin typeface="Meiryo UI" panose="020B0604030504040204" pitchFamily="50" charset="-128"/>
                          <a:ea typeface="Meiryo UI" panose="020B0604030504040204" pitchFamily="50" charset="-128"/>
                        </a:rPr>
                        <a:t>36</a:t>
                      </a:r>
                      <a:r>
                        <a:rPr kumimoji="1" lang="ja-JP" altLang="en-US" sz="1050" dirty="0">
                          <a:latin typeface="Meiryo UI" panose="020B0604030504040204" pitchFamily="50" charset="-128"/>
                          <a:ea typeface="Meiryo UI" panose="020B0604030504040204" pitchFamily="50" charset="-128"/>
                        </a:rPr>
                        <a:t>万円）</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3.6kW</a:t>
                      </a:r>
                      <a:r>
                        <a:rPr kumimoji="1" lang="ja-JP" altLang="en-US" sz="1050" dirty="0">
                          <a:latin typeface="Meiryo UI" panose="020B0604030504040204" pitchFamily="50" charset="-128"/>
                          <a:ea typeface="Meiryo UI" panose="020B0604030504040204" pitchFamily="50" charset="-128"/>
                        </a:rPr>
                        <a:t>超（</a:t>
                      </a:r>
                      <a:r>
                        <a:rPr kumimoji="1" lang="en-US" altLang="ja-JP" sz="1050" dirty="0">
                          <a:latin typeface="Meiryo UI" panose="020B0604030504040204" pitchFamily="50" charset="-128"/>
                          <a:ea typeface="Meiryo UI" panose="020B0604030504040204" pitchFamily="50" charset="-128"/>
                        </a:rPr>
                        <a:t>50kW</a:t>
                      </a:r>
                      <a:r>
                        <a:rPr kumimoji="1" lang="ja-JP" altLang="en-US" sz="1050" dirty="0">
                          <a:latin typeface="Meiryo UI" panose="020B0604030504040204" pitchFamily="50" charset="-128"/>
                          <a:ea typeface="Meiryo UI" panose="020B0604030504040204" pitchFamily="50" charset="-128"/>
                        </a:rPr>
                        <a:t>未満）：</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10</a:t>
                      </a:r>
                      <a:r>
                        <a:rPr kumimoji="1" lang="ja-JP" altLang="en-US" sz="1050" dirty="0">
                          <a:latin typeface="Meiryo UI" panose="020B0604030504040204" pitchFamily="50" charset="-128"/>
                          <a:ea typeface="Meiryo UI" panose="020B0604030504040204" pitchFamily="50" charset="-128"/>
                        </a:rPr>
                        <a:t>万円／</a:t>
                      </a:r>
                      <a:r>
                        <a:rPr kumimoji="1" lang="en-US" altLang="ja-JP" sz="1050" dirty="0">
                          <a:latin typeface="Meiryo UI" panose="020B0604030504040204" pitchFamily="50" charset="-128"/>
                          <a:ea typeface="Meiryo UI" panose="020B0604030504040204" pitchFamily="50" charset="-128"/>
                        </a:rPr>
                        <a:t>kW</a:t>
                      </a:r>
                      <a:r>
                        <a:rPr kumimoji="1" lang="ja-JP" altLang="en-US" sz="1050" dirty="0">
                          <a:latin typeface="Meiryo UI" panose="020B0604030504040204" pitchFamily="50" charset="-128"/>
                          <a:ea typeface="Meiryo UI" panose="020B0604030504040204" pitchFamily="50" charset="-128"/>
                        </a:rPr>
                        <a:t>　　　　　　　　　等</a:t>
                      </a:r>
                      <a:endParaRPr kumimoji="1" lang="en-US" altLang="ja-JP" sz="1050" dirty="0">
                        <a:latin typeface="Meiryo UI" panose="020B0604030504040204" pitchFamily="50" charset="-128"/>
                        <a:ea typeface="Meiryo UI" panose="020B0604030504040204" pitchFamily="50" charset="-128"/>
                      </a:endParaRPr>
                    </a:p>
                  </a:txBody>
                  <a:tcPr>
                    <a:solidFill>
                      <a:schemeClr val="accent1">
                        <a:tint val="40000"/>
                      </a:schemeClr>
                    </a:solidFill>
                  </a:tcPr>
                </a:tc>
                <a:extLst>
                  <a:ext uri="{0D108BD9-81ED-4DB2-BD59-A6C34878D82A}">
                    <a16:rowId xmlns:a16="http://schemas.microsoft.com/office/drawing/2014/main" val="2634942269"/>
                  </a:ext>
                </a:extLst>
              </a:tr>
              <a:tr h="442610">
                <a:tc rowSpan="2">
                  <a:txBody>
                    <a:bodyPr/>
                    <a:lstStyle/>
                    <a:p>
                      <a:r>
                        <a:rPr kumimoji="1" lang="ja-JP" altLang="en-US" sz="1050" dirty="0">
                          <a:latin typeface="Meiryo UI" panose="020B0604030504040204" pitchFamily="50" charset="-128"/>
                          <a:ea typeface="Meiryo UI" panose="020B0604030504040204" pitchFamily="50" charset="-128"/>
                        </a:rPr>
                        <a:t>川崎市</a:t>
                      </a:r>
                    </a:p>
                  </a:txBody>
                  <a:tcPr>
                    <a:solidFill>
                      <a:schemeClr val="accent1">
                        <a:tint val="40000"/>
                      </a:schemeClr>
                    </a:solidFill>
                  </a:tcPr>
                </a:tc>
                <a:tc rowSpan="2">
                  <a:txBody>
                    <a:bodyPr/>
                    <a:lstStyle/>
                    <a:p>
                      <a:r>
                        <a:rPr kumimoji="1" lang="ja-JP" altLang="en-US" sz="1050" dirty="0">
                          <a:latin typeface="Meiryo UI" panose="020B0604030504040204" pitchFamily="50" charset="-128"/>
                          <a:ea typeface="Meiryo UI" panose="020B0604030504040204" pitchFamily="50" charset="-128"/>
                        </a:rPr>
                        <a:t>・川崎市地球温暖化対策等の推進に関する条例</a:t>
                      </a:r>
                    </a:p>
                  </a:txBody>
                  <a:tcPr>
                    <a:solidFill>
                      <a:schemeClr val="accent1">
                        <a:tint val="40000"/>
                      </a:schemeClr>
                    </a:solidFill>
                  </a:tcPr>
                </a:tc>
                <a:tc>
                  <a:txBody>
                    <a:bodyPr/>
                    <a:lstStyle/>
                    <a:p>
                      <a:r>
                        <a:rPr kumimoji="1" lang="ja-JP" altLang="en-US" sz="1050" dirty="0">
                          <a:latin typeface="Meiryo UI" panose="020B0604030504040204" pitchFamily="50" charset="-128"/>
                          <a:ea typeface="Meiryo UI" panose="020B0604030504040204" pitchFamily="50" charset="-128"/>
                        </a:rPr>
                        <a:t>新築・増築する</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建築主</a:t>
                      </a:r>
                    </a:p>
                  </a:txBody>
                  <a:tcPr>
                    <a:solidFill>
                      <a:schemeClr val="accent1">
                        <a:tint val="40000"/>
                      </a:schemeClr>
                    </a:solidFill>
                  </a:tcPr>
                </a:tc>
                <a:tc>
                  <a:txBody>
                    <a:bodyPr/>
                    <a:lstStyle/>
                    <a:p>
                      <a:r>
                        <a:rPr kumimoji="1" lang="ja-JP" altLang="en-US" sz="1050" dirty="0">
                          <a:latin typeface="Meiryo UI" panose="020B0604030504040204" pitchFamily="50" charset="-128"/>
                          <a:ea typeface="Meiryo UI" panose="020B0604030504040204" pitchFamily="50" charset="-128"/>
                        </a:rPr>
                        <a:t>延床面積</a:t>
                      </a:r>
                    </a:p>
                    <a:p>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2,000 ㎡</a:t>
                      </a:r>
                      <a:r>
                        <a:rPr kumimoji="1" lang="ja-JP" altLang="en-US" sz="1050" dirty="0">
                          <a:latin typeface="Meiryo UI" panose="020B0604030504040204" pitchFamily="50" charset="-128"/>
                          <a:ea typeface="Meiryo UI" panose="020B0604030504040204" pitchFamily="50" charset="-128"/>
                        </a:rPr>
                        <a:t>未満</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R7.4</a:t>
                      </a:r>
                      <a:r>
                        <a:rPr kumimoji="1" lang="ja-JP" altLang="en-US" sz="1050" dirty="0">
                          <a:latin typeface="Meiryo UI" panose="020B0604030504040204" pitchFamily="50" charset="-128"/>
                          <a:ea typeface="Meiryo UI" panose="020B0604030504040204" pitchFamily="50" charset="-128"/>
                        </a:rPr>
                        <a:t>～）</a:t>
                      </a:r>
                    </a:p>
                  </a:txBody>
                  <a:tcPr>
                    <a:solidFill>
                      <a:schemeClr val="accent1">
                        <a:tint val="40000"/>
                      </a:schemeClr>
                    </a:solidFill>
                  </a:tcPr>
                </a:tc>
                <a:tc>
                  <a:txBody>
                    <a:bodyPr/>
                    <a:lstStyle/>
                    <a:p>
                      <a:r>
                        <a:rPr kumimoji="1" lang="ja-JP" altLang="en-US" sz="1050" dirty="0">
                          <a:latin typeface="Meiryo UI" panose="020B0604030504040204" pitchFamily="50" charset="-128"/>
                          <a:ea typeface="Meiryo UI" panose="020B0604030504040204" pitchFamily="50" charset="-128"/>
                        </a:rPr>
                        <a:t>建築面積に応じた太陽光発電設備等の設置</a:t>
                      </a:r>
                    </a:p>
                  </a:txBody>
                  <a:tcPr>
                    <a:solidFill>
                      <a:schemeClr val="accent1">
                        <a:tint val="40000"/>
                      </a:schemeClr>
                    </a:solidFill>
                  </a:tcPr>
                </a:tc>
                <a:tc>
                  <a:txBody>
                    <a:bodyPr/>
                    <a:lstStyle/>
                    <a:p>
                      <a:endParaRPr kumimoji="1" lang="ja-JP" altLang="en-US" sz="1050" dirty="0">
                        <a:latin typeface="Meiryo UI" panose="020B0604030504040204" pitchFamily="50" charset="-128"/>
                        <a:ea typeface="Meiryo UI" panose="020B0604030504040204" pitchFamily="50" charset="-128"/>
                      </a:endParaRPr>
                    </a:p>
                  </a:txBody>
                  <a:tcPr>
                    <a:solidFill>
                      <a:schemeClr val="accent1">
                        <a:tint val="40000"/>
                      </a:schemeClr>
                    </a:solidFill>
                  </a:tcPr>
                </a:tc>
                <a:extLst>
                  <a:ext uri="{0D108BD9-81ED-4DB2-BD59-A6C34878D82A}">
                    <a16:rowId xmlns:a16="http://schemas.microsoft.com/office/drawing/2014/main" val="850174050"/>
                  </a:ext>
                </a:extLst>
              </a:tr>
              <a:tr h="442610">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rPr>
                        <a:t>延べ面積が</a:t>
                      </a:r>
                      <a:r>
                        <a:rPr kumimoji="1" lang="en-US" altLang="ja-JP" sz="1050" dirty="0">
                          <a:latin typeface="Meiryo UI" panose="020B0604030504040204" pitchFamily="50" charset="-128"/>
                          <a:ea typeface="Meiryo UI" panose="020B0604030504040204" pitchFamily="50" charset="-128"/>
                        </a:rPr>
                        <a:t>2,000㎡</a:t>
                      </a:r>
                      <a:r>
                        <a:rPr kumimoji="1" lang="ja-JP" altLang="en-US" sz="1050" dirty="0">
                          <a:latin typeface="Meiryo UI" panose="020B0604030504040204" pitchFamily="50" charset="-128"/>
                          <a:ea typeface="Meiryo UI" panose="020B0604030504040204" pitchFamily="50" charset="-128"/>
                        </a:rPr>
                        <a:t>未満の建築物を年</a:t>
                      </a:r>
                      <a:r>
                        <a:rPr kumimoji="1" lang="en-US" altLang="ja-JP" sz="1050" dirty="0">
                          <a:latin typeface="Meiryo UI" panose="020B0604030504040204" pitchFamily="50" charset="-128"/>
                          <a:ea typeface="Meiryo UI" panose="020B0604030504040204" pitchFamily="50" charset="-128"/>
                        </a:rPr>
                        <a:t>5,000㎡</a:t>
                      </a:r>
                      <a:r>
                        <a:rPr kumimoji="1" lang="ja-JP" altLang="en-US" sz="1050" dirty="0">
                          <a:latin typeface="Meiryo UI" panose="020B0604030504040204" pitchFamily="50" charset="-128"/>
                          <a:ea typeface="Meiryo UI" panose="020B0604030504040204" pitchFamily="50" charset="-128"/>
                        </a:rPr>
                        <a:t>以上新築する建築事業者</a:t>
                      </a:r>
                    </a:p>
                  </a:txBody>
                  <a:tcPr>
                    <a:solidFill>
                      <a:schemeClr val="accent1">
                        <a:tint val="40000"/>
                      </a:schemeClr>
                    </a:solidFill>
                  </a:tcPr>
                </a:tc>
                <a:tc>
                  <a:txBody>
                    <a:bodyPr/>
                    <a:lstStyle/>
                    <a:p>
                      <a:r>
                        <a:rPr kumimoji="1" lang="ja-JP" altLang="en-US" sz="1050" dirty="0">
                          <a:latin typeface="Meiryo UI" panose="020B0604030504040204" pitchFamily="50" charset="-128"/>
                          <a:ea typeface="Meiryo UI" panose="020B0604030504040204" pitchFamily="50" charset="-128"/>
                        </a:rPr>
                        <a:t>延床面積</a:t>
                      </a:r>
                    </a:p>
                    <a:p>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2,000 ㎡</a:t>
                      </a:r>
                      <a:r>
                        <a:rPr kumimoji="1" lang="ja-JP" altLang="en-US" sz="1050" dirty="0">
                          <a:latin typeface="Meiryo UI" panose="020B0604030504040204" pitchFamily="50" charset="-128"/>
                          <a:ea typeface="Meiryo UI" panose="020B0604030504040204" pitchFamily="50" charset="-128"/>
                        </a:rPr>
                        <a:t>未満</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R7.4</a:t>
                      </a:r>
                      <a:r>
                        <a:rPr kumimoji="1" lang="ja-JP" altLang="en-US" sz="1050" dirty="0">
                          <a:latin typeface="Meiryo UI" panose="020B0604030504040204" pitchFamily="50" charset="-128"/>
                          <a:ea typeface="Meiryo UI" panose="020B0604030504040204" pitchFamily="50" charset="-128"/>
                        </a:rPr>
                        <a:t>～）</a:t>
                      </a:r>
                    </a:p>
                  </a:txBody>
                  <a:tcPr>
                    <a:solidFill>
                      <a:schemeClr val="accent1">
                        <a:tint val="40000"/>
                      </a:schemeClr>
                    </a:solidFill>
                  </a:tcPr>
                </a:tc>
                <a:tc>
                  <a:txBody>
                    <a:bodyPr/>
                    <a:lstStyle/>
                    <a:p>
                      <a:r>
                        <a:rPr kumimoji="1" lang="ja-JP" altLang="en-US" sz="1050" dirty="0">
                          <a:latin typeface="Meiryo UI" panose="020B0604030504040204" pitchFamily="50" charset="-128"/>
                          <a:ea typeface="Meiryo UI" panose="020B0604030504040204" pitchFamily="50" charset="-128"/>
                        </a:rPr>
                        <a:t>事業者が供給する棟数に応じた再生可能エネルギー利用設備の設置</a:t>
                      </a:r>
                    </a:p>
                  </a:txBody>
                  <a:tcPr>
                    <a:solidFill>
                      <a:schemeClr val="accent1">
                        <a:tint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＜太陽光発電設備＞</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FIT</a:t>
                      </a:r>
                      <a:r>
                        <a:rPr kumimoji="1" lang="ja-JP" altLang="en-US" sz="1050" dirty="0">
                          <a:latin typeface="Meiryo UI" panose="020B0604030504040204" pitchFamily="50" charset="-128"/>
                          <a:ea typeface="Meiryo UI" panose="020B0604030504040204" pitchFamily="50" charset="-128"/>
                        </a:rPr>
                        <a:t>適用：</a:t>
                      </a:r>
                      <a:r>
                        <a:rPr kumimoji="1" lang="en-US" altLang="ja-JP" sz="1050" dirty="0">
                          <a:latin typeface="Meiryo UI" panose="020B0604030504040204" pitchFamily="50" charset="-128"/>
                          <a:ea typeface="Meiryo UI" panose="020B0604030504040204" pitchFamily="50" charset="-128"/>
                        </a:rPr>
                        <a:t>4</a:t>
                      </a:r>
                      <a:r>
                        <a:rPr kumimoji="1" lang="ja-JP" altLang="en-US" sz="1050" dirty="0">
                          <a:latin typeface="Meiryo UI" panose="020B0604030504040204" pitchFamily="50" charset="-128"/>
                          <a:ea typeface="Meiryo UI" panose="020B0604030504040204" pitchFamily="50" charset="-128"/>
                        </a:rPr>
                        <a:t>万円／件</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FIT</a:t>
                      </a:r>
                      <a:r>
                        <a:rPr kumimoji="1" lang="ja-JP" altLang="en-US" sz="1050" dirty="0">
                          <a:latin typeface="Meiryo UI" panose="020B0604030504040204" pitchFamily="50" charset="-128"/>
                          <a:ea typeface="Meiryo UI" panose="020B0604030504040204" pitchFamily="50" charset="-128"/>
                        </a:rPr>
                        <a:t>適用無：（上限</a:t>
                      </a:r>
                      <a:r>
                        <a:rPr kumimoji="1" lang="en-US" altLang="ja-JP" sz="1050" dirty="0">
                          <a:latin typeface="Meiryo UI" panose="020B0604030504040204" pitchFamily="50" charset="-128"/>
                          <a:ea typeface="Meiryo UI" panose="020B0604030504040204" pitchFamily="50" charset="-128"/>
                        </a:rPr>
                        <a:t>28</a:t>
                      </a:r>
                      <a:r>
                        <a:rPr kumimoji="1" lang="ja-JP" altLang="en-US" sz="1050" dirty="0">
                          <a:latin typeface="Meiryo UI" panose="020B0604030504040204" pitchFamily="50" charset="-128"/>
                          <a:ea typeface="Meiryo UI" panose="020B0604030504040204" pitchFamily="50" charset="-128"/>
                        </a:rPr>
                        <a:t>万円）</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次のいずれか低い額を補助</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7</a:t>
                      </a:r>
                      <a:r>
                        <a:rPr kumimoji="1" lang="ja-JP" altLang="en-US" sz="1050" dirty="0">
                          <a:latin typeface="Meiryo UI" panose="020B0604030504040204" pitchFamily="50" charset="-128"/>
                          <a:ea typeface="Meiryo UI" panose="020B0604030504040204" pitchFamily="50" charset="-128"/>
                        </a:rPr>
                        <a:t>万円／</a:t>
                      </a:r>
                      <a:r>
                        <a:rPr kumimoji="1" lang="en-US" altLang="ja-JP" sz="1050" dirty="0">
                          <a:latin typeface="Meiryo UI" panose="020B0604030504040204" pitchFamily="50" charset="-128"/>
                          <a:ea typeface="Meiryo UI" panose="020B0604030504040204" pitchFamily="50" charset="-128"/>
                        </a:rPr>
                        <a:t>kW</a:t>
                      </a:r>
                    </a:p>
                    <a:p>
                      <a:r>
                        <a:rPr kumimoji="1" lang="ja-JP" altLang="en-US" sz="1050" dirty="0">
                          <a:latin typeface="Meiryo UI" panose="020B0604030504040204" pitchFamily="50" charset="-128"/>
                          <a:ea typeface="Meiryo UI" panose="020B0604030504040204" pitchFamily="50" charset="-128"/>
                        </a:rPr>
                        <a:t>　　　　対象経費</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補助率</a:t>
                      </a:r>
                      <a:r>
                        <a:rPr kumimoji="1" lang="en-US" altLang="ja-JP" sz="1050" dirty="0">
                          <a:latin typeface="Meiryo UI" panose="020B0604030504040204" pitchFamily="50" charset="-128"/>
                          <a:ea typeface="Meiryo UI" panose="020B0604030504040204" pitchFamily="50" charset="-128"/>
                        </a:rPr>
                        <a:t>1/2</a:t>
                      </a:r>
                      <a:endParaRPr kumimoji="1" lang="ja-JP" altLang="en-US" sz="1050" dirty="0">
                        <a:latin typeface="Meiryo UI" panose="020B0604030504040204" pitchFamily="50" charset="-128"/>
                        <a:ea typeface="Meiryo UI" panose="020B0604030504040204" pitchFamily="50" charset="-128"/>
                      </a:endParaRPr>
                    </a:p>
                  </a:txBody>
                  <a:tcPr>
                    <a:solidFill>
                      <a:schemeClr val="accent1">
                        <a:tint val="40000"/>
                      </a:schemeClr>
                    </a:solidFill>
                  </a:tcPr>
                </a:tc>
                <a:extLst>
                  <a:ext uri="{0D108BD9-81ED-4DB2-BD59-A6C34878D82A}">
                    <a16:rowId xmlns:a16="http://schemas.microsoft.com/office/drawing/2014/main" val="3121839641"/>
                  </a:ext>
                </a:extLst>
              </a:tr>
            </a:tbl>
          </a:graphicData>
        </a:graphic>
      </p:graphicFrame>
      <p:sp>
        <p:nvSpPr>
          <p:cNvPr id="5" name="テキスト ボックス 4">
            <a:extLst>
              <a:ext uri="{FF2B5EF4-FFF2-40B4-BE49-F238E27FC236}">
                <a16:creationId xmlns:a16="http://schemas.microsoft.com/office/drawing/2014/main" id="{02626B21-5D19-4447-8CB6-F9304B25C5B7}"/>
              </a:ext>
            </a:extLst>
          </p:cNvPr>
          <p:cNvSpPr txBox="1"/>
          <p:nvPr/>
        </p:nvSpPr>
        <p:spPr>
          <a:xfrm>
            <a:off x="541214" y="620688"/>
            <a:ext cx="6575323" cy="347788"/>
          </a:xfrm>
          <a:prstGeom prst="rect">
            <a:avLst/>
          </a:prstGeom>
          <a:noFill/>
        </p:spPr>
        <p:txBody>
          <a:bodyPr wrap="square" rtlCol="0">
            <a:spAutoFit/>
          </a:bodyPr>
          <a:lstStyle/>
          <a:p>
            <a:pPr defTabSz="457200"/>
            <a:r>
              <a:rPr kumimoji="0" lang="en-US" altLang="ja-JP" sz="1660" b="1" dirty="0">
                <a:solidFill>
                  <a:srgbClr val="000000"/>
                </a:solidFill>
                <a:latin typeface="Meiryo UI" panose="020B0604030504040204" pitchFamily="50" charset="-128"/>
                <a:ea typeface="Meiryo UI" panose="020B0604030504040204" pitchFamily="50" charset="-128"/>
              </a:rPr>
              <a:t>【</a:t>
            </a:r>
            <a:r>
              <a:rPr kumimoji="0" lang="ja-JP" altLang="en-US" sz="1660" b="1" dirty="0">
                <a:solidFill>
                  <a:srgbClr val="000000"/>
                </a:solidFill>
                <a:latin typeface="Meiryo UI" panose="020B0604030504040204" pitchFamily="50" charset="-128"/>
                <a:ea typeface="Meiryo UI" panose="020B0604030504040204" pitchFamily="50" charset="-128"/>
              </a:rPr>
              <a:t>参考</a:t>
            </a:r>
            <a:r>
              <a:rPr kumimoji="0" lang="en-US" altLang="ja-JP" sz="1660" b="1" dirty="0">
                <a:solidFill>
                  <a:srgbClr val="000000"/>
                </a:solidFill>
                <a:latin typeface="Meiryo UI" panose="020B0604030504040204" pitchFamily="50" charset="-128"/>
                <a:ea typeface="Meiryo UI" panose="020B0604030504040204" pitchFamily="50" charset="-128"/>
              </a:rPr>
              <a:t>】</a:t>
            </a:r>
            <a:r>
              <a:rPr kumimoji="0" lang="ja-JP" altLang="en-US" sz="1660" b="1" dirty="0">
                <a:solidFill>
                  <a:srgbClr val="000000"/>
                </a:solidFill>
                <a:latin typeface="Meiryo UI" panose="020B0604030504040204" pitchFamily="50" charset="-128"/>
                <a:ea typeface="Meiryo UI" panose="020B0604030504040204" pitchFamily="50" charset="-128"/>
              </a:rPr>
              <a:t>太陽光発電等の再エネ設備の設置義務を課している自治体事例</a:t>
            </a:r>
            <a:endParaRPr lang="ja-JP" altLang="en-US" sz="1660" dirty="0">
              <a:solidFill>
                <a:prstClr val="black"/>
              </a:solidFill>
              <a:latin typeface="Calibri" panose="020F0502020204030204"/>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253F668A-A680-4FF2-9513-FFA9D8F23A86}"/>
              </a:ext>
            </a:extLst>
          </p:cNvPr>
          <p:cNvSpPr txBox="1"/>
          <p:nvPr/>
        </p:nvSpPr>
        <p:spPr>
          <a:xfrm>
            <a:off x="7511494" y="791126"/>
            <a:ext cx="1755322" cy="261610"/>
          </a:xfrm>
          <a:prstGeom prst="rect">
            <a:avLst/>
          </a:prstGeom>
          <a:noFill/>
        </p:spPr>
        <p:txBody>
          <a:bodyPr wrap="square" rtlCol="0">
            <a:spAutoFit/>
          </a:bodyPr>
          <a:lstStyle/>
          <a:p>
            <a:pPr defTabSz="457200"/>
            <a:r>
              <a:rPr lang="ja-JP" altLang="en-US" sz="1100" dirty="0">
                <a:solidFill>
                  <a:prstClr val="black"/>
                </a:solidFill>
                <a:latin typeface="BIZ UDPゴシック" panose="020B0400000000000000" pitchFamily="50" charset="-128"/>
                <a:ea typeface="BIZ UDPゴシック" panose="020B0400000000000000" pitchFamily="50" charset="-128"/>
              </a:rPr>
              <a:t>（大阪府建築環境課調べ）</a:t>
            </a:r>
          </a:p>
        </p:txBody>
      </p:sp>
      <p:sp>
        <p:nvSpPr>
          <p:cNvPr id="7" name="角丸四角形 3">
            <a:extLst>
              <a:ext uri="{FF2B5EF4-FFF2-40B4-BE49-F238E27FC236}">
                <a16:creationId xmlns:a16="http://schemas.microsoft.com/office/drawing/2014/main" id="{13683D80-DD61-4519-9A4F-2E713DDABB30}"/>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r>
              <a:rPr lang="ja-JP" altLang="en-US" sz="2000" b="1" dirty="0">
                <a:latin typeface="Meiryo UI" panose="020B0604030504040204" pitchFamily="50" charset="-128"/>
                <a:ea typeface="Meiryo UI" panose="020B0604030504040204" pitchFamily="50" charset="-128"/>
              </a:rPr>
              <a:t>　２－４　住宅・建築物の省エネ等の推進に向けた取組（参考資料）</a:t>
            </a:r>
            <a:endParaRPr lang="ja-JP" altLang="en-US" sz="2000" b="1" dirty="0">
              <a:latin typeface="Meiryo UI" pitchFamily="50" charset="-128"/>
              <a:ea typeface="Meiryo UI" pitchFamily="50" charset="-128"/>
              <a:cs typeface="Meiryo UI" pitchFamily="50" charset="-128"/>
            </a:endParaRPr>
          </a:p>
        </p:txBody>
      </p:sp>
      <p:sp>
        <p:nvSpPr>
          <p:cNvPr id="9" name="スライド番号プレースホルダー 9">
            <a:extLst>
              <a:ext uri="{FF2B5EF4-FFF2-40B4-BE49-F238E27FC236}">
                <a16:creationId xmlns:a16="http://schemas.microsoft.com/office/drawing/2014/main" id="{EEF1E78B-E19F-4DA4-AB37-233F4F02B511}"/>
              </a:ext>
            </a:extLst>
          </p:cNvPr>
          <p:cNvSpPr>
            <a:spLocks noGrp="1"/>
          </p:cNvSpPr>
          <p:nvPr>
            <p:ph type="sldNum" sz="quarter" idx="12"/>
          </p:nvPr>
        </p:nvSpPr>
        <p:spPr>
          <a:xfrm>
            <a:off x="7593258" y="1106"/>
            <a:ext cx="2311400" cy="365125"/>
          </a:xfrm>
        </p:spPr>
        <p:txBody>
          <a:bodyPr vert="horz" lIns="91440" tIns="45720" rIns="91440" bIns="45720" rtlCol="0" anchor="ctr"/>
          <a:lstStyle/>
          <a:p>
            <a:fld id="{03334358-8247-4568-97F9-9763B8C66191}" type="slidenum">
              <a:rPr lang="ja-JP" altLang="en-US" sz="1400" b="1">
                <a:solidFill>
                  <a:schemeClr val="bg1"/>
                </a:solidFill>
                <a:latin typeface="BIZ UDPゴシック" panose="020B0400000000000000" pitchFamily="50" charset="-128"/>
                <a:ea typeface="BIZ UDPゴシック" panose="020B0400000000000000" pitchFamily="50" charset="-128"/>
              </a:rPr>
              <a:pPr/>
              <a:t>21</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5683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3">
            <a:extLst>
              <a:ext uri="{FF2B5EF4-FFF2-40B4-BE49-F238E27FC236}">
                <a16:creationId xmlns:a16="http://schemas.microsoft.com/office/drawing/2014/main" id="{AF0E5F10-54BA-4C67-A8EB-E14CF1835655}"/>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２－５　脱炭素モビリティの普及促進（現行計画の記載内容）</a:t>
            </a:r>
            <a:endParaRPr lang="en-US" altLang="ja-JP" sz="2000" b="1" dirty="0">
              <a:latin typeface="Meiryo UI" panose="020B0604030504040204" pitchFamily="50" charset="-128"/>
              <a:ea typeface="Meiryo UI" panose="020B0604030504040204" pitchFamily="50" charset="-128"/>
            </a:endParaRPr>
          </a:p>
        </p:txBody>
      </p:sp>
      <p:sp>
        <p:nvSpPr>
          <p:cNvPr id="6" name="スライド番号プレースホルダー 9">
            <a:extLst>
              <a:ext uri="{FF2B5EF4-FFF2-40B4-BE49-F238E27FC236}">
                <a16:creationId xmlns:a16="http://schemas.microsoft.com/office/drawing/2014/main" id="{35E8767D-9256-4FEC-88E7-04D81CF30D34}"/>
              </a:ext>
            </a:extLst>
          </p:cNvPr>
          <p:cNvSpPr txBox="1">
            <a:spLocks/>
          </p:cNvSpPr>
          <p:nvPr/>
        </p:nvSpPr>
        <p:spPr>
          <a:xfrm>
            <a:off x="7593258" y="1106"/>
            <a:ext cx="2311400" cy="365125"/>
          </a:xfrm>
          <a:prstGeom prst="rect">
            <a:avLst/>
          </a:prstGeom>
        </p:spPr>
        <p:txBody>
          <a:bodyPr vert="horz" lIns="91440" tIns="45720" rIns="91440" bIns="45720" rtlCol="0" anchor="ctr"/>
          <a:lstStyle>
            <a:defPPr>
              <a:defRPr lang="ja-JP"/>
            </a:defPPr>
            <a:lvl1pPr marL="0" algn="r" defTabSz="921715" rtl="0" eaLnBrk="1" latinLnBrk="0" hangingPunct="1">
              <a:defRPr kumimoji="1" sz="1200" kern="1200">
                <a:solidFill>
                  <a:schemeClr val="tx1">
                    <a:tint val="75000"/>
                  </a:schemeClr>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a:lstStyle>
          <a:p>
            <a:fld id="{03334358-8247-4568-97F9-9763B8C66191}" type="slidenum">
              <a:rPr lang="ja-JP" altLang="en-US" sz="1400" b="1" smtClean="0">
                <a:solidFill>
                  <a:schemeClr val="bg1"/>
                </a:solidFill>
                <a:latin typeface="BIZ UDPゴシック" panose="020B0400000000000000" pitchFamily="50" charset="-128"/>
                <a:ea typeface="BIZ UDPゴシック" panose="020B0400000000000000" pitchFamily="50" charset="-128"/>
              </a:rPr>
              <a:pPr/>
              <a:t>22</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25B7FB12-CB7A-46BD-B94C-7C17B23DD61A}"/>
              </a:ext>
            </a:extLst>
          </p:cNvPr>
          <p:cNvSpPr txBox="1"/>
          <p:nvPr/>
        </p:nvSpPr>
        <p:spPr>
          <a:xfrm>
            <a:off x="200472" y="681224"/>
            <a:ext cx="4975122" cy="371512"/>
          </a:xfrm>
          <a:prstGeom prst="rect">
            <a:avLst/>
          </a:prstGeom>
          <a:solidFill>
            <a:srgbClr val="FFFFCC"/>
          </a:solidFill>
          <a:ln>
            <a:solidFill>
              <a:schemeClr val="tx1"/>
            </a:solidFill>
          </a:ln>
        </p:spPr>
        <p:txBody>
          <a:bodyPr wrap="square">
            <a:spAutoFit/>
          </a:bodyPr>
          <a:lstStyle/>
          <a:p>
            <a:r>
              <a:rPr lang="ja-JP" altLang="en-US" b="1" dirty="0">
                <a:latin typeface="Meiryo UI" panose="020B0604030504040204" pitchFamily="50" charset="-128"/>
                <a:ea typeface="Meiryo UI" panose="020B0604030504040204" pitchFamily="50" charset="-128"/>
              </a:rPr>
              <a:t>輸送・移動における脱炭素化に向けた取組促進 </a:t>
            </a:r>
          </a:p>
        </p:txBody>
      </p:sp>
      <p:sp>
        <p:nvSpPr>
          <p:cNvPr id="10" name="テキスト ボックス 9">
            <a:extLst>
              <a:ext uri="{FF2B5EF4-FFF2-40B4-BE49-F238E27FC236}">
                <a16:creationId xmlns:a16="http://schemas.microsoft.com/office/drawing/2014/main" id="{22B3BF66-00B1-441A-9FCC-4C61F56030D4}"/>
              </a:ext>
            </a:extLst>
          </p:cNvPr>
          <p:cNvSpPr txBox="1"/>
          <p:nvPr/>
        </p:nvSpPr>
        <p:spPr>
          <a:xfrm>
            <a:off x="200472" y="1118740"/>
            <a:ext cx="9561512" cy="5694636"/>
          </a:xfrm>
          <a:prstGeom prst="rect">
            <a:avLst/>
          </a:prstGeom>
          <a:noFill/>
        </p:spPr>
        <p:txBody>
          <a:bodyPr wrap="square">
            <a:spAutoFit/>
          </a:bodyPr>
          <a:lstStyle/>
          <a:p>
            <a:pPr marL="457200" indent="-457200">
              <a:buAutoNum type="alphaLcParenBoth"/>
            </a:pPr>
            <a:r>
              <a:rPr lang="en-US" altLang="ja-JP" b="1" dirty="0">
                <a:latin typeface="Meiryo UI" panose="020B0604030504040204" pitchFamily="50" charset="-128"/>
                <a:ea typeface="Meiryo UI" panose="020B0604030504040204" pitchFamily="50" charset="-128"/>
              </a:rPr>
              <a:t>ZEV</a:t>
            </a:r>
            <a:r>
              <a:rPr lang="ja-JP" altLang="en-US" b="1" dirty="0">
                <a:latin typeface="Meiryo UI" panose="020B0604030504040204" pitchFamily="50" charset="-128"/>
                <a:ea typeface="Meiryo UI" panose="020B0604030504040204" pitchFamily="50" charset="-128"/>
              </a:rPr>
              <a:t>を中心とした電動車等の普及促進 </a:t>
            </a:r>
            <a:endParaRPr lang="en-US" altLang="ja-JP" b="1"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■環境性能の優れた電動車を普及。特に</a:t>
            </a:r>
            <a:r>
              <a:rPr lang="en-US" altLang="ja-JP" dirty="0">
                <a:latin typeface="Meiryo UI" panose="020B0604030504040204" pitchFamily="50" charset="-128"/>
                <a:ea typeface="Meiryo UI" panose="020B0604030504040204" pitchFamily="50" charset="-128"/>
              </a:rPr>
              <a:t>ZEV</a:t>
            </a:r>
            <a:r>
              <a:rPr lang="ja-JP" altLang="en-US" dirty="0">
                <a:latin typeface="Meiryo UI" panose="020B0604030504040204" pitchFamily="50" charset="-128"/>
                <a:ea typeface="Meiryo UI" panose="020B0604030504040204" pitchFamily="50" charset="-128"/>
              </a:rPr>
              <a:t>の普及を重点化</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■レンタカー・カーシェアリングサービスにおける</a:t>
            </a:r>
            <a:r>
              <a:rPr lang="en-US" altLang="ja-JP" dirty="0">
                <a:latin typeface="Meiryo UI" panose="020B0604030504040204" pitchFamily="50" charset="-128"/>
                <a:ea typeface="Meiryo UI" panose="020B0604030504040204" pitchFamily="50" charset="-128"/>
              </a:rPr>
              <a:t>ZEV</a:t>
            </a:r>
            <a:r>
              <a:rPr lang="ja-JP" altLang="en-US" dirty="0">
                <a:latin typeface="Meiryo UI" panose="020B0604030504040204" pitchFamily="50" charset="-128"/>
                <a:ea typeface="Meiryo UI" panose="020B0604030504040204" pitchFamily="50" charset="-128"/>
              </a:rPr>
              <a:t>の普及 </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■バス・トラックをはじめ様々な交通・輸送手段の電動化の促進</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■充電器・水素ステーションなどのインフラの整備促進、電気自動車のワイヤレス充電化</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ZEV</a:t>
            </a:r>
            <a:r>
              <a:rPr lang="ja-JP" altLang="en-US" dirty="0">
                <a:latin typeface="Meiryo UI" panose="020B0604030504040204" pitchFamily="50" charset="-128"/>
                <a:ea typeface="Meiryo UI" panose="020B0604030504040204" pitchFamily="50" charset="-128"/>
              </a:rPr>
              <a:t>の蓄電・給電機能をエネルギーシステムの一部として活用（災害時の活用、</a:t>
            </a:r>
            <a:r>
              <a:rPr lang="en-US" altLang="ja-JP" dirty="0">
                <a:latin typeface="Meiryo UI" panose="020B0604030504040204" pitchFamily="50" charset="-128"/>
                <a:ea typeface="Meiryo UI" panose="020B0604030504040204" pitchFamily="50" charset="-128"/>
              </a:rPr>
              <a:t>V2H</a:t>
            </a:r>
            <a:r>
              <a:rPr lang="ja-JP" altLang="en-US" dirty="0">
                <a:latin typeface="Meiryo UI" panose="020B0604030504040204" pitchFamily="50" charset="-128"/>
                <a:ea typeface="Meiryo UI" panose="020B0604030504040204" pitchFamily="50" charset="-128"/>
              </a:rPr>
              <a:t>等）</a:t>
            </a:r>
            <a:endParaRPr lang="en-US" altLang="ja-JP" dirty="0">
              <a:latin typeface="Meiryo UI" panose="020B0604030504040204" pitchFamily="50" charset="-128"/>
              <a:ea typeface="Meiryo UI" panose="020B0604030504040204" pitchFamily="50" charset="-128"/>
            </a:endParaRPr>
          </a:p>
          <a:p>
            <a:pPr>
              <a:lnSpc>
                <a:spcPts val="1500"/>
              </a:lnSpc>
            </a:pPr>
            <a:endParaRPr lang="en-US" altLang="ja-JP" dirty="0">
              <a:latin typeface="Meiryo UI" panose="020B0604030504040204" pitchFamily="50" charset="-128"/>
              <a:ea typeface="Meiryo UI" panose="020B0604030504040204" pitchFamily="50" charset="-128"/>
            </a:endParaRPr>
          </a:p>
          <a:p>
            <a:r>
              <a:rPr lang="en-US" altLang="ja-JP" b="1" dirty="0">
                <a:latin typeface="Meiryo UI" panose="020B0604030504040204" pitchFamily="50" charset="-128"/>
                <a:ea typeface="Meiryo UI" panose="020B0604030504040204" pitchFamily="50" charset="-128"/>
              </a:rPr>
              <a:t>(b) </a:t>
            </a:r>
            <a:r>
              <a:rPr lang="ja-JP" altLang="en-US" b="1" dirty="0">
                <a:latin typeface="Meiryo UI" panose="020B0604030504040204" pitchFamily="50" charset="-128"/>
                <a:ea typeface="Meiryo UI" panose="020B0604030504040204" pitchFamily="50" charset="-128"/>
              </a:rPr>
              <a:t>新たなモビリティサービスの導入促進 </a:t>
            </a:r>
            <a:endParaRPr lang="en-US" altLang="ja-JP" b="1"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AI</a:t>
            </a:r>
            <a:r>
              <a:rPr lang="ja-JP" altLang="en-US" dirty="0">
                <a:latin typeface="Meiryo UI" panose="020B0604030504040204" pitchFamily="50" charset="-128"/>
                <a:ea typeface="Meiryo UI" panose="020B0604030504040204" pitchFamily="50" charset="-128"/>
              </a:rPr>
              <a:t>オンデマンド交通、自動運転技術、 </a:t>
            </a:r>
            <a:r>
              <a:rPr lang="en-US" altLang="ja-JP" dirty="0" err="1">
                <a:latin typeface="Meiryo UI" panose="020B0604030504040204" pitchFamily="50" charset="-128"/>
                <a:ea typeface="Meiryo UI" panose="020B0604030504040204" pitchFamily="50" charset="-128"/>
              </a:rPr>
              <a:t>MaaS</a:t>
            </a:r>
            <a:r>
              <a:rPr lang="ja-JP" altLang="en-US" dirty="0">
                <a:latin typeface="Meiryo UI" panose="020B0604030504040204" pitchFamily="50" charset="-128"/>
                <a:ea typeface="Meiryo UI" panose="020B0604030504040204" pitchFamily="50" charset="-128"/>
              </a:rPr>
              <a:t>等の導入促進</a:t>
            </a:r>
            <a:endParaRPr lang="en-US" altLang="ja-JP" dirty="0">
              <a:latin typeface="Meiryo UI" panose="020B0604030504040204" pitchFamily="50" charset="-128"/>
              <a:ea typeface="Meiryo UI" panose="020B0604030504040204" pitchFamily="50" charset="-128"/>
            </a:endParaRPr>
          </a:p>
          <a:p>
            <a:pPr>
              <a:lnSpc>
                <a:spcPts val="1500"/>
              </a:lnSpc>
            </a:pPr>
            <a:endParaRPr lang="en-US" altLang="ja-JP" dirty="0">
              <a:latin typeface="Meiryo UI" panose="020B0604030504040204" pitchFamily="50" charset="-128"/>
              <a:ea typeface="Meiryo UI" panose="020B0604030504040204" pitchFamily="50" charset="-128"/>
            </a:endParaRPr>
          </a:p>
          <a:p>
            <a:r>
              <a:rPr lang="en-US" altLang="ja-JP" b="1" dirty="0">
                <a:latin typeface="Meiryo UI" panose="020B0604030504040204" pitchFamily="50" charset="-128"/>
                <a:ea typeface="Meiryo UI" panose="020B0604030504040204" pitchFamily="50" charset="-128"/>
              </a:rPr>
              <a:t>(c) </a:t>
            </a:r>
            <a:r>
              <a:rPr lang="ja-JP" altLang="en-US" b="1" dirty="0">
                <a:latin typeface="Meiryo UI" panose="020B0604030504040204" pitchFamily="50" charset="-128"/>
                <a:ea typeface="Meiryo UI" panose="020B0604030504040204" pitchFamily="50" charset="-128"/>
              </a:rPr>
              <a:t>公共交通機関・自転車等の利用促進 </a:t>
            </a:r>
            <a:endParaRPr lang="en-US" altLang="ja-JP" b="1"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■観光・商業・まちづくりなど様々な主体との連携による公共交通の利用促進</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■コンパクトシティ化の推進 </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■歩行者や自転車利用者の安全の確保及び環境整備 </a:t>
            </a:r>
            <a:endParaRPr lang="en-US" altLang="ja-JP" dirty="0">
              <a:latin typeface="Meiryo UI" panose="020B0604030504040204" pitchFamily="50" charset="-128"/>
              <a:ea typeface="Meiryo UI" panose="020B0604030504040204" pitchFamily="50" charset="-128"/>
            </a:endParaRPr>
          </a:p>
          <a:p>
            <a:pPr>
              <a:lnSpc>
                <a:spcPts val="1500"/>
              </a:lnSpc>
            </a:pPr>
            <a:endParaRPr lang="en-US" altLang="ja-JP" dirty="0">
              <a:latin typeface="Meiryo UI" panose="020B0604030504040204" pitchFamily="50" charset="-128"/>
              <a:ea typeface="Meiryo UI" panose="020B0604030504040204" pitchFamily="50" charset="-128"/>
            </a:endParaRPr>
          </a:p>
          <a:p>
            <a:r>
              <a:rPr lang="en-US" altLang="ja-JP" b="1" dirty="0">
                <a:latin typeface="Meiryo UI" panose="020B0604030504040204" pitchFamily="50" charset="-128"/>
                <a:ea typeface="Meiryo UI" panose="020B0604030504040204" pitchFamily="50" charset="-128"/>
              </a:rPr>
              <a:t>(d) </a:t>
            </a:r>
            <a:r>
              <a:rPr lang="ja-JP" altLang="en-US" b="1" dirty="0">
                <a:latin typeface="Meiryo UI" panose="020B0604030504040204" pitchFamily="50" charset="-128"/>
                <a:ea typeface="Meiryo UI" panose="020B0604030504040204" pitchFamily="50" charset="-128"/>
              </a:rPr>
              <a:t>貨物輸送の効率化の促進 </a:t>
            </a:r>
            <a:endParaRPr lang="en-US" altLang="ja-JP" b="1"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■物流効率化の推進及び</a:t>
            </a:r>
            <a:r>
              <a:rPr lang="en-US" altLang="ja-JP" dirty="0">
                <a:latin typeface="Meiryo UI" panose="020B0604030504040204" pitchFamily="50" charset="-128"/>
                <a:ea typeface="Meiryo UI" panose="020B0604030504040204" pitchFamily="50" charset="-128"/>
              </a:rPr>
              <a:t>CO</a:t>
            </a:r>
            <a:r>
              <a:rPr lang="en-US" altLang="ja-JP" baseline="-25000"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排出の少ない輸送手段への転換促進</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■宅配ボックスの設置や置き配などの再配達削減の取組みの促進 </a:t>
            </a:r>
            <a:endParaRPr lang="en-US" altLang="ja-JP" dirty="0">
              <a:latin typeface="Meiryo UI" panose="020B0604030504040204" pitchFamily="50" charset="-128"/>
              <a:ea typeface="Meiryo UI" panose="020B0604030504040204" pitchFamily="50" charset="-128"/>
            </a:endParaRPr>
          </a:p>
          <a:p>
            <a:pPr>
              <a:lnSpc>
                <a:spcPts val="1500"/>
              </a:lnSpc>
            </a:pPr>
            <a:endParaRPr lang="en-US" altLang="ja-JP" dirty="0">
              <a:latin typeface="Meiryo UI" panose="020B0604030504040204" pitchFamily="50" charset="-128"/>
              <a:ea typeface="Meiryo UI" panose="020B0604030504040204" pitchFamily="50" charset="-128"/>
            </a:endParaRPr>
          </a:p>
          <a:p>
            <a:r>
              <a:rPr lang="en-US" altLang="ja-JP" b="1" dirty="0">
                <a:latin typeface="Meiryo UI" panose="020B0604030504040204" pitchFamily="50" charset="-128"/>
                <a:ea typeface="Meiryo UI" panose="020B0604030504040204" pitchFamily="50" charset="-128"/>
              </a:rPr>
              <a:t>(e) </a:t>
            </a:r>
            <a:r>
              <a:rPr lang="ja-JP" altLang="en-US" b="1" dirty="0">
                <a:latin typeface="Meiryo UI" panose="020B0604030504040204" pitchFamily="50" charset="-128"/>
                <a:ea typeface="Meiryo UI" panose="020B0604030504040204" pitchFamily="50" charset="-128"/>
              </a:rPr>
              <a:t>環境に配慮した自動車利用 </a:t>
            </a:r>
            <a:endParaRPr lang="en-US" altLang="ja-JP" b="1"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■交通渋滞の緩和策やエコドライブの取組みなどの推進</a:t>
            </a:r>
          </a:p>
        </p:txBody>
      </p:sp>
      <p:sp>
        <p:nvSpPr>
          <p:cNvPr id="7" name="正方形/長方形 6">
            <a:extLst>
              <a:ext uri="{FF2B5EF4-FFF2-40B4-BE49-F238E27FC236}">
                <a16:creationId xmlns:a16="http://schemas.microsoft.com/office/drawing/2014/main" id="{461C7843-5512-46A1-8DC9-83F31E99AD3B}"/>
              </a:ext>
            </a:extLst>
          </p:cNvPr>
          <p:cNvSpPr/>
          <p:nvPr/>
        </p:nvSpPr>
        <p:spPr>
          <a:xfrm>
            <a:off x="72009" y="623996"/>
            <a:ext cx="9561511" cy="6095326"/>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07AFBCF-17FD-40B2-870D-28B90D3B7083}"/>
              </a:ext>
            </a:extLst>
          </p:cNvPr>
          <p:cNvSpPr txBox="1"/>
          <p:nvPr/>
        </p:nvSpPr>
        <p:spPr>
          <a:xfrm>
            <a:off x="6667642" y="456887"/>
            <a:ext cx="2743059" cy="371512"/>
          </a:xfrm>
          <a:prstGeom prst="rect">
            <a:avLst/>
          </a:prstGeom>
          <a:solidFill>
            <a:schemeClr val="bg1"/>
          </a:solidFill>
          <a:ln w="12700">
            <a:solidFill>
              <a:schemeClr val="tx1"/>
            </a:solidFill>
          </a:ln>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現行計画記載内容（抜粋）</a:t>
            </a:r>
          </a:p>
        </p:txBody>
      </p:sp>
    </p:spTree>
    <p:extLst>
      <p:ext uri="{BB962C8B-B14F-4D97-AF65-F5344CB8AC3E}">
        <p14:creationId xmlns:p14="http://schemas.microsoft.com/office/powerpoint/2010/main" val="4005960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3">
            <a:extLst>
              <a:ext uri="{FF2B5EF4-FFF2-40B4-BE49-F238E27FC236}">
                <a16:creationId xmlns:a16="http://schemas.microsoft.com/office/drawing/2014/main" id="{3C1B9591-A9F7-4FB2-96C1-438AD8B23C9A}"/>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２－５　脱炭素モビリティの普及促進（府域の目標・現状）</a:t>
            </a:r>
            <a:endParaRPr lang="en-US" altLang="ja-JP" sz="2000" b="1" dirty="0">
              <a:latin typeface="Meiryo UI" panose="020B0604030504040204" pitchFamily="50" charset="-128"/>
              <a:ea typeface="Meiryo UI" panose="020B0604030504040204" pitchFamily="50" charset="-128"/>
            </a:endParaRPr>
          </a:p>
        </p:txBody>
      </p:sp>
      <p:sp>
        <p:nvSpPr>
          <p:cNvPr id="6" name="スライド番号プレースホルダー 9">
            <a:extLst>
              <a:ext uri="{FF2B5EF4-FFF2-40B4-BE49-F238E27FC236}">
                <a16:creationId xmlns:a16="http://schemas.microsoft.com/office/drawing/2014/main" id="{2B85D745-42AE-4397-AE7C-68B0997129BB}"/>
              </a:ext>
            </a:extLst>
          </p:cNvPr>
          <p:cNvSpPr txBox="1">
            <a:spLocks/>
          </p:cNvSpPr>
          <p:nvPr/>
        </p:nvSpPr>
        <p:spPr>
          <a:xfrm>
            <a:off x="7593258" y="1106"/>
            <a:ext cx="2311400" cy="365125"/>
          </a:xfrm>
          <a:prstGeom prst="rect">
            <a:avLst/>
          </a:prstGeom>
        </p:spPr>
        <p:txBody>
          <a:bodyPr vert="horz" lIns="91440" tIns="45720" rIns="91440" bIns="45720" rtlCol="0" anchor="ctr"/>
          <a:lstStyle>
            <a:defPPr>
              <a:defRPr lang="ja-JP"/>
            </a:defPPr>
            <a:lvl1pPr marL="0" algn="r" defTabSz="921715" rtl="0" eaLnBrk="1" latinLnBrk="0" hangingPunct="1">
              <a:defRPr kumimoji="1" sz="1200" kern="1200">
                <a:solidFill>
                  <a:schemeClr val="tx1">
                    <a:tint val="75000"/>
                  </a:schemeClr>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a:lstStyle>
          <a:p>
            <a:fld id="{03334358-8247-4568-97F9-9763B8C66191}" type="slidenum">
              <a:rPr lang="ja-JP" altLang="en-US" sz="1400" b="1" smtClean="0">
                <a:solidFill>
                  <a:schemeClr val="bg1"/>
                </a:solidFill>
                <a:latin typeface="BIZ UDPゴシック" panose="020B0400000000000000" pitchFamily="50" charset="-128"/>
                <a:ea typeface="BIZ UDPゴシック" panose="020B0400000000000000" pitchFamily="50" charset="-128"/>
              </a:rPr>
              <a:pPr/>
              <a:t>23</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A51E5B24-611C-44B4-98F7-B592170A82CD}"/>
              </a:ext>
            </a:extLst>
          </p:cNvPr>
          <p:cNvSpPr txBox="1"/>
          <p:nvPr/>
        </p:nvSpPr>
        <p:spPr>
          <a:xfrm>
            <a:off x="135824" y="926896"/>
            <a:ext cx="10145767" cy="369332"/>
          </a:xfrm>
          <a:prstGeom prst="rect">
            <a:avLst/>
          </a:prstGeom>
          <a:noFill/>
        </p:spPr>
        <p:txBody>
          <a:bodyPr wrap="square">
            <a:spAutoFit/>
          </a:bodyPr>
          <a:lstStyle/>
          <a:p>
            <a:pPr defTabSz="914274"/>
            <a:r>
              <a:rPr lang="ja-JP" altLang="en-US" sz="1800" dirty="0">
                <a:solidFill>
                  <a:srgbClr val="70AD47"/>
                </a:solidFill>
                <a:latin typeface="Meiryo UI" panose="020B0604030504040204" pitchFamily="50" charset="-128"/>
                <a:ea typeface="Meiryo UI" panose="020B0604030504040204" pitchFamily="50" charset="-128"/>
              </a:rPr>
              <a:t>●</a:t>
            </a:r>
            <a:r>
              <a:rPr lang="ja-JP" altLang="en-US" sz="1800" dirty="0">
                <a:solidFill>
                  <a:prstClr val="black"/>
                </a:solidFill>
                <a:latin typeface="Meiryo UI" panose="020B0604030504040204" pitchFamily="50" charset="-128"/>
                <a:ea typeface="Meiryo UI" panose="020B0604030504040204" pitchFamily="50" charset="-128"/>
              </a:rPr>
              <a:t>府域の新車販売台数の割合（</a:t>
            </a:r>
            <a:r>
              <a:rPr lang="en-US" altLang="ja-JP" sz="1800" dirty="0">
                <a:solidFill>
                  <a:prstClr val="black"/>
                </a:solidFill>
                <a:latin typeface="Meiryo UI" panose="020B0604030504040204" pitchFamily="50" charset="-128"/>
                <a:ea typeface="Meiryo UI" panose="020B0604030504040204" pitchFamily="50" charset="-128"/>
              </a:rPr>
              <a:t>2030</a:t>
            </a:r>
            <a:r>
              <a:rPr lang="ja-JP" altLang="en-US" sz="1800" dirty="0">
                <a:solidFill>
                  <a:prstClr val="black"/>
                </a:solidFill>
                <a:latin typeface="Meiryo UI" panose="020B0604030504040204" pitchFamily="50" charset="-128"/>
                <a:ea typeface="Meiryo UI" panose="020B0604030504040204" pitchFamily="50" charset="-128"/>
              </a:rPr>
              <a:t>年）（</a:t>
            </a:r>
            <a:r>
              <a:rPr lang="ja-JP" altLang="en-US"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大阪府地球温暖化対策実行計画</a:t>
            </a:r>
            <a:r>
              <a:rPr lang="en-US" altLang="ja-JP"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区域施策編</a:t>
            </a:r>
            <a:r>
              <a:rPr lang="en-US" altLang="ja-JP"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prstClr val="black"/>
                </a:solidFill>
                <a:latin typeface="Meiryo UI" panose="020B0604030504040204" pitchFamily="50" charset="-128"/>
                <a:ea typeface="Meiryo UI" panose="020B0604030504040204" pitchFamily="50" charset="-128"/>
              </a:rPr>
              <a:t>）</a:t>
            </a:r>
            <a:endParaRPr lang="en-US" altLang="ja-JP" sz="1800" dirty="0">
              <a:solidFill>
                <a:prstClr val="black"/>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FA7B8FC4-FAF5-4B58-AB7B-D8BB9FF41585}"/>
              </a:ext>
            </a:extLst>
          </p:cNvPr>
          <p:cNvSpPr/>
          <p:nvPr/>
        </p:nvSpPr>
        <p:spPr>
          <a:xfrm>
            <a:off x="254196" y="1368236"/>
            <a:ext cx="8640959" cy="980644"/>
          </a:xfrm>
          <a:prstGeom prst="rect">
            <a:avLst/>
          </a:prstGeom>
          <a:ln w="12700">
            <a:noFill/>
          </a:ln>
        </p:spPr>
        <p:txBody>
          <a:bodyPr wrap="square" lIns="36000" tIns="36000" rIns="36000" bIns="36000">
            <a:spAutoFit/>
          </a:bodyPr>
          <a:lstStyle/>
          <a:p>
            <a:pPr marL="163513" marR="0" lvl="0" indent="-136525" defTabSz="914274" eaLnBrk="1" fontAlgn="auto" latinLnBrk="0" hangingPunct="1">
              <a:lnSpc>
                <a:spcPct val="100000"/>
              </a:lnSpc>
              <a:spcBef>
                <a:spcPts val="0"/>
              </a:spcBef>
              <a:spcAft>
                <a:spcPts val="300"/>
              </a:spcAft>
              <a:buClrTx/>
              <a:buSzTx/>
              <a:buFontTx/>
              <a:buNone/>
              <a:tabLst/>
              <a:defRPr/>
            </a:pPr>
            <a:r>
              <a:rPr kumimoji="0" lang="ja-JP" altLang="en-US" sz="18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軽乗用車を除く乗用車の新車販売に占める電動車：</a:t>
            </a:r>
            <a:r>
              <a:rPr kumimoji="0" lang="en-US" altLang="ja-JP"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割</a:t>
            </a:r>
            <a:endParaRPr kumimoji="0" lang="en-US" altLang="ja-JP"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3513" marR="0" lvl="0" indent="-136525" defTabSz="914274" eaLnBrk="1" fontAlgn="auto" latinLnBrk="0" hangingPunct="1">
              <a:lnSpc>
                <a:spcPct val="100000"/>
              </a:lnSpc>
              <a:spcBef>
                <a:spcPts val="0"/>
              </a:spcBef>
              <a:spcAft>
                <a:spcPts val="30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すべての乗用車の新車販売に占める電動車　 　　　： ９割</a:t>
            </a:r>
            <a:endParaRPr kumimoji="0" lang="en-US" altLang="ja-JP"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3513" marR="0" lvl="0" indent="-136525" defTabSz="914274" eaLnBrk="1" fontAlgn="auto" latinLnBrk="0" hangingPunct="1">
              <a:lnSpc>
                <a:spcPct val="100000"/>
              </a:lnSpc>
              <a:spcBef>
                <a:spcPts val="0"/>
              </a:spcBef>
              <a:spcAft>
                <a:spcPts val="30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すべての乗用車の新車販売に占める</a:t>
            </a:r>
            <a:r>
              <a:rPr kumimoji="0" lang="en-US" altLang="ja-JP"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ZEV</a:t>
            </a:r>
            <a:r>
              <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800" b="0" i="0" u="none" strike="noStrike" kern="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00" kern="0" spc="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４割</a:t>
            </a:r>
            <a:endParaRPr kumimoji="0" lang="en-US" altLang="ja-JP"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グラフ 24">
            <a:extLst>
              <a:ext uri="{FF2B5EF4-FFF2-40B4-BE49-F238E27FC236}">
                <a16:creationId xmlns:a16="http://schemas.microsoft.com/office/drawing/2014/main" id="{A5B94F98-91BE-486E-85C8-92FFCA2AF21E}"/>
              </a:ext>
            </a:extLst>
          </p:cNvPr>
          <p:cNvGraphicFramePr>
            <a:graphicFrameLocks/>
          </p:cNvGraphicFramePr>
          <p:nvPr/>
        </p:nvGraphicFramePr>
        <p:xfrm>
          <a:off x="488504" y="3356992"/>
          <a:ext cx="4896544" cy="3680523"/>
        </p:xfrm>
        <a:graphic>
          <a:graphicData uri="http://schemas.openxmlformats.org/drawingml/2006/chart">
            <c:chart xmlns:c="http://schemas.openxmlformats.org/drawingml/2006/chart" xmlns:r="http://schemas.openxmlformats.org/officeDocument/2006/relationships" r:id="rId2"/>
          </a:graphicData>
        </a:graphic>
      </p:graphicFrame>
      <p:sp>
        <p:nvSpPr>
          <p:cNvPr id="29" name="テキスト ボックス 28">
            <a:extLst>
              <a:ext uri="{FF2B5EF4-FFF2-40B4-BE49-F238E27FC236}">
                <a16:creationId xmlns:a16="http://schemas.microsoft.com/office/drawing/2014/main" id="{E8767E8B-6CFB-47EB-95C1-C2F8B24549FA}"/>
              </a:ext>
            </a:extLst>
          </p:cNvPr>
          <p:cNvSpPr txBox="1"/>
          <p:nvPr/>
        </p:nvSpPr>
        <p:spPr>
          <a:xfrm>
            <a:off x="128464" y="3059668"/>
            <a:ext cx="4446212" cy="369332"/>
          </a:xfrm>
          <a:prstGeom prst="rect">
            <a:avLst/>
          </a:prstGeom>
          <a:noFill/>
        </p:spPr>
        <p:txBody>
          <a:bodyPr wrap="square">
            <a:spAutoFit/>
          </a:bodyPr>
          <a:lstStyle/>
          <a:p>
            <a:pPr defTabSz="914274"/>
            <a:r>
              <a:rPr lang="ja-JP" altLang="en-US" sz="1800" dirty="0">
                <a:solidFill>
                  <a:srgbClr val="70AD47"/>
                </a:solidFill>
                <a:latin typeface="Meiryo UI" panose="020B0604030504040204" pitchFamily="50" charset="-128"/>
                <a:ea typeface="Meiryo UI" panose="020B0604030504040204" pitchFamily="50" charset="-128"/>
              </a:rPr>
              <a:t>●</a:t>
            </a:r>
            <a:r>
              <a:rPr lang="ja-JP" altLang="en-US" sz="1800" dirty="0">
                <a:solidFill>
                  <a:prstClr val="black"/>
                </a:solidFill>
                <a:latin typeface="Meiryo UI" panose="020B0604030504040204" pitchFamily="50" charset="-128"/>
                <a:ea typeface="Meiryo UI" panose="020B0604030504040204" pitchFamily="50" charset="-128"/>
              </a:rPr>
              <a:t>府域の新車販売台数の割合</a:t>
            </a:r>
          </a:p>
        </p:txBody>
      </p:sp>
      <p:sp>
        <p:nvSpPr>
          <p:cNvPr id="13" name="テキスト ボックス 12">
            <a:extLst>
              <a:ext uri="{FF2B5EF4-FFF2-40B4-BE49-F238E27FC236}">
                <a16:creationId xmlns:a16="http://schemas.microsoft.com/office/drawing/2014/main" id="{8379FCFF-DB87-4CF2-889F-DC783B1B022C}"/>
              </a:ext>
            </a:extLst>
          </p:cNvPr>
          <p:cNvSpPr txBox="1"/>
          <p:nvPr/>
        </p:nvSpPr>
        <p:spPr>
          <a:xfrm>
            <a:off x="136854" y="3450882"/>
            <a:ext cx="567680" cy="261610"/>
          </a:xfrm>
          <a:prstGeom prst="rect">
            <a:avLst/>
          </a:prstGeom>
          <a:noFill/>
        </p:spPr>
        <p:txBody>
          <a:bodyPr wrap="square">
            <a:spAutoFit/>
          </a:bodyPr>
          <a:lstStyle/>
          <a:p>
            <a:pPr defTabSz="914274"/>
            <a:r>
              <a:rPr lang="en-US" altLang="ja-JP" sz="1050" dirty="0">
                <a:solidFill>
                  <a:prstClr val="black"/>
                </a:solidFill>
                <a:latin typeface="Meiryo UI" panose="020B0604030504040204" pitchFamily="50" charset="-128"/>
                <a:ea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3" name="吹き出し: 角を丸めた四角形 2">
            <a:extLst>
              <a:ext uri="{FF2B5EF4-FFF2-40B4-BE49-F238E27FC236}">
                <a16:creationId xmlns:a16="http://schemas.microsoft.com/office/drawing/2014/main" id="{EB80C718-14EE-459F-86B9-0B8E1F811200}"/>
              </a:ext>
            </a:extLst>
          </p:cNvPr>
          <p:cNvSpPr/>
          <p:nvPr/>
        </p:nvSpPr>
        <p:spPr>
          <a:xfrm>
            <a:off x="5601072" y="4005064"/>
            <a:ext cx="4176464" cy="1512168"/>
          </a:xfrm>
          <a:prstGeom prst="wedgeRoundRectCallout">
            <a:avLst>
              <a:gd name="adj1" fmla="val -87927"/>
              <a:gd name="adj2" fmla="val -1871"/>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15785008-8E7F-488D-BE10-C75067501776}"/>
              </a:ext>
            </a:extLst>
          </p:cNvPr>
          <p:cNvSpPr txBox="1"/>
          <p:nvPr/>
        </p:nvSpPr>
        <p:spPr>
          <a:xfrm>
            <a:off x="5717444" y="4160983"/>
            <a:ext cx="4104456" cy="1200329"/>
          </a:xfrm>
          <a:prstGeom prst="rect">
            <a:avLst/>
          </a:prstGeom>
          <a:noFill/>
        </p:spPr>
        <p:txBody>
          <a:bodyPr wrap="square">
            <a:spAutoFit/>
          </a:bodyPr>
          <a:lstStyle/>
          <a:p>
            <a:r>
              <a:rPr lang="ja-JP" altLang="en-US" sz="1800" dirty="0">
                <a:latin typeface="Meiryo UI" panose="020B0604030504040204" pitchFamily="50" charset="-128"/>
                <a:ea typeface="Meiryo UI" panose="020B0604030504040204" pitchFamily="50" charset="-128"/>
                <a:cs typeface="Meiryo UI" panose="020B0604030504040204" pitchFamily="50" charset="-128"/>
              </a:rPr>
              <a:t>軽自動車を含む乗用車の新車販売台数</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21.3</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万台のうち、</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a:latin typeface="Meiryo UI" panose="020B0604030504040204" pitchFamily="50" charset="-128"/>
                <a:ea typeface="Meiryo UI" panose="020B0604030504040204" pitchFamily="50" charset="-128"/>
                <a:cs typeface="Meiryo UI" panose="020B0604030504040204" pitchFamily="50" charset="-128"/>
              </a:rPr>
              <a:t>電動車は約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11.2</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万台（</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52.3%</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800" dirty="0">
                <a:latin typeface="Meiryo UI" panose="020B0604030504040204" pitchFamily="50" charset="-128"/>
                <a:ea typeface="Meiryo UI" panose="020B0604030504040204" pitchFamily="50" charset="-128"/>
                <a:cs typeface="Meiryo UI" panose="020B0604030504040204" pitchFamily="50" charset="-128"/>
              </a:rPr>
              <a:t>ZEV</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は約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0.8</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万台</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4" name="四角形: 角を丸くする 13">
            <a:extLst>
              <a:ext uri="{FF2B5EF4-FFF2-40B4-BE49-F238E27FC236}">
                <a16:creationId xmlns:a16="http://schemas.microsoft.com/office/drawing/2014/main" id="{B1DEB408-CF29-429E-9B6B-42BFCC5A0E97}"/>
              </a:ext>
            </a:extLst>
          </p:cNvPr>
          <p:cNvSpPr/>
          <p:nvPr/>
        </p:nvSpPr>
        <p:spPr>
          <a:xfrm>
            <a:off x="128464" y="576519"/>
            <a:ext cx="1656184" cy="347825"/>
          </a:xfrm>
          <a:prstGeom prst="roundRect">
            <a:avLst>
              <a:gd name="adj" fmla="val 50000"/>
            </a:avLst>
          </a:prstGeom>
          <a:solidFill>
            <a:srgbClr val="3AA43A">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r>
              <a:rPr lang="ja-JP" altLang="en-US" sz="1800" b="1" dirty="0">
                <a:solidFill>
                  <a:schemeClr val="tx1"/>
                </a:solidFill>
                <a:latin typeface="Meiryo UI" panose="020B0604030504040204" pitchFamily="50" charset="-128"/>
                <a:ea typeface="Meiryo UI" panose="020B0604030504040204" pitchFamily="50" charset="-128"/>
              </a:rPr>
              <a:t>府域の目標</a:t>
            </a:r>
          </a:p>
        </p:txBody>
      </p:sp>
      <p:sp>
        <p:nvSpPr>
          <p:cNvPr id="15" name="四角形: 角を丸くする 14">
            <a:extLst>
              <a:ext uri="{FF2B5EF4-FFF2-40B4-BE49-F238E27FC236}">
                <a16:creationId xmlns:a16="http://schemas.microsoft.com/office/drawing/2014/main" id="{DAAC736C-8B6C-404B-8D4C-294817CD2C79}"/>
              </a:ext>
            </a:extLst>
          </p:cNvPr>
          <p:cNvSpPr/>
          <p:nvPr/>
        </p:nvSpPr>
        <p:spPr>
          <a:xfrm>
            <a:off x="128464" y="2702085"/>
            <a:ext cx="1656184" cy="347825"/>
          </a:xfrm>
          <a:prstGeom prst="roundRect">
            <a:avLst>
              <a:gd name="adj" fmla="val 50000"/>
            </a:avLst>
          </a:prstGeom>
          <a:solidFill>
            <a:srgbClr val="3AA43A">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r>
              <a:rPr lang="ja-JP" altLang="en-US" sz="1800" b="1" dirty="0">
                <a:solidFill>
                  <a:schemeClr val="tx1"/>
                </a:solidFill>
                <a:latin typeface="Meiryo UI" panose="020B0604030504040204" pitchFamily="50" charset="-128"/>
                <a:ea typeface="Meiryo UI" panose="020B0604030504040204" pitchFamily="50" charset="-128"/>
              </a:rPr>
              <a:t>府域の現状</a:t>
            </a:r>
          </a:p>
        </p:txBody>
      </p:sp>
    </p:spTree>
    <p:extLst>
      <p:ext uri="{BB962C8B-B14F-4D97-AF65-F5344CB8AC3E}">
        <p14:creationId xmlns:p14="http://schemas.microsoft.com/office/powerpoint/2010/main" val="1661450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3">
            <a:extLst>
              <a:ext uri="{FF2B5EF4-FFF2-40B4-BE49-F238E27FC236}">
                <a16:creationId xmlns:a16="http://schemas.microsoft.com/office/drawing/2014/main" id="{69D51D1F-001D-47A2-AF76-3CD3B5655792}"/>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２－５　脱炭素モビリティの普及促進（これまでの府の取組）</a:t>
            </a:r>
          </a:p>
        </p:txBody>
      </p:sp>
      <p:sp>
        <p:nvSpPr>
          <p:cNvPr id="10" name="スライド番号プレースホルダー 9">
            <a:extLst>
              <a:ext uri="{FF2B5EF4-FFF2-40B4-BE49-F238E27FC236}">
                <a16:creationId xmlns:a16="http://schemas.microsoft.com/office/drawing/2014/main" id="{1C5D63DF-3B69-820C-7A08-B055A043BBBD}"/>
              </a:ext>
            </a:extLst>
          </p:cNvPr>
          <p:cNvSpPr>
            <a:spLocks noGrp="1"/>
          </p:cNvSpPr>
          <p:nvPr>
            <p:ph type="sldNum" sz="quarter" idx="12"/>
          </p:nvPr>
        </p:nvSpPr>
        <p:spPr>
          <a:xfrm>
            <a:off x="7593258" y="1106"/>
            <a:ext cx="2311400" cy="365125"/>
          </a:xfrm>
        </p:spPr>
        <p:txBody>
          <a:bodyPr vert="horz" lIns="91440" tIns="45720" rIns="91440" bIns="45720" rtlCol="0" anchor="ctr"/>
          <a:lstStyle/>
          <a:p>
            <a:fld id="{03334358-8247-4568-97F9-9763B8C66191}" type="slidenum">
              <a:rPr lang="ja-JP" altLang="en-US" sz="1400" b="1">
                <a:solidFill>
                  <a:schemeClr val="bg1"/>
                </a:solidFill>
                <a:latin typeface="BIZ UDPゴシック" panose="020B0400000000000000" pitchFamily="50" charset="-128"/>
                <a:ea typeface="BIZ UDPゴシック" panose="020B0400000000000000" pitchFamily="50" charset="-128"/>
              </a:rPr>
              <a:pPr/>
              <a:t>24</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012B2586-7B3D-47DE-A55A-0CBBD42F27E5}"/>
              </a:ext>
            </a:extLst>
          </p:cNvPr>
          <p:cNvPicPr>
            <a:picLocks noChangeAspect="1"/>
          </p:cNvPicPr>
          <p:nvPr/>
        </p:nvPicPr>
        <p:blipFill>
          <a:blip r:embed="rId2"/>
          <a:stretch>
            <a:fillRect/>
          </a:stretch>
        </p:blipFill>
        <p:spPr>
          <a:xfrm>
            <a:off x="488504" y="404664"/>
            <a:ext cx="8922069" cy="6264696"/>
          </a:xfrm>
          <a:prstGeom prst="rect">
            <a:avLst/>
          </a:prstGeom>
        </p:spPr>
      </p:pic>
    </p:spTree>
    <p:extLst>
      <p:ext uri="{BB962C8B-B14F-4D97-AF65-F5344CB8AC3E}">
        <p14:creationId xmlns:p14="http://schemas.microsoft.com/office/powerpoint/2010/main" val="1864389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矢印コネクタ 9">
            <a:extLst>
              <a:ext uri="{FF2B5EF4-FFF2-40B4-BE49-F238E27FC236}">
                <a16:creationId xmlns:a16="http://schemas.microsoft.com/office/drawing/2014/main" id="{5CCB75AD-B522-4499-A85D-1717744C6530}"/>
              </a:ext>
            </a:extLst>
          </p:cNvPr>
          <p:cNvCxnSpPr>
            <a:cxnSpLocks/>
          </p:cNvCxnSpPr>
          <p:nvPr/>
        </p:nvCxnSpPr>
        <p:spPr>
          <a:xfrm>
            <a:off x="2615740" y="805529"/>
            <a:ext cx="72338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角丸四角形 3">
            <a:extLst>
              <a:ext uri="{FF2B5EF4-FFF2-40B4-BE49-F238E27FC236}">
                <a16:creationId xmlns:a16="http://schemas.microsoft.com/office/drawing/2014/main" id="{EDF58FAF-F408-4992-ACAA-FD1EC6879B22}"/>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a:spcBef>
                <a:spcPts val="3000"/>
              </a:spcBef>
            </a:pPr>
            <a:r>
              <a:rPr lang="ja-JP" altLang="en-US" sz="2000" b="1" dirty="0">
                <a:latin typeface="Meiryo UI" panose="020B0604030504040204" pitchFamily="50" charset="-128"/>
                <a:ea typeface="Meiryo UI" panose="020B0604030504040204" pitchFamily="50" charset="-128"/>
              </a:rPr>
              <a:t>　２－５　脱炭素モビリティの普及促進（国や自動車業界団体等のロードマップ・目標等）</a:t>
            </a:r>
            <a:endParaRPr lang="en-US" altLang="ja-JP" sz="2000" b="1" dirty="0">
              <a:latin typeface="Meiryo UI" panose="020B0604030504040204" pitchFamily="50" charset="-128"/>
              <a:ea typeface="Meiryo UI" panose="020B0604030504040204" pitchFamily="50" charset="-128"/>
            </a:endParaRPr>
          </a:p>
        </p:txBody>
      </p:sp>
      <p:sp>
        <p:nvSpPr>
          <p:cNvPr id="6" name="スライド番号プレースホルダー 9">
            <a:extLst>
              <a:ext uri="{FF2B5EF4-FFF2-40B4-BE49-F238E27FC236}">
                <a16:creationId xmlns:a16="http://schemas.microsoft.com/office/drawing/2014/main" id="{385E4783-3064-4A9B-BD08-6FE9EF2F669C}"/>
              </a:ext>
            </a:extLst>
          </p:cNvPr>
          <p:cNvSpPr txBox="1">
            <a:spLocks/>
          </p:cNvSpPr>
          <p:nvPr/>
        </p:nvSpPr>
        <p:spPr>
          <a:xfrm>
            <a:off x="7593258" y="1106"/>
            <a:ext cx="2311400" cy="365125"/>
          </a:xfrm>
          <a:prstGeom prst="rect">
            <a:avLst/>
          </a:prstGeom>
        </p:spPr>
        <p:txBody>
          <a:bodyPr vert="horz" lIns="91440" tIns="45720" rIns="91440" bIns="45720" rtlCol="0" anchor="ctr"/>
          <a:lstStyle>
            <a:defPPr>
              <a:defRPr lang="ja-JP"/>
            </a:defPPr>
            <a:lvl1pPr marL="0" algn="r" defTabSz="921715" rtl="0" eaLnBrk="1" latinLnBrk="0" hangingPunct="1">
              <a:defRPr kumimoji="1" sz="1200" kern="1200">
                <a:solidFill>
                  <a:schemeClr val="tx1">
                    <a:tint val="75000"/>
                  </a:schemeClr>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a:lstStyle>
          <a:p>
            <a:fld id="{03334358-8247-4568-97F9-9763B8C66191}" type="slidenum">
              <a:rPr lang="ja-JP" altLang="en-US" sz="1400" b="1" smtClean="0">
                <a:solidFill>
                  <a:schemeClr val="bg1"/>
                </a:solidFill>
                <a:latin typeface="BIZ UDPゴシック" panose="020B0400000000000000" pitchFamily="50" charset="-128"/>
                <a:ea typeface="BIZ UDPゴシック" panose="020B0400000000000000" pitchFamily="50" charset="-128"/>
              </a:rPr>
              <a:pPr/>
              <a:t>25</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12" name="楕円 11">
            <a:extLst>
              <a:ext uri="{FF2B5EF4-FFF2-40B4-BE49-F238E27FC236}">
                <a16:creationId xmlns:a16="http://schemas.microsoft.com/office/drawing/2014/main" id="{3B5C5053-DFDF-40E0-BE42-8F1C814ACF71}"/>
              </a:ext>
            </a:extLst>
          </p:cNvPr>
          <p:cNvSpPr/>
          <p:nvPr/>
        </p:nvSpPr>
        <p:spPr>
          <a:xfrm>
            <a:off x="2589937" y="738727"/>
            <a:ext cx="130815" cy="133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spc="-40">
              <a:solidFill>
                <a:schemeClr val="tx1"/>
              </a:solidFill>
            </a:endParaRPr>
          </a:p>
        </p:txBody>
      </p:sp>
      <p:sp>
        <p:nvSpPr>
          <p:cNvPr id="14" name="楕円 13">
            <a:extLst>
              <a:ext uri="{FF2B5EF4-FFF2-40B4-BE49-F238E27FC236}">
                <a16:creationId xmlns:a16="http://schemas.microsoft.com/office/drawing/2014/main" id="{FC966B7E-BBBF-48C7-A704-5E5B4993C811}"/>
              </a:ext>
            </a:extLst>
          </p:cNvPr>
          <p:cNvSpPr/>
          <p:nvPr/>
        </p:nvSpPr>
        <p:spPr>
          <a:xfrm>
            <a:off x="3204406" y="738718"/>
            <a:ext cx="130815" cy="133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spc="-40">
              <a:solidFill>
                <a:schemeClr val="tx1"/>
              </a:solidFill>
            </a:endParaRPr>
          </a:p>
        </p:txBody>
      </p:sp>
      <p:sp>
        <p:nvSpPr>
          <p:cNvPr id="15" name="楕円 14">
            <a:extLst>
              <a:ext uri="{FF2B5EF4-FFF2-40B4-BE49-F238E27FC236}">
                <a16:creationId xmlns:a16="http://schemas.microsoft.com/office/drawing/2014/main" id="{A5FB8B17-5211-4971-9D90-E4E1971A133E}"/>
              </a:ext>
            </a:extLst>
          </p:cNvPr>
          <p:cNvSpPr/>
          <p:nvPr/>
        </p:nvSpPr>
        <p:spPr>
          <a:xfrm>
            <a:off x="3858478" y="738718"/>
            <a:ext cx="130815" cy="133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spc="-40">
              <a:solidFill>
                <a:schemeClr val="tx1"/>
              </a:solidFill>
            </a:endParaRPr>
          </a:p>
        </p:txBody>
      </p:sp>
      <p:sp>
        <p:nvSpPr>
          <p:cNvPr id="16" name="楕円 15">
            <a:extLst>
              <a:ext uri="{FF2B5EF4-FFF2-40B4-BE49-F238E27FC236}">
                <a16:creationId xmlns:a16="http://schemas.microsoft.com/office/drawing/2014/main" id="{1C9828A2-B308-48FC-B556-E88DE5845CDA}"/>
              </a:ext>
            </a:extLst>
          </p:cNvPr>
          <p:cNvSpPr/>
          <p:nvPr/>
        </p:nvSpPr>
        <p:spPr>
          <a:xfrm>
            <a:off x="4512551" y="738718"/>
            <a:ext cx="130815" cy="133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spc="-40">
              <a:solidFill>
                <a:schemeClr val="tx1"/>
              </a:solidFill>
            </a:endParaRPr>
          </a:p>
        </p:txBody>
      </p:sp>
      <p:sp>
        <p:nvSpPr>
          <p:cNvPr id="17" name="楕円 16">
            <a:extLst>
              <a:ext uri="{FF2B5EF4-FFF2-40B4-BE49-F238E27FC236}">
                <a16:creationId xmlns:a16="http://schemas.microsoft.com/office/drawing/2014/main" id="{9A0A389E-91B9-427E-AB78-5115F7DCFE62}"/>
              </a:ext>
            </a:extLst>
          </p:cNvPr>
          <p:cNvSpPr/>
          <p:nvPr/>
        </p:nvSpPr>
        <p:spPr>
          <a:xfrm>
            <a:off x="5166624" y="738718"/>
            <a:ext cx="130815" cy="133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spc="-40">
              <a:solidFill>
                <a:schemeClr val="tx1"/>
              </a:solidFill>
            </a:endParaRPr>
          </a:p>
        </p:txBody>
      </p:sp>
      <p:sp>
        <p:nvSpPr>
          <p:cNvPr id="18" name="楕円 17">
            <a:extLst>
              <a:ext uri="{FF2B5EF4-FFF2-40B4-BE49-F238E27FC236}">
                <a16:creationId xmlns:a16="http://schemas.microsoft.com/office/drawing/2014/main" id="{B1E00514-514A-4CCB-B59F-1E9B2CA7B5C9}"/>
              </a:ext>
            </a:extLst>
          </p:cNvPr>
          <p:cNvSpPr/>
          <p:nvPr/>
        </p:nvSpPr>
        <p:spPr>
          <a:xfrm>
            <a:off x="5820696" y="738727"/>
            <a:ext cx="130815" cy="133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spc="-40">
              <a:solidFill>
                <a:schemeClr val="tx1"/>
              </a:solidFill>
            </a:endParaRPr>
          </a:p>
        </p:txBody>
      </p:sp>
      <p:sp>
        <p:nvSpPr>
          <p:cNvPr id="19" name="楕円 18">
            <a:extLst>
              <a:ext uri="{FF2B5EF4-FFF2-40B4-BE49-F238E27FC236}">
                <a16:creationId xmlns:a16="http://schemas.microsoft.com/office/drawing/2014/main" id="{612402B3-1EB1-4048-8151-F19B0CE0572C}"/>
              </a:ext>
            </a:extLst>
          </p:cNvPr>
          <p:cNvSpPr/>
          <p:nvPr/>
        </p:nvSpPr>
        <p:spPr>
          <a:xfrm>
            <a:off x="7014829" y="738718"/>
            <a:ext cx="130815" cy="133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spc="-40">
              <a:solidFill>
                <a:schemeClr val="tx1"/>
              </a:solidFill>
            </a:endParaRPr>
          </a:p>
        </p:txBody>
      </p:sp>
      <p:sp>
        <p:nvSpPr>
          <p:cNvPr id="20" name="楕円 19">
            <a:extLst>
              <a:ext uri="{FF2B5EF4-FFF2-40B4-BE49-F238E27FC236}">
                <a16:creationId xmlns:a16="http://schemas.microsoft.com/office/drawing/2014/main" id="{BDE56114-93FD-44E1-9C4F-7E17FDAB8817}"/>
              </a:ext>
            </a:extLst>
          </p:cNvPr>
          <p:cNvSpPr/>
          <p:nvPr/>
        </p:nvSpPr>
        <p:spPr>
          <a:xfrm>
            <a:off x="8350577" y="738718"/>
            <a:ext cx="130815" cy="133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spc="-40">
              <a:solidFill>
                <a:schemeClr val="tx1"/>
              </a:solidFill>
            </a:endParaRPr>
          </a:p>
        </p:txBody>
      </p:sp>
      <p:sp>
        <p:nvSpPr>
          <p:cNvPr id="24" name="正方形/長方形 23">
            <a:extLst>
              <a:ext uri="{FF2B5EF4-FFF2-40B4-BE49-F238E27FC236}">
                <a16:creationId xmlns:a16="http://schemas.microsoft.com/office/drawing/2014/main" id="{27921AAB-BD13-4E0D-A37F-137825039090}"/>
              </a:ext>
            </a:extLst>
          </p:cNvPr>
          <p:cNvSpPr/>
          <p:nvPr/>
        </p:nvSpPr>
        <p:spPr>
          <a:xfrm>
            <a:off x="2288704" y="404664"/>
            <a:ext cx="654073" cy="267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spc="-40" dirty="0">
                <a:solidFill>
                  <a:schemeClr val="tx1"/>
                </a:solidFill>
              </a:rPr>
              <a:t>2025</a:t>
            </a:r>
            <a:endParaRPr lang="ja-JP" altLang="en-US" sz="1600" spc="-40" dirty="0">
              <a:solidFill>
                <a:schemeClr val="tx1"/>
              </a:solidFill>
            </a:endParaRPr>
          </a:p>
        </p:txBody>
      </p:sp>
      <p:sp>
        <p:nvSpPr>
          <p:cNvPr id="25" name="正方形/長方形 24">
            <a:extLst>
              <a:ext uri="{FF2B5EF4-FFF2-40B4-BE49-F238E27FC236}">
                <a16:creationId xmlns:a16="http://schemas.microsoft.com/office/drawing/2014/main" id="{DFB0FEA4-BA87-4250-BD6A-531DD88656F4}"/>
              </a:ext>
            </a:extLst>
          </p:cNvPr>
          <p:cNvSpPr/>
          <p:nvPr/>
        </p:nvSpPr>
        <p:spPr>
          <a:xfrm>
            <a:off x="2942777" y="404664"/>
            <a:ext cx="654073" cy="267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spc="-40" dirty="0">
                <a:solidFill>
                  <a:schemeClr val="tx1"/>
                </a:solidFill>
              </a:rPr>
              <a:t>2026</a:t>
            </a:r>
            <a:endParaRPr lang="ja-JP" altLang="en-US" sz="1600" spc="-40" dirty="0">
              <a:solidFill>
                <a:schemeClr val="tx1"/>
              </a:solidFill>
            </a:endParaRPr>
          </a:p>
        </p:txBody>
      </p:sp>
      <p:sp>
        <p:nvSpPr>
          <p:cNvPr id="26" name="正方形/長方形 25">
            <a:extLst>
              <a:ext uri="{FF2B5EF4-FFF2-40B4-BE49-F238E27FC236}">
                <a16:creationId xmlns:a16="http://schemas.microsoft.com/office/drawing/2014/main" id="{45ED749D-3F0F-49C5-B048-4B3488009B88}"/>
              </a:ext>
            </a:extLst>
          </p:cNvPr>
          <p:cNvSpPr/>
          <p:nvPr/>
        </p:nvSpPr>
        <p:spPr>
          <a:xfrm>
            <a:off x="3596849" y="404664"/>
            <a:ext cx="654073" cy="267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spc="-40" dirty="0">
                <a:solidFill>
                  <a:schemeClr val="tx1"/>
                </a:solidFill>
              </a:rPr>
              <a:t>2027</a:t>
            </a:r>
            <a:endParaRPr lang="ja-JP" altLang="en-US" sz="1600" spc="-40" dirty="0">
              <a:solidFill>
                <a:schemeClr val="tx1"/>
              </a:solidFill>
            </a:endParaRPr>
          </a:p>
        </p:txBody>
      </p:sp>
      <p:sp>
        <p:nvSpPr>
          <p:cNvPr id="27" name="正方形/長方形 26">
            <a:extLst>
              <a:ext uri="{FF2B5EF4-FFF2-40B4-BE49-F238E27FC236}">
                <a16:creationId xmlns:a16="http://schemas.microsoft.com/office/drawing/2014/main" id="{C949F1C1-DE4C-4960-88D5-8F876BADF70A}"/>
              </a:ext>
            </a:extLst>
          </p:cNvPr>
          <p:cNvSpPr/>
          <p:nvPr/>
        </p:nvSpPr>
        <p:spPr>
          <a:xfrm>
            <a:off x="4250922" y="404664"/>
            <a:ext cx="654073" cy="267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spc="-40" dirty="0">
                <a:solidFill>
                  <a:schemeClr val="tx1"/>
                </a:solidFill>
              </a:rPr>
              <a:t>2028</a:t>
            </a:r>
            <a:endParaRPr lang="ja-JP" altLang="en-US" sz="1600" spc="-40" dirty="0">
              <a:solidFill>
                <a:schemeClr val="tx1"/>
              </a:solidFill>
            </a:endParaRPr>
          </a:p>
        </p:txBody>
      </p:sp>
      <p:sp>
        <p:nvSpPr>
          <p:cNvPr id="28" name="正方形/長方形 27">
            <a:extLst>
              <a:ext uri="{FF2B5EF4-FFF2-40B4-BE49-F238E27FC236}">
                <a16:creationId xmlns:a16="http://schemas.microsoft.com/office/drawing/2014/main" id="{EFAB0AFB-6EFD-486A-A019-56019184E131}"/>
              </a:ext>
            </a:extLst>
          </p:cNvPr>
          <p:cNvSpPr/>
          <p:nvPr/>
        </p:nvSpPr>
        <p:spPr>
          <a:xfrm>
            <a:off x="4904995" y="404664"/>
            <a:ext cx="654073" cy="267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spc="-40" dirty="0">
                <a:solidFill>
                  <a:schemeClr val="tx1"/>
                </a:solidFill>
              </a:rPr>
              <a:t>2029</a:t>
            </a:r>
            <a:endParaRPr lang="ja-JP" altLang="en-US" sz="1600" spc="-40" dirty="0">
              <a:solidFill>
                <a:schemeClr val="tx1"/>
              </a:solidFill>
            </a:endParaRPr>
          </a:p>
        </p:txBody>
      </p:sp>
      <p:sp>
        <p:nvSpPr>
          <p:cNvPr id="29" name="正方形/長方形 28">
            <a:extLst>
              <a:ext uri="{FF2B5EF4-FFF2-40B4-BE49-F238E27FC236}">
                <a16:creationId xmlns:a16="http://schemas.microsoft.com/office/drawing/2014/main" id="{9373F257-C8CD-4535-920B-1EBC39DFAB71}"/>
              </a:ext>
            </a:extLst>
          </p:cNvPr>
          <p:cNvSpPr/>
          <p:nvPr/>
        </p:nvSpPr>
        <p:spPr>
          <a:xfrm>
            <a:off x="5559067" y="404664"/>
            <a:ext cx="654073" cy="267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spc="-40" dirty="0">
                <a:solidFill>
                  <a:schemeClr val="tx1"/>
                </a:solidFill>
              </a:rPr>
              <a:t>2030</a:t>
            </a:r>
            <a:endParaRPr lang="ja-JP" altLang="en-US" sz="1600" spc="-40" dirty="0">
              <a:solidFill>
                <a:schemeClr val="tx1"/>
              </a:solidFill>
            </a:endParaRPr>
          </a:p>
        </p:txBody>
      </p:sp>
      <p:sp>
        <p:nvSpPr>
          <p:cNvPr id="30" name="正方形/長方形 29">
            <a:extLst>
              <a:ext uri="{FF2B5EF4-FFF2-40B4-BE49-F238E27FC236}">
                <a16:creationId xmlns:a16="http://schemas.microsoft.com/office/drawing/2014/main" id="{410DA9DF-DF3A-425B-80A0-B51521BE8F72}"/>
              </a:ext>
            </a:extLst>
          </p:cNvPr>
          <p:cNvSpPr/>
          <p:nvPr/>
        </p:nvSpPr>
        <p:spPr>
          <a:xfrm>
            <a:off x="6753200" y="404664"/>
            <a:ext cx="654073" cy="267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spc="-40" dirty="0">
                <a:solidFill>
                  <a:schemeClr val="tx1"/>
                </a:solidFill>
              </a:rPr>
              <a:t>2035</a:t>
            </a:r>
            <a:endParaRPr lang="ja-JP" altLang="en-US" sz="1600" spc="-40" dirty="0">
              <a:solidFill>
                <a:schemeClr val="tx1"/>
              </a:solidFill>
            </a:endParaRPr>
          </a:p>
        </p:txBody>
      </p:sp>
      <p:sp>
        <p:nvSpPr>
          <p:cNvPr id="31" name="正方形/長方形 30">
            <a:extLst>
              <a:ext uri="{FF2B5EF4-FFF2-40B4-BE49-F238E27FC236}">
                <a16:creationId xmlns:a16="http://schemas.microsoft.com/office/drawing/2014/main" id="{6F204832-8189-4A37-8DF1-F8E3CD835189}"/>
              </a:ext>
            </a:extLst>
          </p:cNvPr>
          <p:cNvSpPr/>
          <p:nvPr/>
        </p:nvSpPr>
        <p:spPr>
          <a:xfrm>
            <a:off x="8049344" y="404664"/>
            <a:ext cx="654073" cy="267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spc="-40" dirty="0">
                <a:solidFill>
                  <a:schemeClr val="tx1"/>
                </a:solidFill>
              </a:rPr>
              <a:t>2040</a:t>
            </a:r>
            <a:endParaRPr lang="ja-JP" altLang="en-US" sz="1600" spc="-40" dirty="0">
              <a:solidFill>
                <a:schemeClr val="tx1"/>
              </a:solidFill>
            </a:endParaRPr>
          </a:p>
        </p:txBody>
      </p:sp>
      <p:sp>
        <p:nvSpPr>
          <p:cNvPr id="34" name="正方形/長方形 33">
            <a:extLst>
              <a:ext uri="{FF2B5EF4-FFF2-40B4-BE49-F238E27FC236}">
                <a16:creationId xmlns:a16="http://schemas.microsoft.com/office/drawing/2014/main" id="{84F85283-BBEB-47FD-9501-2C0434AB0BC2}"/>
              </a:ext>
            </a:extLst>
          </p:cNvPr>
          <p:cNvSpPr/>
          <p:nvPr/>
        </p:nvSpPr>
        <p:spPr>
          <a:xfrm>
            <a:off x="162221" y="1034111"/>
            <a:ext cx="936104" cy="216278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電動車</a:t>
            </a:r>
          </a:p>
        </p:txBody>
      </p:sp>
      <p:sp>
        <p:nvSpPr>
          <p:cNvPr id="35" name="正方形/長方形 34">
            <a:extLst>
              <a:ext uri="{FF2B5EF4-FFF2-40B4-BE49-F238E27FC236}">
                <a16:creationId xmlns:a16="http://schemas.microsoft.com/office/drawing/2014/main" id="{2B048464-3E79-4CDD-8C9D-6EB092310F7D}"/>
              </a:ext>
            </a:extLst>
          </p:cNvPr>
          <p:cNvSpPr/>
          <p:nvPr/>
        </p:nvSpPr>
        <p:spPr>
          <a:xfrm>
            <a:off x="162221" y="3276759"/>
            <a:ext cx="936104" cy="1388292"/>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充電・</a:t>
            </a:r>
            <a:endParaRPr kumimoji="1" lang="en-US" altLang="ja-JP" sz="1600" b="1" dirty="0">
              <a:solidFill>
                <a:schemeClr val="tx1"/>
              </a:solidFill>
            </a:endParaRPr>
          </a:p>
          <a:p>
            <a:pPr algn="ctr"/>
            <a:r>
              <a:rPr kumimoji="1" lang="ja-JP" altLang="en-US" sz="1600" b="1" dirty="0">
                <a:solidFill>
                  <a:schemeClr val="tx1"/>
                </a:solidFill>
              </a:rPr>
              <a:t>充填</a:t>
            </a:r>
            <a:endParaRPr kumimoji="1" lang="en-US" altLang="ja-JP" sz="1600" b="1" dirty="0">
              <a:solidFill>
                <a:schemeClr val="tx1"/>
              </a:solidFill>
            </a:endParaRPr>
          </a:p>
          <a:p>
            <a:pPr algn="ctr"/>
            <a:r>
              <a:rPr lang="ja-JP" altLang="en-US" sz="1600" b="1" dirty="0">
                <a:solidFill>
                  <a:schemeClr val="tx1"/>
                </a:solidFill>
              </a:rPr>
              <a:t>インフラ</a:t>
            </a:r>
            <a:endParaRPr kumimoji="1" lang="ja-JP" altLang="en-US" sz="1600" b="1" dirty="0">
              <a:solidFill>
                <a:schemeClr val="tx1"/>
              </a:solidFill>
            </a:endParaRPr>
          </a:p>
        </p:txBody>
      </p:sp>
      <p:sp>
        <p:nvSpPr>
          <p:cNvPr id="36" name="正方形/長方形 35">
            <a:extLst>
              <a:ext uri="{FF2B5EF4-FFF2-40B4-BE49-F238E27FC236}">
                <a16:creationId xmlns:a16="http://schemas.microsoft.com/office/drawing/2014/main" id="{F512603F-1003-413B-88AD-0AC1CBEEE7F5}"/>
              </a:ext>
            </a:extLst>
          </p:cNvPr>
          <p:cNvSpPr/>
          <p:nvPr/>
        </p:nvSpPr>
        <p:spPr>
          <a:xfrm>
            <a:off x="155782" y="4775702"/>
            <a:ext cx="942543" cy="187377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燃料</a:t>
            </a:r>
            <a:endParaRPr kumimoji="1" lang="en-US" altLang="ja-JP" sz="1600" b="1" dirty="0">
              <a:solidFill>
                <a:schemeClr val="tx1"/>
              </a:solidFill>
            </a:endParaRPr>
          </a:p>
          <a:p>
            <a:pPr algn="ctr"/>
            <a:r>
              <a:rPr kumimoji="1" lang="en-US" altLang="ja-JP" sz="1600" b="1" dirty="0">
                <a:solidFill>
                  <a:schemeClr val="tx1"/>
                </a:solidFill>
              </a:rPr>
              <a:t>CN</a:t>
            </a:r>
            <a:r>
              <a:rPr kumimoji="1" lang="ja-JP" altLang="en-US" sz="1600" b="1" dirty="0">
                <a:solidFill>
                  <a:schemeClr val="tx1"/>
                </a:solidFill>
              </a:rPr>
              <a:t>化</a:t>
            </a:r>
            <a:endParaRPr kumimoji="1" lang="en-US" altLang="ja-JP" sz="1600" b="1" dirty="0">
              <a:solidFill>
                <a:schemeClr val="tx1"/>
              </a:solidFill>
            </a:endParaRPr>
          </a:p>
        </p:txBody>
      </p:sp>
      <p:sp>
        <p:nvSpPr>
          <p:cNvPr id="51" name="矢印: 山形 50">
            <a:extLst>
              <a:ext uri="{FF2B5EF4-FFF2-40B4-BE49-F238E27FC236}">
                <a16:creationId xmlns:a16="http://schemas.microsoft.com/office/drawing/2014/main" id="{BE24DDEC-6A86-4A10-882F-0B8E791FB134}"/>
              </a:ext>
            </a:extLst>
          </p:cNvPr>
          <p:cNvSpPr/>
          <p:nvPr/>
        </p:nvSpPr>
        <p:spPr>
          <a:xfrm>
            <a:off x="2454899" y="4725145"/>
            <a:ext cx="2282077" cy="446554"/>
          </a:xfrm>
          <a:prstGeom prst="chevron">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パイロットプラント</a:t>
            </a:r>
            <a:endParaRPr lang="en-US" altLang="ja-JP" sz="1400" dirty="0">
              <a:solidFill>
                <a:schemeClr val="tx1"/>
              </a:solidFill>
            </a:endParaRPr>
          </a:p>
          <a:p>
            <a:pPr algn="ctr"/>
            <a:r>
              <a:rPr kumimoji="1" lang="ja-JP" altLang="en-US" sz="1400" dirty="0">
                <a:solidFill>
                  <a:schemeClr val="tx1"/>
                </a:solidFill>
              </a:rPr>
              <a:t>実証</a:t>
            </a:r>
          </a:p>
        </p:txBody>
      </p:sp>
      <p:sp>
        <p:nvSpPr>
          <p:cNvPr id="52" name="正方形/長方形 51">
            <a:extLst>
              <a:ext uri="{FF2B5EF4-FFF2-40B4-BE49-F238E27FC236}">
                <a16:creationId xmlns:a16="http://schemas.microsoft.com/office/drawing/2014/main" id="{206D007F-747C-489B-B1FA-FF44B21CA131}"/>
              </a:ext>
            </a:extLst>
          </p:cNvPr>
          <p:cNvSpPr/>
          <p:nvPr/>
        </p:nvSpPr>
        <p:spPr>
          <a:xfrm>
            <a:off x="1136576" y="4775702"/>
            <a:ext cx="1268784" cy="45349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合成燃料</a:t>
            </a:r>
            <a:endParaRPr kumimoji="1" lang="en-US" altLang="ja-JP" sz="1600" dirty="0">
              <a:solidFill>
                <a:schemeClr val="tx1"/>
              </a:solidFill>
            </a:endParaRPr>
          </a:p>
        </p:txBody>
      </p:sp>
      <p:sp>
        <p:nvSpPr>
          <p:cNvPr id="53" name="正方形/長方形 52">
            <a:extLst>
              <a:ext uri="{FF2B5EF4-FFF2-40B4-BE49-F238E27FC236}">
                <a16:creationId xmlns:a16="http://schemas.microsoft.com/office/drawing/2014/main" id="{32757479-CB90-4A2C-A10E-9C8007B94819}"/>
              </a:ext>
            </a:extLst>
          </p:cNvPr>
          <p:cNvSpPr/>
          <p:nvPr/>
        </p:nvSpPr>
        <p:spPr>
          <a:xfrm>
            <a:off x="1142220" y="5301541"/>
            <a:ext cx="1268784" cy="359707"/>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合成メタン</a:t>
            </a:r>
            <a:endParaRPr kumimoji="1" lang="en-US" altLang="ja-JP" sz="1600" dirty="0">
              <a:solidFill>
                <a:schemeClr val="tx1"/>
              </a:solidFill>
            </a:endParaRPr>
          </a:p>
        </p:txBody>
      </p:sp>
      <p:sp>
        <p:nvSpPr>
          <p:cNvPr id="54" name="正方形/長方形 53">
            <a:extLst>
              <a:ext uri="{FF2B5EF4-FFF2-40B4-BE49-F238E27FC236}">
                <a16:creationId xmlns:a16="http://schemas.microsoft.com/office/drawing/2014/main" id="{B56A1AB0-9389-4A85-A4B3-ABDDE0CE28F5}"/>
              </a:ext>
            </a:extLst>
          </p:cNvPr>
          <p:cNvSpPr/>
          <p:nvPr/>
        </p:nvSpPr>
        <p:spPr>
          <a:xfrm>
            <a:off x="1142220" y="5758007"/>
            <a:ext cx="1268784" cy="407297"/>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SAF</a:t>
            </a:r>
          </a:p>
        </p:txBody>
      </p:sp>
      <p:sp>
        <p:nvSpPr>
          <p:cNvPr id="55" name="正方形/長方形 54">
            <a:extLst>
              <a:ext uri="{FF2B5EF4-FFF2-40B4-BE49-F238E27FC236}">
                <a16:creationId xmlns:a16="http://schemas.microsoft.com/office/drawing/2014/main" id="{808A589D-96ED-4D64-AD74-A044A39CD78D}"/>
              </a:ext>
            </a:extLst>
          </p:cNvPr>
          <p:cNvSpPr/>
          <p:nvPr/>
        </p:nvSpPr>
        <p:spPr>
          <a:xfrm>
            <a:off x="1142220" y="6262063"/>
            <a:ext cx="1268784" cy="407297"/>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バイオ燃料</a:t>
            </a:r>
            <a:endParaRPr kumimoji="1" lang="en-US" altLang="ja-JP" sz="1600" dirty="0">
              <a:solidFill>
                <a:schemeClr val="tx1"/>
              </a:solidFill>
            </a:endParaRPr>
          </a:p>
        </p:txBody>
      </p:sp>
      <p:sp>
        <p:nvSpPr>
          <p:cNvPr id="56" name="矢印: 山形 55">
            <a:extLst>
              <a:ext uri="{FF2B5EF4-FFF2-40B4-BE49-F238E27FC236}">
                <a16:creationId xmlns:a16="http://schemas.microsoft.com/office/drawing/2014/main" id="{FC5985EF-A516-488E-8A26-573504018B74}"/>
              </a:ext>
            </a:extLst>
          </p:cNvPr>
          <p:cNvSpPr/>
          <p:nvPr/>
        </p:nvSpPr>
        <p:spPr>
          <a:xfrm>
            <a:off x="4643366" y="4725144"/>
            <a:ext cx="1349485" cy="446554"/>
          </a:xfrm>
          <a:prstGeom prst="chevron">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設備投資</a:t>
            </a:r>
            <a:endParaRPr kumimoji="1" lang="ja-JP" altLang="en-US" sz="1400" dirty="0">
              <a:solidFill>
                <a:schemeClr val="tx1"/>
              </a:solidFill>
            </a:endParaRPr>
          </a:p>
        </p:txBody>
      </p:sp>
      <p:sp>
        <p:nvSpPr>
          <p:cNvPr id="57" name="矢印: 山形 56">
            <a:extLst>
              <a:ext uri="{FF2B5EF4-FFF2-40B4-BE49-F238E27FC236}">
                <a16:creationId xmlns:a16="http://schemas.microsoft.com/office/drawing/2014/main" id="{F042C4CE-E3BB-4511-89B5-D4B8D370EC96}"/>
              </a:ext>
            </a:extLst>
          </p:cNvPr>
          <p:cNvSpPr/>
          <p:nvPr/>
        </p:nvSpPr>
        <p:spPr>
          <a:xfrm>
            <a:off x="5889105" y="4725144"/>
            <a:ext cx="1624536" cy="446554"/>
          </a:xfrm>
          <a:prstGeom prst="chevron">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e</a:t>
            </a:r>
            <a:r>
              <a:rPr kumimoji="1" lang="en-US" altLang="ja-JP" sz="1400" dirty="0">
                <a:solidFill>
                  <a:schemeClr val="tx1"/>
                </a:solidFill>
              </a:rPr>
              <a:t>-fuel</a:t>
            </a:r>
            <a:r>
              <a:rPr kumimoji="1" lang="ja-JP" altLang="en-US" sz="1400" dirty="0">
                <a:solidFill>
                  <a:schemeClr val="tx1"/>
                </a:solidFill>
              </a:rPr>
              <a:t>商用化</a:t>
            </a:r>
          </a:p>
        </p:txBody>
      </p:sp>
      <p:sp>
        <p:nvSpPr>
          <p:cNvPr id="58" name="矢印: 山形 57">
            <a:extLst>
              <a:ext uri="{FF2B5EF4-FFF2-40B4-BE49-F238E27FC236}">
                <a16:creationId xmlns:a16="http://schemas.microsoft.com/office/drawing/2014/main" id="{FF7E1367-8CD0-4B57-B7E9-50C0D42EC7CD}"/>
              </a:ext>
            </a:extLst>
          </p:cNvPr>
          <p:cNvSpPr/>
          <p:nvPr/>
        </p:nvSpPr>
        <p:spPr>
          <a:xfrm>
            <a:off x="7407273" y="4725144"/>
            <a:ext cx="2154239" cy="446554"/>
          </a:xfrm>
          <a:prstGeom prst="chevron">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生産量の拡大</a:t>
            </a:r>
            <a:endParaRPr lang="en-US" altLang="ja-JP" sz="1400" dirty="0">
              <a:solidFill>
                <a:schemeClr val="tx1"/>
              </a:solidFill>
            </a:endParaRPr>
          </a:p>
          <a:p>
            <a:pPr algn="ctr"/>
            <a:endParaRPr lang="en-US" altLang="ja-JP" sz="1400" dirty="0">
              <a:solidFill>
                <a:schemeClr val="tx1"/>
              </a:solidFill>
            </a:endParaRPr>
          </a:p>
        </p:txBody>
      </p:sp>
      <p:sp>
        <p:nvSpPr>
          <p:cNvPr id="60" name="矢印: 山形 59">
            <a:extLst>
              <a:ext uri="{FF2B5EF4-FFF2-40B4-BE49-F238E27FC236}">
                <a16:creationId xmlns:a16="http://schemas.microsoft.com/office/drawing/2014/main" id="{D6B61A33-B470-4ADA-B641-92B63BD969DB}"/>
              </a:ext>
            </a:extLst>
          </p:cNvPr>
          <p:cNvSpPr/>
          <p:nvPr/>
        </p:nvSpPr>
        <p:spPr>
          <a:xfrm>
            <a:off x="2454899" y="5229200"/>
            <a:ext cx="6472588" cy="446554"/>
          </a:xfrm>
          <a:prstGeom prst="chevron">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　大規模生産技術確立・ルール整備</a:t>
            </a:r>
            <a:endParaRPr lang="en-US" altLang="ja-JP" sz="1400" dirty="0">
              <a:solidFill>
                <a:schemeClr val="tx1"/>
              </a:solidFill>
            </a:endParaRPr>
          </a:p>
          <a:p>
            <a:r>
              <a:rPr kumimoji="1" lang="ja-JP" altLang="en-US" sz="1400" dirty="0">
                <a:solidFill>
                  <a:schemeClr val="tx1"/>
                </a:solidFill>
              </a:rPr>
              <a:t>　大規模投資による大量生産・供給</a:t>
            </a:r>
          </a:p>
        </p:txBody>
      </p:sp>
      <p:sp>
        <p:nvSpPr>
          <p:cNvPr id="67" name="楕円 66">
            <a:extLst>
              <a:ext uri="{FF2B5EF4-FFF2-40B4-BE49-F238E27FC236}">
                <a16:creationId xmlns:a16="http://schemas.microsoft.com/office/drawing/2014/main" id="{B0EF5E81-2401-426E-AB5F-39A747134A75}"/>
              </a:ext>
            </a:extLst>
          </p:cNvPr>
          <p:cNvSpPr/>
          <p:nvPr/>
        </p:nvSpPr>
        <p:spPr>
          <a:xfrm>
            <a:off x="9496704" y="740710"/>
            <a:ext cx="130815" cy="133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spc="-40">
              <a:solidFill>
                <a:schemeClr val="tx1"/>
              </a:solidFill>
            </a:endParaRPr>
          </a:p>
        </p:txBody>
      </p:sp>
      <p:sp>
        <p:nvSpPr>
          <p:cNvPr id="68" name="正方形/長方形 67">
            <a:extLst>
              <a:ext uri="{FF2B5EF4-FFF2-40B4-BE49-F238E27FC236}">
                <a16:creationId xmlns:a16="http://schemas.microsoft.com/office/drawing/2014/main" id="{CF016862-8EF0-4816-9D96-C7B90860DF59}"/>
              </a:ext>
            </a:extLst>
          </p:cNvPr>
          <p:cNvSpPr/>
          <p:nvPr/>
        </p:nvSpPr>
        <p:spPr>
          <a:xfrm>
            <a:off x="9195471" y="406656"/>
            <a:ext cx="654073" cy="267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spc="-40" dirty="0">
                <a:solidFill>
                  <a:schemeClr val="tx1"/>
                </a:solidFill>
              </a:rPr>
              <a:t>2050</a:t>
            </a:r>
            <a:endParaRPr lang="ja-JP" altLang="en-US" sz="1600" spc="-40" dirty="0">
              <a:solidFill>
                <a:schemeClr val="tx1"/>
              </a:solidFill>
            </a:endParaRPr>
          </a:p>
        </p:txBody>
      </p:sp>
      <p:sp>
        <p:nvSpPr>
          <p:cNvPr id="70" name="矢印: 山形 69">
            <a:extLst>
              <a:ext uri="{FF2B5EF4-FFF2-40B4-BE49-F238E27FC236}">
                <a16:creationId xmlns:a16="http://schemas.microsoft.com/office/drawing/2014/main" id="{E2D42917-4A3E-4B54-8EA5-BCC83A476B45}"/>
              </a:ext>
            </a:extLst>
          </p:cNvPr>
          <p:cNvSpPr/>
          <p:nvPr/>
        </p:nvSpPr>
        <p:spPr>
          <a:xfrm>
            <a:off x="2454899" y="6244256"/>
            <a:ext cx="3519121" cy="446554"/>
          </a:xfrm>
          <a:prstGeom prst="chevron">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spc="-50" dirty="0">
                <a:solidFill>
                  <a:schemeClr val="tx1"/>
                </a:solidFill>
              </a:rPr>
              <a:t>バイオ燃料利用拡大の実現可能性</a:t>
            </a:r>
            <a:endParaRPr kumimoji="1" lang="en-US" altLang="ja-JP" sz="1400" spc="-50" dirty="0">
              <a:solidFill>
                <a:schemeClr val="tx1"/>
              </a:solidFill>
            </a:endParaRPr>
          </a:p>
          <a:p>
            <a:r>
              <a:rPr lang="ja-JP" altLang="en-US" sz="1400" spc="-50" dirty="0">
                <a:solidFill>
                  <a:schemeClr val="tx1"/>
                </a:solidFill>
              </a:rPr>
              <a:t>必要な支援や制度の企画・立案</a:t>
            </a:r>
            <a:endParaRPr kumimoji="1" lang="ja-JP" altLang="en-US" sz="1400" spc="-50" dirty="0">
              <a:solidFill>
                <a:schemeClr val="tx1"/>
              </a:solidFill>
            </a:endParaRPr>
          </a:p>
        </p:txBody>
      </p:sp>
      <p:sp>
        <p:nvSpPr>
          <p:cNvPr id="71" name="矢印: 山形 70">
            <a:extLst>
              <a:ext uri="{FF2B5EF4-FFF2-40B4-BE49-F238E27FC236}">
                <a16:creationId xmlns:a16="http://schemas.microsoft.com/office/drawing/2014/main" id="{196AA113-6EA6-4F5B-8830-002792801B98}"/>
              </a:ext>
            </a:extLst>
          </p:cNvPr>
          <p:cNvSpPr/>
          <p:nvPr/>
        </p:nvSpPr>
        <p:spPr>
          <a:xfrm>
            <a:off x="6216649" y="6243634"/>
            <a:ext cx="1256631" cy="446554"/>
          </a:xfrm>
          <a:prstGeom prst="chevron">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400" spc="-100" dirty="0">
                <a:solidFill>
                  <a:schemeClr val="tx1"/>
                </a:solidFill>
              </a:rPr>
              <a:t>商用化</a:t>
            </a:r>
          </a:p>
        </p:txBody>
      </p:sp>
      <p:sp>
        <p:nvSpPr>
          <p:cNvPr id="72" name="矢印: 山形 71">
            <a:extLst>
              <a:ext uri="{FF2B5EF4-FFF2-40B4-BE49-F238E27FC236}">
                <a16:creationId xmlns:a16="http://schemas.microsoft.com/office/drawing/2014/main" id="{89D3F327-C638-4CDA-8366-59581F5EFB27}"/>
              </a:ext>
            </a:extLst>
          </p:cNvPr>
          <p:cNvSpPr/>
          <p:nvPr/>
        </p:nvSpPr>
        <p:spPr>
          <a:xfrm>
            <a:off x="7324597" y="6237312"/>
            <a:ext cx="2158112" cy="446554"/>
          </a:xfrm>
          <a:prstGeom prst="chevron">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400" dirty="0">
                <a:solidFill>
                  <a:schemeClr val="tx1"/>
                </a:solidFill>
              </a:rPr>
              <a:t>継続</a:t>
            </a:r>
            <a:endParaRPr lang="en-US" altLang="ja-JP" sz="1400" dirty="0">
              <a:solidFill>
                <a:schemeClr val="tx1"/>
              </a:solidFill>
            </a:endParaRPr>
          </a:p>
          <a:p>
            <a:pPr algn="r"/>
            <a:r>
              <a:rPr kumimoji="1" lang="ja-JP" altLang="en-US" sz="1400" dirty="0">
                <a:solidFill>
                  <a:schemeClr val="tx1"/>
                </a:solidFill>
              </a:rPr>
              <a:t>活用</a:t>
            </a:r>
          </a:p>
        </p:txBody>
      </p:sp>
      <p:sp>
        <p:nvSpPr>
          <p:cNvPr id="73" name="矢印: 山形 72">
            <a:extLst>
              <a:ext uri="{FF2B5EF4-FFF2-40B4-BE49-F238E27FC236}">
                <a16:creationId xmlns:a16="http://schemas.microsoft.com/office/drawing/2014/main" id="{F94F2D48-86C7-49CB-BAE3-F5626526F681}"/>
              </a:ext>
            </a:extLst>
          </p:cNvPr>
          <p:cNvSpPr/>
          <p:nvPr/>
        </p:nvSpPr>
        <p:spPr>
          <a:xfrm>
            <a:off x="2454899" y="1011859"/>
            <a:ext cx="3434113" cy="949015"/>
          </a:xfrm>
          <a:prstGeom prst="chevron">
            <a:avLst>
              <a:gd name="adj" fmla="val 44598"/>
            </a:avLst>
          </a:prstGeom>
          <a:solidFill>
            <a:srgbClr val="CC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・電動車ラインアップ拡大</a:t>
            </a:r>
            <a:endParaRPr lang="en-US" altLang="ja-JP" sz="1400" dirty="0">
              <a:solidFill>
                <a:schemeClr val="tx1"/>
              </a:solidFill>
            </a:endParaRPr>
          </a:p>
          <a:p>
            <a:r>
              <a:rPr lang="ja-JP" altLang="en-US" sz="1400" dirty="0">
                <a:solidFill>
                  <a:schemeClr val="tx1"/>
                </a:solidFill>
              </a:rPr>
              <a:t>　による電動車の普及加速化</a:t>
            </a:r>
            <a:endParaRPr lang="en-US" altLang="ja-JP" sz="1400" dirty="0">
              <a:solidFill>
                <a:schemeClr val="tx1"/>
              </a:solidFill>
            </a:endParaRPr>
          </a:p>
          <a:p>
            <a:r>
              <a:rPr lang="ja-JP" altLang="en-US" sz="1400" dirty="0">
                <a:solidFill>
                  <a:schemeClr val="tx1"/>
                </a:solidFill>
              </a:rPr>
              <a:t>・蓄電池の研究開発・普及</a:t>
            </a:r>
            <a:endParaRPr lang="en-US" altLang="ja-JP" sz="1400" dirty="0">
              <a:solidFill>
                <a:schemeClr val="tx1"/>
              </a:solidFill>
            </a:endParaRPr>
          </a:p>
          <a:p>
            <a:r>
              <a:rPr kumimoji="1" lang="ja-JP" altLang="en-US" sz="1400" spc="-20" dirty="0">
                <a:solidFill>
                  <a:schemeClr val="tx1"/>
                </a:solidFill>
              </a:rPr>
              <a:t>・水素重点地域による</a:t>
            </a:r>
            <a:r>
              <a:rPr kumimoji="1" lang="en-US" altLang="ja-JP" sz="1400" spc="-20" dirty="0">
                <a:solidFill>
                  <a:schemeClr val="tx1"/>
                </a:solidFill>
              </a:rPr>
              <a:t>FC</a:t>
            </a:r>
            <a:r>
              <a:rPr lang="ja-JP" altLang="en-US" sz="1400" spc="-20" dirty="0">
                <a:solidFill>
                  <a:schemeClr val="tx1"/>
                </a:solidFill>
              </a:rPr>
              <a:t>普及</a:t>
            </a:r>
            <a:endParaRPr kumimoji="1" lang="en-US" altLang="ja-JP" sz="1400" dirty="0">
              <a:solidFill>
                <a:schemeClr val="tx1"/>
              </a:solidFill>
            </a:endParaRPr>
          </a:p>
        </p:txBody>
      </p:sp>
      <p:sp>
        <p:nvSpPr>
          <p:cNvPr id="75" name="正方形/長方形 74">
            <a:extLst>
              <a:ext uri="{FF2B5EF4-FFF2-40B4-BE49-F238E27FC236}">
                <a16:creationId xmlns:a16="http://schemas.microsoft.com/office/drawing/2014/main" id="{E8CC2CA7-59D9-4141-8D37-7314F16AA950}"/>
              </a:ext>
            </a:extLst>
          </p:cNvPr>
          <p:cNvSpPr/>
          <p:nvPr/>
        </p:nvSpPr>
        <p:spPr>
          <a:xfrm>
            <a:off x="1142220" y="1054728"/>
            <a:ext cx="1268784" cy="40209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EV</a:t>
            </a:r>
            <a:r>
              <a:rPr kumimoji="1" lang="ja-JP" altLang="en-US" sz="1600" dirty="0">
                <a:solidFill>
                  <a:schemeClr val="tx1"/>
                </a:solidFill>
              </a:rPr>
              <a:t>普及</a:t>
            </a:r>
            <a:endParaRPr kumimoji="1" lang="en-US" altLang="ja-JP" sz="1600" dirty="0">
              <a:solidFill>
                <a:schemeClr val="tx1"/>
              </a:solidFill>
            </a:endParaRPr>
          </a:p>
        </p:txBody>
      </p:sp>
      <p:sp>
        <p:nvSpPr>
          <p:cNvPr id="77" name="正方形/長方形 76">
            <a:extLst>
              <a:ext uri="{FF2B5EF4-FFF2-40B4-BE49-F238E27FC236}">
                <a16:creationId xmlns:a16="http://schemas.microsoft.com/office/drawing/2014/main" id="{C04854A4-BF51-48BD-A7B1-B0A5A8ECC9DA}"/>
              </a:ext>
            </a:extLst>
          </p:cNvPr>
          <p:cNvSpPr/>
          <p:nvPr/>
        </p:nvSpPr>
        <p:spPr>
          <a:xfrm>
            <a:off x="1149025" y="1558784"/>
            <a:ext cx="1268784" cy="40209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FC</a:t>
            </a:r>
            <a:r>
              <a:rPr kumimoji="1" lang="ja-JP" altLang="en-US" sz="1600" dirty="0">
                <a:solidFill>
                  <a:schemeClr val="tx1"/>
                </a:solidFill>
              </a:rPr>
              <a:t>普及</a:t>
            </a:r>
            <a:endParaRPr kumimoji="1" lang="en-US" altLang="ja-JP" sz="1600" dirty="0">
              <a:solidFill>
                <a:schemeClr val="tx1"/>
              </a:solidFill>
            </a:endParaRPr>
          </a:p>
        </p:txBody>
      </p:sp>
      <p:sp>
        <p:nvSpPr>
          <p:cNvPr id="79" name="正方形/長方形 78">
            <a:extLst>
              <a:ext uri="{FF2B5EF4-FFF2-40B4-BE49-F238E27FC236}">
                <a16:creationId xmlns:a16="http://schemas.microsoft.com/office/drawing/2014/main" id="{AC755A8E-FFD8-4700-8B86-17D348630B2E}"/>
              </a:ext>
            </a:extLst>
          </p:cNvPr>
          <p:cNvSpPr/>
          <p:nvPr/>
        </p:nvSpPr>
        <p:spPr>
          <a:xfrm>
            <a:off x="1142220" y="2062840"/>
            <a:ext cx="1268784" cy="40209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行動変容</a:t>
            </a:r>
            <a:endParaRPr kumimoji="1" lang="en-US" altLang="ja-JP" sz="1600" dirty="0">
              <a:solidFill>
                <a:schemeClr val="tx1"/>
              </a:solidFill>
            </a:endParaRPr>
          </a:p>
        </p:txBody>
      </p:sp>
      <p:sp>
        <p:nvSpPr>
          <p:cNvPr id="80" name="正方形/長方形 79">
            <a:extLst>
              <a:ext uri="{FF2B5EF4-FFF2-40B4-BE49-F238E27FC236}">
                <a16:creationId xmlns:a16="http://schemas.microsoft.com/office/drawing/2014/main" id="{58094735-591B-4D25-9162-3278709AF94E}"/>
              </a:ext>
            </a:extLst>
          </p:cNvPr>
          <p:cNvSpPr/>
          <p:nvPr/>
        </p:nvSpPr>
        <p:spPr>
          <a:xfrm>
            <a:off x="1149026" y="2566896"/>
            <a:ext cx="1268784" cy="105583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ワイヤレス</a:t>
            </a:r>
            <a:endParaRPr kumimoji="1" lang="en-US" altLang="ja-JP" sz="1600" dirty="0">
              <a:solidFill>
                <a:schemeClr val="tx1"/>
              </a:solidFill>
            </a:endParaRPr>
          </a:p>
          <a:p>
            <a:pPr algn="ctr"/>
            <a:r>
              <a:rPr lang="ja-JP" altLang="en-US" sz="1600" dirty="0">
                <a:solidFill>
                  <a:schemeClr val="tx1"/>
                </a:solidFill>
              </a:rPr>
              <a:t>給電技術</a:t>
            </a:r>
            <a:endParaRPr kumimoji="1" lang="en-US" altLang="ja-JP" sz="1600" dirty="0">
              <a:solidFill>
                <a:schemeClr val="tx1"/>
              </a:solidFill>
            </a:endParaRPr>
          </a:p>
        </p:txBody>
      </p:sp>
      <p:sp>
        <p:nvSpPr>
          <p:cNvPr id="81" name="正方形/長方形 80">
            <a:extLst>
              <a:ext uri="{FF2B5EF4-FFF2-40B4-BE49-F238E27FC236}">
                <a16:creationId xmlns:a16="http://schemas.microsoft.com/office/drawing/2014/main" id="{DE91A955-B388-41F3-8B34-7F7E694F81EE}"/>
              </a:ext>
            </a:extLst>
          </p:cNvPr>
          <p:cNvSpPr/>
          <p:nvPr/>
        </p:nvSpPr>
        <p:spPr>
          <a:xfrm>
            <a:off x="1149025" y="3746990"/>
            <a:ext cx="1268784" cy="40209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EV</a:t>
            </a:r>
            <a:r>
              <a:rPr lang="ja-JP" altLang="en-US" sz="1600" dirty="0">
                <a:solidFill>
                  <a:schemeClr val="tx1"/>
                </a:solidFill>
              </a:rPr>
              <a:t>充電設備</a:t>
            </a:r>
            <a:endParaRPr kumimoji="1" lang="en-US" altLang="ja-JP" sz="1600" dirty="0">
              <a:solidFill>
                <a:schemeClr val="tx1"/>
              </a:solidFill>
            </a:endParaRPr>
          </a:p>
        </p:txBody>
      </p:sp>
      <p:sp>
        <p:nvSpPr>
          <p:cNvPr id="82" name="正方形/長方形 81">
            <a:extLst>
              <a:ext uri="{FF2B5EF4-FFF2-40B4-BE49-F238E27FC236}">
                <a16:creationId xmlns:a16="http://schemas.microsoft.com/office/drawing/2014/main" id="{AFF152F7-F8DB-43E3-AF96-4E637D8E3B1E}"/>
              </a:ext>
            </a:extLst>
          </p:cNvPr>
          <p:cNvSpPr/>
          <p:nvPr/>
        </p:nvSpPr>
        <p:spPr>
          <a:xfrm>
            <a:off x="1142220" y="4251046"/>
            <a:ext cx="1268784" cy="40209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ja-JP" altLang="en-US" sz="1600" dirty="0">
                <a:solidFill>
                  <a:schemeClr val="tx1"/>
                </a:solidFill>
              </a:rPr>
              <a:t>水素</a:t>
            </a:r>
            <a:endParaRPr lang="en-US" altLang="ja-JP" sz="1600" dirty="0">
              <a:solidFill>
                <a:schemeClr val="tx1"/>
              </a:solidFill>
            </a:endParaRPr>
          </a:p>
          <a:p>
            <a:pPr algn="ctr">
              <a:lnSpc>
                <a:spcPts val="1600"/>
              </a:lnSpc>
            </a:pPr>
            <a:r>
              <a:rPr lang="ja-JP" altLang="en-US" sz="1600" dirty="0">
                <a:solidFill>
                  <a:schemeClr val="tx1"/>
                </a:solidFill>
              </a:rPr>
              <a:t>ステーション</a:t>
            </a:r>
            <a:endParaRPr kumimoji="1" lang="en-US" altLang="ja-JP" sz="1600" dirty="0">
              <a:solidFill>
                <a:schemeClr val="tx1"/>
              </a:solidFill>
            </a:endParaRPr>
          </a:p>
        </p:txBody>
      </p:sp>
      <p:sp>
        <p:nvSpPr>
          <p:cNvPr id="86" name="矢印: 山形 85">
            <a:extLst>
              <a:ext uri="{FF2B5EF4-FFF2-40B4-BE49-F238E27FC236}">
                <a16:creationId xmlns:a16="http://schemas.microsoft.com/office/drawing/2014/main" id="{0FAC186D-7FAA-4748-A1A2-68B612DDBD64}"/>
              </a:ext>
            </a:extLst>
          </p:cNvPr>
          <p:cNvSpPr/>
          <p:nvPr/>
        </p:nvSpPr>
        <p:spPr>
          <a:xfrm>
            <a:off x="2432720" y="2612018"/>
            <a:ext cx="1656184" cy="530942"/>
          </a:xfrm>
          <a:prstGeom prst="chevron">
            <a:avLst>
              <a:gd name="adj" fmla="val 33333"/>
            </a:avLst>
          </a:prstGeom>
          <a:solidFill>
            <a:srgbClr val="CC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規格標準化</a:t>
            </a:r>
            <a:endParaRPr lang="en-US" altLang="ja-JP" sz="1200" dirty="0">
              <a:solidFill>
                <a:schemeClr val="tx1"/>
              </a:solidFill>
            </a:endParaRPr>
          </a:p>
          <a:p>
            <a:pPr algn="ctr"/>
            <a:r>
              <a:rPr kumimoji="1" lang="ja-JP" altLang="en-US" sz="1200" dirty="0">
                <a:solidFill>
                  <a:schemeClr val="tx1"/>
                </a:solidFill>
              </a:rPr>
              <a:t>技術実証</a:t>
            </a:r>
            <a:endParaRPr kumimoji="1" lang="en-US" altLang="ja-JP" sz="1200" dirty="0">
              <a:solidFill>
                <a:schemeClr val="tx1"/>
              </a:solidFill>
            </a:endParaRPr>
          </a:p>
          <a:p>
            <a:pPr algn="ctr"/>
            <a:r>
              <a:rPr kumimoji="1" lang="ja-JP" altLang="en-US" sz="1200" dirty="0">
                <a:solidFill>
                  <a:schemeClr val="tx1"/>
                </a:solidFill>
              </a:rPr>
              <a:t>ガイドライン作成</a:t>
            </a:r>
            <a:endParaRPr kumimoji="1" lang="en-US" altLang="ja-JP" sz="1200" dirty="0">
              <a:solidFill>
                <a:schemeClr val="tx1"/>
              </a:solidFill>
            </a:endParaRPr>
          </a:p>
        </p:txBody>
      </p:sp>
      <p:sp>
        <p:nvSpPr>
          <p:cNvPr id="88" name="矢印: 山形 87">
            <a:extLst>
              <a:ext uri="{FF2B5EF4-FFF2-40B4-BE49-F238E27FC236}">
                <a16:creationId xmlns:a16="http://schemas.microsoft.com/office/drawing/2014/main" id="{A2F3CC2E-70DB-494C-8E1D-520E5AA65466}"/>
              </a:ext>
            </a:extLst>
          </p:cNvPr>
          <p:cNvSpPr/>
          <p:nvPr/>
        </p:nvSpPr>
        <p:spPr>
          <a:xfrm>
            <a:off x="3985156" y="2612018"/>
            <a:ext cx="1975956" cy="530942"/>
          </a:xfrm>
          <a:prstGeom prst="chevron">
            <a:avLst>
              <a:gd name="adj" fmla="val 33333"/>
            </a:avLst>
          </a:prstGeom>
          <a:solidFill>
            <a:srgbClr val="CC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普及後押し</a:t>
            </a:r>
            <a:endParaRPr lang="en-US" altLang="ja-JP" sz="1400" dirty="0">
              <a:solidFill>
                <a:schemeClr val="tx1"/>
              </a:solidFill>
            </a:endParaRPr>
          </a:p>
          <a:p>
            <a:pPr algn="ctr"/>
            <a:r>
              <a:rPr kumimoji="1" lang="ja-JP" altLang="en-US" sz="1400" dirty="0">
                <a:solidFill>
                  <a:schemeClr val="tx1"/>
                </a:solidFill>
              </a:rPr>
              <a:t>標準搭載車の販売</a:t>
            </a:r>
            <a:endParaRPr kumimoji="1" lang="en-US" altLang="ja-JP" sz="1400" dirty="0">
              <a:solidFill>
                <a:schemeClr val="tx1"/>
              </a:solidFill>
            </a:endParaRPr>
          </a:p>
        </p:txBody>
      </p:sp>
      <p:sp>
        <p:nvSpPr>
          <p:cNvPr id="89" name="矢印: 山形 88">
            <a:extLst>
              <a:ext uri="{FF2B5EF4-FFF2-40B4-BE49-F238E27FC236}">
                <a16:creationId xmlns:a16="http://schemas.microsoft.com/office/drawing/2014/main" id="{FA809772-5BA4-4717-B2AF-33114B17D275}"/>
              </a:ext>
            </a:extLst>
          </p:cNvPr>
          <p:cNvSpPr/>
          <p:nvPr/>
        </p:nvSpPr>
        <p:spPr>
          <a:xfrm>
            <a:off x="5886102" y="2612018"/>
            <a:ext cx="3740815" cy="530942"/>
          </a:xfrm>
          <a:prstGeom prst="chevron">
            <a:avLst>
              <a:gd name="adj" fmla="val 33333"/>
            </a:avLst>
          </a:prstGeom>
          <a:solidFill>
            <a:srgbClr val="CC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停車中ワイヤレス給電技術の普及拡大</a:t>
            </a:r>
            <a:endParaRPr kumimoji="1" lang="en-US" altLang="ja-JP" sz="1400" dirty="0">
              <a:solidFill>
                <a:schemeClr val="tx1"/>
              </a:solidFill>
            </a:endParaRPr>
          </a:p>
        </p:txBody>
      </p:sp>
      <p:sp>
        <p:nvSpPr>
          <p:cNvPr id="90" name="矢印: 山形 89">
            <a:extLst>
              <a:ext uri="{FF2B5EF4-FFF2-40B4-BE49-F238E27FC236}">
                <a16:creationId xmlns:a16="http://schemas.microsoft.com/office/drawing/2014/main" id="{F99998E7-125A-4C72-B63F-8AF2BBBC8813}"/>
              </a:ext>
            </a:extLst>
          </p:cNvPr>
          <p:cNvSpPr/>
          <p:nvPr/>
        </p:nvSpPr>
        <p:spPr>
          <a:xfrm>
            <a:off x="2432720" y="3184560"/>
            <a:ext cx="1164129" cy="530942"/>
          </a:xfrm>
          <a:prstGeom prst="chevron">
            <a:avLst>
              <a:gd name="adj" fmla="val 33333"/>
            </a:avLst>
          </a:prstGeom>
          <a:solidFill>
            <a:srgbClr val="CC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万博での</a:t>
            </a:r>
            <a:endParaRPr lang="en-US" altLang="ja-JP" sz="1200" dirty="0">
              <a:solidFill>
                <a:schemeClr val="tx1"/>
              </a:solidFill>
            </a:endParaRPr>
          </a:p>
          <a:p>
            <a:pPr algn="ctr"/>
            <a:r>
              <a:rPr kumimoji="1" lang="ja-JP" altLang="en-US" sz="1200" dirty="0">
                <a:solidFill>
                  <a:schemeClr val="tx1"/>
                </a:solidFill>
              </a:rPr>
              <a:t>技術実証</a:t>
            </a:r>
            <a:endParaRPr kumimoji="1" lang="en-US" altLang="ja-JP" sz="1200" dirty="0">
              <a:solidFill>
                <a:schemeClr val="tx1"/>
              </a:solidFill>
            </a:endParaRPr>
          </a:p>
        </p:txBody>
      </p:sp>
      <p:sp>
        <p:nvSpPr>
          <p:cNvPr id="91" name="矢印: 山形 90">
            <a:extLst>
              <a:ext uri="{FF2B5EF4-FFF2-40B4-BE49-F238E27FC236}">
                <a16:creationId xmlns:a16="http://schemas.microsoft.com/office/drawing/2014/main" id="{44F4978A-B32B-4898-ABD8-4BB6ED3D25D8}"/>
              </a:ext>
            </a:extLst>
          </p:cNvPr>
          <p:cNvSpPr/>
          <p:nvPr/>
        </p:nvSpPr>
        <p:spPr>
          <a:xfrm>
            <a:off x="3512841" y="3184560"/>
            <a:ext cx="1653783" cy="530942"/>
          </a:xfrm>
          <a:prstGeom prst="chevron">
            <a:avLst>
              <a:gd name="adj" fmla="val 33333"/>
            </a:avLst>
          </a:prstGeom>
          <a:solidFill>
            <a:srgbClr val="CC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技術実証</a:t>
            </a:r>
            <a:endParaRPr kumimoji="1" lang="en-US" altLang="ja-JP" sz="1400" dirty="0">
              <a:solidFill>
                <a:schemeClr val="tx1"/>
              </a:solidFill>
            </a:endParaRPr>
          </a:p>
          <a:p>
            <a:pPr algn="ctr"/>
            <a:r>
              <a:rPr lang="ja-JP" altLang="en-US" sz="1400" dirty="0">
                <a:solidFill>
                  <a:schemeClr val="tx1"/>
                </a:solidFill>
              </a:rPr>
              <a:t>技術確立</a:t>
            </a:r>
            <a:endParaRPr lang="en-US" altLang="ja-JP" sz="1400" dirty="0">
              <a:solidFill>
                <a:schemeClr val="tx1"/>
              </a:solidFill>
            </a:endParaRPr>
          </a:p>
        </p:txBody>
      </p:sp>
      <p:sp>
        <p:nvSpPr>
          <p:cNvPr id="92" name="矢印: 山形 91">
            <a:extLst>
              <a:ext uri="{FF2B5EF4-FFF2-40B4-BE49-F238E27FC236}">
                <a16:creationId xmlns:a16="http://schemas.microsoft.com/office/drawing/2014/main" id="{55ECF4D4-6676-42F7-8A08-13F30E3DACCB}"/>
              </a:ext>
            </a:extLst>
          </p:cNvPr>
          <p:cNvSpPr/>
          <p:nvPr/>
        </p:nvSpPr>
        <p:spPr>
          <a:xfrm>
            <a:off x="5820695" y="3188082"/>
            <a:ext cx="3806221" cy="530942"/>
          </a:xfrm>
          <a:prstGeom prst="chevron">
            <a:avLst>
              <a:gd name="adj" fmla="val 33333"/>
            </a:avLst>
          </a:prstGeom>
          <a:solidFill>
            <a:srgbClr val="CC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走行中ワイヤレス給電技術の普及拡大</a:t>
            </a:r>
            <a:endParaRPr kumimoji="1" lang="en-US" altLang="ja-JP" sz="1400" dirty="0">
              <a:solidFill>
                <a:schemeClr val="tx1"/>
              </a:solidFill>
            </a:endParaRPr>
          </a:p>
        </p:txBody>
      </p:sp>
      <p:sp>
        <p:nvSpPr>
          <p:cNvPr id="93" name="矢印: 山形 92">
            <a:extLst>
              <a:ext uri="{FF2B5EF4-FFF2-40B4-BE49-F238E27FC236}">
                <a16:creationId xmlns:a16="http://schemas.microsoft.com/office/drawing/2014/main" id="{B9FC9259-AC88-4C3A-BDD4-889AD7966161}"/>
              </a:ext>
            </a:extLst>
          </p:cNvPr>
          <p:cNvSpPr/>
          <p:nvPr/>
        </p:nvSpPr>
        <p:spPr>
          <a:xfrm>
            <a:off x="5096417" y="3196895"/>
            <a:ext cx="792596" cy="530942"/>
          </a:xfrm>
          <a:prstGeom prst="chevron">
            <a:avLst>
              <a:gd name="adj" fmla="val 33333"/>
            </a:avLst>
          </a:prstGeom>
          <a:solidFill>
            <a:srgbClr val="CC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chemeClr val="tx1"/>
              </a:solidFill>
            </a:endParaRPr>
          </a:p>
        </p:txBody>
      </p:sp>
      <p:sp>
        <p:nvSpPr>
          <p:cNvPr id="94" name="矢印: 山形 93">
            <a:extLst>
              <a:ext uri="{FF2B5EF4-FFF2-40B4-BE49-F238E27FC236}">
                <a16:creationId xmlns:a16="http://schemas.microsoft.com/office/drawing/2014/main" id="{681A8D15-35AF-4349-B748-919A4A00A839}"/>
              </a:ext>
            </a:extLst>
          </p:cNvPr>
          <p:cNvSpPr/>
          <p:nvPr/>
        </p:nvSpPr>
        <p:spPr>
          <a:xfrm>
            <a:off x="4953000" y="3192489"/>
            <a:ext cx="1091686" cy="530942"/>
          </a:xfrm>
          <a:prstGeom prst="chevron">
            <a:avLst>
              <a:gd name="adj" fmla="val 33333"/>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規格</a:t>
            </a:r>
            <a:endParaRPr kumimoji="1" lang="en-US" altLang="ja-JP" sz="1400" dirty="0">
              <a:solidFill>
                <a:schemeClr val="tx1"/>
              </a:solidFill>
            </a:endParaRPr>
          </a:p>
          <a:p>
            <a:pPr algn="ctr"/>
            <a:r>
              <a:rPr kumimoji="1" lang="ja-JP" altLang="en-US" sz="1400" dirty="0">
                <a:solidFill>
                  <a:schemeClr val="tx1"/>
                </a:solidFill>
              </a:rPr>
              <a:t>標準化</a:t>
            </a:r>
            <a:endParaRPr lang="en-US" altLang="ja-JP" sz="1400" dirty="0">
              <a:solidFill>
                <a:schemeClr val="tx1"/>
              </a:solidFill>
            </a:endParaRPr>
          </a:p>
        </p:txBody>
      </p:sp>
      <p:sp>
        <p:nvSpPr>
          <p:cNvPr id="95" name="矢印: ストライプ 94">
            <a:extLst>
              <a:ext uri="{FF2B5EF4-FFF2-40B4-BE49-F238E27FC236}">
                <a16:creationId xmlns:a16="http://schemas.microsoft.com/office/drawing/2014/main" id="{F4ACA664-1125-4FEF-9979-3A7E1092D070}"/>
              </a:ext>
            </a:extLst>
          </p:cNvPr>
          <p:cNvSpPr/>
          <p:nvPr/>
        </p:nvSpPr>
        <p:spPr>
          <a:xfrm>
            <a:off x="2133649" y="2566896"/>
            <a:ext cx="613421" cy="413732"/>
          </a:xfrm>
          <a:prstGeom prst="striped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solidFill>
                <a:schemeClr val="tx1"/>
              </a:solidFill>
            </a:endParaRPr>
          </a:p>
        </p:txBody>
      </p:sp>
      <p:sp>
        <p:nvSpPr>
          <p:cNvPr id="96" name="正方形/長方形 95">
            <a:extLst>
              <a:ext uri="{FF2B5EF4-FFF2-40B4-BE49-F238E27FC236}">
                <a16:creationId xmlns:a16="http://schemas.microsoft.com/office/drawing/2014/main" id="{5AAC867E-57F7-4F33-BCF5-F80CB369AD41}"/>
              </a:ext>
            </a:extLst>
          </p:cNvPr>
          <p:cNvSpPr/>
          <p:nvPr/>
        </p:nvSpPr>
        <p:spPr>
          <a:xfrm>
            <a:off x="2072680" y="2631118"/>
            <a:ext cx="738081" cy="298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ysClr val="windowText" lastClr="000000"/>
                </a:solidFill>
              </a:rPr>
              <a:t>停車中</a:t>
            </a:r>
          </a:p>
        </p:txBody>
      </p:sp>
      <p:sp>
        <p:nvSpPr>
          <p:cNvPr id="97" name="矢印: ストライプ 96">
            <a:extLst>
              <a:ext uri="{FF2B5EF4-FFF2-40B4-BE49-F238E27FC236}">
                <a16:creationId xmlns:a16="http://schemas.microsoft.com/office/drawing/2014/main" id="{C8874E1C-406D-4CAD-A21C-A91239D0CA18}"/>
              </a:ext>
            </a:extLst>
          </p:cNvPr>
          <p:cNvSpPr/>
          <p:nvPr/>
        </p:nvSpPr>
        <p:spPr>
          <a:xfrm>
            <a:off x="2143645" y="3286976"/>
            <a:ext cx="613421" cy="413732"/>
          </a:xfrm>
          <a:prstGeom prst="striped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solidFill>
                <a:schemeClr val="tx1"/>
              </a:solidFill>
            </a:endParaRPr>
          </a:p>
        </p:txBody>
      </p:sp>
      <p:sp>
        <p:nvSpPr>
          <p:cNvPr id="98" name="正方形/長方形 97">
            <a:extLst>
              <a:ext uri="{FF2B5EF4-FFF2-40B4-BE49-F238E27FC236}">
                <a16:creationId xmlns:a16="http://schemas.microsoft.com/office/drawing/2014/main" id="{1C4805C7-185A-41BF-843B-979C3CB8D02F}"/>
              </a:ext>
            </a:extLst>
          </p:cNvPr>
          <p:cNvSpPr/>
          <p:nvPr/>
        </p:nvSpPr>
        <p:spPr>
          <a:xfrm>
            <a:off x="2082676" y="3351198"/>
            <a:ext cx="738081" cy="298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走行</a:t>
            </a:r>
            <a:r>
              <a:rPr kumimoji="1" lang="ja-JP" altLang="en-US" sz="1200" dirty="0">
                <a:solidFill>
                  <a:sysClr val="windowText" lastClr="000000"/>
                </a:solidFill>
              </a:rPr>
              <a:t>中</a:t>
            </a:r>
          </a:p>
        </p:txBody>
      </p:sp>
      <p:sp>
        <p:nvSpPr>
          <p:cNvPr id="102" name="テキスト ボックス 101">
            <a:extLst>
              <a:ext uri="{FF2B5EF4-FFF2-40B4-BE49-F238E27FC236}">
                <a16:creationId xmlns:a16="http://schemas.microsoft.com/office/drawing/2014/main" id="{DE59719D-2C8B-4F92-A59F-5545892C97A3}"/>
              </a:ext>
            </a:extLst>
          </p:cNvPr>
          <p:cNvSpPr txBox="1"/>
          <p:nvPr/>
        </p:nvSpPr>
        <p:spPr>
          <a:xfrm>
            <a:off x="7324597" y="4924659"/>
            <a:ext cx="2313589" cy="261610"/>
          </a:xfrm>
          <a:prstGeom prst="rect">
            <a:avLst/>
          </a:prstGeom>
          <a:noFill/>
        </p:spPr>
        <p:txBody>
          <a:bodyPr wrap="square">
            <a:spAutoFit/>
          </a:bodyPr>
          <a:lstStyle/>
          <a:p>
            <a:pPr algn="ctr"/>
            <a:r>
              <a:rPr lang="ja-JP" altLang="en-US" sz="1100" dirty="0">
                <a:solidFill>
                  <a:schemeClr val="tx1"/>
                </a:solidFill>
              </a:rPr>
              <a:t>（ガソリン価格以下のコスト実現）</a:t>
            </a:r>
            <a:endParaRPr kumimoji="1" lang="ja-JP" altLang="en-US" sz="1100" dirty="0">
              <a:solidFill>
                <a:schemeClr val="tx1"/>
              </a:solidFill>
            </a:endParaRPr>
          </a:p>
        </p:txBody>
      </p:sp>
      <p:sp>
        <p:nvSpPr>
          <p:cNvPr id="103" name="矢印: 山形 102">
            <a:extLst>
              <a:ext uri="{FF2B5EF4-FFF2-40B4-BE49-F238E27FC236}">
                <a16:creationId xmlns:a16="http://schemas.microsoft.com/office/drawing/2014/main" id="{3359969F-128C-412E-9C05-B68D465152C1}"/>
              </a:ext>
            </a:extLst>
          </p:cNvPr>
          <p:cNvSpPr/>
          <p:nvPr/>
        </p:nvSpPr>
        <p:spPr>
          <a:xfrm>
            <a:off x="2443808" y="2076228"/>
            <a:ext cx="7194378" cy="472925"/>
          </a:xfrm>
          <a:prstGeom prst="chevron">
            <a:avLst/>
          </a:prstGeom>
          <a:solidFill>
            <a:srgbClr val="CC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spc="-20" dirty="0">
                <a:solidFill>
                  <a:schemeClr val="tx1"/>
                </a:solidFill>
              </a:rPr>
              <a:t>鉄道・バス等の公共交通機関の利用促進</a:t>
            </a:r>
            <a:endParaRPr lang="en-US" altLang="ja-JP" sz="1400" spc="-20" dirty="0">
              <a:solidFill>
                <a:schemeClr val="tx1"/>
              </a:solidFill>
            </a:endParaRPr>
          </a:p>
          <a:p>
            <a:pPr algn="ctr"/>
            <a:r>
              <a:rPr lang="ja-JP" altLang="en-US" sz="1400" spc="-20" dirty="0">
                <a:solidFill>
                  <a:schemeClr val="tx1"/>
                </a:solidFill>
              </a:rPr>
              <a:t>カーシェア・レンタカーの利用促進</a:t>
            </a:r>
            <a:endParaRPr lang="en-US" altLang="ja-JP" sz="1400" spc="-20" dirty="0">
              <a:solidFill>
                <a:schemeClr val="tx1"/>
              </a:solidFill>
            </a:endParaRPr>
          </a:p>
        </p:txBody>
      </p:sp>
      <p:sp>
        <p:nvSpPr>
          <p:cNvPr id="105" name="矢印: 山形 104">
            <a:extLst>
              <a:ext uri="{FF2B5EF4-FFF2-40B4-BE49-F238E27FC236}">
                <a16:creationId xmlns:a16="http://schemas.microsoft.com/office/drawing/2014/main" id="{A51AA711-EB38-4ABC-BC6A-D5030EEF0974}"/>
              </a:ext>
            </a:extLst>
          </p:cNvPr>
          <p:cNvSpPr/>
          <p:nvPr/>
        </p:nvSpPr>
        <p:spPr>
          <a:xfrm>
            <a:off x="2432720" y="3790838"/>
            <a:ext cx="7194196" cy="862297"/>
          </a:xfrm>
          <a:prstGeom prst="chevron">
            <a:avLst/>
          </a:prstGeom>
          <a:solidFill>
            <a:srgbClr val="CC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spc="-100" dirty="0">
                <a:solidFill>
                  <a:schemeClr val="tx1"/>
                </a:solidFill>
              </a:rPr>
              <a:t>電池の技術開発・製造推進　　　　　　　　　　　　　　　　　　　　　  電池の技術開発・製造推進</a:t>
            </a:r>
          </a:p>
          <a:p>
            <a:r>
              <a:rPr lang="en-US" altLang="ja-JP" sz="1400" spc="-100" dirty="0">
                <a:solidFill>
                  <a:schemeClr val="tx1"/>
                </a:solidFill>
              </a:rPr>
              <a:t>EV</a:t>
            </a:r>
            <a:r>
              <a:rPr lang="ja-JP" altLang="en-US" sz="1400" spc="-100" dirty="0">
                <a:solidFill>
                  <a:schemeClr val="tx1"/>
                </a:solidFill>
              </a:rPr>
              <a:t>向けの急速充電設備整備　　　　　　　　　　　　　　　　　　　　　</a:t>
            </a:r>
            <a:r>
              <a:rPr lang="en-US" altLang="ja-JP" sz="1400" spc="-100" dirty="0">
                <a:solidFill>
                  <a:schemeClr val="tx1"/>
                </a:solidFill>
              </a:rPr>
              <a:t>EV</a:t>
            </a:r>
            <a:r>
              <a:rPr lang="ja-JP" altLang="en-US" sz="1400" spc="-100" dirty="0">
                <a:solidFill>
                  <a:schemeClr val="tx1"/>
                </a:solidFill>
              </a:rPr>
              <a:t>向けの急速充電設備整備</a:t>
            </a:r>
            <a:endParaRPr lang="en-US" altLang="ja-JP" sz="1400" spc="-100" dirty="0">
              <a:solidFill>
                <a:schemeClr val="tx1"/>
              </a:solidFill>
            </a:endParaRPr>
          </a:p>
          <a:p>
            <a:r>
              <a:rPr lang="ja-JP" altLang="en-US" sz="1400" spc="-100" dirty="0">
                <a:solidFill>
                  <a:schemeClr val="tx1"/>
                </a:solidFill>
              </a:rPr>
              <a:t>水素ステーションの整備　等                                                                                   水素ステーションの整備　等</a:t>
            </a:r>
            <a:endParaRPr kumimoji="1" lang="ja-JP" altLang="en-US" sz="1400" spc="-100" dirty="0">
              <a:solidFill>
                <a:schemeClr val="tx1"/>
              </a:solidFill>
            </a:endParaRPr>
          </a:p>
        </p:txBody>
      </p:sp>
      <p:sp>
        <p:nvSpPr>
          <p:cNvPr id="74" name="矢印: 山形 73">
            <a:extLst>
              <a:ext uri="{FF2B5EF4-FFF2-40B4-BE49-F238E27FC236}">
                <a16:creationId xmlns:a16="http://schemas.microsoft.com/office/drawing/2014/main" id="{69C72BE9-AFF2-4FB0-83A5-A41470760E09}"/>
              </a:ext>
            </a:extLst>
          </p:cNvPr>
          <p:cNvSpPr/>
          <p:nvPr/>
        </p:nvSpPr>
        <p:spPr>
          <a:xfrm>
            <a:off x="5974020" y="1011859"/>
            <a:ext cx="3691308" cy="949015"/>
          </a:xfrm>
          <a:prstGeom prst="chevron">
            <a:avLst>
              <a:gd name="adj" fmla="val 29431"/>
            </a:avLst>
          </a:prstGeom>
          <a:solidFill>
            <a:srgbClr val="CC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400" dirty="0">
              <a:solidFill>
                <a:schemeClr val="tx1"/>
              </a:solidFill>
            </a:endParaRPr>
          </a:p>
        </p:txBody>
      </p:sp>
      <p:sp>
        <p:nvSpPr>
          <p:cNvPr id="2" name="正方形/長方形 1">
            <a:extLst>
              <a:ext uri="{FF2B5EF4-FFF2-40B4-BE49-F238E27FC236}">
                <a16:creationId xmlns:a16="http://schemas.microsoft.com/office/drawing/2014/main" id="{557FF2C7-79AB-4DAC-A10C-31FC933B3838}"/>
              </a:ext>
            </a:extLst>
          </p:cNvPr>
          <p:cNvSpPr/>
          <p:nvPr/>
        </p:nvSpPr>
        <p:spPr>
          <a:xfrm>
            <a:off x="5223861" y="1011859"/>
            <a:ext cx="1268785" cy="949015"/>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rPr>
              <a:t>〇</a:t>
            </a:r>
            <a:r>
              <a:rPr kumimoji="1" lang="ja-JP" altLang="en-US" sz="1000" dirty="0">
                <a:solidFill>
                  <a:schemeClr val="tx1"/>
                </a:solidFill>
              </a:rPr>
              <a:t>乗用車</a:t>
            </a:r>
            <a:endParaRPr kumimoji="1" lang="en-US" altLang="ja-JP" sz="1000" dirty="0">
              <a:solidFill>
                <a:schemeClr val="tx1"/>
              </a:solidFill>
            </a:endParaRPr>
          </a:p>
          <a:p>
            <a:r>
              <a:rPr kumimoji="1" lang="ja-JP" altLang="en-US" sz="1000" dirty="0">
                <a:solidFill>
                  <a:schemeClr val="tx1"/>
                </a:solidFill>
              </a:rPr>
              <a:t>次世代自動車</a:t>
            </a:r>
            <a:endParaRPr kumimoji="1" lang="en-US" altLang="ja-JP" sz="1000" dirty="0">
              <a:solidFill>
                <a:schemeClr val="tx1"/>
              </a:solidFill>
            </a:endParaRPr>
          </a:p>
          <a:p>
            <a:r>
              <a:rPr lang="ja-JP" altLang="en-US" sz="1000" dirty="0">
                <a:solidFill>
                  <a:schemeClr val="tx1"/>
                </a:solidFill>
              </a:rPr>
              <a:t>新車販売　</a:t>
            </a:r>
            <a:r>
              <a:rPr lang="en-US" altLang="ja-JP" sz="1000" dirty="0">
                <a:solidFill>
                  <a:schemeClr val="tx1"/>
                </a:solidFill>
              </a:rPr>
              <a:t>50</a:t>
            </a:r>
            <a:r>
              <a:rPr lang="ja-JP" altLang="en-US" sz="1000" dirty="0">
                <a:solidFill>
                  <a:schemeClr val="tx1"/>
                </a:solidFill>
              </a:rPr>
              <a:t>～</a:t>
            </a:r>
            <a:r>
              <a:rPr lang="en-US" altLang="ja-JP" sz="1000" dirty="0">
                <a:solidFill>
                  <a:schemeClr val="tx1"/>
                </a:solidFill>
              </a:rPr>
              <a:t>70%</a:t>
            </a:r>
          </a:p>
          <a:p>
            <a:r>
              <a:rPr kumimoji="1" lang="ja-JP" altLang="en-US" sz="1000" dirty="0">
                <a:solidFill>
                  <a:schemeClr val="tx1"/>
                </a:solidFill>
              </a:rPr>
              <a:t>〇小型商用車</a:t>
            </a:r>
            <a:endParaRPr kumimoji="1" lang="en-US" altLang="ja-JP" sz="1000" dirty="0">
              <a:solidFill>
                <a:schemeClr val="tx1"/>
              </a:solidFill>
            </a:endParaRPr>
          </a:p>
          <a:p>
            <a:r>
              <a:rPr kumimoji="1" lang="ja-JP" altLang="en-US" sz="1000" dirty="0">
                <a:solidFill>
                  <a:schemeClr val="tx1"/>
                </a:solidFill>
              </a:rPr>
              <a:t>電動</a:t>
            </a:r>
            <a:r>
              <a:rPr lang="ja-JP" altLang="en-US" sz="1000" dirty="0">
                <a:solidFill>
                  <a:schemeClr val="tx1"/>
                </a:solidFill>
              </a:rPr>
              <a:t>車</a:t>
            </a:r>
            <a:endParaRPr lang="en-US" altLang="ja-JP" sz="1000" dirty="0">
              <a:solidFill>
                <a:schemeClr val="tx1"/>
              </a:solidFill>
            </a:endParaRPr>
          </a:p>
          <a:p>
            <a:r>
              <a:rPr lang="ja-JP" altLang="en-US" sz="1000" dirty="0">
                <a:solidFill>
                  <a:schemeClr val="tx1"/>
                </a:solidFill>
              </a:rPr>
              <a:t>新車販売　</a:t>
            </a:r>
            <a:r>
              <a:rPr lang="en-US" altLang="ja-JP" sz="1000" dirty="0">
                <a:solidFill>
                  <a:schemeClr val="tx1"/>
                </a:solidFill>
              </a:rPr>
              <a:t>20</a:t>
            </a:r>
            <a:r>
              <a:rPr lang="ja-JP" altLang="en-US" sz="1000" dirty="0">
                <a:solidFill>
                  <a:schemeClr val="tx1"/>
                </a:solidFill>
              </a:rPr>
              <a:t>～</a:t>
            </a:r>
            <a:r>
              <a:rPr lang="en-US" altLang="ja-JP" sz="1000" dirty="0">
                <a:solidFill>
                  <a:schemeClr val="tx1"/>
                </a:solidFill>
              </a:rPr>
              <a:t>30%</a:t>
            </a:r>
            <a:endParaRPr kumimoji="1" lang="en-US" altLang="ja-JP" sz="1000" dirty="0">
              <a:solidFill>
                <a:schemeClr val="tx1"/>
              </a:solidFill>
            </a:endParaRPr>
          </a:p>
        </p:txBody>
      </p:sp>
      <p:sp>
        <p:nvSpPr>
          <p:cNvPr id="76" name="正方形/長方形 75">
            <a:extLst>
              <a:ext uri="{FF2B5EF4-FFF2-40B4-BE49-F238E27FC236}">
                <a16:creationId xmlns:a16="http://schemas.microsoft.com/office/drawing/2014/main" id="{CF4A2916-499B-4C4D-AB3C-097F5A88E1AE}"/>
              </a:ext>
            </a:extLst>
          </p:cNvPr>
          <p:cNvSpPr/>
          <p:nvPr/>
        </p:nvSpPr>
        <p:spPr>
          <a:xfrm>
            <a:off x="6595086" y="1009867"/>
            <a:ext cx="1163153" cy="957327"/>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rPr>
              <a:t>〇乗用車</a:t>
            </a:r>
            <a:endParaRPr lang="en-US" altLang="ja-JP" sz="1000" dirty="0">
              <a:solidFill>
                <a:schemeClr val="tx1"/>
              </a:solidFill>
            </a:endParaRPr>
          </a:p>
          <a:p>
            <a:r>
              <a:rPr kumimoji="1" lang="ja-JP" altLang="en-US" sz="1000" dirty="0">
                <a:solidFill>
                  <a:schemeClr val="tx1"/>
                </a:solidFill>
              </a:rPr>
              <a:t>電動車</a:t>
            </a:r>
            <a:endParaRPr kumimoji="1" lang="en-US" altLang="ja-JP" sz="1000" dirty="0">
              <a:solidFill>
                <a:schemeClr val="tx1"/>
              </a:solidFill>
            </a:endParaRPr>
          </a:p>
          <a:p>
            <a:r>
              <a:rPr lang="ja-JP" altLang="en-US" sz="1000" dirty="0">
                <a:solidFill>
                  <a:schemeClr val="tx1"/>
                </a:solidFill>
              </a:rPr>
              <a:t>新車販売</a:t>
            </a:r>
            <a:r>
              <a:rPr kumimoji="1" lang="ja-JP" altLang="en-US" sz="1000" dirty="0">
                <a:solidFill>
                  <a:schemeClr val="tx1"/>
                </a:solidFill>
              </a:rPr>
              <a:t>　</a:t>
            </a:r>
            <a:r>
              <a:rPr kumimoji="1" lang="en-US" altLang="ja-JP" sz="1000" dirty="0">
                <a:solidFill>
                  <a:schemeClr val="tx1"/>
                </a:solidFill>
              </a:rPr>
              <a:t>100</a:t>
            </a:r>
            <a:r>
              <a:rPr kumimoji="1" lang="ja-JP" altLang="en-US" sz="1000" dirty="0">
                <a:solidFill>
                  <a:schemeClr val="tx1"/>
                </a:solidFill>
              </a:rPr>
              <a:t>％</a:t>
            </a:r>
            <a:endParaRPr kumimoji="1" lang="en-US" altLang="ja-JP" sz="1000" dirty="0">
              <a:solidFill>
                <a:schemeClr val="tx1"/>
              </a:solidFill>
            </a:endParaRPr>
          </a:p>
          <a:p>
            <a:endParaRPr lang="en-US" altLang="ja-JP" sz="1000" dirty="0">
              <a:solidFill>
                <a:schemeClr val="tx1"/>
              </a:solidFill>
            </a:endParaRPr>
          </a:p>
          <a:p>
            <a:endParaRPr kumimoji="1" lang="en-US" altLang="ja-JP" sz="1000" dirty="0">
              <a:solidFill>
                <a:schemeClr val="tx1"/>
              </a:solidFill>
            </a:endParaRPr>
          </a:p>
          <a:p>
            <a:endParaRPr kumimoji="1" lang="en-US" altLang="ja-JP" sz="1000" dirty="0">
              <a:solidFill>
                <a:schemeClr val="tx1"/>
              </a:solidFill>
            </a:endParaRPr>
          </a:p>
        </p:txBody>
      </p:sp>
      <p:sp>
        <p:nvSpPr>
          <p:cNvPr id="78" name="正方形/長方形 77">
            <a:extLst>
              <a:ext uri="{FF2B5EF4-FFF2-40B4-BE49-F238E27FC236}">
                <a16:creationId xmlns:a16="http://schemas.microsoft.com/office/drawing/2014/main" id="{DD8E5020-3D11-4EEA-9C23-1BD246E5CA2A}"/>
              </a:ext>
            </a:extLst>
          </p:cNvPr>
          <p:cNvSpPr/>
          <p:nvPr/>
        </p:nvSpPr>
        <p:spPr>
          <a:xfrm>
            <a:off x="7860679" y="1009867"/>
            <a:ext cx="1268785" cy="951006"/>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000" spc="-100" dirty="0">
              <a:solidFill>
                <a:schemeClr val="tx1"/>
              </a:solidFill>
            </a:endParaRPr>
          </a:p>
          <a:p>
            <a:endParaRPr lang="en-US" altLang="ja-JP" sz="1000" spc="-100" dirty="0">
              <a:solidFill>
                <a:schemeClr val="tx1"/>
              </a:solidFill>
            </a:endParaRPr>
          </a:p>
          <a:p>
            <a:endParaRPr lang="en-US" altLang="ja-JP" sz="1000" dirty="0">
              <a:solidFill>
                <a:schemeClr val="tx1"/>
              </a:solidFill>
            </a:endParaRPr>
          </a:p>
          <a:p>
            <a:r>
              <a:rPr lang="ja-JP" altLang="en-US" sz="1000" dirty="0">
                <a:solidFill>
                  <a:schemeClr val="tx1"/>
                </a:solidFill>
              </a:rPr>
              <a:t>〇小型商用車</a:t>
            </a:r>
            <a:endParaRPr lang="en-US" altLang="ja-JP" sz="1000" dirty="0">
              <a:solidFill>
                <a:schemeClr val="tx1"/>
              </a:solidFill>
            </a:endParaRPr>
          </a:p>
          <a:p>
            <a:r>
              <a:rPr kumimoji="1" lang="ja-JP" altLang="en-US" sz="1000" spc="-100" dirty="0">
                <a:solidFill>
                  <a:schemeClr val="tx1"/>
                </a:solidFill>
              </a:rPr>
              <a:t>電動車・脱炭素燃料車</a:t>
            </a:r>
            <a:endParaRPr kumimoji="1" lang="en-US" altLang="ja-JP" sz="1000" spc="-100" dirty="0">
              <a:solidFill>
                <a:schemeClr val="tx1"/>
              </a:solidFill>
            </a:endParaRPr>
          </a:p>
          <a:p>
            <a:r>
              <a:rPr lang="ja-JP" altLang="en-US" sz="1000" dirty="0">
                <a:solidFill>
                  <a:schemeClr val="tx1"/>
                </a:solidFill>
              </a:rPr>
              <a:t>新車販売</a:t>
            </a:r>
            <a:r>
              <a:rPr kumimoji="1" lang="ja-JP" altLang="en-US" sz="1000" dirty="0">
                <a:solidFill>
                  <a:schemeClr val="tx1"/>
                </a:solidFill>
              </a:rPr>
              <a:t>　</a:t>
            </a:r>
            <a:r>
              <a:rPr kumimoji="1" lang="en-US" altLang="ja-JP" sz="1000" dirty="0">
                <a:solidFill>
                  <a:schemeClr val="tx1"/>
                </a:solidFill>
              </a:rPr>
              <a:t>100</a:t>
            </a:r>
            <a:r>
              <a:rPr kumimoji="1" lang="ja-JP" altLang="en-US" sz="1000" dirty="0">
                <a:solidFill>
                  <a:schemeClr val="tx1"/>
                </a:solidFill>
              </a:rPr>
              <a:t>％</a:t>
            </a:r>
            <a:endParaRPr kumimoji="1" lang="en-US" altLang="ja-JP" sz="1000" dirty="0">
              <a:solidFill>
                <a:schemeClr val="tx1"/>
              </a:solidFill>
            </a:endParaRPr>
          </a:p>
        </p:txBody>
      </p:sp>
      <p:sp>
        <p:nvSpPr>
          <p:cNvPr id="83" name="正方形/長方形 82">
            <a:extLst>
              <a:ext uri="{FF2B5EF4-FFF2-40B4-BE49-F238E27FC236}">
                <a16:creationId xmlns:a16="http://schemas.microsoft.com/office/drawing/2014/main" id="{AA780537-85E3-4660-93A0-FA35CB904297}"/>
              </a:ext>
            </a:extLst>
          </p:cNvPr>
          <p:cNvSpPr/>
          <p:nvPr/>
        </p:nvSpPr>
        <p:spPr>
          <a:xfrm>
            <a:off x="5687127" y="5229201"/>
            <a:ext cx="634025" cy="447174"/>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n-ea"/>
              </a:rPr>
              <a:t>１</a:t>
            </a:r>
            <a:r>
              <a:rPr kumimoji="1" lang="en-US" altLang="ja-JP" sz="1400" dirty="0">
                <a:solidFill>
                  <a:schemeClr val="tx1"/>
                </a:solidFill>
                <a:latin typeface="+mn-ea"/>
              </a:rPr>
              <a:t>%</a:t>
            </a:r>
          </a:p>
        </p:txBody>
      </p:sp>
      <p:sp>
        <p:nvSpPr>
          <p:cNvPr id="84" name="正方形/長方形 83">
            <a:extLst>
              <a:ext uri="{FF2B5EF4-FFF2-40B4-BE49-F238E27FC236}">
                <a16:creationId xmlns:a16="http://schemas.microsoft.com/office/drawing/2014/main" id="{A5BF9F1A-52EE-47A7-90E1-BC5A66EB36DA}"/>
              </a:ext>
            </a:extLst>
          </p:cNvPr>
          <p:cNvSpPr/>
          <p:nvPr/>
        </p:nvSpPr>
        <p:spPr>
          <a:xfrm>
            <a:off x="8927486" y="5229200"/>
            <a:ext cx="634025" cy="456284"/>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n-ea"/>
              </a:rPr>
              <a:t>90</a:t>
            </a:r>
            <a:r>
              <a:rPr kumimoji="1" lang="en-US" altLang="ja-JP" sz="1400" dirty="0">
                <a:solidFill>
                  <a:schemeClr val="tx1"/>
                </a:solidFill>
                <a:latin typeface="+mn-ea"/>
              </a:rPr>
              <a:t>%</a:t>
            </a:r>
          </a:p>
        </p:txBody>
      </p:sp>
      <p:sp>
        <p:nvSpPr>
          <p:cNvPr id="85" name="正方形/長方形 84">
            <a:extLst>
              <a:ext uri="{FF2B5EF4-FFF2-40B4-BE49-F238E27FC236}">
                <a16:creationId xmlns:a16="http://schemas.microsoft.com/office/drawing/2014/main" id="{640F4D35-E1CA-4A86-BFDB-0FEEA8DA183C}"/>
              </a:ext>
            </a:extLst>
          </p:cNvPr>
          <p:cNvSpPr/>
          <p:nvPr/>
        </p:nvSpPr>
        <p:spPr>
          <a:xfrm>
            <a:off x="5097016" y="3791660"/>
            <a:ext cx="1872208" cy="861475"/>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00" dirty="0">
                <a:solidFill>
                  <a:schemeClr val="tx1"/>
                </a:solidFill>
              </a:rPr>
              <a:t>2030</a:t>
            </a:r>
            <a:r>
              <a:rPr kumimoji="1" lang="ja-JP" altLang="en-US" sz="1000" dirty="0">
                <a:solidFill>
                  <a:schemeClr val="tx1"/>
                </a:solidFill>
              </a:rPr>
              <a:t>年</a:t>
            </a:r>
            <a:r>
              <a:rPr lang="ja-JP" altLang="en-US" sz="1000" dirty="0">
                <a:solidFill>
                  <a:schemeClr val="tx1"/>
                </a:solidFill>
              </a:rPr>
              <a:t>までに</a:t>
            </a:r>
            <a:r>
              <a:rPr kumimoji="1" lang="ja-JP" altLang="en-US" sz="1000" dirty="0">
                <a:solidFill>
                  <a:schemeClr val="tx1"/>
                </a:solidFill>
              </a:rPr>
              <a:t>ガソリン車並みの経済性・利便性を実現</a:t>
            </a:r>
            <a:endParaRPr kumimoji="1" lang="en-US" altLang="ja-JP" sz="1000" dirty="0">
              <a:solidFill>
                <a:schemeClr val="tx1"/>
              </a:solidFill>
            </a:endParaRPr>
          </a:p>
          <a:p>
            <a:r>
              <a:rPr kumimoji="1" lang="ja-JP" altLang="en-US" sz="1000" dirty="0">
                <a:solidFill>
                  <a:schemeClr val="tx1"/>
                </a:solidFill>
              </a:rPr>
              <a:t>〇公共用急速充電器３万口を含む充電インフラ</a:t>
            </a:r>
            <a:r>
              <a:rPr kumimoji="1" lang="en-US" altLang="ja-JP" sz="1000" dirty="0">
                <a:solidFill>
                  <a:schemeClr val="tx1"/>
                </a:solidFill>
              </a:rPr>
              <a:t>30</a:t>
            </a:r>
            <a:r>
              <a:rPr kumimoji="1" lang="ja-JP" altLang="en-US" sz="1000" dirty="0">
                <a:solidFill>
                  <a:schemeClr val="tx1"/>
                </a:solidFill>
              </a:rPr>
              <a:t>万口</a:t>
            </a:r>
            <a:endParaRPr kumimoji="1" lang="en-US" altLang="ja-JP" sz="1000" dirty="0">
              <a:solidFill>
                <a:schemeClr val="tx1"/>
              </a:solidFill>
            </a:endParaRPr>
          </a:p>
          <a:p>
            <a:r>
              <a:rPr lang="ja-JP" altLang="en-US" sz="1000" dirty="0">
                <a:solidFill>
                  <a:schemeClr val="tx1"/>
                </a:solidFill>
              </a:rPr>
              <a:t>〇水素ステーション</a:t>
            </a:r>
            <a:r>
              <a:rPr lang="en-US" altLang="ja-JP" sz="1000" dirty="0">
                <a:solidFill>
                  <a:schemeClr val="tx1"/>
                </a:solidFill>
              </a:rPr>
              <a:t>1,000</a:t>
            </a:r>
            <a:r>
              <a:rPr lang="ja-JP" altLang="en-US" sz="1000" dirty="0">
                <a:solidFill>
                  <a:schemeClr val="tx1"/>
                </a:solidFill>
              </a:rPr>
              <a:t>か所</a:t>
            </a:r>
            <a:endParaRPr kumimoji="1" lang="en-US" altLang="ja-JP" sz="1000" dirty="0">
              <a:solidFill>
                <a:schemeClr val="tx1"/>
              </a:solidFill>
            </a:endParaRPr>
          </a:p>
        </p:txBody>
      </p:sp>
      <p:sp>
        <p:nvSpPr>
          <p:cNvPr id="69" name="矢印: 山形 68">
            <a:extLst>
              <a:ext uri="{FF2B5EF4-FFF2-40B4-BE49-F238E27FC236}">
                <a16:creationId xmlns:a16="http://schemas.microsoft.com/office/drawing/2014/main" id="{CD79155F-1B54-4808-8863-5F0735DC800C}"/>
              </a:ext>
            </a:extLst>
          </p:cNvPr>
          <p:cNvSpPr/>
          <p:nvPr/>
        </p:nvSpPr>
        <p:spPr>
          <a:xfrm>
            <a:off x="2454899" y="5735038"/>
            <a:ext cx="3496612" cy="446554"/>
          </a:xfrm>
          <a:prstGeom prst="chevron">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00" spc="-60" dirty="0">
                <a:solidFill>
                  <a:schemeClr val="tx1"/>
                </a:solidFill>
              </a:rPr>
              <a:t>大規模な</a:t>
            </a:r>
            <a:r>
              <a:rPr lang="en-US" altLang="ja-JP" sz="1300" spc="-60" dirty="0">
                <a:solidFill>
                  <a:schemeClr val="tx1"/>
                </a:solidFill>
              </a:rPr>
              <a:t>SAF</a:t>
            </a:r>
            <a:r>
              <a:rPr lang="ja-JP" altLang="en-US" sz="1300" spc="-60" dirty="0">
                <a:solidFill>
                  <a:schemeClr val="tx1"/>
                </a:solidFill>
              </a:rPr>
              <a:t>製造設備の構築、</a:t>
            </a:r>
            <a:endParaRPr lang="en-US" altLang="ja-JP" sz="1300" spc="-60" dirty="0">
              <a:solidFill>
                <a:schemeClr val="tx1"/>
              </a:solidFill>
            </a:endParaRPr>
          </a:p>
          <a:p>
            <a:r>
              <a:rPr lang="ja-JP" altLang="en-US" sz="1300" spc="-60" dirty="0">
                <a:solidFill>
                  <a:schemeClr val="tx1"/>
                </a:solidFill>
              </a:rPr>
              <a:t>原料確保に向けたサプライチェーン整備</a:t>
            </a:r>
            <a:endParaRPr lang="en-US" altLang="ja-JP" sz="1300" spc="-60" dirty="0">
              <a:solidFill>
                <a:schemeClr val="tx1"/>
              </a:solidFill>
            </a:endParaRPr>
          </a:p>
        </p:txBody>
      </p:sp>
      <p:sp>
        <p:nvSpPr>
          <p:cNvPr id="87" name="矢印: 山形 86">
            <a:extLst>
              <a:ext uri="{FF2B5EF4-FFF2-40B4-BE49-F238E27FC236}">
                <a16:creationId xmlns:a16="http://schemas.microsoft.com/office/drawing/2014/main" id="{E4B8D505-05E1-4012-B375-AB542614373B}"/>
              </a:ext>
            </a:extLst>
          </p:cNvPr>
          <p:cNvSpPr/>
          <p:nvPr/>
        </p:nvSpPr>
        <p:spPr>
          <a:xfrm>
            <a:off x="5886102" y="5733256"/>
            <a:ext cx="3603402" cy="446554"/>
          </a:xfrm>
          <a:prstGeom prst="chevron">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　　</a:t>
            </a:r>
            <a:r>
              <a:rPr lang="en-US" altLang="ja-JP" sz="1400" dirty="0">
                <a:solidFill>
                  <a:schemeClr val="tx1"/>
                </a:solidFill>
              </a:rPr>
              <a:t>SAF</a:t>
            </a:r>
            <a:r>
              <a:rPr lang="ja-JP" altLang="en-US" sz="1400" dirty="0">
                <a:solidFill>
                  <a:schemeClr val="tx1"/>
                </a:solidFill>
              </a:rPr>
              <a:t>の生産拡大</a:t>
            </a:r>
            <a:endParaRPr lang="en-US" altLang="ja-JP" sz="1400" dirty="0">
              <a:solidFill>
                <a:schemeClr val="tx1"/>
              </a:solidFill>
            </a:endParaRPr>
          </a:p>
        </p:txBody>
      </p:sp>
      <p:sp>
        <p:nvSpPr>
          <p:cNvPr id="99" name="正方形/長方形 98">
            <a:extLst>
              <a:ext uri="{FF2B5EF4-FFF2-40B4-BE49-F238E27FC236}">
                <a16:creationId xmlns:a16="http://schemas.microsoft.com/office/drawing/2014/main" id="{B5BADFAE-A075-454D-A29A-C076CA91FD2F}"/>
              </a:ext>
            </a:extLst>
          </p:cNvPr>
          <p:cNvSpPr/>
          <p:nvPr/>
        </p:nvSpPr>
        <p:spPr>
          <a:xfrm>
            <a:off x="5415927" y="5733256"/>
            <a:ext cx="1337273" cy="446555"/>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航空運送事業者に</a:t>
            </a:r>
            <a:endParaRPr lang="en-US" altLang="ja-JP" sz="1050" dirty="0">
              <a:solidFill>
                <a:schemeClr val="tx1"/>
              </a:solidFill>
            </a:endParaRPr>
          </a:p>
          <a:p>
            <a:pPr algn="ctr"/>
            <a:r>
              <a:rPr lang="ja-JP" altLang="en-US" sz="1050" dirty="0">
                <a:solidFill>
                  <a:schemeClr val="tx1"/>
                </a:solidFill>
              </a:rPr>
              <a:t>よる燃料使用量</a:t>
            </a:r>
            <a:r>
              <a:rPr lang="en-US" altLang="ja-JP" sz="1050" dirty="0">
                <a:solidFill>
                  <a:schemeClr val="tx1"/>
                </a:solidFill>
              </a:rPr>
              <a:t>10%</a:t>
            </a:r>
            <a:endParaRPr kumimoji="1" lang="en-US" altLang="ja-JP" sz="1100" dirty="0">
              <a:solidFill>
                <a:schemeClr val="tx1"/>
              </a:solidFill>
              <a:latin typeface="+mn-ea"/>
            </a:endParaRPr>
          </a:p>
        </p:txBody>
      </p:sp>
      <p:sp>
        <p:nvSpPr>
          <p:cNvPr id="100" name="正方形/長方形 99">
            <a:extLst>
              <a:ext uri="{FF2B5EF4-FFF2-40B4-BE49-F238E27FC236}">
                <a16:creationId xmlns:a16="http://schemas.microsoft.com/office/drawing/2014/main" id="{D1048A30-8620-4C86-AF95-5C53EE7CBDCE}"/>
              </a:ext>
            </a:extLst>
          </p:cNvPr>
          <p:cNvSpPr/>
          <p:nvPr/>
        </p:nvSpPr>
        <p:spPr>
          <a:xfrm>
            <a:off x="5424561" y="6243635"/>
            <a:ext cx="1112615" cy="447176"/>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spc="-50" dirty="0">
                <a:solidFill>
                  <a:schemeClr val="tx1"/>
                </a:solidFill>
              </a:rPr>
              <a:t>最大濃度</a:t>
            </a:r>
            <a:r>
              <a:rPr lang="en-US" altLang="ja-JP" sz="1050" spc="-50" dirty="0">
                <a:solidFill>
                  <a:schemeClr val="tx1"/>
                </a:solidFill>
              </a:rPr>
              <a:t>10%</a:t>
            </a:r>
          </a:p>
          <a:p>
            <a:pPr algn="ctr"/>
            <a:r>
              <a:rPr kumimoji="1" lang="ja-JP" altLang="en-US" sz="1050" spc="-50" dirty="0">
                <a:solidFill>
                  <a:schemeClr val="tx1"/>
                </a:solidFill>
                <a:latin typeface="+mn-ea"/>
              </a:rPr>
              <a:t>ガソリン供給開始</a:t>
            </a:r>
            <a:endParaRPr kumimoji="1" lang="en-US" altLang="ja-JP" sz="1100" spc="-50" dirty="0">
              <a:solidFill>
                <a:schemeClr val="tx1"/>
              </a:solidFill>
              <a:latin typeface="+mn-ea"/>
            </a:endParaRPr>
          </a:p>
        </p:txBody>
      </p:sp>
      <p:sp>
        <p:nvSpPr>
          <p:cNvPr id="101" name="正方形/長方形 100">
            <a:extLst>
              <a:ext uri="{FF2B5EF4-FFF2-40B4-BE49-F238E27FC236}">
                <a16:creationId xmlns:a16="http://schemas.microsoft.com/office/drawing/2014/main" id="{D3445434-EEFF-410C-B623-E74F96CE8EB2}"/>
              </a:ext>
            </a:extLst>
          </p:cNvPr>
          <p:cNvSpPr/>
          <p:nvPr/>
        </p:nvSpPr>
        <p:spPr>
          <a:xfrm>
            <a:off x="7529328" y="6237001"/>
            <a:ext cx="1200583" cy="447176"/>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最大濃度</a:t>
            </a:r>
            <a:r>
              <a:rPr lang="en-US" altLang="ja-JP" sz="1050" dirty="0">
                <a:solidFill>
                  <a:schemeClr val="tx1"/>
                </a:solidFill>
              </a:rPr>
              <a:t>20%</a:t>
            </a:r>
          </a:p>
          <a:p>
            <a:pPr algn="ctr"/>
            <a:r>
              <a:rPr kumimoji="1" lang="ja-JP" altLang="en-US" sz="1050" dirty="0">
                <a:solidFill>
                  <a:schemeClr val="tx1"/>
                </a:solidFill>
                <a:latin typeface="+mn-ea"/>
              </a:rPr>
              <a:t>ガソリン供給開始</a:t>
            </a:r>
            <a:endParaRPr kumimoji="1" lang="en-US" altLang="ja-JP" sz="1100" dirty="0">
              <a:solidFill>
                <a:schemeClr val="tx1"/>
              </a:solidFill>
              <a:latin typeface="+mn-ea"/>
            </a:endParaRPr>
          </a:p>
        </p:txBody>
      </p:sp>
    </p:spTree>
    <p:extLst>
      <p:ext uri="{BB962C8B-B14F-4D97-AF65-F5344CB8AC3E}">
        <p14:creationId xmlns:p14="http://schemas.microsoft.com/office/powerpoint/2010/main" val="2500370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437F1C6-F2CF-41C6-B204-BC750248E6A1}"/>
              </a:ext>
            </a:extLst>
          </p:cNvPr>
          <p:cNvPicPr>
            <a:picLocks noChangeAspect="1"/>
          </p:cNvPicPr>
          <p:nvPr/>
        </p:nvPicPr>
        <p:blipFill>
          <a:blip r:embed="rId2"/>
          <a:stretch>
            <a:fillRect/>
          </a:stretch>
        </p:blipFill>
        <p:spPr>
          <a:xfrm>
            <a:off x="7515078" y="1727540"/>
            <a:ext cx="2219325" cy="857250"/>
          </a:xfrm>
          <a:prstGeom prst="rect">
            <a:avLst/>
          </a:prstGeom>
        </p:spPr>
      </p:pic>
      <p:sp>
        <p:nvSpPr>
          <p:cNvPr id="5" name="角丸四角形 3">
            <a:extLst>
              <a:ext uri="{FF2B5EF4-FFF2-40B4-BE49-F238E27FC236}">
                <a16:creationId xmlns:a16="http://schemas.microsoft.com/office/drawing/2014/main" id="{02B9BE63-6B1B-4755-BF08-C9FE3F25268A}"/>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２－５　脱炭素モビリティの普及促進（今後の施策の方向性）</a:t>
            </a:r>
            <a:endParaRPr lang="en-US" altLang="ja-JP" sz="2000" b="1" dirty="0">
              <a:latin typeface="Meiryo UI" panose="020B0604030504040204" pitchFamily="50" charset="-128"/>
              <a:ea typeface="Meiryo UI" panose="020B0604030504040204" pitchFamily="50" charset="-128"/>
            </a:endParaRPr>
          </a:p>
        </p:txBody>
      </p:sp>
      <p:sp>
        <p:nvSpPr>
          <p:cNvPr id="6" name="スライド番号プレースホルダー 9">
            <a:extLst>
              <a:ext uri="{FF2B5EF4-FFF2-40B4-BE49-F238E27FC236}">
                <a16:creationId xmlns:a16="http://schemas.microsoft.com/office/drawing/2014/main" id="{AF3612FC-473F-4E22-AFF8-44831EC5A4E3}"/>
              </a:ext>
            </a:extLst>
          </p:cNvPr>
          <p:cNvSpPr txBox="1">
            <a:spLocks/>
          </p:cNvSpPr>
          <p:nvPr/>
        </p:nvSpPr>
        <p:spPr>
          <a:xfrm>
            <a:off x="7593258" y="1106"/>
            <a:ext cx="2311400" cy="365125"/>
          </a:xfrm>
          <a:prstGeom prst="rect">
            <a:avLst/>
          </a:prstGeom>
        </p:spPr>
        <p:txBody>
          <a:bodyPr vert="horz" lIns="91440" tIns="45720" rIns="91440" bIns="45720" rtlCol="0" anchor="ctr"/>
          <a:lstStyle>
            <a:defPPr>
              <a:defRPr lang="ja-JP"/>
            </a:defPPr>
            <a:lvl1pPr marL="0" algn="r" defTabSz="921715" rtl="0" eaLnBrk="1" latinLnBrk="0" hangingPunct="1">
              <a:defRPr kumimoji="1" sz="1200" kern="1200">
                <a:solidFill>
                  <a:schemeClr val="tx1">
                    <a:tint val="75000"/>
                  </a:schemeClr>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a:lstStyle>
          <a:p>
            <a:fld id="{03334358-8247-4568-97F9-9763B8C66191}" type="slidenum">
              <a:rPr lang="ja-JP" altLang="en-US" sz="1400" b="1" smtClean="0">
                <a:solidFill>
                  <a:schemeClr val="bg1"/>
                </a:solidFill>
                <a:latin typeface="BIZ UDPゴシック" panose="020B0400000000000000" pitchFamily="50" charset="-128"/>
                <a:ea typeface="BIZ UDPゴシック" panose="020B0400000000000000" pitchFamily="50" charset="-128"/>
              </a:rPr>
              <a:pPr/>
              <a:t>26</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BADB4934-8B7D-4983-BB87-6E16F5F12B02}"/>
              </a:ext>
            </a:extLst>
          </p:cNvPr>
          <p:cNvSpPr/>
          <p:nvPr/>
        </p:nvSpPr>
        <p:spPr>
          <a:xfrm>
            <a:off x="7659094" y="2492896"/>
            <a:ext cx="1787278" cy="468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太陽電池搭載</a:t>
            </a:r>
            <a:r>
              <a:rPr kumimoji="1" lang="en-US" altLang="ja-JP" sz="1400" dirty="0">
                <a:solidFill>
                  <a:schemeClr val="tx1"/>
                </a:solidFill>
                <a:latin typeface="Meiryo UI" panose="020B0604030504040204" pitchFamily="50" charset="-128"/>
                <a:ea typeface="Meiryo UI" panose="020B0604030504040204" pitchFamily="50" charset="-128"/>
              </a:rPr>
              <a:t>EV</a:t>
            </a:r>
          </a:p>
        </p:txBody>
      </p:sp>
      <p:pic>
        <p:nvPicPr>
          <p:cNvPr id="14" name="図 13">
            <a:extLst>
              <a:ext uri="{FF2B5EF4-FFF2-40B4-BE49-F238E27FC236}">
                <a16:creationId xmlns:a16="http://schemas.microsoft.com/office/drawing/2014/main" id="{ECA0CC08-4FED-491E-8A38-D45E98712CD8}"/>
              </a:ext>
            </a:extLst>
          </p:cNvPr>
          <p:cNvPicPr>
            <a:picLocks noChangeAspect="1"/>
          </p:cNvPicPr>
          <p:nvPr/>
        </p:nvPicPr>
        <p:blipFill rotWithShape="1">
          <a:blip r:embed="rId3"/>
          <a:srcRect l="6987" r="10042" b="11482"/>
          <a:stretch/>
        </p:blipFill>
        <p:spPr>
          <a:xfrm>
            <a:off x="7309704" y="3888495"/>
            <a:ext cx="2352691" cy="1237430"/>
          </a:xfrm>
          <a:prstGeom prst="rect">
            <a:avLst/>
          </a:prstGeom>
        </p:spPr>
      </p:pic>
      <p:sp>
        <p:nvSpPr>
          <p:cNvPr id="17" name="テキスト ボックス 16">
            <a:extLst>
              <a:ext uri="{FF2B5EF4-FFF2-40B4-BE49-F238E27FC236}">
                <a16:creationId xmlns:a16="http://schemas.microsoft.com/office/drawing/2014/main" id="{2DC42441-90AD-4AE9-9EC5-9A404467E7FD}"/>
              </a:ext>
            </a:extLst>
          </p:cNvPr>
          <p:cNvSpPr txBox="1"/>
          <p:nvPr/>
        </p:nvSpPr>
        <p:spPr>
          <a:xfrm>
            <a:off x="7207892" y="5163142"/>
            <a:ext cx="2689679" cy="509164"/>
          </a:xfrm>
          <a:prstGeom prst="rect">
            <a:avLst/>
          </a:prstGeom>
          <a:noFill/>
        </p:spPr>
        <p:txBody>
          <a:bodyPr wrap="square" tIns="72000" bIns="36000" rtlCol="0" anchor="b" anchorCtr="0">
            <a:spAutoFit/>
          </a:bodyPr>
          <a:lstStyle/>
          <a:p>
            <a:pPr algn="ctr"/>
            <a:r>
              <a:rPr kumimoji="1" lang="ja-JP" altLang="en-US" sz="1400" dirty="0">
                <a:latin typeface="Meiryo UI" panose="020B0604030504040204" pitchFamily="50" charset="-128"/>
                <a:ea typeface="Meiryo UI" panose="020B0604030504040204" pitchFamily="50" charset="-128"/>
              </a:rPr>
              <a:t>走行中ワイヤレス給電</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画像制作：関西電力・</a:t>
            </a:r>
            <a:r>
              <a:rPr kumimoji="1" lang="en-US" altLang="ja-JP" sz="1200" dirty="0">
                <a:latin typeface="Meiryo UI" panose="020B0604030504040204" pitchFamily="50" charset="-128"/>
                <a:ea typeface="Meiryo UI" panose="020B0604030504040204" pitchFamily="50" charset="-128"/>
              </a:rPr>
              <a:t>Osaka Metro</a:t>
            </a:r>
            <a:endParaRPr kumimoji="1" lang="ja-JP" altLang="en-US" sz="12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6CF1A8BA-65F6-4C41-B042-45D6A3C6600B}"/>
              </a:ext>
            </a:extLst>
          </p:cNvPr>
          <p:cNvSpPr/>
          <p:nvPr/>
        </p:nvSpPr>
        <p:spPr>
          <a:xfrm>
            <a:off x="7223560" y="2793446"/>
            <a:ext cx="2689679" cy="468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出典：国立研究開発法人新エネルギー・</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産業技術総合開発機構</a:t>
            </a:r>
          </a:p>
        </p:txBody>
      </p:sp>
      <p:sp>
        <p:nvSpPr>
          <p:cNvPr id="7" name="正方形/長方形 6">
            <a:extLst>
              <a:ext uri="{FF2B5EF4-FFF2-40B4-BE49-F238E27FC236}">
                <a16:creationId xmlns:a16="http://schemas.microsoft.com/office/drawing/2014/main" id="{908BECA4-157E-4CD4-886B-4AB6551770EF}"/>
              </a:ext>
            </a:extLst>
          </p:cNvPr>
          <p:cNvSpPr/>
          <p:nvPr/>
        </p:nvSpPr>
        <p:spPr>
          <a:xfrm>
            <a:off x="80459" y="856598"/>
            <a:ext cx="9581936" cy="5994878"/>
          </a:xfrm>
          <a:prstGeom prst="rect">
            <a:avLst/>
          </a:prstGeom>
          <a:ln w="28575">
            <a:noFill/>
          </a:ln>
        </p:spPr>
        <p:txBody>
          <a:bodyPr wrap="square">
            <a:noAutofit/>
          </a:bodyPr>
          <a:lstStyle/>
          <a:p>
            <a:pPr marL="216000" indent="-216000">
              <a:spcBef>
                <a:spcPts val="600"/>
              </a:spcBef>
            </a:pP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○電動車等の普及促進</a:t>
            </a:r>
            <a:endPar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42900" indent="-161925">
              <a:spcBef>
                <a:spcPts val="300"/>
              </a:spcBef>
              <a:buFont typeface="Arial" panose="020B0604020202020204" pitchFamily="34" charset="0"/>
              <a:buChar char="•"/>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走行距離が長く波及効果が大きい商用車やバス、船など、様々なモビリティの</a:t>
            </a:r>
            <a:r>
              <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CN</a:t>
            </a: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化の促進</a:t>
            </a:r>
            <a:endPar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42900" indent="-161925">
              <a:spcBef>
                <a:spcPts val="300"/>
              </a:spcBef>
              <a:buFont typeface="Arial" panose="020B0604020202020204" pitchFamily="34" charset="0"/>
              <a:buChar char="•"/>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災害等の停電時に活用でき、レジリエンス強化に寄与する電動車の普及促進</a:t>
            </a:r>
            <a:endPar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42900" indent="-161925">
              <a:spcBef>
                <a:spcPts val="300"/>
              </a:spcBef>
              <a:buFont typeface="Arial" panose="020B0604020202020204" pitchFamily="34" charset="0"/>
              <a:buChar char="•"/>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電動車を活用した再生可能エネルギー導入促進</a:t>
            </a:r>
            <a:endPar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6000" indent="-216000">
              <a:spcBef>
                <a:spcPts val="600"/>
              </a:spcBef>
            </a:pPr>
            <a:endPar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6000" indent="-216000">
              <a:spcBef>
                <a:spcPts val="600"/>
              </a:spcBef>
            </a:pP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○充電・充填設備の普及促進</a:t>
            </a:r>
            <a:endPar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42900" indent="-161925">
              <a:spcBef>
                <a:spcPts val="300"/>
              </a:spcBef>
              <a:buFont typeface="Arial" panose="020B0604020202020204" pitchFamily="34" charset="0"/>
              <a:buChar char="•"/>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集合住宅への</a:t>
            </a:r>
            <a:r>
              <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EV</a:t>
            </a: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用充電設備設置等による基礎充電の普及拡大</a:t>
            </a:r>
            <a:endPar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42900" indent="-161925">
              <a:spcBef>
                <a:spcPts val="300"/>
              </a:spcBef>
              <a:buFont typeface="Arial" panose="020B0604020202020204" pitchFamily="34" charset="0"/>
              <a:buChar char="•"/>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再生可能エネルギーを活用した</a:t>
            </a:r>
            <a:r>
              <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EV/PHV</a:t>
            </a: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用充電設備の普及促進</a:t>
            </a:r>
            <a:br>
              <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（ペロブスカイト太陽電池、</a:t>
            </a:r>
            <a:r>
              <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V2H</a:t>
            </a: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42900" indent="-161925">
              <a:spcBef>
                <a:spcPts val="300"/>
              </a:spcBef>
              <a:buFont typeface="Arial" panose="020B0604020202020204" pitchFamily="34" charset="0"/>
              <a:buChar char="•"/>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バッテリー残量･消費電力･充電スタンド情報等を考慮した</a:t>
            </a:r>
            <a:r>
              <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EV</a:t>
            </a: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最適</a:t>
            </a:r>
            <a:br>
              <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ルート探索などの充電設備の情報発信の充実</a:t>
            </a:r>
            <a:endPar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42900" indent="-161925">
              <a:spcBef>
                <a:spcPts val="300"/>
              </a:spcBef>
              <a:buFont typeface="Arial" panose="020B0604020202020204" pitchFamily="34" charset="0"/>
              <a:buChar char="•"/>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万博で披露されている走行中ワイヤレス給電など新たな充電技術</a:t>
            </a:r>
            <a:br>
              <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の実証に対する支援</a:t>
            </a:r>
            <a:endPar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6000" indent="-216000">
              <a:spcBef>
                <a:spcPts val="600"/>
              </a:spcBef>
            </a:pPr>
            <a:endPar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6000" indent="-216000">
              <a:spcBef>
                <a:spcPts val="600"/>
              </a:spcBef>
            </a:pP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○燃料</a:t>
            </a:r>
            <a:r>
              <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CN</a:t>
            </a: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化の促進</a:t>
            </a:r>
            <a:endPar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42900" indent="-161925">
              <a:spcBef>
                <a:spcPts val="300"/>
              </a:spcBef>
              <a:buFont typeface="Arial" panose="020B0604020202020204" pitchFamily="34" charset="0"/>
              <a:buChar char="•"/>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電動車の普及促進と並行した合成燃料・バイオ燃料等による</a:t>
            </a:r>
            <a:r>
              <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CN</a:t>
            </a: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化の促進</a:t>
            </a:r>
            <a:endPar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42900" indent="-161925">
              <a:spcBef>
                <a:spcPts val="300"/>
              </a:spcBef>
              <a:buFont typeface="Arial" panose="020B0604020202020204" pitchFamily="34" charset="0"/>
              <a:buChar char="•"/>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府域の廃食用油等による</a:t>
            </a:r>
            <a:r>
              <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SAF</a:t>
            </a: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を活用した航空機燃料の</a:t>
            </a:r>
            <a:r>
              <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CN</a:t>
            </a: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化の促進</a:t>
            </a:r>
            <a:endPar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7D3AF7D8-9BA9-4A56-84B3-38E8799CDC46}"/>
              </a:ext>
            </a:extLst>
          </p:cNvPr>
          <p:cNvSpPr/>
          <p:nvPr/>
        </p:nvSpPr>
        <p:spPr>
          <a:xfrm>
            <a:off x="182880" y="476672"/>
            <a:ext cx="4336744" cy="359707"/>
          </a:xfrm>
          <a:prstGeom prst="rect">
            <a:avLst/>
          </a:prstGeom>
          <a:solidFill>
            <a:srgbClr val="C4E4C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tx1"/>
                </a:solidFill>
                <a:latin typeface="Meiryo UI" panose="020B0604030504040204" pitchFamily="50" charset="-128"/>
                <a:ea typeface="Meiryo UI" panose="020B0604030504040204" pitchFamily="50" charset="-128"/>
              </a:rPr>
              <a:t>次期計画において強化する施策の方向性</a:t>
            </a:r>
          </a:p>
        </p:txBody>
      </p:sp>
      <p:sp>
        <p:nvSpPr>
          <p:cNvPr id="13" name="正方形/長方形 12">
            <a:extLst>
              <a:ext uri="{FF2B5EF4-FFF2-40B4-BE49-F238E27FC236}">
                <a16:creationId xmlns:a16="http://schemas.microsoft.com/office/drawing/2014/main" id="{A6185654-54E3-4BC8-9141-59B068D6E212}"/>
              </a:ext>
            </a:extLst>
          </p:cNvPr>
          <p:cNvSpPr/>
          <p:nvPr/>
        </p:nvSpPr>
        <p:spPr>
          <a:xfrm>
            <a:off x="103369" y="884006"/>
            <a:ext cx="9703042" cy="5857361"/>
          </a:xfrm>
          <a:prstGeom prst="rect">
            <a:avLst/>
          </a:prstGeom>
          <a:noFill/>
          <a:ln w="38100" cmpd="dbl">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93488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3">
            <a:extLst>
              <a:ext uri="{FF2B5EF4-FFF2-40B4-BE49-F238E27FC236}">
                <a16:creationId xmlns:a16="http://schemas.microsoft.com/office/drawing/2014/main" id="{69D51D1F-001D-47A2-AF76-3CD3B5655792}"/>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２－６　地球</a:t>
            </a:r>
            <a:r>
              <a:rPr lang="zh-CN" altLang="en-US" sz="2000" b="1" dirty="0">
                <a:latin typeface="Meiryo UI" panose="020B0604030504040204" pitchFamily="50" charset="-128"/>
                <a:ea typeface="Meiryo UI" panose="020B0604030504040204" pitchFamily="50" charset="-128"/>
              </a:rPr>
              <a:t>温暖化対策実行計画</a:t>
            </a:r>
            <a:r>
              <a:rPr lang="ja-JP" altLang="en-US" sz="2000" b="1" dirty="0">
                <a:latin typeface="Meiryo UI" panose="020B0604030504040204" pitchFamily="50" charset="-128"/>
                <a:ea typeface="Meiryo UI" panose="020B0604030504040204" pitchFamily="50" charset="-128"/>
              </a:rPr>
              <a:t>へのヒートアイランド対策推進計画の統合について</a:t>
            </a:r>
          </a:p>
        </p:txBody>
      </p:sp>
      <p:sp>
        <p:nvSpPr>
          <p:cNvPr id="10" name="スライド番号プレースホルダー 9">
            <a:extLst>
              <a:ext uri="{FF2B5EF4-FFF2-40B4-BE49-F238E27FC236}">
                <a16:creationId xmlns:a16="http://schemas.microsoft.com/office/drawing/2014/main" id="{1C5D63DF-3B69-820C-7A08-B055A043BBBD}"/>
              </a:ext>
            </a:extLst>
          </p:cNvPr>
          <p:cNvSpPr>
            <a:spLocks noGrp="1"/>
          </p:cNvSpPr>
          <p:nvPr>
            <p:ph type="sldNum" sz="quarter" idx="12"/>
          </p:nvPr>
        </p:nvSpPr>
        <p:spPr>
          <a:xfrm>
            <a:off x="7593258" y="1106"/>
            <a:ext cx="2311400" cy="365125"/>
          </a:xfrm>
        </p:spPr>
        <p:txBody>
          <a:bodyPr vert="horz" lIns="91440" tIns="45720" rIns="91440" bIns="45720" rtlCol="0" anchor="ctr"/>
          <a:lstStyle/>
          <a:p>
            <a:fld id="{03334358-8247-4568-97F9-9763B8C66191}" type="slidenum">
              <a:rPr lang="ja-JP" altLang="en-US" sz="1400" b="1">
                <a:solidFill>
                  <a:schemeClr val="bg1"/>
                </a:solidFill>
                <a:latin typeface="BIZ UDPゴシック" panose="020B0400000000000000" pitchFamily="50" charset="-128"/>
                <a:ea typeface="BIZ UDPゴシック" panose="020B0400000000000000" pitchFamily="50" charset="-128"/>
              </a:rPr>
              <a:pPr/>
              <a:t>27</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4324272A-C245-4644-83C9-5D76A006566A}"/>
              </a:ext>
            </a:extLst>
          </p:cNvPr>
          <p:cNvSpPr/>
          <p:nvPr/>
        </p:nvSpPr>
        <p:spPr>
          <a:xfrm>
            <a:off x="233732" y="476672"/>
            <a:ext cx="3132000" cy="252000"/>
          </a:xfrm>
          <a:prstGeom prst="roundRect">
            <a:avLst>
              <a:gd name="adj" fmla="val 50000"/>
            </a:avLst>
          </a:prstGeom>
          <a:solidFill>
            <a:srgbClr val="3AA43A">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r>
              <a:rPr lang="ja-JP" altLang="en-US" sz="1600" b="1" dirty="0">
                <a:solidFill>
                  <a:schemeClr val="tx1"/>
                </a:solidFill>
                <a:latin typeface="Meiryo UI" panose="020B0604030504040204" pitchFamily="50" charset="-128"/>
                <a:ea typeface="Meiryo UI" panose="020B0604030504040204" pitchFamily="50" charset="-128"/>
              </a:rPr>
              <a:t>実行計画への統合の考え方</a:t>
            </a:r>
          </a:p>
        </p:txBody>
      </p:sp>
      <p:graphicFrame>
        <p:nvGraphicFramePr>
          <p:cNvPr id="12" name="表 3">
            <a:extLst>
              <a:ext uri="{FF2B5EF4-FFF2-40B4-BE49-F238E27FC236}">
                <a16:creationId xmlns:a16="http://schemas.microsoft.com/office/drawing/2014/main" id="{738F2B9F-629A-4050-BE56-8A00256F2B31}"/>
              </a:ext>
            </a:extLst>
          </p:cNvPr>
          <p:cNvGraphicFramePr>
            <a:graphicFrameLocks noGrp="1"/>
          </p:cNvGraphicFramePr>
          <p:nvPr>
            <p:extLst>
              <p:ext uri="{D42A27DB-BD31-4B8C-83A1-F6EECF244321}">
                <p14:modId xmlns:p14="http://schemas.microsoft.com/office/powerpoint/2010/main" val="682415601"/>
              </p:ext>
            </p:extLst>
          </p:nvPr>
        </p:nvGraphicFramePr>
        <p:xfrm>
          <a:off x="5637576" y="1596840"/>
          <a:ext cx="3635904" cy="5054160"/>
        </p:xfrm>
        <a:graphic>
          <a:graphicData uri="http://schemas.openxmlformats.org/drawingml/2006/table">
            <a:tbl>
              <a:tblPr firstRow="1" bandRow="1">
                <a:tableStyleId>{B301B821-A1FF-4177-AEE7-76D212191A09}</a:tableStyleId>
              </a:tblPr>
              <a:tblGrid>
                <a:gridCol w="3635904">
                  <a:extLst>
                    <a:ext uri="{9D8B030D-6E8A-4147-A177-3AD203B41FA5}">
                      <a16:colId xmlns:a16="http://schemas.microsoft.com/office/drawing/2014/main" val="1638707130"/>
                    </a:ext>
                  </a:extLst>
                </a:gridCol>
              </a:tblGrid>
              <a:tr h="360000">
                <a:tc>
                  <a:txBody>
                    <a:bodyPr/>
                    <a:lstStyle/>
                    <a:p>
                      <a:pPr algn="ctr"/>
                      <a:r>
                        <a:rPr lang="ja-JP" altLang="en-US" sz="1400" b="1" dirty="0">
                          <a:solidFill>
                            <a:schemeClr val="bg1"/>
                          </a:solidFill>
                          <a:latin typeface="Meiryo UI" panose="020B0604030504040204" pitchFamily="50" charset="-128"/>
                          <a:ea typeface="Meiryo UI" panose="020B0604030504040204" pitchFamily="50" charset="-128"/>
                        </a:rPr>
                        <a:t>おおさかヒートアイランド</a:t>
                      </a:r>
                      <a:endParaRPr lang="en-US" altLang="ja-JP" sz="1400" b="1" dirty="0">
                        <a:solidFill>
                          <a:schemeClr val="bg1"/>
                        </a:solidFill>
                        <a:latin typeface="Meiryo UI" panose="020B0604030504040204" pitchFamily="50" charset="-128"/>
                        <a:ea typeface="Meiryo UI" panose="020B0604030504040204" pitchFamily="50" charset="-128"/>
                      </a:endParaRPr>
                    </a:p>
                    <a:p>
                      <a:pPr algn="ctr"/>
                      <a:r>
                        <a:rPr lang="ja-JP" altLang="en-US" sz="1400" b="1" dirty="0">
                          <a:solidFill>
                            <a:schemeClr val="bg1"/>
                          </a:solidFill>
                          <a:latin typeface="Meiryo UI" panose="020B0604030504040204" pitchFamily="50" charset="-128"/>
                          <a:ea typeface="Meiryo UI" panose="020B0604030504040204" pitchFamily="50" charset="-128"/>
                        </a:rPr>
                        <a:t>対策推進計画</a:t>
                      </a:r>
                      <a:endParaRPr lang="ja-JP" altLang="en-US" sz="1400" dirty="0">
                        <a:solidFill>
                          <a:schemeClr val="bg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742896531"/>
                  </a:ext>
                </a:extLst>
              </a:tr>
              <a:tr h="252000">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（１）住宅地域における夏の夜間の気温を下げる取組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487722327"/>
                  </a:ext>
                </a:extLst>
              </a:tr>
              <a:tr h="252000">
                <a:tc>
                  <a:txBody>
                    <a:bodyPr/>
                    <a:lstStyle/>
                    <a:p>
                      <a:pPr marL="180000" lvl="1" algn="l" fontAlgn="ctr"/>
                      <a:r>
                        <a:rPr lang="ja-JP" altLang="en-US" sz="1000" u="none" strike="noStrike" dirty="0">
                          <a:effectLst/>
                          <a:latin typeface="Meiryo UI" panose="020B0604030504040204" pitchFamily="50" charset="-128"/>
                          <a:ea typeface="Meiryo UI" panose="020B0604030504040204" pitchFamily="50" charset="-128"/>
                        </a:rPr>
                        <a:t>①人工排熱の低減</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3376529968"/>
                  </a:ext>
                </a:extLst>
              </a:tr>
              <a:tr h="252000">
                <a:tc>
                  <a:txBody>
                    <a:bodyPr/>
                    <a:lstStyle/>
                    <a:p>
                      <a:pPr marL="324000" lvl="1" algn="l" fontAlgn="ctr"/>
                      <a:r>
                        <a:rPr lang="ja-JP" altLang="en-US" sz="1000" u="none" strike="noStrike" dirty="0">
                          <a:effectLst/>
                          <a:latin typeface="Meiryo UI" panose="020B0604030504040204" pitchFamily="50" charset="-128"/>
                          <a:ea typeface="Meiryo UI" panose="020B0604030504040204" pitchFamily="50" charset="-128"/>
                        </a:rPr>
                        <a:t>■建物からの排熱を減らすための対策</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3627554308"/>
                  </a:ext>
                </a:extLst>
              </a:tr>
              <a:tr h="252000">
                <a:tc>
                  <a:txBody>
                    <a:bodyPr/>
                    <a:lstStyle/>
                    <a:p>
                      <a:pPr marL="324000" lvl="1" algn="l" fontAlgn="ctr"/>
                      <a:r>
                        <a:rPr lang="ja-JP" altLang="en-US" sz="1000" u="none" strike="noStrike" dirty="0">
                          <a:effectLst/>
                          <a:latin typeface="Meiryo UI" panose="020B0604030504040204" pitchFamily="50" charset="-128"/>
                          <a:ea typeface="Meiryo UI" panose="020B0604030504040204" pitchFamily="50" charset="-128"/>
                        </a:rPr>
                        <a:t>■自動車からの排熱を減らすための対策</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320325537"/>
                  </a:ext>
                </a:extLst>
              </a:tr>
              <a:tr h="252000">
                <a:tc>
                  <a:txBody>
                    <a:bodyPr/>
                    <a:lstStyle/>
                    <a:p>
                      <a:pPr marL="324000" lvl="1" algn="l" fontAlgn="ctr"/>
                      <a:r>
                        <a:rPr lang="ja-JP" altLang="en-US" sz="1000" u="none" strike="noStrike" dirty="0">
                          <a:effectLst/>
                          <a:latin typeface="Meiryo UI" panose="020B0604030504040204" pitchFamily="50" charset="-128"/>
                          <a:ea typeface="Meiryo UI" panose="020B0604030504040204" pitchFamily="50" charset="-128"/>
                        </a:rPr>
                        <a:t>■省エネ意識を高めるための対策</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1233147423"/>
                  </a:ext>
                </a:extLst>
              </a:tr>
              <a:tr h="252000">
                <a:tc>
                  <a:txBody>
                    <a:bodyPr/>
                    <a:lstStyle/>
                    <a:p>
                      <a:pPr marL="180000" lvl="1" algn="l" fontAlgn="ctr"/>
                      <a:r>
                        <a:rPr lang="ja-JP" altLang="en-US" sz="1000" u="none" strike="noStrike" dirty="0">
                          <a:effectLst/>
                          <a:latin typeface="Meiryo UI" panose="020B0604030504040204" pitchFamily="50" charset="-128"/>
                          <a:ea typeface="Meiryo UI" panose="020B0604030504040204" pitchFamily="50" charset="-128"/>
                        </a:rPr>
                        <a:t>②建物・地表面の高温化抑制</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1398773047"/>
                  </a:ext>
                </a:extLst>
              </a:tr>
              <a:tr h="252000">
                <a:tc>
                  <a:txBody>
                    <a:bodyPr/>
                    <a:lstStyle/>
                    <a:p>
                      <a:pPr marL="324000" lvl="1" algn="l" fontAlgn="ctr"/>
                      <a:r>
                        <a:rPr lang="ja-JP" altLang="en-US" sz="1000" u="none" strike="noStrike" dirty="0">
                          <a:effectLst/>
                          <a:latin typeface="Meiryo UI" panose="020B0604030504040204" pitchFamily="50" charset="-128"/>
                          <a:ea typeface="Meiryo UI" panose="020B0604030504040204" pitchFamily="50" charset="-128"/>
                        </a:rPr>
                        <a:t>■建物に熱をためないための対策</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3862839901"/>
                  </a:ext>
                </a:extLst>
              </a:tr>
              <a:tr h="252000">
                <a:tc>
                  <a:txBody>
                    <a:bodyPr/>
                    <a:lstStyle/>
                    <a:p>
                      <a:pPr marL="324000" lvl="1" algn="l" fontAlgn="ctr"/>
                      <a:r>
                        <a:rPr lang="ja-JP" altLang="en-US" sz="1000" u="none" strike="noStrike" dirty="0">
                          <a:effectLst/>
                          <a:latin typeface="Meiryo UI" panose="020B0604030504040204" pitchFamily="50" charset="-128"/>
                          <a:ea typeface="Meiryo UI" panose="020B0604030504040204" pitchFamily="50" charset="-128"/>
                        </a:rPr>
                        <a:t>■道路や駐車場などの高温化を防ぐための対策</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1060440206"/>
                  </a:ext>
                </a:extLst>
              </a:tr>
              <a:tr h="252000">
                <a:tc>
                  <a:txBody>
                    <a:bodyPr/>
                    <a:lstStyle/>
                    <a:p>
                      <a:pPr marL="180000" lvl="1" algn="l" fontAlgn="ctr"/>
                      <a:r>
                        <a:rPr lang="ja-JP" altLang="en-US" sz="1000" u="none" strike="noStrike" dirty="0">
                          <a:effectLst/>
                          <a:latin typeface="Meiryo UI" panose="020B0604030504040204" pitchFamily="50" charset="-128"/>
                          <a:ea typeface="Meiryo UI" panose="020B0604030504040204" pitchFamily="50" charset="-128"/>
                        </a:rPr>
                        <a:t>③都市形態の改善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3733917251"/>
                  </a:ext>
                </a:extLst>
              </a:tr>
              <a:tr h="252000">
                <a:tc>
                  <a:txBody>
                    <a:bodyPr/>
                    <a:lstStyle/>
                    <a:p>
                      <a:pPr marL="324000" lvl="1" algn="l" fontAlgn="ctr"/>
                      <a:r>
                        <a:rPr lang="ja-JP" altLang="en-US" sz="1000" u="none" strike="noStrike" dirty="0">
                          <a:effectLst/>
                          <a:latin typeface="Meiryo UI" panose="020B0604030504040204" pitchFamily="50" charset="-128"/>
                          <a:ea typeface="Meiryo UI" panose="020B0604030504040204" pitchFamily="50" charset="-128"/>
                        </a:rPr>
                        <a:t>■緑を増やすための対策</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121445417"/>
                  </a:ext>
                </a:extLst>
              </a:tr>
              <a:tr h="252000">
                <a:tc>
                  <a:txBody>
                    <a:bodyPr/>
                    <a:lstStyle/>
                    <a:p>
                      <a:pPr marL="324000" lvl="1" algn="l" fontAlgn="ctr"/>
                      <a:r>
                        <a:rPr lang="ja-JP" altLang="en-US" sz="1000" u="none" strike="noStrike" dirty="0">
                          <a:effectLst/>
                          <a:latin typeface="Meiryo UI" panose="020B0604030504040204" pitchFamily="50" charset="-128"/>
                          <a:ea typeface="Meiryo UI" panose="020B0604030504040204" pitchFamily="50" charset="-128"/>
                        </a:rPr>
                        <a:t>■水とみどりの空間を増やすための対策</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1806694985"/>
                  </a:ext>
                </a:extLst>
              </a:tr>
              <a:tr h="252000">
                <a:tc>
                  <a:txBody>
                    <a:bodyPr/>
                    <a:lstStyle/>
                    <a:p>
                      <a:pPr marL="324000" lvl="1" algn="l" fontAlgn="ctr"/>
                      <a:r>
                        <a:rPr lang="ja-JP" altLang="en-US" sz="1000" u="none" strike="noStrike" dirty="0">
                          <a:effectLst/>
                          <a:latin typeface="Meiryo UI" panose="020B0604030504040204" pitchFamily="50" charset="-128"/>
                          <a:ea typeface="Meiryo UI" panose="020B0604030504040204" pitchFamily="50" charset="-128"/>
                        </a:rPr>
                        <a:t>■都市形態の改善</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2660732040"/>
                  </a:ext>
                </a:extLst>
              </a:tr>
              <a:tr h="252000">
                <a:tc>
                  <a:txBody>
                    <a:bodyPr/>
                    <a:lstStyle/>
                    <a:p>
                      <a:pPr marL="0" lvl="1" algn="l" fontAlgn="ctr"/>
                      <a:r>
                        <a:rPr lang="ja-JP" altLang="en-US" sz="1000" u="none" strike="noStrike" dirty="0">
                          <a:effectLst/>
                          <a:latin typeface="Meiryo UI" panose="020B0604030504040204" pitchFamily="50" charset="-128"/>
                          <a:ea typeface="Meiryo UI" panose="020B0604030504040204" pitchFamily="50" charset="-128"/>
                        </a:rPr>
                        <a:t>（２）屋外空間における夏の昼間の暑熱環境を改善する取組</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437188488"/>
                  </a:ext>
                </a:extLst>
              </a:tr>
              <a:tr h="252000">
                <a:tc>
                  <a:txBody>
                    <a:bodyPr/>
                    <a:lstStyle/>
                    <a:p>
                      <a:pPr marL="180000" lvl="1" algn="l" fontAlgn="ctr"/>
                      <a:r>
                        <a:rPr lang="ja-JP" altLang="en-US" sz="1000" u="none" strike="noStrike" dirty="0">
                          <a:effectLst/>
                          <a:latin typeface="Meiryo UI" panose="020B0604030504040204" pitchFamily="50" charset="-128"/>
                          <a:ea typeface="Meiryo UI" panose="020B0604030504040204" pitchFamily="50" charset="-128"/>
                        </a:rPr>
                        <a:t>①適応策の推進</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2094302262"/>
                  </a:ext>
                </a:extLst>
              </a:tr>
              <a:tr h="252000">
                <a:tc>
                  <a:txBody>
                    <a:bodyPr/>
                    <a:lstStyle/>
                    <a:p>
                      <a:pPr marL="324000" lvl="1" algn="l" fontAlgn="ctr"/>
                      <a:r>
                        <a:rPr lang="ja-JP" altLang="en-US" sz="1000" u="none" strike="noStrike" dirty="0">
                          <a:effectLst/>
                          <a:latin typeface="Meiryo UI" panose="020B0604030504040204" pitchFamily="50" charset="-128"/>
                          <a:ea typeface="Meiryo UI" panose="020B0604030504040204" pitchFamily="50" charset="-128"/>
                        </a:rPr>
                        <a:t>■適応策として効果のある緑化手法の検討及び普及</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3421574896"/>
                  </a:ext>
                </a:extLst>
              </a:tr>
              <a:tr h="252000">
                <a:tc>
                  <a:txBody>
                    <a:bodyPr/>
                    <a:lstStyle/>
                    <a:p>
                      <a:pPr marL="324000" lvl="1" algn="l" fontAlgn="ctr"/>
                      <a:r>
                        <a:rPr lang="ja-JP" altLang="en-US" sz="1000" u="none" strike="noStrike" dirty="0">
                          <a:effectLst/>
                          <a:latin typeface="Meiryo UI" panose="020B0604030504040204" pitchFamily="50" charset="-128"/>
                          <a:ea typeface="Meiryo UI" panose="020B0604030504040204" pitchFamily="50" charset="-128"/>
                        </a:rPr>
                        <a:t>■適応策の普及検討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3269210428"/>
                  </a:ext>
                </a:extLst>
              </a:tr>
              <a:tr h="252000">
                <a:tc>
                  <a:txBody>
                    <a:bodyPr/>
                    <a:lstStyle/>
                    <a:p>
                      <a:pPr marL="324000" lvl="1" algn="l" fontAlgn="ctr"/>
                      <a:r>
                        <a:rPr lang="ja-JP" altLang="en-US" sz="1000" u="none" strike="noStrike" dirty="0">
                          <a:effectLst/>
                          <a:latin typeface="Meiryo UI" panose="020B0604030504040204" pitchFamily="50" charset="-128"/>
                          <a:ea typeface="Meiryo UI" panose="020B0604030504040204" pitchFamily="50" charset="-128"/>
                        </a:rPr>
                        <a:t>■クールスポットの創出等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347848085"/>
                  </a:ext>
                </a:extLst>
              </a:tr>
              <a:tr h="252000">
                <a:tc>
                  <a:txBody>
                    <a:bodyPr/>
                    <a:lstStyle/>
                    <a:p>
                      <a:pPr marL="324000" lvl="1" algn="l" fontAlgn="ctr"/>
                      <a:r>
                        <a:rPr lang="ja-JP" altLang="en-US" sz="1000" u="none" strike="noStrike" dirty="0">
                          <a:effectLst/>
                          <a:latin typeface="Meiryo UI" panose="020B0604030504040204" pitchFamily="50" charset="-128"/>
                          <a:ea typeface="Meiryo UI" panose="020B0604030504040204" pitchFamily="50" charset="-128"/>
                        </a:rPr>
                        <a:t>■クールスポットの周知・活用</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2204" marR="2204" marT="2204" marB="0" anchor="ctr"/>
                </a:tc>
                <a:extLst>
                  <a:ext uri="{0D108BD9-81ED-4DB2-BD59-A6C34878D82A}">
                    <a16:rowId xmlns:a16="http://schemas.microsoft.com/office/drawing/2014/main" val="3735560028"/>
                  </a:ext>
                </a:extLst>
              </a:tr>
            </a:tbl>
          </a:graphicData>
        </a:graphic>
      </p:graphicFrame>
      <p:graphicFrame>
        <p:nvGraphicFramePr>
          <p:cNvPr id="13" name="表 3">
            <a:extLst>
              <a:ext uri="{FF2B5EF4-FFF2-40B4-BE49-F238E27FC236}">
                <a16:creationId xmlns:a16="http://schemas.microsoft.com/office/drawing/2014/main" id="{96DF6F49-24F6-429F-9067-7C12A6F8B15E}"/>
              </a:ext>
            </a:extLst>
          </p:cNvPr>
          <p:cNvGraphicFramePr>
            <a:graphicFrameLocks noGrp="1"/>
          </p:cNvGraphicFramePr>
          <p:nvPr/>
        </p:nvGraphicFramePr>
        <p:xfrm>
          <a:off x="460141" y="1596840"/>
          <a:ext cx="3844787" cy="5072520"/>
        </p:xfrm>
        <a:graphic>
          <a:graphicData uri="http://schemas.openxmlformats.org/drawingml/2006/table">
            <a:tbl>
              <a:tblPr firstRow="1" bandRow="1">
                <a:tableStyleId>{1E171933-4619-4E11-9A3F-F7608DF75F80}</a:tableStyleId>
              </a:tblPr>
              <a:tblGrid>
                <a:gridCol w="3844787">
                  <a:extLst>
                    <a:ext uri="{9D8B030D-6E8A-4147-A177-3AD203B41FA5}">
                      <a16:colId xmlns:a16="http://schemas.microsoft.com/office/drawing/2014/main" val="37619951"/>
                    </a:ext>
                  </a:extLst>
                </a:gridCol>
              </a:tblGrid>
              <a:tr h="360000">
                <a:tc>
                  <a:txBody>
                    <a:bodyPr/>
                    <a:lstStyle/>
                    <a:p>
                      <a:pPr algn="ctr"/>
                      <a:r>
                        <a:rPr lang="zh-CN" altLang="en-US" sz="1400" b="1" dirty="0">
                          <a:solidFill>
                            <a:schemeClr val="bg1"/>
                          </a:solidFill>
                          <a:latin typeface="Meiryo UI" panose="020B0604030504040204" pitchFamily="50" charset="-128"/>
                          <a:ea typeface="Meiryo UI" panose="020B0604030504040204" pitchFamily="50" charset="-128"/>
                        </a:rPr>
                        <a:t>大阪府地球温暖化</a:t>
                      </a:r>
                      <a:endParaRPr lang="en-US" altLang="zh-CN" sz="1400" b="1" dirty="0">
                        <a:solidFill>
                          <a:schemeClr val="bg1"/>
                        </a:solidFill>
                        <a:latin typeface="Meiryo UI" panose="020B0604030504040204" pitchFamily="50" charset="-128"/>
                        <a:ea typeface="Meiryo UI" panose="020B0604030504040204" pitchFamily="50" charset="-128"/>
                      </a:endParaRPr>
                    </a:p>
                    <a:p>
                      <a:pPr algn="ctr"/>
                      <a:r>
                        <a:rPr lang="zh-CN" altLang="en-US" sz="1400" b="1" dirty="0">
                          <a:solidFill>
                            <a:schemeClr val="bg1"/>
                          </a:solidFill>
                          <a:latin typeface="Meiryo UI" panose="020B0604030504040204" pitchFamily="50" charset="-128"/>
                          <a:ea typeface="Meiryo UI" panose="020B0604030504040204" pitchFamily="50" charset="-128"/>
                        </a:rPr>
                        <a:t>対策実行計画（区域施策編）</a:t>
                      </a:r>
                      <a:endParaRPr lang="ja-JP" altLang="en-US" sz="1400" dirty="0">
                        <a:solidFill>
                          <a:schemeClr val="bg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742896531"/>
                  </a:ext>
                </a:extLst>
              </a:tr>
              <a:tr h="576000">
                <a:tc>
                  <a:txBody>
                    <a:bodyPr/>
                    <a:lstStyle/>
                    <a:p>
                      <a:r>
                        <a:rPr kumimoji="1" lang="ja-JP" altLang="en-US" sz="1100" dirty="0">
                          <a:latin typeface="Meiryo UI" panose="020B0604030504040204" pitchFamily="50" charset="-128"/>
                          <a:ea typeface="Meiryo UI" panose="020B0604030504040204" pitchFamily="50" charset="-128"/>
                        </a:rPr>
                        <a:t>取組項目１</a:t>
                      </a:r>
                    </a:p>
                    <a:p>
                      <a:r>
                        <a:rPr kumimoji="1" lang="ja-JP" altLang="en-US" sz="1100" dirty="0">
                          <a:latin typeface="Meiryo UI" panose="020B0604030504040204" pitchFamily="50" charset="-128"/>
                          <a:ea typeface="Meiryo UI" panose="020B0604030504040204" pitchFamily="50" charset="-128"/>
                        </a:rPr>
                        <a:t>あらゆる主体の意識改革・行動喚起</a:t>
                      </a:r>
                    </a:p>
                  </a:txBody>
                  <a:tcPr anchor="ctr"/>
                </a:tc>
                <a:extLst>
                  <a:ext uri="{0D108BD9-81ED-4DB2-BD59-A6C34878D82A}">
                    <a16:rowId xmlns:a16="http://schemas.microsoft.com/office/drawing/2014/main" val="487722327"/>
                  </a:ext>
                </a:extLst>
              </a:tr>
              <a:tr h="576000">
                <a:tc>
                  <a:txBody>
                    <a:bodyPr/>
                    <a:lstStyle/>
                    <a:p>
                      <a:r>
                        <a:rPr kumimoji="1" lang="ja-JP" altLang="en-US" sz="1100" dirty="0">
                          <a:latin typeface="Meiryo UI" panose="020B0604030504040204" pitchFamily="50" charset="-128"/>
                          <a:ea typeface="Meiryo UI" panose="020B0604030504040204" pitchFamily="50" charset="-128"/>
                        </a:rPr>
                        <a:t>取組項目２</a:t>
                      </a:r>
                    </a:p>
                    <a:p>
                      <a:r>
                        <a:rPr kumimoji="1" lang="ja-JP" altLang="en-US" sz="1100" dirty="0">
                          <a:latin typeface="Meiryo UI" panose="020B0604030504040204" pitchFamily="50" charset="-128"/>
                          <a:ea typeface="Meiryo UI" panose="020B0604030504040204" pitchFamily="50" charset="-128"/>
                        </a:rPr>
                        <a:t>事業者における脱炭素化に向けた取組促進</a:t>
                      </a:r>
                    </a:p>
                  </a:txBody>
                  <a:tcPr anchor="ctr"/>
                </a:tc>
                <a:extLst>
                  <a:ext uri="{0D108BD9-81ED-4DB2-BD59-A6C34878D82A}">
                    <a16:rowId xmlns:a16="http://schemas.microsoft.com/office/drawing/2014/main" val="3376529968"/>
                  </a:ext>
                </a:extLst>
              </a:tr>
              <a:tr h="576000">
                <a:tc>
                  <a:txBody>
                    <a:bodyPr/>
                    <a:lstStyle/>
                    <a:p>
                      <a:r>
                        <a:rPr kumimoji="1" lang="ja-JP" altLang="en-US" sz="1100" dirty="0">
                          <a:latin typeface="Meiryo UI" panose="020B0604030504040204" pitchFamily="50" charset="-128"/>
                          <a:ea typeface="Meiryo UI" panose="020B0604030504040204" pitchFamily="50" charset="-128"/>
                        </a:rPr>
                        <a:t>取組項目３</a:t>
                      </a:r>
                    </a:p>
                    <a:p>
                      <a:r>
                        <a:rPr kumimoji="1" lang="en-US" altLang="ja-JP" sz="1100" dirty="0">
                          <a:latin typeface="Meiryo UI" panose="020B0604030504040204" pitchFamily="50" charset="-128"/>
                          <a:ea typeface="Meiryo UI" panose="020B0604030504040204" pitchFamily="50" charset="-128"/>
                        </a:rPr>
                        <a:t>CO2</a:t>
                      </a:r>
                      <a:r>
                        <a:rPr kumimoji="1" lang="ja-JP" altLang="en-US" sz="1100" dirty="0">
                          <a:latin typeface="Meiryo UI" panose="020B0604030504040204" pitchFamily="50" charset="-128"/>
                          <a:ea typeface="Meiryo UI" panose="020B0604030504040204" pitchFamily="50" charset="-128"/>
                        </a:rPr>
                        <a:t>排出の少ないエネルギー</a:t>
                      </a:r>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再生可能エネルギーを含む</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の利用促進</a:t>
                      </a:r>
                    </a:p>
                  </a:txBody>
                  <a:tcPr anchor="ctr"/>
                </a:tc>
                <a:extLst>
                  <a:ext uri="{0D108BD9-81ED-4DB2-BD59-A6C34878D82A}">
                    <a16:rowId xmlns:a16="http://schemas.microsoft.com/office/drawing/2014/main" val="3627554308"/>
                  </a:ext>
                </a:extLst>
              </a:tr>
              <a:tr h="576000">
                <a:tc>
                  <a:txBody>
                    <a:bodyPr/>
                    <a:lstStyle/>
                    <a:p>
                      <a:r>
                        <a:rPr kumimoji="1" lang="ja-JP" altLang="en-US" sz="1100" dirty="0">
                          <a:latin typeface="Meiryo UI" panose="020B0604030504040204" pitchFamily="50" charset="-128"/>
                          <a:ea typeface="Meiryo UI" panose="020B0604030504040204" pitchFamily="50" charset="-128"/>
                        </a:rPr>
                        <a:t>取組項目４</a:t>
                      </a:r>
                    </a:p>
                    <a:p>
                      <a:r>
                        <a:rPr kumimoji="1" lang="ja-JP" altLang="en-US" sz="1100" dirty="0">
                          <a:latin typeface="Meiryo UI" panose="020B0604030504040204" pitchFamily="50" charset="-128"/>
                          <a:ea typeface="Meiryo UI" panose="020B0604030504040204" pitchFamily="50" charset="-128"/>
                        </a:rPr>
                        <a:t>輸送・移動における脱炭素化に向けた取組促進</a:t>
                      </a:r>
                    </a:p>
                  </a:txBody>
                  <a:tcPr anchor="ctr"/>
                </a:tc>
                <a:extLst>
                  <a:ext uri="{0D108BD9-81ED-4DB2-BD59-A6C34878D82A}">
                    <a16:rowId xmlns:a16="http://schemas.microsoft.com/office/drawing/2014/main" val="320325537"/>
                  </a:ext>
                </a:extLst>
              </a:tr>
              <a:tr h="576000">
                <a:tc>
                  <a:txBody>
                    <a:bodyPr/>
                    <a:lstStyle/>
                    <a:p>
                      <a:r>
                        <a:rPr kumimoji="1" lang="ja-JP" altLang="en-US" sz="1100" dirty="0">
                          <a:latin typeface="Meiryo UI" panose="020B0604030504040204" pitchFamily="50" charset="-128"/>
                          <a:ea typeface="Meiryo UI" panose="020B0604030504040204" pitchFamily="50" charset="-128"/>
                        </a:rPr>
                        <a:t>取組項目５</a:t>
                      </a:r>
                    </a:p>
                    <a:p>
                      <a:r>
                        <a:rPr kumimoji="1" lang="ja-JP" altLang="en-US" sz="1100" dirty="0">
                          <a:latin typeface="Meiryo UI" panose="020B0604030504040204" pitchFamily="50" charset="-128"/>
                          <a:ea typeface="Meiryo UI" panose="020B0604030504040204" pitchFamily="50" charset="-128"/>
                        </a:rPr>
                        <a:t>資源循環の促進</a:t>
                      </a:r>
                    </a:p>
                  </a:txBody>
                  <a:tcPr anchor="ctr"/>
                </a:tc>
                <a:extLst>
                  <a:ext uri="{0D108BD9-81ED-4DB2-BD59-A6C34878D82A}">
                    <a16:rowId xmlns:a16="http://schemas.microsoft.com/office/drawing/2014/main" val="1233147423"/>
                  </a:ext>
                </a:extLst>
              </a:tr>
              <a:tr h="576000">
                <a:tc>
                  <a:txBody>
                    <a:bodyPr/>
                    <a:lstStyle/>
                    <a:p>
                      <a:r>
                        <a:rPr kumimoji="1" lang="ja-JP" altLang="en-US" sz="1100" dirty="0">
                          <a:latin typeface="Meiryo UI" panose="020B0604030504040204" pitchFamily="50" charset="-128"/>
                          <a:ea typeface="Meiryo UI" panose="020B0604030504040204" pitchFamily="50" charset="-128"/>
                        </a:rPr>
                        <a:t>取組項目６</a:t>
                      </a:r>
                    </a:p>
                    <a:p>
                      <a:r>
                        <a:rPr kumimoji="1" lang="ja-JP" altLang="en-US" sz="1100" dirty="0">
                          <a:latin typeface="Meiryo UI" panose="020B0604030504040204" pitchFamily="50" charset="-128"/>
                          <a:ea typeface="Meiryo UI" panose="020B0604030504040204" pitchFamily="50" charset="-128"/>
                        </a:rPr>
                        <a:t>森林吸収・緑化等の推進</a:t>
                      </a:r>
                    </a:p>
                  </a:txBody>
                  <a:tcPr anchor="ctr"/>
                </a:tc>
                <a:extLst>
                  <a:ext uri="{0D108BD9-81ED-4DB2-BD59-A6C34878D82A}">
                    <a16:rowId xmlns:a16="http://schemas.microsoft.com/office/drawing/2014/main" val="1398773047"/>
                  </a:ext>
                </a:extLst>
              </a:tr>
              <a:tr h="1080000">
                <a:tc>
                  <a:txBody>
                    <a:bodyPr/>
                    <a:lstStyle/>
                    <a:p>
                      <a:r>
                        <a:rPr kumimoji="1" lang="ja-JP" altLang="en-US" sz="1100" dirty="0">
                          <a:latin typeface="Meiryo UI" panose="020B0604030504040204" pitchFamily="50" charset="-128"/>
                          <a:ea typeface="Meiryo UI" panose="020B0604030504040204" pitchFamily="50" charset="-128"/>
                        </a:rPr>
                        <a:t>取組項目７</a:t>
                      </a:r>
                    </a:p>
                    <a:p>
                      <a:r>
                        <a:rPr kumimoji="1" lang="ja-JP" altLang="en-US" sz="1100" dirty="0">
                          <a:latin typeface="Meiryo UI" panose="020B0604030504040204" pitchFamily="50" charset="-128"/>
                          <a:ea typeface="Meiryo UI" panose="020B0604030504040204" pitchFamily="50" charset="-128"/>
                        </a:rPr>
                        <a:t>気候変動適応の推進等</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a:t>
                      </a:r>
                      <a:r>
                        <a:rPr kumimoji="1" lang="ja-JP" altLang="en-US" sz="1100" b="1" dirty="0">
                          <a:solidFill>
                            <a:srgbClr val="FF0000"/>
                          </a:solidFill>
                          <a:latin typeface="Meiryo UI" panose="020B0604030504040204" pitchFamily="50" charset="-128"/>
                          <a:ea typeface="Meiryo UI" panose="020B0604030504040204" pitchFamily="50" charset="-128"/>
                        </a:rPr>
                        <a:t>暑さ対策の推進</a:t>
                      </a:r>
                      <a:endParaRPr kumimoji="1" lang="en-US" altLang="ja-JP" sz="1100" b="1" dirty="0">
                        <a:solidFill>
                          <a:srgbClr val="FF0000"/>
                        </a:solidFill>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・適応７分野の取組みの着実な推進</a:t>
                      </a:r>
                      <a:endParaRPr kumimoji="1" lang="en-US" altLang="ja-JP" sz="11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862839901"/>
                  </a:ext>
                </a:extLst>
              </a:tr>
            </a:tbl>
          </a:graphicData>
        </a:graphic>
      </p:graphicFrame>
      <p:sp>
        <p:nvSpPr>
          <p:cNvPr id="14" name="テキスト ボックス 13">
            <a:extLst>
              <a:ext uri="{FF2B5EF4-FFF2-40B4-BE49-F238E27FC236}">
                <a16:creationId xmlns:a16="http://schemas.microsoft.com/office/drawing/2014/main" id="{9BF7480B-9409-4EE4-B82E-8D8F17B9607B}"/>
              </a:ext>
            </a:extLst>
          </p:cNvPr>
          <p:cNvSpPr txBox="1"/>
          <p:nvPr/>
        </p:nvSpPr>
        <p:spPr>
          <a:xfrm>
            <a:off x="776536" y="764704"/>
            <a:ext cx="8280920" cy="646331"/>
          </a:xfrm>
          <a:prstGeom prst="rect">
            <a:avLst/>
          </a:prstGeom>
          <a:noFill/>
          <a:ln w="28575">
            <a:noFill/>
          </a:ln>
        </p:spPr>
        <p:txBody>
          <a:bodyPr wrap="square">
            <a:spAutoFit/>
          </a:bodyPr>
          <a:lstStyle/>
          <a:p>
            <a:r>
              <a:rPr lang="ja-JP" altLang="en-US" sz="1800" dirty="0">
                <a:latin typeface="Meiryo UI" panose="020B0604030504040204" pitchFamily="50" charset="-128"/>
                <a:ea typeface="Meiryo UI" panose="020B0604030504040204" pitchFamily="50" charset="-128"/>
              </a:rPr>
              <a:t>ヒートアイランド対策推進計画で実施していた取組内容については、実行計画の取組項目に統合するとともに、</a:t>
            </a:r>
            <a:r>
              <a:rPr lang="ja-JP" altLang="en-US" sz="1800" b="1" dirty="0">
                <a:solidFill>
                  <a:srgbClr val="FF0000"/>
                </a:solidFill>
                <a:latin typeface="Meiryo UI" panose="020B0604030504040204" pitchFamily="50" charset="-128"/>
                <a:ea typeface="Meiryo UI" panose="020B0604030504040204" pitchFamily="50" charset="-128"/>
              </a:rPr>
              <a:t>暑さ対策について強化を図る</a:t>
            </a:r>
          </a:p>
        </p:txBody>
      </p:sp>
      <p:cxnSp>
        <p:nvCxnSpPr>
          <p:cNvPr id="4" name="直線コネクタ 3">
            <a:extLst>
              <a:ext uri="{FF2B5EF4-FFF2-40B4-BE49-F238E27FC236}">
                <a16:creationId xmlns:a16="http://schemas.microsoft.com/office/drawing/2014/main" id="{52C25405-7C89-4683-976D-58B4D1F32FFF}"/>
              </a:ext>
            </a:extLst>
          </p:cNvPr>
          <p:cNvCxnSpPr>
            <a:cxnSpLocks/>
            <a:endCxn id="7" idx="6"/>
          </p:cNvCxnSpPr>
          <p:nvPr/>
        </p:nvCxnSpPr>
        <p:spPr>
          <a:xfrm flipH="1" flipV="1">
            <a:off x="4142299" y="2406640"/>
            <a:ext cx="1818813" cy="33288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D8E34D9F-BF25-433A-B3FB-B569D123280C}"/>
              </a:ext>
            </a:extLst>
          </p:cNvPr>
          <p:cNvCxnSpPr>
            <a:cxnSpLocks/>
            <a:endCxn id="7" idx="6"/>
          </p:cNvCxnSpPr>
          <p:nvPr/>
        </p:nvCxnSpPr>
        <p:spPr>
          <a:xfrm flipH="1" flipV="1">
            <a:off x="4142299" y="2406640"/>
            <a:ext cx="1818813" cy="84034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F20CE710-24E6-4CBA-AEFC-E3B48A94D8B2}"/>
              </a:ext>
            </a:extLst>
          </p:cNvPr>
          <p:cNvCxnSpPr>
            <a:cxnSpLocks/>
            <a:endCxn id="27" idx="6"/>
          </p:cNvCxnSpPr>
          <p:nvPr/>
        </p:nvCxnSpPr>
        <p:spPr>
          <a:xfrm flipH="1">
            <a:off x="4142299" y="2742647"/>
            <a:ext cx="1818813" cy="229249"/>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4186615F-C676-4F88-BC78-E0F7E1F72B3B}"/>
              </a:ext>
            </a:extLst>
          </p:cNvPr>
          <p:cNvCxnSpPr>
            <a:cxnSpLocks/>
            <a:endCxn id="28" idx="6"/>
          </p:cNvCxnSpPr>
          <p:nvPr/>
        </p:nvCxnSpPr>
        <p:spPr>
          <a:xfrm flipH="1">
            <a:off x="4142299" y="2741678"/>
            <a:ext cx="1818813" cy="83720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37D86481-6D05-4E02-8584-5C386FB39C25}"/>
              </a:ext>
            </a:extLst>
          </p:cNvPr>
          <p:cNvCxnSpPr>
            <a:cxnSpLocks/>
            <a:endCxn id="29" idx="6"/>
          </p:cNvCxnSpPr>
          <p:nvPr/>
        </p:nvCxnSpPr>
        <p:spPr>
          <a:xfrm flipH="1">
            <a:off x="4142299" y="2993866"/>
            <a:ext cx="1818813" cy="11647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B5838305-DB8B-43B2-BFBC-6AAE82373363}"/>
              </a:ext>
            </a:extLst>
          </p:cNvPr>
          <p:cNvCxnSpPr>
            <a:cxnSpLocks/>
            <a:stCxn id="39" idx="1"/>
            <a:endCxn id="33" idx="6"/>
          </p:cNvCxnSpPr>
          <p:nvPr/>
        </p:nvCxnSpPr>
        <p:spPr>
          <a:xfrm flipH="1">
            <a:off x="4142299" y="4639518"/>
            <a:ext cx="1747268" cy="65883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AF49FF7A-FC7E-4064-A313-B673D1C0241F}"/>
              </a:ext>
            </a:extLst>
          </p:cNvPr>
          <p:cNvCxnSpPr>
            <a:cxnSpLocks/>
            <a:endCxn id="34" idx="6"/>
          </p:cNvCxnSpPr>
          <p:nvPr/>
        </p:nvCxnSpPr>
        <p:spPr>
          <a:xfrm flipH="1">
            <a:off x="4142299" y="5027879"/>
            <a:ext cx="1818813" cy="1050387"/>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4397EF60-6F5D-4D24-86C8-D8FB0266E56F}"/>
              </a:ext>
            </a:extLst>
          </p:cNvPr>
          <p:cNvCxnSpPr>
            <a:cxnSpLocks/>
            <a:endCxn id="34" idx="6"/>
          </p:cNvCxnSpPr>
          <p:nvPr/>
        </p:nvCxnSpPr>
        <p:spPr>
          <a:xfrm flipH="1">
            <a:off x="4142299" y="3880069"/>
            <a:ext cx="1746805" cy="2198197"/>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E7AD7349-1C3A-44C5-9B1A-468751454D5C}"/>
              </a:ext>
            </a:extLst>
          </p:cNvPr>
          <p:cNvCxnSpPr>
            <a:cxnSpLocks/>
            <a:stCxn id="38" idx="1"/>
            <a:endCxn id="34" idx="6"/>
          </p:cNvCxnSpPr>
          <p:nvPr/>
        </p:nvCxnSpPr>
        <p:spPr>
          <a:xfrm flipH="1" flipV="1">
            <a:off x="4142299" y="6078266"/>
            <a:ext cx="1736056" cy="752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 name="楕円 6">
            <a:extLst>
              <a:ext uri="{FF2B5EF4-FFF2-40B4-BE49-F238E27FC236}">
                <a16:creationId xmlns:a16="http://schemas.microsoft.com/office/drawing/2014/main" id="{A73C82FF-12E5-4574-9D7D-A5668D2483DA}"/>
              </a:ext>
            </a:extLst>
          </p:cNvPr>
          <p:cNvSpPr/>
          <p:nvPr/>
        </p:nvSpPr>
        <p:spPr>
          <a:xfrm>
            <a:off x="4034299" y="2352640"/>
            <a:ext cx="108000" cy="10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F808B1A9-0CA6-458A-AD5E-5700029A6BF6}"/>
              </a:ext>
            </a:extLst>
          </p:cNvPr>
          <p:cNvSpPr/>
          <p:nvPr/>
        </p:nvSpPr>
        <p:spPr>
          <a:xfrm>
            <a:off x="4034299" y="2917896"/>
            <a:ext cx="108000" cy="10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CE7B0A85-98DB-43BD-84F6-2AEFE8AEFE81}"/>
              </a:ext>
            </a:extLst>
          </p:cNvPr>
          <p:cNvSpPr/>
          <p:nvPr/>
        </p:nvSpPr>
        <p:spPr>
          <a:xfrm>
            <a:off x="4034299" y="3524879"/>
            <a:ext cx="108000" cy="10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A40D605D-7868-4A6A-9CEC-57995E22AB98}"/>
              </a:ext>
            </a:extLst>
          </p:cNvPr>
          <p:cNvSpPr/>
          <p:nvPr/>
        </p:nvSpPr>
        <p:spPr>
          <a:xfrm>
            <a:off x="4034299" y="4104596"/>
            <a:ext cx="108000" cy="10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4EFB40A8-5EAD-4103-80BE-DB40D7132CDE}"/>
              </a:ext>
            </a:extLst>
          </p:cNvPr>
          <p:cNvSpPr/>
          <p:nvPr/>
        </p:nvSpPr>
        <p:spPr>
          <a:xfrm>
            <a:off x="4034299" y="4675888"/>
            <a:ext cx="108000" cy="10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8BFBB6AA-AC8D-47FE-9B34-F0100BB0115B}"/>
              </a:ext>
            </a:extLst>
          </p:cNvPr>
          <p:cNvSpPr/>
          <p:nvPr/>
        </p:nvSpPr>
        <p:spPr>
          <a:xfrm>
            <a:off x="4034299" y="5244353"/>
            <a:ext cx="108000" cy="10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84541E8D-93CF-49BA-87DF-04BC651D4424}"/>
              </a:ext>
            </a:extLst>
          </p:cNvPr>
          <p:cNvSpPr/>
          <p:nvPr/>
        </p:nvSpPr>
        <p:spPr>
          <a:xfrm>
            <a:off x="4034299" y="6024266"/>
            <a:ext cx="108000" cy="10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矢印: 左 1">
            <a:extLst>
              <a:ext uri="{FF2B5EF4-FFF2-40B4-BE49-F238E27FC236}">
                <a16:creationId xmlns:a16="http://schemas.microsoft.com/office/drawing/2014/main" id="{3D8188DD-678D-4125-A1F0-415F899046AB}"/>
              </a:ext>
            </a:extLst>
          </p:cNvPr>
          <p:cNvSpPr/>
          <p:nvPr/>
        </p:nvSpPr>
        <p:spPr>
          <a:xfrm>
            <a:off x="4520952" y="1704568"/>
            <a:ext cx="864096" cy="370176"/>
          </a:xfrm>
          <a:prstGeom prst="leftArrow">
            <a:avLst/>
          </a:prstGeom>
          <a:gradFill>
            <a:gsLst>
              <a:gs pos="0">
                <a:schemeClr val="accent4"/>
              </a:gs>
              <a:gs pos="74000">
                <a:schemeClr val="accent1">
                  <a:lumMod val="45000"/>
                  <a:lumOff val="55000"/>
                </a:schemeClr>
              </a:gs>
              <a:gs pos="83000">
                <a:schemeClr val="accent1">
                  <a:lumMod val="45000"/>
                  <a:lumOff val="55000"/>
                </a:schemeClr>
              </a:gs>
              <a:gs pos="100000">
                <a:schemeClr val="accent1">
                  <a:lumMod val="30000"/>
                  <a:lumOff val="7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テキスト ボックス 35">
            <a:extLst>
              <a:ext uri="{FF2B5EF4-FFF2-40B4-BE49-F238E27FC236}">
                <a16:creationId xmlns:a16="http://schemas.microsoft.com/office/drawing/2014/main" id="{F2569AF9-EC9A-4EB9-B1D3-DA7F34501070}"/>
              </a:ext>
            </a:extLst>
          </p:cNvPr>
          <p:cNvSpPr txBox="1"/>
          <p:nvPr/>
        </p:nvSpPr>
        <p:spPr>
          <a:xfrm>
            <a:off x="4745360" y="1544098"/>
            <a:ext cx="648072" cy="276999"/>
          </a:xfrm>
          <a:prstGeom prst="rect">
            <a:avLst/>
          </a:prstGeom>
          <a:noFill/>
          <a:ln w="28575">
            <a:noFill/>
          </a:ln>
        </p:spPr>
        <p:txBody>
          <a:bodyPr wrap="square">
            <a:spAutoFit/>
          </a:bodyPr>
          <a:lstStyle/>
          <a:p>
            <a:r>
              <a:rPr lang="ja-JP" altLang="en-US" sz="1200" dirty="0">
                <a:latin typeface="Meiryo UI" panose="020B0604030504040204" pitchFamily="50" charset="-128"/>
                <a:ea typeface="Meiryo UI" panose="020B0604030504040204" pitchFamily="50" charset="-128"/>
              </a:rPr>
              <a:t>統合</a:t>
            </a:r>
            <a:endParaRPr lang="ja-JP" altLang="en-US" sz="1200" b="1" dirty="0">
              <a:solidFill>
                <a:srgbClr val="FF0000"/>
              </a:solidFill>
              <a:latin typeface="Meiryo UI" panose="020B0604030504040204" pitchFamily="50" charset="-128"/>
              <a:ea typeface="Meiryo UI" panose="020B0604030504040204" pitchFamily="50" charset="-128"/>
            </a:endParaRPr>
          </a:p>
        </p:txBody>
      </p:sp>
      <p:sp>
        <p:nvSpPr>
          <p:cNvPr id="3" name="左大かっこ 2">
            <a:extLst>
              <a:ext uri="{FF2B5EF4-FFF2-40B4-BE49-F238E27FC236}">
                <a16:creationId xmlns:a16="http://schemas.microsoft.com/office/drawing/2014/main" id="{CE04B8CE-3AAA-4F63-AA55-E9AE5BF3DF12}"/>
              </a:ext>
            </a:extLst>
          </p:cNvPr>
          <p:cNvSpPr/>
          <p:nvPr/>
        </p:nvSpPr>
        <p:spPr>
          <a:xfrm>
            <a:off x="5889104" y="3702588"/>
            <a:ext cx="72008" cy="354962"/>
          </a:xfrm>
          <a:prstGeom prst="leftBracket">
            <a:avLst>
              <a:gd name="adj" fmla="val 24647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 name="左大かっこ 37">
            <a:extLst>
              <a:ext uri="{FF2B5EF4-FFF2-40B4-BE49-F238E27FC236}">
                <a16:creationId xmlns:a16="http://schemas.microsoft.com/office/drawing/2014/main" id="{25984A1F-BD01-48B1-9C5A-82B7C9E8E4D3}"/>
              </a:ext>
            </a:extLst>
          </p:cNvPr>
          <p:cNvSpPr/>
          <p:nvPr/>
        </p:nvSpPr>
        <p:spPr>
          <a:xfrm>
            <a:off x="5878355" y="5721559"/>
            <a:ext cx="72008" cy="864000"/>
          </a:xfrm>
          <a:prstGeom prst="leftBracket">
            <a:avLst>
              <a:gd name="adj" fmla="val 59993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 name="左大かっこ 38">
            <a:extLst>
              <a:ext uri="{FF2B5EF4-FFF2-40B4-BE49-F238E27FC236}">
                <a16:creationId xmlns:a16="http://schemas.microsoft.com/office/drawing/2014/main" id="{937EE770-DF1B-475D-B2CD-D5AF1EE09D8E}"/>
              </a:ext>
            </a:extLst>
          </p:cNvPr>
          <p:cNvSpPr/>
          <p:nvPr/>
        </p:nvSpPr>
        <p:spPr>
          <a:xfrm>
            <a:off x="5889567" y="4462037"/>
            <a:ext cx="72008" cy="354962"/>
          </a:xfrm>
          <a:prstGeom prst="leftBracket">
            <a:avLst>
              <a:gd name="adj" fmla="val 24647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005633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1C5D63DF-3B69-820C-7A08-B055A043BBBD}"/>
              </a:ext>
            </a:extLst>
          </p:cNvPr>
          <p:cNvSpPr>
            <a:spLocks noGrp="1"/>
          </p:cNvSpPr>
          <p:nvPr>
            <p:ph type="sldNum" sz="quarter" idx="12"/>
          </p:nvPr>
        </p:nvSpPr>
        <p:spPr>
          <a:xfrm>
            <a:off x="7390161" y="264791"/>
            <a:ext cx="2133600" cy="337038"/>
          </a:xfrm>
        </p:spPr>
        <p:txBody>
          <a:bodyPr vert="horz" lIns="84406" tIns="42203" rIns="84406" bIns="42203" rtlCol="0" anchor="ctr"/>
          <a:lstStyle/>
          <a:p>
            <a:pPr defTabSz="457200"/>
            <a:fld id="{03334358-8247-4568-97F9-9763B8C66191}" type="slidenum">
              <a:rPr kumimoji="0" lang="ja-JP" altLang="en-US" sz="1292" b="1">
                <a:solidFill>
                  <a:prstClr val="white"/>
                </a:solidFill>
                <a:latin typeface="BIZ UDPゴシック" panose="020B0400000000000000" pitchFamily="50" charset="-128"/>
                <a:ea typeface="BIZ UDPゴシック" panose="020B0400000000000000" pitchFamily="50" charset="-128"/>
              </a:rPr>
              <a:pPr defTabSz="457200"/>
              <a:t>2</a:t>
            </a:fld>
            <a:endParaRPr kumimoji="0" lang="ja-JP" altLang="en-US" sz="1292" b="1" dirty="0">
              <a:solidFill>
                <a:prstClr val="white"/>
              </a:solidFill>
              <a:latin typeface="BIZ UDPゴシック" panose="020B0400000000000000" pitchFamily="50" charset="-128"/>
              <a:ea typeface="BIZ UDPゴシック" panose="020B0400000000000000" pitchFamily="50" charset="-128"/>
            </a:endParaRPr>
          </a:p>
        </p:txBody>
      </p:sp>
      <p:sp>
        <p:nvSpPr>
          <p:cNvPr id="12" name="角丸四角形 15">
            <a:extLst>
              <a:ext uri="{FF2B5EF4-FFF2-40B4-BE49-F238E27FC236}">
                <a16:creationId xmlns:a16="http://schemas.microsoft.com/office/drawing/2014/main" id="{1E76EE44-D0FB-4EEE-A4E4-CE900DCA5B90}"/>
              </a:ext>
            </a:extLst>
          </p:cNvPr>
          <p:cNvSpPr/>
          <p:nvPr/>
        </p:nvSpPr>
        <p:spPr>
          <a:xfrm>
            <a:off x="499582" y="1697572"/>
            <a:ext cx="2303777" cy="32288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33231" bIns="33231" rtlCol="0" anchor="ctr">
            <a:spAutoFit/>
          </a:bodyPr>
          <a:lstStyle/>
          <a:p>
            <a:pPr algn="ctr" defTabSz="457200"/>
            <a:r>
              <a:rPr kumimoji="0" lang="ja-JP" altLang="en-US" sz="1662" b="1" dirty="0">
                <a:solidFill>
                  <a:prstClr val="white"/>
                </a:solidFill>
                <a:latin typeface="Meiryo UI" pitchFamily="50" charset="-128"/>
                <a:ea typeface="Meiryo UI" pitchFamily="50" charset="-128"/>
                <a:cs typeface="Meiryo UI" pitchFamily="50" charset="-128"/>
              </a:rPr>
              <a:t>見直しの方向性</a:t>
            </a:r>
            <a:endParaRPr kumimoji="0" lang="en-US" altLang="ja-JP" sz="1662" b="1" dirty="0">
              <a:solidFill>
                <a:prstClr val="white"/>
              </a:solidFill>
              <a:latin typeface="Meiryo UI" pitchFamily="50" charset="-128"/>
              <a:ea typeface="Meiryo UI" pitchFamily="50" charset="-128"/>
              <a:cs typeface="Meiryo UI" pitchFamily="50" charset="-128"/>
            </a:endParaRPr>
          </a:p>
        </p:txBody>
      </p:sp>
      <p:sp>
        <p:nvSpPr>
          <p:cNvPr id="14" name="角丸四角形 13">
            <a:extLst>
              <a:ext uri="{FF2B5EF4-FFF2-40B4-BE49-F238E27FC236}">
                <a16:creationId xmlns:a16="http://schemas.microsoft.com/office/drawing/2014/main" id="{1CFF1150-C873-4ACA-BA13-6F3010DB6D18}"/>
              </a:ext>
            </a:extLst>
          </p:cNvPr>
          <p:cNvSpPr/>
          <p:nvPr/>
        </p:nvSpPr>
        <p:spPr>
          <a:xfrm>
            <a:off x="499582" y="1697571"/>
            <a:ext cx="8906838" cy="1087022"/>
          </a:xfrm>
          <a:prstGeom prst="roundRect">
            <a:avLst>
              <a:gd name="adj" fmla="val 0"/>
            </a:avLst>
          </a:prstGeom>
          <a:noFill/>
          <a:ln>
            <a:solidFill>
              <a:srgbClr val="339933"/>
            </a:solidFill>
          </a:ln>
        </p:spPr>
        <p:style>
          <a:lnRef idx="1">
            <a:schemeClr val="accent5"/>
          </a:lnRef>
          <a:fillRef idx="2">
            <a:schemeClr val="accent5"/>
          </a:fillRef>
          <a:effectRef idx="1">
            <a:schemeClr val="accent5"/>
          </a:effectRef>
          <a:fontRef idx="minor">
            <a:schemeClr val="dk1"/>
          </a:fontRef>
        </p:style>
        <p:txBody>
          <a:bodyPr rtlCol="0" anchor="ctr"/>
          <a:lstStyle/>
          <a:p>
            <a:pPr defTabSz="457200"/>
            <a:endParaRPr kumimoji="0" lang="ja-JP" altLang="en-US" sz="1809" dirty="0">
              <a:solidFill>
                <a:prstClr val="black"/>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F93623BC-1664-4C5A-836D-352DD7B58B71}"/>
              </a:ext>
            </a:extLst>
          </p:cNvPr>
          <p:cNvSpPr txBox="1"/>
          <p:nvPr/>
        </p:nvSpPr>
        <p:spPr>
          <a:xfrm>
            <a:off x="519826" y="2028313"/>
            <a:ext cx="8694456" cy="707886"/>
          </a:xfrm>
          <a:prstGeom prst="rect">
            <a:avLst/>
          </a:prstGeom>
          <a:noFill/>
        </p:spPr>
        <p:txBody>
          <a:bodyPr wrap="square">
            <a:spAutoFit/>
          </a:bodyPr>
          <a:lstStyle/>
          <a:p>
            <a:pPr defTabSz="457200"/>
            <a:r>
              <a:rPr kumimoji="0" lang="ja-JP" altLang="en-US" sz="2000" b="1" dirty="0">
                <a:solidFill>
                  <a:prstClr val="black"/>
                </a:solidFill>
                <a:latin typeface="Meiryo UI" panose="020B0604030504040204" pitchFamily="50" charset="-128"/>
                <a:ea typeface="Meiryo UI" panose="020B0604030504040204" pitchFamily="50" charset="-128"/>
              </a:rPr>
              <a:t>万博開催によるインパクト</a:t>
            </a:r>
            <a:r>
              <a:rPr kumimoji="0" lang="ja-JP" altLang="en-US" sz="2000" dirty="0">
                <a:solidFill>
                  <a:prstClr val="black"/>
                </a:solidFill>
                <a:latin typeface="Meiryo UI" panose="020B0604030504040204" pitchFamily="50" charset="-128"/>
                <a:ea typeface="Meiryo UI" panose="020B0604030504040204" pitchFamily="50" charset="-128"/>
              </a:rPr>
              <a:t>を活かし、</a:t>
            </a:r>
            <a:r>
              <a:rPr kumimoji="0" lang="ja-JP" altLang="en-US" sz="2000" b="1" dirty="0">
                <a:solidFill>
                  <a:prstClr val="black"/>
                </a:solidFill>
                <a:latin typeface="Meiryo UI" panose="020B0604030504040204" pitchFamily="50" charset="-128"/>
                <a:ea typeface="Meiryo UI" panose="020B0604030504040204" pitchFamily="50" charset="-128"/>
              </a:rPr>
              <a:t>国が定める削減目標を上回る目標</a:t>
            </a:r>
            <a:r>
              <a:rPr kumimoji="0" lang="ja-JP" altLang="en-US" sz="2000" dirty="0">
                <a:solidFill>
                  <a:prstClr val="black"/>
                </a:solidFill>
                <a:latin typeface="Meiryo UI" panose="020B0604030504040204" pitchFamily="50" charset="-128"/>
                <a:ea typeface="Meiryo UI" panose="020B0604030504040204" pitchFamily="50" charset="-128"/>
              </a:rPr>
              <a:t>をめざして、</a:t>
            </a:r>
            <a:r>
              <a:rPr kumimoji="0" lang="ja-JP" altLang="en-US" sz="2000" b="1" dirty="0">
                <a:solidFill>
                  <a:prstClr val="black"/>
                </a:solidFill>
                <a:latin typeface="Meiryo UI" panose="020B0604030504040204" pitchFamily="50" charset="-128"/>
                <a:ea typeface="Meiryo UI" panose="020B0604030504040204" pitchFamily="50" charset="-128"/>
              </a:rPr>
              <a:t>脱炭素と経済成長の両立</a:t>
            </a:r>
            <a:r>
              <a:rPr kumimoji="0" lang="ja-JP" altLang="en-US" sz="2000" dirty="0">
                <a:solidFill>
                  <a:prstClr val="black"/>
                </a:solidFill>
                <a:latin typeface="Meiryo UI" panose="020B0604030504040204" pitchFamily="50" charset="-128"/>
                <a:ea typeface="Meiryo UI" panose="020B0604030504040204" pitchFamily="50" charset="-128"/>
              </a:rPr>
              <a:t>を図りつつ、カーボンニュートラルに向けた取組を加速させる</a:t>
            </a:r>
            <a:endParaRPr kumimoji="0" lang="en-US" altLang="ja-JP" sz="2000" dirty="0">
              <a:solidFill>
                <a:prstClr val="black"/>
              </a:solidFill>
              <a:latin typeface="Meiryo UI" panose="020B0604030504040204" pitchFamily="50" charset="-128"/>
              <a:ea typeface="Meiryo UI" panose="020B0604030504040204" pitchFamily="50" charset="-128"/>
            </a:endParaRPr>
          </a:p>
        </p:txBody>
      </p:sp>
      <p:sp>
        <p:nvSpPr>
          <p:cNvPr id="16" name="角丸四角形 15">
            <a:extLst>
              <a:ext uri="{FF2B5EF4-FFF2-40B4-BE49-F238E27FC236}">
                <a16:creationId xmlns:a16="http://schemas.microsoft.com/office/drawing/2014/main" id="{C9FEB178-C333-4A89-9C03-CDBBE9781100}"/>
              </a:ext>
            </a:extLst>
          </p:cNvPr>
          <p:cNvSpPr/>
          <p:nvPr/>
        </p:nvSpPr>
        <p:spPr>
          <a:xfrm>
            <a:off x="499580" y="2928869"/>
            <a:ext cx="2303580" cy="32288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33231" bIns="33231" rtlCol="0" anchor="ctr">
            <a:spAutoFit/>
          </a:bodyPr>
          <a:lstStyle/>
          <a:p>
            <a:pPr algn="ctr" defTabSz="457200"/>
            <a:r>
              <a:rPr kumimoji="0" lang="ja-JP" altLang="en-US" sz="1662" b="1" dirty="0">
                <a:solidFill>
                  <a:prstClr val="white"/>
                </a:solidFill>
                <a:latin typeface="Meiryo UI" pitchFamily="50" charset="-128"/>
                <a:ea typeface="Meiryo UI" pitchFamily="50" charset="-128"/>
                <a:cs typeface="Meiryo UI" pitchFamily="50" charset="-128"/>
              </a:rPr>
              <a:t>主要な検討事項（案）</a:t>
            </a:r>
          </a:p>
        </p:txBody>
      </p:sp>
      <p:sp>
        <p:nvSpPr>
          <p:cNvPr id="17" name="角丸四角形 13">
            <a:extLst>
              <a:ext uri="{FF2B5EF4-FFF2-40B4-BE49-F238E27FC236}">
                <a16:creationId xmlns:a16="http://schemas.microsoft.com/office/drawing/2014/main" id="{C3BAE59B-50A8-4899-A47E-6F8E92E07136}"/>
              </a:ext>
            </a:extLst>
          </p:cNvPr>
          <p:cNvSpPr/>
          <p:nvPr/>
        </p:nvSpPr>
        <p:spPr>
          <a:xfrm>
            <a:off x="499584" y="2922952"/>
            <a:ext cx="8906837" cy="2583863"/>
          </a:xfrm>
          <a:prstGeom prst="roundRect">
            <a:avLst>
              <a:gd name="adj" fmla="val 0"/>
            </a:avLst>
          </a:prstGeom>
          <a:noFill/>
          <a:ln>
            <a:solidFill>
              <a:srgbClr val="339933"/>
            </a:solidFill>
          </a:ln>
        </p:spPr>
        <p:style>
          <a:lnRef idx="1">
            <a:schemeClr val="accent5"/>
          </a:lnRef>
          <a:fillRef idx="2">
            <a:schemeClr val="accent5"/>
          </a:fillRef>
          <a:effectRef idx="1">
            <a:schemeClr val="accent5"/>
          </a:effectRef>
          <a:fontRef idx="minor">
            <a:schemeClr val="dk1"/>
          </a:fontRef>
        </p:style>
        <p:txBody>
          <a:bodyPr rtlCol="0" anchor="ctr"/>
          <a:lstStyle/>
          <a:p>
            <a:pPr defTabSz="457200"/>
            <a:endParaRPr kumimoji="0" lang="ja-JP" altLang="en-US" sz="1809" dirty="0">
              <a:solidFill>
                <a:prstClr val="black"/>
              </a:solidFill>
              <a:highlight>
                <a:srgbClr val="FF00FF"/>
              </a:highlight>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9555022C-788A-42A8-A5AB-74DE22418B9D}"/>
              </a:ext>
            </a:extLst>
          </p:cNvPr>
          <p:cNvSpPr txBox="1"/>
          <p:nvPr/>
        </p:nvSpPr>
        <p:spPr>
          <a:xfrm>
            <a:off x="4301916" y="3646488"/>
            <a:ext cx="4978624" cy="1761701"/>
          </a:xfrm>
          <a:prstGeom prst="rect">
            <a:avLst/>
          </a:prstGeom>
          <a:noFill/>
        </p:spPr>
        <p:txBody>
          <a:bodyPr wrap="square">
            <a:spAutoFit/>
          </a:bodyPr>
          <a:lstStyle/>
          <a:p>
            <a:pPr defTabSz="457200">
              <a:lnSpc>
                <a:spcPts val="2000"/>
              </a:lnSpc>
              <a:spcAft>
                <a:spcPts val="400"/>
              </a:spcAft>
            </a:pPr>
            <a:r>
              <a:rPr kumimoji="0" lang="ja-JP" altLang="en-US" sz="16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再エネ等の新技術（ペロブスカイト太陽電池、水素・アンモニア・</a:t>
            </a:r>
            <a:r>
              <a:rPr kumimoji="0" lang="en-US" altLang="ja-JP" sz="16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e-</a:t>
            </a:r>
            <a:r>
              <a:rPr kumimoji="0" lang="ja-JP" altLang="en-US" sz="16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メタン等）や</a:t>
            </a:r>
            <a:r>
              <a:rPr kumimoji="0" lang="en-US" altLang="ja-JP" sz="16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CO2</a:t>
            </a:r>
            <a:r>
              <a:rPr kumimoji="0" lang="ja-JP" altLang="en-US" sz="16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排出量の見える化の仕組み等</a:t>
            </a:r>
            <a:endParaRPr kumimoji="0" lang="en-US" altLang="ja-JP" sz="1600" dirty="0">
              <a:solidFill>
                <a:prstClr val="black"/>
              </a:solidFill>
              <a:latin typeface="Meiryo UI" panose="020B0604030504040204" pitchFamily="50" charset="-128"/>
              <a:ea typeface="Meiryo UI" panose="020B0604030504040204" pitchFamily="50" charset="-128"/>
            </a:endParaRPr>
          </a:p>
          <a:p>
            <a:pPr defTabSz="457200">
              <a:lnSpc>
                <a:spcPts val="2000"/>
              </a:lnSpc>
              <a:spcAft>
                <a:spcPts val="400"/>
              </a:spcAft>
            </a:pPr>
            <a:r>
              <a:rPr kumimoji="0" lang="ja-JP" altLang="en-US" sz="1600" dirty="0">
                <a:solidFill>
                  <a:prstClr val="black"/>
                </a:solidFill>
                <a:latin typeface="Meiryo UI" panose="020B0604030504040204" pitchFamily="50" charset="-128"/>
                <a:ea typeface="Meiryo UI" panose="020B0604030504040204" pitchFamily="50" charset="-128"/>
              </a:rPr>
              <a:t>金融を通じた脱炭素経営の促進や技術開発・ビジネス化の支援等</a:t>
            </a:r>
            <a:endParaRPr kumimoji="0" lang="en-US" altLang="ja-JP" sz="1600" dirty="0">
              <a:solidFill>
                <a:prstClr val="black"/>
              </a:solidFill>
              <a:latin typeface="Meiryo UI" panose="020B0604030504040204" pitchFamily="50" charset="-128"/>
              <a:ea typeface="Meiryo UI" panose="020B0604030504040204" pitchFamily="50" charset="-128"/>
            </a:endParaRPr>
          </a:p>
          <a:p>
            <a:pPr defTabSz="457200">
              <a:lnSpc>
                <a:spcPts val="2000"/>
              </a:lnSpc>
              <a:spcAft>
                <a:spcPts val="400"/>
              </a:spcAft>
            </a:pPr>
            <a:r>
              <a:rPr kumimoji="0" lang="ja-JP" altLang="en-US" sz="1600" dirty="0">
                <a:solidFill>
                  <a:prstClr val="black"/>
                </a:solidFill>
                <a:latin typeface="Meiryo UI" panose="020B0604030504040204" pitchFamily="50" charset="-128"/>
                <a:ea typeface="Meiryo UI" panose="020B0604030504040204" pitchFamily="50" charset="-128"/>
              </a:rPr>
              <a:t>さらなる省エネ等環境配慮を促す仕組み等</a:t>
            </a:r>
            <a:endParaRPr kumimoji="0" lang="en-US" altLang="ja-JP" sz="1600" dirty="0">
              <a:solidFill>
                <a:prstClr val="black"/>
              </a:solidFill>
              <a:latin typeface="Meiryo UI" panose="020B0604030504040204" pitchFamily="50" charset="-128"/>
              <a:ea typeface="Meiryo UI" panose="020B0604030504040204" pitchFamily="50" charset="-128"/>
            </a:endParaRPr>
          </a:p>
          <a:p>
            <a:pPr defTabSz="457200">
              <a:lnSpc>
                <a:spcPts val="2000"/>
              </a:lnSpc>
              <a:spcAft>
                <a:spcPts val="400"/>
              </a:spcAft>
            </a:pPr>
            <a:r>
              <a:rPr kumimoji="0" lang="ja-JP" altLang="en-US" sz="1600" dirty="0">
                <a:solidFill>
                  <a:prstClr val="black"/>
                </a:solidFill>
                <a:latin typeface="Meiryo UI" panose="020B0604030504040204" pitchFamily="50" charset="-128"/>
                <a:ea typeface="Meiryo UI" panose="020B0604030504040204" pitchFamily="50" charset="-128"/>
              </a:rPr>
              <a:t>商用車の電動化推進や充電インフラ整備の促進等　　</a:t>
            </a:r>
            <a:endParaRPr kumimoji="0" lang="en-US" altLang="ja-JP" sz="1600" dirty="0">
              <a:solidFill>
                <a:prstClr val="black"/>
              </a:solidFill>
              <a:latin typeface="Meiryo UI" panose="020B0604030504040204" pitchFamily="50" charset="-128"/>
              <a:ea typeface="Meiryo UI" panose="020B0604030504040204" pitchFamily="50" charset="-128"/>
            </a:endParaRPr>
          </a:p>
        </p:txBody>
      </p:sp>
      <p:sp>
        <p:nvSpPr>
          <p:cNvPr id="20" name="Rectangle 2">
            <a:extLst>
              <a:ext uri="{FF2B5EF4-FFF2-40B4-BE49-F238E27FC236}">
                <a16:creationId xmlns:a16="http://schemas.microsoft.com/office/drawing/2014/main" id="{65826DA5-9F1D-4959-86C5-0B42E08F3CA6}"/>
              </a:ext>
            </a:extLst>
          </p:cNvPr>
          <p:cNvSpPr>
            <a:spLocks noChangeArrowheads="1"/>
          </p:cNvSpPr>
          <p:nvPr/>
        </p:nvSpPr>
        <p:spPr bwMode="auto">
          <a:xfrm>
            <a:off x="3955970" y="3117442"/>
            <a:ext cx="65" cy="2557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844083" eaLnBrk="0" fontAlgn="base" hangingPunct="0">
              <a:spcBef>
                <a:spcPct val="0"/>
              </a:spcBef>
              <a:spcAft>
                <a:spcPct val="0"/>
              </a:spcAft>
            </a:pPr>
            <a:endParaRPr kumimoji="0" lang="ja-JP" altLang="ja-JP" sz="1662" dirty="0">
              <a:solidFill>
                <a:prstClr val="black"/>
              </a:solidFill>
              <a:highlight>
                <a:srgbClr val="FF00FF"/>
              </a:highlight>
              <a:latin typeface="Arial" panose="020B0604020202020204" pitchFamily="34" charset="0"/>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D914329E-CA64-4AD2-8091-57D4D027A2EB}"/>
              </a:ext>
            </a:extLst>
          </p:cNvPr>
          <p:cNvSpPr txBox="1"/>
          <p:nvPr/>
        </p:nvSpPr>
        <p:spPr>
          <a:xfrm>
            <a:off x="470459" y="935714"/>
            <a:ext cx="9053302" cy="707886"/>
          </a:xfrm>
          <a:prstGeom prst="rect">
            <a:avLst/>
          </a:prstGeom>
          <a:noFill/>
        </p:spPr>
        <p:txBody>
          <a:bodyPr wrap="square">
            <a:spAutoFit/>
          </a:bodyPr>
          <a:lstStyle/>
          <a:p>
            <a:pPr defTabSz="457200"/>
            <a:r>
              <a:rPr kumimoji="0" lang="ja-JP" altLang="en-US" sz="2000" dirty="0">
                <a:solidFill>
                  <a:prstClr val="black"/>
                </a:solidFill>
                <a:latin typeface="Meiryo UI" panose="020B0604030504040204" pitchFamily="50" charset="-128"/>
                <a:ea typeface="Meiryo UI" panose="020B0604030504040204" pitchFamily="50" charset="-128"/>
              </a:rPr>
              <a:t>脱炭素技術の進展や国の計画の見直し状況等を踏まえ、令和７年度中に</a:t>
            </a:r>
            <a:r>
              <a:rPr kumimoji="0" lang="zh-CN" altLang="en-US" sz="2000" dirty="0">
                <a:solidFill>
                  <a:prstClr val="black"/>
                </a:solidFill>
                <a:latin typeface="Meiryo UI" panose="020B0604030504040204" pitchFamily="50" charset="-128"/>
                <a:ea typeface="Meiryo UI" panose="020B0604030504040204" pitchFamily="50" charset="-128"/>
              </a:rPr>
              <a:t>地球温暖化対策実行計画（区域施策編）</a:t>
            </a:r>
            <a:r>
              <a:rPr kumimoji="0" lang="ja-JP" altLang="en-US" sz="2000" dirty="0">
                <a:solidFill>
                  <a:prstClr val="black"/>
                </a:solidFill>
                <a:latin typeface="Meiryo UI" panose="020B0604030504040204" pitchFamily="50" charset="-128"/>
                <a:ea typeface="Meiryo UI" panose="020B0604030504040204" pitchFamily="50" charset="-128"/>
              </a:rPr>
              <a:t>を見直す</a:t>
            </a:r>
            <a:endParaRPr kumimoji="0" lang="en-US" altLang="ja-JP" sz="2000" dirty="0">
              <a:solidFill>
                <a:prstClr val="black"/>
              </a:solidFill>
              <a:latin typeface="Meiryo UI" panose="020B0604030504040204" pitchFamily="50" charset="-128"/>
              <a:ea typeface="Meiryo UI" panose="020B0604030504040204" pitchFamily="50" charset="-128"/>
            </a:endParaRPr>
          </a:p>
        </p:txBody>
      </p:sp>
      <p:sp>
        <p:nvSpPr>
          <p:cNvPr id="29" name="角丸四角形 13">
            <a:extLst>
              <a:ext uri="{FF2B5EF4-FFF2-40B4-BE49-F238E27FC236}">
                <a16:creationId xmlns:a16="http://schemas.microsoft.com/office/drawing/2014/main" id="{7F2CFDA9-2B66-4A64-9D82-8324FBE1168E}"/>
              </a:ext>
            </a:extLst>
          </p:cNvPr>
          <p:cNvSpPr/>
          <p:nvPr/>
        </p:nvSpPr>
        <p:spPr>
          <a:xfrm>
            <a:off x="470458" y="5040478"/>
            <a:ext cx="8906838" cy="764786"/>
          </a:xfrm>
          <a:prstGeom prst="roundRect">
            <a:avLst>
              <a:gd name="adj" fmla="val 0"/>
            </a:avLst>
          </a:prstGeom>
          <a:noFill/>
          <a:ln w="19050">
            <a:noFill/>
          </a:ln>
        </p:spPr>
        <p:style>
          <a:lnRef idx="1">
            <a:schemeClr val="accent5"/>
          </a:lnRef>
          <a:fillRef idx="2">
            <a:schemeClr val="accent5"/>
          </a:fillRef>
          <a:effectRef idx="1">
            <a:schemeClr val="accent5"/>
          </a:effectRef>
          <a:fontRef idx="minor">
            <a:schemeClr val="dk1"/>
          </a:fontRef>
        </p:style>
        <p:txBody>
          <a:bodyPr rtlCol="0" anchor="ctr"/>
          <a:lstStyle/>
          <a:p>
            <a:pPr defTabSz="457200"/>
            <a:endParaRPr kumimoji="0" lang="ja-JP" altLang="en-US" sz="1809" dirty="0">
              <a:solidFill>
                <a:prstClr val="black"/>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69CB4ED0-7FDC-4468-9130-8C71ACB89BDA}"/>
              </a:ext>
            </a:extLst>
          </p:cNvPr>
          <p:cNvSpPr txBox="1"/>
          <p:nvPr/>
        </p:nvSpPr>
        <p:spPr>
          <a:xfrm>
            <a:off x="531643" y="3229913"/>
            <a:ext cx="8173220" cy="400110"/>
          </a:xfrm>
          <a:prstGeom prst="rect">
            <a:avLst/>
          </a:prstGeom>
          <a:noFill/>
        </p:spPr>
        <p:txBody>
          <a:bodyPr wrap="square">
            <a:spAutoFit/>
          </a:bodyPr>
          <a:lstStyle/>
          <a:p>
            <a:pPr defTabSz="457200"/>
            <a:r>
              <a:rPr kumimoji="0" lang="ja-JP" altLang="en-US" sz="2000" dirty="0">
                <a:solidFill>
                  <a:prstClr val="black"/>
                </a:solidFill>
                <a:latin typeface="Meiryo UI" panose="020B0604030504040204" pitchFamily="50" charset="-128"/>
                <a:ea typeface="Meiryo UI" panose="020B0604030504040204" pitchFamily="50" charset="-128"/>
              </a:rPr>
              <a:t>全庁的な議論により、効果的な取組を計画に盛り込む　</a:t>
            </a:r>
            <a:endParaRPr kumimoji="0" lang="en-US" altLang="ja-JP" sz="2000" dirty="0">
              <a:solidFill>
                <a:prstClr val="black"/>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90F99D37-1115-4956-9FF7-16FB0B683777}"/>
              </a:ext>
            </a:extLst>
          </p:cNvPr>
          <p:cNvSpPr txBox="1"/>
          <p:nvPr/>
        </p:nvSpPr>
        <p:spPr>
          <a:xfrm>
            <a:off x="531643" y="3643708"/>
            <a:ext cx="3897590" cy="1759456"/>
          </a:xfrm>
          <a:prstGeom prst="rect">
            <a:avLst/>
          </a:prstGeom>
          <a:noFill/>
        </p:spPr>
        <p:txBody>
          <a:bodyPr wrap="square">
            <a:spAutoFit/>
          </a:bodyPr>
          <a:lstStyle/>
          <a:p>
            <a:pPr marL="342900" indent="-342900" defTabSz="457200">
              <a:lnSpc>
                <a:spcPts val="2000"/>
              </a:lnSpc>
              <a:spcAft>
                <a:spcPts val="200"/>
              </a:spcAft>
              <a:buFont typeface="Wingdings" panose="05000000000000000000" pitchFamily="2" charset="2"/>
              <a:buChar char="l"/>
            </a:pPr>
            <a:r>
              <a:rPr kumimoji="0" lang="ja-JP" altLang="en-US" sz="1846"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新たな技術や仕組みの社会実装</a:t>
            </a:r>
            <a:endParaRPr kumimoji="0" lang="en-US" altLang="ja-JP" sz="1846"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marL="342900" indent="-342900" defTabSz="457200">
              <a:lnSpc>
                <a:spcPts val="2000"/>
              </a:lnSpc>
              <a:spcAft>
                <a:spcPts val="200"/>
              </a:spcAft>
              <a:buFont typeface="Wingdings" panose="05000000000000000000" pitchFamily="2" charset="2"/>
              <a:buChar char="l"/>
            </a:pPr>
            <a:endParaRPr kumimoji="0" lang="en-US" altLang="ja-JP" sz="1846" dirty="0">
              <a:solidFill>
                <a:prstClr val="black"/>
              </a:solidFill>
              <a:latin typeface="Meiryo UI" panose="020B0604030504040204" pitchFamily="50" charset="-128"/>
              <a:ea typeface="Meiryo UI" panose="020B0604030504040204" pitchFamily="50" charset="-128"/>
            </a:endParaRPr>
          </a:p>
          <a:p>
            <a:pPr marL="342900" indent="-342900" defTabSz="457200">
              <a:lnSpc>
                <a:spcPts val="2000"/>
              </a:lnSpc>
              <a:spcAft>
                <a:spcPts val="200"/>
              </a:spcAft>
              <a:buFont typeface="Wingdings" panose="05000000000000000000" pitchFamily="2" charset="2"/>
              <a:buChar char="l"/>
            </a:pPr>
            <a:r>
              <a:rPr kumimoji="0" lang="ja-JP" altLang="en-US" sz="1846" dirty="0">
                <a:solidFill>
                  <a:prstClr val="black"/>
                </a:solidFill>
                <a:latin typeface="Meiryo UI" panose="020B0604030504040204" pitchFamily="50" charset="-128"/>
                <a:ea typeface="Meiryo UI" panose="020B0604030504040204" pitchFamily="50" charset="-128"/>
              </a:rPr>
              <a:t>中小事業者の脱炭素推進 </a:t>
            </a:r>
            <a:endParaRPr kumimoji="0" lang="en-US" altLang="ja-JP" sz="1846" dirty="0">
              <a:solidFill>
                <a:prstClr val="black"/>
              </a:solidFill>
              <a:latin typeface="Meiryo UI" panose="020B0604030504040204" pitchFamily="50" charset="-128"/>
              <a:ea typeface="Meiryo UI" panose="020B0604030504040204" pitchFamily="50" charset="-128"/>
            </a:endParaRPr>
          </a:p>
          <a:p>
            <a:pPr defTabSz="457200">
              <a:lnSpc>
                <a:spcPts val="2000"/>
              </a:lnSpc>
              <a:spcAft>
                <a:spcPts val="200"/>
              </a:spcAft>
            </a:pPr>
            <a:r>
              <a:rPr kumimoji="0" lang="ja-JP" altLang="en-US" sz="1846" dirty="0">
                <a:solidFill>
                  <a:prstClr val="black"/>
                </a:solidFill>
                <a:latin typeface="Meiryo UI" panose="020B0604030504040204" pitchFamily="50" charset="-128"/>
                <a:ea typeface="Meiryo UI" panose="020B0604030504040204" pitchFamily="50" charset="-128"/>
              </a:rPr>
              <a:t>　</a:t>
            </a:r>
            <a:endParaRPr kumimoji="0" lang="en-US" altLang="ja-JP" sz="1846" dirty="0">
              <a:solidFill>
                <a:prstClr val="black"/>
              </a:solidFill>
              <a:latin typeface="Meiryo UI" panose="020B0604030504040204" pitchFamily="50" charset="-128"/>
              <a:ea typeface="Meiryo UI" panose="020B0604030504040204" pitchFamily="50" charset="-128"/>
            </a:endParaRPr>
          </a:p>
          <a:p>
            <a:pPr marL="342900" indent="-342900" defTabSz="457200">
              <a:lnSpc>
                <a:spcPts val="2000"/>
              </a:lnSpc>
              <a:spcAft>
                <a:spcPts val="200"/>
              </a:spcAft>
              <a:buFont typeface="Wingdings" panose="05000000000000000000" pitchFamily="2" charset="2"/>
              <a:buChar char="l"/>
            </a:pPr>
            <a:r>
              <a:rPr kumimoji="0" lang="ja-JP" altLang="en-US" sz="1846" dirty="0">
                <a:solidFill>
                  <a:prstClr val="black"/>
                </a:solidFill>
                <a:latin typeface="Meiryo UI" panose="020B0604030504040204" pitchFamily="50" charset="-128"/>
                <a:ea typeface="Meiryo UI" panose="020B0604030504040204" pitchFamily="50" charset="-128"/>
              </a:rPr>
              <a:t>住宅・建築物の省エネ等の推進 </a:t>
            </a:r>
            <a:endParaRPr kumimoji="0" lang="en-US" altLang="ja-JP" sz="1846" dirty="0">
              <a:solidFill>
                <a:prstClr val="black"/>
              </a:solidFill>
              <a:latin typeface="Meiryo UI" panose="020B0604030504040204" pitchFamily="50" charset="-128"/>
              <a:ea typeface="Meiryo UI" panose="020B0604030504040204" pitchFamily="50" charset="-128"/>
            </a:endParaRPr>
          </a:p>
          <a:p>
            <a:pPr marL="342900" indent="-342900" defTabSz="457200">
              <a:lnSpc>
                <a:spcPts val="2000"/>
              </a:lnSpc>
              <a:spcAft>
                <a:spcPts val="200"/>
              </a:spcAft>
              <a:buFont typeface="Wingdings" panose="05000000000000000000" pitchFamily="2" charset="2"/>
              <a:buChar char="l"/>
            </a:pPr>
            <a:r>
              <a:rPr kumimoji="0" lang="ja-JP" altLang="en-US" sz="1846" dirty="0">
                <a:solidFill>
                  <a:prstClr val="black"/>
                </a:solidFill>
                <a:latin typeface="Meiryo UI" panose="020B0604030504040204" pitchFamily="50" charset="-128"/>
                <a:ea typeface="Meiryo UI" panose="020B0604030504040204" pitchFamily="50" charset="-128"/>
              </a:rPr>
              <a:t>電動車の普及促進               </a:t>
            </a:r>
            <a:endParaRPr kumimoji="0" lang="en-US" altLang="ja-JP" sz="1846" dirty="0">
              <a:solidFill>
                <a:prstClr val="black"/>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6861673B-31C2-4493-B70A-73298AA2633E}"/>
              </a:ext>
            </a:extLst>
          </p:cNvPr>
          <p:cNvSpPr txBox="1"/>
          <p:nvPr/>
        </p:nvSpPr>
        <p:spPr>
          <a:xfrm>
            <a:off x="3955970" y="3639329"/>
            <a:ext cx="463981" cy="1759456"/>
          </a:xfrm>
          <a:prstGeom prst="rect">
            <a:avLst/>
          </a:prstGeom>
          <a:noFill/>
        </p:spPr>
        <p:txBody>
          <a:bodyPr wrap="square">
            <a:spAutoFit/>
          </a:bodyPr>
          <a:lstStyle/>
          <a:p>
            <a:pPr defTabSz="457200">
              <a:lnSpc>
                <a:spcPts val="2000"/>
              </a:lnSpc>
              <a:spcAft>
                <a:spcPts val="200"/>
              </a:spcAft>
            </a:pPr>
            <a:r>
              <a:rPr kumimoji="0" lang="ja-JP" altLang="en-US" sz="1800" dirty="0">
                <a:solidFill>
                  <a:prstClr val="black"/>
                </a:solidFill>
                <a:latin typeface="Meiryo UI" panose="020B0604030504040204" pitchFamily="50" charset="-128"/>
                <a:ea typeface="Meiryo UI" panose="020B0604030504040204" pitchFamily="50" charset="-128"/>
              </a:rPr>
              <a:t>：</a:t>
            </a:r>
            <a:endParaRPr kumimoji="0" lang="en-US" altLang="ja-JP" sz="1800" dirty="0">
              <a:solidFill>
                <a:prstClr val="black"/>
              </a:solidFill>
              <a:latin typeface="Meiryo UI" panose="020B0604030504040204" pitchFamily="50" charset="-128"/>
              <a:ea typeface="Meiryo UI" panose="020B0604030504040204" pitchFamily="50" charset="-128"/>
            </a:endParaRPr>
          </a:p>
          <a:p>
            <a:pPr defTabSz="457200">
              <a:lnSpc>
                <a:spcPts val="2000"/>
              </a:lnSpc>
              <a:spcAft>
                <a:spcPts val="200"/>
              </a:spcAft>
            </a:pPr>
            <a:endParaRPr kumimoji="0" lang="en-US" altLang="ja-JP" sz="1800" dirty="0">
              <a:solidFill>
                <a:prstClr val="black"/>
              </a:solidFill>
              <a:latin typeface="Meiryo UI" panose="020B0604030504040204" pitchFamily="50" charset="-128"/>
              <a:ea typeface="Meiryo UI" panose="020B0604030504040204" pitchFamily="50" charset="-128"/>
            </a:endParaRPr>
          </a:p>
          <a:p>
            <a:pPr defTabSz="457200">
              <a:lnSpc>
                <a:spcPts val="2000"/>
              </a:lnSpc>
              <a:spcAft>
                <a:spcPts val="200"/>
              </a:spcAft>
            </a:pPr>
            <a:r>
              <a:rPr kumimoji="0" lang="ja-JP" altLang="en-US" sz="1800" dirty="0">
                <a:solidFill>
                  <a:prstClr val="black"/>
                </a:solidFill>
                <a:latin typeface="Meiryo UI" panose="020B0604030504040204" pitchFamily="50" charset="-128"/>
                <a:ea typeface="Meiryo UI" panose="020B0604030504040204" pitchFamily="50" charset="-128"/>
              </a:rPr>
              <a:t>：</a:t>
            </a:r>
            <a:endParaRPr kumimoji="0" lang="en-US" altLang="ja-JP" sz="1800" dirty="0">
              <a:solidFill>
                <a:prstClr val="black"/>
              </a:solidFill>
              <a:latin typeface="Meiryo UI" panose="020B0604030504040204" pitchFamily="50" charset="-128"/>
              <a:ea typeface="Meiryo UI" panose="020B0604030504040204" pitchFamily="50" charset="-128"/>
            </a:endParaRPr>
          </a:p>
          <a:p>
            <a:pPr defTabSz="457200">
              <a:lnSpc>
                <a:spcPts val="2000"/>
              </a:lnSpc>
              <a:spcAft>
                <a:spcPts val="200"/>
              </a:spcAft>
            </a:pPr>
            <a:endParaRPr kumimoji="0" lang="en-US" altLang="ja-JP" sz="1800" dirty="0">
              <a:solidFill>
                <a:prstClr val="black"/>
              </a:solidFill>
              <a:latin typeface="Meiryo UI" panose="020B0604030504040204" pitchFamily="50" charset="-128"/>
              <a:ea typeface="Meiryo UI" panose="020B0604030504040204" pitchFamily="50" charset="-128"/>
            </a:endParaRPr>
          </a:p>
          <a:p>
            <a:pPr defTabSz="457200">
              <a:lnSpc>
                <a:spcPts val="2000"/>
              </a:lnSpc>
              <a:spcAft>
                <a:spcPts val="200"/>
              </a:spcAft>
            </a:pPr>
            <a:r>
              <a:rPr kumimoji="0" lang="ja-JP" altLang="en-US" sz="1800" dirty="0">
                <a:solidFill>
                  <a:prstClr val="black"/>
                </a:solidFill>
                <a:latin typeface="Meiryo UI" panose="020B0604030504040204" pitchFamily="50" charset="-128"/>
                <a:ea typeface="Meiryo UI" panose="020B0604030504040204" pitchFamily="50" charset="-128"/>
              </a:rPr>
              <a:t>：</a:t>
            </a:r>
            <a:endParaRPr kumimoji="0" lang="en-US" altLang="ja-JP" sz="1800" dirty="0">
              <a:solidFill>
                <a:prstClr val="black"/>
              </a:solidFill>
              <a:latin typeface="Meiryo UI" panose="020B0604030504040204" pitchFamily="50" charset="-128"/>
              <a:ea typeface="Meiryo UI" panose="020B0604030504040204" pitchFamily="50" charset="-128"/>
            </a:endParaRPr>
          </a:p>
          <a:p>
            <a:pPr defTabSz="457200">
              <a:lnSpc>
                <a:spcPts val="2000"/>
              </a:lnSpc>
              <a:spcAft>
                <a:spcPts val="200"/>
              </a:spcAft>
            </a:pPr>
            <a:r>
              <a:rPr kumimoji="0" lang="ja-JP" altLang="en-US" sz="1800" dirty="0">
                <a:solidFill>
                  <a:prstClr val="black"/>
                </a:solidFill>
                <a:latin typeface="Meiryo UI" panose="020B0604030504040204" pitchFamily="50" charset="-128"/>
                <a:ea typeface="Meiryo UI" panose="020B0604030504040204" pitchFamily="50" charset="-128"/>
              </a:rPr>
              <a:t>：</a:t>
            </a:r>
            <a:endParaRPr kumimoji="0" lang="en-US" altLang="ja-JP" sz="1800" dirty="0">
              <a:solidFill>
                <a:prstClr val="black"/>
              </a:solidFill>
              <a:latin typeface="Meiryo UI" panose="020B0604030504040204" pitchFamily="50" charset="-128"/>
              <a:ea typeface="Meiryo UI" panose="020B0604030504040204" pitchFamily="50" charset="-128"/>
            </a:endParaRPr>
          </a:p>
        </p:txBody>
      </p:sp>
      <p:sp>
        <p:nvSpPr>
          <p:cNvPr id="30" name="角丸四角形 3">
            <a:extLst>
              <a:ext uri="{FF2B5EF4-FFF2-40B4-BE49-F238E27FC236}">
                <a16:creationId xmlns:a16="http://schemas.microsoft.com/office/drawing/2014/main" id="{E659DC5C-F3A2-4A5B-8EC5-B7F09FAC7A34}"/>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１　大阪府地球温暖化対策実行計画（区域施策編）の見直しについて</a:t>
            </a:r>
          </a:p>
        </p:txBody>
      </p:sp>
      <p:sp>
        <p:nvSpPr>
          <p:cNvPr id="31" name="スライド番号プレースホルダー 9">
            <a:extLst>
              <a:ext uri="{FF2B5EF4-FFF2-40B4-BE49-F238E27FC236}">
                <a16:creationId xmlns:a16="http://schemas.microsoft.com/office/drawing/2014/main" id="{540A4E55-A678-4B84-AF64-A069A2B6B3A3}"/>
              </a:ext>
            </a:extLst>
          </p:cNvPr>
          <p:cNvSpPr txBox="1">
            <a:spLocks/>
          </p:cNvSpPr>
          <p:nvPr/>
        </p:nvSpPr>
        <p:spPr>
          <a:xfrm>
            <a:off x="7593258" y="1106"/>
            <a:ext cx="2311400" cy="365125"/>
          </a:xfrm>
          <a:prstGeom prst="rect">
            <a:avLst/>
          </a:prstGeom>
        </p:spPr>
        <p:txBody>
          <a:bodyPr vert="horz" lIns="91440" tIns="45720" rIns="91440" bIns="45720" rtlCol="0" anchor="ctr"/>
          <a:lstStyle>
            <a:defPPr>
              <a:defRPr lang="ja-JP"/>
            </a:defPPr>
            <a:lvl1pPr marL="0" algn="r" defTabSz="921715" rtl="0" eaLnBrk="1" latinLnBrk="0" hangingPunct="1">
              <a:defRPr kumimoji="1" sz="1200" kern="1200">
                <a:solidFill>
                  <a:schemeClr val="tx1">
                    <a:tint val="75000"/>
                  </a:schemeClr>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a:lstStyle>
          <a:p>
            <a:fld id="{03334358-8247-4568-97F9-9763B8C66191}" type="slidenum">
              <a:rPr lang="ja-JP" altLang="en-US" sz="1400" b="1" smtClean="0">
                <a:solidFill>
                  <a:schemeClr val="bg1"/>
                </a:solidFill>
                <a:latin typeface="BIZ UDPゴシック" panose="020B0400000000000000" pitchFamily="50" charset="-128"/>
                <a:ea typeface="BIZ UDPゴシック" panose="020B0400000000000000" pitchFamily="50" charset="-128"/>
              </a:rPr>
              <a:pPr/>
              <a:t>2</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D229FF63-81ED-4B2C-9EE0-4A02C98908C0}"/>
              </a:ext>
            </a:extLst>
          </p:cNvPr>
          <p:cNvSpPr txBox="1"/>
          <p:nvPr/>
        </p:nvSpPr>
        <p:spPr>
          <a:xfrm>
            <a:off x="7799807" y="467380"/>
            <a:ext cx="1944216" cy="369332"/>
          </a:xfrm>
          <a:prstGeom prst="rect">
            <a:avLst/>
          </a:prstGeom>
          <a:solidFill>
            <a:schemeClr val="bg1"/>
          </a:solidFill>
          <a:ln>
            <a:solidFill>
              <a:schemeClr val="tx1"/>
            </a:solidFill>
          </a:ln>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第５回</a:t>
            </a:r>
            <a:r>
              <a:rPr kumimoji="1" lang="en-US" altLang="ja-JP" sz="900" dirty="0">
                <a:latin typeface="Meiryo UI" panose="020B0604030504040204" pitchFamily="50" charset="-128"/>
                <a:ea typeface="Meiryo UI" panose="020B0604030504040204" pitchFamily="50" charset="-128"/>
              </a:rPr>
              <a:t>CN</a:t>
            </a:r>
            <a:r>
              <a:rPr kumimoji="1" lang="ja-JP" altLang="en-US" sz="900" dirty="0">
                <a:latin typeface="Meiryo UI" panose="020B0604030504040204" pitchFamily="50" charset="-128"/>
                <a:ea typeface="Meiryo UI" panose="020B0604030504040204" pitchFamily="50" charset="-128"/>
              </a:rPr>
              <a:t>推進本部会議</a:t>
            </a:r>
            <a:r>
              <a:rPr kumimoji="1" lang="en-US" altLang="ja-JP" sz="900" dirty="0">
                <a:latin typeface="Meiryo UI" panose="020B0604030504040204" pitchFamily="50" charset="-128"/>
                <a:ea typeface="Meiryo UI" panose="020B0604030504040204" pitchFamily="50" charset="-128"/>
              </a:rPr>
              <a:t>(R7.2.14)</a:t>
            </a:r>
          </a:p>
          <a:p>
            <a:r>
              <a:rPr kumimoji="1" lang="ja-JP" altLang="en-US" sz="900" dirty="0">
                <a:latin typeface="Meiryo UI" panose="020B0604030504040204" pitchFamily="50" charset="-128"/>
                <a:ea typeface="Meiryo UI" panose="020B0604030504040204" pitchFamily="50" charset="-128"/>
              </a:rPr>
              <a:t>資料より</a:t>
            </a:r>
            <a:r>
              <a:rPr lang="ja-JP" altLang="en-US" sz="900" dirty="0">
                <a:latin typeface="Meiryo UI" panose="020B0604030504040204" pitchFamily="50" charset="-128"/>
                <a:ea typeface="Meiryo UI" panose="020B0604030504040204" pitchFamily="50" charset="-128"/>
              </a:rPr>
              <a:t>抜粋・一部修正</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56258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3">
            <a:extLst>
              <a:ext uri="{FF2B5EF4-FFF2-40B4-BE49-F238E27FC236}">
                <a16:creationId xmlns:a16="http://schemas.microsoft.com/office/drawing/2014/main" id="{69D51D1F-001D-47A2-AF76-3CD3B5655792}"/>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２－１　府民の行動変容（各世代における脱炭素意識・行動）</a:t>
            </a:r>
          </a:p>
        </p:txBody>
      </p:sp>
      <p:sp>
        <p:nvSpPr>
          <p:cNvPr id="10" name="スライド番号プレースホルダー 9">
            <a:extLst>
              <a:ext uri="{FF2B5EF4-FFF2-40B4-BE49-F238E27FC236}">
                <a16:creationId xmlns:a16="http://schemas.microsoft.com/office/drawing/2014/main" id="{1C5D63DF-3B69-820C-7A08-B055A043BBBD}"/>
              </a:ext>
            </a:extLst>
          </p:cNvPr>
          <p:cNvSpPr>
            <a:spLocks noGrp="1"/>
          </p:cNvSpPr>
          <p:nvPr>
            <p:ph type="sldNum" sz="quarter" idx="12"/>
          </p:nvPr>
        </p:nvSpPr>
        <p:spPr>
          <a:xfrm>
            <a:off x="7593258" y="1106"/>
            <a:ext cx="2311400" cy="365125"/>
          </a:xfrm>
        </p:spPr>
        <p:txBody>
          <a:bodyPr vert="horz" lIns="91440" tIns="45720" rIns="91440" bIns="45720" rtlCol="0" anchor="ctr"/>
          <a:lstStyle/>
          <a:p>
            <a:fld id="{03334358-8247-4568-97F9-9763B8C66191}" type="slidenum">
              <a:rPr lang="ja-JP" altLang="en-US" sz="1400" b="1">
                <a:solidFill>
                  <a:schemeClr val="bg1"/>
                </a:solidFill>
                <a:latin typeface="BIZ UDPゴシック" panose="020B0400000000000000" pitchFamily="50" charset="-128"/>
                <a:ea typeface="BIZ UDPゴシック" panose="020B0400000000000000" pitchFamily="50" charset="-128"/>
              </a:rPr>
              <a:pPr/>
              <a:t>3</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01A571C2-B47A-4BCA-A836-4CB1B11BD5A1}"/>
              </a:ext>
            </a:extLst>
          </p:cNvPr>
          <p:cNvSpPr/>
          <p:nvPr/>
        </p:nvSpPr>
        <p:spPr>
          <a:xfrm>
            <a:off x="272480" y="476671"/>
            <a:ext cx="3384376" cy="347825"/>
          </a:xfrm>
          <a:prstGeom prst="roundRect">
            <a:avLst>
              <a:gd name="adj" fmla="val 50000"/>
            </a:avLst>
          </a:prstGeom>
          <a:solidFill>
            <a:srgbClr val="3AA43A">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r>
              <a:rPr lang="ja-JP" altLang="en-US" sz="1800" b="1" dirty="0">
                <a:solidFill>
                  <a:schemeClr val="tx1"/>
                </a:solidFill>
                <a:latin typeface="Meiryo UI" panose="020B0604030504040204" pitchFamily="50" charset="-128"/>
                <a:ea typeface="Meiryo UI" panose="020B0604030504040204" pitchFamily="50" charset="-128"/>
              </a:rPr>
              <a:t>全国調査結果①　認知度・行動等</a:t>
            </a:r>
          </a:p>
        </p:txBody>
      </p:sp>
      <p:sp>
        <p:nvSpPr>
          <p:cNvPr id="26" name="テキスト ボックス 25">
            <a:extLst>
              <a:ext uri="{FF2B5EF4-FFF2-40B4-BE49-F238E27FC236}">
                <a16:creationId xmlns:a16="http://schemas.microsoft.com/office/drawing/2014/main" id="{8D3DC6B9-D53B-470A-A939-D8C2A8E132A1}"/>
              </a:ext>
            </a:extLst>
          </p:cNvPr>
          <p:cNvSpPr txBox="1"/>
          <p:nvPr/>
        </p:nvSpPr>
        <p:spPr>
          <a:xfrm>
            <a:off x="416496" y="879020"/>
            <a:ext cx="9274198" cy="2201628"/>
          </a:xfrm>
          <a:prstGeom prst="rect">
            <a:avLst/>
          </a:prstGeom>
          <a:noFill/>
        </p:spPr>
        <p:txBody>
          <a:bodyPr wrap="square">
            <a:spAutoFit/>
          </a:bodyPr>
          <a:lstStyle/>
          <a:p>
            <a:pPr marL="342900" indent="-342900">
              <a:lnSpc>
                <a:spcPct val="110000"/>
              </a:lnSpc>
              <a:buFont typeface="Wingdings" panose="05000000000000000000" pitchFamily="2" charset="2"/>
              <a:buChar char="u"/>
            </a:pPr>
            <a:r>
              <a:rPr lang="ja-JP" altLang="en-US" sz="1400" b="1" i="0" dirty="0">
                <a:effectLst/>
                <a:latin typeface="Meiryo UI" panose="020B0604030504040204" pitchFamily="50" charset="-128"/>
                <a:ea typeface="Meiryo UI" panose="020B0604030504040204" pitchFamily="50" charset="-128"/>
              </a:rPr>
              <a:t>認知度：</a:t>
            </a:r>
            <a:r>
              <a:rPr lang="ja-JP" altLang="en-US" sz="1400" i="0" dirty="0">
                <a:effectLst/>
                <a:latin typeface="Meiryo UI" panose="020B0604030504040204" pitchFamily="50" charset="-128"/>
                <a:ea typeface="Meiryo UI" panose="020B0604030504040204" pitchFamily="50" charset="-128"/>
              </a:rPr>
              <a:t>「脱炭素」「カーボンニュートラル」の</a:t>
            </a:r>
            <a:r>
              <a:rPr lang="ja-JP" altLang="en-US" sz="1400" b="1" i="0" dirty="0">
                <a:effectLst/>
                <a:latin typeface="Meiryo UI" panose="020B0604030504040204" pitchFamily="50" charset="-128"/>
                <a:ea typeface="Meiryo UI" panose="020B0604030504040204" pitchFamily="50" charset="-128"/>
              </a:rPr>
              <a:t>認知率</a:t>
            </a:r>
            <a:r>
              <a:rPr lang="ja-JP" altLang="en-US" sz="1400" i="0" dirty="0">
                <a:effectLst/>
                <a:latin typeface="Meiryo UI" panose="020B0604030504040204" pitchFamily="50" charset="-128"/>
                <a:ea typeface="Meiryo UI" panose="020B0604030504040204" pitchFamily="50" charset="-128"/>
              </a:rPr>
              <a:t>はいずれも </a:t>
            </a:r>
            <a:r>
              <a:rPr lang="en-US" altLang="ja-JP" sz="1400" b="1" i="0" dirty="0">
                <a:effectLst/>
                <a:latin typeface="Meiryo UI" panose="020B0604030504040204" pitchFamily="50" charset="-128"/>
                <a:ea typeface="Meiryo UI" panose="020B0604030504040204" pitchFamily="50" charset="-128"/>
              </a:rPr>
              <a:t>9 </a:t>
            </a:r>
            <a:r>
              <a:rPr lang="ja-JP" altLang="en-US" sz="1400" b="1" i="0" dirty="0">
                <a:effectLst/>
                <a:latin typeface="Meiryo UI" panose="020B0604030504040204" pitchFamily="50" charset="-128"/>
                <a:ea typeface="Meiryo UI" panose="020B0604030504040204" pitchFamily="50" charset="-128"/>
              </a:rPr>
              <a:t>割超</a:t>
            </a:r>
            <a:r>
              <a:rPr lang="ja-JP" altLang="en-US" sz="1400" i="0" dirty="0">
                <a:effectLst/>
                <a:latin typeface="Meiryo UI" panose="020B0604030504040204" pitchFamily="50" charset="-128"/>
                <a:ea typeface="Meiryo UI" panose="020B0604030504040204" pitchFamily="50" charset="-128"/>
              </a:rPr>
              <a:t>。</a:t>
            </a:r>
            <a:endParaRPr lang="en-US" altLang="ja-JP" sz="1400" i="0" dirty="0">
              <a:effectLst/>
              <a:latin typeface="Meiryo UI" panose="020B0604030504040204" pitchFamily="50" charset="-128"/>
              <a:ea typeface="Meiryo UI" panose="020B0604030504040204" pitchFamily="50" charset="-128"/>
            </a:endParaRPr>
          </a:p>
          <a:p>
            <a:pPr marL="342900" indent="-342900">
              <a:lnSpc>
                <a:spcPct val="110000"/>
              </a:lnSpc>
              <a:buFont typeface="Wingdings" panose="05000000000000000000" pitchFamily="2" charset="2"/>
              <a:buChar char="u"/>
            </a:pPr>
            <a:r>
              <a:rPr lang="ja-JP" altLang="en-US" sz="1400" b="1" i="0" dirty="0">
                <a:effectLst/>
                <a:latin typeface="Meiryo UI" panose="020B0604030504040204" pitchFamily="50" charset="-128"/>
                <a:ea typeface="Meiryo UI" panose="020B0604030504040204" pitchFamily="50" charset="-128"/>
              </a:rPr>
              <a:t>意   識：</a:t>
            </a:r>
            <a:r>
              <a:rPr lang="ja-JP" altLang="en-US" sz="1400" i="0" dirty="0">
                <a:effectLst/>
                <a:latin typeface="Meiryo UI" panose="020B0604030504040204" pitchFamily="50" charset="-128"/>
                <a:ea typeface="Meiryo UI" panose="020B0604030504040204" pitchFamily="50" charset="-128"/>
              </a:rPr>
              <a:t>脱炭素社会に向けた</a:t>
            </a:r>
            <a:r>
              <a:rPr lang="ja-JP" altLang="en-US" sz="1400" b="1" i="0" dirty="0">
                <a:effectLst/>
                <a:latin typeface="Meiryo UI" panose="020B0604030504040204" pitchFamily="50" charset="-128"/>
                <a:ea typeface="Meiryo UI" panose="020B0604030504040204" pitchFamily="50" charset="-128"/>
              </a:rPr>
              <a:t>取組が「必要」</a:t>
            </a:r>
            <a:r>
              <a:rPr lang="ja-JP" altLang="en-US" sz="1400" i="0" dirty="0">
                <a:effectLst/>
                <a:latin typeface="Meiryo UI" panose="020B0604030504040204" pitchFamily="50" charset="-128"/>
                <a:ea typeface="Meiryo UI" panose="020B0604030504040204" pitchFamily="50" charset="-128"/>
              </a:rPr>
              <a:t>と回答した人は</a:t>
            </a:r>
            <a:r>
              <a:rPr lang="ja-JP" altLang="en-US" sz="1400" b="1" i="0" dirty="0">
                <a:effectLst/>
                <a:latin typeface="Meiryo UI" panose="020B0604030504040204" pitchFamily="50" charset="-128"/>
                <a:ea typeface="Meiryo UI" panose="020B0604030504040204" pitchFamily="50" charset="-128"/>
              </a:rPr>
              <a:t>７割超</a:t>
            </a:r>
            <a:r>
              <a:rPr lang="ja-JP" altLang="en-US" sz="1400" i="0" dirty="0">
                <a:effectLst/>
                <a:latin typeface="Meiryo UI" panose="020B0604030504040204" pitchFamily="50" charset="-128"/>
                <a:ea typeface="Meiryo UI" panose="020B0604030504040204" pitchFamily="50" charset="-128"/>
              </a:rPr>
              <a:t>（</a:t>
            </a:r>
            <a:r>
              <a:rPr lang="en-US" altLang="ja-JP" sz="1400" i="0" dirty="0">
                <a:effectLst/>
                <a:latin typeface="Meiryo UI" panose="020B0604030504040204" pitchFamily="50" charset="-128"/>
                <a:ea typeface="Meiryo UI" panose="020B0604030504040204" pitchFamily="50" charset="-128"/>
              </a:rPr>
              <a:t>76.0</a:t>
            </a:r>
            <a:r>
              <a:rPr lang="ja-JP" altLang="en-US" sz="1400" i="0" dirty="0">
                <a:effectLst/>
                <a:latin typeface="Meiryo UI" panose="020B0604030504040204" pitchFamily="50" charset="-128"/>
                <a:ea typeface="Meiryo UI" panose="020B0604030504040204" pitchFamily="50" charset="-128"/>
              </a:rPr>
              <a:t>％）。</a:t>
            </a:r>
            <a:endParaRPr lang="en-US" altLang="ja-JP" sz="1400" i="0" dirty="0">
              <a:effectLst/>
              <a:latin typeface="Meiryo UI" panose="020B0604030504040204" pitchFamily="50" charset="-128"/>
              <a:ea typeface="Meiryo UI" panose="020B0604030504040204" pitchFamily="50" charset="-128"/>
            </a:endParaRPr>
          </a:p>
          <a:p>
            <a:pPr>
              <a:lnSpc>
                <a:spcPct val="110000"/>
              </a:lnSpc>
            </a:pPr>
            <a:r>
              <a:rPr lang="ja-JP" altLang="en-US" sz="1400" dirty="0">
                <a:latin typeface="Meiryo UI" panose="020B0604030504040204" pitchFamily="50" charset="-128"/>
                <a:ea typeface="Meiryo UI" panose="020B0604030504040204" pitchFamily="50" charset="-128"/>
              </a:rPr>
              <a:t>　　　　　　　　　脱炭素社会の実現について</a:t>
            </a:r>
            <a:r>
              <a:rPr lang="ja-JP" altLang="en-US" sz="1400" b="1" dirty="0">
                <a:latin typeface="Meiryo UI" panose="020B0604030504040204" pitchFamily="50" charset="-128"/>
                <a:ea typeface="Meiryo UI" panose="020B0604030504040204" pitchFamily="50" charset="-128"/>
              </a:rPr>
              <a:t>「すぐに対応すべき課題」</a:t>
            </a:r>
            <a:r>
              <a:rPr lang="ja-JP" altLang="en-US" sz="1400" dirty="0">
                <a:latin typeface="Meiryo UI" panose="020B0604030504040204" pitchFamily="50" charset="-128"/>
                <a:ea typeface="Meiryo UI" panose="020B0604030504040204" pitchFamily="50" charset="-128"/>
              </a:rPr>
              <a:t>と回答した人は</a:t>
            </a:r>
            <a:r>
              <a:rPr lang="ja-JP" altLang="en-US" sz="1400" b="1" dirty="0">
                <a:latin typeface="Meiryo UI" panose="020B0604030504040204" pitchFamily="50" charset="-128"/>
                <a:ea typeface="Meiryo UI" panose="020B0604030504040204" pitchFamily="50" charset="-128"/>
              </a:rPr>
              <a:t>５割超</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56.6</a:t>
            </a:r>
            <a:r>
              <a:rPr lang="ja-JP" altLang="en-US" sz="1400" dirty="0">
                <a:latin typeface="Meiryo UI" panose="020B0604030504040204" pitchFamily="50" charset="-128"/>
                <a:ea typeface="Meiryo UI" panose="020B0604030504040204" pitchFamily="50" charset="-128"/>
              </a:rPr>
              <a:t>％）。</a:t>
            </a:r>
            <a:endParaRPr lang="en-US" altLang="ja-JP" sz="1400" i="0" dirty="0">
              <a:effectLst/>
              <a:latin typeface="Meiryo UI" panose="020B0604030504040204" pitchFamily="50" charset="-128"/>
              <a:ea typeface="Meiryo UI" panose="020B0604030504040204" pitchFamily="50" charset="-128"/>
            </a:endParaRPr>
          </a:p>
          <a:p>
            <a:pPr marL="342900" indent="-342900">
              <a:lnSpc>
                <a:spcPct val="110000"/>
              </a:lnSpc>
              <a:buFont typeface="Wingdings" panose="05000000000000000000" pitchFamily="2" charset="2"/>
              <a:buChar char="u"/>
            </a:pPr>
            <a:r>
              <a:rPr lang="ja-JP" altLang="en-US" sz="1400" b="1" dirty="0">
                <a:latin typeface="Meiryo UI" panose="020B0604030504040204" pitchFamily="50" charset="-128"/>
                <a:ea typeface="Meiryo UI" panose="020B0604030504040204" pitchFamily="50" charset="-128"/>
              </a:rPr>
              <a:t>行   動：</a:t>
            </a:r>
            <a:r>
              <a:rPr lang="ja-JP" altLang="en-US" sz="1400" dirty="0">
                <a:latin typeface="Meiryo UI" panose="020B0604030504040204" pitchFamily="50" charset="-128"/>
                <a:ea typeface="Meiryo UI" panose="020B0604030504040204" pitchFamily="50" charset="-128"/>
              </a:rPr>
              <a:t>脱炭素社会の実現に向けて</a:t>
            </a:r>
            <a:r>
              <a:rPr lang="ja-JP" altLang="en-US" sz="1400" b="1" dirty="0">
                <a:latin typeface="Meiryo UI" panose="020B0604030504040204" pitchFamily="50" charset="-128"/>
                <a:ea typeface="Meiryo UI" panose="020B0604030504040204" pitchFamily="50" charset="-128"/>
              </a:rPr>
              <a:t>「行動している」</a:t>
            </a:r>
            <a:r>
              <a:rPr lang="ja-JP" altLang="en-US" sz="1400" dirty="0">
                <a:latin typeface="Meiryo UI" panose="020B0604030504040204" pitchFamily="50" charset="-128"/>
                <a:ea typeface="Meiryo UI" panose="020B0604030504040204" pitchFamily="50" charset="-128"/>
              </a:rPr>
              <a:t>と回答した人は</a:t>
            </a:r>
            <a:r>
              <a:rPr lang="ja-JP" altLang="en-US" sz="1400" b="1" dirty="0">
                <a:latin typeface="Meiryo UI" panose="020B0604030504040204" pitchFamily="50" charset="-128"/>
                <a:ea typeface="Meiryo UI" panose="020B0604030504040204" pitchFamily="50" charset="-128"/>
              </a:rPr>
              <a:t>３割超</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33.6</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pPr>
              <a:lnSpc>
                <a:spcPct val="110000"/>
              </a:lnSpc>
            </a:pPr>
            <a:r>
              <a:rPr lang="ja-JP" altLang="en-US" sz="1400" i="0" dirty="0">
                <a:effectLst/>
                <a:latin typeface="Meiryo UI" panose="020B0604030504040204" pitchFamily="50" charset="-128"/>
                <a:ea typeface="Meiryo UI" panose="020B0604030504040204" pitchFamily="50" charset="-128"/>
              </a:rPr>
              <a:t>　　　　　　　　　「脱炭素」に向けて行動している人は</a:t>
            </a:r>
            <a:r>
              <a:rPr lang="en-US" altLang="ja-JP" sz="1400" b="1" i="0" dirty="0">
                <a:effectLst/>
                <a:latin typeface="Meiryo UI" panose="020B0604030504040204" pitchFamily="50" charset="-128"/>
                <a:ea typeface="Meiryo UI" panose="020B0604030504040204" pitchFamily="50" charset="-128"/>
              </a:rPr>
              <a:t>10</a:t>
            </a:r>
            <a:r>
              <a:rPr lang="ja-JP" altLang="en-US" sz="1400" b="1" i="0" dirty="0">
                <a:effectLst/>
                <a:latin typeface="Meiryo UI" panose="020B0604030504040204" pitchFamily="50" charset="-128"/>
                <a:ea typeface="Meiryo UI" panose="020B0604030504040204" pitchFamily="50" charset="-128"/>
              </a:rPr>
              <a:t>代（</a:t>
            </a:r>
            <a:r>
              <a:rPr lang="en-US" altLang="ja-JP" sz="1400" b="1" i="0" dirty="0">
                <a:effectLst/>
                <a:latin typeface="Meiryo UI" panose="020B0604030504040204" pitchFamily="50" charset="-128"/>
                <a:ea typeface="Meiryo UI" panose="020B0604030504040204" pitchFamily="50" charset="-128"/>
              </a:rPr>
              <a:t>15-19</a:t>
            </a:r>
            <a:r>
              <a:rPr lang="ja-JP" altLang="en-US" sz="1400" b="1" i="0" dirty="0">
                <a:effectLst/>
                <a:latin typeface="Meiryo UI" panose="020B0604030504040204" pitchFamily="50" charset="-128"/>
                <a:ea typeface="Meiryo UI" panose="020B0604030504040204" pitchFamily="50" charset="-128"/>
              </a:rPr>
              <a:t>歳）と</a:t>
            </a:r>
            <a:r>
              <a:rPr lang="en-US" altLang="ja-JP" sz="1400" b="1" i="0" dirty="0">
                <a:effectLst/>
                <a:latin typeface="Meiryo UI" panose="020B0604030504040204" pitchFamily="50" charset="-128"/>
                <a:ea typeface="Meiryo UI" panose="020B0604030504040204" pitchFamily="50" charset="-128"/>
              </a:rPr>
              <a:t>70</a:t>
            </a:r>
            <a:r>
              <a:rPr lang="ja-JP" altLang="en-US" sz="1400" b="1" i="0" dirty="0">
                <a:effectLst/>
                <a:latin typeface="Meiryo UI" panose="020B0604030504040204" pitchFamily="50" charset="-128"/>
                <a:ea typeface="Meiryo UI" panose="020B0604030504040204" pitchFamily="50" charset="-128"/>
              </a:rPr>
              <a:t>代では他の年代より多く</a:t>
            </a:r>
            <a:r>
              <a:rPr lang="en-US" altLang="ja-JP" sz="1400" b="1" i="0" dirty="0">
                <a:effectLst/>
                <a:latin typeface="Meiryo UI" panose="020B0604030504040204" pitchFamily="50" charset="-128"/>
                <a:ea typeface="Meiryo UI" panose="020B0604030504040204" pitchFamily="50" charset="-128"/>
              </a:rPr>
              <a:t>4</a:t>
            </a:r>
            <a:r>
              <a:rPr lang="ja-JP" altLang="en-US" sz="1400" b="1" i="0" dirty="0">
                <a:effectLst/>
                <a:latin typeface="Meiryo UI" panose="020B0604030504040204" pitchFamily="50" charset="-128"/>
                <a:ea typeface="Meiryo UI" panose="020B0604030504040204" pitchFamily="50" charset="-128"/>
              </a:rPr>
              <a:t>割超え</a:t>
            </a:r>
            <a:r>
              <a:rPr lang="ja-JP" altLang="en-US" sz="1400" i="0" dirty="0">
                <a:effectLst/>
                <a:latin typeface="Meiryo UI" panose="020B0604030504040204" pitchFamily="50" charset="-128"/>
                <a:ea typeface="Meiryo UI" panose="020B0604030504040204" pitchFamily="50" charset="-128"/>
              </a:rPr>
              <a:t>。</a:t>
            </a:r>
            <a:endParaRPr lang="en-US" altLang="ja-JP" sz="1400" i="0" dirty="0">
              <a:effectLst/>
              <a:latin typeface="Meiryo UI" panose="020B0604030504040204" pitchFamily="50" charset="-128"/>
              <a:ea typeface="Meiryo UI" panose="020B0604030504040204" pitchFamily="50" charset="-128"/>
            </a:endParaRPr>
          </a:p>
          <a:p>
            <a:pPr>
              <a:lnSpc>
                <a:spcPct val="110000"/>
              </a:lnSpc>
            </a:pPr>
            <a:r>
              <a:rPr lang="ja-JP" altLang="en-US" sz="1400"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20-40</a:t>
            </a:r>
            <a:r>
              <a:rPr lang="ja-JP" altLang="en-US" sz="1400" b="1" dirty="0">
                <a:latin typeface="Meiryo UI" panose="020B0604030504040204" pitchFamily="50" charset="-128"/>
                <a:ea typeface="Meiryo UI" panose="020B0604030504040204" pitchFamily="50" charset="-128"/>
              </a:rPr>
              <a:t>代の実施率は</a:t>
            </a:r>
            <a:r>
              <a:rPr lang="en-US" altLang="ja-JP" sz="1400" b="1" dirty="0">
                <a:latin typeface="Meiryo UI" panose="020B0604030504040204" pitchFamily="50" charset="-128"/>
                <a:ea typeface="Meiryo UI" panose="020B0604030504040204" pitchFamily="50" charset="-128"/>
              </a:rPr>
              <a:t>25%</a:t>
            </a:r>
            <a:r>
              <a:rPr lang="ja-JP" altLang="en-US" sz="1400" b="1" dirty="0">
                <a:latin typeface="Meiryo UI" panose="020B0604030504040204" pitchFamily="50" charset="-128"/>
                <a:ea typeface="Meiryo UI" panose="020B0604030504040204" pitchFamily="50" charset="-128"/>
              </a:rPr>
              <a:t>前後と他の年代より低い傾向</a:t>
            </a:r>
            <a:r>
              <a:rPr lang="ja-JP" altLang="en-US" sz="1400" dirty="0">
                <a:latin typeface="Meiryo UI" panose="020B0604030504040204" pitchFamily="50" charset="-128"/>
                <a:ea typeface="Meiryo UI" panose="020B0604030504040204" pitchFamily="50" charset="-128"/>
              </a:rPr>
              <a:t>。</a:t>
            </a:r>
            <a:br>
              <a:rPr lang="en-US" altLang="ja-JP" sz="1400" dirty="0">
                <a:latin typeface="Meiryo UI" panose="020B0604030504040204" pitchFamily="50" charset="-128"/>
                <a:ea typeface="Meiryo UI" panose="020B0604030504040204" pitchFamily="50" charset="-128"/>
              </a:rPr>
            </a:b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　　　</a:t>
            </a:r>
            <a:r>
              <a:rPr lang="ja-JP" altLang="en-US" sz="1400" i="0" dirty="0">
                <a:effectLst/>
                <a:latin typeface="Meiryo UI" panose="020B0604030504040204" pitchFamily="50" charset="-128"/>
                <a:ea typeface="Meiryo UI" panose="020B0604030504040204" pitchFamily="50" charset="-128"/>
              </a:rPr>
              <a:t>行動しない理由として、</a:t>
            </a:r>
            <a:r>
              <a:rPr lang="en-US" altLang="ja-JP" sz="1400" b="1" i="0" dirty="0">
                <a:effectLst/>
                <a:latin typeface="Meiryo UI" panose="020B0604030504040204" pitchFamily="50" charset="-128"/>
                <a:ea typeface="Meiryo UI" panose="020B0604030504040204" pitchFamily="50" charset="-128"/>
              </a:rPr>
              <a:t>10 </a:t>
            </a:r>
            <a:r>
              <a:rPr lang="ja-JP" altLang="en-US" sz="1400" b="1" i="0" dirty="0">
                <a:effectLst/>
                <a:latin typeface="Meiryo UI" panose="020B0604030504040204" pitchFamily="50" charset="-128"/>
                <a:ea typeface="Meiryo UI" panose="020B0604030504040204" pitchFamily="50" charset="-128"/>
              </a:rPr>
              <a:t>代は「自分一人の行動が行動しても影響を与えると思わない」の理由が多い。</a:t>
            </a:r>
            <a:endParaRPr lang="en-US" altLang="ja-JP" sz="1400" b="1" i="0" dirty="0">
              <a:effectLst/>
              <a:latin typeface="Meiryo UI" panose="020B0604030504040204" pitchFamily="50" charset="-128"/>
              <a:ea typeface="Meiryo UI" panose="020B0604030504040204" pitchFamily="50" charset="-128"/>
            </a:endParaRPr>
          </a:p>
          <a:p>
            <a:pPr>
              <a:lnSpc>
                <a:spcPct val="110000"/>
              </a:lnSpc>
            </a:pPr>
            <a:r>
              <a:rPr lang="ja-JP" altLang="en-US" sz="1400" b="1" dirty="0">
                <a:latin typeface="Meiryo UI" panose="020B0604030504040204" pitchFamily="50" charset="-128"/>
                <a:ea typeface="Meiryo UI" panose="020B0604030504040204" pitchFamily="50" charset="-128"/>
              </a:rPr>
              <a:t>　　　　　　　　　　　　　　　　　　　　　　 </a:t>
            </a:r>
            <a:r>
              <a:rPr lang="ja-JP" altLang="en-US" sz="1400" b="1" i="0" dirty="0">
                <a:effectLst/>
                <a:latin typeface="Meiryo UI" panose="020B0604030504040204" pitchFamily="50" charset="-128"/>
                <a:ea typeface="Meiryo UI" panose="020B0604030504040204" pitchFamily="50" charset="-128"/>
              </a:rPr>
              <a:t> </a:t>
            </a:r>
            <a:r>
              <a:rPr lang="en-US" altLang="ja-JP" sz="1400" b="1" i="0" dirty="0">
                <a:effectLst/>
                <a:latin typeface="Meiryo UI" panose="020B0604030504040204" pitchFamily="50" charset="-128"/>
                <a:ea typeface="Meiryo UI" panose="020B0604030504040204" pitchFamily="50" charset="-128"/>
              </a:rPr>
              <a:t>40-50 </a:t>
            </a:r>
            <a:r>
              <a:rPr lang="ja-JP" altLang="en-US" sz="1400" b="1" i="0" dirty="0">
                <a:effectLst/>
                <a:latin typeface="Meiryo UI" panose="020B0604030504040204" pitchFamily="50" charset="-128"/>
                <a:ea typeface="Meiryo UI" panose="020B0604030504040204" pitchFamily="50" charset="-128"/>
              </a:rPr>
              <a:t>代では、「今よりもお金がかかりそうだから」が全体よりやや多い</a:t>
            </a:r>
            <a:r>
              <a:rPr lang="ja-JP" altLang="en-US" sz="1400" b="1" i="0" dirty="0">
                <a:solidFill>
                  <a:srgbClr val="006600"/>
                </a:solidFill>
                <a:effectLst/>
                <a:latin typeface="Meiryo UI" panose="020B0604030504040204" pitchFamily="50" charset="-128"/>
                <a:ea typeface="Meiryo UI" panose="020B0604030504040204" pitchFamily="50" charset="-128"/>
              </a:rPr>
              <a:t>。</a:t>
            </a:r>
            <a:endParaRPr lang="en-US" altLang="ja-JP" sz="1400" b="1" i="0" dirty="0">
              <a:solidFill>
                <a:srgbClr val="006600"/>
              </a:solidFill>
              <a:effectLst/>
              <a:latin typeface="Meiryo UI" panose="020B0604030504040204" pitchFamily="50" charset="-128"/>
              <a:ea typeface="Meiryo UI" panose="020B0604030504040204" pitchFamily="50" charset="-128"/>
            </a:endParaRPr>
          </a:p>
          <a:p>
            <a:pPr marL="285750" indent="-285750">
              <a:lnSpc>
                <a:spcPct val="110000"/>
              </a:lnSpc>
              <a:buFont typeface="Wingdings" panose="05000000000000000000" pitchFamily="2" charset="2"/>
              <a:buChar char="u"/>
            </a:pPr>
            <a:r>
              <a:rPr lang="ja-JP" altLang="en-US" sz="1400" b="1" dirty="0">
                <a:latin typeface="Meiryo UI" panose="020B0604030504040204" pitchFamily="50" charset="-128"/>
                <a:ea typeface="Meiryo UI" panose="020B0604030504040204" pitchFamily="50" charset="-128"/>
              </a:rPr>
              <a:t>危機感：直近 </a:t>
            </a:r>
            <a:r>
              <a:rPr lang="en-US" altLang="ja-JP" sz="1400" b="1" dirty="0">
                <a:latin typeface="Meiryo UI" panose="020B0604030504040204" pitchFamily="50" charset="-128"/>
                <a:ea typeface="Meiryo UI" panose="020B0604030504040204" pitchFamily="50" charset="-128"/>
              </a:rPr>
              <a:t>1 </a:t>
            </a:r>
            <a:r>
              <a:rPr lang="ja-JP" altLang="en-US" sz="1400" b="1" dirty="0">
                <a:latin typeface="Meiryo UI" panose="020B0604030504040204" pitchFamily="50" charset="-128"/>
                <a:ea typeface="Meiryo UI" panose="020B0604030504040204" pitchFamily="50" charset="-128"/>
              </a:rPr>
              <a:t>年の間に「気候危機を実感</a:t>
            </a:r>
            <a:r>
              <a:rPr lang="ja-JP" altLang="en-US" sz="1400" dirty="0">
                <a:latin typeface="Meiryo UI" panose="020B0604030504040204" pitchFamily="50" charset="-128"/>
                <a:ea typeface="Meiryo UI" panose="020B0604030504040204" pitchFamily="50" charset="-128"/>
              </a:rPr>
              <a:t>した（非常に実感＋やや実感）」と回答した人は</a:t>
            </a:r>
            <a:r>
              <a:rPr lang="ja-JP" altLang="en-US" sz="1400" b="1" dirty="0">
                <a:latin typeface="Meiryo UI" panose="020B0604030504040204" pitchFamily="50" charset="-128"/>
                <a:ea typeface="Meiryo UI" panose="020B0604030504040204" pitchFamily="50" charset="-128"/>
              </a:rPr>
              <a:t>約 </a:t>
            </a:r>
            <a:r>
              <a:rPr lang="en-US" altLang="ja-JP" sz="1400" b="1" dirty="0">
                <a:latin typeface="Meiryo UI" panose="020B0604030504040204" pitchFamily="50" charset="-128"/>
                <a:ea typeface="Meiryo UI" panose="020B0604030504040204" pitchFamily="50" charset="-128"/>
              </a:rPr>
              <a:t>7 </a:t>
            </a:r>
            <a:r>
              <a:rPr lang="ja-JP" altLang="en-US" sz="1400" b="1" dirty="0">
                <a:latin typeface="Meiryo UI" panose="020B0604030504040204" pitchFamily="50" charset="-128"/>
                <a:ea typeface="Meiryo UI" panose="020B0604030504040204" pitchFamily="50" charset="-128"/>
              </a:rPr>
              <a:t>割</a:t>
            </a:r>
            <a:r>
              <a:rPr lang="en-US" altLang="ja-JP" sz="1400" dirty="0">
                <a:latin typeface="Meiryo UI" panose="020B0604030504040204" pitchFamily="50" charset="-128"/>
                <a:ea typeface="Meiryo UI" panose="020B0604030504040204" pitchFamily="50" charset="-128"/>
              </a:rPr>
              <a:t>(69.1%)</a:t>
            </a:r>
            <a:endParaRPr lang="en-US" altLang="ja-JP" sz="1400" i="0" dirty="0">
              <a:effectLst/>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19107B0C-DF60-419F-B572-E4BEBCCE153B}"/>
              </a:ext>
            </a:extLst>
          </p:cNvPr>
          <p:cNvSpPr txBox="1"/>
          <p:nvPr/>
        </p:nvSpPr>
        <p:spPr>
          <a:xfrm>
            <a:off x="418649" y="3883809"/>
            <a:ext cx="9274198" cy="1490664"/>
          </a:xfrm>
          <a:prstGeom prst="rect">
            <a:avLst/>
          </a:prstGeom>
          <a:noFill/>
        </p:spPr>
        <p:txBody>
          <a:bodyPr wrap="square">
            <a:spAutoFit/>
          </a:bodyPr>
          <a:lstStyle/>
          <a:p>
            <a:pPr marL="177800" indent="-177800">
              <a:lnSpc>
                <a:spcPct val="110000"/>
              </a:lnSpc>
              <a:buFont typeface="Wingdings" panose="05000000000000000000" pitchFamily="2" charset="2"/>
              <a:buChar char="u"/>
            </a:pPr>
            <a:r>
              <a:rPr lang="ja-JP" altLang="en-US" sz="1400" b="1" dirty="0">
                <a:latin typeface="Meiryo UI" panose="020B0604030504040204" pitchFamily="50" charset="-128"/>
                <a:ea typeface="Meiryo UI" panose="020B0604030504040204" pitchFamily="50" charset="-128"/>
              </a:rPr>
              <a:t>　</a:t>
            </a:r>
            <a:r>
              <a:rPr lang="en-US" altLang="ja-JP" sz="1400" b="1" i="0" dirty="0">
                <a:effectLst/>
                <a:latin typeface="Meiryo UI" panose="020B0604030504040204" pitchFamily="50" charset="-128"/>
                <a:ea typeface="Meiryo UI" panose="020B0604030504040204" pitchFamily="50" charset="-128"/>
              </a:rPr>
              <a:t>10</a:t>
            </a:r>
            <a:r>
              <a:rPr lang="ja-JP" altLang="en-US" sz="1400" b="1" dirty="0">
                <a:latin typeface="Meiryo UI" panose="020B0604030504040204" pitchFamily="50" charset="-128"/>
                <a:ea typeface="Meiryo UI" panose="020B0604030504040204" pitchFamily="50" charset="-128"/>
              </a:rPr>
              <a:t>代（</a:t>
            </a:r>
            <a:r>
              <a:rPr lang="en-US" altLang="ja-JP" sz="1400" b="1" dirty="0">
                <a:latin typeface="Meiryo UI" panose="020B0604030504040204" pitchFamily="50" charset="-128"/>
                <a:ea typeface="Meiryo UI" panose="020B0604030504040204" pitchFamily="50" charset="-128"/>
              </a:rPr>
              <a:t>15</a:t>
            </a:r>
            <a:r>
              <a:rPr lang="ja-JP" altLang="en-US" sz="1400" b="1" dirty="0">
                <a:latin typeface="Meiryo UI" panose="020B0604030504040204" pitchFamily="50" charset="-128"/>
                <a:ea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rPr>
              <a:t>19</a:t>
            </a:r>
            <a:r>
              <a:rPr lang="ja-JP" altLang="en-US" sz="1400" b="1" dirty="0">
                <a:latin typeface="Meiryo UI" panose="020B0604030504040204" pitchFamily="50" charset="-128"/>
                <a:ea typeface="Meiryo UI" panose="020B0604030504040204" pitchFamily="50" charset="-128"/>
              </a:rPr>
              <a:t>歳）：普段から取り組んでいる人の割合は</a:t>
            </a:r>
            <a:r>
              <a:rPr lang="en-US" altLang="ja-JP" sz="1400" b="1" dirty="0">
                <a:latin typeface="Meiryo UI" panose="020B0604030504040204" pitchFamily="50" charset="-128"/>
                <a:ea typeface="Meiryo UI" panose="020B0604030504040204" pitchFamily="50" charset="-128"/>
              </a:rPr>
              <a:t>15</a:t>
            </a:r>
            <a:r>
              <a:rPr lang="ja-JP" altLang="en-US" sz="1400" b="1" dirty="0">
                <a:latin typeface="Meiryo UI" panose="020B0604030504040204" pitchFamily="50" charset="-128"/>
                <a:ea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rPr>
              <a:t>19</a:t>
            </a:r>
            <a:r>
              <a:rPr lang="ja-JP" altLang="en-US" sz="1400" b="1" dirty="0">
                <a:latin typeface="Meiryo UI" panose="020B0604030504040204" pitchFamily="50" charset="-128"/>
                <a:ea typeface="Meiryo UI" panose="020B0604030504040204" pitchFamily="50" charset="-128"/>
              </a:rPr>
              <a:t>歳が最も高く、過去最高の</a:t>
            </a:r>
            <a:r>
              <a:rPr lang="en-US" altLang="ja-JP" sz="1400" b="1" dirty="0">
                <a:latin typeface="Meiryo UI" panose="020B0604030504040204" pitchFamily="50" charset="-128"/>
                <a:ea typeface="Meiryo UI" panose="020B0604030504040204" pitchFamily="50" charset="-128"/>
              </a:rPr>
              <a:t>36.2</a:t>
            </a:r>
            <a:r>
              <a:rPr lang="ja-JP" altLang="en-US" sz="1400" b="1" dirty="0">
                <a:latin typeface="Meiryo UI" panose="020B0604030504040204" pitchFamily="50" charset="-128"/>
                <a:ea typeface="Meiryo UI" panose="020B0604030504040204" pitchFamily="50" charset="-128"/>
              </a:rPr>
              <a:t>％となり、</a:t>
            </a:r>
            <a:endParaRPr lang="en-US" altLang="ja-JP" sz="1400" b="1" dirty="0">
              <a:latin typeface="Meiryo UI" panose="020B0604030504040204" pitchFamily="50" charset="-128"/>
              <a:ea typeface="Meiryo UI" panose="020B0604030504040204" pitchFamily="50" charset="-128"/>
            </a:endParaRPr>
          </a:p>
          <a:p>
            <a:pPr>
              <a:lnSpc>
                <a:spcPct val="110000"/>
              </a:lnSpc>
            </a:pPr>
            <a:r>
              <a:rPr lang="en-US" altLang="ja-JP" sz="1400" b="1" dirty="0">
                <a:latin typeface="Meiryo UI" panose="020B0604030504040204" pitchFamily="50" charset="-128"/>
                <a:ea typeface="Meiryo UI" panose="020B0604030504040204" pitchFamily="50" charset="-128"/>
              </a:rPr>
              <a:t>                                   3</a:t>
            </a:r>
            <a:r>
              <a:rPr lang="ja-JP" altLang="en-US" sz="1400" b="1" dirty="0">
                <a:latin typeface="Meiryo UI" panose="020B0604030504040204" pitchFamily="50" charset="-128"/>
                <a:ea typeface="Meiryo UI" panose="020B0604030504040204" pitchFamily="50" charset="-128"/>
              </a:rPr>
              <a:t>人に</a:t>
            </a:r>
            <a:r>
              <a:rPr lang="en-US" altLang="ja-JP" sz="1400" b="1" dirty="0">
                <a:latin typeface="Meiryo UI" panose="020B0604030504040204" pitchFamily="50" charset="-128"/>
                <a:ea typeface="Meiryo UI" panose="020B0604030504040204" pitchFamily="50" charset="-128"/>
              </a:rPr>
              <a:t>1</a:t>
            </a:r>
            <a:r>
              <a:rPr lang="ja-JP" altLang="en-US" sz="1400" b="1" dirty="0">
                <a:latin typeface="Meiryo UI" panose="020B0604030504040204" pitchFamily="50" charset="-128"/>
                <a:ea typeface="Meiryo UI" panose="020B0604030504040204" pitchFamily="50" charset="-128"/>
              </a:rPr>
              <a:t>人以上が日常的に行動</a:t>
            </a:r>
            <a:r>
              <a:rPr lang="ja-JP" altLang="en-US" sz="1400" dirty="0">
                <a:latin typeface="Meiryo UI" panose="020B0604030504040204" pitchFamily="50" charset="-128"/>
                <a:ea typeface="Meiryo UI" panose="020B0604030504040204" pitchFamily="50" charset="-128"/>
              </a:rPr>
              <a:t>（全体は</a:t>
            </a:r>
            <a:r>
              <a:rPr lang="en-US" altLang="ja-JP" sz="1400" dirty="0">
                <a:latin typeface="Meiryo UI" panose="020B0604030504040204" pitchFamily="50" charset="-128"/>
                <a:ea typeface="Meiryo UI" panose="020B0604030504040204" pitchFamily="50" charset="-128"/>
              </a:rPr>
              <a:t>22.7%)</a:t>
            </a:r>
          </a:p>
          <a:p>
            <a:pPr marL="541338" indent="-276225">
              <a:lnSpc>
                <a:spcPct val="110000"/>
              </a:lnSpc>
              <a:buFont typeface="Wingdings" panose="05000000000000000000" pitchFamily="2" charset="2"/>
              <a:buChar char="Ø"/>
            </a:pPr>
            <a:r>
              <a:rPr lang="en-US" altLang="ja-JP" sz="1400" b="1" dirty="0">
                <a:latin typeface="Meiryo UI" panose="020B0604030504040204" pitchFamily="50" charset="-128"/>
                <a:ea typeface="Meiryo UI" panose="020B0604030504040204" pitchFamily="50" charset="-128"/>
              </a:rPr>
              <a:t>2020</a:t>
            </a:r>
            <a:r>
              <a:rPr lang="ja-JP" altLang="en-US" sz="1400" b="1" dirty="0">
                <a:latin typeface="Meiryo UI" panose="020B0604030504040204" pitchFamily="50" charset="-128"/>
                <a:ea typeface="Meiryo UI" panose="020B0604030504040204" pitchFamily="50" charset="-128"/>
              </a:rPr>
              <a:t>年度から小学校で</a:t>
            </a:r>
            <a:r>
              <a:rPr lang="en-US" altLang="ja-JP" sz="1400" b="1" dirty="0">
                <a:latin typeface="Meiryo UI" panose="020B0604030504040204" pitchFamily="50" charset="-128"/>
                <a:ea typeface="Meiryo UI" panose="020B0604030504040204" pitchFamily="50" charset="-128"/>
              </a:rPr>
              <a:t>SDGs</a:t>
            </a:r>
            <a:r>
              <a:rPr lang="ja-JP" altLang="en-US" sz="1400" b="1" dirty="0">
                <a:latin typeface="Meiryo UI" panose="020B0604030504040204" pitchFamily="50" charset="-128"/>
                <a:ea typeface="Meiryo UI" panose="020B0604030504040204" pitchFamily="50" charset="-128"/>
              </a:rPr>
              <a:t>教育が取り入れられ、学校教育で環境意識の醸成が図られるようになったことが影響している可能性。</a:t>
            </a:r>
            <a:r>
              <a:rPr lang="ja-JP" altLang="en-US" sz="1400" dirty="0">
                <a:latin typeface="Meiryo UI" panose="020B0604030504040204" pitchFamily="50" charset="-128"/>
                <a:ea typeface="Meiryo UI" panose="020B0604030504040204" pitchFamily="50" charset="-128"/>
              </a:rPr>
              <a:t>とりわけ気候変動を「自分ごと」として捉える感度が、他の世代よりも高い。</a:t>
            </a:r>
            <a:endParaRPr lang="en-US" altLang="ja-JP" sz="1400" dirty="0">
              <a:latin typeface="Meiryo UI" panose="020B0604030504040204" pitchFamily="50" charset="-128"/>
              <a:ea typeface="Meiryo UI" panose="020B0604030504040204" pitchFamily="50" charset="-128"/>
            </a:endParaRPr>
          </a:p>
          <a:p>
            <a:pPr marL="285750" indent="-285750">
              <a:lnSpc>
                <a:spcPct val="110000"/>
              </a:lnSpc>
              <a:buFont typeface="Wingdings" panose="05000000000000000000" pitchFamily="2" charset="2"/>
              <a:buChar char="u"/>
            </a:pPr>
            <a:r>
              <a:rPr lang="en-US" altLang="ja-JP" sz="1400" b="1" dirty="0">
                <a:latin typeface="Meiryo UI" panose="020B0604030504040204" pitchFamily="50" charset="-128"/>
                <a:ea typeface="Meiryo UI" panose="020B0604030504040204" pitchFamily="50" charset="-128"/>
              </a:rPr>
              <a:t>2</a:t>
            </a:r>
            <a:r>
              <a:rPr lang="en-US" altLang="ja-JP" sz="1400" b="1" i="0" dirty="0">
                <a:effectLst/>
                <a:latin typeface="Meiryo UI" panose="020B0604030504040204" pitchFamily="50" charset="-128"/>
                <a:ea typeface="Meiryo UI" panose="020B0604030504040204" pitchFamily="50" charset="-128"/>
              </a:rPr>
              <a:t>0</a:t>
            </a:r>
            <a:r>
              <a:rPr lang="ja-JP" altLang="en-US" sz="1400" b="1" dirty="0">
                <a:latin typeface="Meiryo UI" panose="020B0604030504040204" pitchFamily="50" charset="-128"/>
                <a:ea typeface="Meiryo UI" panose="020B0604030504040204" pitchFamily="50" charset="-128"/>
              </a:rPr>
              <a:t>代～</a:t>
            </a:r>
            <a:r>
              <a:rPr lang="en-US" altLang="ja-JP" sz="1400" b="1" dirty="0">
                <a:latin typeface="Meiryo UI" panose="020B0604030504040204" pitchFamily="50" charset="-128"/>
                <a:ea typeface="Meiryo UI" panose="020B0604030504040204" pitchFamily="50" charset="-128"/>
              </a:rPr>
              <a:t>40</a:t>
            </a:r>
            <a:r>
              <a:rPr lang="ja-JP" altLang="en-US" sz="1400" b="1" dirty="0">
                <a:latin typeface="Meiryo UI" panose="020B0604030504040204" pitchFamily="50" charset="-128"/>
                <a:ea typeface="Meiryo UI" panose="020B0604030504040204" pitchFamily="50" charset="-128"/>
              </a:rPr>
              <a:t>代：取組の必要性の意識が低い（</a:t>
            </a:r>
            <a:r>
              <a:rPr lang="en-US" altLang="ja-JP" sz="1400" b="1" dirty="0">
                <a:latin typeface="Meiryo UI" panose="020B0604030504040204" pitchFamily="50" charset="-128"/>
                <a:ea typeface="Meiryo UI" panose="020B0604030504040204" pitchFamily="50" charset="-128"/>
              </a:rPr>
              <a:t>54.5</a:t>
            </a:r>
            <a:r>
              <a:rPr lang="ja-JP" altLang="en-US" sz="1400" b="1" dirty="0">
                <a:latin typeface="Meiryo UI" panose="020B0604030504040204" pitchFamily="50" charset="-128"/>
                <a:ea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rPr>
              <a:t>57.6% ※</a:t>
            </a:r>
            <a:r>
              <a:rPr lang="ja-JP" altLang="en-US" sz="1400" b="1" dirty="0">
                <a:latin typeface="Meiryo UI" panose="020B0604030504040204" pitchFamily="50" charset="-128"/>
                <a:ea typeface="Meiryo UI" panose="020B0604030504040204" pitchFamily="50" charset="-128"/>
              </a:rPr>
              <a:t>全体は</a:t>
            </a:r>
            <a:r>
              <a:rPr lang="en-US" altLang="ja-JP" sz="1400" b="1" dirty="0">
                <a:latin typeface="Meiryo UI" panose="020B0604030504040204" pitchFamily="50" charset="-128"/>
                <a:ea typeface="Meiryo UI" panose="020B0604030504040204" pitchFamily="50" charset="-128"/>
              </a:rPr>
              <a:t>68.9%)</a:t>
            </a:r>
          </a:p>
          <a:p>
            <a:pPr marL="285750" indent="-20638">
              <a:lnSpc>
                <a:spcPct val="110000"/>
              </a:lnSpc>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背景には、日々の忙しさや経済的な制約など、生活優先の現実的な判断</a:t>
            </a:r>
            <a:r>
              <a:rPr lang="ja-JP" altLang="en-US" sz="1400" dirty="0">
                <a:latin typeface="Meiryo UI" panose="020B0604030504040204" pitchFamily="50" charset="-128"/>
                <a:ea typeface="Meiryo UI" panose="020B0604030504040204" pitchFamily="50" charset="-128"/>
              </a:rPr>
              <a:t>が影響していると考えられる。</a:t>
            </a:r>
            <a:endParaRPr lang="en-US" altLang="ja-JP" sz="1400" dirty="0">
              <a:latin typeface="Meiryo UI" panose="020B0604030504040204" pitchFamily="50" charset="-128"/>
              <a:ea typeface="Meiryo UI" panose="020B0604030504040204" pitchFamily="50" charset="-128"/>
            </a:endParaRPr>
          </a:p>
        </p:txBody>
      </p:sp>
      <p:sp>
        <p:nvSpPr>
          <p:cNvPr id="13" name="四角形: 角を丸くする 12">
            <a:extLst>
              <a:ext uri="{FF2B5EF4-FFF2-40B4-BE49-F238E27FC236}">
                <a16:creationId xmlns:a16="http://schemas.microsoft.com/office/drawing/2014/main" id="{5E6C1CE3-E293-455A-9197-D677A1C90119}"/>
              </a:ext>
            </a:extLst>
          </p:cNvPr>
          <p:cNvSpPr/>
          <p:nvPr/>
        </p:nvSpPr>
        <p:spPr>
          <a:xfrm>
            <a:off x="256110" y="3520364"/>
            <a:ext cx="3328737" cy="359707"/>
          </a:xfrm>
          <a:prstGeom prst="roundRect">
            <a:avLst>
              <a:gd name="adj" fmla="val 50000"/>
            </a:avLst>
          </a:prstGeom>
          <a:solidFill>
            <a:srgbClr val="3AA43A">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r>
              <a:rPr lang="ja-JP" altLang="en-US" sz="1800" b="1" dirty="0">
                <a:solidFill>
                  <a:schemeClr val="tx1"/>
                </a:solidFill>
                <a:latin typeface="Meiryo UI" panose="020B0604030504040204" pitchFamily="50" charset="-128"/>
                <a:ea typeface="Meiryo UI" panose="020B0604030504040204" pitchFamily="50" charset="-128"/>
              </a:rPr>
              <a:t>全国調査結果②　要因等</a:t>
            </a:r>
            <a:endParaRPr lang="en-US" altLang="ja-JP" sz="1800" b="1" dirty="0">
              <a:solidFill>
                <a:schemeClr val="tx1"/>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058A7E6C-F4EB-42E0-A97C-804EFDCC1B40}"/>
              </a:ext>
            </a:extLst>
          </p:cNvPr>
          <p:cNvSpPr txBox="1"/>
          <p:nvPr/>
        </p:nvSpPr>
        <p:spPr>
          <a:xfrm>
            <a:off x="416496" y="5413918"/>
            <a:ext cx="9274198" cy="1253677"/>
          </a:xfrm>
          <a:prstGeom prst="rect">
            <a:avLst/>
          </a:prstGeom>
          <a:noFill/>
        </p:spPr>
        <p:txBody>
          <a:bodyPr wrap="square">
            <a:spAutoFit/>
          </a:bodyPr>
          <a:lstStyle/>
          <a:p>
            <a:pPr>
              <a:lnSpc>
                <a:spcPct val="110000"/>
              </a:lnSpc>
            </a:pPr>
            <a:r>
              <a:rPr lang="ja-JP" altLang="en-US" sz="1400" b="1" dirty="0">
                <a:latin typeface="Meiryo UI" panose="020B0604030504040204" pitchFamily="50" charset="-128"/>
                <a:ea typeface="Meiryo UI" panose="020B0604030504040204" pitchFamily="50" charset="-128"/>
              </a:rPr>
              <a:t>◆　まとめ：</a:t>
            </a:r>
            <a:r>
              <a:rPr lang="en-US" altLang="ja-JP" sz="1400" dirty="0">
                <a:latin typeface="Meiryo UI" panose="020B0604030504040204" pitchFamily="50" charset="-128"/>
                <a:ea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19</a:t>
            </a:r>
            <a:r>
              <a:rPr lang="ja-JP" altLang="en-US" sz="1400" dirty="0">
                <a:latin typeface="Meiryo UI" panose="020B0604030504040204" pitchFamily="50" charset="-128"/>
                <a:ea typeface="Meiryo UI" panose="020B0604030504040204" pitchFamily="50" charset="-128"/>
              </a:rPr>
              <a:t>歳と</a:t>
            </a:r>
            <a:r>
              <a:rPr lang="en-US" altLang="ja-JP" sz="1400" dirty="0">
                <a:latin typeface="Meiryo UI" panose="020B0604030504040204" pitchFamily="50" charset="-128"/>
                <a:ea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rPr>
              <a:t>代以上の世代の間で生じる意識・行動ギャップを埋めるための</a:t>
            </a:r>
            <a:r>
              <a:rPr lang="ja-JP" altLang="en-US" sz="1400" b="1" dirty="0">
                <a:latin typeface="Meiryo UI" panose="020B0604030504040204" pitchFamily="50" charset="-128"/>
                <a:ea typeface="Meiryo UI" panose="020B0604030504040204" pitchFamily="50" charset="-128"/>
              </a:rPr>
              <a:t>コミュニケーションや、世代に応じた</a:t>
            </a:r>
            <a:endParaRPr lang="en-US" altLang="ja-JP" sz="1400" b="1" dirty="0">
              <a:latin typeface="Meiryo UI" panose="020B0604030504040204" pitchFamily="50" charset="-128"/>
              <a:ea typeface="Meiryo UI" panose="020B0604030504040204" pitchFamily="50" charset="-128"/>
            </a:endParaRPr>
          </a:p>
          <a:p>
            <a:pPr>
              <a:lnSpc>
                <a:spcPct val="110000"/>
              </a:lnSpc>
            </a:pPr>
            <a:r>
              <a:rPr lang="ja-JP" altLang="en-US" sz="1400" b="1" dirty="0">
                <a:latin typeface="Meiryo UI" panose="020B0604030504040204" pitchFamily="50" charset="-128"/>
                <a:ea typeface="Meiryo UI" panose="020B0604030504040204" pitchFamily="50" charset="-128"/>
              </a:rPr>
              <a:t>　　　　　　　インセンティブ設計が一層重要</a:t>
            </a:r>
            <a:endParaRPr lang="en-US" altLang="ja-JP" sz="1400" b="1" dirty="0">
              <a:latin typeface="Meiryo UI" panose="020B0604030504040204" pitchFamily="50" charset="-128"/>
              <a:ea typeface="Meiryo UI" panose="020B0604030504040204" pitchFamily="50" charset="-128"/>
            </a:endParaRPr>
          </a:p>
          <a:p>
            <a:pPr marL="806450" indent="-806450">
              <a:lnSpc>
                <a:spcPct val="110000"/>
              </a:lnSpc>
            </a:pPr>
            <a:r>
              <a:rPr lang="ja-JP" altLang="en-US" sz="1400" b="1"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現実的なライフスタイルの中でも無理なく取り組める仕組みや経済的インセンティブだけでなく、</a:t>
            </a:r>
            <a:r>
              <a:rPr lang="ja-JP" altLang="en-US" sz="1400" b="1" dirty="0">
                <a:latin typeface="Meiryo UI" panose="020B0604030504040204" pitchFamily="50" charset="-128"/>
                <a:ea typeface="Meiryo UI" panose="020B0604030504040204" pitchFamily="50" charset="-128"/>
              </a:rPr>
              <a:t>楽しみながら参加できる　エンゲージメント設計など、「やらなければならないもの」から「やってみたいこと」へと意識を転換できるような工夫が、行動を促すきっかけになるのではないか</a:t>
            </a:r>
            <a:endParaRPr lang="en-US" altLang="ja-JP" sz="1400" b="1"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E7CC9CFD-E73B-42DD-B8AB-CDD6CA80C326}"/>
              </a:ext>
            </a:extLst>
          </p:cNvPr>
          <p:cNvSpPr txBox="1"/>
          <p:nvPr/>
        </p:nvSpPr>
        <p:spPr>
          <a:xfrm>
            <a:off x="1208584" y="3135171"/>
            <a:ext cx="8784976"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＊博報堂「第六回 生活者の脱炭素意識＆アクション調査」　</a:t>
            </a:r>
            <a:r>
              <a:rPr lang="en-US" altLang="zh-TW" sz="1000" dirty="0">
                <a:latin typeface="Meiryo UI" panose="020B0604030504040204" pitchFamily="50" charset="-128"/>
                <a:ea typeface="Meiryo UI" panose="020B0604030504040204" pitchFamily="50" charset="-128"/>
              </a:rPr>
              <a:t>2024 </a:t>
            </a:r>
            <a:r>
              <a:rPr lang="zh-TW" altLang="en-US" sz="1000" dirty="0">
                <a:latin typeface="Meiryo UI" panose="020B0604030504040204" pitchFamily="50" charset="-128"/>
                <a:ea typeface="Meiryo UI" panose="020B0604030504040204" pitchFamily="50" charset="-128"/>
              </a:rPr>
              <a:t>年 </a:t>
            </a:r>
            <a:r>
              <a:rPr lang="en-US" altLang="zh-TW" sz="1000" dirty="0">
                <a:latin typeface="Meiryo UI" panose="020B0604030504040204" pitchFamily="50" charset="-128"/>
                <a:ea typeface="Meiryo UI" panose="020B0604030504040204" pitchFamily="50" charset="-128"/>
              </a:rPr>
              <a:t>10 </a:t>
            </a:r>
            <a:r>
              <a:rPr lang="zh-TW" altLang="en-US" sz="1000" dirty="0">
                <a:latin typeface="Meiryo UI" panose="020B0604030504040204" pitchFamily="50" charset="-128"/>
                <a:ea typeface="Meiryo UI" panose="020B0604030504040204" pitchFamily="50" charset="-128"/>
              </a:rPr>
              <a:t>月 </a:t>
            </a:r>
            <a:r>
              <a:rPr lang="en-US" altLang="zh-TW" sz="1000" dirty="0">
                <a:latin typeface="Meiryo UI" panose="020B0604030504040204" pitchFamily="50" charset="-128"/>
                <a:ea typeface="Meiryo UI" panose="020B0604030504040204" pitchFamily="50" charset="-128"/>
              </a:rPr>
              <a:t>15 </a:t>
            </a:r>
            <a:r>
              <a:rPr lang="zh-TW" altLang="en-US" sz="1000" dirty="0">
                <a:latin typeface="Meiryo UI" panose="020B0604030504040204" pitchFamily="50" charset="-128"/>
                <a:ea typeface="Meiryo UI" panose="020B0604030504040204" pitchFamily="50" charset="-128"/>
              </a:rPr>
              <a:t>日－</a:t>
            </a:r>
            <a:r>
              <a:rPr lang="en-US" altLang="zh-TW" sz="1000" dirty="0">
                <a:latin typeface="Meiryo UI" panose="020B0604030504040204" pitchFamily="50" charset="-128"/>
                <a:ea typeface="Meiryo UI" panose="020B0604030504040204" pitchFamily="50" charset="-128"/>
              </a:rPr>
              <a:t>16 </a:t>
            </a:r>
            <a:r>
              <a:rPr lang="zh-TW" altLang="en-US" sz="1000" dirty="0">
                <a:latin typeface="Meiryo UI" panose="020B0604030504040204" pitchFamily="50" charset="-128"/>
                <a:ea typeface="Meiryo UI" panose="020B0604030504040204" pitchFamily="50" charset="-128"/>
              </a:rPr>
              <a:t>日、調査対象：全国 </a:t>
            </a:r>
            <a:r>
              <a:rPr lang="en-US" altLang="zh-TW" sz="1000" dirty="0">
                <a:latin typeface="Meiryo UI" panose="020B0604030504040204" pitchFamily="50" charset="-128"/>
                <a:ea typeface="Meiryo UI" panose="020B0604030504040204" pitchFamily="50" charset="-128"/>
              </a:rPr>
              <a:t>15-79 </a:t>
            </a:r>
            <a:r>
              <a:rPr lang="zh-TW" altLang="en-US" sz="1000" dirty="0">
                <a:latin typeface="Meiryo UI" panose="020B0604030504040204" pitchFamily="50" charset="-128"/>
                <a:ea typeface="Meiryo UI" panose="020B0604030504040204" pitchFamily="50" charset="-128"/>
              </a:rPr>
              <a:t>歳男女計 </a:t>
            </a:r>
            <a:r>
              <a:rPr lang="en-US" altLang="zh-TW" sz="1000" dirty="0">
                <a:latin typeface="Meiryo UI" panose="020B0604030504040204" pitchFamily="50" charset="-128"/>
                <a:ea typeface="Meiryo UI" panose="020B0604030504040204" pitchFamily="50" charset="-128"/>
              </a:rPr>
              <a:t>1,442 </a:t>
            </a:r>
            <a:r>
              <a:rPr lang="zh-TW" altLang="en-US" sz="1000" dirty="0">
                <a:latin typeface="Meiryo UI" panose="020B0604030504040204" pitchFamily="50" charset="-128"/>
                <a:ea typeface="Meiryo UI" panose="020B0604030504040204" pitchFamily="50" charset="-128"/>
              </a:rPr>
              <a:t>名</a:t>
            </a:r>
            <a:r>
              <a:rPr lang="ja-JP" altLang="en-US" sz="1000" dirty="0">
                <a:latin typeface="Meiryo UI" panose="020B0604030504040204" pitchFamily="50" charset="-128"/>
                <a:ea typeface="Meiryo UI" panose="020B0604030504040204" pitchFamily="50" charset="-128"/>
              </a:rPr>
              <a:t>　から大阪府にて作成</a:t>
            </a:r>
          </a:p>
        </p:txBody>
      </p:sp>
      <p:sp>
        <p:nvSpPr>
          <p:cNvPr id="12" name="テキスト ボックス 11">
            <a:extLst>
              <a:ext uri="{FF2B5EF4-FFF2-40B4-BE49-F238E27FC236}">
                <a16:creationId xmlns:a16="http://schemas.microsoft.com/office/drawing/2014/main" id="{443A9AB8-DDF5-4325-8127-CED19C33362C}"/>
              </a:ext>
            </a:extLst>
          </p:cNvPr>
          <p:cNvSpPr txBox="1"/>
          <p:nvPr/>
        </p:nvSpPr>
        <p:spPr>
          <a:xfrm>
            <a:off x="1666282" y="6642600"/>
            <a:ext cx="8352928"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＊電通第</a:t>
            </a:r>
            <a:r>
              <a:rPr lang="en-US" altLang="ja-JP" sz="1000" dirty="0">
                <a:latin typeface="Meiryo UI" panose="020B0604030504040204" pitchFamily="50" charset="-128"/>
                <a:ea typeface="Meiryo UI" panose="020B0604030504040204" pitchFamily="50" charset="-128"/>
              </a:rPr>
              <a:t>16</a:t>
            </a:r>
            <a:r>
              <a:rPr lang="ja-JP" altLang="en-US" sz="1000" dirty="0">
                <a:latin typeface="Meiryo UI" panose="020B0604030504040204" pitchFamily="50" charset="-128"/>
                <a:ea typeface="Meiryo UI" panose="020B0604030504040204" pitchFamily="50" charset="-128"/>
              </a:rPr>
              <a:t>回「カーボンニュートラルに関する生活者調査」　</a:t>
            </a:r>
            <a:r>
              <a:rPr lang="en-US" altLang="ja-JP" sz="1000" dirty="0">
                <a:latin typeface="Meiryo UI" panose="020B0604030504040204" pitchFamily="50" charset="-128"/>
                <a:ea typeface="Meiryo UI" panose="020B0604030504040204" pitchFamily="50" charset="-128"/>
              </a:rPr>
              <a:t>2024</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rPr>
              <a:t>19</a:t>
            </a:r>
            <a:r>
              <a:rPr lang="ja-JP" altLang="en-US" sz="1000" dirty="0">
                <a:latin typeface="Meiryo UI" panose="020B0604030504040204" pitchFamily="50" charset="-128"/>
                <a:ea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rPr>
              <a:t>20</a:t>
            </a:r>
            <a:r>
              <a:rPr lang="ja-JP" altLang="en-US" sz="1000" dirty="0">
                <a:latin typeface="Meiryo UI" panose="020B0604030504040204" pitchFamily="50" charset="-128"/>
                <a:ea typeface="Meiryo UI" panose="020B0604030504040204" pitchFamily="50" charset="-128"/>
              </a:rPr>
              <a:t>日</a:t>
            </a:r>
            <a:r>
              <a:rPr lang="zh-TW" altLang="en-US" sz="1000" dirty="0">
                <a:latin typeface="Meiryo UI" panose="020B0604030504040204" pitchFamily="50" charset="-128"/>
                <a:ea typeface="Meiryo UI" panose="020B0604030504040204" pitchFamily="50" charset="-128"/>
              </a:rPr>
              <a:t>、調査対象：</a:t>
            </a:r>
            <a:r>
              <a:rPr lang="ja-JP" altLang="en-US" sz="1000" dirty="0">
                <a:latin typeface="Meiryo UI" panose="020B0604030504040204" pitchFamily="50" charset="-128"/>
                <a:ea typeface="Meiryo UI" panose="020B0604030504040204" pitchFamily="50" charset="-128"/>
              </a:rPr>
              <a:t>全国</a:t>
            </a:r>
            <a:r>
              <a:rPr lang="en-US" altLang="ja-JP" sz="1000" dirty="0">
                <a:latin typeface="Meiryo UI" panose="020B0604030504040204" pitchFamily="50" charset="-128"/>
                <a:ea typeface="Meiryo UI" panose="020B0604030504040204" pitchFamily="50" charset="-128"/>
              </a:rPr>
              <a:t>15</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79</a:t>
            </a:r>
            <a:r>
              <a:rPr lang="ja-JP" altLang="en-US" sz="1000" dirty="0">
                <a:latin typeface="Meiryo UI" panose="020B0604030504040204" pitchFamily="50" charset="-128"/>
                <a:ea typeface="Meiryo UI" panose="020B0604030504040204" pitchFamily="50" charset="-128"/>
              </a:rPr>
              <a:t>歳の</a:t>
            </a:r>
            <a:r>
              <a:rPr lang="en-US" altLang="ja-JP" sz="1000" dirty="0">
                <a:latin typeface="Meiryo UI" panose="020B0604030504040204" pitchFamily="50" charset="-128"/>
                <a:ea typeface="Meiryo UI" panose="020B0604030504040204" pitchFamily="50" charset="-128"/>
              </a:rPr>
              <a:t>1400</a:t>
            </a:r>
            <a:r>
              <a:rPr lang="ja-JP" altLang="en-US" sz="1000" dirty="0">
                <a:latin typeface="Meiryo UI" panose="020B0604030504040204" pitchFamily="50" charset="-128"/>
                <a:ea typeface="Meiryo UI" panose="020B0604030504040204" pitchFamily="50" charset="-128"/>
              </a:rPr>
              <a:t>人から大阪府にて作成</a:t>
            </a:r>
          </a:p>
        </p:txBody>
      </p:sp>
    </p:spTree>
    <p:extLst>
      <p:ext uri="{BB962C8B-B14F-4D97-AF65-F5344CB8AC3E}">
        <p14:creationId xmlns:p14="http://schemas.microsoft.com/office/powerpoint/2010/main" val="955190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E08EE116-3BE3-462C-B0FA-A19A0ACE5A59}"/>
              </a:ext>
            </a:extLst>
          </p:cNvPr>
          <p:cNvSpPr/>
          <p:nvPr/>
        </p:nvSpPr>
        <p:spPr>
          <a:xfrm>
            <a:off x="119121" y="542595"/>
            <a:ext cx="2592000" cy="324000"/>
          </a:xfrm>
          <a:prstGeom prst="roundRect">
            <a:avLst>
              <a:gd name="adj" fmla="val 50000"/>
            </a:avLst>
          </a:prstGeom>
          <a:solidFill>
            <a:srgbClr val="3AA43A">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r>
              <a:rPr lang="ja-JP" altLang="en-US" sz="1800" b="1" dirty="0">
                <a:solidFill>
                  <a:schemeClr val="tx1"/>
                </a:solidFill>
                <a:latin typeface="Meiryo UI" panose="020B0604030504040204" pitchFamily="50" charset="-128"/>
                <a:ea typeface="Meiryo UI" panose="020B0604030504040204" pitchFamily="50" charset="-128"/>
              </a:rPr>
              <a:t>デコ活（国の取組）</a:t>
            </a:r>
          </a:p>
        </p:txBody>
      </p:sp>
      <p:sp>
        <p:nvSpPr>
          <p:cNvPr id="6" name="テキスト ボックス 5">
            <a:extLst>
              <a:ext uri="{FF2B5EF4-FFF2-40B4-BE49-F238E27FC236}">
                <a16:creationId xmlns:a16="http://schemas.microsoft.com/office/drawing/2014/main" id="{5B3A97A5-6355-44F2-9C57-CA757610B402}"/>
              </a:ext>
            </a:extLst>
          </p:cNvPr>
          <p:cNvSpPr txBox="1"/>
          <p:nvPr/>
        </p:nvSpPr>
        <p:spPr>
          <a:xfrm>
            <a:off x="183579" y="840128"/>
            <a:ext cx="9721079" cy="1148712"/>
          </a:xfrm>
          <a:prstGeom prst="rect">
            <a:avLst/>
          </a:prstGeom>
          <a:noFill/>
        </p:spPr>
        <p:txBody>
          <a:bodyPr wrap="square">
            <a:spAutoFit/>
          </a:bodyPr>
          <a:lstStyle/>
          <a:p>
            <a:pPr marL="285750" indent="-285750">
              <a:lnSpc>
                <a:spcPct val="150000"/>
              </a:lnSpc>
              <a:buFont typeface="Wingdings" panose="05000000000000000000" pitchFamily="2" charset="2"/>
              <a:buChar char="u"/>
            </a:pPr>
            <a:r>
              <a:rPr lang="en-US" altLang="ja-JP" sz="1600" dirty="0">
                <a:latin typeface="Meiryo UI" panose="020B0604030504040204" pitchFamily="50" charset="-128"/>
                <a:ea typeface="Meiryo UI" panose="020B0604030504040204" pitchFamily="50" charset="-128"/>
              </a:rPr>
              <a:t>2022</a:t>
            </a:r>
            <a:r>
              <a:rPr lang="ja-JP" altLang="en-US" sz="1600" dirty="0">
                <a:latin typeface="Meiryo UI" panose="020B0604030504040204" pitchFamily="50" charset="-128"/>
                <a:ea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rPr>
              <a:t>月に発足した国民の行動変容・ライフスタイル転換を強力に後押しするための新しい国民運動「デコ活」</a:t>
            </a:r>
            <a:endParaRPr lang="en-US" altLang="ja-JP" sz="1600" dirty="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u"/>
            </a:pPr>
            <a:r>
              <a:rPr lang="en-US" altLang="ja-JP" sz="1600" dirty="0">
                <a:latin typeface="Meiryo UI" panose="020B0604030504040204" pitchFamily="50" charset="-128"/>
                <a:ea typeface="Meiryo UI" panose="020B0604030504040204" pitchFamily="50" charset="-128"/>
              </a:rPr>
              <a:t>2024</a:t>
            </a:r>
            <a:r>
              <a:rPr lang="ja-JP" altLang="en-US" sz="1600" dirty="0">
                <a:latin typeface="Meiryo UI" panose="020B0604030504040204" pitchFamily="50" charset="-128"/>
                <a:ea typeface="Meiryo UI" panose="020B0604030504040204" pitchFamily="50" charset="-128"/>
              </a:rPr>
              <a:t>年２月に「くらしの</a:t>
            </a:r>
            <a:r>
              <a:rPr lang="en-US" altLang="ja-JP" sz="1600" dirty="0">
                <a:latin typeface="Meiryo UI" panose="020B0604030504040204" pitchFamily="50" charset="-128"/>
                <a:ea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rPr>
              <a:t>年ロードマップ」を策定し、</a:t>
            </a:r>
            <a:r>
              <a:rPr lang="ja-JP" altLang="en-US" sz="1600" b="1" dirty="0">
                <a:latin typeface="Meiryo UI" panose="020B0604030504040204" pitchFamily="50" charset="-128"/>
                <a:ea typeface="Meiryo UI" panose="020B0604030504040204" pitchFamily="50" charset="-128"/>
              </a:rPr>
              <a:t>国民・消費者目線で、脱炭素につながる豊かな暮らしの道筋（課題と仕掛け）を全領域（衣食住・職・移動・買物）</a:t>
            </a:r>
            <a:r>
              <a:rPr lang="ja-JP" altLang="en-US" sz="1600" dirty="0">
                <a:latin typeface="Meiryo UI" panose="020B0604030504040204" pitchFamily="50" charset="-128"/>
                <a:ea typeface="Meiryo UI" panose="020B0604030504040204" pitchFamily="50" charset="-128"/>
              </a:rPr>
              <a:t>を明らかに。</a:t>
            </a:r>
            <a:endParaRPr lang="en-US" altLang="ja-JP" sz="1600" dirty="0">
              <a:latin typeface="Meiryo UI" panose="020B0604030504040204" pitchFamily="50" charset="-128"/>
              <a:ea typeface="Meiryo UI" panose="020B0604030504040204" pitchFamily="50" charset="-128"/>
            </a:endParaRPr>
          </a:p>
        </p:txBody>
      </p:sp>
      <p:graphicFrame>
        <p:nvGraphicFramePr>
          <p:cNvPr id="7" name="表 6">
            <a:extLst>
              <a:ext uri="{FF2B5EF4-FFF2-40B4-BE49-F238E27FC236}">
                <a16:creationId xmlns:a16="http://schemas.microsoft.com/office/drawing/2014/main" id="{27DBD1B3-2320-4D04-AF4A-2352E39DB3D4}"/>
              </a:ext>
            </a:extLst>
          </p:cNvPr>
          <p:cNvGraphicFramePr>
            <a:graphicFrameLocks noGrp="1"/>
          </p:cNvGraphicFramePr>
          <p:nvPr>
            <p:extLst>
              <p:ext uri="{D42A27DB-BD31-4B8C-83A1-F6EECF244321}">
                <p14:modId xmlns:p14="http://schemas.microsoft.com/office/powerpoint/2010/main" val="463404872"/>
              </p:ext>
            </p:extLst>
          </p:nvPr>
        </p:nvGraphicFramePr>
        <p:xfrm>
          <a:off x="5433258" y="3425876"/>
          <a:ext cx="4320000" cy="2698648"/>
        </p:xfrm>
        <a:graphic>
          <a:graphicData uri="http://schemas.openxmlformats.org/drawingml/2006/table">
            <a:tbl>
              <a:tblPr firstRow="1" bandRow="1">
                <a:tableStyleId>{F5AB1C69-6EDB-4FF4-983F-18BD219EF322}</a:tableStyleId>
              </a:tblPr>
              <a:tblGrid>
                <a:gridCol w="627096">
                  <a:extLst>
                    <a:ext uri="{9D8B030D-6E8A-4147-A177-3AD203B41FA5}">
                      <a16:colId xmlns:a16="http://schemas.microsoft.com/office/drawing/2014/main" val="1699989588"/>
                    </a:ext>
                  </a:extLst>
                </a:gridCol>
                <a:gridCol w="3692904">
                  <a:extLst>
                    <a:ext uri="{9D8B030D-6E8A-4147-A177-3AD203B41FA5}">
                      <a16:colId xmlns:a16="http://schemas.microsoft.com/office/drawing/2014/main" val="468828759"/>
                    </a:ext>
                  </a:extLst>
                </a:gridCol>
              </a:tblGrid>
              <a:tr h="337331">
                <a:tc>
                  <a:txBody>
                    <a:bodyPr/>
                    <a:lstStyle/>
                    <a:p>
                      <a:pPr algn="ctr">
                        <a:lnSpc>
                          <a:spcPct val="100000"/>
                        </a:lnSpc>
                      </a:pPr>
                      <a:r>
                        <a:rPr kumimoji="1" lang="ja-JP" altLang="en-US" sz="1200" b="1" dirty="0">
                          <a:latin typeface="Meiryo UI" panose="020B0604030504040204" pitchFamily="50" charset="-128"/>
                          <a:ea typeface="Meiryo UI" panose="020B0604030504040204" pitchFamily="50" charset="-128"/>
                        </a:rPr>
                        <a:t>分野</a:t>
                      </a:r>
                    </a:p>
                  </a:txBody>
                  <a:tcPr anchor="ctr"/>
                </a:tc>
                <a:tc>
                  <a:txBody>
                    <a:bodyPr/>
                    <a:lstStyle/>
                    <a:p>
                      <a:pPr algn="ctr">
                        <a:lnSpc>
                          <a:spcPct val="100000"/>
                        </a:lnSpc>
                      </a:pPr>
                      <a:r>
                        <a:rPr kumimoji="1" lang="ja-JP" altLang="en-US" sz="1200" b="1" dirty="0">
                          <a:latin typeface="Meiryo UI" panose="020B0604030504040204" pitchFamily="50" charset="-128"/>
                          <a:ea typeface="Meiryo UI" panose="020B0604030504040204" pitchFamily="50" charset="-128"/>
                        </a:rPr>
                        <a:t>取組内容</a:t>
                      </a:r>
                    </a:p>
                  </a:txBody>
                  <a:tcPr anchor="ctr"/>
                </a:tc>
                <a:extLst>
                  <a:ext uri="{0D108BD9-81ED-4DB2-BD59-A6C34878D82A}">
                    <a16:rowId xmlns:a16="http://schemas.microsoft.com/office/drawing/2014/main" val="658862437"/>
                  </a:ext>
                </a:extLst>
              </a:tr>
              <a:tr h="337331">
                <a:tc>
                  <a:txBody>
                    <a:bodyPr/>
                    <a:lstStyle/>
                    <a:p>
                      <a:pPr algn="ctr">
                        <a:lnSpc>
                          <a:spcPct val="100000"/>
                        </a:lnSpc>
                      </a:pPr>
                      <a:r>
                        <a:rPr kumimoji="1" lang="ja-JP" altLang="en-US" sz="1200" b="0" dirty="0">
                          <a:latin typeface="Meiryo UI" panose="020B0604030504040204" pitchFamily="50" charset="-128"/>
                          <a:ea typeface="Meiryo UI" panose="020B0604030504040204" pitchFamily="50" charset="-128"/>
                        </a:rPr>
                        <a:t>住</a:t>
                      </a:r>
                      <a:r>
                        <a:rPr kumimoji="1" lang="en-US" altLang="ja-JP" sz="1200" b="0" dirty="0">
                          <a:latin typeface="Meiryo UI" panose="020B0604030504040204" pitchFamily="50" charset="-128"/>
                          <a:ea typeface="Meiryo UI" panose="020B0604030504040204" pitchFamily="50" charset="-128"/>
                        </a:rPr>
                        <a:t>[</a:t>
                      </a:r>
                      <a:r>
                        <a:rPr kumimoji="1" lang="ja-JP" altLang="en-US" sz="1200" b="0" dirty="0">
                          <a:latin typeface="Meiryo UI" panose="020B0604030504040204" pitchFamily="50" charset="-128"/>
                          <a:ea typeface="Meiryo UI" panose="020B0604030504040204" pitchFamily="50" charset="-128"/>
                        </a:rPr>
                        <a:t>外</a:t>
                      </a:r>
                      <a:r>
                        <a:rPr kumimoji="1" lang="en-US" altLang="ja-JP" sz="1200" b="0" dirty="0">
                          <a:latin typeface="Meiryo UI" panose="020B0604030504040204" pitchFamily="50" charset="-128"/>
                          <a:ea typeface="Meiryo UI" panose="020B0604030504040204" pitchFamily="50" charset="-128"/>
                        </a:rPr>
                        <a:t>]</a:t>
                      </a:r>
                    </a:p>
                  </a:txBody>
                  <a:tcPr anchor="ctr"/>
                </a:tc>
                <a:tc>
                  <a:txBody>
                    <a:bodyPr/>
                    <a:lstStyle/>
                    <a:p>
                      <a:pPr>
                        <a:lnSpc>
                          <a:spcPct val="100000"/>
                        </a:lnSpc>
                      </a:pPr>
                      <a:r>
                        <a:rPr kumimoji="1" lang="ja-JP" altLang="en-US" sz="1200" b="0" dirty="0">
                          <a:latin typeface="Meiryo UI" panose="020B0604030504040204" pitchFamily="50" charset="-128"/>
                          <a:ea typeface="Meiryo UI" panose="020B0604030504040204" pitchFamily="50" charset="-128"/>
                        </a:rPr>
                        <a:t>住宅の省エネ化・再エネ導入</a:t>
                      </a:r>
                      <a:r>
                        <a:rPr kumimoji="1" lang="en-US" altLang="ja-JP" sz="1200" b="0" dirty="0">
                          <a:latin typeface="Meiryo UI" panose="020B0604030504040204" pitchFamily="50" charset="-128"/>
                          <a:ea typeface="Meiryo UI" panose="020B0604030504040204" pitchFamily="50" charset="-128"/>
                        </a:rPr>
                        <a:t>(</a:t>
                      </a:r>
                      <a:r>
                        <a:rPr kumimoji="1" lang="ja-JP" altLang="en-US" sz="1200" b="0" dirty="0">
                          <a:latin typeface="Meiryo UI" panose="020B0604030504040204" pitchFamily="50" charset="-128"/>
                          <a:ea typeface="Meiryo UI" panose="020B0604030504040204" pitchFamily="50" charset="-128"/>
                        </a:rPr>
                        <a:t>断熱化、太陽光発電 等</a:t>
                      </a:r>
                      <a:r>
                        <a:rPr kumimoji="1" lang="en-US" altLang="ja-JP" sz="1200" b="0" dirty="0">
                          <a:latin typeface="Meiryo UI" panose="020B0604030504040204" pitchFamily="50" charset="-128"/>
                          <a:ea typeface="Meiryo UI" panose="020B0604030504040204" pitchFamily="50" charset="-128"/>
                        </a:rPr>
                        <a:t>)</a:t>
                      </a:r>
                    </a:p>
                  </a:txBody>
                  <a:tcPr anchor="ctr"/>
                </a:tc>
                <a:extLst>
                  <a:ext uri="{0D108BD9-81ED-4DB2-BD59-A6C34878D82A}">
                    <a16:rowId xmlns:a16="http://schemas.microsoft.com/office/drawing/2014/main" val="1695472144"/>
                  </a:ext>
                </a:extLst>
              </a:tr>
              <a:tr h="337331">
                <a:tc>
                  <a:txBody>
                    <a:bodyPr/>
                    <a:lstStyle/>
                    <a:p>
                      <a:pPr algn="ctr">
                        <a:lnSpc>
                          <a:spcPct val="100000"/>
                        </a:lnSpc>
                      </a:pPr>
                      <a:r>
                        <a:rPr kumimoji="1" lang="ja-JP" altLang="en-US" sz="1200" b="0" dirty="0">
                          <a:latin typeface="Meiryo UI" panose="020B0604030504040204" pitchFamily="50" charset="-128"/>
                          <a:ea typeface="Meiryo UI" panose="020B0604030504040204" pitchFamily="50" charset="-128"/>
                        </a:rPr>
                        <a:t>住</a:t>
                      </a:r>
                      <a:r>
                        <a:rPr kumimoji="1" lang="en-US" altLang="ja-JP" sz="1200" b="0" dirty="0">
                          <a:latin typeface="Meiryo UI" panose="020B0604030504040204" pitchFamily="50" charset="-128"/>
                          <a:ea typeface="Meiryo UI" panose="020B0604030504040204" pitchFamily="50" charset="-128"/>
                        </a:rPr>
                        <a:t>[</a:t>
                      </a:r>
                      <a:r>
                        <a:rPr kumimoji="1" lang="ja-JP" altLang="en-US" sz="1200" b="0" dirty="0">
                          <a:latin typeface="Meiryo UI" panose="020B0604030504040204" pitchFamily="50" charset="-128"/>
                          <a:ea typeface="Meiryo UI" panose="020B0604030504040204" pitchFamily="50" charset="-128"/>
                        </a:rPr>
                        <a:t>内</a:t>
                      </a:r>
                      <a:r>
                        <a:rPr kumimoji="1" lang="en-US" altLang="ja-JP" sz="1200" b="0" dirty="0">
                          <a:latin typeface="Meiryo UI" panose="020B0604030504040204" pitchFamily="50" charset="-128"/>
                          <a:ea typeface="Meiryo UI" panose="020B0604030504040204" pitchFamily="50" charset="-128"/>
                        </a:rPr>
                        <a:t>]</a:t>
                      </a:r>
                      <a:endParaRPr kumimoji="1" lang="ja-JP" altLang="en-US" sz="1200" b="0" dirty="0">
                        <a:latin typeface="Meiryo UI" panose="020B0604030504040204" pitchFamily="50" charset="-128"/>
                        <a:ea typeface="Meiryo UI" panose="020B0604030504040204" pitchFamily="50" charset="-128"/>
                      </a:endParaRPr>
                    </a:p>
                  </a:txBody>
                  <a:tcPr anchor="ctr"/>
                </a:tc>
                <a:tc>
                  <a:txBody>
                    <a:bodyPr/>
                    <a:lstStyle/>
                    <a:p>
                      <a:pPr>
                        <a:lnSpc>
                          <a:spcPct val="100000"/>
                        </a:lnSpc>
                      </a:pPr>
                      <a:r>
                        <a:rPr kumimoji="1" lang="ja-JP" altLang="en-US" sz="1200" b="0" dirty="0">
                          <a:latin typeface="Meiryo UI" panose="020B0604030504040204" pitchFamily="50" charset="-128"/>
                          <a:ea typeface="Meiryo UI" panose="020B0604030504040204" pitchFamily="50" charset="-128"/>
                        </a:rPr>
                        <a:t>エコグッズの選択</a:t>
                      </a:r>
                      <a:r>
                        <a:rPr kumimoji="1" lang="en-US" altLang="ja-JP" sz="1200" b="0" dirty="0">
                          <a:latin typeface="Meiryo UI" panose="020B0604030504040204" pitchFamily="50" charset="-128"/>
                          <a:ea typeface="Meiryo UI" panose="020B0604030504040204" pitchFamily="50" charset="-128"/>
                        </a:rPr>
                        <a:t>(LED</a:t>
                      </a:r>
                      <a:r>
                        <a:rPr kumimoji="1" lang="ja-JP" altLang="en-US" sz="1200" b="0" dirty="0">
                          <a:latin typeface="Meiryo UI" panose="020B0604030504040204" pitchFamily="50" charset="-128"/>
                          <a:ea typeface="Meiryo UI" panose="020B0604030504040204" pitchFamily="50" charset="-128"/>
                        </a:rPr>
                        <a:t>、家電、給湯、節水 等</a:t>
                      </a:r>
                      <a:r>
                        <a:rPr kumimoji="1" lang="en-US" altLang="ja-JP" sz="1200" b="0" dirty="0">
                          <a:latin typeface="Meiryo UI" panose="020B0604030504040204" pitchFamily="50" charset="-128"/>
                          <a:ea typeface="Meiryo UI" panose="020B0604030504040204" pitchFamily="50" charset="-128"/>
                        </a:rPr>
                        <a:t>)</a:t>
                      </a:r>
                      <a:endParaRPr kumimoji="1" lang="ja-JP" altLang="en-US" sz="1200" b="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903504585"/>
                  </a:ext>
                </a:extLst>
              </a:tr>
              <a:tr h="337331">
                <a:tc>
                  <a:txBody>
                    <a:bodyPr/>
                    <a:lstStyle/>
                    <a:p>
                      <a:pPr algn="ctr">
                        <a:lnSpc>
                          <a:spcPct val="100000"/>
                        </a:lnSpc>
                      </a:pPr>
                      <a:r>
                        <a:rPr kumimoji="1" lang="ja-JP" altLang="en-US" sz="1200" b="0" dirty="0">
                          <a:latin typeface="Meiryo UI" panose="020B0604030504040204" pitchFamily="50" charset="-128"/>
                          <a:ea typeface="Meiryo UI" panose="020B0604030504040204" pitchFamily="50" charset="-128"/>
                        </a:rPr>
                        <a:t>衣</a:t>
                      </a:r>
                    </a:p>
                  </a:txBody>
                  <a:tcPr anchor="ctr"/>
                </a:tc>
                <a:tc>
                  <a:txBody>
                    <a:bodyPr/>
                    <a:lstStyle/>
                    <a:p>
                      <a:pPr>
                        <a:lnSpc>
                          <a:spcPct val="100000"/>
                        </a:lnSpc>
                      </a:pPr>
                      <a:r>
                        <a:rPr lang="ja-JP" altLang="en-US" sz="1200" b="0" dirty="0">
                          <a:latin typeface="Meiryo UI" panose="020B0604030504040204" pitchFamily="50" charset="-128"/>
                          <a:ea typeface="Meiryo UI" panose="020B0604030504040204" pitchFamily="50" charset="-128"/>
                        </a:rPr>
                        <a:t>クールビズ・ ウォームビズ、 サステナブル ファッションの実践</a:t>
                      </a:r>
                      <a:endParaRPr kumimoji="1" lang="ja-JP" altLang="en-US" sz="1200" b="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226328293"/>
                  </a:ext>
                </a:extLst>
              </a:tr>
              <a:tr h="337331">
                <a:tc>
                  <a:txBody>
                    <a:bodyPr/>
                    <a:lstStyle/>
                    <a:p>
                      <a:pPr algn="ctr">
                        <a:lnSpc>
                          <a:spcPct val="100000"/>
                        </a:lnSpc>
                      </a:pPr>
                      <a:r>
                        <a:rPr kumimoji="1" lang="ja-JP" altLang="en-US" sz="1200" b="0" dirty="0">
                          <a:latin typeface="Meiryo UI" panose="020B0604030504040204" pitchFamily="50" charset="-128"/>
                          <a:ea typeface="Meiryo UI" panose="020B0604030504040204" pitchFamily="50" charset="-128"/>
                        </a:rPr>
                        <a:t>買・食</a:t>
                      </a:r>
                    </a:p>
                  </a:txBody>
                  <a:tcPr anchor="ctr"/>
                </a:tc>
                <a:tc>
                  <a:txBody>
                    <a:bodyPr/>
                    <a:lstStyle/>
                    <a:p>
                      <a:pPr>
                        <a:lnSpc>
                          <a:spcPct val="100000"/>
                        </a:lnSpc>
                      </a:pPr>
                      <a:r>
                        <a:rPr lang="ja-JP" altLang="en-US" sz="1200" b="0" dirty="0">
                          <a:latin typeface="Meiryo UI" panose="020B0604030504040204" pitchFamily="50" charset="-128"/>
                          <a:ea typeface="Meiryo UI" panose="020B0604030504040204" pitchFamily="50" charset="-128"/>
                        </a:rPr>
                        <a:t>地産地消、適量 購入・食べきり、ごみの削減・分別</a:t>
                      </a:r>
                      <a:endParaRPr kumimoji="1" lang="ja-JP" altLang="en-US" sz="1200" b="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530529720"/>
                  </a:ext>
                </a:extLst>
              </a:tr>
              <a:tr h="337331">
                <a:tc>
                  <a:txBody>
                    <a:bodyPr/>
                    <a:lstStyle/>
                    <a:p>
                      <a:pPr algn="ctr">
                        <a:lnSpc>
                          <a:spcPct val="100000"/>
                        </a:lnSpc>
                      </a:pPr>
                      <a:r>
                        <a:rPr kumimoji="1" lang="ja-JP" altLang="en-US" sz="1200" b="0" dirty="0">
                          <a:latin typeface="Meiryo UI" panose="020B0604030504040204" pitchFamily="50" charset="-128"/>
                          <a:ea typeface="Meiryo UI" panose="020B0604030504040204" pitchFamily="50" charset="-128"/>
                        </a:rPr>
                        <a:t>職</a:t>
                      </a:r>
                    </a:p>
                  </a:txBody>
                  <a:tcPr anchor="ctr"/>
                </a:tc>
                <a:tc>
                  <a:txBody>
                    <a:bodyPr/>
                    <a:lstStyle/>
                    <a:p>
                      <a:pPr>
                        <a:lnSpc>
                          <a:spcPct val="100000"/>
                        </a:lnSpc>
                      </a:pPr>
                      <a:r>
                        <a:rPr lang="ja-JP" altLang="en-US" sz="1200" b="0" dirty="0">
                          <a:latin typeface="Meiryo UI" panose="020B0604030504040204" pitchFamily="50" charset="-128"/>
                          <a:ea typeface="Meiryo UI" panose="020B0604030504040204" pitchFamily="50" charset="-128"/>
                        </a:rPr>
                        <a:t>テレワークの実践</a:t>
                      </a:r>
                      <a:endParaRPr kumimoji="1" lang="ja-JP" altLang="en-US" sz="1200" b="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77061054"/>
                  </a:ext>
                </a:extLst>
              </a:tr>
              <a:tr h="337331">
                <a:tc>
                  <a:txBody>
                    <a:bodyPr/>
                    <a:lstStyle/>
                    <a:p>
                      <a:pPr algn="ctr">
                        <a:lnSpc>
                          <a:spcPct val="100000"/>
                        </a:lnSpc>
                      </a:pPr>
                      <a:r>
                        <a:rPr kumimoji="1" lang="ja-JP" altLang="en-US" sz="1200" b="0" dirty="0">
                          <a:latin typeface="Meiryo UI" panose="020B0604030504040204" pitchFamily="50" charset="-128"/>
                          <a:ea typeface="Meiryo UI" panose="020B0604030504040204" pitchFamily="50" charset="-128"/>
                        </a:rPr>
                        <a:t>移</a:t>
                      </a:r>
                    </a:p>
                  </a:txBody>
                  <a:tcPr anchor="ctr"/>
                </a:tc>
                <a:tc>
                  <a:txBody>
                    <a:bodyPr/>
                    <a:lstStyle/>
                    <a:p>
                      <a:pPr>
                        <a:lnSpc>
                          <a:spcPct val="100000"/>
                        </a:lnSpc>
                      </a:pPr>
                      <a:r>
                        <a:rPr lang="ja-JP" altLang="en-US" sz="1200" b="0" dirty="0">
                          <a:latin typeface="Meiryo UI" panose="020B0604030504040204" pitchFamily="50" charset="-128"/>
                          <a:ea typeface="Meiryo UI" panose="020B0604030504040204" pitchFamily="50" charset="-128"/>
                        </a:rPr>
                        <a:t>電動車の購入、環境負荷がより少ない移動手段の選択 </a:t>
                      </a:r>
                      <a:endParaRPr kumimoji="1" lang="ja-JP" altLang="en-US" sz="1200" b="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73910545"/>
                  </a:ext>
                </a:extLst>
              </a:tr>
              <a:tr h="337331">
                <a:tc>
                  <a:txBody>
                    <a:bodyPr/>
                    <a:lstStyle/>
                    <a:p>
                      <a:pPr algn="ctr">
                        <a:lnSpc>
                          <a:spcPct val="100000"/>
                        </a:lnSpc>
                      </a:pPr>
                      <a:r>
                        <a:rPr kumimoji="1" lang="ja-JP" altLang="en-US" sz="1200" b="0" dirty="0">
                          <a:latin typeface="Meiryo UI" panose="020B0604030504040204" pitchFamily="50" charset="-128"/>
                          <a:ea typeface="Meiryo UI" panose="020B0604030504040204" pitchFamily="50" charset="-128"/>
                        </a:rPr>
                        <a:t>基盤</a:t>
                      </a:r>
                    </a:p>
                  </a:txBody>
                  <a:tcPr anchor="ctr"/>
                </a:tc>
                <a:tc>
                  <a:txBody>
                    <a:bodyPr/>
                    <a:lstStyle/>
                    <a:p>
                      <a:pPr>
                        <a:lnSpc>
                          <a:spcPct val="100000"/>
                        </a:lnSpc>
                      </a:pPr>
                      <a:r>
                        <a:rPr kumimoji="1" lang="ja-JP" altLang="en-US" sz="1200" b="0" dirty="0">
                          <a:latin typeface="Meiryo UI" panose="020B0604030504040204" pitchFamily="50" charset="-128"/>
                          <a:ea typeface="Meiryo UI" panose="020B0604030504040204" pitchFamily="50" charset="-128"/>
                        </a:rPr>
                        <a:t>情報 </a:t>
                      </a:r>
                      <a:r>
                        <a:rPr kumimoji="1" lang="en-US" altLang="ja-JP" sz="1200" b="0" dirty="0">
                          <a:latin typeface="Meiryo UI" panose="020B0604030504040204" pitchFamily="50" charset="-128"/>
                          <a:ea typeface="Meiryo UI" panose="020B0604030504040204" pitchFamily="50" charset="-128"/>
                        </a:rPr>
                        <a:t>(</a:t>
                      </a:r>
                      <a:r>
                        <a:rPr kumimoji="1" lang="ja-JP" altLang="en-US" sz="1200" b="0" dirty="0">
                          <a:latin typeface="Meiryo UI" panose="020B0604030504040204" pitchFamily="50" charset="-128"/>
                          <a:ea typeface="Meiryo UI" panose="020B0604030504040204" pitchFamily="50" charset="-128"/>
                        </a:rPr>
                        <a:t>教育・ナッジ</a:t>
                      </a:r>
                      <a:r>
                        <a:rPr kumimoji="1" lang="en-US" altLang="ja-JP" sz="1200" b="0" dirty="0">
                          <a:latin typeface="Meiryo UI" panose="020B0604030504040204" pitchFamily="50" charset="-128"/>
                          <a:ea typeface="Meiryo UI" panose="020B0604030504040204" pitchFamily="50" charset="-128"/>
                        </a:rPr>
                        <a:t>)</a:t>
                      </a:r>
                      <a:r>
                        <a:rPr kumimoji="1" lang="ja-JP" altLang="en-US" sz="1200" b="0" dirty="0">
                          <a:latin typeface="Meiryo UI" panose="020B0604030504040204" pitchFamily="50" charset="-128"/>
                          <a:ea typeface="Meiryo UI" panose="020B0604030504040204" pitchFamily="50" charset="-128"/>
                        </a:rPr>
                        <a:t>、　インセンティブ</a:t>
                      </a:r>
                    </a:p>
                  </a:txBody>
                  <a:tcPr anchor="ctr"/>
                </a:tc>
                <a:extLst>
                  <a:ext uri="{0D108BD9-81ED-4DB2-BD59-A6C34878D82A}">
                    <a16:rowId xmlns:a16="http://schemas.microsoft.com/office/drawing/2014/main" val="3277258978"/>
                  </a:ext>
                </a:extLst>
              </a:tr>
            </a:tbl>
          </a:graphicData>
        </a:graphic>
      </p:graphicFrame>
      <p:sp>
        <p:nvSpPr>
          <p:cNvPr id="8" name="角丸四角形 3">
            <a:extLst>
              <a:ext uri="{FF2B5EF4-FFF2-40B4-BE49-F238E27FC236}">
                <a16:creationId xmlns:a16="http://schemas.microsoft.com/office/drawing/2014/main" id="{DFD60C72-DF32-49EF-96D1-7BEB8BFBF900}"/>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２－１　府民の行動変容（国の取組）</a:t>
            </a:r>
          </a:p>
        </p:txBody>
      </p:sp>
      <p:pic>
        <p:nvPicPr>
          <p:cNvPr id="1026" name="Picture 2" descr="2030年の絵姿">
            <a:extLst>
              <a:ext uri="{FF2B5EF4-FFF2-40B4-BE49-F238E27FC236}">
                <a16:creationId xmlns:a16="http://schemas.microsoft.com/office/drawing/2014/main" id="{1000D615-3FED-48D9-A8B9-C0482608CF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56" y="2257757"/>
            <a:ext cx="5307994" cy="3774574"/>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D7DF3766-BE16-4BBD-BA46-FC723332B342}"/>
              </a:ext>
            </a:extLst>
          </p:cNvPr>
          <p:cNvSpPr txBox="1"/>
          <p:nvPr/>
        </p:nvSpPr>
        <p:spPr>
          <a:xfrm>
            <a:off x="52617" y="6601652"/>
            <a:ext cx="4176464"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＊環境省「デコ活」　</a:t>
            </a:r>
            <a:r>
              <a:rPr lang="en-US" altLang="ja-JP" sz="1000" dirty="0">
                <a:latin typeface="Meiryo UI" panose="020B0604030504040204" pitchFamily="50" charset="-128"/>
                <a:ea typeface="Meiryo UI" panose="020B0604030504040204" pitchFamily="50" charset="-128"/>
              </a:rPr>
              <a:t>https://ondankataisaku.env.go.jp/decokatsu/</a:t>
            </a:r>
            <a:endParaRPr lang="ja-JP" altLang="en-US" sz="1000" dirty="0">
              <a:latin typeface="Meiryo UI" panose="020B0604030504040204" pitchFamily="50" charset="-128"/>
              <a:ea typeface="Meiryo UI" panose="020B0604030504040204" pitchFamily="50" charset="-128"/>
            </a:endParaRPr>
          </a:p>
        </p:txBody>
      </p:sp>
      <p:sp>
        <p:nvSpPr>
          <p:cNvPr id="14" name="スライド番号プレースホルダー 9">
            <a:extLst>
              <a:ext uri="{FF2B5EF4-FFF2-40B4-BE49-F238E27FC236}">
                <a16:creationId xmlns:a16="http://schemas.microsoft.com/office/drawing/2014/main" id="{3F17E243-E5D4-42F8-A444-4DEFF9FA2DD5}"/>
              </a:ext>
            </a:extLst>
          </p:cNvPr>
          <p:cNvSpPr txBox="1">
            <a:spLocks/>
          </p:cNvSpPr>
          <p:nvPr/>
        </p:nvSpPr>
        <p:spPr>
          <a:xfrm>
            <a:off x="7593258" y="1106"/>
            <a:ext cx="2311400" cy="365125"/>
          </a:xfrm>
          <a:prstGeom prst="rect">
            <a:avLst/>
          </a:prstGeom>
        </p:spPr>
        <p:txBody>
          <a:bodyPr vert="horz" lIns="91440" tIns="45720" rIns="91440" bIns="45720" rtlCol="0" anchor="ctr"/>
          <a:lstStyle>
            <a:defPPr>
              <a:defRPr lang="ja-JP"/>
            </a:defPPr>
            <a:lvl1pPr marL="0" algn="r" defTabSz="921715" rtl="0" eaLnBrk="1" latinLnBrk="0" hangingPunct="1">
              <a:defRPr kumimoji="1" sz="1200" kern="1200">
                <a:solidFill>
                  <a:schemeClr val="tx1">
                    <a:tint val="75000"/>
                  </a:schemeClr>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a:lstStyle>
          <a:p>
            <a:fld id="{03334358-8247-4568-97F9-9763B8C66191}" type="slidenum">
              <a:rPr lang="ja-JP" altLang="en-US" sz="1400" b="1" smtClean="0">
                <a:solidFill>
                  <a:schemeClr val="bg1"/>
                </a:solidFill>
                <a:latin typeface="BIZ UDPゴシック" panose="020B0400000000000000" pitchFamily="50" charset="-128"/>
                <a:ea typeface="BIZ UDPゴシック" panose="020B0400000000000000" pitchFamily="50" charset="-128"/>
              </a:rPr>
              <a:pPr/>
              <a:t>4</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60B25156-301E-4F4C-8EB6-C90562A33E35}"/>
              </a:ext>
            </a:extLst>
          </p:cNvPr>
          <p:cNvPicPr>
            <a:picLocks noChangeAspect="1"/>
          </p:cNvPicPr>
          <p:nvPr/>
        </p:nvPicPr>
        <p:blipFill>
          <a:blip r:embed="rId3"/>
          <a:stretch>
            <a:fillRect/>
          </a:stretch>
        </p:blipFill>
        <p:spPr>
          <a:xfrm>
            <a:off x="5407993" y="2244484"/>
            <a:ext cx="2321013" cy="1004897"/>
          </a:xfrm>
          <a:prstGeom prst="rect">
            <a:avLst/>
          </a:prstGeom>
        </p:spPr>
      </p:pic>
      <p:pic>
        <p:nvPicPr>
          <p:cNvPr id="15" name="図 14">
            <a:extLst>
              <a:ext uri="{FF2B5EF4-FFF2-40B4-BE49-F238E27FC236}">
                <a16:creationId xmlns:a16="http://schemas.microsoft.com/office/drawing/2014/main" id="{EEF5BE1D-5F9D-40BF-852B-A86366E10253}"/>
              </a:ext>
            </a:extLst>
          </p:cNvPr>
          <p:cNvPicPr>
            <a:picLocks noChangeAspect="1"/>
          </p:cNvPicPr>
          <p:nvPr/>
        </p:nvPicPr>
        <p:blipFill>
          <a:blip r:embed="rId4"/>
          <a:stretch>
            <a:fillRect/>
          </a:stretch>
        </p:blipFill>
        <p:spPr>
          <a:xfrm>
            <a:off x="7792475" y="2219110"/>
            <a:ext cx="1960783" cy="1148712"/>
          </a:xfrm>
          <a:prstGeom prst="rect">
            <a:avLst/>
          </a:prstGeom>
        </p:spPr>
      </p:pic>
    </p:spTree>
    <p:extLst>
      <p:ext uri="{BB962C8B-B14F-4D97-AF65-F5344CB8AC3E}">
        <p14:creationId xmlns:p14="http://schemas.microsoft.com/office/powerpoint/2010/main" val="3089439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3">
            <a:extLst>
              <a:ext uri="{FF2B5EF4-FFF2-40B4-BE49-F238E27FC236}">
                <a16:creationId xmlns:a16="http://schemas.microsoft.com/office/drawing/2014/main" id="{69D51D1F-001D-47A2-AF76-3CD3B5655792}"/>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a:spcBef>
                <a:spcPts val="3000"/>
              </a:spcBef>
            </a:pPr>
            <a:r>
              <a:rPr lang="ja-JP" altLang="en-US" sz="2000" b="1" dirty="0">
                <a:latin typeface="Meiryo UI" panose="020B0604030504040204" pitchFamily="50" charset="-128"/>
                <a:ea typeface="Meiryo UI" panose="020B0604030504040204" pitchFamily="50" charset="-128"/>
              </a:rPr>
              <a:t>　２－１　府民の行動変容（現行計画における主な施策）</a:t>
            </a:r>
          </a:p>
        </p:txBody>
      </p:sp>
      <p:sp>
        <p:nvSpPr>
          <p:cNvPr id="10" name="スライド番号プレースホルダー 9">
            <a:extLst>
              <a:ext uri="{FF2B5EF4-FFF2-40B4-BE49-F238E27FC236}">
                <a16:creationId xmlns:a16="http://schemas.microsoft.com/office/drawing/2014/main" id="{1C5D63DF-3B69-820C-7A08-B055A043BBBD}"/>
              </a:ext>
            </a:extLst>
          </p:cNvPr>
          <p:cNvSpPr>
            <a:spLocks noGrp="1"/>
          </p:cNvSpPr>
          <p:nvPr>
            <p:ph type="sldNum" sz="quarter" idx="12"/>
          </p:nvPr>
        </p:nvSpPr>
        <p:spPr>
          <a:xfrm>
            <a:off x="7593258" y="1106"/>
            <a:ext cx="2311400" cy="365125"/>
          </a:xfrm>
        </p:spPr>
        <p:txBody>
          <a:bodyPr vert="horz" lIns="91440" tIns="45720" rIns="91440" bIns="45720" rtlCol="0" anchor="ctr"/>
          <a:lstStyle/>
          <a:p>
            <a:fld id="{03334358-8247-4568-97F9-9763B8C66191}" type="slidenum">
              <a:rPr lang="ja-JP" altLang="en-US" sz="1400" b="1">
                <a:solidFill>
                  <a:schemeClr val="bg1"/>
                </a:solidFill>
                <a:latin typeface="BIZ UDPゴシック" panose="020B0400000000000000" pitchFamily="50" charset="-128"/>
                <a:ea typeface="BIZ UDPゴシック" panose="020B0400000000000000" pitchFamily="50" charset="-128"/>
              </a:rPr>
              <a:pPr/>
              <a:t>5</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D62019B1-EA55-4517-B3E0-D94677DC03F3}"/>
              </a:ext>
            </a:extLst>
          </p:cNvPr>
          <p:cNvSpPr/>
          <p:nvPr/>
        </p:nvSpPr>
        <p:spPr>
          <a:xfrm>
            <a:off x="219251" y="476672"/>
            <a:ext cx="2621862" cy="407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spcBef>
                <a:spcPts val="600"/>
              </a:spcBef>
            </a:pPr>
            <a:endParaRPr kumimoji="1" lang="ja-JP" altLang="en-US" b="1" kern="0" spc="100" dirty="0">
              <a:solidFill>
                <a:schemeClr val="tx1">
                  <a:lumMod val="75000"/>
                  <a:lumOff val="25000"/>
                </a:schemeClr>
              </a:solidFill>
              <a:latin typeface="BIZ UDゴシック" panose="020B0400000000000000" pitchFamily="49" charset="-128"/>
              <a:ea typeface="BIZ UDゴシック" panose="020B0400000000000000" pitchFamily="49" charset="-128"/>
            </a:endParaRPr>
          </a:p>
        </p:txBody>
      </p:sp>
      <p:sp>
        <p:nvSpPr>
          <p:cNvPr id="24" name="テキスト ボックス 23">
            <a:extLst>
              <a:ext uri="{FF2B5EF4-FFF2-40B4-BE49-F238E27FC236}">
                <a16:creationId xmlns:a16="http://schemas.microsoft.com/office/drawing/2014/main" id="{B17AE2C6-77C2-49FD-87B9-371A2E78FD4D}"/>
              </a:ext>
            </a:extLst>
          </p:cNvPr>
          <p:cNvSpPr txBox="1"/>
          <p:nvPr/>
        </p:nvSpPr>
        <p:spPr>
          <a:xfrm>
            <a:off x="389434" y="786602"/>
            <a:ext cx="3796201" cy="338554"/>
          </a:xfrm>
          <a:prstGeom prst="rect">
            <a:avLst/>
          </a:prstGeom>
          <a:noFill/>
        </p:spPr>
        <p:txBody>
          <a:bodyPr wrap="square">
            <a:spAutoFit/>
          </a:bodyPr>
          <a:lstStyle/>
          <a:p>
            <a:pPr marL="285750" indent="-285750" algn="l">
              <a:buFont typeface="Wingdings" panose="05000000000000000000" pitchFamily="2" charset="2"/>
              <a:buChar char="u"/>
            </a:pPr>
            <a:r>
              <a:rPr lang="ja-JP" altLang="en-US" sz="1600" b="1" i="0" dirty="0">
                <a:solidFill>
                  <a:srgbClr val="222222"/>
                </a:solidFill>
                <a:effectLst/>
                <a:latin typeface="游ゴシック" panose="020B0400000000000000" pitchFamily="50" charset="-128"/>
                <a:ea typeface="游ゴシック" panose="020B0400000000000000" pitchFamily="50" charset="-128"/>
              </a:rPr>
              <a:t>子ども環境教育情報紙「エコチル」</a:t>
            </a:r>
          </a:p>
        </p:txBody>
      </p:sp>
      <p:pic>
        <p:nvPicPr>
          <p:cNvPr id="1026" name="Picture 2" descr="エコチル4月号">
            <a:extLst>
              <a:ext uri="{FF2B5EF4-FFF2-40B4-BE49-F238E27FC236}">
                <a16:creationId xmlns:a16="http://schemas.microsoft.com/office/drawing/2014/main" id="{482B6073-B7FA-4105-BB4C-99095DAA1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252" y="1514472"/>
            <a:ext cx="3501607" cy="2101800"/>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8EB5592F-1E03-475B-BFD1-60D7F05346B8}"/>
              </a:ext>
            </a:extLst>
          </p:cNvPr>
          <p:cNvSpPr txBox="1"/>
          <p:nvPr/>
        </p:nvSpPr>
        <p:spPr>
          <a:xfrm>
            <a:off x="383741" y="1237473"/>
            <a:ext cx="5525728" cy="276999"/>
          </a:xfrm>
          <a:prstGeom prst="rect">
            <a:avLst/>
          </a:prstGeom>
          <a:noFill/>
        </p:spPr>
        <p:txBody>
          <a:bodyPr wrap="square">
            <a:spAutoFit/>
          </a:bodyPr>
          <a:lstStyle/>
          <a:p>
            <a:pPr marL="352425" indent="-255588">
              <a:tabLst>
                <a:tab pos="352425" algn="l"/>
              </a:tabLst>
            </a:pPr>
            <a:r>
              <a:rPr lang="ja-JP" altLang="en-US" sz="1200" dirty="0">
                <a:latin typeface="Meiryo UI" panose="020B0604030504040204" pitchFamily="50" charset="-128"/>
                <a:ea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月より、大阪府版エコチルを府内小学校に毎月配付</a:t>
            </a:r>
            <a:endParaRPr lang="en-US" altLang="ja-JP" sz="1200" dirty="0">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6F9D9FB9-5425-40FB-9217-F9BB4B9C5D71}"/>
              </a:ext>
            </a:extLst>
          </p:cNvPr>
          <p:cNvSpPr txBox="1"/>
          <p:nvPr/>
        </p:nvSpPr>
        <p:spPr>
          <a:xfrm>
            <a:off x="729252" y="1024701"/>
            <a:ext cx="2855596" cy="276999"/>
          </a:xfrm>
          <a:prstGeom prst="rect">
            <a:avLst/>
          </a:prstGeom>
          <a:noFill/>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株式会社アドバコムとの事業連携協定</a:t>
            </a:r>
          </a:p>
        </p:txBody>
      </p:sp>
      <p:sp>
        <p:nvSpPr>
          <p:cNvPr id="33" name="テキスト ボックス 32">
            <a:extLst>
              <a:ext uri="{FF2B5EF4-FFF2-40B4-BE49-F238E27FC236}">
                <a16:creationId xmlns:a16="http://schemas.microsoft.com/office/drawing/2014/main" id="{F1386A93-A76F-4580-AFD7-C48ACBE06416}"/>
              </a:ext>
            </a:extLst>
          </p:cNvPr>
          <p:cNvSpPr txBox="1"/>
          <p:nvPr/>
        </p:nvSpPr>
        <p:spPr>
          <a:xfrm>
            <a:off x="4847964" y="3725015"/>
            <a:ext cx="4573168" cy="338554"/>
          </a:xfrm>
          <a:prstGeom prst="rect">
            <a:avLst/>
          </a:prstGeom>
          <a:noFill/>
        </p:spPr>
        <p:txBody>
          <a:bodyPr wrap="square">
            <a:spAutoFit/>
          </a:bodyPr>
          <a:lstStyle/>
          <a:p>
            <a:pPr marL="285750" indent="-285750" algn="l">
              <a:buFont typeface="Wingdings" panose="05000000000000000000" pitchFamily="2" charset="2"/>
              <a:buChar char="u"/>
            </a:pPr>
            <a:r>
              <a:rPr lang="ja-JP" altLang="en-US" sz="1600" b="1" i="0" dirty="0">
                <a:solidFill>
                  <a:srgbClr val="222222"/>
                </a:solidFill>
                <a:effectLst/>
                <a:latin typeface="游ゴシック" panose="020B0400000000000000" pitchFamily="50" charset="-128"/>
                <a:ea typeface="游ゴシック" panose="020B0400000000000000" pitchFamily="50" charset="-128"/>
              </a:rPr>
              <a:t>豊かな環境づくり大阪府民会議との連携事業</a:t>
            </a:r>
          </a:p>
        </p:txBody>
      </p:sp>
      <p:pic>
        <p:nvPicPr>
          <p:cNvPr id="1028" name="Picture 4">
            <a:extLst>
              <a:ext uri="{FF2B5EF4-FFF2-40B4-BE49-F238E27FC236}">
                <a16:creationId xmlns:a16="http://schemas.microsoft.com/office/drawing/2014/main" id="{BB9A59D8-521D-4874-8D27-F7DCDD9C77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1084" y="4057025"/>
            <a:ext cx="690620" cy="1227769"/>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481D7440-D13B-41B7-95B7-2C76D9E150BC}"/>
              </a:ext>
            </a:extLst>
          </p:cNvPr>
          <p:cNvSpPr txBox="1"/>
          <p:nvPr/>
        </p:nvSpPr>
        <p:spPr>
          <a:xfrm>
            <a:off x="5024384" y="4357310"/>
            <a:ext cx="3782597" cy="646331"/>
          </a:xfrm>
          <a:prstGeom prst="rect">
            <a:avLst/>
          </a:prstGeom>
          <a:noFill/>
        </p:spPr>
        <p:txBody>
          <a:bodyPr wrap="square">
            <a:spAutoFit/>
          </a:bodyPr>
          <a:lstStyle/>
          <a:p>
            <a:pPr marL="176213" indent="-79375">
              <a:tabLst>
                <a:tab pos="176213" algn="l"/>
              </a:tabLst>
            </a:pPr>
            <a:r>
              <a:rPr lang="ja-JP" altLang="en-US" sz="1200" dirty="0">
                <a:latin typeface="Meiryo UI" panose="020B0604030504040204" pitchFamily="50" charset="-128"/>
                <a:ea typeface="Meiryo UI" panose="020B0604030504040204" pitchFamily="50" charset="-128"/>
              </a:rPr>
              <a:t>・デジタルサイネージや</a:t>
            </a:r>
            <a:r>
              <a:rPr lang="en-US" altLang="ja-JP" sz="1200" dirty="0">
                <a:latin typeface="Meiryo UI" panose="020B0604030504040204" pitchFamily="50" charset="-128"/>
                <a:ea typeface="Meiryo UI" panose="020B0604030504040204" pitchFamily="50" charset="-128"/>
              </a:rPr>
              <a:t>Web</a:t>
            </a:r>
            <a:r>
              <a:rPr lang="ja-JP" altLang="en-US" sz="1200" dirty="0">
                <a:latin typeface="Meiryo UI" panose="020B0604030504040204" pitchFamily="50" charset="-128"/>
                <a:ea typeface="Meiryo UI" panose="020B0604030504040204" pitchFamily="50" charset="-128"/>
              </a:rPr>
              <a:t>サイトに掲載し</a:t>
            </a:r>
            <a:endParaRPr lang="en-US" altLang="ja-JP" sz="1200" dirty="0">
              <a:latin typeface="Meiryo UI" panose="020B0604030504040204" pitchFamily="50" charset="-128"/>
              <a:ea typeface="Meiryo UI" panose="020B0604030504040204" pitchFamily="50" charset="-128"/>
            </a:endParaRPr>
          </a:p>
          <a:p>
            <a:pPr marL="176213" indent="-79375">
              <a:tabLst>
                <a:tab pos="176213" algn="l"/>
              </a:tabLst>
            </a:pPr>
            <a:r>
              <a:rPr lang="ja-JP" altLang="en-US" sz="1200" dirty="0">
                <a:latin typeface="Meiryo UI" panose="020B0604030504040204" pitchFamily="50" charset="-128"/>
                <a:ea typeface="Meiryo UI" panose="020B0604030504040204" pitchFamily="50" charset="-128"/>
              </a:rPr>
              <a:t> 多くの人に共有できる動画・写真を募集</a:t>
            </a:r>
          </a:p>
          <a:p>
            <a:pPr marL="352425" indent="-255588">
              <a:tabLst>
                <a:tab pos="352425" algn="l"/>
              </a:tabLst>
            </a:pPr>
            <a:r>
              <a:rPr lang="ja-JP" altLang="en-US" sz="1200" dirty="0">
                <a:latin typeface="Meiryo UI" panose="020B0604030504040204" pitchFamily="50" charset="-128"/>
                <a:ea typeface="Meiryo UI" panose="020B0604030504040204" pitchFamily="50" charset="-128"/>
              </a:rPr>
              <a:t>・３</a:t>
            </a:r>
            <a:r>
              <a:rPr lang="en-US" altLang="ja-JP" sz="1200" dirty="0">
                <a:latin typeface="Meiryo UI" panose="020B0604030504040204" pitchFamily="50" charset="-128"/>
                <a:ea typeface="Meiryo UI" panose="020B0604030504040204" pitchFamily="50" charset="-128"/>
              </a:rPr>
              <a:t>R</a:t>
            </a:r>
            <a:r>
              <a:rPr lang="ja-JP" altLang="en-US" sz="1200" dirty="0">
                <a:latin typeface="Meiryo UI" panose="020B0604030504040204" pitchFamily="50" charset="-128"/>
                <a:ea typeface="Meiryo UI" panose="020B0604030504040204" pitchFamily="50" charset="-128"/>
              </a:rPr>
              <a:t>キャンペーン、大学生交流会の実施　等</a:t>
            </a:r>
            <a:endParaRPr lang="en-US" altLang="ja-JP" sz="1200" dirty="0">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38A6BD2F-AEA8-4766-842A-6E4FB9C52237}"/>
              </a:ext>
            </a:extLst>
          </p:cNvPr>
          <p:cNvSpPr txBox="1"/>
          <p:nvPr/>
        </p:nvSpPr>
        <p:spPr>
          <a:xfrm>
            <a:off x="376012" y="3722130"/>
            <a:ext cx="3796201" cy="338554"/>
          </a:xfrm>
          <a:prstGeom prst="rect">
            <a:avLst/>
          </a:prstGeom>
          <a:noFill/>
        </p:spPr>
        <p:txBody>
          <a:bodyPr wrap="square">
            <a:spAutoFit/>
          </a:bodyPr>
          <a:lstStyle/>
          <a:p>
            <a:pPr marL="285750" indent="-285750" algn="l">
              <a:buFont typeface="Wingdings" panose="05000000000000000000" pitchFamily="2" charset="2"/>
              <a:buChar char="u"/>
            </a:pPr>
            <a:r>
              <a:rPr lang="ja-JP" altLang="en-US" sz="1600" b="1" i="0" dirty="0">
                <a:solidFill>
                  <a:srgbClr val="222222"/>
                </a:solidFill>
                <a:effectLst/>
                <a:latin typeface="游ゴシック" panose="020B0400000000000000" pitchFamily="50" charset="-128"/>
                <a:ea typeface="游ゴシック" panose="020B0400000000000000" pitchFamily="50" charset="-128"/>
              </a:rPr>
              <a:t>アプリを活用した脱炭素行動の促進</a:t>
            </a:r>
          </a:p>
        </p:txBody>
      </p:sp>
      <p:pic>
        <p:nvPicPr>
          <p:cNvPr id="11" name="図 10">
            <a:extLst>
              <a:ext uri="{FF2B5EF4-FFF2-40B4-BE49-F238E27FC236}">
                <a16:creationId xmlns:a16="http://schemas.microsoft.com/office/drawing/2014/main" id="{2D87B84B-CC06-4697-90C9-ED8EFA9BC349}"/>
              </a:ext>
            </a:extLst>
          </p:cNvPr>
          <p:cNvPicPr>
            <a:picLocks noChangeAspect="1"/>
          </p:cNvPicPr>
          <p:nvPr/>
        </p:nvPicPr>
        <p:blipFill>
          <a:blip r:embed="rId4"/>
          <a:stretch>
            <a:fillRect/>
          </a:stretch>
        </p:blipFill>
        <p:spPr>
          <a:xfrm>
            <a:off x="1714221" y="4976480"/>
            <a:ext cx="2864768" cy="1690143"/>
          </a:xfrm>
          <a:prstGeom prst="rect">
            <a:avLst/>
          </a:prstGeom>
        </p:spPr>
      </p:pic>
      <p:pic>
        <p:nvPicPr>
          <p:cNvPr id="1036" name="Picture 12" descr="スポビーロゴマーク">
            <a:extLst>
              <a:ext uri="{FF2B5EF4-FFF2-40B4-BE49-F238E27FC236}">
                <a16:creationId xmlns:a16="http://schemas.microsoft.com/office/drawing/2014/main" id="{D251E5EC-D400-4E63-B810-D15E371DB2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902" y="4868098"/>
            <a:ext cx="873018" cy="8682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XPOグリーンチャレンジアプリロゴマーク">
            <a:extLst>
              <a:ext uri="{FF2B5EF4-FFF2-40B4-BE49-F238E27FC236}">
                <a16:creationId xmlns:a16="http://schemas.microsoft.com/office/drawing/2014/main" id="{716BDB4C-9B0C-4856-92CA-8E3EB7FAD3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135" y="5769084"/>
            <a:ext cx="924990" cy="900276"/>
          </a:xfrm>
          <a:prstGeom prst="rect">
            <a:avLst/>
          </a:prstGeom>
          <a:noFill/>
          <a:extLst>
            <a:ext uri="{909E8E84-426E-40DD-AFC4-6F175D3DCCD1}">
              <a14:hiddenFill xmlns:a14="http://schemas.microsoft.com/office/drawing/2010/main">
                <a:solidFill>
                  <a:srgbClr val="FFFFFF"/>
                </a:solidFill>
              </a14:hiddenFill>
            </a:ext>
          </a:extLst>
        </p:spPr>
      </p:pic>
      <p:sp>
        <p:nvSpPr>
          <p:cNvPr id="51" name="テキスト ボックス 50">
            <a:extLst>
              <a:ext uri="{FF2B5EF4-FFF2-40B4-BE49-F238E27FC236}">
                <a16:creationId xmlns:a16="http://schemas.microsoft.com/office/drawing/2014/main" id="{322CE005-2E7A-4349-904F-AEE0612CD2CB}"/>
              </a:ext>
            </a:extLst>
          </p:cNvPr>
          <p:cNvSpPr txBox="1"/>
          <p:nvPr/>
        </p:nvSpPr>
        <p:spPr>
          <a:xfrm>
            <a:off x="463756" y="4166542"/>
            <a:ext cx="4573168" cy="646331"/>
          </a:xfrm>
          <a:prstGeom prst="rect">
            <a:avLst/>
          </a:prstGeom>
          <a:noFill/>
        </p:spPr>
        <p:txBody>
          <a:bodyPr wrap="square">
            <a:spAutoFit/>
          </a:bodyPr>
          <a:lstStyle/>
          <a:p>
            <a:pPr marL="182563" indent="-85725">
              <a:tabLst>
                <a:tab pos="182563" algn="l"/>
              </a:tabLst>
            </a:pPr>
            <a:r>
              <a:rPr lang="ja-JP" altLang="en-US" sz="1200" dirty="0">
                <a:latin typeface="Meiryo UI" panose="020B0604030504040204" pitchFamily="50" charset="-128"/>
                <a:ea typeface="Meiryo UI" panose="020B0604030504040204" pitchFamily="50" charset="-128"/>
              </a:rPr>
              <a:t>・脱炭素行動変容アプリを活用して脱炭素行動（マイボトル持参や廃食用油回収等）や</a:t>
            </a:r>
            <a:r>
              <a:rPr lang="en-US" altLang="ja-JP" sz="1200" dirty="0">
                <a:latin typeface="Meiryo UI" panose="020B0604030504040204" pitchFamily="50" charset="-128"/>
                <a:ea typeface="Meiryo UI" panose="020B0604030504040204" pitchFamily="50" charset="-128"/>
              </a:rPr>
              <a:t>CO</a:t>
            </a:r>
            <a:r>
              <a:rPr lang="en-US" altLang="ja-JP" sz="10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削減量を見える化するとともに、脱炭素行動啓発キャンペーンを実施</a:t>
            </a:r>
            <a:endParaRPr lang="en-US" altLang="ja-JP" sz="1200" dirty="0">
              <a:latin typeface="Meiryo UI" panose="020B0604030504040204" pitchFamily="50" charset="-128"/>
              <a:ea typeface="Meiryo UI" panose="020B0604030504040204" pitchFamily="50" charset="-128"/>
            </a:endParaRPr>
          </a:p>
        </p:txBody>
      </p:sp>
      <p:sp>
        <p:nvSpPr>
          <p:cNvPr id="53" name="正方形/長方形 52">
            <a:extLst>
              <a:ext uri="{FF2B5EF4-FFF2-40B4-BE49-F238E27FC236}">
                <a16:creationId xmlns:a16="http://schemas.microsoft.com/office/drawing/2014/main" id="{1F76BEC5-9942-4F50-81B0-198EAB6AE382}"/>
              </a:ext>
            </a:extLst>
          </p:cNvPr>
          <p:cNvSpPr/>
          <p:nvPr/>
        </p:nvSpPr>
        <p:spPr>
          <a:xfrm>
            <a:off x="5024384" y="5813108"/>
            <a:ext cx="4753140" cy="1000664"/>
          </a:xfrm>
          <a:prstGeom prst="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spcBef>
                <a:spcPts val="600"/>
              </a:spcBef>
            </a:pPr>
            <a:endParaRPr kumimoji="1" lang="en-US" altLang="ja-JP" sz="1600" b="1" kern="0" spc="100" dirty="0">
              <a:solidFill>
                <a:schemeClr val="tx1">
                  <a:lumMod val="75000"/>
                  <a:lumOff val="25000"/>
                </a:schemeClr>
              </a:solidFill>
            </a:endParaRPr>
          </a:p>
        </p:txBody>
      </p:sp>
      <p:sp>
        <p:nvSpPr>
          <p:cNvPr id="54" name="テキスト ボックス 53">
            <a:extLst>
              <a:ext uri="{FF2B5EF4-FFF2-40B4-BE49-F238E27FC236}">
                <a16:creationId xmlns:a16="http://schemas.microsoft.com/office/drawing/2014/main" id="{B369459C-D0DF-4EDE-841D-27C0DA86617E}"/>
              </a:ext>
            </a:extLst>
          </p:cNvPr>
          <p:cNvSpPr txBox="1"/>
          <p:nvPr/>
        </p:nvSpPr>
        <p:spPr>
          <a:xfrm>
            <a:off x="5010780" y="5847088"/>
            <a:ext cx="3796201" cy="338554"/>
          </a:xfrm>
          <a:prstGeom prst="rect">
            <a:avLst/>
          </a:prstGeom>
          <a:noFill/>
        </p:spPr>
        <p:txBody>
          <a:bodyPr wrap="square">
            <a:spAutoFit/>
          </a:bodyPr>
          <a:lstStyle/>
          <a:p>
            <a:pPr marL="285750" indent="-285750" algn="l">
              <a:buFont typeface="Wingdings" panose="05000000000000000000" pitchFamily="2" charset="2"/>
              <a:buChar char="u"/>
            </a:pPr>
            <a:r>
              <a:rPr lang="ja-JP" altLang="en-US" sz="1600" b="1" i="0" dirty="0">
                <a:solidFill>
                  <a:srgbClr val="222222"/>
                </a:solidFill>
                <a:effectLst/>
                <a:latin typeface="游ゴシック" panose="020B0400000000000000" pitchFamily="50" charset="-128"/>
                <a:ea typeface="游ゴシック" panose="020B0400000000000000" pitchFamily="50" charset="-128"/>
              </a:rPr>
              <a:t>令和７年度新規事業</a:t>
            </a:r>
          </a:p>
        </p:txBody>
      </p:sp>
      <p:sp>
        <p:nvSpPr>
          <p:cNvPr id="55" name="テキスト ボックス 54">
            <a:extLst>
              <a:ext uri="{FF2B5EF4-FFF2-40B4-BE49-F238E27FC236}">
                <a16:creationId xmlns:a16="http://schemas.microsoft.com/office/drawing/2014/main" id="{55DD8214-4B24-4161-A945-4E98D0BBCF84}"/>
              </a:ext>
            </a:extLst>
          </p:cNvPr>
          <p:cNvSpPr txBox="1"/>
          <p:nvPr/>
        </p:nvSpPr>
        <p:spPr>
          <a:xfrm>
            <a:off x="5046172" y="6075108"/>
            <a:ext cx="4731352" cy="738664"/>
          </a:xfrm>
          <a:prstGeom prst="rect">
            <a:avLst/>
          </a:prstGeom>
          <a:noFill/>
        </p:spPr>
        <p:txBody>
          <a:bodyPr wrap="square">
            <a:spAutoFit/>
          </a:bodyPr>
          <a:lstStyle/>
          <a:p>
            <a:pPr marL="182563" indent="-85725">
              <a:tabLst>
                <a:tab pos="182563" algn="l"/>
              </a:tabLst>
            </a:pPr>
            <a:r>
              <a:rPr lang="ja-JP" altLang="en-US" sz="1400" dirty="0">
                <a:latin typeface="Meiryo UI" panose="020B0604030504040204" pitchFamily="50" charset="-128"/>
                <a:ea typeface="Meiryo UI" panose="020B0604030504040204" pitchFamily="50" charset="-128"/>
              </a:rPr>
              <a:t>・高校と事業者連携のためのデジタルカタログ制作</a:t>
            </a:r>
            <a:endParaRPr lang="en-US" altLang="ja-JP" sz="1400" dirty="0">
              <a:latin typeface="Meiryo UI" panose="020B0604030504040204" pitchFamily="50" charset="-128"/>
              <a:ea typeface="Meiryo UI" panose="020B0604030504040204" pitchFamily="50" charset="-128"/>
            </a:endParaRPr>
          </a:p>
          <a:p>
            <a:pPr marL="182563" indent="-85725">
              <a:tabLst>
                <a:tab pos="182563" algn="l"/>
              </a:tabLst>
            </a:pPr>
            <a:r>
              <a:rPr lang="ja-JP" altLang="en-US" sz="1400" dirty="0">
                <a:latin typeface="Meiryo UI" panose="020B0604030504040204" pitchFamily="50" charset="-128"/>
                <a:ea typeface="Meiryo UI" panose="020B0604030504040204" pitchFamily="50" charset="-128"/>
              </a:rPr>
              <a:t>・幼児期の環境教育実践者育成事業</a:t>
            </a:r>
            <a:endParaRPr lang="en-US" altLang="ja-JP" sz="1400" dirty="0">
              <a:latin typeface="Meiryo UI" panose="020B0604030504040204" pitchFamily="50" charset="-128"/>
              <a:ea typeface="Meiryo UI" panose="020B0604030504040204" pitchFamily="50" charset="-128"/>
            </a:endParaRPr>
          </a:p>
          <a:p>
            <a:pPr marL="182563" indent="-85725">
              <a:tabLst>
                <a:tab pos="182563" algn="l"/>
              </a:tabLst>
            </a:pPr>
            <a:r>
              <a:rPr lang="ja-JP" altLang="en-US" sz="1400" dirty="0">
                <a:latin typeface="Meiryo UI" panose="020B0604030504040204" pitchFamily="50" charset="-128"/>
                <a:ea typeface="Meiryo UI" panose="020B0604030504040204" pitchFamily="50" charset="-128"/>
              </a:rPr>
              <a:t>・大阪ウィークの環境イベント</a:t>
            </a:r>
            <a:endParaRPr lang="en-US" altLang="ja-JP" sz="1400" dirty="0">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8B36F501-E04B-4A45-AF77-F7FB24B9E18E}"/>
              </a:ext>
            </a:extLst>
          </p:cNvPr>
          <p:cNvSpPr txBox="1"/>
          <p:nvPr/>
        </p:nvSpPr>
        <p:spPr>
          <a:xfrm>
            <a:off x="4727350" y="764704"/>
            <a:ext cx="4906170" cy="584775"/>
          </a:xfrm>
          <a:prstGeom prst="rect">
            <a:avLst/>
          </a:prstGeom>
          <a:noFill/>
        </p:spPr>
        <p:txBody>
          <a:bodyPr wrap="square">
            <a:spAutoFit/>
          </a:bodyPr>
          <a:lstStyle/>
          <a:p>
            <a:pPr marL="285750" indent="-285750" algn="l">
              <a:buFont typeface="Wingdings" panose="05000000000000000000" pitchFamily="2" charset="2"/>
              <a:buChar char="u"/>
            </a:pPr>
            <a:r>
              <a:rPr lang="zh-TW" altLang="en-US" sz="1600" b="1" i="0" dirty="0">
                <a:solidFill>
                  <a:srgbClr val="222222"/>
                </a:solidFill>
                <a:effectLst/>
                <a:latin typeface="游ゴシック" panose="020B0400000000000000" pitchFamily="50" charset="-128"/>
                <a:ea typeface="游ゴシック" panose="020B0400000000000000" pitchFamily="50" charset="-128"/>
              </a:rPr>
              <a:t>環境学習教材</a:t>
            </a:r>
            <a:r>
              <a:rPr lang="ja-JP" altLang="en-US" sz="1600" b="1" i="0" dirty="0">
                <a:solidFill>
                  <a:srgbClr val="222222"/>
                </a:solidFill>
                <a:effectLst/>
                <a:latin typeface="游ゴシック" panose="020B0400000000000000" pitchFamily="50" charset="-128"/>
                <a:ea typeface="游ゴシック" panose="020B0400000000000000" pitchFamily="50" charset="-128"/>
              </a:rPr>
              <a:t>ポータルサイト</a:t>
            </a:r>
            <a:endParaRPr lang="en-US" altLang="ja-JP" sz="1600" b="1" i="0" dirty="0">
              <a:solidFill>
                <a:srgbClr val="222222"/>
              </a:solidFill>
              <a:effectLst/>
              <a:latin typeface="游ゴシック" panose="020B0400000000000000" pitchFamily="50" charset="-128"/>
              <a:ea typeface="游ゴシック" panose="020B0400000000000000" pitchFamily="50" charset="-128"/>
            </a:endParaRPr>
          </a:p>
          <a:p>
            <a:pPr marL="285750" indent="-285750" algn="l">
              <a:buFont typeface="Wingdings" panose="05000000000000000000" pitchFamily="2" charset="2"/>
              <a:buChar char="u"/>
            </a:pPr>
            <a:endParaRPr lang="ja-JP" altLang="en-US" sz="1600" b="1" i="0" dirty="0">
              <a:solidFill>
                <a:srgbClr val="222222"/>
              </a:solidFill>
              <a:effectLst/>
              <a:latin typeface="游ゴシック" panose="020B0400000000000000" pitchFamily="50" charset="-128"/>
              <a:ea typeface="游ゴシック" panose="020B0400000000000000" pitchFamily="50" charset="-128"/>
            </a:endParaRPr>
          </a:p>
        </p:txBody>
      </p:sp>
      <p:sp>
        <p:nvSpPr>
          <p:cNvPr id="58" name="テキスト ボックス 57">
            <a:extLst>
              <a:ext uri="{FF2B5EF4-FFF2-40B4-BE49-F238E27FC236}">
                <a16:creationId xmlns:a16="http://schemas.microsoft.com/office/drawing/2014/main" id="{5A97A447-A8BC-4DDF-9D50-A6303DD888E2}"/>
              </a:ext>
            </a:extLst>
          </p:cNvPr>
          <p:cNvSpPr txBox="1"/>
          <p:nvPr/>
        </p:nvSpPr>
        <p:spPr>
          <a:xfrm>
            <a:off x="4920452" y="1036624"/>
            <a:ext cx="4831252" cy="461665"/>
          </a:xfrm>
          <a:prstGeom prst="rect">
            <a:avLst/>
          </a:prstGeom>
          <a:noFill/>
        </p:spPr>
        <p:txBody>
          <a:bodyPr wrap="square">
            <a:spAutoFit/>
          </a:bodyPr>
          <a:lstStyle/>
          <a:p>
            <a:r>
              <a:rPr lang="ja-JP" altLang="en-US" sz="1200" u="none" strike="noStrike" dirty="0">
                <a:effectLst/>
                <a:latin typeface="Meiryo UI" panose="020B0604030504040204" pitchFamily="50" charset="-128"/>
                <a:ea typeface="Meiryo UI" panose="020B0604030504040204" pitchFamily="50" charset="-128"/>
              </a:rPr>
              <a:t>・幼稚園（こども園含む）・小学校・中学校・高校の各教育課程や年齢層に応じたコンテンツの作成・情報提供</a:t>
            </a:r>
            <a:endParaRPr lang="ja-JP" altLang="en-US" sz="3600" dirty="0">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7D216615-4E62-4DC7-A582-8105D3654118}"/>
              </a:ext>
            </a:extLst>
          </p:cNvPr>
          <p:cNvSpPr txBox="1"/>
          <p:nvPr/>
        </p:nvSpPr>
        <p:spPr>
          <a:xfrm>
            <a:off x="4847964" y="4955158"/>
            <a:ext cx="4906170" cy="830997"/>
          </a:xfrm>
          <a:prstGeom prst="rect">
            <a:avLst/>
          </a:prstGeom>
          <a:noFill/>
        </p:spPr>
        <p:txBody>
          <a:bodyPr wrap="square">
            <a:spAutoFit/>
          </a:bodyPr>
          <a:lstStyle/>
          <a:p>
            <a:pPr marL="285750" indent="-285750" algn="l">
              <a:buFont typeface="Wingdings" panose="05000000000000000000" pitchFamily="2" charset="2"/>
              <a:buChar char="u"/>
            </a:pPr>
            <a:r>
              <a:rPr lang="ja-JP" altLang="en-US" sz="1600" b="1" i="0" dirty="0">
                <a:solidFill>
                  <a:srgbClr val="222222"/>
                </a:solidFill>
                <a:effectLst/>
                <a:latin typeface="游ゴシック" panose="020B0400000000000000" pitchFamily="50" charset="-128"/>
                <a:ea typeface="游ゴシック" panose="020B0400000000000000" pitchFamily="50" charset="-128"/>
              </a:rPr>
              <a:t>大阪府地球温暖化防止活動推進センター、</a:t>
            </a:r>
            <a:endParaRPr lang="en-US" altLang="ja-JP" sz="1600" b="1" i="0" dirty="0">
              <a:solidFill>
                <a:srgbClr val="222222"/>
              </a:solidFill>
              <a:effectLst/>
              <a:latin typeface="游ゴシック" panose="020B0400000000000000" pitchFamily="50" charset="-128"/>
              <a:ea typeface="游ゴシック" panose="020B0400000000000000" pitchFamily="50" charset="-128"/>
            </a:endParaRPr>
          </a:p>
          <a:p>
            <a:pPr algn="l"/>
            <a:r>
              <a:rPr lang="ja-JP" altLang="en-US" sz="1600" b="1" i="0" dirty="0">
                <a:solidFill>
                  <a:srgbClr val="222222"/>
                </a:solidFill>
                <a:effectLst/>
                <a:latin typeface="游ゴシック" panose="020B0400000000000000" pitchFamily="50" charset="-128"/>
                <a:ea typeface="游ゴシック" panose="020B0400000000000000" pitchFamily="50" charset="-128"/>
              </a:rPr>
              <a:t>　  市町村等と連携した家庭の取組</a:t>
            </a:r>
            <a:endParaRPr lang="en-US" altLang="ja-JP" sz="1600" b="1" i="0" dirty="0">
              <a:solidFill>
                <a:srgbClr val="222222"/>
              </a:solidFill>
              <a:effectLst/>
              <a:latin typeface="游ゴシック" panose="020B0400000000000000" pitchFamily="50" charset="-128"/>
              <a:ea typeface="游ゴシック" panose="020B0400000000000000" pitchFamily="50" charset="-128"/>
            </a:endParaRPr>
          </a:p>
          <a:p>
            <a:pPr marL="285750" indent="-285750" algn="l">
              <a:buFont typeface="Wingdings" panose="05000000000000000000" pitchFamily="2" charset="2"/>
              <a:buChar char="u"/>
            </a:pPr>
            <a:r>
              <a:rPr lang="ja-JP" altLang="en-US" sz="1600" b="1" i="0" dirty="0">
                <a:solidFill>
                  <a:srgbClr val="222222"/>
                </a:solidFill>
                <a:effectLst/>
                <a:latin typeface="游ゴシック" panose="020B0400000000000000" pitchFamily="50" charset="-128"/>
                <a:ea typeface="游ゴシック" panose="020B0400000000000000" pitchFamily="50" charset="-128"/>
              </a:rPr>
              <a:t>おおさか環境賞・</a:t>
            </a:r>
            <a:r>
              <a:rPr lang="zh-TW" altLang="en-US" sz="1600" b="1" i="0" dirty="0">
                <a:solidFill>
                  <a:srgbClr val="222222"/>
                </a:solidFill>
                <a:effectLst/>
                <a:latin typeface="游ゴシック" panose="020B0400000000000000" pitchFamily="50" charset="-128"/>
                <a:ea typeface="游ゴシック" panose="020B0400000000000000" pitchFamily="50" charset="-128"/>
              </a:rPr>
              <a:t>大阪府環境保全活動補助金</a:t>
            </a:r>
            <a:endParaRPr lang="en-US" altLang="ja-JP" sz="1600" b="1" i="0" dirty="0">
              <a:solidFill>
                <a:srgbClr val="222222"/>
              </a:solidFill>
              <a:effectLst/>
              <a:latin typeface="游ゴシック" panose="020B0400000000000000" pitchFamily="50" charset="-128"/>
              <a:ea typeface="游ゴシック" panose="020B0400000000000000" pitchFamily="50" charset="-128"/>
            </a:endParaRPr>
          </a:p>
        </p:txBody>
      </p:sp>
      <p:pic>
        <p:nvPicPr>
          <p:cNvPr id="3" name="図 2">
            <a:extLst>
              <a:ext uri="{FF2B5EF4-FFF2-40B4-BE49-F238E27FC236}">
                <a16:creationId xmlns:a16="http://schemas.microsoft.com/office/drawing/2014/main" id="{C67E7AB6-8ADB-4888-9B77-690DA6720100}"/>
              </a:ext>
            </a:extLst>
          </p:cNvPr>
          <p:cNvPicPr>
            <a:picLocks noChangeAspect="1"/>
          </p:cNvPicPr>
          <p:nvPr/>
        </p:nvPicPr>
        <p:blipFill>
          <a:blip r:embed="rId7"/>
          <a:stretch>
            <a:fillRect/>
          </a:stretch>
        </p:blipFill>
        <p:spPr>
          <a:xfrm>
            <a:off x="5764464" y="1533788"/>
            <a:ext cx="2912194" cy="2114527"/>
          </a:xfrm>
          <a:prstGeom prst="rect">
            <a:avLst/>
          </a:prstGeom>
          <a:ln w="6350">
            <a:solidFill>
              <a:srgbClr val="000000"/>
            </a:solidFill>
          </a:ln>
        </p:spPr>
      </p:pic>
      <p:sp>
        <p:nvSpPr>
          <p:cNvPr id="29" name="テキスト ボックス 28">
            <a:extLst>
              <a:ext uri="{FF2B5EF4-FFF2-40B4-BE49-F238E27FC236}">
                <a16:creationId xmlns:a16="http://schemas.microsoft.com/office/drawing/2014/main" id="{89C7BB37-6093-4A6B-9F65-0DF890CC1671}"/>
              </a:ext>
            </a:extLst>
          </p:cNvPr>
          <p:cNvSpPr txBox="1"/>
          <p:nvPr/>
        </p:nvSpPr>
        <p:spPr>
          <a:xfrm>
            <a:off x="729252" y="3976064"/>
            <a:ext cx="2855596" cy="276999"/>
          </a:xfrm>
          <a:prstGeom prst="rect">
            <a:avLst/>
          </a:prstGeom>
          <a:noFill/>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株式会社スタジオスポビー等との連携</a:t>
            </a:r>
          </a:p>
        </p:txBody>
      </p:sp>
      <p:sp>
        <p:nvSpPr>
          <p:cNvPr id="32" name="テキスト ボックス 31">
            <a:extLst>
              <a:ext uri="{FF2B5EF4-FFF2-40B4-BE49-F238E27FC236}">
                <a16:creationId xmlns:a16="http://schemas.microsoft.com/office/drawing/2014/main" id="{CE1D3B5D-C1A8-41FA-B0D2-3EFE16228331}"/>
              </a:ext>
            </a:extLst>
          </p:cNvPr>
          <p:cNvSpPr txBox="1"/>
          <p:nvPr/>
        </p:nvSpPr>
        <p:spPr>
          <a:xfrm>
            <a:off x="5157647" y="3947820"/>
            <a:ext cx="4052080" cy="461665"/>
          </a:xfrm>
          <a:prstGeom prst="rect">
            <a:avLst/>
          </a:prstGeom>
          <a:noFill/>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府民・事業者・行政の協働の場</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大阪府環境基本条例に基づいて、平成</a:t>
            </a:r>
            <a:r>
              <a:rPr lang="en-US" altLang="ja-JP" sz="1200" dirty="0">
                <a:latin typeface="Meiryo UI" panose="020B0604030504040204" pitchFamily="50" charset="-128"/>
                <a:ea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rPr>
              <a:t>月に設置</a:t>
            </a:r>
          </a:p>
        </p:txBody>
      </p:sp>
      <p:sp>
        <p:nvSpPr>
          <p:cNvPr id="27" name="正方形/長方形 26">
            <a:extLst>
              <a:ext uri="{FF2B5EF4-FFF2-40B4-BE49-F238E27FC236}">
                <a16:creationId xmlns:a16="http://schemas.microsoft.com/office/drawing/2014/main" id="{4ADE1C92-7C53-4E03-B292-A2F1897400EA}"/>
              </a:ext>
            </a:extLst>
          </p:cNvPr>
          <p:cNvSpPr/>
          <p:nvPr/>
        </p:nvSpPr>
        <p:spPr>
          <a:xfrm>
            <a:off x="175459" y="417926"/>
            <a:ext cx="2689309" cy="325963"/>
          </a:xfrm>
          <a:prstGeom prst="rect">
            <a:avLst/>
          </a:prstGeom>
          <a:solidFill>
            <a:srgbClr val="00000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latin typeface="Yu Gothic UI" panose="020B0500000000000000" pitchFamily="34" charset="-128"/>
                <a:ea typeface="Yu Gothic UI" panose="020B0500000000000000" pitchFamily="34" charset="-128"/>
              </a:rPr>
              <a:t>意識改革と行動喚起</a:t>
            </a:r>
          </a:p>
        </p:txBody>
      </p:sp>
    </p:spTree>
    <p:extLst>
      <p:ext uri="{BB962C8B-B14F-4D97-AF65-F5344CB8AC3E}">
        <p14:creationId xmlns:p14="http://schemas.microsoft.com/office/powerpoint/2010/main" val="3697149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3">
            <a:extLst>
              <a:ext uri="{FF2B5EF4-FFF2-40B4-BE49-F238E27FC236}">
                <a16:creationId xmlns:a16="http://schemas.microsoft.com/office/drawing/2014/main" id="{69D51D1F-001D-47A2-AF76-3CD3B5655792}"/>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a:spcBef>
                <a:spcPts val="3000"/>
              </a:spcBef>
            </a:pPr>
            <a:r>
              <a:rPr lang="ja-JP" altLang="en-US" sz="2000" b="1" dirty="0">
                <a:latin typeface="Meiryo UI" panose="020B0604030504040204" pitchFamily="50" charset="-128"/>
                <a:ea typeface="Meiryo UI" panose="020B0604030504040204" pitchFamily="50" charset="-128"/>
              </a:rPr>
              <a:t>　２－１　府民の行動変容（現行計画における主な施策）</a:t>
            </a:r>
          </a:p>
        </p:txBody>
      </p:sp>
      <p:sp>
        <p:nvSpPr>
          <p:cNvPr id="10" name="スライド番号プレースホルダー 9">
            <a:extLst>
              <a:ext uri="{FF2B5EF4-FFF2-40B4-BE49-F238E27FC236}">
                <a16:creationId xmlns:a16="http://schemas.microsoft.com/office/drawing/2014/main" id="{1C5D63DF-3B69-820C-7A08-B055A043BBBD}"/>
              </a:ext>
            </a:extLst>
          </p:cNvPr>
          <p:cNvSpPr>
            <a:spLocks noGrp="1"/>
          </p:cNvSpPr>
          <p:nvPr>
            <p:ph type="sldNum" sz="quarter" idx="12"/>
          </p:nvPr>
        </p:nvSpPr>
        <p:spPr>
          <a:xfrm>
            <a:off x="7593258" y="1106"/>
            <a:ext cx="2311400" cy="365125"/>
          </a:xfrm>
        </p:spPr>
        <p:txBody>
          <a:bodyPr vert="horz" lIns="91440" tIns="45720" rIns="91440" bIns="45720" rtlCol="0" anchor="ctr"/>
          <a:lstStyle/>
          <a:p>
            <a:fld id="{03334358-8247-4568-97F9-9763B8C66191}" type="slidenum">
              <a:rPr lang="ja-JP" altLang="en-US" sz="1400" b="1">
                <a:solidFill>
                  <a:schemeClr val="bg1"/>
                </a:solidFill>
                <a:latin typeface="BIZ UDPゴシック" panose="020B0400000000000000" pitchFamily="50" charset="-128"/>
                <a:ea typeface="BIZ UDPゴシック" panose="020B0400000000000000" pitchFamily="50" charset="-128"/>
              </a:rPr>
              <a:pPr/>
              <a:t>6</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D62019B1-EA55-4517-B3E0-D94677DC03F3}"/>
              </a:ext>
            </a:extLst>
          </p:cNvPr>
          <p:cNvSpPr/>
          <p:nvPr/>
        </p:nvSpPr>
        <p:spPr>
          <a:xfrm>
            <a:off x="351809" y="3397906"/>
            <a:ext cx="2621862" cy="407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spcBef>
                <a:spcPts val="600"/>
              </a:spcBef>
            </a:pPr>
            <a:endParaRPr kumimoji="1" lang="ja-JP" altLang="en-US" b="1" kern="0" spc="100" dirty="0">
              <a:solidFill>
                <a:schemeClr val="tx1">
                  <a:lumMod val="75000"/>
                  <a:lumOff val="25000"/>
                </a:schemeClr>
              </a:solidFill>
              <a:latin typeface="BIZ UDゴシック" panose="020B0400000000000000" pitchFamily="49" charset="-128"/>
              <a:ea typeface="BIZ UDゴシック" panose="020B0400000000000000" pitchFamily="49" charset="-128"/>
            </a:endParaRPr>
          </a:p>
        </p:txBody>
      </p:sp>
      <p:sp>
        <p:nvSpPr>
          <p:cNvPr id="46" name="テキスト ボックス 45">
            <a:extLst>
              <a:ext uri="{FF2B5EF4-FFF2-40B4-BE49-F238E27FC236}">
                <a16:creationId xmlns:a16="http://schemas.microsoft.com/office/drawing/2014/main" id="{38A6BD2F-AEA8-4766-842A-6E4FB9C52237}"/>
              </a:ext>
            </a:extLst>
          </p:cNvPr>
          <p:cNvSpPr txBox="1"/>
          <p:nvPr/>
        </p:nvSpPr>
        <p:spPr>
          <a:xfrm>
            <a:off x="464843" y="3549119"/>
            <a:ext cx="5693823" cy="338554"/>
          </a:xfrm>
          <a:prstGeom prst="rect">
            <a:avLst/>
          </a:prstGeom>
          <a:noFill/>
        </p:spPr>
        <p:txBody>
          <a:bodyPr wrap="square">
            <a:spAutoFit/>
          </a:bodyPr>
          <a:lstStyle/>
          <a:p>
            <a:pPr marL="285750" indent="-285750" algn="l">
              <a:buFont typeface="Wingdings" panose="05000000000000000000" pitchFamily="2" charset="2"/>
              <a:buChar char="u"/>
            </a:pPr>
            <a:r>
              <a:rPr lang="en-US" altLang="ja-JP" sz="1600" b="1" i="0" dirty="0">
                <a:solidFill>
                  <a:srgbClr val="222222"/>
                </a:solidFill>
                <a:effectLst/>
                <a:latin typeface="游ゴシック" panose="020B0400000000000000" pitchFamily="50" charset="-128"/>
                <a:ea typeface="游ゴシック" panose="020B0400000000000000" pitchFamily="50" charset="-128"/>
              </a:rPr>
              <a:t>Z</a:t>
            </a:r>
            <a:r>
              <a:rPr lang="ja-JP" altLang="en-US" sz="1600" b="1" i="0" dirty="0">
                <a:solidFill>
                  <a:srgbClr val="222222"/>
                </a:solidFill>
                <a:effectLst/>
                <a:latin typeface="游ゴシック" panose="020B0400000000000000" pitchFamily="50" charset="-128"/>
                <a:ea typeface="游ゴシック" panose="020B0400000000000000" pitchFamily="50" charset="-128"/>
              </a:rPr>
              <a:t>世代によるビジネスコンテスト（デカボチャレンジ）</a:t>
            </a:r>
          </a:p>
        </p:txBody>
      </p:sp>
      <p:sp>
        <p:nvSpPr>
          <p:cNvPr id="6" name="テキスト ボックス 5">
            <a:extLst>
              <a:ext uri="{FF2B5EF4-FFF2-40B4-BE49-F238E27FC236}">
                <a16:creationId xmlns:a16="http://schemas.microsoft.com/office/drawing/2014/main" id="{7004DAE2-FF0B-4981-99D9-1EE09A881D6F}"/>
              </a:ext>
            </a:extLst>
          </p:cNvPr>
          <p:cNvSpPr txBox="1"/>
          <p:nvPr/>
        </p:nvSpPr>
        <p:spPr>
          <a:xfrm>
            <a:off x="820659" y="3802492"/>
            <a:ext cx="3287644" cy="276999"/>
          </a:xfrm>
          <a:prstGeom prst="rect">
            <a:avLst/>
          </a:prstGeom>
          <a:noFill/>
        </p:spPr>
        <p:txBody>
          <a:bodyPr wrap="square">
            <a:spAutoFit/>
          </a:bodyPr>
          <a:lstStyle/>
          <a:p>
            <a:r>
              <a:rPr lang="en-US" altLang="ja-JP" sz="1200" dirty="0">
                <a:latin typeface="Meiryo UI" panose="020B0604030504040204" pitchFamily="50" charset="-128"/>
                <a:ea typeface="Meiryo UI" panose="020B0604030504040204" pitchFamily="50" charset="-128"/>
              </a:rPr>
              <a:t>※Earth hacks</a:t>
            </a:r>
            <a:r>
              <a:rPr lang="ja-JP" altLang="en-US" sz="1200" dirty="0">
                <a:latin typeface="Meiryo UI" panose="020B0604030504040204" pitchFamily="50" charset="-128"/>
                <a:ea typeface="Meiryo UI" panose="020B0604030504040204" pitchFamily="50" charset="-128"/>
              </a:rPr>
              <a:t>株式会社との事業連携協定</a:t>
            </a:r>
          </a:p>
        </p:txBody>
      </p:sp>
      <p:sp>
        <p:nvSpPr>
          <p:cNvPr id="8" name="テキスト ボックス 7">
            <a:extLst>
              <a:ext uri="{FF2B5EF4-FFF2-40B4-BE49-F238E27FC236}">
                <a16:creationId xmlns:a16="http://schemas.microsoft.com/office/drawing/2014/main" id="{7B8C641D-1058-49EA-ACE2-B21FC618BC10}"/>
              </a:ext>
            </a:extLst>
          </p:cNvPr>
          <p:cNvSpPr txBox="1"/>
          <p:nvPr/>
        </p:nvSpPr>
        <p:spPr>
          <a:xfrm>
            <a:off x="2575042" y="5666604"/>
            <a:ext cx="4999702" cy="371512"/>
          </a:xfrm>
          <a:prstGeom prst="rect">
            <a:avLst/>
          </a:prstGeom>
          <a:noFill/>
        </p:spPr>
        <p:txBody>
          <a:bodyPr wrap="square">
            <a:spAutoFit/>
          </a:bodyPr>
          <a:lstStyle/>
          <a:p>
            <a:endParaRPr lang="ja-JP" altLang="en-US" dirty="0"/>
          </a:p>
        </p:txBody>
      </p:sp>
      <p:sp>
        <p:nvSpPr>
          <p:cNvPr id="9" name="テキスト ボックス 8">
            <a:extLst>
              <a:ext uri="{FF2B5EF4-FFF2-40B4-BE49-F238E27FC236}">
                <a16:creationId xmlns:a16="http://schemas.microsoft.com/office/drawing/2014/main" id="{B481F47F-0B49-4300-AF89-9B0ABDF96600}"/>
              </a:ext>
            </a:extLst>
          </p:cNvPr>
          <p:cNvSpPr txBox="1"/>
          <p:nvPr/>
        </p:nvSpPr>
        <p:spPr>
          <a:xfrm>
            <a:off x="287322" y="4028721"/>
            <a:ext cx="7809619" cy="646331"/>
          </a:xfrm>
          <a:prstGeom prst="rect">
            <a:avLst/>
          </a:prstGeom>
          <a:noFill/>
        </p:spPr>
        <p:txBody>
          <a:bodyPr wrap="square">
            <a:spAutoFit/>
          </a:bodyPr>
          <a:lstStyle/>
          <a:p>
            <a:pPr marL="352425" indent="-255588">
              <a:tabLst>
                <a:tab pos="352425" algn="l"/>
              </a:tabLst>
            </a:pPr>
            <a:r>
              <a:rPr lang="ja-JP" altLang="en-US" sz="1200" dirty="0">
                <a:latin typeface="Meiryo UI" panose="020B0604030504040204" pitchFamily="50" charset="-128"/>
                <a:ea typeface="Meiryo UI" panose="020B0604030504040204" pitchFamily="50" charset="-128"/>
              </a:rPr>
              <a:t>   ・社会課題の中でも特に世界の潮流となっている「脱炭素」（</a:t>
            </a:r>
            <a:r>
              <a:rPr lang="en-US" altLang="ja-JP" sz="1200" dirty="0">
                <a:latin typeface="Meiryo UI" panose="020B0604030504040204" pitchFamily="50" charset="-128"/>
                <a:ea typeface="Meiryo UI" panose="020B0604030504040204" pitchFamily="50" charset="-128"/>
              </a:rPr>
              <a:t>=Decarbonization“</a:t>
            </a:r>
            <a:r>
              <a:rPr lang="ja-JP" altLang="en-US" sz="1200" dirty="0">
                <a:latin typeface="Meiryo UI" panose="020B0604030504040204" pitchFamily="50" charset="-128"/>
                <a:ea typeface="Meiryo UI" panose="020B0604030504040204" pitchFamily="50" charset="-128"/>
              </a:rPr>
              <a:t>デカボ”）をテーマに、</a:t>
            </a:r>
            <a:br>
              <a:rPr lang="ja-JP" altLang="en-US"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脱炭素社会の実現に繋がる新規事業の創出を</a:t>
            </a:r>
            <a:r>
              <a:rPr lang="en-US" altLang="ja-JP" sz="1200" dirty="0">
                <a:latin typeface="Meiryo UI" panose="020B0604030504040204" pitchFamily="50" charset="-128"/>
                <a:ea typeface="Meiryo UI" panose="020B0604030504040204" pitchFamily="50" charset="-128"/>
              </a:rPr>
              <a:t>Z</a:t>
            </a:r>
            <a:r>
              <a:rPr lang="ja-JP" altLang="en-US" sz="1200" dirty="0">
                <a:latin typeface="Meiryo UI" panose="020B0604030504040204" pitchFamily="50" charset="-128"/>
                <a:ea typeface="Meiryo UI" panose="020B0604030504040204" pitchFamily="50" charset="-128"/>
              </a:rPr>
              <a:t>世代と目指すビジネスコンテスト</a:t>
            </a:r>
            <a:endParaRPr lang="en-US" altLang="ja-JP" sz="1200" dirty="0">
              <a:latin typeface="Meiryo UI" panose="020B0604030504040204" pitchFamily="50" charset="-128"/>
              <a:ea typeface="Meiryo UI" panose="020B0604030504040204" pitchFamily="50" charset="-128"/>
            </a:endParaRPr>
          </a:p>
          <a:p>
            <a:pPr marL="352425" indent="-255588">
              <a:tabLst>
                <a:tab pos="352425" algn="l"/>
              </a:tabLst>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年４～５月には大阪で初開催。決勝プレゼンは、グラングリーン大阪で実施。</a:t>
            </a:r>
          </a:p>
        </p:txBody>
      </p:sp>
      <p:pic>
        <p:nvPicPr>
          <p:cNvPr id="3" name="図 2">
            <a:extLst>
              <a:ext uri="{FF2B5EF4-FFF2-40B4-BE49-F238E27FC236}">
                <a16:creationId xmlns:a16="http://schemas.microsoft.com/office/drawing/2014/main" id="{4471F185-ACBE-4E88-96FB-245508A76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4243" y="4864731"/>
            <a:ext cx="2478228" cy="1858671"/>
          </a:xfrm>
          <a:prstGeom prst="rect">
            <a:avLst/>
          </a:prstGeom>
        </p:spPr>
      </p:pic>
      <p:pic>
        <p:nvPicPr>
          <p:cNvPr id="14" name="図 13">
            <a:extLst>
              <a:ext uri="{FF2B5EF4-FFF2-40B4-BE49-F238E27FC236}">
                <a16:creationId xmlns:a16="http://schemas.microsoft.com/office/drawing/2014/main" id="{30A143D3-BAF9-47EF-BA1F-27C1B29F78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7844" y="4889818"/>
            <a:ext cx="2478228" cy="1858671"/>
          </a:xfrm>
          <a:prstGeom prst="rect">
            <a:avLst/>
          </a:prstGeom>
        </p:spPr>
      </p:pic>
      <p:pic>
        <p:nvPicPr>
          <p:cNvPr id="15" name="図 14">
            <a:extLst>
              <a:ext uri="{FF2B5EF4-FFF2-40B4-BE49-F238E27FC236}">
                <a16:creationId xmlns:a16="http://schemas.microsoft.com/office/drawing/2014/main" id="{5AB9C87A-CFC6-4A37-ADE2-DD91B3CDBD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29401" y="4889818"/>
            <a:ext cx="2411331" cy="1808498"/>
          </a:xfrm>
          <a:prstGeom prst="rect">
            <a:avLst/>
          </a:prstGeom>
        </p:spPr>
      </p:pic>
      <p:sp>
        <p:nvSpPr>
          <p:cNvPr id="17" name="正方形/長方形 16">
            <a:extLst>
              <a:ext uri="{FF2B5EF4-FFF2-40B4-BE49-F238E27FC236}">
                <a16:creationId xmlns:a16="http://schemas.microsoft.com/office/drawing/2014/main" id="{E29C4EE1-4D70-440A-BC80-CC7FBA35E933}"/>
              </a:ext>
            </a:extLst>
          </p:cNvPr>
          <p:cNvSpPr/>
          <p:nvPr/>
        </p:nvSpPr>
        <p:spPr>
          <a:xfrm>
            <a:off x="175459" y="417926"/>
            <a:ext cx="2689309" cy="325963"/>
          </a:xfrm>
          <a:prstGeom prst="rect">
            <a:avLst/>
          </a:prstGeom>
          <a:solidFill>
            <a:srgbClr val="00000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latin typeface="Yu Gothic UI" panose="020B0500000000000000" pitchFamily="34" charset="-128"/>
                <a:ea typeface="Yu Gothic UI" panose="020B0500000000000000" pitchFamily="34" charset="-128"/>
              </a:rPr>
              <a:t>意識改革と行動喚起</a:t>
            </a:r>
          </a:p>
        </p:txBody>
      </p:sp>
      <p:sp>
        <p:nvSpPr>
          <p:cNvPr id="18" name="テキスト ボックス 17">
            <a:extLst>
              <a:ext uri="{FF2B5EF4-FFF2-40B4-BE49-F238E27FC236}">
                <a16:creationId xmlns:a16="http://schemas.microsoft.com/office/drawing/2014/main" id="{FEC5589D-6BB4-449A-AE47-AC8F2B0E48AA}"/>
              </a:ext>
            </a:extLst>
          </p:cNvPr>
          <p:cNvSpPr txBox="1"/>
          <p:nvPr/>
        </p:nvSpPr>
        <p:spPr>
          <a:xfrm>
            <a:off x="2491576" y="3385619"/>
            <a:ext cx="4999702" cy="371512"/>
          </a:xfrm>
          <a:prstGeom prst="rect">
            <a:avLst/>
          </a:prstGeom>
          <a:noFill/>
        </p:spPr>
        <p:txBody>
          <a:bodyPr wrap="square">
            <a:spAutoFit/>
          </a:bodyPr>
          <a:lstStyle/>
          <a:p>
            <a:endParaRPr lang="ja-JP" altLang="en-US" dirty="0"/>
          </a:p>
        </p:txBody>
      </p:sp>
      <p:sp>
        <p:nvSpPr>
          <p:cNvPr id="19" name="テキスト ボックス 18">
            <a:extLst>
              <a:ext uri="{FF2B5EF4-FFF2-40B4-BE49-F238E27FC236}">
                <a16:creationId xmlns:a16="http://schemas.microsoft.com/office/drawing/2014/main" id="{DDE60AA7-7554-4C58-810B-5BCA9963EE16}"/>
              </a:ext>
            </a:extLst>
          </p:cNvPr>
          <p:cNvSpPr txBox="1"/>
          <p:nvPr/>
        </p:nvSpPr>
        <p:spPr>
          <a:xfrm>
            <a:off x="392835" y="774948"/>
            <a:ext cx="6720405" cy="338554"/>
          </a:xfrm>
          <a:prstGeom prst="rect">
            <a:avLst/>
          </a:prstGeom>
          <a:noFill/>
        </p:spPr>
        <p:txBody>
          <a:bodyPr wrap="square">
            <a:spAutoFit/>
          </a:bodyPr>
          <a:lstStyle/>
          <a:p>
            <a:pPr marL="285750" indent="-285750" algn="l">
              <a:buFont typeface="Wingdings" panose="05000000000000000000" pitchFamily="2" charset="2"/>
              <a:buChar char="u"/>
            </a:pPr>
            <a:r>
              <a:rPr lang="ja-JP" altLang="en-US" sz="1600" b="1" i="0" dirty="0">
                <a:solidFill>
                  <a:srgbClr val="222222"/>
                </a:solidFill>
                <a:effectLst/>
                <a:latin typeface="游ゴシック" panose="020B0400000000000000" pitchFamily="50" charset="-128"/>
                <a:ea typeface="游ゴシック" panose="020B0400000000000000" pitchFamily="50" charset="-128"/>
              </a:rPr>
              <a:t>みんなで減</a:t>
            </a:r>
            <a:r>
              <a:rPr lang="en-US" altLang="ja-JP" sz="1600" b="1" i="0" dirty="0">
                <a:solidFill>
                  <a:srgbClr val="222222"/>
                </a:solidFill>
                <a:effectLst/>
                <a:latin typeface="游ゴシック" panose="020B0400000000000000" pitchFamily="50" charset="-128"/>
                <a:ea typeface="游ゴシック" panose="020B0400000000000000" pitchFamily="50" charset="-128"/>
              </a:rPr>
              <a:t>CO2</a:t>
            </a:r>
            <a:r>
              <a:rPr lang="ja-JP" altLang="en-US" sz="1600" b="1" i="0" dirty="0">
                <a:solidFill>
                  <a:srgbClr val="222222"/>
                </a:solidFill>
                <a:effectLst/>
                <a:latin typeface="游ゴシック" panose="020B0400000000000000" pitchFamily="50" charset="-128"/>
                <a:ea typeface="游ゴシック" panose="020B0400000000000000" pitchFamily="50" charset="-128"/>
              </a:rPr>
              <a:t>（ゲンコツ）プロジェクト</a:t>
            </a:r>
          </a:p>
        </p:txBody>
      </p:sp>
      <p:sp>
        <p:nvSpPr>
          <p:cNvPr id="21" name="テキスト ボックス 20">
            <a:extLst>
              <a:ext uri="{FF2B5EF4-FFF2-40B4-BE49-F238E27FC236}">
                <a16:creationId xmlns:a16="http://schemas.microsoft.com/office/drawing/2014/main" id="{8CDCEAF6-9DBC-4C09-8527-EFE0B92A73CA}"/>
              </a:ext>
            </a:extLst>
          </p:cNvPr>
          <p:cNvSpPr txBox="1"/>
          <p:nvPr/>
        </p:nvSpPr>
        <p:spPr>
          <a:xfrm>
            <a:off x="632520" y="980728"/>
            <a:ext cx="4077117" cy="276999"/>
          </a:xfrm>
          <a:prstGeom prst="rect">
            <a:avLst/>
          </a:prstGeom>
          <a:noFill/>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zh-CN" altLang="en-US" sz="1200" dirty="0">
                <a:latin typeface="Meiryo UI" panose="020B0604030504040204" pitchFamily="50" charset="-128"/>
                <a:ea typeface="Meiryo UI" panose="020B0604030504040204" pitchFamily="50" charset="-128"/>
              </a:rPr>
              <a:t>株式会社日本総合研究所、株式会社三井住友銀行</a:t>
            </a:r>
          </a:p>
        </p:txBody>
      </p:sp>
      <p:sp>
        <p:nvSpPr>
          <p:cNvPr id="23" name="テキスト ボックス 22">
            <a:extLst>
              <a:ext uri="{FF2B5EF4-FFF2-40B4-BE49-F238E27FC236}">
                <a16:creationId xmlns:a16="http://schemas.microsoft.com/office/drawing/2014/main" id="{01A70AC7-79DD-4946-BFC6-7D85F2A6838A}"/>
              </a:ext>
            </a:extLst>
          </p:cNvPr>
          <p:cNvSpPr txBox="1"/>
          <p:nvPr/>
        </p:nvSpPr>
        <p:spPr>
          <a:xfrm>
            <a:off x="286589" y="1164326"/>
            <a:ext cx="7809619" cy="461665"/>
          </a:xfrm>
          <a:prstGeom prst="rect">
            <a:avLst/>
          </a:prstGeom>
          <a:noFill/>
        </p:spPr>
        <p:txBody>
          <a:bodyPr wrap="square">
            <a:spAutoFit/>
          </a:bodyPr>
          <a:lstStyle/>
          <a:p>
            <a:pPr marL="352425" indent="-255588">
              <a:tabLst>
                <a:tab pos="352425" algn="l"/>
              </a:tabLst>
            </a:pPr>
            <a:r>
              <a:rPr lang="ja-JP" altLang="en-US" sz="1200" dirty="0">
                <a:latin typeface="Meiryo UI" panose="020B0604030504040204" pitchFamily="50" charset="-128"/>
                <a:ea typeface="Meiryo UI" panose="020B0604030504040204" pitchFamily="50" charset="-128"/>
              </a:rPr>
              <a:t>   ・府内の全小学校等</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rPr>
              <a:t>年生へのエコラベルに関する環境啓発資材の配布および一部学校において出前授業を実施。</a:t>
            </a:r>
            <a:endParaRPr lang="en-US" altLang="ja-JP" sz="1200" dirty="0">
              <a:latin typeface="Meiryo UI" panose="020B0604030504040204" pitchFamily="50" charset="-128"/>
              <a:ea typeface="Meiryo UI" panose="020B0604030504040204" pitchFamily="50" charset="-128"/>
            </a:endParaRPr>
          </a:p>
          <a:p>
            <a:pPr marL="352425" indent="-255588">
              <a:tabLst>
                <a:tab pos="352425" algn="l"/>
              </a:tabLst>
            </a:pPr>
            <a:r>
              <a:rPr lang="ja-JP" altLang="en-US" sz="1200" dirty="0">
                <a:latin typeface="Meiryo UI" panose="020B0604030504040204" pitchFamily="50" charset="-128"/>
                <a:ea typeface="Meiryo UI" panose="020B0604030504040204" pitchFamily="50" charset="-128"/>
              </a:rPr>
              <a:t>　　また、身の回りの</a:t>
            </a:r>
            <a:r>
              <a:rPr lang="en-US" altLang="ja-JP" sz="1200" dirty="0">
                <a:latin typeface="Meiryo UI" panose="020B0604030504040204" pitchFamily="50" charset="-128"/>
                <a:ea typeface="Meiryo UI" panose="020B0604030504040204" pitchFamily="50" charset="-128"/>
              </a:rPr>
              <a:t>CO</a:t>
            </a:r>
            <a:r>
              <a:rPr lang="en-US" altLang="ja-JP" sz="105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発生源をイラスト化する</a:t>
            </a:r>
            <a:r>
              <a:rPr lang="en-US" altLang="ja-JP" sz="1200" dirty="0">
                <a:latin typeface="Meiryo UI" panose="020B0604030504040204" pitchFamily="50" charset="-128"/>
                <a:ea typeface="Meiryo UI" panose="020B0604030504040204" pitchFamily="50" charset="-128"/>
              </a:rPr>
              <a:t>CO</a:t>
            </a:r>
            <a:r>
              <a:rPr lang="en-US" altLang="ja-JP" sz="105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モンスターコンテストでは府内</a:t>
            </a:r>
            <a:r>
              <a:rPr lang="en-US" altLang="ja-JP" sz="1200" dirty="0">
                <a:latin typeface="Meiryo UI" panose="020B0604030504040204" pitchFamily="50" charset="-128"/>
                <a:ea typeface="Meiryo UI" panose="020B0604030504040204" pitchFamily="50" charset="-128"/>
              </a:rPr>
              <a:t>1,437</a:t>
            </a:r>
            <a:r>
              <a:rPr lang="ja-JP" altLang="en-US" sz="1200" dirty="0">
                <a:latin typeface="Meiryo UI" panose="020B0604030504040204" pitchFamily="50" charset="-128"/>
                <a:ea typeface="Meiryo UI" panose="020B0604030504040204" pitchFamily="50" charset="-128"/>
              </a:rPr>
              <a:t>件の応募。</a:t>
            </a:r>
          </a:p>
        </p:txBody>
      </p:sp>
      <p:pic>
        <p:nvPicPr>
          <p:cNvPr id="24" name="図 23">
            <a:extLst>
              <a:ext uri="{FF2B5EF4-FFF2-40B4-BE49-F238E27FC236}">
                <a16:creationId xmlns:a16="http://schemas.microsoft.com/office/drawing/2014/main" id="{DEDD6CFC-47D4-48A3-B967-34F6D4CDBB8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4132" y="1733242"/>
            <a:ext cx="1172244" cy="1680082"/>
          </a:xfrm>
          <a:prstGeom prst="rect">
            <a:avLst/>
          </a:prstGeom>
        </p:spPr>
      </p:pic>
      <p:pic>
        <p:nvPicPr>
          <p:cNvPr id="25" name="図 24">
            <a:extLst>
              <a:ext uri="{FF2B5EF4-FFF2-40B4-BE49-F238E27FC236}">
                <a16:creationId xmlns:a16="http://schemas.microsoft.com/office/drawing/2014/main" id="{39039B9B-60EF-48E2-A1B9-0F903E45FC7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26275" y="1806311"/>
            <a:ext cx="2279751" cy="1646425"/>
          </a:xfrm>
          <a:prstGeom prst="rect">
            <a:avLst/>
          </a:prstGeom>
        </p:spPr>
      </p:pic>
      <p:pic>
        <p:nvPicPr>
          <p:cNvPr id="26" name="図 25">
            <a:extLst>
              <a:ext uri="{FF2B5EF4-FFF2-40B4-BE49-F238E27FC236}">
                <a16:creationId xmlns:a16="http://schemas.microsoft.com/office/drawing/2014/main" id="{7E266C21-6C06-40F4-A762-E8B627A538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62849" y="1803454"/>
            <a:ext cx="2311400" cy="1600747"/>
          </a:xfrm>
          <a:prstGeom prst="rect">
            <a:avLst/>
          </a:prstGeom>
        </p:spPr>
      </p:pic>
      <p:pic>
        <p:nvPicPr>
          <p:cNvPr id="27" name="図 26">
            <a:extLst>
              <a:ext uri="{FF2B5EF4-FFF2-40B4-BE49-F238E27FC236}">
                <a16:creationId xmlns:a16="http://schemas.microsoft.com/office/drawing/2014/main" id="{5353309B-E52D-4118-BCD2-BDE240E53CF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70722" y="1890748"/>
            <a:ext cx="2155860" cy="1443605"/>
          </a:xfrm>
          <a:prstGeom prst="rect">
            <a:avLst/>
          </a:prstGeom>
        </p:spPr>
      </p:pic>
    </p:spTree>
    <p:extLst>
      <p:ext uri="{BB962C8B-B14F-4D97-AF65-F5344CB8AC3E}">
        <p14:creationId xmlns:p14="http://schemas.microsoft.com/office/powerpoint/2010/main" val="257435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3">
            <a:extLst>
              <a:ext uri="{FF2B5EF4-FFF2-40B4-BE49-F238E27FC236}">
                <a16:creationId xmlns:a16="http://schemas.microsoft.com/office/drawing/2014/main" id="{69D51D1F-001D-47A2-AF76-3CD3B5655792}"/>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２－１　府民の行動変容（現行計画における主な施策）</a:t>
            </a:r>
          </a:p>
        </p:txBody>
      </p:sp>
      <p:sp>
        <p:nvSpPr>
          <p:cNvPr id="10" name="スライド番号プレースホルダー 9">
            <a:extLst>
              <a:ext uri="{FF2B5EF4-FFF2-40B4-BE49-F238E27FC236}">
                <a16:creationId xmlns:a16="http://schemas.microsoft.com/office/drawing/2014/main" id="{1C5D63DF-3B69-820C-7A08-B055A043BBBD}"/>
              </a:ext>
            </a:extLst>
          </p:cNvPr>
          <p:cNvSpPr>
            <a:spLocks noGrp="1"/>
          </p:cNvSpPr>
          <p:nvPr>
            <p:ph type="sldNum" sz="quarter" idx="12"/>
          </p:nvPr>
        </p:nvSpPr>
        <p:spPr>
          <a:xfrm>
            <a:off x="7593258" y="1106"/>
            <a:ext cx="2311400" cy="365125"/>
          </a:xfrm>
        </p:spPr>
        <p:txBody>
          <a:bodyPr vert="horz" lIns="91440" tIns="45720" rIns="91440" bIns="45720" rtlCol="0" anchor="ctr"/>
          <a:lstStyle/>
          <a:p>
            <a:fld id="{03334358-8247-4568-97F9-9763B8C66191}" type="slidenum">
              <a:rPr lang="ja-JP" altLang="en-US" sz="1400" b="1">
                <a:solidFill>
                  <a:schemeClr val="bg1"/>
                </a:solidFill>
                <a:latin typeface="BIZ UDPゴシック" panose="020B0400000000000000" pitchFamily="50" charset="-128"/>
                <a:ea typeface="BIZ UDPゴシック" panose="020B0400000000000000" pitchFamily="50" charset="-128"/>
              </a:rPr>
              <a:pPr/>
              <a:t>7</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38" name="正方形/長方形 37">
            <a:extLst>
              <a:ext uri="{FF2B5EF4-FFF2-40B4-BE49-F238E27FC236}">
                <a16:creationId xmlns:a16="http://schemas.microsoft.com/office/drawing/2014/main" id="{1ACD7D25-D8DB-46DA-AA14-84E6A1219E1C}"/>
              </a:ext>
            </a:extLst>
          </p:cNvPr>
          <p:cNvSpPr/>
          <p:nvPr/>
        </p:nvSpPr>
        <p:spPr>
          <a:xfrm>
            <a:off x="136583" y="414077"/>
            <a:ext cx="3420000" cy="283331"/>
          </a:xfrm>
          <a:prstGeom prst="rect">
            <a:avLst/>
          </a:prstGeom>
          <a:solidFill>
            <a:schemeClr val="tx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latin typeface="Yu Gothic UI" panose="020B0500000000000000" pitchFamily="34" charset="-128"/>
                <a:ea typeface="Yu Gothic UI" panose="020B0500000000000000" pitchFamily="34" charset="-128"/>
              </a:rPr>
              <a:t>持続可能性に配慮した消費の拡大</a:t>
            </a:r>
          </a:p>
        </p:txBody>
      </p:sp>
      <p:sp>
        <p:nvSpPr>
          <p:cNvPr id="64" name="正方形/長方形 63">
            <a:extLst>
              <a:ext uri="{FF2B5EF4-FFF2-40B4-BE49-F238E27FC236}">
                <a16:creationId xmlns:a16="http://schemas.microsoft.com/office/drawing/2014/main" id="{CBE4C5E4-BED5-4CDD-92DD-D37FA3C86D8E}"/>
              </a:ext>
            </a:extLst>
          </p:cNvPr>
          <p:cNvSpPr/>
          <p:nvPr/>
        </p:nvSpPr>
        <p:spPr>
          <a:xfrm>
            <a:off x="136582" y="3607793"/>
            <a:ext cx="2916000" cy="325263"/>
          </a:xfrm>
          <a:prstGeom prst="rect">
            <a:avLst/>
          </a:prstGeom>
          <a:solidFill>
            <a:schemeClr val="tx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latin typeface="Yu Gothic UI" panose="020B0500000000000000" pitchFamily="34" charset="-128"/>
                <a:ea typeface="Yu Gothic UI" panose="020B0500000000000000" pitchFamily="34" charset="-128"/>
              </a:rPr>
              <a:t>輸送・移動における脱炭素化</a:t>
            </a:r>
          </a:p>
        </p:txBody>
      </p:sp>
      <p:sp>
        <p:nvSpPr>
          <p:cNvPr id="65" name="正方形/長方形 64">
            <a:extLst>
              <a:ext uri="{FF2B5EF4-FFF2-40B4-BE49-F238E27FC236}">
                <a16:creationId xmlns:a16="http://schemas.microsoft.com/office/drawing/2014/main" id="{79D166AE-0E82-42CF-A85A-32B5F424CE3C}"/>
              </a:ext>
            </a:extLst>
          </p:cNvPr>
          <p:cNvSpPr/>
          <p:nvPr/>
        </p:nvSpPr>
        <p:spPr>
          <a:xfrm>
            <a:off x="5033209" y="406893"/>
            <a:ext cx="1553383" cy="325263"/>
          </a:xfrm>
          <a:prstGeom prst="rect">
            <a:avLst/>
          </a:prstGeom>
          <a:solidFill>
            <a:schemeClr val="tx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dirty="0">
                <a:latin typeface="Yu Gothic UI" panose="020B0500000000000000" pitchFamily="34" charset="-128"/>
                <a:ea typeface="Yu Gothic UI" panose="020B0500000000000000" pitchFamily="34" charset="-128"/>
              </a:rPr>
              <a:t>住宅の省エネ</a:t>
            </a:r>
            <a:endParaRPr kumimoji="1" lang="ja-JP" altLang="en-US" sz="1800" b="1" dirty="0">
              <a:latin typeface="Yu Gothic UI" panose="020B0500000000000000" pitchFamily="34" charset="-128"/>
              <a:ea typeface="Yu Gothic UI" panose="020B0500000000000000" pitchFamily="34" charset="-128"/>
            </a:endParaRPr>
          </a:p>
        </p:txBody>
      </p:sp>
      <p:sp>
        <p:nvSpPr>
          <p:cNvPr id="66" name="正方形/長方形 65">
            <a:extLst>
              <a:ext uri="{FF2B5EF4-FFF2-40B4-BE49-F238E27FC236}">
                <a16:creationId xmlns:a16="http://schemas.microsoft.com/office/drawing/2014/main" id="{22C857DD-C7A9-4D74-A138-0F029F5864FA}"/>
              </a:ext>
            </a:extLst>
          </p:cNvPr>
          <p:cNvSpPr/>
          <p:nvPr/>
        </p:nvSpPr>
        <p:spPr>
          <a:xfrm>
            <a:off x="4952999" y="3620371"/>
            <a:ext cx="1872000" cy="325263"/>
          </a:xfrm>
          <a:prstGeom prst="rect">
            <a:avLst/>
          </a:prstGeom>
          <a:solidFill>
            <a:schemeClr val="tx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dirty="0">
                <a:latin typeface="Yu Gothic UI" panose="020B0500000000000000" pitchFamily="34" charset="-128"/>
                <a:ea typeface="Yu Gothic UI" panose="020B0500000000000000" pitchFamily="34" charset="-128"/>
              </a:rPr>
              <a:t>資源循環の促進</a:t>
            </a:r>
            <a:endParaRPr kumimoji="1" lang="ja-JP" altLang="en-US" sz="1800" b="1" dirty="0">
              <a:latin typeface="Yu Gothic UI" panose="020B0500000000000000" pitchFamily="34" charset="-128"/>
              <a:ea typeface="Yu Gothic UI" panose="020B0500000000000000" pitchFamily="34" charset="-128"/>
            </a:endParaRPr>
          </a:p>
        </p:txBody>
      </p:sp>
      <p:sp>
        <p:nvSpPr>
          <p:cNvPr id="15" name="テキスト ボックス 14">
            <a:extLst>
              <a:ext uri="{FF2B5EF4-FFF2-40B4-BE49-F238E27FC236}">
                <a16:creationId xmlns:a16="http://schemas.microsoft.com/office/drawing/2014/main" id="{42FF41E4-7AE8-4336-B510-A64E4A1092A8}"/>
              </a:ext>
            </a:extLst>
          </p:cNvPr>
          <p:cNvSpPr txBox="1"/>
          <p:nvPr/>
        </p:nvSpPr>
        <p:spPr>
          <a:xfrm>
            <a:off x="171884" y="697408"/>
            <a:ext cx="4754648" cy="338554"/>
          </a:xfrm>
          <a:prstGeom prst="rect">
            <a:avLst/>
          </a:prstGeom>
          <a:noFill/>
        </p:spPr>
        <p:txBody>
          <a:bodyPr wrap="square">
            <a:spAutoFit/>
          </a:bodyPr>
          <a:lstStyle/>
          <a:p>
            <a:pPr marL="285750" indent="-285750" algn="l">
              <a:buFont typeface="Wingdings" panose="05000000000000000000" pitchFamily="2" charset="2"/>
              <a:buChar char="u"/>
            </a:pPr>
            <a:r>
              <a:rPr lang="ja-JP" altLang="en-US" sz="1600" b="1" i="0" dirty="0">
                <a:solidFill>
                  <a:srgbClr val="222222"/>
                </a:solidFill>
                <a:effectLst/>
                <a:latin typeface="游ゴシック" panose="020B0400000000000000" pitchFamily="50" charset="-128"/>
                <a:ea typeface="游ゴシック" panose="020B0400000000000000" pitchFamily="50" charset="-128"/>
              </a:rPr>
              <a:t>おおさかカーボンフットプリントプロジェクト</a:t>
            </a:r>
          </a:p>
        </p:txBody>
      </p:sp>
      <p:sp>
        <p:nvSpPr>
          <p:cNvPr id="16" name="テキスト ボックス 15">
            <a:extLst>
              <a:ext uri="{FF2B5EF4-FFF2-40B4-BE49-F238E27FC236}">
                <a16:creationId xmlns:a16="http://schemas.microsoft.com/office/drawing/2014/main" id="{8ADC5253-A4E5-4543-865D-8A5DB3927C27}"/>
              </a:ext>
            </a:extLst>
          </p:cNvPr>
          <p:cNvSpPr txBox="1"/>
          <p:nvPr/>
        </p:nvSpPr>
        <p:spPr>
          <a:xfrm>
            <a:off x="188443" y="1213202"/>
            <a:ext cx="4754648" cy="338554"/>
          </a:xfrm>
          <a:prstGeom prst="rect">
            <a:avLst/>
          </a:prstGeom>
          <a:noFill/>
        </p:spPr>
        <p:txBody>
          <a:bodyPr wrap="square">
            <a:spAutoFit/>
          </a:bodyPr>
          <a:lstStyle/>
          <a:p>
            <a:pPr marL="285750" indent="-285750" algn="l">
              <a:buFont typeface="Wingdings" panose="05000000000000000000" pitchFamily="2" charset="2"/>
              <a:buChar char="u"/>
            </a:pPr>
            <a:r>
              <a:rPr lang="ja-JP" altLang="en-US" sz="1600" b="1" i="0" dirty="0">
                <a:solidFill>
                  <a:srgbClr val="222222"/>
                </a:solidFill>
                <a:effectLst/>
                <a:latin typeface="游ゴシック" panose="020B0400000000000000" pitchFamily="50" charset="-128"/>
                <a:ea typeface="游ゴシック" panose="020B0400000000000000" pitchFamily="50" charset="-128"/>
              </a:rPr>
              <a:t>脱炭素ポイント制度</a:t>
            </a:r>
          </a:p>
        </p:txBody>
      </p:sp>
      <p:sp>
        <p:nvSpPr>
          <p:cNvPr id="19" name="テキスト ボックス 18">
            <a:extLst>
              <a:ext uri="{FF2B5EF4-FFF2-40B4-BE49-F238E27FC236}">
                <a16:creationId xmlns:a16="http://schemas.microsoft.com/office/drawing/2014/main" id="{F3E4544A-8DBE-4554-AACF-7FB900254E50}"/>
              </a:ext>
            </a:extLst>
          </p:cNvPr>
          <p:cNvSpPr txBox="1"/>
          <p:nvPr/>
        </p:nvSpPr>
        <p:spPr>
          <a:xfrm>
            <a:off x="4961833" y="692634"/>
            <a:ext cx="4754648" cy="338554"/>
          </a:xfrm>
          <a:prstGeom prst="rect">
            <a:avLst/>
          </a:prstGeom>
          <a:noFill/>
        </p:spPr>
        <p:txBody>
          <a:bodyPr wrap="square">
            <a:spAutoFit/>
          </a:bodyPr>
          <a:lstStyle/>
          <a:p>
            <a:pPr marL="285750" indent="-285750" algn="l">
              <a:buFont typeface="Wingdings" panose="05000000000000000000" pitchFamily="2" charset="2"/>
              <a:buChar char="u"/>
            </a:pPr>
            <a:r>
              <a:rPr lang="en-US" altLang="ja-JP" sz="1600" b="1" i="0" dirty="0">
                <a:solidFill>
                  <a:srgbClr val="222222"/>
                </a:solidFill>
                <a:effectLst/>
                <a:latin typeface="游ゴシック" panose="020B0400000000000000" pitchFamily="50" charset="-128"/>
                <a:ea typeface="游ゴシック" panose="020B0400000000000000" pitchFamily="50" charset="-128"/>
              </a:rPr>
              <a:t>ZEH</a:t>
            </a:r>
            <a:r>
              <a:rPr lang="ja-JP" altLang="en-US" sz="1600" b="1" i="0" dirty="0">
                <a:solidFill>
                  <a:srgbClr val="222222"/>
                </a:solidFill>
                <a:effectLst/>
                <a:latin typeface="游ゴシック" panose="020B0400000000000000" pitchFamily="50" charset="-128"/>
                <a:ea typeface="游ゴシック" panose="020B0400000000000000" pitchFamily="50" charset="-128"/>
              </a:rPr>
              <a:t>の理解向上に向けた効果的な周知啓発　</a:t>
            </a:r>
          </a:p>
        </p:txBody>
      </p:sp>
      <p:sp>
        <p:nvSpPr>
          <p:cNvPr id="20" name="テキスト ボックス 19">
            <a:extLst>
              <a:ext uri="{FF2B5EF4-FFF2-40B4-BE49-F238E27FC236}">
                <a16:creationId xmlns:a16="http://schemas.microsoft.com/office/drawing/2014/main" id="{C3739483-7DA1-4597-9D34-381E61DBC268}"/>
              </a:ext>
            </a:extLst>
          </p:cNvPr>
          <p:cNvSpPr txBox="1"/>
          <p:nvPr/>
        </p:nvSpPr>
        <p:spPr>
          <a:xfrm>
            <a:off x="4969328" y="1527950"/>
            <a:ext cx="4754648" cy="338554"/>
          </a:xfrm>
          <a:prstGeom prst="rect">
            <a:avLst/>
          </a:prstGeom>
          <a:noFill/>
        </p:spPr>
        <p:txBody>
          <a:bodyPr wrap="square">
            <a:spAutoFit/>
          </a:bodyPr>
          <a:lstStyle/>
          <a:p>
            <a:pPr marL="285750" indent="-285750" algn="l">
              <a:buFont typeface="Wingdings" panose="05000000000000000000" pitchFamily="2" charset="2"/>
              <a:buChar char="u"/>
            </a:pPr>
            <a:r>
              <a:rPr lang="ja-JP" altLang="en-US" sz="1600" b="1" i="0" dirty="0">
                <a:solidFill>
                  <a:srgbClr val="222222"/>
                </a:solidFill>
                <a:effectLst/>
                <a:latin typeface="游ゴシック" panose="020B0400000000000000" pitchFamily="50" charset="-128"/>
                <a:ea typeface="游ゴシック" panose="020B0400000000000000" pitchFamily="50" charset="-128"/>
              </a:rPr>
              <a:t>太陽光発電の共同購入</a:t>
            </a:r>
          </a:p>
        </p:txBody>
      </p:sp>
      <p:sp>
        <p:nvSpPr>
          <p:cNvPr id="24" name="テキスト ボックス 23">
            <a:extLst>
              <a:ext uri="{FF2B5EF4-FFF2-40B4-BE49-F238E27FC236}">
                <a16:creationId xmlns:a16="http://schemas.microsoft.com/office/drawing/2014/main" id="{F2CE6398-5376-4D15-9727-D6538626DE3C}"/>
              </a:ext>
            </a:extLst>
          </p:cNvPr>
          <p:cNvSpPr txBox="1"/>
          <p:nvPr/>
        </p:nvSpPr>
        <p:spPr>
          <a:xfrm>
            <a:off x="5065912" y="3994394"/>
            <a:ext cx="4754648" cy="338554"/>
          </a:xfrm>
          <a:prstGeom prst="rect">
            <a:avLst/>
          </a:prstGeom>
          <a:noFill/>
        </p:spPr>
        <p:txBody>
          <a:bodyPr wrap="square">
            <a:spAutoFit/>
          </a:bodyPr>
          <a:lstStyle/>
          <a:p>
            <a:pPr marL="285750" indent="-285750" algn="l">
              <a:buFont typeface="Wingdings" panose="05000000000000000000" pitchFamily="2" charset="2"/>
              <a:buChar char="u"/>
            </a:pPr>
            <a:r>
              <a:rPr lang="ja-JP" altLang="en-US" sz="1600" b="1" i="0" dirty="0">
                <a:solidFill>
                  <a:srgbClr val="222222"/>
                </a:solidFill>
                <a:effectLst/>
                <a:latin typeface="游ゴシック" panose="020B0400000000000000" pitchFamily="50" charset="-128"/>
                <a:ea typeface="游ゴシック" panose="020B0400000000000000" pitchFamily="50" charset="-128"/>
              </a:rPr>
              <a:t>マイボトルの普及促進</a:t>
            </a:r>
          </a:p>
        </p:txBody>
      </p:sp>
      <p:sp>
        <p:nvSpPr>
          <p:cNvPr id="25" name="テキスト ボックス 24">
            <a:extLst>
              <a:ext uri="{FF2B5EF4-FFF2-40B4-BE49-F238E27FC236}">
                <a16:creationId xmlns:a16="http://schemas.microsoft.com/office/drawing/2014/main" id="{90C613E1-C00C-4F52-8381-38DD90449E5F}"/>
              </a:ext>
            </a:extLst>
          </p:cNvPr>
          <p:cNvSpPr txBox="1"/>
          <p:nvPr/>
        </p:nvSpPr>
        <p:spPr>
          <a:xfrm>
            <a:off x="5097016" y="4581128"/>
            <a:ext cx="4754648" cy="338554"/>
          </a:xfrm>
          <a:prstGeom prst="rect">
            <a:avLst/>
          </a:prstGeom>
          <a:noFill/>
        </p:spPr>
        <p:txBody>
          <a:bodyPr wrap="square">
            <a:spAutoFit/>
          </a:bodyPr>
          <a:lstStyle/>
          <a:p>
            <a:pPr marL="285750" indent="-285750" algn="l">
              <a:buFont typeface="Wingdings" panose="05000000000000000000" pitchFamily="2" charset="2"/>
              <a:buChar char="u"/>
            </a:pPr>
            <a:r>
              <a:rPr lang="en-US" altLang="ja-JP" sz="1600" b="1" i="0" dirty="0">
                <a:solidFill>
                  <a:srgbClr val="222222"/>
                </a:solidFill>
                <a:effectLst/>
                <a:latin typeface="游ゴシック" panose="020B0400000000000000" pitchFamily="50" charset="-128"/>
                <a:ea typeface="游ゴシック" panose="020B0400000000000000" pitchFamily="50" charset="-128"/>
              </a:rPr>
              <a:t>Osaka</a:t>
            </a:r>
            <a:r>
              <a:rPr lang="ja-JP" altLang="en-US" sz="1600" b="1" i="0" dirty="0">
                <a:solidFill>
                  <a:srgbClr val="222222"/>
                </a:solidFill>
                <a:effectLst/>
                <a:latin typeface="游ゴシック" panose="020B0400000000000000" pitchFamily="50" charset="-128"/>
                <a:ea typeface="游ゴシック" panose="020B0400000000000000" pitchFamily="50" charset="-128"/>
              </a:rPr>
              <a:t>ほかさんマップ</a:t>
            </a:r>
          </a:p>
        </p:txBody>
      </p:sp>
      <p:pic>
        <p:nvPicPr>
          <p:cNvPr id="26" name="図 25">
            <a:extLst>
              <a:ext uri="{FF2B5EF4-FFF2-40B4-BE49-F238E27FC236}">
                <a16:creationId xmlns:a16="http://schemas.microsoft.com/office/drawing/2014/main" id="{0495AC1C-A487-4468-AC0A-E168509C57C3}"/>
              </a:ext>
            </a:extLst>
          </p:cNvPr>
          <p:cNvPicPr>
            <a:picLocks noChangeAspect="1"/>
          </p:cNvPicPr>
          <p:nvPr/>
        </p:nvPicPr>
        <p:blipFill>
          <a:blip r:embed="rId3"/>
          <a:stretch>
            <a:fillRect/>
          </a:stretch>
        </p:blipFill>
        <p:spPr>
          <a:xfrm>
            <a:off x="5442204" y="2271915"/>
            <a:ext cx="1726725" cy="1214589"/>
          </a:xfrm>
          <a:prstGeom prst="rect">
            <a:avLst/>
          </a:prstGeom>
        </p:spPr>
      </p:pic>
      <p:pic>
        <p:nvPicPr>
          <p:cNvPr id="27" name="図 26">
            <a:extLst>
              <a:ext uri="{FF2B5EF4-FFF2-40B4-BE49-F238E27FC236}">
                <a16:creationId xmlns:a16="http://schemas.microsoft.com/office/drawing/2014/main" id="{8801091C-EE92-49AD-B765-D0410013A4BF}"/>
              </a:ext>
            </a:extLst>
          </p:cNvPr>
          <p:cNvPicPr>
            <a:picLocks noChangeAspect="1"/>
          </p:cNvPicPr>
          <p:nvPr/>
        </p:nvPicPr>
        <p:blipFill>
          <a:blip r:embed="rId4"/>
          <a:stretch>
            <a:fillRect/>
          </a:stretch>
        </p:blipFill>
        <p:spPr>
          <a:xfrm>
            <a:off x="294099" y="5295403"/>
            <a:ext cx="2005147" cy="1509493"/>
          </a:xfrm>
          <a:prstGeom prst="rect">
            <a:avLst/>
          </a:prstGeom>
        </p:spPr>
      </p:pic>
      <p:pic>
        <p:nvPicPr>
          <p:cNvPr id="28" name="図 27" descr="ステッカー">
            <a:extLst>
              <a:ext uri="{FF2B5EF4-FFF2-40B4-BE49-F238E27FC236}">
                <a16:creationId xmlns:a16="http://schemas.microsoft.com/office/drawing/2014/main" id="{2CA336A4-9437-49FC-92BF-5AE5C4B7138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752" y="5253666"/>
            <a:ext cx="1245918" cy="784461"/>
          </a:xfrm>
          <a:prstGeom prst="rect">
            <a:avLst/>
          </a:prstGeom>
          <a:noFill/>
          <a:ln>
            <a:noFill/>
          </a:ln>
        </p:spPr>
      </p:pic>
      <p:pic>
        <p:nvPicPr>
          <p:cNvPr id="5" name="図 4">
            <a:extLst>
              <a:ext uri="{FF2B5EF4-FFF2-40B4-BE49-F238E27FC236}">
                <a16:creationId xmlns:a16="http://schemas.microsoft.com/office/drawing/2014/main" id="{58794338-0AD4-4CAA-A2AC-C8F7CC30FFB4}"/>
              </a:ext>
            </a:extLst>
          </p:cNvPr>
          <p:cNvPicPr>
            <a:picLocks noChangeAspect="1"/>
          </p:cNvPicPr>
          <p:nvPr/>
        </p:nvPicPr>
        <p:blipFill rotWithShape="1">
          <a:blip r:embed="rId6"/>
          <a:srcRect l="16331" t="11506" r="13205" b="12949"/>
          <a:stretch/>
        </p:blipFill>
        <p:spPr>
          <a:xfrm>
            <a:off x="7369694" y="2260537"/>
            <a:ext cx="2159846" cy="1302506"/>
          </a:xfrm>
          <a:prstGeom prst="rect">
            <a:avLst/>
          </a:prstGeom>
        </p:spPr>
      </p:pic>
      <p:pic>
        <p:nvPicPr>
          <p:cNvPr id="1026" name="Picture 2" descr="おおさかCO2CO2ポイント＋">
            <a:extLst>
              <a:ext uri="{FF2B5EF4-FFF2-40B4-BE49-F238E27FC236}">
                <a16:creationId xmlns:a16="http://schemas.microsoft.com/office/drawing/2014/main" id="{EEFB6890-F57C-4546-BAE2-084BD7229F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0914" y="2243116"/>
            <a:ext cx="1405745" cy="1283914"/>
          </a:xfrm>
          <a:prstGeom prst="rect">
            <a:avLst/>
          </a:prstGeom>
          <a:noFill/>
          <a:extLst>
            <a:ext uri="{909E8E84-426E-40DD-AFC4-6F175D3DCCD1}">
              <a14:hiddenFill xmlns:a14="http://schemas.microsoft.com/office/drawing/2010/main">
                <a:solidFill>
                  <a:srgbClr val="FFFFFF"/>
                </a:solidFill>
              </a14:hiddenFill>
            </a:ext>
          </a:extLst>
        </p:spPr>
      </p:pic>
      <p:pic>
        <p:nvPicPr>
          <p:cNvPr id="31" name="図 30">
            <a:extLst>
              <a:ext uri="{FF2B5EF4-FFF2-40B4-BE49-F238E27FC236}">
                <a16:creationId xmlns:a16="http://schemas.microsoft.com/office/drawing/2014/main" id="{F285030D-05DB-4017-940F-CF9CD94A88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28757" y="2294873"/>
            <a:ext cx="1573868" cy="1180401"/>
          </a:xfrm>
          <a:prstGeom prst="rect">
            <a:avLst/>
          </a:prstGeom>
        </p:spPr>
      </p:pic>
      <p:sp>
        <p:nvSpPr>
          <p:cNvPr id="32" name="テキスト ボックス 31">
            <a:extLst>
              <a:ext uri="{FF2B5EF4-FFF2-40B4-BE49-F238E27FC236}">
                <a16:creationId xmlns:a16="http://schemas.microsoft.com/office/drawing/2014/main" id="{570D61D7-2807-4145-9604-ACD0B8580E29}"/>
              </a:ext>
            </a:extLst>
          </p:cNvPr>
          <p:cNvSpPr txBox="1"/>
          <p:nvPr/>
        </p:nvSpPr>
        <p:spPr>
          <a:xfrm>
            <a:off x="199749" y="3886021"/>
            <a:ext cx="4754648" cy="338554"/>
          </a:xfrm>
          <a:prstGeom prst="rect">
            <a:avLst/>
          </a:prstGeom>
          <a:noFill/>
        </p:spPr>
        <p:txBody>
          <a:bodyPr wrap="square">
            <a:spAutoFit/>
          </a:bodyPr>
          <a:lstStyle/>
          <a:p>
            <a:pPr marL="285750" indent="-285750" algn="l">
              <a:buFont typeface="Wingdings" panose="05000000000000000000" pitchFamily="2" charset="2"/>
              <a:buChar char="u"/>
            </a:pPr>
            <a:r>
              <a:rPr lang="ja-JP" altLang="en-US" sz="1600" b="1" i="0" dirty="0">
                <a:solidFill>
                  <a:srgbClr val="222222"/>
                </a:solidFill>
                <a:effectLst/>
                <a:latin typeface="游ゴシック" panose="020B0400000000000000" pitchFamily="50" charset="-128"/>
                <a:ea typeface="游ゴシック" panose="020B0400000000000000" pitchFamily="50" charset="-128"/>
              </a:rPr>
              <a:t>電動車の導入促進</a:t>
            </a:r>
          </a:p>
        </p:txBody>
      </p:sp>
      <p:sp>
        <p:nvSpPr>
          <p:cNvPr id="33" name="テキスト ボックス 32">
            <a:extLst>
              <a:ext uri="{FF2B5EF4-FFF2-40B4-BE49-F238E27FC236}">
                <a16:creationId xmlns:a16="http://schemas.microsoft.com/office/drawing/2014/main" id="{C51A02CF-71E3-4B9D-9ACC-13A582CF81CE}"/>
              </a:ext>
            </a:extLst>
          </p:cNvPr>
          <p:cNvSpPr txBox="1"/>
          <p:nvPr/>
        </p:nvSpPr>
        <p:spPr>
          <a:xfrm>
            <a:off x="188443" y="4707675"/>
            <a:ext cx="4754648" cy="338554"/>
          </a:xfrm>
          <a:prstGeom prst="rect">
            <a:avLst/>
          </a:prstGeom>
          <a:noFill/>
        </p:spPr>
        <p:txBody>
          <a:bodyPr wrap="square">
            <a:spAutoFit/>
          </a:bodyPr>
          <a:lstStyle/>
          <a:p>
            <a:pPr marL="285750" indent="-285750" algn="l">
              <a:buFont typeface="Wingdings" panose="05000000000000000000" pitchFamily="2" charset="2"/>
              <a:buChar char="u"/>
            </a:pPr>
            <a:r>
              <a:rPr lang="ja-JP" altLang="en-US" sz="1600" b="1" i="0" dirty="0">
                <a:solidFill>
                  <a:srgbClr val="222222"/>
                </a:solidFill>
                <a:effectLst/>
                <a:latin typeface="游ゴシック" panose="020B0400000000000000" pitchFamily="50" charset="-128"/>
                <a:ea typeface="游ゴシック" panose="020B0400000000000000" pitchFamily="50" charset="-128"/>
              </a:rPr>
              <a:t>充電インフラ設置支援</a:t>
            </a:r>
          </a:p>
        </p:txBody>
      </p:sp>
      <p:pic>
        <p:nvPicPr>
          <p:cNvPr id="34" name="図 33">
            <a:extLst>
              <a:ext uri="{FF2B5EF4-FFF2-40B4-BE49-F238E27FC236}">
                <a16:creationId xmlns:a16="http://schemas.microsoft.com/office/drawing/2014/main" id="{1B5DCFAF-25FA-4768-9BB3-166E81596D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6078" y="5300013"/>
            <a:ext cx="2186021" cy="1435863"/>
          </a:xfrm>
          <a:prstGeom prst="rect">
            <a:avLst/>
          </a:prstGeom>
        </p:spPr>
      </p:pic>
      <p:sp>
        <p:nvSpPr>
          <p:cNvPr id="36" name="テキスト ボックス 35">
            <a:extLst>
              <a:ext uri="{FF2B5EF4-FFF2-40B4-BE49-F238E27FC236}">
                <a16:creationId xmlns:a16="http://schemas.microsoft.com/office/drawing/2014/main" id="{FD4B2F14-6CB7-4DDF-870D-A27044FE6B43}"/>
              </a:ext>
            </a:extLst>
          </p:cNvPr>
          <p:cNvSpPr txBox="1"/>
          <p:nvPr/>
        </p:nvSpPr>
        <p:spPr>
          <a:xfrm>
            <a:off x="5107933" y="5045621"/>
            <a:ext cx="4754648" cy="338554"/>
          </a:xfrm>
          <a:prstGeom prst="rect">
            <a:avLst/>
          </a:prstGeom>
          <a:noFill/>
        </p:spPr>
        <p:txBody>
          <a:bodyPr wrap="square">
            <a:spAutoFit/>
          </a:bodyPr>
          <a:lstStyle/>
          <a:p>
            <a:pPr marL="285750" indent="-285750" algn="l">
              <a:buFont typeface="Wingdings" panose="05000000000000000000" pitchFamily="2" charset="2"/>
              <a:buChar char="u"/>
            </a:pPr>
            <a:r>
              <a:rPr lang="ja-JP" altLang="en-US" sz="1600" b="1" i="0" dirty="0">
                <a:solidFill>
                  <a:srgbClr val="222222"/>
                </a:solidFill>
                <a:effectLst/>
                <a:latin typeface="游ゴシック" panose="020B0400000000000000" pitchFamily="50" charset="-128"/>
                <a:ea typeface="游ゴシック" panose="020B0400000000000000" pitchFamily="50" charset="-128"/>
              </a:rPr>
              <a:t>食品ロス対策の推進</a:t>
            </a:r>
          </a:p>
        </p:txBody>
      </p:sp>
      <p:pic>
        <p:nvPicPr>
          <p:cNvPr id="1028" name="Picture 4" descr="持ち歩こうマイボトル">
            <a:extLst>
              <a:ext uri="{FF2B5EF4-FFF2-40B4-BE49-F238E27FC236}">
                <a16:creationId xmlns:a16="http://schemas.microsoft.com/office/drawing/2014/main" id="{AD2CC12D-C605-4E8F-93D9-0C5A754B74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4156" y="5805972"/>
            <a:ext cx="1775864" cy="998924"/>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7B2554C1-324E-410D-8DB9-913F9A91BC92}"/>
              </a:ext>
            </a:extLst>
          </p:cNvPr>
          <p:cNvPicPr>
            <a:picLocks noChangeAspect="1"/>
          </p:cNvPicPr>
          <p:nvPr/>
        </p:nvPicPr>
        <p:blipFill>
          <a:blip r:embed="rId11"/>
          <a:stretch>
            <a:fillRect/>
          </a:stretch>
        </p:blipFill>
        <p:spPr>
          <a:xfrm>
            <a:off x="6830730" y="5805972"/>
            <a:ext cx="1735222" cy="1000394"/>
          </a:xfrm>
          <a:prstGeom prst="rect">
            <a:avLst/>
          </a:prstGeom>
        </p:spPr>
      </p:pic>
      <p:pic>
        <p:nvPicPr>
          <p:cNvPr id="1030" name="Picture 6" descr="食品ロス削減ポスター">
            <a:extLst>
              <a:ext uri="{FF2B5EF4-FFF2-40B4-BE49-F238E27FC236}">
                <a16:creationId xmlns:a16="http://schemas.microsoft.com/office/drawing/2014/main" id="{0A5590A6-7EC1-485D-A25E-8C9773E1DF0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48958" y="5671574"/>
            <a:ext cx="798930" cy="1118133"/>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a:extLst>
              <a:ext uri="{FF2B5EF4-FFF2-40B4-BE49-F238E27FC236}">
                <a16:creationId xmlns:a16="http://schemas.microsoft.com/office/drawing/2014/main" id="{AED40C61-9D47-4DF6-9662-D60A2C7D80B5}"/>
              </a:ext>
            </a:extLst>
          </p:cNvPr>
          <p:cNvSpPr txBox="1"/>
          <p:nvPr/>
        </p:nvSpPr>
        <p:spPr>
          <a:xfrm>
            <a:off x="221924" y="939202"/>
            <a:ext cx="4731076" cy="276999"/>
          </a:xfrm>
          <a:prstGeom prst="rect">
            <a:avLst/>
          </a:prstGeom>
          <a:noFill/>
        </p:spPr>
        <p:txBody>
          <a:bodyPr wrap="square">
            <a:spAutoFit/>
          </a:bodyPr>
          <a:lstStyle/>
          <a:p>
            <a:pPr marL="182563" indent="-85725">
              <a:tabLst>
                <a:tab pos="182563" algn="l"/>
              </a:tabLst>
            </a:pPr>
            <a:r>
              <a:rPr lang="ja-JP" altLang="en-US" sz="1200" dirty="0">
                <a:latin typeface="Meiryo UI" panose="020B0604030504040204" pitchFamily="50" charset="-128"/>
                <a:ea typeface="Meiryo UI" panose="020B0604030504040204" pitchFamily="50" charset="-128"/>
              </a:rPr>
              <a:t>・府内全域でのカーボンフットプリントの表示に向けたプロジェクト</a:t>
            </a:r>
            <a:endParaRPr lang="en-US" altLang="ja-JP" sz="1200" dirty="0">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C4FE0036-72C7-4B44-BFE6-F828E8219164}"/>
              </a:ext>
            </a:extLst>
          </p:cNvPr>
          <p:cNvSpPr txBox="1"/>
          <p:nvPr/>
        </p:nvSpPr>
        <p:spPr>
          <a:xfrm>
            <a:off x="222839" y="1463736"/>
            <a:ext cx="4731076" cy="646331"/>
          </a:xfrm>
          <a:prstGeom prst="rect">
            <a:avLst/>
          </a:prstGeom>
          <a:noFill/>
        </p:spPr>
        <p:txBody>
          <a:bodyPr wrap="square">
            <a:spAutoFit/>
          </a:bodyPr>
          <a:lstStyle/>
          <a:p>
            <a:pPr marL="182563" indent="-85725">
              <a:tabLst>
                <a:tab pos="182563" algn="l"/>
              </a:tabLst>
            </a:pPr>
            <a:r>
              <a:rPr lang="ja-JP" altLang="en-US" sz="1200" dirty="0">
                <a:latin typeface="Meiryo UI" panose="020B0604030504040204" pitchFamily="50" charset="-128"/>
                <a:ea typeface="Meiryo UI" panose="020B0604030504040204" pitchFamily="50" charset="-128"/>
              </a:rPr>
              <a:t>・民間事業者が運用しているポイントシステムを活用して、ライフサイクルの各過程における </a:t>
            </a:r>
            <a:r>
              <a:rPr lang="en-US" altLang="ja-JP" sz="1200" dirty="0">
                <a:latin typeface="Meiryo UI" panose="020B0604030504040204" pitchFamily="50" charset="-128"/>
                <a:ea typeface="Meiryo UI" panose="020B0604030504040204" pitchFamily="50" charset="-128"/>
              </a:rPr>
              <a:t>CO</a:t>
            </a:r>
            <a:r>
              <a:rPr lang="en-US" altLang="ja-JP" sz="1050" dirty="0">
                <a:latin typeface="Meiryo UI" panose="020B0604030504040204" pitchFamily="50" charset="-128"/>
                <a:ea typeface="Meiryo UI" panose="020B0604030504040204" pitchFamily="50" charset="-128"/>
              </a:rPr>
              <a:t>2 </a:t>
            </a:r>
            <a:r>
              <a:rPr lang="ja-JP" altLang="en-US" sz="1200" dirty="0">
                <a:latin typeface="Meiryo UI" panose="020B0604030504040204" pitchFamily="50" charset="-128"/>
                <a:ea typeface="Meiryo UI" panose="020B0604030504040204" pitchFamily="50" charset="-128"/>
              </a:rPr>
              <a:t>排出が少ない商品・サービスを購入した消費者に対して「おおさか </a:t>
            </a:r>
            <a:r>
              <a:rPr lang="en-US" altLang="ja-JP" sz="1200" dirty="0">
                <a:latin typeface="Meiryo UI" panose="020B0604030504040204" pitchFamily="50" charset="-128"/>
                <a:ea typeface="Meiryo UI" panose="020B0604030504040204" pitchFamily="50" charset="-128"/>
              </a:rPr>
              <a:t>CO2CO2</a:t>
            </a:r>
            <a:r>
              <a:rPr lang="ja-JP" altLang="en-US" sz="1200" dirty="0">
                <a:latin typeface="Meiryo UI" panose="020B0604030504040204" pitchFamily="50" charset="-128"/>
                <a:ea typeface="Meiryo UI" panose="020B0604030504040204" pitchFamily="50" charset="-128"/>
              </a:rPr>
              <a:t>（コツコツ）ポイント＋」を上乗せで付与</a:t>
            </a:r>
            <a:endParaRPr lang="en-US" altLang="ja-JP" sz="1200"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DB67D256-4449-4653-AFBB-3575EC0D6FF4}"/>
              </a:ext>
            </a:extLst>
          </p:cNvPr>
          <p:cNvSpPr txBox="1"/>
          <p:nvPr/>
        </p:nvSpPr>
        <p:spPr>
          <a:xfrm>
            <a:off x="5004156" y="913675"/>
            <a:ext cx="4731076" cy="646331"/>
          </a:xfrm>
          <a:prstGeom prst="rect">
            <a:avLst/>
          </a:prstGeom>
          <a:noFill/>
        </p:spPr>
        <p:txBody>
          <a:bodyPr wrap="square">
            <a:spAutoFit/>
          </a:bodyPr>
          <a:lstStyle/>
          <a:p>
            <a:pPr marL="182563" indent="-85725">
              <a:tabLst>
                <a:tab pos="182563" algn="l"/>
              </a:tabLst>
            </a:pPr>
            <a:r>
              <a:rPr lang="ja-JP" altLang="en-US" sz="1200" dirty="0">
                <a:latin typeface="Meiryo UI" panose="020B0604030504040204" pitchFamily="50" charset="-128"/>
                <a:ea typeface="Meiryo UI" panose="020B0604030504040204" pitchFamily="50" charset="-128"/>
              </a:rPr>
              <a:t>・府内住宅展示場等でのイベント、</a:t>
            </a:r>
            <a:r>
              <a:rPr lang="en-US" altLang="ja-JP" sz="1200" dirty="0">
                <a:latin typeface="Meiryo UI" panose="020B0604030504040204" pitchFamily="50" charset="-128"/>
                <a:ea typeface="Meiryo UI" panose="020B0604030504040204" pitchFamily="50" charset="-128"/>
              </a:rPr>
              <a:t>ZEH</a:t>
            </a:r>
            <a:r>
              <a:rPr lang="ja-JP" altLang="en-US" sz="1200" dirty="0">
                <a:latin typeface="Meiryo UI" panose="020B0604030504040204" pitchFamily="50" charset="-128"/>
                <a:ea typeface="Meiryo UI" panose="020B0604030504040204" pitchFamily="50" charset="-128"/>
              </a:rPr>
              <a:t>をわかりやすく紹介する動画の公開、</a:t>
            </a:r>
            <a:r>
              <a:rPr lang="en-US" altLang="ja-JP" sz="1200" dirty="0">
                <a:latin typeface="Meiryo UI" panose="020B0604030504040204" pitchFamily="50" charset="-128"/>
                <a:ea typeface="Meiryo UI" panose="020B0604030504040204" pitchFamily="50" charset="-128"/>
              </a:rPr>
              <a:t>ZEH</a:t>
            </a:r>
            <a:r>
              <a:rPr lang="ja-JP" altLang="en-US" sz="1200" dirty="0">
                <a:latin typeface="Meiryo UI" panose="020B0604030504040204" pitchFamily="50" charset="-128"/>
                <a:ea typeface="Meiryo UI" panose="020B0604030504040204" pitchFamily="50" charset="-128"/>
              </a:rPr>
              <a:t>の良さを体験してもらう「宿泊体験事業」「お試し体感事業」を実施</a:t>
            </a:r>
            <a:endParaRPr lang="en-US" altLang="ja-JP" sz="1200" dirty="0">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B96B2790-8526-4DCB-BE32-DF39CC7DB820}"/>
              </a:ext>
            </a:extLst>
          </p:cNvPr>
          <p:cNvSpPr txBox="1"/>
          <p:nvPr/>
        </p:nvSpPr>
        <p:spPr>
          <a:xfrm>
            <a:off x="5031403" y="1757023"/>
            <a:ext cx="4731076" cy="461665"/>
          </a:xfrm>
          <a:prstGeom prst="rect">
            <a:avLst/>
          </a:prstGeom>
          <a:noFill/>
        </p:spPr>
        <p:txBody>
          <a:bodyPr wrap="square">
            <a:spAutoFit/>
          </a:bodyPr>
          <a:lstStyle/>
          <a:p>
            <a:pPr marL="182563" indent="-85725">
              <a:tabLst>
                <a:tab pos="182563" algn="l"/>
              </a:tabLst>
            </a:pPr>
            <a:r>
              <a:rPr lang="ja-JP" altLang="en-US" sz="1200" dirty="0">
                <a:latin typeface="Meiryo UI" panose="020B0604030504040204" pitchFamily="50" charset="-128"/>
                <a:ea typeface="Meiryo UI" panose="020B0604030504040204" pitchFamily="50" charset="-128"/>
              </a:rPr>
              <a:t>・太陽光パネル・蓄電池の購入希望者を募り、スケールメリットを活かして価格低減を図る共同購入を実施</a:t>
            </a:r>
            <a:endParaRPr lang="en-US" altLang="ja-JP" sz="1200" dirty="0">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F712B0D8-A6E6-430D-B394-765704FC56DC}"/>
              </a:ext>
            </a:extLst>
          </p:cNvPr>
          <p:cNvSpPr txBox="1"/>
          <p:nvPr/>
        </p:nvSpPr>
        <p:spPr>
          <a:xfrm>
            <a:off x="339740" y="4107910"/>
            <a:ext cx="4731076" cy="646331"/>
          </a:xfrm>
          <a:prstGeom prst="rect">
            <a:avLst/>
          </a:prstGeom>
          <a:noFill/>
        </p:spPr>
        <p:txBody>
          <a:bodyPr wrap="square">
            <a:spAutoFit/>
          </a:bodyPr>
          <a:lstStyle/>
          <a:p>
            <a:pPr marL="182563" indent="-85725">
              <a:tabLst>
                <a:tab pos="182563" algn="l"/>
              </a:tabLst>
            </a:pPr>
            <a:r>
              <a:rPr lang="ja-JP" altLang="en-US" sz="1200" dirty="0">
                <a:latin typeface="Meiryo UI" panose="020B0604030504040204" pitchFamily="50" charset="-128"/>
                <a:ea typeface="Meiryo UI" panose="020B0604030504040204" pitchFamily="50" charset="-128"/>
              </a:rPr>
              <a:t>・ゼロエミッション車の理解促進に効果的な乗車体験や車両への充電、 非常時にも役立つ給電機能等に関する体験の機会提供</a:t>
            </a:r>
            <a:endParaRPr lang="en-US" altLang="ja-JP" sz="1200" dirty="0">
              <a:latin typeface="Meiryo UI" panose="020B0604030504040204" pitchFamily="50" charset="-128"/>
              <a:ea typeface="Meiryo UI" panose="020B0604030504040204" pitchFamily="50" charset="-128"/>
            </a:endParaRPr>
          </a:p>
          <a:p>
            <a:pPr marL="182563" indent="-85725">
              <a:tabLst>
                <a:tab pos="182563" algn="l"/>
              </a:tabLst>
            </a:pPr>
            <a:r>
              <a:rPr lang="ja-JP" altLang="en-US" sz="1200" dirty="0">
                <a:latin typeface="Meiryo UI" panose="020B0604030504040204" pitchFamily="50" charset="-128"/>
                <a:ea typeface="Meiryo UI" panose="020B0604030504040204" pitchFamily="50" charset="-128"/>
              </a:rPr>
              <a:t>・万博を契機とした府内バスの</a:t>
            </a:r>
            <a:r>
              <a:rPr lang="en-US" altLang="ja-JP" sz="1200" dirty="0">
                <a:latin typeface="Meiryo UI" panose="020B0604030504040204" pitchFamily="50" charset="-128"/>
                <a:ea typeface="Meiryo UI" panose="020B0604030504040204" pitchFamily="50" charset="-128"/>
              </a:rPr>
              <a:t>ZEV</a:t>
            </a:r>
            <a:r>
              <a:rPr lang="ja-JP" altLang="en-US" sz="1200" dirty="0">
                <a:latin typeface="Meiryo UI" panose="020B0604030504040204" pitchFamily="50" charset="-128"/>
                <a:ea typeface="Meiryo UI" panose="020B0604030504040204" pitchFamily="50" charset="-128"/>
              </a:rPr>
              <a:t>化</a:t>
            </a:r>
          </a:p>
        </p:txBody>
      </p:sp>
      <p:sp>
        <p:nvSpPr>
          <p:cNvPr id="42" name="テキスト ボックス 41">
            <a:extLst>
              <a:ext uri="{FF2B5EF4-FFF2-40B4-BE49-F238E27FC236}">
                <a16:creationId xmlns:a16="http://schemas.microsoft.com/office/drawing/2014/main" id="{B317B19B-17A2-4EC1-B0E4-2E86BCF5810D}"/>
              </a:ext>
            </a:extLst>
          </p:cNvPr>
          <p:cNvSpPr txBox="1"/>
          <p:nvPr/>
        </p:nvSpPr>
        <p:spPr>
          <a:xfrm>
            <a:off x="365940" y="4941168"/>
            <a:ext cx="4731076" cy="276999"/>
          </a:xfrm>
          <a:prstGeom prst="rect">
            <a:avLst/>
          </a:prstGeom>
          <a:noFill/>
        </p:spPr>
        <p:txBody>
          <a:bodyPr wrap="square">
            <a:spAutoFit/>
          </a:bodyPr>
          <a:lstStyle/>
          <a:p>
            <a:pPr marL="182563" indent="-85725">
              <a:tabLst>
                <a:tab pos="182563" algn="l"/>
              </a:tabLst>
            </a:pPr>
            <a:r>
              <a:rPr lang="ja-JP" altLang="en-US" sz="1200" dirty="0">
                <a:latin typeface="Meiryo UI" panose="020B0604030504040204" pitchFamily="50" charset="-128"/>
                <a:ea typeface="Meiryo UI" panose="020B0604030504040204" pitchFamily="50" charset="-128"/>
              </a:rPr>
              <a:t>・府有施設等の駐車場に</a:t>
            </a:r>
            <a:r>
              <a:rPr lang="en-US" altLang="ja-JP" sz="1200" dirty="0">
                <a:latin typeface="Meiryo UI" panose="020B0604030504040204" pitchFamily="50" charset="-128"/>
                <a:ea typeface="Meiryo UI" panose="020B0604030504040204" pitchFamily="50" charset="-128"/>
              </a:rPr>
              <a:t>EV</a:t>
            </a:r>
            <a:r>
              <a:rPr lang="ja-JP" altLang="en-US" sz="1200" dirty="0">
                <a:latin typeface="Meiryo UI" panose="020B0604030504040204" pitchFamily="50" charset="-128"/>
                <a:ea typeface="Meiryo UI" panose="020B0604030504040204" pitchFamily="50" charset="-128"/>
              </a:rPr>
              <a:t>用充電設備の設置</a:t>
            </a:r>
          </a:p>
        </p:txBody>
      </p:sp>
      <p:sp>
        <p:nvSpPr>
          <p:cNvPr id="44" name="テキスト ボックス 43">
            <a:extLst>
              <a:ext uri="{FF2B5EF4-FFF2-40B4-BE49-F238E27FC236}">
                <a16:creationId xmlns:a16="http://schemas.microsoft.com/office/drawing/2014/main" id="{4D5211F8-94D9-4C7D-8E9F-5A2445D513A5}"/>
              </a:ext>
            </a:extLst>
          </p:cNvPr>
          <p:cNvSpPr txBox="1"/>
          <p:nvPr/>
        </p:nvSpPr>
        <p:spPr>
          <a:xfrm>
            <a:off x="5182331" y="4191471"/>
            <a:ext cx="4500514" cy="461665"/>
          </a:xfrm>
          <a:prstGeom prst="rect">
            <a:avLst/>
          </a:prstGeom>
          <a:noFill/>
        </p:spPr>
        <p:txBody>
          <a:bodyPr wrap="square">
            <a:spAutoFit/>
          </a:bodyPr>
          <a:lstStyle/>
          <a:p>
            <a:pPr marL="182563" indent="-85725">
              <a:tabLst>
                <a:tab pos="182563" algn="l"/>
              </a:tabLst>
            </a:pPr>
            <a:r>
              <a:rPr lang="ja-JP" altLang="en-US" sz="1200" dirty="0">
                <a:latin typeface="Meiryo UI" panose="020B0604030504040204" pitchFamily="50" charset="-128"/>
                <a:ea typeface="Meiryo UI" panose="020B0604030504040204" pitchFamily="50" charset="-128"/>
              </a:rPr>
              <a:t>・マイボトルパートナーズを通じたマイボトルの利用啓発やマイボトルスポットの普及、情報発信</a:t>
            </a:r>
          </a:p>
        </p:txBody>
      </p:sp>
      <p:sp>
        <p:nvSpPr>
          <p:cNvPr id="46" name="テキスト ボックス 45">
            <a:extLst>
              <a:ext uri="{FF2B5EF4-FFF2-40B4-BE49-F238E27FC236}">
                <a16:creationId xmlns:a16="http://schemas.microsoft.com/office/drawing/2014/main" id="{A7AE0784-49A9-48F4-A96B-06B87E327937}"/>
              </a:ext>
            </a:extLst>
          </p:cNvPr>
          <p:cNvSpPr txBox="1"/>
          <p:nvPr/>
        </p:nvSpPr>
        <p:spPr>
          <a:xfrm>
            <a:off x="5210807" y="4775891"/>
            <a:ext cx="4500514" cy="276999"/>
          </a:xfrm>
          <a:prstGeom prst="rect">
            <a:avLst/>
          </a:prstGeom>
          <a:noFill/>
        </p:spPr>
        <p:txBody>
          <a:bodyPr wrap="square">
            <a:spAutoFit/>
          </a:bodyPr>
          <a:lstStyle/>
          <a:p>
            <a:pPr marL="182563" indent="-85725">
              <a:tabLst>
                <a:tab pos="182563" algn="l"/>
              </a:tabLst>
            </a:pPr>
            <a:r>
              <a:rPr lang="ja-JP" altLang="en-US" sz="1200" dirty="0">
                <a:latin typeface="Meiryo UI" panose="020B0604030504040204" pitchFamily="50" charset="-128"/>
                <a:ea typeface="Meiryo UI" panose="020B0604030504040204" pitchFamily="50" charset="-128"/>
              </a:rPr>
              <a:t>・マイ容器・マイボトルサービススポットのマップによる取組支援</a:t>
            </a:r>
          </a:p>
        </p:txBody>
      </p:sp>
      <p:sp>
        <p:nvSpPr>
          <p:cNvPr id="49" name="テキスト ボックス 48">
            <a:extLst>
              <a:ext uri="{FF2B5EF4-FFF2-40B4-BE49-F238E27FC236}">
                <a16:creationId xmlns:a16="http://schemas.microsoft.com/office/drawing/2014/main" id="{8C545129-BFA1-4672-A073-7D4EBD52179F}"/>
              </a:ext>
            </a:extLst>
          </p:cNvPr>
          <p:cNvSpPr txBox="1"/>
          <p:nvPr/>
        </p:nvSpPr>
        <p:spPr>
          <a:xfrm>
            <a:off x="5210807" y="5295403"/>
            <a:ext cx="4500514" cy="461665"/>
          </a:xfrm>
          <a:prstGeom prst="rect">
            <a:avLst/>
          </a:prstGeom>
          <a:noFill/>
        </p:spPr>
        <p:txBody>
          <a:bodyPr wrap="square">
            <a:spAutoFit/>
          </a:bodyPr>
          <a:lstStyle/>
          <a:p>
            <a:pPr marL="182563" indent="-85725">
              <a:tabLst>
                <a:tab pos="182563" algn="l"/>
              </a:tabLst>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もったいないやん！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食の都大阪でおいしく食べきろう</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をスローガンに、府内の食品ロス削減の取組を推進</a:t>
            </a:r>
          </a:p>
        </p:txBody>
      </p:sp>
    </p:spTree>
    <p:extLst>
      <p:ext uri="{BB962C8B-B14F-4D97-AF65-F5344CB8AC3E}">
        <p14:creationId xmlns:p14="http://schemas.microsoft.com/office/powerpoint/2010/main" val="525253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3">
            <a:extLst>
              <a:ext uri="{FF2B5EF4-FFF2-40B4-BE49-F238E27FC236}">
                <a16:creationId xmlns:a16="http://schemas.microsoft.com/office/drawing/2014/main" id="{DFD60C72-DF32-49EF-96D1-7BEB8BFBF900}"/>
              </a:ext>
            </a:extLst>
          </p:cNvPr>
          <p:cNvSpPr/>
          <p:nvPr/>
        </p:nvSpPr>
        <p:spPr>
          <a:xfrm>
            <a:off x="0" y="6524"/>
            <a:ext cx="9906000" cy="35970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25714" bIns="25714" rtlCol="0" anchor="ctr">
            <a:spAutoFit/>
          </a:bodyPr>
          <a:lstStyle/>
          <a:p>
            <a:pPr marL="0" indent="0">
              <a:spcBef>
                <a:spcPts val="3000"/>
              </a:spcBef>
              <a:buNone/>
            </a:pPr>
            <a:r>
              <a:rPr lang="ja-JP" altLang="en-US" sz="2000" b="1" dirty="0">
                <a:latin typeface="Meiryo UI" panose="020B0604030504040204" pitchFamily="50" charset="-128"/>
                <a:ea typeface="Meiryo UI" panose="020B0604030504040204" pitchFamily="50" charset="-128"/>
              </a:rPr>
              <a:t>　２－１　府民の行動変容（今後の施策の方向性）</a:t>
            </a:r>
          </a:p>
        </p:txBody>
      </p:sp>
      <p:sp>
        <p:nvSpPr>
          <p:cNvPr id="10" name="テキスト ボックス 9">
            <a:extLst>
              <a:ext uri="{FF2B5EF4-FFF2-40B4-BE49-F238E27FC236}">
                <a16:creationId xmlns:a16="http://schemas.microsoft.com/office/drawing/2014/main" id="{BF8A7958-F848-45C1-8DB3-337E9BC770E0}"/>
              </a:ext>
            </a:extLst>
          </p:cNvPr>
          <p:cNvSpPr txBox="1"/>
          <p:nvPr/>
        </p:nvSpPr>
        <p:spPr>
          <a:xfrm>
            <a:off x="242375" y="5397449"/>
            <a:ext cx="9514908" cy="1241045"/>
          </a:xfrm>
          <a:prstGeom prst="rect">
            <a:avLst/>
          </a:prstGeom>
          <a:noFill/>
          <a:ln w="38100" cmpd="dbl">
            <a:solidFill>
              <a:schemeClr val="accent1"/>
            </a:solidFill>
            <a:prstDash val="solid"/>
          </a:ln>
        </p:spPr>
        <p:txBody>
          <a:bodyPr wrap="square">
            <a:spAutoFit/>
          </a:bodyPr>
          <a:lstStyle/>
          <a:p>
            <a:pPr marL="285750" indent="-196850" algn="l">
              <a:lnSpc>
                <a:spcPct val="120000"/>
              </a:lnSpc>
              <a:spcBef>
                <a:spcPts val="2400"/>
              </a:spcBef>
              <a:buFont typeface="Arial" panose="020B0604020202020204" pitchFamily="34" charset="0"/>
              <a:buChar char="•"/>
            </a:pPr>
            <a:r>
              <a:rPr lang="ja-JP" altLang="en-US" sz="1600" b="1" i="0" dirty="0">
                <a:solidFill>
                  <a:srgbClr val="222222"/>
                </a:solidFill>
                <a:effectLst/>
                <a:latin typeface="Meiryo UI" panose="020B0604030504040204" pitchFamily="50" charset="-128"/>
                <a:ea typeface="Meiryo UI" panose="020B0604030504040204" pitchFamily="50" charset="-128"/>
              </a:rPr>
              <a:t>幼稚園等から大学・専門学校までのそれぞれの発達段階に応じた環境教育の推進</a:t>
            </a:r>
            <a:endParaRPr lang="en-US" altLang="ja-JP" sz="1600" b="1" i="0" dirty="0">
              <a:solidFill>
                <a:srgbClr val="222222"/>
              </a:solidFill>
              <a:effectLst/>
              <a:latin typeface="Meiryo UI" panose="020B0604030504040204" pitchFamily="50" charset="-128"/>
              <a:ea typeface="Meiryo UI" panose="020B0604030504040204" pitchFamily="50" charset="-128"/>
            </a:endParaRPr>
          </a:p>
          <a:p>
            <a:pPr marL="285750" indent="-196850" algn="l">
              <a:lnSpc>
                <a:spcPct val="120000"/>
              </a:lnSpc>
              <a:buFont typeface="Arial" panose="020B0604020202020204" pitchFamily="34" charset="0"/>
              <a:buChar char="•"/>
            </a:pPr>
            <a:r>
              <a:rPr lang="ja-JP" altLang="en-US" sz="1600" b="1" dirty="0">
                <a:latin typeface="Meiryo UI" panose="020B0604030504040204" pitchFamily="50" charset="-128"/>
                <a:ea typeface="Meiryo UI" panose="020B0604030504040204" pitchFamily="50" charset="-128"/>
              </a:rPr>
              <a:t>脱炭素意識が高い若者世代を巻き込んだ新たな行動変容の検討・実施</a:t>
            </a:r>
            <a:endParaRPr lang="en-US" altLang="ja-JP" sz="1600" b="1" dirty="0">
              <a:latin typeface="Meiryo UI" panose="020B0604030504040204" pitchFamily="50" charset="-128"/>
              <a:ea typeface="Meiryo UI" panose="020B0604030504040204" pitchFamily="50" charset="-128"/>
            </a:endParaRPr>
          </a:p>
          <a:p>
            <a:pPr marL="285750" indent="-196850" algn="l">
              <a:lnSpc>
                <a:spcPct val="120000"/>
              </a:lnSpc>
              <a:buFont typeface="Arial" panose="020B0604020202020204" pitchFamily="34" charset="0"/>
              <a:buChar char="•"/>
            </a:pPr>
            <a:r>
              <a:rPr lang="ja-JP" altLang="en-US" sz="1600" b="1" i="0" dirty="0">
                <a:solidFill>
                  <a:srgbClr val="222222"/>
                </a:solidFill>
                <a:effectLst/>
                <a:latin typeface="Meiryo UI" panose="020B0604030504040204" pitchFamily="50" charset="-128"/>
                <a:ea typeface="Meiryo UI" panose="020B0604030504040204" pitchFamily="50" charset="-128"/>
              </a:rPr>
              <a:t>アプリ・</a:t>
            </a:r>
            <a:r>
              <a:rPr lang="en-US" altLang="ja-JP" sz="1600" b="1" i="0" dirty="0">
                <a:solidFill>
                  <a:srgbClr val="222222"/>
                </a:solidFill>
                <a:effectLst/>
                <a:latin typeface="Meiryo UI" panose="020B0604030504040204" pitchFamily="50" charset="-128"/>
                <a:ea typeface="Meiryo UI" panose="020B0604030504040204" pitchFamily="50" charset="-128"/>
              </a:rPr>
              <a:t>SNS</a:t>
            </a:r>
            <a:r>
              <a:rPr lang="ja-JP" altLang="en-US" sz="1600" b="1" i="0" dirty="0">
                <a:solidFill>
                  <a:srgbClr val="222222"/>
                </a:solidFill>
                <a:effectLst/>
                <a:latin typeface="Meiryo UI" panose="020B0604030504040204" pitchFamily="50" charset="-128"/>
                <a:ea typeface="Meiryo UI" panose="020B0604030504040204" pitchFamily="50" charset="-128"/>
              </a:rPr>
              <a:t>等の活用や民間事業者と連携し、見える化等を進め、楽しみながらできる取組の実施</a:t>
            </a:r>
            <a:endParaRPr lang="en-US" altLang="ja-JP" sz="1600" b="1" i="0" dirty="0">
              <a:solidFill>
                <a:srgbClr val="222222"/>
              </a:solidFill>
              <a:effectLst/>
              <a:latin typeface="Meiryo UI" panose="020B0604030504040204" pitchFamily="50" charset="-128"/>
              <a:ea typeface="Meiryo UI" panose="020B0604030504040204" pitchFamily="50" charset="-128"/>
            </a:endParaRPr>
          </a:p>
          <a:p>
            <a:pPr marL="285750" indent="-196850" algn="l">
              <a:lnSpc>
                <a:spcPct val="120000"/>
              </a:lnSpc>
              <a:buFont typeface="Arial" panose="020B0604020202020204" pitchFamily="34" charset="0"/>
              <a:buChar char="•"/>
            </a:pPr>
            <a:r>
              <a:rPr lang="ja-JP" altLang="en-US" sz="1600" b="1" dirty="0">
                <a:solidFill>
                  <a:srgbClr val="222222"/>
                </a:solidFill>
                <a:latin typeface="Meiryo UI" panose="020B0604030504040204" pitchFamily="50" charset="-128"/>
                <a:ea typeface="Meiryo UI" panose="020B0604030504040204" pitchFamily="50" charset="-128"/>
              </a:rPr>
              <a:t>デコ活と連動した府民目線でのライフスタイル全体（消費行動・住宅・移動・資源循環）における脱炭素化</a:t>
            </a:r>
            <a:endParaRPr lang="ja-JP" altLang="en-US" sz="1600" b="1" i="0" dirty="0">
              <a:solidFill>
                <a:srgbClr val="222222"/>
              </a:solidFill>
              <a:effectLst/>
              <a:latin typeface="Meiryo UI" panose="020B0604030504040204" pitchFamily="50" charset="-128"/>
              <a:ea typeface="Meiryo UI" panose="020B0604030504040204" pitchFamily="50" charset="-128"/>
            </a:endParaRPr>
          </a:p>
        </p:txBody>
      </p:sp>
      <p:sp>
        <p:nvSpPr>
          <p:cNvPr id="14" name="スライド番号プレースホルダー 9">
            <a:extLst>
              <a:ext uri="{FF2B5EF4-FFF2-40B4-BE49-F238E27FC236}">
                <a16:creationId xmlns:a16="http://schemas.microsoft.com/office/drawing/2014/main" id="{3F17E243-E5D4-42F8-A444-4DEFF9FA2DD5}"/>
              </a:ext>
            </a:extLst>
          </p:cNvPr>
          <p:cNvSpPr txBox="1">
            <a:spLocks/>
          </p:cNvSpPr>
          <p:nvPr/>
        </p:nvSpPr>
        <p:spPr>
          <a:xfrm>
            <a:off x="7593258" y="1106"/>
            <a:ext cx="2311400" cy="365125"/>
          </a:xfrm>
          <a:prstGeom prst="rect">
            <a:avLst/>
          </a:prstGeom>
        </p:spPr>
        <p:txBody>
          <a:bodyPr vert="horz" lIns="91440" tIns="45720" rIns="91440" bIns="45720" rtlCol="0" anchor="ctr"/>
          <a:lstStyle>
            <a:defPPr>
              <a:defRPr lang="ja-JP"/>
            </a:defPPr>
            <a:lvl1pPr marL="0" algn="r" defTabSz="921715" rtl="0" eaLnBrk="1" latinLnBrk="0" hangingPunct="1">
              <a:defRPr kumimoji="1" sz="1200" kern="1200">
                <a:solidFill>
                  <a:schemeClr val="tx1">
                    <a:tint val="75000"/>
                  </a:schemeClr>
                </a:solidFill>
                <a:latin typeface="+mn-lt"/>
                <a:ea typeface="+mn-ea"/>
                <a:cs typeface="+mn-cs"/>
              </a:defRPr>
            </a:lvl1pPr>
            <a:lvl2pPr marL="460858" algn="l" defTabSz="921715" rtl="0" eaLnBrk="1" latinLnBrk="0" hangingPunct="1">
              <a:defRPr kumimoji="1" sz="1814" kern="1200">
                <a:solidFill>
                  <a:schemeClr val="tx1"/>
                </a:solidFill>
                <a:latin typeface="+mn-lt"/>
                <a:ea typeface="+mn-ea"/>
                <a:cs typeface="+mn-cs"/>
              </a:defRPr>
            </a:lvl2pPr>
            <a:lvl3pPr marL="921715" algn="l" defTabSz="921715" rtl="0" eaLnBrk="1" latinLnBrk="0" hangingPunct="1">
              <a:defRPr kumimoji="1" sz="1814" kern="1200">
                <a:solidFill>
                  <a:schemeClr val="tx1"/>
                </a:solidFill>
                <a:latin typeface="+mn-lt"/>
                <a:ea typeface="+mn-ea"/>
                <a:cs typeface="+mn-cs"/>
              </a:defRPr>
            </a:lvl3pPr>
            <a:lvl4pPr marL="1382573" algn="l" defTabSz="921715" rtl="0" eaLnBrk="1" latinLnBrk="0" hangingPunct="1">
              <a:defRPr kumimoji="1" sz="1814" kern="1200">
                <a:solidFill>
                  <a:schemeClr val="tx1"/>
                </a:solidFill>
                <a:latin typeface="+mn-lt"/>
                <a:ea typeface="+mn-ea"/>
                <a:cs typeface="+mn-cs"/>
              </a:defRPr>
            </a:lvl4pPr>
            <a:lvl5pPr marL="1843430" algn="l" defTabSz="921715" rtl="0" eaLnBrk="1" latinLnBrk="0" hangingPunct="1">
              <a:defRPr kumimoji="1" sz="1814" kern="1200">
                <a:solidFill>
                  <a:schemeClr val="tx1"/>
                </a:solidFill>
                <a:latin typeface="+mn-lt"/>
                <a:ea typeface="+mn-ea"/>
                <a:cs typeface="+mn-cs"/>
              </a:defRPr>
            </a:lvl5pPr>
            <a:lvl6pPr marL="2304288" algn="l" defTabSz="921715" rtl="0" eaLnBrk="1" latinLnBrk="0" hangingPunct="1">
              <a:defRPr kumimoji="1" sz="1814" kern="1200">
                <a:solidFill>
                  <a:schemeClr val="tx1"/>
                </a:solidFill>
                <a:latin typeface="+mn-lt"/>
                <a:ea typeface="+mn-ea"/>
                <a:cs typeface="+mn-cs"/>
              </a:defRPr>
            </a:lvl6pPr>
            <a:lvl7pPr marL="2765146" algn="l" defTabSz="921715" rtl="0" eaLnBrk="1" latinLnBrk="0" hangingPunct="1">
              <a:defRPr kumimoji="1" sz="1814" kern="1200">
                <a:solidFill>
                  <a:schemeClr val="tx1"/>
                </a:solidFill>
                <a:latin typeface="+mn-lt"/>
                <a:ea typeface="+mn-ea"/>
                <a:cs typeface="+mn-cs"/>
              </a:defRPr>
            </a:lvl7pPr>
            <a:lvl8pPr marL="3226003" algn="l" defTabSz="921715" rtl="0" eaLnBrk="1" latinLnBrk="0" hangingPunct="1">
              <a:defRPr kumimoji="1" sz="1814" kern="1200">
                <a:solidFill>
                  <a:schemeClr val="tx1"/>
                </a:solidFill>
                <a:latin typeface="+mn-lt"/>
                <a:ea typeface="+mn-ea"/>
                <a:cs typeface="+mn-cs"/>
              </a:defRPr>
            </a:lvl8pPr>
            <a:lvl9pPr marL="3686861" algn="l" defTabSz="921715" rtl="0" eaLnBrk="1" latinLnBrk="0" hangingPunct="1">
              <a:defRPr kumimoji="1" sz="1814" kern="1200">
                <a:solidFill>
                  <a:schemeClr val="tx1"/>
                </a:solidFill>
                <a:latin typeface="+mn-lt"/>
                <a:ea typeface="+mn-ea"/>
                <a:cs typeface="+mn-cs"/>
              </a:defRPr>
            </a:lvl9pPr>
          </a:lstStyle>
          <a:p>
            <a:fld id="{03334358-8247-4568-97F9-9763B8C66191}" type="slidenum">
              <a:rPr lang="ja-JP" altLang="en-US" sz="1400" b="1" smtClean="0">
                <a:solidFill>
                  <a:schemeClr val="bg1"/>
                </a:solidFill>
                <a:latin typeface="BIZ UDPゴシック" panose="020B0400000000000000" pitchFamily="50" charset="-128"/>
                <a:ea typeface="BIZ UDPゴシック" panose="020B0400000000000000" pitchFamily="50" charset="-128"/>
              </a:rPr>
              <a:pPr/>
              <a:t>8</a:t>
            </a:fld>
            <a:endParaRPr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DD272755-CDC6-4974-848F-1FFEB980F0F5}"/>
              </a:ext>
            </a:extLst>
          </p:cNvPr>
          <p:cNvSpPr txBox="1"/>
          <p:nvPr/>
        </p:nvSpPr>
        <p:spPr>
          <a:xfrm>
            <a:off x="200472" y="952679"/>
            <a:ext cx="9676504" cy="1415772"/>
          </a:xfrm>
          <a:prstGeom prst="rect">
            <a:avLst/>
          </a:prstGeom>
          <a:noFill/>
        </p:spPr>
        <p:txBody>
          <a:bodyPr wrap="square">
            <a:spAutoFit/>
          </a:bodyPr>
          <a:lstStyle/>
          <a:p>
            <a:pPr marL="342900" indent="-342900" algn="l">
              <a:buAutoNum type="alphaLcParenBoth"/>
              <a:tabLst>
                <a:tab pos="180340" algn="l"/>
              </a:tabLst>
            </a:pPr>
            <a:r>
              <a:rPr lang="ja-JP" altLang="ja-JP" sz="1600" b="1" kern="100" dirty="0">
                <a:effectLst/>
                <a:latin typeface="Meiryo UI" panose="020B0604030504040204" pitchFamily="50" charset="-128"/>
                <a:ea typeface="Meiryo UI" panose="020B0604030504040204" pitchFamily="50" charset="-128"/>
                <a:cs typeface="Times New Roman" panose="02020603050405020304" pitchFamily="18" charset="0"/>
              </a:rPr>
              <a:t>意識改革</a:t>
            </a:r>
            <a:endParaRPr lang="en-US" altLang="ja-JP" sz="1200" b="1" kern="100" dirty="0">
              <a:latin typeface="Meiryo UI" panose="020B0604030504040204" pitchFamily="50" charset="-128"/>
              <a:ea typeface="Meiryo UI" panose="020B0604030504040204" pitchFamily="50" charset="-128"/>
              <a:cs typeface="Times New Roman" panose="02020603050405020304" pitchFamily="18" charset="0"/>
            </a:endParaRPr>
          </a:p>
          <a:p>
            <a:pPr algn="l">
              <a:tabLst>
                <a:tab pos="180340" algn="l"/>
              </a:tabLst>
            </a:pPr>
            <a:r>
              <a:rPr lang="ja-JP" altLang="en-US" sz="1400" kern="0" dirty="0">
                <a:effectLst/>
                <a:latin typeface="Meiryo UI" panose="020B0604030504040204" pitchFamily="50" charset="-128"/>
                <a:ea typeface="Meiryo UI" panose="020B0604030504040204" pitchFamily="50" charset="-128"/>
                <a:cs typeface="ＭＳ明朝,Bold"/>
              </a:rPr>
              <a:t>　</a:t>
            </a:r>
            <a:r>
              <a:rPr lang="ja-JP" altLang="ja-JP" sz="1400" kern="0" dirty="0">
                <a:effectLst/>
                <a:latin typeface="Meiryo UI" panose="020B0604030504040204" pitchFamily="50" charset="-128"/>
                <a:ea typeface="Meiryo UI" panose="020B0604030504040204" pitchFamily="50" charset="-128"/>
                <a:cs typeface="ＭＳ明朝,Bold"/>
              </a:rPr>
              <a:t>■気候危機と認識すべき状況であることを府民等にわかりやすく情報発信するなどによる、あらゆる主体が一体となって行動していくため</a:t>
            </a:r>
            <a:endParaRPr lang="en-US" altLang="ja-JP" sz="1400" kern="0" dirty="0">
              <a:effectLst/>
              <a:latin typeface="Meiryo UI" panose="020B0604030504040204" pitchFamily="50" charset="-128"/>
              <a:ea typeface="Meiryo UI" panose="020B0604030504040204" pitchFamily="50" charset="-128"/>
              <a:cs typeface="ＭＳ明朝,Bold"/>
            </a:endParaRPr>
          </a:p>
          <a:p>
            <a:pPr algn="l">
              <a:tabLst>
                <a:tab pos="180340" algn="l"/>
              </a:tabLst>
            </a:pPr>
            <a:r>
              <a:rPr lang="en-US" altLang="ja-JP" sz="1400" kern="0" dirty="0">
                <a:latin typeface="Meiryo UI" panose="020B0604030504040204" pitchFamily="50" charset="-128"/>
                <a:ea typeface="Meiryo UI" panose="020B0604030504040204" pitchFamily="50" charset="-128"/>
                <a:cs typeface="ＭＳ明朝,Bold"/>
              </a:rPr>
              <a:t>   </a:t>
            </a:r>
            <a:r>
              <a:rPr lang="ja-JP" altLang="en-US" sz="1400" kern="0" dirty="0">
                <a:latin typeface="Meiryo UI" panose="020B0604030504040204" pitchFamily="50" charset="-128"/>
                <a:ea typeface="Meiryo UI" panose="020B0604030504040204" pitchFamily="50" charset="-128"/>
                <a:cs typeface="ＭＳ明朝,Bold"/>
              </a:rPr>
              <a:t>　</a:t>
            </a:r>
            <a:r>
              <a:rPr lang="ja-JP" altLang="ja-JP" sz="1400" kern="0" dirty="0">
                <a:effectLst/>
                <a:latin typeface="Meiryo UI" panose="020B0604030504040204" pitchFamily="50" charset="-128"/>
                <a:ea typeface="Meiryo UI" panose="020B0604030504040204" pitchFamily="50" charset="-128"/>
                <a:cs typeface="ＭＳ明朝,Bold"/>
              </a:rPr>
              <a:t>の意識改革の取組推進</a:t>
            </a:r>
            <a:endParaRPr lang="en-US" altLang="ja-JP" sz="1400" kern="0" dirty="0">
              <a:latin typeface="Meiryo UI" panose="020B0604030504040204" pitchFamily="50" charset="-128"/>
              <a:ea typeface="Meiryo UI" panose="020B0604030504040204" pitchFamily="50" charset="-128"/>
              <a:cs typeface="ＭＳ明朝,Bold"/>
            </a:endParaRPr>
          </a:p>
          <a:p>
            <a:pPr algn="l">
              <a:tabLst>
                <a:tab pos="180340" algn="l"/>
              </a:tabLst>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　■府の事務事業について、実行計画（事務事業編）で府域全体の目標数値を超えるものを設定し、</a:t>
            </a:r>
            <a:endPar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tabLst>
                <a:tab pos="180340" algn="l"/>
              </a:tabLst>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％電気の調達をめざすなど、府民・事業者の行動をけん引するための府の率先取組の推進</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algn="l">
              <a:tabLst>
                <a:tab pos="180340" algn="l"/>
              </a:tabLst>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　■環境情報や府の取組状況等のわかりやすい発信及び環境教育の推進</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68BE1122-9614-4323-8371-5D2879FFA7D4}"/>
              </a:ext>
            </a:extLst>
          </p:cNvPr>
          <p:cNvSpPr txBox="1"/>
          <p:nvPr/>
        </p:nvSpPr>
        <p:spPr>
          <a:xfrm>
            <a:off x="200472" y="2440792"/>
            <a:ext cx="9785244" cy="984885"/>
          </a:xfrm>
          <a:prstGeom prst="rect">
            <a:avLst/>
          </a:prstGeom>
          <a:noFill/>
        </p:spPr>
        <p:txBody>
          <a:bodyPr wrap="square">
            <a:spAutoFit/>
          </a:bodyPr>
          <a:lstStyle/>
          <a:p>
            <a:pPr algn="l">
              <a:tabLst>
                <a:tab pos="180340" algn="l"/>
              </a:tabLst>
            </a:pPr>
            <a:r>
              <a:rPr lang="en-US" altLang="ja-JP" sz="1600" b="1" kern="100" dirty="0">
                <a:effectLst/>
                <a:latin typeface="Meiryo UI" panose="020B0604030504040204" pitchFamily="50" charset="-128"/>
                <a:ea typeface="Meiryo UI" panose="020B0604030504040204" pitchFamily="50" charset="-128"/>
                <a:cs typeface="Times New Roman" panose="02020603050405020304" pitchFamily="18" charset="0"/>
              </a:rPr>
              <a:t>(b) </a:t>
            </a:r>
            <a:r>
              <a:rPr lang="ja-JP" altLang="ja-JP" sz="1600" b="1" kern="100" dirty="0">
                <a:effectLst/>
                <a:latin typeface="Meiryo UI" panose="020B0604030504040204" pitchFamily="50" charset="-128"/>
                <a:ea typeface="Meiryo UI" panose="020B0604030504040204" pitchFamily="50" charset="-128"/>
                <a:cs typeface="Times New Roman" panose="02020603050405020304" pitchFamily="18" charset="0"/>
              </a:rPr>
              <a:t>持続可能性に配慮した消費の拡大</a:t>
            </a:r>
            <a:endParaRPr lang="en-US" altLang="ja-JP" sz="1600" b="1"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tabLst>
                <a:tab pos="180340" algn="l"/>
              </a:tabLst>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　■カーボンフットプリント の活用などにより、製品・食品やサービスに体化されたエネルギーの無駄を減らす賢い選択（</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COOL CHOICE</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tabLst>
                <a:tab pos="180340" algn="l"/>
              </a:tabLst>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・エシカル消費を推奨し、ライフスタイル・ビジネススタイルの転換を促進</a:t>
            </a:r>
            <a:endPar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tabLst>
                <a:tab pos="180340" algn="l"/>
              </a:tabLst>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　■シェアリング・エコノミーの促進など、</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CO2</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の削減に配慮したライフスタイル・ビジネススタイルへの転換促進</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842211B1-537F-4930-9643-E28C6EDEB27E}"/>
              </a:ext>
            </a:extLst>
          </p:cNvPr>
          <p:cNvSpPr txBox="1"/>
          <p:nvPr/>
        </p:nvSpPr>
        <p:spPr>
          <a:xfrm>
            <a:off x="200472" y="3553281"/>
            <a:ext cx="9316434" cy="1200329"/>
          </a:xfrm>
          <a:prstGeom prst="rect">
            <a:avLst/>
          </a:prstGeom>
          <a:noFill/>
        </p:spPr>
        <p:txBody>
          <a:bodyPr wrap="square">
            <a:spAutoFit/>
          </a:bodyPr>
          <a:lstStyle/>
          <a:p>
            <a:pPr algn="l">
              <a:tabLst>
                <a:tab pos="180340" algn="l"/>
              </a:tabLst>
            </a:pPr>
            <a:r>
              <a:rPr lang="en-US" altLang="ja-JP" sz="1600" b="1" kern="100" dirty="0">
                <a:effectLst/>
                <a:latin typeface="Meiryo UI" panose="020B0604030504040204" pitchFamily="50" charset="-128"/>
                <a:ea typeface="Meiryo UI" panose="020B0604030504040204" pitchFamily="50" charset="-128"/>
                <a:cs typeface="Times New Roman" panose="02020603050405020304" pitchFamily="18" charset="0"/>
              </a:rPr>
              <a:t>(c) </a:t>
            </a:r>
            <a:r>
              <a:rPr lang="ja-JP" altLang="ja-JP" sz="1600" b="1" kern="100" dirty="0">
                <a:effectLst/>
                <a:latin typeface="Meiryo UI" panose="020B0604030504040204" pitchFamily="50" charset="-128"/>
                <a:ea typeface="Meiryo UI" panose="020B0604030504040204" pitchFamily="50" charset="-128"/>
                <a:cs typeface="Times New Roman" panose="02020603050405020304" pitchFamily="18" charset="0"/>
              </a:rPr>
              <a:t>住宅の省エネ</a:t>
            </a:r>
            <a:endParaRPr lang="en-US" altLang="ja-JP" sz="1200" b="1" kern="100" dirty="0">
              <a:latin typeface="Meiryo UI" panose="020B0604030504040204" pitchFamily="50" charset="-128"/>
              <a:ea typeface="Meiryo UI" panose="020B0604030504040204" pitchFamily="50" charset="-128"/>
              <a:cs typeface="Times New Roman" panose="02020603050405020304" pitchFamily="18" charset="0"/>
            </a:endParaRPr>
          </a:p>
          <a:p>
            <a:pPr algn="l">
              <a:tabLst>
                <a:tab pos="180340" algn="l"/>
              </a:tabLs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400" kern="0" dirty="0">
                <a:effectLst/>
                <a:latin typeface="Meiryo UI" panose="020B0604030504040204" pitchFamily="50" charset="-128"/>
                <a:ea typeface="Meiryo UI" panose="020B0604030504040204" pitchFamily="50" charset="-128"/>
                <a:cs typeface="ＭＳ明朝,Bold"/>
              </a:rPr>
              <a:t>■省エネ性能が高い</a:t>
            </a:r>
            <a:r>
              <a:rPr lang="en-US" altLang="ja-JP" sz="1400" kern="0" dirty="0">
                <a:effectLst/>
                <a:latin typeface="Meiryo UI" panose="020B0604030504040204" pitchFamily="50" charset="-128"/>
                <a:ea typeface="Meiryo UI" panose="020B0604030504040204" pitchFamily="50" charset="-128"/>
                <a:cs typeface="ＭＳ明朝,Bold"/>
              </a:rPr>
              <a:t>LED</a:t>
            </a:r>
            <a:r>
              <a:rPr lang="ja-JP" altLang="ja-JP" sz="1400" kern="0" dirty="0">
                <a:effectLst/>
                <a:latin typeface="Meiryo UI" panose="020B0604030504040204" pitchFamily="50" charset="-128"/>
                <a:ea typeface="Meiryo UI" panose="020B0604030504040204" pitchFamily="50" charset="-128"/>
                <a:cs typeface="ＭＳ明朝,Bold"/>
              </a:rPr>
              <a:t>や高効率空調といった設備・機器の用途に適した導入促進</a:t>
            </a:r>
            <a:endParaRPr lang="en-US" altLang="ja-JP" sz="1400" kern="0" dirty="0">
              <a:effectLst/>
              <a:latin typeface="Meiryo UI" panose="020B0604030504040204" pitchFamily="50" charset="-128"/>
              <a:ea typeface="Meiryo UI" panose="020B0604030504040204" pitchFamily="50" charset="-128"/>
              <a:cs typeface="ＭＳ明朝,Bold"/>
            </a:endParaRPr>
          </a:p>
          <a:p>
            <a:pPr algn="l">
              <a:tabLst>
                <a:tab pos="180340" algn="l"/>
              </a:tabLst>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  ■温暖化防止条例や建築物省エネ法等に基づく一定規模以上の住宅を対象とした建築物の環境配慮措置の取組みの促進や</a:t>
            </a:r>
            <a:endPar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tabLst>
                <a:tab pos="180340" algn="l"/>
              </a:tabLst>
            </a:pP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省エネリフォームの促進</a:t>
            </a:r>
            <a:endPar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tabLst>
                <a:tab pos="180340" algn="l"/>
              </a:tabLst>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ZEH</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やライフサイクルカーボンマイナス住宅（</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LCCM</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住宅） の普及促進</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正方形/長方形 12">
            <a:extLst>
              <a:ext uri="{FF2B5EF4-FFF2-40B4-BE49-F238E27FC236}">
                <a16:creationId xmlns:a16="http://schemas.microsoft.com/office/drawing/2014/main" id="{BAFE0D5B-9827-47CB-AC2E-14C556D27910}"/>
              </a:ext>
            </a:extLst>
          </p:cNvPr>
          <p:cNvSpPr/>
          <p:nvPr/>
        </p:nvSpPr>
        <p:spPr>
          <a:xfrm>
            <a:off x="256216" y="4933763"/>
            <a:ext cx="4336744" cy="359707"/>
          </a:xfrm>
          <a:prstGeom prst="rect">
            <a:avLst/>
          </a:prstGeom>
          <a:solidFill>
            <a:srgbClr val="C4E4C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tx1"/>
                </a:solidFill>
                <a:latin typeface="Meiryo UI" panose="020B0604030504040204" pitchFamily="50" charset="-128"/>
                <a:ea typeface="Meiryo UI" panose="020B0604030504040204" pitchFamily="50" charset="-128"/>
              </a:rPr>
              <a:t>次期計画において強化する施策の方向性</a:t>
            </a:r>
          </a:p>
        </p:txBody>
      </p:sp>
      <p:sp>
        <p:nvSpPr>
          <p:cNvPr id="2" name="正方形/長方形 1">
            <a:extLst>
              <a:ext uri="{FF2B5EF4-FFF2-40B4-BE49-F238E27FC236}">
                <a16:creationId xmlns:a16="http://schemas.microsoft.com/office/drawing/2014/main" id="{568B8B6F-8B33-447A-9BCD-6C9C30C04DFD}"/>
              </a:ext>
            </a:extLst>
          </p:cNvPr>
          <p:cNvSpPr/>
          <p:nvPr/>
        </p:nvSpPr>
        <p:spPr>
          <a:xfrm>
            <a:off x="173041" y="546383"/>
            <a:ext cx="9676504" cy="4207227"/>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CE6B449-EF3F-4670-95FB-F3D29BCCF112}"/>
              </a:ext>
            </a:extLst>
          </p:cNvPr>
          <p:cNvSpPr txBox="1"/>
          <p:nvPr/>
        </p:nvSpPr>
        <p:spPr>
          <a:xfrm>
            <a:off x="6920566" y="393192"/>
            <a:ext cx="2743059" cy="371512"/>
          </a:xfrm>
          <a:prstGeom prst="rect">
            <a:avLst/>
          </a:prstGeom>
          <a:solidFill>
            <a:schemeClr val="bg1"/>
          </a:solidFill>
          <a:ln w="12700">
            <a:solidFill>
              <a:schemeClr val="tx1"/>
            </a:solidFill>
          </a:ln>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現行計画記載内容（抜粋）</a:t>
            </a:r>
          </a:p>
        </p:txBody>
      </p:sp>
      <p:sp>
        <p:nvSpPr>
          <p:cNvPr id="18" name="テキスト ボックス 17">
            <a:extLst>
              <a:ext uri="{FF2B5EF4-FFF2-40B4-BE49-F238E27FC236}">
                <a16:creationId xmlns:a16="http://schemas.microsoft.com/office/drawing/2014/main" id="{AE7F1669-0BAC-4FE8-8B58-BF36228B287C}"/>
              </a:ext>
            </a:extLst>
          </p:cNvPr>
          <p:cNvSpPr txBox="1"/>
          <p:nvPr/>
        </p:nvSpPr>
        <p:spPr>
          <a:xfrm>
            <a:off x="200472" y="609216"/>
            <a:ext cx="3759118" cy="371512"/>
          </a:xfrm>
          <a:prstGeom prst="rect">
            <a:avLst/>
          </a:prstGeom>
          <a:solidFill>
            <a:srgbClr val="FFFFCC"/>
          </a:solidFill>
          <a:ln>
            <a:solidFill>
              <a:schemeClr val="tx1"/>
            </a:solidFill>
          </a:ln>
        </p:spPr>
        <p:txBody>
          <a:bodyPr wrap="square">
            <a:spAutoFit/>
          </a:bodyPr>
          <a:lstStyle/>
          <a:p>
            <a:r>
              <a:rPr lang="ja-JP" altLang="en-US" b="1" dirty="0">
                <a:latin typeface="Meiryo UI" panose="020B0604030504040204" pitchFamily="50" charset="-128"/>
                <a:ea typeface="Meiryo UI" panose="020B0604030504040204" pitchFamily="50" charset="-128"/>
              </a:rPr>
              <a:t>あらゆる主体の意識改革と行動喚起</a:t>
            </a:r>
          </a:p>
        </p:txBody>
      </p:sp>
    </p:spTree>
    <p:extLst>
      <p:ext uri="{BB962C8B-B14F-4D97-AF65-F5344CB8AC3E}">
        <p14:creationId xmlns:p14="http://schemas.microsoft.com/office/powerpoint/2010/main" val="324082117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E149F3571759242AB70A9ADBD48801F" ma:contentTypeVersion="2" ma:contentTypeDescription="新しいドキュメントを作成します。" ma:contentTypeScope="" ma:versionID="b3c97e09efd2aa013a335549072096a9">
  <xsd:schema xmlns:xsd="http://www.w3.org/2001/XMLSchema" xmlns:xs="http://www.w3.org/2001/XMLSchema" xmlns:p="http://schemas.microsoft.com/office/2006/metadata/properties" xmlns:ns2="70d7d652-1edb-4486-adb7-569848e2bdac" xmlns:ns3="a9b0d389-098a-4f82-adda-c0435a7f6245" targetNamespace="http://schemas.microsoft.com/office/2006/metadata/properties" ma:root="true" ma:fieldsID="25ddd6d1bcad24e9732583f12c572358" ns2:_="" ns3:_="">
    <xsd:import namespace="70d7d652-1edb-4486-adb7-569848e2bdac"/>
    <xsd:import namespace="a9b0d389-098a-4f82-adda-c0435a7f6245"/>
    <xsd:element name="properties">
      <xsd:complexType>
        <xsd:sequence>
          <xsd:element name="documentManagement">
            <xsd:complexType>
              <xsd:all>
                <xsd:element ref="ns2:_x65e5__x4ed8__x5165__x308a_"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d7d652-1edb-4486-adb7-569848e2bdac" elementFormDefault="qualified">
    <xsd:import namespace="http://schemas.microsoft.com/office/2006/documentManagement/types"/>
    <xsd:import namespace="http://schemas.microsoft.com/office/infopath/2007/PartnerControls"/>
    <xsd:element name="_x65e5__x4ed8__x5165__x308a_" ma:index="8" nillable="true" ma:displayName="日付入り" ma:format="DateOnly" ma:internalName="_x65e5__x4ed8__x5165__x308a_">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9b0d389-098a-4f82-adda-c0435a7f6245" elementFormDefault="qualified">
    <xsd:import namespace="http://schemas.microsoft.com/office/2006/documentManagement/types"/>
    <xsd:import namespace="http://schemas.microsoft.com/office/infopath/2007/PartnerControls"/>
    <xsd:element name="SharedWithUsers" ma:index="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65e5__x4ed8__x5165__x308a_ xmlns="70d7d652-1edb-4486-adb7-569848e2bda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2ED8ED-7FAC-48D3-8DC4-C947223DC4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d7d652-1edb-4486-adb7-569848e2bdac"/>
    <ds:schemaRef ds:uri="a9b0d389-098a-4f82-adda-c0435a7f62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8D7177-C9B8-411C-878A-564334A4ABFE}">
  <ds:schemaRef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a9b0d389-098a-4f82-adda-c0435a7f6245"/>
    <ds:schemaRef ds:uri="http://purl.org/dc/dcmitype/"/>
    <ds:schemaRef ds:uri="http://schemas.microsoft.com/office/2006/metadata/properties"/>
    <ds:schemaRef ds:uri="70d7d652-1edb-4486-adb7-569848e2bdac"/>
    <ds:schemaRef ds:uri="http://www.w3.org/XML/1998/namespace"/>
    <ds:schemaRef ds:uri="http://purl.org/dc/terms/"/>
  </ds:schemaRefs>
</ds:datastoreItem>
</file>

<file path=customXml/itemProps3.xml><?xml version="1.0" encoding="utf-8"?>
<ds:datastoreItem xmlns:ds="http://schemas.openxmlformats.org/officeDocument/2006/customXml" ds:itemID="{CDF564D1-7F59-4656-8ABE-9AE21BF8A8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7534</Words>
  <Application>Microsoft Office PowerPoint</Application>
  <PresentationFormat>A4 210 x 297 mm</PresentationFormat>
  <Paragraphs>734</Paragraphs>
  <Slides>28</Slides>
  <Notes>4</Notes>
  <HiddenSlides>0</HiddenSlides>
  <MMClips>0</MMClips>
  <ScaleCrop>false</ScaleCrop>
  <HeadingPairs>
    <vt:vector size="6" baseType="variant">
      <vt:variant>
        <vt:lpstr>使用されているフォント</vt:lpstr>
      </vt:variant>
      <vt:variant>
        <vt:i4>13</vt:i4>
      </vt:variant>
      <vt:variant>
        <vt:lpstr>テーマ</vt:lpstr>
      </vt:variant>
      <vt:variant>
        <vt:i4>2</vt:i4>
      </vt:variant>
      <vt:variant>
        <vt:lpstr>スライド タイトル</vt:lpstr>
      </vt:variant>
      <vt:variant>
        <vt:i4>28</vt:i4>
      </vt:variant>
    </vt:vector>
  </HeadingPairs>
  <TitlesOfParts>
    <vt:vector size="43" baseType="lpstr">
      <vt:lpstr>BIZ UDPゴシック</vt:lpstr>
      <vt:lpstr>BIZ UDゴシック</vt:lpstr>
      <vt:lpstr>HGPｺﾞｼｯｸM</vt:lpstr>
      <vt:lpstr>Meiryo UI</vt:lpstr>
      <vt:lpstr>ＭＳ Ｐゴシック</vt:lpstr>
      <vt:lpstr>ＭＳ ゴシック</vt:lpstr>
      <vt:lpstr>Yu Gothic UI</vt:lpstr>
      <vt:lpstr>メイリオ</vt:lpstr>
      <vt:lpstr>游ゴシック</vt:lpstr>
      <vt:lpstr>Arial</vt:lpstr>
      <vt:lpstr>Calibri</vt:lpstr>
      <vt:lpstr>Calibri Light</vt:lpstr>
      <vt:lpstr>Wingdings</vt:lpstr>
      <vt:lpstr>Office ​​テーマ</vt:lpstr>
      <vt:lpstr>Office テーマ</vt:lpstr>
      <vt:lpstr>大阪府地球温暖化対策計画（区域施策編） の見直しに向けた主要検討項目について （事務局案）</vt:lpstr>
      <vt:lpstr>構成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2025-01-16T03:11:05Z</dcterms:created>
  <dcterms:modified xsi:type="dcterms:W3CDTF">2025-05-22T11:25:11Z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0x010100EE149F3571759242AB70A9ADBD48801F</vt:lpwstr>
  </property>
</Properties>
</file>