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39"/>
  </p:notesMasterIdLst>
  <p:sldIdLst>
    <p:sldId id="268" r:id="rId2"/>
    <p:sldId id="308" r:id="rId3"/>
    <p:sldId id="304" r:id="rId4"/>
    <p:sldId id="305" r:id="rId5"/>
    <p:sldId id="342" r:id="rId6"/>
    <p:sldId id="333" r:id="rId7"/>
    <p:sldId id="328" r:id="rId8"/>
    <p:sldId id="347" r:id="rId9"/>
    <p:sldId id="311" r:id="rId10"/>
    <p:sldId id="343" r:id="rId11"/>
    <p:sldId id="314" r:id="rId12"/>
    <p:sldId id="315" r:id="rId13"/>
    <p:sldId id="330" r:id="rId14"/>
    <p:sldId id="303" r:id="rId15"/>
    <p:sldId id="317" r:id="rId16"/>
    <p:sldId id="319" r:id="rId17"/>
    <p:sldId id="320" r:id="rId18"/>
    <p:sldId id="321" r:id="rId19"/>
    <p:sldId id="322" r:id="rId20"/>
    <p:sldId id="323" r:id="rId21"/>
    <p:sldId id="324" r:id="rId22"/>
    <p:sldId id="325" r:id="rId23"/>
    <p:sldId id="326" r:id="rId24"/>
    <p:sldId id="344" r:id="rId25"/>
    <p:sldId id="306" r:id="rId26"/>
    <p:sldId id="307" r:id="rId27"/>
    <p:sldId id="331" r:id="rId28"/>
    <p:sldId id="309" r:id="rId29"/>
    <p:sldId id="334" r:id="rId30"/>
    <p:sldId id="336" r:id="rId31"/>
    <p:sldId id="335" r:id="rId32"/>
    <p:sldId id="337" r:id="rId33"/>
    <p:sldId id="345" r:id="rId34"/>
    <p:sldId id="338" r:id="rId35"/>
    <p:sldId id="340" r:id="rId36"/>
    <p:sldId id="346" r:id="rId37"/>
    <p:sldId id="332" r:id="rId38"/>
  </p:sldIdLst>
  <p:sldSz cx="9906000" cy="6858000" type="A4"/>
  <p:notesSz cx="6807200" cy="9939338"/>
  <p:defaultTextStyle>
    <a:defPPr>
      <a:defRPr lang="ja-JP"/>
    </a:defPPr>
    <a:lvl1pPr marL="0" algn="l" defTabSz="921715" rtl="0" eaLnBrk="1" latinLnBrk="0" hangingPunct="1">
      <a:defRPr kumimoji="1" sz="1814" kern="1200">
        <a:solidFill>
          <a:schemeClr val="tx1"/>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00"/>
    <a:srgbClr val="339933"/>
    <a:srgbClr val="CCFFCC"/>
    <a:srgbClr val="99FFCC"/>
    <a:srgbClr val="66FF99"/>
    <a:srgbClr val="FFFFFF"/>
    <a:srgbClr val="6FB46F"/>
    <a:srgbClr val="E6E6E6"/>
    <a:srgbClr val="EFF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15" autoAdjust="0"/>
    <p:restoredTop sz="93910" autoAdjust="0"/>
  </p:normalViewPr>
  <p:slideViewPr>
    <p:cSldViewPr>
      <p:cViewPr varScale="1">
        <p:scale>
          <a:sx n="87" d="100"/>
          <a:sy n="87" d="100"/>
        </p:scale>
        <p:origin x="1474" y="6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0"/>
            <a:ext cx="2949575" cy="496888"/>
          </a:xfrm>
          <a:prstGeom prst="rect">
            <a:avLst/>
          </a:prstGeom>
        </p:spPr>
        <p:txBody>
          <a:bodyPr vert="horz" lIns="91412" tIns="45706" rIns="91412" bIns="45706" rtlCol="0"/>
          <a:lstStyle>
            <a:lvl1pPr algn="r">
              <a:defRPr sz="1200"/>
            </a:lvl1pPr>
          </a:lstStyle>
          <a:p>
            <a:fld id="{9EFDEC38-9E6E-4F38-A92F-57AC730FB332}" type="datetimeFigureOut">
              <a:rPr kumimoji="1" lang="ja-JP" altLang="en-US" smtClean="0"/>
              <a:t>2025/1/16</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12" tIns="45706" rIns="91412" bIns="45706" rtlCol="0" anchor="ctr"/>
          <a:lstStyle/>
          <a:p>
            <a:endParaRPr lang="ja-JP" altLang="en-US"/>
          </a:p>
        </p:txBody>
      </p:sp>
      <p:sp>
        <p:nvSpPr>
          <p:cNvPr id="5" name="ノート プレースホルダー 4"/>
          <p:cNvSpPr>
            <a:spLocks noGrp="1"/>
          </p:cNvSpPr>
          <p:nvPr>
            <p:ph type="body" sz="quarter" idx="3"/>
          </p:nvPr>
        </p:nvSpPr>
        <p:spPr>
          <a:xfrm>
            <a:off x="681043" y="4721225"/>
            <a:ext cx="5445125" cy="4471988"/>
          </a:xfrm>
          <a:prstGeom prst="rect">
            <a:avLst/>
          </a:prstGeom>
        </p:spPr>
        <p:txBody>
          <a:bodyPr vert="horz" lIns="91412" tIns="45706" rIns="91412"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3"/>
            <a:ext cx="2949575" cy="496887"/>
          </a:xfrm>
          <a:prstGeom prst="rect">
            <a:avLst/>
          </a:prstGeom>
        </p:spPr>
        <p:txBody>
          <a:bodyPr vert="horz" lIns="91412" tIns="45706" rIns="91412"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3"/>
            <a:ext cx="2949575" cy="496887"/>
          </a:xfrm>
          <a:prstGeom prst="rect">
            <a:avLst/>
          </a:prstGeom>
        </p:spPr>
        <p:txBody>
          <a:bodyPr vert="horz" lIns="91412" tIns="45706" rIns="91412" bIns="45706"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921715" rtl="0" eaLnBrk="1" latinLnBrk="0" hangingPunct="1">
      <a:defRPr kumimoji="1" sz="1210" kern="1200">
        <a:solidFill>
          <a:schemeClr val="tx1"/>
        </a:solidFill>
        <a:latin typeface="+mn-lt"/>
        <a:ea typeface="+mn-ea"/>
        <a:cs typeface="+mn-cs"/>
      </a:defRPr>
    </a:lvl1pPr>
    <a:lvl2pPr marL="460858" algn="l" defTabSz="921715" rtl="0" eaLnBrk="1" latinLnBrk="0" hangingPunct="1">
      <a:defRPr kumimoji="1" sz="1210" kern="1200">
        <a:solidFill>
          <a:schemeClr val="tx1"/>
        </a:solidFill>
        <a:latin typeface="+mn-lt"/>
        <a:ea typeface="+mn-ea"/>
        <a:cs typeface="+mn-cs"/>
      </a:defRPr>
    </a:lvl2pPr>
    <a:lvl3pPr marL="921715" algn="l" defTabSz="921715" rtl="0" eaLnBrk="1" latinLnBrk="0" hangingPunct="1">
      <a:defRPr kumimoji="1" sz="1210" kern="1200">
        <a:solidFill>
          <a:schemeClr val="tx1"/>
        </a:solidFill>
        <a:latin typeface="+mn-lt"/>
        <a:ea typeface="+mn-ea"/>
        <a:cs typeface="+mn-cs"/>
      </a:defRPr>
    </a:lvl3pPr>
    <a:lvl4pPr marL="1382573" algn="l" defTabSz="921715" rtl="0" eaLnBrk="1" latinLnBrk="0" hangingPunct="1">
      <a:defRPr kumimoji="1" sz="1210" kern="1200">
        <a:solidFill>
          <a:schemeClr val="tx1"/>
        </a:solidFill>
        <a:latin typeface="+mn-lt"/>
        <a:ea typeface="+mn-ea"/>
        <a:cs typeface="+mn-cs"/>
      </a:defRPr>
    </a:lvl4pPr>
    <a:lvl5pPr marL="1843430" algn="l" defTabSz="921715" rtl="0" eaLnBrk="1" latinLnBrk="0" hangingPunct="1">
      <a:defRPr kumimoji="1" sz="1210" kern="1200">
        <a:solidFill>
          <a:schemeClr val="tx1"/>
        </a:solidFill>
        <a:latin typeface="+mn-lt"/>
        <a:ea typeface="+mn-ea"/>
        <a:cs typeface="+mn-cs"/>
      </a:defRPr>
    </a:lvl5pPr>
    <a:lvl6pPr marL="2304288" algn="l" defTabSz="921715" rtl="0" eaLnBrk="1" latinLnBrk="0" hangingPunct="1">
      <a:defRPr kumimoji="1" sz="1210" kern="1200">
        <a:solidFill>
          <a:schemeClr val="tx1"/>
        </a:solidFill>
        <a:latin typeface="+mn-lt"/>
        <a:ea typeface="+mn-ea"/>
        <a:cs typeface="+mn-cs"/>
      </a:defRPr>
    </a:lvl6pPr>
    <a:lvl7pPr marL="2765146" algn="l" defTabSz="921715" rtl="0" eaLnBrk="1" latinLnBrk="0" hangingPunct="1">
      <a:defRPr kumimoji="1" sz="1210" kern="1200">
        <a:solidFill>
          <a:schemeClr val="tx1"/>
        </a:solidFill>
        <a:latin typeface="+mn-lt"/>
        <a:ea typeface="+mn-ea"/>
        <a:cs typeface="+mn-cs"/>
      </a:defRPr>
    </a:lvl7pPr>
    <a:lvl8pPr marL="3226003" algn="l" defTabSz="921715" rtl="0" eaLnBrk="1" latinLnBrk="0" hangingPunct="1">
      <a:defRPr kumimoji="1" sz="1210" kern="1200">
        <a:solidFill>
          <a:schemeClr val="tx1"/>
        </a:solidFill>
        <a:latin typeface="+mn-lt"/>
        <a:ea typeface="+mn-ea"/>
        <a:cs typeface="+mn-cs"/>
      </a:defRPr>
    </a:lvl8pPr>
    <a:lvl9pPr marL="3686861" algn="l" defTabSz="921715" rtl="0" eaLnBrk="1" latinLnBrk="0" hangingPunct="1">
      <a:defRPr kumimoji="1" sz="121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31"/>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3" indent="0" algn="ctr">
              <a:buNone/>
              <a:defRPr>
                <a:solidFill>
                  <a:schemeClr val="tx1">
                    <a:tint val="75000"/>
                  </a:schemeClr>
                </a:solidFill>
              </a:defRPr>
            </a:lvl4pPr>
            <a:lvl5pPr marL="1828791" indent="0" algn="ctr">
              <a:buNone/>
              <a:defRPr>
                <a:solidFill>
                  <a:schemeClr val="tx1">
                    <a:tint val="75000"/>
                  </a:schemeClr>
                </a:solidFill>
              </a:defRPr>
            </a:lvl5pPr>
            <a:lvl6pPr marL="2285989" indent="0" algn="ctr">
              <a:buNone/>
              <a:defRPr>
                <a:solidFill>
                  <a:schemeClr val="tx1">
                    <a:tint val="75000"/>
                  </a:schemeClr>
                </a:solidFill>
              </a:defRPr>
            </a:lvl6pPr>
            <a:lvl7pPr marL="2743186" indent="0" algn="ctr">
              <a:buNone/>
              <a:defRPr>
                <a:solidFill>
                  <a:schemeClr val="tx1">
                    <a:tint val="75000"/>
                  </a:schemeClr>
                </a:solidFill>
              </a:defRPr>
            </a:lvl7pPr>
            <a:lvl8pPr marL="3200384" indent="0" algn="ctr">
              <a:buNone/>
              <a:defRPr>
                <a:solidFill>
                  <a:schemeClr val="tx1">
                    <a:tint val="75000"/>
                  </a:schemeClr>
                </a:solidFill>
              </a:defRPr>
            </a:lvl8pPr>
            <a:lvl9pPr marL="365758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23E1EF2-6897-4A65-A67D-A7915A269752}" type="datetime1">
              <a:rPr kumimoji="1" lang="ja-JP" altLang="en-US" smtClean="0"/>
              <a:t>2025/1/16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4293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15E0F2-50EB-4802-BBFF-618C99B0EAB6}" type="datetime1">
              <a:rPr kumimoji="1" lang="ja-JP" altLang="en-US" smtClean="0"/>
              <a:t>2025/1/16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1663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5"/>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1" y="274645"/>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1D07D65-C5FA-42DA-BDD8-4430F0219CF7}" type="datetime1">
              <a:rPr kumimoji="1" lang="ja-JP" altLang="en-US" smtClean="0"/>
              <a:t>2025/1/16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940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B48C52D-B964-4334-8F5A-FF090D9FEB1C}" type="datetime1">
              <a:rPr kumimoji="1" lang="ja-JP" altLang="en-US" smtClean="0"/>
              <a:t>2025/1/16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7670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3" indent="0">
              <a:buNone/>
              <a:defRPr sz="1400">
                <a:solidFill>
                  <a:schemeClr val="tx1">
                    <a:tint val="75000"/>
                  </a:schemeClr>
                </a:solidFill>
              </a:defRPr>
            </a:lvl4pPr>
            <a:lvl5pPr marL="1828791" indent="0">
              <a:buNone/>
              <a:defRPr sz="1400">
                <a:solidFill>
                  <a:schemeClr val="tx1">
                    <a:tint val="75000"/>
                  </a:schemeClr>
                </a:solidFill>
              </a:defRPr>
            </a:lvl5pPr>
            <a:lvl6pPr marL="2285989" indent="0">
              <a:buNone/>
              <a:defRPr sz="1400">
                <a:solidFill>
                  <a:schemeClr val="tx1">
                    <a:tint val="75000"/>
                  </a:schemeClr>
                </a:solidFill>
              </a:defRPr>
            </a:lvl6pPr>
            <a:lvl7pPr marL="2743186" indent="0">
              <a:buNone/>
              <a:defRPr sz="1400">
                <a:solidFill>
                  <a:schemeClr val="tx1">
                    <a:tint val="75000"/>
                  </a:schemeClr>
                </a:solidFill>
              </a:defRPr>
            </a:lvl7pPr>
            <a:lvl8pPr marL="3200384" indent="0">
              <a:buNone/>
              <a:defRPr sz="1400">
                <a:solidFill>
                  <a:schemeClr val="tx1">
                    <a:tint val="75000"/>
                  </a:schemeClr>
                </a:solidFill>
              </a:defRPr>
            </a:lvl8pPr>
            <a:lvl9pPr marL="3657582"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B858978-5AF8-4922-9713-C2F5B3C44098}" type="datetime1">
              <a:rPr kumimoji="1" lang="ja-JP" altLang="en-US" smtClean="0"/>
              <a:t>2025/1/16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4194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7A44D35-32B4-4796-954A-EFD9D3DC31EC}" type="datetime1">
              <a:rPr kumimoji="1" lang="ja-JP" altLang="en-US" smtClean="0"/>
              <a:t>2025/1/16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7471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3" y="1535119"/>
            <a:ext cx="4376870" cy="639762"/>
          </a:xfrm>
        </p:spPr>
        <p:txBody>
          <a:bodyPr anchor="b"/>
          <a:lstStyle>
            <a:lvl1pPr marL="0" indent="0">
              <a:buNone/>
              <a:defRPr sz="2400" b="1"/>
            </a:lvl1pPr>
            <a:lvl2pPr marL="457198" indent="0">
              <a:buNone/>
              <a:defRPr sz="2000" b="1"/>
            </a:lvl2pPr>
            <a:lvl3pPr marL="914395" indent="0">
              <a:buNone/>
              <a:defRPr sz="1800" b="1"/>
            </a:lvl3pPr>
            <a:lvl4pPr marL="1371593" indent="0">
              <a:buNone/>
              <a:defRPr sz="1600" b="1"/>
            </a:lvl4pPr>
            <a:lvl5pPr marL="1828791" indent="0">
              <a:buNone/>
              <a:defRPr sz="1600" b="1"/>
            </a:lvl5pPr>
            <a:lvl6pPr marL="2285989" indent="0">
              <a:buNone/>
              <a:defRPr sz="1600" b="1"/>
            </a:lvl6pPr>
            <a:lvl7pPr marL="2743186" indent="0">
              <a:buNone/>
              <a:defRPr sz="1600" b="1"/>
            </a:lvl7pPr>
            <a:lvl8pPr marL="3200384" indent="0">
              <a:buNone/>
              <a:defRPr sz="1600" b="1"/>
            </a:lvl8pPr>
            <a:lvl9pPr marL="3657582"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3"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4" y="1535119"/>
            <a:ext cx="4378590" cy="639762"/>
          </a:xfrm>
        </p:spPr>
        <p:txBody>
          <a:bodyPr anchor="b"/>
          <a:lstStyle>
            <a:lvl1pPr marL="0" indent="0">
              <a:buNone/>
              <a:defRPr sz="2400" b="1"/>
            </a:lvl1pPr>
            <a:lvl2pPr marL="457198" indent="0">
              <a:buNone/>
              <a:defRPr sz="2000" b="1"/>
            </a:lvl2pPr>
            <a:lvl3pPr marL="914395" indent="0">
              <a:buNone/>
              <a:defRPr sz="1800" b="1"/>
            </a:lvl3pPr>
            <a:lvl4pPr marL="1371593" indent="0">
              <a:buNone/>
              <a:defRPr sz="1600" b="1"/>
            </a:lvl4pPr>
            <a:lvl5pPr marL="1828791" indent="0">
              <a:buNone/>
              <a:defRPr sz="1600" b="1"/>
            </a:lvl5pPr>
            <a:lvl6pPr marL="2285989" indent="0">
              <a:buNone/>
              <a:defRPr sz="1600" b="1"/>
            </a:lvl6pPr>
            <a:lvl7pPr marL="2743186" indent="0">
              <a:buNone/>
              <a:defRPr sz="1600" b="1"/>
            </a:lvl7pPr>
            <a:lvl8pPr marL="3200384" indent="0">
              <a:buNone/>
              <a:defRPr sz="1600" b="1"/>
            </a:lvl8pPr>
            <a:lvl9pPr marL="3657582"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4"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2C6AE11-45C8-4828-A2E1-65EEF4AF6E09}" type="datetime1">
              <a:rPr kumimoji="1" lang="ja-JP" altLang="en-US" smtClean="0"/>
              <a:t>2025/1/16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1925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63C47D9-A842-40EA-8972-2FFF0B750C44}" type="datetime1">
              <a:rPr kumimoji="1" lang="ja-JP" altLang="en-US" smtClean="0"/>
              <a:t>2025/1/16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190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358F88E-CB06-46C8-8CA8-764BD5B1916C}" type="datetime1">
              <a:rPr kumimoji="1" lang="ja-JP" altLang="en-US" smtClean="0"/>
              <a:t>2025/1/16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8222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3" y="1435101"/>
            <a:ext cx="3259006" cy="4691063"/>
          </a:xfrm>
        </p:spPr>
        <p:txBody>
          <a:bodyPr/>
          <a:lstStyle>
            <a:lvl1pPr marL="0" indent="0">
              <a:buNone/>
              <a:defRPr sz="1400"/>
            </a:lvl1pPr>
            <a:lvl2pPr marL="457198" indent="0">
              <a:buNone/>
              <a:defRPr sz="1200"/>
            </a:lvl2pPr>
            <a:lvl3pPr marL="914395" indent="0">
              <a:buNone/>
              <a:defRPr sz="1000"/>
            </a:lvl3pPr>
            <a:lvl4pPr marL="1371593" indent="0">
              <a:buNone/>
              <a:defRPr sz="900"/>
            </a:lvl4pPr>
            <a:lvl5pPr marL="1828791" indent="0">
              <a:buNone/>
              <a:defRPr sz="900"/>
            </a:lvl5pPr>
            <a:lvl6pPr marL="2285989" indent="0">
              <a:buNone/>
              <a:defRPr sz="900"/>
            </a:lvl6pPr>
            <a:lvl7pPr marL="2743186" indent="0">
              <a:buNone/>
              <a:defRPr sz="900"/>
            </a:lvl7pPr>
            <a:lvl8pPr marL="3200384" indent="0">
              <a:buNone/>
              <a:defRPr sz="900"/>
            </a:lvl8pPr>
            <a:lvl9pPr marL="3657582"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C96BA2A-5481-449B-8858-05EA71E88F77}" type="datetime1">
              <a:rPr kumimoji="1" lang="ja-JP" altLang="en-US" smtClean="0"/>
              <a:t>2025/1/16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442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6"/>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6" y="612775"/>
            <a:ext cx="5943600" cy="4114800"/>
          </a:xfrm>
        </p:spPr>
        <p:txBody>
          <a:bodyPr/>
          <a:lstStyle>
            <a:lvl1pPr marL="0" indent="0">
              <a:buNone/>
              <a:defRPr sz="3200"/>
            </a:lvl1pPr>
            <a:lvl2pPr marL="457198" indent="0">
              <a:buNone/>
              <a:defRPr sz="2800"/>
            </a:lvl2pPr>
            <a:lvl3pPr marL="914395" indent="0">
              <a:buNone/>
              <a:defRPr sz="2400"/>
            </a:lvl3pPr>
            <a:lvl4pPr marL="1371593" indent="0">
              <a:buNone/>
              <a:defRPr sz="2000"/>
            </a:lvl4pPr>
            <a:lvl5pPr marL="1828791" indent="0">
              <a:buNone/>
              <a:defRPr sz="2000"/>
            </a:lvl5pPr>
            <a:lvl6pPr marL="2285989" indent="0">
              <a:buNone/>
              <a:defRPr sz="2000"/>
            </a:lvl6pPr>
            <a:lvl7pPr marL="2743186" indent="0">
              <a:buNone/>
              <a:defRPr sz="2000"/>
            </a:lvl7pPr>
            <a:lvl8pPr marL="3200384" indent="0">
              <a:buNone/>
              <a:defRPr sz="2000"/>
            </a:lvl8pPr>
            <a:lvl9pPr marL="3657582"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6" y="5367344"/>
            <a:ext cx="5943600" cy="804862"/>
          </a:xfrm>
        </p:spPr>
        <p:txBody>
          <a:bodyPr/>
          <a:lstStyle>
            <a:lvl1pPr marL="0" indent="0">
              <a:buNone/>
              <a:defRPr sz="1400"/>
            </a:lvl1pPr>
            <a:lvl2pPr marL="457198" indent="0">
              <a:buNone/>
              <a:defRPr sz="1200"/>
            </a:lvl2pPr>
            <a:lvl3pPr marL="914395" indent="0">
              <a:buNone/>
              <a:defRPr sz="1000"/>
            </a:lvl3pPr>
            <a:lvl4pPr marL="1371593" indent="0">
              <a:buNone/>
              <a:defRPr sz="900"/>
            </a:lvl4pPr>
            <a:lvl5pPr marL="1828791" indent="0">
              <a:buNone/>
              <a:defRPr sz="900"/>
            </a:lvl5pPr>
            <a:lvl6pPr marL="2285989" indent="0">
              <a:buNone/>
              <a:defRPr sz="900"/>
            </a:lvl6pPr>
            <a:lvl7pPr marL="2743186" indent="0">
              <a:buNone/>
              <a:defRPr sz="900"/>
            </a:lvl7pPr>
            <a:lvl8pPr marL="3200384" indent="0">
              <a:buNone/>
              <a:defRPr sz="900"/>
            </a:lvl8pPr>
            <a:lvl9pPr marL="3657582"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D3E2CEB-F8FC-4F96-A139-FB1464CF38E2}" type="datetime1">
              <a:rPr kumimoji="1" lang="ja-JP" altLang="en-US" smtClean="0"/>
              <a:t>2025/1/16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248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1"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1"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1" y="635635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CE5F7-A693-47BE-B24E-EC7B9C630F87}" type="datetime1">
              <a:rPr kumimoji="1" lang="ja-JP" altLang="en-US" smtClean="0"/>
              <a:t>2025/1/16</a:t>
            </a:fld>
            <a:endParaRPr kumimoji="1" lang="ja-JP" altLang="en-US"/>
          </a:p>
        </p:txBody>
      </p:sp>
      <p:sp>
        <p:nvSpPr>
          <p:cNvPr id="5" name="フッター プレースホルダー 4"/>
          <p:cNvSpPr>
            <a:spLocks noGrp="1"/>
          </p:cNvSpPr>
          <p:nvPr>
            <p:ph type="ftr" sz="quarter" idx="3"/>
          </p:nvPr>
        </p:nvSpPr>
        <p:spPr>
          <a:xfrm>
            <a:off x="3384552" y="6356357"/>
            <a:ext cx="31368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1" y="635635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661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95" rtl="0" eaLnBrk="1" latinLnBrk="0" hangingPunct="1">
        <a:spcBef>
          <a:spcPct val="0"/>
        </a:spcBef>
        <a:buNone/>
        <a:defRPr kumimoji="1" sz="4400" kern="1200">
          <a:solidFill>
            <a:schemeClr val="tx1"/>
          </a:solidFill>
          <a:latin typeface="+mj-lt"/>
          <a:ea typeface="+mj-ea"/>
          <a:cs typeface="+mj-cs"/>
        </a:defRPr>
      </a:lvl1pPr>
    </p:titleStyle>
    <p:bodyStyle>
      <a:lvl1pPr marL="342898" indent="-342898" algn="l" defTabSz="914395"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46" indent="-285749" algn="l" defTabSz="914395"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94" indent="-228599" algn="l" defTabSz="914395"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92"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90"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87"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85"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83"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81"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3" algn="l" defTabSz="914395" rtl="0" eaLnBrk="1" latinLnBrk="0" hangingPunct="1">
        <a:defRPr kumimoji="1" sz="1800" kern="1200">
          <a:solidFill>
            <a:schemeClr val="tx1"/>
          </a:solidFill>
          <a:latin typeface="+mn-lt"/>
          <a:ea typeface="+mn-ea"/>
          <a:cs typeface="+mn-cs"/>
        </a:defRPr>
      </a:lvl4pPr>
      <a:lvl5pPr marL="1828791" algn="l" defTabSz="914395" rtl="0" eaLnBrk="1" latinLnBrk="0" hangingPunct="1">
        <a:defRPr kumimoji="1" sz="1800" kern="1200">
          <a:solidFill>
            <a:schemeClr val="tx1"/>
          </a:solidFill>
          <a:latin typeface="+mn-lt"/>
          <a:ea typeface="+mn-ea"/>
          <a:cs typeface="+mn-cs"/>
        </a:defRPr>
      </a:lvl5pPr>
      <a:lvl6pPr marL="2285989" algn="l" defTabSz="914395" rtl="0" eaLnBrk="1" latinLnBrk="0" hangingPunct="1">
        <a:defRPr kumimoji="1" sz="1800" kern="1200">
          <a:solidFill>
            <a:schemeClr val="tx1"/>
          </a:solidFill>
          <a:latin typeface="+mn-lt"/>
          <a:ea typeface="+mn-ea"/>
          <a:cs typeface="+mn-cs"/>
        </a:defRPr>
      </a:lvl6pPr>
      <a:lvl7pPr marL="2743186" algn="l" defTabSz="914395" rtl="0" eaLnBrk="1" latinLnBrk="0" hangingPunct="1">
        <a:defRPr kumimoji="1" sz="1800" kern="1200">
          <a:solidFill>
            <a:schemeClr val="tx1"/>
          </a:solidFill>
          <a:latin typeface="+mn-lt"/>
          <a:ea typeface="+mn-ea"/>
          <a:cs typeface="+mn-cs"/>
        </a:defRPr>
      </a:lvl7pPr>
      <a:lvl8pPr marL="3200384" algn="l" defTabSz="914395" rtl="0" eaLnBrk="1" latinLnBrk="0" hangingPunct="1">
        <a:defRPr kumimoji="1" sz="1800" kern="1200">
          <a:solidFill>
            <a:schemeClr val="tx1"/>
          </a:solidFill>
          <a:latin typeface="+mn-lt"/>
          <a:ea typeface="+mn-ea"/>
          <a:cs typeface="+mn-cs"/>
        </a:defRPr>
      </a:lvl8pPr>
      <a:lvl9pPr marL="3657582"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6DD5A86-3D8B-C768-6B24-CA70467E4D82}"/>
              </a:ext>
            </a:extLst>
          </p:cNvPr>
          <p:cNvSpPr>
            <a:spLocks noGrp="1"/>
          </p:cNvSpPr>
          <p:nvPr>
            <p:ph type="ctrTitle"/>
          </p:nvPr>
        </p:nvSpPr>
        <p:spPr>
          <a:xfrm>
            <a:off x="344490" y="2132856"/>
            <a:ext cx="9217022" cy="1470025"/>
          </a:xfrm>
        </p:spPr>
        <p:txBody>
          <a:bodyPr>
            <a:noAutofit/>
          </a:bodyPr>
          <a:lstStyle/>
          <a:p>
            <a:pPr algn="ctr" defTabSz="653156" eaLnBrk="0" fontAlgn="base" hangingPunct="0">
              <a:spcBef>
                <a:spcPct val="0"/>
              </a:spcBef>
              <a:spcAft>
                <a:spcPct val="0"/>
              </a:spcAft>
            </a:pPr>
            <a:r>
              <a:rPr lang="ja-JP" altLang="en-US" sz="3200" b="1" dirty="0">
                <a:solidFill>
                  <a:srgbClr val="006600"/>
                </a:solidFill>
                <a:latin typeface="BIZ UDゴシック" panose="020B0400000000000000" pitchFamily="49" charset="-128"/>
                <a:ea typeface="BIZ UDゴシック" panose="020B0400000000000000" pitchFamily="49" charset="-128"/>
              </a:rPr>
              <a:t>大阪府地球温暖化対策実行計画（区域施策編）の</a:t>
            </a:r>
            <a:br>
              <a:rPr lang="en-US" altLang="ja-JP" sz="3200" b="1" dirty="0">
                <a:solidFill>
                  <a:srgbClr val="006600"/>
                </a:solidFill>
                <a:latin typeface="BIZ UDゴシック" panose="020B0400000000000000" pitchFamily="49" charset="-128"/>
                <a:ea typeface="BIZ UDゴシック" panose="020B0400000000000000" pitchFamily="49" charset="-128"/>
              </a:rPr>
            </a:br>
            <a:r>
              <a:rPr lang="ja-JP" altLang="en-US" sz="3200" b="1" dirty="0">
                <a:solidFill>
                  <a:srgbClr val="006600"/>
                </a:solidFill>
                <a:latin typeface="BIZ UDゴシック" panose="020B0400000000000000" pitchFamily="49" charset="-128"/>
                <a:ea typeface="BIZ UDゴシック" panose="020B0400000000000000" pitchFamily="49" charset="-128"/>
              </a:rPr>
              <a:t>見直しについて</a:t>
            </a:r>
            <a:endParaRPr lang="en-US" altLang="ja-JP" sz="3200" b="1" dirty="0">
              <a:solidFill>
                <a:srgbClr val="006600"/>
              </a:solidFill>
              <a:latin typeface="BIZ UDゴシック" panose="020B0400000000000000" pitchFamily="49" charset="-128"/>
              <a:ea typeface="BIZ UDゴシック" panose="020B0400000000000000" pitchFamily="49" charset="-128"/>
            </a:endParaRPr>
          </a:p>
        </p:txBody>
      </p:sp>
      <p:sp>
        <p:nvSpPr>
          <p:cNvPr id="2" name="角丸四角形 3">
            <a:extLst>
              <a:ext uri="{FF2B5EF4-FFF2-40B4-BE49-F238E27FC236}">
                <a16:creationId xmlns:a16="http://schemas.microsoft.com/office/drawing/2014/main" id="{FE559109-F3B6-1818-0742-03A267EA700A}"/>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endParaRPr lang="ja-JP" altLang="en-US" sz="2000" b="1" dirty="0">
              <a:latin typeface="Meiryo UI" pitchFamily="50" charset="-128"/>
              <a:ea typeface="Meiryo UI" pitchFamily="50" charset="-128"/>
              <a:cs typeface="Meiryo UI" pitchFamily="50" charset="-128"/>
            </a:endParaRPr>
          </a:p>
        </p:txBody>
      </p:sp>
      <p:grpSp>
        <p:nvGrpSpPr>
          <p:cNvPr id="4" name="グループ化 3">
            <a:extLst>
              <a:ext uri="{FF2B5EF4-FFF2-40B4-BE49-F238E27FC236}">
                <a16:creationId xmlns:a16="http://schemas.microsoft.com/office/drawing/2014/main" id="{31586CDF-A7E4-BEF9-3503-E3416AB93D68}"/>
              </a:ext>
            </a:extLst>
          </p:cNvPr>
          <p:cNvGrpSpPr>
            <a:grpSpLocks noChangeAspect="1"/>
          </p:cNvGrpSpPr>
          <p:nvPr/>
        </p:nvGrpSpPr>
        <p:grpSpPr>
          <a:xfrm>
            <a:off x="2109801" y="544488"/>
            <a:ext cx="7654569" cy="652264"/>
            <a:chOff x="6029203" y="46261"/>
            <a:chExt cx="5407394" cy="460777"/>
          </a:xfrm>
        </p:grpSpPr>
        <p:pic>
          <p:nvPicPr>
            <p:cNvPr id="5" name="図 5">
              <a:extLst>
                <a:ext uri="{FF2B5EF4-FFF2-40B4-BE49-F238E27FC236}">
                  <a16:creationId xmlns:a16="http://schemas.microsoft.com/office/drawing/2014/main" id="{EC274993-0620-9F42-3BB8-1E2DEB5D8E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14">
              <a:extLst>
                <a:ext uri="{FF2B5EF4-FFF2-40B4-BE49-F238E27FC236}">
                  <a16:creationId xmlns:a16="http://schemas.microsoft.com/office/drawing/2014/main" id="{75EE102D-E206-3F95-9079-F6732B00EC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17">
              <a:extLst>
                <a:ext uri="{FF2B5EF4-FFF2-40B4-BE49-F238E27FC236}">
                  <a16:creationId xmlns:a16="http://schemas.microsoft.com/office/drawing/2014/main" id="{7BFE15A9-0BBB-DE1C-64DB-F1D91B4841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3DD28890-F300-507D-D4A5-6C0B998F0A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575F2CC0-7C04-A07E-BC24-5BC907D08D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9418E7BA-C86B-A8D7-E86A-7AD7BEB3C6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
              <a:extLst>
                <a:ext uri="{FF2B5EF4-FFF2-40B4-BE49-F238E27FC236}">
                  <a16:creationId xmlns:a16="http://schemas.microsoft.com/office/drawing/2014/main" id="{EB1BC562-3ADB-8ED4-046A-0A6AB08A13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28">
              <a:extLst>
                <a:ext uri="{FF2B5EF4-FFF2-40B4-BE49-F238E27FC236}">
                  <a16:creationId xmlns:a16="http://schemas.microsoft.com/office/drawing/2014/main" id="{07029B39-A95C-85E0-D3AD-990C91B8AE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2">
              <a:extLst>
                <a:ext uri="{FF2B5EF4-FFF2-40B4-BE49-F238E27FC236}">
                  <a16:creationId xmlns:a16="http://schemas.microsoft.com/office/drawing/2014/main" id="{A4D56A7F-CE51-B3BA-8050-8D3E21F993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3">
              <a:extLst>
                <a:ext uri="{FF2B5EF4-FFF2-40B4-BE49-F238E27FC236}">
                  <a16:creationId xmlns:a16="http://schemas.microsoft.com/office/drawing/2014/main" id="{83EAE3E9-00BF-CF00-21FD-B4C57CEF55E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a:extLst>
                <a:ext uri="{FF2B5EF4-FFF2-40B4-BE49-F238E27FC236}">
                  <a16:creationId xmlns:a16="http://schemas.microsoft.com/office/drawing/2014/main" id="{397E4D42-4BC1-6468-75A8-7C691582CE7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16" name="図 15">
              <a:extLst>
                <a:ext uri="{FF2B5EF4-FFF2-40B4-BE49-F238E27FC236}">
                  <a16:creationId xmlns:a16="http://schemas.microsoft.com/office/drawing/2014/main" id="{CC12016D-FF7B-6178-2AE8-81E95428CCE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cxnSp>
        <p:nvCxnSpPr>
          <p:cNvPr id="19" name="直線コネクタ 18">
            <a:extLst>
              <a:ext uri="{FF2B5EF4-FFF2-40B4-BE49-F238E27FC236}">
                <a16:creationId xmlns:a16="http://schemas.microsoft.com/office/drawing/2014/main" id="{EFDF0824-0206-C535-6F18-65B8D5DAB21D}"/>
              </a:ext>
            </a:extLst>
          </p:cNvPr>
          <p:cNvCxnSpPr>
            <a:cxnSpLocks/>
          </p:cNvCxnSpPr>
          <p:nvPr/>
        </p:nvCxnSpPr>
        <p:spPr>
          <a:xfrm>
            <a:off x="344490" y="3429000"/>
            <a:ext cx="9217022" cy="0"/>
          </a:xfrm>
          <a:prstGeom prst="line">
            <a:avLst/>
          </a:prstGeom>
          <a:ln w="28575">
            <a:solidFill>
              <a:srgbClr val="339933"/>
            </a:solidFill>
          </a:ln>
        </p:spPr>
        <p:style>
          <a:lnRef idx="1">
            <a:schemeClr val="accent1"/>
          </a:lnRef>
          <a:fillRef idx="0">
            <a:schemeClr val="accent1"/>
          </a:fillRef>
          <a:effectRef idx="0">
            <a:schemeClr val="accent1"/>
          </a:effectRef>
          <a:fontRef idx="minor">
            <a:schemeClr val="tx1"/>
          </a:fontRef>
        </p:style>
      </p:cxnSp>
      <p:sp>
        <p:nvSpPr>
          <p:cNvPr id="18" name="テキスト ボックス 18">
            <a:extLst>
              <a:ext uri="{FF2B5EF4-FFF2-40B4-BE49-F238E27FC236}">
                <a16:creationId xmlns:a16="http://schemas.microsoft.com/office/drawing/2014/main" id="{174926D5-1EF3-409B-B71E-0D585ADF2B57}"/>
              </a:ext>
            </a:extLst>
          </p:cNvPr>
          <p:cNvSpPr txBox="1">
            <a:spLocks noChangeArrowheads="1"/>
          </p:cNvSpPr>
          <p:nvPr/>
        </p:nvSpPr>
        <p:spPr bwMode="auto">
          <a:xfrm>
            <a:off x="8823964" y="40965"/>
            <a:ext cx="1031240" cy="2923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gn="ctr"/>
            <a:r>
              <a:rPr lang="ja-JP" sz="1300" kern="100" dirty="0">
                <a:effectLst/>
                <a:latin typeface="メイリオ" panose="020B0604030504040204" pitchFamily="50" charset="-128"/>
                <a:ea typeface="ＭＳ ゴシック" panose="020B0609070205080204" pitchFamily="49" charset="-128"/>
                <a:cs typeface="Times New Roman" panose="02020603050405020304" pitchFamily="18" charset="0"/>
              </a:rPr>
              <a:t>資料</a:t>
            </a:r>
            <a:r>
              <a:rPr lang="ja-JP" altLang="en-US" sz="1300" kern="100" dirty="0">
                <a:effectLst/>
                <a:latin typeface="メイリオ" panose="020B0604030504040204" pitchFamily="50" charset="-128"/>
                <a:ea typeface="ＭＳ ゴシック" panose="020B0609070205080204" pitchFamily="49" charset="-128"/>
                <a:cs typeface="Times New Roman" panose="02020603050405020304" pitchFamily="18" charset="0"/>
              </a:rPr>
              <a:t>２</a:t>
            </a:r>
            <a:endPar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8868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E6E3363-D097-4775-9E0A-88808720E4CF}"/>
              </a:ext>
            </a:extLst>
          </p:cNvPr>
          <p:cNvPicPr>
            <a:picLocks noChangeAspect="1"/>
          </p:cNvPicPr>
          <p:nvPr/>
        </p:nvPicPr>
        <p:blipFill>
          <a:blip r:embed="rId2"/>
          <a:stretch>
            <a:fillRect/>
          </a:stretch>
        </p:blipFill>
        <p:spPr>
          <a:xfrm>
            <a:off x="200472" y="763483"/>
            <a:ext cx="8985448" cy="5939534"/>
          </a:xfrm>
          <a:prstGeom prst="rect">
            <a:avLst/>
          </a:prstGeom>
        </p:spPr>
      </p:pic>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２　世界・国における状況と動向</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9</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D0E65E1F-530E-9D07-9EBC-57F4C3351F26}"/>
              </a:ext>
            </a:extLst>
          </p:cNvPr>
          <p:cNvSpPr txBox="1">
            <a:spLocks/>
          </p:cNvSpPr>
          <p:nvPr/>
        </p:nvSpPr>
        <p:spPr>
          <a:xfrm>
            <a:off x="87294" y="332656"/>
            <a:ext cx="5297754" cy="518216"/>
          </a:xfrm>
          <a:prstGeom prst="rect">
            <a:avLst/>
          </a:prstGeom>
        </p:spPr>
        <p:txBody>
          <a:bodyPr vert="horz" lIns="91440" tIns="45720" rIns="91440" bIns="45720" rtlCol="0" anchor="ctr">
            <a:normAutofit fontScale="97500"/>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a:latin typeface="BIZ UDPゴシック" panose="020B0400000000000000" pitchFamily="50" charset="-128"/>
                <a:ea typeface="BIZ UDPゴシック" panose="020B0400000000000000" pitchFamily="50" charset="-128"/>
              </a:rPr>
              <a:t>GX2040</a:t>
            </a:r>
            <a:r>
              <a:rPr lang="ja-JP" altLang="en-US" sz="2800" dirty="0">
                <a:latin typeface="BIZ UDPゴシック" panose="020B0400000000000000" pitchFamily="50" charset="-128"/>
                <a:ea typeface="BIZ UDPゴシック" panose="020B0400000000000000" pitchFamily="50" charset="-128"/>
              </a:rPr>
              <a:t>ビジョンの策定動向</a:t>
            </a:r>
          </a:p>
        </p:txBody>
      </p:sp>
      <p:sp>
        <p:nvSpPr>
          <p:cNvPr id="14" name="テキスト ボックス 13">
            <a:extLst>
              <a:ext uri="{FF2B5EF4-FFF2-40B4-BE49-F238E27FC236}">
                <a16:creationId xmlns:a16="http://schemas.microsoft.com/office/drawing/2014/main" id="{3AE92720-4BD3-3A07-AA74-FF79DE318B49}"/>
              </a:ext>
            </a:extLst>
          </p:cNvPr>
          <p:cNvSpPr txBox="1"/>
          <p:nvPr/>
        </p:nvSpPr>
        <p:spPr>
          <a:xfrm>
            <a:off x="7869748" y="6571457"/>
            <a:ext cx="2028944" cy="276999"/>
          </a:xfrm>
          <a:prstGeom prst="rect">
            <a:avLst/>
          </a:prstGeom>
          <a:solidFill>
            <a:schemeClr val="bg1"/>
          </a:solidFill>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en-US" altLang="zh-TW" sz="1200" dirty="0">
                <a:latin typeface="Meiryo UI" panose="020B0604030504040204" pitchFamily="50" charset="-128"/>
                <a:ea typeface="Meiryo UI" panose="020B0604030504040204" pitchFamily="50" charset="-128"/>
              </a:rPr>
              <a:t>GX</a:t>
            </a:r>
            <a:r>
              <a:rPr lang="zh-TW" altLang="en-US" sz="1200" dirty="0">
                <a:latin typeface="Meiryo UI" panose="020B0604030504040204" pitchFamily="50" charset="-128"/>
                <a:ea typeface="Meiryo UI" panose="020B0604030504040204" pitchFamily="50" charset="-128"/>
              </a:rPr>
              <a:t>実行会議資料</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694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２　世界・国における状況と動向</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10</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D0E65E1F-530E-9D07-9EBC-57F4C3351F26}"/>
              </a:ext>
            </a:extLst>
          </p:cNvPr>
          <p:cNvSpPr txBox="1">
            <a:spLocks/>
          </p:cNvSpPr>
          <p:nvPr/>
        </p:nvSpPr>
        <p:spPr>
          <a:xfrm>
            <a:off x="87294" y="332656"/>
            <a:ext cx="5297754" cy="518216"/>
          </a:xfrm>
          <a:prstGeom prst="rect">
            <a:avLst/>
          </a:prstGeom>
        </p:spPr>
        <p:txBody>
          <a:bodyPr vert="horz" lIns="91440" tIns="45720" rIns="91440" bIns="45720" rtlCol="0" anchor="ctr">
            <a:normAutofit fontScale="97500"/>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a:latin typeface="BIZ UDPゴシック" panose="020B0400000000000000" pitchFamily="50" charset="-128"/>
                <a:ea typeface="BIZ UDPゴシック" panose="020B0400000000000000" pitchFamily="50" charset="-128"/>
              </a:rPr>
              <a:t>GX2040</a:t>
            </a:r>
            <a:r>
              <a:rPr lang="ja-JP" altLang="en-US" sz="2800" dirty="0">
                <a:latin typeface="BIZ UDPゴシック" panose="020B0400000000000000" pitchFamily="50" charset="-128"/>
                <a:ea typeface="BIZ UDPゴシック" panose="020B0400000000000000" pitchFamily="50" charset="-128"/>
              </a:rPr>
              <a:t>ビジョンの策定動向</a:t>
            </a:r>
          </a:p>
        </p:txBody>
      </p:sp>
      <p:sp>
        <p:nvSpPr>
          <p:cNvPr id="14" name="テキスト ボックス 13">
            <a:extLst>
              <a:ext uri="{FF2B5EF4-FFF2-40B4-BE49-F238E27FC236}">
                <a16:creationId xmlns:a16="http://schemas.microsoft.com/office/drawing/2014/main" id="{3AE92720-4BD3-3A07-AA74-FF79DE318B49}"/>
              </a:ext>
            </a:extLst>
          </p:cNvPr>
          <p:cNvSpPr txBox="1"/>
          <p:nvPr/>
        </p:nvSpPr>
        <p:spPr>
          <a:xfrm>
            <a:off x="7587292" y="6571457"/>
            <a:ext cx="2311400" cy="276999"/>
          </a:xfrm>
          <a:prstGeom prst="rect">
            <a:avLst/>
          </a:prstGeom>
          <a:solidFill>
            <a:schemeClr val="bg1"/>
          </a:solidFill>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en-US" altLang="zh-TW" sz="1200" dirty="0">
                <a:latin typeface="Meiryo UI" panose="020B0604030504040204" pitchFamily="50" charset="-128"/>
                <a:ea typeface="Meiryo UI" panose="020B0604030504040204" pitchFamily="50" charset="-128"/>
              </a:rPr>
              <a:t>GX</a:t>
            </a:r>
            <a:r>
              <a:rPr lang="zh-TW" altLang="en-US" sz="1200" dirty="0">
                <a:latin typeface="Meiryo UI" panose="020B0604030504040204" pitchFamily="50" charset="-128"/>
                <a:ea typeface="Meiryo UI" panose="020B0604030504040204" pitchFamily="50" charset="-128"/>
              </a:rPr>
              <a:t>実行会議資料</a:t>
            </a:r>
            <a:r>
              <a:rPr lang="ja-JP" altLang="en-US" sz="1200" dirty="0">
                <a:latin typeface="Meiryo UI" panose="020B0604030504040204" pitchFamily="50" charset="-128"/>
                <a:ea typeface="Meiryo UI" panose="020B0604030504040204" pitchFamily="50" charset="-128"/>
              </a:rPr>
              <a:t>から抜粋</a:t>
            </a:r>
          </a:p>
        </p:txBody>
      </p:sp>
      <p:sp>
        <p:nvSpPr>
          <p:cNvPr id="12" name="正方形/長方形 11">
            <a:extLst>
              <a:ext uri="{FF2B5EF4-FFF2-40B4-BE49-F238E27FC236}">
                <a16:creationId xmlns:a16="http://schemas.microsoft.com/office/drawing/2014/main" id="{23F6C1BC-3B77-4441-B1D2-B1D2ADC6D0B3}"/>
              </a:ext>
            </a:extLst>
          </p:cNvPr>
          <p:cNvSpPr/>
          <p:nvPr/>
        </p:nvSpPr>
        <p:spPr>
          <a:xfrm>
            <a:off x="451872" y="1163646"/>
            <a:ext cx="9253656" cy="738664"/>
          </a:xfrm>
          <a:prstGeom prst="rect">
            <a:avLst/>
          </a:prstGeom>
          <a:ln w="28575">
            <a:noFill/>
          </a:ln>
        </p:spPr>
        <p:txBody>
          <a:bodyPr wrap="square">
            <a:spAutoFit/>
          </a:bodyPr>
          <a:lstStyle/>
          <a:p>
            <a:r>
              <a:rPr lang="ja-JP" altLang="en-US" sz="1400" dirty="0">
                <a:latin typeface="Meiryo UI" panose="020B0604030504040204" pitchFamily="50" charset="-128"/>
                <a:ea typeface="Meiryo UI" panose="020B0604030504040204" pitchFamily="50" charset="-128"/>
              </a:rPr>
              <a:t>①</a:t>
            </a:r>
            <a:r>
              <a:rPr lang="ja-JP" altLang="en-US" sz="1400" b="1" u="heavy" dirty="0">
                <a:uFill>
                  <a:solidFill>
                    <a:srgbClr val="FF0000"/>
                  </a:solidFill>
                </a:uFill>
                <a:latin typeface="Meiryo UI" panose="020B0604030504040204" pitchFamily="50" charset="-128"/>
                <a:ea typeface="Meiryo UI" panose="020B0604030504040204" pitchFamily="50" charset="-128"/>
              </a:rPr>
              <a:t>革新技術を活かした新たな</a:t>
            </a:r>
            <a:r>
              <a:rPr lang="en-US" altLang="ja-JP" sz="1400" b="1" u="heavy" dirty="0">
                <a:uFill>
                  <a:solidFill>
                    <a:srgbClr val="FF0000"/>
                  </a:solidFill>
                </a:uFill>
                <a:latin typeface="Meiryo UI" panose="020B0604030504040204" pitchFamily="50" charset="-128"/>
                <a:ea typeface="Meiryo UI" panose="020B0604030504040204" pitchFamily="50" charset="-128"/>
              </a:rPr>
              <a:t>GX</a:t>
            </a:r>
            <a:r>
              <a:rPr lang="ja-JP" altLang="en-US" sz="1400" b="1" u="heavy" dirty="0">
                <a:uFill>
                  <a:solidFill>
                    <a:srgbClr val="FF0000"/>
                  </a:solidFill>
                </a:uFill>
                <a:latin typeface="Meiryo UI" panose="020B0604030504040204" pitchFamily="50" charset="-128"/>
                <a:ea typeface="Meiryo UI" panose="020B0604030504040204" pitchFamily="50" charset="-128"/>
              </a:rPr>
              <a:t>事業が次々と生まれ、</a:t>
            </a:r>
          </a:p>
          <a:p>
            <a:pPr marL="216000" indent="-216000"/>
            <a:r>
              <a:rPr lang="ja-JP" altLang="en-US" sz="1400" dirty="0">
                <a:latin typeface="Meiryo UI" panose="020B0604030504040204" pitchFamily="50" charset="-128"/>
                <a:ea typeface="Meiryo UI" panose="020B0604030504040204" pitchFamily="50" charset="-128"/>
              </a:rPr>
              <a:t>②</a:t>
            </a:r>
            <a:r>
              <a:rPr lang="ja-JP" altLang="en-US" sz="1400" b="1" u="heavy" dirty="0">
                <a:uFill>
                  <a:solidFill>
                    <a:srgbClr val="FF0000"/>
                  </a:solidFill>
                </a:uFill>
                <a:latin typeface="Meiryo UI" panose="020B0604030504040204" pitchFamily="50" charset="-128"/>
                <a:ea typeface="Meiryo UI" panose="020B0604030504040204" pitchFamily="50" charset="-128"/>
              </a:rPr>
              <a:t>日本の強みである素材から製品にいたるフルセットのサプライチェーンが、脱炭素エネルギーの利用や</a:t>
            </a:r>
            <a:r>
              <a:rPr lang="en-US" altLang="ja-JP" sz="1400" b="1" u="heavy" dirty="0">
                <a:uFill>
                  <a:solidFill>
                    <a:srgbClr val="FF0000"/>
                  </a:solidFill>
                </a:uFill>
                <a:latin typeface="Meiryo UI" panose="020B0604030504040204" pitchFamily="50" charset="-128"/>
                <a:ea typeface="Meiryo UI" panose="020B0604030504040204" pitchFamily="50" charset="-128"/>
              </a:rPr>
              <a:t>DX</a:t>
            </a:r>
            <a:r>
              <a:rPr lang="ja-JP" altLang="en-US" sz="1400" b="1" u="heavy" dirty="0">
                <a:uFill>
                  <a:solidFill>
                    <a:srgbClr val="FF0000"/>
                  </a:solidFill>
                </a:uFill>
                <a:latin typeface="Meiryo UI" panose="020B0604030504040204" pitchFamily="50" charset="-128"/>
                <a:ea typeface="Meiryo UI" panose="020B0604030504040204" pitchFamily="50" charset="-128"/>
              </a:rPr>
              <a:t>によって高度化された産業構造</a:t>
            </a:r>
            <a:r>
              <a:rPr lang="ja-JP" altLang="en-US" sz="1400" dirty="0">
                <a:latin typeface="Meiryo UI" panose="020B0604030504040204" pitchFamily="50" charset="-128"/>
                <a:ea typeface="Meiryo UI" panose="020B0604030504040204" pitchFamily="50" charset="-128"/>
              </a:rPr>
              <a:t> 　をめざす。</a:t>
            </a:r>
            <a:endParaRPr lang="en-US" altLang="ja-JP" sz="1400" b="1" u="sng"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3EB80181-BBAD-4154-AA9F-D6EEAFA400F1}"/>
              </a:ext>
            </a:extLst>
          </p:cNvPr>
          <p:cNvSpPr/>
          <p:nvPr/>
        </p:nvSpPr>
        <p:spPr>
          <a:xfrm>
            <a:off x="451872" y="2408679"/>
            <a:ext cx="9253656" cy="307777"/>
          </a:xfrm>
          <a:prstGeom prst="rect">
            <a:avLst/>
          </a:prstGeom>
          <a:ln w="28575">
            <a:noFill/>
          </a:ln>
        </p:spPr>
        <p:txBody>
          <a:bodyPr wrap="square">
            <a:spAutoFit/>
          </a:bodyPr>
          <a:lstStyle/>
          <a:p>
            <a:r>
              <a:rPr lang="ja-JP" altLang="en-US" sz="1400" b="1" u="heavy" dirty="0">
                <a:uFill>
                  <a:solidFill>
                    <a:srgbClr val="FF0000"/>
                  </a:solidFill>
                </a:uFill>
                <a:latin typeface="Meiryo UI" panose="020B0604030504040204" pitchFamily="50" charset="-128"/>
                <a:ea typeface="Meiryo UI" panose="020B0604030504040204" pitchFamily="50" charset="-128"/>
              </a:rPr>
              <a:t>「新たな産業用地の整備」</a:t>
            </a:r>
            <a:r>
              <a:rPr lang="ja-JP" altLang="en-US" sz="1400" dirty="0">
                <a:latin typeface="Meiryo UI" panose="020B0604030504040204" pitchFamily="50" charset="-128"/>
                <a:ea typeface="Meiryo UI" panose="020B0604030504040204" pitchFamily="50" charset="-128"/>
              </a:rPr>
              <a:t>と</a:t>
            </a:r>
            <a:r>
              <a:rPr lang="ja-JP" altLang="en-US" sz="1400" b="1" u="heavy" dirty="0">
                <a:uFill>
                  <a:solidFill>
                    <a:srgbClr val="FF0000"/>
                  </a:solidFill>
                </a:uFill>
                <a:latin typeface="Meiryo UI" panose="020B0604030504040204" pitchFamily="50" charset="-128"/>
                <a:ea typeface="Meiryo UI" panose="020B0604030504040204" pitchFamily="50" charset="-128"/>
              </a:rPr>
              <a:t>「脱炭素電源の整備」</a:t>
            </a:r>
            <a:r>
              <a:rPr lang="ja-JP" altLang="en-US" sz="1400" dirty="0">
                <a:latin typeface="Meiryo UI" panose="020B0604030504040204" pitchFamily="50" charset="-128"/>
                <a:ea typeface="Meiryo UI" panose="020B0604030504040204" pitchFamily="50" charset="-128"/>
              </a:rPr>
              <a:t>を進め、今後の地方創生と経済成長につなげていくことをめざす。</a:t>
            </a:r>
          </a:p>
        </p:txBody>
      </p:sp>
      <p:sp>
        <p:nvSpPr>
          <p:cNvPr id="17" name="正方形/長方形 16">
            <a:extLst>
              <a:ext uri="{FF2B5EF4-FFF2-40B4-BE49-F238E27FC236}">
                <a16:creationId xmlns:a16="http://schemas.microsoft.com/office/drawing/2014/main" id="{131EF5D6-CC4C-4980-B083-942A5327917A}"/>
              </a:ext>
            </a:extLst>
          </p:cNvPr>
          <p:cNvSpPr/>
          <p:nvPr/>
        </p:nvSpPr>
        <p:spPr>
          <a:xfrm>
            <a:off x="451872" y="3227720"/>
            <a:ext cx="9253656" cy="523220"/>
          </a:xfrm>
          <a:prstGeom prst="rect">
            <a:avLst/>
          </a:prstGeom>
          <a:ln w="28575">
            <a:noFill/>
          </a:ln>
        </p:spPr>
        <p:txBody>
          <a:bodyPr wrap="square">
            <a:spAutoFit/>
          </a:bodyPr>
          <a:lstStyle/>
          <a:p>
            <a:r>
              <a:rPr lang="ja-JP" altLang="en-US" sz="1400" b="1" u="heavy" dirty="0">
                <a:uFill>
                  <a:solidFill>
                    <a:srgbClr val="FF0000"/>
                  </a:solidFill>
                </a:uFill>
                <a:latin typeface="Meiryo UI" panose="020B0604030504040204" pitchFamily="50" charset="-128"/>
                <a:ea typeface="Meiryo UI" panose="020B0604030504040204" pitchFamily="50" charset="-128"/>
              </a:rPr>
              <a:t>諸外国との相対的なエネルギー価格差は自国産業の維持・発展にとって極めて重要な課題</a:t>
            </a:r>
            <a:endParaRPr lang="en-US" altLang="ja-JP" sz="1400" b="1" u="heavy" dirty="0">
              <a:uFill>
                <a:solidFill>
                  <a:srgbClr val="FF0000"/>
                </a:solidFill>
              </a:u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現実的なトランジションは、</a:t>
            </a:r>
            <a:r>
              <a:rPr lang="ja-JP" altLang="en-US" sz="1400" b="1" u="heavy" dirty="0">
                <a:uFill>
                  <a:solidFill>
                    <a:srgbClr val="FF0000"/>
                  </a:solidFill>
                </a:uFill>
                <a:latin typeface="Meiryo UI" panose="020B0604030504040204" pitchFamily="50" charset="-128"/>
                <a:ea typeface="Meiryo UI" panose="020B0604030504040204" pitchFamily="50" charset="-128"/>
              </a:rPr>
              <a:t>日本と同様の脱炭素に向けた課題を共有するアジア諸国の</a:t>
            </a:r>
            <a:r>
              <a:rPr lang="en-US" altLang="ja-JP" sz="1400" b="1" u="heavy" dirty="0">
                <a:uFill>
                  <a:solidFill>
                    <a:srgbClr val="FF0000"/>
                  </a:solidFill>
                </a:uFill>
                <a:latin typeface="Meiryo UI" panose="020B0604030504040204" pitchFamily="50" charset="-128"/>
                <a:ea typeface="Meiryo UI" panose="020B0604030504040204" pitchFamily="50" charset="-128"/>
              </a:rPr>
              <a:t>GX</a:t>
            </a:r>
            <a:r>
              <a:rPr lang="ja-JP" altLang="en-US" sz="1400" b="1" u="heavy" dirty="0">
                <a:uFill>
                  <a:solidFill>
                    <a:srgbClr val="FF0000"/>
                  </a:solidFill>
                </a:uFill>
                <a:latin typeface="Meiryo UI" panose="020B0604030504040204" pitchFamily="50" charset="-128"/>
                <a:ea typeface="Meiryo UI" panose="020B0604030504040204" pitchFamily="50" charset="-128"/>
              </a:rPr>
              <a:t>にとっても重要</a:t>
            </a:r>
            <a:r>
              <a:rPr lang="ja-JP" altLang="en-US" sz="1400" dirty="0">
                <a:latin typeface="Meiryo UI" panose="020B0604030504040204" pitchFamily="50" charset="-128"/>
                <a:ea typeface="Meiryo UI" panose="020B0604030504040204" pitchFamily="50" charset="-128"/>
              </a:rPr>
              <a:t>な視点 </a:t>
            </a:r>
          </a:p>
        </p:txBody>
      </p:sp>
      <p:sp>
        <p:nvSpPr>
          <p:cNvPr id="20" name="正方形/長方形 19">
            <a:extLst>
              <a:ext uri="{FF2B5EF4-FFF2-40B4-BE49-F238E27FC236}">
                <a16:creationId xmlns:a16="http://schemas.microsoft.com/office/drawing/2014/main" id="{5B3D14D9-6B59-4463-B541-14FD41DE6009}"/>
              </a:ext>
            </a:extLst>
          </p:cNvPr>
          <p:cNvSpPr/>
          <p:nvPr/>
        </p:nvSpPr>
        <p:spPr>
          <a:xfrm>
            <a:off x="451872" y="4282876"/>
            <a:ext cx="9253656" cy="307777"/>
          </a:xfrm>
          <a:prstGeom prst="rect">
            <a:avLst/>
          </a:prstGeom>
          <a:ln w="28575">
            <a:noFill/>
          </a:ln>
        </p:spPr>
        <p:txBody>
          <a:bodyPr wrap="square">
            <a:spAutoFit/>
          </a:bodyPr>
          <a:lstStyle/>
          <a:p>
            <a:r>
              <a:rPr lang="ja-JP" altLang="en-US" sz="1400" b="1" u="heavy" dirty="0">
                <a:uFill>
                  <a:solidFill>
                    <a:srgbClr val="FF0000"/>
                  </a:solidFill>
                </a:uFill>
                <a:latin typeface="Meiryo UI" panose="020B0604030504040204" pitchFamily="50" charset="-128"/>
                <a:ea typeface="Meiryo UI" panose="020B0604030504040204" pitchFamily="50" charset="-128"/>
              </a:rPr>
              <a:t>エネルギー、産業、くらしの各分野</a:t>
            </a:r>
            <a:r>
              <a:rPr lang="ja-JP" altLang="en-US" sz="1400" dirty="0">
                <a:latin typeface="Meiryo UI" panose="020B0604030504040204" pitchFamily="50" charset="-128"/>
                <a:ea typeface="Meiryo UI" panose="020B0604030504040204" pitchFamily="50" charset="-128"/>
              </a:rPr>
              <a:t>について、</a:t>
            </a:r>
            <a:r>
              <a:rPr lang="ja-JP" altLang="en-US" sz="1400" b="1" u="heavy" dirty="0">
                <a:uFill>
                  <a:solidFill>
                    <a:srgbClr val="FF0000"/>
                  </a:solidFill>
                </a:uFill>
                <a:latin typeface="Meiryo UI" panose="020B0604030504040204" pitchFamily="50" charset="-128"/>
                <a:ea typeface="Meiryo UI" panose="020B0604030504040204" pitchFamily="50" charset="-128"/>
              </a:rPr>
              <a:t>分野別投資戦略、エネルギー基本計画等に基づき</a:t>
            </a:r>
            <a:r>
              <a:rPr lang="en-US" altLang="ja-JP" sz="1400" b="1" u="heavy" dirty="0">
                <a:uFill>
                  <a:solidFill>
                    <a:srgbClr val="FF0000"/>
                  </a:solidFill>
                </a:uFill>
                <a:latin typeface="Meiryo UI" panose="020B0604030504040204" pitchFamily="50" charset="-128"/>
                <a:ea typeface="Meiryo UI" panose="020B0604030504040204" pitchFamily="50" charset="-128"/>
              </a:rPr>
              <a:t>GX</a:t>
            </a:r>
            <a:r>
              <a:rPr lang="ja-JP" altLang="en-US" sz="1400" b="1" u="heavy" dirty="0">
                <a:uFill>
                  <a:solidFill>
                    <a:srgbClr val="FF0000"/>
                  </a:solidFill>
                </a:uFill>
                <a:latin typeface="Meiryo UI" panose="020B0604030504040204" pitchFamily="50" charset="-128"/>
                <a:ea typeface="Meiryo UI" panose="020B0604030504040204" pitchFamily="50" charset="-128"/>
              </a:rPr>
              <a:t>の取組を加速</a:t>
            </a:r>
            <a:r>
              <a:rPr lang="ja-JP" altLang="en-US" sz="1400" dirty="0">
                <a:latin typeface="Meiryo UI" panose="020B0604030504040204" pitchFamily="50" charset="-128"/>
                <a:ea typeface="Meiryo UI" panose="020B0604030504040204" pitchFamily="50" charset="-128"/>
              </a:rPr>
              <a:t>する。</a:t>
            </a:r>
          </a:p>
        </p:txBody>
      </p:sp>
      <p:sp>
        <p:nvSpPr>
          <p:cNvPr id="22" name="正方形/長方形 21">
            <a:extLst>
              <a:ext uri="{FF2B5EF4-FFF2-40B4-BE49-F238E27FC236}">
                <a16:creationId xmlns:a16="http://schemas.microsoft.com/office/drawing/2014/main" id="{97BEBB3A-D457-4B3E-A6D3-F108A8184910}"/>
              </a:ext>
            </a:extLst>
          </p:cNvPr>
          <p:cNvSpPr/>
          <p:nvPr/>
        </p:nvSpPr>
        <p:spPr>
          <a:xfrm>
            <a:off x="451872" y="5147553"/>
            <a:ext cx="9253656" cy="523220"/>
          </a:xfrm>
          <a:prstGeom prst="rect">
            <a:avLst/>
          </a:prstGeom>
          <a:ln w="28575">
            <a:noFill/>
          </a:ln>
        </p:spPr>
        <p:txBody>
          <a:bodyPr wrap="square">
            <a:spAutoFit/>
          </a:bodyPr>
          <a:lstStyle/>
          <a:p>
            <a:r>
              <a:rPr lang="en-US" altLang="ja-JP" sz="1400" dirty="0">
                <a:latin typeface="Meiryo UI" panose="020B0604030504040204" pitchFamily="50" charset="-128"/>
                <a:ea typeface="Meiryo UI" panose="020B0604030504040204" pitchFamily="50" charset="-128"/>
              </a:rPr>
              <a:t>2028</a:t>
            </a:r>
            <a:r>
              <a:rPr lang="ja-JP" altLang="en-US" sz="1400" dirty="0">
                <a:latin typeface="Meiryo UI" panose="020B0604030504040204" pitchFamily="50" charset="-128"/>
                <a:ea typeface="Meiryo UI" panose="020B0604030504040204" pitchFamily="50" charset="-128"/>
              </a:rPr>
              <a:t>年度からの</a:t>
            </a:r>
            <a:r>
              <a:rPr lang="ja-JP" altLang="en-US" sz="1400" b="1" u="heavy" dirty="0">
                <a:uFill>
                  <a:solidFill>
                    <a:srgbClr val="FF0000"/>
                  </a:solidFill>
                </a:uFill>
                <a:latin typeface="Meiryo UI" panose="020B0604030504040204" pitchFamily="50" charset="-128"/>
                <a:ea typeface="Meiryo UI" panose="020B0604030504040204" pitchFamily="50" charset="-128"/>
              </a:rPr>
              <a:t>化石燃料賦課金導入</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2026</a:t>
            </a:r>
            <a:r>
              <a:rPr lang="ja-JP" altLang="en-US" sz="1400" dirty="0">
                <a:latin typeface="Meiryo UI" panose="020B0604030504040204" pitchFamily="50" charset="-128"/>
                <a:ea typeface="Meiryo UI" panose="020B0604030504040204" pitchFamily="50" charset="-128"/>
              </a:rPr>
              <a:t>年度から</a:t>
            </a:r>
            <a:r>
              <a:rPr lang="ja-JP" altLang="en-US" sz="1400" b="1" u="heavy" dirty="0">
                <a:uFill>
                  <a:solidFill>
                    <a:srgbClr val="FF0000"/>
                  </a:solidFill>
                </a:uFill>
                <a:latin typeface="Meiryo UI" panose="020B0604030504040204" pitchFamily="50" charset="-128"/>
                <a:ea typeface="Meiryo UI" panose="020B0604030504040204" pitchFamily="50" charset="-128"/>
              </a:rPr>
              <a:t>排出量取引制度を本格稼働</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2033</a:t>
            </a:r>
            <a:r>
              <a:rPr lang="ja-JP" altLang="en-US" sz="1400" dirty="0">
                <a:latin typeface="Meiryo UI" panose="020B0604030504040204" pitchFamily="50" charset="-128"/>
                <a:ea typeface="Meiryo UI" panose="020B0604030504040204" pitchFamily="50" charset="-128"/>
              </a:rPr>
              <a:t>年度からは</a:t>
            </a:r>
            <a:r>
              <a:rPr lang="ja-JP" altLang="en-US" sz="1400" b="1" u="heavy" dirty="0">
                <a:uFill>
                  <a:solidFill>
                    <a:srgbClr val="FF0000"/>
                  </a:solidFill>
                </a:uFill>
                <a:latin typeface="Meiryo UI" panose="020B0604030504040204" pitchFamily="50" charset="-128"/>
                <a:ea typeface="Meiryo UI" panose="020B0604030504040204" pitchFamily="50" charset="-128"/>
              </a:rPr>
              <a:t>発電事業者への有償オークションを導入</a:t>
            </a:r>
            <a:r>
              <a:rPr lang="ja-JP" altLang="en-US" sz="1400" dirty="0">
                <a:latin typeface="Meiryo UI" panose="020B0604030504040204" pitchFamily="50" charset="-128"/>
                <a:ea typeface="Meiryo UI" panose="020B0604030504040204" pitchFamily="50" charset="-128"/>
              </a:rPr>
              <a:t>と、 段階的にカーボンプライシングを導入。</a:t>
            </a:r>
          </a:p>
        </p:txBody>
      </p:sp>
      <p:sp>
        <p:nvSpPr>
          <p:cNvPr id="24" name="正方形/長方形 23">
            <a:extLst>
              <a:ext uri="{FF2B5EF4-FFF2-40B4-BE49-F238E27FC236}">
                <a16:creationId xmlns:a16="http://schemas.microsoft.com/office/drawing/2014/main" id="{6B05D178-A8C0-41E2-8D47-8AAA8D401816}"/>
              </a:ext>
            </a:extLst>
          </p:cNvPr>
          <p:cNvSpPr/>
          <p:nvPr/>
        </p:nvSpPr>
        <p:spPr>
          <a:xfrm>
            <a:off x="451872" y="6227673"/>
            <a:ext cx="9253656" cy="523220"/>
          </a:xfrm>
          <a:prstGeom prst="rect">
            <a:avLst/>
          </a:prstGeom>
          <a:ln w="28575">
            <a:noFill/>
          </a:ln>
        </p:spPr>
        <p:txBody>
          <a:bodyPr wrap="square">
            <a:spAutoFit/>
          </a:bodyPr>
          <a:lstStyle/>
          <a:p>
            <a:r>
              <a:rPr lang="ja-JP" altLang="en-US" sz="1400" b="1" u="heavy" dirty="0">
                <a:uFill>
                  <a:solidFill>
                    <a:srgbClr val="FF0000"/>
                  </a:solidFill>
                </a:uFill>
                <a:latin typeface="Meiryo UI" panose="020B0604030504040204" pitchFamily="50" charset="-128"/>
                <a:ea typeface="Meiryo UI" panose="020B0604030504040204" pitchFamily="50" charset="-128"/>
              </a:rPr>
              <a:t>新たに生まれる産業への労働移動を適切に進めていくとともに、</a:t>
            </a:r>
            <a:r>
              <a:rPr lang="en-US" altLang="ja-JP" sz="1400" b="1" u="heavy" dirty="0">
                <a:uFill>
                  <a:solidFill>
                    <a:srgbClr val="FF0000"/>
                  </a:solidFill>
                </a:uFill>
                <a:latin typeface="Meiryo UI" panose="020B0604030504040204" pitchFamily="50" charset="-128"/>
                <a:ea typeface="Meiryo UI" panose="020B0604030504040204" pitchFamily="50" charset="-128"/>
              </a:rPr>
              <a:t>GX</a:t>
            </a:r>
            <a:r>
              <a:rPr lang="ja-JP" altLang="en-US" sz="1400" b="1" u="heavy" dirty="0">
                <a:uFill>
                  <a:solidFill>
                    <a:srgbClr val="FF0000"/>
                  </a:solidFill>
                </a:uFill>
                <a:latin typeface="Meiryo UI" panose="020B0604030504040204" pitchFamily="50" charset="-128"/>
                <a:ea typeface="Meiryo UI" panose="020B0604030504040204" pitchFamily="50" charset="-128"/>
              </a:rPr>
              <a:t>産業構造への転換に伴い労働者が高度化されたサプライチェーンで引き続き活躍できるよう</a:t>
            </a:r>
            <a:r>
              <a:rPr lang="ja-JP" altLang="en-US" sz="1400" dirty="0">
                <a:latin typeface="Meiryo UI" panose="020B0604030504040204" pitchFamily="50" charset="-128"/>
                <a:ea typeface="Meiryo UI" panose="020B0604030504040204" pitchFamily="50" charset="-128"/>
              </a:rPr>
              <a:t>、必要な取組を進める</a:t>
            </a:r>
          </a:p>
        </p:txBody>
      </p:sp>
      <p:sp>
        <p:nvSpPr>
          <p:cNvPr id="28" name="正方形/長方形 27">
            <a:extLst>
              <a:ext uri="{FF2B5EF4-FFF2-40B4-BE49-F238E27FC236}">
                <a16:creationId xmlns:a16="http://schemas.microsoft.com/office/drawing/2014/main" id="{C6212417-7590-472B-B226-73B3C2B1A908}"/>
              </a:ext>
            </a:extLst>
          </p:cNvPr>
          <p:cNvSpPr/>
          <p:nvPr/>
        </p:nvSpPr>
        <p:spPr>
          <a:xfrm>
            <a:off x="257622" y="844605"/>
            <a:ext cx="8650784" cy="307777"/>
          </a:xfrm>
          <a:prstGeom prst="rect">
            <a:avLst/>
          </a:prstGeom>
          <a:ln w="19050">
            <a:solidFill>
              <a:srgbClr val="000000"/>
            </a:solidFill>
          </a:ln>
        </p:spPr>
        <p:txBody>
          <a:bodyPr wrap="square">
            <a:noAutofit/>
          </a:bodyPr>
          <a:lstStyle/>
          <a:p>
            <a:pPr>
              <a:lnSpc>
                <a:spcPts val="1800"/>
              </a:lnSpc>
            </a:pPr>
            <a:r>
              <a:rPr lang="ja-JP" altLang="en-US" sz="1600" spc="-100" dirty="0">
                <a:latin typeface="Meiryo UI" panose="020B0604030504040204" pitchFamily="50" charset="-128"/>
                <a:ea typeface="Meiryo UI" panose="020B0604030504040204" pitchFamily="50" charset="-128"/>
              </a:rPr>
              <a:t>２．</a:t>
            </a:r>
            <a:r>
              <a:rPr lang="en-US" altLang="ja-JP" sz="1600" spc="-100" dirty="0">
                <a:latin typeface="Meiryo UI" panose="020B0604030504040204" pitchFamily="50" charset="-128"/>
                <a:ea typeface="Meiryo UI" panose="020B0604030504040204" pitchFamily="50" charset="-128"/>
              </a:rPr>
              <a:t>GX</a:t>
            </a:r>
            <a:r>
              <a:rPr lang="ja-JP" altLang="en-US" sz="1600" spc="-100" dirty="0">
                <a:latin typeface="Meiryo UI" panose="020B0604030504040204" pitchFamily="50" charset="-128"/>
                <a:ea typeface="Meiryo UI" panose="020B0604030504040204" pitchFamily="50" charset="-128"/>
              </a:rPr>
              <a:t>産業構造</a:t>
            </a:r>
            <a:endParaRPr lang="en-US" altLang="ja-JP" sz="1600" spc="-1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9D9E705B-979F-40CF-B389-1361DE5F35BC}"/>
              </a:ext>
            </a:extLst>
          </p:cNvPr>
          <p:cNvSpPr/>
          <p:nvPr/>
        </p:nvSpPr>
        <p:spPr>
          <a:xfrm>
            <a:off x="257622" y="2090439"/>
            <a:ext cx="8650784" cy="307777"/>
          </a:xfrm>
          <a:prstGeom prst="rect">
            <a:avLst/>
          </a:prstGeom>
          <a:ln w="19050">
            <a:solidFill>
              <a:srgbClr val="000000"/>
            </a:solidFill>
          </a:ln>
        </p:spPr>
        <p:txBody>
          <a:bodyPr wrap="square">
            <a:noAutofit/>
          </a:bodyPr>
          <a:lstStyle/>
          <a:p>
            <a:pPr>
              <a:lnSpc>
                <a:spcPts val="1800"/>
              </a:lnSpc>
            </a:pPr>
            <a:r>
              <a:rPr lang="ja-JP" altLang="en-US" sz="1600" spc="-100" dirty="0">
                <a:latin typeface="Meiryo UI" panose="020B0604030504040204" pitchFamily="50" charset="-128"/>
                <a:ea typeface="Meiryo UI" panose="020B0604030504040204" pitchFamily="50" charset="-128"/>
              </a:rPr>
              <a:t>３．</a:t>
            </a:r>
            <a:r>
              <a:rPr lang="en-US" altLang="ja-JP" sz="1600" spc="-100" dirty="0">
                <a:latin typeface="Meiryo UI" panose="020B0604030504040204" pitchFamily="50" charset="-128"/>
                <a:ea typeface="Meiryo UI" panose="020B0604030504040204" pitchFamily="50" charset="-128"/>
              </a:rPr>
              <a:t>GX</a:t>
            </a:r>
            <a:r>
              <a:rPr lang="ja-JP" altLang="en-US" sz="1600" spc="-100" dirty="0">
                <a:latin typeface="Meiryo UI" panose="020B0604030504040204" pitchFamily="50" charset="-128"/>
                <a:ea typeface="Meiryo UI" panose="020B0604030504040204" pitchFamily="50" charset="-128"/>
              </a:rPr>
              <a:t>産業立地</a:t>
            </a:r>
            <a:endParaRPr lang="en-US" altLang="ja-JP" sz="1600" spc="-100"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81028ADD-A782-498C-81F2-F5B878B7B7B4}"/>
              </a:ext>
            </a:extLst>
          </p:cNvPr>
          <p:cNvSpPr/>
          <p:nvPr/>
        </p:nvSpPr>
        <p:spPr>
          <a:xfrm>
            <a:off x="257622" y="2912828"/>
            <a:ext cx="8650784" cy="307777"/>
          </a:xfrm>
          <a:prstGeom prst="rect">
            <a:avLst/>
          </a:prstGeom>
          <a:ln w="19050">
            <a:solidFill>
              <a:srgbClr val="000000"/>
            </a:solidFill>
          </a:ln>
        </p:spPr>
        <p:txBody>
          <a:bodyPr wrap="square">
            <a:noAutofit/>
          </a:bodyPr>
          <a:lstStyle/>
          <a:p>
            <a:pPr>
              <a:lnSpc>
                <a:spcPts val="1800"/>
              </a:lnSpc>
            </a:pPr>
            <a:r>
              <a:rPr lang="ja-JP" altLang="en-US" sz="1600" spc="-100" dirty="0">
                <a:latin typeface="Meiryo UI" panose="020B0604030504040204" pitchFamily="50" charset="-128"/>
                <a:ea typeface="Meiryo UI" panose="020B0604030504040204" pitchFamily="50" charset="-128"/>
              </a:rPr>
              <a:t>４．現実的なトランジションの重要性と世界の脱炭素化への貢献</a:t>
            </a:r>
            <a:endParaRPr lang="en-US" altLang="ja-JP" sz="1600" spc="-10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81E0F288-B4A3-45B8-BE90-68316F45CAE8}"/>
              </a:ext>
            </a:extLst>
          </p:cNvPr>
          <p:cNvSpPr/>
          <p:nvPr/>
        </p:nvSpPr>
        <p:spPr>
          <a:xfrm>
            <a:off x="257622" y="3973338"/>
            <a:ext cx="8650784" cy="307777"/>
          </a:xfrm>
          <a:prstGeom prst="rect">
            <a:avLst/>
          </a:prstGeom>
          <a:ln w="19050">
            <a:solidFill>
              <a:srgbClr val="000000"/>
            </a:solidFill>
          </a:ln>
        </p:spPr>
        <p:txBody>
          <a:bodyPr wrap="square">
            <a:noAutofit/>
          </a:bodyPr>
          <a:lstStyle/>
          <a:p>
            <a:pPr>
              <a:lnSpc>
                <a:spcPts val="1800"/>
              </a:lnSpc>
            </a:pPr>
            <a:r>
              <a:rPr lang="ja-JP" altLang="en-US" sz="1600" spc="-100" dirty="0">
                <a:latin typeface="Meiryo UI" panose="020B0604030504040204" pitchFamily="50" charset="-128"/>
                <a:ea typeface="Meiryo UI" panose="020B0604030504040204" pitchFamily="50" charset="-128"/>
              </a:rPr>
              <a:t>５．</a:t>
            </a:r>
            <a:r>
              <a:rPr lang="en-US" altLang="ja-JP" sz="1600" spc="-100" dirty="0">
                <a:latin typeface="Meiryo UI" panose="020B0604030504040204" pitchFamily="50" charset="-128"/>
                <a:ea typeface="Meiryo UI" panose="020B0604030504040204" pitchFamily="50" charset="-128"/>
              </a:rPr>
              <a:t>GX</a:t>
            </a:r>
            <a:r>
              <a:rPr lang="ja-JP" altLang="en-US" sz="1600" spc="-100" dirty="0">
                <a:latin typeface="Meiryo UI" panose="020B0604030504040204" pitchFamily="50" charset="-128"/>
                <a:ea typeface="Meiryo UI" panose="020B0604030504040204" pitchFamily="50" charset="-128"/>
              </a:rPr>
              <a:t>を加速させるためのエネルギーをはじめとする個別分野の取組</a:t>
            </a:r>
            <a:endParaRPr lang="en-US" altLang="ja-JP" sz="1600" spc="-100"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EFD9AF53-EB67-4E55-9D9B-20A5A919BCDF}"/>
              </a:ext>
            </a:extLst>
          </p:cNvPr>
          <p:cNvSpPr/>
          <p:nvPr/>
        </p:nvSpPr>
        <p:spPr>
          <a:xfrm>
            <a:off x="257622" y="4834930"/>
            <a:ext cx="8650784" cy="307777"/>
          </a:xfrm>
          <a:prstGeom prst="rect">
            <a:avLst/>
          </a:prstGeom>
          <a:ln w="19050">
            <a:solidFill>
              <a:srgbClr val="000000"/>
            </a:solidFill>
          </a:ln>
        </p:spPr>
        <p:txBody>
          <a:bodyPr wrap="square">
            <a:noAutofit/>
          </a:bodyPr>
          <a:lstStyle/>
          <a:p>
            <a:pPr>
              <a:lnSpc>
                <a:spcPts val="1800"/>
              </a:lnSpc>
            </a:pPr>
            <a:r>
              <a:rPr lang="ja-JP" altLang="en-US" sz="1600" spc="-100" dirty="0">
                <a:latin typeface="Meiryo UI" panose="020B0604030504040204" pitchFamily="50" charset="-128"/>
                <a:ea typeface="Meiryo UI" panose="020B0604030504040204" pitchFamily="50" charset="-128"/>
              </a:rPr>
              <a:t>６．成長志向型カーボンプライシング構想</a:t>
            </a:r>
            <a:endParaRPr lang="en-US" altLang="ja-JP" sz="1600" spc="-100"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2B0AC6A0-27E1-4065-9925-7BC75A10F777}"/>
              </a:ext>
            </a:extLst>
          </p:cNvPr>
          <p:cNvSpPr/>
          <p:nvPr/>
        </p:nvSpPr>
        <p:spPr>
          <a:xfrm>
            <a:off x="257622" y="5911088"/>
            <a:ext cx="8650784" cy="307777"/>
          </a:xfrm>
          <a:prstGeom prst="rect">
            <a:avLst/>
          </a:prstGeom>
          <a:ln w="19050">
            <a:solidFill>
              <a:srgbClr val="000000"/>
            </a:solidFill>
          </a:ln>
        </p:spPr>
        <p:txBody>
          <a:bodyPr wrap="square">
            <a:noAutofit/>
          </a:bodyPr>
          <a:lstStyle/>
          <a:p>
            <a:pPr>
              <a:lnSpc>
                <a:spcPts val="1800"/>
              </a:lnSpc>
            </a:pPr>
            <a:r>
              <a:rPr lang="ja-JP" altLang="en-US" sz="1600" spc="-100" dirty="0">
                <a:latin typeface="Meiryo UI" panose="020B0604030504040204" pitchFamily="50" charset="-128"/>
                <a:ea typeface="Meiryo UI" panose="020B0604030504040204" pitchFamily="50" charset="-128"/>
              </a:rPr>
              <a:t>７．公正な移行</a:t>
            </a:r>
            <a:endParaRPr lang="en-US" altLang="ja-JP" sz="1600" spc="-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798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３　見直しにあたっての論点整理等</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11</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3CD42C05-1ACF-7FAE-B1C3-6D493725E55A}"/>
              </a:ext>
            </a:extLst>
          </p:cNvPr>
          <p:cNvSpPr/>
          <p:nvPr/>
        </p:nvSpPr>
        <p:spPr>
          <a:xfrm>
            <a:off x="921235" y="5862196"/>
            <a:ext cx="8059194" cy="323165"/>
          </a:xfrm>
          <a:prstGeom prst="rect">
            <a:avLst/>
          </a:prstGeom>
          <a:ln w="19050">
            <a:solidFill>
              <a:srgbClr val="339933"/>
            </a:solidFill>
          </a:ln>
        </p:spPr>
        <p:txBody>
          <a:bodyPr wrap="square">
            <a:spAutoFit/>
          </a:bodyPr>
          <a:lstStyle/>
          <a:p>
            <a:pPr algn="ctr"/>
            <a:r>
              <a:rPr lang="en-US" altLang="ja-JP" sz="1500" b="1" dirty="0">
                <a:latin typeface="BIZ UDゴシック" panose="020B0400000000000000" pitchFamily="49" charset="-128"/>
                <a:ea typeface="BIZ UDゴシック" panose="020B0400000000000000" pitchFamily="49" charset="-128"/>
              </a:rPr>
              <a:t>2026</a:t>
            </a:r>
            <a:r>
              <a:rPr lang="ja-JP" altLang="en-US" sz="1500" b="1" dirty="0">
                <a:latin typeface="BIZ UDゴシック" panose="020B0400000000000000" pitchFamily="49" charset="-128"/>
                <a:ea typeface="BIZ UDゴシック" panose="020B0400000000000000" pitchFamily="49" charset="-128"/>
              </a:rPr>
              <a:t>年１月頃　答申等を踏まえ改定計画案を作成の上、パブリックコメントを実施</a:t>
            </a:r>
            <a:endParaRPr lang="ja-JP" altLang="en-US" sz="1500" dirty="0">
              <a:latin typeface="BIZ UDゴシック" panose="020B0400000000000000" pitchFamily="49" charset="-128"/>
              <a:ea typeface="BIZ UDゴシック" panose="020B0400000000000000" pitchFamily="49" charset="-128"/>
            </a:endParaRPr>
          </a:p>
        </p:txBody>
      </p:sp>
      <p:sp>
        <p:nvSpPr>
          <p:cNvPr id="32" name="右矢印 49">
            <a:extLst>
              <a:ext uri="{FF2B5EF4-FFF2-40B4-BE49-F238E27FC236}">
                <a16:creationId xmlns:a16="http://schemas.microsoft.com/office/drawing/2014/main" id="{0D0DAC0F-868D-29B9-4061-C3E072955DD4}"/>
              </a:ext>
            </a:extLst>
          </p:cNvPr>
          <p:cNvSpPr/>
          <p:nvPr/>
        </p:nvSpPr>
        <p:spPr bwMode="auto">
          <a:xfrm rot="5400000">
            <a:off x="4832036" y="3692167"/>
            <a:ext cx="241926" cy="2738805"/>
          </a:xfrm>
          <a:prstGeom prst="rightArrow">
            <a:avLst>
              <a:gd name="adj1" fmla="val 50000"/>
              <a:gd name="adj2" fmla="val 100000"/>
            </a:avLst>
          </a:prstGeom>
          <a:solidFill>
            <a:srgbClr val="92D050"/>
          </a:solidFill>
          <a:ln>
            <a:solidFill>
              <a:srgbClr val="92D050"/>
            </a:solidFill>
          </a:ln>
          <a:effec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右矢印 50">
            <a:extLst>
              <a:ext uri="{FF2B5EF4-FFF2-40B4-BE49-F238E27FC236}">
                <a16:creationId xmlns:a16="http://schemas.microsoft.com/office/drawing/2014/main" id="{7F6AB71C-FBE7-0AFB-8BDD-C803C1E7CEA1}"/>
              </a:ext>
            </a:extLst>
          </p:cNvPr>
          <p:cNvSpPr/>
          <p:nvPr/>
        </p:nvSpPr>
        <p:spPr bwMode="auto">
          <a:xfrm rot="5400000">
            <a:off x="4829869" y="4977484"/>
            <a:ext cx="241926" cy="2738805"/>
          </a:xfrm>
          <a:prstGeom prst="rightArrow">
            <a:avLst>
              <a:gd name="adj1" fmla="val 50000"/>
              <a:gd name="adj2" fmla="val 100000"/>
            </a:avLst>
          </a:prstGeom>
          <a:solidFill>
            <a:srgbClr val="92D050"/>
          </a:solidFill>
          <a:ln>
            <a:solidFill>
              <a:srgbClr val="92D050"/>
            </a:solidFill>
          </a:ln>
          <a:effec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7" name="表 36">
            <a:extLst>
              <a:ext uri="{FF2B5EF4-FFF2-40B4-BE49-F238E27FC236}">
                <a16:creationId xmlns:a16="http://schemas.microsoft.com/office/drawing/2014/main" id="{34B9FCBB-210D-1406-323D-A27D4FD9BDA2}"/>
              </a:ext>
            </a:extLst>
          </p:cNvPr>
          <p:cNvGraphicFramePr>
            <a:graphicFrameLocks noGrp="1"/>
          </p:cNvGraphicFramePr>
          <p:nvPr>
            <p:extLst>
              <p:ext uri="{D42A27DB-BD31-4B8C-83A1-F6EECF244321}">
                <p14:modId xmlns:p14="http://schemas.microsoft.com/office/powerpoint/2010/main" val="1403297436"/>
              </p:ext>
            </p:extLst>
          </p:nvPr>
        </p:nvGraphicFramePr>
        <p:xfrm>
          <a:off x="1222907" y="2101035"/>
          <a:ext cx="7548653" cy="2768125"/>
        </p:xfrm>
        <a:graphic>
          <a:graphicData uri="http://schemas.openxmlformats.org/drawingml/2006/table">
            <a:tbl>
              <a:tblPr firstRow="1" bandRow="1">
                <a:tableStyleId>{EB344D84-9AFB-497E-A393-DC336BA19D2E}</a:tableStyleId>
              </a:tblPr>
              <a:tblGrid>
                <a:gridCol w="2085381">
                  <a:extLst>
                    <a:ext uri="{9D8B030D-6E8A-4147-A177-3AD203B41FA5}">
                      <a16:colId xmlns:a16="http://schemas.microsoft.com/office/drawing/2014/main" val="3204234985"/>
                    </a:ext>
                  </a:extLst>
                </a:gridCol>
                <a:gridCol w="1140192">
                  <a:extLst>
                    <a:ext uri="{9D8B030D-6E8A-4147-A177-3AD203B41FA5}">
                      <a16:colId xmlns:a16="http://schemas.microsoft.com/office/drawing/2014/main" val="3736544714"/>
                    </a:ext>
                  </a:extLst>
                </a:gridCol>
                <a:gridCol w="4323080">
                  <a:extLst>
                    <a:ext uri="{9D8B030D-6E8A-4147-A177-3AD203B41FA5}">
                      <a16:colId xmlns:a16="http://schemas.microsoft.com/office/drawing/2014/main" val="2140899888"/>
                    </a:ext>
                  </a:extLst>
                </a:gridCol>
              </a:tblGrid>
              <a:tr h="352457">
                <a:tc>
                  <a:txBody>
                    <a:bodyPr/>
                    <a:lstStyle/>
                    <a:p>
                      <a:pPr algn="ctr"/>
                      <a:r>
                        <a:rPr kumimoji="1" lang="ja-JP" altLang="en-US" sz="1500" b="0" dirty="0">
                          <a:latin typeface="BIZ UDゴシック" panose="020B0400000000000000" pitchFamily="49" charset="-128"/>
                          <a:ea typeface="BIZ UDゴシック" panose="020B0400000000000000" pitchFamily="49" charset="-128"/>
                        </a:rPr>
                        <a:t>時期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339933"/>
                    </a:solidFill>
                  </a:tcPr>
                </a:tc>
                <a:tc gridSpan="2">
                  <a:txBody>
                    <a:bodyPr/>
                    <a:lstStyle/>
                    <a:p>
                      <a:pPr algn="ctr"/>
                      <a:r>
                        <a:rPr kumimoji="1" lang="ja-JP" altLang="en-US" sz="1500" b="0" dirty="0">
                          <a:latin typeface="BIZ UDゴシック" panose="020B0400000000000000" pitchFamily="49" charset="-128"/>
                          <a:ea typeface="BIZ UDゴシック" panose="020B0400000000000000" pitchFamily="49" charset="-128"/>
                        </a:rPr>
                        <a:t>気候変動対策部会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339933"/>
                    </a:solidFill>
                  </a:tcPr>
                </a:tc>
                <a:tc hMerge="1">
                  <a:txBody>
                    <a:bodyPr/>
                    <a:lstStyle/>
                    <a:p>
                      <a:endParaRPr dirty="0"/>
                    </a:p>
                  </a:txBody>
                  <a:tcPr/>
                </a:tc>
                <a:extLst>
                  <a:ext uri="{0D108BD9-81ED-4DB2-BD59-A6C34878D82A}">
                    <a16:rowId xmlns:a16="http://schemas.microsoft.com/office/drawing/2014/main" val="637961918"/>
                  </a:ext>
                </a:extLst>
              </a:tr>
              <a:tr h="352457">
                <a:tc>
                  <a:txBody>
                    <a:bodyPr/>
                    <a:lstStyle/>
                    <a:p>
                      <a:r>
                        <a:rPr kumimoji="1" lang="en-US" altLang="ja-JP" sz="1500" b="0" dirty="0">
                          <a:latin typeface="BIZ UDゴシック" panose="020B0400000000000000" pitchFamily="49" charset="-128"/>
                          <a:ea typeface="BIZ UDゴシック" panose="020B0400000000000000" pitchFamily="49" charset="-128"/>
                        </a:rPr>
                        <a:t>2025</a:t>
                      </a:r>
                      <a:r>
                        <a:rPr kumimoji="1" lang="ja-JP" altLang="en-US" sz="1500" b="0" dirty="0">
                          <a:latin typeface="BIZ UDゴシック" panose="020B0400000000000000" pitchFamily="49" charset="-128"/>
                          <a:ea typeface="BIZ UDゴシック" panose="020B0400000000000000" pitchFamily="49" charset="-128"/>
                        </a:rPr>
                        <a:t>年１月</a:t>
                      </a:r>
                      <a:r>
                        <a:rPr kumimoji="1" lang="en-US" altLang="ja-JP" sz="1500" b="0" dirty="0">
                          <a:latin typeface="BIZ UDゴシック" panose="020B0400000000000000" pitchFamily="49" charset="-128"/>
                          <a:ea typeface="BIZ UDゴシック" panose="020B0400000000000000" pitchFamily="49" charset="-128"/>
                        </a:rPr>
                        <a:t>20</a:t>
                      </a:r>
                      <a:r>
                        <a:rPr kumimoji="1" lang="ja-JP" altLang="en-US" sz="1500" b="0" dirty="0">
                          <a:latin typeface="BIZ UDゴシック" panose="020B0400000000000000" pitchFamily="49" charset="-128"/>
                          <a:ea typeface="BIZ UDゴシック" panose="020B0400000000000000" pitchFamily="49" charset="-128"/>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500" b="0" dirty="0">
                          <a:latin typeface="BIZ UDゴシック" panose="020B0400000000000000" pitchFamily="49" charset="-128"/>
                          <a:ea typeface="BIZ UDゴシック" panose="020B0400000000000000" pitchFamily="49" charset="-128"/>
                        </a:rPr>
                        <a:t>第１回</a:t>
                      </a:r>
                    </a:p>
                  </a:txBody>
                  <a:tcPr>
                    <a:lnL w="12700" cap="flat" cmpd="sng" algn="ctr">
                      <a:solidFill>
                        <a:schemeClr val="tx1"/>
                      </a:solidFill>
                      <a:prstDash val="solid"/>
                      <a:round/>
                      <a:headEnd type="none" w="med" len="med"/>
                      <a:tailEnd type="none" w="med" len="med"/>
                    </a:lnL>
                  </a:tcPr>
                </a:tc>
                <a:tc>
                  <a:txBody>
                    <a:bodyPr/>
                    <a:lstStyle/>
                    <a:p>
                      <a:r>
                        <a:rPr kumimoji="1" lang="ja-JP" altLang="en-US" sz="1500" b="0" dirty="0">
                          <a:latin typeface="BIZ UDゴシック" panose="020B0400000000000000" pitchFamily="49" charset="-128"/>
                          <a:ea typeface="BIZ UDゴシック" panose="020B0400000000000000" pitchFamily="49" charset="-128"/>
                        </a:rPr>
                        <a:t>現状整理、論点整理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2758364"/>
                  </a:ext>
                </a:extLst>
              </a:tr>
              <a:tr h="667764">
                <a:tc>
                  <a:txBody>
                    <a:bodyPr/>
                    <a:lstStyle/>
                    <a:p>
                      <a:r>
                        <a:rPr kumimoji="1" lang="en-US" altLang="ja-JP" sz="1500" b="0" dirty="0">
                          <a:latin typeface="BIZ UDゴシック" panose="020B0400000000000000" pitchFamily="49" charset="-128"/>
                          <a:ea typeface="BIZ UDゴシック" panose="020B0400000000000000" pitchFamily="49" charset="-128"/>
                        </a:rPr>
                        <a:t>2025</a:t>
                      </a:r>
                      <a:r>
                        <a:rPr kumimoji="1" lang="ja-JP" altLang="en-US" sz="1500" b="0" dirty="0">
                          <a:latin typeface="BIZ UDゴシック" panose="020B0400000000000000" pitchFamily="49" charset="-128"/>
                          <a:ea typeface="BIZ UDゴシック" panose="020B0400000000000000" pitchFamily="49" charset="-128"/>
                        </a:rPr>
                        <a:t>年４～５月頃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500" b="0" dirty="0">
                          <a:latin typeface="BIZ UDゴシック" panose="020B0400000000000000" pitchFamily="49" charset="-128"/>
                          <a:ea typeface="BIZ UDゴシック" panose="020B0400000000000000" pitchFamily="49" charset="-128"/>
                        </a:rPr>
                        <a:t>第２回</a:t>
                      </a:r>
                    </a:p>
                  </a:txBody>
                  <a:tcPr>
                    <a:lnL w="12700" cap="flat" cmpd="sng" algn="ctr">
                      <a:solidFill>
                        <a:schemeClr val="tx1"/>
                      </a:solidFill>
                      <a:prstDash val="solid"/>
                      <a:round/>
                      <a:headEnd type="none" w="med" len="med"/>
                      <a:tailEnd type="none" w="med" len="med"/>
                    </a:lnL>
                  </a:tcPr>
                </a:tc>
                <a:tc>
                  <a:txBody>
                    <a:bodyPr/>
                    <a:lstStyle/>
                    <a:p>
                      <a:r>
                        <a:rPr kumimoji="1" lang="ja-JP" altLang="en-US" sz="1500" b="0" dirty="0">
                          <a:latin typeface="BIZ UDPゴシック" panose="020B0400000000000000" pitchFamily="50" charset="-128"/>
                          <a:ea typeface="BIZ UDPゴシック" panose="020B0400000000000000" pitchFamily="50" charset="-128"/>
                        </a:rPr>
                        <a:t>事業者等からのヒアリング（関西電力株式会社等）</a:t>
                      </a:r>
                      <a:endParaRPr kumimoji="1" lang="en-US" altLang="ja-JP" sz="1500" b="0" dirty="0">
                        <a:latin typeface="BIZ UDPゴシック" panose="020B0400000000000000" pitchFamily="50" charset="-128"/>
                        <a:ea typeface="BIZ UDPゴシック" panose="020B0400000000000000" pitchFamily="50" charset="-128"/>
                      </a:endParaRPr>
                    </a:p>
                    <a:p>
                      <a:r>
                        <a:rPr kumimoji="1" lang="ja-JP" altLang="en-US" sz="1500" b="0" dirty="0">
                          <a:latin typeface="BIZ UDPゴシック" panose="020B0400000000000000" pitchFamily="50" charset="-128"/>
                          <a:ea typeface="BIZ UDPゴシック" panose="020B0400000000000000" pitchFamily="50" charset="-128"/>
                        </a:rPr>
                        <a:t>新た</a:t>
                      </a:r>
                      <a:r>
                        <a:rPr kumimoji="1" lang="ja-JP" altLang="en-US" sz="1500" b="0" dirty="0">
                          <a:latin typeface="BIZ UDゴシック" panose="020B0400000000000000" pitchFamily="49" charset="-128"/>
                          <a:ea typeface="BIZ UDゴシック" panose="020B0400000000000000" pitchFamily="49" charset="-128"/>
                        </a:rPr>
                        <a:t>な取組についての検討</a:t>
                      </a:r>
                      <a:endParaRPr kumimoji="1" lang="en-US" altLang="ja-JP" sz="1500" b="0" dirty="0">
                        <a:latin typeface="BIZ UDゴシック" panose="020B0400000000000000" pitchFamily="49" charset="-128"/>
                        <a:ea typeface="BIZ UDゴシック" panose="020B0400000000000000" pitchFamily="49" charset="-128"/>
                      </a:endParaRPr>
                    </a:p>
                    <a:p>
                      <a:r>
                        <a:rPr kumimoji="1" lang="ja-JP" altLang="en-US" sz="1500" b="0" dirty="0">
                          <a:latin typeface="BIZ UDゴシック" panose="020B0400000000000000" pitchFamily="49" charset="-128"/>
                          <a:ea typeface="BIZ UDゴシック" panose="020B0400000000000000" pitchFamily="49" charset="-128"/>
                        </a:rPr>
                        <a:t>・中小事業者の脱炭素推進　</a:t>
                      </a:r>
                    </a:p>
                    <a:p>
                      <a:pPr marL="0" marR="0" lvl="0" indent="0" algn="l" defTabSz="914395" rtl="0" eaLnBrk="1" fontAlgn="auto" latinLnBrk="0" hangingPunct="1">
                        <a:lnSpc>
                          <a:spcPct val="100000"/>
                        </a:lnSpc>
                        <a:spcBef>
                          <a:spcPts val="0"/>
                        </a:spcBef>
                        <a:spcAft>
                          <a:spcPts val="0"/>
                        </a:spcAft>
                        <a:buClrTx/>
                        <a:buSzTx/>
                        <a:buFontTx/>
                        <a:buNone/>
                        <a:tabLst/>
                        <a:defRPr/>
                      </a:pPr>
                      <a:r>
                        <a:rPr lang="ja-JP" altLang="en-US" sz="1500" dirty="0">
                          <a:latin typeface="BIZ UDゴシック" panose="020B0400000000000000" pitchFamily="49" charset="-128"/>
                          <a:ea typeface="BIZ UDゴシック" panose="020B0400000000000000" pitchFamily="49" charset="-128"/>
                        </a:rPr>
                        <a:t>・電動車の普及促進　</a:t>
                      </a:r>
                      <a:r>
                        <a:rPr kumimoji="1" lang="ja-JP" altLang="en-US" sz="1500" b="0" dirty="0">
                          <a:latin typeface="BIZ UDゴシック" panose="020B0400000000000000" pitchFamily="49" charset="-128"/>
                          <a:ea typeface="BIZ UDゴシック" panose="020B0400000000000000" pitchFamily="49" charset="-128"/>
                        </a:rPr>
                        <a:t>など</a:t>
                      </a:r>
                      <a:endParaRPr lang="en-US" altLang="ja-JP" sz="1500" dirty="0">
                        <a:latin typeface="BIZ UDゴシック" panose="020B0400000000000000" pitchFamily="49" charset="-128"/>
                        <a:ea typeface="BIZ UDゴシック" panose="020B0400000000000000" pitchFamily="49" charset="-128"/>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98246541"/>
                  </a:ext>
                </a:extLst>
              </a:tr>
              <a:tr h="352457">
                <a:tc>
                  <a:txBody>
                    <a:bodyPr/>
                    <a:lstStyle/>
                    <a:p>
                      <a:r>
                        <a:rPr kumimoji="1" lang="en-US" altLang="ja-JP" sz="1500" b="0" dirty="0">
                          <a:latin typeface="BIZ UDゴシック" panose="020B0400000000000000" pitchFamily="49" charset="-128"/>
                          <a:ea typeface="BIZ UDゴシック" panose="020B0400000000000000" pitchFamily="49" charset="-128"/>
                        </a:rPr>
                        <a:t>2025</a:t>
                      </a:r>
                      <a:r>
                        <a:rPr kumimoji="1" lang="ja-JP" altLang="en-US" sz="1500" b="0" dirty="0">
                          <a:latin typeface="BIZ UDゴシック" panose="020B0400000000000000" pitchFamily="49" charset="-128"/>
                          <a:ea typeface="BIZ UDゴシック" panose="020B0400000000000000" pitchFamily="49" charset="-128"/>
                        </a:rPr>
                        <a:t>年７月頃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500" b="0" dirty="0">
                          <a:latin typeface="BIZ UDゴシック" panose="020B0400000000000000" pitchFamily="49" charset="-128"/>
                          <a:ea typeface="BIZ UDゴシック" panose="020B0400000000000000" pitchFamily="49" charset="-128"/>
                        </a:rPr>
                        <a:t>予備</a:t>
                      </a:r>
                    </a:p>
                  </a:txBody>
                  <a:tcPr>
                    <a:lnL w="12700" cap="flat" cmpd="sng" algn="ctr">
                      <a:solidFill>
                        <a:schemeClr val="tx1"/>
                      </a:solidFill>
                      <a:prstDash val="solid"/>
                      <a:round/>
                      <a:headEnd type="none" w="med" len="med"/>
                      <a:tailEnd type="none" w="med" len="med"/>
                    </a:lnL>
                  </a:tcPr>
                </a:tc>
                <a:tc>
                  <a:txBody>
                    <a:bodyPr/>
                    <a:lstStyle/>
                    <a:p>
                      <a:r>
                        <a:rPr kumimoji="1" lang="ja-JP" altLang="en-US" sz="1500" b="0" dirty="0">
                          <a:latin typeface="BIZ UDゴシック" panose="020B0400000000000000" pitchFamily="49" charset="-128"/>
                          <a:ea typeface="BIZ UDゴシック" panose="020B0400000000000000" pitchFamily="49" charset="-128"/>
                        </a:rPr>
                        <a:t>個別取組について検討</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57570775"/>
                  </a:ext>
                </a:extLst>
              </a:tr>
              <a:tr h="352457">
                <a:tc>
                  <a:txBody>
                    <a:bodyPr/>
                    <a:lstStyle/>
                    <a:p>
                      <a:r>
                        <a:rPr kumimoji="1" lang="en-US" altLang="ja-JP" sz="1500" b="0" dirty="0">
                          <a:latin typeface="BIZ UDゴシック" panose="020B0400000000000000" pitchFamily="49" charset="-128"/>
                          <a:ea typeface="BIZ UDゴシック" panose="020B0400000000000000" pitchFamily="49" charset="-128"/>
                        </a:rPr>
                        <a:t>2025</a:t>
                      </a:r>
                      <a:r>
                        <a:rPr kumimoji="1" lang="ja-JP" altLang="en-US" sz="1500" b="0" dirty="0">
                          <a:latin typeface="BIZ UDゴシック" panose="020B0400000000000000" pitchFamily="49" charset="-128"/>
                          <a:ea typeface="BIZ UDゴシック" panose="020B0400000000000000" pitchFamily="49" charset="-128"/>
                        </a:rPr>
                        <a:t>年９月頃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500" b="0" dirty="0">
                          <a:latin typeface="BIZ UDゴシック" panose="020B0400000000000000" pitchFamily="49" charset="-128"/>
                          <a:ea typeface="BIZ UDゴシック" panose="020B0400000000000000" pitchFamily="49" charset="-128"/>
                        </a:rPr>
                        <a:t>第３回</a:t>
                      </a:r>
                    </a:p>
                  </a:txBody>
                  <a:tcPr>
                    <a:lnL w="12700" cap="flat" cmpd="sng" algn="ctr">
                      <a:solidFill>
                        <a:schemeClr val="tx1"/>
                      </a:solidFill>
                      <a:prstDash val="solid"/>
                      <a:round/>
                      <a:headEnd type="none" w="med" len="med"/>
                      <a:tailEnd type="none" w="med" len="med"/>
                    </a:lnL>
                  </a:tcPr>
                </a:tc>
                <a:tc>
                  <a:txBody>
                    <a:bodyPr/>
                    <a:lstStyle/>
                    <a:p>
                      <a:r>
                        <a:rPr kumimoji="1" lang="ja-JP" altLang="en-US" sz="1500" b="0" dirty="0">
                          <a:latin typeface="BIZ UDゴシック" panose="020B0400000000000000" pitchFamily="49" charset="-128"/>
                          <a:ea typeface="BIZ UDゴシック" panose="020B0400000000000000" pitchFamily="49" charset="-128"/>
                        </a:rPr>
                        <a:t>答申素案とりまとめ</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60084039"/>
                  </a:ext>
                </a:extLst>
              </a:tr>
              <a:tr h="352457">
                <a:tc>
                  <a:txBody>
                    <a:bodyPr/>
                    <a:lstStyle/>
                    <a:p>
                      <a:r>
                        <a:rPr kumimoji="1" lang="en-US" altLang="ja-JP" sz="1500" b="0" dirty="0">
                          <a:latin typeface="BIZ UDゴシック" panose="020B0400000000000000" pitchFamily="49" charset="-128"/>
                          <a:ea typeface="BIZ UDゴシック" panose="020B0400000000000000" pitchFamily="49" charset="-128"/>
                        </a:rPr>
                        <a:t>2025</a:t>
                      </a:r>
                      <a:r>
                        <a:rPr kumimoji="1" lang="ja-JP" altLang="en-US" sz="1500" b="0" dirty="0">
                          <a:latin typeface="BIZ UDゴシック" panose="020B0400000000000000" pitchFamily="49" charset="-128"/>
                          <a:ea typeface="BIZ UDゴシック" panose="020B0400000000000000" pitchFamily="49" charset="-128"/>
                        </a:rPr>
                        <a:t>年</a:t>
                      </a:r>
                      <a:r>
                        <a:rPr kumimoji="1" lang="en-US" altLang="ja-JP" sz="1500" b="0" dirty="0">
                          <a:latin typeface="BIZ UDゴシック" panose="020B0400000000000000" pitchFamily="49" charset="-128"/>
                          <a:ea typeface="BIZ UDゴシック" panose="020B0400000000000000" pitchFamily="49" charset="-128"/>
                        </a:rPr>
                        <a:t>11</a:t>
                      </a:r>
                      <a:r>
                        <a:rPr kumimoji="1" lang="ja-JP" altLang="en-US" sz="1500" b="0" dirty="0">
                          <a:latin typeface="BIZ UDゴシック" panose="020B0400000000000000" pitchFamily="49" charset="-128"/>
                          <a:ea typeface="BIZ UDゴシック" panose="020B0400000000000000" pitchFamily="49" charset="-128"/>
                        </a:rPr>
                        <a:t>月頃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500" b="0" dirty="0">
                          <a:latin typeface="BIZ UDゴシック" panose="020B0400000000000000" pitchFamily="49" charset="-128"/>
                          <a:ea typeface="BIZ UDゴシック" panose="020B0400000000000000" pitchFamily="49" charset="-128"/>
                        </a:rPr>
                        <a:t>第４回</a:t>
                      </a:r>
                    </a:p>
                  </a:txBody>
                  <a:tcPr>
                    <a:lnL w="12700" cap="flat" cmpd="sng" algn="ctr">
                      <a:solidFill>
                        <a:schemeClr val="tx1"/>
                      </a:solidFill>
                      <a:prstDash val="solid"/>
                      <a:round/>
                      <a:headEnd type="none" w="med" len="med"/>
                      <a:tailEnd type="none" w="med" len="med"/>
                    </a:lnL>
                  </a:tcPr>
                </a:tc>
                <a:tc>
                  <a:txBody>
                    <a:bodyPr/>
                    <a:lstStyle/>
                    <a:p>
                      <a:r>
                        <a:rPr kumimoji="1" lang="ja-JP" altLang="en-US" sz="1500" b="0" dirty="0">
                          <a:latin typeface="BIZ UDゴシック" panose="020B0400000000000000" pitchFamily="49" charset="-128"/>
                          <a:ea typeface="BIZ UDゴシック" panose="020B0400000000000000" pitchFamily="49" charset="-128"/>
                        </a:rPr>
                        <a:t>答申案とりまとめ</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4475002"/>
                  </a:ext>
                </a:extLst>
              </a:tr>
            </a:tbl>
          </a:graphicData>
        </a:graphic>
      </p:graphicFrame>
      <p:sp>
        <p:nvSpPr>
          <p:cNvPr id="38" name="正方形/長方形 37">
            <a:extLst>
              <a:ext uri="{FF2B5EF4-FFF2-40B4-BE49-F238E27FC236}">
                <a16:creationId xmlns:a16="http://schemas.microsoft.com/office/drawing/2014/main" id="{4B7DE65F-977C-E260-2552-1FA5488D2860}"/>
              </a:ext>
            </a:extLst>
          </p:cNvPr>
          <p:cNvSpPr/>
          <p:nvPr/>
        </p:nvSpPr>
        <p:spPr>
          <a:xfrm>
            <a:off x="3104492" y="6499435"/>
            <a:ext cx="3738712" cy="323165"/>
          </a:xfrm>
          <a:prstGeom prst="rect">
            <a:avLst/>
          </a:prstGeom>
          <a:ln w="19050">
            <a:solidFill>
              <a:srgbClr val="339933"/>
            </a:solidFill>
          </a:ln>
        </p:spPr>
        <p:txBody>
          <a:bodyPr wrap="square">
            <a:spAutoFit/>
          </a:bodyPr>
          <a:lstStyle/>
          <a:p>
            <a:pPr algn="ctr"/>
            <a:r>
              <a:rPr lang="en-US" altLang="ja-JP" sz="1500" b="1" dirty="0">
                <a:latin typeface="BIZ UDゴシック" panose="020B0400000000000000" pitchFamily="49" charset="-128"/>
                <a:ea typeface="BIZ UDゴシック" panose="020B0400000000000000" pitchFamily="49" charset="-128"/>
              </a:rPr>
              <a:t>2026</a:t>
            </a:r>
            <a:r>
              <a:rPr lang="ja-JP" altLang="en-US" sz="1500" b="1" dirty="0">
                <a:latin typeface="BIZ UDゴシック" panose="020B0400000000000000" pitchFamily="49" charset="-128"/>
                <a:ea typeface="BIZ UDゴシック" panose="020B0400000000000000" pitchFamily="49" charset="-128"/>
              </a:rPr>
              <a:t>年３月頃　改定計画を公表</a:t>
            </a:r>
          </a:p>
        </p:txBody>
      </p:sp>
      <p:sp>
        <p:nvSpPr>
          <p:cNvPr id="2" name="タイトル 1">
            <a:extLst>
              <a:ext uri="{FF2B5EF4-FFF2-40B4-BE49-F238E27FC236}">
                <a16:creationId xmlns:a16="http://schemas.microsoft.com/office/drawing/2014/main" id="{FC299CB3-807F-6F03-F521-406274EDA4F1}"/>
              </a:ext>
            </a:extLst>
          </p:cNvPr>
          <p:cNvSpPr txBox="1">
            <a:spLocks/>
          </p:cNvSpPr>
          <p:nvPr/>
        </p:nvSpPr>
        <p:spPr>
          <a:xfrm>
            <a:off x="87294" y="332656"/>
            <a:ext cx="4649682" cy="518216"/>
          </a:xfrm>
          <a:prstGeom prst="rect">
            <a:avLst/>
          </a:prstGeom>
        </p:spPr>
        <p:txBody>
          <a:bodyPr vert="horz" lIns="91440" tIns="45720" rIns="91440" bIns="45720" rtlCol="0" anchor="ctr">
            <a:normAutofit fontScale="97500"/>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BIZ UDPゴシック" panose="020B0400000000000000" pitchFamily="50" charset="-128"/>
                <a:ea typeface="BIZ UDPゴシック" panose="020B0400000000000000" pitchFamily="50" charset="-128"/>
              </a:rPr>
              <a:t>見直しの方向性</a:t>
            </a:r>
          </a:p>
        </p:txBody>
      </p:sp>
      <p:sp>
        <p:nvSpPr>
          <p:cNvPr id="3" name="タイトル 1">
            <a:extLst>
              <a:ext uri="{FF2B5EF4-FFF2-40B4-BE49-F238E27FC236}">
                <a16:creationId xmlns:a16="http://schemas.microsoft.com/office/drawing/2014/main" id="{6B5561B3-44D4-CFEC-402B-328EF379E80E}"/>
              </a:ext>
            </a:extLst>
          </p:cNvPr>
          <p:cNvSpPr txBox="1">
            <a:spLocks/>
          </p:cNvSpPr>
          <p:nvPr/>
        </p:nvSpPr>
        <p:spPr>
          <a:xfrm>
            <a:off x="87294" y="1567140"/>
            <a:ext cx="4649682" cy="518216"/>
          </a:xfrm>
          <a:prstGeom prst="rect">
            <a:avLst/>
          </a:prstGeom>
        </p:spPr>
        <p:txBody>
          <a:bodyPr vert="horz" lIns="91440" tIns="45720" rIns="91440" bIns="45720" rtlCol="0" anchor="ctr">
            <a:normAutofit fontScale="97500"/>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BIZ UDPゴシック" panose="020B0400000000000000" pitchFamily="50" charset="-128"/>
                <a:ea typeface="BIZ UDPゴシック" panose="020B0400000000000000" pitchFamily="50" charset="-128"/>
              </a:rPr>
              <a:t>見直しのスケジュール</a:t>
            </a:r>
          </a:p>
        </p:txBody>
      </p:sp>
      <p:sp>
        <p:nvSpPr>
          <p:cNvPr id="4" name="正方形/長方形 3">
            <a:extLst>
              <a:ext uri="{FF2B5EF4-FFF2-40B4-BE49-F238E27FC236}">
                <a16:creationId xmlns:a16="http://schemas.microsoft.com/office/drawing/2014/main" id="{23478B48-C6B7-CE44-A746-6BFC836BAA09}"/>
              </a:ext>
            </a:extLst>
          </p:cNvPr>
          <p:cNvSpPr/>
          <p:nvPr/>
        </p:nvSpPr>
        <p:spPr>
          <a:xfrm>
            <a:off x="159864" y="836712"/>
            <a:ext cx="9581936" cy="677763"/>
          </a:xfrm>
          <a:prstGeom prst="rect">
            <a:avLst/>
          </a:prstGeom>
          <a:ln w="28575">
            <a:solidFill>
              <a:srgbClr val="006600"/>
            </a:solidFill>
          </a:ln>
        </p:spPr>
        <p:txBody>
          <a:bodyPr wrap="square">
            <a:noAutofit/>
          </a:bodyPr>
          <a:lstStyle/>
          <a:p>
            <a:r>
              <a:rPr lang="ja-JP" altLang="en-US" sz="1800" dirty="0">
                <a:latin typeface="Meiryo UI" panose="020B0604030504040204" pitchFamily="50" charset="-128"/>
                <a:ea typeface="Meiryo UI" panose="020B0604030504040204" pitchFamily="50" charset="-128"/>
              </a:rPr>
              <a:t>万博開催によるインパクトを活かし、国が定める削減目標以上をめざして、脱炭素と経済成長の両立を図りつつ、カーボンニュートラルに向けた取組を加速化する計画とする。</a:t>
            </a:r>
            <a:endParaRPr lang="en-US" altLang="ja-JP" sz="1800" dirty="0">
              <a:latin typeface="Meiryo UI" panose="020B0604030504040204" pitchFamily="50" charset="-128"/>
              <a:ea typeface="Meiryo UI" panose="020B0604030504040204" pitchFamily="50" charset="-128"/>
            </a:endParaRPr>
          </a:p>
        </p:txBody>
      </p:sp>
      <p:sp>
        <p:nvSpPr>
          <p:cNvPr id="6" name="右矢印 50">
            <a:extLst>
              <a:ext uri="{FF2B5EF4-FFF2-40B4-BE49-F238E27FC236}">
                <a16:creationId xmlns:a16="http://schemas.microsoft.com/office/drawing/2014/main" id="{B95B929A-F0B4-5E8E-A196-0C7CFB12EE50}"/>
              </a:ext>
            </a:extLst>
          </p:cNvPr>
          <p:cNvSpPr/>
          <p:nvPr/>
        </p:nvSpPr>
        <p:spPr bwMode="auto">
          <a:xfrm rot="5400000">
            <a:off x="4829869" y="4340239"/>
            <a:ext cx="241926" cy="2738805"/>
          </a:xfrm>
          <a:prstGeom prst="rightArrow">
            <a:avLst>
              <a:gd name="adj1" fmla="val 50000"/>
              <a:gd name="adj2" fmla="val 100000"/>
            </a:avLst>
          </a:prstGeom>
          <a:solidFill>
            <a:srgbClr val="92D050"/>
          </a:solidFill>
          <a:ln>
            <a:solidFill>
              <a:srgbClr val="92D050"/>
            </a:solidFill>
          </a:ln>
          <a:effec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FF4D4F17-FBDA-4F89-B9F2-3357F0811D72}"/>
              </a:ext>
            </a:extLst>
          </p:cNvPr>
          <p:cNvSpPr/>
          <p:nvPr/>
        </p:nvSpPr>
        <p:spPr>
          <a:xfrm>
            <a:off x="2644408" y="5233922"/>
            <a:ext cx="4612848" cy="323165"/>
          </a:xfrm>
          <a:prstGeom prst="rect">
            <a:avLst/>
          </a:prstGeom>
          <a:ln w="19050">
            <a:solidFill>
              <a:srgbClr val="339933"/>
            </a:solidFill>
          </a:ln>
        </p:spPr>
        <p:txBody>
          <a:bodyPr wrap="square">
            <a:spAutoFit/>
          </a:bodyPr>
          <a:lstStyle/>
          <a:p>
            <a:pPr algn="ctr"/>
            <a:r>
              <a:rPr lang="en-US" altLang="ja-JP" sz="1500" b="1" dirty="0">
                <a:latin typeface="BIZ UDゴシック" panose="020B0400000000000000" pitchFamily="49" charset="-128"/>
                <a:ea typeface="BIZ UDゴシック" panose="020B0400000000000000" pitchFamily="49" charset="-128"/>
              </a:rPr>
              <a:t>2025</a:t>
            </a:r>
            <a:r>
              <a:rPr lang="ja-JP" altLang="en-US" sz="1500" b="1" dirty="0">
                <a:latin typeface="BIZ UDゴシック" panose="020B0400000000000000" pitchFamily="49" charset="-128"/>
                <a:ea typeface="BIZ UDゴシック" panose="020B0400000000000000" pitchFamily="49" charset="-128"/>
              </a:rPr>
              <a:t>年</a:t>
            </a:r>
            <a:r>
              <a:rPr lang="en-US" altLang="ja-JP" sz="1500" b="1" dirty="0">
                <a:latin typeface="BIZ UDゴシック" panose="020B0400000000000000" pitchFamily="49" charset="-128"/>
                <a:ea typeface="BIZ UDゴシック" panose="020B0400000000000000" pitchFamily="49" charset="-128"/>
              </a:rPr>
              <a:t>12</a:t>
            </a:r>
            <a:r>
              <a:rPr lang="ja-JP" altLang="en-US" sz="1500" b="1" dirty="0">
                <a:latin typeface="BIZ UDゴシック" panose="020B0400000000000000" pitchFamily="49" charset="-128"/>
                <a:ea typeface="BIZ UDゴシック" panose="020B0400000000000000" pitchFamily="49" charset="-128"/>
              </a:rPr>
              <a:t>月頃　大阪府環境審議会から答申</a:t>
            </a:r>
            <a:endParaRPr lang="ja-JP" altLang="en-US" sz="15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3278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３　見直しにあたっての論点整理等</a:t>
            </a:r>
            <a:endParaRPr lang="en-US" altLang="ja-JP" sz="2000" b="1" dirty="0">
              <a:latin typeface="Meiryo UI" panose="020B0604030504040204" pitchFamily="50" charset="-128"/>
              <a:ea typeface="Meiryo UI" panose="020B0604030504040204" pitchFamily="50" charset="-128"/>
            </a:endParaRPr>
          </a:p>
        </p:txBody>
      </p:sp>
      <p:sp>
        <p:nvSpPr>
          <p:cNvPr id="10" name="コンテンツ プレースホルダー 2">
            <a:extLst>
              <a:ext uri="{FF2B5EF4-FFF2-40B4-BE49-F238E27FC236}">
                <a16:creationId xmlns:a16="http://schemas.microsoft.com/office/drawing/2014/main" id="{67A03175-7A3A-4EF0-97BB-10E4D47C0D81}"/>
              </a:ext>
            </a:extLst>
          </p:cNvPr>
          <p:cNvSpPr>
            <a:spLocks noGrp="1"/>
          </p:cNvSpPr>
          <p:nvPr>
            <p:ph idx="1"/>
          </p:nvPr>
        </p:nvSpPr>
        <p:spPr>
          <a:xfrm>
            <a:off x="560512" y="850872"/>
            <a:ext cx="8856984" cy="3493264"/>
          </a:xfrm>
          <a:ln w="28575">
            <a:solidFill>
              <a:srgbClr val="006600"/>
            </a:solidFill>
          </a:ln>
        </p:spPr>
        <p:txBody>
          <a:bodyPr wrap="square">
            <a:spAutoFit/>
          </a:bodyPr>
          <a:lstStyle/>
          <a:p>
            <a:pPr marL="0" indent="0">
              <a:spcBef>
                <a:spcPts val="0"/>
              </a:spcBef>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第１回</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p>
          <a:p>
            <a:pPr marL="0" indent="0">
              <a:spcBef>
                <a:spcPts val="0"/>
              </a:spcBef>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計画の進捗状況や国等の現状と主な論点について整理を行い、主な検討内容について</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幅広に審議</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第２回</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p>
          <a:p>
            <a:pPr marL="0" indent="0">
              <a:spcBef>
                <a:spcPts val="0"/>
              </a:spcBef>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事業者等から脱炭素に関する取組み等についてヒアリングを実施</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第１回で審議いただいた内容を踏まえ、現行計画の構成に沿って具体的な改定内容に</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ついて審議（必要に応じて個別取組についての審議を追加）</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第３回</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これまでの議論を踏まえ、答申の素案について審議</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第４回</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p>
          <a:p>
            <a:pPr marL="0" indent="0">
              <a:spcBef>
                <a:spcPts val="0"/>
              </a:spcBef>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答申案について審議</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B8C41DC-BED5-3976-0139-6CE1378577FD}"/>
              </a:ext>
            </a:extLst>
          </p:cNvPr>
          <p:cNvSpPr>
            <a:spLocks noGrp="1"/>
          </p:cNvSpPr>
          <p:nvPr>
            <p:ph type="sldNum" sz="quarter" idx="12"/>
          </p:nvPr>
        </p:nvSpPr>
        <p:spPr>
          <a:xfrm>
            <a:off x="7591112" y="6524"/>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12</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コンテンツ プレースホルダー 2">
            <a:extLst>
              <a:ext uri="{FF2B5EF4-FFF2-40B4-BE49-F238E27FC236}">
                <a16:creationId xmlns:a16="http://schemas.microsoft.com/office/drawing/2014/main" id="{FDAB135D-41C3-4829-B1DD-0836F086158D}"/>
              </a:ext>
            </a:extLst>
          </p:cNvPr>
          <p:cNvSpPr txBox="1">
            <a:spLocks/>
          </p:cNvSpPr>
          <p:nvPr/>
        </p:nvSpPr>
        <p:spPr>
          <a:xfrm>
            <a:off x="560512" y="4923937"/>
            <a:ext cx="8856984" cy="1615827"/>
          </a:xfrm>
          <a:prstGeom prst="rect">
            <a:avLst/>
          </a:prstGeom>
          <a:ln w="28575">
            <a:solidFill>
              <a:srgbClr val="006600"/>
            </a:solidFill>
          </a:ln>
        </p:spPr>
        <p:txBody>
          <a:bodyPr vert="horz" wrap="square" lIns="91440" tIns="45720" rIns="91440" bIns="45720" rtlCol="0">
            <a:spAutoFit/>
          </a:bodyPr>
          <a:lstStyle>
            <a:lvl1pPr marL="342898" indent="-342898" algn="l" defTabSz="914395"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46" indent="-285749" algn="l" defTabSz="914395"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94" indent="-228599" algn="l" defTabSz="914395"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92"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90"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87"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85"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83"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81"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府域で、再エネ・省エネをより広く普及させるため、府域での総合エネルギー会社である関西電力株式会社や大阪ガス株式会社等から下記についてヒアリングを実施</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年や</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年に向けた、脱炭素に関する取組や課題</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・会社を取り巻く国際動向・国内動向の変化やその見通し</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・脱炭素エネルギーの確保見通しや課題</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a:extLst>
              <a:ext uri="{FF2B5EF4-FFF2-40B4-BE49-F238E27FC236}">
                <a16:creationId xmlns:a16="http://schemas.microsoft.com/office/drawing/2014/main" id="{340466BB-DF47-4804-9CA4-7C866594345F}"/>
              </a:ext>
            </a:extLst>
          </p:cNvPr>
          <p:cNvSpPr txBox="1">
            <a:spLocks/>
          </p:cNvSpPr>
          <p:nvPr/>
        </p:nvSpPr>
        <p:spPr>
          <a:xfrm>
            <a:off x="87294" y="4404205"/>
            <a:ext cx="7818034" cy="518216"/>
          </a:xfrm>
          <a:prstGeom prst="rect">
            <a:avLst/>
          </a:prstGeom>
        </p:spPr>
        <p:txBody>
          <a:bodyPr vert="horz" lIns="91440" tIns="45720" rIns="91440" bIns="45720" rtlCol="0" anchor="ctr">
            <a:normAutofit fontScale="97500"/>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BIZ UDPゴシック" panose="020B0400000000000000" pitchFamily="50" charset="-128"/>
                <a:ea typeface="BIZ UDPゴシック" panose="020B0400000000000000" pitchFamily="50" charset="-128"/>
              </a:rPr>
              <a:t>第</a:t>
            </a:r>
            <a:r>
              <a:rPr lang="en-US" altLang="ja-JP" sz="2800" dirty="0">
                <a:latin typeface="BIZ UDPゴシック" panose="020B0400000000000000" pitchFamily="50" charset="-128"/>
                <a:ea typeface="BIZ UDPゴシック" panose="020B0400000000000000" pitchFamily="50" charset="-128"/>
              </a:rPr>
              <a:t>2</a:t>
            </a:r>
            <a:r>
              <a:rPr lang="ja-JP" altLang="en-US" sz="2800" dirty="0">
                <a:latin typeface="BIZ UDPゴシック" panose="020B0400000000000000" pitchFamily="50" charset="-128"/>
                <a:ea typeface="BIZ UDPゴシック" panose="020B0400000000000000" pitchFamily="50" charset="-128"/>
              </a:rPr>
              <a:t>回でのヒアリング内容（案）</a:t>
            </a:r>
          </a:p>
        </p:txBody>
      </p:sp>
      <p:sp>
        <p:nvSpPr>
          <p:cNvPr id="8" name="タイトル 1">
            <a:extLst>
              <a:ext uri="{FF2B5EF4-FFF2-40B4-BE49-F238E27FC236}">
                <a16:creationId xmlns:a16="http://schemas.microsoft.com/office/drawing/2014/main" id="{AA507F84-98A8-4EEB-BE9D-7BC5E799F21F}"/>
              </a:ext>
            </a:extLst>
          </p:cNvPr>
          <p:cNvSpPr txBox="1">
            <a:spLocks/>
          </p:cNvSpPr>
          <p:nvPr/>
        </p:nvSpPr>
        <p:spPr>
          <a:xfrm>
            <a:off x="87294" y="332656"/>
            <a:ext cx="4649682" cy="518216"/>
          </a:xfrm>
          <a:prstGeom prst="rect">
            <a:avLst/>
          </a:prstGeom>
        </p:spPr>
        <p:txBody>
          <a:bodyPr vert="horz" lIns="91440" tIns="45720" rIns="91440" bIns="45720" rtlCol="0" anchor="ctr">
            <a:normAutofit fontScale="97500"/>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BIZ UDPゴシック" panose="020B0400000000000000" pitchFamily="50" charset="-128"/>
                <a:ea typeface="BIZ UDPゴシック" panose="020B0400000000000000" pitchFamily="50" charset="-128"/>
              </a:rPr>
              <a:t>今後の検討の進め方</a:t>
            </a:r>
          </a:p>
        </p:txBody>
      </p:sp>
    </p:spTree>
    <p:extLst>
      <p:ext uri="{BB962C8B-B14F-4D97-AF65-F5344CB8AC3E}">
        <p14:creationId xmlns:p14="http://schemas.microsoft.com/office/powerpoint/2010/main" val="2043575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３　見直しにあたっての論点整理等</a:t>
            </a:r>
            <a:endParaRPr lang="en-US" altLang="ja-JP" sz="2000" b="1" dirty="0">
              <a:latin typeface="Meiryo UI" panose="020B0604030504040204" pitchFamily="50" charset="-128"/>
              <a:ea typeface="Meiryo UI" panose="020B0604030504040204" pitchFamily="50" charset="-128"/>
            </a:endParaRPr>
          </a:p>
        </p:txBody>
      </p:sp>
      <p:sp>
        <p:nvSpPr>
          <p:cNvPr id="10" name="コンテンツ プレースホルダー 2">
            <a:extLst>
              <a:ext uri="{FF2B5EF4-FFF2-40B4-BE49-F238E27FC236}">
                <a16:creationId xmlns:a16="http://schemas.microsoft.com/office/drawing/2014/main" id="{67A03175-7A3A-4EF0-97BB-10E4D47C0D81}"/>
              </a:ext>
            </a:extLst>
          </p:cNvPr>
          <p:cNvSpPr>
            <a:spLocks noGrp="1"/>
          </p:cNvSpPr>
          <p:nvPr>
            <p:ph idx="1"/>
          </p:nvPr>
        </p:nvSpPr>
        <p:spPr>
          <a:xfrm>
            <a:off x="683804" y="1282920"/>
            <a:ext cx="8538392" cy="4639219"/>
          </a:xfrm>
        </p:spPr>
        <p:txBody>
          <a:bodyPr wrap="square">
            <a:spAutoFit/>
          </a:bodyPr>
          <a:lstStyle/>
          <a:p>
            <a:pPr marL="0" indent="0">
              <a:lnSpc>
                <a:spcPct val="150000"/>
              </a:lnSpc>
              <a:spcBef>
                <a:spcPts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（１）削減目標や計画期間の見直しについて</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spcBef>
                <a:spcPts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大阪・関西万博のレガシーの反映</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spcBef>
                <a:spcPts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（３）脱炭素と経済成長の両立（</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GX</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の推進）</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90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（４）新たな目標達成に向けた取組</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300"/>
              </a:spcBef>
              <a:buNone/>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① 万博で披露された次世代技術や仕組みの普及・社会実装</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② 中小事業者の脱炭素促進</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③ 建築物の省エネ等促進</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④ 電動車の普及促進</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⑤ 若者を対象とした取組強化</a:t>
            </a:r>
          </a:p>
          <a:p>
            <a:pPr marL="0" indent="0">
              <a:lnSpc>
                <a:spcPct val="150000"/>
              </a:lnSpc>
              <a:spcBef>
                <a:spcPts val="60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（５）暑さ対策の強化</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B8C41DC-BED5-3976-0139-6CE1378577FD}"/>
              </a:ext>
            </a:extLst>
          </p:cNvPr>
          <p:cNvSpPr>
            <a:spLocks noGrp="1"/>
          </p:cNvSpPr>
          <p:nvPr>
            <p:ph type="sldNum" sz="quarter" idx="12"/>
          </p:nvPr>
        </p:nvSpPr>
        <p:spPr>
          <a:xfrm>
            <a:off x="7591112" y="6524"/>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13</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28EE5573-9CF7-812B-EAB5-F2BD056BDC77}"/>
              </a:ext>
            </a:extLst>
          </p:cNvPr>
          <p:cNvSpPr txBox="1">
            <a:spLocks/>
          </p:cNvSpPr>
          <p:nvPr/>
        </p:nvSpPr>
        <p:spPr>
          <a:xfrm>
            <a:off x="87294" y="764704"/>
            <a:ext cx="4649682" cy="518216"/>
          </a:xfrm>
          <a:prstGeom prst="rect">
            <a:avLst/>
          </a:prstGeom>
        </p:spPr>
        <p:txBody>
          <a:bodyPr vert="horz" lIns="91440" tIns="45720" rIns="91440" bIns="45720" rtlCol="0" anchor="ctr">
            <a:normAutofit fontScale="97500"/>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BIZ UDPゴシック" panose="020B0400000000000000" pitchFamily="50" charset="-128"/>
                <a:ea typeface="BIZ UDPゴシック" panose="020B0400000000000000" pitchFamily="50" charset="-128"/>
              </a:rPr>
              <a:t>主な検討内容</a:t>
            </a:r>
          </a:p>
        </p:txBody>
      </p:sp>
    </p:spTree>
    <p:extLst>
      <p:ext uri="{BB962C8B-B14F-4D97-AF65-F5344CB8AC3E}">
        <p14:creationId xmlns:p14="http://schemas.microsoft.com/office/powerpoint/2010/main" val="2691718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３　見直しにあたっての論点整理等　　主な検討内容</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14</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2C846545-E139-3C96-77CF-05DFC568A5DA}"/>
              </a:ext>
            </a:extLst>
          </p:cNvPr>
          <p:cNvSpPr txBox="1">
            <a:spLocks/>
          </p:cNvSpPr>
          <p:nvPr/>
        </p:nvSpPr>
        <p:spPr>
          <a:xfrm>
            <a:off x="87294" y="332656"/>
            <a:ext cx="6809922" cy="518216"/>
          </a:xfrm>
          <a:prstGeom prst="rect">
            <a:avLst/>
          </a:prstGeom>
        </p:spPr>
        <p:txBody>
          <a:bodyPr vert="horz" lIns="91440" tIns="45720" rIns="91440" bIns="45720" rtlCol="0" anchor="ctr">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700" dirty="0">
                <a:latin typeface="BIZ UDPゴシック" panose="020B0400000000000000" pitchFamily="50" charset="-128"/>
                <a:ea typeface="BIZ UDPゴシック" panose="020B0400000000000000" pitchFamily="50" charset="-128"/>
              </a:rPr>
              <a:t>（１）削減目標や計画期間の見直しについて</a:t>
            </a:r>
          </a:p>
        </p:txBody>
      </p:sp>
      <p:sp>
        <p:nvSpPr>
          <p:cNvPr id="9" name="正方形/長方形 8">
            <a:extLst>
              <a:ext uri="{FF2B5EF4-FFF2-40B4-BE49-F238E27FC236}">
                <a16:creationId xmlns:a16="http://schemas.microsoft.com/office/drawing/2014/main" id="{CCFE499D-CA35-04F1-D895-73527371DC65}"/>
              </a:ext>
            </a:extLst>
          </p:cNvPr>
          <p:cNvSpPr/>
          <p:nvPr/>
        </p:nvSpPr>
        <p:spPr>
          <a:xfrm>
            <a:off x="199292" y="885399"/>
            <a:ext cx="9581936" cy="5783961"/>
          </a:xfrm>
          <a:prstGeom prst="rect">
            <a:avLst/>
          </a:prstGeom>
          <a:ln w="28575">
            <a:solidFill>
              <a:srgbClr val="006600"/>
            </a:solidFill>
          </a:ln>
        </p:spPr>
        <p:txBody>
          <a:bodyPr wrap="square">
            <a:noAutofit/>
          </a:bodyPr>
          <a:lstStyle/>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主な論点</a:t>
            </a:r>
            <a:r>
              <a:rPr lang="en-US" altLang="ja-JP" sz="2000" dirty="0">
                <a:latin typeface="Meiryo UI" panose="020B0604030504040204" pitchFamily="50" charset="-128"/>
                <a:ea typeface="Meiryo UI" panose="020B0604030504040204" pitchFamily="50" charset="-128"/>
              </a:rPr>
              <a:t>】</a:t>
            </a:r>
          </a:p>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エネルギー基本計画、地球温暖化対策計画の見直しの動向も踏まえ、温室効果ガスの削減目標をどのように設定するべきか。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dirty="0">
              <a:solidFill>
                <a:prstClr val="black"/>
              </a:solidFill>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30332C5-F2D1-F8A8-E188-568D1E861FD1}"/>
              </a:ext>
            </a:extLst>
          </p:cNvPr>
          <p:cNvSpPr txBox="1"/>
          <p:nvPr/>
        </p:nvSpPr>
        <p:spPr>
          <a:xfrm>
            <a:off x="330860" y="2049674"/>
            <a:ext cx="9375848" cy="4475670"/>
          </a:xfrm>
          <a:prstGeom prst="rect">
            <a:avLst/>
          </a:prstGeom>
          <a:solidFill>
            <a:srgbClr val="CCFFCC"/>
          </a:solidFill>
        </p:spPr>
        <p:txBody>
          <a:bodyPr wrap="square" rtlCol="0">
            <a:noAutofit/>
          </a:bodyPr>
          <a:lstStyle/>
          <a:p>
            <a:pPr marL="1588" indent="-1588">
              <a:lnSpc>
                <a:spcPts val="2600"/>
              </a:lnSpc>
              <a:tabLst>
                <a:tab pos="360363" algn="l"/>
              </a:tabLst>
            </a:pPr>
            <a:r>
              <a:rPr lang="ja-JP" altLang="en-US" sz="1800" b="1" dirty="0">
                <a:latin typeface="Meiryo UI" panose="020B0604030504040204" pitchFamily="50" charset="-128"/>
                <a:ea typeface="Meiryo UI" panose="020B0604030504040204" pitchFamily="50" charset="-128"/>
              </a:rPr>
              <a:t>＜検討いただく上でのキーワード（事務局案）＞ </a:t>
            </a:r>
            <a:endParaRPr lang="en-US" altLang="ja-JP" sz="1800" b="1" dirty="0">
              <a:latin typeface="Meiryo UI" panose="020B0604030504040204" pitchFamily="50" charset="-128"/>
              <a:ea typeface="Meiryo UI" panose="020B0604030504040204" pitchFamily="50" charset="-128"/>
            </a:endParaRPr>
          </a:p>
          <a:p>
            <a:pPr marL="352425" indent="-255588">
              <a:lnSpc>
                <a:spcPts val="2600"/>
              </a:lnSpc>
              <a:spcBef>
                <a:spcPts val="600"/>
              </a:spcBef>
              <a:tabLst>
                <a:tab pos="352425" algn="l"/>
              </a:tabLst>
            </a:pPr>
            <a:r>
              <a:rPr lang="en-US" altLang="ja-JP" sz="1800" b="1" u="sng" dirty="0">
                <a:latin typeface="Meiryo UI" panose="020B0604030504040204" pitchFamily="50" charset="-128"/>
                <a:ea typeface="Meiryo UI" panose="020B0604030504040204" pitchFamily="50" charset="-128"/>
              </a:rPr>
              <a:t>Ⅰ.</a:t>
            </a:r>
            <a:r>
              <a:rPr lang="ja-JP" altLang="en-US" sz="1800" b="1" u="sng" dirty="0">
                <a:latin typeface="Meiryo UI" panose="020B0604030504040204" pitchFamily="50" charset="-128"/>
                <a:ea typeface="Meiryo UI" panose="020B0604030504040204" pitchFamily="50" charset="-128"/>
              </a:rPr>
              <a:t>国際認識</a:t>
            </a:r>
            <a:endParaRPr lang="en-US" altLang="ja-JP" sz="1800" b="1" u="sng" dirty="0">
              <a:latin typeface="Meiryo UI" panose="020B0604030504040204" pitchFamily="50" charset="-128"/>
              <a:ea typeface="Meiryo UI" panose="020B0604030504040204"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〇オーバーシュートしない又は限られたオーバーシュートを伴って温暖化を</a:t>
            </a:r>
            <a:r>
              <a:rPr lang="en-US" altLang="ja-JP" sz="1800" dirty="0">
                <a:latin typeface="BIZ UDPゴシック" panose="020B0400000000000000" pitchFamily="50" charset="-128"/>
                <a:ea typeface="BIZ UDPゴシック" panose="020B0400000000000000" pitchFamily="50" charset="-128"/>
              </a:rPr>
              <a:t>1.5</a:t>
            </a:r>
            <a:r>
              <a:rPr lang="ja-JP" altLang="en-US" sz="1800" dirty="0">
                <a:latin typeface="BIZ UDPゴシック" panose="020B0400000000000000" pitchFamily="50" charset="-128"/>
                <a:ea typeface="BIZ UDPゴシック" panose="020B0400000000000000" pitchFamily="50" charset="-128"/>
              </a:rPr>
              <a:t>度に抑える</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〇</a:t>
            </a:r>
            <a:r>
              <a:rPr lang="en-US" altLang="ja-JP" sz="1800" dirty="0">
                <a:latin typeface="BIZ UDPゴシック" panose="020B0400000000000000" pitchFamily="50" charset="-128"/>
                <a:ea typeface="BIZ UDPゴシック" panose="020B0400000000000000" pitchFamily="50" charset="-128"/>
              </a:rPr>
              <a:t>2019</a:t>
            </a:r>
            <a:r>
              <a:rPr lang="ja-JP" altLang="en-US" sz="1800" dirty="0">
                <a:latin typeface="BIZ UDPゴシック" panose="020B0400000000000000" pitchFamily="50" charset="-128"/>
                <a:ea typeface="BIZ UDPゴシック" panose="020B0400000000000000" pitchFamily="50" charset="-128"/>
              </a:rPr>
              <a:t>年比</a:t>
            </a:r>
            <a:r>
              <a:rPr lang="en-US" altLang="ja-JP" sz="1800" dirty="0">
                <a:latin typeface="BIZ UDPゴシック" panose="020B0400000000000000" pitchFamily="50" charset="-128"/>
                <a:ea typeface="BIZ UDPゴシック" panose="020B0400000000000000" pitchFamily="50" charset="-128"/>
              </a:rPr>
              <a:t>2035</a:t>
            </a:r>
            <a:r>
              <a:rPr lang="ja-JP" altLang="en-US" sz="1800" dirty="0">
                <a:latin typeface="BIZ UDPゴシック" panose="020B0400000000000000" pitchFamily="50" charset="-128"/>
                <a:ea typeface="BIZ UDPゴシック" panose="020B0400000000000000" pitchFamily="50" charset="-128"/>
              </a:rPr>
              <a:t>年</a:t>
            </a:r>
            <a:r>
              <a:rPr lang="en-US" altLang="ja-JP" sz="1800" dirty="0">
                <a:latin typeface="BIZ UDPゴシック" panose="020B0400000000000000" pitchFamily="50" charset="-128"/>
                <a:ea typeface="BIZ UDPゴシック" panose="020B0400000000000000" pitchFamily="50" charset="-128"/>
              </a:rPr>
              <a:t>60</a:t>
            </a:r>
            <a:r>
              <a:rPr lang="ja-JP" altLang="en-US" sz="1800" dirty="0">
                <a:latin typeface="BIZ UDPゴシック" panose="020B0400000000000000" pitchFamily="50" charset="-128"/>
                <a:ea typeface="BIZ UDPゴシック" panose="020B0400000000000000" pitchFamily="50" charset="-128"/>
              </a:rPr>
              <a:t>％（</a:t>
            </a:r>
            <a:r>
              <a:rPr lang="en-US" altLang="ja-JP" sz="1800" dirty="0">
                <a:latin typeface="BIZ UDPゴシック" panose="020B0400000000000000" pitchFamily="50" charset="-128"/>
                <a:ea typeface="BIZ UDPゴシック" panose="020B0400000000000000" pitchFamily="50" charset="-128"/>
              </a:rPr>
              <a:t>49</a:t>
            </a:r>
            <a:r>
              <a:rPr lang="ja-JP" altLang="en-US" sz="1800" dirty="0">
                <a:latin typeface="BIZ UDPゴシック" panose="020B0400000000000000" pitchFamily="50" charset="-128"/>
                <a:ea typeface="BIZ UDPゴシック" panose="020B0400000000000000" pitchFamily="50" charset="-128"/>
              </a:rPr>
              <a:t>％～</a:t>
            </a:r>
            <a:r>
              <a:rPr lang="en-US" altLang="ja-JP" sz="1800" dirty="0">
                <a:latin typeface="BIZ UDPゴシック" panose="020B0400000000000000" pitchFamily="50" charset="-128"/>
                <a:ea typeface="BIZ UDPゴシック" panose="020B0400000000000000" pitchFamily="50" charset="-128"/>
              </a:rPr>
              <a:t>77</a:t>
            </a:r>
            <a:r>
              <a:rPr lang="ja-JP" altLang="en-US" sz="1800" dirty="0">
                <a:latin typeface="BIZ UDPゴシック" panose="020B0400000000000000" pitchFamily="50" charset="-128"/>
                <a:ea typeface="BIZ UDPゴシック" panose="020B0400000000000000" pitchFamily="50" charset="-128"/>
              </a:rPr>
              <a:t>％）削減、</a:t>
            </a:r>
            <a:r>
              <a:rPr lang="en-US" altLang="ja-JP" sz="1800" dirty="0">
                <a:latin typeface="BIZ UDPゴシック" panose="020B0400000000000000" pitchFamily="50" charset="-128"/>
                <a:ea typeface="BIZ UDPゴシック" panose="020B0400000000000000" pitchFamily="50" charset="-128"/>
              </a:rPr>
              <a:t>2050</a:t>
            </a:r>
            <a:r>
              <a:rPr lang="ja-JP" altLang="en-US" sz="1800" dirty="0">
                <a:latin typeface="BIZ UDPゴシック" panose="020B0400000000000000" pitchFamily="50" charset="-128"/>
                <a:ea typeface="BIZ UDPゴシック" panose="020B0400000000000000" pitchFamily="50" charset="-128"/>
              </a:rPr>
              <a:t>年ネットゼロ（</a:t>
            </a:r>
            <a:r>
              <a:rPr lang="en-US" altLang="ja-JP" sz="1800" dirty="0">
                <a:latin typeface="BIZ UDPゴシック" panose="020B0400000000000000" pitchFamily="50" charset="-128"/>
                <a:ea typeface="BIZ UDPゴシック" panose="020B0400000000000000" pitchFamily="50" charset="-128"/>
              </a:rPr>
              <a:t>COP</a:t>
            </a:r>
            <a:r>
              <a:rPr lang="ja-JP" altLang="en-US" sz="1800" dirty="0">
                <a:latin typeface="BIZ UDPゴシック" panose="020B0400000000000000" pitchFamily="50" charset="-128"/>
                <a:ea typeface="BIZ UDPゴシック" panose="020B0400000000000000" pitchFamily="50" charset="-128"/>
              </a:rPr>
              <a:t>２８合意）</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⇒日本全体において、</a:t>
            </a:r>
            <a:r>
              <a:rPr lang="en-US" altLang="ja-JP" sz="1800" dirty="0">
                <a:latin typeface="BIZ UDPゴシック" panose="020B0400000000000000" pitchFamily="50" charset="-128"/>
                <a:ea typeface="BIZ UDPゴシック" panose="020B0400000000000000" pitchFamily="50" charset="-128"/>
              </a:rPr>
              <a:t>2013</a:t>
            </a:r>
            <a:r>
              <a:rPr lang="ja-JP" altLang="en-US" sz="1800" dirty="0">
                <a:latin typeface="BIZ UDPゴシック" panose="020B0400000000000000" pitchFamily="50" charset="-128"/>
                <a:ea typeface="BIZ UDPゴシック" panose="020B0400000000000000" pitchFamily="50" charset="-128"/>
              </a:rPr>
              <a:t>年度比に換算すると約</a:t>
            </a:r>
            <a:r>
              <a:rPr lang="en-US" altLang="ja-JP" sz="1800" dirty="0">
                <a:latin typeface="BIZ UDPゴシック" panose="020B0400000000000000" pitchFamily="50" charset="-128"/>
                <a:ea typeface="BIZ UDPゴシック" panose="020B0400000000000000" pitchFamily="50" charset="-128"/>
              </a:rPr>
              <a:t>66%</a:t>
            </a:r>
            <a:r>
              <a:rPr lang="ja-JP" altLang="en-US" sz="1800" dirty="0">
                <a:latin typeface="BIZ UDPゴシック" panose="020B0400000000000000" pitchFamily="50" charset="-128"/>
                <a:ea typeface="BIZ UDPゴシック" panose="020B0400000000000000" pitchFamily="50" charset="-128"/>
              </a:rPr>
              <a:t> （</a:t>
            </a:r>
            <a:r>
              <a:rPr lang="en-US" altLang="ja-JP" sz="1800" dirty="0">
                <a:latin typeface="BIZ UDPゴシック" panose="020B0400000000000000" pitchFamily="50" charset="-128"/>
                <a:ea typeface="BIZ UDPゴシック" panose="020B0400000000000000" pitchFamily="50" charset="-128"/>
              </a:rPr>
              <a:t>56</a:t>
            </a:r>
            <a:r>
              <a:rPr lang="ja-JP" altLang="en-US" sz="1800" dirty="0">
                <a:latin typeface="BIZ UDPゴシック" panose="020B0400000000000000" pitchFamily="50" charset="-128"/>
                <a:ea typeface="BIZ UDPゴシック" panose="020B0400000000000000" pitchFamily="50" charset="-128"/>
              </a:rPr>
              <a:t>％～</a:t>
            </a:r>
            <a:r>
              <a:rPr lang="en-US" altLang="ja-JP" sz="1800" dirty="0">
                <a:latin typeface="BIZ UDPゴシック" panose="020B0400000000000000" pitchFamily="50" charset="-128"/>
                <a:ea typeface="BIZ UDPゴシック" panose="020B0400000000000000" pitchFamily="50" charset="-128"/>
              </a:rPr>
              <a:t>80</a:t>
            </a:r>
            <a:r>
              <a:rPr lang="ja-JP" altLang="en-US" sz="1800" dirty="0">
                <a:latin typeface="BIZ UDPゴシック" panose="020B0400000000000000" pitchFamily="50" charset="-128"/>
                <a:ea typeface="BIZ UDPゴシック" panose="020B0400000000000000" pitchFamily="50" charset="-128"/>
              </a:rPr>
              <a:t>％）削減</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spcBef>
                <a:spcPts val="600"/>
              </a:spcBef>
              <a:tabLst>
                <a:tab pos="352425" algn="l"/>
              </a:tabLst>
            </a:pPr>
            <a:r>
              <a:rPr lang="en-US" altLang="ja-JP" sz="1800" b="1" u="sng" dirty="0">
                <a:latin typeface="Meiryo UI" panose="020B0604030504040204" pitchFamily="50" charset="-128"/>
                <a:ea typeface="Meiryo UI" panose="020B0604030504040204" pitchFamily="50" charset="-128"/>
              </a:rPr>
              <a:t>Ⅱ.</a:t>
            </a:r>
            <a:r>
              <a:rPr lang="ja-JP" altLang="en-US" sz="1800" b="1" u="sng" dirty="0">
                <a:latin typeface="Meiryo UI" panose="020B0604030504040204" pitchFamily="50" charset="-128"/>
                <a:ea typeface="Meiryo UI" panose="020B0604030504040204" pitchFamily="50" charset="-128"/>
              </a:rPr>
              <a:t>地球温暖化対策計画の削減目標及び計画期間</a:t>
            </a:r>
            <a:endParaRPr lang="en-US" altLang="ja-JP" sz="1800" b="1" u="sng" dirty="0">
              <a:latin typeface="Meiryo UI" panose="020B0604030504040204" pitchFamily="50" charset="-128"/>
              <a:ea typeface="Meiryo UI" panose="020B0604030504040204"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〇計画期間 ： 閣議決定日から</a:t>
            </a:r>
            <a:r>
              <a:rPr lang="en-US" altLang="ja-JP" sz="1800" dirty="0">
                <a:latin typeface="BIZ UDPゴシック" panose="020B0400000000000000" pitchFamily="50" charset="-128"/>
                <a:ea typeface="BIZ UDPゴシック" panose="020B0400000000000000" pitchFamily="50" charset="-128"/>
              </a:rPr>
              <a:t>2040</a:t>
            </a:r>
            <a:r>
              <a:rPr lang="ja-JP" altLang="en-US" sz="1800" dirty="0">
                <a:latin typeface="BIZ UDPゴシック" panose="020B0400000000000000" pitchFamily="50" charset="-128"/>
                <a:ea typeface="BIZ UDPゴシック" panose="020B0400000000000000" pitchFamily="50" charset="-128"/>
              </a:rPr>
              <a:t>年度末</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〇温室効果ガスの削減目標（</a:t>
            </a:r>
            <a:r>
              <a:rPr lang="en-US" altLang="ja-JP" sz="1800" dirty="0">
                <a:latin typeface="BIZ UDPゴシック" panose="020B0400000000000000" pitchFamily="50" charset="-128"/>
                <a:ea typeface="BIZ UDPゴシック" panose="020B0400000000000000" pitchFamily="50" charset="-128"/>
              </a:rPr>
              <a:t>2013</a:t>
            </a:r>
            <a:r>
              <a:rPr lang="ja-JP" altLang="en-US" sz="1800" dirty="0">
                <a:latin typeface="BIZ UDPゴシック" panose="020B0400000000000000" pitchFamily="50" charset="-128"/>
                <a:ea typeface="BIZ UDPゴシック" panose="020B0400000000000000" pitchFamily="50" charset="-128"/>
              </a:rPr>
              <a:t>年度比）</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spcBef>
                <a:spcPts val="1800"/>
              </a:spcBef>
              <a:tabLst>
                <a:tab pos="352425" algn="l"/>
              </a:tabLst>
            </a:pPr>
            <a:r>
              <a:rPr lang="ja-JP" altLang="en-US" sz="1800" dirty="0">
                <a:latin typeface="BIZ UDPゴシック" panose="020B0400000000000000" pitchFamily="50" charset="-128"/>
                <a:ea typeface="BIZ UDPゴシック" panose="020B0400000000000000" pitchFamily="50" charset="-128"/>
              </a:rPr>
              <a:t>〇</a:t>
            </a:r>
            <a:r>
              <a:rPr lang="en-US" altLang="ja-JP" sz="1800" b="1" u="sng" dirty="0">
                <a:latin typeface="Meiryo UI" panose="020B0604030504040204" pitchFamily="50" charset="-128"/>
                <a:ea typeface="Meiryo UI" panose="020B0604030504040204" pitchFamily="50" charset="-128"/>
              </a:rPr>
              <a:t>Ⅲ.</a:t>
            </a:r>
            <a:r>
              <a:rPr lang="ja-JP" altLang="en-US" sz="1800" b="1" u="sng" dirty="0">
                <a:latin typeface="Meiryo UI" panose="020B0604030504040204" pitchFamily="50" charset="-128"/>
                <a:ea typeface="Meiryo UI" panose="020B0604030504040204" pitchFamily="50" charset="-128"/>
              </a:rPr>
              <a:t>目標設定の考え方</a:t>
            </a:r>
            <a:endParaRPr lang="en-US" altLang="ja-JP" sz="1800" b="1" u="sng" dirty="0">
              <a:latin typeface="Meiryo UI" panose="020B0604030504040204" pitchFamily="50" charset="-128"/>
              <a:ea typeface="Meiryo UI" panose="020B0604030504040204"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〇国際認識や国の計画と整合した目標</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〇排出削減と経済成長の同時実現に向けて取組を進めるための野心的な目標</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〇基準年度からのフォアキャスト、あるべき姿からのバックキャスト両面での目標設定</a:t>
            </a:r>
            <a:endParaRPr lang="en-US" altLang="ja-JP" sz="1800" dirty="0">
              <a:latin typeface="BIZ UDPゴシック" panose="020B0400000000000000" pitchFamily="50" charset="-128"/>
              <a:ea typeface="BIZ UDPゴシック" panose="020B0400000000000000" pitchFamily="50" charset="-128"/>
            </a:endParaRPr>
          </a:p>
        </p:txBody>
      </p:sp>
      <p:graphicFrame>
        <p:nvGraphicFramePr>
          <p:cNvPr id="14" name="表 13">
            <a:extLst>
              <a:ext uri="{FF2B5EF4-FFF2-40B4-BE49-F238E27FC236}">
                <a16:creationId xmlns:a16="http://schemas.microsoft.com/office/drawing/2014/main" id="{D3709DB1-5D65-0257-8FC6-698657C45B9A}"/>
              </a:ext>
            </a:extLst>
          </p:cNvPr>
          <p:cNvGraphicFramePr>
            <a:graphicFrameLocks noGrp="1"/>
          </p:cNvGraphicFramePr>
          <p:nvPr>
            <p:extLst>
              <p:ext uri="{D42A27DB-BD31-4B8C-83A1-F6EECF244321}">
                <p14:modId xmlns:p14="http://schemas.microsoft.com/office/powerpoint/2010/main" val="530433061"/>
              </p:ext>
            </p:extLst>
          </p:nvPr>
        </p:nvGraphicFramePr>
        <p:xfrm>
          <a:off x="4888444" y="4567060"/>
          <a:ext cx="4017543" cy="731520"/>
        </p:xfrm>
        <a:graphic>
          <a:graphicData uri="http://schemas.openxmlformats.org/drawingml/2006/table">
            <a:tbl>
              <a:tblPr firstRow="1" bandRow="1">
                <a:tableStyleId>{F5AB1C69-6EDB-4FF4-983F-18BD219EF322}</a:tableStyleId>
              </a:tblPr>
              <a:tblGrid>
                <a:gridCol w="1339181">
                  <a:extLst>
                    <a:ext uri="{9D8B030D-6E8A-4147-A177-3AD203B41FA5}">
                      <a16:colId xmlns:a16="http://schemas.microsoft.com/office/drawing/2014/main" val="1295659177"/>
                    </a:ext>
                  </a:extLst>
                </a:gridCol>
                <a:gridCol w="1339181">
                  <a:extLst>
                    <a:ext uri="{9D8B030D-6E8A-4147-A177-3AD203B41FA5}">
                      <a16:colId xmlns:a16="http://schemas.microsoft.com/office/drawing/2014/main" val="188092837"/>
                    </a:ext>
                  </a:extLst>
                </a:gridCol>
                <a:gridCol w="1339181">
                  <a:extLst>
                    <a:ext uri="{9D8B030D-6E8A-4147-A177-3AD203B41FA5}">
                      <a16:colId xmlns:a16="http://schemas.microsoft.com/office/drawing/2014/main" val="2448215054"/>
                    </a:ext>
                  </a:extLst>
                </a:gridCol>
              </a:tblGrid>
              <a:tr h="347718">
                <a:tc>
                  <a:txBody>
                    <a:bodyPr/>
                    <a:lstStyle/>
                    <a:p>
                      <a:pPr algn="ctr"/>
                      <a:r>
                        <a:rPr kumimoji="1" lang="en-US" altLang="ja-JP" sz="1800" b="0" dirty="0">
                          <a:latin typeface="BIZ UDPゴシック" panose="020B0400000000000000" pitchFamily="50" charset="-128"/>
                          <a:ea typeface="BIZ UDPゴシック" panose="020B0400000000000000" pitchFamily="50" charset="-128"/>
                        </a:rPr>
                        <a:t>2030</a:t>
                      </a:r>
                      <a:r>
                        <a:rPr kumimoji="1" lang="ja-JP" altLang="en-US" sz="1800" b="0" dirty="0">
                          <a:latin typeface="BIZ UDPゴシック" panose="020B0400000000000000" pitchFamily="50" charset="-128"/>
                          <a:ea typeface="BIZ UDPゴシック" panose="020B0400000000000000" pitchFamily="50" charset="-128"/>
                        </a:rPr>
                        <a:t>年度</a:t>
                      </a:r>
                    </a:p>
                  </a:txBody>
                  <a:tcPr>
                    <a:solidFill>
                      <a:srgbClr val="339933"/>
                    </a:solidFill>
                  </a:tcPr>
                </a:tc>
                <a:tc>
                  <a:txBody>
                    <a:bodyPr/>
                    <a:lstStyle/>
                    <a:p>
                      <a:pPr algn="ctr"/>
                      <a:r>
                        <a:rPr kumimoji="1" lang="en-US" altLang="ja-JP" sz="1800" b="0" dirty="0">
                          <a:latin typeface="BIZ UDPゴシック" panose="020B0400000000000000" pitchFamily="50" charset="-128"/>
                          <a:ea typeface="BIZ UDPゴシック" panose="020B0400000000000000" pitchFamily="50" charset="-128"/>
                        </a:rPr>
                        <a:t>2035</a:t>
                      </a:r>
                      <a:r>
                        <a:rPr kumimoji="1" lang="ja-JP" altLang="en-US" sz="1800" b="0" dirty="0">
                          <a:latin typeface="BIZ UDPゴシック" panose="020B0400000000000000" pitchFamily="50" charset="-128"/>
                          <a:ea typeface="BIZ UDPゴシック" panose="020B0400000000000000" pitchFamily="50" charset="-128"/>
                        </a:rPr>
                        <a:t>年度</a:t>
                      </a:r>
                    </a:p>
                  </a:txBody>
                  <a:tcPr>
                    <a:solidFill>
                      <a:srgbClr val="339933"/>
                    </a:solidFill>
                  </a:tcPr>
                </a:tc>
                <a:tc>
                  <a:txBody>
                    <a:bodyPr/>
                    <a:lstStyle/>
                    <a:p>
                      <a:pPr algn="ctr"/>
                      <a:r>
                        <a:rPr kumimoji="1" lang="en-US" altLang="ja-JP" sz="1800" b="0" dirty="0">
                          <a:latin typeface="BIZ UDPゴシック" panose="020B0400000000000000" pitchFamily="50" charset="-128"/>
                          <a:ea typeface="BIZ UDPゴシック" panose="020B0400000000000000" pitchFamily="50" charset="-128"/>
                        </a:rPr>
                        <a:t>2040</a:t>
                      </a:r>
                      <a:r>
                        <a:rPr kumimoji="1" lang="ja-JP" altLang="en-US" sz="1800" b="0" dirty="0">
                          <a:latin typeface="BIZ UDPゴシック" panose="020B0400000000000000" pitchFamily="50" charset="-128"/>
                          <a:ea typeface="BIZ UDPゴシック" panose="020B0400000000000000" pitchFamily="50" charset="-128"/>
                        </a:rPr>
                        <a:t>年度</a:t>
                      </a:r>
                    </a:p>
                  </a:txBody>
                  <a:tcPr>
                    <a:solidFill>
                      <a:srgbClr val="339933"/>
                    </a:solidFill>
                  </a:tcPr>
                </a:tc>
                <a:extLst>
                  <a:ext uri="{0D108BD9-81ED-4DB2-BD59-A6C34878D82A}">
                    <a16:rowId xmlns:a16="http://schemas.microsoft.com/office/drawing/2014/main" val="2860617611"/>
                  </a:ext>
                </a:extLst>
              </a:tr>
              <a:tr h="347718">
                <a:tc>
                  <a:txBody>
                    <a:bodyPr/>
                    <a:lstStyle/>
                    <a:p>
                      <a:pPr algn="ctr"/>
                      <a:r>
                        <a:rPr kumimoji="1" lang="en-US" altLang="ja-JP" sz="1800" b="0" dirty="0">
                          <a:latin typeface="BIZ UDPゴシック" panose="020B0400000000000000" pitchFamily="50" charset="-128"/>
                          <a:ea typeface="BIZ UDPゴシック" panose="020B0400000000000000" pitchFamily="50" charset="-128"/>
                        </a:rPr>
                        <a:t>46%</a:t>
                      </a:r>
                      <a:r>
                        <a:rPr kumimoji="1" lang="ja-JP" altLang="en-US" sz="1800" b="0" dirty="0">
                          <a:latin typeface="BIZ UDPゴシック" panose="020B0400000000000000" pitchFamily="50" charset="-128"/>
                          <a:ea typeface="BIZ UDPゴシック" panose="020B0400000000000000" pitchFamily="50" charset="-128"/>
                        </a:rPr>
                        <a:t>削減</a:t>
                      </a:r>
                    </a:p>
                  </a:txBody>
                  <a:tcPr/>
                </a:tc>
                <a:tc>
                  <a:txBody>
                    <a:bodyPr/>
                    <a:lstStyle/>
                    <a:p>
                      <a:pPr algn="ctr"/>
                      <a:r>
                        <a:rPr kumimoji="1" lang="en-US" altLang="ja-JP" sz="1800" b="0" dirty="0">
                          <a:latin typeface="BIZ UDPゴシック" panose="020B0400000000000000" pitchFamily="50" charset="-128"/>
                          <a:ea typeface="BIZ UDPゴシック" panose="020B0400000000000000" pitchFamily="50" charset="-128"/>
                        </a:rPr>
                        <a:t>60%</a:t>
                      </a:r>
                      <a:r>
                        <a:rPr kumimoji="1" lang="ja-JP" altLang="en-US" sz="1800" b="0" dirty="0">
                          <a:latin typeface="BIZ UDPゴシック" panose="020B0400000000000000" pitchFamily="50" charset="-128"/>
                          <a:ea typeface="BIZ UDPゴシック" panose="020B0400000000000000" pitchFamily="50" charset="-128"/>
                        </a:rPr>
                        <a:t>削減</a:t>
                      </a:r>
                    </a:p>
                  </a:txBody>
                  <a:tcPr/>
                </a:tc>
                <a:tc>
                  <a:txBody>
                    <a:bodyPr/>
                    <a:lstStyle/>
                    <a:p>
                      <a:pPr algn="ctr"/>
                      <a:r>
                        <a:rPr kumimoji="1" lang="en-US" altLang="ja-JP" sz="1800" b="0" dirty="0">
                          <a:latin typeface="BIZ UDPゴシック" panose="020B0400000000000000" pitchFamily="50" charset="-128"/>
                          <a:ea typeface="BIZ UDPゴシック" panose="020B0400000000000000" pitchFamily="50" charset="-128"/>
                        </a:rPr>
                        <a:t>73%</a:t>
                      </a:r>
                      <a:r>
                        <a:rPr kumimoji="1" lang="ja-JP" altLang="en-US" sz="1800" b="0" dirty="0">
                          <a:latin typeface="BIZ UDPゴシック" panose="020B0400000000000000" pitchFamily="50" charset="-128"/>
                          <a:ea typeface="BIZ UDPゴシック" panose="020B0400000000000000" pitchFamily="50" charset="-128"/>
                        </a:rPr>
                        <a:t>削減</a:t>
                      </a:r>
                    </a:p>
                  </a:txBody>
                  <a:tcPr/>
                </a:tc>
                <a:extLst>
                  <a:ext uri="{0D108BD9-81ED-4DB2-BD59-A6C34878D82A}">
                    <a16:rowId xmlns:a16="http://schemas.microsoft.com/office/drawing/2014/main" val="3388901596"/>
                  </a:ext>
                </a:extLst>
              </a:tr>
            </a:tbl>
          </a:graphicData>
        </a:graphic>
      </p:graphicFrame>
    </p:spTree>
    <p:extLst>
      <p:ext uri="{BB962C8B-B14F-4D97-AF65-F5344CB8AC3E}">
        <p14:creationId xmlns:p14="http://schemas.microsoft.com/office/powerpoint/2010/main" val="814463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３　見直しにあたっての論点整理等　　主な検討内容</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15</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2C846545-E139-3C96-77CF-05DFC568A5DA}"/>
              </a:ext>
            </a:extLst>
          </p:cNvPr>
          <p:cNvSpPr txBox="1">
            <a:spLocks/>
          </p:cNvSpPr>
          <p:nvPr/>
        </p:nvSpPr>
        <p:spPr>
          <a:xfrm>
            <a:off x="87294" y="332656"/>
            <a:ext cx="6809922" cy="518216"/>
          </a:xfrm>
          <a:prstGeom prst="rect">
            <a:avLst/>
          </a:prstGeom>
        </p:spPr>
        <p:txBody>
          <a:bodyPr vert="horz" lIns="91440" tIns="45720" rIns="91440" bIns="45720" rtlCol="0" anchor="ctr">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700" dirty="0">
                <a:latin typeface="BIZ UDPゴシック" panose="020B0400000000000000" pitchFamily="50" charset="-128"/>
                <a:ea typeface="BIZ UDPゴシック" panose="020B0400000000000000" pitchFamily="50" charset="-128"/>
              </a:rPr>
              <a:t>（２）</a:t>
            </a:r>
            <a:r>
              <a:rPr lang="en-US" altLang="ja-JP" sz="2700" dirty="0">
                <a:latin typeface="BIZ UDPゴシック" panose="020B0400000000000000" pitchFamily="50" charset="-128"/>
                <a:ea typeface="BIZ UDPゴシック" panose="020B0400000000000000" pitchFamily="50" charset="-128"/>
              </a:rPr>
              <a:t>2025</a:t>
            </a:r>
            <a:r>
              <a:rPr lang="ja-JP" altLang="en-US" sz="2700" dirty="0">
                <a:latin typeface="BIZ UDPゴシック" panose="020B0400000000000000" pitchFamily="50" charset="-128"/>
                <a:ea typeface="BIZ UDPゴシック" panose="020B0400000000000000" pitchFamily="50" charset="-128"/>
              </a:rPr>
              <a:t>大阪・関西万博のレガシーの反映</a:t>
            </a:r>
          </a:p>
        </p:txBody>
      </p:sp>
      <p:sp>
        <p:nvSpPr>
          <p:cNvPr id="9" name="正方形/長方形 8">
            <a:extLst>
              <a:ext uri="{FF2B5EF4-FFF2-40B4-BE49-F238E27FC236}">
                <a16:creationId xmlns:a16="http://schemas.microsoft.com/office/drawing/2014/main" id="{CCFE499D-CA35-04F1-D895-73527371DC65}"/>
              </a:ext>
            </a:extLst>
          </p:cNvPr>
          <p:cNvSpPr/>
          <p:nvPr/>
        </p:nvSpPr>
        <p:spPr>
          <a:xfrm>
            <a:off x="182880" y="908720"/>
            <a:ext cx="9581936" cy="5112568"/>
          </a:xfrm>
          <a:prstGeom prst="rect">
            <a:avLst/>
          </a:prstGeom>
          <a:ln w="28575">
            <a:solidFill>
              <a:srgbClr val="006600"/>
            </a:solidFill>
          </a:ln>
        </p:spPr>
        <p:txBody>
          <a:bodyPr wrap="square">
            <a:noAutofit/>
          </a:bodyPr>
          <a:lstStyle/>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主な論点</a:t>
            </a:r>
            <a:r>
              <a:rPr lang="en-US" altLang="ja-JP" sz="2000" dirty="0">
                <a:latin typeface="Meiryo UI" panose="020B0604030504040204" pitchFamily="50" charset="-128"/>
                <a:ea typeface="Meiryo UI" panose="020B0604030504040204" pitchFamily="50" charset="-128"/>
              </a:rPr>
              <a:t>】</a:t>
            </a:r>
          </a:p>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地球温暖化対策の基本的な考え方で、万博での先進的な技術・取組等のレガシーについて言及するべきではないか。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dirty="0">
              <a:solidFill>
                <a:prstClr val="black"/>
              </a:solidFill>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30332C5-F2D1-F8A8-E188-568D1E861FD1}"/>
              </a:ext>
            </a:extLst>
          </p:cNvPr>
          <p:cNvSpPr txBox="1"/>
          <p:nvPr/>
        </p:nvSpPr>
        <p:spPr>
          <a:xfrm>
            <a:off x="330860" y="2035514"/>
            <a:ext cx="9230652" cy="3841758"/>
          </a:xfrm>
          <a:prstGeom prst="rect">
            <a:avLst/>
          </a:prstGeom>
          <a:solidFill>
            <a:srgbClr val="CCFFCC"/>
          </a:solidFill>
        </p:spPr>
        <p:txBody>
          <a:bodyPr wrap="square" rtlCol="0">
            <a:noAutofit/>
          </a:bodyPr>
          <a:lstStyle/>
          <a:p>
            <a:pPr marL="1588" indent="-1588">
              <a:lnSpc>
                <a:spcPts val="2600"/>
              </a:lnSpc>
              <a:tabLst>
                <a:tab pos="360363" algn="l"/>
              </a:tabLst>
            </a:pPr>
            <a:r>
              <a:rPr lang="ja-JP" altLang="en-US" sz="1800" b="1" dirty="0">
                <a:latin typeface="Meiryo UI" panose="020B0604030504040204" pitchFamily="50" charset="-128"/>
                <a:ea typeface="Meiryo UI" panose="020B0604030504040204" pitchFamily="50" charset="-128"/>
              </a:rPr>
              <a:t>＜検討いただく上でのキーワード（事務局案）＞ </a:t>
            </a:r>
            <a:endParaRPr lang="en-US" altLang="ja-JP" sz="1800" b="1" dirty="0">
              <a:latin typeface="Meiryo UI" panose="020B0604030504040204" pitchFamily="50" charset="-128"/>
              <a:ea typeface="Meiryo UI" panose="020B0604030504040204" pitchFamily="50" charset="-128"/>
            </a:endParaRPr>
          </a:p>
          <a:p>
            <a:pPr marL="352425" indent="-255588">
              <a:lnSpc>
                <a:spcPts val="2600"/>
              </a:lnSpc>
              <a:spcBef>
                <a:spcPts val="600"/>
              </a:spcBef>
              <a:tabLst>
                <a:tab pos="352425" algn="l"/>
              </a:tabLst>
            </a:pPr>
            <a:r>
              <a:rPr lang="ja-JP" altLang="en-US" sz="1800" dirty="0">
                <a:latin typeface="BIZ UDPゴシック" panose="020B0400000000000000" pitchFamily="50" charset="-128"/>
                <a:ea typeface="BIZ UDPゴシック" panose="020B0400000000000000" pitchFamily="50" charset="-128"/>
              </a:rPr>
              <a:t>〇脱炭素社会の実現</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・ペロブスカイト太陽電池等の最先端技術の開発・実用化</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・事業者や府民の行動変容</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・大阪ブルー・オーシャン・ビジョン</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〇次世代モビリティの実現</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・空飛ぶクルマ</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・自動運転</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a:t>
            </a:r>
            <a:r>
              <a:rPr lang="en-US" altLang="ja-JP" sz="1800" dirty="0" err="1">
                <a:latin typeface="BIZ UDPゴシック" panose="020B0400000000000000" pitchFamily="50" charset="-128"/>
                <a:ea typeface="BIZ UDPゴシック" panose="020B0400000000000000" pitchFamily="50" charset="-128"/>
              </a:rPr>
              <a:t>MaaS</a:t>
            </a:r>
            <a:r>
              <a:rPr lang="ja-JP" altLang="en-US" sz="1800" dirty="0">
                <a:latin typeface="BIZ UDPゴシック" panose="020B0400000000000000" pitchFamily="50" charset="-128"/>
                <a:ea typeface="BIZ UDPゴシック" panose="020B0400000000000000" pitchFamily="50" charset="-128"/>
              </a:rPr>
              <a:t>（マース）</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・ゼロエミッションモビリティ</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endParaRPr lang="en-US" altLang="ja-JP" sz="18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9CDBC363-F6C4-474A-9462-829FB992C810}"/>
              </a:ext>
            </a:extLst>
          </p:cNvPr>
          <p:cNvSpPr txBox="1"/>
          <p:nvPr/>
        </p:nvSpPr>
        <p:spPr>
          <a:xfrm>
            <a:off x="5053471" y="2080602"/>
            <a:ext cx="2884995"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万博アクションプラン参照</a:t>
            </a:r>
          </a:p>
        </p:txBody>
      </p:sp>
    </p:spTree>
    <p:extLst>
      <p:ext uri="{BB962C8B-B14F-4D97-AF65-F5344CB8AC3E}">
        <p14:creationId xmlns:p14="http://schemas.microsoft.com/office/powerpoint/2010/main" val="346294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３　見直しにあたっての論点整理等　　主な検討内容</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16</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2C846545-E139-3C96-77CF-05DFC568A5DA}"/>
              </a:ext>
            </a:extLst>
          </p:cNvPr>
          <p:cNvSpPr txBox="1">
            <a:spLocks/>
          </p:cNvSpPr>
          <p:nvPr/>
        </p:nvSpPr>
        <p:spPr>
          <a:xfrm>
            <a:off x="87294" y="332656"/>
            <a:ext cx="6809922" cy="518216"/>
          </a:xfrm>
          <a:prstGeom prst="rect">
            <a:avLst/>
          </a:prstGeom>
        </p:spPr>
        <p:txBody>
          <a:bodyPr vert="horz" lIns="91440" tIns="45720" rIns="91440" bIns="45720" rtlCol="0" anchor="ctr">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700" dirty="0">
                <a:latin typeface="BIZ UDPゴシック" panose="020B0400000000000000" pitchFamily="50" charset="-128"/>
                <a:ea typeface="BIZ UDPゴシック" panose="020B0400000000000000" pitchFamily="50" charset="-128"/>
              </a:rPr>
              <a:t>（３）脱炭素と経済成長の両立（</a:t>
            </a:r>
            <a:r>
              <a:rPr lang="en-US" altLang="ja-JP" sz="2700" dirty="0">
                <a:latin typeface="BIZ UDPゴシック" panose="020B0400000000000000" pitchFamily="50" charset="-128"/>
                <a:ea typeface="BIZ UDPゴシック" panose="020B0400000000000000" pitchFamily="50" charset="-128"/>
              </a:rPr>
              <a:t>GX</a:t>
            </a:r>
            <a:r>
              <a:rPr lang="ja-JP" altLang="en-US" sz="2700" dirty="0">
                <a:latin typeface="BIZ UDPゴシック" panose="020B0400000000000000" pitchFamily="50" charset="-128"/>
                <a:ea typeface="BIZ UDPゴシック" panose="020B0400000000000000" pitchFamily="50" charset="-128"/>
              </a:rPr>
              <a:t>の推進）</a:t>
            </a:r>
          </a:p>
        </p:txBody>
      </p:sp>
      <p:sp>
        <p:nvSpPr>
          <p:cNvPr id="9" name="正方形/長方形 8">
            <a:extLst>
              <a:ext uri="{FF2B5EF4-FFF2-40B4-BE49-F238E27FC236}">
                <a16:creationId xmlns:a16="http://schemas.microsoft.com/office/drawing/2014/main" id="{CCFE499D-CA35-04F1-D895-73527371DC65}"/>
              </a:ext>
            </a:extLst>
          </p:cNvPr>
          <p:cNvSpPr/>
          <p:nvPr/>
        </p:nvSpPr>
        <p:spPr>
          <a:xfrm>
            <a:off x="182880" y="908720"/>
            <a:ext cx="9581936" cy="4752528"/>
          </a:xfrm>
          <a:prstGeom prst="rect">
            <a:avLst/>
          </a:prstGeom>
          <a:ln w="28575">
            <a:solidFill>
              <a:srgbClr val="006600"/>
            </a:solidFill>
          </a:ln>
        </p:spPr>
        <p:txBody>
          <a:bodyPr wrap="square">
            <a:noAutofit/>
          </a:bodyPr>
          <a:lstStyle/>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主な論点</a:t>
            </a:r>
            <a:r>
              <a:rPr lang="en-US" altLang="ja-JP" sz="2000" dirty="0">
                <a:latin typeface="Meiryo UI" panose="020B0604030504040204" pitchFamily="50" charset="-128"/>
                <a:ea typeface="Meiryo UI" panose="020B0604030504040204" pitchFamily="50" charset="-128"/>
              </a:rPr>
              <a:t>】</a:t>
            </a:r>
          </a:p>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国の進める</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GX</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を通じた社会経済構造の転換（パラダイムシフト）を見据えた大阪の成長に寄与する施策を展開していくことが必要ではないか。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dirty="0">
              <a:solidFill>
                <a:prstClr val="black"/>
              </a:solidFill>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30332C5-F2D1-F8A8-E188-568D1E861FD1}"/>
              </a:ext>
            </a:extLst>
          </p:cNvPr>
          <p:cNvSpPr txBox="1"/>
          <p:nvPr/>
        </p:nvSpPr>
        <p:spPr>
          <a:xfrm>
            <a:off x="330860" y="2035514"/>
            <a:ext cx="9230652" cy="3481718"/>
          </a:xfrm>
          <a:prstGeom prst="rect">
            <a:avLst/>
          </a:prstGeom>
          <a:solidFill>
            <a:srgbClr val="CCFFCC"/>
          </a:solidFill>
        </p:spPr>
        <p:txBody>
          <a:bodyPr wrap="square" rtlCol="0">
            <a:noAutofit/>
          </a:bodyPr>
          <a:lstStyle/>
          <a:p>
            <a:pPr marL="1588" indent="-1588">
              <a:lnSpc>
                <a:spcPts val="2600"/>
              </a:lnSpc>
              <a:tabLst>
                <a:tab pos="360363" algn="l"/>
              </a:tabLst>
            </a:pPr>
            <a:r>
              <a:rPr lang="ja-JP" altLang="en-US" sz="1800" b="1" dirty="0">
                <a:latin typeface="Meiryo UI" panose="020B0604030504040204" pitchFamily="50" charset="-128"/>
                <a:ea typeface="Meiryo UI" panose="020B0604030504040204" pitchFamily="50" charset="-128"/>
              </a:rPr>
              <a:t>＜検討いただく上でのキーワード（事務局案）＞ </a:t>
            </a:r>
            <a:endParaRPr lang="en-US" altLang="ja-JP" sz="1800" b="1" dirty="0">
              <a:latin typeface="Meiryo UI" panose="020B0604030504040204" pitchFamily="50" charset="-128"/>
              <a:ea typeface="Meiryo UI" panose="020B0604030504040204"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〇サプライチェーン全体で脱炭素化を推進し、環境価値の高い産業を構築</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・製造現場や流通過程における脱炭素化の促進</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・サプライチェーン全体での</a:t>
            </a:r>
            <a:r>
              <a:rPr lang="en-US" altLang="ja-JP" sz="1800" dirty="0">
                <a:latin typeface="BIZ UDPゴシック" panose="020B0400000000000000" pitchFamily="50" charset="-128"/>
                <a:ea typeface="BIZ UDPゴシック" panose="020B0400000000000000" pitchFamily="50" charset="-128"/>
              </a:rPr>
              <a:t>CO</a:t>
            </a:r>
            <a:r>
              <a:rPr lang="en-US" altLang="ja-JP" sz="1800" baseline="-25000" dirty="0">
                <a:latin typeface="BIZ UDPゴシック" panose="020B0400000000000000" pitchFamily="50" charset="-128"/>
                <a:ea typeface="BIZ UDPゴシック" panose="020B0400000000000000" pitchFamily="50" charset="-128"/>
              </a:rPr>
              <a:t>2</a:t>
            </a:r>
            <a:r>
              <a:rPr lang="ja-JP" altLang="en-US" sz="1800" dirty="0">
                <a:latin typeface="BIZ UDPゴシック" panose="020B0400000000000000" pitchFamily="50" charset="-128"/>
                <a:ea typeface="BIZ UDPゴシック" panose="020B0400000000000000" pitchFamily="50" charset="-128"/>
              </a:rPr>
              <a:t>排出量の見える化促進</a:t>
            </a: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a:t>
            </a:r>
            <a:r>
              <a:rPr lang="en-US" altLang="ja-JP" sz="1800" dirty="0">
                <a:latin typeface="BIZ UDPゴシック" panose="020B0400000000000000" pitchFamily="50" charset="-128"/>
                <a:ea typeface="BIZ UDPゴシック" panose="020B0400000000000000" pitchFamily="50" charset="-128"/>
              </a:rPr>
              <a:t>SBT</a:t>
            </a:r>
            <a:r>
              <a:rPr lang="ja-JP" altLang="en-US" sz="1800" dirty="0">
                <a:latin typeface="BIZ UDPゴシック" panose="020B0400000000000000" pitchFamily="50" charset="-128"/>
                <a:ea typeface="BIZ UDPゴシック" panose="020B0400000000000000" pitchFamily="50" charset="-128"/>
              </a:rPr>
              <a:t>認証など国際的な取引ルールへの対応促進</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endParaRPr lang="en-US" altLang="ja-JP" sz="1800" dirty="0">
              <a:solidFill>
                <a:srgbClr val="FF0000"/>
              </a:solidFill>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〇</a:t>
            </a:r>
            <a:r>
              <a:rPr lang="en-US" altLang="ja-JP" sz="1800" dirty="0">
                <a:latin typeface="BIZ UDPゴシック" panose="020B0400000000000000" pitchFamily="50" charset="-128"/>
                <a:ea typeface="BIZ UDPゴシック" panose="020B0400000000000000" pitchFamily="50" charset="-128"/>
              </a:rPr>
              <a:t>GX</a:t>
            </a:r>
            <a:r>
              <a:rPr lang="ja-JP" altLang="en-US" sz="1800" dirty="0">
                <a:latin typeface="BIZ UDPゴシック" panose="020B0400000000000000" pitchFamily="50" charset="-128"/>
                <a:ea typeface="BIZ UDPゴシック" panose="020B0400000000000000" pitchFamily="50" charset="-128"/>
              </a:rPr>
              <a:t>製品・サービスの需要創出</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・カーボンフットプリント表示製品の普及促進</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・公共部門における率先調達の促進</a:t>
            </a:r>
          </a:p>
          <a:p>
            <a:pPr marL="352425" indent="-255588">
              <a:lnSpc>
                <a:spcPts val="2600"/>
              </a:lnSpc>
              <a:tabLst>
                <a:tab pos="352425" algn="l"/>
              </a:tabLst>
            </a:pPr>
            <a:endParaRPr lang="en-US" altLang="ja-JP" sz="18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7985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３　見直しにあたっての論点</a:t>
            </a:r>
            <a:r>
              <a:rPr lang="ja-JP" altLang="en-US" sz="2000" b="1">
                <a:latin typeface="Meiryo UI" panose="020B0604030504040204" pitchFamily="50" charset="-128"/>
                <a:ea typeface="Meiryo UI" panose="020B0604030504040204" pitchFamily="50" charset="-128"/>
              </a:rPr>
              <a:t>整理等　　主な検討内容</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17</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2C846545-E139-3C96-77CF-05DFC568A5DA}"/>
              </a:ext>
            </a:extLst>
          </p:cNvPr>
          <p:cNvSpPr txBox="1">
            <a:spLocks/>
          </p:cNvSpPr>
          <p:nvPr/>
        </p:nvSpPr>
        <p:spPr>
          <a:xfrm>
            <a:off x="87294" y="332656"/>
            <a:ext cx="6809922" cy="518216"/>
          </a:xfrm>
          <a:prstGeom prst="rect">
            <a:avLst/>
          </a:prstGeom>
        </p:spPr>
        <p:txBody>
          <a:bodyPr vert="horz" lIns="91440" tIns="45720" rIns="91440" bIns="45720" rtlCol="0" anchor="ctr">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700" dirty="0">
                <a:latin typeface="BIZ UDPゴシック" panose="020B0400000000000000" pitchFamily="50" charset="-128"/>
                <a:ea typeface="BIZ UDPゴシック" panose="020B0400000000000000" pitchFamily="50" charset="-128"/>
              </a:rPr>
              <a:t>（４）新たな目標達成に向けた取組</a:t>
            </a:r>
          </a:p>
        </p:txBody>
      </p:sp>
      <p:sp>
        <p:nvSpPr>
          <p:cNvPr id="9" name="正方形/長方形 8">
            <a:extLst>
              <a:ext uri="{FF2B5EF4-FFF2-40B4-BE49-F238E27FC236}">
                <a16:creationId xmlns:a16="http://schemas.microsoft.com/office/drawing/2014/main" id="{CCFE499D-CA35-04F1-D895-73527371DC65}"/>
              </a:ext>
            </a:extLst>
          </p:cNvPr>
          <p:cNvSpPr/>
          <p:nvPr/>
        </p:nvSpPr>
        <p:spPr>
          <a:xfrm>
            <a:off x="182880" y="908720"/>
            <a:ext cx="9581936" cy="720080"/>
          </a:xfrm>
          <a:prstGeom prst="rect">
            <a:avLst/>
          </a:prstGeom>
          <a:ln w="28575">
            <a:noFill/>
          </a:ln>
        </p:spPr>
        <p:txBody>
          <a:bodyPr wrap="square">
            <a:no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年カーボンニュートラル」は、従来の延長線上の取組みで達成できるものではなく、あらゆる主体の脱炭素化の取組を加速する必要がある。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627BF82F-B112-4DB7-4745-120A9429C981}"/>
              </a:ext>
            </a:extLst>
          </p:cNvPr>
          <p:cNvSpPr/>
          <p:nvPr/>
        </p:nvSpPr>
        <p:spPr>
          <a:xfrm>
            <a:off x="182880" y="2104000"/>
            <a:ext cx="9581936" cy="4637368"/>
          </a:xfrm>
          <a:prstGeom prst="rect">
            <a:avLst/>
          </a:prstGeom>
          <a:ln w="28575">
            <a:solidFill>
              <a:srgbClr val="006600"/>
            </a:solidFill>
          </a:ln>
        </p:spPr>
        <p:txBody>
          <a:bodyPr wrap="square">
            <a:noAutofit/>
          </a:bodyPr>
          <a:lstStyle/>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主な論点</a:t>
            </a:r>
            <a:r>
              <a:rPr lang="en-US" altLang="ja-JP" sz="2000" dirty="0">
                <a:latin typeface="Meiryo UI" panose="020B0604030504040204" pitchFamily="50" charset="-128"/>
                <a:ea typeface="Meiryo UI" panose="020B0604030504040204" pitchFamily="50" charset="-128"/>
              </a:rPr>
              <a:t>】</a:t>
            </a:r>
          </a:p>
          <a:p>
            <a:r>
              <a:rPr lang="ja-JP" altLang="en-US" sz="2000" dirty="0">
                <a:latin typeface="Meiryo UI" panose="020B0604030504040204" pitchFamily="50" charset="-128"/>
                <a:ea typeface="Meiryo UI" panose="020B0604030504040204" pitchFamily="50" charset="-128"/>
              </a:rPr>
              <a:t>「未来社会の実験場」である万博を契機に、ペロブスカイトなどの次世代技術や</a:t>
            </a:r>
            <a:r>
              <a:rPr lang="en-US" altLang="ja-JP" sz="2000" dirty="0">
                <a:latin typeface="Meiryo UI" panose="020B0604030504040204" pitchFamily="50" charset="-128"/>
                <a:ea typeface="Meiryo UI" panose="020B0604030504040204" pitchFamily="50" charset="-128"/>
              </a:rPr>
              <a:t>CO</a:t>
            </a:r>
            <a:r>
              <a:rPr lang="en-US" altLang="ja-JP" sz="2000" baseline="-25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の見える化などの仕組みを着実に浸透させていく取組が</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必要ではないか。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solidFill>
                <a:prstClr val="black"/>
              </a:solidFill>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56CD4419-8FEF-7CC5-AB0E-5CB284735AE2}"/>
              </a:ext>
            </a:extLst>
          </p:cNvPr>
          <p:cNvSpPr txBox="1"/>
          <p:nvPr/>
        </p:nvSpPr>
        <p:spPr>
          <a:xfrm>
            <a:off x="330860" y="3230794"/>
            <a:ext cx="9230652" cy="3438566"/>
          </a:xfrm>
          <a:prstGeom prst="rect">
            <a:avLst/>
          </a:prstGeom>
          <a:solidFill>
            <a:srgbClr val="CCFFCC"/>
          </a:solidFill>
        </p:spPr>
        <p:txBody>
          <a:bodyPr wrap="square" rtlCol="0">
            <a:noAutofit/>
          </a:bodyPr>
          <a:lstStyle/>
          <a:p>
            <a:pPr marL="1588" indent="-1588">
              <a:lnSpc>
                <a:spcPts val="2600"/>
              </a:lnSpc>
              <a:tabLst>
                <a:tab pos="360363" algn="l"/>
              </a:tabLst>
            </a:pPr>
            <a:r>
              <a:rPr lang="ja-JP" altLang="en-US" sz="1800" b="1" dirty="0">
                <a:latin typeface="Meiryo UI" panose="020B0604030504040204" pitchFamily="50" charset="-128"/>
                <a:ea typeface="Meiryo UI" panose="020B0604030504040204" pitchFamily="50" charset="-128"/>
              </a:rPr>
              <a:t>＜検討いただく上でのキーワード（事務局案）＞ </a:t>
            </a:r>
            <a:endParaRPr lang="en-US" altLang="ja-JP" sz="1800" b="1" dirty="0">
              <a:latin typeface="Meiryo UI" panose="020B0604030504040204" pitchFamily="50" charset="-128"/>
              <a:ea typeface="Meiryo UI" panose="020B0604030504040204"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〇次世代技術の開発支援及び導入促進</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・次世代型太陽電池の活用促進</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a:t>
            </a:r>
            <a:r>
              <a:rPr lang="en-US" altLang="ja-JP" sz="1800" dirty="0">
                <a:latin typeface="BIZ UDPゴシック" panose="020B0400000000000000" pitchFamily="50" charset="-128"/>
                <a:ea typeface="BIZ UDPゴシック" panose="020B0400000000000000" pitchFamily="50" charset="-128"/>
              </a:rPr>
              <a:t>CO</a:t>
            </a:r>
            <a:r>
              <a:rPr lang="ja-JP" altLang="en-US" sz="1800" baseline="-25000" dirty="0">
                <a:latin typeface="BIZ UDPゴシック" panose="020B0400000000000000" pitchFamily="50" charset="-128"/>
                <a:ea typeface="BIZ UDPゴシック" panose="020B0400000000000000" pitchFamily="50" charset="-128"/>
              </a:rPr>
              <a:t>２</a:t>
            </a:r>
            <a:r>
              <a:rPr lang="ja-JP" altLang="en-US" sz="1800" dirty="0">
                <a:latin typeface="BIZ UDPゴシック" panose="020B0400000000000000" pitchFamily="50" charset="-128"/>
                <a:ea typeface="BIZ UDPゴシック" panose="020B0400000000000000" pitchFamily="50" charset="-128"/>
              </a:rPr>
              <a:t>フリー水素の製造、</a:t>
            </a:r>
            <a:r>
              <a:rPr lang="en-US" altLang="ja-JP" sz="1800" dirty="0">
                <a:latin typeface="BIZ UDPゴシック" panose="020B0400000000000000" pitchFamily="50" charset="-128"/>
                <a:ea typeface="BIZ UDPゴシック" panose="020B0400000000000000" pitchFamily="50" charset="-128"/>
              </a:rPr>
              <a:t> CO</a:t>
            </a:r>
            <a:r>
              <a:rPr lang="ja-JP" altLang="en-US" sz="1800" baseline="-25000" dirty="0">
                <a:latin typeface="BIZ UDPゴシック" panose="020B0400000000000000" pitchFamily="50" charset="-128"/>
                <a:ea typeface="BIZ UDPゴシック" panose="020B0400000000000000" pitchFamily="50" charset="-128"/>
              </a:rPr>
              <a:t>２</a:t>
            </a:r>
            <a:r>
              <a:rPr lang="ja-JP" altLang="en-US" sz="1800" dirty="0">
                <a:latin typeface="BIZ UDPゴシック" panose="020B0400000000000000" pitchFamily="50" charset="-128"/>
                <a:ea typeface="BIZ UDPゴシック" panose="020B0400000000000000" pitchFamily="50" charset="-128"/>
              </a:rPr>
              <a:t>フリー水素での発電技術の開発支援及び導入促進</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・次世代蓄電池の実用化支援 </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・水素・アンモニア・</a:t>
            </a:r>
            <a:r>
              <a:rPr lang="en-US" altLang="ja-JP" sz="1800" dirty="0">
                <a:latin typeface="BIZ UDPゴシック" panose="020B0400000000000000" pitchFamily="50" charset="-128"/>
                <a:ea typeface="BIZ UDPゴシック" panose="020B0400000000000000" pitchFamily="50" charset="-128"/>
              </a:rPr>
              <a:t>e-</a:t>
            </a:r>
            <a:r>
              <a:rPr lang="ja-JP" altLang="en-US" sz="1800" dirty="0">
                <a:latin typeface="BIZ UDPゴシック" panose="020B0400000000000000" pitchFamily="50" charset="-128"/>
                <a:ea typeface="BIZ UDPゴシック" panose="020B0400000000000000" pitchFamily="50" charset="-128"/>
              </a:rPr>
              <a:t>メタン等のサプライチェーン構築支援</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・大気中や排ガスから</a:t>
            </a:r>
            <a:r>
              <a:rPr lang="en-US" altLang="ja-JP" sz="1800" dirty="0">
                <a:latin typeface="BIZ UDPゴシック" panose="020B0400000000000000" pitchFamily="50" charset="-128"/>
                <a:ea typeface="BIZ UDPゴシック" panose="020B0400000000000000" pitchFamily="50" charset="-128"/>
              </a:rPr>
              <a:t>CO</a:t>
            </a:r>
            <a:r>
              <a:rPr lang="ja-JP" altLang="en-US" sz="1800" baseline="-25000" dirty="0">
                <a:latin typeface="BIZ UDPゴシック" panose="020B0400000000000000" pitchFamily="50" charset="-128"/>
                <a:ea typeface="BIZ UDPゴシック" panose="020B0400000000000000" pitchFamily="50" charset="-128"/>
              </a:rPr>
              <a:t>２</a:t>
            </a:r>
            <a:r>
              <a:rPr lang="ja-JP" altLang="en-US" sz="1800" dirty="0">
                <a:latin typeface="BIZ UDPゴシック" panose="020B0400000000000000" pitchFamily="50" charset="-128"/>
                <a:ea typeface="BIZ UDPゴシック" panose="020B0400000000000000" pitchFamily="50" charset="-128"/>
              </a:rPr>
              <a:t>を回収し、地中への貯留や有効活用を行う技術の開発支援</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spcBef>
                <a:spcPts val="600"/>
              </a:spcBef>
              <a:tabLst>
                <a:tab pos="352425" algn="l"/>
              </a:tabLst>
            </a:pPr>
            <a:r>
              <a:rPr lang="ja-JP" altLang="en-US" sz="1800" dirty="0">
                <a:latin typeface="BIZ UDPゴシック" panose="020B0400000000000000" pitchFamily="50" charset="-128"/>
                <a:ea typeface="BIZ UDPゴシック" panose="020B0400000000000000" pitchFamily="50" charset="-128"/>
              </a:rPr>
              <a:t>〇行動変容のための取組の推進</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a:t>
            </a:r>
            <a:r>
              <a:rPr lang="en-US" altLang="ja-JP" sz="1800" dirty="0">
                <a:latin typeface="BIZ UDPゴシック" panose="020B0400000000000000" pitchFamily="50" charset="-128"/>
                <a:ea typeface="BIZ UDPゴシック" panose="020B0400000000000000" pitchFamily="50" charset="-128"/>
              </a:rPr>
              <a:t>CO</a:t>
            </a:r>
            <a:r>
              <a:rPr lang="ja-JP" altLang="en-US" sz="1800" baseline="-25000" dirty="0">
                <a:latin typeface="BIZ UDPゴシック" panose="020B0400000000000000" pitchFamily="50" charset="-128"/>
                <a:ea typeface="BIZ UDPゴシック" panose="020B0400000000000000" pitchFamily="50" charset="-128"/>
              </a:rPr>
              <a:t>２</a:t>
            </a:r>
            <a:r>
              <a:rPr lang="ja-JP" altLang="en-US" sz="1800" dirty="0">
                <a:latin typeface="BIZ UDPゴシック" panose="020B0400000000000000" pitchFamily="50" charset="-128"/>
                <a:ea typeface="BIZ UDPゴシック" panose="020B0400000000000000" pitchFamily="50" charset="-128"/>
              </a:rPr>
              <a:t>排出量の見える化を行う製品の拡大やポイント制度の展開</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・身近な取組の</a:t>
            </a:r>
            <a:r>
              <a:rPr lang="en-US" altLang="ja-JP" sz="1800" dirty="0">
                <a:latin typeface="BIZ UDPゴシック" panose="020B0400000000000000" pitchFamily="50" charset="-128"/>
                <a:ea typeface="BIZ UDPゴシック" panose="020B0400000000000000" pitchFamily="50" charset="-128"/>
              </a:rPr>
              <a:t>CO</a:t>
            </a:r>
            <a:r>
              <a:rPr lang="en-US" altLang="ja-JP" sz="1800" baseline="-25000" dirty="0">
                <a:latin typeface="BIZ UDPゴシック" panose="020B0400000000000000" pitchFamily="50" charset="-128"/>
                <a:ea typeface="BIZ UDPゴシック" panose="020B0400000000000000" pitchFamily="50" charset="-128"/>
              </a:rPr>
              <a:t>2</a:t>
            </a:r>
            <a:r>
              <a:rPr lang="ja-JP" altLang="en-US" sz="1800" dirty="0">
                <a:latin typeface="BIZ UDPゴシック" panose="020B0400000000000000" pitchFamily="50" charset="-128"/>
                <a:ea typeface="BIZ UDPゴシック" panose="020B0400000000000000" pitchFamily="50" charset="-128"/>
              </a:rPr>
              <a:t>削減効果を見える化することによる行動変容の推進</a:t>
            </a:r>
          </a:p>
          <a:p>
            <a:pPr marL="352425" indent="-255588">
              <a:lnSpc>
                <a:spcPts val="2600"/>
              </a:lnSpc>
              <a:tabLst>
                <a:tab pos="352425" algn="l"/>
              </a:tabLst>
            </a:pP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endParaRPr lang="en-US" altLang="ja-JP" sz="1800" dirty="0">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D0BB35CF-764B-5546-98B6-4A934ACD27CD}"/>
              </a:ext>
            </a:extLst>
          </p:cNvPr>
          <p:cNvSpPr txBox="1">
            <a:spLocks/>
          </p:cNvSpPr>
          <p:nvPr/>
        </p:nvSpPr>
        <p:spPr>
          <a:xfrm>
            <a:off x="87294" y="1585784"/>
            <a:ext cx="6809922" cy="518216"/>
          </a:xfrm>
          <a:prstGeom prst="rect">
            <a:avLst/>
          </a:prstGeom>
        </p:spPr>
        <p:txBody>
          <a:bodyPr vert="horz" lIns="91440" tIns="45720" rIns="91440" bIns="45720" rtlCol="0" anchor="ctr">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Meiryo UI" panose="020B0604030504040204" pitchFamily="50" charset="-128"/>
                <a:ea typeface="Meiryo UI" panose="020B0604030504040204" pitchFamily="50" charset="-128"/>
              </a:rPr>
              <a:t>①万博を契機とした次世代技術や仕組みの普及・社会実装</a:t>
            </a:r>
          </a:p>
        </p:txBody>
      </p:sp>
    </p:spTree>
    <p:extLst>
      <p:ext uri="{BB962C8B-B14F-4D97-AF65-F5344CB8AC3E}">
        <p14:creationId xmlns:p14="http://schemas.microsoft.com/office/powerpoint/2010/main" val="3708620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３　見直しにあたっての論点整理等　　主な検討内容</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18</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2C846545-E139-3C96-77CF-05DFC568A5DA}"/>
              </a:ext>
            </a:extLst>
          </p:cNvPr>
          <p:cNvSpPr txBox="1">
            <a:spLocks/>
          </p:cNvSpPr>
          <p:nvPr/>
        </p:nvSpPr>
        <p:spPr>
          <a:xfrm>
            <a:off x="87294" y="332656"/>
            <a:ext cx="6809922" cy="518216"/>
          </a:xfrm>
          <a:prstGeom prst="rect">
            <a:avLst/>
          </a:prstGeom>
        </p:spPr>
        <p:txBody>
          <a:bodyPr vert="horz" lIns="91440" tIns="45720" rIns="91440" bIns="45720" rtlCol="0" anchor="ctr">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700" dirty="0">
                <a:latin typeface="BIZ UDPゴシック" panose="020B0400000000000000" pitchFamily="50" charset="-128"/>
                <a:ea typeface="BIZ UDPゴシック" panose="020B0400000000000000" pitchFamily="50" charset="-128"/>
              </a:rPr>
              <a:t>（４）新たな目標達成に向けた取組</a:t>
            </a:r>
          </a:p>
        </p:txBody>
      </p:sp>
      <p:sp>
        <p:nvSpPr>
          <p:cNvPr id="2" name="正方形/長方形 1">
            <a:extLst>
              <a:ext uri="{FF2B5EF4-FFF2-40B4-BE49-F238E27FC236}">
                <a16:creationId xmlns:a16="http://schemas.microsoft.com/office/drawing/2014/main" id="{627BF82F-B112-4DB7-4745-120A9429C981}"/>
              </a:ext>
            </a:extLst>
          </p:cNvPr>
          <p:cNvSpPr/>
          <p:nvPr/>
        </p:nvSpPr>
        <p:spPr>
          <a:xfrm>
            <a:off x="182880" y="1358337"/>
            <a:ext cx="9581936" cy="4230903"/>
          </a:xfrm>
          <a:prstGeom prst="rect">
            <a:avLst/>
          </a:prstGeom>
          <a:ln w="28575">
            <a:solidFill>
              <a:srgbClr val="006600"/>
            </a:solidFill>
          </a:ln>
        </p:spPr>
        <p:txBody>
          <a:bodyPr wrap="square">
            <a:noAutofit/>
          </a:bodyPr>
          <a:lstStyle/>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主な論点</a:t>
            </a:r>
            <a:r>
              <a:rPr lang="en-US" altLang="ja-JP" sz="2000" dirty="0">
                <a:latin typeface="Meiryo UI" panose="020B0604030504040204" pitchFamily="50" charset="-128"/>
                <a:ea typeface="Meiryo UI" panose="020B0604030504040204" pitchFamily="50" charset="-128"/>
              </a:rPr>
              <a:t>】</a:t>
            </a:r>
          </a:p>
          <a:p>
            <a:pPr marL="252000" indent="-25200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○脱炭素経営に積極的な中小事業者が適切に市場で評価され、次なる成長とさらなる対策の好循環を生むための取組が必要ではないか。</a:t>
            </a:r>
            <a:endParaRPr lang="en-US" altLang="ja-JP" sz="2000" dirty="0">
              <a:latin typeface="Meiryo UI" panose="020B0604030504040204" pitchFamily="50" charset="-128"/>
              <a:ea typeface="Meiryo UI" panose="020B0604030504040204" pitchFamily="50" charset="-128"/>
            </a:endParaRPr>
          </a:p>
          <a:p>
            <a:pPr marL="252000" indent="-25200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○これまでの省エネルギーの徹底などの取組を継続しつつ、環境価値の価格転嫁や削減貢献量の見える化など、脱炭素化の取組が成長につながることを意識した取組が必要ではないか。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a:extLst>
              <a:ext uri="{FF2B5EF4-FFF2-40B4-BE49-F238E27FC236}">
                <a16:creationId xmlns:a16="http://schemas.microsoft.com/office/drawing/2014/main" id="{D0BB35CF-764B-5546-98B6-4A934ACD27CD}"/>
              </a:ext>
            </a:extLst>
          </p:cNvPr>
          <p:cNvSpPr txBox="1">
            <a:spLocks/>
          </p:cNvSpPr>
          <p:nvPr/>
        </p:nvSpPr>
        <p:spPr>
          <a:xfrm>
            <a:off x="87294" y="840121"/>
            <a:ext cx="6809922" cy="518216"/>
          </a:xfrm>
          <a:prstGeom prst="rect">
            <a:avLst/>
          </a:prstGeom>
        </p:spPr>
        <p:txBody>
          <a:bodyPr vert="horz" lIns="91440" tIns="45720" rIns="91440" bIns="45720" rtlCol="0" anchor="ctr">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Meiryo UI" panose="020B0604030504040204" pitchFamily="50" charset="-128"/>
                <a:ea typeface="Meiryo UI" panose="020B0604030504040204" pitchFamily="50" charset="-128"/>
              </a:rPr>
              <a:t>②中小事業者の脱炭素促進</a:t>
            </a:r>
          </a:p>
        </p:txBody>
      </p:sp>
      <p:sp>
        <p:nvSpPr>
          <p:cNvPr id="5" name="テキスト ボックス 4">
            <a:extLst>
              <a:ext uri="{FF2B5EF4-FFF2-40B4-BE49-F238E27FC236}">
                <a16:creationId xmlns:a16="http://schemas.microsoft.com/office/drawing/2014/main" id="{636B6580-88F7-C17E-8A53-1626E3038868}"/>
              </a:ext>
            </a:extLst>
          </p:cNvPr>
          <p:cNvSpPr txBox="1"/>
          <p:nvPr/>
        </p:nvSpPr>
        <p:spPr>
          <a:xfrm>
            <a:off x="330860" y="3227385"/>
            <a:ext cx="9230652" cy="2145831"/>
          </a:xfrm>
          <a:prstGeom prst="rect">
            <a:avLst/>
          </a:prstGeom>
          <a:solidFill>
            <a:srgbClr val="CCFFCC"/>
          </a:solidFill>
        </p:spPr>
        <p:txBody>
          <a:bodyPr wrap="square" rtlCol="0">
            <a:noAutofit/>
          </a:bodyPr>
          <a:lstStyle/>
          <a:p>
            <a:pPr marL="1588" indent="-1588">
              <a:lnSpc>
                <a:spcPts val="2600"/>
              </a:lnSpc>
              <a:tabLst>
                <a:tab pos="360363" algn="l"/>
              </a:tabLst>
            </a:pPr>
            <a:r>
              <a:rPr lang="ja-JP" altLang="en-US" sz="1800" b="1" dirty="0">
                <a:latin typeface="Meiryo UI" panose="020B0604030504040204" pitchFamily="50" charset="-128"/>
                <a:ea typeface="Meiryo UI" panose="020B0604030504040204" pitchFamily="50" charset="-128"/>
              </a:rPr>
              <a:t>＜検討いただく上でのキーワード（事務局案）＞ </a:t>
            </a:r>
            <a:endParaRPr lang="en-US" altLang="ja-JP" sz="1800" b="1" dirty="0">
              <a:latin typeface="Meiryo UI" panose="020B0604030504040204" pitchFamily="50" charset="-128"/>
              <a:ea typeface="Meiryo UI" panose="020B0604030504040204"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・サステナブル金融商品を通じた脱炭素経営促進</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・事業者のグリーンファイナンス活用の促進</a:t>
            </a: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・環境価値や製品の</a:t>
            </a:r>
            <a:r>
              <a:rPr lang="en-US" altLang="ja-JP" sz="1800" dirty="0">
                <a:latin typeface="BIZ UDPゴシック" panose="020B0400000000000000" pitchFamily="50" charset="-128"/>
                <a:ea typeface="BIZ UDPゴシック" panose="020B0400000000000000" pitchFamily="50" charset="-128"/>
              </a:rPr>
              <a:t>CO</a:t>
            </a:r>
            <a:r>
              <a:rPr lang="en-US" altLang="ja-JP" sz="1800" baseline="-25000" dirty="0">
                <a:latin typeface="BIZ UDPゴシック" panose="020B0400000000000000" pitchFamily="50" charset="-128"/>
                <a:ea typeface="BIZ UDPゴシック" panose="020B0400000000000000" pitchFamily="50" charset="-128"/>
              </a:rPr>
              <a:t>2</a:t>
            </a:r>
            <a:r>
              <a:rPr lang="ja-JP" altLang="en-US" sz="1800" dirty="0">
                <a:latin typeface="BIZ UDPゴシック" panose="020B0400000000000000" pitchFamily="50" charset="-128"/>
                <a:ea typeface="BIZ UDPゴシック" panose="020B0400000000000000" pitchFamily="50" charset="-128"/>
              </a:rPr>
              <a:t>排出削減貢献量の見える化促進</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・金融機関、事業者、府による情報交換を行う新たな場の創出</a:t>
            </a: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・支援機関（金融機関や商工会議所など）の人材育成</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endParaRPr lang="en-US" altLang="ja-JP" sz="1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5253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endParaRPr lang="ja-JP" altLang="en-US" sz="2000" b="1" dirty="0">
              <a:latin typeface="Meiryo UI" pitchFamily="50" charset="-128"/>
              <a:ea typeface="Meiryo UI" pitchFamily="50" charset="-128"/>
              <a:cs typeface="Meiryo UI" pitchFamily="50" charset="-128"/>
            </a:endParaRPr>
          </a:p>
        </p:txBody>
      </p:sp>
      <p:sp>
        <p:nvSpPr>
          <p:cNvPr id="48" name="タイトル 1">
            <a:extLst>
              <a:ext uri="{FF2B5EF4-FFF2-40B4-BE49-F238E27FC236}">
                <a16:creationId xmlns:a16="http://schemas.microsoft.com/office/drawing/2014/main" id="{AB2E5BB3-8EE0-4F83-94F5-12329370F90E}"/>
              </a:ext>
            </a:extLst>
          </p:cNvPr>
          <p:cNvSpPr>
            <a:spLocks noGrp="1"/>
          </p:cNvSpPr>
          <p:nvPr>
            <p:ph type="title"/>
          </p:nvPr>
        </p:nvSpPr>
        <p:spPr>
          <a:xfrm>
            <a:off x="560512" y="541820"/>
            <a:ext cx="1944216" cy="990600"/>
          </a:xfrm>
        </p:spPr>
        <p:txBody>
          <a:bodyPr>
            <a:normAutofit/>
          </a:bodyPr>
          <a:lstStyle/>
          <a:p>
            <a:pPr algn="l"/>
            <a:r>
              <a:rPr kumimoji="1" lang="ja-JP" altLang="en-US" sz="3600" dirty="0">
                <a:latin typeface="BIZ UDPゴシック" panose="020B0400000000000000" pitchFamily="50" charset="-128"/>
                <a:ea typeface="BIZ UDPゴシック" panose="020B0400000000000000" pitchFamily="50" charset="-128"/>
              </a:rPr>
              <a:t>構成</a:t>
            </a:r>
          </a:p>
        </p:txBody>
      </p:sp>
      <p:sp>
        <p:nvSpPr>
          <p:cNvPr id="49" name="角丸四角形 3">
            <a:extLst>
              <a:ext uri="{FF2B5EF4-FFF2-40B4-BE49-F238E27FC236}">
                <a16:creationId xmlns:a16="http://schemas.microsoft.com/office/drawing/2014/main" id="{0F9728E1-A449-4A1A-A7CB-86D2643996E6}"/>
              </a:ext>
            </a:extLst>
          </p:cNvPr>
          <p:cNvSpPr/>
          <p:nvPr/>
        </p:nvSpPr>
        <p:spPr>
          <a:xfrm>
            <a:off x="755576" y="1556792"/>
            <a:ext cx="8394848" cy="4601652"/>
          </a:xfrm>
          <a:prstGeom prst="roundRect">
            <a:avLst>
              <a:gd name="adj" fmla="val 799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50" name="コンテンツ プレースホルダー 2">
            <a:extLst>
              <a:ext uri="{FF2B5EF4-FFF2-40B4-BE49-F238E27FC236}">
                <a16:creationId xmlns:a16="http://schemas.microsoft.com/office/drawing/2014/main" id="{DBAD8433-49C9-4EA7-A70A-E00965FB93C0}"/>
              </a:ext>
            </a:extLst>
          </p:cNvPr>
          <p:cNvSpPr>
            <a:spLocks noGrp="1"/>
          </p:cNvSpPr>
          <p:nvPr>
            <p:ph idx="1"/>
          </p:nvPr>
        </p:nvSpPr>
        <p:spPr>
          <a:xfrm>
            <a:off x="778960" y="2164429"/>
            <a:ext cx="8343328" cy="3400931"/>
          </a:xfrm>
        </p:spPr>
        <p:txBody>
          <a:bodyPr wrap="square">
            <a:spAutoFit/>
          </a:bodyPr>
          <a:lstStyle/>
          <a:p>
            <a:pPr marL="612000" indent="-612000">
              <a:spcBef>
                <a:spcPts val="3000"/>
              </a:spcBef>
              <a:buNone/>
            </a:pPr>
            <a:r>
              <a:rPr lang="ja-JP" altLang="en-US" sz="2800" b="1" dirty="0">
                <a:latin typeface="Meiryo UI" panose="020B0604030504040204" pitchFamily="50" charset="-128"/>
                <a:ea typeface="Meiryo UI" panose="020B0604030504040204" pitchFamily="50" charset="-128"/>
              </a:rPr>
              <a:t>１　大阪府地球温暖化対策実行計画</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区域施策編</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の進捗状況</a:t>
            </a:r>
            <a:endParaRPr lang="en-US" altLang="ja-JP" sz="2800" b="1" dirty="0">
              <a:latin typeface="Meiryo UI" panose="020B0604030504040204" pitchFamily="50" charset="-128"/>
              <a:ea typeface="Meiryo UI" panose="020B0604030504040204" pitchFamily="50" charset="-128"/>
            </a:endParaRPr>
          </a:p>
          <a:p>
            <a:pPr marL="0" indent="0">
              <a:spcBef>
                <a:spcPts val="3000"/>
              </a:spcBef>
              <a:buNone/>
            </a:pPr>
            <a:r>
              <a:rPr lang="ja-JP" altLang="en-US" sz="2800" b="1" dirty="0">
                <a:latin typeface="Meiryo UI" panose="020B0604030504040204" pitchFamily="50" charset="-128"/>
                <a:ea typeface="Meiryo UI" panose="020B0604030504040204" pitchFamily="50" charset="-128"/>
              </a:rPr>
              <a:t>２　世界・国における状況と動向</a:t>
            </a:r>
            <a:endParaRPr lang="en-US" altLang="ja-JP" sz="2800" b="1" dirty="0">
              <a:latin typeface="Meiryo UI" panose="020B0604030504040204" pitchFamily="50" charset="-128"/>
              <a:ea typeface="Meiryo UI" panose="020B0604030504040204" pitchFamily="50" charset="-128"/>
            </a:endParaRPr>
          </a:p>
          <a:p>
            <a:pPr marL="0" indent="0">
              <a:spcBef>
                <a:spcPts val="3000"/>
              </a:spcBef>
              <a:buNone/>
            </a:pPr>
            <a:r>
              <a:rPr lang="ja-JP" altLang="en-US" sz="2800" b="1" dirty="0">
                <a:latin typeface="Meiryo UI" panose="020B0604030504040204" pitchFamily="50" charset="-128"/>
                <a:ea typeface="Meiryo UI" panose="020B0604030504040204" pitchFamily="50" charset="-128"/>
              </a:rPr>
              <a:t>３　見直しにあたっての論点整理等</a:t>
            </a:r>
            <a:endParaRPr lang="en-US" altLang="ja-JP" sz="2800" b="1" dirty="0">
              <a:latin typeface="Meiryo UI" panose="020B0604030504040204" pitchFamily="50" charset="-128"/>
              <a:ea typeface="Meiryo UI" panose="020B0604030504040204" pitchFamily="50" charset="-128"/>
            </a:endParaRPr>
          </a:p>
          <a:p>
            <a:pPr marL="0" indent="0">
              <a:spcBef>
                <a:spcPts val="3000"/>
              </a:spcBef>
              <a:buNone/>
            </a:pPr>
            <a:r>
              <a:rPr lang="ja-JP" altLang="en-US" sz="2800" b="1" dirty="0">
                <a:latin typeface="Meiryo UI" panose="020B0604030504040204" pitchFamily="50" charset="-128"/>
                <a:ea typeface="Meiryo UI" panose="020B0604030504040204" pitchFamily="50" charset="-128"/>
              </a:rPr>
              <a:t>参考資料　世界における気候変動に関する状況と動向</a:t>
            </a:r>
            <a:endParaRPr lang="en-US" altLang="ja-JP" sz="28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472B88DB-2BC9-C70A-70C6-58E21DEBBA7C}"/>
              </a:ext>
            </a:extLst>
          </p:cNvPr>
          <p:cNvSpPr>
            <a:spLocks noGrp="1"/>
          </p:cNvSpPr>
          <p:nvPr>
            <p:ph type="sldNum" sz="quarter" idx="12"/>
          </p:nvPr>
        </p:nvSpPr>
        <p:spPr>
          <a:xfrm>
            <a:off x="7538144" y="3096"/>
            <a:ext cx="2311400" cy="365125"/>
          </a:xfrm>
        </p:spPr>
        <p:txBody>
          <a:bodyPr/>
          <a:lstStyle/>
          <a:p>
            <a:r>
              <a:rPr lang="en-US" altLang="ja-JP" sz="1400" b="1" dirty="0">
                <a:solidFill>
                  <a:schemeClr val="bg1"/>
                </a:solidFill>
                <a:latin typeface="BIZ UDPゴシック" panose="020B0400000000000000" pitchFamily="50" charset="-128"/>
                <a:ea typeface="BIZ UDPゴシック" panose="020B0400000000000000" pitchFamily="50" charset="-128"/>
              </a:rPr>
              <a:t>1</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65365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３　見直しにあたっての論点整理等　　主な検討内容</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19</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2C846545-E139-3C96-77CF-05DFC568A5DA}"/>
              </a:ext>
            </a:extLst>
          </p:cNvPr>
          <p:cNvSpPr txBox="1">
            <a:spLocks/>
          </p:cNvSpPr>
          <p:nvPr/>
        </p:nvSpPr>
        <p:spPr>
          <a:xfrm>
            <a:off x="87294" y="332656"/>
            <a:ext cx="6809922" cy="518216"/>
          </a:xfrm>
          <a:prstGeom prst="rect">
            <a:avLst/>
          </a:prstGeom>
        </p:spPr>
        <p:txBody>
          <a:bodyPr vert="horz" lIns="91440" tIns="45720" rIns="91440" bIns="45720" rtlCol="0" anchor="ctr">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700" dirty="0">
                <a:latin typeface="BIZ UDPゴシック" panose="020B0400000000000000" pitchFamily="50" charset="-128"/>
                <a:ea typeface="BIZ UDPゴシック" panose="020B0400000000000000" pitchFamily="50" charset="-128"/>
              </a:rPr>
              <a:t>（４）新たな目標達成に向けた取組</a:t>
            </a:r>
          </a:p>
        </p:txBody>
      </p:sp>
      <p:sp>
        <p:nvSpPr>
          <p:cNvPr id="8" name="正方形/長方形 7">
            <a:extLst>
              <a:ext uri="{FF2B5EF4-FFF2-40B4-BE49-F238E27FC236}">
                <a16:creationId xmlns:a16="http://schemas.microsoft.com/office/drawing/2014/main" id="{89976A70-F4A1-4E9F-9DB1-BDF0E2F23A80}"/>
              </a:ext>
            </a:extLst>
          </p:cNvPr>
          <p:cNvSpPr/>
          <p:nvPr/>
        </p:nvSpPr>
        <p:spPr>
          <a:xfrm>
            <a:off x="182880" y="1358186"/>
            <a:ext cx="9581936" cy="4879126"/>
          </a:xfrm>
          <a:prstGeom prst="rect">
            <a:avLst/>
          </a:prstGeom>
          <a:ln w="28575">
            <a:solidFill>
              <a:srgbClr val="006600"/>
            </a:solidFill>
          </a:ln>
        </p:spPr>
        <p:txBody>
          <a:bodyPr wrap="square">
            <a:noAutofit/>
          </a:bodyPr>
          <a:lstStyle/>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主な論点</a:t>
            </a:r>
            <a:r>
              <a:rPr lang="en-US" altLang="ja-JP" sz="2000" dirty="0">
                <a:latin typeface="Meiryo UI" panose="020B0604030504040204" pitchFamily="50" charset="-128"/>
                <a:ea typeface="Meiryo UI" panose="020B0604030504040204" pitchFamily="50" charset="-128"/>
              </a:rPr>
              <a:t>】</a:t>
            </a:r>
          </a:p>
          <a:p>
            <a:pPr marL="216000" indent="-216000"/>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年ストック平均での</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ZEH</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水準の達成に向けて、住宅・建築物の新築（建替えを含む）において、さらなる</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ZEH</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化・</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化を促進する取組が必要ではないか。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a:extLst>
              <a:ext uri="{FF2B5EF4-FFF2-40B4-BE49-F238E27FC236}">
                <a16:creationId xmlns:a16="http://schemas.microsoft.com/office/drawing/2014/main" id="{F510833C-92B5-468F-911A-9DBA9ADD2744}"/>
              </a:ext>
            </a:extLst>
          </p:cNvPr>
          <p:cNvSpPr txBox="1">
            <a:spLocks/>
          </p:cNvSpPr>
          <p:nvPr/>
        </p:nvSpPr>
        <p:spPr>
          <a:xfrm>
            <a:off x="87294" y="840121"/>
            <a:ext cx="6809922" cy="518216"/>
          </a:xfrm>
          <a:prstGeom prst="rect">
            <a:avLst/>
          </a:prstGeom>
        </p:spPr>
        <p:txBody>
          <a:bodyPr vert="horz" lIns="91440" tIns="45720" rIns="91440" bIns="45720" rtlCol="0" anchor="ctr">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Meiryo UI" panose="020B0604030504040204" pitchFamily="50" charset="-128"/>
                <a:ea typeface="Meiryo UI" panose="020B0604030504040204" pitchFamily="50" charset="-128"/>
              </a:rPr>
              <a:t>③住宅・建築物の省エネ等促進</a:t>
            </a:r>
          </a:p>
        </p:txBody>
      </p:sp>
      <p:sp>
        <p:nvSpPr>
          <p:cNvPr id="11" name="テキスト ボックス 10">
            <a:extLst>
              <a:ext uri="{FF2B5EF4-FFF2-40B4-BE49-F238E27FC236}">
                <a16:creationId xmlns:a16="http://schemas.microsoft.com/office/drawing/2014/main" id="{1CFDF0F4-EE41-4AC7-8310-EEF753D86621}"/>
              </a:ext>
            </a:extLst>
          </p:cNvPr>
          <p:cNvSpPr txBox="1"/>
          <p:nvPr/>
        </p:nvSpPr>
        <p:spPr>
          <a:xfrm>
            <a:off x="293328" y="2564904"/>
            <a:ext cx="9361040" cy="3440395"/>
          </a:xfrm>
          <a:prstGeom prst="rect">
            <a:avLst/>
          </a:prstGeom>
          <a:solidFill>
            <a:srgbClr val="CCFFCC"/>
          </a:solidFill>
        </p:spPr>
        <p:txBody>
          <a:bodyPr wrap="square" rtlCol="0">
            <a:noAutofit/>
          </a:bodyPr>
          <a:lstStyle/>
          <a:p>
            <a:pPr marL="1588" indent="-1588">
              <a:lnSpc>
                <a:spcPts val="2600"/>
              </a:lnSpc>
              <a:tabLst>
                <a:tab pos="360363" algn="l"/>
              </a:tabLst>
            </a:pPr>
            <a:r>
              <a:rPr lang="ja-JP" altLang="en-US" sz="1800" b="1" dirty="0">
                <a:latin typeface="Meiryo UI" panose="020B0604030504040204" pitchFamily="50" charset="-128"/>
                <a:ea typeface="Meiryo UI" panose="020B0604030504040204" pitchFamily="50" charset="-128"/>
              </a:rPr>
              <a:t>＜検討いただく上でのキーワード（事務局案）＞ </a:t>
            </a:r>
            <a:endParaRPr lang="en-US" altLang="ja-JP" sz="1800" b="1" dirty="0">
              <a:latin typeface="Meiryo UI" panose="020B0604030504040204" pitchFamily="50" charset="-128"/>
              <a:ea typeface="Meiryo UI" panose="020B0604030504040204"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〇府民・事業者の行動変容を促すための取組</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a:t>
            </a:r>
            <a:r>
              <a:rPr lang="en-US" altLang="ja-JP" sz="1800" dirty="0">
                <a:latin typeface="BIZ UDPゴシック" panose="020B0400000000000000" pitchFamily="50" charset="-128"/>
                <a:ea typeface="BIZ UDPゴシック" panose="020B0400000000000000" pitchFamily="50" charset="-128"/>
              </a:rPr>
              <a:t>ZEH</a:t>
            </a:r>
            <a:r>
              <a:rPr lang="ja-JP" altLang="en-US" sz="1800" dirty="0">
                <a:latin typeface="BIZ UDPゴシック" panose="020B0400000000000000" pitchFamily="50" charset="-128"/>
                <a:ea typeface="BIZ UDPゴシック" panose="020B0400000000000000" pitchFamily="50" charset="-128"/>
              </a:rPr>
              <a:t>、</a:t>
            </a:r>
            <a:r>
              <a:rPr lang="en-US" altLang="ja-JP" sz="1800" dirty="0">
                <a:latin typeface="BIZ UDPゴシック" panose="020B0400000000000000" pitchFamily="50" charset="-128"/>
                <a:ea typeface="BIZ UDPゴシック" panose="020B0400000000000000" pitchFamily="50" charset="-128"/>
              </a:rPr>
              <a:t>ZEB</a:t>
            </a:r>
            <a:r>
              <a:rPr lang="ja-JP" altLang="en-US" sz="1800" dirty="0">
                <a:latin typeface="BIZ UDPゴシック" panose="020B0400000000000000" pitchFamily="50" charset="-128"/>
                <a:ea typeface="BIZ UDPゴシック" panose="020B0400000000000000" pitchFamily="50" charset="-128"/>
              </a:rPr>
              <a:t>の断熱性能やエネルギー消費性能、その他の付加的メリットの理解向上に向</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en-US" altLang="ja-JP" sz="1800"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けた効果的な周知啓発　</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〇気候変動対策推進条例における再生可能エネルギー利用設備の導入促進等、さらなる環境配慮の強化に向けた検討</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〇府有施設等公共施設における率先取組</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・府有施設における環境配慮の促進、及び</a:t>
            </a:r>
            <a:r>
              <a:rPr lang="en-US" altLang="ja-JP" sz="1800" dirty="0">
                <a:latin typeface="BIZ UDPゴシック" panose="020B0400000000000000" pitchFamily="50" charset="-128"/>
                <a:ea typeface="BIZ UDPゴシック" panose="020B0400000000000000" pitchFamily="50" charset="-128"/>
              </a:rPr>
              <a:t>ZEB</a:t>
            </a:r>
            <a:r>
              <a:rPr lang="ja-JP" altLang="en-US" sz="1800" dirty="0">
                <a:latin typeface="BIZ UDPゴシック" panose="020B0400000000000000" pitchFamily="50" charset="-128"/>
                <a:ea typeface="BIZ UDPゴシック" panose="020B0400000000000000" pitchFamily="50" charset="-128"/>
              </a:rPr>
              <a:t>化の推進</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・府有施設での「</a:t>
            </a:r>
            <a:r>
              <a:rPr lang="en-US" altLang="ja-JP" sz="1800" dirty="0">
                <a:latin typeface="BIZ UDPゴシック" panose="020B0400000000000000" pitchFamily="50" charset="-128"/>
                <a:ea typeface="BIZ UDPゴシック" panose="020B0400000000000000" pitchFamily="50" charset="-128"/>
              </a:rPr>
              <a:t>ESCO</a:t>
            </a:r>
            <a:r>
              <a:rPr lang="ja-JP" altLang="en-US" sz="1800" dirty="0">
                <a:latin typeface="BIZ UDPゴシック" panose="020B0400000000000000" pitchFamily="50" charset="-128"/>
                <a:ea typeface="BIZ UDPゴシック" panose="020B0400000000000000" pitchFamily="50" charset="-128"/>
              </a:rPr>
              <a:t>事業」のさらなる導入、及び府内市町村の公共施設での導入促進に向けた普及啓発、支援</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a:t>
            </a:r>
            <a:endParaRPr lang="en-US" altLang="ja-JP" sz="1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771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３　見直しにあたっての論点整理等　　主な検討内容</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20</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2C846545-E139-3C96-77CF-05DFC568A5DA}"/>
              </a:ext>
            </a:extLst>
          </p:cNvPr>
          <p:cNvSpPr txBox="1">
            <a:spLocks/>
          </p:cNvSpPr>
          <p:nvPr/>
        </p:nvSpPr>
        <p:spPr>
          <a:xfrm>
            <a:off x="87294" y="332656"/>
            <a:ext cx="6809922" cy="518216"/>
          </a:xfrm>
          <a:prstGeom prst="rect">
            <a:avLst/>
          </a:prstGeom>
        </p:spPr>
        <p:txBody>
          <a:bodyPr vert="horz" lIns="91440" tIns="45720" rIns="91440" bIns="45720" rtlCol="0" anchor="ctr">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700" dirty="0">
                <a:latin typeface="BIZ UDPゴシック" panose="020B0400000000000000" pitchFamily="50" charset="-128"/>
                <a:ea typeface="BIZ UDPゴシック" panose="020B0400000000000000" pitchFamily="50" charset="-128"/>
              </a:rPr>
              <a:t>（４）新たな目標達成に向けた取組</a:t>
            </a:r>
          </a:p>
        </p:txBody>
      </p:sp>
      <p:sp>
        <p:nvSpPr>
          <p:cNvPr id="4" name="タイトル 1">
            <a:extLst>
              <a:ext uri="{FF2B5EF4-FFF2-40B4-BE49-F238E27FC236}">
                <a16:creationId xmlns:a16="http://schemas.microsoft.com/office/drawing/2014/main" id="{D0BB35CF-764B-5546-98B6-4A934ACD27CD}"/>
              </a:ext>
            </a:extLst>
          </p:cNvPr>
          <p:cNvSpPr txBox="1">
            <a:spLocks/>
          </p:cNvSpPr>
          <p:nvPr/>
        </p:nvSpPr>
        <p:spPr>
          <a:xfrm>
            <a:off x="87294" y="840121"/>
            <a:ext cx="6809922" cy="518216"/>
          </a:xfrm>
          <a:prstGeom prst="rect">
            <a:avLst/>
          </a:prstGeom>
        </p:spPr>
        <p:txBody>
          <a:bodyPr vert="horz" lIns="91440" tIns="45720" rIns="91440" bIns="45720" rtlCol="0" anchor="ctr">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Meiryo UI" panose="020B0604030504040204" pitchFamily="50" charset="-128"/>
                <a:ea typeface="Meiryo UI" panose="020B0604030504040204" pitchFamily="50" charset="-128"/>
              </a:rPr>
              <a:t>④電動車の普及促進</a:t>
            </a:r>
          </a:p>
        </p:txBody>
      </p:sp>
      <p:sp>
        <p:nvSpPr>
          <p:cNvPr id="9" name="正方形/長方形 8">
            <a:extLst>
              <a:ext uri="{FF2B5EF4-FFF2-40B4-BE49-F238E27FC236}">
                <a16:creationId xmlns:a16="http://schemas.microsoft.com/office/drawing/2014/main" id="{8D011384-5DAF-4559-A58C-19DF381E1546}"/>
              </a:ext>
            </a:extLst>
          </p:cNvPr>
          <p:cNvSpPr/>
          <p:nvPr/>
        </p:nvSpPr>
        <p:spPr>
          <a:xfrm>
            <a:off x="182880" y="1358337"/>
            <a:ext cx="9581936" cy="5311023"/>
          </a:xfrm>
          <a:prstGeom prst="rect">
            <a:avLst/>
          </a:prstGeom>
          <a:ln w="28575">
            <a:solidFill>
              <a:srgbClr val="006600"/>
            </a:solidFill>
          </a:ln>
        </p:spPr>
        <p:txBody>
          <a:bodyPr wrap="square">
            <a:noAutofit/>
          </a:bodyPr>
          <a:lstStyle/>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主な論点</a:t>
            </a:r>
            <a:r>
              <a:rPr lang="en-US" altLang="ja-JP" sz="2000" dirty="0">
                <a:latin typeface="Meiryo UI" panose="020B0604030504040204" pitchFamily="50" charset="-128"/>
                <a:ea typeface="Meiryo UI" panose="020B0604030504040204" pitchFamily="50" charset="-128"/>
              </a:rPr>
              <a:t>】</a:t>
            </a:r>
          </a:p>
          <a:p>
            <a:pPr marL="216000" indent="-21600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○国の動向やラインアップの充実を受け、府の電動車や充電インフラ等の目標について見直しが必要ではないか。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6000" indent="-216000">
              <a:spcBef>
                <a:spcPts val="6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○電動車の導入や充電インフラの設置が更に促進される新たな施策が必要ではないか。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6000" indent="-216000">
              <a:spcBef>
                <a:spcPts val="6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○万博で披露されるワイヤレス給電やペロブスカイトなどの新技術について導入の検討を進めていく必要があるのではないか。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6D87E1E1-24E3-4E22-BA9F-DC0FA3874F7E}"/>
              </a:ext>
            </a:extLst>
          </p:cNvPr>
          <p:cNvSpPr txBox="1"/>
          <p:nvPr/>
        </p:nvSpPr>
        <p:spPr>
          <a:xfrm>
            <a:off x="344488" y="3573016"/>
            <a:ext cx="9289032" cy="2952328"/>
          </a:xfrm>
          <a:prstGeom prst="rect">
            <a:avLst/>
          </a:prstGeom>
          <a:solidFill>
            <a:srgbClr val="CCFFCC"/>
          </a:solidFill>
        </p:spPr>
        <p:txBody>
          <a:bodyPr wrap="square" rtlCol="0">
            <a:noAutofit/>
          </a:bodyPr>
          <a:lstStyle/>
          <a:p>
            <a:pPr marL="1588" indent="-1588">
              <a:lnSpc>
                <a:spcPts val="2500"/>
              </a:lnSpc>
              <a:tabLst>
                <a:tab pos="360363" algn="l"/>
              </a:tabLst>
            </a:pPr>
            <a:r>
              <a:rPr lang="ja-JP" altLang="en-US" sz="1800" b="1" dirty="0">
                <a:latin typeface="Meiryo UI" panose="020B0604030504040204" pitchFamily="50" charset="-128"/>
                <a:ea typeface="Meiryo UI" panose="020B0604030504040204" pitchFamily="50" charset="-128"/>
              </a:rPr>
              <a:t>＜検討いただく上でのキーワード（事務局案）＞ </a:t>
            </a:r>
            <a:endParaRPr lang="en-US" altLang="ja-JP" sz="1800" b="1" dirty="0">
              <a:latin typeface="Meiryo UI" panose="020B0604030504040204" pitchFamily="50" charset="-128"/>
              <a:ea typeface="Meiryo UI" panose="020B0604030504040204" pitchFamily="50" charset="-128"/>
            </a:endParaRPr>
          </a:p>
          <a:p>
            <a:pPr marL="352425" indent="-255588">
              <a:lnSpc>
                <a:spcPts val="2500"/>
              </a:lnSpc>
              <a:tabLst>
                <a:tab pos="352425" algn="l"/>
              </a:tabLst>
            </a:pPr>
            <a:r>
              <a:rPr lang="ja-JP" altLang="en-US" sz="1800" dirty="0">
                <a:latin typeface="BIZ UDPゴシック" panose="020B0400000000000000" pitchFamily="50" charset="-128"/>
                <a:ea typeface="BIZ UDPゴシック" panose="020B0400000000000000" pitchFamily="50" charset="-128"/>
              </a:rPr>
              <a:t>〇電動車や充電インフラ等の目標設定</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500"/>
              </a:lnSpc>
              <a:tabLst>
                <a:tab pos="352425" algn="l"/>
              </a:tabLst>
            </a:pPr>
            <a:r>
              <a:rPr lang="ja-JP" altLang="en-US" sz="1800" dirty="0">
                <a:latin typeface="BIZ UDPゴシック" panose="020B0400000000000000" pitchFamily="50" charset="-128"/>
                <a:ea typeface="BIZ UDPゴシック" panose="020B0400000000000000" pitchFamily="50" charset="-128"/>
              </a:rPr>
              <a:t>　・</a:t>
            </a:r>
            <a:r>
              <a:rPr lang="en-US" altLang="ja-JP" sz="1800" dirty="0">
                <a:latin typeface="BIZ UDPゴシック" panose="020B0400000000000000" pitchFamily="50" charset="-128"/>
                <a:ea typeface="BIZ UDPゴシック" panose="020B0400000000000000" pitchFamily="50" charset="-128"/>
              </a:rPr>
              <a:t>2050</a:t>
            </a:r>
            <a:r>
              <a:rPr lang="ja-JP" altLang="en-US" sz="1800" dirty="0">
                <a:latin typeface="BIZ UDPゴシック" panose="020B0400000000000000" pitchFamily="50" charset="-128"/>
                <a:ea typeface="BIZ UDPゴシック" panose="020B0400000000000000" pitchFamily="50" charset="-128"/>
              </a:rPr>
              <a:t>年カーボンニュートラルに伴うグリーン成長戦略</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500"/>
              </a:lnSpc>
              <a:tabLst>
                <a:tab pos="352425" algn="l"/>
              </a:tabLst>
            </a:pPr>
            <a:r>
              <a:rPr lang="ja-JP" altLang="en-US" sz="1800" dirty="0">
                <a:latin typeface="BIZ UDPゴシック" panose="020B0400000000000000" pitchFamily="50" charset="-128"/>
                <a:ea typeface="BIZ UDPゴシック" panose="020B0400000000000000" pitchFamily="50" charset="-128"/>
              </a:rPr>
              <a:t>　・充電インフラ整備促進に向けた指針</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500"/>
              </a:lnSpc>
              <a:tabLst>
                <a:tab pos="352425" algn="l"/>
              </a:tabLst>
            </a:pPr>
            <a:r>
              <a:rPr lang="ja-JP" altLang="en-US" sz="1800" dirty="0">
                <a:latin typeface="BIZ UDPゴシック" panose="020B0400000000000000" pitchFamily="50" charset="-128"/>
                <a:ea typeface="BIZ UDPゴシック" panose="020B0400000000000000" pitchFamily="50" charset="-128"/>
              </a:rPr>
              <a:t>〇電動車の導入や充電インフラの設置が更に促進される施策</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500"/>
              </a:lnSpc>
              <a:tabLst>
                <a:tab pos="352425" algn="l"/>
              </a:tabLst>
            </a:pPr>
            <a:r>
              <a:rPr lang="ja-JP" altLang="en-US" sz="1800" dirty="0">
                <a:latin typeface="BIZ UDPゴシック" panose="020B0400000000000000" pitchFamily="50" charset="-128"/>
                <a:ea typeface="BIZ UDPゴシック" panose="020B0400000000000000" pitchFamily="50" charset="-128"/>
              </a:rPr>
              <a:t>　・電動車の導入や充電インフラの設置に対する支援策</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500"/>
              </a:lnSpc>
              <a:tabLst>
                <a:tab pos="352425" algn="l"/>
              </a:tabLst>
            </a:pPr>
            <a:r>
              <a:rPr lang="ja-JP" altLang="en-US" sz="1800" dirty="0">
                <a:latin typeface="BIZ UDPゴシック" panose="020B0400000000000000" pitchFamily="50" charset="-128"/>
                <a:ea typeface="BIZ UDPゴシック" panose="020B0400000000000000" pitchFamily="50" charset="-128"/>
              </a:rPr>
              <a:t>　・充電インフラ設置の義務化</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500"/>
              </a:lnSpc>
              <a:tabLst>
                <a:tab pos="352425" algn="l"/>
              </a:tabLst>
            </a:pPr>
            <a:r>
              <a:rPr lang="ja-JP" altLang="en-US" sz="1800" dirty="0">
                <a:latin typeface="BIZ UDPゴシック" panose="020B0400000000000000" pitchFamily="50" charset="-128"/>
                <a:ea typeface="BIZ UDPゴシック" panose="020B0400000000000000" pitchFamily="50" charset="-128"/>
              </a:rPr>
              <a:t>〇新技術の導入検討</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500"/>
              </a:lnSpc>
              <a:tabLst>
                <a:tab pos="352425" algn="l"/>
              </a:tabLst>
            </a:pPr>
            <a:r>
              <a:rPr lang="ja-JP" altLang="en-US" sz="1800" dirty="0">
                <a:latin typeface="BIZ UDPゴシック" panose="020B0400000000000000" pitchFamily="50" charset="-128"/>
                <a:ea typeface="BIZ UDPゴシック" panose="020B0400000000000000" pitchFamily="50" charset="-128"/>
              </a:rPr>
              <a:t>　・ペロブスカイト、合成燃料、ワイヤレス給電　</a:t>
            </a:r>
            <a:endParaRPr lang="en-US" altLang="ja-JP" sz="1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64389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３　見直しにあたっての論点整理等　　主な検討内容</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21</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2C846545-E139-3C96-77CF-05DFC568A5DA}"/>
              </a:ext>
            </a:extLst>
          </p:cNvPr>
          <p:cNvSpPr txBox="1">
            <a:spLocks/>
          </p:cNvSpPr>
          <p:nvPr/>
        </p:nvSpPr>
        <p:spPr>
          <a:xfrm>
            <a:off x="87294" y="332656"/>
            <a:ext cx="6809922" cy="518216"/>
          </a:xfrm>
          <a:prstGeom prst="rect">
            <a:avLst/>
          </a:prstGeom>
        </p:spPr>
        <p:txBody>
          <a:bodyPr vert="horz" lIns="91440" tIns="45720" rIns="91440" bIns="45720" rtlCol="0" anchor="ctr">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700" dirty="0">
                <a:latin typeface="BIZ UDPゴシック" panose="020B0400000000000000" pitchFamily="50" charset="-128"/>
                <a:ea typeface="BIZ UDPゴシック" panose="020B0400000000000000" pitchFamily="50" charset="-128"/>
              </a:rPr>
              <a:t>（４）新たな目標達成に向けた取組</a:t>
            </a:r>
          </a:p>
        </p:txBody>
      </p:sp>
      <p:sp>
        <p:nvSpPr>
          <p:cNvPr id="2" name="正方形/長方形 1">
            <a:extLst>
              <a:ext uri="{FF2B5EF4-FFF2-40B4-BE49-F238E27FC236}">
                <a16:creationId xmlns:a16="http://schemas.microsoft.com/office/drawing/2014/main" id="{627BF82F-B112-4DB7-4745-120A9429C981}"/>
              </a:ext>
            </a:extLst>
          </p:cNvPr>
          <p:cNvSpPr/>
          <p:nvPr/>
        </p:nvSpPr>
        <p:spPr>
          <a:xfrm>
            <a:off x="182880" y="1358337"/>
            <a:ext cx="9581936" cy="3726847"/>
          </a:xfrm>
          <a:prstGeom prst="rect">
            <a:avLst/>
          </a:prstGeom>
          <a:ln w="28575">
            <a:solidFill>
              <a:srgbClr val="006600"/>
            </a:solidFill>
          </a:ln>
        </p:spPr>
        <p:txBody>
          <a:bodyPr wrap="square">
            <a:noAutofit/>
          </a:bodyPr>
          <a:lstStyle/>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主な論点</a:t>
            </a:r>
            <a:r>
              <a:rPr lang="en-US" altLang="ja-JP" sz="2000" dirty="0">
                <a:latin typeface="Meiryo UI" panose="020B0604030504040204" pitchFamily="50" charset="-128"/>
                <a:ea typeface="Meiryo UI" panose="020B0604030504040204" pitchFamily="50" charset="-128"/>
              </a:rPr>
              <a:t>】</a:t>
            </a:r>
          </a:p>
          <a:p>
            <a:pPr marL="252000" indent="-25200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○計画の目標年度に活躍している現在の若者世代と一緒に議論していく仕組みづくりや、若者世代を対象とした取組を強化していく必要があるのではないか。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a:extLst>
              <a:ext uri="{FF2B5EF4-FFF2-40B4-BE49-F238E27FC236}">
                <a16:creationId xmlns:a16="http://schemas.microsoft.com/office/drawing/2014/main" id="{D0BB35CF-764B-5546-98B6-4A934ACD27CD}"/>
              </a:ext>
            </a:extLst>
          </p:cNvPr>
          <p:cNvSpPr txBox="1">
            <a:spLocks/>
          </p:cNvSpPr>
          <p:nvPr/>
        </p:nvSpPr>
        <p:spPr>
          <a:xfrm>
            <a:off x="87294" y="840121"/>
            <a:ext cx="6809922" cy="518216"/>
          </a:xfrm>
          <a:prstGeom prst="rect">
            <a:avLst/>
          </a:prstGeom>
        </p:spPr>
        <p:txBody>
          <a:bodyPr vert="horz" lIns="91440" tIns="45720" rIns="91440" bIns="45720" rtlCol="0" anchor="ctr">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Meiryo UI" panose="020B0604030504040204" pitchFamily="50" charset="-128"/>
                <a:ea typeface="Meiryo UI" panose="020B0604030504040204" pitchFamily="50" charset="-128"/>
              </a:rPr>
              <a:t>⑤若者を対象とした取組強化</a:t>
            </a:r>
          </a:p>
        </p:txBody>
      </p:sp>
      <p:sp>
        <p:nvSpPr>
          <p:cNvPr id="5" name="テキスト ボックス 4">
            <a:extLst>
              <a:ext uri="{FF2B5EF4-FFF2-40B4-BE49-F238E27FC236}">
                <a16:creationId xmlns:a16="http://schemas.microsoft.com/office/drawing/2014/main" id="{636B6580-88F7-C17E-8A53-1626E3038868}"/>
              </a:ext>
            </a:extLst>
          </p:cNvPr>
          <p:cNvSpPr txBox="1"/>
          <p:nvPr/>
        </p:nvSpPr>
        <p:spPr>
          <a:xfrm>
            <a:off x="330860" y="2492896"/>
            <a:ext cx="9230652" cy="2433863"/>
          </a:xfrm>
          <a:prstGeom prst="rect">
            <a:avLst/>
          </a:prstGeom>
          <a:solidFill>
            <a:srgbClr val="CCFFCC"/>
          </a:solidFill>
        </p:spPr>
        <p:txBody>
          <a:bodyPr wrap="square" rtlCol="0">
            <a:noAutofit/>
          </a:bodyPr>
          <a:lstStyle/>
          <a:p>
            <a:pPr marL="1588" indent="-1588">
              <a:lnSpc>
                <a:spcPts val="2600"/>
              </a:lnSpc>
              <a:tabLst>
                <a:tab pos="360363" algn="l"/>
              </a:tabLst>
            </a:pPr>
            <a:r>
              <a:rPr lang="ja-JP" altLang="en-US" sz="1800" b="1" dirty="0">
                <a:latin typeface="Meiryo UI" panose="020B0604030504040204" pitchFamily="50" charset="-128"/>
                <a:ea typeface="Meiryo UI" panose="020B0604030504040204" pitchFamily="50" charset="-128"/>
              </a:rPr>
              <a:t>＜検討いただく上でのキーワード（事務局案）＞ </a:t>
            </a:r>
            <a:endParaRPr lang="en-US" altLang="ja-JP" sz="1800" b="1" dirty="0">
              <a:latin typeface="Meiryo UI" panose="020B0604030504040204" pitchFamily="50" charset="-128"/>
              <a:ea typeface="Meiryo UI" panose="020B0604030504040204"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・計画見直しプロセスにおける若者世代の参画</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・環境意識の高い若者が意欲的・継続的に問題に取り組める環境づくり</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・ライフスタイル転換の必要性を浸透させるなどの環境教育の推進</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・エコアイディアコンテストなど若者の創造力を引き出す取組推進</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a:t>
            </a:r>
            <a:r>
              <a:rPr lang="en-US" altLang="ja-JP" sz="1800" dirty="0">
                <a:latin typeface="BIZ UDPゴシック" panose="020B0400000000000000" pitchFamily="50" charset="-128"/>
                <a:ea typeface="BIZ UDPゴシック" panose="020B0400000000000000" pitchFamily="50" charset="-128"/>
              </a:rPr>
              <a:t>SNS</a:t>
            </a:r>
            <a:r>
              <a:rPr lang="ja-JP" altLang="en-US" sz="1800" dirty="0">
                <a:latin typeface="BIZ UDPゴシック" panose="020B0400000000000000" pitchFamily="50" charset="-128"/>
                <a:ea typeface="BIZ UDPゴシック" panose="020B0400000000000000" pitchFamily="50" charset="-128"/>
              </a:rPr>
              <a:t>を活用した情報発信の強化</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・ボランティア活動の促進</a:t>
            </a:r>
            <a:endParaRPr lang="en-US" altLang="ja-JP" sz="1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69050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３　見直しにあたっての論点整理等　　主な検討内容</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22</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2C846545-E139-3C96-77CF-05DFC568A5DA}"/>
              </a:ext>
            </a:extLst>
          </p:cNvPr>
          <p:cNvSpPr txBox="1">
            <a:spLocks/>
          </p:cNvSpPr>
          <p:nvPr/>
        </p:nvSpPr>
        <p:spPr>
          <a:xfrm>
            <a:off x="87294" y="332656"/>
            <a:ext cx="6809922" cy="518216"/>
          </a:xfrm>
          <a:prstGeom prst="rect">
            <a:avLst/>
          </a:prstGeom>
        </p:spPr>
        <p:txBody>
          <a:bodyPr vert="horz" lIns="91440" tIns="45720" rIns="91440" bIns="45720" rtlCol="0" anchor="ctr">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700" dirty="0">
                <a:latin typeface="BIZ UDPゴシック" panose="020B0400000000000000" pitchFamily="50" charset="-128"/>
                <a:ea typeface="BIZ UDPゴシック" panose="020B0400000000000000" pitchFamily="50" charset="-128"/>
              </a:rPr>
              <a:t>（５）暑さ対策の強化</a:t>
            </a:r>
          </a:p>
        </p:txBody>
      </p:sp>
      <p:sp>
        <p:nvSpPr>
          <p:cNvPr id="9" name="正方形/長方形 8">
            <a:extLst>
              <a:ext uri="{FF2B5EF4-FFF2-40B4-BE49-F238E27FC236}">
                <a16:creationId xmlns:a16="http://schemas.microsoft.com/office/drawing/2014/main" id="{CCFE499D-CA35-04F1-D895-73527371DC65}"/>
              </a:ext>
            </a:extLst>
          </p:cNvPr>
          <p:cNvSpPr/>
          <p:nvPr/>
        </p:nvSpPr>
        <p:spPr>
          <a:xfrm>
            <a:off x="182880" y="908720"/>
            <a:ext cx="9581936" cy="4176464"/>
          </a:xfrm>
          <a:prstGeom prst="rect">
            <a:avLst/>
          </a:prstGeom>
          <a:ln w="28575">
            <a:solidFill>
              <a:srgbClr val="006600"/>
            </a:solidFill>
          </a:ln>
        </p:spPr>
        <p:txBody>
          <a:bodyPr wrap="square">
            <a:noAutofit/>
          </a:bodyPr>
          <a:lstStyle/>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主な論点</a:t>
            </a:r>
            <a:r>
              <a:rPr lang="en-US" altLang="ja-JP" sz="2000" dirty="0">
                <a:latin typeface="Meiryo UI" panose="020B0604030504040204" pitchFamily="50" charset="-128"/>
                <a:ea typeface="Meiryo UI" panose="020B0604030504040204" pitchFamily="50" charset="-128"/>
              </a:rPr>
              <a:t>】</a:t>
            </a:r>
          </a:p>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○都市部の特性による高温化を考慮した暑さ対策を強化していくことが必要ではないか。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spcBef>
                <a:spcPts val="6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近年の地球温暖化による全国的な気温上昇の傾向を踏まえると、今後は、地球温暖化対策と</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ヒートアイランド対策を</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あわせて、一体的に検討することが必要ではないか。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dirty="0">
              <a:solidFill>
                <a:prstClr val="black"/>
              </a:solidFill>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30332C5-F2D1-F8A8-E188-568D1E861FD1}"/>
              </a:ext>
            </a:extLst>
          </p:cNvPr>
          <p:cNvSpPr txBox="1"/>
          <p:nvPr/>
        </p:nvSpPr>
        <p:spPr>
          <a:xfrm>
            <a:off x="330860" y="2492896"/>
            <a:ext cx="9230652" cy="2448272"/>
          </a:xfrm>
          <a:prstGeom prst="rect">
            <a:avLst/>
          </a:prstGeom>
          <a:solidFill>
            <a:srgbClr val="CCFFCC"/>
          </a:solidFill>
        </p:spPr>
        <p:txBody>
          <a:bodyPr wrap="square" rtlCol="0">
            <a:noAutofit/>
          </a:bodyPr>
          <a:lstStyle/>
          <a:p>
            <a:pPr marL="1588" indent="-1588">
              <a:lnSpc>
                <a:spcPts val="2600"/>
              </a:lnSpc>
              <a:tabLst>
                <a:tab pos="360363" algn="l"/>
              </a:tabLst>
            </a:pPr>
            <a:r>
              <a:rPr lang="ja-JP" altLang="en-US" sz="1800" b="1" dirty="0">
                <a:latin typeface="Meiryo UI" panose="020B0604030504040204" pitchFamily="50" charset="-128"/>
                <a:ea typeface="Meiryo UI" panose="020B0604030504040204" pitchFamily="50" charset="-128"/>
              </a:rPr>
              <a:t>＜検討いただく上でのキーワード（事務局案）＞ </a:t>
            </a:r>
            <a:endParaRPr lang="en-US" altLang="ja-JP" sz="1800" b="1" dirty="0">
              <a:latin typeface="Meiryo UI" panose="020B0604030504040204" pitchFamily="50" charset="-128"/>
              <a:ea typeface="Meiryo UI" panose="020B0604030504040204"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・「おおさかヒートアイランド対策推進計画」（計画期間</a:t>
            </a:r>
            <a:r>
              <a:rPr lang="en-US" altLang="ja-JP" sz="1800" dirty="0">
                <a:latin typeface="BIZ UDPゴシック" panose="020B0400000000000000" pitchFamily="50" charset="-128"/>
                <a:ea typeface="BIZ UDPゴシック" panose="020B0400000000000000" pitchFamily="50" charset="-128"/>
              </a:rPr>
              <a:t>2015</a:t>
            </a:r>
            <a:r>
              <a:rPr lang="ja-JP" altLang="en-US" sz="1800" dirty="0">
                <a:latin typeface="BIZ UDPゴシック" panose="020B0400000000000000" pitchFamily="50" charset="-128"/>
                <a:ea typeface="BIZ UDPゴシック" panose="020B0400000000000000" pitchFamily="50" charset="-128"/>
              </a:rPr>
              <a:t>年度から</a:t>
            </a:r>
            <a:r>
              <a:rPr lang="en-US" altLang="ja-JP" sz="1800" dirty="0">
                <a:latin typeface="BIZ UDPゴシック" panose="020B0400000000000000" pitchFamily="50" charset="-128"/>
                <a:ea typeface="BIZ UDPゴシック" panose="020B0400000000000000" pitchFamily="50" charset="-128"/>
              </a:rPr>
              <a:t>2025</a:t>
            </a:r>
            <a:r>
              <a:rPr lang="ja-JP" altLang="en-US" sz="1800" dirty="0">
                <a:latin typeface="BIZ UDPゴシック" panose="020B0400000000000000" pitchFamily="50" charset="-128"/>
                <a:ea typeface="BIZ UDPゴシック" panose="020B0400000000000000" pitchFamily="50" charset="-128"/>
              </a:rPr>
              <a:t>年度まで）と</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　「大阪府地球温暖化対策実行計画」の統合</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・猛暑に対する夏の昼間・夜間の暑熱環境の改善に向けた取組推進</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・暑さから身を守る適応策のより一層の普及及び促進</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・気候変動適応法の改正を踏まえた暑さ対策の計画的な推進（取組指標の設定）</a:t>
            </a:r>
            <a:endParaRPr lang="en-US" altLang="ja-JP" sz="1800" dirty="0">
              <a:latin typeface="BIZ UDPゴシック" panose="020B0400000000000000" pitchFamily="50" charset="-128"/>
              <a:ea typeface="BIZ UDPゴシック" panose="020B0400000000000000" pitchFamily="50" charset="-128"/>
            </a:endParaRPr>
          </a:p>
          <a:p>
            <a:pPr marL="352425" indent="-255588">
              <a:lnSpc>
                <a:spcPts val="2600"/>
              </a:lnSpc>
              <a:tabLst>
                <a:tab pos="352425" algn="l"/>
              </a:tabLst>
            </a:pPr>
            <a:r>
              <a:rPr lang="ja-JP" altLang="en-US" sz="1800" dirty="0">
                <a:latin typeface="BIZ UDPゴシック" panose="020B0400000000000000" pitchFamily="50" charset="-128"/>
                <a:ea typeface="BIZ UDPゴシック" panose="020B0400000000000000" pitchFamily="50" charset="-128"/>
              </a:rPr>
              <a:t>・おおさか気候変動適応センターとの連携強化</a:t>
            </a:r>
            <a:endParaRPr lang="en-US" altLang="ja-JP" sz="1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30503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23</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78DE3ECD-45CC-430C-9410-6EFD435608DE}"/>
              </a:ext>
            </a:extLst>
          </p:cNvPr>
          <p:cNvSpPr txBox="1">
            <a:spLocks/>
          </p:cNvSpPr>
          <p:nvPr/>
        </p:nvSpPr>
        <p:spPr>
          <a:xfrm>
            <a:off x="2648744" y="2910784"/>
            <a:ext cx="4608512" cy="518216"/>
          </a:xfrm>
          <a:prstGeom prst="rect">
            <a:avLst/>
          </a:prstGeom>
        </p:spPr>
        <p:txBody>
          <a:bodyPr vert="horz" lIns="91440" tIns="45720" rIns="91440" bIns="45720" rtlCol="0" anchor="ctr">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latin typeface="BIZ UDPゴシック" panose="020B0400000000000000" pitchFamily="50" charset="-128"/>
                <a:ea typeface="BIZ UDPゴシック" panose="020B0400000000000000" pitchFamily="50" charset="-128"/>
              </a:rPr>
              <a:t>～参考資料～</a:t>
            </a:r>
          </a:p>
        </p:txBody>
      </p:sp>
    </p:spTree>
    <p:extLst>
      <p:ext uri="{BB962C8B-B14F-4D97-AF65-F5344CB8AC3E}">
        <p14:creationId xmlns:p14="http://schemas.microsoft.com/office/powerpoint/2010/main" val="3568859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4E8F7AB-BDE9-8CB2-B883-E5EE390DB623}"/>
              </a:ext>
            </a:extLst>
          </p:cNvPr>
          <p:cNvSpPr>
            <a:spLocks noGrp="1"/>
          </p:cNvSpPr>
          <p:nvPr>
            <p:ph type="title"/>
          </p:nvPr>
        </p:nvSpPr>
        <p:spPr>
          <a:xfrm>
            <a:off x="87294" y="332656"/>
            <a:ext cx="4217634" cy="518216"/>
          </a:xfrm>
        </p:spPr>
        <p:txBody>
          <a:bodyPr>
            <a:normAutofit/>
          </a:bodyPr>
          <a:lstStyle/>
          <a:p>
            <a:pPr algn="l"/>
            <a:r>
              <a:rPr lang="ja-JP" altLang="en-US" sz="2700" dirty="0">
                <a:latin typeface="BIZ UDPゴシック" panose="020B0400000000000000" pitchFamily="50" charset="-128"/>
                <a:ea typeface="BIZ UDPゴシック" panose="020B0400000000000000" pitchFamily="50" charset="-128"/>
              </a:rPr>
              <a:t>地球温暖化の状況</a:t>
            </a:r>
            <a:endParaRPr kumimoji="1" lang="ja-JP" altLang="en-US" sz="2700"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9AF3AD34-E250-A1D0-115F-15C0DD660DB6}"/>
              </a:ext>
            </a:extLst>
          </p:cNvPr>
          <p:cNvSpPr/>
          <p:nvPr/>
        </p:nvSpPr>
        <p:spPr>
          <a:xfrm>
            <a:off x="212988" y="881425"/>
            <a:ext cx="9551828" cy="1323439"/>
          </a:xfrm>
          <a:prstGeom prst="rect">
            <a:avLst/>
          </a:prstGeom>
          <a:ln w="28575">
            <a:solidFill>
              <a:srgbClr val="006600"/>
            </a:solidFill>
          </a:ln>
        </p:spPr>
        <p:txBody>
          <a:bodyPr wrap="square">
            <a:spAutoFit/>
          </a:bodyPr>
          <a:lstStyle/>
          <a:p>
            <a:pPr marL="342900" indent="-342900">
              <a:buFont typeface="Wingdings" panose="05000000000000000000" pitchFamily="2" charset="2"/>
              <a:buChar char="Ø"/>
            </a:pPr>
            <a:r>
              <a:rPr lang="en-US" altLang="ja-JP" sz="2000" dirty="0">
                <a:latin typeface="Meiryo UI" panose="020B0604030504040204" pitchFamily="50" charset="-128"/>
                <a:ea typeface="Meiryo UI" panose="020B0604030504040204" pitchFamily="50" charset="-128"/>
              </a:rPr>
              <a:t>20</a:t>
            </a:r>
            <a:r>
              <a:rPr lang="ja-JP" altLang="en-US" sz="2000" dirty="0">
                <a:latin typeface="Meiryo UI" panose="020B0604030504040204" pitchFamily="50" charset="-128"/>
                <a:ea typeface="Meiryo UI" panose="020B0604030504040204" pitchFamily="50" charset="-128"/>
              </a:rPr>
              <a:t>世紀以降、化石燃料の使用増大等に伴い、世界の</a:t>
            </a:r>
            <a:r>
              <a:rPr lang="en-US" altLang="ja-JP" sz="2000" dirty="0">
                <a:latin typeface="Meiryo UI" panose="020B0604030504040204" pitchFamily="50" charset="-128"/>
                <a:ea typeface="Meiryo UI" panose="020B0604030504040204" pitchFamily="50" charset="-128"/>
              </a:rPr>
              <a:t>CO</a:t>
            </a:r>
            <a:r>
              <a:rPr lang="en-US" altLang="ja-JP" sz="2000" baseline="-25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排出は大幅に増加し、大気中の</a:t>
            </a:r>
            <a:r>
              <a:rPr lang="en-US" altLang="ja-JP" sz="2000" b="1" u="sng" dirty="0">
                <a:latin typeface="Meiryo UI" panose="020B0604030504040204" pitchFamily="50" charset="-128"/>
                <a:ea typeface="Meiryo UI" panose="020B0604030504040204" pitchFamily="50" charset="-128"/>
              </a:rPr>
              <a:t>CO</a:t>
            </a:r>
            <a:r>
              <a:rPr lang="en-US" altLang="ja-JP" sz="2000" b="1" u="sng" baseline="-25000" dirty="0">
                <a:latin typeface="Meiryo UI" panose="020B0604030504040204" pitchFamily="50" charset="-128"/>
                <a:ea typeface="Meiryo UI" panose="020B0604030504040204" pitchFamily="50" charset="-128"/>
              </a:rPr>
              <a:t>2</a:t>
            </a:r>
            <a:r>
              <a:rPr lang="ja-JP" altLang="en-US" sz="2000" b="1" u="sng" dirty="0">
                <a:latin typeface="Meiryo UI" panose="020B0604030504040204" pitchFamily="50" charset="-128"/>
                <a:ea typeface="Meiryo UI" panose="020B0604030504040204" pitchFamily="50" charset="-128"/>
              </a:rPr>
              <a:t>濃度が年々増加</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これに伴い、世界の年平均気温も上昇し、</a:t>
            </a:r>
            <a:r>
              <a:rPr lang="ja-JP" altLang="en-US" sz="2000" b="1" u="sng" dirty="0">
                <a:latin typeface="Meiryo UI" panose="020B0604030504040204" pitchFamily="50" charset="-128"/>
                <a:ea typeface="Meiryo UI" panose="020B0604030504040204" pitchFamily="50" charset="-128"/>
              </a:rPr>
              <a:t>既に工業化前と比べて約</a:t>
            </a:r>
            <a:r>
              <a:rPr lang="en-US" altLang="ja-JP" sz="2000" b="1" u="sng" dirty="0">
                <a:latin typeface="Meiryo UI" panose="020B0604030504040204" pitchFamily="50" charset="-128"/>
                <a:ea typeface="Meiryo UI" panose="020B0604030504040204" pitchFamily="50" charset="-128"/>
              </a:rPr>
              <a:t>1.1℃</a:t>
            </a:r>
            <a:r>
              <a:rPr lang="ja-JP" altLang="en-US" sz="2000" b="1" u="sng" dirty="0">
                <a:latin typeface="Meiryo UI" panose="020B0604030504040204" pitchFamily="50" charset="-128"/>
                <a:ea typeface="Meiryo UI" panose="020B0604030504040204" pitchFamily="50" charset="-128"/>
              </a:rPr>
              <a:t>上昇</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en-US" altLang="ja-JP" sz="2000" b="1" u="sng" dirty="0">
                <a:latin typeface="Meiryo UI" panose="020B0604030504040204" pitchFamily="50" charset="-128"/>
                <a:ea typeface="Meiryo UI" panose="020B0604030504040204" pitchFamily="50" charset="-128"/>
              </a:rPr>
              <a:t>2023</a:t>
            </a:r>
            <a:r>
              <a:rPr lang="ja-JP" altLang="en-US" sz="2000" b="1" u="sng" dirty="0">
                <a:latin typeface="Meiryo UI" panose="020B0604030504040204" pitchFamily="50" charset="-128"/>
                <a:ea typeface="Meiryo UI" panose="020B0604030504040204" pitchFamily="50" charset="-128"/>
              </a:rPr>
              <a:t>年の世界の年平均気温は、</a:t>
            </a:r>
            <a:r>
              <a:rPr lang="en-US" altLang="ja-JP" sz="2000" b="1" u="sng" dirty="0">
                <a:latin typeface="Meiryo UI" panose="020B0604030504040204" pitchFamily="50" charset="-128"/>
                <a:ea typeface="Meiryo UI" panose="020B0604030504040204" pitchFamily="50" charset="-128"/>
              </a:rPr>
              <a:t>1891</a:t>
            </a:r>
            <a:r>
              <a:rPr lang="ja-JP" altLang="en-US" sz="2000" b="1" u="sng" dirty="0">
                <a:latin typeface="Meiryo UI" panose="020B0604030504040204" pitchFamily="50" charset="-128"/>
                <a:ea typeface="Meiryo UI" panose="020B0604030504040204" pitchFamily="50" charset="-128"/>
              </a:rPr>
              <a:t>年以降で一番高い値</a:t>
            </a:r>
            <a:r>
              <a:rPr lang="ja-JP" altLang="en-US" sz="2000" dirty="0">
                <a:latin typeface="Meiryo UI" panose="020B0604030504040204" pitchFamily="50" charset="-128"/>
                <a:ea typeface="Meiryo UI" panose="020B0604030504040204" pitchFamily="50" charset="-128"/>
              </a:rPr>
              <a:t>になった。</a:t>
            </a:r>
            <a:endParaRPr lang="en-US" altLang="ja-JP" sz="20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53486A7B-97DC-38C1-E25A-6431CBF6AC4E}"/>
              </a:ext>
            </a:extLst>
          </p:cNvPr>
          <p:cNvPicPr>
            <a:picLocks noChangeAspect="1"/>
          </p:cNvPicPr>
          <p:nvPr/>
        </p:nvPicPr>
        <p:blipFill>
          <a:blip r:embed="rId2"/>
          <a:stretch>
            <a:fillRect/>
          </a:stretch>
        </p:blipFill>
        <p:spPr>
          <a:xfrm>
            <a:off x="87294" y="2449192"/>
            <a:ext cx="4775580" cy="3942915"/>
          </a:xfrm>
          <a:prstGeom prst="rect">
            <a:avLst/>
          </a:prstGeom>
        </p:spPr>
      </p:pic>
      <p:pic>
        <p:nvPicPr>
          <p:cNvPr id="12" name="図 11">
            <a:extLst>
              <a:ext uri="{FF2B5EF4-FFF2-40B4-BE49-F238E27FC236}">
                <a16:creationId xmlns:a16="http://schemas.microsoft.com/office/drawing/2014/main" id="{88FC636D-5E2D-A41E-A141-28D8E53C29AD}"/>
              </a:ext>
            </a:extLst>
          </p:cNvPr>
          <p:cNvPicPr>
            <a:picLocks noChangeAspect="1"/>
          </p:cNvPicPr>
          <p:nvPr/>
        </p:nvPicPr>
        <p:blipFill>
          <a:blip r:embed="rId3"/>
          <a:stretch>
            <a:fillRect/>
          </a:stretch>
        </p:blipFill>
        <p:spPr>
          <a:xfrm>
            <a:off x="4808984" y="2420888"/>
            <a:ext cx="4955832" cy="3895671"/>
          </a:xfrm>
          <a:prstGeom prst="rect">
            <a:avLst/>
          </a:prstGeom>
        </p:spPr>
      </p:pic>
      <p:sp>
        <p:nvSpPr>
          <p:cNvPr id="16" name="スライド番号プレースホルダー 15">
            <a:extLst>
              <a:ext uri="{FF2B5EF4-FFF2-40B4-BE49-F238E27FC236}">
                <a16:creationId xmlns:a16="http://schemas.microsoft.com/office/drawing/2014/main" id="{CEB7BC59-7838-05BE-1046-37F2C39A38E0}"/>
              </a:ext>
            </a:extLst>
          </p:cNvPr>
          <p:cNvSpPr>
            <a:spLocks noGrp="1"/>
          </p:cNvSpPr>
          <p:nvPr>
            <p:ph type="sldNum" sz="quarter" idx="12"/>
          </p:nvPr>
        </p:nvSpPr>
        <p:spPr>
          <a:xfrm>
            <a:off x="7584080" y="1972"/>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24</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3BDCD22-B63B-4D70-BDAE-3E6752147511}"/>
              </a:ext>
            </a:extLst>
          </p:cNvPr>
          <p:cNvSpPr txBox="1"/>
          <p:nvPr/>
        </p:nvSpPr>
        <p:spPr>
          <a:xfrm>
            <a:off x="7833320" y="6536377"/>
            <a:ext cx="1944216"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出典：環境省・経産省資料</a:t>
            </a:r>
          </a:p>
        </p:txBody>
      </p:sp>
    </p:spTree>
    <p:extLst>
      <p:ext uri="{BB962C8B-B14F-4D97-AF65-F5344CB8AC3E}">
        <p14:creationId xmlns:p14="http://schemas.microsoft.com/office/powerpoint/2010/main" val="2764525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75664FB2-535D-CDA9-6706-B3C742F8ABC6}"/>
              </a:ext>
            </a:extLst>
          </p:cNvPr>
          <p:cNvGrpSpPr/>
          <p:nvPr/>
        </p:nvGrpSpPr>
        <p:grpSpPr>
          <a:xfrm>
            <a:off x="416496" y="1739062"/>
            <a:ext cx="9001000" cy="4714274"/>
            <a:chOff x="560512" y="2339129"/>
            <a:chExt cx="7776864" cy="4073133"/>
          </a:xfrm>
        </p:grpSpPr>
        <p:pic>
          <p:nvPicPr>
            <p:cNvPr id="4" name="図 3">
              <a:extLst>
                <a:ext uri="{FF2B5EF4-FFF2-40B4-BE49-F238E27FC236}">
                  <a16:creationId xmlns:a16="http://schemas.microsoft.com/office/drawing/2014/main" id="{11A53E6B-C770-568B-A89E-E2671C7DBDCD}"/>
                </a:ext>
              </a:extLst>
            </p:cNvPr>
            <p:cNvPicPr>
              <a:picLocks noChangeAspect="1"/>
            </p:cNvPicPr>
            <p:nvPr/>
          </p:nvPicPr>
          <p:blipFill>
            <a:blip r:embed="rId2"/>
            <a:stretch>
              <a:fillRect/>
            </a:stretch>
          </p:blipFill>
          <p:spPr>
            <a:xfrm>
              <a:off x="560512" y="2339129"/>
              <a:ext cx="7776864" cy="4073133"/>
            </a:xfrm>
            <a:prstGeom prst="rect">
              <a:avLst/>
            </a:prstGeom>
          </p:spPr>
        </p:pic>
        <p:sp>
          <p:nvSpPr>
            <p:cNvPr id="6" name="正方形/長方形 5">
              <a:extLst>
                <a:ext uri="{FF2B5EF4-FFF2-40B4-BE49-F238E27FC236}">
                  <a16:creationId xmlns:a16="http://schemas.microsoft.com/office/drawing/2014/main" id="{168E29A9-F311-FEC2-0E78-5EF44F0BECC0}"/>
                </a:ext>
              </a:extLst>
            </p:cNvPr>
            <p:cNvSpPr/>
            <p:nvPr/>
          </p:nvSpPr>
          <p:spPr>
            <a:xfrm>
              <a:off x="8086749" y="6147762"/>
              <a:ext cx="250627" cy="244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24E8F7AB-BDE9-8CB2-B883-E5EE390DB623}"/>
              </a:ext>
            </a:extLst>
          </p:cNvPr>
          <p:cNvSpPr>
            <a:spLocks noGrp="1"/>
          </p:cNvSpPr>
          <p:nvPr>
            <p:ph type="title"/>
          </p:nvPr>
        </p:nvSpPr>
        <p:spPr>
          <a:xfrm>
            <a:off x="87294" y="332656"/>
            <a:ext cx="2993497"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世界の異常気象</a:t>
            </a:r>
          </a:p>
        </p:txBody>
      </p:sp>
      <p:sp>
        <p:nvSpPr>
          <p:cNvPr id="5" name="正方形/長方形 4">
            <a:extLst>
              <a:ext uri="{FF2B5EF4-FFF2-40B4-BE49-F238E27FC236}">
                <a16:creationId xmlns:a16="http://schemas.microsoft.com/office/drawing/2014/main" id="{9AF3AD34-E250-A1D0-115F-15C0DD660DB6}"/>
              </a:ext>
            </a:extLst>
          </p:cNvPr>
          <p:cNvSpPr/>
          <p:nvPr/>
        </p:nvSpPr>
        <p:spPr>
          <a:xfrm>
            <a:off x="212988" y="892778"/>
            <a:ext cx="9551828" cy="707886"/>
          </a:xfrm>
          <a:prstGeom prst="rect">
            <a:avLst/>
          </a:prstGeom>
          <a:ln w="28575">
            <a:solidFill>
              <a:srgbClr val="006600"/>
            </a:solidFill>
          </a:ln>
        </p:spPr>
        <p:txBody>
          <a:bodyPr wrap="square">
            <a:spAutoFit/>
          </a:bodyPr>
          <a:lstStyle/>
          <a:p>
            <a:pPr marL="342900" indent="-3429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近年、世界中で異常気象が頻発しており、気候変動の影響が指摘されている事例もある。</a:t>
            </a:r>
            <a:endParaRPr lang="en-US" altLang="ja-JP" sz="20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今後、こうした</a:t>
            </a:r>
            <a:r>
              <a:rPr lang="ja-JP" altLang="en-US" sz="2000" b="1" u="sng" dirty="0">
                <a:latin typeface="Meiryo UI" panose="020B0604030504040204" pitchFamily="50" charset="-128"/>
                <a:ea typeface="Meiryo UI" panose="020B0604030504040204" pitchFamily="50" charset="-128"/>
              </a:rPr>
              <a:t>極端な気象現象が、より強大、頻繁になる可能性</a:t>
            </a:r>
            <a:r>
              <a:rPr lang="ja-JP" altLang="en-US" sz="2000" dirty="0">
                <a:latin typeface="Meiryo UI" panose="020B0604030504040204" pitchFamily="50" charset="-128"/>
                <a:ea typeface="Meiryo UI" panose="020B0604030504040204" pitchFamily="50" charset="-128"/>
              </a:rPr>
              <a:t>が予測されている。</a:t>
            </a:r>
            <a:endParaRPr lang="en-US" altLang="ja-JP" sz="2000"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25</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1" name="角丸四角形 3">
            <a:extLst>
              <a:ext uri="{FF2B5EF4-FFF2-40B4-BE49-F238E27FC236}">
                <a16:creationId xmlns:a16="http://schemas.microsoft.com/office/drawing/2014/main" id="{EA15B3EF-390B-41D9-84C6-4B6380171B65}"/>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12" name="スライド番号プレースホルダー 15">
            <a:extLst>
              <a:ext uri="{FF2B5EF4-FFF2-40B4-BE49-F238E27FC236}">
                <a16:creationId xmlns:a16="http://schemas.microsoft.com/office/drawing/2014/main" id="{FC94B591-02D1-4FEC-A3F1-EE97533AB581}"/>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25</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DB1CF1DB-ABBE-470C-AD8E-13709AE8F704}"/>
              </a:ext>
            </a:extLst>
          </p:cNvPr>
          <p:cNvSpPr txBox="1"/>
          <p:nvPr/>
        </p:nvSpPr>
        <p:spPr>
          <a:xfrm>
            <a:off x="7833320" y="6536377"/>
            <a:ext cx="1944216"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出典：環境省・経産省資料</a:t>
            </a:r>
          </a:p>
        </p:txBody>
      </p:sp>
    </p:spTree>
    <p:extLst>
      <p:ext uri="{BB962C8B-B14F-4D97-AF65-F5344CB8AC3E}">
        <p14:creationId xmlns:p14="http://schemas.microsoft.com/office/powerpoint/2010/main" val="1320838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E8F7AB-BDE9-8CB2-B883-E5EE390DB623}"/>
              </a:ext>
            </a:extLst>
          </p:cNvPr>
          <p:cNvSpPr>
            <a:spLocks noGrp="1"/>
          </p:cNvSpPr>
          <p:nvPr>
            <p:ph type="title"/>
          </p:nvPr>
        </p:nvSpPr>
        <p:spPr>
          <a:xfrm>
            <a:off x="87294" y="332656"/>
            <a:ext cx="7890042" cy="518216"/>
          </a:xfrm>
        </p:spPr>
        <p:txBody>
          <a:bodyPr>
            <a:normAutofit/>
          </a:bodyPr>
          <a:lstStyle/>
          <a:p>
            <a:pPr algn="l"/>
            <a:r>
              <a:rPr kumimoji="1" lang="en-US" altLang="ja-JP" sz="2700" dirty="0">
                <a:latin typeface="BIZ UDPゴシック" panose="020B0400000000000000" pitchFamily="50" charset="-128"/>
                <a:ea typeface="BIZ UDPゴシック" panose="020B0400000000000000" pitchFamily="50" charset="-128"/>
              </a:rPr>
              <a:t>COP28</a:t>
            </a:r>
            <a:r>
              <a:rPr kumimoji="1" lang="ja-JP" altLang="en-US" sz="2700" dirty="0">
                <a:latin typeface="BIZ UDPゴシック" panose="020B0400000000000000" pitchFamily="50" charset="-128"/>
                <a:ea typeface="BIZ UDPゴシック" panose="020B0400000000000000" pitchFamily="50" charset="-128"/>
              </a:rPr>
              <a:t>（グローバルストックテイク：</a:t>
            </a:r>
            <a:r>
              <a:rPr kumimoji="1" lang="en-US" altLang="ja-JP" sz="2700" dirty="0">
                <a:latin typeface="BIZ UDPゴシック" panose="020B0400000000000000" pitchFamily="50" charset="-128"/>
                <a:ea typeface="BIZ UDPゴシック" panose="020B0400000000000000" pitchFamily="50" charset="-128"/>
              </a:rPr>
              <a:t>GST</a:t>
            </a:r>
            <a:r>
              <a:rPr kumimoji="1" lang="ja-JP" altLang="en-US" sz="2700" dirty="0">
                <a:latin typeface="BIZ UDPゴシック" panose="020B0400000000000000" pitchFamily="50" charset="-128"/>
                <a:ea typeface="BIZ UDPゴシック" panose="020B0400000000000000" pitchFamily="50" charset="-128"/>
              </a:rPr>
              <a:t>）の概要</a:t>
            </a:r>
          </a:p>
        </p:txBody>
      </p:sp>
      <p:sp>
        <p:nvSpPr>
          <p:cNvPr id="5" name="正方形/長方形 4">
            <a:extLst>
              <a:ext uri="{FF2B5EF4-FFF2-40B4-BE49-F238E27FC236}">
                <a16:creationId xmlns:a16="http://schemas.microsoft.com/office/drawing/2014/main" id="{9AF3AD34-E250-A1D0-115F-15C0DD660DB6}"/>
              </a:ext>
            </a:extLst>
          </p:cNvPr>
          <p:cNvSpPr/>
          <p:nvPr/>
        </p:nvSpPr>
        <p:spPr>
          <a:xfrm>
            <a:off x="212988" y="1343665"/>
            <a:ext cx="9420532" cy="4893647"/>
          </a:xfrm>
          <a:prstGeom prst="rect">
            <a:avLst/>
          </a:prstGeom>
          <a:ln w="28575">
            <a:noFill/>
          </a:ln>
        </p:spPr>
        <p:txBody>
          <a:bodyPr wrap="square">
            <a:spAutoFit/>
          </a:bodyPr>
          <a:lstStyle/>
          <a:p>
            <a:pPr marL="342900" indent="-342900">
              <a:buFont typeface="Wingdings" panose="05000000000000000000" pitchFamily="2" charset="2"/>
              <a:buChar char="Ø"/>
            </a:pPr>
            <a:r>
              <a:rPr lang="ja-JP" altLang="en-US" sz="1800" dirty="0">
                <a:latin typeface="BIZ UDPゴシック" panose="020B0400000000000000" pitchFamily="50" charset="-128"/>
                <a:ea typeface="BIZ UDPゴシック" panose="020B0400000000000000" pitchFamily="50" charset="-128"/>
              </a:rPr>
              <a:t>温暖化を</a:t>
            </a:r>
            <a:r>
              <a:rPr lang="en-US" altLang="ja-JP" sz="1800" dirty="0">
                <a:latin typeface="BIZ UDPゴシック" panose="020B0400000000000000" pitchFamily="50" charset="-128"/>
                <a:ea typeface="BIZ UDPゴシック" panose="020B0400000000000000" pitchFamily="50" charset="-128"/>
              </a:rPr>
              <a:t>1.5℃</a:t>
            </a:r>
            <a:r>
              <a:rPr lang="ja-JP" altLang="en-US" sz="1800" dirty="0">
                <a:latin typeface="BIZ UDPゴシック" panose="020B0400000000000000" pitchFamily="50" charset="-128"/>
                <a:ea typeface="BIZ UDPゴシック" panose="020B0400000000000000" pitchFamily="50" charset="-128"/>
              </a:rPr>
              <a:t>に抑えるには、</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世界の温室効果ガス排出量を</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2025</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年までにピークアウト、</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2019</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年比で</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2030</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年までに</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43</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％削減、</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2035</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年までに</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60</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％削減</a:t>
            </a:r>
            <a:r>
              <a:rPr lang="ja-JP" altLang="en-US" sz="1800" dirty="0">
                <a:latin typeface="BIZ UDPゴシック" panose="020B0400000000000000" pitchFamily="50" charset="-128"/>
                <a:ea typeface="BIZ UDPゴシック" panose="020B0400000000000000" pitchFamily="50" charset="-128"/>
              </a:rPr>
              <a:t>し、</a:t>
            </a:r>
            <a:r>
              <a:rPr lang="en-US" altLang="ja-JP" sz="1800" dirty="0">
                <a:latin typeface="BIZ UDPゴシック" panose="020B0400000000000000" pitchFamily="50" charset="-128"/>
                <a:ea typeface="BIZ UDPゴシック" panose="020B0400000000000000" pitchFamily="50" charset="-128"/>
              </a:rPr>
              <a:t>2050</a:t>
            </a:r>
            <a:r>
              <a:rPr lang="ja-JP" altLang="en-US" sz="1800" dirty="0">
                <a:latin typeface="BIZ UDPゴシック" panose="020B0400000000000000" pitchFamily="50" charset="-128"/>
                <a:ea typeface="BIZ UDPゴシック" panose="020B0400000000000000" pitchFamily="50" charset="-128"/>
              </a:rPr>
              <a:t>年までに</a:t>
            </a:r>
            <a:r>
              <a:rPr lang="en-US" altLang="ja-JP" sz="1800" dirty="0">
                <a:latin typeface="BIZ UDPゴシック" panose="020B0400000000000000" pitchFamily="50" charset="-128"/>
                <a:ea typeface="BIZ UDPゴシック" panose="020B0400000000000000" pitchFamily="50" charset="-128"/>
              </a:rPr>
              <a:t>CO2</a:t>
            </a:r>
            <a:r>
              <a:rPr lang="ja-JP" altLang="en-US" sz="1800" dirty="0">
                <a:latin typeface="BIZ UDPゴシック" panose="020B0400000000000000" pitchFamily="50" charset="-128"/>
                <a:ea typeface="BIZ UDPゴシック" panose="020B0400000000000000" pitchFamily="50" charset="-128"/>
              </a:rPr>
              <a:t>排出量を正味ゼロにすることを認識</a:t>
            </a:r>
            <a:endParaRPr lang="en-US" altLang="ja-JP" sz="18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ja-JP" altLang="en-US" sz="1800" dirty="0">
                <a:latin typeface="BIZ UDPゴシック" panose="020B0400000000000000" pitchFamily="50" charset="-128"/>
                <a:ea typeface="BIZ UDPゴシック" panose="020B0400000000000000" pitchFamily="50" charset="-128"/>
              </a:rPr>
              <a:t>各国の異なる国情、経路、アプローチを許容しながら、</a:t>
            </a:r>
            <a:r>
              <a:rPr lang="en-US" altLang="ja-JP" sz="1800" dirty="0">
                <a:latin typeface="BIZ UDPゴシック" panose="020B0400000000000000" pitchFamily="50" charset="-128"/>
                <a:ea typeface="BIZ UDPゴシック" panose="020B0400000000000000" pitchFamily="50" charset="-128"/>
              </a:rPr>
              <a:t>1.5℃</a:t>
            </a:r>
            <a:r>
              <a:rPr lang="ja-JP" altLang="en-US" sz="1800" dirty="0">
                <a:latin typeface="BIZ UDPゴシック" panose="020B0400000000000000" pitchFamily="50" charset="-128"/>
                <a:ea typeface="BIZ UDPゴシック" panose="020B0400000000000000" pitchFamily="50" charset="-128"/>
              </a:rPr>
              <a:t>に向けグローバルで目指す努力を明示。</a:t>
            </a:r>
            <a:endParaRPr lang="en-US" altLang="ja-JP" sz="18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2030</a:t>
            </a:r>
            <a:r>
              <a:rPr lang="ja-JP" altLang="en-US" sz="1600" dirty="0">
                <a:latin typeface="BIZ UDPゴシック" panose="020B0400000000000000" pitchFamily="50" charset="-128"/>
                <a:ea typeface="BIZ UDPゴシック" panose="020B0400000000000000" pitchFamily="50" charset="-128"/>
              </a:rPr>
              <a:t>年までに再エネ発電容量を世界全体で</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倍、省エネ改善率を世界平均で２倍 </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排出削減対策が講じられていない石炭火力発電のフェーズダウンの加速 </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エネルギーシステムにおける化石燃料からの移行、今後</a:t>
            </a:r>
            <a:r>
              <a:rPr lang="en-US" altLang="ja-JP" sz="1600" dirty="0">
                <a:latin typeface="BIZ UDPゴシック" panose="020B0400000000000000" pitchFamily="50" charset="-128"/>
                <a:ea typeface="BIZ UDPゴシック" panose="020B0400000000000000" pitchFamily="50" charset="-128"/>
              </a:rPr>
              <a:t>10</a:t>
            </a:r>
            <a:r>
              <a:rPr lang="ja-JP" altLang="en-US" sz="1600" dirty="0">
                <a:latin typeface="BIZ UDPゴシック" panose="020B0400000000000000" pitchFamily="50" charset="-128"/>
                <a:ea typeface="BIZ UDPゴシック" panose="020B0400000000000000" pitchFamily="50" charset="-128"/>
              </a:rPr>
              <a:t>年間の行動の加速 </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ゼロ・低排出技術（再エネ、原子力、</a:t>
            </a:r>
            <a:r>
              <a:rPr lang="en-US" altLang="ja-JP" sz="1600" dirty="0">
                <a:latin typeface="BIZ UDPゴシック" panose="020B0400000000000000" pitchFamily="50" charset="-128"/>
                <a:ea typeface="BIZ UDPゴシック" panose="020B0400000000000000" pitchFamily="50" charset="-128"/>
              </a:rPr>
              <a:t>CCUS</a:t>
            </a:r>
            <a:r>
              <a:rPr lang="ja-JP" altLang="en-US" sz="1600" dirty="0">
                <a:latin typeface="BIZ UDPゴシック" panose="020B0400000000000000" pitchFamily="50" charset="-128"/>
                <a:ea typeface="BIZ UDPゴシック" panose="020B0400000000000000" pitchFamily="50" charset="-128"/>
              </a:rPr>
              <a:t>、低排出水素）の加速化 </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道路部門の脱炭素化の加速（</a:t>
            </a:r>
            <a:r>
              <a:rPr lang="en-US" altLang="ja-JP" sz="1600" dirty="0">
                <a:latin typeface="BIZ UDPゴシック" panose="020B0400000000000000" pitchFamily="50" charset="-128"/>
                <a:ea typeface="BIZ UDPゴシック" panose="020B0400000000000000" pitchFamily="50" charset="-128"/>
              </a:rPr>
              <a:t>ZEV</a:t>
            </a:r>
            <a:r>
              <a:rPr lang="ja-JP" altLang="en-US" sz="1600" dirty="0">
                <a:latin typeface="BIZ UDPゴシック" panose="020B0400000000000000" pitchFamily="50" charset="-128"/>
                <a:ea typeface="BIZ UDPゴシック" panose="020B0400000000000000" pitchFamily="50" charset="-128"/>
              </a:rPr>
              <a:t>、低排出車含む）</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非</a:t>
            </a:r>
            <a:r>
              <a:rPr lang="en-US" altLang="ja-JP" sz="1600" dirty="0">
                <a:latin typeface="BIZ UDPゴシック" panose="020B0400000000000000" pitchFamily="50" charset="-128"/>
                <a:ea typeface="BIZ UDPゴシック" panose="020B0400000000000000" pitchFamily="50" charset="-128"/>
              </a:rPr>
              <a:t>CO</a:t>
            </a:r>
            <a:r>
              <a:rPr lang="en-US" altLang="ja-JP" sz="1600" baseline="-25000" dirty="0">
                <a:latin typeface="BIZ UDPゴシック" panose="020B0400000000000000" pitchFamily="50" charset="-128"/>
                <a:ea typeface="BIZ UDPゴシック" panose="020B0400000000000000" pitchFamily="50" charset="-128"/>
              </a:rPr>
              <a:t>2</a:t>
            </a:r>
            <a:r>
              <a:rPr lang="ja-JP" altLang="en-US" sz="1600" dirty="0">
                <a:latin typeface="BIZ UDPゴシック" panose="020B0400000000000000" pitchFamily="50" charset="-128"/>
                <a:ea typeface="BIZ UDPゴシック" panose="020B0400000000000000" pitchFamily="50" charset="-128"/>
              </a:rPr>
              <a:t>ガス（メタン含む）の大幅な削減加速</a:t>
            </a:r>
            <a:endParaRPr lang="en-US" altLang="ja-JP" sz="16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ja-JP" altLang="en-US" sz="1800" dirty="0">
                <a:latin typeface="BIZ UDPゴシック" panose="020B0400000000000000" pitchFamily="50" charset="-128"/>
                <a:ea typeface="BIZ UDPゴシック" panose="020B0400000000000000" pitchFamily="50" charset="-128"/>
              </a:rPr>
              <a:t>エネルギー安全保障を踏まえた移行燃料の役割</a:t>
            </a:r>
            <a:endParaRPr lang="en-US" altLang="ja-JP" sz="18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ja-JP" altLang="en-US" sz="1800" dirty="0">
                <a:latin typeface="BIZ UDPゴシック" panose="020B0400000000000000" pitchFamily="50" charset="-128"/>
                <a:ea typeface="BIZ UDPゴシック" panose="020B0400000000000000" pitchFamily="50" charset="-128"/>
              </a:rPr>
              <a:t>パリ協定</a:t>
            </a:r>
            <a:r>
              <a:rPr lang="en-US" altLang="ja-JP" sz="1800" dirty="0">
                <a:latin typeface="BIZ UDPゴシック" panose="020B0400000000000000" pitchFamily="50" charset="-128"/>
                <a:ea typeface="BIZ UDPゴシック" panose="020B0400000000000000" pitchFamily="50" charset="-128"/>
              </a:rPr>
              <a:t>6</a:t>
            </a:r>
            <a:r>
              <a:rPr lang="ja-JP" altLang="en-US" sz="1800" dirty="0">
                <a:latin typeface="BIZ UDPゴシック" panose="020B0400000000000000" pitchFamily="50" charset="-128"/>
                <a:ea typeface="BIZ UDPゴシック" panose="020B0400000000000000" pitchFamily="50" charset="-128"/>
              </a:rPr>
              <a:t>条の活用含む国内緩和施策の加速</a:t>
            </a:r>
            <a:endParaRPr lang="en-US" altLang="ja-JP" sz="18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市民、企業、金融機関、都市及び自治体の重要な役割と積極的な関与</a:t>
            </a:r>
            <a:r>
              <a:rPr lang="ja-JP" altLang="en-US" sz="1800" u="sng" dirty="0">
                <a:uFill>
                  <a:solidFill>
                    <a:srgbClr val="FF0000"/>
                  </a:solidFill>
                </a:uFill>
                <a:latin typeface="BIZ UDPゴシック" panose="020B0400000000000000" pitchFamily="50" charset="-128"/>
                <a:ea typeface="BIZ UDPゴシック" panose="020B0400000000000000" pitchFamily="50" charset="-128"/>
              </a:rPr>
              <a:t>　　</a:t>
            </a:r>
            <a:endParaRPr lang="en-US" altLang="ja-JP" sz="1800" u="sng" dirty="0">
              <a:uFill>
                <a:solidFill>
                  <a:srgbClr val="FF0000"/>
                </a:solidFill>
              </a:uFill>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ja-JP" altLang="en-US" sz="1800" dirty="0">
                <a:latin typeface="BIZ UDPゴシック" panose="020B0400000000000000" pitchFamily="50" charset="-128"/>
                <a:ea typeface="BIZ UDPゴシック" panose="020B0400000000000000" pitchFamily="50" charset="-128"/>
              </a:rPr>
              <a:t>昆明・モントリオール生物多様性枠組に沿った自然・生態系保全の重要性（森林減少の反転を含む）</a:t>
            </a:r>
            <a:endParaRPr lang="en-US" altLang="ja-JP" sz="18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循環経済アプローチを含む持続可能なライフスタイルと持続可能な消費・生産パターンへの移行</a:t>
            </a:r>
            <a:endParaRPr lang="en-US" altLang="ja-JP" sz="1800" u="heavy" dirty="0">
              <a:uFill>
                <a:solidFill>
                  <a:srgbClr val="FF0000"/>
                </a:solidFill>
              </a:uFill>
              <a:latin typeface="BIZ UDPゴシック" panose="020B0400000000000000" pitchFamily="50" charset="-128"/>
              <a:ea typeface="BIZ UDPゴシック" panose="020B0400000000000000"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26</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09B4A382-99E8-CA93-E037-E867FD62C339}"/>
              </a:ext>
            </a:extLst>
          </p:cNvPr>
          <p:cNvSpPr/>
          <p:nvPr/>
        </p:nvSpPr>
        <p:spPr>
          <a:xfrm>
            <a:off x="87294" y="976949"/>
            <a:ext cx="3857594"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lang="ja-JP" altLang="en-US" sz="2000" spc="-100" dirty="0">
                <a:latin typeface="Meiryo UI" panose="020B0604030504040204" pitchFamily="50" charset="-128"/>
                <a:ea typeface="Meiryo UI" panose="020B0604030504040204" pitchFamily="50" charset="-128"/>
              </a:rPr>
              <a:t>緩和</a:t>
            </a:r>
            <a:r>
              <a:rPr lang="en-US" altLang="ja-JP" sz="2000" spc="-100" dirty="0">
                <a:latin typeface="Meiryo UI" panose="020B0604030504040204" pitchFamily="50" charset="-128"/>
                <a:ea typeface="Meiryo UI" panose="020B0604030504040204" pitchFamily="50" charset="-128"/>
              </a:rPr>
              <a:t>】</a:t>
            </a:r>
          </a:p>
        </p:txBody>
      </p:sp>
      <p:sp>
        <p:nvSpPr>
          <p:cNvPr id="8" name="タイトル 1">
            <a:extLst>
              <a:ext uri="{FF2B5EF4-FFF2-40B4-BE49-F238E27FC236}">
                <a16:creationId xmlns:a16="http://schemas.microsoft.com/office/drawing/2014/main" id="{BEC40FE7-CB13-48B7-9BC3-B090DC2EA07B}"/>
              </a:ext>
            </a:extLst>
          </p:cNvPr>
          <p:cNvSpPr txBox="1">
            <a:spLocks/>
          </p:cNvSpPr>
          <p:nvPr/>
        </p:nvSpPr>
        <p:spPr>
          <a:xfrm>
            <a:off x="3164771" y="750544"/>
            <a:ext cx="6737914" cy="518216"/>
          </a:xfrm>
          <a:prstGeom prst="rect">
            <a:avLst/>
          </a:prstGeom>
        </p:spPr>
        <p:txBody>
          <a:bodyPr vert="horz" lIns="91440" tIns="45720" rIns="91440" bIns="45720" rtlCol="0" anchor="ctr">
            <a:norm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en-US" altLang="ja-JP" sz="1400" dirty="0">
                <a:latin typeface="BIZ UDPゴシック" panose="020B0400000000000000" pitchFamily="50" charset="-128"/>
                <a:ea typeface="BIZ UDPゴシック" panose="020B0400000000000000" pitchFamily="50" charset="-128"/>
              </a:rPr>
              <a:t>※GST</a:t>
            </a:r>
            <a:r>
              <a:rPr lang="ja-JP" altLang="en-US" sz="1400" dirty="0">
                <a:latin typeface="BIZ UDPゴシック" panose="020B0400000000000000" pitchFamily="50" charset="-128"/>
                <a:ea typeface="BIZ UDPゴシック" panose="020B0400000000000000" pitchFamily="50" charset="-128"/>
              </a:rPr>
              <a:t>：パリ協定に基づいて実施される、気候変動に関する世界全体での進捗評価</a:t>
            </a:r>
          </a:p>
        </p:txBody>
      </p:sp>
      <p:sp>
        <p:nvSpPr>
          <p:cNvPr id="9" name="角丸四角形 3">
            <a:extLst>
              <a:ext uri="{FF2B5EF4-FFF2-40B4-BE49-F238E27FC236}">
                <a16:creationId xmlns:a16="http://schemas.microsoft.com/office/drawing/2014/main" id="{006416D4-8ED1-43E2-BCD7-F2D3FFDC3B64}"/>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11" name="スライド番号プレースホルダー 15">
            <a:extLst>
              <a:ext uri="{FF2B5EF4-FFF2-40B4-BE49-F238E27FC236}">
                <a16:creationId xmlns:a16="http://schemas.microsoft.com/office/drawing/2014/main" id="{B9FFC0D7-8DB3-4089-94C1-17D46A7A6402}"/>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26</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079E62E3-1E57-4F1C-884C-FD8EAFB34B5E}"/>
              </a:ext>
            </a:extLst>
          </p:cNvPr>
          <p:cNvSpPr txBox="1"/>
          <p:nvPr/>
        </p:nvSpPr>
        <p:spPr>
          <a:xfrm>
            <a:off x="7833320" y="6536377"/>
            <a:ext cx="1944216"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出典：環境省・経産省資料</a:t>
            </a:r>
          </a:p>
        </p:txBody>
      </p:sp>
    </p:spTree>
    <p:extLst>
      <p:ext uri="{BB962C8B-B14F-4D97-AF65-F5344CB8AC3E}">
        <p14:creationId xmlns:p14="http://schemas.microsoft.com/office/powerpoint/2010/main" val="1346907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27</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652E984A-10C4-7ED7-CC99-E2640B680C01}"/>
              </a:ext>
            </a:extLst>
          </p:cNvPr>
          <p:cNvSpPr/>
          <p:nvPr/>
        </p:nvSpPr>
        <p:spPr>
          <a:xfrm>
            <a:off x="212988" y="1355590"/>
            <a:ext cx="9605718" cy="2585323"/>
          </a:xfrm>
          <a:prstGeom prst="rect">
            <a:avLst/>
          </a:prstGeom>
          <a:ln w="28575">
            <a:noFill/>
          </a:ln>
        </p:spPr>
        <p:txBody>
          <a:bodyPr wrap="square">
            <a:spAutoFit/>
          </a:bodyPr>
          <a:lstStyle/>
          <a:p>
            <a:pPr marL="342900" indent="-342900">
              <a:buFont typeface="Wingdings" panose="05000000000000000000" pitchFamily="2" charset="2"/>
              <a:buChar char="Ø"/>
            </a:pPr>
            <a:r>
              <a:rPr lang="en-US" altLang="ja-JP" sz="1800" dirty="0">
                <a:latin typeface="BIZ UDPゴシック" panose="020B0400000000000000" pitchFamily="50" charset="-128"/>
                <a:ea typeface="BIZ UDPゴシック" panose="020B0400000000000000" pitchFamily="50" charset="-128"/>
              </a:rPr>
              <a:t>2024</a:t>
            </a:r>
            <a:r>
              <a:rPr lang="ja-JP" altLang="en-US" sz="1800" dirty="0">
                <a:latin typeface="BIZ UDPゴシック" panose="020B0400000000000000" pitchFamily="50" charset="-128"/>
                <a:ea typeface="BIZ UDPゴシック" panose="020B0400000000000000" pitchFamily="50" charset="-128"/>
              </a:rPr>
              <a:t>年末までにパリ協定の気温目標（</a:t>
            </a:r>
            <a:r>
              <a:rPr lang="en-US" altLang="ja-JP" sz="1800" dirty="0">
                <a:latin typeface="BIZ UDPゴシック" panose="020B0400000000000000" pitchFamily="50" charset="-128"/>
                <a:ea typeface="BIZ UDPゴシック" panose="020B0400000000000000" pitchFamily="50" charset="-128"/>
              </a:rPr>
              <a:t>1.5℃</a:t>
            </a:r>
            <a:r>
              <a:rPr lang="ja-JP" altLang="en-US" sz="1800" dirty="0">
                <a:latin typeface="BIZ UDPゴシック" panose="020B0400000000000000" pitchFamily="50" charset="-128"/>
                <a:ea typeface="BIZ UDPゴシック" panose="020B0400000000000000" pitchFamily="50" charset="-128"/>
              </a:rPr>
              <a:t>目標）に整合していない、あるいは未提出の締約国に対して、必要に応じて</a:t>
            </a:r>
            <a:r>
              <a:rPr lang="en-US" altLang="ja-JP" sz="1800" dirty="0">
                <a:latin typeface="BIZ UDPゴシック" panose="020B0400000000000000" pitchFamily="50" charset="-128"/>
                <a:ea typeface="BIZ UDPゴシック" panose="020B0400000000000000" pitchFamily="50" charset="-128"/>
              </a:rPr>
              <a:t>NDC</a:t>
            </a:r>
            <a:r>
              <a:rPr lang="ja-JP" altLang="en-US" sz="1800" dirty="0">
                <a:latin typeface="BIZ UDPゴシック" panose="020B0400000000000000" pitchFamily="50" charset="-128"/>
                <a:ea typeface="BIZ UDPゴシック" panose="020B0400000000000000" pitchFamily="50" charset="-128"/>
              </a:rPr>
              <a:t>における</a:t>
            </a:r>
            <a:r>
              <a:rPr lang="en-US" altLang="ja-JP" sz="1800" dirty="0">
                <a:latin typeface="BIZ UDPゴシック" panose="020B0400000000000000" pitchFamily="50" charset="-128"/>
                <a:ea typeface="BIZ UDPゴシック" panose="020B0400000000000000" pitchFamily="50" charset="-128"/>
              </a:rPr>
              <a:t>2030</a:t>
            </a:r>
            <a:r>
              <a:rPr lang="ja-JP" altLang="en-US" sz="1800" dirty="0">
                <a:latin typeface="BIZ UDPゴシック" panose="020B0400000000000000" pitchFamily="50" charset="-128"/>
                <a:ea typeface="BIZ UDPゴシック" panose="020B0400000000000000" pitchFamily="50" charset="-128"/>
              </a:rPr>
              <a:t>年目標を再検討し、強化するよう要請する </a:t>
            </a:r>
            <a:endParaRPr lang="en-US" altLang="ja-JP" sz="18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ja-JP" altLang="en-US" sz="1800" dirty="0">
                <a:latin typeface="BIZ UDPゴシック" panose="020B0400000000000000" pitchFamily="50" charset="-128"/>
                <a:ea typeface="BIZ UDPゴシック" panose="020B0400000000000000" pitchFamily="50" charset="-128"/>
              </a:rPr>
              <a:t>すべての締約国に対し、次期</a:t>
            </a:r>
            <a:r>
              <a:rPr lang="en-US" altLang="ja-JP" sz="1800" dirty="0">
                <a:latin typeface="BIZ UDPゴシック" panose="020B0400000000000000" pitchFamily="50" charset="-128"/>
                <a:ea typeface="BIZ UDPゴシック" panose="020B0400000000000000" pitchFamily="50" charset="-128"/>
              </a:rPr>
              <a:t>NDC</a:t>
            </a:r>
            <a:r>
              <a:rPr lang="ja-JP" altLang="en-US" sz="1800" dirty="0">
                <a:latin typeface="BIZ UDPゴシック" panose="020B0400000000000000" pitchFamily="50" charset="-128"/>
                <a:ea typeface="BIZ UDPゴシック" panose="020B0400000000000000" pitchFamily="50" charset="-128"/>
              </a:rPr>
              <a:t>において、全ての温室効果ガス、セクター、カテゴリーをカバーし、</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最新の科学に基づき、 </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1.5℃</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目標に整合した、野心的な排出削減目標を提示</a:t>
            </a:r>
            <a:r>
              <a:rPr lang="ja-JP" altLang="en-US" sz="1800" dirty="0">
                <a:latin typeface="BIZ UDPゴシック" panose="020B0400000000000000" pitchFamily="50" charset="-128"/>
                <a:ea typeface="BIZ UDPゴシック" panose="020B0400000000000000" pitchFamily="50" charset="-128"/>
              </a:rPr>
              <a:t>するよう促す </a:t>
            </a:r>
            <a:endParaRPr lang="en-US" altLang="ja-JP" sz="18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en-US" altLang="ja-JP" sz="1800" dirty="0">
                <a:latin typeface="BIZ UDPゴシック" panose="020B0400000000000000" pitchFamily="50" charset="-128"/>
                <a:ea typeface="BIZ UDPゴシック" panose="020B0400000000000000" pitchFamily="50" charset="-128"/>
              </a:rPr>
              <a:t>NDC</a:t>
            </a:r>
            <a:r>
              <a:rPr lang="ja-JP" altLang="en-US" sz="1800" dirty="0">
                <a:latin typeface="BIZ UDPゴシック" panose="020B0400000000000000" pitchFamily="50" charset="-128"/>
                <a:ea typeface="BIZ UDPゴシック" panose="020B0400000000000000" pitchFamily="50" charset="-128"/>
              </a:rPr>
              <a:t>を長期目標と整合させるように促す </a:t>
            </a:r>
            <a:endParaRPr lang="en-US" altLang="ja-JP" sz="18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en-US" altLang="ja-JP" sz="1800" dirty="0">
                <a:latin typeface="BIZ UDPゴシック" panose="020B0400000000000000" pitchFamily="50" charset="-128"/>
                <a:ea typeface="BIZ UDPゴシック" panose="020B0400000000000000" pitchFamily="50" charset="-128"/>
              </a:rPr>
              <a:t>GST</a:t>
            </a:r>
            <a:r>
              <a:rPr lang="ja-JP" altLang="en-US" sz="1800" dirty="0">
                <a:latin typeface="BIZ UDPゴシック" panose="020B0400000000000000" pitchFamily="50" charset="-128"/>
                <a:ea typeface="BIZ UDPゴシック" panose="020B0400000000000000" pitchFamily="50" charset="-128"/>
              </a:rPr>
              <a:t>の成果を踏まえつつ、次期</a:t>
            </a:r>
            <a:r>
              <a:rPr lang="en-US" altLang="ja-JP" sz="1800" dirty="0">
                <a:latin typeface="BIZ UDPゴシック" panose="020B0400000000000000" pitchFamily="50" charset="-128"/>
                <a:ea typeface="BIZ UDPゴシック" panose="020B0400000000000000" pitchFamily="50" charset="-128"/>
              </a:rPr>
              <a:t>NDC</a:t>
            </a:r>
            <a:r>
              <a:rPr lang="ja-JP" altLang="en-US" sz="1800" dirty="0">
                <a:latin typeface="BIZ UDPゴシック" panose="020B0400000000000000" pitchFamily="50" charset="-128"/>
                <a:ea typeface="BIZ UDPゴシック" panose="020B0400000000000000" pitchFamily="50" charset="-128"/>
              </a:rPr>
              <a:t>を作成し、どのように情報を得たかに関する情報を提供する</a:t>
            </a:r>
            <a:endParaRPr lang="en-US" altLang="ja-JP" sz="18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221E740C-B5AD-B54F-1F93-0A1B007E49C5}"/>
              </a:ext>
            </a:extLst>
          </p:cNvPr>
          <p:cNvSpPr/>
          <p:nvPr/>
        </p:nvSpPr>
        <p:spPr>
          <a:xfrm>
            <a:off x="87294" y="976949"/>
            <a:ext cx="3857594"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lang="ja-JP" altLang="en-US" sz="2000" spc="-100" dirty="0">
                <a:latin typeface="Meiryo UI" panose="020B0604030504040204" pitchFamily="50" charset="-128"/>
                <a:ea typeface="Meiryo UI" panose="020B0604030504040204" pitchFamily="50" charset="-128"/>
              </a:rPr>
              <a:t>次期</a:t>
            </a:r>
            <a:r>
              <a:rPr lang="en-US" altLang="ja-JP" sz="2000" spc="-100" dirty="0">
                <a:latin typeface="Meiryo UI" panose="020B0604030504040204" pitchFamily="50" charset="-128"/>
                <a:ea typeface="Meiryo UI" panose="020B0604030504040204" pitchFamily="50" charset="-128"/>
              </a:rPr>
              <a:t>NDC</a:t>
            </a:r>
            <a:r>
              <a:rPr lang="ja-JP" altLang="en-US" sz="2000" spc="-100" dirty="0">
                <a:latin typeface="Meiryo UI" panose="020B0604030504040204" pitchFamily="50" charset="-128"/>
                <a:ea typeface="Meiryo UI" panose="020B0604030504040204" pitchFamily="50" charset="-128"/>
              </a:rPr>
              <a:t>について</a:t>
            </a:r>
            <a:r>
              <a:rPr lang="en-US" altLang="ja-JP" sz="2000" spc="-100" dirty="0">
                <a:latin typeface="Meiryo UI" panose="020B0604030504040204" pitchFamily="50" charset="-128"/>
                <a:ea typeface="Meiryo UI" panose="020B0604030504040204" pitchFamily="50" charset="-128"/>
              </a:rPr>
              <a:t>】</a:t>
            </a:r>
          </a:p>
        </p:txBody>
      </p:sp>
      <p:sp>
        <p:nvSpPr>
          <p:cNvPr id="4" name="正方形/長方形 3">
            <a:extLst>
              <a:ext uri="{FF2B5EF4-FFF2-40B4-BE49-F238E27FC236}">
                <a16:creationId xmlns:a16="http://schemas.microsoft.com/office/drawing/2014/main" id="{C85EAF0F-46B4-2A9E-0BD9-25F619D7210B}"/>
              </a:ext>
            </a:extLst>
          </p:cNvPr>
          <p:cNvSpPr/>
          <p:nvPr/>
        </p:nvSpPr>
        <p:spPr>
          <a:xfrm>
            <a:off x="212988" y="4593482"/>
            <a:ext cx="9605718" cy="923330"/>
          </a:xfrm>
          <a:prstGeom prst="rect">
            <a:avLst/>
          </a:prstGeom>
          <a:ln w="28575">
            <a:noFill/>
          </a:ln>
        </p:spPr>
        <p:txBody>
          <a:bodyPr wrap="square">
            <a:spAutoFit/>
          </a:bodyPr>
          <a:lstStyle/>
          <a:p>
            <a:pPr marL="342900" indent="-342900">
              <a:buFont typeface="Wingdings" panose="05000000000000000000" pitchFamily="2" charset="2"/>
              <a:buChar char="Ø"/>
            </a:pP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CMA7</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2025</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年</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11</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月）の少なくとも </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9</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12 </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カ月前に、次期</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NDC</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を事務局に提出することを想起</a:t>
            </a:r>
            <a:r>
              <a:rPr lang="ja-JP" altLang="en-US" sz="1800" dirty="0">
                <a:latin typeface="BIZ UDPゴシック" panose="020B0400000000000000" pitchFamily="50" charset="-128"/>
                <a:ea typeface="BIZ UDPゴシック" panose="020B0400000000000000" pitchFamily="50" charset="-128"/>
              </a:rPr>
              <a:t>する</a:t>
            </a:r>
            <a:endParaRPr lang="en-US" altLang="ja-JP" sz="18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ja-JP" altLang="en-US" sz="1800" dirty="0">
                <a:latin typeface="BIZ UDPゴシック" panose="020B0400000000000000" pitchFamily="50" charset="-128"/>
                <a:ea typeface="BIZ UDPゴシック" panose="020B0400000000000000" pitchFamily="50" charset="-128"/>
              </a:rPr>
              <a:t>締約国に対し、</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2035</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年までの</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NDC</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を</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2025</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年に提出するよう促す</a:t>
            </a:r>
          </a:p>
        </p:txBody>
      </p:sp>
      <p:sp>
        <p:nvSpPr>
          <p:cNvPr id="6" name="正方形/長方形 5">
            <a:extLst>
              <a:ext uri="{FF2B5EF4-FFF2-40B4-BE49-F238E27FC236}">
                <a16:creationId xmlns:a16="http://schemas.microsoft.com/office/drawing/2014/main" id="{356992B2-F930-1773-C70A-92AD8F72447C}"/>
              </a:ext>
            </a:extLst>
          </p:cNvPr>
          <p:cNvSpPr/>
          <p:nvPr/>
        </p:nvSpPr>
        <p:spPr>
          <a:xfrm>
            <a:off x="87294" y="4214841"/>
            <a:ext cx="3857594"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lang="ja-JP" altLang="en-US" sz="2000" spc="-100" dirty="0">
                <a:latin typeface="Meiryo UI" panose="020B0604030504040204" pitchFamily="50" charset="-128"/>
                <a:ea typeface="Meiryo UI" panose="020B0604030504040204" pitchFamily="50" charset="-128"/>
              </a:rPr>
              <a:t>タイムライン</a:t>
            </a:r>
            <a:r>
              <a:rPr lang="en-US" altLang="ja-JP" sz="2000" spc="-100" dirty="0">
                <a:latin typeface="Meiryo UI" panose="020B0604030504040204" pitchFamily="50" charset="-128"/>
                <a:ea typeface="Meiryo UI" panose="020B0604030504040204" pitchFamily="50" charset="-128"/>
              </a:rPr>
              <a:t>】</a:t>
            </a:r>
          </a:p>
        </p:txBody>
      </p:sp>
      <p:sp>
        <p:nvSpPr>
          <p:cNvPr id="12" name="タイトル 1">
            <a:extLst>
              <a:ext uri="{FF2B5EF4-FFF2-40B4-BE49-F238E27FC236}">
                <a16:creationId xmlns:a16="http://schemas.microsoft.com/office/drawing/2014/main" id="{32396ADF-4FE6-44EB-A906-1E2F730C86E9}"/>
              </a:ext>
            </a:extLst>
          </p:cNvPr>
          <p:cNvSpPr txBox="1">
            <a:spLocks/>
          </p:cNvSpPr>
          <p:nvPr/>
        </p:nvSpPr>
        <p:spPr>
          <a:xfrm>
            <a:off x="87294" y="332656"/>
            <a:ext cx="7890042" cy="518216"/>
          </a:xfrm>
          <a:prstGeom prst="rect">
            <a:avLst/>
          </a:prstGeom>
        </p:spPr>
        <p:txBody>
          <a:bodyPr vert="horz" lIns="91440" tIns="45720" rIns="91440" bIns="45720" rtlCol="0" anchor="ctr">
            <a:norm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en-US" altLang="ja-JP" sz="2700">
                <a:latin typeface="BIZ UDPゴシック" panose="020B0400000000000000" pitchFamily="50" charset="-128"/>
                <a:ea typeface="BIZ UDPゴシック" panose="020B0400000000000000" pitchFamily="50" charset="-128"/>
              </a:rPr>
              <a:t>COP28</a:t>
            </a:r>
            <a:r>
              <a:rPr lang="ja-JP" altLang="en-US" sz="2700">
                <a:latin typeface="BIZ UDPゴシック" panose="020B0400000000000000" pitchFamily="50" charset="-128"/>
                <a:ea typeface="BIZ UDPゴシック" panose="020B0400000000000000" pitchFamily="50" charset="-128"/>
              </a:rPr>
              <a:t>（グローバルストックテイク：</a:t>
            </a:r>
            <a:r>
              <a:rPr lang="en-US" altLang="ja-JP" sz="2700">
                <a:latin typeface="BIZ UDPゴシック" panose="020B0400000000000000" pitchFamily="50" charset="-128"/>
                <a:ea typeface="BIZ UDPゴシック" panose="020B0400000000000000" pitchFamily="50" charset="-128"/>
              </a:rPr>
              <a:t>GST</a:t>
            </a:r>
            <a:r>
              <a:rPr lang="ja-JP" altLang="en-US" sz="2700">
                <a:latin typeface="BIZ UDPゴシック" panose="020B0400000000000000" pitchFamily="50" charset="-128"/>
                <a:ea typeface="BIZ UDPゴシック" panose="020B0400000000000000" pitchFamily="50" charset="-128"/>
              </a:rPr>
              <a:t>）の概要</a:t>
            </a:r>
            <a:endParaRPr lang="ja-JP" altLang="en-US" sz="2700" dirty="0">
              <a:latin typeface="BIZ UDPゴシック" panose="020B0400000000000000" pitchFamily="50" charset="-128"/>
              <a:ea typeface="BIZ UDPゴシック" panose="020B0400000000000000" pitchFamily="50" charset="-128"/>
            </a:endParaRPr>
          </a:p>
        </p:txBody>
      </p:sp>
      <p:sp>
        <p:nvSpPr>
          <p:cNvPr id="13" name="タイトル 1">
            <a:extLst>
              <a:ext uri="{FF2B5EF4-FFF2-40B4-BE49-F238E27FC236}">
                <a16:creationId xmlns:a16="http://schemas.microsoft.com/office/drawing/2014/main" id="{EB43EE00-90B9-48DB-9487-7509E29194FC}"/>
              </a:ext>
            </a:extLst>
          </p:cNvPr>
          <p:cNvSpPr txBox="1">
            <a:spLocks/>
          </p:cNvSpPr>
          <p:nvPr/>
        </p:nvSpPr>
        <p:spPr>
          <a:xfrm>
            <a:off x="2648744" y="5767486"/>
            <a:ext cx="7128792" cy="518216"/>
          </a:xfrm>
          <a:prstGeom prst="rect">
            <a:avLst/>
          </a:prstGeom>
        </p:spPr>
        <p:txBody>
          <a:bodyPr vert="horz" lIns="91440" tIns="45720" rIns="91440" bIns="45720" rtlCol="0" anchor="ctr">
            <a:norm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en-US" altLang="ja-JP" sz="1400" dirty="0">
                <a:latin typeface="BIZ UDPゴシック" panose="020B0400000000000000" pitchFamily="50" charset="-128"/>
                <a:ea typeface="BIZ UDPゴシック" panose="020B0400000000000000" pitchFamily="50" charset="-128"/>
              </a:rPr>
              <a:t>※CMA</a:t>
            </a:r>
            <a:r>
              <a:rPr lang="ja-JP" altLang="en-US" sz="1400" dirty="0">
                <a:latin typeface="BIZ UDPゴシック" panose="020B0400000000000000" pitchFamily="50" charset="-128"/>
                <a:ea typeface="BIZ UDPゴシック" panose="020B0400000000000000" pitchFamily="50" charset="-128"/>
              </a:rPr>
              <a:t>：パリ協定に関する締約国会合。協定の実施に関するレビューや各種決定を行う。</a:t>
            </a:r>
          </a:p>
        </p:txBody>
      </p:sp>
      <p:sp>
        <p:nvSpPr>
          <p:cNvPr id="14" name="角丸四角形 3">
            <a:extLst>
              <a:ext uri="{FF2B5EF4-FFF2-40B4-BE49-F238E27FC236}">
                <a16:creationId xmlns:a16="http://schemas.microsoft.com/office/drawing/2014/main" id="{36C255AB-B8F1-4DA5-B9C3-67E3CA65E27E}"/>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15" name="スライド番号プレースホルダー 15">
            <a:extLst>
              <a:ext uri="{FF2B5EF4-FFF2-40B4-BE49-F238E27FC236}">
                <a16:creationId xmlns:a16="http://schemas.microsoft.com/office/drawing/2014/main" id="{F9E51FAC-D814-4ABF-B319-9A1D9F72B8F0}"/>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27</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AF3AA684-7947-4264-A403-D503D090E861}"/>
              </a:ext>
            </a:extLst>
          </p:cNvPr>
          <p:cNvSpPr txBox="1"/>
          <p:nvPr/>
        </p:nvSpPr>
        <p:spPr>
          <a:xfrm>
            <a:off x="7833320" y="6536377"/>
            <a:ext cx="1944216"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出典：環境省・経産省資料</a:t>
            </a:r>
          </a:p>
        </p:txBody>
      </p:sp>
    </p:spTree>
    <p:extLst>
      <p:ext uri="{BB962C8B-B14F-4D97-AF65-F5344CB8AC3E}">
        <p14:creationId xmlns:p14="http://schemas.microsoft.com/office/powerpoint/2010/main" val="795595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28</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6AFB4F53-5A48-5621-9AF5-35134C32679F}"/>
              </a:ext>
            </a:extLst>
          </p:cNvPr>
          <p:cNvPicPr>
            <a:picLocks noChangeAspect="1"/>
          </p:cNvPicPr>
          <p:nvPr/>
        </p:nvPicPr>
        <p:blipFill>
          <a:blip r:embed="rId2"/>
          <a:stretch>
            <a:fillRect/>
          </a:stretch>
        </p:blipFill>
        <p:spPr>
          <a:xfrm>
            <a:off x="560512" y="376198"/>
            <a:ext cx="8784976" cy="6213764"/>
          </a:xfrm>
          <a:prstGeom prst="rect">
            <a:avLst/>
          </a:prstGeom>
        </p:spPr>
      </p:pic>
      <p:sp>
        <p:nvSpPr>
          <p:cNvPr id="17" name="テキスト ボックス 16">
            <a:extLst>
              <a:ext uri="{FF2B5EF4-FFF2-40B4-BE49-F238E27FC236}">
                <a16:creationId xmlns:a16="http://schemas.microsoft.com/office/drawing/2014/main" id="{4FB92713-7BFA-AE19-F7A6-8FFFEF516CB9}"/>
              </a:ext>
            </a:extLst>
          </p:cNvPr>
          <p:cNvSpPr txBox="1"/>
          <p:nvPr/>
        </p:nvSpPr>
        <p:spPr>
          <a:xfrm>
            <a:off x="7833320" y="6536377"/>
            <a:ext cx="1944216"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出典：環境省・経産省資料</a:t>
            </a:r>
          </a:p>
        </p:txBody>
      </p:sp>
      <p:sp>
        <p:nvSpPr>
          <p:cNvPr id="6" name="角丸四角形 3">
            <a:extLst>
              <a:ext uri="{FF2B5EF4-FFF2-40B4-BE49-F238E27FC236}">
                <a16:creationId xmlns:a16="http://schemas.microsoft.com/office/drawing/2014/main" id="{DBDAA6A3-3E75-4550-B37F-7EC8FB310BB7}"/>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15">
            <a:extLst>
              <a:ext uri="{FF2B5EF4-FFF2-40B4-BE49-F238E27FC236}">
                <a16:creationId xmlns:a16="http://schemas.microsoft.com/office/drawing/2014/main" id="{DA8204C1-170F-4119-A8C3-04AF3744354D}"/>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28</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4011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r>
              <a:rPr lang="ja-JP" altLang="en-US" sz="2000" b="1" dirty="0">
                <a:latin typeface="Meiryo UI" panose="020B0604030504040204" pitchFamily="50" charset="-128"/>
                <a:ea typeface="Meiryo UI" panose="020B0604030504040204" pitchFamily="50" charset="-128"/>
              </a:rPr>
              <a:t>１　現行の大阪府地球温暖化対策実行計画</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区域施策編</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　の進捗状況</a:t>
            </a:r>
            <a:endParaRPr lang="en-US" altLang="ja-JP" sz="2000" b="1"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6C851AAE-ADC6-812D-9005-CC371203DFD3}"/>
              </a:ext>
            </a:extLst>
          </p:cNvPr>
          <p:cNvSpPr>
            <a:spLocks noGrp="1"/>
          </p:cNvSpPr>
          <p:nvPr>
            <p:ph type="title"/>
          </p:nvPr>
        </p:nvSpPr>
        <p:spPr>
          <a:xfrm>
            <a:off x="87294" y="332656"/>
            <a:ext cx="2129401" cy="518216"/>
          </a:xfrm>
        </p:spPr>
        <p:txBody>
          <a:bodyPr>
            <a:normAutofit/>
          </a:bodyPr>
          <a:lstStyle/>
          <a:p>
            <a:pPr algn="l"/>
            <a:r>
              <a:rPr lang="ja-JP" altLang="en-US" sz="2700" dirty="0">
                <a:latin typeface="BIZ UDPゴシック" panose="020B0400000000000000" pitchFamily="50" charset="-128"/>
                <a:ea typeface="BIZ UDPゴシック" panose="020B0400000000000000" pitchFamily="50" charset="-128"/>
              </a:rPr>
              <a:t>計画概要</a:t>
            </a:r>
            <a:endParaRPr kumimoji="1" lang="ja-JP" altLang="en-US" sz="27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09005993-0F58-45A5-E988-C5C9731D2C38}"/>
              </a:ext>
            </a:extLst>
          </p:cNvPr>
          <p:cNvSpPr/>
          <p:nvPr/>
        </p:nvSpPr>
        <p:spPr>
          <a:xfrm>
            <a:off x="183716" y="941153"/>
            <a:ext cx="4553260" cy="461665"/>
          </a:xfrm>
          <a:prstGeom prst="rect">
            <a:avLst/>
          </a:prstGeom>
        </p:spPr>
        <p:txBody>
          <a:bodyPr wrap="square">
            <a:spAutoFit/>
          </a:bodyPr>
          <a:lstStyle/>
          <a:p>
            <a:pPr indent="-77109"/>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年のめざすべき将来像</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66">
            <a:extLst>
              <a:ext uri="{FF2B5EF4-FFF2-40B4-BE49-F238E27FC236}">
                <a16:creationId xmlns:a16="http://schemas.microsoft.com/office/drawing/2014/main" id="{4CDB92E1-ABA4-0C30-0A48-D959EAA6DCE9}"/>
              </a:ext>
            </a:extLst>
          </p:cNvPr>
          <p:cNvSpPr/>
          <p:nvPr/>
        </p:nvSpPr>
        <p:spPr>
          <a:xfrm>
            <a:off x="367069" y="1410862"/>
            <a:ext cx="9355215" cy="709765"/>
          </a:xfrm>
          <a:prstGeom prst="roundRect">
            <a:avLst>
              <a:gd name="adj" fmla="val 16767"/>
            </a:avLst>
          </a:prstGeom>
          <a:noFill/>
          <a:ln w="9525">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2857" rIns="0" bIns="12857" numCol="1" spcCol="0" rtlCol="0" fromWordArt="0" anchor="t" anchorCtr="0" forceAA="0" compatLnSpc="1">
            <a:prstTxWarp prst="textNoShape">
              <a:avLst/>
            </a:prstTxWarp>
            <a:spAutoFit/>
          </a:bodyPr>
          <a:lstStyle/>
          <a:p>
            <a:pPr marL="102056" marR="102056" algn="ctr"/>
            <a:r>
              <a:rPr lang="en-US" altLang="ja-JP" sz="20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2050</a:t>
            </a:r>
            <a:r>
              <a:rPr lang="ja-JP" altLang="en-US" sz="20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年二酸化炭素排出量実質ゼロへ</a:t>
            </a:r>
            <a:endParaRPr lang="en-US" altLang="ja-JP" sz="20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endParaRPr>
          </a:p>
          <a:p>
            <a:pPr marL="102056" marR="102056" algn="ctr"/>
            <a:r>
              <a:rPr lang="en-US" altLang="ja-JP" sz="2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大阪から世界へ、現在から未来へ府民がつくる暮らしやすい持続可能な脱炭素社会</a:t>
            </a:r>
            <a:r>
              <a:rPr lang="en-US" altLang="ja-JP" sz="2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en-US" sz="2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角丸四角形 94">
            <a:extLst>
              <a:ext uri="{FF2B5EF4-FFF2-40B4-BE49-F238E27FC236}">
                <a16:creationId xmlns:a16="http://schemas.microsoft.com/office/drawing/2014/main" id="{78B2FA1D-E1B6-6B6F-FAC0-816D47AB8171}"/>
              </a:ext>
            </a:extLst>
          </p:cNvPr>
          <p:cNvSpPr/>
          <p:nvPr/>
        </p:nvSpPr>
        <p:spPr>
          <a:xfrm>
            <a:off x="367069" y="3317306"/>
            <a:ext cx="8546371" cy="369246"/>
          </a:xfrm>
          <a:prstGeom prst="roundRect">
            <a:avLst>
              <a:gd name="adj" fmla="val 16767"/>
            </a:avLst>
          </a:prstGeom>
          <a:noFill/>
          <a:ln w="9525">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2857" rIns="0" bIns="12857" numCol="1" spcCol="0" rtlCol="0" fromWordArt="0" anchor="t" anchorCtr="0" forceAA="0" compatLnSpc="1">
            <a:prstTxWarp prst="textNoShape">
              <a:avLst/>
            </a:prstTxWarp>
            <a:spAutoFit/>
          </a:bodyPr>
          <a:lstStyle/>
          <a:p>
            <a:pPr marL="102056" marR="102056" algn="ctr"/>
            <a:r>
              <a:rPr lang="en-US" altLang="ja-JP" sz="20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2030</a:t>
            </a:r>
            <a:r>
              <a:rPr lang="ja-JP" altLang="en-US" sz="20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年度の府域の温室効果ガス排出量を</a:t>
            </a:r>
            <a:r>
              <a:rPr lang="en-US" altLang="ja-JP" sz="20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2013</a:t>
            </a:r>
            <a:r>
              <a:rPr lang="ja-JP" altLang="en-US" sz="20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年度比で</a:t>
            </a:r>
            <a:r>
              <a:rPr lang="en-US" altLang="ja-JP" sz="20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40</a:t>
            </a:r>
            <a:r>
              <a:rPr lang="ja-JP" altLang="en-US" sz="20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％削減</a:t>
            </a:r>
            <a:endParaRPr lang="ja-JP" altLang="en-US" sz="2000" kern="100" spc="-21" dirty="0">
              <a:solidFill>
                <a:srgbClr val="0066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F795A686-194F-B5A6-748B-CC86C9FB252B}"/>
              </a:ext>
            </a:extLst>
          </p:cNvPr>
          <p:cNvSpPr txBox="1"/>
          <p:nvPr/>
        </p:nvSpPr>
        <p:spPr>
          <a:xfrm>
            <a:off x="2693452" y="2343872"/>
            <a:ext cx="6003964" cy="400110"/>
          </a:xfrm>
          <a:prstGeom prst="rect">
            <a:avLst/>
          </a:prstGeom>
          <a:noFill/>
        </p:spPr>
        <p:txBody>
          <a:bodyPr wrap="square">
            <a:spAutoFit/>
          </a:bodyPr>
          <a:lstStyle/>
          <a:p>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a:t>
            </a:r>
            <a:endParaRPr lang="ja-JP" altLang="en-US" sz="2000" dirty="0"/>
          </a:p>
        </p:txBody>
      </p:sp>
      <p:sp>
        <p:nvSpPr>
          <p:cNvPr id="12" name="テキスト ボックス 11">
            <a:extLst>
              <a:ext uri="{FF2B5EF4-FFF2-40B4-BE49-F238E27FC236}">
                <a16:creationId xmlns:a16="http://schemas.microsoft.com/office/drawing/2014/main" id="{898C3ED4-93AA-1CC8-7CB4-2D403F67B68A}"/>
              </a:ext>
            </a:extLst>
          </p:cNvPr>
          <p:cNvSpPr txBox="1"/>
          <p:nvPr/>
        </p:nvSpPr>
        <p:spPr>
          <a:xfrm>
            <a:off x="344487" y="4319999"/>
            <a:ext cx="9355215" cy="2349361"/>
          </a:xfrm>
          <a:prstGeom prst="rect">
            <a:avLst/>
          </a:prstGeom>
          <a:noFill/>
        </p:spPr>
        <p:txBody>
          <a:bodyPr wrap="square">
            <a:spAutoFit/>
          </a:bodyPr>
          <a:lstStyle/>
          <a:p>
            <a:pPr marL="252000" indent="-252000">
              <a:spcBef>
                <a:spcPts val="200"/>
              </a:spcBef>
              <a:tabLst>
                <a:tab pos="4848225" algn="l"/>
              </a:tabLs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年の将来像を見通しつつ、万博のテーマ「いのち輝く未来社会」のためのアイデアが社会実装段階に移行し、</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実現に向けて対策を加速すべき重要な時期</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spcBef>
                <a:spcPts val="2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○気候危機及び脱炭素化に向けた認識が社会に根付くよう、意識改革・行動喚起</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spcBef>
                <a:spcPts val="2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○再生可能エネルギーなど単位エネルギー量あたりの</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2000" baseline="-1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が少なくなる選択を促進</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spcBef>
                <a:spcPts val="2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○既に現れている、もしくは将来影響が現れると予測される気候変動影響に対する適応策を推進</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spcBef>
                <a:spcPts val="2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○コロナ危機と気候危機への取組みを両立する観点（グリーンリカバリー）</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EAB47F8A-F523-E314-6FDF-6102DA1BD5F0}"/>
              </a:ext>
            </a:extLst>
          </p:cNvPr>
          <p:cNvSpPr/>
          <p:nvPr/>
        </p:nvSpPr>
        <p:spPr>
          <a:xfrm>
            <a:off x="183716" y="2276872"/>
            <a:ext cx="3634630" cy="461665"/>
          </a:xfrm>
          <a:prstGeom prst="rect">
            <a:avLst/>
          </a:prstGeom>
        </p:spPr>
        <p:txBody>
          <a:bodyPr wrap="square">
            <a:spAutoFit/>
          </a:bodyPr>
          <a:lstStyle/>
          <a:p>
            <a:pPr indent="-77109"/>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計画の期間　　</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88E6928C-B0A0-70EC-B1F0-8903729BC1A9}"/>
              </a:ext>
            </a:extLst>
          </p:cNvPr>
          <p:cNvSpPr/>
          <p:nvPr/>
        </p:nvSpPr>
        <p:spPr>
          <a:xfrm>
            <a:off x="183716" y="2869156"/>
            <a:ext cx="5807616" cy="461665"/>
          </a:xfrm>
          <a:prstGeom prst="rect">
            <a:avLst/>
          </a:prstGeom>
        </p:spPr>
        <p:txBody>
          <a:bodyPr wrap="square">
            <a:spAutoFit/>
          </a:bodyPr>
          <a:lstStyle/>
          <a:p>
            <a:pPr indent="-77109"/>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温室効果ガスの削減目標　　</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063AE501-CA0C-C59B-1630-957D382CDC47}"/>
              </a:ext>
            </a:extLst>
          </p:cNvPr>
          <p:cNvSpPr/>
          <p:nvPr/>
        </p:nvSpPr>
        <p:spPr>
          <a:xfrm>
            <a:off x="183716" y="3840576"/>
            <a:ext cx="8945748" cy="461665"/>
          </a:xfrm>
          <a:prstGeom prst="rect">
            <a:avLst/>
          </a:prstGeom>
        </p:spPr>
        <p:txBody>
          <a:bodyPr wrap="square">
            <a:spAutoFit/>
          </a:bodyPr>
          <a:lstStyle/>
          <a:p>
            <a:pPr indent="-77109"/>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2030</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年に向けた対策（計画策定）の基本的な考え方</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15">
            <a:extLst>
              <a:ext uri="{FF2B5EF4-FFF2-40B4-BE49-F238E27FC236}">
                <a16:creationId xmlns:a16="http://schemas.microsoft.com/office/drawing/2014/main" id="{4E9A53A6-825E-83A5-9227-0F9084E19E07}"/>
              </a:ext>
            </a:extLst>
          </p:cNvPr>
          <p:cNvSpPr>
            <a:spLocks noGrp="1"/>
          </p:cNvSpPr>
          <p:nvPr>
            <p:ph type="sldNum" sz="quarter" idx="12"/>
          </p:nvPr>
        </p:nvSpPr>
        <p:spPr>
          <a:xfrm>
            <a:off x="7594600"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2</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05045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29</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B2802A7A-0C7D-A545-CF06-E8CB847706CE}"/>
              </a:ext>
            </a:extLst>
          </p:cNvPr>
          <p:cNvPicPr>
            <a:picLocks noChangeAspect="1"/>
          </p:cNvPicPr>
          <p:nvPr/>
        </p:nvPicPr>
        <p:blipFill>
          <a:blip r:embed="rId2"/>
          <a:stretch>
            <a:fillRect/>
          </a:stretch>
        </p:blipFill>
        <p:spPr>
          <a:xfrm>
            <a:off x="920552" y="850208"/>
            <a:ext cx="8064896" cy="5585582"/>
          </a:xfrm>
          <a:prstGeom prst="rect">
            <a:avLst/>
          </a:prstGeom>
        </p:spPr>
      </p:pic>
      <p:sp>
        <p:nvSpPr>
          <p:cNvPr id="5" name="タイトル 1">
            <a:extLst>
              <a:ext uri="{FF2B5EF4-FFF2-40B4-BE49-F238E27FC236}">
                <a16:creationId xmlns:a16="http://schemas.microsoft.com/office/drawing/2014/main" id="{48A9E3F0-82E0-D8E4-5734-25EE8F00BF00}"/>
              </a:ext>
            </a:extLst>
          </p:cNvPr>
          <p:cNvSpPr>
            <a:spLocks noGrp="1"/>
          </p:cNvSpPr>
          <p:nvPr>
            <p:ph type="title"/>
          </p:nvPr>
        </p:nvSpPr>
        <p:spPr>
          <a:xfrm>
            <a:off x="87294" y="332656"/>
            <a:ext cx="7890042"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世界の再生エネルギー調達に関する状況</a:t>
            </a:r>
          </a:p>
        </p:txBody>
      </p:sp>
      <p:sp>
        <p:nvSpPr>
          <p:cNvPr id="6" name="角丸四角形 3">
            <a:extLst>
              <a:ext uri="{FF2B5EF4-FFF2-40B4-BE49-F238E27FC236}">
                <a16:creationId xmlns:a16="http://schemas.microsoft.com/office/drawing/2014/main" id="{5A21AAA2-171B-4981-9F61-1E962E1E8834}"/>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15">
            <a:extLst>
              <a:ext uri="{FF2B5EF4-FFF2-40B4-BE49-F238E27FC236}">
                <a16:creationId xmlns:a16="http://schemas.microsoft.com/office/drawing/2014/main" id="{1D630055-E581-4645-84D4-4041485F2E50}"/>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29</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10DA47D-F0D0-4575-8F1D-8B19EFD50C53}"/>
              </a:ext>
            </a:extLst>
          </p:cNvPr>
          <p:cNvSpPr txBox="1"/>
          <p:nvPr/>
        </p:nvSpPr>
        <p:spPr>
          <a:xfrm>
            <a:off x="8252648" y="6536377"/>
            <a:ext cx="152488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出典：経産省資料</a:t>
            </a:r>
          </a:p>
        </p:txBody>
      </p:sp>
    </p:spTree>
    <p:extLst>
      <p:ext uri="{BB962C8B-B14F-4D97-AF65-F5344CB8AC3E}">
        <p14:creationId xmlns:p14="http://schemas.microsoft.com/office/powerpoint/2010/main" val="4132480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30</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3503655D-0ACD-2577-9CB0-5EC007BD4B21}"/>
              </a:ext>
            </a:extLst>
          </p:cNvPr>
          <p:cNvPicPr>
            <a:picLocks noChangeAspect="1"/>
          </p:cNvPicPr>
          <p:nvPr/>
        </p:nvPicPr>
        <p:blipFill>
          <a:blip r:embed="rId2"/>
          <a:stretch>
            <a:fillRect/>
          </a:stretch>
        </p:blipFill>
        <p:spPr>
          <a:xfrm>
            <a:off x="827593" y="826628"/>
            <a:ext cx="8250814" cy="5698716"/>
          </a:xfrm>
          <a:prstGeom prst="rect">
            <a:avLst/>
          </a:prstGeom>
        </p:spPr>
      </p:pic>
      <p:sp>
        <p:nvSpPr>
          <p:cNvPr id="4" name="タイトル 1">
            <a:extLst>
              <a:ext uri="{FF2B5EF4-FFF2-40B4-BE49-F238E27FC236}">
                <a16:creationId xmlns:a16="http://schemas.microsoft.com/office/drawing/2014/main" id="{88D1D4B3-D6F1-DAC2-4394-B5F64FA2C906}"/>
              </a:ext>
            </a:extLst>
          </p:cNvPr>
          <p:cNvSpPr>
            <a:spLocks noGrp="1"/>
          </p:cNvSpPr>
          <p:nvPr>
            <p:ph type="title"/>
          </p:nvPr>
        </p:nvSpPr>
        <p:spPr>
          <a:xfrm>
            <a:off x="87294" y="332656"/>
            <a:ext cx="7890042"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世界の再生エネルギー調達に関する状況</a:t>
            </a:r>
          </a:p>
        </p:txBody>
      </p:sp>
      <p:sp>
        <p:nvSpPr>
          <p:cNvPr id="6" name="角丸四角形 3">
            <a:extLst>
              <a:ext uri="{FF2B5EF4-FFF2-40B4-BE49-F238E27FC236}">
                <a16:creationId xmlns:a16="http://schemas.microsoft.com/office/drawing/2014/main" id="{325D2036-1994-4238-9050-22FDF138EA08}"/>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15">
            <a:extLst>
              <a:ext uri="{FF2B5EF4-FFF2-40B4-BE49-F238E27FC236}">
                <a16:creationId xmlns:a16="http://schemas.microsoft.com/office/drawing/2014/main" id="{7D8AD3C8-58EC-4074-A136-C5CEA2842F34}"/>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30</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2917D12-F576-4F19-959A-7B67F77E0556}"/>
              </a:ext>
            </a:extLst>
          </p:cNvPr>
          <p:cNvSpPr txBox="1"/>
          <p:nvPr/>
        </p:nvSpPr>
        <p:spPr>
          <a:xfrm>
            <a:off x="8252648" y="6536377"/>
            <a:ext cx="152488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出典：経産省資料</a:t>
            </a:r>
          </a:p>
        </p:txBody>
      </p:sp>
    </p:spTree>
    <p:extLst>
      <p:ext uri="{BB962C8B-B14F-4D97-AF65-F5344CB8AC3E}">
        <p14:creationId xmlns:p14="http://schemas.microsoft.com/office/powerpoint/2010/main" val="3910051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31</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D6A4951B-59B6-2D9D-60DA-EDD51AACC5DC}"/>
              </a:ext>
            </a:extLst>
          </p:cNvPr>
          <p:cNvPicPr>
            <a:picLocks noChangeAspect="1"/>
          </p:cNvPicPr>
          <p:nvPr/>
        </p:nvPicPr>
        <p:blipFill>
          <a:blip r:embed="rId2"/>
          <a:stretch>
            <a:fillRect/>
          </a:stretch>
        </p:blipFill>
        <p:spPr>
          <a:xfrm>
            <a:off x="846968" y="832416"/>
            <a:ext cx="8212064" cy="5721955"/>
          </a:xfrm>
          <a:prstGeom prst="rect">
            <a:avLst/>
          </a:prstGeom>
        </p:spPr>
      </p:pic>
      <p:sp>
        <p:nvSpPr>
          <p:cNvPr id="7" name="タイトル 1">
            <a:extLst>
              <a:ext uri="{FF2B5EF4-FFF2-40B4-BE49-F238E27FC236}">
                <a16:creationId xmlns:a16="http://schemas.microsoft.com/office/drawing/2014/main" id="{0A30405A-4E67-02BA-790B-D672324C6FFF}"/>
              </a:ext>
            </a:extLst>
          </p:cNvPr>
          <p:cNvSpPr>
            <a:spLocks noGrp="1"/>
          </p:cNvSpPr>
          <p:nvPr>
            <p:ph type="title"/>
          </p:nvPr>
        </p:nvSpPr>
        <p:spPr>
          <a:xfrm>
            <a:off x="87294" y="332656"/>
            <a:ext cx="7890042"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次世代燃料に関する状況</a:t>
            </a:r>
          </a:p>
        </p:txBody>
      </p:sp>
      <p:sp>
        <p:nvSpPr>
          <p:cNvPr id="8" name="角丸四角形 3">
            <a:extLst>
              <a:ext uri="{FF2B5EF4-FFF2-40B4-BE49-F238E27FC236}">
                <a16:creationId xmlns:a16="http://schemas.microsoft.com/office/drawing/2014/main" id="{EF280840-F3BA-494B-8523-22087C2BA3A8}"/>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9" name="スライド番号プレースホルダー 15">
            <a:extLst>
              <a:ext uri="{FF2B5EF4-FFF2-40B4-BE49-F238E27FC236}">
                <a16:creationId xmlns:a16="http://schemas.microsoft.com/office/drawing/2014/main" id="{9582FEAF-19AC-45A2-B11F-1724816794A8}"/>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31</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EE26B25F-0D3C-470B-A87A-FA4ED6D96B1E}"/>
              </a:ext>
            </a:extLst>
          </p:cNvPr>
          <p:cNvSpPr txBox="1"/>
          <p:nvPr/>
        </p:nvSpPr>
        <p:spPr>
          <a:xfrm>
            <a:off x="8252648" y="6536377"/>
            <a:ext cx="152488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出典：経産省資料</a:t>
            </a:r>
          </a:p>
        </p:txBody>
      </p:sp>
    </p:spTree>
    <p:extLst>
      <p:ext uri="{BB962C8B-B14F-4D97-AF65-F5344CB8AC3E}">
        <p14:creationId xmlns:p14="http://schemas.microsoft.com/office/powerpoint/2010/main" val="3671443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32</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E4048CD1-7C21-386E-BF9B-4F7277918217}"/>
              </a:ext>
            </a:extLst>
          </p:cNvPr>
          <p:cNvPicPr>
            <a:picLocks noChangeAspect="1"/>
          </p:cNvPicPr>
          <p:nvPr/>
        </p:nvPicPr>
        <p:blipFill rotWithShape="1">
          <a:blip r:embed="rId2"/>
          <a:srcRect l="-2" r="-110"/>
          <a:stretch/>
        </p:blipFill>
        <p:spPr>
          <a:xfrm>
            <a:off x="790611" y="850872"/>
            <a:ext cx="8324778" cy="5752847"/>
          </a:xfrm>
          <a:prstGeom prst="rect">
            <a:avLst/>
          </a:prstGeom>
        </p:spPr>
      </p:pic>
      <p:sp>
        <p:nvSpPr>
          <p:cNvPr id="5" name="タイトル 1">
            <a:extLst>
              <a:ext uri="{FF2B5EF4-FFF2-40B4-BE49-F238E27FC236}">
                <a16:creationId xmlns:a16="http://schemas.microsoft.com/office/drawing/2014/main" id="{FFD7F592-144B-80F2-1645-57FC580E3032}"/>
              </a:ext>
            </a:extLst>
          </p:cNvPr>
          <p:cNvSpPr>
            <a:spLocks noGrp="1"/>
          </p:cNvSpPr>
          <p:nvPr>
            <p:ph type="title"/>
          </p:nvPr>
        </p:nvSpPr>
        <p:spPr>
          <a:xfrm>
            <a:off x="87294" y="332656"/>
            <a:ext cx="7890042"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次世代燃料に関する状況</a:t>
            </a:r>
          </a:p>
        </p:txBody>
      </p:sp>
      <p:sp>
        <p:nvSpPr>
          <p:cNvPr id="7" name="角丸四角形 3">
            <a:extLst>
              <a:ext uri="{FF2B5EF4-FFF2-40B4-BE49-F238E27FC236}">
                <a16:creationId xmlns:a16="http://schemas.microsoft.com/office/drawing/2014/main" id="{A7130A6D-A49C-4448-81E0-6F88C914E330}"/>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15">
            <a:extLst>
              <a:ext uri="{FF2B5EF4-FFF2-40B4-BE49-F238E27FC236}">
                <a16:creationId xmlns:a16="http://schemas.microsoft.com/office/drawing/2014/main" id="{49640B4D-8E32-40C4-BE0F-FCC9E64A16D6}"/>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32</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9B2B9132-2D1C-4C8A-A889-A33E68CF4ACC}"/>
              </a:ext>
            </a:extLst>
          </p:cNvPr>
          <p:cNvSpPr txBox="1"/>
          <p:nvPr/>
        </p:nvSpPr>
        <p:spPr>
          <a:xfrm>
            <a:off x="8252648" y="6536377"/>
            <a:ext cx="152488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出典：経産省資料</a:t>
            </a:r>
          </a:p>
        </p:txBody>
      </p:sp>
    </p:spTree>
    <p:extLst>
      <p:ext uri="{BB962C8B-B14F-4D97-AF65-F5344CB8AC3E}">
        <p14:creationId xmlns:p14="http://schemas.microsoft.com/office/powerpoint/2010/main" val="1939503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33</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FFD7F592-144B-80F2-1645-57FC580E3032}"/>
              </a:ext>
            </a:extLst>
          </p:cNvPr>
          <p:cNvSpPr>
            <a:spLocks noGrp="1"/>
          </p:cNvSpPr>
          <p:nvPr>
            <p:ph type="title"/>
          </p:nvPr>
        </p:nvSpPr>
        <p:spPr>
          <a:xfrm>
            <a:off x="87294" y="332656"/>
            <a:ext cx="7890042"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次世代燃料に関する状況</a:t>
            </a:r>
          </a:p>
        </p:txBody>
      </p:sp>
      <p:pic>
        <p:nvPicPr>
          <p:cNvPr id="6" name="図 5">
            <a:extLst>
              <a:ext uri="{FF2B5EF4-FFF2-40B4-BE49-F238E27FC236}">
                <a16:creationId xmlns:a16="http://schemas.microsoft.com/office/drawing/2014/main" id="{08874122-1BF1-B137-768D-1AAD6F91CF48}"/>
              </a:ext>
            </a:extLst>
          </p:cNvPr>
          <p:cNvPicPr>
            <a:picLocks noChangeAspect="1"/>
          </p:cNvPicPr>
          <p:nvPr/>
        </p:nvPicPr>
        <p:blipFill rotWithShape="1">
          <a:blip r:embed="rId2"/>
          <a:srcRect r="-188"/>
          <a:stretch/>
        </p:blipFill>
        <p:spPr>
          <a:xfrm>
            <a:off x="727442" y="807684"/>
            <a:ext cx="8451115" cy="5688632"/>
          </a:xfrm>
          <a:prstGeom prst="rect">
            <a:avLst/>
          </a:prstGeom>
        </p:spPr>
      </p:pic>
      <p:sp>
        <p:nvSpPr>
          <p:cNvPr id="7" name="角丸四角形 3">
            <a:extLst>
              <a:ext uri="{FF2B5EF4-FFF2-40B4-BE49-F238E27FC236}">
                <a16:creationId xmlns:a16="http://schemas.microsoft.com/office/drawing/2014/main" id="{A7130A6D-A49C-4448-81E0-6F88C914E330}"/>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15">
            <a:extLst>
              <a:ext uri="{FF2B5EF4-FFF2-40B4-BE49-F238E27FC236}">
                <a16:creationId xmlns:a16="http://schemas.microsoft.com/office/drawing/2014/main" id="{49640B4D-8E32-40C4-BE0F-FCC9E64A16D6}"/>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33</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E546B0C2-00F6-4D02-8A89-B9AAFFAC9A7A}"/>
              </a:ext>
            </a:extLst>
          </p:cNvPr>
          <p:cNvSpPr txBox="1"/>
          <p:nvPr/>
        </p:nvSpPr>
        <p:spPr>
          <a:xfrm>
            <a:off x="8252648" y="6536377"/>
            <a:ext cx="152488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出典：経産省資料</a:t>
            </a:r>
          </a:p>
        </p:txBody>
      </p:sp>
    </p:spTree>
    <p:extLst>
      <p:ext uri="{BB962C8B-B14F-4D97-AF65-F5344CB8AC3E}">
        <p14:creationId xmlns:p14="http://schemas.microsoft.com/office/powerpoint/2010/main" val="167444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34</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3E77DE9E-3A29-7A50-928A-D3130508A081}"/>
              </a:ext>
            </a:extLst>
          </p:cNvPr>
          <p:cNvSpPr>
            <a:spLocks noGrp="1"/>
          </p:cNvSpPr>
          <p:nvPr>
            <p:ph type="title"/>
          </p:nvPr>
        </p:nvSpPr>
        <p:spPr>
          <a:xfrm>
            <a:off x="87294" y="332656"/>
            <a:ext cx="7890042"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次世代燃料に関する状況</a:t>
            </a:r>
          </a:p>
        </p:txBody>
      </p:sp>
      <p:pic>
        <p:nvPicPr>
          <p:cNvPr id="6" name="図 5">
            <a:extLst>
              <a:ext uri="{FF2B5EF4-FFF2-40B4-BE49-F238E27FC236}">
                <a16:creationId xmlns:a16="http://schemas.microsoft.com/office/drawing/2014/main" id="{488B6B21-D96F-4B62-0D38-0CA3C4F01E55}"/>
              </a:ext>
            </a:extLst>
          </p:cNvPr>
          <p:cNvPicPr>
            <a:picLocks noChangeAspect="1"/>
          </p:cNvPicPr>
          <p:nvPr/>
        </p:nvPicPr>
        <p:blipFill rotWithShape="1">
          <a:blip r:embed="rId2"/>
          <a:srcRect l="-1" r="295"/>
          <a:stretch/>
        </p:blipFill>
        <p:spPr>
          <a:xfrm>
            <a:off x="776536" y="836712"/>
            <a:ext cx="8048385" cy="5577371"/>
          </a:xfrm>
          <a:prstGeom prst="rect">
            <a:avLst/>
          </a:prstGeom>
        </p:spPr>
      </p:pic>
      <p:sp>
        <p:nvSpPr>
          <p:cNvPr id="8" name="角丸四角形 3">
            <a:extLst>
              <a:ext uri="{FF2B5EF4-FFF2-40B4-BE49-F238E27FC236}">
                <a16:creationId xmlns:a16="http://schemas.microsoft.com/office/drawing/2014/main" id="{7D0510D8-F6A0-401D-B442-E4A08065DFF4}"/>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9" name="スライド番号プレースホルダー 15">
            <a:extLst>
              <a:ext uri="{FF2B5EF4-FFF2-40B4-BE49-F238E27FC236}">
                <a16:creationId xmlns:a16="http://schemas.microsoft.com/office/drawing/2014/main" id="{B46F0013-71A4-452D-983F-BEC477F31554}"/>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34</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8795F90-604C-4E2A-9FBC-1234F67C97F0}"/>
              </a:ext>
            </a:extLst>
          </p:cNvPr>
          <p:cNvSpPr txBox="1"/>
          <p:nvPr/>
        </p:nvSpPr>
        <p:spPr>
          <a:xfrm>
            <a:off x="8252648" y="6536377"/>
            <a:ext cx="152488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出典：経産省資料</a:t>
            </a:r>
          </a:p>
        </p:txBody>
      </p:sp>
    </p:spTree>
    <p:extLst>
      <p:ext uri="{BB962C8B-B14F-4D97-AF65-F5344CB8AC3E}">
        <p14:creationId xmlns:p14="http://schemas.microsoft.com/office/powerpoint/2010/main" val="2424221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35</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3E77DE9E-3A29-7A50-928A-D3130508A081}"/>
              </a:ext>
            </a:extLst>
          </p:cNvPr>
          <p:cNvSpPr>
            <a:spLocks noGrp="1"/>
          </p:cNvSpPr>
          <p:nvPr>
            <p:ph type="title"/>
          </p:nvPr>
        </p:nvSpPr>
        <p:spPr>
          <a:xfrm>
            <a:off x="87294" y="332656"/>
            <a:ext cx="7890042"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次世代燃料に関する状況</a:t>
            </a:r>
          </a:p>
        </p:txBody>
      </p:sp>
      <p:pic>
        <p:nvPicPr>
          <p:cNvPr id="7" name="図 6">
            <a:extLst>
              <a:ext uri="{FF2B5EF4-FFF2-40B4-BE49-F238E27FC236}">
                <a16:creationId xmlns:a16="http://schemas.microsoft.com/office/drawing/2014/main" id="{CA7EE19C-E983-7CD2-16BC-8E87D758B797}"/>
              </a:ext>
            </a:extLst>
          </p:cNvPr>
          <p:cNvPicPr>
            <a:picLocks noChangeAspect="1"/>
          </p:cNvPicPr>
          <p:nvPr/>
        </p:nvPicPr>
        <p:blipFill rotWithShape="1">
          <a:blip r:embed="rId2"/>
          <a:srcRect r="-329"/>
          <a:stretch/>
        </p:blipFill>
        <p:spPr>
          <a:xfrm>
            <a:off x="776536" y="899195"/>
            <a:ext cx="8240127" cy="5577372"/>
          </a:xfrm>
          <a:prstGeom prst="rect">
            <a:avLst/>
          </a:prstGeom>
        </p:spPr>
      </p:pic>
      <p:sp>
        <p:nvSpPr>
          <p:cNvPr id="8" name="角丸四角形 3">
            <a:extLst>
              <a:ext uri="{FF2B5EF4-FFF2-40B4-BE49-F238E27FC236}">
                <a16:creationId xmlns:a16="http://schemas.microsoft.com/office/drawing/2014/main" id="{7D0510D8-F6A0-401D-B442-E4A08065DFF4}"/>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9" name="スライド番号プレースホルダー 15">
            <a:extLst>
              <a:ext uri="{FF2B5EF4-FFF2-40B4-BE49-F238E27FC236}">
                <a16:creationId xmlns:a16="http://schemas.microsoft.com/office/drawing/2014/main" id="{B46F0013-71A4-452D-983F-BEC477F31554}"/>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35</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E5C3F49-9753-4B50-B708-E118F2EB3A28}"/>
              </a:ext>
            </a:extLst>
          </p:cNvPr>
          <p:cNvSpPr txBox="1"/>
          <p:nvPr/>
        </p:nvSpPr>
        <p:spPr>
          <a:xfrm>
            <a:off x="8252648" y="6536377"/>
            <a:ext cx="152488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出典：経産省資料</a:t>
            </a:r>
          </a:p>
        </p:txBody>
      </p:sp>
    </p:spTree>
    <p:extLst>
      <p:ext uri="{BB962C8B-B14F-4D97-AF65-F5344CB8AC3E}">
        <p14:creationId xmlns:p14="http://schemas.microsoft.com/office/powerpoint/2010/main" val="3152537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959450C9-5517-9B87-E746-B41B2D729D97}"/>
              </a:ext>
            </a:extLst>
          </p:cNvPr>
          <p:cNvGrpSpPr/>
          <p:nvPr/>
        </p:nvGrpSpPr>
        <p:grpSpPr>
          <a:xfrm>
            <a:off x="692634" y="871537"/>
            <a:ext cx="8520732" cy="5866196"/>
            <a:chOff x="536724" y="871537"/>
            <a:chExt cx="8520732" cy="5866196"/>
          </a:xfrm>
        </p:grpSpPr>
        <p:pic>
          <p:nvPicPr>
            <p:cNvPr id="6" name="図 5">
              <a:extLst>
                <a:ext uri="{FF2B5EF4-FFF2-40B4-BE49-F238E27FC236}">
                  <a16:creationId xmlns:a16="http://schemas.microsoft.com/office/drawing/2014/main" id="{30415290-0A46-D711-E777-D7ED82C3B019}"/>
                </a:ext>
              </a:extLst>
            </p:cNvPr>
            <p:cNvPicPr>
              <a:picLocks noChangeAspect="1"/>
            </p:cNvPicPr>
            <p:nvPr/>
          </p:nvPicPr>
          <p:blipFill>
            <a:blip r:embed="rId2"/>
            <a:stretch>
              <a:fillRect/>
            </a:stretch>
          </p:blipFill>
          <p:spPr>
            <a:xfrm>
              <a:off x="536724" y="871537"/>
              <a:ext cx="8520732" cy="5866196"/>
            </a:xfrm>
            <a:prstGeom prst="rect">
              <a:avLst/>
            </a:prstGeom>
          </p:spPr>
        </p:pic>
        <p:sp>
          <p:nvSpPr>
            <p:cNvPr id="7" name="正方形/長方形 6">
              <a:extLst>
                <a:ext uri="{FF2B5EF4-FFF2-40B4-BE49-F238E27FC236}">
                  <a16:creationId xmlns:a16="http://schemas.microsoft.com/office/drawing/2014/main" id="{A138258C-209B-2504-9AF9-43477127ECCA}"/>
                </a:ext>
              </a:extLst>
            </p:cNvPr>
            <p:cNvSpPr/>
            <p:nvPr/>
          </p:nvSpPr>
          <p:spPr>
            <a:xfrm>
              <a:off x="8841432" y="6573416"/>
              <a:ext cx="216024" cy="139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24E8F7AB-BDE9-8CB2-B883-E5EE390DB623}"/>
              </a:ext>
            </a:extLst>
          </p:cNvPr>
          <p:cNvSpPr>
            <a:spLocks noGrp="1"/>
          </p:cNvSpPr>
          <p:nvPr>
            <p:ph type="title"/>
          </p:nvPr>
        </p:nvSpPr>
        <p:spPr>
          <a:xfrm>
            <a:off x="87294" y="332656"/>
            <a:ext cx="7890042"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電力需要の見通し</a:t>
            </a: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36</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EDF033D-C65C-E80C-7C66-9B66AE75E368}"/>
              </a:ext>
            </a:extLst>
          </p:cNvPr>
          <p:cNvSpPr txBox="1"/>
          <p:nvPr/>
        </p:nvSpPr>
        <p:spPr>
          <a:xfrm>
            <a:off x="7869748" y="6571457"/>
            <a:ext cx="2028944" cy="276999"/>
          </a:xfrm>
          <a:prstGeom prst="rect">
            <a:avLst/>
          </a:prstGeom>
          <a:solidFill>
            <a:schemeClr val="bg1"/>
          </a:solidFill>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en-US" altLang="zh-TW" sz="1200" dirty="0">
                <a:latin typeface="Meiryo UI" panose="020B0604030504040204" pitchFamily="50" charset="-128"/>
                <a:ea typeface="Meiryo UI" panose="020B0604030504040204" pitchFamily="50" charset="-128"/>
              </a:rPr>
              <a:t>GX</a:t>
            </a:r>
            <a:r>
              <a:rPr lang="zh-TW" altLang="en-US" sz="1200" dirty="0">
                <a:latin typeface="Meiryo UI" panose="020B0604030504040204" pitchFamily="50" charset="-128"/>
                <a:ea typeface="Meiryo UI" panose="020B0604030504040204" pitchFamily="50" charset="-128"/>
              </a:rPr>
              <a:t>実行会議資料</a:t>
            </a:r>
            <a:endParaRPr lang="ja-JP" altLang="en-US" sz="1200" dirty="0">
              <a:latin typeface="Meiryo UI" panose="020B0604030504040204" pitchFamily="50" charset="-128"/>
              <a:ea typeface="Meiryo UI" panose="020B0604030504040204" pitchFamily="50" charset="-128"/>
            </a:endParaRPr>
          </a:p>
        </p:txBody>
      </p:sp>
      <p:sp>
        <p:nvSpPr>
          <p:cNvPr id="8" name="角丸四角形 3">
            <a:extLst>
              <a:ext uri="{FF2B5EF4-FFF2-40B4-BE49-F238E27FC236}">
                <a16:creationId xmlns:a16="http://schemas.microsoft.com/office/drawing/2014/main" id="{D1B05D2D-A1D3-4C72-BD59-513D4DC843CC}"/>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9" name="スライド番号プレースホルダー 15">
            <a:extLst>
              <a:ext uri="{FF2B5EF4-FFF2-40B4-BE49-F238E27FC236}">
                <a16:creationId xmlns:a16="http://schemas.microsoft.com/office/drawing/2014/main" id="{0CDEFC28-E38C-4353-91AE-EDDC7F42FC37}"/>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36</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8138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r>
              <a:rPr lang="ja-JP" altLang="en-US" sz="2000" b="1" dirty="0">
                <a:latin typeface="Meiryo UI" panose="020B0604030504040204" pitchFamily="50" charset="-128"/>
                <a:ea typeface="Meiryo UI" panose="020B0604030504040204" pitchFamily="50" charset="-128"/>
              </a:rPr>
              <a:t>１　現行の大阪府地球温暖化対策実行計画</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区域施策編</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　の進捗状況</a:t>
            </a:r>
            <a:endParaRPr lang="en-US" altLang="ja-JP" sz="2000" b="1"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6C851AAE-ADC6-812D-9005-CC371203DFD3}"/>
              </a:ext>
            </a:extLst>
          </p:cNvPr>
          <p:cNvSpPr>
            <a:spLocks noGrp="1"/>
          </p:cNvSpPr>
          <p:nvPr>
            <p:ph type="title"/>
          </p:nvPr>
        </p:nvSpPr>
        <p:spPr>
          <a:xfrm>
            <a:off x="87294" y="332656"/>
            <a:ext cx="2993497" cy="518216"/>
          </a:xfrm>
        </p:spPr>
        <p:txBody>
          <a:bodyPr>
            <a:normAutofit/>
          </a:bodyPr>
          <a:lstStyle/>
          <a:p>
            <a:pPr algn="l"/>
            <a:r>
              <a:rPr lang="ja-JP" altLang="en-US" sz="2700" dirty="0">
                <a:latin typeface="BIZ UDPゴシック" panose="020B0400000000000000" pitchFamily="50" charset="-128"/>
                <a:ea typeface="BIZ UDPゴシック" panose="020B0400000000000000" pitchFamily="50" charset="-128"/>
              </a:rPr>
              <a:t>計画の進捗状況</a:t>
            </a:r>
            <a:endParaRPr kumimoji="1" lang="ja-JP" altLang="en-US" sz="27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7F0EC9E1-2734-D2EE-0741-9DEF4B698441}"/>
              </a:ext>
            </a:extLst>
          </p:cNvPr>
          <p:cNvSpPr>
            <a:spLocks noGrp="1"/>
          </p:cNvSpPr>
          <p:nvPr>
            <p:ph type="sldNum" sz="quarter" idx="12"/>
          </p:nvPr>
        </p:nvSpPr>
        <p:spPr>
          <a:xfrm>
            <a:off x="7594600"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3</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002CB610-AF5C-78B9-0D64-243C47462B58}"/>
              </a:ext>
            </a:extLst>
          </p:cNvPr>
          <p:cNvSpPr/>
          <p:nvPr/>
        </p:nvSpPr>
        <p:spPr>
          <a:xfrm>
            <a:off x="272480" y="6132541"/>
            <a:ext cx="5328592" cy="307777"/>
          </a:xfrm>
          <a:prstGeom prst="rect">
            <a:avLst/>
          </a:prstGeom>
        </p:spPr>
        <p:txBody>
          <a:bodyPr wrap="square">
            <a:spAutoFit/>
          </a:bodyPr>
          <a:lstStyle/>
          <a:p>
            <a:pPr defTabSz="914418"/>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大阪府域における温室効果ガス排出量及び電気の排出係数の推移</a:t>
            </a:r>
          </a:p>
        </p:txBody>
      </p:sp>
      <p:sp>
        <p:nvSpPr>
          <p:cNvPr id="6" name="正方形/長方形 5">
            <a:extLst>
              <a:ext uri="{FF2B5EF4-FFF2-40B4-BE49-F238E27FC236}">
                <a16:creationId xmlns:a16="http://schemas.microsoft.com/office/drawing/2014/main" id="{9B31A64D-3DE0-6A5D-EC3A-31C9101209FF}"/>
              </a:ext>
            </a:extLst>
          </p:cNvPr>
          <p:cNvSpPr/>
          <p:nvPr/>
        </p:nvSpPr>
        <p:spPr>
          <a:xfrm>
            <a:off x="6009277" y="6132542"/>
            <a:ext cx="3770426" cy="307777"/>
          </a:xfrm>
          <a:prstGeom prst="rect">
            <a:avLst/>
          </a:prstGeom>
        </p:spPr>
        <p:txBody>
          <a:bodyPr wrap="square">
            <a:spAutoFit/>
          </a:bodyPr>
          <a:lstStyle/>
          <a:p>
            <a:pPr algn="ctr" defTabSz="914418"/>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大阪府域におけるエネルギー消費量の推移</a:t>
            </a:r>
          </a:p>
        </p:txBody>
      </p:sp>
      <p:sp>
        <p:nvSpPr>
          <p:cNvPr id="9" name="正方形/長方形 8">
            <a:extLst>
              <a:ext uri="{FF2B5EF4-FFF2-40B4-BE49-F238E27FC236}">
                <a16:creationId xmlns:a16="http://schemas.microsoft.com/office/drawing/2014/main" id="{FAD02628-9753-95D5-0115-5848F0B2DDBC}"/>
              </a:ext>
            </a:extLst>
          </p:cNvPr>
          <p:cNvSpPr/>
          <p:nvPr/>
        </p:nvSpPr>
        <p:spPr>
          <a:xfrm>
            <a:off x="4787071" y="1630399"/>
            <a:ext cx="5118929" cy="369332"/>
          </a:xfrm>
          <a:prstGeom prst="rect">
            <a:avLst/>
          </a:prstGeom>
        </p:spPr>
        <p:txBody>
          <a:bodyPr wrap="square">
            <a:spAutoFit/>
          </a:bodyPr>
          <a:lstStyle/>
          <a:p>
            <a:pPr marL="102859" indent="-102859" defTabSz="914418">
              <a:spcBef>
                <a:spcPts val="102"/>
              </a:spcBef>
            </a:pPr>
            <a:r>
              <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計画に掲げた取組の進捗状況は参考資料に集計</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EC6DC121-D7A1-D45E-1260-E2F296F8E92D}"/>
              </a:ext>
            </a:extLst>
          </p:cNvPr>
          <p:cNvSpPr/>
          <p:nvPr/>
        </p:nvSpPr>
        <p:spPr>
          <a:xfrm>
            <a:off x="212988" y="881425"/>
            <a:ext cx="9551828" cy="707886"/>
          </a:xfrm>
          <a:prstGeom prst="rect">
            <a:avLst/>
          </a:prstGeom>
          <a:ln w="28575">
            <a:solidFill>
              <a:srgbClr val="006600"/>
            </a:solidFill>
          </a:ln>
        </p:spPr>
        <p:txBody>
          <a:bodyPr wrap="square">
            <a:spAutoFit/>
          </a:bodyPr>
          <a:lstStyle/>
          <a:p>
            <a:pPr marL="342900" indent="-342900">
              <a:buFont typeface="Wingdings" panose="05000000000000000000" pitchFamily="2" charset="2"/>
              <a:buChar char="Ø"/>
            </a:pP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年度の温室効果ガス排出量は</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4,258</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万トンであり、</a:t>
            </a:r>
            <a:r>
              <a:rPr lang="en-US" altLang="ja-JP"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年度比</a:t>
            </a:r>
            <a:r>
              <a:rPr lang="en-US" altLang="ja-JP"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24.3</a:t>
            </a:r>
            <a:r>
              <a:rPr lang="ja-JP" altLang="en-US"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％減少</a:t>
            </a:r>
            <a:endParaRPr lang="en-US" altLang="ja-JP" sz="2000" b="1" u="sng"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エネルギー消費量も長期的に見て減少傾向</a:t>
            </a:r>
            <a:endParaRPr lang="en-US" altLang="ja-JP" sz="2000"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7A125F2B-9B9B-4AB1-9578-DD5B7BB08F9C}"/>
              </a:ext>
            </a:extLst>
          </p:cNvPr>
          <p:cNvPicPr>
            <a:picLocks noChangeAspect="1"/>
          </p:cNvPicPr>
          <p:nvPr/>
        </p:nvPicPr>
        <p:blipFill>
          <a:blip r:embed="rId2"/>
          <a:stretch>
            <a:fillRect/>
          </a:stretch>
        </p:blipFill>
        <p:spPr>
          <a:xfrm>
            <a:off x="5979921" y="2264154"/>
            <a:ext cx="3826648" cy="3480253"/>
          </a:xfrm>
          <a:prstGeom prst="rect">
            <a:avLst/>
          </a:prstGeom>
        </p:spPr>
      </p:pic>
      <p:pic>
        <p:nvPicPr>
          <p:cNvPr id="13" name="図 12">
            <a:extLst>
              <a:ext uri="{FF2B5EF4-FFF2-40B4-BE49-F238E27FC236}">
                <a16:creationId xmlns:a16="http://schemas.microsoft.com/office/drawing/2014/main" id="{B901E9AE-C753-4A44-B7B4-12F1E231AD41}"/>
              </a:ext>
            </a:extLst>
          </p:cNvPr>
          <p:cNvPicPr>
            <a:picLocks noChangeAspect="1"/>
          </p:cNvPicPr>
          <p:nvPr/>
        </p:nvPicPr>
        <p:blipFill>
          <a:blip r:embed="rId3"/>
          <a:stretch>
            <a:fillRect/>
          </a:stretch>
        </p:blipFill>
        <p:spPr>
          <a:xfrm>
            <a:off x="272480" y="2060848"/>
            <a:ext cx="5612773" cy="3803527"/>
          </a:xfrm>
          <a:prstGeom prst="rect">
            <a:avLst/>
          </a:prstGeom>
        </p:spPr>
      </p:pic>
    </p:spTree>
    <p:extLst>
      <p:ext uri="{BB962C8B-B14F-4D97-AF65-F5344CB8AC3E}">
        <p14:creationId xmlns:p14="http://schemas.microsoft.com/office/powerpoint/2010/main" val="1129315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r>
              <a:rPr lang="ja-JP" altLang="en-US" sz="2000" b="1" dirty="0">
                <a:latin typeface="Meiryo UI" panose="020B0604030504040204" pitchFamily="50" charset="-128"/>
                <a:ea typeface="Meiryo UI" panose="020B0604030504040204" pitchFamily="50" charset="-128"/>
              </a:rPr>
              <a:t>１　現行の大阪府地球温暖化対策実行計画</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区域施策編</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　の進捗状況</a:t>
            </a:r>
            <a:endParaRPr lang="en-US" altLang="ja-JP" sz="2000" b="1"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6C851AAE-ADC6-812D-9005-CC371203DFD3}"/>
              </a:ext>
            </a:extLst>
          </p:cNvPr>
          <p:cNvSpPr>
            <a:spLocks noGrp="1"/>
          </p:cNvSpPr>
          <p:nvPr>
            <p:ph type="title"/>
          </p:nvPr>
        </p:nvSpPr>
        <p:spPr>
          <a:xfrm>
            <a:off x="87294" y="332656"/>
            <a:ext cx="2993497" cy="518216"/>
          </a:xfrm>
        </p:spPr>
        <p:txBody>
          <a:bodyPr>
            <a:normAutofit/>
          </a:bodyPr>
          <a:lstStyle/>
          <a:p>
            <a:pPr algn="l"/>
            <a:r>
              <a:rPr lang="ja-JP" altLang="en-US" sz="2700" dirty="0">
                <a:latin typeface="BIZ UDPゴシック" panose="020B0400000000000000" pitchFamily="50" charset="-128"/>
                <a:ea typeface="BIZ UDPゴシック" panose="020B0400000000000000" pitchFamily="50" charset="-128"/>
              </a:rPr>
              <a:t>計画の進捗状況</a:t>
            </a:r>
            <a:endParaRPr kumimoji="1" lang="ja-JP" altLang="en-US" sz="27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7F0EC9E1-2734-D2EE-0741-9DEF4B698441}"/>
              </a:ext>
            </a:extLst>
          </p:cNvPr>
          <p:cNvSpPr>
            <a:spLocks noGrp="1"/>
          </p:cNvSpPr>
          <p:nvPr>
            <p:ph type="sldNum" sz="quarter" idx="12"/>
          </p:nvPr>
        </p:nvSpPr>
        <p:spPr>
          <a:xfrm>
            <a:off x="7594600"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4</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61BFACB8-FB26-4671-9476-3CB2F20122D8}"/>
              </a:ext>
            </a:extLst>
          </p:cNvPr>
          <p:cNvSpPr/>
          <p:nvPr/>
        </p:nvSpPr>
        <p:spPr>
          <a:xfrm>
            <a:off x="8302355" y="5998063"/>
            <a:ext cx="4219860" cy="267124"/>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a:extLst>
              <a:ext uri="{FF2B5EF4-FFF2-40B4-BE49-F238E27FC236}">
                <a16:creationId xmlns:a16="http://schemas.microsoft.com/office/drawing/2014/main" id="{6C3596F0-6B37-49CD-80D3-A30DC1D249BE}"/>
              </a:ext>
            </a:extLst>
          </p:cNvPr>
          <p:cNvGraphicFramePr>
            <a:graphicFrameLocks noGrp="1"/>
          </p:cNvGraphicFramePr>
          <p:nvPr>
            <p:extLst>
              <p:ext uri="{D42A27DB-BD31-4B8C-83A1-F6EECF244321}">
                <p14:modId xmlns:p14="http://schemas.microsoft.com/office/powerpoint/2010/main" val="556385007"/>
              </p:ext>
            </p:extLst>
          </p:nvPr>
        </p:nvGraphicFramePr>
        <p:xfrm>
          <a:off x="164866" y="2224858"/>
          <a:ext cx="9644381" cy="3474720"/>
        </p:xfrm>
        <a:graphic>
          <a:graphicData uri="http://schemas.openxmlformats.org/drawingml/2006/table">
            <a:tbl>
              <a:tblPr firstRow="1" bandRow="1">
                <a:tableStyleId>{F5AB1C69-6EDB-4FF4-983F-18BD219EF322}</a:tableStyleId>
              </a:tblPr>
              <a:tblGrid>
                <a:gridCol w="2002155">
                  <a:extLst>
                    <a:ext uri="{9D8B030D-6E8A-4147-A177-3AD203B41FA5}">
                      <a16:colId xmlns:a16="http://schemas.microsoft.com/office/drawing/2014/main" val="3071943201"/>
                    </a:ext>
                  </a:extLst>
                </a:gridCol>
                <a:gridCol w="3775393">
                  <a:extLst>
                    <a:ext uri="{9D8B030D-6E8A-4147-A177-3AD203B41FA5}">
                      <a16:colId xmlns:a16="http://schemas.microsoft.com/office/drawing/2014/main" val="1459275241"/>
                    </a:ext>
                  </a:extLst>
                </a:gridCol>
                <a:gridCol w="825818">
                  <a:extLst>
                    <a:ext uri="{9D8B030D-6E8A-4147-A177-3AD203B41FA5}">
                      <a16:colId xmlns:a16="http://schemas.microsoft.com/office/drawing/2014/main" val="3731626996"/>
                    </a:ext>
                  </a:extLst>
                </a:gridCol>
                <a:gridCol w="1094105">
                  <a:extLst>
                    <a:ext uri="{9D8B030D-6E8A-4147-A177-3AD203B41FA5}">
                      <a16:colId xmlns:a16="http://schemas.microsoft.com/office/drawing/2014/main" val="1221078927"/>
                    </a:ext>
                  </a:extLst>
                </a:gridCol>
                <a:gridCol w="995680">
                  <a:extLst>
                    <a:ext uri="{9D8B030D-6E8A-4147-A177-3AD203B41FA5}">
                      <a16:colId xmlns:a16="http://schemas.microsoft.com/office/drawing/2014/main" val="3152349794"/>
                    </a:ext>
                  </a:extLst>
                </a:gridCol>
                <a:gridCol w="951230">
                  <a:extLst>
                    <a:ext uri="{9D8B030D-6E8A-4147-A177-3AD203B41FA5}">
                      <a16:colId xmlns:a16="http://schemas.microsoft.com/office/drawing/2014/main" val="1109001118"/>
                    </a:ext>
                  </a:extLst>
                </a:gridCol>
              </a:tblGrid>
              <a:tr h="0">
                <a:tc>
                  <a:txBody>
                    <a:bodyPr/>
                    <a:lstStyle/>
                    <a:p>
                      <a:pPr algn="ctr"/>
                      <a:r>
                        <a:rPr kumimoji="1" lang="ja-JP" altLang="en-US" sz="1200" dirty="0">
                          <a:latin typeface="Meiryo UI" panose="020B0604030504040204" pitchFamily="50" charset="-128"/>
                          <a:ea typeface="Meiryo UI" panose="020B0604030504040204" pitchFamily="50" charset="-128"/>
                        </a:rPr>
                        <a:t>取組項目</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取組指標</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solidFill>
                            <a:schemeClr val="lt1"/>
                          </a:solidFill>
                          <a:latin typeface="Meiryo UI" panose="020B0604030504040204" pitchFamily="50" charset="-128"/>
                          <a:ea typeface="Meiryo UI" panose="020B0604030504040204" pitchFamily="50" charset="-128"/>
                        </a:rPr>
                        <a:t>単位</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参考値</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（年度）</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最新値</a:t>
                      </a:r>
                    </a:p>
                    <a:p>
                      <a:pPr algn="ctr"/>
                      <a:r>
                        <a:rPr kumimoji="1" lang="ja-JP" altLang="en-US" sz="1200" dirty="0">
                          <a:latin typeface="Meiryo UI" panose="020B0604030504040204" pitchFamily="50" charset="-128"/>
                          <a:ea typeface="Meiryo UI" panose="020B0604030504040204" pitchFamily="50" charset="-128"/>
                        </a:rPr>
                        <a:t>（年度）</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指標値</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33731871"/>
                  </a:ext>
                </a:extLst>
              </a:tr>
              <a:tr h="0">
                <a:tc rowSpan="2">
                  <a:txBody>
                    <a:bodyPr/>
                    <a:lstStyle/>
                    <a:p>
                      <a:pPr algn="l"/>
                      <a:r>
                        <a:rPr kumimoji="1" lang="ja-JP" altLang="en-US" sz="1200" dirty="0">
                          <a:latin typeface="Meiryo UI" panose="020B0604030504040204" pitchFamily="50" charset="-128"/>
                          <a:ea typeface="Meiryo UI" panose="020B0604030504040204" pitchFamily="50" charset="-128"/>
                        </a:rPr>
                        <a:t>１　あらゆる主体の意識改革</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と行動喚起</a:t>
                      </a:r>
                      <a:endParaRPr kumimoji="1" lang="en-US" altLang="ja-JP"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200" dirty="0">
                          <a:latin typeface="Meiryo UI" panose="020B0604030504040204" pitchFamily="50" charset="-128"/>
                          <a:ea typeface="Meiryo UI" panose="020B0604030504040204" pitchFamily="50" charset="-128"/>
                        </a:rPr>
                        <a:t>１世帯あたりのエネルギー消費量</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GJ/</a:t>
                      </a:r>
                      <a:r>
                        <a:rPr kumimoji="1" lang="ja-JP" altLang="en-US" sz="1200" dirty="0">
                          <a:latin typeface="Meiryo UI" panose="020B0604030504040204" pitchFamily="50" charset="-128"/>
                          <a:ea typeface="Meiryo UI" panose="020B0604030504040204" pitchFamily="50" charset="-128"/>
                        </a:rPr>
                        <a:t>世帯</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33.3</a:t>
                      </a:r>
                      <a:r>
                        <a:rPr kumimoji="1" lang="en-US" altLang="ja-JP" sz="1200" baseline="30000" dirty="0">
                          <a:latin typeface="Meiryo UI" panose="020B0604030504040204" pitchFamily="50" charset="-128"/>
                          <a:ea typeface="Meiryo UI" panose="020B0604030504040204" pitchFamily="50" charset="-128"/>
                        </a:rPr>
                        <a:t>(2013)</a:t>
                      </a:r>
                      <a:endParaRPr kumimoji="1" lang="ja-JP" altLang="en-US" sz="1200" baseline="300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29.0</a:t>
                      </a:r>
                      <a:r>
                        <a:rPr kumimoji="1" lang="en-US" altLang="ja-JP" sz="1200" baseline="30000" dirty="0">
                          <a:latin typeface="Meiryo UI" panose="020B0604030504040204" pitchFamily="50" charset="-128"/>
                          <a:ea typeface="Meiryo UI" panose="020B0604030504040204" pitchFamily="50" charset="-128"/>
                        </a:rPr>
                        <a:t>(2021)</a:t>
                      </a:r>
                      <a:endParaRPr kumimoji="1" lang="ja-JP" altLang="en-US" sz="1200" baseline="300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24.3</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1932975"/>
                  </a:ext>
                </a:extLst>
              </a:tr>
              <a:tr h="0">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dirty="0">
                          <a:latin typeface="Meiryo UI" panose="020B0604030504040204" pitchFamily="50" charset="-128"/>
                          <a:ea typeface="Meiryo UI" panose="020B0604030504040204" pitchFamily="50" charset="-128"/>
                        </a:rPr>
                        <a:t>府庁における温室効果ガス排出量</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solidFill>
                      <a:srgbClr val="EFF3EA"/>
                    </a:solidFill>
                  </a:tcPr>
                </a:tc>
                <a:tc>
                  <a:txBody>
                    <a:bodyPr/>
                    <a:lstStyle/>
                    <a:p>
                      <a:pPr algn="ctr"/>
                      <a:r>
                        <a:rPr kumimoji="1" lang="ja-JP" altLang="en-US" sz="1200" dirty="0">
                          <a:latin typeface="Meiryo UI" panose="020B0604030504040204" pitchFamily="50" charset="-128"/>
                          <a:ea typeface="Meiryo UI" panose="020B0604030504040204" pitchFamily="50" charset="-128"/>
                        </a:rPr>
                        <a:t>万</a:t>
                      </a:r>
                      <a:r>
                        <a:rPr kumimoji="1" lang="en-US" altLang="ja-JP" sz="1200" dirty="0">
                          <a:latin typeface="Meiryo UI" panose="020B0604030504040204" pitchFamily="50" charset="-128"/>
                          <a:ea typeface="Meiryo UI" panose="020B0604030504040204" pitchFamily="50" charset="-128"/>
                        </a:rPr>
                        <a:t>t-CO</a:t>
                      </a:r>
                      <a:r>
                        <a:rPr kumimoji="1" lang="en-US" altLang="ja-JP" sz="1200" baseline="-25000" dirty="0">
                          <a:latin typeface="Meiryo UI" panose="020B0604030504040204" pitchFamily="50" charset="-128"/>
                          <a:ea typeface="Meiryo UI" panose="020B0604030504040204" pitchFamily="50" charset="-128"/>
                        </a:rPr>
                        <a:t>2</a:t>
                      </a:r>
                      <a:endParaRPr kumimoji="1" lang="ja-JP" altLang="en-US" sz="1200" baseline="-250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53.4</a:t>
                      </a:r>
                      <a:r>
                        <a:rPr kumimoji="1" lang="en-US" altLang="ja-JP" sz="1200" baseline="30000" dirty="0">
                          <a:latin typeface="Meiryo UI" panose="020B0604030504040204" pitchFamily="50" charset="-128"/>
                          <a:ea typeface="Meiryo UI" panose="020B0604030504040204" pitchFamily="50" charset="-128"/>
                        </a:rPr>
                        <a:t>(2013)</a:t>
                      </a:r>
                      <a:endParaRPr kumimoji="1" lang="ja-JP" altLang="en-US" sz="1200" baseline="300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38.4</a:t>
                      </a:r>
                      <a:r>
                        <a:rPr kumimoji="1" lang="en-US" altLang="ja-JP" sz="1200" baseline="30000" dirty="0">
                          <a:solidFill>
                            <a:schemeClr val="tx1"/>
                          </a:solidFill>
                          <a:latin typeface="Meiryo UI" panose="020B0604030504040204" pitchFamily="50" charset="-128"/>
                          <a:ea typeface="Meiryo UI" panose="020B0604030504040204" pitchFamily="50" charset="-128"/>
                        </a:rPr>
                        <a:t>(2021)</a:t>
                      </a:r>
                      <a:endParaRPr kumimoji="1" lang="ja-JP" altLang="en-US" sz="1200" baseline="30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29.4</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12221773"/>
                  </a:ext>
                </a:extLst>
              </a:tr>
              <a:tr h="131061">
                <a:tc rowSpan="2">
                  <a:txBody>
                    <a:bodyPr/>
                    <a:lstStyle/>
                    <a:p>
                      <a:pPr algn="l"/>
                      <a:r>
                        <a:rPr kumimoji="1" lang="ja-JP" altLang="en-US" sz="1200" dirty="0">
                          <a:latin typeface="Meiryo UI" panose="020B0604030504040204" pitchFamily="50" charset="-128"/>
                          <a:ea typeface="Meiryo UI" panose="020B0604030504040204" pitchFamily="50" charset="-128"/>
                        </a:rPr>
                        <a:t>２ 事業者における脱炭素化</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に向けた取組促進</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200" dirty="0">
                          <a:latin typeface="Meiryo UI" panose="020B0604030504040204" pitchFamily="50" charset="-128"/>
                          <a:ea typeface="Meiryo UI" panose="020B0604030504040204" pitchFamily="50" charset="-128"/>
                        </a:rPr>
                        <a:t>特定事業者の温室効果ガス排出量</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万</a:t>
                      </a:r>
                      <a:r>
                        <a:rPr kumimoji="1" lang="en-US" altLang="ja-JP" sz="1200" dirty="0">
                          <a:latin typeface="Meiryo UI" panose="020B0604030504040204" pitchFamily="50" charset="-128"/>
                          <a:ea typeface="Meiryo UI" panose="020B0604030504040204" pitchFamily="50" charset="-128"/>
                        </a:rPr>
                        <a:t>t-CO</a:t>
                      </a:r>
                      <a:r>
                        <a:rPr kumimoji="1" lang="en-US" altLang="ja-JP" sz="1200" baseline="-25000" dirty="0">
                          <a:latin typeface="Meiryo UI" panose="020B0604030504040204" pitchFamily="50" charset="-128"/>
                          <a:ea typeface="Meiryo UI" panose="020B0604030504040204" pitchFamily="50" charset="-128"/>
                        </a:rPr>
                        <a:t>2</a:t>
                      </a:r>
                      <a:endParaRPr kumimoji="1" lang="ja-JP" altLang="en-US" sz="1200" baseline="-250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2,032</a:t>
                      </a:r>
                      <a:r>
                        <a:rPr kumimoji="1" lang="en-US" altLang="ja-JP" sz="1200" baseline="30000" dirty="0">
                          <a:latin typeface="Meiryo UI" panose="020B0604030504040204" pitchFamily="50" charset="-128"/>
                          <a:ea typeface="Meiryo UI" panose="020B0604030504040204" pitchFamily="50" charset="-128"/>
                        </a:rPr>
                        <a:t>(2018)</a:t>
                      </a:r>
                      <a:endParaRPr kumimoji="1" lang="ja-JP" altLang="en-US" sz="1200" baseline="300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1,612</a:t>
                      </a:r>
                      <a:r>
                        <a:rPr kumimoji="1" lang="en-US" altLang="ja-JP" sz="1200" baseline="30000" dirty="0">
                          <a:solidFill>
                            <a:schemeClr val="tx1"/>
                          </a:solidFill>
                          <a:latin typeface="Meiryo UI" panose="020B0604030504040204" pitchFamily="50" charset="-128"/>
                          <a:ea typeface="Meiryo UI" panose="020B0604030504040204" pitchFamily="50" charset="-128"/>
                        </a:rPr>
                        <a:t>(2021)</a:t>
                      </a:r>
                      <a:endParaRPr kumimoji="1" lang="ja-JP" altLang="en-US" sz="1200" baseline="30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1,366</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128793"/>
                  </a:ext>
                </a:extLst>
              </a:tr>
              <a:tr h="0">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dirty="0">
                          <a:latin typeface="Meiryo UI" panose="020B0604030504040204" pitchFamily="50" charset="-128"/>
                          <a:ea typeface="Meiryo UI" panose="020B0604030504040204" pitchFamily="50" charset="-128"/>
                        </a:rPr>
                        <a:t>府内総生産（実質）あたりのエネルギー消費量</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PJ/</a:t>
                      </a:r>
                      <a:r>
                        <a:rPr kumimoji="1" lang="ja-JP" altLang="en-US" sz="1200" dirty="0">
                          <a:latin typeface="Meiryo UI" panose="020B0604030504040204" pitchFamily="50" charset="-128"/>
                          <a:ea typeface="Meiryo UI" panose="020B0604030504040204" pitchFamily="50" charset="-128"/>
                        </a:rPr>
                        <a:t>兆円</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15.1</a:t>
                      </a:r>
                      <a:r>
                        <a:rPr kumimoji="1" lang="en-US" altLang="ja-JP" sz="1200" baseline="30000" dirty="0">
                          <a:latin typeface="Meiryo UI" panose="020B0604030504040204" pitchFamily="50" charset="-128"/>
                          <a:ea typeface="Meiryo UI" panose="020B0604030504040204" pitchFamily="50" charset="-128"/>
                        </a:rPr>
                        <a:t>(2012)</a:t>
                      </a:r>
                      <a:endParaRPr kumimoji="1" lang="ja-JP" altLang="en-US" sz="1200" baseline="300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12.5</a:t>
                      </a:r>
                      <a:r>
                        <a:rPr kumimoji="1" lang="en-US" altLang="ja-JP" sz="1200" baseline="30000" dirty="0">
                          <a:latin typeface="Meiryo UI" panose="020B0604030504040204" pitchFamily="50" charset="-128"/>
                          <a:ea typeface="Meiryo UI" panose="020B0604030504040204" pitchFamily="50" charset="-128"/>
                        </a:rPr>
                        <a:t>(2021)</a:t>
                      </a:r>
                      <a:endParaRPr kumimoji="1" lang="ja-JP" altLang="en-US" sz="1200" baseline="300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10.0</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06449025"/>
                  </a:ext>
                </a:extLst>
              </a:tr>
              <a:tr h="116957">
                <a:tc rowSpan="2">
                  <a:txBody>
                    <a:bodyPr/>
                    <a:lstStyle/>
                    <a:p>
                      <a:pPr algn="l"/>
                      <a:r>
                        <a:rPr kumimoji="1" lang="ja-JP" altLang="en-US" sz="1200" dirty="0">
                          <a:latin typeface="Meiryo UI" panose="020B0604030504040204" pitchFamily="50" charset="-128"/>
                          <a:ea typeface="Meiryo UI" panose="020B0604030504040204" pitchFamily="50" charset="-128"/>
                        </a:rPr>
                        <a:t>３ </a:t>
                      </a:r>
                      <a:r>
                        <a:rPr kumimoji="1" lang="en-US" altLang="ja-JP" sz="1200" dirty="0">
                          <a:latin typeface="Meiryo UI" panose="020B0604030504040204" pitchFamily="50" charset="-128"/>
                          <a:ea typeface="Meiryo UI" panose="020B0604030504040204" pitchFamily="50" charset="-128"/>
                        </a:rPr>
                        <a:t>CO</a:t>
                      </a:r>
                      <a:r>
                        <a:rPr kumimoji="1" lang="en-US" altLang="ja-JP" sz="1200" baseline="-250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排出の少ない</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エネルギーの利用促進</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200" dirty="0">
                          <a:latin typeface="Meiryo UI" panose="020B0604030504040204" pitchFamily="50" charset="-128"/>
                          <a:ea typeface="Meiryo UI" panose="020B0604030504040204" pitchFamily="50" charset="-128"/>
                        </a:rPr>
                        <a:t>自立・分散型エネルギー導入量</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万</a:t>
                      </a:r>
                      <a:r>
                        <a:rPr kumimoji="1" lang="en-US" altLang="ja-JP" sz="1200" dirty="0">
                          <a:latin typeface="Meiryo UI" panose="020B0604030504040204" pitchFamily="50" charset="-128"/>
                          <a:ea typeface="Meiryo UI" panose="020B0604030504040204" pitchFamily="50" charset="-128"/>
                        </a:rPr>
                        <a:t>kw</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185.1</a:t>
                      </a:r>
                      <a:r>
                        <a:rPr kumimoji="1" lang="en-US" altLang="ja-JP" sz="1200" baseline="30000" dirty="0">
                          <a:latin typeface="Meiryo UI" panose="020B0604030504040204" pitchFamily="50" charset="-128"/>
                          <a:ea typeface="Meiryo UI" panose="020B0604030504040204" pitchFamily="50" charset="-128"/>
                        </a:rPr>
                        <a:t>(2019)</a:t>
                      </a:r>
                      <a:endParaRPr kumimoji="1" lang="ja-JP" altLang="en-US" sz="1200" baseline="300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196.6</a:t>
                      </a:r>
                      <a:r>
                        <a:rPr kumimoji="1" lang="en-US" altLang="ja-JP" sz="1200" baseline="30000" dirty="0">
                          <a:solidFill>
                            <a:schemeClr val="tx1"/>
                          </a:solidFill>
                          <a:latin typeface="Meiryo UI" panose="020B0604030504040204" pitchFamily="50" charset="-128"/>
                          <a:ea typeface="Meiryo UI" panose="020B0604030504040204" pitchFamily="50" charset="-128"/>
                        </a:rPr>
                        <a:t>(2021)</a:t>
                      </a:r>
                      <a:endParaRPr kumimoji="1" lang="ja-JP" altLang="en-US" sz="1200" baseline="30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250</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88798719"/>
                  </a:ext>
                </a:extLst>
              </a:tr>
              <a:tr h="145909">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dirty="0">
                          <a:latin typeface="Meiryo UI" panose="020B0604030504040204" pitchFamily="50" charset="-128"/>
                          <a:ea typeface="Meiryo UI" panose="020B0604030504040204" pitchFamily="50" charset="-128"/>
                        </a:rPr>
                        <a:t>電力需要量に占める再生可能エネルギー利用率</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a:t>
                      </a:r>
                      <a:r>
                        <a:rPr kumimoji="1" lang="en-US" altLang="ja-JP" sz="1200" baseline="30000" dirty="0">
                          <a:latin typeface="Meiryo UI" panose="020B0604030504040204" pitchFamily="50" charset="-128"/>
                          <a:ea typeface="Meiryo UI" panose="020B0604030504040204" pitchFamily="50" charset="-128"/>
                        </a:rPr>
                        <a:t>(2018)</a:t>
                      </a:r>
                      <a:endParaRPr kumimoji="1" lang="ja-JP" altLang="en-US" sz="1200" baseline="300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23.0</a:t>
                      </a:r>
                      <a:r>
                        <a:rPr kumimoji="1" lang="en-US" altLang="ja-JP" sz="1200" baseline="30000" dirty="0">
                          <a:solidFill>
                            <a:schemeClr val="tx1"/>
                          </a:solidFill>
                          <a:latin typeface="Meiryo UI" panose="020B0604030504040204" pitchFamily="50" charset="-128"/>
                          <a:ea typeface="Meiryo UI" panose="020B0604030504040204" pitchFamily="50" charset="-128"/>
                        </a:rPr>
                        <a:t>(2021)</a:t>
                      </a:r>
                      <a:endParaRPr kumimoji="1" lang="ja-JP" altLang="en-US" sz="1200" baseline="30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35</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32544723"/>
                  </a:ext>
                </a:extLst>
              </a:tr>
              <a:tr h="0">
                <a:tc rowSpan="3">
                  <a:txBody>
                    <a:bodyPr/>
                    <a:lstStyle/>
                    <a:p>
                      <a:pPr algn="l"/>
                      <a:r>
                        <a:rPr kumimoji="1" lang="ja-JP" altLang="en-US" sz="1200" dirty="0">
                          <a:latin typeface="Meiryo UI" panose="020B0604030504040204" pitchFamily="50" charset="-128"/>
                          <a:ea typeface="Meiryo UI" panose="020B0604030504040204" pitchFamily="50" charset="-128"/>
                        </a:rPr>
                        <a:t>４ 輸送・移動における</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脱炭素化に向けた</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取組促進</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200" dirty="0">
                          <a:latin typeface="Meiryo UI" panose="020B0604030504040204" pitchFamily="50" charset="-128"/>
                          <a:ea typeface="Meiryo UI" panose="020B0604030504040204" pitchFamily="50" charset="-128"/>
                        </a:rPr>
                        <a:t>軽自動車を除く乗用車の新車販売に占める電動車の割合</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41.0</a:t>
                      </a:r>
                      <a:r>
                        <a:rPr kumimoji="1" lang="en-US" altLang="ja-JP" sz="1200" baseline="30000" dirty="0">
                          <a:latin typeface="Meiryo UI" panose="020B0604030504040204" pitchFamily="50" charset="-128"/>
                          <a:ea typeface="Meiryo UI" panose="020B0604030504040204" pitchFamily="50" charset="-128"/>
                        </a:rPr>
                        <a:t>(2019)</a:t>
                      </a:r>
                      <a:endParaRPr kumimoji="1" lang="ja-JP" altLang="en-US" sz="1200" baseline="300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43.8</a:t>
                      </a:r>
                      <a:r>
                        <a:rPr kumimoji="1" lang="en-US" altLang="ja-JP" sz="1200" baseline="30000" dirty="0">
                          <a:solidFill>
                            <a:schemeClr val="tx1"/>
                          </a:solidFill>
                          <a:latin typeface="Meiryo UI" panose="020B0604030504040204" pitchFamily="50" charset="-128"/>
                          <a:ea typeface="Meiryo UI" panose="020B0604030504040204" pitchFamily="50" charset="-128"/>
                        </a:rPr>
                        <a:t>(2021)</a:t>
                      </a:r>
                      <a:endParaRPr kumimoji="1" lang="ja-JP" altLang="en-US" sz="1200" baseline="30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100</a:t>
                      </a:r>
                      <a:r>
                        <a:rPr kumimoji="1" lang="en-US" altLang="ja-JP" sz="1200" baseline="30000" dirty="0">
                          <a:solidFill>
                            <a:schemeClr val="tx1"/>
                          </a:solidFill>
                          <a:latin typeface="Meiryo UI" panose="020B0604030504040204" pitchFamily="50" charset="-128"/>
                          <a:ea typeface="Meiryo UI" panose="020B0604030504040204" pitchFamily="50" charset="-128"/>
                        </a:rPr>
                        <a:t>※</a:t>
                      </a:r>
                      <a:r>
                        <a:rPr kumimoji="1" lang="ja-JP" altLang="en-US" sz="1200" baseline="30000" dirty="0">
                          <a:solidFill>
                            <a:schemeClr val="tx1"/>
                          </a:solidFill>
                          <a:latin typeface="Meiryo UI" panose="020B0604030504040204" pitchFamily="50" charset="-128"/>
                          <a:ea typeface="Meiryo UI" panose="020B0604030504040204" pitchFamily="50" charset="-128"/>
                        </a:rPr>
                        <a:t>１</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85284834"/>
                  </a:ext>
                </a:extLst>
              </a:tr>
              <a:tr h="131805">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dirty="0">
                          <a:latin typeface="Meiryo UI" panose="020B0604030504040204" pitchFamily="50" charset="-128"/>
                          <a:ea typeface="Meiryo UI" panose="020B0604030504040204" pitchFamily="50" charset="-128"/>
                        </a:rPr>
                        <a:t>すべての乗用車の新車販売に占める電動車の割合</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36.6</a:t>
                      </a:r>
                      <a:r>
                        <a:rPr kumimoji="1" lang="en-US" altLang="ja-JP" sz="1200" baseline="30000" dirty="0">
                          <a:latin typeface="Meiryo UI" panose="020B0604030504040204" pitchFamily="50" charset="-128"/>
                          <a:ea typeface="Meiryo UI" panose="020B0604030504040204" pitchFamily="50" charset="-128"/>
                        </a:rPr>
                        <a:t>(2019)</a:t>
                      </a:r>
                      <a:endParaRPr kumimoji="1" lang="ja-JP" altLang="en-US" sz="1200" baseline="300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41.0</a:t>
                      </a:r>
                      <a:r>
                        <a:rPr kumimoji="1" lang="en-US" altLang="ja-JP" sz="1200" baseline="30000" dirty="0">
                          <a:solidFill>
                            <a:schemeClr val="tx1"/>
                          </a:solidFill>
                          <a:latin typeface="Meiryo UI" panose="020B0604030504040204" pitchFamily="50" charset="-128"/>
                          <a:ea typeface="Meiryo UI" panose="020B0604030504040204" pitchFamily="50" charset="-128"/>
                        </a:rPr>
                        <a:t>(2021)</a:t>
                      </a:r>
                      <a:endParaRPr kumimoji="1" lang="ja-JP" altLang="en-US" sz="1200" baseline="30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90</a:t>
                      </a:r>
                      <a:r>
                        <a:rPr kumimoji="1" lang="en-US" altLang="ja-JP" sz="1200" baseline="30000" dirty="0">
                          <a:solidFill>
                            <a:schemeClr val="tx1"/>
                          </a:solidFill>
                          <a:latin typeface="Meiryo UI" panose="020B0604030504040204" pitchFamily="50" charset="-128"/>
                          <a:ea typeface="Meiryo UI" panose="020B0604030504040204" pitchFamily="50" charset="-128"/>
                        </a:rPr>
                        <a:t>※</a:t>
                      </a:r>
                      <a:r>
                        <a:rPr kumimoji="1" lang="ja-JP" altLang="en-US" sz="1200" baseline="30000" dirty="0">
                          <a:solidFill>
                            <a:schemeClr val="tx1"/>
                          </a:solidFill>
                          <a:latin typeface="Meiryo UI" panose="020B0604030504040204" pitchFamily="50" charset="-128"/>
                          <a:ea typeface="Meiryo UI" panose="020B0604030504040204" pitchFamily="50" charset="-128"/>
                        </a:rPr>
                        <a:t>１</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67781108"/>
                  </a:ext>
                </a:extLst>
              </a:tr>
              <a:tr h="0">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dirty="0">
                          <a:latin typeface="Meiryo UI" panose="020B0604030504040204" pitchFamily="50" charset="-128"/>
                          <a:ea typeface="Meiryo UI" panose="020B0604030504040204" pitchFamily="50" charset="-128"/>
                        </a:rPr>
                        <a:t>すべての乗用車の新車販売に占める</a:t>
                      </a:r>
                      <a:r>
                        <a:rPr kumimoji="1" lang="en-US" altLang="ja-JP" sz="1200" dirty="0">
                          <a:latin typeface="Meiryo UI" panose="020B0604030504040204" pitchFamily="50" charset="-128"/>
                          <a:ea typeface="Meiryo UI" panose="020B0604030504040204" pitchFamily="50" charset="-128"/>
                        </a:rPr>
                        <a:t>ZEV</a:t>
                      </a:r>
                      <a:r>
                        <a:rPr kumimoji="1" lang="ja-JP" altLang="en-US" sz="1200" dirty="0">
                          <a:latin typeface="Meiryo UI" panose="020B0604030504040204" pitchFamily="50" charset="-128"/>
                          <a:ea typeface="Meiryo UI" panose="020B0604030504040204" pitchFamily="50" charset="-128"/>
                        </a:rPr>
                        <a:t>の割合</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0.9</a:t>
                      </a:r>
                      <a:r>
                        <a:rPr kumimoji="1" lang="en-US" altLang="ja-JP" sz="1200" baseline="30000" dirty="0">
                          <a:latin typeface="Meiryo UI" panose="020B0604030504040204" pitchFamily="50" charset="-128"/>
                          <a:ea typeface="Meiryo UI" panose="020B0604030504040204" pitchFamily="50" charset="-128"/>
                        </a:rPr>
                        <a:t>(2019)</a:t>
                      </a:r>
                      <a:endParaRPr kumimoji="1" lang="ja-JP" altLang="en-US" sz="1200" baseline="300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1.5</a:t>
                      </a:r>
                      <a:r>
                        <a:rPr kumimoji="1" lang="en-US" altLang="ja-JP" sz="1200" baseline="30000" dirty="0">
                          <a:solidFill>
                            <a:schemeClr val="tx1"/>
                          </a:solidFill>
                          <a:latin typeface="Meiryo UI" panose="020B0604030504040204" pitchFamily="50" charset="-128"/>
                          <a:ea typeface="Meiryo UI" panose="020B0604030504040204" pitchFamily="50" charset="-128"/>
                        </a:rPr>
                        <a:t>(2021)</a:t>
                      </a:r>
                      <a:endParaRPr kumimoji="1" lang="ja-JP" altLang="en-US" sz="1200" baseline="30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40</a:t>
                      </a:r>
                      <a:r>
                        <a:rPr kumimoji="1" lang="en-US" altLang="ja-JP" sz="1200" baseline="30000" dirty="0">
                          <a:solidFill>
                            <a:schemeClr val="tx1"/>
                          </a:solidFill>
                          <a:latin typeface="Meiryo UI" panose="020B0604030504040204" pitchFamily="50" charset="-128"/>
                          <a:ea typeface="Meiryo UI" panose="020B0604030504040204" pitchFamily="50" charset="-128"/>
                        </a:rPr>
                        <a:t>※</a:t>
                      </a:r>
                      <a:r>
                        <a:rPr kumimoji="1" lang="ja-JP" altLang="en-US" sz="1200" baseline="30000" dirty="0">
                          <a:solidFill>
                            <a:schemeClr val="tx1"/>
                          </a:solidFill>
                          <a:latin typeface="Meiryo UI" panose="020B0604030504040204" pitchFamily="50" charset="-128"/>
                          <a:ea typeface="Meiryo UI" panose="020B0604030504040204" pitchFamily="50" charset="-128"/>
                        </a:rPr>
                        <a:t>１</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81429402"/>
                  </a:ext>
                </a:extLst>
              </a:tr>
              <a:tr h="0">
                <a:tc rowSpan="2">
                  <a:txBody>
                    <a:bodyPr/>
                    <a:lstStyle/>
                    <a:p>
                      <a:pPr algn="l"/>
                      <a:r>
                        <a:rPr kumimoji="1" lang="ja-JP" altLang="en-US" sz="1200" dirty="0">
                          <a:latin typeface="Meiryo UI" panose="020B0604030504040204" pitchFamily="50" charset="-128"/>
                          <a:ea typeface="Meiryo UI" panose="020B0604030504040204" pitchFamily="50" charset="-128"/>
                        </a:rPr>
                        <a:t>５ 資源循環の促進</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200" dirty="0">
                          <a:latin typeface="Meiryo UI" panose="020B0604030504040204" pitchFamily="50" charset="-128"/>
                          <a:ea typeface="Meiryo UI" panose="020B0604030504040204" pitchFamily="50" charset="-128"/>
                        </a:rPr>
                        <a:t>一般廃棄物の廃プラスチックの焼却量</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万</a:t>
                      </a:r>
                      <a:r>
                        <a:rPr kumimoji="1" lang="en-US" altLang="ja-JP" sz="1200" dirty="0">
                          <a:latin typeface="Meiryo UI" panose="020B0604030504040204" pitchFamily="50" charset="-128"/>
                          <a:ea typeface="Meiryo UI" panose="020B0604030504040204" pitchFamily="50" charset="-128"/>
                        </a:rPr>
                        <a:t>t</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43</a:t>
                      </a:r>
                      <a:r>
                        <a:rPr kumimoji="1" lang="en-US" altLang="ja-JP" sz="1200" baseline="30000" dirty="0">
                          <a:latin typeface="Meiryo UI" panose="020B0604030504040204" pitchFamily="50" charset="-128"/>
                          <a:ea typeface="Meiryo UI" panose="020B0604030504040204" pitchFamily="50" charset="-128"/>
                        </a:rPr>
                        <a:t>(2019)</a:t>
                      </a:r>
                      <a:endParaRPr kumimoji="1" lang="ja-JP" altLang="en-US" sz="1200" baseline="300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37</a:t>
                      </a:r>
                      <a:r>
                        <a:rPr kumimoji="1" lang="en-US" altLang="ja-JP" sz="1200" baseline="30000" dirty="0">
                          <a:solidFill>
                            <a:schemeClr val="tx1"/>
                          </a:solidFill>
                          <a:latin typeface="Meiryo UI" panose="020B0604030504040204" pitchFamily="50" charset="-128"/>
                          <a:ea typeface="Meiryo UI" panose="020B0604030504040204" pitchFamily="50" charset="-128"/>
                        </a:rPr>
                        <a:t>(2021)</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28</a:t>
                      </a:r>
                      <a:r>
                        <a:rPr kumimoji="1" lang="en-US" altLang="ja-JP" sz="1200" baseline="30000" dirty="0">
                          <a:latin typeface="Meiryo UI" panose="020B0604030504040204" pitchFamily="50" charset="-128"/>
                          <a:ea typeface="Meiryo UI" panose="020B0604030504040204" pitchFamily="50" charset="-128"/>
                        </a:rPr>
                        <a:t>※</a:t>
                      </a:r>
                      <a:r>
                        <a:rPr kumimoji="1" lang="ja-JP" altLang="en-US" sz="1200" baseline="30000" dirty="0">
                          <a:latin typeface="Meiryo UI" panose="020B0604030504040204" pitchFamily="50" charset="-128"/>
                          <a:ea typeface="Meiryo UI" panose="020B0604030504040204" pitchFamily="50" charset="-128"/>
                        </a:rPr>
                        <a:t>２</a:t>
                      </a:r>
                      <a:endParaRPr kumimoji="1" lang="ja-JP" altLang="en-US" sz="1200" baseline="300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88438759"/>
                  </a:ext>
                </a:extLst>
              </a:tr>
              <a:tr h="133428">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dirty="0">
                          <a:latin typeface="Meiryo UI" panose="020B0604030504040204" pitchFamily="50" charset="-128"/>
                          <a:ea typeface="Meiryo UI" panose="020B0604030504040204" pitchFamily="50" charset="-128"/>
                        </a:rPr>
                        <a:t>府域の食品ロスの発生量</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万</a:t>
                      </a:r>
                      <a:r>
                        <a:rPr kumimoji="1" lang="en-US" altLang="ja-JP" sz="1200" dirty="0">
                          <a:latin typeface="Meiryo UI" panose="020B0604030504040204" pitchFamily="50" charset="-128"/>
                          <a:ea typeface="Meiryo UI" panose="020B0604030504040204" pitchFamily="50" charset="-128"/>
                        </a:rPr>
                        <a:t>t</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43.1</a:t>
                      </a:r>
                      <a:r>
                        <a:rPr kumimoji="1" lang="en-US" altLang="ja-JP" sz="1200" baseline="30000" dirty="0">
                          <a:latin typeface="Meiryo UI" panose="020B0604030504040204" pitchFamily="50" charset="-128"/>
                          <a:ea typeface="Meiryo UI" panose="020B0604030504040204" pitchFamily="50" charset="-128"/>
                        </a:rPr>
                        <a:t>(2019)</a:t>
                      </a:r>
                      <a:endParaRPr kumimoji="1" lang="ja-JP" altLang="en-US" sz="1200" baseline="300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32.7</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09234213"/>
                  </a:ext>
                </a:extLst>
              </a:tr>
            </a:tbl>
          </a:graphicData>
        </a:graphic>
      </p:graphicFrame>
      <p:graphicFrame>
        <p:nvGraphicFramePr>
          <p:cNvPr id="15" name="表 14">
            <a:extLst>
              <a:ext uri="{FF2B5EF4-FFF2-40B4-BE49-F238E27FC236}">
                <a16:creationId xmlns:a16="http://schemas.microsoft.com/office/drawing/2014/main" id="{C87CED43-72B7-4322-BA42-7821981AF4DF}"/>
              </a:ext>
            </a:extLst>
          </p:cNvPr>
          <p:cNvGraphicFramePr>
            <a:graphicFrameLocks noGrp="1"/>
          </p:cNvGraphicFramePr>
          <p:nvPr>
            <p:extLst>
              <p:ext uri="{D42A27DB-BD31-4B8C-83A1-F6EECF244321}">
                <p14:modId xmlns:p14="http://schemas.microsoft.com/office/powerpoint/2010/main" val="1423606570"/>
              </p:ext>
            </p:extLst>
          </p:nvPr>
        </p:nvGraphicFramePr>
        <p:xfrm>
          <a:off x="165634" y="943505"/>
          <a:ext cx="9643613" cy="1005840"/>
        </p:xfrm>
        <a:graphic>
          <a:graphicData uri="http://schemas.openxmlformats.org/drawingml/2006/table">
            <a:tbl>
              <a:tblPr firstRow="1" bandRow="1">
                <a:tableStyleId>{F5AB1C69-6EDB-4FF4-983F-18BD219EF322}</a:tableStyleId>
              </a:tblPr>
              <a:tblGrid>
                <a:gridCol w="5291422">
                  <a:extLst>
                    <a:ext uri="{9D8B030D-6E8A-4147-A177-3AD203B41FA5}">
                      <a16:colId xmlns:a16="http://schemas.microsoft.com/office/drawing/2014/main" val="3071943201"/>
                    </a:ext>
                  </a:extLst>
                </a:gridCol>
                <a:gridCol w="1296144">
                  <a:extLst>
                    <a:ext uri="{9D8B030D-6E8A-4147-A177-3AD203B41FA5}">
                      <a16:colId xmlns:a16="http://schemas.microsoft.com/office/drawing/2014/main" val="3731626996"/>
                    </a:ext>
                  </a:extLst>
                </a:gridCol>
                <a:gridCol w="1096390">
                  <a:extLst>
                    <a:ext uri="{9D8B030D-6E8A-4147-A177-3AD203B41FA5}">
                      <a16:colId xmlns:a16="http://schemas.microsoft.com/office/drawing/2014/main" val="1221078927"/>
                    </a:ext>
                  </a:extLst>
                </a:gridCol>
                <a:gridCol w="991842">
                  <a:extLst>
                    <a:ext uri="{9D8B030D-6E8A-4147-A177-3AD203B41FA5}">
                      <a16:colId xmlns:a16="http://schemas.microsoft.com/office/drawing/2014/main" val="3152349794"/>
                    </a:ext>
                  </a:extLst>
                </a:gridCol>
                <a:gridCol w="967815">
                  <a:extLst>
                    <a:ext uri="{9D8B030D-6E8A-4147-A177-3AD203B41FA5}">
                      <a16:colId xmlns:a16="http://schemas.microsoft.com/office/drawing/2014/main" val="1109001118"/>
                    </a:ext>
                  </a:extLst>
                </a:gridCol>
              </a:tblGrid>
              <a:tr h="0">
                <a:tc>
                  <a:txBody>
                    <a:bodyPr/>
                    <a:lstStyle/>
                    <a:p>
                      <a:pPr algn="ctr"/>
                      <a:r>
                        <a:rPr kumimoji="1" lang="ja-JP" altLang="en-US" sz="1200" dirty="0">
                          <a:latin typeface="Meiryo UI" panose="020B0604030504040204" pitchFamily="50" charset="-128"/>
                          <a:ea typeface="Meiryo UI" panose="020B0604030504040204" pitchFamily="50" charset="-128"/>
                        </a:rPr>
                        <a:t>管理指標</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単位</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参考値</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2013</a:t>
                      </a:r>
                      <a:r>
                        <a:rPr kumimoji="1" lang="ja-JP" altLang="en-US" sz="1200" dirty="0">
                          <a:latin typeface="Meiryo UI" panose="020B0604030504040204" pitchFamily="50" charset="-128"/>
                          <a:ea typeface="Meiryo UI" panose="020B0604030504040204" pitchFamily="50" charset="-128"/>
                        </a:rPr>
                        <a:t>）</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最新値</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rPr>
                        <a:t>）</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指標値</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33731871"/>
                  </a:ext>
                </a:extLst>
              </a:tr>
              <a:tr h="0">
                <a:tc>
                  <a:txBody>
                    <a:bodyPr/>
                    <a:lstStyle/>
                    <a:p>
                      <a:pPr algn="l"/>
                      <a:r>
                        <a:rPr kumimoji="1" lang="ja-JP" altLang="en-US" sz="1200" dirty="0">
                          <a:latin typeface="Meiryo UI" panose="020B0604030504040204" pitchFamily="50" charset="-128"/>
                          <a:ea typeface="Meiryo UI" panose="020B0604030504040204" pitchFamily="50" charset="-128"/>
                        </a:rPr>
                        <a:t>エネルギー消費量</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PJ</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575</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506</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414</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1932975"/>
                  </a:ext>
                </a:extLst>
              </a:tr>
              <a:tr h="0">
                <a:tc>
                  <a:txBody>
                    <a:bodyPr/>
                    <a:lstStyle/>
                    <a:p>
                      <a:pPr algn="l"/>
                      <a:r>
                        <a:rPr kumimoji="1" lang="ja-JP" altLang="en-US" sz="1200" dirty="0">
                          <a:latin typeface="Meiryo UI" panose="020B0604030504040204" pitchFamily="50" charset="-128"/>
                          <a:ea typeface="Meiryo UI" panose="020B0604030504040204" pitchFamily="50" charset="-128"/>
                        </a:rPr>
                        <a:t>電気の排出係数</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Kg-CO</a:t>
                      </a:r>
                      <a:r>
                        <a:rPr kumimoji="1" lang="en-US" altLang="ja-JP" sz="1200" baseline="-25000" dirty="0">
                          <a:latin typeface="Meiryo UI" panose="020B0604030504040204" pitchFamily="50" charset="-128"/>
                          <a:ea typeface="Meiryo UI" panose="020B0604030504040204" pitchFamily="50" charset="-128"/>
                        </a:rPr>
                        <a:t>2</a:t>
                      </a:r>
                      <a:r>
                        <a:rPr kumimoji="1" lang="en-US" altLang="ja-JP" sz="1200" dirty="0">
                          <a:latin typeface="Meiryo UI" panose="020B0604030504040204" pitchFamily="50" charset="-128"/>
                          <a:ea typeface="Meiryo UI" panose="020B0604030504040204" pitchFamily="50" charset="-128"/>
                        </a:rPr>
                        <a:t>/kWh</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0.513</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0.348</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0.33</a:t>
                      </a: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12221773"/>
                  </a:ext>
                </a:extLst>
              </a:tr>
            </a:tbl>
          </a:graphicData>
        </a:graphic>
      </p:graphicFrame>
      <p:sp>
        <p:nvSpPr>
          <p:cNvPr id="17" name="正方形/長方形 16">
            <a:extLst>
              <a:ext uri="{FF2B5EF4-FFF2-40B4-BE49-F238E27FC236}">
                <a16:creationId xmlns:a16="http://schemas.microsoft.com/office/drawing/2014/main" id="{982E7AB2-D378-4F7A-B6F0-471F716F2AD2}"/>
              </a:ext>
            </a:extLst>
          </p:cNvPr>
          <p:cNvSpPr/>
          <p:nvPr/>
        </p:nvSpPr>
        <p:spPr>
          <a:xfrm>
            <a:off x="4232921" y="5892988"/>
            <a:ext cx="5472608" cy="461665"/>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大阪府地球温暖化実行計画（区域施策編）においては割合（歩合）で表示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大阪府循環型社会推進計画における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年度目標値（一般廃棄物のみ）</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68603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２　世界・国における状況と動向</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5</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D0E65E1F-530E-9D07-9EBC-57F4C3351F26}"/>
              </a:ext>
            </a:extLst>
          </p:cNvPr>
          <p:cNvSpPr txBox="1">
            <a:spLocks/>
          </p:cNvSpPr>
          <p:nvPr/>
        </p:nvSpPr>
        <p:spPr>
          <a:xfrm>
            <a:off x="87294" y="332656"/>
            <a:ext cx="7097954" cy="518216"/>
          </a:xfrm>
          <a:prstGeom prst="rect">
            <a:avLst/>
          </a:prstGeom>
        </p:spPr>
        <p:txBody>
          <a:bodyPr vert="horz" lIns="91440" tIns="45720" rIns="91440" bIns="45720" rtlCol="0" anchor="ctr">
            <a:normAutofit fontScale="90000"/>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BIZ UDPゴシック" panose="020B0400000000000000" pitchFamily="50" charset="-128"/>
                <a:ea typeface="BIZ UDPゴシック" panose="020B0400000000000000" pitchFamily="50" charset="-128"/>
              </a:rPr>
              <a:t>世界・国における気候変動に関する主なトピック</a:t>
            </a:r>
          </a:p>
        </p:txBody>
      </p:sp>
      <p:sp>
        <p:nvSpPr>
          <p:cNvPr id="8" name="正方形/長方形 7">
            <a:extLst>
              <a:ext uri="{FF2B5EF4-FFF2-40B4-BE49-F238E27FC236}">
                <a16:creationId xmlns:a16="http://schemas.microsoft.com/office/drawing/2014/main" id="{46F0C520-EBF3-485F-8BF9-139BE55376C9}"/>
              </a:ext>
            </a:extLst>
          </p:cNvPr>
          <p:cNvSpPr/>
          <p:nvPr/>
        </p:nvSpPr>
        <p:spPr>
          <a:xfrm>
            <a:off x="501020" y="1275436"/>
            <a:ext cx="8988484" cy="338554"/>
          </a:xfrm>
          <a:prstGeom prst="rect">
            <a:avLst/>
          </a:prstGeom>
          <a:ln w="28575">
            <a:noFill/>
          </a:ln>
        </p:spPr>
        <p:txBody>
          <a:bodyPr wrap="square">
            <a:spAutoFit/>
          </a:bodyPr>
          <a:lstStyle/>
          <a:p>
            <a:pPr marL="342900" indent="-342900">
              <a:buFont typeface="Wingdings" panose="05000000000000000000" pitchFamily="2" charset="2"/>
              <a:buChar char="Ø"/>
            </a:pP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世紀以降、</a:t>
            </a:r>
            <a:r>
              <a:rPr lang="en-US" altLang="ja-JP" sz="1600" dirty="0">
                <a:latin typeface="Meiryo UI" panose="020B0604030504040204" pitchFamily="50" charset="-128"/>
                <a:ea typeface="Meiryo UI" panose="020B0604030504040204" pitchFamily="50" charset="-128"/>
              </a:rPr>
              <a:t>CO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濃度が年々増加。</a:t>
            </a:r>
            <a:r>
              <a:rPr lang="en-US" altLang="ja-JP" sz="1600" dirty="0">
                <a:latin typeface="Meiryo UI" panose="020B0604030504040204" pitchFamily="50" charset="-128"/>
                <a:ea typeface="Meiryo UI" panose="020B0604030504040204" pitchFamily="50" charset="-128"/>
              </a:rPr>
              <a:t> </a:t>
            </a:r>
            <a:r>
              <a:rPr lang="en-US" altLang="ja-JP" sz="1600" b="1" u="sng" dirty="0">
                <a:latin typeface="Meiryo UI" panose="020B0604030504040204" pitchFamily="50" charset="-128"/>
                <a:ea typeface="Meiryo UI" panose="020B0604030504040204" pitchFamily="50" charset="-128"/>
              </a:rPr>
              <a:t>2023</a:t>
            </a:r>
            <a:r>
              <a:rPr lang="ja-JP" altLang="en-US" sz="1600" b="1" u="sng" dirty="0">
                <a:latin typeface="Meiryo UI" panose="020B0604030504040204" pitchFamily="50" charset="-128"/>
                <a:ea typeface="Meiryo UI" panose="020B0604030504040204" pitchFamily="50" charset="-128"/>
              </a:rPr>
              <a:t>年の世界の年平均気温は、</a:t>
            </a:r>
            <a:r>
              <a:rPr lang="en-US" altLang="ja-JP" sz="1600" b="1" u="sng" dirty="0">
                <a:latin typeface="Meiryo UI" panose="020B0604030504040204" pitchFamily="50" charset="-128"/>
                <a:ea typeface="Meiryo UI" panose="020B0604030504040204" pitchFamily="50" charset="-128"/>
              </a:rPr>
              <a:t>1891</a:t>
            </a:r>
            <a:r>
              <a:rPr lang="ja-JP" altLang="en-US" sz="1600" b="1" u="sng" dirty="0">
                <a:latin typeface="Meiryo UI" panose="020B0604030504040204" pitchFamily="50" charset="-128"/>
                <a:ea typeface="Meiryo UI" panose="020B0604030504040204" pitchFamily="50" charset="-128"/>
              </a:rPr>
              <a:t>年以降で一番高い値</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9B69164-7F85-4E98-8839-0747E7DCA6B4}"/>
              </a:ext>
            </a:extLst>
          </p:cNvPr>
          <p:cNvSpPr/>
          <p:nvPr/>
        </p:nvSpPr>
        <p:spPr>
          <a:xfrm>
            <a:off x="303318" y="908720"/>
            <a:ext cx="3857594"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lang="ja-JP" altLang="en-US" sz="2000" spc="-100" dirty="0">
                <a:latin typeface="Meiryo UI" panose="020B0604030504040204" pitchFamily="50" charset="-128"/>
                <a:ea typeface="Meiryo UI" panose="020B0604030504040204" pitchFamily="50" charset="-128"/>
              </a:rPr>
              <a:t>地球温暖化の状況</a:t>
            </a:r>
            <a:r>
              <a:rPr lang="en-US" altLang="ja-JP" sz="2000" spc="-100" dirty="0">
                <a:latin typeface="Meiryo UI" panose="020B0604030504040204" pitchFamily="50" charset="-128"/>
                <a:ea typeface="Meiryo UI" panose="020B0604030504040204" pitchFamily="50" charset="-128"/>
              </a:rPr>
              <a:t>】</a:t>
            </a:r>
          </a:p>
        </p:txBody>
      </p:sp>
      <p:sp>
        <p:nvSpPr>
          <p:cNvPr id="11" name="正方形/長方形 10">
            <a:extLst>
              <a:ext uri="{FF2B5EF4-FFF2-40B4-BE49-F238E27FC236}">
                <a16:creationId xmlns:a16="http://schemas.microsoft.com/office/drawing/2014/main" id="{FA61E7D9-6675-435A-81B2-AC8AF6EAAE35}"/>
              </a:ext>
            </a:extLst>
          </p:cNvPr>
          <p:cNvSpPr/>
          <p:nvPr/>
        </p:nvSpPr>
        <p:spPr>
          <a:xfrm>
            <a:off x="501020" y="1999295"/>
            <a:ext cx="8988484" cy="338554"/>
          </a:xfrm>
          <a:prstGeom prst="rect">
            <a:avLst/>
          </a:prstGeom>
          <a:ln w="28575">
            <a:noFill/>
          </a:ln>
        </p:spPr>
        <p:txBody>
          <a:bodyPr wrap="square">
            <a:spAutoFit/>
          </a:bodyPr>
          <a:lstStyle/>
          <a:p>
            <a:pPr marL="342900" indent="-34290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近年、世界中で異常気象が頻発</a:t>
            </a:r>
            <a:r>
              <a:rPr lang="ja-JP" altLang="en-US" sz="1600" dirty="0">
                <a:latin typeface="BIZ UDPゴシック" panose="020B0400000000000000" pitchFamily="50" charset="-128"/>
                <a:ea typeface="BIZ UDPゴシック" panose="020B0400000000000000" pitchFamily="50" charset="-128"/>
              </a:rPr>
              <a:t>。</a:t>
            </a:r>
            <a:r>
              <a:rPr lang="ja-JP" altLang="en-US" sz="1600" b="1" u="sng" dirty="0">
                <a:latin typeface="Meiryo UI" panose="020B0604030504040204" pitchFamily="50" charset="-128"/>
                <a:ea typeface="Meiryo UI" panose="020B0604030504040204" pitchFamily="50" charset="-128"/>
              </a:rPr>
              <a:t>極端な気象現象がより強大、頻繁になる可能性が予測</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94738640-1597-4DBB-94F0-4ACBFB4D47E2}"/>
              </a:ext>
            </a:extLst>
          </p:cNvPr>
          <p:cNvSpPr/>
          <p:nvPr/>
        </p:nvSpPr>
        <p:spPr>
          <a:xfrm>
            <a:off x="303318" y="1632579"/>
            <a:ext cx="3857594"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lang="ja-JP" altLang="en-US" sz="2000" spc="-100" dirty="0">
                <a:latin typeface="Meiryo UI" panose="020B0604030504040204" pitchFamily="50" charset="-128"/>
                <a:ea typeface="Meiryo UI" panose="020B0604030504040204" pitchFamily="50" charset="-128"/>
              </a:rPr>
              <a:t>世界の異常気象</a:t>
            </a:r>
            <a:r>
              <a:rPr lang="en-US" altLang="ja-JP" sz="2000" spc="-100" dirty="0">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ABCCBE3D-0731-4BAE-A4F5-DB0BDC79F748}"/>
              </a:ext>
            </a:extLst>
          </p:cNvPr>
          <p:cNvSpPr/>
          <p:nvPr/>
        </p:nvSpPr>
        <p:spPr>
          <a:xfrm>
            <a:off x="501020" y="2719375"/>
            <a:ext cx="8988484" cy="584775"/>
          </a:xfrm>
          <a:prstGeom prst="rect">
            <a:avLst/>
          </a:prstGeom>
          <a:ln w="28575">
            <a:noFill/>
          </a:ln>
        </p:spPr>
        <p:txBody>
          <a:bodyPr wrap="square">
            <a:spAutoFit/>
          </a:bodyPr>
          <a:lstStyle/>
          <a:p>
            <a:pPr marL="342900" indent="-342900">
              <a:buFont typeface="Wingdings" panose="05000000000000000000" pitchFamily="2" charset="2"/>
              <a:buChar char="Ø"/>
            </a:pPr>
            <a:r>
              <a:rPr lang="ja-JP" altLang="en-US" sz="1600" b="1" u="sng" dirty="0">
                <a:latin typeface="Meiryo UI" panose="020B0604030504040204" pitchFamily="50" charset="-128"/>
                <a:ea typeface="Meiryo UI" panose="020B0604030504040204" pitchFamily="50" charset="-128"/>
              </a:rPr>
              <a:t>温暖化を</a:t>
            </a:r>
            <a:r>
              <a:rPr lang="en-US" altLang="ja-JP" sz="1600" b="1" u="sng" dirty="0">
                <a:latin typeface="Meiryo UI" panose="020B0604030504040204" pitchFamily="50" charset="-128"/>
                <a:ea typeface="Meiryo UI" panose="020B0604030504040204" pitchFamily="50" charset="-128"/>
              </a:rPr>
              <a:t>1.5℃</a:t>
            </a:r>
            <a:r>
              <a:rPr lang="ja-JP" altLang="en-US" sz="1600" b="1" u="sng" dirty="0">
                <a:latin typeface="Meiryo UI" panose="020B0604030504040204" pitchFamily="50" charset="-128"/>
                <a:ea typeface="Meiryo UI" panose="020B0604030504040204" pitchFamily="50" charset="-128"/>
              </a:rPr>
              <a:t>に抑えるには、全世界で</a:t>
            </a:r>
            <a:r>
              <a:rPr lang="en-US" altLang="ja-JP" sz="1600" b="1" u="sng" dirty="0">
                <a:latin typeface="Meiryo UI" panose="020B0604030504040204" pitchFamily="50" charset="-128"/>
                <a:ea typeface="Meiryo UI" panose="020B0604030504040204" pitchFamily="50" charset="-128"/>
              </a:rPr>
              <a:t>2019</a:t>
            </a:r>
            <a:r>
              <a:rPr lang="ja-JP" altLang="en-US" sz="1600" b="1" u="sng" dirty="0">
                <a:latin typeface="Meiryo UI" panose="020B0604030504040204" pitchFamily="50" charset="-128"/>
                <a:ea typeface="Meiryo UI" panose="020B0604030504040204" pitchFamily="50" charset="-128"/>
              </a:rPr>
              <a:t>年比で</a:t>
            </a:r>
            <a:r>
              <a:rPr lang="en-US" altLang="ja-JP" sz="1600" b="1" u="sng" dirty="0">
                <a:latin typeface="Meiryo UI" panose="020B0604030504040204" pitchFamily="50" charset="-128"/>
                <a:ea typeface="Meiryo UI" panose="020B0604030504040204" pitchFamily="50" charset="-128"/>
              </a:rPr>
              <a:t>2035</a:t>
            </a:r>
            <a:r>
              <a:rPr lang="ja-JP" altLang="en-US" sz="1600" b="1" u="sng" dirty="0">
                <a:latin typeface="Meiryo UI" panose="020B0604030504040204" pitchFamily="50" charset="-128"/>
                <a:ea typeface="Meiryo UI" panose="020B0604030504040204" pitchFamily="50" charset="-128"/>
              </a:rPr>
              <a:t>年までに</a:t>
            </a:r>
            <a:r>
              <a:rPr lang="en-US" altLang="ja-JP" sz="1600" b="1" u="sng" dirty="0">
                <a:latin typeface="Meiryo UI" panose="020B0604030504040204" pitchFamily="50" charset="-128"/>
                <a:ea typeface="Meiryo UI" panose="020B0604030504040204" pitchFamily="50" charset="-128"/>
              </a:rPr>
              <a:t>60</a:t>
            </a:r>
            <a:r>
              <a:rPr lang="ja-JP" altLang="en-US" sz="1600" b="1" u="sng" dirty="0">
                <a:latin typeface="Meiryo UI" panose="020B0604030504040204" pitchFamily="50" charset="-128"/>
                <a:ea typeface="Meiryo UI" panose="020B0604030504040204" pitchFamily="50" charset="-128"/>
              </a:rPr>
              <a:t>％削減が必要</a:t>
            </a:r>
            <a:r>
              <a:rPr lang="ja-JP" altLang="en-US" sz="1600" dirty="0">
                <a:uFill>
                  <a:solidFill>
                    <a:srgbClr val="FF0000"/>
                  </a:solidFill>
                </a:uFill>
                <a:latin typeface="Meiryo UI" panose="020B0604030504040204" pitchFamily="50" charset="-128"/>
                <a:ea typeface="Meiryo UI" panose="020B0604030504040204" pitchFamily="50" charset="-128"/>
              </a:rPr>
              <a:t>なことを認識</a:t>
            </a:r>
            <a:endParaRPr lang="en-US" altLang="ja-JP" sz="1600" dirty="0">
              <a:uFill>
                <a:solidFill>
                  <a:srgbClr val="FF0000"/>
                </a:solidFill>
              </a:u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1600" dirty="0">
                <a:uFill>
                  <a:solidFill>
                    <a:srgbClr val="FF0000"/>
                  </a:solidFill>
                </a:uFill>
                <a:latin typeface="Meiryo UI" panose="020B0604030504040204" pitchFamily="50" charset="-128"/>
                <a:ea typeface="Meiryo UI" panose="020B0604030504040204" pitchFamily="50" charset="-128"/>
              </a:rPr>
              <a:t>締結国に、</a:t>
            </a:r>
            <a:r>
              <a:rPr lang="en-US" altLang="ja-JP" sz="1600" dirty="0">
                <a:uFill>
                  <a:solidFill>
                    <a:srgbClr val="FF0000"/>
                  </a:solidFill>
                </a:uFill>
                <a:latin typeface="Meiryo UI" panose="020B0604030504040204" pitchFamily="50" charset="-128"/>
                <a:ea typeface="Meiryo UI" panose="020B0604030504040204" pitchFamily="50" charset="-128"/>
              </a:rPr>
              <a:t>1.5℃</a:t>
            </a:r>
            <a:r>
              <a:rPr lang="ja-JP" altLang="en-US" sz="1600" dirty="0">
                <a:uFill>
                  <a:solidFill>
                    <a:srgbClr val="FF0000"/>
                  </a:solidFill>
                </a:uFill>
                <a:latin typeface="Meiryo UI" panose="020B0604030504040204" pitchFamily="50" charset="-128"/>
                <a:ea typeface="Meiryo UI" panose="020B0604030504040204" pitchFamily="50" charset="-128"/>
              </a:rPr>
              <a:t>目標に整合した、野心的な排出削減目標の提示を要請</a:t>
            </a:r>
            <a:endParaRPr lang="en-US" altLang="ja-JP" sz="16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AB9D0541-7CC3-4F02-884E-8E9BAD80A664}"/>
              </a:ext>
            </a:extLst>
          </p:cNvPr>
          <p:cNvSpPr/>
          <p:nvPr/>
        </p:nvSpPr>
        <p:spPr>
          <a:xfrm>
            <a:off x="303318" y="2352659"/>
            <a:ext cx="3857594"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COP28</a:t>
            </a:r>
            <a:r>
              <a:rPr kumimoji="1" lang="ja-JP" altLang="en-US" sz="2000" dirty="0">
                <a:latin typeface="Meiryo UI" panose="020B0604030504040204" pitchFamily="50" charset="-128"/>
                <a:ea typeface="Meiryo UI" panose="020B0604030504040204" pitchFamily="50" charset="-128"/>
              </a:rPr>
              <a:t>の概要</a:t>
            </a:r>
            <a:r>
              <a:rPr lang="en-US" altLang="ja-JP" sz="2000" spc="-100" dirty="0">
                <a:latin typeface="Meiryo UI" panose="020B0604030504040204" pitchFamily="50" charset="-128"/>
                <a:ea typeface="Meiryo UI" panose="020B0604030504040204" pitchFamily="50" charset="-128"/>
              </a:rPr>
              <a:t>】</a:t>
            </a:r>
          </a:p>
        </p:txBody>
      </p:sp>
      <p:sp>
        <p:nvSpPr>
          <p:cNvPr id="16" name="正方形/長方形 15">
            <a:extLst>
              <a:ext uri="{FF2B5EF4-FFF2-40B4-BE49-F238E27FC236}">
                <a16:creationId xmlns:a16="http://schemas.microsoft.com/office/drawing/2014/main" id="{F1DCD4A2-BF2C-4950-B750-9599EE9F5416}"/>
              </a:ext>
            </a:extLst>
          </p:cNvPr>
          <p:cNvSpPr/>
          <p:nvPr/>
        </p:nvSpPr>
        <p:spPr>
          <a:xfrm>
            <a:off x="501020" y="3727487"/>
            <a:ext cx="8988484" cy="584775"/>
          </a:xfrm>
          <a:prstGeom prst="rect">
            <a:avLst/>
          </a:prstGeom>
          <a:ln w="28575">
            <a:noFill/>
          </a:ln>
        </p:spPr>
        <p:txBody>
          <a:bodyPr wrap="square">
            <a:spAutoFit/>
          </a:bodyPr>
          <a:lstStyle/>
          <a:p>
            <a:pPr marL="342900" indent="-342900">
              <a:buFont typeface="Wingdings" panose="05000000000000000000" pitchFamily="2" charset="2"/>
              <a:buChar char="Ø"/>
            </a:pPr>
            <a:r>
              <a:rPr lang="ja-JP" altLang="en-US" sz="1600" b="1" u="sng" dirty="0">
                <a:latin typeface="Meiryo UI" panose="020B0604030504040204" pitchFamily="50" charset="-128"/>
                <a:ea typeface="Meiryo UI" panose="020B0604030504040204" pitchFamily="50" charset="-128"/>
              </a:rPr>
              <a:t>排出量の多い特定の輸入品に課金</a:t>
            </a:r>
            <a:r>
              <a:rPr lang="ja-JP" altLang="en-US" sz="1600" dirty="0">
                <a:latin typeface="Meiryo UI" panose="020B0604030504040204" pitchFamily="50" charset="-128"/>
                <a:ea typeface="Meiryo UI" panose="020B0604030504040204" pitchFamily="50" charset="-128"/>
              </a:rPr>
              <a:t>する</a:t>
            </a:r>
            <a:r>
              <a:rPr lang="en-US" altLang="ja-JP" sz="1600" dirty="0">
                <a:latin typeface="Meiryo UI" panose="020B0604030504040204" pitchFamily="50" charset="-128"/>
                <a:ea typeface="Meiryo UI" panose="020B0604030504040204" pitchFamily="50" charset="-128"/>
              </a:rPr>
              <a:t>CBAM</a:t>
            </a:r>
            <a:r>
              <a:rPr lang="ja-JP" altLang="en-US" sz="1600" dirty="0">
                <a:latin typeface="Meiryo UI" panose="020B0604030504040204" pitchFamily="50" charset="-128"/>
                <a:ea typeface="Meiryo UI" panose="020B0604030504040204" pitchFamily="50" charset="-128"/>
              </a:rPr>
              <a:t>の導入</a:t>
            </a:r>
            <a:endParaRPr lang="en-US" altLang="ja-JP" sz="16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ロシアからの</a:t>
            </a:r>
            <a:r>
              <a:rPr lang="ja-JP" altLang="en-US" sz="1600" b="1" u="sng" dirty="0">
                <a:latin typeface="Meiryo UI" panose="020B0604030504040204" pitchFamily="50" charset="-128"/>
                <a:ea typeface="Meiryo UI" panose="020B0604030504040204" pitchFamily="50" charset="-128"/>
              </a:rPr>
              <a:t>化石燃料依存脱却</a:t>
            </a:r>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再エネや水素の拡大</a:t>
            </a:r>
            <a:endParaRPr lang="en-US" altLang="ja-JP" sz="1600" b="1" u="sng"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61C4B484-57CF-4A2D-A2BF-AF321F4660AB}"/>
              </a:ext>
            </a:extLst>
          </p:cNvPr>
          <p:cNvSpPr/>
          <p:nvPr/>
        </p:nvSpPr>
        <p:spPr>
          <a:xfrm>
            <a:off x="303318" y="3360771"/>
            <a:ext cx="3857594"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EU</a:t>
            </a:r>
            <a:r>
              <a:rPr kumimoji="1" lang="ja-JP" altLang="en-US" sz="2000" dirty="0">
                <a:latin typeface="Meiryo UI" panose="020B0604030504040204" pitchFamily="50" charset="-128"/>
                <a:ea typeface="Meiryo UI" panose="020B0604030504040204" pitchFamily="50" charset="-128"/>
              </a:rPr>
              <a:t>の気候変動政策</a:t>
            </a:r>
            <a:r>
              <a:rPr lang="en-US" altLang="ja-JP" sz="2000" spc="-100" dirty="0">
                <a:latin typeface="Meiryo UI" panose="020B0604030504040204" pitchFamily="50" charset="-128"/>
                <a:ea typeface="Meiryo UI" panose="020B0604030504040204" pitchFamily="50" charset="-128"/>
              </a:rPr>
              <a:t>】</a:t>
            </a:r>
          </a:p>
        </p:txBody>
      </p:sp>
      <p:sp>
        <p:nvSpPr>
          <p:cNvPr id="18" name="正方形/長方形 17">
            <a:extLst>
              <a:ext uri="{FF2B5EF4-FFF2-40B4-BE49-F238E27FC236}">
                <a16:creationId xmlns:a16="http://schemas.microsoft.com/office/drawing/2014/main" id="{B80860B2-1E88-4860-A077-CE5AB9DBDE11}"/>
              </a:ext>
            </a:extLst>
          </p:cNvPr>
          <p:cNvSpPr/>
          <p:nvPr/>
        </p:nvSpPr>
        <p:spPr>
          <a:xfrm>
            <a:off x="501020" y="4735599"/>
            <a:ext cx="8988484" cy="338554"/>
          </a:xfrm>
          <a:prstGeom prst="rect">
            <a:avLst/>
          </a:prstGeom>
          <a:ln w="28575">
            <a:noFill/>
          </a:ln>
        </p:spPr>
        <p:txBody>
          <a:bodyPr wrap="square">
            <a:spAutoFit/>
          </a:bodyPr>
          <a:lstStyle/>
          <a:p>
            <a:pPr marL="342900" indent="-342900">
              <a:buFont typeface="Wingdings" panose="05000000000000000000" pitchFamily="2" charset="2"/>
              <a:buChar char="Ø"/>
            </a:pPr>
            <a:r>
              <a:rPr lang="ja-JP" altLang="en-US" sz="1600" dirty="0">
                <a:uFill>
                  <a:solidFill>
                    <a:srgbClr val="FF0000"/>
                  </a:solidFill>
                </a:uFill>
                <a:latin typeface="Meiryo UI" panose="020B0604030504040204" pitchFamily="50" charset="-128"/>
                <a:ea typeface="Meiryo UI" panose="020B0604030504040204" pitchFamily="50" charset="-128"/>
              </a:rPr>
              <a:t>国際的に、</a:t>
            </a:r>
            <a:r>
              <a:rPr lang="ja-JP" altLang="en-US" sz="1600" b="1" u="sng" dirty="0">
                <a:latin typeface="Meiryo UI" panose="020B0604030504040204" pitchFamily="50" charset="-128"/>
                <a:ea typeface="Meiryo UI" panose="020B0604030504040204" pitchFamily="50" charset="-128"/>
              </a:rPr>
              <a:t>スコープ３の開示義務化が進展</a:t>
            </a:r>
            <a:r>
              <a:rPr lang="ja-JP" altLang="en-US" sz="1600" dirty="0">
                <a:uFill>
                  <a:solidFill>
                    <a:srgbClr val="FF0000"/>
                  </a:solidFill>
                </a:uFill>
                <a:latin typeface="Meiryo UI" panose="020B0604030504040204" pitchFamily="50" charset="-128"/>
                <a:ea typeface="Meiryo UI" panose="020B0604030504040204" pitchFamily="50" charset="-128"/>
              </a:rPr>
              <a:t>しており、脱炭素電源を直接調達企業が世界的に増加</a:t>
            </a:r>
            <a:endParaRPr lang="en-US" altLang="ja-JP" sz="1600" dirty="0">
              <a:uFill>
                <a:solidFill>
                  <a:srgbClr val="FF0000"/>
                </a:solidFill>
              </a:u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563F7EFA-0DD7-48BB-B1A5-B36F92D20AA8}"/>
              </a:ext>
            </a:extLst>
          </p:cNvPr>
          <p:cNvSpPr/>
          <p:nvPr/>
        </p:nvSpPr>
        <p:spPr>
          <a:xfrm>
            <a:off x="303318" y="4368883"/>
            <a:ext cx="5153738"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世界の再生エネルギー調達に関する状況</a:t>
            </a:r>
            <a:r>
              <a:rPr lang="en-US" altLang="ja-JP" sz="2000" spc="-100" dirty="0">
                <a:latin typeface="Meiryo UI" panose="020B0604030504040204" pitchFamily="50" charset="-128"/>
                <a:ea typeface="Meiryo UI" panose="020B0604030504040204" pitchFamily="50" charset="-128"/>
              </a:rPr>
              <a:t>】</a:t>
            </a:r>
          </a:p>
        </p:txBody>
      </p:sp>
      <p:sp>
        <p:nvSpPr>
          <p:cNvPr id="20" name="正方形/長方形 19">
            <a:extLst>
              <a:ext uri="{FF2B5EF4-FFF2-40B4-BE49-F238E27FC236}">
                <a16:creationId xmlns:a16="http://schemas.microsoft.com/office/drawing/2014/main" id="{2BB3F308-DC76-43EF-AFF4-92F781D40AC0}"/>
              </a:ext>
            </a:extLst>
          </p:cNvPr>
          <p:cNvSpPr/>
          <p:nvPr/>
        </p:nvSpPr>
        <p:spPr>
          <a:xfrm>
            <a:off x="501020" y="5455679"/>
            <a:ext cx="8988484" cy="584775"/>
          </a:xfrm>
          <a:prstGeom prst="rect">
            <a:avLst/>
          </a:prstGeom>
          <a:ln w="28575">
            <a:noFill/>
          </a:ln>
        </p:spPr>
        <p:txBody>
          <a:bodyPr wrap="square">
            <a:spAutoFit/>
          </a:bodyPr>
          <a:lstStyle/>
          <a:p>
            <a:pPr marL="342900" indent="-34290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水素、アンモニア：利用拡大とコストの低減への支援が進められている。</a:t>
            </a:r>
            <a:endParaRPr lang="en-US" altLang="ja-JP" sz="16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合成メタン・グリーン</a:t>
            </a:r>
            <a:r>
              <a:rPr lang="en-US" altLang="ja-JP" sz="1600" dirty="0">
                <a:latin typeface="Meiryo UI" panose="020B0604030504040204" pitchFamily="50" charset="-128"/>
                <a:ea typeface="Meiryo UI" panose="020B0604030504040204" pitchFamily="50" charset="-128"/>
              </a:rPr>
              <a:t>LPG</a:t>
            </a:r>
            <a:r>
              <a:rPr lang="ja-JP" altLang="en-US" sz="1600" dirty="0">
                <a:uFill>
                  <a:solidFill>
                    <a:srgbClr val="FF0000"/>
                  </a:solidFill>
                </a:uFill>
                <a:latin typeface="Meiryo UI" panose="020B0604030504040204" pitchFamily="50" charset="-128"/>
                <a:ea typeface="Meiryo UI" panose="020B0604030504040204" pitchFamily="50" charset="-128"/>
              </a:rPr>
              <a:t>、バイオ燃料・合成燃料等：ルール整備等必要な環境整備の検討開始</a:t>
            </a:r>
            <a:endParaRPr lang="en-US" altLang="ja-JP" sz="16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96CD5180-64C8-4938-8269-C3DE0D74B976}"/>
              </a:ext>
            </a:extLst>
          </p:cNvPr>
          <p:cNvSpPr/>
          <p:nvPr/>
        </p:nvSpPr>
        <p:spPr>
          <a:xfrm>
            <a:off x="303318" y="5088963"/>
            <a:ext cx="5153738"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次世代燃料に関する状況</a:t>
            </a:r>
            <a:r>
              <a:rPr lang="en-US" altLang="ja-JP" sz="2000" spc="-100" dirty="0">
                <a:latin typeface="Meiryo UI" panose="020B0604030504040204" pitchFamily="50" charset="-128"/>
                <a:ea typeface="Meiryo UI" panose="020B0604030504040204" pitchFamily="50" charset="-128"/>
              </a:rPr>
              <a:t>】</a:t>
            </a:r>
          </a:p>
        </p:txBody>
      </p:sp>
      <p:sp>
        <p:nvSpPr>
          <p:cNvPr id="22" name="正方形/長方形 21">
            <a:extLst>
              <a:ext uri="{FF2B5EF4-FFF2-40B4-BE49-F238E27FC236}">
                <a16:creationId xmlns:a16="http://schemas.microsoft.com/office/drawing/2014/main" id="{70D6DE5F-E07A-4460-866D-11662317846D}"/>
              </a:ext>
            </a:extLst>
          </p:cNvPr>
          <p:cNvSpPr/>
          <p:nvPr/>
        </p:nvSpPr>
        <p:spPr>
          <a:xfrm>
            <a:off x="501020" y="6406593"/>
            <a:ext cx="8988484" cy="338554"/>
          </a:xfrm>
          <a:prstGeom prst="rect">
            <a:avLst/>
          </a:prstGeom>
          <a:ln w="28575">
            <a:noFill/>
          </a:ln>
        </p:spPr>
        <p:txBody>
          <a:bodyPr wrap="square">
            <a:spAutoFit/>
          </a:bodyPr>
          <a:lstStyle/>
          <a:p>
            <a:pPr marL="342900" indent="-342900">
              <a:buFont typeface="Wingdings" panose="05000000000000000000" pitchFamily="2" charset="2"/>
              <a:buChar char="Ø"/>
            </a:pPr>
            <a:r>
              <a:rPr lang="en-US" altLang="ja-JP" sz="1600" dirty="0">
                <a:latin typeface="Meiryo UI" panose="020B0604030504040204" pitchFamily="50" charset="-128"/>
                <a:ea typeface="Meiryo UI" panose="020B0604030504040204" pitchFamily="50" charset="-128"/>
              </a:rPr>
              <a:t>DX</a:t>
            </a:r>
            <a:r>
              <a:rPr lang="ja-JP" altLang="en-US" sz="1600" dirty="0">
                <a:latin typeface="Meiryo UI" panose="020B0604030504040204" pitchFamily="50" charset="-128"/>
                <a:ea typeface="Meiryo UI" panose="020B0604030504040204" pitchFamily="50" charset="-128"/>
              </a:rPr>
              <a:t>の進展により</a:t>
            </a:r>
            <a:r>
              <a:rPr lang="ja-JP" altLang="en-US" sz="1600" b="1" u="sng" dirty="0">
                <a:latin typeface="Meiryo UI" panose="020B0604030504040204" pitchFamily="50" charset="-128"/>
                <a:ea typeface="Meiryo UI" panose="020B0604030504040204" pitchFamily="50" charset="-128"/>
              </a:rPr>
              <a:t>電力需要増大</a:t>
            </a:r>
            <a:endParaRPr lang="en-US" altLang="ja-JP" sz="1600" b="1" u="sng"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6B9A1713-BC51-43D6-8C45-A720585993BC}"/>
              </a:ext>
            </a:extLst>
          </p:cNvPr>
          <p:cNvSpPr/>
          <p:nvPr/>
        </p:nvSpPr>
        <p:spPr>
          <a:xfrm>
            <a:off x="303318" y="6039877"/>
            <a:ext cx="5153738"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電力需要の見通し</a:t>
            </a:r>
            <a:r>
              <a:rPr lang="en-US" altLang="ja-JP" sz="2000" spc="-100" dirty="0">
                <a:latin typeface="Meiryo UI" panose="020B0604030504040204" pitchFamily="50" charset="-128"/>
                <a:ea typeface="Meiryo UI" panose="020B0604030504040204" pitchFamily="50" charset="-128"/>
              </a:rPr>
              <a:t>】</a:t>
            </a:r>
          </a:p>
        </p:txBody>
      </p:sp>
      <p:sp>
        <p:nvSpPr>
          <p:cNvPr id="24" name="タイトル 1">
            <a:extLst>
              <a:ext uri="{FF2B5EF4-FFF2-40B4-BE49-F238E27FC236}">
                <a16:creationId xmlns:a16="http://schemas.microsoft.com/office/drawing/2014/main" id="{BF0B4E6E-8075-4E96-831D-9E2ADFC681C2}"/>
              </a:ext>
            </a:extLst>
          </p:cNvPr>
          <p:cNvSpPr txBox="1">
            <a:spLocks/>
          </p:cNvSpPr>
          <p:nvPr/>
        </p:nvSpPr>
        <p:spPr>
          <a:xfrm>
            <a:off x="7400849" y="530460"/>
            <a:ext cx="2220277" cy="518216"/>
          </a:xfrm>
          <a:prstGeom prst="rect">
            <a:avLst/>
          </a:prstGeom>
        </p:spPr>
        <p:txBody>
          <a:bodyPr vert="horz" lIns="91440" tIns="45720" rIns="91440" bIns="45720" rtlCol="0" anchor="ctr">
            <a:norm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詳細は参考資料参照</a:t>
            </a:r>
          </a:p>
        </p:txBody>
      </p:sp>
    </p:spTree>
    <p:extLst>
      <p:ext uri="{BB962C8B-B14F-4D97-AF65-F5344CB8AC3E}">
        <p14:creationId xmlns:p14="http://schemas.microsoft.com/office/powerpoint/2010/main" val="248343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DBFF2E12-B0EB-46A1-8685-5894B6A3CCDA}"/>
              </a:ext>
            </a:extLst>
          </p:cNvPr>
          <p:cNvGrpSpPr/>
          <p:nvPr/>
        </p:nvGrpSpPr>
        <p:grpSpPr>
          <a:xfrm>
            <a:off x="992560" y="1916832"/>
            <a:ext cx="6967094" cy="4922744"/>
            <a:chOff x="1222021" y="2168226"/>
            <a:chExt cx="6611299" cy="4671350"/>
          </a:xfrm>
        </p:grpSpPr>
        <p:pic>
          <p:nvPicPr>
            <p:cNvPr id="11" name="図 10">
              <a:extLst>
                <a:ext uri="{FF2B5EF4-FFF2-40B4-BE49-F238E27FC236}">
                  <a16:creationId xmlns:a16="http://schemas.microsoft.com/office/drawing/2014/main" id="{56D739A2-C249-4609-800B-967DAD831203}"/>
                </a:ext>
              </a:extLst>
            </p:cNvPr>
            <p:cNvPicPr>
              <a:picLocks noChangeAspect="1"/>
            </p:cNvPicPr>
            <p:nvPr/>
          </p:nvPicPr>
          <p:blipFill>
            <a:blip r:embed="rId2"/>
            <a:stretch>
              <a:fillRect/>
            </a:stretch>
          </p:blipFill>
          <p:spPr>
            <a:xfrm>
              <a:off x="1222021" y="2168226"/>
              <a:ext cx="6611299" cy="4671350"/>
            </a:xfrm>
            <a:prstGeom prst="rect">
              <a:avLst/>
            </a:prstGeom>
          </p:spPr>
        </p:pic>
        <p:sp>
          <p:nvSpPr>
            <p:cNvPr id="12" name="正方形/長方形 11">
              <a:extLst>
                <a:ext uri="{FF2B5EF4-FFF2-40B4-BE49-F238E27FC236}">
                  <a16:creationId xmlns:a16="http://schemas.microsoft.com/office/drawing/2014/main" id="{45B96D39-9D4B-4FD6-A2BB-B5BFD1E58EEA}"/>
                </a:ext>
              </a:extLst>
            </p:cNvPr>
            <p:cNvSpPr/>
            <p:nvPr/>
          </p:nvSpPr>
          <p:spPr>
            <a:xfrm>
              <a:off x="7545288" y="6455554"/>
              <a:ext cx="216024"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２　世界・国における状況と動向</a:t>
            </a:r>
            <a:endParaRPr lang="en-US" altLang="ja-JP" sz="2000" b="1"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F3AD34-E250-A1D0-115F-15C0DD660DB6}"/>
              </a:ext>
            </a:extLst>
          </p:cNvPr>
          <p:cNvSpPr/>
          <p:nvPr/>
        </p:nvSpPr>
        <p:spPr>
          <a:xfrm>
            <a:off x="182880" y="881943"/>
            <a:ext cx="9581936" cy="1129737"/>
          </a:xfrm>
          <a:prstGeom prst="rect">
            <a:avLst/>
          </a:prstGeom>
          <a:ln w="28575">
            <a:solidFill>
              <a:srgbClr val="006600"/>
            </a:solidFill>
          </a:ln>
        </p:spPr>
        <p:txBody>
          <a:bodyPr wrap="square" anchor="t">
            <a:noAutofit/>
          </a:bodyPr>
          <a:lstStyle/>
          <a:p>
            <a:r>
              <a:rPr lang="ja-JP" altLang="en-US" sz="1800" dirty="0">
                <a:latin typeface="Meiryo UI" panose="020B0604030504040204" pitchFamily="50" charset="-128"/>
                <a:ea typeface="Meiryo UI" panose="020B0604030504040204" pitchFamily="50" charset="-128"/>
              </a:rPr>
              <a:t>地球温暖化対策計画（案）公表（令和６年</a:t>
            </a:r>
            <a:r>
              <a:rPr lang="en-US" altLang="ja-JP" sz="1800" dirty="0">
                <a:latin typeface="Meiryo UI" panose="020B0604030504040204" pitchFamily="50" charset="-128"/>
                <a:ea typeface="Meiryo UI" panose="020B0604030504040204" pitchFamily="50" charset="-128"/>
              </a:rPr>
              <a:t>12</a:t>
            </a:r>
            <a:r>
              <a:rPr lang="ja-JP" altLang="en-US" sz="1800" dirty="0">
                <a:latin typeface="Meiryo UI" panose="020B0604030504040204" pitchFamily="50" charset="-128"/>
                <a:ea typeface="Meiryo UI" panose="020B0604030504040204" pitchFamily="50" charset="-128"/>
              </a:rPr>
              <a:t>月</a:t>
            </a:r>
            <a:r>
              <a:rPr lang="en-US" altLang="ja-JP" sz="1800" dirty="0">
                <a:latin typeface="Meiryo UI" panose="020B0604030504040204" pitchFamily="50" charset="-128"/>
                <a:ea typeface="Meiryo UI" panose="020B0604030504040204" pitchFamily="50" charset="-128"/>
              </a:rPr>
              <a:t>24</a:t>
            </a:r>
            <a:r>
              <a:rPr lang="ja-JP" altLang="en-US" sz="1800" dirty="0">
                <a:latin typeface="Meiryo UI" panose="020B0604030504040204" pitchFamily="50" charset="-128"/>
                <a:ea typeface="Meiryo UI" panose="020B0604030504040204" pitchFamily="50" charset="-128"/>
              </a:rPr>
              <a:t>日）</a:t>
            </a:r>
            <a:endParaRPr lang="en-US" altLang="ja-JP" sz="18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u"/>
            </a:pPr>
            <a:r>
              <a:rPr lang="ja-JP" altLang="en-US" sz="1800" dirty="0">
                <a:latin typeface="Meiryo UI" panose="020B0604030504040204" pitchFamily="50" charset="-128"/>
                <a:ea typeface="Meiryo UI" panose="020B0604030504040204" pitchFamily="50" charset="-128"/>
              </a:rPr>
              <a:t>計画期間：閣議決定日から</a:t>
            </a:r>
            <a:r>
              <a:rPr lang="en-US" altLang="ja-JP" sz="1800" dirty="0">
                <a:latin typeface="Meiryo UI" panose="020B0604030504040204" pitchFamily="50" charset="-128"/>
                <a:ea typeface="Meiryo UI" panose="020B0604030504040204" pitchFamily="50" charset="-128"/>
              </a:rPr>
              <a:t>2040</a:t>
            </a:r>
            <a:r>
              <a:rPr lang="ja-JP" altLang="en-US" sz="1800" dirty="0">
                <a:latin typeface="Meiryo UI" panose="020B0604030504040204" pitchFamily="50" charset="-128"/>
                <a:ea typeface="Meiryo UI" panose="020B0604030504040204" pitchFamily="50" charset="-128"/>
              </a:rPr>
              <a:t>年度末</a:t>
            </a:r>
            <a:endParaRPr lang="en-US" altLang="ja-JP" sz="18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u"/>
            </a:pPr>
            <a:r>
              <a:rPr lang="ja-JP" altLang="en-US" sz="1800" dirty="0">
                <a:latin typeface="Meiryo UI" panose="020B0604030504040204" pitchFamily="50" charset="-128"/>
                <a:ea typeface="Meiryo UI" panose="020B0604030504040204" pitchFamily="50" charset="-128"/>
              </a:rPr>
              <a:t>温室効果ガス削減目標（</a:t>
            </a:r>
            <a:r>
              <a:rPr lang="en-US" altLang="ja-JP" sz="1800" dirty="0">
                <a:latin typeface="Meiryo UI" panose="020B0604030504040204" pitchFamily="50" charset="-128"/>
                <a:ea typeface="Meiryo UI" panose="020B0604030504040204" pitchFamily="50" charset="-128"/>
              </a:rPr>
              <a:t>2013</a:t>
            </a:r>
            <a:r>
              <a:rPr lang="ja-JP" altLang="en-US" sz="1800" dirty="0">
                <a:latin typeface="Meiryo UI" panose="020B0604030504040204" pitchFamily="50" charset="-128"/>
                <a:ea typeface="Meiryo UI" panose="020B0604030504040204" pitchFamily="50" charset="-128"/>
              </a:rPr>
              <a:t>年度比）</a:t>
            </a:r>
            <a:endParaRPr lang="en-US" altLang="ja-JP" sz="18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u"/>
            </a:pPr>
            <a:endParaRPr lang="en-US" altLang="ja-JP" sz="1800"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6</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24EA2B34-5D69-C32B-4AAB-18138AC6D033}"/>
              </a:ext>
            </a:extLst>
          </p:cNvPr>
          <p:cNvSpPr txBox="1"/>
          <p:nvPr/>
        </p:nvSpPr>
        <p:spPr>
          <a:xfrm>
            <a:off x="7257256" y="6562577"/>
            <a:ext cx="2749024"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出典：地球温暖化対策推進本部資料</a:t>
            </a:r>
          </a:p>
        </p:txBody>
      </p:sp>
      <p:graphicFrame>
        <p:nvGraphicFramePr>
          <p:cNvPr id="3" name="表 2">
            <a:extLst>
              <a:ext uri="{FF2B5EF4-FFF2-40B4-BE49-F238E27FC236}">
                <a16:creationId xmlns:a16="http://schemas.microsoft.com/office/drawing/2014/main" id="{1A8D5E72-B1CE-6585-C0DC-C3A1C58BF7DE}"/>
              </a:ext>
            </a:extLst>
          </p:cNvPr>
          <p:cNvGraphicFramePr>
            <a:graphicFrameLocks noGrp="1"/>
          </p:cNvGraphicFramePr>
          <p:nvPr>
            <p:extLst>
              <p:ext uri="{D42A27DB-BD31-4B8C-83A1-F6EECF244321}">
                <p14:modId xmlns:p14="http://schemas.microsoft.com/office/powerpoint/2010/main" val="3584803712"/>
              </p:ext>
            </p:extLst>
          </p:nvPr>
        </p:nvGraphicFramePr>
        <p:xfrm>
          <a:off x="4736976" y="1247121"/>
          <a:ext cx="3691965" cy="695436"/>
        </p:xfrm>
        <a:graphic>
          <a:graphicData uri="http://schemas.openxmlformats.org/drawingml/2006/table">
            <a:tbl>
              <a:tblPr firstRow="1" bandRow="1">
                <a:tableStyleId>{5C22544A-7EE6-4342-B048-85BDC9FD1C3A}</a:tableStyleId>
              </a:tblPr>
              <a:tblGrid>
                <a:gridCol w="1230655">
                  <a:extLst>
                    <a:ext uri="{9D8B030D-6E8A-4147-A177-3AD203B41FA5}">
                      <a16:colId xmlns:a16="http://schemas.microsoft.com/office/drawing/2014/main" val="1295659177"/>
                    </a:ext>
                  </a:extLst>
                </a:gridCol>
                <a:gridCol w="1230655">
                  <a:extLst>
                    <a:ext uri="{9D8B030D-6E8A-4147-A177-3AD203B41FA5}">
                      <a16:colId xmlns:a16="http://schemas.microsoft.com/office/drawing/2014/main" val="188092837"/>
                    </a:ext>
                  </a:extLst>
                </a:gridCol>
                <a:gridCol w="1230655">
                  <a:extLst>
                    <a:ext uri="{9D8B030D-6E8A-4147-A177-3AD203B41FA5}">
                      <a16:colId xmlns:a16="http://schemas.microsoft.com/office/drawing/2014/main" val="2448215054"/>
                    </a:ext>
                  </a:extLst>
                </a:gridCol>
              </a:tblGrid>
              <a:tr h="347718">
                <a:tc>
                  <a:txBody>
                    <a:bodyPr/>
                    <a:lstStyle/>
                    <a:p>
                      <a:pPr algn="ctr"/>
                      <a:r>
                        <a:rPr kumimoji="1" lang="en-US" altLang="ja-JP" sz="1600" b="0" dirty="0">
                          <a:latin typeface="Meiryo UI" panose="020B0604030504040204" pitchFamily="50" charset="-128"/>
                          <a:ea typeface="Meiryo UI" panose="020B0604030504040204" pitchFamily="50" charset="-128"/>
                        </a:rPr>
                        <a:t>2030</a:t>
                      </a:r>
                      <a:r>
                        <a:rPr kumimoji="1" lang="ja-JP" altLang="en-US" sz="1600" b="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600" b="0" dirty="0">
                          <a:latin typeface="Meiryo UI" panose="020B0604030504040204" pitchFamily="50" charset="-128"/>
                          <a:ea typeface="Meiryo UI" panose="020B0604030504040204" pitchFamily="50" charset="-128"/>
                        </a:rPr>
                        <a:t>2035</a:t>
                      </a:r>
                      <a:r>
                        <a:rPr kumimoji="1" lang="ja-JP" altLang="en-US" sz="1600" b="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600" b="0" dirty="0">
                          <a:latin typeface="Meiryo UI" panose="020B0604030504040204" pitchFamily="50" charset="-128"/>
                          <a:ea typeface="Meiryo UI" panose="020B0604030504040204" pitchFamily="50" charset="-128"/>
                        </a:rPr>
                        <a:t>2040</a:t>
                      </a:r>
                      <a:r>
                        <a:rPr kumimoji="1" lang="ja-JP" altLang="en-US" sz="1600" b="0" dirty="0">
                          <a:latin typeface="Meiryo UI" panose="020B0604030504040204" pitchFamily="50" charset="-128"/>
                          <a:ea typeface="Meiryo UI" panose="020B0604030504040204" pitchFamily="50" charset="-128"/>
                        </a:rPr>
                        <a:t>年度</a:t>
                      </a:r>
                    </a:p>
                  </a:txBody>
                  <a:tcPr/>
                </a:tc>
                <a:extLst>
                  <a:ext uri="{0D108BD9-81ED-4DB2-BD59-A6C34878D82A}">
                    <a16:rowId xmlns:a16="http://schemas.microsoft.com/office/drawing/2014/main" val="2860617611"/>
                  </a:ext>
                </a:extLst>
              </a:tr>
              <a:tr h="347718">
                <a:tc>
                  <a:txBody>
                    <a:bodyPr/>
                    <a:lstStyle/>
                    <a:p>
                      <a:pPr algn="ctr"/>
                      <a:r>
                        <a:rPr kumimoji="1" lang="en-US" altLang="ja-JP" sz="1600" b="0" dirty="0">
                          <a:latin typeface="Meiryo UI" panose="020B0604030504040204" pitchFamily="50" charset="-128"/>
                          <a:ea typeface="Meiryo UI" panose="020B0604030504040204" pitchFamily="50" charset="-128"/>
                        </a:rPr>
                        <a:t>46%</a:t>
                      </a:r>
                      <a:r>
                        <a:rPr kumimoji="1" lang="ja-JP" altLang="en-US" sz="1600" b="0" dirty="0">
                          <a:latin typeface="Meiryo UI" panose="020B0604030504040204" pitchFamily="50" charset="-128"/>
                          <a:ea typeface="Meiryo UI" panose="020B0604030504040204" pitchFamily="50" charset="-128"/>
                        </a:rPr>
                        <a:t>削減</a:t>
                      </a:r>
                    </a:p>
                  </a:txBody>
                  <a:tcPr/>
                </a:tc>
                <a:tc>
                  <a:txBody>
                    <a:bodyPr/>
                    <a:lstStyle/>
                    <a:p>
                      <a:pPr algn="ctr"/>
                      <a:r>
                        <a:rPr kumimoji="1" lang="en-US" altLang="ja-JP" sz="1600" b="0" dirty="0">
                          <a:latin typeface="Meiryo UI" panose="020B0604030504040204" pitchFamily="50" charset="-128"/>
                          <a:ea typeface="Meiryo UI" panose="020B0604030504040204" pitchFamily="50" charset="-128"/>
                        </a:rPr>
                        <a:t>60%</a:t>
                      </a:r>
                      <a:r>
                        <a:rPr kumimoji="1" lang="ja-JP" altLang="en-US" sz="1600" b="0" dirty="0">
                          <a:latin typeface="Meiryo UI" panose="020B0604030504040204" pitchFamily="50" charset="-128"/>
                          <a:ea typeface="Meiryo UI" panose="020B0604030504040204" pitchFamily="50" charset="-128"/>
                        </a:rPr>
                        <a:t>削減</a:t>
                      </a:r>
                    </a:p>
                  </a:txBody>
                  <a:tcPr/>
                </a:tc>
                <a:tc>
                  <a:txBody>
                    <a:bodyPr/>
                    <a:lstStyle/>
                    <a:p>
                      <a:pPr algn="ctr"/>
                      <a:r>
                        <a:rPr kumimoji="1" lang="en-US" altLang="ja-JP" sz="1600" b="0" dirty="0">
                          <a:latin typeface="Meiryo UI" panose="020B0604030504040204" pitchFamily="50" charset="-128"/>
                          <a:ea typeface="Meiryo UI" panose="020B0604030504040204" pitchFamily="50" charset="-128"/>
                        </a:rPr>
                        <a:t>73%</a:t>
                      </a:r>
                      <a:r>
                        <a:rPr kumimoji="1" lang="ja-JP" altLang="en-US" sz="1600" b="0" dirty="0">
                          <a:latin typeface="Meiryo UI" panose="020B0604030504040204" pitchFamily="50" charset="-128"/>
                          <a:ea typeface="Meiryo UI" panose="020B0604030504040204" pitchFamily="50" charset="-128"/>
                        </a:rPr>
                        <a:t>削減</a:t>
                      </a:r>
                    </a:p>
                  </a:txBody>
                  <a:tcPr/>
                </a:tc>
                <a:extLst>
                  <a:ext uri="{0D108BD9-81ED-4DB2-BD59-A6C34878D82A}">
                    <a16:rowId xmlns:a16="http://schemas.microsoft.com/office/drawing/2014/main" val="3388901596"/>
                  </a:ext>
                </a:extLst>
              </a:tr>
            </a:tbl>
          </a:graphicData>
        </a:graphic>
      </p:graphicFrame>
      <p:sp>
        <p:nvSpPr>
          <p:cNvPr id="9" name="タイトル 1">
            <a:extLst>
              <a:ext uri="{FF2B5EF4-FFF2-40B4-BE49-F238E27FC236}">
                <a16:creationId xmlns:a16="http://schemas.microsoft.com/office/drawing/2014/main" id="{D0E65E1F-530E-9D07-9EBC-57F4C3351F26}"/>
              </a:ext>
            </a:extLst>
          </p:cNvPr>
          <p:cNvSpPr txBox="1">
            <a:spLocks/>
          </p:cNvSpPr>
          <p:nvPr/>
        </p:nvSpPr>
        <p:spPr>
          <a:xfrm>
            <a:off x="87294" y="332656"/>
            <a:ext cx="5729802" cy="518216"/>
          </a:xfrm>
          <a:prstGeom prst="rect">
            <a:avLst/>
          </a:prstGeom>
        </p:spPr>
        <p:txBody>
          <a:bodyPr vert="horz" lIns="91440" tIns="45720" rIns="91440" bIns="45720" rtlCol="0" anchor="ctr">
            <a:normAutofit fontScale="97500"/>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BIZ UDPゴシック" panose="020B0400000000000000" pitchFamily="50" charset="-128"/>
                <a:ea typeface="BIZ UDPゴシック" panose="020B0400000000000000" pitchFamily="50" charset="-128"/>
              </a:rPr>
              <a:t>地球温暖化対策計画の改定動向</a:t>
            </a:r>
          </a:p>
        </p:txBody>
      </p:sp>
    </p:spTree>
    <p:extLst>
      <p:ext uri="{BB962C8B-B14F-4D97-AF65-F5344CB8AC3E}">
        <p14:creationId xmlns:p14="http://schemas.microsoft.com/office/powerpoint/2010/main" val="3928947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２　世界・国における状況と動向</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7</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D0E65E1F-530E-9D07-9EBC-57F4C3351F26}"/>
              </a:ext>
            </a:extLst>
          </p:cNvPr>
          <p:cNvSpPr txBox="1">
            <a:spLocks/>
          </p:cNvSpPr>
          <p:nvPr/>
        </p:nvSpPr>
        <p:spPr>
          <a:xfrm>
            <a:off x="87294" y="332656"/>
            <a:ext cx="5729802" cy="518216"/>
          </a:xfrm>
          <a:prstGeom prst="rect">
            <a:avLst/>
          </a:prstGeom>
        </p:spPr>
        <p:txBody>
          <a:bodyPr vert="horz" lIns="91440" tIns="45720" rIns="91440" bIns="45720" rtlCol="0" anchor="ctr">
            <a:normAutofit fontScale="97500"/>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BIZ UDPゴシック" panose="020B0400000000000000" pitchFamily="50" charset="-128"/>
                <a:ea typeface="BIZ UDPゴシック" panose="020B0400000000000000" pitchFamily="50" charset="-128"/>
              </a:rPr>
              <a:t>地球温暖化対策計画の改定動向</a:t>
            </a:r>
          </a:p>
        </p:txBody>
      </p:sp>
      <p:grpSp>
        <p:nvGrpSpPr>
          <p:cNvPr id="6" name="グループ化 5">
            <a:extLst>
              <a:ext uri="{FF2B5EF4-FFF2-40B4-BE49-F238E27FC236}">
                <a16:creationId xmlns:a16="http://schemas.microsoft.com/office/drawing/2014/main" id="{7A6C207C-570A-4BF8-AE28-0B2F9B1085DC}"/>
              </a:ext>
            </a:extLst>
          </p:cNvPr>
          <p:cNvGrpSpPr/>
          <p:nvPr/>
        </p:nvGrpSpPr>
        <p:grpSpPr>
          <a:xfrm>
            <a:off x="732279" y="815457"/>
            <a:ext cx="8253169" cy="5817028"/>
            <a:chOff x="732279" y="815456"/>
            <a:chExt cx="8441442" cy="5949727"/>
          </a:xfrm>
        </p:grpSpPr>
        <p:pic>
          <p:nvPicPr>
            <p:cNvPr id="4" name="図 3">
              <a:extLst>
                <a:ext uri="{FF2B5EF4-FFF2-40B4-BE49-F238E27FC236}">
                  <a16:creationId xmlns:a16="http://schemas.microsoft.com/office/drawing/2014/main" id="{9705D8A0-F91A-4A0F-8885-A962119A4191}"/>
                </a:ext>
              </a:extLst>
            </p:cNvPr>
            <p:cNvPicPr>
              <a:picLocks noChangeAspect="1"/>
            </p:cNvPicPr>
            <p:nvPr/>
          </p:nvPicPr>
          <p:blipFill>
            <a:blip r:embed="rId2"/>
            <a:stretch>
              <a:fillRect/>
            </a:stretch>
          </p:blipFill>
          <p:spPr>
            <a:xfrm>
              <a:off x="732279" y="815456"/>
              <a:ext cx="8441442" cy="5949279"/>
            </a:xfrm>
            <a:prstGeom prst="rect">
              <a:avLst/>
            </a:prstGeom>
          </p:spPr>
        </p:pic>
        <p:sp>
          <p:nvSpPr>
            <p:cNvPr id="13" name="正方形/長方形 12">
              <a:extLst>
                <a:ext uri="{FF2B5EF4-FFF2-40B4-BE49-F238E27FC236}">
                  <a16:creationId xmlns:a16="http://schemas.microsoft.com/office/drawing/2014/main" id="{22774EA9-CBBB-48A8-A71C-FB1A89302BEC}"/>
                </a:ext>
              </a:extLst>
            </p:cNvPr>
            <p:cNvSpPr/>
            <p:nvPr/>
          </p:nvSpPr>
          <p:spPr>
            <a:xfrm>
              <a:off x="8836669" y="6405143"/>
              <a:ext cx="2880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48E126DD-C908-4BDA-AB87-F0F5220BFAC0}"/>
              </a:ext>
            </a:extLst>
          </p:cNvPr>
          <p:cNvSpPr txBox="1"/>
          <p:nvPr/>
        </p:nvSpPr>
        <p:spPr>
          <a:xfrm>
            <a:off x="7257256" y="6562577"/>
            <a:ext cx="2749024"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出典：地球温暖化対策推進本部資料</a:t>
            </a:r>
          </a:p>
        </p:txBody>
      </p:sp>
    </p:spTree>
    <p:extLst>
      <p:ext uri="{BB962C8B-B14F-4D97-AF65-F5344CB8AC3E}">
        <p14:creationId xmlns:p14="http://schemas.microsoft.com/office/powerpoint/2010/main" val="395249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C1F1D281-EC70-46CE-9E11-508FA82B5DE7}"/>
              </a:ext>
            </a:extLst>
          </p:cNvPr>
          <p:cNvGrpSpPr/>
          <p:nvPr/>
        </p:nvGrpSpPr>
        <p:grpSpPr>
          <a:xfrm>
            <a:off x="1568624" y="2172921"/>
            <a:ext cx="6768752" cy="4640455"/>
            <a:chOff x="784116" y="850872"/>
            <a:chExt cx="8337768" cy="5716126"/>
          </a:xfrm>
        </p:grpSpPr>
        <p:pic>
          <p:nvPicPr>
            <p:cNvPr id="11" name="図 10">
              <a:extLst>
                <a:ext uri="{FF2B5EF4-FFF2-40B4-BE49-F238E27FC236}">
                  <a16:creationId xmlns:a16="http://schemas.microsoft.com/office/drawing/2014/main" id="{05A5C453-5FBB-462F-9EA9-DB4B909EC92F}"/>
                </a:ext>
              </a:extLst>
            </p:cNvPr>
            <p:cNvPicPr>
              <a:picLocks noChangeAspect="1"/>
            </p:cNvPicPr>
            <p:nvPr/>
          </p:nvPicPr>
          <p:blipFill>
            <a:blip r:embed="rId2"/>
            <a:stretch>
              <a:fillRect/>
            </a:stretch>
          </p:blipFill>
          <p:spPr>
            <a:xfrm>
              <a:off x="784116" y="850872"/>
              <a:ext cx="8273340" cy="5716126"/>
            </a:xfrm>
            <a:prstGeom prst="rect">
              <a:avLst/>
            </a:prstGeom>
          </p:spPr>
        </p:pic>
        <p:sp>
          <p:nvSpPr>
            <p:cNvPr id="12" name="テキスト ボックス 11">
              <a:extLst>
                <a:ext uri="{FF2B5EF4-FFF2-40B4-BE49-F238E27FC236}">
                  <a16:creationId xmlns:a16="http://schemas.microsoft.com/office/drawing/2014/main" id="{6017F4C5-B113-444B-B41A-010B9CC85A85}"/>
                </a:ext>
              </a:extLst>
            </p:cNvPr>
            <p:cNvSpPr txBox="1"/>
            <p:nvPr/>
          </p:nvSpPr>
          <p:spPr>
            <a:xfrm>
              <a:off x="8748958" y="6201873"/>
              <a:ext cx="372926" cy="365125"/>
            </a:xfrm>
            <a:prstGeom prst="rect">
              <a:avLst/>
            </a:prstGeom>
            <a:solidFill>
              <a:schemeClr val="bg1"/>
            </a:solidFill>
          </p:spPr>
          <p:txBody>
            <a:bodyPr wrap="square">
              <a:spAutoFit/>
            </a:bodyPr>
            <a:lstStyle/>
            <a:p>
              <a:endParaRPr lang="ja-JP" altLang="en-US" sz="1200" dirty="0">
                <a:latin typeface="Meiryo UI" panose="020B0604030504040204" pitchFamily="50" charset="-128"/>
                <a:ea typeface="Meiryo UI" panose="020B0604030504040204" pitchFamily="50" charset="-128"/>
              </a:endParaRPr>
            </a:p>
          </p:txBody>
        </p:sp>
      </p:grpSp>
      <p:sp>
        <p:nvSpPr>
          <p:cNvPr id="5" name="正方形/長方形 4">
            <a:extLst>
              <a:ext uri="{FF2B5EF4-FFF2-40B4-BE49-F238E27FC236}">
                <a16:creationId xmlns:a16="http://schemas.microsoft.com/office/drawing/2014/main" id="{9AF3AD34-E250-A1D0-115F-15C0DD660DB6}"/>
              </a:ext>
            </a:extLst>
          </p:cNvPr>
          <p:cNvSpPr/>
          <p:nvPr/>
        </p:nvSpPr>
        <p:spPr>
          <a:xfrm>
            <a:off x="182880" y="891037"/>
            <a:ext cx="9581936" cy="1241819"/>
          </a:xfrm>
          <a:prstGeom prst="rect">
            <a:avLst/>
          </a:prstGeom>
          <a:ln w="28575">
            <a:solidFill>
              <a:srgbClr val="006600"/>
            </a:solidFill>
          </a:ln>
        </p:spPr>
        <p:txBody>
          <a:bodyPr wrap="square">
            <a:noAutofit/>
          </a:bodyPr>
          <a:lstStyle/>
          <a:p>
            <a:r>
              <a:rPr lang="ja-JP" altLang="en-US" sz="2000" dirty="0">
                <a:latin typeface="Meiryo UI" panose="020B0604030504040204" pitchFamily="50" charset="-128"/>
                <a:ea typeface="Meiryo UI" panose="020B0604030504040204" pitchFamily="50" charset="-128"/>
              </a:rPr>
              <a:t>エネルギー基本計画（案）公表（令和６年</a:t>
            </a:r>
            <a:r>
              <a:rPr lang="en-US" altLang="ja-JP" sz="2000" dirty="0">
                <a:latin typeface="Meiryo UI" panose="020B0604030504040204" pitchFamily="50" charset="-128"/>
                <a:ea typeface="Meiryo UI" panose="020B0604030504040204" pitchFamily="50" charset="-128"/>
              </a:rPr>
              <a:t>12</a:t>
            </a:r>
            <a:r>
              <a:rPr lang="ja-JP" altLang="en-US" sz="2000" dirty="0">
                <a:latin typeface="Meiryo UI" panose="020B0604030504040204" pitchFamily="50" charset="-128"/>
                <a:ea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rPr>
              <a:t>25</a:t>
            </a:r>
            <a:r>
              <a:rPr lang="ja-JP" altLang="en-US" sz="2000" dirty="0">
                <a:latin typeface="Meiryo UI" panose="020B0604030504040204" pitchFamily="50" charset="-128"/>
                <a:ea typeface="Meiryo UI" panose="020B0604030504040204" pitchFamily="50" charset="-128"/>
              </a:rPr>
              <a:t>日）</a:t>
            </a:r>
            <a:endParaRPr lang="en-US" altLang="ja-JP" sz="20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u"/>
            </a:pPr>
            <a:r>
              <a:rPr lang="en-US" altLang="ja-JP" sz="1800" dirty="0">
                <a:latin typeface="Meiryo UI" panose="020B0604030504040204" pitchFamily="50" charset="-128"/>
                <a:ea typeface="Meiryo UI" panose="020B0604030504040204" pitchFamily="50" charset="-128"/>
              </a:rPr>
              <a:t>DX</a:t>
            </a:r>
            <a:r>
              <a:rPr lang="ja-JP" altLang="en-US" sz="1800" dirty="0">
                <a:latin typeface="Meiryo UI" panose="020B0604030504040204" pitchFamily="50" charset="-128"/>
                <a:ea typeface="Meiryo UI" panose="020B0604030504040204" pitchFamily="50" charset="-128"/>
              </a:rPr>
              <a:t>や</a:t>
            </a:r>
            <a:r>
              <a:rPr lang="en-US" altLang="ja-JP" sz="1800" dirty="0">
                <a:latin typeface="Meiryo UI" panose="020B0604030504040204" pitchFamily="50" charset="-128"/>
                <a:ea typeface="Meiryo UI" panose="020B0604030504040204" pitchFamily="50" charset="-128"/>
              </a:rPr>
              <a:t>GX</a:t>
            </a:r>
            <a:r>
              <a:rPr lang="ja-JP" altLang="en-US" sz="1800" dirty="0">
                <a:latin typeface="Meiryo UI" panose="020B0604030504040204" pitchFamily="50" charset="-128"/>
                <a:ea typeface="Meiryo UI" panose="020B0604030504040204" pitchFamily="50" charset="-128"/>
              </a:rPr>
              <a:t>の進展に伴う電⼒需要増加</a:t>
            </a:r>
            <a:endParaRPr lang="en-US" altLang="ja-JP" sz="18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u"/>
            </a:pPr>
            <a:r>
              <a:rPr lang="ja-JP" altLang="en-US" sz="1800" dirty="0">
                <a:latin typeface="Meiryo UI" panose="020B0604030504040204" pitchFamily="50" charset="-128"/>
                <a:ea typeface="Meiryo UI" panose="020B0604030504040204" pitchFamily="50" charset="-128"/>
              </a:rPr>
              <a:t>再⽣可能エネルギー、原⼦⼒など脱炭素効果の⾼い電源を最⼤限活⽤</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再エネ４～５割程度、原子力２割程度</a:t>
            </a:r>
            <a:endParaRPr lang="en-US" altLang="ja-JP" sz="1800"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8</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DE847CF-0DB3-4EC9-94E0-D6912F60F334}"/>
              </a:ext>
            </a:extLst>
          </p:cNvPr>
          <p:cNvSpPr txBox="1"/>
          <p:nvPr/>
        </p:nvSpPr>
        <p:spPr>
          <a:xfrm>
            <a:off x="7977336" y="6531612"/>
            <a:ext cx="1787480"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出典：経済産業省資料</a:t>
            </a:r>
          </a:p>
        </p:txBody>
      </p:sp>
      <p:sp>
        <p:nvSpPr>
          <p:cNvPr id="19" name="角丸四角形 3">
            <a:extLst>
              <a:ext uri="{FF2B5EF4-FFF2-40B4-BE49-F238E27FC236}">
                <a16:creationId xmlns:a16="http://schemas.microsoft.com/office/drawing/2014/main" id="{9A60E20A-F894-456E-9EDB-AB3BC9A28610}"/>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２　世界・国における状況と動向</a:t>
            </a:r>
            <a:endParaRPr lang="en-US" altLang="ja-JP" sz="2000" b="1" dirty="0">
              <a:latin typeface="Meiryo UI" panose="020B0604030504040204" pitchFamily="50" charset="-128"/>
              <a:ea typeface="Meiryo UI" panose="020B0604030504040204" pitchFamily="50" charset="-128"/>
            </a:endParaRPr>
          </a:p>
        </p:txBody>
      </p:sp>
      <p:sp>
        <p:nvSpPr>
          <p:cNvPr id="20" name="タイトル 1">
            <a:extLst>
              <a:ext uri="{FF2B5EF4-FFF2-40B4-BE49-F238E27FC236}">
                <a16:creationId xmlns:a16="http://schemas.microsoft.com/office/drawing/2014/main" id="{1F05083C-13FC-4B08-9D11-C957FFC67BE4}"/>
              </a:ext>
            </a:extLst>
          </p:cNvPr>
          <p:cNvSpPr txBox="1">
            <a:spLocks/>
          </p:cNvSpPr>
          <p:nvPr/>
        </p:nvSpPr>
        <p:spPr>
          <a:xfrm>
            <a:off x="87294" y="332656"/>
            <a:ext cx="6233858" cy="518216"/>
          </a:xfrm>
          <a:prstGeom prst="rect">
            <a:avLst/>
          </a:prstGeom>
        </p:spPr>
        <p:txBody>
          <a:bodyPr vert="horz" lIns="91440" tIns="45720" rIns="91440" bIns="45720" rtlCol="0" anchor="ctr">
            <a:normAutofit fontScale="97500"/>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BIZ UDPゴシック" panose="020B0400000000000000" pitchFamily="50" charset="-128"/>
                <a:ea typeface="BIZ UDPゴシック" panose="020B0400000000000000" pitchFamily="50" charset="-128"/>
              </a:rPr>
              <a:t>エネルギー基本計画の改定動向</a:t>
            </a:r>
          </a:p>
        </p:txBody>
      </p:sp>
      <p:sp>
        <p:nvSpPr>
          <p:cNvPr id="22" name="スライド番号プレースホルダー 9">
            <a:extLst>
              <a:ext uri="{FF2B5EF4-FFF2-40B4-BE49-F238E27FC236}">
                <a16:creationId xmlns:a16="http://schemas.microsoft.com/office/drawing/2014/main" id="{4CFCEB73-928A-43ED-A6B4-0340CAFAFFFA}"/>
              </a:ext>
            </a:extLst>
          </p:cNvPr>
          <p:cNvSpPr txBox="1">
            <a:spLocks/>
          </p:cNvSpPr>
          <p:nvPr/>
        </p:nvSpPr>
        <p:spPr>
          <a:xfrm>
            <a:off x="7594600" y="-8000"/>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8</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932438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4737</Words>
  <Application>Microsoft Office PowerPoint</Application>
  <PresentationFormat>A4 210 x 297 mm</PresentationFormat>
  <Paragraphs>495</Paragraphs>
  <Slides>37</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37</vt:i4>
      </vt:variant>
    </vt:vector>
  </HeadingPairs>
  <TitlesOfParts>
    <vt:vector size="45" baseType="lpstr">
      <vt:lpstr>BIZ UDPゴシック</vt:lpstr>
      <vt:lpstr>BIZ UDゴシック</vt:lpstr>
      <vt:lpstr>Meiryo UI</vt:lpstr>
      <vt:lpstr>メイリオ</vt:lpstr>
      <vt:lpstr>Arial</vt:lpstr>
      <vt:lpstr>Calibri</vt:lpstr>
      <vt:lpstr>Wingdings</vt:lpstr>
      <vt:lpstr>Office ​​テーマ</vt:lpstr>
      <vt:lpstr>大阪府地球温暖化対策実行計画（区域施策編）の 見直しについて</vt:lpstr>
      <vt:lpstr>構成</vt:lpstr>
      <vt:lpstr>計画概要</vt:lpstr>
      <vt:lpstr>計画の進捗状況</vt:lpstr>
      <vt:lpstr>計画の進捗状況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地球温暖化の状況</vt:lpstr>
      <vt:lpstr>世界の異常気象</vt:lpstr>
      <vt:lpstr>COP28（グローバルストックテイク：GST）の概要</vt:lpstr>
      <vt:lpstr>PowerPoint プレゼンテーション</vt:lpstr>
      <vt:lpstr>PowerPoint プレゼンテーション</vt:lpstr>
      <vt:lpstr>世界の再生エネルギー調達に関する状況</vt:lpstr>
      <vt:lpstr>世界の再生エネルギー調達に関する状況</vt:lpstr>
      <vt:lpstr>次世代燃料に関する状況</vt:lpstr>
      <vt:lpstr>次世代燃料に関する状況</vt:lpstr>
      <vt:lpstr>次世代燃料に関する状況</vt:lpstr>
      <vt:lpstr>次世代燃料に関する状況</vt:lpstr>
      <vt:lpstr>次世代燃料に関する状況</vt:lpstr>
      <vt:lpstr>電力需要の見通し</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2025-01-16T03:11:05Z</dcterms:created>
  <dcterms:modified xsi:type="dcterms:W3CDTF">2025-01-16T03:11:12Z</dcterms:modified>
</cp:coreProperties>
</file>