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1"/>
  </p:sldMasterIdLst>
  <p:notesMasterIdLst>
    <p:notesMasterId r:id="rId14"/>
  </p:notesMasterIdLst>
  <p:sldIdLst>
    <p:sldId id="257" r:id="rId2"/>
    <p:sldId id="412" r:id="rId3"/>
    <p:sldId id="473" r:id="rId4"/>
    <p:sldId id="494" r:id="rId5"/>
    <p:sldId id="497" r:id="rId6"/>
    <p:sldId id="498" r:id="rId7"/>
    <p:sldId id="500" r:id="rId8"/>
    <p:sldId id="413" r:id="rId9"/>
    <p:sldId id="474" r:id="rId10"/>
    <p:sldId id="520" r:id="rId11"/>
    <p:sldId id="504" r:id="rId12"/>
    <p:sldId id="506" r:id="rId13"/>
  </p:sldIdLst>
  <p:sldSz cx="10080625" cy="719931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076" autoAdjust="0"/>
    <p:restoredTop sz="81688" autoAdjust="0"/>
  </p:normalViewPr>
  <p:slideViewPr>
    <p:cSldViewPr snapToGrid="0">
      <p:cViewPr varScale="1">
        <p:scale>
          <a:sx n="83" d="100"/>
          <a:sy n="83" d="100"/>
        </p:scale>
        <p:origin x="1416"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D9092FB8-FD18-40AE-9D22-BEC6B050F390}" type="datetimeFigureOut">
              <a:rPr kumimoji="1" lang="ja-JP" altLang="en-US" smtClean="0"/>
              <a:t>2025/1/16</a:t>
            </a:fld>
            <a:endParaRPr kumimoji="1" lang="ja-JP" altLang="en-US" dirty="0"/>
          </a:p>
        </p:txBody>
      </p:sp>
      <p:sp>
        <p:nvSpPr>
          <p:cNvPr id="4" name="スライド イメージ プレースホルダー 3"/>
          <p:cNvSpPr>
            <a:spLocks noGrp="1" noRot="1" noChangeAspect="1"/>
          </p:cNvSpPr>
          <p:nvPr>
            <p:ph type="sldImg" idx="2"/>
          </p:nvPr>
        </p:nvSpPr>
        <p:spPr>
          <a:xfrm>
            <a:off x="1055688" y="1243013"/>
            <a:ext cx="4695825" cy="3354387"/>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BD89AF42-F142-4625-B4CD-E321CA960B6D}" type="slidenum">
              <a:rPr kumimoji="1" lang="ja-JP" altLang="en-US" smtClean="0"/>
              <a:t>‹#›</a:t>
            </a:fld>
            <a:endParaRPr kumimoji="1" lang="ja-JP" altLang="en-US" dirty="0"/>
          </a:p>
        </p:txBody>
      </p:sp>
    </p:spTree>
    <p:extLst>
      <p:ext uri="{BB962C8B-B14F-4D97-AF65-F5344CB8AC3E}">
        <p14:creationId xmlns:p14="http://schemas.microsoft.com/office/powerpoint/2010/main" val="1449509971"/>
      </p:ext>
    </p:extLst>
  </p:cSld>
  <p:clrMap bg1="lt1" tx1="dk1" bg2="lt2" tx2="dk2" accent1="accent1" accent2="accent2" accent3="accent3" accent4="accent4" accent5="accent5" accent6="accent6" hlink="hlink" folHlink="folHlink"/>
  <p:notesStyle>
    <a:lvl1pPr marL="0" algn="l" defTabSz="942472" rtl="0" eaLnBrk="1" latinLnBrk="0" hangingPunct="1">
      <a:defRPr kumimoji="1" sz="1237" kern="1200">
        <a:solidFill>
          <a:schemeClr val="tx1"/>
        </a:solidFill>
        <a:latin typeface="+mn-lt"/>
        <a:ea typeface="+mn-ea"/>
        <a:cs typeface="+mn-cs"/>
      </a:defRPr>
    </a:lvl1pPr>
    <a:lvl2pPr marL="471236" algn="l" defTabSz="942472" rtl="0" eaLnBrk="1" latinLnBrk="0" hangingPunct="1">
      <a:defRPr kumimoji="1" sz="1237" kern="1200">
        <a:solidFill>
          <a:schemeClr val="tx1"/>
        </a:solidFill>
        <a:latin typeface="+mn-lt"/>
        <a:ea typeface="+mn-ea"/>
        <a:cs typeface="+mn-cs"/>
      </a:defRPr>
    </a:lvl2pPr>
    <a:lvl3pPr marL="942472" algn="l" defTabSz="942472" rtl="0" eaLnBrk="1" latinLnBrk="0" hangingPunct="1">
      <a:defRPr kumimoji="1" sz="1237" kern="1200">
        <a:solidFill>
          <a:schemeClr val="tx1"/>
        </a:solidFill>
        <a:latin typeface="+mn-lt"/>
        <a:ea typeface="+mn-ea"/>
        <a:cs typeface="+mn-cs"/>
      </a:defRPr>
    </a:lvl3pPr>
    <a:lvl4pPr marL="1413708" algn="l" defTabSz="942472" rtl="0" eaLnBrk="1" latinLnBrk="0" hangingPunct="1">
      <a:defRPr kumimoji="1" sz="1237" kern="1200">
        <a:solidFill>
          <a:schemeClr val="tx1"/>
        </a:solidFill>
        <a:latin typeface="+mn-lt"/>
        <a:ea typeface="+mn-ea"/>
        <a:cs typeface="+mn-cs"/>
      </a:defRPr>
    </a:lvl4pPr>
    <a:lvl5pPr marL="1884944" algn="l" defTabSz="942472" rtl="0" eaLnBrk="1" latinLnBrk="0" hangingPunct="1">
      <a:defRPr kumimoji="1" sz="1237" kern="1200">
        <a:solidFill>
          <a:schemeClr val="tx1"/>
        </a:solidFill>
        <a:latin typeface="+mn-lt"/>
        <a:ea typeface="+mn-ea"/>
        <a:cs typeface="+mn-cs"/>
      </a:defRPr>
    </a:lvl5pPr>
    <a:lvl6pPr marL="2356180" algn="l" defTabSz="942472" rtl="0" eaLnBrk="1" latinLnBrk="0" hangingPunct="1">
      <a:defRPr kumimoji="1" sz="1237" kern="1200">
        <a:solidFill>
          <a:schemeClr val="tx1"/>
        </a:solidFill>
        <a:latin typeface="+mn-lt"/>
        <a:ea typeface="+mn-ea"/>
        <a:cs typeface="+mn-cs"/>
      </a:defRPr>
    </a:lvl6pPr>
    <a:lvl7pPr marL="2827416" algn="l" defTabSz="942472" rtl="0" eaLnBrk="1" latinLnBrk="0" hangingPunct="1">
      <a:defRPr kumimoji="1" sz="1237" kern="1200">
        <a:solidFill>
          <a:schemeClr val="tx1"/>
        </a:solidFill>
        <a:latin typeface="+mn-lt"/>
        <a:ea typeface="+mn-ea"/>
        <a:cs typeface="+mn-cs"/>
      </a:defRPr>
    </a:lvl7pPr>
    <a:lvl8pPr marL="3298652" algn="l" defTabSz="942472" rtl="0" eaLnBrk="1" latinLnBrk="0" hangingPunct="1">
      <a:defRPr kumimoji="1" sz="1237" kern="1200">
        <a:solidFill>
          <a:schemeClr val="tx1"/>
        </a:solidFill>
        <a:latin typeface="+mn-lt"/>
        <a:ea typeface="+mn-ea"/>
        <a:cs typeface="+mn-cs"/>
      </a:defRPr>
    </a:lvl8pPr>
    <a:lvl9pPr marL="3769888" algn="l" defTabSz="942472" rtl="0" eaLnBrk="1" latinLnBrk="0" hangingPunct="1">
      <a:defRPr kumimoji="1" sz="12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154" rtl="0" eaLnBrk="1" fontAlgn="auto" latinLnBrk="0" hangingPunct="1">
              <a:lnSpc>
                <a:spcPct val="100000"/>
              </a:lnSpc>
              <a:spcBef>
                <a:spcPts val="0"/>
              </a:spcBef>
              <a:spcAft>
                <a:spcPts val="0"/>
              </a:spcAft>
              <a:buClrTx/>
              <a:buSzTx/>
              <a:buFontTx/>
              <a:buNone/>
              <a:tabLst/>
              <a:defRPr/>
            </a:pPr>
            <a:fld id="{ED46AC97-A672-49CE-B184-0580529B73ED}" type="slidenum">
              <a:rPr kumimoji="0"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154" rtl="0" eaLnBrk="1" fontAlgn="auto" latinLnBrk="0" hangingPunct="1">
                <a:lnSpc>
                  <a:spcPct val="100000"/>
                </a:lnSpc>
                <a:spcBef>
                  <a:spcPts val="0"/>
                </a:spcBef>
                <a:spcAft>
                  <a:spcPts val="0"/>
                </a:spcAft>
                <a:buClrTx/>
                <a:buSzTx/>
                <a:buFontTx/>
                <a:buNone/>
                <a:tabLst/>
                <a:defRPr/>
              </a:pPr>
              <a:t>3</a:t>
            </a:fld>
            <a:endParaRPr kumimoji="0"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917931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154" rtl="0" eaLnBrk="1" fontAlgn="auto" latinLnBrk="0" hangingPunct="1">
              <a:lnSpc>
                <a:spcPct val="100000"/>
              </a:lnSpc>
              <a:spcBef>
                <a:spcPts val="0"/>
              </a:spcBef>
              <a:spcAft>
                <a:spcPts val="0"/>
              </a:spcAft>
              <a:buClrTx/>
              <a:buSzTx/>
              <a:buFontTx/>
              <a:buNone/>
              <a:tabLst/>
              <a:defRPr/>
            </a:pPr>
            <a:fld id="{67AE9E58-E5B9-4E57-80C2-ECCF39F3F7BD}"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154" rtl="0" eaLnBrk="1" fontAlgn="auto" latinLnBrk="0" hangingPunct="1">
                <a:lnSpc>
                  <a:spcPct val="100000"/>
                </a:lnSpc>
                <a:spcBef>
                  <a:spcPts val="0"/>
                </a:spcBef>
                <a:spcAft>
                  <a:spcPts val="0"/>
                </a:spcAft>
                <a:buClrTx/>
                <a:buSzTx/>
                <a:buFontTx/>
                <a:buNone/>
                <a:tabLst/>
                <a:defRPr/>
              </a:pPr>
              <a:t>4</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010496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154" rtl="0" eaLnBrk="1" fontAlgn="auto" latinLnBrk="0" hangingPunct="1">
              <a:lnSpc>
                <a:spcPct val="100000"/>
              </a:lnSpc>
              <a:spcBef>
                <a:spcPts val="0"/>
              </a:spcBef>
              <a:spcAft>
                <a:spcPts val="0"/>
              </a:spcAft>
              <a:buClrTx/>
              <a:buSzTx/>
              <a:buFontTx/>
              <a:buNone/>
              <a:tabLst/>
              <a:defRPr/>
            </a:pPr>
            <a:fld id="{67AE9E58-E5B9-4E57-80C2-ECCF39F3F7BD}"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154" rtl="0" eaLnBrk="1" fontAlgn="auto" latinLnBrk="0" hangingPunct="1">
                <a:lnSpc>
                  <a:spcPct val="100000"/>
                </a:lnSpc>
                <a:spcBef>
                  <a:spcPts val="0"/>
                </a:spcBef>
                <a:spcAft>
                  <a:spcPts val="0"/>
                </a:spcAft>
                <a:buClrTx/>
                <a:buSzTx/>
                <a:buFontTx/>
                <a:buNone/>
                <a:tabLst/>
                <a:defRPr/>
              </a:pPr>
              <a:t>5</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690905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154" rtl="0" eaLnBrk="1" fontAlgn="auto" latinLnBrk="0" hangingPunct="1">
              <a:lnSpc>
                <a:spcPct val="100000"/>
              </a:lnSpc>
              <a:spcBef>
                <a:spcPts val="0"/>
              </a:spcBef>
              <a:spcAft>
                <a:spcPts val="0"/>
              </a:spcAft>
              <a:buClrTx/>
              <a:buSzTx/>
              <a:buFontTx/>
              <a:buNone/>
              <a:tabLst/>
              <a:defRPr/>
            </a:pPr>
            <a:fld id="{67AE9E58-E5B9-4E57-80C2-ECCF39F3F7BD}"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154" rtl="0" eaLnBrk="1" fontAlgn="auto" latinLnBrk="0" hangingPunct="1">
                <a:lnSpc>
                  <a:spcPct val="100000"/>
                </a:lnSpc>
                <a:spcBef>
                  <a:spcPts val="0"/>
                </a:spcBef>
                <a:spcAft>
                  <a:spcPts val="0"/>
                </a:spcAft>
                <a:buClrTx/>
                <a:buSzTx/>
                <a:buFontTx/>
                <a:buNone/>
                <a:tabLst/>
                <a:defRPr/>
              </a:pPr>
              <a:t>6</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145493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154" rtl="0" eaLnBrk="1" fontAlgn="auto" latinLnBrk="0" hangingPunct="1">
              <a:lnSpc>
                <a:spcPct val="100000"/>
              </a:lnSpc>
              <a:spcBef>
                <a:spcPts val="0"/>
              </a:spcBef>
              <a:spcAft>
                <a:spcPts val="0"/>
              </a:spcAft>
              <a:buClrTx/>
              <a:buSzTx/>
              <a:buFontTx/>
              <a:buNone/>
              <a:tabLst/>
              <a:defRPr/>
            </a:pPr>
            <a:fld id="{67AE9E58-E5B9-4E57-80C2-ECCF39F3F7BD}"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154" rtl="0" eaLnBrk="1" fontAlgn="auto" latinLnBrk="0" hangingPunct="1">
                <a:lnSpc>
                  <a:spcPct val="100000"/>
                </a:lnSpc>
                <a:spcBef>
                  <a:spcPts val="0"/>
                </a:spcBef>
                <a:spcAft>
                  <a:spcPts val="0"/>
                </a:spcAft>
                <a:buClrTx/>
                <a:buSzTx/>
                <a:buFontTx/>
                <a:buNone/>
                <a:tabLst/>
                <a:defRPr/>
              </a:pPr>
              <a:t>7</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6357679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577850" y="1468438"/>
            <a:ext cx="5549900" cy="39639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AE9E58-E5B9-4E57-80C2-ECCF39F3F7BD}"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0049875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154" rtl="0" eaLnBrk="1" fontAlgn="auto" latinLnBrk="0" hangingPunct="1">
              <a:lnSpc>
                <a:spcPct val="100000"/>
              </a:lnSpc>
              <a:spcBef>
                <a:spcPts val="0"/>
              </a:spcBef>
              <a:spcAft>
                <a:spcPts val="0"/>
              </a:spcAft>
              <a:buClrTx/>
              <a:buSzTx/>
              <a:buFontTx/>
              <a:buNone/>
              <a:tabLst/>
              <a:defRPr/>
            </a:pPr>
            <a:fld id="{67AE9E58-E5B9-4E57-80C2-ECCF39F3F7BD}"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154" rtl="0" eaLnBrk="1" fontAlgn="auto" latinLnBrk="0" hangingPunct="1">
                <a:lnSpc>
                  <a:spcPct val="100000"/>
                </a:lnSpc>
                <a:spcBef>
                  <a:spcPts val="0"/>
                </a:spcBef>
                <a:spcAft>
                  <a:spcPts val="0"/>
                </a:spcAft>
                <a:buClrTx/>
                <a:buSzTx/>
                <a:buFontTx/>
                <a:buNone/>
                <a:tabLst/>
                <a:defRPr/>
              </a:pPr>
              <a:t>10</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7584102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154" rtl="0" eaLnBrk="1" fontAlgn="auto" latinLnBrk="0" hangingPunct="1">
              <a:lnSpc>
                <a:spcPct val="100000"/>
              </a:lnSpc>
              <a:spcBef>
                <a:spcPts val="0"/>
              </a:spcBef>
              <a:spcAft>
                <a:spcPts val="0"/>
              </a:spcAft>
              <a:buClrTx/>
              <a:buSzTx/>
              <a:buFontTx/>
              <a:buNone/>
              <a:tabLst/>
              <a:defRPr/>
            </a:pPr>
            <a:fld id="{67AE9E58-E5B9-4E57-80C2-ECCF39F3F7BD}"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154" rtl="0" eaLnBrk="1" fontAlgn="auto" latinLnBrk="0" hangingPunct="1">
                <a:lnSpc>
                  <a:spcPct val="100000"/>
                </a:lnSpc>
                <a:spcBef>
                  <a:spcPts val="0"/>
                </a:spcBef>
                <a:spcAft>
                  <a:spcPts val="0"/>
                </a:spcAft>
                <a:buClrTx/>
                <a:buSzTx/>
                <a:buFontTx/>
                <a:buNone/>
                <a:tabLst/>
                <a:defRPr/>
              </a:pPr>
              <a:t>11</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473272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154" rtl="0" eaLnBrk="1" fontAlgn="auto" latinLnBrk="0" hangingPunct="1">
              <a:lnSpc>
                <a:spcPct val="100000"/>
              </a:lnSpc>
              <a:spcBef>
                <a:spcPts val="0"/>
              </a:spcBef>
              <a:spcAft>
                <a:spcPts val="0"/>
              </a:spcAft>
              <a:buClrTx/>
              <a:buSzTx/>
              <a:buFontTx/>
              <a:buNone/>
              <a:tabLst/>
              <a:defRPr/>
            </a:pPr>
            <a:fld id="{67AE9E58-E5B9-4E57-80C2-ECCF39F3F7BD}"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154" rtl="0" eaLnBrk="1" fontAlgn="auto" latinLnBrk="0" hangingPunct="1">
                <a:lnSpc>
                  <a:spcPct val="100000"/>
                </a:lnSpc>
                <a:spcBef>
                  <a:spcPts val="0"/>
                </a:spcBef>
                <a:spcAft>
                  <a:spcPts val="0"/>
                </a:spcAft>
                <a:buClrTx/>
                <a:buSzTx/>
                <a:buFontTx/>
                <a:buNone/>
                <a:tabLst/>
                <a:defRPr/>
              </a:pPr>
              <a:t>12</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311740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56047" y="1178222"/>
            <a:ext cx="8568531" cy="2506427"/>
          </a:xfrm>
        </p:spPr>
        <p:txBody>
          <a:bodyPr anchor="b"/>
          <a:lstStyle>
            <a:lvl1pPr algn="ctr">
              <a:defRPr sz="6299"/>
            </a:lvl1pPr>
          </a:lstStyle>
          <a:p>
            <a:r>
              <a:rPr lang="ja-JP" altLang="en-US"/>
              <a:t>マスター タイトルの書式設定</a:t>
            </a:r>
            <a:endParaRPr lang="en-US" dirty="0"/>
          </a:p>
        </p:txBody>
      </p:sp>
      <p:sp>
        <p:nvSpPr>
          <p:cNvPr id="3" name="Subtitle 2"/>
          <p:cNvSpPr>
            <a:spLocks noGrp="1"/>
          </p:cNvSpPr>
          <p:nvPr>
            <p:ph type="subTitle" idx="1"/>
          </p:nvPr>
        </p:nvSpPr>
        <p:spPr>
          <a:xfrm>
            <a:off x="1260078" y="3781306"/>
            <a:ext cx="7560469" cy="1738167"/>
          </a:xfrm>
        </p:spPr>
        <p:txBody>
          <a:bodyPr/>
          <a:lstStyle>
            <a:lvl1pPr marL="0" indent="0" algn="ctr">
              <a:buNone/>
              <a:defRPr sz="2520"/>
            </a:lvl1pPr>
            <a:lvl2pPr marL="479969" indent="0" algn="ctr">
              <a:buNone/>
              <a:defRPr sz="2100"/>
            </a:lvl2pPr>
            <a:lvl3pPr marL="959937" indent="0" algn="ctr">
              <a:buNone/>
              <a:defRPr sz="1890"/>
            </a:lvl3pPr>
            <a:lvl4pPr marL="1439906" indent="0" algn="ctr">
              <a:buNone/>
              <a:defRPr sz="1680"/>
            </a:lvl4pPr>
            <a:lvl5pPr marL="1919874" indent="0" algn="ctr">
              <a:buNone/>
              <a:defRPr sz="1680"/>
            </a:lvl5pPr>
            <a:lvl6pPr marL="2399843" indent="0" algn="ctr">
              <a:buNone/>
              <a:defRPr sz="1680"/>
            </a:lvl6pPr>
            <a:lvl7pPr marL="2879811" indent="0" algn="ctr">
              <a:buNone/>
              <a:defRPr sz="1680"/>
            </a:lvl7pPr>
            <a:lvl8pPr marL="3359780" indent="0" algn="ctr">
              <a:buNone/>
              <a:defRPr sz="1680"/>
            </a:lvl8pPr>
            <a:lvl9pPr marL="3839748" indent="0" algn="ctr">
              <a:buNone/>
              <a:defRPr sz="168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7C428290-D9F4-4DC7-9351-5CB573542EE7}" type="datetimeFigureOut">
              <a:rPr kumimoji="1" lang="ja-JP" altLang="en-US" smtClean="0"/>
              <a:t>2025/1/16</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1205628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C428290-D9F4-4DC7-9351-5CB573542EE7}" type="datetimeFigureOut">
              <a:rPr kumimoji="1" lang="ja-JP" altLang="en-US" smtClean="0"/>
              <a:t>2025/1/16</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4244813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13948" y="383297"/>
            <a:ext cx="2173635" cy="610108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93044" y="383297"/>
            <a:ext cx="6394896" cy="610108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C428290-D9F4-4DC7-9351-5CB573542EE7}" type="datetimeFigureOut">
              <a:rPr kumimoji="1" lang="ja-JP" altLang="en-US" smtClean="0"/>
              <a:t>2025/1/16</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12846499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タイトル スライド">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4"/>
          </p:nvPr>
        </p:nvSpPr>
        <p:spPr>
          <a:xfrm>
            <a:off x="7686477" y="6657699"/>
            <a:ext cx="2268141" cy="383297"/>
          </a:xfrm>
          <a:prstGeom prst="rect">
            <a:avLst/>
          </a:prstGeom>
        </p:spPr>
        <p:txBody>
          <a:bodyPr vert="horz" lIns="91440" tIns="45720" rIns="91440" bIns="45720" rtlCol="0" anchor="ctr"/>
          <a:lstStyle>
            <a:lvl1pPr algn="r">
              <a:defRPr sz="992">
                <a:solidFill>
                  <a:schemeClr val="tx1">
                    <a:tint val="75000"/>
                  </a:schemeClr>
                </a:solidFill>
                <a:latin typeface="Meiryo UI" panose="020B0604030504040204" pitchFamily="50" charset="-128"/>
                <a:ea typeface="Meiryo UI" panose="020B0604030504040204" pitchFamily="50" charset="-128"/>
              </a:defRPr>
            </a:lvl1pPr>
          </a:lstStyle>
          <a:p>
            <a:fld id="{939B3220-1779-44EA-8831-6F61BDC7602A}" type="slidenum">
              <a:rPr kumimoji="1" lang="ja-JP" altLang="en-US" smtClean="0"/>
              <a:pPr/>
              <a:t>‹#›</a:t>
            </a:fld>
            <a:endParaRPr kumimoji="1" lang="ja-JP" altLang="en-US" dirty="0"/>
          </a:p>
        </p:txBody>
      </p:sp>
    </p:spTree>
    <p:extLst>
      <p:ext uri="{BB962C8B-B14F-4D97-AF65-F5344CB8AC3E}">
        <p14:creationId xmlns:p14="http://schemas.microsoft.com/office/powerpoint/2010/main" val="3626053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C428290-D9F4-4DC7-9351-5CB573542EE7}" type="datetimeFigureOut">
              <a:rPr kumimoji="1" lang="ja-JP" altLang="en-US" smtClean="0"/>
              <a:t>2025/1/16</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4204116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87793" y="1794831"/>
            <a:ext cx="8694539" cy="2994714"/>
          </a:xfrm>
        </p:spPr>
        <p:txBody>
          <a:bodyPr anchor="b"/>
          <a:lstStyle>
            <a:lvl1pPr>
              <a:defRPr sz="6299"/>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87793" y="4817876"/>
            <a:ext cx="8694539" cy="1574849"/>
          </a:xfrm>
        </p:spPr>
        <p:txBody>
          <a:bodyPr/>
          <a:lstStyle>
            <a:lvl1pPr marL="0" indent="0">
              <a:buNone/>
              <a:defRPr sz="2520">
                <a:solidFill>
                  <a:schemeClr val="tx1"/>
                </a:solidFill>
              </a:defRPr>
            </a:lvl1pPr>
            <a:lvl2pPr marL="479969" indent="0">
              <a:buNone/>
              <a:defRPr sz="2100">
                <a:solidFill>
                  <a:schemeClr val="tx1">
                    <a:tint val="75000"/>
                  </a:schemeClr>
                </a:solidFill>
              </a:defRPr>
            </a:lvl2pPr>
            <a:lvl3pPr marL="959937" indent="0">
              <a:buNone/>
              <a:defRPr sz="1890">
                <a:solidFill>
                  <a:schemeClr val="tx1">
                    <a:tint val="75000"/>
                  </a:schemeClr>
                </a:solidFill>
              </a:defRPr>
            </a:lvl3pPr>
            <a:lvl4pPr marL="1439906" indent="0">
              <a:buNone/>
              <a:defRPr sz="1680">
                <a:solidFill>
                  <a:schemeClr val="tx1">
                    <a:tint val="75000"/>
                  </a:schemeClr>
                </a:solidFill>
              </a:defRPr>
            </a:lvl4pPr>
            <a:lvl5pPr marL="1919874" indent="0">
              <a:buNone/>
              <a:defRPr sz="1680">
                <a:solidFill>
                  <a:schemeClr val="tx1">
                    <a:tint val="75000"/>
                  </a:schemeClr>
                </a:solidFill>
              </a:defRPr>
            </a:lvl5pPr>
            <a:lvl6pPr marL="2399843" indent="0">
              <a:buNone/>
              <a:defRPr sz="1680">
                <a:solidFill>
                  <a:schemeClr val="tx1">
                    <a:tint val="75000"/>
                  </a:schemeClr>
                </a:solidFill>
              </a:defRPr>
            </a:lvl6pPr>
            <a:lvl7pPr marL="2879811" indent="0">
              <a:buNone/>
              <a:defRPr sz="1680">
                <a:solidFill>
                  <a:schemeClr val="tx1">
                    <a:tint val="75000"/>
                  </a:schemeClr>
                </a:solidFill>
              </a:defRPr>
            </a:lvl7pPr>
            <a:lvl8pPr marL="3359780" indent="0">
              <a:buNone/>
              <a:defRPr sz="1680">
                <a:solidFill>
                  <a:schemeClr val="tx1">
                    <a:tint val="75000"/>
                  </a:schemeClr>
                </a:solidFill>
              </a:defRPr>
            </a:lvl8pPr>
            <a:lvl9pPr marL="3839748" indent="0">
              <a:buNone/>
              <a:defRPr sz="168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C428290-D9F4-4DC7-9351-5CB573542EE7}" type="datetimeFigureOut">
              <a:rPr kumimoji="1" lang="ja-JP" altLang="en-US" smtClean="0"/>
              <a:t>2025/1/16</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393090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93043" y="1916484"/>
            <a:ext cx="4284266" cy="456789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103316" y="1916484"/>
            <a:ext cx="4284266" cy="456789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C428290-D9F4-4DC7-9351-5CB573542EE7}" type="datetimeFigureOut">
              <a:rPr kumimoji="1" lang="ja-JP" altLang="en-US" smtClean="0"/>
              <a:t>2025/1/16</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4086841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94356" y="383299"/>
            <a:ext cx="8694539" cy="1391534"/>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94357" y="1764832"/>
            <a:ext cx="4264576" cy="864917"/>
          </a:xfrm>
        </p:spPr>
        <p:txBody>
          <a:bodyPr anchor="b"/>
          <a:lstStyle>
            <a:lvl1pPr marL="0" indent="0">
              <a:buNone/>
              <a:defRPr sz="2520" b="1"/>
            </a:lvl1pPr>
            <a:lvl2pPr marL="479969" indent="0">
              <a:buNone/>
              <a:defRPr sz="2100" b="1"/>
            </a:lvl2pPr>
            <a:lvl3pPr marL="959937" indent="0">
              <a:buNone/>
              <a:defRPr sz="1890" b="1"/>
            </a:lvl3pPr>
            <a:lvl4pPr marL="1439906" indent="0">
              <a:buNone/>
              <a:defRPr sz="1680" b="1"/>
            </a:lvl4pPr>
            <a:lvl5pPr marL="1919874" indent="0">
              <a:buNone/>
              <a:defRPr sz="1680" b="1"/>
            </a:lvl5pPr>
            <a:lvl6pPr marL="2399843" indent="0">
              <a:buNone/>
              <a:defRPr sz="1680" b="1"/>
            </a:lvl6pPr>
            <a:lvl7pPr marL="2879811" indent="0">
              <a:buNone/>
              <a:defRPr sz="1680" b="1"/>
            </a:lvl7pPr>
            <a:lvl8pPr marL="3359780" indent="0">
              <a:buNone/>
              <a:defRPr sz="1680" b="1"/>
            </a:lvl8pPr>
            <a:lvl9pPr marL="3839748" indent="0">
              <a:buNone/>
              <a:defRPr sz="1680" b="1"/>
            </a:lvl9pPr>
          </a:lstStyle>
          <a:p>
            <a:pPr lvl="0"/>
            <a:r>
              <a:rPr lang="ja-JP" altLang="en-US"/>
              <a:t>マスター テキストの書式設定</a:t>
            </a:r>
          </a:p>
        </p:txBody>
      </p:sp>
      <p:sp>
        <p:nvSpPr>
          <p:cNvPr id="4" name="Content Placeholder 3"/>
          <p:cNvSpPr>
            <a:spLocks noGrp="1"/>
          </p:cNvSpPr>
          <p:nvPr>
            <p:ph sz="half" idx="2"/>
          </p:nvPr>
        </p:nvSpPr>
        <p:spPr>
          <a:xfrm>
            <a:off x="694357" y="2629749"/>
            <a:ext cx="4264576" cy="386796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103317" y="1764832"/>
            <a:ext cx="4285579" cy="864917"/>
          </a:xfrm>
        </p:spPr>
        <p:txBody>
          <a:bodyPr anchor="b"/>
          <a:lstStyle>
            <a:lvl1pPr marL="0" indent="0">
              <a:buNone/>
              <a:defRPr sz="2520" b="1"/>
            </a:lvl1pPr>
            <a:lvl2pPr marL="479969" indent="0">
              <a:buNone/>
              <a:defRPr sz="2100" b="1"/>
            </a:lvl2pPr>
            <a:lvl3pPr marL="959937" indent="0">
              <a:buNone/>
              <a:defRPr sz="1890" b="1"/>
            </a:lvl3pPr>
            <a:lvl4pPr marL="1439906" indent="0">
              <a:buNone/>
              <a:defRPr sz="1680" b="1"/>
            </a:lvl4pPr>
            <a:lvl5pPr marL="1919874" indent="0">
              <a:buNone/>
              <a:defRPr sz="1680" b="1"/>
            </a:lvl5pPr>
            <a:lvl6pPr marL="2399843" indent="0">
              <a:buNone/>
              <a:defRPr sz="1680" b="1"/>
            </a:lvl6pPr>
            <a:lvl7pPr marL="2879811" indent="0">
              <a:buNone/>
              <a:defRPr sz="1680" b="1"/>
            </a:lvl7pPr>
            <a:lvl8pPr marL="3359780" indent="0">
              <a:buNone/>
              <a:defRPr sz="1680" b="1"/>
            </a:lvl8pPr>
            <a:lvl9pPr marL="3839748" indent="0">
              <a:buNone/>
              <a:defRPr sz="1680" b="1"/>
            </a:lvl9pPr>
          </a:lstStyle>
          <a:p>
            <a:pPr lvl="0"/>
            <a:r>
              <a:rPr lang="ja-JP" altLang="en-US"/>
              <a:t>マスター テキストの書式設定</a:t>
            </a:r>
          </a:p>
        </p:txBody>
      </p:sp>
      <p:sp>
        <p:nvSpPr>
          <p:cNvPr id="6" name="Content Placeholder 5"/>
          <p:cNvSpPr>
            <a:spLocks noGrp="1"/>
          </p:cNvSpPr>
          <p:nvPr>
            <p:ph sz="quarter" idx="4"/>
          </p:nvPr>
        </p:nvSpPr>
        <p:spPr>
          <a:xfrm>
            <a:off x="5103317" y="2629749"/>
            <a:ext cx="4285579" cy="386796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7C428290-D9F4-4DC7-9351-5CB573542EE7}" type="datetimeFigureOut">
              <a:rPr kumimoji="1" lang="ja-JP" altLang="en-US" smtClean="0"/>
              <a:t>2025/1/16</a:t>
            </a:fld>
            <a:endParaRPr kumimoji="1" lang="ja-JP" altLang="en-US" dirty="0"/>
          </a:p>
        </p:txBody>
      </p:sp>
      <p:sp>
        <p:nvSpPr>
          <p:cNvPr id="8" name="Footer Placeholder 7"/>
          <p:cNvSpPr>
            <a:spLocks noGrp="1"/>
          </p:cNvSpPr>
          <p:nvPr>
            <p:ph type="ftr" sz="quarter" idx="11"/>
          </p:nvPr>
        </p:nvSpPr>
        <p:spPr/>
        <p:txBody>
          <a:bodyPr/>
          <a:lstStyle/>
          <a:p>
            <a:endParaRPr kumimoji="1" lang="ja-JP" altLang="en-US" dirty="0"/>
          </a:p>
        </p:txBody>
      </p:sp>
      <p:sp>
        <p:nvSpPr>
          <p:cNvPr id="9" name="Slide Number Placeholder 8"/>
          <p:cNvSpPr>
            <a:spLocks noGrp="1"/>
          </p:cNvSpPr>
          <p:nvPr>
            <p:ph type="sldNum" sz="quarter" idx="12"/>
          </p:nvPr>
        </p:nvSpPr>
        <p:spPr/>
        <p:txBody>
          <a:body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1650179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7C428290-D9F4-4DC7-9351-5CB573542EE7}" type="datetimeFigureOut">
              <a:rPr kumimoji="1" lang="ja-JP" altLang="en-US" smtClean="0"/>
              <a:t>2025/1/16</a:t>
            </a:fld>
            <a:endParaRPr kumimoji="1" lang="ja-JP" altLang="en-US" dirty="0"/>
          </a:p>
        </p:txBody>
      </p:sp>
      <p:sp>
        <p:nvSpPr>
          <p:cNvPr id="4" name="Footer Placeholder 3"/>
          <p:cNvSpPr>
            <a:spLocks noGrp="1"/>
          </p:cNvSpPr>
          <p:nvPr>
            <p:ph type="ftr" sz="quarter" idx="11"/>
          </p:nvPr>
        </p:nvSpPr>
        <p:spPr/>
        <p:txBody>
          <a:bodyPr/>
          <a:lstStyle/>
          <a:p>
            <a:endParaRPr kumimoji="1" lang="ja-JP" altLang="en-US" dirty="0"/>
          </a:p>
        </p:txBody>
      </p:sp>
      <p:sp>
        <p:nvSpPr>
          <p:cNvPr id="5" name="Slide Number Placeholder 4"/>
          <p:cNvSpPr>
            <a:spLocks noGrp="1"/>
          </p:cNvSpPr>
          <p:nvPr>
            <p:ph type="sldNum" sz="quarter" idx="12"/>
          </p:nvPr>
        </p:nvSpPr>
        <p:spPr/>
        <p:txBody>
          <a:body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4166786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428290-D9F4-4DC7-9351-5CB573542EE7}" type="datetimeFigureOut">
              <a:rPr kumimoji="1" lang="ja-JP" altLang="en-US" smtClean="0"/>
              <a:t>2025/1/16</a:t>
            </a:fld>
            <a:endParaRPr kumimoji="1" lang="ja-JP" altLang="en-US" dirty="0"/>
          </a:p>
        </p:txBody>
      </p:sp>
      <p:sp>
        <p:nvSpPr>
          <p:cNvPr id="3" name="Footer Placeholder 2"/>
          <p:cNvSpPr>
            <a:spLocks noGrp="1"/>
          </p:cNvSpPr>
          <p:nvPr>
            <p:ph type="ftr" sz="quarter" idx="11"/>
          </p:nvPr>
        </p:nvSpPr>
        <p:spPr/>
        <p:txBody>
          <a:bodyPr/>
          <a:lstStyle/>
          <a:p>
            <a:endParaRPr kumimoji="1" lang="ja-JP" altLang="en-US" dirty="0"/>
          </a:p>
        </p:txBody>
      </p:sp>
      <p:sp>
        <p:nvSpPr>
          <p:cNvPr id="4" name="Slide Number Placeholder 3"/>
          <p:cNvSpPr>
            <a:spLocks noGrp="1"/>
          </p:cNvSpPr>
          <p:nvPr>
            <p:ph type="sldNum" sz="quarter" idx="12"/>
          </p:nvPr>
        </p:nvSpPr>
        <p:spPr/>
        <p:txBody>
          <a:body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140388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94356" y="479954"/>
            <a:ext cx="3251264" cy="1679840"/>
          </a:xfrm>
        </p:spPr>
        <p:txBody>
          <a:bodyPr anchor="b"/>
          <a:lstStyle>
            <a:lvl1pPr>
              <a:defRPr sz="3359"/>
            </a:lvl1pPr>
          </a:lstStyle>
          <a:p>
            <a:r>
              <a:rPr lang="ja-JP" altLang="en-US"/>
              <a:t>マスター タイトルの書式設定</a:t>
            </a:r>
            <a:endParaRPr lang="en-US" dirty="0"/>
          </a:p>
        </p:txBody>
      </p:sp>
      <p:sp>
        <p:nvSpPr>
          <p:cNvPr id="3" name="Content Placeholder 2"/>
          <p:cNvSpPr>
            <a:spLocks noGrp="1"/>
          </p:cNvSpPr>
          <p:nvPr>
            <p:ph idx="1"/>
          </p:nvPr>
        </p:nvSpPr>
        <p:spPr>
          <a:xfrm>
            <a:off x="4285579" y="1036570"/>
            <a:ext cx="5103316" cy="5116178"/>
          </a:xfrm>
        </p:spPr>
        <p:txBody>
          <a:bodyPr/>
          <a:lstStyle>
            <a:lvl1pPr>
              <a:defRPr sz="3359"/>
            </a:lvl1pPr>
            <a:lvl2pPr>
              <a:defRPr sz="2939"/>
            </a:lvl2pPr>
            <a:lvl3pPr>
              <a:defRPr sz="2520"/>
            </a:lvl3pPr>
            <a:lvl4pPr>
              <a:defRPr sz="2100"/>
            </a:lvl4pPr>
            <a:lvl5pPr>
              <a:defRPr sz="2100"/>
            </a:lvl5pPr>
            <a:lvl6pPr>
              <a:defRPr sz="2100"/>
            </a:lvl6pPr>
            <a:lvl7pPr>
              <a:defRPr sz="2100"/>
            </a:lvl7pPr>
            <a:lvl8pPr>
              <a:defRPr sz="2100"/>
            </a:lvl8pPr>
            <a:lvl9pPr>
              <a:defRPr sz="21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94356" y="2159794"/>
            <a:ext cx="3251264" cy="4001285"/>
          </a:xfrm>
        </p:spPr>
        <p:txBody>
          <a:bodyPr/>
          <a:lstStyle>
            <a:lvl1pPr marL="0" indent="0">
              <a:buNone/>
              <a:defRPr sz="1680"/>
            </a:lvl1pPr>
            <a:lvl2pPr marL="479969" indent="0">
              <a:buNone/>
              <a:defRPr sz="1470"/>
            </a:lvl2pPr>
            <a:lvl3pPr marL="959937" indent="0">
              <a:buNone/>
              <a:defRPr sz="1260"/>
            </a:lvl3pPr>
            <a:lvl4pPr marL="1439906" indent="0">
              <a:buNone/>
              <a:defRPr sz="1050"/>
            </a:lvl4pPr>
            <a:lvl5pPr marL="1919874" indent="0">
              <a:buNone/>
              <a:defRPr sz="1050"/>
            </a:lvl5pPr>
            <a:lvl6pPr marL="2399843" indent="0">
              <a:buNone/>
              <a:defRPr sz="1050"/>
            </a:lvl6pPr>
            <a:lvl7pPr marL="2879811" indent="0">
              <a:buNone/>
              <a:defRPr sz="1050"/>
            </a:lvl7pPr>
            <a:lvl8pPr marL="3359780" indent="0">
              <a:buNone/>
              <a:defRPr sz="1050"/>
            </a:lvl8pPr>
            <a:lvl9pPr marL="3839748" indent="0">
              <a:buNone/>
              <a:defRPr sz="10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C428290-D9F4-4DC7-9351-5CB573542EE7}" type="datetimeFigureOut">
              <a:rPr kumimoji="1" lang="ja-JP" altLang="en-US" smtClean="0"/>
              <a:t>2025/1/16</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3215956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94356" y="479954"/>
            <a:ext cx="3251264" cy="1679840"/>
          </a:xfrm>
        </p:spPr>
        <p:txBody>
          <a:bodyPr anchor="b"/>
          <a:lstStyle>
            <a:lvl1pPr>
              <a:defRPr sz="3359"/>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85579" y="1036570"/>
            <a:ext cx="5103316" cy="5116178"/>
          </a:xfrm>
        </p:spPr>
        <p:txBody>
          <a:bodyPr anchor="t"/>
          <a:lstStyle>
            <a:lvl1pPr marL="0" indent="0">
              <a:buNone/>
              <a:defRPr sz="3359"/>
            </a:lvl1pPr>
            <a:lvl2pPr marL="479969" indent="0">
              <a:buNone/>
              <a:defRPr sz="2939"/>
            </a:lvl2pPr>
            <a:lvl3pPr marL="959937" indent="0">
              <a:buNone/>
              <a:defRPr sz="2520"/>
            </a:lvl3pPr>
            <a:lvl4pPr marL="1439906" indent="0">
              <a:buNone/>
              <a:defRPr sz="2100"/>
            </a:lvl4pPr>
            <a:lvl5pPr marL="1919874" indent="0">
              <a:buNone/>
              <a:defRPr sz="2100"/>
            </a:lvl5pPr>
            <a:lvl6pPr marL="2399843" indent="0">
              <a:buNone/>
              <a:defRPr sz="2100"/>
            </a:lvl6pPr>
            <a:lvl7pPr marL="2879811" indent="0">
              <a:buNone/>
              <a:defRPr sz="2100"/>
            </a:lvl7pPr>
            <a:lvl8pPr marL="3359780" indent="0">
              <a:buNone/>
              <a:defRPr sz="2100"/>
            </a:lvl8pPr>
            <a:lvl9pPr marL="3839748" indent="0">
              <a:buNone/>
              <a:defRPr sz="2100"/>
            </a:lvl9pPr>
          </a:lstStyle>
          <a:p>
            <a:r>
              <a:rPr lang="ja-JP" altLang="en-US" dirty="0"/>
              <a:t>図を追加</a:t>
            </a:r>
            <a:endParaRPr lang="en-US" dirty="0"/>
          </a:p>
        </p:txBody>
      </p:sp>
      <p:sp>
        <p:nvSpPr>
          <p:cNvPr id="4" name="Text Placeholder 3"/>
          <p:cNvSpPr>
            <a:spLocks noGrp="1"/>
          </p:cNvSpPr>
          <p:nvPr>
            <p:ph type="body" sz="half" idx="2"/>
          </p:nvPr>
        </p:nvSpPr>
        <p:spPr>
          <a:xfrm>
            <a:off x="694356" y="2159794"/>
            <a:ext cx="3251264" cy="4001285"/>
          </a:xfrm>
        </p:spPr>
        <p:txBody>
          <a:bodyPr/>
          <a:lstStyle>
            <a:lvl1pPr marL="0" indent="0">
              <a:buNone/>
              <a:defRPr sz="1680"/>
            </a:lvl1pPr>
            <a:lvl2pPr marL="479969" indent="0">
              <a:buNone/>
              <a:defRPr sz="1470"/>
            </a:lvl2pPr>
            <a:lvl3pPr marL="959937" indent="0">
              <a:buNone/>
              <a:defRPr sz="1260"/>
            </a:lvl3pPr>
            <a:lvl4pPr marL="1439906" indent="0">
              <a:buNone/>
              <a:defRPr sz="1050"/>
            </a:lvl4pPr>
            <a:lvl5pPr marL="1919874" indent="0">
              <a:buNone/>
              <a:defRPr sz="1050"/>
            </a:lvl5pPr>
            <a:lvl6pPr marL="2399843" indent="0">
              <a:buNone/>
              <a:defRPr sz="1050"/>
            </a:lvl6pPr>
            <a:lvl7pPr marL="2879811" indent="0">
              <a:buNone/>
              <a:defRPr sz="1050"/>
            </a:lvl7pPr>
            <a:lvl8pPr marL="3359780" indent="0">
              <a:buNone/>
              <a:defRPr sz="1050"/>
            </a:lvl8pPr>
            <a:lvl9pPr marL="3839748" indent="0">
              <a:buNone/>
              <a:defRPr sz="10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C428290-D9F4-4DC7-9351-5CB573542EE7}" type="datetimeFigureOut">
              <a:rPr kumimoji="1" lang="ja-JP" altLang="en-US" smtClean="0"/>
              <a:t>2025/1/16</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3606273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3043" y="383299"/>
            <a:ext cx="8694539" cy="1391534"/>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93043" y="1916484"/>
            <a:ext cx="8694539" cy="456789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93043" y="6672698"/>
            <a:ext cx="2268141" cy="383297"/>
          </a:xfrm>
          <a:prstGeom prst="rect">
            <a:avLst/>
          </a:prstGeom>
        </p:spPr>
        <p:txBody>
          <a:bodyPr vert="horz" lIns="91440" tIns="45720" rIns="91440" bIns="45720" rtlCol="0" anchor="ctr"/>
          <a:lstStyle>
            <a:lvl1pPr algn="l">
              <a:defRPr sz="1260">
                <a:solidFill>
                  <a:schemeClr val="tx1">
                    <a:tint val="75000"/>
                  </a:schemeClr>
                </a:solidFill>
              </a:defRPr>
            </a:lvl1pPr>
          </a:lstStyle>
          <a:p>
            <a:fld id="{7C428290-D9F4-4DC7-9351-5CB573542EE7}" type="datetimeFigureOut">
              <a:rPr kumimoji="1" lang="ja-JP" altLang="en-US" smtClean="0"/>
              <a:t>2025/1/16</a:t>
            </a:fld>
            <a:endParaRPr kumimoji="1" lang="ja-JP" altLang="en-US" dirty="0"/>
          </a:p>
        </p:txBody>
      </p:sp>
      <p:sp>
        <p:nvSpPr>
          <p:cNvPr id="5" name="Footer Placeholder 4"/>
          <p:cNvSpPr>
            <a:spLocks noGrp="1"/>
          </p:cNvSpPr>
          <p:nvPr>
            <p:ph type="ftr" sz="quarter" idx="3"/>
          </p:nvPr>
        </p:nvSpPr>
        <p:spPr>
          <a:xfrm>
            <a:off x="3339207" y="6672698"/>
            <a:ext cx="3402211" cy="383297"/>
          </a:xfrm>
          <a:prstGeom prst="rect">
            <a:avLst/>
          </a:prstGeom>
        </p:spPr>
        <p:txBody>
          <a:bodyPr vert="horz" lIns="91440" tIns="45720" rIns="91440" bIns="45720" rtlCol="0" anchor="ctr"/>
          <a:lstStyle>
            <a:lvl1pPr algn="ctr">
              <a:defRPr sz="1260">
                <a:solidFill>
                  <a:schemeClr val="tx1">
                    <a:tint val="75000"/>
                  </a:schemeClr>
                </a:solidFill>
              </a:defRPr>
            </a:lvl1pPr>
          </a:lstStyle>
          <a:p>
            <a:endParaRPr kumimoji="1" lang="ja-JP" altLang="en-US" dirty="0"/>
          </a:p>
        </p:txBody>
      </p:sp>
      <p:sp>
        <p:nvSpPr>
          <p:cNvPr id="6" name="Slide Number Placeholder 5"/>
          <p:cNvSpPr>
            <a:spLocks noGrp="1"/>
          </p:cNvSpPr>
          <p:nvPr>
            <p:ph type="sldNum" sz="quarter" idx="4"/>
          </p:nvPr>
        </p:nvSpPr>
        <p:spPr>
          <a:xfrm>
            <a:off x="7119441" y="6672698"/>
            <a:ext cx="2268141" cy="383297"/>
          </a:xfrm>
          <a:prstGeom prst="rect">
            <a:avLst/>
          </a:prstGeom>
        </p:spPr>
        <p:txBody>
          <a:bodyPr vert="horz" lIns="91440" tIns="45720" rIns="91440" bIns="45720" rtlCol="0" anchor="ctr"/>
          <a:lstStyle>
            <a:lvl1pPr algn="r">
              <a:defRPr sz="1260">
                <a:solidFill>
                  <a:schemeClr val="tx1">
                    <a:tint val="75000"/>
                  </a:schemeClr>
                </a:solidFill>
              </a:defRPr>
            </a:lvl1p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326438357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59937" rtl="0" eaLnBrk="1" latinLnBrk="0" hangingPunct="1">
        <a:lnSpc>
          <a:spcPct val="90000"/>
        </a:lnSpc>
        <a:spcBef>
          <a:spcPct val="0"/>
        </a:spcBef>
        <a:buNone/>
        <a:defRPr kumimoji="1" sz="4619" kern="1200">
          <a:solidFill>
            <a:schemeClr val="tx1"/>
          </a:solidFill>
          <a:latin typeface="+mj-lt"/>
          <a:ea typeface="+mj-ea"/>
          <a:cs typeface="+mj-cs"/>
        </a:defRPr>
      </a:lvl1pPr>
    </p:titleStyle>
    <p:bodyStyle>
      <a:lvl1pPr marL="239984" indent="-239984" algn="l" defTabSz="959937" rtl="0" eaLnBrk="1" latinLnBrk="0" hangingPunct="1">
        <a:lnSpc>
          <a:spcPct val="90000"/>
        </a:lnSpc>
        <a:spcBef>
          <a:spcPts val="1050"/>
        </a:spcBef>
        <a:buFont typeface="Arial" panose="020B0604020202020204" pitchFamily="34" charset="0"/>
        <a:buChar char="•"/>
        <a:defRPr kumimoji="1" sz="2939" kern="1200">
          <a:solidFill>
            <a:schemeClr val="tx1"/>
          </a:solidFill>
          <a:latin typeface="+mn-lt"/>
          <a:ea typeface="+mn-ea"/>
          <a:cs typeface="+mn-cs"/>
        </a:defRPr>
      </a:lvl1pPr>
      <a:lvl2pPr marL="719953" indent="-239984" algn="l" defTabSz="959937" rtl="0" eaLnBrk="1" latinLnBrk="0" hangingPunct="1">
        <a:lnSpc>
          <a:spcPct val="90000"/>
        </a:lnSpc>
        <a:spcBef>
          <a:spcPts val="525"/>
        </a:spcBef>
        <a:buFont typeface="Arial" panose="020B0604020202020204" pitchFamily="34" charset="0"/>
        <a:buChar char="•"/>
        <a:defRPr kumimoji="1" sz="2520" kern="1200">
          <a:solidFill>
            <a:schemeClr val="tx1"/>
          </a:solidFill>
          <a:latin typeface="+mn-lt"/>
          <a:ea typeface="+mn-ea"/>
          <a:cs typeface="+mn-cs"/>
        </a:defRPr>
      </a:lvl2pPr>
      <a:lvl3pPr marL="1199921" indent="-239984" algn="l" defTabSz="959937" rtl="0" eaLnBrk="1" latinLnBrk="0" hangingPunct="1">
        <a:lnSpc>
          <a:spcPct val="90000"/>
        </a:lnSpc>
        <a:spcBef>
          <a:spcPts val="525"/>
        </a:spcBef>
        <a:buFont typeface="Arial" panose="020B0604020202020204" pitchFamily="34" charset="0"/>
        <a:buChar char="•"/>
        <a:defRPr kumimoji="1" sz="2100" kern="1200">
          <a:solidFill>
            <a:schemeClr val="tx1"/>
          </a:solidFill>
          <a:latin typeface="+mn-lt"/>
          <a:ea typeface="+mn-ea"/>
          <a:cs typeface="+mn-cs"/>
        </a:defRPr>
      </a:lvl3pPr>
      <a:lvl4pPr marL="1679890" indent="-239984" algn="l" defTabSz="959937"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4pPr>
      <a:lvl5pPr marL="2159859" indent="-239984" algn="l" defTabSz="959937"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5pPr>
      <a:lvl6pPr marL="2639827" indent="-239984" algn="l" defTabSz="959937"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6pPr>
      <a:lvl7pPr marL="3119796" indent="-239984" algn="l" defTabSz="959937"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7pPr>
      <a:lvl8pPr marL="3599764" indent="-239984" algn="l" defTabSz="959937"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8pPr>
      <a:lvl9pPr marL="4079733" indent="-239984" algn="l" defTabSz="959937"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9pPr>
    </p:bodyStyle>
    <p:otherStyle>
      <a:defPPr>
        <a:defRPr lang="en-US"/>
      </a:defPPr>
      <a:lvl1pPr marL="0" algn="l" defTabSz="959937" rtl="0" eaLnBrk="1" latinLnBrk="0" hangingPunct="1">
        <a:defRPr kumimoji="1" sz="1890" kern="1200">
          <a:solidFill>
            <a:schemeClr val="tx1"/>
          </a:solidFill>
          <a:latin typeface="+mn-lt"/>
          <a:ea typeface="+mn-ea"/>
          <a:cs typeface="+mn-cs"/>
        </a:defRPr>
      </a:lvl1pPr>
      <a:lvl2pPr marL="479969" algn="l" defTabSz="959937" rtl="0" eaLnBrk="1" latinLnBrk="0" hangingPunct="1">
        <a:defRPr kumimoji="1" sz="1890" kern="1200">
          <a:solidFill>
            <a:schemeClr val="tx1"/>
          </a:solidFill>
          <a:latin typeface="+mn-lt"/>
          <a:ea typeface="+mn-ea"/>
          <a:cs typeface="+mn-cs"/>
        </a:defRPr>
      </a:lvl2pPr>
      <a:lvl3pPr marL="959937" algn="l" defTabSz="959937" rtl="0" eaLnBrk="1" latinLnBrk="0" hangingPunct="1">
        <a:defRPr kumimoji="1" sz="1890" kern="1200">
          <a:solidFill>
            <a:schemeClr val="tx1"/>
          </a:solidFill>
          <a:latin typeface="+mn-lt"/>
          <a:ea typeface="+mn-ea"/>
          <a:cs typeface="+mn-cs"/>
        </a:defRPr>
      </a:lvl3pPr>
      <a:lvl4pPr marL="1439906" algn="l" defTabSz="959937" rtl="0" eaLnBrk="1" latinLnBrk="0" hangingPunct="1">
        <a:defRPr kumimoji="1" sz="1890" kern="1200">
          <a:solidFill>
            <a:schemeClr val="tx1"/>
          </a:solidFill>
          <a:latin typeface="+mn-lt"/>
          <a:ea typeface="+mn-ea"/>
          <a:cs typeface="+mn-cs"/>
        </a:defRPr>
      </a:lvl4pPr>
      <a:lvl5pPr marL="1919874" algn="l" defTabSz="959937" rtl="0" eaLnBrk="1" latinLnBrk="0" hangingPunct="1">
        <a:defRPr kumimoji="1" sz="1890" kern="1200">
          <a:solidFill>
            <a:schemeClr val="tx1"/>
          </a:solidFill>
          <a:latin typeface="+mn-lt"/>
          <a:ea typeface="+mn-ea"/>
          <a:cs typeface="+mn-cs"/>
        </a:defRPr>
      </a:lvl5pPr>
      <a:lvl6pPr marL="2399843" algn="l" defTabSz="959937" rtl="0" eaLnBrk="1" latinLnBrk="0" hangingPunct="1">
        <a:defRPr kumimoji="1" sz="1890" kern="1200">
          <a:solidFill>
            <a:schemeClr val="tx1"/>
          </a:solidFill>
          <a:latin typeface="+mn-lt"/>
          <a:ea typeface="+mn-ea"/>
          <a:cs typeface="+mn-cs"/>
        </a:defRPr>
      </a:lvl6pPr>
      <a:lvl7pPr marL="2879811" algn="l" defTabSz="959937" rtl="0" eaLnBrk="1" latinLnBrk="0" hangingPunct="1">
        <a:defRPr kumimoji="1" sz="1890" kern="1200">
          <a:solidFill>
            <a:schemeClr val="tx1"/>
          </a:solidFill>
          <a:latin typeface="+mn-lt"/>
          <a:ea typeface="+mn-ea"/>
          <a:cs typeface="+mn-cs"/>
        </a:defRPr>
      </a:lvl7pPr>
      <a:lvl8pPr marL="3359780" algn="l" defTabSz="959937" rtl="0" eaLnBrk="1" latinLnBrk="0" hangingPunct="1">
        <a:defRPr kumimoji="1" sz="1890" kern="1200">
          <a:solidFill>
            <a:schemeClr val="tx1"/>
          </a:solidFill>
          <a:latin typeface="+mn-lt"/>
          <a:ea typeface="+mn-ea"/>
          <a:cs typeface="+mn-cs"/>
        </a:defRPr>
      </a:lvl8pPr>
      <a:lvl9pPr marL="3839748" algn="l" defTabSz="959937" rtl="0" eaLnBrk="1" latinLnBrk="0" hangingPunct="1">
        <a:defRPr kumimoji="1" sz="189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emf"/><Relationship Id="rId7"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emf"/><Relationship Id="rId7"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eg"/><Relationship Id="rId9"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1260078" y="5541429"/>
            <a:ext cx="7560469" cy="992721"/>
          </a:xfrm>
        </p:spPr>
        <p:txBody>
          <a:bodyPr>
            <a:normAutofit/>
          </a:bodyPr>
          <a:lstStyle/>
          <a:p>
            <a:pPr>
              <a:lnSpc>
                <a:spcPts val="1800"/>
              </a:lnSpc>
            </a:pPr>
            <a:r>
              <a:rPr kumimoji="1" lang="ja-JP" altLang="en-US" sz="1600" dirty="0">
                <a:latin typeface="BIZ UDPゴシック" panose="020B0400000000000000" pitchFamily="50" charset="-128"/>
                <a:ea typeface="BIZ UDPゴシック" panose="020B0400000000000000" pitchFamily="50" charset="-128"/>
              </a:rPr>
              <a:t>大　阪　府・大　阪　市</a:t>
            </a:r>
            <a:endParaRPr kumimoji="1" lang="en-US" altLang="ja-JP" sz="1600" dirty="0">
              <a:latin typeface="BIZ UDPゴシック" panose="020B0400000000000000" pitchFamily="50" charset="-128"/>
              <a:ea typeface="BIZ UDPゴシック" panose="020B0400000000000000" pitchFamily="50" charset="-128"/>
            </a:endParaRPr>
          </a:p>
          <a:p>
            <a:pPr>
              <a:lnSpc>
                <a:spcPts val="1200"/>
              </a:lnSpc>
            </a:pPr>
            <a:endParaRPr lang="en-US" altLang="ja-JP" sz="1600" dirty="0">
              <a:latin typeface="BIZ UDPゴシック" panose="020B0400000000000000" pitchFamily="50" charset="-128"/>
              <a:ea typeface="BIZ UDPゴシック" panose="020B0400000000000000" pitchFamily="50" charset="-128"/>
            </a:endParaRPr>
          </a:p>
          <a:p>
            <a:pPr>
              <a:lnSpc>
                <a:spcPts val="1200"/>
              </a:lnSpc>
            </a:pPr>
            <a:r>
              <a:rPr lang="en-US" altLang="ja-JP" sz="1600" dirty="0">
                <a:latin typeface="BIZ UDPゴシック" panose="020B0400000000000000" pitchFamily="50" charset="-128"/>
                <a:ea typeface="BIZ UDPゴシック" panose="020B0400000000000000" pitchFamily="50" charset="-128"/>
              </a:rPr>
              <a:t>202</a:t>
            </a:r>
            <a:r>
              <a:rPr lang="ja-JP" altLang="en-US" sz="1600">
                <a:latin typeface="BIZ UDPゴシック" panose="020B0400000000000000" pitchFamily="50" charset="-128"/>
                <a:ea typeface="BIZ UDPゴシック" panose="020B0400000000000000" pitchFamily="50" charset="-128"/>
              </a:rPr>
              <a:t>４年８月</a:t>
            </a:r>
            <a:r>
              <a:rPr lang="ja-JP" altLang="en-US" sz="1600" dirty="0">
                <a:latin typeface="BIZ UDPゴシック" panose="020B0400000000000000" pitchFamily="50" charset="-128"/>
                <a:ea typeface="BIZ UDPゴシック" panose="020B0400000000000000" pitchFamily="50" charset="-128"/>
              </a:rPr>
              <a:t>改訂版</a:t>
            </a:r>
            <a:endParaRPr lang="en-US" altLang="ja-JP" sz="2400" dirty="0">
              <a:latin typeface="BIZ UDPゴシック" panose="020B0400000000000000" pitchFamily="50" charset="-128"/>
              <a:ea typeface="BIZ UDPゴシック" panose="020B0400000000000000" pitchFamily="50" charset="-128"/>
            </a:endParaRPr>
          </a:p>
          <a:p>
            <a:endParaRPr lang="en-US" altLang="ja-JP" sz="2400" dirty="0">
              <a:latin typeface="BIZ UDPゴシック" panose="020B0400000000000000" pitchFamily="50" charset="-128"/>
              <a:ea typeface="BIZ UDPゴシック" panose="020B0400000000000000" pitchFamily="50" charset="-128"/>
            </a:endParaRPr>
          </a:p>
          <a:p>
            <a:endParaRPr kumimoji="1" lang="en-US" altLang="ja-JP" sz="2400" dirty="0">
              <a:latin typeface="BIZ UDPゴシック" panose="020B0400000000000000" pitchFamily="50" charset="-128"/>
              <a:ea typeface="BIZ UDPゴシック" panose="020B0400000000000000" pitchFamily="50" charset="-128"/>
            </a:endParaRPr>
          </a:p>
          <a:p>
            <a:endParaRPr lang="en-US" altLang="ja-JP" dirty="0">
              <a:latin typeface="BIZ UDPゴシック" panose="020B0400000000000000" pitchFamily="50" charset="-128"/>
              <a:ea typeface="BIZ UDPゴシック" panose="020B0400000000000000" pitchFamily="50" charset="-128"/>
            </a:endParaRPr>
          </a:p>
          <a:p>
            <a:endParaRPr kumimoji="1" lang="ja-JP" altLang="en-US" dirty="0">
              <a:latin typeface="BIZ UDPゴシック" panose="020B0400000000000000" pitchFamily="50" charset="-128"/>
              <a:ea typeface="BIZ UDPゴシック" panose="020B0400000000000000" pitchFamily="50" charset="-128"/>
            </a:endParaRPr>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2225" y="0"/>
            <a:ext cx="3708400" cy="1108553"/>
          </a:xfrm>
          <a:prstGeom prst="rect">
            <a:avLst/>
          </a:prstGeom>
        </p:spPr>
      </p:pic>
      <p:sp>
        <p:nvSpPr>
          <p:cNvPr id="2" name="タイトル 1"/>
          <p:cNvSpPr>
            <a:spLocks noGrp="1"/>
          </p:cNvSpPr>
          <p:nvPr>
            <p:ph type="ctrTitle"/>
          </p:nvPr>
        </p:nvSpPr>
        <p:spPr bwMode="gray">
          <a:xfrm>
            <a:off x="5288" y="2311400"/>
            <a:ext cx="10080625" cy="1299696"/>
          </a:xfrm>
          <a:solidFill>
            <a:schemeClr val="bg1"/>
          </a:solidFill>
        </p:spPr>
        <p:txBody>
          <a:bodyPr anchor="ctr" anchorCtr="0">
            <a:noAutofit/>
          </a:bodyPr>
          <a:lstStyle/>
          <a:p>
            <a:pPr>
              <a:lnSpc>
                <a:spcPct val="100000"/>
              </a:lnSpc>
              <a:spcBef>
                <a:spcPts val="0"/>
              </a:spcBef>
            </a:pPr>
            <a:r>
              <a:rPr kumimoji="1" lang="ja-JP" altLang="en-US" sz="2400" b="1" dirty="0">
                <a:latin typeface="BIZ UDPゴシック" panose="020B0400000000000000" pitchFamily="50" charset="-128"/>
                <a:ea typeface="BIZ UDPゴシック" panose="020B0400000000000000" pitchFamily="50" charset="-128"/>
              </a:rPr>
              <a:t>大阪・関西万博を契機とした</a:t>
            </a:r>
            <a:r>
              <a:rPr lang="ja-JP" altLang="en-US" sz="2400" b="1" dirty="0">
                <a:latin typeface="BIZ UDPゴシック" panose="020B0400000000000000" pitchFamily="50" charset="-128"/>
                <a:ea typeface="BIZ UDPゴシック" panose="020B0400000000000000" pitchFamily="50" charset="-128"/>
              </a:rPr>
              <a:t>「</a:t>
            </a:r>
            <a:r>
              <a:rPr kumimoji="1" lang="ja-JP" altLang="en-US" sz="2400" b="1" dirty="0">
                <a:latin typeface="BIZ UDPゴシック" panose="020B0400000000000000" pitchFamily="50" charset="-128"/>
                <a:ea typeface="BIZ UDPゴシック" panose="020B0400000000000000" pitchFamily="50" charset="-128"/>
              </a:rPr>
              <a:t>未来社会」の実現に向けて</a:t>
            </a:r>
            <a:br>
              <a:rPr lang="en-US" altLang="ja-JP" sz="800" b="1" dirty="0">
                <a:latin typeface="BIZ UDPゴシック" panose="020B0400000000000000" pitchFamily="50" charset="-128"/>
                <a:ea typeface="BIZ UDPゴシック" panose="020B0400000000000000" pitchFamily="50" charset="-128"/>
              </a:rPr>
            </a:br>
            <a:br>
              <a:rPr kumimoji="1" lang="en-US" altLang="ja-JP" sz="2200" b="1" dirty="0">
                <a:latin typeface="BIZ UDPゴシック" panose="020B0400000000000000" pitchFamily="50" charset="-128"/>
                <a:ea typeface="BIZ UDPゴシック" panose="020B0400000000000000" pitchFamily="50" charset="-128"/>
              </a:rPr>
            </a:br>
            <a:r>
              <a:rPr lang="ja-JP" altLang="en-US" sz="2000" b="1" dirty="0">
                <a:latin typeface="BIZ UDPゴシック" panose="020B0400000000000000" pitchFamily="50" charset="-128"/>
                <a:ea typeface="BIZ UDPゴシック" panose="020B0400000000000000" pitchFamily="50" charset="-128"/>
              </a:rPr>
              <a:t>（大阪版万博アクションプラン）</a:t>
            </a:r>
            <a:endParaRPr kumimoji="1" lang="ja-JP" altLang="en-US" sz="1600" b="1" dirty="0">
              <a:latin typeface="BIZ UDPゴシック" panose="020B0400000000000000" pitchFamily="50" charset="-128"/>
              <a:ea typeface="BIZ UDPゴシック" panose="020B0400000000000000" pitchFamily="50" charset="-128"/>
            </a:endParaRPr>
          </a:p>
        </p:txBody>
      </p:sp>
      <p:cxnSp>
        <p:nvCxnSpPr>
          <p:cNvPr id="10" name="直線コネクタ 9"/>
          <p:cNvCxnSpPr/>
          <p:nvPr/>
        </p:nvCxnSpPr>
        <p:spPr>
          <a:xfrm>
            <a:off x="373743" y="2917172"/>
            <a:ext cx="9274628" cy="0"/>
          </a:xfrm>
          <a:prstGeom prst="line">
            <a:avLst/>
          </a:prstGeom>
          <a:ln w="57150" cmpd="dbl">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テキスト ボックス 18">
            <a:extLst>
              <a:ext uri="{FF2B5EF4-FFF2-40B4-BE49-F238E27FC236}">
                <a16:creationId xmlns:a16="http://schemas.microsoft.com/office/drawing/2014/main" id="{17C86EA9-F14B-4AA3-A428-FC449140AE0F}"/>
              </a:ext>
            </a:extLst>
          </p:cNvPr>
          <p:cNvSpPr txBox="1">
            <a:spLocks noChangeArrowheads="1"/>
          </p:cNvSpPr>
          <p:nvPr/>
        </p:nvSpPr>
        <p:spPr bwMode="auto">
          <a:xfrm>
            <a:off x="83027" y="88679"/>
            <a:ext cx="1468682" cy="292388"/>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spAutoFit/>
          </a:bodyPr>
          <a:lstStyle/>
          <a:p>
            <a:pPr algn="ctr"/>
            <a:r>
              <a:rPr lang="ja-JP" altLang="en-US" sz="1300" kern="100" dirty="0">
                <a:effectLst/>
                <a:latin typeface="メイリオ" panose="020B0604030504040204" pitchFamily="50" charset="-128"/>
                <a:ea typeface="ＭＳ ゴシック" panose="020B0609070205080204" pitchFamily="49" charset="-128"/>
                <a:cs typeface="Times New Roman" panose="02020603050405020304" pitchFamily="18" charset="0"/>
              </a:rPr>
              <a:t>参考</a:t>
            </a:r>
            <a:r>
              <a:rPr lang="ja-JP" sz="1300" kern="100" dirty="0">
                <a:effectLst/>
                <a:latin typeface="メイリオ" panose="020B0604030504040204" pitchFamily="50" charset="-128"/>
                <a:ea typeface="ＭＳ ゴシック" panose="020B0609070205080204" pitchFamily="49" charset="-128"/>
                <a:cs typeface="Times New Roman" panose="02020603050405020304" pitchFamily="18" charset="0"/>
              </a:rPr>
              <a:t>資料</a:t>
            </a:r>
            <a:r>
              <a:rPr lang="ja-JP" altLang="en-US" sz="1300" kern="100" dirty="0">
                <a:latin typeface="メイリオ" panose="020B0604030504040204" pitchFamily="50" charset="-128"/>
                <a:ea typeface="ＭＳ ゴシック" panose="020B0609070205080204" pitchFamily="49" charset="-128"/>
                <a:cs typeface="Times New Roman" panose="02020603050405020304" pitchFamily="18" charset="0"/>
              </a:rPr>
              <a:t>２－４</a:t>
            </a:r>
            <a:endParaRPr lang="ja-JP" sz="1300"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218313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a:extLst>
              <a:ext uri="{FF2B5EF4-FFF2-40B4-BE49-F238E27FC236}">
                <a16:creationId xmlns:a16="http://schemas.microsoft.com/office/drawing/2014/main" id="{731D8736-1F24-4DDD-BAE5-3D26FC93D64E}"/>
              </a:ext>
            </a:extLst>
          </p:cNvPr>
          <p:cNvGraphicFramePr>
            <a:graphicFrameLocks noGrp="1"/>
          </p:cNvGraphicFramePr>
          <p:nvPr>
            <p:extLst>
              <p:ext uri="{D42A27DB-BD31-4B8C-83A1-F6EECF244321}">
                <p14:modId xmlns:p14="http://schemas.microsoft.com/office/powerpoint/2010/main" val="252311534"/>
              </p:ext>
            </p:extLst>
          </p:nvPr>
        </p:nvGraphicFramePr>
        <p:xfrm>
          <a:off x="280329" y="1603262"/>
          <a:ext cx="9540000" cy="4974263"/>
        </p:xfrm>
        <a:graphic>
          <a:graphicData uri="http://schemas.openxmlformats.org/drawingml/2006/table">
            <a:tbl>
              <a:tblPr>
                <a:tableStyleId>{2D5ABB26-0587-4C30-8999-92F81FD0307C}</a:tableStyleId>
              </a:tblPr>
              <a:tblGrid>
                <a:gridCol w="3180000">
                  <a:extLst>
                    <a:ext uri="{9D8B030D-6E8A-4147-A177-3AD203B41FA5}">
                      <a16:colId xmlns:a16="http://schemas.microsoft.com/office/drawing/2014/main" val="901775203"/>
                    </a:ext>
                  </a:extLst>
                </a:gridCol>
                <a:gridCol w="3180000">
                  <a:extLst>
                    <a:ext uri="{9D8B030D-6E8A-4147-A177-3AD203B41FA5}">
                      <a16:colId xmlns:a16="http://schemas.microsoft.com/office/drawing/2014/main" val="2895380761"/>
                    </a:ext>
                  </a:extLst>
                </a:gridCol>
                <a:gridCol w="3180000">
                  <a:extLst>
                    <a:ext uri="{9D8B030D-6E8A-4147-A177-3AD203B41FA5}">
                      <a16:colId xmlns:a16="http://schemas.microsoft.com/office/drawing/2014/main" val="925580270"/>
                    </a:ext>
                  </a:extLst>
                </a:gridCol>
              </a:tblGrid>
              <a:tr h="4974263">
                <a:tc>
                  <a:txBody>
                    <a:bodyPr/>
                    <a:lstStyle/>
                    <a:p>
                      <a:pPr marL="0" indent="0" defTabSz="443194">
                        <a:lnSpc>
                          <a:spcPct val="100000"/>
                        </a:lnSpc>
                        <a:spcBef>
                          <a:spcPts val="600"/>
                        </a:spcBef>
                        <a:spcAft>
                          <a:spcPts val="0"/>
                        </a:spcAft>
                        <a:buFont typeface="Wingdings" panose="05000000000000000000" pitchFamily="2" charset="2"/>
                        <a:buNone/>
                        <a:defRPr/>
                      </a:pPr>
                      <a:r>
                        <a:rPr lang="ja-JP" altLang="en-US" sz="1300" b="1" dirty="0">
                          <a:solidFill>
                            <a:schemeClr val="tx1"/>
                          </a:solidFill>
                          <a:latin typeface="BIZ UDPゴシック" panose="020B0400000000000000" pitchFamily="50" charset="-128"/>
                          <a:ea typeface="BIZ UDPゴシック" panose="020B0400000000000000" pitchFamily="50" charset="-128"/>
                        </a:rPr>
                        <a:t>□最先端技術の研究開発や実用化に向けた実証</a:t>
                      </a:r>
                      <a:endParaRPr lang="en-US" altLang="ja-JP" sz="1300" b="0" dirty="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600"/>
                        </a:spcBef>
                        <a:spcAft>
                          <a:spcPts val="0"/>
                        </a:spcAft>
                        <a:buFontTx/>
                        <a:buNone/>
                        <a:defRPr/>
                      </a:pPr>
                      <a:r>
                        <a:rPr lang="ja-JP" altLang="en-US" sz="1300" b="0" dirty="0">
                          <a:solidFill>
                            <a:schemeClr val="tx1"/>
                          </a:solidFill>
                          <a:latin typeface="BIZ UDPゴシック" panose="020B0400000000000000" pitchFamily="50" charset="-128"/>
                          <a:ea typeface="BIZ UDPゴシック" panose="020B0400000000000000" pitchFamily="50" charset="-128"/>
                        </a:rPr>
                        <a:t>・</a:t>
                      </a:r>
                      <a:r>
                        <a:rPr lang="ja-JP" altLang="en-US" sz="1100" dirty="0">
                          <a:solidFill>
                            <a:schemeClr val="tx1"/>
                          </a:solidFill>
                          <a:latin typeface="BIZ UDPゴシック" panose="020B0400000000000000" pitchFamily="50" charset="-128"/>
                          <a:ea typeface="BIZ UDPゴシック" panose="020B0400000000000000" pitchFamily="50" charset="-128"/>
                        </a:rPr>
                        <a:t>大阪産業技術研究所等で、次世代蓄電池等の研</a:t>
                      </a:r>
                      <a:br>
                        <a:rPr lang="en-US" altLang="ja-JP" sz="1100" dirty="0">
                          <a:solidFill>
                            <a:schemeClr val="tx1"/>
                          </a:solidFill>
                          <a:latin typeface="BIZ UDPゴシック" panose="020B0400000000000000" pitchFamily="50" charset="-128"/>
                          <a:ea typeface="BIZ UDPゴシック" panose="020B0400000000000000" pitchFamily="50" charset="-128"/>
                        </a:rPr>
                      </a:br>
                      <a:r>
                        <a:rPr lang="en-US" altLang="ja-JP" sz="1100" baseline="0" dirty="0">
                          <a:solidFill>
                            <a:schemeClr val="tx1"/>
                          </a:solidFill>
                          <a:latin typeface="BIZ UDPゴシック" panose="020B0400000000000000" pitchFamily="50" charset="-128"/>
                          <a:ea typeface="BIZ UDPゴシック" panose="020B0400000000000000" pitchFamily="50" charset="-128"/>
                        </a:rPr>
                        <a:t>  </a:t>
                      </a:r>
                      <a:r>
                        <a:rPr lang="ja-JP" altLang="en-US" sz="1100" dirty="0">
                          <a:solidFill>
                            <a:schemeClr val="tx1"/>
                          </a:solidFill>
                          <a:latin typeface="BIZ UDPゴシック" panose="020B0400000000000000" pitchFamily="50" charset="-128"/>
                          <a:ea typeface="BIZ UDPゴシック" panose="020B0400000000000000" pitchFamily="50" charset="-128"/>
                        </a:rPr>
                        <a:t>究開発を実施中</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600"/>
                        </a:spcBef>
                        <a:spcAft>
                          <a:spcPts val="0"/>
                        </a:spcAft>
                        <a:buFontTx/>
                        <a:buNone/>
                        <a:defRPr/>
                      </a:pPr>
                      <a:r>
                        <a:rPr lang="ja-JP" altLang="en-US" sz="1100" dirty="0">
                          <a:solidFill>
                            <a:schemeClr val="tx1"/>
                          </a:solidFill>
                          <a:latin typeface="BIZ UDPゴシック" panose="020B0400000000000000" pitchFamily="50" charset="-128"/>
                          <a:ea typeface="BIZ UDPゴシック" panose="020B0400000000000000" pitchFamily="50" charset="-128"/>
                        </a:rPr>
                        <a:t>・</a:t>
                      </a:r>
                      <a:r>
                        <a:rPr lang="en-US" altLang="ja-JP" sz="1100" dirty="0">
                          <a:solidFill>
                            <a:schemeClr val="tx1"/>
                          </a:solidFill>
                          <a:latin typeface="BIZ UDPゴシック" panose="020B0400000000000000" pitchFamily="50" charset="-128"/>
                          <a:ea typeface="BIZ UDPゴシック" panose="020B0400000000000000" pitchFamily="50" charset="-128"/>
                        </a:rPr>
                        <a:t>H</a:t>
                      </a:r>
                      <a:r>
                        <a:rPr lang="ja-JP" altLang="en-US" sz="1100" baseline="-25000" dirty="0">
                          <a:solidFill>
                            <a:schemeClr val="tx1"/>
                          </a:solidFill>
                          <a:latin typeface="BIZ UDPゴシック" panose="020B0400000000000000" pitchFamily="50" charset="-128"/>
                          <a:ea typeface="BIZ UDPゴシック" panose="020B0400000000000000" pitchFamily="50" charset="-128"/>
                        </a:rPr>
                        <a:t>２</a:t>
                      </a:r>
                      <a:r>
                        <a:rPr lang="en-US" altLang="ja-JP" sz="1100" dirty="0">
                          <a:solidFill>
                            <a:schemeClr val="tx1"/>
                          </a:solidFill>
                          <a:latin typeface="BIZ UDPゴシック" panose="020B0400000000000000" pitchFamily="50" charset="-128"/>
                          <a:ea typeface="BIZ UDPゴシック" panose="020B0400000000000000" pitchFamily="50" charset="-128"/>
                        </a:rPr>
                        <a:t>Osaka</a:t>
                      </a:r>
                      <a:r>
                        <a:rPr lang="ja-JP" altLang="en-US" sz="1100" dirty="0">
                          <a:solidFill>
                            <a:schemeClr val="tx1"/>
                          </a:solidFill>
                          <a:latin typeface="BIZ UDPゴシック" panose="020B0400000000000000" pitchFamily="50" charset="-128"/>
                          <a:ea typeface="BIZ UDPゴシック" panose="020B0400000000000000" pitchFamily="50" charset="-128"/>
                        </a:rPr>
                        <a:t>ビジョン推進会議参画事業者による</a:t>
                      </a:r>
                      <a:br>
                        <a:rPr lang="en-US" altLang="ja-JP" sz="1100" dirty="0">
                          <a:solidFill>
                            <a:schemeClr val="tx1"/>
                          </a:solidFill>
                          <a:latin typeface="BIZ UDPゴシック" panose="020B0400000000000000" pitchFamily="50" charset="-128"/>
                          <a:ea typeface="BIZ UDPゴシック" panose="020B0400000000000000" pitchFamily="50" charset="-128"/>
                        </a:rPr>
                      </a:br>
                      <a:r>
                        <a:rPr lang="en-US" altLang="ja-JP" sz="1100" dirty="0">
                          <a:solidFill>
                            <a:schemeClr val="tx1"/>
                          </a:solidFill>
                          <a:latin typeface="BIZ UDPゴシック" panose="020B0400000000000000" pitchFamily="50" charset="-128"/>
                          <a:ea typeface="BIZ UDPゴシック" panose="020B0400000000000000" pitchFamily="50" charset="-128"/>
                        </a:rPr>
                        <a:t>  </a:t>
                      </a:r>
                      <a:r>
                        <a:rPr lang="ja-JP" altLang="en-US" sz="1100" dirty="0">
                          <a:solidFill>
                            <a:schemeClr val="tx1"/>
                          </a:solidFill>
                          <a:latin typeface="BIZ UDPゴシック" panose="020B0400000000000000" pitchFamily="50" charset="-128"/>
                          <a:ea typeface="BIZ UDPゴシック" panose="020B0400000000000000" pitchFamily="50" charset="-128"/>
                        </a:rPr>
                        <a:t>実証実験（水素製造・発電、業務・産業用燃料電</a:t>
                      </a:r>
                      <a:br>
                        <a:rPr lang="en-US" altLang="ja-JP" sz="1100" dirty="0">
                          <a:solidFill>
                            <a:schemeClr val="tx1"/>
                          </a:solidFill>
                          <a:latin typeface="BIZ UDPゴシック" panose="020B0400000000000000" pitchFamily="50" charset="-128"/>
                          <a:ea typeface="BIZ UDPゴシック" panose="020B0400000000000000" pitchFamily="50" charset="-128"/>
                        </a:rPr>
                      </a:br>
                      <a:r>
                        <a:rPr lang="en-US" altLang="ja-JP" sz="1100" dirty="0">
                          <a:solidFill>
                            <a:schemeClr val="tx1"/>
                          </a:solidFill>
                          <a:latin typeface="BIZ UDPゴシック" panose="020B0400000000000000" pitchFamily="50" charset="-128"/>
                          <a:ea typeface="BIZ UDPゴシック" panose="020B0400000000000000" pitchFamily="50" charset="-128"/>
                        </a:rPr>
                        <a:t>  </a:t>
                      </a:r>
                      <a:r>
                        <a:rPr lang="ja-JP" altLang="en-US" sz="1100" dirty="0">
                          <a:solidFill>
                            <a:schemeClr val="tx1"/>
                          </a:solidFill>
                          <a:latin typeface="BIZ UDPゴシック" panose="020B0400000000000000" pitchFamily="50" charset="-128"/>
                          <a:ea typeface="BIZ UDPゴシック" panose="020B0400000000000000" pitchFamily="50" charset="-128"/>
                        </a:rPr>
                        <a:t>池等）を実施中</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600"/>
                        </a:spcBef>
                        <a:spcAft>
                          <a:spcPts val="0"/>
                        </a:spcAft>
                        <a:buFontTx/>
                        <a:buNone/>
                        <a:defRPr/>
                      </a:pPr>
                      <a:r>
                        <a:rPr kumimoji="1" lang="ja-JP" altLang="en-US" sz="1100" u="none" dirty="0">
                          <a:solidFill>
                            <a:schemeClr val="tx1"/>
                          </a:solidFill>
                          <a:latin typeface="BIZ UDPゴシック" panose="020B0400000000000000" pitchFamily="50" charset="-128"/>
                          <a:ea typeface="BIZ UDPゴシック" panose="020B0400000000000000" pitchFamily="50" charset="-128"/>
                        </a:rPr>
                        <a:t>・国のグリーンイノベーション基金を活用した、</a:t>
                      </a:r>
                      <a:br>
                        <a:rPr kumimoji="1" lang="en-US" altLang="ja-JP" sz="1100" u="none" dirty="0">
                          <a:solidFill>
                            <a:schemeClr val="tx1"/>
                          </a:solidFill>
                          <a:latin typeface="BIZ UDPゴシック" panose="020B0400000000000000" pitchFamily="50" charset="-128"/>
                          <a:ea typeface="BIZ UDPゴシック" panose="020B0400000000000000" pitchFamily="50" charset="-128"/>
                        </a:rPr>
                      </a:br>
                      <a:r>
                        <a:rPr kumimoji="1" lang="en-US" altLang="ja-JP" sz="1100" u="none" dirty="0">
                          <a:solidFill>
                            <a:schemeClr val="tx1"/>
                          </a:solidFill>
                          <a:latin typeface="BIZ UDPゴシック" panose="020B0400000000000000" pitchFamily="50" charset="-128"/>
                          <a:ea typeface="BIZ UDPゴシック" panose="020B0400000000000000" pitchFamily="50" charset="-128"/>
                        </a:rPr>
                        <a:t> CO</a:t>
                      </a:r>
                      <a:r>
                        <a:rPr kumimoji="1" lang="ja-JP" altLang="en-US" sz="800" u="none" dirty="0">
                          <a:solidFill>
                            <a:schemeClr val="tx1"/>
                          </a:solidFill>
                          <a:latin typeface="BIZ UDPゴシック" panose="020B0400000000000000" pitchFamily="50" charset="-128"/>
                          <a:ea typeface="BIZ UDPゴシック" panose="020B0400000000000000" pitchFamily="50" charset="-128"/>
                        </a:rPr>
                        <a:t>２</a:t>
                      </a:r>
                      <a:r>
                        <a:rPr kumimoji="1" lang="ja-JP" altLang="en-US" sz="1100" u="none" dirty="0">
                          <a:solidFill>
                            <a:schemeClr val="tx1"/>
                          </a:solidFill>
                          <a:latin typeface="BIZ UDPゴシック" panose="020B0400000000000000" pitchFamily="50" charset="-128"/>
                          <a:ea typeface="BIZ UDPゴシック" panose="020B0400000000000000" pitchFamily="50" charset="-128"/>
                        </a:rPr>
                        <a:t>回収や次世代型太陽電池、</a:t>
                      </a:r>
                      <a:r>
                        <a:rPr lang="ja-JP" altLang="en-US" sz="1100" u="none" dirty="0">
                          <a:solidFill>
                            <a:schemeClr val="tx1"/>
                          </a:solidFill>
                          <a:latin typeface="BIZ UDPゴシック" panose="020B0400000000000000" pitchFamily="50" charset="-128"/>
                          <a:ea typeface="BIZ UDPゴシック" panose="020B0400000000000000" pitchFamily="50" charset="-128"/>
                        </a:rPr>
                        <a:t>アンモニア発電、　　　メタネーション</a:t>
                      </a:r>
                      <a:r>
                        <a:rPr kumimoji="1" lang="ja-JP" altLang="en-US" sz="1100" u="none" dirty="0">
                          <a:solidFill>
                            <a:schemeClr val="tx1"/>
                          </a:solidFill>
                          <a:latin typeface="BIZ UDPゴシック" panose="020B0400000000000000" pitchFamily="50" charset="-128"/>
                          <a:ea typeface="BIZ UDPゴシック" panose="020B0400000000000000" pitchFamily="50" charset="-128"/>
                        </a:rPr>
                        <a:t>等の研究開発を実施中</a:t>
                      </a:r>
                      <a:endParaRPr kumimoji="1"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600"/>
                        </a:spcBef>
                        <a:spcAft>
                          <a:spcPts val="0"/>
                        </a:spcAft>
                        <a:buClrTx/>
                        <a:buSzTx/>
                        <a:buFontTx/>
                        <a:buNone/>
                        <a:tabLst/>
                        <a:defRPr/>
                      </a:pP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600"/>
                        </a:spcBef>
                        <a:spcAft>
                          <a:spcPts val="0"/>
                        </a:spcAft>
                        <a:buClrTx/>
                        <a:buSzTx/>
                        <a:buFontTx/>
                        <a:buNone/>
                        <a:tabLst/>
                        <a:defRPr/>
                      </a:pP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600"/>
                        </a:spcBef>
                        <a:spcAft>
                          <a:spcPts val="0"/>
                        </a:spcAft>
                        <a:buClrTx/>
                        <a:buSzTx/>
                        <a:buFontTx/>
                        <a:buNone/>
                        <a:tabLst/>
                        <a:defRPr/>
                      </a:pPr>
                      <a:endPar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59937" rtl="0" eaLnBrk="1" fontAlgn="auto" latinLnBrk="0" hangingPunct="1">
                        <a:lnSpc>
                          <a:spcPct val="100000"/>
                        </a:lnSpc>
                        <a:spcBef>
                          <a:spcPts val="60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・府、環境省のモデル事業により、既設護岸にブ</a:t>
                      </a:r>
                      <a:b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br>
                      <a: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ルーカーボン生態系を再生・創出する技術の開  </a:t>
                      </a:r>
                      <a:b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br>
                      <a: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発を推進</a:t>
                      </a: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indent="0" defTabSz="443194">
                        <a:lnSpc>
                          <a:spcPct val="100000"/>
                        </a:lnSpc>
                        <a:spcBef>
                          <a:spcPts val="600"/>
                        </a:spcBef>
                        <a:spcAft>
                          <a:spcPts val="0"/>
                        </a:spcAft>
                        <a:buFont typeface="Wingdings" panose="05000000000000000000" pitchFamily="2" charset="2"/>
                        <a:buNone/>
                        <a:defRPr/>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a:t>
                      </a:r>
                      <a:r>
                        <a:rPr lang="ja-JP" altLang="en-US" sz="1300" b="1" dirty="0">
                          <a:solidFill>
                            <a:schemeClr val="tx1"/>
                          </a:solidFill>
                          <a:latin typeface="BIZ UDPゴシック" panose="020B0400000000000000" pitchFamily="50" charset="-128"/>
                          <a:ea typeface="BIZ UDPゴシック" panose="020B0400000000000000" pitchFamily="50" charset="-128"/>
                        </a:rPr>
                        <a:t>万博を契機とした最先端技術の実証・活用</a:t>
                      </a:r>
                      <a:endParaRPr lang="en-US" altLang="ja-JP" sz="400" b="1" dirty="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600"/>
                        </a:spcBef>
                        <a:spcAft>
                          <a:spcPts val="0"/>
                        </a:spcAft>
                        <a:buFontTx/>
                        <a:buNone/>
                        <a:defRPr/>
                      </a:pPr>
                      <a:r>
                        <a:rPr kumimoji="1" lang="ja-JP" altLang="en-US" sz="1100" u="none" dirty="0">
                          <a:solidFill>
                            <a:schemeClr val="tx1"/>
                          </a:solidFill>
                          <a:latin typeface="BIZ UDPゴシック" panose="020B0400000000000000" pitchFamily="50" charset="-128"/>
                          <a:ea typeface="BIZ UDPゴシック" panose="020B0400000000000000" pitchFamily="50" charset="-128"/>
                        </a:rPr>
                        <a:t>・</a:t>
                      </a:r>
                      <a:r>
                        <a:rPr lang="ja-JP" altLang="en-US" sz="1100" u="none" dirty="0">
                          <a:solidFill>
                            <a:schemeClr val="tx1"/>
                          </a:solidFill>
                          <a:latin typeface="BIZ UDPゴシック" panose="020B0400000000000000" pitchFamily="50" charset="-128"/>
                          <a:ea typeface="BIZ UDPゴシック" panose="020B0400000000000000" pitchFamily="50" charset="-128"/>
                        </a:rPr>
                        <a:t>産学官連携による次世代蓄電池等の製品化に  </a:t>
                      </a:r>
                      <a:br>
                        <a:rPr lang="en-US" altLang="ja-JP" sz="1100" u="none" dirty="0">
                          <a:solidFill>
                            <a:schemeClr val="tx1"/>
                          </a:solidFill>
                          <a:latin typeface="BIZ UDPゴシック" panose="020B0400000000000000" pitchFamily="50" charset="-128"/>
                          <a:ea typeface="BIZ UDPゴシック" panose="020B0400000000000000" pitchFamily="50" charset="-128"/>
                        </a:rPr>
                      </a:br>
                      <a:r>
                        <a:rPr lang="en-US" altLang="ja-JP" sz="1100" u="none" dirty="0">
                          <a:solidFill>
                            <a:schemeClr val="tx1"/>
                          </a:solidFill>
                          <a:latin typeface="BIZ UDPゴシック" panose="020B0400000000000000" pitchFamily="50" charset="-128"/>
                          <a:ea typeface="BIZ UDPゴシック" panose="020B0400000000000000" pitchFamily="50" charset="-128"/>
                        </a:rPr>
                        <a:t> </a:t>
                      </a:r>
                      <a:r>
                        <a:rPr lang="ja-JP" altLang="en-US" sz="1100" u="none" dirty="0">
                          <a:solidFill>
                            <a:schemeClr val="tx1"/>
                          </a:solidFill>
                          <a:latin typeface="BIZ UDPゴシック" panose="020B0400000000000000" pitchFamily="50" charset="-128"/>
                          <a:ea typeface="BIZ UDPゴシック" panose="020B0400000000000000" pitchFamily="50" charset="-128"/>
                        </a:rPr>
                        <a:t>向けた性能向上等の進展</a:t>
                      </a:r>
                      <a:endParaRPr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600"/>
                        </a:spcBef>
                        <a:spcAft>
                          <a:spcPts val="0"/>
                        </a:spcAft>
                        <a:buFontTx/>
                        <a:buNone/>
                        <a:defRPr/>
                      </a:pPr>
                      <a:r>
                        <a:rPr lang="ja-JP" altLang="en-US" sz="1100" u="none" dirty="0">
                          <a:solidFill>
                            <a:schemeClr val="tx1"/>
                          </a:solidFill>
                          <a:latin typeface="BIZ UDPゴシック" panose="020B0400000000000000" pitchFamily="50" charset="-128"/>
                          <a:ea typeface="BIZ UDPゴシック" panose="020B0400000000000000" pitchFamily="50" charset="-128"/>
                        </a:rPr>
                        <a:t>・会場で活用する</a:t>
                      </a:r>
                      <a:r>
                        <a:rPr kumimoji="1" lang="en-US" altLang="ja-JP" sz="1100" u="none" dirty="0">
                          <a:solidFill>
                            <a:schemeClr val="tx1"/>
                          </a:solidFill>
                          <a:latin typeface="BIZ UDPゴシック" panose="020B0400000000000000" pitchFamily="50" charset="-128"/>
                          <a:ea typeface="BIZ UDPゴシック" panose="020B0400000000000000" pitchFamily="50" charset="-128"/>
                        </a:rPr>
                        <a:t>CO</a:t>
                      </a:r>
                      <a:r>
                        <a:rPr kumimoji="1" lang="ja-JP" altLang="en-US" sz="800" u="none" dirty="0">
                          <a:solidFill>
                            <a:schemeClr val="tx1"/>
                          </a:solidFill>
                          <a:latin typeface="BIZ UDPゴシック" panose="020B0400000000000000" pitchFamily="50" charset="-128"/>
                          <a:ea typeface="BIZ UDPゴシック" panose="020B0400000000000000" pitchFamily="50" charset="-128"/>
                        </a:rPr>
                        <a:t>２</a:t>
                      </a:r>
                      <a:r>
                        <a:rPr lang="ja-JP" altLang="en-US" sz="1100" u="none" dirty="0">
                          <a:solidFill>
                            <a:schemeClr val="tx1"/>
                          </a:solidFill>
                          <a:latin typeface="BIZ UDPゴシック" panose="020B0400000000000000" pitchFamily="50" charset="-128"/>
                          <a:ea typeface="BIZ UDPゴシック" panose="020B0400000000000000" pitchFamily="50" charset="-128"/>
                        </a:rPr>
                        <a:t>フリー水素の製造、水素発</a:t>
                      </a:r>
                      <a:br>
                        <a:rPr lang="en-US" altLang="ja-JP" sz="1100" u="none" dirty="0">
                          <a:solidFill>
                            <a:schemeClr val="tx1"/>
                          </a:solidFill>
                          <a:latin typeface="BIZ UDPゴシック" panose="020B0400000000000000" pitchFamily="50" charset="-128"/>
                          <a:ea typeface="BIZ UDPゴシック" panose="020B0400000000000000" pitchFamily="50" charset="-128"/>
                        </a:rPr>
                      </a:br>
                      <a:r>
                        <a:rPr lang="en-US" altLang="ja-JP" sz="1100" u="none" dirty="0">
                          <a:solidFill>
                            <a:schemeClr val="tx1"/>
                          </a:solidFill>
                          <a:latin typeface="BIZ UDPゴシック" panose="020B0400000000000000" pitchFamily="50" charset="-128"/>
                          <a:ea typeface="BIZ UDPゴシック" panose="020B0400000000000000" pitchFamily="50" charset="-128"/>
                        </a:rPr>
                        <a:t> </a:t>
                      </a:r>
                      <a:r>
                        <a:rPr lang="ja-JP" altLang="en-US" sz="1100" u="none" dirty="0">
                          <a:solidFill>
                            <a:schemeClr val="tx1"/>
                          </a:solidFill>
                          <a:latin typeface="BIZ UDPゴシック" panose="020B0400000000000000" pitchFamily="50" charset="-128"/>
                          <a:ea typeface="BIZ UDPゴシック" panose="020B0400000000000000" pitchFamily="50" charset="-128"/>
                        </a:rPr>
                        <a:t>電の実証</a:t>
                      </a:r>
                      <a:endParaRPr kumimoji="1" lang="en-US" altLang="ja-JP" sz="11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indent="0" defTabSz="443194">
                        <a:lnSpc>
                          <a:spcPct val="100000"/>
                        </a:lnSpc>
                        <a:spcBef>
                          <a:spcPts val="600"/>
                        </a:spcBef>
                        <a:spcAft>
                          <a:spcPts val="0"/>
                        </a:spcAft>
                        <a:buFontTx/>
                        <a:buNone/>
                        <a:defRPr/>
                      </a:pPr>
                      <a:r>
                        <a:rPr kumimoji="1" lang="ja-JP" altLang="en-US" sz="11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次世代型太陽電池の府域における活用</a:t>
                      </a:r>
                      <a:endPar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indent="0" defTabSz="443194">
                        <a:lnSpc>
                          <a:spcPct val="100000"/>
                        </a:lnSpc>
                        <a:spcBef>
                          <a:spcPts val="600"/>
                        </a:spcBef>
                        <a:spcAft>
                          <a:spcPts val="0"/>
                        </a:spcAft>
                        <a:buFontTx/>
                        <a:buNone/>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・大阪湾奥部におけるブルーカーボン生態系の再</a:t>
                      </a:r>
                      <a:b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br>
                      <a: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生・創出</a:t>
                      </a:r>
                      <a:endParaRPr kumimoji="1"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indent="0">
                        <a:lnSpc>
                          <a:spcPct val="100000"/>
                        </a:lnSpc>
                        <a:spcBef>
                          <a:spcPts val="600"/>
                        </a:spcBef>
                        <a:spcAft>
                          <a:spcPts val="0"/>
                        </a:spcAft>
                        <a:buFont typeface="Wingdings" panose="05000000000000000000" pitchFamily="2" charset="2"/>
                        <a:buNone/>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□万博で活用した最先端技術の研究開発・実用化</a:t>
                      </a:r>
                      <a:endParaRPr kumimoji="1" lang="en-US" altLang="ja-JP" sz="1300" b="1"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600"/>
                        </a:spcBef>
                        <a:spcAft>
                          <a:spcPts val="0"/>
                        </a:spcAft>
                        <a:buFontTx/>
                        <a:buNone/>
                      </a:pPr>
                      <a:r>
                        <a:rPr kumimoji="1" lang="ja-JP" altLang="en-US" sz="1100" b="1" u="none" dirty="0">
                          <a:solidFill>
                            <a:schemeClr val="tx1"/>
                          </a:solidFill>
                          <a:latin typeface="BIZ UDPゴシック" panose="020B0400000000000000" pitchFamily="50" charset="-128"/>
                          <a:ea typeface="BIZ UDPゴシック" panose="020B0400000000000000" pitchFamily="50" charset="-128"/>
                        </a:rPr>
                        <a:t>・</a:t>
                      </a:r>
                      <a:r>
                        <a:rPr kumimoji="1" lang="ja-JP" altLang="en-US" sz="1100" u="none" dirty="0">
                          <a:solidFill>
                            <a:schemeClr val="tx1"/>
                          </a:solidFill>
                          <a:latin typeface="BIZ UDPゴシック" panose="020B0400000000000000" pitchFamily="50" charset="-128"/>
                          <a:ea typeface="BIZ UDPゴシック" panose="020B0400000000000000" pitchFamily="50" charset="-128"/>
                        </a:rPr>
                        <a:t>次世代蓄電池の実用化と電池関連産業の集積 </a:t>
                      </a:r>
                      <a:br>
                        <a:rPr kumimoji="1" lang="en-US" altLang="ja-JP" sz="1100" u="none" dirty="0">
                          <a:solidFill>
                            <a:schemeClr val="tx1"/>
                          </a:solidFill>
                          <a:latin typeface="BIZ UDPゴシック" panose="020B0400000000000000" pitchFamily="50" charset="-128"/>
                          <a:ea typeface="BIZ UDPゴシック" panose="020B0400000000000000" pitchFamily="50" charset="-128"/>
                        </a:rPr>
                      </a:br>
                      <a:r>
                        <a:rPr kumimoji="1" lang="en-US" altLang="ja-JP" sz="1100" u="none" dirty="0">
                          <a:solidFill>
                            <a:schemeClr val="tx1"/>
                          </a:solidFill>
                          <a:latin typeface="BIZ UDPゴシック" panose="020B0400000000000000" pitchFamily="50" charset="-128"/>
                          <a:ea typeface="BIZ UDPゴシック" panose="020B0400000000000000" pitchFamily="50" charset="-128"/>
                        </a:rPr>
                        <a:t> </a:t>
                      </a:r>
                      <a:r>
                        <a:rPr kumimoji="1" lang="ja-JP" altLang="en-US" sz="1100" u="none" dirty="0">
                          <a:solidFill>
                            <a:schemeClr val="tx1"/>
                          </a:solidFill>
                          <a:latin typeface="BIZ UDPゴシック" panose="020B0400000000000000" pitchFamily="50" charset="-128"/>
                          <a:ea typeface="BIZ UDPゴシック" panose="020B0400000000000000" pitchFamily="50" charset="-128"/>
                        </a:rPr>
                        <a:t>を活かしたイノベーション促進・水素発電による</a:t>
                      </a:r>
                      <a:br>
                        <a:rPr kumimoji="1" lang="en-US" altLang="ja-JP" sz="1100" u="none" dirty="0">
                          <a:solidFill>
                            <a:schemeClr val="tx1"/>
                          </a:solidFill>
                          <a:latin typeface="BIZ UDPゴシック" panose="020B0400000000000000" pitchFamily="50" charset="-128"/>
                          <a:ea typeface="BIZ UDPゴシック" panose="020B0400000000000000" pitchFamily="50" charset="-128"/>
                        </a:rPr>
                      </a:br>
                      <a:r>
                        <a:rPr kumimoji="1" lang="en-US" altLang="ja-JP" sz="1100" u="none" dirty="0">
                          <a:solidFill>
                            <a:schemeClr val="tx1"/>
                          </a:solidFill>
                          <a:latin typeface="BIZ UDPゴシック" panose="020B0400000000000000" pitchFamily="50" charset="-128"/>
                          <a:ea typeface="BIZ UDPゴシック" panose="020B0400000000000000" pitchFamily="50" charset="-128"/>
                        </a:rPr>
                        <a:t> </a:t>
                      </a:r>
                      <a:r>
                        <a:rPr kumimoji="1" lang="ja-JP" altLang="en-US" sz="1100" u="none" dirty="0">
                          <a:solidFill>
                            <a:schemeClr val="tx1"/>
                          </a:solidFill>
                          <a:latin typeface="BIZ UDPゴシック" panose="020B0400000000000000" pitchFamily="50" charset="-128"/>
                          <a:ea typeface="BIZ UDPゴシック" panose="020B0400000000000000" pitchFamily="50" charset="-128"/>
                        </a:rPr>
                        <a:t>電力供給等が開始</a:t>
                      </a:r>
                      <a:endParaRPr kumimoji="1"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600"/>
                        </a:spcBef>
                        <a:spcAft>
                          <a:spcPts val="0"/>
                        </a:spcAft>
                        <a:buClrTx/>
                        <a:buSzTx/>
                        <a:buFontTx/>
                        <a:buNone/>
                        <a:tabLst/>
                        <a:defRPr/>
                      </a:pPr>
                      <a:r>
                        <a:rPr kumimoji="1" lang="ja-JP" altLang="en-US" sz="1100" u="none" dirty="0">
                          <a:solidFill>
                            <a:schemeClr val="tx1"/>
                          </a:solidFill>
                          <a:latin typeface="BIZ UDPゴシック" panose="020B0400000000000000" pitchFamily="50" charset="-128"/>
                          <a:ea typeface="BIZ UDPゴシック" panose="020B0400000000000000" pitchFamily="50" charset="-128"/>
                        </a:rPr>
                        <a:t>・水素・アンモニア・</a:t>
                      </a:r>
                      <a:r>
                        <a:rPr kumimoji="1" lang="en-US" altLang="ja-JP" sz="1100" u="none" dirty="0">
                          <a:solidFill>
                            <a:schemeClr val="tx1"/>
                          </a:solidFill>
                          <a:latin typeface="BIZ UDPゴシック" panose="020B0400000000000000" pitchFamily="50" charset="-128"/>
                          <a:ea typeface="BIZ UDPゴシック" panose="020B0400000000000000" pitchFamily="50" charset="-128"/>
                        </a:rPr>
                        <a:t>e-</a:t>
                      </a:r>
                      <a:r>
                        <a:rPr kumimoji="1" lang="ja-JP" altLang="en-US" sz="1100" u="none" dirty="0">
                          <a:solidFill>
                            <a:schemeClr val="tx1"/>
                          </a:solidFill>
                          <a:latin typeface="BIZ UDPゴシック" panose="020B0400000000000000" pitchFamily="50" charset="-128"/>
                          <a:ea typeface="BIZ UDPゴシック" panose="020B0400000000000000" pitchFamily="50" charset="-128"/>
                        </a:rPr>
                        <a:t>メタン等のサプライチェーン構築</a:t>
                      </a:r>
                      <a:endParaRPr kumimoji="1"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600"/>
                        </a:spcBef>
                        <a:spcAft>
                          <a:spcPts val="0"/>
                        </a:spcAft>
                        <a:buFontTx/>
                        <a:buNone/>
                      </a:pPr>
                      <a:r>
                        <a:rPr lang="ja-JP" altLang="en-US" sz="1100" u="none" dirty="0">
                          <a:solidFill>
                            <a:schemeClr val="tx1"/>
                          </a:solidFill>
                          <a:latin typeface="BIZ UDPゴシック" panose="020B0400000000000000" pitchFamily="50" charset="-128"/>
                          <a:ea typeface="BIZ UDPゴシック" panose="020B0400000000000000" pitchFamily="50" charset="-128"/>
                        </a:rPr>
                        <a:t>・大気中や排ガスから</a:t>
                      </a:r>
                      <a:r>
                        <a:rPr kumimoji="1" lang="en-US" altLang="ja-JP" sz="1100" u="none" dirty="0">
                          <a:solidFill>
                            <a:schemeClr val="tx1"/>
                          </a:solidFill>
                          <a:latin typeface="BIZ UDPゴシック" panose="020B0400000000000000" pitchFamily="50" charset="-128"/>
                          <a:ea typeface="BIZ UDPゴシック" panose="020B0400000000000000" pitchFamily="50" charset="-128"/>
                        </a:rPr>
                        <a:t>CO</a:t>
                      </a:r>
                      <a:r>
                        <a:rPr kumimoji="1" lang="ja-JP" altLang="en-US" sz="800" u="none" dirty="0">
                          <a:solidFill>
                            <a:schemeClr val="tx1"/>
                          </a:solidFill>
                          <a:latin typeface="BIZ UDPゴシック" panose="020B0400000000000000" pitchFamily="50" charset="-128"/>
                          <a:ea typeface="BIZ UDPゴシック" panose="020B0400000000000000" pitchFamily="50" charset="-128"/>
                        </a:rPr>
                        <a:t>２</a:t>
                      </a:r>
                      <a:r>
                        <a:rPr lang="ja-JP" altLang="en-US" sz="1100" u="none" dirty="0">
                          <a:solidFill>
                            <a:schemeClr val="tx1"/>
                          </a:solidFill>
                          <a:latin typeface="BIZ UDPゴシック" panose="020B0400000000000000" pitchFamily="50" charset="-128"/>
                          <a:ea typeface="BIZ UDPゴシック" panose="020B0400000000000000" pitchFamily="50" charset="-128"/>
                        </a:rPr>
                        <a:t>を回収し、地中への貯</a:t>
                      </a:r>
                      <a:br>
                        <a:rPr lang="en-US" altLang="ja-JP" sz="1100" u="none" dirty="0">
                          <a:solidFill>
                            <a:schemeClr val="tx1"/>
                          </a:solidFill>
                          <a:latin typeface="BIZ UDPゴシック" panose="020B0400000000000000" pitchFamily="50" charset="-128"/>
                          <a:ea typeface="BIZ UDPゴシック" panose="020B0400000000000000" pitchFamily="50" charset="-128"/>
                        </a:rPr>
                      </a:br>
                      <a:r>
                        <a:rPr lang="en-US" altLang="ja-JP" sz="1100" u="none" dirty="0">
                          <a:solidFill>
                            <a:schemeClr val="tx1"/>
                          </a:solidFill>
                          <a:latin typeface="BIZ UDPゴシック" panose="020B0400000000000000" pitchFamily="50" charset="-128"/>
                          <a:ea typeface="BIZ UDPゴシック" panose="020B0400000000000000" pitchFamily="50" charset="-128"/>
                        </a:rPr>
                        <a:t> </a:t>
                      </a:r>
                      <a:r>
                        <a:rPr lang="ja-JP" altLang="en-US" sz="1100" u="none" dirty="0">
                          <a:solidFill>
                            <a:schemeClr val="tx1"/>
                          </a:solidFill>
                          <a:latin typeface="BIZ UDPゴシック" panose="020B0400000000000000" pitchFamily="50" charset="-128"/>
                          <a:ea typeface="BIZ UDPゴシック" panose="020B0400000000000000" pitchFamily="50" charset="-128"/>
                        </a:rPr>
                        <a:t>留や有効活用を行う技術の実用化に向けた研究</a:t>
                      </a:r>
                      <a:br>
                        <a:rPr lang="en-US" altLang="ja-JP" sz="1100" u="none" dirty="0">
                          <a:solidFill>
                            <a:schemeClr val="tx1"/>
                          </a:solidFill>
                          <a:latin typeface="BIZ UDPゴシック" panose="020B0400000000000000" pitchFamily="50" charset="-128"/>
                          <a:ea typeface="BIZ UDPゴシック" panose="020B0400000000000000" pitchFamily="50" charset="-128"/>
                        </a:rPr>
                      </a:br>
                      <a:r>
                        <a:rPr lang="en-US" altLang="ja-JP" sz="1100" u="none" dirty="0">
                          <a:solidFill>
                            <a:schemeClr val="tx1"/>
                          </a:solidFill>
                          <a:latin typeface="BIZ UDPゴシック" panose="020B0400000000000000" pitchFamily="50" charset="-128"/>
                          <a:ea typeface="BIZ UDPゴシック" panose="020B0400000000000000" pitchFamily="50" charset="-128"/>
                        </a:rPr>
                        <a:t> </a:t>
                      </a:r>
                      <a:r>
                        <a:rPr lang="ja-JP" altLang="en-US" sz="1100" u="none" dirty="0">
                          <a:solidFill>
                            <a:schemeClr val="tx1"/>
                          </a:solidFill>
                          <a:latin typeface="BIZ UDPゴシック" panose="020B0400000000000000" pitchFamily="50" charset="-128"/>
                          <a:ea typeface="BIZ UDPゴシック" panose="020B0400000000000000" pitchFamily="50" charset="-128"/>
                        </a:rPr>
                        <a:t>開発</a:t>
                      </a:r>
                      <a:endParaRPr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600"/>
                        </a:spcBef>
                        <a:spcAft>
                          <a:spcPts val="0"/>
                        </a:spcAft>
                        <a:buFontTx/>
                        <a:buNone/>
                      </a:pPr>
                      <a:r>
                        <a:rPr lang="ja-JP" altLang="en-US" sz="1100" u="none" dirty="0">
                          <a:solidFill>
                            <a:schemeClr val="tx1"/>
                          </a:solidFill>
                          <a:latin typeface="BIZ UDPゴシック" panose="020B0400000000000000" pitchFamily="50" charset="-128"/>
                          <a:ea typeface="BIZ UDPゴシック" panose="020B0400000000000000" pitchFamily="50" charset="-128"/>
                        </a:rPr>
                        <a:t>・次世代型太陽電池が府内事業所や家庭に普及</a:t>
                      </a:r>
                      <a:br>
                        <a:rPr lang="en-US" altLang="ja-JP" sz="1100" u="none" dirty="0">
                          <a:solidFill>
                            <a:schemeClr val="tx1"/>
                          </a:solidFill>
                          <a:latin typeface="BIZ UDPゴシック" panose="020B0400000000000000" pitchFamily="50" charset="-128"/>
                          <a:ea typeface="BIZ UDPゴシック" panose="020B0400000000000000" pitchFamily="50" charset="-128"/>
                        </a:rPr>
                      </a:br>
                      <a:r>
                        <a:rPr lang="en-US" altLang="ja-JP" sz="1100" u="none" dirty="0">
                          <a:solidFill>
                            <a:schemeClr val="tx1"/>
                          </a:solidFill>
                          <a:latin typeface="BIZ UDPゴシック" panose="020B0400000000000000" pitchFamily="50" charset="-128"/>
                          <a:ea typeface="BIZ UDPゴシック" panose="020B0400000000000000" pitchFamily="50" charset="-128"/>
                        </a:rPr>
                        <a:t> </a:t>
                      </a:r>
                      <a:r>
                        <a:rPr lang="ja-JP" altLang="en-US" sz="1100" u="none" dirty="0">
                          <a:solidFill>
                            <a:schemeClr val="tx1"/>
                          </a:solidFill>
                          <a:latin typeface="BIZ UDPゴシック" panose="020B0400000000000000" pitchFamily="50" charset="-128"/>
                          <a:ea typeface="BIZ UDPゴシック" panose="020B0400000000000000" pitchFamily="50" charset="-128"/>
                        </a:rPr>
                        <a:t>拡大</a:t>
                      </a:r>
                      <a:endParaRPr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600"/>
                        </a:spcBef>
                        <a:spcAft>
                          <a:spcPts val="0"/>
                        </a:spcAft>
                        <a:buFontTx/>
                        <a:buNone/>
                      </a:pPr>
                      <a:r>
                        <a:rPr lang="ja-JP" altLang="en-US" sz="1100" b="0" u="none" dirty="0">
                          <a:solidFill>
                            <a:schemeClr val="tx1"/>
                          </a:solidFill>
                          <a:latin typeface="BIZ UDPゴシック" panose="020B0400000000000000" pitchFamily="50" charset="-128"/>
                          <a:ea typeface="BIZ UDPゴシック" panose="020B0400000000000000" pitchFamily="50" charset="-128"/>
                        </a:rPr>
                        <a:t>・</a:t>
                      </a:r>
                      <a:r>
                        <a:rPr kumimoji="1" lang="ja-JP" altLang="en-US" sz="1100" b="0" u="none" dirty="0">
                          <a:solidFill>
                            <a:schemeClr val="tx1"/>
                          </a:solidFill>
                          <a:latin typeface="BIZ UDPゴシック" panose="020B0400000000000000" pitchFamily="50" charset="-128"/>
                          <a:ea typeface="BIZ UDPゴシック" panose="020B0400000000000000" pitchFamily="50" charset="-128"/>
                        </a:rPr>
                        <a:t>「大阪湾</a:t>
                      </a:r>
                      <a:r>
                        <a:rPr kumimoji="1" lang="en-US" altLang="ja-JP" sz="1100" b="0" u="none" dirty="0">
                          <a:solidFill>
                            <a:schemeClr val="tx1"/>
                          </a:solidFill>
                          <a:latin typeface="BIZ UDPゴシック" panose="020B0400000000000000" pitchFamily="50" charset="-128"/>
                          <a:ea typeface="BIZ UDPゴシック" panose="020B0400000000000000" pitchFamily="50" charset="-128"/>
                        </a:rPr>
                        <a:t>MOBA</a:t>
                      </a:r>
                      <a:r>
                        <a:rPr kumimoji="1" lang="ja-JP" altLang="en-US" sz="1100" b="0" u="none" dirty="0">
                          <a:solidFill>
                            <a:schemeClr val="tx1"/>
                          </a:solidFill>
                          <a:latin typeface="BIZ UDPゴシック" panose="020B0400000000000000" pitchFamily="50" charset="-128"/>
                          <a:ea typeface="BIZ UDPゴシック" panose="020B0400000000000000" pitchFamily="50" charset="-128"/>
                        </a:rPr>
                        <a:t>リンク構想」の実現に向けて再生・創出された</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ブルーカーボン生態系により府内の</a:t>
                      </a:r>
                      <a:r>
                        <a:rPr kumimoji="1" lang="en-US" altLang="ja-JP" sz="1100" u="none" dirty="0">
                          <a:solidFill>
                            <a:schemeClr val="tx1"/>
                          </a:solidFill>
                          <a:latin typeface="BIZ UDPゴシック" panose="020B0400000000000000" pitchFamily="50" charset="-128"/>
                          <a:ea typeface="BIZ UDPゴシック" panose="020B0400000000000000" pitchFamily="50" charset="-128"/>
                        </a:rPr>
                        <a:t>CO</a:t>
                      </a:r>
                      <a:r>
                        <a:rPr kumimoji="1" lang="ja-JP" altLang="en-US" sz="800" u="none" dirty="0">
                          <a:solidFill>
                            <a:schemeClr val="tx1"/>
                          </a:solidFill>
                          <a:latin typeface="BIZ UDPゴシック" panose="020B0400000000000000" pitchFamily="50" charset="-128"/>
                          <a:ea typeface="BIZ UDPゴシック" panose="020B0400000000000000" pitchFamily="50" charset="-128"/>
                        </a:rPr>
                        <a:t>２</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削減に貢献</a:t>
                      </a:r>
                    </a:p>
                    <a:p>
                      <a:pPr marL="185738" marR="0" lvl="0" indent="-185738" algn="l" defTabSz="457200" rtl="0" eaLnBrk="1" fontAlgn="auto" latinLnBrk="0" hangingPunct="1">
                        <a:lnSpc>
                          <a:spcPct val="100000"/>
                        </a:lnSpc>
                        <a:spcBef>
                          <a:spcPts val="0"/>
                        </a:spcBef>
                        <a:spcAft>
                          <a:spcPts val="0"/>
                        </a:spcAft>
                        <a:buClrTx/>
                        <a:buSzTx/>
                        <a:buFontTx/>
                        <a:buNone/>
                        <a:tabLst/>
                        <a:defRPr/>
                      </a:pPr>
                      <a:endParaRPr kumimoji="0" lang="en-US" altLang="ja-JP" sz="13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indent="0" algn="l">
                        <a:lnSpc>
                          <a:spcPct val="100000"/>
                        </a:lnSpc>
                        <a:spcBef>
                          <a:spcPts val="0"/>
                        </a:spcBef>
                        <a:spcAft>
                          <a:spcPts val="0"/>
                        </a:spcAft>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8179187"/>
                  </a:ext>
                </a:extLst>
              </a:tr>
            </a:tbl>
          </a:graphicData>
        </a:graphic>
      </p:graphicFrame>
      <p:sp>
        <p:nvSpPr>
          <p:cNvPr id="24" name="正方形/長方形 23">
            <a:extLst>
              <a:ext uri="{FF2B5EF4-FFF2-40B4-BE49-F238E27FC236}">
                <a16:creationId xmlns:a16="http://schemas.microsoft.com/office/drawing/2014/main" id="{E08629A6-829B-4394-A30A-5CB52C1BBB36}"/>
              </a:ext>
            </a:extLst>
          </p:cNvPr>
          <p:cNvSpPr/>
          <p:nvPr/>
        </p:nvSpPr>
        <p:spPr>
          <a:xfrm>
            <a:off x="180312" y="267087"/>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ja-JP" altLang="en-US" b="1" dirty="0">
                <a:solidFill>
                  <a:schemeClr val="bg1"/>
                </a:solidFill>
                <a:latin typeface="BIZ UDPゴシック" panose="020B0400000000000000" pitchFamily="50" charset="-128"/>
                <a:ea typeface="BIZ UDPゴシック" panose="020B0400000000000000" pitchFamily="50" charset="-128"/>
              </a:rPr>
              <a:t>⑦</a:t>
            </a:r>
            <a:r>
              <a:rPr kumimoji="1" lang="ja-JP" altLang="en-US" b="1" dirty="0">
                <a:solidFill>
                  <a:prstClr val="white"/>
                </a:solidFill>
                <a:latin typeface="BIZ UDPゴシック" panose="020B0400000000000000" pitchFamily="50" charset="-128"/>
                <a:ea typeface="BIZ UDPゴシック" panose="020B0400000000000000" pitchFamily="50" charset="-128"/>
              </a:rPr>
              <a:t>　カーボンニュートラル　～最先端技術の開発・実用化～</a:t>
            </a:r>
            <a:endParaRPr kumimoji="1" lang="ja-JP" altLang="en-US" sz="1600" b="1" dirty="0">
              <a:solidFill>
                <a:prstClr val="white"/>
              </a:solidFill>
              <a:latin typeface="BIZ UDPゴシック" panose="020B0400000000000000" pitchFamily="50" charset="-128"/>
              <a:ea typeface="BIZ UDPゴシック" panose="020B0400000000000000" pitchFamily="50" charset="-128"/>
            </a:endParaRPr>
          </a:p>
        </p:txBody>
      </p:sp>
      <p:grpSp>
        <p:nvGrpSpPr>
          <p:cNvPr id="47" name="グループ化 46">
            <a:extLst>
              <a:ext uri="{FF2B5EF4-FFF2-40B4-BE49-F238E27FC236}">
                <a16:creationId xmlns:a16="http://schemas.microsoft.com/office/drawing/2014/main" id="{B1406B80-BB7A-4E81-A06D-8F4FC87D64EF}"/>
              </a:ext>
            </a:extLst>
          </p:cNvPr>
          <p:cNvGrpSpPr/>
          <p:nvPr/>
        </p:nvGrpSpPr>
        <p:grpSpPr>
          <a:xfrm>
            <a:off x="251753" y="1222141"/>
            <a:ext cx="9720000" cy="381120"/>
            <a:chOff x="407938" y="886368"/>
            <a:chExt cx="6821672" cy="340159"/>
          </a:xfrm>
          <a:solidFill>
            <a:srgbClr val="953735"/>
          </a:solidFill>
        </p:grpSpPr>
        <p:sp>
          <p:nvSpPr>
            <p:cNvPr id="49" name="ホームベース 6">
              <a:extLst>
                <a:ext uri="{FF2B5EF4-FFF2-40B4-BE49-F238E27FC236}">
                  <a16:creationId xmlns:a16="http://schemas.microsoft.com/office/drawing/2014/main" id="{1B7629EA-ADB7-4C0E-8F66-00767F27E995}"/>
                </a:ext>
              </a:extLst>
            </p:cNvPr>
            <p:cNvSpPr/>
            <p:nvPr/>
          </p:nvSpPr>
          <p:spPr bwMode="gray">
            <a:xfrm>
              <a:off x="4706391" y="886368"/>
              <a:ext cx="2523219"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2030</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（万博後のめざす姿）</a:t>
              </a:r>
            </a:p>
          </p:txBody>
        </p:sp>
        <p:sp>
          <p:nvSpPr>
            <p:cNvPr id="50" name="ホームベース 5">
              <a:extLst>
                <a:ext uri="{FF2B5EF4-FFF2-40B4-BE49-F238E27FC236}">
                  <a16:creationId xmlns:a16="http://schemas.microsoft.com/office/drawing/2014/main" id="{AD85B09B-C151-4246-83FE-8C65C4C68421}"/>
                </a:ext>
              </a:extLst>
            </p:cNvPr>
            <p:cNvSpPr/>
            <p:nvPr/>
          </p:nvSpPr>
          <p:spPr bwMode="gray">
            <a:xfrm>
              <a:off x="2549230" y="886369"/>
              <a:ext cx="2484315" cy="340158"/>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2025</a:t>
              </a:r>
              <a:r>
                <a:rPr kumimoji="1" lang="ja-JP" altLang="en-US"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（万博開催）</a:t>
              </a:r>
            </a:p>
          </p:txBody>
        </p:sp>
        <p:sp>
          <p:nvSpPr>
            <p:cNvPr id="51" name="ホームベース 4">
              <a:extLst>
                <a:ext uri="{FF2B5EF4-FFF2-40B4-BE49-F238E27FC236}">
                  <a16:creationId xmlns:a16="http://schemas.microsoft.com/office/drawing/2014/main" id="{51F0FD7C-A3F3-4D3F-9E7A-E2D8BBD297CC}"/>
                </a:ext>
              </a:extLst>
            </p:cNvPr>
            <p:cNvSpPr/>
            <p:nvPr/>
          </p:nvSpPr>
          <p:spPr bwMode="gray">
            <a:xfrm>
              <a:off x="407938" y="886368"/>
              <a:ext cx="2362526"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３</a:t>
              </a:r>
            </a:p>
          </p:txBody>
        </p:sp>
      </p:grpSp>
      <p:sp>
        <p:nvSpPr>
          <p:cNvPr id="52"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dirty="0">
                <a:solidFill>
                  <a:prstClr val="black">
                    <a:tint val="75000"/>
                  </a:prstClr>
                </a:solidFill>
                <a:latin typeface="Calibri" panose="020F0502020204030204"/>
                <a:ea typeface="游ゴシック" panose="020B0400000000000000" pitchFamily="50" charset="-128"/>
              </a:rPr>
              <a:t>21</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14" name="テキスト ボックス 13">
            <a:extLst>
              <a:ext uri="{FF2B5EF4-FFF2-40B4-BE49-F238E27FC236}">
                <a16:creationId xmlns:a16="http://schemas.microsoft.com/office/drawing/2014/main" id="{B02F3C22-1443-46B7-A977-04475234F08A}"/>
              </a:ext>
            </a:extLst>
          </p:cNvPr>
          <p:cNvSpPr txBox="1"/>
          <p:nvPr/>
        </p:nvSpPr>
        <p:spPr>
          <a:xfrm>
            <a:off x="270312" y="621787"/>
            <a:ext cx="9540000" cy="584775"/>
          </a:xfrm>
          <a:prstGeom prst="rect">
            <a:avLst/>
          </a:prstGeom>
          <a:noFill/>
          <a:ln w="6350">
            <a:noFill/>
            <a:prstDash val="dash"/>
          </a:ln>
        </p:spPr>
        <p:txBody>
          <a:bodyPr wrap="square">
            <a:spAutoFit/>
          </a:bodyPr>
          <a:lstStyle/>
          <a:p>
            <a:pPr lvl="0">
              <a:defRPr/>
            </a:pPr>
            <a:r>
              <a:rPr lang="ja-JP" altLang="en-US" sz="1000" dirty="0">
                <a:latin typeface="BIZ UDPゴシック" panose="020B0400000000000000" pitchFamily="50" charset="-128"/>
                <a:ea typeface="BIZ UDPゴシック" panose="020B0400000000000000" pitchFamily="50" charset="-128"/>
              </a:rPr>
              <a:t>　</a:t>
            </a:r>
            <a:r>
              <a:rPr lang="en-US" altLang="ja-JP" sz="1050" dirty="0">
                <a:latin typeface="BIZ UDPゴシック" panose="020B0400000000000000" pitchFamily="50" charset="-128"/>
                <a:ea typeface="BIZ UDPゴシック" panose="020B0400000000000000" pitchFamily="50" charset="-128"/>
              </a:rPr>
              <a:t>2050</a:t>
            </a:r>
            <a:r>
              <a:rPr lang="ja-JP" altLang="en-US" sz="1050" dirty="0">
                <a:latin typeface="BIZ UDPゴシック" panose="020B0400000000000000" pitchFamily="50" charset="-128"/>
                <a:ea typeface="BIZ UDPゴシック" panose="020B0400000000000000" pitchFamily="50" charset="-128"/>
              </a:rPr>
              <a:t>年までに温室効果ガス（</a:t>
            </a:r>
            <a:r>
              <a:rPr kumimoji="1" lang="en-US" altLang="ja-JP" sz="1050" dirty="0">
                <a:latin typeface="BIZ UDPゴシック" panose="020B0400000000000000" pitchFamily="50" charset="-128"/>
                <a:ea typeface="BIZ UDPゴシック" panose="020B0400000000000000" pitchFamily="50" charset="-128"/>
              </a:rPr>
              <a:t>CO</a:t>
            </a:r>
            <a:r>
              <a:rPr kumimoji="1" lang="ja-JP" altLang="en-US" sz="700" dirty="0">
                <a:latin typeface="BIZ UDPゴシック" panose="020B0400000000000000" pitchFamily="50" charset="-128"/>
                <a:ea typeface="BIZ UDPゴシック" panose="020B0400000000000000" pitchFamily="50" charset="-128"/>
              </a:rPr>
              <a:t>２ </a:t>
            </a:r>
            <a:r>
              <a:rPr lang="ja-JP" altLang="en-US" sz="1050" dirty="0">
                <a:latin typeface="BIZ UDPゴシック" panose="020B0400000000000000" pitchFamily="50" charset="-128"/>
                <a:ea typeface="BIZ UDPゴシック" panose="020B0400000000000000" pitchFamily="50" charset="-128"/>
              </a:rPr>
              <a:t>）排出量の実質ゼロを達成するためには、革新的技術の開発や実用化が不可欠である。「未来社会の実験場」をコンセプトとする万博会場において、蓄電池や水素、</a:t>
            </a:r>
            <a:r>
              <a:rPr kumimoji="1" lang="en-US" altLang="ja-JP" sz="1050" dirty="0">
                <a:latin typeface="BIZ UDPゴシック" panose="020B0400000000000000" pitchFamily="50" charset="-128"/>
                <a:ea typeface="BIZ UDPゴシック" panose="020B0400000000000000" pitchFamily="50" charset="-128"/>
              </a:rPr>
              <a:t>CO</a:t>
            </a:r>
            <a:r>
              <a:rPr kumimoji="1" lang="ja-JP" altLang="en-US" sz="700" dirty="0">
                <a:latin typeface="BIZ UDPゴシック" panose="020B0400000000000000" pitchFamily="50" charset="-128"/>
                <a:ea typeface="BIZ UDPゴシック" panose="020B0400000000000000" pitchFamily="50" charset="-128"/>
              </a:rPr>
              <a:t>２</a:t>
            </a:r>
            <a:r>
              <a:rPr lang="ja-JP" altLang="en-US" sz="1050" dirty="0">
                <a:latin typeface="BIZ UDPゴシック" panose="020B0400000000000000" pitchFamily="50" charset="-128"/>
                <a:ea typeface="BIZ UDPゴシック" panose="020B0400000000000000" pitchFamily="50" charset="-128"/>
              </a:rPr>
              <a:t>回収、次世代型太陽電池などの最先端技術に加え、ブルーカーボン生態系（藻場・干潟等）の再生・創出などカーボンニュートラルに資する技術を実証・活用することにより、その後の研究開発や実用化につなげていく</a:t>
            </a:r>
            <a:r>
              <a:rPr lang="ja-JP" altLang="en-US" sz="900" dirty="0">
                <a:latin typeface="BIZ UDPゴシック" panose="020B0400000000000000" pitchFamily="50" charset="-128"/>
                <a:ea typeface="BIZ UDPゴシック" panose="020B0400000000000000" pitchFamily="50" charset="-128"/>
              </a:rPr>
              <a:t>。</a:t>
            </a:r>
            <a:endParaRPr lang="ja-JP" altLang="en-US" sz="1050" strike="sngStrike" dirty="0">
              <a:latin typeface="BIZ UDPゴシック" panose="020B0400000000000000" pitchFamily="50" charset="-128"/>
              <a:ea typeface="BIZ UDPゴシック" panose="020B0400000000000000" pitchFamily="50" charset="-128"/>
            </a:endParaRPr>
          </a:p>
        </p:txBody>
      </p:sp>
      <p:grpSp>
        <p:nvGrpSpPr>
          <p:cNvPr id="15" name="グループ化 14"/>
          <p:cNvGrpSpPr/>
          <p:nvPr/>
        </p:nvGrpSpPr>
        <p:grpSpPr>
          <a:xfrm>
            <a:off x="826394" y="3940687"/>
            <a:ext cx="2476423" cy="726602"/>
            <a:chOff x="4883946" y="5135854"/>
            <a:chExt cx="2476423" cy="726602"/>
          </a:xfrm>
        </p:grpSpPr>
        <p:sp>
          <p:nvSpPr>
            <p:cNvPr id="16" name="テキスト ボックス 15">
              <a:extLst>
                <a:ext uri="{FF2B5EF4-FFF2-40B4-BE49-F238E27FC236}">
                  <a16:creationId xmlns:a16="http://schemas.microsoft.com/office/drawing/2014/main" id="{4B540E6E-594E-47B9-9E8F-4484B1258F13}"/>
                </a:ext>
              </a:extLst>
            </p:cNvPr>
            <p:cNvSpPr txBox="1"/>
            <p:nvPr/>
          </p:nvSpPr>
          <p:spPr>
            <a:xfrm>
              <a:off x="6264390" y="5691574"/>
              <a:ext cx="1095979" cy="129415"/>
            </a:xfrm>
            <a:prstGeom prst="rect">
              <a:avLst/>
            </a:prstGeom>
            <a:noFill/>
          </p:spPr>
          <p:txBody>
            <a:bodyPr wrap="square" lIns="0" tIns="0" rIns="0" bIns="0" rtlCol="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▲次世代型太陽電池</a:t>
              </a:r>
            </a:p>
          </p:txBody>
        </p:sp>
        <p:pic>
          <p:nvPicPr>
            <p:cNvPr id="17" name="図 16"/>
            <p:cNvPicPr>
              <a:picLocks noChangeAspect="1"/>
            </p:cNvPicPr>
            <p:nvPr/>
          </p:nvPicPr>
          <p:blipFill>
            <a:blip r:embed="rId3"/>
            <a:stretch>
              <a:fillRect/>
            </a:stretch>
          </p:blipFill>
          <p:spPr>
            <a:xfrm>
              <a:off x="4883946" y="5135854"/>
              <a:ext cx="1353059" cy="726602"/>
            </a:xfrm>
            <a:prstGeom prst="rect">
              <a:avLst/>
            </a:prstGeom>
          </p:spPr>
        </p:pic>
      </p:grpSp>
      <p:pic>
        <p:nvPicPr>
          <p:cNvPr id="18" name="図 17" descr="C:\Users\TabuchiKe\AppData\Local\Microsoft\Windows\INetCache\Content.Word\P1070475　ﾜｶﾒ.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995748" y="5310792"/>
            <a:ext cx="1088096" cy="816071"/>
          </a:xfrm>
          <a:prstGeom prst="rect">
            <a:avLst/>
          </a:prstGeom>
          <a:noFill/>
          <a:ln>
            <a:noFill/>
          </a:ln>
        </p:spPr>
      </p:pic>
      <p:sp>
        <p:nvSpPr>
          <p:cNvPr id="19" name="テキスト ボックス 18">
            <a:extLst>
              <a:ext uri="{FF2B5EF4-FFF2-40B4-BE49-F238E27FC236}">
                <a16:creationId xmlns:a16="http://schemas.microsoft.com/office/drawing/2014/main" id="{4B540E6E-594E-47B9-9E8F-4484B1258F13}"/>
              </a:ext>
            </a:extLst>
          </p:cNvPr>
          <p:cNvSpPr txBox="1"/>
          <p:nvPr/>
        </p:nvSpPr>
        <p:spPr>
          <a:xfrm>
            <a:off x="2146658" y="5967268"/>
            <a:ext cx="1095979" cy="129415"/>
          </a:xfrm>
          <a:prstGeom prst="rect">
            <a:avLst/>
          </a:prstGeom>
          <a:noFill/>
        </p:spPr>
        <p:txBody>
          <a:bodyPr wrap="square" lIns="0" tIns="0" rIns="0" bIns="0" rtlCol="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1"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▲藻場イメージ</a:t>
            </a:r>
          </a:p>
        </p:txBody>
      </p:sp>
      <p:grpSp>
        <p:nvGrpSpPr>
          <p:cNvPr id="20" name="グループ化 19"/>
          <p:cNvGrpSpPr/>
          <p:nvPr/>
        </p:nvGrpSpPr>
        <p:grpSpPr>
          <a:xfrm>
            <a:off x="3618046" y="3762659"/>
            <a:ext cx="2872692" cy="2389384"/>
            <a:chOff x="3372263" y="1559073"/>
            <a:chExt cx="2733331" cy="1787418"/>
          </a:xfrm>
        </p:grpSpPr>
        <p:sp>
          <p:nvSpPr>
            <p:cNvPr id="21" name="正方形/長方形 20">
              <a:extLst>
                <a:ext uri="{FF2B5EF4-FFF2-40B4-BE49-F238E27FC236}">
                  <a16:creationId xmlns:a16="http://schemas.microsoft.com/office/drawing/2014/main" id="{42AB246C-D6C3-4324-A739-9AC17F6C0836}"/>
                </a:ext>
              </a:extLst>
            </p:cNvPr>
            <p:cNvSpPr/>
            <p:nvPr/>
          </p:nvSpPr>
          <p:spPr>
            <a:xfrm>
              <a:off x="3372263" y="1665079"/>
              <a:ext cx="2733331" cy="1681412"/>
            </a:xfrm>
            <a:prstGeom prst="rect">
              <a:avLst/>
            </a:prstGeom>
            <a:solidFill>
              <a:schemeClr val="bg1"/>
            </a:solidFill>
            <a:ln w="19050" cmpd="dbl">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216000" rIns="36000" bIns="36000" rtlCol="0" anchor="t" anchorCtr="0"/>
            <a:lstStyle/>
            <a:p>
              <a:pPr marL="36000" defTabSz="930530">
                <a:spcBef>
                  <a:spcPts val="1000"/>
                </a:spcBef>
                <a:defRPr/>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最先端技術の実証・活用</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54000" indent="-457200" defTabSz="930530">
                <a:spcBef>
                  <a:spcPts val="600"/>
                </a:spcBef>
                <a:defRPr/>
              </a:pPr>
              <a:r>
                <a:rPr kumimoji="1" lang="ja-JP" altLang="en-US" sz="1100" dirty="0">
                  <a:solidFill>
                    <a:schemeClr val="tx1"/>
                  </a:solidFill>
                  <a:latin typeface="BIZ UDPゴシック" panose="020B0400000000000000" pitchFamily="50" charset="-128"/>
                  <a:ea typeface="BIZ UDPゴシック" panose="020B0400000000000000" pitchFamily="50" charset="-128"/>
                </a:rPr>
                <a:t>・次世代蓄電技術等を活用した効率的なエネルギーマネジメント</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52388" lvl="0" indent="-104775" defTabSz="930530">
                <a:spcBef>
                  <a:spcPts val="600"/>
                </a:spcBef>
                <a:defRPr/>
              </a:pPr>
              <a:r>
                <a:rPr kumimoji="1" lang="ja-JP" altLang="en-US" sz="1100" dirty="0">
                  <a:solidFill>
                    <a:schemeClr val="tx1"/>
                  </a:solidFill>
                  <a:latin typeface="BIZ UDPゴシック" panose="020B0400000000000000" pitchFamily="50" charset="-128"/>
                  <a:ea typeface="BIZ UDPゴシック" panose="020B0400000000000000" pitchFamily="50" charset="-128"/>
                </a:rPr>
                <a:t>・</a:t>
              </a:r>
              <a:r>
                <a:rPr lang="en-US" altLang="ja-JP" sz="1100" dirty="0">
                  <a:solidFill>
                    <a:schemeClr val="tx1"/>
                  </a:solidFill>
                  <a:latin typeface="BIZ UDPゴシック" panose="020B0400000000000000" pitchFamily="50" charset="-128"/>
                  <a:ea typeface="BIZ UDPゴシック" panose="020B0400000000000000" pitchFamily="50" charset="-128"/>
                </a:rPr>
                <a:t>CO</a:t>
              </a:r>
              <a:r>
                <a:rPr lang="en-US" altLang="ja-JP" sz="900" dirty="0">
                  <a:solidFill>
                    <a:schemeClr val="tx1"/>
                  </a:solidFill>
                  <a:latin typeface="BIZ UDPゴシック" panose="020B0400000000000000" pitchFamily="50" charset="-128"/>
                  <a:ea typeface="BIZ UDPゴシック" panose="020B0400000000000000" pitchFamily="50" charset="-128"/>
                </a:rPr>
                <a:t>2</a:t>
              </a:r>
              <a:r>
                <a:rPr kumimoji="1" lang="ja-JP" altLang="en-US" sz="1100" dirty="0">
                  <a:solidFill>
                    <a:schemeClr val="tx1"/>
                  </a:solidFill>
                  <a:latin typeface="BIZ UDPゴシック" panose="020B0400000000000000" pitchFamily="50" charset="-128"/>
                  <a:ea typeface="BIZ UDPゴシック" panose="020B0400000000000000" pitchFamily="50" charset="-128"/>
                </a:rPr>
                <a:t>フリー水素の活用、水素・アンモニアで発電した電力の利活用</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52388" lvl="0" indent="-104775" defTabSz="930530">
                <a:spcBef>
                  <a:spcPts val="600"/>
                </a:spcBef>
                <a:defRPr/>
              </a:pPr>
              <a:r>
                <a:rPr kumimoji="1" lang="ja-JP" altLang="en-US" sz="1100" dirty="0">
                  <a:solidFill>
                    <a:schemeClr val="tx1"/>
                  </a:solidFill>
                  <a:latin typeface="BIZ UDPゴシック" panose="020B0400000000000000" pitchFamily="50" charset="-128"/>
                  <a:ea typeface="BIZ UDPゴシック" panose="020B0400000000000000" pitchFamily="50" charset="-128"/>
                </a:rPr>
                <a:t>・大気中からの</a:t>
              </a:r>
              <a:r>
                <a:rPr kumimoji="1" lang="en-US" altLang="ja-JP" sz="1100" dirty="0">
                  <a:solidFill>
                    <a:schemeClr val="tx1"/>
                  </a:solidFill>
                  <a:latin typeface="BIZ UDPゴシック" panose="020B0400000000000000" pitchFamily="50" charset="-128"/>
                  <a:ea typeface="BIZ UDPゴシック" panose="020B0400000000000000" pitchFamily="50" charset="-128"/>
                </a:rPr>
                <a:t>CO</a:t>
              </a:r>
              <a:r>
                <a:rPr kumimoji="1" lang="en-US" altLang="ja-JP" sz="900" dirty="0">
                  <a:solidFill>
                    <a:schemeClr val="tx1"/>
                  </a:solidFill>
                  <a:latin typeface="BIZ UDPゴシック" panose="020B0400000000000000" pitchFamily="50" charset="-128"/>
                  <a:ea typeface="BIZ UDPゴシック" panose="020B0400000000000000" pitchFamily="50" charset="-128"/>
                </a:rPr>
                <a:t>2</a:t>
              </a:r>
              <a:r>
                <a:rPr kumimoji="1" lang="ja-JP" altLang="en-US" sz="1100" dirty="0">
                  <a:solidFill>
                    <a:schemeClr val="tx1"/>
                  </a:solidFill>
                  <a:latin typeface="BIZ UDPゴシック" panose="020B0400000000000000" pitchFamily="50" charset="-128"/>
                  <a:ea typeface="BIZ UDPゴシック" panose="020B0400000000000000" pitchFamily="50" charset="-128"/>
                </a:rPr>
                <a:t>回収（</a:t>
              </a:r>
              <a:r>
                <a:rPr kumimoji="1" lang="en-US" altLang="ja-JP" sz="1100" dirty="0">
                  <a:solidFill>
                    <a:schemeClr val="tx1"/>
                  </a:solidFill>
                  <a:latin typeface="BIZ UDPゴシック" panose="020B0400000000000000" pitchFamily="50" charset="-128"/>
                  <a:ea typeface="BIZ UDPゴシック" panose="020B0400000000000000" pitchFamily="50" charset="-128"/>
                </a:rPr>
                <a:t>DAC</a:t>
              </a:r>
              <a:r>
                <a:rPr kumimoji="1" lang="ja-JP" altLang="en-US" sz="1100" dirty="0">
                  <a:solidFill>
                    <a:schemeClr val="tx1"/>
                  </a:solidFill>
                  <a:latin typeface="BIZ UDPゴシック" panose="020B0400000000000000" pitchFamily="50" charset="-128"/>
                  <a:ea typeface="BIZ UDPゴシック" panose="020B0400000000000000" pitchFamily="50" charset="-128"/>
                </a:rPr>
                <a:t>）やメタネーションによる活用、次世代型太陽電池をパビリオン等に設置</a:t>
              </a:r>
              <a:endParaRPr kumimoji="1" lang="en-US" altLang="ja-JP" sz="1300" b="1" dirty="0">
                <a:solidFill>
                  <a:schemeClr val="tx1"/>
                </a:solidFill>
                <a:latin typeface="BIZ UDPゴシック" panose="020B0400000000000000" pitchFamily="50" charset="-128"/>
                <a:ea typeface="BIZ UDPゴシック" panose="020B0400000000000000" pitchFamily="50" charset="-128"/>
              </a:endParaRPr>
            </a:p>
            <a:p>
              <a:pPr marL="72000" lvl="0" indent="-104775" defTabSz="930530">
                <a:spcBef>
                  <a:spcPts val="600"/>
                </a:spcBef>
                <a:defRPr/>
              </a:pPr>
              <a:r>
                <a:rPr kumimoji="1" lang="ja-JP" altLang="en-US" sz="1300" dirty="0">
                  <a:solidFill>
                    <a:schemeClr val="tx1"/>
                  </a:solidFill>
                  <a:latin typeface="BIZ UDPゴシック" panose="020B0400000000000000" pitchFamily="50" charset="-128"/>
                  <a:ea typeface="BIZ UDPゴシック" panose="020B0400000000000000" pitchFamily="50" charset="-128"/>
                </a:rPr>
                <a:t>・</a:t>
              </a:r>
              <a:r>
                <a:rPr kumimoji="1" lang="ja-JP" altLang="en-US" sz="1100" dirty="0">
                  <a:solidFill>
                    <a:schemeClr val="tx1"/>
                  </a:solidFill>
                  <a:latin typeface="BIZ UDPゴシック" panose="020B0400000000000000" pitchFamily="50" charset="-128"/>
                  <a:ea typeface="BIZ UDPゴシック" panose="020B0400000000000000" pitchFamily="50" charset="-128"/>
                </a:rPr>
                <a:t>ブルーカーボン生態系の再生・創出を発信</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22" name="ホームベース 7">
              <a:extLst>
                <a:ext uri="{FF2B5EF4-FFF2-40B4-BE49-F238E27FC236}">
                  <a16:creationId xmlns:a16="http://schemas.microsoft.com/office/drawing/2014/main" id="{E599356E-2B0A-4C96-A1C9-EC52982B4052}"/>
                </a:ext>
              </a:extLst>
            </p:cNvPr>
            <p:cNvSpPr/>
            <p:nvPr/>
          </p:nvSpPr>
          <p:spPr>
            <a:xfrm>
              <a:off x="3372263" y="1559073"/>
              <a:ext cx="1012036" cy="213415"/>
            </a:xfrm>
            <a:prstGeom prst="homePlate">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3194">
                <a:spcBef>
                  <a:spcPts val="800"/>
                </a:spcBef>
                <a:defRPr/>
              </a:pPr>
              <a:r>
                <a:rPr kumimoji="1" lang="ja-JP" altLang="en-US" sz="1163" dirty="0">
                  <a:solidFill>
                    <a:schemeClr val="tx1"/>
                  </a:solidFill>
                  <a:latin typeface="BIZ UDPゴシック" panose="020B0400000000000000" pitchFamily="50" charset="-128"/>
                  <a:ea typeface="BIZ UDPゴシック" panose="020B0400000000000000" pitchFamily="50" charset="-128"/>
                </a:rPr>
                <a:t>万博会場</a:t>
              </a:r>
            </a:p>
          </p:txBody>
        </p:sp>
      </p:grpSp>
      <p:pic>
        <p:nvPicPr>
          <p:cNvPr id="23" name="図 22"/>
          <p:cNvPicPr>
            <a:picLocks noChangeAspect="1"/>
          </p:cNvPicPr>
          <p:nvPr/>
        </p:nvPicPr>
        <p:blipFill>
          <a:blip r:embed="rId5"/>
          <a:stretch>
            <a:fillRect/>
          </a:stretch>
        </p:blipFill>
        <p:spPr>
          <a:xfrm>
            <a:off x="6740158" y="4892559"/>
            <a:ext cx="942975" cy="752475"/>
          </a:xfrm>
          <a:prstGeom prst="rect">
            <a:avLst/>
          </a:prstGeom>
        </p:spPr>
      </p:pic>
      <p:sp>
        <p:nvSpPr>
          <p:cNvPr id="25" name="テキスト ボックス 24">
            <a:extLst>
              <a:ext uri="{FF2B5EF4-FFF2-40B4-BE49-F238E27FC236}">
                <a16:creationId xmlns:a16="http://schemas.microsoft.com/office/drawing/2014/main" id="{CB9FAD70-FAB6-467A-9680-A6234F35643D}"/>
              </a:ext>
            </a:extLst>
          </p:cNvPr>
          <p:cNvSpPr txBox="1"/>
          <p:nvPr/>
        </p:nvSpPr>
        <p:spPr>
          <a:xfrm>
            <a:off x="7693748" y="5472270"/>
            <a:ext cx="737304" cy="158805"/>
          </a:xfrm>
          <a:prstGeom prst="rect">
            <a:avLst/>
          </a:prstGeom>
          <a:noFill/>
        </p:spPr>
        <p:txBody>
          <a:bodyPr wrap="square" lIns="0" tIns="0" rIns="0" bIns="0" rtlCol="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◀全固体電池</a:t>
            </a:r>
          </a:p>
        </p:txBody>
      </p:sp>
      <p:pic>
        <p:nvPicPr>
          <p:cNvPr id="26" name="図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40158" y="5665593"/>
            <a:ext cx="1109995" cy="813179"/>
          </a:xfrm>
          <a:prstGeom prst="rect">
            <a:avLst/>
          </a:prstGeom>
        </p:spPr>
      </p:pic>
      <p:sp>
        <p:nvSpPr>
          <p:cNvPr id="27" name="テキスト ボックス 26">
            <a:extLst>
              <a:ext uri="{FF2B5EF4-FFF2-40B4-BE49-F238E27FC236}">
                <a16:creationId xmlns:a16="http://schemas.microsoft.com/office/drawing/2014/main" id="{4D59AADD-D1E5-4C9A-9DD8-CDF8C780E73A}"/>
              </a:ext>
            </a:extLst>
          </p:cNvPr>
          <p:cNvSpPr txBox="1"/>
          <p:nvPr/>
        </p:nvSpPr>
        <p:spPr>
          <a:xfrm>
            <a:off x="7896513" y="6183815"/>
            <a:ext cx="1336841" cy="309930"/>
          </a:xfrm>
          <a:prstGeom prst="rect">
            <a:avLst/>
          </a:prstGeom>
          <a:noFill/>
        </p:spPr>
        <p:txBody>
          <a:bodyPr wrap="square" lIns="0" tIns="0" rIns="0" bIns="0" rtlCol="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8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a:t>
            </a:r>
            <a:r>
              <a:rPr kumimoji="0" lang="ja-JP" altLang="en-US" sz="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水素</a:t>
            </a:r>
            <a:r>
              <a:rPr kumimoji="0" lang="en-US" altLang="ja-JP" sz="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CGS</a:t>
            </a:r>
            <a:r>
              <a:rPr kumimoji="0" lang="ja-JP" altLang="en-US" sz="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実証プラント</a:t>
            </a:r>
            <a:endParaRPr kumimoji="0" lang="en-US" altLang="ja-JP" sz="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（神戸ポートアイランド）</a:t>
            </a:r>
          </a:p>
        </p:txBody>
      </p:sp>
      <p:sp>
        <p:nvSpPr>
          <p:cNvPr id="30" name="正方形/長方形 29"/>
          <p:cNvSpPr/>
          <p:nvPr/>
        </p:nvSpPr>
        <p:spPr>
          <a:xfrm>
            <a:off x="264072" y="6618216"/>
            <a:ext cx="9556257" cy="456792"/>
          </a:xfrm>
          <a:prstGeom prst="rect">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lvl="0" defTabSz="959937">
              <a:defRPr/>
            </a:pPr>
            <a:r>
              <a:rPr kumimoji="1" lang="ja-JP" altLang="en-US" sz="800" dirty="0">
                <a:solidFill>
                  <a:schemeClr val="tx1"/>
                </a:solidFill>
                <a:latin typeface="BIZ UDPゴシック" panose="020B0400000000000000" pitchFamily="50" charset="-128"/>
                <a:ea typeface="BIZ UDPゴシック" panose="020B0400000000000000" pitchFamily="50" charset="-128"/>
              </a:rPr>
              <a:t>＊</a:t>
            </a:r>
            <a:r>
              <a:rPr kumimoji="1" lang="en-US" altLang="ja-JP" sz="800" dirty="0">
                <a:solidFill>
                  <a:schemeClr val="tx1"/>
                </a:solidFill>
                <a:latin typeface="BIZ UDPゴシック" panose="020B0400000000000000" pitchFamily="50" charset="-128"/>
                <a:ea typeface="BIZ UDPゴシック" panose="020B0400000000000000" pitchFamily="50" charset="-128"/>
              </a:rPr>
              <a:t>CO</a:t>
            </a:r>
            <a:r>
              <a:rPr kumimoji="1" lang="ja-JP" altLang="en-US" sz="400" dirty="0">
                <a:solidFill>
                  <a:schemeClr val="tx1"/>
                </a:solidFill>
                <a:latin typeface="BIZ UDPゴシック" panose="020B0400000000000000" pitchFamily="50" charset="-128"/>
                <a:ea typeface="BIZ UDPゴシック" panose="020B0400000000000000" pitchFamily="50" charset="-128"/>
              </a:rPr>
              <a:t>２</a:t>
            </a:r>
            <a:r>
              <a:rPr kumimoji="1" lang="ja-JP" altLang="en-US"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フリー水素</a:t>
            </a:r>
            <a:r>
              <a:rPr kumimoji="1" lang="en-US" altLang="ja-JP"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a:t>
            </a:r>
            <a:r>
              <a:rPr kumimoji="1" lang="ja-JP" altLang="en-US"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製造過程で</a:t>
            </a:r>
            <a:r>
              <a:rPr kumimoji="1" lang="en-US" altLang="ja-JP" sz="800" dirty="0">
                <a:solidFill>
                  <a:schemeClr val="tx1"/>
                </a:solidFill>
                <a:latin typeface="BIZ UDPゴシック" panose="020B0400000000000000" pitchFamily="50" charset="-128"/>
                <a:ea typeface="BIZ UDPゴシック" panose="020B0400000000000000" pitchFamily="50" charset="-128"/>
              </a:rPr>
              <a:t>CO</a:t>
            </a:r>
            <a:r>
              <a:rPr kumimoji="1" lang="ja-JP" altLang="en-US" sz="400" dirty="0">
                <a:solidFill>
                  <a:schemeClr val="tx1"/>
                </a:solidFill>
                <a:latin typeface="BIZ UDPゴシック" panose="020B0400000000000000" pitchFamily="50" charset="-128"/>
                <a:ea typeface="BIZ UDPゴシック" panose="020B0400000000000000" pitchFamily="50" charset="-128"/>
              </a:rPr>
              <a:t>２</a:t>
            </a:r>
            <a:r>
              <a:rPr kumimoji="1" lang="ja-JP" altLang="en-US"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を排出しない水素。　</a:t>
            </a:r>
            <a:r>
              <a:rPr kumimoji="1" lang="en-US" altLang="ja-JP"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a:t>
            </a:r>
            <a:r>
              <a:rPr kumimoji="1" lang="ja-JP" altLang="en-US"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エネルギーマネジメント：エネルギーの使用状況を把握した上で、電力需要の低い時間帯に蓄電池を充電し、電力需要の高いピーク時に蓄電池から放電する</a:t>
            </a:r>
            <a:br>
              <a:rPr kumimoji="1" lang="en-US" altLang="ja-JP"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br>
            <a:r>
              <a:rPr kumimoji="1" lang="en-US" altLang="ja-JP"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  </a:t>
            </a:r>
            <a:r>
              <a:rPr kumimoji="1" lang="ja-JP" altLang="en-US"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など、エネルギー需要の平準化を行い、最適なエネルギー利用を実現するための活動。　</a:t>
            </a:r>
            <a:r>
              <a:rPr kumimoji="1" lang="en-US" altLang="ja-JP" sz="800" dirty="0">
                <a:solidFill>
                  <a:schemeClr val="tx1"/>
                </a:solidFill>
                <a:latin typeface="BIZ UDPゴシック" panose="020B0400000000000000" pitchFamily="50" charset="-128"/>
                <a:ea typeface="BIZ UDPゴシック" panose="020B0400000000000000" pitchFamily="50" charset="-128"/>
              </a:rPr>
              <a:t>※DAC</a:t>
            </a:r>
            <a:r>
              <a:rPr kumimoji="1" lang="ja-JP" altLang="en-US" sz="800" dirty="0">
                <a:solidFill>
                  <a:schemeClr val="tx1"/>
                </a:solidFill>
                <a:latin typeface="BIZ UDPゴシック" panose="020B0400000000000000" pitchFamily="50" charset="-128"/>
                <a:ea typeface="BIZ UDPゴシック" panose="020B0400000000000000" pitchFamily="50" charset="-128"/>
              </a:rPr>
              <a:t>（</a:t>
            </a:r>
            <a:r>
              <a:rPr kumimoji="1" lang="en-US" altLang="ja-JP" sz="800" dirty="0">
                <a:solidFill>
                  <a:schemeClr val="tx1"/>
                </a:solidFill>
                <a:latin typeface="BIZ UDPゴシック" panose="020B0400000000000000" pitchFamily="50" charset="-128"/>
                <a:ea typeface="BIZ UDPゴシック" panose="020B0400000000000000" pitchFamily="50" charset="-128"/>
              </a:rPr>
              <a:t>Direct Air Capture</a:t>
            </a:r>
            <a:r>
              <a:rPr kumimoji="1" lang="ja-JP" altLang="en-US" sz="800" dirty="0">
                <a:solidFill>
                  <a:schemeClr val="tx1"/>
                </a:solidFill>
                <a:latin typeface="BIZ UDPゴシック" panose="020B0400000000000000" pitchFamily="50" charset="-128"/>
                <a:ea typeface="BIZ UDPゴシック" panose="020B0400000000000000" pitchFamily="50" charset="-128"/>
              </a:rPr>
              <a:t>）：空気中から直接</a:t>
            </a:r>
            <a:r>
              <a:rPr kumimoji="1" lang="en-US" altLang="ja-JP" sz="800" dirty="0">
                <a:solidFill>
                  <a:schemeClr val="tx1"/>
                </a:solidFill>
                <a:latin typeface="BIZ UDPゴシック" panose="020B0400000000000000" pitchFamily="50" charset="-128"/>
                <a:ea typeface="BIZ UDPゴシック" panose="020B0400000000000000" pitchFamily="50" charset="-128"/>
              </a:rPr>
              <a:t>CO</a:t>
            </a:r>
            <a:r>
              <a:rPr kumimoji="1" lang="ja-JP" altLang="en-US" sz="400" dirty="0">
                <a:solidFill>
                  <a:schemeClr val="tx1"/>
                </a:solidFill>
                <a:latin typeface="BIZ UDPゴシック" panose="020B0400000000000000" pitchFamily="50" charset="-128"/>
                <a:ea typeface="BIZ UDPゴシック" panose="020B0400000000000000" pitchFamily="50" charset="-128"/>
              </a:rPr>
              <a:t>２</a:t>
            </a:r>
            <a:r>
              <a:rPr kumimoji="1" lang="ja-JP" altLang="en-US" sz="800" dirty="0">
                <a:solidFill>
                  <a:schemeClr val="tx1"/>
                </a:solidFill>
                <a:latin typeface="BIZ UDPゴシック" panose="020B0400000000000000" pitchFamily="50" charset="-128"/>
                <a:ea typeface="BIZ UDPゴシック" panose="020B0400000000000000" pitchFamily="50" charset="-128"/>
              </a:rPr>
              <a:t>を回収する技術。 </a:t>
            </a:r>
            <a:endParaRPr kumimoji="1" lang="en-US" altLang="ja-JP" sz="800" dirty="0">
              <a:solidFill>
                <a:schemeClr val="tx1"/>
              </a:solidFill>
              <a:latin typeface="BIZ UDPゴシック" panose="020B0400000000000000" pitchFamily="50" charset="-128"/>
              <a:ea typeface="BIZ UDPゴシック" panose="020B0400000000000000" pitchFamily="50" charset="-128"/>
            </a:endParaRPr>
          </a:p>
          <a:p>
            <a:pPr lvl="0" defTabSz="959937">
              <a:defRPr/>
            </a:pPr>
            <a:r>
              <a:rPr kumimoji="1" lang="ja-JP" altLang="en-US" sz="800" dirty="0">
                <a:solidFill>
                  <a:schemeClr val="tx1"/>
                </a:solidFill>
                <a:latin typeface="BIZ UDPゴシック" panose="020B0400000000000000" pitchFamily="50" charset="-128"/>
                <a:ea typeface="BIZ UDPゴシック" panose="020B0400000000000000" pitchFamily="50" charset="-128"/>
              </a:rPr>
              <a:t>＊メタネーション</a:t>
            </a:r>
            <a:r>
              <a:rPr kumimoji="1" lang="en-US" altLang="ja-JP" sz="800" dirty="0">
                <a:solidFill>
                  <a:schemeClr val="tx1"/>
                </a:solidFill>
                <a:latin typeface="BIZ UDPゴシック" panose="020B0400000000000000" pitchFamily="50" charset="-128"/>
                <a:ea typeface="BIZ UDPゴシック" panose="020B0400000000000000" pitchFamily="50" charset="-128"/>
              </a:rPr>
              <a:t>:</a:t>
            </a:r>
            <a:r>
              <a:rPr kumimoji="1" lang="ja-JP" altLang="en-US" sz="800" dirty="0">
                <a:solidFill>
                  <a:schemeClr val="tx1"/>
                </a:solidFill>
                <a:latin typeface="BIZ UDPゴシック" panose="020B0400000000000000" pitchFamily="50" charset="-128"/>
                <a:ea typeface="BIZ UDPゴシック" panose="020B0400000000000000" pitchFamily="50" charset="-128"/>
              </a:rPr>
              <a:t>水素と</a:t>
            </a:r>
            <a:r>
              <a:rPr kumimoji="1" lang="en-US" altLang="ja-JP" sz="800" dirty="0">
                <a:solidFill>
                  <a:schemeClr val="tx1"/>
                </a:solidFill>
                <a:latin typeface="BIZ UDPゴシック" panose="020B0400000000000000" pitchFamily="50" charset="-128"/>
                <a:ea typeface="BIZ UDPゴシック" panose="020B0400000000000000" pitchFamily="50" charset="-128"/>
              </a:rPr>
              <a:t>CO</a:t>
            </a:r>
            <a:r>
              <a:rPr kumimoji="1" lang="ja-JP" altLang="en-US" sz="400" dirty="0">
                <a:solidFill>
                  <a:schemeClr val="tx1"/>
                </a:solidFill>
                <a:latin typeface="BIZ UDPゴシック" panose="020B0400000000000000" pitchFamily="50" charset="-128"/>
                <a:ea typeface="BIZ UDPゴシック" panose="020B0400000000000000" pitchFamily="50" charset="-128"/>
              </a:rPr>
              <a:t>２</a:t>
            </a:r>
            <a:r>
              <a:rPr kumimoji="1" lang="ja-JP" altLang="en-US" sz="800" dirty="0">
                <a:solidFill>
                  <a:schemeClr val="tx1"/>
                </a:solidFill>
                <a:latin typeface="BIZ UDPゴシック" panose="020B0400000000000000" pitchFamily="50" charset="-128"/>
                <a:ea typeface="BIZ UDPゴシック" panose="020B0400000000000000" pitchFamily="50" charset="-128"/>
              </a:rPr>
              <a:t>から天然ガスの主成分であるメタンを合成する技術。</a:t>
            </a:r>
          </a:p>
        </p:txBody>
      </p:sp>
      <p:pic>
        <p:nvPicPr>
          <p:cNvPr id="29" name="図 28">
            <a:extLst>
              <a:ext uri="{FF2B5EF4-FFF2-40B4-BE49-F238E27FC236}">
                <a16:creationId xmlns:a16="http://schemas.microsoft.com/office/drawing/2014/main" id="{C1DEE09D-D091-4572-ADCF-81BA9D18397F}"/>
              </a:ext>
            </a:extLst>
          </p:cNvPr>
          <p:cNvPicPr>
            <a:picLocks noChangeAspect="1"/>
          </p:cNvPicPr>
          <p:nvPr/>
        </p:nvPicPr>
        <p:blipFill>
          <a:blip r:embed="rId7"/>
          <a:stretch>
            <a:fillRect/>
          </a:stretch>
        </p:blipFill>
        <p:spPr>
          <a:xfrm>
            <a:off x="8431052" y="4631905"/>
            <a:ext cx="1109995" cy="1208661"/>
          </a:xfrm>
          <a:prstGeom prst="rect">
            <a:avLst/>
          </a:prstGeom>
        </p:spPr>
      </p:pic>
      <p:sp>
        <p:nvSpPr>
          <p:cNvPr id="31" name="テキスト ボックス 30">
            <a:extLst>
              <a:ext uri="{FF2B5EF4-FFF2-40B4-BE49-F238E27FC236}">
                <a16:creationId xmlns:a16="http://schemas.microsoft.com/office/drawing/2014/main" id="{0D76332B-AB4B-421A-A867-C6C6D9542B7D}"/>
              </a:ext>
            </a:extLst>
          </p:cNvPr>
          <p:cNvSpPr txBox="1"/>
          <p:nvPr/>
        </p:nvSpPr>
        <p:spPr>
          <a:xfrm>
            <a:off x="8484447" y="5754390"/>
            <a:ext cx="1315849" cy="257800"/>
          </a:xfrm>
          <a:prstGeom prst="rect">
            <a:avLst/>
          </a:prstGeom>
          <a:noFill/>
        </p:spPr>
        <p:txBody>
          <a:bodyPr wrap="square" lIns="0" tIns="0" rIns="0" bIns="0" rtlCol="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▲大阪湾</a:t>
            </a:r>
            <a:r>
              <a:rPr kumimoji="0" lang="en-US" altLang="ja-JP" sz="8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MOBA</a:t>
            </a:r>
            <a:r>
              <a:rPr kumimoji="0" lang="ja-JP" altLang="en-US" sz="8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リンク構想</a:t>
            </a:r>
          </a:p>
        </p:txBody>
      </p:sp>
    </p:spTree>
    <p:extLst>
      <p:ext uri="{BB962C8B-B14F-4D97-AF65-F5344CB8AC3E}">
        <p14:creationId xmlns:p14="http://schemas.microsoft.com/office/powerpoint/2010/main" val="1545365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a:extLst>
              <a:ext uri="{FF2B5EF4-FFF2-40B4-BE49-F238E27FC236}">
                <a16:creationId xmlns:a16="http://schemas.microsoft.com/office/drawing/2014/main" id="{731D8736-1F24-4DDD-BAE5-3D26FC93D64E}"/>
              </a:ext>
            </a:extLst>
          </p:cNvPr>
          <p:cNvGraphicFramePr>
            <a:graphicFrameLocks noGrp="1"/>
          </p:cNvGraphicFramePr>
          <p:nvPr>
            <p:extLst>
              <p:ext uri="{D42A27DB-BD31-4B8C-83A1-F6EECF244321}">
                <p14:modId xmlns:p14="http://schemas.microsoft.com/office/powerpoint/2010/main" val="2017186157"/>
              </p:ext>
            </p:extLst>
          </p:nvPr>
        </p:nvGraphicFramePr>
        <p:xfrm>
          <a:off x="280329" y="1603263"/>
          <a:ext cx="9540000" cy="4353037"/>
        </p:xfrm>
        <a:graphic>
          <a:graphicData uri="http://schemas.openxmlformats.org/drawingml/2006/table">
            <a:tbl>
              <a:tblPr>
                <a:tableStyleId>{2D5ABB26-0587-4C30-8999-92F81FD0307C}</a:tableStyleId>
              </a:tblPr>
              <a:tblGrid>
                <a:gridCol w="3180000">
                  <a:extLst>
                    <a:ext uri="{9D8B030D-6E8A-4147-A177-3AD203B41FA5}">
                      <a16:colId xmlns:a16="http://schemas.microsoft.com/office/drawing/2014/main" val="901775203"/>
                    </a:ext>
                  </a:extLst>
                </a:gridCol>
                <a:gridCol w="3180000">
                  <a:extLst>
                    <a:ext uri="{9D8B030D-6E8A-4147-A177-3AD203B41FA5}">
                      <a16:colId xmlns:a16="http://schemas.microsoft.com/office/drawing/2014/main" val="2895380761"/>
                    </a:ext>
                  </a:extLst>
                </a:gridCol>
                <a:gridCol w="3180000">
                  <a:extLst>
                    <a:ext uri="{9D8B030D-6E8A-4147-A177-3AD203B41FA5}">
                      <a16:colId xmlns:a16="http://schemas.microsoft.com/office/drawing/2014/main" val="925580270"/>
                    </a:ext>
                  </a:extLst>
                </a:gridCol>
              </a:tblGrid>
              <a:tr h="4353037">
                <a:tc>
                  <a:txBody>
                    <a:bodyPr/>
                    <a:lstStyle/>
                    <a:p>
                      <a:pPr marL="85725" indent="-85725" defTabSz="443194">
                        <a:lnSpc>
                          <a:spcPct val="100000"/>
                        </a:lnSpc>
                        <a:spcBef>
                          <a:spcPts val="0"/>
                        </a:spcBef>
                        <a:spcAft>
                          <a:spcPts val="0"/>
                        </a:spcAft>
                        <a:defRPr/>
                      </a:pPr>
                      <a:r>
                        <a:rPr lang="ja-JP" altLang="en-US" sz="1300" b="1" dirty="0">
                          <a:solidFill>
                            <a:schemeClr val="tx1"/>
                          </a:solidFill>
                          <a:latin typeface="BIZ UDPゴシック" panose="020B0400000000000000" pitchFamily="50" charset="-128"/>
                          <a:ea typeface="BIZ UDPゴシック" panose="020B0400000000000000" pitchFamily="50" charset="-128"/>
                        </a:rPr>
                        <a:t>□行動変容のための取組みの推進</a:t>
                      </a:r>
                      <a:endParaRPr lang="en-US" altLang="ja-JP" sz="1300" b="1" dirty="0">
                        <a:solidFill>
                          <a:schemeClr val="tx1"/>
                        </a:solidFill>
                        <a:latin typeface="BIZ UDPゴシック" panose="020B0400000000000000" pitchFamily="50" charset="-128"/>
                        <a:ea typeface="BIZ UDPゴシック" panose="020B0400000000000000" pitchFamily="50" charset="-128"/>
                      </a:endParaRPr>
                    </a:p>
                    <a:p>
                      <a:pPr marL="85725" marR="0" lvl="0" indent="-85725" algn="l" defTabSz="959937" rtl="0" eaLnBrk="1" fontAlgn="auto" latinLnBrk="0" hangingPunct="1">
                        <a:lnSpc>
                          <a:spcPct val="100000"/>
                        </a:lnSpc>
                        <a:spcBef>
                          <a:spcPts val="0"/>
                        </a:spcBef>
                        <a:spcAft>
                          <a:spcPts val="0"/>
                        </a:spcAft>
                        <a:buClrTx/>
                        <a:buSzTx/>
                        <a:buFontTx/>
                        <a:buNone/>
                        <a:tabLst/>
                        <a:defRPr/>
                      </a:pPr>
                      <a:r>
                        <a:rPr lang="ja-JP" altLang="en-US" sz="1100" u="none" dirty="0">
                          <a:solidFill>
                            <a:schemeClr val="tx1"/>
                          </a:solidFill>
                          <a:latin typeface="BIZ UDPゴシック" panose="020B0400000000000000" pitchFamily="50" charset="-128"/>
                          <a:ea typeface="BIZ UDPゴシック" panose="020B0400000000000000" pitchFamily="50" charset="-128"/>
                        </a:rPr>
                        <a:t>・脱炭素経営宣言登録制度の運用を開始</a:t>
                      </a:r>
                      <a:endParaRPr lang="en-US" altLang="ja-JP" sz="1100" u="none" strike="noStrike" dirty="0">
                        <a:solidFill>
                          <a:schemeClr val="tx1"/>
                        </a:solidFill>
                        <a:latin typeface="BIZ UDPゴシック" panose="020B0400000000000000" pitchFamily="50" charset="-128"/>
                        <a:ea typeface="BIZ UDPゴシック" panose="020B0400000000000000" pitchFamily="50" charset="-128"/>
                      </a:endParaRPr>
                    </a:p>
                    <a:p>
                      <a:pPr marL="85725" marR="0" lvl="0" indent="-85725" algn="l" defTabSz="959937" rtl="0" eaLnBrk="1" fontAlgn="auto" latinLnBrk="0" hangingPunct="1">
                        <a:lnSpc>
                          <a:spcPct val="100000"/>
                        </a:lnSpc>
                        <a:spcBef>
                          <a:spcPts val="0"/>
                        </a:spcBef>
                        <a:spcAft>
                          <a:spcPts val="0"/>
                        </a:spcAft>
                        <a:buClrTx/>
                        <a:buSzTx/>
                        <a:buFontTx/>
                        <a:buNone/>
                        <a:tabLst/>
                        <a:defRPr/>
                      </a:pPr>
                      <a:r>
                        <a:rPr lang="ja-JP" altLang="en-US" sz="1100" dirty="0">
                          <a:solidFill>
                            <a:schemeClr val="tx1"/>
                          </a:solidFill>
                          <a:latin typeface="BIZ UDPゴシック" panose="020B0400000000000000" pitchFamily="50" charset="-128"/>
                          <a:ea typeface="BIZ UDPゴシック" panose="020B0400000000000000" pitchFamily="50" charset="-128"/>
                        </a:rPr>
                        <a:t>・</a:t>
                      </a:r>
                      <a:r>
                        <a:rPr lang="en-US" altLang="ja-JP" sz="1100" dirty="0">
                          <a:solidFill>
                            <a:schemeClr val="tx1"/>
                          </a:solidFill>
                          <a:latin typeface="BIZ UDPゴシック" panose="020B0400000000000000" pitchFamily="50" charset="-128"/>
                          <a:ea typeface="BIZ UDPゴシック" panose="020B0400000000000000" pitchFamily="50" charset="-128"/>
                        </a:rPr>
                        <a:t>CO</a:t>
                      </a:r>
                      <a:r>
                        <a:rPr lang="en-US" altLang="ja-JP" sz="1100" baseline="-25000" dirty="0">
                          <a:solidFill>
                            <a:schemeClr val="tx1"/>
                          </a:solidFill>
                          <a:latin typeface="BIZ UDPゴシック" panose="020B0400000000000000" pitchFamily="50" charset="-128"/>
                          <a:ea typeface="BIZ UDPゴシック" panose="020B0400000000000000" pitchFamily="50" charset="-128"/>
                        </a:rPr>
                        <a:t>2</a:t>
                      </a:r>
                      <a:r>
                        <a:rPr lang="ja-JP" altLang="en-US" sz="1100" dirty="0">
                          <a:solidFill>
                            <a:schemeClr val="tx1"/>
                          </a:solidFill>
                          <a:latin typeface="BIZ UDPゴシック" panose="020B0400000000000000" pitchFamily="50" charset="-128"/>
                          <a:ea typeface="BIZ UDPゴシック" panose="020B0400000000000000" pitchFamily="50" charset="-128"/>
                        </a:rPr>
                        <a:t>削減分</a:t>
                      </a:r>
                      <a:r>
                        <a:rPr lang="ja-JP" altLang="en-US" sz="1100" u="none" strike="noStrike" dirty="0">
                          <a:solidFill>
                            <a:schemeClr val="tx1"/>
                          </a:solidFill>
                          <a:latin typeface="BIZ UDPゴシック" panose="020B0400000000000000" pitchFamily="50" charset="-128"/>
                          <a:ea typeface="BIZ UDPゴシック" panose="020B0400000000000000" pitchFamily="50" charset="-128"/>
                        </a:rPr>
                        <a:t>を</a:t>
                      </a:r>
                      <a:r>
                        <a:rPr lang="ja-JP" altLang="en-US" sz="1100" dirty="0">
                          <a:solidFill>
                            <a:schemeClr val="tx1"/>
                          </a:solidFill>
                          <a:latin typeface="BIZ UDPゴシック" panose="020B0400000000000000" pitchFamily="50" charset="-128"/>
                          <a:ea typeface="BIZ UDPゴシック" panose="020B0400000000000000" pitchFamily="50" charset="-128"/>
                        </a:rPr>
                        <a:t>クレジット化し、万博への寄付につなげる事業の推進</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85725" marR="0" lvl="0" indent="-85725" algn="l" defTabSz="959937" rtl="0" eaLnBrk="1" fontAlgn="auto" latinLnBrk="0" hangingPunct="1">
                        <a:lnSpc>
                          <a:spcPct val="100000"/>
                        </a:lnSpc>
                        <a:spcBef>
                          <a:spcPts val="0"/>
                        </a:spcBef>
                        <a:spcAft>
                          <a:spcPts val="0"/>
                        </a:spcAft>
                        <a:buClrTx/>
                        <a:buSzTx/>
                        <a:buFontTx/>
                        <a:buNone/>
                        <a:tabLst/>
                        <a:defRPr/>
                      </a:pPr>
                      <a:r>
                        <a:rPr lang="ja-JP" altLang="en-US" sz="1100" dirty="0">
                          <a:solidFill>
                            <a:schemeClr val="tx1"/>
                          </a:solidFill>
                          <a:latin typeface="BIZ UDPゴシック" panose="020B0400000000000000" pitchFamily="50" charset="-128"/>
                          <a:ea typeface="BIZ UDPゴシック" panose="020B0400000000000000" pitchFamily="50" charset="-128"/>
                        </a:rPr>
                        <a:t>・カーボンフットプリント（</a:t>
                      </a:r>
                      <a:r>
                        <a:rPr lang="en-US" altLang="ja-JP" sz="1100" dirty="0">
                          <a:solidFill>
                            <a:schemeClr val="tx1"/>
                          </a:solidFill>
                          <a:latin typeface="BIZ UDPゴシック" panose="020B0400000000000000" pitchFamily="50" charset="-128"/>
                          <a:ea typeface="BIZ UDPゴシック" panose="020B0400000000000000" pitchFamily="50" charset="-128"/>
                        </a:rPr>
                        <a:t>CFP</a:t>
                      </a:r>
                      <a:r>
                        <a:rPr lang="ja-JP" altLang="en-US" sz="1100" dirty="0">
                          <a:solidFill>
                            <a:schemeClr val="tx1"/>
                          </a:solidFill>
                          <a:latin typeface="BIZ UDPゴシック" panose="020B0400000000000000" pitchFamily="50" charset="-128"/>
                          <a:ea typeface="BIZ UDPゴシック" panose="020B0400000000000000" pitchFamily="50" charset="-128"/>
                        </a:rPr>
                        <a:t>）を活用した農産品等の</a:t>
                      </a:r>
                      <a:r>
                        <a:rPr kumimoji="1" lang="en-US" altLang="ja-JP" sz="1100" u="none" dirty="0">
                          <a:solidFill>
                            <a:schemeClr val="tx1"/>
                          </a:solidFill>
                          <a:latin typeface="BIZ UDPゴシック" panose="020B0400000000000000" pitchFamily="50" charset="-128"/>
                          <a:ea typeface="BIZ UDPゴシック" panose="020B0400000000000000" pitchFamily="50" charset="-128"/>
                        </a:rPr>
                        <a:t>CO</a:t>
                      </a:r>
                      <a:r>
                        <a:rPr kumimoji="1" lang="ja-JP" altLang="en-US" sz="800" u="none" dirty="0">
                          <a:solidFill>
                            <a:schemeClr val="tx1"/>
                          </a:solidFill>
                          <a:latin typeface="BIZ UDPゴシック" panose="020B0400000000000000" pitchFamily="50" charset="-128"/>
                          <a:ea typeface="BIZ UDPゴシック" panose="020B0400000000000000" pitchFamily="50" charset="-128"/>
                        </a:rPr>
                        <a:t>２</a:t>
                      </a:r>
                      <a:r>
                        <a:rPr lang="ja-JP" altLang="en-US" sz="1100" dirty="0">
                          <a:solidFill>
                            <a:schemeClr val="tx1"/>
                          </a:solidFill>
                          <a:latin typeface="BIZ UDPゴシック" panose="020B0400000000000000" pitchFamily="50" charset="-128"/>
                          <a:ea typeface="BIZ UDPゴシック" panose="020B0400000000000000" pitchFamily="50" charset="-128"/>
                        </a:rPr>
                        <a:t>見える化</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85725" marR="0" lvl="0" indent="-85725" algn="l" defTabSz="959937" rtl="0" eaLnBrk="1" fontAlgn="auto" latinLnBrk="0" hangingPunct="1">
                        <a:lnSpc>
                          <a:spcPct val="100000"/>
                        </a:lnSpc>
                        <a:spcBef>
                          <a:spcPts val="0"/>
                        </a:spcBef>
                        <a:spcAft>
                          <a:spcPts val="0"/>
                        </a:spcAft>
                        <a:buClrTx/>
                        <a:buSzTx/>
                        <a:buFontTx/>
                        <a:buNone/>
                        <a:tabLst/>
                        <a:defRPr/>
                      </a:pPr>
                      <a:r>
                        <a:rPr lang="ja-JP" altLang="en-US" sz="1100" dirty="0">
                          <a:solidFill>
                            <a:schemeClr val="tx1"/>
                          </a:solidFill>
                          <a:latin typeface="BIZ UDPゴシック" panose="020B0400000000000000" pitchFamily="50" charset="-128"/>
                          <a:ea typeface="BIZ UDPゴシック" panose="020B0400000000000000" pitchFamily="50" charset="-128"/>
                        </a:rPr>
                        <a:t>・環境に配慮した製品、サービスの選択を促す</a:t>
                      </a:r>
                      <a:r>
                        <a:rPr lang="ja-JP" altLang="en-US" sz="1100" b="0" dirty="0">
                          <a:solidFill>
                            <a:schemeClr val="tx1"/>
                          </a:solidFill>
                          <a:latin typeface="BIZ UDPゴシック" panose="020B0400000000000000" pitchFamily="50" charset="-128"/>
                          <a:ea typeface="BIZ UDPゴシック" panose="020B0400000000000000" pitchFamily="50" charset="-128"/>
                        </a:rPr>
                        <a:t>取組みと</a:t>
                      </a:r>
                      <a:r>
                        <a:rPr lang="ja-JP" altLang="en-US" sz="1100" dirty="0">
                          <a:solidFill>
                            <a:schemeClr val="tx1"/>
                          </a:solidFill>
                          <a:latin typeface="BIZ UDPゴシック" panose="020B0400000000000000" pitchFamily="50" charset="-128"/>
                          <a:ea typeface="BIZ UDPゴシック" panose="020B0400000000000000" pitchFamily="50" charset="-128"/>
                        </a:rPr>
                        <a:t>ポイント制度の拡大</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72000" indent="0">
                        <a:lnSpc>
                          <a:spcPct val="100000"/>
                        </a:lnSpc>
                        <a:spcBef>
                          <a:spcPts val="0"/>
                        </a:spcBef>
                        <a:spcAft>
                          <a:spcPts val="0"/>
                        </a:spcAft>
                        <a:defRPr/>
                      </a:pPr>
                      <a:endParaRPr lang="en-US" altLang="ja-JP" sz="1100" u="none" strike="noStrike"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85725" indent="-85725">
                        <a:lnSpc>
                          <a:spcPct val="100000"/>
                        </a:lnSpc>
                        <a:spcBef>
                          <a:spcPts val="0"/>
                        </a:spcBef>
                        <a:spcAft>
                          <a:spcPts val="0"/>
                        </a:spcAft>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□行動変容のための取組みの推進</a:t>
                      </a:r>
                    </a:p>
                    <a:p>
                      <a:pPr marL="0" indent="0">
                        <a:lnSpc>
                          <a:spcPct val="100000"/>
                        </a:lnSpc>
                        <a:spcBef>
                          <a:spcPts val="0"/>
                        </a:spcBef>
                        <a:spcAft>
                          <a:spcPts val="0"/>
                        </a:spcAft>
                      </a:pPr>
                      <a:endParaRPr kumimoji="1" lang="en-US" altLang="ja-JP" sz="6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u="none" dirty="0">
                          <a:solidFill>
                            <a:schemeClr val="tx1"/>
                          </a:solidFill>
                          <a:latin typeface="BIZ UDPゴシック" panose="020B0400000000000000" pitchFamily="50" charset="-128"/>
                          <a:ea typeface="BIZ UDPゴシック" panose="020B0400000000000000" pitchFamily="50" charset="-128"/>
                        </a:rPr>
                        <a:t>・府域における脱炭素経営と</a:t>
                      </a:r>
                      <a:r>
                        <a:rPr kumimoji="1" lang="en-US" altLang="ja-JP" sz="1100" u="none" dirty="0">
                          <a:solidFill>
                            <a:schemeClr val="tx1"/>
                          </a:solidFill>
                          <a:latin typeface="BIZ UDPゴシック" panose="020B0400000000000000" pitchFamily="50" charset="-128"/>
                          <a:ea typeface="BIZ UDPゴシック" panose="020B0400000000000000" pitchFamily="50" charset="-128"/>
                        </a:rPr>
                        <a:t>ESG</a:t>
                      </a:r>
                      <a:r>
                        <a:rPr kumimoji="1" lang="ja-JP" altLang="en-US" sz="1100" u="none" dirty="0">
                          <a:solidFill>
                            <a:schemeClr val="tx1"/>
                          </a:solidFill>
                          <a:latin typeface="BIZ UDPゴシック" panose="020B0400000000000000" pitchFamily="50" charset="-128"/>
                          <a:ea typeface="BIZ UDPゴシック" panose="020B0400000000000000" pitchFamily="50" charset="-128"/>
                        </a:rPr>
                        <a:t>投融資の促進</a:t>
                      </a:r>
                      <a:endParaRPr kumimoji="1"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u="none" dirty="0">
                          <a:solidFill>
                            <a:schemeClr val="tx1"/>
                          </a:solidFill>
                          <a:latin typeface="BIZ UDPゴシック" panose="020B0400000000000000" pitchFamily="50" charset="-128"/>
                          <a:ea typeface="BIZ UDPゴシック" panose="020B0400000000000000" pitchFamily="50" charset="-128"/>
                        </a:rPr>
                        <a:t>・</a:t>
                      </a:r>
                      <a:r>
                        <a:rPr kumimoji="1" lang="en-US" altLang="ja-JP" sz="1100" u="none" dirty="0">
                          <a:solidFill>
                            <a:schemeClr val="tx1"/>
                          </a:solidFill>
                          <a:latin typeface="BIZ UDPゴシック" panose="020B0400000000000000" pitchFamily="50" charset="-128"/>
                          <a:ea typeface="BIZ UDPゴシック" panose="020B0400000000000000" pitchFamily="50" charset="-128"/>
                        </a:rPr>
                        <a:t>CO</a:t>
                      </a:r>
                      <a:r>
                        <a:rPr kumimoji="1" lang="ja-JP" altLang="en-US" sz="800" u="none" dirty="0">
                          <a:solidFill>
                            <a:schemeClr val="tx1"/>
                          </a:solidFill>
                          <a:latin typeface="BIZ UDPゴシック" panose="020B0400000000000000" pitchFamily="50" charset="-128"/>
                          <a:ea typeface="BIZ UDPゴシック" panose="020B0400000000000000" pitchFamily="50" charset="-128"/>
                        </a:rPr>
                        <a:t>２</a:t>
                      </a:r>
                      <a:r>
                        <a:rPr kumimoji="1" lang="ja-JP" altLang="en-US" sz="1100" u="none" dirty="0">
                          <a:solidFill>
                            <a:schemeClr val="tx1"/>
                          </a:solidFill>
                          <a:latin typeface="BIZ UDPゴシック" panose="020B0400000000000000" pitchFamily="50" charset="-128"/>
                          <a:ea typeface="BIZ UDPゴシック" panose="020B0400000000000000" pitchFamily="50" charset="-128"/>
                        </a:rPr>
                        <a:t>排出量の見える化を行う製品の</a:t>
                      </a:r>
                    </a:p>
                    <a:p>
                      <a:pPr marL="0" indent="0">
                        <a:lnSpc>
                          <a:spcPct val="100000"/>
                        </a:lnSpc>
                        <a:spcBef>
                          <a:spcPts val="0"/>
                        </a:spcBef>
                        <a:spcAft>
                          <a:spcPts val="0"/>
                        </a:spcAft>
                      </a:pPr>
                      <a:r>
                        <a:rPr kumimoji="1" lang="ja-JP" altLang="en-US" sz="1100" u="none" dirty="0">
                          <a:solidFill>
                            <a:schemeClr val="tx1"/>
                          </a:solidFill>
                          <a:latin typeface="BIZ UDPゴシック" panose="020B0400000000000000" pitchFamily="50" charset="-128"/>
                          <a:ea typeface="BIZ UDPゴシック" panose="020B0400000000000000" pitchFamily="50" charset="-128"/>
                        </a:rPr>
                        <a:t>　拡大やポイント制度の展開</a:t>
                      </a:r>
                      <a:endParaRPr kumimoji="1"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b="0" u="none" dirty="0">
                          <a:solidFill>
                            <a:schemeClr val="tx1"/>
                          </a:solidFill>
                          <a:latin typeface="BIZ UDPゴシック" panose="020B0400000000000000" pitchFamily="50" charset="-128"/>
                          <a:ea typeface="BIZ UDPゴシック" panose="020B0400000000000000" pitchFamily="50" charset="-128"/>
                        </a:rPr>
                        <a:t>・大阪への旅行者の</a:t>
                      </a:r>
                      <a:r>
                        <a:rPr kumimoji="1" lang="en-US" altLang="ja-JP" sz="1100" u="none" dirty="0">
                          <a:solidFill>
                            <a:schemeClr val="tx1"/>
                          </a:solidFill>
                          <a:latin typeface="BIZ UDPゴシック" panose="020B0400000000000000" pitchFamily="50" charset="-128"/>
                          <a:ea typeface="BIZ UDPゴシック" panose="020B0400000000000000" pitchFamily="50" charset="-128"/>
                        </a:rPr>
                        <a:t>CO</a:t>
                      </a:r>
                      <a:r>
                        <a:rPr kumimoji="1" lang="ja-JP" altLang="en-US" sz="800" u="none" dirty="0">
                          <a:solidFill>
                            <a:schemeClr val="tx1"/>
                          </a:solidFill>
                          <a:latin typeface="BIZ UDPゴシック" panose="020B0400000000000000" pitchFamily="50" charset="-128"/>
                          <a:ea typeface="BIZ UDPゴシック" panose="020B0400000000000000" pitchFamily="50" charset="-128"/>
                        </a:rPr>
                        <a:t>２</a:t>
                      </a:r>
                      <a:r>
                        <a:rPr kumimoji="1" lang="ja-JP" altLang="en-US" sz="1100" b="0" u="none" dirty="0">
                          <a:solidFill>
                            <a:schemeClr val="tx1"/>
                          </a:solidFill>
                          <a:latin typeface="BIZ UDPゴシック" panose="020B0400000000000000" pitchFamily="50" charset="-128"/>
                          <a:ea typeface="BIZ UDPゴシック" panose="020B0400000000000000" pitchFamily="50" charset="-128"/>
                        </a:rPr>
                        <a:t>排出量の見える化</a:t>
                      </a:r>
                    </a:p>
                    <a:p>
                      <a:pPr marL="0" indent="0" defTabSz="443194">
                        <a:lnSpc>
                          <a:spcPct val="100000"/>
                        </a:lnSpc>
                        <a:spcBef>
                          <a:spcPts val="0"/>
                        </a:spcBef>
                        <a:spcAft>
                          <a:spcPts val="0"/>
                        </a:spcAft>
                        <a:defRPr/>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85725" indent="-85725">
                        <a:lnSpc>
                          <a:spcPct val="100000"/>
                        </a:lnSpc>
                        <a:spcBef>
                          <a:spcPts val="0"/>
                        </a:spcBef>
                        <a:spcAft>
                          <a:spcPts val="0"/>
                        </a:spcAft>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□大阪の脱炭素経営を世界のモデルに</a:t>
                      </a:r>
                      <a:endParaRPr kumimoji="1" lang="en-US" altLang="ja-JP" sz="600" b="1"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buFont typeface="+mj-lt"/>
                        <a:buNone/>
                      </a:pPr>
                      <a:r>
                        <a:rPr kumimoji="1" lang="ja-JP" altLang="en-US" sz="1100" dirty="0">
                          <a:solidFill>
                            <a:schemeClr val="tx1"/>
                          </a:solidFill>
                          <a:latin typeface="BIZ UDPゴシック" panose="020B0400000000000000" pitchFamily="50" charset="-128"/>
                          <a:ea typeface="BIZ UDPゴシック" panose="020B0400000000000000" pitchFamily="50" charset="-128"/>
                        </a:rPr>
                        <a:t>・事業者によるカーボンニュートラルの取組み強 </a:t>
                      </a:r>
                      <a:br>
                        <a:rPr kumimoji="1" lang="en-US" altLang="ja-JP" sz="1100" dirty="0">
                          <a:solidFill>
                            <a:schemeClr val="tx1"/>
                          </a:solidFill>
                          <a:latin typeface="BIZ UDPゴシック" panose="020B0400000000000000" pitchFamily="50" charset="-128"/>
                          <a:ea typeface="BIZ UDPゴシック" panose="020B0400000000000000" pitchFamily="50" charset="-128"/>
                        </a:rPr>
                      </a:br>
                      <a:r>
                        <a:rPr kumimoji="1" lang="en-US" altLang="ja-JP" sz="1100" dirty="0">
                          <a:solidFill>
                            <a:schemeClr val="tx1"/>
                          </a:solidFill>
                          <a:latin typeface="BIZ UDPゴシック" panose="020B0400000000000000" pitchFamily="50" charset="-128"/>
                          <a:ea typeface="BIZ UDPゴシック" panose="020B0400000000000000" pitchFamily="50" charset="-128"/>
                        </a:rPr>
                        <a:t> </a:t>
                      </a:r>
                      <a:r>
                        <a:rPr kumimoji="1" lang="ja-JP" altLang="en-US" sz="1100" dirty="0">
                          <a:solidFill>
                            <a:schemeClr val="tx1"/>
                          </a:solidFill>
                          <a:latin typeface="BIZ UDPゴシック" panose="020B0400000000000000" pitchFamily="50" charset="-128"/>
                          <a:ea typeface="BIZ UDPゴシック" panose="020B0400000000000000" pitchFamily="50" charset="-128"/>
                        </a:rPr>
                        <a:t>化</a:t>
                      </a:r>
                    </a:p>
                    <a:p>
                      <a:pPr marL="0" indent="0">
                        <a:lnSpc>
                          <a:spcPct val="100000"/>
                        </a:lnSpc>
                        <a:spcBef>
                          <a:spcPts val="0"/>
                        </a:spcBef>
                        <a:spcAft>
                          <a:spcPts val="0"/>
                        </a:spcAft>
                        <a:buFont typeface="+mj-lt"/>
                        <a:buNone/>
                      </a:pPr>
                      <a:r>
                        <a:rPr kumimoji="1" lang="ja-JP" altLang="en-US" sz="1100" dirty="0">
                          <a:solidFill>
                            <a:schemeClr val="tx1"/>
                          </a:solidFill>
                          <a:latin typeface="BIZ UDPゴシック" panose="020B0400000000000000" pitchFamily="50" charset="-128"/>
                          <a:ea typeface="BIZ UDPゴシック" panose="020B0400000000000000" pitchFamily="50" charset="-128"/>
                        </a:rPr>
                        <a:t>・事業者による</a:t>
                      </a:r>
                      <a:r>
                        <a:rPr kumimoji="1" lang="en-US" altLang="ja-JP" sz="1100" u="none" dirty="0">
                          <a:solidFill>
                            <a:schemeClr val="tx1"/>
                          </a:solidFill>
                          <a:latin typeface="BIZ UDPゴシック" panose="020B0400000000000000" pitchFamily="50" charset="-128"/>
                          <a:ea typeface="BIZ UDPゴシック" panose="020B0400000000000000" pitchFamily="50" charset="-128"/>
                        </a:rPr>
                        <a:t>CO</a:t>
                      </a:r>
                      <a:r>
                        <a:rPr kumimoji="1" lang="ja-JP" altLang="en-US" sz="800" u="none" dirty="0">
                          <a:solidFill>
                            <a:schemeClr val="tx1"/>
                          </a:solidFill>
                          <a:latin typeface="BIZ UDPゴシック" panose="020B0400000000000000" pitchFamily="50" charset="-128"/>
                          <a:ea typeface="BIZ UDPゴシック" panose="020B0400000000000000" pitchFamily="50" charset="-128"/>
                        </a:rPr>
                        <a:t>２</a:t>
                      </a:r>
                      <a:r>
                        <a:rPr kumimoji="1" lang="ja-JP" altLang="en-US" sz="1100" dirty="0">
                          <a:solidFill>
                            <a:schemeClr val="tx1"/>
                          </a:solidFill>
                          <a:latin typeface="BIZ UDPゴシック" panose="020B0400000000000000" pitchFamily="50" charset="-128"/>
                          <a:ea typeface="BIZ UDPゴシック" panose="020B0400000000000000" pitchFamily="50" charset="-128"/>
                        </a:rPr>
                        <a:t>排出削減対策の積極的な実</a:t>
                      </a:r>
                      <a:br>
                        <a:rPr kumimoji="1" lang="en-US" altLang="ja-JP" sz="1100" dirty="0">
                          <a:solidFill>
                            <a:schemeClr val="tx1"/>
                          </a:solidFill>
                          <a:latin typeface="BIZ UDPゴシック" panose="020B0400000000000000" pitchFamily="50" charset="-128"/>
                          <a:ea typeface="BIZ UDPゴシック" panose="020B0400000000000000" pitchFamily="50" charset="-128"/>
                        </a:rPr>
                      </a:br>
                      <a:r>
                        <a:rPr kumimoji="1" lang="en-US" altLang="ja-JP" sz="1100" dirty="0">
                          <a:solidFill>
                            <a:schemeClr val="tx1"/>
                          </a:solidFill>
                          <a:latin typeface="BIZ UDPゴシック" panose="020B0400000000000000" pitchFamily="50" charset="-128"/>
                          <a:ea typeface="BIZ UDPゴシック" panose="020B0400000000000000" pitchFamily="50" charset="-128"/>
                        </a:rPr>
                        <a:t> </a:t>
                      </a:r>
                      <a:r>
                        <a:rPr kumimoji="1" lang="ja-JP" altLang="en-US" sz="1100" dirty="0">
                          <a:solidFill>
                            <a:schemeClr val="tx1"/>
                          </a:solidFill>
                          <a:latin typeface="BIZ UDPゴシック" panose="020B0400000000000000" pitchFamily="50" charset="-128"/>
                          <a:ea typeface="BIZ UDPゴシック" panose="020B0400000000000000" pitchFamily="50" charset="-128"/>
                        </a:rPr>
                        <a:t>施及びクレジット活用の活性化</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buFont typeface="+mj-lt"/>
                        <a:buNone/>
                      </a:pPr>
                      <a:r>
                        <a:rPr kumimoji="1" lang="ja-JP" altLang="en-US" sz="1100" dirty="0">
                          <a:solidFill>
                            <a:schemeClr val="tx1"/>
                          </a:solidFill>
                          <a:latin typeface="BIZ UDPゴシック" panose="020B0400000000000000" pitchFamily="50" charset="-128"/>
                          <a:ea typeface="BIZ UDPゴシック" panose="020B0400000000000000" pitchFamily="50" charset="-128"/>
                        </a:rPr>
                        <a:t>・サプライチェーンに連なる広範な裾野の中小事</a:t>
                      </a:r>
                      <a:br>
                        <a:rPr kumimoji="1" lang="en-US" altLang="ja-JP" sz="1100" dirty="0">
                          <a:solidFill>
                            <a:schemeClr val="tx1"/>
                          </a:solidFill>
                          <a:latin typeface="BIZ UDPゴシック" panose="020B0400000000000000" pitchFamily="50" charset="-128"/>
                          <a:ea typeface="BIZ UDPゴシック" panose="020B0400000000000000" pitchFamily="50" charset="-128"/>
                        </a:rPr>
                      </a:br>
                      <a:r>
                        <a:rPr kumimoji="1" lang="en-US" altLang="ja-JP" sz="1100" dirty="0">
                          <a:solidFill>
                            <a:schemeClr val="tx1"/>
                          </a:solidFill>
                          <a:latin typeface="BIZ UDPゴシック" panose="020B0400000000000000" pitchFamily="50" charset="-128"/>
                          <a:ea typeface="BIZ UDPゴシック" panose="020B0400000000000000" pitchFamily="50" charset="-128"/>
                        </a:rPr>
                        <a:t> </a:t>
                      </a:r>
                      <a:r>
                        <a:rPr kumimoji="1" lang="ja-JP" altLang="en-US" sz="1100" dirty="0">
                          <a:solidFill>
                            <a:schemeClr val="tx1"/>
                          </a:solidFill>
                          <a:latin typeface="BIZ UDPゴシック" panose="020B0400000000000000" pitchFamily="50" charset="-128"/>
                          <a:ea typeface="BIZ UDPゴシック" panose="020B0400000000000000" pitchFamily="50" charset="-128"/>
                        </a:rPr>
                        <a:t>業者へも脱炭素経営が浸透</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buFont typeface="+mj-lt"/>
                        <a:buNone/>
                      </a:pPr>
                      <a:r>
                        <a:rPr kumimoji="1" lang="ja-JP" altLang="en-US" sz="1100" dirty="0">
                          <a:solidFill>
                            <a:schemeClr val="tx1"/>
                          </a:solidFill>
                          <a:latin typeface="BIZ UDPゴシック" panose="020B0400000000000000" pitchFamily="50" charset="-128"/>
                          <a:ea typeface="BIZ UDPゴシック" panose="020B0400000000000000" pitchFamily="50" charset="-128"/>
                        </a:rPr>
                        <a:t>・事業者への資金供給手法として</a:t>
                      </a:r>
                      <a:r>
                        <a:rPr kumimoji="1" lang="en-US" altLang="ja-JP" sz="1100" dirty="0">
                          <a:solidFill>
                            <a:schemeClr val="tx1"/>
                          </a:solidFill>
                          <a:latin typeface="BIZ UDPゴシック" panose="020B0400000000000000" pitchFamily="50" charset="-128"/>
                          <a:ea typeface="BIZ UDPゴシック" panose="020B0400000000000000" pitchFamily="50" charset="-128"/>
                        </a:rPr>
                        <a:t>ESG</a:t>
                      </a:r>
                      <a:r>
                        <a:rPr kumimoji="1" lang="ja-JP" altLang="en-US" sz="1100" dirty="0">
                          <a:solidFill>
                            <a:schemeClr val="tx1"/>
                          </a:solidFill>
                          <a:latin typeface="BIZ UDPゴシック" panose="020B0400000000000000" pitchFamily="50" charset="-128"/>
                          <a:ea typeface="BIZ UDPゴシック" panose="020B0400000000000000" pitchFamily="50" charset="-128"/>
                        </a:rPr>
                        <a:t>投融資が</a:t>
                      </a:r>
                      <a:br>
                        <a:rPr kumimoji="1" lang="en-US" altLang="ja-JP" sz="1100" dirty="0">
                          <a:solidFill>
                            <a:schemeClr val="tx1"/>
                          </a:solidFill>
                          <a:latin typeface="BIZ UDPゴシック" panose="020B0400000000000000" pitchFamily="50" charset="-128"/>
                          <a:ea typeface="BIZ UDPゴシック" panose="020B0400000000000000" pitchFamily="50" charset="-128"/>
                        </a:rPr>
                      </a:br>
                      <a:r>
                        <a:rPr kumimoji="1" lang="en-US" altLang="ja-JP" sz="1100" dirty="0">
                          <a:solidFill>
                            <a:schemeClr val="tx1"/>
                          </a:solidFill>
                          <a:latin typeface="BIZ UDPゴシック" panose="020B0400000000000000" pitchFamily="50" charset="-128"/>
                          <a:ea typeface="BIZ UDPゴシック" panose="020B0400000000000000" pitchFamily="50" charset="-128"/>
                        </a:rPr>
                        <a:t> </a:t>
                      </a:r>
                      <a:r>
                        <a:rPr kumimoji="1" lang="ja-JP" altLang="en-US" sz="1100" dirty="0">
                          <a:solidFill>
                            <a:schemeClr val="tx1"/>
                          </a:solidFill>
                          <a:latin typeface="BIZ UDPゴシック" panose="020B0400000000000000" pitchFamily="50" charset="-128"/>
                          <a:ea typeface="BIZ UDPゴシック" panose="020B0400000000000000" pitchFamily="50" charset="-128"/>
                        </a:rPr>
                        <a:t>普及</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□脱炭素行動の定着</a:t>
                      </a:r>
                    </a:p>
                    <a:p>
                      <a:pPr marL="0" indent="0">
                        <a:lnSpc>
                          <a:spcPct val="100000"/>
                        </a:lnSpc>
                        <a:spcBef>
                          <a:spcPts val="0"/>
                        </a:spcBef>
                        <a:spcAft>
                          <a:spcPts val="0"/>
                        </a:spcAft>
                        <a:buFontTx/>
                        <a:buNone/>
                      </a:pPr>
                      <a:r>
                        <a:rPr kumimoji="1" lang="ja-JP" altLang="en-US" sz="1100" dirty="0">
                          <a:solidFill>
                            <a:schemeClr val="tx1"/>
                          </a:solidFill>
                          <a:latin typeface="BIZ UDPゴシック" panose="020B0400000000000000" pitchFamily="50" charset="-128"/>
                          <a:ea typeface="BIZ UDPゴシック" panose="020B0400000000000000" pitchFamily="50" charset="-128"/>
                        </a:rPr>
                        <a:t>・日常生活における幅広い製品やサービス等にお </a:t>
                      </a:r>
                      <a:br>
                        <a:rPr kumimoji="1" lang="en-US" altLang="ja-JP" sz="1100" dirty="0">
                          <a:solidFill>
                            <a:schemeClr val="tx1"/>
                          </a:solidFill>
                          <a:latin typeface="BIZ UDPゴシック" panose="020B0400000000000000" pitchFamily="50" charset="-128"/>
                          <a:ea typeface="BIZ UDPゴシック" panose="020B0400000000000000" pitchFamily="50" charset="-128"/>
                        </a:rPr>
                      </a:br>
                      <a:r>
                        <a:rPr kumimoji="1" lang="en-US" altLang="ja-JP" sz="1100" dirty="0">
                          <a:solidFill>
                            <a:schemeClr val="tx1"/>
                          </a:solidFill>
                          <a:latin typeface="BIZ UDPゴシック" panose="020B0400000000000000" pitchFamily="50" charset="-128"/>
                          <a:ea typeface="BIZ UDPゴシック" panose="020B0400000000000000" pitchFamily="50" charset="-128"/>
                        </a:rPr>
                        <a:t> </a:t>
                      </a:r>
                      <a:r>
                        <a:rPr kumimoji="1" lang="ja-JP" altLang="en-US" sz="1100" dirty="0">
                          <a:solidFill>
                            <a:schemeClr val="tx1"/>
                          </a:solidFill>
                          <a:latin typeface="BIZ UDPゴシック" panose="020B0400000000000000" pitchFamily="50" charset="-128"/>
                          <a:ea typeface="BIZ UDPゴシック" panose="020B0400000000000000" pitchFamily="50" charset="-128"/>
                        </a:rPr>
                        <a:t>いて、</a:t>
                      </a:r>
                      <a:r>
                        <a:rPr kumimoji="1" lang="en-US" altLang="ja-JP" sz="1100" u="none" dirty="0">
                          <a:solidFill>
                            <a:schemeClr val="tx1"/>
                          </a:solidFill>
                          <a:latin typeface="BIZ UDPゴシック" panose="020B0400000000000000" pitchFamily="50" charset="-128"/>
                          <a:ea typeface="BIZ UDPゴシック" panose="020B0400000000000000" pitchFamily="50" charset="-128"/>
                        </a:rPr>
                        <a:t>CO</a:t>
                      </a:r>
                      <a:r>
                        <a:rPr kumimoji="1" lang="ja-JP" altLang="en-US" sz="800" u="none" dirty="0">
                          <a:solidFill>
                            <a:schemeClr val="tx1"/>
                          </a:solidFill>
                          <a:latin typeface="BIZ UDPゴシック" panose="020B0400000000000000" pitchFamily="50" charset="-128"/>
                          <a:ea typeface="BIZ UDPゴシック" panose="020B0400000000000000" pitchFamily="50" charset="-128"/>
                        </a:rPr>
                        <a:t>２</a:t>
                      </a:r>
                      <a:r>
                        <a:rPr kumimoji="1" lang="ja-JP" altLang="en-US" sz="1100" dirty="0">
                          <a:solidFill>
                            <a:schemeClr val="tx1"/>
                          </a:solidFill>
                          <a:latin typeface="BIZ UDPゴシック" panose="020B0400000000000000" pitchFamily="50" charset="-128"/>
                          <a:ea typeface="BIZ UDPゴシック" panose="020B0400000000000000" pitchFamily="50" charset="-128"/>
                        </a:rPr>
                        <a:t>排出量を見える化</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buFontTx/>
                        <a:buNone/>
                      </a:pPr>
                      <a:r>
                        <a:rPr kumimoji="1" lang="ja-JP" altLang="en-US" sz="1100" dirty="0">
                          <a:solidFill>
                            <a:schemeClr val="tx1"/>
                          </a:solidFill>
                          <a:latin typeface="BIZ UDPゴシック" panose="020B0400000000000000" pitchFamily="50" charset="-128"/>
                          <a:ea typeface="BIZ UDPゴシック" panose="020B0400000000000000" pitchFamily="50" charset="-128"/>
                        </a:rPr>
                        <a:t>・</a:t>
                      </a:r>
                      <a:r>
                        <a:rPr kumimoji="1" lang="en-US" altLang="ja-JP" sz="1100" u="none" dirty="0">
                          <a:solidFill>
                            <a:schemeClr val="tx1"/>
                          </a:solidFill>
                          <a:latin typeface="BIZ UDPゴシック" panose="020B0400000000000000" pitchFamily="50" charset="-128"/>
                          <a:ea typeface="BIZ UDPゴシック" panose="020B0400000000000000" pitchFamily="50" charset="-128"/>
                        </a:rPr>
                        <a:t>CO</a:t>
                      </a:r>
                      <a:r>
                        <a:rPr kumimoji="1" lang="ja-JP" altLang="en-US" sz="800" u="none" dirty="0">
                          <a:solidFill>
                            <a:schemeClr val="tx1"/>
                          </a:solidFill>
                          <a:latin typeface="BIZ UDPゴシック" panose="020B0400000000000000" pitchFamily="50" charset="-128"/>
                          <a:ea typeface="BIZ UDPゴシック" panose="020B0400000000000000" pitchFamily="50" charset="-128"/>
                        </a:rPr>
                        <a:t>２</a:t>
                      </a:r>
                      <a:r>
                        <a:rPr kumimoji="1" lang="ja-JP" altLang="en-US" sz="1100" dirty="0">
                          <a:solidFill>
                            <a:schemeClr val="tx1"/>
                          </a:solidFill>
                          <a:latin typeface="BIZ UDPゴシック" panose="020B0400000000000000" pitchFamily="50" charset="-128"/>
                          <a:ea typeface="BIZ UDPゴシック" panose="020B0400000000000000" pitchFamily="50" charset="-128"/>
                        </a:rPr>
                        <a:t>削減効果の製品表示や価格等への反映が</a:t>
                      </a:r>
                      <a:br>
                        <a:rPr kumimoji="1" lang="en-US" altLang="ja-JP" sz="1100" dirty="0">
                          <a:solidFill>
                            <a:schemeClr val="tx1"/>
                          </a:solidFill>
                          <a:latin typeface="BIZ UDPゴシック" panose="020B0400000000000000" pitchFamily="50" charset="-128"/>
                          <a:ea typeface="BIZ UDPゴシック" panose="020B0400000000000000" pitchFamily="50" charset="-128"/>
                        </a:rPr>
                      </a:br>
                      <a:r>
                        <a:rPr kumimoji="1" lang="en-US" altLang="ja-JP" sz="1100" dirty="0">
                          <a:solidFill>
                            <a:schemeClr val="tx1"/>
                          </a:solidFill>
                          <a:latin typeface="BIZ UDPゴシック" panose="020B0400000000000000" pitchFamily="50" charset="-128"/>
                          <a:ea typeface="BIZ UDPゴシック" panose="020B0400000000000000" pitchFamily="50" charset="-128"/>
                        </a:rPr>
                        <a:t> </a:t>
                      </a:r>
                      <a:r>
                        <a:rPr kumimoji="1" lang="ja-JP" altLang="en-US" sz="1100" dirty="0">
                          <a:solidFill>
                            <a:schemeClr val="tx1"/>
                          </a:solidFill>
                          <a:latin typeface="BIZ UDPゴシック" panose="020B0400000000000000" pitchFamily="50" charset="-128"/>
                          <a:ea typeface="BIZ UDPゴシック" panose="020B0400000000000000" pitchFamily="50" charset="-128"/>
                        </a:rPr>
                        <a:t>広く普及し、府民による脱炭素に配慮した消費</a:t>
                      </a:r>
                      <a:br>
                        <a:rPr kumimoji="1" lang="en-US" altLang="ja-JP" sz="1100" dirty="0">
                          <a:solidFill>
                            <a:schemeClr val="tx1"/>
                          </a:solidFill>
                          <a:latin typeface="BIZ UDPゴシック" panose="020B0400000000000000" pitchFamily="50" charset="-128"/>
                          <a:ea typeface="BIZ UDPゴシック" panose="020B0400000000000000" pitchFamily="50" charset="-128"/>
                        </a:rPr>
                      </a:br>
                      <a:r>
                        <a:rPr kumimoji="1" lang="en-US" altLang="ja-JP" sz="1100" dirty="0">
                          <a:solidFill>
                            <a:schemeClr val="tx1"/>
                          </a:solidFill>
                          <a:latin typeface="BIZ UDPゴシック" panose="020B0400000000000000" pitchFamily="50" charset="-128"/>
                          <a:ea typeface="BIZ UDPゴシック" panose="020B0400000000000000" pitchFamily="50" charset="-128"/>
                        </a:rPr>
                        <a:t> </a:t>
                      </a:r>
                      <a:r>
                        <a:rPr kumimoji="1" lang="ja-JP" altLang="en-US" sz="1100" dirty="0">
                          <a:solidFill>
                            <a:schemeClr val="tx1"/>
                          </a:solidFill>
                          <a:latin typeface="BIZ UDPゴシック" panose="020B0400000000000000" pitchFamily="50" charset="-128"/>
                          <a:ea typeface="BIZ UDPゴシック" panose="020B0400000000000000" pitchFamily="50" charset="-128"/>
                        </a:rPr>
                        <a:t>選択行動が浸透</a:t>
                      </a:r>
                    </a:p>
                    <a:p>
                      <a:pPr marL="185738" marR="0" lvl="0" indent="-185738" algn="l" defTabSz="457200" rtl="0" eaLnBrk="1" fontAlgn="auto" latinLnBrk="0" hangingPunct="1">
                        <a:lnSpc>
                          <a:spcPct val="100000"/>
                        </a:lnSpc>
                        <a:spcBef>
                          <a:spcPts val="0"/>
                        </a:spcBef>
                        <a:spcAft>
                          <a:spcPts val="0"/>
                        </a:spcAft>
                        <a:buClrTx/>
                        <a:buSzTx/>
                        <a:buFontTx/>
                        <a:buNone/>
                        <a:tabLst/>
                        <a:defRPr/>
                      </a:pPr>
                      <a:endParaRPr kumimoji="0" lang="en-US" altLang="ja-JP" sz="11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indent="0" algn="l">
                        <a:lnSpc>
                          <a:spcPct val="100000"/>
                        </a:lnSpc>
                        <a:spcBef>
                          <a:spcPts val="0"/>
                        </a:spcBef>
                        <a:spcAft>
                          <a:spcPts val="0"/>
                        </a:spcAft>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8179187"/>
                  </a:ext>
                </a:extLst>
              </a:tr>
            </a:tbl>
          </a:graphicData>
        </a:graphic>
      </p:graphicFrame>
      <p:sp>
        <p:nvSpPr>
          <p:cNvPr id="24" name="正方形/長方形 23">
            <a:extLst>
              <a:ext uri="{FF2B5EF4-FFF2-40B4-BE49-F238E27FC236}">
                <a16:creationId xmlns:a16="http://schemas.microsoft.com/office/drawing/2014/main" id="{E08629A6-829B-4394-A30A-5CB52C1BBB36}"/>
              </a:ext>
            </a:extLst>
          </p:cNvPr>
          <p:cNvSpPr/>
          <p:nvPr/>
        </p:nvSpPr>
        <p:spPr>
          <a:xfrm>
            <a:off x="180312" y="267087"/>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ja-JP" altLang="en-US" b="1" dirty="0">
                <a:solidFill>
                  <a:schemeClr val="bg1"/>
                </a:solidFill>
                <a:latin typeface="BIZ UDPゴシック" panose="020B0400000000000000" pitchFamily="50" charset="-128"/>
                <a:ea typeface="BIZ UDPゴシック" panose="020B0400000000000000" pitchFamily="50" charset="-128"/>
              </a:rPr>
              <a:t>⑦</a:t>
            </a:r>
            <a:r>
              <a:rPr kumimoji="1" lang="ja-JP" altLang="en-US" b="1" dirty="0">
                <a:solidFill>
                  <a:prstClr val="white"/>
                </a:solidFill>
                <a:latin typeface="BIZ UDPゴシック" panose="020B0400000000000000" pitchFamily="50" charset="-128"/>
                <a:ea typeface="BIZ UDPゴシック" panose="020B0400000000000000" pitchFamily="50" charset="-128"/>
              </a:rPr>
              <a:t>　カーボンニュートラル　～事業者や府民の行動変容～</a:t>
            </a:r>
          </a:p>
        </p:txBody>
      </p:sp>
      <p:grpSp>
        <p:nvGrpSpPr>
          <p:cNvPr id="47" name="グループ化 46">
            <a:extLst>
              <a:ext uri="{FF2B5EF4-FFF2-40B4-BE49-F238E27FC236}">
                <a16:creationId xmlns:a16="http://schemas.microsoft.com/office/drawing/2014/main" id="{B1406B80-BB7A-4E81-A06D-8F4FC87D64EF}"/>
              </a:ext>
            </a:extLst>
          </p:cNvPr>
          <p:cNvGrpSpPr/>
          <p:nvPr/>
        </p:nvGrpSpPr>
        <p:grpSpPr>
          <a:xfrm>
            <a:off x="251753" y="1222141"/>
            <a:ext cx="9720000" cy="381120"/>
            <a:chOff x="407938" y="886368"/>
            <a:chExt cx="6821672" cy="340159"/>
          </a:xfrm>
          <a:solidFill>
            <a:srgbClr val="953735"/>
          </a:solidFill>
        </p:grpSpPr>
        <p:sp>
          <p:nvSpPr>
            <p:cNvPr id="49" name="ホームベース 6">
              <a:extLst>
                <a:ext uri="{FF2B5EF4-FFF2-40B4-BE49-F238E27FC236}">
                  <a16:creationId xmlns:a16="http://schemas.microsoft.com/office/drawing/2014/main" id="{1B7629EA-ADB7-4C0E-8F66-00767F27E995}"/>
                </a:ext>
              </a:extLst>
            </p:cNvPr>
            <p:cNvSpPr/>
            <p:nvPr/>
          </p:nvSpPr>
          <p:spPr bwMode="gray">
            <a:xfrm>
              <a:off x="4706391" y="886368"/>
              <a:ext cx="2523219"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2030</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（万博後のめざす姿）</a:t>
              </a:r>
            </a:p>
          </p:txBody>
        </p:sp>
        <p:sp>
          <p:nvSpPr>
            <p:cNvPr id="50" name="ホームベース 5">
              <a:extLst>
                <a:ext uri="{FF2B5EF4-FFF2-40B4-BE49-F238E27FC236}">
                  <a16:creationId xmlns:a16="http://schemas.microsoft.com/office/drawing/2014/main" id="{AD85B09B-C151-4246-83FE-8C65C4C68421}"/>
                </a:ext>
              </a:extLst>
            </p:cNvPr>
            <p:cNvSpPr/>
            <p:nvPr/>
          </p:nvSpPr>
          <p:spPr bwMode="gray">
            <a:xfrm>
              <a:off x="2549230" y="886369"/>
              <a:ext cx="2484315" cy="340158"/>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2025</a:t>
              </a:r>
              <a:r>
                <a:rPr kumimoji="1" lang="ja-JP" altLang="en-US"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（万博開催）</a:t>
              </a:r>
            </a:p>
          </p:txBody>
        </p:sp>
        <p:sp>
          <p:nvSpPr>
            <p:cNvPr id="51" name="ホームベース 4">
              <a:extLst>
                <a:ext uri="{FF2B5EF4-FFF2-40B4-BE49-F238E27FC236}">
                  <a16:creationId xmlns:a16="http://schemas.microsoft.com/office/drawing/2014/main" id="{51F0FD7C-A3F3-4D3F-9E7A-E2D8BBD297CC}"/>
                </a:ext>
              </a:extLst>
            </p:cNvPr>
            <p:cNvSpPr/>
            <p:nvPr/>
          </p:nvSpPr>
          <p:spPr bwMode="gray">
            <a:xfrm>
              <a:off x="407938" y="886368"/>
              <a:ext cx="2362526"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３</a:t>
              </a:r>
            </a:p>
          </p:txBody>
        </p:sp>
      </p:grpSp>
      <p:sp>
        <p:nvSpPr>
          <p:cNvPr id="52"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dirty="0">
                <a:solidFill>
                  <a:prstClr val="black">
                    <a:tint val="75000"/>
                  </a:prstClr>
                </a:solidFill>
                <a:latin typeface="Calibri" panose="020F0502020204030204"/>
                <a:ea typeface="游ゴシック" panose="020B0400000000000000" pitchFamily="50" charset="-128"/>
              </a:rPr>
              <a:t>23</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14" name="テキスト ボックス 13">
            <a:extLst>
              <a:ext uri="{FF2B5EF4-FFF2-40B4-BE49-F238E27FC236}">
                <a16:creationId xmlns:a16="http://schemas.microsoft.com/office/drawing/2014/main" id="{B02F3C22-1443-46B7-A977-04475234F08A}"/>
              </a:ext>
            </a:extLst>
          </p:cNvPr>
          <p:cNvSpPr txBox="1"/>
          <p:nvPr/>
        </p:nvSpPr>
        <p:spPr>
          <a:xfrm>
            <a:off x="270312" y="621787"/>
            <a:ext cx="9540000" cy="415498"/>
          </a:xfrm>
          <a:prstGeom prst="rect">
            <a:avLst/>
          </a:prstGeom>
          <a:noFill/>
          <a:ln w="6350">
            <a:noFill/>
            <a:prstDash val="dash"/>
          </a:ln>
        </p:spPr>
        <p:txBody>
          <a:bodyPr wrap="square">
            <a:spAutoFit/>
          </a:bodyPr>
          <a:lstStyle/>
          <a:p>
            <a:pPr lvl="0">
              <a:defRPr/>
            </a:pPr>
            <a:r>
              <a:rPr lang="ja-JP" altLang="en-US" sz="1000" dirty="0">
                <a:latin typeface="BIZ UDPゴシック" panose="020B0400000000000000" pitchFamily="50" charset="-128"/>
                <a:ea typeface="BIZ UDPゴシック" panose="020B0400000000000000" pitchFamily="50" charset="-128"/>
              </a:rPr>
              <a:t>　</a:t>
            </a:r>
            <a:r>
              <a:rPr lang="ja-JP" altLang="en-US" sz="1050" dirty="0">
                <a:solidFill>
                  <a:prstClr val="black"/>
                </a:solidFill>
                <a:latin typeface="BIZ UDPゴシック" panose="020B0400000000000000" pitchFamily="50" charset="-128"/>
                <a:ea typeface="BIZ UDPゴシック" panose="020B0400000000000000" pitchFamily="50" charset="-128"/>
              </a:rPr>
              <a:t>技術革新だけでは、温室効果ガス（ＣＯ</a:t>
            </a:r>
            <a:r>
              <a:rPr lang="ja-JP" altLang="en-US" sz="800" dirty="0">
                <a:solidFill>
                  <a:prstClr val="black"/>
                </a:solidFill>
                <a:latin typeface="BIZ UDPゴシック" panose="020B0400000000000000" pitchFamily="50" charset="-128"/>
                <a:ea typeface="BIZ UDPゴシック" panose="020B0400000000000000" pitchFamily="50" charset="-128"/>
              </a:rPr>
              <a:t>２</a:t>
            </a:r>
            <a:r>
              <a:rPr lang="ja-JP" altLang="en-US" sz="1050" dirty="0">
                <a:solidFill>
                  <a:prstClr val="black"/>
                </a:solidFill>
                <a:latin typeface="BIZ UDPゴシック" panose="020B0400000000000000" pitchFamily="50" charset="-128"/>
                <a:ea typeface="BIZ UDPゴシック" panose="020B0400000000000000" pitchFamily="50" charset="-128"/>
              </a:rPr>
              <a:t>）排出量の実質ゼロを達成することは困難であり、事業者や府民の行動変容が鍵となる。万博会場での「見える化」の取組みなどを契機に、脱炭素経営、脱炭素行動の定着・浸透をめざす。</a:t>
            </a:r>
          </a:p>
        </p:txBody>
      </p:sp>
      <p:pic>
        <p:nvPicPr>
          <p:cNvPr id="28" name="図 27"/>
          <p:cNvPicPr>
            <a:picLocks noChangeAspect="1"/>
          </p:cNvPicPr>
          <p:nvPr/>
        </p:nvPicPr>
        <p:blipFill>
          <a:blip r:embed="rId3"/>
          <a:stretch>
            <a:fillRect/>
          </a:stretch>
        </p:blipFill>
        <p:spPr>
          <a:xfrm>
            <a:off x="928031" y="3464075"/>
            <a:ext cx="1821126" cy="1272361"/>
          </a:xfrm>
          <a:prstGeom prst="rect">
            <a:avLst/>
          </a:prstGeom>
        </p:spPr>
      </p:pic>
      <p:sp>
        <p:nvSpPr>
          <p:cNvPr id="29" name="テキスト ボックス 28">
            <a:extLst>
              <a:ext uri="{FF2B5EF4-FFF2-40B4-BE49-F238E27FC236}">
                <a16:creationId xmlns:a16="http://schemas.microsoft.com/office/drawing/2014/main" id="{4B540E6E-594E-47B9-9E8F-4484B1258F13}"/>
              </a:ext>
            </a:extLst>
          </p:cNvPr>
          <p:cNvSpPr txBox="1"/>
          <p:nvPr/>
        </p:nvSpPr>
        <p:spPr>
          <a:xfrm>
            <a:off x="1324321" y="4945900"/>
            <a:ext cx="1028545" cy="186215"/>
          </a:xfrm>
          <a:prstGeom prst="rect">
            <a:avLst/>
          </a:prstGeom>
          <a:noFill/>
        </p:spPr>
        <p:txBody>
          <a:bodyPr wrap="square" lIns="0" tIns="0" rIns="0" bIns="0" rtlCol="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1" i="0" u="sng"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▲支援体制のイメージ</a:t>
            </a:r>
          </a:p>
        </p:txBody>
      </p:sp>
      <p:grpSp>
        <p:nvGrpSpPr>
          <p:cNvPr id="31" name="グループ化 30"/>
          <p:cNvGrpSpPr/>
          <p:nvPr/>
        </p:nvGrpSpPr>
        <p:grpSpPr>
          <a:xfrm>
            <a:off x="3794285" y="3049991"/>
            <a:ext cx="2412000" cy="2556153"/>
            <a:chOff x="4670899" y="3269881"/>
            <a:chExt cx="2412000" cy="2556153"/>
          </a:xfrm>
        </p:grpSpPr>
        <p:sp>
          <p:nvSpPr>
            <p:cNvPr id="32" name="正方形/長方形 31">
              <a:extLst>
                <a:ext uri="{FF2B5EF4-FFF2-40B4-BE49-F238E27FC236}">
                  <a16:creationId xmlns:a16="http://schemas.microsoft.com/office/drawing/2014/main" id="{42AB246C-D6C3-4324-A739-9AC17F6C0836}"/>
                </a:ext>
              </a:extLst>
            </p:cNvPr>
            <p:cNvSpPr/>
            <p:nvPr/>
          </p:nvSpPr>
          <p:spPr>
            <a:xfrm>
              <a:off x="4670899" y="3484421"/>
              <a:ext cx="2412000" cy="2341613"/>
            </a:xfrm>
            <a:prstGeom prst="rect">
              <a:avLst/>
            </a:prstGeom>
            <a:solidFill>
              <a:schemeClr val="bg1"/>
            </a:solidFill>
            <a:ln w="19050" cmpd="dbl">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216000" rIns="36000" bIns="36000" rtlCol="0" anchor="t" anchorCtr="0"/>
            <a:lstStyle/>
            <a:p>
              <a:pPr marL="0" marR="0" lvl="0" indent="0" algn="l" defTabSz="930530"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カーボンニュートラルに向けた行動変容を強く動機づけ</a:t>
              </a:r>
              <a:endParaRPr kumimoji="1" lang="en-US" altLang="ja-JP" sz="13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30530" rtl="0" eaLnBrk="1" fontAlgn="auto" latinLnBrk="0" hangingPunct="1">
                <a:lnSpc>
                  <a:spcPct val="100000"/>
                </a:lnSpc>
                <a:spcBef>
                  <a:spcPts val="0"/>
                </a:spcBef>
                <a:spcAft>
                  <a:spcPts val="0"/>
                </a:spcAft>
                <a:buClrTx/>
                <a:buSzTx/>
                <a:buFontTx/>
                <a:buNone/>
                <a:tabLst/>
                <a:defRPr/>
              </a:pPr>
              <a:endParaRPr kumimoji="1" lang="en-US" altLang="ja-JP" sz="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30530" rtl="0" eaLnBrk="1" fontAlgn="auto" latinLnBrk="0" hangingPunct="1">
                <a:lnSpc>
                  <a:spcPct val="100000"/>
                </a:lnSpc>
                <a:spcBef>
                  <a:spcPts val="0"/>
                </a:spcBef>
                <a:spcAft>
                  <a:spcPts val="0"/>
                </a:spcAft>
                <a:buClrTx/>
                <a:buSzTx/>
                <a:buFontTx/>
                <a:buNone/>
                <a:tabLst/>
                <a:defRPr/>
              </a:pPr>
              <a:endParaRPr kumimoji="1" lang="en-US" altLang="ja-JP" sz="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85725" marR="0" lvl="0" indent="-85725" algn="l" defTabSz="93053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・会場等で独自の取組みを進め、カーボンニュートラル達成への参加意識を醸成</a:t>
              </a: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80975" lvl="0" indent="-180975" defTabSz="930530">
                <a:spcBef>
                  <a:spcPts val="600"/>
                </a:spcBef>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▷府域での</a:t>
              </a:r>
              <a:r>
                <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CO</a:t>
              </a:r>
              <a:r>
                <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削減量を</a:t>
              </a:r>
              <a:r>
                <a:rPr kumimoji="1" lang="ja-JP" altLang="en-US" sz="1100" dirty="0">
                  <a:solidFill>
                    <a:schemeClr val="tx1"/>
                  </a:solidFill>
                  <a:latin typeface="BIZ UDPゴシック" panose="020B0400000000000000" pitchFamily="50" charset="-128"/>
                  <a:ea typeface="BIZ UDPゴシック" panose="020B0400000000000000" pitchFamily="50" charset="-128"/>
                </a:rPr>
                <a:t>万博起因で排出した温室効果ガスとの</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オフセット</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に活用</a:t>
              </a: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80975" marR="0" lvl="0" indent="-180975" algn="l" defTabSz="93053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▷会場等での削減効果の見える化とポイント制度の実施</a:t>
              </a: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30530" rtl="0" eaLnBrk="1" fontAlgn="auto" latinLnBrk="0" hangingPunct="1">
                <a:lnSpc>
                  <a:spcPct val="100000"/>
                </a:lnSpc>
                <a:spcBef>
                  <a:spcPts val="0"/>
                </a:spcBef>
                <a:spcAft>
                  <a:spcPts val="0"/>
                </a:spcAft>
                <a:buClrTx/>
                <a:buSzTx/>
                <a:buFontTx/>
                <a:buNone/>
                <a:tabLst/>
                <a:defRPr/>
              </a:pPr>
              <a:endParaRPr kumimoji="1" lang="ja-JP" altLang="en-US" sz="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33" name="ホームベース 7">
              <a:extLst>
                <a:ext uri="{FF2B5EF4-FFF2-40B4-BE49-F238E27FC236}">
                  <a16:creationId xmlns:a16="http://schemas.microsoft.com/office/drawing/2014/main" id="{E599356E-2B0A-4C96-A1C9-EC52982B4052}"/>
                </a:ext>
              </a:extLst>
            </p:cNvPr>
            <p:cNvSpPr/>
            <p:nvPr/>
          </p:nvSpPr>
          <p:spPr>
            <a:xfrm>
              <a:off x="4670899" y="3269881"/>
              <a:ext cx="1012036" cy="358474"/>
            </a:xfrm>
            <a:prstGeom prst="homePlate">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ja-JP" altLang="en-US" sz="1163"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万博会場</a:t>
              </a:r>
            </a:p>
          </p:txBody>
        </p:sp>
      </p:grpSp>
      <p:sp>
        <p:nvSpPr>
          <p:cNvPr id="34" name="テキスト ボックス 33"/>
          <p:cNvSpPr txBox="1"/>
          <p:nvPr/>
        </p:nvSpPr>
        <p:spPr>
          <a:xfrm>
            <a:off x="270312" y="5991831"/>
            <a:ext cx="9558559" cy="507831"/>
          </a:xfrm>
          <a:prstGeom prst="rect">
            <a:avLst/>
          </a:prstGeom>
          <a:noFill/>
        </p:spPr>
        <p:txBody>
          <a:bodyPr wrap="square" rtlCol="0">
            <a:spAutoFit/>
          </a:bodyPr>
          <a:lstStyle/>
          <a:p>
            <a:pPr defTabSz="959937">
              <a:defRPr/>
            </a:pPr>
            <a:r>
              <a:rPr kumimoji="1" lang="ja-JP" altLang="en-US" sz="900" dirty="0">
                <a:solidFill>
                  <a:prstClr val="black"/>
                </a:solidFill>
                <a:latin typeface="BIZ UDPゴシック" panose="020B0400000000000000" pitchFamily="50" charset="-128"/>
                <a:ea typeface="BIZ UDPゴシック" panose="020B0400000000000000" pitchFamily="50" charset="-128"/>
              </a:rPr>
              <a:t>＊脱炭素経営：脱炭素の考え方を反映させた企業経営</a:t>
            </a:r>
            <a:endParaRPr kumimoji="1" lang="en-US" altLang="ja-JP" sz="900" dirty="0">
              <a:solidFill>
                <a:prstClr val="black"/>
              </a:solidFill>
              <a:latin typeface="BIZ UDPゴシック" panose="020B0400000000000000" pitchFamily="50" charset="-128"/>
              <a:ea typeface="BIZ UDPゴシック" panose="020B0400000000000000" pitchFamily="50" charset="-128"/>
            </a:endParaRPr>
          </a:p>
          <a:p>
            <a:pPr defTabSz="959937">
              <a:defRPr/>
            </a:pPr>
            <a:r>
              <a:rPr kumimoji="1" lang="ja-JP" altLang="en-US" sz="900" dirty="0">
                <a:solidFill>
                  <a:prstClr val="black"/>
                </a:solidFill>
                <a:latin typeface="BIZ UDPゴシック" panose="020B0400000000000000" pitchFamily="50" charset="-128"/>
                <a:ea typeface="BIZ UDPゴシック" panose="020B0400000000000000" pitchFamily="50" charset="-128"/>
              </a:rPr>
              <a:t>＊カーボンフットプリント（</a:t>
            </a:r>
            <a:r>
              <a:rPr kumimoji="1" lang="en-US" altLang="ja-JP" sz="900" dirty="0">
                <a:solidFill>
                  <a:prstClr val="black"/>
                </a:solidFill>
                <a:latin typeface="BIZ UDPゴシック" panose="020B0400000000000000" pitchFamily="50" charset="-128"/>
                <a:ea typeface="BIZ UDPゴシック" panose="020B0400000000000000" pitchFamily="50" charset="-128"/>
              </a:rPr>
              <a:t>CFP</a:t>
            </a:r>
            <a:r>
              <a:rPr kumimoji="1" lang="ja-JP" altLang="en-US" sz="900" dirty="0">
                <a:solidFill>
                  <a:prstClr val="black"/>
                </a:solidFill>
                <a:latin typeface="BIZ UDPゴシック" panose="020B0400000000000000" pitchFamily="50" charset="-128"/>
                <a:ea typeface="BIZ UDPゴシック" panose="020B0400000000000000" pitchFamily="50" charset="-128"/>
              </a:rPr>
              <a:t>）：商品やサービスのライフサイクルの各過程で排出される温室効果ガスの量を</a:t>
            </a:r>
            <a:r>
              <a:rPr kumimoji="1" lang="en-US" altLang="ja-JP" sz="900" dirty="0">
                <a:solidFill>
                  <a:prstClr val="black"/>
                </a:solidFill>
                <a:latin typeface="BIZ UDPゴシック" panose="020B0400000000000000" pitchFamily="50" charset="-128"/>
                <a:ea typeface="BIZ UDPゴシック" panose="020B0400000000000000" pitchFamily="50" charset="-128"/>
              </a:rPr>
              <a:t>CO</a:t>
            </a:r>
            <a:r>
              <a:rPr kumimoji="1" lang="ja-JP" altLang="en-US" sz="600" dirty="0">
                <a:solidFill>
                  <a:prstClr val="black"/>
                </a:solidFill>
                <a:latin typeface="BIZ UDPゴシック" panose="020B0400000000000000" pitchFamily="50" charset="-128"/>
                <a:ea typeface="BIZ UDPゴシック" panose="020B0400000000000000" pitchFamily="50" charset="-128"/>
              </a:rPr>
              <a:t>２</a:t>
            </a:r>
            <a:r>
              <a:rPr kumimoji="1" lang="ja-JP" altLang="en-US" sz="900" dirty="0">
                <a:solidFill>
                  <a:prstClr val="black"/>
                </a:solidFill>
                <a:latin typeface="BIZ UDPゴシック" panose="020B0400000000000000" pitchFamily="50" charset="-128"/>
                <a:ea typeface="BIZ UDPゴシック" panose="020B0400000000000000" pitchFamily="50" charset="-128"/>
              </a:rPr>
              <a:t>排出量に換算して表示する仕組み</a:t>
            </a:r>
            <a:endParaRPr kumimoji="1" lang="en-US" altLang="ja-JP" sz="9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900" dirty="0">
                <a:solidFill>
                  <a:prstClr val="black"/>
                </a:solidFill>
                <a:latin typeface="BIZ UDPゴシック" panose="020B0400000000000000" pitchFamily="50" charset="-128"/>
                <a:ea typeface="BIZ UDPゴシック" panose="020B0400000000000000" pitchFamily="50" charset="-128"/>
              </a:rPr>
              <a:t>＊</a:t>
            </a:r>
            <a:r>
              <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ESG</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投融資：従来の財務情報だけでなく、環境（</a:t>
            </a:r>
            <a:r>
              <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Environment</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）・社会（</a:t>
            </a:r>
            <a:r>
              <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Social</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）・ガバナンス（</a:t>
            </a:r>
            <a:r>
              <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Governance</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）要素も考慮した投資</a:t>
            </a:r>
            <a:endPar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31514400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a:extLst>
              <a:ext uri="{FF2B5EF4-FFF2-40B4-BE49-F238E27FC236}">
                <a16:creationId xmlns:a16="http://schemas.microsoft.com/office/drawing/2014/main" id="{731D8736-1F24-4DDD-BAE5-3D26FC93D64E}"/>
              </a:ext>
            </a:extLst>
          </p:cNvPr>
          <p:cNvGraphicFramePr>
            <a:graphicFrameLocks noGrp="1"/>
          </p:cNvGraphicFramePr>
          <p:nvPr>
            <p:extLst>
              <p:ext uri="{D42A27DB-BD31-4B8C-83A1-F6EECF244321}">
                <p14:modId xmlns:p14="http://schemas.microsoft.com/office/powerpoint/2010/main" val="2197538711"/>
              </p:ext>
            </p:extLst>
          </p:nvPr>
        </p:nvGraphicFramePr>
        <p:xfrm>
          <a:off x="280329" y="1603264"/>
          <a:ext cx="9540000" cy="4470346"/>
        </p:xfrm>
        <a:graphic>
          <a:graphicData uri="http://schemas.openxmlformats.org/drawingml/2006/table">
            <a:tbl>
              <a:tblPr>
                <a:tableStyleId>{2D5ABB26-0587-4C30-8999-92F81FD0307C}</a:tableStyleId>
              </a:tblPr>
              <a:tblGrid>
                <a:gridCol w="3180000">
                  <a:extLst>
                    <a:ext uri="{9D8B030D-6E8A-4147-A177-3AD203B41FA5}">
                      <a16:colId xmlns:a16="http://schemas.microsoft.com/office/drawing/2014/main" val="901775203"/>
                    </a:ext>
                  </a:extLst>
                </a:gridCol>
                <a:gridCol w="3180000">
                  <a:extLst>
                    <a:ext uri="{9D8B030D-6E8A-4147-A177-3AD203B41FA5}">
                      <a16:colId xmlns:a16="http://schemas.microsoft.com/office/drawing/2014/main" val="2895380761"/>
                    </a:ext>
                  </a:extLst>
                </a:gridCol>
                <a:gridCol w="3180000">
                  <a:extLst>
                    <a:ext uri="{9D8B030D-6E8A-4147-A177-3AD203B41FA5}">
                      <a16:colId xmlns:a16="http://schemas.microsoft.com/office/drawing/2014/main" val="925580270"/>
                    </a:ext>
                  </a:extLst>
                </a:gridCol>
              </a:tblGrid>
              <a:tr h="4470346">
                <a:tc>
                  <a:txBody>
                    <a:bodyPr/>
                    <a:lstStyle/>
                    <a:p>
                      <a:pPr marL="0" indent="0" defTabSz="443194">
                        <a:lnSpc>
                          <a:spcPct val="100000"/>
                        </a:lnSpc>
                        <a:spcBef>
                          <a:spcPts val="0"/>
                        </a:spcBef>
                        <a:spcAft>
                          <a:spcPts val="0"/>
                        </a:spcAft>
                        <a:defRPr/>
                      </a:pPr>
                      <a:r>
                        <a:rPr lang="ja-JP" altLang="en-US" sz="1300" b="1" u="none" dirty="0">
                          <a:solidFill>
                            <a:schemeClr val="tx1"/>
                          </a:solidFill>
                          <a:latin typeface="BIZ UDPゴシック" panose="020B0400000000000000" pitchFamily="50" charset="-128"/>
                          <a:ea typeface="BIZ UDPゴシック" panose="020B0400000000000000" pitchFamily="50" charset="-128"/>
                        </a:rPr>
                        <a:t>□プラスチックごみゼロへの総合対策</a:t>
                      </a:r>
                    </a:p>
                    <a:p>
                      <a:pPr marL="0" indent="0">
                        <a:lnSpc>
                          <a:spcPct val="100000"/>
                        </a:lnSpc>
                        <a:spcBef>
                          <a:spcPts val="0"/>
                        </a:spcBef>
                        <a:spcAft>
                          <a:spcPts val="0"/>
                        </a:spcAft>
                        <a:defRPr/>
                      </a:pPr>
                      <a:r>
                        <a:rPr lang="ja-JP" altLang="en-US" sz="1100" u="none" dirty="0">
                          <a:solidFill>
                            <a:schemeClr val="tx1"/>
                          </a:solidFill>
                          <a:latin typeface="BIZ UDPゴシック" panose="020B0400000000000000" pitchFamily="50" charset="-128"/>
                          <a:ea typeface="BIZ UDPゴシック" panose="020B0400000000000000" pitchFamily="50" charset="-128"/>
                        </a:rPr>
                        <a:t>・「おおさかプラスチック対策推進プラッ</a:t>
                      </a:r>
                      <a:endParaRPr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u="none" dirty="0">
                          <a:solidFill>
                            <a:schemeClr val="tx1"/>
                          </a:solidFill>
                          <a:latin typeface="BIZ UDPゴシック" panose="020B0400000000000000" pitchFamily="50" charset="-128"/>
                          <a:ea typeface="BIZ UDPゴシック" panose="020B0400000000000000" pitchFamily="50" charset="-128"/>
                        </a:rPr>
                        <a:t>　トフォーム」を設置し、製造・販売・使用・</a:t>
                      </a:r>
                      <a:endParaRPr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u="none" dirty="0">
                          <a:solidFill>
                            <a:schemeClr val="tx1"/>
                          </a:solidFill>
                          <a:latin typeface="BIZ UDPゴシック" panose="020B0400000000000000" pitchFamily="50" charset="-128"/>
                          <a:ea typeface="BIZ UDPゴシック" panose="020B0400000000000000" pitchFamily="50" charset="-128"/>
                        </a:rPr>
                        <a:t>　回収の各段階での対策を実施</a:t>
                      </a:r>
                      <a:endParaRPr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72000" marR="0" lvl="0" indent="-457200" algn="l" defTabSz="959937" rtl="0" eaLnBrk="1" fontAlgn="auto" latinLnBrk="0" hangingPunct="1">
                        <a:lnSpc>
                          <a:spcPct val="100000"/>
                        </a:lnSpc>
                        <a:spcBef>
                          <a:spcPts val="0"/>
                        </a:spcBef>
                        <a:spcAft>
                          <a:spcPts val="0"/>
                        </a:spcAft>
                        <a:buClrTx/>
                        <a:buSzTx/>
                        <a:buFontTx/>
                        <a:buNone/>
                        <a:tabLst/>
                        <a:defRPr/>
                      </a:pPr>
                      <a:r>
                        <a:rPr lang="ja-JP" altLang="en-US" sz="1100" b="0" u="none" dirty="0">
                          <a:solidFill>
                            <a:schemeClr val="tx1"/>
                          </a:solidFill>
                          <a:latin typeface="BIZ UDPゴシック" panose="020B0400000000000000" pitchFamily="50" charset="-128"/>
                          <a:ea typeface="BIZ UDPゴシック" panose="020B0400000000000000" pitchFamily="50" charset="-128"/>
                        </a:rPr>
                        <a:t>・「みんなでつなげるペットボトル循環プロジェクト（</a:t>
                      </a:r>
                      <a:r>
                        <a:rPr lang="ja-JP" altLang="en-US" sz="1100" b="0" u="none" strike="noStrike" baseline="0" dirty="0">
                          <a:solidFill>
                            <a:schemeClr val="tx1"/>
                          </a:solidFill>
                          <a:latin typeface="BIZ UDPゴシック" panose="020B0400000000000000" pitchFamily="50" charset="-128"/>
                          <a:ea typeface="BIZ UDPゴシック" panose="020B0400000000000000" pitchFamily="50" charset="-128"/>
                        </a:rPr>
                        <a:t>新たなペットボトル回収・リサイクルシステム）</a:t>
                      </a:r>
                      <a:r>
                        <a:rPr lang="ja-JP" altLang="en-US" sz="1100" b="0" u="none" dirty="0">
                          <a:solidFill>
                            <a:schemeClr val="tx1"/>
                          </a:solidFill>
                          <a:latin typeface="BIZ UDPゴシック" panose="020B0400000000000000" pitchFamily="50" charset="-128"/>
                          <a:ea typeface="BIZ UDPゴシック" panose="020B0400000000000000" pitchFamily="50" charset="-128"/>
                        </a:rPr>
                        <a:t>」の推進</a:t>
                      </a:r>
                      <a:endParaRPr lang="en-US" altLang="ja-JP" sz="1100" b="0" u="none"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lang="en-US" altLang="ja-JP" sz="1300" b="1" u="none"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300" b="1" u="none" dirty="0">
                          <a:solidFill>
                            <a:schemeClr val="tx1"/>
                          </a:solidFill>
                          <a:latin typeface="BIZ UDPゴシック" panose="020B0400000000000000" pitchFamily="50" charset="-128"/>
                          <a:ea typeface="BIZ UDPゴシック" panose="020B0400000000000000" pitchFamily="50" charset="-128"/>
                        </a:rPr>
                        <a:t>□バイオプラスチック製品の研究開発</a:t>
                      </a:r>
                      <a:r>
                        <a:rPr lang="ja-JP" altLang="en-US" sz="1300" b="1" u="none" strike="noStrike" dirty="0">
                          <a:solidFill>
                            <a:schemeClr val="tx1"/>
                          </a:solidFill>
                          <a:latin typeface="BIZ UDPゴシック" panose="020B0400000000000000" pitchFamily="50" charset="-128"/>
                          <a:ea typeface="BIZ UDPゴシック" panose="020B0400000000000000" pitchFamily="50" charset="-128"/>
                        </a:rPr>
                        <a:t>・ビジネス化</a:t>
                      </a:r>
                      <a:r>
                        <a:rPr lang="ja-JP" altLang="en-US" sz="1300" b="1" u="none" dirty="0">
                          <a:solidFill>
                            <a:schemeClr val="tx1"/>
                          </a:solidFill>
                          <a:latin typeface="BIZ UDPゴシック" panose="020B0400000000000000" pitchFamily="50" charset="-128"/>
                          <a:ea typeface="BIZ UDPゴシック" panose="020B0400000000000000" pitchFamily="50" charset="-128"/>
                        </a:rPr>
                        <a:t>支援</a:t>
                      </a:r>
                      <a:endParaRPr lang="en-US" altLang="ja-JP" sz="1300" b="1" u="none"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100" b="0" u="none" dirty="0">
                          <a:solidFill>
                            <a:schemeClr val="tx1"/>
                          </a:solidFill>
                          <a:latin typeface="BIZ UDPゴシック" panose="020B0400000000000000" pitchFamily="50" charset="-128"/>
                          <a:ea typeface="BIZ UDPゴシック" panose="020B0400000000000000" pitchFamily="50" charset="-128"/>
                        </a:rPr>
                        <a:t>・大阪産業技術研究所等で、バイオプラスチック </a:t>
                      </a:r>
                      <a:br>
                        <a:rPr lang="en-US" altLang="ja-JP" sz="1100" b="0" u="none" dirty="0">
                          <a:solidFill>
                            <a:schemeClr val="tx1"/>
                          </a:solidFill>
                          <a:latin typeface="BIZ UDPゴシック" panose="020B0400000000000000" pitchFamily="50" charset="-128"/>
                          <a:ea typeface="BIZ UDPゴシック" panose="020B0400000000000000" pitchFamily="50" charset="-128"/>
                        </a:rPr>
                      </a:br>
                      <a:r>
                        <a:rPr lang="en-US" altLang="ja-JP" sz="1100" b="0" u="none" dirty="0">
                          <a:solidFill>
                            <a:schemeClr val="tx1"/>
                          </a:solidFill>
                          <a:latin typeface="BIZ UDPゴシック" panose="020B0400000000000000" pitchFamily="50" charset="-128"/>
                          <a:ea typeface="BIZ UDPゴシック" panose="020B0400000000000000" pitchFamily="50" charset="-128"/>
                        </a:rPr>
                        <a:t> </a:t>
                      </a:r>
                      <a:r>
                        <a:rPr lang="ja-JP" altLang="en-US" sz="1100" b="0" u="none" dirty="0">
                          <a:solidFill>
                            <a:schemeClr val="tx1"/>
                          </a:solidFill>
                          <a:latin typeface="BIZ UDPゴシック" panose="020B0400000000000000" pitchFamily="50" charset="-128"/>
                          <a:ea typeface="BIZ UDPゴシック" panose="020B0400000000000000" pitchFamily="50" charset="-128"/>
                        </a:rPr>
                        <a:t>関連の研究開発を実施</a:t>
                      </a:r>
                      <a:endParaRPr lang="en-US" altLang="ja-JP" sz="1100" b="0" u="none"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100" b="0" u="none" dirty="0">
                          <a:solidFill>
                            <a:schemeClr val="tx1"/>
                          </a:solidFill>
                          <a:latin typeface="BIZ UDPゴシック" panose="020B0400000000000000" pitchFamily="50" charset="-128"/>
                          <a:ea typeface="BIZ UDPゴシック" panose="020B0400000000000000" pitchFamily="50" charset="-128"/>
                        </a:rPr>
                        <a:t>・バイオプラスチック製品のビジネス化を支援</a:t>
                      </a:r>
                      <a:endParaRPr lang="en-US" altLang="ja-JP" sz="1100" b="0" u="none" dirty="0">
                        <a:solidFill>
                          <a:schemeClr val="tx1"/>
                        </a:solidFill>
                        <a:latin typeface="BIZ UDPゴシック" panose="020B0400000000000000" pitchFamily="50" charset="-128"/>
                        <a:ea typeface="BIZ UDPゴシック" panose="020B0400000000000000" pitchFamily="50" charset="-128"/>
                      </a:endParaRPr>
                    </a:p>
                    <a:p>
                      <a:pPr marL="85725" indent="-85725" defTabSz="443194">
                        <a:lnSpc>
                          <a:spcPct val="100000"/>
                        </a:lnSpc>
                        <a:spcBef>
                          <a:spcPts val="0"/>
                        </a:spcBef>
                        <a:spcAft>
                          <a:spcPts val="0"/>
                        </a:spcAft>
                        <a:defRPr/>
                      </a:pPr>
                      <a:endParaRPr lang="en-US" altLang="ja-JP" sz="1100" u="none" strike="noStrike"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a:t>
                      </a:r>
                      <a:r>
                        <a:rPr lang="ja-JP" altLang="en-US" sz="1300" b="1" dirty="0">
                          <a:solidFill>
                            <a:schemeClr val="tx1"/>
                          </a:solidFill>
                          <a:latin typeface="BIZ UDPゴシック" panose="020B0400000000000000" pitchFamily="50" charset="-128"/>
                          <a:ea typeface="BIZ UDPゴシック" panose="020B0400000000000000" pitchFamily="50" charset="-128"/>
                        </a:rPr>
                        <a:t>先進的取組みで大阪が世界のモデルに </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85725" indent="-85725">
                        <a:defRPr/>
                      </a:pPr>
                      <a:r>
                        <a:rPr kumimoji="1" lang="ja-JP" altLang="en-US" sz="1100" dirty="0">
                          <a:solidFill>
                            <a:schemeClr val="tx1"/>
                          </a:solidFill>
                          <a:latin typeface="BIZ UDPゴシック" panose="020B0400000000000000" pitchFamily="50" charset="-128"/>
                          <a:ea typeface="BIZ UDPゴシック" panose="020B0400000000000000" pitchFamily="50" charset="-128"/>
                        </a:rPr>
                        <a:t>・「おおさかプラスチック対策推進プラットフォーム」モデル事業の府域展開</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85725" lvl="0" indent="-85725">
                        <a:defRPr/>
                      </a:pPr>
                      <a:r>
                        <a:rPr kumimoji="1" lang="ja-JP" altLang="en-US" sz="1100" dirty="0">
                          <a:solidFill>
                            <a:schemeClr val="tx1"/>
                          </a:solidFill>
                          <a:latin typeface="BIZ UDPゴシック" panose="020B0400000000000000" pitchFamily="50" charset="-128"/>
                          <a:ea typeface="BIZ UDPゴシック" panose="020B0400000000000000" pitchFamily="50" charset="-128"/>
                        </a:rPr>
                        <a:t>・マイボトル・マイ容器利用店舗等の拡充</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85725" lvl="0" indent="-85725">
                        <a:defRPr/>
                      </a:pPr>
                      <a:r>
                        <a:rPr kumimoji="1" lang="ja-JP" altLang="en-US" sz="1100" dirty="0">
                          <a:solidFill>
                            <a:schemeClr val="tx1"/>
                          </a:solidFill>
                          <a:latin typeface="BIZ UDPゴシック" panose="020B0400000000000000" pitchFamily="50" charset="-128"/>
                          <a:ea typeface="BIZ UDPゴシック" panose="020B0400000000000000" pitchFamily="50" charset="-128"/>
                        </a:rPr>
                        <a:t>・「</a:t>
                      </a:r>
                      <a:r>
                        <a:rPr lang="ja-JP" altLang="en-US" sz="1100" b="0" u="none" dirty="0">
                          <a:solidFill>
                            <a:schemeClr val="tx1"/>
                          </a:solidFill>
                          <a:latin typeface="BIZ UDPゴシック" panose="020B0400000000000000" pitchFamily="50" charset="-128"/>
                          <a:ea typeface="BIZ UDPゴシック" panose="020B0400000000000000" pitchFamily="50" charset="-128"/>
                        </a:rPr>
                        <a:t>みんなでつなげるペットボトル循環プロジェクト（</a:t>
                      </a:r>
                      <a:r>
                        <a:rPr lang="ja-JP" altLang="en-US" sz="1100" b="0" u="none" strike="noStrike" baseline="0" dirty="0">
                          <a:solidFill>
                            <a:schemeClr val="tx1"/>
                          </a:solidFill>
                          <a:latin typeface="BIZ UDPゴシック" panose="020B0400000000000000" pitchFamily="50" charset="-128"/>
                          <a:ea typeface="BIZ UDPゴシック" panose="020B0400000000000000" pitchFamily="50" charset="-128"/>
                        </a:rPr>
                        <a:t>新たなペットボトル回収・リサイクルシステム）</a:t>
                      </a:r>
                      <a:r>
                        <a:rPr kumimoji="1" lang="ja-JP" altLang="en-US" sz="1100" dirty="0">
                          <a:solidFill>
                            <a:schemeClr val="tx1"/>
                          </a:solidFill>
                          <a:latin typeface="BIZ UDPゴシック" panose="020B0400000000000000" pitchFamily="50" charset="-128"/>
                          <a:ea typeface="BIZ UDPゴシック" panose="020B0400000000000000" pitchFamily="50" charset="-128"/>
                        </a:rPr>
                        <a:t>」の定着</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85725" lvl="0" indent="-85725">
                        <a:defRPr/>
                      </a:pPr>
                      <a:endParaRPr lang="en-US" altLang="ja-JP" sz="1800" b="1"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300" b="1" dirty="0">
                          <a:solidFill>
                            <a:schemeClr val="tx1"/>
                          </a:solidFill>
                          <a:latin typeface="BIZ UDPゴシック" panose="020B0400000000000000" pitchFamily="50" charset="-128"/>
                          <a:ea typeface="BIZ UDPゴシック" panose="020B0400000000000000" pitchFamily="50" charset="-128"/>
                        </a:rPr>
                        <a:t>□バイオプラスチック製品への転換の加速</a:t>
                      </a:r>
                      <a:endParaRPr kumimoji="1" lang="en-US" altLang="ja-JP" sz="60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BIZ UDPゴシック" panose="020B0400000000000000" pitchFamily="50" charset="-128"/>
                          <a:ea typeface="BIZ UDPゴシック" panose="020B0400000000000000" pitchFamily="50" charset="-128"/>
                        </a:rPr>
                        <a:t>・原材料調達から技術支援、販路開拓まで一貫し</a:t>
                      </a:r>
                      <a:br>
                        <a:rPr kumimoji="1" lang="en-US" altLang="ja-JP" sz="1100" dirty="0">
                          <a:solidFill>
                            <a:schemeClr val="tx1"/>
                          </a:solidFill>
                          <a:latin typeface="BIZ UDPゴシック" panose="020B0400000000000000" pitchFamily="50" charset="-128"/>
                          <a:ea typeface="BIZ UDPゴシック" panose="020B0400000000000000" pitchFamily="50" charset="-128"/>
                        </a:rPr>
                      </a:br>
                      <a:r>
                        <a:rPr kumimoji="1" lang="en-US" altLang="ja-JP" sz="1100" dirty="0">
                          <a:solidFill>
                            <a:schemeClr val="tx1"/>
                          </a:solidFill>
                          <a:latin typeface="BIZ UDPゴシック" panose="020B0400000000000000" pitchFamily="50" charset="-128"/>
                          <a:ea typeface="BIZ UDPゴシック" panose="020B0400000000000000" pitchFamily="50" charset="-128"/>
                        </a:rPr>
                        <a:t> </a:t>
                      </a:r>
                      <a:r>
                        <a:rPr kumimoji="1" lang="ja-JP" altLang="en-US" sz="1100" dirty="0">
                          <a:solidFill>
                            <a:schemeClr val="tx1"/>
                          </a:solidFill>
                          <a:latin typeface="BIZ UDPゴシック" panose="020B0400000000000000" pitchFamily="50" charset="-128"/>
                          <a:ea typeface="BIZ UDPゴシック" panose="020B0400000000000000" pitchFamily="50" charset="-128"/>
                        </a:rPr>
                        <a:t>てサポートし、「大阪プロダクツ」のブランド発信</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indent="0">
                        <a:lnSpc>
                          <a:spcPct val="100000"/>
                        </a:lnSpc>
                        <a:spcBef>
                          <a:spcPts val="0"/>
                        </a:spcBef>
                        <a:spcAft>
                          <a:spcPts val="0"/>
                        </a:spcAft>
                      </a:pPr>
                      <a:r>
                        <a:rPr kumimoji="1" lang="ja-JP" altLang="en-US" sz="1300" b="1" u="none" dirty="0">
                          <a:solidFill>
                            <a:schemeClr val="tx1"/>
                          </a:solidFill>
                          <a:latin typeface="BIZ UDPゴシック" panose="020B0400000000000000" pitchFamily="50" charset="-128"/>
                          <a:ea typeface="BIZ UDPゴシック" panose="020B0400000000000000" pitchFamily="50" charset="-128"/>
                        </a:rPr>
                        <a:t>□大阪湾に流入するプラごみ半減</a:t>
                      </a:r>
                    </a:p>
                    <a:p>
                      <a:pPr marL="0" indent="0">
                        <a:lnSpc>
                          <a:spcPct val="100000"/>
                        </a:lnSpc>
                        <a:spcBef>
                          <a:spcPts val="0"/>
                        </a:spcBef>
                        <a:spcAft>
                          <a:spcPts val="0"/>
                        </a:spcAft>
                      </a:pPr>
                      <a:r>
                        <a:rPr kumimoji="1" lang="ja-JP" altLang="en-US" sz="1100" b="0" u="none" dirty="0">
                          <a:solidFill>
                            <a:schemeClr val="tx1"/>
                          </a:solidFill>
                          <a:latin typeface="BIZ UDPゴシック" panose="020B0400000000000000" pitchFamily="50" charset="-128"/>
                          <a:ea typeface="BIZ UDPゴシック" panose="020B0400000000000000" pitchFamily="50" charset="-128"/>
                        </a:rPr>
                        <a:t>・万博会場での先進的取組みを府域に拡大</a:t>
                      </a:r>
                    </a:p>
                    <a:p>
                      <a:pPr marL="0" indent="0">
                        <a:lnSpc>
                          <a:spcPct val="100000"/>
                        </a:lnSpc>
                        <a:spcBef>
                          <a:spcPts val="0"/>
                        </a:spcBef>
                        <a:spcAft>
                          <a:spcPts val="0"/>
                        </a:spcAft>
                      </a:pPr>
                      <a:r>
                        <a:rPr kumimoji="1" lang="ja-JP" altLang="en-US" sz="1100" b="0" u="none" dirty="0">
                          <a:solidFill>
                            <a:schemeClr val="tx1"/>
                          </a:solidFill>
                          <a:latin typeface="BIZ UDPゴシック" panose="020B0400000000000000" pitchFamily="50" charset="-128"/>
                          <a:ea typeface="BIZ UDPゴシック" panose="020B0400000000000000" pitchFamily="50" charset="-128"/>
                        </a:rPr>
                        <a:t>・サーキュラーエコノミー（循環経済）への移行に</a:t>
                      </a:r>
                      <a:br>
                        <a:rPr kumimoji="1" lang="en-US" altLang="ja-JP" sz="1100" b="0" u="none" dirty="0">
                          <a:solidFill>
                            <a:schemeClr val="tx1"/>
                          </a:solidFill>
                          <a:latin typeface="BIZ UDPゴシック" panose="020B0400000000000000" pitchFamily="50" charset="-128"/>
                          <a:ea typeface="BIZ UDPゴシック" panose="020B0400000000000000" pitchFamily="50" charset="-128"/>
                        </a:rPr>
                      </a:br>
                      <a:r>
                        <a:rPr kumimoji="1" lang="en-US" altLang="ja-JP" sz="1100" b="0" u="none" dirty="0">
                          <a:solidFill>
                            <a:schemeClr val="tx1"/>
                          </a:solidFill>
                          <a:latin typeface="BIZ UDPゴシック" panose="020B0400000000000000" pitchFamily="50" charset="-128"/>
                          <a:ea typeface="BIZ UDPゴシック" panose="020B0400000000000000" pitchFamily="50" charset="-128"/>
                        </a:rPr>
                        <a:t> </a:t>
                      </a:r>
                      <a:r>
                        <a:rPr kumimoji="1" lang="ja-JP" altLang="en-US" sz="1100" b="0" u="none" dirty="0">
                          <a:solidFill>
                            <a:schemeClr val="tx1"/>
                          </a:solidFill>
                          <a:latin typeface="BIZ UDPゴシック" panose="020B0400000000000000" pitchFamily="50" charset="-128"/>
                          <a:ea typeface="BIZ UDPゴシック" panose="020B0400000000000000" pitchFamily="50" charset="-128"/>
                        </a:rPr>
                        <a:t>向けた取組み加速</a:t>
                      </a:r>
                      <a:endParaRPr kumimoji="1" lang="en-US" altLang="ja-JP" sz="1100" b="0" u="none"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ja-JP" altLang="en-US" sz="1100" b="0" u="none"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300" b="1" u="none" dirty="0">
                          <a:solidFill>
                            <a:schemeClr val="tx1"/>
                          </a:solidFill>
                          <a:latin typeface="BIZ UDPゴシック" panose="020B0400000000000000" pitchFamily="50" charset="-128"/>
                          <a:ea typeface="BIZ UDPゴシック" panose="020B0400000000000000" pitchFamily="50" charset="-128"/>
                        </a:rPr>
                        <a:t>□既存のプラスチック製品製造からの業種転換の拡大</a:t>
                      </a:r>
                      <a:endParaRPr lang="en-US" altLang="ja-JP" sz="1300" b="1" u="none"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100" b="0" u="none" dirty="0">
                          <a:solidFill>
                            <a:schemeClr val="tx1"/>
                          </a:solidFill>
                          <a:latin typeface="BIZ UDPゴシック" panose="020B0400000000000000" pitchFamily="50" charset="-128"/>
                          <a:ea typeface="BIZ UDPゴシック" panose="020B0400000000000000" pitchFamily="50" charset="-128"/>
                        </a:rPr>
                        <a:t>・大阪プロダクツの製造が増加し、ブランド力によ</a:t>
                      </a:r>
                      <a:br>
                        <a:rPr lang="en-US" altLang="ja-JP" sz="1100" b="0" u="none" dirty="0">
                          <a:solidFill>
                            <a:schemeClr val="tx1"/>
                          </a:solidFill>
                          <a:latin typeface="BIZ UDPゴシック" panose="020B0400000000000000" pitchFamily="50" charset="-128"/>
                          <a:ea typeface="BIZ UDPゴシック" panose="020B0400000000000000" pitchFamily="50" charset="-128"/>
                        </a:rPr>
                      </a:br>
                      <a:r>
                        <a:rPr lang="en-US" altLang="ja-JP" sz="1100" b="0" u="none" dirty="0">
                          <a:solidFill>
                            <a:schemeClr val="tx1"/>
                          </a:solidFill>
                          <a:latin typeface="BIZ UDPゴシック" panose="020B0400000000000000" pitchFamily="50" charset="-128"/>
                          <a:ea typeface="BIZ UDPゴシック" panose="020B0400000000000000" pitchFamily="50" charset="-128"/>
                        </a:rPr>
                        <a:t> </a:t>
                      </a:r>
                      <a:r>
                        <a:rPr lang="ja-JP" altLang="en-US" sz="1100" b="0" u="none" dirty="0">
                          <a:solidFill>
                            <a:schemeClr val="tx1"/>
                          </a:solidFill>
                          <a:latin typeface="BIZ UDPゴシック" panose="020B0400000000000000" pitchFamily="50" charset="-128"/>
                          <a:ea typeface="BIZ UDPゴシック" panose="020B0400000000000000" pitchFamily="50" charset="-128"/>
                        </a:rPr>
                        <a:t>る国内外への展開や、ビジネスへの参入拡大を</a:t>
                      </a:r>
                      <a:br>
                        <a:rPr lang="en-US" altLang="ja-JP" sz="1100" b="0" u="none" dirty="0">
                          <a:solidFill>
                            <a:schemeClr val="tx1"/>
                          </a:solidFill>
                          <a:latin typeface="BIZ UDPゴシック" panose="020B0400000000000000" pitchFamily="50" charset="-128"/>
                          <a:ea typeface="BIZ UDPゴシック" panose="020B0400000000000000" pitchFamily="50" charset="-128"/>
                        </a:rPr>
                      </a:br>
                      <a:r>
                        <a:rPr lang="en-US" altLang="ja-JP" sz="1100" b="0" u="none" dirty="0">
                          <a:solidFill>
                            <a:schemeClr val="tx1"/>
                          </a:solidFill>
                          <a:latin typeface="BIZ UDPゴシック" panose="020B0400000000000000" pitchFamily="50" charset="-128"/>
                          <a:ea typeface="BIZ UDPゴシック" panose="020B0400000000000000" pitchFamily="50" charset="-128"/>
                        </a:rPr>
                        <a:t> </a:t>
                      </a:r>
                      <a:r>
                        <a:rPr lang="ja-JP" altLang="en-US" sz="1100" b="0" u="none" dirty="0">
                          <a:solidFill>
                            <a:schemeClr val="tx1"/>
                          </a:solidFill>
                          <a:latin typeface="BIZ UDPゴシック" panose="020B0400000000000000" pitchFamily="50" charset="-128"/>
                          <a:ea typeface="BIZ UDPゴシック" panose="020B0400000000000000" pitchFamily="50" charset="-128"/>
                        </a:rPr>
                        <a:t>通じて</a:t>
                      </a:r>
                      <a:r>
                        <a:rPr kumimoji="1" lang="ja-JP" altLang="en-US" sz="1100" u="none" dirty="0">
                          <a:solidFill>
                            <a:schemeClr val="tx1"/>
                          </a:solidFill>
                          <a:latin typeface="BIZ UDPゴシック" panose="020B0400000000000000" pitchFamily="50" charset="-128"/>
                          <a:ea typeface="BIZ UDPゴシック" panose="020B0400000000000000" pitchFamily="50" charset="-128"/>
                        </a:rPr>
                        <a:t>大阪経済の成長をけん引</a:t>
                      </a:r>
                    </a:p>
                    <a:p>
                      <a:pPr marL="185738" marR="0" lvl="0" indent="-185738" algn="l" defTabSz="457200" rtl="0" eaLnBrk="1" fontAlgn="auto" latinLnBrk="0" hangingPunct="1">
                        <a:lnSpc>
                          <a:spcPct val="100000"/>
                        </a:lnSpc>
                        <a:spcBef>
                          <a:spcPts val="0"/>
                        </a:spcBef>
                        <a:spcAft>
                          <a:spcPts val="0"/>
                        </a:spcAft>
                        <a:buClrTx/>
                        <a:buSzTx/>
                        <a:buFontTx/>
                        <a:buNone/>
                        <a:tabLst/>
                        <a:defRPr/>
                      </a:pPr>
                      <a:endParaRPr kumimoji="0" lang="en-US" altLang="ja-JP" sz="11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indent="0" algn="l">
                        <a:lnSpc>
                          <a:spcPct val="100000"/>
                        </a:lnSpc>
                        <a:spcBef>
                          <a:spcPts val="0"/>
                        </a:spcBef>
                        <a:spcAft>
                          <a:spcPts val="0"/>
                        </a:spcAft>
                      </a:pP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8179187"/>
                  </a:ext>
                </a:extLst>
              </a:tr>
            </a:tbl>
          </a:graphicData>
        </a:graphic>
      </p:graphicFrame>
      <p:sp>
        <p:nvSpPr>
          <p:cNvPr id="24" name="正方形/長方形 23">
            <a:extLst>
              <a:ext uri="{FF2B5EF4-FFF2-40B4-BE49-F238E27FC236}">
                <a16:creationId xmlns:a16="http://schemas.microsoft.com/office/drawing/2014/main" id="{E08629A6-829B-4394-A30A-5CB52C1BBB36}"/>
              </a:ext>
            </a:extLst>
          </p:cNvPr>
          <p:cNvSpPr/>
          <p:nvPr/>
        </p:nvSpPr>
        <p:spPr>
          <a:xfrm>
            <a:off x="180312" y="267087"/>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ja-JP" altLang="en-US" b="1" dirty="0">
                <a:solidFill>
                  <a:schemeClr val="bg1"/>
                </a:solidFill>
                <a:latin typeface="BIZ UDPゴシック" panose="020B0400000000000000" pitchFamily="50" charset="-128"/>
                <a:ea typeface="BIZ UDPゴシック" panose="020B0400000000000000" pitchFamily="50" charset="-128"/>
              </a:rPr>
              <a:t>⑧</a:t>
            </a:r>
            <a:r>
              <a:rPr kumimoji="1" lang="ja-JP" altLang="en-US" b="1" dirty="0">
                <a:solidFill>
                  <a:prstClr val="white"/>
                </a:solidFill>
                <a:latin typeface="BIZ UDPゴシック" panose="020B0400000000000000" pitchFamily="50" charset="-128"/>
                <a:ea typeface="BIZ UDPゴシック" panose="020B0400000000000000" pitchFamily="50" charset="-128"/>
              </a:rPr>
              <a:t>　大阪ブルー・オーシャン・ビジョン</a:t>
            </a:r>
            <a:endParaRPr kumimoji="1" lang="ja-JP" altLang="en-US" sz="1600" b="1" dirty="0">
              <a:solidFill>
                <a:prstClr val="white"/>
              </a:solidFill>
              <a:latin typeface="BIZ UDPゴシック" panose="020B0400000000000000" pitchFamily="50" charset="-128"/>
              <a:ea typeface="BIZ UDPゴシック" panose="020B0400000000000000" pitchFamily="50" charset="-128"/>
            </a:endParaRPr>
          </a:p>
        </p:txBody>
      </p:sp>
      <p:grpSp>
        <p:nvGrpSpPr>
          <p:cNvPr id="47" name="グループ化 46">
            <a:extLst>
              <a:ext uri="{FF2B5EF4-FFF2-40B4-BE49-F238E27FC236}">
                <a16:creationId xmlns:a16="http://schemas.microsoft.com/office/drawing/2014/main" id="{B1406B80-BB7A-4E81-A06D-8F4FC87D64EF}"/>
              </a:ext>
            </a:extLst>
          </p:cNvPr>
          <p:cNvGrpSpPr/>
          <p:nvPr/>
        </p:nvGrpSpPr>
        <p:grpSpPr>
          <a:xfrm>
            <a:off x="251753" y="1222141"/>
            <a:ext cx="9720000" cy="381120"/>
            <a:chOff x="407938" y="886368"/>
            <a:chExt cx="6821672" cy="340159"/>
          </a:xfrm>
          <a:solidFill>
            <a:srgbClr val="953735"/>
          </a:solidFill>
        </p:grpSpPr>
        <p:sp>
          <p:nvSpPr>
            <p:cNvPr id="49" name="ホームベース 6">
              <a:extLst>
                <a:ext uri="{FF2B5EF4-FFF2-40B4-BE49-F238E27FC236}">
                  <a16:creationId xmlns:a16="http://schemas.microsoft.com/office/drawing/2014/main" id="{1B7629EA-ADB7-4C0E-8F66-00767F27E995}"/>
                </a:ext>
              </a:extLst>
            </p:cNvPr>
            <p:cNvSpPr/>
            <p:nvPr/>
          </p:nvSpPr>
          <p:spPr bwMode="gray">
            <a:xfrm>
              <a:off x="4706391" y="886368"/>
              <a:ext cx="2523219"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2030</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（万博後のめざす姿）</a:t>
              </a:r>
            </a:p>
          </p:txBody>
        </p:sp>
        <p:sp>
          <p:nvSpPr>
            <p:cNvPr id="50" name="ホームベース 5">
              <a:extLst>
                <a:ext uri="{FF2B5EF4-FFF2-40B4-BE49-F238E27FC236}">
                  <a16:creationId xmlns:a16="http://schemas.microsoft.com/office/drawing/2014/main" id="{AD85B09B-C151-4246-83FE-8C65C4C68421}"/>
                </a:ext>
              </a:extLst>
            </p:cNvPr>
            <p:cNvSpPr/>
            <p:nvPr/>
          </p:nvSpPr>
          <p:spPr bwMode="gray">
            <a:xfrm>
              <a:off x="2549230" y="886369"/>
              <a:ext cx="2484315" cy="340158"/>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2025</a:t>
              </a:r>
              <a:r>
                <a:rPr kumimoji="1" lang="ja-JP" altLang="en-US"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（万博開催）</a:t>
              </a:r>
            </a:p>
          </p:txBody>
        </p:sp>
        <p:sp>
          <p:nvSpPr>
            <p:cNvPr id="51" name="ホームベース 4">
              <a:extLst>
                <a:ext uri="{FF2B5EF4-FFF2-40B4-BE49-F238E27FC236}">
                  <a16:creationId xmlns:a16="http://schemas.microsoft.com/office/drawing/2014/main" id="{51F0FD7C-A3F3-4D3F-9E7A-E2D8BBD297CC}"/>
                </a:ext>
              </a:extLst>
            </p:cNvPr>
            <p:cNvSpPr/>
            <p:nvPr/>
          </p:nvSpPr>
          <p:spPr bwMode="gray">
            <a:xfrm>
              <a:off x="407938" y="886368"/>
              <a:ext cx="2362526"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３</a:t>
              </a:r>
            </a:p>
          </p:txBody>
        </p:sp>
      </p:grpSp>
      <p:sp>
        <p:nvSpPr>
          <p:cNvPr id="52"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dirty="0">
                <a:solidFill>
                  <a:prstClr val="black">
                    <a:tint val="75000"/>
                  </a:prstClr>
                </a:solidFill>
                <a:latin typeface="Calibri" panose="020F0502020204030204"/>
                <a:ea typeface="游ゴシック" panose="020B0400000000000000" pitchFamily="50" charset="-128"/>
              </a:rPr>
              <a:t>25</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14" name="テキスト ボックス 13">
            <a:extLst>
              <a:ext uri="{FF2B5EF4-FFF2-40B4-BE49-F238E27FC236}">
                <a16:creationId xmlns:a16="http://schemas.microsoft.com/office/drawing/2014/main" id="{B02F3C22-1443-46B7-A977-04475234F08A}"/>
              </a:ext>
            </a:extLst>
          </p:cNvPr>
          <p:cNvSpPr txBox="1"/>
          <p:nvPr/>
        </p:nvSpPr>
        <p:spPr>
          <a:xfrm>
            <a:off x="270312" y="621787"/>
            <a:ext cx="9540000" cy="577081"/>
          </a:xfrm>
          <a:prstGeom prst="rect">
            <a:avLst/>
          </a:prstGeom>
          <a:noFill/>
          <a:ln w="6350">
            <a:noFill/>
            <a:prstDash val="dash"/>
          </a:ln>
        </p:spPr>
        <p:txBody>
          <a:bodyPr wrap="square">
            <a:spAutoFit/>
          </a:bodyPr>
          <a:lstStyle/>
          <a:p>
            <a:pPr lvl="0">
              <a:defRPr/>
            </a:pPr>
            <a:r>
              <a:rPr lang="ja-JP" altLang="en-US" sz="1000" dirty="0">
                <a:latin typeface="BIZ UDPゴシック" panose="020B0400000000000000" pitchFamily="50" charset="-128"/>
                <a:ea typeface="BIZ UDPゴシック" panose="020B0400000000000000" pitchFamily="50" charset="-128"/>
              </a:rPr>
              <a:t>　</a:t>
            </a:r>
            <a:r>
              <a:rPr lang="en-US" altLang="ja-JP" sz="1050" dirty="0">
                <a:latin typeface="BIZ UDPゴシック" panose="020B0400000000000000" pitchFamily="50" charset="-128"/>
                <a:ea typeface="BIZ UDPゴシック" panose="020B0400000000000000" pitchFamily="50" charset="-128"/>
              </a:rPr>
              <a:t>G20</a:t>
            </a:r>
            <a:r>
              <a:rPr lang="ja-JP" altLang="en-US" sz="1050" dirty="0">
                <a:latin typeface="BIZ UDPゴシック" panose="020B0400000000000000" pitchFamily="50" charset="-128"/>
                <a:ea typeface="BIZ UDPゴシック" panose="020B0400000000000000" pitchFamily="50" charset="-128"/>
              </a:rPr>
              <a:t>大阪サミットで共有された「大阪ブルー・オーシャン・ビジョン」では、</a:t>
            </a:r>
            <a:r>
              <a:rPr lang="en-US" altLang="ja-JP" sz="1050" dirty="0">
                <a:latin typeface="BIZ UDPゴシック" panose="020B0400000000000000" pitchFamily="50" charset="-128"/>
                <a:ea typeface="BIZ UDPゴシック" panose="020B0400000000000000" pitchFamily="50" charset="-128"/>
              </a:rPr>
              <a:t>2050</a:t>
            </a:r>
            <a:r>
              <a:rPr lang="ja-JP" altLang="en-US" sz="1050" dirty="0">
                <a:latin typeface="BIZ UDPゴシック" panose="020B0400000000000000" pitchFamily="50" charset="-128"/>
                <a:ea typeface="BIZ UDPゴシック" panose="020B0400000000000000" pitchFamily="50" charset="-128"/>
              </a:rPr>
              <a:t>年までに海洋プラスチックごみによる新たな汚染をゼロにすることが掲げられている（</a:t>
            </a:r>
            <a:r>
              <a:rPr kumimoji="1" lang="en-US" altLang="ja-JP" sz="1050" b="1" dirty="0">
                <a:latin typeface="BIZ UDPゴシック" panose="020B0400000000000000" pitchFamily="50" charset="-128"/>
                <a:ea typeface="BIZ UDPゴシック" panose="020B0400000000000000" pitchFamily="50" charset="-128"/>
              </a:rPr>
              <a:t> </a:t>
            </a:r>
            <a:r>
              <a:rPr kumimoji="1" lang="en-US" altLang="ja-JP" sz="1050" dirty="0">
                <a:latin typeface="BIZ UDPゴシック" panose="020B0400000000000000" pitchFamily="50" charset="-128"/>
                <a:ea typeface="BIZ UDPゴシック" panose="020B0400000000000000" pitchFamily="50" charset="-128"/>
              </a:rPr>
              <a:t>G7</a:t>
            </a:r>
            <a:r>
              <a:rPr kumimoji="1" lang="ja-JP" altLang="en-US" sz="1050" dirty="0">
                <a:latin typeface="BIZ UDPゴシック" panose="020B0400000000000000" pitchFamily="50" charset="-128"/>
                <a:ea typeface="BIZ UDPゴシック" panose="020B0400000000000000" pitchFamily="50" charset="-128"/>
              </a:rPr>
              <a:t>札幌気候・エネルギー・環境大臣会合にて上記目標の</a:t>
            </a:r>
            <a:r>
              <a:rPr kumimoji="1" lang="en-US" altLang="ja-JP" sz="1050" dirty="0">
                <a:latin typeface="BIZ UDPゴシック" panose="020B0400000000000000" pitchFamily="50" charset="-128"/>
                <a:ea typeface="BIZ UDPゴシック" panose="020B0400000000000000" pitchFamily="50" charset="-128"/>
              </a:rPr>
              <a:t>10</a:t>
            </a:r>
            <a:r>
              <a:rPr kumimoji="1" lang="ja-JP" altLang="en-US" sz="1050" dirty="0">
                <a:latin typeface="BIZ UDPゴシック" panose="020B0400000000000000" pitchFamily="50" charset="-128"/>
                <a:ea typeface="BIZ UDPゴシック" panose="020B0400000000000000" pitchFamily="50" charset="-128"/>
              </a:rPr>
              <a:t>年前倒しに合意</a:t>
            </a:r>
            <a:r>
              <a:rPr lang="ja-JP" altLang="en-US" sz="1050" dirty="0">
                <a:latin typeface="BIZ UDPゴシック" panose="020B0400000000000000" pitchFamily="50" charset="-128"/>
                <a:ea typeface="BIZ UDPゴシック" panose="020B0400000000000000" pitchFamily="50" charset="-128"/>
              </a:rPr>
              <a:t>）。海に囲まれた万博会場において、その達成に向けた先進的な取組みを実践・発信することで、世界の海洋プラスチックごみの削減につなげていく。</a:t>
            </a:r>
          </a:p>
        </p:txBody>
      </p:sp>
      <p:pic>
        <p:nvPicPr>
          <p:cNvPr id="16" name="図 15" descr="おおさかマイボトルパートナーズロゴマーク"/>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0260" y="4223273"/>
            <a:ext cx="651674" cy="611929"/>
          </a:xfrm>
          <a:prstGeom prst="rect">
            <a:avLst/>
          </a:prstGeom>
        </p:spPr>
      </p:pic>
      <p:sp>
        <p:nvSpPr>
          <p:cNvPr id="17" name="テキスト ボックス 50" descr="図3-5　マイボトルパートナーズのロゴマークと 府庁内の給水スポット "/>
          <p:cNvSpPr txBox="1"/>
          <p:nvPr/>
        </p:nvSpPr>
        <p:spPr>
          <a:xfrm>
            <a:off x="2065855" y="4861773"/>
            <a:ext cx="1071211" cy="229893"/>
          </a:xfrm>
          <a:prstGeom prst="rect">
            <a:avLst/>
          </a:prstGeom>
          <a:noFill/>
          <a:ln w="6350">
            <a:noFill/>
          </a:ln>
        </p:spPr>
        <p:txBody>
          <a:bodyPr rot="0" spcFirstLastPara="0" vert="horz" wrap="square" lIns="35376" tIns="35376" rIns="35376" bIns="35376" numCol="1" spcCol="0" rtlCol="0" fromWordArt="0" anchor="t" anchorCtr="0" forceAA="0" compatLnSpc="1">
            <a:prstTxWarp prst="textNoShape">
              <a:avLst/>
            </a:prstTxWarp>
            <a:noAutofit/>
          </a:bodyPr>
          <a:lstStyle/>
          <a:p>
            <a:pPr marL="0" marR="0" lvl="0" indent="0" algn="ctr" defTabSz="449290" rtl="0" eaLnBrk="1" fontAlgn="auto" latinLnBrk="0" hangingPunct="1">
              <a:lnSpc>
                <a:spcPts val="983"/>
              </a:lnSpc>
              <a:spcBef>
                <a:spcPts val="0"/>
              </a:spcBef>
              <a:spcAft>
                <a:spcPts val="0"/>
              </a:spcAft>
              <a:buClrTx/>
              <a:buSzTx/>
              <a:buFontTx/>
              <a:buNone/>
              <a:tabLst/>
              <a:defRPr/>
            </a:pPr>
            <a:r>
              <a:rPr kumimoji="0" lang="ja-JP" altLang="en-US" sz="8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▲給水スポット設置</a:t>
            </a:r>
            <a:r>
              <a:rPr kumimoji="0" lang="en-US" sz="8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endParaRPr kumimoji="0" lang="ja-JP" altLang="en-US" sz="8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8" name="テキスト ボックス 50" descr="図3-5　マイボトルパートナーズのロゴマークと 府庁内の給水スポット "/>
          <p:cNvSpPr txBox="1"/>
          <p:nvPr/>
        </p:nvSpPr>
        <p:spPr>
          <a:xfrm>
            <a:off x="736555" y="4815927"/>
            <a:ext cx="1334617" cy="378426"/>
          </a:xfrm>
          <a:prstGeom prst="rect">
            <a:avLst/>
          </a:prstGeom>
          <a:noFill/>
          <a:ln w="6350">
            <a:noFill/>
          </a:ln>
        </p:spPr>
        <p:txBody>
          <a:bodyPr rot="0" spcFirstLastPara="0" vert="horz" wrap="square" lIns="35376" tIns="35376" rIns="35376" bIns="35376" numCol="1" spcCol="0" rtlCol="0" fromWordArt="0" anchor="t" anchorCtr="0" forceAA="0" compatLnSpc="1">
            <a:prstTxWarp prst="textNoShape">
              <a:avLst/>
            </a:prstTxWarp>
            <a:noAutofit/>
          </a:bodyPr>
          <a:lstStyle/>
          <a:p>
            <a:pPr marL="0" marR="0" lvl="0" indent="0" algn="l" defTabSz="449290" rtl="0" eaLnBrk="1" fontAlgn="auto" latinLnBrk="0" hangingPunct="1">
              <a:lnSpc>
                <a:spcPts val="983"/>
              </a:lnSpc>
              <a:spcBef>
                <a:spcPts val="0"/>
              </a:spcBef>
              <a:spcAft>
                <a:spcPts val="0"/>
              </a:spcAft>
              <a:buClrTx/>
              <a:buSzTx/>
              <a:buFontTx/>
              <a:buNone/>
              <a:tabLst/>
              <a:defRPr/>
            </a:pPr>
            <a:r>
              <a:rPr kumimoji="0" lang="ja-JP" altLang="en-US" sz="8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▲マイボトル・マイ容器の　</a:t>
            </a:r>
            <a:endParaRPr kumimoji="0" lang="en-US" altLang="ja-JP" sz="8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l" defTabSz="449290" rtl="0" eaLnBrk="1" fontAlgn="auto" latinLnBrk="0" hangingPunct="1">
              <a:lnSpc>
                <a:spcPts val="983"/>
              </a:lnSpc>
              <a:spcBef>
                <a:spcPts val="0"/>
              </a:spcBef>
              <a:spcAft>
                <a:spcPts val="0"/>
              </a:spcAft>
              <a:buClrTx/>
              <a:buSzTx/>
              <a:buFontTx/>
              <a:buNone/>
              <a:tabLst/>
              <a:defRPr/>
            </a:pPr>
            <a:r>
              <a:rPr kumimoji="0" lang="ja-JP" altLang="en-US" sz="8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利用啓発</a:t>
            </a:r>
            <a:r>
              <a:rPr kumimoji="0" lang="en-US" sz="8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endParaRPr kumimoji="0" lang="ja-JP" altLang="en-US" sz="8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p:txBody>
      </p:sp>
      <p:pic>
        <p:nvPicPr>
          <p:cNvPr id="19" name="図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51356" y="4205831"/>
            <a:ext cx="611929" cy="611929"/>
          </a:xfrm>
          <a:prstGeom prst="rect">
            <a:avLst/>
          </a:prstGeom>
        </p:spPr>
      </p:pic>
      <p:pic>
        <p:nvPicPr>
          <p:cNvPr id="20" name="図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32592" y="4186586"/>
            <a:ext cx="401351" cy="674182"/>
          </a:xfrm>
          <a:prstGeom prst="rect">
            <a:avLst/>
          </a:prstGeom>
        </p:spPr>
      </p:pic>
      <p:sp>
        <p:nvSpPr>
          <p:cNvPr id="21" name="テキスト ボックス 20"/>
          <p:cNvSpPr txBox="1"/>
          <p:nvPr/>
        </p:nvSpPr>
        <p:spPr>
          <a:xfrm>
            <a:off x="280329" y="6096379"/>
            <a:ext cx="4348275" cy="230832"/>
          </a:xfrm>
          <a:prstGeom prst="rect">
            <a:avLst/>
          </a:prstGeom>
          <a:noFill/>
        </p:spPr>
        <p:txBody>
          <a:bodyPr wrap="square" rtlCol="0">
            <a:spAutoFit/>
          </a:bodyPr>
          <a:lstStyle/>
          <a:p>
            <a:pPr>
              <a:defRPr/>
            </a:pPr>
            <a:r>
              <a:rPr kumimoji="1" lang="ja-JP" altLang="en-US" sz="900" dirty="0">
                <a:latin typeface="BIZ UDPゴシック" panose="020B0400000000000000" pitchFamily="50" charset="-128"/>
                <a:ea typeface="BIZ UDPゴシック" panose="020B0400000000000000" pitchFamily="50" charset="-128"/>
              </a:rPr>
              <a:t>＊大阪プロダクツ：府内企業のバイオプラスチック製品</a:t>
            </a:r>
            <a:endParaRPr kumimoji="1" lang="en-US" altLang="ja-JP" sz="900" dirty="0">
              <a:latin typeface="BIZ UDPゴシック" panose="020B0400000000000000" pitchFamily="50" charset="-128"/>
              <a:ea typeface="BIZ UDPゴシック" panose="020B0400000000000000" pitchFamily="50" charset="-128"/>
            </a:endParaRPr>
          </a:p>
        </p:txBody>
      </p:sp>
      <p:sp>
        <p:nvSpPr>
          <p:cNvPr id="22" name="正方形/長方形 21">
            <a:extLst>
              <a:ext uri="{FF2B5EF4-FFF2-40B4-BE49-F238E27FC236}">
                <a16:creationId xmlns:a16="http://schemas.microsoft.com/office/drawing/2014/main" id="{42AB246C-D6C3-4324-A739-9AC17F6C0836}"/>
              </a:ext>
            </a:extLst>
          </p:cNvPr>
          <p:cNvSpPr/>
          <p:nvPr/>
        </p:nvSpPr>
        <p:spPr>
          <a:xfrm>
            <a:off x="3517984" y="4223273"/>
            <a:ext cx="3068639" cy="1504427"/>
          </a:xfrm>
          <a:prstGeom prst="rect">
            <a:avLst/>
          </a:prstGeom>
          <a:solidFill>
            <a:schemeClr val="bg1"/>
          </a:solidFill>
          <a:ln w="19050" cmpd="dbl">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216000" rIns="0" bIns="36000" rtlCol="0" anchor="t" anchorCtr="0"/>
          <a:lstStyle/>
          <a:p>
            <a:pPr marL="0" marR="0" lvl="0" indent="0" algn="l" defTabSz="930530" rtl="0" eaLnBrk="1" fontAlgn="auto" latinLnBrk="0" hangingPunct="1">
              <a:lnSpc>
                <a:spcPct val="100000"/>
              </a:lnSpc>
              <a:spcBef>
                <a:spcPts val="0"/>
              </a:spcBef>
              <a:spcAft>
                <a:spcPts val="0"/>
              </a:spcAft>
              <a:buClrTx/>
              <a:buSzTx/>
              <a:buFontTx/>
              <a:buNone/>
              <a:tabLst/>
              <a:defRPr/>
            </a:pPr>
            <a:r>
              <a:rPr kumimoji="1" lang="ja-JP" altLang="en-US" sz="1300" b="1"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「大阪ブルー・オーシャン・ビジョン」の実現</a:t>
            </a:r>
            <a:r>
              <a:rPr kumimoji="1" lang="ja-JP" altLang="en-US" sz="1300" b="1" dirty="0">
                <a:solidFill>
                  <a:schemeClr val="tx1"/>
                </a:solidFill>
                <a:latin typeface="BIZ UDPゴシック" panose="020B0400000000000000" pitchFamily="50" charset="-128"/>
                <a:ea typeface="BIZ UDPゴシック" panose="020B0400000000000000" pitchFamily="50" charset="-128"/>
              </a:rPr>
              <a:t>に向けた取組みの発信</a:t>
            </a:r>
            <a:endParaRPr kumimoji="1" lang="en-US" altLang="ja-JP" sz="1300" b="1"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a:p>
            <a:pPr marL="0" marR="0" lvl="0" indent="0" algn="l" defTabSz="930530" rtl="0" eaLnBrk="1" fontAlgn="auto" latinLnBrk="0" hangingPunct="1">
              <a:lnSpc>
                <a:spcPct val="100000"/>
              </a:lnSpc>
              <a:spcBef>
                <a:spcPts val="0"/>
              </a:spcBef>
              <a:spcAft>
                <a:spcPts val="0"/>
              </a:spcAft>
              <a:buClrTx/>
              <a:buSzTx/>
              <a:buFontTx/>
              <a:buNone/>
              <a:tabLst/>
              <a:defRPr/>
            </a:pPr>
            <a:endParaRPr kumimoji="1" lang="ja-JP" altLang="en-US" sz="400" b="1"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a:p>
            <a:pPr defTabSz="930530">
              <a:defRPr/>
            </a:pPr>
            <a:r>
              <a:rPr kumimoji="1" lang="ja-JP" altLang="en-US" sz="1100" b="0"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・プラごみゼロ万博の実践</a:t>
            </a:r>
            <a:r>
              <a:rPr kumimoji="1" lang="ja-JP" altLang="en-US" sz="1100" dirty="0">
                <a:solidFill>
                  <a:schemeClr val="tx1"/>
                </a:solidFill>
                <a:uFill>
                  <a:solidFill>
                    <a:srgbClr val="FFFF00"/>
                  </a:solidFill>
                </a:uFill>
                <a:latin typeface="BIZ UDPゴシック" panose="020B0400000000000000" pitchFamily="50" charset="-128"/>
                <a:ea typeface="BIZ UDPゴシック" panose="020B0400000000000000" pitchFamily="50" charset="-128"/>
              </a:rPr>
              <a:t>（使い捨てプラの使用</a:t>
            </a:r>
            <a:br>
              <a:rPr kumimoji="1" lang="en-US" altLang="ja-JP" sz="1100" dirty="0">
                <a:solidFill>
                  <a:schemeClr val="tx1"/>
                </a:solidFill>
                <a:uFill>
                  <a:solidFill>
                    <a:srgbClr val="FFFF00"/>
                  </a:solidFill>
                </a:uFill>
                <a:latin typeface="BIZ UDPゴシック" panose="020B0400000000000000" pitchFamily="50" charset="-128"/>
                <a:ea typeface="BIZ UDPゴシック" panose="020B0400000000000000" pitchFamily="50" charset="-128"/>
              </a:rPr>
            </a:br>
            <a:r>
              <a:rPr kumimoji="1" lang="en-US" altLang="ja-JP" sz="1100" dirty="0">
                <a:solidFill>
                  <a:schemeClr val="tx1"/>
                </a:solidFill>
                <a:uFill>
                  <a:solidFill>
                    <a:srgbClr val="FFFF00"/>
                  </a:solidFill>
                </a:uFill>
                <a:latin typeface="BIZ UDPゴシック" panose="020B0400000000000000" pitchFamily="50" charset="-128"/>
                <a:ea typeface="BIZ UDPゴシック" panose="020B0400000000000000" pitchFamily="50" charset="-128"/>
              </a:rPr>
              <a:t> </a:t>
            </a:r>
            <a:r>
              <a:rPr kumimoji="1" lang="ja-JP" altLang="en-US" sz="1100" dirty="0">
                <a:solidFill>
                  <a:schemeClr val="tx1"/>
                </a:solidFill>
                <a:uFill>
                  <a:solidFill>
                    <a:srgbClr val="FFFF00"/>
                  </a:solidFill>
                </a:uFill>
                <a:latin typeface="BIZ UDPゴシック" panose="020B0400000000000000" pitchFamily="50" charset="-128"/>
                <a:ea typeface="BIZ UDPゴシック" panose="020B0400000000000000" pitchFamily="50" charset="-128"/>
              </a:rPr>
              <a:t>抑制など）</a:t>
            </a:r>
          </a:p>
          <a:p>
            <a:pPr marL="0" marR="0" lvl="0" indent="0" algn="l" defTabSz="930530" rtl="0" eaLnBrk="1" fontAlgn="auto" latinLnBrk="0" hangingPunct="1">
              <a:lnSpc>
                <a:spcPct val="100000"/>
              </a:lnSpc>
              <a:spcBef>
                <a:spcPts val="0"/>
              </a:spcBef>
              <a:spcAft>
                <a:spcPts val="0"/>
              </a:spcAft>
              <a:buClrTx/>
              <a:buSzTx/>
              <a:buFontTx/>
              <a:buNone/>
              <a:tabLst/>
              <a:defRPr/>
            </a:pPr>
            <a:endParaRPr kumimoji="1" lang="ja-JP" altLang="en-US" sz="400" b="0"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a:p>
            <a:pPr marL="0" marR="0" lvl="0" indent="0" algn="l" defTabSz="930530" rtl="0" eaLnBrk="1" fontAlgn="auto" latinLnBrk="0" hangingPunct="1">
              <a:lnSpc>
                <a:spcPct val="100000"/>
              </a:lnSpc>
              <a:spcBef>
                <a:spcPts val="0"/>
              </a:spcBef>
              <a:spcAft>
                <a:spcPts val="0"/>
              </a:spcAft>
              <a:buClrTx/>
              <a:buSzTx/>
              <a:buFontTx/>
              <a:buNone/>
              <a:tabLst/>
              <a:defRPr/>
            </a:pPr>
            <a:r>
              <a:rPr kumimoji="1" lang="ja-JP" altLang="en-US" sz="1100" b="0"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・大阪プロダクツの展示・活用、国内外への発信</a:t>
            </a:r>
          </a:p>
        </p:txBody>
      </p:sp>
      <p:sp>
        <p:nvSpPr>
          <p:cNvPr id="23" name="ホームベース 7">
            <a:extLst>
              <a:ext uri="{FF2B5EF4-FFF2-40B4-BE49-F238E27FC236}">
                <a16:creationId xmlns:a16="http://schemas.microsoft.com/office/drawing/2014/main" id="{E599356E-2B0A-4C96-A1C9-EC52982B4052}"/>
              </a:ext>
            </a:extLst>
          </p:cNvPr>
          <p:cNvSpPr/>
          <p:nvPr/>
        </p:nvSpPr>
        <p:spPr>
          <a:xfrm>
            <a:off x="3549597" y="4072298"/>
            <a:ext cx="1012036" cy="279182"/>
          </a:xfrm>
          <a:prstGeom prst="homePlate">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ja-JP" altLang="en-US" sz="1163"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万博会場</a:t>
            </a:r>
          </a:p>
        </p:txBody>
      </p:sp>
      <p:sp>
        <p:nvSpPr>
          <p:cNvPr id="26" name="テキスト ボックス 50" descr="図3-5　マイボトルパートナーズのロゴマークと 府庁内の給水スポット "/>
          <p:cNvSpPr txBox="1"/>
          <p:nvPr/>
        </p:nvSpPr>
        <p:spPr>
          <a:xfrm>
            <a:off x="7168019" y="5371758"/>
            <a:ext cx="2168717" cy="195478"/>
          </a:xfrm>
          <a:prstGeom prst="rect">
            <a:avLst/>
          </a:prstGeom>
          <a:noFill/>
          <a:ln w="6350">
            <a:noFill/>
          </a:ln>
        </p:spPr>
        <p:txBody>
          <a:bodyPr rot="0" spcFirstLastPara="0" vert="horz" wrap="square" lIns="35376" tIns="35376" rIns="35376" bIns="35376" numCol="1" spcCol="0" rtlCol="0" fromWordArt="0" anchor="t" anchorCtr="0" forceAA="0" compatLnSpc="1">
            <a:prstTxWarp prst="textNoShape">
              <a:avLst/>
            </a:prstTxWarp>
            <a:noAutofit/>
          </a:bodyPr>
          <a:lstStyle/>
          <a:p>
            <a:pPr marL="0" marR="0" lvl="0" indent="0" algn="ctr" defTabSz="449290" rtl="0" eaLnBrk="1" fontAlgn="auto" latinLnBrk="0" hangingPunct="1">
              <a:lnSpc>
                <a:spcPts val="983"/>
              </a:lnSpc>
              <a:spcBef>
                <a:spcPts val="0"/>
              </a:spcBef>
              <a:spcAft>
                <a:spcPts val="0"/>
              </a:spcAft>
              <a:buClrTx/>
              <a:buSzTx/>
              <a:buFontTx/>
              <a:buNone/>
              <a:tabLst/>
              <a:defRPr/>
            </a:pPr>
            <a:r>
              <a:rPr kumimoji="0" lang="ja-JP" altLang="en-US" sz="8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▲サーキュラーエコノミーのイメージ</a:t>
            </a:r>
            <a:endParaRPr kumimoji="0" lang="ja-JP" altLang="en-US" sz="10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7" name="正方形/長方形 26">
            <a:extLst>
              <a:ext uri="{FF2B5EF4-FFF2-40B4-BE49-F238E27FC236}">
                <a16:creationId xmlns:a16="http://schemas.microsoft.com/office/drawing/2014/main" id="{267DB966-648D-4652-8C3C-6B738FCBCC76}"/>
              </a:ext>
            </a:extLst>
          </p:cNvPr>
          <p:cNvSpPr/>
          <p:nvPr/>
        </p:nvSpPr>
        <p:spPr>
          <a:xfrm>
            <a:off x="7106255" y="5620215"/>
            <a:ext cx="2515239" cy="348813"/>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ts val="960"/>
              </a:lnSpc>
              <a:spcBef>
                <a:spcPts val="0"/>
              </a:spcBef>
              <a:spcAft>
                <a:spcPts val="0"/>
              </a:spcAft>
              <a:buClrTx/>
              <a:buSzTx/>
              <a:buFontTx/>
              <a:buNone/>
              <a:tabLst/>
              <a:defRPr/>
            </a:pPr>
            <a:r>
              <a:rPr kumimoji="0" lang="ja-JP" altLang="en-US" sz="700" b="0" i="0" u="none" strike="noStrike" kern="1200" cap="none" spc="-4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（出典）オランダ政府「</a:t>
            </a:r>
            <a:r>
              <a:rPr kumimoji="0" lang="en-US" altLang="ja-JP" sz="700" b="0" i="0" u="none" strike="noStrike" kern="1200" cap="none" spc="-4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From a linear to a</a:t>
            </a:r>
            <a:r>
              <a:rPr kumimoji="0" lang="ja-JP" altLang="en-US" sz="700" b="0" i="0" u="none" strike="noStrike" kern="1200" cap="none" spc="-4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0" lang="en-US" altLang="ja-JP" sz="700" b="0" i="0" u="none" strike="noStrike" kern="1200" cap="none" spc="-4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circular economy</a:t>
            </a:r>
            <a:r>
              <a:rPr kumimoji="0" lang="ja-JP" altLang="en-US" sz="700" b="0" i="0" u="none" strike="noStrike" kern="1200" cap="none" spc="-4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」一部加工</a:t>
            </a:r>
          </a:p>
        </p:txBody>
      </p:sp>
      <p:grpSp>
        <p:nvGrpSpPr>
          <p:cNvPr id="28" name="グループ化 27"/>
          <p:cNvGrpSpPr/>
          <p:nvPr/>
        </p:nvGrpSpPr>
        <p:grpSpPr>
          <a:xfrm>
            <a:off x="7223995" y="3766085"/>
            <a:ext cx="1781364" cy="1515184"/>
            <a:chOff x="7251395" y="3856572"/>
            <a:chExt cx="1781364" cy="1515184"/>
          </a:xfrm>
        </p:grpSpPr>
        <p:pic>
          <p:nvPicPr>
            <p:cNvPr id="29" name="図 28"/>
            <p:cNvPicPr>
              <a:picLocks noChangeAspect="1"/>
            </p:cNvPicPr>
            <p:nvPr/>
          </p:nvPicPr>
          <p:blipFill>
            <a:blip r:embed="rId6"/>
            <a:stretch>
              <a:fillRect/>
            </a:stretch>
          </p:blipFill>
          <p:spPr>
            <a:xfrm>
              <a:off x="7251395" y="3856572"/>
              <a:ext cx="1781364" cy="1515184"/>
            </a:xfrm>
            <a:prstGeom prst="rect">
              <a:avLst/>
            </a:prstGeom>
          </p:spPr>
        </p:pic>
        <p:sp>
          <p:nvSpPr>
            <p:cNvPr id="30" name="テキスト ボックス 29"/>
            <p:cNvSpPr txBox="1"/>
            <p:nvPr/>
          </p:nvSpPr>
          <p:spPr>
            <a:xfrm>
              <a:off x="8213263" y="4318162"/>
              <a:ext cx="596084"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生産ロスの</a:t>
              </a:r>
              <a:endParaRPr kumimoji="1" lang="en-US" altLang="ja-JP" sz="6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再利用等</a:t>
              </a:r>
            </a:p>
          </p:txBody>
        </p:sp>
        <p:sp>
          <p:nvSpPr>
            <p:cNvPr id="31" name="テキスト ボックス 30"/>
            <p:cNvSpPr txBox="1"/>
            <p:nvPr/>
          </p:nvSpPr>
          <p:spPr>
            <a:xfrm>
              <a:off x="7887429" y="4335784"/>
              <a:ext cx="503000"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修理・</a:t>
              </a:r>
              <a:endParaRPr kumimoji="1" lang="en-US" altLang="ja-JP" sz="6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再販売等</a:t>
              </a:r>
            </a:p>
          </p:txBody>
        </p:sp>
        <p:sp>
          <p:nvSpPr>
            <p:cNvPr id="32" name="テキスト ボックス 31"/>
            <p:cNvSpPr txBox="1"/>
            <p:nvPr/>
          </p:nvSpPr>
          <p:spPr>
            <a:xfrm>
              <a:off x="8225379" y="4802949"/>
              <a:ext cx="468434" cy="18466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リユース</a:t>
              </a:r>
            </a:p>
          </p:txBody>
        </p:sp>
      </p:grpSp>
    </p:spTree>
    <p:extLst>
      <p:ext uri="{BB962C8B-B14F-4D97-AF65-F5344CB8AC3E}">
        <p14:creationId xmlns:p14="http://schemas.microsoft.com/office/powerpoint/2010/main" val="2796440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gray">
          <a:xfrm>
            <a:off x="720000" y="2574000"/>
            <a:ext cx="8676000" cy="2088000"/>
          </a:xfrm>
          <a:prstGeom prst="rect">
            <a:avLst/>
          </a:prstGeom>
          <a:solidFill>
            <a:schemeClr val="bg1"/>
          </a:solidFill>
        </p:spPr>
        <p:txBody>
          <a:bodyPr anchor="ctr" anchorCtr="0">
            <a:normAutofit/>
          </a:bodyPr>
          <a:lstStyle>
            <a:lvl1pPr algn="l" defTabSz="959937" rtl="0" eaLnBrk="1" latinLnBrk="0" hangingPunct="1">
              <a:lnSpc>
                <a:spcPct val="90000"/>
              </a:lnSpc>
              <a:spcBef>
                <a:spcPct val="0"/>
              </a:spcBef>
              <a:buNone/>
              <a:defRPr kumimoji="1" sz="4619" kern="1200">
                <a:solidFill>
                  <a:schemeClr val="tx1"/>
                </a:solidFill>
                <a:latin typeface="+mj-lt"/>
                <a:ea typeface="+mj-ea"/>
                <a:cs typeface="+mj-cs"/>
              </a:defRPr>
            </a:lvl1pPr>
          </a:lstStyle>
          <a:p>
            <a:pPr marL="0" marR="0" lvl="0" indent="0" algn="l" defTabSz="959937" rtl="0" eaLnBrk="1" fontAlgn="auto" latinLnBrk="0" hangingPunct="1">
              <a:lnSpc>
                <a:spcPct val="90000"/>
              </a:lnSpc>
              <a:spcBef>
                <a:spcPct val="0"/>
              </a:spcBef>
              <a:spcAft>
                <a:spcPts val="0"/>
              </a:spcAft>
              <a:buClrTx/>
              <a:buSzTx/>
              <a:buFontTx/>
              <a:buNone/>
              <a:tabLst/>
              <a:defRPr/>
            </a:pPr>
            <a:r>
              <a:rPr kumimoji="1" lang="ja-JP" altLang="en-US" sz="4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rPr>
              <a:t>２　モビリティ</a:t>
            </a:r>
            <a:endParaRPr kumimoji="1" lang="ja-JP" altLang="en-US" sz="2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endParaRPr>
          </a:p>
        </p:txBody>
      </p:sp>
      <p:sp>
        <p:nvSpPr>
          <p:cNvPr id="5" name="テキスト ボックス 4"/>
          <p:cNvSpPr txBox="1"/>
          <p:nvPr/>
        </p:nvSpPr>
        <p:spPr>
          <a:xfrm>
            <a:off x="1904203" y="4314825"/>
            <a:ext cx="6300793" cy="1477328"/>
          </a:xfrm>
          <a:prstGeom prst="rect">
            <a:avLst/>
          </a:prstGeom>
          <a:noFill/>
          <a:ln w="28575">
            <a:solidFill>
              <a:schemeClr val="tx2"/>
            </a:solidFill>
            <a:prstDash val="sysDot"/>
          </a:ln>
        </p:spPr>
        <p:txBody>
          <a:bodyPr wrap="square" rtlCol="0">
            <a:spAutoFit/>
          </a:bodyPr>
          <a:lstStyle/>
          <a:p>
            <a:pPr lvl="0" indent="85725">
              <a:defRPr/>
            </a:pPr>
            <a:r>
              <a:rPr kumimoji="1" lang="en-US" altLang="ja-JP" sz="1500" dirty="0">
                <a:latin typeface="BIZ UDPゴシック" panose="020B0400000000000000" pitchFamily="50" charset="-128"/>
                <a:ea typeface="BIZ UDPゴシック" panose="020B0400000000000000" pitchFamily="50" charset="-128"/>
              </a:rPr>
              <a:t>【</a:t>
            </a:r>
            <a:r>
              <a:rPr kumimoji="1" lang="ja-JP" altLang="en-US" sz="1500" dirty="0">
                <a:latin typeface="BIZ UDPゴシック" panose="020B0400000000000000" pitchFamily="50" charset="-128"/>
                <a:ea typeface="BIZ UDPゴシック" panose="020B0400000000000000" pitchFamily="50" charset="-128"/>
              </a:rPr>
              <a:t>項目</a:t>
            </a:r>
            <a:r>
              <a:rPr kumimoji="1" lang="en-US" altLang="ja-JP" sz="1500" dirty="0">
                <a:latin typeface="BIZ UDPゴシック" panose="020B0400000000000000" pitchFamily="50" charset="-128"/>
                <a:ea typeface="BIZ UDPゴシック" panose="020B0400000000000000" pitchFamily="50" charset="-128"/>
              </a:rPr>
              <a:t>】</a:t>
            </a:r>
          </a:p>
          <a:p>
            <a:pPr lvl="0" indent="271463">
              <a:defRPr/>
            </a:pPr>
            <a:r>
              <a:rPr kumimoji="1" lang="ja-JP" altLang="en-US" sz="1500" dirty="0">
                <a:latin typeface="BIZ UDPゴシック" panose="020B0400000000000000" pitchFamily="50" charset="-128"/>
                <a:ea typeface="BIZ UDPゴシック" panose="020B0400000000000000" pitchFamily="50" charset="-128"/>
              </a:rPr>
              <a:t>③ 空飛ぶクルマ</a:t>
            </a:r>
          </a:p>
          <a:p>
            <a:pPr lvl="0" indent="271463">
              <a:spcBef>
                <a:spcPts val="600"/>
              </a:spcBef>
              <a:defRPr/>
            </a:pPr>
            <a:r>
              <a:rPr kumimoji="1" lang="ja-JP" altLang="en-US" sz="1500" dirty="0">
                <a:latin typeface="BIZ UDPゴシック" panose="020B0400000000000000" pitchFamily="50" charset="-128"/>
                <a:ea typeface="BIZ UDPゴシック" panose="020B0400000000000000" pitchFamily="50" charset="-128"/>
              </a:rPr>
              <a:t>④ 自動運転</a:t>
            </a:r>
          </a:p>
          <a:p>
            <a:pPr lvl="0" indent="271463">
              <a:spcBef>
                <a:spcPts val="600"/>
              </a:spcBef>
              <a:defRPr/>
            </a:pPr>
            <a:r>
              <a:rPr kumimoji="1" lang="ja-JP" altLang="en-US" sz="1500" dirty="0">
                <a:latin typeface="BIZ UDPゴシック" panose="020B0400000000000000" pitchFamily="50" charset="-128"/>
                <a:ea typeface="BIZ UDPゴシック" panose="020B0400000000000000" pitchFamily="50" charset="-128"/>
              </a:rPr>
              <a:t>⑤ </a:t>
            </a:r>
            <a:r>
              <a:rPr kumimoji="1" lang="en-US" altLang="ja-JP" sz="1500" dirty="0">
                <a:latin typeface="BIZ UDPゴシック" panose="020B0400000000000000" pitchFamily="50" charset="-128"/>
                <a:ea typeface="BIZ UDPゴシック" panose="020B0400000000000000" pitchFamily="50" charset="-128"/>
              </a:rPr>
              <a:t>MaaS</a:t>
            </a:r>
            <a:r>
              <a:rPr kumimoji="1" lang="ja-JP" altLang="en-US" sz="1500" dirty="0">
                <a:latin typeface="BIZ UDPゴシック" panose="020B0400000000000000" pitchFamily="50" charset="-128"/>
                <a:ea typeface="BIZ UDPゴシック" panose="020B0400000000000000" pitchFamily="50" charset="-128"/>
              </a:rPr>
              <a:t>（マース）</a:t>
            </a:r>
            <a:endParaRPr kumimoji="1" lang="en-US" altLang="ja-JP" sz="1500" dirty="0">
              <a:latin typeface="BIZ UDPゴシック" panose="020B0400000000000000" pitchFamily="50" charset="-128"/>
              <a:ea typeface="BIZ UDPゴシック" panose="020B0400000000000000" pitchFamily="50" charset="-128"/>
            </a:endParaRPr>
          </a:p>
          <a:p>
            <a:pPr marL="357188" indent="-85725">
              <a:spcBef>
                <a:spcPts val="600"/>
              </a:spcBef>
              <a:defRPr/>
            </a:pPr>
            <a:r>
              <a:rPr kumimoji="1" lang="ja-JP" altLang="en-US" sz="1500" dirty="0">
                <a:latin typeface="BIZ UDPゴシック" panose="020B0400000000000000" pitchFamily="50" charset="-128"/>
                <a:ea typeface="BIZ UDPゴシック" panose="020B0400000000000000" pitchFamily="50" charset="-128"/>
              </a:rPr>
              <a:t>⑥　ゼロエミッションモビリティ</a:t>
            </a:r>
          </a:p>
        </p:txBody>
      </p:sp>
      <p:sp>
        <p:nvSpPr>
          <p:cNvPr id="6"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dirty="0">
                <a:solidFill>
                  <a:prstClr val="black">
                    <a:tint val="75000"/>
                  </a:prstClr>
                </a:solidFill>
                <a:latin typeface="Calibri" panose="020F0502020204030204"/>
                <a:ea typeface="游ゴシック" panose="020B0400000000000000" pitchFamily="50" charset="-128"/>
              </a:rPr>
              <a:t>9</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257814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a:xfrm>
            <a:off x="982278" y="1650318"/>
            <a:ext cx="8432800" cy="504402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0" name="正方形/長方形 19"/>
          <p:cNvSpPr/>
          <p:nvPr/>
        </p:nvSpPr>
        <p:spPr>
          <a:xfrm>
            <a:off x="863766" y="1542066"/>
            <a:ext cx="8452067" cy="5032766"/>
          </a:xfrm>
          <a:prstGeom prst="rect">
            <a:avLst/>
          </a:prstGeom>
          <a:solidFill>
            <a:schemeClr val="bg1"/>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1" name="楕円 20"/>
          <p:cNvSpPr/>
          <p:nvPr/>
        </p:nvSpPr>
        <p:spPr>
          <a:xfrm>
            <a:off x="1829826" y="1418478"/>
            <a:ext cx="6364099" cy="23428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78013" rtl="0" eaLnBrk="1" fontAlgn="auto" latinLnBrk="0" hangingPunct="1">
              <a:lnSpc>
                <a:spcPct val="100000"/>
              </a:lnSpc>
              <a:spcBef>
                <a:spcPts val="0"/>
              </a:spcBef>
              <a:spcAft>
                <a:spcPts val="0"/>
              </a:spcAft>
              <a:buClrTx/>
              <a:buSzTx/>
              <a:buFontTx/>
              <a:buNone/>
              <a:tabLst/>
              <a:defRPr/>
            </a:pPr>
            <a:endParaRPr kumimoji="0" lang="ja-JP" altLang="en-US" sz="1488"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7" name="正方形/長方形 26"/>
          <p:cNvSpPr/>
          <p:nvPr/>
        </p:nvSpPr>
        <p:spPr>
          <a:xfrm>
            <a:off x="412707" y="706091"/>
            <a:ext cx="3600000" cy="36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「モビリティ」分野における未来社会の姿</a:t>
            </a:r>
          </a:p>
        </p:txBody>
      </p:sp>
      <p:sp>
        <p:nvSpPr>
          <p:cNvPr id="28" name="角丸四角形 27"/>
          <p:cNvSpPr/>
          <p:nvPr/>
        </p:nvSpPr>
        <p:spPr>
          <a:xfrm>
            <a:off x="1207328" y="3666111"/>
            <a:ext cx="3348000" cy="36000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最先端の自動運転の実現</a:t>
            </a:r>
          </a:p>
        </p:txBody>
      </p:sp>
      <p:sp>
        <p:nvSpPr>
          <p:cNvPr id="29" name="テキスト ボックス 28"/>
          <p:cNvSpPr txBox="1"/>
          <p:nvPr/>
        </p:nvSpPr>
        <p:spPr>
          <a:xfrm>
            <a:off x="1207328" y="4029897"/>
            <a:ext cx="3359651" cy="461665"/>
          </a:xfrm>
          <a:prstGeom prst="rect">
            <a:avLst/>
          </a:prstGeom>
          <a:noFill/>
        </p:spPr>
        <p:txBody>
          <a:bodyPr wrap="square" rtlCol="0" anchor="ctr">
            <a:spAutoFit/>
          </a:bodyPr>
          <a:lstStyle/>
          <a:p>
            <a:pPr marL="108000" marR="0" lvl="0" indent="-457200" algn="l" defTabSz="378013"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0" lang="ja-JP" altLang="en-US" sz="1200" b="0" i="0" u="none" strike="noStrike" kern="1200" cap="none" spc="0" normalizeH="0" baseline="0" noProof="0" dirty="0">
                <a:ln>
                  <a:noFill/>
                </a:ln>
                <a:solidFill>
                  <a:prstClr val="black"/>
                </a:solidFill>
                <a:effectLst/>
                <a:uLnTx/>
                <a:uFillTx/>
                <a:latin typeface="Calibri" panose="020F0502020204030204"/>
                <a:ea typeface="BIZ UDPゴシック" panose="020B0400000000000000" pitchFamily="50" charset="-128"/>
                <a:cs typeface="+mn-cs"/>
              </a:rPr>
              <a:t>安全・快適な未来のモビリティ社会を拓く先駆けとなる。</a:t>
            </a:r>
            <a:endParaRPr kumimoji="0" lang="ja-JP" altLang="en-US" sz="1200" b="0" i="0" u="none" strike="noStrike" kern="1200" cap="none" spc="0" normalizeH="0" baseline="0" noProof="0" dirty="0">
              <a:ln>
                <a:noFill/>
              </a:ln>
              <a:solidFill>
                <a:prstClr val="black"/>
              </a:solidFill>
              <a:effectLst/>
              <a:uLnTx/>
              <a:uFillTx/>
              <a:latin typeface="Calibri Light" panose="020F0302020204030204"/>
              <a:ea typeface="BIZ UDPゴシック" panose="020B0400000000000000" pitchFamily="50" charset="-128"/>
              <a:cs typeface="+mn-cs"/>
            </a:endParaRPr>
          </a:p>
        </p:txBody>
      </p:sp>
      <p:sp>
        <p:nvSpPr>
          <p:cNvPr id="30" name="テキスト ボックス 29"/>
          <p:cNvSpPr txBox="1"/>
          <p:nvPr/>
        </p:nvSpPr>
        <p:spPr>
          <a:xfrm>
            <a:off x="1177105" y="1938014"/>
            <a:ext cx="7821752" cy="738664"/>
          </a:xfrm>
          <a:prstGeom prst="rect">
            <a:avLst/>
          </a:prstGeom>
          <a:noFill/>
        </p:spPr>
        <p:txBody>
          <a:bodyPr wrap="square" rtlCol="0">
            <a:spAutoFit/>
          </a:bodyPr>
          <a:lstStyle/>
          <a:p>
            <a:pPr lvl="0" defTabSz="378013">
              <a:defRPr/>
            </a:pPr>
            <a:r>
              <a:rPr kumimoji="0" lang="ja-JP" altLang="en-US" sz="1400" b="0"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空飛ぶクルマや自動運転、</a:t>
            </a:r>
            <a:r>
              <a:rPr kumimoji="0" lang="en-US" altLang="ja-JP" sz="1400" b="0"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MaaS</a:t>
            </a:r>
            <a:r>
              <a:rPr kumimoji="0" lang="ja-JP" altLang="en-US" sz="1400" b="0"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により、便利でスマートな新しい移動サービス</a:t>
            </a:r>
            <a:r>
              <a:rPr kumimoji="0" lang="ja-JP" altLang="en-US" sz="1400" b="0" i="0"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を実現。さらに、</a:t>
            </a:r>
            <a:r>
              <a:rPr lang="ja-JP" altLang="en-US" sz="1400" dirty="0">
                <a:latin typeface="BIZ UDPゴシック" panose="020B0400000000000000" pitchFamily="50" charset="-128"/>
                <a:ea typeface="BIZ UDPゴシック" panose="020B0400000000000000" pitchFamily="50" charset="-128"/>
              </a:rPr>
              <a:t>ゼロエミッションモビリティによる温室効果ガス（</a:t>
            </a:r>
            <a:r>
              <a:rPr lang="en-US" altLang="ja-JP" sz="1400" dirty="0">
                <a:latin typeface="BIZ UDPゴシック" panose="020B0400000000000000" pitchFamily="50" charset="-128"/>
                <a:ea typeface="BIZ UDPゴシック" panose="020B0400000000000000" pitchFamily="50" charset="-128"/>
              </a:rPr>
              <a:t>CO</a:t>
            </a:r>
            <a:r>
              <a:rPr lang="en-US" altLang="ja-JP" sz="1100" dirty="0">
                <a:latin typeface="BIZ UDPゴシック" panose="020B0400000000000000" pitchFamily="50" charset="-128"/>
                <a:ea typeface="BIZ UDPゴシック" panose="020B0400000000000000" pitchFamily="50" charset="-128"/>
              </a:rPr>
              <a:t>2</a:t>
            </a:r>
            <a:r>
              <a:rPr lang="ja-JP" altLang="en-US" sz="1400" dirty="0">
                <a:latin typeface="BIZ UDPゴシック" panose="020B0400000000000000" pitchFamily="50" charset="-128"/>
                <a:ea typeface="BIZ UDPゴシック" panose="020B0400000000000000" pitchFamily="50" charset="-128"/>
              </a:rPr>
              <a:t>）排出削減により、</a:t>
            </a:r>
            <a:r>
              <a:rPr kumimoji="0" lang="ja-JP" altLang="en-US" sz="1400" b="0"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移動の課題解決や新たな関連ビジネスの創出などにつなげ、次世代モビリティの分野で世界をリードしていく。</a:t>
            </a:r>
          </a:p>
        </p:txBody>
      </p:sp>
      <p:sp>
        <p:nvSpPr>
          <p:cNvPr id="31" name="角丸四角形 30"/>
          <p:cNvSpPr/>
          <p:nvPr/>
        </p:nvSpPr>
        <p:spPr>
          <a:xfrm>
            <a:off x="1177105" y="4620096"/>
            <a:ext cx="3348000" cy="36000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関西広域での</a:t>
            </a:r>
            <a:r>
              <a:rPr kumimoji="0"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MaaS</a:t>
            </a:r>
            <a:r>
              <a:rPr kumimoji="0"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の展開</a:t>
            </a:r>
          </a:p>
        </p:txBody>
      </p:sp>
      <p:sp>
        <p:nvSpPr>
          <p:cNvPr id="32" name="正方形/長方形 31"/>
          <p:cNvSpPr/>
          <p:nvPr/>
        </p:nvSpPr>
        <p:spPr>
          <a:xfrm>
            <a:off x="1207328" y="3079698"/>
            <a:ext cx="3439368" cy="461665"/>
          </a:xfrm>
          <a:prstGeom prst="rect">
            <a:avLst/>
          </a:prstGeom>
        </p:spPr>
        <p:txBody>
          <a:bodyPr wrap="square" anchor="ctr">
            <a:spAutoFit/>
          </a:bodyPr>
          <a:lstStyle/>
          <a:p>
            <a:pPr marL="108000" marR="0" lvl="0" indent="-45720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空飛ぶクルマの</a:t>
            </a:r>
            <a:r>
              <a:rPr kumimoji="0" lang="ja-JP" altLang="en-US" sz="1200" b="0" i="0" u="non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商用</a:t>
            </a: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運航を実現し、大阪から空の移動革命を起こす。</a:t>
            </a:r>
            <a:endParaRPr kumimoji="0"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33" name="角丸四角形 32"/>
          <p:cNvSpPr/>
          <p:nvPr/>
        </p:nvSpPr>
        <p:spPr>
          <a:xfrm>
            <a:off x="1177105" y="2720653"/>
            <a:ext cx="3348000" cy="36000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空飛ぶクルマ</a:t>
            </a:r>
            <a:r>
              <a:rPr kumimoji="0" lang="ja-JP" altLang="en-US" sz="1400" b="1" i="0" u="non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「商用の運航」の</a:t>
            </a:r>
            <a:r>
              <a:rPr kumimoji="0"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実現</a:t>
            </a:r>
          </a:p>
        </p:txBody>
      </p:sp>
      <p:sp>
        <p:nvSpPr>
          <p:cNvPr id="34" name="正方形/長方形 33"/>
          <p:cNvSpPr/>
          <p:nvPr/>
        </p:nvSpPr>
        <p:spPr>
          <a:xfrm>
            <a:off x="1177105" y="5037653"/>
            <a:ext cx="3420099" cy="461665"/>
          </a:xfrm>
          <a:prstGeom prst="rect">
            <a:avLst/>
          </a:prstGeom>
        </p:spPr>
        <p:txBody>
          <a:bodyPr wrap="square" anchor="ctr">
            <a:spAutoFit/>
          </a:bodyPr>
          <a:lstStyle/>
          <a:p>
            <a:pPr marL="108000" marR="0" lvl="0" indent="-45720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関西広域で</a:t>
            </a:r>
            <a:r>
              <a:rPr kumimoji="0"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MaaS</a:t>
            </a: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を実現。ストレスフリーな移動と関西一円への周遊を促進。</a:t>
            </a:r>
          </a:p>
        </p:txBody>
      </p:sp>
      <p:sp>
        <p:nvSpPr>
          <p:cNvPr id="35" name="テキスト ボックス 34"/>
          <p:cNvSpPr txBox="1"/>
          <p:nvPr/>
        </p:nvSpPr>
        <p:spPr>
          <a:xfrm>
            <a:off x="5380456" y="5714101"/>
            <a:ext cx="3396416" cy="1846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（出典）経済産業省ウェブサイト</a:t>
            </a:r>
            <a:endParaRPr kumimoji="1" lang="ja-JP" altLang="en-US" sz="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pic>
        <p:nvPicPr>
          <p:cNvPr id="36" name="図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4317" y="2937209"/>
            <a:ext cx="3704540" cy="2778406"/>
          </a:xfrm>
          <a:prstGeom prst="rect">
            <a:avLst/>
          </a:prstGeom>
          <a:effectLst>
            <a:softEdge rad="127000"/>
          </a:effectLst>
        </p:spPr>
      </p:pic>
      <p:sp>
        <p:nvSpPr>
          <p:cNvPr id="37" name="正方形/長方形 36"/>
          <p:cNvSpPr/>
          <p:nvPr/>
        </p:nvSpPr>
        <p:spPr>
          <a:xfrm>
            <a:off x="2148739" y="877725"/>
            <a:ext cx="7110505" cy="40464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38" name="正方形/長方形 37"/>
          <p:cNvSpPr/>
          <p:nvPr/>
        </p:nvSpPr>
        <p:spPr>
          <a:xfrm>
            <a:off x="1456622" y="1191547"/>
            <a:ext cx="7110505" cy="40464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世界をリードする次世代モビリティの実現</a:t>
            </a:r>
          </a:p>
        </p:txBody>
      </p:sp>
      <p:sp>
        <p:nvSpPr>
          <p:cNvPr id="39" name="スライド番号プレースホルダー 1"/>
          <p:cNvSpPr>
            <a:spLocks noGrp="1"/>
          </p:cNvSpPr>
          <p:nvPr>
            <p:ph type="sldNum" sz="quarter" idx="4294967295"/>
          </p:nvPr>
        </p:nvSpPr>
        <p:spPr>
          <a:xfrm>
            <a:off x="9662615" y="6816016"/>
            <a:ext cx="418010" cy="383297"/>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rPr>
              <a:t>10</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19" name="角丸四角形 18"/>
          <p:cNvSpPr/>
          <p:nvPr/>
        </p:nvSpPr>
        <p:spPr>
          <a:xfrm>
            <a:off x="1177104" y="5572030"/>
            <a:ext cx="3348001" cy="36000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ゼロエミッションモビリティの普及</a:t>
            </a:r>
          </a:p>
        </p:txBody>
      </p:sp>
      <p:sp>
        <p:nvSpPr>
          <p:cNvPr id="22" name="正方形/長方形 21"/>
          <p:cNvSpPr/>
          <p:nvPr/>
        </p:nvSpPr>
        <p:spPr>
          <a:xfrm>
            <a:off x="1177105" y="5989587"/>
            <a:ext cx="3420099" cy="461665"/>
          </a:xfrm>
          <a:prstGeom prst="rect">
            <a:avLst/>
          </a:prstGeom>
        </p:spPr>
        <p:txBody>
          <a:bodyPr wrap="square" anchor="ctr">
            <a:spAutoFit/>
          </a:bodyPr>
          <a:lstStyle/>
          <a:p>
            <a:pPr marL="108000" marR="0" lvl="0" indent="-457200" algn="l" defTabSz="457200" rtl="0" eaLnBrk="1" fontAlgn="auto" latinLnBrk="0" hangingPunct="1">
              <a:lnSpc>
                <a:spcPct val="100000"/>
              </a:lnSpc>
              <a:spcBef>
                <a:spcPts val="0"/>
              </a:spcBef>
              <a:spcAft>
                <a:spcPts val="0"/>
              </a:spcAft>
              <a:buClrTx/>
              <a:buSzTx/>
              <a:buFontTx/>
              <a:buNone/>
              <a:tabLst/>
              <a:defRPr/>
            </a:pPr>
            <a:r>
              <a:rPr kumimoji="0" lang="ja-JP" altLang="en-US" sz="1200" b="0"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移動におけるＣＯ２排出量ゼロに向け、</a:t>
            </a:r>
            <a:r>
              <a:rPr kumimoji="0" lang="en-US" altLang="ja-JP" sz="1200" b="0"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EV</a:t>
            </a:r>
            <a:r>
              <a:rPr kumimoji="0" lang="ja-JP" altLang="en-US" sz="1200" b="0"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r>
              <a:rPr kumimoji="0" lang="en-US" altLang="ja-JP" sz="1200" b="0"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FC</a:t>
            </a:r>
            <a:r>
              <a:rPr kumimoji="0" lang="ja-JP" altLang="en-US" sz="1200" b="0"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バスの普及や、</a:t>
            </a:r>
            <a:r>
              <a:rPr kumimoji="0" lang="en-US" altLang="ja-JP" sz="1200" b="0"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EV</a:t>
            </a:r>
            <a:r>
              <a:rPr kumimoji="0" lang="ja-JP" altLang="en-US" sz="1200" b="0"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r>
              <a:rPr kumimoji="0" lang="en-US" altLang="ja-JP" sz="1200" b="0"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FC</a:t>
            </a:r>
            <a:r>
              <a:rPr kumimoji="0" lang="ja-JP" altLang="en-US" sz="1200" b="0"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船の開発・実証を促進。</a:t>
            </a:r>
          </a:p>
        </p:txBody>
      </p:sp>
    </p:spTree>
    <p:extLst>
      <p:ext uri="{BB962C8B-B14F-4D97-AF65-F5344CB8AC3E}">
        <p14:creationId xmlns:p14="http://schemas.microsoft.com/office/powerpoint/2010/main" val="5133557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a:extLst>
              <a:ext uri="{FF2B5EF4-FFF2-40B4-BE49-F238E27FC236}">
                <a16:creationId xmlns:a16="http://schemas.microsoft.com/office/drawing/2014/main" id="{731D8736-1F24-4DDD-BAE5-3D26FC93D64E}"/>
              </a:ext>
            </a:extLst>
          </p:cNvPr>
          <p:cNvGraphicFramePr>
            <a:graphicFrameLocks noGrp="1"/>
          </p:cNvGraphicFramePr>
          <p:nvPr>
            <p:extLst>
              <p:ext uri="{D42A27DB-BD31-4B8C-83A1-F6EECF244321}">
                <p14:modId xmlns:p14="http://schemas.microsoft.com/office/powerpoint/2010/main" val="4137070977"/>
              </p:ext>
            </p:extLst>
          </p:nvPr>
        </p:nvGraphicFramePr>
        <p:xfrm>
          <a:off x="280329" y="1753162"/>
          <a:ext cx="9540000" cy="5062854"/>
        </p:xfrm>
        <a:graphic>
          <a:graphicData uri="http://schemas.openxmlformats.org/drawingml/2006/table">
            <a:tbl>
              <a:tblPr>
                <a:tableStyleId>{2D5ABB26-0587-4C30-8999-92F81FD0307C}</a:tableStyleId>
              </a:tblPr>
              <a:tblGrid>
                <a:gridCol w="3180000">
                  <a:extLst>
                    <a:ext uri="{9D8B030D-6E8A-4147-A177-3AD203B41FA5}">
                      <a16:colId xmlns:a16="http://schemas.microsoft.com/office/drawing/2014/main" val="901775203"/>
                    </a:ext>
                  </a:extLst>
                </a:gridCol>
                <a:gridCol w="3180000">
                  <a:extLst>
                    <a:ext uri="{9D8B030D-6E8A-4147-A177-3AD203B41FA5}">
                      <a16:colId xmlns:a16="http://schemas.microsoft.com/office/drawing/2014/main" val="2895380761"/>
                    </a:ext>
                  </a:extLst>
                </a:gridCol>
                <a:gridCol w="3180000">
                  <a:extLst>
                    <a:ext uri="{9D8B030D-6E8A-4147-A177-3AD203B41FA5}">
                      <a16:colId xmlns:a16="http://schemas.microsoft.com/office/drawing/2014/main" val="925580270"/>
                    </a:ext>
                  </a:extLst>
                </a:gridCol>
              </a:tblGrid>
              <a:tr h="5062854">
                <a:tc>
                  <a:txBody>
                    <a:bodyPr/>
                    <a:lstStyle/>
                    <a:p>
                      <a:pPr marL="0" indent="0" defTabSz="443194">
                        <a:lnSpc>
                          <a:spcPct val="100000"/>
                        </a:lnSpc>
                        <a:spcBef>
                          <a:spcPts val="0"/>
                        </a:spcBef>
                        <a:spcAft>
                          <a:spcPts val="0"/>
                        </a:spcAft>
                        <a:defRPr/>
                      </a:pPr>
                      <a:r>
                        <a:rPr lang="ja-JP" altLang="en-US" sz="1300" b="1" dirty="0">
                          <a:solidFill>
                            <a:schemeClr val="tx1"/>
                          </a:solidFill>
                          <a:latin typeface="BIZ UDPゴシック" panose="020B0400000000000000" pitchFamily="50" charset="-128"/>
                          <a:ea typeface="BIZ UDPゴシック" panose="020B0400000000000000" pitchFamily="50" charset="-128"/>
                        </a:rPr>
                        <a:t>□空飛ぶクルマの開発や実用化</a:t>
                      </a:r>
                      <a:endParaRPr lang="en-US" altLang="ja-JP" sz="1300" b="1" dirty="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r>
                        <a:rPr lang="ja-JP" altLang="en-US" sz="1300" b="1" dirty="0">
                          <a:solidFill>
                            <a:schemeClr val="tx1"/>
                          </a:solidFill>
                          <a:latin typeface="BIZ UDPゴシック" panose="020B0400000000000000" pitchFamily="50" charset="-128"/>
                          <a:ea typeface="BIZ UDPゴシック" panose="020B0400000000000000" pitchFamily="50" charset="-128"/>
                        </a:rPr>
                        <a:t>　に向けた議論が加速</a:t>
                      </a:r>
                    </a:p>
                    <a:p>
                      <a:pPr marL="0" indent="0" defTabSz="443194">
                        <a:lnSpc>
                          <a:spcPct val="100000"/>
                        </a:lnSpc>
                        <a:spcBef>
                          <a:spcPts val="0"/>
                        </a:spcBef>
                        <a:spcAft>
                          <a:spcPts val="0"/>
                        </a:spcAft>
                        <a:defRPr/>
                      </a:pPr>
                      <a:endParaRPr lang="ja-JP" altLang="en-US" sz="400" b="1"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dirty="0">
                          <a:solidFill>
                            <a:schemeClr val="tx1"/>
                          </a:solidFill>
                          <a:latin typeface="BIZ UDPゴシック" panose="020B0400000000000000" pitchFamily="50" charset="-128"/>
                          <a:ea typeface="BIZ UDPゴシック" panose="020B0400000000000000" pitchFamily="50" charset="-128"/>
                        </a:rPr>
                        <a:t>・「空飛ぶクルマ 大阪ラウンドテーブル」設置</a:t>
                      </a:r>
                      <a:br>
                        <a:rPr lang="en-US" altLang="ja-JP" sz="1100" dirty="0">
                          <a:solidFill>
                            <a:schemeClr val="tx1"/>
                          </a:solidFill>
                          <a:latin typeface="BIZ UDPゴシック" panose="020B0400000000000000" pitchFamily="50" charset="-128"/>
                          <a:ea typeface="BIZ UDPゴシック" panose="020B0400000000000000" pitchFamily="50" charset="-128"/>
                        </a:rPr>
                      </a:br>
                      <a:r>
                        <a:rPr lang="en-US" altLang="ja-JP" sz="1100" dirty="0">
                          <a:solidFill>
                            <a:schemeClr val="tx1"/>
                          </a:solidFill>
                          <a:latin typeface="BIZ UDPゴシック" panose="020B0400000000000000" pitchFamily="50" charset="-128"/>
                          <a:ea typeface="BIZ UDPゴシック" panose="020B0400000000000000" pitchFamily="50" charset="-128"/>
                        </a:rPr>
                        <a:t> </a:t>
                      </a:r>
                      <a:r>
                        <a:rPr lang="ja-JP" altLang="en-US" sz="1100" dirty="0">
                          <a:solidFill>
                            <a:schemeClr val="tx1"/>
                          </a:solidFill>
                          <a:latin typeface="BIZ UDPゴシック" panose="020B0400000000000000" pitchFamily="50" charset="-128"/>
                          <a:ea typeface="BIZ UDPゴシック" panose="020B0400000000000000" pitchFamily="50" charset="-128"/>
                        </a:rPr>
                        <a:t>（</a:t>
                      </a:r>
                      <a:r>
                        <a:rPr lang="en-US" altLang="ja-JP" sz="1100" dirty="0">
                          <a:solidFill>
                            <a:schemeClr val="tx1"/>
                          </a:solidFill>
                          <a:latin typeface="BIZ UDPゴシック" panose="020B0400000000000000" pitchFamily="50" charset="-128"/>
                          <a:ea typeface="BIZ UDPゴシック" panose="020B0400000000000000" pitchFamily="50" charset="-128"/>
                        </a:rPr>
                        <a:t>2020</a:t>
                      </a:r>
                      <a:r>
                        <a:rPr lang="ja-JP" altLang="en-US" sz="1100" dirty="0">
                          <a:solidFill>
                            <a:schemeClr val="tx1"/>
                          </a:solidFill>
                          <a:latin typeface="BIZ UDPゴシック" panose="020B0400000000000000" pitchFamily="50" charset="-128"/>
                          <a:ea typeface="BIZ UDPゴシック" panose="020B0400000000000000" pitchFamily="50" charset="-128"/>
                        </a:rPr>
                        <a:t>年</a:t>
                      </a:r>
                      <a:r>
                        <a:rPr lang="en-US" altLang="ja-JP" sz="1100" dirty="0">
                          <a:solidFill>
                            <a:schemeClr val="tx1"/>
                          </a:solidFill>
                          <a:latin typeface="BIZ UDPゴシック" panose="020B0400000000000000" pitchFamily="50" charset="-128"/>
                          <a:ea typeface="BIZ UDPゴシック" panose="020B0400000000000000" pitchFamily="50" charset="-128"/>
                        </a:rPr>
                        <a:t>11</a:t>
                      </a:r>
                      <a:r>
                        <a:rPr lang="ja-JP" altLang="en-US" sz="1100" dirty="0">
                          <a:solidFill>
                            <a:schemeClr val="tx1"/>
                          </a:solidFill>
                          <a:latin typeface="BIZ UDPゴシック" panose="020B0400000000000000" pitchFamily="50" charset="-128"/>
                          <a:ea typeface="BIZ UDPゴシック" panose="020B0400000000000000" pitchFamily="50" charset="-128"/>
                        </a:rPr>
                        <a:t>月）</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100" dirty="0">
                          <a:solidFill>
                            <a:schemeClr val="tx1"/>
                          </a:solidFill>
                          <a:latin typeface="BIZ UDPゴシック" panose="020B0400000000000000" pitchFamily="50" charset="-128"/>
                          <a:ea typeface="BIZ UDPゴシック" panose="020B0400000000000000" pitchFamily="50" charset="-128"/>
                        </a:rPr>
                        <a:t>・「大阪版ロードマップ」を策定</a:t>
                      </a:r>
                      <a:r>
                        <a:rPr lang="ja-JP" altLang="en-US" sz="1100" u="none" dirty="0">
                          <a:solidFill>
                            <a:schemeClr val="tx1"/>
                          </a:solidFill>
                          <a:latin typeface="BIZ UDPゴシック" panose="020B0400000000000000" pitchFamily="50" charset="-128"/>
                          <a:ea typeface="BIZ UDPゴシック" panose="020B0400000000000000" pitchFamily="50" charset="-128"/>
                        </a:rPr>
                        <a:t>（２０２</a:t>
                      </a:r>
                      <a:r>
                        <a:rPr lang="en-US" altLang="ja-JP" sz="1100" u="none" dirty="0">
                          <a:solidFill>
                            <a:schemeClr val="tx1"/>
                          </a:solidFill>
                          <a:latin typeface="BIZ UDPゴシック" panose="020B0400000000000000" pitchFamily="50" charset="-128"/>
                          <a:ea typeface="BIZ UDPゴシック" panose="020B0400000000000000" pitchFamily="50" charset="-128"/>
                        </a:rPr>
                        <a:t>2</a:t>
                      </a:r>
                      <a:r>
                        <a:rPr lang="ja-JP" altLang="en-US" sz="1100" u="none" dirty="0">
                          <a:solidFill>
                            <a:schemeClr val="tx1"/>
                          </a:solidFill>
                          <a:latin typeface="BIZ UDPゴシック" panose="020B0400000000000000" pitchFamily="50" charset="-128"/>
                          <a:ea typeface="BIZ UDPゴシック" panose="020B0400000000000000" pitchFamily="50" charset="-128"/>
                        </a:rPr>
                        <a:t>年</a:t>
                      </a:r>
                      <a:r>
                        <a:rPr lang="en-US" altLang="ja-JP" sz="1100" u="none" dirty="0">
                          <a:solidFill>
                            <a:schemeClr val="tx1"/>
                          </a:solidFill>
                          <a:latin typeface="BIZ UDPゴシック" panose="020B0400000000000000" pitchFamily="50" charset="-128"/>
                          <a:ea typeface="BIZ UDPゴシック" panose="020B0400000000000000" pitchFamily="50" charset="-128"/>
                        </a:rPr>
                        <a:t>3</a:t>
                      </a:r>
                      <a:r>
                        <a:rPr lang="ja-JP" altLang="en-US" sz="1100" u="none" dirty="0">
                          <a:solidFill>
                            <a:schemeClr val="tx1"/>
                          </a:solidFill>
                          <a:latin typeface="BIZ UDPゴシック" panose="020B0400000000000000" pitchFamily="50" charset="-128"/>
                          <a:ea typeface="BIZ UDPゴシック" panose="020B0400000000000000" pitchFamily="50" charset="-128"/>
                        </a:rPr>
                        <a:t>月）</a:t>
                      </a:r>
                      <a:endParaRPr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100" u="none" dirty="0">
                          <a:solidFill>
                            <a:schemeClr val="tx1"/>
                          </a:solidFill>
                          <a:latin typeface="BIZ UDPゴシック" panose="020B0400000000000000" pitchFamily="50" charset="-128"/>
                          <a:ea typeface="BIZ UDPゴシック" panose="020B0400000000000000" pitchFamily="50" charset="-128"/>
                        </a:rPr>
                        <a:t>・「大阪・関西万博空飛ぶクルマ準備会議」設置</a:t>
                      </a:r>
                      <a:br>
                        <a:rPr lang="en-US" altLang="ja-JP" sz="1100" u="none" dirty="0">
                          <a:solidFill>
                            <a:schemeClr val="tx1"/>
                          </a:solidFill>
                          <a:latin typeface="BIZ UDPゴシック" panose="020B0400000000000000" pitchFamily="50" charset="-128"/>
                          <a:ea typeface="BIZ UDPゴシック" panose="020B0400000000000000" pitchFamily="50" charset="-128"/>
                        </a:rPr>
                      </a:br>
                      <a:r>
                        <a:rPr lang="en-US" altLang="ja-JP" sz="1100" u="none" dirty="0">
                          <a:solidFill>
                            <a:schemeClr val="tx1"/>
                          </a:solidFill>
                          <a:latin typeface="BIZ UDPゴシック" panose="020B0400000000000000" pitchFamily="50" charset="-128"/>
                          <a:ea typeface="BIZ UDPゴシック" panose="020B0400000000000000" pitchFamily="50" charset="-128"/>
                        </a:rPr>
                        <a:t> </a:t>
                      </a:r>
                      <a:r>
                        <a:rPr lang="ja-JP" altLang="en-US" sz="1100" u="none" dirty="0">
                          <a:solidFill>
                            <a:schemeClr val="tx1"/>
                          </a:solidFill>
                          <a:latin typeface="BIZ UDPゴシック" panose="020B0400000000000000" pitchFamily="50" charset="-128"/>
                          <a:ea typeface="BIZ UDPゴシック" panose="020B0400000000000000" pitchFamily="50" charset="-128"/>
                        </a:rPr>
                        <a:t>（</a:t>
                      </a:r>
                      <a:r>
                        <a:rPr lang="en-US" altLang="ja-JP" sz="1100" u="none" dirty="0">
                          <a:solidFill>
                            <a:schemeClr val="tx1"/>
                          </a:solidFill>
                          <a:latin typeface="BIZ UDPゴシック" panose="020B0400000000000000" pitchFamily="50" charset="-128"/>
                          <a:ea typeface="BIZ UDPゴシック" panose="020B0400000000000000" pitchFamily="50" charset="-128"/>
                        </a:rPr>
                        <a:t>2023</a:t>
                      </a:r>
                      <a:r>
                        <a:rPr lang="ja-JP" altLang="en-US" sz="1100" u="none" dirty="0">
                          <a:solidFill>
                            <a:schemeClr val="tx1"/>
                          </a:solidFill>
                          <a:latin typeface="BIZ UDPゴシック" panose="020B0400000000000000" pitchFamily="50" charset="-128"/>
                          <a:ea typeface="BIZ UDPゴシック" panose="020B0400000000000000" pitchFamily="50" charset="-128"/>
                        </a:rPr>
                        <a:t>年</a:t>
                      </a:r>
                      <a:r>
                        <a:rPr lang="en-US" altLang="ja-JP" sz="1100" u="none" dirty="0">
                          <a:solidFill>
                            <a:schemeClr val="tx1"/>
                          </a:solidFill>
                          <a:latin typeface="BIZ UDPゴシック" panose="020B0400000000000000" pitchFamily="50" charset="-128"/>
                          <a:ea typeface="BIZ UDPゴシック" panose="020B0400000000000000" pitchFamily="50" charset="-128"/>
                        </a:rPr>
                        <a:t>2</a:t>
                      </a:r>
                      <a:r>
                        <a:rPr lang="ja-JP" altLang="en-US" sz="1100" u="none" dirty="0">
                          <a:solidFill>
                            <a:schemeClr val="tx1"/>
                          </a:solidFill>
                          <a:latin typeface="BIZ UDPゴシック" panose="020B0400000000000000" pitchFamily="50" charset="-128"/>
                          <a:ea typeface="BIZ UDPゴシック" panose="020B0400000000000000" pitchFamily="50" charset="-128"/>
                        </a:rPr>
                        <a:t>月）</a:t>
                      </a:r>
                      <a:endParaRPr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300" b="1" dirty="0">
                          <a:solidFill>
                            <a:schemeClr val="tx1"/>
                          </a:solidFill>
                          <a:latin typeface="BIZ UDPゴシック" panose="020B0400000000000000" pitchFamily="50" charset="-128"/>
                          <a:ea typeface="BIZ UDPゴシック" panose="020B0400000000000000" pitchFamily="50" charset="-128"/>
                        </a:rPr>
                        <a:t>□課題抽出のための実証実験</a:t>
                      </a:r>
                      <a:endParaRPr lang="en-US" altLang="ja-JP" sz="400" b="1"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BIZ UDPゴシック" panose="020B0400000000000000" pitchFamily="50" charset="-128"/>
                          <a:ea typeface="BIZ UDPゴシック" panose="020B0400000000000000" pitchFamily="50" charset="-128"/>
                        </a:rPr>
                        <a:t>・離着陸場の可能性調査</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BIZ UDPゴシック" panose="020B0400000000000000" pitchFamily="50" charset="-128"/>
                          <a:ea typeface="BIZ UDPゴシック" panose="020B0400000000000000" pitchFamily="50" charset="-128"/>
                        </a:rPr>
                        <a:t>・運用性の検証</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BIZ UDPゴシック" panose="020B0400000000000000" pitchFamily="50" charset="-128"/>
                          <a:ea typeface="BIZ UDPゴシック" panose="020B0400000000000000" pitchFamily="50" charset="-128"/>
                        </a:rPr>
                        <a:t>・事業可能性の検証</a:t>
                      </a:r>
                      <a:endParaRPr kumimoji="1" lang="en-US" altLang="ja-JP" sz="1100" u="sng"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u="none" dirty="0">
                          <a:solidFill>
                            <a:schemeClr val="tx1"/>
                          </a:solidFill>
                          <a:latin typeface="BIZ UDPゴシック" panose="020B0400000000000000" pitchFamily="50" charset="-128"/>
                          <a:ea typeface="BIZ UDPゴシック" panose="020B0400000000000000" pitchFamily="50" charset="-128"/>
                        </a:rPr>
                        <a:t>・空飛ぶクルマ実機による有人実証飛行　</a:t>
                      </a:r>
                      <a:endParaRPr kumimoji="1"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u="none" dirty="0">
                          <a:solidFill>
                            <a:schemeClr val="tx1"/>
                          </a:solidFill>
                          <a:latin typeface="BIZ UDPゴシック" panose="020B0400000000000000" pitchFamily="50" charset="-128"/>
                          <a:ea typeface="BIZ UDPゴシック" panose="020B0400000000000000" pitchFamily="50" charset="-128"/>
                        </a:rPr>
                        <a:t>・運航管理システムの検証　　等</a:t>
                      </a:r>
                      <a:endParaRPr kumimoji="1"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ja-JP" altLang="en-US" sz="110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indent="0" defTabSz="443194">
                        <a:lnSpc>
                          <a:spcPct val="100000"/>
                        </a:lnSpc>
                        <a:spcBef>
                          <a:spcPts val="0"/>
                        </a:spcBef>
                        <a:spcAft>
                          <a:spcPts val="0"/>
                        </a:spcAft>
                        <a:defRPr/>
                      </a:pPr>
                      <a:r>
                        <a:rPr lang="ja-JP" altLang="en-US" sz="1300" b="1" dirty="0">
                          <a:solidFill>
                            <a:schemeClr val="tx1"/>
                          </a:solidFill>
                          <a:latin typeface="BIZ UDPゴシック" panose="020B0400000000000000" pitchFamily="50" charset="-128"/>
                          <a:ea typeface="BIZ UDPゴシック" panose="020B0400000000000000" pitchFamily="50" charset="-128"/>
                        </a:rPr>
                        <a:t>□ベイエリア中心</a:t>
                      </a:r>
                      <a:r>
                        <a:rPr lang="ja-JP" altLang="en-US" sz="1300" b="1" strike="noStrike" dirty="0">
                          <a:solidFill>
                            <a:schemeClr val="tx1"/>
                          </a:solidFill>
                          <a:latin typeface="BIZ UDPゴシック" panose="020B0400000000000000" pitchFamily="50" charset="-128"/>
                          <a:ea typeface="BIZ UDPゴシック" panose="020B0400000000000000" pitchFamily="50" charset="-128"/>
                        </a:rPr>
                        <a:t>に「商用運航」を</a:t>
                      </a:r>
                    </a:p>
                    <a:p>
                      <a:pPr marL="0" indent="0" defTabSz="443194">
                        <a:lnSpc>
                          <a:spcPct val="100000"/>
                        </a:lnSpc>
                        <a:spcBef>
                          <a:spcPts val="0"/>
                        </a:spcBef>
                        <a:spcAft>
                          <a:spcPts val="0"/>
                        </a:spcAft>
                        <a:defRPr/>
                      </a:pPr>
                      <a:r>
                        <a:rPr lang="ja-JP" altLang="en-US" sz="1300" b="1" dirty="0">
                          <a:solidFill>
                            <a:schemeClr val="tx1"/>
                          </a:solidFill>
                          <a:latin typeface="BIZ UDPゴシック" panose="020B0400000000000000" pitchFamily="50" charset="-128"/>
                          <a:ea typeface="BIZ UDPゴシック" panose="020B0400000000000000" pitchFamily="50" charset="-128"/>
                        </a:rPr>
                        <a:t>　実現し、万博会場アクセスに活用</a:t>
                      </a:r>
                    </a:p>
                    <a:p>
                      <a:pPr marL="0" indent="0" defTabSz="443194">
                        <a:lnSpc>
                          <a:spcPct val="100000"/>
                        </a:lnSpc>
                        <a:spcBef>
                          <a:spcPts val="0"/>
                        </a:spcBef>
                        <a:spcAft>
                          <a:spcPts val="0"/>
                        </a:spcAft>
                        <a:defRPr/>
                      </a:pPr>
                      <a:endParaRPr lang="ja-JP" altLang="en-US" sz="400" b="1"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dirty="0">
                          <a:solidFill>
                            <a:schemeClr val="tx1"/>
                          </a:solidFill>
                          <a:latin typeface="BIZ UDPゴシック" panose="020B0400000000000000" pitchFamily="50" charset="-128"/>
                          <a:ea typeface="BIZ UDPゴシック" panose="020B0400000000000000" pitchFamily="50" charset="-128"/>
                        </a:rPr>
                        <a:t>・パイロット搭乗</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dirty="0">
                          <a:solidFill>
                            <a:schemeClr val="tx1"/>
                          </a:solidFill>
                          <a:latin typeface="BIZ UDPゴシック" panose="020B0400000000000000" pitchFamily="50" charset="-128"/>
                          <a:ea typeface="BIZ UDPゴシック" panose="020B0400000000000000" pitchFamily="50" charset="-128"/>
                        </a:rPr>
                        <a:t>・定期路線運航（空飛ぶタクシー・娯楽・観光）</a:t>
                      </a:r>
                    </a:p>
                    <a:p>
                      <a:pPr marL="0" indent="0" defTabSz="443194">
                        <a:lnSpc>
                          <a:spcPct val="100000"/>
                        </a:lnSpc>
                        <a:spcBef>
                          <a:spcPts val="0"/>
                        </a:spcBef>
                        <a:spcAft>
                          <a:spcPts val="0"/>
                        </a:spcAft>
                        <a:defRPr/>
                      </a:pPr>
                      <a:endParaRPr lang="en-US" altLang="ja-JP" sz="1100" b="1" dirty="0">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endParaRPr kumimoji="1" lang="en-US" altLang="ja-JP" sz="1100" b="1" dirty="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indent="0">
                        <a:lnSpc>
                          <a:spcPct val="100000"/>
                        </a:lnSpc>
                        <a:spcBef>
                          <a:spcPts val="0"/>
                        </a:spcBef>
                        <a:spcAft>
                          <a:spcPts val="0"/>
                        </a:spcAft>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□都市部中心を含む「商用運航」が拡大</a:t>
                      </a:r>
                      <a:endParaRPr kumimoji="1" lang="en-US" altLang="ja-JP" sz="600" b="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・関西各地での複数運航の実施</a:t>
                      </a:r>
                    </a:p>
                    <a:p>
                      <a:pPr marL="0" indent="0">
                        <a:lnSpc>
                          <a:spcPct val="100000"/>
                        </a:lnSpc>
                        <a:spcBef>
                          <a:spcPts val="0"/>
                        </a:spcBef>
                        <a:spcAft>
                          <a:spcPts val="0"/>
                        </a:spcAft>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・自動・自律飛行（パイロットレス）／オンデマンド　</a:t>
                      </a:r>
                      <a:br>
                        <a:rPr kumimoji="1" lang="en-US" altLang="ja-JP" sz="1100" b="0" dirty="0">
                          <a:solidFill>
                            <a:schemeClr val="tx1"/>
                          </a:solidFill>
                          <a:latin typeface="BIZ UDPゴシック" panose="020B0400000000000000" pitchFamily="50" charset="-128"/>
                          <a:ea typeface="BIZ UDPゴシック" panose="020B0400000000000000" pitchFamily="50" charset="-128"/>
                        </a:rPr>
                      </a:br>
                      <a:r>
                        <a:rPr kumimoji="1" lang="ja-JP" altLang="en-US" sz="1100" b="0" baseline="0" dirty="0">
                          <a:solidFill>
                            <a:schemeClr val="tx1"/>
                          </a:solidFill>
                          <a:latin typeface="BIZ UDPゴシック" panose="020B0400000000000000" pitchFamily="50" charset="-128"/>
                          <a:ea typeface="BIZ UDPゴシック" panose="020B0400000000000000" pitchFamily="50" charset="-128"/>
                        </a:rPr>
                        <a:t>  </a:t>
                      </a:r>
                      <a:r>
                        <a:rPr kumimoji="1" lang="ja-JP" altLang="en-US" sz="1100" b="0" dirty="0">
                          <a:solidFill>
                            <a:schemeClr val="tx1"/>
                          </a:solidFill>
                          <a:latin typeface="BIZ UDPゴシック" panose="020B0400000000000000" pitchFamily="50" charset="-128"/>
                          <a:ea typeface="BIZ UDPゴシック" panose="020B0400000000000000" pitchFamily="50" charset="-128"/>
                        </a:rPr>
                        <a:t>運航へ段階的に移行　</a:t>
                      </a:r>
                      <a:endParaRPr kumimoji="0"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185738" marR="0" lvl="0" indent="-185738" algn="l" defTabSz="457200" rtl="0" eaLnBrk="1" fontAlgn="auto" latinLnBrk="0" hangingPunct="1">
                        <a:lnSpc>
                          <a:spcPct val="100000"/>
                        </a:lnSpc>
                        <a:spcBef>
                          <a:spcPts val="0"/>
                        </a:spcBef>
                        <a:spcAft>
                          <a:spcPts val="0"/>
                        </a:spcAft>
                        <a:buClrTx/>
                        <a:buSzTx/>
                        <a:buFontTx/>
                        <a:buNone/>
                        <a:tabLst/>
                        <a:defRPr/>
                      </a:pPr>
                      <a:endParaRPr kumimoji="0" lang="en-US" altLang="ja-JP" sz="13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185738" marR="0" lvl="0" indent="-185738" algn="l" defTabSz="457200" rtl="0" eaLnBrk="1" fontAlgn="auto" latinLnBrk="0" hangingPunct="1">
                        <a:lnSpc>
                          <a:spcPct val="100000"/>
                        </a:lnSpc>
                        <a:spcBef>
                          <a:spcPts val="0"/>
                        </a:spcBef>
                        <a:spcAft>
                          <a:spcPts val="0"/>
                        </a:spcAft>
                        <a:buClrTx/>
                        <a:buSzTx/>
                        <a:buFontTx/>
                        <a:buNone/>
                        <a:tabLst/>
                        <a:defRPr/>
                      </a:pPr>
                      <a:endParaRPr kumimoji="0" lang="en-US" altLang="ja-JP" sz="13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0" indent="0" algn="l">
                        <a:lnSpc>
                          <a:spcPct val="100000"/>
                        </a:lnSpc>
                        <a:spcBef>
                          <a:spcPts val="0"/>
                        </a:spcBef>
                        <a:spcAft>
                          <a:spcPts val="0"/>
                        </a:spcAft>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8179187"/>
                  </a:ext>
                </a:extLst>
              </a:tr>
            </a:tbl>
          </a:graphicData>
        </a:graphic>
      </p:graphicFrame>
      <p:sp>
        <p:nvSpPr>
          <p:cNvPr id="24" name="正方形/長方形 23">
            <a:extLst>
              <a:ext uri="{FF2B5EF4-FFF2-40B4-BE49-F238E27FC236}">
                <a16:creationId xmlns:a16="http://schemas.microsoft.com/office/drawing/2014/main" id="{E08629A6-829B-4394-A30A-5CB52C1BBB36}"/>
              </a:ext>
            </a:extLst>
          </p:cNvPr>
          <p:cNvSpPr/>
          <p:nvPr/>
        </p:nvSpPr>
        <p:spPr>
          <a:xfrm>
            <a:off x="180312" y="267087"/>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ja-JP" altLang="en-US" b="1" dirty="0">
                <a:solidFill>
                  <a:prstClr val="white"/>
                </a:solidFill>
                <a:latin typeface="BIZ UDPゴシック" panose="020B0400000000000000" pitchFamily="50" charset="-128"/>
                <a:ea typeface="BIZ UDPゴシック" panose="020B0400000000000000" pitchFamily="50" charset="-128"/>
              </a:rPr>
              <a:t>③　空飛ぶクルマ</a:t>
            </a:r>
            <a:endParaRPr kumimoji="1" lang="ja-JP" altLang="en-US" sz="1600" b="1" dirty="0">
              <a:solidFill>
                <a:prstClr val="white"/>
              </a:solidFill>
              <a:latin typeface="BIZ UDPゴシック" panose="020B0400000000000000" pitchFamily="50" charset="-128"/>
              <a:ea typeface="BIZ UDPゴシック" panose="020B0400000000000000" pitchFamily="50" charset="-128"/>
            </a:endParaRPr>
          </a:p>
        </p:txBody>
      </p:sp>
      <p:grpSp>
        <p:nvGrpSpPr>
          <p:cNvPr id="47" name="グループ化 46">
            <a:extLst>
              <a:ext uri="{FF2B5EF4-FFF2-40B4-BE49-F238E27FC236}">
                <a16:creationId xmlns:a16="http://schemas.microsoft.com/office/drawing/2014/main" id="{B1406B80-BB7A-4E81-A06D-8F4FC87D64EF}"/>
              </a:ext>
            </a:extLst>
          </p:cNvPr>
          <p:cNvGrpSpPr/>
          <p:nvPr/>
        </p:nvGrpSpPr>
        <p:grpSpPr>
          <a:xfrm>
            <a:off x="251753" y="1372041"/>
            <a:ext cx="9720000" cy="381120"/>
            <a:chOff x="407938" y="886368"/>
            <a:chExt cx="6821672" cy="340159"/>
          </a:xfrm>
          <a:solidFill>
            <a:srgbClr val="953735"/>
          </a:solidFill>
        </p:grpSpPr>
        <p:sp>
          <p:nvSpPr>
            <p:cNvPr id="49" name="ホームベース 6">
              <a:extLst>
                <a:ext uri="{FF2B5EF4-FFF2-40B4-BE49-F238E27FC236}">
                  <a16:creationId xmlns:a16="http://schemas.microsoft.com/office/drawing/2014/main" id="{1B7629EA-ADB7-4C0E-8F66-00767F27E995}"/>
                </a:ext>
              </a:extLst>
            </p:cNvPr>
            <p:cNvSpPr/>
            <p:nvPr/>
          </p:nvSpPr>
          <p:spPr bwMode="gray">
            <a:xfrm>
              <a:off x="4706391" y="886368"/>
              <a:ext cx="2523219"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2030</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（万博後のめざす姿）</a:t>
              </a:r>
            </a:p>
          </p:txBody>
        </p:sp>
        <p:sp>
          <p:nvSpPr>
            <p:cNvPr id="50" name="ホームベース 5">
              <a:extLst>
                <a:ext uri="{FF2B5EF4-FFF2-40B4-BE49-F238E27FC236}">
                  <a16:creationId xmlns:a16="http://schemas.microsoft.com/office/drawing/2014/main" id="{AD85B09B-C151-4246-83FE-8C65C4C68421}"/>
                </a:ext>
              </a:extLst>
            </p:cNvPr>
            <p:cNvSpPr/>
            <p:nvPr/>
          </p:nvSpPr>
          <p:spPr bwMode="gray">
            <a:xfrm>
              <a:off x="2549230" y="886369"/>
              <a:ext cx="2484315" cy="340158"/>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2025</a:t>
              </a:r>
              <a:r>
                <a:rPr kumimoji="1" lang="ja-JP" altLang="en-US"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（万博開催）</a:t>
              </a:r>
            </a:p>
          </p:txBody>
        </p:sp>
        <p:sp>
          <p:nvSpPr>
            <p:cNvPr id="51" name="ホームベース 4">
              <a:extLst>
                <a:ext uri="{FF2B5EF4-FFF2-40B4-BE49-F238E27FC236}">
                  <a16:creationId xmlns:a16="http://schemas.microsoft.com/office/drawing/2014/main" id="{51F0FD7C-A3F3-4D3F-9E7A-E2D8BBD297CC}"/>
                </a:ext>
              </a:extLst>
            </p:cNvPr>
            <p:cNvSpPr/>
            <p:nvPr/>
          </p:nvSpPr>
          <p:spPr bwMode="gray">
            <a:xfrm>
              <a:off x="407938" y="886368"/>
              <a:ext cx="2362526"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３</a:t>
              </a:r>
            </a:p>
          </p:txBody>
        </p:sp>
      </p:grpSp>
      <p:sp>
        <p:nvSpPr>
          <p:cNvPr id="52"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noProof="0" dirty="0">
                <a:solidFill>
                  <a:prstClr val="black">
                    <a:tint val="75000"/>
                  </a:prstClr>
                </a:solidFill>
                <a:latin typeface="Calibri" panose="020F0502020204030204"/>
                <a:ea typeface="游ゴシック" panose="020B0400000000000000" pitchFamily="50" charset="-128"/>
              </a:rPr>
              <a:t>11</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14" name="テキスト ボックス 13">
            <a:extLst>
              <a:ext uri="{FF2B5EF4-FFF2-40B4-BE49-F238E27FC236}">
                <a16:creationId xmlns:a16="http://schemas.microsoft.com/office/drawing/2014/main" id="{B02F3C22-1443-46B7-A977-04475234F08A}"/>
              </a:ext>
            </a:extLst>
          </p:cNvPr>
          <p:cNvSpPr txBox="1"/>
          <p:nvPr/>
        </p:nvSpPr>
        <p:spPr>
          <a:xfrm>
            <a:off x="270312" y="621787"/>
            <a:ext cx="9540000" cy="646331"/>
          </a:xfrm>
          <a:prstGeom prst="rect">
            <a:avLst/>
          </a:prstGeom>
          <a:noFill/>
          <a:ln w="6350">
            <a:noFill/>
            <a:prstDash val="dash"/>
          </a:ln>
        </p:spPr>
        <p:txBody>
          <a:bodyPr wrap="square">
            <a:spAutoFit/>
          </a:bodyPr>
          <a:lstStyle/>
          <a:p>
            <a:pPr lvl="0">
              <a:defRPr/>
            </a:pPr>
            <a:r>
              <a:rPr lang="ja-JP" altLang="en-US" sz="1100" dirty="0">
                <a:latin typeface="BIZ UDPゴシック" panose="020B0400000000000000" pitchFamily="50" charset="-128"/>
                <a:ea typeface="BIZ UDPゴシック" panose="020B0400000000000000" pitchFamily="50" charset="-128"/>
              </a:rPr>
              <a:t>　</a:t>
            </a:r>
            <a:r>
              <a:rPr lang="ja-JP" altLang="en-US" sz="1200" dirty="0">
                <a:solidFill>
                  <a:prstClr val="black"/>
                </a:solidFill>
                <a:latin typeface="BIZ UDPゴシック" panose="020B0400000000000000" pitchFamily="50" charset="-128"/>
                <a:ea typeface="BIZ UDPゴシック" panose="020B0400000000000000" pitchFamily="50" charset="-128"/>
              </a:rPr>
              <a:t>大阪・関西万博を、多様なプレイヤーによるイノベーションを誘発し、社会実装していく「未来社会の実験場」とするため、多様なチャレンジを会場内外で生み出す仕掛けづくりを進めていく。そのシンボルとして、万博会場の立地特性を最大限に活かした「空飛ぶクルマ」</a:t>
            </a:r>
            <a:r>
              <a:rPr lang="ja-JP" altLang="en-US" sz="1200" dirty="0">
                <a:latin typeface="BIZ UDPゴシック" panose="020B0400000000000000" pitchFamily="50" charset="-128"/>
                <a:ea typeface="BIZ UDPゴシック" panose="020B0400000000000000" pitchFamily="50" charset="-128"/>
              </a:rPr>
              <a:t>の商用</a:t>
            </a:r>
            <a:r>
              <a:rPr lang="ja-JP" altLang="en-US" sz="1200" dirty="0">
                <a:solidFill>
                  <a:prstClr val="black"/>
                </a:solidFill>
                <a:latin typeface="BIZ UDPゴシック" panose="020B0400000000000000" pitchFamily="50" charset="-128"/>
                <a:ea typeface="BIZ UDPゴシック" panose="020B0400000000000000" pitchFamily="50" charset="-128"/>
              </a:rPr>
              <a:t>運航を実現し、大阪・関西をはじめわが国が、次世代モビリティの分野で世界をリードすることをめざす。</a:t>
            </a:r>
          </a:p>
        </p:txBody>
      </p:sp>
      <p:sp>
        <p:nvSpPr>
          <p:cNvPr id="38" name="テキスト ボックス 37">
            <a:extLst>
              <a:ext uri="{FF2B5EF4-FFF2-40B4-BE49-F238E27FC236}">
                <a16:creationId xmlns:a16="http://schemas.microsoft.com/office/drawing/2014/main" id="{233774CE-BB03-49E5-94E8-1F2C71E354FD}"/>
              </a:ext>
            </a:extLst>
          </p:cNvPr>
          <p:cNvSpPr txBox="1"/>
          <p:nvPr/>
        </p:nvSpPr>
        <p:spPr>
          <a:xfrm>
            <a:off x="3927793" y="4445187"/>
            <a:ext cx="2340060" cy="294610"/>
          </a:xfrm>
          <a:prstGeom prst="rect">
            <a:avLst/>
          </a:prstGeom>
          <a:noFill/>
        </p:spPr>
        <p:txBody>
          <a:bodyPr wrap="square" lIns="0" tIns="0" rIns="0" bIns="0" rtlCol="0" anchor="ctr" anchorCtr="0">
            <a:noAutofit/>
          </a:bodyPr>
          <a:lstStyle/>
          <a:p>
            <a:r>
              <a:rPr lang="ja-JP" altLang="en-US" sz="700" dirty="0">
                <a:latin typeface="BIZ UDPゴシック" panose="020B0400000000000000" pitchFamily="50" charset="-128"/>
                <a:ea typeface="BIZ UDPゴシック" panose="020B0400000000000000" pitchFamily="50" charset="-128"/>
                <a:cs typeface="Meiryo UI" panose="020B0604030504040204" pitchFamily="50" charset="-128"/>
              </a:rPr>
              <a:t>（出典）空の移動革命社会実装に向けた大阪版ロードマップ／アクションプラン</a:t>
            </a:r>
            <a:r>
              <a:rPr lang="en-US" altLang="ja-JP" sz="700" dirty="0">
                <a:latin typeface="BIZ UDPゴシック" panose="020B0400000000000000" pitchFamily="50" charset="-128"/>
                <a:ea typeface="BIZ UDPゴシック" panose="020B0400000000000000" pitchFamily="50" charset="-128"/>
                <a:cs typeface="Meiryo UI" panose="020B0604030504040204" pitchFamily="50" charset="-128"/>
              </a:rPr>
              <a:t>(2022</a:t>
            </a:r>
            <a:r>
              <a:rPr lang="ja-JP" altLang="en-US" sz="700" dirty="0">
                <a:latin typeface="BIZ UDPゴシック" panose="020B0400000000000000" pitchFamily="50" charset="-128"/>
                <a:ea typeface="BIZ UDPゴシック" panose="020B0400000000000000" pitchFamily="50" charset="-128"/>
                <a:cs typeface="Meiryo UI" panose="020B0604030504040204" pitchFamily="50" charset="-128"/>
              </a:rPr>
              <a:t>年</a:t>
            </a:r>
            <a:r>
              <a:rPr lang="en-US" altLang="ja-JP" sz="700" dirty="0">
                <a:latin typeface="BIZ UDPゴシック" panose="020B0400000000000000" pitchFamily="50" charset="-128"/>
                <a:ea typeface="BIZ UDPゴシック" panose="020B0400000000000000" pitchFamily="50" charset="-128"/>
                <a:cs typeface="Meiryo UI" panose="020B0604030504040204" pitchFamily="50" charset="-128"/>
              </a:rPr>
              <a:t>3</a:t>
            </a:r>
            <a:r>
              <a:rPr lang="ja-JP" altLang="en-US" sz="700" dirty="0">
                <a:latin typeface="BIZ UDPゴシック" panose="020B0400000000000000" pitchFamily="50" charset="-128"/>
                <a:ea typeface="BIZ UDPゴシック" panose="020B0400000000000000" pitchFamily="50" charset="-128"/>
                <a:cs typeface="Meiryo UI" panose="020B0604030504040204" pitchFamily="50" charset="-128"/>
              </a:rPr>
              <a:t>月</a:t>
            </a:r>
            <a:r>
              <a:rPr lang="en-US" altLang="ja-JP" sz="700" dirty="0">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700" dirty="0">
                <a:latin typeface="BIZ UDPゴシック" panose="020B0400000000000000" pitchFamily="50" charset="-128"/>
                <a:ea typeface="BIZ UDPゴシック" panose="020B0400000000000000" pitchFamily="50" charset="-128"/>
                <a:cs typeface="Meiryo UI" panose="020B0604030504040204" pitchFamily="50" charset="-128"/>
              </a:rPr>
              <a:t>（一部加工）</a:t>
            </a:r>
          </a:p>
        </p:txBody>
      </p:sp>
      <p:grpSp>
        <p:nvGrpSpPr>
          <p:cNvPr id="39" name="グループ化 38"/>
          <p:cNvGrpSpPr/>
          <p:nvPr/>
        </p:nvGrpSpPr>
        <p:grpSpPr>
          <a:xfrm>
            <a:off x="3841269" y="3014926"/>
            <a:ext cx="2005030" cy="1388562"/>
            <a:chOff x="4770659" y="2895005"/>
            <a:chExt cx="2005030" cy="1388562"/>
          </a:xfrm>
        </p:grpSpPr>
        <p:grpSp>
          <p:nvGrpSpPr>
            <p:cNvPr id="40" name="グループ化 39"/>
            <p:cNvGrpSpPr/>
            <p:nvPr/>
          </p:nvGrpSpPr>
          <p:grpSpPr>
            <a:xfrm>
              <a:off x="5062431" y="2895005"/>
              <a:ext cx="1713258" cy="1388562"/>
              <a:chOff x="4307396" y="2822210"/>
              <a:chExt cx="1713258" cy="1388562"/>
            </a:xfrm>
          </p:grpSpPr>
          <p:grpSp>
            <p:nvGrpSpPr>
              <p:cNvPr id="44" name="グループ化 43">
                <a:extLst>
                  <a:ext uri="{FF2B5EF4-FFF2-40B4-BE49-F238E27FC236}">
                    <a16:creationId xmlns:a16="http://schemas.microsoft.com/office/drawing/2014/main" id="{FC300622-8B3C-4404-ADF8-8E9527A5377B}"/>
                  </a:ext>
                </a:extLst>
              </p:cNvPr>
              <p:cNvGrpSpPr>
                <a:grpSpLocks noChangeAspect="1"/>
              </p:cNvGrpSpPr>
              <p:nvPr/>
            </p:nvGrpSpPr>
            <p:grpSpPr>
              <a:xfrm>
                <a:off x="4307396" y="2822210"/>
                <a:ext cx="1713258" cy="1368000"/>
                <a:chOff x="958326" y="3419998"/>
                <a:chExt cx="1893600" cy="1512000"/>
              </a:xfrm>
            </p:grpSpPr>
            <p:sp>
              <p:nvSpPr>
                <p:cNvPr id="53" name="正方形/長方形 52">
                  <a:extLst>
                    <a:ext uri="{FF2B5EF4-FFF2-40B4-BE49-F238E27FC236}">
                      <a16:creationId xmlns:a16="http://schemas.microsoft.com/office/drawing/2014/main" id="{8BC1D7C2-61E6-481E-9359-A5670D789E8B}"/>
                    </a:ext>
                  </a:extLst>
                </p:cNvPr>
                <p:cNvSpPr/>
                <p:nvPr/>
              </p:nvSpPr>
              <p:spPr bwMode="gray">
                <a:xfrm>
                  <a:off x="958326" y="3419998"/>
                  <a:ext cx="1884908" cy="1512000"/>
                </a:xfrm>
                <a:prstGeom prst="rect">
                  <a:avLst/>
                </a:prstGeom>
                <a:solidFill>
                  <a:schemeClr val="bg1"/>
                </a:solidFill>
                <a:ln w="12700" algn="ctr">
                  <a:noFill/>
                  <a:miter lim="800000"/>
                  <a:headEnd/>
                  <a:tailEnd/>
                </a:ln>
                <a:effectLst>
                  <a:outerShdw blurRad="50800" dist="38100" dir="2700000" algn="tl"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p:txBody>
            </p:sp>
            <p:pic>
              <p:nvPicPr>
                <p:cNvPr id="54" name="図 53">
                  <a:extLst>
                    <a:ext uri="{FF2B5EF4-FFF2-40B4-BE49-F238E27FC236}">
                      <a16:creationId xmlns:a16="http://schemas.microsoft.com/office/drawing/2014/main" id="{7335C9A8-5147-422C-8E4F-17F91F30D805}"/>
                    </a:ext>
                  </a:extLst>
                </p:cNvPr>
                <p:cNvPicPr>
                  <a:picLocks noChangeAspect="1"/>
                </p:cNvPicPr>
                <p:nvPr/>
              </p:nvPicPr>
              <p:blipFill rotWithShape="1">
                <a:blip r:embed="rId3"/>
                <a:srcRect l="36116" t="30359" r="24241" b="32343"/>
                <a:stretch/>
              </p:blipFill>
              <p:spPr>
                <a:xfrm>
                  <a:off x="958327" y="3419998"/>
                  <a:ext cx="1893599" cy="1511162"/>
                </a:xfrm>
                <a:custGeom>
                  <a:avLst/>
                  <a:gdLst>
                    <a:gd name="connsiteX0" fmla="*/ 0 w 2759694"/>
                    <a:gd name="connsiteY0" fmla="*/ 0 h 2215453"/>
                    <a:gd name="connsiteX1" fmla="*/ 2759694 w 2759694"/>
                    <a:gd name="connsiteY1" fmla="*/ 0 h 2215453"/>
                    <a:gd name="connsiteX2" fmla="*/ 2759694 w 2759694"/>
                    <a:gd name="connsiteY2" fmla="*/ 2215453 h 2215453"/>
                    <a:gd name="connsiteX3" fmla="*/ 0 w 2759694"/>
                    <a:gd name="connsiteY3" fmla="*/ 2215453 h 2215453"/>
                  </a:gdLst>
                  <a:ahLst/>
                  <a:cxnLst>
                    <a:cxn ang="0">
                      <a:pos x="connsiteX0" y="connsiteY0"/>
                    </a:cxn>
                    <a:cxn ang="0">
                      <a:pos x="connsiteX1" y="connsiteY1"/>
                    </a:cxn>
                    <a:cxn ang="0">
                      <a:pos x="connsiteX2" y="connsiteY2"/>
                    </a:cxn>
                    <a:cxn ang="0">
                      <a:pos x="connsiteX3" y="connsiteY3"/>
                    </a:cxn>
                  </a:cxnLst>
                  <a:rect l="l" t="t" r="r" b="b"/>
                  <a:pathLst>
                    <a:path w="2759694" h="2215453">
                      <a:moveTo>
                        <a:pt x="0" y="0"/>
                      </a:moveTo>
                      <a:lnTo>
                        <a:pt x="2759694" y="0"/>
                      </a:lnTo>
                      <a:lnTo>
                        <a:pt x="2759694" y="2215453"/>
                      </a:lnTo>
                      <a:lnTo>
                        <a:pt x="0" y="2215453"/>
                      </a:lnTo>
                      <a:close/>
                    </a:path>
                  </a:pathLst>
                </a:custGeom>
                <a:effectLst>
                  <a:outerShdw blurRad="50800" dist="38100" dir="2700000" algn="tl" rotWithShape="0">
                    <a:prstClr val="black">
                      <a:alpha val="40000"/>
                    </a:prstClr>
                  </a:outerShdw>
                </a:effectLst>
              </p:spPr>
            </p:pic>
            <p:sp>
              <p:nvSpPr>
                <p:cNvPr id="55" name="楕円 54">
                  <a:extLst>
                    <a:ext uri="{FF2B5EF4-FFF2-40B4-BE49-F238E27FC236}">
                      <a16:creationId xmlns:a16="http://schemas.microsoft.com/office/drawing/2014/main" id="{6EE41140-4C89-4651-BA1A-CCD90315F6B0}"/>
                    </a:ext>
                  </a:extLst>
                </p:cNvPr>
                <p:cNvSpPr/>
                <p:nvPr/>
              </p:nvSpPr>
              <p:spPr bwMode="gray">
                <a:xfrm>
                  <a:off x="1313708" y="3991078"/>
                  <a:ext cx="952652" cy="906316"/>
                </a:xfrm>
                <a:prstGeom prst="ellipse">
                  <a:avLst/>
                </a:prstGeom>
                <a:solidFill>
                  <a:srgbClr val="FFC000">
                    <a:alpha val="10000"/>
                  </a:srgbClr>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56" name="円弧 55">
                  <a:extLst>
                    <a:ext uri="{FF2B5EF4-FFF2-40B4-BE49-F238E27FC236}">
                      <a16:creationId xmlns:a16="http://schemas.microsoft.com/office/drawing/2014/main" id="{E7D35028-E533-45ED-8B00-242AB576EFEC}"/>
                    </a:ext>
                  </a:extLst>
                </p:cNvPr>
                <p:cNvSpPr/>
                <p:nvPr/>
              </p:nvSpPr>
              <p:spPr bwMode="gray">
                <a:xfrm rot="18210099" flipH="1" flipV="1">
                  <a:off x="1604795" y="4252319"/>
                  <a:ext cx="619124" cy="424069"/>
                </a:xfrm>
                <a:prstGeom prst="arc">
                  <a:avLst>
                    <a:gd name="adj1" fmla="val 1429629"/>
                    <a:gd name="adj2" fmla="val 10356812"/>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ffectLst/>
                  </a:endParaRPr>
                </a:p>
              </p:txBody>
            </p:sp>
            <p:sp>
              <p:nvSpPr>
                <p:cNvPr id="57" name="円弧 56">
                  <a:extLst>
                    <a:ext uri="{FF2B5EF4-FFF2-40B4-BE49-F238E27FC236}">
                      <a16:creationId xmlns:a16="http://schemas.microsoft.com/office/drawing/2014/main" id="{43F3AE5A-15E4-499E-9480-04E2F53ED866}"/>
                    </a:ext>
                  </a:extLst>
                </p:cNvPr>
                <p:cNvSpPr/>
                <p:nvPr/>
              </p:nvSpPr>
              <p:spPr bwMode="gray">
                <a:xfrm rot="20407907" flipH="1" flipV="1">
                  <a:off x="2058884" y="4159693"/>
                  <a:ext cx="95949" cy="89949"/>
                </a:xfrm>
                <a:prstGeom prst="arc">
                  <a:avLst>
                    <a:gd name="adj1" fmla="val 693786"/>
                    <a:gd name="adj2" fmla="val 10699501"/>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ffectLst/>
                  </a:endParaRPr>
                </a:p>
              </p:txBody>
            </p:sp>
            <p:sp>
              <p:nvSpPr>
                <p:cNvPr id="58" name="円弧 57">
                  <a:extLst>
                    <a:ext uri="{FF2B5EF4-FFF2-40B4-BE49-F238E27FC236}">
                      <a16:creationId xmlns:a16="http://schemas.microsoft.com/office/drawing/2014/main" id="{58594B74-22EE-4A58-987B-322F271B7D9D}"/>
                    </a:ext>
                  </a:extLst>
                </p:cNvPr>
                <p:cNvSpPr/>
                <p:nvPr/>
              </p:nvSpPr>
              <p:spPr bwMode="gray">
                <a:xfrm rot="19895116" flipH="1" flipV="1">
                  <a:off x="1295679" y="4252028"/>
                  <a:ext cx="811012" cy="281274"/>
                </a:xfrm>
                <a:prstGeom prst="arc">
                  <a:avLst>
                    <a:gd name="adj1" fmla="val 136023"/>
                    <a:gd name="adj2" fmla="val 10764651"/>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ffectLst/>
                  </a:endParaRPr>
                </a:p>
              </p:txBody>
            </p:sp>
            <p:sp>
              <p:nvSpPr>
                <p:cNvPr id="59" name="円弧 58">
                  <a:extLst>
                    <a:ext uri="{FF2B5EF4-FFF2-40B4-BE49-F238E27FC236}">
                      <a16:creationId xmlns:a16="http://schemas.microsoft.com/office/drawing/2014/main" id="{730AC356-A7AC-46A1-BADE-E14BED49BD6C}"/>
                    </a:ext>
                  </a:extLst>
                </p:cNvPr>
                <p:cNvSpPr/>
                <p:nvPr/>
              </p:nvSpPr>
              <p:spPr bwMode="gray">
                <a:xfrm rot="171797" flipH="1" flipV="1">
                  <a:off x="1650397" y="4123707"/>
                  <a:ext cx="426726" cy="226563"/>
                </a:xfrm>
                <a:prstGeom prst="arc">
                  <a:avLst>
                    <a:gd name="adj1" fmla="val 180848"/>
                    <a:gd name="adj2" fmla="val 10241919"/>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ffectLst/>
                  </a:endParaRPr>
                </a:p>
              </p:txBody>
            </p:sp>
            <p:sp>
              <p:nvSpPr>
                <p:cNvPr id="60" name="楕円 59">
                  <a:extLst>
                    <a:ext uri="{FF2B5EF4-FFF2-40B4-BE49-F238E27FC236}">
                      <a16:creationId xmlns:a16="http://schemas.microsoft.com/office/drawing/2014/main" id="{98BF4D4F-C9C0-41B3-97B0-352298857C0F}"/>
                    </a:ext>
                  </a:extLst>
                </p:cNvPr>
                <p:cNvSpPr/>
                <p:nvPr/>
              </p:nvSpPr>
              <p:spPr bwMode="gray">
                <a:xfrm>
                  <a:off x="1640311" y="4619692"/>
                  <a:ext cx="53712" cy="53712"/>
                </a:xfrm>
                <a:prstGeom prst="ellipse">
                  <a:avLst/>
                </a:prstGeom>
                <a:solidFill>
                  <a:schemeClr val="bg1"/>
                </a:solidFill>
                <a:ln w="12700" algn="ctr">
                  <a:solidFill>
                    <a:schemeClr val="accent6"/>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800" b="1" i="0" u="none" strike="noStrike" kern="1200" cap="none" spc="0" normalizeH="0" baseline="0" noProof="0" dirty="0">
                    <a:ln>
                      <a:noFill/>
                    </a:ln>
                    <a:solidFill>
                      <a:schemeClr val="accent6"/>
                    </a:solidFill>
                    <a:effectLst/>
                    <a:uLnTx/>
                    <a:uFillTx/>
                    <a:latin typeface="+mn-lt"/>
                    <a:ea typeface="+mn-ea"/>
                    <a:cs typeface="+mn-cs"/>
                  </a:endParaRPr>
                </a:p>
              </p:txBody>
            </p:sp>
            <p:sp>
              <p:nvSpPr>
                <p:cNvPr id="61" name="楕円 60">
                  <a:extLst>
                    <a:ext uri="{FF2B5EF4-FFF2-40B4-BE49-F238E27FC236}">
                      <a16:creationId xmlns:a16="http://schemas.microsoft.com/office/drawing/2014/main" id="{67050AB0-C476-4DA7-9E35-993AF491345B}"/>
                    </a:ext>
                  </a:extLst>
                </p:cNvPr>
                <p:cNvSpPr/>
                <p:nvPr/>
              </p:nvSpPr>
              <p:spPr bwMode="gray">
                <a:xfrm>
                  <a:off x="2024664" y="4154643"/>
                  <a:ext cx="53712" cy="53712"/>
                </a:xfrm>
                <a:prstGeom prst="ellipse">
                  <a:avLst/>
                </a:prstGeom>
                <a:solidFill>
                  <a:schemeClr val="bg1"/>
                </a:solidFill>
                <a:ln w="12700" algn="ctr">
                  <a:solidFill>
                    <a:schemeClr val="tx2"/>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endParaRPr kumimoji="1" lang="ja-JP" altLang="en-US" sz="800" b="1" dirty="0">
                    <a:solidFill>
                      <a:schemeClr val="accent2"/>
                    </a:solidFill>
                    <a:latin typeface="+mn-lt"/>
                    <a:cs typeface="+mn-cs"/>
                  </a:endParaRPr>
                </a:p>
              </p:txBody>
            </p:sp>
            <p:sp>
              <p:nvSpPr>
                <p:cNvPr id="62" name="楕円 61">
                  <a:extLst>
                    <a:ext uri="{FF2B5EF4-FFF2-40B4-BE49-F238E27FC236}">
                      <a16:creationId xmlns:a16="http://schemas.microsoft.com/office/drawing/2014/main" id="{246342A8-5777-4CB9-95B0-109FAD940D0E}"/>
                    </a:ext>
                  </a:extLst>
                </p:cNvPr>
                <p:cNvSpPr/>
                <p:nvPr/>
              </p:nvSpPr>
              <p:spPr bwMode="gray">
                <a:xfrm>
                  <a:off x="1609035" y="4191057"/>
                  <a:ext cx="53712" cy="53712"/>
                </a:xfrm>
                <a:prstGeom prst="ellipse">
                  <a:avLst/>
                </a:prstGeom>
                <a:solidFill>
                  <a:schemeClr val="bg1"/>
                </a:solidFill>
                <a:ln w="12700" algn="ctr">
                  <a:solidFill>
                    <a:schemeClr val="accent6"/>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800" b="1" i="0" u="none" strike="noStrike" kern="1200" cap="none" spc="0" normalizeH="0" baseline="0" noProof="0" dirty="0">
                    <a:ln>
                      <a:noFill/>
                    </a:ln>
                    <a:solidFill>
                      <a:schemeClr val="accent6"/>
                    </a:solidFill>
                    <a:effectLst/>
                    <a:uLnTx/>
                    <a:uFillTx/>
                    <a:latin typeface="+mn-lt"/>
                    <a:ea typeface="+mn-ea"/>
                    <a:cs typeface="+mn-cs"/>
                  </a:endParaRPr>
                </a:p>
              </p:txBody>
            </p:sp>
            <p:sp>
              <p:nvSpPr>
                <p:cNvPr id="63" name="楕円 62">
                  <a:extLst>
                    <a:ext uri="{FF2B5EF4-FFF2-40B4-BE49-F238E27FC236}">
                      <a16:creationId xmlns:a16="http://schemas.microsoft.com/office/drawing/2014/main" id="{71FC0DF2-A85B-46A4-A40B-74C5651D9F3A}"/>
                    </a:ext>
                  </a:extLst>
                </p:cNvPr>
                <p:cNvSpPr/>
                <p:nvPr/>
              </p:nvSpPr>
              <p:spPr bwMode="gray">
                <a:xfrm>
                  <a:off x="1326571" y="4579317"/>
                  <a:ext cx="36000" cy="36000"/>
                </a:xfrm>
                <a:prstGeom prst="ellipse">
                  <a:avLst/>
                </a:prstGeom>
                <a:solidFill>
                  <a:schemeClr val="bg1"/>
                </a:solidFill>
                <a:ln w="12700" algn="ctr">
                  <a:solidFill>
                    <a:schemeClr val="accent2"/>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endParaRPr kumimoji="1" lang="ja-JP" altLang="en-US" sz="800" b="1" dirty="0">
                    <a:solidFill>
                      <a:schemeClr val="accent2"/>
                    </a:solidFill>
                    <a:latin typeface="+mn-lt"/>
                    <a:cs typeface="+mn-cs"/>
                  </a:endParaRPr>
                </a:p>
              </p:txBody>
            </p:sp>
            <p:sp>
              <p:nvSpPr>
                <p:cNvPr id="64" name="楕円 63">
                  <a:extLst>
                    <a:ext uri="{FF2B5EF4-FFF2-40B4-BE49-F238E27FC236}">
                      <a16:creationId xmlns:a16="http://schemas.microsoft.com/office/drawing/2014/main" id="{31F17E1A-A9B7-4A5D-8F70-0FCACB52C28D}"/>
                    </a:ext>
                  </a:extLst>
                </p:cNvPr>
                <p:cNvSpPr/>
                <p:nvPr/>
              </p:nvSpPr>
              <p:spPr bwMode="gray">
                <a:xfrm>
                  <a:off x="2131390" y="4174946"/>
                  <a:ext cx="36000" cy="36000"/>
                </a:xfrm>
                <a:prstGeom prst="ellipse">
                  <a:avLst/>
                </a:prstGeom>
                <a:solidFill>
                  <a:schemeClr val="bg1"/>
                </a:solidFill>
                <a:ln w="12700" algn="ctr">
                  <a:solidFill>
                    <a:schemeClr val="accent2"/>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800" b="1" i="0" u="none" strike="noStrike" kern="1200" cap="none" spc="0" normalizeH="0" baseline="0" noProof="0" dirty="0">
                    <a:ln>
                      <a:noFill/>
                    </a:ln>
                    <a:solidFill>
                      <a:schemeClr val="accent2"/>
                    </a:solidFill>
                    <a:effectLst/>
                    <a:uLnTx/>
                    <a:uFillTx/>
                    <a:latin typeface="+mn-lt"/>
                    <a:cs typeface="+mn-cs"/>
                  </a:endParaRPr>
                </a:p>
              </p:txBody>
            </p:sp>
          </p:grpSp>
          <p:sp>
            <p:nvSpPr>
              <p:cNvPr id="45" name="正方形/長方形 44"/>
              <p:cNvSpPr/>
              <p:nvPr/>
            </p:nvSpPr>
            <p:spPr>
              <a:xfrm>
                <a:off x="5053108" y="3958772"/>
                <a:ext cx="468000" cy="2520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関空</a:t>
                </a:r>
              </a:p>
            </p:txBody>
          </p:sp>
          <p:sp>
            <p:nvSpPr>
              <p:cNvPr id="46" name="正方形/長方形 45"/>
              <p:cNvSpPr/>
              <p:nvPr/>
            </p:nvSpPr>
            <p:spPr>
              <a:xfrm>
                <a:off x="5143224" y="3617216"/>
                <a:ext cx="648000" cy="252000"/>
              </a:xfrm>
              <a:prstGeom prst="rect">
                <a:avLst/>
              </a:prstGeom>
              <a:solidFill>
                <a:schemeClr val="accent1">
                  <a:lumMod val="20000"/>
                  <a:lumOff val="80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solidFill>
                      <a:schemeClr val="tx1"/>
                    </a:solidFill>
                    <a:latin typeface="BIZ UDPゴシック" panose="020B0400000000000000" pitchFamily="50" charset="-128"/>
                    <a:ea typeface="BIZ UDPゴシック" panose="020B0400000000000000" pitchFamily="50" charset="-128"/>
                  </a:rPr>
                  <a:t>万博会場</a:t>
                </a:r>
              </a:p>
            </p:txBody>
          </p:sp>
          <p:sp>
            <p:nvSpPr>
              <p:cNvPr id="48" name="フローチャート: 結合子 47"/>
              <p:cNvSpPr/>
              <p:nvPr/>
            </p:nvSpPr>
            <p:spPr>
              <a:xfrm>
                <a:off x="5232124" y="3455667"/>
                <a:ext cx="108000" cy="108000"/>
              </a:xfrm>
              <a:prstGeom prst="flowChartConnector">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41" name="正方形/長方形 40"/>
            <p:cNvSpPr/>
            <p:nvPr/>
          </p:nvSpPr>
          <p:spPr>
            <a:xfrm>
              <a:off x="6108208" y="3237695"/>
              <a:ext cx="650598" cy="226578"/>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大阪市内</a:t>
              </a:r>
            </a:p>
          </p:txBody>
        </p:sp>
        <p:sp>
          <p:nvSpPr>
            <p:cNvPr id="42" name="正方形/長方形 41"/>
            <p:cNvSpPr/>
            <p:nvPr/>
          </p:nvSpPr>
          <p:spPr>
            <a:xfrm>
              <a:off x="5240359" y="3259820"/>
              <a:ext cx="650598" cy="226578"/>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神戸空港</a:t>
              </a:r>
            </a:p>
          </p:txBody>
        </p:sp>
        <p:sp>
          <p:nvSpPr>
            <p:cNvPr id="43" name="正方形/長方形 42"/>
            <p:cNvSpPr/>
            <p:nvPr/>
          </p:nvSpPr>
          <p:spPr>
            <a:xfrm>
              <a:off x="4770659" y="3636462"/>
              <a:ext cx="559187" cy="226578"/>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淡路島</a:t>
              </a:r>
            </a:p>
          </p:txBody>
        </p:sp>
      </p:grpSp>
      <p:sp>
        <p:nvSpPr>
          <p:cNvPr id="65" name="正方形/長方形 64">
            <a:extLst>
              <a:ext uri="{FF2B5EF4-FFF2-40B4-BE49-F238E27FC236}">
                <a16:creationId xmlns:a16="http://schemas.microsoft.com/office/drawing/2014/main" id="{42AB246C-D6C3-4324-A739-9AC17F6C0836}"/>
              </a:ext>
            </a:extLst>
          </p:cNvPr>
          <p:cNvSpPr/>
          <p:nvPr/>
        </p:nvSpPr>
        <p:spPr>
          <a:xfrm>
            <a:off x="3692998" y="4874204"/>
            <a:ext cx="2758444" cy="1872475"/>
          </a:xfrm>
          <a:prstGeom prst="rect">
            <a:avLst/>
          </a:prstGeom>
          <a:solidFill>
            <a:schemeClr val="bg1"/>
          </a:solidFill>
          <a:ln w="19050" cmpd="dbl">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144000" rIns="36000" bIns="0" rtlCol="0" anchor="t" anchorCtr="0"/>
          <a:lstStyle/>
          <a:p>
            <a:pPr indent="-443194" defTabSz="930530">
              <a:spcAft>
                <a:spcPts val="291"/>
              </a:spcAft>
              <a:defRPr/>
            </a:pPr>
            <a:endParaRPr kumimoji="1" lang="en-US" altLang="ja-JP" sz="1100" dirty="0">
              <a:solidFill>
                <a:prstClr val="black"/>
              </a:solidFill>
              <a:latin typeface="BIZ UDPゴシック" panose="020B0400000000000000" pitchFamily="50" charset="-128"/>
              <a:ea typeface="BIZ UDPゴシック" panose="020B0400000000000000" pitchFamily="50" charset="-128"/>
            </a:endParaRPr>
          </a:p>
          <a:p>
            <a:pPr indent="-443194" defTabSz="930530">
              <a:spcAft>
                <a:spcPts val="291"/>
              </a:spcAft>
              <a:defRPr/>
            </a:pPr>
            <a:endParaRPr kumimoji="1" lang="en-US" altLang="ja-JP" sz="1100" dirty="0">
              <a:solidFill>
                <a:prstClr val="black"/>
              </a:solidFill>
              <a:latin typeface="BIZ UDPゴシック" panose="020B0400000000000000" pitchFamily="50" charset="-128"/>
              <a:ea typeface="BIZ UDPゴシック" panose="020B0400000000000000" pitchFamily="50" charset="-128"/>
            </a:endParaRPr>
          </a:p>
          <a:p>
            <a:pPr indent="-443194" defTabSz="930530">
              <a:spcAft>
                <a:spcPts val="291"/>
              </a:spcAft>
              <a:defRPr/>
            </a:pPr>
            <a:endParaRPr kumimoji="1" lang="en-US" altLang="ja-JP" sz="1100" dirty="0">
              <a:solidFill>
                <a:prstClr val="black"/>
              </a:solidFill>
              <a:latin typeface="BIZ UDPゴシック" panose="020B0400000000000000" pitchFamily="50" charset="-128"/>
              <a:ea typeface="BIZ UDPゴシック" panose="020B0400000000000000" pitchFamily="50" charset="-128"/>
            </a:endParaRPr>
          </a:p>
          <a:p>
            <a:pPr indent="-443194" defTabSz="930530">
              <a:spcAft>
                <a:spcPts val="291"/>
              </a:spcAft>
              <a:defRPr/>
            </a:pPr>
            <a:r>
              <a:rPr kumimoji="1" lang="ja-JP" altLang="en-US" sz="1100" dirty="0">
                <a:solidFill>
                  <a:prstClr val="black"/>
                </a:solidFill>
                <a:latin typeface="BIZ UDPゴシック" panose="020B0400000000000000" pitchFamily="50" charset="-128"/>
                <a:ea typeface="BIZ UDPゴシック" panose="020B0400000000000000" pitchFamily="50" charset="-128"/>
              </a:rPr>
              <a:t>　</a:t>
            </a:r>
            <a:endParaRPr kumimoji="1" lang="en-US" altLang="ja-JP" sz="1300" b="1" dirty="0">
              <a:solidFill>
                <a:srgbClr val="0070C0"/>
              </a:solidFill>
              <a:latin typeface="BIZ UDPゴシック" panose="020B0400000000000000" pitchFamily="50" charset="-128"/>
              <a:ea typeface="BIZ UDPゴシック" panose="020B0400000000000000" pitchFamily="50" charset="-128"/>
            </a:endParaRPr>
          </a:p>
          <a:p>
            <a:pPr indent="-443194" defTabSz="930530">
              <a:spcAft>
                <a:spcPts val="291"/>
              </a:spcAft>
              <a:defRPr/>
            </a:pPr>
            <a:r>
              <a:rPr kumimoji="1" lang="ja-JP" altLang="en-US" sz="1100" dirty="0">
                <a:solidFill>
                  <a:prstClr val="black"/>
                </a:solidFill>
                <a:latin typeface="BIZ UDPゴシック" panose="020B0400000000000000" pitchFamily="50" charset="-128"/>
                <a:ea typeface="BIZ UDPゴシック" panose="020B0400000000000000" pitchFamily="50" charset="-128"/>
              </a:rPr>
              <a:t>　</a:t>
            </a:r>
            <a:endParaRPr kumimoji="1" lang="en-US" altLang="ja-JP" sz="1100" dirty="0">
              <a:solidFill>
                <a:prstClr val="black"/>
              </a:solidFill>
              <a:latin typeface="BIZ UDPゴシック" panose="020B0400000000000000" pitchFamily="50" charset="-128"/>
              <a:ea typeface="BIZ UDPゴシック" panose="020B0400000000000000" pitchFamily="50" charset="-128"/>
            </a:endParaRPr>
          </a:p>
          <a:p>
            <a:pPr indent="-443194" defTabSz="930530">
              <a:spcAft>
                <a:spcPts val="291"/>
              </a:spcAft>
              <a:defRPr/>
            </a:pPr>
            <a:r>
              <a:rPr kumimoji="1" lang="ja-JP" altLang="en-US" sz="1100" dirty="0">
                <a:solidFill>
                  <a:prstClr val="black"/>
                </a:solidFill>
                <a:latin typeface="BIZ UDPゴシック" panose="020B0400000000000000" pitchFamily="50" charset="-128"/>
                <a:ea typeface="BIZ UDPゴシック" panose="020B0400000000000000" pitchFamily="50" charset="-128"/>
              </a:rPr>
              <a:t>　</a:t>
            </a:r>
            <a:endParaRPr kumimoji="1" lang="ja-JP" altLang="en-US" sz="1300" dirty="0">
              <a:solidFill>
                <a:schemeClr val="tx1"/>
              </a:solidFill>
              <a:latin typeface="BIZ UDPゴシック" panose="020B0400000000000000" pitchFamily="50" charset="-128"/>
              <a:ea typeface="BIZ UDPゴシック" panose="020B0400000000000000" pitchFamily="50" charset="-128"/>
            </a:endParaRPr>
          </a:p>
        </p:txBody>
      </p:sp>
      <p:sp>
        <p:nvSpPr>
          <p:cNvPr id="66" name="ホームベース 7">
            <a:extLst>
              <a:ext uri="{FF2B5EF4-FFF2-40B4-BE49-F238E27FC236}">
                <a16:creationId xmlns:a16="http://schemas.microsoft.com/office/drawing/2014/main" id="{E599356E-2B0A-4C96-A1C9-EC52982B4052}"/>
              </a:ext>
            </a:extLst>
          </p:cNvPr>
          <p:cNvSpPr/>
          <p:nvPr/>
        </p:nvSpPr>
        <p:spPr>
          <a:xfrm>
            <a:off x="3789663" y="4746983"/>
            <a:ext cx="1012036" cy="259584"/>
          </a:xfrm>
          <a:prstGeom prst="homePlate">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3194">
              <a:defRPr/>
            </a:pPr>
            <a:r>
              <a:rPr kumimoji="1" lang="ja-JP" altLang="en-US" sz="1163" dirty="0">
                <a:solidFill>
                  <a:schemeClr val="bg1"/>
                </a:solidFill>
                <a:latin typeface="BIZ UDPゴシック" panose="020B0400000000000000" pitchFamily="50" charset="-128"/>
                <a:ea typeface="BIZ UDPゴシック" panose="020B0400000000000000" pitchFamily="50" charset="-128"/>
              </a:rPr>
              <a:t>万博会場</a:t>
            </a:r>
          </a:p>
        </p:txBody>
      </p:sp>
      <p:sp>
        <p:nvSpPr>
          <p:cNvPr id="67" name="二等辺三角形 66"/>
          <p:cNvSpPr/>
          <p:nvPr/>
        </p:nvSpPr>
        <p:spPr>
          <a:xfrm flipV="1">
            <a:off x="4718923" y="5871121"/>
            <a:ext cx="672163" cy="19129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8" name="正方形/長方形 67">
            <a:extLst>
              <a:ext uri="{FF2B5EF4-FFF2-40B4-BE49-F238E27FC236}">
                <a16:creationId xmlns:a16="http://schemas.microsoft.com/office/drawing/2014/main" id="{42AB246C-D6C3-4324-A739-9AC17F6C0836}"/>
              </a:ext>
            </a:extLst>
          </p:cNvPr>
          <p:cNvSpPr/>
          <p:nvPr/>
        </p:nvSpPr>
        <p:spPr>
          <a:xfrm>
            <a:off x="3888746" y="6108665"/>
            <a:ext cx="2327752" cy="531977"/>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nchorCtr="0"/>
          <a:lstStyle/>
          <a:p>
            <a:pPr algn="ctr" defTabSz="930530">
              <a:defRPr/>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「商用運航」を世界へ発信</a:t>
            </a:r>
            <a:endParaRPr kumimoji="1" lang="en-US" altLang="ja-JP" sz="1300" b="1" dirty="0">
              <a:solidFill>
                <a:schemeClr val="tx1"/>
              </a:solidFill>
              <a:latin typeface="BIZ UDPゴシック" panose="020B0400000000000000" pitchFamily="50" charset="-128"/>
              <a:ea typeface="BIZ UDPゴシック" panose="020B0400000000000000" pitchFamily="50" charset="-128"/>
            </a:endParaRPr>
          </a:p>
          <a:p>
            <a:pPr algn="ctr" defTabSz="930530">
              <a:spcBef>
                <a:spcPts val="600"/>
              </a:spcBef>
              <a:defRPr/>
            </a:pPr>
            <a:r>
              <a:rPr kumimoji="1" lang="ja-JP" altLang="en-US" sz="1200" dirty="0">
                <a:solidFill>
                  <a:schemeClr val="tx1"/>
                </a:solidFill>
                <a:latin typeface="BIZ UDPゴシック" panose="020B0400000000000000" pitchFamily="50" charset="-128"/>
                <a:ea typeface="BIZ UDPゴシック" panose="020B0400000000000000" pitchFamily="50" charset="-128"/>
              </a:rPr>
              <a:t>→人・企業・投資の呼び込み</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p:txBody>
      </p:sp>
      <p:sp>
        <p:nvSpPr>
          <p:cNvPr id="69" name="角丸四角形 68"/>
          <p:cNvSpPr/>
          <p:nvPr/>
        </p:nvSpPr>
        <p:spPr>
          <a:xfrm>
            <a:off x="3800230" y="5102004"/>
            <a:ext cx="2563236" cy="738958"/>
          </a:xfrm>
          <a:prstGeom prst="roundRect">
            <a:avLst>
              <a:gd name="adj" fmla="val 11020"/>
            </a:avLst>
          </a:prstGeom>
          <a:noFill/>
          <a:ln>
            <a:noFill/>
          </a:ln>
        </p:spPr>
        <p:style>
          <a:lnRef idx="2">
            <a:schemeClr val="accent6"/>
          </a:lnRef>
          <a:fillRef idx="1">
            <a:schemeClr val="lt1"/>
          </a:fillRef>
          <a:effectRef idx="0">
            <a:schemeClr val="accent6"/>
          </a:effectRef>
          <a:fontRef idx="minor">
            <a:schemeClr val="dk1"/>
          </a:fontRef>
        </p:style>
        <p:txBody>
          <a:bodyPr lIns="36000" tIns="0" rIns="36000" bIns="0" rtlCol="0" anchor="ctr"/>
          <a:lstStyle/>
          <a:p>
            <a:r>
              <a:rPr kumimoji="1" lang="ja-JP" altLang="en-US" sz="1300" b="1" dirty="0">
                <a:solidFill>
                  <a:schemeClr val="tx1"/>
                </a:solidFill>
                <a:latin typeface="BIZ UDPゴシック" panose="020B0400000000000000" pitchFamily="50" charset="-128"/>
                <a:ea typeface="BIZ UDPゴシック" panose="020B0400000000000000" pitchFamily="50" charset="-128"/>
              </a:rPr>
              <a:t>会場内の遊覧・観覧体験や会場外ポートとの２地点間運航を実現</a:t>
            </a:r>
            <a:endParaRPr kumimoji="1" lang="en-US" altLang="ja-JP" sz="1300" b="1" dirty="0">
              <a:solidFill>
                <a:schemeClr val="tx1"/>
              </a:solidFill>
              <a:latin typeface="BIZ UDPゴシック" panose="020B0400000000000000" pitchFamily="50" charset="-128"/>
              <a:ea typeface="BIZ UDPゴシック" panose="020B0400000000000000" pitchFamily="50" charset="-128"/>
            </a:endParaRPr>
          </a:p>
          <a:p>
            <a:pPr>
              <a:spcBef>
                <a:spcPts val="600"/>
              </a:spcBef>
            </a:pPr>
            <a:r>
              <a:rPr kumimoji="1" lang="ja-JP" altLang="en-US" sz="1200" dirty="0">
                <a:solidFill>
                  <a:schemeClr val="tx1"/>
                </a:solidFill>
                <a:latin typeface="BIZ UDPゴシック" panose="020B0400000000000000" pitchFamily="50" charset="-128"/>
                <a:ea typeface="BIZ UDPゴシック" panose="020B0400000000000000" pitchFamily="50" charset="-128"/>
              </a:rPr>
              <a:t>→多くの人が空飛ぶクルマを体験</a:t>
            </a:r>
            <a:endParaRPr kumimoji="1" lang="ja-JP" altLang="en-US" sz="1200" dirty="0">
              <a:solidFill>
                <a:schemeClr val="tx1"/>
              </a:solidFill>
            </a:endParaRPr>
          </a:p>
        </p:txBody>
      </p:sp>
      <p:grpSp>
        <p:nvGrpSpPr>
          <p:cNvPr id="70" name="グループ化 69"/>
          <p:cNvGrpSpPr/>
          <p:nvPr/>
        </p:nvGrpSpPr>
        <p:grpSpPr>
          <a:xfrm>
            <a:off x="7266124" y="2990023"/>
            <a:ext cx="2102675" cy="1368000"/>
            <a:chOff x="7187799" y="2821258"/>
            <a:chExt cx="2102675" cy="1368000"/>
          </a:xfrm>
        </p:grpSpPr>
        <p:grpSp>
          <p:nvGrpSpPr>
            <p:cNvPr id="71" name="グループ化 70">
              <a:extLst>
                <a:ext uri="{FF2B5EF4-FFF2-40B4-BE49-F238E27FC236}">
                  <a16:creationId xmlns:a16="http://schemas.microsoft.com/office/drawing/2014/main" id="{BC665369-8703-4856-9990-60B2FAA6797A}"/>
                </a:ext>
              </a:extLst>
            </p:cNvPr>
            <p:cNvGrpSpPr>
              <a:grpSpLocks noChangeAspect="1"/>
            </p:cNvGrpSpPr>
            <p:nvPr/>
          </p:nvGrpSpPr>
          <p:grpSpPr>
            <a:xfrm>
              <a:off x="7187799" y="2821258"/>
              <a:ext cx="1709992" cy="1368000"/>
              <a:chOff x="4009122" y="3100124"/>
              <a:chExt cx="1889990" cy="1512000"/>
            </a:xfrm>
          </p:grpSpPr>
          <p:sp>
            <p:nvSpPr>
              <p:cNvPr id="74" name="正方形/長方形 73">
                <a:extLst>
                  <a:ext uri="{FF2B5EF4-FFF2-40B4-BE49-F238E27FC236}">
                    <a16:creationId xmlns:a16="http://schemas.microsoft.com/office/drawing/2014/main" id="{E0050D91-8F86-4784-B343-E02A7ABF42E1}"/>
                  </a:ext>
                </a:extLst>
              </p:cNvPr>
              <p:cNvSpPr/>
              <p:nvPr/>
            </p:nvSpPr>
            <p:spPr bwMode="gray">
              <a:xfrm>
                <a:off x="4009122" y="3105070"/>
                <a:ext cx="1880913" cy="1507054"/>
              </a:xfrm>
              <a:prstGeom prst="rect">
                <a:avLst/>
              </a:prstGeom>
              <a:solidFill>
                <a:schemeClr val="bg1"/>
              </a:solidFill>
              <a:ln w="12700" algn="ctr">
                <a:noFill/>
                <a:miter lim="800000"/>
                <a:headEnd/>
                <a:tailEnd/>
              </a:ln>
              <a:effectLst>
                <a:outerShdw blurRad="50800" dist="38100" dir="2700000" algn="tl"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p:txBody>
          </p:sp>
          <p:pic>
            <p:nvPicPr>
              <p:cNvPr id="75" name="図 74">
                <a:extLst>
                  <a:ext uri="{FF2B5EF4-FFF2-40B4-BE49-F238E27FC236}">
                    <a16:creationId xmlns:a16="http://schemas.microsoft.com/office/drawing/2014/main" id="{D88C8B29-4F69-48DC-B9A7-B0E8D60F29DD}"/>
                  </a:ext>
                </a:extLst>
              </p:cNvPr>
              <p:cNvPicPr>
                <a:picLocks noChangeAspect="1"/>
              </p:cNvPicPr>
              <p:nvPr/>
            </p:nvPicPr>
            <p:blipFill rotWithShape="1">
              <a:blip r:embed="rId4"/>
              <a:srcRect l="36198" t="30359" r="24105" b="32343"/>
              <a:stretch/>
            </p:blipFill>
            <p:spPr>
              <a:xfrm>
                <a:off x="4009122" y="3105070"/>
                <a:ext cx="1889990" cy="1506219"/>
              </a:xfrm>
              <a:custGeom>
                <a:avLst/>
                <a:gdLst>
                  <a:gd name="connsiteX0" fmla="*/ 0 w 2759694"/>
                  <a:gd name="connsiteY0" fmla="*/ 0 h 2215453"/>
                  <a:gd name="connsiteX1" fmla="*/ 2759694 w 2759694"/>
                  <a:gd name="connsiteY1" fmla="*/ 0 h 2215453"/>
                  <a:gd name="connsiteX2" fmla="*/ 2759694 w 2759694"/>
                  <a:gd name="connsiteY2" fmla="*/ 2215453 h 2215453"/>
                  <a:gd name="connsiteX3" fmla="*/ 0 w 2759694"/>
                  <a:gd name="connsiteY3" fmla="*/ 2215453 h 2215453"/>
                </a:gdLst>
                <a:ahLst/>
                <a:cxnLst>
                  <a:cxn ang="0">
                    <a:pos x="connsiteX0" y="connsiteY0"/>
                  </a:cxn>
                  <a:cxn ang="0">
                    <a:pos x="connsiteX1" y="connsiteY1"/>
                  </a:cxn>
                  <a:cxn ang="0">
                    <a:pos x="connsiteX2" y="connsiteY2"/>
                  </a:cxn>
                  <a:cxn ang="0">
                    <a:pos x="connsiteX3" y="connsiteY3"/>
                  </a:cxn>
                </a:cxnLst>
                <a:rect l="l" t="t" r="r" b="b"/>
                <a:pathLst>
                  <a:path w="2759694" h="2215453">
                    <a:moveTo>
                      <a:pt x="0" y="0"/>
                    </a:moveTo>
                    <a:lnTo>
                      <a:pt x="2759694" y="0"/>
                    </a:lnTo>
                    <a:lnTo>
                      <a:pt x="2759694" y="2215453"/>
                    </a:lnTo>
                    <a:lnTo>
                      <a:pt x="0" y="2215453"/>
                    </a:lnTo>
                    <a:close/>
                  </a:path>
                </a:pathLst>
              </a:custGeom>
              <a:effectLst>
                <a:outerShdw blurRad="50800" dist="38100" dir="2700000" algn="tl" rotWithShape="0">
                  <a:prstClr val="black">
                    <a:alpha val="40000"/>
                  </a:prstClr>
                </a:outerShdw>
              </a:effectLst>
            </p:spPr>
          </p:pic>
          <p:sp>
            <p:nvSpPr>
              <p:cNvPr id="76" name="フリーフォーム: 図形 216">
                <a:extLst>
                  <a:ext uri="{FF2B5EF4-FFF2-40B4-BE49-F238E27FC236}">
                    <a16:creationId xmlns:a16="http://schemas.microsoft.com/office/drawing/2014/main" id="{9258C2EC-5B9F-46E8-B19F-5E31BA978D1D}"/>
                  </a:ext>
                </a:extLst>
              </p:cNvPr>
              <p:cNvSpPr/>
              <p:nvPr/>
            </p:nvSpPr>
            <p:spPr bwMode="gray">
              <a:xfrm>
                <a:off x="4165646" y="3100124"/>
                <a:ext cx="1733466" cy="1506220"/>
              </a:xfrm>
              <a:custGeom>
                <a:avLst/>
                <a:gdLst>
                  <a:gd name="connsiteX0" fmla="*/ 624553 w 2549704"/>
                  <a:gd name="connsiteY0" fmla="*/ 0 h 2232345"/>
                  <a:gd name="connsiteX1" fmla="*/ 1925152 w 2549704"/>
                  <a:gd name="connsiteY1" fmla="*/ 0 h 2232345"/>
                  <a:gd name="connsiteX2" fmla="*/ 1987634 w 2549704"/>
                  <a:gd name="connsiteY2" fmla="*/ 35755 h 2232345"/>
                  <a:gd name="connsiteX3" fmla="*/ 2549704 w 2549704"/>
                  <a:gd name="connsiteY3" fmla="*/ 1031508 h 2232345"/>
                  <a:gd name="connsiteX4" fmla="*/ 1274852 w 2549704"/>
                  <a:gd name="connsiteY4" fmla="*/ 2232345 h 2232345"/>
                  <a:gd name="connsiteX5" fmla="*/ 0 w 2549704"/>
                  <a:gd name="connsiteY5" fmla="*/ 1031508 h 2232345"/>
                  <a:gd name="connsiteX6" fmla="*/ 562071 w 2549704"/>
                  <a:gd name="connsiteY6" fmla="*/ 35755 h 2232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9704" h="2232345">
                    <a:moveTo>
                      <a:pt x="624553" y="0"/>
                    </a:moveTo>
                    <a:lnTo>
                      <a:pt x="1925152" y="0"/>
                    </a:lnTo>
                    <a:lnTo>
                      <a:pt x="1987634" y="35755"/>
                    </a:lnTo>
                    <a:cubicBezTo>
                      <a:pt x="2326747" y="251554"/>
                      <a:pt x="2549704" y="617006"/>
                      <a:pt x="2549704" y="1031508"/>
                    </a:cubicBezTo>
                    <a:cubicBezTo>
                      <a:pt x="2549704" y="1694712"/>
                      <a:pt x="1978933" y="2232345"/>
                      <a:pt x="1274852" y="2232345"/>
                    </a:cubicBezTo>
                    <a:cubicBezTo>
                      <a:pt x="570771" y="2232345"/>
                      <a:pt x="0" y="1694712"/>
                      <a:pt x="0" y="1031508"/>
                    </a:cubicBezTo>
                    <a:cubicBezTo>
                      <a:pt x="0" y="617006"/>
                      <a:pt x="222958" y="251554"/>
                      <a:pt x="562071" y="35755"/>
                    </a:cubicBezTo>
                    <a:close/>
                  </a:path>
                </a:pathLst>
              </a:custGeom>
              <a:solidFill>
                <a:srgbClr val="FFC000">
                  <a:alpha val="10000"/>
                </a:srgbClr>
              </a:solidFill>
              <a:ln w="12700" algn="ctr">
                <a:noFill/>
                <a:miter lim="800000"/>
                <a:headEnd/>
                <a:tailEn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p:txBody>
          </p:sp>
          <p:grpSp>
            <p:nvGrpSpPr>
              <p:cNvPr id="77" name="グループ化 76">
                <a:extLst>
                  <a:ext uri="{FF2B5EF4-FFF2-40B4-BE49-F238E27FC236}">
                    <a16:creationId xmlns:a16="http://schemas.microsoft.com/office/drawing/2014/main" id="{CE33CB4B-A5B4-425D-9335-41889B400BC2}"/>
                  </a:ext>
                </a:extLst>
              </p:cNvPr>
              <p:cNvGrpSpPr/>
              <p:nvPr/>
            </p:nvGrpSpPr>
            <p:grpSpPr>
              <a:xfrm>
                <a:off x="4332973" y="3198312"/>
                <a:ext cx="1319357" cy="1256248"/>
                <a:chOff x="4442177" y="1880059"/>
                <a:chExt cx="1774371" cy="1689497"/>
              </a:xfrm>
            </p:grpSpPr>
            <p:sp>
              <p:nvSpPr>
                <p:cNvPr id="78" name="円弧 77">
                  <a:extLst>
                    <a:ext uri="{FF2B5EF4-FFF2-40B4-BE49-F238E27FC236}">
                      <a16:creationId xmlns:a16="http://schemas.microsoft.com/office/drawing/2014/main" id="{E11CC764-8646-4309-B825-DD6DCB93AD2E}"/>
                    </a:ext>
                  </a:extLst>
                </p:cNvPr>
                <p:cNvSpPr/>
                <p:nvPr/>
              </p:nvSpPr>
              <p:spPr bwMode="gray">
                <a:xfrm rot="18210099" flipH="1" flipV="1">
                  <a:off x="4856540" y="2870368"/>
                  <a:ext cx="829921" cy="568455"/>
                </a:xfrm>
                <a:prstGeom prst="arc">
                  <a:avLst>
                    <a:gd name="adj1" fmla="val 1429629"/>
                    <a:gd name="adj2" fmla="val 10356812"/>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ffectLst/>
                  </a:endParaRPr>
                </a:p>
              </p:txBody>
            </p:sp>
            <p:sp>
              <p:nvSpPr>
                <p:cNvPr id="79" name="円弧 78">
                  <a:extLst>
                    <a:ext uri="{FF2B5EF4-FFF2-40B4-BE49-F238E27FC236}">
                      <a16:creationId xmlns:a16="http://schemas.microsoft.com/office/drawing/2014/main" id="{1232EFCF-A5CF-49ED-A1DC-0B6229B500BE}"/>
                    </a:ext>
                  </a:extLst>
                </p:cNvPr>
                <p:cNvSpPr/>
                <p:nvPr/>
              </p:nvSpPr>
              <p:spPr bwMode="gray">
                <a:xfrm rot="20407907" flipH="1" flipV="1">
                  <a:off x="5465236" y="2746204"/>
                  <a:ext cx="128618" cy="120575"/>
                </a:xfrm>
                <a:prstGeom prst="arc">
                  <a:avLst>
                    <a:gd name="adj1" fmla="val 693786"/>
                    <a:gd name="adj2" fmla="val 10699501"/>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ffectLst/>
                  </a:endParaRPr>
                </a:p>
              </p:txBody>
            </p:sp>
            <p:sp>
              <p:nvSpPr>
                <p:cNvPr id="80" name="円弧 79">
                  <a:extLst>
                    <a:ext uri="{FF2B5EF4-FFF2-40B4-BE49-F238E27FC236}">
                      <a16:creationId xmlns:a16="http://schemas.microsoft.com/office/drawing/2014/main" id="{067B9DF8-53D1-4E71-9EC5-FF6A5A310FF4}"/>
                    </a:ext>
                  </a:extLst>
                </p:cNvPr>
                <p:cNvSpPr/>
                <p:nvPr/>
              </p:nvSpPr>
              <p:spPr bwMode="gray">
                <a:xfrm rot="19895116" flipH="1" flipV="1">
                  <a:off x="4442177" y="2869977"/>
                  <a:ext cx="1087142" cy="377041"/>
                </a:xfrm>
                <a:prstGeom prst="arc">
                  <a:avLst>
                    <a:gd name="adj1" fmla="val 136023"/>
                    <a:gd name="adj2" fmla="val 10764651"/>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ffectLst/>
                  </a:endParaRPr>
                </a:p>
              </p:txBody>
            </p:sp>
            <p:sp>
              <p:nvSpPr>
                <p:cNvPr id="81" name="円弧 80">
                  <a:extLst>
                    <a:ext uri="{FF2B5EF4-FFF2-40B4-BE49-F238E27FC236}">
                      <a16:creationId xmlns:a16="http://schemas.microsoft.com/office/drawing/2014/main" id="{ED5A6C17-DB8F-45F8-AC22-34ED4ADA4527}"/>
                    </a:ext>
                  </a:extLst>
                </p:cNvPr>
                <p:cNvSpPr/>
                <p:nvPr/>
              </p:nvSpPr>
              <p:spPr bwMode="gray">
                <a:xfrm rot="171797" flipH="1" flipV="1">
                  <a:off x="4917668" y="2697966"/>
                  <a:ext cx="572016" cy="303702"/>
                </a:xfrm>
                <a:prstGeom prst="arc">
                  <a:avLst>
                    <a:gd name="adj1" fmla="val 180848"/>
                    <a:gd name="adj2" fmla="val 10241919"/>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ffectLst/>
                  </a:endParaRPr>
                </a:p>
              </p:txBody>
            </p:sp>
            <p:sp>
              <p:nvSpPr>
                <p:cNvPr id="82" name="円弧 81">
                  <a:extLst>
                    <a:ext uri="{FF2B5EF4-FFF2-40B4-BE49-F238E27FC236}">
                      <a16:creationId xmlns:a16="http://schemas.microsoft.com/office/drawing/2014/main" id="{4B7CB3BA-C59B-4872-A160-2F1D010A3EB8}"/>
                    </a:ext>
                  </a:extLst>
                </p:cNvPr>
                <p:cNvSpPr/>
                <p:nvPr/>
              </p:nvSpPr>
              <p:spPr bwMode="gray">
                <a:xfrm rot="18319163" flipH="1" flipV="1">
                  <a:off x="4393497" y="2970379"/>
                  <a:ext cx="621545" cy="230545"/>
                </a:xfrm>
                <a:prstGeom prst="arc">
                  <a:avLst>
                    <a:gd name="adj1" fmla="val 21569837"/>
                    <a:gd name="adj2" fmla="val 10470707"/>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ffectLst/>
                  </a:endParaRPr>
                </a:p>
              </p:txBody>
            </p:sp>
            <p:sp>
              <p:nvSpPr>
                <p:cNvPr id="83" name="円弧 82">
                  <a:extLst>
                    <a:ext uri="{FF2B5EF4-FFF2-40B4-BE49-F238E27FC236}">
                      <a16:creationId xmlns:a16="http://schemas.microsoft.com/office/drawing/2014/main" id="{52343566-59F4-412D-B3FF-6BC1D80C083E}"/>
                    </a:ext>
                  </a:extLst>
                </p:cNvPr>
                <p:cNvSpPr/>
                <p:nvPr/>
              </p:nvSpPr>
              <p:spPr bwMode="gray">
                <a:xfrm rot="199874" flipH="1" flipV="1">
                  <a:off x="4495704" y="3250624"/>
                  <a:ext cx="456923" cy="166941"/>
                </a:xfrm>
                <a:prstGeom prst="arc">
                  <a:avLst>
                    <a:gd name="adj1" fmla="val 351218"/>
                    <a:gd name="adj2" fmla="val 10929803"/>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ffectLst/>
                  </a:endParaRPr>
                </a:p>
              </p:txBody>
            </p:sp>
            <p:sp>
              <p:nvSpPr>
                <p:cNvPr id="84" name="円弧 83">
                  <a:extLst>
                    <a:ext uri="{FF2B5EF4-FFF2-40B4-BE49-F238E27FC236}">
                      <a16:creationId xmlns:a16="http://schemas.microsoft.com/office/drawing/2014/main" id="{22EFB6F8-4381-431B-A4BE-10347562AB0D}"/>
                    </a:ext>
                  </a:extLst>
                </p:cNvPr>
                <p:cNvSpPr/>
                <p:nvPr/>
              </p:nvSpPr>
              <p:spPr bwMode="gray">
                <a:xfrm rot="18029339" flipH="1" flipV="1">
                  <a:off x="4800839" y="2614526"/>
                  <a:ext cx="227748" cy="213545"/>
                </a:xfrm>
                <a:prstGeom prst="arc">
                  <a:avLst>
                    <a:gd name="adj1" fmla="val 21224198"/>
                    <a:gd name="adj2" fmla="val 6800515"/>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ffectLst/>
                  </a:endParaRPr>
                </a:p>
              </p:txBody>
            </p:sp>
            <p:sp>
              <p:nvSpPr>
                <p:cNvPr id="85" name="円弧 84">
                  <a:extLst>
                    <a:ext uri="{FF2B5EF4-FFF2-40B4-BE49-F238E27FC236}">
                      <a16:creationId xmlns:a16="http://schemas.microsoft.com/office/drawing/2014/main" id="{B6B1206A-187E-40CE-AB2B-BFCAF3175E38}"/>
                    </a:ext>
                  </a:extLst>
                </p:cNvPr>
                <p:cNvSpPr/>
                <p:nvPr/>
              </p:nvSpPr>
              <p:spPr bwMode="gray">
                <a:xfrm rot="20860171" flipH="1" flipV="1">
                  <a:off x="4906011" y="2618693"/>
                  <a:ext cx="876266" cy="256715"/>
                </a:xfrm>
                <a:prstGeom prst="arc">
                  <a:avLst>
                    <a:gd name="adj1" fmla="val 101027"/>
                    <a:gd name="adj2" fmla="val 10678795"/>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ffectLst/>
                  </a:endParaRPr>
                </a:p>
              </p:txBody>
            </p:sp>
            <p:sp>
              <p:nvSpPr>
                <p:cNvPr id="86" name="円弧 85">
                  <a:extLst>
                    <a:ext uri="{FF2B5EF4-FFF2-40B4-BE49-F238E27FC236}">
                      <a16:creationId xmlns:a16="http://schemas.microsoft.com/office/drawing/2014/main" id="{7681692E-D632-4B9F-B499-9ACC4E30C435}"/>
                    </a:ext>
                  </a:extLst>
                </p:cNvPr>
                <p:cNvSpPr/>
                <p:nvPr/>
              </p:nvSpPr>
              <p:spPr bwMode="gray">
                <a:xfrm rot="18137651" flipH="1" flipV="1">
                  <a:off x="5593933" y="2124344"/>
                  <a:ext cx="854679" cy="366109"/>
                </a:xfrm>
                <a:prstGeom prst="arc">
                  <a:avLst>
                    <a:gd name="adj1" fmla="val 352904"/>
                    <a:gd name="adj2" fmla="val 10312440"/>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ffectLst/>
                  </a:endParaRPr>
                </a:p>
              </p:txBody>
            </p:sp>
            <p:sp>
              <p:nvSpPr>
                <p:cNvPr id="87" name="円弧 86">
                  <a:extLst>
                    <a:ext uri="{FF2B5EF4-FFF2-40B4-BE49-F238E27FC236}">
                      <a16:creationId xmlns:a16="http://schemas.microsoft.com/office/drawing/2014/main" id="{61FA118A-7603-4161-AED9-35EFD1105DA1}"/>
                    </a:ext>
                  </a:extLst>
                </p:cNvPr>
                <p:cNvSpPr/>
                <p:nvPr/>
              </p:nvSpPr>
              <p:spPr bwMode="gray">
                <a:xfrm rot="20075897" flipH="1" flipV="1">
                  <a:off x="4917939" y="3002869"/>
                  <a:ext cx="904254" cy="440079"/>
                </a:xfrm>
                <a:prstGeom prst="arc">
                  <a:avLst>
                    <a:gd name="adj1" fmla="val 351218"/>
                    <a:gd name="adj2" fmla="val 10018113"/>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ffectLst/>
                  </a:endParaRPr>
                </a:p>
              </p:txBody>
            </p:sp>
            <p:sp>
              <p:nvSpPr>
                <p:cNvPr id="88" name="楕円 87">
                  <a:extLst>
                    <a:ext uri="{FF2B5EF4-FFF2-40B4-BE49-F238E27FC236}">
                      <a16:creationId xmlns:a16="http://schemas.microsoft.com/office/drawing/2014/main" id="{317308DE-452C-4590-B28C-799894AE7C36}"/>
                    </a:ext>
                  </a:extLst>
                </p:cNvPr>
                <p:cNvSpPr/>
                <p:nvPr/>
              </p:nvSpPr>
              <p:spPr bwMode="gray">
                <a:xfrm>
                  <a:off x="4904149" y="3362822"/>
                  <a:ext cx="72000" cy="72000"/>
                </a:xfrm>
                <a:prstGeom prst="ellipse">
                  <a:avLst/>
                </a:prstGeom>
                <a:solidFill>
                  <a:schemeClr val="bg1"/>
                </a:solidFill>
                <a:ln w="12700" algn="ctr">
                  <a:solidFill>
                    <a:schemeClr val="accent6"/>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800" b="1" i="0" u="none" strike="noStrike" kern="1200" cap="none" spc="0" normalizeH="0" baseline="0" noProof="0" dirty="0">
                    <a:ln>
                      <a:noFill/>
                    </a:ln>
                    <a:solidFill>
                      <a:schemeClr val="accent6"/>
                    </a:solidFill>
                    <a:effectLst/>
                    <a:uLnTx/>
                    <a:uFillTx/>
                    <a:latin typeface="+mn-lt"/>
                    <a:ea typeface="+mn-ea"/>
                    <a:cs typeface="+mn-cs"/>
                  </a:endParaRPr>
                </a:p>
              </p:txBody>
            </p:sp>
            <p:sp>
              <p:nvSpPr>
                <p:cNvPr id="89" name="楕円 88">
                  <a:extLst>
                    <a:ext uri="{FF2B5EF4-FFF2-40B4-BE49-F238E27FC236}">
                      <a16:creationId xmlns:a16="http://schemas.microsoft.com/office/drawing/2014/main" id="{EBECCA66-FCE6-4444-BA3D-0C2CF771B7FB}"/>
                    </a:ext>
                  </a:extLst>
                </p:cNvPr>
                <p:cNvSpPr/>
                <p:nvPr/>
              </p:nvSpPr>
              <p:spPr bwMode="gray">
                <a:xfrm>
                  <a:off x="5457465" y="2777535"/>
                  <a:ext cx="48416" cy="48416"/>
                </a:xfrm>
                <a:prstGeom prst="ellipse">
                  <a:avLst/>
                </a:prstGeom>
                <a:solidFill>
                  <a:schemeClr val="bg1"/>
                </a:solidFill>
                <a:ln w="12700" algn="ctr">
                  <a:solidFill>
                    <a:schemeClr val="accent2"/>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endParaRPr kumimoji="1" lang="ja-JP" altLang="en-US" sz="800" b="1" dirty="0">
                    <a:solidFill>
                      <a:schemeClr val="accent2"/>
                    </a:solidFill>
                    <a:latin typeface="+mn-lt"/>
                    <a:cs typeface="+mn-cs"/>
                  </a:endParaRPr>
                </a:p>
              </p:txBody>
            </p:sp>
            <p:sp>
              <p:nvSpPr>
                <p:cNvPr id="90" name="楕円 89">
                  <a:extLst>
                    <a:ext uri="{FF2B5EF4-FFF2-40B4-BE49-F238E27FC236}">
                      <a16:creationId xmlns:a16="http://schemas.microsoft.com/office/drawing/2014/main" id="{7E07190F-44FB-4668-B768-41ED255B2FEF}"/>
                    </a:ext>
                  </a:extLst>
                </p:cNvPr>
                <p:cNvSpPr/>
                <p:nvPr/>
              </p:nvSpPr>
              <p:spPr bwMode="gray">
                <a:xfrm>
                  <a:off x="4862224" y="2788247"/>
                  <a:ext cx="72000" cy="72000"/>
                </a:xfrm>
                <a:prstGeom prst="ellipse">
                  <a:avLst/>
                </a:prstGeom>
                <a:solidFill>
                  <a:schemeClr val="bg1"/>
                </a:solidFill>
                <a:ln w="12700" algn="ctr">
                  <a:solidFill>
                    <a:schemeClr val="accent6"/>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800" b="1" i="0" u="none" strike="noStrike" kern="1200" cap="none" spc="0" normalizeH="0" baseline="0" noProof="0" dirty="0">
                    <a:ln>
                      <a:noFill/>
                    </a:ln>
                    <a:solidFill>
                      <a:schemeClr val="accent6"/>
                    </a:solidFill>
                    <a:effectLst/>
                    <a:uLnTx/>
                    <a:uFillTx/>
                    <a:latin typeface="+mn-lt"/>
                    <a:ea typeface="+mn-ea"/>
                    <a:cs typeface="+mn-cs"/>
                  </a:endParaRPr>
                </a:p>
              </p:txBody>
            </p:sp>
            <p:sp>
              <p:nvSpPr>
                <p:cNvPr id="91" name="楕円 90">
                  <a:extLst>
                    <a:ext uri="{FF2B5EF4-FFF2-40B4-BE49-F238E27FC236}">
                      <a16:creationId xmlns:a16="http://schemas.microsoft.com/office/drawing/2014/main" id="{AFBC52F3-09CD-4DCD-9D32-6B17A0E1C20D}"/>
                    </a:ext>
                  </a:extLst>
                </p:cNvPr>
                <p:cNvSpPr/>
                <p:nvPr/>
              </p:nvSpPr>
              <p:spPr bwMode="gray">
                <a:xfrm>
                  <a:off x="4826395" y="2617932"/>
                  <a:ext cx="48416" cy="48416"/>
                </a:xfrm>
                <a:prstGeom prst="ellipse">
                  <a:avLst/>
                </a:prstGeom>
                <a:solidFill>
                  <a:schemeClr val="bg1"/>
                </a:solidFill>
                <a:ln w="12700" algn="ctr">
                  <a:solidFill>
                    <a:schemeClr val="accent2"/>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800" b="1" i="0" u="none" strike="noStrike" kern="1200" cap="none" spc="0" normalizeH="0" baseline="0" noProof="0" dirty="0">
                    <a:ln>
                      <a:noFill/>
                    </a:ln>
                    <a:solidFill>
                      <a:schemeClr val="accent2"/>
                    </a:solidFill>
                    <a:effectLst/>
                    <a:uLnTx/>
                    <a:uFillTx/>
                    <a:latin typeface="+mn-lt"/>
                    <a:cs typeface="+mn-cs"/>
                  </a:endParaRPr>
                </a:p>
              </p:txBody>
            </p:sp>
            <p:sp>
              <p:nvSpPr>
                <p:cNvPr id="92" name="楕円 91">
                  <a:extLst>
                    <a:ext uri="{FF2B5EF4-FFF2-40B4-BE49-F238E27FC236}">
                      <a16:creationId xmlns:a16="http://schemas.microsoft.com/office/drawing/2014/main" id="{C7B2EF4B-1506-4AF9-8333-FD85BD54B146}"/>
                    </a:ext>
                  </a:extLst>
                </p:cNvPr>
                <p:cNvSpPr/>
                <p:nvPr/>
              </p:nvSpPr>
              <p:spPr bwMode="gray">
                <a:xfrm>
                  <a:off x="4483587" y="3308700"/>
                  <a:ext cx="72000" cy="72000"/>
                </a:xfrm>
                <a:prstGeom prst="ellipse">
                  <a:avLst/>
                </a:prstGeom>
                <a:solidFill>
                  <a:schemeClr val="bg1"/>
                </a:solidFill>
                <a:ln w="12700" algn="ctr">
                  <a:solidFill>
                    <a:schemeClr val="accent6"/>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endParaRPr kumimoji="1" lang="ja-JP" altLang="en-US" sz="800" b="1" dirty="0">
                    <a:solidFill>
                      <a:schemeClr val="accent6"/>
                    </a:solidFill>
                    <a:latin typeface="+mn-lt"/>
                    <a:cs typeface="+mn-cs"/>
                  </a:endParaRPr>
                </a:p>
              </p:txBody>
            </p:sp>
            <p:sp>
              <p:nvSpPr>
                <p:cNvPr id="93" name="楕円 92">
                  <a:extLst>
                    <a:ext uri="{FF2B5EF4-FFF2-40B4-BE49-F238E27FC236}">
                      <a16:creationId xmlns:a16="http://schemas.microsoft.com/office/drawing/2014/main" id="{8EBBE2C5-5AFF-4F9D-95D7-E219010A9184}"/>
                    </a:ext>
                  </a:extLst>
                </p:cNvPr>
                <p:cNvSpPr/>
                <p:nvPr/>
              </p:nvSpPr>
              <p:spPr bwMode="gray">
                <a:xfrm>
                  <a:off x="6144548" y="1883101"/>
                  <a:ext cx="72000" cy="72000"/>
                </a:xfrm>
                <a:prstGeom prst="ellipse">
                  <a:avLst/>
                </a:prstGeom>
                <a:solidFill>
                  <a:schemeClr val="bg1"/>
                </a:solidFill>
                <a:ln w="12700" algn="ctr">
                  <a:solidFill>
                    <a:schemeClr val="accent6"/>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800" b="1" i="0" u="none" strike="noStrike" kern="1200" cap="none" spc="0" normalizeH="0" baseline="0" noProof="0" dirty="0">
                    <a:ln>
                      <a:noFill/>
                    </a:ln>
                    <a:solidFill>
                      <a:schemeClr val="accent6"/>
                    </a:solidFill>
                    <a:effectLst/>
                    <a:uLnTx/>
                    <a:uFillTx/>
                    <a:latin typeface="+mn-lt"/>
                    <a:ea typeface="+mn-ea"/>
                    <a:cs typeface="+mn-cs"/>
                  </a:endParaRPr>
                </a:p>
              </p:txBody>
            </p:sp>
            <p:sp>
              <p:nvSpPr>
                <p:cNvPr id="94" name="円弧 93">
                  <a:extLst>
                    <a:ext uri="{FF2B5EF4-FFF2-40B4-BE49-F238E27FC236}">
                      <a16:creationId xmlns:a16="http://schemas.microsoft.com/office/drawing/2014/main" id="{CD336EF1-CDAF-42A5-B194-9D22778E7509}"/>
                    </a:ext>
                  </a:extLst>
                </p:cNvPr>
                <p:cNvSpPr/>
                <p:nvPr/>
              </p:nvSpPr>
              <p:spPr bwMode="gray">
                <a:xfrm rot="15106281" flipH="1" flipV="1">
                  <a:off x="5572477" y="2725696"/>
                  <a:ext cx="251130" cy="213339"/>
                </a:xfrm>
                <a:prstGeom prst="arc">
                  <a:avLst>
                    <a:gd name="adj1" fmla="val 771307"/>
                    <a:gd name="adj2" fmla="val 7634772"/>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ffectLst/>
                  </a:endParaRPr>
                </a:p>
              </p:txBody>
            </p:sp>
            <p:sp>
              <p:nvSpPr>
                <p:cNvPr id="95" name="円弧 94">
                  <a:extLst>
                    <a:ext uri="{FF2B5EF4-FFF2-40B4-BE49-F238E27FC236}">
                      <a16:creationId xmlns:a16="http://schemas.microsoft.com/office/drawing/2014/main" id="{3A137A07-03E0-450B-8886-5C77178E33FD}"/>
                    </a:ext>
                  </a:extLst>
                </p:cNvPr>
                <p:cNvSpPr/>
                <p:nvPr/>
              </p:nvSpPr>
              <p:spPr bwMode="gray">
                <a:xfrm rot="15106281" flipH="1" flipV="1">
                  <a:off x="5578771" y="2706309"/>
                  <a:ext cx="447490" cy="275961"/>
                </a:xfrm>
                <a:prstGeom prst="arc">
                  <a:avLst>
                    <a:gd name="adj1" fmla="val 3997902"/>
                    <a:gd name="adj2" fmla="val 11153082"/>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ffectLst/>
                  </a:endParaRPr>
                </a:p>
              </p:txBody>
            </p:sp>
            <p:sp>
              <p:nvSpPr>
                <p:cNvPr id="96" name="円弧 95">
                  <a:extLst>
                    <a:ext uri="{FF2B5EF4-FFF2-40B4-BE49-F238E27FC236}">
                      <a16:creationId xmlns:a16="http://schemas.microsoft.com/office/drawing/2014/main" id="{A2D3C2BF-AE4F-4670-992E-12DC3A9396E4}"/>
                    </a:ext>
                  </a:extLst>
                </p:cNvPr>
                <p:cNvSpPr/>
                <p:nvPr/>
              </p:nvSpPr>
              <p:spPr bwMode="gray">
                <a:xfrm rot="13142475" flipH="1" flipV="1">
                  <a:off x="5671745" y="2388058"/>
                  <a:ext cx="255314" cy="241068"/>
                </a:xfrm>
                <a:prstGeom prst="arc">
                  <a:avLst>
                    <a:gd name="adj1" fmla="val 3336722"/>
                    <a:gd name="adj2" fmla="val 10900167"/>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ffectLst/>
                  </a:endParaRPr>
                </a:p>
              </p:txBody>
            </p:sp>
            <p:sp>
              <p:nvSpPr>
                <p:cNvPr id="97" name="楕円 96">
                  <a:extLst>
                    <a:ext uri="{FF2B5EF4-FFF2-40B4-BE49-F238E27FC236}">
                      <a16:creationId xmlns:a16="http://schemas.microsoft.com/office/drawing/2014/main" id="{196A7DAB-CFF5-4F55-9EEC-81914E7D64EC}"/>
                    </a:ext>
                  </a:extLst>
                </p:cNvPr>
                <p:cNvSpPr/>
                <p:nvPr/>
              </p:nvSpPr>
              <p:spPr bwMode="gray">
                <a:xfrm>
                  <a:off x="5754373" y="2608401"/>
                  <a:ext cx="72000" cy="72000"/>
                </a:xfrm>
                <a:prstGeom prst="ellipse">
                  <a:avLst/>
                </a:prstGeom>
                <a:solidFill>
                  <a:schemeClr val="bg1"/>
                </a:solidFill>
                <a:ln w="12700" algn="ctr">
                  <a:solidFill>
                    <a:schemeClr val="accent6"/>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endParaRPr kumimoji="1" lang="ja-JP" altLang="en-US" sz="800" b="1" dirty="0">
                    <a:solidFill>
                      <a:schemeClr val="accent6"/>
                    </a:solidFill>
                    <a:latin typeface="+mn-lt"/>
                    <a:cs typeface="+mn-cs"/>
                  </a:endParaRPr>
                </a:p>
              </p:txBody>
            </p:sp>
            <p:sp>
              <p:nvSpPr>
                <p:cNvPr id="98" name="楕円 97">
                  <a:extLst>
                    <a:ext uri="{FF2B5EF4-FFF2-40B4-BE49-F238E27FC236}">
                      <a16:creationId xmlns:a16="http://schemas.microsoft.com/office/drawing/2014/main" id="{8839894D-CC56-4615-924A-FA8D03D071A1}"/>
                    </a:ext>
                  </a:extLst>
                </p:cNvPr>
                <p:cNvSpPr/>
                <p:nvPr/>
              </p:nvSpPr>
              <p:spPr bwMode="gray">
                <a:xfrm>
                  <a:off x="5698042" y="2396562"/>
                  <a:ext cx="48416" cy="48416"/>
                </a:xfrm>
                <a:prstGeom prst="ellipse">
                  <a:avLst/>
                </a:prstGeom>
                <a:solidFill>
                  <a:schemeClr val="bg1"/>
                </a:solidFill>
                <a:ln w="12700" algn="ctr">
                  <a:solidFill>
                    <a:schemeClr val="accent2"/>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800" b="1" i="0" u="none" strike="noStrike" kern="1200" cap="none" spc="0" normalizeH="0" baseline="0" noProof="0" dirty="0">
                    <a:ln>
                      <a:noFill/>
                    </a:ln>
                    <a:solidFill>
                      <a:schemeClr val="accent2"/>
                    </a:solidFill>
                    <a:effectLst/>
                    <a:uLnTx/>
                    <a:uFillTx/>
                    <a:latin typeface="+mn-lt"/>
                    <a:cs typeface="+mn-cs"/>
                  </a:endParaRPr>
                </a:p>
              </p:txBody>
            </p:sp>
            <p:sp>
              <p:nvSpPr>
                <p:cNvPr id="99" name="楕円 98">
                  <a:extLst>
                    <a:ext uri="{FF2B5EF4-FFF2-40B4-BE49-F238E27FC236}">
                      <a16:creationId xmlns:a16="http://schemas.microsoft.com/office/drawing/2014/main" id="{8AC07951-6B41-44B8-A552-6D0F14852AC9}"/>
                    </a:ext>
                  </a:extLst>
                </p:cNvPr>
                <p:cNvSpPr/>
                <p:nvPr/>
              </p:nvSpPr>
              <p:spPr bwMode="gray">
                <a:xfrm>
                  <a:off x="5562427" y="2766651"/>
                  <a:ext cx="48416" cy="48416"/>
                </a:xfrm>
                <a:prstGeom prst="ellipse">
                  <a:avLst/>
                </a:prstGeom>
                <a:solidFill>
                  <a:schemeClr val="bg1"/>
                </a:solidFill>
                <a:ln w="12700" algn="ctr">
                  <a:solidFill>
                    <a:schemeClr val="accent2"/>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800" b="1" i="0" u="none" strike="noStrike" kern="1200" cap="none" spc="0" normalizeH="0" baseline="0" noProof="0" dirty="0">
                    <a:ln>
                      <a:noFill/>
                    </a:ln>
                    <a:solidFill>
                      <a:schemeClr val="accent2"/>
                    </a:solidFill>
                    <a:effectLst/>
                    <a:uLnTx/>
                    <a:uFillTx/>
                    <a:latin typeface="+mn-lt"/>
                    <a:cs typeface="+mn-cs"/>
                  </a:endParaRPr>
                </a:p>
              </p:txBody>
            </p:sp>
            <p:sp>
              <p:nvSpPr>
                <p:cNvPr id="100" name="楕円 99">
                  <a:extLst>
                    <a:ext uri="{FF2B5EF4-FFF2-40B4-BE49-F238E27FC236}">
                      <a16:creationId xmlns:a16="http://schemas.microsoft.com/office/drawing/2014/main" id="{48076D1A-CB6E-447E-9316-F7353E524F45}"/>
                    </a:ext>
                  </a:extLst>
                </p:cNvPr>
                <p:cNvSpPr/>
                <p:nvPr/>
              </p:nvSpPr>
              <p:spPr bwMode="gray">
                <a:xfrm>
                  <a:off x="5682068" y="2937162"/>
                  <a:ext cx="48416" cy="48416"/>
                </a:xfrm>
                <a:prstGeom prst="ellipse">
                  <a:avLst/>
                </a:prstGeom>
                <a:solidFill>
                  <a:schemeClr val="bg1"/>
                </a:solidFill>
                <a:ln w="12700" algn="ctr">
                  <a:solidFill>
                    <a:schemeClr val="accent2"/>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800" b="1" i="0" u="none" strike="noStrike" kern="1200" cap="none" spc="0" normalizeH="0" baseline="0" noProof="0" dirty="0">
                    <a:ln>
                      <a:noFill/>
                    </a:ln>
                    <a:solidFill>
                      <a:schemeClr val="accent2"/>
                    </a:solidFill>
                    <a:effectLst/>
                    <a:uLnTx/>
                    <a:uFillTx/>
                    <a:latin typeface="+mn-lt"/>
                    <a:cs typeface="+mn-cs"/>
                  </a:endParaRPr>
                </a:p>
              </p:txBody>
            </p:sp>
          </p:grpSp>
        </p:grpSp>
        <p:sp>
          <p:nvSpPr>
            <p:cNvPr id="72" name="正方形/長方形 71"/>
            <p:cNvSpPr/>
            <p:nvPr/>
          </p:nvSpPr>
          <p:spPr>
            <a:xfrm>
              <a:off x="8462474" y="3360993"/>
              <a:ext cx="828000" cy="4320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都市間飛行も可能に</a:t>
              </a:r>
            </a:p>
          </p:txBody>
        </p:sp>
        <p:sp>
          <p:nvSpPr>
            <p:cNvPr id="73" name="フローチャート: 結合子 72"/>
            <p:cNvSpPr/>
            <p:nvPr/>
          </p:nvSpPr>
          <p:spPr>
            <a:xfrm>
              <a:off x="8153822" y="3460254"/>
              <a:ext cx="108000" cy="108000"/>
            </a:xfrm>
            <a:prstGeom prst="flowChartConnector">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101" name="テキスト ボックス 100">
            <a:extLst>
              <a:ext uri="{FF2B5EF4-FFF2-40B4-BE49-F238E27FC236}">
                <a16:creationId xmlns:a16="http://schemas.microsoft.com/office/drawing/2014/main" id="{233774CE-BB03-49E5-94E8-1F2C71E354FD}"/>
              </a:ext>
            </a:extLst>
          </p:cNvPr>
          <p:cNvSpPr txBox="1"/>
          <p:nvPr/>
        </p:nvSpPr>
        <p:spPr>
          <a:xfrm>
            <a:off x="7136770" y="4446311"/>
            <a:ext cx="2340060" cy="294610"/>
          </a:xfrm>
          <a:prstGeom prst="rect">
            <a:avLst/>
          </a:prstGeom>
          <a:noFill/>
        </p:spPr>
        <p:txBody>
          <a:bodyPr wrap="square" lIns="0" tIns="0" rIns="0" bIns="0" rtlCol="0" anchor="ctr" anchorCtr="0">
            <a:noAutofit/>
          </a:bodyPr>
          <a:lstStyle/>
          <a:p>
            <a:r>
              <a:rPr lang="ja-JP" altLang="en-US" sz="700" dirty="0">
                <a:latin typeface="BIZ UDPゴシック" panose="020B0400000000000000" pitchFamily="50" charset="-128"/>
                <a:ea typeface="BIZ UDPゴシック" panose="020B0400000000000000" pitchFamily="50" charset="-128"/>
                <a:cs typeface="Meiryo UI" panose="020B0604030504040204" pitchFamily="50" charset="-128"/>
              </a:rPr>
              <a:t>（出典）空の移動革命社会実装に向けた大阪版ロードマップ／アクションプラン</a:t>
            </a:r>
            <a:r>
              <a:rPr lang="en-US" altLang="ja-JP" sz="700" dirty="0">
                <a:latin typeface="BIZ UDPゴシック" panose="020B0400000000000000" pitchFamily="50" charset="-128"/>
                <a:ea typeface="BIZ UDPゴシック" panose="020B0400000000000000" pitchFamily="50" charset="-128"/>
                <a:cs typeface="Meiryo UI" panose="020B0604030504040204" pitchFamily="50" charset="-128"/>
              </a:rPr>
              <a:t>(2022</a:t>
            </a:r>
            <a:r>
              <a:rPr lang="ja-JP" altLang="en-US" sz="700" dirty="0">
                <a:latin typeface="BIZ UDPゴシック" panose="020B0400000000000000" pitchFamily="50" charset="-128"/>
                <a:ea typeface="BIZ UDPゴシック" panose="020B0400000000000000" pitchFamily="50" charset="-128"/>
                <a:cs typeface="Meiryo UI" panose="020B0604030504040204" pitchFamily="50" charset="-128"/>
              </a:rPr>
              <a:t>年</a:t>
            </a:r>
            <a:r>
              <a:rPr lang="en-US" altLang="ja-JP" sz="700" dirty="0">
                <a:latin typeface="BIZ UDPゴシック" panose="020B0400000000000000" pitchFamily="50" charset="-128"/>
                <a:ea typeface="BIZ UDPゴシック" panose="020B0400000000000000" pitchFamily="50" charset="-128"/>
                <a:cs typeface="Meiryo UI" panose="020B0604030504040204" pitchFamily="50" charset="-128"/>
              </a:rPr>
              <a:t>3</a:t>
            </a:r>
            <a:r>
              <a:rPr lang="ja-JP" altLang="en-US" sz="700" dirty="0">
                <a:latin typeface="BIZ UDPゴシック" panose="020B0400000000000000" pitchFamily="50" charset="-128"/>
                <a:ea typeface="BIZ UDPゴシック" panose="020B0400000000000000" pitchFamily="50" charset="-128"/>
                <a:cs typeface="Meiryo UI" panose="020B0604030504040204" pitchFamily="50" charset="-128"/>
              </a:rPr>
              <a:t>月</a:t>
            </a:r>
            <a:r>
              <a:rPr lang="en-US" altLang="ja-JP" sz="700" dirty="0">
                <a:latin typeface="BIZ UDPゴシック" panose="020B0400000000000000" pitchFamily="50" charset="-128"/>
                <a:ea typeface="BIZ UDPゴシック" panose="020B0400000000000000" pitchFamily="50" charset="-128"/>
                <a:cs typeface="Meiryo UI" panose="020B0604030504040204" pitchFamily="50" charset="-128"/>
              </a:rPr>
              <a:t>) </a:t>
            </a:r>
            <a:r>
              <a:rPr lang="ja-JP" altLang="en-US" sz="700" dirty="0">
                <a:latin typeface="BIZ UDPゴシック" panose="020B0400000000000000" pitchFamily="50" charset="-128"/>
                <a:ea typeface="BIZ UDPゴシック" panose="020B0400000000000000" pitchFamily="50" charset="-128"/>
                <a:cs typeface="Meiryo UI" panose="020B0604030504040204" pitchFamily="50" charset="-128"/>
              </a:rPr>
              <a:t>（一部加工）</a:t>
            </a:r>
          </a:p>
        </p:txBody>
      </p:sp>
    </p:spTree>
    <p:extLst>
      <p:ext uri="{BB962C8B-B14F-4D97-AF65-F5344CB8AC3E}">
        <p14:creationId xmlns:p14="http://schemas.microsoft.com/office/powerpoint/2010/main" val="313013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a:extLst>
              <a:ext uri="{FF2B5EF4-FFF2-40B4-BE49-F238E27FC236}">
                <a16:creationId xmlns:a16="http://schemas.microsoft.com/office/drawing/2014/main" id="{731D8736-1F24-4DDD-BAE5-3D26FC93D64E}"/>
              </a:ext>
            </a:extLst>
          </p:cNvPr>
          <p:cNvGraphicFramePr>
            <a:graphicFrameLocks noGrp="1"/>
          </p:cNvGraphicFramePr>
          <p:nvPr>
            <p:extLst>
              <p:ext uri="{D42A27DB-BD31-4B8C-83A1-F6EECF244321}">
                <p14:modId xmlns:p14="http://schemas.microsoft.com/office/powerpoint/2010/main" val="2487143701"/>
              </p:ext>
            </p:extLst>
          </p:nvPr>
        </p:nvGraphicFramePr>
        <p:xfrm>
          <a:off x="289283" y="1732356"/>
          <a:ext cx="9540000" cy="4632648"/>
        </p:xfrm>
        <a:graphic>
          <a:graphicData uri="http://schemas.openxmlformats.org/drawingml/2006/table">
            <a:tbl>
              <a:tblPr>
                <a:tableStyleId>{2D5ABB26-0587-4C30-8999-92F81FD0307C}</a:tableStyleId>
              </a:tblPr>
              <a:tblGrid>
                <a:gridCol w="3180000">
                  <a:extLst>
                    <a:ext uri="{9D8B030D-6E8A-4147-A177-3AD203B41FA5}">
                      <a16:colId xmlns:a16="http://schemas.microsoft.com/office/drawing/2014/main" val="901775203"/>
                    </a:ext>
                  </a:extLst>
                </a:gridCol>
                <a:gridCol w="3180000">
                  <a:extLst>
                    <a:ext uri="{9D8B030D-6E8A-4147-A177-3AD203B41FA5}">
                      <a16:colId xmlns:a16="http://schemas.microsoft.com/office/drawing/2014/main" val="2895380761"/>
                    </a:ext>
                  </a:extLst>
                </a:gridCol>
                <a:gridCol w="3180000">
                  <a:extLst>
                    <a:ext uri="{9D8B030D-6E8A-4147-A177-3AD203B41FA5}">
                      <a16:colId xmlns:a16="http://schemas.microsoft.com/office/drawing/2014/main" val="925580270"/>
                    </a:ext>
                  </a:extLst>
                </a:gridCol>
              </a:tblGrid>
              <a:tr h="4632648">
                <a:tc>
                  <a:txBody>
                    <a:bodyPr/>
                    <a:lstStyle/>
                    <a:p>
                      <a:pPr marL="0" indent="0" defTabSz="443194">
                        <a:lnSpc>
                          <a:spcPct val="100000"/>
                        </a:lnSpc>
                        <a:spcBef>
                          <a:spcPts val="0"/>
                        </a:spcBef>
                        <a:spcAft>
                          <a:spcPts val="0"/>
                        </a:spcAft>
                        <a:defRPr/>
                      </a:pPr>
                      <a:r>
                        <a:rPr lang="ja-JP" altLang="en-US" sz="1300" b="1" dirty="0">
                          <a:solidFill>
                            <a:schemeClr val="tx1"/>
                          </a:solidFill>
                          <a:latin typeface="BIZ UDPゴシック" panose="020B0400000000000000" pitchFamily="50" charset="-128"/>
                          <a:ea typeface="BIZ UDPゴシック" panose="020B0400000000000000" pitchFamily="50" charset="-128"/>
                        </a:rPr>
                        <a:t>□自動運転の実証実験</a:t>
                      </a:r>
                      <a:endParaRPr lang="ja-JP" altLang="en-US" sz="600" b="1" dirty="0">
                        <a:solidFill>
                          <a:schemeClr val="tx1"/>
                        </a:solidFill>
                        <a:latin typeface="BIZ UDPゴシック" panose="020B0400000000000000" pitchFamily="50" charset="-128"/>
                        <a:ea typeface="BIZ UDPゴシック" panose="020B0400000000000000" pitchFamily="50" charset="-128"/>
                      </a:endParaRPr>
                    </a:p>
                    <a:p>
                      <a:pPr marL="92075" indent="-92075">
                        <a:lnSpc>
                          <a:spcPct val="100000"/>
                        </a:lnSpc>
                        <a:spcBef>
                          <a:spcPts val="0"/>
                        </a:spcBef>
                        <a:spcAft>
                          <a:spcPts val="0"/>
                        </a:spcAft>
                        <a:defRPr/>
                      </a:pPr>
                      <a:r>
                        <a:rPr lang="ja-JP" altLang="en-US" sz="1100" u="none" dirty="0">
                          <a:solidFill>
                            <a:schemeClr val="tx1"/>
                          </a:solidFill>
                          <a:latin typeface="BIZ UDPゴシック" panose="020B0400000000000000" pitchFamily="50" charset="-128"/>
                          <a:ea typeface="BIZ UDPゴシック" panose="020B0400000000000000" pitchFamily="50" charset="-128"/>
                        </a:rPr>
                        <a:t>・これまで万博会場となる夢洲等で、民間企業により実証実験を実施</a:t>
                      </a:r>
                      <a:endParaRPr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92075" indent="-92075">
                        <a:lnSpc>
                          <a:spcPct val="100000"/>
                        </a:lnSpc>
                        <a:spcBef>
                          <a:spcPts val="0"/>
                        </a:spcBef>
                        <a:spcAft>
                          <a:spcPts val="0"/>
                        </a:spcAft>
                        <a:defRPr/>
                      </a:pPr>
                      <a:r>
                        <a:rPr lang="ja-JP" altLang="en-US" sz="1100" u="none" dirty="0">
                          <a:solidFill>
                            <a:schemeClr val="tx1"/>
                          </a:solidFill>
                          <a:latin typeface="BIZ UDPゴシック" panose="020B0400000000000000" pitchFamily="50" charset="-128"/>
                          <a:ea typeface="BIZ UDPゴシック" panose="020B0400000000000000" pitchFamily="50" charset="-128"/>
                        </a:rPr>
                        <a:t>・「大阪市自動運転バス実装協議会」を発足（２０２２年</a:t>
                      </a:r>
                      <a:r>
                        <a:rPr lang="en-US" altLang="ja-JP" sz="1100" u="none" dirty="0">
                          <a:solidFill>
                            <a:schemeClr val="tx1"/>
                          </a:solidFill>
                          <a:latin typeface="BIZ UDPゴシック" panose="020B0400000000000000" pitchFamily="50" charset="-128"/>
                          <a:ea typeface="BIZ UDPゴシック" panose="020B0400000000000000" pitchFamily="50" charset="-128"/>
                        </a:rPr>
                        <a:t>12</a:t>
                      </a:r>
                      <a:r>
                        <a:rPr lang="ja-JP" altLang="en-US" sz="1100" u="none" dirty="0">
                          <a:solidFill>
                            <a:schemeClr val="tx1"/>
                          </a:solidFill>
                          <a:latin typeface="BIZ UDPゴシック" panose="020B0400000000000000" pitchFamily="50" charset="-128"/>
                          <a:ea typeface="BIZ UDPゴシック" panose="020B0400000000000000" pitchFamily="50" charset="-128"/>
                        </a:rPr>
                        <a:t>月）し、自動運転バスの実装に向けて、</a:t>
                      </a:r>
                      <a:endParaRPr lang="en-US" altLang="ja-JP" sz="1100" u="none" strike="noStrike" dirty="0">
                        <a:solidFill>
                          <a:srgbClr val="FF0000"/>
                        </a:solidFill>
                        <a:latin typeface="BIZ UDPゴシック" panose="020B0400000000000000" pitchFamily="50" charset="-128"/>
                        <a:ea typeface="BIZ UDPゴシック" panose="020B0400000000000000" pitchFamily="50" charset="-128"/>
                      </a:endParaRPr>
                    </a:p>
                    <a:p>
                      <a:pPr marL="92075" indent="-92075">
                        <a:lnSpc>
                          <a:spcPct val="100000"/>
                        </a:lnSpc>
                        <a:spcBef>
                          <a:spcPts val="0"/>
                        </a:spcBef>
                        <a:spcAft>
                          <a:spcPts val="0"/>
                        </a:spcAft>
                        <a:defRPr/>
                      </a:pPr>
                      <a:r>
                        <a:rPr lang="ja-JP" altLang="en-US" sz="1100" u="none" strike="noStrike" dirty="0">
                          <a:solidFill>
                            <a:srgbClr val="FF0000"/>
                          </a:solidFill>
                          <a:latin typeface="BIZ UDPゴシック" panose="020B0400000000000000" pitchFamily="50" charset="-128"/>
                          <a:ea typeface="BIZ UDPゴシック" panose="020B0400000000000000" pitchFamily="50" charset="-128"/>
                        </a:rPr>
                        <a:t>　</a:t>
                      </a:r>
                      <a:r>
                        <a:rPr lang="ja-JP" altLang="en-US" sz="1100" u="none" strike="noStrike" dirty="0">
                          <a:solidFill>
                            <a:schemeClr val="tx1"/>
                          </a:solidFill>
                          <a:latin typeface="BIZ UDPゴシック" panose="020B0400000000000000" pitchFamily="50" charset="-128"/>
                          <a:ea typeface="BIZ UDPゴシック" panose="020B0400000000000000" pitchFamily="50" charset="-128"/>
                        </a:rPr>
                        <a:t>下記の３つのルートを対象として、関係行政機関等と協議や意見交換等を実施。</a:t>
                      </a:r>
                      <a:endParaRPr lang="en-US" altLang="ja-JP" sz="1100" u="none" strike="noStrike" dirty="0">
                        <a:solidFill>
                          <a:schemeClr val="tx1"/>
                        </a:solidFill>
                        <a:latin typeface="BIZ UDPゴシック" panose="020B0400000000000000" pitchFamily="50" charset="-128"/>
                        <a:ea typeface="BIZ UDPゴシック" panose="020B0400000000000000" pitchFamily="50" charset="-128"/>
                      </a:endParaRPr>
                    </a:p>
                    <a:p>
                      <a:pPr marL="92075" indent="-92075">
                        <a:lnSpc>
                          <a:spcPct val="100000"/>
                        </a:lnSpc>
                        <a:spcBef>
                          <a:spcPts val="0"/>
                        </a:spcBef>
                        <a:spcAft>
                          <a:spcPts val="0"/>
                        </a:spcAft>
                        <a:defRPr/>
                      </a:pPr>
                      <a:r>
                        <a:rPr lang="ja-JP" altLang="en-US" sz="1100" u="none" strike="noStrike" dirty="0">
                          <a:solidFill>
                            <a:srgbClr val="FF0000"/>
                          </a:solidFill>
                          <a:latin typeface="BIZ UDPゴシック" panose="020B0400000000000000" pitchFamily="50" charset="-128"/>
                          <a:ea typeface="BIZ UDPゴシック" panose="020B0400000000000000" pitchFamily="50" charset="-128"/>
                        </a:rPr>
                        <a:t>　　</a:t>
                      </a:r>
                      <a:r>
                        <a:rPr lang="ja-JP" altLang="en-US" sz="1100" u="none" dirty="0">
                          <a:solidFill>
                            <a:schemeClr val="tx1"/>
                          </a:solidFill>
                          <a:latin typeface="BIZ UDPゴシック" panose="020B0400000000000000" pitchFamily="50" charset="-128"/>
                          <a:ea typeface="BIZ UDPゴシック" panose="020B0400000000000000" pitchFamily="50" charset="-128"/>
                        </a:rPr>
                        <a:t>（想定ルート）</a:t>
                      </a:r>
                    </a:p>
                    <a:p>
                      <a:pPr marL="92075" indent="-92075">
                        <a:lnSpc>
                          <a:spcPct val="100000"/>
                        </a:lnSpc>
                        <a:spcBef>
                          <a:spcPts val="0"/>
                        </a:spcBef>
                        <a:spcAft>
                          <a:spcPts val="0"/>
                        </a:spcAft>
                        <a:defRPr/>
                      </a:pPr>
                      <a:r>
                        <a:rPr lang="ja-JP" altLang="en-US" sz="1100" u="none" dirty="0">
                          <a:solidFill>
                            <a:schemeClr val="tx1"/>
                          </a:solidFill>
                          <a:latin typeface="BIZ UDPゴシック" panose="020B0400000000000000" pitchFamily="50" charset="-128"/>
                          <a:ea typeface="BIZ UDPゴシック" panose="020B0400000000000000" pitchFamily="50" charset="-128"/>
                        </a:rPr>
                        <a:t>　　① 新大阪駅・大阪駅ルート</a:t>
                      </a:r>
                    </a:p>
                    <a:p>
                      <a:pPr marL="92075" indent="-92075">
                        <a:lnSpc>
                          <a:spcPct val="100000"/>
                        </a:lnSpc>
                        <a:spcBef>
                          <a:spcPts val="0"/>
                        </a:spcBef>
                        <a:spcAft>
                          <a:spcPts val="0"/>
                        </a:spcAft>
                        <a:defRPr/>
                      </a:pPr>
                      <a:r>
                        <a:rPr lang="ja-JP" altLang="en-US" sz="1100" u="none" dirty="0">
                          <a:solidFill>
                            <a:schemeClr val="tx1"/>
                          </a:solidFill>
                          <a:latin typeface="BIZ UDPゴシック" panose="020B0400000000000000" pitchFamily="50" charset="-128"/>
                          <a:ea typeface="BIZ UDPゴシック" panose="020B0400000000000000" pitchFamily="50" charset="-128"/>
                        </a:rPr>
                        <a:t>　　② 舞洲駐車場～万博会場</a:t>
                      </a:r>
                    </a:p>
                    <a:p>
                      <a:pPr marL="92075" indent="-92075">
                        <a:lnSpc>
                          <a:spcPct val="100000"/>
                        </a:lnSpc>
                        <a:spcBef>
                          <a:spcPts val="0"/>
                        </a:spcBef>
                        <a:spcAft>
                          <a:spcPts val="0"/>
                        </a:spcAft>
                        <a:defRPr/>
                      </a:pPr>
                      <a:r>
                        <a:rPr lang="ja-JP" altLang="en-US" sz="1100" u="none" dirty="0">
                          <a:solidFill>
                            <a:schemeClr val="tx1"/>
                          </a:solidFill>
                          <a:latin typeface="BIZ UDPゴシック" panose="020B0400000000000000" pitchFamily="50" charset="-128"/>
                          <a:ea typeface="BIZ UDPゴシック" panose="020B0400000000000000" pitchFamily="50" charset="-128"/>
                        </a:rPr>
                        <a:t>　　③ 万博会場内の外周道路</a:t>
                      </a:r>
                      <a:endParaRPr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92075" marR="0" lvl="0" indent="-92075" algn="l" defTabSz="959937" rtl="0" eaLnBrk="1" fontAlgn="auto" latinLnBrk="0" hangingPunct="1">
                        <a:lnSpc>
                          <a:spcPct val="100000"/>
                        </a:lnSpc>
                        <a:spcBef>
                          <a:spcPts val="0"/>
                        </a:spcBef>
                        <a:spcAft>
                          <a:spcPts val="0"/>
                        </a:spcAft>
                        <a:buClrTx/>
                        <a:buSzTx/>
                        <a:buFontTx/>
                        <a:buNone/>
                        <a:tabLst/>
                        <a:defRPr/>
                      </a:pPr>
                      <a:r>
                        <a:rPr lang="ja-JP" altLang="en-US" sz="1100" u="none" strike="noStrike" dirty="0">
                          <a:solidFill>
                            <a:srgbClr val="FF0000"/>
                          </a:solidFill>
                          <a:latin typeface="BIZ UDPゴシック" panose="020B0400000000000000" pitchFamily="50" charset="-128"/>
                          <a:ea typeface="BIZ UDPゴシック" panose="020B0400000000000000" pitchFamily="50" charset="-128"/>
                        </a:rPr>
                        <a:t>　</a:t>
                      </a:r>
                      <a:r>
                        <a:rPr lang="ja-JP" altLang="en-US" sz="1100" u="none" strike="noStrike" dirty="0">
                          <a:solidFill>
                            <a:schemeClr val="tx1"/>
                          </a:solidFill>
                          <a:latin typeface="BIZ UDPゴシック" panose="020B0400000000000000" pitchFamily="50" charset="-128"/>
                          <a:ea typeface="BIZ UDPゴシック" panose="020B0400000000000000" pitchFamily="50" charset="-128"/>
                        </a:rPr>
                        <a:t>バス事業者において車両の改造等を進めるとともに、自動運転に係るインフラを整備し、万博開催時の走行ルートで実証実験を実施予定。</a:t>
                      </a:r>
                      <a:endParaRPr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92075" indent="-92075">
                        <a:lnSpc>
                          <a:spcPct val="100000"/>
                        </a:lnSpc>
                        <a:spcBef>
                          <a:spcPts val="0"/>
                        </a:spcBef>
                        <a:spcAft>
                          <a:spcPts val="0"/>
                        </a:spcAft>
                        <a:defRPr/>
                      </a:pPr>
                      <a:endParaRPr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92075" marR="0" lvl="0" indent="-92075" algn="l" defTabSz="959937" rtl="0" eaLnBrk="1" fontAlgn="auto" latinLnBrk="0" hangingPunct="1">
                        <a:lnSpc>
                          <a:spcPct val="100000"/>
                        </a:lnSpc>
                        <a:spcBef>
                          <a:spcPts val="0"/>
                        </a:spcBef>
                        <a:spcAft>
                          <a:spcPts val="0"/>
                        </a:spcAft>
                        <a:buClrTx/>
                        <a:buSzTx/>
                        <a:buFontTx/>
                        <a:buNone/>
                        <a:tabLst/>
                        <a:defRPr/>
                      </a:pPr>
                      <a:r>
                        <a:rPr lang="ja-JP" altLang="en-US" sz="1100" b="0" u="none" dirty="0">
                          <a:solidFill>
                            <a:schemeClr val="tx1"/>
                          </a:solidFill>
                          <a:latin typeface="BIZ UDPゴシック" panose="020B0400000000000000" pitchFamily="50" charset="-128"/>
                          <a:ea typeface="BIZ UDPゴシック" panose="020B0400000000000000" pitchFamily="50" charset="-128"/>
                        </a:rPr>
                        <a:t>・郊外の高齢化が進む団地で地域の移動手段として実証実験を実施中（レベル２</a:t>
                      </a:r>
                      <a:r>
                        <a:rPr lang="en-US" altLang="ja-JP" sz="1100" b="0" u="none" baseline="30000" dirty="0">
                          <a:solidFill>
                            <a:schemeClr val="tx1"/>
                          </a:solidFill>
                          <a:latin typeface="BIZ UDPゴシック" panose="020B0400000000000000" pitchFamily="50" charset="-128"/>
                          <a:ea typeface="BIZ UDPゴシック" panose="020B0400000000000000" pitchFamily="50" charset="-128"/>
                        </a:rPr>
                        <a:t>※</a:t>
                      </a:r>
                      <a:r>
                        <a:rPr lang="ja-JP" altLang="en-US" sz="1100" b="0" u="none" dirty="0">
                          <a:solidFill>
                            <a:schemeClr val="tx1"/>
                          </a:solidFill>
                          <a:latin typeface="BIZ UDPゴシック" panose="020B0400000000000000" pitchFamily="50" charset="-128"/>
                          <a:ea typeface="BIZ UDPゴシック" panose="020B0400000000000000" pitchFamily="50" charset="-128"/>
                        </a:rPr>
                        <a:t>　河内長野市）</a:t>
                      </a:r>
                    </a:p>
                    <a:p>
                      <a:pPr marL="0" indent="0">
                        <a:lnSpc>
                          <a:spcPct val="100000"/>
                        </a:lnSpc>
                        <a:spcBef>
                          <a:spcPts val="0"/>
                        </a:spcBef>
                        <a:spcAft>
                          <a:spcPts val="0"/>
                        </a:spcAft>
                        <a:defRPr/>
                      </a:pPr>
                      <a:endParaRPr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ja-JP" altLang="en-US" sz="110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indent="0" defTabSz="443194">
                        <a:lnSpc>
                          <a:spcPct val="100000"/>
                        </a:lnSpc>
                        <a:spcBef>
                          <a:spcPts val="0"/>
                        </a:spcBef>
                        <a:spcAft>
                          <a:spcPts val="0"/>
                        </a:spcAft>
                        <a:defRPr/>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indent="0">
                        <a:lnSpc>
                          <a:spcPct val="100000"/>
                        </a:lnSpc>
                        <a:spcBef>
                          <a:spcPts val="0"/>
                        </a:spcBef>
                        <a:spcAft>
                          <a:spcPts val="0"/>
                        </a:spcAft>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□自動運転の社会実装</a:t>
                      </a:r>
                    </a:p>
                    <a:p>
                      <a:pPr marL="0" indent="0">
                        <a:lnSpc>
                          <a:spcPct val="100000"/>
                        </a:lnSpc>
                        <a:spcBef>
                          <a:spcPts val="0"/>
                        </a:spcBef>
                        <a:spcAft>
                          <a:spcPts val="0"/>
                        </a:spcAft>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・自動運転での移動サービスが普及拡大</a:t>
                      </a:r>
                    </a:p>
                    <a:p>
                      <a:pPr marL="0" indent="0">
                        <a:lnSpc>
                          <a:spcPct val="100000"/>
                        </a:lnSpc>
                        <a:spcBef>
                          <a:spcPts val="0"/>
                        </a:spcBef>
                        <a:spcAft>
                          <a:spcPts val="0"/>
                        </a:spcAft>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　</a:t>
                      </a:r>
                      <a:endParaRPr kumimoji="0"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185738" marR="0" lvl="0" indent="-185738" algn="l" defTabSz="457200" rtl="0" eaLnBrk="1" fontAlgn="auto" latinLnBrk="0" hangingPunct="1">
                        <a:lnSpc>
                          <a:spcPct val="100000"/>
                        </a:lnSpc>
                        <a:spcBef>
                          <a:spcPts val="0"/>
                        </a:spcBef>
                        <a:spcAft>
                          <a:spcPts val="0"/>
                        </a:spcAft>
                        <a:buClrTx/>
                        <a:buSzTx/>
                        <a:buFontTx/>
                        <a:buNone/>
                        <a:tabLst/>
                        <a:defRPr/>
                      </a:pPr>
                      <a:endParaRPr kumimoji="0" lang="en-US" altLang="ja-JP" sz="13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185738" marR="0" lvl="0" indent="-185738" algn="l" defTabSz="457200" rtl="0" eaLnBrk="1" fontAlgn="auto" latinLnBrk="0" hangingPunct="1">
                        <a:lnSpc>
                          <a:spcPct val="100000"/>
                        </a:lnSpc>
                        <a:spcBef>
                          <a:spcPts val="0"/>
                        </a:spcBef>
                        <a:spcAft>
                          <a:spcPts val="0"/>
                        </a:spcAft>
                        <a:buClrTx/>
                        <a:buSzTx/>
                        <a:buFontTx/>
                        <a:buNone/>
                        <a:tabLst/>
                        <a:defRPr/>
                      </a:pPr>
                      <a:endParaRPr kumimoji="0" lang="en-US" altLang="ja-JP" sz="13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0" indent="0" algn="l">
                        <a:lnSpc>
                          <a:spcPct val="100000"/>
                        </a:lnSpc>
                        <a:spcBef>
                          <a:spcPts val="0"/>
                        </a:spcBef>
                        <a:spcAft>
                          <a:spcPts val="0"/>
                        </a:spcAft>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8179187"/>
                  </a:ext>
                </a:extLst>
              </a:tr>
            </a:tbl>
          </a:graphicData>
        </a:graphic>
      </p:graphicFrame>
      <p:sp>
        <p:nvSpPr>
          <p:cNvPr id="24" name="正方形/長方形 23">
            <a:extLst>
              <a:ext uri="{FF2B5EF4-FFF2-40B4-BE49-F238E27FC236}">
                <a16:creationId xmlns:a16="http://schemas.microsoft.com/office/drawing/2014/main" id="{E08629A6-829B-4394-A30A-5CB52C1BBB36}"/>
              </a:ext>
            </a:extLst>
          </p:cNvPr>
          <p:cNvSpPr/>
          <p:nvPr/>
        </p:nvSpPr>
        <p:spPr>
          <a:xfrm>
            <a:off x="180312" y="267087"/>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ja-JP" altLang="en-US" b="1" dirty="0">
                <a:solidFill>
                  <a:prstClr val="white"/>
                </a:solidFill>
                <a:latin typeface="BIZ UDPゴシック" panose="020B0400000000000000" pitchFamily="50" charset="-128"/>
                <a:ea typeface="BIZ UDPゴシック" panose="020B0400000000000000" pitchFamily="50" charset="-128"/>
              </a:rPr>
              <a:t>④　自動運転</a:t>
            </a:r>
            <a:endParaRPr kumimoji="1" lang="ja-JP" altLang="en-US" sz="1600" b="1" dirty="0">
              <a:solidFill>
                <a:prstClr val="white"/>
              </a:solidFill>
              <a:latin typeface="BIZ UDPゴシック" panose="020B0400000000000000" pitchFamily="50" charset="-128"/>
              <a:ea typeface="BIZ UDPゴシック" panose="020B0400000000000000" pitchFamily="50" charset="-128"/>
            </a:endParaRPr>
          </a:p>
        </p:txBody>
      </p:sp>
      <p:grpSp>
        <p:nvGrpSpPr>
          <p:cNvPr id="47" name="グループ化 46">
            <a:extLst>
              <a:ext uri="{FF2B5EF4-FFF2-40B4-BE49-F238E27FC236}">
                <a16:creationId xmlns:a16="http://schemas.microsoft.com/office/drawing/2014/main" id="{B1406B80-BB7A-4E81-A06D-8F4FC87D64EF}"/>
              </a:ext>
            </a:extLst>
          </p:cNvPr>
          <p:cNvGrpSpPr/>
          <p:nvPr/>
        </p:nvGrpSpPr>
        <p:grpSpPr>
          <a:xfrm>
            <a:off x="251753" y="1372041"/>
            <a:ext cx="9720000" cy="381120"/>
            <a:chOff x="407938" y="886368"/>
            <a:chExt cx="6821672" cy="340159"/>
          </a:xfrm>
          <a:solidFill>
            <a:srgbClr val="953735"/>
          </a:solidFill>
        </p:grpSpPr>
        <p:sp>
          <p:nvSpPr>
            <p:cNvPr id="49" name="ホームベース 6">
              <a:extLst>
                <a:ext uri="{FF2B5EF4-FFF2-40B4-BE49-F238E27FC236}">
                  <a16:creationId xmlns:a16="http://schemas.microsoft.com/office/drawing/2014/main" id="{1B7629EA-ADB7-4C0E-8F66-00767F27E995}"/>
                </a:ext>
              </a:extLst>
            </p:cNvPr>
            <p:cNvSpPr/>
            <p:nvPr/>
          </p:nvSpPr>
          <p:spPr bwMode="gray">
            <a:xfrm>
              <a:off x="4706391" y="886368"/>
              <a:ext cx="2523219"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2030</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（万博後のめざす姿）</a:t>
              </a:r>
            </a:p>
          </p:txBody>
        </p:sp>
        <p:sp>
          <p:nvSpPr>
            <p:cNvPr id="50" name="ホームベース 5">
              <a:extLst>
                <a:ext uri="{FF2B5EF4-FFF2-40B4-BE49-F238E27FC236}">
                  <a16:creationId xmlns:a16="http://schemas.microsoft.com/office/drawing/2014/main" id="{AD85B09B-C151-4246-83FE-8C65C4C68421}"/>
                </a:ext>
              </a:extLst>
            </p:cNvPr>
            <p:cNvSpPr/>
            <p:nvPr/>
          </p:nvSpPr>
          <p:spPr bwMode="gray">
            <a:xfrm>
              <a:off x="2549230" y="886369"/>
              <a:ext cx="2484315" cy="340158"/>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2025</a:t>
              </a:r>
              <a:r>
                <a:rPr kumimoji="1" lang="ja-JP" altLang="en-US"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（万博開催）</a:t>
              </a:r>
            </a:p>
          </p:txBody>
        </p:sp>
        <p:sp>
          <p:nvSpPr>
            <p:cNvPr id="51" name="ホームベース 4">
              <a:extLst>
                <a:ext uri="{FF2B5EF4-FFF2-40B4-BE49-F238E27FC236}">
                  <a16:creationId xmlns:a16="http://schemas.microsoft.com/office/drawing/2014/main" id="{51F0FD7C-A3F3-4D3F-9E7A-E2D8BBD297CC}"/>
                </a:ext>
              </a:extLst>
            </p:cNvPr>
            <p:cNvSpPr/>
            <p:nvPr/>
          </p:nvSpPr>
          <p:spPr bwMode="gray">
            <a:xfrm>
              <a:off x="407938" y="886368"/>
              <a:ext cx="2362526"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３</a:t>
              </a:r>
            </a:p>
          </p:txBody>
        </p:sp>
      </p:grpSp>
      <p:sp>
        <p:nvSpPr>
          <p:cNvPr id="52"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noProof="0" dirty="0">
                <a:solidFill>
                  <a:prstClr val="black">
                    <a:tint val="75000"/>
                  </a:prstClr>
                </a:solidFill>
                <a:latin typeface="Calibri" panose="020F0502020204030204"/>
                <a:ea typeface="游ゴシック" panose="020B0400000000000000" pitchFamily="50" charset="-128"/>
              </a:rPr>
              <a:t>13</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14" name="テキスト ボックス 13">
            <a:extLst>
              <a:ext uri="{FF2B5EF4-FFF2-40B4-BE49-F238E27FC236}">
                <a16:creationId xmlns:a16="http://schemas.microsoft.com/office/drawing/2014/main" id="{B02F3C22-1443-46B7-A977-04475234F08A}"/>
              </a:ext>
            </a:extLst>
          </p:cNvPr>
          <p:cNvSpPr txBox="1"/>
          <p:nvPr/>
        </p:nvSpPr>
        <p:spPr>
          <a:xfrm>
            <a:off x="270312" y="621787"/>
            <a:ext cx="9540000" cy="430887"/>
          </a:xfrm>
          <a:prstGeom prst="rect">
            <a:avLst/>
          </a:prstGeom>
          <a:noFill/>
          <a:ln w="6350">
            <a:noFill/>
            <a:prstDash val="dash"/>
          </a:ln>
        </p:spPr>
        <p:txBody>
          <a:bodyPr wrap="square">
            <a:spAutoFit/>
          </a:bodyPr>
          <a:lstStyle/>
          <a:p>
            <a:pPr lvl="0">
              <a:defRPr/>
            </a:pPr>
            <a:r>
              <a:rPr lang="ja-JP" altLang="en-US" sz="1050" dirty="0">
                <a:latin typeface="BIZ UDPゴシック" panose="020B0400000000000000" pitchFamily="50" charset="-128"/>
                <a:ea typeface="BIZ UDPゴシック" panose="020B0400000000000000" pitchFamily="50" charset="-128"/>
              </a:rPr>
              <a:t>　</a:t>
            </a:r>
            <a:r>
              <a:rPr lang="ja-JP" altLang="en-US" sz="1100" dirty="0">
                <a:latin typeface="BIZ UDPゴシック" panose="020B0400000000000000" pitchFamily="50" charset="-128"/>
                <a:ea typeface="BIZ UDPゴシック" panose="020B0400000000000000" pitchFamily="50" charset="-128"/>
              </a:rPr>
              <a:t>世界的に開発競争が激化する自動運転を、万博会場へのアクセスや会場内の移動で実現。安全・快適な未来のモビリティ社会の体験を通じ、その後の社会実装につなげていく。</a:t>
            </a:r>
          </a:p>
        </p:txBody>
      </p:sp>
      <p:sp>
        <p:nvSpPr>
          <p:cNvPr id="102" name="正方形/長方形 101">
            <a:extLst>
              <a:ext uri="{FF2B5EF4-FFF2-40B4-BE49-F238E27FC236}">
                <a16:creationId xmlns:a16="http://schemas.microsoft.com/office/drawing/2014/main" id="{42AB246C-D6C3-4324-A739-9AC17F6C0836}"/>
              </a:ext>
            </a:extLst>
          </p:cNvPr>
          <p:cNvSpPr/>
          <p:nvPr/>
        </p:nvSpPr>
        <p:spPr>
          <a:xfrm>
            <a:off x="3770769" y="2792829"/>
            <a:ext cx="2412000" cy="1772383"/>
          </a:xfrm>
          <a:prstGeom prst="rect">
            <a:avLst/>
          </a:prstGeom>
          <a:solidFill>
            <a:schemeClr val="bg1"/>
          </a:solidFill>
          <a:ln w="19050" cmpd="dbl">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216000" rIns="36000" bIns="36000" rtlCol="0" anchor="t" anchorCtr="0"/>
          <a:lstStyle/>
          <a:p>
            <a:pPr defTabSz="930530">
              <a:defRPr/>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会場までのアクセスや会場内において、自動運転（レベル４</a:t>
            </a:r>
            <a:r>
              <a:rPr kumimoji="1" lang="en-US" altLang="ja-JP" sz="1300" b="1" baseline="30000" dirty="0">
                <a:solidFill>
                  <a:schemeClr val="tx1"/>
                </a:solidFill>
                <a:latin typeface="BIZ UDPゴシック" panose="020B0400000000000000" pitchFamily="50" charset="-128"/>
                <a:ea typeface="BIZ UDPゴシック" panose="020B0400000000000000" pitchFamily="50" charset="-128"/>
              </a:rPr>
              <a:t>※</a:t>
            </a:r>
            <a:r>
              <a:rPr kumimoji="1" lang="ja-JP" altLang="en-US" sz="1300" b="1" dirty="0">
                <a:solidFill>
                  <a:schemeClr val="tx1"/>
                </a:solidFill>
                <a:latin typeface="BIZ UDPゴシック" panose="020B0400000000000000" pitchFamily="50" charset="-128"/>
                <a:ea typeface="BIZ UDPゴシック" panose="020B0400000000000000" pitchFamily="50" charset="-128"/>
              </a:rPr>
              <a:t>）で安全に移動</a:t>
            </a:r>
            <a:endParaRPr kumimoji="1" lang="en-US" altLang="ja-JP" sz="1300" b="1" dirty="0">
              <a:solidFill>
                <a:schemeClr val="tx1"/>
              </a:solidFill>
              <a:latin typeface="BIZ UDPゴシック" panose="020B0400000000000000" pitchFamily="50" charset="-128"/>
              <a:ea typeface="BIZ UDPゴシック" panose="020B0400000000000000" pitchFamily="50" charset="-128"/>
            </a:endParaRPr>
          </a:p>
          <a:p>
            <a:pPr defTabSz="930530">
              <a:defRPr/>
            </a:pPr>
            <a:endParaRPr kumimoji="1" lang="ja-JP" altLang="en-US" sz="400" b="1" dirty="0">
              <a:solidFill>
                <a:schemeClr val="tx1"/>
              </a:solidFill>
              <a:latin typeface="BIZ UDPゴシック" panose="020B0400000000000000" pitchFamily="50" charset="-128"/>
              <a:ea typeface="BIZ UDPゴシック" panose="020B0400000000000000" pitchFamily="50" charset="-128"/>
            </a:endParaRPr>
          </a:p>
          <a:p>
            <a:pPr marL="92075" indent="-92075" defTabSz="930530">
              <a:defRPr/>
            </a:pPr>
            <a:r>
              <a:rPr kumimoji="1" lang="ja-JP" altLang="en-US" sz="1100" dirty="0">
                <a:solidFill>
                  <a:schemeClr val="tx1"/>
                </a:solidFill>
                <a:latin typeface="BIZ UDPゴシック" panose="020B0400000000000000" pitchFamily="50" charset="-128"/>
                <a:ea typeface="BIZ UDPゴシック" panose="020B0400000000000000" pitchFamily="50" charset="-128"/>
              </a:rPr>
              <a:t>・主要駅等から万博会場へのアクセスを自動運転で輸送</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defTabSz="930530">
              <a:defRPr/>
            </a:pPr>
            <a:endParaRPr kumimoji="1" lang="ja-JP" altLang="en-US" sz="400" dirty="0">
              <a:solidFill>
                <a:schemeClr val="tx1"/>
              </a:solidFill>
              <a:latin typeface="BIZ UDPゴシック" panose="020B0400000000000000" pitchFamily="50" charset="-128"/>
              <a:ea typeface="BIZ UDPゴシック" panose="020B0400000000000000" pitchFamily="50" charset="-128"/>
            </a:endParaRPr>
          </a:p>
          <a:p>
            <a:pPr marL="92075" indent="-92075" defTabSz="930530">
              <a:defRPr/>
            </a:pPr>
            <a:r>
              <a:rPr kumimoji="1" lang="ja-JP" altLang="en-US" sz="1100" dirty="0">
                <a:solidFill>
                  <a:schemeClr val="tx1"/>
                </a:solidFill>
                <a:latin typeface="BIZ UDPゴシック" panose="020B0400000000000000" pitchFamily="50" charset="-128"/>
                <a:ea typeface="BIZ UDPゴシック" panose="020B0400000000000000" pitchFamily="50" charset="-128"/>
              </a:rPr>
              <a:t>・広大な万博会場内を、自動運転車により安全に移動</a:t>
            </a:r>
          </a:p>
        </p:txBody>
      </p:sp>
      <p:sp>
        <p:nvSpPr>
          <p:cNvPr id="103" name="ホームベース 7">
            <a:extLst>
              <a:ext uri="{FF2B5EF4-FFF2-40B4-BE49-F238E27FC236}">
                <a16:creationId xmlns:a16="http://schemas.microsoft.com/office/drawing/2014/main" id="{E599356E-2B0A-4C96-A1C9-EC52982B4052}"/>
              </a:ext>
            </a:extLst>
          </p:cNvPr>
          <p:cNvSpPr/>
          <p:nvPr/>
        </p:nvSpPr>
        <p:spPr>
          <a:xfrm>
            <a:off x="3770769" y="2664197"/>
            <a:ext cx="1012036" cy="257265"/>
          </a:xfrm>
          <a:prstGeom prst="homePlate">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3194">
              <a:defRPr/>
            </a:pPr>
            <a:r>
              <a:rPr kumimoji="1" lang="ja-JP" altLang="en-US" sz="1163" dirty="0">
                <a:solidFill>
                  <a:schemeClr val="bg1"/>
                </a:solidFill>
                <a:latin typeface="BIZ UDPゴシック" panose="020B0400000000000000" pitchFamily="50" charset="-128"/>
                <a:ea typeface="BIZ UDPゴシック" panose="020B0400000000000000" pitchFamily="50" charset="-128"/>
              </a:rPr>
              <a:t>万博会場</a:t>
            </a:r>
          </a:p>
        </p:txBody>
      </p:sp>
      <p:grpSp>
        <p:nvGrpSpPr>
          <p:cNvPr id="104" name="グループ化 103"/>
          <p:cNvGrpSpPr/>
          <p:nvPr/>
        </p:nvGrpSpPr>
        <p:grpSpPr>
          <a:xfrm>
            <a:off x="7113325" y="3125783"/>
            <a:ext cx="2121593" cy="1623429"/>
            <a:chOff x="5659334" y="3141069"/>
            <a:chExt cx="2186190" cy="1755087"/>
          </a:xfrm>
        </p:grpSpPr>
        <p:pic>
          <p:nvPicPr>
            <p:cNvPr id="105" name="図 104" descr="画面の領域"/>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9334" y="3141069"/>
              <a:ext cx="2186190" cy="1755087"/>
            </a:xfrm>
            <a:prstGeom prst="rect">
              <a:avLst/>
            </a:prstGeom>
          </p:spPr>
        </p:pic>
        <p:sp>
          <p:nvSpPr>
            <p:cNvPr id="106" name="正方形/長方形 105"/>
            <p:cNvSpPr/>
            <p:nvPr/>
          </p:nvSpPr>
          <p:spPr>
            <a:xfrm>
              <a:off x="6877049" y="3542687"/>
              <a:ext cx="108000" cy="7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107" name="テキスト ボックス 153"/>
          <p:cNvSpPr txBox="1"/>
          <p:nvPr/>
        </p:nvSpPr>
        <p:spPr>
          <a:xfrm>
            <a:off x="312747" y="6365004"/>
            <a:ext cx="9529983" cy="765200"/>
          </a:xfrm>
          <a:prstGeom prst="rect">
            <a:avLst/>
          </a:prstGeom>
          <a:noFill/>
          <a:ln>
            <a:noFill/>
            <a:prstDash val="solid"/>
          </a:ln>
        </p:spPr>
        <p:txBody>
          <a:bodyPr wrap="square" lIns="72000" tIns="36000" rIns="72000" bIns="3600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defTabSz="959937">
              <a:defRPr/>
            </a:pPr>
            <a:r>
              <a:rPr kumimoji="1" lang="en-US" altLang="ja-JP" sz="900" dirty="0">
                <a:latin typeface="BIZ UDPゴシック" panose="020B0400000000000000" pitchFamily="50" charset="-128"/>
                <a:ea typeface="BIZ UDPゴシック" panose="020B0400000000000000" pitchFamily="50" charset="-128"/>
              </a:rPr>
              <a:t>※</a:t>
            </a:r>
            <a:r>
              <a:rPr kumimoji="1" lang="ja-JP" altLang="en-US" sz="900" dirty="0">
                <a:latin typeface="BIZ UDPゴシック" panose="020B0400000000000000" pitchFamily="50" charset="-128"/>
                <a:ea typeface="BIZ UDPゴシック" panose="020B0400000000000000" pitchFamily="50" charset="-128"/>
              </a:rPr>
              <a:t>自動運転レベル</a:t>
            </a:r>
            <a:endParaRPr kumimoji="1" lang="en-US" altLang="ja-JP" sz="900" dirty="0">
              <a:latin typeface="BIZ UDPゴシック" panose="020B0400000000000000" pitchFamily="50" charset="-128"/>
              <a:ea typeface="BIZ UDPゴシック" panose="020B0400000000000000" pitchFamily="50" charset="-128"/>
            </a:endParaRPr>
          </a:p>
          <a:p>
            <a:pPr defTabSz="959937">
              <a:defRPr/>
            </a:pPr>
            <a:r>
              <a:rPr kumimoji="1" lang="ja-JP" altLang="en-US" sz="900" dirty="0">
                <a:latin typeface="BIZ UDPゴシック" panose="020B0400000000000000" pitchFamily="50" charset="-128"/>
                <a:ea typeface="BIZ UDPゴシック" panose="020B0400000000000000" pitchFamily="50" charset="-128"/>
              </a:rPr>
              <a:t>・レベル２：高度な運転支援（システムが前後及び左右の車両制御を実施　</a:t>
            </a:r>
            <a:r>
              <a:rPr kumimoji="1" lang="en-US" altLang="ja-JP" sz="900" dirty="0">
                <a:latin typeface="BIZ UDPゴシック" panose="020B0400000000000000" pitchFamily="50" charset="-128"/>
                <a:ea typeface="BIZ UDPゴシック" panose="020B0400000000000000" pitchFamily="50" charset="-128"/>
              </a:rPr>
              <a:t>※</a:t>
            </a:r>
            <a:r>
              <a:rPr kumimoji="1" lang="ja-JP" altLang="en-US" sz="900" dirty="0">
                <a:latin typeface="BIZ UDPゴシック" panose="020B0400000000000000" pitchFamily="50" charset="-128"/>
                <a:ea typeface="BIZ UDPゴシック" panose="020B0400000000000000" pitchFamily="50" charset="-128"/>
              </a:rPr>
              <a:t>運転の主体は人間）</a:t>
            </a:r>
            <a:endParaRPr kumimoji="1" lang="en-US" altLang="ja-JP" sz="900" strike="dblStrike" dirty="0">
              <a:latin typeface="BIZ UDPゴシック" panose="020B0400000000000000" pitchFamily="50" charset="-128"/>
              <a:ea typeface="BIZ UDPゴシック" panose="020B0400000000000000" pitchFamily="50" charset="-128"/>
            </a:endParaRPr>
          </a:p>
          <a:p>
            <a:r>
              <a:rPr kumimoji="1" lang="ja-JP" altLang="en-US" sz="900" dirty="0">
                <a:latin typeface="BIZ UDPゴシック" panose="020B0400000000000000" pitchFamily="50" charset="-128"/>
                <a:ea typeface="BIZ UDPゴシック" panose="020B0400000000000000" pitchFamily="50" charset="-128"/>
              </a:rPr>
              <a:t>・レベル３：条件付自動運転（システムが運転、緊急時は人が運転）</a:t>
            </a:r>
            <a:endParaRPr kumimoji="1" lang="en-US" altLang="ja-JP" sz="900" dirty="0">
              <a:latin typeface="BIZ UDPゴシック" panose="020B0400000000000000" pitchFamily="50" charset="-128"/>
              <a:ea typeface="BIZ UDPゴシック" panose="020B0400000000000000" pitchFamily="50" charset="-128"/>
            </a:endParaRPr>
          </a:p>
          <a:p>
            <a:r>
              <a:rPr kumimoji="1" lang="ja-JP" altLang="en-US" sz="900" dirty="0">
                <a:latin typeface="BIZ UDPゴシック" panose="020B0400000000000000" pitchFamily="50" charset="-128"/>
                <a:ea typeface="BIZ UDPゴシック" panose="020B0400000000000000" pitchFamily="50" charset="-128"/>
              </a:rPr>
              <a:t>・レベル４：特定条件下における完全自動運転（システムが運転）</a:t>
            </a:r>
            <a:endParaRPr kumimoji="1" lang="en-US" altLang="ja-JP" sz="900" dirty="0">
              <a:latin typeface="BIZ UDPゴシック" panose="020B0400000000000000" pitchFamily="50" charset="-128"/>
              <a:ea typeface="BIZ UDPゴシック" panose="020B0400000000000000" pitchFamily="50" charset="-128"/>
            </a:endParaRPr>
          </a:p>
          <a:p>
            <a:r>
              <a:rPr kumimoji="1" lang="ja-JP" altLang="en-US" sz="900" dirty="0">
                <a:latin typeface="BIZ UDPゴシック" panose="020B0400000000000000" pitchFamily="50" charset="-128"/>
                <a:ea typeface="BIZ UDPゴシック" panose="020B0400000000000000" pitchFamily="50" charset="-128"/>
              </a:rPr>
              <a:t>　</a:t>
            </a:r>
            <a:r>
              <a:rPr kumimoji="1" lang="en-US" altLang="ja-JP" sz="900" dirty="0">
                <a:latin typeface="BIZ UDPゴシック" panose="020B0400000000000000" pitchFamily="50" charset="-128"/>
                <a:ea typeface="BIZ UDPゴシック" panose="020B0400000000000000" pitchFamily="50" charset="-128"/>
              </a:rPr>
              <a:t>2025</a:t>
            </a:r>
            <a:r>
              <a:rPr kumimoji="1" lang="ja-JP" altLang="en-US" sz="900" dirty="0">
                <a:latin typeface="BIZ UDPゴシック" panose="020B0400000000000000" pitchFamily="50" charset="-128"/>
                <a:ea typeface="BIZ UDPゴシック" panose="020B0400000000000000" pitchFamily="50" charset="-128"/>
              </a:rPr>
              <a:t>年にめざす自動運転レベルをレベル４としているが、今後関係者間で安全面・技術面及び運用面で検討を進め、実現可能なレベルを決定していく</a:t>
            </a:r>
          </a:p>
        </p:txBody>
      </p:sp>
    </p:spTree>
    <p:extLst>
      <p:ext uri="{BB962C8B-B14F-4D97-AF65-F5344CB8AC3E}">
        <p14:creationId xmlns:p14="http://schemas.microsoft.com/office/powerpoint/2010/main" val="647077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a:extLst>
              <a:ext uri="{FF2B5EF4-FFF2-40B4-BE49-F238E27FC236}">
                <a16:creationId xmlns:a16="http://schemas.microsoft.com/office/drawing/2014/main" id="{731D8736-1F24-4DDD-BAE5-3D26FC93D64E}"/>
              </a:ext>
            </a:extLst>
          </p:cNvPr>
          <p:cNvGraphicFramePr>
            <a:graphicFrameLocks noGrp="1"/>
          </p:cNvGraphicFramePr>
          <p:nvPr>
            <p:extLst>
              <p:ext uri="{D42A27DB-BD31-4B8C-83A1-F6EECF244321}">
                <p14:modId xmlns:p14="http://schemas.microsoft.com/office/powerpoint/2010/main" val="3351073953"/>
              </p:ext>
            </p:extLst>
          </p:nvPr>
        </p:nvGraphicFramePr>
        <p:xfrm>
          <a:off x="280329" y="1753163"/>
          <a:ext cx="9540000" cy="3218887"/>
        </p:xfrm>
        <a:graphic>
          <a:graphicData uri="http://schemas.openxmlformats.org/drawingml/2006/table">
            <a:tbl>
              <a:tblPr>
                <a:tableStyleId>{2D5ABB26-0587-4C30-8999-92F81FD0307C}</a:tableStyleId>
              </a:tblPr>
              <a:tblGrid>
                <a:gridCol w="3180000">
                  <a:extLst>
                    <a:ext uri="{9D8B030D-6E8A-4147-A177-3AD203B41FA5}">
                      <a16:colId xmlns:a16="http://schemas.microsoft.com/office/drawing/2014/main" val="901775203"/>
                    </a:ext>
                  </a:extLst>
                </a:gridCol>
                <a:gridCol w="3180000">
                  <a:extLst>
                    <a:ext uri="{9D8B030D-6E8A-4147-A177-3AD203B41FA5}">
                      <a16:colId xmlns:a16="http://schemas.microsoft.com/office/drawing/2014/main" val="2895380761"/>
                    </a:ext>
                  </a:extLst>
                </a:gridCol>
                <a:gridCol w="3180000">
                  <a:extLst>
                    <a:ext uri="{9D8B030D-6E8A-4147-A177-3AD203B41FA5}">
                      <a16:colId xmlns:a16="http://schemas.microsoft.com/office/drawing/2014/main" val="925580270"/>
                    </a:ext>
                  </a:extLst>
                </a:gridCol>
              </a:tblGrid>
              <a:tr h="3218887">
                <a:tc>
                  <a:txBody>
                    <a:bodyPr/>
                    <a:lstStyle/>
                    <a:p>
                      <a:pPr marL="0" indent="0" defTabSz="443194">
                        <a:lnSpc>
                          <a:spcPct val="100000"/>
                        </a:lnSpc>
                        <a:spcBef>
                          <a:spcPts val="0"/>
                        </a:spcBef>
                        <a:spcAft>
                          <a:spcPts val="0"/>
                        </a:spcAft>
                        <a:defRPr/>
                      </a:pPr>
                      <a:r>
                        <a:rPr lang="ja-JP" altLang="en-US" sz="1300" b="1" dirty="0">
                          <a:solidFill>
                            <a:prstClr val="black"/>
                          </a:solidFill>
                          <a:latin typeface="BIZ UDPゴシック" panose="020B0400000000000000" pitchFamily="50" charset="-128"/>
                          <a:ea typeface="BIZ UDPゴシック" panose="020B0400000000000000" pitchFamily="50" charset="-128"/>
                        </a:rPr>
                        <a:t>□</a:t>
                      </a:r>
                      <a:r>
                        <a:rPr lang="en-US" altLang="ja-JP" sz="1300" b="1" dirty="0">
                          <a:solidFill>
                            <a:prstClr val="black"/>
                          </a:solidFill>
                          <a:latin typeface="BIZ UDPゴシック" panose="020B0400000000000000" pitchFamily="50" charset="-128"/>
                          <a:ea typeface="BIZ UDPゴシック" panose="020B0400000000000000" pitchFamily="50" charset="-128"/>
                        </a:rPr>
                        <a:t>MaaS</a:t>
                      </a:r>
                      <a:r>
                        <a:rPr lang="ja-JP" altLang="en-US" sz="1300" b="1" dirty="0">
                          <a:solidFill>
                            <a:prstClr val="black"/>
                          </a:solidFill>
                          <a:latin typeface="BIZ UDPゴシック" panose="020B0400000000000000" pitchFamily="50" charset="-128"/>
                          <a:ea typeface="BIZ UDPゴシック" panose="020B0400000000000000" pitchFamily="50" charset="-128"/>
                        </a:rPr>
                        <a:t>実現に向けて官民連携</a:t>
                      </a:r>
                    </a:p>
                    <a:p>
                      <a:pPr marL="0" indent="0" defTabSz="443194">
                        <a:lnSpc>
                          <a:spcPct val="100000"/>
                        </a:lnSpc>
                        <a:spcBef>
                          <a:spcPts val="0"/>
                        </a:spcBef>
                        <a:spcAft>
                          <a:spcPts val="0"/>
                        </a:spcAft>
                        <a:defRPr/>
                      </a:pPr>
                      <a:r>
                        <a:rPr lang="ja-JP" altLang="en-US" sz="1300" b="1" dirty="0">
                          <a:solidFill>
                            <a:prstClr val="black"/>
                          </a:solidFill>
                          <a:latin typeface="BIZ UDPゴシック" panose="020B0400000000000000" pitchFamily="50" charset="-128"/>
                          <a:ea typeface="BIZ UDPゴシック" panose="020B0400000000000000" pitchFamily="50" charset="-128"/>
                        </a:rPr>
                        <a:t>　 スタート</a:t>
                      </a:r>
                      <a:endParaRPr lang="ja-JP" altLang="en-US" sz="600" b="1" dirty="0">
                        <a:solidFill>
                          <a:prstClr val="black"/>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buFontTx/>
                        <a:buNone/>
                        <a:defRPr/>
                      </a:pPr>
                      <a:r>
                        <a:rPr lang="ja-JP" altLang="en-US" sz="1100" dirty="0">
                          <a:solidFill>
                            <a:schemeClr val="tx1"/>
                          </a:solidFill>
                          <a:latin typeface="BIZ UDPゴシック" panose="020B0400000000000000" pitchFamily="50" charset="-128"/>
                          <a:ea typeface="BIZ UDPゴシック" panose="020B0400000000000000" pitchFamily="50" charset="-128"/>
                        </a:rPr>
                        <a:t>・関西</a:t>
                      </a:r>
                      <a:r>
                        <a:rPr lang="en-US" altLang="ja-JP" sz="1100" dirty="0">
                          <a:solidFill>
                            <a:schemeClr val="tx1"/>
                          </a:solidFill>
                          <a:latin typeface="BIZ UDPゴシック" panose="020B0400000000000000" pitchFamily="50" charset="-128"/>
                          <a:ea typeface="BIZ UDPゴシック" panose="020B0400000000000000" pitchFamily="50" charset="-128"/>
                        </a:rPr>
                        <a:t>MaaS</a:t>
                      </a:r>
                      <a:r>
                        <a:rPr lang="ja-JP" altLang="en-US" sz="1100" dirty="0">
                          <a:solidFill>
                            <a:schemeClr val="tx1"/>
                          </a:solidFill>
                          <a:latin typeface="BIZ UDPゴシック" panose="020B0400000000000000" pitchFamily="50" charset="-128"/>
                          <a:ea typeface="BIZ UDPゴシック" panose="020B0400000000000000" pitchFamily="50" charset="-128"/>
                        </a:rPr>
                        <a:t>検討会</a:t>
                      </a:r>
                      <a:r>
                        <a:rPr lang="en-US" altLang="ja-JP" sz="1100" dirty="0">
                          <a:solidFill>
                            <a:schemeClr val="tx1"/>
                          </a:solidFill>
                          <a:latin typeface="BIZ UDPゴシック" panose="020B0400000000000000" pitchFamily="50" charset="-128"/>
                          <a:ea typeface="BIZ UDPゴシック" panose="020B0400000000000000" pitchFamily="50" charset="-128"/>
                        </a:rPr>
                        <a:t>(2019</a:t>
                      </a:r>
                      <a:r>
                        <a:rPr lang="ja-JP" altLang="en-US" sz="1100" dirty="0">
                          <a:solidFill>
                            <a:schemeClr val="tx1"/>
                          </a:solidFill>
                          <a:latin typeface="BIZ UDPゴシック" panose="020B0400000000000000" pitchFamily="50" charset="-128"/>
                          <a:ea typeface="BIZ UDPゴシック" panose="020B0400000000000000" pitchFamily="50" charset="-128"/>
                        </a:rPr>
                        <a:t>年</a:t>
                      </a:r>
                      <a:r>
                        <a:rPr lang="en-US" altLang="ja-JP" sz="1100" dirty="0">
                          <a:solidFill>
                            <a:schemeClr val="tx1"/>
                          </a:solidFill>
                          <a:latin typeface="BIZ UDPゴシック" panose="020B0400000000000000" pitchFamily="50" charset="-128"/>
                          <a:ea typeface="BIZ UDPゴシック" panose="020B0400000000000000" pitchFamily="50" charset="-128"/>
                        </a:rPr>
                        <a:t>10</a:t>
                      </a:r>
                      <a:r>
                        <a:rPr lang="ja-JP" altLang="en-US" sz="1100" dirty="0">
                          <a:solidFill>
                            <a:schemeClr val="tx1"/>
                          </a:solidFill>
                          <a:latin typeface="BIZ UDPゴシック" panose="020B0400000000000000" pitchFamily="50" charset="-128"/>
                          <a:ea typeface="BIZ UDPゴシック" panose="020B0400000000000000" pitchFamily="50" charset="-128"/>
                        </a:rPr>
                        <a:t>月設立</a:t>
                      </a:r>
                      <a:r>
                        <a:rPr lang="en-US" altLang="ja-JP" sz="1100" dirty="0">
                          <a:solidFill>
                            <a:schemeClr val="tx1"/>
                          </a:solidFill>
                          <a:latin typeface="BIZ UDPゴシック" panose="020B0400000000000000" pitchFamily="50" charset="-128"/>
                          <a:ea typeface="BIZ UDPゴシック" panose="020B0400000000000000" pitchFamily="50" charset="-128"/>
                        </a:rPr>
                        <a:t>)</a:t>
                      </a:r>
                      <a:r>
                        <a:rPr lang="ja-JP" altLang="en-US" sz="1100" dirty="0">
                          <a:solidFill>
                            <a:schemeClr val="tx1"/>
                          </a:solidFill>
                          <a:latin typeface="BIZ UDPゴシック" panose="020B0400000000000000" pitchFamily="50" charset="-128"/>
                          <a:ea typeface="BIZ UDPゴシック" panose="020B0400000000000000" pitchFamily="50" charset="-128"/>
                        </a:rPr>
                        <a:t>を進化　</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buFontTx/>
                        <a:buNone/>
                        <a:defRPr/>
                      </a:pPr>
                      <a:r>
                        <a:rPr lang="ja-JP" altLang="en-US" sz="1100" baseline="0" dirty="0">
                          <a:solidFill>
                            <a:schemeClr val="tx1"/>
                          </a:solidFill>
                          <a:latin typeface="BIZ UDPゴシック" panose="020B0400000000000000" pitchFamily="50" charset="-128"/>
                          <a:ea typeface="BIZ UDPゴシック" panose="020B0400000000000000" pitchFamily="50" charset="-128"/>
                        </a:rPr>
                        <a:t> </a:t>
                      </a:r>
                      <a:r>
                        <a:rPr lang="ja-JP" altLang="en-US" sz="1100" dirty="0">
                          <a:solidFill>
                            <a:schemeClr val="tx1"/>
                          </a:solidFill>
                          <a:latin typeface="BIZ UDPゴシック" panose="020B0400000000000000" pitchFamily="50" charset="-128"/>
                          <a:ea typeface="BIZ UDPゴシック" panose="020B0400000000000000" pitchFamily="50" charset="-128"/>
                        </a:rPr>
                        <a:t>させ、関西</a:t>
                      </a:r>
                      <a:r>
                        <a:rPr lang="en-US" altLang="ja-JP" sz="1100" dirty="0">
                          <a:solidFill>
                            <a:schemeClr val="tx1"/>
                          </a:solidFill>
                          <a:latin typeface="BIZ UDPゴシック" panose="020B0400000000000000" pitchFamily="50" charset="-128"/>
                          <a:ea typeface="BIZ UDPゴシック" panose="020B0400000000000000" pitchFamily="50" charset="-128"/>
                        </a:rPr>
                        <a:t>MaaS</a:t>
                      </a:r>
                      <a:r>
                        <a:rPr lang="ja-JP" altLang="en-US" sz="1100" dirty="0">
                          <a:solidFill>
                            <a:schemeClr val="tx1"/>
                          </a:solidFill>
                          <a:latin typeface="BIZ UDPゴシック" panose="020B0400000000000000" pitchFamily="50" charset="-128"/>
                          <a:ea typeface="BIZ UDPゴシック" panose="020B0400000000000000" pitchFamily="50" charset="-128"/>
                        </a:rPr>
                        <a:t>協議会を設立（</a:t>
                      </a:r>
                      <a:r>
                        <a:rPr lang="en-US" altLang="ja-JP" sz="1100" dirty="0">
                          <a:solidFill>
                            <a:schemeClr val="tx1"/>
                          </a:solidFill>
                          <a:latin typeface="BIZ UDPゴシック" panose="020B0400000000000000" pitchFamily="50" charset="-128"/>
                          <a:ea typeface="BIZ UDPゴシック" panose="020B0400000000000000" pitchFamily="50" charset="-128"/>
                        </a:rPr>
                        <a:t>2022</a:t>
                      </a:r>
                      <a:r>
                        <a:rPr lang="ja-JP" altLang="en-US" sz="1100" dirty="0">
                          <a:solidFill>
                            <a:schemeClr val="tx1"/>
                          </a:solidFill>
                          <a:latin typeface="BIZ UDPゴシック" panose="020B0400000000000000" pitchFamily="50" charset="-128"/>
                          <a:ea typeface="BIZ UDPゴシック" panose="020B0400000000000000" pitchFamily="50" charset="-128"/>
                        </a:rPr>
                        <a:t>年</a:t>
                      </a:r>
                      <a:r>
                        <a:rPr lang="en-US" altLang="ja-JP" sz="1100" dirty="0">
                          <a:solidFill>
                            <a:schemeClr val="tx1"/>
                          </a:solidFill>
                          <a:latin typeface="BIZ UDPゴシック" panose="020B0400000000000000" pitchFamily="50" charset="-128"/>
                          <a:ea typeface="BIZ UDPゴシック" panose="020B0400000000000000" pitchFamily="50" charset="-128"/>
                        </a:rPr>
                        <a:t>11</a:t>
                      </a:r>
                      <a:r>
                        <a:rPr lang="ja-JP" altLang="en-US" sz="1100" dirty="0">
                          <a:solidFill>
                            <a:schemeClr val="tx1"/>
                          </a:solidFill>
                          <a:latin typeface="BIZ UDPゴシック" panose="020B0400000000000000" pitchFamily="50" charset="-128"/>
                          <a:ea typeface="BIZ UDPゴシック" panose="020B0400000000000000" pitchFamily="50" charset="-128"/>
                        </a:rPr>
                        <a:t>月）</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defTabSz="959937">
                        <a:lnSpc>
                          <a:spcPct val="100000"/>
                        </a:lnSpc>
                        <a:spcBef>
                          <a:spcPts val="0"/>
                        </a:spcBef>
                        <a:spcAft>
                          <a:spcPts val="0"/>
                        </a:spcAft>
                        <a:buFontTx/>
                        <a:buNone/>
                        <a:defRPr/>
                      </a:pPr>
                      <a:r>
                        <a:rPr kumimoji="1" lang="ja-JP" altLang="en-US" sz="1100" dirty="0">
                          <a:solidFill>
                            <a:schemeClr val="tx1"/>
                          </a:solidFill>
                          <a:latin typeface="BIZ UDPゴシック" panose="020B0400000000000000" pitchFamily="50" charset="-128"/>
                          <a:ea typeface="BIZ UDPゴシック" panose="020B0400000000000000" pitchFamily="50" charset="-128"/>
                        </a:rPr>
                        <a:t>・関西</a:t>
                      </a:r>
                      <a:r>
                        <a:rPr kumimoji="1" lang="en-US" altLang="ja-JP" sz="1100" dirty="0">
                          <a:solidFill>
                            <a:schemeClr val="tx1"/>
                          </a:solidFill>
                          <a:latin typeface="BIZ UDPゴシック" panose="020B0400000000000000" pitchFamily="50" charset="-128"/>
                          <a:ea typeface="BIZ UDPゴシック" panose="020B0400000000000000" pitchFamily="50" charset="-128"/>
                        </a:rPr>
                        <a:t>MaaS</a:t>
                      </a:r>
                      <a:r>
                        <a:rPr kumimoji="1" lang="ja-JP" altLang="en-US" sz="1100" dirty="0">
                          <a:solidFill>
                            <a:schemeClr val="tx1"/>
                          </a:solidFill>
                          <a:latin typeface="BIZ UDPゴシック" panose="020B0400000000000000" pitchFamily="50" charset="-128"/>
                          <a:ea typeface="BIZ UDPゴシック" panose="020B0400000000000000" pitchFamily="50" charset="-128"/>
                        </a:rPr>
                        <a:t>推進連絡会議（２０２１年</a:t>
                      </a:r>
                      <a:r>
                        <a:rPr kumimoji="1" lang="en-US" altLang="ja-JP" sz="1100" dirty="0">
                          <a:solidFill>
                            <a:schemeClr val="tx1"/>
                          </a:solidFill>
                          <a:latin typeface="BIZ UDPゴシック" panose="020B0400000000000000" pitchFamily="50" charset="-128"/>
                          <a:ea typeface="BIZ UDPゴシック" panose="020B0400000000000000" pitchFamily="50" charset="-128"/>
                        </a:rPr>
                        <a:t>1</a:t>
                      </a:r>
                      <a:r>
                        <a:rPr kumimoji="1" lang="ja-JP" altLang="en-US" sz="1100" dirty="0">
                          <a:solidFill>
                            <a:schemeClr val="tx1"/>
                          </a:solidFill>
                          <a:latin typeface="BIZ UDPゴシック" panose="020B0400000000000000" pitchFamily="50" charset="-128"/>
                          <a:ea typeface="BIZ UDPゴシック" panose="020B0400000000000000" pitchFamily="50" charset="-128"/>
                        </a:rPr>
                        <a:t>２月設立）　</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defTabSz="959937">
                        <a:lnSpc>
                          <a:spcPct val="100000"/>
                        </a:lnSpc>
                        <a:spcBef>
                          <a:spcPts val="0"/>
                        </a:spcBef>
                        <a:spcAft>
                          <a:spcPts val="0"/>
                        </a:spcAft>
                        <a:buFontTx/>
                        <a:buNone/>
                        <a:defRPr/>
                      </a:pPr>
                      <a:r>
                        <a:rPr kumimoji="1" lang="ja-JP" altLang="en-US" sz="1100" dirty="0">
                          <a:solidFill>
                            <a:schemeClr val="tx1"/>
                          </a:solidFill>
                          <a:latin typeface="BIZ UDPゴシック" panose="020B0400000000000000" pitchFamily="50" charset="-128"/>
                          <a:ea typeface="BIZ UDPゴシック" panose="020B0400000000000000" pitchFamily="50" charset="-128"/>
                        </a:rPr>
                        <a:t>・大阪市内で</a:t>
                      </a:r>
                      <a:r>
                        <a:rPr kumimoji="1" lang="en-US" altLang="ja-JP" sz="1100" dirty="0">
                          <a:solidFill>
                            <a:schemeClr val="tx1"/>
                          </a:solidFill>
                          <a:latin typeface="BIZ UDPゴシック" panose="020B0400000000000000" pitchFamily="50" charset="-128"/>
                          <a:ea typeface="BIZ UDPゴシック" panose="020B0400000000000000" pitchFamily="50" charset="-128"/>
                        </a:rPr>
                        <a:t>AI</a:t>
                      </a:r>
                      <a:r>
                        <a:rPr kumimoji="1" lang="ja-JP" altLang="en-US" sz="1100" dirty="0">
                          <a:solidFill>
                            <a:schemeClr val="tx1"/>
                          </a:solidFill>
                          <a:latin typeface="BIZ UDPゴシック" panose="020B0400000000000000" pitchFamily="50" charset="-128"/>
                          <a:ea typeface="BIZ UDPゴシック" panose="020B0400000000000000" pitchFamily="50" charset="-128"/>
                        </a:rPr>
                        <a:t>オンデマンド交通の社会実験開始  </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defTabSz="959937">
                        <a:lnSpc>
                          <a:spcPct val="100000"/>
                        </a:lnSpc>
                        <a:spcBef>
                          <a:spcPts val="0"/>
                        </a:spcBef>
                        <a:spcAft>
                          <a:spcPts val="0"/>
                        </a:spcAft>
                        <a:buFontTx/>
                        <a:buNone/>
                        <a:defRPr/>
                      </a:pPr>
                      <a:r>
                        <a:rPr kumimoji="1" lang="en-US" altLang="ja-JP" sz="1100" dirty="0">
                          <a:solidFill>
                            <a:schemeClr val="tx1"/>
                          </a:solidFill>
                          <a:latin typeface="BIZ UDPゴシック" panose="020B0400000000000000" pitchFamily="50" charset="-128"/>
                          <a:ea typeface="BIZ UDPゴシック" panose="020B0400000000000000" pitchFamily="50" charset="-128"/>
                        </a:rPr>
                        <a:t> (</a:t>
                      </a:r>
                      <a:r>
                        <a:rPr kumimoji="1" lang="ja-JP" altLang="en-US" sz="1100" dirty="0">
                          <a:solidFill>
                            <a:schemeClr val="tx1"/>
                          </a:solidFill>
                          <a:latin typeface="BIZ UDPゴシック" panose="020B0400000000000000" pitchFamily="50" charset="-128"/>
                          <a:ea typeface="BIZ UDPゴシック" panose="020B0400000000000000" pitchFamily="50" charset="-128"/>
                        </a:rPr>
                        <a:t>２０２１年</a:t>
                      </a:r>
                      <a:r>
                        <a:rPr kumimoji="1" lang="en-US" altLang="ja-JP" sz="1100" dirty="0">
                          <a:solidFill>
                            <a:schemeClr val="tx1"/>
                          </a:solidFill>
                          <a:latin typeface="BIZ UDPゴシック" panose="020B0400000000000000" pitchFamily="50" charset="-128"/>
                          <a:ea typeface="BIZ UDPゴシック" panose="020B0400000000000000" pitchFamily="50" charset="-128"/>
                        </a:rPr>
                        <a:t>3</a:t>
                      </a:r>
                      <a:r>
                        <a:rPr kumimoji="1" lang="ja-JP" altLang="en-US" sz="1100" dirty="0">
                          <a:solidFill>
                            <a:schemeClr val="tx1"/>
                          </a:solidFill>
                          <a:latin typeface="BIZ UDPゴシック" panose="020B0400000000000000" pitchFamily="50" charset="-128"/>
                          <a:ea typeface="BIZ UDPゴシック" panose="020B0400000000000000" pitchFamily="50" charset="-128"/>
                        </a:rPr>
                        <a:t>月～）</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defTabSz="959937">
                        <a:lnSpc>
                          <a:spcPct val="100000"/>
                        </a:lnSpc>
                        <a:spcBef>
                          <a:spcPts val="0"/>
                        </a:spcBef>
                        <a:spcAft>
                          <a:spcPts val="0"/>
                        </a:spcAft>
                        <a:buFontTx/>
                        <a:buNone/>
                        <a:defRPr/>
                      </a:pPr>
                      <a:r>
                        <a:rPr kumimoji="1" lang="ja-JP" altLang="en-US" sz="1100" u="none" dirty="0">
                          <a:solidFill>
                            <a:schemeClr val="tx1"/>
                          </a:solidFill>
                          <a:latin typeface="BIZ UDPゴシック" panose="020B0400000000000000" pitchFamily="50" charset="-128"/>
                          <a:ea typeface="BIZ UDPゴシック" panose="020B0400000000000000" pitchFamily="50" charset="-128"/>
                        </a:rPr>
                        <a:t>・関西</a:t>
                      </a:r>
                      <a:r>
                        <a:rPr kumimoji="1" lang="en-US" altLang="ja-JP" sz="1100" u="none" dirty="0">
                          <a:solidFill>
                            <a:schemeClr val="tx1"/>
                          </a:solidFill>
                          <a:latin typeface="BIZ UDPゴシック" panose="020B0400000000000000" pitchFamily="50" charset="-128"/>
                          <a:ea typeface="BIZ UDPゴシック" panose="020B0400000000000000" pitchFamily="50" charset="-128"/>
                        </a:rPr>
                        <a:t>MaaS</a:t>
                      </a:r>
                      <a:r>
                        <a:rPr kumimoji="1" lang="ja-JP" altLang="en-US" sz="1100" u="none" dirty="0">
                          <a:solidFill>
                            <a:schemeClr val="tx1"/>
                          </a:solidFill>
                          <a:latin typeface="BIZ UDPゴシック" panose="020B0400000000000000" pitchFamily="50" charset="-128"/>
                          <a:ea typeface="BIZ UDPゴシック" panose="020B0400000000000000" pitchFamily="50" charset="-128"/>
                        </a:rPr>
                        <a:t>協議会により「</a:t>
                      </a:r>
                      <a:r>
                        <a:rPr kumimoji="1" lang="en-US" altLang="ja-JP" sz="1100" u="none" dirty="0">
                          <a:solidFill>
                            <a:schemeClr val="tx1"/>
                          </a:solidFill>
                          <a:latin typeface="BIZ UDPゴシック" panose="020B0400000000000000" pitchFamily="50" charset="-128"/>
                          <a:ea typeface="BIZ UDPゴシック" panose="020B0400000000000000" pitchFamily="50" charset="-128"/>
                        </a:rPr>
                        <a:t>KANSAI</a:t>
                      </a:r>
                      <a:r>
                        <a:rPr kumimoji="1" lang="ja-JP" altLang="en-US" sz="1100" u="none" dirty="0">
                          <a:solidFill>
                            <a:schemeClr val="tx1"/>
                          </a:solidFill>
                          <a:latin typeface="BIZ UDPゴシック" panose="020B0400000000000000" pitchFamily="50" charset="-128"/>
                          <a:ea typeface="BIZ UDPゴシック" panose="020B0400000000000000" pitchFamily="50" charset="-128"/>
                        </a:rPr>
                        <a:t>　</a:t>
                      </a:r>
                      <a:r>
                        <a:rPr kumimoji="1" lang="en-US" altLang="ja-JP" sz="1100" u="none" dirty="0">
                          <a:solidFill>
                            <a:schemeClr val="tx1"/>
                          </a:solidFill>
                          <a:latin typeface="BIZ UDPゴシック" panose="020B0400000000000000" pitchFamily="50" charset="-128"/>
                          <a:ea typeface="BIZ UDPゴシック" panose="020B0400000000000000" pitchFamily="50" charset="-128"/>
                        </a:rPr>
                        <a:t>MaaS</a:t>
                      </a:r>
                      <a:r>
                        <a:rPr kumimoji="1" lang="ja-JP" altLang="en-US" sz="1100" u="none" dirty="0">
                          <a:solidFill>
                            <a:schemeClr val="tx1"/>
                          </a:solidFill>
                          <a:latin typeface="BIZ UDPゴシック" panose="020B0400000000000000" pitchFamily="50" charset="-128"/>
                          <a:ea typeface="BIZ UDPゴシック" panose="020B0400000000000000" pitchFamily="50" charset="-128"/>
                        </a:rPr>
                        <a:t>」</a:t>
                      </a:r>
                      <a:endParaRPr kumimoji="1"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0" indent="0" defTabSz="959937">
                        <a:lnSpc>
                          <a:spcPct val="100000"/>
                        </a:lnSpc>
                        <a:spcBef>
                          <a:spcPts val="0"/>
                        </a:spcBef>
                        <a:spcAft>
                          <a:spcPts val="0"/>
                        </a:spcAft>
                        <a:buFontTx/>
                        <a:buNone/>
                        <a:defRPr/>
                      </a:pPr>
                      <a:r>
                        <a:rPr kumimoji="1" lang="ja-JP" altLang="en-US" sz="1100" u="none" dirty="0">
                          <a:solidFill>
                            <a:schemeClr val="tx1"/>
                          </a:solidFill>
                          <a:latin typeface="BIZ UDPゴシック" panose="020B0400000000000000" pitchFamily="50" charset="-128"/>
                          <a:ea typeface="BIZ UDPゴシック" panose="020B0400000000000000" pitchFamily="50" charset="-128"/>
                        </a:rPr>
                        <a:t>　アプリをリリース（</a:t>
                      </a:r>
                      <a:r>
                        <a:rPr kumimoji="1" lang="en-US" altLang="ja-JP" sz="1100" u="none" dirty="0">
                          <a:solidFill>
                            <a:schemeClr val="tx1"/>
                          </a:solidFill>
                          <a:latin typeface="BIZ UDPゴシック" panose="020B0400000000000000" pitchFamily="50" charset="-128"/>
                          <a:ea typeface="BIZ UDPゴシック" panose="020B0400000000000000" pitchFamily="50" charset="-128"/>
                        </a:rPr>
                        <a:t>2023</a:t>
                      </a:r>
                      <a:r>
                        <a:rPr kumimoji="1" lang="ja-JP" altLang="en-US" sz="1100" u="none" dirty="0">
                          <a:solidFill>
                            <a:schemeClr val="tx1"/>
                          </a:solidFill>
                          <a:latin typeface="BIZ UDPゴシック" panose="020B0400000000000000" pitchFamily="50" charset="-128"/>
                          <a:ea typeface="BIZ UDPゴシック" panose="020B0400000000000000" pitchFamily="50" charset="-128"/>
                        </a:rPr>
                        <a:t>年</a:t>
                      </a:r>
                      <a:r>
                        <a:rPr kumimoji="1" lang="en-US" altLang="ja-JP" sz="1100" u="none" dirty="0">
                          <a:solidFill>
                            <a:schemeClr val="tx1"/>
                          </a:solidFill>
                          <a:latin typeface="BIZ UDPゴシック" panose="020B0400000000000000" pitchFamily="50" charset="-128"/>
                          <a:ea typeface="BIZ UDPゴシック" panose="020B0400000000000000" pitchFamily="50" charset="-128"/>
                        </a:rPr>
                        <a:t>9</a:t>
                      </a:r>
                      <a:r>
                        <a:rPr kumimoji="1" lang="ja-JP" altLang="en-US" sz="1100" u="none" dirty="0">
                          <a:solidFill>
                            <a:schemeClr val="tx1"/>
                          </a:solidFill>
                          <a:latin typeface="BIZ UDPゴシック" panose="020B0400000000000000" pitchFamily="50" charset="-128"/>
                          <a:ea typeface="BIZ UDPゴシック" panose="020B0400000000000000" pitchFamily="50" charset="-128"/>
                        </a:rPr>
                        <a:t>月）</a:t>
                      </a:r>
                      <a:endParaRPr kumimoji="1"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0" indent="0" defTabSz="959937">
                        <a:lnSpc>
                          <a:spcPct val="100000"/>
                        </a:lnSpc>
                        <a:spcBef>
                          <a:spcPts val="0"/>
                        </a:spcBef>
                        <a:spcAft>
                          <a:spcPts val="0"/>
                        </a:spcAft>
                        <a:buFontTx/>
                        <a:buNone/>
                        <a:defRPr/>
                      </a:pP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ja-JP" altLang="en-US" sz="110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□万博来訪者向けの</a:t>
                      </a:r>
                      <a:r>
                        <a:rPr kumimoji="1" lang="en-US" altLang="ja-JP" sz="13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MaaS</a:t>
                      </a:r>
                      <a:r>
                        <a:rPr kumimoji="1" lang="ja-JP" altLang="en-US" sz="13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構築</a:t>
                      </a: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･万博来訪者に対してストレスフリーな移動サー </a:t>
                      </a: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ビスを提供</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（万博来場</a:t>
                      </a:r>
                      <a:r>
                        <a:rPr kumimoji="1" lang="en-US" altLang="ja-JP" sz="1100" b="0" i="0" u="none" strike="noStrike" kern="1200" cap="none" spc="0" normalizeH="0" baseline="0" noProof="0" dirty="0" err="1">
                          <a:ln>
                            <a:noFill/>
                          </a:ln>
                          <a:solidFill>
                            <a:schemeClr val="tx1"/>
                          </a:solidFill>
                          <a:effectLst/>
                          <a:uLnTx/>
                          <a:uFillTx/>
                          <a:latin typeface="BIZ UDPゴシック" panose="020B0400000000000000" pitchFamily="50" charset="-128"/>
                          <a:ea typeface="BIZ UDPゴシック" panose="020B0400000000000000" pitchFamily="50" charset="-128"/>
                          <a:cs typeface="+mn-cs"/>
                        </a:rPr>
                        <a:t>MaaS</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と</a:t>
                      </a:r>
                      <a: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KANSAI</a:t>
                      </a:r>
                      <a:r>
                        <a:rPr kumimoji="1" lang="en-US" altLang="ja-JP" sz="1100" b="0" i="0" u="none" strike="sng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100" b="0" i="0" u="none" strike="sng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a:t>
                      </a:r>
                      <a:endParaRPr kumimoji="1" lang="en-US" altLang="ja-JP" sz="1100" b="0" i="0" u="none" strike="sng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a:t>
                      </a:r>
                      <a:r>
                        <a:rPr kumimoji="1" lang="en-US" altLang="ja-JP" sz="1100" b="0" i="0" u="none" strike="noStrike" kern="1200" cap="none" spc="0" normalizeH="0" baseline="0" noProof="0" dirty="0" err="1">
                          <a:ln>
                            <a:noFill/>
                          </a:ln>
                          <a:solidFill>
                            <a:schemeClr val="tx1"/>
                          </a:solidFill>
                          <a:effectLst/>
                          <a:uLnTx/>
                          <a:uFillTx/>
                          <a:latin typeface="BIZ UDPゴシック" panose="020B0400000000000000" pitchFamily="50" charset="-128"/>
                          <a:ea typeface="BIZ UDPゴシック" panose="020B0400000000000000" pitchFamily="50" charset="-128"/>
                          <a:cs typeface="+mn-cs"/>
                        </a:rPr>
                        <a:t>MaaS</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との連携）</a:t>
                      </a:r>
                    </a:p>
                    <a:p>
                      <a:pPr marL="0" marR="0" lvl="0" indent="0" algn="l" defTabSz="959937"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indent="0" defTabSz="443194">
                        <a:lnSpc>
                          <a:spcPct val="100000"/>
                        </a:lnSpc>
                        <a:spcBef>
                          <a:spcPts val="0"/>
                        </a:spcBef>
                        <a:spcAft>
                          <a:spcPts val="0"/>
                        </a:spcAft>
                        <a:defRPr/>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indent="0">
                        <a:lnSpc>
                          <a:spcPct val="100000"/>
                        </a:lnSpc>
                        <a:spcBef>
                          <a:spcPts val="0"/>
                        </a:spcBef>
                        <a:spcAft>
                          <a:spcPts val="0"/>
                        </a:spcAft>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□関西広域で</a:t>
                      </a:r>
                      <a:r>
                        <a:rPr kumimoji="1" lang="en-US" altLang="ja-JP" sz="1300" b="1" dirty="0">
                          <a:solidFill>
                            <a:schemeClr val="tx1"/>
                          </a:solidFill>
                          <a:latin typeface="BIZ UDPゴシック" panose="020B0400000000000000" pitchFamily="50" charset="-128"/>
                          <a:ea typeface="BIZ UDPゴシック" panose="020B0400000000000000" pitchFamily="50" charset="-128"/>
                        </a:rPr>
                        <a:t>MaaS</a:t>
                      </a:r>
                      <a:r>
                        <a:rPr kumimoji="1" lang="ja-JP" altLang="en-US" sz="1300" b="1" dirty="0">
                          <a:solidFill>
                            <a:schemeClr val="tx1"/>
                          </a:solidFill>
                          <a:latin typeface="BIZ UDPゴシック" panose="020B0400000000000000" pitchFamily="50" charset="-128"/>
                          <a:ea typeface="BIZ UDPゴシック" panose="020B0400000000000000" pitchFamily="50" charset="-128"/>
                        </a:rPr>
                        <a:t>が拡大</a:t>
                      </a:r>
                      <a:endParaRPr kumimoji="1" lang="ja-JP" altLang="en-US" sz="600" b="1"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・交通、観光、宿泊などサービス拡充</a:t>
                      </a:r>
                    </a:p>
                    <a:p>
                      <a:pPr marL="0" indent="0">
                        <a:lnSpc>
                          <a:spcPct val="100000"/>
                        </a:lnSpc>
                        <a:spcBef>
                          <a:spcPts val="0"/>
                        </a:spcBef>
                        <a:spcAft>
                          <a:spcPts val="0"/>
                        </a:spcAft>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・高齢化が進む地域では、</a:t>
                      </a:r>
                      <a:r>
                        <a:rPr kumimoji="1" lang="en-US" altLang="ja-JP" sz="1100" b="0" dirty="0">
                          <a:solidFill>
                            <a:schemeClr val="tx1"/>
                          </a:solidFill>
                          <a:latin typeface="BIZ UDPゴシック" panose="020B0400000000000000" pitchFamily="50" charset="-128"/>
                          <a:ea typeface="BIZ UDPゴシック" panose="020B0400000000000000" pitchFamily="50" charset="-128"/>
                        </a:rPr>
                        <a:t>AI</a:t>
                      </a:r>
                      <a:r>
                        <a:rPr kumimoji="1" lang="ja-JP" altLang="en-US" sz="1100" b="0" dirty="0">
                          <a:solidFill>
                            <a:schemeClr val="tx1"/>
                          </a:solidFill>
                          <a:latin typeface="BIZ UDPゴシック" panose="020B0400000000000000" pitchFamily="50" charset="-128"/>
                          <a:ea typeface="BIZ UDPゴシック" panose="020B0400000000000000" pitchFamily="50" charset="-128"/>
                        </a:rPr>
                        <a:t>オンデマンド交通を</a:t>
                      </a:r>
                      <a:endParaRPr kumimoji="1" lang="en-US" altLang="ja-JP" sz="1100" b="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en-US" altLang="ja-JP" sz="1100" b="0" dirty="0">
                          <a:solidFill>
                            <a:schemeClr val="tx1"/>
                          </a:solidFill>
                          <a:latin typeface="BIZ UDPゴシック" panose="020B0400000000000000" pitchFamily="50" charset="-128"/>
                          <a:ea typeface="BIZ UDPゴシック" panose="020B0400000000000000" pitchFamily="50" charset="-128"/>
                        </a:rPr>
                        <a:t>  </a:t>
                      </a:r>
                      <a:r>
                        <a:rPr kumimoji="1" lang="ja-JP" altLang="en-US" sz="1100" b="0" dirty="0">
                          <a:solidFill>
                            <a:schemeClr val="tx1"/>
                          </a:solidFill>
                          <a:latin typeface="BIZ UDPゴシック" panose="020B0400000000000000" pitchFamily="50" charset="-128"/>
                          <a:ea typeface="BIZ UDPゴシック" panose="020B0400000000000000" pitchFamily="50" charset="-128"/>
                        </a:rPr>
                        <a:t>組込んだ</a:t>
                      </a:r>
                      <a:r>
                        <a:rPr kumimoji="1" lang="en-US" altLang="ja-JP" sz="1100" b="0" dirty="0">
                          <a:solidFill>
                            <a:schemeClr val="tx1"/>
                          </a:solidFill>
                          <a:latin typeface="BIZ UDPゴシック" panose="020B0400000000000000" pitchFamily="50" charset="-128"/>
                          <a:ea typeface="BIZ UDPゴシック" panose="020B0400000000000000" pitchFamily="50" charset="-128"/>
                        </a:rPr>
                        <a:t>MaaS</a:t>
                      </a:r>
                      <a:r>
                        <a:rPr kumimoji="1" lang="ja-JP" altLang="en-US" sz="1100" b="0" dirty="0">
                          <a:solidFill>
                            <a:schemeClr val="tx1"/>
                          </a:solidFill>
                          <a:latin typeface="BIZ UDPゴシック" panose="020B0400000000000000" pitchFamily="50" charset="-128"/>
                          <a:ea typeface="BIZ UDPゴシック" panose="020B0400000000000000" pitchFamily="50" charset="-128"/>
                        </a:rPr>
                        <a:t>により、移動利便性が向上</a:t>
                      </a:r>
                      <a:endParaRPr kumimoji="0" lang="en-US" altLang="ja-JP" sz="13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185738" marR="0" lvl="0" indent="-185738" algn="l" defTabSz="457200" rtl="0" eaLnBrk="1" fontAlgn="auto" latinLnBrk="0" hangingPunct="1">
                        <a:lnSpc>
                          <a:spcPct val="100000"/>
                        </a:lnSpc>
                        <a:spcBef>
                          <a:spcPts val="0"/>
                        </a:spcBef>
                        <a:spcAft>
                          <a:spcPts val="0"/>
                        </a:spcAft>
                        <a:buClrTx/>
                        <a:buSzTx/>
                        <a:buFontTx/>
                        <a:buNone/>
                        <a:tabLst/>
                        <a:defRPr/>
                      </a:pPr>
                      <a:endParaRPr kumimoji="0" lang="en-US" altLang="ja-JP" sz="13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0" indent="0" algn="l">
                        <a:lnSpc>
                          <a:spcPct val="100000"/>
                        </a:lnSpc>
                        <a:spcBef>
                          <a:spcPts val="0"/>
                        </a:spcBef>
                        <a:spcAft>
                          <a:spcPts val="0"/>
                        </a:spcAft>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8179187"/>
                  </a:ext>
                </a:extLst>
              </a:tr>
            </a:tbl>
          </a:graphicData>
        </a:graphic>
      </p:graphicFrame>
      <p:sp>
        <p:nvSpPr>
          <p:cNvPr id="24" name="正方形/長方形 23">
            <a:extLst>
              <a:ext uri="{FF2B5EF4-FFF2-40B4-BE49-F238E27FC236}">
                <a16:creationId xmlns:a16="http://schemas.microsoft.com/office/drawing/2014/main" id="{E08629A6-829B-4394-A30A-5CB52C1BBB36}"/>
              </a:ext>
            </a:extLst>
          </p:cNvPr>
          <p:cNvSpPr/>
          <p:nvPr/>
        </p:nvSpPr>
        <p:spPr>
          <a:xfrm>
            <a:off x="180312" y="267087"/>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ja-JP" altLang="en-US" b="1" dirty="0">
                <a:solidFill>
                  <a:prstClr val="white"/>
                </a:solidFill>
                <a:latin typeface="BIZ UDPゴシック" panose="020B0400000000000000" pitchFamily="50" charset="-128"/>
                <a:ea typeface="BIZ UDPゴシック" panose="020B0400000000000000" pitchFamily="50" charset="-128"/>
              </a:rPr>
              <a:t>⑤　</a:t>
            </a:r>
            <a:r>
              <a:rPr kumimoji="1" lang="en-US" altLang="ja-JP" b="1" dirty="0">
                <a:solidFill>
                  <a:prstClr val="white"/>
                </a:solidFill>
                <a:latin typeface="BIZ UDPゴシック" panose="020B0400000000000000" pitchFamily="50" charset="-128"/>
                <a:ea typeface="BIZ UDPゴシック" panose="020B0400000000000000" pitchFamily="50" charset="-128"/>
              </a:rPr>
              <a:t>MaaS</a:t>
            </a:r>
            <a:r>
              <a:rPr kumimoji="1" lang="ja-JP" altLang="en-US" b="1" dirty="0">
                <a:solidFill>
                  <a:prstClr val="white"/>
                </a:solidFill>
                <a:latin typeface="BIZ UDPゴシック" panose="020B0400000000000000" pitchFamily="50" charset="-128"/>
                <a:ea typeface="BIZ UDPゴシック" panose="020B0400000000000000" pitchFamily="50" charset="-128"/>
              </a:rPr>
              <a:t>（マース）</a:t>
            </a:r>
            <a:endParaRPr kumimoji="1" lang="ja-JP" altLang="en-US" sz="1600" b="1" dirty="0">
              <a:solidFill>
                <a:prstClr val="white"/>
              </a:solidFill>
              <a:latin typeface="BIZ UDPゴシック" panose="020B0400000000000000" pitchFamily="50" charset="-128"/>
              <a:ea typeface="BIZ UDPゴシック" panose="020B0400000000000000" pitchFamily="50" charset="-128"/>
            </a:endParaRPr>
          </a:p>
        </p:txBody>
      </p:sp>
      <p:grpSp>
        <p:nvGrpSpPr>
          <p:cNvPr id="47" name="グループ化 46">
            <a:extLst>
              <a:ext uri="{FF2B5EF4-FFF2-40B4-BE49-F238E27FC236}">
                <a16:creationId xmlns:a16="http://schemas.microsoft.com/office/drawing/2014/main" id="{B1406B80-BB7A-4E81-A06D-8F4FC87D64EF}"/>
              </a:ext>
            </a:extLst>
          </p:cNvPr>
          <p:cNvGrpSpPr/>
          <p:nvPr/>
        </p:nvGrpSpPr>
        <p:grpSpPr>
          <a:xfrm>
            <a:off x="251753" y="1372041"/>
            <a:ext cx="9720000" cy="381120"/>
            <a:chOff x="407938" y="886368"/>
            <a:chExt cx="6821672" cy="340159"/>
          </a:xfrm>
          <a:solidFill>
            <a:srgbClr val="953735"/>
          </a:solidFill>
        </p:grpSpPr>
        <p:sp>
          <p:nvSpPr>
            <p:cNvPr id="49" name="ホームベース 6">
              <a:extLst>
                <a:ext uri="{FF2B5EF4-FFF2-40B4-BE49-F238E27FC236}">
                  <a16:creationId xmlns:a16="http://schemas.microsoft.com/office/drawing/2014/main" id="{1B7629EA-ADB7-4C0E-8F66-00767F27E995}"/>
                </a:ext>
              </a:extLst>
            </p:cNvPr>
            <p:cNvSpPr/>
            <p:nvPr/>
          </p:nvSpPr>
          <p:spPr bwMode="gray">
            <a:xfrm>
              <a:off x="4706391" y="886368"/>
              <a:ext cx="2523219"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2030</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（万博後のめざす姿）</a:t>
              </a:r>
            </a:p>
          </p:txBody>
        </p:sp>
        <p:sp>
          <p:nvSpPr>
            <p:cNvPr id="50" name="ホームベース 5">
              <a:extLst>
                <a:ext uri="{FF2B5EF4-FFF2-40B4-BE49-F238E27FC236}">
                  <a16:creationId xmlns:a16="http://schemas.microsoft.com/office/drawing/2014/main" id="{AD85B09B-C151-4246-83FE-8C65C4C68421}"/>
                </a:ext>
              </a:extLst>
            </p:cNvPr>
            <p:cNvSpPr/>
            <p:nvPr/>
          </p:nvSpPr>
          <p:spPr bwMode="gray">
            <a:xfrm>
              <a:off x="2549230" y="886369"/>
              <a:ext cx="2484315" cy="340158"/>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2025</a:t>
              </a:r>
              <a:r>
                <a:rPr kumimoji="1" lang="ja-JP" altLang="en-US"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（万博開催）</a:t>
              </a:r>
            </a:p>
          </p:txBody>
        </p:sp>
        <p:sp>
          <p:nvSpPr>
            <p:cNvPr id="51" name="ホームベース 4">
              <a:extLst>
                <a:ext uri="{FF2B5EF4-FFF2-40B4-BE49-F238E27FC236}">
                  <a16:creationId xmlns:a16="http://schemas.microsoft.com/office/drawing/2014/main" id="{51F0FD7C-A3F3-4D3F-9E7A-E2D8BBD297CC}"/>
                </a:ext>
              </a:extLst>
            </p:cNvPr>
            <p:cNvSpPr/>
            <p:nvPr/>
          </p:nvSpPr>
          <p:spPr bwMode="gray">
            <a:xfrm>
              <a:off x="407938" y="886368"/>
              <a:ext cx="2362526"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３</a:t>
              </a:r>
            </a:p>
          </p:txBody>
        </p:sp>
      </p:grpSp>
      <p:sp>
        <p:nvSpPr>
          <p:cNvPr id="52"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noProof="0" dirty="0">
                <a:solidFill>
                  <a:prstClr val="black">
                    <a:tint val="75000"/>
                  </a:prstClr>
                </a:solidFill>
                <a:latin typeface="Calibri" panose="020F0502020204030204"/>
                <a:ea typeface="游ゴシック" panose="020B0400000000000000" pitchFamily="50" charset="-128"/>
              </a:rPr>
              <a:t>15</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14" name="テキスト ボックス 13">
            <a:extLst>
              <a:ext uri="{FF2B5EF4-FFF2-40B4-BE49-F238E27FC236}">
                <a16:creationId xmlns:a16="http://schemas.microsoft.com/office/drawing/2014/main" id="{B02F3C22-1443-46B7-A977-04475234F08A}"/>
              </a:ext>
            </a:extLst>
          </p:cNvPr>
          <p:cNvSpPr txBox="1"/>
          <p:nvPr/>
        </p:nvSpPr>
        <p:spPr>
          <a:xfrm>
            <a:off x="270312" y="621787"/>
            <a:ext cx="9540000" cy="430887"/>
          </a:xfrm>
          <a:prstGeom prst="rect">
            <a:avLst/>
          </a:prstGeom>
          <a:noFill/>
          <a:ln w="6350">
            <a:noFill/>
            <a:prstDash val="dash"/>
          </a:ln>
        </p:spPr>
        <p:txBody>
          <a:bodyPr wrap="square">
            <a:spAutoFit/>
          </a:bodyPr>
          <a:lstStyle/>
          <a:p>
            <a:pPr lvl="0">
              <a:defRPr/>
            </a:pPr>
            <a:r>
              <a:rPr lang="ja-JP" altLang="en-US" sz="1050" dirty="0">
                <a:latin typeface="BIZ UDPゴシック" panose="020B0400000000000000" pitchFamily="50" charset="-128"/>
                <a:ea typeface="BIZ UDPゴシック" panose="020B0400000000000000" pitchFamily="50" charset="-128"/>
              </a:rPr>
              <a:t>　</a:t>
            </a:r>
            <a:r>
              <a:rPr lang="ja-JP" altLang="en-US" sz="1100" dirty="0">
                <a:solidFill>
                  <a:prstClr val="black"/>
                </a:solidFill>
                <a:latin typeface="BIZ UDPゴシック" panose="020B0400000000000000" pitchFamily="50" charset="-128"/>
                <a:ea typeface="BIZ UDPゴシック" panose="020B0400000000000000" pitchFamily="50" charset="-128"/>
              </a:rPr>
              <a:t>官民が連携し、万博来訪者向けの</a:t>
            </a:r>
            <a:r>
              <a:rPr lang="en-US" altLang="ja-JP" sz="1100" dirty="0">
                <a:solidFill>
                  <a:prstClr val="black"/>
                </a:solidFill>
                <a:latin typeface="BIZ UDPゴシック" panose="020B0400000000000000" pitchFamily="50" charset="-128"/>
                <a:ea typeface="BIZ UDPゴシック" panose="020B0400000000000000" pitchFamily="50" charset="-128"/>
              </a:rPr>
              <a:t>MaaS</a:t>
            </a:r>
            <a:r>
              <a:rPr lang="ja-JP" altLang="en-US" sz="1100" dirty="0">
                <a:solidFill>
                  <a:prstClr val="black"/>
                </a:solidFill>
                <a:latin typeface="BIZ UDPゴシック" panose="020B0400000000000000" pitchFamily="50" charset="-128"/>
                <a:ea typeface="BIZ UDPゴシック" panose="020B0400000000000000" pitchFamily="50" charset="-128"/>
              </a:rPr>
              <a:t>を構築。万博会場までの効率的な移動手段や観光案内、乗車券、万博チケットの購入なども一つのアプリで完結。ストレスフリーな移動の実現と、関西一円への周遊を促進する。</a:t>
            </a:r>
          </a:p>
        </p:txBody>
      </p:sp>
      <p:sp>
        <p:nvSpPr>
          <p:cNvPr id="16" name="テキスト ボックス 15">
            <a:extLst>
              <a:ext uri="{FF2B5EF4-FFF2-40B4-BE49-F238E27FC236}">
                <a16:creationId xmlns:a16="http://schemas.microsoft.com/office/drawing/2014/main" id="{233774CE-BB03-49E5-94E8-1F2C71E354FD}"/>
              </a:ext>
            </a:extLst>
          </p:cNvPr>
          <p:cNvSpPr txBox="1"/>
          <p:nvPr/>
        </p:nvSpPr>
        <p:spPr>
          <a:xfrm>
            <a:off x="4389992" y="4318490"/>
            <a:ext cx="1562104" cy="342923"/>
          </a:xfrm>
          <a:prstGeom prst="rect">
            <a:avLst/>
          </a:prstGeom>
          <a:noFill/>
        </p:spPr>
        <p:txBody>
          <a:bodyPr wrap="square" lIns="0" tIns="0" rIns="0" bIns="0" rtlCol="0" anchor="ctr" anchorCtr="0">
            <a:noAutofit/>
          </a:bodyPr>
          <a:lstStyle/>
          <a:p>
            <a:r>
              <a:rPr lang="ja-JP" altLang="en-US" sz="800" b="1" dirty="0">
                <a:latin typeface="BIZ UDPゴシック" panose="020B0400000000000000" pitchFamily="50" charset="-128"/>
                <a:ea typeface="BIZ UDPゴシック" panose="020B0400000000000000" pitchFamily="50" charset="-128"/>
                <a:cs typeface="Meiryo UI" panose="020B0604030504040204" pitchFamily="50" charset="-128"/>
              </a:rPr>
              <a:t>▲</a:t>
            </a:r>
            <a:r>
              <a:rPr lang="en-US" altLang="ja-JP" sz="800" b="1" dirty="0">
                <a:latin typeface="BIZ UDPゴシック" panose="020B0400000000000000" pitchFamily="50" charset="-128"/>
                <a:ea typeface="BIZ UDPゴシック" panose="020B0400000000000000" pitchFamily="50" charset="-128"/>
                <a:cs typeface="Meiryo UI" panose="020B0604030504040204" pitchFamily="50" charset="-128"/>
              </a:rPr>
              <a:t>MaaS</a:t>
            </a:r>
            <a:r>
              <a:rPr lang="ja-JP" altLang="en-US" sz="800" b="1" dirty="0">
                <a:latin typeface="BIZ UDPゴシック" panose="020B0400000000000000" pitchFamily="50" charset="-128"/>
                <a:ea typeface="BIZ UDPゴシック" panose="020B0400000000000000" pitchFamily="50" charset="-128"/>
                <a:cs typeface="Meiryo UI" panose="020B0604030504040204" pitchFamily="50" charset="-128"/>
              </a:rPr>
              <a:t>活用（イメージ）</a:t>
            </a:r>
            <a:endParaRPr lang="en-US" altLang="ja-JP" sz="800" dirty="0">
              <a:latin typeface="BIZ UDPゴシック" panose="020B0400000000000000" pitchFamily="50" charset="-128"/>
              <a:ea typeface="BIZ UDPゴシック" panose="020B0400000000000000" pitchFamily="50" charset="-128"/>
              <a:cs typeface="Meiryo UI" panose="020B0604030504040204" pitchFamily="50" charset="-128"/>
            </a:endParaRPr>
          </a:p>
        </p:txBody>
      </p:sp>
      <p:grpSp>
        <p:nvGrpSpPr>
          <p:cNvPr id="17" name="グループ化 16"/>
          <p:cNvGrpSpPr/>
          <p:nvPr/>
        </p:nvGrpSpPr>
        <p:grpSpPr>
          <a:xfrm>
            <a:off x="3618047" y="2684214"/>
            <a:ext cx="2681702" cy="1594250"/>
            <a:chOff x="4613672" y="3194770"/>
            <a:chExt cx="2588987" cy="1594250"/>
          </a:xfrm>
        </p:grpSpPr>
        <p:sp>
          <p:nvSpPr>
            <p:cNvPr id="18" name="円形吹き出し 17"/>
            <p:cNvSpPr>
              <a:spLocks noChangeAspect="1"/>
            </p:cNvSpPr>
            <p:nvPr/>
          </p:nvSpPr>
          <p:spPr>
            <a:xfrm>
              <a:off x="5689474" y="3504787"/>
              <a:ext cx="1022026" cy="1060489"/>
            </a:xfrm>
            <a:prstGeom prst="wedgeEllipseCallout">
              <a:avLst>
                <a:gd name="adj1" fmla="val -59191"/>
                <a:gd name="adj2" fmla="val -11272"/>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90" b="0" i="0" u="none" strike="noStrike" kern="1200" cap="none" spc="0" normalizeH="0" baseline="0" noProof="0" dirty="0">
                <a:ln>
                  <a:noFill/>
                </a:ln>
                <a:solidFill>
                  <a:schemeClr val="tx1"/>
                </a:solidFill>
                <a:effectLst/>
                <a:uLnTx/>
                <a:uFillTx/>
                <a:latin typeface="Calibri" panose="020F0502020204030204"/>
                <a:ea typeface="游ゴシック" panose="020B0400000000000000" pitchFamily="50" charset="-128"/>
                <a:cs typeface="+mn-cs"/>
              </a:endParaRPr>
            </a:p>
          </p:txBody>
        </p:sp>
        <p:pic>
          <p:nvPicPr>
            <p:cNvPr id="19" name="図 1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4613672" y="3707618"/>
              <a:ext cx="467357" cy="644828"/>
            </a:xfrm>
            <a:prstGeom prst="rect">
              <a:avLst/>
            </a:prstGeom>
          </p:spPr>
        </p:pic>
        <p:pic>
          <p:nvPicPr>
            <p:cNvPr id="20" name="図 1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09006" y="3574552"/>
              <a:ext cx="321477" cy="443553"/>
            </a:xfrm>
            <a:prstGeom prst="rect">
              <a:avLst/>
            </a:prstGeom>
          </p:spPr>
        </p:pic>
        <p:sp>
          <p:nvSpPr>
            <p:cNvPr id="21" name="テキスト ボックス 20"/>
            <p:cNvSpPr txBox="1"/>
            <p:nvPr/>
          </p:nvSpPr>
          <p:spPr>
            <a:xfrm>
              <a:off x="6221633" y="3290197"/>
              <a:ext cx="981026"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・観光スポット</a:t>
              </a:r>
            </a:p>
          </p:txBody>
        </p:sp>
        <p:pic>
          <p:nvPicPr>
            <p:cNvPr id="22" name="図 2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00723" y="3524000"/>
              <a:ext cx="688750" cy="950291"/>
            </a:xfrm>
            <a:prstGeom prst="rect">
              <a:avLst/>
            </a:prstGeom>
          </p:spPr>
        </p:pic>
        <p:pic>
          <p:nvPicPr>
            <p:cNvPr id="23" name="図 22"/>
            <p:cNvPicPr>
              <a:picLocks noChangeAspect="1"/>
            </p:cNvPicPr>
            <p:nvPr/>
          </p:nvPicPr>
          <p:blipFill rotWithShape="1">
            <a:blip r:embed="rId6" cstate="email">
              <a:extLst>
                <a:ext uri="{28A0092B-C50C-407E-A947-70E740481C1C}">
                  <a14:useLocalDpi xmlns:a14="http://schemas.microsoft.com/office/drawing/2010/main"/>
                </a:ext>
              </a:extLst>
            </a:blip>
            <a:srcRect l="882" t="35978" r="75735" b="29138"/>
            <a:stretch/>
          </p:blipFill>
          <p:spPr>
            <a:xfrm>
              <a:off x="5775813" y="3548891"/>
              <a:ext cx="546853" cy="484016"/>
            </a:xfrm>
            <a:prstGeom prst="rect">
              <a:avLst/>
            </a:prstGeom>
            <a:ln>
              <a:solidFill>
                <a:schemeClr val="tx1">
                  <a:lumMod val="50000"/>
                  <a:lumOff val="50000"/>
                </a:schemeClr>
              </a:solidFill>
            </a:ln>
          </p:spPr>
        </p:pic>
        <p:pic>
          <p:nvPicPr>
            <p:cNvPr id="25" name="図 2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flipH="1">
              <a:off x="5511042" y="4059066"/>
              <a:ext cx="395525" cy="349600"/>
            </a:xfrm>
            <a:prstGeom prst="rect">
              <a:avLst/>
            </a:prstGeom>
          </p:spPr>
        </p:pic>
        <p:pic>
          <p:nvPicPr>
            <p:cNvPr id="26" name="図 2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16885" y="3984360"/>
              <a:ext cx="450141" cy="526301"/>
            </a:xfrm>
            <a:prstGeom prst="rect">
              <a:avLst/>
            </a:prstGeom>
          </p:spPr>
        </p:pic>
        <p:sp>
          <p:nvSpPr>
            <p:cNvPr id="27" name="テキスト ボックス 26"/>
            <p:cNvSpPr txBox="1"/>
            <p:nvPr/>
          </p:nvSpPr>
          <p:spPr>
            <a:xfrm>
              <a:off x="6230581" y="4533124"/>
              <a:ext cx="780631" cy="20995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・交通情報</a:t>
              </a:r>
              <a:endParaRPr kumimoji="1" lang="en-US" altLang="ja-JP"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p:txBody>
        </p:sp>
        <p:sp>
          <p:nvSpPr>
            <p:cNvPr id="28" name="テキスト ボックス 27"/>
            <p:cNvSpPr txBox="1"/>
            <p:nvPr/>
          </p:nvSpPr>
          <p:spPr>
            <a:xfrm>
              <a:off x="5237708" y="3194770"/>
              <a:ext cx="1049987"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・万博チケット</a:t>
              </a:r>
              <a:endParaRPr kumimoji="1" lang="en-US" altLang="ja-JP"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・混雑状況</a:t>
              </a:r>
              <a:endParaRPr kumimoji="1" lang="en-US" altLang="ja-JP"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p:txBody>
        </p:sp>
        <p:sp>
          <p:nvSpPr>
            <p:cNvPr id="29" name="テキスト ボックス 28"/>
            <p:cNvSpPr txBox="1"/>
            <p:nvPr/>
          </p:nvSpPr>
          <p:spPr>
            <a:xfrm>
              <a:off x="5444021" y="4542799"/>
              <a:ext cx="772491"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r>
                <a:rPr kumimoji="1" lang="ja-JP" altLang="en-US" sz="1000" dirty="0">
                  <a:latin typeface="BIZ UDPゴシック" panose="020B0400000000000000" pitchFamily="50" charset="-128"/>
                  <a:ea typeface="BIZ UDPゴシック" panose="020B0400000000000000" pitchFamily="50" charset="-128"/>
                </a:rPr>
                <a:t>道路</a:t>
              </a:r>
              <a:r>
                <a:rPr kumimoji="1" lang="ja-JP" altLang="en-US"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情報</a:t>
              </a:r>
              <a:endParaRPr kumimoji="1" lang="en-US" altLang="ja-JP"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p:txBody>
        </p:sp>
        <p:pic>
          <p:nvPicPr>
            <p:cNvPr id="30" name="図 29" descr="画面の領域"/>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975671" y="4152508"/>
              <a:ext cx="310770" cy="378962"/>
            </a:xfrm>
            <a:prstGeom prst="rect">
              <a:avLst/>
            </a:prstGeom>
          </p:spPr>
        </p:pic>
      </p:grpSp>
      <p:sp>
        <p:nvSpPr>
          <p:cNvPr id="31" name="正方形/長方形 30"/>
          <p:cNvSpPr/>
          <p:nvPr/>
        </p:nvSpPr>
        <p:spPr>
          <a:xfrm>
            <a:off x="280329" y="5073699"/>
            <a:ext cx="9514939" cy="412833"/>
          </a:xfrm>
          <a:prstGeom prst="rect">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lvl="0" defTabSz="959937">
              <a:defRPr/>
            </a:pPr>
            <a:r>
              <a:rPr kumimoji="1" lang="ja-JP" altLang="en-US" sz="900" dirty="0">
                <a:solidFill>
                  <a:schemeClr val="tx1"/>
                </a:solidFill>
                <a:latin typeface="BIZ UDPゴシック" panose="020B0400000000000000" pitchFamily="50" charset="-128"/>
                <a:ea typeface="BIZ UDPゴシック" panose="020B0400000000000000" pitchFamily="50" charset="-128"/>
              </a:rPr>
              <a:t>＊</a:t>
            </a:r>
            <a:r>
              <a:rPr kumimoji="1" lang="en-US" altLang="ja-JP" sz="900" dirty="0">
                <a:solidFill>
                  <a:schemeClr val="tx1"/>
                </a:solidFill>
                <a:latin typeface="BIZ UDPゴシック" panose="020B0400000000000000" pitchFamily="50" charset="-128"/>
                <a:ea typeface="BIZ UDPゴシック" panose="020B0400000000000000" pitchFamily="50" charset="-128"/>
              </a:rPr>
              <a:t>MaaS:</a:t>
            </a:r>
            <a:r>
              <a:rPr kumimoji="1" lang="ja-JP" altLang="en-US" sz="900" dirty="0">
                <a:solidFill>
                  <a:schemeClr val="tx1"/>
                </a:solidFill>
                <a:latin typeface="BIZ UDPゴシック" panose="020B0400000000000000" pitchFamily="50" charset="-128"/>
                <a:ea typeface="BIZ UDPゴシック" panose="020B0400000000000000" pitchFamily="50" charset="-128"/>
              </a:rPr>
              <a:t>様々な移動手段の予約や決済などを一体的に提供するサービス</a:t>
            </a:r>
            <a:endParaRPr kumimoji="1" lang="en-US" altLang="ja-JP" sz="900" dirty="0">
              <a:solidFill>
                <a:schemeClr val="tx1"/>
              </a:solidFill>
              <a:latin typeface="BIZ UDPゴシック" panose="020B0400000000000000" pitchFamily="50" charset="-128"/>
              <a:ea typeface="BIZ UDPゴシック" panose="020B0400000000000000" pitchFamily="50" charset="-128"/>
            </a:endParaRPr>
          </a:p>
          <a:p>
            <a:pPr marL="85725" lvl="0" indent="-85725" defTabSz="959937">
              <a:defRPr/>
            </a:pPr>
            <a:r>
              <a:rPr kumimoji="1" lang="ja-JP" altLang="en-US" sz="900" dirty="0">
                <a:solidFill>
                  <a:schemeClr val="tx1"/>
                </a:solidFill>
                <a:latin typeface="BIZ UDPゴシック" panose="020B0400000000000000" pitchFamily="50" charset="-128"/>
                <a:ea typeface="BIZ UDPゴシック" panose="020B0400000000000000" pitchFamily="50" charset="-128"/>
              </a:rPr>
              <a:t>＊</a:t>
            </a:r>
            <a:r>
              <a:rPr kumimoji="1" lang="en-US" altLang="ja-JP" sz="900" dirty="0">
                <a:solidFill>
                  <a:schemeClr val="tx1"/>
                </a:solidFill>
                <a:latin typeface="BIZ UDPゴシック" panose="020B0400000000000000" pitchFamily="50" charset="-128"/>
                <a:ea typeface="BIZ UDPゴシック" panose="020B0400000000000000" pitchFamily="50" charset="-128"/>
              </a:rPr>
              <a:t>AI</a:t>
            </a:r>
            <a:r>
              <a:rPr kumimoji="1" lang="ja-JP" altLang="en-US" sz="900" dirty="0">
                <a:solidFill>
                  <a:schemeClr val="tx1"/>
                </a:solidFill>
                <a:latin typeface="BIZ UDPゴシック" panose="020B0400000000000000" pitchFamily="50" charset="-128"/>
                <a:ea typeface="BIZ UDPゴシック" panose="020B0400000000000000" pitchFamily="50" charset="-128"/>
              </a:rPr>
              <a:t>オンデマンド交通：利用者の予約に対して</a:t>
            </a:r>
            <a:r>
              <a:rPr kumimoji="1" lang="en-US" altLang="ja-JP" sz="900" dirty="0">
                <a:solidFill>
                  <a:schemeClr val="tx1"/>
                </a:solidFill>
                <a:latin typeface="BIZ UDPゴシック" panose="020B0400000000000000" pitchFamily="50" charset="-128"/>
                <a:ea typeface="BIZ UDPゴシック" panose="020B0400000000000000" pitchFamily="50" charset="-128"/>
              </a:rPr>
              <a:t>AI</a:t>
            </a:r>
            <a:r>
              <a:rPr kumimoji="1" lang="ja-JP" altLang="en-US" sz="900" dirty="0">
                <a:solidFill>
                  <a:schemeClr val="tx1"/>
                </a:solidFill>
                <a:latin typeface="BIZ UDPゴシック" panose="020B0400000000000000" pitchFamily="50" charset="-128"/>
                <a:ea typeface="BIZ UDPゴシック" panose="020B0400000000000000" pitchFamily="50" charset="-128"/>
              </a:rPr>
              <a:t>による最適な運行ルート、配車をリアルタイムに行う輸送サービス</a:t>
            </a:r>
            <a:endParaRPr kumimoji="1" lang="en-US" altLang="ja-JP" sz="9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952496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a:extLst>
              <a:ext uri="{FF2B5EF4-FFF2-40B4-BE49-F238E27FC236}">
                <a16:creationId xmlns:a16="http://schemas.microsoft.com/office/drawing/2014/main" id="{731D8736-1F24-4DDD-BAE5-3D26FC93D64E}"/>
              </a:ext>
            </a:extLst>
          </p:cNvPr>
          <p:cNvGraphicFramePr>
            <a:graphicFrameLocks noGrp="1"/>
          </p:cNvGraphicFramePr>
          <p:nvPr>
            <p:extLst>
              <p:ext uri="{D42A27DB-BD31-4B8C-83A1-F6EECF244321}">
                <p14:modId xmlns:p14="http://schemas.microsoft.com/office/powerpoint/2010/main" val="1593046625"/>
              </p:ext>
            </p:extLst>
          </p:nvPr>
        </p:nvGraphicFramePr>
        <p:xfrm>
          <a:off x="280329" y="1753163"/>
          <a:ext cx="9540000" cy="4632648"/>
        </p:xfrm>
        <a:graphic>
          <a:graphicData uri="http://schemas.openxmlformats.org/drawingml/2006/table">
            <a:tbl>
              <a:tblPr>
                <a:tableStyleId>{2D5ABB26-0587-4C30-8999-92F81FD0307C}</a:tableStyleId>
              </a:tblPr>
              <a:tblGrid>
                <a:gridCol w="3180000">
                  <a:extLst>
                    <a:ext uri="{9D8B030D-6E8A-4147-A177-3AD203B41FA5}">
                      <a16:colId xmlns:a16="http://schemas.microsoft.com/office/drawing/2014/main" val="901775203"/>
                    </a:ext>
                  </a:extLst>
                </a:gridCol>
                <a:gridCol w="3180000">
                  <a:extLst>
                    <a:ext uri="{9D8B030D-6E8A-4147-A177-3AD203B41FA5}">
                      <a16:colId xmlns:a16="http://schemas.microsoft.com/office/drawing/2014/main" val="2895380761"/>
                    </a:ext>
                  </a:extLst>
                </a:gridCol>
                <a:gridCol w="3180000">
                  <a:extLst>
                    <a:ext uri="{9D8B030D-6E8A-4147-A177-3AD203B41FA5}">
                      <a16:colId xmlns:a16="http://schemas.microsoft.com/office/drawing/2014/main" val="925580270"/>
                    </a:ext>
                  </a:extLst>
                </a:gridCol>
              </a:tblGrid>
              <a:tr h="4632648">
                <a:tc>
                  <a:txBody>
                    <a:bodyPr/>
                    <a:lstStyle/>
                    <a:p>
                      <a:pPr marL="0" indent="0" defTabSz="443194">
                        <a:lnSpc>
                          <a:spcPct val="100000"/>
                        </a:lnSpc>
                        <a:spcBef>
                          <a:spcPts val="0"/>
                        </a:spcBef>
                        <a:spcAft>
                          <a:spcPts val="0"/>
                        </a:spcAft>
                        <a:defRPr/>
                      </a:pPr>
                      <a:r>
                        <a:rPr lang="ja-JP" altLang="en-US" sz="1300" b="1" dirty="0">
                          <a:solidFill>
                            <a:schemeClr val="tx1"/>
                          </a:solidFill>
                          <a:latin typeface="BIZ UDPゴシック" panose="020B0400000000000000" pitchFamily="50" charset="-128"/>
                          <a:ea typeface="BIZ UDPゴシック" panose="020B0400000000000000" pitchFamily="50" charset="-128"/>
                        </a:rPr>
                        <a:t>□</a:t>
                      </a:r>
                      <a:r>
                        <a:rPr lang="en-US" altLang="ja-JP" sz="1300" b="1" u="none" dirty="0">
                          <a:solidFill>
                            <a:schemeClr val="tx1"/>
                          </a:solidFill>
                          <a:latin typeface="BIZ UDPゴシック" panose="020B0400000000000000" pitchFamily="50" charset="-128"/>
                          <a:ea typeface="BIZ UDPゴシック" panose="020B0400000000000000" pitchFamily="50" charset="-128"/>
                        </a:rPr>
                        <a:t>EV</a:t>
                      </a:r>
                      <a:r>
                        <a:rPr lang="ja-JP" altLang="en-US" sz="1300" b="1" u="none" dirty="0">
                          <a:solidFill>
                            <a:schemeClr val="tx1"/>
                          </a:solidFill>
                          <a:latin typeface="BIZ UDPゴシック" panose="020B0400000000000000" pitchFamily="50" charset="-128"/>
                          <a:ea typeface="BIZ UDPゴシック" panose="020B0400000000000000" pitchFamily="50" charset="-128"/>
                        </a:rPr>
                        <a:t>・</a:t>
                      </a:r>
                      <a:r>
                        <a:rPr lang="en-US" altLang="ja-JP" sz="1300" b="1" u="none" dirty="0">
                          <a:solidFill>
                            <a:schemeClr val="tx1"/>
                          </a:solidFill>
                          <a:latin typeface="BIZ UDPゴシック" panose="020B0400000000000000" pitchFamily="50" charset="-128"/>
                          <a:ea typeface="BIZ UDPゴシック" panose="020B0400000000000000" pitchFamily="50" charset="-128"/>
                        </a:rPr>
                        <a:t>FC</a:t>
                      </a:r>
                      <a:r>
                        <a:rPr lang="ja-JP" altLang="en-US" sz="1300" b="1" u="none" dirty="0">
                          <a:solidFill>
                            <a:schemeClr val="tx1"/>
                          </a:solidFill>
                          <a:latin typeface="BIZ UDPゴシック" panose="020B0400000000000000" pitchFamily="50" charset="-128"/>
                          <a:ea typeface="BIZ UDPゴシック" panose="020B0400000000000000" pitchFamily="50" charset="-128"/>
                        </a:rPr>
                        <a:t>バスの導入数</a:t>
                      </a:r>
                    </a:p>
                    <a:p>
                      <a:pPr marL="0" marR="0" lvl="0" indent="0" algn="l" defTabSz="443194" rtl="0" eaLnBrk="1" fontAlgn="auto" latinLnBrk="0" hangingPunct="1">
                        <a:lnSpc>
                          <a:spcPct val="100000"/>
                        </a:lnSpc>
                        <a:spcBef>
                          <a:spcPts val="0"/>
                        </a:spcBef>
                        <a:spcAft>
                          <a:spcPts val="0"/>
                        </a:spcAft>
                        <a:buClrTx/>
                        <a:buSzTx/>
                        <a:buFontTx/>
                        <a:buNone/>
                        <a:tabLst/>
                        <a:defRPr/>
                      </a:pPr>
                      <a:r>
                        <a:rPr lang="ja-JP" altLang="en-US" sz="1100" b="1" u="none" dirty="0">
                          <a:solidFill>
                            <a:schemeClr val="tx1"/>
                          </a:solidFill>
                          <a:latin typeface="BIZ UDPゴシック" panose="020B0400000000000000" pitchFamily="50" charset="-128"/>
                          <a:ea typeface="BIZ UDPゴシック" panose="020B0400000000000000" pitchFamily="50" charset="-128"/>
                        </a:rPr>
                        <a:t>　</a:t>
                      </a:r>
                      <a:r>
                        <a:rPr lang="zh-TW" altLang="en-US" sz="1300" b="1" u="none" dirty="0">
                          <a:solidFill>
                            <a:schemeClr val="tx1"/>
                          </a:solidFill>
                          <a:latin typeface="BIZ UDPゴシック" panose="020B0400000000000000" pitchFamily="50" charset="-128"/>
                          <a:ea typeface="BIZ UDPゴシック" panose="020B0400000000000000" pitchFamily="50" charset="-128"/>
                        </a:rPr>
                        <a:t>府市補助活用</a:t>
                      </a:r>
                      <a:r>
                        <a:rPr lang="ja-JP" altLang="en-US" sz="1300" b="1" u="none" dirty="0">
                          <a:solidFill>
                            <a:schemeClr val="tx1"/>
                          </a:solidFill>
                          <a:latin typeface="BIZ UDPゴシック" panose="020B0400000000000000" pitchFamily="50" charset="-128"/>
                          <a:ea typeface="BIZ UDPゴシック" panose="020B0400000000000000" pitchFamily="50" charset="-128"/>
                        </a:rPr>
                        <a:t>で</a:t>
                      </a:r>
                      <a:r>
                        <a:rPr lang="en-US" altLang="ja-JP" sz="1300" b="1" u="none" dirty="0">
                          <a:solidFill>
                            <a:schemeClr val="tx1"/>
                          </a:solidFill>
                          <a:latin typeface="BIZ UDPゴシック" panose="020B0400000000000000" pitchFamily="50" charset="-128"/>
                          <a:ea typeface="BIZ UDPゴシック" panose="020B0400000000000000" pitchFamily="50" charset="-128"/>
                        </a:rPr>
                        <a:t>57</a:t>
                      </a:r>
                      <a:r>
                        <a:rPr lang="ja-JP" altLang="en-US" sz="1300" b="1" u="none" dirty="0">
                          <a:solidFill>
                            <a:schemeClr val="tx1"/>
                          </a:solidFill>
                          <a:latin typeface="BIZ UDPゴシック" panose="020B0400000000000000" pitchFamily="50" charset="-128"/>
                          <a:ea typeface="BIZ UDPゴシック" panose="020B0400000000000000" pitchFamily="50" charset="-128"/>
                        </a:rPr>
                        <a:t>台</a:t>
                      </a:r>
                      <a:endParaRPr lang="en-US" altLang="ja-JP" sz="1300" b="1" u="none"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443194" rtl="0" eaLnBrk="1" fontAlgn="auto" latinLnBrk="0" hangingPunct="1">
                        <a:lnSpc>
                          <a:spcPct val="100000"/>
                        </a:lnSpc>
                        <a:spcBef>
                          <a:spcPts val="0"/>
                        </a:spcBef>
                        <a:spcAft>
                          <a:spcPts val="0"/>
                        </a:spcAft>
                        <a:buClrTx/>
                        <a:buSzTx/>
                        <a:buFontTx/>
                        <a:buNone/>
                        <a:tabLst/>
                        <a:defRPr/>
                      </a:pPr>
                      <a:r>
                        <a:rPr lang="ja-JP" altLang="en-US" sz="1300" b="1" u="none" dirty="0">
                          <a:solidFill>
                            <a:schemeClr val="tx1"/>
                          </a:solidFill>
                          <a:latin typeface="BIZ UDPゴシック" panose="020B0400000000000000" pitchFamily="50" charset="-128"/>
                          <a:ea typeface="BIZ UDPゴシック" panose="020B0400000000000000" pitchFamily="50" charset="-128"/>
                        </a:rPr>
                        <a:t>　（</a:t>
                      </a:r>
                      <a:r>
                        <a:rPr lang="en-US" altLang="ja-JP" sz="1300" b="1" u="none" dirty="0">
                          <a:solidFill>
                            <a:schemeClr val="tx1"/>
                          </a:solidFill>
                          <a:latin typeface="BIZ UDPゴシック" panose="020B0400000000000000" pitchFamily="50" charset="-128"/>
                          <a:ea typeface="BIZ UDPゴシック" panose="020B0400000000000000" pitchFamily="50" charset="-128"/>
                        </a:rPr>
                        <a:t>2022</a:t>
                      </a:r>
                      <a:r>
                        <a:rPr lang="ja-JP" altLang="en-US" sz="1300" b="1" u="none" dirty="0">
                          <a:solidFill>
                            <a:schemeClr val="tx1"/>
                          </a:solidFill>
                          <a:latin typeface="BIZ UDPゴシック" panose="020B0400000000000000" pitchFamily="50" charset="-128"/>
                          <a:ea typeface="BIZ UDPゴシック" panose="020B0400000000000000" pitchFamily="50" charset="-128"/>
                        </a:rPr>
                        <a:t>・</a:t>
                      </a:r>
                      <a:r>
                        <a:rPr lang="en-US" altLang="ja-JP" sz="1300" b="1" u="none" dirty="0">
                          <a:solidFill>
                            <a:schemeClr val="tx1"/>
                          </a:solidFill>
                          <a:latin typeface="BIZ UDPゴシック" panose="020B0400000000000000" pitchFamily="50" charset="-128"/>
                          <a:ea typeface="BIZ UDPゴシック" panose="020B0400000000000000" pitchFamily="50" charset="-128"/>
                        </a:rPr>
                        <a:t>2023</a:t>
                      </a:r>
                      <a:r>
                        <a:rPr lang="ja-JP" altLang="en-US" sz="1300" b="1" u="none" dirty="0">
                          <a:solidFill>
                            <a:schemeClr val="tx1"/>
                          </a:solidFill>
                          <a:latin typeface="BIZ UDPゴシック" panose="020B0400000000000000" pitchFamily="50" charset="-128"/>
                          <a:ea typeface="BIZ UDPゴシック" panose="020B0400000000000000" pitchFamily="50" charset="-128"/>
                        </a:rPr>
                        <a:t>年度府市補助実績）</a:t>
                      </a:r>
                      <a:endParaRPr lang="ja-JP" altLang="en-US" sz="1050" b="1" u="none"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u="none" dirty="0">
                          <a:solidFill>
                            <a:schemeClr val="tx1"/>
                          </a:solidFill>
                          <a:latin typeface="BIZ UDPゴシック" panose="020B0400000000000000" pitchFamily="50" charset="-128"/>
                          <a:ea typeface="BIZ UDPゴシック" panose="020B0400000000000000" pitchFamily="50" charset="-128"/>
                        </a:rPr>
                        <a:t>・ディーゼルバスと比較して以下のとおり高額</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a:cs typeface="+mn-cs"/>
                        </a:rPr>
                        <a:t>の　</a:t>
                      </a:r>
                      <a:endPar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a:cs typeface="+mn-cs"/>
                      </a:endParaRPr>
                    </a:p>
                    <a:p>
                      <a:pPr marL="0" indent="0">
                        <a:lnSpc>
                          <a:spcPct val="100000"/>
                        </a:lnSpc>
                        <a:spcBef>
                          <a:spcPts val="0"/>
                        </a:spcBef>
                        <a:spcAft>
                          <a:spcPts val="0"/>
                        </a:spcAft>
                        <a:defRPr/>
                      </a:pPr>
                      <a:r>
                        <a:rPr kumimoji="1" lang="ja-JP" altLang="en-US" sz="1100" b="0" i="0" u="none" strike="noStrike" kern="1200" cap="none" spc="0" normalizeH="0" baseline="0" noProof="0">
                          <a:ln>
                            <a:noFill/>
                          </a:ln>
                          <a:solidFill>
                            <a:schemeClr val="tx1"/>
                          </a:solidFill>
                          <a:effectLst/>
                          <a:uLnTx/>
                          <a:uFillTx/>
                          <a:latin typeface="BIZ UDPゴシック" panose="020B0400000000000000" pitchFamily="50" charset="-128"/>
                          <a:ea typeface="BIZ UDPゴシック"/>
                          <a:cs typeface="+mn-cs"/>
                        </a:rPr>
                        <a:t> ため</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a:cs typeface="+mn-cs"/>
                        </a:rPr>
                        <a:t>、事業者の買い替えを支援</a:t>
                      </a:r>
                      <a:endParaRPr kumimoji="1" lang="en-US" altLang="ja-JP" sz="1100" b="0" i="0" u="none" strike="sngStrike" kern="1200" cap="none" spc="0" normalizeH="0" baseline="0" noProof="0" dirty="0">
                        <a:ln>
                          <a:noFill/>
                        </a:ln>
                        <a:solidFill>
                          <a:schemeClr val="tx1"/>
                        </a:solidFill>
                        <a:effectLst/>
                        <a:uLnTx/>
                        <a:uFillTx/>
                        <a:latin typeface="BIZ UDPゴシック" panose="020B0400000000000000" pitchFamily="50" charset="-128"/>
                        <a:ea typeface="BIZ UDPゴシック"/>
                        <a:cs typeface="+mn-cs"/>
                      </a:endParaRPr>
                    </a:p>
                    <a:p>
                      <a:pPr marL="0" indent="0">
                        <a:lnSpc>
                          <a:spcPct val="100000"/>
                        </a:lnSpc>
                        <a:spcBef>
                          <a:spcPts val="0"/>
                        </a:spcBef>
                        <a:spcAft>
                          <a:spcPts val="0"/>
                        </a:spcAft>
                        <a:defRPr/>
                      </a:pPr>
                      <a:r>
                        <a:rPr lang="ja-JP" altLang="en-US" sz="1100" u="none" dirty="0">
                          <a:solidFill>
                            <a:schemeClr val="tx1"/>
                          </a:solidFill>
                          <a:latin typeface="BIZ UDPゴシック" panose="020B0400000000000000" pitchFamily="50" charset="-128"/>
                          <a:ea typeface="BIZ UDPゴシック" panose="020B0400000000000000" pitchFamily="50" charset="-128"/>
                        </a:rPr>
                        <a:t>　 　</a:t>
                      </a:r>
                      <a:r>
                        <a:rPr lang="en-US" altLang="ja-JP" sz="1100" u="none" dirty="0">
                          <a:solidFill>
                            <a:schemeClr val="tx1"/>
                          </a:solidFill>
                          <a:latin typeface="BIZ UDPゴシック" panose="020B0400000000000000" pitchFamily="50" charset="-128"/>
                          <a:ea typeface="BIZ UDPゴシック" panose="020B0400000000000000" pitchFamily="50" charset="-128"/>
                        </a:rPr>
                        <a:t>EV</a:t>
                      </a:r>
                      <a:r>
                        <a:rPr lang="ja-JP" altLang="en-US" sz="1100" u="none" dirty="0">
                          <a:solidFill>
                            <a:schemeClr val="tx1"/>
                          </a:solidFill>
                          <a:latin typeface="BIZ UDPゴシック" panose="020B0400000000000000" pitchFamily="50" charset="-128"/>
                          <a:ea typeface="BIZ UDPゴシック" panose="020B0400000000000000" pitchFamily="50" charset="-128"/>
                        </a:rPr>
                        <a:t>バス：約</a:t>
                      </a:r>
                      <a:r>
                        <a:rPr lang="en-US" altLang="ja-JP" sz="1100" u="none" dirty="0">
                          <a:solidFill>
                            <a:schemeClr val="tx1"/>
                          </a:solidFill>
                          <a:latin typeface="BIZ UDPゴシック" panose="020B0400000000000000" pitchFamily="50" charset="-128"/>
                          <a:ea typeface="BIZ UDPゴシック" panose="020B0400000000000000" pitchFamily="50" charset="-128"/>
                        </a:rPr>
                        <a:t>5,400</a:t>
                      </a:r>
                      <a:r>
                        <a:rPr lang="ja-JP" altLang="en-US" sz="1100" u="none" dirty="0">
                          <a:solidFill>
                            <a:schemeClr val="tx1"/>
                          </a:solidFill>
                          <a:latin typeface="BIZ UDPゴシック" panose="020B0400000000000000" pitchFamily="50" charset="-128"/>
                          <a:ea typeface="BIZ UDPゴシック" panose="020B0400000000000000" pitchFamily="50" charset="-128"/>
                        </a:rPr>
                        <a:t>万円（充電設備含む</a:t>
                      </a:r>
                      <a:r>
                        <a:rPr lang="en-US" altLang="ja-JP" sz="1100" u="none" dirty="0">
                          <a:solidFill>
                            <a:schemeClr val="tx1"/>
                          </a:solidFill>
                          <a:latin typeface="BIZ UDPゴシック" panose="020B0400000000000000" pitchFamily="50" charset="-128"/>
                          <a:ea typeface="BIZ UDPゴシック" panose="020B0400000000000000" pitchFamily="50" charset="-128"/>
                        </a:rPr>
                        <a:t>)</a:t>
                      </a:r>
                    </a:p>
                    <a:p>
                      <a:pPr marL="0" indent="0">
                        <a:lnSpc>
                          <a:spcPct val="100000"/>
                        </a:lnSpc>
                        <a:spcBef>
                          <a:spcPts val="0"/>
                        </a:spcBef>
                        <a:spcAft>
                          <a:spcPts val="0"/>
                        </a:spcAft>
                        <a:defRPr/>
                      </a:pPr>
                      <a:r>
                        <a:rPr lang="ja-JP" altLang="en-US" sz="1100" u="none" dirty="0">
                          <a:solidFill>
                            <a:schemeClr val="tx1"/>
                          </a:solidFill>
                          <a:latin typeface="BIZ UDPゴシック" panose="020B0400000000000000" pitchFamily="50" charset="-128"/>
                          <a:ea typeface="BIZ UDPゴシック" panose="020B0400000000000000" pitchFamily="50" charset="-128"/>
                        </a:rPr>
                        <a:t> 　  </a:t>
                      </a:r>
                      <a:r>
                        <a:rPr lang="en-US" altLang="ja-JP" sz="1100" u="none" dirty="0">
                          <a:solidFill>
                            <a:schemeClr val="tx1"/>
                          </a:solidFill>
                          <a:latin typeface="BIZ UDPゴシック" panose="020B0400000000000000" pitchFamily="50" charset="-128"/>
                          <a:ea typeface="BIZ UDPゴシック" panose="020B0400000000000000" pitchFamily="50" charset="-128"/>
                        </a:rPr>
                        <a:t>FC</a:t>
                      </a:r>
                      <a:r>
                        <a:rPr lang="ja-JP" altLang="en-US" sz="1100" u="none" dirty="0">
                          <a:solidFill>
                            <a:schemeClr val="tx1"/>
                          </a:solidFill>
                          <a:latin typeface="BIZ UDPゴシック" panose="020B0400000000000000" pitchFamily="50" charset="-128"/>
                          <a:ea typeface="BIZ UDPゴシック" panose="020B0400000000000000" pitchFamily="50" charset="-128"/>
                        </a:rPr>
                        <a:t>バス：約</a:t>
                      </a:r>
                      <a:r>
                        <a:rPr lang="en-US" altLang="ja-JP" sz="1100" u="none" dirty="0">
                          <a:solidFill>
                            <a:schemeClr val="tx1"/>
                          </a:solidFill>
                          <a:latin typeface="BIZ UDPゴシック" panose="020B0400000000000000" pitchFamily="50" charset="-128"/>
                          <a:ea typeface="BIZ UDPゴシック" panose="020B0400000000000000" pitchFamily="50" charset="-128"/>
                        </a:rPr>
                        <a:t>1</a:t>
                      </a:r>
                      <a:r>
                        <a:rPr lang="ja-JP" altLang="en-US" sz="1100" u="none" dirty="0">
                          <a:solidFill>
                            <a:schemeClr val="tx1"/>
                          </a:solidFill>
                          <a:latin typeface="BIZ UDPゴシック" panose="020B0400000000000000" pitchFamily="50" charset="-128"/>
                          <a:ea typeface="BIZ UDPゴシック" panose="020B0400000000000000" pitchFamily="50" charset="-128"/>
                        </a:rPr>
                        <a:t>億円</a:t>
                      </a:r>
                    </a:p>
                    <a:p>
                      <a:pPr marL="0" indent="0">
                        <a:lnSpc>
                          <a:spcPct val="100000"/>
                        </a:lnSpc>
                        <a:spcBef>
                          <a:spcPts val="0"/>
                        </a:spcBef>
                        <a:spcAft>
                          <a:spcPts val="0"/>
                        </a:spcAft>
                        <a:defRPr/>
                      </a:pPr>
                      <a:r>
                        <a:rPr lang="ja-JP" altLang="en-US" sz="1100" u="none" dirty="0">
                          <a:solidFill>
                            <a:schemeClr val="tx1"/>
                          </a:solidFill>
                          <a:latin typeface="BIZ UDPゴシック" panose="020B0400000000000000" pitchFamily="50" charset="-128"/>
                          <a:ea typeface="BIZ UDPゴシック" panose="020B0400000000000000" pitchFamily="50" charset="-128"/>
                        </a:rPr>
                        <a:t> 　  ディーゼルバス：約</a:t>
                      </a:r>
                      <a:r>
                        <a:rPr lang="en-US" altLang="ja-JP" sz="1100" u="none" dirty="0">
                          <a:solidFill>
                            <a:schemeClr val="tx1"/>
                          </a:solidFill>
                          <a:latin typeface="BIZ UDPゴシック" panose="020B0400000000000000" pitchFamily="50" charset="-128"/>
                          <a:ea typeface="BIZ UDPゴシック" panose="020B0400000000000000" pitchFamily="50" charset="-128"/>
                        </a:rPr>
                        <a:t>2,000</a:t>
                      </a:r>
                      <a:r>
                        <a:rPr lang="ja-JP" altLang="en-US" sz="1100" u="none" dirty="0">
                          <a:solidFill>
                            <a:schemeClr val="tx1"/>
                          </a:solidFill>
                          <a:latin typeface="BIZ UDPゴシック" panose="020B0400000000000000" pitchFamily="50" charset="-128"/>
                          <a:ea typeface="BIZ UDPゴシック" panose="020B0400000000000000" pitchFamily="50" charset="-128"/>
                        </a:rPr>
                        <a:t>万円　</a:t>
                      </a:r>
                      <a:endParaRPr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en-US" altLang="ja-JP" sz="1100" u="none" dirty="0">
                          <a:solidFill>
                            <a:schemeClr val="tx1"/>
                          </a:solidFill>
                          <a:latin typeface="BIZ UDPゴシック" panose="020B0400000000000000" pitchFamily="50" charset="-128"/>
                          <a:ea typeface="BIZ UDPゴシック" panose="020B0400000000000000" pitchFamily="50" charset="-128"/>
                        </a:rPr>
                        <a:t>【</a:t>
                      </a:r>
                      <a:r>
                        <a:rPr lang="ja-JP" altLang="en-US" sz="1100" u="none" dirty="0">
                          <a:solidFill>
                            <a:schemeClr val="tx1"/>
                          </a:solidFill>
                          <a:latin typeface="BIZ UDPゴシック" panose="020B0400000000000000" pitchFamily="50" charset="-128"/>
                          <a:ea typeface="BIZ UDPゴシック" panose="020B0400000000000000" pitchFamily="50" charset="-128"/>
                        </a:rPr>
                        <a:t>参考：大阪府・大阪市の補助制度を活用した場合の負担例</a:t>
                      </a:r>
                      <a:r>
                        <a:rPr lang="en-US" altLang="ja-JP" sz="1100" u="none" dirty="0">
                          <a:solidFill>
                            <a:schemeClr val="tx1"/>
                          </a:solidFill>
                          <a:latin typeface="BIZ UDPゴシック" panose="020B0400000000000000" pitchFamily="50" charset="-128"/>
                          <a:ea typeface="BIZ UDPゴシック" panose="020B0400000000000000" pitchFamily="50" charset="-128"/>
                        </a:rPr>
                        <a:t>】</a:t>
                      </a:r>
                    </a:p>
                    <a:p>
                      <a:pPr marL="0" indent="0">
                        <a:lnSpc>
                          <a:spcPct val="100000"/>
                        </a:lnSpc>
                        <a:spcBef>
                          <a:spcPts val="0"/>
                        </a:spcBef>
                        <a:spcAft>
                          <a:spcPts val="0"/>
                        </a:spcAft>
                        <a:defRPr/>
                      </a:pPr>
                      <a:r>
                        <a:rPr lang="ja-JP" altLang="en-US" sz="1100" dirty="0">
                          <a:solidFill>
                            <a:schemeClr val="tx1"/>
                          </a:solidFill>
                          <a:latin typeface="BIZ UDPゴシック" panose="020B0400000000000000" pitchFamily="50" charset="-128"/>
                          <a:ea typeface="BIZ UDPゴシック" panose="020B0400000000000000" pitchFamily="50" charset="-128"/>
                        </a:rPr>
                        <a:t>　▷</a:t>
                      </a:r>
                      <a:r>
                        <a:rPr lang="en-US" altLang="ja-JP" sz="1100" dirty="0">
                          <a:solidFill>
                            <a:schemeClr val="tx1"/>
                          </a:solidFill>
                          <a:latin typeface="BIZ UDPゴシック" panose="020B0400000000000000" pitchFamily="50" charset="-128"/>
                          <a:ea typeface="BIZ UDPゴシック" panose="020B0400000000000000" pitchFamily="50" charset="-128"/>
                        </a:rPr>
                        <a:t>EV</a:t>
                      </a:r>
                      <a:r>
                        <a:rPr lang="ja-JP" altLang="en-US" sz="1100" dirty="0">
                          <a:solidFill>
                            <a:schemeClr val="tx1"/>
                          </a:solidFill>
                          <a:latin typeface="BIZ UDPゴシック" panose="020B0400000000000000" pitchFamily="50" charset="-128"/>
                          <a:ea typeface="BIZ UDPゴシック" panose="020B0400000000000000" pitchFamily="50" charset="-128"/>
                        </a:rPr>
                        <a:t>バス</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dirty="0">
                          <a:solidFill>
                            <a:schemeClr val="tx1"/>
                          </a:solidFill>
                          <a:latin typeface="BIZ UDPゴシック" panose="020B0400000000000000" pitchFamily="50" charset="-128"/>
                          <a:ea typeface="BIZ UDPゴシック" panose="020B0400000000000000" pitchFamily="50" charset="-128"/>
                        </a:rPr>
                        <a:t>　▷</a:t>
                      </a:r>
                      <a:r>
                        <a:rPr lang="en-US" altLang="ja-JP" sz="1100" dirty="0">
                          <a:solidFill>
                            <a:schemeClr val="tx1"/>
                          </a:solidFill>
                          <a:latin typeface="BIZ UDPゴシック" panose="020B0400000000000000" pitchFamily="50" charset="-128"/>
                          <a:ea typeface="BIZ UDPゴシック" panose="020B0400000000000000" pitchFamily="50" charset="-128"/>
                        </a:rPr>
                        <a:t>FC</a:t>
                      </a:r>
                      <a:r>
                        <a:rPr lang="ja-JP" altLang="en-US" sz="1100" dirty="0">
                          <a:solidFill>
                            <a:schemeClr val="tx1"/>
                          </a:solidFill>
                          <a:latin typeface="BIZ UDPゴシック" panose="020B0400000000000000" pitchFamily="50" charset="-128"/>
                          <a:ea typeface="BIZ UDPゴシック" panose="020B0400000000000000" pitchFamily="50" charset="-128"/>
                        </a:rPr>
                        <a:t>バス</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100" u="sng" dirty="0">
                          <a:solidFill>
                            <a:schemeClr val="tx1"/>
                          </a:solidFill>
                          <a:latin typeface="BIZ UDPゴシック" panose="020B0400000000000000" pitchFamily="50" charset="-128"/>
                          <a:ea typeface="BIZ UDPゴシック" panose="020B0400000000000000" pitchFamily="50" charset="-128"/>
                        </a:rPr>
                        <a:t>　　　　　</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300" b="1" dirty="0">
                          <a:solidFill>
                            <a:schemeClr val="tx1"/>
                          </a:solidFill>
                          <a:latin typeface="BIZ UDPゴシック" panose="020B0400000000000000" pitchFamily="50" charset="-128"/>
                          <a:ea typeface="BIZ UDPゴシック" panose="020B0400000000000000" pitchFamily="50" charset="-128"/>
                        </a:rPr>
                        <a:t>□</a:t>
                      </a:r>
                      <a:r>
                        <a:rPr lang="en-US" altLang="ja-JP" sz="1300" b="1" dirty="0">
                          <a:solidFill>
                            <a:schemeClr val="tx1"/>
                          </a:solidFill>
                          <a:latin typeface="BIZ UDPゴシック" panose="020B0400000000000000" pitchFamily="50" charset="-128"/>
                          <a:ea typeface="BIZ UDPゴシック" panose="020B0400000000000000" pitchFamily="50" charset="-128"/>
                        </a:rPr>
                        <a:t>EV</a:t>
                      </a:r>
                      <a:r>
                        <a:rPr lang="ja-JP" altLang="en-US" sz="1300" b="1" dirty="0">
                          <a:solidFill>
                            <a:schemeClr val="tx1"/>
                          </a:solidFill>
                          <a:latin typeface="BIZ UDPゴシック" panose="020B0400000000000000" pitchFamily="50" charset="-128"/>
                          <a:ea typeface="BIZ UDPゴシック" panose="020B0400000000000000" pitchFamily="50" charset="-128"/>
                        </a:rPr>
                        <a:t>・</a:t>
                      </a:r>
                      <a:r>
                        <a:rPr lang="en-US" altLang="ja-JP" sz="1300" b="1" dirty="0">
                          <a:solidFill>
                            <a:schemeClr val="tx1"/>
                          </a:solidFill>
                          <a:latin typeface="BIZ UDPゴシック" panose="020B0400000000000000" pitchFamily="50" charset="-128"/>
                          <a:ea typeface="BIZ UDPゴシック" panose="020B0400000000000000" pitchFamily="50" charset="-128"/>
                        </a:rPr>
                        <a:t>FC</a:t>
                      </a:r>
                      <a:r>
                        <a:rPr lang="ja-JP" altLang="en-US" sz="1300" b="1" dirty="0">
                          <a:solidFill>
                            <a:schemeClr val="tx1"/>
                          </a:solidFill>
                          <a:latin typeface="BIZ UDPゴシック" panose="020B0400000000000000" pitchFamily="50" charset="-128"/>
                          <a:ea typeface="BIZ UDPゴシック" panose="020B0400000000000000" pitchFamily="50" charset="-128"/>
                        </a:rPr>
                        <a:t>船の開発・実証</a:t>
                      </a:r>
                      <a:endParaRPr lang="en-US" altLang="ja-JP" sz="1300" b="1"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dirty="0">
                          <a:solidFill>
                            <a:schemeClr val="tx1"/>
                          </a:solidFill>
                          <a:latin typeface="BIZ UDPゴシック" panose="020B0400000000000000" pitchFamily="50" charset="-128"/>
                          <a:ea typeface="BIZ UDPゴシック" panose="020B0400000000000000" pitchFamily="50" charset="-128"/>
                        </a:rPr>
                        <a:t>・</a:t>
                      </a:r>
                      <a:r>
                        <a:rPr lang="en-US" altLang="ja-JP" sz="1100" dirty="0">
                          <a:solidFill>
                            <a:schemeClr val="tx1"/>
                          </a:solidFill>
                          <a:latin typeface="BIZ UDPゴシック" panose="020B0400000000000000" pitchFamily="50" charset="-128"/>
                          <a:ea typeface="BIZ UDPゴシック" panose="020B0400000000000000" pitchFamily="50" charset="-128"/>
                        </a:rPr>
                        <a:t>EV</a:t>
                      </a:r>
                      <a:r>
                        <a:rPr lang="ja-JP" altLang="en-US" sz="1100" dirty="0">
                          <a:solidFill>
                            <a:schemeClr val="tx1"/>
                          </a:solidFill>
                          <a:latin typeface="BIZ UDPゴシック" panose="020B0400000000000000" pitchFamily="50" charset="-128"/>
                          <a:ea typeface="BIZ UDPゴシック" panose="020B0400000000000000" pitchFamily="50" charset="-128"/>
                        </a:rPr>
                        <a:t>・</a:t>
                      </a:r>
                      <a:r>
                        <a:rPr lang="en-US" altLang="ja-JP" sz="1100" dirty="0">
                          <a:solidFill>
                            <a:schemeClr val="tx1"/>
                          </a:solidFill>
                          <a:latin typeface="BIZ UDPゴシック" panose="020B0400000000000000" pitchFamily="50" charset="-128"/>
                          <a:ea typeface="BIZ UDPゴシック" panose="020B0400000000000000" pitchFamily="50" charset="-128"/>
                        </a:rPr>
                        <a:t>FC</a:t>
                      </a:r>
                      <a:r>
                        <a:rPr lang="ja-JP" altLang="en-US" sz="1100" dirty="0">
                          <a:solidFill>
                            <a:schemeClr val="tx1"/>
                          </a:solidFill>
                          <a:latin typeface="BIZ UDPゴシック" panose="020B0400000000000000" pitchFamily="50" charset="-128"/>
                          <a:ea typeface="BIZ UDPゴシック" panose="020B0400000000000000" pitchFamily="50" charset="-128"/>
                        </a:rPr>
                        <a:t>船の実証事業を実施中</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dirty="0">
                          <a:solidFill>
                            <a:schemeClr val="tx1"/>
                          </a:solidFill>
                          <a:latin typeface="BIZ UDPゴシック" panose="020B0400000000000000" pitchFamily="50" charset="-128"/>
                          <a:ea typeface="BIZ UDPゴシック" panose="020B0400000000000000" pitchFamily="50" charset="-128"/>
                        </a:rPr>
                        <a:t>・水素および電気のバンカリング設備</a:t>
                      </a:r>
                      <a:r>
                        <a:rPr lang="ja-JP" altLang="en-US" sz="1100" strike="noStrike" dirty="0">
                          <a:solidFill>
                            <a:schemeClr val="tx1"/>
                          </a:solidFill>
                          <a:latin typeface="BIZ UDPゴシック" panose="020B0400000000000000" pitchFamily="50" charset="-128"/>
                          <a:ea typeface="BIZ UDPゴシック" panose="020B0400000000000000" pitchFamily="50" charset="-128"/>
                        </a:rPr>
                        <a:t>の</a:t>
                      </a:r>
                      <a:r>
                        <a:rPr lang="ja-JP" altLang="en-US" sz="1100" u="none" strike="noStrike" dirty="0">
                          <a:solidFill>
                            <a:schemeClr val="tx1"/>
                          </a:solidFill>
                          <a:latin typeface="BIZ UDPゴシック" panose="020B0400000000000000" pitchFamily="50" charset="-128"/>
                          <a:ea typeface="BIZ UDPゴシック" panose="020B0400000000000000" pitchFamily="50" charset="-128"/>
                        </a:rPr>
                        <a:t>建設</a:t>
                      </a:r>
                      <a:r>
                        <a:rPr lang="ja-JP" altLang="en-US" sz="1100" strike="noStrike" dirty="0">
                          <a:solidFill>
                            <a:schemeClr val="tx1"/>
                          </a:solidFill>
                          <a:latin typeface="BIZ UDPゴシック" panose="020B0400000000000000" pitchFamily="50" charset="-128"/>
                          <a:ea typeface="BIZ UDPゴシック" panose="020B0400000000000000" pitchFamily="50" charset="-128"/>
                        </a:rPr>
                        <a:t>が完了</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indent="0">
                        <a:lnSpc>
                          <a:spcPct val="100000"/>
                        </a:lnSpc>
                        <a:spcBef>
                          <a:spcPts val="0"/>
                        </a:spcBef>
                        <a:spcAft>
                          <a:spcPts val="0"/>
                        </a:spcAft>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□万博を契機に、府域での</a:t>
                      </a:r>
                      <a:r>
                        <a:rPr kumimoji="1" lang="en-US" altLang="ja-JP" sz="1300" b="1" dirty="0">
                          <a:solidFill>
                            <a:schemeClr val="tx1"/>
                          </a:solidFill>
                          <a:latin typeface="BIZ UDPゴシック" panose="020B0400000000000000" pitchFamily="50" charset="-128"/>
                          <a:ea typeface="BIZ UDPゴシック" panose="020B0400000000000000" pitchFamily="50" charset="-128"/>
                        </a:rPr>
                        <a:t>EV</a:t>
                      </a:r>
                      <a:r>
                        <a:rPr kumimoji="1" lang="ja-JP" altLang="en-US" sz="1300" b="1" dirty="0">
                          <a:solidFill>
                            <a:schemeClr val="tx1"/>
                          </a:solidFill>
                          <a:latin typeface="BIZ UDPゴシック" panose="020B0400000000000000" pitchFamily="50" charset="-128"/>
                          <a:ea typeface="BIZ UDPゴシック" panose="020B0400000000000000" pitchFamily="50" charset="-128"/>
                        </a:rPr>
                        <a:t>・</a:t>
                      </a:r>
                      <a:r>
                        <a:rPr kumimoji="1" lang="en-US" altLang="ja-JP" sz="1300" b="1" dirty="0">
                          <a:solidFill>
                            <a:schemeClr val="tx1"/>
                          </a:solidFill>
                          <a:latin typeface="BIZ UDPゴシック" panose="020B0400000000000000" pitchFamily="50" charset="-128"/>
                          <a:ea typeface="BIZ UDPゴシック" panose="020B0400000000000000" pitchFamily="50" charset="-128"/>
                        </a:rPr>
                        <a:t>FC</a:t>
                      </a:r>
                      <a:r>
                        <a:rPr kumimoji="1" lang="ja-JP" altLang="en-US" sz="1300" b="1" dirty="0">
                          <a:solidFill>
                            <a:schemeClr val="tx1"/>
                          </a:solidFill>
                          <a:latin typeface="BIZ UDPゴシック" panose="020B0400000000000000" pitchFamily="50" charset="-128"/>
                          <a:ea typeface="BIZ UDPゴシック" panose="020B0400000000000000" pitchFamily="50" charset="-128"/>
                        </a:rPr>
                        <a:t>バス　</a:t>
                      </a:r>
                      <a:endParaRPr kumimoji="1" lang="en-US" altLang="ja-JP" sz="1300" b="1"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　の導入を促進</a:t>
                      </a:r>
                      <a:r>
                        <a:rPr kumimoji="1" lang="ja-JP" altLang="en-US" sz="1300" b="1">
                          <a:solidFill>
                            <a:schemeClr val="tx1"/>
                          </a:solidFill>
                          <a:latin typeface="BIZ UDPゴシック" panose="020B0400000000000000" pitchFamily="50" charset="-128"/>
                          <a:ea typeface="BIZ UDPゴシック" panose="020B0400000000000000" pitchFamily="50" charset="-128"/>
                        </a:rPr>
                        <a:t>（導入目標台数</a:t>
                      </a:r>
                      <a:r>
                        <a:rPr kumimoji="1" lang="ja-JP" altLang="en-US" sz="1300" b="1" dirty="0">
                          <a:solidFill>
                            <a:schemeClr val="tx1"/>
                          </a:solidFill>
                          <a:latin typeface="BIZ UDPゴシック" panose="020B0400000000000000" pitchFamily="50" charset="-128"/>
                          <a:ea typeface="BIZ UDPゴシック" panose="020B0400000000000000" pitchFamily="50" charset="-128"/>
                        </a:rPr>
                        <a:t>約</a:t>
                      </a:r>
                      <a:r>
                        <a:rPr kumimoji="1" lang="en-US" altLang="ja-JP" sz="1300" b="1" dirty="0">
                          <a:solidFill>
                            <a:schemeClr val="tx1"/>
                          </a:solidFill>
                          <a:latin typeface="BIZ UDPゴシック" panose="020B0400000000000000" pitchFamily="50" charset="-128"/>
                          <a:ea typeface="BIZ UDPゴシック" panose="020B0400000000000000" pitchFamily="50" charset="-128"/>
                        </a:rPr>
                        <a:t>100</a:t>
                      </a:r>
                      <a:r>
                        <a:rPr kumimoji="1" lang="ja-JP" altLang="en-US" sz="1300" b="1" dirty="0">
                          <a:solidFill>
                            <a:schemeClr val="tx1"/>
                          </a:solidFill>
                          <a:latin typeface="BIZ UDPゴシック" panose="020B0400000000000000" pitchFamily="50" charset="-128"/>
                          <a:ea typeface="BIZ UDPゴシック" panose="020B0400000000000000" pitchFamily="50" charset="-128"/>
                        </a:rPr>
                        <a:t>台）</a:t>
                      </a:r>
                    </a:p>
                    <a:p>
                      <a:pPr marL="0" indent="0">
                        <a:lnSpc>
                          <a:spcPct val="100000"/>
                        </a:lnSpc>
                        <a:spcBef>
                          <a:spcPts val="0"/>
                        </a:spcBef>
                        <a:spcAft>
                          <a:spcPts val="0"/>
                        </a:spcAft>
                      </a:pPr>
                      <a:r>
                        <a:rPr kumimoji="1" lang="ja-JP" altLang="en-US" sz="1100" dirty="0">
                          <a:solidFill>
                            <a:schemeClr val="tx1"/>
                          </a:solidFill>
                          <a:latin typeface="BIZ UDPゴシック" panose="020B0400000000000000" pitchFamily="50" charset="-128"/>
                          <a:ea typeface="BIZ UDPゴシック" panose="020B0400000000000000" pitchFamily="50" charset="-128"/>
                        </a:rPr>
                        <a:t>・万博に向けて、府内バス運行事業者の導入が加</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en-US" altLang="ja-JP" sz="1100" dirty="0">
                          <a:solidFill>
                            <a:schemeClr val="tx1"/>
                          </a:solidFill>
                          <a:latin typeface="BIZ UDPゴシック" panose="020B0400000000000000" pitchFamily="50" charset="-128"/>
                          <a:ea typeface="BIZ UDPゴシック" panose="020B0400000000000000" pitchFamily="50" charset="-128"/>
                        </a:rPr>
                        <a:t>  </a:t>
                      </a:r>
                      <a:r>
                        <a:rPr kumimoji="1" lang="ja-JP" altLang="en-US" sz="1100" dirty="0">
                          <a:solidFill>
                            <a:schemeClr val="tx1"/>
                          </a:solidFill>
                          <a:latin typeface="BIZ UDPゴシック" panose="020B0400000000000000" pitchFamily="50" charset="-128"/>
                          <a:ea typeface="BIZ UDPゴシック" panose="020B0400000000000000" pitchFamily="50" charset="-128"/>
                        </a:rPr>
                        <a:t>速</a:t>
                      </a:r>
                    </a:p>
                    <a:p>
                      <a:pPr marL="0" indent="0">
                        <a:lnSpc>
                          <a:spcPct val="100000"/>
                        </a:lnSpc>
                        <a:spcBef>
                          <a:spcPts val="0"/>
                        </a:spcBef>
                        <a:spcAft>
                          <a:spcPts val="0"/>
                        </a:spcAft>
                      </a:pPr>
                      <a:r>
                        <a:rPr kumimoji="1" lang="ja-JP" altLang="en-US" sz="1100" dirty="0">
                          <a:solidFill>
                            <a:schemeClr val="tx1"/>
                          </a:solidFill>
                          <a:latin typeface="BIZ UDPゴシック" panose="020B0400000000000000" pitchFamily="50" charset="-128"/>
                          <a:ea typeface="BIZ UDPゴシック" panose="020B0400000000000000" pitchFamily="50" charset="-128"/>
                        </a:rPr>
                        <a:t>・充電設備、水素ステーションの整備が進展</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a:t>
                      </a:r>
                      <a:r>
                        <a:rPr kumimoji="1" lang="en-US" altLang="ja-JP" sz="1300" b="1" dirty="0">
                          <a:solidFill>
                            <a:schemeClr val="tx1"/>
                          </a:solidFill>
                          <a:latin typeface="BIZ UDPゴシック" panose="020B0400000000000000" pitchFamily="50" charset="-128"/>
                          <a:ea typeface="BIZ UDPゴシック" panose="020B0400000000000000" pitchFamily="50" charset="-128"/>
                        </a:rPr>
                        <a:t>EV</a:t>
                      </a:r>
                      <a:r>
                        <a:rPr kumimoji="1" lang="ja-JP" altLang="en-US" sz="1300" b="1" dirty="0">
                          <a:solidFill>
                            <a:schemeClr val="tx1"/>
                          </a:solidFill>
                          <a:latin typeface="BIZ UDPゴシック" panose="020B0400000000000000" pitchFamily="50" charset="-128"/>
                          <a:ea typeface="BIZ UDPゴシック" panose="020B0400000000000000" pitchFamily="50" charset="-128"/>
                        </a:rPr>
                        <a:t>・</a:t>
                      </a:r>
                      <a:r>
                        <a:rPr kumimoji="1" lang="en-US" altLang="ja-JP" sz="1300" b="1" dirty="0">
                          <a:solidFill>
                            <a:schemeClr val="tx1"/>
                          </a:solidFill>
                          <a:latin typeface="BIZ UDPゴシック" panose="020B0400000000000000" pitchFamily="50" charset="-128"/>
                          <a:ea typeface="BIZ UDPゴシック" panose="020B0400000000000000" pitchFamily="50" charset="-128"/>
                        </a:rPr>
                        <a:t>FC</a:t>
                      </a:r>
                      <a:r>
                        <a:rPr kumimoji="1" lang="ja-JP" altLang="en-US" sz="1300" b="1" dirty="0">
                          <a:solidFill>
                            <a:schemeClr val="tx1"/>
                          </a:solidFill>
                          <a:latin typeface="BIZ UDPゴシック" panose="020B0400000000000000" pitchFamily="50" charset="-128"/>
                          <a:ea typeface="BIZ UDPゴシック" panose="020B0400000000000000" pitchFamily="50" charset="-128"/>
                        </a:rPr>
                        <a:t>船の実証の進展</a:t>
                      </a:r>
                      <a:r>
                        <a:rPr kumimoji="1" lang="ja-JP" altLang="en-US" sz="1300" b="1" u="none" dirty="0">
                          <a:solidFill>
                            <a:schemeClr val="tx1"/>
                          </a:solidFill>
                          <a:latin typeface="BIZ UDPゴシック" panose="020B0400000000000000" pitchFamily="50" charset="-128"/>
                          <a:ea typeface="BIZ UDPゴシック" panose="020B0400000000000000" pitchFamily="50" charset="-128"/>
                        </a:rPr>
                        <a:t>・運航</a:t>
                      </a:r>
                      <a:endParaRPr kumimoji="1" lang="en-US" altLang="ja-JP" sz="1300" b="1" u="none"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dirty="0">
                          <a:solidFill>
                            <a:schemeClr val="tx1"/>
                          </a:solidFill>
                          <a:latin typeface="BIZ UDPゴシック" panose="020B0400000000000000" pitchFamily="50" charset="-128"/>
                          <a:ea typeface="BIZ UDPゴシック" panose="020B0400000000000000" pitchFamily="50" charset="-128"/>
                        </a:rPr>
                        <a:t>・万博において</a:t>
                      </a:r>
                      <a:r>
                        <a:rPr kumimoji="1" lang="en-US" altLang="ja-JP" sz="1100" u="none" dirty="0">
                          <a:solidFill>
                            <a:schemeClr val="tx1"/>
                          </a:solidFill>
                          <a:latin typeface="BIZ UDPゴシック" panose="020B0400000000000000" pitchFamily="50" charset="-128"/>
                          <a:ea typeface="BIZ UDPゴシック" panose="020B0400000000000000" pitchFamily="50" charset="-128"/>
                        </a:rPr>
                        <a:t>EV</a:t>
                      </a:r>
                      <a:r>
                        <a:rPr kumimoji="1" lang="ja-JP" altLang="en-US" sz="1100" u="none" dirty="0">
                          <a:solidFill>
                            <a:schemeClr val="tx1"/>
                          </a:solidFill>
                          <a:latin typeface="BIZ UDPゴシック" panose="020B0400000000000000" pitchFamily="50" charset="-128"/>
                          <a:ea typeface="BIZ UDPゴシック" panose="020B0400000000000000" pitchFamily="50" charset="-128"/>
                        </a:rPr>
                        <a:t>・</a:t>
                      </a:r>
                      <a:r>
                        <a:rPr kumimoji="1" lang="en-US" altLang="ja-JP" sz="1100" dirty="0">
                          <a:solidFill>
                            <a:schemeClr val="tx1"/>
                          </a:solidFill>
                          <a:latin typeface="BIZ UDPゴシック" panose="020B0400000000000000" pitchFamily="50" charset="-128"/>
                          <a:ea typeface="BIZ UDPゴシック" panose="020B0400000000000000" pitchFamily="50" charset="-128"/>
                        </a:rPr>
                        <a:t>FC</a:t>
                      </a:r>
                      <a:r>
                        <a:rPr kumimoji="1" lang="ja-JP" altLang="en-US" sz="1100" dirty="0">
                          <a:solidFill>
                            <a:schemeClr val="tx1"/>
                          </a:solidFill>
                          <a:latin typeface="BIZ UDPゴシック" panose="020B0400000000000000" pitchFamily="50" charset="-128"/>
                          <a:ea typeface="BIZ UDPゴシック" panose="020B0400000000000000" pitchFamily="50" charset="-128"/>
                        </a:rPr>
                        <a:t>船に使用する設備実績・ノウハウを蓄積</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indent="0">
                        <a:lnSpc>
                          <a:spcPct val="100000"/>
                        </a:lnSpc>
                        <a:spcBef>
                          <a:spcPts val="0"/>
                        </a:spcBef>
                        <a:spcAft>
                          <a:spcPts val="0"/>
                        </a:spcAft>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□府域の路線バスの５割を</a:t>
                      </a:r>
                      <a:r>
                        <a:rPr kumimoji="1" lang="en-US" altLang="ja-JP" sz="1300" b="1" dirty="0">
                          <a:solidFill>
                            <a:schemeClr val="tx1"/>
                          </a:solidFill>
                          <a:latin typeface="BIZ UDPゴシック" panose="020B0400000000000000" pitchFamily="50" charset="-128"/>
                          <a:ea typeface="BIZ UDPゴシック" panose="020B0400000000000000" pitchFamily="50" charset="-128"/>
                        </a:rPr>
                        <a:t>EV</a:t>
                      </a:r>
                      <a:r>
                        <a:rPr kumimoji="1" lang="ja-JP" altLang="en-US" sz="1300" b="1" dirty="0">
                          <a:solidFill>
                            <a:schemeClr val="tx1"/>
                          </a:solidFill>
                          <a:latin typeface="BIZ UDPゴシック" panose="020B0400000000000000" pitchFamily="50" charset="-128"/>
                          <a:ea typeface="BIZ UDPゴシック" panose="020B0400000000000000" pitchFamily="50" charset="-128"/>
                        </a:rPr>
                        <a:t>・</a:t>
                      </a:r>
                      <a:endParaRPr kumimoji="1" lang="en-US" altLang="ja-JP" sz="1300" b="1"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　</a:t>
                      </a:r>
                      <a:r>
                        <a:rPr kumimoji="1" lang="en-US" altLang="ja-JP" sz="1300" b="1" dirty="0">
                          <a:solidFill>
                            <a:schemeClr val="tx1"/>
                          </a:solidFill>
                          <a:latin typeface="BIZ UDPゴシック" panose="020B0400000000000000" pitchFamily="50" charset="-128"/>
                          <a:ea typeface="BIZ UDPゴシック" panose="020B0400000000000000" pitchFamily="50" charset="-128"/>
                        </a:rPr>
                        <a:t>FC</a:t>
                      </a:r>
                      <a:r>
                        <a:rPr kumimoji="1" lang="ja-JP" altLang="en-US" sz="1300" b="1" dirty="0">
                          <a:solidFill>
                            <a:schemeClr val="tx1"/>
                          </a:solidFill>
                          <a:latin typeface="BIZ UDPゴシック" panose="020B0400000000000000" pitchFamily="50" charset="-128"/>
                          <a:ea typeface="BIZ UDPゴシック" panose="020B0400000000000000" pitchFamily="50" charset="-128"/>
                        </a:rPr>
                        <a:t>バス（更新分）</a:t>
                      </a:r>
                      <a:endParaRPr kumimoji="1" lang="en-US" altLang="ja-JP" sz="600" b="1"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dirty="0">
                          <a:solidFill>
                            <a:schemeClr val="tx1"/>
                          </a:solidFill>
                          <a:latin typeface="BIZ UDPゴシック" panose="020B0400000000000000" pitchFamily="50" charset="-128"/>
                          <a:ea typeface="BIZ UDPゴシック" panose="020B0400000000000000" pitchFamily="50" charset="-128"/>
                        </a:rPr>
                        <a:t>・万博を契機に</a:t>
                      </a:r>
                      <a:r>
                        <a:rPr kumimoji="1" lang="en-US" altLang="ja-JP" sz="1100" dirty="0">
                          <a:solidFill>
                            <a:schemeClr val="tx1"/>
                          </a:solidFill>
                          <a:latin typeface="BIZ UDPゴシック" panose="020B0400000000000000" pitchFamily="50" charset="-128"/>
                          <a:ea typeface="BIZ UDPゴシック" panose="020B0400000000000000" pitchFamily="50" charset="-128"/>
                        </a:rPr>
                        <a:t>EV</a:t>
                      </a:r>
                      <a:r>
                        <a:rPr kumimoji="1" lang="ja-JP" altLang="en-US" sz="1100" dirty="0">
                          <a:solidFill>
                            <a:schemeClr val="tx1"/>
                          </a:solidFill>
                          <a:latin typeface="BIZ UDPゴシック" panose="020B0400000000000000" pitchFamily="50" charset="-128"/>
                          <a:ea typeface="BIZ UDPゴシック" panose="020B0400000000000000" pitchFamily="50" charset="-128"/>
                        </a:rPr>
                        <a:t>・</a:t>
                      </a:r>
                      <a:r>
                        <a:rPr kumimoji="1" lang="en-US" altLang="ja-JP" sz="1100" dirty="0">
                          <a:solidFill>
                            <a:schemeClr val="tx1"/>
                          </a:solidFill>
                          <a:latin typeface="BIZ UDPゴシック" panose="020B0400000000000000" pitchFamily="50" charset="-128"/>
                          <a:ea typeface="BIZ UDPゴシック" panose="020B0400000000000000" pitchFamily="50" charset="-128"/>
                        </a:rPr>
                        <a:t>FC</a:t>
                      </a:r>
                      <a:r>
                        <a:rPr kumimoji="1" lang="ja-JP" altLang="en-US" sz="1100" dirty="0">
                          <a:solidFill>
                            <a:schemeClr val="tx1"/>
                          </a:solidFill>
                          <a:latin typeface="BIZ UDPゴシック" panose="020B0400000000000000" pitchFamily="50" charset="-128"/>
                          <a:ea typeface="BIZ UDPゴシック" panose="020B0400000000000000" pitchFamily="50" charset="-128"/>
                        </a:rPr>
                        <a:t>バスの導入が進展</a:t>
                      </a:r>
                    </a:p>
                    <a:p>
                      <a:pPr marL="0" indent="0">
                        <a:lnSpc>
                          <a:spcPct val="100000"/>
                        </a:lnSpc>
                        <a:spcBef>
                          <a:spcPts val="0"/>
                        </a:spcBef>
                        <a:spcAft>
                          <a:spcPts val="0"/>
                        </a:spcAft>
                      </a:pPr>
                      <a:r>
                        <a:rPr kumimoji="1" lang="ja-JP" altLang="en-US" sz="1100" dirty="0">
                          <a:solidFill>
                            <a:schemeClr val="tx1"/>
                          </a:solidFill>
                          <a:latin typeface="BIZ UDPゴシック" panose="020B0400000000000000" pitchFamily="50" charset="-128"/>
                          <a:ea typeface="BIZ UDPゴシック" panose="020B0400000000000000" pitchFamily="50" charset="-128"/>
                        </a:rPr>
                        <a:t>・</a:t>
                      </a:r>
                      <a:r>
                        <a:rPr kumimoji="1" lang="en-US" altLang="ja-JP" sz="1100" dirty="0">
                          <a:solidFill>
                            <a:schemeClr val="tx1"/>
                          </a:solidFill>
                          <a:latin typeface="BIZ UDPゴシック" panose="020B0400000000000000" pitchFamily="50" charset="-128"/>
                          <a:ea typeface="BIZ UDPゴシック" panose="020B0400000000000000" pitchFamily="50" charset="-128"/>
                        </a:rPr>
                        <a:t>EV</a:t>
                      </a:r>
                      <a:r>
                        <a:rPr kumimoji="1" lang="ja-JP" altLang="en-US" sz="1100" dirty="0">
                          <a:solidFill>
                            <a:schemeClr val="tx1"/>
                          </a:solidFill>
                          <a:latin typeface="BIZ UDPゴシック" panose="020B0400000000000000" pitchFamily="50" charset="-128"/>
                          <a:ea typeface="BIZ UDPゴシック" panose="020B0400000000000000" pitchFamily="50" charset="-128"/>
                        </a:rPr>
                        <a:t>・</a:t>
                      </a:r>
                      <a:r>
                        <a:rPr kumimoji="1" lang="en-US" altLang="ja-JP" sz="1100" dirty="0">
                          <a:solidFill>
                            <a:schemeClr val="tx1"/>
                          </a:solidFill>
                          <a:latin typeface="BIZ UDPゴシック" panose="020B0400000000000000" pitchFamily="50" charset="-128"/>
                          <a:ea typeface="BIZ UDPゴシック" panose="020B0400000000000000" pitchFamily="50" charset="-128"/>
                        </a:rPr>
                        <a:t>FC</a:t>
                      </a:r>
                      <a:r>
                        <a:rPr kumimoji="1" lang="ja-JP" altLang="en-US" sz="1100" dirty="0">
                          <a:solidFill>
                            <a:schemeClr val="tx1"/>
                          </a:solidFill>
                          <a:latin typeface="BIZ UDPゴシック" panose="020B0400000000000000" pitchFamily="50" charset="-128"/>
                          <a:ea typeface="BIZ UDPゴシック" panose="020B0400000000000000" pitchFamily="50" charset="-128"/>
                        </a:rPr>
                        <a:t>バスの導入状況に合わせて、バス対応</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en-US" altLang="ja-JP" sz="1100" dirty="0">
                          <a:solidFill>
                            <a:schemeClr val="tx1"/>
                          </a:solidFill>
                          <a:latin typeface="BIZ UDPゴシック" panose="020B0400000000000000" pitchFamily="50" charset="-128"/>
                          <a:ea typeface="BIZ UDPゴシック" panose="020B0400000000000000" pitchFamily="50" charset="-128"/>
                        </a:rPr>
                        <a:t> </a:t>
                      </a:r>
                      <a:r>
                        <a:rPr kumimoji="1" lang="ja-JP" altLang="en-US" sz="1100" dirty="0">
                          <a:solidFill>
                            <a:schemeClr val="tx1"/>
                          </a:solidFill>
                          <a:latin typeface="BIZ UDPゴシック" panose="020B0400000000000000" pitchFamily="50" charset="-128"/>
                          <a:ea typeface="BIZ UDPゴシック" panose="020B0400000000000000" pitchFamily="50" charset="-128"/>
                        </a:rPr>
                        <a:t>の充電設備、水素ステーションの整備が進展</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ja-JP" altLang="en-US" sz="10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a:t>
                      </a:r>
                      <a:r>
                        <a:rPr kumimoji="1" lang="en-US" altLang="ja-JP" sz="1300" b="1" dirty="0">
                          <a:solidFill>
                            <a:schemeClr val="tx1"/>
                          </a:solidFill>
                          <a:latin typeface="BIZ UDPゴシック" panose="020B0400000000000000" pitchFamily="50" charset="-128"/>
                          <a:ea typeface="BIZ UDPゴシック" panose="020B0400000000000000" pitchFamily="50" charset="-128"/>
                        </a:rPr>
                        <a:t>EV</a:t>
                      </a:r>
                      <a:r>
                        <a:rPr kumimoji="1" lang="ja-JP" altLang="en-US" sz="1300" b="1" dirty="0">
                          <a:solidFill>
                            <a:schemeClr val="tx1"/>
                          </a:solidFill>
                          <a:latin typeface="BIZ UDPゴシック" panose="020B0400000000000000" pitchFamily="50" charset="-128"/>
                          <a:ea typeface="BIZ UDPゴシック" panose="020B0400000000000000" pitchFamily="50" charset="-128"/>
                        </a:rPr>
                        <a:t>・</a:t>
                      </a:r>
                      <a:r>
                        <a:rPr kumimoji="1" lang="en-US" altLang="ja-JP" sz="1300" b="1" dirty="0">
                          <a:solidFill>
                            <a:schemeClr val="tx1"/>
                          </a:solidFill>
                          <a:latin typeface="BIZ UDPゴシック" panose="020B0400000000000000" pitchFamily="50" charset="-128"/>
                          <a:ea typeface="BIZ UDPゴシック" panose="020B0400000000000000" pitchFamily="50" charset="-128"/>
                        </a:rPr>
                        <a:t>FC</a:t>
                      </a:r>
                      <a:r>
                        <a:rPr kumimoji="1" lang="ja-JP" altLang="en-US" sz="1300" b="1" dirty="0">
                          <a:solidFill>
                            <a:schemeClr val="tx1"/>
                          </a:solidFill>
                          <a:latin typeface="BIZ UDPゴシック" panose="020B0400000000000000" pitchFamily="50" charset="-128"/>
                          <a:ea typeface="BIZ UDPゴシック" panose="020B0400000000000000" pitchFamily="50" charset="-128"/>
                        </a:rPr>
                        <a:t>船の実用化</a:t>
                      </a:r>
                      <a:endParaRPr kumimoji="1" lang="ja-JP" altLang="en-US" sz="1100" b="1"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dirty="0">
                          <a:solidFill>
                            <a:schemeClr val="tx1"/>
                          </a:solidFill>
                          <a:latin typeface="BIZ UDPゴシック" panose="020B0400000000000000" pitchFamily="50" charset="-128"/>
                          <a:ea typeface="BIZ UDPゴシック" panose="020B0400000000000000" pitchFamily="50" charset="-128"/>
                        </a:rPr>
                        <a:t>・</a:t>
                      </a:r>
                      <a:r>
                        <a:rPr kumimoji="1" lang="en-US" altLang="ja-JP" sz="1100" dirty="0">
                          <a:solidFill>
                            <a:schemeClr val="tx1"/>
                          </a:solidFill>
                          <a:latin typeface="BIZ UDPゴシック" panose="020B0400000000000000" pitchFamily="50" charset="-128"/>
                          <a:ea typeface="BIZ UDPゴシック" panose="020B0400000000000000" pitchFamily="50" charset="-128"/>
                        </a:rPr>
                        <a:t>EV</a:t>
                      </a:r>
                      <a:r>
                        <a:rPr kumimoji="1" lang="ja-JP" altLang="en-US" sz="1100" dirty="0">
                          <a:solidFill>
                            <a:schemeClr val="tx1"/>
                          </a:solidFill>
                          <a:latin typeface="BIZ UDPゴシック" panose="020B0400000000000000" pitchFamily="50" charset="-128"/>
                          <a:ea typeface="BIZ UDPゴシック" panose="020B0400000000000000" pitchFamily="50" charset="-128"/>
                        </a:rPr>
                        <a:t>・</a:t>
                      </a:r>
                      <a:r>
                        <a:rPr kumimoji="1" lang="en-US" altLang="ja-JP" sz="1100" dirty="0">
                          <a:solidFill>
                            <a:schemeClr val="tx1"/>
                          </a:solidFill>
                          <a:latin typeface="BIZ UDPゴシック" panose="020B0400000000000000" pitchFamily="50" charset="-128"/>
                          <a:ea typeface="BIZ UDPゴシック" panose="020B0400000000000000" pitchFamily="50" charset="-128"/>
                        </a:rPr>
                        <a:t>FC</a:t>
                      </a:r>
                      <a:r>
                        <a:rPr kumimoji="1" lang="ja-JP" altLang="en-US" sz="1100" dirty="0">
                          <a:solidFill>
                            <a:schemeClr val="tx1"/>
                          </a:solidFill>
                          <a:latin typeface="BIZ UDPゴシック" panose="020B0400000000000000" pitchFamily="50" charset="-128"/>
                          <a:ea typeface="BIZ UDPゴシック" panose="020B0400000000000000" pitchFamily="50" charset="-128"/>
                        </a:rPr>
                        <a:t>船が海上輸送や観光用などで運航</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72000" indent="-457200">
                        <a:lnSpc>
                          <a:spcPct val="100000"/>
                        </a:lnSpc>
                        <a:spcBef>
                          <a:spcPts val="0"/>
                        </a:spcBef>
                        <a:spcAft>
                          <a:spcPts val="0"/>
                        </a:spcAft>
                      </a:pPr>
                      <a:r>
                        <a:rPr kumimoji="1" lang="ja-JP" altLang="en-US" sz="1100" dirty="0">
                          <a:solidFill>
                            <a:schemeClr val="tx1"/>
                          </a:solidFill>
                          <a:latin typeface="BIZ UDPゴシック" panose="020B0400000000000000" pitchFamily="50" charset="-128"/>
                          <a:ea typeface="BIZ UDPゴシック" panose="020B0400000000000000" pitchFamily="50" charset="-128"/>
                        </a:rPr>
                        <a:t>・</a:t>
                      </a:r>
                      <a:r>
                        <a:rPr lang="ja-JP" altLang="en-US" sz="1100" dirty="0">
                          <a:solidFill>
                            <a:schemeClr val="tx1"/>
                          </a:solidFill>
                          <a:latin typeface="BIZ UDPゴシック" panose="020B0400000000000000" pitchFamily="50" charset="-128"/>
                          <a:ea typeface="BIZ UDPゴシック" panose="020B0400000000000000" pitchFamily="50" charset="-128"/>
                        </a:rPr>
                        <a:t>水素及び電気のバンカリング設備</a:t>
                      </a:r>
                      <a:r>
                        <a:rPr kumimoji="1" lang="ja-JP" altLang="en-US" sz="1100" dirty="0">
                          <a:solidFill>
                            <a:schemeClr val="tx1"/>
                          </a:solidFill>
                          <a:latin typeface="BIZ UDPゴシック" panose="020B0400000000000000" pitchFamily="50" charset="-128"/>
                          <a:ea typeface="BIZ UDPゴシック" panose="020B0400000000000000" pitchFamily="50" charset="-128"/>
                        </a:rPr>
                        <a:t>の導入が進展</a:t>
                      </a:r>
                      <a:endParaRPr kumimoji="1" lang="en-US" altLang="ja-JP" sz="1100" strike="sngStrike" dirty="0">
                        <a:solidFill>
                          <a:schemeClr val="tx1"/>
                        </a:solidFill>
                        <a:latin typeface="BIZ UDPゴシック" panose="020B0400000000000000" pitchFamily="50" charset="-128"/>
                        <a:ea typeface="BIZ UDPゴシック" panose="020B0400000000000000" pitchFamily="50" charset="-128"/>
                      </a:endParaRPr>
                    </a:p>
                    <a:p>
                      <a:pPr marL="185738" marR="0" lvl="0" indent="-185738" algn="l" defTabSz="457200" rtl="0" eaLnBrk="1" fontAlgn="auto" latinLnBrk="0" hangingPunct="1">
                        <a:lnSpc>
                          <a:spcPct val="100000"/>
                        </a:lnSpc>
                        <a:spcBef>
                          <a:spcPts val="0"/>
                        </a:spcBef>
                        <a:spcAft>
                          <a:spcPts val="0"/>
                        </a:spcAft>
                        <a:buClrTx/>
                        <a:buSzTx/>
                        <a:buFontTx/>
                        <a:buNone/>
                        <a:tabLst/>
                        <a:defRPr/>
                      </a:pPr>
                      <a:endParaRPr kumimoji="0" lang="en-US" altLang="ja-JP" sz="13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0" indent="0" algn="l">
                        <a:lnSpc>
                          <a:spcPct val="100000"/>
                        </a:lnSpc>
                        <a:spcBef>
                          <a:spcPts val="0"/>
                        </a:spcBef>
                        <a:spcAft>
                          <a:spcPts val="0"/>
                        </a:spcAft>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8179187"/>
                  </a:ext>
                </a:extLst>
              </a:tr>
            </a:tbl>
          </a:graphicData>
        </a:graphic>
      </p:graphicFrame>
      <p:sp>
        <p:nvSpPr>
          <p:cNvPr id="24" name="正方形/長方形 23">
            <a:extLst>
              <a:ext uri="{FF2B5EF4-FFF2-40B4-BE49-F238E27FC236}">
                <a16:creationId xmlns:a16="http://schemas.microsoft.com/office/drawing/2014/main" id="{E08629A6-829B-4394-A30A-5CB52C1BBB36}"/>
              </a:ext>
            </a:extLst>
          </p:cNvPr>
          <p:cNvSpPr/>
          <p:nvPr/>
        </p:nvSpPr>
        <p:spPr>
          <a:xfrm>
            <a:off x="180312" y="267087"/>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ja-JP" altLang="en-US" b="1" dirty="0">
                <a:solidFill>
                  <a:schemeClr val="bg1"/>
                </a:solidFill>
                <a:latin typeface="BIZ UDPゴシック" panose="020B0400000000000000" pitchFamily="50" charset="-128"/>
                <a:ea typeface="BIZ UDPゴシック" panose="020B0400000000000000" pitchFamily="50" charset="-128"/>
              </a:rPr>
              <a:t>⑥　ゼロエミッションモビリティ</a:t>
            </a:r>
            <a:endParaRPr kumimoji="1" lang="ja-JP" altLang="en-US" sz="1600" b="1" dirty="0">
              <a:solidFill>
                <a:schemeClr val="bg1"/>
              </a:solidFill>
              <a:latin typeface="BIZ UDPゴシック" panose="020B0400000000000000" pitchFamily="50" charset="-128"/>
              <a:ea typeface="BIZ UDPゴシック" panose="020B0400000000000000" pitchFamily="50" charset="-128"/>
            </a:endParaRPr>
          </a:p>
        </p:txBody>
      </p:sp>
      <p:grpSp>
        <p:nvGrpSpPr>
          <p:cNvPr id="47" name="グループ化 46">
            <a:extLst>
              <a:ext uri="{FF2B5EF4-FFF2-40B4-BE49-F238E27FC236}">
                <a16:creationId xmlns:a16="http://schemas.microsoft.com/office/drawing/2014/main" id="{B1406B80-BB7A-4E81-A06D-8F4FC87D64EF}"/>
              </a:ext>
            </a:extLst>
          </p:cNvPr>
          <p:cNvGrpSpPr/>
          <p:nvPr/>
        </p:nvGrpSpPr>
        <p:grpSpPr>
          <a:xfrm>
            <a:off x="251753" y="1372041"/>
            <a:ext cx="9720000" cy="381120"/>
            <a:chOff x="407938" y="886368"/>
            <a:chExt cx="6821672" cy="340159"/>
          </a:xfrm>
          <a:solidFill>
            <a:srgbClr val="953735"/>
          </a:solidFill>
        </p:grpSpPr>
        <p:sp>
          <p:nvSpPr>
            <p:cNvPr id="49" name="ホームベース 6">
              <a:extLst>
                <a:ext uri="{FF2B5EF4-FFF2-40B4-BE49-F238E27FC236}">
                  <a16:creationId xmlns:a16="http://schemas.microsoft.com/office/drawing/2014/main" id="{1B7629EA-ADB7-4C0E-8F66-00767F27E995}"/>
                </a:ext>
              </a:extLst>
            </p:cNvPr>
            <p:cNvSpPr/>
            <p:nvPr/>
          </p:nvSpPr>
          <p:spPr bwMode="gray">
            <a:xfrm>
              <a:off x="4706391" y="886368"/>
              <a:ext cx="2523219"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2030</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（万博後のめざす姿）</a:t>
              </a:r>
            </a:p>
          </p:txBody>
        </p:sp>
        <p:sp>
          <p:nvSpPr>
            <p:cNvPr id="50" name="ホームベース 5">
              <a:extLst>
                <a:ext uri="{FF2B5EF4-FFF2-40B4-BE49-F238E27FC236}">
                  <a16:creationId xmlns:a16="http://schemas.microsoft.com/office/drawing/2014/main" id="{AD85B09B-C151-4246-83FE-8C65C4C68421}"/>
                </a:ext>
              </a:extLst>
            </p:cNvPr>
            <p:cNvSpPr/>
            <p:nvPr/>
          </p:nvSpPr>
          <p:spPr bwMode="gray">
            <a:xfrm>
              <a:off x="2549230" y="886369"/>
              <a:ext cx="2484315" cy="340158"/>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2025</a:t>
              </a:r>
              <a:r>
                <a:rPr kumimoji="1" lang="ja-JP" altLang="en-US"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（万博開催）</a:t>
              </a:r>
            </a:p>
          </p:txBody>
        </p:sp>
        <p:sp>
          <p:nvSpPr>
            <p:cNvPr id="51" name="ホームベース 4">
              <a:extLst>
                <a:ext uri="{FF2B5EF4-FFF2-40B4-BE49-F238E27FC236}">
                  <a16:creationId xmlns:a16="http://schemas.microsoft.com/office/drawing/2014/main" id="{51F0FD7C-A3F3-4D3F-9E7A-E2D8BBD297CC}"/>
                </a:ext>
              </a:extLst>
            </p:cNvPr>
            <p:cNvSpPr/>
            <p:nvPr/>
          </p:nvSpPr>
          <p:spPr bwMode="gray">
            <a:xfrm>
              <a:off x="407938" y="886368"/>
              <a:ext cx="2362526"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３</a:t>
              </a:r>
            </a:p>
          </p:txBody>
        </p:sp>
      </p:grpSp>
      <p:sp>
        <p:nvSpPr>
          <p:cNvPr id="52"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noProof="0" dirty="0">
                <a:solidFill>
                  <a:prstClr val="black">
                    <a:tint val="75000"/>
                  </a:prstClr>
                </a:solidFill>
                <a:latin typeface="Calibri" panose="020F0502020204030204"/>
                <a:ea typeface="游ゴシック" panose="020B0400000000000000" pitchFamily="50" charset="-128"/>
              </a:rPr>
              <a:t>17</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14" name="テキスト ボックス 13">
            <a:extLst>
              <a:ext uri="{FF2B5EF4-FFF2-40B4-BE49-F238E27FC236}">
                <a16:creationId xmlns:a16="http://schemas.microsoft.com/office/drawing/2014/main" id="{B02F3C22-1443-46B7-A977-04475234F08A}"/>
              </a:ext>
            </a:extLst>
          </p:cNvPr>
          <p:cNvSpPr txBox="1"/>
          <p:nvPr/>
        </p:nvSpPr>
        <p:spPr>
          <a:xfrm>
            <a:off x="270312" y="621787"/>
            <a:ext cx="9540000" cy="415498"/>
          </a:xfrm>
          <a:prstGeom prst="rect">
            <a:avLst/>
          </a:prstGeom>
          <a:noFill/>
          <a:ln w="6350">
            <a:noFill/>
            <a:prstDash val="dash"/>
          </a:ln>
        </p:spPr>
        <p:txBody>
          <a:bodyPr wrap="square">
            <a:spAutoFit/>
          </a:bodyPr>
          <a:lstStyle/>
          <a:p>
            <a:pPr lvl="0">
              <a:defRPr/>
            </a:pPr>
            <a:r>
              <a:rPr lang="ja-JP" altLang="en-US" sz="1050" dirty="0">
                <a:solidFill>
                  <a:prstClr val="black"/>
                </a:solidFill>
                <a:latin typeface="BIZ UDPゴシック" panose="020B0400000000000000" pitchFamily="50" charset="-128"/>
                <a:ea typeface="BIZ UDPゴシック" panose="020B0400000000000000" pitchFamily="50" charset="-128"/>
              </a:rPr>
              <a:t>　温室効果ガス（ＣＯ</a:t>
            </a:r>
            <a:r>
              <a:rPr lang="ja-JP" altLang="en-US" sz="800" dirty="0">
                <a:solidFill>
                  <a:prstClr val="black"/>
                </a:solidFill>
                <a:latin typeface="BIZ UDPゴシック" panose="020B0400000000000000" pitchFamily="50" charset="-128"/>
                <a:ea typeface="BIZ UDPゴシック" panose="020B0400000000000000" pitchFamily="50" charset="-128"/>
              </a:rPr>
              <a:t>２</a:t>
            </a:r>
            <a:r>
              <a:rPr lang="ja-JP" altLang="en-US" sz="1050" dirty="0">
                <a:solidFill>
                  <a:prstClr val="black"/>
                </a:solidFill>
                <a:latin typeface="BIZ UDPゴシック" panose="020B0400000000000000" pitchFamily="50" charset="-128"/>
                <a:ea typeface="BIZ UDPゴシック" panose="020B0400000000000000" pitchFamily="50" charset="-128"/>
              </a:rPr>
              <a:t>）の排出削減に向けては、ゼロエミッションモビリティを幅広く普及させることが重要である。万博会場へのアクセス等において、</a:t>
            </a:r>
            <a:r>
              <a:rPr lang="en-US" altLang="ja-JP" sz="1050" dirty="0">
                <a:solidFill>
                  <a:prstClr val="black"/>
                </a:solidFill>
                <a:latin typeface="BIZ UDPゴシック" panose="020B0400000000000000" pitchFamily="50" charset="-128"/>
                <a:ea typeface="BIZ UDPゴシック" panose="020B0400000000000000" pitchFamily="50" charset="-128"/>
              </a:rPr>
              <a:t>EV</a:t>
            </a:r>
            <a:r>
              <a:rPr lang="ja-JP" altLang="en-US" sz="1050" dirty="0">
                <a:solidFill>
                  <a:prstClr val="black"/>
                </a:solidFill>
                <a:latin typeface="BIZ UDPゴシック" panose="020B0400000000000000" pitchFamily="50" charset="-128"/>
                <a:ea typeface="BIZ UDPゴシック" panose="020B0400000000000000" pitchFamily="50" charset="-128"/>
              </a:rPr>
              <a:t>・</a:t>
            </a:r>
            <a:r>
              <a:rPr lang="en-US" altLang="ja-JP" sz="1050" dirty="0">
                <a:solidFill>
                  <a:prstClr val="black"/>
                </a:solidFill>
                <a:latin typeface="BIZ UDPゴシック" panose="020B0400000000000000" pitchFamily="50" charset="-128"/>
                <a:ea typeface="BIZ UDPゴシック" panose="020B0400000000000000" pitchFamily="50" charset="-128"/>
              </a:rPr>
              <a:t>FC</a:t>
            </a:r>
            <a:r>
              <a:rPr lang="ja-JP" altLang="en-US" sz="1050" dirty="0">
                <a:solidFill>
                  <a:prstClr val="black"/>
                </a:solidFill>
                <a:latin typeface="BIZ UDPゴシック" panose="020B0400000000000000" pitchFamily="50" charset="-128"/>
                <a:ea typeface="BIZ UDPゴシック" panose="020B0400000000000000" pitchFamily="50" charset="-128"/>
              </a:rPr>
              <a:t>バスや、</a:t>
            </a:r>
            <a:r>
              <a:rPr lang="en-US" altLang="ja-JP" sz="1050" dirty="0">
                <a:solidFill>
                  <a:prstClr val="black"/>
                </a:solidFill>
                <a:latin typeface="BIZ UDPゴシック" panose="020B0400000000000000" pitchFamily="50" charset="-128"/>
                <a:ea typeface="BIZ UDPゴシック" panose="020B0400000000000000" pitchFamily="50" charset="-128"/>
              </a:rPr>
              <a:t>EV</a:t>
            </a:r>
            <a:r>
              <a:rPr lang="ja-JP" altLang="en-US" sz="1050" dirty="0">
                <a:solidFill>
                  <a:prstClr val="black"/>
                </a:solidFill>
                <a:latin typeface="BIZ UDPゴシック" panose="020B0400000000000000" pitchFamily="50" charset="-128"/>
                <a:ea typeface="BIZ UDPゴシック" panose="020B0400000000000000" pitchFamily="50" charset="-128"/>
              </a:rPr>
              <a:t>・</a:t>
            </a:r>
            <a:r>
              <a:rPr lang="en-US" altLang="ja-JP" sz="1050" dirty="0">
                <a:solidFill>
                  <a:prstClr val="black"/>
                </a:solidFill>
                <a:latin typeface="BIZ UDPゴシック" panose="020B0400000000000000" pitchFamily="50" charset="-128"/>
                <a:ea typeface="BIZ UDPゴシック" panose="020B0400000000000000" pitchFamily="50" charset="-128"/>
              </a:rPr>
              <a:t>FC</a:t>
            </a:r>
            <a:r>
              <a:rPr lang="ja-JP" altLang="en-US" sz="1050" dirty="0">
                <a:solidFill>
                  <a:prstClr val="black"/>
                </a:solidFill>
                <a:latin typeface="BIZ UDPゴシック" panose="020B0400000000000000" pitchFamily="50" charset="-128"/>
                <a:ea typeface="BIZ UDPゴシック" panose="020B0400000000000000" pitchFamily="50" charset="-128"/>
              </a:rPr>
              <a:t>船を活用するとともに、広く大阪・関西への拡大をめざす。</a:t>
            </a:r>
          </a:p>
        </p:txBody>
      </p:sp>
      <p:graphicFrame>
        <p:nvGraphicFramePr>
          <p:cNvPr id="32" name="表 31"/>
          <p:cNvGraphicFramePr>
            <a:graphicFrameLocks noGrp="1"/>
          </p:cNvGraphicFramePr>
          <p:nvPr>
            <p:extLst>
              <p:ext uri="{D42A27DB-BD31-4B8C-83A1-F6EECF244321}">
                <p14:modId xmlns:p14="http://schemas.microsoft.com/office/powerpoint/2010/main" val="2387002595"/>
              </p:ext>
            </p:extLst>
          </p:nvPr>
        </p:nvGraphicFramePr>
        <p:xfrm>
          <a:off x="581307" y="4147328"/>
          <a:ext cx="2292126" cy="358194"/>
        </p:xfrm>
        <a:graphic>
          <a:graphicData uri="http://schemas.openxmlformats.org/drawingml/2006/table">
            <a:tbl>
              <a:tblPr firstRow="1" bandRow="1">
                <a:tableStyleId>{7DF18680-E054-41AD-8BC1-D1AEF772440D}</a:tableStyleId>
              </a:tblPr>
              <a:tblGrid>
                <a:gridCol w="764042">
                  <a:extLst>
                    <a:ext uri="{9D8B030D-6E8A-4147-A177-3AD203B41FA5}">
                      <a16:colId xmlns:a16="http://schemas.microsoft.com/office/drawing/2014/main" val="599272707"/>
                    </a:ext>
                  </a:extLst>
                </a:gridCol>
                <a:gridCol w="764042">
                  <a:extLst>
                    <a:ext uri="{9D8B030D-6E8A-4147-A177-3AD203B41FA5}">
                      <a16:colId xmlns:a16="http://schemas.microsoft.com/office/drawing/2014/main" val="2986229031"/>
                    </a:ext>
                  </a:extLst>
                </a:gridCol>
                <a:gridCol w="764042">
                  <a:extLst>
                    <a:ext uri="{9D8B030D-6E8A-4147-A177-3AD203B41FA5}">
                      <a16:colId xmlns:a16="http://schemas.microsoft.com/office/drawing/2014/main" val="2031742507"/>
                    </a:ext>
                  </a:extLst>
                </a:gridCol>
              </a:tblGrid>
              <a:tr h="358194">
                <a:tc>
                  <a:txBody>
                    <a:bodyPr/>
                    <a:lstStyle/>
                    <a:p>
                      <a:pPr algn="ctr"/>
                      <a:r>
                        <a:rPr kumimoji="1" lang="ja-JP" altLang="en-US" sz="900" b="1" dirty="0">
                          <a:latin typeface="BIZ UDPゴシック" panose="020B0400000000000000" pitchFamily="50" charset="-128"/>
                          <a:ea typeface="BIZ UDPゴシック" panose="020B0400000000000000" pitchFamily="50" charset="-128"/>
                        </a:rPr>
                        <a:t>国の補助</a:t>
                      </a:r>
                      <a:endParaRPr kumimoji="1" lang="en-US" altLang="ja-JP" sz="900" b="1" dirty="0">
                        <a:latin typeface="BIZ UDPゴシック" panose="020B0400000000000000" pitchFamily="50" charset="-128"/>
                        <a:ea typeface="BIZ UDPゴシック" panose="020B0400000000000000" pitchFamily="50" charset="-128"/>
                      </a:endParaRPr>
                    </a:p>
                    <a:p>
                      <a:pPr algn="ctr"/>
                      <a:r>
                        <a:rPr kumimoji="1" lang="en-US" altLang="ja-JP" sz="900" b="1" dirty="0">
                          <a:latin typeface="BIZ UDPゴシック" panose="020B0400000000000000" pitchFamily="50" charset="-128"/>
                          <a:ea typeface="BIZ UDPゴシック" panose="020B0400000000000000" pitchFamily="50" charset="-128"/>
                        </a:rPr>
                        <a:t>1/3</a:t>
                      </a:r>
                      <a:endParaRPr kumimoji="1" lang="ja-JP" altLang="en-US" sz="900" b="1" dirty="0">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900" b="1" dirty="0">
                          <a:latin typeface="BIZ UDPゴシック" panose="020B0400000000000000" pitchFamily="50" charset="-128"/>
                          <a:ea typeface="BIZ UDPゴシック" panose="020B0400000000000000" pitchFamily="50" charset="-128"/>
                        </a:rPr>
                        <a:t>府市の補助</a:t>
                      </a:r>
                      <a:endParaRPr kumimoji="1" lang="en-US" altLang="ja-JP" sz="900" b="1" dirty="0">
                        <a:latin typeface="BIZ UDPゴシック" panose="020B0400000000000000" pitchFamily="50" charset="-128"/>
                        <a:ea typeface="BIZ UDPゴシック" panose="020B0400000000000000" pitchFamily="50" charset="-128"/>
                      </a:endParaRPr>
                    </a:p>
                    <a:p>
                      <a:pPr algn="ctr"/>
                      <a:r>
                        <a:rPr kumimoji="1" lang="en-US" altLang="ja-JP" sz="900" b="1" dirty="0">
                          <a:latin typeface="BIZ UDPゴシック" panose="020B0400000000000000" pitchFamily="50" charset="-128"/>
                          <a:ea typeface="BIZ UDPゴシック" panose="020B0400000000000000" pitchFamily="50" charset="-128"/>
                        </a:rPr>
                        <a:t>1/3</a:t>
                      </a:r>
                      <a:endParaRPr kumimoji="1" lang="ja-JP" altLang="en-US" sz="900" b="1" dirty="0">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900" b="1" dirty="0">
                          <a:latin typeface="BIZ UDPゴシック" panose="020B0400000000000000" pitchFamily="50" charset="-128"/>
                          <a:ea typeface="BIZ UDPゴシック" panose="020B0400000000000000" pitchFamily="50" charset="-128"/>
                        </a:rPr>
                        <a:t>事業者負担</a:t>
                      </a:r>
                      <a:endParaRPr kumimoji="1" lang="en-US" altLang="ja-JP" sz="900" b="1" dirty="0">
                        <a:latin typeface="BIZ UDPゴシック" panose="020B0400000000000000" pitchFamily="50" charset="-128"/>
                        <a:ea typeface="BIZ UDPゴシック" panose="020B0400000000000000" pitchFamily="50" charset="-128"/>
                      </a:endParaRPr>
                    </a:p>
                    <a:p>
                      <a:pPr algn="ctr"/>
                      <a:r>
                        <a:rPr kumimoji="1" lang="en-US" altLang="ja-JP" sz="900" b="1" dirty="0">
                          <a:latin typeface="BIZ UDPゴシック" panose="020B0400000000000000" pitchFamily="50" charset="-128"/>
                          <a:ea typeface="BIZ UDPゴシック" panose="020B0400000000000000" pitchFamily="50" charset="-128"/>
                        </a:rPr>
                        <a:t>1/3</a:t>
                      </a:r>
                      <a:endParaRPr kumimoji="1" lang="ja-JP" altLang="en-US" sz="900" b="1" dirty="0">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88213837"/>
                  </a:ext>
                </a:extLst>
              </a:tr>
            </a:tbl>
          </a:graphicData>
        </a:graphic>
      </p:graphicFrame>
      <p:graphicFrame>
        <p:nvGraphicFramePr>
          <p:cNvPr id="33" name="表 32"/>
          <p:cNvGraphicFramePr>
            <a:graphicFrameLocks noGrp="1"/>
          </p:cNvGraphicFramePr>
          <p:nvPr>
            <p:extLst>
              <p:ext uri="{D42A27DB-BD31-4B8C-83A1-F6EECF244321}">
                <p14:modId xmlns:p14="http://schemas.microsoft.com/office/powerpoint/2010/main" val="1999287681"/>
              </p:ext>
            </p:extLst>
          </p:nvPr>
        </p:nvGraphicFramePr>
        <p:xfrm>
          <a:off x="580233" y="4845461"/>
          <a:ext cx="2293200" cy="411480"/>
        </p:xfrm>
        <a:graphic>
          <a:graphicData uri="http://schemas.openxmlformats.org/drawingml/2006/table">
            <a:tbl>
              <a:tblPr firstRow="1" bandRow="1">
                <a:tableStyleId>{7DF18680-E054-41AD-8BC1-D1AEF772440D}</a:tableStyleId>
              </a:tblPr>
              <a:tblGrid>
                <a:gridCol w="1149467">
                  <a:extLst>
                    <a:ext uri="{9D8B030D-6E8A-4147-A177-3AD203B41FA5}">
                      <a16:colId xmlns:a16="http://schemas.microsoft.com/office/drawing/2014/main" val="599272707"/>
                    </a:ext>
                  </a:extLst>
                </a:gridCol>
                <a:gridCol w="733508">
                  <a:extLst>
                    <a:ext uri="{9D8B030D-6E8A-4147-A177-3AD203B41FA5}">
                      <a16:colId xmlns:a16="http://schemas.microsoft.com/office/drawing/2014/main" val="2986229031"/>
                    </a:ext>
                  </a:extLst>
                </a:gridCol>
                <a:gridCol w="410225">
                  <a:extLst>
                    <a:ext uri="{9D8B030D-6E8A-4147-A177-3AD203B41FA5}">
                      <a16:colId xmlns:a16="http://schemas.microsoft.com/office/drawing/2014/main" val="2031742507"/>
                    </a:ext>
                  </a:extLst>
                </a:gridCol>
              </a:tblGrid>
              <a:tr h="405262">
                <a:tc>
                  <a:txBody>
                    <a:bodyPr/>
                    <a:lstStyle/>
                    <a:p>
                      <a:pPr algn="ctr"/>
                      <a:r>
                        <a:rPr kumimoji="1" lang="ja-JP" altLang="en-US" sz="900" b="1" dirty="0">
                          <a:latin typeface="BIZ UDPゴシック" panose="020B0400000000000000" pitchFamily="50" charset="-128"/>
                          <a:ea typeface="BIZ UDPゴシック" panose="020B0400000000000000" pitchFamily="50" charset="-128"/>
                        </a:rPr>
                        <a:t>国の補助</a:t>
                      </a:r>
                      <a:endParaRPr kumimoji="1" lang="en-US" altLang="ja-JP" sz="900" b="1" dirty="0">
                        <a:latin typeface="BIZ UDPゴシック" panose="020B0400000000000000" pitchFamily="50" charset="-128"/>
                        <a:ea typeface="BIZ UDPゴシック" panose="020B0400000000000000" pitchFamily="50" charset="-128"/>
                      </a:endParaRPr>
                    </a:p>
                    <a:p>
                      <a:pPr algn="ctr"/>
                      <a:r>
                        <a:rPr kumimoji="1" lang="en-US" altLang="ja-JP" sz="900" b="1" dirty="0">
                          <a:latin typeface="BIZ UDPゴシック" panose="020B0400000000000000" pitchFamily="50" charset="-128"/>
                          <a:ea typeface="BIZ UDPゴシック" panose="020B0400000000000000" pitchFamily="50" charset="-128"/>
                        </a:rPr>
                        <a:t>1/</a:t>
                      </a:r>
                      <a:r>
                        <a:rPr kumimoji="1" lang="ja-JP" altLang="en-US" sz="900" b="1" dirty="0">
                          <a:latin typeface="BIZ UDPゴシック" panose="020B0400000000000000" pitchFamily="50" charset="-128"/>
                          <a:ea typeface="BIZ UDPゴシック" panose="020B0400000000000000" pitchFamily="50" charset="-128"/>
                        </a:rPr>
                        <a:t>２</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900" b="1" dirty="0">
                          <a:latin typeface="BIZ UDPゴシック" panose="020B0400000000000000" pitchFamily="50" charset="-128"/>
                          <a:ea typeface="BIZ UDPゴシック" panose="020B0400000000000000" pitchFamily="50" charset="-128"/>
                        </a:rPr>
                        <a:t>府市の補助</a:t>
                      </a:r>
                      <a:endParaRPr kumimoji="1" lang="en-US" altLang="ja-JP" sz="900" b="1" dirty="0">
                        <a:latin typeface="BIZ UDPゴシック" panose="020B0400000000000000" pitchFamily="50" charset="-128"/>
                        <a:ea typeface="BIZ UDPゴシック" panose="020B0400000000000000" pitchFamily="50" charset="-128"/>
                      </a:endParaRPr>
                    </a:p>
                    <a:p>
                      <a:pPr algn="ctr"/>
                      <a:r>
                        <a:rPr kumimoji="1" lang="en-US" altLang="ja-JP" sz="900" b="1" dirty="0">
                          <a:latin typeface="BIZ UDPゴシック" panose="020B0400000000000000" pitchFamily="50" charset="-128"/>
                          <a:ea typeface="BIZ UDPゴシック" panose="020B0400000000000000" pitchFamily="50" charset="-128"/>
                        </a:rPr>
                        <a:t>1/3</a:t>
                      </a:r>
                      <a:endParaRPr kumimoji="1" lang="ja-JP" altLang="en-US" sz="900" b="1" dirty="0">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900" b="1" dirty="0">
                          <a:latin typeface="BIZ UDPゴシック" panose="020B0400000000000000" pitchFamily="50" charset="-128"/>
                          <a:ea typeface="BIZ UDPゴシック" panose="020B0400000000000000" pitchFamily="50" charset="-128"/>
                        </a:rPr>
                        <a:t>事業者</a:t>
                      </a:r>
                      <a:endParaRPr kumimoji="1" lang="en-US" altLang="ja-JP" sz="900" b="1" dirty="0">
                        <a:latin typeface="BIZ UDPゴシック" panose="020B0400000000000000" pitchFamily="50" charset="-128"/>
                        <a:ea typeface="BIZ UDPゴシック" panose="020B0400000000000000" pitchFamily="50" charset="-128"/>
                      </a:endParaRPr>
                    </a:p>
                    <a:p>
                      <a:pPr algn="ctr"/>
                      <a:r>
                        <a:rPr kumimoji="1" lang="ja-JP" altLang="en-US" sz="900" b="1" dirty="0">
                          <a:latin typeface="BIZ UDPゴシック" panose="020B0400000000000000" pitchFamily="50" charset="-128"/>
                          <a:ea typeface="BIZ UDPゴシック" panose="020B0400000000000000" pitchFamily="50" charset="-128"/>
                        </a:rPr>
                        <a:t>負担</a:t>
                      </a:r>
                      <a:endParaRPr kumimoji="1" lang="en-US" altLang="ja-JP" sz="900" b="1" dirty="0">
                        <a:latin typeface="BIZ UDPゴシック" panose="020B0400000000000000" pitchFamily="50" charset="-128"/>
                        <a:ea typeface="BIZ UDPゴシック" panose="020B0400000000000000" pitchFamily="50" charset="-128"/>
                      </a:endParaRPr>
                    </a:p>
                    <a:p>
                      <a:pPr algn="ctr"/>
                      <a:r>
                        <a:rPr kumimoji="1" lang="en-US" altLang="ja-JP" sz="900" b="1" dirty="0">
                          <a:latin typeface="BIZ UDPゴシック" panose="020B0400000000000000" pitchFamily="50" charset="-128"/>
                          <a:ea typeface="BIZ UDPゴシック" panose="020B0400000000000000" pitchFamily="50" charset="-128"/>
                        </a:rPr>
                        <a:t>1/6</a:t>
                      </a:r>
                      <a:endParaRPr kumimoji="1" lang="ja-JP" altLang="en-US" sz="900" b="1" dirty="0">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88213837"/>
                  </a:ext>
                </a:extLst>
              </a:tr>
            </a:tbl>
          </a:graphicData>
        </a:graphic>
      </p:graphicFrame>
      <p:sp>
        <p:nvSpPr>
          <p:cNvPr id="34" name="正方形/長方形 33">
            <a:extLst>
              <a:ext uri="{FF2B5EF4-FFF2-40B4-BE49-F238E27FC236}">
                <a16:creationId xmlns:a16="http://schemas.microsoft.com/office/drawing/2014/main" id="{42AB246C-D6C3-4324-A739-9AC17F6C0836}"/>
              </a:ext>
            </a:extLst>
          </p:cNvPr>
          <p:cNvSpPr/>
          <p:nvPr/>
        </p:nvSpPr>
        <p:spPr>
          <a:xfrm>
            <a:off x="3835339" y="4139393"/>
            <a:ext cx="2474782" cy="2062290"/>
          </a:xfrm>
          <a:prstGeom prst="rect">
            <a:avLst/>
          </a:prstGeom>
          <a:solidFill>
            <a:schemeClr val="bg1"/>
          </a:solidFill>
          <a:ln w="19050" cmpd="dbl">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216000" rIns="36000" bIns="36000" rtlCol="0" anchor="t" anchorCtr="0"/>
          <a:lstStyle/>
          <a:p>
            <a:pPr marL="0" marR="0" lvl="0" indent="0" algn="l" defTabSz="930530"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会場へのアクセス等で活用</a:t>
            </a:r>
          </a:p>
          <a:p>
            <a:pPr marL="0" marR="0" lvl="0" indent="0" algn="l" defTabSz="930530" rtl="0" eaLnBrk="1" fontAlgn="auto" latinLnBrk="0" hangingPunct="1">
              <a:lnSpc>
                <a:spcPct val="100000"/>
              </a:lnSpc>
              <a:spcBef>
                <a:spcPts val="0"/>
              </a:spcBef>
              <a:spcAft>
                <a:spcPts val="0"/>
              </a:spcAft>
              <a:buClrTx/>
              <a:buSzTx/>
              <a:buFontTx/>
              <a:buNone/>
              <a:tabLst/>
              <a:defRPr/>
            </a:pPr>
            <a:endParaRPr kumimoji="1" lang="ja-JP" altLang="en-US" sz="6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lvl="0" defTabSz="930530">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・夢洲↔舞洲の</a:t>
            </a:r>
            <a:r>
              <a:rPr kumimoji="1" lang="ja-JP" altLang="en-US" sz="1100" dirty="0">
                <a:solidFill>
                  <a:schemeClr val="tx1"/>
                </a:solidFill>
                <a:latin typeface="BIZ UDPゴシック" panose="020B0400000000000000" pitchFamily="50" charset="-128"/>
                <a:ea typeface="BIZ UDPゴシック" panose="020B0400000000000000" pitchFamily="50" charset="-128"/>
              </a:rPr>
              <a:t>パークアンドライドバス</a:t>
            </a:r>
            <a:b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b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や周辺のターミナル駅からのシャトル</a:t>
            </a:r>
            <a:b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b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バス等に</a:t>
            </a:r>
            <a: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EV</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FC</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バスを活用</a:t>
            </a:r>
            <a:endParaRPr kumimoji="1" lang="ja-JP" altLang="en-US" sz="4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30530" rtl="0" eaLnBrk="1" fontAlgn="auto" latinLnBrk="0" hangingPunct="1">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・無線給電など新技術を活用した</a:t>
            </a:r>
            <a: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EV</a:t>
            </a:r>
          </a:p>
          <a:p>
            <a:pPr marL="0" marR="0" lvl="0" indent="0" algn="l" defTabSz="930530" rtl="0" eaLnBrk="1" fontAlgn="auto" latinLnBrk="0" hangingPunct="1">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バスの試行運行</a:t>
            </a:r>
            <a:b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b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EV</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FC</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船による来場者の海上移動</a:t>
            </a:r>
            <a:b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b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が実現</a:t>
            </a:r>
            <a:endPar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30530" rtl="0" eaLnBrk="1" fontAlgn="auto" latinLnBrk="0" hangingPunct="1">
              <a:lnSpc>
                <a:spcPct val="100000"/>
              </a:lnSpc>
              <a:spcBef>
                <a:spcPts val="0"/>
              </a:spcBef>
              <a:spcAft>
                <a:spcPts val="0"/>
              </a:spcAft>
              <a:buClrTx/>
              <a:buSzTx/>
              <a:buFontTx/>
              <a:buNone/>
              <a:tabLst/>
              <a:defRPr/>
            </a:pPr>
            <a:endParaRPr kumimoji="1" lang="ja-JP" altLang="en-US" sz="11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p:txBody>
      </p:sp>
      <p:sp>
        <p:nvSpPr>
          <p:cNvPr id="35" name="ホームベース 7">
            <a:extLst>
              <a:ext uri="{FF2B5EF4-FFF2-40B4-BE49-F238E27FC236}">
                <a16:creationId xmlns:a16="http://schemas.microsoft.com/office/drawing/2014/main" id="{E599356E-2B0A-4C96-A1C9-EC52982B4052}"/>
              </a:ext>
            </a:extLst>
          </p:cNvPr>
          <p:cNvSpPr/>
          <p:nvPr/>
        </p:nvSpPr>
        <p:spPr>
          <a:xfrm>
            <a:off x="3834265" y="3999801"/>
            <a:ext cx="1012036" cy="279182"/>
          </a:xfrm>
          <a:prstGeom prst="homePlate">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ja-JP" altLang="en-US" sz="1163"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万博会場</a:t>
            </a:r>
          </a:p>
        </p:txBody>
      </p:sp>
    </p:spTree>
    <p:extLst>
      <p:ext uri="{BB962C8B-B14F-4D97-AF65-F5344CB8AC3E}">
        <p14:creationId xmlns:p14="http://schemas.microsoft.com/office/powerpoint/2010/main" val="23868724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gray">
          <a:xfrm>
            <a:off x="720000" y="2573741"/>
            <a:ext cx="8525707" cy="2051830"/>
          </a:xfrm>
          <a:prstGeom prst="rect">
            <a:avLst/>
          </a:prstGeom>
          <a:solidFill>
            <a:schemeClr val="bg1"/>
          </a:solidFill>
        </p:spPr>
        <p:txBody>
          <a:bodyPr anchor="ctr" anchorCtr="0">
            <a:normAutofit/>
          </a:bodyPr>
          <a:lstStyle>
            <a:lvl1pPr algn="l" defTabSz="959937" rtl="0" eaLnBrk="1" latinLnBrk="0" hangingPunct="1">
              <a:lnSpc>
                <a:spcPct val="90000"/>
              </a:lnSpc>
              <a:spcBef>
                <a:spcPct val="0"/>
              </a:spcBef>
              <a:buNone/>
              <a:defRPr kumimoji="1" sz="4619" kern="1200">
                <a:solidFill>
                  <a:schemeClr val="tx1"/>
                </a:solidFill>
                <a:latin typeface="+mj-lt"/>
                <a:ea typeface="+mj-ea"/>
                <a:cs typeface="+mj-cs"/>
              </a:defRPr>
            </a:lvl1pPr>
          </a:lstStyle>
          <a:p>
            <a:r>
              <a:rPr lang="en-US" altLang="ja-JP" sz="4000" dirty="0">
                <a:solidFill>
                  <a:prstClr val="black"/>
                </a:solidFill>
                <a:latin typeface="BIZ UDPゴシック" panose="020B0400000000000000" pitchFamily="50" charset="-128"/>
                <a:ea typeface="BIZ UDPゴシック" panose="020B0400000000000000" pitchFamily="50" charset="-128"/>
              </a:rPr>
              <a:t>3</a:t>
            </a:r>
            <a:r>
              <a:rPr lang="ja-JP" altLang="en-US" sz="4000" dirty="0">
                <a:solidFill>
                  <a:prstClr val="black"/>
                </a:solidFill>
                <a:latin typeface="BIZ UDPゴシック" panose="020B0400000000000000" pitchFamily="50" charset="-128"/>
                <a:ea typeface="BIZ UDPゴシック" panose="020B0400000000000000" pitchFamily="50" charset="-128"/>
              </a:rPr>
              <a:t>　環 境</a:t>
            </a:r>
            <a:endParaRPr lang="ja-JP" altLang="en-US" sz="2800" dirty="0">
              <a:solidFill>
                <a:prstClr val="black"/>
              </a:solidFill>
              <a:latin typeface="BIZ UDPゴシック" panose="020B0400000000000000" pitchFamily="50" charset="-128"/>
              <a:ea typeface="BIZ UDPゴシック" panose="020B0400000000000000" pitchFamily="50" charset="-128"/>
            </a:endParaRPr>
          </a:p>
        </p:txBody>
      </p:sp>
      <p:sp>
        <p:nvSpPr>
          <p:cNvPr id="5" name="テキスト ボックス 4"/>
          <p:cNvSpPr txBox="1"/>
          <p:nvPr/>
        </p:nvSpPr>
        <p:spPr>
          <a:xfrm>
            <a:off x="1904203" y="4314825"/>
            <a:ext cx="6300793" cy="1323439"/>
          </a:xfrm>
          <a:prstGeom prst="rect">
            <a:avLst/>
          </a:prstGeom>
          <a:noFill/>
          <a:ln w="28575">
            <a:solidFill>
              <a:schemeClr val="tx2"/>
            </a:solidFill>
            <a:prstDash val="sysDot"/>
          </a:ln>
        </p:spPr>
        <p:txBody>
          <a:bodyPr wrap="square" rtlCol="0">
            <a:spAutoFit/>
          </a:bodyPr>
          <a:lstStyle/>
          <a:p>
            <a:pPr lvl="0" indent="85725">
              <a:defRPr/>
            </a:pPr>
            <a:r>
              <a:rPr kumimoji="1" lang="en-US" altLang="ja-JP" sz="1500" dirty="0">
                <a:latin typeface="BIZ UDPゴシック" panose="020B0400000000000000" pitchFamily="50" charset="-128"/>
                <a:ea typeface="BIZ UDPゴシック" panose="020B0400000000000000" pitchFamily="50" charset="-128"/>
              </a:rPr>
              <a:t>【</a:t>
            </a:r>
            <a:r>
              <a:rPr kumimoji="1" lang="ja-JP" altLang="en-US" sz="1500" dirty="0">
                <a:latin typeface="BIZ UDPゴシック" panose="020B0400000000000000" pitchFamily="50" charset="-128"/>
                <a:ea typeface="BIZ UDPゴシック" panose="020B0400000000000000" pitchFamily="50" charset="-128"/>
              </a:rPr>
              <a:t>項目</a:t>
            </a:r>
            <a:r>
              <a:rPr kumimoji="1" lang="en-US" altLang="ja-JP" sz="1500" dirty="0">
                <a:latin typeface="BIZ UDPゴシック" panose="020B0400000000000000" pitchFamily="50" charset="-128"/>
                <a:ea typeface="BIZ UDPゴシック" panose="020B0400000000000000" pitchFamily="50" charset="-128"/>
              </a:rPr>
              <a:t>】</a:t>
            </a:r>
          </a:p>
          <a:p>
            <a:pPr lvl="0" indent="271463">
              <a:defRPr/>
            </a:pPr>
            <a:r>
              <a:rPr kumimoji="1" lang="ja-JP" altLang="en-US" sz="1500" dirty="0">
                <a:latin typeface="BIZ UDPゴシック" panose="020B0400000000000000" pitchFamily="50" charset="-128"/>
                <a:ea typeface="BIZ UDPゴシック" panose="020B0400000000000000" pitchFamily="50" charset="-128"/>
              </a:rPr>
              <a:t>⑦ カーボンニュートラル　</a:t>
            </a:r>
            <a:endParaRPr kumimoji="1" lang="en-US" altLang="ja-JP" sz="1500" dirty="0">
              <a:latin typeface="BIZ UDPゴシック" panose="020B0400000000000000" pitchFamily="50" charset="-128"/>
              <a:ea typeface="BIZ UDPゴシック" panose="020B0400000000000000" pitchFamily="50" charset="-128"/>
            </a:endParaRPr>
          </a:p>
          <a:p>
            <a:pPr lvl="0" indent="271463">
              <a:defRPr/>
            </a:pPr>
            <a:r>
              <a:rPr kumimoji="1" lang="ja-JP" altLang="en-US" sz="1500" dirty="0">
                <a:latin typeface="BIZ UDPゴシック" panose="020B0400000000000000" pitchFamily="50" charset="-128"/>
                <a:ea typeface="BIZ UDPゴシック" panose="020B0400000000000000" pitchFamily="50" charset="-128"/>
              </a:rPr>
              <a:t>　　・最先端技術の開発・実用化</a:t>
            </a:r>
            <a:endParaRPr kumimoji="1" lang="en-US" altLang="ja-JP" sz="1500" dirty="0">
              <a:latin typeface="BIZ UDPゴシック" panose="020B0400000000000000" pitchFamily="50" charset="-128"/>
              <a:ea typeface="BIZ UDPゴシック" panose="020B0400000000000000" pitchFamily="50" charset="-128"/>
            </a:endParaRPr>
          </a:p>
          <a:p>
            <a:pPr lvl="0" indent="271463">
              <a:defRPr/>
            </a:pPr>
            <a:r>
              <a:rPr kumimoji="1" lang="ja-JP" altLang="en-US" sz="1500" dirty="0">
                <a:latin typeface="BIZ UDPゴシック" panose="020B0400000000000000" pitchFamily="50" charset="-128"/>
                <a:ea typeface="BIZ UDPゴシック" panose="020B0400000000000000" pitchFamily="50" charset="-128"/>
              </a:rPr>
              <a:t>　　・事業者や府民の行動変容</a:t>
            </a:r>
          </a:p>
          <a:p>
            <a:pPr lvl="0" indent="271463">
              <a:spcBef>
                <a:spcPts val="600"/>
              </a:spcBef>
              <a:defRPr/>
            </a:pPr>
            <a:r>
              <a:rPr kumimoji="1" lang="ja-JP" altLang="en-US" sz="1500" dirty="0">
                <a:latin typeface="BIZ UDPゴシック" panose="020B0400000000000000" pitchFamily="50" charset="-128"/>
                <a:ea typeface="BIZ UDPゴシック" panose="020B0400000000000000" pitchFamily="50" charset="-128"/>
              </a:rPr>
              <a:t>⑧ 大阪ブルー・オーシャン・ビジョン　</a:t>
            </a:r>
          </a:p>
        </p:txBody>
      </p:sp>
      <p:sp>
        <p:nvSpPr>
          <p:cNvPr id="6"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dirty="0">
                <a:solidFill>
                  <a:prstClr val="black">
                    <a:tint val="75000"/>
                  </a:prstClr>
                </a:solidFill>
                <a:latin typeface="Calibri" panose="020F0502020204030204"/>
                <a:ea typeface="游ゴシック" panose="020B0400000000000000" pitchFamily="50" charset="-128"/>
              </a:rPr>
              <a:t>19</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975836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正方形/長方形 40"/>
          <p:cNvSpPr/>
          <p:nvPr/>
        </p:nvSpPr>
        <p:spPr>
          <a:xfrm>
            <a:off x="982278" y="1650318"/>
            <a:ext cx="8432800" cy="504402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2" name="正方形/長方形 41"/>
          <p:cNvSpPr/>
          <p:nvPr/>
        </p:nvSpPr>
        <p:spPr>
          <a:xfrm>
            <a:off x="880700" y="1571331"/>
            <a:ext cx="8452067" cy="5032766"/>
          </a:xfrm>
          <a:prstGeom prst="rect">
            <a:avLst/>
          </a:prstGeom>
          <a:solidFill>
            <a:schemeClr val="bg1"/>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3" name="楕円 42"/>
          <p:cNvSpPr/>
          <p:nvPr/>
        </p:nvSpPr>
        <p:spPr>
          <a:xfrm>
            <a:off x="1829826" y="1418478"/>
            <a:ext cx="6364099" cy="23428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78013" rtl="0" eaLnBrk="1" fontAlgn="auto" latinLnBrk="0" hangingPunct="1">
              <a:lnSpc>
                <a:spcPct val="100000"/>
              </a:lnSpc>
              <a:spcBef>
                <a:spcPts val="0"/>
              </a:spcBef>
              <a:spcAft>
                <a:spcPts val="0"/>
              </a:spcAft>
              <a:buClrTx/>
              <a:buSzTx/>
              <a:buFontTx/>
              <a:buNone/>
              <a:tabLst/>
              <a:defRPr/>
            </a:pPr>
            <a:endParaRPr kumimoji="0" lang="ja-JP" altLang="en-US" sz="1488"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07" name="正方形/長方形 106"/>
          <p:cNvSpPr/>
          <p:nvPr/>
        </p:nvSpPr>
        <p:spPr>
          <a:xfrm>
            <a:off x="1456622" y="1207907"/>
            <a:ext cx="7110505" cy="40464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万博を契機とした脱炭素社会の実現</a:t>
            </a:r>
          </a:p>
        </p:txBody>
      </p:sp>
      <p:sp>
        <p:nvSpPr>
          <p:cNvPr id="108" name="正方形/長方形 107"/>
          <p:cNvSpPr/>
          <p:nvPr/>
        </p:nvSpPr>
        <p:spPr>
          <a:xfrm>
            <a:off x="412707" y="706091"/>
            <a:ext cx="3600000" cy="36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「環境」分野における未来社会の姿</a:t>
            </a:r>
          </a:p>
        </p:txBody>
      </p:sp>
      <p:sp>
        <p:nvSpPr>
          <p:cNvPr id="110" name="図形 109"/>
          <p:cNvSpPr/>
          <p:nvPr/>
        </p:nvSpPr>
        <p:spPr>
          <a:xfrm rot="17491401" flipV="1">
            <a:off x="3491628" y="2276519"/>
            <a:ext cx="5638641" cy="4622284"/>
          </a:xfrm>
          <a:prstGeom prst="swooshArrow">
            <a:avLst>
              <a:gd name="adj1" fmla="val 25000"/>
              <a:gd name="adj2" fmla="val 25000"/>
            </a:avLst>
          </a:prstGeom>
          <a:solidFill>
            <a:srgbClr val="FFC000"/>
          </a:solidFill>
          <a:scene3d>
            <a:camera prst="orthographicFront"/>
            <a:lightRig rig="flat" dir="t"/>
          </a:scene3d>
          <a:sp3d z="-190500" extrusionH="12700" prstMaterial="plastic">
            <a:bevelT w="50800" h="50800"/>
          </a:sp3d>
        </p:spPr>
        <p:style>
          <a:lnRef idx="0">
            <a:schemeClr val="accent1">
              <a:hueOff val="0"/>
              <a:satOff val="0"/>
              <a:lumOff val="0"/>
              <a:alphaOff val="0"/>
            </a:schemeClr>
          </a:lnRef>
          <a:fillRef idx="3">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11" name="正方形/長方形 110"/>
          <p:cNvSpPr/>
          <p:nvPr/>
        </p:nvSpPr>
        <p:spPr>
          <a:xfrm>
            <a:off x="1316862" y="2547307"/>
            <a:ext cx="4463020" cy="3229693"/>
          </a:xfrm>
          <a:prstGeom prst="rect">
            <a:avLst/>
          </a:prstGeom>
          <a:noFill/>
          <a:ln w="381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418"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12" name="角丸四角形 111"/>
          <p:cNvSpPr/>
          <p:nvPr/>
        </p:nvSpPr>
        <p:spPr>
          <a:xfrm>
            <a:off x="2272753" y="4698777"/>
            <a:ext cx="2500811" cy="964267"/>
          </a:xfrm>
          <a:prstGeom prst="roundRect">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60095" rtl="0" eaLnBrk="1" fontAlgn="auto" latinLnBrk="0" hangingPunct="1">
              <a:lnSpc>
                <a:spcPct val="100000"/>
              </a:lnSpc>
              <a:spcBef>
                <a:spcPts val="0"/>
              </a:spcBef>
              <a:spcAft>
                <a:spcPts val="0"/>
              </a:spcAft>
              <a:buClrTx/>
              <a:buSzTx/>
              <a:buFontTx/>
              <a:buNone/>
              <a:tabLst/>
              <a:defRPr/>
            </a:pPr>
            <a:endParaRPr kumimoji="0" lang="ja-JP" altLang="en-US" sz="1418"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13" name="テキスト ボックス 112">
            <a:extLst>
              <a:ext uri="{FF2B5EF4-FFF2-40B4-BE49-F238E27FC236}">
                <a16:creationId xmlns:a16="http://schemas.microsoft.com/office/drawing/2014/main" id="{15818A55-9EDC-43D6-BFBE-A2E467F4DE55}"/>
              </a:ext>
            </a:extLst>
          </p:cNvPr>
          <p:cNvSpPr txBox="1"/>
          <p:nvPr/>
        </p:nvSpPr>
        <p:spPr>
          <a:xfrm>
            <a:off x="2608115" y="4611013"/>
            <a:ext cx="1836000" cy="153888"/>
          </a:xfrm>
          <a:prstGeom prst="rect">
            <a:avLst/>
          </a:prstGeom>
          <a:solidFill>
            <a:schemeClr val="accent5">
              <a:lumMod val="20000"/>
              <a:lumOff val="80000"/>
            </a:schemeClr>
          </a:solidFill>
          <a:ln w="19050">
            <a:solidFill>
              <a:schemeClr val="accent5">
                <a:lumMod val="75000"/>
              </a:schemeClr>
            </a:solidFill>
          </a:ln>
        </p:spPr>
        <p:txBody>
          <a:bodyPr wrap="square" lIns="0" tIns="0" rIns="0" bIns="0" rtlCol="0">
            <a:spAutoFit/>
          </a:bodyPr>
          <a:lstStyle/>
          <a:p>
            <a:pPr marL="0" marR="0" lvl="0" indent="0" algn="ctr" defTabSz="756056" rtl="0" eaLnBrk="1" fontAlgn="auto" latinLnBrk="0" hangingPunct="1">
              <a:lnSpc>
                <a:spcPts val="1181"/>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関連する取組みを府域でも展開</a:t>
            </a:r>
            <a:endParaRPr kumimoji="0" lang="en-US" altLang="ja-JP"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14" name="テキスト ボックス 113">
            <a:extLst>
              <a:ext uri="{FF2B5EF4-FFF2-40B4-BE49-F238E27FC236}">
                <a16:creationId xmlns:a16="http://schemas.microsoft.com/office/drawing/2014/main" id="{D74FD4DC-EECE-4381-88A1-F1DD15E41281}"/>
              </a:ext>
            </a:extLst>
          </p:cNvPr>
          <p:cNvSpPr txBox="1"/>
          <p:nvPr/>
        </p:nvSpPr>
        <p:spPr>
          <a:xfrm>
            <a:off x="2214992" y="5381776"/>
            <a:ext cx="1141332" cy="182101"/>
          </a:xfrm>
          <a:prstGeom prst="rect">
            <a:avLst/>
          </a:prstGeom>
          <a:noFill/>
        </p:spPr>
        <p:txBody>
          <a:bodyPr wrap="square" rtlCol="0" anchor="ctr" anchorCtr="0">
            <a:spAutoFit/>
          </a:bodyPr>
          <a:lstStyle/>
          <a:p>
            <a:pPr marL="0" marR="0" lvl="0" indent="0" algn="ctr" defTabSz="360095" rtl="0" eaLnBrk="1" fontAlgn="auto" latinLnBrk="0" hangingPunct="1">
              <a:lnSpc>
                <a:spcPts val="709"/>
              </a:lnSpc>
              <a:spcBef>
                <a:spcPts val="0"/>
              </a:spcBef>
              <a:spcAft>
                <a:spcPts val="0"/>
              </a:spcAft>
              <a:buClrTx/>
              <a:buSzTx/>
              <a:buFontTx/>
              <a:buNone/>
              <a:tabLst/>
              <a:defRPr/>
            </a:pPr>
            <a:r>
              <a:rPr kumimoji="0" lang="ja-JP" altLang="en-US" sz="551"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次世代型太陽電池</a:t>
            </a:r>
            <a:endParaRPr kumimoji="0" lang="en-US" altLang="ja-JP" sz="551"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pic>
        <p:nvPicPr>
          <p:cNvPr id="115" name="図 114"/>
          <p:cNvPicPr>
            <a:picLocks noChangeAspect="1"/>
          </p:cNvPicPr>
          <p:nvPr/>
        </p:nvPicPr>
        <p:blipFill>
          <a:blip r:embed="rId3"/>
          <a:stretch>
            <a:fillRect/>
          </a:stretch>
        </p:blipFill>
        <p:spPr>
          <a:xfrm>
            <a:off x="2449554" y="4861665"/>
            <a:ext cx="1031984" cy="554183"/>
          </a:xfrm>
          <a:prstGeom prst="rect">
            <a:avLst/>
          </a:prstGeom>
        </p:spPr>
      </p:pic>
      <p:sp>
        <p:nvSpPr>
          <p:cNvPr id="116" name="テキスト ボックス 115">
            <a:extLst>
              <a:ext uri="{FF2B5EF4-FFF2-40B4-BE49-F238E27FC236}">
                <a16:creationId xmlns:a16="http://schemas.microsoft.com/office/drawing/2014/main" id="{D74FD4DC-EECE-4381-88A1-F1DD15E41281}"/>
              </a:ext>
            </a:extLst>
          </p:cNvPr>
          <p:cNvSpPr txBox="1"/>
          <p:nvPr/>
        </p:nvSpPr>
        <p:spPr>
          <a:xfrm>
            <a:off x="3533125" y="5406300"/>
            <a:ext cx="1194433" cy="182101"/>
          </a:xfrm>
          <a:prstGeom prst="rect">
            <a:avLst/>
          </a:prstGeom>
          <a:noFill/>
        </p:spPr>
        <p:txBody>
          <a:bodyPr wrap="square" rtlCol="0" anchor="ctr" anchorCtr="0">
            <a:spAutoFit/>
          </a:bodyPr>
          <a:lstStyle/>
          <a:p>
            <a:pPr marL="0" marR="0" lvl="0" indent="0" algn="ctr" defTabSz="360095" rtl="0" eaLnBrk="1" fontAlgn="auto" latinLnBrk="0" hangingPunct="1">
              <a:lnSpc>
                <a:spcPts val="709"/>
              </a:lnSpc>
              <a:spcBef>
                <a:spcPts val="0"/>
              </a:spcBef>
              <a:spcAft>
                <a:spcPts val="0"/>
              </a:spcAft>
              <a:buClrTx/>
              <a:buSzTx/>
              <a:buFontTx/>
              <a:buNone/>
              <a:tabLst/>
              <a:defRPr/>
            </a:pPr>
            <a:r>
              <a:rPr kumimoji="0" lang="ja-JP" altLang="en-US" sz="551"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充電設備・水素ステーション整備</a:t>
            </a:r>
            <a:endParaRPr kumimoji="0" lang="en-US" altLang="ja-JP" sz="551"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pic>
        <p:nvPicPr>
          <p:cNvPr id="117" name="Picture 2" descr="http://www.iwatani.co.jp/jpn/downloads/images/img8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521" y="4834802"/>
            <a:ext cx="1026892" cy="601110"/>
          </a:xfrm>
          <a:prstGeom prst="rect">
            <a:avLst/>
          </a:prstGeom>
          <a:noFill/>
          <a:extLst>
            <a:ext uri="{909E8E84-426E-40DD-AFC4-6F175D3DCCD1}">
              <a14:hiddenFill xmlns:a14="http://schemas.microsoft.com/office/drawing/2010/main">
                <a:solidFill>
                  <a:srgbClr val="FFFFFF"/>
                </a:solidFill>
              </a14:hiddenFill>
            </a:ext>
          </a:extLst>
        </p:spPr>
      </p:pic>
      <p:pic>
        <p:nvPicPr>
          <p:cNvPr id="118" name="図 117">
            <a:extLst>
              <a:ext uri="{FF2B5EF4-FFF2-40B4-BE49-F238E27FC236}">
                <a16:creationId xmlns:a16="http://schemas.microsoft.com/office/drawing/2014/main" id="{24D84CC2-9DBC-4D31-9B5D-25933B0723B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524062" y="4099952"/>
            <a:ext cx="904309" cy="390905"/>
          </a:xfrm>
          <a:prstGeom prst="rect">
            <a:avLst/>
          </a:prstGeom>
        </p:spPr>
      </p:pic>
      <p:pic>
        <p:nvPicPr>
          <p:cNvPr id="119" name="図 118">
            <a:extLst>
              <a:ext uri="{FF2B5EF4-FFF2-40B4-BE49-F238E27FC236}">
                <a16:creationId xmlns:a16="http://schemas.microsoft.com/office/drawing/2014/main" id="{4F039EED-A653-455A-A3FE-7B876B1B89C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74778" y="3233930"/>
            <a:ext cx="1018151" cy="527931"/>
          </a:xfrm>
          <a:prstGeom prst="rect">
            <a:avLst/>
          </a:prstGeom>
        </p:spPr>
      </p:pic>
      <p:sp>
        <p:nvSpPr>
          <p:cNvPr id="121" name="サブタイトル 2">
            <a:extLst>
              <a:ext uri="{FF2B5EF4-FFF2-40B4-BE49-F238E27FC236}">
                <a16:creationId xmlns:a16="http://schemas.microsoft.com/office/drawing/2014/main" id="{771B2CB4-1B09-4209-9338-FEE3E8B0D174}"/>
              </a:ext>
            </a:extLst>
          </p:cNvPr>
          <p:cNvSpPr txBox="1">
            <a:spLocks/>
          </p:cNvSpPr>
          <p:nvPr/>
        </p:nvSpPr>
        <p:spPr>
          <a:xfrm>
            <a:off x="1486217" y="3844234"/>
            <a:ext cx="1260000" cy="180000"/>
          </a:xfrm>
          <a:prstGeom prst="rect">
            <a:avLst/>
          </a:prstGeom>
          <a:pattFill prst="ltUpDiag">
            <a:fgClr>
              <a:schemeClr val="accent5">
                <a:lumMod val="40000"/>
                <a:lumOff val="60000"/>
              </a:schemeClr>
            </a:fgClr>
            <a:bgClr>
              <a:schemeClr val="bg1"/>
            </a:bgClr>
          </a:pattFill>
          <a:ln>
            <a:solidFill>
              <a:srgbClr val="0070C0"/>
            </a:solidFill>
          </a:ln>
        </p:spPr>
        <p:txBody>
          <a:bodyPr vert="horz" wrap="square" lIns="0" tIns="28354" rIns="0" bIns="28354" rtlCol="0" anchor="ctr">
            <a:noAutofit/>
          </a:bodyPr>
          <a:lstStyle>
            <a:lvl1pPr marL="0" indent="0" algn="ctr" defTabSz="1028700" rtl="0" eaLnBrk="1" latinLnBrk="0" hangingPunct="1">
              <a:spcBef>
                <a:spcPct val="20000"/>
              </a:spcBef>
              <a:buFont typeface="Arial" panose="020B0604020202020204" pitchFamily="34" charset="0"/>
              <a:buNone/>
              <a:defRPr kumimoji="1" sz="3600" kern="1200">
                <a:solidFill>
                  <a:schemeClr val="tx1">
                    <a:tint val="75000"/>
                  </a:schemeClr>
                </a:solidFill>
                <a:latin typeface="+mn-lt"/>
                <a:ea typeface="+mn-ea"/>
                <a:cs typeface="+mn-cs"/>
              </a:defRPr>
            </a:lvl1pPr>
            <a:lvl2pPr marL="514350" indent="0" algn="ctr" defTabSz="10287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2pPr>
            <a:lvl3pPr marL="1028700" indent="0" algn="ctr" defTabSz="1028700" rtl="0" eaLnBrk="1" latinLnBrk="0" hangingPunct="1">
              <a:spcBef>
                <a:spcPct val="20000"/>
              </a:spcBef>
              <a:buFont typeface="Arial" panose="020B0604020202020204" pitchFamily="34" charset="0"/>
              <a:buNone/>
              <a:defRPr kumimoji="1" sz="2700" kern="1200">
                <a:solidFill>
                  <a:schemeClr val="tx1">
                    <a:tint val="75000"/>
                  </a:schemeClr>
                </a:solidFill>
                <a:latin typeface="+mn-lt"/>
                <a:ea typeface="+mn-ea"/>
                <a:cs typeface="+mn-cs"/>
              </a:defRPr>
            </a:lvl3pPr>
            <a:lvl4pPr marL="15430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4pPr>
            <a:lvl5pPr marL="20574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5pPr>
            <a:lvl6pPr marL="25717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6pPr>
            <a:lvl7pPr marL="30861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7pPr>
            <a:lvl8pPr marL="36004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8pPr>
            <a:lvl9pPr marL="41148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9pPr>
          </a:lstStyle>
          <a:p>
            <a:pPr marL="0" marR="0" lvl="0" indent="0" algn="ctr" defTabSz="810214"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再生可能エネルギー</a:t>
            </a:r>
            <a:endParaRPr kumimoji="1" lang="en-US" altLang="ja-JP" sz="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22" name="サブタイトル 2">
            <a:extLst>
              <a:ext uri="{FF2B5EF4-FFF2-40B4-BE49-F238E27FC236}">
                <a16:creationId xmlns:a16="http://schemas.microsoft.com/office/drawing/2014/main" id="{55882B05-5E74-4481-89A1-7CFDF876CDF1}"/>
              </a:ext>
            </a:extLst>
          </p:cNvPr>
          <p:cNvSpPr txBox="1">
            <a:spLocks/>
          </p:cNvSpPr>
          <p:nvPr/>
        </p:nvSpPr>
        <p:spPr>
          <a:xfrm>
            <a:off x="4269307" y="2961081"/>
            <a:ext cx="1260000" cy="180000"/>
          </a:xfrm>
          <a:prstGeom prst="rect">
            <a:avLst/>
          </a:prstGeom>
          <a:pattFill prst="ltUpDiag">
            <a:fgClr>
              <a:schemeClr val="accent5">
                <a:lumMod val="40000"/>
                <a:lumOff val="60000"/>
              </a:schemeClr>
            </a:fgClr>
            <a:bgClr>
              <a:schemeClr val="bg1"/>
            </a:bgClr>
          </a:pattFill>
          <a:ln>
            <a:solidFill>
              <a:srgbClr val="0070C0"/>
            </a:solidFill>
          </a:ln>
        </p:spPr>
        <p:txBody>
          <a:bodyPr vert="horz" wrap="square" lIns="0" tIns="28354" rIns="0" bIns="28354" rtlCol="0" anchor="ctr">
            <a:noAutofit/>
          </a:bodyPr>
          <a:lstStyle>
            <a:lvl1pPr marL="0" indent="0" algn="ctr" defTabSz="1028700" rtl="0" eaLnBrk="1" latinLnBrk="0" hangingPunct="1">
              <a:spcBef>
                <a:spcPct val="20000"/>
              </a:spcBef>
              <a:buFont typeface="Arial" panose="020B0604020202020204" pitchFamily="34" charset="0"/>
              <a:buNone/>
              <a:defRPr kumimoji="1" sz="3600" kern="1200">
                <a:solidFill>
                  <a:schemeClr val="tx1">
                    <a:tint val="75000"/>
                  </a:schemeClr>
                </a:solidFill>
                <a:latin typeface="+mn-lt"/>
                <a:ea typeface="+mn-ea"/>
                <a:cs typeface="+mn-cs"/>
              </a:defRPr>
            </a:lvl1pPr>
            <a:lvl2pPr marL="514350" indent="0" algn="ctr" defTabSz="10287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2pPr>
            <a:lvl3pPr marL="1028700" indent="0" algn="ctr" defTabSz="1028700" rtl="0" eaLnBrk="1" latinLnBrk="0" hangingPunct="1">
              <a:spcBef>
                <a:spcPct val="20000"/>
              </a:spcBef>
              <a:buFont typeface="Arial" panose="020B0604020202020204" pitchFamily="34" charset="0"/>
              <a:buNone/>
              <a:defRPr kumimoji="1" sz="2700" kern="1200">
                <a:solidFill>
                  <a:schemeClr val="tx1">
                    <a:tint val="75000"/>
                  </a:schemeClr>
                </a:solidFill>
                <a:latin typeface="+mn-lt"/>
                <a:ea typeface="+mn-ea"/>
                <a:cs typeface="+mn-cs"/>
              </a:defRPr>
            </a:lvl3pPr>
            <a:lvl4pPr marL="15430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4pPr>
            <a:lvl5pPr marL="20574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5pPr>
            <a:lvl6pPr marL="25717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6pPr>
            <a:lvl7pPr marL="30861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7pPr>
            <a:lvl8pPr marL="36004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8pPr>
            <a:lvl9pPr marL="41148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9pPr>
          </a:lstStyle>
          <a:p>
            <a:pPr marL="0" marR="0" lvl="0" indent="0" algn="ctr" defTabSz="810214"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ネガティブエミッション</a:t>
            </a:r>
            <a:endParaRPr kumimoji="1" lang="en-US" altLang="ja-JP" sz="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pic>
        <p:nvPicPr>
          <p:cNvPr id="123" name="図 1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18492" y="3172425"/>
            <a:ext cx="1361956" cy="869844"/>
          </a:xfrm>
          <a:prstGeom prst="rect">
            <a:avLst/>
          </a:prstGeom>
        </p:spPr>
      </p:pic>
      <p:sp>
        <p:nvSpPr>
          <p:cNvPr id="124" name="上下矢印 123"/>
          <p:cNvSpPr/>
          <p:nvPr/>
        </p:nvSpPr>
        <p:spPr>
          <a:xfrm>
            <a:off x="3192113" y="4112170"/>
            <a:ext cx="625551" cy="399676"/>
          </a:xfrm>
          <a:prstGeom prst="upDownArrow">
            <a:avLst>
              <a:gd name="adj1" fmla="val 60815"/>
              <a:gd name="adj2" fmla="val 3093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60095" rtl="0" eaLnBrk="1" fontAlgn="auto" latinLnBrk="0" hangingPunct="1">
              <a:lnSpc>
                <a:spcPct val="100000"/>
              </a:lnSpc>
              <a:spcBef>
                <a:spcPts val="0"/>
              </a:spcBef>
              <a:spcAft>
                <a:spcPts val="0"/>
              </a:spcAft>
              <a:buClrTx/>
              <a:buSzTx/>
              <a:buFontTx/>
              <a:buNone/>
              <a:tabLst/>
              <a:defRPr/>
            </a:pPr>
            <a:endParaRPr kumimoji="0" lang="ja-JP" altLang="en-US" sz="1418"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25" name="テキスト ボックス 124"/>
          <p:cNvSpPr txBox="1"/>
          <p:nvPr/>
        </p:nvSpPr>
        <p:spPr>
          <a:xfrm>
            <a:off x="1951621" y="2633383"/>
            <a:ext cx="3120344" cy="276999"/>
          </a:xfrm>
          <a:prstGeom prst="rect">
            <a:avLst/>
          </a:prstGeom>
          <a:noFill/>
        </p:spPr>
        <p:txBody>
          <a:bodyPr wrap="square" rtlCol="0">
            <a:spAutoFit/>
          </a:bodyPr>
          <a:lstStyle/>
          <a:p>
            <a:pPr marL="0" marR="0" lvl="0" indent="0" algn="ctr" defTabSz="756056"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カーボンニュートラルの実現に向けた取組み</a:t>
            </a:r>
            <a:endParaRPr kumimoji="0" lang="en-US" altLang="ja-JP"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26" name="正方形/長方形 125"/>
          <p:cNvSpPr/>
          <p:nvPr/>
        </p:nvSpPr>
        <p:spPr>
          <a:xfrm>
            <a:off x="5071965" y="5363153"/>
            <a:ext cx="1620000" cy="216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2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2025</a:t>
            </a:r>
            <a:r>
              <a:rPr kumimoji="0" lang="ja-JP" altLang="en-US" sz="12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（万博開催）</a:t>
            </a:r>
          </a:p>
        </p:txBody>
      </p:sp>
      <p:sp>
        <p:nvSpPr>
          <p:cNvPr id="127" name="正方形/長方形 126"/>
          <p:cNvSpPr/>
          <p:nvPr/>
        </p:nvSpPr>
        <p:spPr>
          <a:xfrm>
            <a:off x="3059661" y="5885625"/>
            <a:ext cx="1620000" cy="216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現状</a:t>
            </a:r>
          </a:p>
        </p:txBody>
      </p:sp>
      <p:sp>
        <p:nvSpPr>
          <p:cNvPr id="128" name="テキスト ボックス 127"/>
          <p:cNvSpPr txBox="1"/>
          <p:nvPr/>
        </p:nvSpPr>
        <p:spPr>
          <a:xfrm>
            <a:off x="2980224" y="6038649"/>
            <a:ext cx="3282924" cy="446276"/>
          </a:xfrm>
          <a:prstGeom prst="rect">
            <a:avLst/>
          </a:prstGeom>
          <a:noFill/>
        </p:spPr>
        <p:txBody>
          <a:bodyPr wrap="square" rtlCol="0">
            <a:spAutoFit/>
          </a:bodyPr>
          <a:lstStyle/>
          <a:p>
            <a:pPr marL="0" marR="0" lvl="0" indent="0" algn="l" defTabSz="756056" rtl="0" eaLnBrk="1" fontAlgn="auto" latinLnBrk="0" hangingPunct="1">
              <a:lnSpc>
                <a:spcPct val="100000"/>
              </a:lnSpc>
              <a:spcBef>
                <a:spcPts val="0"/>
              </a:spcBef>
              <a:spcAft>
                <a:spcPts val="0"/>
              </a:spcAft>
              <a:buClrTx/>
              <a:buSzTx/>
              <a:buFontTx/>
              <a:buNone/>
              <a:tabLst/>
              <a:defRPr/>
            </a:pPr>
            <a:r>
              <a:rPr kumimoji="0" lang="ja-JP" altLang="en-US" sz="1100" b="1"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府域の</a:t>
            </a:r>
            <a:r>
              <a:rPr kumimoji="0" lang="en-US" altLang="ja-JP" sz="1100" b="1"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CO</a:t>
            </a:r>
            <a:r>
              <a:rPr kumimoji="0" lang="en-US" altLang="ja-JP" sz="900" b="1"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2</a:t>
            </a:r>
            <a:r>
              <a:rPr kumimoji="0" lang="ja-JP" altLang="en-US" sz="1100" b="1"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排出量</a:t>
            </a:r>
            <a:r>
              <a:rPr lang="en-US" altLang="ja-JP" sz="1400" b="1" dirty="0">
                <a:latin typeface="BIZ UDPゴシック" panose="020B0400000000000000" pitchFamily="50" charset="-128"/>
                <a:ea typeface="BIZ UDPゴシック" panose="020B0400000000000000" pitchFamily="50" charset="-128"/>
              </a:rPr>
              <a:t>24.3</a:t>
            </a:r>
            <a:r>
              <a:rPr kumimoji="0" lang="ja-JP" altLang="en-US" sz="1100" b="1"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％削減</a:t>
            </a:r>
            <a:r>
              <a:rPr kumimoji="0" lang="ja-JP" altLang="en-US" sz="800" b="1"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r>
              <a:rPr kumimoji="0" lang="en-US" altLang="ja-JP" sz="800" b="1"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2013</a:t>
            </a:r>
            <a:r>
              <a:rPr kumimoji="0" lang="ja-JP" altLang="en-US" sz="800" b="1"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比）</a:t>
            </a:r>
            <a:endParaRPr kumimoji="0" lang="en-US" altLang="ja-JP" sz="800" b="1"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0" marR="0" lvl="0" indent="0" algn="l" defTabSz="756056" rtl="0" eaLnBrk="1" fontAlgn="auto" latinLnBrk="0" hangingPunct="1">
              <a:lnSpc>
                <a:spcPct val="100000"/>
              </a:lnSpc>
              <a:spcBef>
                <a:spcPts val="0"/>
              </a:spcBef>
              <a:spcAft>
                <a:spcPts val="0"/>
              </a:spcAft>
              <a:buClrTx/>
              <a:buSzTx/>
              <a:buFontTx/>
              <a:buNone/>
              <a:tabLst/>
              <a:defRPr/>
            </a:pPr>
            <a:r>
              <a:rPr kumimoji="0" lang="en-US" altLang="ja-JP" sz="900" b="1"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r>
              <a:rPr kumimoji="0" lang="en-US" altLang="ja-JP" sz="900" b="1" i="0"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20</a:t>
            </a:r>
            <a:r>
              <a:rPr kumimoji="0" lang="ja-JP" altLang="en-US" sz="900" b="1" i="0"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２１</a:t>
            </a:r>
            <a:r>
              <a:rPr kumimoji="0" lang="ja-JP" altLang="en-US" sz="900" b="1"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年度</a:t>
            </a:r>
            <a:endParaRPr kumimoji="0" lang="en-US" altLang="ja-JP" sz="900" b="0"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p:txBody>
      </p:sp>
      <p:sp>
        <p:nvSpPr>
          <p:cNvPr id="129" name="正方形/長方形 128"/>
          <p:cNvSpPr/>
          <p:nvPr/>
        </p:nvSpPr>
        <p:spPr>
          <a:xfrm>
            <a:off x="6114466" y="3951998"/>
            <a:ext cx="1620000" cy="216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2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2030</a:t>
            </a:r>
            <a:r>
              <a:rPr kumimoji="0" lang="ja-JP" altLang="en-US" sz="12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（万博後）</a:t>
            </a:r>
          </a:p>
        </p:txBody>
      </p:sp>
      <p:sp>
        <p:nvSpPr>
          <p:cNvPr id="130" name="正方形/長方形 129"/>
          <p:cNvSpPr/>
          <p:nvPr/>
        </p:nvSpPr>
        <p:spPr>
          <a:xfrm>
            <a:off x="6857456" y="2902373"/>
            <a:ext cx="1620000" cy="216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２０５０</a:t>
            </a:r>
          </a:p>
        </p:txBody>
      </p:sp>
      <p:sp>
        <p:nvSpPr>
          <p:cNvPr id="131" name="テキスト ボックス 130"/>
          <p:cNvSpPr txBox="1"/>
          <p:nvPr/>
        </p:nvSpPr>
        <p:spPr>
          <a:xfrm>
            <a:off x="6007796" y="4113061"/>
            <a:ext cx="2927782" cy="307777"/>
          </a:xfrm>
          <a:prstGeom prst="rect">
            <a:avLst/>
          </a:prstGeom>
          <a:noFill/>
        </p:spPr>
        <p:txBody>
          <a:bodyPr wrap="square" rtlCol="0">
            <a:spAutoFit/>
          </a:bodyPr>
          <a:lstStyle/>
          <a:p>
            <a:pPr marL="0" marR="0" lvl="0" indent="0" algn="l" defTabSz="756056" rtl="0" eaLnBrk="1" fontAlgn="auto" latinLnBrk="0" hangingPunct="1">
              <a:lnSpc>
                <a:spcPct val="100000"/>
              </a:lnSpc>
              <a:spcBef>
                <a:spcPts val="0"/>
              </a:spcBef>
              <a:spcAft>
                <a:spcPts val="0"/>
              </a:spcAft>
              <a:buClrTx/>
              <a:buSzTx/>
              <a:buFontTx/>
              <a:buNone/>
              <a:tabLst/>
              <a:defRPr/>
            </a:pPr>
            <a:r>
              <a:rPr kumimoji="0" lang="en-US" altLang="ja-JP"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CO</a:t>
            </a:r>
            <a:r>
              <a:rPr kumimoji="0" lang="en-US" altLang="ja-JP" sz="9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a:t>
            </a:r>
            <a:r>
              <a:rPr kumimoji="0" lang="ja-JP" altLang="en-US"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排出量</a:t>
            </a:r>
            <a:r>
              <a:rPr kumimoji="0"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４０</a:t>
            </a:r>
            <a:r>
              <a:rPr kumimoji="0" lang="ja-JP" altLang="en-US"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％以上削減</a:t>
            </a:r>
            <a:r>
              <a:rPr kumimoji="0" lang="ja-JP" altLang="en-US" sz="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en-US" altLang="ja-JP" sz="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2013</a:t>
            </a:r>
            <a:r>
              <a:rPr kumimoji="0" lang="ja-JP" altLang="en-US" sz="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比）</a:t>
            </a:r>
            <a:endParaRPr kumimoji="0" lang="en-US" altLang="ja-JP" sz="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32" name="テキスト ボックス 131"/>
          <p:cNvSpPr txBox="1"/>
          <p:nvPr/>
        </p:nvSpPr>
        <p:spPr>
          <a:xfrm>
            <a:off x="6544716" y="3098156"/>
            <a:ext cx="2927782" cy="307777"/>
          </a:xfrm>
          <a:prstGeom prst="rect">
            <a:avLst/>
          </a:prstGeom>
          <a:noFill/>
        </p:spPr>
        <p:txBody>
          <a:bodyPr wrap="square" rtlCol="0">
            <a:spAutoFit/>
          </a:bodyPr>
          <a:lstStyle/>
          <a:p>
            <a:pPr marL="0" marR="0" lvl="0" indent="0" algn="l" defTabSz="756056" rtl="0" eaLnBrk="1" fontAlgn="auto" latinLnBrk="0" hangingPunct="1">
              <a:lnSpc>
                <a:spcPct val="100000"/>
              </a:lnSpc>
              <a:spcBef>
                <a:spcPts val="0"/>
              </a:spcBef>
              <a:spcAft>
                <a:spcPts val="0"/>
              </a:spcAft>
              <a:buClrTx/>
              <a:buSzTx/>
              <a:buFontTx/>
              <a:buNone/>
              <a:tabLst/>
              <a:defRPr/>
            </a:pPr>
            <a:r>
              <a:rPr kumimoji="0" lang="ja-JP" altLang="en-US"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実質</a:t>
            </a:r>
            <a:r>
              <a:rPr kumimoji="0" lang="en-US" altLang="ja-JP"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CO</a:t>
            </a:r>
            <a:r>
              <a:rPr kumimoji="0" lang="en-US" altLang="ja-JP" sz="9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a:t>
            </a:r>
            <a:r>
              <a:rPr kumimoji="0" lang="ja-JP" altLang="en-US"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排出量</a:t>
            </a:r>
            <a:r>
              <a:rPr kumimoji="0"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100</a:t>
            </a:r>
            <a:r>
              <a:rPr kumimoji="0" lang="ja-JP" altLang="en-US"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％削減</a:t>
            </a:r>
            <a:r>
              <a:rPr kumimoji="0" lang="ja-JP" altLang="en-US" sz="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en-US" altLang="ja-JP" sz="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2013</a:t>
            </a:r>
            <a:r>
              <a:rPr kumimoji="0" lang="ja-JP" altLang="en-US" sz="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比）</a:t>
            </a:r>
            <a:endParaRPr kumimoji="0" lang="en-US" altLang="ja-JP" sz="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graphicFrame>
        <p:nvGraphicFramePr>
          <p:cNvPr id="133" name="表 132"/>
          <p:cNvGraphicFramePr>
            <a:graphicFrameLocks noGrp="1"/>
          </p:cNvGraphicFramePr>
          <p:nvPr/>
        </p:nvGraphicFramePr>
        <p:xfrm>
          <a:off x="6980526" y="4754093"/>
          <a:ext cx="1534991" cy="1294248"/>
        </p:xfrm>
        <a:graphic>
          <a:graphicData uri="http://schemas.openxmlformats.org/drawingml/2006/table">
            <a:tbl>
              <a:tblPr firstRow="1" firstCol="1" bandRow="1"/>
              <a:tblGrid>
                <a:gridCol w="677243">
                  <a:extLst>
                    <a:ext uri="{9D8B030D-6E8A-4147-A177-3AD203B41FA5}">
                      <a16:colId xmlns:a16="http://schemas.microsoft.com/office/drawing/2014/main" val="2482487794"/>
                    </a:ext>
                  </a:extLst>
                </a:gridCol>
                <a:gridCol w="857748">
                  <a:extLst>
                    <a:ext uri="{9D8B030D-6E8A-4147-A177-3AD203B41FA5}">
                      <a16:colId xmlns:a16="http://schemas.microsoft.com/office/drawing/2014/main" val="2166802809"/>
                    </a:ext>
                  </a:extLst>
                </a:gridCol>
              </a:tblGrid>
              <a:tr h="0">
                <a:tc>
                  <a:txBody>
                    <a:bodyPr/>
                    <a:lstStyle/>
                    <a:p>
                      <a:pPr algn="ctr">
                        <a:lnSpc>
                          <a:spcPts val="1600"/>
                        </a:lnSpc>
                        <a:spcAft>
                          <a:spcPts val="0"/>
                        </a:spcAft>
                      </a:pPr>
                      <a:r>
                        <a:rPr lang="ja-JP" sz="800" b="0" kern="0" dirty="0">
                          <a:effectLst/>
                          <a:latin typeface="BIZ UDPゴシック" panose="020B0400000000000000" pitchFamily="50" charset="-128"/>
                          <a:ea typeface="BIZ UDPゴシック" panose="020B0400000000000000" pitchFamily="50" charset="-128"/>
                          <a:cs typeface="Times New Roman" panose="02020603050405020304" pitchFamily="18" charset="0"/>
                        </a:rPr>
                        <a:t>部</a:t>
                      </a:r>
                      <a:r>
                        <a:rPr lang="en-US" altLang="ja-JP" sz="800" b="0" kern="0" dirty="0">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sz="800" b="0" kern="0" dirty="0">
                          <a:effectLst/>
                          <a:latin typeface="BIZ UDPゴシック" panose="020B0400000000000000" pitchFamily="50" charset="-128"/>
                          <a:ea typeface="BIZ UDPゴシック" panose="020B0400000000000000" pitchFamily="50" charset="-128"/>
                          <a:cs typeface="Times New Roman" panose="02020603050405020304" pitchFamily="18" charset="0"/>
                        </a:rPr>
                        <a:t>門</a:t>
                      </a:r>
                      <a:endParaRPr lang="ja-JP" sz="800" b="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0" marR="29766" marT="36000" marB="3600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00000"/>
                        </a:lnSpc>
                        <a:spcAft>
                          <a:spcPts val="0"/>
                        </a:spcAft>
                      </a:pPr>
                      <a:r>
                        <a:rPr kumimoji="1" lang="ja-JP" altLang="en-US" sz="8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２０</a:t>
                      </a:r>
                      <a:r>
                        <a:rPr kumimoji="1" lang="en-US" altLang="ja-JP" sz="8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30</a:t>
                      </a:r>
                      <a:r>
                        <a:rPr kumimoji="1" lang="ja-JP" altLang="en-US" sz="8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削減率</a:t>
                      </a:r>
                      <a:endParaRPr kumimoji="1" lang="en-US" altLang="ja-JP" sz="8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a:lnSpc>
                          <a:spcPct val="100000"/>
                        </a:lnSpc>
                        <a:spcAft>
                          <a:spcPts val="0"/>
                        </a:spcAft>
                      </a:pPr>
                      <a:r>
                        <a:rPr kumimoji="1" lang="ja-JP" altLang="en-US" sz="5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（２０１３比）</a:t>
                      </a:r>
                    </a:p>
                  </a:txBody>
                  <a:tcPr marL="0" marR="29766"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3598389697"/>
                  </a:ext>
                </a:extLst>
              </a:tr>
              <a:tr h="0">
                <a:tc>
                  <a:txBody>
                    <a:bodyPr/>
                    <a:lstStyle/>
                    <a:p>
                      <a:pPr algn="ctr">
                        <a:lnSpc>
                          <a:spcPts val="1100"/>
                        </a:lnSpc>
                        <a:spcAft>
                          <a:spcPts val="0"/>
                        </a:spcAft>
                      </a:pPr>
                      <a:r>
                        <a:rPr lang="ja-JP" altLang="en-US" sz="800" b="0" u="none" kern="0" dirty="0">
                          <a:effectLst/>
                          <a:latin typeface="BIZ UDPゴシック" panose="020B0400000000000000" pitchFamily="50" charset="-128"/>
                          <a:ea typeface="BIZ UDPゴシック" panose="020B0400000000000000" pitchFamily="50" charset="-128"/>
                          <a:cs typeface="Times New Roman" panose="02020603050405020304" pitchFamily="18" charset="0"/>
                        </a:rPr>
                        <a:t>工場等</a:t>
                      </a:r>
                      <a:endParaRPr lang="ja-JP" sz="800" b="0" u="none"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0" marR="29766" marT="0"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600"/>
                        </a:lnSpc>
                        <a:spcAft>
                          <a:spcPts val="0"/>
                        </a:spcAft>
                      </a:pPr>
                      <a:r>
                        <a:rPr lang="en-US" altLang="ja-JP" sz="1000" b="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43</a:t>
                      </a:r>
                      <a:r>
                        <a:rPr lang="ja-JP" altLang="en-US" sz="1000" b="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ja-JP" sz="1000" b="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29766" marR="297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265448452"/>
                  </a:ext>
                </a:extLst>
              </a:tr>
              <a:tr h="0">
                <a:tc>
                  <a:txBody>
                    <a:bodyPr/>
                    <a:lstStyle/>
                    <a:p>
                      <a:pPr algn="ctr">
                        <a:lnSpc>
                          <a:spcPts val="1100"/>
                        </a:lnSpc>
                        <a:spcAft>
                          <a:spcPts val="0"/>
                        </a:spcAft>
                      </a:pPr>
                      <a:r>
                        <a:rPr lang="ja-JP" altLang="en-US" sz="800" b="0" u="none" kern="0" dirty="0">
                          <a:effectLst/>
                          <a:latin typeface="BIZ UDPゴシック" panose="020B0400000000000000" pitchFamily="50" charset="-128"/>
                          <a:ea typeface="BIZ UDPゴシック" panose="020B0400000000000000" pitchFamily="50" charset="-128"/>
                          <a:cs typeface="Times New Roman" panose="02020603050405020304" pitchFamily="18" charset="0"/>
                        </a:rPr>
                        <a:t>オフィス</a:t>
                      </a:r>
                      <a:endParaRPr lang="ja-JP" sz="800" b="0" u="none"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0" marR="29766" marT="0"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600"/>
                        </a:lnSpc>
                        <a:spcAft>
                          <a:spcPts val="0"/>
                        </a:spcAft>
                      </a:pPr>
                      <a:r>
                        <a:rPr lang="en-US" altLang="ja-JP" sz="1000" b="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42</a:t>
                      </a:r>
                      <a:r>
                        <a:rPr lang="ja-JP" altLang="en-US" sz="1000" b="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ja-JP" sz="1000" b="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29766" marR="297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86525355"/>
                  </a:ext>
                </a:extLst>
              </a:tr>
              <a:tr h="0">
                <a:tc>
                  <a:txBody>
                    <a:bodyPr/>
                    <a:lstStyle/>
                    <a:p>
                      <a:pPr algn="ctr">
                        <a:lnSpc>
                          <a:spcPts val="1100"/>
                        </a:lnSpc>
                        <a:spcAft>
                          <a:spcPts val="0"/>
                        </a:spcAft>
                      </a:pPr>
                      <a:r>
                        <a:rPr lang="ja-JP" sz="800" b="0" u="none" kern="0" dirty="0">
                          <a:effectLst/>
                          <a:latin typeface="BIZ UDPゴシック" panose="020B0400000000000000" pitchFamily="50" charset="-128"/>
                          <a:ea typeface="BIZ UDPゴシック" panose="020B0400000000000000" pitchFamily="50" charset="-128"/>
                          <a:cs typeface="Times New Roman" panose="02020603050405020304" pitchFamily="18" charset="0"/>
                        </a:rPr>
                        <a:t>家</a:t>
                      </a:r>
                      <a:r>
                        <a:rPr lang="en-US" altLang="ja-JP" sz="800" b="0" u="none" kern="0" dirty="0">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sz="800" b="0" u="none" kern="0" dirty="0">
                          <a:effectLst/>
                          <a:latin typeface="BIZ UDPゴシック" panose="020B0400000000000000" pitchFamily="50" charset="-128"/>
                          <a:ea typeface="BIZ UDPゴシック" panose="020B0400000000000000" pitchFamily="50" charset="-128"/>
                          <a:cs typeface="Times New Roman" panose="02020603050405020304" pitchFamily="18" charset="0"/>
                        </a:rPr>
                        <a:t>庭</a:t>
                      </a:r>
                      <a:endParaRPr lang="ja-JP" sz="800" b="0" u="none"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0" marR="29766" marT="0"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600"/>
                        </a:lnSpc>
                        <a:spcAft>
                          <a:spcPts val="0"/>
                        </a:spcAft>
                      </a:pPr>
                      <a:r>
                        <a:rPr lang="en-US" altLang="ja-JP" sz="1000" b="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46</a:t>
                      </a:r>
                      <a:r>
                        <a:rPr lang="ja-JP" altLang="en-US" sz="1000" b="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ja-JP" sz="1000" b="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29766" marR="297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125399196"/>
                  </a:ext>
                </a:extLst>
              </a:tr>
              <a:tr h="0">
                <a:tc>
                  <a:txBody>
                    <a:bodyPr/>
                    <a:lstStyle/>
                    <a:p>
                      <a:pPr algn="ctr">
                        <a:lnSpc>
                          <a:spcPts val="1100"/>
                        </a:lnSpc>
                        <a:spcAft>
                          <a:spcPts val="0"/>
                        </a:spcAft>
                      </a:pPr>
                      <a:r>
                        <a:rPr lang="ja-JP" sz="800" b="0" u="none" kern="0" dirty="0">
                          <a:effectLst/>
                          <a:latin typeface="BIZ UDPゴシック" panose="020B0400000000000000" pitchFamily="50" charset="-128"/>
                          <a:ea typeface="BIZ UDPゴシック" panose="020B0400000000000000" pitchFamily="50" charset="-128"/>
                          <a:cs typeface="Times New Roman" panose="02020603050405020304" pitchFamily="18" charset="0"/>
                        </a:rPr>
                        <a:t>運</a:t>
                      </a:r>
                      <a:r>
                        <a:rPr lang="en-US" altLang="ja-JP" sz="800" b="0" u="none" kern="0" dirty="0">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sz="800" b="0" u="none" kern="0" dirty="0">
                          <a:effectLst/>
                          <a:latin typeface="BIZ UDPゴシック" panose="020B0400000000000000" pitchFamily="50" charset="-128"/>
                          <a:ea typeface="BIZ UDPゴシック" panose="020B0400000000000000" pitchFamily="50" charset="-128"/>
                          <a:cs typeface="Times New Roman" panose="02020603050405020304" pitchFamily="18" charset="0"/>
                        </a:rPr>
                        <a:t>輸</a:t>
                      </a:r>
                      <a:endParaRPr lang="ja-JP" sz="800" b="0" u="none"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0" marR="29766" marT="0"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600"/>
                        </a:lnSpc>
                        <a:spcAft>
                          <a:spcPts val="0"/>
                        </a:spcAft>
                      </a:pPr>
                      <a:r>
                        <a:rPr lang="en-US" altLang="ja-JP" sz="1000" b="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33</a:t>
                      </a:r>
                      <a:r>
                        <a:rPr lang="ja-JP" altLang="en-US" sz="1000" b="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ja-JP" sz="1000" b="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29766" marR="297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943718977"/>
                  </a:ext>
                </a:extLst>
              </a:tr>
              <a:tr h="0">
                <a:tc>
                  <a:txBody>
                    <a:bodyPr/>
                    <a:lstStyle/>
                    <a:p>
                      <a:pPr algn="ctr">
                        <a:lnSpc>
                          <a:spcPts val="1100"/>
                        </a:lnSpc>
                        <a:spcAft>
                          <a:spcPts val="0"/>
                        </a:spcAft>
                      </a:pPr>
                      <a:r>
                        <a:rPr lang="ja-JP" altLang="en-US" sz="800" b="0" u="sng" kern="0" dirty="0">
                          <a:effectLst/>
                          <a:latin typeface="BIZ UDPゴシック" panose="020B0400000000000000" pitchFamily="50" charset="-128"/>
                          <a:ea typeface="BIZ UDPゴシック" panose="020B0400000000000000" pitchFamily="50" charset="-128"/>
                          <a:cs typeface="Times New Roman" panose="02020603050405020304" pitchFamily="18" charset="0"/>
                        </a:rPr>
                        <a:t>その他</a:t>
                      </a:r>
                      <a:r>
                        <a:rPr lang="ja-JP" altLang="en-US" sz="500" b="0" u="sng" kern="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altLang="ja-JP" sz="500" b="0" u="sng" kern="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500" b="0" u="sng" kern="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en-US" altLang="ja-JP" sz="500" b="0" u="sng" kern="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0" marR="29766" marT="0"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600"/>
                        </a:lnSpc>
                        <a:spcAft>
                          <a:spcPts val="0"/>
                        </a:spcAft>
                      </a:pPr>
                      <a:r>
                        <a:rPr lang="en-US" altLang="ja-JP" sz="1000" b="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23</a:t>
                      </a:r>
                      <a:r>
                        <a:rPr lang="ja-JP" altLang="en-US" sz="1000" b="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ja-JP" sz="1000" b="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29766" marR="297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976176684"/>
                  </a:ext>
                </a:extLst>
              </a:tr>
              <a:tr h="0">
                <a:tc>
                  <a:txBody>
                    <a:bodyPr/>
                    <a:lstStyle/>
                    <a:p>
                      <a:pPr algn="ctr">
                        <a:lnSpc>
                          <a:spcPts val="1600"/>
                        </a:lnSpc>
                        <a:spcAft>
                          <a:spcPts val="0"/>
                        </a:spcAft>
                      </a:pPr>
                      <a:r>
                        <a:rPr lang="ja-JP" sz="800" b="0" kern="0" dirty="0">
                          <a:effectLst/>
                          <a:latin typeface="BIZ UDPゴシック" panose="020B0400000000000000" pitchFamily="50" charset="-128"/>
                          <a:ea typeface="BIZ UDPゴシック" panose="020B0400000000000000" pitchFamily="50" charset="-128"/>
                          <a:cs typeface="Times New Roman" panose="02020603050405020304" pitchFamily="18" charset="0"/>
                        </a:rPr>
                        <a:t>合</a:t>
                      </a:r>
                      <a:r>
                        <a:rPr lang="ja-JP" altLang="en-US" sz="800" b="0" kern="0" dirty="0">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sz="800" b="0" kern="0" dirty="0">
                          <a:effectLst/>
                          <a:latin typeface="BIZ UDPゴシック" panose="020B0400000000000000" pitchFamily="50" charset="-128"/>
                          <a:ea typeface="BIZ UDPゴシック" panose="020B0400000000000000" pitchFamily="50" charset="-128"/>
                          <a:cs typeface="Times New Roman" panose="02020603050405020304" pitchFamily="18" charset="0"/>
                        </a:rPr>
                        <a:t>計</a:t>
                      </a:r>
                      <a:endParaRPr lang="ja-JP" sz="800" b="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0" marR="29766" marT="0"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ts val="1600"/>
                        </a:lnSpc>
                        <a:spcAft>
                          <a:spcPts val="0"/>
                        </a:spcAft>
                      </a:pPr>
                      <a:r>
                        <a:rPr lang="en-US" altLang="ja-JP" sz="1000" b="0" kern="1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cs typeface="Times New Roman" panose="02020603050405020304" pitchFamily="18" charset="0"/>
                        </a:rPr>
                        <a:t>40</a:t>
                      </a:r>
                      <a:r>
                        <a:rPr lang="ja-JP" altLang="en-US" sz="1000" b="0" kern="1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ja-JP" sz="1000" b="0" kern="1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29766" marR="297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208523210"/>
                  </a:ext>
                </a:extLst>
              </a:tr>
            </a:tbl>
          </a:graphicData>
        </a:graphic>
      </p:graphicFrame>
      <p:sp>
        <p:nvSpPr>
          <p:cNvPr id="134" name="テキスト ボックス 133"/>
          <p:cNvSpPr txBox="1"/>
          <p:nvPr/>
        </p:nvSpPr>
        <p:spPr>
          <a:xfrm>
            <a:off x="6894418" y="6250410"/>
            <a:ext cx="2063407" cy="19402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61"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661"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661"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）廃棄物、メタンなど</a:t>
            </a:r>
          </a:p>
        </p:txBody>
      </p:sp>
      <p:sp>
        <p:nvSpPr>
          <p:cNvPr id="135" name="テキスト ボックス 134"/>
          <p:cNvSpPr txBox="1"/>
          <p:nvPr/>
        </p:nvSpPr>
        <p:spPr>
          <a:xfrm>
            <a:off x="1316862" y="1786598"/>
            <a:ext cx="7783595" cy="523220"/>
          </a:xfrm>
          <a:prstGeom prst="rect">
            <a:avLst/>
          </a:prstGeom>
          <a:noFill/>
        </p:spPr>
        <p:txBody>
          <a:bodyPr wrap="square" rtlCol="0">
            <a:spAutoFit/>
          </a:bodyPr>
          <a:lstStyle/>
          <a:p>
            <a:pPr marL="0" marR="0" lvl="0" indent="0" algn="l" defTabSz="378013"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大阪・関西から革新的な技術を創出。２０３０年に府域の</a:t>
            </a:r>
            <a:r>
              <a:rPr kumimoji="0"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CO</a:t>
            </a:r>
            <a:r>
              <a:rPr kumimoji="0"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a:t>
            </a:r>
            <a:r>
              <a:rPr kumimoji="0"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排出量を</a:t>
            </a:r>
            <a:r>
              <a:rPr kumimoji="0"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2013</a:t>
            </a:r>
            <a:r>
              <a:rPr kumimoji="0"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年比４０％以上削減し、２０５０年までにカーボンニュートラルの実現をめざす。</a:t>
            </a:r>
            <a:endParaRPr kumimoji="0"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36" name="サブタイトル 2">
            <a:extLst>
              <a:ext uri="{FF2B5EF4-FFF2-40B4-BE49-F238E27FC236}">
                <a16:creationId xmlns:a16="http://schemas.microsoft.com/office/drawing/2014/main" id="{4DED8260-C416-4F5B-A39A-9057A1C604FA}"/>
              </a:ext>
            </a:extLst>
          </p:cNvPr>
          <p:cNvSpPr txBox="1">
            <a:spLocks/>
          </p:cNvSpPr>
          <p:nvPr/>
        </p:nvSpPr>
        <p:spPr>
          <a:xfrm>
            <a:off x="1483017" y="2951304"/>
            <a:ext cx="1260000" cy="180000"/>
          </a:xfrm>
          <a:prstGeom prst="rect">
            <a:avLst/>
          </a:prstGeom>
          <a:pattFill prst="ltUpDiag">
            <a:fgClr>
              <a:schemeClr val="accent5">
                <a:lumMod val="40000"/>
                <a:lumOff val="60000"/>
              </a:schemeClr>
            </a:fgClr>
            <a:bgClr>
              <a:schemeClr val="bg1"/>
            </a:bgClr>
          </a:pattFill>
          <a:ln>
            <a:solidFill>
              <a:srgbClr val="0070C0"/>
            </a:solidFill>
          </a:ln>
        </p:spPr>
        <p:txBody>
          <a:bodyPr vert="horz" wrap="square" lIns="0" tIns="28354" rIns="0" bIns="28354" rtlCol="0" anchor="ctr">
            <a:noAutofit/>
          </a:bodyPr>
          <a:lstStyle>
            <a:lvl1pPr marL="0" indent="0" algn="ctr" defTabSz="1028700" rtl="0" eaLnBrk="1" latinLnBrk="0" hangingPunct="1">
              <a:spcBef>
                <a:spcPct val="20000"/>
              </a:spcBef>
              <a:buFont typeface="Arial" panose="020B0604020202020204" pitchFamily="34" charset="0"/>
              <a:buNone/>
              <a:defRPr kumimoji="1" sz="3600" kern="1200">
                <a:solidFill>
                  <a:schemeClr val="tx1">
                    <a:tint val="75000"/>
                  </a:schemeClr>
                </a:solidFill>
                <a:latin typeface="+mn-lt"/>
                <a:ea typeface="+mn-ea"/>
                <a:cs typeface="+mn-cs"/>
              </a:defRPr>
            </a:lvl1pPr>
            <a:lvl2pPr marL="514350" indent="0" algn="ctr" defTabSz="10287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2pPr>
            <a:lvl3pPr marL="1028700" indent="0" algn="ctr" defTabSz="1028700" rtl="0" eaLnBrk="1" latinLnBrk="0" hangingPunct="1">
              <a:spcBef>
                <a:spcPct val="20000"/>
              </a:spcBef>
              <a:buFont typeface="Arial" panose="020B0604020202020204" pitchFamily="34" charset="0"/>
              <a:buNone/>
              <a:defRPr kumimoji="1" sz="2700" kern="1200">
                <a:solidFill>
                  <a:schemeClr val="tx1">
                    <a:tint val="75000"/>
                  </a:schemeClr>
                </a:solidFill>
                <a:latin typeface="+mn-lt"/>
                <a:ea typeface="+mn-ea"/>
                <a:cs typeface="+mn-cs"/>
              </a:defRPr>
            </a:lvl3pPr>
            <a:lvl4pPr marL="15430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4pPr>
            <a:lvl5pPr marL="20574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5pPr>
            <a:lvl6pPr marL="25717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6pPr>
            <a:lvl7pPr marL="30861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7pPr>
            <a:lvl8pPr marL="36004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8pPr>
            <a:lvl9pPr marL="41148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9pPr>
          </a:lstStyle>
          <a:p>
            <a:pPr marL="0" marR="0" lvl="0" indent="0" algn="ctr" defTabSz="810214"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水素エネルギー等</a:t>
            </a:r>
            <a:endParaRPr kumimoji="1" lang="en-US" altLang="ja-JP" sz="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pic>
        <p:nvPicPr>
          <p:cNvPr id="137" name="図 13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49835" y="3196691"/>
            <a:ext cx="889195" cy="480394"/>
          </a:xfrm>
          <a:prstGeom prst="rect">
            <a:avLst/>
          </a:prstGeom>
        </p:spPr>
      </p:pic>
      <p:sp>
        <p:nvSpPr>
          <p:cNvPr id="138" name="テキスト ボックス 137">
            <a:extLst>
              <a:ext uri="{FF2B5EF4-FFF2-40B4-BE49-F238E27FC236}">
                <a16:creationId xmlns:a16="http://schemas.microsoft.com/office/drawing/2014/main" id="{D74FD4DC-EECE-4381-88A1-F1DD15E41281}"/>
              </a:ext>
            </a:extLst>
          </p:cNvPr>
          <p:cNvSpPr txBox="1"/>
          <p:nvPr/>
        </p:nvSpPr>
        <p:spPr>
          <a:xfrm>
            <a:off x="2113017" y="3662376"/>
            <a:ext cx="735500" cy="185482"/>
          </a:xfrm>
          <a:prstGeom prst="rect">
            <a:avLst/>
          </a:prstGeom>
          <a:noFill/>
        </p:spPr>
        <p:txBody>
          <a:bodyPr wrap="square" rtlCol="0" anchor="ctr" anchorCtr="0">
            <a:spAutoFit/>
          </a:bodyPr>
          <a:lstStyle/>
          <a:p>
            <a:pPr marL="0" marR="0" lvl="0" indent="0" algn="ctr" defTabSz="360095" rtl="0" eaLnBrk="1" fontAlgn="auto" latinLnBrk="0" hangingPunct="1">
              <a:lnSpc>
                <a:spcPts val="709"/>
              </a:lnSpc>
              <a:spcBef>
                <a:spcPts val="0"/>
              </a:spcBef>
              <a:spcAft>
                <a:spcPts val="0"/>
              </a:spcAft>
              <a:buClrTx/>
              <a:buSzTx/>
              <a:buFontTx/>
              <a:buNone/>
              <a:tabLst/>
              <a:defRPr/>
            </a:pPr>
            <a:r>
              <a:rPr kumimoji="0" lang="ja-JP" altLang="en-US" sz="551"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水素発電</a:t>
            </a:r>
            <a:endParaRPr kumimoji="0" lang="en-US" altLang="ja-JP" sz="551"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39" name="テキスト ボックス 138">
            <a:extLst>
              <a:ext uri="{FF2B5EF4-FFF2-40B4-BE49-F238E27FC236}">
                <a16:creationId xmlns:a16="http://schemas.microsoft.com/office/drawing/2014/main" id="{D74FD4DC-EECE-4381-88A1-F1DD15E41281}"/>
              </a:ext>
            </a:extLst>
          </p:cNvPr>
          <p:cNvSpPr txBox="1"/>
          <p:nvPr/>
        </p:nvSpPr>
        <p:spPr>
          <a:xfrm>
            <a:off x="5142044" y="3638000"/>
            <a:ext cx="735500" cy="169790"/>
          </a:xfrm>
          <a:prstGeom prst="rect">
            <a:avLst/>
          </a:prstGeom>
          <a:noFill/>
        </p:spPr>
        <p:txBody>
          <a:bodyPr wrap="square" rtlCol="0" anchor="ctr" anchorCtr="0">
            <a:spAutoFit/>
          </a:bodyPr>
          <a:lstStyle/>
          <a:p>
            <a:pPr marL="0" marR="0" lvl="0" indent="0" algn="ctr" defTabSz="360095" rtl="0" eaLnBrk="1" fontAlgn="auto" latinLnBrk="0" hangingPunct="1">
              <a:lnSpc>
                <a:spcPts val="709"/>
              </a:lnSpc>
              <a:spcBef>
                <a:spcPts val="0"/>
              </a:spcBef>
              <a:spcAft>
                <a:spcPts val="0"/>
              </a:spcAft>
              <a:buClrTx/>
              <a:buSzTx/>
              <a:buFontTx/>
              <a:buNone/>
              <a:tabLst/>
              <a:defRPr/>
            </a:pPr>
            <a:r>
              <a:rPr kumimoji="0" lang="en-US" altLang="ja-JP" sz="551"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DAC</a:t>
            </a:r>
            <a:endParaRPr kumimoji="0" lang="ja-JP" altLang="en-US" sz="551"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41" name="テキスト ボックス 140">
            <a:extLst>
              <a:ext uri="{FF2B5EF4-FFF2-40B4-BE49-F238E27FC236}">
                <a16:creationId xmlns:a16="http://schemas.microsoft.com/office/drawing/2014/main" id="{D74FD4DC-EECE-4381-88A1-F1DD15E41281}"/>
              </a:ext>
            </a:extLst>
          </p:cNvPr>
          <p:cNvSpPr txBox="1"/>
          <p:nvPr/>
        </p:nvSpPr>
        <p:spPr>
          <a:xfrm>
            <a:off x="2196783" y="4340434"/>
            <a:ext cx="735500" cy="169790"/>
          </a:xfrm>
          <a:prstGeom prst="rect">
            <a:avLst/>
          </a:prstGeom>
          <a:noFill/>
        </p:spPr>
        <p:txBody>
          <a:bodyPr wrap="square" rtlCol="0" anchor="ctr" anchorCtr="0">
            <a:spAutoFit/>
          </a:bodyPr>
          <a:lstStyle/>
          <a:p>
            <a:pPr marL="0" marR="0" lvl="0" indent="0" algn="ctr" defTabSz="360095" rtl="0" eaLnBrk="1" fontAlgn="auto" latinLnBrk="0" hangingPunct="1">
              <a:lnSpc>
                <a:spcPts val="709"/>
              </a:lnSpc>
              <a:spcBef>
                <a:spcPts val="0"/>
              </a:spcBef>
              <a:spcAft>
                <a:spcPts val="0"/>
              </a:spcAft>
              <a:buClrTx/>
              <a:buSzTx/>
              <a:buFontTx/>
              <a:buNone/>
              <a:tabLst/>
              <a:defRPr/>
            </a:pPr>
            <a:r>
              <a:rPr kumimoji="0" lang="ja-JP" altLang="en-US" sz="551"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太陽電池</a:t>
            </a:r>
          </a:p>
        </p:txBody>
      </p:sp>
      <p:sp>
        <p:nvSpPr>
          <p:cNvPr id="142"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dirty="0">
                <a:solidFill>
                  <a:prstClr val="black">
                    <a:tint val="75000"/>
                  </a:prstClr>
                </a:solidFill>
                <a:latin typeface="Calibri" panose="020F0502020204030204"/>
                <a:ea typeface="游ゴシック" panose="020B0400000000000000" pitchFamily="50" charset="-128"/>
              </a:rPr>
              <a:t>20</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109" name="正方形/長方形 108"/>
          <p:cNvSpPr/>
          <p:nvPr/>
        </p:nvSpPr>
        <p:spPr>
          <a:xfrm>
            <a:off x="6672680" y="4420838"/>
            <a:ext cx="2123572" cy="35160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ts val="9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大阪府における</a:t>
            </a:r>
            <a:r>
              <a:rPr kumimoji="0" lang="en-US" altLang="ja-JP"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CO</a:t>
            </a:r>
            <a:r>
              <a:rPr kumimoji="0" lang="en-US" altLang="ja-JP" sz="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a:t>
            </a:r>
            <a:r>
              <a:rPr kumimoji="0"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排出量の</a:t>
            </a:r>
            <a:endParaRPr kumimoji="0" lang="en-US" altLang="ja-JP"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457200" rtl="0" eaLnBrk="1" fontAlgn="auto" latinLnBrk="0" hangingPunct="1">
              <a:lnSpc>
                <a:spcPts val="9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部門ごとの削減率（将来推計）</a:t>
            </a:r>
          </a:p>
        </p:txBody>
      </p:sp>
      <p:sp>
        <p:nvSpPr>
          <p:cNvPr id="44" name="テキスト ボックス 43"/>
          <p:cNvSpPr txBox="1"/>
          <p:nvPr/>
        </p:nvSpPr>
        <p:spPr>
          <a:xfrm>
            <a:off x="2548273" y="2950020"/>
            <a:ext cx="1813988" cy="230832"/>
          </a:xfrm>
          <a:prstGeom prst="rect">
            <a:avLst/>
          </a:prstGeom>
          <a:noFill/>
        </p:spPr>
        <p:txBody>
          <a:bodyPr wrap="square" rtlCol="0">
            <a:spAutoFit/>
          </a:bodyPr>
          <a:lstStyle/>
          <a:p>
            <a:pPr marL="0" marR="0" lvl="0" indent="0" algn="ctr" defTabSz="756056"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万博会場</a:t>
            </a:r>
            <a:endParaRPr kumimoji="0" lang="en-US" altLang="ja-JP" sz="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47" name="テキスト ボックス 46">
            <a:extLst>
              <a:ext uri="{FF2B5EF4-FFF2-40B4-BE49-F238E27FC236}">
                <a16:creationId xmlns:a16="http://schemas.microsoft.com/office/drawing/2014/main" id="{D74FD4DC-EECE-4381-88A1-F1DD15E41281}"/>
              </a:ext>
            </a:extLst>
          </p:cNvPr>
          <p:cNvSpPr txBox="1"/>
          <p:nvPr/>
        </p:nvSpPr>
        <p:spPr>
          <a:xfrm>
            <a:off x="4828888" y="4304709"/>
            <a:ext cx="1143464" cy="182101"/>
          </a:xfrm>
          <a:prstGeom prst="rect">
            <a:avLst/>
          </a:prstGeom>
          <a:noFill/>
        </p:spPr>
        <p:txBody>
          <a:bodyPr wrap="square" rtlCol="0" anchor="ctr" anchorCtr="0">
            <a:spAutoFit/>
          </a:bodyPr>
          <a:lstStyle/>
          <a:p>
            <a:pPr marL="0" marR="0" lvl="0" indent="0" algn="ctr" defTabSz="360095" rtl="0" eaLnBrk="1" fontAlgn="auto" latinLnBrk="0" hangingPunct="1">
              <a:lnSpc>
                <a:spcPts val="709"/>
              </a:lnSpc>
              <a:spcBef>
                <a:spcPts val="0"/>
              </a:spcBef>
              <a:spcAft>
                <a:spcPts val="0"/>
              </a:spcAft>
              <a:buClrTx/>
              <a:buSzTx/>
              <a:buFontTx/>
              <a:buNone/>
              <a:tabLst/>
              <a:defRPr/>
            </a:pPr>
            <a:r>
              <a:rPr kumimoji="0" lang="ja-JP" altLang="en-US" sz="551"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ブルーカーボン</a:t>
            </a:r>
          </a:p>
        </p:txBody>
      </p:sp>
      <p:pic>
        <p:nvPicPr>
          <p:cNvPr id="48" name="図 47" descr="C:\Users\TabuchiKe\AppData\Local\Microsoft\Windows\INetCache\Content.Word\P1070475　ﾜｶﾒ.JPG"/>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4409495" y="3899760"/>
            <a:ext cx="715300" cy="536475"/>
          </a:xfrm>
          <a:prstGeom prst="rect">
            <a:avLst/>
          </a:prstGeom>
          <a:noFill/>
          <a:ln>
            <a:noFill/>
          </a:ln>
        </p:spPr>
      </p:pic>
    </p:spTree>
    <p:extLst>
      <p:ext uri="{BB962C8B-B14F-4D97-AF65-F5344CB8AC3E}">
        <p14:creationId xmlns:p14="http://schemas.microsoft.com/office/powerpoint/2010/main" val="421478369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3698</Words>
  <Application>Microsoft Office PowerPoint</Application>
  <PresentationFormat>ユーザー設定</PresentationFormat>
  <Paragraphs>385</Paragraphs>
  <Slides>12</Slides>
  <Notes>9</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12</vt:i4>
      </vt:variant>
    </vt:vector>
  </HeadingPairs>
  <TitlesOfParts>
    <vt:vector size="21" baseType="lpstr">
      <vt:lpstr>BIZ UDPゴシック</vt:lpstr>
      <vt:lpstr>Meiryo UI</vt:lpstr>
      <vt:lpstr>メイリオ</vt:lpstr>
      <vt:lpstr>游ゴシック</vt:lpstr>
      <vt:lpstr>Arial</vt:lpstr>
      <vt:lpstr>Calibri</vt:lpstr>
      <vt:lpstr>Calibri Light</vt:lpstr>
      <vt:lpstr>Wingdings</vt:lpstr>
      <vt:lpstr>Office テーマ</vt:lpstr>
      <vt:lpstr>大阪・関西万博を契機とした「未来社会」の実現に向けて  （大阪版万博アクションプラン）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2024-07-29T09:25:36Z</dcterms:created>
  <dcterms:modified xsi:type="dcterms:W3CDTF">2025-01-16T04:09:41Z</dcterms:modified>
</cp:coreProperties>
</file>